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8"/>
  </p:handoutMasterIdLst>
  <p:sldIdLst>
    <p:sldId id="794" r:id="rId3"/>
    <p:sldId id="861" r:id="rId5"/>
    <p:sldId id="862" r:id="rId6"/>
    <p:sldId id="914" r:id="rId7"/>
    <p:sldId id="873" r:id="rId8"/>
    <p:sldId id="915" r:id="rId9"/>
    <p:sldId id="877" r:id="rId10"/>
    <p:sldId id="879" r:id="rId11"/>
    <p:sldId id="880" r:id="rId12"/>
    <p:sldId id="916" r:id="rId13"/>
    <p:sldId id="917" r:id="rId14"/>
    <p:sldId id="882" r:id="rId15"/>
    <p:sldId id="884" r:id="rId16"/>
    <p:sldId id="918" r:id="rId17"/>
    <p:sldId id="920" r:id="rId18"/>
    <p:sldId id="919" r:id="rId19"/>
    <p:sldId id="885" r:id="rId20"/>
    <p:sldId id="895" r:id="rId21"/>
    <p:sldId id="896" r:id="rId22"/>
    <p:sldId id="897" r:id="rId23"/>
    <p:sldId id="900" r:id="rId24"/>
    <p:sldId id="921" r:id="rId25"/>
    <p:sldId id="913" r:id="rId26"/>
    <p:sldId id="258" r:id="rId27"/>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000"/>
    <a:srgbClr val="92D050"/>
    <a:srgbClr val="ED7D31"/>
    <a:srgbClr val="FF6B4E"/>
    <a:srgbClr val="E9C182"/>
    <a:srgbClr val="FFFE6B"/>
    <a:srgbClr val="D1E8D4"/>
    <a:srgbClr val="F5F5C3"/>
    <a:srgbClr val="E6EF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gs" Target="tags/tag46.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ACB9DC-FD81-47AE-A86A-F96F392ED49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92A97A-DB31-49A2-B00A-D679A9C2756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67753" y="1143000"/>
            <a:ext cx="5522494"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endParaRPr lang="zh-CN" altLang="en-US" smtClean="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endParaRPr lang="en-US" sz="8000" baseline="0" dirty="0">
              <a:ln w="3175" cmpd="sng">
                <a:noFill/>
              </a:ln>
              <a:solidFill>
                <a:schemeClr val="accent1">
                  <a:lumMod val="60000"/>
                  <a:lumOff val="40000"/>
                </a:schemeClr>
              </a:solidFill>
              <a:effectLst/>
              <a:latin typeface="Arial" panose="020B0604020202020204"/>
            </a:endParaRP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endParaRPr lang="en-US" sz="8000" baseline="0" dirty="0">
              <a:ln w="3175" cmpd="sng">
                <a:noFill/>
              </a:ln>
              <a:solidFill>
                <a:schemeClr val="accent1">
                  <a:lumMod val="60000"/>
                  <a:lumOff val="40000"/>
                </a:schemeClr>
              </a:solidFill>
              <a:effectLst/>
              <a:latin typeface="Arial" panose="020B0604020202020204"/>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showMasterSp="0">
  <p:cSld name="引言名片">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endParaRPr lang="zh-CN" altLang="en-US" smtClean="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endParaRPr lang="en-US" sz="8000" baseline="0" dirty="0">
              <a:ln w="3175" cmpd="sng">
                <a:noFill/>
              </a:ln>
              <a:solidFill>
                <a:schemeClr val="accent1">
                  <a:lumMod val="60000"/>
                  <a:lumOff val="40000"/>
                </a:schemeClr>
              </a:solidFill>
              <a:effectLst/>
              <a:latin typeface="Arial" panose="020B0604020202020204"/>
            </a:endParaRP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endParaRPr lang="en-US" sz="8000" baseline="0" dirty="0">
              <a:ln w="3175" cmpd="sng">
                <a:noFill/>
              </a:ln>
              <a:solidFill>
                <a:schemeClr val="accent1">
                  <a:lumMod val="60000"/>
                  <a:lumOff val="40000"/>
                </a:schemeClr>
              </a:solidFill>
              <a:effectLst/>
              <a:latin typeface="Arial" panose="020B0604020202020204"/>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endParaRPr lang="zh-CN" altLang="en-US" smtClean="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showMasterSp="0">
  <p:cSld name="幻灯片首页">
    <p:spTree>
      <p:nvGrpSpPr>
        <p:cNvPr id="1" name=""/>
        <p:cNvGrpSpPr/>
        <p:nvPr/>
      </p:nvGrpSpPr>
      <p:grpSpPr>
        <a:xfrm>
          <a:off x="0" y="0"/>
          <a:ext cx="0" cy="0"/>
          <a:chOff x="0" y="0"/>
          <a:chExt cx="0" cy="0"/>
        </a:xfrm>
      </p:grpSpPr>
      <p:sp>
        <p:nvSpPr>
          <p:cNvPr id="6" name="标题 5"/>
          <p:cNvSpPr>
            <a:spLocks noGrp="1"/>
          </p:cNvSpPr>
          <p:nvPr>
            <p:ph type="title"/>
          </p:nvPr>
        </p:nvSpPr>
        <p:spPr>
          <a:xfrm>
            <a:off x="233469" y="117381"/>
            <a:ext cx="8180070" cy="479593"/>
          </a:xfrm>
        </p:spPr>
        <p:txBody>
          <a:bodyPr/>
          <a:lstStyle>
            <a:lvl1pPr algn="l">
              <a:defRPr sz="1950" b="1">
                <a:solidFill>
                  <a:srgbClr val="1CA7E2"/>
                </a:solidFill>
              </a:defRPr>
            </a:lvl1pPr>
          </a:lstStyle>
          <a:p>
            <a:pPr fontAlgn="base"/>
            <a:r>
              <a:rPr lang="zh-CN" altLang="en-US" sz="1950" strike="noStrike" noProof="1" smtClean="0"/>
              <a:t>单击此处编辑母版标题样式</a:t>
            </a:r>
            <a:endParaRPr lang="zh-CN" altLang="en-US" strike="noStrike" noProof="1"/>
          </a:p>
        </p:txBody>
      </p:sp>
      <p:sp>
        <p:nvSpPr>
          <p:cNvPr id="5" name="日期占位符 1"/>
          <p:cNvSpPr>
            <a:spLocks noGrp="1"/>
          </p:cNvSpPr>
          <p:nvPr>
            <p:ph type="dt" sz="half" idx="2"/>
          </p:nvPr>
        </p:nvSpPr>
        <p:spPr>
          <a:xfrm>
            <a:off x="9372600" y="6448495"/>
            <a:ext cx="1778000" cy="294268"/>
          </a:xfrm>
          <a:prstGeom prst="rect">
            <a:avLst/>
          </a:prstGeom>
        </p:spPr>
        <p:txBody>
          <a:bodyPr vert="horz" lIns="91440" tIns="45720" rIns="91440" bIns="45720" rtlCol="0" anchor="ctr">
            <a:normAutofit/>
          </a:bodyPr>
          <a:lstStyle>
            <a:lvl1pPr>
              <a:defRPr/>
            </a:lvl1pPr>
          </a:lstStyle>
          <a:p>
            <a:pPr algn="ctr">
              <a:defRPr/>
            </a:pPr>
            <a:r>
              <a:rPr lang="en-US" altLang="zh-CN" sz="900" noProof="1" smtClean="0">
                <a:solidFill>
                  <a:schemeClr val="bg1">
                    <a:lumMod val="50000"/>
                  </a:schemeClr>
                </a:solidFill>
                <a:latin typeface="黑体" panose="02010609060101010101" pitchFamily="49" charset="-122"/>
                <a:ea typeface="黑体" panose="02010609060101010101" pitchFamily="49" charset="-122"/>
              </a:rPr>
              <a:t>2018/8/8</a:t>
            </a:r>
            <a:endParaRPr lang="zh-CN" altLang="en-US" sz="900" noProof="1">
              <a:solidFill>
                <a:schemeClr val="bg1">
                  <a:lumMod val="50000"/>
                </a:schemeClr>
              </a:solidFill>
              <a:latin typeface="黑体" panose="02010609060101010101" pitchFamily="49" charset="-122"/>
              <a:ea typeface="黑体" panose="02010609060101010101" pitchFamily="49" charset="-122"/>
            </a:endParaRPr>
          </a:p>
        </p:txBody>
      </p:sp>
    </p:spTree>
  </p:cSld>
  <p:clrMapOvr>
    <a:masterClrMapping/>
  </p:clrMapOvr>
  <p:hf sldNum="0" hdr="0"/>
</p:sldLayout>
</file>

<file path=ppt/slideLayouts/slideLayout18.xml><?xml version="1.0" encoding="utf-8"?>
<p:sldLayout xmlns:a="http://schemas.openxmlformats.org/drawingml/2006/main" xmlns:r="http://schemas.openxmlformats.org/officeDocument/2006/relationships" xmlns:p="http://schemas.openxmlformats.org/presentationml/2006/main" type="obj" showMasterSp="0">
  <p:cSld name="1_封底结束">
    <p:spTree>
      <p:nvGrpSpPr>
        <p:cNvPr id="1" name=""/>
        <p:cNvGrpSpPr/>
        <p:nvPr/>
      </p:nvGrpSpPr>
      <p:grpSpPr>
        <a:xfrm>
          <a:off x="0" y="0"/>
          <a:ext cx="0" cy="0"/>
          <a:chOff x="0" y="0"/>
          <a:chExt cx="0" cy="0"/>
        </a:xfrm>
      </p:grpSpPr>
      <p:pic>
        <p:nvPicPr>
          <p:cNvPr id="7172" name="图片 8"/>
          <p:cNvPicPr>
            <a:picLocks noChangeAspect="1"/>
          </p:cNvPicPr>
          <p:nvPr userDrawn="1"/>
        </p:nvPicPr>
        <p:blipFill>
          <a:blip r:embed="rId2"/>
          <a:stretch>
            <a:fillRect/>
          </a:stretch>
        </p:blipFill>
        <p:spPr>
          <a:xfrm>
            <a:off x="10312097" y="236083"/>
            <a:ext cx="1292475" cy="1174283"/>
          </a:xfrm>
          <a:prstGeom prst="rect">
            <a:avLst/>
          </a:prstGeom>
          <a:noFill/>
          <a:ln w="9525">
            <a:noFill/>
          </a:ln>
        </p:spPr>
      </p:pic>
      <p:pic>
        <p:nvPicPr>
          <p:cNvPr id="7173" name="图片 7" descr="未标题-2.jpg"/>
          <p:cNvPicPr>
            <a:picLocks noChangeAspect="1"/>
          </p:cNvPicPr>
          <p:nvPr userDrawn="1"/>
        </p:nvPicPr>
        <p:blipFill>
          <a:blip r:embed="rId3"/>
          <a:stretch>
            <a:fillRect/>
          </a:stretch>
        </p:blipFill>
        <p:spPr>
          <a:xfrm>
            <a:off x="-2117" y="2936334"/>
            <a:ext cx="12194117" cy="2095867"/>
          </a:xfrm>
          <a:prstGeom prst="rect">
            <a:avLst/>
          </a:prstGeom>
          <a:noFill/>
          <a:ln w="9525">
            <a:noFill/>
          </a:ln>
        </p:spPr>
      </p:pic>
    </p:spTree>
  </p:cSld>
  <p:clrMapOvr>
    <a:masterClrMapping/>
  </p:clrMapOvr>
  <p:timing>
    <p:tnLst>
      <p:par>
        <p:cTn id="1" dur="indefinite" restart="never" nodeType="tmRoot"/>
      </p:par>
    </p:tnLst>
  </p:timing>
  <p:hf sldNum="0" hdr="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A684B914-9BB2-4713-9EBF-61770F406B81}" type="datetime1">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2B6538A-33AE-45EB-868C-14B9E34ED96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675745" y="2737245"/>
            <a:ext cx="4185623" cy="3304117"/>
          </a:xfrm>
        </p:spPr>
        <p:txBody>
          <a:bodyPr>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200" indent="0">
              <a:buNone/>
              <a:defRPr sz="1400"/>
            </a:lvl2pPr>
            <a:lvl3pPr marL="914400" indent="0">
              <a:buNone/>
              <a:defRPr sz="1200"/>
            </a:lvl3pPr>
            <a:lvl4pPr marL="1370965" indent="0">
              <a:buNone/>
              <a:defRPr sz="1000"/>
            </a:lvl4pPr>
            <a:lvl5pPr marL="1828165" indent="0">
              <a:buNone/>
              <a:defRPr sz="1000"/>
            </a:lvl5pPr>
            <a:lvl6pPr marL="2285365" indent="0">
              <a:buNone/>
              <a:defRPr sz="1000"/>
            </a:lvl6pPr>
            <a:lvl7pPr marL="2742565" indent="0">
              <a:buNone/>
              <a:defRPr sz="1000"/>
            </a:lvl7pPr>
            <a:lvl8pPr marL="3199130" indent="0">
              <a:buNone/>
              <a:defRPr sz="1000"/>
            </a:lvl8pPr>
            <a:lvl9pPr marL="3656330"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3DA97BE-F0A0-4301-B08A-3264E79B59CF}" type="slidenum">
              <a:rPr lang="zh-CN" altLang="en-US" smtClean="0"/>
            </a:fld>
            <a:endParaRPr lang="zh-CN" altLang="en-US"/>
          </a:p>
        </p:txBody>
      </p:sp>
      <p:sp>
        <p:nvSpPr>
          <p:cNvPr id="5" name="Date Placeholder 4"/>
          <p:cNvSpPr>
            <a:spLocks noGrp="1"/>
          </p:cNvSpPr>
          <p:nvPr>
            <p:ph type="dt" sz="half" idx="10"/>
          </p:nvPr>
        </p:nvSpPr>
        <p:spPr/>
        <p:txBody>
          <a:bodyPr/>
          <a:lstStyle/>
          <a:p>
            <a:fld id="{0E21D765-C5DD-4486-9D24-9E8DCD4CCA53}" type="datetimeFigureOut">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image" Target="../media/image3.png"/><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20"/>
          <a:stretch>
            <a:fillRect/>
          </a:stretch>
        </a:blipFill>
        <a:effectLst/>
      </p:bgPr>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B3DA97BE-F0A0-4301-B08A-3264E79B59C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tags" Target="../tags/tag20.xml"/><Relationship Id="rId1" Type="http://schemas.openxmlformats.org/officeDocument/2006/relationships/tags" Target="../tags/tag19.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4.png"/><Relationship Id="rId2" Type="http://schemas.openxmlformats.org/officeDocument/2006/relationships/tags" Target="../tags/tag22.xml"/><Relationship Id="rId1" Type="http://schemas.openxmlformats.org/officeDocument/2006/relationships/tags" Target="../tags/tag21.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5.png"/><Relationship Id="rId2" Type="http://schemas.openxmlformats.org/officeDocument/2006/relationships/tags" Target="../tags/tag24.xml"/><Relationship Id="rId1" Type="http://schemas.openxmlformats.org/officeDocument/2006/relationships/tags" Target="../tags/tag23.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6.xml"/><Relationship Id="rId1" Type="http://schemas.openxmlformats.org/officeDocument/2006/relationships/tags" Target="../tags/tag25.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8.xml"/><Relationship Id="rId1" Type="http://schemas.openxmlformats.org/officeDocument/2006/relationships/tags" Target="../tags/tag27.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6.jpeg"/><Relationship Id="rId2" Type="http://schemas.openxmlformats.org/officeDocument/2006/relationships/tags" Target="../tags/tag30.xml"/><Relationship Id="rId1" Type="http://schemas.openxmlformats.org/officeDocument/2006/relationships/tags" Target="../tags/tag29.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2.xml"/><Relationship Id="rId1" Type="http://schemas.openxmlformats.org/officeDocument/2006/relationships/tags" Target="../tags/tag31.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4.xml"/><Relationship Id="rId1" Type="http://schemas.openxmlformats.org/officeDocument/2006/relationships/tags" Target="../tags/tag33.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6.xml"/><Relationship Id="rId1" Type="http://schemas.openxmlformats.org/officeDocument/2006/relationships/tags" Target="../tags/tag35.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8.xml"/><Relationship Id="rId1" Type="http://schemas.openxmlformats.org/officeDocument/2006/relationships/tags" Target="../tags/tag3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0.xml"/><Relationship Id="rId1" Type="http://schemas.openxmlformats.org/officeDocument/2006/relationships/tags" Target="../tags/tag39.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2.xml"/><Relationship Id="rId1" Type="http://schemas.openxmlformats.org/officeDocument/2006/relationships/tags" Target="../tags/tag4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4.xml"/><Relationship Id="rId1" Type="http://schemas.openxmlformats.org/officeDocument/2006/relationships/tags" Target="../tags/tag4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45.xml"/><Relationship Id="rId1" Type="http://schemas.openxmlformats.org/officeDocument/2006/relationships/image" Target="../media/image17.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tags" Target="../tags/tag6.xml"/><Relationship Id="rId1" Type="http://schemas.openxmlformats.org/officeDocument/2006/relationships/tags" Target="../tags/tag5.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9.png"/><Relationship Id="rId2" Type="http://schemas.openxmlformats.org/officeDocument/2006/relationships/tags" Target="../tags/tag8.xml"/><Relationship Id="rId1" Type="http://schemas.openxmlformats.org/officeDocument/2006/relationships/tags" Target="../tags/tag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xml"/><Relationship Id="rId1" Type="http://schemas.openxmlformats.org/officeDocument/2006/relationships/tags" Target="../tags/tag9.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jpeg"/><Relationship Id="rId2" Type="http://schemas.openxmlformats.org/officeDocument/2006/relationships/tags" Target="../tags/tag12.xml"/><Relationship Id="rId1" Type="http://schemas.openxmlformats.org/officeDocument/2006/relationships/tags" Target="../tags/tag11.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png"/><Relationship Id="rId2" Type="http://schemas.openxmlformats.org/officeDocument/2006/relationships/tags" Target="../tags/tag14.xml"/><Relationship Id="rId1" Type="http://schemas.openxmlformats.org/officeDocument/2006/relationships/tags" Target="../tags/tag13.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tags" Target="../tags/tag16.xml"/><Relationship Id="rId1" Type="http://schemas.openxmlformats.org/officeDocument/2006/relationships/tags" Target="../tags/tag15.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2.png"/><Relationship Id="rId2" Type="http://schemas.openxmlformats.org/officeDocument/2006/relationships/tags" Target="../tags/tag18.xml"/><Relationship Id="rId1" Type="http://schemas.openxmlformats.org/officeDocument/2006/relationships/tags" Target="../tags/tag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48"/>
          <p:cNvSpPr txBox="1"/>
          <p:nvPr/>
        </p:nvSpPr>
        <p:spPr>
          <a:xfrm>
            <a:off x="1516916" y="2729560"/>
            <a:ext cx="9169889" cy="676910"/>
          </a:xfrm>
          <a:prstGeom prst="rect">
            <a:avLst/>
          </a:prstGeom>
          <a:noFill/>
        </p:spPr>
        <p:txBody>
          <a:bodyPr wrap="square" lIns="0" tIns="0" rIns="0" bIns="0" rtlCol="0">
            <a:spAutoFit/>
          </a:bodyPr>
          <a:lstStyle/>
          <a:p>
            <a:r>
              <a:rPr lang="zh-CN" sz="4400" b="1" dirty="0">
                <a:solidFill>
                  <a:schemeClr val="accent2"/>
                </a:solidFill>
                <a:latin typeface="微软雅黑" panose="020B0503020204020204" pitchFamily="34" charset="-122"/>
                <a:ea typeface="微软雅黑" panose="020B0503020204020204" pitchFamily="34" charset="-122"/>
                <a:sym typeface="+mn-ea"/>
              </a:rPr>
              <a:t>学习任务二 快充故障的诊断与排除</a:t>
            </a:r>
            <a:endParaRPr lang="zh-CN" sz="4400" b="1" dirty="0">
              <a:solidFill>
                <a:schemeClr val="accent2"/>
              </a:solidFill>
              <a:latin typeface="微软雅黑" panose="020B0503020204020204" pitchFamily="34" charset="-122"/>
              <a:ea typeface="微软雅黑" panose="020B0503020204020204" pitchFamily="34" charset="-122"/>
              <a:sym typeface="+mn-ea"/>
            </a:endParaRPr>
          </a:p>
        </p:txBody>
      </p:sp>
      <p:sp>
        <p:nvSpPr>
          <p:cNvPr id="16" name="圆角矩形 15"/>
          <p:cNvSpPr/>
          <p:nvPr/>
        </p:nvSpPr>
        <p:spPr>
          <a:xfrm>
            <a:off x="564" y="4784851"/>
            <a:ext cx="12202753" cy="2114867"/>
          </a:xfrm>
          <a:prstGeom prst="roundRect">
            <a:avLst>
              <a:gd name="adj" fmla="val 0"/>
            </a:avLst>
          </a:prstGeom>
          <a:solidFill>
            <a:srgbClr val="2F559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23" name="TextBox 48"/>
          <p:cNvSpPr txBox="1"/>
          <p:nvPr/>
        </p:nvSpPr>
        <p:spPr>
          <a:xfrm>
            <a:off x="1586865" y="947420"/>
            <a:ext cx="10088880" cy="1685925"/>
          </a:xfrm>
          <a:prstGeom prst="rect">
            <a:avLst/>
          </a:prstGeom>
          <a:noFill/>
        </p:spPr>
        <p:txBody>
          <a:bodyPr wrap="square" lIns="0" tIns="0" rIns="0" bIns="0" rtlCol="0">
            <a:spAutoFit/>
          </a:bodyPr>
          <a:lstStyle/>
          <a:p>
            <a:r>
              <a:rPr lang="zh-CN" altLang="en-US" sz="5475" dirty="0">
                <a:solidFill>
                  <a:schemeClr val="accent6">
                    <a:lumMod val="60000"/>
                    <a:lumOff val="40000"/>
                  </a:schemeClr>
                </a:solidFill>
                <a:latin typeface="微软雅黑" panose="020B0503020204020204" pitchFamily="34" charset="-122"/>
                <a:ea typeface="微软雅黑" panose="020B0503020204020204" pitchFamily="34" charset="-122"/>
                <a:cs typeface="+mn-ea"/>
                <a:sym typeface="+mn-lt"/>
              </a:rPr>
              <a:t>学习</a:t>
            </a:r>
            <a:r>
              <a:rPr lang="zh-CN" altLang="en-US" sz="5400" dirty="0">
                <a:solidFill>
                  <a:schemeClr val="accent6">
                    <a:lumMod val="60000"/>
                    <a:lumOff val="40000"/>
                  </a:schemeClr>
                </a:solidFill>
                <a:latin typeface="微软雅黑" panose="020B0503020204020204" pitchFamily="34" charset="-122"/>
                <a:ea typeface="微软雅黑" panose="020B0503020204020204" pitchFamily="34" charset="-122"/>
                <a:cs typeface="+mn-ea"/>
                <a:sym typeface="+mn-lt"/>
              </a:rPr>
              <a:t>单元</a:t>
            </a:r>
            <a:r>
              <a:rPr lang="zh-CN" altLang="en-US" sz="5475" dirty="0">
                <a:solidFill>
                  <a:schemeClr val="accent6">
                    <a:lumMod val="60000"/>
                    <a:lumOff val="40000"/>
                  </a:schemeClr>
                </a:solidFill>
                <a:latin typeface="微软雅黑" panose="020B0503020204020204" pitchFamily="34" charset="-122"/>
                <a:ea typeface="微软雅黑" panose="020B0503020204020204" pitchFamily="34" charset="-122"/>
                <a:cs typeface="+mn-ea"/>
                <a:sym typeface="+mn-lt"/>
              </a:rPr>
              <a:t>五 新能源汽车充电系统故障</a:t>
            </a:r>
            <a:r>
              <a:rPr lang="zh-CN" altLang="en-US" sz="5400" dirty="0">
                <a:solidFill>
                  <a:schemeClr val="accent6">
                    <a:lumMod val="60000"/>
                    <a:lumOff val="40000"/>
                  </a:schemeClr>
                </a:solidFill>
                <a:latin typeface="微软雅黑" panose="020B0503020204020204" pitchFamily="34" charset="-122"/>
                <a:ea typeface="微软雅黑" panose="020B0503020204020204" pitchFamily="34" charset="-122"/>
                <a:cs typeface="+mn-ea"/>
                <a:sym typeface="+mn-lt"/>
              </a:rPr>
              <a:t>诊断</a:t>
            </a:r>
            <a:r>
              <a:rPr lang="zh-CN" altLang="en-US" sz="5475" dirty="0">
                <a:solidFill>
                  <a:schemeClr val="accent6">
                    <a:lumMod val="60000"/>
                    <a:lumOff val="40000"/>
                  </a:schemeClr>
                </a:solidFill>
                <a:latin typeface="微软雅黑" panose="020B0503020204020204" pitchFamily="34" charset="-122"/>
                <a:ea typeface="微软雅黑" panose="020B0503020204020204" pitchFamily="34" charset="-122"/>
                <a:cs typeface="+mn-ea"/>
                <a:sym typeface="+mn-lt"/>
              </a:rPr>
              <a:t>与排除</a:t>
            </a:r>
            <a:endParaRPr lang="zh-CN" altLang="en-US" sz="5475" dirty="0">
              <a:solidFill>
                <a:schemeClr val="accent6">
                  <a:lumMod val="60000"/>
                  <a:lumOff val="40000"/>
                </a:schemeClr>
              </a:solidFill>
              <a:latin typeface="微软雅黑" panose="020B0503020204020204" pitchFamily="34" charset="-122"/>
              <a:ea typeface="微软雅黑" panose="020B0503020204020204" pitchFamily="34" charset="-122"/>
              <a:cs typeface="+mn-ea"/>
              <a:sym typeface="+mn-lt"/>
            </a:endParaRPr>
          </a:p>
        </p:txBody>
      </p:sp>
      <p:sp>
        <p:nvSpPr>
          <p:cNvPr id="24" name="椭圆 23"/>
          <p:cNvSpPr/>
          <p:nvPr/>
        </p:nvSpPr>
        <p:spPr>
          <a:xfrm>
            <a:off x="1238876" y="4434517"/>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41" name="椭圆 40"/>
          <p:cNvSpPr/>
          <p:nvPr/>
        </p:nvSpPr>
        <p:spPr>
          <a:xfrm>
            <a:off x="2018226" y="4434517"/>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42" name="椭圆 41"/>
          <p:cNvSpPr/>
          <p:nvPr/>
        </p:nvSpPr>
        <p:spPr>
          <a:xfrm>
            <a:off x="2805021" y="4434517"/>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43" name="椭圆 42"/>
          <p:cNvSpPr/>
          <p:nvPr/>
        </p:nvSpPr>
        <p:spPr>
          <a:xfrm>
            <a:off x="3578578" y="4434517"/>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44" name="椭圆 43"/>
          <p:cNvSpPr/>
          <p:nvPr/>
        </p:nvSpPr>
        <p:spPr>
          <a:xfrm>
            <a:off x="4386886" y="4433688"/>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grpSp>
        <p:nvGrpSpPr>
          <p:cNvPr id="40" name="组合 39"/>
          <p:cNvGrpSpPr/>
          <p:nvPr/>
        </p:nvGrpSpPr>
        <p:grpSpPr>
          <a:xfrm>
            <a:off x="1295135" y="4494085"/>
            <a:ext cx="3606352" cy="535285"/>
            <a:chOff x="4846" y="5333"/>
            <a:chExt cx="4359" cy="647"/>
          </a:xfrm>
        </p:grpSpPr>
        <p:grpSp>
          <p:nvGrpSpPr>
            <p:cNvPr id="25" name="PA_淘宝店chenying0907出品 14"/>
            <p:cNvGrpSpPr/>
            <p:nvPr>
              <p:custDataLst>
                <p:tags r:id="rId1"/>
              </p:custDataLst>
            </p:nvPr>
          </p:nvGrpSpPr>
          <p:grpSpPr>
            <a:xfrm>
              <a:off x="4846" y="5333"/>
              <a:ext cx="638" cy="647"/>
              <a:chOff x="4796805" y="-215900"/>
              <a:chExt cx="2093913" cy="2122488"/>
            </a:xfrm>
            <a:solidFill>
              <a:srgbClr val="2F5597"/>
            </a:solidFill>
          </p:grpSpPr>
          <p:sp>
            <p:nvSpPr>
              <p:cNvPr id="26" name="淘宝店chenying0907出品 6"/>
              <p:cNvSpPr>
                <a:spLocks noEditPoints="1"/>
              </p:cNvSpPr>
              <p:nvPr/>
            </p:nvSpPr>
            <p:spPr bwMode="auto">
              <a:xfrm>
                <a:off x="4796805" y="-21590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solidFill>
                  <a:srgbClr val="2F5597"/>
                </a:solidFill>
              </a:ln>
            </p:spPr>
            <p:txBody>
              <a:bodyPr vert="horz" wrap="square" lIns="119109" tIns="59552" rIns="119109" bIns="59552" numCol="1" anchor="t" anchorCtr="0" compatLnSpc="1"/>
              <a:lstStyle/>
              <a:p>
                <a:endParaRPr lang="zh-CN" altLang="en-US" sz="2345">
                  <a:solidFill>
                    <a:srgbClr val="C4261D"/>
                  </a:solidFill>
                </a:endParaRPr>
              </a:p>
            </p:txBody>
          </p:sp>
          <p:sp>
            <p:nvSpPr>
              <p:cNvPr id="27" name="淘宝店chenying0907出品 7"/>
              <p:cNvSpPr>
                <a:spLocks noEditPoints="1"/>
              </p:cNvSpPr>
              <p:nvPr/>
            </p:nvSpPr>
            <p:spPr bwMode="auto">
              <a:xfrm>
                <a:off x="5168280" y="0"/>
                <a:ext cx="1360488" cy="164147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C4261D"/>
                  </a:solidFill>
                </a:endParaRPr>
              </a:p>
            </p:txBody>
          </p:sp>
        </p:grpSp>
        <p:sp>
          <p:nvSpPr>
            <p:cNvPr id="29" name="淘宝店chenying0907出品 5"/>
            <p:cNvSpPr>
              <a:spLocks noEditPoints="1"/>
            </p:cNvSpPr>
            <p:nvPr/>
          </p:nvSpPr>
          <p:spPr bwMode="auto">
            <a:xfrm>
              <a:off x="5918" y="5386"/>
              <a:ext cx="380" cy="547"/>
            </a:xfrm>
            <a:custGeom>
              <a:avLst/>
              <a:gdLst>
                <a:gd name="T0" fmla="*/ 370 w 780"/>
                <a:gd name="T1" fmla="*/ 732 h 1139"/>
                <a:gd name="T2" fmla="*/ 498 w 780"/>
                <a:gd name="T3" fmla="*/ 660 h 1139"/>
                <a:gd name="T4" fmla="*/ 578 w 780"/>
                <a:gd name="T5" fmla="*/ 682 h 1139"/>
                <a:gd name="T6" fmla="*/ 653 w 780"/>
                <a:gd name="T7" fmla="*/ 535 h 1139"/>
                <a:gd name="T8" fmla="*/ 709 w 780"/>
                <a:gd name="T9" fmla="*/ 494 h 1139"/>
                <a:gd name="T10" fmla="*/ 711 w 780"/>
                <a:gd name="T11" fmla="*/ 316 h 1139"/>
                <a:gd name="T12" fmla="*/ 657 w 780"/>
                <a:gd name="T13" fmla="*/ 274 h 1139"/>
                <a:gd name="T14" fmla="*/ 596 w 780"/>
                <a:gd name="T15" fmla="*/ 128 h 1139"/>
                <a:gd name="T16" fmla="*/ 531 w 780"/>
                <a:gd name="T17" fmla="*/ 141 h 1139"/>
                <a:gd name="T18" fmla="*/ 409 w 780"/>
                <a:gd name="T19" fmla="*/ 69 h 1139"/>
                <a:gd name="T20" fmla="*/ 380 w 780"/>
                <a:gd name="T21" fmla="*/ 69 h 1139"/>
                <a:gd name="T22" fmla="*/ 289 w 780"/>
                <a:gd name="T23" fmla="*/ 140 h 1139"/>
                <a:gd name="T24" fmla="*/ 260 w 780"/>
                <a:gd name="T25" fmla="*/ 132 h 1139"/>
                <a:gd name="T26" fmla="*/ 187 w 780"/>
                <a:gd name="T27" fmla="*/ 138 h 1139"/>
                <a:gd name="T28" fmla="*/ 80 w 780"/>
                <a:gd name="T29" fmla="*/ 280 h 1139"/>
                <a:gd name="T30" fmla="*/ 99 w 780"/>
                <a:gd name="T31" fmla="*/ 346 h 1139"/>
                <a:gd name="T32" fmla="*/ 64 w 780"/>
                <a:gd name="T33" fmla="*/ 501 h 1139"/>
                <a:gd name="T34" fmla="*/ 181 w 780"/>
                <a:gd name="T35" fmla="*/ 609 h 1139"/>
                <a:gd name="T36" fmla="*/ 194 w 780"/>
                <a:gd name="T37" fmla="*/ 676 h 1139"/>
                <a:gd name="T38" fmla="*/ 272 w 780"/>
                <a:gd name="T39" fmla="*/ 657 h 1139"/>
                <a:gd name="T40" fmla="*/ 294 w 780"/>
                <a:gd name="T41" fmla="*/ 726 h 1139"/>
                <a:gd name="T42" fmla="*/ 221 w 780"/>
                <a:gd name="T43" fmla="*/ 731 h 1139"/>
                <a:gd name="T44" fmla="*/ 121 w 780"/>
                <a:gd name="T45" fmla="*/ 608 h 1139"/>
                <a:gd name="T46" fmla="*/ 7 w 780"/>
                <a:gd name="T47" fmla="*/ 519 h 1139"/>
                <a:gd name="T48" fmla="*/ 51 w 780"/>
                <a:gd name="T49" fmla="*/ 381 h 1139"/>
                <a:gd name="T50" fmla="*/ 64 w 780"/>
                <a:gd name="T51" fmla="*/ 223 h 1139"/>
                <a:gd name="T52" fmla="*/ 127 w 780"/>
                <a:gd name="T53" fmla="*/ 138 h 1139"/>
                <a:gd name="T54" fmla="*/ 276 w 780"/>
                <a:gd name="T55" fmla="*/ 75 h 1139"/>
                <a:gd name="T56" fmla="*/ 298 w 780"/>
                <a:gd name="T57" fmla="*/ 81 h 1139"/>
                <a:gd name="T58" fmla="*/ 394 w 780"/>
                <a:gd name="T59" fmla="*/ 0 h 1139"/>
                <a:gd name="T60" fmla="*/ 508 w 780"/>
                <a:gd name="T61" fmla="*/ 85 h 1139"/>
                <a:gd name="T62" fmla="*/ 638 w 780"/>
                <a:gd name="T63" fmla="*/ 87 h 1139"/>
                <a:gd name="T64" fmla="*/ 675 w 780"/>
                <a:gd name="T65" fmla="*/ 217 h 1139"/>
                <a:gd name="T66" fmla="*/ 758 w 780"/>
                <a:gd name="T67" fmla="*/ 353 h 1139"/>
                <a:gd name="T68" fmla="*/ 756 w 780"/>
                <a:gd name="T69" fmla="*/ 459 h 1139"/>
                <a:gd name="T70" fmla="*/ 670 w 780"/>
                <a:gd name="T71" fmla="*/ 592 h 1139"/>
                <a:gd name="T72" fmla="*/ 578 w 780"/>
                <a:gd name="T73" fmla="*/ 741 h 1139"/>
                <a:gd name="T74" fmla="*/ 498 w 780"/>
                <a:gd name="T75" fmla="*/ 719 h 1139"/>
                <a:gd name="T76" fmla="*/ 385 w 780"/>
                <a:gd name="T77" fmla="*/ 801 h 1139"/>
                <a:gd name="T78" fmla="*/ 388 w 780"/>
                <a:gd name="T79" fmla="*/ 615 h 1139"/>
                <a:gd name="T80" fmla="*/ 388 w 780"/>
                <a:gd name="T81" fmla="*/ 650 h 1139"/>
                <a:gd name="T82" fmla="*/ 626 w 780"/>
                <a:gd name="T83" fmla="*/ 413 h 1139"/>
                <a:gd name="T84" fmla="*/ 388 w 780"/>
                <a:gd name="T85" fmla="*/ 583 h 1139"/>
                <a:gd name="T86" fmla="*/ 559 w 780"/>
                <a:gd name="T87" fmla="*/ 413 h 1139"/>
                <a:gd name="T88" fmla="*/ 533 w 780"/>
                <a:gd name="T89" fmla="*/ 780 h 1139"/>
                <a:gd name="T90" fmla="*/ 432 w 780"/>
                <a:gd name="T91" fmla="*/ 838 h 1139"/>
                <a:gd name="T92" fmla="*/ 515 w 780"/>
                <a:gd name="T93" fmla="*/ 1003 h 1139"/>
                <a:gd name="T94" fmla="*/ 669 w 780"/>
                <a:gd name="T95" fmla="*/ 1091 h 1139"/>
                <a:gd name="T96" fmla="*/ 283 w 780"/>
                <a:gd name="T97" fmla="*/ 792 h 1139"/>
                <a:gd name="T98" fmla="*/ 195 w 780"/>
                <a:gd name="T99" fmla="*/ 783 h 1139"/>
                <a:gd name="T100" fmla="*/ 136 w 780"/>
                <a:gd name="T101" fmla="*/ 1118 h 1139"/>
                <a:gd name="T102" fmla="*/ 361 w 780"/>
                <a:gd name="T103" fmla="*/ 1103 h 1139"/>
                <a:gd name="T104" fmla="*/ 385 w 780"/>
                <a:gd name="T105" fmla="*/ 848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80" h="1139">
                  <a:moveTo>
                    <a:pt x="272" y="657"/>
                  </a:moveTo>
                  <a:cubicBezTo>
                    <a:pt x="300" y="657"/>
                    <a:pt x="328" y="671"/>
                    <a:pt x="343" y="693"/>
                  </a:cubicBezTo>
                  <a:lnTo>
                    <a:pt x="370" y="732"/>
                  </a:lnTo>
                  <a:cubicBezTo>
                    <a:pt x="379" y="745"/>
                    <a:pt x="391" y="745"/>
                    <a:pt x="400" y="733"/>
                  </a:cubicBezTo>
                  <a:lnTo>
                    <a:pt x="428" y="694"/>
                  </a:lnTo>
                  <a:cubicBezTo>
                    <a:pt x="443" y="673"/>
                    <a:pt x="470" y="660"/>
                    <a:pt x="498" y="660"/>
                  </a:cubicBezTo>
                  <a:cubicBezTo>
                    <a:pt x="507" y="660"/>
                    <a:pt x="516" y="661"/>
                    <a:pt x="524" y="664"/>
                  </a:cubicBezTo>
                  <a:lnTo>
                    <a:pt x="569" y="680"/>
                  </a:lnTo>
                  <a:cubicBezTo>
                    <a:pt x="572" y="681"/>
                    <a:pt x="575" y="682"/>
                    <a:pt x="578" y="682"/>
                  </a:cubicBezTo>
                  <a:cubicBezTo>
                    <a:pt x="591" y="682"/>
                    <a:pt x="593" y="670"/>
                    <a:pt x="593" y="663"/>
                  </a:cubicBezTo>
                  <a:lnTo>
                    <a:pt x="593" y="615"/>
                  </a:lnTo>
                  <a:cubicBezTo>
                    <a:pt x="593" y="580"/>
                    <a:pt x="620" y="545"/>
                    <a:pt x="653" y="535"/>
                  </a:cubicBezTo>
                  <a:lnTo>
                    <a:pt x="699" y="521"/>
                  </a:lnTo>
                  <a:cubicBezTo>
                    <a:pt x="706" y="519"/>
                    <a:pt x="711" y="515"/>
                    <a:pt x="713" y="511"/>
                  </a:cubicBezTo>
                  <a:cubicBezTo>
                    <a:pt x="715" y="506"/>
                    <a:pt x="713" y="500"/>
                    <a:pt x="709" y="494"/>
                  </a:cubicBezTo>
                  <a:lnTo>
                    <a:pt x="680" y="455"/>
                  </a:lnTo>
                  <a:cubicBezTo>
                    <a:pt x="660" y="426"/>
                    <a:pt x="660" y="383"/>
                    <a:pt x="682" y="355"/>
                  </a:cubicBezTo>
                  <a:lnTo>
                    <a:pt x="711" y="316"/>
                  </a:lnTo>
                  <a:cubicBezTo>
                    <a:pt x="716" y="311"/>
                    <a:pt x="717" y="304"/>
                    <a:pt x="716" y="300"/>
                  </a:cubicBezTo>
                  <a:cubicBezTo>
                    <a:pt x="715" y="295"/>
                    <a:pt x="710" y="291"/>
                    <a:pt x="703" y="288"/>
                  </a:cubicBezTo>
                  <a:lnTo>
                    <a:pt x="657" y="274"/>
                  </a:lnTo>
                  <a:cubicBezTo>
                    <a:pt x="624" y="263"/>
                    <a:pt x="598" y="227"/>
                    <a:pt x="599" y="192"/>
                  </a:cubicBezTo>
                  <a:lnTo>
                    <a:pt x="600" y="144"/>
                  </a:lnTo>
                  <a:cubicBezTo>
                    <a:pt x="601" y="137"/>
                    <a:pt x="599" y="132"/>
                    <a:pt x="596" y="128"/>
                  </a:cubicBezTo>
                  <a:cubicBezTo>
                    <a:pt x="593" y="125"/>
                    <a:pt x="588" y="125"/>
                    <a:pt x="585" y="125"/>
                  </a:cubicBezTo>
                  <a:cubicBezTo>
                    <a:pt x="583" y="125"/>
                    <a:pt x="580" y="125"/>
                    <a:pt x="577" y="126"/>
                  </a:cubicBezTo>
                  <a:lnTo>
                    <a:pt x="531" y="141"/>
                  </a:lnTo>
                  <a:cubicBezTo>
                    <a:pt x="524" y="143"/>
                    <a:pt x="516" y="144"/>
                    <a:pt x="508" y="144"/>
                  </a:cubicBezTo>
                  <a:cubicBezTo>
                    <a:pt x="479" y="144"/>
                    <a:pt x="451" y="130"/>
                    <a:pt x="436" y="108"/>
                  </a:cubicBezTo>
                  <a:lnTo>
                    <a:pt x="409" y="69"/>
                  </a:lnTo>
                  <a:cubicBezTo>
                    <a:pt x="405" y="63"/>
                    <a:pt x="400" y="59"/>
                    <a:pt x="394" y="59"/>
                  </a:cubicBezTo>
                  <a:cubicBezTo>
                    <a:pt x="388" y="59"/>
                    <a:pt x="386" y="59"/>
                    <a:pt x="381" y="67"/>
                  </a:cubicBezTo>
                  <a:lnTo>
                    <a:pt x="380" y="69"/>
                  </a:lnTo>
                  <a:cubicBezTo>
                    <a:pt x="368" y="87"/>
                    <a:pt x="352" y="110"/>
                    <a:pt x="339" y="123"/>
                  </a:cubicBezTo>
                  <a:cubicBezTo>
                    <a:pt x="331" y="131"/>
                    <a:pt x="318" y="141"/>
                    <a:pt x="301" y="141"/>
                  </a:cubicBezTo>
                  <a:cubicBezTo>
                    <a:pt x="296" y="141"/>
                    <a:pt x="292" y="141"/>
                    <a:pt x="289" y="140"/>
                  </a:cubicBezTo>
                  <a:lnTo>
                    <a:pt x="285" y="140"/>
                  </a:lnTo>
                  <a:lnTo>
                    <a:pt x="282" y="138"/>
                  </a:lnTo>
                  <a:cubicBezTo>
                    <a:pt x="276" y="136"/>
                    <a:pt x="268" y="134"/>
                    <a:pt x="260" y="132"/>
                  </a:cubicBezTo>
                  <a:cubicBezTo>
                    <a:pt x="248" y="128"/>
                    <a:pt x="227" y="122"/>
                    <a:pt x="224" y="122"/>
                  </a:cubicBezTo>
                  <a:cubicBezTo>
                    <a:pt x="215" y="120"/>
                    <a:pt x="205" y="118"/>
                    <a:pt x="202" y="118"/>
                  </a:cubicBezTo>
                  <a:cubicBezTo>
                    <a:pt x="191" y="118"/>
                    <a:pt x="187" y="128"/>
                    <a:pt x="187" y="138"/>
                  </a:cubicBezTo>
                  <a:lnTo>
                    <a:pt x="187" y="186"/>
                  </a:lnTo>
                  <a:cubicBezTo>
                    <a:pt x="187" y="221"/>
                    <a:pt x="160" y="256"/>
                    <a:pt x="126" y="266"/>
                  </a:cubicBezTo>
                  <a:lnTo>
                    <a:pt x="80" y="280"/>
                  </a:lnTo>
                  <a:cubicBezTo>
                    <a:pt x="73" y="282"/>
                    <a:pt x="68" y="286"/>
                    <a:pt x="67" y="290"/>
                  </a:cubicBezTo>
                  <a:cubicBezTo>
                    <a:pt x="65" y="295"/>
                    <a:pt x="67" y="301"/>
                    <a:pt x="71" y="307"/>
                  </a:cubicBezTo>
                  <a:lnTo>
                    <a:pt x="99" y="346"/>
                  </a:lnTo>
                  <a:cubicBezTo>
                    <a:pt x="120" y="375"/>
                    <a:pt x="119" y="419"/>
                    <a:pt x="98" y="446"/>
                  </a:cubicBezTo>
                  <a:lnTo>
                    <a:pt x="68" y="485"/>
                  </a:lnTo>
                  <a:cubicBezTo>
                    <a:pt x="64" y="490"/>
                    <a:pt x="62" y="496"/>
                    <a:pt x="64" y="501"/>
                  </a:cubicBezTo>
                  <a:cubicBezTo>
                    <a:pt x="65" y="506"/>
                    <a:pt x="70" y="510"/>
                    <a:pt x="77" y="513"/>
                  </a:cubicBezTo>
                  <a:lnTo>
                    <a:pt x="123" y="527"/>
                  </a:lnTo>
                  <a:cubicBezTo>
                    <a:pt x="156" y="538"/>
                    <a:pt x="181" y="574"/>
                    <a:pt x="181" y="609"/>
                  </a:cubicBezTo>
                  <a:lnTo>
                    <a:pt x="179" y="657"/>
                  </a:lnTo>
                  <a:cubicBezTo>
                    <a:pt x="179" y="664"/>
                    <a:pt x="181" y="669"/>
                    <a:pt x="184" y="672"/>
                  </a:cubicBezTo>
                  <a:cubicBezTo>
                    <a:pt x="187" y="676"/>
                    <a:pt x="191" y="676"/>
                    <a:pt x="194" y="676"/>
                  </a:cubicBezTo>
                  <a:cubicBezTo>
                    <a:pt x="197" y="676"/>
                    <a:pt x="200" y="676"/>
                    <a:pt x="203" y="675"/>
                  </a:cubicBezTo>
                  <a:lnTo>
                    <a:pt x="248" y="660"/>
                  </a:lnTo>
                  <a:cubicBezTo>
                    <a:pt x="256" y="658"/>
                    <a:pt x="264" y="657"/>
                    <a:pt x="272" y="657"/>
                  </a:cubicBezTo>
                  <a:close/>
                  <a:moveTo>
                    <a:pt x="385" y="801"/>
                  </a:moveTo>
                  <a:cubicBezTo>
                    <a:pt x="360" y="801"/>
                    <a:pt x="337" y="788"/>
                    <a:pt x="322" y="765"/>
                  </a:cubicBezTo>
                  <a:lnTo>
                    <a:pt x="294" y="726"/>
                  </a:lnTo>
                  <a:cubicBezTo>
                    <a:pt x="291" y="721"/>
                    <a:pt x="282" y="716"/>
                    <a:pt x="272" y="716"/>
                  </a:cubicBezTo>
                  <a:cubicBezTo>
                    <a:pt x="270" y="716"/>
                    <a:pt x="268" y="716"/>
                    <a:pt x="266" y="716"/>
                  </a:cubicBezTo>
                  <a:lnTo>
                    <a:pt x="221" y="731"/>
                  </a:lnTo>
                  <a:cubicBezTo>
                    <a:pt x="192" y="741"/>
                    <a:pt x="161" y="734"/>
                    <a:pt x="141" y="714"/>
                  </a:cubicBezTo>
                  <a:cubicBezTo>
                    <a:pt x="127" y="699"/>
                    <a:pt x="119" y="678"/>
                    <a:pt x="120" y="656"/>
                  </a:cubicBezTo>
                  <a:lnTo>
                    <a:pt x="121" y="608"/>
                  </a:lnTo>
                  <a:cubicBezTo>
                    <a:pt x="122" y="599"/>
                    <a:pt x="113" y="586"/>
                    <a:pt x="104" y="584"/>
                  </a:cubicBezTo>
                  <a:lnTo>
                    <a:pt x="59" y="569"/>
                  </a:lnTo>
                  <a:cubicBezTo>
                    <a:pt x="33" y="560"/>
                    <a:pt x="14" y="542"/>
                    <a:pt x="7" y="519"/>
                  </a:cubicBezTo>
                  <a:cubicBezTo>
                    <a:pt x="0" y="496"/>
                    <a:pt x="5" y="470"/>
                    <a:pt x="22" y="448"/>
                  </a:cubicBezTo>
                  <a:lnTo>
                    <a:pt x="51" y="410"/>
                  </a:lnTo>
                  <a:cubicBezTo>
                    <a:pt x="56" y="403"/>
                    <a:pt x="57" y="388"/>
                    <a:pt x="51" y="381"/>
                  </a:cubicBezTo>
                  <a:lnTo>
                    <a:pt x="23" y="342"/>
                  </a:lnTo>
                  <a:cubicBezTo>
                    <a:pt x="7" y="320"/>
                    <a:pt x="3" y="295"/>
                    <a:pt x="11" y="271"/>
                  </a:cubicBezTo>
                  <a:cubicBezTo>
                    <a:pt x="19" y="248"/>
                    <a:pt x="38" y="230"/>
                    <a:pt x="64" y="223"/>
                  </a:cubicBezTo>
                  <a:lnTo>
                    <a:pt x="110" y="209"/>
                  </a:lnTo>
                  <a:cubicBezTo>
                    <a:pt x="118" y="207"/>
                    <a:pt x="127" y="195"/>
                    <a:pt x="127" y="186"/>
                  </a:cubicBezTo>
                  <a:lnTo>
                    <a:pt x="127" y="138"/>
                  </a:lnTo>
                  <a:cubicBezTo>
                    <a:pt x="127" y="93"/>
                    <a:pt x="160" y="59"/>
                    <a:pt x="202" y="59"/>
                  </a:cubicBezTo>
                  <a:cubicBezTo>
                    <a:pt x="212" y="59"/>
                    <a:pt x="228" y="62"/>
                    <a:pt x="236" y="64"/>
                  </a:cubicBezTo>
                  <a:cubicBezTo>
                    <a:pt x="240" y="65"/>
                    <a:pt x="252" y="68"/>
                    <a:pt x="276" y="75"/>
                  </a:cubicBezTo>
                  <a:cubicBezTo>
                    <a:pt x="284" y="77"/>
                    <a:pt x="292" y="79"/>
                    <a:pt x="297" y="81"/>
                  </a:cubicBezTo>
                  <a:lnTo>
                    <a:pt x="298" y="81"/>
                  </a:lnTo>
                  <a:cubicBezTo>
                    <a:pt x="298" y="81"/>
                    <a:pt x="298" y="81"/>
                    <a:pt x="298" y="81"/>
                  </a:cubicBezTo>
                  <a:cubicBezTo>
                    <a:pt x="305" y="74"/>
                    <a:pt x="315" y="60"/>
                    <a:pt x="330" y="37"/>
                  </a:cubicBezTo>
                  <a:lnTo>
                    <a:pt x="331" y="35"/>
                  </a:lnTo>
                  <a:cubicBezTo>
                    <a:pt x="346" y="12"/>
                    <a:pt x="367" y="0"/>
                    <a:pt x="394" y="0"/>
                  </a:cubicBezTo>
                  <a:cubicBezTo>
                    <a:pt x="420" y="0"/>
                    <a:pt x="443" y="13"/>
                    <a:pt x="458" y="36"/>
                  </a:cubicBezTo>
                  <a:lnTo>
                    <a:pt x="485" y="75"/>
                  </a:lnTo>
                  <a:cubicBezTo>
                    <a:pt x="489" y="80"/>
                    <a:pt x="498" y="85"/>
                    <a:pt x="508" y="85"/>
                  </a:cubicBezTo>
                  <a:cubicBezTo>
                    <a:pt x="510" y="85"/>
                    <a:pt x="512" y="85"/>
                    <a:pt x="513" y="85"/>
                  </a:cubicBezTo>
                  <a:lnTo>
                    <a:pt x="559" y="70"/>
                  </a:lnTo>
                  <a:cubicBezTo>
                    <a:pt x="588" y="60"/>
                    <a:pt x="619" y="67"/>
                    <a:pt x="638" y="87"/>
                  </a:cubicBezTo>
                  <a:cubicBezTo>
                    <a:pt x="653" y="102"/>
                    <a:pt x="660" y="123"/>
                    <a:pt x="659" y="145"/>
                  </a:cubicBezTo>
                  <a:lnTo>
                    <a:pt x="658" y="193"/>
                  </a:lnTo>
                  <a:cubicBezTo>
                    <a:pt x="658" y="202"/>
                    <a:pt x="667" y="215"/>
                    <a:pt x="675" y="217"/>
                  </a:cubicBezTo>
                  <a:lnTo>
                    <a:pt x="721" y="232"/>
                  </a:lnTo>
                  <a:cubicBezTo>
                    <a:pt x="746" y="241"/>
                    <a:pt x="765" y="259"/>
                    <a:pt x="772" y="282"/>
                  </a:cubicBezTo>
                  <a:cubicBezTo>
                    <a:pt x="780" y="306"/>
                    <a:pt x="774" y="331"/>
                    <a:pt x="758" y="353"/>
                  </a:cubicBezTo>
                  <a:lnTo>
                    <a:pt x="729" y="391"/>
                  </a:lnTo>
                  <a:cubicBezTo>
                    <a:pt x="723" y="398"/>
                    <a:pt x="723" y="413"/>
                    <a:pt x="728" y="420"/>
                  </a:cubicBezTo>
                  <a:lnTo>
                    <a:pt x="756" y="459"/>
                  </a:lnTo>
                  <a:cubicBezTo>
                    <a:pt x="772" y="481"/>
                    <a:pt x="777" y="507"/>
                    <a:pt x="769" y="530"/>
                  </a:cubicBezTo>
                  <a:cubicBezTo>
                    <a:pt x="761" y="553"/>
                    <a:pt x="742" y="570"/>
                    <a:pt x="716" y="578"/>
                  </a:cubicBezTo>
                  <a:lnTo>
                    <a:pt x="670" y="592"/>
                  </a:lnTo>
                  <a:cubicBezTo>
                    <a:pt x="661" y="594"/>
                    <a:pt x="652" y="606"/>
                    <a:pt x="652" y="615"/>
                  </a:cubicBezTo>
                  <a:lnTo>
                    <a:pt x="652" y="663"/>
                  </a:lnTo>
                  <a:cubicBezTo>
                    <a:pt x="652" y="708"/>
                    <a:pt x="621" y="741"/>
                    <a:pt x="578" y="741"/>
                  </a:cubicBezTo>
                  <a:cubicBezTo>
                    <a:pt x="568" y="741"/>
                    <a:pt x="558" y="739"/>
                    <a:pt x="549" y="736"/>
                  </a:cubicBezTo>
                  <a:lnTo>
                    <a:pt x="504" y="720"/>
                  </a:lnTo>
                  <a:cubicBezTo>
                    <a:pt x="502" y="719"/>
                    <a:pt x="500" y="719"/>
                    <a:pt x="498" y="719"/>
                  </a:cubicBezTo>
                  <a:cubicBezTo>
                    <a:pt x="488" y="719"/>
                    <a:pt x="479" y="724"/>
                    <a:pt x="476" y="728"/>
                  </a:cubicBezTo>
                  <a:lnTo>
                    <a:pt x="448" y="767"/>
                  </a:lnTo>
                  <a:cubicBezTo>
                    <a:pt x="432" y="789"/>
                    <a:pt x="410" y="801"/>
                    <a:pt x="385" y="801"/>
                  </a:cubicBezTo>
                  <a:close/>
                  <a:moveTo>
                    <a:pt x="388" y="210"/>
                  </a:moveTo>
                  <a:cubicBezTo>
                    <a:pt x="277" y="210"/>
                    <a:pt x="186" y="301"/>
                    <a:pt x="186" y="413"/>
                  </a:cubicBezTo>
                  <a:cubicBezTo>
                    <a:pt x="186" y="524"/>
                    <a:pt x="277" y="615"/>
                    <a:pt x="388" y="615"/>
                  </a:cubicBezTo>
                  <a:cubicBezTo>
                    <a:pt x="500" y="615"/>
                    <a:pt x="590" y="524"/>
                    <a:pt x="590" y="413"/>
                  </a:cubicBezTo>
                  <a:cubicBezTo>
                    <a:pt x="590" y="301"/>
                    <a:pt x="500" y="210"/>
                    <a:pt x="388" y="210"/>
                  </a:cubicBezTo>
                  <a:close/>
                  <a:moveTo>
                    <a:pt x="388" y="650"/>
                  </a:moveTo>
                  <a:cubicBezTo>
                    <a:pt x="257" y="650"/>
                    <a:pt x="150" y="544"/>
                    <a:pt x="150" y="413"/>
                  </a:cubicBezTo>
                  <a:cubicBezTo>
                    <a:pt x="150" y="282"/>
                    <a:pt x="257" y="175"/>
                    <a:pt x="388" y="175"/>
                  </a:cubicBezTo>
                  <a:cubicBezTo>
                    <a:pt x="519" y="175"/>
                    <a:pt x="626" y="282"/>
                    <a:pt x="626" y="413"/>
                  </a:cubicBezTo>
                  <a:cubicBezTo>
                    <a:pt x="626" y="544"/>
                    <a:pt x="519" y="650"/>
                    <a:pt x="388" y="650"/>
                  </a:cubicBezTo>
                  <a:close/>
                  <a:moveTo>
                    <a:pt x="559" y="413"/>
                  </a:moveTo>
                  <a:cubicBezTo>
                    <a:pt x="559" y="507"/>
                    <a:pt x="482" y="583"/>
                    <a:pt x="388" y="583"/>
                  </a:cubicBezTo>
                  <a:cubicBezTo>
                    <a:pt x="294" y="583"/>
                    <a:pt x="218" y="507"/>
                    <a:pt x="218" y="413"/>
                  </a:cubicBezTo>
                  <a:cubicBezTo>
                    <a:pt x="218" y="319"/>
                    <a:pt x="294" y="242"/>
                    <a:pt x="388" y="242"/>
                  </a:cubicBezTo>
                  <a:cubicBezTo>
                    <a:pt x="482" y="242"/>
                    <a:pt x="559" y="319"/>
                    <a:pt x="559" y="413"/>
                  </a:cubicBezTo>
                  <a:close/>
                  <a:moveTo>
                    <a:pt x="581" y="788"/>
                  </a:moveTo>
                  <a:cubicBezTo>
                    <a:pt x="580" y="788"/>
                    <a:pt x="579" y="788"/>
                    <a:pt x="578" y="788"/>
                  </a:cubicBezTo>
                  <a:cubicBezTo>
                    <a:pt x="563" y="788"/>
                    <a:pt x="548" y="786"/>
                    <a:pt x="533" y="780"/>
                  </a:cubicBezTo>
                  <a:lnTo>
                    <a:pt x="504" y="770"/>
                  </a:lnTo>
                  <a:lnTo>
                    <a:pt x="486" y="795"/>
                  </a:lnTo>
                  <a:cubicBezTo>
                    <a:pt x="472" y="815"/>
                    <a:pt x="453" y="829"/>
                    <a:pt x="432" y="838"/>
                  </a:cubicBezTo>
                  <a:lnTo>
                    <a:pt x="447" y="1075"/>
                  </a:lnTo>
                  <a:cubicBezTo>
                    <a:pt x="448" y="1094"/>
                    <a:pt x="457" y="1096"/>
                    <a:pt x="467" y="1080"/>
                  </a:cubicBezTo>
                  <a:lnTo>
                    <a:pt x="515" y="1003"/>
                  </a:lnTo>
                  <a:cubicBezTo>
                    <a:pt x="525" y="987"/>
                    <a:pt x="544" y="985"/>
                    <a:pt x="557" y="998"/>
                  </a:cubicBezTo>
                  <a:lnTo>
                    <a:pt x="654" y="1099"/>
                  </a:lnTo>
                  <a:cubicBezTo>
                    <a:pt x="667" y="1113"/>
                    <a:pt x="674" y="1109"/>
                    <a:pt x="669" y="1091"/>
                  </a:cubicBezTo>
                  <a:cubicBezTo>
                    <a:pt x="669" y="1091"/>
                    <a:pt x="608" y="880"/>
                    <a:pt x="581" y="788"/>
                  </a:cubicBezTo>
                  <a:close/>
                  <a:moveTo>
                    <a:pt x="385" y="848"/>
                  </a:moveTo>
                  <a:cubicBezTo>
                    <a:pt x="344" y="848"/>
                    <a:pt x="307" y="828"/>
                    <a:pt x="283" y="792"/>
                  </a:cubicBezTo>
                  <a:lnTo>
                    <a:pt x="265" y="767"/>
                  </a:lnTo>
                  <a:lnTo>
                    <a:pt x="236" y="776"/>
                  </a:lnTo>
                  <a:cubicBezTo>
                    <a:pt x="222" y="780"/>
                    <a:pt x="208" y="783"/>
                    <a:pt x="195" y="783"/>
                  </a:cubicBezTo>
                  <a:cubicBezTo>
                    <a:pt x="189" y="783"/>
                    <a:pt x="183" y="782"/>
                    <a:pt x="177" y="781"/>
                  </a:cubicBezTo>
                  <a:cubicBezTo>
                    <a:pt x="152" y="872"/>
                    <a:pt x="96" y="1082"/>
                    <a:pt x="94" y="1088"/>
                  </a:cubicBezTo>
                  <a:cubicBezTo>
                    <a:pt x="91" y="1108"/>
                    <a:pt x="103" y="1139"/>
                    <a:pt x="136" y="1118"/>
                  </a:cubicBezTo>
                  <a:cubicBezTo>
                    <a:pt x="141" y="1115"/>
                    <a:pt x="240" y="1033"/>
                    <a:pt x="240" y="1033"/>
                  </a:cubicBezTo>
                  <a:cubicBezTo>
                    <a:pt x="255" y="1021"/>
                    <a:pt x="267" y="1020"/>
                    <a:pt x="284" y="1035"/>
                  </a:cubicBezTo>
                  <a:lnTo>
                    <a:pt x="361" y="1103"/>
                  </a:lnTo>
                  <a:cubicBezTo>
                    <a:pt x="374" y="1115"/>
                    <a:pt x="395" y="1108"/>
                    <a:pt x="395" y="1089"/>
                  </a:cubicBezTo>
                  <a:lnTo>
                    <a:pt x="388" y="848"/>
                  </a:lnTo>
                  <a:cubicBezTo>
                    <a:pt x="387" y="848"/>
                    <a:pt x="386" y="848"/>
                    <a:pt x="385" y="848"/>
                  </a:cubicBez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C4261D"/>
                </a:solidFill>
              </a:endParaRPr>
            </a:p>
          </p:txBody>
        </p:sp>
        <p:grpSp>
          <p:nvGrpSpPr>
            <p:cNvPr id="31" name="PA_淘宝店chenying0907出品 20"/>
            <p:cNvGrpSpPr/>
            <p:nvPr>
              <p:custDataLst>
                <p:tags r:id="rId2"/>
              </p:custDataLst>
            </p:nvPr>
          </p:nvGrpSpPr>
          <p:grpSpPr>
            <a:xfrm>
              <a:off x="6732" y="5333"/>
              <a:ext cx="638" cy="647"/>
              <a:chOff x="10019977" y="-551766"/>
              <a:chExt cx="2093913" cy="2122488"/>
            </a:xfrm>
            <a:solidFill>
              <a:srgbClr val="2F5597"/>
            </a:solidFill>
          </p:grpSpPr>
          <p:sp>
            <p:nvSpPr>
              <p:cNvPr id="32" name="淘宝店chenying0907出品 6"/>
              <p:cNvSpPr>
                <a:spLocks noEditPoints="1"/>
              </p:cNvSpPr>
              <p:nvPr/>
            </p:nvSpPr>
            <p:spPr bwMode="auto">
              <a:xfrm>
                <a:off x="10019977" y="-5517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solidFill>
                  <a:srgbClr val="2F5597"/>
                </a:solidFill>
              </a:ln>
            </p:spPr>
            <p:txBody>
              <a:bodyPr vert="horz" wrap="square" lIns="119109" tIns="59552" rIns="119109" bIns="59552" numCol="1" anchor="t" anchorCtr="0" compatLnSpc="1"/>
              <a:lstStyle/>
              <a:p>
                <a:endParaRPr lang="zh-CN" altLang="en-US" sz="2345">
                  <a:solidFill>
                    <a:srgbClr val="2DB6B9"/>
                  </a:solidFill>
                </a:endParaRPr>
              </a:p>
            </p:txBody>
          </p:sp>
          <p:sp>
            <p:nvSpPr>
              <p:cNvPr id="33" name="淘宝店chenying0907出品 6"/>
              <p:cNvSpPr>
                <a:spLocks noEditPoints="1"/>
              </p:cNvSpPr>
              <p:nvPr/>
            </p:nvSpPr>
            <p:spPr bwMode="auto">
              <a:xfrm>
                <a:off x="10357957" y="-215900"/>
                <a:ext cx="1417952" cy="1401540"/>
              </a:xfrm>
              <a:custGeom>
                <a:avLst/>
                <a:gdLst>
                  <a:gd name="T0" fmla="*/ 675 w 1848"/>
                  <a:gd name="T1" fmla="*/ 126 h 1848"/>
                  <a:gd name="T2" fmla="*/ 286 w 1848"/>
                  <a:gd name="T3" fmla="*/ 287 h 1848"/>
                  <a:gd name="T4" fmla="*/ 126 w 1848"/>
                  <a:gd name="T5" fmla="*/ 675 h 1848"/>
                  <a:gd name="T6" fmla="*/ 286 w 1848"/>
                  <a:gd name="T7" fmla="*/ 1064 h 1848"/>
                  <a:gd name="T8" fmla="*/ 675 w 1848"/>
                  <a:gd name="T9" fmla="*/ 1225 h 1848"/>
                  <a:gd name="T10" fmla="*/ 1063 w 1848"/>
                  <a:gd name="T11" fmla="*/ 1064 h 1848"/>
                  <a:gd name="T12" fmla="*/ 1063 w 1848"/>
                  <a:gd name="T13" fmla="*/ 287 h 1848"/>
                  <a:gd name="T14" fmla="*/ 675 w 1848"/>
                  <a:gd name="T15" fmla="*/ 126 h 1848"/>
                  <a:gd name="T16" fmla="*/ 675 w 1848"/>
                  <a:gd name="T17" fmla="*/ 1350 h 1848"/>
                  <a:gd name="T18" fmla="*/ 198 w 1848"/>
                  <a:gd name="T19" fmla="*/ 1153 h 1848"/>
                  <a:gd name="T20" fmla="*/ 0 w 1848"/>
                  <a:gd name="T21" fmla="*/ 675 h 1848"/>
                  <a:gd name="T22" fmla="*/ 198 w 1848"/>
                  <a:gd name="T23" fmla="*/ 198 h 1848"/>
                  <a:gd name="T24" fmla="*/ 675 w 1848"/>
                  <a:gd name="T25" fmla="*/ 0 h 1848"/>
                  <a:gd name="T26" fmla="*/ 1152 w 1848"/>
                  <a:gd name="T27" fmla="*/ 198 h 1848"/>
                  <a:gd name="T28" fmla="*/ 1152 w 1848"/>
                  <a:gd name="T29" fmla="*/ 1153 h 1848"/>
                  <a:gd name="T30" fmla="*/ 675 w 1848"/>
                  <a:gd name="T31" fmla="*/ 1350 h 1848"/>
                  <a:gd name="T32" fmla="*/ 1261 w 1848"/>
                  <a:gd name="T33" fmla="*/ 1068 h 1848"/>
                  <a:gd name="T34" fmla="*/ 1261 w 1848"/>
                  <a:gd name="T35" fmla="*/ 1153 h 1848"/>
                  <a:gd name="T36" fmla="*/ 1153 w 1848"/>
                  <a:gd name="T37" fmla="*/ 1261 h 1848"/>
                  <a:gd name="T38" fmla="*/ 1067 w 1848"/>
                  <a:gd name="T39" fmla="*/ 1261 h 1848"/>
                  <a:gd name="T40" fmla="*/ 1063 w 1848"/>
                  <a:gd name="T41" fmla="*/ 1257 h 1848"/>
                  <a:gd name="T42" fmla="*/ 1063 w 1848"/>
                  <a:gd name="T43" fmla="*/ 1172 h 1848"/>
                  <a:gd name="T44" fmla="*/ 1171 w 1848"/>
                  <a:gd name="T45" fmla="*/ 1064 h 1848"/>
                  <a:gd name="T46" fmla="*/ 1257 w 1848"/>
                  <a:gd name="T47" fmla="*/ 1064 h 1848"/>
                  <a:gd name="T48" fmla="*/ 1261 w 1848"/>
                  <a:gd name="T49" fmla="*/ 1068 h 1848"/>
                  <a:gd name="T50" fmla="*/ 1401 w 1848"/>
                  <a:gd name="T51" fmla="*/ 1250 h 1848"/>
                  <a:gd name="T52" fmla="*/ 1401 w 1848"/>
                  <a:gd name="T53" fmla="*/ 1401 h 1848"/>
                  <a:gd name="T54" fmla="*/ 1250 w 1848"/>
                  <a:gd name="T55" fmla="*/ 1401 h 1848"/>
                  <a:gd name="T56" fmla="*/ 1250 w 1848"/>
                  <a:gd name="T57" fmla="*/ 1250 h 1848"/>
                  <a:gd name="T58" fmla="*/ 1401 w 1848"/>
                  <a:gd name="T59" fmla="*/ 1250 h 1848"/>
                  <a:gd name="T60" fmla="*/ 1827 w 1848"/>
                  <a:gd name="T61" fmla="*/ 1655 h 1848"/>
                  <a:gd name="T62" fmla="*/ 1823 w 1848"/>
                  <a:gd name="T63" fmla="*/ 1736 h 1848"/>
                  <a:gd name="T64" fmla="*/ 1736 w 1848"/>
                  <a:gd name="T65" fmla="*/ 1823 h 1848"/>
                  <a:gd name="T66" fmla="*/ 1654 w 1848"/>
                  <a:gd name="T67" fmla="*/ 1827 h 1848"/>
                  <a:gd name="T68" fmla="*/ 1396 w 1848"/>
                  <a:gd name="T69" fmla="*/ 1569 h 1848"/>
                  <a:gd name="T70" fmla="*/ 1400 w 1848"/>
                  <a:gd name="T71" fmla="*/ 1487 h 1848"/>
                  <a:gd name="T72" fmla="*/ 1487 w 1848"/>
                  <a:gd name="T73" fmla="*/ 1400 h 1848"/>
                  <a:gd name="T74" fmla="*/ 1568 w 1848"/>
                  <a:gd name="T75" fmla="*/ 1396 h 1848"/>
                  <a:gd name="T76" fmla="*/ 1827 w 1848"/>
                  <a:gd name="T77" fmla="*/ 1655 h 1848"/>
                  <a:gd name="T78" fmla="*/ 675 w 1848"/>
                  <a:gd name="T79" fmla="*/ 270 h 1848"/>
                  <a:gd name="T80" fmla="*/ 389 w 1848"/>
                  <a:gd name="T81" fmla="*/ 389 h 1848"/>
                  <a:gd name="T82" fmla="*/ 270 w 1848"/>
                  <a:gd name="T83" fmla="*/ 675 h 1848"/>
                  <a:gd name="T84" fmla="*/ 389 w 1848"/>
                  <a:gd name="T85" fmla="*/ 962 h 1848"/>
                  <a:gd name="T86" fmla="*/ 675 w 1848"/>
                  <a:gd name="T87" fmla="*/ 1080 h 1848"/>
                  <a:gd name="T88" fmla="*/ 961 w 1848"/>
                  <a:gd name="T89" fmla="*/ 962 h 1848"/>
                  <a:gd name="T90" fmla="*/ 961 w 1848"/>
                  <a:gd name="T91" fmla="*/ 389 h 1848"/>
                  <a:gd name="T92" fmla="*/ 675 w 1848"/>
                  <a:gd name="T93" fmla="*/ 270 h 1848"/>
                  <a:gd name="T94" fmla="*/ 675 w 1848"/>
                  <a:gd name="T95" fmla="*/ 1164 h 1848"/>
                  <a:gd name="T96" fmla="*/ 329 w 1848"/>
                  <a:gd name="T97" fmla="*/ 1021 h 1848"/>
                  <a:gd name="T98" fmla="*/ 186 w 1848"/>
                  <a:gd name="T99" fmla="*/ 675 h 1848"/>
                  <a:gd name="T100" fmla="*/ 329 w 1848"/>
                  <a:gd name="T101" fmla="*/ 330 h 1848"/>
                  <a:gd name="T102" fmla="*/ 675 w 1848"/>
                  <a:gd name="T103" fmla="*/ 187 h 1848"/>
                  <a:gd name="T104" fmla="*/ 1021 w 1848"/>
                  <a:gd name="T105" fmla="*/ 330 h 1848"/>
                  <a:gd name="T106" fmla="*/ 1021 w 1848"/>
                  <a:gd name="T107" fmla="*/ 1021 h 1848"/>
                  <a:gd name="T108" fmla="*/ 675 w 1848"/>
                  <a:gd name="T109" fmla="*/ 1164 h 1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8" h="1848">
                    <a:moveTo>
                      <a:pt x="675" y="126"/>
                    </a:moveTo>
                    <a:cubicBezTo>
                      <a:pt x="528" y="126"/>
                      <a:pt x="390" y="183"/>
                      <a:pt x="286" y="287"/>
                    </a:cubicBezTo>
                    <a:cubicBezTo>
                      <a:pt x="183" y="391"/>
                      <a:pt x="126" y="529"/>
                      <a:pt x="126" y="675"/>
                    </a:cubicBezTo>
                    <a:cubicBezTo>
                      <a:pt x="126" y="822"/>
                      <a:pt x="183" y="960"/>
                      <a:pt x="286" y="1064"/>
                    </a:cubicBezTo>
                    <a:cubicBezTo>
                      <a:pt x="390" y="1168"/>
                      <a:pt x="528" y="1225"/>
                      <a:pt x="675" y="1225"/>
                    </a:cubicBezTo>
                    <a:cubicBezTo>
                      <a:pt x="822" y="1225"/>
                      <a:pt x="960" y="1168"/>
                      <a:pt x="1063" y="1064"/>
                    </a:cubicBezTo>
                    <a:cubicBezTo>
                      <a:pt x="1278" y="850"/>
                      <a:pt x="1278" y="501"/>
                      <a:pt x="1063" y="287"/>
                    </a:cubicBezTo>
                    <a:cubicBezTo>
                      <a:pt x="960" y="183"/>
                      <a:pt x="822" y="126"/>
                      <a:pt x="675" y="126"/>
                    </a:cubicBezTo>
                    <a:close/>
                    <a:moveTo>
                      <a:pt x="675" y="1350"/>
                    </a:moveTo>
                    <a:cubicBezTo>
                      <a:pt x="495" y="1350"/>
                      <a:pt x="325" y="1280"/>
                      <a:pt x="198" y="1153"/>
                    </a:cubicBezTo>
                    <a:cubicBezTo>
                      <a:pt x="70" y="1025"/>
                      <a:pt x="0" y="856"/>
                      <a:pt x="0" y="675"/>
                    </a:cubicBezTo>
                    <a:cubicBezTo>
                      <a:pt x="0" y="495"/>
                      <a:pt x="70" y="326"/>
                      <a:pt x="198" y="198"/>
                    </a:cubicBezTo>
                    <a:cubicBezTo>
                      <a:pt x="325" y="71"/>
                      <a:pt x="495" y="0"/>
                      <a:pt x="675" y="0"/>
                    </a:cubicBezTo>
                    <a:cubicBezTo>
                      <a:pt x="855" y="0"/>
                      <a:pt x="1025" y="71"/>
                      <a:pt x="1152" y="198"/>
                    </a:cubicBezTo>
                    <a:cubicBezTo>
                      <a:pt x="1415" y="461"/>
                      <a:pt x="1415" y="889"/>
                      <a:pt x="1152" y="1153"/>
                    </a:cubicBezTo>
                    <a:cubicBezTo>
                      <a:pt x="1025" y="1280"/>
                      <a:pt x="855" y="1350"/>
                      <a:pt x="675" y="1350"/>
                    </a:cubicBezTo>
                    <a:close/>
                    <a:moveTo>
                      <a:pt x="1261" y="1068"/>
                    </a:moveTo>
                    <a:cubicBezTo>
                      <a:pt x="1284" y="1091"/>
                      <a:pt x="1284" y="1130"/>
                      <a:pt x="1261" y="1153"/>
                    </a:cubicBezTo>
                    <a:lnTo>
                      <a:pt x="1153" y="1261"/>
                    </a:lnTo>
                    <a:cubicBezTo>
                      <a:pt x="1129" y="1285"/>
                      <a:pt x="1091" y="1285"/>
                      <a:pt x="1067" y="1261"/>
                    </a:cubicBezTo>
                    <a:lnTo>
                      <a:pt x="1063" y="1257"/>
                    </a:lnTo>
                    <a:cubicBezTo>
                      <a:pt x="1040" y="1234"/>
                      <a:pt x="1040" y="1195"/>
                      <a:pt x="1063" y="1172"/>
                    </a:cubicBezTo>
                    <a:lnTo>
                      <a:pt x="1171" y="1064"/>
                    </a:lnTo>
                    <a:cubicBezTo>
                      <a:pt x="1195" y="1040"/>
                      <a:pt x="1233" y="1040"/>
                      <a:pt x="1257" y="1064"/>
                    </a:cubicBezTo>
                    <a:lnTo>
                      <a:pt x="1261" y="1068"/>
                    </a:lnTo>
                    <a:close/>
                    <a:moveTo>
                      <a:pt x="1401" y="1250"/>
                    </a:moveTo>
                    <a:cubicBezTo>
                      <a:pt x="1442" y="1292"/>
                      <a:pt x="1442" y="1359"/>
                      <a:pt x="1401" y="1401"/>
                    </a:cubicBezTo>
                    <a:cubicBezTo>
                      <a:pt x="1359" y="1443"/>
                      <a:pt x="1291" y="1443"/>
                      <a:pt x="1250" y="1401"/>
                    </a:cubicBezTo>
                    <a:cubicBezTo>
                      <a:pt x="1208" y="1359"/>
                      <a:pt x="1208" y="1292"/>
                      <a:pt x="1250" y="1250"/>
                    </a:cubicBezTo>
                    <a:cubicBezTo>
                      <a:pt x="1291" y="1208"/>
                      <a:pt x="1359" y="1208"/>
                      <a:pt x="1401" y="1250"/>
                    </a:cubicBezTo>
                    <a:close/>
                    <a:moveTo>
                      <a:pt x="1827" y="1655"/>
                    </a:moveTo>
                    <a:cubicBezTo>
                      <a:pt x="1848" y="1676"/>
                      <a:pt x="1846" y="1713"/>
                      <a:pt x="1823" y="1736"/>
                    </a:cubicBezTo>
                    <a:lnTo>
                      <a:pt x="1736" y="1823"/>
                    </a:lnTo>
                    <a:cubicBezTo>
                      <a:pt x="1713" y="1847"/>
                      <a:pt x="1676" y="1848"/>
                      <a:pt x="1654" y="1827"/>
                    </a:cubicBezTo>
                    <a:lnTo>
                      <a:pt x="1396" y="1569"/>
                    </a:lnTo>
                    <a:cubicBezTo>
                      <a:pt x="1375" y="1547"/>
                      <a:pt x="1376" y="1511"/>
                      <a:pt x="1400" y="1487"/>
                    </a:cubicBezTo>
                    <a:lnTo>
                      <a:pt x="1487" y="1400"/>
                    </a:lnTo>
                    <a:cubicBezTo>
                      <a:pt x="1510" y="1377"/>
                      <a:pt x="1547" y="1375"/>
                      <a:pt x="1568" y="1396"/>
                    </a:cubicBezTo>
                    <a:lnTo>
                      <a:pt x="1827" y="1655"/>
                    </a:lnTo>
                    <a:close/>
                    <a:moveTo>
                      <a:pt x="675" y="270"/>
                    </a:moveTo>
                    <a:cubicBezTo>
                      <a:pt x="567" y="270"/>
                      <a:pt x="465" y="312"/>
                      <a:pt x="389" y="389"/>
                    </a:cubicBezTo>
                    <a:cubicBezTo>
                      <a:pt x="312" y="465"/>
                      <a:pt x="270" y="567"/>
                      <a:pt x="270" y="675"/>
                    </a:cubicBezTo>
                    <a:cubicBezTo>
                      <a:pt x="270" y="783"/>
                      <a:pt x="312" y="885"/>
                      <a:pt x="389" y="962"/>
                    </a:cubicBezTo>
                    <a:cubicBezTo>
                      <a:pt x="465" y="1038"/>
                      <a:pt x="567" y="1080"/>
                      <a:pt x="675" y="1080"/>
                    </a:cubicBezTo>
                    <a:cubicBezTo>
                      <a:pt x="783" y="1080"/>
                      <a:pt x="885" y="1038"/>
                      <a:pt x="961" y="962"/>
                    </a:cubicBezTo>
                    <a:cubicBezTo>
                      <a:pt x="1119" y="804"/>
                      <a:pt x="1119" y="547"/>
                      <a:pt x="961" y="389"/>
                    </a:cubicBezTo>
                    <a:cubicBezTo>
                      <a:pt x="885" y="312"/>
                      <a:pt x="783" y="270"/>
                      <a:pt x="675" y="270"/>
                    </a:cubicBezTo>
                    <a:close/>
                    <a:moveTo>
                      <a:pt x="675" y="1164"/>
                    </a:moveTo>
                    <a:cubicBezTo>
                      <a:pt x="544" y="1164"/>
                      <a:pt x="422" y="1113"/>
                      <a:pt x="329" y="1021"/>
                    </a:cubicBezTo>
                    <a:cubicBezTo>
                      <a:pt x="237" y="929"/>
                      <a:pt x="186" y="806"/>
                      <a:pt x="186" y="675"/>
                    </a:cubicBezTo>
                    <a:cubicBezTo>
                      <a:pt x="186" y="545"/>
                      <a:pt x="237" y="422"/>
                      <a:pt x="329" y="330"/>
                    </a:cubicBezTo>
                    <a:cubicBezTo>
                      <a:pt x="422" y="237"/>
                      <a:pt x="544" y="187"/>
                      <a:pt x="675" y="187"/>
                    </a:cubicBezTo>
                    <a:cubicBezTo>
                      <a:pt x="806" y="187"/>
                      <a:pt x="928" y="237"/>
                      <a:pt x="1021" y="330"/>
                    </a:cubicBezTo>
                    <a:cubicBezTo>
                      <a:pt x="1211" y="520"/>
                      <a:pt x="1211" y="830"/>
                      <a:pt x="1021" y="1021"/>
                    </a:cubicBezTo>
                    <a:cubicBezTo>
                      <a:pt x="928" y="1113"/>
                      <a:pt x="806" y="1164"/>
                      <a:pt x="675" y="1164"/>
                    </a:cubicBez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2DB6B9"/>
                  </a:solidFill>
                </a:endParaRPr>
              </a:p>
            </p:txBody>
          </p:sp>
        </p:grpSp>
        <p:sp>
          <p:nvSpPr>
            <p:cNvPr id="36" name="淘宝店chenying0907出品 7"/>
            <p:cNvSpPr>
              <a:spLocks noEditPoints="1"/>
            </p:cNvSpPr>
            <p:nvPr/>
          </p:nvSpPr>
          <p:spPr bwMode="auto">
            <a:xfrm>
              <a:off x="7799" y="5386"/>
              <a:ext cx="391" cy="525"/>
            </a:xfrm>
            <a:custGeom>
              <a:avLst/>
              <a:gdLst>
                <a:gd name="T0" fmla="*/ 337 w 1669"/>
                <a:gd name="T1" fmla="*/ 844 h 2273"/>
                <a:gd name="T2" fmla="*/ 513 w 1669"/>
                <a:gd name="T3" fmla="*/ 1259 h 2273"/>
                <a:gd name="T4" fmla="*/ 656 w 1669"/>
                <a:gd name="T5" fmla="*/ 1590 h 2273"/>
                <a:gd name="T6" fmla="*/ 978 w 1669"/>
                <a:gd name="T7" fmla="*/ 1600 h 2273"/>
                <a:gd name="T8" fmla="*/ 1049 w 1669"/>
                <a:gd name="T9" fmla="*/ 1467 h 2273"/>
                <a:gd name="T10" fmla="*/ 1229 w 1669"/>
                <a:gd name="T11" fmla="*/ 1135 h 2273"/>
                <a:gd name="T12" fmla="*/ 835 w 1669"/>
                <a:gd name="T13" fmla="*/ 346 h 2273"/>
                <a:gd name="T14" fmla="*/ 691 w 1669"/>
                <a:gd name="T15" fmla="*/ 1704 h 2273"/>
                <a:gd name="T16" fmla="*/ 528 w 1669"/>
                <a:gd name="T17" fmla="*/ 1515 h 2273"/>
                <a:gd name="T18" fmla="*/ 354 w 1669"/>
                <a:gd name="T19" fmla="*/ 1192 h 2273"/>
                <a:gd name="T20" fmla="*/ 835 w 1669"/>
                <a:gd name="T21" fmla="*/ 242 h 2273"/>
                <a:gd name="T22" fmla="*/ 1316 w 1669"/>
                <a:gd name="T23" fmla="*/ 1192 h 2273"/>
                <a:gd name="T24" fmla="*/ 1142 w 1669"/>
                <a:gd name="T25" fmla="*/ 1515 h 2273"/>
                <a:gd name="T26" fmla="*/ 978 w 1669"/>
                <a:gd name="T27" fmla="*/ 1704 h 2273"/>
                <a:gd name="T28" fmla="*/ 597 w 1669"/>
                <a:gd name="T29" fmla="*/ 2037 h 2273"/>
                <a:gd name="T30" fmla="*/ 1002 w 1669"/>
                <a:gd name="T31" fmla="*/ 2115 h 2273"/>
                <a:gd name="T32" fmla="*/ 1002 w 1669"/>
                <a:gd name="T33" fmla="*/ 1960 h 2273"/>
                <a:gd name="T34" fmla="*/ 645 w 1669"/>
                <a:gd name="T35" fmla="*/ 2086 h 2273"/>
                <a:gd name="T36" fmla="*/ 1033 w 1669"/>
                <a:gd name="T37" fmla="*/ 2086 h 2273"/>
                <a:gd name="T38" fmla="*/ 1081 w 1669"/>
                <a:gd name="T39" fmla="*/ 2037 h 2273"/>
                <a:gd name="T40" fmla="*/ 597 w 1669"/>
                <a:gd name="T41" fmla="*/ 1795 h 2273"/>
                <a:gd name="T42" fmla="*/ 1081 w 1669"/>
                <a:gd name="T43" fmla="*/ 2037 h 2273"/>
                <a:gd name="T44" fmla="*/ 1077 w 1669"/>
                <a:gd name="T45" fmla="*/ 949 h 2273"/>
                <a:gd name="T46" fmla="*/ 914 w 1669"/>
                <a:gd name="T47" fmla="*/ 1113 h 2273"/>
                <a:gd name="T48" fmla="*/ 756 w 1669"/>
                <a:gd name="T49" fmla="*/ 1113 h 2273"/>
                <a:gd name="T50" fmla="*/ 592 w 1669"/>
                <a:gd name="T51" fmla="*/ 949 h 2273"/>
                <a:gd name="T52" fmla="*/ 592 w 1669"/>
                <a:gd name="T53" fmla="*/ 791 h 2273"/>
                <a:gd name="T54" fmla="*/ 756 w 1669"/>
                <a:gd name="T55" fmla="*/ 628 h 2273"/>
                <a:gd name="T56" fmla="*/ 914 w 1669"/>
                <a:gd name="T57" fmla="*/ 628 h 2273"/>
                <a:gd name="T58" fmla="*/ 1077 w 1669"/>
                <a:gd name="T59" fmla="*/ 791 h 2273"/>
                <a:gd name="T60" fmla="*/ 1604 w 1669"/>
                <a:gd name="T61" fmla="*/ 768 h 2273"/>
                <a:gd name="T62" fmla="*/ 1518 w 1669"/>
                <a:gd name="T63" fmla="*/ 844 h 2273"/>
                <a:gd name="T64" fmla="*/ 1604 w 1669"/>
                <a:gd name="T65" fmla="*/ 893 h 2273"/>
                <a:gd name="T66" fmla="*/ 1604 w 1669"/>
                <a:gd name="T67" fmla="*/ 768 h 2273"/>
                <a:gd name="T68" fmla="*/ 1421 w 1669"/>
                <a:gd name="T69" fmla="*/ 336 h 2273"/>
                <a:gd name="T70" fmla="*/ 1332 w 1669"/>
                <a:gd name="T71" fmla="*/ 247 h 2273"/>
                <a:gd name="T72" fmla="*/ 1356 w 1669"/>
                <a:gd name="T73" fmla="*/ 400 h 2273"/>
                <a:gd name="T74" fmla="*/ 895 w 1669"/>
                <a:gd name="T75" fmla="*/ 161 h 2273"/>
                <a:gd name="T76" fmla="*/ 833 w 1669"/>
                <a:gd name="T77" fmla="*/ 0 h 2273"/>
                <a:gd name="T78" fmla="*/ 771 w 1669"/>
                <a:gd name="T79" fmla="*/ 161 h 2273"/>
                <a:gd name="T80" fmla="*/ 307 w 1669"/>
                <a:gd name="T81" fmla="*/ 408 h 2273"/>
                <a:gd name="T82" fmla="*/ 334 w 1669"/>
                <a:gd name="T83" fmla="*/ 258 h 2273"/>
                <a:gd name="T84" fmla="*/ 245 w 1669"/>
                <a:gd name="T85" fmla="*/ 346 h 2273"/>
                <a:gd name="T86" fmla="*/ 149 w 1669"/>
                <a:gd name="T87" fmla="*/ 844 h 2273"/>
                <a:gd name="T88" fmla="*/ 65 w 1669"/>
                <a:gd name="T89" fmla="*/ 768 h 2273"/>
                <a:gd name="T90" fmla="*/ 65 w 1669"/>
                <a:gd name="T91" fmla="*/ 893 h 2273"/>
                <a:gd name="T92" fmla="*/ 149 w 1669"/>
                <a:gd name="T93" fmla="*/ 844 h 2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69" h="2273">
                  <a:moveTo>
                    <a:pt x="835" y="346"/>
                  </a:moveTo>
                  <a:cubicBezTo>
                    <a:pt x="560" y="346"/>
                    <a:pt x="337" y="569"/>
                    <a:pt x="337" y="844"/>
                  </a:cubicBezTo>
                  <a:cubicBezTo>
                    <a:pt x="337" y="975"/>
                    <a:pt x="440" y="1133"/>
                    <a:pt x="441" y="1135"/>
                  </a:cubicBezTo>
                  <a:cubicBezTo>
                    <a:pt x="463" y="1168"/>
                    <a:pt x="495" y="1222"/>
                    <a:pt x="513" y="1259"/>
                  </a:cubicBezTo>
                  <a:lnTo>
                    <a:pt x="620" y="1467"/>
                  </a:lnTo>
                  <a:cubicBezTo>
                    <a:pt x="641" y="1507"/>
                    <a:pt x="656" y="1560"/>
                    <a:pt x="656" y="1590"/>
                  </a:cubicBezTo>
                  <a:cubicBezTo>
                    <a:pt x="657" y="1591"/>
                    <a:pt x="669" y="1600"/>
                    <a:pt x="691" y="1600"/>
                  </a:cubicBezTo>
                  <a:lnTo>
                    <a:pt x="978" y="1600"/>
                  </a:lnTo>
                  <a:cubicBezTo>
                    <a:pt x="1000" y="1600"/>
                    <a:pt x="1012" y="1591"/>
                    <a:pt x="1014" y="1588"/>
                  </a:cubicBezTo>
                  <a:cubicBezTo>
                    <a:pt x="1014" y="1560"/>
                    <a:pt x="1029" y="1507"/>
                    <a:pt x="1049" y="1467"/>
                  </a:cubicBezTo>
                  <a:lnTo>
                    <a:pt x="1157" y="1258"/>
                  </a:lnTo>
                  <a:cubicBezTo>
                    <a:pt x="1175" y="1223"/>
                    <a:pt x="1207" y="1168"/>
                    <a:pt x="1229" y="1135"/>
                  </a:cubicBezTo>
                  <a:cubicBezTo>
                    <a:pt x="1264" y="1080"/>
                    <a:pt x="1333" y="948"/>
                    <a:pt x="1333" y="844"/>
                  </a:cubicBezTo>
                  <a:cubicBezTo>
                    <a:pt x="1333" y="569"/>
                    <a:pt x="1109" y="346"/>
                    <a:pt x="835" y="346"/>
                  </a:cubicBezTo>
                  <a:close/>
                  <a:moveTo>
                    <a:pt x="978" y="1704"/>
                  </a:moveTo>
                  <a:lnTo>
                    <a:pt x="691" y="1704"/>
                  </a:lnTo>
                  <a:cubicBezTo>
                    <a:pt x="613" y="1704"/>
                    <a:pt x="552" y="1654"/>
                    <a:pt x="552" y="1590"/>
                  </a:cubicBezTo>
                  <a:cubicBezTo>
                    <a:pt x="552" y="1581"/>
                    <a:pt x="543" y="1546"/>
                    <a:pt x="528" y="1515"/>
                  </a:cubicBezTo>
                  <a:lnTo>
                    <a:pt x="420" y="1306"/>
                  </a:lnTo>
                  <a:cubicBezTo>
                    <a:pt x="404" y="1273"/>
                    <a:pt x="374" y="1222"/>
                    <a:pt x="354" y="1192"/>
                  </a:cubicBezTo>
                  <a:cubicBezTo>
                    <a:pt x="342" y="1173"/>
                    <a:pt x="233" y="1003"/>
                    <a:pt x="233" y="844"/>
                  </a:cubicBezTo>
                  <a:cubicBezTo>
                    <a:pt x="233" y="512"/>
                    <a:pt x="503" y="242"/>
                    <a:pt x="835" y="242"/>
                  </a:cubicBezTo>
                  <a:cubicBezTo>
                    <a:pt x="1167" y="242"/>
                    <a:pt x="1437" y="512"/>
                    <a:pt x="1437" y="844"/>
                  </a:cubicBezTo>
                  <a:cubicBezTo>
                    <a:pt x="1437" y="1003"/>
                    <a:pt x="1328" y="1173"/>
                    <a:pt x="1316" y="1192"/>
                  </a:cubicBezTo>
                  <a:cubicBezTo>
                    <a:pt x="1296" y="1222"/>
                    <a:pt x="1266" y="1274"/>
                    <a:pt x="1249" y="1306"/>
                  </a:cubicBezTo>
                  <a:lnTo>
                    <a:pt x="1142" y="1515"/>
                  </a:lnTo>
                  <a:cubicBezTo>
                    <a:pt x="1126" y="1546"/>
                    <a:pt x="1118" y="1581"/>
                    <a:pt x="1118" y="1590"/>
                  </a:cubicBezTo>
                  <a:cubicBezTo>
                    <a:pt x="1118" y="1654"/>
                    <a:pt x="1056" y="1704"/>
                    <a:pt x="978" y="1704"/>
                  </a:cubicBezTo>
                  <a:close/>
                  <a:moveTo>
                    <a:pt x="676" y="1960"/>
                  </a:moveTo>
                  <a:cubicBezTo>
                    <a:pt x="632" y="1960"/>
                    <a:pt x="597" y="1995"/>
                    <a:pt x="597" y="2037"/>
                  </a:cubicBezTo>
                  <a:cubicBezTo>
                    <a:pt x="597" y="2080"/>
                    <a:pt x="632" y="2115"/>
                    <a:pt x="676" y="2115"/>
                  </a:cubicBezTo>
                  <a:lnTo>
                    <a:pt x="1002" y="2115"/>
                  </a:lnTo>
                  <a:cubicBezTo>
                    <a:pt x="1046" y="2115"/>
                    <a:pt x="1081" y="2080"/>
                    <a:pt x="1081" y="2037"/>
                  </a:cubicBezTo>
                  <a:cubicBezTo>
                    <a:pt x="1081" y="1995"/>
                    <a:pt x="1046" y="1960"/>
                    <a:pt x="1002" y="1960"/>
                  </a:cubicBezTo>
                  <a:lnTo>
                    <a:pt x="676" y="1960"/>
                  </a:lnTo>
                  <a:close/>
                  <a:moveTo>
                    <a:pt x="645" y="2086"/>
                  </a:moveTo>
                  <a:cubicBezTo>
                    <a:pt x="649" y="2190"/>
                    <a:pt x="734" y="2273"/>
                    <a:pt x="839" y="2273"/>
                  </a:cubicBezTo>
                  <a:cubicBezTo>
                    <a:pt x="944" y="2273"/>
                    <a:pt x="1029" y="2190"/>
                    <a:pt x="1033" y="2086"/>
                  </a:cubicBezTo>
                  <a:lnTo>
                    <a:pt x="645" y="2086"/>
                  </a:lnTo>
                  <a:close/>
                  <a:moveTo>
                    <a:pt x="1081" y="2037"/>
                  </a:moveTo>
                  <a:lnTo>
                    <a:pt x="597" y="2037"/>
                  </a:lnTo>
                  <a:lnTo>
                    <a:pt x="597" y="1795"/>
                  </a:lnTo>
                  <a:lnTo>
                    <a:pt x="1081" y="1795"/>
                  </a:lnTo>
                  <a:lnTo>
                    <a:pt x="1081" y="2037"/>
                  </a:lnTo>
                  <a:close/>
                  <a:moveTo>
                    <a:pt x="1157" y="870"/>
                  </a:moveTo>
                  <a:cubicBezTo>
                    <a:pt x="1157" y="914"/>
                    <a:pt x="1121" y="949"/>
                    <a:pt x="1077" y="949"/>
                  </a:cubicBezTo>
                  <a:lnTo>
                    <a:pt x="914" y="949"/>
                  </a:lnTo>
                  <a:lnTo>
                    <a:pt x="914" y="1113"/>
                  </a:lnTo>
                  <a:cubicBezTo>
                    <a:pt x="914" y="1156"/>
                    <a:pt x="878" y="1192"/>
                    <a:pt x="835" y="1192"/>
                  </a:cubicBezTo>
                  <a:cubicBezTo>
                    <a:pt x="791" y="1192"/>
                    <a:pt x="756" y="1156"/>
                    <a:pt x="756" y="1113"/>
                  </a:cubicBezTo>
                  <a:lnTo>
                    <a:pt x="756" y="949"/>
                  </a:lnTo>
                  <a:lnTo>
                    <a:pt x="592" y="949"/>
                  </a:lnTo>
                  <a:cubicBezTo>
                    <a:pt x="549" y="949"/>
                    <a:pt x="513" y="914"/>
                    <a:pt x="513" y="870"/>
                  </a:cubicBezTo>
                  <a:cubicBezTo>
                    <a:pt x="513" y="827"/>
                    <a:pt x="549" y="791"/>
                    <a:pt x="592" y="791"/>
                  </a:cubicBezTo>
                  <a:lnTo>
                    <a:pt x="756" y="791"/>
                  </a:lnTo>
                  <a:lnTo>
                    <a:pt x="756" y="628"/>
                  </a:lnTo>
                  <a:cubicBezTo>
                    <a:pt x="756" y="584"/>
                    <a:pt x="791" y="548"/>
                    <a:pt x="835" y="548"/>
                  </a:cubicBezTo>
                  <a:cubicBezTo>
                    <a:pt x="878" y="548"/>
                    <a:pt x="914" y="584"/>
                    <a:pt x="914" y="628"/>
                  </a:cubicBezTo>
                  <a:lnTo>
                    <a:pt x="914" y="791"/>
                  </a:lnTo>
                  <a:lnTo>
                    <a:pt x="1077" y="791"/>
                  </a:lnTo>
                  <a:cubicBezTo>
                    <a:pt x="1121" y="791"/>
                    <a:pt x="1157" y="827"/>
                    <a:pt x="1157" y="870"/>
                  </a:cubicBezTo>
                  <a:close/>
                  <a:moveTo>
                    <a:pt x="1604" y="768"/>
                  </a:moveTo>
                  <a:lnTo>
                    <a:pt x="1514" y="768"/>
                  </a:lnTo>
                  <a:cubicBezTo>
                    <a:pt x="1517" y="793"/>
                    <a:pt x="1518" y="818"/>
                    <a:pt x="1518" y="844"/>
                  </a:cubicBezTo>
                  <a:cubicBezTo>
                    <a:pt x="1518" y="860"/>
                    <a:pt x="1517" y="877"/>
                    <a:pt x="1515" y="893"/>
                  </a:cubicBezTo>
                  <a:lnTo>
                    <a:pt x="1604" y="893"/>
                  </a:lnTo>
                  <a:cubicBezTo>
                    <a:pt x="1640" y="893"/>
                    <a:pt x="1669" y="865"/>
                    <a:pt x="1669" y="831"/>
                  </a:cubicBezTo>
                  <a:cubicBezTo>
                    <a:pt x="1669" y="796"/>
                    <a:pt x="1640" y="768"/>
                    <a:pt x="1604" y="768"/>
                  </a:cubicBezTo>
                  <a:close/>
                  <a:moveTo>
                    <a:pt x="1356" y="400"/>
                  </a:moveTo>
                  <a:lnTo>
                    <a:pt x="1421" y="336"/>
                  </a:lnTo>
                  <a:cubicBezTo>
                    <a:pt x="1446" y="310"/>
                    <a:pt x="1447" y="270"/>
                    <a:pt x="1423" y="245"/>
                  </a:cubicBezTo>
                  <a:cubicBezTo>
                    <a:pt x="1398" y="221"/>
                    <a:pt x="1358" y="222"/>
                    <a:pt x="1332" y="247"/>
                  </a:cubicBezTo>
                  <a:lnTo>
                    <a:pt x="1267" y="313"/>
                  </a:lnTo>
                  <a:cubicBezTo>
                    <a:pt x="1299" y="339"/>
                    <a:pt x="1329" y="368"/>
                    <a:pt x="1356" y="400"/>
                  </a:cubicBezTo>
                  <a:close/>
                  <a:moveTo>
                    <a:pt x="833" y="158"/>
                  </a:moveTo>
                  <a:cubicBezTo>
                    <a:pt x="854" y="158"/>
                    <a:pt x="875" y="160"/>
                    <a:pt x="895" y="161"/>
                  </a:cubicBezTo>
                  <a:lnTo>
                    <a:pt x="895" y="65"/>
                  </a:lnTo>
                  <a:cubicBezTo>
                    <a:pt x="895" y="29"/>
                    <a:pt x="867" y="0"/>
                    <a:pt x="833" y="0"/>
                  </a:cubicBezTo>
                  <a:cubicBezTo>
                    <a:pt x="799" y="0"/>
                    <a:pt x="771" y="29"/>
                    <a:pt x="771" y="65"/>
                  </a:cubicBezTo>
                  <a:lnTo>
                    <a:pt x="771" y="161"/>
                  </a:lnTo>
                  <a:cubicBezTo>
                    <a:pt x="791" y="160"/>
                    <a:pt x="812" y="158"/>
                    <a:pt x="833" y="158"/>
                  </a:cubicBezTo>
                  <a:close/>
                  <a:moveTo>
                    <a:pt x="307" y="408"/>
                  </a:moveTo>
                  <a:cubicBezTo>
                    <a:pt x="333" y="375"/>
                    <a:pt x="363" y="346"/>
                    <a:pt x="395" y="319"/>
                  </a:cubicBezTo>
                  <a:lnTo>
                    <a:pt x="334" y="258"/>
                  </a:lnTo>
                  <a:cubicBezTo>
                    <a:pt x="308" y="233"/>
                    <a:pt x="268" y="232"/>
                    <a:pt x="244" y="256"/>
                  </a:cubicBezTo>
                  <a:cubicBezTo>
                    <a:pt x="219" y="281"/>
                    <a:pt x="220" y="321"/>
                    <a:pt x="245" y="346"/>
                  </a:cubicBezTo>
                  <a:lnTo>
                    <a:pt x="307" y="408"/>
                  </a:lnTo>
                  <a:close/>
                  <a:moveTo>
                    <a:pt x="149" y="844"/>
                  </a:moveTo>
                  <a:cubicBezTo>
                    <a:pt x="149" y="818"/>
                    <a:pt x="151" y="793"/>
                    <a:pt x="154" y="768"/>
                  </a:cubicBezTo>
                  <a:lnTo>
                    <a:pt x="65" y="768"/>
                  </a:lnTo>
                  <a:cubicBezTo>
                    <a:pt x="29" y="768"/>
                    <a:pt x="0" y="796"/>
                    <a:pt x="0" y="831"/>
                  </a:cubicBezTo>
                  <a:cubicBezTo>
                    <a:pt x="0" y="865"/>
                    <a:pt x="29" y="893"/>
                    <a:pt x="65" y="893"/>
                  </a:cubicBezTo>
                  <a:lnTo>
                    <a:pt x="152" y="893"/>
                  </a:lnTo>
                  <a:cubicBezTo>
                    <a:pt x="151" y="877"/>
                    <a:pt x="149" y="860"/>
                    <a:pt x="149" y="844"/>
                  </a:cubicBez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2DB6B9"/>
                </a:solidFill>
              </a:endParaRPr>
            </a:p>
          </p:txBody>
        </p:sp>
        <p:sp>
          <p:nvSpPr>
            <p:cNvPr id="39" name="淘宝店chenying0907出品 5"/>
            <p:cNvSpPr>
              <a:spLocks noEditPoints="1"/>
            </p:cNvSpPr>
            <p:nvPr/>
          </p:nvSpPr>
          <p:spPr bwMode="auto">
            <a:xfrm>
              <a:off x="8784" y="5462"/>
              <a:ext cx="421" cy="374"/>
            </a:xfrm>
            <a:custGeom>
              <a:avLst/>
              <a:gdLst>
                <a:gd name="T0" fmla="*/ 746 w 1802"/>
                <a:gd name="T1" fmla="*/ 524 h 1618"/>
                <a:gd name="T2" fmla="*/ 223 w 1802"/>
                <a:gd name="T3" fmla="*/ 599 h 1618"/>
                <a:gd name="T4" fmla="*/ 223 w 1802"/>
                <a:gd name="T5" fmla="*/ 383 h 1618"/>
                <a:gd name="T6" fmla="*/ 1059 w 1802"/>
                <a:gd name="T7" fmla="*/ 458 h 1618"/>
                <a:gd name="T8" fmla="*/ 223 w 1802"/>
                <a:gd name="T9" fmla="*/ 383 h 1618"/>
                <a:gd name="T10" fmla="*/ 1059 w 1802"/>
                <a:gd name="T11" fmla="*/ 241 h 1618"/>
                <a:gd name="T12" fmla="*/ 223 w 1802"/>
                <a:gd name="T13" fmla="*/ 317 h 1618"/>
                <a:gd name="T14" fmla="*/ 0 w 1802"/>
                <a:gd name="T15" fmla="*/ 1182 h 1618"/>
                <a:gd name="T16" fmla="*/ 202 w 1802"/>
                <a:gd name="T17" fmla="*/ 1455 h 1618"/>
                <a:gd name="T18" fmla="*/ 1283 w 1802"/>
                <a:gd name="T19" fmla="*/ 1548 h 1618"/>
                <a:gd name="T20" fmla="*/ 1198 w 1802"/>
                <a:gd name="T21" fmla="*/ 1219 h 1618"/>
                <a:gd name="T22" fmla="*/ 382 w 1802"/>
                <a:gd name="T23" fmla="*/ 1228 h 1618"/>
                <a:gd name="T24" fmla="*/ 298 w 1802"/>
                <a:gd name="T25" fmla="*/ 1320 h 1618"/>
                <a:gd name="T26" fmla="*/ 84 w 1802"/>
                <a:gd name="T27" fmla="*/ 1164 h 1618"/>
                <a:gd name="T28" fmla="*/ 1198 w 1802"/>
                <a:gd name="T29" fmla="*/ 85 h 1618"/>
                <a:gd name="T30" fmla="*/ 1283 w 1802"/>
                <a:gd name="T31" fmla="*/ 840 h 1618"/>
                <a:gd name="T32" fmla="*/ 0 w 1802"/>
                <a:gd name="T33" fmla="*/ 0 h 1618"/>
                <a:gd name="T34" fmla="*/ 302 w 1802"/>
                <a:gd name="T35" fmla="*/ 1398 h 1618"/>
                <a:gd name="T36" fmla="*/ 972 w 1802"/>
                <a:gd name="T37" fmla="*/ 1492 h 1618"/>
                <a:gd name="T38" fmla="*/ 302 w 1802"/>
                <a:gd name="T39" fmla="*/ 1398 h 1618"/>
                <a:gd name="T40" fmla="*/ 1442 w 1802"/>
                <a:gd name="T41" fmla="*/ 1062 h 1618"/>
                <a:gd name="T42" fmla="*/ 993 w 1802"/>
                <a:gd name="T43" fmla="*/ 851 h 1618"/>
                <a:gd name="T44" fmla="*/ 1783 w 1802"/>
                <a:gd name="T45" fmla="*/ 1547 h 1618"/>
                <a:gd name="T46" fmla="*/ 1604 w 1802"/>
                <a:gd name="T47" fmla="*/ 1057 h 1618"/>
                <a:gd name="T48" fmla="*/ 1387 w 1802"/>
                <a:gd name="T49" fmla="*/ 940 h 1618"/>
                <a:gd name="T50" fmla="*/ 1393 w 1802"/>
                <a:gd name="T51" fmla="*/ 863 h 1618"/>
                <a:gd name="T52" fmla="*/ 1333 w 1802"/>
                <a:gd name="T53" fmla="*/ 914 h 1618"/>
                <a:gd name="T54" fmla="*/ 1360 w 1802"/>
                <a:gd name="T55" fmla="*/ 951 h 1618"/>
                <a:gd name="T56" fmla="*/ 1549 w 1802"/>
                <a:gd name="T57" fmla="*/ 1082 h 1618"/>
                <a:gd name="T58" fmla="*/ 1681 w 1802"/>
                <a:gd name="T59" fmla="*/ 1321 h 1618"/>
                <a:gd name="T60" fmla="*/ 1572 w 1802"/>
                <a:gd name="T61" fmla="*/ 1171 h 1618"/>
                <a:gd name="T62" fmla="*/ 1270 w 1802"/>
                <a:gd name="T63" fmla="*/ 1253 h 1618"/>
                <a:gd name="T64" fmla="*/ 1696 w 1802"/>
                <a:gd name="T65" fmla="*/ 1610 h 1618"/>
                <a:gd name="T66" fmla="*/ 1069 w 1802"/>
                <a:gd name="T67" fmla="*/ 618 h 1618"/>
                <a:gd name="T68" fmla="*/ 823 w 1802"/>
                <a:gd name="T69" fmla="*/ 496 h 1618"/>
                <a:gd name="T70" fmla="*/ 1007 w 1802"/>
                <a:gd name="T71" fmla="*/ 661 h 1618"/>
                <a:gd name="T72" fmla="*/ 941 w 1802"/>
                <a:gd name="T73" fmla="*/ 716 h 1618"/>
                <a:gd name="T74" fmla="*/ 810 w 1802"/>
                <a:gd name="T75" fmla="*/ 507 h 1618"/>
                <a:gd name="T76" fmla="*/ 889 w 1802"/>
                <a:gd name="T77" fmla="*/ 770 h 1618"/>
                <a:gd name="T78" fmla="*/ 1111 w 1802"/>
                <a:gd name="T79" fmla="*/ 712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02" h="1618">
                  <a:moveTo>
                    <a:pt x="223" y="524"/>
                  </a:moveTo>
                  <a:lnTo>
                    <a:pt x="746" y="524"/>
                  </a:lnTo>
                  <a:lnTo>
                    <a:pt x="746" y="599"/>
                  </a:lnTo>
                  <a:lnTo>
                    <a:pt x="223" y="599"/>
                  </a:lnTo>
                  <a:lnTo>
                    <a:pt x="223" y="524"/>
                  </a:lnTo>
                  <a:close/>
                  <a:moveTo>
                    <a:pt x="223" y="383"/>
                  </a:moveTo>
                  <a:lnTo>
                    <a:pt x="1059" y="383"/>
                  </a:lnTo>
                  <a:lnTo>
                    <a:pt x="1059" y="458"/>
                  </a:lnTo>
                  <a:lnTo>
                    <a:pt x="223" y="458"/>
                  </a:lnTo>
                  <a:lnTo>
                    <a:pt x="223" y="383"/>
                  </a:lnTo>
                  <a:close/>
                  <a:moveTo>
                    <a:pt x="223" y="241"/>
                  </a:moveTo>
                  <a:lnTo>
                    <a:pt x="1059" y="241"/>
                  </a:lnTo>
                  <a:lnTo>
                    <a:pt x="1059" y="317"/>
                  </a:lnTo>
                  <a:lnTo>
                    <a:pt x="223" y="317"/>
                  </a:lnTo>
                  <a:lnTo>
                    <a:pt x="223" y="241"/>
                  </a:lnTo>
                  <a:close/>
                  <a:moveTo>
                    <a:pt x="0" y="1182"/>
                  </a:moveTo>
                  <a:cubicBezTo>
                    <a:pt x="0" y="1254"/>
                    <a:pt x="9" y="1311"/>
                    <a:pt x="54" y="1369"/>
                  </a:cubicBezTo>
                  <a:cubicBezTo>
                    <a:pt x="92" y="1419"/>
                    <a:pt x="140" y="1446"/>
                    <a:pt x="202" y="1455"/>
                  </a:cubicBezTo>
                  <a:lnTo>
                    <a:pt x="1206" y="1612"/>
                  </a:lnTo>
                  <a:cubicBezTo>
                    <a:pt x="1248" y="1618"/>
                    <a:pt x="1283" y="1590"/>
                    <a:pt x="1283" y="1548"/>
                  </a:cubicBezTo>
                  <a:lnTo>
                    <a:pt x="1283" y="1335"/>
                  </a:lnTo>
                  <a:cubicBezTo>
                    <a:pt x="1254" y="1299"/>
                    <a:pt x="1226" y="1259"/>
                    <a:pt x="1198" y="1219"/>
                  </a:cubicBezTo>
                  <a:lnTo>
                    <a:pt x="1198" y="1490"/>
                  </a:lnTo>
                  <a:lnTo>
                    <a:pt x="382" y="1228"/>
                  </a:lnTo>
                  <a:cubicBezTo>
                    <a:pt x="372" y="1225"/>
                    <a:pt x="361" y="1229"/>
                    <a:pt x="356" y="1239"/>
                  </a:cubicBezTo>
                  <a:cubicBezTo>
                    <a:pt x="339" y="1273"/>
                    <a:pt x="319" y="1304"/>
                    <a:pt x="298" y="1320"/>
                  </a:cubicBezTo>
                  <a:cubicBezTo>
                    <a:pt x="239" y="1366"/>
                    <a:pt x="166" y="1357"/>
                    <a:pt x="121" y="1299"/>
                  </a:cubicBezTo>
                  <a:cubicBezTo>
                    <a:pt x="88" y="1256"/>
                    <a:pt x="84" y="1215"/>
                    <a:pt x="84" y="1164"/>
                  </a:cubicBezTo>
                  <a:lnTo>
                    <a:pt x="84" y="85"/>
                  </a:lnTo>
                  <a:lnTo>
                    <a:pt x="1198" y="85"/>
                  </a:lnTo>
                  <a:lnTo>
                    <a:pt x="1198" y="751"/>
                  </a:lnTo>
                  <a:lnTo>
                    <a:pt x="1283" y="840"/>
                  </a:lnTo>
                  <a:lnTo>
                    <a:pt x="1283" y="0"/>
                  </a:lnTo>
                  <a:lnTo>
                    <a:pt x="0" y="0"/>
                  </a:lnTo>
                  <a:lnTo>
                    <a:pt x="0" y="1182"/>
                  </a:lnTo>
                  <a:close/>
                  <a:moveTo>
                    <a:pt x="302" y="1398"/>
                  </a:moveTo>
                  <a:lnTo>
                    <a:pt x="970" y="1503"/>
                  </a:lnTo>
                  <a:cubicBezTo>
                    <a:pt x="977" y="1504"/>
                    <a:pt x="980" y="1494"/>
                    <a:pt x="972" y="1492"/>
                  </a:cubicBezTo>
                  <a:lnTo>
                    <a:pt x="390" y="1305"/>
                  </a:lnTo>
                  <a:cubicBezTo>
                    <a:pt x="364" y="1349"/>
                    <a:pt x="344" y="1371"/>
                    <a:pt x="302" y="1398"/>
                  </a:cubicBezTo>
                  <a:close/>
                  <a:moveTo>
                    <a:pt x="1131" y="735"/>
                  </a:moveTo>
                  <a:lnTo>
                    <a:pt x="1442" y="1062"/>
                  </a:lnTo>
                  <a:lnTo>
                    <a:pt x="1264" y="1213"/>
                  </a:lnTo>
                  <a:lnTo>
                    <a:pt x="993" y="851"/>
                  </a:lnTo>
                  <a:lnTo>
                    <a:pt x="1131" y="735"/>
                  </a:lnTo>
                  <a:close/>
                  <a:moveTo>
                    <a:pt x="1783" y="1547"/>
                  </a:moveTo>
                  <a:cubicBezTo>
                    <a:pt x="1788" y="1530"/>
                    <a:pt x="1791" y="1511"/>
                    <a:pt x="1793" y="1489"/>
                  </a:cubicBezTo>
                  <a:cubicBezTo>
                    <a:pt x="1802" y="1343"/>
                    <a:pt x="1781" y="1146"/>
                    <a:pt x="1604" y="1057"/>
                  </a:cubicBezTo>
                  <a:cubicBezTo>
                    <a:pt x="1550" y="1030"/>
                    <a:pt x="1446" y="989"/>
                    <a:pt x="1408" y="959"/>
                  </a:cubicBezTo>
                  <a:cubicBezTo>
                    <a:pt x="1399" y="952"/>
                    <a:pt x="1392" y="946"/>
                    <a:pt x="1387" y="940"/>
                  </a:cubicBezTo>
                  <a:cubicBezTo>
                    <a:pt x="1392" y="939"/>
                    <a:pt x="1397" y="937"/>
                    <a:pt x="1401" y="933"/>
                  </a:cubicBezTo>
                  <a:cubicBezTo>
                    <a:pt x="1418" y="919"/>
                    <a:pt x="1414" y="888"/>
                    <a:pt x="1393" y="863"/>
                  </a:cubicBezTo>
                  <a:cubicBezTo>
                    <a:pt x="1373" y="838"/>
                    <a:pt x="1342" y="830"/>
                    <a:pt x="1325" y="844"/>
                  </a:cubicBezTo>
                  <a:cubicBezTo>
                    <a:pt x="1309" y="858"/>
                    <a:pt x="1312" y="890"/>
                    <a:pt x="1333" y="914"/>
                  </a:cubicBezTo>
                  <a:cubicBezTo>
                    <a:pt x="1338" y="920"/>
                    <a:pt x="1343" y="925"/>
                    <a:pt x="1349" y="929"/>
                  </a:cubicBezTo>
                  <a:cubicBezTo>
                    <a:pt x="1351" y="937"/>
                    <a:pt x="1355" y="944"/>
                    <a:pt x="1360" y="951"/>
                  </a:cubicBezTo>
                  <a:cubicBezTo>
                    <a:pt x="1367" y="963"/>
                    <a:pt x="1379" y="975"/>
                    <a:pt x="1394" y="986"/>
                  </a:cubicBezTo>
                  <a:cubicBezTo>
                    <a:pt x="1436" y="1019"/>
                    <a:pt x="1494" y="1051"/>
                    <a:pt x="1549" y="1082"/>
                  </a:cubicBezTo>
                  <a:cubicBezTo>
                    <a:pt x="1666" y="1148"/>
                    <a:pt x="1695" y="1231"/>
                    <a:pt x="1700" y="1321"/>
                  </a:cubicBezTo>
                  <a:cubicBezTo>
                    <a:pt x="1701" y="1334"/>
                    <a:pt x="1694" y="1341"/>
                    <a:pt x="1681" y="1321"/>
                  </a:cubicBezTo>
                  <a:cubicBezTo>
                    <a:pt x="1677" y="1316"/>
                    <a:pt x="1673" y="1310"/>
                    <a:pt x="1670" y="1305"/>
                  </a:cubicBezTo>
                  <a:cubicBezTo>
                    <a:pt x="1643" y="1261"/>
                    <a:pt x="1610" y="1216"/>
                    <a:pt x="1572" y="1171"/>
                  </a:cubicBezTo>
                  <a:cubicBezTo>
                    <a:pt x="1542" y="1136"/>
                    <a:pt x="1512" y="1104"/>
                    <a:pt x="1481" y="1075"/>
                  </a:cubicBezTo>
                  <a:lnTo>
                    <a:pt x="1270" y="1253"/>
                  </a:lnTo>
                  <a:cubicBezTo>
                    <a:pt x="1293" y="1288"/>
                    <a:pt x="1320" y="1324"/>
                    <a:pt x="1350" y="1359"/>
                  </a:cubicBezTo>
                  <a:cubicBezTo>
                    <a:pt x="1476" y="1508"/>
                    <a:pt x="1615" y="1606"/>
                    <a:pt x="1696" y="1610"/>
                  </a:cubicBezTo>
                  <a:cubicBezTo>
                    <a:pt x="1739" y="1613"/>
                    <a:pt x="1770" y="1585"/>
                    <a:pt x="1783" y="1547"/>
                  </a:cubicBezTo>
                  <a:close/>
                  <a:moveTo>
                    <a:pt x="1069" y="618"/>
                  </a:moveTo>
                  <a:lnTo>
                    <a:pt x="835" y="486"/>
                  </a:lnTo>
                  <a:lnTo>
                    <a:pt x="823" y="496"/>
                  </a:lnTo>
                  <a:lnTo>
                    <a:pt x="953" y="651"/>
                  </a:lnTo>
                  <a:cubicBezTo>
                    <a:pt x="971" y="641"/>
                    <a:pt x="993" y="645"/>
                    <a:pt x="1007" y="661"/>
                  </a:cubicBezTo>
                  <a:cubicBezTo>
                    <a:pt x="1022" y="679"/>
                    <a:pt x="1020" y="706"/>
                    <a:pt x="1002" y="722"/>
                  </a:cubicBezTo>
                  <a:cubicBezTo>
                    <a:pt x="984" y="737"/>
                    <a:pt x="957" y="734"/>
                    <a:pt x="941" y="716"/>
                  </a:cubicBezTo>
                  <a:cubicBezTo>
                    <a:pt x="928" y="700"/>
                    <a:pt x="928" y="677"/>
                    <a:pt x="940" y="662"/>
                  </a:cubicBezTo>
                  <a:lnTo>
                    <a:pt x="810" y="507"/>
                  </a:lnTo>
                  <a:lnTo>
                    <a:pt x="797" y="518"/>
                  </a:lnTo>
                  <a:lnTo>
                    <a:pt x="889" y="770"/>
                  </a:lnTo>
                  <a:lnTo>
                    <a:pt x="974" y="828"/>
                  </a:lnTo>
                  <a:lnTo>
                    <a:pt x="1111" y="712"/>
                  </a:lnTo>
                  <a:lnTo>
                    <a:pt x="1069" y="618"/>
                  </a:ln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C4261D"/>
                </a:solidFill>
              </a:endParaRPr>
            </a:p>
          </p:txBody>
        </p:sp>
      </p:grpSp>
      <p:pic>
        <p:nvPicPr>
          <p:cNvPr id="48" name="图片 47" descr="图层 0 拷贝"/>
          <p:cNvPicPr>
            <a:picLocks noChangeAspect="1"/>
          </p:cNvPicPr>
          <p:nvPr/>
        </p:nvPicPr>
        <p:blipFill>
          <a:blip r:embed="rId3"/>
          <a:stretch>
            <a:fillRect/>
          </a:stretch>
        </p:blipFill>
        <p:spPr>
          <a:xfrm>
            <a:off x="9066291" y="4475055"/>
            <a:ext cx="1830065" cy="1737403"/>
          </a:xfrm>
          <a:prstGeom prst="rect">
            <a:avLst/>
          </a:prstGeom>
        </p:spPr>
      </p:pic>
      <p:pic>
        <p:nvPicPr>
          <p:cNvPr id="49" name="图片 48" descr="5"/>
          <p:cNvPicPr>
            <a:picLocks noChangeAspect="1"/>
          </p:cNvPicPr>
          <p:nvPr/>
        </p:nvPicPr>
        <p:blipFill>
          <a:blip r:embed="rId4"/>
          <a:stretch>
            <a:fillRect/>
          </a:stretch>
        </p:blipFill>
        <p:spPr>
          <a:xfrm>
            <a:off x="8160360" y="4943327"/>
            <a:ext cx="664350" cy="1269131"/>
          </a:xfrm>
          <a:prstGeom prst="rect">
            <a:avLst/>
          </a:prstGeom>
        </p:spPr>
      </p:pic>
      <p:pic>
        <p:nvPicPr>
          <p:cNvPr id="50" name="图片 49" descr="5"/>
          <p:cNvPicPr>
            <a:picLocks noChangeAspect="1"/>
          </p:cNvPicPr>
          <p:nvPr/>
        </p:nvPicPr>
        <p:blipFill>
          <a:blip r:embed="rId4"/>
          <a:stretch>
            <a:fillRect/>
          </a:stretch>
        </p:blipFill>
        <p:spPr>
          <a:xfrm>
            <a:off x="7773994" y="5472822"/>
            <a:ext cx="386366" cy="739637"/>
          </a:xfrm>
          <a:prstGeom prst="rect">
            <a:avLst/>
          </a:prstGeom>
        </p:spPr>
      </p:pic>
      <p:pic>
        <p:nvPicPr>
          <p:cNvPr id="51" name="图片 50" descr="5"/>
          <p:cNvPicPr>
            <a:picLocks noChangeAspect="1"/>
          </p:cNvPicPr>
          <p:nvPr/>
        </p:nvPicPr>
        <p:blipFill>
          <a:blip r:embed="rId4"/>
          <a:stretch>
            <a:fillRect/>
          </a:stretch>
        </p:blipFill>
        <p:spPr>
          <a:xfrm>
            <a:off x="8160360" y="5777281"/>
            <a:ext cx="226689" cy="435178"/>
          </a:xfrm>
          <a:prstGeom prst="rect">
            <a:avLst/>
          </a:prstGeom>
        </p:spPr>
      </p:pic>
      <p:pic>
        <p:nvPicPr>
          <p:cNvPr id="54" name="图片 53" descr="组 1"/>
          <p:cNvPicPr>
            <a:picLocks noChangeAspect="1"/>
          </p:cNvPicPr>
          <p:nvPr/>
        </p:nvPicPr>
        <p:blipFill>
          <a:blip r:embed="rId5"/>
          <a:stretch>
            <a:fillRect/>
          </a:stretch>
        </p:blipFill>
        <p:spPr>
          <a:xfrm rot="19380000">
            <a:off x="9175802" y="3651030"/>
            <a:ext cx="717299" cy="791759"/>
          </a:xfrm>
          <a:prstGeom prst="rect">
            <a:avLst/>
          </a:prstGeom>
        </p:spPr>
      </p:pic>
      <p:pic>
        <p:nvPicPr>
          <p:cNvPr id="55" name="图片 54" descr="形状 787"/>
          <p:cNvPicPr>
            <a:picLocks noChangeAspect="1"/>
          </p:cNvPicPr>
          <p:nvPr/>
        </p:nvPicPr>
        <p:blipFill>
          <a:blip r:embed="rId6"/>
          <a:stretch>
            <a:fillRect/>
          </a:stretch>
        </p:blipFill>
        <p:spPr>
          <a:xfrm rot="21300000">
            <a:off x="9889792" y="3293622"/>
            <a:ext cx="157194" cy="272193"/>
          </a:xfrm>
          <a:prstGeom prst="rect">
            <a:avLst/>
          </a:prstGeom>
        </p:spPr>
      </p:pic>
      <p:pic>
        <p:nvPicPr>
          <p:cNvPr id="56" name="图片 55" descr="形状 787"/>
          <p:cNvPicPr>
            <a:picLocks noChangeAspect="1"/>
          </p:cNvPicPr>
          <p:nvPr/>
        </p:nvPicPr>
        <p:blipFill>
          <a:blip r:embed="rId6"/>
          <a:stretch>
            <a:fillRect/>
          </a:stretch>
        </p:blipFill>
        <p:spPr>
          <a:xfrm rot="2940000">
            <a:off x="10070978" y="4260775"/>
            <a:ext cx="157194" cy="27219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3000"/>
    </mc:Choice>
    <mc:Fallback>
      <p:transition spd="slow" advClick="0" advTm="3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一、快充系统的结构组成</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FF6B4E"/>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低压线束</a:t>
            </a:r>
            <a:r>
              <a:rPr 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BV21</a:t>
            </a:r>
            <a:r>
              <a:rPr 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端子定义</a:t>
            </a:r>
            <a:endParaRPr 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71525" y="1706880"/>
            <a:ext cx="4977130" cy="4892675"/>
          </a:xfrm>
          <a:prstGeom prst="rect">
            <a:avLst/>
          </a:prstGeom>
          <a:noFill/>
          <a:ln w="9525">
            <a:noFill/>
          </a:ln>
        </p:spPr>
        <p:txBody>
          <a:bodyPr wrap="square">
            <a:spAutoFit/>
          </a:bodyPr>
          <a:p>
            <a:pPr indent="306070" algn="l" fontAlgn="auto">
              <a:lnSpc>
                <a:spcPct val="130000"/>
              </a:lnSpc>
            </a:pPr>
            <a:r>
              <a:rPr sz="2000" b="1">
                <a:latin typeface="宋体" panose="02010600030101010101" pitchFamily="2" charset="-122"/>
                <a:ea typeface="宋体" panose="02010600030101010101" pitchFamily="2" charset="-122"/>
                <a:cs typeface="宋体" panose="02010600030101010101" pitchFamily="2" charset="-122"/>
              </a:rPr>
              <a:t>1脚；空。</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30000"/>
              </a:lnSpc>
            </a:pPr>
            <a:r>
              <a:rPr sz="2000" b="1">
                <a:latin typeface="宋体" panose="02010600030101010101" pitchFamily="2" charset="-122"/>
                <a:ea typeface="宋体" panose="02010600030101010101" pitchFamily="2" charset="-122"/>
                <a:cs typeface="宋体" panose="02010600030101010101" pitchFamily="2" charset="-122"/>
              </a:rPr>
              <a:t>2脚：快充连接确认线CC2。</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30000"/>
              </a:lnSpc>
            </a:pPr>
            <a:r>
              <a:rPr sz="2000" b="1">
                <a:latin typeface="宋体" panose="02010600030101010101" pitchFamily="2" charset="-122"/>
                <a:ea typeface="宋体" panose="02010600030101010101" pitchFamily="2" charset="-122"/>
                <a:cs typeface="宋体" panose="02010600030101010101" pitchFamily="2" charset="-122"/>
              </a:rPr>
              <a:t>3脚：快充CAN-H信号S+。</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30000"/>
              </a:lnSpc>
            </a:pPr>
            <a:r>
              <a:rPr sz="2000" b="1">
                <a:latin typeface="宋体" panose="02010600030101010101" pitchFamily="2" charset="-122"/>
                <a:ea typeface="宋体" panose="02010600030101010101" pitchFamily="2" charset="-122"/>
                <a:cs typeface="宋体" panose="02010600030101010101" pitchFamily="2" charset="-122"/>
              </a:rPr>
              <a:t>4脚：快充CAN-L信号S-。</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30000"/>
              </a:lnSpc>
            </a:pPr>
            <a:r>
              <a:rPr sz="2000" b="1">
                <a:latin typeface="宋体" panose="02010600030101010101" pitchFamily="2" charset="-122"/>
                <a:ea typeface="宋体" panose="02010600030101010101" pitchFamily="2" charset="-122"/>
                <a:cs typeface="宋体" panose="02010600030101010101" pitchFamily="2" charset="-122"/>
              </a:rPr>
              <a:t>5脚：低压辅助电源正极A+。</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30000"/>
              </a:lnSpc>
            </a:pPr>
            <a:r>
              <a:rPr sz="2000" b="1">
                <a:latin typeface="宋体" panose="02010600030101010101" pitchFamily="2" charset="-122"/>
                <a:ea typeface="宋体" panose="02010600030101010101" pitchFamily="2" charset="-122"/>
                <a:cs typeface="宋体" panose="02010600030101010101" pitchFamily="2" charset="-122"/>
              </a:rPr>
              <a:t>6脚：低压辅助电源负极A-。</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30000"/>
              </a:lnSpc>
            </a:pPr>
            <a:r>
              <a:rPr sz="2000" b="1">
                <a:latin typeface="宋体" panose="02010600030101010101" pitchFamily="2" charset="-122"/>
                <a:ea typeface="宋体" panose="02010600030101010101" pitchFamily="2" charset="-122"/>
                <a:cs typeface="宋体" panose="02010600030101010101" pitchFamily="2" charset="-122"/>
              </a:rPr>
              <a:t>7脚：空。</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30000"/>
              </a:lnSpc>
            </a:pPr>
            <a:r>
              <a:rPr sz="2000" b="1">
                <a:latin typeface="宋体" panose="02010600030101010101" pitchFamily="2" charset="-122"/>
                <a:ea typeface="宋体" panose="02010600030101010101" pitchFamily="2" charset="-122"/>
                <a:cs typeface="宋体" panose="02010600030101010101" pitchFamily="2" charset="-122"/>
              </a:rPr>
              <a:t>8脚：温度传感器正极。</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30000"/>
              </a:lnSpc>
            </a:pPr>
            <a:r>
              <a:rPr sz="2000" b="1">
                <a:latin typeface="宋体" panose="02010600030101010101" pitchFamily="2" charset="-122"/>
                <a:ea typeface="宋体" panose="02010600030101010101" pitchFamily="2" charset="-122"/>
                <a:cs typeface="宋体" panose="02010600030101010101" pitchFamily="2" charset="-122"/>
              </a:rPr>
              <a:t>9脚：温度传感器负极。</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30000"/>
              </a:lnSpc>
            </a:pPr>
            <a:r>
              <a:rPr sz="2000" b="1">
                <a:latin typeface="宋体" panose="02010600030101010101" pitchFamily="2" charset="-122"/>
                <a:ea typeface="宋体" panose="02010600030101010101" pitchFamily="2" charset="-122"/>
                <a:cs typeface="宋体" panose="02010600030101010101" pitchFamily="2" charset="-122"/>
              </a:rPr>
              <a:t>10脚：空。</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30000"/>
              </a:lnSpc>
            </a:pPr>
            <a:r>
              <a:rPr sz="2000" b="1">
                <a:latin typeface="宋体" panose="02010600030101010101" pitchFamily="2" charset="-122"/>
                <a:ea typeface="宋体" panose="02010600030101010101" pitchFamily="2" charset="-122"/>
                <a:cs typeface="宋体" panose="02010600030101010101" pitchFamily="2" charset="-122"/>
              </a:rPr>
              <a:t>11脚：温度传感器正极。</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30000"/>
              </a:lnSpc>
            </a:pPr>
            <a:r>
              <a:rPr sz="2000" b="1">
                <a:latin typeface="宋体" panose="02010600030101010101" pitchFamily="2" charset="-122"/>
                <a:ea typeface="宋体" panose="02010600030101010101" pitchFamily="2" charset="-122"/>
                <a:cs typeface="宋体" panose="02010600030101010101" pitchFamily="2" charset="-122"/>
              </a:rPr>
              <a:t>12脚：温度传感器负极。</a:t>
            </a:r>
            <a:endParaRPr sz="2000" b="1">
              <a:latin typeface="宋体" panose="02010600030101010101" pitchFamily="2" charset="-122"/>
              <a:ea typeface="宋体" panose="02010600030101010101" pitchFamily="2" charset="-122"/>
              <a:cs typeface="宋体" panose="02010600030101010101" pitchFamily="2" charset="-122"/>
            </a:endParaRPr>
          </a:p>
        </p:txBody>
      </p:sp>
      <p:pic>
        <p:nvPicPr>
          <p:cNvPr id="2" name="图片 1" descr="图4-1-10接低压线束连接器BV21"/>
          <p:cNvPicPr>
            <a:picLocks noChangeAspect="1"/>
          </p:cNvPicPr>
          <p:nvPr/>
        </p:nvPicPr>
        <p:blipFill>
          <a:blip r:embed="rId3"/>
          <a:stretch>
            <a:fillRect/>
          </a:stretch>
        </p:blipFill>
        <p:spPr>
          <a:xfrm>
            <a:off x="6144895" y="1572895"/>
            <a:ext cx="4916170" cy="411988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一、快充系统的结构组成</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FF6B4E"/>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快充线束</a:t>
            </a:r>
            <a:r>
              <a:rPr 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快充口</a:t>
            </a:r>
            <a:r>
              <a:rPr 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端子定义</a:t>
            </a:r>
            <a:endParaRPr 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71525" y="1706880"/>
            <a:ext cx="4977130" cy="4892675"/>
          </a:xfrm>
          <a:prstGeom prst="rect">
            <a:avLst/>
          </a:prstGeom>
          <a:noFill/>
          <a:ln w="9525">
            <a:noFill/>
          </a:ln>
        </p:spPr>
        <p:txBody>
          <a:bodyPr wrap="square">
            <a:spAutoFit/>
          </a:bodyPr>
          <a:p>
            <a:pPr indent="306070" algn="l" fontAlgn="auto">
              <a:lnSpc>
                <a:spcPct val="130000"/>
              </a:lnSpc>
            </a:pPr>
            <a:r>
              <a:rPr sz="2000" b="1">
                <a:latin typeface="宋体" panose="02010600030101010101" pitchFamily="2" charset="-122"/>
                <a:ea typeface="宋体" panose="02010600030101010101" pitchFamily="2" charset="-122"/>
                <a:cs typeface="宋体" panose="02010600030101010101" pitchFamily="2" charset="-122"/>
              </a:rPr>
              <a:t>DC-：高压输出负极，输出到动力电池高压负极。</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30000"/>
              </a:lnSpc>
            </a:pPr>
            <a:r>
              <a:rPr sz="2000" b="1">
                <a:latin typeface="宋体" panose="02010600030101010101" pitchFamily="2" charset="-122"/>
                <a:ea typeface="宋体" panose="02010600030101010101" pitchFamily="2" charset="-122"/>
                <a:cs typeface="宋体" panose="02010600030101010101" pitchFamily="2" charset="-122"/>
              </a:rPr>
              <a:t>DC+：高压输出正极，输出到动力电池高压正极。</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30000"/>
              </a:lnSpc>
            </a:pPr>
            <a:r>
              <a:rPr sz="2000" b="1">
                <a:latin typeface="宋体" panose="02010600030101010101" pitchFamily="2" charset="-122"/>
                <a:ea typeface="宋体" panose="02010600030101010101" pitchFamily="2" charset="-122"/>
                <a:cs typeface="宋体" panose="02010600030101010101" pitchFamily="2" charset="-122"/>
              </a:rPr>
              <a:t>PE（GND）：车身搭铁，接蓄电池负极。</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30000"/>
              </a:lnSpc>
            </a:pPr>
            <a:r>
              <a:rPr sz="2000" b="1">
                <a:latin typeface="宋体" panose="02010600030101010101" pitchFamily="2" charset="-122"/>
                <a:ea typeface="宋体" panose="02010600030101010101" pitchFamily="2" charset="-122"/>
                <a:cs typeface="宋体" panose="02010600030101010101" pitchFamily="2" charset="-122"/>
              </a:rPr>
              <a:t>A-：低压辅助电源负极，接蓄电池负被。</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30000"/>
              </a:lnSpc>
            </a:pPr>
            <a:r>
              <a:rPr sz="2000" b="1">
                <a:latin typeface="宋体" panose="02010600030101010101" pitchFamily="2" charset="-122"/>
                <a:ea typeface="宋体" panose="02010600030101010101" pitchFamily="2" charset="-122"/>
                <a:cs typeface="宋体" panose="02010600030101010101" pitchFamily="2" charset="-122"/>
              </a:rPr>
              <a:t>A+：低压辅助电源正极。</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30000"/>
              </a:lnSpc>
            </a:pPr>
            <a:r>
              <a:rPr sz="2000" b="1">
                <a:latin typeface="宋体" panose="02010600030101010101" pitchFamily="2" charset="-122"/>
                <a:ea typeface="宋体" panose="02010600030101010101" pitchFamily="2" charset="-122"/>
                <a:cs typeface="宋体" panose="02010600030101010101" pitchFamily="2" charset="-122"/>
              </a:rPr>
              <a:t>CC1：快充连接确认线，属内部电路，CC1与PE之间有一个1000Ω的电阻。</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30000"/>
              </a:lnSpc>
            </a:pPr>
            <a:r>
              <a:rPr sz="2000" b="1">
                <a:latin typeface="宋体" panose="02010600030101010101" pitchFamily="2" charset="-122"/>
                <a:ea typeface="宋体" panose="02010600030101010101" pitchFamily="2" charset="-122"/>
                <a:cs typeface="宋体" panose="02010600030101010101" pitchFamily="2" charset="-122"/>
              </a:rPr>
              <a:t>CC2：快充连接确认线。</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30000"/>
              </a:lnSpc>
            </a:pPr>
            <a:r>
              <a:rPr sz="2000" b="1">
                <a:latin typeface="宋体" panose="02010600030101010101" pitchFamily="2" charset="-122"/>
                <a:ea typeface="宋体" panose="02010600030101010101" pitchFamily="2" charset="-122"/>
                <a:cs typeface="宋体" panose="02010600030101010101" pitchFamily="2" charset="-122"/>
              </a:rPr>
              <a:t>S+；快充CAN-H。</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30000"/>
              </a:lnSpc>
            </a:pPr>
            <a:r>
              <a:rPr sz="2000" b="1">
                <a:latin typeface="宋体" panose="02010600030101010101" pitchFamily="2" charset="-122"/>
                <a:ea typeface="宋体" panose="02010600030101010101" pitchFamily="2" charset="-122"/>
                <a:cs typeface="宋体" panose="02010600030101010101" pitchFamily="2" charset="-122"/>
              </a:rPr>
              <a:t>S-：快充CAN-L。</a:t>
            </a:r>
            <a:endParaRPr sz="2000" b="1">
              <a:latin typeface="宋体" panose="02010600030101010101" pitchFamily="2" charset="-122"/>
              <a:ea typeface="宋体" panose="02010600030101010101" pitchFamily="2" charset="-122"/>
              <a:cs typeface="宋体" panose="02010600030101010101" pitchFamily="2" charset="-122"/>
            </a:endParaRPr>
          </a:p>
        </p:txBody>
      </p:sp>
      <p:pic>
        <p:nvPicPr>
          <p:cNvPr id="308244" name="图片 3082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60795" y="1807210"/>
            <a:ext cx="5025390" cy="4318000"/>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二、快充系统的工作原理</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ED7D31"/>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直流充电桩系统</a:t>
            </a:r>
            <a:endParaRPr 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925" y="1874520"/>
            <a:ext cx="10519410" cy="1568450"/>
          </a:xfrm>
          <a:prstGeom prst="rect">
            <a:avLst/>
          </a:prstGeom>
          <a:noFill/>
          <a:ln w="9525">
            <a:noFill/>
          </a:ln>
        </p:spPr>
        <p:txBody>
          <a:bodyPr wrap="square">
            <a:spAutoFit/>
          </a:bodyPr>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由于电网中的380V交流电无法直接对动力电池直接输入，所以在快充过程中输入电动汽车的</a:t>
            </a:r>
            <a:r>
              <a:rPr sz="2400" b="1">
                <a:solidFill>
                  <a:srgbClr val="FF0000"/>
                </a:solidFill>
                <a:latin typeface="宋体" panose="02010600030101010101" pitchFamily="2" charset="-122"/>
                <a:ea typeface="宋体" panose="02010600030101010101" pitchFamily="2" charset="-122"/>
                <a:cs typeface="宋体" panose="02010600030101010101" pitchFamily="2" charset="-122"/>
              </a:rPr>
              <a:t>高压高质量直流电需要经过直流充电桩的转换整流</a:t>
            </a:r>
            <a:r>
              <a:rPr sz="2000" b="1">
                <a:latin typeface="宋体" panose="02010600030101010101" pitchFamily="2" charset="-122"/>
                <a:ea typeface="宋体" panose="02010600030101010101" pitchFamily="2" charset="-122"/>
                <a:cs typeface="宋体" panose="02010600030101010101" pitchFamily="2" charset="-122"/>
              </a:rPr>
              <a:t>。直流充电桩由整流装置、直流输入控制装置、直流输出控制装置和直流充电管理装置组成。</a:t>
            </a:r>
            <a:endParaRPr sz="2000" b="1">
              <a:latin typeface="宋体" panose="02010600030101010101" pitchFamily="2" charset="-122"/>
              <a:ea typeface="宋体" panose="02010600030101010101" pitchFamily="2" charset="-122"/>
              <a:cs typeface="宋体" panose="02010600030101010101" pitchFamily="2" charset="-122"/>
            </a:endParaRPr>
          </a:p>
        </p:txBody>
      </p:sp>
      <p:pic>
        <p:nvPicPr>
          <p:cNvPr id="2" name="图片 1" descr="\\192.168.0.169\教育资源及信息化服务平台软件部（二）\新做项目\19176\教材图片\纯电动车构造与检修\改\找图\需要修改\图7-1-3  直流充电桩系统框图.png"/>
          <p:cNvPicPr>
            <a:picLocks noChangeAspect="1" noChangeArrowheads="1"/>
          </p:cNvPicPr>
          <p:nvPr/>
        </p:nvPicPr>
        <p:blipFill>
          <a:blip r:embed="rId3">
            <a:extLst>
              <a:ext uri="{28A0092B-C50C-407E-A947-70E740481C1C}">
                <a14:useLocalDpi xmlns:a14="http://schemas.microsoft.com/office/drawing/2010/main" val="0"/>
              </a:ext>
            </a:extLst>
          </a:blip>
          <a:srcRect t="25830" b="17610"/>
          <a:stretch>
            <a:fillRect/>
          </a:stretch>
        </p:blipFill>
        <p:spPr>
          <a:xfrm>
            <a:off x="2705735" y="3686810"/>
            <a:ext cx="8723630" cy="2773680"/>
          </a:xfrm>
          <a:prstGeom prst="rect">
            <a:avLst/>
          </a:prstGeom>
          <a:noFill/>
          <a:ln>
            <a:noFill/>
          </a:ln>
        </p:spPr>
      </p:pic>
      <p:sp>
        <p:nvSpPr>
          <p:cNvPr id="5" name="文本框 4"/>
          <p:cNvSpPr txBox="1"/>
          <p:nvPr/>
        </p:nvSpPr>
        <p:spPr>
          <a:xfrm>
            <a:off x="334010" y="4335145"/>
            <a:ext cx="2371725" cy="706755"/>
          </a:xfrm>
          <a:prstGeom prst="rect">
            <a:avLst/>
          </a:prstGeom>
          <a:noFill/>
          <a:ln w="9525">
            <a:noFill/>
          </a:ln>
        </p:spPr>
        <p:txBody>
          <a:bodyPr wrap="square">
            <a:spAutoFit/>
          </a:bodyPr>
          <a:p>
            <a:pPr indent="0" algn="ctr"/>
            <a:r>
              <a:rPr lang="zh-CN" sz="2000" b="1">
                <a:ea typeface="宋体" panose="02010600030101010101" pitchFamily="2" charset="-122"/>
              </a:rPr>
              <a:t>请参考动画：</a:t>
            </a:r>
            <a:endParaRPr lang="zh-CN" sz="2000" b="1">
              <a:ea typeface="宋体" panose="02010600030101010101" pitchFamily="2" charset="-122"/>
            </a:endParaRPr>
          </a:p>
          <a:p>
            <a:pPr indent="0" algn="ctr"/>
            <a:r>
              <a:rPr lang="zh-CN" sz="2000" b="1">
                <a:solidFill>
                  <a:srgbClr val="FF0000"/>
                </a:solidFill>
                <a:ea typeface="宋体" panose="02010600030101010101" pitchFamily="2" charset="-122"/>
              </a:rPr>
              <a:t>快充系统组成</a:t>
            </a:r>
            <a:endParaRPr lang="zh-CN" sz="2000" b="1">
              <a:solidFill>
                <a:srgbClr val="FF0000"/>
              </a:solidFill>
              <a:ea typeface="宋体" panose="02010600030101010101"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latin typeface="微软雅黑" panose="020B0503020204020204" pitchFamily="34" charset="-122"/>
                <a:ea typeface="微软雅黑" panose="020B0503020204020204" pitchFamily="34" charset="-122"/>
                <a:cs typeface="微软雅黑" panose="020B0503020204020204" pitchFamily="34" charset="-122"/>
                <a:sym typeface="+mn-ea"/>
              </a:rPr>
              <a:t>二、快充系统的工作原理</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ED7D31"/>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直流充电桩系统</a:t>
            </a:r>
            <a:endParaRPr 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925" y="1874520"/>
            <a:ext cx="10504170" cy="2768600"/>
          </a:xfrm>
          <a:prstGeom prst="rect">
            <a:avLst/>
          </a:prstGeom>
          <a:noFill/>
          <a:ln w="9525">
            <a:noFill/>
          </a:ln>
        </p:spPr>
        <p:txBody>
          <a:bodyPr wrap="square">
            <a:spAutoFit/>
          </a:bodyPr>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如整车处于ON档有高压时，需先进行高压断电后再进行充电。当快充系统充电设备接口连接到整车快充系统充电口，</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快充系统充电设备发送充电唤醒信号给BMS</a:t>
            </a:r>
            <a:r>
              <a:rPr sz="2000" b="1">
                <a:latin typeface="宋体" panose="02010600030101010101" pitchFamily="2" charset="-122"/>
                <a:ea typeface="宋体" panose="02010600030101010101" pitchFamily="2" charset="-122"/>
                <a:cs typeface="宋体" panose="02010600030101010101" pitchFamily="2" charset="-122"/>
              </a:rPr>
              <a:t>，BMS根据动力电池的可充电功率，</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向快充系统充电设备发送充电电流指令</a:t>
            </a:r>
            <a:r>
              <a:rPr sz="2000" b="1">
                <a:latin typeface="宋体" panose="02010600030101010101" pitchFamily="2" charset="-122"/>
                <a:ea typeface="宋体" panose="02010600030101010101" pitchFamily="2" charset="-122"/>
                <a:cs typeface="宋体" panose="02010600030101010101" pitchFamily="2" charset="-122"/>
              </a:rPr>
              <a:t>。在充电过程中，整车控制器实时监控充电过程，对异常情况进行紧急充电停止，以及部分信息的仪表显示、监控平台信息上传。</a:t>
            </a:r>
            <a:endParaRPr sz="2000" b="1">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796925" y="5276215"/>
            <a:ext cx="3823970" cy="398780"/>
          </a:xfrm>
          <a:prstGeom prst="rect">
            <a:avLst/>
          </a:prstGeom>
          <a:noFill/>
          <a:ln w="9525">
            <a:noFill/>
          </a:ln>
        </p:spPr>
        <p:txBody>
          <a:bodyPr wrap="square">
            <a:spAutoFit/>
          </a:bodyPr>
          <a:p>
            <a:pPr indent="0" algn="ctr"/>
            <a:r>
              <a:rPr lang="zh-CN" sz="2000" b="1">
                <a:ea typeface="宋体" panose="02010600030101010101" pitchFamily="2" charset="-122"/>
              </a:rPr>
              <a:t>请参考动画：</a:t>
            </a:r>
            <a:r>
              <a:rPr lang="zh-CN" sz="2000" b="1">
                <a:solidFill>
                  <a:srgbClr val="FF0000"/>
                </a:solidFill>
                <a:ea typeface="宋体" panose="02010600030101010101" pitchFamily="2" charset="-122"/>
              </a:rPr>
              <a:t>快充系统充电过程</a:t>
            </a:r>
            <a:endParaRPr lang="zh-CN" sz="2000" b="1">
              <a:solidFill>
                <a:srgbClr val="FF0000"/>
              </a:solidFill>
              <a:ea typeface="宋体" panose="02010600030101010101" pitchFamily="2"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latin typeface="微软雅黑" panose="020B0503020204020204" pitchFamily="34" charset="-122"/>
                <a:ea typeface="微软雅黑" panose="020B0503020204020204" pitchFamily="34" charset="-122"/>
                <a:cs typeface="微软雅黑" panose="020B0503020204020204" pitchFamily="34" charset="-122"/>
                <a:sym typeface="+mn-ea"/>
              </a:rPr>
              <a:t>二、快充系统的工作原理</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ED7D31"/>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快充系统工作原理</a:t>
            </a:r>
            <a:endParaRPr 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925" y="1874520"/>
            <a:ext cx="10504170" cy="3230245"/>
          </a:xfrm>
          <a:prstGeom prst="rect">
            <a:avLst/>
          </a:prstGeom>
          <a:noFill/>
          <a:ln w="9525">
            <a:noFill/>
          </a:ln>
        </p:spPr>
        <p:txBody>
          <a:bodyPr wrap="square">
            <a:spAutoFit/>
          </a:bodyPr>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交流电经过电表进入到直流充电桩，</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充电桩与车辆通讯成功后，直流充电桩将交流高压转化为直流高压电直接向动力电池充电</a:t>
            </a:r>
            <a:r>
              <a:rPr sz="2000" b="1">
                <a:latin typeface="宋体" panose="02010600030101010101" pitchFamily="2" charset="-122"/>
                <a:ea typeface="宋体" panose="02010600030101010101" pitchFamily="2" charset="-122"/>
                <a:cs typeface="宋体" panose="02010600030101010101" pitchFamily="2" charset="-122"/>
              </a:rPr>
              <a:t>。</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lang="zh-CN" sz="2000" b="1">
                <a:latin typeface="宋体" panose="02010600030101010101" pitchFamily="2" charset="-122"/>
                <a:ea typeface="宋体" panose="02010600030101010101" pitchFamily="2" charset="-122"/>
                <a:cs typeface="宋体" panose="02010600030101010101" pitchFamily="2" charset="-122"/>
              </a:rPr>
              <a:t>如</a:t>
            </a:r>
            <a:r>
              <a:rPr sz="2000" b="1">
                <a:latin typeface="宋体" panose="02010600030101010101" pitchFamily="2" charset="-122"/>
                <a:ea typeface="宋体" panose="02010600030101010101" pitchFamily="2" charset="-122"/>
                <a:cs typeface="宋体" panose="02010600030101010101" pitchFamily="2" charset="-122"/>
              </a:rPr>
              <a:t>图中K1、K2为充电桩高压正、负继电器；K3、K4为充电桩低压唤醒正、负继电器，供电输出给车辆控制器K5、K6为电池高压正、负继电器；检测点1即CC1为充电桩检测快充插头与车辆连接状态识别信号；检测点2即CC2为车辆控制器检测快充插头与车辆连接状态识别信号。</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endParaRPr sz="20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latin typeface="微软雅黑" panose="020B0503020204020204" pitchFamily="34" charset="-122"/>
                <a:ea typeface="微软雅黑" panose="020B0503020204020204" pitchFamily="34" charset="-122"/>
                <a:cs typeface="微软雅黑" panose="020B0503020204020204" pitchFamily="34" charset="-122"/>
                <a:sym typeface="+mn-ea"/>
              </a:rPr>
              <a:t>二、快充系统的工作原理</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ED7D31"/>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快充系统工作原理</a:t>
            </a:r>
            <a:endParaRPr 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38" name="图片 2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8595" y="1572895"/>
            <a:ext cx="7675245" cy="5002530"/>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latin typeface="微软雅黑" panose="020B0503020204020204" pitchFamily="34" charset="-122"/>
                <a:ea typeface="微软雅黑" panose="020B0503020204020204" pitchFamily="34" charset="-122"/>
                <a:cs typeface="微软雅黑" panose="020B0503020204020204" pitchFamily="34" charset="-122"/>
                <a:sym typeface="+mn-ea"/>
              </a:rPr>
              <a:t>二、快充系统的工作原理</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ED7D31"/>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快充系统工作原理</a:t>
            </a:r>
            <a:endParaRPr 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925" y="1874520"/>
            <a:ext cx="10504170" cy="4707890"/>
          </a:xfrm>
          <a:prstGeom prst="rect">
            <a:avLst/>
          </a:prstGeom>
          <a:noFill/>
          <a:ln w="9525">
            <a:noFill/>
          </a:ln>
        </p:spPr>
        <p:txBody>
          <a:bodyPr wrap="square">
            <a:spAutoFit/>
          </a:bodyPr>
          <a:p>
            <a:pPr indent="306070" algn="l" fontAlgn="auto">
              <a:lnSpc>
                <a:spcPct val="150000"/>
              </a:lnSpc>
            </a:pP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当CC1、CC2两个检测点检测到的电压值符合要求之后，即认为充电桩与车辆可靠连接</a:t>
            </a:r>
            <a:r>
              <a:rPr sz="2000" b="1">
                <a:latin typeface="宋体" panose="02010600030101010101" pitchFamily="2" charset="-122"/>
                <a:ea typeface="宋体" panose="02010600030101010101" pitchFamily="2" charset="-122"/>
                <a:cs typeface="宋体" panose="02010600030101010101" pitchFamily="2" charset="-122"/>
              </a:rPr>
              <a:t>，K3、K4继电器闭合，</a:t>
            </a: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充电桩输出12V低压唤醒电源到车辆控制器</a:t>
            </a:r>
            <a:r>
              <a:rPr sz="2000" b="1">
                <a:latin typeface="宋体" panose="02010600030101010101" pitchFamily="2" charset="-122"/>
                <a:ea typeface="宋体" panose="02010600030101010101" pitchFamily="2" charset="-122"/>
                <a:cs typeface="宋体" panose="02010600030101010101" pitchFamily="2" charset="-122"/>
              </a:rPr>
              <a:t>，两者进行身份辨认，握手成功之后，整车控制器报送动力电池的充电需求，充电桩报送供电能力，二者匹配。整车控制器和BMS控制K5、K6闭合，充电桩控制K1、K2闭合，即进入充电阶段，整车控制器发送充电请求及充电状态报文，充电桩反馈充电机状态报文，当车辆及充电桩判定充电结束之后，断开K1、K2、K5、K6，充电截止，断开K3、K4充电完成。</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开关S为充电机充电插头的内部常闭开关，当充电机充电插头与车辆插座安全连接后，开关S闭合。</a:t>
            </a: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在整个充电过程中，充电机控制装置应能监测接触器K1、K2，接触器K3、K4以及电子锁状态并控制其接通或关断。电动汽车车辆控制装置应能监测接触器K5和K6状态并控制其接通或关断。</a:t>
            </a:r>
            <a:endParaRPr sz="20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latin typeface="微软雅黑" panose="020B0503020204020204" pitchFamily="34" charset="-122"/>
                <a:ea typeface="微软雅黑" panose="020B0503020204020204" pitchFamily="34" charset="-122"/>
                <a:cs typeface="微软雅黑" panose="020B0503020204020204" pitchFamily="34" charset="-122"/>
                <a:sym typeface="+mn-ea"/>
              </a:rPr>
              <a:t>二、快充系统的工作原理</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ED7D31"/>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快充系统充电条件</a:t>
            </a:r>
            <a:endParaRPr 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71525" y="1572895"/>
            <a:ext cx="10409555" cy="5051425"/>
          </a:xfrm>
          <a:prstGeom prst="rect">
            <a:avLst/>
          </a:prstGeom>
          <a:noFill/>
          <a:ln w="9525">
            <a:noFill/>
          </a:ln>
        </p:spPr>
        <p:txBody>
          <a:bodyPr wrap="square">
            <a:spAutoFit/>
          </a:bodyPr>
          <a:p>
            <a:pPr indent="306070" fontAlgn="auto">
              <a:lnSpc>
                <a:spcPct val="130000"/>
              </a:lnSpc>
            </a:pPr>
            <a:r>
              <a:rPr sz="2000" b="1">
                <a:latin typeface="宋体" panose="02010600030101010101" pitchFamily="2" charset="-122"/>
                <a:ea typeface="宋体" panose="02010600030101010101" pitchFamily="2" charset="-122"/>
                <a:cs typeface="宋体" panose="02010600030101010101" pitchFamily="2" charset="-122"/>
              </a:rPr>
              <a:t>结合动力电池相关知识以及快充原理图可以得出，</a:t>
            </a:r>
            <a:r>
              <a:rPr sz="2400" b="1">
                <a:solidFill>
                  <a:srgbClr val="FF0000"/>
                </a:solidFill>
                <a:latin typeface="宋体" panose="02010600030101010101" pitchFamily="2" charset="-122"/>
                <a:ea typeface="宋体" panose="02010600030101010101" pitchFamily="2" charset="-122"/>
                <a:cs typeface="宋体" panose="02010600030101010101" pitchFamily="2" charset="-122"/>
              </a:rPr>
              <a:t>快充系统完成正常充电需要满足以下条件</a:t>
            </a:r>
            <a:r>
              <a:rPr sz="2000" b="1">
                <a:latin typeface="宋体" panose="02010600030101010101" pitchFamily="2" charset="-122"/>
                <a:ea typeface="宋体" panose="02010600030101010101" pitchFamily="2" charset="-122"/>
                <a:cs typeface="宋体" panose="02010600030101010101" pitchFamily="2" charset="-122"/>
              </a:rPr>
              <a:t>：</a:t>
            </a:r>
            <a:endParaRPr sz="2000" b="1">
              <a:latin typeface="宋体" panose="02010600030101010101" pitchFamily="2" charset="-122"/>
              <a:ea typeface="宋体" panose="02010600030101010101" pitchFamily="2" charset="-122"/>
              <a:cs typeface="宋体" panose="02010600030101010101" pitchFamily="2" charset="-122"/>
            </a:endParaRPr>
          </a:p>
          <a:p>
            <a:pPr indent="306070" fontAlgn="auto">
              <a:lnSpc>
                <a:spcPct val="130000"/>
              </a:lnSpc>
            </a:pPr>
            <a:r>
              <a:rPr sz="2000" b="1">
                <a:latin typeface="宋体" panose="02010600030101010101" pitchFamily="2" charset="-122"/>
                <a:ea typeface="宋体" panose="02010600030101010101" pitchFamily="2" charset="-122"/>
                <a:cs typeface="宋体" panose="02010600030101010101" pitchFamily="2" charset="-122"/>
              </a:rPr>
              <a:t>1）充电连接确认信号CC1、CC2正常。</a:t>
            </a:r>
            <a:endParaRPr sz="2000" b="1">
              <a:latin typeface="宋体" panose="02010600030101010101" pitchFamily="2" charset="-122"/>
              <a:ea typeface="宋体" panose="02010600030101010101" pitchFamily="2" charset="-122"/>
              <a:cs typeface="宋体" panose="02010600030101010101" pitchFamily="2" charset="-122"/>
            </a:endParaRPr>
          </a:p>
          <a:p>
            <a:pPr indent="306070" fontAlgn="auto">
              <a:lnSpc>
                <a:spcPct val="130000"/>
              </a:lnSpc>
            </a:pPr>
            <a:r>
              <a:rPr sz="2000" b="1">
                <a:latin typeface="宋体" panose="02010600030101010101" pitchFamily="2" charset="-122"/>
                <a:ea typeface="宋体" panose="02010600030101010101" pitchFamily="2" charset="-122"/>
                <a:cs typeface="宋体" panose="02010600030101010101" pitchFamily="2" charset="-122"/>
              </a:rPr>
              <a:t>2）BMS供电电源12V正常。</a:t>
            </a:r>
            <a:endParaRPr sz="2000" b="1">
              <a:latin typeface="宋体" panose="02010600030101010101" pitchFamily="2" charset="-122"/>
              <a:ea typeface="宋体" panose="02010600030101010101" pitchFamily="2" charset="-122"/>
              <a:cs typeface="宋体" panose="02010600030101010101" pitchFamily="2" charset="-122"/>
            </a:endParaRPr>
          </a:p>
          <a:p>
            <a:pPr indent="306070" fontAlgn="auto">
              <a:lnSpc>
                <a:spcPct val="130000"/>
              </a:lnSpc>
            </a:pPr>
            <a:r>
              <a:rPr sz="2000" b="1">
                <a:latin typeface="宋体" panose="02010600030101010101" pitchFamily="2" charset="-122"/>
                <a:ea typeface="宋体" panose="02010600030101010101" pitchFamily="2" charset="-122"/>
                <a:cs typeface="宋体" panose="02010600030101010101" pitchFamily="2" charset="-122"/>
              </a:rPr>
              <a:t>3）充电唤醒信号l2V输出正常。</a:t>
            </a:r>
            <a:endParaRPr sz="2000" b="1">
              <a:latin typeface="宋体" panose="02010600030101010101" pitchFamily="2" charset="-122"/>
              <a:ea typeface="宋体" panose="02010600030101010101" pitchFamily="2" charset="-122"/>
              <a:cs typeface="宋体" panose="02010600030101010101" pitchFamily="2" charset="-122"/>
            </a:endParaRPr>
          </a:p>
          <a:p>
            <a:pPr indent="306070" fontAlgn="auto">
              <a:lnSpc>
                <a:spcPct val="130000"/>
              </a:lnSpc>
            </a:pPr>
            <a:r>
              <a:rPr sz="2000" b="1">
                <a:latin typeface="宋体" panose="02010600030101010101" pitchFamily="2" charset="-122"/>
                <a:ea typeface="宋体" panose="02010600030101010101" pitchFamily="2" charset="-122"/>
                <a:cs typeface="宋体" panose="02010600030101010101" pitchFamily="2" charset="-122"/>
              </a:rPr>
              <a:t>4）充电桩、整车控制器、BMS之间通信正常。</a:t>
            </a:r>
            <a:endParaRPr sz="2000" b="1">
              <a:latin typeface="宋体" panose="02010600030101010101" pitchFamily="2" charset="-122"/>
              <a:ea typeface="宋体" panose="02010600030101010101" pitchFamily="2" charset="-122"/>
              <a:cs typeface="宋体" panose="02010600030101010101" pitchFamily="2" charset="-122"/>
            </a:endParaRPr>
          </a:p>
          <a:p>
            <a:pPr indent="306070" fontAlgn="auto">
              <a:lnSpc>
                <a:spcPct val="130000"/>
              </a:lnSpc>
            </a:pPr>
            <a:r>
              <a:rPr sz="2000" b="1">
                <a:latin typeface="宋体" panose="02010600030101010101" pitchFamily="2" charset="-122"/>
                <a:ea typeface="宋体" panose="02010600030101010101" pitchFamily="2" charset="-122"/>
                <a:cs typeface="宋体" panose="02010600030101010101" pitchFamily="2" charset="-122"/>
              </a:rPr>
              <a:t>5）动力电池电芯温度大于5℃，小于45℃。</a:t>
            </a:r>
            <a:endParaRPr sz="2000" b="1">
              <a:latin typeface="宋体" panose="02010600030101010101" pitchFamily="2" charset="-122"/>
              <a:ea typeface="宋体" panose="02010600030101010101" pitchFamily="2" charset="-122"/>
              <a:cs typeface="宋体" panose="02010600030101010101" pitchFamily="2" charset="-122"/>
            </a:endParaRPr>
          </a:p>
          <a:p>
            <a:pPr indent="306070" fontAlgn="auto">
              <a:lnSpc>
                <a:spcPct val="130000"/>
              </a:lnSpc>
            </a:pPr>
            <a:r>
              <a:rPr sz="2000" b="1">
                <a:latin typeface="宋体" panose="02010600030101010101" pitchFamily="2" charset="-122"/>
                <a:ea typeface="宋体" panose="02010600030101010101" pitchFamily="2" charset="-122"/>
                <a:cs typeface="宋体" panose="02010600030101010101" pitchFamily="2" charset="-122"/>
              </a:rPr>
              <a:t>6）动力电池单体电压的最高与最低电压压差小于300mV。</a:t>
            </a:r>
            <a:endParaRPr sz="2000" b="1">
              <a:latin typeface="宋体" panose="02010600030101010101" pitchFamily="2" charset="-122"/>
              <a:ea typeface="宋体" panose="02010600030101010101" pitchFamily="2" charset="-122"/>
              <a:cs typeface="宋体" panose="02010600030101010101" pitchFamily="2" charset="-122"/>
            </a:endParaRPr>
          </a:p>
          <a:p>
            <a:pPr indent="306070" fontAlgn="auto">
              <a:lnSpc>
                <a:spcPct val="130000"/>
              </a:lnSpc>
            </a:pPr>
            <a:r>
              <a:rPr sz="2000" b="1">
                <a:latin typeface="宋体" panose="02010600030101010101" pitchFamily="2" charset="-122"/>
                <a:ea typeface="宋体" panose="02010600030101010101" pitchFamily="2" charset="-122"/>
                <a:cs typeface="宋体" panose="02010600030101010101" pitchFamily="2" charset="-122"/>
              </a:rPr>
              <a:t>7）单体电池最高温</a:t>
            </a:r>
            <a:r>
              <a:rPr lang="zh-CN" sz="2000" b="1">
                <a:latin typeface="宋体" panose="02010600030101010101" pitchFamily="2" charset="-122"/>
                <a:ea typeface="宋体" panose="02010600030101010101" pitchFamily="2" charset="-122"/>
                <a:cs typeface="宋体" panose="02010600030101010101" pitchFamily="2" charset="-122"/>
              </a:rPr>
              <a:t>阿</a:t>
            </a:r>
            <a:r>
              <a:rPr sz="2000" b="1">
                <a:latin typeface="宋体" panose="02010600030101010101" pitchFamily="2" charset="-122"/>
                <a:ea typeface="宋体" panose="02010600030101010101" pitchFamily="2" charset="-122"/>
                <a:cs typeface="宋体" panose="02010600030101010101" pitchFamily="2" charset="-122"/>
              </a:rPr>
              <a:t>度与最低温度差小于15℃。</a:t>
            </a:r>
            <a:endParaRPr sz="2000" b="1">
              <a:latin typeface="宋体" panose="02010600030101010101" pitchFamily="2" charset="-122"/>
              <a:ea typeface="宋体" panose="02010600030101010101" pitchFamily="2" charset="-122"/>
              <a:cs typeface="宋体" panose="02010600030101010101" pitchFamily="2" charset="-122"/>
            </a:endParaRPr>
          </a:p>
          <a:p>
            <a:pPr indent="306070" fontAlgn="auto">
              <a:lnSpc>
                <a:spcPct val="130000"/>
              </a:lnSpc>
            </a:pPr>
            <a:r>
              <a:rPr sz="2000" b="1">
                <a:latin typeface="宋体" panose="02010600030101010101" pitchFamily="2" charset="-122"/>
                <a:ea typeface="宋体" panose="02010600030101010101" pitchFamily="2" charset="-122"/>
                <a:cs typeface="宋体" panose="02010600030101010101" pitchFamily="2" charset="-122"/>
              </a:rPr>
              <a:t>8）绝缘性能&gt;500Ω/V。</a:t>
            </a:r>
            <a:endParaRPr sz="2000" b="1">
              <a:latin typeface="宋体" panose="02010600030101010101" pitchFamily="2" charset="-122"/>
              <a:ea typeface="宋体" panose="02010600030101010101" pitchFamily="2" charset="-122"/>
              <a:cs typeface="宋体" panose="02010600030101010101" pitchFamily="2" charset="-122"/>
            </a:endParaRPr>
          </a:p>
          <a:p>
            <a:pPr indent="306070" fontAlgn="auto">
              <a:lnSpc>
                <a:spcPct val="130000"/>
              </a:lnSpc>
            </a:pPr>
            <a:r>
              <a:rPr sz="2000" b="1">
                <a:latin typeface="宋体" panose="02010600030101010101" pitchFamily="2" charset="-122"/>
                <a:ea typeface="宋体" panose="02010600030101010101" pitchFamily="2" charset="-122"/>
                <a:cs typeface="宋体" panose="02010600030101010101" pitchFamily="2" charset="-122"/>
              </a:rPr>
              <a:t>9）实际单体最高电压不大于额定单体电压0.4V。</a:t>
            </a:r>
            <a:endParaRPr sz="2000" b="1">
              <a:latin typeface="宋体" panose="02010600030101010101" pitchFamily="2" charset="-122"/>
              <a:ea typeface="宋体" panose="02010600030101010101" pitchFamily="2" charset="-122"/>
              <a:cs typeface="宋体" panose="02010600030101010101" pitchFamily="2" charset="-122"/>
            </a:endParaRPr>
          </a:p>
          <a:p>
            <a:pPr indent="306070" fontAlgn="auto">
              <a:lnSpc>
                <a:spcPct val="130000"/>
              </a:lnSpc>
            </a:pPr>
            <a:r>
              <a:rPr sz="2000" b="1">
                <a:latin typeface="宋体" panose="02010600030101010101" pitchFamily="2" charset="-122"/>
                <a:ea typeface="宋体" panose="02010600030101010101" pitchFamily="2" charset="-122"/>
                <a:cs typeface="宋体" panose="02010600030101010101" pitchFamily="2" charset="-122"/>
              </a:rPr>
              <a:t>10）高、低压电路连接正常（远程开关关闭状态）。</a:t>
            </a:r>
            <a:endParaRPr sz="2000" b="1">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8320405" y="5335905"/>
            <a:ext cx="2860675" cy="706755"/>
          </a:xfrm>
          <a:prstGeom prst="rect">
            <a:avLst/>
          </a:prstGeom>
          <a:noFill/>
          <a:ln w="9525">
            <a:noFill/>
          </a:ln>
        </p:spPr>
        <p:txBody>
          <a:bodyPr wrap="square">
            <a:spAutoFit/>
          </a:bodyPr>
          <a:p>
            <a:pPr indent="0" algn="ctr"/>
            <a:r>
              <a:rPr lang="zh-CN" sz="2000" b="1">
                <a:ea typeface="宋体" panose="02010600030101010101" pitchFamily="2" charset="-122"/>
              </a:rPr>
              <a:t>请参考动画：</a:t>
            </a:r>
            <a:endParaRPr lang="zh-CN" sz="2000" b="1">
              <a:ea typeface="宋体" panose="02010600030101010101" pitchFamily="2" charset="-122"/>
            </a:endParaRPr>
          </a:p>
          <a:p>
            <a:pPr indent="0" algn="ctr"/>
            <a:r>
              <a:rPr lang="zh-CN" sz="2000" b="1">
                <a:solidFill>
                  <a:srgbClr val="FF0000"/>
                </a:solidFill>
                <a:ea typeface="宋体" panose="02010600030101010101" pitchFamily="2" charset="-122"/>
              </a:rPr>
              <a:t>快充系统充电条件要求</a:t>
            </a:r>
            <a:endParaRPr lang="zh-CN" sz="2000" b="1">
              <a:solidFill>
                <a:srgbClr val="FF0000"/>
              </a:solidFill>
              <a:ea typeface="宋体" panose="02010600030101010101" pitchFamily="2"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三、快充系统常见故障排除</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92D050"/>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1.常见故障</a:t>
            </a:r>
            <a:endPar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925" y="1874520"/>
            <a:ext cx="10359390" cy="3876675"/>
          </a:xfrm>
          <a:prstGeom prst="rect">
            <a:avLst/>
          </a:prstGeom>
          <a:noFill/>
          <a:ln w="9525">
            <a:noFill/>
          </a:ln>
        </p:spPr>
        <p:txBody>
          <a:bodyPr wrap="square">
            <a:spAutoFit/>
          </a:bodyPr>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（1）快充桩与车辆无法通信快充桩与车辆</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无法通信的主要原因有</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sz="2000" b="1">
                <a:latin typeface="宋体" panose="02010600030101010101" pitchFamily="2" charset="-122"/>
                <a:ea typeface="宋体" panose="02010600030101010101" pitchFamily="2" charset="-122"/>
                <a:cs typeface="宋体" panose="02010600030101010101" pitchFamily="2" charset="-122"/>
              </a:rPr>
              <a:t>唤醒线路熔丝损坏，搭铁点搭铁不良，快充枪、快充口、快充线束、低压电器盒、整车控制器、动力电池低压控制插件等部件的低压辅助电源针脚、连接确认针、快充CAN针脚等损坏，退针、烧蚀、锈蚀，动力电池和数据采集终端快充CAN总线间的电阻不符合。</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（2）快充桩与车辆通信正常但无充电电流快充桩与车辆</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通信正常但无充电电流的主要原因有</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sz="2000" b="1">
                <a:latin typeface="宋体" panose="02010600030101010101" pitchFamily="2" charset="-122"/>
                <a:ea typeface="宋体" panose="02010600030101010101" pitchFamily="2" charset="-122"/>
                <a:cs typeface="宋体" panose="02010600030101010101" pitchFamily="2" charset="-122"/>
              </a:rPr>
              <a:t>高压控制盒快充继电器线路熔丝损坏、主熔丝损坏、低压电器盒损坏、高压控制盒损坏、快充线束损坏，动力电池BMS快充唤醒失常。</a:t>
            </a:r>
            <a:endParaRPr sz="20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三、快充系统常见故障排除</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92D050"/>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2.故障排除思路</a:t>
            </a:r>
            <a:endPar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925" y="1874520"/>
            <a:ext cx="10502265" cy="3230245"/>
          </a:xfrm>
          <a:prstGeom prst="rect">
            <a:avLst/>
          </a:prstGeom>
          <a:noFill/>
          <a:ln w="9525">
            <a:noFill/>
          </a:ln>
        </p:spPr>
        <p:txBody>
          <a:bodyPr wrap="square">
            <a:spAutoFit/>
          </a:bodyPr>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排除“快充桩与车辆无法通信”故障，</a:t>
            </a: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首先检查线路连接情况，然后检查快充系统各部件</a:t>
            </a:r>
            <a:r>
              <a:rPr sz="2000" b="1">
                <a:latin typeface="宋体" panose="02010600030101010101" pitchFamily="2" charset="-122"/>
                <a:ea typeface="宋体" panose="02010600030101010101" pitchFamily="2" charset="-122"/>
                <a:cs typeface="宋体" panose="02010600030101010101" pitchFamily="2" charset="-122"/>
              </a:rPr>
              <a:t>低压辅助电源、连接确认信号、快充CAN线路等的针脚情况以及电压、电阻等</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是否符合要求</a:t>
            </a:r>
            <a:r>
              <a:rPr sz="2000" b="1">
                <a:latin typeface="宋体" panose="02010600030101010101" pitchFamily="2" charset="-122"/>
                <a:ea typeface="宋体" panose="02010600030101010101" pitchFamily="2" charset="-122"/>
                <a:cs typeface="宋体" panose="02010600030101010101" pitchFamily="2" charset="-122"/>
              </a:rPr>
              <a:t>。</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排除“快充桩与车辆通信正常无充电电流”故障时，显然没有了低压通信的问题，</a:t>
            </a: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应检查高压供电线路的熔丝、线束、继电器等有无问题，检查动力电池BMS快充唤醒信号是否正常，检查快充连接端子电压是否正常。</a:t>
            </a:r>
            <a:endParaRPr sz="20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771525" y="2136140"/>
            <a:ext cx="10474325" cy="1845310"/>
          </a:xfrm>
          <a:prstGeom prst="rect">
            <a:avLst/>
          </a:prstGeom>
          <a:noFill/>
          <a:ln w="9525">
            <a:noFill/>
          </a:ln>
        </p:spPr>
        <p:txBody>
          <a:bodyPr wrap="square">
            <a:spAutoFit/>
          </a:bodyPr>
          <a:p>
            <a:pPr indent="304800"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快速充电也称为直流充电或应急充电。其充电方式主要是通过地面充电装置(直流充电桩)将交流电网电能（380V）转化为直流电后通过充电连接器对电动汽车进行充电。特点为</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充电功率大、充电时间短</a:t>
            </a:r>
            <a:r>
              <a:rPr sz="2000" b="1">
                <a:latin typeface="宋体" panose="02010600030101010101" pitchFamily="2" charset="-122"/>
                <a:ea typeface="宋体" panose="02010600030101010101" pitchFamily="2" charset="-122"/>
                <a:cs typeface="宋体" panose="02010600030101010101" pitchFamily="2" charset="-122"/>
              </a:rPr>
              <a:t>，但充电设备成本高。</a:t>
            </a:r>
            <a:endParaRPr sz="2000" b="1">
              <a:latin typeface="宋体" panose="02010600030101010101" pitchFamily="2" charset="-122"/>
              <a:ea typeface="宋体" panose="02010600030101010101" pitchFamily="2" charset="-122"/>
              <a:cs typeface="宋体" panose="02010600030101010101" pitchFamily="2"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一、快充系统的结构组成</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三、快充系统常见故障排除</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6379845" cy="508000"/>
          </a:xfrm>
          <a:prstGeom prst="rect">
            <a:avLst/>
          </a:prstGeom>
          <a:noFill/>
          <a:extLst>
            <a:ext uri="{909E8E84-426E-40DD-AFC4-6F175D3DCCD1}">
              <a14:hiddenFill xmlns:a14="http://schemas.microsoft.com/office/drawing/2010/main">
                <a:solidFill>
                  <a:srgbClr val="92D050"/>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3.“快充桩与车辆无法通信”的故障排除</a:t>
            </a:r>
            <a:endPar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925" y="1874520"/>
            <a:ext cx="10346690" cy="2861310"/>
          </a:xfrm>
          <a:prstGeom prst="rect">
            <a:avLst/>
          </a:prstGeom>
          <a:noFill/>
          <a:ln w="9525">
            <a:noFill/>
          </a:ln>
        </p:spPr>
        <p:txBody>
          <a:bodyPr wrap="square">
            <a:spAutoFit/>
          </a:bodyPr>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（1）检查快充桩与快充口连接是否良好检查车辆快充口</a:t>
            </a: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各连接端子有无损坏</a:t>
            </a:r>
            <a:r>
              <a:rPr sz="2000" b="1">
                <a:latin typeface="宋体" panose="02010600030101010101" pitchFamily="2" charset="-122"/>
                <a:ea typeface="宋体" panose="02010600030101010101" pitchFamily="2" charset="-122"/>
                <a:cs typeface="宋体" panose="02010600030101010101" pitchFamily="2" charset="-122"/>
              </a:rPr>
              <a:t>；快充口和快充枪有无</a:t>
            </a: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烧蚀和锈蚀现象</a:t>
            </a:r>
            <a:r>
              <a:rPr sz="2000" b="1">
                <a:latin typeface="宋体" panose="02010600030101010101" pitchFamily="2" charset="-122"/>
                <a:ea typeface="宋体" panose="02010600030101010101" pitchFamily="2" charset="-122"/>
                <a:cs typeface="宋体" panose="02010600030101010101" pitchFamily="2" charset="-122"/>
              </a:rPr>
              <a:t>；快</a:t>
            </a: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充口PE端与车身搭铁是否导通</a:t>
            </a:r>
            <a:r>
              <a:rPr sz="2000" b="1">
                <a:latin typeface="宋体" panose="02010600030101010101" pitchFamily="2" charset="-122"/>
                <a:ea typeface="宋体" panose="02010600030101010101" pitchFamily="2" charset="-122"/>
                <a:cs typeface="宋体" panose="02010600030101010101" pitchFamily="2" charset="-122"/>
              </a:rPr>
              <a:t>（标准阻值为0.5Ω以下）；快充口CC1与PE之间的</a:t>
            </a: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阻值是否符合要求</a:t>
            </a:r>
            <a:r>
              <a:rPr sz="2000" b="1">
                <a:latin typeface="宋体" panose="02010600030101010101" pitchFamily="2" charset="-122"/>
                <a:ea typeface="宋体" panose="02010600030101010101" pitchFamily="2" charset="-122"/>
                <a:cs typeface="宋体" panose="02010600030101010101" pitchFamily="2" charset="-122"/>
              </a:rPr>
              <a:t>，阻值应为（1000±50）Ω。</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（2）</a:t>
            </a: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检测充电唤醒信号是否正常</a:t>
            </a:r>
            <a:r>
              <a:rPr sz="2000" b="1">
                <a:latin typeface="宋体" panose="02010600030101010101" pitchFamily="2" charset="-122"/>
                <a:ea typeface="宋体" panose="02010600030101010101" pitchFamily="2" charset="-122"/>
                <a:cs typeface="宋体" panose="02010600030101010101" pitchFamily="2" charset="-122"/>
              </a:rPr>
              <a:t>，如未唤醒可能是唤醒线路熔丝损坏、快充口及快充线束损坏、低压电器盒损坏，应逐步检查熔丝电阻、熔丝电压（12V）；快充口A+与快充线束A+、低压电器盒，是否导通，如不导通，更换或维修。</a:t>
            </a:r>
            <a:endParaRPr sz="20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三、快充系统常见故障排除</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6379845" cy="508000"/>
          </a:xfrm>
          <a:prstGeom prst="rect">
            <a:avLst/>
          </a:prstGeom>
          <a:noFill/>
          <a:extLst>
            <a:ext uri="{909E8E84-426E-40DD-AFC4-6F175D3DCCD1}">
              <a14:hiddenFill xmlns:a14="http://schemas.microsoft.com/office/drawing/2010/main">
                <a:solidFill>
                  <a:srgbClr val="92D050"/>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3．“车载充电机与充电桩连接故障”的排除</a:t>
            </a:r>
            <a:endPar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925" y="1874520"/>
            <a:ext cx="10346690" cy="3507740"/>
          </a:xfrm>
          <a:prstGeom prst="rect">
            <a:avLst/>
          </a:prstGeom>
          <a:noFill/>
          <a:ln w="9525">
            <a:noFill/>
          </a:ln>
        </p:spPr>
        <p:txBody>
          <a:bodyPr wrap="square">
            <a:spAutoFit/>
          </a:bodyPr>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（3）检查车辆端连接确认信号是否正常，如快充唤醒信号及相关线束都正常，车辆仍旧不能通信连接，则对车辆端连接确认信号进行检测。</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可能是</a:t>
            </a:r>
            <a:r>
              <a:rPr sz="2000" b="1">
                <a:latin typeface="宋体" panose="02010600030101010101" pitchFamily="2" charset="-122"/>
                <a:ea typeface="宋体" panose="02010600030101010101" pitchFamily="2" charset="-122"/>
                <a:cs typeface="宋体" panose="02010600030101010101" pitchFamily="2" charset="-122"/>
              </a:rPr>
              <a:t>快充口及快充线束损坏、整车控制器针脚损坏、动力电池低压控制插件损坏，</a:t>
            </a:r>
            <a:endParaRPr sz="2000" b="1">
              <a:latin typeface="宋体" panose="02010600030101010101" pitchFamily="2" charset="-122"/>
              <a:ea typeface="宋体" panose="02010600030101010101" pitchFamily="2" charset="-122"/>
              <a:cs typeface="宋体" panose="02010600030101010101" pitchFamily="2" charset="-122"/>
            </a:endParaRPr>
          </a:p>
          <a:p>
            <a:pPr marL="457200" indent="-457200" algn="l" fontAlgn="auto">
              <a:lnSpc>
                <a:spcPct val="150000"/>
              </a:lnSpc>
              <a:buFont typeface="+mj-ea"/>
              <a:buAutoNum type="circleNumDbPlain"/>
            </a:pPr>
            <a:r>
              <a:rPr sz="2000" b="1">
                <a:latin typeface="宋体" panose="02010600030101010101" pitchFamily="2" charset="-122"/>
                <a:ea typeface="宋体" panose="02010600030101010101" pitchFamily="2" charset="-122"/>
                <a:cs typeface="宋体" panose="02010600030101010101" pitchFamily="2" charset="-122"/>
              </a:rPr>
              <a:t>应逐步检查快充口CC1，与快充线束CC2、整车控制器是否导通，</a:t>
            </a:r>
            <a:endParaRPr sz="2000" b="1">
              <a:latin typeface="宋体" panose="02010600030101010101" pitchFamily="2" charset="-122"/>
              <a:ea typeface="宋体" panose="02010600030101010101" pitchFamily="2" charset="-122"/>
              <a:cs typeface="宋体" panose="02010600030101010101" pitchFamily="2" charset="-122"/>
            </a:endParaRPr>
          </a:p>
          <a:p>
            <a:pPr marL="457200" indent="-457200" algn="l" fontAlgn="auto">
              <a:lnSpc>
                <a:spcPct val="150000"/>
              </a:lnSpc>
              <a:buFont typeface="+mj-ea"/>
              <a:buAutoNum type="circleNumDbPlain"/>
            </a:pPr>
            <a:r>
              <a:rPr sz="2000" b="1">
                <a:latin typeface="宋体" panose="02010600030101010101" pitchFamily="2" charset="-122"/>
                <a:ea typeface="宋体" panose="02010600030101010101" pitchFamily="2" charset="-122"/>
                <a:cs typeface="宋体" panose="02010600030101010101" pitchFamily="2" charset="-122"/>
              </a:rPr>
              <a:t>检查快充口S-与动力电池BMS模块低压线束插件S-是否导通；</a:t>
            </a:r>
            <a:endParaRPr sz="2000" b="1">
              <a:latin typeface="宋体" panose="02010600030101010101" pitchFamily="2" charset="-122"/>
              <a:ea typeface="宋体" panose="02010600030101010101" pitchFamily="2" charset="-122"/>
              <a:cs typeface="宋体" panose="02010600030101010101" pitchFamily="2" charset="-122"/>
            </a:endParaRPr>
          </a:p>
          <a:p>
            <a:pPr marL="457200" indent="-457200" algn="l" fontAlgn="auto">
              <a:lnSpc>
                <a:spcPct val="150000"/>
              </a:lnSpc>
              <a:buFont typeface="+mj-ea"/>
              <a:buAutoNum type="circleNumDbPlain"/>
            </a:pPr>
            <a:r>
              <a:rPr sz="2000" b="1">
                <a:latin typeface="宋体" panose="02010600030101010101" pitchFamily="2" charset="-122"/>
                <a:ea typeface="宋体" panose="02010600030101010101" pitchFamily="2" charset="-122"/>
                <a:cs typeface="宋体" panose="02010600030101010101" pitchFamily="2" charset="-122"/>
              </a:rPr>
              <a:t>检查快充口S+与动力电池BMS模块低压线束插件S+是否导通；如不导通，更换或维修；</a:t>
            </a:r>
            <a:endParaRPr sz="2000" b="1">
              <a:latin typeface="宋体" panose="02010600030101010101" pitchFamily="2" charset="-122"/>
              <a:ea typeface="宋体" panose="02010600030101010101" pitchFamily="2" charset="-122"/>
              <a:cs typeface="宋体" panose="02010600030101010101" pitchFamily="2" charset="-122"/>
            </a:endParaRPr>
          </a:p>
          <a:p>
            <a:pPr marL="457200" indent="-457200" algn="l" fontAlgn="auto">
              <a:lnSpc>
                <a:spcPct val="150000"/>
              </a:lnSpc>
              <a:buFont typeface="+mj-ea"/>
              <a:buAutoNum type="circleNumDbPlain"/>
            </a:pPr>
            <a:r>
              <a:rPr sz="2000" b="1">
                <a:latin typeface="宋体" panose="02010600030101010101" pitchFamily="2" charset="-122"/>
                <a:ea typeface="宋体" panose="02010600030101010101" pitchFamily="2" charset="-122"/>
                <a:cs typeface="宋体" panose="02010600030101010101" pitchFamily="2" charset="-122"/>
              </a:rPr>
              <a:t>检查快充线束S+与S-之间的阻值应为（60±5）Ω；</a:t>
            </a:r>
            <a:endParaRPr sz="20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三、快充系统常见故障排除</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6379845" cy="508000"/>
          </a:xfrm>
          <a:prstGeom prst="rect">
            <a:avLst/>
          </a:prstGeom>
          <a:noFill/>
          <a:extLst>
            <a:ext uri="{909E8E84-426E-40DD-AFC4-6F175D3DCCD1}">
              <a14:hiddenFill xmlns:a14="http://schemas.microsoft.com/office/drawing/2010/main">
                <a:solidFill>
                  <a:srgbClr val="92D050"/>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3．“车载充电机与充电桩连接故障”的排除</a:t>
            </a:r>
            <a:endPar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925" y="1874520"/>
            <a:ext cx="10346690" cy="4246245"/>
          </a:xfrm>
          <a:prstGeom prst="rect">
            <a:avLst/>
          </a:prstGeom>
          <a:noFill/>
          <a:ln w="9525">
            <a:noFill/>
          </a:ln>
        </p:spPr>
        <p:txBody>
          <a:bodyPr wrap="square">
            <a:spAutoFit/>
          </a:bodyPr>
          <a:p>
            <a:pPr marL="457200" indent="-457200" algn="l" fontAlgn="auto">
              <a:lnSpc>
                <a:spcPct val="150000"/>
              </a:lnSpc>
              <a:buFont typeface="+mj-ea"/>
              <a:buAutoNum type="circleNumDbPlain"/>
            </a:pP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检查动力电池BMS模块低压线束插件S-与动力电池低压插件及数据采集终端插件是否导通，</a:t>
            </a:r>
            <a:r>
              <a:rPr sz="2000" b="1">
                <a:latin typeface="宋体" panose="02010600030101010101" pitchFamily="2" charset="-122"/>
                <a:ea typeface="宋体" panose="02010600030101010101" pitchFamily="2" charset="-122"/>
                <a:cs typeface="宋体" panose="02010600030101010101" pitchFamily="2" charset="-122"/>
              </a:rPr>
              <a:t>阻值应小于0.5Ω；</a:t>
            </a:r>
            <a:endParaRPr sz="2000" b="1">
              <a:latin typeface="宋体" panose="02010600030101010101" pitchFamily="2" charset="-122"/>
              <a:ea typeface="宋体" panose="02010600030101010101" pitchFamily="2" charset="-122"/>
              <a:cs typeface="宋体" panose="02010600030101010101" pitchFamily="2" charset="-122"/>
            </a:endParaRPr>
          </a:p>
          <a:p>
            <a:pPr marL="457200" indent="-457200" algn="l" fontAlgn="auto">
              <a:lnSpc>
                <a:spcPct val="150000"/>
              </a:lnSpc>
              <a:buFont typeface="+mj-ea"/>
              <a:buAutoNum type="circleNumDbPlain"/>
            </a:pP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检查动力电池BMS模块低压线束插件S+与动力电池低压插件及数据采集终端插件是否导通，</a:t>
            </a:r>
            <a:r>
              <a:rPr sz="2000" b="1">
                <a:latin typeface="宋体" panose="02010600030101010101" pitchFamily="2" charset="-122"/>
                <a:ea typeface="宋体" panose="02010600030101010101" pitchFamily="2" charset="-122"/>
                <a:cs typeface="宋体" panose="02010600030101010101" pitchFamily="2" charset="-122"/>
              </a:rPr>
              <a:t>阻值应小于0.5Ω；</a:t>
            </a:r>
            <a:endParaRPr sz="2000" b="1">
              <a:latin typeface="宋体" panose="02010600030101010101" pitchFamily="2" charset="-122"/>
              <a:ea typeface="宋体" panose="02010600030101010101" pitchFamily="2" charset="-122"/>
              <a:cs typeface="宋体" panose="02010600030101010101" pitchFamily="2" charset="-122"/>
            </a:endParaRPr>
          </a:p>
          <a:p>
            <a:pPr marL="457200" indent="-457200" algn="l" fontAlgn="auto">
              <a:lnSpc>
                <a:spcPct val="150000"/>
              </a:lnSpc>
              <a:buFont typeface="+mj-ea"/>
              <a:buAutoNum type="circleNumDbPlain"/>
            </a:pP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断开快充线束与数据终端和动力电池低压插件，检查动力电池BMS模块低压线束插件S+与S-之间的阻值应为无穷大</a:t>
            </a:r>
            <a:r>
              <a:rPr sz="2000" b="1">
                <a:latin typeface="宋体" panose="02010600030101010101" pitchFamily="2" charset="-122"/>
                <a:ea typeface="宋体" panose="02010600030101010101" pitchFamily="2" charset="-122"/>
                <a:cs typeface="宋体" panose="02010600030101010101" pitchFamily="2" charset="-122"/>
              </a:rPr>
              <a:t>，</a:t>
            </a:r>
            <a:endParaRPr sz="2000" b="1">
              <a:latin typeface="宋体" panose="02010600030101010101" pitchFamily="2" charset="-122"/>
              <a:ea typeface="宋体" panose="02010600030101010101" pitchFamily="2" charset="-122"/>
              <a:cs typeface="宋体" panose="02010600030101010101" pitchFamily="2" charset="-122"/>
            </a:endParaRPr>
          </a:p>
          <a:p>
            <a:pPr marL="457200" indent="-457200" algn="l" fontAlgn="auto">
              <a:lnSpc>
                <a:spcPct val="150000"/>
              </a:lnSpc>
              <a:buFont typeface="+mj-ea"/>
              <a:buAutoNum type="circleNumDbPlain"/>
            </a:pP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分别检查动力电池和数据采集终端快充CAN总线间的电阻</a:t>
            </a:r>
            <a:r>
              <a:rPr sz="2000" b="1">
                <a:latin typeface="宋体" panose="02010600030101010101" pitchFamily="2" charset="-122"/>
                <a:ea typeface="宋体" panose="02010600030101010101" pitchFamily="2" charset="-122"/>
                <a:cs typeface="宋体" panose="02010600030101010101" pitchFamily="2" charset="-122"/>
              </a:rPr>
              <a:t>，应该都为120Ω，若不是，应更换或维修，</a:t>
            </a:r>
            <a:endParaRPr sz="2000" b="1">
              <a:latin typeface="宋体" panose="02010600030101010101" pitchFamily="2" charset="-122"/>
              <a:ea typeface="宋体" panose="02010600030101010101" pitchFamily="2" charset="-122"/>
              <a:cs typeface="宋体" panose="02010600030101010101" pitchFamily="2" charset="-122"/>
            </a:endParaRPr>
          </a:p>
          <a:p>
            <a:pPr marL="457200" indent="-457200" algn="l" fontAlgn="auto">
              <a:lnSpc>
                <a:spcPct val="150000"/>
              </a:lnSpc>
              <a:buFont typeface="+mj-ea"/>
              <a:buAutoNum type="circleNumDbPlain"/>
            </a:pP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检查快充线束整车低压线束插件A-与车身搭铁是否导通</a:t>
            </a:r>
            <a:r>
              <a:rPr sz="2000" b="1">
                <a:latin typeface="宋体" panose="02010600030101010101" pitchFamily="2" charset="-122"/>
                <a:ea typeface="宋体" panose="02010600030101010101" pitchFamily="2" charset="-122"/>
                <a:cs typeface="宋体" panose="02010600030101010101" pitchFamily="2" charset="-122"/>
              </a:rPr>
              <a:t>，若不导通，应更换或维修。</a:t>
            </a:r>
            <a:endParaRPr sz="20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77545" y="609600"/>
            <a:ext cx="8596630" cy="788035"/>
          </a:xfrm>
        </p:spPr>
        <p:txBody>
          <a:bodyPr>
            <a:normAutofit/>
          </a:bodyPr>
          <a:p>
            <a:pPr algn="ctr"/>
            <a:r>
              <a:rPr lang="zh-CN" altLang="zh-CN" sz="4000"/>
              <a:t>任务</a:t>
            </a:r>
            <a:r>
              <a:rPr lang="en-US" sz="4000">
                <a:sym typeface="+mn-ea"/>
              </a:rPr>
              <a:t>3</a:t>
            </a:r>
            <a:r>
              <a:rPr altLang="zh-CN" sz="4000">
                <a:sym typeface="+mn-ea"/>
              </a:rPr>
              <a:t>：直流充电口的认知与常规检查</a:t>
            </a:r>
            <a:endParaRPr altLang="zh-CN" sz="4000">
              <a:sym typeface="+mn-ea"/>
            </a:endParaRPr>
          </a:p>
        </p:txBody>
      </p:sp>
      <p:sp>
        <p:nvSpPr>
          <p:cNvPr id="3" name="内容占位符 2"/>
          <p:cNvSpPr>
            <a:spLocks noGrp="1"/>
          </p:cNvSpPr>
          <p:nvPr>
            <p:ph idx="1"/>
          </p:nvPr>
        </p:nvSpPr>
        <p:spPr>
          <a:xfrm>
            <a:off x="677545" y="1631950"/>
            <a:ext cx="8596630" cy="4409440"/>
          </a:xfrm>
        </p:spPr>
        <p:txBody>
          <a:bodyPr>
            <a:normAutofit fontScale="90000"/>
          </a:bodyPr>
          <a:p>
            <a:pPr marL="0" indent="0">
              <a:buNone/>
            </a:pPr>
            <a:r>
              <a:rPr lang="zh-CN" altLang="en-US" sz="2800">
                <a:solidFill>
                  <a:srgbClr val="FF0000"/>
                </a:solidFill>
                <a:sym typeface="+mn-ea"/>
              </a:rPr>
              <a:t>任务情景</a:t>
            </a:r>
            <a:endParaRPr lang="zh-CN" altLang="en-US" sz="2800" b="1">
              <a:solidFill>
                <a:srgbClr val="FF0000"/>
              </a:solidFill>
            </a:endParaRPr>
          </a:p>
          <a:p>
            <a:pPr marL="0" indent="0">
              <a:buNone/>
            </a:pPr>
            <a:r>
              <a:rPr lang="zh-CN" altLang="en-US" sz="2800">
                <a:sym typeface="+mn-ea"/>
              </a:rPr>
              <a:t>      </a:t>
            </a:r>
            <a:r>
              <a:rPr lang="zh-CN" altLang="en-US" sz="2800">
                <a:sym typeface="+mn-ea"/>
              </a:rPr>
              <a:t>客户王先生买了一台新能源汽车，听说直流充电电压很高，怕发生触电危险，请你为他为他解答有关充电的问题</a:t>
            </a:r>
            <a:r>
              <a:rPr lang="zh-CN" altLang="en-US" sz="2800">
                <a:sym typeface="+mn-ea"/>
              </a:rPr>
              <a:t>。</a:t>
            </a:r>
            <a:endParaRPr lang="zh-CN" altLang="en-US" sz="2800"/>
          </a:p>
          <a:p>
            <a:pPr marL="0" indent="0">
              <a:buNone/>
            </a:pPr>
            <a:endParaRPr lang="zh-CN" altLang="en-US" sz="2800"/>
          </a:p>
          <a:p>
            <a:pPr marL="0" indent="0">
              <a:buNone/>
            </a:pPr>
            <a:r>
              <a:rPr lang="zh-CN" altLang="en-US" sz="2800">
                <a:solidFill>
                  <a:srgbClr val="FF0000"/>
                </a:solidFill>
                <a:sym typeface="+mn-ea"/>
              </a:rPr>
              <a:t>任务目标</a:t>
            </a:r>
            <a:endParaRPr lang="zh-CN" altLang="en-US" sz="2800">
              <a:solidFill>
                <a:srgbClr val="FF0000"/>
              </a:solidFill>
            </a:endParaRPr>
          </a:p>
          <a:p>
            <a:pPr algn="l"/>
            <a:r>
              <a:rPr lang="zh-CN" altLang="en-US" sz="2800">
                <a:sym typeface="+mn-ea"/>
              </a:rPr>
              <a:t>能够了解说出直流流充电口的结构特点</a:t>
            </a:r>
            <a:endParaRPr lang="zh-CN" altLang="en-US" sz="2800"/>
          </a:p>
          <a:p>
            <a:pPr algn="l"/>
            <a:r>
              <a:rPr lang="zh-CN" altLang="en-US" sz="2800">
                <a:sym typeface="+mn-ea"/>
              </a:rPr>
              <a:t>能够对直流流充电系统进行常规检查</a:t>
            </a:r>
            <a:endParaRPr lang="zh-CN" altLang="en-US" sz="2800">
              <a:sym typeface="+mn-ea"/>
            </a:endParaRPr>
          </a:p>
          <a:p>
            <a:pPr marL="0" indent="0" algn="l">
              <a:buNone/>
            </a:pPr>
            <a:endParaRPr lang="zh-CN" altLang="en-US" sz="2800">
              <a:sym typeface="+mn-ea"/>
            </a:endParaRPr>
          </a:p>
          <a:p>
            <a:pPr marL="0" indent="0" algn="l">
              <a:buNone/>
            </a:pPr>
            <a:r>
              <a:rPr lang="zh-CN" altLang="en-US" sz="2800">
                <a:sym typeface="+mn-ea"/>
              </a:rPr>
              <a:t>请参考视频：</a:t>
            </a:r>
            <a:r>
              <a:rPr lang="zh-CN" altLang="en-US" sz="2800">
                <a:solidFill>
                  <a:srgbClr val="FF0000"/>
                </a:solidFill>
                <a:sym typeface="+mn-ea"/>
              </a:rPr>
              <a:t>直流充电口的认知与常规检查</a:t>
            </a:r>
            <a:endParaRPr lang="zh-CN" altLang="en-US" sz="2800">
              <a:solidFill>
                <a:srgbClr val="FF0000"/>
              </a:solidFill>
              <a:sym typeface="+mn-ea"/>
            </a:endParaRPr>
          </a:p>
          <a:p>
            <a:pPr algn="l"/>
            <a:endParaRPr lang="zh-CN" altLang="en-US" sz="280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rotWithShape="1">
          <a:blip r:embed="rId1"/>
          <a:stretch>
            <a:fillRect/>
          </a:stretch>
        </a:blipFill>
        <a:effectLst/>
      </p:bgPr>
    </p:bg>
    <p:spTree>
      <p:nvGrpSpPr>
        <p:cNvPr id="1" name=""/>
        <p:cNvGrpSpPr/>
        <p:nvPr/>
      </p:nvGrpSpPr>
      <p:grpSpPr>
        <a:xfrm>
          <a:off x="0" y="0"/>
          <a:ext cx="0" cy="0"/>
          <a:chOff x="0" y="0"/>
          <a:chExt cx="0" cy="0"/>
        </a:xfrm>
      </p:grpSpPr>
    </p:spTree>
    <p:custDataLst>
      <p:tags r:id="rId2"/>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一、快充系统的结构组成</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473700" cy="508000"/>
          </a:xfrm>
          <a:prstGeom prst="rect">
            <a:avLst/>
          </a:prstGeom>
          <a:noFill/>
          <a:extLst>
            <a:ext uri="{909E8E84-426E-40DD-AFC4-6F175D3DCCD1}">
              <a14:hiddenFill xmlns:a14="http://schemas.microsoft.com/office/drawing/2010/main">
                <a:solidFill>
                  <a:srgbClr val="FFC000"/>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EV450的快充系统机构组成</a:t>
            </a:r>
            <a:endParaRPr 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71525" y="1701165"/>
            <a:ext cx="10363200" cy="1014730"/>
          </a:xfrm>
          <a:prstGeom prst="rect">
            <a:avLst/>
          </a:prstGeom>
          <a:noFill/>
          <a:ln w="9525">
            <a:noFill/>
          </a:ln>
        </p:spPr>
        <p:txBody>
          <a:bodyPr wrap="square">
            <a:spAutoFit/>
          </a:bodyPr>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吉利帝豪EV450的快充系统由直流充电口和动力电池组组成，直流充电线与动力电池组直接相连</a:t>
            </a:r>
            <a:r>
              <a:rPr lang="zh-CN" sz="2000" b="1">
                <a:latin typeface="宋体" panose="02010600030101010101" pitchFamily="2" charset="-122"/>
                <a:ea typeface="宋体" panose="02010600030101010101" pitchFamily="2" charset="-122"/>
                <a:cs typeface="宋体" panose="02010600030101010101" pitchFamily="2" charset="-122"/>
              </a:rPr>
              <a:t>。</a:t>
            </a:r>
            <a:endParaRPr lang="zh-CN" sz="2000" b="1">
              <a:latin typeface="宋体" panose="02010600030101010101" pitchFamily="2" charset="-122"/>
              <a:ea typeface="宋体" panose="02010600030101010101" pitchFamily="2" charset="-122"/>
              <a:cs typeface="宋体" panose="02010600030101010101" pitchFamily="2" charset="-122"/>
            </a:endParaRPr>
          </a:p>
        </p:txBody>
      </p:sp>
      <p:pic>
        <p:nvPicPr>
          <p:cNvPr id="684058" name="图片 684058"/>
          <p:cNvPicPr>
            <a:picLocks noChangeAspect="1"/>
          </p:cNvPicPr>
          <p:nvPr/>
        </p:nvPicPr>
        <p:blipFill>
          <a:blip r:embed="rId3"/>
          <a:stretch>
            <a:fillRect/>
          </a:stretch>
        </p:blipFill>
        <p:spPr>
          <a:xfrm>
            <a:off x="2427605" y="2578100"/>
            <a:ext cx="7336790" cy="3811905"/>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一、快充系统的结构组成</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473700" cy="508000"/>
          </a:xfrm>
          <a:prstGeom prst="rect">
            <a:avLst/>
          </a:prstGeom>
          <a:noFill/>
          <a:extLst>
            <a:ext uri="{909E8E84-426E-40DD-AFC4-6F175D3DCCD1}">
              <a14:hiddenFill xmlns:a14="http://schemas.microsoft.com/office/drawing/2010/main">
                <a:solidFill>
                  <a:srgbClr val="FFC000"/>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比亚迪E5的快充系统</a:t>
            </a:r>
            <a:endParaRPr 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71525" y="1701165"/>
            <a:ext cx="10363200" cy="553085"/>
          </a:xfrm>
          <a:prstGeom prst="rect">
            <a:avLst/>
          </a:prstGeom>
          <a:noFill/>
          <a:ln w="9525">
            <a:noFill/>
          </a:ln>
        </p:spPr>
        <p:txBody>
          <a:bodyPr wrap="square">
            <a:spAutoFit/>
          </a:bodyPr>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比亚迪E5的快充系统由直流充电口总成，充配电总成和动力电池组组成。</a:t>
            </a:r>
            <a:endParaRPr sz="2000" b="1">
              <a:latin typeface="宋体" panose="02010600030101010101" pitchFamily="2" charset="-122"/>
              <a:ea typeface="宋体" panose="02010600030101010101" pitchFamily="2" charset="-122"/>
              <a:cs typeface="宋体" panose="02010600030101010101" pitchFamily="2" charset="-122"/>
            </a:endParaRPr>
          </a:p>
        </p:txBody>
      </p:sp>
      <p:pic>
        <p:nvPicPr>
          <p:cNvPr id="684059" name="图片 684059"/>
          <p:cNvPicPr>
            <a:picLocks noChangeAspect="1"/>
          </p:cNvPicPr>
          <p:nvPr/>
        </p:nvPicPr>
        <p:blipFill>
          <a:blip r:embed="rId3"/>
          <a:stretch>
            <a:fillRect/>
          </a:stretch>
        </p:blipFill>
        <p:spPr>
          <a:xfrm>
            <a:off x="2092325" y="2254250"/>
            <a:ext cx="8007350" cy="4360545"/>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一、快充系统的结构组成</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77595"/>
            <a:ext cx="5160010" cy="508000"/>
          </a:xfrm>
          <a:prstGeom prst="rect">
            <a:avLst/>
          </a:prstGeom>
          <a:noFill/>
          <a:extLst>
            <a:ext uri="{909E8E84-426E-40DD-AFC4-6F175D3DCCD1}">
              <a14:hiddenFill xmlns:a14="http://schemas.microsoft.com/office/drawing/2010/main">
                <a:solidFill>
                  <a:srgbClr val="FFC000"/>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1.供电设备—快充桩</a:t>
            </a:r>
            <a:endParaRPr 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290" y="2134235"/>
            <a:ext cx="10382250" cy="3692525"/>
          </a:xfrm>
          <a:prstGeom prst="rect">
            <a:avLst/>
          </a:prstGeom>
          <a:noFill/>
          <a:ln w="9525">
            <a:noFill/>
          </a:ln>
        </p:spPr>
        <p:txBody>
          <a:bodyPr wrap="square">
            <a:spAutoFit/>
          </a:bodyPr>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充电桩功能类似于加油站里面的加油机，可以固定在地面或墙壁，有分体式、便携式、壁挂式和一体式等几种形式，安装于公共建筑（公共楼字、商场、公共停车场等）和居民小区停车场或充电站内，根据</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不同的电压等级为各种型号的电动汽车充电</a:t>
            </a:r>
            <a:r>
              <a:rPr sz="2000" b="1">
                <a:latin typeface="宋体" panose="02010600030101010101" pitchFamily="2" charset="-122"/>
                <a:ea typeface="宋体" panose="02010600030101010101" pitchFamily="2" charset="-122"/>
                <a:cs typeface="宋体" panose="02010600030101010101" pitchFamily="2" charset="-122"/>
              </a:rPr>
              <a:t>。充电桩的输人端与交流电网直接连接，输出端都装有充电插头用于为电动汽车充电。</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充电桩一般提供</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常规充电和快速充电</a:t>
            </a:r>
            <a:r>
              <a:rPr sz="2000" b="1">
                <a:latin typeface="宋体" panose="02010600030101010101" pitchFamily="2" charset="-122"/>
                <a:ea typeface="宋体" panose="02010600030101010101" pitchFamily="2" charset="-122"/>
                <a:cs typeface="宋体" panose="02010600030101010101" pitchFamily="2" charset="-122"/>
              </a:rPr>
              <a:t>两种充电方式，可以使用特定的充电卡在充电桩提供的人机交互操作界面上刷卡使用，进行相应的充电方式、充电时间、费用数据打印等设置，充电桩显示屏能显示充电量、费用、充电时间等数据。</a:t>
            </a:r>
            <a:endParaRPr sz="20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一、快充系统的结构组成</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473700" cy="508000"/>
          </a:xfrm>
          <a:prstGeom prst="rect">
            <a:avLst/>
          </a:prstGeom>
          <a:noFill/>
          <a:extLst>
            <a:ext uri="{909E8E84-426E-40DD-AFC4-6F175D3DCCD1}">
              <a14:hiddenFill xmlns:a14="http://schemas.microsoft.com/office/drawing/2010/main">
                <a:solidFill>
                  <a:srgbClr val="FFC000"/>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1.供电设备—快充桩</a:t>
            </a:r>
            <a:endParaRPr 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71525" y="1701165"/>
            <a:ext cx="10363200" cy="553085"/>
          </a:xfrm>
          <a:prstGeom prst="rect">
            <a:avLst/>
          </a:prstGeom>
          <a:noFill/>
          <a:ln w="9525">
            <a:noFill/>
          </a:ln>
        </p:spPr>
        <p:txBody>
          <a:bodyPr wrap="square">
            <a:spAutoFit/>
          </a:bodyPr>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纯电动汽车快充桩</a:t>
            </a:r>
            <a:endParaRPr sz="2000" b="1">
              <a:latin typeface="宋体" panose="02010600030101010101" pitchFamily="2" charset="-122"/>
              <a:ea typeface="宋体" panose="02010600030101010101" pitchFamily="2" charset="-122"/>
              <a:cs typeface="宋体" panose="02010600030101010101" pitchFamily="2" charset="-122"/>
            </a:endParaRPr>
          </a:p>
        </p:txBody>
      </p:sp>
      <p:pic>
        <p:nvPicPr>
          <p:cNvPr id="93" name="图片 9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09770" y="1701165"/>
            <a:ext cx="6262370" cy="481076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一、快充系统的结构组成</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FF6B4E"/>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2.快充口</a:t>
            </a:r>
            <a:endPar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925" y="1874520"/>
            <a:ext cx="4977130" cy="4154170"/>
          </a:xfrm>
          <a:prstGeom prst="rect">
            <a:avLst/>
          </a:prstGeom>
          <a:noFill/>
          <a:ln w="9525">
            <a:noFill/>
          </a:ln>
        </p:spPr>
        <p:txBody>
          <a:bodyPr wrap="square">
            <a:spAutoFit/>
          </a:bodyPr>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快充口一般位于</a:t>
            </a: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发动机舱盖前方车标内部</a:t>
            </a:r>
            <a:r>
              <a:rPr sz="2000" b="1">
                <a:latin typeface="宋体" panose="02010600030101010101" pitchFamily="2" charset="-122"/>
                <a:ea typeface="宋体" panose="02010600030101010101" pitchFamily="2" charset="-122"/>
                <a:cs typeface="宋体" panose="02010600030101010101" pitchFamily="2" charset="-122"/>
              </a:rPr>
              <a:t>，用于与充电线连接。</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当快充口盖板打开时，仪表充电指示灯应常亮；当关闭快充口盖板时仪表充电指示灯应熄灭。如果快充口盖板出现问题，车辆无法正常起动。</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注意事项：</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快充口盖上有高压警示标识，禁止随意触碰</a:t>
            </a:r>
            <a:r>
              <a:rPr sz="2000" b="1">
                <a:latin typeface="宋体" panose="02010600030101010101" pitchFamily="2" charset="-122"/>
                <a:ea typeface="宋体" panose="02010600030101010101" pitchFamily="2" charset="-122"/>
                <a:cs typeface="宋体" panose="02010600030101010101" pitchFamily="2" charset="-122"/>
              </a:rPr>
              <a:t>。</a:t>
            </a:r>
            <a:endParaRPr sz="2000" b="1">
              <a:latin typeface="宋体" panose="02010600030101010101" pitchFamily="2" charset="-122"/>
              <a:ea typeface="宋体" panose="02010600030101010101" pitchFamily="2" charset="-122"/>
              <a:cs typeface="宋体" panose="02010600030101010101" pitchFamily="2" charset="-122"/>
            </a:endParaRPr>
          </a:p>
        </p:txBody>
      </p:sp>
      <p:pic>
        <p:nvPicPr>
          <p:cNvPr id="2" name="图片 1" descr="图4-1-8 直流充电口端子定义"/>
          <p:cNvPicPr>
            <a:picLocks noChangeAspect="1"/>
          </p:cNvPicPr>
          <p:nvPr/>
        </p:nvPicPr>
        <p:blipFill>
          <a:blip r:embed="rId3"/>
          <a:stretch>
            <a:fillRect/>
          </a:stretch>
        </p:blipFill>
        <p:spPr>
          <a:xfrm>
            <a:off x="6412865" y="1319530"/>
            <a:ext cx="5137150" cy="466344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一、快充系统的结构组成</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FF6B4E"/>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3.快充线束</a:t>
            </a:r>
            <a:endParaRPr 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925" y="1874520"/>
            <a:ext cx="10349230" cy="1476375"/>
          </a:xfrm>
          <a:prstGeom prst="rect">
            <a:avLst/>
          </a:prstGeom>
          <a:noFill/>
          <a:ln w="9525">
            <a:noFill/>
          </a:ln>
        </p:spPr>
        <p:txBody>
          <a:bodyPr wrap="square">
            <a:spAutoFit/>
          </a:bodyPr>
          <a:p>
            <a:pPr indent="306070" algn="l" fontAlgn="auto">
              <a:lnSpc>
                <a:spcPct val="150000"/>
              </a:lnSpc>
            </a:pP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快充线束是连接快充口到动力电池之间的线束</a:t>
            </a:r>
            <a:r>
              <a:rPr sz="2000" b="1">
                <a:latin typeface="宋体" panose="02010600030101010101" pitchFamily="2" charset="-122"/>
                <a:ea typeface="宋体" panose="02010600030101010101" pitchFamily="2" charset="-122"/>
                <a:cs typeface="宋体" panose="02010600030101010101" pitchFamily="2" charset="-122"/>
              </a:rPr>
              <a:t>。</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lang="zh-CN" sz="2000" b="1">
                <a:latin typeface="宋体" panose="02010600030101010101" pitchFamily="2" charset="-122"/>
                <a:ea typeface="宋体" panose="02010600030101010101" pitchFamily="2" charset="-122"/>
                <a:cs typeface="宋体" panose="02010600030101010101" pitchFamily="2" charset="-122"/>
              </a:rPr>
              <a:t>如吉利帝豪EV450</a:t>
            </a:r>
            <a:r>
              <a:rPr sz="2000" b="1">
                <a:latin typeface="宋体" panose="02010600030101010101" pitchFamily="2" charset="-122"/>
                <a:ea typeface="宋体" panose="02010600030101010101" pitchFamily="2" charset="-122"/>
                <a:cs typeface="宋体" panose="02010600030101010101" pitchFamily="2" charset="-122"/>
              </a:rPr>
              <a:t>快充线束一端连接动力电池，另一端分成二支线束，分别为连接车辆的充口的高压线束BV23和低压线束BV21。</a:t>
            </a:r>
            <a:endParaRPr sz="2000" b="1">
              <a:latin typeface="宋体" panose="02010600030101010101" pitchFamily="2" charset="-122"/>
              <a:ea typeface="宋体" panose="02010600030101010101" pitchFamily="2" charset="-122"/>
              <a:cs typeface="宋体" panose="02010600030101010101" pitchFamily="2" charset="-122"/>
            </a:endParaRPr>
          </a:p>
        </p:txBody>
      </p:sp>
      <p:pic>
        <p:nvPicPr>
          <p:cNvPr id="2" name="图片 1" descr="图4-1-9接动力电池线束连接器BV23"/>
          <p:cNvPicPr>
            <a:picLocks noChangeAspect="1"/>
          </p:cNvPicPr>
          <p:nvPr/>
        </p:nvPicPr>
        <p:blipFill>
          <a:blip r:embed="rId3"/>
          <a:stretch>
            <a:fillRect/>
          </a:stretch>
        </p:blipFill>
        <p:spPr>
          <a:xfrm>
            <a:off x="1357630" y="3524885"/>
            <a:ext cx="4037330" cy="3018155"/>
          </a:xfrm>
          <a:prstGeom prst="rect">
            <a:avLst/>
          </a:prstGeom>
        </p:spPr>
      </p:pic>
      <p:pic>
        <p:nvPicPr>
          <p:cNvPr id="3" name="图片 2" descr="图4-1-10接低压线束连接器BV21"/>
          <p:cNvPicPr>
            <a:picLocks noChangeAspect="1"/>
          </p:cNvPicPr>
          <p:nvPr/>
        </p:nvPicPr>
        <p:blipFill>
          <a:blip r:embed="rId4"/>
          <a:stretch>
            <a:fillRect/>
          </a:stretch>
        </p:blipFill>
        <p:spPr>
          <a:xfrm>
            <a:off x="6681470" y="3160395"/>
            <a:ext cx="4036695" cy="3382645"/>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一、快充系统的结构组成</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FF6B4E"/>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BV23</a:t>
            </a:r>
            <a:r>
              <a:rPr 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端子定义</a:t>
            </a:r>
            <a:endParaRPr 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925" y="1874520"/>
            <a:ext cx="4977130" cy="1014730"/>
          </a:xfrm>
          <a:prstGeom prst="rect">
            <a:avLst/>
          </a:prstGeom>
          <a:noFill/>
          <a:ln w="9525">
            <a:noFill/>
          </a:ln>
        </p:spPr>
        <p:txBody>
          <a:bodyPr wrap="square">
            <a:spAutoFit/>
          </a:bodyPr>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1脚：高压输出正极DC+。</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2脚；高压输出负极DC-。</a:t>
            </a:r>
            <a:endParaRPr sz="2000" b="1">
              <a:latin typeface="宋体" panose="02010600030101010101" pitchFamily="2" charset="-122"/>
              <a:ea typeface="宋体" panose="02010600030101010101" pitchFamily="2" charset="-122"/>
              <a:cs typeface="宋体" panose="02010600030101010101" pitchFamily="2" charset="-122"/>
            </a:endParaRPr>
          </a:p>
        </p:txBody>
      </p:sp>
      <p:pic>
        <p:nvPicPr>
          <p:cNvPr id="3" name="图片 2" descr="图4-1-9接动力电池线束连接器BV23"/>
          <p:cNvPicPr>
            <a:picLocks noChangeAspect="1"/>
          </p:cNvPicPr>
          <p:nvPr/>
        </p:nvPicPr>
        <p:blipFill>
          <a:blip r:embed="rId3"/>
          <a:stretch>
            <a:fillRect/>
          </a:stretch>
        </p:blipFill>
        <p:spPr>
          <a:xfrm>
            <a:off x="6112510" y="1781810"/>
            <a:ext cx="5035550" cy="3764915"/>
          </a:xfrm>
          <a:prstGeom prst="rect">
            <a:avLst/>
          </a:prstGeom>
        </p:spPr>
      </p:pic>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MH" val="20160830110547"/>
  <p:tag name="MH_LIBRARY" val="CONTENTS"/>
  <p:tag name="MH_TYPE" val="OTHERS"/>
  <p:tag name="ID" val="545840"/>
</p:tagLst>
</file>

<file path=ppt/tags/tag11.xml><?xml version="1.0" encoding="utf-8"?>
<p:tagLst xmlns:p="http://schemas.openxmlformats.org/presentationml/2006/main">
  <p:tag name="MH" val="20160830110547"/>
  <p:tag name="MH_LIBRARY" val="CONTENTS"/>
  <p:tag name="MH_TYPE" val="OTHERS"/>
  <p:tag name="ID" val="545840"/>
</p:tagLst>
</file>

<file path=ppt/tags/tag12.xml><?xml version="1.0" encoding="utf-8"?>
<p:tagLst xmlns:p="http://schemas.openxmlformats.org/presentationml/2006/main">
  <p:tag name="MH" val="20160830110547"/>
  <p:tag name="MH_LIBRARY" val="CONTENTS"/>
  <p:tag name="MH_TYPE" val="OTHERS"/>
  <p:tag name="ID" val="545840"/>
</p:tagLst>
</file>

<file path=ppt/tags/tag13.xml><?xml version="1.0" encoding="utf-8"?>
<p:tagLst xmlns:p="http://schemas.openxmlformats.org/presentationml/2006/main">
  <p:tag name="MH" val="20160830110547"/>
  <p:tag name="MH_LIBRARY" val="CONTENTS"/>
  <p:tag name="MH_TYPE" val="OTHERS"/>
  <p:tag name="ID" val="545840"/>
</p:tagLst>
</file>

<file path=ppt/tags/tag14.xml><?xml version="1.0" encoding="utf-8"?>
<p:tagLst xmlns:p="http://schemas.openxmlformats.org/presentationml/2006/main">
  <p:tag name="MH" val="20160830110547"/>
  <p:tag name="MH_LIBRARY" val="CONTENTS"/>
  <p:tag name="MH_TYPE" val="OTHERS"/>
  <p:tag name="ID" val="545840"/>
</p:tagLst>
</file>

<file path=ppt/tags/tag15.xml><?xml version="1.0" encoding="utf-8"?>
<p:tagLst xmlns:p="http://schemas.openxmlformats.org/presentationml/2006/main">
  <p:tag name="MH" val="20160830110547"/>
  <p:tag name="MH_LIBRARY" val="CONTENTS"/>
  <p:tag name="MH_TYPE" val="OTHERS"/>
  <p:tag name="ID" val="545840"/>
</p:tagLst>
</file>

<file path=ppt/tags/tag16.xml><?xml version="1.0" encoding="utf-8"?>
<p:tagLst xmlns:p="http://schemas.openxmlformats.org/presentationml/2006/main">
  <p:tag name="MH" val="20160830110547"/>
  <p:tag name="MH_LIBRARY" val="CONTENTS"/>
  <p:tag name="MH_TYPE" val="OTHERS"/>
  <p:tag name="ID" val="545840"/>
</p:tagLst>
</file>

<file path=ppt/tags/tag17.xml><?xml version="1.0" encoding="utf-8"?>
<p:tagLst xmlns:p="http://schemas.openxmlformats.org/presentationml/2006/main">
  <p:tag name="MH" val="20160830110547"/>
  <p:tag name="MH_LIBRARY" val="CONTENTS"/>
  <p:tag name="MH_TYPE" val="OTHERS"/>
  <p:tag name="ID" val="545840"/>
</p:tagLst>
</file>

<file path=ppt/tags/tag18.xml><?xml version="1.0" encoding="utf-8"?>
<p:tagLst xmlns:p="http://schemas.openxmlformats.org/presentationml/2006/main">
  <p:tag name="MH" val="20160830110547"/>
  <p:tag name="MH_LIBRARY" val="CONTENTS"/>
  <p:tag name="MH_TYPE" val="OTHERS"/>
  <p:tag name="ID" val="545840"/>
</p:tagLst>
</file>

<file path=ppt/tags/tag19.xml><?xml version="1.0" encoding="utf-8"?>
<p:tagLst xmlns:p="http://schemas.openxmlformats.org/presentationml/2006/main">
  <p:tag name="MH" val="20160830110547"/>
  <p:tag name="MH_LIBRARY" val="CONTENTS"/>
  <p:tag name="MH_TYPE" val="OTHERS"/>
  <p:tag name="ID" val="545840"/>
</p:tagLst>
</file>

<file path=ppt/tags/tag2.xml><?xml version="1.0" encoding="utf-8"?>
<p:tagLst xmlns:p="http://schemas.openxmlformats.org/presentationml/2006/main">
  <p:tag name="PA" val="v3.0.1"/>
</p:tagLst>
</file>

<file path=ppt/tags/tag20.xml><?xml version="1.0" encoding="utf-8"?>
<p:tagLst xmlns:p="http://schemas.openxmlformats.org/presentationml/2006/main">
  <p:tag name="MH" val="20160830110547"/>
  <p:tag name="MH_LIBRARY" val="CONTENTS"/>
  <p:tag name="MH_TYPE" val="OTHERS"/>
  <p:tag name="ID" val="545840"/>
</p:tagLst>
</file>

<file path=ppt/tags/tag21.xml><?xml version="1.0" encoding="utf-8"?>
<p:tagLst xmlns:p="http://schemas.openxmlformats.org/presentationml/2006/main">
  <p:tag name="MH" val="20160830110547"/>
  <p:tag name="MH_LIBRARY" val="CONTENTS"/>
  <p:tag name="MH_TYPE" val="OTHERS"/>
  <p:tag name="ID" val="545840"/>
</p:tagLst>
</file>

<file path=ppt/tags/tag22.xml><?xml version="1.0" encoding="utf-8"?>
<p:tagLst xmlns:p="http://schemas.openxmlformats.org/presentationml/2006/main">
  <p:tag name="MH" val="20160830110547"/>
  <p:tag name="MH_LIBRARY" val="CONTENTS"/>
  <p:tag name="MH_TYPE" val="OTHERS"/>
  <p:tag name="ID" val="545840"/>
</p:tagLst>
</file>

<file path=ppt/tags/tag23.xml><?xml version="1.0" encoding="utf-8"?>
<p:tagLst xmlns:p="http://schemas.openxmlformats.org/presentationml/2006/main">
  <p:tag name="MH" val="20160830110547"/>
  <p:tag name="MH_LIBRARY" val="CONTENTS"/>
  <p:tag name="MH_TYPE" val="OTHERS"/>
  <p:tag name="ID" val="545840"/>
</p:tagLst>
</file>

<file path=ppt/tags/tag24.xml><?xml version="1.0" encoding="utf-8"?>
<p:tagLst xmlns:p="http://schemas.openxmlformats.org/presentationml/2006/main">
  <p:tag name="MH" val="20160830110547"/>
  <p:tag name="MH_LIBRARY" val="CONTENTS"/>
  <p:tag name="MH_TYPE" val="OTHERS"/>
  <p:tag name="ID" val="545840"/>
</p:tagLst>
</file>

<file path=ppt/tags/tag25.xml><?xml version="1.0" encoding="utf-8"?>
<p:tagLst xmlns:p="http://schemas.openxmlformats.org/presentationml/2006/main">
  <p:tag name="MH" val="20160830110547"/>
  <p:tag name="MH_LIBRARY" val="CONTENTS"/>
  <p:tag name="MH_TYPE" val="OTHERS"/>
  <p:tag name="ID" val="545840"/>
</p:tagLst>
</file>

<file path=ppt/tags/tag26.xml><?xml version="1.0" encoding="utf-8"?>
<p:tagLst xmlns:p="http://schemas.openxmlformats.org/presentationml/2006/main">
  <p:tag name="MH" val="20160830110547"/>
  <p:tag name="MH_LIBRARY" val="CONTENTS"/>
  <p:tag name="MH_TYPE" val="OTHERS"/>
  <p:tag name="ID" val="545840"/>
</p:tagLst>
</file>

<file path=ppt/tags/tag27.xml><?xml version="1.0" encoding="utf-8"?>
<p:tagLst xmlns:p="http://schemas.openxmlformats.org/presentationml/2006/main">
  <p:tag name="MH" val="20160830110547"/>
  <p:tag name="MH_LIBRARY" val="CONTENTS"/>
  <p:tag name="MH_TYPE" val="OTHERS"/>
  <p:tag name="ID" val="545840"/>
</p:tagLst>
</file>

<file path=ppt/tags/tag28.xml><?xml version="1.0" encoding="utf-8"?>
<p:tagLst xmlns:p="http://schemas.openxmlformats.org/presentationml/2006/main">
  <p:tag name="MH" val="20160830110547"/>
  <p:tag name="MH_LIBRARY" val="CONTENTS"/>
  <p:tag name="MH_TYPE" val="OTHERS"/>
  <p:tag name="ID" val="545840"/>
</p:tagLst>
</file>

<file path=ppt/tags/tag29.xml><?xml version="1.0" encoding="utf-8"?>
<p:tagLst xmlns:p="http://schemas.openxmlformats.org/presentationml/2006/main">
  <p:tag name="MH" val="20160830110547"/>
  <p:tag name="MH_LIBRARY" val="CONTENTS"/>
  <p:tag name="MH_TYPE" val="OTHERS"/>
  <p:tag name="ID" val="545840"/>
</p:tagLst>
</file>

<file path=ppt/tags/tag3.xml><?xml version="1.0" encoding="utf-8"?>
<p:tagLst xmlns:p="http://schemas.openxmlformats.org/presentationml/2006/main">
  <p:tag name="MH" val="20160830110547"/>
  <p:tag name="MH_LIBRARY" val="CONTENTS"/>
  <p:tag name="MH_TYPE" val="OTHERS"/>
  <p:tag name="ID" val="545840"/>
</p:tagLst>
</file>

<file path=ppt/tags/tag30.xml><?xml version="1.0" encoding="utf-8"?>
<p:tagLst xmlns:p="http://schemas.openxmlformats.org/presentationml/2006/main">
  <p:tag name="MH" val="20160830110547"/>
  <p:tag name="MH_LIBRARY" val="CONTENTS"/>
  <p:tag name="MH_TYPE" val="OTHERS"/>
  <p:tag name="ID" val="545840"/>
</p:tagLst>
</file>

<file path=ppt/tags/tag31.xml><?xml version="1.0" encoding="utf-8"?>
<p:tagLst xmlns:p="http://schemas.openxmlformats.org/presentationml/2006/main">
  <p:tag name="MH" val="20160830110547"/>
  <p:tag name="MH_LIBRARY" val="CONTENTS"/>
  <p:tag name="MH_TYPE" val="OTHERS"/>
  <p:tag name="ID" val="545840"/>
</p:tagLst>
</file>

<file path=ppt/tags/tag32.xml><?xml version="1.0" encoding="utf-8"?>
<p:tagLst xmlns:p="http://schemas.openxmlformats.org/presentationml/2006/main">
  <p:tag name="MH" val="20160830110547"/>
  <p:tag name="MH_LIBRARY" val="CONTENTS"/>
  <p:tag name="MH_TYPE" val="OTHERS"/>
  <p:tag name="ID" val="545840"/>
</p:tagLst>
</file>

<file path=ppt/tags/tag33.xml><?xml version="1.0" encoding="utf-8"?>
<p:tagLst xmlns:p="http://schemas.openxmlformats.org/presentationml/2006/main">
  <p:tag name="MH" val="20160830110547"/>
  <p:tag name="MH_LIBRARY" val="CONTENTS"/>
  <p:tag name="MH_TYPE" val="OTHERS"/>
  <p:tag name="ID" val="545840"/>
</p:tagLst>
</file>

<file path=ppt/tags/tag34.xml><?xml version="1.0" encoding="utf-8"?>
<p:tagLst xmlns:p="http://schemas.openxmlformats.org/presentationml/2006/main">
  <p:tag name="MH" val="20160830110547"/>
  <p:tag name="MH_LIBRARY" val="CONTENTS"/>
  <p:tag name="MH_TYPE" val="OTHERS"/>
  <p:tag name="ID" val="545840"/>
</p:tagLst>
</file>

<file path=ppt/tags/tag35.xml><?xml version="1.0" encoding="utf-8"?>
<p:tagLst xmlns:p="http://schemas.openxmlformats.org/presentationml/2006/main">
  <p:tag name="MH" val="20160830110547"/>
  <p:tag name="MH_LIBRARY" val="CONTENTS"/>
  <p:tag name="MH_TYPE" val="OTHERS"/>
  <p:tag name="ID" val="545840"/>
</p:tagLst>
</file>

<file path=ppt/tags/tag36.xml><?xml version="1.0" encoding="utf-8"?>
<p:tagLst xmlns:p="http://schemas.openxmlformats.org/presentationml/2006/main">
  <p:tag name="MH" val="20160830110547"/>
  <p:tag name="MH_LIBRARY" val="CONTENTS"/>
  <p:tag name="MH_TYPE" val="OTHERS"/>
  <p:tag name="ID" val="545840"/>
</p:tagLst>
</file>

<file path=ppt/tags/tag37.xml><?xml version="1.0" encoding="utf-8"?>
<p:tagLst xmlns:p="http://schemas.openxmlformats.org/presentationml/2006/main">
  <p:tag name="MH" val="20160830110547"/>
  <p:tag name="MH_LIBRARY" val="CONTENTS"/>
  <p:tag name="MH_TYPE" val="OTHERS"/>
  <p:tag name="ID" val="545840"/>
</p:tagLst>
</file>

<file path=ppt/tags/tag38.xml><?xml version="1.0" encoding="utf-8"?>
<p:tagLst xmlns:p="http://schemas.openxmlformats.org/presentationml/2006/main">
  <p:tag name="MH" val="20160830110547"/>
  <p:tag name="MH_LIBRARY" val="CONTENTS"/>
  <p:tag name="MH_TYPE" val="OTHERS"/>
  <p:tag name="ID" val="545840"/>
</p:tagLst>
</file>

<file path=ppt/tags/tag39.xml><?xml version="1.0" encoding="utf-8"?>
<p:tagLst xmlns:p="http://schemas.openxmlformats.org/presentationml/2006/main">
  <p:tag name="MH" val="20160830110547"/>
  <p:tag name="MH_LIBRARY" val="CONTENTS"/>
  <p:tag name="MH_TYPE" val="OTHERS"/>
  <p:tag name="ID" val="545840"/>
</p:tagLst>
</file>

<file path=ppt/tags/tag4.xml><?xml version="1.0" encoding="utf-8"?>
<p:tagLst xmlns:p="http://schemas.openxmlformats.org/presentationml/2006/main">
  <p:tag name="MH" val="20160830110547"/>
  <p:tag name="MH_LIBRARY" val="CONTENTS"/>
  <p:tag name="MH_TYPE" val="OTHERS"/>
  <p:tag name="ID" val="545840"/>
</p:tagLst>
</file>

<file path=ppt/tags/tag40.xml><?xml version="1.0" encoding="utf-8"?>
<p:tagLst xmlns:p="http://schemas.openxmlformats.org/presentationml/2006/main">
  <p:tag name="MH" val="20160830110547"/>
  <p:tag name="MH_LIBRARY" val="CONTENTS"/>
  <p:tag name="MH_TYPE" val="OTHERS"/>
  <p:tag name="ID" val="545840"/>
</p:tagLst>
</file>

<file path=ppt/tags/tag41.xml><?xml version="1.0" encoding="utf-8"?>
<p:tagLst xmlns:p="http://schemas.openxmlformats.org/presentationml/2006/main">
  <p:tag name="MH" val="20160830110547"/>
  <p:tag name="MH_LIBRARY" val="CONTENTS"/>
  <p:tag name="MH_TYPE" val="OTHERS"/>
  <p:tag name="ID" val="545840"/>
</p:tagLst>
</file>

<file path=ppt/tags/tag42.xml><?xml version="1.0" encoding="utf-8"?>
<p:tagLst xmlns:p="http://schemas.openxmlformats.org/presentationml/2006/main">
  <p:tag name="MH" val="20160830110547"/>
  <p:tag name="MH_LIBRARY" val="CONTENTS"/>
  <p:tag name="MH_TYPE" val="OTHERS"/>
  <p:tag name="ID" val="545840"/>
</p:tagLst>
</file>

<file path=ppt/tags/tag43.xml><?xml version="1.0" encoding="utf-8"?>
<p:tagLst xmlns:p="http://schemas.openxmlformats.org/presentationml/2006/main">
  <p:tag name="MH" val="20160830110547"/>
  <p:tag name="MH_LIBRARY" val="CONTENTS"/>
  <p:tag name="MH_TYPE" val="OTHERS"/>
  <p:tag name="ID" val="545840"/>
</p:tagLst>
</file>

<file path=ppt/tags/tag44.xml><?xml version="1.0" encoding="utf-8"?>
<p:tagLst xmlns:p="http://schemas.openxmlformats.org/presentationml/2006/main">
  <p:tag name="MH" val="20160830110547"/>
  <p:tag name="MH_LIBRARY" val="CONTENTS"/>
  <p:tag name="MH_TYPE" val="OTHERS"/>
  <p:tag name="ID" val="545840"/>
</p:tagLst>
</file>

<file path=ppt/tags/tag45.xml><?xml version="1.0" encoding="utf-8"?>
<p:tagLst xmlns:p="http://schemas.openxmlformats.org/presentationml/2006/main">
  <p:tag name="KSO_WM_BEAUTIFY_FLAG" val="#wm#"/>
  <p:tag name="KSO_WM_TEMPLATE_CATEGORY" val="custom"/>
  <p:tag name="KSO_WM_TEMPLATE_INDEX" val="20184553"/>
</p:tagLst>
</file>

<file path=ppt/tags/tag46.xml><?xml version="1.0" encoding="utf-8"?>
<p:tagLst xmlns:p="http://schemas.openxmlformats.org/presentationml/2006/main">
  <p:tag name="KSO_WM_DOC_GUID" val="{77a6709c-12e9-41e1-ac14-4cd2dc51ade6}"/>
</p:tagLst>
</file>

<file path=ppt/tags/tag5.xml><?xml version="1.0" encoding="utf-8"?>
<p:tagLst xmlns:p="http://schemas.openxmlformats.org/presentationml/2006/main">
  <p:tag name="MH" val="20160830110547"/>
  <p:tag name="MH_LIBRARY" val="CONTENTS"/>
  <p:tag name="MH_TYPE" val="OTHERS"/>
  <p:tag name="ID" val="545840"/>
</p:tagLst>
</file>

<file path=ppt/tags/tag6.xml><?xml version="1.0" encoding="utf-8"?>
<p:tagLst xmlns:p="http://schemas.openxmlformats.org/presentationml/2006/main">
  <p:tag name="MH" val="20160830110547"/>
  <p:tag name="MH_LIBRARY" val="CONTENTS"/>
  <p:tag name="MH_TYPE" val="OTHERS"/>
  <p:tag name="ID" val="545840"/>
</p:tagLst>
</file>

<file path=ppt/tags/tag7.xml><?xml version="1.0" encoding="utf-8"?>
<p:tagLst xmlns:p="http://schemas.openxmlformats.org/presentationml/2006/main">
  <p:tag name="MH" val="20160830110547"/>
  <p:tag name="MH_LIBRARY" val="CONTENTS"/>
  <p:tag name="MH_TYPE" val="OTHERS"/>
  <p:tag name="ID" val="545840"/>
</p:tagLst>
</file>

<file path=ppt/tags/tag8.xml><?xml version="1.0" encoding="utf-8"?>
<p:tagLst xmlns:p="http://schemas.openxmlformats.org/presentationml/2006/main">
  <p:tag name="MH" val="20160830110547"/>
  <p:tag name="MH_LIBRARY" val="CONTENTS"/>
  <p:tag name="MH_TYPE" val="OTHERS"/>
  <p:tag name="ID" val="545840"/>
</p:tagLst>
</file>

<file path=ppt/tags/tag9.xml><?xml version="1.0" encoding="utf-8"?>
<p:tagLst xmlns:p="http://schemas.openxmlformats.org/presentationml/2006/main">
  <p:tag name="MH" val="20160830110547"/>
  <p:tag name="MH_LIBRARY" val="CONTENTS"/>
  <p:tag name="MH_TYPE" val="OTHERS"/>
  <p:tag name="ID" val="545840"/>
</p:tagLst>
</file>

<file path=ppt/theme/theme1.xml><?xml version="1.0" encoding="utf-8"?>
<a:theme xmlns:a="http://schemas.openxmlformats.org/drawingml/2006/main" name="平面">
  <a:themeElements>
    <a:clrScheme name="平面">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平面">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平面">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0</TotalTime>
  <Words>3812</Words>
  <Application>WPS 演示</Application>
  <PresentationFormat>宽屏</PresentationFormat>
  <Paragraphs>195</Paragraphs>
  <Slides>24</Slides>
  <Notes>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24</vt:i4>
      </vt:variant>
    </vt:vector>
  </HeadingPairs>
  <TitlesOfParts>
    <vt:vector size="37" baseType="lpstr">
      <vt:lpstr>Arial</vt:lpstr>
      <vt:lpstr>宋体</vt:lpstr>
      <vt:lpstr>Wingdings</vt:lpstr>
      <vt:lpstr>Wingdings 3</vt:lpstr>
      <vt:lpstr>Arial</vt:lpstr>
      <vt:lpstr>黑体</vt:lpstr>
      <vt:lpstr>微软雅黑</vt:lpstr>
      <vt:lpstr>Trebuchet MS</vt:lpstr>
      <vt:lpstr>Arial Unicode MS</vt:lpstr>
      <vt:lpstr>华文新魏</vt:lpstr>
      <vt:lpstr>Calibri</vt:lpstr>
      <vt:lpstr>方正姚体</vt:lpstr>
      <vt:lpstr>平面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任务3：直流充电口的认知与常规检查</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hello</cp:lastModifiedBy>
  <cp:revision>114</cp:revision>
  <dcterms:created xsi:type="dcterms:W3CDTF">2019-03-30T02:15:00Z</dcterms:created>
  <dcterms:modified xsi:type="dcterms:W3CDTF">2020-06-30T01:53:17Z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2052-11.1.0.9740</vt:lpwstr>
  </property>
</Properties>
</file>