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3"/>
  </p:handoutMasterIdLst>
  <p:sldIdLst>
    <p:sldId id="794" r:id="rId3"/>
    <p:sldId id="861" r:id="rId5"/>
    <p:sldId id="862" r:id="rId6"/>
    <p:sldId id="863" r:id="rId7"/>
    <p:sldId id="873" r:id="rId8"/>
    <p:sldId id="875" r:id="rId9"/>
    <p:sldId id="876" r:id="rId10"/>
    <p:sldId id="877" r:id="rId11"/>
    <p:sldId id="879" r:id="rId12"/>
    <p:sldId id="880" r:id="rId13"/>
    <p:sldId id="881" r:id="rId14"/>
    <p:sldId id="915" r:id="rId15"/>
    <p:sldId id="882" r:id="rId16"/>
    <p:sldId id="884" r:id="rId17"/>
    <p:sldId id="885" r:id="rId18"/>
    <p:sldId id="887" r:id="rId19"/>
    <p:sldId id="888" r:id="rId20"/>
    <p:sldId id="886" r:id="rId21"/>
    <p:sldId id="889" r:id="rId22"/>
    <p:sldId id="892" r:id="rId23"/>
    <p:sldId id="890" r:id="rId24"/>
    <p:sldId id="891" r:id="rId25"/>
    <p:sldId id="893" r:id="rId26"/>
    <p:sldId id="894" r:id="rId27"/>
    <p:sldId id="895" r:id="rId28"/>
    <p:sldId id="896" r:id="rId29"/>
    <p:sldId id="899" r:id="rId30"/>
    <p:sldId id="897" r:id="rId31"/>
    <p:sldId id="900" r:id="rId32"/>
    <p:sldId id="898" r:id="rId33"/>
    <p:sldId id="901" r:id="rId34"/>
    <p:sldId id="902" r:id="rId35"/>
    <p:sldId id="903" r:id="rId36"/>
    <p:sldId id="904" r:id="rId37"/>
    <p:sldId id="905" r:id="rId38"/>
    <p:sldId id="906" r:id="rId39"/>
    <p:sldId id="909" r:id="rId40"/>
    <p:sldId id="913" r:id="rId41"/>
    <p:sldId id="258" r:id="rId42"/>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92D050"/>
    <a:srgbClr val="ED7D31"/>
    <a:srgbClr val="FF6B4E"/>
    <a:srgbClr val="E9C182"/>
    <a:srgbClr val="FFFE6B"/>
    <a:srgbClr val="D1E8D4"/>
    <a:srgbClr val="F5F5C3"/>
    <a:srgbClr val="E6EF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75.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ACB9DC-FD81-47AE-A86A-F96F392ED49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92A97A-DB31-49A2-B00A-D679A9C2756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67753" y="1143000"/>
            <a:ext cx="5522494"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showMasterSp="0">
  <p:cSld name="幻灯片首页">
    <p:spTree>
      <p:nvGrpSpPr>
        <p:cNvPr id="1" name=""/>
        <p:cNvGrpSpPr/>
        <p:nvPr/>
      </p:nvGrpSpPr>
      <p:grpSpPr>
        <a:xfrm>
          <a:off x="0" y="0"/>
          <a:ext cx="0" cy="0"/>
          <a:chOff x="0" y="0"/>
          <a:chExt cx="0" cy="0"/>
        </a:xfrm>
      </p:grpSpPr>
      <p:sp>
        <p:nvSpPr>
          <p:cNvPr id="6" name="标题 5"/>
          <p:cNvSpPr>
            <a:spLocks noGrp="1"/>
          </p:cNvSpPr>
          <p:nvPr>
            <p:ph type="title"/>
          </p:nvPr>
        </p:nvSpPr>
        <p:spPr>
          <a:xfrm>
            <a:off x="233469" y="117381"/>
            <a:ext cx="8180070" cy="479593"/>
          </a:xfrm>
        </p:spPr>
        <p:txBody>
          <a:bodyPr/>
          <a:lstStyle>
            <a:lvl1pPr algn="l">
              <a:defRPr sz="1950" b="1">
                <a:solidFill>
                  <a:srgbClr val="1CA7E2"/>
                </a:solidFill>
              </a:defRPr>
            </a:lvl1pPr>
          </a:lstStyle>
          <a:p>
            <a:pPr fontAlgn="base"/>
            <a:r>
              <a:rPr lang="zh-CN" altLang="en-US" sz="1950" strike="noStrike" noProof="1" smtClean="0"/>
              <a:t>单击此处编辑母版标题样式</a:t>
            </a:r>
            <a:endParaRPr lang="zh-CN" altLang="en-US" strike="noStrike" noProof="1"/>
          </a:p>
        </p:txBody>
      </p:sp>
      <p:sp>
        <p:nvSpPr>
          <p:cNvPr id="5" name="日期占位符 1"/>
          <p:cNvSpPr>
            <a:spLocks noGrp="1"/>
          </p:cNvSpPr>
          <p:nvPr>
            <p:ph type="dt" sz="half" idx="2"/>
          </p:nvPr>
        </p:nvSpPr>
        <p:spPr>
          <a:xfrm>
            <a:off x="9372600" y="6448495"/>
            <a:ext cx="1778000" cy="294268"/>
          </a:xfrm>
          <a:prstGeom prst="rect">
            <a:avLst/>
          </a:prstGeom>
        </p:spPr>
        <p:txBody>
          <a:bodyPr vert="horz" lIns="91440" tIns="45720" rIns="91440" bIns="45720" rtlCol="0" anchor="ctr">
            <a:normAutofit/>
          </a:bodyPr>
          <a:lstStyle>
            <a:lvl1pPr>
              <a:defRPr/>
            </a:lvl1pPr>
          </a:lstStyle>
          <a:p>
            <a:pPr algn="ctr">
              <a:defRPr/>
            </a:pPr>
            <a:r>
              <a:rPr lang="en-US" altLang="zh-CN" sz="900" noProof="1" smtClean="0">
                <a:solidFill>
                  <a:schemeClr val="bg1">
                    <a:lumMod val="50000"/>
                  </a:schemeClr>
                </a:solidFill>
                <a:latin typeface="黑体" panose="02010609060101010101" pitchFamily="49" charset="-122"/>
                <a:ea typeface="黑体" panose="02010609060101010101" pitchFamily="49" charset="-122"/>
              </a:rPr>
              <a:t>2018/8/8</a:t>
            </a:r>
            <a:endParaRPr lang="zh-CN" altLang="en-US" sz="900" noProof="1">
              <a:solidFill>
                <a:schemeClr val="bg1">
                  <a:lumMod val="50000"/>
                </a:schemeClr>
              </a:solidFill>
              <a:latin typeface="黑体" panose="02010609060101010101" pitchFamily="49" charset="-122"/>
              <a:ea typeface="黑体" panose="02010609060101010101" pitchFamily="49" charset="-122"/>
            </a:endParaRPr>
          </a:p>
        </p:txBody>
      </p:sp>
    </p:spTree>
  </p:cSld>
  <p:clrMapOvr>
    <a:masterClrMapping/>
  </p:clrMapOvr>
  <p:hf sldNum="0" hdr="0"/>
</p:sldLayout>
</file>

<file path=ppt/slideLayouts/slideLayout18.xml><?xml version="1.0" encoding="utf-8"?>
<p:sldLayout xmlns:a="http://schemas.openxmlformats.org/drawingml/2006/main" xmlns:r="http://schemas.openxmlformats.org/officeDocument/2006/relationships" xmlns:p="http://schemas.openxmlformats.org/presentationml/2006/main" type="obj" showMasterSp="0">
  <p:cSld name="1_封底结束">
    <p:spTree>
      <p:nvGrpSpPr>
        <p:cNvPr id="1" name=""/>
        <p:cNvGrpSpPr/>
        <p:nvPr/>
      </p:nvGrpSpPr>
      <p:grpSpPr>
        <a:xfrm>
          <a:off x="0" y="0"/>
          <a:ext cx="0" cy="0"/>
          <a:chOff x="0" y="0"/>
          <a:chExt cx="0" cy="0"/>
        </a:xfrm>
      </p:grpSpPr>
      <p:pic>
        <p:nvPicPr>
          <p:cNvPr id="7172" name="图片 8"/>
          <p:cNvPicPr>
            <a:picLocks noChangeAspect="1"/>
          </p:cNvPicPr>
          <p:nvPr userDrawn="1"/>
        </p:nvPicPr>
        <p:blipFill>
          <a:blip r:embed="rId2"/>
          <a:stretch>
            <a:fillRect/>
          </a:stretch>
        </p:blipFill>
        <p:spPr>
          <a:xfrm>
            <a:off x="10312097" y="236083"/>
            <a:ext cx="1292475" cy="1174283"/>
          </a:xfrm>
          <a:prstGeom prst="rect">
            <a:avLst/>
          </a:prstGeom>
          <a:noFill/>
          <a:ln w="9525">
            <a:noFill/>
          </a:ln>
        </p:spPr>
      </p:pic>
      <p:pic>
        <p:nvPicPr>
          <p:cNvPr id="7173" name="图片 7" descr="未标题-2.jpg"/>
          <p:cNvPicPr>
            <a:picLocks noChangeAspect="1"/>
          </p:cNvPicPr>
          <p:nvPr userDrawn="1"/>
        </p:nvPicPr>
        <p:blipFill>
          <a:blip r:embed="rId3"/>
          <a:stretch>
            <a:fillRect/>
          </a:stretch>
        </p:blipFill>
        <p:spPr>
          <a:xfrm>
            <a:off x="-2117" y="2936334"/>
            <a:ext cx="12194117" cy="2095867"/>
          </a:xfrm>
          <a:prstGeom prst="rect">
            <a:avLst/>
          </a:prstGeom>
          <a:noFill/>
          <a:ln w="9525">
            <a:noFill/>
          </a:ln>
        </p:spPr>
      </p:pic>
    </p:spTree>
  </p:cSld>
  <p:clrMapOvr>
    <a:masterClrMapping/>
  </p:clrMapOvr>
  <p:timing>
    <p:tnLst>
      <p:par>
        <p:cTn id="1" dur="indefinite" restart="never" nodeType="tmRoot"/>
      </p:par>
    </p:tnLst>
  </p:timing>
  <p:hf sldNum="0" hdr="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684B914-9BB2-4713-9EBF-61770F406B81}"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B6538A-33AE-45EB-868C-14B9E34ED96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3DA97BE-F0A0-4301-B08A-3264E79B59CF}" type="slidenum">
              <a:rPr lang="zh-CN" altLang="en-US" smtClean="0"/>
            </a:fld>
            <a:endParaRPr lang="zh-CN" altLang="en-US"/>
          </a:p>
        </p:txBody>
      </p:sp>
      <p:sp>
        <p:nvSpPr>
          <p:cNvPr id="5" name="Date Placeholder 4"/>
          <p:cNvSpPr>
            <a:spLocks noGrp="1"/>
          </p:cNvSpPr>
          <p:nvPr>
            <p:ph type="dt" sz="half" idx="10"/>
          </p:nvPr>
        </p:nvSpPr>
        <p:spPr/>
        <p:txBody>
          <a:bodyPr/>
          <a:lstStyle/>
          <a:p>
            <a:fld id="{0E21D765-C5DD-4486-9D24-9E8DCD4CCA53}" type="datetimeFigureOut">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3.pn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0"/>
          <a:stretch>
            <a:fillRect/>
          </a:stretch>
        </a:blipFill>
        <a:effectLst/>
      </p:bgPr>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E21D765-C5DD-4486-9D24-9E8DCD4CCA53}" type="datetimeFigureOut">
              <a:rPr lang="zh-CN" altLang="en-US" smtClean="0"/>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3DA97BE-F0A0-4301-B08A-3264E79B59C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ags" Target="../tags/tag26.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tags" Target="../tags/tag29.xml"/><Relationship Id="rId1" Type="http://schemas.openxmlformats.org/officeDocument/2006/relationships/tags" Target="../tags/tag28.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jpeg"/><Relationship Id="rId2" Type="http://schemas.openxmlformats.org/officeDocument/2006/relationships/tags" Target="../tags/tag33.xml"/><Relationship Id="rId1" Type="http://schemas.openxmlformats.org/officeDocument/2006/relationships/tags" Target="../tags/tag3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jpeg"/><Relationship Id="rId2" Type="http://schemas.openxmlformats.org/officeDocument/2006/relationships/tags" Target="../tags/tag35.xml"/><Relationship Id="rId1" Type="http://schemas.openxmlformats.org/officeDocument/2006/relationships/tags" Target="../tags/tag3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tags" Target="../tags/tag3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tags" Target="../tags/tag38.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tags" Target="../tags/tag41.xml"/><Relationship Id="rId1" Type="http://schemas.openxmlformats.org/officeDocument/2006/relationships/tags" Target="../tags/tag40.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tags" Target="../tags/tag43.xml"/><Relationship Id="rId1" Type="http://schemas.openxmlformats.org/officeDocument/2006/relationships/tags" Target="../tags/tag4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tags" Target="../tags/tag44.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jpeg"/><Relationship Id="rId2" Type="http://schemas.openxmlformats.org/officeDocument/2006/relationships/tags" Target="../tags/tag47.xml"/><Relationship Id="rId1" Type="http://schemas.openxmlformats.org/officeDocument/2006/relationships/tags" Target="../tags/tag4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9.xml"/><Relationship Id="rId1" Type="http://schemas.openxmlformats.org/officeDocument/2006/relationships/tags" Target="../tags/tag4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tags" Target="../tags/tag50.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3.xml"/><Relationship Id="rId1" Type="http://schemas.openxmlformats.org/officeDocument/2006/relationships/tags" Target="../tags/tag5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5.xml"/><Relationship Id="rId1" Type="http://schemas.openxmlformats.org/officeDocument/2006/relationships/tags" Target="../tags/tag5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tags" Target="../tags/tag56.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tags" Target="../tags/tag6.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59.xml"/><Relationship Id="rId1" Type="http://schemas.openxmlformats.org/officeDocument/2006/relationships/tags" Target="../tags/tag5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1.xml"/><Relationship Id="rId1" Type="http://schemas.openxmlformats.org/officeDocument/2006/relationships/tags" Target="../tags/tag60.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tags" Target="../tags/tag62.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jpeg"/><Relationship Id="rId2" Type="http://schemas.openxmlformats.org/officeDocument/2006/relationships/tags" Target="../tags/tag65.xml"/><Relationship Id="rId1" Type="http://schemas.openxmlformats.org/officeDocument/2006/relationships/tags" Target="../tags/tag6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tags" Target="../tags/tag66.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tags" Target="../tags/tag69.xml"/><Relationship Id="rId1" Type="http://schemas.openxmlformats.org/officeDocument/2006/relationships/tags" Target="../tags/tag68.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jpeg"/><Relationship Id="rId2" Type="http://schemas.openxmlformats.org/officeDocument/2006/relationships/tags" Target="../tags/tag71.xml"/><Relationship Id="rId1" Type="http://schemas.openxmlformats.org/officeDocument/2006/relationships/tags" Target="../tags/tag70.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tags" Target="../tags/tag7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74.xml"/><Relationship Id="rId1" Type="http://schemas.openxmlformats.org/officeDocument/2006/relationships/image" Target="../media/image28.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tags" Target="../tags/tag8.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10.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tags" Target="../tags/tag1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tags" Target="../tags/tag14.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tags" Target="../tags/tag16.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8"/>
          <p:cNvSpPr txBox="1"/>
          <p:nvPr/>
        </p:nvSpPr>
        <p:spPr>
          <a:xfrm>
            <a:off x="1516916" y="2729560"/>
            <a:ext cx="9169889" cy="676910"/>
          </a:xfrm>
          <a:prstGeom prst="rect">
            <a:avLst/>
          </a:prstGeom>
          <a:noFill/>
        </p:spPr>
        <p:txBody>
          <a:bodyPr wrap="square" lIns="0" tIns="0" rIns="0" bIns="0" rtlCol="0">
            <a:spAutoFit/>
          </a:bodyPr>
          <a:lstStyle/>
          <a:p>
            <a:r>
              <a:rPr lang="zh-CN" sz="4400" b="1" dirty="0">
                <a:solidFill>
                  <a:schemeClr val="accent2"/>
                </a:solidFill>
                <a:latin typeface="微软雅黑" panose="020B0503020204020204" pitchFamily="34" charset="-122"/>
                <a:ea typeface="微软雅黑" panose="020B0503020204020204" pitchFamily="34" charset="-122"/>
                <a:sym typeface="+mn-ea"/>
              </a:rPr>
              <a:t>学习任务一 慢充故障的诊断与排除</a:t>
            </a:r>
            <a:endParaRPr lang="zh-CN" sz="4400" b="1" dirty="0">
              <a:solidFill>
                <a:schemeClr val="accent2"/>
              </a:solidFill>
              <a:latin typeface="微软雅黑" panose="020B0503020204020204" pitchFamily="34" charset="-122"/>
              <a:ea typeface="微软雅黑" panose="020B0503020204020204" pitchFamily="34" charset="-122"/>
              <a:sym typeface="+mn-ea"/>
            </a:endParaRPr>
          </a:p>
        </p:txBody>
      </p:sp>
      <p:sp>
        <p:nvSpPr>
          <p:cNvPr id="16" name="圆角矩形 15"/>
          <p:cNvSpPr/>
          <p:nvPr/>
        </p:nvSpPr>
        <p:spPr>
          <a:xfrm>
            <a:off x="564" y="4784851"/>
            <a:ext cx="12202753" cy="2114867"/>
          </a:xfrm>
          <a:prstGeom prst="roundRect">
            <a:avLst>
              <a:gd name="adj" fmla="val 0"/>
            </a:avLst>
          </a:prstGeom>
          <a:solidFill>
            <a:srgbClr val="2F559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23" name="TextBox 48"/>
          <p:cNvSpPr txBox="1"/>
          <p:nvPr/>
        </p:nvSpPr>
        <p:spPr>
          <a:xfrm>
            <a:off x="1586865" y="947420"/>
            <a:ext cx="10088880" cy="1685925"/>
          </a:xfrm>
          <a:prstGeom prst="rect">
            <a:avLst/>
          </a:prstGeom>
          <a:noFill/>
        </p:spPr>
        <p:txBody>
          <a:bodyPr wrap="square" lIns="0" tIns="0" rIns="0" bIns="0" rtlCol="0">
            <a:spAutoFit/>
          </a:bodyPr>
          <a:lstStyle/>
          <a:p>
            <a:r>
              <a:rPr lang="zh-CN" altLang="en-US" sz="5475"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学习</a:t>
            </a:r>
            <a:r>
              <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单元</a:t>
            </a:r>
            <a:r>
              <a:rPr lang="zh-CN" altLang="en-US" sz="5475"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五 新能源汽车充电系统故障</a:t>
            </a:r>
            <a:r>
              <a:rPr lang="zh-CN" altLang="en-US" sz="5400"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诊断</a:t>
            </a:r>
            <a:r>
              <a:rPr lang="zh-CN" altLang="en-US" sz="5475"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与排除</a:t>
            </a:r>
            <a:endParaRPr lang="zh-CN" altLang="en-US" sz="5475"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endParaRPr>
          </a:p>
        </p:txBody>
      </p:sp>
      <p:sp>
        <p:nvSpPr>
          <p:cNvPr id="24" name="椭圆 23"/>
          <p:cNvSpPr/>
          <p:nvPr/>
        </p:nvSpPr>
        <p:spPr>
          <a:xfrm>
            <a:off x="123887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1" name="椭圆 40"/>
          <p:cNvSpPr/>
          <p:nvPr/>
        </p:nvSpPr>
        <p:spPr>
          <a:xfrm>
            <a:off x="2018226"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2" name="椭圆 41"/>
          <p:cNvSpPr/>
          <p:nvPr/>
        </p:nvSpPr>
        <p:spPr>
          <a:xfrm>
            <a:off x="2805021"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3" name="椭圆 42"/>
          <p:cNvSpPr/>
          <p:nvPr/>
        </p:nvSpPr>
        <p:spPr>
          <a:xfrm>
            <a:off x="3578578" y="4434517"/>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sp>
        <p:nvSpPr>
          <p:cNvPr id="44" name="椭圆 43"/>
          <p:cNvSpPr/>
          <p:nvPr/>
        </p:nvSpPr>
        <p:spPr>
          <a:xfrm>
            <a:off x="4386886" y="4433688"/>
            <a:ext cx="642839" cy="642839"/>
          </a:xfrm>
          <a:prstGeom prst="ellipse">
            <a:avLst/>
          </a:prstGeom>
          <a:solidFill>
            <a:srgbClr val="2F5597"/>
          </a:solidFill>
          <a:ln w="1905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45"/>
          </a:p>
        </p:txBody>
      </p:sp>
      <p:grpSp>
        <p:nvGrpSpPr>
          <p:cNvPr id="40" name="组合 39"/>
          <p:cNvGrpSpPr/>
          <p:nvPr/>
        </p:nvGrpSpPr>
        <p:grpSpPr>
          <a:xfrm>
            <a:off x="1295135" y="4494085"/>
            <a:ext cx="3606352" cy="535285"/>
            <a:chOff x="4846" y="5333"/>
            <a:chExt cx="4359" cy="647"/>
          </a:xfrm>
        </p:grpSpPr>
        <p:grpSp>
          <p:nvGrpSpPr>
            <p:cNvPr id="25" name="PA_淘宝店chenying0907出品 14"/>
            <p:cNvGrpSpPr/>
            <p:nvPr>
              <p:custDataLst>
                <p:tags r:id="rId1"/>
              </p:custDataLst>
            </p:nvPr>
          </p:nvGrpSpPr>
          <p:grpSpPr>
            <a:xfrm>
              <a:off x="4846" y="5333"/>
              <a:ext cx="638" cy="647"/>
              <a:chOff x="4796805" y="-215900"/>
              <a:chExt cx="2093913" cy="2122488"/>
            </a:xfrm>
            <a:solidFill>
              <a:srgbClr val="2F5597"/>
            </a:solidFill>
          </p:grpSpPr>
          <p:sp>
            <p:nvSpPr>
              <p:cNvPr id="26" name="淘宝店chenying0907出品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C4261D"/>
                  </a:solidFill>
                </a:endParaRPr>
              </a:p>
            </p:txBody>
          </p:sp>
          <p:sp>
            <p:nvSpPr>
              <p:cNvPr id="27" name="淘宝店chenying0907出品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sp>
          <p:nvSpPr>
            <p:cNvPr id="29" name="淘宝店chenying0907出品 5"/>
            <p:cNvSpPr>
              <a:spLocks noEditPoints="1"/>
            </p:cNvSpPr>
            <p:nvPr/>
          </p:nvSpPr>
          <p:spPr bwMode="auto">
            <a:xfrm>
              <a:off x="5918" y="5386"/>
              <a:ext cx="380" cy="547"/>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nvGrpSpPr>
            <p:cNvPr id="31" name="PA_淘宝店chenying0907出品 20"/>
            <p:cNvGrpSpPr/>
            <p:nvPr>
              <p:custDataLst>
                <p:tags r:id="rId2"/>
              </p:custDataLst>
            </p:nvPr>
          </p:nvGrpSpPr>
          <p:grpSpPr>
            <a:xfrm>
              <a:off x="6732" y="5333"/>
              <a:ext cx="638" cy="647"/>
              <a:chOff x="10019977" y="-551766"/>
              <a:chExt cx="2093913" cy="2122488"/>
            </a:xfrm>
            <a:solidFill>
              <a:srgbClr val="2F5597"/>
            </a:solidFill>
          </p:grpSpPr>
          <p:sp>
            <p:nvSpPr>
              <p:cNvPr id="32" name="淘宝店chenying0907出品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solidFill>
                  <a:srgbClr val="2F5597"/>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3" name="淘宝店chenying0907出品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grpSp>
        <p:sp>
          <p:nvSpPr>
            <p:cNvPr id="36" name="淘宝店chenying0907出品 7"/>
            <p:cNvSpPr>
              <a:spLocks noEditPoints="1"/>
            </p:cNvSpPr>
            <p:nvPr/>
          </p:nvSpPr>
          <p:spPr bwMode="auto">
            <a:xfrm>
              <a:off x="7799" y="5386"/>
              <a:ext cx="391" cy="525"/>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2DB6B9"/>
                </a:solidFill>
              </a:endParaRPr>
            </a:p>
          </p:txBody>
        </p:sp>
        <p:sp>
          <p:nvSpPr>
            <p:cNvPr id="39" name="淘宝店chenying0907出品 5"/>
            <p:cNvSpPr>
              <a:spLocks noEditPoints="1"/>
            </p:cNvSpPr>
            <p:nvPr/>
          </p:nvSpPr>
          <p:spPr bwMode="auto">
            <a:xfrm>
              <a:off x="8784" y="5462"/>
              <a:ext cx="421" cy="374"/>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solidFill>
              <a:srgbClr val="F2F2F2"/>
            </a:solidFill>
            <a:ln w="3175">
              <a:solidFill>
                <a:srgbClr val="F2F2F2"/>
              </a:solidFill>
            </a:ln>
          </p:spPr>
          <p:txBody>
            <a:bodyPr vert="horz" wrap="square" lIns="119109" tIns="59552" rIns="119109" bIns="59552" numCol="1" anchor="t" anchorCtr="0" compatLnSpc="1"/>
            <a:lstStyle/>
            <a:p>
              <a:endParaRPr lang="zh-CN" altLang="en-US" sz="2345">
                <a:solidFill>
                  <a:srgbClr val="C4261D"/>
                </a:solidFill>
              </a:endParaRPr>
            </a:p>
          </p:txBody>
        </p:sp>
      </p:grpSp>
      <p:pic>
        <p:nvPicPr>
          <p:cNvPr id="48" name="图片 47" descr="图层 0 拷贝"/>
          <p:cNvPicPr>
            <a:picLocks noChangeAspect="1"/>
          </p:cNvPicPr>
          <p:nvPr/>
        </p:nvPicPr>
        <p:blipFill>
          <a:blip r:embed="rId3"/>
          <a:stretch>
            <a:fillRect/>
          </a:stretch>
        </p:blipFill>
        <p:spPr>
          <a:xfrm>
            <a:off x="9066291" y="4475055"/>
            <a:ext cx="1830065" cy="1737403"/>
          </a:xfrm>
          <a:prstGeom prst="rect">
            <a:avLst/>
          </a:prstGeom>
        </p:spPr>
      </p:pic>
      <p:pic>
        <p:nvPicPr>
          <p:cNvPr id="49" name="图片 48" descr="5"/>
          <p:cNvPicPr>
            <a:picLocks noChangeAspect="1"/>
          </p:cNvPicPr>
          <p:nvPr/>
        </p:nvPicPr>
        <p:blipFill>
          <a:blip r:embed="rId4"/>
          <a:stretch>
            <a:fillRect/>
          </a:stretch>
        </p:blipFill>
        <p:spPr>
          <a:xfrm>
            <a:off x="8160360" y="4943327"/>
            <a:ext cx="664350" cy="1269131"/>
          </a:xfrm>
          <a:prstGeom prst="rect">
            <a:avLst/>
          </a:prstGeom>
        </p:spPr>
      </p:pic>
      <p:pic>
        <p:nvPicPr>
          <p:cNvPr id="50" name="图片 49" descr="5"/>
          <p:cNvPicPr>
            <a:picLocks noChangeAspect="1"/>
          </p:cNvPicPr>
          <p:nvPr/>
        </p:nvPicPr>
        <p:blipFill>
          <a:blip r:embed="rId4"/>
          <a:stretch>
            <a:fillRect/>
          </a:stretch>
        </p:blipFill>
        <p:spPr>
          <a:xfrm>
            <a:off x="7773994" y="5472822"/>
            <a:ext cx="386366" cy="739637"/>
          </a:xfrm>
          <a:prstGeom prst="rect">
            <a:avLst/>
          </a:prstGeom>
        </p:spPr>
      </p:pic>
      <p:pic>
        <p:nvPicPr>
          <p:cNvPr id="51" name="图片 50" descr="5"/>
          <p:cNvPicPr>
            <a:picLocks noChangeAspect="1"/>
          </p:cNvPicPr>
          <p:nvPr/>
        </p:nvPicPr>
        <p:blipFill>
          <a:blip r:embed="rId4"/>
          <a:stretch>
            <a:fillRect/>
          </a:stretch>
        </p:blipFill>
        <p:spPr>
          <a:xfrm>
            <a:off x="8160360" y="5777281"/>
            <a:ext cx="226689" cy="435178"/>
          </a:xfrm>
          <a:prstGeom prst="rect">
            <a:avLst/>
          </a:prstGeom>
        </p:spPr>
      </p:pic>
      <p:pic>
        <p:nvPicPr>
          <p:cNvPr id="54" name="图片 53" descr="组 1"/>
          <p:cNvPicPr>
            <a:picLocks noChangeAspect="1"/>
          </p:cNvPicPr>
          <p:nvPr/>
        </p:nvPicPr>
        <p:blipFill>
          <a:blip r:embed="rId5"/>
          <a:stretch>
            <a:fillRect/>
          </a:stretch>
        </p:blipFill>
        <p:spPr>
          <a:xfrm rot="19380000">
            <a:off x="9175802" y="3651030"/>
            <a:ext cx="717299" cy="791759"/>
          </a:xfrm>
          <a:prstGeom prst="rect">
            <a:avLst/>
          </a:prstGeom>
        </p:spPr>
      </p:pic>
      <p:pic>
        <p:nvPicPr>
          <p:cNvPr id="55" name="图片 54" descr="形状 787"/>
          <p:cNvPicPr>
            <a:picLocks noChangeAspect="1"/>
          </p:cNvPicPr>
          <p:nvPr/>
        </p:nvPicPr>
        <p:blipFill>
          <a:blip r:embed="rId6"/>
          <a:stretch>
            <a:fillRect/>
          </a:stretch>
        </p:blipFill>
        <p:spPr>
          <a:xfrm rot="21300000">
            <a:off x="9889792" y="3293622"/>
            <a:ext cx="157194" cy="272193"/>
          </a:xfrm>
          <a:prstGeom prst="rect">
            <a:avLst/>
          </a:prstGeom>
        </p:spPr>
      </p:pic>
      <p:pic>
        <p:nvPicPr>
          <p:cNvPr id="56" name="图片 55" descr="形状 787"/>
          <p:cNvPicPr>
            <a:picLocks noChangeAspect="1"/>
          </p:cNvPicPr>
          <p:nvPr/>
        </p:nvPicPr>
        <p:blipFill>
          <a:blip r:embed="rId6"/>
          <a:stretch>
            <a:fillRect/>
          </a:stretch>
        </p:blipFill>
        <p:spPr>
          <a:xfrm rot="2940000">
            <a:off x="10070978" y="4260775"/>
            <a:ext cx="157194" cy="2721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3000"/>
    </mc:Choice>
    <mc:Fallback>
      <p:transition spd="slow" advClick="0"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2.慢充口</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4977130" cy="313817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国标交流充电桩接口最终采用的7个端子结构：</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其中CC为充电连接确认引脚，CP为充电导引引脚。PE为接地线，L1、L2、L3为三相线，N为中线</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图4-2-6  交流充电口端子含义"/>
          <p:cNvPicPr>
            <a:picLocks noChangeAspect="1"/>
          </p:cNvPicPr>
          <p:nvPr/>
        </p:nvPicPr>
        <p:blipFill>
          <a:blip r:embed="rId3"/>
          <a:stretch>
            <a:fillRect/>
          </a:stretch>
        </p:blipFill>
        <p:spPr>
          <a:xfrm>
            <a:off x="6308725" y="1874520"/>
            <a:ext cx="5243195" cy="402780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2.慢充口</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 name="表格 1"/>
          <p:cNvGraphicFramePr/>
          <p:nvPr>
            <p:custDataLst>
              <p:tags r:id="rId3"/>
            </p:custDataLst>
          </p:nvPr>
        </p:nvGraphicFramePr>
        <p:xfrm>
          <a:off x="1607820" y="1905000"/>
          <a:ext cx="8766810" cy="4485005"/>
        </p:xfrm>
        <a:graphic>
          <a:graphicData uri="http://schemas.openxmlformats.org/drawingml/2006/table">
            <a:tbl>
              <a:tblPr firstRow="1" bandRow="1">
                <a:tableStyleId>{5C22544A-7EE6-4342-B048-85BDC9FD1C3A}</a:tableStyleId>
              </a:tblPr>
              <a:tblGrid>
                <a:gridCol w="1753235"/>
                <a:gridCol w="2701925"/>
                <a:gridCol w="4311650"/>
              </a:tblGrid>
              <a:tr h="55054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插头编号</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额定电压和电流</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功能定义</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r>
              <a:tr h="55054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L1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220V，16A/32A</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交流电源</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r h="55054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L2</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备用触头</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r h="55054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L3</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备用触头</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r h="55054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N</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220V，16A/32A</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中线</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r>
              <a:tr h="63119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PE</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连接供电设备和车辆底盘地线</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r>
              <a:tr h="55054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CP</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30V，2A</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充电连接确认</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r h="55054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CC</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30V，2A</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充电控制确认</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77545" y="609600"/>
            <a:ext cx="8596630" cy="788035"/>
          </a:xfrm>
        </p:spPr>
        <p:txBody>
          <a:bodyPr>
            <a:normAutofit/>
          </a:bodyPr>
          <a:p>
            <a:pPr algn="ctr"/>
            <a:r>
              <a:rPr lang="zh-CN" altLang="zh-CN" sz="4000"/>
              <a:t>任务</a:t>
            </a:r>
            <a:r>
              <a:rPr altLang="zh-CN" sz="4000">
                <a:sym typeface="+mn-ea"/>
              </a:rPr>
              <a:t>1：交流充电口认知与常规检查</a:t>
            </a:r>
            <a:endParaRPr altLang="zh-CN" sz="4000">
              <a:sym typeface="+mn-ea"/>
            </a:endParaRPr>
          </a:p>
        </p:txBody>
      </p:sp>
      <p:sp>
        <p:nvSpPr>
          <p:cNvPr id="3" name="内容占位符 2"/>
          <p:cNvSpPr>
            <a:spLocks noGrp="1"/>
          </p:cNvSpPr>
          <p:nvPr>
            <p:ph idx="1"/>
          </p:nvPr>
        </p:nvSpPr>
        <p:spPr>
          <a:xfrm>
            <a:off x="677545" y="1631950"/>
            <a:ext cx="8596630" cy="4409440"/>
          </a:xfrm>
        </p:spPr>
        <p:txBody>
          <a:bodyPr>
            <a:normAutofit fontScale="90000"/>
          </a:bodyPr>
          <a:p>
            <a:pPr marL="0" indent="0">
              <a:buNone/>
            </a:pPr>
            <a:r>
              <a:rPr lang="zh-CN" altLang="en-US" sz="2800">
                <a:solidFill>
                  <a:srgbClr val="FF0000"/>
                </a:solidFill>
                <a:sym typeface="+mn-ea"/>
              </a:rPr>
              <a:t>任务情景</a:t>
            </a:r>
            <a:endParaRPr lang="zh-CN" altLang="en-US" sz="2800" b="1">
              <a:solidFill>
                <a:srgbClr val="FF0000"/>
              </a:solidFill>
            </a:endParaRPr>
          </a:p>
          <a:p>
            <a:pPr marL="0" indent="0">
              <a:buNone/>
            </a:pPr>
            <a:r>
              <a:rPr lang="zh-CN" altLang="en-US" sz="2800"/>
              <a:t>      </a:t>
            </a:r>
            <a:r>
              <a:rPr lang="zh-CN" altLang="en-US" sz="2800">
                <a:sym typeface="+mn-ea"/>
              </a:rPr>
              <a:t>客户王先生买了一台新能源汽车，怕在家里充电的时候发生触电危险，请你为他为他解答有关充电的问题</a:t>
            </a:r>
            <a:r>
              <a:rPr lang="zh-CN" altLang="en-US" sz="2800"/>
              <a:t>。</a:t>
            </a:r>
            <a:endParaRPr lang="zh-CN" altLang="en-US" sz="2800"/>
          </a:p>
          <a:p>
            <a:pPr marL="0" indent="0">
              <a:buNone/>
            </a:pPr>
            <a:endParaRPr lang="zh-CN" altLang="en-US" sz="2800"/>
          </a:p>
          <a:p>
            <a:pPr marL="0" indent="0">
              <a:buNone/>
            </a:pPr>
            <a:r>
              <a:rPr lang="zh-CN" altLang="en-US" sz="2800">
                <a:solidFill>
                  <a:srgbClr val="FF0000"/>
                </a:solidFill>
              </a:rPr>
              <a:t>任务目标</a:t>
            </a:r>
            <a:endParaRPr lang="zh-CN" altLang="en-US" sz="2800">
              <a:solidFill>
                <a:srgbClr val="FF0000"/>
              </a:solidFill>
            </a:endParaRPr>
          </a:p>
          <a:p>
            <a:r>
              <a:rPr lang="zh-CN" altLang="en-US" sz="2800">
                <a:sym typeface="+mn-ea"/>
              </a:rPr>
              <a:t>能够了解说出交流充电口的结构特点</a:t>
            </a:r>
            <a:endParaRPr lang="zh-CN" altLang="en-US" sz="2800"/>
          </a:p>
          <a:p>
            <a:r>
              <a:rPr lang="zh-CN" altLang="en-US" sz="2800">
                <a:sym typeface="+mn-ea"/>
              </a:rPr>
              <a:t>能够对交流充电系统进行常规检查</a:t>
            </a:r>
            <a:endParaRPr lang="zh-CN" altLang="en-US" sz="2800">
              <a:sym typeface="+mn-ea"/>
            </a:endParaRPr>
          </a:p>
          <a:p>
            <a:endParaRPr lang="zh-CN" altLang="en-US" sz="2800"/>
          </a:p>
          <a:p>
            <a:pPr marL="0" indent="0">
              <a:buNone/>
            </a:pPr>
            <a:r>
              <a:rPr lang="zh-CN" altLang="en-US" sz="2800">
                <a:sym typeface="+mn-ea"/>
              </a:rPr>
              <a:t>请参考视频：</a:t>
            </a:r>
            <a:r>
              <a:rPr lang="zh-CN" altLang="en-US" sz="2800">
                <a:solidFill>
                  <a:srgbClr val="FF0000"/>
                </a:solidFill>
                <a:sym typeface="+mn-ea"/>
              </a:rPr>
              <a:t>交流充电口认知与常规检查</a:t>
            </a:r>
            <a:endParaRPr lang="zh-CN" altLang="en-US" sz="2800">
              <a:solidFill>
                <a:srgbClr val="FF0000"/>
              </a:solidFill>
              <a:sym typeface="+mn-ea"/>
            </a:endParaRPr>
          </a:p>
          <a:p>
            <a:pPr marL="0" indent="0">
              <a:buNone/>
            </a:pPr>
            <a:endParaRPr lang="zh-CN" altLang="en-US" sz="28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1" name="图片 121" descr="Z:\工作人员\覃桂蕊\G19176\备份\教材图片\啊大大.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538730" y="3060065"/>
            <a:ext cx="7114540" cy="3434715"/>
          </a:xfrm>
          <a:prstGeom prst="rect">
            <a:avLst/>
          </a:prstGeom>
          <a:noFill/>
          <a:ln>
            <a:noFill/>
          </a:ln>
        </p:spPr>
      </p:pic>
      <p:sp>
        <p:nvSpPr>
          <p:cNvPr id="4" name="任意多边形 3"/>
          <p:cNvSpPr/>
          <p:nvPr>
            <p:custDataLst>
              <p:tags r:id="rId2"/>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ED7D31"/>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3.车载充电机</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3"/>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290" y="1583690"/>
            <a:ext cx="10519410" cy="1476375"/>
          </a:xfrm>
          <a:prstGeom prst="rect">
            <a:avLst/>
          </a:prstGeom>
          <a:noFill/>
          <a:ln w="9525">
            <a:noFill/>
          </a:ln>
        </p:spPr>
        <p:txBody>
          <a:bodyPr wrap="square">
            <a:spAutoFit/>
          </a:bodyPr>
          <a:p>
            <a:pPr indent="306070" algn="l" fontAlgn="auto">
              <a:lnSpc>
                <a:spcPct val="150000"/>
              </a:lnSpc>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EV450的车载充电机安装在车辆前舱右侧</a:t>
            </a:r>
            <a:r>
              <a:rPr sz="2000" b="1">
                <a:latin typeface="宋体" panose="02010600030101010101" pitchFamily="2" charset="-122"/>
                <a:ea typeface="宋体" panose="02010600030101010101" pitchFamily="2" charset="-122"/>
                <a:cs typeface="宋体" panose="02010600030101010101" pitchFamily="2" charset="-122"/>
              </a:rPr>
              <a:t>，其车载充电机集成了车载充电和高压配电系统。车载充电机相关的外部接口主要包括：动力电池直流母线接口、交流充电接口和车载充电机低压连接器接口</a:t>
            </a:r>
            <a:r>
              <a:rPr lang="zh-CN" sz="2000" b="1">
                <a:latin typeface="宋体" panose="02010600030101010101" pitchFamily="2" charset="-122"/>
                <a:ea typeface="宋体" panose="02010600030101010101" pitchFamily="2" charset="-122"/>
                <a:cs typeface="宋体" panose="02010600030101010101" pitchFamily="2" charset="-122"/>
              </a:rPr>
              <a:t>。</a:t>
            </a:r>
            <a:endParaRPr lang="zh-CN"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ED7D31"/>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3.车载充电机</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504170" cy="4892675"/>
          </a:xfrm>
          <a:prstGeom prst="rect">
            <a:avLst/>
          </a:prstGeom>
          <a:noFill/>
          <a:ln w="9525">
            <a:noFill/>
          </a:ln>
        </p:spPr>
        <p:txBody>
          <a:bodyPr wrap="square">
            <a:spAutoFit/>
          </a:bodyPr>
          <a:p>
            <a:pPr indent="306070" algn="l" fontAlgn="auto">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吉利帝豪</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EV450</a:t>
            </a:r>
            <a:r>
              <a:rPr lang="zh-CN" sz="2000" b="1">
                <a:latin typeface="宋体" panose="02010600030101010101" pitchFamily="2" charset="-122"/>
                <a:ea typeface="宋体" panose="02010600030101010101" pitchFamily="2" charset="-122"/>
                <a:cs typeface="宋体" panose="02010600030101010101" pitchFamily="2" charset="-122"/>
              </a:rPr>
              <a:t>车</a:t>
            </a:r>
            <a:r>
              <a:rPr sz="2000" b="1">
                <a:latin typeface="宋体" panose="02010600030101010101" pitchFamily="2" charset="-122"/>
                <a:ea typeface="宋体" panose="02010600030101010101" pitchFamily="2" charset="-122"/>
                <a:cs typeface="宋体" panose="02010600030101010101" pitchFamily="2" charset="-122"/>
              </a:rPr>
              <a:t>载充电机主体作为核心部件主要由</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车载充电机内部可分为三部分，主电路、控制电路、线束及标准件</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（1）主电路：前端将交流电转换为恒定电压的直流电，主要是全桥电路+PFC电路。后端为DC/DC变换器将直流电变换为合适的电压及电流供给动力电池。 </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（2）控制电路：控制MOS管的开关，与BMS之间通讯，监测充电机状态等功能。 </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（3）线束及标准件：用于主电路及控制电路的连接，固定元器件及电路板。</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另外还有3个熔断器分别是电动压缩机回路、PTC加热器回路、交流慢充回路40A熔断器</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ED7D31"/>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3.车载充电机</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290" y="2200910"/>
            <a:ext cx="4977130" cy="2399665"/>
          </a:xfrm>
          <a:prstGeom prst="rect">
            <a:avLst/>
          </a:prstGeom>
          <a:noFill/>
          <a:ln w="9525">
            <a:noFill/>
          </a:ln>
        </p:spPr>
        <p:txBody>
          <a:bodyPr wrap="square">
            <a:spAutoFit/>
          </a:bodyPr>
          <a:p>
            <a:pPr indent="30607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（1）</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具有为电动汽车动力电池安全、自动充满电的能力</a:t>
            </a:r>
            <a:r>
              <a:rPr sz="2000" b="1">
                <a:latin typeface="宋体" panose="02010600030101010101" pitchFamily="2" charset="-122"/>
                <a:ea typeface="宋体" panose="02010600030101010101" pitchFamily="2" charset="-122"/>
                <a:cs typeface="宋体" panose="02010600030101010101" pitchFamily="2" charset="-122"/>
              </a:rPr>
              <a:t>。充电机依据电池管理系统（BMS）提供的数据，能动态调节充电电流或电压参数，执行相应的动作，完成充电过程</a:t>
            </a:r>
            <a:r>
              <a:rPr lang="zh-CN" sz="2000" b="1">
                <a:latin typeface="宋体" panose="02010600030101010101" pitchFamily="2" charset="-122"/>
                <a:ea typeface="宋体" panose="02010600030101010101" pitchFamily="2" charset="-122"/>
                <a:cs typeface="宋体" panose="02010600030101010101" pitchFamily="2" charset="-122"/>
              </a:rPr>
              <a:t>。</a:t>
            </a:r>
            <a:endParaRPr lang="zh-CN" sz="20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96290" y="1795780"/>
            <a:ext cx="5080000" cy="398780"/>
          </a:xfrm>
          <a:prstGeom prst="rect">
            <a:avLst/>
          </a:prstGeom>
          <a:noFill/>
          <a:ln w="9525">
            <a:noFill/>
          </a:ln>
        </p:spPr>
        <p:txBody>
          <a:bodyPr>
            <a:spAutoFit/>
          </a:bodyPr>
          <a:p>
            <a:pPr indent="0"/>
            <a:r>
              <a:rPr lang="zh-CN" sz="2000" b="1">
                <a:latin typeface="Calibri" panose="020F0502020204030204" charset="0"/>
                <a:ea typeface="宋体" panose="02010600030101010101" pitchFamily="2" charset="-122"/>
              </a:rPr>
              <a:t>车载充电机的功能</a:t>
            </a:r>
            <a:endParaRPr lang="zh-CN" altLang="en-US" sz="2000" b="1"/>
          </a:p>
        </p:txBody>
      </p:sp>
      <p:pic>
        <p:nvPicPr>
          <p:cNvPr id="119" name="图片 119" descr="Z:\工作人员\覃桂蕊\G19176\备份\教材图片\QQ截图2019112116182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956300" y="2343150"/>
            <a:ext cx="5556250" cy="3230245"/>
          </a:xfrm>
          <a:prstGeom prst="rect">
            <a:avLst/>
          </a:prstGeom>
          <a:noFill/>
          <a:ln>
            <a:noFill/>
          </a:ln>
        </p:spPr>
      </p:pic>
      <p:sp>
        <p:nvSpPr>
          <p:cNvPr id="5" name="文本框 4"/>
          <p:cNvSpPr txBox="1"/>
          <p:nvPr/>
        </p:nvSpPr>
        <p:spPr>
          <a:xfrm>
            <a:off x="637540" y="5170170"/>
            <a:ext cx="5136515" cy="398780"/>
          </a:xfrm>
          <a:prstGeom prst="rect">
            <a:avLst/>
          </a:prstGeom>
          <a:noFill/>
          <a:ln w="9525">
            <a:noFill/>
          </a:ln>
        </p:spPr>
        <p:txBody>
          <a:bodyPr wrap="square">
            <a:spAutoFit/>
          </a:bodyPr>
          <a:p>
            <a:pPr indent="0" algn="ctr"/>
            <a:r>
              <a:rPr lang="zh-CN" sz="2000" b="1">
                <a:ea typeface="宋体" panose="02010600030101010101" pitchFamily="2" charset="-122"/>
              </a:rPr>
              <a:t>请参考动画：</a:t>
            </a:r>
            <a:r>
              <a:rPr lang="zh-CN" sz="2000" b="1">
                <a:solidFill>
                  <a:srgbClr val="FF0000"/>
                </a:solidFill>
                <a:ea typeface="宋体" panose="02010600030101010101" pitchFamily="2" charset="-122"/>
              </a:rPr>
              <a:t>吉利帝豪充电状态识别过程</a:t>
            </a:r>
            <a:endParaRPr lang="zh-CN" sz="2000" b="1">
              <a:solidFill>
                <a:srgbClr val="FF0000"/>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ED7D31"/>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3.车载充电机</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290" y="2150110"/>
            <a:ext cx="10504170" cy="332295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（2）</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具备高速CAN网络与BMS通信的功能</a:t>
            </a:r>
            <a:r>
              <a:rPr sz="2000" b="1">
                <a:latin typeface="宋体" panose="02010600030101010101" pitchFamily="2" charset="-122"/>
                <a:ea typeface="宋体" panose="02010600030101010101" pitchFamily="2" charset="-122"/>
                <a:cs typeface="宋体" panose="02010600030101010101" pitchFamily="2" charset="-122"/>
              </a:rPr>
              <a:t>，判断电池连接状态是否正确，获得电池系统参数及充电前和充电过程中整组和单体电池的实时数据。</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（3）可通过高速CAN网络与车辆监控系统通信，上传充电机的工作状态、工作参数和故障 告警信息，</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接受启动充电或停止充电控制命令</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（4）完备的安全防护措施。</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有交流输入过电压保护功能</a:t>
            </a:r>
            <a:r>
              <a:rPr sz="2000" b="1">
                <a:latin typeface="宋体" panose="02010600030101010101" pitchFamily="2" charset="-122"/>
                <a:ea typeface="宋体" panose="02010600030101010101" pitchFamily="2" charset="-122"/>
                <a:cs typeface="宋体" panose="02010600030101010101" pitchFamily="2" charset="-122"/>
              </a:rPr>
              <a:t>，交流输入欠电压告警功能，交流输入过电流保护功能，直流输出过电流保护功能，直流输出短路保护功能，输出软启动功能，防止电流冲击</a:t>
            </a:r>
            <a:r>
              <a:rPr lang="zh-CN" sz="2000" b="1">
                <a:latin typeface="宋体" panose="02010600030101010101" pitchFamily="2" charset="-122"/>
                <a:ea typeface="宋体" panose="02010600030101010101" pitchFamily="2" charset="-122"/>
                <a:cs typeface="宋体" panose="02010600030101010101" pitchFamily="2" charset="-122"/>
              </a:rPr>
              <a:t>。</a:t>
            </a:r>
            <a:endParaRPr lang="zh-CN" sz="20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96290" y="1795780"/>
            <a:ext cx="5080000" cy="398780"/>
          </a:xfrm>
          <a:prstGeom prst="rect">
            <a:avLst/>
          </a:prstGeom>
          <a:noFill/>
          <a:ln w="9525">
            <a:noFill/>
          </a:ln>
        </p:spPr>
        <p:txBody>
          <a:bodyPr>
            <a:spAutoFit/>
          </a:bodyPr>
          <a:p>
            <a:pPr indent="0"/>
            <a:r>
              <a:rPr lang="zh-CN" sz="2000" b="1">
                <a:latin typeface="Calibri" panose="020F0502020204030204" charset="0"/>
                <a:ea typeface="宋体" panose="02010600030101010101" pitchFamily="2" charset="-122"/>
              </a:rPr>
              <a:t>车载充电机的功能</a:t>
            </a:r>
            <a:endParaRPr lang="zh-CN" altLang="en-US" sz="2000" b="1"/>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ED7D31"/>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3.车载充电机</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796290" y="1795780"/>
            <a:ext cx="5080000" cy="398780"/>
          </a:xfrm>
          <a:prstGeom prst="rect">
            <a:avLst/>
          </a:prstGeom>
          <a:noFill/>
          <a:ln w="9525">
            <a:noFill/>
          </a:ln>
        </p:spPr>
        <p:txBody>
          <a:bodyPr>
            <a:spAutoFit/>
          </a:bodyPr>
          <a:p>
            <a:pPr indent="0"/>
            <a:r>
              <a:rPr lang="zh-CN" sz="2000" b="1">
                <a:latin typeface="Calibri" panose="020F0502020204030204" charset="0"/>
                <a:ea typeface="宋体" panose="02010600030101010101" pitchFamily="2" charset="-122"/>
              </a:rPr>
              <a:t>车载充电机的组成</a:t>
            </a:r>
            <a:endParaRPr lang="zh-CN" sz="2000" b="1">
              <a:latin typeface="Calibri" panose="020F0502020204030204" charset="0"/>
              <a:ea typeface="宋体" panose="02010600030101010101" pitchFamily="2" charset="-122"/>
            </a:endParaRPr>
          </a:p>
        </p:txBody>
      </p:sp>
      <p:pic>
        <p:nvPicPr>
          <p:cNvPr id="44" name="图片 44"/>
          <p:cNvPicPr>
            <a:picLocks noChangeAspect="1"/>
          </p:cNvPicPr>
          <p:nvPr/>
        </p:nvPicPr>
        <p:blipFill>
          <a:blip r:embed="rId3" cstate="print">
            <a:extLst>
              <a:ext uri="{28A0092B-C50C-407E-A947-70E740481C1C}">
                <a14:useLocalDpi xmlns:a14="http://schemas.microsoft.com/office/drawing/2010/main" val="0"/>
              </a:ext>
            </a:extLst>
          </a:blip>
          <a:srcRect l="3268" t="6640" r="3818" b="11355"/>
          <a:stretch>
            <a:fillRect/>
          </a:stretch>
        </p:blipFill>
        <p:spPr>
          <a:xfrm>
            <a:off x="1231900" y="2415540"/>
            <a:ext cx="9728200" cy="4025265"/>
          </a:xfrm>
          <a:prstGeom prst="rect">
            <a:avLst/>
          </a:prstGeom>
          <a:ln>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二、慢充系统工作原理</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ED7D31"/>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交流充电桩充电过程</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81685" y="1689735"/>
            <a:ext cx="10629265" cy="2122805"/>
          </a:xfrm>
          <a:prstGeom prst="rect">
            <a:avLst/>
          </a:prstGeom>
          <a:noFill/>
          <a:ln w="9525">
            <a:noFill/>
          </a:ln>
        </p:spPr>
        <p:txBody>
          <a:bodyPr wrap="square">
            <a:spAutoFit/>
          </a:bodyPr>
          <a:p>
            <a:pPr indent="306070" algn="l" fontAlgn="auto">
              <a:lnSpc>
                <a:spcPct val="150000"/>
              </a:lnSpc>
            </a:pP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车载充电机通过充电线缆与前端的交流充电桩或充电线缆控制器等设备相连接并进行通信</a:t>
            </a:r>
            <a:r>
              <a:rPr sz="2000" b="1">
                <a:latin typeface="宋体" panose="02010600030101010101" pitchFamily="2" charset="-122"/>
                <a:ea typeface="宋体" panose="02010600030101010101" pitchFamily="2" charset="-122"/>
                <a:cs typeface="宋体" panose="02010600030101010101" pitchFamily="2" charset="-122"/>
              </a:rPr>
              <a:t>，从而获得交流电能的供给，车载充电机完成交流电转直流电的AC/DC转换；车载充电机的后端与电池系统（包括动力电池组及电池管理系统）相连并进行通信，得到剩余电量、所需充电电压和充电电流等信息，并提供直流电能进行能量补充</a:t>
            </a:r>
            <a:r>
              <a:rPr lang="zh-CN" sz="2000" b="1">
                <a:latin typeface="宋体" panose="02010600030101010101" pitchFamily="2" charset="-122"/>
                <a:ea typeface="宋体" panose="02010600030101010101" pitchFamily="2" charset="-122"/>
                <a:cs typeface="宋体" panose="02010600030101010101" pitchFamily="2" charset="-122"/>
              </a:rPr>
              <a:t>。</a:t>
            </a:r>
            <a:endParaRPr lang="zh-CN" sz="2000" b="1">
              <a:latin typeface="宋体" panose="02010600030101010101" pitchFamily="2" charset="-122"/>
              <a:ea typeface="宋体" panose="02010600030101010101" pitchFamily="2" charset="-122"/>
              <a:cs typeface="宋体" panose="02010600030101010101" pitchFamily="2" charset="-122"/>
            </a:endParaRPr>
          </a:p>
        </p:txBody>
      </p:sp>
      <p:pic>
        <p:nvPicPr>
          <p:cNvPr id="22"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0380" y="3812540"/>
            <a:ext cx="6142355" cy="2719070"/>
          </a:xfrm>
          <a:prstGeom prst="rect">
            <a:avLst/>
          </a:prstGeom>
        </p:spPr>
      </p:pic>
      <p:sp>
        <p:nvSpPr>
          <p:cNvPr id="5" name="文本框 4"/>
          <p:cNvSpPr txBox="1"/>
          <p:nvPr/>
        </p:nvSpPr>
        <p:spPr>
          <a:xfrm>
            <a:off x="334010" y="4335145"/>
            <a:ext cx="2563495" cy="706755"/>
          </a:xfrm>
          <a:prstGeom prst="rect">
            <a:avLst/>
          </a:prstGeom>
          <a:noFill/>
          <a:ln w="9525">
            <a:noFill/>
          </a:ln>
        </p:spPr>
        <p:txBody>
          <a:bodyPr wrap="square">
            <a:spAutoFit/>
          </a:bodyPr>
          <a:p>
            <a:pPr indent="0" algn="ctr"/>
            <a:r>
              <a:rPr lang="zh-CN" sz="2000" b="1">
                <a:ea typeface="宋体" panose="02010600030101010101" pitchFamily="2" charset="-122"/>
              </a:rPr>
              <a:t>请参考动画：</a:t>
            </a:r>
            <a:endParaRPr lang="zh-CN" sz="2000" b="1">
              <a:ea typeface="宋体" panose="02010600030101010101" pitchFamily="2" charset="-122"/>
            </a:endParaRPr>
          </a:p>
          <a:p>
            <a:pPr indent="0" algn="ctr"/>
            <a:r>
              <a:rPr lang="zh-CN" sz="2000" b="1">
                <a:solidFill>
                  <a:srgbClr val="FF0000"/>
                </a:solidFill>
                <a:ea typeface="宋体" panose="02010600030101010101" pitchFamily="2" charset="-122"/>
              </a:rPr>
              <a:t>慢充系统充电过程</a:t>
            </a:r>
            <a:endParaRPr lang="zh-CN" sz="2000" b="1">
              <a:solidFill>
                <a:srgbClr val="FF0000"/>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二、慢充系统工作原理</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ED7D31"/>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车载充电机的主要功用</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629265" cy="2861310"/>
          </a:xfrm>
          <a:prstGeom prst="rect">
            <a:avLst/>
          </a:prstGeom>
          <a:noFill/>
          <a:ln w="9525">
            <a:noFill/>
          </a:ln>
        </p:spPr>
        <p:txBody>
          <a:bodyPr wrap="square">
            <a:spAutoFit/>
          </a:bodyPr>
          <a:p>
            <a:pPr indent="306070" algn="l" fontAlgn="auto">
              <a:lnSpc>
                <a:spcPct val="150000"/>
              </a:lnSpc>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车载充电机的主要功用就是信息交互通信，能量获取、有效处理及输送，同时有效提高电能的利用效率</a:t>
            </a:r>
            <a:r>
              <a:rPr sz="2000" b="1">
                <a:latin typeface="宋体" panose="02010600030101010101" pitchFamily="2" charset="-122"/>
                <a:ea typeface="宋体" panose="02010600030101010101" pitchFamily="2" charset="-122"/>
                <a:cs typeface="宋体" panose="02010600030101010101" pitchFamily="2" charset="-122"/>
              </a:rPr>
              <a:t>。在充电准备及过程中，电池管理系统（BMS）将动力电池组所需的充电电压、充电电流等充电需求状态经CAN总线发送给充电机，车载充电机则把充电回路的输出电压和输出电流等功率信息实时反馈给电池管理系统。充电机在地面充电装置与充电电池之间起到一个功率转换窗口的作用。交流充电桩通过交流充电接口将能量发送给车载充电机，车载充电机与电池管理系统通信，并将能量传递给动力电池。</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637540" y="5170170"/>
            <a:ext cx="5136515" cy="398780"/>
          </a:xfrm>
          <a:prstGeom prst="rect">
            <a:avLst/>
          </a:prstGeom>
          <a:noFill/>
          <a:ln w="9525">
            <a:noFill/>
          </a:ln>
        </p:spPr>
        <p:txBody>
          <a:bodyPr wrap="square">
            <a:spAutoFit/>
          </a:bodyPr>
          <a:p>
            <a:pPr indent="0" algn="ctr"/>
            <a:r>
              <a:rPr lang="zh-CN" sz="2000" b="1">
                <a:ea typeface="宋体" panose="02010600030101010101" pitchFamily="2" charset="-122"/>
              </a:rPr>
              <a:t>请参考动画：</a:t>
            </a:r>
            <a:r>
              <a:rPr lang="zh-CN" sz="2000" b="1">
                <a:solidFill>
                  <a:srgbClr val="FF0000"/>
                </a:solidFill>
                <a:ea typeface="宋体" panose="02010600030101010101" pitchFamily="2" charset="-122"/>
              </a:rPr>
              <a:t>吉利帝豪充电状态识别过程</a:t>
            </a:r>
            <a:endParaRPr lang="zh-CN" sz="2000" b="1">
              <a:solidFill>
                <a:srgbClr val="FF0000"/>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771525" y="2136140"/>
            <a:ext cx="10474325" cy="2768600"/>
          </a:xfrm>
          <a:prstGeom prst="rect">
            <a:avLst/>
          </a:prstGeom>
          <a:noFill/>
          <a:ln w="9525">
            <a:noFill/>
          </a:ln>
        </p:spPr>
        <p:txBody>
          <a:bodyPr wrap="square">
            <a:spAutoFit/>
          </a:bodyPr>
          <a:p>
            <a:pPr indent="30480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慢充充电系统一般是指将220VAC引人交流充电桩后，通过充电线缆和充电枪与新能源汽车交流充电接口对接后，车载充电机能将外部交流电网的电转化为直流电来对动力电池进行充电的系统。与直流充电系统相比较，</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交流充电系统将AC/DC系统集成在车内的车载充电机</a:t>
            </a:r>
            <a:r>
              <a:rPr sz="2000" b="1">
                <a:latin typeface="宋体" panose="02010600030101010101" pitchFamily="2" charset="-122"/>
                <a:ea typeface="宋体" panose="02010600030101010101" pitchFamily="2" charset="-122"/>
                <a:cs typeface="宋体" panose="02010600030101010101" pitchFamily="2" charset="-122"/>
              </a:rPr>
              <a:t>，受布置空间限制，车载充电机体积较小，因此其工作功率较小，常用的充电功率有</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3.3kW</a:t>
            </a:r>
            <a:r>
              <a:rPr sz="2000" b="1">
                <a:latin typeface="宋体" panose="02010600030101010101" pitchFamily="2" charset="-122"/>
                <a:ea typeface="宋体" panose="02010600030101010101" pitchFamily="2" charset="-122"/>
                <a:cs typeface="宋体" panose="02010600030101010101" pitchFamily="2" charset="-122"/>
              </a:rPr>
              <a:t>和</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6.6kW</a:t>
            </a:r>
            <a:r>
              <a:rPr sz="2000" b="1">
                <a:latin typeface="宋体" panose="02010600030101010101" pitchFamily="2" charset="-122"/>
                <a:ea typeface="宋体" panose="02010600030101010101" pitchFamily="2" charset="-122"/>
                <a:cs typeface="宋体" panose="02010600030101010101" pitchFamily="2" charset="-122"/>
              </a:rPr>
              <a:t>，因此充电时间较长。</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80085" y="5337175"/>
            <a:ext cx="5933440" cy="398780"/>
          </a:xfrm>
          <a:prstGeom prst="rect">
            <a:avLst/>
          </a:prstGeom>
          <a:noFill/>
          <a:ln w="9525">
            <a:noFill/>
          </a:ln>
        </p:spPr>
        <p:txBody>
          <a:bodyPr wrap="square">
            <a:spAutoFit/>
          </a:bodyPr>
          <a:p>
            <a:pPr indent="0" algn="ctr"/>
            <a:r>
              <a:rPr lang="zh-CN" sz="2000" b="1">
                <a:ea typeface="宋体" panose="02010600030101010101" pitchFamily="2" charset="-122"/>
              </a:rPr>
              <a:t>请参考动画：</a:t>
            </a:r>
            <a:r>
              <a:rPr lang="zh-CN" sz="2000" b="1">
                <a:solidFill>
                  <a:srgbClr val="FF0000"/>
                </a:solidFill>
                <a:ea typeface="宋体" panose="02010600030101010101" pitchFamily="2" charset="-122"/>
              </a:rPr>
              <a:t>慢充系统组成</a:t>
            </a:r>
            <a:endParaRPr lang="zh-CN" sz="2000" b="1">
              <a:solidFill>
                <a:srgbClr val="FF0000"/>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三、高低压转换装置</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高低压转换系统框图</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629265" cy="359981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在新能源汽车上没有发动机，整车用电的来源也不再是发电机，而是动力电池和蓄电池。</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由于整车用电器的额定电压是低压，因此需要DC/DC装置来将高压直流电转为低压直流电，这样才能够保持整车用电平衡</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电动汽车的高低压转换系统由动力电池组，DC/DC模块，低压蓄电池等组成</a:t>
            </a:r>
            <a:r>
              <a:rPr sz="2000" b="1">
                <a:latin typeface="宋体" panose="02010600030101010101" pitchFamily="2" charset="-122"/>
                <a:ea typeface="宋体" panose="02010600030101010101" pitchFamily="2" charset="-122"/>
                <a:cs typeface="宋体" panose="02010600030101010101" pitchFamily="2" charset="-122"/>
              </a:rPr>
              <a:t>。当车辆启动，动力电池组完成上电后，动力电池组将高压直流电通过高压配电系统输入给DC/DC模块。DC/DC模块将高压直流电转换为低压直流电，为全车低压用电设备供电，当检测到低压蓄电池电压不足时，</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DC/DC模块为低压蓄电池充电</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三、高低压转换装置</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高低压转换系统框图</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5" name="图片 85"/>
          <p:cNvPicPr>
            <a:picLocks noChangeAspect="1"/>
          </p:cNvPicPr>
          <p:nvPr/>
        </p:nvPicPr>
        <p:blipFill>
          <a:blip r:embed="rId3">
            <a:extLst>
              <a:ext uri="{28A0092B-C50C-407E-A947-70E740481C1C}">
                <a14:useLocalDpi xmlns:a14="http://schemas.microsoft.com/office/drawing/2010/main" val="0"/>
              </a:ext>
            </a:extLst>
          </a:blip>
          <a:srcRect l="240" t="2145" r="-240" b="7151"/>
          <a:stretch>
            <a:fillRect/>
          </a:stretch>
        </p:blipFill>
        <p:spPr>
          <a:xfrm>
            <a:off x="2142490" y="1712595"/>
            <a:ext cx="7907020" cy="480885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三、高低压转换装置</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DC/DC转换器</a:t>
            </a:r>
            <a:endPar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4797425" cy="452310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DC/DC转换器，是实现电气系统电能变换和传输的重要电气设备。</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DC/DC是指将一个固定的直流电压变换为可变的直流电压，也称为直流斩波器</a:t>
            </a:r>
            <a:r>
              <a:rPr sz="2000" b="1">
                <a:latin typeface="宋体" panose="02010600030101010101" pitchFamily="2" charset="-122"/>
                <a:ea typeface="宋体" panose="02010600030101010101" pitchFamily="2" charset="-122"/>
                <a:cs typeface="宋体" panose="02010600030101010101" pitchFamily="2" charset="-122"/>
              </a:rPr>
              <a:t>。用于将动力电池或逆变器产生的电能转换成12V低压电能，用于给12V蓄电池充电和车身电气设备供电。</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7552" y="1608987"/>
            <a:ext cx="5338929" cy="4709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三、高低压转换装置</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925" y="1029970"/>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PCU</a:t>
            </a:r>
            <a:endPar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629265" cy="323024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受整车布置的影响，</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现在很多车将车载充电器OBC和DC/DC两个部件合为一个部件，这个部件通常称为二合一控制器</a:t>
            </a:r>
            <a:r>
              <a:rPr sz="2000" b="1">
                <a:latin typeface="宋体" panose="02010600030101010101" pitchFamily="2" charset="-122"/>
                <a:ea typeface="宋体" panose="02010600030101010101" pitchFamily="2" charset="-122"/>
                <a:cs typeface="宋体" panose="02010600030101010101" pitchFamily="2" charset="-122"/>
              </a:rPr>
              <a:t>，它的作用实际上就是OBC与DC/DC两个部件的功能的组合。还有另外一种形式将电机控制器MCU与DC/DC转换器集成化也是纯电动汽车与混合动力汽车驱动电机管理模块发展的一个趋势，这类的驱动电机管理模块也被称为PCU。</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集成度更高的系统即节省了成本，也利于系统之间信息的共享与车辆部件位置的布置设计。</a:t>
            </a:r>
            <a:endParaRPr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三、高低压转换装置</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吉利</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EV450</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电机控制器</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4797425" cy="3322955"/>
          </a:xfrm>
          <a:prstGeom prst="rect">
            <a:avLst/>
          </a:prstGeom>
          <a:noFill/>
          <a:ln w="9525">
            <a:noFill/>
          </a:ln>
        </p:spPr>
        <p:txBody>
          <a:bodyPr wrap="square">
            <a:spAutoFit/>
          </a:bodyPr>
          <a:p>
            <a:pPr indent="306070" algn="l" fontAlgn="auto">
              <a:lnSpc>
                <a:spcPct val="150000"/>
              </a:lnSpc>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吉利帝豪EV450的DC/DC转换器则集成在电机控制器内</a:t>
            </a:r>
            <a:r>
              <a:rPr lang="zh-CN" sz="2000" b="1">
                <a:latin typeface="宋体" panose="02010600030101010101" pitchFamily="2" charset="-122"/>
                <a:ea typeface="宋体" panose="02010600030101010101" pitchFamily="2" charset="-122"/>
                <a:cs typeface="宋体" panose="02010600030101010101" pitchFamily="2" charset="-122"/>
              </a:rPr>
              <a:t>。</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①高压线束接口 </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②驱动电机三相线束接口 </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③低压信号接口</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④低压充电（DC/DC）接口  </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⑤冷却管口</a:t>
            </a:r>
            <a:endParaRPr lang="zh-CN" sz="2000" b="1">
              <a:latin typeface="宋体" panose="02010600030101010101" pitchFamily="2" charset="-122"/>
              <a:ea typeface="宋体" panose="02010600030101010101" pitchFamily="2" charset="-122"/>
              <a:cs typeface="宋体" panose="02010600030101010101" pitchFamily="2" charset="-122"/>
            </a:endParaRPr>
          </a:p>
        </p:txBody>
      </p:sp>
      <p:pic>
        <p:nvPicPr>
          <p:cNvPr id="47"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2285" y="1725930"/>
            <a:ext cx="4358005" cy="390715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四、慢充系统常见故障排除</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1.常见故障</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59390" cy="2861310"/>
          </a:xfrm>
          <a:prstGeom prst="rect">
            <a:avLst/>
          </a:prstGeom>
          <a:noFill/>
          <a:ln w="9525">
            <a:noFill/>
          </a:ln>
        </p:spPr>
        <p:txBody>
          <a:bodyPr wrap="square">
            <a:spAutoFit/>
          </a:bodyPr>
          <a:p>
            <a:pPr indent="306070" algn="l" fontAlgn="auto">
              <a:lnSpc>
                <a:spcPct val="150000"/>
              </a:lnSpc>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（1）充电桩显示车辆未连接</a:t>
            </a:r>
            <a:r>
              <a:rPr sz="2000" b="1">
                <a:latin typeface="宋体" panose="02010600030101010101" pitchFamily="2" charset="-122"/>
                <a:ea typeface="宋体" panose="02010600030101010101" pitchFamily="2" charset="-122"/>
                <a:cs typeface="宋体" panose="02010600030101010101" pitchFamily="2" charset="-122"/>
              </a:rPr>
              <a:t>。主要原因有：充电枪安装不到位；车辆与充电桩两端枪反接。</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（2）动力电池继电器未闭合</a:t>
            </a:r>
            <a:r>
              <a:rPr sz="2000" b="1">
                <a:latin typeface="宋体" panose="02010600030101010101" pitchFamily="2" charset="-122"/>
                <a:ea typeface="宋体" panose="02010600030101010101" pitchFamily="2" charset="-122"/>
                <a:cs typeface="宋体" panose="02010600030101010101" pitchFamily="2" charset="-122"/>
              </a:rPr>
              <a:t>。主要原因有：连接器是否正常连接；车载充电机输出唤醒是否正常。</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（3）动力电池继电器正常闭合</a:t>
            </a:r>
            <a:r>
              <a:rPr sz="2000" b="1">
                <a:latin typeface="宋体" panose="02010600030101010101" pitchFamily="2" charset="-122"/>
                <a:ea typeface="宋体" panose="02010600030101010101" pitchFamily="2" charset="-122"/>
                <a:cs typeface="宋体" panose="02010600030101010101" pitchFamily="2" charset="-122"/>
              </a:rPr>
              <a:t>，但充电机无输出电流。主要原因有：车端充电枪是否连接到位；高压保险是否熔断；高压连接器及线缆是否正确连接。</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四、慢充系统常见故障排除</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2.故障排除思路</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502265" cy="378460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（1）检查线路连接情况，检查充电桩-充电线、慢充口、慢充线束、车载充电机、高压控制盒、动力电池之间的</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线路连接是否良好</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（2）检查低压供电及唤醒信号是否正常，</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检查车载充电机指示灯状态</a:t>
            </a:r>
            <a:r>
              <a:rPr sz="2000" b="1">
                <a:latin typeface="宋体" panose="02010600030101010101" pitchFamily="2" charset="-122"/>
                <a:ea typeface="宋体" panose="02010600030101010101" pitchFamily="2" charset="-122"/>
                <a:cs typeface="宋体" panose="02010600030101010101" pitchFamily="2" charset="-122"/>
              </a:rPr>
              <a:t>，如三个灯都不亮，表示没有电源输入，分别检查线路保险、充电线、慢充口、慢充线束是否正常，若正常，更换车载充电机；检查车载充电机的12V电源及慢充唤醒信号是否正常，</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车载充电机熔断器是否损坏</a:t>
            </a:r>
            <a:r>
              <a:rPr sz="2000" b="1">
                <a:latin typeface="宋体" panose="02010600030101010101" pitchFamily="2" charset="-122"/>
                <a:ea typeface="宋体" panose="02010600030101010101" pitchFamily="2" charset="-122"/>
                <a:cs typeface="宋体" panose="02010600030101010101" pitchFamily="2" charset="-122"/>
              </a:rPr>
              <a:t>，动力电池12V唤醒信号是否正常，整车控制器、动力电池等部件的新能源CAN线是否正常；动力电池低压控制端搭铁及VCU控制搭铁是否正常。</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四、慢充系统常见故障排除</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2.故障排除思路</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502265" cy="239966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（3）</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检查高压电路是否正常</a:t>
            </a:r>
            <a:r>
              <a:rPr sz="2000" b="1">
                <a:latin typeface="宋体" panose="02010600030101010101" pitchFamily="2" charset="-122"/>
                <a:ea typeface="宋体" panose="02010600030101010101" pitchFamily="2" charset="-122"/>
                <a:cs typeface="宋体" panose="02010600030101010101" pitchFamily="2" charset="-122"/>
              </a:rPr>
              <a:t>，如果低压电路正常，充电仍无法完成，逐步检查充电线、慢充线束、车载充电机、分线盒、动力电池之间的高压电是否正常，是线束故障还是部件故障。</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（4）</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使用故障诊断仪检查</a:t>
            </a:r>
            <a:r>
              <a:rPr lang="zh-CN" sz="2000" b="1">
                <a:latin typeface="宋体" panose="02010600030101010101" pitchFamily="2" charset="-122"/>
                <a:ea typeface="宋体" panose="02010600030101010101" pitchFamily="2" charset="-122"/>
                <a:cs typeface="宋体" panose="02010600030101010101" pitchFamily="2" charset="-122"/>
              </a:rPr>
              <a:t>，</a:t>
            </a:r>
            <a:r>
              <a:rPr sz="2000" b="1">
                <a:latin typeface="宋体" panose="02010600030101010101" pitchFamily="2" charset="-122"/>
                <a:ea typeface="宋体" panose="02010600030101010101" pitchFamily="2" charset="-122"/>
                <a:cs typeface="宋体" panose="02010600030101010101" pitchFamily="2" charset="-122"/>
              </a:rPr>
              <a:t>使用故障诊断仪分别检查动力电池及车载充电机的工作状态，对数据进行分析，找出故障所在。</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四、慢充系统常见故障排除</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6379845"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3．“车载充电机与充电桩连接故障”的排除</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46690" cy="239966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（1）检查慢充桩与慢充口连接是否良好。</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检查车载充电机，发现三个指示灯都不亮。</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分别测量充电线桩端充电枪的N、L、PE、CP、CC脚和车辆端的N、L、PE、CP、PE脚是否导通</a:t>
            </a:r>
            <a:r>
              <a:rPr sz="2000" b="1">
                <a:latin typeface="宋体" panose="02010600030101010101" pitchFamily="2" charset="-122"/>
                <a:ea typeface="宋体" panose="02010600030101010101" pitchFamily="2" charset="-122"/>
                <a:cs typeface="宋体" panose="02010600030101010101" pitchFamily="2" charset="-122"/>
              </a:rPr>
              <a:t>，不导通，则修复或更换充电线总成；</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测量充电线车辆端充电枪的CC脚和PE脚的阻值</a:t>
            </a:r>
            <a:r>
              <a:rPr sz="2000" b="1">
                <a:latin typeface="宋体" panose="02010600030101010101" pitchFamily="2" charset="-122"/>
                <a:ea typeface="宋体" panose="02010600030101010101" pitchFamily="2" charset="-122"/>
                <a:cs typeface="宋体" panose="02010600030101010101" pitchFamily="2" charset="-122"/>
              </a:rPr>
              <a:t>，16A充电线阻值应为680±3%Ω，32A充电线阻值应为220±3%Ω，若阻值与标准值不符，则修复或更换充电线总成。</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四、慢充系统常见故障排除</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6379845"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3．“车载充电机与充电桩连接故障”的排除</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46690" cy="323024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（2）检查慢充口与车载充电机连接是否良好。</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排除充电桩-充电线问题后，启动充电，车载充电机指示灯仍旧都不亮的，</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检查慢充线束及车载充电机。检查插件端子无烧蚀、虚接现象</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；分别测量充电口L、N、PE、CC、CP脚与充电线束充电机插件1、1、3、5、6脚是否导通</a:t>
            </a:r>
            <a:r>
              <a:rPr sz="2000" b="1">
                <a:latin typeface="宋体" panose="02010600030101010101" pitchFamily="2" charset="-122"/>
                <a:ea typeface="宋体" panose="02010600030101010101" pitchFamily="2" charset="-122"/>
                <a:cs typeface="宋体" panose="02010600030101010101" pitchFamily="2" charset="-122"/>
              </a:rPr>
              <a:t>，不导通，则修复或更换慢充线束总成；慢充线束检查完毕，恢复好进行充电测试，如果车载充电机的指示灯还都不亮，则更换车载充电机。该车更换车载充电机后，充电正常，故障排除。</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473700" cy="508000"/>
          </a:xfrm>
          <a:prstGeom prst="rect">
            <a:avLst/>
          </a:prstGeom>
          <a:noFill/>
          <a:extLst>
            <a:ext uri="{909E8E84-426E-40DD-AFC4-6F175D3DCCD1}">
              <a14:hiddenFill xmlns:a14="http://schemas.microsoft.com/office/drawing/2010/main">
                <a:solidFill>
                  <a:srgbClr val="FFC00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慢充电系统主要零部件在车上</a:t>
            </a:r>
            <a:r>
              <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布置位置</a:t>
            </a:r>
            <a:endParaRPr 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10" name="图片 110"/>
          <p:cNvPicPr>
            <a:picLocks noChangeAspect="1"/>
          </p:cNvPicPr>
          <p:nvPr/>
        </p:nvPicPr>
        <p:blipFill>
          <a:blip r:embed="rId3"/>
          <a:stretch>
            <a:fillRect/>
          </a:stretch>
        </p:blipFill>
        <p:spPr>
          <a:xfrm>
            <a:off x="4916805" y="1877695"/>
            <a:ext cx="6335395" cy="4044950"/>
          </a:xfrm>
          <a:prstGeom prst="rect">
            <a:avLst/>
          </a:prstGeom>
        </p:spPr>
      </p:pic>
      <p:sp>
        <p:nvSpPr>
          <p:cNvPr id="100" name="文本框 99"/>
          <p:cNvSpPr txBox="1"/>
          <p:nvPr/>
        </p:nvSpPr>
        <p:spPr>
          <a:xfrm>
            <a:off x="771525" y="2686050"/>
            <a:ext cx="3812540" cy="2399665"/>
          </a:xfrm>
          <a:prstGeom prst="rect">
            <a:avLst/>
          </a:prstGeom>
          <a:noFill/>
          <a:ln w="9525">
            <a:noFill/>
          </a:ln>
        </p:spPr>
        <p:txBody>
          <a:bodyPr wrap="square">
            <a:spAutoFit/>
          </a:bodyPr>
          <a:p>
            <a:pPr indent="306070" algn="l" fontAlgn="auto">
              <a:lnSpc>
                <a:spcPct val="150000"/>
              </a:lnSpc>
            </a:pPr>
            <a:r>
              <a:rPr lang="en-US" sz="2000" b="1">
                <a:latin typeface="宋体" panose="02010600030101010101" pitchFamily="2" charset="-122"/>
                <a:ea typeface="宋体" panose="02010600030101010101" pitchFamily="2" charset="-122"/>
                <a:cs typeface="宋体" panose="02010600030101010101" pitchFamily="2" charset="-122"/>
              </a:rPr>
              <a:t>1-</a:t>
            </a:r>
            <a:r>
              <a:rPr lang="zh-CN" sz="2000" b="1">
                <a:latin typeface="宋体" panose="02010600030101010101" pitchFamily="2" charset="-122"/>
                <a:ea typeface="宋体" panose="02010600030101010101" pitchFamily="2" charset="-122"/>
                <a:cs typeface="宋体" panose="02010600030101010101" pitchFamily="2" charset="-122"/>
              </a:rPr>
              <a:t>车载充电机</a:t>
            </a:r>
            <a:r>
              <a:rPr lang="en-US" sz="2000" b="1">
                <a:latin typeface="宋体" panose="02010600030101010101" pitchFamily="2" charset="-122"/>
                <a:ea typeface="宋体" panose="02010600030101010101" pitchFamily="2" charset="-122"/>
                <a:cs typeface="宋体" panose="02010600030101010101" pitchFamily="2" charset="-122"/>
              </a:rPr>
              <a:t>   </a:t>
            </a:r>
            <a:endParaRPr lang="en-US"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en-US" sz="2000" b="1">
                <a:latin typeface="宋体" panose="02010600030101010101" pitchFamily="2" charset="-122"/>
                <a:ea typeface="宋体" panose="02010600030101010101" pitchFamily="2" charset="-122"/>
                <a:cs typeface="宋体" panose="02010600030101010101" pitchFamily="2" charset="-122"/>
              </a:rPr>
              <a:t>2-</a:t>
            </a:r>
            <a:r>
              <a:rPr lang="zh-CN" sz="2000" b="1">
                <a:latin typeface="宋体" panose="02010600030101010101" pitchFamily="2" charset="-122"/>
                <a:ea typeface="宋体" panose="02010600030101010101" pitchFamily="2" charset="-122"/>
                <a:cs typeface="宋体" panose="02010600030101010101" pitchFamily="2" charset="-122"/>
              </a:rPr>
              <a:t>驱动电机控制器  </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en-US" sz="2000" b="1">
                <a:latin typeface="宋体" panose="02010600030101010101" pitchFamily="2" charset="-122"/>
                <a:ea typeface="宋体" panose="02010600030101010101" pitchFamily="2" charset="-122"/>
                <a:cs typeface="宋体" panose="02010600030101010101" pitchFamily="2" charset="-122"/>
              </a:rPr>
              <a:t>3-</a:t>
            </a:r>
            <a:r>
              <a:rPr lang="zh-CN" sz="2000" b="1">
                <a:latin typeface="宋体" panose="02010600030101010101" pitchFamily="2" charset="-122"/>
                <a:ea typeface="宋体" panose="02010600030101010101" pitchFamily="2" charset="-122"/>
                <a:cs typeface="宋体" panose="02010600030101010101" pitchFamily="2" charset="-122"/>
              </a:rPr>
              <a:t>交流充电接口</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en-US" sz="2000" b="1">
                <a:latin typeface="宋体" panose="02010600030101010101" pitchFamily="2" charset="-122"/>
                <a:ea typeface="宋体" panose="02010600030101010101" pitchFamily="2" charset="-122"/>
                <a:cs typeface="宋体" panose="02010600030101010101" pitchFamily="2" charset="-122"/>
              </a:rPr>
              <a:t>4-</a:t>
            </a:r>
            <a:r>
              <a:rPr lang="zh-CN" sz="2000" b="1">
                <a:latin typeface="宋体" panose="02010600030101010101" pitchFamily="2" charset="-122"/>
                <a:ea typeface="宋体" panose="02010600030101010101" pitchFamily="2" charset="-122"/>
                <a:cs typeface="宋体" panose="02010600030101010101" pitchFamily="2" charset="-122"/>
              </a:rPr>
              <a:t>直流充电接口    </a:t>
            </a:r>
            <a:endParaRPr lang="zh-CN"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en-US" sz="2000" b="1">
                <a:latin typeface="宋体" panose="02010600030101010101" pitchFamily="2" charset="-122"/>
                <a:ea typeface="宋体" panose="02010600030101010101" pitchFamily="2" charset="-122"/>
                <a:cs typeface="宋体" panose="02010600030101010101" pitchFamily="2" charset="-122"/>
              </a:rPr>
              <a:t>5-</a:t>
            </a:r>
            <a:r>
              <a:rPr lang="zh-CN" sz="2000" b="1">
                <a:latin typeface="宋体" panose="02010600030101010101" pitchFamily="2" charset="-122"/>
                <a:ea typeface="宋体" panose="02010600030101010101" pitchFamily="2" charset="-122"/>
                <a:cs typeface="宋体" panose="02010600030101010101" pitchFamily="2" charset="-122"/>
              </a:rPr>
              <a:t>交流充电接口应急解锁</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五、高低压转换系统的检测与维修</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1.故障现象</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4797425" cy="1476375"/>
          </a:xfrm>
          <a:prstGeom prst="rect">
            <a:avLst/>
          </a:prstGeom>
          <a:noFill/>
          <a:ln w="9525">
            <a:noFill/>
          </a:ln>
        </p:spPr>
        <p:txBody>
          <a:bodyPr wrap="square">
            <a:spAutoFit/>
          </a:bodyPr>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吉利帝豪</a:t>
            </a:r>
            <a:r>
              <a:rPr lang="en-US" altLang="zh-CN" sz="2000" b="1">
                <a:latin typeface="宋体" panose="02010600030101010101" pitchFamily="2" charset="-122"/>
                <a:ea typeface="宋体" panose="02010600030101010101" pitchFamily="2" charset="-122"/>
                <a:cs typeface="宋体" panose="02010600030101010101" pitchFamily="2" charset="-122"/>
              </a:rPr>
              <a:t>EV450</a:t>
            </a:r>
            <a:r>
              <a:rPr sz="2000" b="1">
                <a:latin typeface="宋体" panose="02010600030101010101" pitchFamily="2" charset="-122"/>
                <a:ea typeface="宋体" panose="02010600030101010101" pitchFamily="2" charset="-122"/>
                <a:cs typeface="宋体" panose="02010600030101010101" pitchFamily="2" charset="-122"/>
              </a:rPr>
              <a:t>车辆整车不上电，按喇叭无声音，对蓄电池跨接充电后，整车上电过段时间后又出现同样故障。</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84" name="图片 1"/>
          <p:cNvPicPr>
            <a:picLocks noChangeAspect="1"/>
          </p:cNvPicPr>
          <p:nvPr/>
        </p:nvPicPr>
        <p:blipFill>
          <a:blip r:embed="rId3"/>
          <a:stretch>
            <a:fillRect/>
          </a:stretch>
        </p:blipFill>
        <p:spPr>
          <a:xfrm>
            <a:off x="5745480" y="1392555"/>
            <a:ext cx="5910580" cy="4723765"/>
          </a:xfrm>
          <a:prstGeom prst="rect">
            <a:avLst/>
          </a:prstGeom>
          <a:noFill/>
          <a:ln>
            <a:noFill/>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五、高低压转换系统的检测与维修</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2.故障分析</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46055" cy="424624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（1）蓄电池跨接充电后，将诊断仪的OBD接口连接至汽车诊断座接口处。</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（2）将电源开关置于“ON”挡位，打开诊断仪，读取故障码。</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（3）读取故障码为：蓄电池电压过压故障</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（4）</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分析故障原因</a:t>
            </a:r>
            <a:r>
              <a:rPr sz="2000" b="1">
                <a:latin typeface="宋体" panose="02010600030101010101" pitchFamily="2" charset="-122"/>
                <a:ea typeface="宋体" panose="02010600030101010101" pitchFamily="2" charset="-122"/>
                <a:cs typeface="宋体" panose="02010600030101010101" pitchFamily="2" charset="-122"/>
              </a:rPr>
              <a:t>为：</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①</a:t>
            </a:r>
            <a:r>
              <a:rPr sz="2000" b="1">
                <a:latin typeface="宋体" panose="02010600030101010101" pitchFamily="2" charset="-122"/>
                <a:ea typeface="宋体" panose="02010600030101010101" pitchFamily="2" charset="-122"/>
                <a:cs typeface="宋体" panose="02010600030101010101" pitchFamily="2" charset="-122"/>
              </a:rPr>
              <a:t>保险丝熔断</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②</a:t>
            </a:r>
            <a:r>
              <a:rPr sz="2000" b="1">
                <a:latin typeface="宋体" panose="02010600030101010101" pitchFamily="2" charset="-122"/>
                <a:ea typeface="宋体" panose="02010600030101010101" pitchFamily="2" charset="-122"/>
                <a:cs typeface="宋体" panose="02010600030101010101" pitchFamily="2" charset="-122"/>
              </a:rPr>
              <a:t>DC-DC模块线路故障</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③</a:t>
            </a:r>
            <a:r>
              <a:rPr sz="2000" b="1">
                <a:latin typeface="宋体" panose="02010600030101010101" pitchFamily="2" charset="-122"/>
                <a:ea typeface="宋体" panose="02010600030101010101" pitchFamily="2" charset="-122"/>
                <a:cs typeface="宋体" panose="02010600030101010101" pitchFamily="2" charset="-122"/>
              </a:rPr>
              <a:t>分线盒线路故障</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④</a:t>
            </a:r>
            <a:r>
              <a:rPr sz="2000" b="1">
                <a:latin typeface="宋体" panose="02010600030101010101" pitchFamily="2" charset="-122"/>
                <a:ea typeface="宋体" panose="02010600030101010101" pitchFamily="2" charset="-122"/>
                <a:cs typeface="宋体" panose="02010600030101010101" pitchFamily="2" charset="-122"/>
              </a:rPr>
              <a:t>蓄电池线束故障</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⑤</a:t>
            </a:r>
            <a:r>
              <a:rPr sz="2000" b="1">
                <a:latin typeface="宋体" panose="02010600030101010101" pitchFamily="2" charset="-122"/>
                <a:ea typeface="宋体" panose="02010600030101010101" pitchFamily="2" charset="-122"/>
                <a:cs typeface="宋体" panose="02010600030101010101" pitchFamily="2" charset="-122"/>
              </a:rPr>
              <a:t>DC-DC模块故障</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五、高低压转换系统的检测与维修</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3.故障排查</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46055" cy="378460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（1）检查蓄电池电压。</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操作启动开关使电源模式至OFF状态。</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用万用表测量蓄电池电压，标准电压：11~14V，</a:t>
            </a:r>
            <a:r>
              <a:rPr sz="2000" b="1">
                <a:latin typeface="宋体" panose="02010600030101010101" pitchFamily="2" charset="-122"/>
                <a:ea typeface="宋体" panose="02010600030101010101" pitchFamily="2" charset="-122"/>
                <a:cs typeface="宋体" panose="02010600030101010101" pitchFamily="2" charset="-122"/>
              </a:rPr>
              <a:t>确认测量值是否符合标准。</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（2）检查电机控制器保险丝 IF18、EF32 和蓄电池正极柱头保险丝是否熔断。</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操作启动开关使电源模式至 OFF 状态。</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拔下保险丝 EF31 检查保险丝是否熔断，保险丝额定容量7.5A；</a:t>
            </a:r>
            <a:endParaRPr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拔下保险丝 IF18 检查保险丝是否熔断，保险丝额定容量10A；</a:t>
            </a:r>
            <a:endParaRPr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拔下蓄电池正极柱头保险丝检查保险丝是否熔，保险丝额定容量150 A</a:t>
            </a:r>
            <a:r>
              <a:rPr lang="zh-CN" sz="2000" b="1">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五、高低压转换系统的检测与维修</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3.故障排查</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71525" y="1844675"/>
            <a:ext cx="4797425" cy="4048125"/>
          </a:xfrm>
          <a:prstGeom prst="rect">
            <a:avLst/>
          </a:prstGeom>
          <a:noFill/>
          <a:ln w="9525">
            <a:noFill/>
          </a:ln>
        </p:spPr>
        <p:txBody>
          <a:bodyPr wrap="square">
            <a:spAutoFit/>
          </a:bodyPr>
          <a:p>
            <a:pPr indent="0" algn="l" fontAlgn="auto">
              <a:lnSpc>
                <a:spcPct val="130000"/>
              </a:lnSpc>
            </a:pPr>
            <a:r>
              <a:rPr b="1">
                <a:latin typeface="宋体" panose="02010600030101010101" pitchFamily="2" charset="-122"/>
                <a:ea typeface="宋体" panose="02010600030101010101" pitchFamily="2" charset="-122"/>
                <a:cs typeface="宋体" panose="02010600030101010101" pitchFamily="2" charset="-122"/>
              </a:rPr>
              <a:t>（</a:t>
            </a:r>
            <a:r>
              <a:rPr lang="en-US" b="1">
                <a:latin typeface="宋体" panose="02010600030101010101" pitchFamily="2" charset="-122"/>
                <a:ea typeface="宋体" panose="02010600030101010101" pitchFamily="2" charset="-122"/>
                <a:cs typeface="宋体" panose="02010600030101010101" pitchFamily="2" charset="-122"/>
              </a:rPr>
              <a:t>3</a:t>
            </a:r>
            <a:r>
              <a:rPr b="1">
                <a:latin typeface="宋体" panose="02010600030101010101" pitchFamily="2" charset="-122"/>
                <a:ea typeface="宋体" panose="02010600030101010101" pitchFamily="2" charset="-122"/>
                <a:cs typeface="宋体" panose="02010600030101010101" pitchFamily="2" charset="-122"/>
              </a:rPr>
              <a:t>）检查电机控制器低压电源电压。</a:t>
            </a:r>
            <a:endParaRPr b="1">
              <a:latin typeface="宋体" panose="02010600030101010101" pitchFamily="2" charset="-122"/>
              <a:ea typeface="宋体" panose="02010600030101010101" pitchFamily="2" charset="-122"/>
              <a:cs typeface="宋体" panose="02010600030101010101" pitchFamily="2" charset="-122"/>
            </a:endParaRPr>
          </a:p>
          <a:p>
            <a:pPr marL="457200" indent="0" algn="l" fontAlgn="auto">
              <a:lnSpc>
                <a:spcPct val="130000"/>
              </a:lnSpc>
              <a:buFont typeface="+mj-ea"/>
              <a:buAutoNum type="circleNumDbPlain"/>
            </a:pPr>
            <a:r>
              <a:rPr b="1">
                <a:latin typeface="宋体" panose="02010600030101010101" pitchFamily="2" charset="-122"/>
                <a:ea typeface="宋体" panose="02010600030101010101" pitchFamily="2" charset="-122"/>
                <a:cs typeface="宋体" panose="02010600030101010101" pitchFamily="2" charset="-122"/>
              </a:rPr>
              <a:t>操作启动开关使电源模式至 OFF 状态</a:t>
            </a:r>
            <a:endParaRPr b="1">
              <a:latin typeface="宋体" panose="02010600030101010101" pitchFamily="2" charset="-122"/>
              <a:ea typeface="宋体" panose="02010600030101010101" pitchFamily="2" charset="-122"/>
              <a:cs typeface="宋体" panose="02010600030101010101" pitchFamily="2" charset="-122"/>
            </a:endParaRPr>
          </a:p>
          <a:p>
            <a:pPr marL="457200" indent="0" algn="l" fontAlgn="auto">
              <a:lnSpc>
                <a:spcPct val="130000"/>
              </a:lnSpc>
              <a:buFont typeface="+mj-ea"/>
              <a:buAutoNum type="circleNumDbPlain"/>
            </a:pPr>
            <a:r>
              <a:rPr b="1">
                <a:latin typeface="宋体" panose="02010600030101010101" pitchFamily="2" charset="-122"/>
                <a:ea typeface="宋体" panose="02010600030101010101" pitchFamily="2" charset="-122"/>
                <a:cs typeface="宋体" panose="02010600030101010101" pitchFamily="2" charset="-122"/>
              </a:rPr>
              <a:t>断开电机控制器线束连接器 BV11</a:t>
            </a:r>
            <a:endParaRPr b="1">
              <a:latin typeface="宋体" panose="02010600030101010101" pitchFamily="2" charset="-122"/>
              <a:ea typeface="宋体" panose="02010600030101010101" pitchFamily="2" charset="-122"/>
              <a:cs typeface="宋体" panose="02010600030101010101" pitchFamily="2" charset="-122"/>
            </a:endParaRPr>
          </a:p>
          <a:p>
            <a:pPr marL="457200" indent="0" algn="l" fontAlgn="auto">
              <a:lnSpc>
                <a:spcPct val="130000"/>
              </a:lnSpc>
              <a:buFont typeface="+mj-ea"/>
              <a:buAutoNum type="circleNumDbPlain"/>
            </a:pPr>
            <a:r>
              <a:rPr b="1">
                <a:latin typeface="宋体" panose="02010600030101010101" pitchFamily="2" charset="-122"/>
                <a:ea typeface="宋体" panose="02010600030101010101" pitchFamily="2" charset="-122"/>
                <a:cs typeface="宋体" panose="02010600030101010101" pitchFamily="2" charset="-122"/>
              </a:rPr>
              <a:t> 操作启动开关使电源模式至 ON 状态。</a:t>
            </a:r>
            <a:endParaRPr b="1">
              <a:latin typeface="宋体" panose="02010600030101010101" pitchFamily="2" charset="-122"/>
              <a:ea typeface="宋体" panose="02010600030101010101" pitchFamily="2" charset="-122"/>
              <a:cs typeface="宋体" panose="02010600030101010101" pitchFamily="2" charset="-122"/>
            </a:endParaRPr>
          </a:p>
          <a:p>
            <a:pPr marL="457200" indent="0" algn="l" fontAlgn="auto">
              <a:lnSpc>
                <a:spcPct val="130000"/>
              </a:lnSpc>
              <a:buFont typeface="+mj-ea"/>
              <a:buAutoNum type="circleNumDbPlain"/>
            </a:pPr>
            <a:r>
              <a:rPr b="1">
                <a:solidFill>
                  <a:srgbClr val="FF0000"/>
                </a:solidFill>
                <a:latin typeface="宋体" panose="02010600030101010101" pitchFamily="2" charset="-122"/>
                <a:ea typeface="宋体" panose="02010600030101010101" pitchFamily="2" charset="-122"/>
                <a:cs typeface="宋体" panose="02010600030101010101" pitchFamily="2" charset="-122"/>
              </a:rPr>
              <a:t>用万用表测量电机控制器线束连接器 BV11 端子25和车身接地之间的电压值。标准电压11~14V</a:t>
            </a:r>
            <a:endParaRPr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457200" indent="0" algn="l" fontAlgn="auto">
              <a:lnSpc>
                <a:spcPct val="130000"/>
              </a:lnSpc>
              <a:buFont typeface="+mj-ea"/>
              <a:buAutoNum type="circleNumDbPlain"/>
            </a:pPr>
            <a:r>
              <a:rPr b="1">
                <a:solidFill>
                  <a:srgbClr val="FF0000"/>
                </a:solidFill>
                <a:latin typeface="宋体" panose="02010600030101010101" pitchFamily="2" charset="-122"/>
                <a:ea typeface="宋体" panose="02010600030101010101" pitchFamily="2" charset="-122"/>
                <a:cs typeface="宋体" panose="02010600030101010101" pitchFamily="2" charset="-122"/>
              </a:rPr>
              <a:t>用万用表测量电机控制器线束连接器BV11 端子26和车身接地之间的电压值，11~14V，</a:t>
            </a:r>
            <a:r>
              <a:rPr b="1">
                <a:latin typeface="宋体" panose="02010600030101010101" pitchFamily="2" charset="-122"/>
                <a:ea typeface="宋体" panose="02010600030101010101" pitchFamily="2" charset="-122"/>
                <a:cs typeface="宋体" panose="02010600030101010101" pitchFamily="2" charset="-122"/>
              </a:rPr>
              <a:t> </a:t>
            </a:r>
            <a:endParaRPr b="1">
              <a:latin typeface="宋体" panose="02010600030101010101" pitchFamily="2" charset="-122"/>
              <a:ea typeface="宋体" panose="02010600030101010101" pitchFamily="2" charset="-122"/>
              <a:cs typeface="宋体" panose="02010600030101010101" pitchFamily="2" charset="-122"/>
            </a:endParaRPr>
          </a:p>
          <a:p>
            <a:pPr marL="457200" indent="0" algn="l" fontAlgn="auto">
              <a:lnSpc>
                <a:spcPct val="130000"/>
              </a:lnSpc>
              <a:buFont typeface="+mj-ea"/>
              <a:buAutoNum type="circleNumDbPlain"/>
            </a:pPr>
            <a:r>
              <a:rPr b="1">
                <a:latin typeface="宋体" panose="02010600030101010101" pitchFamily="2" charset="-122"/>
                <a:ea typeface="宋体" panose="02010600030101010101" pitchFamily="2" charset="-122"/>
                <a:cs typeface="宋体" panose="02010600030101010101" pitchFamily="2" charset="-122"/>
              </a:rPr>
              <a:t>确认测量值是否符合标准。</a:t>
            </a:r>
            <a:endParaRPr b="1">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图3-3-2-电机控制器线束连接器BV11"/>
          <p:cNvPicPr>
            <a:picLocks noChangeAspect="1"/>
          </p:cNvPicPr>
          <p:nvPr/>
        </p:nvPicPr>
        <p:blipFill>
          <a:blip r:embed="rId3"/>
          <a:stretch>
            <a:fillRect/>
          </a:stretch>
        </p:blipFill>
        <p:spPr>
          <a:xfrm>
            <a:off x="6238875" y="2623185"/>
            <a:ext cx="5434330" cy="3070225"/>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五、高低压转换系统的检测与维修</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3.故障排查</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46055" cy="239966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（4）检查电机控制器接地电阻。</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操作启动开关使电源模式至 OFF 状态</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断开电机控制器线束连接器 BV11</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用万用表测量电机控制器线束连接器BV11 端子11 和车身接地之间的电阻小于 1Ω</a:t>
            </a:r>
            <a:endParaRPr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 确认测量值是否符合标准。</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五、高低压转换系统的检测与维修</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3.故障排查</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290" y="1572895"/>
            <a:ext cx="5472430" cy="4808220"/>
          </a:xfrm>
          <a:prstGeom prst="rect">
            <a:avLst/>
          </a:prstGeom>
          <a:noFill/>
          <a:ln w="9525">
            <a:noFill/>
          </a:ln>
        </p:spPr>
        <p:txBody>
          <a:bodyPr wrap="square">
            <a:spAutoFit/>
          </a:bodyPr>
          <a:p>
            <a:pPr indent="306070" algn="l" fontAlgn="auto">
              <a:lnSpc>
                <a:spcPct val="130000"/>
              </a:lnSpc>
            </a:pPr>
            <a:r>
              <a:rPr sz="2000" b="1">
                <a:latin typeface="宋体" panose="02010600030101010101" pitchFamily="2" charset="-122"/>
                <a:ea typeface="宋体" panose="02010600030101010101" pitchFamily="2" charset="-122"/>
                <a:cs typeface="宋体" panose="02010600030101010101" pitchFamily="2" charset="-122"/>
              </a:rPr>
              <a:t>（5）检查分线盒线束。</a:t>
            </a:r>
            <a:endParaRPr sz="2000" b="1">
              <a:latin typeface="宋体" panose="02010600030101010101" pitchFamily="2" charset="-122"/>
              <a:ea typeface="宋体" panose="02010600030101010101" pitchFamily="2" charset="-122"/>
              <a:cs typeface="宋体" panose="02010600030101010101" pitchFamily="2" charset="-122"/>
            </a:endParaRPr>
          </a:p>
          <a:p>
            <a:pPr marL="342900" indent="-342900" algn="l" fontAlgn="auto">
              <a:lnSpc>
                <a:spcPct val="130000"/>
              </a:lnSpc>
              <a:buFont typeface="+mj-ea"/>
              <a:buAutoNum type="circleNumDbPlain"/>
            </a:pPr>
            <a:r>
              <a:rPr b="1">
                <a:latin typeface="宋体" panose="02010600030101010101" pitchFamily="2" charset="-122"/>
                <a:ea typeface="宋体" panose="02010600030101010101" pitchFamily="2" charset="-122"/>
                <a:cs typeface="宋体" panose="02010600030101010101" pitchFamily="2" charset="-122"/>
              </a:rPr>
              <a:t>操作启动开关使电源模式至 OFF 状态，断开蓄电池负极电缆</a:t>
            </a:r>
            <a:endParaRPr b="1">
              <a:latin typeface="宋体" panose="02010600030101010101" pitchFamily="2" charset="-122"/>
              <a:ea typeface="宋体" panose="02010600030101010101" pitchFamily="2" charset="-122"/>
              <a:cs typeface="宋体" panose="02010600030101010101" pitchFamily="2" charset="-122"/>
            </a:endParaRPr>
          </a:p>
          <a:p>
            <a:pPr marL="342900" indent="-342900" algn="l" fontAlgn="auto">
              <a:lnSpc>
                <a:spcPct val="130000"/>
              </a:lnSpc>
              <a:buFont typeface="+mj-ea"/>
              <a:buAutoNum type="circleNumDbPlain"/>
            </a:pPr>
            <a:r>
              <a:rPr b="1">
                <a:latin typeface="宋体" panose="02010600030101010101" pitchFamily="2" charset="-122"/>
                <a:ea typeface="宋体" panose="02010600030101010101" pitchFamily="2" charset="-122"/>
                <a:cs typeface="宋体" panose="02010600030101010101" pitchFamily="2" charset="-122"/>
              </a:rPr>
              <a:t>拆卸维修开关，断开电机控制器高压线束连接器 BV28。 断开直流母线线束连接器 BV29（分线盒侧），</a:t>
            </a:r>
            <a:endParaRPr b="1">
              <a:latin typeface="宋体" panose="02010600030101010101" pitchFamily="2" charset="-122"/>
              <a:ea typeface="宋体" panose="02010600030101010101" pitchFamily="2" charset="-122"/>
              <a:cs typeface="宋体" panose="02010600030101010101" pitchFamily="2" charset="-122"/>
            </a:endParaRPr>
          </a:p>
          <a:p>
            <a:pPr marL="342900" indent="-342900" algn="l" fontAlgn="auto">
              <a:lnSpc>
                <a:spcPct val="130000"/>
              </a:lnSpc>
              <a:buFont typeface="+mj-ea"/>
              <a:buAutoNum type="circleNumDbPlain"/>
            </a:pPr>
            <a:r>
              <a:rPr b="1">
                <a:solidFill>
                  <a:srgbClr val="FF0000"/>
                </a:solidFill>
                <a:latin typeface="宋体" panose="02010600030101010101" pitchFamily="2" charset="-122"/>
                <a:ea typeface="宋体" panose="02010600030101010101" pitchFamily="2" charset="-122"/>
                <a:cs typeface="宋体" panose="02010600030101010101" pitchFamily="2" charset="-122"/>
              </a:rPr>
              <a:t>用万用表测量电机控制器高压线束连接器BV28 端子 1 和直流母线线束连接器BV29端子 1 之间的电阻小于 1Ω；</a:t>
            </a:r>
            <a:endParaRPr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342900" indent="-342900" algn="l" fontAlgn="auto">
              <a:lnSpc>
                <a:spcPct val="130000"/>
              </a:lnSpc>
              <a:buFont typeface="+mj-ea"/>
              <a:buAutoNum type="circleNumDbPlain"/>
            </a:pPr>
            <a:r>
              <a:rPr b="1">
                <a:solidFill>
                  <a:srgbClr val="FF0000"/>
                </a:solidFill>
                <a:latin typeface="宋体" panose="02010600030101010101" pitchFamily="2" charset="-122"/>
                <a:ea typeface="宋体" panose="02010600030101010101" pitchFamily="2" charset="-122"/>
                <a:cs typeface="宋体" panose="02010600030101010101" pitchFamily="2" charset="-122"/>
              </a:rPr>
              <a:t>用万用表测量电机控制器高压线束连接器BV28 端子2和直流母线线束连接器 BV29端子 2 之间的电阻小于1Ω，</a:t>
            </a:r>
            <a:endParaRPr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342900" indent="-342900" algn="l" fontAlgn="auto">
              <a:lnSpc>
                <a:spcPct val="130000"/>
              </a:lnSpc>
              <a:buFont typeface="+mj-ea"/>
              <a:buAutoNum type="circleNumDbPlain"/>
            </a:pPr>
            <a:r>
              <a:rPr b="1">
                <a:latin typeface="宋体" panose="02010600030101010101" pitchFamily="2" charset="-122"/>
                <a:ea typeface="宋体" panose="02010600030101010101" pitchFamily="2" charset="-122"/>
                <a:cs typeface="宋体" panose="02010600030101010101" pitchFamily="2" charset="-122"/>
              </a:rPr>
              <a:t>确认测量值是否符合标准。</a:t>
            </a:r>
            <a:endParaRPr b="1">
              <a:latin typeface="宋体" panose="02010600030101010101" pitchFamily="2" charset="-122"/>
              <a:ea typeface="宋体" panose="02010600030101010101" pitchFamily="2" charset="-122"/>
              <a:cs typeface="宋体" panose="02010600030101010101" pitchFamily="2" charset="-122"/>
            </a:endParaRPr>
          </a:p>
        </p:txBody>
      </p:sp>
      <p:pic>
        <p:nvPicPr>
          <p:cNvPr id="3" name="图片 2" descr="图7-3-13  电机控制器BV28端子"/>
          <p:cNvPicPr>
            <a:picLocks noChangeAspect="1"/>
          </p:cNvPicPr>
          <p:nvPr/>
        </p:nvPicPr>
        <p:blipFill>
          <a:blip r:embed="rId3"/>
          <a:stretch>
            <a:fillRect/>
          </a:stretch>
        </p:blipFill>
        <p:spPr>
          <a:xfrm>
            <a:off x="7628890" y="1253490"/>
            <a:ext cx="3199130" cy="2601595"/>
          </a:xfrm>
          <a:prstGeom prst="rect">
            <a:avLst/>
          </a:prstGeom>
        </p:spPr>
      </p:pic>
      <p:pic>
        <p:nvPicPr>
          <p:cNvPr id="5" name="图片 4" descr="图7-3-14  分线盒BV29端子"/>
          <p:cNvPicPr>
            <a:picLocks noChangeAspect="1"/>
          </p:cNvPicPr>
          <p:nvPr/>
        </p:nvPicPr>
        <p:blipFill>
          <a:blip r:embed="rId4"/>
          <a:stretch>
            <a:fillRect/>
          </a:stretch>
        </p:blipFill>
        <p:spPr>
          <a:xfrm>
            <a:off x="7628890" y="4256405"/>
            <a:ext cx="3086735" cy="2277745"/>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五、高低压转换系统的检测与维修</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3.故障排查</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5480050" cy="378460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（6）检查检测 DC/DC 与蓄电池之间的线路。</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操作启动开关使电源模式至 OFF 状态，</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断开蓄电池负极电缆，断开电机控制器线束连接器 BV12，断开蓄电池正极电缆，</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用万用表测量电机控制器线束连接器BV12 端子 1 和蓄电池正极电缆之间的电阻小于 1Ω，</a:t>
            </a:r>
            <a:r>
              <a:rPr sz="2000" b="1">
                <a:latin typeface="宋体" panose="02010600030101010101" pitchFamily="2" charset="-122"/>
                <a:ea typeface="宋体" panose="02010600030101010101" pitchFamily="2" charset="-122"/>
                <a:cs typeface="宋体" panose="02010600030101010101" pitchFamily="2" charset="-122"/>
              </a:rPr>
              <a:t> </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rPr>
              <a:t>确认测量值是否符合标准。</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3" name="图片 2" descr="图3-3-3-电机控制器线束连接器BV121"/>
          <p:cNvPicPr>
            <a:picLocks noChangeAspect="1"/>
          </p:cNvPicPr>
          <p:nvPr/>
        </p:nvPicPr>
        <p:blipFill>
          <a:blip r:embed="rId3"/>
          <a:stretch>
            <a:fillRect/>
          </a:stretch>
        </p:blipFill>
        <p:spPr>
          <a:xfrm>
            <a:off x="6390640" y="2071370"/>
            <a:ext cx="5121910" cy="3193415"/>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五、高低压转换系统的检测与维修</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92D05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3.故障排查</a:t>
            </a:r>
            <a:endParaRPr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10346055" cy="286131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sym typeface="+mn-ea"/>
              </a:rPr>
              <a:t>（7）更换电机控制器。</a:t>
            </a:r>
            <a:endParaRPr sz="2000" b="1">
              <a:latin typeface="宋体" panose="02010600030101010101" pitchFamily="2" charset="-122"/>
              <a:ea typeface="宋体" panose="02010600030101010101" pitchFamily="2" charset="-122"/>
              <a:cs typeface="宋体" panose="02010600030101010101" pitchFamily="2" charset="-122"/>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sym typeface="+mn-ea"/>
              </a:rPr>
              <a:t>操作启动开关使电源模式至 OFF 状态，</a:t>
            </a:r>
            <a:endParaRPr sz="2000" b="1">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sym typeface="+mn-ea"/>
              </a:rPr>
              <a:t>断开蓄电池负极电缆，</a:t>
            </a:r>
            <a:endParaRPr sz="2000" b="1">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拆卸维修开关</a:t>
            </a:r>
            <a:r>
              <a:rPr sz="2000" b="1">
                <a:latin typeface="宋体" panose="02010600030101010101" pitchFamily="2" charset="-122"/>
                <a:ea typeface="宋体" panose="02010600030101010101" pitchFamily="2" charset="-122"/>
                <a:cs typeface="宋体" panose="02010600030101010101" pitchFamily="2" charset="-122"/>
                <a:sym typeface="+mn-ea"/>
              </a:rPr>
              <a:t>，</a:t>
            </a:r>
            <a:endParaRPr sz="2000" b="1">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fontAlgn="auto">
              <a:lnSpc>
                <a:spcPct val="150000"/>
              </a:lnSpc>
              <a:buFont typeface="+mj-ea"/>
              <a:buAutoNum type="circleNumDbPlain"/>
            </a:pPr>
            <a:r>
              <a:rPr sz="2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更换电机控制器，</a:t>
            </a:r>
            <a:r>
              <a:rPr sz="2000" b="1">
                <a:latin typeface="宋体" panose="02010600030101010101" pitchFamily="2" charset="-122"/>
                <a:ea typeface="宋体" panose="02010600030101010101" pitchFamily="2" charset="-122"/>
                <a:cs typeface="宋体" panose="02010600030101010101" pitchFamily="2" charset="-122"/>
                <a:sym typeface="+mn-ea"/>
              </a:rPr>
              <a:t> </a:t>
            </a:r>
            <a:endParaRPr sz="2000" b="1">
              <a:latin typeface="宋体" panose="02010600030101010101" pitchFamily="2" charset="-122"/>
              <a:ea typeface="宋体" panose="02010600030101010101" pitchFamily="2" charset="-122"/>
              <a:cs typeface="宋体" panose="02010600030101010101" pitchFamily="2" charset="-122"/>
              <a:sym typeface="+mn-ea"/>
            </a:endParaRPr>
          </a:p>
          <a:p>
            <a:pPr marL="457200" indent="-457200" algn="l" fontAlgn="auto">
              <a:lnSpc>
                <a:spcPct val="150000"/>
              </a:lnSpc>
              <a:buFont typeface="+mj-ea"/>
              <a:buAutoNum type="circleNumDbPlain"/>
            </a:pPr>
            <a:r>
              <a:rPr sz="2000" b="1">
                <a:latin typeface="宋体" panose="02010600030101010101" pitchFamily="2" charset="-122"/>
                <a:ea typeface="宋体" panose="02010600030101010101" pitchFamily="2" charset="-122"/>
                <a:cs typeface="宋体" panose="02010600030101010101" pitchFamily="2" charset="-122"/>
                <a:sym typeface="+mn-ea"/>
              </a:rPr>
              <a:t>确认故障排除。</a:t>
            </a:r>
            <a:endParaRPr sz="2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77545" y="609600"/>
            <a:ext cx="8596630" cy="788035"/>
          </a:xfrm>
        </p:spPr>
        <p:txBody>
          <a:bodyPr>
            <a:normAutofit/>
          </a:bodyPr>
          <a:p>
            <a:pPr algn="ctr"/>
            <a:r>
              <a:rPr lang="zh-CN" altLang="zh-CN" sz="4000"/>
              <a:t>任务</a:t>
            </a:r>
            <a:r>
              <a:rPr lang="en-US" sz="4000">
                <a:sym typeface="+mn-ea"/>
              </a:rPr>
              <a:t>2</a:t>
            </a:r>
            <a:r>
              <a:rPr altLang="zh-CN" sz="4000">
                <a:sym typeface="+mn-ea"/>
              </a:rPr>
              <a:t>：交流无法充电故障检修</a:t>
            </a:r>
            <a:endParaRPr lang="zh-CN" altLang="zh-CN" sz="4000"/>
          </a:p>
        </p:txBody>
      </p:sp>
      <p:sp>
        <p:nvSpPr>
          <p:cNvPr id="3" name="内容占位符 2"/>
          <p:cNvSpPr>
            <a:spLocks noGrp="1"/>
          </p:cNvSpPr>
          <p:nvPr>
            <p:ph idx="1"/>
          </p:nvPr>
        </p:nvSpPr>
        <p:spPr>
          <a:xfrm>
            <a:off x="677545" y="1631950"/>
            <a:ext cx="8596630" cy="4409440"/>
          </a:xfrm>
        </p:spPr>
        <p:txBody>
          <a:bodyPr>
            <a:normAutofit lnSpcReduction="20000"/>
          </a:bodyPr>
          <a:p>
            <a:pPr marL="0" indent="0">
              <a:buNone/>
            </a:pPr>
            <a:r>
              <a:rPr lang="zh-CN" altLang="en-US" sz="2800">
                <a:solidFill>
                  <a:srgbClr val="FF0000"/>
                </a:solidFill>
                <a:sym typeface="+mn-ea"/>
              </a:rPr>
              <a:t>任务情景</a:t>
            </a:r>
            <a:endParaRPr lang="zh-CN" altLang="en-US" sz="2800" b="1">
              <a:solidFill>
                <a:srgbClr val="FF0000"/>
              </a:solidFill>
            </a:endParaRPr>
          </a:p>
          <a:p>
            <a:pPr marL="0" indent="0">
              <a:buNone/>
            </a:pPr>
            <a:r>
              <a:rPr lang="zh-CN" altLang="en-US" sz="2800"/>
              <a:t>      </a:t>
            </a:r>
            <a:r>
              <a:rPr lang="zh-CN" altLang="en-US" sz="2800">
                <a:sym typeface="+mn-ea"/>
              </a:rPr>
              <a:t>客户王先生对的吉利</a:t>
            </a:r>
            <a:r>
              <a:rPr lang="en-US" altLang="zh-CN" sz="2800">
                <a:sym typeface="+mn-ea"/>
              </a:rPr>
              <a:t>EV450</a:t>
            </a:r>
            <a:r>
              <a:rPr lang="zh-CN" altLang="en-US" sz="2800">
                <a:sym typeface="+mn-ea"/>
              </a:rPr>
              <a:t>轿车不能充电，请你为他进行检查</a:t>
            </a:r>
            <a:r>
              <a:rPr lang="zh-CN" altLang="en-US" sz="2800"/>
              <a:t>。</a:t>
            </a:r>
            <a:endParaRPr lang="zh-CN" altLang="en-US" sz="2800"/>
          </a:p>
          <a:p>
            <a:pPr marL="0" indent="0">
              <a:buNone/>
            </a:pPr>
            <a:endParaRPr lang="zh-CN" altLang="en-US" sz="2800"/>
          </a:p>
          <a:p>
            <a:pPr marL="0" indent="0">
              <a:buNone/>
            </a:pPr>
            <a:r>
              <a:rPr lang="zh-CN" altLang="en-US" sz="2800">
                <a:solidFill>
                  <a:srgbClr val="FF0000"/>
                </a:solidFill>
              </a:rPr>
              <a:t>任务目标</a:t>
            </a:r>
            <a:endParaRPr lang="zh-CN" altLang="en-US" sz="2800">
              <a:solidFill>
                <a:srgbClr val="FF0000"/>
              </a:solidFill>
            </a:endParaRPr>
          </a:p>
          <a:p>
            <a:r>
              <a:rPr lang="zh-CN" altLang="en-US" sz="2800">
                <a:sym typeface="+mn-ea"/>
              </a:rPr>
              <a:t>能够了解说出交流充电桩的结构特点</a:t>
            </a:r>
            <a:endParaRPr lang="zh-CN" altLang="en-US" sz="2800"/>
          </a:p>
          <a:p>
            <a:r>
              <a:rPr lang="zh-CN" altLang="en-US" sz="2800">
                <a:sym typeface="+mn-ea"/>
              </a:rPr>
              <a:t>能够对交流无法充电故障进行检修</a:t>
            </a:r>
            <a:endParaRPr lang="zh-CN" altLang="en-US" sz="2800">
              <a:sym typeface="+mn-ea"/>
            </a:endParaRPr>
          </a:p>
          <a:p>
            <a:endParaRPr lang="zh-CN" altLang="en-US" sz="2800"/>
          </a:p>
          <a:p>
            <a:pPr marL="0" indent="0">
              <a:buNone/>
            </a:pPr>
            <a:r>
              <a:rPr lang="zh-CN" altLang="en-US" sz="2800">
                <a:sym typeface="+mn-ea"/>
              </a:rPr>
              <a:t>请参考视频：</a:t>
            </a:r>
            <a:r>
              <a:rPr lang="zh-CN" altLang="en-US" sz="2800">
                <a:solidFill>
                  <a:srgbClr val="FF0000"/>
                </a:solidFill>
                <a:sym typeface="+mn-ea"/>
              </a:rPr>
              <a:t>交流无法充电故障检修</a:t>
            </a:r>
            <a:endParaRPr lang="zh-CN" altLang="en-US" sz="2800">
              <a:solidFill>
                <a:srgbClr val="FF0000"/>
              </a:solidFill>
              <a:sym typeface="+mn-ea"/>
            </a:endParaRPr>
          </a:p>
          <a:p>
            <a:pPr marL="0" indent="0">
              <a:buNone/>
            </a:pPr>
            <a:endParaRPr lang="zh-CN" altLang="en-US" sz="28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a:xfrm>
          <a:off x="0" y="0"/>
          <a:ext cx="0" cy="0"/>
          <a:chOff x="0" y="0"/>
          <a:chExt cx="0" cy="0"/>
        </a:xfrm>
      </p:grpSpPr>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893445" y="1730375"/>
            <a:ext cx="10085070" cy="1014730"/>
          </a:xfrm>
          <a:prstGeom prst="rect">
            <a:avLst/>
          </a:prstGeom>
          <a:noFill/>
          <a:ln w="9525">
            <a:noFill/>
          </a:ln>
        </p:spPr>
        <p:txBody>
          <a:bodyPr wrap="square">
            <a:spAutoFit/>
          </a:bodyPr>
          <a:p>
            <a:pPr indent="304800"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当动力电池电量低，用充电枪连接电源与车载充电机，电池管理系统</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通过检测CC点电阻</a:t>
            </a:r>
            <a:r>
              <a:rPr sz="2000" b="1">
                <a:latin typeface="宋体" panose="02010600030101010101" pitchFamily="2" charset="-122"/>
                <a:ea typeface="宋体" panose="02010600030101010101" pitchFamily="2" charset="-122"/>
                <a:cs typeface="宋体" panose="02010600030101010101" pitchFamily="2" charset="-122"/>
              </a:rPr>
              <a:t>（680Ω-250V-16A，220Ω-440V-32A）</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判定充电电缆的额定容量及充电枪是否连好</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p:txBody>
      </p:sp>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3996690" cy="508000"/>
          </a:xfrm>
          <a:prstGeom prst="rect">
            <a:avLst/>
          </a:prstGeom>
          <a:noFill/>
          <a:extLst>
            <a:ext uri="{909E8E84-426E-40DD-AFC4-6F175D3DCCD1}">
              <a14:hiddenFill xmlns:a14="http://schemas.microsoft.com/office/drawing/2010/main">
                <a:solidFill>
                  <a:srgbClr val="FFC00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慢充系统工作原理</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3" name="图片 8"/>
          <p:cNvPicPr>
            <a:picLocks noChangeAspect="1"/>
          </p:cNvPicPr>
          <p:nvPr/>
        </p:nvPicPr>
        <p:blipFill>
          <a:blip r:embed="rId3">
            <a:lum bright="-6000" contrast="12000"/>
          </a:blip>
          <a:stretch>
            <a:fillRect/>
          </a:stretch>
        </p:blipFill>
        <p:spPr>
          <a:xfrm>
            <a:off x="1427480" y="3206750"/>
            <a:ext cx="9336405" cy="3116580"/>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77595"/>
            <a:ext cx="5160010" cy="508000"/>
          </a:xfrm>
          <a:prstGeom prst="rect">
            <a:avLst/>
          </a:prstGeom>
          <a:noFill/>
          <a:extLst>
            <a:ext uri="{909E8E84-426E-40DD-AFC4-6F175D3DCCD1}">
              <a14:hiddenFill xmlns:a14="http://schemas.microsoft.com/office/drawing/2010/main">
                <a:solidFill>
                  <a:srgbClr val="FFC00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1.供电设备—慢充桩</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290" y="2134235"/>
            <a:ext cx="5160010" cy="359981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慢充桩也就是电动汽车交流充电桩，是指采用传导方式为具有车载充电机的电动汽车提供交流电源的专用供电装置。充电桩是电动汽车充换电设施的一种，</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单相充电桩的最大额定功率为7kW，主要适用于为小型乘用车</a:t>
            </a:r>
            <a:r>
              <a:rPr sz="2000" b="1">
                <a:latin typeface="宋体" panose="02010600030101010101" pitchFamily="2" charset="-122"/>
                <a:ea typeface="宋体" panose="02010600030101010101" pitchFamily="2" charset="-122"/>
                <a:cs typeface="宋体" panose="02010600030101010101" pitchFamily="2" charset="-122"/>
              </a:rPr>
              <a:t>（纯电动汽车或可插电混合动力电动汽车）充电。</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45"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7335" y="1064895"/>
            <a:ext cx="2675255" cy="521589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C00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1.供电设备—慢充桩</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4977130" cy="4246245"/>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交流充电桩主要为私人或者单位内部使用，建设在具备停车条件的地方，按照不同的建设地点，可分为壁挂式和直立式。</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lang="zh-CN" sz="2000" b="1">
                <a:latin typeface="宋体" panose="02010600030101010101" pitchFamily="2" charset="-122"/>
                <a:ea typeface="宋体" panose="02010600030101010101" pitchFamily="2" charset="-122"/>
                <a:cs typeface="宋体" panose="02010600030101010101" pitchFamily="2" charset="-122"/>
              </a:rPr>
              <a:t>右图所示的</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壁挂式交流充电桩一般安装在室内，靠近墙面的停车位附近</a:t>
            </a:r>
            <a:r>
              <a:rPr sz="2000" b="1">
                <a:latin typeface="宋体" panose="02010600030101010101" pitchFamily="2" charset="-122"/>
                <a:ea typeface="宋体" panose="02010600030101010101" pitchFamily="2" charset="-122"/>
                <a:cs typeface="宋体" panose="02010600030101010101" pitchFamily="2" charset="-122"/>
              </a:rPr>
              <a:t>，比如地下停车场；</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直立式交流充电桩一般安装在室外</a:t>
            </a:r>
            <a:r>
              <a:rPr sz="2000" b="1">
                <a:latin typeface="宋体" panose="02010600030101010101" pitchFamily="2" charset="-122"/>
                <a:ea typeface="宋体" panose="02010600030101010101" pitchFamily="2" charset="-122"/>
                <a:cs typeface="宋体" panose="02010600030101010101" pitchFamily="2" charset="-122"/>
              </a:rPr>
              <a:t>，并具有较高的防尘、防水要求，防护等级较高。</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图4-9  壁挂式单相交流充电盒的结构"/>
          <p:cNvPicPr>
            <a:picLocks noChangeAspect="1"/>
          </p:cNvPicPr>
          <p:nvPr/>
        </p:nvPicPr>
        <p:blipFill>
          <a:blip r:embed="rId3"/>
          <a:stretch>
            <a:fillRect/>
          </a:stretch>
        </p:blipFill>
        <p:spPr>
          <a:xfrm>
            <a:off x="7656195" y="1874520"/>
            <a:ext cx="3049270" cy="415417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C000"/>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1.供电设备—慢充桩</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4977130" cy="4154170"/>
          </a:xfrm>
          <a:prstGeom prst="rect">
            <a:avLst/>
          </a:prstGeom>
          <a:noFill/>
          <a:ln w="9525">
            <a:noFill/>
          </a:ln>
        </p:spPr>
        <p:txBody>
          <a:bodyPr wrap="square">
            <a:spAutoFit/>
          </a:bodyPr>
          <a:p>
            <a:pPr indent="306070" algn="l" fontAlgn="auto">
              <a:lnSpc>
                <a:spcPct val="150000"/>
              </a:lnSpc>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交流充电桩</a:t>
            </a:r>
            <a:r>
              <a:rPr sz="2000" b="1">
                <a:latin typeface="宋体" panose="02010600030101010101" pitchFamily="2" charset="-122"/>
                <a:ea typeface="宋体" panose="02010600030101010101" pitchFamily="2" charset="-122"/>
                <a:cs typeface="宋体" panose="02010600030101010101" pitchFamily="2" charset="-122"/>
              </a:rPr>
              <a:t>主回路由输入保护断路器、交流智能电能表、交流控制接触器和充电接口组成。主要负责</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把输入端的电压传输至输出端</a:t>
            </a:r>
            <a:r>
              <a:rPr sz="2000" b="1">
                <a:latin typeface="宋体" panose="02010600030101010101" pitchFamily="2" charset="-122"/>
                <a:ea typeface="宋体" panose="02010600030101010101" pitchFamily="2" charset="-122"/>
                <a:cs typeface="宋体" panose="02010600030101010101" pitchFamily="2" charset="-122"/>
              </a:rPr>
              <a:t>。控制主电路元件包括急停按钮，运行状态指示灯、充电桩智能控制器和人机交互设备(显示输入，刷卡）组成，主要接收用户指令对输入的电压进行控制与安全保护。</a:t>
            </a:r>
            <a:endParaRPr sz="2000" b="1">
              <a:latin typeface="宋体" panose="02010600030101010101" pitchFamily="2" charset="-122"/>
              <a:ea typeface="宋体" panose="02010600030101010101" pitchFamily="2" charset="-122"/>
              <a:cs typeface="宋体" panose="02010600030101010101" pitchFamily="2" charset="-122"/>
            </a:endParaRPr>
          </a:p>
        </p:txBody>
      </p:sp>
      <p:pic>
        <p:nvPicPr>
          <p:cNvPr id="308243" name="图片 3082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774055" y="2380615"/>
            <a:ext cx="5826760" cy="3278505"/>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2.慢充口</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4977130" cy="4431030"/>
          </a:xfrm>
          <a:prstGeom prst="rect">
            <a:avLst/>
          </a:prstGeom>
          <a:noFill/>
          <a:ln w="9525">
            <a:noFill/>
          </a:ln>
        </p:spPr>
        <p:txBody>
          <a:bodyPr wrap="square">
            <a:spAutoFit/>
          </a:bodyPr>
          <a:p>
            <a:pPr indent="306070" algn="l" fontAlgn="auto">
              <a:lnSpc>
                <a:spcPct val="150000"/>
              </a:lnSpc>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单相交流充电</a:t>
            </a:r>
            <a:r>
              <a:rPr sz="2000" b="1">
                <a:latin typeface="宋体" panose="02010600030101010101" pitchFamily="2" charset="-122"/>
                <a:ea typeface="宋体" panose="02010600030101010101" pitchFamily="2" charset="-122"/>
                <a:cs typeface="宋体" panose="02010600030101010101" pitchFamily="2" charset="-122"/>
              </a:rPr>
              <a:t>主要应用家庭用户充电设施和一些标准的公共充电设施，这类充电接口比较简单，提供单相交流充电使用。</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一般插头为三个引脚，分别为交流火线、交流零线和接地线</a:t>
            </a:r>
            <a:r>
              <a:rPr sz="2000" b="1">
                <a:latin typeface="宋体" panose="02010600030101010101" pitchFamily="2" charset="-122"/>
                <a:ea typeface="宋体" panose="02010600030101010101" pitchFamily="2" charset="-122"/>
                <a:cs typeface="宋体" panose="02010600030101010101" pitchFamily="2" charset="-122"/>
              </a:rPr>
              <a:t>。</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应用单向交流充电，</a:t>
            </a: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根据国家标准其电流不能超过8A，电压不能超过250V。不能直接使用插座与充电口连接，需要增加车载保护装置。</a:t>
            </a:r>
            <a:endParaRPr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112" name="图片 112"/>
          <p:cNvPicPr>
            <a:picLocks noChangeAspect="1"/>
          </p:cNvPicPr>
          <p:nvPr/>
        </p:nvPicPr>
        <p:blipFill>
          <a:blip r:embed="rId3"/>
          <a:stretch>
            <a:fillRect/>
          </a:stretch>
        </p:blipFill>
        <p:spPr>
          <a:xfrm>
            <a:off x="7008495" y="2042160"/>
            <a:ext cx="3883660" cy="391033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145484" y="204992"/>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D7D7D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p:cNvSpPr txBox="1"/>
          <p:nvPr/>
        </p:nvSpPr>
        <p:spPr>
          <a:xfrm>
            <a:off x="990600" y="250825"/>
            <a:ext cx="8584565" cy="4425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90000"/>
              </a:lnSpc>
            </a:pPr>
            <a:r>
              <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一、慢充系统的作用与组成</a:t>
            </a:r>
            <a:endParaRPr sz="32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9" name="直接连接符 8"/>
          <p:cNvCxnSpPr/>
          <p:nvPr/>
        </p:nvCxnSpPr>
        <p:spPr>
          <a:xfrm flipV="1">
            <a:off x="796401" y="838451"/>
            <a:ext cx="11368619" cy="14390"/>
          </a:xfrm>
          <a:prstGeom prst="line">
            <a:avLst/>
          </a:prstGeom>
          <a:ln w="15875">
            <a:solidFill>
              <a:srgbClr val="164EAA"/>
            </a:solidFill>
          </a:ln>
        </p:spPr>
        <p:style>
          <a:lnRef idx="1">
            <a:schemeClr val="accent1"/>
          </a:lnRef>
          <a:fillRef idx="0">
            <a:schemeClr val="accent1"/>
          </a:fillRef>
          <a:effectRef idx="0">
            <a:schemeClr val="accent1"/>
          </a:effectRef>
          <a:fontRef idx="minor">
            <a:schemeClr val="tx1"/>
          </a:fontRef>
        </p:style>
      </p:cxnSp>
      <p:sp>
        <p:nvSpPr>
          <p:cNvPr id="10" name="Rectangle 3"/>
          <p:cNvSpPr>
            <a:spLocks noGrp="1" noChangeArrowheads="1"/>
          </p:cNvSpPr>
          <p:nvPr/>
        </p:nvSpPr>
        <p:spPr>
          <a:xfrm>
            <a:off x="796290" y="1064895"/>
            <a:ext cx="5160010" cy="508000"/>
          </a:xfrm>
          <a:prstGeom prst="rect">
            <a:avLst/>
          </a:prstGeom>
          <a:noFill/>
          <a:extLst>
            <a:ext uri="{909E8E84-426E-40DD-AFC4-6F175D3DCCD1}">
              <a14:hiddenFill xmlns:a14="http://schemas.microsoft.com/office/drawing/2010/main">
                <a:solidFill>
                  <a:srgbClr val="FF6B4E"/>
                </a:solidFill>
              </a14:hiddenFill>
            </a:ext>
          </a:extLst>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a:lstStyle>
          <a:p>
            <a:pPr marL="0" lvl="1" indent="0" fontAlgn="auto">
              <a:lnSpc>
                <a:spcPct val="100000"/>
              </a:lnSpc>
              <a:spcBef>
                <a:spcPts val="0"/>
              </a:spcBef>
              <a:buNone/>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2.慢充口</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任意多边形 10"/>
          <p:cNvSpPr/>
          <p:nvPr>
            <p:custDataLst>
              <p:tags r:id="rId2"/>
            </p:custDataLst>
          </p:nvPr>
        </p:nvSpPr>
        <p:spPr>
          <a:xfrm>
            <a:off x="1588" y="149973"/>
            <a:ext cx="769422" cy="71559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45" tIns="64272" rIns="128545" bIns="64272" numCol="1" spcCol="0" rtlCol="0" fromWordArt="0" anchor="ctr" anchorCtr="0" forceAA="0" compatLnSpc="1">
            <a:noAutofit/>
          </a:bodyPr>
          <a:p>
            <a:pPr algn="ctr"/>
            <a:endParaRPr lang="zh-CN" altLang="en-US" sz="2665"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文本框 99"/>
          <p:cNvSpPr txBox="1"/>
          <p:nvPr/>
        </p:nvSpPr>
        <p:spPr>
          <a:xfrm>
            <a:off x="796925" y="1874520"/>
            <a:ext cx="4977130" cy="3784600"/>
          </a:xfrm>
          <a:prstGeom prst="rect">
            <a:avLst/>
          </a:prstGeom>
          <a:noFill/>
          <a:ln w="9525">
            <a:noFill/>
          </a:ln>
        </p:spPr>
        <p:txBody>
          <a:bodyPr wrap="square">
            <a:spAutoFit/>
          </a:bodyPr>
          <a:p>
            <a:pPr indent="306070" algn="l" fontAlgn="auto">
              <a:lnSpc>
                <a:spcPct val="150000"/>
              </a:lnSpc>
            </a:pPr>
            <a:r>
              <a:rPr sz="2000" b="1">
                <a:latin typeface="宋体" panose="02010600030101010101" pitchFamily="2" charset="-122"/>
                <a:ea typeface="宋体" panose="02010600030101010101" pitchFamily="2" charset="-122"/>
                <a:cs typeface="宋体" panose="02010600030101010101" pitchFamily="2" charset="-122"/>
              </a:rPr>
              <a:t>三相交流充电接口，这种类型的充电接口一般用于较大的充电站，这种充电电流较大，外形相对较大，功能复杂。由于这类插头较大，设计的形状类似于枪，所以一般称为充电枪。</a:t>
            </a:r>
            <a:endParaRPr sz="2000" b="1">
              <a:latin typeface="宋体" panose="02010600030101010101" pitchFamily="2" charset="-122"/>
              <a:ea typeface="宋体" panose="02010600030101010101" pitchFamily="2" charset="-122"/>
              <a:cs typeface="宋体" panose="02010600030101010101" pitchFamily="2" charset="-122"/>
            </a:endParaRPr>
          </a:p>
          <a:p>
            <a:pPr indent="306070" algn="l" fontAlgn="auto">
              <a:lnSpc>
                <a:spcPct val="150000"/>
              </a:lnSpc>
            </a:pPr>
            <a:r>
              <a:rPr sz="2000" b="1">
                <a:solidFill>
                  <a:srgbClr val="FF0000"/>
                </a:solidFill>
                <a:latin typeface="宋体" panose="02010600030101010101" pitchFamily="2" charset="-122"/>
                <a:ea typeface="宋体" panose="02010600030101010101" pitchFamily="2" charset="-122"/>
                <a:cs typeface="宋体" panose="02010600030101010101" pitchFamily="2" charset="-122"/>
              </a:rPr>
              <a:t>采用单向供电时，电流不大于32A，采用三相供电时，电流不大于63A，充电电压处于250V-440V之间。</a:t>
            </a:r>
            <a:endParaRPr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113" name="图片 113"/>
          <p:cNvPicPr>
            <a:picLocks noChangeAspect="1"/>
          </p:cNvPicPr>
          <p:nvPr/>
        </p:nvPicPr>
        <p:blipFill>
          <a:blip r:embed="rId3"/>
          <a:stretch>
            <a:fillRect/>
          </a:stretch>
        </p:blipFill>
        <p:spPr>
          <a:xfrm>
            <a:off x="6907530" y="2048510"/>
            <a:ext cx="3995420" cy="4088765"/>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60830110547"/>
  <p:tag name="MH_LIBRARY" val="CONTENTS"/>
  <p:tag name="MH_TYPE" val="OTHERS"/>
  <p:tag name="ID" val="545840"/>
</p:tagLst>
</file>

<file path=ppt/tags/tag11.xml><?xml version="1.0" encoding="utf-8"?>
<p:tagLst xmlns:p="http://schemas.openxmlformats.org/presentationml/2006/main">
  <p:tag name="MH" val="20160830110547"/>
  <p:tag name="MH_LIBRARY" val="CONTENTS"/>
  <p:tag name="MH_TYPE" val="OTHERS"/>
  <p:tag name="ID" val="545840"/>
</p:tagLst>
</file>

<file path=ppt/tags/tag12.xml><?xml version="1.0" encoding="utf-8"?>
<p:tagLst xmlns:p="http://schemas.openxmlformats.org/presentationml/2006/main">
  <p:tag name="MH" val="20160830110547"/>
  <p:tag name="MH_LIBRARY" val="CONTENTS"/>
  <p:tag name="MH_TYPE" val="OTHERS"/>
  <p:tag name="ID" val="545840"/>
</p:tagLst>
</file>

<file path=ppt/tags/tag13.xml><?xml version="1.0" encoding="utf-8"?>
<p:tagLst xmlns:p="http://schemas.openxmlformats.org/presentationml/2006/main">
  <p:tag name="MH" val="20160830110547"/>
  <p:tag name="MH_LIBRARY" val="CONTENTS"/>
  <p:tag name="MH_TYPE" val="OTHERS"/>
  <p:tag name="ID" val="545840"/>
</p:tagLst>
</file>

<file path=ppt/tags/tag14.xml><?xml version="1.0" encoding="utf-8"?>
<p:tagLst xmlns:p="http://schemas.openxmlformats.org/presentationml/2006/main">
  <p:tag name="MH" val="20160830110547"/>
  <p:tag name="MH_LIBRARY" val="CONTENTS"/>
  <p:tag name="MH_TYPE" val="OTHERS"/>
  <p:tag name="ID" val="545840"/>
</p:tagLst>
</file>

<file path=ppt/tags/tag15.xml><?xml version="1.0" encoding="utf-8"?>
<p:tagLst xmlns:p="http://schemas.openxmlformats.org/presentationml/2006/main">
  <p:tag name="MH" val="20160830110547"/>
  <p:tag name="MH_LIBRARY" val="CONTENTS"/>
  <p:tag name="MH_TYPE" val="OTHERS"/>
  <p:tag name="ID" val="545840"/>
</p:tagLst>
</file>

<file path=ppt/tags/tag16.xml><?xml version="1.0" encoding="utf-8"?>
<p:tagLst xmlns:p="http://schemas.openxmlformats.org/presentationml/2006/main">
  <p:tag name="MH" val="20160830110547"/>
  <p:tag name="MH_LIBRARY" val="CONTENTS"/>
  <p:tag name="MH_TYPE" val="OTHERS"/>
  <p:tag name="ID" val="545840"/>
</p:tagLst>
</file>

<file path=ppt/tags/tag17.xml><?xml version="1.0" encoding="utf-8"?>
<p:tagLst xmlns:p="http://schemas.openxmlformats.org/presentationml/2006/main">
  <p:tag name="MH" val="20160830110547"/>
  <p:tag name="MH_LIBRARY" val="CONTENTS"/>
  <p:tag name="MH_TYPE" val="OTHERS"/>
  <p:tag name="ID" val="545840"/>
</p:tagLst>
</file>

<file path=ppt/tags/tag18.xml><?xml version="1.0" encoding="utf-8"?>
<p:tagLst xmlns:p="http://schemas.openxmlformats.org/presentationml/2006/main">
  <p:tag name="MH" val="20160830110547"/>
  <p:tag name="MH_LIBRARY" val="CONTENTS"/>
  <p:tag name="MH_TYPE" val="OTHERS"/>
  <p:tag name="ID" val="545840"/>
</p:tagLst>
</file>

<file path=ppt/tags/tag19.xml><?xml version="1.0" encoding="utf-8"?>
<p:tagLst xmlns:p="http://schemas.openxmlformats.org/presentationml/2006/main">
  <p:tag name="MH" val="20160830110547"/>
  <p:tag name="MH_LIBRARY" val="CONTENTS"/>
  <p:tag name="MH_TYPE" val="OTHERS"/>
  <p:tag name="ID" val="545840"/>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MH" val="20160830110547"/>
  <p:tag name="MH_LIBRARY" val="CONTENTS"/>
  <p:tag name="MH_TYPE" val="OTHERS"/>
  <p:tag name="ID" val="545840"/>
</p:tagLst>
</file>

<file path=ppt/tags/tag21.xml><?xml version="1.0" encoding="utf-8"?>
<p:tagLst xmlns:p="http://schemas.openxmlformats.org/presentationml/2006/main">
  <p:tag name="MH" val="20160830110547"/>
  <p:tag name="MH_LIBRARY" val="CONTENTS"/>
  <p:tag name="MH_TYPE" val="OTHERS"/>
  <p:tag name="ID" val="545840"/>
</p:tagLst>
</file>

<file path=ppt/tags/tag22.xml><?xml version="1.0" encoding="utf-8"?>
<p:tagLst xmlns:p="http://schemas.openxmlformats.org/presentationml/2006/main">
  <p:tag name="MH" val="20160830110547"/>
  <p:tag name="MH_LIBRARY" val="CONTENTS"/>
  <p:tag name="MH_TYPE" val="OTHERS"/>
  <p:tag name="ID" val="545840"/>
</p:tagLst>
</file>

<file path=ppt/tags/tag23.xml><?xml version="1.0" encoding="utf-8"?>
<p:tagLst xmlns:p="http://schemas.openxmlformats.org/presentationml/2006/main">
  <p:tag name="KSO_WM_UNIT_TABLE_BEAUTIFY" val="smartTable{cee453dd-84ac-43ab-a2fe-8c682f319dbd}"/>
</p:tagLst>
</file>

<file path=ppt/tags/tag24.xml><?xml version="1.0" encoding="utf-8"?>
<p:tagLst xmlns:p="http://schemas.openxmlformats.org/presentationml/2006/main">
  <p:tag name="MH" val="20160830110547"/>
  <p:tag name="MH_LIBRARY" val="CONTENTS"/>
  <p:tag name="MH_TYPE" val="OTHERS"/>
  <p:tag name="ID" val="545840"/>
</p:tagLst>
</file>

<file path=ppt/tags/tag25.xml><?xml version="1.0" encoding="utf-8"?>
<p:tagLst xmlns:p="http://schemas.openxmlformats.org/presentationml/2006/main">
  <p:tag name="MH" val="20160830110547"/>
  <p:tag name="MH_LIBRARY" val="CONTENTS"/>
  <p:tag name="MH_TYPE" val="OTHERS"/>
  <p:tag name="ID" val="545840"/>
</p:tagLst>
</file>

<file path=ppt/tags/tag26.xml><?xml version="1.0" encoding="utf-8"?>
<p:tagLst xmlns:p="http://schemas.openxmlformats.org/presentationml/2006/main">
  <p:tag name="MH" val="20160830110547"/>
  <p:tag name="MH_LIBRARY" val="CONTENTS"/>
  <p:tag name="MH_TYPE" val="OTHERS"/>
  <p:tag name="ID" val="545840"/>
</p:tagLst>
</file>

<file path=ppt/tags/tag27.xml><?xml version="1.0" encoding="utf-8"?>
<p:tagLst xmlns:p="http://schemas.openxmlformats.org/presentationml/2006/main">
  <p:tag name="MH" val="20160830110547"/>
  <p:tag name="MH_LIBRARY" val="CONTENTS"/>
  <p:tag name="MH_TYPE" val="OTHERS"/>
  <p:tag name="ID" val="545840"/>
</p:tagLst>
</file>

<file path=ppt/tags/tag28.xml><?xml version="1.0" encoding="utf-8"?>
<p:tagLst xmlns:p="http://schemas.openxmlformats.org/presentationml/2006/main">
  <p:tag name="MH" val="20160830110547"/>
  <p:tag name="MH_LIBRARY" val="CONTENTS"/>
  <p:tag name="MH_TYPE" val="OTHERS"/>
  <p:tag name="ID" val="545840"/>
</p:tagLst>
</file>

<file path=ppt/tags/tag29.xml><?xml version="1.0" encoding="utf-8"?>
<p:tagLst xmlns:p="http://schemas.openxmlformats.org/presentationml/2006/main">
  <p:tag name="MH" val="20160830110547"/>
  <p:tag name="MH_LIBRARY" val="CONTENTS"/>
  <p:tag name="MH_TYPE" val="OTHERS"/>
  <p:tag name="ID" val="545840"/>
</p:tagLst>
</file>

<file path=ppt/tags/tag3.xml><?xml version="1.0" encoding="utf-8"?>
<p:tagLst xmlns:p="http://schemas.openxmlformats.org/presentationml/2006/main">
  <p:tag name="MH" val="20160830110547"/>
  <p:tag name="MH_LIBRARY" val="CONTENTS"/>
  <p:tag name="MH_TYPE" val="OTHERS"/>
  <p:tag name="ID" val="545840"/>
</p:tagLst>
</file>

<file path=ppt/tags/tag30.xml><?xml version="1.0" encoding="utf-8"?>
<p:tagLst xmlns:p="http://schemas.openxmlformats.org/presentationml/2006/main">
  <p:tag name="MH" val="20160830110547"/>
  <p:tag name="MH_LIBRARY" val="CONTENTS"/>
  <p:tag name="MH_TYPE" val="OTHERS"/>
  <p:tag name="ID" val="545840"/>
</p:tagLst>
</file>

<file path=ppt/tags/tag31.xml><?xml version="1.0" encoding="utf-8"?>
<p:tagLst xmlns:p="http://schemas.openxmlformats.org/presentationml/2006/main">
  <p:tag name="MH" val="20160830110547"/>
  <p:tag name="MH_LIBRARY" val="CONTENTS"/>
  <p:tag name="MH_TYPE" val="OTHERS"/>
  <p:tag name="ID" val="545840"/>
</p:tagLst>
</file>

<file path=ppt/tags/tag32.xml><?xml version="1.0" encoding="utf-8"?>
<p:tagLst xmlns:p="http://schemas.openxmlformats.org/presentationml/2006/main">
  <p:tag name="MH" val="20160830110547"/>
  <p:tag name="MH_LIBRARY" val="CONTENTS"/>
  <p:tag name="MH_TYPE" val="OTHERS"/>
  <p:tag name="ID" val="545840"/>
</p:tagLst>
</file>

<file path=ppt/tags/tag33.xml><?xml version="1.0" encoding="utf-8"?>
<p:tagLst xmlns:p="http://schemas.openxmlformats.org/presentationml/2006/main">
  <p:tag name="MH" val="20160830110547"/>
  <p:tag name="MH_LIBRARY" val="CONTENTS"/>
  <p:tag name="MH_TYPE" val="OTHERS"/>
  <p:tag name="ID" val="545840"/>
</p:tagLst>
</file>

<file path=ppt/tags/tag34.xml><?xml version="1.0" encoding="utf-8"?>
<p:tagLst xmlns:p="http://schemas.openxmlformats.org/presentationml/2006/main">
  <p:tag name="MH" val="20160830110547"/>
  <p:tag name="MH_LIBRARY" val="CONTENTS"/>
  <p:tag name="MH_TYPE" val="OTHERS"/>
  <p:tag name="ID" val="545840"/>
</p:tagLst>
</file>

<file path=ppt/tags/tag35.xml><?xml version="1.0" encoding="utf-8"?>
<p:tagLst xmlns:p="http://schemas.openxmlformats.org/presentationml/2006/main">
  <p:tag name="MH" val="20160830110547"/>
  <p:tag name="MH_LIBRARY" val="CONTENTS"/>
  <p:tag name="MH_TYPE" val="OTHERS"/>
  <p:tag name="ID" val="545840"/>
</p:tagLst>
</file>

<file path=ppt/tags/tag36.xml><?xml version="1.0" encoding="utf-8"?>
<p:tagLst xmlns:p="http://schemas.openxmlformats.org/presentationml/2006/main">
  <p:tag name="MH" val="20160830110547"/>
  <p:tag name="MH_LIBRARY" val="CONTENTS"/>
  <p:tag name="MH_TYPE" val="OTHERS"/>
  <p:tag name="ID" val="545840"/>
</p:tagLst>
</file>

<file path=ppt/tags/tag37.xml><?xml version="1.0" encoding="utf-8"?>
<p:tagLst xmlns:p="http://schemas.openxmlformats.org/presentationml/2006/main">
  <p:tag name="MH" val="20160830110547"/>
  <p:tag name="MH_LIBRARY" val="CONTENTS"/>
  <p:tag name="MH_TYPE" val="OTHERS"/>
  <p:tag name="ID" val="545840"/>
</p:tagLst>
</file>

<file path=ppt/tags/tag38.xml><?xml version="1.0" encoding="utf-8"?>
<p:tagLst xmlns:p="http://schemas.openxmlformats.org/presentationml/2006/main">
  <p:tag name="MH" val="20160830110547"/>
  <p:tag name="MH_LIBRARY" val="CONTENTS"/>
  <p:tag name="MH_TYPE" val="OTHERS"/>
  <p:tag name="ID" val="545840"/>
</p:tagLst>
</file>

<file path=ppt/tags/tag39.xml><?xml version="1.0" encoding="utf-8"?>
<p:tagLst xmlns:p="http://schemas.openxmlformats.org/presentationml/2006/main">
  <p:tag name="MH" val="20160830110547"/>
  <p:tag name="MH_LIBRARY" val="CONTENTS"/>
  <p:tag name="MH_TYPE" val="OTHERS"/>
  <p:tag name="ID" val="545840"/>
</p:tagLst>
</file>

<file path=ppt/tags/tag4.xml><?xml version="1.0" encoding="utf-8"?>
<p:tagLst xmlns:p="http://schemas.openxmlformats.org/presentationml/2006/main">
  <p:tag name="MH" val="20160830110547"/>
  <p:tag name="MH_LIBRARY" val="CONTENTS"/>
  <p:tag name="MH_TYPE" val="OTHERS"/>
  <p:tag name="ID" val="545840"/>
</p:tagLst>
</file>

<file path=ppt/tags/tag40.xml><?xml version="1.0" encoding="utf-8"?>
<p:tagLst xmlns:p="http://schemas.openxmlformats.org/presentationml/2006/main">
  <p:tag name="MH" val="20160830110547"/>
  <p:tag name="MH_LIBRARY" val="CONTENTS"/>
  <p:tag name="MH_TYPE" val="OTHERS"/>
  <p:tag name="ID" val="545840"/>
</p:tagLst>
</file>

<file path=ppt/tags/tag41.xml><?xml version="1.0" encoding="utf-8"?>
<p:tagLst xmlns:p="http://schemas.openxmlformats.org/presentationml/2006/main">
  <p:tag name="MH" val="20160830110547"/>
  <p:tag name="MH_LIBRARY" val="CONTENTS"/>
  <p:tag name="MH_TYPE" val="OTHERS"/>
  <p:tag name="ID" val="545840"/>
</p:tagLst>
</file>

<file path=ppt/tags/tag42.xml><?xml version="1.0" encoding="utf-8"?>
<p:tagLst xmlns:p="http://schemas.openxmlformats.org/presentationml/2006/main">
  <p:tag name="MH" val="20160830110547"/>
  <p:tag name="MH_LIBRARY" val="CONTENTS"/>
  <p:tag name="MH_TYPE" val="OTHERS"/>
  <p:tag name="ID" val="545840"/>
</p:tagLst>
</file>

<file path=ppt/tags/tag43.xml><?xml version="1.0" encoding="utf-8"?>
<p:tagLst xmlns:p="http://schemas.openxmlformats.org/presentationml/2006/main">
  <p:tag name="MH" val="20160830110547"/>
  <p:tag name="MH_LIBRARY" val="CONTENTS"/>
  <p:tag name="MH_TYPE" val="OTHERS"/>
  <p:tag name="ID" val="545840"/>
</p:tagLst>
</file>

<file path=ppt/tags/tag44.xml><?xml version="1.0" encoding="utf-8"?>
<p:tagLst xmlns:p="http://schemas.openxmlformats.org/presentationml/2006/main">
  <p:tag name="MH" val="20160830110547"/>
  <p:tag name="MH_LIBRARY" val="CONTENTS"/>
  <p:tag name="MH_TYPE" val="OTHERS"/>
  <p:tag name="ID" val="545840"/>
</p:tagLst>
</file>

<file path=ppt/tags/tag45.xml><?xml version="1.0" encoding="utf-8"?>
<p:tagLst xmlns:p="http://schemas.openxmlformats.org/presentationml/2006/main">
  <p:tag name="MH" val="20160830110547"/>
  <p:tag name="MH_LIBRARY" val="CONTENTS"/>
  <p:tag name="MH_TYPE" val="OTHERS"/>
  <p:tag name="ID" val="545840"/>
</p:tagLst>
</file>

<file path=ppt/tags/tag46.xml><?xml version="1.0" encoding="utf-8"?>
<p:tagLst xmlns:p="http://schemas.openxmlformats.org/presentationml/2006/main">
  <p:tag name="MH" val="20160830110547"/>
  <p:tag name="MH_LIBRARY" val="CONTENTS"/>
  <p:tag name="MH_TYPE" val="OTHERS"/>
  <p:tag name="ID" val="545840"/>
</p:tagLst>
</file>

<file path=ppt/tags/tag47.xml><?xml version="1.0" encoding="utf-8"?>
<p:tagLst xmlns:p="http://schemas.openxmlformats.org/presentationml/2006/main">
  <p:tag name="MH" val="20160830110547"/>
  <p:tag name="MH_LIBRARY" val="CONTENTS"/>
  <p:tag name="MH_TYPE" val="OTHERS"/>
  <p:tag name="ID" val="545840"/>
</p:tagLst>
</file>

<file path=ppt/tags/tag48.xml><?xml version="1.0" encoding="utf-8"?>
<p:tagLst xmlns:p="http://schemas.openxmlformats.org/presentationml/2006/main">
  <p:tag name="MH" val="20160830110547"/>
  <p:tag name="MH_LIBRARY" val="CONTENTS"/>
  <p:tag name="MH_TYPE" val="OTHERS"/>
  <p:tag name="ID" val="545840"/>
</p:tagLst>
</file>

<file path=ppt/tags/tag49.xml><?xml version="1.0" encoding="utf-8"?>
<p:tagLst xmlns:p="http://schemas.openxmlformats.org/presentationml/2006/main">
  <p:tag name="MH" val="20160830110547"/>
  <p:tag name="MH_LIBRARY" val="CONTENTS"/>
  <p:tag name="MH_TYPE" val="OTHERS"/>
  <p:tag name="ID" val="545840"/>
</p:tagLst>
</file>

<file path=ppt/tags/tag5.xml><?xml version="1.0" encoding="utf-8"?>
<p:tagLst xmlns:p="http://schemas.openxmlformats.org/presentationml/2006/main">
  <p:tag name="MH" val="20160830110547"/>
  <p:tag name="MH_LIBRARY" val="CONTENTS"/>
  <p:tag name="MH_TYPE" val="OTHERS"/>
  <p:tag name="ID" val="545840"/>
</p:tagLst>
</file>

<file path=ppt/tags/tag50.xml><?xml version="1.0" encoding="utf-8"?>
<p:tagLst xmlns:p="http://schemas.openxmlformats.org/presentationml/2006/main">
  <p:tag name="MH" val="20160830110547"/>
  <p:tag name="MH_LIBRARY" val="CONTENTS"/>
  <p:tag name="MH_TYPE" val="OTHERS"/>
  <p:tag name="ID" val="545840"/>
</p:tagLst>
</file>

<file path=ppt/tags/tag51.xml><?xml version="1.0" encoding="utf-8"?>
<p:tagLst xmlns:p="http://schemas.openxmlformats.org/presentationml/2006/main">
  <p:tag name="MH" val="20160830110547"/>
  <p:tag name="MH_LIBRARY" val="CONTENTS"/>
  <p:tag name="MH_TYPE" val="OTHERS"/>
  <p:tag name="ID" val="545840"/>
</p:tagLst>
</file>

<file path=ppt/tags/tag52.xml><?xml version="1.0" encoding="utf-8"?>
<p:tagLst xmlns:p="http://schemas.openxmlformats.org/presentationml/2006/main">
  <p:tag name="MH" val="20160830110547"/>
  <p:tag name="MH_LIBRARY" val="CONTENTS"/>
  <p:tag name="MH_TYPE" val="OTHERS"/>
  <p:tag name="ID" val="545840"/>
</p:tagLst>
</file>

<file path=ppt/tags/tag53.xml><?xml version="1.0" encoding="utf-8"?>
<p:tagLst xmlns:p="http://schemas.openxmlformats.org/presentationml/2006/main">
  <p:tag name="MH" val="20160830110547"/>
  <p:tag name="MH_LIBRARY" val="CONTENTS"/>
  <p:tag name="MH_TYPE" val="OTHERS"/>
  <p:tag name="ID" val="545840"/>
</p:tagLst>
</file>

<file path=ppt/tags/tag54.xml><?xml version="1.0" encoding="utf-8"?>
<p:tagLst xmlns:p="http://schemas.openxmlformats.org/presentationml/2006/main">
  <p:tag name="MH" val="20160830110547"/>
  <p:tag name="MH_LIBRARY" val="CONTENTS"/>
  <p:tag name="MH_TYPE" val="OTHERS"/>
  <p:tag name="ID" val="545840"/>
</p:tagLst>
</file>

<file path=ppt/tags/tag55.xml><?xml version="1.0" encoding="utf-8"?>
<p:tagLst xmlns:p="http://schemas.openxmlformats.org/presentationml/2006/main">
  <p:tag name="MH" val="20160830110547"/>
  <p:tag name="MH_LIBRARY" val="CONTENTS"/>
  <p:tag name="MH_TYPE" val="OTHERS"/>
  <p:tag name="ID" val="545840"/>
</p:tagLst>
</file>

<file path=ppt/tags/tag56.xml><?xml version="1.0" encoding="utf-8"?>
<p:tagLst xmlns:p="http://schemas.openxmlformats.org/presentationml/2006/main">
  <p:tag name="MH" val="20160830110547"/>
  <p:tag name="MH_LIBRARY" val="CONTENTS"/>
  <p:tag name="MH_TYPE" val="OTHERS"/>
  <p:tag name="ID" val="545840"/>
</p:tagLst>
</file>

<file path=ppt/tags/tag57.xml><?xml version="1.0" encoding="utf-8"?>
<p:tagLst xmlns:p="http://schemas.openxmlformats.org/presentationml/2006/main">
  <p:tag name="MH" val="20160830110547"/>
  <p:tag name="MH_LIBRARY" val="CONTENTS"/>
  <p:tag name="MH_TYPE" val="OTHERS"/>
  <p:tag name="ID" val="545840"/>
</p:tagLst>
</file>

<file path=ppt/tags/tag58.xml><?xml version="1.0" encoding="utf-8"?>
<p:tagLst xmlns:p="http://schemas.openxmlformats.org/presentationml/2006/main">
  <p:tag name="MH" val="20160830110547"/>
  <p:tag name="MH_LIBRARY" val="CONTENTS"/>
  <p:tag name="MH_TYPE" val="OTHERS"/>
  <p:tag name="ID" val="545840"/>
</p:tagLst>
</file>

<file path=ppt/tags/tag59.xml><?xml version="1.0" encoding="utf-8"?>
<p:tagLst xmlns:p="http://schemas.openxmlformats.org/presentationml/2006/main">
  <p:tag name="MH" val="20160830110547"/>
  <p:tag name="MH_LIBRARY" val="CONTENTS"/>
  <p:tag name="MH_TYPE" val="OTHERS"/>
  <p:tag name="ID" val="545840"/>
</p:tagLst>
</file>

<file path=ppt/tags/tag6.xml><?xml version="1.0" encoding="utf-8"?>
<p:tagLst xmlns:p="http://schemas.openxmlformats.org/presentationml/2006/main">
  <p:tag name="MH" val="20160830110547"/>
  <p:tag name="MH_LIBRARY" val="CONTENTS"/>
  <p:tag name="MH_TYPE" val="OTHERS"/>
  <p:tag name="ID" val="545840"/>
</p:tagLst>
</file>

<file path=ppt/tags/tag60.xml><?xml version="1.0" encoding="utf-8"?>
<p:tagLst xmlns:p="http://schemas.openxmlformats.org/presentationml/2006/main">
  <p:tag name="MH" val="20160830110547"/>
  <p:tag name="MH_LIBRARY" val="CONTENTS"/>
  <p:tag name="MH_TYPE" val="OTHERS"/>
  <p:tag name="ID" val="545840"/>
</p:tagLst>
</file>

<file path=ppt/tags/tag61.xml><?xml version="1.0" encoding="utf-8"?>
<p:tagLst xmlns:p="http://schemas.openxmlformats.org/presentationml/2006/main">
  <p:tag name="MH" val="20160830110547"/>
  <p:tag name="MH_LIBRARY" val="CONTENTS"/>
  <p:tag name="MH_TYPE" val="OTHERS"/>
  <p:tag name="ID" val="545840"/>
</p:tagLst>
</file>

<file path=ppt/tags/tag62.xml><?xml version="1.0" encoding="utf-8"?>
<p:tagLst xmlns:p="http://schemas.openxmlformats.org/presentationml/2006/main">
  <p:tag name="MH" val="20160830110547"/>
  <p:tag name="MH_LIBRARY" val="CONTENTS"/>
  <p:tag name="MH_TYPE" val="OTHERS"/>
  <p:tag name="ID" val="545840"/>
</p:tagLst>
</file>

<file path=ppt/tags/tag63.xml><?xml version="1.0" encoding="utf-8"?>
<p:tagLst xmlns:p="http://schemas.openxmlformats.org/presentationml/2006/main">
  <p:tag name="MH" val="20160830110547"/>
  <p:tag name="MH_LIBRARY" val="CONTENTS"/>
  <p:tag name="MH_TYPE" val="OTHERS"/>
  <p:tag name="ID" val="545840"/>
</p:tagLst>
</file>

<file path=ppt/tags/tag64.xml><?xml version="1.0" encoding="utf-8"?>
<p:tagLst xmlns:p="http://schemas.openxmlformats.org/presentationml/2006/main">
  <p:tag name="MH" val="20160830110547"/>
  <p:tag name="MH_LIBRARY" val="CONTENTS"/>
  <p:tag name="MH_TYPE" val="OTHERS"/>
  <p:tag name="ID" val="545840"/>
</p:tagLst>
</file>

<file path=ppt/tags/tag65.xml><?xml version="1.0" encoding="utf-8"?>
<p:tagLst xmlns:p="http://schemas.openxmlformats.org/presentationml/2006/main">
  <p:tag name="MH" val="20160830110547"/>
  <p:tag name="MH_LIBRARY" val="CONTENTS"/>
  <p:tag name="MH_TYPE" val="OTHERS"/>
  <p:tag name="ID" val="545840"/>
</p:tagLst>
</file>

<file path=ppt/tags/tag66.xml><?xml version="1.0" encoding="utf-8"?>
<p:tagLst xmlns:p="http://schemas.openxmlformats.org/presentationml/2006/main">
  <p:tag name="MH" val="20160830110547"/>
  <p:tag name="MH_LIBRARY" val="CONTENTS"/>
  <p:tag name="MH_TYPE" val="OTHERS"/>
  <p:tag name="ID" val="545840"/>
</p:tagLst>
</file>

<file path=ppt/tags/tag67.xml><?xml version="1.0" encoding="utf-8"?>
<p:tagLst xmlns:p="http://schemas.openxmlformats.org/presentationml/2006/main">
  <p:tag name="MH" val="20160830110547"/>
  <p:tag name="MH_LIBRARY" val="CONTENTS"/>
  <p:tag name="MH_TYPE" val="OTHERS"/>
  <p:tag name="ID" val="545840"/>
</p:tagLst>
</file>

<file path=ppt/tags/tag68.xml><?xml version="1.0" encoding="utf-8"?>
<p:tagLst xmlns:p="http://schemas.openxmlformats.org/presentationml/2006/main">
  <p:tag name="MH" val="20160830110547"/>
  <p:tag name="MH_LIBRARY" val="CONTENTS"/>
  <p:tag name="MH_TYPE" val="OTHERS"/>
  <p:tag name="ID" val="545840"/>
</p:tagLst>
</file>

<file path=ppt/tags/tag69.xml><?xml version="1.0" encoding="utf-8"?>
<p:tagLst xmlns:p="http://schemas.openxmlformats.org/presentationml/2006/main">
  <p:tag name="MH" val="20160830110547"/>
  <p:tag name="MH_LIBRARY" val="CONTENTS"/>
  <p:tag name="MH_TYPE" val="OTHERS"/>
  <p:tag name="ID" val="545840"/>
</p:tagLst>
</file>

<file path=ppt/tags/tag7.xml><?xml version="1.0" encoding="utf-8"?>
<p:tagLst xmlns:p="http://schemas.openxmlformats.org/presentationml/2006/main">
  <p:tag name="MH" val="20160830110547"/>
  <p:tag name="MH_LIBRARY" val="CONTENTS"/>
  <p:tag name="MH_TYPE" val="OTHERS"/>
  <p:tag name="ID" val="545840"/>
</p:tagLst>
</file>

<file path=ppt/tags/tag70.xml><?xml version="1.0" encoding="utf-8"?>
<p:tagLst xmlns:p="http://schemas.openxmlformats.org/presentationml/2006/main">
  <p:tag name="MH" val="20160830110547"/>
  <p:tag name="MH_LIBRARY" val="CONTENTS"/>
  <p:tag name="MH_TYPE" val="OTHERS"/>
  <p:tag name="ID" val="545840"/>
</p:tagLst>
</file>

<file path=ppt/tags/tag71.xml><?xml version="1.0" encoding="utf-8"?>
<p:tagLst xmlns:p="http://schemas.openxmlformats.org/presentationml/2006/main">
  <p:tag name="MH" val="20160830110547"/>
  <p:tag name="MH_LIBRARY" val="CONTENTS"/>
  <p:tag name="MH_TYPE" val="OTHERS"/>
  <p:tag name="ID" val="545840"/>
</p:tagLst>
</file>

<file path=ppt/tags/tag72.xml><?xml version="1.0" encoding="utf-8"?>
<p:tagLst xmlns:p="http://schemas.openxmlformats.org/presentationml/2006/main">
  <p:tag name="MH" val="20160830110547"/>
  <p:tag name="MH_LIBRARY" val="CONTENTS"/>
  <p:tag name="MH_TYPE" val="OTHERS"/>
  <p:tag name="ID" val="545840"/>
</p:tagLst>
</file>

<file path=ppt/tags/tag73.xml><?xml version="1.0" encoding="utf-8"?>
<p:tagLst xmlns:p="http://schemas.openxmlformats.org/presentationml/2006/main">
  <p:tag name="MH" val="20160830110547"/>
  <p:tag name="MH_LIBRARY" val="CONTENTS"/>
  <p:tag name="MH_TYPE" val="OTHERS"/>
  <p:tag name="ID" val="545840"/>
</p:tagLst>
</file>

<file path=ppt/tags/tag74.xml><?xml version="1.0" encoding="utf-8"?>
<p:tagLst xmlns:p="http://schemas.openxmlformats.org/presentationml/2006/main">
  <p:tag name="KSO_WM_BEAUTIFY_FLAG" val="#wm#"/>
  <p:tag name="KSO_WM_TEMPLATE_CATEGORY" val="custom"/>
  <p:tag name="KSO_WM_TEMPLATE_INDEX" val="20184553"/>
</p:tagLst>
</file>

<file path=ppt/tags/tag75.xml><?xml version="1.0" encoding="utf-8"?>
<p:tagLst xmlns:p="http://schemas.openxmlformats.org/presentationml/2006/main">
  <p:tag name="KSO_WM_DOC_GUID" val="{77a6709c-12e9-41e1-ac14-4cd2dc51ade6}"/>
</p:tagLst>
</file>

<file path=ppt/tags/tag8.xml><?xml version="1.0" encoding="utf-8"?>
<p:tagLst xmlns:p="http://schemas.openxmlformats.org/presentationml/2006/main">
  <p:tag name="MH" val="20160830110547"/>
  <p:tag name="MH_LIBRARY" val="CONTENTS"/>
  <p:tag name="MH_TYPE" val="OTHERS"/>
  <p:tag name="ID" val="545840"/>
</p:tagLst>
</file>

<file path=ppt/tags/tag9.xml><?xml version="1.0" encoding="utf-8"?>
<p:tagLst xmlns:p="http://schemas.openxmlformats.org/presentationml/2006/main">
  <p:tag name="MH" val="20160830110547"/>
  <p:tag name="MH_LIBRARY" val="CONTENTS"/>
  <p:tag name="MH_TYPE" val="OTHERS"/>
  <p:tag name="ID" val="545840"/>
</p:tagLst>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5900</Words>
  <Application>WPS 演示</Application>
  <PresentationFormat>宽屏</PresentationFormat>
  <Paragraphs>360</Paragraphs>
  <Slides>39</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39</vt:i4>
      </vt:variant>
    </vt:vector>
  </HeadingPairs>
  <TitlesOfParts>
    <vt:vector size="52" baseType="lpstr">
      <vt:lpstr>Arial</vt:lpstr>
      <vt:lpstr>宋体</vt:lpstr>
      <vt:lpstr>Wingdings</vt:lpstr>
      <vt:lpstr>Wingdings 3</vt:lpstr>
      <vt:lpstr>Arial</vt:lpstr>
      <vt:lpstr>黑体</vt:lpstr>
      <vt:lpstr>微软雅黑</vt:lpstr>
      <vt:lpstr>Trebuchet MS</vt:lpstr>
      <vt:lpstr>Arial Unicode MS</vt:lpstr>
      <vt:lpstr>华文新魏</vt:lpstr>
      <vt:lpstr>Calibri</vt:lpstr>
      <vt:lpstr>方正姚体</vt:lpstr>
      <vt:lpstr>平面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任务1：交流充电口认知与常规检查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任务2：交流无法充电故障检修</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hello</cp:lastModifiedBy>
  <cp:revision>114</cp:revision>
  <dcterms:created xsi:type="dcterms:W3CDTF">2019-03-30T02:15:00Z</dcterms:created>
  <dcterms:modified xsi:type="dcterms:W3CDTF">2020-06-30T01:41:14Z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