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794" r:id="rId2"/>
    <p:sldId id="861" r:id="rId3"/>
    <p:sldId id="878" r:id="rId4"/>
    <p:sldId id="880" r:id="rId5"/>
    <p:sldId id="879" r:id="rId6"/>
    <p:sldId id="882" r:id="rId7"/>
    <p:sldId id="881" r:id="rId8"/>
    <p:sldId id="883" r:id="rId9"/>
    <p:sldId id="884" r:id="rId10"/>
    <p:sldId id="885" r:id="rId11"/>
    <p:sldId id="886" r:id="rId12"/>
    <p:sldId id="887" r:id="rId13"/>
    <p:sldId id="888" r:id="rId14"/>
    <p:sldId id="889" r:id="rId15"/>
    <p:sldId id="896" r:id="rId16"/>
    <p:sldId id="890" r:id="rId17"/>
    <p:sldId id="892" r:id="rId18"/>
    <p:sldId id="893" r:id="rId19"/>
    <p:sldId id="894" r:id="rId20"/>
    <p:sldId id="895" r:id="rId21"/>
    <p:sldId id="877" r:id="rId22"/>
    <p:sldId id="25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=""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182"/>
    <a:srgbClr val="FFFE6B"/>
    <a:srgbClr val="D1E8D4"/>
    <a:srgbClr val="F5F5C3"/>
    <a:srgbClr val="E6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08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64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B9DC-FD81-47AE-A86A-F96F392ED498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A97A-DB31-49A2-B00A-D679A9C275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55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幻灯片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33469" y="117381"/>
            <a:ext cx="8180070" cy="479593"/>
          </a:xfrm>
        </p:spPr>
        <p:txBody>
          <a:bodyPr/>
          <a:lstStyle>
            <a:lvl1pPr algn="l">
              <a:defRPr sz="1950" b="1">
                <a:solidFill>
                  <a:srgbClr val="1CA7E2"/>
                </a:solidFill>
              </a:defRPr>
            </a:lvl1pPr>
          </a:lstStyle>
          <a:p>
            <a:pPr fontAlgn="base"/>
            <a:r>
              <a:rPr lang="zh-CN" altLang="en-US" sz="19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9372600" y="6448495"/>
            <a:ext cx="1778000" cy="294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CN" sz="9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2018/8/8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封底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12097" y="236083"/>
            <a:ext cx="1292475" cy="1174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 descr="未标题-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7" y="2936334"/>
            <a:ext cx="12194117" cy="2095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1D765-C5DD-4486-9D24-9E8DCD4CCA53}" type="datetimeFigureOut">
              <a:rPr lang="zh-CN" altLang="en-US" smtClean="0"/>
              <a:t>2020/6/30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DA97BE-F0A0-4301-B08A-3264E79B59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1586766" y="2948735"/>
            <a:ext cx="930959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</a:t>
            </a:r>
            <a:r>
              <a:rPr lang="zh-CN" altLang="en-US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zh-CN" altLang="en-US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：诊断仪的使用与诊断数据分析</a:t>
            </a:r>
            <a:endParaRPr lang="zh-CN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4" y="4784851"/>
            <a:ext cx="12202753" cy="2114867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23" name="TextBox 48"/>
          <p:cNvSpPr txBox="1"/>
          <p:nvPr/>
        </p:nvSpPr>
        <p:spPr>
          <a:xfrm>
            <a:off x="1586811" y="960023"/>
            <a:ext cx="10379901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</a:t>
            </a:r>
            <a:r>
              <a:rPr lang="zh-CN" altLang="en-US" sz="5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单元二  新能源汽车故障诊断技术基础</a:t>
            </a:r>
            <a:endParaRPr lang="zh-CN" altLang="en-US" sz="5400" dirty="0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3887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1" name="椭圆 40"/>
          <p:cNvSpPr/>
          <p:nvPr/>
        </p:nvSpPr>
        <p:spPr>
          <a:xfrm>
            <a:off x="201822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2" name="椭圆 41"/>
          <p:cNvSpPr/>
          <p:nvPr/>
        </p:nvSpPr>
        <p:spPr>
          <a:xfrm>
            <a:off x="2805021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3" name="椭圆 42"/>
          <p:cNvSpPr/>
          <p:nvPr/>
        </p:nvSpPr>
        <p:spPr>
          <a:xfrm>
            <a:off x="3578578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4" name="椭圆 43"/>
          <p:cNvSpPr/>
          <p:nvPr/>
        </p:nvSpPr>
        <p:spPr>
          <a:xfrm>
            <a:off x="4386886" y="4433688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grpSp>
        <p:nvGrpSpPr>
          <p:cNvPr id="40" name="组合 39"/>
          <p:cNvGrpSpPr/>
          <p:nvPr/>
        </p:nvGrpSpPr>
        <p:grpSpPr>
          <a:xfrm>
            <a:off x="1295135" y="4494085"/>
            <a:ext cx="3606352" cy="535285"/>
            <a:chOff x="4846" y="5333"/>
            <a:chExt cx="4359" cy="647"/>
          </a:xfrm>
        </p:grpSpPr>
        <p:grpSp>
          <p:nvGrpSpPr>
            <p:cNvPr id="25" name="PA_淘宝店chenying0907出品 14"/>
            <p:cNvGrpSpPr/>
            <p:nvPr>
              <p:custDataLst>
                <p:tags r:id="rId1"/>
              </p:custDataLst>
            </p:nvPr>
          </p:nvGrpSpPr>
          <p:grpSpPr>
            <a:xfrm>
              <a:off x="4846" y="5333"/>
              <a:ext cx="638" cy="647"/>
              <a:chOff x="4796805" y="-215900"/>
              <a:chExt cx="2093913" cy="2122488"/>
            </a:xfrm>
            <a:solidFill>
              <a:srgbClr val="2F5597"/>
            </a:solidFill>
          </p:grpSpPr>
          <p:sp>
            <p:nvSpPr>
              <p:cNvPr id="26" name="淘宝店chenying0907出品 6"/>
              <p:cNvSpPr>
                <a:spLocks noEditPoints="1"/>
              </p:cNvSpPr>
              <p:nvPr/>
            </p:nvSpPr>
            <p:spPr bwMode="auto">
              <a:xfrm>
                <a:off x="4796805" y="-215900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  <p:sp>
            <p:nvSpPr>
              <p:cNvPr id="27" name="淘宝店chenying0907出品 7"/>
              <p:cNvSpPr>
                <a:spLocks noEditPoints="1"/>
              </p:cNvSpPr>
              <p:nvPr/>
            </p:nvSpPr>
            <p:spPr bwMode="auto">
              <a:xfrm>
                <a:off x="5168280" y="0"/>
                <a:ext cx="1360488" cy="1641475"/>
              </a:xfrm>
              <a:custGeom>
                <a:avLst/>
                <a:gdLst>
                  <a:gd name="T0" fmla="*/ 870 w 1809"/>
                  <a:gd name="T1" fmla="*/ 879 h 2152"/>
                  <a:gd name="T2" fmla="*/ 870 w 1809"/>
                  <a:gd name="T3" fmla="*/ 2152 h 2152"/>
                  <a:gd name="T4" fmla="*/ 1809 w 1809"/>
                  <a:gd name="T5" fmla="*/ 1820 h 2152"/>
                  <a:gd name="T6" fmla="*/ 1809 w 1809"/>
                  <a:gd name="T7" fmla="*/ 547 h 2152"/>
                  <a:gd name="T8" fmla="*/ 870 w 1809"/>
                  <a:gd name="T9" fmla="*/ 879 h 2152"/>
                  <a:gd name="T10" fmla="*/ 785 w 1809"/>
                  <a:gd name="T11" fmla="*/ 961 h 2152"/>
                  <a:gd name="T12" fmla="*/ 785 w 1809"/>
                  <a:gd name="T13" fmla="*/ 1138 h 2152"/>
                  <a:gd name="T14" fmla="*/ 613 w 1809"/>
                  <a:gd name="T15" fmla="*/ 1053 h 2152"/>
                  <a:gd name="T16" fmla="*/ 613 w 1809"/>
                  <a:gd name="T17" fmla="*/ 864 h 2152"/>
                  <a:gd name="T18" fmla="*/ 785 w 1809"/>
                  <a:gd name="T19" fmla="*/ 961 h 2152"/>
                  <a:gd name="T20" fmla="*/ 1555 w 1809"/>
                  <a:gd name="T21" fmla="*/ 410 h 2152"/>
                  <a:gd name="T22" fmla="*/ 1507 w 1809"/>
                  <a:gd name="T23" fmla="*/ 386 h 2152"/>
                  <a:gd name="T24" fmla="*/ 602 w 1809"/>
                  <a:gd name="T25" fmla="*/ 700 h 2152"/>
                  <a:gd name="T26" fmla="*/ 576 w 1809"/>
                  <a:gd name="T27" fmla="*/ 724 h 2152"/>
                  <a:gd name="T28" fmla="*/ 576 w 1809"/>
                  <a:gd name="T29" fmla="*/ 2017 h 2152"/>
                  <a:gd name="T30" fmla="*/ 822 w 1809"/>
                  <a:gd name="T31" fmla="*/ 2149 h 2152"/>
                  <a:gd name="T32" fmla="*/ 822 w 1809"/>
                  <a:gd name="T33" fmla="*/ 879 h 2152"/>
                  <a:gd name="T34" fmla="*/ 622 w 1809"/>
                  <a:gd name="T35" fmla="*/ 772 h 2152"/>
                  <a:gd name="T36" fmla="*/ 625 w 1809"/>
                  <a:gd name="T37" fmla="*/ 772 h 2152"/>
                  <a:gd name="T38" fmla="*/ 1531 w 1809"/>
                  <a:gd name="T39" fmla="*/ 457 h 2152"/>
                  <a:gd name="T40" fmla="*/ 1555 w 1809"/>
                  <a:gd name="T41" fmla="*/ 410 h 2152"/>
                  <a:gd name="T42" fmla="*/ 209 w 1809"/>
                  <a:gd name="T43" fmla="*/ 581 h 2152"/>
                  <a:gd name="T44" fmla="*/ 209 w 1809"/>
                  <a:gd name="T45" fmla="*/ 758 h 2152"/>
                  <a:gd name="T46" fmla="*/ 37 w 1809"/>
                  <a:gd name="T47" fmla="*/ 673 h 2152"/>
                  <a:gd name="T48" fmla="*/ 37 w 1809"/>
                  <a:gd name="T49" fmla="*/ 484 h 2152"/>
                  <a:gd name="T50" fmla="*/ 209 w 1809"/>
                  <a:gd name="T51" fmla="*/ 581 h 2152"/>
                  <a:gd name="T52" fmla="*/ 978 w 1809"/>
                  <a:gd name="T53" fmla="*/ 30 h 2152"/>
                  <a:gd name="T54" fmla="*/ 931 w 1809"/>
                  <a:gd name="T55" fmla="*/ 6 h 2152"/>
                  <a:gd name="T56" fmla="*/ 25 w 1809"/>
                  <a:gd name="T57" fmla="*/ 321 h 2152"/>
                  <a:gd name="T58" fmla="*/ 0 w 1809"/>
                  <a:gd name="T59" fmla="*/ 344 h 2152"/>
                  <a:gd name="T60" fmla="*/ 0 w 1809"/>
                  <a:gd name="T61" fmla="*/ 1638 h 2152"/>
                  <a:gd name="T62" fmla="*/ 246 w 1809"/>
                  <a:gd name="T63" fmla="*/ 1770 h 2152"/>
                  <a:gd name="T64" fmla="*/ 246 w 1809"/>
                  <a:gd name="T65" fmla="*/ 500 h 2152"/>
                  <a:gd name="T66" fmla="*/ 46 w 1809"/>
                  <a:gd name="T67" fmla="*/ 393 h 2152"/>
                  <a:gd name="T68" fmla="*/ 49 w 1809"/>
                  <a:gd name="T69" fmla="*/ 392 h 2152"/>
                  <a:gd name="T70" fmla="*/ 954 w 1809"/>
                  <a:gd name="T71" fmla="*/ 77 h 2152"/>
                  <a:gd name="T72" fmla="*/ 978 w 1809"/>
                  <a:gd name="T73" fmla="*/ 30 h 2152"/>
                  <a:gd name="T74" fmla="*/ 497 w 1809"/>
                  <a:gd name="T75" fmla="*/ 781 h 2152"/>
                  <a:gd name="T76" fmla="*/ 497 w 1809"/>
                  <a:gd name="T77" fmla="*/ 958 h 2152"/>
                  <a:gd name="T78" fmla="*/ 325 w 1809"/>
                  <a:gd name="T79" fmla="*/ 873 h 2152"/>
                  <a:gd name="T80" fmla="*/ 325 w 1809"/>
                  <a:gd name="T81" fmla="*/ 684 h 2152"/>
                  <a:gd name="T82" fmla="*/ 497 w 1809"/>
                  <a:gd name="T83" fmla="*/ 781 h 2152"/>
                  <a:gd name="T84" fmla="*/ 1266 w 1809"/>
                  <a:gd name="T85" fmla="*/ 230 h 2152"/>
                  <a:gd name="T86" fmla="*/ 1219 w 1809"/>
                  <a:gd name="T87" fmla="*/ 206 h 2152"/>
                  <a:gd name="T88" fmla="*/ 313 w 1809"/>
                  <a:gd name="T89" fmla="*/ 520 h 2152"/>
                  <a:gd name="T90" fmla="*/ 288 w 1809"/>
                  <a:gd name="T91" fmla="*/ 544 h 2152"/>
                  <a:gd name="T92" fmla="*/ 288 w 1809"/>
                  <a:gd name="T93" fmla="*/ 1837 h 2152"/>
                  <a:gd name="T94" fmla="*/ 534 w 1809"/>
                  <a:gd name="T95" fmla="*/ 1969 h 2152"/>
                  <a:gd name="T96" fmla="*/ 534 w 1809"/>
                  <a:gd name="T97" fmla="*/ 699 h 2152"/>
                  <a:gd name="T98" fmla="*/ 334 w 1809"/>
                  <a:gd name="T99" fmla="*/ 592 h 2152"/>
                  <a:gd name="T100" fmla="*/ 337 w 1809"/>
                  <a:gd name="T101" fmla="*/ 592 h 2152"/>
                  <a:gd name="T102" fmla="*/ 1243 w 1809"/>
                  <a:gd name="T103" fmla="*/ 277 h 2152"/>
                  <a:gd name="T104" fmla="*/ 1266 w 1809"/>
                  <a:gd name="T105" fmla="*/ 230 h 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09" h="2152">
                    <a:moveTo>
                      <a:pt x="870" y="879"/>
                    </a:moveTo>
                    <a:lnTo>
                      <a:pt x="870" y="2152"/>
                    </a:lnTo>
                    <a:lnTo>
                      <a:pt x="1809" y="1820"/>
                    </a:lnTo>
                    <a:lnTo>
                      <a:pt x="1809" y="547"/>
                    </a:lnTo>
                    <a:lnTo>
                      <a:pt x="870" y="879"/>
                    </a:lnTo>
                    <a:close/>
                    <a:moveTo>
                      <a:pt x="785" y="961"/>
                    </a:moveTo>
                    <a:lnTo>
                      <a:pt x="785" y="1138"/>
                    </a:lnTo>
                    <a:cubicBezTo>
                      <a:pt x="699" y="1121"/>
                      <a:pt x="613" y="1053"/>
                      <a:pt x="613" y="1053"/>
                    </a:cubicBezTo>
                    <a:lnTo>
                      <a:pt x="613" y="864"/>
                    </a:lnTo>
                    <a:cubicBezTo>
                      <a:pt x="719" y="950"/>
                      <a:pt x="785" y="961"/>
                      <a:pt x="785" y="961"/>
                    </a:cubicBezTo>
                    <a:close/>
                    <a:moveTo>
                      <a:pt x="1555" y="410"/>
                    </a:moveTo>
                    <a:cubicBezTo>
                      <a:pt x="1548" y="390"/>
                      <a:pt x="1527" y="379"/>
                      <a:pt x="1507" y="386"/>
                    </a:cubicBezTo>
                    <a:lnTo>
                      <a:pt x="602" y="700"/>
                    </a:lnTo>
                    <a:cubicBezTo>
                      <a:pt x="590" y="704"/>
                      <a:pt x="580" y="713"/>
                      <a:pt x="576" y="724"/>
                    </a:cubicBezTo>
                    <a:lnTo>
                      <a:pt x="576" y="2017"/>
                    </a:lnTo>
                    <a:cubicBezTo>
                      <a:pt x="608" y="2080"/>
                      <a:pt x="741" y="2149"/>
                      <a:pt x="822" y="2149"/>
                    </a:cubicBezTo>
                    <a:lnTo>
                      <a:pt x="822" y="879"/>
                    </a:lnTo>
                    <a:cubicBezTo>
                      <a:pt x="779" y="873"/>
                      <a:pt x="682" y="822"/>
                      <a:pt x="622" y="772"/>
                    </a:cubicBezTo>
                    <a:cubicBezTo>
                      <a:pt x="623" y="772"/>
                      <a:pt x="624" y="772"/>
                      <a:pt x="625" y="772"/>
                    </a:cubicBezTo>
                    <a:lnTo>
                      <a:pt x="1531" y="457"/>
                    </a:lnTo>
                    <a:cubicBezTo>
                      <a:pt x="1550" y="450"/>
                      <a:pt x="1561" y="429"/>
                      <a:pt x="1555" y="410"/>
                    </a:cubicBezTo>
                    <a:close/>
                    <a:moveTo>
                      <a:pt x="209" y="581"/>
                    </a:moveTo>
                    <a:lnTo>
                      <a:pt x="209" y="758"/>
                    </a:lnTo>
                    <a:cubicBezTo>
                      <a:pt x="123" y="742"/>
                      <a:pt x="37" y="673"/>
                      <a:pt x="37" y="673"/>
                    </a:cubicBezTo>
                    <a:lnTo>
                      <a:pt x="37" y="484"/>
                    </a:lnTo>
                    <a:cubicBezTo>
                      <a:pt x="143" y="570"/>
                      <a:pt x="209" y="581"/>
                      <a:pt x="209" y="581"/>
                    </a:cubicBezTo>
                    <a:close/>
                    <a:moveTo>
                      <a:pt x="978" y="30"/>
                    </a:moveTo>
                    <a:cubicBezTo>
                      <a:pt x="972" y="11"/>
                      <a:pt x="951" y="0"/>
                      <a:pt x="931" y="6"/>
                    </a:cubicBezTo>
                    <a:lnTo>
                      <a:pt x="25" y="321"/>
                    </a:lnTo>
                    <a:cubicBezTo>
                      <a:pt x="14" y="325"/>
                      <a:pt x="3" y="334"/>
                      <a:pt x="0" y="344"/>
                    </a:cubicBezTo>
                    <a:lnTo>
                      <a:pt x="0" y="1638"/>
                    </a:lnTo>
                    <a:cubicBezTo>
                      <a:pt x="32" y="1700"/>
                      <a:pt x="165" y="1770"/>
                      <a:pt x="246" y="1770"/>
                    </a:cubicBezTo>
                    <a:lnTo>
                      <a:pt x="246" y="500"/>
                    </a:lnTo>
                    <a:cubicBezTo>
                      <a:pt x="203" y="493"/>
                      <a:pt x="106" y="443"/>
                      <a:pt x="46" y="393"/>
                    </a:cubicBezTo>
                    <a:cubicBezTo>
                      <a:pt x="47" y="393"/>
                      <a:pt x="48" y="392"/>
                      <a:pt x="49" y="392"/>
                    </a:cubicBezTo>
                    <a:lnTo>
                      <a:pt x="954" y="77"/>
                    </a:lnTo>
                    <a:cubicBezTo>
                      <a:pt x="974" y="71"/>
                      <a:pt x="985" y="50"/>
                      <a:pt x="978" y="30"/>
                    </a:cubicBezTo>
                    <a:close/>
                    <a:moveTo>
                      <a:pt x="497" y="781"/>
                    </a:moveTo>
                    <a:lnTo>
                      <a:pt x="497" y="958"/>
                    </a:lnTo>
                    <a:cubicBezTo>
                      <a:pt x="411" y="941"/>
                      <a:pt x="325" y="873"/>
                      <a:pt x="325" y="873"/>
                    </a:cubicBezTo>
                    <a:lnTo>
                      <a:pt x="325" y="684"/>
                    </a:lnTo>
                    <a:cubicBezTo>
                      <a:pt x="431" y="770"/>
                      <a:pt x="497" y="781"/>
                      <a:pt x="497" y="781"/>
                    </a:cubicBezTo>
                    <a:close/>
                    <a:moveTo>
                      <a:pt x="1266" y="230"/>
                    </a:moveTo>
                    <a:cubicBezTo>
                      <a:pt x="1260" y="210"/>
                      <a:pt x="1239" y="199"/>
                      <a:pt x="1219" y="206"/>
                    </a:cubicBezTo>
                    <a:lnTo>
                      <a:pt x="313" y="520"/>
                    </a:lnTo>
                    <a:cubicBezTo>
                      <a:pt x="302" y="524"/>
                      <a:pt x="291" y="533"/>
                      <a:pt x="288" y="544"/>
                    </a:cubicBezTo>
                    <a:lnTo>
                      <a:pt x="288" y="1837"/>
                    </a:lnTo>
                    <a:cubicBezTo>
                      <a:pt x="320" y="1900"/>
                      <a:pt x="453" y="1969"/>
                      <a:pt x="534" y="1969"/>
                    </a:cubicBezTo>
                    <a:lnTo>
                      <a:pt x="534" y="699"/>
                    </a:lnTo>
                    <a:cubicBezTo>
                      <a:pt x="491" y="693"/>
                      <a:pt x="394" y="642"/>
                      <a:pt x="334" y="592"/>
                    </a:cubicBezTo>
                    <a:cubicBezTo>
                      <a:pt x="335" y="592"/>
                      <a:pt x="336" y="592"/>
                      <a:pt x="337" y="592"/>
                    </a:cubicBezTo>
                    <a:lnTo>
                      <a:pt x="1243" y="277"/>
                    </a:lnTo>
                    <a:cubicBezTo>
                      <a:pt x="1262" y="270"/>
                      <a:pt x="1273" y="249"/>
                      <a:pt x="1266" y="23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</p:grpSp>
        <p:sp>
          <p:nvSpPr>
            <p:cNvPr id="29" name="淘宝店chenying0907出品 5"/>
            <p:cNvSpPr>
              <a:spLocks noEditPoints="1"/>
            </p:cNvSpPr>
            <p:nvPr/>
          </p:nvSpPr>
          <p:spPr bwMode="auto">
            <a:xfrm>
              <a:off x="5918" y="5386"/>
              <a:ext cx="380" cy="547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  <p:grpSp>
          <p:nvGrpSpPr>
            <p:cNvPr id="31" name="PA_淘宝店chenying0907出品 20"/>
            <p:cNvGrpSpPr/>
            <p:nvPr>
              <p:custDataLst>
                <p:tags r:id="rId2"/>
              </p:custDataLst>
            </p:nvPr>
          </p:nvGrpSpPr>
          <p:grpSpPr>
            <a:xfrm>
              <a:off x="6732" y="5333"/>
              <a:ext cx="638" cy="647"/>
              <a:chOff x="10019977" y="-551766"/>
              <a:chExt cx="2093913" cy="2122488"/>
            </a:xfrm>
            <a:solidFill>
              <a:srgbClr val="2F5597"/>
            </a:solidFill>
          </p:grpSpPr>
          <p:sp>
            <p:nvSpPr>
              <p:cNvPr id="32" name="淘宝店chenying0907出品 6"/>
              <p:cNvSpPr>
                <a:spLocks noEditPoints="1"/>
              </p:cNvSpPr>
              <p:nvPr/>
            </p:nvSpPr>
            <p:spPr bwMode="auto">
              <a:xfrm>
                <a:off x="10019977" y="-551766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  <p:sp>
            <p:nvSpPr>
              <p:cNvPr id="33" name="淘宝店chenying0907出品 6"/>
              <p:cNvSpPr>
                <a:spLocks noEditPoints="1"/>
              </p:cNvSpPr>
              <p:nvPr/>
            </p:nvSpPr>
            <p:spPr bwMode="auto">
              <a:xfrm>
                <a:off x="10357957" y="-215900"/>
                <a:ext cx="1417952" cy="1401540"/>
              </a:xfrm>
              <a:custGeom>
                <a:avLst/>
                <a:gdLst>
                  <a:gd name="T0" fmla="*/ 675 w 1848"/>
                  <a:gd name="T1" fmla="*/ 126 h 1848"/>
                  <a:gd name="T2" fmla="*/ 286 w 1848"/>
                  <a:gd name="T3" fmla="*/ 287 h 1848"/>
                  <a:gd name="T4" fmla="*/ 126 w 1848"/>
                  <a:gd name="T5" fmla="*/ 675 h 1848"/>
                  <a:gd name="T6" fmla="*/ 286 w 1848"/>
                  <a:gd name="T7" fmla="*/ 1064 h 1848"/>
                  <a:gd name="T8" fmla="*/ 675 w 1848"/>
                  <a:gd name="T9" fmla="*/ 1225 h 1848"/>
                  <a:gd name="T10" fmla="*/ 1063 w 1848"/>
                  <a:gd name="T11" fmla="*/ 1064 h 1848"/>
                  <a:gd name="T12" fmla="*/ 1063 w 1848"/>
                  <a:gd name="T13" fmla="*/ 287 h 1848"/>
                  <a:gd name="T14" fmla="*/ 675 w 1848"/>
                  <a:gd name="T15" fmla="*/ 126 h 1848"/>
                  <a:gd name="T16" fmla="*/ 675 w 1848"/>
                  <a:gd name="T17" fmla="*/ 1350 h 1848"/>
                  <a:gd name="T18" fmla="*/ 198 w 1848"/>
                  <a:gd name="T19" fmla="*/ 1153 h 1848"/>
                  <a:gd name="T20" fmla="*/ 0 w 1848"/>
                  <a:gd name="T21" fmla="*/ 675 h 1848"/>
                  <a:gd name="T22" fmla="*/ 198 w 1848"/>
                  <a:gd name="T23" fmla="*/ 198 h 1848"/>
                  <a:gd name="T24" fmla="*/ 675 w 1848"/>
                  <a:gd name="T25" fmla="*/ 0 h 1848"/>
                  <a:gd name="T26" fmla="*/ 1152 w 1848"/>
                  <a:gd name="T27" fmla="*/ 198 h 1848"/>
                  <a:gd name="T28" fmla="*/ 1152 w 1848"/>
                  <a:gd name="T29" fmla="*/ 1153 h 1848"/>
                  <a:gd name="T30" fmla="*/ 675 w 1848"/>
                  <a:gd name="T31" fmla="*/ 1350 h 1848"/>
                  <a:gd name="T32" fmla="*/ 1261 w 1848"/>
                  <a:gd name="T33" fmla="*/ 1068 h 1848"/>
                  <a:gd name="T34" fmla="*/ 1261 w 1848"/>
                  <a:gd name="T35" fmla="*/ 1153 h 1848"/>
                  <a:gd name="T36" fmla="*/ 1153 w 1848"/>
                  <a:gd name="T37" fmla="*/ 1261 h 1848"/>
                  <a:gd name="T38" fmla="*/ 1067 w 1848"/>
                  <a:gd name="T39" fmla="*/ 1261 h 1848"/>
                  <a:gd name="T40" fmla="*/ 1063 w 1848"/>
                  <a:gd name="T41" fmla="*/ 1257 h 1848"/>
                  <a:gd name="T42" fmla="*/ 1063 w 1848"/>
                  <a:gd name="T43" fmla="*/ 1172 h 1848"/>
                  <a:gd name="T44" fmla="*/ 1171 w 1848"/>
                  <a:gd name="T45" fmla="*/ 1064 h 1848"/>
                  <a:gd name="T46" fmla="*/ 1257 w 1848"/>
                  <a:gd name="T47" fmla="*/ 1064 h 1848"/>
                  <a:gd name="T48" fmla="*/ 1261 w 1848"/>
                  <a:gd name="T49" fmla="*/ 1068 h 1848"/>
                  <a:gd name="T50" fmla="*/ 1401 w 1848"/>
                  <a:gd name="T51" fmla="*/ 1250 h 1848"/>
                  <a:gd name="T52" fmla="*/ 1401 w 1848"/>
                  <a:gd name="T53" fmla="*/ 1401 h 1848"/>
                  <a:gd name="T54" fmla="*/ 1250 w 1848"/>
                  <a:gd name="T55" fmla="*/ 1401 h 1848"/>
                  <a:gd name="T56" fmla="*/ 1250 w 1848"/>
                  <a:gd name="T57" fmla="*/ 1250 h 1848"/>
                  <a:gd name="T58" fmla="*/ 1401 w 1848"/>
                  <a:gd name="T59" fmla="*/ 1250 h 1848"/>
                  <a:gd name="T60" fmla="*/ 1827 w 1848"/>
                  <a:gd name="T61" fmla="*/ 1655 h 1848"/>
                  <a:gd name="T62" fmla="*/ 1823 w 1848"/>
                  <a:gd name="T63" fmla="*/ 1736 h 1848"/>
                  <a:gd name="T64" fmla="*/ 1736 w 1848"/>
                  <a:gd name="T65" fmla="*/ 1823 h 1848"/>
                  <a:gd name="T66" fmla="*/ 1654 w 1848"/>
                  <a:gd name="T67" fmla="*/ 1827 h 1848"/>
                  <a:gd name="T68" fmla="*/ 1396 w 1848"/>
                  <a:gd name="T69" fmla="*/ 1569 h 1848"/>
                  <a:gd name="T70" fmla="*/ 1400 w 1848"/>
                  <a:gd name="T71" fmla="*/ 1487 h 1848"/>
                  <a:gd name="T72" fmla="*/ 1487 w 1848"/>
                  <a:gd name="T73" fmla="*/ 1400 h 1848"/>
                  <a:gd name="T74" fmla="*/ 1568 w 1848"/>
                  <a:gd name="T75" fmla="*/ 1396 h 1848"/>
                  <a:gd name="T76" fmla="*/ 1827 w 1848"/>
                  <a:gd name="T77" fmla="*/ 1655 h 1848"/>
                  <a:gd name="T78" fmla="*/ 675 w 1848"/>
                  <a:gd name="T79" fmla="*/ 270 h 1848"/>
                  <a:gd name="T80" fmla="*/ 389 w 1848"/>
                  <a:gd name="T81" fmla="*/ 389 h 1848"/>
                  <a:gd name="T82" fmla="*/ 270 w 1848"/>
                  <a:gd name="T83" fmla="*/ 675 h 1848"/>
                  <a:gd name="T84" fmla="*/ 389 w 1848"/>
                  <a:gd name="T85" fmla="*/ 962 h 1848"/>
                  <a:gd name="T86" fmla="*/ 675 w 1848"/>
                  <a:gd name="T87" fmla="*/ 1080 h 1848"/>
                  <a:gd name="T88" fmla="*/ 961 w 1848"/>
                  <a:gd name="T89" fmla="*/ 962 h 1848"/>
                  <a:gd name="T90" fmla="*/ 961 w 1848"/>
                  <a:gd name="T91" fmla="*/ 389 h 1848"/>
                  <a:gd name="T92" fmla="*/ 675 w 1848"/>
                  <a:gd name="T93" fmla="*/ 270 h 1848"/>
                  <a:gd name="T94" fmla="*/ 675 w 1848"/>
                  <a:gd name="T95" fmla="*/ 1164 h 1848"/>
                  <a:gd name="T96" fmla="*/ 329 w 1848"/>
                  <a:gd name="T97" fmla="*/ 1021 h 1848"/>
                  <a:gd name="T98" fmla="*/ 186 w 1848"/>
                  <a:gd name="T99" fmla="*/ 675 h 1848"/>
                  <a:gd name="T100" fmla="*/ 329 w 1848"/>
                  <a:gd name="T101" fmla="*/ 330 h 1848"/>
                  <a:gd name="T102" fmla="*/ 675 w 1848"/>
                  <a:gd name="T103" fmla="*/ 187 h 1848"/>
                  <a:gd name="T104" fmla="*/ 1021 w 1848"/>
                  <a:gd name="T105" fmla="*/ 330 h 1848"/>
                  <a:gd name="T106" fmla="*/ 1021 w 1848"/>
                  <a:gd name="T107" fmla="*/ 1021 h 1848"/>
                  <a:gd name="T108" fmla="*/ 675 w 1848"/>
                  <a:gd name="T109" fmla="*/ 1164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8" h="1848">
                    <a:moveTo>
                      <a:pt x="675" y="126"/>
                    </a:moveTo>
                    <a:cubicBezTo>
                      <a:pt x="528" y="126"/>
                      <a:pt x="390" y="183"/>
                      <a:pt x="286" y="287"/>
                    </a:cubicBezTo>
                    <a:cubicBezTo>
                      <a:pt x="183" y="391"/>
                      <a:pt x="126" y="529"/>
                      <a:pt x="126" y="675"/>
                    </a:cubicBezTo>
                    <a:cubicBezTo>
                      <a:pt x="126" y="822"/>
                      <a:pt x="183" y="960"/>
                      <a:pt x="286" y="1064"/>
                    </a:cubicBezTo>
                    <a:cubicBezTo>
                      <a:pt x="390" y="1168"/>
                      <a:pt x="528" y="1225"/>
                      <a:pt x="675" y="1225"/>
                    </a:cubicBezTo>
                    <a:cubicBezTo>
                      <a:pt x="822" y="1225"/>
                      <a:pt x="960" y="1168"/>
                      <a:pt x="1063" y="1064"/>
                    </a:cubicBezTo>
                    <a:cubicBezTo>
                      <a:pt x="1278" y="850"/>
                      <a:pt x="1278" y="501"/>
                      <a:pt x="1063" y="287"/>
                    </a:cubicBezTo>
                    <a:cubicBezTo>
                      <a:pt x="960" y="183"/>
                      <a:pt x="822" y="126"/>
                      <a:pt x="675" y="126"/>
                    </a:cubicBezTo>
                    <a:close/>
                    <a:moveTo>
                      <a:pt x="675" y="1350"/>
                    </a:moveTo>
                    <a:cubicBezTo>
                      <a:pt x="495" y="1350"/>
                      <a:pt x="325" y="1280"/>
                      <a:pt x="198" y="1153"/>
                    </a:cubicBezTo>
                    <a:cubicBezTo>
                      <a:pt x="70" y="1025"/>
                      <a:pt x="0" y="856"/>
                      <a:pt x="0" y="675"/>
                    </a:cubicBezTo>
                    <a:cubicBezTo>
                      <a:pt x="0" y="495"/>
                      <a:pt x="70" y="326"/>
                      <a:pt x="198" y="198"/>
                    </a:cubicBezTo>
                    <a:cubicBezTo>
                      <a:pt x="325" y="71"/>
                      <a:pt x="495" y="0"/>
                      <a:pt x="675" y="0"/>
                    </a:cubicBezTo>
                    <a:cubicBezTo>
                      <a:pt x="855" y="0"/>
                      <a:pt x="1025" y="71"/>
                      <a:pt x="1152" y="198"/>
                    </a:cubicBezTo>
                    <a:cubicBezTo>
                      <a:pt x="1415" y="461"/>
                      <a:pt x="1415" y="889"/>
                      <a:pt x="1152" y="1153"/>
                    </a:cubicBezTo>
                    <a:cubicBezTo>
                      <a:pt x="1025" y="1280"/>
                      <a:pt x="855" y="1350"/>
                      <a:pt x="675" y="1350"/>
                    </a:cubicBezTo>
                    <a:close/>
                    <a:moveTo>
                      <a:pt x="1261" y="1068"/>
                    </a:moveTo>
                    <a:cubicBezTo>
                      <a:pt x="1284" y="1091"/>
                      <a:pt x="1284" y="1130"/>
                      <a:pt x="1261" y="1153"/>
                    </a:cubicBezTo>
                    <a:lnTo>
                      <a:pt x="1153" y="1261"/>
                    </a:lnTo>
                    <a:cubicBezTo>
                      <a:pt x="1129" y="1285"/>
                      <a:pt x="1091" y="1285"/>
                      <a:pt x="1067" y="1261"/>
                    </a:cubicBezTo>
                    <a:lnTo>
                      <a:pt x="1063" y="1257"/>
                    </a:lnTo>
                    <a:cubicBezTo>
                      <a:pt x="1040" y="1234"/>
                      <a:pt x="1040" y="1195"/>
                      <a:pt x="1063" y="1172"/>
                    </a:cubicBezTo>
                    <a:lnTo>
                      <a:pt x="1171" y="1064"/>
                    </a:lnTo>
                    <a:cubicBezTo>
                      <a:pt x="1195" y="1040"/>
                      <a:pt x="1233" y="1040"/>
                      <a:pt x="1257" y="1064"/>
                    </a:cubicBezTo>
                    <a:lnTo>
                      <a:pt x="1261" y="1068"/>
                    </a:lnTo>
                    <a:close/>
                    <a:moveTo>
                      <a:pt x="1401" y="1250"/>
                    </a:moveTo>
                    <a:cubicBezTo>
                      <a:pt x="1442" y="1292"/>
                      <a:pt x="1442" y="1359"/>
                      <a:pt x="1401" y="1401"/>
                    </a:cubicBezTo>
                    <a:cubicBezTo>
                      <a:pt x="1359" y="1443"/>
                      <a:pt x="1291" y="1443"/>
                      <a:pt x="1250" y="1401"/>
                    </a:cubicBezTo>
                    <a:cubicBezTo>
                      <a:pt x="1208" y="1359"/>
                      <a:pt x="1208" y="1292"/>
                      <a:pt x="1250" y="1250"/>
                    </a:cubicBezTo>
                    <a:cubicBezTo>
                      <a:pt x="1291" y="1208"/>
                      <a:pt x="1359" y="1208"/>
                      <a:pt x="1401" y="1250"/>
                    </a:cubicBezTo>
                    <a:close/>
                    <a:moveTo>
                      <a:pt x="1827" y="1655"/>
                    </a:moveTo>
                    <a:cubicBezTo>
                      <a:pt x="1848" y="1676"/>
                      <a:pt x="1846" y="1713"/>
                      <a:pt x="1823" y="1736"/>
                    </a:cubicBezTo>
                    <a:lnTo>
                      <a:pt x="1736" y="1823"/>
                    </a:lnTo>
                    <a:cubicBezTo>
                      <a:pt x="1713" y="1847"/>
                      <a:pt x="1676" y="1848"/>
                      <a:pt x="1654" y="1827"/>
                    </a:cubicBezTo>
                    <a:lnTo>
                      <a:pt x="1396" y="1569"/>
                    </a:lnTo>
                    <a:cubicBezTo>
                      <a:pt x="1375" y="1547"/>
                      <a:pt x="1376" y="1511"/>
                      <a:pt x="1400" y="1487"/>
                    </a:cubicBezTo>
                    <a:lnTo>
                      <a:pt x="1487" y="1400"/>
                    </a:lnTo>
                    <a:cubicBezTo>
                      <a:pt x="1510" y="1377"/>
                      <a:pt x="1547" y="1375"/>
                      <a:pt x="1568" y="1396"/>
                    </a:cubicBezTo>
                    <a:lnTo>
                      <a:pt x="1827" y="1655"/>
                    </a:lnTo>
                    <a:close/>
                    <a:moveTo>
                      <a:pt x="675" y="270"/>
                    </a:moveTo>
                    <a:cubicBezTo>
                      <a:pt x="567" y="270"/>
                      <a:pt x="465" y="312"/>
                      <a:pt x="389" y="389"/>
                    </a:cubicBezTo>
                    <a:cubicBezTo>
                      <a:pt x="312" y="465"/>
                      <a:pt x="270" y="567"/>
                      <a:pt x="270" y="675"/>
                    </a:cubicBezTo>
                    <a:cubicBezTo>
                      <a:pt x="270" y="783"/>
                      <a:pt x="312" y="885"/>
                      <a:pt x="389" y="962"/>
                    </a:cubicBezTo>
                    <a:cubicBezTo>
                      <a:pt x="465" y="1038"/>
                      <a:pt x="567" y="1080"/>
                      <a:pt x="675" y="1080"/>
                    </a:cubicBezTo>
                    <a:cubicBezTo>
                      <a:pt x="783" y="1080"/>
                      <a:pt x="885" y="1038"/>
                      <a:pt x="961" y="962"/>
                    </a:cubicBezTo>
                    <a:cubicBezTo>
                      <a:pt x="1119" y="804"/>
                      <a:pt x="1119" y="547"/>
                      <a:pt x="961" y="389"/>
                    </a:cubicBezTo>
                    <a:cubicBezTo>
                      <a:pt x="885" y="312"/>
                      <a:pt x="783" y="270"/>
                      <a:pt x="675" y="270"/>
                    </a:cubicBezTo>
                    <a:close/>
                    <a:moveTo>
                      <a:pt x="675" y="1164"/>
                    </a:moveTo>
                    <a:cubicBezTo>
                      <a:pt x="544" y="1164"/>
                      <a:pt x="422" y="1113"/>
                      <a:pt x="329" y="1021"/>
                    </a:cubicBezTo>
                    <a:cubicBezTo>
                      <a:pt x="237" y="929"/>
                      <a:pt x="186" y="806"/>
                      <a:pt x="186" y="675"/>
                    </a:cubicBezTo>
                    <a:cubicBezTo>
                      <a:pt x="186" y="545"/>
                      <a:pt x="237" y="422"/>
                      <a:pt x="329" y="330"/>
                    </a:cubicBezTo>
                    <a:cubicBezTo>
                      <a:pt x="422" y="237"/>
                      <a:pt x="544" y="187"/>
                      <a:pt x="675" y="187"/>
                    </a:cubicBezTo>
                    <a:cubicBezTo>
                      <a:pt x="806" y="187"/>
                      <a:pt x="928" y="237"/>
                      <a:pt x="1021" y="330"/>
                    </a:cubicBezTo>
                    <a:cubicBezTo>
                      <a:pt x="1211" y="520"/>
                      <a:pt x="1211" y="830"/>
                      <a:pt x="1021" y="1021"/>
                    </a:cubicBezTo>
                    <a:cubicBezTo>
                      <a:pt x="928" y="1113"/>
                      <a:pt x="806" y="1164"/>
                      <a:pt x="675" y="1164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</p:grpSp>
        <p:sp>
          <p:nvSpPr>
            <p:cNvPr id="36" name="淘宝店chenying0907出品 7"/>
            <p:cNvSpPr>
              <a:spLocks noEditPoints="1"/>
            </p:cNvSpPr>
            <p:nvPr/>
          </p:nvSpPr>
          <p:spPr bwMode="auto">
            <a:xfrm>
              <a:off x="7799" y="5386"/>
              <a:ext cx="391" cy="525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2DB6B9"/>
                </a:solidFill>
              </a:endParaRPr>
            </a:p>
          </p:txBody>
        </p:sp>
        <p:sp>
          <p:nvSpPr>
            <p:cNvPr id="39" name="淘宝店chenying0907出品 5"/>
            <p:cNvSpPr>
              <a:spLocks noEditPoints="1"/>
            </p:cNvSpPr>
            <p:nvPr/>
          </p:nvSpPr>
          <p:spPr bwMode="auto">
            <a:xfrm>
              <a:off x="8784" y="5462"/>
              <a:ext cx="421" cy="374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</p:grpSp>
      <p:pic>
        <p:nvPicPr>
          <p:cNvPr id="48" name="图片 47" descr="图层 0 拷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6291" y="4475055"/>
            <a:ext cx="1830065" cy="1737403"/>
          </a:xfrm>
          <a:prstGeom prst="rect">
            <a:avLst/>
          </a:prstGeom>
        </p:spPr>
      </p:pic>
      <p:pic>
        <p:nvPicPr>
          <p:cNvPr id="49" name="图片 48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0360" y="4943327"/>
            <a:ext cx="664350" cy="1269131"/>
          </a:xfrm>
          <a:prstGeom prst="rect">
            <a:avLst/>
          </a:prstGeom>
        </p:spPr>
      </p:pic>
      <p:pic>
        <p:nvPicPr>
          <p:cNvPr id="50" name="图片 49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3994" y="5472822"/>
            <a:ext cx="386366" cy="739637"/>
          </a:xfrm>
          <a:prstGeom prst="rect">
            <a:avLst/>
          </a:prstGeom>
        </p:spPr>
      </p:pic>
      <p:pic>
        <p:nvPicPr>
          <p:cNvPr id="51" name="图片 50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0360" y="5777281"/>
            <a:ext cx="226689" cy="435178"/>
          </a:xfrm>
          <a:prstGeom prst="rect">
            <a:avLst/>
          </a:prstGeom>
        </p:spPr>
      </p:pic>
      <p:pic>
        <p:nvPicPr>
          <p:cNvPr id="54" name="图片 53" descr="组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380000">
            <a:off x="9175802" y="3651030"/>
            <a:ext cx="717299" cy="791759"/>
          </a:xfrm>
          <a:prstGeom prst="rect">
            <a:avLst/>
          </a:prstGeom>
        </p:spPr>
      </p:pic>
      <p:pic>
        <p:nvPicPr>
          <p:cNvPr id="55" name="图片 54" descr="形状 7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300000">
            <a:off x="9889792" y="3293622"/>
            <a:ext cx="157194" cy="272193"/>
          </a:xfrm>
          <a:prstGeom prst="rect">
            <a:avLst/>
          </a:prstGeom>
        </p:spPr>
      </p:pic>
      <p:pic>
        <p:nvPicPr>
          <p:cNvPr id="56" name="图片 55" descr="形状 7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940000">
            <a:off x="10070978" y="4260775"/>
            <a:ext cx="157194" cy="27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3" y="1972022"/>
            <a:ext cx="4994799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）故障检测</a:t>
            </a:r>
            <a:endParaRPr lang="en-US" altLang="zh-CN" sz="2000" b="1" dirty="0" smtClean="0">
              <a:solidFill>
                <a:srgbClr val="7030A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点击故障检测模块，并选择相应的品牌和车型后，即可进入故障检测的界面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如图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），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选择相应的系统即可实现所选系统的故障码读取、故障码清除、动态数据流、元件测试、状态设置、参数标定等功能。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C:\Users\Administrator\Desktop\教材\IMGSAVE\20191224142611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35860" y="1852753"/>
            <a:ext cx="6123617" cy="410909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5911" y="5980291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故障检测界面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517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16582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①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读取故障码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在故障检测界面，点击“读整车故障码”便可以读取整车的故障代码，其显示结果如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图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 descr="C:\Users\Administrator\Desktop\教材\IMGSAVE\20191224143443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2662" y="1706977"/>
            <a:ext cx="6444651" cy="408422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5910" y="5791198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读取故障码界面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377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12581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②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故障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码引导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分析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lvl="0"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点击对应的故障码，可以显示故障码的引导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分析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如图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C:\Users\Administrator\Desktop\3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25174" y="1972022"/>
            <a:ext cx="6609652" cy="396336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5911" y="5943030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故障分析界面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06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1636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③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清除故障码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lvl="0"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在故障检测界面，点击“清整车故障码”便可以清除整车或相应系统的故障代码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如图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 descr="C:\Users\Administrator\Desktop\教材\IMGSAVE\20191224143544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1929" y="1972022"/>
            <a:ext cx="6374295" cy="413312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5911" y="6127618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清除故障码界面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48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205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④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读取版本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信息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lvl="0"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在各个系统的基本诊断界面中，选择读版本信息即可读取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硬件版本、软件版本、车辆识别代码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VIN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、厂家信息、校准标识和检验号等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如图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C:\Users\Administrator\Desktop\1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2662" y="1954777"/>
            <a:ext cx="6561396" cy="410146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5910" y="6056242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/>
              <a:t>版本信息</a:t>
            </a:r>
            <a:r>
              <a:rPr lang="zh-CN" altLang="zh-CN" dirty="0"/>
              <a:t>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23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2458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⑤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读取数据流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在各个系统的基本诊断界面中，选择“读取数据流”，即可进入数据流选择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界面。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选择需要读取的数据流后选择“结果读取”，即可看到所选数据流的实时参数，如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图所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pic>
        <p:nvPicPr>
          <p:cNvPr id="13" name="图片 12" descr="C:\Users\Administrator\Desktop\教材\IMGSAVE\20191224143938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2662" y="1828662"/>
            <a:ext cx="6423001" cy="416470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8050137" y="6023251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数据流结果界面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077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40588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⑥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动作测试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lvl="0"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在各个系统的基本诊断界面中，有些系统支持动作测试，可以对车辆一些开关元器件进行测试检测是否正常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lvl="0" indent="304800">
              <a:lnSpc>
                <a:spcPct val="130000"/>
              </a:lnSpc>
            </a:pP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⑦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参数标定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各个系统的基本诊断界面中，有些系统支持参数标定，可以对车上某些配件参数或车辆运行参数进行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设置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，如图所示。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14" descr="C:\Users\Administrator\Desktop\教材\IMGSAVE\20191224143041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38535" y="1972021"/>
            <a:ext cx="6217128" cy="403121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50137" y="6030890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参数标定界面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9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743008" cy="12581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304800">
              <a:lnSpc>
                <a:spcPct val="130000"/>
              </a:lnSpc>
            </a:pP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⑧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数据读写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可以在数据写入界面进行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刷写或子系统诊断界面进行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复位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如图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C:\Users\Administrator\Desktop\教材\IMGSAVE\2019122414303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1201" y="1972021"/>
            <a:ext cx="6248832" cy="405177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50137" y="6038402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en-US" altLang="zh-CN" dirty="0"/>
              <a:t>ECU</a:t>
            </a:r>
            <a:r>
              <a:rPr lang="zh-CN" altLang="zh-CN" dirty="0"/>
              <a:t>复位界面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04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3" y="1972022"/>
            <a:ext cx="4473229" cy="20928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</a:t>
            </a:r>
            <a:r>
              <a:rPr lang="zh-CN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检测</a:t>
            </a:r>
            <a:r>
              <a:rPr lang="zh-CN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记录</a:t>
            </a:r>
            <a:endParaRPr lang="en-US" altLang="zh-CN" sz="2000" b="1" dirty="0">
              <a:solidFill>
                <a:srgbClr val="7030A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en-US" altLang="zh-CN" sz="2000" b="1" dirty="0" err="1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软件在做车辆诊断过程中会自动记录版本信息、故障码以及动态数据流，通过检测记录可查看信息，如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图所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 descr="C:\Users\Administrator\Desktop\图片\20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9920" y="1833548"/>
            <a:ext cx="6586306" cy="411703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50137" y="5952300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检测记录界面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052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3" y="1972022"/>
            <a:ext cx="4473229" cy="16927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</a:t>
            </a:r>
            <a:r>
              <a:rPr lang="zh-CN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测试演示</a:t>
            </a:r>
          </a:p>
          <a:p>
            <a:pPr indent="304800">
              <a:lnSpc>
                <a:spcPct val="130000"/>
              </a:lnSpc>
            </a:pPr>
            <a:r>
              <a:rPr lang="en-US" altLang="zh-CN" sz="2000" b="1" dirty="0" err="1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软件的测试演示功能可以在不连接车辆情况下进行系统的诊断演示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，如图所示。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9" descr="C:\Users\Administrator\Desktop\教材\IMGSAVE\20191224142555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5160" y="1972021"/>
            <a:ext cx="6454766" cy="40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50137" y="6097716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测试演示界面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61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771010" y="2016871"/>
            <a:ext cx="5311738" cy="289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1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）能够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实时监测并记录车辆电子系统的故障信息。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2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）冻结帧信息的存储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3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）警告驾驶人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4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）设定故障失效的缺省值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5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）能够通过标准诊断结构实现与外部通信，使外部诊断仪获取有效的故障信息。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新能源汽车故障自诊断系统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4" y="1052195"/>
            <a:ext cx="2355989" cy="4979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ym typeface="+mn-ea"/>
              </a:rPr>
              <a:t>自诊断系统功能</a:t>
            </a:r>
            <a:endParaRPr lang="ko-KR" altLang="en-US" dirty="0">
              <a:sym typeface="+mn-ea"/>
            </a:endParaRPr>
          </a:p>
        </p:txBody>
      </p:sp>
      <p:pic>
        <p:nvPicPr>
          <p:cNvPr id="7170" name="Picture 2" descr="https://ss1.bdstatic.com/70cFvXSh_Q1YnxGkpoWK1HF6hhy/it/u=3814469924,380468273&amp;fm=26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18" y="2193236"/>
            <a:ext cx="48387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388626" y="5050736"/>
            <a:ext cx="2186609" cy="366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汽车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ECU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4" y="1972022"/>
            <a:ext cx="4306030" cy="12926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</a:t>
            </a:r>
            <a:r>
              <a:rPr lang="zh-CN" altLang="zh-CN" sz="2000" b="1" dirty="0">
                <a:solidFill>
                  <a:srgbClr val="7030A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维修帮助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维修帮助包含用于诊断相关的车辆、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信息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，如图所示。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 descr="C:\Users\Administrator\Desktop\教材\IMGSAVE\2019122414242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2882" y="1826369"/>
            <a:ext cx="6629223" cy="420821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50137" y="6065941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维修帮助界面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98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altLang="zh-CN" sz="4000" dirty="0" smtClean="0"/>
              <a:t>任务</a:t>
            </a:r>
            <a:r>
              <a:rPr lang="en-US" altLang="zh-CN" sz="4000" dirty="0" smtClean="0"/>
              <a:t>4</a:t>
            </a:r>
            <a:r>
              <a:rPr lang="zh-CN" altLang="en-US" sz="4000" dirty="0" smtClean="0"/>
              <a:t>：诊断仪的使用</a:t>
            </a:r>
            <a:endParaRPr altLang="zh-CN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31950"/>
            <a:ext cx="8596630" cy="44094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 dirty="0"/>
              <a:t>      </a:t>
            </a:r>
            <a:r>
              <a:rPr lang="zh-CN" altLang="en-US" sz="2800" dirty="0" smtClean="0"/>
              <a:t>诊断仪是维修保养过程中不可缺少的工具</a:t>
            </a:r>
            <a:r>
              <a:rPr lang="zh-CN" altLang="en-US" sz="2800" dirty="0" smtClean="0">
                <a:sym typeface="+mn-ea"/>
              </a:rPr>
              <a:t>，</a:t>
            </a:r>
            <a:r>
              <a:rPr lang="zh-CN" altLang="en-US" sz="2800" dirty="0">
                <a:sym typeface="+mn-ea"/>
              </a:rPr>
              <a:t>请根据所学</a:t>
            </a:r>
            <a:r>
              <a:rPr lang="zh-CN" altLang="en-US" sz="2800" dirty="0" smtClean="0">
                <a:sym typeface="+mn-ea"/>
              </a:rPr>
              <a:t>知识对其进行了解操作。</a:t>
            </a:r>
            <a:endParaRPr lang="zh-CN" altLang="en-US" sz="2800" dirty="0">
              <a:sym typeface="+mn-ea"/>
            </a:endParaRPr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任务目标</a:t>
            </a:r>
            <a:endParaRPr lang="zh-CN" altLang="en-US" sz="2800" dirty="0"/>
          </a:p>
          <a:p>
            <a:r>
              <a:rPr lang="zh-CN" altLang="en-US" sz="2800" dirty="0"/>
              <a:t>能够</a:t>
            </a:r>
            <a:r>
              <a:rPr lang="zh-CN" altLang="en-US" sz="2800" dirty="0" smtClean="0"/>
              <a:t>说出诊断仪的功能</a:t>
            </a:r>
            <a:endParaRPr lang="en-US" altLang="zh-CN" sz="2800" dirty="0" smtClean="0"/>
          </a:p>
          <a:p>
            <a:r>
              <a:rPr lang="zh-CN" altLang="en-US" sz="2800" dirty="0" smtClean="0"/>
              <a:t>能够正确使用诊断仪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1358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771010" y="2016871"/>
            <a:ext cx="531173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QRXK-I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诊断仪主要包括</a:t>
            </a:r>
            <a:r>
              <a:rPr lang="en-US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车辆通讯硬件和</a:t>
            </a:r>
            <a:r>
              <a:rPr lang="en-US" altLang="zh-CN" sz="20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应用程序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，以及配套的数据线与信息显示设备。使用时需要将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与车辆的故障诊断接口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相连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,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如图所示。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则需要安装在笔记本或平板电脑上，并使笔记本或平板电脑与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通过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USB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或蓝牙连接在一起。车辆打开点火开关或上电后即可在笔记本或平板电脑上操作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应用程序，进行诊断操作。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的认知</a:t>
            </a:r>
            <a:endParaRPr lang="ko-KR" altLang="en-US" dirty="0">
              <a:sym typeface="+mn-ea"/>
            </a:endParaRPr>
          </a:p>
        </p:txBody>
      </p:sp>
      <p:pic>
        <p:nvPicPr>
          <p:cNvPr id="10" name="图片 9" descr="C:\Users\Administrator\Desktop\教材\IMGSAVE\QQ图片2019122511234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" t="7261" r="24242" b="12738"/>
          <a:stretch>
            <a:fillRect/>
          </a:stretch>
        </p:blipFill>
        <p:spPr>
          <a:xfrm>
            <a:off x="7905391" y="1319960"/>
            <a:ext cx="3021496" cy="46482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388626" y="5986226"/>
            <a:ext cx="2186609" cy="366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VCI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连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接诊断口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93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3" y="1972022"/>
            <a:ext cx="5311738" cy="24616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上自左至右有四个状态指示灯：电源灯为红色，上电常亮；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USB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灯为蓝色，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USB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通信开启后常亮；无线灯为蓝色， 没有连接上闪烁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次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/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秒，连接上常亮；通信灯为绿色，有数据收发时闪烁。可以通过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上的指示灯判断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与笔记本或平板电脑间连接是否成功。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的认知</a:t>
            </a:r>
            <a:endParaRPr lang="ko-KR" altLang="en-US" dirty="0">
              <a:sym typeface="+mn-ea"/>
            </a:endParaRPr>
          </a:p>
        </p:txBody>
      </p:sp>
      <p:pic>
        <p:nvPicPr>
          <p:cNvPr id="12" name="图片 11" descr="C:\Users\Administrator\Desktop\教材\HELP\01_USERM\pic\iVD1-37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5280" y="2101837"/>
            <a:ext cx="4392150" cy="330486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8680173" y="5601913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宋体" pitchFamily="2" charset="-122"/>
                <a:ea typeface="宋体" pitchFamily="2" charset="-122"/>
              </a:rPr>
              <a:t>QRXK-I</a:t>
            </a:r>
            <a:r>
              <a:rPr lang="zh-CN" altLang="zh-CN" b="1" dirty="0">
                <a:latin typeface="宋体" pitchFamily="2" charset="-122"/>
                <a:ea typeface="宋体" pitchFamily="2" charset="-122"/>
              </a:rPr>
              <a:t>型诊断仪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63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3" y="1972022"/>
            <a:ext cx="5311738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在笔记本或平板电脑中打开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应用程序，系统主界面如图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2-2-3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所示。通过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USB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连接或蓝牙配对后，启动软件时会自动搜索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通讯端口建立连接，首次使用时连接过程大约需要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10-15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秒，非首次使用通常为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3-5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秒。在主界面右下位置有一个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连接图标，当系统未能与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VCI 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建立连接是显示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为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    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，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USB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或蓝牙连接成功是则显示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为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     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或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     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的认知</a:t>
            </a:r>
            <a:endParaRPr lang="ko-KR" altLang="en-US" dirty="0">
              <a:sym typeface="+mn-ea"/>
            </a:endParaRPr>
          </a:p>
        </p:txBody>
      </p:sp>
      <p:pic>
        <p:nvPicPr>
          <p:cNvPr id="14" name="图片 13" descr="C:\Users\Administrator\Desktop\教材\HELP\01_USERM\pic\iVD2-432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39210" y="4802792"/>
            <a:ext cx="359410" cy="359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C:\Users\Administrator\Desktop\教材\HELP\01_USERM\pic\iVD4-192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28539" y="5269806"/>
            <a:ext cx="487867" cy="48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 descr="C:\Users\Administrator\Desktop\教材\HELP\01_USERM\pic\iVD4-1924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4647" y="5269806"/>
            <a:ext cx="487867" cy="487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 descr="C:\Users\Administrator\Desktop\教材\IMGSAVE\20180123205545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0710" y="1913924"/>
            <a:ext cx="5273675" cy="359981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8396190" y="5601913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en-US" altLang="zh-CN" dirty="0" err="1"/>
              <a:t>iVD</a:t>
            </a:r>
            <a:r>
              <a:rPr lang="zh-CN" altLang="zh-CN" dirty="0"/>
              <a:t>应用程序界面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423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809652" y="1972022"/>
            <a:ext cx="11051044" cy="44535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1.iVD</a:t>
            </a:r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主要功能：</a:t>
            </a:r>
            <a:endParaRPr lang="en-US" altLang="zh-CN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1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）获取车辆信息。主要包括车辆识别代码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VIN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、厂家信息、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版本、校准标识和检验号等。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2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）获取故障码。主要包括读取存储在自诊断系统中的故障码及维修指导意见，并在故障排除后清除故障码。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3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）获取系统状态。主要包括实时读取包含整车控制系统、动力电池管理系统、充电控制系统的电子控制系统的状态参数。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4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）元件测试。主要包括：仪表板系统、电子稳定系统、整车控制系统等电子控制系统执行元件的动作测试。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5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）参数标定。主要包括标定各类传感器与执行器的状态参数，如电子控制系统中的转向角标定和轮速传感器标定等。</a:t>
            </a:r>
          </a:p>
          <a:p>
            <a:pPr indent="304800">
              <a:lnSpc>
                <a:spcPct val="130000"/>
              </a:lnSpc>
            </a:pP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6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）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刷写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主要包括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：①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ECU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读取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功能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②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刷写用户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数据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 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③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刷写默认数据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的功能</a:t>
            </a:r>
            <a:endParaRPr lang="ko-KR" altLang="en-US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453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386299" y="1826248"/>
            <a:ext cx="11051044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2.iVD</a:t>
            </a:r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操作面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板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功能</a:t>
            </a:r>
            <a:endParaRPr lang="en-US" altLang="zh-CN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的功能</a:t>
            </a:r>
            <a:endParaRPr lang="ko-KR" altLang="en-US" dirty="0">
              <a:sym typeface="+mn-ea"/>
            </a:endParaRPr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922" y="1587726"/>
            <a:ext cx="6531110" cy="470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342102" y="6312357"/>
            <a:ext cx="218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通用操作</a:t>
            </a:r>
            <a:r>
              <a:rPr lang="zh-CN" altLang="zh-CN" dirty="0"/>
              <a:t>按钮</a:t>
            </a:r>
            <a:r>
              <a:rPr lang="zh-CN" altLang="en-US" dirty="0"/>
              <a:t>（一）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03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的功能</a:t>
            </a:r>
            <a:endParaRPr lang="ko-KR" altLang="en-US" dirty="0">
              <a:sym typeface="+mn-ea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930" y="1587726"/>
            <a:ext cx="6347792" cy="465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02"/>
          <p:cNvSpPr txBox="1"/>
          <p:nvPr/>
        </p:nvSpPr>
        <p:spPr>
          <a:xfrm>
            <a:off x="386299" y="1826248"/>
            <a:ext cx="11051044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2.iVD</a:t>
            </a:r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操作面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板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功能</a:t>
            </a:r>
            <a:endParaRPr lang="en-US" altLang="zh-CN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12780" y="6244795"/>
            <a:ext cx="2115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zh-CN" dirty="0"/>
              <a:t>通用操作</a:t>
            </a:r>
            <a:r>
              <a:rPr lang="zh-CN" altLang="zh-CN" dirty="0"/>
              <a:t>按钮</a:t>
            </a:r>
            <a:r>
              <a:rPr lang="zh-CN" altLang="en-US" dirty="0"/>
              <a:t>（二）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92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QRXK-I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诊断仪功能与使用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99"/>
          <p:cNvSpPr txBox="1"/>
          <p:nvPr/>
        </p:nvSpPr>
        <p:spPr>
          <a:xfrm>
            <a:off x="771523" y="1052195"/>
            <a:ext cx="3707711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 fontAlgn="auto">
              <a:lnSpc>
                <a:spcPct val="120000"/>
              </a:lnSpc>
              <a:defRPr sz="2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QRXK-</a:t>
            </a:r>
            <a:r>
              <a:rPr lang="en-US" altLang="zh-CN" dirty="0"/>
              <a:t>I</a:t>
            </a:r>
            <a:r>
              <a:rPr lang="zh-CN" altLang="zh-CN" dirty="0"/>
              <a:t>型</a:t>
            </a:r>
            <a:r>
              <a:rPr lang="zh-CN" altLang="zh-CN" dirty="0" smtClean="0"/>
              <a:t>诊断仪</a:t>
            </a:r>
            <a:r>
              <a:rPr lang="zh-CN" altLang="en-US" dirty="0" smtClean="0"/>
              <a:t>的使用</a:t>
            </a:r>
            <a:endParaRPr lang="ko-KR" altLang="en-US" dirty="0">
              <a:sym typeface="+mn-ea"/>
            </a:endParaRPr>
          </a:p>
        </p:txBody>
      </p:sp>
      <p:sp>
        <p:nvSpPr>
          <p:cNvPr id="14" name="文本框 102"/>
          <p:cNvSpPr txBox="1"/>
          <p:nvPr/>
        </p:nvSpPr>
        <p:spPr>
          <a:xfrm>
            <a:off x="771010" y="1836948"/>
            <a:ext cx="4357581" cy="289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3.iVD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使用说明</a:t>
            </a:r>
            <a:endParaRPr lang="en-US" altLang="zh-CN" sz="20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en-US" altLang="zh-CN" sz="2000" b="1" dirty="0" err="1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iVD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程序主界面主要包括故障检测、检测记录、测试演示、维修帮助四个模块，其详细功能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如表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所示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。</a:t>
            </a: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微软雅黑" panose="020B0503020204020204" pitchFamily="34" charset="-122"/>
              </a:rPr>
              <a:t>请参考视频：诊断仪的使用</a:t>
            </a:r>
            <a:endParaRPr lang="zh-CN" altLang="zh-CN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  <a:p>
            <a:pPr indent="304800">
              <a:lnSpc>
                <a:spcPct val="130000"/>
              </a:lnSpc>
            </a:pPr>
            <a:endParaRPr lang="en-US" altLang="zh-CN" sz="2000" b="1" dirty="0">
              <a:latin typeface="宋体" pitchFamily="2" charset="-122"/>
              <a:ea typeface="宋体" pitchFamily="2" charset="-122"/>
              <a:cs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882" y="2229086"/>
            <a:ext cx="6652513" cy="336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07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7a6709c-12e9-41e1-ac14-4cd2dc51ade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888</TotalTime>
  <Words>1267</Words>
  <Application>Microsoft Office PowerPoint</Application>
  <PresentationFormat>自定义</PresentationFormat>
  <Paragraphs>111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任务4：诊断仪的使用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213</cp:revision>
  <dcterms:created xsi:type="dcterms:W3CDTF">2019-03-30T02:15:00Z</dcterms:created>
  <dcterms:modified xsi:type="dcterms:W3CDTF">2020-06-30T07:15:13Z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