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handoutMasterIdLst>
    <p:handoutMasterId r:id="rId21"/>
  </p:handoutMasterIdLst>
  <p:sldIdLst>
    <p:sldId id="794" r:id="rId2"/>
    <p:sldId id="861" r:id="rId3"/>
    <p:sldId id="878" r:id="rId4"/>
    <p:sldId id="879" r:id="rId5"/>
    <p:sldId id="880" r:id="rId6"/>
    <p:sldId id="881" r:id="rId7"/>
    <p:sldId id="882" r:id="rId8"/>
    <p:sldId id="883" r:id="rId9"/>
    <p:sldId id="884" r:id="rId10"/>
    <p:sldId id="885" r:id="rId11"/>
    <p:sldId id="886" r:id="rId12"/>
    <p:sldId id="887" r:id="rId13"/>
    <p:sldId id="888" r:id="rId14"/>
    <p:sldId id="889" r:id="rId15"/>
    <p:sldId id="890" r:id="rId16"/>
    <p:sldId id="891" r:id="rId17"/>
    <p:sldId id="877" r:id="rId18"/>
    <p:sldId id="258" r:id="rId19"/>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C182"/>
    <a:srgbClr val="FFFE6B"/>
    <a:srgbClr val="D1E8D4"/>
    <a:srgbClr val="F5F5C3"/>
    <a:srgbClr val="E6EF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108" y="-6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2020/6/30 Tuesday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4519648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ACB9DC-FD81-47AE-A86A-F96F392ED498}" type="datetimeFigureOut">
              <a:rPr lang="zh-CN" altLang="en-US" smtClean="0"/>
              <a:t>2020/6/30 Tuesday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92A97A-DB31-49A2-B00A-D679A9C27569}" type="slidenum">
              <a:rPr lang="zh-CN" altLang="en-US" smtClean="0"/>
              <a:t>‹#›</a:t>
            </a:fld>
            <a:endParaRPr lang="zh-CN" altLang="en-US"/>
          </a:p>
        </p:txBody>
      </p:sp>
    </p:spTree>
    <p:extLst>
      <p:ext uri="{BB962C8B-B14F-4D97-AF65-F5344CB8AC3E}">
        <p14:creationId xmlns:p14="http://schemas.microsoft.com/office/powerpoint/2010/main" val="9515557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cSld name="幻灯片首页">
    <p:spTree>
      <p:nvGrpSpPr>
        <p:cNvPr id="1" name=""/>
        <p:cNvGrpSpPr/>
        <p:nvPr/>
      </p:nvGrpSpPr>
      <p:grpSpPr>
        <a:xfrm>
          <a:off x="0" y="0"/>
          <a:ext cx="0" cy="0"/>
          <a:chOff x="0" y="0"/>
          <a:chExt cx="0" cy="0"/>
        </a:xfrm>
      </p:grpSpPr>
      <p:sp>
        <p:nvSpPr>
          <p:cNvPr id="6" name="标题 5"/>
          <p:cNvSpPr>
            <a:spLocks noGrp="1"/>
          </p:cNvSpPr>
          <p:nvPr>
            <p:ph type="title"/>
          </p:nvPr>
        </p:nvSpPr>
        <p:spPr>
          <a:xfrm>
            <a:off x="233469" y="117381"/>
            <a:ext cx="8180070" cy="479593"/>
          </a:xfrm>
        </p:spPr>
        <p:txBody>
          <a:bodyPr/>
          <a:lstStyle>
            <a:lvl1pPr algn="l">
              <a:defRPr sz="1950" b="1">
                <a:solidFill>
                  <a:srgbClr val="1CA7E2"/>
                </a:solidFill>
              </a:defRPr>
            </a:lvl1pPr>
          </a:lstStyle>
          <a:p>
            <a:pPr fontAlgn="base"/>
            <a:r>
              <a:rPr lang="zh-CN" altLang="en-US" sz="1950" strike="noStrike" noProof="1" smtClean="0"/>
              <a:t>单击此处编辑母版标题样式</a:t>
            </a:r>
            <a:endParaRPr lang="zh-CN" altLang="en-US" strike="noStrike" noProof="1"/>
          </a:p>
        </p:txBody>
      </p:sp>
      <p:sp>
        <p:nvSpPr>
          <p:cNvPr id="5" name="日期占位符 1"/>
          <p:cNvSpPr>
            <a:spLocks noGrp="1"/>
          </p:cNvSpPr>
          <p:nvPr>
            <p:ph type="dt" sz="half" idx="2"/>
          </p:nvPr>
        </p:nvSpPr>
        <p:spPr>
          <a:xfrm>
            <a:off x="9372600" y="6448495"/>
            <a:ext cx="1778000" cy="294268"/>
          </a:xfrm>
          <a:prstGeom prst="rect">
            <a:avLst/>
          </a:prstGeom>
        </p:spPr>
        <p:txBody>
          <a:bodyPr vert="horz" lIns="91440" tIns="45720" rIns="91440" bIns="45720" rtlCol="0" anchor="ctr">
            <a:normAutofit/>
          </a:bodyPr>
          <a:lstStyle>
            <a:lvl1pPr>
              <a:defRPr/>
            </a:lvl1pPr>
          </a:lstStyle>
          <a:p>
            <a:pPr algn="ctr">
              <a:defRPr/>
            </a:pPr>
            <a:r>
              <a:rPr lang="en-US" altLang="zh-CN" sz="900" noProof="1" smtClean="0">
                <a:solidFill>
                  <a:schemeClr val="bg1">
                    <a:lumMod val="50000"/>
                  </a:schemeClr>
                </a:solidFill>
                <a:latin typeface="黑体" panose="02010609060101010101" pitchFamily="49" charset="-122"/>
                <a:ea typeface="黑体" panose="02010609060101010101" pitchFamily="49" charset="-122"/>
              </a:rPr>
              <a:t>2018/8/8</a:t>
            </a:r>
            <a:endParaRPr lang="zh-CN" altLang="en-US" sz="900" noProof="1">
              <a:solidFill>
                <a:schemeClr val="bg1">
                  <a:lumMod val="50000"/>
                </a:schemeClr>
              </a:solidFill>
              <a:latin typeface="黑体" panose="02010609060101010101" pitchFamily="49" charset="-122"/>
              <a:ea typeface="黑体" panose="02010609060101010101" pitchFamily="49" charset="-122"/>
            </a:endParaRPr>
          </a:p>
        </p:txBody>
      </p:sp>
    </p:spTree>
  </p:cSld>
  <p:clrMapOvr>
    <a:masterClrMapping/>
  </p:clrMapOvr>
  <p:hf sldNum="0" hdr="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
  <p:cSld name="1_封底结束">
    <p:spTree>
      <p:nvGrpSpPr>
        <p:cNvPr id="1" name=""/>
        <p:cNvGrpSpPr/>
        <p:nvPr/>
      </p:nvGrpSpPr>
      <p:grpSpPr>
        <a:xfrm>
          <a:off x="0" y="0"/>
          <a:ext cx="0" cy="0"/>
          <a:chOff x="0" y="0"/>
          <a:chExt cx="0" cy="0"/>
        </a:xfrm>
      </p:grpSpPr>
      <p:pic>
        <p:nvPicPr>
          <p:cNvPr id="7172" name="图片 8"/>
          <p:cNvPicPr>
            <a:picLocks noChangeAspect="1"/>
          </p:cNvPicPr>
          <p:nvPr userDrawn="1"/>
        </p:nvPicPr>
        <p:blipFill>
          <a:blip r:embed="rId2"/>
          <a:stretch>
            <a:fillRect/>
          </a:stretch>
        </p:blipFill>
        <p:spPr>
          <a:xfrm>
            <a:off x="10312097" y="236083"/>
            <a:ext cx="1292475" cy="1174283"/>
          </a:xfrm>
          <a:prstGeom prst="rect">
            <a:avLst/>
          </a:prstGeom>
          <a:noFill/>
          <a:ln w="9525">
            <a:noFill/>
          </a:ln>
        </p:spPr>
      </p:pic>
      <p:pic>
        <p:nvPicPr>
          <p:cNvPr id="7173" name="图片 7" descr="未标题-2.jpg"/>
          <p:cNvPicPr>
            <a:picLocks noChangeAspect="1"/>
          </p:cNvPicPr>
          <p:nvPr userDrawn="1"/>
        </p:nvPicPr>
        <p:blipFill>
          <a:blip r:embed="rId3"/>
          <a:stretch>
            <a:fillRect/>
          </a:stretch>
        </p:blipFill>
        <p:spPr>
          <a:xfrm>
            <a:off x="-2117" y="2936334"/>
            <a:ext cx="12194117" cy="2095867"/>
          </a:xfrm>
          <a:prstGeom prst="rect">
            <a:avLst/>
          </a:prstGeom>
          <a:noFill/>
          <a:ln w="9525">
            <a:noFill/>
          </a:ln>
        </p:spPr>
      </p:pic>
    </p:spTree>
  </p:cSld>
  <p:clrMapOvr>
    <a:masterClrMapping/>
  </p:clrMapOvr>
  <p:timing>
    <p:tnLst>
      <p:par>
        <p:cTn id="1" dur="indefinite" restart="never" nodeType="tmRoot"/>
      </p:par>
    </p:tnLst>
  </p:timing>
  <p:hf sldNum="0" hdr="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684B914-9BB2-4713-9EBF-61770F406B81}" type="datetime1">
              <a:rPr lang="zh-CN" altLang="en-US" smtClean="0"/>
              <a:t>2020/6/30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2B6538A-33AE-45EB-868C-14B9E34ED961}" type="slidenum">
              <a:rPr lang="zh-CN" altLang="en-US" smtClean="0"/>
              <a:t>‹#›</a:t>
            </a:fld>
            <a:endParaRPr lang="zh-CN" altLang="en-US"/>
          </a:p>
        </p:txBody>
      </p:sp>
    </p:spTree>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200" indent="0">
              <a:buNone/>
              <a:defRPr sz="1400"/>
            </a:lvl2pPr>
            <a:lvl3pPr marL="914400" indent="0">
              <a:buNone/>
              <a:defRPr sz="1200"/>
            </a:lvl3pPr>
            <a:lvl4pPr marL="1370965" indent="0">
              <a:buNone/>
              <a:defRPr sz="1000"/>
            </a:lvl4pPr>
            <a:lvl5pPr marL="1828165" indent="0">
              <a:buNone/>
              <a:defRPr sz="1000"/>
            </a:lvl5pPr>
            <a:lvl6pPr marL="2285365" indent="0">
              <a:buNone/>
              <a:defRPr sz="1000"/>
            </a:lvl6pPr>
            <a:lvl7pPr marL="2742565" indent="0">
              <a:buNone/>
              <a:defRPr sz="1000"/>
            </a:lvl7pPr>
            <a:lvl8pPr marL="3199130" indent="0">
              <a:buNone/>
              <a:defRPr sz="1000"/>
            </a:lvl8pPr>
            <a:lvl9pPr marL="365633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DA97BE-F0A0-4301-B08A-3264E79B59CF}" type="slidenum">
              <a:rPr lang="zh-CN" altLang="en-US" smtClean="0"/>
              <a:t>‹#›</a:t>
            </a:fld>
            <a:endParaRPr lang="zh-CN" altLang="en-US"/>
          </a:p>
        </p:txBody>
      </p:sp>
      <p:sp>
        <p:nvSpPr>
          <p:cNvPr id="5" name="Date Placeholder 4"/>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21"/>
          <a:stretch>
            <a:fillRect/>
          </a:stretch>
        </a:blipFill>
        <a:effectLst/>
      </p:bgPr>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B3DA97BE-F0A0-4301-B08A-3264E79B59C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7.xml"/><Relationship Id="rId7" Type="http://schemas.openxmlformats.org/officeDocument/2006/relationships/image" Target="../media/image6.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1.xml"/><Relationship Id="rId1" Type="http://schemas.openxmlformats.org/officeDocument/2006/relationships/tags" Target="../tags/tag20.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xml"/><Relationship Id="rId1" Type="http://schemas.openxmlformats.org/officeDocument/2006/relationships/tags" Target="../tags/tag22.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5.xml"/><Relationship Id="rId1" Type="http://schemas.openxmlformats.org/officeDocument/2006/relationships/tags" Target="../tags/tag24.xm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xml"/><Relationship Id="rId1" Type="http://schemas.openxmlformats.org/officeDocument/2006/relationships/tags" Target="../tags/tag26.xml"/><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image" Target="../media/image18.emf"/><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1.xml"/><Relationship Id="rId1" Type="http://schemas.openxmlformats.org/officeDocument/2006/relationships/tags" Target="../tags/tag30.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3.xml"/><Relationship Id="rId1" Type="http://schemas.openxmlformats.org/officeDocument/2006/relationships/tags" Target="../tags/tag3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18.xml"/><Relationship Id="rId1" Type="http://schemas.openxmlformats.org/officeDocument/2006/relationships/tags" Target="../tags/tag34.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tags" Target="../tags/tag10.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ags" Target="../tags/tag1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tags" Target="../tags/tag14.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7.xml"/><Relationship Id="rId1" Type="http://schemas.openxmlformats.org/officeDocument/2006/relationships/tags" Target="../tags/tag16.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xml"/><Relationship Id="rId1" Type="http://schemas.openxmlformats.org/officeDocument/2006/relationships/tags" Target="../tags/tag18.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8"/>
          <p:cNvSpPr txBox="1"/>
          <p:nvPr/>
        </p:nvSpPr>
        <p:spPr>
          <a:xfrm>
            <a:off x="1586766" y="2005660"/>
            <a:ext cx="9169889" cy="677108"/>
          </a:xfrm>
          <a:prstGeom prst="rect">
            <a:avLst/>
          </a:prstGeom>
          <a:noFill/>
        </p:spPr>
        <p:txBody>
          <a:bodyPr wrap="square" lIns="0" tIns="0" rIns="0" bIns="0" rtlCol="0">
            <a:spAutoFit/>
          </a:bodyPr>
          <a:lstStyle/>
          <a:p>
            <a:r>
              <a:rPr lang="zh-CN" altLang="en-US" sz="4400" b="1" dirty="0" smtClean="0">
                <a:solidFill>
                  <a:schemeClr val="accent2"/>
                </a:solidFill>
                <a:latin typeface="微软雅黑" panose="020B0503020204020204" pitchFamily="34" charset="-122"/>
                <a:ea typeface="微软雅黑" panose="020B0503020204020204" pitchFamily="34" charset="-122"/>
                <a:sym typeface="+mn-ea"/>
              </a:rPr>
              <a:t>学习任务一：纯电动汽车首次保养</a:t>
            </a:r>
            <a:endParaRPr lang="zh-CN" sz="4400" b="1" dirty="0">
              <a:solidFill>
                <a:schemeClr val="accent2"/>
              </a:solidFill>
              <a:latin typeface="微软雅黑" panose="020B0503020204020204" pitchFamily="34" charset="-122"/>
              <a:ea typeface="微软雅黑" panose="020B0503020204020204" pitchFamily="34" charset="-122"/>
              <a:sym typeface="+mn-ea"/>
            </a:endParaRPr>
          </a:p>
        </p:txBody>
      </p:sp>
      <p:sp>
        <p:nvSpPr>
          <p:cNvPr id="16" name="圆角矩形 15"/>
          <p:cNvSpPr/>
          <p:nvPr/>
        </p:nvSpPr>
        <p:spPr>
          <a:xfrm>
            <a:off x="564" y="4784851"/>
            <a:ext cx="12202753" cy="2114867"/>
          </a:xfrm>
          <a:prstGeom prst="roundRect">
            <a:avLst>
              <a:gd name="adj" fmla="val 0"/>
            </a:avLst>
          </a:prstGeom>
          <a:solidFill>
            <a:srgbClr val="2F559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23" name="TextBox 48"/>
          <p:cNvSpPr txBox="1"/>
          <p:nvPr/>
        </p:nvSpPr>
        <p:spPr>
          <a:xfrm>
            <a:off x="1586811" y="947661"/>
            <a:ext cx="10379901" cy="842538"/>
          </a:xfrm>
          <a:prstGeom prst="rect">
            <a:avLst/>
          </a:prstGeom>
          <a:noFill/>
        </p:spPr>
        <p:txBody>
          <a:bodyPr wrap="square" lIns="0" tIns="0" rIns="0" bIns="0" rtlCol="0">
            <a:spAutoFit/>
          </a:bodyPr>
          <a:lstStyle/>
          <a:p>
            <a:r>
              <a:rPr lang="zh-CN" altLang="en-US" sz="5400"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rPr>
              <a:t>学习单元</a:t>
            </a:r>
            <a:r>
              <a:rPr lang="zh-CN" altLang="en-US" sz="5400" dirty="0" smtClean="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rPr>
              <a:t>一  新能源汽车的维护</a:t>
            </a:r>
            <a:endParaRPr lang="zh-CN" altLang="en-US" sz="5400"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endParaRPr>
          </a:p>
        </p:txBody>
      </p:sp>
      <p:sp>
        <p:nvSpPr>
          <p:cNvPr id="24" name="椭圆 23"/>
          <p:cNvSpPr/>
          <p:nvPr/>
        </p:nvSpPr>
        <p:spPr>
          <a:xfrm>
            <a:off x="1238876"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1" name="椭圆 40"/>
          <p:cNvSpPr/>
          <p:nvPr/>
        </p:nvSpPr>
        <p:spPr>
          <a:xfrm>
            <a:off x="2018226"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2" name="椭圆 41"/>
          <p:cNvSpPr/>
          <p:nvPr/>
        </p:nvSpPr>
        <p:spPr>
          <a:xfrm>
            <a:off x="2805021"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3" name="椭圆 42"/>
          <p:cNvSpPr/>
          <p:nvPr/>
        </p:nvSpPr>
        <p:spPr>
          <a:xfrm>
            <a:off x="3578578"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4" name="椭圆 43"/>
          <p:cNvSpPr/>
          <p:nvPr/>
        </p:nvSpPr>
        <p:spPr>
          <a:xfrm>
            <a:off x="4386886" y="4433688"/>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grpSp>
        <p:nvGrpSpPr>
          <p:cNvPr id="40" name="组合 39"/>
          <p:cNvGrpSpPr/>
          <p:nvPr/>
        </p:nvGrpSpPr>
        <p:grpSpPr>
          <a:xfrm>
            <a:off x="1295135" y="4494085"/>
            <a:ext cx="3606352" cy="535285"/>
            <a:chOff x="4846" y="5333"/>
            <a:chExt cx="4359" cy="647"/>
          </a:xfrm>
        </p:grpSpPr>
        <p:grpSp>
          <p:nvGrpSpPr>
            <p:cNvPr id="25" name="PA_淘宝店chenying0907出品 14"/>
            <p:cNvGrpSpPr/>
            <p:nvPr>
              <p:custDataLst>
                <p:tags r:id="rId1"/>
              </p:custDataLst>
            </p:nvPr>
          </p:nvGrpSpPr>
          <p:grpSpPr>
            <a:xfrm>
              <a:off x="4846" y="5333"/>
              <a:ext cx="638" cy="647"/>
              <a:chOff x="4796805" y="-215900"/>
              <a:chExt cx="2093913" cy="2122488"/>
            </a:xfrm>
            <a:solidFill>
              <a:srgbClr val="2F5597"/>
            </a:solidFill>
          </p:grpSpPr>
          <p:sp>
            <p:nvSpPr>
              <p:cNvPr id="26" name="淘宝店chenying0907出品 6"/>
              <p:cNvSpPr>
                <a:spLocks noEditPoints="1"/>
              </p:cNvSpPr>
              <p:nvPr/>
            </p:nvSpPr>
            <p:spPr bwMode="auto">
              <a:xfrm>
                <a:off x="4796805" y="-21590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2F5597"/>
                </a:solidFill>
              </a:ln>
            </p:spPr>
            <p:txBody>
              <a:bodyPr vert="horz" wrap="square" lIns="119109" tIns="59552" rIns="119109" bIns="59552" numCol="1" anchor="t" anchorCtr="0" compatLnSpc="1"/>
              <a:lstStyle/>
              <a:p>
                <a:endParaRPr lang="zh-CN" altLang="en-US" sz="2345">
                  <a:solidFill>
                    <a:srgbClr val="C4261D"/>
                  </a:solidFill>
                </a:endParaRPr>
              </a:p>
            </p:txBody>
          </p:sp>
          <p:sp>
            <p:nvSpPr>
              <p:cNvPr id="27" name="淘宝店chenying0907出品 7"/>
              <p:cNvSpPr>
                <a:spLocks noEditPoints="1"/>
              </p:cNvSpPr>
              <p:nvPr/>
            </p:nvSpPr>
            <p:spPr bwMode="auto">
              <a:xfrm>
                <a:off x="5168280" y="0"/>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C4261D"/>
                  </a:solidFill>
                </a:endParaRPr>
              </a:p>
            </p:txBody>
          </p:sp>
        </p:grpSp>
        <p:sp>
          <p:nvSpPr>
            <p:cNvPr id="29" name="淘宝店chenying0907出品 5"/>
            <p:cNvSpPr>
              <a:spLocks noEditPoints="1"/>
            </p:cNvSpPr>
            <p:nvPr/>
          </p:nvSpPr>
          <p:spPr bwMode="auto">
            <a:xfrm>
              <a:off x="5918" y="5386"/>
              <a:ext cx="380" cy="547"/>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C4261D"/>
                </a:solidFill>
              </a:endParaRPr>
            </a:p>
          </p:txBody>
        </p:sp>
        <p:grpSp>
          <p:nvGrpSpPr>
            <p:cNvPr id="31" name="PA_淘宝店chenying0907出品 20"/>
            <p:cNvGrpSpPr/>
            <p:nvPr>
              <p:custDataLst>
                <p:tags r:id="rId2"/>
              </p:custDataLst>
            </p:nvPr>
          </p:nvGrpSpPr>
          <p:grpSpPr>
            <a:xfrm>
              <a:off x="6732" y="5333"/>
              <a:ext cx="638" cy="647"/>
              <a:chOff x="10019977" y="-551766"/>
              <a:chExt cx="2093913" cy="2122488"/>
            </a:xfrm>
            <a:solidFill>
              <a:srgbClr val="2F5597"/>
            </a:solidFill>
          </p:grpSpPr>
          <p:sp>
            <p:nvSpPr>
              <p:cNvPr id="32" name="淘宝店chenying0907出品 6"/>
              <p:cNvSpPr>
                <a:spLocks noEditPoints="1"/>
              </p:cNvSpPr>
              <p:nvPr/>
            </p:nvSpPr>
            <p:spPr bwMode="auto">
              <a:xfrm>
                <a:off x="10019977" y="-5517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2F5597"/>
                </a:solidFill>
              </a:ln>
            </p:spPr>
            <p:txBody>
              <a:bodyPr vert="horz" wrap="square" lIns="119109" tIns="59552" rIns="119109" bIns="59552" numCol="1" anchor="t" anchorCtr="0" compatLnSpc="1"/>
              <a:lstStyle/>
              <a:p>
                <a:endParaRPr lang="zh-CN" altLang="en-US" sz="2345">
                  <a:solidFill>
                    <a:srgbClr val="2DB6B9"/>
                  </a:solidFill>
                </a:endParaRPr>
              </a:p>
            </p:txBody>
          </p:sp>
          <p:sp>
            <p:nvSpPr>
              <p:cNvPr id="33" name="淘宝店chenying0907出品 6"/>
              <p:cNvSpPr>
                <a:spLocks noEditPoints="1"/>
              </p:cNvSpPr>
              <p:nvPr/>
            </p:nvSpPr>
            <p:spPr bwMode="auto">
              <a:xfrm>
                <a:off x="10357957" y="-215900"/>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2DB6B9"/>
                  </a:solidFill>
                </a:endParaRPr>
              </a:p>
            </p:txBody>
          </p:sp>
        </p:grpSp>
        <p:sp>
          <p:nvSpPr>
            <p:cNvPr id="36" name="淘宝店chenying0907出品 7"/>
            <p:cNvSpPr>
              <a:spLocks noEditPoints="1"/>
            </p:cNvSpPr>
            <p:nvPr/>
          </p:nvSpPr>
          <p:spPr bwMode="auto">
            <a:xfrm>
              <a:off x="7799" y="5386"/>
              <a:ext cx="391" cy="525"/>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2DB6B9"/>
                </a:solidFill>
              </a:endParaRPr>
            </a:p>
          </p:txBody>
        </p:sp>
        <p:sp>
          <p:nvSpPr>
            <p:cNvPr id="39" name="淘宝店chenying0907出品 5"/>
            <p:cNvSpPr>
              <a:spLocks noEditPoints="1"/>
            </p:cNvSpPr>
            <p:nvPr/>
          </p:nvSpPr>
          <p:spPr bwMode="auto">
            <a:xfrm>
              <a:off x="8784" y="5462"/>
              <a:ext cx="421" cy="374"/>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C4261D"/>
                </a:solidFill>
              </a:endParaRPr>
            </a:p>
          </p:txBody>
        </p:sp>
      </p:grpSp>
      <p:pic>
        <p:nvPicPr>
          <p:cNvPr id="48" name="图片 47" descr="图层 0 拷贝"/>
          <p:cNvPicPr>
            <a:picLocks noChangeAspect="1"/>
          </p:cNvPicPr>
          <p:nvPr/>
        </p:nvPicPr>
        <p:blipFill>
          <a:blip r:embed="rId5"/>
          <a:stretch>
            <a:fillRect/>
          </a:stretch>
        </p:blipFill>
        <p:spPr>
          <a:xfrm>
            <a:off x="9066291" y="4475055"/>
            <a:ext cx="1830065" cy="1737403"/>
          </a:xfrm>
          <a:prstGeom prst="rect">
            <a:avLst/>
          </a:prstGeom>
        </p:spPr>
      </p:pic>
      <p:pic>
        <p:nvPicPr>
          <p:cNvPr id="49" name="图片 48" descr="5"/>
          <p:cNvPicPr>
            <a:picLocks noChangeAspect="1"/>
          </p:cNvPicPr>
          <p:nvPr/>
        </p:nvPicPr>
        <p:blipFill>
          <a:blip r:embed="rId6"/>
          <a:stretch>
            <a:fillRect/>
          </a:stretch>
        </p:blipFill>
        <p:spPr>
          <a:xfrm>
            <a:off x="8160360" y="4943327"/>
            <a:ext cx="664350" cy="1269131"/>
          </a:xfrm>
          <a:prstGeom prst="rect">
            <a:avLst/>
          </a:prstGeom>
        </p:spPr>
      </p:pic>
      <p:pic>
        <p:nvPicPr>
          <p:cNvPr id="50" name="图片 49" descr="5"/>
          <p:cNvPicPr>
            <a:picLocks noChangeAspect="1"/>
          </p:cNvPicPr>
          <p:nvPr/>
        </p:nvPicPr>
        <p:blipFill>
          <a:blip r:embed="rId6"/>
          <a:stretch>
            <a:fillRect/>
          </a:stretch>
        </p:blipFill>
        <p:spPr>
          <a:xfrm>
            <a:off x="7773994" y="5472822"/>
            <a:ext cx="386366" cy="739637"/>
          </a:xfrm>
          <a:prstGeom prst="rect">
            <a:avLst/>
          </a:prstGeom>
        </p:spPr>
      </p:pic>
      <p:pic>
        <p:nvPicPr>
          <p:cNvPr id="51" name="图片 50" descr="5"/>
          <p:cNvPicPr>
            <a:picLocks noChangeAspect="1"/>
          </p:cNvPicPr>
          <p:nvPr/>
        </p:nvPicPr>
        <p:blipFill>
          <a:blip r:embed="rId6"/>
          <a:stretch>
            <a:fillRect/>
          </a:stretch>
        </p:blipFill>
        <p:spPr>
          <a:xfrm>
            <a:off x="8160360" y="5777281"/>
            <a:ext cx="226689" cy="435178"/>
          </a:xfrm>
          <a:prstGeom prst="rect">
            <a:avLst/>
          </a:prstGeom>
        </p:spPr>
      </p:pic>
      <p:pic>
        <p:nvPicPr>
          <p:cNvPr id="54" name="图片 53" descr="组 1"/>
          <p:cNvPicPr>
            <a:picLocks noChangeAspect="1"/>
          </p:cNvPicPr>
          <p:nvPr/>
        </p:nvPicPr>
        <p:blipFill>
          <a:blip r:embed="rId7"/>
          <a:stretch>
            <a:fillRect/>
          </a:stretch>
        </p:blipFill>
        <p:spPr>
          <a:xfrm rot="19380000">
            <a:off x="9175802" y="3651030"/>
            <a:ext cx="717299" cy="791759"/>
          </a:xfrm>
          <a:prstGeom prst="rect">
            <a:avLst/>
          </a:prstGeom>
        </p:spPr>
      </p:pic>
      <p:pic>
        <p:nvPicPr>
          <p:cNvPr id="55" name="图片 54" descr="形状 787"/>
          <p:cNvPicPr>
            <a:picLocks noChangeAspect="1"/>
          </p:cNvPicPr>
          <p:nvPr/>
        </p:nvPicPr>
        <p:blipFill>
          <a:blip r:embed="rId8"/>
          <a:stretch>
            <a:fillRect/>
          </a:stretch>
        </p:blipFill>
        <p:spPr>
          <a:xfrm rot="21300000">
            <a:off x="9889792" y="3293622"/>
            <a:ext cx="157194" cy="272193"/>
          </a:xfrm>
          <a:prstGeom prst="rect">
            <a:avLst/>
          </a:prstGeom>
        </p:spPr>
      </p:pic>
      <p:pic>
        <p:nvPicPr>
          <p:cNvPr id="56" name="图片 55" descr="形状 787"/>
          <p:cNvPicPr>
            <a:picLocks noChangeAspect="1"/>
          </p:cNvPicPr>
          <p:nvPr/>
        </p:nvPicPr>
        <p:blipFill>
          <a:blip r:embed="rId8"/>
          <a:stretch>
            <a:fillRect/>
          </a:stretch>
        </p:blipFill>
        <p:spPr>
          <a:xfrm rot="2940000">
            <a:off x="10070978" y="4260775"/>
            <a:ext cx="157194" cy="2721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3000"/>
    </mc:Choice>
    <mc:Fallback xmlns="">
      <p:transition spd="slow" advClick="0" advTm="3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4" y="2136140"/>
            <a:ext cx="4622111" cy="1938992"/>
          </a:xfrm>
          <a:prstGeom prst="rect">
            <a:avLst/>
          </a:prstGeom>
          <a:noFill/>
          <a:ln w="9525">
            <a:noFill/>
          </a:ln>
        </p:spPr>
        <p:txBody>
          <a:bodyPr wrap="square">
            <a:spAutoFit/>
          </a:bodyPr>
          <a:lstStyle/>
          <a:p>
            <a:pPr indent="304800">
              <a:lnSpc>
                <a:spcPct val="150000"/>
              </a:lnSpc>
            </a:pPr>
            <a:r>
              <a:rPr lang="en-US" altLang="zh-CN" sz="2000" b="1" dirty="0" smtClean="0">
                <a:latin typeface="宋体" pitchFamily="2" charset="-122"/>
                <a:ea typeface="宋体" pitchFamily="2" charset="-122"/>
                <a:cs typeface="微软雅黑" panose="020B0503020204020204" pitchFamily="34" charset="-122"/>
              </a:rPr>
              <a:t>4.</a:t>
            </a:r>
            <a:r>
              <a:rPr lang="zh-CN" altLang="zh-CN" sz="2000" b="1" dirty="0">
                <a:latin typeface="宋体" pitchFamily="2" charset="-122"/>
                <a:ea typeface="宋体" pitchFamily="2" charset="-122"/>
                <a:cs typeface="微软雅黑" panose="020B0503020204020204" pitchFamily="34" charset="-122"/>
              </a:rPr>
              <a:t>充电口常规维护：检查充电口有无异物，是否存在烧蚀，并做好清洁处理。</a:t>
            </a:r>
            <a:endParaRPr lang="en-US" altLang="zh-CN" sz="2000" b="1" dirty="0">
              <a:latin typeface="宋体" pitchFamily="2" charset="-122"/>
              <a:ea typeface="宋体" pitchFamily="2" charset="-122"/>
              <a:cs typeface="微软雅黑" panose="020B0503020204020204" pitchFamily="34" charset="-122"/>
            </a:endParaRPr>
          </a:p>
          <a:p>
            <a:pPr indent="304800">
              <a:lnSpc>
                <a:spcPct val="150000"/>
              </a:lnSpc>
            </a:pPr>
            <a:endParaRPr lang="en-US" altLang="zh-CN" sz="2000" b="1" dirty="0" smtClean="0">
              <a:solidFill>
                <a:srgbClr val="FF0000"/>
              </a:solidFill>
              <a:latin typeface="宋体" pitchFamily="2" charset="-122"/>
              <a:ea typeface="宋体" pitchFamily="2" charset="-122"/>
              <a:cs typeface="微软雅黑" panose="020B0503020204020204" pitchFamily="34" charset="-122"/>
            </a:endParaRPr>
          </a:p>
          <a:p>
            <a:pPr indent="304800" fontAlgn="auto">
              <a:lnSpc>
                <a:spcPct val="150000"/>
              </a:lnSpc>
            </a:pPr>
            <a:r>
              <a:rPr lang="zh-CN" altLang="en-US" sz="2000" b="1" dirty="0" smtClean="0">
                <a:solidFill>
                  <a:srgbClr val="FF0000"/>
                </a:solidFill>
                <a:latin typeface="宋体" pitchFamily="2" charset="-122"/>
                <a:ea typeface="宋体" pitchFamily="2" charset="-122"/>
                <a:cs typeface="微软雅黑" panose="020B0503020204020204" pitchFamily="34" charset="-122"/>
              </a:rPr>
              <a:t>请</a:t>
            </a:r>
            <a:r>
              <a:rPr lang="zh-CN" altLang="en-US" sz="2000" b="1" dirty="0">
                <a:solidFill>
                  <a:srgbClr val="FF0000"/>
                </a:solidFill>
                <a:latin typeface="宋体" pitchFamily="2" charset="-122"/>
                <a:ea typeface="宋体" pitchFamily="2" charset="-122"/>
                <a:cs typeface="微软雅黑" panose="020B0503020204020204" pitchFamily="34" charset="-122"/>
              </a:rPr>
              <a:t>参考视频</a:t>
            </a:r>
            <a:r>
              <a:rPr lang="zh-CN" altLang="en-US" sz="2000" b="1" dirty="0" smtClean="0">
                <a:solidFill>
                  <a:srgbClr val="FF0000"/>
                </a:solidFill>
                <a:latin typeface="宋体" pitchFamily="2" charset="-122"/>
                <a:ea typeface="宋体" pitchFamily="2" charset="-122"/>
                <a:cs typeface="微软雅黑" panose="020B0503020204020204" pitchFamily="34" charset="-122"/>
              </a:rPr>
              <a:t>：充电口常规检查</a:t>
            </a:r>
            <a:endParaRPr lang="en-US" altLang="zh-CN" sz="2000" b="1" dirty="0">
              <a:solidFill>
                <a:srgbClr val="FF0000"/>
              </a:solidFill>
              <a:latin typeface="宋体" pitchFamily="2" charset="-122"/>
              <a:ea typeface="宋体"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sym typeface="+mn-ea"/>
              </a:rPr>
              <a:t>比亚</a:t>
            </a:r>
            <a:r>
              <a:rPr lang="zh-CN" altLang="en-US"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迪</a:t>
            </a:r>
            <a:r>
              <a:rPr lang="en-US" altLang="zh-CN"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E5</a:t>
            </a:r>
            <a:r>
              <a:rPr lang="zh-CN" altLang="en-US"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定期维护保养项目</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99"/>
          <p:cNvSpPr txBox="1"/>
          <p:nvPr/>
        </p:nvSpPr>
        <p:spPr>
          <a:xfrm>
            <a:off x="771525" y="1052195"/>
            <a:ext cx="1719884" cy="497957"/>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smtClean="0">
                <a:sym typeface="+mn-ea"/>
              </a:rPr>
              <a:t>保养项目</a:t>
            </a:r>
            <a:endParaRPr lang="ko-KR" altLang="en-US" dirty="0">
              <a:sym typeface="+mn-ea"/>
            </a:endParaRPr>
          </a:p>
        </p:txBody>
      </p:sp>
      <p:pic>
        <p:nvPicPr>
          <p:cNvPr id="3074" name="Picture 2" descr="C:\Users\Administrator\Desktop\新能源汽车维护与故障诊断\充电口_看图王.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98363" y="2254890"/>
            <a:ext cx="4778237" cy="2547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11695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4" y="2136140"/>
            <a:ext cx="4622111" cy="2400657"/>
          </a:xfrm>
          <a:prstGeom prst="rect">
            <a:avLst/>
          </a:prstGeom>
          <a:noFill/>
          <a:ln w="9525">
            <a:noFill/>
          </a:ln>
        </p:spPr>
        <p:txBody>
          <a:bodyPr wrap="square">
            <a:spAutoFit/>
          </a:bodyPr>
          <a:lstStyle/>
          <a:p>
            <a:pPr indent="304800">
              <a:lnSpc>
                <a:spcPct val="150000"/>
              </a:lnSpc>
            </a:pPr>
            <a:r>
              <a:rPr lang="en-US" altLang="zh-CN" sz="2000" b="1" dirty="0">
                <a:latin typeface="宋体" pitchFamily="2" charset="-122"/>
                <a:ea typeface="宋体" pitchFamily="2" charset="-122"/>
                <a:cs typeface="微软雅黑" panose="020B0503020204020204" pitchFamily="34" charset="-122"/>
              </a:rPr>
              <a:t>5.</a:t>
            </a:r>
            <a:r>
              <a:rPr lang="zh-CN" altLang="zh-CN" sz="2000" b="1" dirty="0">
                <a:latin typeface="宋体" pitchFamily="2" charset="-122"/>
                <a:ea typeface="宋体" pitchFamily="2" charset="-122"/>
                <a:cs typeface="微软雅黑" panose="020B0503020204020204" pitchFamily="34" charset="-122"/>
              </a:rPr>
              <a:t>底盘螺栓紧固检查：检查底盘紧固螺栓、转向拉杆及球头、传动轴悬挂、动力电池紧固螺丝及托盘和防撞杆。</a:t>
            </a:r>
            <a:endParaRPr lang="en-US" altLang="zh-CN" sz="2000" b="1" dirty="0">
              <a:latin typeface="宋体" pitchFamily="2" charset="-122"/>
              <a:ea typeface="宋体" pitchFamily="2" charset="-122"/>
              <a:cs typeface="微软雅黑" panose="020B0503020204020204" pitchFamily="34" charset="-122"/>
            </a:endParaRPr>
          </a:p>
          <a:p>
            <a:pPr indent="304800">
              <a:lnSpc>
                <a:spcPct val="150000"/>
              </a:lnSpc>
            </a:pPr>
            <a:endParaRPr lang="en-US" altLang="zh-CN" sz="2000" b="1" dirty="0" smtClean="0">
              <a:solidFill>
                <a:srgbClr val="FF0000"/>
              </a:solidFill>
              <a:latin typeface="宋体" pitchFamily="2" charset="-122"/>
              <a:ea typeface="宋体" pitchFamily="2" charset="-122"/>
              <a:cs typeface="微软雅黑" panose="020B0503020204020204" pitchFamily="34" charset="-122"/>
            </a:endParaRPr>
          </a:p>
          <a:p>
            <a:pPr indent="304800" fontAlgn="auto">
              <a:lnSpc>
                <a:spcPct val="150000"/>
              </a:lnSpc>
            </a:pPr>
            <a:r>
              <a:rPr lang="zh-CN" altLang="en-US" sz="2000" b="1" dirty="0" smtClean="0">
                <a:solidFill>
                  <a:srgbClr val="FF0000"/>
                </a:solidFill>
                <a:latin typeface="宋体" pitchFamily="2" charset="-122"/>
                <a:ea typeface="宋体" pitchFamily="2" charset="-122"/>
                <a:cs typeface="微软雅黑" panose="020B0503020204020204" pitchFamily="34" charset="-122"/>
              </a:rPr>
              <a:t>请</a:t>
            </a:r>
            <a:r>
              <a:rPr lang="zh-CN" altLang="en-US" sz="2000" b="1" dirty="0">
                <a:solidFill>
                  <a:srgbClr val="FF0000"/>
                </a:solidFill>
                <a:latin typeface="宋体" pitchFamily="2" charset="-122"/>
                <a:ea typeface="宋体" pitchFamily="2" charset="-122"/>
                <a:cs typeface="微软雅黑" panose="020B0503020204020204" pitchFamily="34" charset="-122"/>
              </a:rPr>
              <a:t>参考视频</a:t>
            </a:r>
            <a:r>
              <a:rPr lang="zh-CN" altLang="en-US" sz="2000" b="1" dirty="0" smtClean="0">
                <a:solidFill>
                  <a:srgbClr val="FF0000"/>
                </a:solidFill>
                <a:latin typeface="宋体" pitchFamily="2" charset="-122"/>
                <a:ea typeface="宋体" pitchFamily="2" charset="-122"/>
                <a:cs typeface="微软雅黑" panose="020B0503020204020204" pitchFamily="34" charset="-122"/>
              </a:rPr>
              <a:t>：底盘检查作业</a:t>
            </a:r>
            <a:endParaRPr lang="en-US" altLang="zh-CN" sz="2000" b="1" dirty="0">
              <a:solidFill>
                <a:srgbClr val="FF0000"/>
              </a:solidFill>
              <a:latin typeface="宋体" pitchFamily="2" charset="-122"/>
              <a:ea typeface="宋体"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sym typeface="+mn-ea"/>
              </a:rPr>
              <a:t>比亚</a:t>
            </a:r>
            <a:r>
              <a:rPr lang="zh-CN" altLang="en-US"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迪</a:t>
            </a:r>
            <a:r>
              <a:rPr lang="en-US" altLang="zh-CN"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E5</a:t>
            </a:r>
            <a:r>
              <a:rPr lang="zh-CN" altLang="en-US"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定期维护保养项目</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99"/>
          <p:cNvSpPr txBox="1"/>
          <p:nvPr/>
        </p:nvSpPr>
        <p:spPr>
          <a:xfrm>
            <a:off x="771525" y="1052195"/>
            <a:ext cx="1719884" cy="497957"/>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smtClean="0">
                <a:sym typeface="+mn-ea"/>
              </a:rPr>
              <a:t>保养项目</a:t>
            </a:r>
            <a:endParaRPr lang="ko-KR" altLang="en-US" dirty="0">
              <a:sym typeface="+mn-ea"/>
            </a:endParaRPr>
          </a:p>
        </p:txBody>
      </p:sp>
      <p:pic>
        <p:nvPicPr>
          <p:cNvPr id="10" name="图片 9" descr="C:\Users\Administrator\AppData\Roaming\Tencent\Users\357847833\QQ\WinTemp\RichOle\O$NFTOF_%M{[{7XV2JGZNN0.png"/>
          <p:cNvPicPr/>
          <p:nvPr/>
        </p:nvPicPr>
        <p:blipFill>
          <a:blip r:embed="rId4" cstate="print"/>
          <a:srcRect/>
          <a:stretch>
            <a:fillRect/>
          </a:stretch>
        </p:blipFill>
        <p:spPr>
          <a:xfrm>
            <a:off x="6652592" y="2478156"/>
            <a:ext cx="4691792" cy="2610678"/>
          </a:xfrm>
          <a:prstGeom prst="rect">
            <a:avLst/>
          </a:prstGeom>
          <a:noFill/>
          <a:ln w="9525">
            <a:noFill/>
            <a:miter lim="800000"/>
            <a:headEnd/>
            <a:tailEnd/>
          </a:ln>
        </p:spPr>
      </p:pic>
    </p:spTree>
    <p:extLst>
      <p:ext uri="{BB962C8B-B14F-4D97-AF65-F5344CB8AC3E}">
        <p14:creationId xmlns:p14="http://schemas.microsoft.com/office/powerpoint/2010/main" val="37674205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4" y="2136140"/>
            <a:ext cx="4622111" cy="2862322"/>
          </a:xfrm>
          <a:prstGeom prst="rect">
            <a:avLst/>
          </a:prstGeom>
          <a:noFill/>
          <a:ln w="9525">
            <a:noFill/>
          </a:ln>
        </p:spPr>
        <p:txBody>
          <a:bodyPr wrap="square">
            <a:spAutoFit/>
          </a:bodyPr>
          <a:lstStyle/>
          <a:p>
            <a:pPr indent="304800">
              <a:lnSpc>
                <a:spcPct val="150000"/>
              </a:lnSpc>
            </a:pPr>
            <a:r>
              <a:rPr lang="en-US" altLang="zh-CN" sz="2000" b="1" dirty="0">
                <a:latin typeface="宋体" pitchFamily="2" charset="-122"/>
                <a:ea typeface="宋体" pitchFamily="2" charset="-122"/>
                <a:cs typeface="微软雅黑" panose="020B0503020204020204" pitchFamily="34" charset="-122"/>
              </a:rPr>
              <a:t>6.</a:t>
            </a:r>
            <a:r>
              <a:rPr lang="zh-CN" altLang="zh-CN" sz="2000" b="1" dirty="0">
                <a:latin typeface="宋体" pitchFamily="2" charset="-122"/>
                <a:ea typeface="宋体" pitchFamily="2" charset="-122"/>
                <a:cs typeface="微软雅黑" panose="020B0503020204020204" pitchFamily="34" charset="-122"/>
              </a:rPr>
              <a:t>制动系统常规检查：检查制动盘是否有凹槽、制动片厚度及磨损情况、制动液清洁度、驻车制动效果检查，四轮轴承有无游离间隙。</a:t>
            </a:r>
            <a:endParaRPr lang="en-US" altLang="zh-CN" sz="2000" b="1" dirty="0">
              <a:latin typeface="宋体" pitchFamily="2" charset="-122"/>
              <a:ea typeface="宋体" pitchFamily="2" charset="-122"/>
              <a:cs typeface="微软雅黑" panose="020B0503020204020204" pitchFamily="34" charset="-122"/>
            </a:endParaRPr>
          </a:p>
          <a:p>
            <a:pPr indent="304800">
              <a:lnSpc>
                <a:spcPct val="150000"/>
              </a:lnSpc>
            </a:pPr>
            <a:endParaRPr lang="en-US" altLang="zh-CN" sz="2000" b="1" dirty="0" smtClean="0">
              <a:solidFill>
                <a:srgbClr val="FF0000"/>
              </a:solidFill>
              <a:latin typeface="宋体" pitchFamily="2" charset="-122"/>
              <a:ea typeface="宋体" pitchFamily="2" charset="-122"/>
              <a:cs typeface="微软雅黑" panose="020B0503020204020204" pitchFamily="34" charset="-122"/>
            </a:endParaRPr>
          </a:p>
          <a:p>
            <a:pPr indent="304800" fontAlgn="auto">
              <a:lnSpc>
                <a:spcPct val="150000"/>
              </a:lnSpc>
            </a:pPr>
            <a:r>
              <a:rPr lang="zh-CN" altLang="en-US" sz="2000" b="1" dirty="0" smtClean="0">
                <a:solidFill>
                  <a:srgbClr val="FF0000"/>
                </a:solidFill>
                <a:latin typeface="宋体" pitchFamily="2" charset="-122"/>
                <a:ea typeface="宋体" pitchFamily="2" charset="-122"/>
                <a:cs typeface="微软雅黑" panose="020B0503020204020204" pitchFamily="34" charset="-122"/>
              </a:rPr>
              <a:t>请</a:t>
            </a:r>
            <a:r>
              <a:rPr lang="zh-CN" altLang="en-US" sz="2000" b="1" dirty="0">
                <a:solidFill>
                  <a:srgbClr val="FF0000"/>
                </a:solidFill>
                <a:latin typeface="宋体" pitchFamily="2" charset="-122"/>
                <a:ea typeface="宋体" pitchFamily="2" charset="-122"/>
                <a:cs typeface="微软雅黑" panose="020B0503020204020204" pitchFamily="34" charset="-122"/>
              </a:rPr>
              <a:t>参考视频</a:t>
            </a:r>
            <a:r>
              <a:rPr lang="zh-CN" altLang="en-US" sz="2000" b="1" dirty="0" smtClean="0">
                <a:solidFill>
                  <a:srgbClr val="FF0000"/>
                </a:solidFill>
                <a:latin typeface="宋体" pitchFamily="2" charset="-122"/>
                <a:ea typeface="宋体" pitchFamily="2" charset="-122"/>
                <a:cs typeface="微软雅黑" panose="020B0503020204020204" pitchFamily="34" charset="-122"/>
              </a:rPr>
              <a:t>：制动系统常规检查</a:t>
            </a:r>
            <a:endParaRPr lang="en-US" altLang="zh-CN" sz="2000" b="1" dirty="0">
              <a:solidFill>
                <a:srgbClr val="FF0000"/>
              </a:solidFill>
              <a:latin typeface="宋体" pitchFamily="2" charset="-122"/>
              <a:ea typeface="宋体"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sym typeface="+mn-ea"/>
              </a:rPr>
              <a:t>比亚</a:t>
            </a:r>
            <a:r>
              <a:rPr lang="zh-CN" altLang="en-US"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迪</a:t>
            </a:r>
            <a:r>
              <a:rPr lang="en-US" altLang="zh-CN"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E5</a:t>
            </a:r>
            <a:r>
              <a:rPr lang="zh-CN" altLang="en-US"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定期维护保养项目</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99"/>
          <p:cNvSpPr txBox="1"/>
          <p:nvPr/>
        </p:nvSpPr>
        <p:spPr>
          <a:xfrm>
            <a:off x="771525" y="1052195"/>
            <a:ext cx="1719884" cy="497957"/>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smtClean="0">
                <a:sym typeface="+mn-ea"/>
              </a:rPr>
              <a:t>保养项目</a:t>
            </a:r>
            <a:endParaRPr lang="ko-KR" altLang="en-US" dirty="0">
              <a:sym typeface="+mn-ea"/>
            </a:endParaRPr>
          </a:p>
        </p:txBody>
      </p:sp>
      <p:pic>
        <p:nvPicPr>
          <p:cNvPr id="4098" name="Picture 2" descr="C:\Users\Administrator\Desktop\新能源汽车维护与故障诊断\制动液_看图王.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44616" y="1550152"/>
            <a:ext cx="3660706" cy="4272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69485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4" y="2136140"/>
            <a:ext cx="4622111" cy="2400657"/>
          </a:xfrm>
          <a:prstGeom prst="rect">
            <a:avLst/>
          </a:prstGeom>
          <a:noFill/>
          <a:ln w="9525">
            <a:noFill/>
          </a:ln>
        </p:spPr>
        <p:txBody>
          <a:bodyPr wrap="square">
            <a:spAutoFit/>
          </a:bodyPr>
          <a:lstStyle/>
          <a:p>
            <a:pPr indent="304800">
              <a:lnSpc>
                <a:spcPct val="150000"/>
              </a:lnSpc>
            </a:pPr>
            <a:r>
              <a:rPr lang="en-US" altLang="zh-CN" sz="2000" b="1" dirty="0">
                <a:latin typeface="宋体" pitchFamily="2" charset="-122"/>
                <a:ea typeface="宋体" pitchFamily="2" charset="-122"/>
                <a:cs typeface="微软雅黑" panose="020B0503020204020204" pitchFamily="34" charset="-122"/>
              </a:rPr>
              <a:t>7.</a:t>
            </a:r>
            <a:r>
              <a:rPr lang="zh-CN" altLang="zh-CN" sz="2000" b="1" dirty="0">
                <a:latin typeface="宋体" pitchFamily="2" charset="-122"/>
                <a:ea typeface="宋体" pitchFamily="2" charset="-122"/>
                <a:cs typeface="微软雅黑" panose="020B0503020204020204" pitchFamily="34" charset="-122"/>
              </a:rPr>
              <a:t>轮胎检查与维护：轮胎气压检查、磨损情况检查、轴承松动情况检查，四轮换位、清洁胎纹内的杂物。</a:t>
            </a:r>
            <a:endParaRPr lang="en-US" altLang="zh-CN" sz="2000" b="1" dirty="0">
              <a:latin typeface="宋体" pitchFamily="2" charset="-122"/>
              <a:ea typeface="宋体" pitchFamily="2" charset="-122"/>
              <a:cs typeface="微软雅黑" panose="020B0503020204020204" pitchFamily="34" charset="-122"/>
            </a:endParaRPr>
          </a:p>
          <a:p>
            <a:pPr indent="304800">
              <a:lnSpc>
                <a:spcPct val="150000"/>
              </a:lnSpc>
            </a:pPr>
            <a:endParaRPr lang="en-US" altLang="zh-CN" sz="2000" b="1" dirty="0" smtClean="0">
              <a:solidFill>
                <a:srgbClr val="FF0000"/>
              </a:solidFill>
              <a:latin typeface="宋体" pitchFamily="2" charset="-122"/>
              <a:ea typeface="宋体" pitchFamily="2" charset="-122"/>
              <a:cs typeface="微软雅黑" panose="020B0503020204020204" pitchFamily="34" charset="-122"/>
            </a:endParaRPr>
          </a:p>
          <a:p>
            <a:pPr indent="304800" fontAlgn="auto">
              <a:lnSpc>
                <a:spcPct val="150000"/>
              </a:lnSpc>
            </a:pPr>
            <a:r>
              <a:rPr lang="zh-CN" altLang="en-US" sz="2000" b="1" dirty="0" smtClean="0">
                <a:solidFill>
                  <a:srgbClr val="FF0000"/>
                </a:solidFill>
                <a:latin typeface="宋体" pitchFamily="2" charset="-122"/>
                <a:ea typeface="宋体" pitchFamily="2" charset="-122"/>
                <a:cs typeface="微软雅黑" panose="020B0503020204020204" pitchFamily="34" charset="-122"/>
              </a:rPr>
              <a:t>请</a:t>
            </a:r>
            <a:r>
              <a:rPr lang="zh-CN" altLang="en-US" sz="2000" b="1" dirty="0">
                <a:solidFill>
                  <a:srgbClr val="FF0000"/>
                </a:solidFill>
                <a:latin typeface="宋体" pitchFamily="2" charset="-122"/>
                <a:ea typeface="宋体" pitchFamily="2" charset="-122"/>
                <a:cs typeface="微软雅黑" panose="020B0503020204020204" pitchFamily="34" charset="-122"/>
              </a:rPr>
              <a:t>参考视频</a:t>
            </a:r>
            <a:r>
              <a:rPr lang="zh-CN" altLang="en-US" sz="2000" b="1" dirty="0" smtClean="0">
                <a:solidFill>
                  <a:srgbClr val="FF0000"/>
                </a:solidFill>
                <a:latin typeface="宋体" pitchFamily="2" charset="-122"/>
                <a:ea typeface="宋体" pitchFamily="2" charset="-122"/>
                <a:cs typeface="微软雅黑" panose="020B0503020204020204" pitchFamily="34" charset="-122"/>
              </a:rPr>
              <a:t>：轮胎检查与维护</a:t>
            </a:r>
            <a:endParaRPr lang="en-US" altLang="zh-CN" sz="2000" b="1" dirty="0">
              <a:solidFill>
                <a:srgbClr val="FF0000"/>
              </a:solidFill>
              <a:latin typeface="宋体" pitchFamily="2" charset="-122"/>
              <a:ea typeface="宋体"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sym typeface="+mn-ea"/>
              </a:rPr>
              <a:t>比亚</a:t>
            </a:r>
            <a:r>
              <a:rPr lang="zh-CN" altLang="en-US"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迪</a:t>
            </a:r>
            <a:r>
              <a:rPr lang="en-US" altLang="zh-CN"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E5</a:t>
            </a:r>
            <a:r>
              <a:rPr lang="zh-CN" altLang="en-US"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定期维护保养项目</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99"/>
          <p:cNvSpPr txBox="1"/>
          <p:nvPr/>
        </p:nvSpPr>
        <p:spPr>
          <a:xfrm>
            <a:off x="771525" y="1052195"/>
            <a:ext cx="1719884" cy="497957"/>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smtClean="0">
                <a:sym typeface="+mn-ea"/>
              </a:rPr>
              <a:t>保养项目</a:t>
            </a:r>
            <a:endParaRPr lang="ko-KR" altLang="en-US" dirty="0">
              <a:sym typeface="+mn-ea"/>
            </a:endParaRPr>
          </a:p>
        </p:txBody>
      </p:sp>
      <p:pic>
        <p:nvPicPr>
          <p:cNvPr id="5122" name="Picture 2" descr="https://timgsa.baidu.com/timg?image&amp;quality=80&amp;size=b9999_10000&amp;sec=1593515793265&amp;di=f5b7cf55108393af7a4abe618ab862f7&amp;imgtype=0&amp;src=http%3A%2F%2F5b0988e595225.cdn.sohucs.com%2Fimages%2F20171001%2F860ffe082d9942f6a61f7a7f16a257ff.jpe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80710" y="2236466"/>
            <a:ext cx="5107884" cy="32035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31750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4" y="2136140"/>
            <a:ext cx="4622111" cy="2862322"/>
          </a:xfrm>
          <a:prstGeom prst="rect">
            <a:avLst/>
          </a:prstGeom>
          <a:noFill/>
          <a:ln w="9525">
            <a:noFill/>
          </a:ln>
        </p:spPr>
        <p:txBody>
          <a:bodyPr wrap="square">
            <a:spAutoFit/>
          </a:bodyPr>
          <a:lstStyle/>
          <a:p>
            <a:pPr indent="304800">
              <a:lnSpc>
                <a:spcPct val="150000"/>
              </a:lnSpc>
            </a:pPr>
            <a:r>
              <a:rPr lang="en-US" altLang="zh-CN" sz="2000" b="1" dirty="0">
                <a:latin typeface="宋体" pitchFamily="2" charset="-122"/>
                <a:ea typeface="宋体" pitchFamily="2" charset="-122"/>
                <a:cs typeface="微软雅黑" panose="020B0503020204020204" pitchFamily="34" charset="-122"/>
              </a:rPr>
              <a:t>8.</a:t>
            </a:r>
            <a:r>
              <a:rPr lang="zh-CN" altLang="zh-CN" sz="2000" b="1" dirty="0">
                <a:latin typeface="宋体" pitchFamily="2" charset="-122"/>
                <a:ea typeface="宋体" pitchFamily="2" charset="-122"/>
                <a:cs typeface="微软雅黑" panose="020B0503020204020204" pitchFamily="34" charset="-122"/>
              </a:rPr>
              <a:t>仪表灯光信号检查：检查前后灯罩有无变形损坏，灯光信号是否正常，车内仪表指示灯、功能开关等电气设备是否完好。</a:t>
            </a:r>
            <a:endParaRPr lang="en-US" altLang="zh-CN" sz="2000" b="1" dirty="0">
              <a:latin typeface="宋体" pitchFamily="2" charset="-122"/>
              <a:ea typeface="宋体" pitchFamily="2" charset="-122"/>
              <a:cs typeface="微软雅黑" panose="020B0503020204020204" pitchFamily="34" charset="-122"/>
            </a:endParaRPr>
          </a:p>
          <a:p>
            <a:pPr indent="304800">
              <a:lnSpc>
                <a:spcPct val="150000"/>
              </a:lnSpc>
            </a:pPr>
            <a:endParaRPr lang="en-US" altLang="zh-CN" sz="2000" b="1" dirty="0" smtClean="0">
              <a:solidFill>
                <a:srgbClr val="FF0000"/>
              </a:solidFill>
              <a:latin typeface="宋体" pitchFamily="2" charset="-122"/>
              <a:ea typeface="宋体" pitchFamily="2" charset="-122"/>
              <a:cs typeface="微软雅黑" panose="020B0503020204020204" pitchFamily="34" charset="-122"/>
            </a:endParaRPr>
          </a:p>
          <a:p>
            <a:pPr indent="304800" fontAlgn="auto">
              <a:lnSpc>
                <a:spcPct val="150000"/>
              </a:lnSpc>
            </a:pPr>
            <a:r>
              <a:rPr lang="zh-CN" altLang="en-US" sz="2000" b="1" dirty="0" smtClean="0">
                <a:solidFill>
                  <a:srgbClr val="FF0000"/>
                </a:solidFill>
                <a:latin typeface="宋体" pitchFamily="2" charset="-122"/>
                <a:ea typeface="宋体" pitchFamily="2" charset="-122"/>
                <a:cs typeface="微软雅黑" panose="020B0503020204020204" pitchFamily="34" charset="-122"/>
              </a:rPr>
              <a:t>请</a:t>
            </a:r>
            <a:r>
              <a:rPr lang="zh-CN" altLang="en-US" sz="2000" b="1" dirty="0">
                <a:solidFill>
                  <a:srgbClr val="FF0000"/>
                </a:solidFill>
                <a:latin typeface="宋体" pitchFamily="2" charset="-122"/>
                <a:ea typeface="宋体" pitchFamily="2" charset="-122"/>
                <a:cs typeface="微软雅黑" panose="020B0503020204020204" pitchFamily="34" charset="-122"/>
              </a:rPr>
              <a:t>参考视频</a:t>
            </a:r>
            <a:r>
              <a:rPr lang="zh-CN" altLang="en-US" sz="2000" b="1" dirty="0" smtClean="0">
                <a:solidFill>
                  <a:srgbClr val="FF0000"/>
                </a:solidFill>
                <a:latin typeface="宋体" pitchFamily="2" charset="-122"/>
                <a:ea typeface="宋体" pitchFamily="2" charset="-122"/>
                <a:cs typeface="微软雅黑" panose="020B0503020204020204" pitchFamily="34" charset="-122"/>
              </a:rPr>
              <a:t>：仪表灯光信号检查</a:t>
            </a:r>
            <a:endParaRPr lang="en-US" altLang="zh-CN" sz="2000" b="1" dirty="0">
              <a:solidFill>
                <a:srgbClr val="FF0000"/>
              </a:solidFill>
              <a:latin typeface="宋体" pitchFamily="2" charset="-122"/>
              <a:ea typeface="宋体"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sym typeface="+mn-ea"/>
              </a:rPr>
              <a:t>比亚</a:t>
            </a:r>
            <a:r>
              <a:rPr lang="zh-CN" altLang="en-US"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迪</a:t>
            </a:r>
            <a:r>
              <a:rPr lang="en-US" altLang="zh-CN"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E5</a:t>
            </a:r>
            <a:r>
              <a:rPr lang="zh-CN" altLang="en-US"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定期维护保养项目</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99"/>
          <p:cNvSpPr txBox="1"/>
          <p:nvPr/>
        </p:nvSpPr>
        <p:spPr>
          <a:xfrm>
            <a:off x="771525" y="1052195"/>
            <a:ext cx="1719884" cy="497957"/>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smtClean="0">
                <a:sym typeface="+mn-ea"/>
              </a:rPr>
              <a:t>保养项目</a:t>
            </a:r>
            <a:endParaRPr lang="ko-KR" altLang="en-US" dirty="0">
              <a:sym typeface="+mn-ea"/>
            </a:endParaRPr>
          </a:p>
        </p:txBody>
      </p:sp>
      <p:pic>
        <p:nvPicPr>
          <p:cNvPr id="13" name="图片 12" descr="C:\Users\Administrator\AppData\Roaming\Tencent\Users\357847833\QQ\WinTemp\RichOle\3WPX[NVOIHUB6{4CPAJH@CQ.png"/>
          <p:cNvPicPr/>
          <p:nvPr/>
        </p:nvPicPr>
        <p:blipFill>
          <a:blip r:embed="rId4" cstate="print"/>
          <a:srcRect/>
          <a:stretch>
            <a:fillRect/>
          </a:stretch>
        </p:blipFill>
        <p:spPr>
          <a:xfrm>
            <a:off x="6897549" y="1602740"/>
            <a:ext cx="3849964" cy="2166814"/>
          </a:xfrm>
          <a:prstGeom prst="rect">
            <a:avLst/>
          </a:prstGeom>
          <a:noFill/>
          <a:ln w="9525">
            <a:noFill/>
            <a:miter lim="800000"/>
            <a:headEnd/>
            <a:tailEnd/>
          </a:ln>
        </p:spPr>
      </p:pic>
      <p:pic>
        <p:nvPicPr>
          <p:cNvPr id="14" name="图片 13"/>
          <p:cNvPicPr/>
          <p:nvPr/>
        </p:nvPicPr>
        <p:blipFill>
          <a:blip r:embed="rId5" cstate="print"/>
          <a:stretch>
            <a:fillRect/>
          </a:stretch>
        </p:blipFill>
        <p:spPr>
          <a:xfrm>
            <a:off x="6897548" y="4062432"/>
            <a:ext cx="3849965" cy="2035100"/>
          </a:xfrm>
          <a:prstGeom prst="rect">
            <a:avLst/>
          </a:prstGeom>
        </p:spPr>
      </p:pic>
    </p:spTree>
    <p:extLst>
      <p:ext uri="{BB962C8B-B14F-4D97-AF65-F5344CB8AC3E}">
        <p14:creationId xmlns:p14="http://schemas.microsoft.com/office/powerpoint/2010/main" val="6680388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010" y="2030123"/>
            <a:ext cx="10996406" cy="4175182"/>
          </a:xfrm>
          <a:prstGeom prst="rect">
            <a:avLst/>
          </a:prstGeom>
          <a:noFill/>
          <a:ln w="9525">
            <a:noFill/>
          </a:ln>
        </p:spPr>
        <p:txBody>
          <a:bodyPr wrap="square">
            <a:spAutoFit/>
          </a:bodyPr>
          <a:lstStyle/>
          <a:p>
            <a:pPr indent="304800">
              <a:lnSpc>
                <a:spcPct val="150000"/>
              </a:lnSpc>
            </a:pPr>
            <a:r>
              <a:rPr lang="en-US" altLang="zh-CN" sz="2000" b="1" dirty="0">
                <a:latin typeface="宋体" pitchFamily="2" charset="-122"/>
                <a:ea typeface="宋体" pitchFamily="2" charset="-122"/>
                <a:cs typeface="微软雅黑" panose="020B0503020204020204" pitchFamily="34" charset="-122"/>
              </a:rPr>
              <a:t>1</a:t>
            </a:r>
            <a:r>
              <a:rPr lang="zh-CN" altLang="zh-CN" sz="2000" b="1" dirty="0">
                <a:latin typeface="宋体" pitchFamily="2" charset="-122"/>
                <a:ea typeface="宋体" pitchFamily="2" charset="-122"/>
                <a:cs typeface="微软雅黑" panose="020B0503020204020204" pitchFamily="34" charset="-122"/>
              </a:rPr>
              <a:t>、将维护车辆停放在带举升机的工位上，并做好维护前的准备（安全防护设备、常规维护的检查工具）。</a:t>
            </a:r>
          </a:p>
          <a:p>
            <a:pPr indent="304800">
              <a:lnSpc>
                <a:spcPct val="150000"/>
              </a:lnSpc>
            </a:pPr>
            <a:r>
              <a:rPr lang="en-US" altLang="zh-CN" sz="2000" b="1" dirty="0">
                <a:latin typeface="宋体" pitchFamily="2" charset="-122"/>
                <a:ea typeface="宋体" pitchFamily="2" charset="-122"/>
                <a:cs typeface="微软雅黑" panose="020B0503020204020204" pitchFamily="34" charset="-122"/>
              </a:rPr>
              <a:t>2</a:t>
            </a:r>
            <a:r>
              <a:rPr lang="zh-CN" altLang="zh-CN" sz="2000" b="1" dirty="0">
                <a:latin typeface="宋体" pitchFamily="2" charset="-122"/>
                <a:ea typeface="宋体" pitchFamily="2" charset="-122"/>
                <a:cs typeface="微软雅黑" panose="020B0503020204020204" pitchFamily="34" charset="-122"/>
              </a:rPr>
              <a:t>、打开引擎盖逐一检查散热器储液罐液位应处于高低刻度中间偏上，如低于最低刻度线，应添加相同型号冷却液至标准刻度，并检查有无冷却液泄漏现象。</a:t>
            </a:r>
          </a:p>
          <a:p>
            <a:pPr indent="304800">
              <a:lnSpc>
                <a:spcPct val="150000"/>
              </a:lnSpc>
            </a:pPr>
            <a:r>
              <a:rPr lang="en-US" altLang="zh-CN" sz="2000" b="1" dirty="0">
                <a:latin typeface="宋体" pitchFamily="2" charset="-122"/>
                <a:ea typeface="宋体" pitchFamily="2" charset="-122"/>
                <a:cs typeface="微软雅黑" panose="020B0503020204020204" pitchFamily="34" charset="-122"/>
              </a:rPr>
              <a:t>3</a:t>
            </a:r>
            <a:r>
              <a:rPr lang="zh-CN" altLang="zh-CN" sz="2000" b="1" dirty="0">
                <a:latin typeface="宋体" pitchFamily="2" charset="-122"/>
                <a:ea typeface="宋体" pitchFamily="2" charset="-122"/>
                <a:cs typeface="微软雅黑" panose="020B0503020204020204" pitchFamily="34" charset="-122"/>
              </a:rPr>
              <a:t>、四合一维护检查：检查电机控制器、高压控制盒、</a:t>
            </a:r>
            <a:r>
              <a:rPr lang="en-US" altLang="zh-CN" sz="2000" b="1" dirty="0">
                <a:latin typeface="宋体" pitchFamily="2" charset="-122"/>
                <a:ea typeface="宋体" pitchFamily="2" charset="-122"/>
                <a:cs typeface="微软雅黑" panose="020B0503020204020204" pitchFamily="34" charset="-122"/>
              </a:rPr>
              <a:t>DC/DC</a:t>
            </a:r>
            <a:r>
              <a:rPr lang="zh-CN" altLang="zh-CN" sz="2000" b="1" dirty="0">
                <a:latin typeface="宋体" pitchFamily="2" charset="-122"/>
                <a:ea typeface="宋体" pitchFamily="2" charset="-122"/>
                <a:cs typeface="微软雅黑" panose="020B0503020204020204" pitchFamily="34" charset="-122"/>
              </a:rPr>
              <a:t>变换器和车载充电机是否变形，漏液。高压线束插接头有无松动、氧化、烧蚀。</a:t>
            </a:r>
          </a:p>
          <a:p>
            <a:pPr indent="304800">
              <a:lnSpc>
                <a:spcPct val="150000"/>
              </a:lnSpc>
            </a:pPr>
            <a:r>
              <a:rPr lang="en-US" altLang="zh-CN" sz="2000" b="1" dirty="0">
                <a:latin typeface="宋体" pitchFamily="2" charset="-122"/>
                <a:ea typeface="宋体" pitchFamily="2" charset="-122"/>
                <a:cs typeface="微软雅黑" panose="020B0503020204020204" pitchFamily="34" charset="-122"/>
              </a:rPr>
              <a:t>4</a:t>
            </a:r>
            <a:r>
              <a:rPr lang="zh-CN" altLang="zh-CN" sz="2000" b="1" dirty="0">
                <a:latin typeface="宋体" pitchFamily="2" charset="-122"/>
                <a:ea typeface="宋体" pitchFamily="2" charset="-122"/>
                <a:cs typeface="微软雅黑" panose="020B0503020204020204" pitchFamily="34" charset="-122"/>
              </a:rPr>
              <a:t>、充电口常规维护：检查充电口有无异物，是否存在烧蚀。并做好清洁处理</a:t>
            </a:r>
          </a:p>
          <a:p>
            <a:pPr indent="304800">
              <a:lnSpc>
                <a:spcPct val="150000"/>
              </a:lnSpc>
            </a:pPr>
            <a:r>
              <a:rPr lang="en-US" altLang="zh-CN" sz="2000" b="1" dirty="0">
                <a:latin typeface="宋体" pitchFamily="2" charset="-122"/>
                <a:ea typeface="宋体" pitchFamily="2" charset="-122"/>
                <a:cs typeface="微软雅黑" panose="020B0503020204020204" pitchFamily="34" charset="-122"/>
              </a:rPr>
              <a:t>5</a:t>
            </a:r>
            <a:r>
              <a:rPr lang="zh-CN" altLang="zh-CN" sz="2000" b="1" dirty="0">
                <a:latin typeface="宋体" pitchFamily="2" charset="-122"/>
                <a:ea typeface="宋体" pitchFamily="2" charset="-122"/>
                <a:cs typeface="微软雅黑" panose="020B0503020204020204" pitchFamily="34" charset="-122"/>
              </a:rPr>
              <a:t>、底盘螺栓紧固检查：检查底盘紧固螺栓、转向拉杆及球头、传动轴悬挂、动力电池紧固螺丝及托盘和防撞杆</a:t>
            </a:r>
            <a:r>
              <a:rPr lang="zh-CN" altLang="zh-CN" sz="2000" b="1" dirty="0" smtClean="0">
                <a:latin typeface="宋体" pitchFamily="2" charset="-122"/>
                <a:ea typeface="宋体" pitchFamily="2" charset="-122"/>
                <a:cs typeface="微软雅黑" panose="020B0503020204020204" pitchFamily="34" charset="-122"/>
              </a:rPr>
              <a:t>。</a:t>
            </a:r>
            <a:endParaRPr lang="zh-CN" altLang="zh-CN" sz="2000" b="1" dirty="0">
              <a:latin typeface="宋体" pitchFamily="2" charset="-122"/>
              <a:ea typeface="宋体"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sym typeface="+mn-ea"/>
              </a:rPr>
              <a:t>纯</a:t>
            </a:r>
            <a:r>
              <a:rPr lang="zh-CN" altLang="en-US"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电动汽车定期维护保养操作过程</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4319373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010" y="2083132"/>
            <a:ext cx="10996406" cy="3251852"/>
          </a:xfrm>
          <a:prstGeom prst="rect">
            <a:avLst/>
          </a:prstGeom>
          <a:noFill/>
          <a:ln w="9525">
            <a:noFill/>
          </a:ln>
        </p:spPr>
        <p:txBody>
          <a:bodyPr wrap="square">
            <a:spAutoFit/>
          </a:bodyPr>
          <a:lstStyle/>
          <a:p>
            <a:pPr indent="304800">
              <a:lnSpc>
                <a:spcPct val="150000"/>
              </a:lnSpc>
            </a:pPr>
            <a:r>
              <a:rPr lang="en-US" altLang="zh-CN" sz="2000" b="1" dirty="0">
                <a:latin typeface="宋体" pitchFamily="2" charset="-122"/>
                <a:ea typeface="宋体" pitchFamily="2" charset="-122"/>
                <a:cs typeface="微软雅黑" panose="020B0503020204020204" pitchFamily="34" charset="-122"/>
              </a:rPr>
              <a:t>6</a:t>
            </a:r>
            <a:r>
              <a:rPr lang="zh-CN" altLang="zh-CN" sz="2000" b="1" dirty="0">
                <a:latin typeface="宋体" pitchFamily="2" charset="-122"/>
                <a:ea typeface="宋体" pitchFamily="2" charset="-122"/>
                <a:cs typeface="微软雅黑" panose="020B0503020204020204" pitchFamily="34" charset="-122"/>
              </a:rPr>
              <a:t>、制动系统常规检查：检查制动盘是否有凹槽、制动片厚度及磨损情况、制动液清洁度、驻车制动效果检查，四轮轴承有无游离间隙。</a:t>
            </a:r>
          </a:p>
          <a:p>
            <a:pPr indent="304800">
              <a:lnSpc>
                <a:spcPct val="150000"/>
              </a:lnSpc>
            </a:pPr>
            <a:r>
              <a:rPr lang="en-US" altLang="zh-CN" sz="2000" b="1" dirty="0">
                <a:latin typeface="宋体" pitchFamily="2" charset="-122"/>
                <a:ea typeface="宋体" pitchFamily="2" charset="-122"/>
                <a:cs typeface="微软雅黑" panose="020B0503020204020204" pitchFamily="34" charset="-122"/>
              </a:rPr>
              <a:t>7</a:t>
            </a:r>
            <a:r>
              <a:rPr lang="zh-CN" altLang="zh-CN" sz="2000" b="1" dirty="0">
                <a:latin typeface="宋体" pitchFamily="2" charset="-122"/>
                <a:ea typeface="宋体" pitchFamily="2" charset="-122"/>
                <a:cs typeface="微软雅黑" panose="020B0503020204020204" pitchFamily="34" charset="-122"/>
              </a:rPr>
              <a:t>、轮胎检查与维护：轮胎气压检查、磨损情况检查、轴承松动情况检查，四轮换位、清洁胎纹内的杂物。</a:t>
            </a:r>
          </a:p>
          <a:p>
            <a:pPr indent="304800">
              <a:lnSpc>
                <a:spcPct val="150000"/>
              </a:lnSpc>
            </a:pPr>
            <a:r>
              <a:rPr lang="en-US" altLang="zh-CN" sz="2000" b="1" dirty="0">
                <a:latin typeface="宋体" pitchFamily="2" charset="-122"/>
                <a:ea typeface="宋体" pitchFamily="2" charset="-122"/>
                <a:cs typeface="微软雅黑" panose="020B0503020204020204" pitchFamily="34" charset="-122"/>
              </a:rPr>
              <a:t>8</a:t>
            </a:r>
            <a:r>
              <a:rPr lang="zh-CN" altLang="zh-CN" sz="2000" b="1" dirty="0">
                <a:latin typeface="宋体" pitchFamily="2" charset="-122"/>
                <a:ea typeface="宋体" pitchFamily="2" charset="-122"/>
                <a:cs typeface="微软雅黑" panose="020B0503020204020204" pitchFamily="34" charset="-122"/>
              </a:rPr>
              <a:t>、仪表灯光信号检查：检查前后灯罩有无变形损坏，灯光信号是否正常，车内仪表指示灯、功能开关等电气设备是否完好。</a:t>
            </a:r>
          </a:p>
          <a:p>
            <a:pPr indent="304800">
              <a:lnSpc>
                <a:spcPct val="150000"/>
              </a:lnSpc>
            </a:pPr>
            <a:r>
              <a:rPr lang="en-US" altLang="zh-CN" sz="2000" b="1" dirty="0">
                <a:latin typeface="宋体" pitchFamily="2" charset="-122"/>
                <a:ea typeface="宋体" pitchFamily="2" charset="-122"/>
                <a:cs typeface="微软雅黑" panose="020B0503020204020204" pitchFamily="34" charset="-122"/>
              </a:rPr>
              <a:t>9</a:t>
            </a:r>
            <a:r>
              <a:rPr lang="zh-CN" altLang="zh-CN" sz="2000" b="1" dirty="0">
                <a:latin typeface="宋体" pitchFamily="2" charset="-122"/>
                <a:ea typeface="宋体" pitchFamily="2" charset="-122"/>
                <a:cs typeface="微软雅黑" panose="020B0503020204020204" pitchFamily="34" charset="-122"/>
              </a:rPr>
              <a:t>、读取车辆信息，有无故障码。</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sym typeface="+mn-ea"/>
              </a:rPr>
              <a:t>纯</a:t>
            </a:r>
            <a:r>
              <a:rPr lang="zh-CN" altLang="en-US"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电动汽车定期维护保养操作过程</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3889119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altLang="zh-CN" sz="4000" dirty="0" smtClean="0"/>
              <a:t>任务</a:t>
            </a:r>
            <a:r>
              <a:rPr lang="en-US" altLang="zh-CN" sz="4000" dirty="0" smtClean="0"/>
              <a:t>2</a:t>
            </a:r>
            <a:r>
              <a:rPr altLang="zh-CN" sz="4000" dirty="0" smtClean="0"/>
              <a:t>：</a:t>
            </a:r>
            <a:r>
              <a:rPr lang="zh-CN" altLang="en-US" sz="4000" dirty="0" smtClean="0"/>
              <a:t>纯电动车定期维护保养</a:t>
            </a:r>
            <a:endParaRPr altLang="zh-CN" sz="4000" dirty="0"/>
          </a:p>
        </p:txBody>
      </p:sp>
      <p:sp>
        <p:nvSpPr>
          <p:cNvPr id="3" name="内容占位符 2"/>
          <p:cNvSpPr>
            <a:spLocks noGrp="1"/>
          </p:cNvSpPr>
          <p:nvPr>
            <p:ph idx="1"/>
          </p:nvPr>
        </p:nvSpPr>
        <p:spPr>
          <a:xfrm>
            <a:off x="677545" y="1631950"/>
            <a:ext cx="8596630" cy="4409440"/>
          </a:xfrm>
        </p:spPr>
        <p:txBody>
          <a:bodyPr/>
          <a:lstStyle/>
          <a:p>
            <a:pPr marL="0" indent="0">
              <a:buNone/>
            </a:pPr>
            <a:r>
              <a:rPr lang="zh-CN" altLang="en-US" sz="2800" dirty="0">
                <a:solidFill>
                  <a:srgbClr val="FF0000"/>
                </a:solidFill>
                <a:sym typeface="+mn-ea"/>
              </a:rPr>
              <a:t>任务情景</a:t>
            </a:r>
            <a:endParaRPr lang="zh-CN" altLang="en-US" sz="2800" dirty="0">
              <a:solidFill>
                <a:srgbClr val="FF0000"/>
              </a:solidFill>
            </a:endParaRPr>
          </a:p>
          <a:p>
            <a:pPr marL="0" indent="0">
              <a:buNone/>
            </a:pPr>
            <a:r>
              <a:rPr lang="zh-CN" altLang="en-US" sz="2800" dirty="0"/>
              <a:t>      </a:t>
            </a:r>
            <a:r>
              <a:rPr lang="zh-CN" altLang="en-US" sz="2800" dirty="0">
                <a:sym typeface="+mn-ea"/>
              </a:rPr>
              <a:t>客户</a:t>
            </a:r>
            <a:r>
              <a:rPr lang="zh-CN" altLang="en-US" sz="2800" dirty="0" smtClean="0">
                <a:sym typeface="+mn-ea"/>
              </a:rPr>
              <a:t>王先生的车辆进店进行定期维护保养，</a:t>
            </a:r>
            <a:r>
              <a:rPr lang="zh-CN" altLang="en-US" sz="2800" dirty="0">
                <a:sym typeface="+mn-ea"/>
              </a:rPr>
              <a:t>请根据所学知识为</a:t>
            </a:r>
            <a:r>
              <a:rPr lang="zh-CN" altLang="en-US" sz="2800" dirty="0" smtClean="0">
                <a:sym typeface="+mn-ea"/>
              </a:rPr>
              <a:t>其做定期保养维护。</a:t>
            </a:r>
            <a:endParaRPr lang="zh-CN" altLang="en-US" sz="2800" dirty="0">
              <a:sym typeface="+mn-ea"/>
            </a:endParaRPr>
          </a:p>
          <a:p>
            <a:pPr marL="0" indent="0">
              <a:buNone/>
            </a:pPr>
            <a:endParaRPr lang="zh-CN" altLang="en-US" sz="2800" dirty="0"/>
          </a:p>
          <a:p>
            <a:pPr marL="0" indent="0">
              <a:buNone/>
            </a:pPr>
            <a:r>
              <a:rPr lang="zh-CN" altLang="en-US" sz="2800" dirty="0">
                <a:solidFill>
                  <a:srgbClr val="FF0000"/>
                </a:solidFill>
              </a:rPr>
              <a:t>任务目标</a:t>
            </a:r>
            <a:endParaRPr lang="zh-CN" altLang="en-US" sz="2800" dirty="0"/>
          </a:p>
          <a:p>
            <a:r>
              <a:rPr lang="zh-CN" altLang="en-US" sz="2800" dirty="0"/>
              <a:t>能够</a:t>
            </a:r>
            <a:r>
              <a:rPr lang="zh-CN" altLang="en-US" sz="2800" dirty="0" smtClean="0"/>
              <a:t>说出定期维保内容</a:t>
            </a:r>
            <a:endParaRPr lang="zh-CN" altLang="en-US" sz="2800" dirty="0"/>
          </a:p>
          <a:p>
            <a:r>
              <a:rPr lang="zh-CN" altLang="en-US" sz="2800" dirty="0"/>
              <a:t>能够完成定期维保操作</a:t>
            </a:r>
          </a:p>
        </p:txBody>
      </p:sp>
    </p:spTree>
    <p:extLst>
      <p:ext uri="{BB962C8B-B14F-4D97-AF65-F5344CB8AC3E}">
        <p14:creationId xmlns:p14="http://schemas.microsoft.com/office/powerpoint/2010/main" val="27813588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rotWithShape="1">
          <a:blip r:embed="rId3"/>
          <a:stretch>
            <a:fillRect/>
          </a:stretch>
        </a:blipFill>
        <a:effectLst/>
      </p:bgPr>
    </p:bg>
    <p:spTree>
      <p:nvGrpSpPr>
        <p:cNvPr id="1" name=""/>
        <p:cNvGrpSpPr/>
        <p:nvPr/>
      </p:nvGrpSpPr>
      <p:grpSpPr>
        <a:xfrm>
          <a:off x="0" y="0"/>
          <a:ext cx="0" cy="0"/>
          <a:chOff x="0" y="0"/>
          <a:chExt cx="0" cy="0"/>
        </a:xfrm>
      </p:grpSpPr>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4" y="2136140"/>
            <a:ext cx="9406146" cy="492443"/>
          </a:xfrm>
          <a:prstGeom prst="rect">
            <a:avLst/>
          </a:prstGeom>
          <a:noFill/>
          <a:ln w="9525">
            <a:noFill/>
          </a:ln>
        </p:spPr>
        <p:txBody>
          <a:bodyPr wrap="square">
            <a:spAutoFit/>
          </a:bodyPr>
          <a:lstStyle/>
          <a:p>
            <a:pPr indent="304800">
              <a:lnSpc>
                <a:spcPct val="130000"/>
              </a:lnSpc>
            </a:pPr>
            <a:r>
              <a:rPr lang="zh-CN" altLang="zh-CN" sz="2000" b="1" dirty="0">
                <a:latin typeface="宋体" pitchFamily="2" charset="-122"/>
                <a:ea typeface="宋体" pitchFamily="2" charset="-122"/>
                <a:cs typeface="微软雅黑" panose="020B0503020204020204" pitchFamily="34" charset="-122"/>
              </a:rPr>
              <a:t>以汽车累计行驶</a:t>
            </a:r>
            <a:r>
              <a:rPr lang="en-US" altLang="zh-CN" sz="2000" b="1" dirty="0">
                <a:latin typeface="宋体" pitchFamily="2" charset="-122"/>
                <a:ea typeface="宋体" pitchFamily="2" charset="-122"/>
                <a:cs typeface="微软雅黑" panose="020B0503020204020204" pitchFamily="34" charset="-122"/>
              </a:rPr>
              <a:t>1</a:t>
            </a:r>
            <a:r>
              <a:rPr lang="zh-CN" altLang="zh-CN" sz="2000" b="1" dirty="0">
                <a:latin typeface="宋体" pitchFamily="2" charset="-122"/>
                <a:ea typeface="宋体" pitchFamily="2" charset="-122"/>
                <a:cs typeface="微软雅黑" panose="020B0503020204020204" pitchFamily="34" charset="-122"/>
              </a:rPr>
              <a:t>万公里为标准，制定纯电动汽车维护标准为：</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纯电动汽车</a:t>
            </a:r>
            <a:r>
              <a:rPr lang="zh-CN" altLang="en-US"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定期检查维护周期与内容</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99"/>
          <p:cNvSpPr txBox="1"/>
          <p:nvPr/>
        </p:nvSpPr>
        <p:spPr>
          <a:xfrm>
            <a:off x="771525" y="1052195"/>
            <a:ext cx="1719884" cy="497957"/>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smtClean="0">
                <a:sym typeface="+mn-ea"/>
              </a:rPr>
              <a:t>维护周期</a:t>
            </a:r>
            <a:endParaRPr lang="ko-KR" altLang="en-US" dirty="0">
              <a:sym typeface="+mn-ea"/>
            </a:endParaRPr>
          </a:p>
        </p:txBody>
      </p:sp>
      <p:graphicFrame>
        <p:nvGraphicFramePr>
          <p:cNvPr id="3" name="表格 2"/>
          <p:cNvGraphicFramePr>
            <a:graphicFrameLocks noGrp="1"/>
          </p:cNvGraphicFramePr>
          <p:nvPr>
            <p:extLst>
              <p:ext uri="{D42A27DB-BD31-4B8C-83A1-F6EECF244321}">
                <p14:modId xmlns:p14="http://schemas.microsoft.com/office/powerpoint/2010/main" val="24240923"/>
              </p:ext>
            </p:extLst>
          </p:nvPr>
        </p:nvGraphicFramePr>
        <p:xfrm>
          <a:off x="1417982" y="3087758"/>
          <a:ext cx="9257426" cy="2087968"/>
        </p:xfrm>
        <a:graphic>
          <a:graphicData uri="http://schemas.openxmlformats.org/drawingml/2006/table">
            <a:tbl>
              <a:tblPr firstRow="1" firstCol="1" bandRow="1">
                <a:tableStyleId>{5C22544A-7EE6-4342-B048-85BDC9FD1C3A}</a:tableStyleId>
              </a:tblPr>
              <a:tblGrid>
                <a:gridCol w="2511146"/>
                <a:gridCol w="1349256"/>
                <a:gridCol w="1349256"/>
                <a:gridCol w="1349256"/>
                <a:gridCol w="1349256"/>
                <a:gridCol w="1349256"/>
              </a:tblGrid>
              <a:tr h="521992">
                <a:tc rowSpan="2">
                  <a:txBody>
                    <a:bodyPr/>
                    <a:lstStyle/>
                    <a:p>
                      <a:pPr algn="ctr">
                        <a:lnSpc>
                          <a:spcPct val="150000"/>
                        </a:lnSpc>
                        <a:spcAft>
                          <a:spcPts val="0"/>
                        </a:spcAft>
                      </a:pPr>
                      <a:r>
                        <a:rPr lang="zh-CN" sz="2000" kern="100" dirty="0">
                          <a:effectLst/>
                          <a:latin typeface="宋体" pitchFamily="2" charset="-122"/>
                          <a:ea typeface="宋体" pitchFamily="2" charset="-122"/>
                        </a:rPr>
                        <a:t>维护项目</a:t>
                      </a:r>
                      <a:endParaRPr lang="zh-CN" sz="2000" kern="100" dirty="0">
                        <a:effectLst/>
                        <a:latin typeface="宋体" pitchFamily="2" charset="-122"/>
                        <a:ea typeface="宋体" pitchFamily="2" charset="-122"/>
                        <a:cs typeface="Times New Roman"/>
                      </a:endParaRPr>
                    </a:p>
                  </a:txBody>
                  <a:tcPr marL="110254" marR="110254" marT="0" marB="0" anchor="ctr"/>
                </a:tc>
                <a:tc gridSpan="5">
                  <a:txBody>
                    <a:bodyPr/>
                    <a:lstStyle/>
                    <a:p>
                      <a:pPr algn="ctr">
                        <a:lnSpc>
                          <a:spcPct val="150000"/>
                        </a:lnSpc>
                        <a:spcAft>
                          <a:spcPts val="0"/>
                        </a:spcAft>
                      </a:pPr>
                      <a:r>
                        <a:rPr lang="zh-CN" sz="2000" kern="100" dirty="0">
                          <a:effectLst/>
                          <a:latin typeface="宋体" pitchFamily="2" charset="-122"/>
                          <a:ea typeface="宋体" pitchFamily="2" charset="-122"/>
                        </a:rPr>
                        <a:t>累计行驶里程</a:t>
                      </a:r>
                      <a:r>
                        <a:rPr lang="en-US" sz="2000" kern="100" dirty="0">
                          <a:effectLst/>
                          <a:latin typeface="宋体" pitchFamily="2" charset="-122"/>
                          <a:ea typeface="宋体" pitchFamily="2" charset="-122"/>
                        </a:rPr>
                        <a:t>/ km</a:t>
                      </a:r>
                      <a:endParaRPr lang="zh-CN" sz="2000" kern="100" dirty="0">
                        <a:effectLst/>
                        <a:latin typeface="宋体" pitchFamily="2" charset="-122"/>
                        <a:ea typeface="宋体" pitchFamily="2" charset="-122"/>
                        <a:cs typeface="Times New Roman"/>
                      </a:endParaRPr>
                    </a:p>
                  </a:txBody>
                  <a:tcPr marL="110254" marR="110254"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521992">
                <a:tc vMerge="1">
                  <a:txBody>
                    <a:bodyPr/>
                    <a:lstStyle/>
                    <a:p>
                      <a:endParaRPr lang="zh-CN" altLang="en-US"/>
                    </a:p>
                  </a:txBody>
                  <a:tcPr/>
                </a:tc>
                <a:tc>
                  <a:txBody>
                    <a:bodyPr/>
                    <a:lstStyle/>
                    <a:p>
                      <a:pPr algn="ctr">
                        <a:lnSpc>
                          <a:spcPct val="150000"/>
                        </a:lnSpc>
                        <a:spcAft>
                          <a:spcPts val="0"/>
                        </a:spcAft>
                      </a:pPr>
                      <a:r>
                        <a:rPr lang="en-US" sz="2000" kern="100">
                          <a:effectLst/>
                          <a:latin typeface="宋体" pitchFamily="2" charset="-122"/>
                          <a:ea typeface="宋体" pitchFamily="2" charset="-122"/>
                        </a:rPr>
                        <a:t>10000</a:t>
                      </a:r>
                      <a:endParaRPr lang="zh-CN" sz="2000" kern="100">
                        <a:effectLst/>
                        <a:latin typeface="宋体" pitchFamily="2" charset="-122"/>
                        <a:ea typeface="宋体" pitchFamily="2" charset="-122"/>
                        <a:cs typeface="Times New Roman"/>
                      </a:endParaRPr>
                    </a:p>
                  </a:txBody>
                  <a:tcPr marL="110254" marR="110254" marT="0" marB="0"/>
                </a:tc>
                <a:tc>
                  <a:txBody>
                    <a:bodyPr/>
                    <a:lstStyle/>
                    <a:p>
                      <a:pPr algn="ctr">
                        <a:lnSpc>
                          <a:spcPct val="150000"/>
                        </a:lnSpc>
                        <a:spcAft>
                          <a:spcPts val="0"/>
                        </a:spcAft>
                      </a:pPr>
                      <a:r>
                        <a:rPr lang="en-US" sz="2000" kern="100" dirty="0">
                          <a:effectLst/>
                          <a:latin typeface="宋体" pitchFamily="2" charset="-122"/>
                          <a:ea typeface="宋体" pitchFamily="2" charset="-122"/>
                        </a:rPr>
                        <a:t>20000</a:t>
                      </a:r>
                      <a:endParaRPr lang="zh-CN" sz="2000" kern="100" dirty="0">
                        <a:effectLst/>
                        <a:latin typeface="宋体" pitchFamily="2" charset="-122"/>
                        <a:ea typeface="宋体" pitchFamily="2" charset="-122"/>
                        <a:cs typeface="Times New Roman"/>
                      </a:endParaRPr>
                    </a:p>
                  </a:txBody>
                  <a:tcPr marL="110254" marR="110254" marT="0" marB="0"/>
                </a:tc>
                <a:tc>
                  <a:txBody>
                    <a:bodyPr/>
                    <a:lstStyle/>
                    <a:p>
                      <a:pPr algn="ctr">
                        <a:lnSpc>
                          <a:spcPct val="150000"/>
                        </a:lnSpc>
                        <a:spcAft>
                          <a:spcPts val="0"/>
                        </a:spcAft>
                      </a:pPr>
                      <a:r>
                        <a:rPr lang="en-US" sz="2000" kern="100" dirty="0">
                          <a:effectLst/>
                          <a:latin typeface="宋体" pitchFamily="2" charset="-122"/>
                          <a:ea typeface="宋体" pitchFamily="2" charset="-122"/>
                        </a:rPr>
                        <a:t>30000</a:t>
                      </a:r>
                      <a:endParaRPr lang="zh-CN" sz="2000" kern="100" dirty="0">
                        <a:effectLst/>
                        <a:latin typeface="宋体" pitchFamily="2" charset="-122"/>
                        <a:ea typeface="宋体" pitchFamily="2" charset="-122"/>
                        <a:cs typeface="Times New Roman"/>
                      </a:endParaRPr>
                    </a:p>
                  </a:txBody>
                  <a:tcPr marL="110254" marR="110254" marT="0" marB="0"/>
                </a:tc>
                <a:tc>
                  <a:txBody>
                    <a:bodyPr/>
                    <a:lstStyle/>
                    <a:p>
                      <a:pPr algn="ctr">
                        <a:lnSpc>
                          <a:spcPct val="150000"/>
                        </a:lnSpc>
                        <a:spcAft>
                          <a:spcPts val="0"/>
                        </a:spcAft>
                      </a:pPr>
                      <a:r>
                        <a:rPr lang="en-US" sz="2000" kern="100">
                          <a:effectLst/>
                          <a:latin typeface="宋体" pitchFamily="2" charset="-122"/>
                          <a:ea typeface="宋体" pitchFamily="2" charset="-122"/>
                        </a:rPr>
                        <a:t>40000</a:t>
                      </a:r>
                      <a:endParaRPr lang="zh-CN" sz="2000" kern="100">
                        <a:effectLst/>
                        <a:latin typeface="宋体" pitchFamily="2" charset="-122"/>
                        <a:ea typeface="宋体" pitchFamily="2" charset="-122"/>
                        <a:cs typeface="Times New Roman"/>
                      </a:endParaRPr>
                    </a:p>
                  </a:txBody>
                  <a:tcPr marL="110254" marR="110254" marT="0" marB="0"/>
                </a:tc>
                <a:tc>
                  <a:txBody>
                    <a:bodyPr/>
                    <a:lstStyle/>
                    <a:p>
                      <a:pPr algn="ctr">
                        <a:lnSpc>
                          <a:spcPct val="150000"/>
                        </a:lnSpc>
                        <a:spcAft>
                          <a:spcPts val="0"/>
                        </a:spcAft>
                      </a:pPr>
                      <a:r>
                        <a:rPr lang="en-US" sz="2000" kern="100">
                          <a:effectLst/>
                          <a:latin typeface="宋体" pitchFamily="2" charset="-122"/>
                          <a:ea typeface="宋体" pitchFamily="2" charset="-122"/>
                        </a:rPr>
                        <a:t>50000</a:t>
                      </a:r>
                      <a:endParaRPr lang="zh-CN" sz="2000" kern="100">
                        <a:effectLst/>
                        <a:latin typeface="宋体" pitchFamily="2" charset="-122"/>
                        <a:ea typeface="宋体" pitchFamily="2" charset="-122"/>
                        <a:cs typeface="Times New Roman"/>
                      </a:endParaRPr>
                    </a:p>
                  </a:txBody>
                  <a:tcPr marL="110254" marR="110254" marT="0" marB="0"/>
                </a:tc>
              </a:tr>
              <a:tr h="521992">
                <a:tc>
                  <a:txBody>
                    <a:bodyPr/>
                    <a:lstStyle/>
                    <a:p>
                      <a:pPr algn="ctr">
                        <a:lnSpc>
                          <a:spcPct val="150000"/>
                        </a:lnSpc>
                        <a:spcAft>
                          <a:spcPts val="0"/>
                        </a:spcAft>
                      </a:pPr>
                      <a:r>
                        <a:rPr lang="zh-CN" sz="2000" kern="100">
                          <a:effectLst/>
                          <a:latin typeface="宋体" pitchFamily="2" charset="-122"/>
                          <a:ea typeface="宋体" pitchFamily="2" charset="-122"/>
                        </a:rPr>
                        <a:t>整车常规维护</a:t>
                      </a:r>
                      <a:endParaRPr lang="zh-CN" sz="2000" kern="100">
                        <a:effectLst/>
                        <a:latin typeface="宋体" pitchFamily="2" charset="-122"/>
                        <a:ea typeface="宋体" pitchFamily="2" charset="-122"/>
                        <a:cs typeface="Times New Roman"/>
                      </a:endParaRPr>
                    </a:p>
                  </a:txBody>
                  <a:tcPr marL="110254" marR="110254" marT="0" marB="0"/>
                </a:tc>
                <a:tc>
                  <a:txBody>
                    <a:bodyPr/>
                    <a:lstStyle/>
                    <a:p>
                      <a:pPr algn="ctr">
                        <a:lnSpc>
                          <a:spcPct val="150000"/>
                        </a:lnSpc>
                        <a:spcAft>
                          <a:spcPts val="0"/>
                        </a:spcAft>
                      </a:pPr>
                      <a:r>
                        <a:rPr lang="zh-CN" altLang="en-US" sz="2000" kern="100" dirty="0" smtClean="0">
                          <a:effectLst/>
                          <a:latin typeface="宋体" pitchFamily="2" charset="-122"/>
                          <a:ea typeface="宋体" pitchFamily="2" charset="-122"/>
                          <a:cs typeface="+mn-cs"/>
                        </a:rPr>
                        <a:t>√</a:t>
                      </a:r>
                      <a:endParaRPr lang="zh-CN" sz="2000" kern="100" dirty="0">
                        <a:effectLst/>
                        <a:latin typeface="宋体" pitchFamily="2" charset="-122"/>
                        <a:ea typeface="宋体" pitchFamily="2" charset="-122"/>
                        <a:cs typeface="Times New Roman"/>
                      </a:endParaRPr>
                    </a:p>
                  </a:txBody>
                  <a:tcPr marL="110254" marR="110254" marT="0" marB="0"/>
                </a:tc>
                <a:tc>
                  <a:txBody>
                    <a:bodyPr/>
                    <a:lstStyle/>
                    <a:p>
                      <a:pPr algn="ctr">
                        <a:lnSpc>
                          <a:spcPct val="150000"/>
                        </a:lnSpc>
                        <a:spcAft>
                          <a:spcPts val="0"/>
                        </a:spcAft>
                      </a:pPr>
                      <a:r>
                        <a:rPr lang="en-US" sz="2000" kern="100" dirty="0">
                          <a:effectLst/>
                          <a:latin typeface="宋体" pitchFamily="2" charset="-122"/>
                          <a:ea typeface="宋体" pitchFamily="2" charset="-122"/>
                        </a:rPr>
                        <a:t> </a:t>
                      </a:r>
                      <a:endParaRPr lang="zh-CN" sz="2000" kern="100" dirty="0">
                        <a:effectLst/>
                        <a:latin typeface="宋体" pitchFamily="2" charset="-122"/>
                        <a:ea typeface="宋体" pitchFamily="2" charset="-122"/>
                        <a:cs typeface="Times New Roman"/>
                      </a:endParaRPr>
                    </a:p>
                  </a:txBody>
                  <a:tcPr marL="110254" marR="110254" marT="0" marB="0"/>
                </a:tc>
                <a:tc>
                  <a:txBody>
                    <a:bodyPr/>
                    <a:lstStyle/>
                    <a:p>
                      <a:pPr algn="ctr">
                        <a:lnSpc>
                          <a:spcPct val="150000"/>
                        </a:lnSpc>
                        <a:spcAft>
                          <a:spcPts val="0"/>
                        </a:spcAft>
                      </a:pPr>
                      <a:r>
                        <a:rPr lang="en-US" sz="2000" kern="100" dirty="0">
                          <a:effectLst/>
                          <a:latin typeface="宋体" pitchFamily="2" charset="-122"/>
                          <a:ea typeface="宋体" pitchFamily="2" charset="-122"/>
                        </a:rPr>
                        <a:t>√</a:t>
                      </a:r>
                      <a:endParaRPr lang="zh-CN" sz="2000" kern="100" dirty="0">
                        <a:effectLst/>
                        <a:latin typeface="宋体" pitchFamily="2" charset="-122"/>
                        <a:ea typeface="宋体" pitchFamily="2" charset="-122"/>
                        <a:cs typeface="Times New Roman"/>
                      </a:endParaRPr>
                    </a:p>
                  </a:txBody>
                  <a:tcPr marL="110254" marR="110254" marT="0" marB="0"/>
                </a:tc>
                <a:tc>
                  <a:txBody>
                    <a:bodyPr/>
                    <a:lstStyle/>
                    <a:p>
                      <a:pPr algn="ctr">
                        <a:lnSpc>
                          <a:spcPct val="150000"/>
                        </a:lnSpc>
                        <a:spcAft>
                          <a:spcPts val="0"/>
                        </a:spcAft>
                      </a:pPr>
                      <a:r>
                        <a:rPr lang="en-US" sz="2000" kern="100">
                          <a:effectLst/>
                          <a:latin typeface="宋体" pitchFamily="2" charset="-122"/>
                          <a:ea typeface="宋体" pitchFamily="2" charset="-122"/>
                        </a:rPr>
                        <a:t> </a:t>
                      </a:r>
                      <a:endParaRPr lang="zh-CN" sz="2000" kern="100">
                        <a:effectLst/>
                        <a:latin typeface="宋体" pitchFamily="2" charset="-122"/>
                        <a:ea typeface="宋体" pitchFamily="2" charset="-122"/>
                        <a:cs typeface="Times New Roman"/>
                      </a:endParaRPr>
                    </a:p>
                  </a:txBody>
                  <a:tcPr marL="110254" marR="110254" marT="0" marB="0"/>
                </a:tc>
                <a:tc>
                  <a:txBody>
                    <a:bodyPr/>
                    <a:lstStyle/>
                    <a:p>
                      <a:pPr algn="ctr">
                        <a:lnSpc>
                          <a:spcPct val="150000"/>
                        </a:lnSpc>
                        <a:spcAft>
                          <a:spcPts val="0"/>
                        </a:spcAft>
                      </a:pPr>
                      <a:r>
                        <a:rPr lang="en-US" sz="2000" kern="100">
                          <a:effectLst/>
                          <a:latin typeface="宋体" pitchFamily="2" charset="-122"/>
                          <a:ea typeface="宋体" pitchFamily="2" charset="-122"/>
                        </a:rPr>
                        <a:t>√</a:t>
                      </a:r>
                      <a:endParaRPr lang="zh-CN" sz="2000" kern="100">
                        <a:effectLst/>
                        <a:latin typeface="宋体" pitchFamily="2" charset="-122"/>
                        <a:ea typeface="宋体" pitchFamily="2" charset="-122"/>
                        <a:cs typeface="Times New Roman"/>
                      </a:endParaRPr>
                    </a:p>
                  </a:txBody>
                  <a:tcPr marL="110254" marR="110254" marT="0" marB="0"/>
                </a:tc>
              </a:tr>
              <a:tr h="521992">
                <a:tc>
                  <a:txBody>
                    <a:bodyPr/>
                    <a:lstStyle/>
                    <a:p>
                      <a:pPr algn="ctr">
                        <a:lnSpc>
                          <a:spcPct val="150000"/>
                        </a:lnSpc>
                        <a:spcAft>
                          <a:spcPts val="0"/>
                        </a:spcAft>
                      </a:pPr>
                      <a:r>
                        <a:rPr lang="zh-CN" sz="2000" kern="100">
                          <a:effectLst/>
                          <a:latin typeface="宋体" pitchFamily="2" charset="-122"/>
                          <a:ea typeface="宋体" pitchFamily="2" charset="-122"/>
                        </a:rPr>
                        <a:t>高压安全检查维护</a:t>
                      </a:r>
                      <a:endParaRPr lang="zh-CN" sz="2000" kern="100">
                        <a:effectLst/>
                        <a:latin typeface="宋体" pitchFamily="2" charset="-122"/>
                        <a:ea typeface="宋体" pitchFamily="2" charset="-122"/>
                        <a:cs typeface="Times New Roman"/>
                      </a:endParaRPr>
                    </a:p>
                  </a:txBody>
                  <a:tcPr marL="110254" marR="110254" marT="0" marB="0"/>
                </a:tc>
                <a:tc>
                  <a:txBody>
                    <a:bodyPr/>
                    <a:lstStyle/>
                    <a:p>
                      <a:pPr algn="ctr">
                        <a:lnSpc>
                          <a:spcPct val="150000"/>
                        </a:lnSpc>
                        <a:spcAft>
                          <a:spcPts val="0"/>
                        </a:spcAft>
                      </a:pPr>
                      <a:r>
                        <a:rPr lang="en-US" sz="2000" kern="100">
                          <a:effectLst/>
                          <a:latin typeface="宋体" pitchFamily="2" charset="-122"/>
                          <a:ea typeface="宋体" pitchFamily="2" charset="-122"/>
                        </a:rPr>
                        <a:t> </a:t>
                      </a:r>
                      <a:endParaRPr lang="zh-CN" sz="2000" kern="100">
                        <a:effectLst/>
                        <a:latin typeface="宋体" pitchFamily="2" charset="-122"/>
                        <a:ea typeface="宋体" pitchFamily="2" charset="-122"/>
                        <a:cs typeface="Times New Roman"/>
                      </a:endParaRPr>
                    </a:p>
                  </a:txBody>
                  <a:tcPr marL="110254" marR="110254" marT="0" marB="0"/>
                </a:tc>
                <a:tc>
                  <a:txBody>
                    <a:bodyPr/>
                    <a:lstStyle/>
                    <a:p>
                      <a:pPr algn="ctr">
                        <a:lnSpc>
                          <a:spcPct val="150000"/>
                        </a:lnSpc>
                        <a:spcAft>
                          <a:spcPts val="0"/>
                        </a:spcAft>
                      </a:pPr>
                      <a:r>
                        <a:rPr lang="en-US" sz="2000" kern="100" dirty="0">
                          <a:effectLst/>
                          <a:latin typeface="宋体" pitchFamily="2" charset="-122"/>
                          <a:ea typeface="宋体" pitchFamily="2" charset="-122"/>
                        </a:rPr>
                        <a:t>√</a:t>
                      </a:r>
                      <a:endParaRPr lang="zh-CN" sz="2000" kern="100" dirty="0">
                        <a:effectLst/>
                        <a:latin typeface="宋体" pitchFamily="2" charset="-122"/>
                        <a:ea typeface="宋体" pitchFamily="2" charset="-122"/>
                        <a:cs typeface="Times New Roman"/>
                      </a:endParaRPr>
                    </a:p>
                  </a:txBody>
                  <a:tcPr marL="110254" marR="110254" marT="0" marB="0"/>
                </a:tc>
                <a:tc>
                  <a:txBody>
                    <a:bodyPr/>
                    <a:lstStyle/>
                    <a:p>
                      <a:pPr algn="ctr">
                        <a:lnSpc>
                          <a:spcPct val="150000"/>
                        </a:lnSpc>
                        <a:spcAft>
                          <a:spcPts val="0"/>
                        </a:spcAft>
                      </a:pPr>
                      <a:r>
                        <a:rPr lang="en-US" sz="2000" kern="100" dirty="0">
                          <a:effectLst/>
                          <a:latin typeface="宋体" pitchFamily="2" charset="-122"/>
                          <a:ea typeface="宋体" pitchFamily="2" charset="-122"/>
                        </a:rPr>
                        <a:t> </a:t>
                      </a:r>
                      <a:endParaRPr lang="zh-CN" sz="2000" kern="100" dirty="0">
                        <a:effectLst/>
                        <a:latin typeface="宋体" pitchFamily="2" charset="-122"/>
                        <a:ea typeface="宋体" pitchFamily="2" charset="-122"/>
                        <a:cs typeface="Times New Roman"/>
                      </a:endParaRPr>
                    </a:p>
                  </a:txBody>
                  <a:tcPr marL="110254" marR="110254" marT="0" marB="0"/>
                </a:tc>
                <a:tc>
                  <a:txBody>
                    <a:bodyPr/>
                    <a:lstStyle/>
                    <a:p>
                      <a:pPr algn="ctr">
                        <a:lnSpc>
                          <a:spcPct val="150000"/>
                        </a:lnSpc>
                        <a:spcAft>
                          <a:spcPts val="0"/>
                        </a:spcAft>
                      </a:pPr>
                      <a:r>
                        <a:rPr lang="en-US" sz="2000" kern="100" dirty="0">
                          <a:effectLst/>
                          <a:latin typeface="宋体" pitchFamily="2" charset="-122"/>
                          <a:ea typeface="宋体" pitchFamily="2" charset="-122"/>
                        </a:rPr>
                        <a:t>√</a:t>
                      </a:r>
                      <a:endParaRPr lang="zh-CN" sz="2000" kern="100" dirty="0">
                        <a:effectLst/>
                        <a:latin typeface="宋体" pitchFamily="2" charset="-122"/>
                        <a:ea typeface="宋体" pitchFamily="2" charset="-122"/>
                        <a:cs typeface="Times New Roman"/>
                      </a:endParaRPr>
                    </a:p>
                  </a:txBody>
                  <a:tcPr marL="110254" marR="110254" marT="0" marB="0"/>
                </a:tc>
                <a:tc>
                  <a:txBody>
                    <a:bodyPr/>
                    <a:lstStyle/>
                    <a:p>
                      <a:pPr algn="ctr">
                        <a:lnSpc>
                          <a:spcPct val="150000"/>
                        </a:lnSpc>
                        <a:spcAft>
                          <a:spcPts val="0"/>
                        </a:spcAft>
                      </a:pPr>
                      <a:r>
                        <a:rPr lang="en-US" sz="2000" kern="100" dirty="0">
                          <a:effectLst/>
                          <a:latin typeface="宋体" pitchFamily="2" charset="-122"/>
                          <a:ea typeface="宋体" pitchFamily="2" charset="-122"/>
                        </a:rPr>
                        <a:t> </a:t>
                      </a:r>
                      <a:endParaRPr lang="zh-CN" sz="2000" kern="100" dirty="0">
                        <a:effectLst/>
                        <a:latin typeface="宋体" pitchFamily="2" charset="-122"/>
                        <a:ea typeface="宋体" pitchFamily="2" charset="-122"/>
                        <a:cs typeface="Times New Roman"/>
                      </a:endParaRPr>
                    </a:p>
                  </a:txBody>
                  <a:tcPr marL="110254" marR="110254" marT="0" marB="0"/>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4" y="2136140"/>
            <a:ext cx="4887154" cy="2893100"/>
          </a:xfrm>
          <a:prstGeom prst="rect">
            <a:avLst/>
          </a:prstGeom>
          <a:noFill/>
          <a:ln w="9525">
            <a:noFill/>
          </a:ln>
        </p:spPr>
        <p:txBody>
          <a:bodyPr wrap="square">
            <a:spAutoFit/>
          </a:bodyPr>
          <a:lstStyle/>
          <a:p>
            <a:pPr indent="304800" fontAlgn="auto">
              <a:lnSpc>
                <a:spcPct val="130000"/>
              </a:lnSpc>
            </a:pPr>
            <a:r>
              <a:rPr lang="zh-CN" altLang="zh-CN" sz="2000" b="1" dirty="0">
                <a:latin typeface="宋体" pitchFamily="2" charset="-122"/>
                <a:ea typeface="宋体" pitchFamily="2" charset="-122"/>
                <a:cs typeface="微软雅黑" panose="020B0503020204020204" pitchFamily="34" charset="-122"/>
              </a:rPr>
              <a:t>为使驱动电机、动力电池、变速器、制动系统、转向系统、蓄电池等部件或总成正常工作，驾驶人员需要对车辆进行定期检查和保养，检查车辆的润滑、冷却、防锈等性能状况，特别是各种油液 （制动液、洗涤液、冷却液等）检查。对于纯电动汽车来说高压线束检查也是极为重要</a:t>
            </a:r>
            <a:r>
              <a:rPr lang="zh-CN" altLang="en-US" sz="2000" b="1" dirty="0">
                <a:latin typeface="宋体" pitchFamily="2" charset="-122"/>
                <a:ea typeface="宋体" pitchFamily="2" charset="-122"/>
                <a:cs typeface="微软雅黑" panose="020B0503020204020204" pitchFamily="34" charset="-122"/>
              </a:rPr>
              <a:t>。</a:t>
            </a:r>
            <a:endParaRPr lang="en-US" altLang="zh-CN" sz="2000" b="1" dirty="0">
              <a:latin typeface="宋体" pitchFamily="2" charset="-122"/>
              <a:ea typeface="宋体"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纯电动汽车</a:t>
            </a:r>
            <a:r>
              <a:rPr lang="zh-CN" altLang="en-US"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定期检查维护周期与内容</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99"/>
          <p:cNvSpPr txBox="1"/>
          <p:nvPr/>
        </p:nvSpPr>
        <p:spPr>
          <a:xfrm>
            <a:off x="771525" y="1052195"/>
            <a:ext cx="1719884" cy="497957"/>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smtClean="0">
                <a:sym typeface="+mn-ea"/>
              </a:rPr>
              <a:t>维护内容</a:t>
            </a:r>
            <a:endParaRPr lang="ko-KR" altLang="en-US" dirty="0">
              <a:sym typeface="+mn-ea"/>
            </a:endParaRPr>
          </a:p>
        </p:txBody>
      </p:sp>
      <p:pic>
        <p:nvPicPr>
          <p:cNvPr id="14" name="图片 13" descr="C:\Users\Administrator\AppData\Roaming\Tencent\Users\357847833\QQ\WinTemp\RichOle\TC0RLTWBAW`QU[ZTB@`5){K.png"/>
          <p:cNvPicPr/>
          <p:nvPr/>
        </p:nvPicPr>
        <p:blipFill>
          <a:blip r:embed="rId4" cstate="print"/>
          <a:srcRect/>
          <a:stretch>
            <a:fillRect/>
          </a:stretch>
        </p:blipFill>
        <p:spPr>
          <a:xfrm>
            <a:off x="6732895" y="1897601"/>
            <a:ext cx="4517491" cy="3655060"/>
          </a:xfrm>
          <a:prstGeom prst="rect">
            <a:avLst/>
          </a:prstGeom>
          <a:noFill/>
          <a:ln w="9525">
            <a:noFill/>
            <a:miter lim="800000"/>
            <a:headEnd/>
            <a:tailEnd/>
          </a:ln>
        </p:spPr>
      </p:pic>
      <p:sp>
        <p:nvSpPr>
          <p:cNvPr id="10" name="TextBox 9"/>
          <p:cNvSpPr txBox="1"/>
          <p:nvPr/>
        </p:nvSpPr>
        <p:spPr>
          <a:xfrm>
            <a:off x="8216347" y="5579161"/>
            <a:ext cx="1815548" cy="369332"/>
          </a:xfrm>
          <a:prstGeom prst="rect">
            <a:avLst/>
          </a:prstGeom>
          <a:noFill/>
        </p:spPr>
        <p:txBody>
          <a:bodyPr wrap="square" rtlCol="0">
            <a:spAutoFit/>
          </a:bodyPr>
          <a:lstStyle/>
          <a:p>
            <a:pPr algn="ctr"/>
            <a:r>
              <a:rPr lang="zh-CN" altLang="zh-CN" b="1" dirty="0">
                <a:latin typeface="宋体" pitchFamily="2" charset="-122"/>
                <a:ea typeface="宋体" pitchFamily="2" charset="-122"/>
              </a:rPr>
              <a:t>机舱高压</a:t>
            </a:r>
            <a:r>
              <a:rPr lang="zh-CN" altLang="zh-CN" b="1" dirty="0" smtClean="0">
                <a:latin typeface="宋体" pitchFamily="2" charset="-122"/>
                <a:ea typeface="宋体" pitchFamily="2" charset="-122"/>
              </a:rPr>
              <a:t>线束</a:t>
            </a:r>
            <a:endParaRPr lang="zh-CN" altLang="en-US" b="1" dirty="0">
              <a:latin typeface="宋体" pitchFamily="2" charset="-122"/>
              <a:ea typeface="宋体" pitchFamily="2" charset="-122"/>
            </a:endParaRPr>
          </a:p>
        </p:txBody>
      </p:sp>
    </p:spTree>
    <p:extLst>
      <p:ext uri="{BB962C8B-B14F-4D97-AF65-F5344CB8AC3E}">
        <p14:creationId xmlns:p14="http://schemas.microsoft.com/office/powerpoint/2010/main" val="33417361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009" y="2162644"/>
            <a:ext cx="5589519" cy="2436244"/>
          </a:xfrm>
          <a:prstGeom prst="rect">
            <a:avLst/>
          </a:prstGeom>
          <a:noFill/>
          <a:ln w="9525">
            <a:noFill/>
          </a:ln>
        </p:spPr>
        <p:txBody>
          <a:bodyPr wrap="square">
            <a:spAutoFit/>
          </a:bodyPr>
          <a:lstStyle/>
          <a:p>
            <a:pPr indent="304800">
              <a:lnSpc>
                <a:spcPct val="130000"/>
              </a:lnSpc>
            </a:pPr>
            <a:r>
              <a:rPr lang="zh-CN" altLang="en-US" sz="2000" b="1" dirty="0" smtClean="0">
                <a:latin typeface="宋体" pitchFamily="2" charset="-122"/>
                <a:ea typeface="宋体" pitchFamily="2" charset="-122"/>
                <a:cs typeface="微软雅黑" panose="020B0503020204020204" pitchFamily="34" charset="-122"/>
              </a:rPr>
              <a:t>易磨损</a:t>
            </a:r>
            <a:r>
              <a:rPr lang="zh-CN" altLang="zh-CN" sz="2000" b="1" dirty="0" smtClean="0">
                <a:latin typeface="宋体" pitchFamily="2" charset="-122"/>
                <a:ea typeface="宋体" pitchFamily="2" charset="-122"/>
                <a:cs typeface="微软雅黑" panose="020B0503020204020204" pitchFamily="34" charset="-122"/>
              </a:rPr>
              <a:t>零部件</a:t>
            </a:r>
            <a:r>
              <a:rPr lang="zh-CN" altLang="zh-CN" sz="2000" b="1" dirty="0">
                <a:latin typeface="宋体" pitchFamily="2" charset="-122"/>
                <a:ea typeface="宋体" pitchFamily="2" charset="-122"/>
                <a:cs typeface="微软雅黑" panose="020B0503020204020204" pitchFamily="34" charset="-122"/>
              </a:rPr>
              <a:t>都有一定的使用极限，若超出磨损极限使用，则会引发故障，甚至造成事故。因此，纯电动汽车的维护保养是重要的也是必要的。对于电动汽车来说按时保养还可以节省电量、延长车辆使用寿命，让车辆始终处在安全稳定状态。</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纯电动汽车</a:t>
            </a:r>
            <a:r>
              <a:rPr lang="zh-CN" altLang="en-US"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定期检查维护的重要意义</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4" name="图片 13" descr="C:\Users\Administrator\AppData\Roaming\Tencent\Users\357847833\QQ\WinTemp\RichOle\7DP8WC_PHK~%DI3GMTI0K0U.png"/>
          <p:cNvPicPr/>
          <p:nvPr/>
        </p:nvPicPr>
        <p:blipFill>
          <a:blip r:embed="rId4" cstate="print"/>
          <a:srcRect/>
          <a:stretch>
            <a:fillRect/>
          </a:stretch>
        </p:blipFill>
        <p:spPr>
          <a:xfrm>
            <a:off x="6706392" y="1963861"/>
            <a:ext cx="4831642" cy="3496034"/>
          </a:xfrm>
          <a:prstGeom prst="rect">
            <a:avLst/>
          </a:prstGeom>
          <a:noFill/>
          <a:ln w="9525">
            <a:noFill/>
            <a:miter lim="800000"/>
            <a:headEnd/>
            <a:tailEnd/>
          </a:ln>
        </p:spPr>
      </p:pic>
      <p:sp>
        <p:nvSpPr>
          <p:cNvPr id="10" name="TextBox 9"/>
          <p:cNvSpPr txBox="1"/>
          <p:nvPr/>
        </p:nvSpPr>
        <p:spPr>
          <a:xfrm>
            <a:off x="8236695" y="5459895"/>
            <a:ext cx="1815548" cy="369332"/>
          </a:xfrm>
          <a:prstGeom prst="rect">
            <a:avLst/>
          </a:prstGeom>
          <a:noFill/>
        </p:spPr>
        <p:txBody>
          <a:bodyPr wrap="square" rtlCol="0">
            <a:spAutoFit/>
          </a:bodyPr>
          <a:lstStyle>
            <a:defPPr>
              <a:defRPr lang="zh-CN"/>
            </a:defPPr>
            <a:lvl1pPr algn="ctr">
              <a:defRPr b="1">
                <a:latin typeface="宋体" pitchFamily="2" charset="-122"/>
                <a:ea typeface="宋体" pitchFamily="2" charset="-122"/>
              </a:defRPr>
            </a:lvl1pPr>
          </a:lstStyle>
          <a:p>
            <a:r>
              <a:rPr lang="zh-CN" altLang="zh-CN" dirty="0"/>
              <a:t>底盘橡胶垫</a:t>
            </a:r>
            <a:endParaRPr lang="zh-CN" altLang="en-US" dirty="0"/>
          </a:p>
        </p:txBody>
      </p:sp>
    </p:spTree>
    <p:extLst>
      <p:ext uri="{BB962C8B-B14F-4D97-AF65-F5344CB8AC3E}">
        <p14:creationId xmlns:p14="http://schemas.microsoft.com/office/powerpoint/2010/main" val="15670279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3" y="2136140"/>
            <a:ext cx="10280789" cy="3251852"/>
          </a:xfrm>
          <a:prstGeom prst="rect">
            <a:avLst/>
          </a:prstGeom>
          <a:noFill/>
          <a:ln w="9525">
            <a:noFill/>
          </a:ln>
        </p:spPr>
        <p:txBody>
          <a:bodyPr wrap="square">
            <a:spAutoFit/>
          </a:bodyPr>
          <a:lstStyle/>
          <a:p>
            <a:pPr indent="304800" fontAlgn="auto">
              <a:lnSpc>
                <a:spcPct val="150000"/>
              </a:lnSpc>
            </a:pPr>
            <a:r>
              <a:rPr lang="zh-CN" altLang="zh-CN" sz="2000" b="1" dirty="0">
                <a:latin typeface="宋体" pitchFamily="2" charset="-122"/>
                <a:ea typeface="宋体" pitchFamily="2" charset="-122"/>
                <a:cs typeface="微软雅黑" panose="020B0503020204020204" pitchFamily="34" charset="-122"/>
              </a:rPr>
              <a:t>为保持最佳状态，纯电动汽车需要像燃油汽车那样定期保养维护，例如每年或</a:t>
            </a:r>
            <a:r>
              <a:rPr lang="en-US" altLang="zh-CN" sz="2000" b="1" dirty="0">
                <a:latin typeface="宋体" pitchFamily="2" charset="-122"/>
                <a:ea typeface="宋体" pitchFamily="2" charset="-122"/>
                <a:cs typeface="微软雅黑" panose="020B0503020204020204" pitchFamily="34" charset="-122"/>
              </a:rPr>
              <a:t>2</a:t>
            </a:r>
            <a:r>
              <a:rPr lang="zh-CN" altLang="zh-CN" sz="2000" b="1" dirty="0">
                <a:latin typeface="宋体" pitchFamily="2" charset="-122"/>
                <a:ea typeface="宋体" pitchFamily="2" charset="-122"/>
                <a:cs typeface="微软雅黑" panose="020B0503020204020204" pitchFamily="34" charset="-122"/>
              </a:rPr>
              <a:t>万公里需要更换空调滤清器，每两年或</a:t>
            </a:r>
            <a:r>
              <a:rPr lang="en-US" altLang="zh-CN" sz="2000" b="1" dirty="0">
                <a:latin typeface="宋体" pitchFamily="2" charset="-122"/>
                <a:ea typeface="宋体" pitchFamily="2" charset="-122"/>
                <a:cs typeface="微软雅黑" panose="020B0503020204020204" pitchFamily="34" charset="-122"/>
              </a:rPr>
              <a:t>4</a:t>
            </a:r>
            <a:r>
              <a:rPr lang="zh-CN" altLang="zh-CN" sz="2000" b="1" dirty="0">
                <a:latin typeface="宋体" pitchFamily="2" charset="-122"/>
                <a:ea typeface="宋体" pitchFamily="2" charset="-122"/>
                <a:cs typeface="微软雅黑" panose="020B0503020204020204" pitchFamily="34" charset="-122"/>
              </a:rPr>
              <a:t>万公里需要更换制动液，每次保养检查底盘、灯光、轮胎等常规部件。</a:t>
            </a:r>
            <a:endParaRPr lang="en-US" altLang="zh-CN" sz="2000" b="1" dirty="0">
              <a:latin typeface="宋体" pitchFamily="2" charset="-122"/>
              <a:ea typeface="宋体" pitchFamily="2" charset="-122"/>
              <a:cs typeface="微软雅黑" panose="020B0503020204020204" pitchFamily="34" charset="-122"/>
            </a:endParaRPr>
          </a:p>
          <a:p>
            <a:pPr indent="304800" fontAlgn="auto">
              <a:lnSpc>
                <a:spcPct val="150000"/>
              </a:lnSpc>
            </a:pPr>
            <a:r>
              <a:rPr lang="zh-CN" altLang="zh-CN" sz="2000" b="1" dirty="0">
                <a:latin typeface="宋体" pitchFamily="2" charset="-122"/>
                <a:ea typeface="宋体" pitchFamily="2" charset="-122"/>
                <a:cs typeface="微软雅黑" panose="020B0503020204020204" pitchFamily="34" charset="-122"/>
              </a:rPr>
              <a:t>高压线束检测过程是将连接动力电池的线束与电源控制器分离，然后用探针逐个测试，如在规定数值内则判定为合格。</a:t>
            </a:r>
            <a:endParaRPr lang="en-US" altLang="zh-CN" sz="2000" b="1" dirty="0">
              <a:latin typeface="宋体" pitchFamily="2" charset="-122"/>
              <a:ea typeface="宋体" pitchFamily="2" charset="-122"/>
              <a:cs typeface="微软雅黑" panose="020B0503020204020204" pitchFamily="34" charset="-122"/>
            </a:endParaRPr>
          </a:p>
          <a:p>
            <a:pPr indent="304800" fontAlgn="auto">
              <a:lnSpc>
                <a:spcPct val="150000"/>
              </a:lnSpc>
            </a:pPr>
            <a:r>
              <a:rPr lang="zh-CN" altLang="zh-CN" sz="2000" b="1" dirty="0">
                <a:latin typeface="宋体" pitchFamily="2" charset="-122"/>
                <a:ea typeface="宋体" pitchFamily="2" charset="-122"/>
                <a:cs typeface="微软雅黑" panose="020B0503020204020204" pitchFamily="34" charset="-122"/>
              </a:rPr>
              <a:t>动力电池组检测也极为重要。三元锂电池可满充、满放电</a:t>
            </a:r>
            <a:r>
              <a:rPr lang="en-US" altLang="zh-CN" sz="2000" b="1" dirty="0">
                <a:latin typeface="宋体" pitchFamily="2" charset="-122"/>
                <a:ea typeface="宋体" pitchFamily="2" charset="-122"/>
                <a:cs typeface="微软雅黑" panose="020B0503020204020204" pitchFamily="34" charset="-122"/>
              </a:rPr>
              <a:t>1500</a:t>
            </a:r>
            <a:r>
              <a:rPr lang="zh-CN" altLang="zh-CN" sz="2000" b="1" dirty="0">
                <a:latin typeface="宋体" pitchFamily="2" charset="-122"/>
                <a:ea typeface="宋体" pitchFamily="2" charset="-122"/>
                <a:cs typeface="微软雅黑" panose="020B0503020204020204" pitchFamily="34" charset="-122"/>
              </a:rPr>
              <a:t>次以上，按照一年充</a:t>
            </a:r>
            <a:r>
              <a:rPr lang="en-US" altLang="zh-CN" sz="2000" b="1" dirty="0">
                <a:latin typeface="宋体" pitchFamily="2" charset="-122"/>
                <a:ea typeface="宋体" pitchFamily="2" charset="-122"/>
                <a:cs typeface="微软雅黑" panose="020B0503020204020204" pitchFamily="34" charset="-122"/>
              </a:rPr>
              <a:t>200</a:t>
            </a:r>
            <a:r>
              <a:rPr lang="zh-CN" altLang="zh-CN" sz="2000" b="1" dirty="0">
                <a:latin typeface="宋体" pitchFamily="2" charset="-122"/>
                <a:ea typeface="宋体" pitchFamily="2" charset="-122"/>
                <a:cs typeface="微软雅黑" panose="020B0503020204020204" pitchFamily="34" charset="-122"/>
              </a:rPr>
              <a:t>次计算，动力电池可有将近</a:t>
            </a:r>
            <a:r>
              <a:rPr lang="en-US" altLang="zh-CN" sz="2000" b="1" dirty="0">
                <a:latin typeface="宋体" pitchFamily="2" charset="-122"/>
                <a:ea typeface="宋体" pitchFamily="2" charset="-122"/>
                <a:cs typeface="微软雅黑" panose="020B0503020204020204" pitchFamily="34" charset="-122"/>
              </a:rPr>
              <a:t>10</a:t>
            </a:r>
            <a:r>
              <a:rPr lang="zh-CN" altLang="zh-CN" sz="2000" b="1" dirty="0">
                <a:latin typeface="宋体" pitchFamily="2" charset="-122"/>
                <a:ea typeface="宋体" pitchFamily="2" charset="-122"/>
                <a:cs typeface="微软雅黑" panose="020B0503020204020204" pitchFamily="34" charset="-122"/>
              </a:rPr>
              <a:t>年的使用寿命。</a:t>
            </a:r>
            <a:endParaRPr lang="en-US" altLang="zh-CN" sz="2000" b="1" dirty="0">
              <a:latin typeface="宋体" pitchFamily="2" charset="-122"/>
              <a:ea typeface="宋体"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纯电动汽车</a:t>
            </a:r>
            <a:r>
              <a:rPr lang="zh-CN" altLang="en-US"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定期保养的特点</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1092149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3" y="1924105"/>
            <a:ext cx="10704860" cy="4247317"/>
          </a:xfrm>
          <a:prstGeom prst="rect">
            <a:avLst/>
          </a:prstGeom>
          <a:noFill/>
          <a:ln w="9525">
            <a:noFill/>
          </a:ln>
        </p:spPr>
        <p:txBody>
          <a:bodyPr wrap="square">
            <a:spAutoFit/>
          </a:bodyPr>
          <a:lstStyle/>
          <a:p>
            <a:pPr indent="304800">
              <a:lnSpc>
                <a:spcPct val="150000"/>
              </a:lnSpc>
            </a:pPr>
            <a:r>
              <a:rPr lang="en-US" altLang="zh-CN" sz="2000" b="1" dirty="0">
                <a:latin typeface="宋体" pitchFamily="2" charset="-122"/>
                <a:ea typeface="宋体" pitchFamily="2" charset="-122"/>
                <a:cs typeface="微软雅黑" panose="020B0503020204020204" pitchFamily="34" charset="-122"/>
              </a:rPr>
              <a:t>1</a:t>
            </a:r>
            <a:r>
              <a:rPr lang="zh-CN" altLang="zh-CN" sz="2000" b="1" dirty="0">
                <a:latin typeface="宋体" pitchFamily="2" charset="-122"/>
                <a:ea typeface="宋体" pitchFamily="2" charset="-122"/>
                <a:cs typeface="微软雅黑" panose="020B0503020204020204" pitchFamily="34" charset="-122"/>
              </a:rPr>
              <a:t>、比亚迪</a:t>
            </a:r>
            <a:r>
              <a:rPr lang="en-US" altLang="zh-CN" sz="2000" b="1" dirty="0">
                <a:latin typeface="宋体" pitchFamily="2" charset="-122"/>
                <a:ea typeface="宋体" pitchFamily="2" charset="-122"/>
                <a:cs typeface="微软雅黑" panose="020B0503020204020204" pitchFamily="34" charset="-122"/>
              </a:rPr>
              <a:t>E5 </a:t>
            </a:r>
            <a:r>
              <a:rPr lang="zh-CN" altLang="zh-CN" sz="2000" b="1" dirty="0">
                <a:latin typeface="宋体" pitchFamily="2" charset="-122"/>
                <a:ea typeface="宋体" pitchFamily="2" charset="-122"/>
                <a:cs typeface="微软雅黑" panose="020B0503020204020204" pitchFamily="34" charset="-122"/>
              </a:rPr>
              <a:t>保养计划用于保证行车稳定性、减少故障发生概率、确保安全且经济的驾驶。</a:t>
            </a:r>
          </a:p>
          <a:p>
            <a:pPr indent="304800">
              <a:lnSpc>
                <a:spcPct val="150000"/>
              </a:lnSpc>
            </a:pPr>
            <a:r>
              <a:rPr lang="en-US" altLang="zh-CN" sz="2000" b="1" dirty="0">
                <a:latin typeface="宋体" pitchFamily="2" charset="-122"/>
                <a:ea typeface="宋体" pitchFamily="2" charset="-122"/>
                <a:cs typeface="微软雅黑" panose="020B0503020204020204" pitchFamily="34" charset="-122"/>
              </a:rPr>
              <a:t>2</a:t>
            </a:r>
            <a:r>
              <a:rPr lang="zh-CN" altLang="zh-CN" sz="2000" b="1" dirty="0">
                <a:latin typeface="宋体" pitchFamily="2" charset="-122"/>
                <a:ea typeface="宋体" pitchFamily="2" charset="-122"/>
                <a:cs typeface="微软雅黑" panose="020B0503020204020204" pitchFamily="34" charset="-122"/>
              </a:rPr>
              <a:t>、计划保养的间隔，可参考维修手册或使用说明书，按里程表的读数或时间间隔确定，以先到者为准。</a:t>
            </a:r>
          </a:p>
          <a:p>
            <a:pPr indent="304800">
              <a:lnSpc>
                <a:spcPct val="150000"/>
              </a:lnSpc>
            </a:pPr>
            <a:r>
              <a:rPr lang="en-US" altLang="zh-CN" sz="2000" b="1" dirty="0">
                <a:latin typeface="宋体" pitchFamily="2" charset="-122"/>
                <a:ea typeface="宋体" pitchFamily="2" charset="-122"/>
                <a:cs typeface="微软雅黑" panose="020B0503020204020204" pitchFamily="34" charset="-122"/>
              </a:rPr>
              <a:t>3</a:t>
            </a:r>
            <a:r>
              <a:rPr lang="zh-CN" altLang="zh-CN" sz="2000" b="1" dirty="0">
                <a:latin typeface="宋体" pitchFamily="2" charset="-122"/>
                <a:ea typeface="宋体" pitchFamily="2" charset="-122"/>
                <a:cs typeface="微软雅黑" panose="020B0503020204020204" pitchFamily="34" charset="-122"/>
              </a:rPr>
              <a:t>、对于已经超过最后期限的保养项目，也应在同样的时间间隔里进行保养。</a:t>
            </a:r>
          </a:p>
          <a:p>
            <a:pPr indent="304800">
              <a:lnSpc>
                <a:spcPct val="150000"/>
              </a:lnSpc>
            </a:pPr>
            <a:r>
              <a:rPr lang="en-US" altLang="zh-CN" sz="2000" b="1" dirty="0">
                <a:latin typeface="宋体" pitchFamily="2" charset="-122"/>
                <a:ea typeface="宋体" pitchFamily="2" charset="-122"/>
                <a:cs typeface="微软雅黑" panose="020B0503020204020204" pitchFamily="34" charset="-122"/>
              </a:rPr>
              <a:t>4</a:t>
            </a:r>
            <a:r>
              <a:rPr lang="zh-CN" altLang="zh-CN" sz="2000" b="1" dirty="0">
                <a:latin typeface="宋体" pitchFamily="2" charset="-122"/>
                <a:ea typeface="宋体" pitchFamily="2" charset="-122"/>
                <a:cs typeface="微软雅黑" panose="020B0503020204020204" pitchFamily="34" charset="-122"/>
              </a:rPr>
              <a:t>、整车的橡胶软管应按本车保养计划，由专业技术人员进行检查。软管只要有老化或损坏就应立刻更换，否则会导致膨胀、磨损或破裂。</a:t>
            </a:r>
          </a:p>
          <a:p>
            <a:pPr indent="304800">
              <a:lnSpc>
                <a:spcPct val="150000"/>
              </a:lnSpc>
            </a:pPr>
            <a:r>
              <a:rPr lang="en-US" altLang="zh-CN" sz="2000" b="1" dirty="0">
                <a:latin typeface="宋体" pitchFamily="2" charset="-122"/>
                <a:ea typeface="宋体" pitchFamily="2" charset="-122"/>
                <a:cs typeface="微软雅黑" panose="020B0503020204020204" pitchFamily="34" charset="-122"/>
              </a:rPr>
              <a:t>5</a:t>
            </a:r>
            <a:r>
              <a:rPr lang="zh-CN" altLang="zh-CN" sz="2000" b="1" dirty="0">
                <a:latin typeface="宋体" pitchFamily="2" charset="-122"/>
                <a:ea typeface="宋体" pitchFamily="2" charset="-122"/>
                <a:cs typeface="微软雅黑" panose="020B0503020204020204" pitchFamily="34" charset="-122"/>
              </a:rPr>
              <a:t>、定期保养表列出了保持车辆始终处于最佳运行状态必做的全部保养项目。保养时，应使用与原车型号相同的零部件、油液或同等级产品。这些物品与比亚迪新车上的原装件一样，均为原厂产品，以保证完美地配合车辆无故障运行。</a:t>
            </a: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比亚迪</a:t>
            </a:r>
            <a:r>
              <a:rPr lang="en-US" altLang="zh-CN"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E5</a:t>
            </a:r>
            <a:r>
              <a:rPr lang="zh-CN" altLang="en-US"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纯</a:t>
            </a: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电动汽车定期保养计划</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5962442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4" y="2136140"/>
            <a:ext cx="4622111" cy="2328523"/>
          </a:xfrm>
          <a:prstGeom prst="rect">
            <a:avLst/>
          </a:prstGeom>
          <a:noFill/>
          <a:ln w="9525">
            <a:noFill/>
          </a:ln>
        </p:spPr>
        <p:txBody>
          <a:bodyPr wrap="square">
            <a:spAutoFit/>
          </a:bodyPr>
          <a:lstStyle/>
          <a:p>
            <a:pPr indent="304800" fontAlgn="auto">
              <a:lnSpc>
                <a:spcPct val="150000"/>
              </a:lnSpc>
            </a:pPr>
            <a:r>
              <a:rPr lang="en-US" altLang="zh-CN" sz="2000" b="1" dirty="0">
                <a:latin typeface="宋体" pitchFamily="2" charset="-122"/>
                <a:ea typeface="宋体" pitchFamily="2" charset="-122"/>
                <a:cs typeface="微软雅黑" panose="020B0503020204020204" pitchFamily="34" charset="-122"/>
              </a:rPr>
              <a:t>1.</a:t>
            </a:r>
            <a:r>
              <a:rPr lang="zh-CN" altLang="zh-CN" sz="2000" b="1" dirty="0">
                <a:latin typeface="宋体" pitchFamily="2" charset="-122"/>
                <a:ea typeface="宋体" pitchFamily="2" charset="-122"/>
                <a:cs typeface="微软雅黑" panose="020B0503020204020204" pitchFamily="34" charset="-122"/>
              </a:rPr>
              <a:t>将维护车辆停放在带举升机的工位上，并做好维护前的准备（安全防护设备、常规维护的检查工具）。</a:t>
            </a:r>
            <a:endParaRPr lang="en-US" altLang="zh-CN" sz="2000" b="1" dirty="0">
              <a:latin typeface="宋体" pitchFamily="2" charset="-122"/>
              <a:ea typeface="宋体" pitchFamily="2" charset="-122"/>
              <a:cs typeface="微软雅黑" panose="020B0503020204020204" pitchFamily="34" charset="-122"/>
            </a:endParaRPr>
          </a:p>
          <a:p>
            <a:pPr indent="304800" fontAlgn="auto">
              <a:lnSpc>
                <a:spcPct val="150000"/>
              </a:lnSpc>
            </a:pPr>
            <a:endParaRPr lang="en-US" altLang="zh-CN" sz="2000" b="1" dirty="0">
              <a:latin typeface="宋体" pitchFamily="2" charset="-122"/>
              <a:ea typeface="宋体" pitchFamily="2" charset="-122"/>
              <a:cs typeface="微软雅黑" panose="020B0503020204020204" pitchFamily="34" charset="-122"/>
            </a:endParaRPr>
          </a:p>
          <a:p>
            <a:pPr indent="304800" fontAlgn="auto">
              <a:lnSpc>
                <a:spcPct val="150000"/>
              </a:lnSpc>
            </a:pPr>
            <a:r>
              <a:rPr lang="zh-CN" altLang="en-US" sz="2000" b="1" dirty="0">
                <a:solidFill>
                  <a:srgbClr val="FF0000"/>
                </a:solidFill>
                <a:latin typeface="宋体" pitchFamily="2" charset="-122"/>
                <a:ea typeface="宋体" pitchFamily="2" charset="-122"/>
                <a:cs typeface="微软雅黑" panose="020B0503020204020204" pitchFamily="34" charset="-122"/>
              </a:rPr>
              <a:t>请参考视频：安全防护作业</a:t>
            </a:r>
            <a:endParaRPr lang="en-US" altLang="zh-CN" sz="2000" b="1" dirty="0">
              <a:solidFill>
                <a:srgbClr val="FF0000"/>
              </a:solidFill>
              <a:latin typeface="宋体" pitchFamily="2" charset="-122"/>
              <a:ea typeface="宋体"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sym typeface="+mn-ea"/>
              </a:rPr>
              <a:t>比亚</a:t>
            </a:r>
            <a:r>
              <a:rPr lang="zh-CN" altLang="en-US"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迪</a:t>
            </a:r>
            <a:r>
              <a:rPr lang="en-US" altLang="zh-CN"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E5</a:t>
            </a:r>
            <a:r>
              <a:rPr lang="zh-CN" altLang="en-US"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定期维护保养项目</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99"/>
          <p:cNvSpPr txBox="1"/>
          <p:nvPr/>
        </p:nvSpPr>
        <p:spPr>
          <a:xfrm>
            <a:off x="771525" y="1052195"/>
            <a:ext cx="1719884" cy="497957"/>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smtClean="0">
                <a:sym typeface="+mn-ea"/>
              </a:rPr>
              <a:t>保养项目</a:t>
            </a:r>
            <a:endParaRPr lang="ko-KR" altLang="en-US" dirty="0">
              <a:sym typeface="+mn-ea"/>
            </a:endParaRPr>
          </a:p>
        </p:txBody>
      </p:sp>
      <p:pic>
        <p:nvPicPr>
          <p:cNvPr id="10" name="图片 9" descr="C:\Users\Administrator\AppData\Roaming\Tencent\Users\357847833\QQ\WinTemp\RichOle\~_DIYFEFNH$I%1G$5DD[K17.png"/>
          <p:cNvPicPr/>
          <p:nvPr/>
        </p:nvPicPr>
        <p:blipFill>
          <a:blip r:embed="rId4" cstate="print"/>
          <a:srcRect/>
          <a:stretch>
            <a:fillRect/>
          </a:stretch>
        </p:blipFill>
        <p:spPr>
          <a:xfrm>
            <a:off x="6939376" y="2398643"/>
            <a:ext cx="4649124" cy="2517912"/>
          </a:xfrm>
          <a:prstGeom prst="rect">
            <a:avLst/>
          </a:prstGeom>
          <a:noFill/>
          <a:ln w="9525">
            <a:noFill/>
            <a:miter lim="800000"/>
            <a:headEnd/>
            <a:tailEnd/>
          </a:ln>
        </p:spPr>
      </p:pic>
    </p:spTree>
    <p:extLst>
      <p:ext uri="{BB962C8B-B14F-4D97-AF65-F5344CB8AC3E}">
        <p14:creationId xmlns:p14="http://schemas.microsoft.com/office/powerpoint/2010/main" val="18225599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4" y="2136140"/>
            <a:ext cx="4622111" cy="3785652"/>
          </a:xfrm>
          <a:prstGeom prst="rect">
            <a:avLst/>
          </a:prstGeom>
          <a:noFill/>
          <a:ln w="9525">
            <a:noFill/>
          </a:ln>
        </p:spPr>
        <p:txBody>
          <a:bodyPr wrap="square">
            <a:spAutoFit/>
          </a:bodyPr>
          <a:lstStyle/>
          <a:p>
            <a:pPr indent="304800">
              <a:lnSpc>
                <a:spcPct val="150000"/>
              </a:lnSpc>
            </a:pPr>
            <a:r>
              <a:rPr lang="en-US" altLang="zh-CN" sz="2000" b="1" dirty="0">
                <a:latin typeface="宋体" pitchFamily="2" charset="-122"/>
                <a:ea typeface="宋体" pitchFamily="2" charset="-122"/>
                <a:cs typeface="微软雅黑" panose="020B0503020204020204" pitchFamily="34" charset="-122"/>
              </a:rPr>
              <a:t>2.</a:t>
            </a:r>
            <a:r>
              <a:rPr lang="zh-CN" altLang="zh-CN" sz="2000" b="1" dirty="0">
                <a:latin typeface="宋体" pitchFamily="2" charset="-122"/>
                <a:ea typeface="宋体" pitchFamily="2" charset="-122"/>
                <a:cs typeface="微软雅黑" panose="020B0503020204020204" pitchFamily="34" charset="-122"/>
              </a:rPr>
              <a:t>打开引擎盖逐一检查散热器储液罐液位应处于高低刻度中间偏上，如低于最低刻度线，应添加相同型号冷却液至标准刻度，并检查有无冷却液泄漏现象。</a:t>
            </a:r>
            <a:endParaRPr lang="en-US" altLang="zh-CN" sz="2000" b="1" dirty="0">
              <a:latin typeface="宋体" pitchFamily="2" charset="-122"/>
              <a:ea typeface="宋体" pitchFamily="2" charset="-122"/>
              <a:cs typeface="微软雅黑" panose="020B0503020204020204" pitchFamily="34" charset="-122"/>
            </a:endParaRPr>
          </a:p>
          <a:p>
            <a:pPr indent="304800" fontAlgn="auto">
              <a:lnSpc>
                <a:spcPct val="150000"/>
              </a:lnSpc>
            </a:pPr>
            <a:endParaRPr lang="en-US" altLang="zh-CN" sz="2000" b="1" dirty="0" smtClean="0">
              <a:solidFill>
                <a:srgbClr val="FF0000"/>
              </a:solidFill>
              <a:latin typeface="宋体" pitchFamily="2" charset="-122"/>
              <a:ea typeface="宋体" pitchFamily="2" charset="-122"/>
              <a:cs typeface="微软雅黑" panose="020B0503020204020204" pitchFamily="34" charset="-122"/>
            </a:endParaRPr>
          </a:p>
          <a:p>
            <a:pPr indent="304800" fontAlgn="auto">
              <a:lnSpc>
                <a:spcPct val="150000"/>
              </a:lnSpc>
            </a:pPr>
            <a:r>
              <a:rPr lang="zh-CN" altLang="en-US" sz="2000" b="1" dirty="0" smtClean="0">
                <a:solidFill>
                  <a:srgbClr val="FF0000"/>
                </a:solidFill>
                <a:latin typeface="宋体" pitchFamily="2" charset="-122"/>
                <a:ea typeface="宋体" pitchFamily="2" charset="-122"/>
                <a:cs typeface="微软雅黑" panose="020B0503020204020204" pitchFamily="34" charset="-122"/>
              </a:rPr>
              <a:t>请</a:t>
            </a:r>
            <a:r>
              <a:rPr lang="zh-CN" altLang="en-US" sz="2000" b="1" dirty="0">
                <a:solidFill>
                  <a:srgbClr val="FF0000"/>
                </a:solidFill>
                <a:latin typeface="宋体" pitchFamily="2" charset="-122"/>
                <a:ea typeface="宋体" pitchFamily="2" charset="-122"/>
                <a:cs typeface="微软雅黑" panose="020B0503020204020204" pitchFamily="34" charset="-122"/>
              </a:rPr>
              <a:t>参考视频</a:t>
            </a:r>
            <a:r>
              <a:rPr lang="zh-CN" altLang="en-US" sz="2000" b="1" dirty="0" smtClean="0">
                <a:solidFill>
                  <a:srgbClr val="FF0000"/>
                </a:solidFill>
                <a:latin typeface="宋体" pitchFamily="2" charset="-122"/>
                <a:ea typeface="宋体" pitchFamily="2" charset="-122"/>
                <a:cs typeface="微软雅黑" panose="020B0503020204020204" pitchFamily="34" charset="-122"/>
              </a:rPr>
              <a:t>：电机（电池）冷却液液位与冰点检查、暖风水加热冷却液液位与冰点检查</a:t>
            </a:r>
            <a:endParaRPr lang="en-US" altLang="zh-CN" sz="2000" b="1" dirty="0">
              <a:solidFill>
                <a:srgbClr val="FF0000"/>
              </a:solidFill>
              <a:latin typeface="宋体" pitchFamily="2" charset="-122"/>
              <a:ea typeface="宋体"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sym typeface="+mn-ea"/>
              </a:rPr>
              <a:t>比亚</a:t>
            </a:r>
            <a:r>
              <a:rPr lang="zh-CN" altLang="en-US"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迪</a:t>
            </a:r>
            <a:r>
              <a:rPr lang="en-US" altLang="zh-CN"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E5</a:t>
            </a:r>
            <a:r>
              <a:rPr lang="zh-CN" altLang="en-US"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定期维护保养项目</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99"/>
          <p:cNvSpPr txBox="1"/>
          <p:nvPr/>
        </p:nvSpPr>
        <p:spPr>
          <a:xfrm>
            <a:off x="771525" y="1052195"/>
            <a:ext cx="1719884" cy="497957"/>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smtClean="0">
                <a:sym typeface="+mn-ea"/>
              </a:rPr>
              <a:t>保养项目</a:t>
            </a:r>
            <a:endParaRPr lang="ko-KR" altLang="en-US" dirty="0">
              <a:sym typeface="+mn-ea"/>
            </a:endParaRPr>
          </a:p>
        </p:txBody>
      </p:sp>
      <p:pic>
        <p:nvPicPr>
          <p:cNvPr id="1027" name="Picture 3" descr="C:\Users\Administrator\Desktop\新能源汽车维护与故障诊断\冷却液_看图王.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16510" y="2478156"/>
            <a:ext cx="5248025" cy="29215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43111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4" y="2136140"/>
            <a:ext cx="4622111" cy="2862322"/>
          </a:xfrm>
          <a:prstGeom prst="rect">
            <a:avLst/>
          </a:prstGeom>
          <a:noFill/>
          <a:ln w="9525">
            <a:noFill/>
          </a:ln>
        </p:spPr>
        <p:txBody>
          <a:bodyPr wrap="square">
            <a:spAutoFit/>
          </a:bodyPr>
          <a:lstStyle/>
          <a:p>
            <a:pPr indent="304800">
              <a:lnSpc>
                <a:spcPct val="150000"/>
              </a:lnSpc>
            </a:pPr>
            <a:r>
              <a:rPr lang="en-US" altLang="zh-CN" sz="2000" b="1" dirty="0">
                <a:latin typeface="宋体" pitchFamily="2" charset="-122"/>
                <a:ea typeface="宋体" pitchFamily="2" charset="-122"/>
                <a:cs typeface="微软雅黑" panose="020B0503020204020204" pitchFamily="34" charset="-122"/>
              </a:rPr>
              <a:t>3.</a:t>
            </a:r>
            <a:r>
              <a:rPr lang="zh-CN" altLang="zh-CN" sz="2000" b="1" dirty="0">
                <a:latin typeface="宋体" pitchFamily="2" charset="-122"/>
                <a:ea typeface="宋体" pitchFamily="2" charset="-122"/>
                <a:cs typeface="微软雅黑" panose="020B0503020204020204" pitchFamily="34" charset="-122"/>
              </a:rPr>
              <a:t>四合一维护检查：检查电机控制器、高压控制盒、</a:t>
            </a:r>
            <a:r>
              <a:rPr lang="en-US" altLang="zh-CN" sz="2000" b="1" dirty="0">
                <a:latin typeface="宋体" pitchFamily="2" charset="-122"/>
                <a:ea typeface="宋体" pitchFamily="2" charset="-122"/>
                <a:cs typeface="微软雅黑" panose="020B0503020204020204" pitchFamily="34" charset="-122"/>
              </a:rPr>
              <a:t>DC/DC</a:t>
            </a:r>
            <a:r>
              <a:rPr lang="zh-CN" altLang="zh-CN" sz="2000" b="1" dirty="0">
                <a:latin typeface="宋体" pitchFamily="2" charset="-122"/>
                <a:ea typeface="宋体" pitchFamily="2" charset="-122"/>
                <a:cs typeface="微软雅黑" panose="020B0503020204020204" pitchFamily="34" charset="-122"/>
              </a:rPr>
              <a:t>变换器和车载充电机是否变形，漏液。高压线束插接头有无松动、氧化、烧蚀。</a:t>
            </a:r>
            <a:endParaRPr lang="en-US" altLang="zh-CN" sz="2000" b="1" dirty="0">
              <a:latin typeface="宋体" pitchFamily="2" charset="-122"/>
              <a:ea typeface="宋体" pitchFamily="2" charset="-122"/>
              <a:cs typeface="微软雅黑" panose="020B0503020204020204" pitchFamily="34" charset="-122"/>
            </a:endParaRPr>
          </a:p>
          <a:p>
            <a:pPr indent="304800" fontAlgn="auto">
              <a:lnSpc>
                <a:spcPct val="150000"/>
              </a:lnSpc>
            </a:pPr>
            <a:endParaRPr lang="en-US" altLang="zh-CN" sz="2000" b="1" dirty="0" smtClean="0">
              <a:solidFill>
                <a:srgbClr val="FF0000"/>
              </a:solidFill>
              <a:latin typeface="宋体" pitchFamily="2" charset="-122"/>
              <a:ea typeface="宋体" pitchFamily="2" charset="-122"/>
              <a:cs typeface="微软雅黑" panose="020B0503020204020204" pitchFamily="34" charset="-122"/>
            </a:endParaRPr>
          </a:p>
          <a:p>
            <a:pPr indent="304800" fontAlgn="auto">
              <a:lnSpc>
                <a:spcPct val="150000"/>
              </a:lnSpc>
            </a:pPr>
            <a:r>
              <a:rPr lang="zh-CN" altLang="en-US" sz="2000" b="1" dirty="0" smtClean="0">
                <a:solidFill>
                  <a:srgbClr val="FF0000"/>
                </a:solidFill>
                <a:latin typeface="宋体" pitchFamily="2" charset="-122"/>
                <a:ea typeface="宋体" pitchFamily="2" charset="-122"/>
                <a:cs typeface="微软雅黑" panose="020B0503020204020204" pitchFamily="34" charset="-122"/>
              </a:rPr>
              <a:t>请</a:t>
            </a:r>
            <a:r>
              <a:rPr lang="zh-CN" altLang="en-US" sz="2000" b="1" dirty="0">
                <a:solidFill>
                  <a:srgbClr val="FF0000"/>
                </a:solidFill>
                <a:latin typeface="宋体" pitchFamily="2" charset="-122"/>
                <a:ea typeface="宋体" pitchFamily="2" charset="-122"/>
                <a:cs typeface="微软雅黑" panose="020B0503020204020204" pitchFamily="34" charset="-122"/>
              </a:rPr>
              <a:t>参考视频</a:t>
            </a:r>
            <a:r>
              <a:rPr lang="zh-CN" altLang="en-US" sz="2000" b="1" dirty="0" smtClean="0">
                <a:solidFill>
                  <a:srgbClr val="FF0000"/>
                </a:solidFill>
                <a:latin typeface="宋体" pitchFamily="2" charset="-122"/>
                <a:ea typeface="宋体" pitchFamily="2" charset="-122"/>
                <a:cs typeface="微软雅黑" panose="020B0503020204020204" pitchFamily="34" charset="-122"/>
              </a:rPr>
              <a:t>：前舱高压组件检查</a:t>
            </a:r>
            <a:endParaRPr lang="en-US" altLang="zh-CN" sz="2000" b="1" dirty="0">
              <a:solidFill>
                <a:srgbClr val="FF0000"/>
              </a:solidFill>
              <a:latin typeface="宋体" pitchFamily="2" charset="-122"/>
              <a:ea typeface="宋体"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a:latin typeface="微软雅黑" panose="020B0503020204020204" pitchFamily="34" charset="-122"/>
                <a:ea typeface="微软雅黑" panose="020B0503020204020204" pitchFamily="34" charset="-122"/>
                <a:cs typeface="微软雅黑" panose="020B0503020204020204" pitchFamily="34" charset="-122"/>
                <a:sym typeface="+mn-ea"/>
              </a:rPr>
              <a:t>比亚</a:t>
            </a:r>
            <a:r>
              <a:rPr lang="zh-CN" altLang="en-US"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迪</a:t>
            </a:r>
            <a:r>
              <a:rPr lang="en-US" altLang="zh-CN"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E5</a:t>
            </a:r>
            <a:r>
              <a:rPr lang="zh-CN" altLang="en-US" sz="32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定期维护保养项目</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99"/>
          <p:cNvSpPr txBox="1"/>
          <p:nvPr/>
        </p:nvSpPr>
        <p:spPr>
          <a:xfrm>
            <a:off x="771525" y="1052195"/>
            <a:ext cx="1719884" cy="497957"/>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smtClean="0">
                <a:sym typeface="+mn-ea"/>
              </a:rPr>
              <a:t>保养项目</a:t>
            </a:r>
            <a:endParaRPr lang="ko-KR" altLang="en-US" dirty="0">
              <a:sym typeface="+mn-ea"/>
            </a:endParaRPr>
          </a:p>
        </p:txBody>
      </p:sp>
      <p:pic>
        <p:nvPicPr>
          <p:cNvPr id="2050" name="Picture 2" descr="C:\Users\Administrator\Desktop\新能源汽车维护与故障诊断\四合一_看图王.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10468" y="2260371"/>
            <a:ext cx="5375129" cy="2894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47264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DOC_GUID" val="{77a6709c-12e9-41e1-ac14-4cd2dc51ade6}"/>
</p:tagLst>
</file>

<file path=ppt/tags/tag10.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1.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2.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3.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4.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5.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6.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7.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8.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9.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1.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2.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3.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4.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5.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6.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7.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8.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9.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31.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32.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33.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4.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5.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6.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7.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8.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9.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heme/theme1.xml><?xml version="1.0" encoding="utf-8"?>
<a:theme xmlns:a="http://schemas.openxmlformats.org/drawingml/2006/main" name="平面">
  <a:themeElements>
    <a:clrScheme name="平面">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494</TotalTime>
  <Words>1296</Words>
  <Application>Microsoft Office PowerPoint</Application>
  <PresentationFormat>自定义</PresentationFormat>
  <Paragraphs>100</Paragraphs>
  <Slides>18</Slides>
  <Notes>1</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平面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任务2：纯电动车定期维护保养</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172</cp:revision>
  <dcterms:created xsi:type="dcterms:W3CDTF">2019-03-30T02:15:00Z</dcterms:created>
  <dcterms:modified xsi:type="dcterms:W3CDTF">2020-06-30T08:29:45Z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