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794" r:id="rId2"/>
    <p:sldId id="861" r:id="rId3"/>
    <p:sldId id="862" r:id="rId4"/>
    <p:sldId id="870" r:id="rId5"/>
    <p:sldId id="869" r:id="rId6"/>
    <p:sldId id="871" r:id="rId7"/>
    <p:sldId id="872" r:id="rId8"/>
    <p:sldId id="873" r:id="rId9"/>
    <p:sldId id="874" r:id="rId10"/>
    <p:sldId id="875" r:id="rId11"/>
    <p:sldId id="876" r:id="rId12"/>
    <p:sldId id="866" r:id="rId13"/>
    <p:sldId id="877" r:id="rId14"/>
    <p:sldId id="867" r:id="rId15"/>
    <p:sldId id="878" r:id="rId16"/>
    <p:sldId id="879" r:id="rId17"/>
    <p:sldId id="880" r:id="rId18"/>
    <p:sldId id="881" r:id="rId19"/>
    <p:sldId id="882" r:id="rId20"/>
    <p:sldId id="883" r:id="rId21"/>
    <p:sldId id="884" r:id="rId22"/>
    <p:sldId id="258" r:id="rId23"/>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108" y="-6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2020/6/30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4519648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t>2020/6/30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t>‹#›</a:t>
            </a:fld>
            <a:endParaRPr lang="zh-CN" altLang="en-US"/>
          </a:p>
        </p:txBody>
      </p:sp>
    </p:spTree>
    <p:extLst>
      <p:ext uri="{BB962C8B-B14F-4D97-AF65-F5344CB8AC3E}">
        <p14:creationId xmlns:p14="http://schemas.microsoft.com/office/powerpoint/2010/main" val="951555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t>2020/6/30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t>‹#›</a:t>
            </a:fld>
            <a:endParaRPr lang="zh-CN" altLang="en-US"/>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t>‹#›</a:t>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t>2020/6/30 Tuesday</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1"/>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t>2020/6/30 Tuesday</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6.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18.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86766" y="2005660"/>
            <a:ext cx="9169889" cy="677108"/>
          </a:xfrm>
          <a:prstGeom prst="rect">
            <a:avLst/>
          </a:prstGeom>
          <a:noFill/>
        </p:spPr>
        <p:txBody>
          <a:bodyPr wrap="square" lIns="0" tIns="0" rIns="0" bIns="0" rtlCol="0">
            <a:spAutoFit/>
          </a:bodyPr>
          <a:lstStyle/>
          <a:p>
            <a:r>
              <a:rPr lang="zh-CN" altLang="en-US" sz="4400" b="1" dirty="0" smtClean="0">
                <a:solidFill>
                  <a:schemeClr val="accent2"/>
                </a:solidFill>
                <a:latin typeface="微软雅黑" panose="020B0503020204020204" pitchFamily="34" charset="-122"/>
                <a:ea typeface="微软雅黑" panose="020B0503020204020204" pitchFamily="34" charset="-122"/>
                <a:sym typeface="+mn-ea"/>
              </a:rPr>
              <a:t>学习任务一：纯电动汽车首次保养</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11" y="947661"/>
            <a:ext cx="10379901" cy="842538"/>
          </a:xfrm>
          <a:prstGeom prst="rect">
            <a:avLst/>
          </a:prstGeom>
          <a:noFill/>
        </p:spPr>
        <p:txBody>
          <a:bodyPr wrap="square" lIns="0" tIns="0" rIns="0" bIns="0" rtlCol="0">
            <a:spAutoFit/>
          </a:bodyPr>
          <a:lstStyle/>
          <a:p>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学习单元</a:t>
            </a:r>
            <a:r>
              <a:rPr lang="zh-CN" altLang="en-US" sz="5400" dirty="0" smtClean="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一  新能源汽车的维护</a:t>
            </a:r>
            <a:endPar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5"/>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6"/>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6"/>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6"/>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7"/>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8"/>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8"/>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65447"/>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2492990"/>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8.</a:t>
            </a:r>
            <a:r>
              <a:rPr lang="zh-CN" altLang="zh-CN" sz="2000" b="1" dirty="0">
                <a:latin typeface="宋体" pitchFamily="2" charset="-122"/>
                <a:ea typeface="宋体" pitchFamily="2" charset="-122"/>
                <a:cs typeface="微软雅黑" panose="020B0503020204020204" pitchFamily="34" charset="-122"/>
              </a:rPr>
              <a:t>底盘螺栓紧固，胶套、球头检查；防尘套、传动轴检查等。</a:t>
            </a:r>
          </a:p>
          <a:p>
            <a:pPr indent="304800">
              <a:lnSpc>
                <a:spcPct val="130000"/>
              </a:lnSpc>
            </a:pPr>
            <a:endParaRPr lang="zh-CN"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endParaRPr lang="en-US" altLang="zh-CN" sz="2000" b="1" dirty="0">
              <a:solidFill>
                <a:srgbClr val="FF0000"/>
              </a:solidFill>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请参考视频：车辆防护底板拆卸、车下作业检查</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2" name="图片 11"/>
          <p:cNvPicPr/>
          <p:nvPr/>
        </p:nvPicPr>
        <p:blipFill>
          <a:blip r:embed="rId4" cstate="print"/>
          <a:stretch>
            <a:fillRect/>
          </a:stretch>
        </p:blipFill>
        <p:spPr>
          <a:xfrm>
            <a:off x="5963283" y="2174115"/>
            <a:ext cx="5835114" cy="3246024"/>
          </a:xfrm>
          <a:prstGeom prst="rect">
            <a:avLst/>
          </a:prstGeom>
        </p:spPr>
      </p:pic>
    </p:spTree>
    <p:extLst>
      <p:ext uri="{BB962C8B-B14F-4D97-AF65-F5344CB8AC3E}">
        <p14:creationId xmlns:p14="http://schemas.microsoft.com/office/powerpoint/2010/main" val="11089284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65447"/>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1292662"/>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9.</a:t>
            </a:r>
            <a:r>
              <a:rPr lang="zh-CN" altLang="zh-CN" sz="2000" b="1" dirty="0">
                <a:latin typeface="宋体" pitchFamily="2" charset="-122"/>
                <a:ea typeface="宋体" pitchFamily="2" charset="-122"/>
                <a:cs typeface="微软雅黑" panose="020B0503020204020204" pitchFamily="34" charset="-122"/>
              </a:rPr>
              <a:t>整理工具、旧件。检查验收等。</a:t>
            </a:r>
          </a:p>
          <a:p>
            <a:pPr indent="304800">
              <a:lnSpc>
                <a:spcPct val="130000"/>
              </a:lnSpc>
              <a:spcAft>
                <a:spcPts val="0"/>
              </a:spcAft>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请参考视频：整理作业</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0" name="图片 9" descr="C:\Users\Administrator\AppData\Roaming\Tencent\Users\357847833\QQ\WinTemp\RichOle\KB%P0XP6`_(8XKB7~@A8CB5.png"/>
          <p:cNvPicPr/>
          <p:nvPr/>
        </p:nvPicPr>
        <p:blipFill>
          <a:blip r:embed="rId4" cstate="print"/>
          <a:srcRect/>
          <a:stretch>
            <a:fillRect/>
          </a:stretch>
        </p:blipFill>
        <p:spPr>
          <a:xfrm>
            <a:off x="5999397" y="2318267"/>
            <a:ext cx="5590104" cy="3088619"/>
          </a:xfrm>
          <a:prstGeom prst="rect">
            <a:avLst/>
          </a:prstGeom>
          <a:noFill/>
          <a:ln w="9525">
            <a:noFill/>
            <a:miter lim="800000"/>
            <a:headEnd/>
            <a:tailEnd/>
          </a:ln>
        </p:spPr>
      </p:pic>
    </p:spTree>
    <p:extLst>
      <p:ext uri="{BB962C8B-B14F-4D97-AF65-F5344CB8AC3E}">
        <p14:creationId xmlns:p14="http://schemas.microsoft.com/office/powerpoint/2010/main" val="2739220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010" y="1526539"/>
            <a:ext cx="4728127" cy="3654334"/>
          </a:xfrm>
          <a:prstGeom prst="rect">
            <a:avLst/>
          </a:prstGeom>
          <a:noFill/>
          <a:ln w="9525">
            <a:noFill/>
          </a:ln>
        </p:spPr>
        <p:txBody>
          <a:bodyPr wrap="square">
            <a:spAutoFit/>
          </a:bodyPr>
          <a:lstStyle/>
          <a:p>
            <a:pPr indent="304800">
              <a:lnSpc>
                <a:spcPct val="130000"/>
              </a:lnSpc>
            </a:pPr>
            <a:r>
              <a:rPr lang="zh-CN" altLang="en-US" sz="2000" b="1" dirty="0">
                <a:latin typeface="宋体" pitchFamily="2" charset="-122"/>
                <a:ea typeface="宋体" pitchFamily="2" charset="-122"/>
                <a:cs typeface="微软雅黑" panose="020B0503020204020204" pitchFamily="34" charset="-122"/>
              </a:rPr>
              <a:t>纯电动汽车首次保养的操作包含：</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①</a:t>
            </a:r>
            <a:r>
              <a:rPr lang="zh-CN" altLang="zh-CN" sz="2000" b="1" dirty="0">
                <a:latin typeface="宋体" pitchFamily="2" charset="-122"/>
                <a:ea typeface="宋体" pitchFamily="2" charset="-122"/>
                <a:cs typeface="微软雅黑" panose="020B0503020204020204" pitchFamily="34" charset="-122"/>
              </a:rPr>
              <a:t>整车外观检查</a:t>
            </a: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②</a:t>
            </a:r>
            <a:r>
              <a:rPr lang="zh-CN" altLang="zh-CN" sz="2000" b="1" dirty="0">
                <a:latin typeface="宋体" pitchFamily="2" charset="-122"/>
                <a:ea typeface="宋体" pitchFamily="2" charset="-122"/>
                <a:cs typeface="微软雅黑" panose="020B0503020204020204" pitchFamily="34" charset="-122"/>
              </a:rPr>
              <a:t>车辆外部检查</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③</a:t>
            </a:r>
            <a:r>
              <a:rPr lang="zh-CN" altLang="zh-CN" sz="2000" b="1" dirty="0">
                <a:latin typeface="宋体" pitchFamily="2" charset="-122"/>
                <a:ea typeface="宋体" pitchFamily="2" charset="-122"/>
                <a:cs typeface="微软雅黑" panose="020B0503020204020204" pitchFamily="34" charset="-122"/>
              </a:rPr>
              <a:t>驾驶舱内部检查</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④</a:t>
            </a:r>
            <a:r>
              <a:rPr lang="zh-CN" altLang="zh-CN" sz="2000" b="1" dirty="0">
                <a:latin typeface="宋体" pitchFamily="2" charset="-122"/>
                <a:ea typeface="宋体" pitchFamily="2" charset="-122"/>
                <a:cs typeface="微软雅黑" panose="020B0503020204020204" pitchFamily="34" charset="-122"/>
              </a:rPr>
              <a:t>空调系统维护</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⑤</a:t>
            </a:r>
            <a:r>
              <a:rPr lang="zh-CN" altLang="zh-CN" sz="2000" b="1" dirty="0">
                <a:latin typeface="宋体" pitchFamily="2" charset="-122"/>
                <a:ea typeface="宋体" pitchFamily="2" charset="-122"/>
                <a:cs typeface="微软雅黑" panose="020B0503020204020204" pitchFamily="34" charset="-122"/>
              </a:rPr>
              <a:t>液位检查</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⑥</a:t>
            </a:r>
            <a:r>
              <a:rPr lang="zh-CN" altLang="zh-CN" sz="2000" b="1" dirty="0">
                <a:latin typeface="宋体" pitchFamily="2" charset="-122"/>
                <a:ea typeface="宋体" pitchFamily="2" charset="-122"/>
                <a:cs typeface="微软雅黑" panose="020B0503020204020204" pitchFamily="34" charset="-122"/>
              </a:rPr>
              <a:t>制动系统的维护</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⑦</a:t>
            </a:r>
            <a:r>
              <a:rPr lang="zh-CN" altLang="zh-CN" sz="2000" b="1" dirty="0">
                <a:latin typeface="宋体" pitchFamily="2" charset="-122"/>
                <a:ea typeface="宋体" pitchFamily="2" charset="-122"/>
                <a:cs typeface="微软雅黑" panose="020B0503020204020204" pitchFamily="34" charset="-122"/>
              </a:rPr>
              <a:t>行驶系统维护</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pPr>
            <a:r>
              <a:rPr lang="zh-CN" altLang="en-US" sz="2000" b="1" dirty="0">
                <a:latin typeface="宋体" pitchFamily="2" charset="-122"/>
                <a:ea typeface="宋体" pitchFamily="2" charset="-122"/>
                <a:cs typeface="微软雅黑" panose="020B0503020204020204" pitchFamily="34" charset="-122"/>
              </a:rPr>
              <a:t>⑧</a:t>
            </a:r>
            <a:r>
              <a:rPr lang="zh-CN" altLang="zh-CN" sz="2000" b="1" dirty="0">
                <a:latin typeface="宋体" pitchFamily="2" charset="-122"/>
                <a:ea typeface="宋体" pitchFamily="2" charset="-122"/>
                <a:cs typeface="微软雅黑" panose="020B0503020204020204" pitchFamily="34" charset="-122"/>
              </a:rPr>
              <a:t>底盘维护</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纯电动汽车首次保养的操作过程</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098" name="Picture 2" descr="https://timgsa.baidu.com/timg?image&amp;quality=80&amp;size=b9999_10000&amp;sec=1593422106858&amp;di=2b7c205ef463f22ac531c694382e0db6&amp;imgtype=0&amp;src=http%3A%2F%2Ffile02.16sucai.com%2Fd%2Ffile%2F2014%2F1106%2F3103d465b01552b724498945d98beac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4782" y="1698818"/>
            <a:ext cx="5297555" cy="4386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9941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altLang="zh-CN" sz="4000" dirty="0"/>
              <a:t>任务</a:t>
            </a:r>
            <a:r>
              <a:rPr altLang="zh-CN" sz="4000" dirty="0" smtClean="0"/>
              <a:t>1：</a:t>
            </a:r>
            <a:r>
              <a:rPr lang="zh-CN" altLang="en-US" sz="4000" dirty="0" smtClean="0"/>
              <a:t>纯电动车首保操作</a:t>
            </a:r>
            <a:endParaRPr altLang="zh-CN" sz="4000" dirty="0"/>
          </a:p>
        </p:txBody>
      </p:sp>
      <p:sp>
        <p:nvSpPr>
          <p:cNvPr id="3" name="内容占位符 2"/>
          <p:cNvSpPr>
            <a:spLocks noGrp="1"/>
          </p:cNvSpPr>
          <p:nvPr>
            <p:ph idx="1"/>
          </p:nvPr>
        </p:nvSpPr>
        <p:spPr>
          <a:xfrm>
            <a:off x="677545" y="1631950"/>
            <a:ext cx="8596630" cy="4409440"/>
          </a:xfrm>
        </p:spPr>
        <p:txBody>
          <a:bodyPr/>
          <a:lstStyle/>
          <a:p>
            <a:pPr marL="0" indent="0">
              <a:buNone/>
            </a:pPr>
            <a:r>
              <a:rPr lang="zh-CN" altLang="en-US" sz="2800" dirty="0">
                <a:solidFill>
                  <a:srgbClr val="FF0000"/>
                </a:solidFill>
                <a:sym typeface="+mn-ea"/>
              </a:rPr>
              <a:t>任务情景</a:t>
            </a:r>
            <a:endParaRPr lang="zh-CN" altLang="en-US" sz="2800" dirty="0">
              <a:solidFill>
                <a:srgbClr val="FF0000"/>
              </a:solidFill>
            </a:endParaRPr>
          </a:p>
          <a:p>
            <a:pPr marL="0" indent="0">
              <a:buNone/>
            </a:pPr>
            <a:r>
              <a:rPr lang="zh-CN" altLang="en-US" sz="2800" dirty="0"/>
              <a:t>      </a:t>
            </a:r>
            <a:r>
              <a:rPr lang="zh-CN" altLang="en-US" sz="2800" dirty="0">
                <a:sym typeface="+mn-ea"/>
              </a:rPr>
              <a:t>客户</a:t>
            </a:r>
            <a:r>
              <a:rPr lang="zh-CN" altLang="en-US" sz="2800" dirty="0" smtClean="0">
                <a:sym typeface="+mn-ea"/>
              </a:rPr>
              <a:t>王先生的车辆进店进行首次保养，</a:t>
            </a:r>
            <a:r>
              <a:rPr lang="zh-CN" altLang="en-US" sz="2800" dirty="0">
                <a:sym typeface="+mn-ea"/>
              </a:rPr>
              <a:t>请根据所学知识为</a:t>
            </a:r>
            <a:r>
              <a:rPr lang="zh-CN" altLang="en-US" sz="2800" dirty="0" smtClean="0">
                <a:sym typeface="+mn-ea"/>
              </a:rPr>
              <a:t>其做首次保养维护。</a:t>
            </a:r>
            <a:endParaRPr lang="zh-CN" altLang="en-US" sz="2800" dirty="0">
              <a:sym typeface="+mn-ea"/>
            </a:endParaRPr>
          </a:p>
          <a:p>
            <a:pPr marL="0" indent="0">
              <a:buNone/>
            </a:pPr>
            <a:endParaRPr lang="zh-CN" altLang="en-US" sz="2800" dirty="0"/>
          </a:p>
          <a:p>
            <a:pPr marL="0" indent="0">
              <a:buNone/>
            </a:pPr>
            <a:r>
              <a:rPr lang="zh-CN" altLang="en-US" sz="2800" dirty="0">
                <a:solidFill>
                  <a:srgbClr val="FF0000"/>
                </a:solidFill>
              </a:rPr>
              <a:t>任务目标</a:t>
            </a:r>
            <a:endParaRPr lang="zh-CN" altLang="en-US" sz="2800" dirty="0"/>
          </a:p>
          <a:p>
            <a:r>
              <a:rPr lang="zh-CN" altLang="en-US" sz="2800" dirty="0"/>
              <a:t>能够说出首保内容</a:t>
            </a:r>
          </a:p>
          <a:p>
            <a:r>
              <a:rPr lang="zh-CN" altLang="en-US" sz="2800" dirty="0" smtClean="0"/>
              <a:t>能够完成首次保养操作</a:t>
            </a:r>
            <a:endParaRPr lang="zh-CN" altLang="en-US" sz="2800" dirty="0"/>
          </a:p>
        </p:txBody>
      </p:sp>
    </p:spTree>
    <p:extLst>
      <p:ext uri="{BB962C8B-B14F-4D97-AF65-F5344CB8AC3E}">
        <p14:creationId xmlns:p14="http://schemas.microsoft.com/office/powerpoint/2010/main" val="2781358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1866858"/>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使用绝缘手套前首先检查有无超过有效期，然后进行外观检查，查看橡胶是否完好无损，表面有无气孔裂纹、沙眼杂质，如有粘胶或漏气应禁止使用。</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descr="C:\Users\Administrator.BF-20191202AFTO\Desktop\新建文件夹\图片\QQ图片20191217152302.jpg"/>
          <p:cNvPicPr/>
          <p:nvPr/>
        </p:nvPicPr>
        <p:blipFill>
          <a:blip r:embed="rId4" cstate="print"/>
          <a:srcRect/>
          <a:stretch>
            <a:fillRect/>
          </a:stretch>
        </p:blipFill>
        <p:spPr>
          <a:xfrm>
            <a:off x="6308429" y="2136140"/>
            <a:ext cx="5534337" cy="3268690"/>
          </a:xfrm>
          <a:prstGeom prst="rect">
            <a:avLst/>
          </a:prstGeom>
          <a:noFill/>
          <a:ln w="9525">
            <a:noFill/>
            <a:miter lim="800000"/>
            <a:headEnd/>
            <a:tailEnd/>
          </a:ln>
        </p:spPr>
      </p:pic>
      <p:sp>
        <p:nvSpPr>
          <p:cNvPr id="13" name="文本框 4"/>
          <p:cNvSpPr txBox="1"/>
          <p:nvPr/>
        </p:nvSpPr>
        <p:spPr>
          <a:xfrm>
            <a:off x="929005" y="1045210"/>
            <a:ext cx="1946717"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a:sym typeface="+mn-ea"/>
              </a:rPr>
              <a:t>1</a:t>
            </a:r>
            <a:r>
              <a:rPr dirty="0">
                <a:sym typeface="+mn-ea"/>
              </a:rPr>
              <a:t>.</a:t>
            </a:r>
            <a:r>
              <a:rPr lang="zh-CN" altLang="en-US" dirty="0">
                <a:sym typeface="+mn-ea"/>
              </a:rPr>
              <a:t>绝缘手套</a:t>
            </a:r>
            <a:endParaRPr dirty="0">
              <a:sym typeface="+mn-ea"/>
            </a:endParaRPr>
          </a:p>
        </p:txBody>
      </p:sp>
      <p:sp>
        <p:nvSpPr>
          <p:cNvPr id="10" name="TextBox 9"/>
          <p:cNvSpPr txBox="1"/>
          <p:nvPr/>
        </p:nvSpPr>
        <p:spPr>
          <a:xfrm>
            <a:off x="8263200" y="5404830"/>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绝缘手套的检查</a:t>
            </a:r>
            <a:endParaRPr lang="zh-CN" altLang="en-US" dirty="0"/>
          </a:p>
        </p:txBody>
      </p:sp>
    </p:spTree>
    <p:extLst>
      <p:ext uri="{BB962C8B-B14F-4D97-AF65-F5344CB8AC3E}">
        <p14:creationId xmlns:p14="http://schemas.microsoft.com/office/powerpoint/2010/main" val="8384502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1866858"/>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穿用绝缘鞋时，其工作环境应能保持鞋面干燥，避免接触锐器、高温和腐蚀性物质，如有帮底腐蚀、破损不能再使用。</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1946717"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smtClean="0">
                <a:sym typeface="+mn-ea"/>
              </a:rPr>
              <a:t>2</a:t>
            </a:r>
            <a:r>
              <a:rPr dirty="0" smtClean="0">
                <a:sym typeface="+mn-ea"/>
              </a:rPr>
              <a:t>.</a:t>
            </a:r>
            <a:r>
              <a:rPr lang="zh-CN" altLang="en-US" dirty="0" smtClean="0">
                <a:sym typeface="+mn-ea"/>
              </a:rPr>
              <a:t>绝缘鞋</a:t>
            </a:r>
            <a:endParaRPr dirty="0">
              <a:sym typeface="+mn-ea"/>
            </a:endParaRPr>
          </a:p>
        </p:txBody>
      </p:sp>
      <p:pic>
        <p:nvPicPr>
          <p:cNvPr id="10" name="图片 9" descr="\\192.168.0.169\教育资源及信息化服务平台软件部（二）\纯电动汽车构造需要处理图1\完成\绝缘鞋.jpg"/>
          <p:cNvPicPr/>
          <p:nvPr/>
        </p:nvPicPr>
        <p:blipFill>
          <a:blip r:embed="rId4" cstate="print">
            <a:extLst>
              <a:ext uri="{28A0092B-C50C-407E-A947-70E740481C1C}">
                <a14:useLocalDpi xmlns:a14="http://schemas.microsoft.com/office/drawing/2010/main" val="0"/>
              </a:ext>
            </a:extLst>
          </a:blip>
          <a:srcRect/>
          <a:stretch>
            <a:fillRect/>
          </a:stretch>
        </p:blipFill>
        <p:spPr>
          <a:xfrm>
            <a:off x="6314011" y="2447786"/>
            <a:ext cx="5188263" cy="3197640"/>
          </a:xfrm>
          <a:prstGeom prst="rect">
            <a:avLst/>
          </a:prstGeom>
          <a:noFill/>
          <a:ln>
            <a:noFill/>
          </a:ln>
        </p:spPr>
      </p:pic>
      <p:sp>
        <p:nvSpPr>
          <p:cNvPr id="12" name="TextBox 11"/>
          <p:cNvSpPr txBox="1"/>
          <p:nvPr/>
        </p:nvSpPr>
        <p:spPr>
          <a:xfrm>
            <a:off x="8263200" y="5656621"/>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绝缘</a:t>
            </a:r>
            <a:r>
              <a:rPr lang="zh-CN" altLang="en-US" dirty="0"/>
              <a:t>鞋</a:t>
            </a:r>
          </a:p>
        </p:txBody>
      </p:sp>
    </p:spTree>
    <p:extLst>
      <p:ext uri="{BB962C8B-B14F-4D97-AF65-F5344CB8AC3E}">
        <p14:creationId xmlns:p14="http://schemas.microsoft.com/office/powerpoint/2010/main" val="2742509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1889043"/>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保质期从出厂之日算起不超过</a:t>
            </a: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年，使用佩戴时必须按照头围的大小调整帽箍并系紧下颚带，检查绝缘帽外观有无裂纹、碰伤痕迹、磨损，帽衬是否完整</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1946717"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a:sym typeface="+mn-ea"/>
              </a:rPr>
              <a:t>3</a:t>
            </a:r>
            <a:r>
              <a:rPr dirty="0" smtClean="0">
                <a:sym typeface="+mn-ea"/>
              </a:rPr>
              <a:t>.</a:t>
            </a:r>
            <a:r>
              <a:rPr lang="zh-CN" altLang="en-US" dirty="0" smtClean="0">
                <a:sym typeface="+mn-ea"/>
              </a:rPr>
              <a:t>绝缘帽</a:t>
            </a:r>
            <a:endParaRPr dirty="0">
              <a:sym typeface="+mn-ea"/>
            </a:endParaRPr>
          </a:p>
        </p:txBody>
      </p:sp>
      <p:pic>
        <p:nvPicPr>
          <p:cNvPr id="12" name="图片 11" descr="C:\Users\Administrator.BF-20191202AFTO\Desktop\新建文件夹\图片\QQ图片20191217152246.jpg"/>
          <p:cNvPicPr/>
          <p:nvPr/>
        </p:nvPicPr>
        <p:blipFill>
          <a:blip r:embed="rId4" cstate="print"/>
          <a:srcRect/>
          <a:stretch>
            <a:fillRect/>
          </a:stretch>
        </p:blipFill>
        <p:spPr>
          <a:xfrm>
            <a:off x="6613231" y="2136140"/>
            <a:ext cx="4907676" cy="3124973"/>
          </a:xfrm>
          <a:prstGeom prst="rect">
            <a:avLst/>
          </a:prstGeom>
          <a:noFill/>
          <a:ln w="9525">
            <a:noFill/>
            <a:miter lim="800000"/>
            <a:headEnd/>
            <a:tailEnd/>
          </a:ln>
        </p:spPr>
      </p:pic>
      <p:sp>
        <p:nvSpPr>
          <p:cNvPr id="10" name="TextBox 9"/>
          <p:cNvSpPr txBox="1"/>
          <p:nvPr/>
        </p:nvSpPr>
        <p:spPr>
          <a:xfrm>
            <a:off x="8422226" y="5261113"/>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绝缘帽的检查</a:t>
            </a:r>
            <a:endParaRPr lang="zh-CN" altLang="en-US" dirty="0"/>
          </a:p>
        </p:txBody>
      </p:sp>
    </p:spTree>
    <p:extLst>
      <p:ext uri="{BB962C8B-B14F-4D97-AF65-F5344CB8AC3E}">
        <p14:creationId xmlns:p14="http://schemas.microsoft.com/office/powerpoint/2010/main" val="2887524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943528"/>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检查镜片是否完好，透光性能等。正确佩戴护目镜调整松紧度</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1946717"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smtClean="0">
                <a:sym typeface="+mn-ea"/>
              </a:rPr>
              <a:t>4</a:t>
            </a:r>
            <a:r>
              <a:rPr dirty="0" smtClean="0">
                <a:sym typeface="+mn-ea"/>
              </a:rPr>
              <a:t>.</a:t>
            </a:r>
            <a:r>
              <a:rPr lang="zh-CN" altLang="en-US" dirty="0" smtClean="0">
                <a:sym typeface="+mn-ea"/>
              </a:rPr>
              <a:t>护目镜</a:t>
            </a:r>
            <a:endParaRPr dirty="0">
              <a:sym typeface="+mn-ea"/>
            </a:endParaRP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6480709" y="2136140"/>
            <a:ext cx="4708717" cy="3230990"/>
          </a:xfrm>
          <a:prstGeom prst="rect">
            <a:avLst/>
          </a:prstGeom>
        </p:spPr>
      </p:pic>
      <p:sp>
        <p:nvSpPr>
          <p:cNvPr id="12" name="TextBox 11"/>
          <p:cNvSpPr txBox="1"/>
          <p:nvPr/>
        </p:nvSpPr>
        <p:spPr>
          <a:xfrm>
            <a:off x="8289704" y="5367130"/>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en-US" dirty="0"/>
              <a:t>护目镜</a:t>
            </a:r>
          </a:p>
        </p:txBody>
      </p:sp>
    </p:spTree>
    <p:extLst>
      <p:ext uri="{BB962C8B-B14F-4D97-AF65-F5344CB8AC3E}">
        <p14:creationId xmlns:p14="http://schemas.microsoft.com/office/powerpoint/2010/main" val="23528474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3274038"/>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主要用于电动汽车维护时铺置于地面，起到绝缘作用。其作用与绝缘鞋相同，当进行带电操作时，可增强操作人员对地绝缘，避免或减轻发生单相接地或电气设备绝缘损坏时接触电压与跨步电压对人体的伤害，在</a:t>
            </a:r>
            <a:r>
              <a:rPr lang="en-US" altLang="zh-CN" sz="2000" b="1" dirty="0">
                <a:latin typeface="宋体" pitchFamily="2" charset="-122"/>
                <a:ea typeface="宋体" pitchFamily="2" charset="-122"/>
                <a:cs typeface="微软雅黑" panose="020B0503020204020204" pitchFamily="34" charset="-122"/>
              </a:rPr>
              <a:t>1KV</a:t>
            </a:r>
            <a:r>
              <a:rPr lang="zh-CN" altLang="zh-CN" sz="2000" b="1" dirty="0">
                <a:latin typeface="宋体" pitchFamily="2" charset="-122"/>
                <a:ea typeface="宋体" pitchFamily="2" charset="-122"/>
                <a:cs typeface="微软雅黑" panose="020B0503020204020204" pitchFamily="34" charset="-122"/>
              </a:rPr>
              <a:t>及以下时，绝缘垫可作为基本安全用具</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1946717"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smtClean="0">
                <a:sym typeface="+mn-ea"/>
              </a:rPr>
              <a:t>5</a:t>
            </a:r>
            <a:r>
              <a:rPr dirty="0" smtClean="0">
                <a:sym typeface="+mn-ea"/>
              </a:rPr>
              <a:t>.</a:t>
            </a:r>
            <a:r>
              <a:rPr lang="zh-CN" altLang="en-US" dirty="0" smtClean="0">
                <a:sym typeface="+mn-ea"/>
              </a:rPr>
              <a:t>绝缘垫</a:t>
            </a:r>
            <a:endParaRPr dirty="0">
              <a:sym typeface="+mn-ea"/>
            </a:endParaRPr>
          </a:p>
        </p:txBody>
      </p:sp>
      <p:pic>
        <p:nvPicPr>
          <p:cNvPr id="12" name="图片 11" descr="C:\Users\Administrator.BF-20191202AFTO\Desktop\新建文件夹\图片\QQ图片20191217152208.jpg"/>
          <p:cNvPicPr/>
          <p:nvPr/>
        </p:nvPicPr>
        <p:blipFill>
          <a:blip r:embed="rId4" cstate="print"/>
          <a:srcRect/>
          <a:stretch>
            <a:fillRect/>
          </a:stretch>
        </p:blipFill>
        <p:spPr>
          <a:xfrm>
            <a:off x="6480709" y="2136140"/>
            <a:ext cx="5055646" cy="3557380"/>
          </a:xfrm>
          <a:prstGeom prst="rect">
            <a:avLst/>
          </a:prstGeom>
          <a:noFill/>
          <a:ln w="9525">
            <a:noFill/>
            <a:miter lim="800000"/>
            <a:headEnd/>
            <a:tailEnd/>
          </a:ln>
        </p:spPr>
      </p:pic>
      <p:sp>
        <p:nvSpPr>
          <p:cNvPr id="10" name="TextBox 9"/>
          <p:cNvSpPr txBox="1"/>
          <p:nvPr/>
        </p:nvSpPr>
        <p:spPr>
          <a:xfrm>
            <a:off x="8323304" y="5701857"/>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安装绝缘垫</a:t>
            </a:r>
            <a:endParaRPr lang="zh-CN" altLang="en-US" dirty="0"/>
          </a:p>
        </p:txBody>
      </p:sp>
    </p:spTree>
    <p:extLst>
      <p:ext uri="{BB962C8B-B14F-4D97-AF65-F5344CB8AC3E}">
        <p14:creationId xmlns:p14="http://schemas.microsoft.com/office/powerpoint/2010/main" val="10895447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1889043"/>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主要用于维护人员带电作业时对身体的保护，在作业前应检查是否存在破裂或污染，使用后应将维修工服处于通风干燥环境储存</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1946717"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smtClean="0">
                <a:sym typeface="+mn-ea"/>
              </a:rPr>
              <a:t>6</a:t>
            </a:r>
            <a:r>
              <a:rPr dirty="0" smtClean="0">
                <a:sym typeface="+mn-ea"/>
              </a:rPr>
              <a:t>.</a:t>
            </a:r>
            <a:r>
              <a:rPr lang="zh-CN" altLang="en-US" dirty="0">
                <a:sym typeface="+mn-ea"/>
              </a:rPr>
              <a:t>维修</a:t>
            </a:r>
            <a:r>
              <a:rPr lang="zh-CN" altLang="en-US" dirty="0" smtClean="0">
                <a:sym typeface="+mn-ea"/>
              </a:rPr>
              <a:t>工服</a:t>
            </a:r>
            <a:endParaRPr dirty="0">
              <a:sym typeface="+mn-ea"/>
            </a:endParaRPr>
          </a:p>
        </p:txBody>
      </p:sp>
      <p:pic>
        <p:nvPicPr>
          <p:cNvPr id="10" name="图片 9"/>
          <p:cNvPicPr/>
          <p:nvPr/>
        </p:nvPicPr>
        <p:blipFill>
          <a:blip r:embed="rId4" cstate="print">
            <a:extLst>
              <a:ext uri="{28A0092B-C50C-407E-A947-70E740481C1C}">
                <a14:useLocalDpi xmlns:a14="http://schemas.microsoft.com/office/drawing/2010/main" val="0"/>
              </a:ext>
            </a:extLst>
          </a:blip>
          <a:stretch>
            <a:fillRect/>
          </a:stretch>
        </p:blipFill>
        <p:spPr>
          <a:xfrm>
            <a:off x="7389385" y="2136140"/>
            <a:ext cx="3503902" cy="3884540"/>
          </a:xfrm>
          <a:prstGeom prst="rect">
            <a:avLst/>
          </a:prstGeom>
        </p:spPr>
      </p:pic>
      <p:sp>
        <p:nvSpPr>
          <p:cNvPr id="12" name="TextBox 11"/>
          <p:cNvSpPr txBox="1"/>
          <p:nvPr/>
        </p:nvSpPr>
        <p:spPr>
          <a:xfrm>
            <a:off x="8323304" y="6024102"/>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维修工服</a:t>
            </a:r>
            <a:endParaRPr lang="zh-CN" altLang="en-US" dirty="0"/>
          </a:p>
        </p:txBody>
      </p:sp>
    </p:spTree>
    <p:extLst>
      <p:ext uri="{BB962C8B-B14F-4D97-AF65-F5344CB8AC3E}">
        <p14:creationId xmlns:p14="http://schemas.microsoft.com/office/powerpoint/2010/main" val="71297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2036135"/>
          </a:xfrm>
          <a:prstGeom prst="rect">
            <a:avLst/>
          </a:prstGeom>
          <a:noFill/>
          <a:ln w="9525">
            <a:noFill/>
          </a:ln>
        </p:spPr>
        <p:txBody>
          <a:bodyPr wrap="square">
            <a:spAutoFit/>
          </a:bodyPr>
          <a:lstStyle/>
          <a:p>
            <a:pPr indent="304800" fontAlgn="auto">
              <a:lnSpc>
                <a:spcPct val="130000"/>
              </a:lnSpc>
            </a:pPr>
            <a:r>
              <a:rPr lang="zh-CN" altLang="zh-CN" sz="2000" b="1" dirty="0" smtClean="0">
                <a:latin typeface="宋体" pitchFamily="2" charset="-122"/>
                <a:ea typeface="宋体" pitchFamily="2" charset="-122"/>
                <a:cs typeface="微软雅黑" panose="020B0503020204020204" pitchFamily="34" charset="-122"/>
              </a:rPr>
              <a:t>纯</a:t>
            </a:r>
            <a:r>
              <a:rPr lang="zh-CN" altLang="zh-CN" sz="2000" b="1" dirty="0">
                <a:latin typeface="宋体" pitchFamily="2" charset="-122"/>
                <a:ea typeface="宋体" pitchFamily="2" charset="-122"/>
                <a:cs typeface="微软雅黑" panose="020B0503020204020204" pitchFamily="34" charset="-122"/>
              </a:rPr>
              <a:t>电动汽车维护保养的目的在于保持整车洁净、车况良好，及时发现故障隐患，排除故障，以免影响行车安全，还可以有效地延长汽车的使用寿命降低零件磨损</a:t>
            </a:r>
            <a:r>
              <a:rPr lang="zh-CN" altLang="zh-CN" sz="2000" b="1" dirty="0" smtClean="0">
                <a:latin typeface="宋体" pitchFamily="2" charset="-122"/>
                <a:ea typeface="宋体" pitchFamily="2" charset="-122"/>
                <a:cs typeface="微软雅黑" panose="020B0503020204020204" pitchFamily="34" charset="-122"/>
              </a:rPr>
              <a:t>。</a:t>
            </a:r>
            <a:endParaRPr lang="en-US" altLang="zh-CN" sz="2000" b="1" dirty="0" smtClean="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纯电动汽车维护保养的目的</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050" name="Picture 2" descr="https://ss3.bdstatic.com/70cFv8Sh_Q1YnxGkpoWK1HF6hhy/it/u=1467866656,2362879745&amp;fm=26&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1776" y="2296130"/>
            <a:ext cx="5315144" cy="27927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110330" y="5102083"/>
            <a:ext cx="1815548" cy="369332"/>
          </a:xfrm>
          <a:prstGeom prst="rect">
            <a:avLst/>
          </a:prstGeom>
          <a:noFill/>
        </p:spPr>
        <p:txBody>
          <a:bodyPr wrap="square" rtlCol="0">
            <a:spAutoFit/>
          </a:bodyPr>
          <a:lstStyle/>
          <a:p>
            <a:pPr algn="ctr"/>
            <a:r>
              <a:rPr lang="zh-CN" altLang="en-US" b="1" dirty="0">
                <a:latin typeface="宋体" pitchFamily="2" charset="-122"/>
                <a:ea typeface="宋体" pitchFamily="2" charset="-122"/>
              </a:rPr>
              <a:t>比亚</a:t>
            </a:r>
            <a:r>
              <a:rPr lang="zh-CN" altLang="en-US" b="1" dirty="0" smtClean="0">
                <a:latin typeface="宋体" pitchFamily="2" charset="-122"/>
                <a:ea typeface="宋体" pitchFamily="2" charset="-122"/>
              </a:rPr>
              <a:t>迪</a:t>
            </a:r>
            <a:r>
              <a:rPr lang="en-US" altLang="zh-CN" b="1" dirty="0" smtClean="0">
                <a:latin typeface="宋体" pitchFamily="2" charset="-122"/>
                <a:ea typeface="宋体" pitchFamily="2" charset="-122"/>
              </a:rPr>
              <a:t>E5</a:t>
            </a:r>
            <a:endParaRPr lang="zh-CN" altLang="en-US"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1427378"/>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在维修高压系统时，必须使用电工专用绝缘工具，在日常使用时应当注意保养，防潮，防止损坏脏污</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1946717"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smtClean="0">
                <a:sym typeface="+mn-ea"/>
              </a:rPr>
              <a:t>7</a:t>
            </a:r>
            <a:r>
              <a:rPr dirty="0" smtClean="0">
                <a:sym typeface="+mn-ea"/>
              </a:rPr>
              <a:t>.</a:t>
            </a:r>
            <a:r>
              <a:rPr lang="zh-CN" altLang="en-US" dirty="0" smtClean="0">
                <a:sym typeface="+mn-ea"/>
              </a:rPr>
              <a:t>绝缘工具</a:t>
            </a:r>
            <a:endParaRPr dirty="0">
              <a:sym typeface="+mn-ea"/>
            </a:endParaRPr>
          </a:p>
        </p:txBody>
      </p:sp>
      <p:pic>
        <p:nvPicPr>
          <p:cNvPr id="12" name="图片 11" descr="C:\Users\Administrator.BF-20191202AFTO\Desktop\新建文件夹\图片\QQ图片20191217152242.jpg"/>
          <p:cNvPicPr/>
          <p:nvPr/>
        </p:nvPicPr>
        <p:blipFill>
          <a:blip r:embed="rId4" cstate="print"/>
          <a:srcRect/>
          <a:stretch>
            <a:fillRect/>
          </a:stretch>
        </p:blipFill>
        <p:spPr>
          <a:xfrm>
            <a:off x="6480710" y="2136139"/>
            <a:ext cx="5100778" cy="3443025"/>
          </a:xfrm>
          <a:prstGeom prst="rect">
            <a:avLst/>
          </a:prstGeom>
          <a:noFill/>
          <a:ln w="9525">
            <a:noFill/>
            <a:miter lim="800000"/>
            <a:headEnd/>
            <a:tailEnd/>
          </a:ln>
        </p:spPr>
      </p:pic>
      <p:sp>
        <p:nvSpPr>
          <p:cNvPr id="10" name="TextBox 9"/>
          <p:cNvSpPr txBox="1"/>
          <p:nvPr/>
        </p:nvSpPr>
        <p:spPr>
          <a:xfrm>
            <a:off x="8323304" y="5586779"/>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绝缘工具</a:t>
            </a:r>
            <a:endParaRPr lang="zh-CN" altLang="en-US" dirty="0"/>
          </a:p>
        </p:txBody>
      </p:sp>
    </p:spTree>
    <p:extLst>
      <p:ext uri="{BB962C8B-B14F-4D97-AF65-F5344CB8AC3E}">
        <p14:creationId xmlns:p14="http://schemas.microsoft.com/office/powerpoint/2010/main" val="28521521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771524" y="2136140"/>
            <a:ext cx="4728127" cy="965714"/>
          </a:xfrm>
          <a:prstGeom prst="rect">
            <a:avLst/>
          </a:prstGeom>
          <a:noFill/>
          <a:ln w="9525">
            <a:noFill/>
          </a:ln>
        </p:spPr>
        <p:txBody>
          <a:bodyPr wrap="square">
            <a:spAutoFit/>
          </a:bodyPr>
          <a:lstStyle/>
          <a:p>
            <a:pPr indent="304800">
              <a:lnSpc>
                <a:spcPct val="150000"/>
              </a:lnSpc>
            </a:pPr>
            <a:r>
              <a:rPr lang="zh-CN" altLang="zh-CN" sz="2000" b="1" dirty="0">
                <a:latin typeface="宋体" pitchFamily="2" charset="-122"/>
                <a:ea typeface="宋体" pitchFamily="2" charset="-122"/>
                <a:cs typeface="微软雅黑" panose="020B0503020204020204" pitchFamily="34" charset="-122"/>
              </a:rPr>
              <a:t>在维护维修时，需要用绝缘表检测绝缘阻值</a:t>
            </a:r>
            <a:r>
              <a:rPr lang="zh-CN" altLang="en-US" sz="2000" b="1" dirty="0">
                <a:latin typeface="宋体" pitchFamily="2" charset="-122"/>
                <a:ea typeface="宋体" pitchFamily="2" charset="-122"/>
                <a:cs typeface="微软雅黑" panose="020B0503020204020204" pitchFamily="34" charset="-122"/>
              </a:rPr>
              <a:t>。</a:t>
            </a:r>
            <a:endParaRPr lang="en-US" altLang="zh-CN" sz="2000" b="1" dirty="0">
              <a:latin typeface="宋体" pitchFamily="2" charset="-122"/>
              <a:ea typeface="宋体" pitchFamily="2" charset="-122"/>
              <a:cs typeface="微软雅黑" panose="020B0503020204020204" pitchFamily="34"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安全防护工具的检查和使用</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
          <p:cNvSpPr txBox="1"/>
          <p:nvPr/>
        </p:nvSpPr>
        <p:spPr>
          <a:xfrm>
            <a:off x="929005" y="1045210"/>
            <a:ext cx="2609325" cy="535531"/>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en-US" dirty="0" smtClean="0">
                <a:sym typeface="+mn-ea"/>
              </a:rPr>
              <a:t>8</a:t>
            </a:r>
            <a:r>
              <a:rPr dirty="0" smtClean="0">
                <a:sym typeface="+mn-ea"/>
              </a:rPr>
              <a:t>.</a:t>
            </a:r>
            <a:r>
              <a:rPr lang="zh-CN" altLang="en-US" dirty="0" smtClean="0">
                <a:sym typeface="+mn-ea"/>
              </a:rPr>
              <a:t>绝缘测试仪</a:t>
            </a:r>
            <a:endParaRPr dirty="0">
              <a:sym typeface="+mn-ea"/>
            </a:endParaRPr>
          </a:p>
        </p:txBody>
      </p:sp>
      <p:pic>
        <p:nvPicPr>
          <p:cNvPr id="10" name="图片 9"/>
          <p:cNvPicPr/>
          <p:nvPr/>
        </p:nvPicPr>
        <p:blipFill>
          <a:blip r:embed="rId4">
            <a:extLst>
              <a:ext uri="{28A0092B-C50C-407E-A947-70E740481C1C}">
                <a14:useLocalDpi xmlns:a14="http://schemas.microsoft.com/office/drawing/2010/main" val="0"/>
              </a:ext>
            </a:extLst>
          </a:blip>
          <a:stretch>
            <a:fillRect/>
          </a:stretch>
        </p:blipFill>
        <p:spPr>
          <a:xfrm>
            <a:off x="7221414" y="1585045"/>
            <a:ext cx="2969508" cy="4001734"/>
          </a:xfrm>
          <a:prstGeom prst="rect">
            <a:avLst/>
          </a:prstGeom>
        </p:spPr>
      </p:pic>
      <p:sp>
        <p:nvSpPr>
          <p:cNvPr id="12" name="TextBox 11"/>
          <p:cNvSpPr txBox="1"/>
          <p:nvPr/>
        </p:nvSpPr>
        <p:spPr>
          <a:xfrm>
            <a:off x="7978748" y="5586779"/>
            <a:ext cx="1815548" cy="369332"/>
          </a:xfrm>
          <a:prstGeom prst="rect">
            <a:avLst/>
          </a:prstGeom>
          <a:noFill/>
        </p:spPr>
        <p:txBody>
          <a:bodyPr wrap="square" rtlCol="0">
            <a:spAutoFit/>
          </a:bodyPr>
          <a:lstStyle>
            <a:defPPr>
              <a:defRPr lang="zh-CN"/>
            </a:defPPr>
            <a:lvl1pPr algn="ctr">
              <a:defRPr b="1">
                <a:latin typeface="宋体" pitchFamily="2" charset="-122"/>
                <a:ea typeface="宋体" pitchFamily="2" charset="-122"/>
              </a:defRPr>
            </a:lvl1pPr>
          </a:lstStyle>
          <a:p>
            <a:r>
              <a:rPr lang="zh-CN" altLang="zh-CN" dirty="0"/>
              <a:t>绝缘测试仪</a:t>
            </a:r>
            <a:endParaRPr lang="zh-CN" altLang="en-US" dirty="0"/>
          </a:p>
        </p:txBody>
      </p:sp>
    </p:spTree>
    <p:extLst>
      <p:ext uri="{BB962C8B-B14F-4D97-AF65-F5344CB8AC3E}">
        <p14:creationId xmlns:p14="http://schemas.microsoft.com/office/powerpoint/2010/main" val="22723874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26" name="图片 5969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0710" y="2332383"/>
            <a:ext cx="5081091" cy="2915478"/>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99"/>
          <p:cNvSpPr txBox="1"/>
          <p:nvPr/>
        </p:nvSpPr>
        <p:spPr>
          <a:xfrm>
            <a:off x="771525" y="1052195"/>
            <a:ext cx="1719884" cy="535531"/>
          </a:xfrm>
          <a:prstGeom prst="rect">
            <a:avLst/>
          </a:prstGeom>
          <a:noFill/>
          <a:ln w="9525">
            <a:noFill/>
          </a:ln>
        </p:spPr>
        <p:txBody>
          <a:bodyPr wrap="square">
            <a:spAutoFit/>
          </a:bodyPr>
          <a:lstStyle/>
          <a:p>
            <a:pPr indent="0" fontAlgn="auto">
              <a:lnSpc>
                <a:spcPct val="120000"/>
              </a:lnSpc>
            </a:pPr>
            <a:r>
              <a:rPr lang="zh-CN" altLang="en-US" sz="24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首</a:t>
            </a:r>
            <a:r>
              <a:rPr lang="zh-CN" altLang="en-US" sz="2400" dirty="0" smtClean="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rPr>
              <a:t>保项目</a:t>
            </a:r>
            <a:endParaRPr lang="ko-KR" altLang="en-US" sz="2400" dirty="0">
              <a:solidFill>
                <a:srgbClr val="40404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02"/>
          <p:cNvSpPr txBox="1"/>
          <p:nvPr/>
        </p:nvSpPr>
        <p:spPr>
          <a:xfrm>
            <a:off x="771524" y="2136140"/>
            <a:ext cx="4728127" cy="2492990"/>
          </a:xfrm>
          <a:prstGeom prst="rect">
            <a:avLst/>
          </a:prstGeom>
          <a:noFill/>
          <a:ln w="9525">
            <a:noFill/>
          </a:ln>
        </p:spPr>
        <p:txBody>
          <a:bodyPr wrap="square">
            <a:spAutoFit/>
          </a:bodyPr>
          <a:lstStyle/>
          <a:p>
            <a:pPr indent="304800">
              <a:lnSpc>
                <a:spcPct val="130000"/>
              </a:lnSpc>
              <a:spcAft>
                <a:spcPts val="0"/>
              </a:spcAft>
            </a:pPr>
            <a:r>
              <a:rPr lang="en-US" altLang="zh-CN" sz="2000" b="1" dirty="0">
                <a:latin typeface="宋体" pitchFamily="2" charset="-122"/>
                <a:ea typeface="宋体" pitchFamily="2" charset="-122"/>
                <a:cs typeface="微软雅黑" panose="020B0503020204020204" pitchFamily="34" charset="-122"/>
              </a:rPr>
              <a:t>1.</a:t>
            </a:r>
            <a:r>
              <a:rPr lang="zh-CN" altLang="zh-CN" sz="2000" b="1" dirty="0">
                <a:latin typeface="宋体" pitchFamily="2" charset="-122"/>
                <a:ea typeface="宋体" pitchFamily="2" charset="-122"/>
                <a:cs typeface="微软雅黑" panose="020B0503020204020204" pitchFamily="34" charset="-122"/>
              </a:rPr>
              <a:t>把车辆停放在工位上，安装好档块、车内外防护套件，检查车辆外观，做好安全防护 。</a:t>
            </a: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请参考视频：安全防护、安装车内三件套、前舱附件检查及安装车外三件套</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spTree>
    <p:extLst>
      <p:ext uri="{BB962C8B-B14F-4D97-AF65-F5344CB8AC3E}">
        <p14:creationId xmlns:p14="http://schemas.microsoft.com/office/powerpoint/2010/main" val="2337179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2492990"/>
          </a:xfrm>
          <a:prstGeom prst="rect">
            <a:avLst/>
          </a:prstGeom>
          <a:noFill/>
          <a:ln w="9525">
            <a:noFill/>
          </a:ln>
        </p:spPr>
        <p:txBody>
          <a:bodyPr wrap="square">
            <a:spAutoFit/>
          </a:bodyPr>
          <a:lstStyle/>
          <a:p>
            <a:pPr indent="304800">
              <a:lnSpc>
                <a:spcPct val="130000"/>
              </a:lnSpc>
              <a:spcAft>
                <a:spcPts val="0"/>
              </a:spcAft>
            </a:pPr>
            <a:r>
              <a:rPr lang="en-US" altLang="zh-CN" sz="2000" b="1" dirty="0">
                <a:latin typeface="宋体" pitchFamily="2" charset="-122"/>
                <a:ea typeface="宋体" pitchFamily="2" charset="-122"/>
                <a:cs typeface="微软雅黑" panose="020B0503020204020204" pitchFamily="34" charset="-122"/>
              </a:rPr>
              <a:t>2.</a:t>
            </a:r>
            <a:r>
              <a:rPr lang="zh-CN" altLang="zh-CN" sz="2000" b="1" dirty="0">
                <a:latin typeface="宋体" pitchFamily="2" charset="-122"/>
                <a:ea typeface="宋体" pitchFamily="2" charset="-122"/>
                <a:cs typeface="微软雅黑" panose="020B0503020204020204" pitchFamily="34" charset="-122"/>
              </a:rPr>
              <a:t>外部检查：近光、远光、转向灯、雾灯、制动灯、倒车灯；雨刮、喷嘴；交直流充电器插孔等。</a:t>
            </a:r>
          </a:p>
          <a:p>
            <a:pPr indent="304800">
              <a:lnSpc>
                <a:spcPct val="130000"/>
              </a:lnSpc>
              <a:spcAft>
                <a:spcPts val="0"/>
              </a:spcAft>
            </a:pPr>
            <a:endParaRPr lang="en-US" altLang="zh-CN" sz="2000" b="1" dirty="0">
              <a:solidFill>
                <a:srgbClr val="FF0000"/>
              </a:solidFill>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请参考视频：车辆外检、车外灯光检查、车外充电系统检查</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0" name="图片 5969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6445" y="2136140"/>
            <a:ext cx="5291294" cy="3061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318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2492990"/>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3.</a:t>
            </a:r>
            <a:r>
              <a:rPr lang="zh-CN" altLang="zh-CN" sz="2000" b="1" dirty="0">
                <a:latin typeface="宋体" pitchFamily="2" charset="-122"/>
                <a:ea typeface="宋体" pitchFamily="2" charset="-122"/>
                <a:cs typeface="微软雅黑" panose="020B0503020204020204" pitchFamily="34" charset="-122"/>
              </a:rPr>
              <a:t>内部检查：组合仪表、冷暖系统工作情况、连接诊断仪确定有无故障信息等。</a:t>
            </a:r>
          </a:p>
          <a:p>
            <a:pPr indent="304800">
              <a:lnSpc>
                <a:spcPct val="130000"/>
              </a:lnSpc>
              <a:spcAft>
                <a:spcPts val="0"/>
              </a:spcAft>
            </a:pPr>
            <a:endParaRPr lang="en-US" altLang="zh-CN" sz="2000" b="1" dirty="0">
              <a:solidFill>
                <a:srgbClr val="FF0000"/>
              </a:solidFill>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请参考视频：仪表指示灯检查、空调系统工况检查、诊断仪检测</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0" name="图片 9"/>
          <p:cNvPicPr/>
          <p:nvPr/>
        </p:nvPicPr>
        <p:blipFill>
          <a:blip r:embed="rId4" cstate="print"/>
          <a:stretch>
            <a:fillRect/>
          </a:stretch>
        </p:blipFill>
        <p:spPr>
          <a:xfrm>
            <a:off x="6280184" y="2290775"/>
            <a:ext cx="5644303" cy="2983590"/>
          </a:xfrm>
          <a:prstGeom prst="rect">
            <a:avLst/>
          </a:prstGeom>
        </p:spPr>
      </p:pic>
    </p:spTree>
    <p:extLst>
      <p:ext uri="{BB962C8B-B14F-4D97-AF65-F5344CB8AC3E}">
        <p14:creationId xmlns:p14="http://schemas.microsoft.com/office/powerpoint/2010/main" val="4134325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1292662"/>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4.</a:t>
            </a:r>
            <a:r>
              <a:rPr lang="zh-CN" altLang="zh-CN" sz="2000" b="1" dirty="0">
                <a:latin typeface="宋体" pitchFamily="2" charset="-122"/>
                <a:ea typeface="宋体" pitchFamily="2" charset="-122"/>
                <a:cs typeface="微软雅黑" panose="020B0503020204020204" pitchFamily="34" charset="-122"/>
              </a:rPr>
              <a:t>空调系统维护：清洁空调滤清器等。</a:t>
            </a:r>
          </a:p>
          <a:p>
            <a:pPr indent="304800">
              <a:lnSpc>
                <a:spcPct val="130000"/>
              </a:lnSpc>
              <a:spcAft>
                <a:spcPts val="0"/>
              </a:spcAft>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请参考视频：清洁空调滤清器</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2" name="图片 11"/>
          <p:cNvPicPr/>
          <p:nvPr/>
        </p:nvPicPr>
        <p:blipFill>
          <a:blip r:embed="rId4" cstate="print"/>
          <a:stretch>
            <a:fillRect/>
          </a:stretch>
        </p:blipFill>
        <p:spPr>
          <a:xfrm>
            <a:off x="5895871" y="2371005"/>
            <a:ext cx="5989996" cy="3009377"/>
          </a:xfrm>
          <a:prstGeom prst="rect">
            <a:avLst/>
          </a:prstGeom>
        </p:spPr>
      </p:pic>
    </p:spTree>
    <p:extLst>
      <p:ext uri="{BB962C8B-B14F-4D97-AF65-F5344CB8AC3E}">
        <p14:creationId xmlns:p14="http://schemas.microsoft.com/office/powerpoint/2010/main" val="5246393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2492990"/>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5.</a:t>
            </a:r>
            <a:r>
              <a:rPr lang="zh-CN" altLang="zh-CN" sz="2000" b="1" dirty="0">
                <a:latin typeface="宋体" pitchFamily="2" charset="-122"/>
                <a:ea typeface="宋体" pitchFamily="2" charset="-122"/>
                <a:cs typeface="微软雅黑" panose="020B0503020204020204" pitchFamily="34" charset="-122"/>
              </a:rPr>
              <a:t>机舱内液位检查：制动液位、冷却液位等。</a:t>
            </a:r>
          </a:p>
          <a:p>
            <a:pPr indent="304800">
              <a:lnSpc>
                <a:spcPct val="130000"/>
              </a:lnSpc>
              <a:spcAft>
                <a:spcPts val="0"/>
              </a:spcAft>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请参考视频：制动液液位、电机（电池）冷却液液位、暖风水加热冷却液液位检查</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0" name="图片 9"/>
          <p:cNvPicPr/>
          <p:nvPr/>
        </p:nvPicPr>
        <p:blipFill>
          <a:blip r:embed="rId4" cstate="print"/>
          <a:stretch>
            <a:fillRect/>
          </a:stretch>
        </p:blipFill>
        <p:spPr>
          <a:xfrm>
            <a:off x="6054894" y="2112100"/>
            <a:ext cx="5660028" cy="3458494"/>
          </a:xfrm>
          <a:prstGeom prst="rect">
            <a:avLst/>
          </a:prstGeom>
        </p:spPr>
      </p:pic>
    </p:spTree>
    <p:extLst>
      <p:ext uri="{BB962C8B-B14F-4D97-AF65-F5344CB8AC3E}">
        <p14:creationId xmlns:p14="http://schemas.microsoft.com/office/powerpoint/2010/main" val="11136922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010" y="2136140"/>
            <a:ext cx="4728127" cy="2092881"/>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6.</a:t>
            </a:r>
            <a:r>
              <a:rPr lang="zh-CN" altLang="zh-CN" sz="2000" b="1" dirty="0">
                <a:latin typeface="宋体" pitchFamily="2" charset="-122"/>
                <a:ea typeface="宋体" pitchFamily="2" charset="-122"/>
                <a:cs typeface="微软雅黑" panose="020B0503020204020204" pitchFamily="34" charset="-122"/>
              </a:rPr>
              <a:t>制动系统检查：制动软管、制动盘、制动片等。</a:t>
            </a:r>
          </a:p>
          <a:p>
            <a:pPr indent="304800">
              <a:lnSpc>
                <a:spcPct val="130000"/>
              </a:lnSpc>
              <a:spcAft>
                <a:spcPts val="0"/>
              </a:spcAft>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请参考视频：车辆举升、制动系统检查</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2" name="图片 11"/>
          <p:cNvPicPr/>
          <p:nvPr/>
        </p:nvPicPr>
        <p:blipFill>
          <a:blip r:embed="rId4" cstate="print"/>
          <a:stretch>
            <a:fillRect/>
          </a:stretch>
        </p:blipFill>
        <p:spPr>
          <a:xfrm>
            <a:off x="6175909" y="2136140"/>
            <a:ext cx="5266435" cy="3586539"/>
          </a:xfrm>
          <a:prstGeom prst="rect">
            <a:avLst/>
          </a:prstGeom>
        </p:spPr>
      </p:pic>
    </p:spTree>
    <p:extLst>
      <p:ext uri="{BB962C8B-B14F-4D97-AF65-F5344CB8AC3E}">
        <p14:creationId xmlns:p14="http://schemas.microsoft.com/office/powerpoint/2010/main" val="3919695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lang="zh-CN" altLang="en-US" sz="3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纯电动汽车首次保养的项目</a:t>
            </a:r>
            <a:endParaRPr sz="3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lstStyle/>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99"/>
          <p:cNvSpPr txBox="1"/>
          <p:nvPr/>
        </p:nvSpPr>
        <p:spPr>
          <a:xfrm>
            <a:off x="771525" y="1052195"/>
            <a:ext cx="1719884" cy="497957"/>
          </a:xfrm>
          <a:prstGeom prst="rect">
            <a:avLst/>
          </a:prstGeom>
          <a:noFill/>
          <a:ln w="9525">
            <a:noFill/>
          </a:ln>
        </p:spPr>
        <p:txBody>
          <a:bodyPr wrap="square">
            <a:spAutoFit/>
          </a:bodyPr>
          <a:lstStyle>
            <a:defPPr>
              <a:defRPr lang="zh-CN"/>
            </a:defPPr>
            <a:lvl1pPr indent="0" fontAlgn="auto">
              <a:lnSpc>
                <a:spcPct val="120000"/>
              </a:lnSpc>
              <a:defRPr sz="2400">
                <a:solidFill>
                  <a:srgbClr val="404040"/>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sym typeface="+mn-ea"/>
              </a:rPr>
              <a:t>首保项目</a:t>
            </a:r>
            <a:endParaRPr lang="ko-KR" altLang="en-US" dirty="0">
              <a:sym typeface="+mn-ea"/>
            </a:endParaRPr>
          </a:p>
        </p:txBody>
      </p:sp>
      <p:sp>
        <p:nvSpPr>
          <p:cNvPr id="15" name="文本框 102"/>
          <p:cNvSpPr txBox="1"/>
          <p:nvPr/>
        </p:nvSpPr>
        <p:spPr>
          <a:xfrm>
            <a:off x="771524" y="2136140"/>
            <a:ext cx="4728127" cy="2492990"/>
          </a:xfrm>
          <a:prstGeom prst="rect">
            <a:avLst/>
          </a:prstGeom>
          <a:noFill/>
          <a:ln w="9525">
            <a:noFill/>
          </a:ln>
        </p:spPr>
        <p:txBody>
          <a:bodyPr wrap="square">
            <a:spAutoFit/>
          </a:bodyPr>
          <a:lstStyle/>
          <a:p>
            <a:pPr indent="304800">
              <a:lnSpc>
                <a:spcPct val="130000"/>
              </a:lnSpc>
            </a:pPr>
            <a:r>
              <a:rPr lang="en-US" altLang="zh-CN" sz="2000" b="1" dirty="0">
                <a:latin typeface="宋体" pitchFamily="2" charset="-122"/>
                <a:ea typeface="宋体" pitchFamily="2" charset="-122"/>
                <a:cs typeface="微软雅黑" panose="020B0503020204020204" pitchFamily="34" charset="-122"/>
              </a:rPr>
              <a:t>7.</a:t>
            </a:r>
            <a:r>
              <a:rPr lang="zh-CN" altLang="zh-CN" sz="2000" b="1" dirty="0">
                <a:latin typeface="宋体" pitchFamily="2" charset="-122"/>
                <a:ea typeface="宋体" pitchFamily="2" charset="-122"/>
                <a:cs typeface="微软雅黑" panose="020B0503020204020204" pitchFamily="34" charset="-122"/>
              </a:rPr>
              <a:t>行驶系统检查：胎压与轮胎磨损检查等。</a:t>
            </a:r>
          </a:p>
          <a:p>
            <a:pPr indent="304800">
              <a:lnSpc>
                <a:spcPct val="130000"/>
              </a:lnSpc>
            </a:pPr>
            <a:endParaRPr lang="zh-CN"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endParaRPr lang="en-US" altLang="zh-CN" sz="2000" b="1" dirty="0">
              <a:latin typeface="宋体" pitchFamily="2" charset="-122"/>
              <a:ea typeface="宋体" pitchFamily="2" charset="-122"/>
              <a:cs typeface="微软雅黑" panose="020B0503020204020204" pitchFamily="34" charset="-122"/>
            </a:endParaRPr>
          </a:p>
          <a:p>
            <a:pPr indent="304800">
              <a:lnSpc>
                <a:spcPct val="130000"/>
              </a:lnSpc>
              <a:spcAft>
                <a:spcPts val="0"/>
              </a:spcAft>
            </a:pPr>
            <a:r>
              <a:rPr lang="zh-CN" altLang="en-US" sz="2000" b="1" dirty="0">
                <a:solidFill>
                  <a:srgbClr val="FF0000"/>
                </a:solidFill>
                <a:latin typeface="宋体" pitchFamily="2" charset="-122"/>
                <a:ea typeface="宋体" pitchFamily="2" charset="-122"/>
                <a:cs typeface="微软雅黑" panose="020B0503020204020204" pitchFamily="34" charset="-122"/>
              </a:rPr>
              <a:t>请参考视频：车轮轴承游隙检查、车轮检查与换位</a:t>
            </a:r>
            <a:endParaRPr lang="zh-CN" altLang="zh-CN" sz="2000" b="1" dirty="0">
              <a:solidFill>
                <a:srgbClr val="FF0000"/>
              </a:solidFill>
              <a:latin typeface="宋体" pitchFamily="2" charset="-122"/>
              <a:ea typeface="宋体" pitchFamily="2" charset="-122"/>
              <a:cs typeface="微软雅黑" panose="020B0503020204020204" pitchFamily="34" charset="-122"/>
            </a:endParaRPr>
          </a:p>
        </p:txBody>
      </p:sp>
      <p:pic>
        <p:nvPicPr>
          <p:cNvPr id="10" name="图片 9"/>
          <p:cNvPicPr/>
          <p:nvPr/>
        </p:nvPicPr>
        <p:blipFill>
          <a:blip r:embed="rId4" cstate="print"/>
          <a:stretch>
            <a:fillRect/>
          </a:stretch>
        </p:blipFill>
        <p:spPr>
          <a:xfrm>
            <a:off x="5976535" y="2304663"/>
            <a:ext cx="5628811" cy="2956450"/>
          </a:xfrm>
          <a:prstGeom prst="rect">
            <a:avLst/>
          </a:prstGeom>
        </p:spPr>
      </p:pic>
    </p:spTree>
    <p:extLst>
      <p:ext uri="{BB962C8B-B14F-4D97-AF65-F5344CB8AC3E}">
        <p14:creationId xmlns:p14="http://schemas.microsoft.com/office/powerpoint/2010/main" val="59939207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7a6709c-12e9-41e1-ac14-4cd2dc51ade6}"/>
</p:tagLst>
</file>

<file path=ppt/tags/tag1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1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2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0.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1.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6.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7.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8.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9.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356</TotalTime>
  <Words>921</Words>
  <Application>Microsoft Office PowerPoint</Application>
  <PresentationFormat>自定义</PresentationFormat>
  <Paragraphs>102</Paragraphs>
  <Slides>22</Slides>
  <Notes>1</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任务1：纯电动车首保操作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151</cp:revision>
  <dcterms:created xsi:type="dcterms:W3CDTF">2019-03-30T02:15:00Z</dcterms:created>
  <dcterms:modified xsi:type="dcterms:W3CDTF">2020-06-30T08:14:19Z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