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7"/>
  </p:handoutMasterIdLst>
  <p:sldIdLst>
    <p:sldId id="794" r:id="rId3"/>
    <p:sldId id="861" r:id="rId5"/>
    <p:sldId id="873" r:id="rId6"/>
    <p:sldId id="874" r:id="rId7"/>
    <p:sldId id="877" r:id="rId8"/>
    <p:sldId id="878" r:id="rId9"/>
    <p:sldId id="879" r:id="rId10"/>
    <p:sldId id="880" r:id="rId11"/>
    <p:sldId id="881" r:id="rId12"/>
    <p:sldId id="882" r:id="rId13"/>
    <p:sldId id="883" r:id="rId14"/>
    <p:sldId id="884" r:id="rId15"/>
    <p:sldId id="885" r:id="rId16"/>
    <p:sldId id="886" r:id="rId17"/>
    <p:sldId id="887" r:id="rId18"/>
    <p:sldId id="888" r:id="rId19"/>
    <p:sldId id="889" r:id="rId20"/>
    <p:sldId id="890" r:id="rId21"/>
    <p:sldId id="891" r:id="rId22"/>
    <p:sldId id="892" r:id="rId23"/>
    <p:sldId id="893" r:id="rId24"/>
    <p:sldId id="894" r:id="rId25"/>
    <p:sldId id="895" r:id="rId26"/>
    <p:sldId id="896" r:id="rId27"/>
    <p:sldId id="898" r:id="rId28"/>
    <p:sldId id="897" r:id="rId29"/>
    <p:sldId id="899" r:id="rId30"/>
    <p:sldId id="904" r:id="rId31"/>
    <p:sldId id="905" r:id="rId32"/>
    <p:sldId id="906" r:id="rId33"/>
    <p:sldId id="907" r:id="rId34"/>
    <p:sldId id="860" r:id="rId35"/>
    <p:sldId id="258" r:id="rId36"/>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182"/>
    <a:srgbClr val="FFFE6B"/>
    <a:srgbClr val="D1E8D4"/>
    <a:srgbClr val="F5F5C3"/>
    <a:srgbClr val="E6EF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65.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ACB9DC-FD81-47AE-A86A-F96F392ED49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92A97A-DB31-49A2-B00A-D679A9C2756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67753" y="1143000"/>
            <a:ext cx="5522494"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showMasterSp="0">
  <p:cSld name="幻灯片首页">
    <p:spTree>
      <p:nvGrpSpPr>
        <p:cNvPr id="1" name=""/>
        <p:cNvGrpSpPr/>
        <p:nvPr/>
      </p:nvGrpSpPr>
      <p:grpSpPr>
        <a:xfrm>
          <a:off x="0" y="0"/>
          <a:ext cx="0" cy="0"/>
          <a:chOff x="0" y="0"/>
          <a:chExt cx="0" cy="0"/>
        </a:xfrm>
      </p:grpSpPr>
      <p:sp>
        <p:nvSpPr>
          <p:cNvPr id="6" name="标题 5"/>
          <p:cNvSpPr>
            <a:spLocks noGrp="1"/>
          </p:cNvSpPr>
          <p:nvPr>
            <p:ph type="title"/>
          </p:nvPr>
        </p:nvSpPr>
        <p:spPr>
          <a:xfrm>
            <a:off x="233469" y="117381"/>
            <a:ext cx="8180070" cy="479593"/>
          </a:xfrm>
        </p:spPr>
        <p:txBody>
          <a:bodyPr/>
          <a:lstStyle>
            <a:lvl1pPr algn="l">
              <a:defRPr sz="1950" b="1">
                <a:solidFill>
                  <a:srgbClr val="1CA7E2"/>
                </a:solidFill>
              </a:defRPr>
            </a:lvl1pPr>
          </a:lstStyle>
          <a:p>
            <a:pPr fontAlgn="base"/>
            <a:r>
              <a:rPr lang="zh-CN" altLang="en-US" sz="1950" strike="noStrike" noProof="1" smtClean="0"/>
              <a:t>单击此处编辑母版标题样式</a:t>
            </a:r>
            <a:endParaRPr lang="zh-CN" altLang="en-US" strike="noStrike" noProof="1"/>
          </a:p>
        </p:txBody>
      </p:sp>
      <p:sp>
        <p:nvSpPr>
          <p:cNvPr id="5" name="日期占位符 1"/>
          <p:cNvSpPr>
            <a:spLocks noGrp="1"/>
          </p:cNvSpPr>
          <p:nvPr>
            <p:ph type="dt" sz="half" idx="2"/>
          </p:nvPr>
        </p:nvSpPr>
        <p:spPr>
          <a:xfrm>
            <a:off x="9372600" y="6448495"/>
            <a:ext cx="1778000" cy="294268"/>
          </a:xfrm>
          <a:prstGeom prst="rect">
            <a:avLst/>
          </a:prstGeom>
        </p:spPr>
        <p:txBody>
          <a:bodyPr vert="horz" lIns="91440" tIns="45720" rIns="91440" bIns="45720" rtlCol="0" anchor="ctr">
            <a:normAutofit/>
          </a:bodyPr>
          <a:lstStyle>
            <a:lvl1pPr>
              <a:defRPr/>
            </a:lvl1pPr>
          </a:lstStyle>
          <a:p>
            <a:pPr algn="ctr">
              <a:defRPr/>
            </a:pPr>
            <a:r>
              <a:rPr lang="en-US" altLang="zh-CN" sz="900" noProof="1" smtClean="0">
                <a:solidFill>
                  <a:schemeClr val="bg1">
                    <a:lumMod val="50000"/>
                  </a:schemeClr>
                </a:solidFill>
                <a:latin typeface="黑体" panose="02010609060101010101" pitchFamily="49" charset="-122"/>
                <a:ea typeface="黑体" panose="02010609060101010101" pitchFamily="49" charset="-122"/>
              </a:rPr>
              <a:t>2018/8/8</a:t>
            </a:r>
            <a:endParaRPr lang="zh-CN" altLang="en-US" sz="900" noProof="1">
              <a:solidFill>
                <a:schemeClr val="bg1">
                  <a:lumMod val="50000"/>
                </a:schemeClr>
              </a:solidFill>
              <a:latin typeface="黑体" panose="02010609060101010101" pitchFamily="49" charset="-122"/>
              <a:ea typeface="黑体" panose="02010609060101010101" pitchFamily="49" charset="-122"/>
            </a:endParaRPr>
          </a:p>
        </p:txBody>
      </p:sp>
    </p:spTree>
  </p:cSld>
  <p:clrMapOvr>
    <a:masterClrMapping/>
  </p:clrMapOvr>
  <p:hf sldNum="0" hdr="0"/>
</p:sldLayout>
</file>

<file path=ppt/slideLayouts/slideLayout18.xml><?xml version="1.0" encoding="utf-8"?>
<p:sldLayout xmlns:a="http://schemas.openxmlformats.org/drawingml/2006/main" xmlns:r="http://schemas.openxmlformats.org/officeDocument/2006/relationships" xmlns:p="http://schemas.openxmlformats.org/presentationml/2006/main" type="obj" showMasterSp="0">
  <p:cSld name="1_封底结束">
    <p:spTree>
      <p:nvGrpSpPr>
        <p:cNvPr id="1" name=""/>
        <p:cNvGrpSpPr/>
        <p:nvPr/>
      </p:nvGrpSpPr>
      <p:grpSpPr>
        <a:xfrm>
          <a:off x="0" y="0"/>
          <a:ext cx="0" cy="0"/>
          <a:chOff x="0" y="0"/>
          <a:chExt cx="0" cy="0"/>
        </a:xfrm>
      </p:grpSpPr>
      <p:pic>
        <p:nvPicPr>
          <p:cNvPr id="7172" name="图片 8"/>
          <p:cNvPicPr>
            <a:picLocks noChangeAspect="1"/>
          </p:cNvPicPr>
          <p:nvPr userDrawn="1"/>
        </p:nvPicPr>
        <p:blipFill>
          <a:blip r:embed="rId2"/>
          <a:stretch>
            <a:fillRect/>
          </a:stretch>
        </p:blipFill>
        <p:spPr>
          <a:xfrm>
            <a:off x="10312097" y="236083"/>
            <a:ext cx="1292475" cy="1174283"/>
          </a:xfrm>
          <a:prstGeom prst="rect">
            <a:avLst/>
          </a:prstGeom>
          <a:noFill/>
          <a:ln w="9525">
            <a:noFill/>
          </a:ln>
        </p:spPr>
      </p:pic>
      <p:pic>
        <p:nvPicPr>
          <p:cNvPr id="7173" name="图片 7" descr="未标题-2.jpg"/>
          <p:cNvPicPr>
            <a:picLocks noChangeAspect="1"/>
          </p:cNvPicPr>
          <p:nvPr userDrawn="1"/>
        </p:nvPicPr>
        <p:blipFill>
          <a:blip r:embed="rId3"/>
          <a:stretch>
            <a:fillRect/>
          </a:stretch>
        </p:blipFill>
        <p:spPr>
          <a:xfrm>
            <a:off x="-2117" y="2936334"/>
            <a:ext cx="12194117" cy="2095867"/>
          </a:xfrm>
          <a:prstGeom prst="rect">
            <a:avLst/>
          </a:prstGeom>
          <a:noFill/>
          <a:ln w="9525">
            <a:noFill/>
          </a:ln>
        </p:spPr>
      </p:pic>
    </p:spTree>
  </p:cSld>
  <p:clrMapOvr>
    <a:masterClrMapping/>
  </p:clrMapOvr>
  <p:timing>
    <p:tnLst>
      <p:par>
        <p:cTn id="1" dur="indefinite" restart="never" nodeType="tmRoot"/>
      </p:par>
    </p:tnLst>
  </p:timing>
  <p:hf sldNum="0" hdr="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684B914-9BB2-4713-9EBF-61770F406B81}"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B6538A-33AE-45EB-868C-14B9E34ED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3.pn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0"/>
          <a:stretch>
            <a:fillRect/>
          </a:stretch>
        </a:blipFill>
        <a:effectLst/>
      </p:bgPr>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3DA97BE-F0A0-4301-B08A-3264E79B59C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23.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tags" Target="../tags/tag25.xml"/><Relationship Id="rId1" Type="http://schemas.openxmlformats.org/officeDocument/2006/relationships/tags" Target="../tags/tag24.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tags" Target="../tags/tag27.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tags" Target="../tags/tag29.xml"/><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tags" Target="../tags/tag31.xml"/><Relationship Id="rId1" Type="http://schemas.openxmlformats.org/officeDocument/2006/relationships/tags" Target="../tags/tag30.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tags" Target="../tags/tag33.xml"/><Relationship Id="rId1" Type="http://schemas.openxmlformats.org/officeDocument/2006/relationships/tags" Target="../tags/tag32.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tags" Target="../tags/tag35.xml"/><Relationship Id="rId1" Type="http://schemas.openxmlformats.org/officeDocument/2006/relationships/tags" Target="../tags/tag34.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tags" Target="../tags/tag37.xml"/><Relationship Id="rId1" Type="http://schemas.openxmlformats.org/officeDocument/2006/relationships/tags" Target="../tags/tag3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tags" Target="../tags/tag38.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tags" Target="../tags/tag4.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tags" Target="../tags/tag41.xml"/><Relationship Id="rId1" Type="http://schemas.openxmlformats.org/officeDocument/2006/relationships/tags" Target="../tags/tag40.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tags" Target="../tags/tag43.xml"/><Relationship Id="rId1" Type="http://schemas.openxmlformats.org/officeDocument/2006/relationships/tags" Target="../tags/tag42.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45.xml"/><Relationship Id="rId1" Type="http://schemas.openxmlformats.org/officeDocument/2006/relationships/tags" Target="../tags/tag44.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emf"/><Relationship Id="rId2" Type="http://schemas.openxmlformats.org/officeDocument/2006/relationships/tags" Target="../tags/tag47.xml"/><Relationship Id="rId1" Type="http://schemas.openxmlformats.org/officeDocument/2006/relationships/tags" Target="../tags/tag46.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emf"/><Relationship Id="rId2" Type="http://schemas.openxmlformats.org/officeDocument/2006/relationships/tags" Target="../tags/tag49.xml"/><Relationship Id="rId1" Type="http://schemas.openxmlformats.org/officeDocument/2006/relationships/tags" Target="../tags/tag48.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jpeg"/><Relationship Id="rId2" Type="http://schemas.openxmlformats.org/officeDocument/2006/relationships/tags" Target="../tags/tag51.xml"/><Relationship Id="rId1" Type="http://schemas.openxmlformats.org/officeDocument/2006/relationships/tags" Target="../tags/tag50.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tags" Target="../tags/tag53.xml"/><Relationship Id="rId1" Type="http://schemas.openxmlformats.org/officeDocument/2006/relationships/tags" Target="../tags/tag52.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jpeg"/><Relationship Id="rId2" Type="http://schemas.openxmlformats.org/officeDocument/2006/relationships/tags" Target="../tags/tag55.xml"/><Relationship Id="rId1" Type="http://schemas.openxmlformats.org/officeDocument/2006/relationships/tags" Target="../tags/tag54.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tags" Target="../tags/tag57.xml"/><Relationship Id="rId1" Type="http://schemas.openxmlformats.org/officeDocument/2006/relationships/tags" Target="../tags/tag5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9.xml"/><Relationship Id="rId1" Type="http://schemas.openxmlformats.org/officeDocument/2006/relationships/tags" Target="../tags/tag58.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1.xml"/><Relationship Id="rId1" Type="http://schemas.openxmlformats.org/officeDocument/2006/relationships/tags" Target="../tags/tag6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tags" Target="../tags/tag6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64.xml"/><Relationship Id="rId1" Type="http://schemas.openxmlformats.org/officeDocument/2006/relationships/image" Target="../media/image30.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9.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tags" Target="../tags/tag11.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tags" Target="../tags/tag17.xml"/><Relationship Id="rId1" Type="http://schemas.openxmlformats.org/officeDocument/2006/relationships/tags" Target="../tags/tag1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8"/>
          <p:cNvSpPr txBox="1"/>
          <p:nvPr/>
        </p:nvSpPr>
        <p:spPr>
          <a:xfrm>
            <a:off x="1586865" y="2506980"/>
            <a:ext cx="9935845" cy="1353820"/>
          </a:xfrm>
          <a:prstGeom prst="rect">
            <a:avLst/>
          </a:prstGeom>
          <a:noFill/>
        </p:spPr>
        <p:txBody>
          <a:bodyPr wrap="square" lIns="0" tIns="0" rIns="0" bIns="0" rtlCol="0">
            <a:spAutoFit/>
          </a:bodyPr>
          <a:lstStyle/>
          <a:p>
            <a:r>
              <a:rPr lang="zh-CN" sz="4400" b="1" dirty="0">
                <a:solidFill>
                  <a:schemeClr val="accent2"/>
                </a:solidFill>
                <a:latin typeface="微软雅黑" panose="020B0503020204020204" pitchFamily="34" charset="-122"/>
                <a:ea typeface="微软雅黑" panose="020B0503020204020204" pitchFamily="34" charset="-122"/>
                <a:sym typeface="+mn-ea"/>
              </a:rPr>
              <a:t>学习任务一：母线电压/电流显示异常故障诊断与排除</a:t>
            </a:r>
            <a:endParaRPr lang="zh-CN" sz="4400" b="1" dirty="0">
              <a:solidFill>
                <a:schemeClr val="accent2"/>
              </a:solidFill>
              <a:latin typeface="微软雅黑" panose="020B0503020204020204" pitchFamily="34" charset="-122"/>
              <a:ea typeface="微软雅黑" panose="020B0503020204020204" pitchFamily="34" charset="-122"/>
              <a:sym typeface="+mn-ea"/>
            </a:endParaRPr>
          </a:p>
        </p:txBody>
      </p:sp>
      <p:sp>
        <p:nvSpPr>
          <p:cNvPr id="16" name="圆角矩形 15"/>
          <p:cNvSpPr/>
          <p:nvPr/>
        </p:nvSpPr>
        <p:spPr>
          <a:xfrm>
            <a:off x="564" y="4784851"/>
            <a:ext cx="12202753" cy="2114867"/>
          </a:xfrm>
          <a:prstGeom prst="roundRect">
            <a:avLst>
              <a:gd name="adj" fmla="val 0"/>
            </a:avLst>
          </a:prstGeom>
          <a:solidFill>
            <a:srgbClr val="2F559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23" name="TextBox 48"/>
          <p:cNvSpPr txBox="1"/>
          <p:nvPr/>
        </p:nvSpPr>
        <p:spPr>
          <a:xfrm>
            <a:off x="1586865" y="947420"/>
            <a:ext cx="10424160" cy="1661795"/>
          </a:xfrm>
          <a:prstGeom prst="rect">
            <a:avLst/>
          </a:prstGeom>
          <a:noFill/>
        </p:spPr>
        <p:txBody>
          <a:bodyPr wrap="square" lIns="0" tIns="0" rIns="0" bIns="0" rtlCol="0">
            <a:spAutoFit/>
          </a:bodyPr>
          <a:lstStyle/>
          <a:p>
            <a:r>
              <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学习单元三  电池系统故障诊断与排除</a:t>
            </a:r>
            <a:endPar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endParaRPr>
          </a:p>
        </p:txBody>
      </p:sp>
      <p:sp>
        <p:nvSpPr>
          <p:cNvPr id="24" name="椭圆 23"/>
          <p:cNvSpPr/>
          <p:nvPr/>
        </p:nvSpPr>
        <p:spPr>
          <a:xfrm>
            <a:off x="123887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1" name="椭圆 40"/>
          <p:cNvSpPr/>
          <p:nvPr/>
        </p:nvSpPr>
        <p:spPr>
          <a:xfrm>
            <a:off x="201822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2" name="椭圆 41"/>
          <p:cNvSpPr/>
          <p:nvPr/>
        </p:nvSpPr>
        <p:spPr>
          <a:xfrm>
            <a:off x="2805021"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3" name="椭圆 42"/>
          <p:cNvSpPr/>
          <p:nvPr/>
        </p:nvSpPr>
        <p:spPr>
          <a:xfrm>
            <a:off x="3578578"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4" name="椭圆 43"/>
          <p:cNvSpPr/>
          <p:nvPr/>
        </p:nvSpPr>
        <p:spPr>
          <a:xfrm>
            <a:off x="4386886" y="4433688"/>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grpSp>
        <p:nvGrpSpPr>
          <p:cNvPr id="40" name="组合 39"/>
          <p:cNvGrpSpPr/>
          <p:nvPr/>
        </p:nvGrpSpPr>
        <p:grpSpPr>
          <a:xfrm>
            <a:off x="1295135" y="4494085"/>
            <a:ext cx="3606352" cy="535285"/>
            <a:chOff x="4846" y="5333"/>
            <a:chExt cx="4359" cy="647"/>
          </a:xfrm>
        </p:grpSpPr>
        <p:grpSp>
          <p:nvGrpSpPr>
            <p:cNvPr id="25" name="PA_淘宝店chenying0907出品 14"/>
            <p:cNvGrpSpPr/>
            <p:nvPr>
              <p:custDataLst>
                <p:tags r:id="rId1"/>
              </p:custDataLst>
            </p:nvPr>
          </p:nvGrpSpPr>
          <p:grpSpPr>
            <a:xfrm>
              <a:off x="4846" y="5333"/>
              <a:ext cx="638" cy="647"/>
              <a:chOff x="4796805" y="-215900"/>
              <a:chExt cx="2093913" cy="2122488"/>
            </a:xfrm>
            <a:solidFill>
              <a:srgbClr val="2F5597"/>
            </a:solidFill>
          </p:grpSpPr>
          <p:sp>
            <p:nvSpPr>
              <p:cNvPr id="26" name="淘宝店chenying0907出品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C4261D"/>
                  </a:solidFill>
                </a:endParaRPr>
              </a:p>
            </p:txBody>
          </p:sp>
          <p:sp>
            <p:nvSpPr>
              <p:cNvPr id="27" name="淘宝店chenying0907出品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sp>
          <p:nvSpPr>
            <p:cNvPr id="29" name="淘宝店chenying0907出品 5"/>
            <p:cNvSpPr>
              <a:spLocks noEditPoints="1"/>
            </p:cNvSpPr>
            <p:nvPr/>
          </p:nvSpPr>
          <p:spPr bwMode="auto">
            <a:xfrm>
              <a:off x="5918" y="5386"/>
              <a:ext cx="380" cy="547"/>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nvGrpSpPr>
            <p:cNvPr id="31" name="PA_淘宝店chenying0907出品 20"/>
            <p:cNvGrpSpPr/>
            <p:nvPr>
              <p:custDataLst>
                <p:tags r:id="rId2"/>
              </p:custDataLst>
            </p:nvPr>
          </p:nvGrpSpPr>
          <p:grpSpPr>
            <a:xfrm>
              <a:off x="6732" y="5333"/>
              <a:ext cx="638" cy="647"/>
              <a:chOff x="10019977" y="-551766"/>
              <a:chExt cx="2093913" cy="2122488"/>
            </a:xfrm>
            <a:solidFill>
              <a:srgbClr val="2F5597"/>
            </a:solidFill>
          </p:grpSpPr>
          <p:sp>
            <p:nvSpPr>
              <p:cNvPr id="32" name="淘宝店chenying0907出品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3" name="淘宝店chenying0907出品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grpSp>
        <p:sp>
          <p:nvSpPr>
            <p:cNvPr id="36" name="淘宝店chenying0907出品 7"/>
            <p:cNvSpPr>
              <a:spLocks noEditPoints="1"/>
            </p:cNvSpPr>
            <p:nvPr/>
          </p:nvSpPr>
          <p:spPr bwMode="auto">
            <a:xfrm>
              <a:off x="7799" y="5386"/>
              <a:ext cx="391" cy="525"/>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9" name="淘宝店chenying0907出品 5"/>
            <p:cNvSpPr>
              <a:spLocks noEditPoints="1"/>
            </p:cNvSpPr>
            <p:nvPr/>
          </p:nvSpPr>
          <p:spPr bwMode="auto">
            <a:xfrm>
              <a:off x="8784" y="5462"/>
              <a:ext cx="421" cy="374"/>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pic>
        <p:nvPicPr>
          <p:cNvPr id="48" name="图片 47" descr="图层 0 拷贝"/>
          <p:cNvPicPr>
            <a:picLocks noChangeAspect="1"/>
          </p:cNvPicPr>
          <p:nvPr/>
        </p:nvPicPr>
        <p:blipFill>
          <a:blip r:embed="rId3"/>
          <a:stretch>
            <a:fillRect/>
          </a:stretch>
        </p:blipFill>
        <p:spPr>
          <a:xfrm>
            <a:off x="9066291" y="4475055"/>
            <a:ext cx="1830065" cy="1737403"/>
          </a:xfrm>
          <a:prstGeom prst="rect">
            <a:avLst/>
          </a:prstGeom>
        </p:spPr>
      </p:pic>
      <p:pic>
        <p:nvPicPr>
          <p:cNvPr id="49" name="图片 48" descr="5"/>
          <p:cNvPicPr>
            <a:picLocks noChangeAspect="1"/>
          </p:cNvPicPr>
          <p:nvPr/>
        </p:nvPicPr>
        <p:blipFill>
          <a:blip r:embed="rId4"/>
          <a:stretch>
            <a:fillRect/>
          </a:stretch>
        </p:blipFill>
        <p:spPr>
          <a:xfrm>
            <a:off x="8160360" y="4943327"/>
            <a:ext cx="664350" cy="1269131"/>
          </a:xfrm>
          <a:prstGeom prst="rect">
            <a:avLst/>
          </a:prstGeom>
        </p:spPr>
      </p:pic>
      <p:pic>
        <p:nvPicPr>
          <p:cNvPr id="50" name="图片 49" descr="5"/>
          <p:cNvPicPr>
            <a:picLocks noChangeAspect="1"/>
          </p:cNvPicPr>
          <p:nvPr/>
        </p:nvPicPr>
        <p:blipFill>
          <a:blip r:embed="rId4"/>
          <a:stretch>
            <a:fillRect/>
          </a:stretch>
        </p:blipFill>
        <p:spPr>
          <a:xfrm>
            <a:off x="7773994" y="5472822"/>
            <a:ext cx="386366" cy="739637"/>
          </a:xfrm>
          <a:prstGeom prst="rect">
            <a:avLst/>
          </a:prstGeom>
        </p:spPr>
      </p:pic>
      <p:pic>
        <p:nvPicPr>
          <p:cNvPr id="51" name="图片 50" descr="5"/>
          <p:cNvPicPr>
            <a:picLocks noChangeAspect="1"/>
          </p:cNvPicPr>
          <p:nvPr/>
        </p:nvPicPr>
        <p:blipFill>
          <a:blip r:embed="rId4"/>
          <a:stretch>
            <a:fillRect/>
          </a:stretch>
        </p:blipFill>
        <p:spPr>
          <a:xfrm>
            <a:off x="8160360" y="5777281"/>
            <a:ext cx="226689" cy="435178"/>
          </a:xfrm>
          <a:prstGeom prst="rect">
            <a:avLst/>
          </a:prstGeom>
        </p:spPr>
      </p:pic>
      <p:pic>
        <p:nvPicPr>
          <p:cNvPr id="54" name="图片 53" descr="组 1"/>
          <p:cNvPicPr>
            <a:picLocks noChangeAspect="1"/>
          </p:cNvPicPr>
          <p:nvPr/>
        </p:nvPicPr>
        <p:blipFill>
          <a:blip r:embed="rId5"/>
          <a:stretch>
            <a:fillRect/>
          </a:stretch>
        </p:blipFill>
        <p:spPr>
          <a:xfrm rot="19380000">
            <a:off x="9175802" y="3651030"/>
            <a:ext cx="717299" cy="791759"/>
          </a:xfrm>
          <a:prstGeom prst="rect">
            <a:avLst/>
          </a:prstGeom>
        </p:spPr>
      </p:pic>
      <p:pic>
        <p:nvPicPr>
          <p:cNvPr id="55" name="图片 54" descr="形状 787"/>
          <p:cNvPicPr>
            <a:picLocks noChangeAspect="1"/>
          </p:cNvPicPr>
          <p:nvPr/>
        </p:nvPicPr>
        <p:blipFill>
          <a:blip r:embed="rId6"/>
          <a:stretch>
            <a:fillRect/>
          </a:stretch>
        </p:blipFill>
        <p:spPr>
          <a:xfrm rot="21300000">
            <a:off x="9889792" y="3293622"/>
            <a:ext cx="157194" cy="272193"/>
          </a:xfrm>
          <a:prstGeom prst="rect">
            <a:avLst/>
          </a:prstGeom>
        </p:spPr>
      </p:pic>
      <p:pic>
        <p:nvPicPr>
          <p:cNvPr id="56" name="图片 55" descr="形状 787"/>
          <p:cNvPicPr>
            <a:picLocks noChangeAspect="1"/>
          </p:cNvPicPr>
          <p:nvPr/>
        </p:nvPicPr>
        <p:blipFill>
          <a:blip r:embed="rId6"/>
          <a:stretch>
            <a:fillRect/>
          </a:stretch>
        </p:blipFill>
        <p:spPr>
          <a:xfrm rot="2940000">
            <a:off x="10070978" y="4260775"/>
            <a:ext cx="157194" cy="2721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3000"/>
    </mc:Choice>
    <mc:Fallback>
      <p:transition spd="slow" advClick="0"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10671810" cy="2999740"/>
          </a:xfrm>
          <a:prstGeom prst="rect">
            <a:avLst/>
          </a:prstGeom>
          <a:noFill/>
          <a:ln w="9525">
            <a:noFill/>
          </a:ln>
        </p:spPr>
        <p:txBody>
          <a:bodyPr wrap="square">
            <a:spAutoFit/>
          </a:bodyPr>
          <a:p>
            <a:pPr indent="304800" fontAlgn="auto">
              <a:lnSpc>
                <a:spcPct val="150000"/>
              </a:lnSpc>
            </a:pPr>
            <a:r>
              <a:rPr lang="zh-CN" altLang="zh-CN" b="1" dirty="0">
                <a:latin typeface="宋体" panose="02010600030101010101" pitchFamily="2" charset="-122"/>
                <a:ea typeface="宋体" panose="02010600030101010101" pitchFamily="2" charset="-122"/>
                <a:sym typeface="+mn-ea"/>
              </a:rPr>
              <a:t>（</a:t>
            </a:r>
            <a:r>
              <a:rPr lang="en-US" altLang="zh-CN" b="1" dirty="0">
                <a:latin typeface="宋体" panose="02010600030101010101" pitchFamily="2" charset="-122"/>
                <a:ea typeface="宋体" panose="02010600030101010101" pitchFamily="2" charset="-122"/>
                <a:sym typeface="+mn-ea"/>
              </a:rPr>
              <a:t>2</a:t>
            </a:r>
            <a:r>
              <a:rPr lang="zh-CN" altLang="zh-CN" b="1" dirty="0">
                <a:latin typeface="宋体" panose="02010600030101010101" pitchFamily="2" charset="-122"/>
                <a:ea typeface="宋体" panose="02010600030101010101" pitchFamily="2" charset="-122"/>
                <a:sym typeface="+mn-ea"/>
              </a:rPr>
              <a:t>）锂离子电池的缺点</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1）不能大电流放电。</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2）电池的一致性较差。</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3）高温和低温的存储性较差。</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4）耐过充电和过放电能力差。</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5）锂电极在高温下存储后，再在低温下以较大电流放电时，常常出现电压滞后现象。</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6）价格相对较高。</a:t>
            </a:r>
            <a:endParaRPr lang="zh-CN" altLang="zh-CN"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二、动力电池的类型及特点</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2926080" cy="460375"/>
          </a:xfrm>
          <a:prstGeom prst="rect">
            <a:avLst/>
          </a:prstGeom>
          <a:noFill/>
        </p:spPr>
        <p:txBody>
          <a:bodyPr wrap="none" rtlCol="0" anchor="t">
            <a:spAutoFit/>
          </a:bodyPr>
          <a:p>
            <a:pPr algn="l"/>
            <a:r>
              <a:rPr lang="zh-CN" altLang="zh-CN" sz="2400" dirty="0" smtClean="0">
                <a:latin typeface="微软雅黑" panose="020B0503020204020204" pitchFamily="34" charset="-122"/>
                <a:ea typeface="微软雅黑" panose="020B0503020204020204" pitchFamily="34" charset="-122"/>
                <a:sym typeface="+mn-ea"/>
              </a:rPr>
              <a:t>（二</a:t>
            </a:r>
            <a:r>
              <a:rPr lang="zh-CN" altLang="zh-CN" sz="2400" dirty="0">
                <a:latin typeface="微软雅黑" panose="020B0503020204020204" pitchFamily="34" charset="-122"/>
                <a:ea typeface="微软雅黑" panose="020B0503020204020204" pitchFamily="34" charset="-122"/>
                <a:sym typeface="+mn-ea"/>
              </a:rPr>
              <a:t>）磷酸铁锂电池</a:t>
            </a:r>
            <a:endParaRPr lang="zh-CN" altLang="zh-CN" sz="2400"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3879850" cy="2999740"/>
          </a:xfrm>
          <a:prstGeom prst="rect">
            <a:avLst/>
          </a:prstGeom>
          <a:noFill/>
          <a:ln w="9525">
            <a:noFill/>
          </a:ln>
        </p:spPr>
        <p:txBody>
          <a:bodyPr wrap="square">
            <a:spAutoFit/>
          </a:bodyPr>
          <a:p>
            <a:pPr indent="304800" fontAlgn="auto">
              <a:lnSpc>
                <a:spcPct val="150000"/>
              </a:lnSpc>
            </a:pPr>
            <a:r>
              <a:rPr altLang="zh-CN" b="1" dirty="0">
                <a:latin typeface="宋体" panose="02010600030101010101" pitchFamily="2" charset="-122"/>
                <a:ea typeface="宋体" panose="02010600030101010101" pitchFamily="2" charset="-122"/>
                <a:sym typeface="+mn-ea"/>
              </a:rPr>
              <a:t>动力电池系统主要由</a:t>
            </a:r>
            <a:r>
              <a:rPr altLang="zh-CN" b="1" dirty="0">
                <a:latin typeface="宋体" panose="02010600030101010101" pitchFamily="2" charset="-122"/>
                <a:ea typeface="宋体" panose="02010600030101010101" pitchFamily="2" charset="-122"/>
                <a:sym typeface="+mn-ea"/>
              </a:rPr>
              <a:t>电池管理系统和电池本体</a:t>
            </a:r>
            <a:r>
              <a:rPr altLang="zh-CN" b="1" dirty="0">
                <a:latin typeface="宋体" panose="02010600030101010101" pitchFamily="2" charset="-122"/>
                <a:ea typeface="宋体" panose="02010600030101010101" pitchFamily="2" charset="-122"/>
                <a:sym typeface="+mn-ea"/>
              </a:rPr>
              <a:t>两大部分组成</a:t>
            </a:r>
            <a:r>
              <a:rPr lang="zh-CN" b="1" dirty="0">
                <a:latin typeface="宋体" panose="02010600030101010101" pitchFamily="2" charset="-122"/>
                <a:ea typeface="宋体" panose="02010600030101010101" pitchFamily="2" charset="-122"/>
                <a:sym typeface="+mn-ea"/>
              </a:rPr>
              <a:t>，</a:t>
            </a:r>
            <a:r>
              <a:rPr altLang="zh-CN" b="1" dirty="0">
                <a:latin typeface="宋体" panose="02010600030101010101" pitchFamily="2" charset="-122"/>
                <a:ea typeface="宋体" panose="02010600030101010101" pitchFamily="2" charset="-122"/>
                <a:sym typeface="+mn-ea"/>
              </a:rPr>
              <a:t>其中电池管理系统相当于动力电池的神经中枢，主要对电池状态进行检测、对电池电量等进行管理。电池本体部分主要由动力电池模组、动力电池箱体及辅助器件等部分组成。</a:t>
            </a:r>
            <a:endParaRPr altLang="zh-CN"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三、动力电池系统的组成</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08238" name="图片 3082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917440" y="2023110"/>
            <a:ext cx="6178550" cy="3226435"/>
          </a:xfrm>
          <a:prstGeom prst="rect">
            <a:avLst/>
          </a:prstGeom>
          <a:noFill/>
        </p:spPr>
      </p:pic>
      <p:sp>
        <p:nvSpPr>
          <p:cNvPr id="100" name="文本框 99"/>
          <p:cNvSpPr txBox="1"/>
          <p:nvPr/>
        </p:nvSpPr>
        <p:spPr>
          <a:xfrm>
            <a:off x="7189470" y="5549900"/>
            <a:ext cx="1633855" cy="368300"/>
          </a:xfrm>
          <a:prstGeom prst="rect">
            <a:avLst/>
          </a:prstGeom>
          <a:noFill/>
          <a:ln w="9525">
            <a:noFill/>
          </a:ln>
        </p:spPr>
        <p:txBody>
          <a:bodyPr wrap="square">
            <a:spAutoFit/>
          </a:bodyPr>
          <a:p>
            <a:pPr indent="0"/>
            <a:r>
              <a:rPr lang="zh-CN" b="1">
                <a:ea typeface="宋体" panose="02010600030101010101" pitchFamily="2" charset="-122"/>
              </a:rPr>
              <a:t>动力电池系统</a:t>
            </a:r>
            <a:endParaRPr lang="zh-CN" altLang="en-US" b="1">
              <a:ea typeface="宋体" panose="02010600030101010101" pitchFamily="2" charset="-122"/>
            </a:endParaRPr>
          </a:p>
        </p:txBody>
      </p:sp>
      <p:sp>
        <p:nvSpPr>
          <p:cNvPr id="2" name="文本框 1"/>
          <p:cNvSpPr txBox="1"/>
          <p:nvPr/>
        </p:nvSpPr>
        <p:spPr>
          <a:xfrm>
            <a:off x="990600" y="5949315"/>
            <a:ext cx="3392805" cy="368300"/>
          </a:xfrm>
          <a:prstGeom prst="rect">
            <a:avLst/>
          </a:prstGeom>
          <a:noFill/>
        </p:spPr>
        <p:txBody>
          <a:bodyPr wrap="square" rtlCol="0" anchor="t">
            <a:spAutoFit/>
          </a:bodyPr>
          <a:p>
            <a:r>
              <a:rPr lang="zh-CN" altLang="en-US" b="1">
                <a:solidFill>
                  <a:srgbClr val="FF0000"/>
                </a:solidFill>
                <a:latin typeface="宋体" panose="02010600030101010101" pitchFamily="2" charset="-122"/>
                <a:ea typeface="宋体" panose="02010600030101010101" pitchFamily="2" charset="-122"/>
              </a:rPr>
              <a:t>参考动画：动力电池系统组成</a:t>
            </a:r>
            <a:endParaRPr lang="zh-CN" altLang="en-US"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3879850" cy="1337945"/>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动力电池箱体主要起到保护动力电池的作用，因此要求箱体要坚固、防水。箱体可以分为上箱体和下箱体</a:t>
            </a:r>
            <a:r>
              <a:rPr altLang="zh-CN" b="1" dirty="0">
                <a:latin typeface="宋体" panose="02010600030101010101" pitchFamily="2" charset="-122"/>
                <a:ea typeface="宋体" panose="02010600030101010101" pitchFamily="2" charset="-122"/>
                <a:sym typeface="+mn-ea"/>
              </a:rPr>
              <a:t>。</a:t>
            </a:r>
            <a:endParaRPr altLang="zh-CN"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三、动力电池系统的组成</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2494915" cy="460375"/>
          </a:xfrm>
          <a:prstGeom prst="rect">
            <a:avLst/>
          </a:prstGeom>
          <a:noFill/>
        </p:spPr>
        <p:txBody>
          <a:bodyPr wrap="none" rtlCol="0" anchor="t">
            <a:spAutoFit/>
          </a:bodyPr>
          <a:p>
            <a:r>
              <a:rPr lang="zh-CN" altLang="zh-CN" sz="2400" dirty="0">
                <a:latin typeface="微软雅黑" panose="020B0503020204020204" pitchFamily="34" charset="-122"/>
                <a:ea typeface="微软雅黑" panose="020B0503020204020204" pitchFamily="34" charset="-122"/>
                <a:sym typeface="+mn-ea"/>
              </a:rPr>
              <a:t>1）动力电池箱体</a:t>
            </a:r>
            <a:endParaRPr lang="zh-CN" altLang="zh-CN" sz="2400" dirty="0">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3"/>
          <a:stretch>
            <a:fillRect/>
          </a:stretch>
        </p:blipFill>
        <p:spPr>
          <a:xfrm>
            <a:off x="5271770" y="2038985"/>
            <a:ext cx="5823585" cy="3002915"/>
          </a:xfrm>
          <a:prstGeom prst="rect">
            <a:avLst/>
          </a:prstGeom>
        </p:spPr>
      </p:pic>
      <p:sp>
        <p:nvSpPr>
          <p:cNvPr id="100" name="文本框 99"/>
          <p:cNvSpPr txBox="1"/>
          <p:nvPr/>
        </p:nvSpPr>
        <p:spPr>
          <a:xfrm>
            <a:off x="7193915" y="5271770"/>
            <a:ext cx="1979295" cy="368300"/>
          </a:xfrm>
          <a:prstGeom prst="rect">
            <a:avLst/>
          </a:prstGeom>
          <a:noFill/>
          <a:ln w="9525">
            <a:noFill/>
          </a:ln>
        </p:spPr>
        <p:txBody>
          <a:bodyPr wrap="square">
            <a:spAutoFit/>
          </a:bodyPr>
          <a:p>
            <a:pPr indent="0"/>
            <a:r>
              <a:rPr lang="zh-CN" b="1">
                <a:ea typeface="宋体" panose="02010600030101010101" pitchFamily="2" charset="-122"/>
              </a:rPr>
              <a:t>上箱体和下箱体</a:t>
            </a:r>
            <a:endParaRPr lang="zh-CN" altLang="en-US" b="1">
              <a:ea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10361295" cy="922020"/>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吉利EV450动力电池输出额定电压为346V左右， 容量为153Ah ，额定能量为52.9kWh。该电池由多个电池模组串联组成，每个模组由多个电池模块或电池单体组成。</a:t>
            </a:r>
            <a:endParaRPr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三、动力电池系统的组成</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2799715" cy="460375"/>
          </a:xfrm>
          <a:prstGeom prst="rect">
            <a:avLst/>
          </a:prstGeom>
          <a:noFill/>
        </p:spPr>
        <p:txBody>
          <a:bodyPr wrap="none" rtlCol="0" anchor="t">
            <a:spAutoFit/>
          </a:bodyPr>
          <a:p>
            <a:r>
              <a:rPr lang="zh-CN" altLang="zh-CN" sz="2400" dirty="0">
                <a:latin typeface="微软雅黑" panose="020B0503020204020204" pitchFamily="34" charset="-122"/>
                <a:ea typeface="微软雅黑" panose="020B0503020204020204" pitchFamily="34" charset="-122"/>
                <a:sym typeface="+mn-ea"/>
              </a:rPr>
              <a:t>2）电池单体和模组</a:t>
            </a:r>
            <a:endParaRPr lang="zh-CN" altLang="zh-CN" sz="2400" dirty="0">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3"/>
          <a:stretch>
            <a:fillRect/>
          </a:stretch>
        </p:blipFill>
        <p:spPr>
          <a:xfrm>
            <a:off x="3032125" y="3058160"/>
            <a:ext cx="6522085" cy="2882265"/>
          </a:xfrm>
          <a:prstGeom prst="rect">
            <a:avLst/>
          </a:prstGeom>
        </p:spPr>
      </p:pic>
      <p:sp>
        <p:nvSpPr>
          <p:cNvPr id="100" name="文本框 99"/>
          <p:cNvSpPr txBox="1"/>
          <p:nvPr/>
        </p:nvSpPr>
        <p:spPr>
          <a:xfrm>
            <a:off x="5648325" y="5940425"/>
            <a:ext cx="1290320" cy="368300"/>
          </a:xfrm>
          <a:prstGeom prst="rect">
            <a:avLst/>
          </a:prstGeom>
          <a:noFill/>
          <a:ln w="9525">
            <a:noFill/>
          </a:ln>
        </p:spPr>
        <p:txBody>
          <a:bodyPr wrap="square">
            <a:spAutoFit/>
          </a:bodyPr>
          <a:p>
            <a:pPr indent="0"/>
            <a:r>
              <a:rPr lang="zh-CN" b="1">
                <a:ea typeface="宋体" panose="02010600030101010101" pitchFamily="2" charset="-122"/>
              </a:rPr>
              <a:t>电池参数</a:t>
            </a:r>
            <a:endParaRPr lang="zh-CN" altLang="en-US" b="1">
              <a:ea typeface="宋体" panose="02010600030101010101" pitchFamily="2" charset="-122"/>
            </a:endParaRPr>
          </a:p>
        </p:txBody>
      </p:sp>
      <p:sp>
        <p:nvSpPr>
          <p:cNvPr id="10" name="文本框 9"/>
          <p:cNvSpPr txBox="1"/>
          <p:nvPr/>
        </p:nvSpPr>
        <p:spPr>
          <a:xfrm>
            <a:off x="955040" y="5972175"/>
            <a:ext cx="3491230" cy="368300"/>
          </a:xfrm>
          <a:prstGeom prst="rect">
            <a:avLst/>
          </a:prstGeom>
          <a:noFill/>
        </p:spPr>
        <p:txBody>
          <a:bodyPr wrap="square" rtlCol="0" anchor="t">
            <a:spAutoFit/>
          </a:bodyPr>
          <a:p>
            <a:r>
              <a:rPr lang="zh-CN" altLang="en-US" b="1">
                <a:solidFill>
                  <a:srgbClr val="FF0000"/>
                </a:solidFill>
                <a:latin typeface="宋体" panose="02010600030101010101" pitchFamily="2" charset="-122"/>
                <a:ea typeface="宋体" panose="02010600030101010101" pitchFamily="2" charset="-122"/>
              </a:rPr>
              <a:t>参看动画：动力电池铭牌认知</a:t>
            </a:r>
            <a:endParaRPr lang="zh-CN" altLang="en-US"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3879850" cy="2584450"/>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（1）电池单体：</a:t>
            </a:r>
            <a:endParaRPr b="1" dirty="0">
              <a:latin typeface="宋体" panose="02010600030101010101" pitchFamily="2" charset="-122"/>
              <a:ea typeface="宋体" panose="02010600030101010101" pitchFamily="2" charset="-122"/>
              <a:sym typeface="+mn-ea"/>
            </a:endParaRPr>
          </a:p>
          <a:p>
            <a:pPr indent="304800" fontAlgn="auto">
              <a:lnSpc>
                <a:spcPct val="150000"/>
              </a:lnSpc>
            </a:pPr>
            <a:r>
              <a:rPr b="1" dirty="0">
                <a:latin typeface="宋体" panose="02010600030101010101" pitchFamily="2" charset="-122"/>
                <a:ea typeface="宋体" panose="02010600030101010101" pitchFamily="2" charset="-122"/>
                <a:sym typeface="+mn-ea"/>
              </a:rPr>
              <a:t>电池单体是构成动力电池模块的最小单元，一般由正极、负极、电解质及外壳等构成，可实现电能与化学能之间的直接转换。EV450采用的三元锂电池单体电压为3.6V。</a:t>
            </a:r>
            <a:endParaRPr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三、动力电池系统的组成</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2799715" cy="460375"/>
          </a:xfrm>
          <a:prstGeom prst="rect">
            <a:avLst/>
          </a:prstGeom>
          <a:noFill/>
        </p:spPr>
        <p:txBody>
          <a:bodyPr wrap="none" rtlCol="0" anchor="t">
            <a:spAutoFit/>
          </a:bodyPr>
          <a:p>
            <a:pPr algn="l"/>
            <a:r>
              <a:rPr lang="zh-CN" altLang="zh-CN" sz="2400" dirty="0">
                <a:latin typeface="微软雅黑" panose="020B0503020204020204" pitchFamily="34" charset="-122"/>
                <a:ea typeface="微软雅黑" panose="020B0503020204020204" pitchFamily="34" charset="-122"/>
                <a:sym typeface="+mn-ea"/>
              </a:rPr>
              <a:t>2）电池单体和模组</a:t>
            </a:r>
            <a:endParaRPr lang="zh-CN" altLang="zh-CN" sz="2400" dirty="0">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3"/>
          <a:stretch>
            <a:fillRect/>
          </a:stretch>
        </p:blipFill>
        <p:spPr>
          <a:xfrm>
            <a:off x="5811520" y="2032000"/>
            <a:ext cx="5273675" cy="3636010"/>
          </a:xfrm>
          <a:prstGeom prst="rect">
            <a:avLst/>
          </a:prstGeom>
        </p:spPr>
      </p:pic>
      <p:sp>
        <p:nvSpPr>
          <p:cNvPr id="100" name="文本框 99"/>
          <p:cNvSpPr txBox="1"/>
          <p:nvPr/>
        </p:nvSpPr>
        <p:spPr>
          <a:xfrm>
            <a:off x="7802880" y="5792470"/>
            <a:ext cx="1290320" cy="368300"/>
          </a:xfrm>
          <a:prstGeom prst="rect">
            <a:avLst/>
          </a:prstGeom>
          <a:noFill/>
          <a:ln w="9525">
            <a:noFill/>
          </a:ln>
        </p:spPr>
        <p:txBody>
          <a:bodyPr wrap="square">
            <a:spAutoFit/>
          </a:bodyPr>
          <a:p>
            <a:pPr indent="0"/>
            <a:r>
              <a:rPr lang="zh-CN" altLang="en-US" b="1">
                <a:ea typeface="宋体" panose="02010600030101010101" pitchFamily="2" charset="-122"/>
              </a:rPr>
              <a:t>单体电池</a:t>
            </a:r>
            <a:endParaRPr lang="zh-CN" altLang="en-US" b="1">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4404360" cy="1337945"/>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（2）电池模组：电池模组指由多个电池模块或电池单体串联、并联或串并联方式组成的一个组合体。</a:t>
            </a:r>
            <a:endParaRPr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三、动力电池系统的组成</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2799715" cy="460375"/>
          </a:xfrm>
          <a:prstGeom prst="rect">
            <a:avLst/>
          </a:prstGeom>
          <a:noFill/>
        </p:spPr>
        <p:txBody>
          <a:bodyPr wrap="none" rtlCol="0" anchor="t">
            <a:spAutoFit/>
          </a:bodyPr>
          <a:p>
            <a:pPr algn="l"/>
            <a:r>
              <a:rPr lang="zh-CN" altLang="zh-CN" sz="2400" dirty="0">
                <a:latin typeface="微软雅黑" panose="020B0503020204020204" pitchFamily="34" charset="-122"/>
                <a:ea typeface="微软雅黑" panose="020B0503020204020204" pitchFamily="34" charset="-122"/>
                <a:sym typeface="+mn-ea"/>
              </a:rPr>
              <a:t>2）电池单体和模组</a:t>
            </a:r>
            <a:endParaRPr lang="zh-CN" altLang="zh-CN" sz="2400" dirty="0">
              <a:latin typeface="微软雅黑" panose="020B0503020204020204" pitchFamily="34" charset="-122"/>
              <a:ea typeface="微软雅黑" panose="020B0503020204020204" pitchFamily="34" charset="-122"/>
              <a:sym typeface="+mn-ea"/>
            </a:endParaRPr>
          </a:p>
        </p:txBody>
      </p:sp>
      <p:pic>
        <p:nvPicPr>
          <p:cNvPr id="6" name="图片 5"/>
          <p:cNvPicPr>
            <a:picLocks noChangeAspect="1"/>
          </p:cNvPicPr>
          <p:nvPr/>
        </p:nvPicPr>
        <p:blipFill>
          <a:blip r:embed="rId3"/>
          <a:stretch>
            <a:fillRect/>
          </a:stretch>
        </p:blipFill>
        <p:spPr>
          <a:xfrm>
            <a:off x="5864225" y="1981200"/>
            <a:ext cx="5233035" cy="3768090"/>
          </a:xfrm>
          <a:prstGeom prst="rect">
            <a:avLst/>
          </a:prstGeom>
        </p:spPr>
      </p:pic>
      <p:sp>
        <p:nvSpPr>
          <p:cNvPr id="100" name="文本框 99"/>
          <p:cNvSpPr txBox="1"/>
          <p:nvPr/>
        </p:nvSpPr>
        <p:spPr>
          <a:xfrm>
            <a:off x="8027670" y="5908040"/>
            <a:ext cx="1290320" cy="368300"/>
          </a:xfrm>
          <a:prstGeom prst="rect">
            <a:avLst/>
          </a:prstGeom>
          <a:noFill/>
          <a:ln w="9525">
            <a:noFill/>
          </a:ln>
        </p:spPr>
        <p:txBody>
          <a:bodyPr wrap="square">
            <a:spAutoFit/>
          </a:bodyPr>
          <a:p>
            <a:pPr indent="0"/>
            <a:r>
              <a:rPr lang="zh-CN" b="1">
                <a:ea typeface="宋体" panose="02010600030101010101" pitchFamily="2" charset="-122"/>
              </a:rPr>
              <a:t>单体电池</a:t>
            </a:r>
            <a:endParaRPr lang="zh-CN" altLang="en-US" b="1">
              <a:ea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3928745" cy="2168525"/>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电池管理系统（BMS）是电池保护和管理的核心部件，</a:t>
            </a:r>
            <a:r>
              <a:rPr lang="zh-CN" b="1" dirty="0">
                <a:latin typeface="宋体" panose="02010600030101010101" pitchFamily="2" charset="-122"/>
                <a:ea typeface="宋体" panose="02010600030101010101" pitchFamily="2" charset="-122"/>
                <a:sym typeface="+mn-ea"/>
              </a:rPr>
              <a:t>主要</a:t>
            </a:r>
            <a:r>
              <a:rPr b="1" dirty="0">
                <a:latin typeface="宋体" panose="02010600030101010101" pitchFamily="2" charset="-122"/>
                <a:ea typeface="宋体" panose="02010600030101010101" pitchFamily="2" charset="-122"/>
                <a:sym typeface="+mn-ea"/>
              </a:rPr>
              <a:t>用来监测电池的电压、电流、SOC值、绝缘电阻值、温度值，通过与VCU、充电机的通信，来控制动力电池系统的充放电。</a:t>
            </a:r>
            <a:endParaRPr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三、动力电池系统的组成</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2494915" cy="460375"/>
          </a:xfrm>
          <a:prstGeom prst="rect">
            <a:avLst/>
          </a:prstGeom>
          <a:noFill/>
        </p:spPr>
        <p:txBody>
          <a:bodyPr wrap="none" rtlCol="0" anchor="t">
            <a:spAutoFit/>
          </a:bodyPr>
          <a:p>
            <a:pPr algn="l"/>
            <a:r>
              <a:rPr lang="zh-CN" altLang="zh-CN" sz="2400" dirty="0">
                <a:latin typeface="微软雅黑" panose="020B0503020204020204" pitchFamily="34" charset="-122"/>
                <a:ea typeface="微软雅黑" panose="020B0503020204020204" pitchFamily="34" charset="-122"/>
                <a:sym typeface="+mn-ea"/>
              </a:rPr>
              <a:t>3）电池管理系统</a:t>
            </a:r>
            <a:endParaRPr lang="zh-CN" altLang="zh-CN" sz="2400" dirty="0">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3"/>
          <a:stretch>
            <a:fillRect/>
          </a:stretch>
        </p:blipFill>
        <p:spPr>
          <a:xfrm>
            <a:off x="4979035" y="2023110"/>
            <a:ext cx="6487160" cy="3088640"/>
          </a:xfrm>
          <a:prstGeom prst="rect">
            <a:avLst/>
          </a:prstGeom>
        </p:spPr>
      </p:pic>
      <p:sp>
        <p:nvSpPr>
          <p:cNvPr id="3" name="文本框 2"/>
          <p:cNvSpPr txBox="1"/>
          <p:nvPr/>
        </p:nvSpPr>
        <p:spPr>
          <a:xfrm>
            <a:off x="7687945" y="5280025"/>
            <a:ext cx="1562100" cy="368300"/>
          </a:xfrm>
          <a:prstGeom prst="rect">
            <a:avLst/>
          </a:prstGeom>
          <a:noFill/>
        </p:spPr>
        <p:txBody>
          <a:bodyPr wrap="none" rtlCol="0" anchor="t">
            <a:spAutoFit/>
          </a:bodyPr>
          <a:p>
            <a:r>
              <a:rPr lang="zh-CN" altLang="zh-CN" b="1" dirty="0">
                <a:latin typeface="宋体" panose="02010600030101010101" pitchFamily="2" charset="-122"/>
                <a:ea typeface="宋体" panose="02010600030101010101" pitchFamily="2" charset="-122"/>
                <a:sym typeface="+mn-ea"/>
              </a:rPr>
              <a:t>电池管理系统</a:t>
            </a:r>
            <a:endParaRPr lang="zh-CN" altLang="zh-CN" b="1" dirty="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3928745" cy="1753235"/>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辅助元器件主要包括动力电池系统内部的电子电器元件以及接口，如熔断器、接触器、分流器、插接件及传感器、维修开关。</a:t>
            </a:r>
            <a:endParaRPr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三、动力电池系统的组成</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2190115" cy="460375"/>
          </a:xfrm>
          <a:prstGeom prst="rect">
            <a:avLst/>
          </a:prstGeom>
          <a:noFill/>
        </p:spPr>
        <p:txBody>
          <a:bodyPr wrap="none" rtlCol="0" anchor="t">
            <a:spAutoFit/>
          </a:bodyPr>
          <a:p>
            <a:pPr algn="l"/>
            <a:r>
              <a:rPr lang="zh-CN" altLang="zh-CN" sz="2400" dirty="0">
                <a:latin typeface="微软雅黑" panose="020B0503020204020204" pitchFamily="34" charset="-122"/>
                <a:ea typeface="微软雅黑" panose="020B0503020204020204" pitchFamily="34" charset="-122"/>
                <a:sym typeface="+mn-ea"/>
              </a:rPr>
              <a:t>4）辅助元器件</a:t>
            </a:r>
            <a:endParaRPr lang="zh-CN" altLang="zh-CN" sz="2400" dirty="0">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3"/>
          <a:stretch>
            <a:fillRect/>
          </a:stretch>
        </p:blipFill>
        <p:spPr>
          <a:xfrm>
            <a:off x="4699635" y="2001520"/>
            <a:ext cx="6400165" cy="3832860"/>
          </a:xfrm>
          <a:prstGeom prst="rect">
            <a:avLst/>
          </a:prstGeom>
        </p:spPr>
      </p:pic>
      <p:sp>
        <p:nvSpPr>
          <p:cNvPr id="6" name="文本框 5"/>
          <p:cNvSpPr txBox="1"/>
          <p:nvPr/>
        </p:nvSpPr>
        <p:spPr>
          <a:xfrm>
            <a:off x="7477760" y="6001385"/>
            <a:ext cx="1332230" cy="368300"/>
          </a:xfrm>
          <a:prstGeom prst="rect">
            <a:avLst/>
          </a:prstGeom>
          <a:noFill/>
        </p:spPr>
        <p:txBody>
          <a:bodyPr wrap="none" rtlCol="0" anchor="t">
            <a:spAutoFit/>
          </a:bodyPr>
          <a:p>
            <a:r>
              <a:rPr b="1" dirty="0">
                <a:latin typeface="宋体" panose="02010600030101010101" pitchFamily="2" charset="-122"/>
                <a:ea typeface="宋体" panose="02010600030101010101" pitchFamily="2" charset="-122"/>
                <a:sym typeface="+mn-ea"/>
              </a:rPr>
              <a:t>辅助元器件</a:t>
            </a: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3928745" cy="2584450"/>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动力电池系统通过高压插接件与高压配电系统连接，为电机控制器、电动压缩机、PTC加热器、DC/DC等高压部件提供高压直流电。同时动力电池系统通过直流快充系统、交流慢充系统以及能量回收装置储存电能。</a:t>
            </a:r>
            <a:endParaRPr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四、动力电池系统工作原理</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1" name="图片 71"/>
          <p:cNvPicPr>
            <a:picLocks noChangeAspect="1"/>
          </p:cNvPicPr>
          <p:nvPr/>
        </p:nvPicPr>
        <p:blipFill>
          <a:blip r:embed="rId3"/>
          <a:stretch>
            <a:fillRect/>
          </a:stretch>
        </p:blipFill>
        <p:spPr>
          <a:xfrm>
            <a:off x="5749290" y="1987550"/>
            <a:ext cx="5369560" cy="3668395"/>
          </a:xfrm>
          <a:prstGeom prst="rect">
            <a:avLst/>
          </a:prstGeom>
        </p:spPr>
      </p:pic>
      <p:sp>
        <p:nvSpPr>
          <p:cNvPr id="6" name="文本框 5"/>
          <p:cNvSpPr txBox="1"/>
          <p:nvPr/>
        </p:nvSpPr>
        <p:spPr>
          <a:xfrm>
            <a:off x="7477760" y="5886450"/>
            <a:ext cx="1332230" cy="368300"/>
          </a:xfrm>
          <a:prstGeom prst="rect">
            <a:avLst/>
          </a:prstGeom>
          <a:noFill/>
        </p:spPr>
        <p:txBody>
          <a:bodyPr wrap="none" rtlCol="0" anchor="t">
            <a:spAutoFit/>
          </a:bodyPr>
          <a:p>
            <a:r>
              <a:rPr b="1" dirty="0">
                <a:latin typeface="宋体" panose="02010600030101010101" pitchFamily="2" charset="-122"/>
                <a:ea typeface="宋体" panose="02010600030101010101" pitchFamily="2" charset="-122"/>
                <a:sym typeface="+mn-ea"/>
              </a:rPr>
              <a:t>辅助元器件</a:t>
            </a: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941070" y="2037715"/>
            <a:ext cx="10310495" cy="2999740"/>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整车控制器VCU检测发出指令给动力电池BMS，BMS接收到指令后，进行自检和初始化完成后报送给VCU，VCU发出高压供电指令，BMS开始按规定控制继电器的闭合和断开。为了防止在接触器结合的瞬间产生电弧毁坏接触器，因此在放电时首先进行预充。BMS通过总线控制预充接触器的继电器闭合，使预充接触器的线圈通电产生磁场，预充接触器闭合。当预充接触器闭合后，BMS控制负极接触器的继电器闭合，从而使负极接触器闭合，此时开始给电机控制器里面的电容进行充电当电容充电完成后，BMS控制正极接触器的继电器闭合，从而使正极接触器闭合，而预充接触器断开，实现正常的放电过程。</a:t>
            </a:r>
            <a:endParaRPr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四、动力电池系统工作原理</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3409315" cy="460375"/>
          </a:xfrm>
          <a:prstGeom prst="rect">
            <a:avLst/>
          </a:prstGeom>
          <a:noFill/>
        </p:spPr>
        <p:txBody>
          <a:bodyPr wrap="none" rtlCol="0" anchor="t">
            <a:spAutoFit/>
          </a:bodyPr>
          <a:p>
            <a:pPr algn="l"/>
            <a:r>
              <a:rPr lang="zh-CN" altLang="zh-CN" sz="2400" dirty="0">
                <a:latin typeface="微软雅黑" panose="020B0503020204020204" pitchFamily="34" charset="-122"/>
                <a:ea typeface="微软雅黑" panose="020B0503020204020204" pitchFamily="34" charset="-122"/>
                <a:sym typeface="+mn-ea"/>
              </a:rPr>
              <a:t>1）动力电池的放电过程</a:t>
            </a:r>
            <a:endParaRPr lang="zh-CN" altLang="zh-CN" sz="2400"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100455" y="5708650"/>
            <a:ext cx="3630930" cy="368300"/>
          </a:xfrm>
          <a:prstGeom prst="rect">
            <a:avLst/>
          </a:prstGeom>
          <a:noFill/>
        </p:spPr>
        <p:txBody>
          <a:bodyPr wrap="none" rtlCol="0" anchor="t">
            <a:spAutoFit/>
          </a:bodyPr>
          <a:p>
            <a:pPr algn="l"/>
            <a:r>
              <a:rPr lang="zh-CN" altLang="zh-CN" b="1" dirty="0">
                <a:solidFill>
                  <a:srgbClr val="FF0000"/>
                </a:solidFill>
                <a:latin typeface="宋体" panose="02010600030101010101" pitchFamily="2" charset="-122"/>
                <a:ea typeface="宋体" panose="02010600030101010101" pitchFamily="2" charset="-122"/>
                <a:sym typeface="+mn-ea"/>
              </a:rPr>
              <a:t>参考动画：动力电池整车供电过程</a:t>
            </a:r>
            <a:endParaRPr lang="zh-CN" altLang="zh-CN" b="1" dirty="0">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4438650" cy="216852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动力电池系统为整车提供能量，另外还有计算整车的剩余电量和充电提醒，对电池进行电压、温度的检测，漏电检测和异常情况报警，充放电控制和预充电控制，电池一致性的检测，系统自检等作用。</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458089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一、动力电池系统作用</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58"/>
          <p:cNvPicPr>
            <a:picLocks noChangeAspect="1"/>
          </p:cNvPicPr>
          <p:nvPr/>
        </p:nvPicPr>
        <p:blipFill>
          <a:blip r:embed="rId3"/>
          <a:stretch>
            <a:fillRect/>
          </a:stretch>
        </p:blipFill>
        <p:spPr>
          <a:xfrm>
            <a:off x="5419725" y="2136140"/>
            <a:ext cx="5656580" cy="3442970"/>
          </a:xfrm>
          <a:prstGeom prst="rect">
            <a:avLst/>
          </a:prstGeom>
        </p:spPr>
      </p:pic>
      <p:sp>
        <p:nvSpPr>
          <p:cNvPr id="100" name="文本框 99"/>
          <p:cNvSpPr txBox="1"/>
          <p:nvPr/>
        </p:nvSpPr>
        <p:spPr>
          <a:xfrm>
            <a:off x="6979285" y="5763895"/>
            <a:ext cx="2536825" cy="398780"/>
          </a:xfrm>
          <a:prstGeom prst="rect">
            <a:avLst/>
          </a:prstGeom>
          <a:noFill/>
          <a:ln w="9525">
            <a:noFill/>
          </a:ln>
        </p:spPr>
        <p:txBody>
          <a:bodyPr wrap="square">
            <a:spAutoFit/>
          </a:bodyPr>
          <a:p>
            <a:pPr indent="0"/>
            <a:r>
              <a:rPr lang="zh-CN" sz="2000" b="1">
                <a:latin typeface="宋体" panose="02010600030101010101" pitchFamily="2" charset="-122"/>
                <a:ea typeface="宋体" panose="02010600030101010101" pitchFamily="2" charset="-122"/>
                <a:cs typeface="宋体" panose="02010600030101010101" pitchFamily="2" charset="-122"/>
              </a:rPr>
              <a:t>吉利</a:t>
            </a:r>
            <a:r>
              <a:rPr lang="en-US" sz="2000" b="1">
                <a:latin typeface="宋体" panose="02010600030101010101" pitchFamily="2" charset="-122"/>
                <a:ea typeface="宋体" panose="02010600030101010101" pitchFamily="2" charset="-122"/>
                <a:cs typeface="宋体" panose="02010600030101010101" pitchFamily="2" charset="-122"/>
              </a:rPr>
              <a:t>EV</a:t>
            </a:r>
            <a:r>
              <a:rPr lang="zh-CN" sz="2000" b="1">
                <a:latin typeface="宋体" panose="02010600030101010101" pitchFamily="2" charset="-122"/>
                <a:ea typeface="宋体" panose="02010600030101010101" pitchFamily="2" charset="-122"/>
                <a:cs typeface="宋体" panose="02010600030101010101" pitchFamily="2" charset="-122"/>
              </a:rPr>
              <a:t>450动力电池</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990600" y="5949315"/>
            <a:ext cx="3392805" cy="368300"/>
          </a:xfrm>
          <a:prstGeom prst="rect">
            <a:avLst/>
          </a:prstGeom>
          <a:noFill/>
        </p:spPr>
        <p:txBody>
          <a:bodyPr wrap="square" rtlCol="0" anchor="t">
            <a:spAutoFit/>
          </a:bodyPr>
          <a:p>
            <a:r>
              <a:rPr lang="zh-CN" altLang="en-US" b="1">
                <a:latin typeface="宋体" panose="02010600030101010101" pitchFamily="2" charset="-122"/>
                <a:ea typeface="宋体" panose="02010600030101010101" pitchFamily="2" charset="-122"/>
              </a:rPr>
              <a:t>参考动画：动力电池系统组成</a:t>
            </a:r>
            <a:endParaRPr lang="zh-CN" altLang="en-US"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四、动力电池系统工作原理</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3409315" cy="460375"/>
          </a:xfrm>
          <a:prstGeom prst="rect">
            <a:avLst/>
          </a:prstGeom>
          <a:noFill/>
        </p:spPr>
        <p:txBody>
          <a:bodyPr wrap="none" rtlCol="0" anchor="t">
            <a:spAutoFit/>
          </a:bodyPr>
          <a:p>
            <a:pPr algn="l"/>
            <a:r>
              <a:rPr lang="zh-CN" altLang="zh-CN" sz="2400" dirty="0">
                <a:latin typeface="微软雅黑" panose="020B0503020204020204" pitchFamily="34" charset="-122"/>
                <a:ea typeface="微软雅黑" panose="020B0503020204020204" pitchFamily="34" charset="-122"/>
                <a:sym typeface="+mn-ea"/>
              </a:rPr>
              <a:t>1）动力电池的放电过程</a:t>
            </a:r>
            <a:endParaRPr lang="zh-CN" altLang="zh-CN" sz="2400" dirty="0">
              <a:latin typeface="微软雅黑" panose="020B0503020204020204" pitchFamily="34" charset="-122"/>
              <a:ea typeface="微软雅黑" panose="020B0503020204020204" pitchFamily="34" charset="-122"/>
              <a:sym typeface="+mn-ea"/>
            </a:endParaRPr>
          </a:p>
        </p:txBody>
      </p:sp>
      <p:pic>
        <p:nvPicPr>
          <p:cNvPr id="72" name="图片 72"/>
          <p:cNvPicPr>
            <a:picLocks noChangeAspect="1"/>
          </p:cNvPicPr>
          <p:nvPr/>
        </p:nvPicPr>
        <p:blipFill>
          <a:blip r:embed="rId3" cstate="print">
            <a:extLst>
              <a:ext uri="{28A0092B-C50C-407E-A947-70E740481C1C}">
                <a14:useLocalDpi xmlns:a14="http://schemas.microsoft.com/office/drawing/2010/main" val="0"/>
              </a:ext>
            </a:extLst>
          </a:blip>
          <a:srcRect b="4208"/>
          <a:stretch>
            <a:fillRect/>
          </a:stretch>
        </p:blipFill>
        <p:spPr>
          <a:xfrm>
            <a:off x="3236595" y="1740535"/>
            <a:ext cx="5719445" cy="4509135"/>
          </a:xfrm>
          <a:prstGeom prst="rect">
            <a:avLst/>
          </a:prstGeom>
          <a:ln>
            <a:noFill/>
          </a:ln>
        </p:spPr>
      </p:pic>
      <p:sp>
        <p:nvSpPr>
          <p:cNvPr id="2" name="文本框 1"/>
          <p:cNvSpPr txBox="1"/>
          <p:nvPr/>
        </p:nvSpPr>
        <p:spPr>
          <a:xfrm>
            <a:off x="5350510" y="6249670"/>
            <a:ext cx="1102360" cy="368300"/>
          </a:xfrm>
          <a:prstGeom prst="rect">
            <a:avLst/>
          </a:prstGeom>
          <a:noFill/>
        </p:spPr>
        <p:txBody>
          <a:bodyPr wrap="none" rtlCol="0" anchor="t">
            <a:spAutoFit/>
          </a:bodyPr>
          <a:p>
            <a:r>
              <a:rPr lang="zh-CN" altLang="zh-CN" b="1" dirty="0">
                <a:latin typeface="宋体" panose="02010600030101010101" pitchFamily="2" charset="-122"/>
                <a:ea typeface="宋体" panose="02010600030101010101" pitchFamily="2" charset="-122"/>
                <a:sym typeface="+mn-ea"/>
              </a:rPr>
              <a:t>放电过程</a:t>
            </a:r>
            <a:endParaRPr lang="zh-CN" altLang="zh-CN" b="1" dirty="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四、动力电池系统工作原理</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3409315" cy="460375"/>
          </a:xfrm>
          <a:prstGeom prst="rect">
            <a:avLst/>
          </a:prstGeom>
          <a:noFill/>
        </p:spPr>
        <p:txBody>
          <a:bodyPr wrap="none" rtlCol="0" anchor="t">
            <a:spAutoFit/>
          </a:bodyPr>
          <a:p>
            <a:pPr algn="l"/>
            <a:r>
              <a:rPr lang="en-US" altLang="zh-CN" sz="2400" dirty="0">
                <a:latin typeface="微软雅黑" panose="020B0503020204020204" pitchFamily="34" charset="-122"/>
                <a:ea typeface="微软雅黑" panose="020B0503020204020204" pitchFamily="34" charset="-122"/>
                <a:sym typeface="+mn-ea"/>
              </a:rPr>
              <a:t>2</a:t>
            </a:r>
            <a:r>
              <a:rPr lang="zh-CN" altLang="zh-CN" sz="2400" dirty="0">
                <a:latin typeface="微软雅黑" panose="020B0503020204020204" pitchFamily="34" charset="-122"/>
                <a:ea typeface="微软雅黑" panose="020B0503020204020204" pitchFamily="34" charset="-122"/>
                <a:sym typeface="+mn-ea"/>
              </a:rPr>
              <a:t>）动力电池的充电过程</a:t>
            </a:r>
            <a:endParaRPr lang="zh-CN" altLang="zh-CN" sz="2400" dirty="0">
              <a:latin typeface="微软雅黑" panose="020B0503020204020204" pitchFamily="34" charset="-122"/>
              <a:ea typeface="微软雅黑" panose="020B0503020204020204" pitchFamily="34" charset="-122"/>
              <a:sym typeface="+mn-ea"/>
            </a:endParaRPr>
          </a:p>
        </p:txBody>
      </p:sp>
      <p:sp>
        <p:nvSpPr>
          <p:cNvPr id="103" name="文本框 102"/>
          <p:cNvSpPr txBox="1"/>
          <p:nvPr/>
        </p:nvSpPr>
        <p:spPr>
          <a:xfrm>
            <a:off x="771525" y="2136140"/>
            <a:ext cx="3928745" cy="2999740"/>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当车辆处于交流充电模式下，车载充电机检测交流充电接口的CC、CP信号（充电枪插入、连接信号）与VCU整车控制器通讯，然后唤醒BMS进行自检和初始化，BMS唤醒车载充电机并发送充电指令，同时闭合主接触器，动力电池开始充电。</a:t>
            </a:r>
            <a:endParaRPr b="1" dirty="0">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3"/>
          <a:stretch>
            <a:fillRect/>
          </a:stretch>
        </p:blipFill>
        <p:spPr>
          <a:xfrm>
            <a:off x="5339080" y="1510030"/>
            <a:ext cx="6275070" cy="4490720"/>
          </a:xfrm>
          <a:prstGeom prst="rect">
            <a:avLst/>
          </a:prstGeom>
        </p:spPr>
      </p:pic>
      <p:sp>
        <p:nvSpPr>
          <p:cNvPr id="3" name="文本框 2"/>
          <p:cNvSpPr txBox="1"/>
          <p:nvPr/>
        </p:nvSpPr>
        <p:spPr>
          <a:xfrm>
            <a:off x="880745" y="6007100"/>
            <a:ext cx="3710305" cy="368300"/>
          </a:xfrm>
          <a:prstGeom prst="rect">
            <a:avLst/>
          </a:prstGeom>
          <a:noFill/>
        </p:spPr>
        <p:txBody>
          <a:bodyPr wrap="square" rtlCol="0" anchor="t">
            <a:spAutoFit/>
          </a:bodyPr>
          <a:p>
            <a:r>
              <a:rPr lang="zh-CN" altLang="en-US" b="1">
                <a:solidFill>
                  <a:srgbClr val="FF0000"/>
                </a:solidFill>
                <a:latin typeface="宋体" panose="02010600030101010101" pitchFamily="2" charset="-122"/>
                <a:ea typeface="宋体" panose="02010600030101010101" pitchFamily="2" charset="-122"/>
              </a:rPr>
              <a:t>参考动画：动力电池的充电过程</a:t>
            </a:r>
            <a:endParaRPr lang="zh-CN" altLang="en-US" b="1">
              <a:solidFill>
                <a:srgbClr val="FF0000"/>
              </a:solidFill>
              <a:latin typeface="宋体" panose="02010600030101010101" pitchFamily="2" charset="-122"/>
              <a:ea typeface="宋体" panose="02010600030101010101" pitchFamily="2" charset="-122"/>
            </a:endParaRPr>
          </a:p>
        </p:txBody>
      </p:sp>
      <p:sp>
        <p:nvSpPr>
          <p:cNvPr id="6" name="文本框 5"/>
          <p:cNvSpPr txBox="1"/>
          <p:nvPr/>
        </p:nvSpPr>
        <p:spPr>
          <a:xfrm>
            <a:off x="7925435" y="6134735"/>
            <a:ext cx="1102360" cy="368300"/>
          </a:xfrm>
          <a:prstGeom prst="rect">
            <a:avLst/>
          </a:prstGeom>
          <a:noFill/>
        </p:spPr>
        <p:txBody>
          <a:bodyPr wrap="none" rtlCol="0" anchor="t">
            <a:spAutoFit/>
          </a:bodyPr>
          <a:p>
            <a:pPr algn="l"/>
            <a:r>
              <a:rPr lang="zh-CN" altLang="zh-CN" b="1" dirty="0">
                <a:latin typeface="宋体" panose="02010600030101010101" pitchFamily="2" charset="-122"/>
                <a:ea typeface="宋体" panose="02010600030101010101" pitchFamily="2" charset="-122"/>
                <a:sym typeface="+mn-ea"/>
              </a:rPr>
              <a:t>充电过程</a:t>
            </a:r>
            <a:endParaRPr lang="zh-CN" altLang="zh-CN" b="1" dirty="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五、动力电池状态监测</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文本框 102"/>
          <p:cNvSpPr txBox="1"/>
          <p:nvPr/>
        </p:nvSpPr>
        <p:spPr>
          <a:xfrm>
            <a:off x="796290" y="2136140"/>
            <a:ext cx="3928745" cy="2999740"/>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电池参数监测主要在于动力电池中关键数据的采集。而数据采集是动力电池管理系统所有功能的基础，其采集的精度和速度直接反映了电池管理系统的优劣。动力电池需要采集的数据信息包括电池组总电压、电流、电池模块电压和温度。</a:t>
            </a:r>
            <a:endParaRPr b="1" dirty="0">
              <a:latin typeface="宋体" panose="02010600030101010101" pitchFamily="2" charset="-122"/>
              <a:ea typeface="宋体" panose="02010600030101010101" pitchFamily="2" charset="-122"/>
              <a:sym typeface="+mn-ea"/>
            </a:endParaRPr>
          </a:p>
        </p:txBody>
      </p:sp>
      <p:pic>
        <p:nvPicPr>
          <p:cNvPr id="74" name="图片 74"/>
          <p:cNvPicPr>
            <a:picLocks noChangeAspect="1" noChangeArrowheads="1"/>
          </p:cNvPicPr>
          <p:nvPr/>
        </p:nvPicPr>
        <p:blipFill>
          <a:blip r:embed="rId3">
            <a:extLst>
              <a:ext uri="{28A0092B-C50C-407E-A947-70E740481C1C}">
                <a14:useLocalDpi xmlns:a14="http://schemas.microsoft.com/office/drawing/2010/main" val="0"/>
              </a:ext>
            </a:extLst>
          </a:blip>
          <a:srcRect b="9192"/>
          <a:stretch>
            <a:fillRect/>
          </a:stretch>
        </p:blipFill>
        <p:spPr>
          <a:xfrm>
            <a:off x="6097270" y="2000885"/>
            <a:ext cx="5012055" cy="3718560"/>
          </a:xfrm>
          <a:prstGeom prst="rect">
            <a:avLst/>
          </a:prstGeom>
          <a:noFill/>
          <a:ln>
            <a:noFill/>
          </a:ln>
        </p:spPr>
      </p:pic>
      <p:sp>
        <p:nvSpPr>
          <p:cNvPr id="100" name="文本框 99"/>
          <p:cNvSpPr txBox="1"/>
          <p:nvPr/>
        </p:nvSpPr>
        <p:spPr>
          <a:xfrm>
            <a:off x="7561580" y="5798820"/>
            <a:ext cx="2273935" cy="368300"/>
          </a:xfrm>
          <a:prstGeom prst="rect">
            <a:avLst/>
          </a:prstGeom>
          <a:noFill/>
          <a:ln w="9525">
            <a:noFill/>
          </a:ln>
        </p:spPr>
        <p:txBody>
          <a:bodyPr wrap="square">
            <a:spAutoFit/>
          </a:bodyPr>
          <a:p>
            <a:pPr indent="0"/>
            <a:r>
              <a:rPr lang="zh-CN" b="1">
                <a:latin typeface="宋体" panose="02010600030101010101" pitchFamily="2" charset="-122"/>
                <a:ea typeface="宋体" panose="02010600030101010101" pitchFamily="2" charset="-122"/>
              </a:rPr>
              <a:t>分布式信息采集系统</a:t>
            </a:r>
            <a:endParaRPr lang="zh-CN" altLang="en-US"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五、动力电池状态监测</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文本框 102"/>
          <p:cNvSpPr txBox="1"/>
          <p:nvPr/>
        </p:nvSpPr>
        <p:spPr>
          <a:xfrm>
            <a:off x="930910" y="2245995"/>
            <a:ext cx="10196830" cy="922020"/>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单体电池电压采集的目的是了解当前动力电池中任意一个单体电池的电压情况来判断每个单体电池的充电终止和放电终止条件，防止过充电和过放电，保护电池使用安全。</a:t>
            </a:r>
            <a:endParaRPr b="1" dirty="0">
              <a:latin typeface="宋体" panose="02010600030101010101" pitchFamily="2" charset="-122"/>
              <a:ea typeface="宋体" panose="02010600030101010101" pitchFamily="2" charset="-122"/>
              <a:sym typeface="+mn-ea"/>
            </a:endParaRPr>
          </a:p>
        </p:txBody>
      </p:sp>
      <p:sp>
        <p:nvSpPr>
          <p:cNvPr id="100" name="文本框 99"/>
          <p:cNvSpPr txBox="1"/>
          <p:nvPr/>
        </p:nvSpPr>
        <p:spPr>
          <a:xfrm>
            <a:off x="4755515" y="5748655"/>
            <a:ext cx="2273935" cy="368300"/>
          </a:xfrm>
          <a:prstGeom prst="rect">
            <a:avLst/>
          </a:prstGeom>
          <a:noFill/>
          <a:ln w="9525">
            <a:noFill/>
          </a:ln>
        </p:spPr>
        <p:txBody>
          <a:bodyPr wrap="square">
            <a:spAutoFit/>
          </a:bodyPr>
          <a:p>
            <a:pPr indent="0"/>
            <a:r>
              <a:rPr lang="zh-CN" b="1">
                <a:latin typeface="宋体" panose="02010600030101010101" pitchFamily="2" charset="-122"/>
                <a:ea typeface="宋体" panose="02010600030101010101" pitchFamily="2" charset="-122"/>
              </a:rPr>
              <a:t>分布式信息采集系统</a:t>
            </a:r>
            <a:endParaRPr lang="zh-CN" altLang="en-US" b="1">
              <a:latin typeface="宋体" panose="02010600030101010101" pitchFamily="2" charset="-122"/>
              <a:ea typeface="宋体" panose="02010600030101010101" pitchFamily="2" charset="-122"/>
            </a:endParaRPr>
          </a:p>
        </p:txBody>
      </p:sp>
      <p:sp>
        <p:nvSpPr>
          <p:cNvPr id="5" name="文本框 4"/>
          <p:cNvSpPr txBox="1"/>
          <p:nvPr/>
        </p:nvSpPr>
        <p:spPr>
          <a:xfrm>
            <a:off x="930910" y="1280160"/>
            <a:ext cx="2494915" cy="460375"/>
          </a:xfrm>
          <a:prstGeom prst="rect">
            <a:avLst/>
          </a:prstGeom>
          <a:noFill/>
        </p:spPr>
        <p:txBody>
          <a:bodyPr wrap="none" rtlCol="0" anchor="t">
            <a:spAutoFit/>
          </a:bodyPr>
          <a:p>
            <a:pPr algn="l"/>
            <a:r>
              <a:rPr lang="en-US" altLang="zh-CN" sz="2400" dirty="0">
                <a:latin typeface="微软雅黑" panose="020B0503020204020204" pitchFamily="34" charset="-122"/>
                <a:ea typeface="微软雅黑" panose="020B0503020204020204" pitchFamily="34" charset="-122"/>
                <a:sym typeface="+mn-ea"/>
              </a:rPr>
              <a:t>1</a:t>
            </a:r>
            <a:r>
              <a:rPr lang="zh-CN" altLang="zh-CN" sz="2400" dirty="0">
                <a:latin typeface="微软雅黑" panose="020B0503020204020204" pitchFamily="34" charset="-122"/>
                <a:ea typeface="微软雅黑" panose="020B0503020204020204" pitchFamily="34" charset="-122"/>
                <a:sym typeface="+mn-ea"/>
              </a:rPr>
              <a:t>）单体电压监测</a:t>
            </a:r>
            <a:endParaRPr lang="zh-CN" altLang="zh-CN" sz="2400" dirty="0">
              <a:latin typeface="微软雅黑" panose="020B0503020204020204" pitchFamily="34" charset="-122"/>
              <a:ea typeface="微软雅黑" panose="020B0503020204020204" pitchFamily="34" charset="-122"/>
              <a:sym typeface="+mn-ea"/>
            </a:endParaRPr>
          </a:p>
        </p:txBody>
      </p:sp>
      <p:pic>
        <p:nvPicPr>
          <p:cNvPr id="75" name="图片 75"/>
          <p:cNvPicPr>
            <a:picLocks noChangeAspect="1" noChangeArrowheads="1"/>
          </p:cNvPicPr>
          <p:nvPr/>
        </p:nvPicPr>
        <p:blipFill>
          <a:blip r:embed="rId3" cstate="print">
            <a:extLst>
              <a:ext uri="{28A0092B-C50C-407E-A947-70E740481C1C}">
                <a14:useLocalDpi xmlns:a14="http://schemas.microsoft.com/office/drawing/2010/main" val="0"/>
              </a:ext>
            </a:extLst>
          </a:blip>
          <a:srcRect r="18136"/>
          <a:stretch>
            <a:fillRect/>
          </a:stretch>
        </p:blipFill>
        <p:spPr>
          <a:xfrm>
            <a:off x="3028950" y="3349625"/>
            <a:ext cx="7478395" cy="2399030"/>
          </a:xfrm>
          <a:prstGeom prst="rect">
            <a:avLst/>
          </a:prstGeom>
          <a:noFill/>
          <a:ln>
            <a:noFill/>
          </a:ln>
        </p:spPr>
      </p:pic>
      <p:sp>
        <p:nvSpPr>
          <p:cNvPr id="3" name="文本框 2"/>
          <p:cNvSpPr txBox="1"/>
          <p:nvPr/>
        </p:nvSpPr>
        <p:spPr>
          <a:xfrm>
            <a:off x="1035685" y="6116955"/>
            <a:ext cx="3620770" cy="368300"/>
          </a:xfrm>
          <a:prstGeom prst="rect">
            <a:avLst/>
          </a:prstGeom>
          <a:noFill/>
        </p:spPr>
        <p:txBody>
          <a:bodyPr wrap="square" rtlCol="0" anchor="t">
            <a:spAutoFit/>
          </a:bodyPr>
          <a:p>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参考动画：动力电池的CAN通信</a:t>
            </a:r>
            <a:endPar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五、动力电池状态监测</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文本框 102"/>
          <p:cNvSpPr txBox="1"/>
          <p:nvPr/>
        </p:nvSpPr>
        <p:spPr>
          <a:xfrm>
            <a:off x="930910" y="2229485"/>
            <a:ext cx="10196830" cy="922020"/>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在计算电池电荷 SOC 的时候，往往会用电池组的总电压来核算，这是评价电池包性能的重要参数之一。</a:t>
            </a:r>
            <a:endParaRPr b="1" dirty="0">
              <a:latin typeface="宋体" panose="02010600030101010101" pitchFamily="2" charset="-122"/>
              <a:ea typeface="宋体" panose="02010600030101010101" pitchFamily="2" charset="-122"/>
              <a:sym typeface="+mn-ea"/>
            </a:endParaRPr>
          </a:p>
        </p:txBody>
      </p:sp>
      <p:sp>
        <p:nvSpPr>
          <p:cNvPr id="100" name="文本框 99"/>
          <p:cNvSpPr txBox="1"/>
          <p:nvPr/>
        </p:nvSpPr>
        <p:spPr>
          <a:xfrm>
            <a:off x="4755515" y="5748655"/>
            <a:ext cx="2273935" cy="368300"/>
          </a:xfrm>
          <a:prstGeom prst="rect">
            <a:avLst/>
          </a:prstGeom>
          <a:noFill/>
          <a:ln w="9525">
            <a:noFill/>
          </a:ln>
        </p:spPr>
        <p:txBody>
          <a:bodyPr wrap="square">
            <a:spAutoFit/>
          </a:bodyPr>
          <a:p>
            <a:pPr indent="0"/>
            <a:r>
              <a:rPr lang="zh-CN" b="1">
                <a:latin typeface="宋体" panose="02010600030101010101" pitchFamily="2" charset="-122"/>
                <a:ea typeface="宋体" panose="02010600030101010101" pitchFamily="2" charset="-122"/>
              </a:rPr>
              <a:t>分布式信息采集系统</a:t>
            </a:r>
            <a:endParaRPr lang="zh-CN" altLang="en-US" b="1">
              <a:latin typeface="宋体" panose="02010600030101010101" pitchFamily="2" charset="-122"/>
              <a:ea typeface="宋体" panose="02010600030101010101" pitchFamily="2" charset="-122"/>
            </a:endParaRPr>
          </a:p>
        </p:txBody>
      </p:sp>
      <p:sp>
        <p:nvSpPr>
          <p:cNvPr id="5" name="文本框 4"/>
          <p:cNvSpPr txBox="1"/>
          <p:nvPr/>
        </p:nvSpPr>
        <p:spPr>
          <a:xfrm>
            <a:off x="930910" y="1280160"/>
            <a:ext cx="3206115" cy="460375"/>
          </a:xfrm>
          <a:prstGeom prst="rect">
            <a:avLst/>
          </a:prstGeom>
          <a:noFill/>
        </p:spPr>
        <p:txBody>
          <a:bodyPr wrap="none" rtlCol="0" anchor="t">
            <a:spAutoFit/>
          </a:bodyPr>
          <a:p>
            <a:pPr algn="l"/>
            <a:r>
              <a:rPr lang="zh-CN" altLang="zh-CN" sz="2400" dirty="0">
                <a:latin typeface="微软雅黑" panose="020B0503020204020204" pitchFamily="34" charset="-122"/>
                <a:ea typeface="微软雅黑" panose="020B0503020204020204" pitchFamily="34" charset="-122"/>
                <a:sym typeface="+mn-ea"/>
              </a:rPr>
              <a:t>2)动力电池组电压监测</a:t>
            </a:r>
            <a:endParaRPr lang="zh-CN" altLang="zh-CN" sz="2400" dirty="0">
              <a:latin typeface="微软雅黑" panose="020B0503020204020204" pitchFamily="34" charset="-122"/>
              <a:ea typeface="微软雅黑" panose="020B0503020204020204" pitchFamily="34" charset="-122"/>
              <a:sym typeface="+mn-ea"/>
            </a:endParaRPr>
          </a:p>
        </p:txBody>
      </p:sp>
      <p:pic>
        <p:nvPicPr>
          <p:cNvPr id="75" name="图片 75"/>
          <p:cNvPicPr>
            <a:picLocks noChangeAspect="1" noChangeArrowheads="1"/>
          </p:cNvPicPr>
          <p:nvPr/>
        </p:nvPicPr>
        <p:blipFill>
          <a:blip r:embed="rId3" cstate="print">
            <a:extLst>
              <a:ext uri="{28A0092B-C50C-407E-A947-70E740481C1C}">
                <a14:useLocalDpi xmlns:a14="http://schemas.microsoft.com/office/drawing/2010/main" val="0"/>
              </a:ext>
            </a:extLst>
          </a:blip>
          <a:srcRect r="18136"/>
          <a:stretch>
            <a:fillRect/>
          </a:stretch>
        </p:blipFill>
        <p:spPr>
          <a:xfrm>
            <a:off x="2980055" y="3250565"/>
            <a:ext cx="7478395" cy="2399030"/>
          </a:xfrm>
          <a:prstGeom prst="rect">
            <a:avLst/>
          </a:prstGeom>
          <a:noFill/>
          <a:ln>
            <a:noFill/>
          </a:ln>
        </p:spPr>
      </p:pic>
      <p:sp>
        <p:nvSpPr>
          <p:cNvPr id="3" name="文本框 2"/>
          <p:cNvSpPr txBox="1"/>
          <p:nvPr/>
        </p:nvSpPr>
        <p:spPr>
          <a:xfrm>
            <a:off x="1035685" y="6116955"/>
            <a:ext cx="5146040" cy="368300"/>
          </a:xfrm>
          <a:prstGeom prst="rect">
            <a:avLst/>
          </a:prstGeom>
          <a:noFill/>
        </p:spPr>
        <p:txBody>
          <a:bodyPr wrap="square" rtlCol="0" anchor="t">
            <a:spAutoFit/>
          </a:bodyPr>
          <a:p>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参考动画：动力电池状态监测功能认知</a:t>
            </a:r>
            <a:endPar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五、动力电池状态监测</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文本框 102"/>
          <p:cNvSpPr txBox="1"/>
          <p:nvPr/>
        </p:nvSpPr>
        <p:spPr>
          <a:xfrm>
            <a:off x="930910" y="2229485"/>
            <a:ext cx="5078095" cy="1337945"/>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在计算电池电荷 SOC 的时候，往往会用电池组的总电压来核算，这是评价电池包性能的重要参数之一。</a:t>
            </a:r>
            <a:endParaRPr b="1" dirty="0">
              <a:latin typeface="宋体" panose="02010600030101010101" pitchFamily="2" charset="-122"/>
              <a:ea typeface="宋体" panose="02010600030101010101" pitchFamily="2" charset="-122"/>
              <a:sym typeface="+mn-ea"/>
            </a:endParaRPr>
          </a:p>
        </p:txBody>
      </p:sp>
      <p:sp>
        <p:nvSpPr>
          <p:cNvPr id="100" name="文本框 99"/>
          <p:cNvSpPr txBox="1"/>
          <p:nvPr/>
        </p:nvSpPr>
        <p:spPr>
          <a:xfrm>
            <a:off x="8187690" y="5337175"/>
            <a:ext cx="1426845" cy="368300"/>
          </a:xfrm>
          <a:prstGeom prst="rect">
            <a:avLst/>
          </a:prstGeom>
          <a:noFill/>
          <a:ln w="9525">
            <a:noFill/>
          </a:ln>
        </p:spPr>
        <p:txBody>
          <a:bodyPr wrap="square">
            <a:spAutoFit/>
          </a:bodyPr>
          <a:p>
            <a:pPr indent="0"/>
            <a:r>
              <a:rPr lang="zh-CN" altLang="en-US" b="1">
                <a:latin typeface="宋体" panose="02010600030101010101" pitchFamily="2" charset="-122"/>
                <a:ea typeface="宋体" panose="02010600030101010101" pitchFamily="2" charset="-122"/>
              </a:rPr>
              <a:t>温度传感器</a:t>
            </a:r>
            <a:endParaRPr lang="zh-CN" altLang="en-US" b="1">
              <a:latin typeface="宋体" panose="02010600030101010101" pitchFamily="2" charset="-122"/>
              <a:ea typeface="宋体" panose="02010600030101010101" pitchFamily="2" charset="-122"/>
            </a:endParaRPr>
          </a:p>
        </p:txBody>
      </p:sp>
      <p:sp>
        <p:nvSpPr>
          <p:cNvPr id="5" name="文本框 4"/>
          <p:cNvSpPr txBox="1"/>
          <p:nvPr/>
        </p:nvSpPr>
        <p:spPr>
          <a:xfrm>
            <a:off x="930910" y="1280160"/>
            <a:ext cx="2291715" cy="460375"/>
          </a:xfrm>
          <a:prstGeom prst="rect">
            <a:avLst/>
          </a:prstGeom>
          <a:noFill/>
        </p:spPr>
        <p:txBody>
          <a:bodyPr wrap="none" rtlCol="0" anchor="t">
            <a:spAutoFit/>
          </a:bodyPr>
          <a:p>
            <a:pPr algn="l"/>
            <a:r>
              <a:rPr lang="zh-CN" altLang="zh-CN" sz="2400" dirty="0">
                <a:latin typeface="微软雅黑" panose="020B0503020204020204" pitchFamily="34" charset="-122"/>
                <a:ea typeface="微软雅黑" panose="020B0503020204020204" pitchFamily="34" charset="-122"/>
                <a:sym typeface="+mn-ea"/>
              </a:rPr>
              <a:t>3)电池温度监测</a:t>
            </a:r>
            <a:endParaRPr lang="zh-CN" altLang="zh-CN" sz="2400" dirty="0">
              <a:latin typeface="微软雅黑" panose="020B0503020204020204" pitchFamily="34" charset="-122"/>
              <a:ea typeface="微软雅黑" panose="020B0503020204020204" pitchFamily="34" charset="-122"/>
              <a:sym typeface="+mn-ea"/>
            </a:endParaRPr>
          </a:p>
        </p:txBody>
      </p:sp>
      <p:pic>
        <p:nvPicPr>
          <p:cNvPr id="513564" name="Picture 513564"/>
          <p:cNvPicPr/>
          <p:nvPr/>
        </p:nvPicPr>
        <p:blipFill>
          <a:blip r:embed="rId3"/>
          <a:srcRect l="51376"/>
          <a:stretch>
            <a:fillRect/>
          </a:stretch>
        </p:blipFill>
        <p:spPr>
          <a:xfrm>
            <a:off x="6561455" y="2176780"/>
            <a:ext cx="4457065" cy="3028950"/>
          </a:xfrm>
          <a:prstGeom prst="rect">
            <a:avLst/>
          </a:prstGeom>
          <a:ln>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五、动力电池状态监测</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文本框 102"/>
          <p:cNvSpPr txBox="1"/>
          <p:nvPr/>
        </p:nvSpPr>
        <p:spPr>
          <a:xfrm>
            <a:off x="930910" y="2229485"/>
            <a:ext cx="10196830" cy="1337945"/>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动力电池母线电流检测一般常见两种检测方法：一种为高压回路串联电流传感器，另一种是用霍尔电流传感器套在高压母线上，主电路中电流变大时，电流传感器会给BMS信号，以提醒BMS动力电池或者外部电路可能存在故障。</a:t>
            </a:r>
            <a:endParaRPr b="1" dirty="0">
              <a:latin typeface="宋体" panose="02010600030101010101" pitchFamily="2" charset="-122"/>
              <a:ea typeface="宋体" panose="02010600030101010101" pitchFamily="2" charset="-122"/>
              <a:sym typeface="+mn-ea"/>
            </a:endParaRPr>
          </a:p>
        </p:txBody>
      </p:sp>
      <p:sp>
        <p:nvSpPr>
          <p:cNvPr id="5" name="文本框 4"/>
          <p:cNvSpPr txBox="1"/>
          <p:nvPr/>
        </p:nvSpPr>
        <p:spPr>
          <a:xfrm>
            <a:off x="930910" y="1311275"/>
            <a:ext cx="1682115" cy="460375"/>
          </a:xfrm>
          <a:prstGeom prst="rect">
            <a:avLst/>
          </a:prstGeom>
          <a:noFill/>
        </p:spPr>
        <p:txBody>
          <a:bodyPr wrap="none" rtlCol="0" anchor="t">
            <a:spAutoFit/>
          </a:bodyPr>
          <a:p>
            <a:r>
              <a:rPr lang="zh-CN" altLang="zh-CN" sz="2400" dirty="0">
                <a:latin typeface="微软雅黑" panose="020B0503020204020204" pitchFamily="34" charset="-122"/>
                <a:ea typeface="微软雅黑" panose="020B0503020204020204" pitchFamily="34" charset="-122"/>
                <a:sym typeface="+mn-ea"/>
              </a:rPr>
              <a:t>4)电流监测</a:t>
            </a:r>
            <a:endParaRPr lang="zh-CN" altLang="zh-CN" sz="2400" dirty="0">
              <a:latin typeface="微软雅黑" panose="020B0503020204020204" pitchFamily="34" charset="-122"/>
              <a:ea typeface="微软雅黑" panose="020B0503020204020204" pitchFamily="34" charset="-122"/>
              <a:sym typeface="+mn-ea"/>
            </a:endParaRPr>
          </a:p>
        </p:txBody>
      </p:sp>
      <p:pic>
        <p:nvPicPr>
          <p:cNvPr id="76" name="图片 -2147482608" descr="IMG_256"/>
          <p:cNvPicPr>
            <a:picLocks noChangeAspect="1"/>
          </p:cNvPicPr>
          <p:nvPr/>
        </p:nvPicPr>
        <p:blipFill>
          <a:blip r:embed="rId3"/>
          <a:srcRect l="12129" r="7637" b="2222"/>
          <a:stretch>
            <a:fillRect/>
          </a:stretch>
        </p:blipFill>
        <p:spPr>
          <a:xfrm>
            <a:off x="1205230" y="3567430"/>
            <a:ext cx="4224020" cy="2445385"/>
          </a:xfrm>
          <a:prstGeom prst="rect">
            <a:avLst/>
          </a:prstGeom>
          <a:noFill/>
          <a:ln w="9525">
            <a:noFill/>
          </a:ln>
        </p:spPr>
      </p:pic>
      <p:pic>
        <p:nvPicPr>
          <p:cNvPr id="1073742859" name="图片 1073742858" descr="IMG_256"/>
          <p:cNvPicPr>
            <a:picLocks noChangeAspect="1"/>
          </p:cNvPicPr>
          <p:nvPr/>
        </p:nvPicPr>
        <p:blipFill>
          <a:blip r:embed="rId4"/>
          <a:srcRect l="13995" t="-594" r="9056"/>
          <a:stretch>
            <a:fillRect/>
          </a:stretch>
        </p:blipFill>
        <p:spPr>
          <a:xfrm>
            <a:off x="6922770" y="3536950"/>
            <a:ext cx="4204970" cy="2475865"/>
          </a:xfrm>
          <a:prstGeom prst="rect">
            <a:avLst/>
          </a:prstGeom>
          <a:noFill/>
          <a:ln w="9525">
            <a:noFill/>
          </a:ln>
        </p:spPr>
      </p:pic>
      <p:sp>
        <p:nvSpPr>
          <p:cNvPr id="2" name="文本框 1"/>
          <p:cNvSpPr txBox="1"/>
          <p:nvPr/>
        </p:nvSpPr>
        <p:spPr>
          <a:xfrm>
            <a:off x="1894840" y="6028690"/>
            <a:ext cx="2717800" cy="368300"/>
          </a:xfrm>
          <a:prstGeom prst="rect">
            <a:avLst/>
          </a:prstGeom>
          <a:noFill/>
          <a:ln w="9525">
            <a:noFill/>
          </a:ln>
        </p:spPr>
        <p:txBody>
          <a:bodyPr wrap="square">
            <a:spAutoFit/>
          </a:bodyPr>
          <a:p>
            <a:pPr indent="0"/>
            <a:r>
              <a:rPr lang="zh-CN" b="1">
                <a:ea typeface="宋体" panose="02010600030101010101" pitchFamily="2" charset="-122"/>
              </a:rPr>
              <a:t>高压回路串联电流传感器</a:t>
            </a:r>
            <a:endParaRPr lang="zh-CN" altLang="en-US" b="1">
              <a:ea typeface="宋体" panose="02010600030101010101" pitchFamily="2" charset="-122"/>
            </a:endParaRPr>
          </a:p>
        </p:txBody>
      </p:sp>
      <p:sp>
        <p:nvSpPr>
          <p:cNvPr id="6" name="文本框 5"/>
          <p:cNvSpPr txBox="1"/>
          <p:nvPr/>
        </p:nvSpPr>
        <p:spPr>
          <a:xfrm>
            <a:off x="7275195" y="6031230"/>
            <a:ext cx="3596005" cy="368300"/>
          </a:xfrm>
          <a:prstGeom prst="rect">
            <a:avLst/>
          </a:prstGeom>
          <a:noFill/>
          <a:ln w="9525">
            <a:noFill/>
          </a:ln>
        </p:spPr>
        <p:txBody>
          <a:bodyPr wrap="square">
            <a:spAutoFit/>
          </a:bodyPr>
          <a:p>
            <a:pPr indent="0"/>
            <a:r>
              <a:rPr lang="zh-CN" b="1">
                <a:ea typeface="宋体" panose="02010600030101010101" pitchFamily="2" charset="-122"/>
              </a:rPr>
              <a:t>高压母线上嵌套霍尔电流传感器</a:t>
            </a:r>
            <a:endParaRPr lang="zh-CN" altLang="en-US" b="1">
              <a:ea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五、动力电池状态监测</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文本框 102"/>
          <p:cNvSpPr txBox="1"/>
          <p:nvPr/>
        </p:nvSpPr>
        <p:spPr>
          <a:xfrm>
            <a:off x="930910" y="2212975"/>
            <a:ext cx="4404360" cy="1753235"/>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霍尔电流传感器是根据霍尔效应制作的磁场传感器，具有测量精确度高、线性度好、工作频带长、过载和抗干扰能力强、测量范围大等优点。。</a:t>
            </a:r>
            <a:endParaRPr b="1" dirty="0">
              <a:latin typeface="宋体" panose="02010600030101010101" pitchFamily="2" charset="-122"/>
              <a:ea typeface="宋体" panose="02010600030101010101" pitchFamily="2" charset="-122"/>
              <a:sym typeface="+mn-ea"/>
            </a:endParaRPr>
          </a:p>
        </p:txBody>
      </p:sp>
      <p:sp>
        <p:nvSpPr>
          <p:cNvPr id="5" name="文本框 4"/>
          <p:cNvSpPr txBox="1"/>
          <p:nvPr/>
        </p:nvSpPr>
        <p:spPr>
          <a:xfrm>
            <a:off x="930910" y="1311275"/>
            <a:ext cx="1682115" cy="460375"/>
          </a:xfrm>
          <a:prstGeom prst="rect">
            <a:avLst/>
          </a:prstGeom>
          <a:noFill/>
        </p:spPr>
        <p:txBody>
          <a:bodyPr wrap="none" rtlCol="0" anchor="t">
            <a:spAutoFit/>
          </a:bodyPr>
          <a:p>
            <a:r>
              <a:rPr lang="zh-CN" altLang="zh-CN" sz="2400" dirty="0">
                <a:latin typeface="微软雅黑" panose="020B0503020204020204" pitchFamily="34" charset="-122"/>
                <a:ea typeface="微软雅黑" panose="020B0503020204020204" pitchFamily="34" charset="-122"/>
                <a:sym typeface="+mn-ea"/>
              </a:rPr>
              <a:t>4)电流监测</a:t>
            </a:r>
            <a:endParaRPr lang="zh-CN" altLang="zh-CN" sz="2400" dirty="0">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8128000" y="5834380"/>
            <a:ext cx="2070100" cy="368300"/>
          </a:xfrm>
          <a:prstGeom prst="rect">
            <a:avLst/>
          </a:prstGeom>
          <a:noFill/>
          <a:ln w="9525">
            <a:noFill/>
          </a:ln>
        </p:spPr>
        <p:txBody>
          <a:bodyPr wrap="square">
            <a:spAutoFit/>
          </a:bodyPr>
          <a:p>
            <a:pPr indent="0"/>
            <a:r>
              <a:rPr lang="zh-CN" b="1">
                <a:ea typeface="宋体" panose="02010600030101010101" pitchFamily="2" charset="-122"/>
              </a:rPr>
              <a:t>霍尔电流传感器</a:t>
            </a:r>
            <a:endParaRPr lang="zh-CN" b="1">
              <a:ea typeface="宋体" panose="02010600030101010101" pitchFamily="2" charset="-122"/>
            </a:endParaRPr>
          </a:p>
        </p:txBody>
      </p:sp>
      <p:pic>
        <p:nvPicPr>
          <p:cNvPr id="77" name="图片 -2147482024" descr="957A1139"/>
          <p:cNvPicPr>
            <a:picLocks noChangeAspect="1"/>
          </p:cNvPicPr>
          <p:nvPr/>
        </p:nvPicPr>
        <p:blipFill>
          <a:blip r:embed="rId3"/>
          <a:stretch>
            <a:fillRect/>
          </a:stretch>
        </p:blipFill>
        <p:spPr>
          <a:xfrm>
            <a:off x="7160260" y="2020570"/>
            <a:ext cx="3544570" cy="3593465"/>
          </a:xfrm>
          <a:prstGeom prst="rect">
            <a:avLst/>
          </a:prstGeom>
          <a:noFill/>
          <a:ln w="9525">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五、动力电池状态监测</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文本框 102"/>
          <p:cNvSpPr txBox="1"/>
          <p:nvPr/>
        </p:nvSpPr>
        <p:spPr>
          <a:xfrm>
            <a:off x="930910" y="2212975"/>
            <a:ext cx="4153535" cy="2168525"/>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绝缘电阻是反映电池供电安全的重要指标，根据人体所能够承受最大的电压，绝缘电阻一旦低于500Ω/V，电池管理系统就应该对驾乘人员作出安全警告或者切断高压继电器停止供电。</a:t>
            </a:r>
            <a:endParaRPr b="1" dirty="0">
              <a:latin typeface="宋体" panose="02010600030101010101" pitchFamily="2" charset="-122"/>
              <a:ea typeface="宋体" panose="02010600030101010101" pitchFamily="2" charset="-122"/>
              <a:sym typeface="+mn-ea"/>
            </a:endParaRPr>
          </a:p>
        </p:txBody>
      </p:sp>
      <p:sp>
        <p:nvSpPr>
          <p:cNvPr id="5" name="文本框 4"/>
          <p:cNvSpPr txBox="1"/>
          <p:nvPr/>
        </p:nvSpPr>
        <p:spPr>
          <a:xfrm>
            <a:off x="930910" y="1311275"/>
            <a:ext cx="2291715" cy="460375"/>
          </a:xfrm>
          <a:prstGeom prst="rect">
            <a:avLst/>
          </a:prstGeom>
          <a:noFill/>
        </p:spPr>
        <p:txBody>
          <a:bodyPr wrap="none" rtlCol="0" anchor="t">
            <a:spAutoFit/>
          </a:bodyPr>
          <a:p>
            <a:pPr algn="l"/>
            <a:r>
              <a:rPr lang="zh-CN" altLang="zh-CN" sz="2400" dirty="0">
                <a:latin typeface="微软雅黑" panose="020B0503020204020204" pitchFamily="34" charset="-122"/>
                <a:ea typeface="微软雅黑" panose="020B0503020204020204" pitchFamily="34" charset="-122"/>
                <a:sym typeface="+mn-ea"/>
              </a:rPr>
              <a:t>5)绝缘电阻监测</a:t>
            </a:r>
            <a:endParaRPr lang="zh-CN" altLang="zh-CN" sz="2400" dirty="0">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7647305" y="5364480"/>
            <a:ext cx="1616075" cy="368300"/>
          </a:xfrm>
          <a:prstGeom prst="rect">
            <a:avLst/>
          </a:prstGeom>
          <a:noFill/>
          <a:ln w="9525">
            <a:noFill/>
          </a:ln>
        </p:spPr>
        <p:txBody>
          <a:bodyPr wrap="square">
            <a:spAutoFit/>
          </a:bodyPr>
          <a:p>
            <a:pPr algn="l"/>
            <a:r>
              <a:rPr lang="zh-CN" altLang="zh-CN" b="1" dirty="0">
                <a:latin typeface="微软雅黑" panose="020B0503020204020204" pitchFamily="34" charset="-122"/>
                <a:ea typeface="微软雅黑" panose="020B0503020204020204" pitchFamily="34" charset="-122"/>
                <a:sym typeface="+mn-ea"/>
              </a:rPr>
              <a:t>绝缘电阻监测</a:t>
            </a:r>
            <a:endParaRPr lang="zh-CN" altLang="zh-CN" b="1" dirty="0">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3"/>
          <a:stretch>
            <a:fillRect/>
          </a:stretch>
        </p:blipFill>
        <p:spPr>
          <a:xfrm>
            <a:off x="5335270" y="2009140"/>
            <a:ext cx="5759450" cy="318706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六、故障排除</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文本框 102"/>
          <p:cNvSpPr txBox="1"/>
          <p:nvPr/>
        </p:nvSpPr>
        <p:spPr>
          <a:xfrm>
            <a:off x="930910" y="2212975"/>
            <a:ext cx="9967595" cy="1753235"/>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1、母线电压/电流数据异常故障原因</a:t>
            </a:r>
            <a:endParaRPr b="1" dirty="0">
              <a:latin typeface="宋体" panose="02010600030101010101" pitchFamily="2" charset="-122"/>
              <a:ea typeface="宋体" panose="02010600030101010101" pitchFamily="2" charset="-122"/>
              <a:sym typeface="+mn-ea"/>
            </a:endParaRPr>
          </a:p>
          <a:p>
            <a:pPr indent="304800" fontAlgn="auto">
              <a:lnSpc>
                <a:spcPct val="150000"/>
              </a:lnSpc>
            </a:pPr>
            <a:r>
              <a:rPr b="1" dirty="0">
                <a:latin typeface="宋体" panose="02010600030101010101" pitchFamily="2" charset="-122"/>
                <a:ea typeface="宋体" panose="02010600030101010101" pitchFamily="2" charset="-122"/>
                <a:sym typeface="+mn-ea"/>
              </a:rPr>
              <a:t>（1）电流或电压传感器故障、温度传感器故障、动力电池内部不均衡、动力电池内部虚接、熔断器断路等。</a:t>
            </a:r>
            <a:endParaRPr b="1" dirty="0">
              <a:latin typeface="宋体" panose="02010600030101010101" pitchFamily="2" charset="-122"/>
              <a:ea typeface="宋体" panose="02010600030101010101" pitchFamily="2" charset="-122"/>
              <a:sym typeface="+mn-ea"/>
            </a:endParaRPr>
          </a:p>
          <a:p>
            <a:pPr indent="304800" fontAlgn="auto">
              <a:lnSpc>
                <a:spcPct val="150000"/>
              </a:lnSpc>
            </a:pPr>
            <a:r>
              <a:rPr b="1" dirty="0">
                <a:latin typeface="宋体" panose="02010600030101010101" pitchFamily="2" charset="-122"/>
                <a:ea typeface="宋体" panose="02010600030101010101" pitchFamily="2" charset="-122"/>
                <a:sym typeface="+mn-ea"/>
              </a:rPr>
              <a:t>（2）温度传感器元件及其线路损坏、散热风扇电路连接、散热风扇故障。</a:t>
            </a:r>
            <a:endParaRPr b="1" dirty="0">
              <a:latin typeface="宋体" panose="02010600030101010101" pitchFamily="2" charset="-122"/>
              <a:ea typeface="宋体" panose="02010600030101010101" pitchFamily="2" charset="-122"/>
              <a:sym typeface="+mn-ea"/>
            </a:endParaRPr>
          </a:p>
        </p:txBody>
      </p:sp>
      <p:sp>
        <p:nvSpPr>
          <p:cNvPr id="5" name="文本框 4"/>
          <p:cNvSpPr txBox="1"/>
          <p:nvPr/>
        </p:nvSpPr>
        <p:spPr>
          <a:xfrm>
            <a:off x="930910" y="1311275"/>
            <a:ext cx="2291715" cy="460375"/>
          </a:xfrm>
          <a:prstGeom prst="rect">
            <a:avLst/>
          </a:prstGeom>
          <a:noFill/>
        </p:spPr>
        <p:txBody>
          <a:bodyPr wrap="none" rtlCol="0" anchor="t">
            <a:spAutoFit/>
          </a:bodyPr>
          <a:p>
            <a:pPr algn="l"/>
            <a:r>
              <a:rPr lang="zh-CN" altLang="zh-CN" sz="2400" dirty="0">
                <a:latin typeface="微软雅黑" panose="020B0503020204020204" pitchFamily="34" charset="-122"/>
                <a:ea typeface="微软雅黑" panose="020B0503020204020204" pitchFamily="34" charset="-122"/>
                <a:sym typeface="+mn-ea"/>
              </a:rPr>
              <a:t>5)绝缘电阻监测</a:t>
            </a:r>
            <a:endParaRPr lang="zh-CN" altLang="zh-CN" sz="2400"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4438650" cy="3415030"/>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宋体" panose="02010600030101010101" pitchFamily="2" charset="-122"/>
              </a:rPr>
              <a:t>动力电池系统作为电动汽车的能量源，需满足以下基本要求：</a:t>
            </a:r>
            <a:endParaRPr b="1">
              <a:latin typeface="宋体" panose="02010600030101010101" pitchFamily="2" charset="-122"/>
              <a:ea typeface="宋体" panose="02010600030101010101" pitchFamily="2" charset="-122"/>
              <a:cs typeface="宋体" panose="02010600030101010101" pitchFamily="2" charset="-122"/>
            </a:endParaRPr>
          </a:p>
          <a:p>
            <a:pPr indent="304800" fontAlgn="auto">
              <a:lnSpc>
                <a:spcPct val="150000"/>
              </a:lnSpc>
            </a:pPr>
            <a:r>
              <a:rPr b="1">
                <a:latin typeface="宋体" panose="02010600030101010101" pitchFamily="2" charset="-122"/>
                <a:ea typeface="宋体" panose="02010600030101010101" pitchFamily="2" charset="-122"/>
                <a:cs typeface="宋体" panose="02010600030101010101" pitchFamily="2" charset="-122"/>
              </a:rPr>
              <a:t>1.	能量密度大</a:t>
            </a:r>
            <a:endParaRPr b="1">
              <a:latin typeface="宋体" panose="02010600030101010101" pitchFamily="2" charset="-122"/>
              <a:ea typeface="宋体" panose="02010600030101010101" pitchFamily="2" charset="-122"/>
              <a:cs typeface="宋体" panose="02010600030101010101" pitchFamily="2" charset="-122"/>
            </a:endParaRPr>
          </a:p>
          <a:p>
            <a:pPr indent="304800" fontAlgn="auto">
              <a:lnSpc>
                <a:spcPct val="150000"/>
              </a:lnSpc>
            </a:pPr>
            <a:r>
              <a:rPr b="1">
                <a:latin typeface="宋体" panose="02010600030101010101" pitchFamily="2" charset="-122"/>
                <a:ea typeface="宋体" panose="02010600030101010101" pitchFamily="2" charset="-122"/>
                <a:cs typeface="宋体" panose="02010600030101010101" pitchFamily="2" charset="-122"/>
              </a:rPr>
              <a:t>2.	功率密度大</a:t>
            </a:r>
            <a:endParaRPr b="1">
              <a:latin typeface="宋体" panose="02010600030101010101" pitchFamily="2" charset="-122"/>
              <a:ea typeface="宋体" panose="02010600030101010101" pitchFamily="2" charset="-122"/>
              <a:cs typeface="宋体" panose="02010600030101010101" pitchFamily="2" charset="-122"/>
            </a:endParaRPr>
          </a:p>
          <a:p>
            <a:pPr indent="304800" fontAlgn="auto">
              <a:lnSpc>
                <a:spcPct val="150000"/>
              </a:lnSpc>
            </a:pPr>
            <a:r>
              <a:rPr b="1">
                <a:latin typeface="宋体" panose="02010600030101010101" pitchFamily="2" charset="-122"/>
                <a:ea typeface="宋体" panose="02010600030101010101" pitchFamily="2" charset="-122"/>
                <a:cs typeface="宋体" panose="02010600030101010101" pitchFamily="2" charset="-122"/>
              </a:rPr>
              <a:t>3.	充放电效率高、循环寿命长</a:t>
            </a:r>
            <a:endParaRPr b="1">
              <a:latin typeface="宋体" panose="02010600030101010101" pitchFamily="2" charset="-122"/>
              <a:ea typeface="宋体" panose="02010600030101010101" pitchFamily="2" charset="-122"/>
              <a:cs typeface="宋体" panose="02010600030101010101" pitchFamily="2" charset="-122"/>
            </a:endParaRPr>
          </a:p>
          <a:p>
            <a:pPr indent="304800" fontAlgn="auto">
              <a:lnSpc>
                <a:spcPct val="150000"/>
              </a:lnSpc>
            </a:pPr>
            <a:r>
              <a:rPr b="1">
                <a:latin typeface="宋体" panose="02010600030101010101" pitchFamily="2" charset="-122"/>
                <a:ea typeface="宋体" panose="02010600030101010101" pitchFamily="2" charset="-122"/>
                <a:cs typeface="宋体" panose="02010600030101010101" pitchFamily="2" charset="-122"/>
              </a:rPr>
              <a:t>4.	稳定性好</a:t>
            </a:r>
            <a:endParaRPr b="1">
              <a:latin typeface="宋体" panose="02010600030101010101" pitchFamily="2" charset="-122"/>
              <a:ea typeface="宋体" panose="02010600030101010101" pitchFamily="2" charset="-122"/>
              <a:cs typeface="宋体" panose="02010600030101010101" pitchFamily="2" charset="-122"/>
            </a:endParaRPr>
          </a:p>
          <a:p>
            <a:pPr indent="304800" fontAlgn="auto">
              <a:lnSpc>
                <a:spcPct val="150000"/>
              </a:lnSpc>
            </a:pPr>
            <a:r>
              <a:rPr b="1">
                <a:latin typeface="宋体" panose="02010600030101010101" pitchFamily="2" charset="-122"/>
                <a:ea typeface="宋体" panose="02010600030101010101" pitchFamily="2" charset="-122"/>
                <a:cs typeface="宋体" panose="02010600030101010101" pitchFamily="2" charset="-122"/>
              </a:rPr>
              <a:t>5.	成本低</a:t>
            </a:r>
            <a:endParaRPr b="1">
              <a:latin typeface="宋体" panose="02010600030101010101" pitchFamily="2" charset="-122"/>
              <a:ea typeface="宋体" panose="02010600030101010101" pitchFamily="2" charset="-122"/>
              <a:cs typeface="宋体" panose="02010600030101010101" pitchFamily="2" charset="-122"/>
            </a:endParaRPr>
          </a:p>
          <a:p>
            <a:pPr indent="304800" fontAlgn="auto">
              <a:lnSpc>
                <a:spcPct val="150000"/>
              </a:lnSpc>
            </a:pPr>
            <a:r>
              <a:rPr b="1">
                <a:latin typeface="宋体" panose="02010600030101010101" pitchFamily="2" charset="-122"/>
                <a:ea typeface="宋体" panose="02010600030101010101" pitchFamily="2" charset="-122"/>
                <a:cs typeface="宋体" panose="02010600030101010101" pitchFamily="2" charset="-122"/>
              </a:rPr>
              <a:t>6.	安全性好</a:t>
            </a:r>
            <a:endParaRPr b="1">
              <a:latin typeface="宋体" panose="02010600030101010101" pitchFamily="2" charset="-122"/>
              <a:ea typeface="宋体" panose="02010600030101010101" pitchFamily="2" charset="-122"/>
              <a:cs typeface="宋体" panose="02010600030101010101" pitchFamily="2"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一、动力电池系统作用</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custDataLst>
              <p:tags r:id="rId3"/>
            </p:custDataLst>
          </p:nvPr>
        </p:nvPicPr>
        <p:blipFill>
          <a:blip r:embed="rId4"/>
          <a:stretch>
            <a:fillRect/>
          </a:stretch>
        </p:blipFill>
        <p:spPr>
          <a:xfrm>
            <a:off x="5381625" y="2136140"/>
            <a:ext cx="5730875" cy="2359025"/>
          </a:xfrm>
          <a:prstGeom prst="rect">
            <a:avLst/>
          </a:prstGeom>
        </p:spPr>
      </p:pic>
      <p:sp>
        <p:nvSpPr>
          <p:cNvPr id="100" name="文本框 99"/>
          <p:cNvSpPr txBox="1"/>
          <p:nvPr/>
        </p:nvSpPr>
        <p:spPr>
          <a:xfrm>
            <a:off x="7120255" y="4665980"/>
            <a:ext cx="2470785" cy="398780"/>
          </a:xfrm>
          <a:prstGeom prst="rect">
            <a:avLst/>
          </a:prstGeom>
          <a:noFill/>
          <a:ln w="9525">
            <a:noFill/>
          </a:ln>
        </p:spPr>
        <p:txBody>
          <a:bodyPr wrap="square">
            <a:spAutoFit/>
          </a:bodyPr>
          <a:p>
            <a:pPr indent="0"/>
            <a:r>
              <a:rPr lang="zh-CN" sz="2000" b="1">
                <a:latin typeface="宋体" panose="02010600030101010101" pitchFamily="2" charset="-122"/>
                <a:ea typeface="宋体" panose="02010600030101010101" pitchFamily="2" charset="-122"/>
                <a:cs typeface="宋体" panose="02010600030101010101" pitchFamily="2" charset="-122"/>
              </a:rPr>
              <a:t>吉利</a:t>
            </a:r>
            <a:r>
              <a:rPr lang="en-US" sz="2000" b="1">
                <a:latin typeface="宋体" panose="02010600030101010101" pitchFamily="2" charset="-122"/>
                <a:ea typeface="宋体" panose="02010600030101010101" pitchFamily="2" charset="-122"/>
                <a:cs typeface="宋体" panose="02010600030101010101" pitchFamily="2" charset="-122"/>
              </a:rPr>
              <a:t>EV</a:t>
            </a:r>
            <a:r>
              <a:rPr lang="zh-CN" sz="2000" b="1">
                <a:latin typeface="宋体" panose="02010600030101010101" pitchFamily="2" charset="-122"/>
                <a:ea typeface="宋体" panose="02010600030101010101" pitchFamily="2" charset="-122"/>
                <a:cs typeface="宋体" panose="02010600030101010101" pitchFamily="2" charset="-122"/>
              </a:rPr>
              <a:t>450动力电池</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六、故障排除</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文本框 102"/>
          <p:cNvSpPr txBox="1"/>
          <p:nvPr/>
        </p:nvSpPr>
        <p:spPr>
          <a:xfrm>
            <a:off x="930910" y="2212975"/>
            <a:ext cx="10217785" cy="2168525"/>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2、故障排除思路</a:t>
            </a:r>
            <a:endParaRPr b="1" dirty="0">
              <a:latin typeface="宋体" panose="02010600030101010101" pitchFamily="2" charset="-122"/>
              <a:ea typeface="宋体" panose="02010600030101010101" pitchFamily="2" charset="-122"/>
              <a:sym typeface="+mn-ea"/>
            </a:endParaRPr>
          </a:p>
          <a:p>
            <a:pPr indent="304800" fontAlgn="auto">
              <a:lnSpc>
                <a:spcPct val="150000"/>
              </a:lnSpc>
            </a:pPr>
            <a:r>
              <a:rPr b="1" dirty="0">
                <a:latin typeface="宋体" panose="02010600030101010101" pitchFamily="2" charset="-122"/>
                <a:ea typeface="宋体" panose="02010600030101010101" pitchFamily="2" charset="-122"/>
                <a:sym typeface="+mn-ea"/>
              </a:rPr>
              <a:t>排除“母线电压/电流数据异常”故障，首先检查绝缘是否正常，检查VCU是否正常工作，检查BMS是否正常工作，如能够进入BMS检查动力电池参数是否正常。检查温度传感器安装，检测温度传感器线路及其元件，检查风扇插头线，检测风扇电路连接情况，给风扇单独供电，检查风扇是否正常。</a:t>
            </a:r>
            <a:endParaRPr b="1" dirty="0">
              <a:latin typeface="宋体" panose="02010600030101010101" pitchFamily="2" charset="-122"/>
              <a:ea typeface="宋体" panose="02010600030101010101" pitchFamily="2" charset="-122"/>
              <a:sym typeface="+mn-ea"/>
            </a:endParaRPr>
          </a:p>
        </p:txBody>
      </p:sp>
      <p:sp>
        <p:nvSpPr>
          <p:cNvPr id="5" name="文本框 4"/>
          <p:cNvSpPr txBox="1"/>
          <p:nvPr/>
        </p:nvSpPr>
        <p:spPr>
          <a:xfrm>
            <a:off x="930910" y="1311275"/>
            <a:ext cx="2291715" cy="460375"/>
          </a:xfrm>
          <a:prstGeom prst="rect">
            <a:avLst/>
          </a:prstGeom>
          <a:noFill/>
        </p:spPr>
        <p:txBody>
          <a:bodyPr wrap="none" rtlCol="0" anchor="t">
            <a:spAutoFit/>
          </a:bodyPr>
          <a:p>
            <a:pPr algn="l"/>
            <a:r>
              <a:rPr lang="zh-CN" altLang="zh-CN" sz="2400" dirty="0">
                <a:latin typeface="微软雅黑" panose="020B0503020204020204" pitchFamily="34" charset="-122"/>
                <a:ea typeface="微软雅黑" panose="020B0503020204020204" pitchFamily="34" charset="-122"/>
                <a:sym typeface="+mn-ea"/>
              </a:rPr>
              <a:t>5)绝缘电阻监测</a:t>
            </a:r>
            <a:endParaRPr lang="zh-CN" altLang="zh-CN" sz="2400"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六、故障排除</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文本框 102"/>
          <p:cNvSpPr txBox="1"/>
          <p:nvPr/>
        </p:nvSpPr>
        <p:spPr>
          <a:xfrm>
            <a:off x="930910" y="2212975"/>
            <a:ext cx="10217785" cy="2584450"/>
          </a:xfrm>
          <a:prstGeom prst="rect">
            <a:avLst/>
          </a:prstGeom>
          <a:noFill/>
          <a:ln w="9525">
            <a:noFill/>
          </a:ln>
        </p:spPr>
        <p:txBody>
          <a:bodyPr wrap="square">
            <a:spAutoFit/>
          </a:bodyPr>
          <a:p>
            <a:pPr indent="304800" fontAlgn="auto">
              <a:lnSpc>
                <a:spcPct val="150000"/>
              </a:lnSpc>
            </a:pPr>
            <a:r>
              <a:rPr b="1" dirty="0">
                <a:latin typeface="宋体" panose="02010600030101010101" pitchFamily="2" charset="-122"/>
                <a:ea typeface="宋体" panose="02010600030101010101" pitchFamily="2" charset="-122"/>
                <a:sym typeface="+mn-ea"/>
              </a:rPr>
              <a:t>3、“母线电压/电流数据异常”的故障排除</a:t>
            </a:r>
            <a:endParaRPr b="1" dirty="0">
              <a:latin typeface="宋体" panose="02010600030101010101" pitchFamily="2" charset="-122"/>
              <a:ea typeface="宋体" panose="02010600030101010101" pitchFamily="2" charset="-122"/>
              <a:sym typeface="+mn-ea"/>
            </a:endParaRPr>
          </a:p>
          <a:p>
            <a:pPr indent="304800" fontAlgn="auto">
              <a:lnSpc>
                <a:spcPct val="150000"/>
              </a:lnSpc>
            </a:pPr>
            <a:r>
              <a:rPr b="1" dirty="0">
                <a:latin typeface="宋体" panose="02010600030101010101" pitchFamily="2" charset="-122"/>
                <a:ea typeface="宋体" panose="02010600030101010101" pitchFamily="2" charset="-122"/>
                <a:sym typeface="+mn-ea"/>
              </a:rPr>
              <a:t>以某电动车为例，通过检修“母线电压/电流数据异常”的故障思路如下：</a:t>
            </a:r>
            <a:endParaRPr b="1" dirty="0">
              <a:latin typeface="宋体" panose="02010600030101010101" pitchFamily="2" charset="-122"/>
              <a:ea typeface="宋体" panose="02010600030101010101" pitchFamily="2" charset="-122"/>
              <a:sym typeface="+mn-ea"/>
            </a:endParaRPr>
          </a:p>
          <a:p>
            <a:pPr indent="304800" fontAlgn="auto">
              <a:lnSpc>
                <a:spcPct val="150000"/>
              </a:lnSpc>
            </a:pPr>
            <a:r>
              <a:rPr b="1" dirty="0">
                <a:latin typeface="宋体" panose="02010600030101010101" pitchFamily="2" charset="-122"/>
                <a:ea typeface="宋体" panose="02010600030101010101" pitchFamily="2" charset="-122"/>
                <a:sym typeface="+mn-ea"/>
              </a:rPr>
              <a:t>（1）检查仪表有无绝缘报警。</a:t>
            </a:r>
            <a:endParaRPr b="1" dirty="0">
              <a:latin typeface="宋体" panose="02010600030101010101" pitchFamily="2" charset="-122"/>
              <a:ea typeface="宋体" panose="02010600030101010101" pitchFamily="2" charset="-122"/>
              <a:sym typeface="+mn-ea"/>
            </a:endParaRPr>
          </a:p>
          <a:p>
            <a:pPr indent="304800" fontAlgn="auto">
              <a:lnSpc>
                <a:spcPct val="150000"/>
              </a:lnSpc>
            </a:pPr>
            <a:r>
              <a:rPr b="1" dirty="0">
                <a:latin typeface="宋体" panose="02010600030101010101" pitchFamily="2" charset="-122"/>
                <a:ea typeface="宋体" panose="02010600030101010101" pitchFamily="2" charset="-122"/>
                <a:sym typeface="+mn-ea"/>
              </a:rPr>
              <a:t>（2）连接诊断仪，打开启动开关，进入诊断仪，读取是否有故障码。</a:t>
            </a:r>
            <a:endParaRPr b="1" dirty="0">
              <a:latin typeface="宋体" panose="02010600030101010101" pitchFamily="2" charset="-122"/>
              <a:ea typeface="宋体" panose="02010600030101010101" pitchFamily="2" charset="-122"/>
              <a:sym typeface="+mn-ea"/>
            </a:endParaRPr>
          </a:p>
          <a:p>
            <a:pPr indent="304800" fontAlgn="auto">
              <a:lnSpc>
                <a:spcPct val="150000"/>
              </a:lnSpc>
            </a:pPr>
            <a:r>
              <a:rPr b="1" dirty="0">
                <a:latin typeface="宋体" panose="02010600030101010101" pitchFamily="2" charset="-122"/>
                <a:ea typeface="宋体" panose="02010600030101010101" pitchFamily="2" charset="-122"/>
                <a:sym typeface="+mn-ea"/>
              </a:rPr>
              <a:t>（3）进入电池管理系统BMS，读取电池信息，若电池单体电压不正确，故判断动力电池内部单体电池损坏或不均衡，更换动力电池。</a:t>
            </a:r>
            <a:endParaRPr b="1" dirty="0">
              <a:latin typeface="宋体" panose="02010600030101010101" pitchFamily="2" charset="-122"/>
              <a:ea typeface="宋体" panose="02010600030101010101" pitchFamily="2" charset="-122"/>
              <a:sym typeface="+mn-ea"/>
            </a:endParaRPr>
          </a:p>
        </p:txBody>
      </p:sp>
      <p:sp>
        <p:nvSpPr>
          <p:cNvPr id="5" name="文本框 4"/>
          <p:cNvSpPr txBox="1"/>
          <p:nvPr/>
        </p:nvSpPr>
        <p:spPr>
          <a:xfrm>
            <a:off x="930910" y="1311275"/>
            <a:ext cx="2291715" cy="460375"/>
          </a:xfrm>
          <a:prstGeom prst="rect">
            <a:avLst/>
          </a:prstGeom>
          <a:noFill/>
        </p:spPr>
        <p:txBody>
          <a:bodyPr wrap="none" rtlCol="0" anchor="t">
            <a:spAutoFit/>
          </a:bodyPr>
          <a:p>
            <a:pPr algn="l"/>
            <a:r>
              <a:rPr lang="zh-CN" altLang="zh-CN" sz="2400" dirty="0">
                <a:latin typeface="微软雅黑" panose="020B0503020204020204" pitchFamily="34" charset="-122"/>
                <a:ea typeface="微软雅黑" panose="020B0503020204020204" pitchFamily="34" charset="-122"/>
                <a:sym typeface="+mn-ea"/>
              </a:rPr>
              <a:t>5)绝缘电阻监测</a:t>
            </a:r>
            <a:endParaRPr lang="zh-CN" altLang="zh-CN" sz="2400"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77545" y="548640"/>
            <a:ext cx="8597265" cy="1320800"/>
          </a:xfrm>
        </p:spPr>
        <p:txBody>
          <a:bodyPr>
            <a:normAutofit fontScale="90000"/>
          </a:bodyPr>
          <a:p>
            <a:pPr algn="l"/>
            <a:r>
              <a:rPr altLang="zh-CN" sz="4000">
                <a:latin typeface="微软雅黑" panose="020B0503020204020204" pitchFamily="34" charset="-122"/>
                <a:ea typeface="微软雅黑" panose="020B0503020204020204" pitchFamily="34" charset="-122"/>
                <a:cs typeface="微软雅黑" panose="020B0503020204020204" pitchFamily="34" charset="-122"/>
              </a:rPr>
              <a:t>任务</a:t>
            </a:r>
            <a:r>
              <a:rPr lang="en-US" sz="4000">
                <a:latin typeface="微软雅黑" panose="020B0503020204020204" pitchFamily="34" charset="-122"/>
                <a:ea typeface="微软雅黑" panose="020B0503020204020204" pitchFamily="34" charset="-122"/>
                <a:cs typeface="微软雅黑" panose="020B0503020204020204" pitchFamily="34" charset="-122"/>
              </a:rPr>
              <a:t>1</a:t>
            </a:r>
            <a:r>
              <a:rPr altLang="zh-CN" sz="4000">
                <a:latin typeface="微软雅黑" panose="020B0503020204020204" pitchFamily="34" charset="-122"/>
                <a:ea typeface="微软雅黑" panose="020B0503020204020204" pitchFamily="34" charset="-122"/>
                <a:cs typeface="微软雅黑" panose="020B0503020204020204" pitchFamily="34" charset="-122"/>
              </a:rPr>
              <a:t>：母线电压/电流显示异常故障诊断与排除</a:t>
            </a:r>
            <a:endParaRPr altLang="zh-CN" sz="4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ph idx="1"/>
          </p:nvPr>
        </p:nvSpPr>
        <p:spPr>
          <a:xfrm>
            <a:off x="677545" y="1662430"/>
            <a:ext cx="10320655" cy="4409440"/>
          </a:xfrm>
        </p:spPr>
        <p:txBody>
          <a:bodyPr/>
          <a:p>
            <a:pPr marL="0" indent="0">
              <a:buNone/>
            </a:pPr>
            <a:r>
              <a:rPr lang="zh-CN" altLang="en-US" sz="2800">
                <a:solidFill>
                  <a:srgbClr val="FF0000"/>
                </a:solidFill>
                <a:sym typeface="+mn-ea"/>
              </a:rPr>
              <a:t>任务情景</a:t>
            </a:r>
            <a:endParaRPr lang="zh-CN" altLang="en-US" sz="2800">
              <a:solidFill>
                <a:srgbClr val="FF0000"/>
              </a:solidFill>
            </a:endParaRPr>
          </a:p>
          <a:p>
            <a:pPr marL="0" indent="0">
              <a:buNone/>
            </a:pPr>
            <a:r>
              <a:rPr lang="zh-CN" altLang="en-US" sz="2800"/>
              <a:t>      </a:t>
            </a:r>
            <a:r>
              <a:rPr lang="zh-CN" altLang="en-US" sz="2800">
                <a:sym typeface="+mn-ea"/>
              </a:rPr>
              <a:t>客户王先生的电动汽车无法行驶，仪表漏电报警灯亮。</a:t>
            </a:r>
            <a:endParaRPr lang="zh-CN" altLang="en-US" sz="2800"/>
          </a:p>
          <a:p>
            <a:pPr marL="0" indent="0">
              <a:buNone/>
            </a:pPr>
            <a:r>
              <a:rPr lang="zh-CN" altLang="en-US" sz="2800">
                <a:solidFill>
                  <a:srgbClr val="FF0000"/>
                </a:solidFill>
              </a:rPr>
              <a:t>任务目标</a:t>
            </a:r>
            <a:endParaRPr lang="zh-CN" altLang="en-US" sz="2800"/>
          </a:p>
          <a:p>
            <a:r>
              <a:rPr lang="zh-CN" altLang="en-US" sz="2800"/>
              <a:t>能够了解母线电压/电流数据异常故障原因</a:t>
            </a:r>
            <a:endParaRPr lang="zh-CN" altLang="en-US" sz="2800"/>
          </a:p>
          <a:p>
            <a:r>
              <a:rPr lang="zh-CN" altLang="en-US" sz="2800"/>
              <a:t>能够掌握“母线电压/电流数据异常”的故障排除方法 </a:t>
            </a:r>
            <a:endParaRPr lang="zh-CN" altLang="en-US" sz="2800"/>
          </a:p>
          <a:p>
            <a:pPr marL="0" indent="0">
              <a:buNone/>
            </a:pPr>
            <a:r>
              <a:rPr lang="zh-CN" altLang="en-US" sz="2800">
                <a:solidFill>
                  <a:srgbClr val="FF0000"/>
                </a:solidFill>
              </a:rPr>
              <a:t>实训参考视频：动力电池数据流读取与分析</a:t>
            </a:r>
            <a:endParaRPr lang="zh-CN" altLang="en-US" sz="2800">
              <a:solidFill>
                <a:srgbClr val="FF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a:xfrm>
          <a:off x="0" y="0"/>
          <a:ext cx="0" cy="0"/>
          <a:chOff x="0" y="0"/>
          <a:chExt cx="0" cy="0"/>
        </a:xfrm>
      </p:grpSpPr>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2996565" cy="1337945"/>
          </a:xfrm>
          <a:prstGeom prst="rect">
            <a:avLst/>
          </a:prstGeom>
          <a:noFill/>
          <a:ln w="9525">
            <a:noFill/>
          </a:ln>
        </p:spPr>
        <p:txBody>
          <a:bodyPr wrap="square">
            <a:spAutoFit/>
          </a:bodyPr>
          <a:p>
            <a:pPr indent="304800" fontAlgn="auto">
              <a:lnSpc>
                <a:spcPct val="150000"/>
              </a:lnSpc>
            </a:pPr>
            <a:r>
              <a:rPr b="1">
                <a:latin typeface="宋体" panose="02010600030101010101" pitchFamily="2" charset="-122"/>
                <a:ea typeface="宋体" panose="02010600030101010101" pitchFamily="2" charset="-122"/>
                <a:cs typeface="微软雅黑" panose="020B0503020204020204" pitchFamily="34" charset="-122"/>
              </a:rPr>
              <a:t>动力电池常见的类型有铅酸电池、镍氢电池、锂离子电池</a:t>
            </a:r>
            <a:r>
              <a:rPr lang="zh-CN" b="1">
                <a:latin typeface="宋体" panose="02010600030101010101" pitchFamily="2" charset="-122"/>
                <a:ea typeface="宋体" panose="02010600030101010101" pitchFamily="2" charset="-122"/>
                <a:cs typeface="微软雅黑" panose="020B0503020204020204" pitchFamily="34" charset="-122"/>
              </a:rPr>
              <a:t>和燃料电池</a:t>
            </a:r>
            <a:r>
              <a:rPr b="1">
                <a:latin typeface="宋体" panose="02010600030101010101" pitchFamily="2" charset="-122"/>
                <a:ea typeface="宋体" panose="02010600030101010101" pitchFamily="2" charset="-122"/>
                <a:cs typeface="微软雅黑" panose="020B0503020204020204" pitchFamily="34" charset="-122"/>
              </a:rPr>
              <a:t>等。</a:t>
            </a:r>
            <a:endParaRPr b="1">
              <a:latin typeface="宋体" panose="02010600030101010101" pitchFamily="2" charset="-122"/>
              <a:ea typeface="宋体" panose="02010600030101010101"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二、动力电池的类型及特点</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3"/>
          <a:stretch>
            <a:fillRect/>
          </a:stretch>
        </p:blipFill>
        <p:spPr>
          <a:xfrm>
            <a:off x="4063365" y="2037715"/>
            <a:ext cx="7073265" cy="3688715"/>
          </a:xfrm>
          <a:prstGeom prst="rect">
            <a:avLst/>
          </a:prstGeom>
        </p:spPr>
      </p:pic>
      <p:sp>
        <p:nvSpPr>
          <p:cNvPr id="5" name="文本框 4"/>
          <p:cNvSpPr txBox="1"/>
          <p:nvPr/>
        </p:nvSpPr>
        <p:spPr>
          <a:xfrm>
            <a:off x="7081520" y="5869940"/>
            <a:ext cx="2251710" cy="368300"/>
          </a:xfrm>
          <a:prstGeom prst="rect">
            <a:avLst/>
          </a:prstGeom>
          <a:noFill/>
        </p:spPr>
        <p:txBody>
          <a:bodyPr wrap="none" rtlCol="0" anchor="t">
            <a:spAutoFit/>
          </a:bodyPr>
          <a:p>
            <a:r>
              <a:rPr b="1">
                <a:latin typeface="宋体" panose="02010600030101010101" pitchFamily="2" charset="-122"/>
                <a:ea typeface="宋体" panose="02010600030101010101" pitchFamily="2" charset="-122"/>
                <a:cs typeface="微软雅黑" panose="020B0503020204020204" pitchFamily="34" charset="-122"/>
                <a:sym typeface="+mn-ea"/>
              </a:rPr>
              <a:t>动力电池常见的类型</a:t>
            </a:r>
            <a:endParaRPr lang="zh-CN" altLang="en-US"/>
          </a:p>
        </p:txBody>
      </p:sp>
      <p:sp>
        <p:nvSpPr>
          <p:cNvPr id="6" name="文本框 5"/>
          <p:cNvSpPr txBox="1"/>
          <p:nvPr/>
        </p:nvSpPr>
        <p:spPr>
          <a:xfrm>
            <a:off x="1015365" y="5986780"/>
            <a:ext cx="3063240" cy="368300"/>
          </a:xfrm>
          <a:prstGeom prst="rect">
            <a:avLst/>
          </a:prstGeom>
          <a:noFill/>
        </p:spPr>
        <p:txBody>
          <a:bodyPr wrap="square" rtlCol="0" anchor="t">
            <a:spAutoFit/>
          </a:bodyPr>
          <a:p>
            <a:r>
              <a:rPr lang="zh-CN" altLang="en-US" b="1">
                <a:solidFill>
                  <a:srgbClr val="FF0000"/>
                </a:solidFill>
                <a:latin typeface="宋体" panose="02010600030101010101" pitchFamily="2" charset="-122"/>
                <a:ea typeface="宋体" panose="02010600030101010101" pitchFamily="2" charset="-122"/>
              </a:rPr>
              <a:t>参考动画：动力电池分类</a:t>
            </a:r>
            <a:endParaRPr lang="zh-CN" altLang="en-US"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3272155" cy="1753235"/>
          </a:xfrm>
          <a:prstGeom prst="rect">
            <a:avLst/>
          </a:prstGeom>
          <a:noFill/>
          <a:ln w="9525">
            <a:noFill/>
          </a:ln>
        </p:spPr>
        <p:txBody>
          <a:bodyPr wrap="square">
            <a:spAutoFit/>
          </a:bodyPr>
          <a:p>
            <a:pPr indent="304800" fontAlgn="auto">
              <a:lnSpc>
                <a:spcPct val="150000"/>
              </a:lnSpc>
            </a:pPr>
            <a:r>
              <a:rPr lang="zh-CN" altLang="zh-CN" b="1" dirty="0">
                <a:latin typeface="宋体" panose="02010600030101010101" pitchFamily="2" charset="-122"/>
                <a:ea typeface="宋体" panose="02010600030101010101" pitchFamily="2" charset="-122"/>
                <a:sym typeface="+mn-ea"/>
              </a:rPr>
              <a:t>镍氢电池也称为镍金属氧化物电池。其一般由正负极、隔膜、电解液、安全阀、壳体等组成。</a:t>
            </a:r>
            <a:endParaRPr lang="zh-CN" altLang="zh-CN" b="1" dirty="0">
              <a:latin typeface="宋体" panose="02010600030101010101" pitchFamily="2" charset="-122"/>
              <a:ea typeface="宋体" panose="02010600030101010101" pitchFamily="2" charset="-122"/>
              <a:cs typeface="微软雅黑" panose="020B0503020204020204" pitchFamily="34"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二、动力电池的类型及特点</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2316480" cy="460375"/>
          </a:xfrm>
          <a:prstGeom prst="rect">
            <a:avLst/>
          </a:prstGeom>
          <a:noFill/>
        </p:spPr>
        <p:txBody>
          <a:bodyPr wrap="none" rtlCol="0" anchor="t">
            <a:spAutoFit/>
          </a:bodyPr>
          <a:p>
            <a:r>
              <a:rPr lang="zh-CN" altLang="zh-CN" sz="2400" dirty="0" smtClean="0">
                <a:latin typeface="微软雅黑" panose="020B0503020204020204" pitchFamily="34" charset="-122"/>
                <a:ea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sym typeface="+mn-ea"/>
              </a:rPr>
              <a:t>一）镍氢电池</a:t>
            </a:r>
            <a:endParaRPr lang="zh-CN" altLang="zh-CN" sz="2400" dirty="0">
              <a:latin typeface="微软雅黑" panose="020B0503020204020204" pitchFamily="34" charset="-122"/>
              <a:ea typeface="微软雅黑" panose="020B0503020204020204" pitchFamily="34" charset="-122"/>
              <a:sym typeface="+mn-ea"/>
            </a:endParaRPr>
          </a:p>
        </p:txBody>
      </p:sp>
      <p:pic>
        <p:nvPicPr>
          <p:cNvPr id="824342" name="图片 8243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4050" y="2038985"/>
            <a:ext cx="5359400" cy="3692525"/>
          </a:xfrm>
          <a:prstGeom prst="rect">
            <a:avLst/>
          </a:prstGeom>
        </p:spPr>
      </p:pic>
      <p:sp>
        <p:nvSpPr>
          <p:cNvPr id="100" name="文本框 99"/>
          <p:cNvSpPr txBox="1"/>
          <p:nvPr/>
        </p:nvSpPr>
        <p:spPr>
          <a:xfrm>
            <a:off x="7662545" y="5859145"/>
            <a:ext cx="1207770" cy="368300"/>
          </a:xfrm>
          <a:prstGeom prst="rect">
            <a:avLst/>
          </a:prstGeom>
          <a:noFill/>
          <a:ln w="9525">
            <a:noFill/>
          </a:ln>
        </p:spPr>
        <p:txBody>
          <a:bodyPr wrap="square">
            <a:spAutoFit/>
          </a:bodyPr>
          <a:p>
            <a:pPr indent="0"/>
            <a:r>
              <a:rPr lang="zh-CN" b="1">
                <a:ea typeface="宋体" panose="02010600030101010101" pitchFamily="2" charset="-122"/>
              </a:rPr>
              <a:t>镍氢电池</a:t>
            </a:r>
            <a:endParaRPr lang="zh-CN" altLang="en-US" b="1">
              <a:ea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10967085" cy="3830955"/>
          </a:xfrm>
          <a:prstGeom prst="rect">
            <a:avLst/>
          </a:prstGeom>
          <a:noFill/>
          <a:ln w="9525">
            <a:noFill/>
          </a:ln>
        </p:spPr>
        <p:txBody>
          <a:bodyPr wrap="square">
            <a:spAutoFit/>
          </a:bodyPr>
          <a:p>
            <a:pPr indent="304800" fontAlgn="auto">
              <a:lnSpc>
                <a:spcPct val="150000"/>
              </a:lnSpc>
            </a:pPr>
            <a:r>
              <a:rPr lang="zh-CN" altLang="zh-CN" b="1" dirty="0">
                <a:latin typeface="宋体" panose="02010600030101010101" pitchFamily="2" charset="-122"/>
                <a:ea typeface="宋体" panose="02010600030101010101" pitchFamily="2" charset="-122"/>
                <a:sym typeface="+mn-ea"/>
              </a:rPr>
              <a:t>镍氢电池的特点：</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（1）优点：</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1）比功率大。</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2）循环寿命长，一般使用寿命5-10年。</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3）不含铅、镉等对人体有害金属，无污染。</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4）耐过充电、过放电能力较强。</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5）无记忆效应。</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6）使用温度范围宽。正常使用温度范围为-30～+60摄氏度。</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7）使用安全可靠。</a:t>
            </a:r>
            <a:endParaRPr lang="zh-CN" altLang="zh-CN"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二、动力电池的类型及特点</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2316480" cy="460375"/>
          </a:xfrm>
          <a:prstGeom prst="rect">
            <a:avLst/>
          </a:prstGeom>
          <a:noFill/>
        </p:spPr>
        <p:txBody>
          <a:bodyPr wrap="none" rtlCol="0" anchor="t">
            <a:spAutoFit/>
          </a:bodyPr>
          <a:p>
            <a:r>
              <a:rPr lang="zh-CN" altLang="zh-CN" sz="2400" dirty="0" smtClean="0">
                <a:latin typeface="微软雅黑" panose="020B0503020204020204" pitchFamily="34" charset="-122"/>
                <a:ea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sym typeface="+mn-ea"/>
              </a:rPr>
              <a:t>一）镍氢电池</a:t>
            </a:r>
            <a:endParaRPr lang="zh-CN" altLang="zh-CN" sz="2400"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10967085" cy="2584450"/>
          </a:xfrm>
          <a:prstGeom prst="rect">
            <a:avLst/>
          </a:prstGeom>
          <a:noFill/>
          <a:ln w="9525">
            <a:noFill/>
          </a:ln>
        </p:spPr>
        <p:txBody>
          <a:bodyPr wrap="square">
            <a:spAutoFit/>
          </a:bodyPr>
          <a:p>
            <a:pPr indent="304800" fontAlgn="auto">
              <a:lnSpc>
                <a:spcPct val="150000"/>
              </a:lnSpc>
            </a:pPr>
            <a:r>
              <a:rPr lang="zh-CN" altLang="zh-CN" b="1" dirty="0">
                <a:latin typeface="宋体" panose="02010600030101010101" pitchFamily="2" charset="-122"/>
                <a:ea typeface="宋体" panose="02010600030101010101" pitchFamily="2" charset="-122"/>
                <a:sym typeface="+mn-ea"/>
              </a:rPr>
              <a:t>镍氢电池的特点：</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（2）缺点：</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1）成本较高，价格是铅酸电池的5-8倍。</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2）单体电池的电压较低，只有1.2V。</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3）自放电的损耗较大。</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4）环境温度对蓄电池的放电电压和放电容量有较大影响。</a:t>
            </a:r>
            <a:endParaRPr lang="zh-CN" altLang="zh-CN"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二、动力电池的类型及特点</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2316480" cy="460375"/>
          </a:xfrm>
          <a:prstGeom prst="rect">
            <a:avLst/>
          </a:prstGeom>
          <a:noFill/>
        </p:spPr>
        <p:txBody>
          <a:bodyPr wrap="none" rtlCol="0" anchor="t">
            <a:spAutoFit/>
          </a:bodyPr>
          <a:p>
            <a:r>
              <a:rPr lang="zh-CN" altLang="zh-CN" sz="2400" dirty="0" smtClean="0">
                <a:latin typeface="微软雅黑" panose="020B0503020204020204" pitchFamily="34" charset="-122"/>
                <a:ea typeface="微软雅黑" panose="020B0503020204020204" pitchFamily="34" charset="-122"/>
                <a:sym typeface="+mn-ea"/>
              </a:rPr>
              <a:t>（</a:t>
            </a:r>
            <a:r>
              <a:rPr lang="zh-CN" altLang="zh-CN" sz="2400" dirty="0">
                <a:latin typeface="微软雅黑" panose="020B0503020204020204" pitchFamily="34" charset="-122"/>
                <a:ea typeface="微软雅黑" panose="020B0503020204020204" pitchFamily="34" charset="-122"/>
                <a:sym typeface="+mn-ea"/>
              </a:rPr>
              <a:t>一）镍氢电池</a:t>
            </a:r>
            <a:endParaRPr lang="zh-CN" altLang="zh-CN" sz="2400"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4239895" cy="1753235"/>
          </a:xfrm>
          <a:prstGeom prst="rect">
            <a:avLst/>
          </a:prstGeom>
          <a:noFill/>
          <a:ln w="9525">
            <a:noFill/>
          </a:ln>
        </p:spPr>
        <p:txBody>
          <a:bodyPr wrap="square">
            <a:spAutoFit/>
          </a:bodyPr>
          <a:p>
            <a:pPr indent="304800" fontAlgn="auto">
              <a:lnSpc>
                <a:spcPct val="150000"/>
              </a:lnSpc>
            </a:pPr>
            <a:r>
              <a:rPr lang="zh-CN" altLang="zh-CN" b="1" dirty="0">
                <a:latin typeface="宋体" panose="02010600030101010101" pitchFamily="2" charset="-122"/>
                <a:ea typeface="宋体" panose="02010600030101010101" pitchFamily="2" charset="-122"/>
                <a:sym typeface="+mn-ea"/>
              </a:rPr>
              <a:t>是指用磷酸铁锂作为正极材料的锂离子电池。磷酸铁锂电池一般由正极、负极、隔膜、电解液（电解质）、壳体和安全阀等组成。</a:t>
            </a:r>
            <a:endParaRPr lang="zh-CN" altLang="zh-CN"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二、动力电池的类型及特点</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2926080" cy="460375"/>
          </a:xfrm>
          <a:prstGeom prst="rect">
            <a:avLst/>
          </a:prstGeom>
          <a:noFill/>
        </p:spPr>
        <p:txBody>
          <a:bodyPr wrap="none" rtlCol="0" anchor="t">
            <a:spAutoFit/>
          </a:bodyPr>
          <a:p>
            <a:r>
              <a:rPr lang="zh-CN" altLang="zh-CN" sz="2400" dirty="0" smtClean="0">
                <a:latin typeface="微软雅黑" panose="020B0503020204020204" pitchFamily="34" charset="-122"/>
                <a:ea typeface="微软雅黑" panose="020B0503020204020204" pitchFamily="34" charset="-122"/>
                <a:sym typeface="+mn-ea"/>
              </a:rPr>
              <a:t>（二</a:t>
            </a:r>
            <a:r>
              <a:rPr lang="zh-CN" altLang="zh-CN" sz="2400" dirty="0">
                <a:latin typeface="微软雅黑" panose="020B0503020204020204" pitchFamily="34" charset="-122"/>
                <a:ea typeface="微软雅黑" panose="020B0503020204020204" pitchFamily="34" charset="-122"/>
                <a:sym typeface="+mn-ea"/>
              </a:rPr>
              <a:t>）磷酸铁锂电池</a:t>
            </a:r>
            <a:endParaRPr lang="zh-CN" altLang="zh-CN" sz="2400" dirty="0">
              <a:latin typeface="微软雅黑" panose="020B0503020204020204" pitchFamily="34" charset="-122"/>
              <a:ea typeface="微软雅黑" panose="020B0503020204020204" pitchFamily="34" charset="-122"/>
              <a:sym typeface="+mn-ea"/>
            </a:endParaRPr>
          </a:p>
        </p:txBody>
      </p:sp>
      <p:pic>
        <p:nvPicPr>
          <p:cNvPr id="68" name="图片 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5808980" y="1969770"/>
            <a:ext cx="5330190" cy="3951605"/>
          </a:xfrm>
          <a:prstGeom prst="rect">
            <a:avLst/>
          </a:prstGeom>
          <a:noFill/>
          <a:ln>
            <a:noFill/>
          </a:ln>
        </p:spPr>
      </p:pic>
      <p:sp>
        <p:nvSpPr>
          <p:cNvPr id="100" name="文本框 99"/>
          <p:cNvSpPr txBox="1"/>
          <p:nvPr/>
        </p:nvSpPr>
        <p:spPr>
          <a:xfrm>
            <a:off x="7477760" y="5953125"/>
            <a:ext cx="2060575" cy="368300"/>
          </a:xfrm>
          <a:prstGeom prst="rect">
            <a:avLst/>
          </a:prstGeom>
          <a:noFill/>
          <a:ln w="9525">
            <a:noFill/>
          </a:ln>
        </p:spPr>
        <p:txBody>
          <a:bodyPr wrap="square">
            <a:spAutoFit/>
          </a:bodyPr>
          <a:p>
            <a:pPr indent="0"/>
            <a:r>
              <a:rPr lang="zh-CN" b="1">
                <a:ea typeface="宋体" panose="02010600030101010101" pitchFamily="2" charset="-122"/>
              </a:rPr>
              <a:t>磷酸铁锂电池结构</a:t>
            </a:r>
            <a:endParaRPr lang="zh-CN" altLang="en-US" b="1">
              <a:ea typeface="宋体"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10671810" cy="4246245"/>
          </a:xfrm>
          <a:prstGeom prst="rect">
            <a:avLst/>
          </a:prstGeom>
          <a:noFill/>
          <a:ln w="9525">
            <a:noFill/>
          </a:ln>
        </p:spPr>
        <p:txBody>
          <a:bodyPr wrap="square">
            <a:spAutoFit/>
          </a:bodyPr>
          <a:p>
            <a:pPr indent="304800" fontAlgn="auto">
              <a:lnSpc>
                <a:spcPct val="150000"/>
              </a:lnSpc>
            </a:pPr>
            <a:r>
              <a:rPr lang="zh-CN" altLang="zh-CN" b="1" dirty="0">
                <a:latin typeface="宋体" panose="02010600030101010101" pitchFamily="2" charset="-122"/>
                <a:ea typeface="宋体" panose="02010600030101010101" pitchFamily="2" charset="-122"/>
                <a:sym typeface="+mn-ea"/>
              </a:rPr>
              <a:t>锂离子电池的特点：</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（1）锂离子电池的优点</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相对于其它类型的电池，锂离子电池的优点如下：</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1）工作电压高且放电电压稳定。单体锂离子电池的电压约 3.6-3.9V，单体镍氢电池的电压约 1.2V，单体铅酸电池的电压约 2-2.5V。</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2）比能量及能量密度大。</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3）循环寿命长。</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4）安全性能好，无公害，无记忆效应。</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5）自放电率低。</a:t>
            </a:r>
            <a:endParaRPr lang="zh-CN" altLang="zh-CN" b="1" dirty="0">
              <a:latin typeface="宋体" panose="02010600030101010101" pitchFamily="2" charset="-122"/>
              <a:ea typeface="宋体" panose="02010600030101010101" pitchFamily="2" charset="-122"/>
              <a:sym typeface="+mn-ea"/>
            </a:endParaRPr>
          </a:p>
          <a:p>
            <a:pPr indent="304800" fontAlgn="auto">
              <a:lnSpc>
                <a:spcPct val="150000"/>
              </a:lnSpc>
            </a:pPr>
            <a:r>
              <a:rPr lang="zh-CN" altLang="zh-CN" b="1" dirty="0">
                <a:latin typeface="宋体" panose="02010600030101010101" pitchFamily="2" charset="-122"/>
                <a:ea typeface="宋体" panose="02010600030101010101" pitchFamily="2" charset="-122"/>
                <a:sym typeface="+mn-ea"/>
              </a:rPr>
              <a:t>6）可实现安全快速充电。</a:t>
            </a:r>
            <a:endParaRPr lang="zh-CN" altLang="zh-CN" b="1" dirty="0">
              <a:latin typeface="宋体" panose="02010600030101010101" pitchFamily="2" charset="-122"/>
              <a:ea typeface="宋体" panose="02010600030101010101" pitchFamily="2" charset="-122"/>
              <a:sym typeface="+mn-ea"/>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30910" y="205105"/>
            <a:ext cx="6546850"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二、动力电池的类型及特点</a:t>
            </a:r>
            <a:endParaRPr lang="zh-CN"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30910" y="1280160"/>
            <a:ext cx="2926080" cy="460375"/>
          </a:xfrm>
          <a:prstGeom prst="rect">
            <a:avLst/>
          </a:prstGeom>
          <a:noFill/>
        </p:spPr>
        <p:txBody>
          <a:bodyPr wrap="none" rtlCol="0" anchor="t">
            <a:spAutoFit/>
          </a:bodyPr>
          <a:p>
            <a:pPr algn="l"/>
            <a:r>
              <a:rPr lang="zh-CN" altLang="zh-CN" sz="2400" dirty="0" smtClean="0">
                <a:latin typeface="微软雅黑" panose="020B0503020204020204" pitchFamily="34" charset="-122"/>
                <a:ea typeface="微软雅黑" panose="020B0503020204020204" pitchFamily="34" charset="-122"/>
                <a:sym typeface="+mn-ea"/>
              </a:rPr>
              <a:t>（二</a:t>
            </a:r>
            <a:r>
              <a:rPr lang="zh-CN" altLang="zh-CN" sz="2400" dirty="0">
                <a:latin typeface="微软雅黑" panose="020B0503020204020204" pitchFamily="34" charset="-122"/>
                <a:ea typeface="微软雅黑" panose="020B0503020204020204" pitchFamily="34" charset="-122"/>
                <a:sym typeface="+mn-ea"/>
              </a:rPr>
              <a:t>）磷酸铁锂电池</a:t>
            </a:r>
            <a:endParaRPr lang="zh-CN" altLang="zh-CN" sz="2400"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60830110547"/>
  <p:tag name="MH_LIBRARY" val="CONTENTS"/>
  <p:tag name="MH_TYPE" val="OTHERS"/>
  <p:tag name="ID" val="545840"/>
</p:tagLst>
</file>

<file path=ppt/tags/tag11.xml><?xml version="1.0" encoding="utf-8"?>
<p:tagLst xmlns:p="http://schemas.openxmlformats.org/presentationml/2006/main">
  <p:tag name="MH" val="20160830110547"/>
  <p:tag name="MH_LIBRARY" val="CONTENTS"/>
  <p:tag name="MH_TYPE" val="OTHERS"/>
  <p:tag name="ID" val="545840"/>
</p:tagLst>
</file>

<file path=ppt/tags/tag12.xml><?xml version="1.0" encoding="utf-8"?>
<p:tagLst xmlns:p="http://schemas.openxmlformats.org/presentationml/2006/main">
  <p:tag name="MH" val="20160830110547"/>
  <p:tag name="MH_LIBRARY" val="CONTENTS"/>
  <p:tag name="MH_TYPE" val="OTHERS"/>
  <p:tag name="ID" val="545840"/>
</p:tagLst>
</file>

<file path=ppt/tags/tag13.xml><?xml version="1.0" encoding="utf-8"?>
<p:tagLst xmlns:p="http://schemas.openxmlformats.org/presentationml/2006/main">
  <p:tag name="MH" val="20160830110547"/>
  <p:tag name="MH_LIBRARY" val="CONTENTS"/>
  <p:tag name="MH_TYPE" val="OTHERS"/>
  <p:tag name="ID" val="545840"/>
</p:tagLst>
</file>

<file path=ppt/tags/tag14.xml><?xml version="1.0" encoding="utf-8"?>
<p:tagLst xmlns:p="http://schemas.openxmlformats.org/presentationml/2006/main">
  <p:tag name="MH" val="20160830110547"/>
  <p:tag name="MH_LIBRARY" val="CONTENTS"/>
  <p:tag name="MH_TYPE" val="OTHERS"/>
  <p:tag name="ID" val="545840"/>
</p:tagLst>
</file>

<file path=ppt/tags/tag15.xml><?xml version="1.0" encoding="utf-8"?>
<p:tagLst xmlns:p="http://schemas.openxmlformats.org/presentationml/2006/main">
  <p:tag name="MH" val="20160830110547"/>
  <p:tag name="MH_LIBRARY" val="CONTENTS"/>
  <p:tag name="MH_TYPE" val="OTHERS"/>
  <p:tag name="ID" val="545840"/>
</p:tagLst>
</file>

<file path=ppt/tags/tag16.xml><?xml version="1.0" encoding="utf-8"?>
<p:tagLst xmlns:p="http://schemas.openxmlformats.org/presentationml/2006/main">
  <p:tag name="MH" val="20160830110547"/>
  <p:tag name="MH_LIBRARY" val="CONTENTS"/>
  <p:tag name="MH_TYPE" val="OTHERS"/>
  <p:tag name="ID" val="545840"/>
</p:tagLst>
</file>

<file path=ppt/tags/tag17.xml><?xml version="1.0" encoding="utf-8"?>
<p:tagLst xmlns:p="http://schemas.openxmlformats.org/presentationml/2006/main">
  <p:tag name="MH" val="20160830110547"/>
  <p:tag name="MH_LIBRARY" val="CONTENTS"/>
  <p:tag name="MH_TYPE" val="OTHERS"/>
  <p:tag name="ID" val="545840"/>
</p:tagLst>
</file>

<file path=ppt/tags/tag18.xml><?xml version="1.0" encoding="utf-8"?>
<p:tagLst xmlns:p="http://schemas.openxmlformats.org/presentationml/2006/main">
  <p:tag name="MH" val="20160830110547"/>
  <p:tag name="MH_LIBRARY" val="CONTENTS"/>
  <p:tag name="MH_TYPE" val="OTHERS"/>
  <p:tag name="ID" val="545840"/>
</p:tagLst>
</file>

<file path=ppt/tags/tag19.xml><?xml version="1.0" encoding="utf-8"?>
<p:tagLst xmlns:p="http://schemas.openxmlformats.org/presentationml/2006/main">
  <p:tag name="MH" val="20160830110547"/>
  <p:tag name="MH_LIBRARY" val="CONTENTS"/>
  <p:tag name="MH_TYPE" val="OTHERS"/>
  <p:tag name="ID" val="545840"/>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MH" val="20160830110547"/>
  <p:tag name="MH_LIBRARY" val="CONTENTS"/>
  <p:tag name="MH_TYPE" val="OTHERS"/>
  <p:tag name="ID" val="545840"/>
</p:tagLst>
</file>

<file path=ppt/tags/tag21.xml><?xml version="1.0" encoding="utf-8"?>
<p:tagLst xmlns:p="http://schemas.openxmlformats.org/presentationml/2006/main">
  <p:tag name="MH" val="20160830110547"/>
  <p:tag name="MH_LIBRARY" val="CONTENTS"/>
  <p:tag name="MH_TYPE" val="OTHERS"/>
  <p:tag name="ID" val="545840"/>
</p:tagLst>
</file>

<file path=ppt/tags/tag22.xml><?xml version="1.0" encoding="utf-8"?>
<p:tagLst xmlns:p="http://schemas.openxmlformats.org/presentationml/2006/main">
  <p:tag name="MH" val="20160830110547"/>
  <p:tag name="MH_LIBRARY" val="CONTENTS"/>
  <p:tag name="MH_TYPE" val="OTHERS"/>
  <p:tag name="ID" val="545840"/>
</p:tagLst>
</file>

<file path=ppt/tags/tag23.xml><?xml version="1.0" encoding="utf-8"?>
<p:tagLst xmlns:p="http://schemas.openxmlformats.org/presentationml/2006/main">
  <p:tag name="MH" val="20160830110547"/>
  <p:tag name="MH_LIBRARY" val="CONTENTS"/>
  <p:tag name="MH_TYPE" val="OTHERS"/>
  <p:tag name="ID" val="545840"/>
</p:tagLst>
</file>

<file path=ppt/tags/tag24.xml><?xml version="1.0" encoding="utf-8"?>
<p:tagLst xmlns:p="http://schemas.openxmlformats.org/presentationml/2006/main">
  <p:tag name="MH" val="20160830110547"/>
  <p:tag name="MH_LIBRARY" val="CONTENTS"/>
  <p:tag name="MH_TYPE" val="OTHERS"/>
  <p:tag name="ID" val="545840"/>
</p:tagLst>
</file>

<file path=ppt/tags/tag25.xml><?xml version="1.0" encoding="utf-8"?>
<p:tagLst xmlns:p="http://schemas.openxmlformats.org/presentationml/2006/main">
  <p:tag name="MH" val="20160830110547"/>
  <p:tag name="MH_LIBRARY" val="CONTENTS"/>
  <p:tag name="MH_TYPE" val="OTHERS"/>
  <p:tag name="ID" val="545840"/>
</p:tagLst>
</file>

<file path=ppt/tags/tag26.xml><?xml version="1.0" encoding="utf-8"?>
<p:tagLst xmlns:p="http://schemas.openxmlformats.org/presentationml/2006/main">
  <p:tag name="MH" val="20160830110547"/>
  <p:tag name="MH_LIBRARY" val="CONTENTS"/>
  <p:tag name="MH_TYPE" val="OTHERS"/>
  <p:tag name="ID" val="545840"/>
</p:tagLst>
</file>

<file path=ppt/tags/tag27.xml><?xml version="1.0" encoding="utf-8"?>
<p:tagLst xmlns:p="http://schemas.openxmlformats.org/presentationml/2006/main">
  <p:tag name="MH" val="20160830110547"/>
  <p:tag name="MH_LIBRARY" val="CONTENTS"/>
  <p:tag name="MH_TYPE" val="OTHERS"/>
  <p:tag name="ID" val="545840"/>
</p:tagLst>
</file>

<file path=ppt/tags/tag28.xml><?xml version="1.0" encoding="utf-8"?>
<p:tagLst xmlns:p="http://schemas.openxmlformats.org/presentationml/2006/main">
  <p:tag name="MH" val="20160830110547"/>
  <p:tag name="MH_LIBRARY" val="CONTENTS"/>
  <p:tag name="MH_TYPE" val="OTHERS"/>
  <p:tag name="ID" val="545840"/>
</p:tagLst>
</file>

<file path=ppt/tags/tag29.xml><?xml version="1.0" encoding="utf-8"?>
<p:tagLst xmlns:p="http://schemas.openxmlformats.org/presentationml/2006/main">
  <p:tag name="MH" val="20160830110547"/>
  <p:tag name="MH_LIBRARY" val="CONTENTS"/>
  <p:tag name="MH_TYPE" val="OTHERS"/>
  <p:tag name="ID" val="545840"/>
</p:tagLst>
</file>

<file path=ppt/tags/tag3.xml><?xml version="1.0" encoding="utf-8"?>
<p:tagLst xmlns:p="http://schemas.openxmlformats.org/presentationml/2006/main">
  <p:tag name="MH" val="20160830110547"/>
  <p:tag name="MH_LIBRARY" val="CONTENTS"/>
  <p:tag name="MH_TYPE" val="OTHERS"/>
  <p:tag name="ID" val="545840"/>
</p:tagLst>
</file>

<file path=ppt/tags/tag30.xml><?xml version="1.0" encoding="utf-8"?>
<p:tagLst xmlns:p="http://schemas.openxmlformats.org/presentationml/2006/main">
  <p:tag name="MH" val="20160830110547"/>
  <p:tag name="MH_LIBRARY" val="CONTENTS"/>
  <p:tag name="MH_TYPE" val="OTHERS"/>
  <p:tag name="ID" val="545840"/>
</p:tagLst>
</file>

<file path=ppt/tags/tag31.xml><?xml version="1.0" encoding="utf-8"?>
<p:tagLst xmlns:p="http://schemas.openxmlformats.org/presentationml/2006/main">
  <p:tag name="MH" val="20160830110547"/>
  <p:tag name="MH_LIBRARY" val="CONTENTS"/>
  <p:tag name="MH_TYPE" val="OTHERS"/>
  <p:tag name="ID" val="545840"/>
</p:tagLst>
</file>

<file path=ppt/tags/tag32.xml><?xml version="1.0" encoding="utf-8"?>
<p:tagLst xmlns:p="http://schemas.openxmlformats.org/presentationml/2006/main">
  <p:tag name="MH" val="20160830110547"/>
  <p:tag name="MH_LIBRARY" val="CONTENTS"/>
  <p:tag name="MH_TYPE" val="OTHERS"/>
  <p:tag name="ID" val="545840"/>
</p:tagLst>
</file>

<file path=ppt/tags/tag33.xml><?xml version="1.0" encoding="utf-8"?>
<p:tagLst xmlns:p="http://schemas.openxmlformats.org/presentationml/2006/main">
  <p:tag name="MH" val="20160830110547"/>
  <p:tag name="MH_LIBRARY" val="CONTENTS"/>
  <p:tag name="MH_TYPE" val="OTHERS"/>
  <p:tag name="ID" val="545840"/>
</p:tagLst>
</file>

<file path=ppt/tags/tag34.xml><?xml version="1.0" encoding="utf-8"?>
<p:tagLst xmlns:p="http://schemas.openxmlformats.org/presentationml/2006/main">
  <p:tag name="MH" val="20160830110547"/>
  <p:tag name="MH_LIBRARY" val="CONTENTS"/>
  <p:tag name="MH_TYPE" val="OTHERS"/>
  <p:tag name="ID" val="545840"/>
</p:tagLst>
</file>

<file path=ppt/tags/tag35.xml><?xml version="1.0" encoding="utf-8"?>
<p:tagLst xmlns:p="http://schemas.openxmlformats.org/presentationml/2006/main">
  <p:tag name="MH" val="20160830110547"/>
  <p:tag name="MH_LIBRARY" val="CONTENTS"/>
  <p:tag name="MH_TYPE" val="OTHERS"/>
  <p:tag name="ID" val="545840"/>
</p:tagLst>
</file>

<file path=ppt/tags/tag36.xml><?xml version="1.0" encoding="utf-8"?>
<p:tagLst xmlns:p="http://schemas.openxmlformats.org/presentationml/2006/main">
  <p:tag name="MH" val="20160830110547"/>
  <p:tag name="MH_LIBRARY" val="CONTENTS"/>
  <p:tag name="MH_TYPE" val="OTHERS"/>
  <p:tag name="ID" val="545840"/>
</p:tagLst>
</file>

<file path=ppt/tags/tag37.xml><?xml version="1.0" encoding="utf-8"?>
<p:tagLst xmlns:p="http://schemas.openxmlformats.org/presentationml/2006/main">
  <p:tag name="MH" val="20160830110547"/>
  <p:tag name="MH_LIBRARY" val="CONTENTS"/>
  <p:tag name="MH_TYPE" val="OTHERS"/>
  <p:tag name="ID" val="545840"/>
</p:tagLst>
</file>

<file path=ppt/tags/tag38.xml><?xml version="1.0" encoding="utf-8"?>
<p:tagLst xmlns:p="http://schemas.openxmlformats.org/presentationml/2006/main">
  <p:tag name="MH" val="20160830110547"/>
  <p:tag name="MH_LIBRARY" val="CONTENTS"/>
  <p:tag name="MH_TYPE" val="OTHERS"/>
  <p:tag name="ID" val="545840"/>
</p:tagLst>
</file>

<file path=ppt/tags/tag39.xml><?xml version="1.0" encoding="utf-8"?>
<p:tagLst xmlns:p="http://schemas.openxmlformats.org/presentationml/2006/main">
  <p:tag name="MH" val="20160830110547"/>
  <p:tag name="MH_LIBRARY" val="CONTENTS"/>
  <p:tag name="MH_TYPE" val="OTHERS"/>
  <p:tag name="ID" val="545840"/>
</p:tagLst>
</file>

<file path=ppt/tags/tag4.xml><?xml version="1.0" encoding="utf-8"?>
<p:tagLst xmlns:p="http://schemas.openxmlformats.org/presentationml/2006/main">
  <p:tag name="MH" val="20160830110547"/>
  <p:tag name="MH_LIBRARY" val="CONTENTS"/>
  <p:tag name="MH_TYPE" val="OTHERS"/>
  <p:tag name="ID" val="545840"/>
</p:tagLst>
</file>

<file path=ppt/tags/tag40.xml><?xml version="1.0" encoding="utf-8"?>
<p:tagLst xmlns:p="http://schemas.openxmlformats.org/presentationml/2006/main">
  <p:tag name="MH" val="20160830110547"/>
  <p:tag name="MH_LIBRARY" val="CONTENTS"/>
  <p:tag name="MH_TYPE" val="OTHERS"/>
  <p:tag name="ID" val="545840"/>
</p:tagLst>
</file>

<file path=ppt/tags/tag41.xml><?xml version="1.0" encoding="utf-8"?>
<p:tagLst xmlns:p="http://schemas.openxmlformats.org/presentationml/2006/main">
  <p:tag name="MH" val="20160830110547"/>
  <p:tag name="MH_LIBRARY" val="CONTENTS"/>
  <p:tag name="MH_TYPE" val="OTHERS"/>
  <p:tag name="ID" val="545840"/>
</p:tagLst>
</file>

<file path=ppt/tags/tag42.xml><?xml version="1.0" encoding="utf-8"?>
<p:tagLst xmlns:p="http://schemas.openxmlformats.org/presentationml/2006/main">
  <p:tag name="MH" val="20160830110547"/>
  <p:tag name="MH_LIBRARY" val="CONTENTS"/>
  <p:tag name="MH_TYPE" val="OTHERS"/>
  <p:tag name="ID" val="545840"/>
</p:tagLst>
</file>

<file path=ppt/tags/tag43.xml><?xml version="1.0" encoding="utf-8"?>
<p:tagLst xmlns:p="http://schemas.openxmlformats.org/presentationml/2006/main">
  <p:tag name="MH" val="20160830110547"/>
  <p:tag name="MH_LIBRARY" val="CONTENTS"/>
  <p:tag name="MH_TYPE" val="OTHERS"/>
  <p:tag name="ID" val="545840"/>
</p:tagLst>
</file>

<file path=ppt/tags/tag44.xml><?xml version="1.0" encoding="utf-8"?>
<p:tagLst xmlns:p="http://schemas.openxmlformats.org/presentationml/2006/main">
  <p:tag name="MH" val="20160830110547"/>
  <p:tag name="MH_LIBRARY" val="CONTENTS"/>
  <p:tag name="MH_TYPE" val="OTHERS"/>
  <p:tag name="ID" val="545840"/>
</p:tagLst>
</file>

<file path=ppt/tags/tag45.xml><?xml version="1.0" encoding="utf-8"?>
<p:tagLst xmlns:p="http://schemas.openxmlformats.org/presentationml/2006/main">
  <p:tag name="MH" val="20160830110547"/>
  <p:tag name="MH_LIBRARY" val="CONTENTS"/>
  <p:tag name="MH_TYPE" val="OTHERS"/>
  <p:tag name="ID" val="545840"/>
</p:tagLst>
</file>

<file path=ppt/tags/tag46.xml><?xml version="1.0" encoding="utf-8"?>
<p:tagLst xmlns:p="http://schemas.openxmlformats.org/presentationml/2006/main">
  <p:tag name="MH" val="20160830110547"/>
  <p:tag name="MH_LIBRARY" val="CONTENTS"/>
  <p:tag name="MH_TYPE" val="OTHERS"/>
  <p:tag name="ID" val="545840"/>
</p:tagLst>
</file>

<file path=ppt/tags/tag47.xml><?xml version="1.0" encoding="utf-8"?>
<p:tagLst xmlns:p="http://schemas.openxmlformats.org/presentationml/2006/main">
  <p:tag name="MH" val="20160830110547"/>
  <p:tag name="MH_LIBRARY" val="CONTENTS"/>
  <p:tag name="MH_TYPE" val="OTHERS"/>
  <p:tag name="ID" val="545840"/>
</p:tagLst>
</file>

<file path=ppt/tags/tag48.xml><?xml version="1.0" encoding="utf-8"?>
<p:tagLst xmlns:p="http://schemas.openxmlformats.org/presentationml/2006/main">
  <p:tag name="MH" val="20160830110547"/>
  <p:tag name="MH_LIBRARY" val="CONTENTS"/>
  <p:tag name="MH_TYPE" val="OTHERS"/>
  <p:tag name="ID" val="545840"/>
</p:tagLst>
</file>

<file path=ppt/tags/tag49.xml><?xml version="1.0" encoding="utf-8"?>
<p:tagLst xmlns:p="http://schemas.openxmlformats.org/presentationml/2006/main">
  <p:tag name="MH" val="20160830110547"/>
  <p:tag name="MH_LIBRARY" val="CONTENTS"/>
  <p:tag name="MH_TYPE" val="OTHERS"/>
  <p:tag name="ID" val="545840"/>
</p:tagLst>
</file>

<file path=ppt/tags/tag5.xml><?xml version="1.0" encoding="utf-8"?>
<p:tagLst xmlns:p="http://schemas.openxmlformats.org/presentationml/2006/main">
  <p:tag name="MH" val="20160830110547"/>
  <p:tag name="MH_LIBRARY" val="CONTENTS"/>
  <p:tag name="MH_TYPE" val="OTHERS"/>
  <p:tag name="ID" val="545840"/>
</p:tagLst>
</file>

<file path=ppt/tags/tag50.xml><?xml version="1.0" encoding="utf-8"?>
<p:tagLst xmlns:p="http://schemas.openxmlformats.org/presentationml/2006/main">
  <p:tag name="MH" val="20160830110547"/>
  <p:tag name="MH_LIBRARY" val="CONTENTS"/>
  <p:tag name="MH_TYPE" val="OTHERS"/>
  <p:tag name="ID" val="545840"/>
</p:tagLst>
</file>

<file path=ppt/tags/tag51.xml><?xml version="1.0" encoding="utf-8"?>
<p:tagLst xmlns:p="http://schemas.openxmlformats.org/presentationml/2006/main">
  <p:tag name="MH" val="20160830110547"/>
  <p:tag name="MH_LIBRARY" val="CONTENTS"/>
  <p:tag name="MH_TYPE" val="OTHERS"/>
  <p:tag name="ID" val="545840"/>
</p:tagLst>
</file>

<file path=ppt/tags/tag52.xml><?xml version="1.0" encoding="utf-8"?>
<p:tagLst xmlns:p="http://schemas.openxmlformats.org/presentationml/2006/main">
  <p:tag name="MH" val="20160830110547"/>
  <p:tag name="MH_LIBRARY" val="CONTENTS"/>
  <p:tag name="MH_TYPE" val="OTHERS"/>
  <p:tag name="ID" val="545840"/>
</p:tagLst>
</file>

<file path=ppt/tags/tag53.xml><?xml version="1.0" encoding="utf-8"?>
<p:tagLst xmlns:p="http://schemas.openxmlformats.org/presentationml/2006/main">
  <p:tag name="MH" val="20160830110547"/>
  <p:tag name="MH_LIBRARY" val="CONTENTS"/>
  <p:tag name="MH_TYPE" val="OTHERS"/>
  <p:tag name="ID" val="545840"/>
</p:tagLst>
</file>

<file path=ppt/tags/tag54.xml><?xml version="1.0" encoding="utf-8"?>
<p:tagLst xmlns:p="http://schemas.openxmlformats.org/presentationml/2006/main">
  <p:tag name="MH" val="20160830110547"/>
  <p:tag name="MH_LIBRARY" val="CONTENTS"/>
  <p:tag name="MH_TYPE" val="OTHERS"/>
  <p:tag name="ID" val="545840"/>
</p:tagLst>
</file>

<file path=ppt/tags/tag55.xml><?xml version="1.0" encoding="utf-8"?>
<p:tagLst xmlns:p="http://schemas.openxmlformats.org/presentationml/2006/main">
  <p:tag name="MH" val="20160830110547"/>
  <p:tag name="MH_LIBRARY" val="CONTENTS"/>
  <p:tag name="MH_TYPE" val="OTHERS"/>
  <p:tag name="ID" val="545840"/>
</p:tagLst>
</file>

<file path=ppt/tags/tag56.xml><?xml version="1.0" encoding="utf-8"?>
<p:tagLst xmlns:p="http://schemas.openxmlformats.org/presentationml/2006/main">
  <p:tag name="MH" val="20160830110547"/>
  <p:tag name="MH_LIBRARY" val="CONTENTS"/>
  <p:tag name="MH_TYPE" val="OTHERS"/>
  <p:tag name="ID" val="545840"/>
</p:tagLst>
</file>

<file path=ppt/tags/tag57.xml><?xml version="1.0" encoding="utf-8"?>
<p:tagLst xmlns:p="http://schemas.openxmlformats.org/presentationml/2006/main">
  <p:tag name="MH" val="20160830110547"/>
  <p:tag name="MH_LIBRARY" val="CONTENTS"/>
  <p:tag name="MH_TYPE" val="OTHERS"/>
  <p:tag name="ID" val="545840"/>
</p:tagLst>
</file>

<file path=ppt/tags/tag58.xml><?xml version="1.0" encoding="utf-8"?>
<p:tagLst xmlns:p="http://schemas.openxmlformats.org/presentationml/2006/main">
  <p:tag name="MH" val="20160830110547"/>
  <p:tag name="MH_LIBRARY" val="CONTENTS"/>
  <p:tag name="MH_TYPE" val="OTHERS"/>
  <p:tag name="ID" val="545840"/>
</p:tagLst>
</file>

<file path=ppt/tags/tag59.xml><?xml version="1.0" encoding="utf-8"?>
<p:tagLst xmlns:p="http://schemas.openxmlformats.org/presentationml/2006/main">
  <p:tag name="MH" val="20160830110547"/>
  <p:tag name="MH_LIBRARY" val="CONTENTS"/>
  <p:tag name="MH_TYPE" val="OTHERS"/>
  <p:tag name="ID" val="545840"/>
</p:tagLst>
</file>

<file path=ppt/tags/tag6.xml><?xml version="1.0" encoding="utf-8"?>
<p:tagLst xmlns:p="http://schemas.openxmlformats.org/presentationml/2006/main">
  <p:tag name="MH" val="20160830110547"/>
  <p:tag name="MH_LIBRARY" val="CONTENTS"/>
  <p:tag name="MH_TYPE" val="OTHERS"/>
  <p:tag name="ID" val="545840"/>
</p:tagLst>
</file>

<file path=ppt/tags/tag60.xml><?xml version="1.0" encoding="utf-8"?>
<p:tagLst xmlns:p="http://schemas.openxmlformats.org/presentationml/2006/main">
  <p:tag name="MH" val="20160830110547"/>
  <p:tag name="MH_LIBRARY" val="CONTENTS"/>
  <p:tag name="MH_TYPE" val="OTHERS"/>
  <p:tag name="ID" val="545840"/>
</p:tagLst>
</file>

<file path=ppt/tags/tag61.xml><?xml version="1.0" encoding="utf-8"?>
<p:tagLst xmlns:p="http://schemas.openxmlformats.org/presentationml/2006/main">
  <p:tag name="MH" val="20160830110547"/>
  <p:tag name="MH_LIBRARY" val="CONTENTS"/>
  <p:tag name="MH_TYPE" val="OTHERS"/>
  <p:tag name="ID" val="545840"/>
</p:tagLst>
</file>

<file path=ppt/tags/tag62.xml><?xml version="1.0" encoding="utf-8"?>
<p:tagLst xmlns:p="http://schemas.openxmlformats.org/presentationml/2006/main">
  <p:tag name="MH" val="20160830110547"/>
  <p:tag name="MH_LIBRARY" val="CONTENTS"/>
  <p:tag name="MH_TYPE" val="OTHERS"/>
  <p:tag name="ID" val="545840"/>
</p:tagLst>
</file>

<file path=ppt/tags/tag63.xml><?xml version="1.0" encoding="utf-8"?>
<p:tagLst xmlns:p="http://schemas.openxmlformats.org/presentationml/2006/main">
  <p:tag name="MH" val="20160830110547"/>
  <p:tag name="MH_LIBRARY" val="CONTENTS"/>
  <p:tag name="MH_TYPE" val="OTHERS"/>
  <p:tag name="ID" val="545840"/>
</p:tagLst>
</file>

<file path=ppt/tags/tag64.xml><?xml version="1.0" encoding="utf-8"?>
<p:tagLst xmlns:p="http://schemas.openxmlformats.org/presentationml/2006/main">
  <p:tag name="KSO_WM_BEAUTIFY_FLAG" val="#wm#"/>
  <p:tag name="KSO_WM_TEMPLATE_CATEGORY" val="custom"/>
  <p:tag name="KSO_WM_TEMPLATE_INDEX" val="20184553"/>
</p:tagLst>
</file>

<file path=ppt/tags/tag65.xml><?xml version="1.0" encoding="utf-8"?>
<p:tagLst xmlns:p="http://schemas.openxmlformats.org/presentationml/2006/main">
  <p:tag name="KSO_WM_DOC_GUID" val="{77a6709c-12e9-41e1-ac14-4cd2dc51ade6}"/>
</p:tagLst>
</file>

<file path=ppt/tags/tag7.xml><?xml version="1.0" encoding="utf-8"?>
<p:tagLst xmlns:p="http://schemas.openxmlformats.org/presentationml/2006/main">
  <p:tag name="KSO_WM_UNIT_PLACING_PICTURE_USER_VIEWPORT" val="{&quot;height&quot;:8505,&quot;width&quot;:20550}"/>
</p:tagLst>
</file>

<file path=ppt/tags/tag8.xml><?xml version="1.0" encoding="utf-8"?>
<p:tagLst xmlns:p="http://schemas.openxmlformats.org/presentationml/2006/main">
  <p:tag name="MH" val="20160830110547"/>
  <p:tag name="MH_LIBRARY" val="CONTENTS"/>
  <p:tag name="MH_TYPE" val="OTHERS"/>
  <p:tag name="ID" val="545840"/>
</p:tagLst>
</file>

<file path=ppt/tags/tag9.xml><?xml version="1.0" encoding="utf-8"?>
<p:tagLst xmlns:p="http://schemas.openxmlformats.org/presentationml/2006/main">
  <p:tag name="MH" val="20160830110547"/>
  <p:tag name="MH_LIBRARY" val="CONTENTS"/>
  <p:tag name="MH_TYPE" val="OTHERS"/>
  <p:tag name="ID" val="545840"/>
</p:tagLst>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3651</Words>
  <Application>WPS 演示</Application>
  <PresentationFormat>宽屏</PresentationFormat>
  <Paragraphs>282</Paragraphs>
  <Slides>33</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33</vt:i4>
      </vt:variant>
    </vt:vector>
  </HeadingPairs>
  <TitlesOfParts>
    <vt:vector size="46" baseType="lpstr">
      <vt:lpstr>Arial</vt:lpstr>
      <vt:lpstr>宋体</vt:lpstr>
      <vt:lpstr>Wingdings</vt:lpstr>
      <vt:lpstr>Wingdings 3</vt:lpstr>
      <vt:lpstr>Arial</vt:lpstr>
      <vt:lpstr>黑体</vt:lpstr>
      <vt:lpstr>微软雅黑</vt:lpstr>
      <vt:lpstr>Trebuchet MS</vt:lpstr>
      <vt:lpstr>Arial Unicode MS</vt:lpstr>
      <vt:lpstr>华文新魏</vt:lpstr>
      <vt:lpstr>Calibri</vt:lpstr>
      <vt:lpstr>方正姚体</vt:lpstr>
      <vt:lpstr>平面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任务14：新型电池的结构与原理</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112</cp:revision>
  <dcterms:created xsi:type="dcterms:W3CDTF">2019-03-30T02:15:00Z</dcterms:created>
  <dcterms:modified xsi:type="dcterms:W3CDTF">2020-06-30T01:35:26Z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