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handoutMasterIdLst>
    <p:handoutMasterId r:id="rId15"/>
  </p:handoutMasterIdLst>
  <p:sldIdLst>
    <p:sldId id="794" r:id="rId2"/>
    <p:sldId id="861" r:id="rId3"/>
    <p:sldId id="878" r:id="rId4"/>
    <p:sldId id="879" r:id="rId5"/>
    <p:sldId id="880" r:id="rId6"/>
    <p:sldId id="881" r:id="rId7"/>
    <p:sldId id="882" r:id="rId8"/>
    <p:sldId id="883" r:id="rId9"/>
    <p:sldId id="884" r:id="rId10"/>
    <p:sldId id="885" r:id="rId11"/>
    <p:sldId id="877" r:id="rId12"/>
    <p:sldId id="258" r:id="rId13"/>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C182"/>
    <a:srgbClr val="FFFE6B"/>
    <a:srgbClr val="D1E8D4"/>
    <a:srgbClr val="F5F5C3"/>
    <a:srgbClr val="E6EF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108" y="-6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2020/6/30 Tuesday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4519648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ACB9DC-FD81-47AE-A86A-F96F392ED498}" type="datetimeFigureOut">
              <a:rPr lang="zh-CN" altLang="en-US" smtClean="0"/>
              <a:t>2020/6/30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92A97A-DB31-49A2-B00A-D679A9C27569}" type="slidenum">
              <a:rPr lang="zh-CN" altLang="en-US" smtClean="0"/>
              <a:t>‹#›</a:t>
            </a:fld>
            <a:endParaRPr lang="zh-CN" altLang="en-US"/>
          </a:p>
        </p:txBody>
      </p:sp>
    </p:spTree>
    <p:extLst>
      <p:ext uri="{BB962C8B-B14F-4D97-AF65-F5344CB8AC3E}">
        <p14:creationId xmlns:p14="http://schemas.microsoft.com/office/powerpoint/2010/main" val="9515557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cSld name="幻灯片首页">
    <p:spTree>
      <p:nvGrpSpPr>
        <p:cNvPr id="1" name=""/>
        <p:cNvGrpSpPr/>
        <p:nvPr/>
      </p:nvGrpSpPr>
      <p:grpSpPr>
        <a:xfrm>
          <a:off x="0" y="0"/>
          <a:ext cx="0" cy="0"/>
          <a:chOff x="0" y="0"/>
          <a:chExt cx="0" cy="0"/>
        </a:xfrm>
      </p:grpSpPr>
      <p:sp>
        <p:nvSpPr>
          <p:cNvPr id="6" name="标题 5"/>
          <p:cNvSpPr>
            <a:spLocks noGrp="1"/>
          </p:cNvSpPr>
          <p:nvPr>
            <p:ph type="title"/>
          </p:nvPr>
        </p:nvSpPr>
        <p:spPr>
          <a:xfrm>
            <a:off x="233469" y="117381"/>
            <a:ext cx="8180070" cy="479593"/>
          </a:xfrm>
        </p:spPr>
        <p:txBody>
          <a:bodyPr/>
          <a:lstStyle>
            <a:lvl1pPr algn="l">
              <a:defRPr sz="1950" b="1">
                <a:solidFill>
                  <a:srgbClr val="1CA7E2"/>
                </a:solidFill>
              </a:defRPr>
            </a:lvl1pPr>
          </a:lstStyle>
          <a:p>
            <a:pPr fontAlgn="base"/>
            <a:r>
              <a:rPr lang="zh-CN" altLang="en-US" sz="1950" strike="noStrike" noProof="1" smtClean="0"/>
              <a:t>单击此处编辑母版标题样式</a:t>
            </a:r>
            <a:endParaRPr lang="zh-CN" altLang="en-US" strike="noStrike" noProof="1"/>
          </a:p>
        </p:txBody>
      </p:sp>
      <p:sp>
        <p:nvSpPr>
          <p:cNvPr id="5" name="日期占位符 1"/>
          <p:cNvSpPr>
            <a:spLocks noGrp="1"/>
          </p:cNvSpPr>
          <p:nvPr>
            <p:ph type="dt" sz="half" idx="2"/>
          </p:nvPr>
        </p:nvSpPr>
        <p:spPr>
          <a:xfrm>
            <a:off x="9372600" y="6448495"/>
            <a:ext cx="1778000" cy="294268"/>
          </a:xfrm>
          <a:prstGeom prst="rect">
            <a:avLst/>
          </a:prstGeom>
        </p:spPr>
        <p:txBody>
          <a:bodyPr vert="horz" lIns="91440" tIns="45720" rIns="91440" bIns="45720" rtlCol="0" anchor="ctr">
            <a:normAutofit/>
          </a:bodyPr>
          <a:lstStyle>
            <a:lvl1pPr>
              <a:defRPr/>
            </a:lvl1pPr>
          </a:lstStyle>
          <a:p>
            <a:pPr algn="ctr">
              <a:defRPr/>
            </a:pPr>
            <a:r>
              <a:rPr lang="en-US" altLang="zh-CN" sz="900" noProof="1" smtClean="0">
                <a:solidFill>
                  <a:schemeClr val="bg1">
                    <a:lumMod val="50000"/>
                  </a:schemeClr>
                </a:solidFill>
                <a:latin typeface="黑体" panose="02010609060101010101" pitchFamily="49" charset="-122"/>
                <a:ea typeface="黑体" panose="02010609060101010101" pitchFamily="49" charset="-122"/>
              </a:rPr>
              <a:t>2018/8/8</a:t>
            </a:r>
            <a:endParaRPr lang="zh-CN" altLang="en-US" sz="900" noProof="1">
              <a:solidFill>
                <a:schemeClr val="bg1">
                  <a:lumMod val="50000"/>
                </a:schemeClr>
              </a:solidFill>
              <a:latin typeface="黑体" panose="02010609060101010101" pitchFamily="49" charset="-122"/>
              <a:ea typeface="黑体" panose="02010609060101010101" pitchFamily="49" charset="-122"/>
            </a:endParaRPr>
          </a:p>
        </p:txBody>
      </p:sp>
    </p:spTree>
  </p:cSld>
  <p:clrMapOvr>
    <a:masterClrMapping/>
  </p:clrMapOvr>
  <p:hf sldNum="0" hdr="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
  <p:cSld name="1_封底结束">
    <p:spTree>
      <p:nvGrpSpPr>
        <p:cNvPr id="1" name=""/>
        <p:cNvGrpSpPr/>
        <p:nvPr/>
      </p:nvGrpSpPr>
      <p:grpSpPr>
        <a:xfrm>
          <a:off x="0" y="0"/>
          <a:ext cx="0" cy="0"/>
          <a:chOff x="0" y="0"/>
          <a:chExt cx="0" cy="0"/>
        </a:xfrm>
      </p:grpSpPr>
      <p:pic>
        <p:nvPicPr>
          <p:cNvPr id="7172" name="图片 8"/>
          <p:cNvPicPr>
            <a:picLocks noChangeAspect="1"/>
          </p:cNvPicPr>
          <p:nvPr userDrawn="1"/>
        </p:nvPicPr>
        <p:blipFill>
          <a:blip r:embed="rId2"/>
          <a:stretch>
            <a:fillRect/>
          </a:stretch>
        </p:blipFill>
        <p:spPr>
          <a:xfrm>
            <a:off x="10312097" y="236083"/>
            <a:ext cx="1292475" cy="1174283"/>
          </a:xfrm>
          <a:prstGeom prst="rect">
            <a:avLst/>
          </a:prstGeom>
          <a:noFill/>
          <a:ln w="9525">
            <a:noFill/>
          </a:ln>
        </p:spPr>
      </p:pic>
      <p:pic>
        <p:nvPicPr>
          <p:cNvPr id="7173" name="图片 7" descr="未标题-2.jpg"/>
          <p:cNvPicPr>
            <a:picLocks noChangeAspect="1"/>
          </p:cNvPicPr>
          <p:nvPr userDrawn="1"/>
        </p:nvPicPr>
        <p:blipFill>
          <a:blip r:embed="rId3"/>
          <a:stretch>
            <a:fillRect/>
          </a:stretch>
        </p:blipFill>
        <p:spPr>
          <a:xfrm>
            <a:off x="-2117" y="2936334"/>
            <a:ext cx="12194117" cy="2095867"/>
          </a:xfrm>
          <a:prstGeom prst="rect">
            <a:avLst/>
          </a:prstGeom>
          <a:noFill/>
          <a:ln w="9525">
            <a:noFill/>
          </a:ln>
        </p:spPr>
      </p:pic>
    </p:spTree>
  </p:cSld>
  <p:clrMapOvr>
    <a:masterClrMapping/>
  </p:clrMapOvr>
  <p:timing>
    <p:tnLst>
      <p:par>
        <p:cTn id="1" dur="indefinite" restart="never" nodeType="tmRoot"/>
      </p:par>
    </p:tnLst>
  </p:timing>
  <p:hf sldNum="0" hdr="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684B914-9BB2-4713-9EBF-61770F406B81}" type="datetime1">
              <a:rPr lang="zh-CN" altLang="en-US" smtClean="0"/>
              <a:t>2020/6/30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B6538A-33AE-45EB-868C-14B9E34ED961}" type="slidenum">
              <a:rPr lang="zh-CN" altLang="en-US" smtClean="0"/>
              <a:t>‹#›</a:t>
            </a:fld>
            <a:endParaRPr lang="zh-CN" altLang="en-US"/>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t>‹#›</a:t>
            </a:fld>
            <a:endParaRPr lang="zh-CN" altLang="en-US"/>
          </a:p>
        </p:txBody>
      </p:sp>
      <p:sp>
        <p:nvSpPr>
          <p:cNvPr id="5" name="Date Placeholder 4"/>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1"/>
          <a:stretch>
            <a:fillRect/>
          </a:stretch>
        </a:blipFill>
        <a:effectLst/>
      </p:bgPr>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3DA97BE-F0A0-4301-B08A-3264E79B59C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18.xml"/><Relationship Id="rId1" Type="http://schemas.openxmlformats.org/officeDocument/2006/relationships/tags" Target="../tags/tag2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tags" Target="../tags/tag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8"/>
          <p:cNvSpPr txBox="1"/>
          <p:nvPr/>
        </p:nvSpPr>
        <p:spPr>
          <a:xfrm>
            <a:off x="1586766" y="2948735"/>
            <a:ext cx="9309590" cy="1354217"/>
          </a:xfrm>
          <a:prstGeom prst="rect">
            <a:avLst/>
          </a:prstGeom>
          <a:noFill/>
        </p:spPr>
        <p:txBody>
          <a:bodyPr wrap="square" lIns="0" tIns="0" rIns="0" bIns="0" rtlCol="0">
            <a:spAutoFit/>
          </a:bodyPr>
          <a:lstStyle/>
          <a:p>
            <a:r>
              <a:rPr lang="zh-CN" altLang="en-US" sz="4400" b="1" dirty="0" smtClean="0">
                <a:solidFill>
                  <a:schemeClr val="accent2"/>
                </a:solidFill>
                <a:latin typeface="微软雅黑" panose="020B0503020204020204" pitchFamily="34" charset="-122"/>
                <a:ea typeface="微软雅黑" panose="020B0503020204020204" pitchFamily="34" charset="-122"/>
                <a:sym typeface="+mn-ea"/>
              </a:rPr>
              <a:t>学习任务一：新能源汽车基本故障诊断策略</a:t>
            </a:r>
            <a:endParaRPr lang="zh-CN" sz="4400" b="1" dirty="0">
              <a:solidFill>
                <a:schemeClr val="accent2"/>
              </a:solidFill>
              <a:latin typeface="微软雅黑" panose="020B0503020204020204" pitchFamily="34" charset="-122"/>
              <a:ea typeface="微软雅黑" panose="020B0503020204020204" pitchFamily="34" charset="-122"/>
              <a:sym typeface="+mn-ea"/>
            </a:endParaRPr>
          </a:p>
        </p:txBody>
      </p:sp>
      <p:sp>
        <p:nvSpPr>
          <p:cNvPr id="16" name="圆角矩形 15"/>
          <p:cNvSpPr/>
          <p:nvPr/>
        </p:nvSpPr>
        <p:spPr>
          <a:xfrm>
            <a:off x="564" y="4784851"/>
            <a:ext cx="12202753" cy="2114867"/>
          </a:xfrm>
          <a:prstGeom prst="roundRect">
            <a:avLst>
              <a:gd name="adj" fmla="val 0"/>
            </a:avLst>
          </a:prstGeom>
          <a:solidFill>
            <a:srgbClr val="2F559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23" name="TextBox 48"/>
          <p:cNvSpPr txBox="1"/>
          <p:nvPr/>
        </p:nvSpPr>
        <p:spPr>
          <a:xfrm>
            <a:off x="1586811" y="960023"/>
            <a:ext cx="10379901" cy="1661993"/>
          </a:xfrm>
          <a:prstGeom prst="rect">
            <a:avLst/>
          </a:prstGeom>
          <a:noFill/>
        </p:spPr>
        <p:txBody>
          <a:bodyPr wrap="square" lIns="0" tIns="0" rIns="0" bIns="0" rtlCol="0">
            <a:spAutoFit/>
          </a:bodyPr>
          <a:lstStyle/>
          <a:p>
            <a:r>
              <a:rPr lang="zh-CN" altLang="en-US" sz="5400"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学习</a:t>
            </a:r>
            <a:r>
              <a:rPr lang="zh-CN" altLang="en-US" sz="5400" dirty="0" smtClean="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单元二  新能源汽车故障诊断技术基础</a:t>
            </a:r>
            <a:endParaRPr lang="zh-CN" altLang="en-US" sz="5400"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endParaRPr>
          </a:p>
        </p:txBody>
      </p:sp>
      <p:sp>
        <p:nvSpPr>
          <p:cNvPr id="24" name="椭圆 23"/>
          <p:cNvSpPr/>
          <p:nvPr/>
        </p:nvSpPr>
        <p:spPr>
          <a:xfrm>
            <a:off x="123887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1" name="椭圆 40"/>
          <p:cNvSpPr/>
          <p:nvPr/>
        </p:nvSpPr>
        <p:spPr>
          <a:xfrm>
            <a:off x="201822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2" name="椭圆 41"/>
          <p:cNvSpPr/>
          <p:nvPr/>
        </p:nvSpPr>
        <p:spPr>
          <a:xfrm>
            <a:off x="2805021"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3" name="椭圆 42"/>
          <p:cNvSpPr/>
          <p:nvPr/>
        </p:nvSpPr>
        <p:spPr>
          <a:xfrm>
            <a:off x="3578578"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4" name="椭圆 43"/>
          <p:cNvSpPr/>
          <p:nvPr/>
        </p:nvSpPr>
        <p:spPr>
          <a:xfrm>
            <a:off x="4386886" y="4433688"/>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grpSp>
        <p:nvGrpSpPr>
          <p:cNvPr id="40" name="组合 39"/>
          <p:cNvGrpSpPr/>
          <p:nvPr/>
        </p:nvGrpSpPr>
        <p:grpSpPr>
          <a:xfrm>
            <a:off x="1295135" y="4494085"/>
            <a:ext cx="3606352" cy="535285"/>
            <a:chOff x="4846" y="5333"/>
            <a:chExt cx="4359" cy="647"/>
          </a:xfrm>
        </p:grpSpPr>
        <p:grpSp>
          <p:nvGrpSpPr>
            <p:cNvPr id="25" name="PA_淘宝店chenying0907出品 14"/>
            <p:cNvGrpSpPr/>
            <p:nvPr>
              <p:custDataLst>
                <p:tags r:id="rId1"/>
              </p:custDataLst>
            </p:nvPr>
          </p:nvGrpSpPr>
          <p:grpSpPr>
            <a:xfrm>
              <a:off x="4846" y="5333"/>
              <a:ext cx="638" cy="647"/>
              <a:chOff x="4796805" y="-215900"/>
              <a:chExt cx="2093913" cy="2122488"/>
            </a:xfrm>
            <a:solidFill>
              <a:srgbClr val="2F5597"/>
            </a:solidFill>
          </p:grpSpPr>
          <p:sp>
            <p:nvSpPr>
              <p:cNvPr id="26" name="淘宝店chenying0907出品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C4261D"/>
                  </a:solidFill>
                </a:endParaRPr>
              </a:p>
            </p:txBody>
          </p:sp>
          <p:sp>
            <p:nvSpPr>
              <p:cNvPr id="27" name="淘宝店chenying0907出品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sp>
          <p:nvSpPr>
            <p:cNvPr id="29" name="淘宝店chenying0907出品 5"/>
            <p:cNvSpPr>
              <a:spLocks noEditPoints="1"/>
            </p:cNvSpPr>
            <p:nvPr/>
          </p:nvSpPr>
          <p:spPr bwMode="auto">
            <a:xfrm>
              <a:off x="5918" y="5386"/>
              <a:ext cx="380" cy="547"/>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nvGrpSpPr>
            <p:cNvPr id="31" name="PA_淘宝店chenying0907出品 20"/>
            <p:cNvGrpSpPr/>
            <p:nvPr>
              <p:custDataLst>
                <p:tags r:id="rId2"/>
              </p:custDataLst>
            </p:nvPr>
          </p:nvGrpSpPr>
          <p:grpSpPr>
            <a:xfrm>
              <a:off x="6732" y="5333"/>
              <a:ext cx="638" cy="647"/>
              <a:chOff x="10019977" y="-551766"/>
              <a:chExt cx="2093913" cy="2122488"/>
            </a:xfrm>
            <a:solidFill>
              <a:srgbClr val="2F5597"/>
            </a:solidFill>
          </p:grpSpPr>
          <p:sp>
            <p:nvSpPr>
              <p:cNvPr id="32" name="淘宝店chenying0907出品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3" name="淘宝店chenying0907出品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grpSp>
        <p:sp>
          <p:nvSpPr>
            <p:cNvPr id="36" name="淘宝店chenying0907出品 7"/>
            <p:cNvSpPr>
              <a:spLocks noEditPoints="1"/>
            </p:cNvSpPr>
            <p:nvPr/>
          </p:nvSpPr>
          <p:spPr bwMode="auto">
            <a:xfrm>
              <a:off x="7799" y="5386"/>
              <a:ext cx="391" cy="525"/>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9" name="淘宝店chenying0907出品 5"/>
            <p:cNvSpPr>
              <a:spLocks noEditPoints="1"/>
            </p:cNvSpPr>
            <p:nvPr/>
          </p:nvSpPr>
          <p:spPr bwMode="auto">
            <a:xfrm>
              <a:off x="8784" y="5462"/>
              <a:ext cx="421" cy="374"/>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pic>
        <p:nvPicPr>
          <p:cNvPr id="48" name="图片 47" descr="图层 0 拷贝"/>
          <p:cNvPicPr>
            <a:picLocks noChangeAspect="1"/>
          </p:cNvPicPr>
          <p:nvPr/>
        </p:nvPicPr>
        <p:blipFill>
          <a:blip r:embed="rId5"/>
          <a:stretch>
            <a:fillRect/>
          </a:stretch>
        </p:blipFill>
        <p:spPr>
          <a:xfrm>
            <a:off x="9066291" y="4475055"/>
            <a:ext cx="1830065" cy="1737403"/>
          </a:xfrm>
          <a:prstGeom prst="rect">
            <a:avLst/>
          </a:prstGeom>
        </p:spPr>
      </p:pic>
      <p:pic>
        <p:nvPicPr>
          <p:cNvPr id="49" name="图片 48" descr="5"/>
          <p:cNvPicPr>
            <a:picLocks noChangeAspect="1"/>
          </p:cNvPicPr>
          <p:nvPr/>
        </p:nvPicPr>
        <p:blipFill>
          <a:blip r:embed="rId6"/>
          <a:stretch>
            <a:fillRect/>
          </a:stretch>
        </p:blipFill>
        <p:spPr>
          <a:xfrm>
            <a:off x="8160360" y="4943327"/>
            <a:ext cx="664350" cy="1269131"/>
          </a:xfrm>
          <a:prstGeom prst="rect">
            <a:avLst/>
          </a:prstGeom>
        </p:spPr>
      </p:pic>
      <p:pic>
        <p:nvPicPr>
          <p:cNvPr id="50" name="图片 49" descr="5"/>
          <p:cNvPicPr>
            <a:picLocks noChangeAspect="1"/>
          </p:cNvPicPr>
          <p:nvPr/>
        </p:nvPicPr>
        <p:blipFill>
          <a:blip r:embed="rId6"/>
          <a:stretch>
            <a:fillRect/>
          </a:stretch>
        </p:blipFill>
        <p:spPr>
          <a:xfrm>
            <a:off x="7773994" y="5472822"/>
            <a:ext cx="386366" cy="739637"/>
          </a:xfrm>
          <a:prstGeom prst="rect">
            <a:avLst/>
          </a:prstGeom>
        </p:spPr>
      </p:pic>
      <p:pic>
        <p:nvPicPr>
          <p:cNvPr id="51" name="图片 50" descr="5"/>
          <p:cNvPicPr>
            <a:picLocks noChangeAspect="1"/>
          </p:cNvPicPr>
          <p:nvPr/>
        </p:nvPicPr>
        <p:blipFill>
          <a:blip r:embed="rId6"/>
          <a:stretch>
            <a:fillRect/>
          </a:stretch>
        </p:blipFill>
        <p:spPr>
          <a:xfrm>
            <a:off x="8160360" y="5777281"/>
            <a:ext cx="226689" cy="435178"/>
          </a:xfrm>
          <a:prstGeom prst="rect">
            <a:avLst/>
          </a:prstGeom>
        </p:spPr>
      </p:pic>
      <p:pic>
        <p:nvPicPr>
          <p:cNvPr id="54" name="图片 53" descr="组 1"/>
          <p:cNvPicPr>
            <a:picLocks noChangeAspect="1"/>
          </p:cNvPicPr>
          <p:nvPr/>
        </p:nvPicPr>
        <p:blipFill>
          <a:blip r:embed="rId7"/>
          <a:stretch>
            <a:fillRect/>
          </a:stretch>
        </p:blipFill>
        <p:spPr>
          <a:xfrm rot="19380000">
            <a:off x="9175802" y="3651030"/>
            <a:ext cx="717299" cy="791759"/>
          </a:xfrm>
          <a:prstGeom prst="rect">
            <a:avLst/>
          </a:prstGeom>
        </p:spPr>
      </p:pic>
      <p:pic>
        <p:nvPicPr>
          <p:cNvPr id="55" name="图片 54" descr="形状 787"/>
          <p:cNvPicPr>
            <a:picLocks noChangeAspect="1"/>
          </p:cNvPicPr>
          <p:nvPr/>
        </p:nvPicPr>
        <p:blipFill>
          <a:blip r:embed="rId8"/>
          <a:stretch>
            <a:fillRect/>
          </a:stretch>
        </p:blipFill>
        <p:spPr>
          <a:xfrm rot="21300000">
            <a:off x="9889792" y="3293622"/>
            <a:ext cx="157194" cy="272193"/>
          </a:xfrm>
          <a:prstGeom prst="rect">
            <a:avLst/>
          </a:prstGeom>
        </p:spPr>
      </p:pic>
      <p:pic>
        <p:nvPicPr>
          <p:cNvPr id="56" name="图片 55" descr="形状 787"/>
          <p:cNvPicPr>
            <a:picLocks noChangeAspect="1"/>
          </p:cNvPicPr>
          <p:nvPr/>
        </p:nvPicPr>
        <p:blipFill>
          <a:blip r:embed="rId8"/>
          <a:stretch>
            <a:fillRect/>
          </a:stretch>
        </p:blipFill>
        <p:spPr>
          <a:xfrm rot="2940000">
            <a:off x="10070978" y="4260775"/>
            <a:ext cx="157194" cy="2721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000"/>
    </mc:Choice>
    <mc:Fallback xmlns="">
      <p:transition spd="slow" advClick="0"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新能源汽车故障诊断的基本流程</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4" y="1052195"/>
            <a:ext cx="4290806"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诊断与修理后检验</a:t>
            </a:r>
            <a:endParaRPr lang="ko-KR" altLang="en-US" dirty="0">
              <a:sym typeface="+mn-ea"/>
            </a:endParaRPr>
          </a:p>
        </p:txBody>
      </p:sp>
      <p:sp>
        <p:nvSpPr>
          <p:cNvPr id="10" name="文本框 102"/>
          <p:cNvSpPr txBox="1"/>
          <p:nvPr/>
        </p:nvSpPr>
        <p:spPr>
          <a:xfrm>
            <a:off x="771011" y="2268662"/>
            <a:ext cx="10082520" cy="4093428"/>
          </a:xfrm>
          <a:prstGeom prst="rect">
            <a:avLst/>
          </a:prstGeom>
          <a:noFill/>
          <a:ln w="9525">
            <a:noFill/>
          </a:ln>
        </p:spPr>
        <p:txBody>
          <a:bodyPr wrap="square">
            <a:spAutoFit/>
          </a:bodyPr>
          <a:lstStyle/>
          <a:p>
            <a:pPr indent="304800">
              <a:lnSpc>
                <a:spcPct val="150000"/>
              </a:lnSpc>
            </a:pPr>
            <a:r>
              <a:rPr lang="zh-CN" altLang="zh-CN" sz="2000" b="1" dirty="0">
                <a:latin typeface="宋体" pitchFamily="2" charset="-122"/>
                <a:ea typeface="宋体" pitchFamily="2" charset="-122"/>
                <a:cs typeface="微软雅黑" panose="020B0503020204020204" pitchFamily="34" charset="-122"/>
              </a:rPr>
              <a:t>第一步：将点火开关置于</a:t>
            </a:r>
            <a:r>
              <a:rPr lang="en-US" altLang="zh-CN" sz="2000" b="1" dirty="0">
                <a:latin typeface="宋体" pitchFamily="2" charset="-122"/>
                <a:ea typeface="宋体" pitchFamily="2" charset="-122"/>
                <a:cs typeface="微软雅黑" panose="020B0503020204020204" pitchFamily="34" charset="-122"/>
              </a:rPr>
              <a:t>OFF</a:t>
            </a:r>
            <a:r>
              <a:rPr lang="zh-CN" altLang="zh-CN" sz="2000" b="1" dirty="0">
                <a:latin typeface="宋体" pitchFamily="2" charset="-122"/>
                <a:ea typeface="宋体" pitchFamily="2" charset="-122"/>
                <a:cs typeface="微软雅黑" panose="020B0503020204020204" pitchFamily="34" charset="-122"/>
              </a:rPr>
              <a:t>位置。</a:t>
            </a:r>
          </a:p>
          <a:p>
            <a:pPr indent="304800">
              <a:lnSpc>
                <a:spcPct val="150000"/>
              </a:lnSpc>
            </a:pPr>
            <a:r>
              <a:rPr lang="zh-CN" altLang="zh-CN" sz="2000" b="1" dirty="0">
                <a:latin typeface="宋体" pitchFamily="2" charset="-122"/>
                <a:ea typeface="宋体" pitchFamily="2" charset="-122"/>
                <a:cs typeface="微软雅黑" panose="020B0503020204020204" pitchFamily="34" charset="-122"/>
              </a:rPr>
              <a:t>第二步：安装所有诊断时拆下或更换的部件或连接器。</a:t>
            </a:r>
          </a:p>
          <a:p>
            <a:pPr indent="304800">
              <a:lnSpc>
                <a:spcPct val="150000"/>
              </a:lnSpc>
            </a:pPr>
            <a:r>
              <a:rPr lang="zh-CN" altLang="zh-CN" sz="2000" b="1" dirty="0">
                <a:latin typeface="宋体" pitchFamily="2" charset="-122"/>
                <a:ea typeface="宋体" pitchFamily="2" charset="-122"/>
                <a:cs typeface="微软雅黑" panose="020B0503020204020204" pitchFamily="34" charset="-122"/>
              </a:rPr>
              <a:t>第三步：在安装新的部件或模块时，可能还需重新进行程序的设定。</a:t>
            </a:r>
          </a:p>
          <a:p>
            <a:pPr indent="304800">
              <a:lnSpc>
                <a:spcPct val="150000"/>
              </a:lnSpc>
            </a:pPr>
            <a:r>
              <a:rPr lang="zh-CN" altLang="zh-CN" sz="2000" b="1" dirty="0">
                <a:latin typeface="宋体" pitchFamily="2" charset="-122"/>
                <a:ea typeface="宋体" pitchFamily="2" charset="-122"/>
                <a:cs typeface="微软雅黑" panose="020B0503020204020204" pitchFamily="34" charset="-122"/>
              </a:rPr>
              <a:t>第四步：将点火开关置于</a:t>
            </a:r>
            <a:r>
              <a:rPr lang="en-US" altLang="zh-CN" sz="2000" b="1" dirty="0">
                <a:latin typeface="宋体" pitchFamily="2" charset="-122"/>
                <a:ea typeface="宋体" pitchFamily="2" charset="-122"/>
                <a:cs typeface="微软雅黑" panose="020B0503020204020204" pitchFamily="34" charset="-122"/>
              </a:rPr>
              <a:t>ON</a:t>
            </a:r>
            <a:r>
              <a:rPr lang="zh-CN" altLang="zh-CN" sz="2000" b="1" dirty="0">
                <a:latin typeface="宋体" pitchFamily="2" charset="-122"/>
                <a:ea typeface="宋体" pitchFamily="2" charset="-122"/>
                <a:cs typeface="微软雅黑" panose="020B0503020204020204" pitchFamily="34" charset="-122"/>
              </a:rPr>
              <a:t>位置。</a:t>
            </a:r>
          </a:p>
          <a:p>
            <a:pPr indent="304800">
              <a:lnSpc>
                <a:spcPct val="150000"/>
              </a:lnSpc>
            </a:pPr>
            <a:r>
              <a:rPr lang="zh-CN" altLang="zh-CN" sz="2000" b="1" dirty="0">
                <a:latin typeface="宋体" pitchFamily="2" charset="-122"/>
                <a:ea typeface="宋体" pitchFamily="2" charset="-122"/>
                <a:cs typeface="微软雅黑" panose="020B0503020204020204" pitchFamily="34" charset="-122"/>
              </a:rPr>
              <a:t>第五步：清除故障码。</a:t>
            </a:r>
          </a:p>
          <a:p>
            <a:pPr indent="304800">
              <a:lnSpc>
                <a:spcPct val="150000"/>
              </a:lnSpc>
            </a:pPr>
            <a:r>
              <a:rPr lang="zh-CN" altLang="zh-CN" sz="2000" b="1" dirty="0">
                <a:latin typeface="宋体" pitchFamily="2" charset="-122"/>
                <a:ea typeface="宋体" pitchFamily="2" charset="-122"/>
                <a:cs typeface="微软雅黑" panose="020B0503020204020204" pitchFamily="34" charset="-122"/>
              </a:rPr>
              <a:t>第六步：将点火开关置于</a:t>
            </a:r>
            <a:r>
              <a:rPr lang="en-US" altLang="zh-CN" sz="2000" b="1" dirty="0">
                <a:latin typeface="宋体" pitchFamily="2" charset="-122"/>
                <a:ea typeface="宋体" pitchFamily="2" charset="-122"/>
                <a:cs typeface="微软雅黑" panose="020B0503020204020204" pitchFamily="34" charset="-122"/>
              </a:rPr>
              <a:t>OFF</a:t>
            </a:r>
            <a:r>
              <a:rPr lang="zh-CN" altLang="zh-CN" sz="2000" b="1" dirty="0">
                <a:latin typeface="宋体" pitchFamily="2" charset="-122"/>
                <a:ea typeface="宋体" pitchFamily="2" charset="-122"/>
                <a:cs typeface="微软雅黑" panose="020B0503020204020204" pitchFamily="34" charset="-122"/>
              </a:rPr>
              <a:t>位置持续</a:t>
            </a:r>
            <a:r>
              <a:rPr lang="en-US" altLang="zh-CN" sz="2000" b="1" dirty="0">
                <a:latin typeface="宋体" pitchFamily="2" charset="-122"/>
                <a:ea typeface="宋体" pitchFamily="2" charset="-122"/>
                <a:cs typeface="微软雅黑" panose="020B0503020204020204" pitchFamily="34" charset="-122"/>
              </a:rPr>
              <a:t>60s</a:t>
            </a:r>
            <a:r>
              <a:rPr lang="zh-CN" altLang="zh-CN" sz="2000" b="1" dirty="0">
                <a:latin typeface="宋体" pitchFamily="2" charset="-122"/>
                <a:ea typeface="宋体" pitchFamily="2" charset="-122"/>
                <a:cs typeface="微软雅黑" panose="020B0503020204020204" pitchFamily="34" charset="-122"/>
              </a:rPr>
              <a:t>。</a:t>
            </a:r>
          </a:p>
          <a:p>
            <a:pPr indent="304800">
              <a:lnSpc>
                <a:spcPct val="150000"/>
              </a:lnSpc>
            </a:pPr>
            <a:r>
              <a:rPr lang="zh-CN" altLang="zh-CN" sz="2000" b="1" dirty="0">
                <a:latin typeface="宋体" pitchFamily="2" charset="-122"/>
                <a:ea typeface="宋体" pitchFamily="2" charset="-122"/>
                <a:cs typeface="微软雅黑" panose="020B0503020204020204" pitchFamily="34" charset="-122"/>
              </a:rPr>
              <a:t>第七步：如果修理与故障码有关，则再现运行故障码的条件并使用</a:t>
            </a:r>
            <a:r>
              <a:rPr lang="en-US" altLang="zh-CN" sz="2000" b="1" dirty="0">
                <a:latin typeface="宋体" pitchFamily="2" charset="-122"/>
                <a:ea typeface="宋体" pitchFamily="2" charset="-122"/>
                <a:cs typeface="微软雅黑" panose="020B0503020204020204" pitchFamily="34" charset="-122"/>
              </a:rPr>
              <a:t>“</a:t>
            </a:r>
            <a:r>
              <a:rPr lang="zh-CN" altLang="zh-CN" sz="2000" b="1" dirty="0">
                <a:latin typeface="宋体" pitchFamily="2" charset="-122"/>
                <a:ea typeface="宋体" pitchFamily="2" charset="-122"/>
                <a:cs typeface="微软雅黑" panose="020B0503020204020204" pitchFamily="34" charset="-122"/>
              </a:rPr>
              <a:t>冻结故障状态</a:t>
            </a:r>
            <a:r>
              <a:rPr lang="en-US" altLang="zh-CN" sz="2000" b="1" dirty="0">
                <a:latin typeface="宋体" pitchFamily="2" charset="-122"/>
                <a:ea typeface="宋体" pitchFamily="2" charset="-122"/>
                <a:cs typeface="微软雅黑" panose="020B0503020204020204" pitchFamily="34" charset="-122"/>
              </a:rPr>
              <a:t>”</a:t>
            </a:r>
            <a:r>
              <a:rPr lang="zh-CN" altLang="zh-CN" sz="2000" b="1" dirty="0">
                <a:latin typeface="宋体" pitchFamily="2" charset="-122"/>
                <a:ea typeface="宋体" pitchFamily="2" charset="-122"/>
                <a:cs typeface="微软雅黑" panose="020B0503020204020204" pitchFamily="34" charset="-122"/>
              </a:rPr>
              <a:t>功能，以便确认不再设置故障码。</a:t>
            </a:r>
          </a:p>
          <a:p>
            <a:endParaRPr lang="zh-CN" altLang="zh-CN" sz="2000" b="1" dirty="0">
              <a:latin typeface="宋体" pitchFamily="2" charset="-122"/>
              <a:ea typeface="宋体" pitchFamily="2" charset="-122"/>
              <a:cs typeface="微软雅黑" panose="020B0503020204020204" pitchFamily="34" charset="-122"/>
            </a:endParaRPr>
          </a:p>
        </p:txBody>
      </p:sp>
    </p:spTree>
    <p:extLst>
      <p:ext uri="{BB962C8B-B14F-4D97-AF65-F5344CB8AC3E}">
        <p14:creationId xmlns:p14="http://schemas.microsoft.com/office/powerpoint/2010/main" val="26267609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altLang="zh-CN" sz="4000" dirty="0" smtClean="0"/>
              <a:t>任务</a:t>
            </a:r>
            <a:r>
              <a:rPr lang="en-US" altLang="zh-CN" sz="4000" dirty="0" smtClean="0"/>
              <a:t>3</a:t>
            </a:r>
            <a:r>
              <a:rPr lang="zh-CN" altLang="en-US" sz="4000" dirty="0" smtClean="0"/>
              <a:t>：新能源汽车故障诊断策略</a:t>
            </a:r>
            <a:endParaRPr altLang="zh-CN" sz="4000" dirty="0"/>
          </a:p>
        </p:txBody>
      </p:sp>
      <p:sp>
        <p:nvSpPr>
          <p:cNvPr id="3" name="内容占位符 2"/>
          <p:cNvSpPr>
            <a:spLocks noGrp="1"/>
          </p:cNvSpPr>
          <p:nvPr>
            <p:ph idx="1"/>
          </p:nvPr>
        </p:nvSpPr>
        <p:spPr>
          <a:xfrm>
            <a:off x="677545" y="1631950"/>
            <a:ext cx="8596630" cy="4409440"/>
          </a:xfrm>
        </p:spPr>
        <p:txBody>
          <a:bodyPr/>
          <a:lstStyle/>
          <a:p>
            <a:pPr marL="0" indent="0">
              <a:buNone/>
            </a:pPr>
            <a:r>
              <a:rPr lang="zh-CN" altLang="en-US" sz="2800" dirty="0">
                <a:solidFill>
                  <a:srgbClr val="FF0000"/>
                </a:solidFill>
                <a:sym typeface="+mn-ea"/>
              </a:rPr>
              <a:t>任务情景</a:t>
            </a:r>
            <a:endParaRPr lang="zh-CN" altLang="en-US" sz="2800" dirty="0">
              <a:solidFill>
                <a:srgbClr val="FF0000"/>
              </a:solidFill>
            </a:endParaRPr>
          </a:p>
          <a:p>
            <a:pPr marL="0" indent="0">
              <a:buNone/>
            </a:pPr>
            <a:r>
              <a:rPr lang="zh-CN" altLang="en-US" sz="2800" dirty="0"/>
              <a:t>      </a:t>
            </a:r>
            <a:r>
              <a:rPr lang="zh-CN" altLang="en-US" sz="2800" dirty="0">
                <a:sym typeface="+mn-ea"/>
              </a:rPr>
              <a:t>客户</a:t>
            </a:r>
            <a:r>
              <a:rPr lang="zh-CN" altLang="en-US" sz="2800" dirty="0" smtClean="0">
                <a:sym typeface="+mn-ea"/>
              </a:rPr>
              <a:t>王先生对新能源汽车与传统汽车的故障维修区别很感兴趣，</a:t>
            </a:r>
            <a:r>
              <a:rPr lang="zh-CN" altLang="en-US" sz="2800" dirty="0">
                <a:sym typeface="+mn-ea"/>
              </a:rPr>
              <a:t>请根据所学知识为</a:t>
            </a:r>
            <a:r>
              <a:rPr lang="zh-CN" altLang="en-US" sz="2800" dirty="0" smtClean="0">
                <a:sym typeface="+mn-ea"/>
              </a:rPr>
              <a:t>其答疑解惑。</a:t>
            </a:r>
            <a:endParaRPr lang="zh-CN" altLang="en-US" sz="2800" dirty="0">
              <a:sym typeface="+mn-ea"/>
            </a:endParaRPr>
          </a:p>
          <a:p>
            <a:pPr marL="0" indent="0">
              <a:buNone/>
            </a:pPr>
            <a:endParaRPr lang="zh-CN" altLang="en-US" sz="2800" dirty="0"/>
          </a:p>
          <a:p>
            <a:pPr marL="0" indent="0">
              <a:buNone/>
            </a:pPr>
            <a:r>
              <a:rPr lang="zh-CN" altLang="en-US" sz="2800" dirty="0">
                <a:solidFill>
                  <a:srgbClr val="FF0000"/>
                </a:solidFill>
              </a:rPr>
              <a:t>任务目标</a:t>
            </a:r>
            <a:endParaRPr lang="zh-CN" altLang="en-US" sz="2800" dirty="0"/>
          </a:p>
          <a:p>
            <a:r>
              <a:rPr lang="zh-CN" altLang="en-US" sz="2800" dirty="0"/>
              <a:t>能够</a:t>
            </a:r>
            <a:r>
              <a:rPr lang="zh-CN" altLang="en-US" sz="2800" dirty="0" smtClean="0"/>
              <a:t>说出新能源汽车基本故障诊断策略</a:t>
            </a:r>
            <a:endParaRPr lang="en-US" altLang="zh-CN" sz="2800" dirty="0" smtClean="0"/>
          </a:p>
          <a:p>
            <a:r>
              <a:rPr lang="zh-CN" altLang="en-US" sz="2800" dirty="0" smtClean="0"/>
              <a:t>能够以所学知识进行实际应用</a:t>
            </a:r>
            <a:endParaRPr lang="zh-CN" altLang="en-US" sz="2800" dirty="0"/>
          </a:p>
        </p:txBody>
      </p:sp>
    </p:spTree>
    <p:extLst>
      <p:ext uri="{BB962C8B-B14F-4D97-AF65-F5344CB8AC3E}">
        <p14:creationId xmlns:p14="http://schemas.microsoft.com/office/powerpoint/2010/main" val="27813588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stretch>
            <a:fillRect/>
          </a:stretch>
        </a:blipFill>
        <a:effectLst/>
      </p:bgPr>
    </p:bg>
    <p:spTree>
      <p:nvGrpSpPr>
        <p:cNvPr id="1" name=""/>
        <p:cNvGrpSpPr/>
        <p:nvPr/>
      </p:nvGrpSpPr>
      <p:grpSpPr>
        <a:xfrm>
          <a:off x="0" y="0"/>
          <a:ext cx="0" cy="0"/>
          <a:chOff x="0" y="0"/>
          <a:chExt cx="0" cy="0"/>
        </a:xfrm>
      </p:grpSpPr>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010" y="2016871"/>
            <a:ext cx="4013026" cy="3693319"/>
          </a:xfrm>
          <a:prstGeom prst="rect">
            <a:avLst/>
          </a:prstGeom>
          <a:noFill/>
          <a:ln w="9525">
            <a:noFill/>
          </a:ln>
        </p:spPr>
        <p:txBody>
          <a:bodyPr wrap="square">
            <a:spAutoFit/>
          </a:bodyPr>
          <a:lstStyle/>
          <a:p>
            <a:pPr indent="304800">
              <a:lnSpc>
                <a:spcPct val="130000"/>
              </a:lnSpc>
            </a:pPr>
            <a:r>
              <a:rPr lang="zh-CN" altLang="zh-CN" sz="2000" b="1" dirty="0">
                <a:latin typeface="宋体" pitchFamily="2" charset="-122"/>
                <a:ea typeface="宋体" pitchFamily="2" charset="-122"/>
                <a:cs typeface="微软雅黑" panose="020B0503020204020204" pitchFamily="34" charset="-122"/>
              </a:rPr>
              <a:t>新能源汽车故障诊断基本思路是针对新能源汽车发生故障时，排查故障原因的一般性原则，是新能源汽车诊断检测的基本依据。该思路适用于所有新能源车辆的任何故障类型，可以有效的提高车辆的诊断效率</a:t>
            </a:r>
            <a:r>
              <a:rPr lang="zh-CN" altLang="zh-CN" sz="2000" b="1" dirty="0" smtClean="0">
                <a:latin typeface="宋体" pitchFamily="2" charset="-122"/>
                <a:ea typeface="宋体" pitchFamily="2" charset="-122"/>
                <a:cs typeface="微软雅黑" panose="020B0503020204020204" pitchFamily="34" charset="-122"/>
              </a:rPr>
              <a:t>。</a:t>
            </a:r>
            <a:endParaRPr lang="en-US" altLang="zh-CN" sz="2000" b="1" dirty="0" smtClean="0">
              <a:latin typeface="宋体" pitchFamily="2" charset="-122"/>
              <a:ea typeface="宋体" pitchFamily="2" charset="-122"/>
              <a:cs typeface="微软雅黑" panose="020B0503020204020204" pitchFamily="34" charset="-122"/>
            </a:endParaRPr>
          </a:p>
          <a:p>
            <a:pPr indent="304800">
              <a:lnSpc>
                <a:spcPct val="130000"/>
              </a:lnSpc>
            </a:pPr>
            <a:r>
              <a:rPr lang="zh-CN" altLang="zh-CN" sz="2000" b="1" dirty="0">
                <a:latin typeface="宋体" pitchFamily="2" charset="-122"/>
                <a:ea typeface="宋体" pitchFamily="2" charset="-122"/>
                <a:cs typeface="微软雅黑" panose="020B0503020204020204" pitchFamily="34" charset="-122"/>
              </a:rPr>
              <a:t>新能源汽车的基本故障诊断策略基本流程如</a:t>
            </a:r>
            <a:r>
              <a:rPr lang="zh-CN" altLang="zh-CN" sz="2000" b="1" dirty="0" smtClean="0">
                <a:latin typeface="宋体" pitchFamily="2" charset="-122"/>
                <a:ea typeface="宋体" pitchFamily="2" charset="-122"/>
                <a:cs typeface="微软雅黑" panose="020B0503020204020204" pitchFamily="34" charset="-122"/>
              </a:rPr>
              <a:t>图所示</a:t>
            </a:r>
            <a:r>
              <a:rPr lang="zh-CN" altLang="en-US" sz="2000" b="1" dirty="0">
                <a:latin typeface="宋体" pitchFamily="2" charset="-122"/>
                <a:ea typeface="宋体" pitchFamily="2" charset="-122"/>
                <a:cs typeface="微软雅黑" panose="020B0503020204020204" pitchFamily="34" charset="-122"/>
              </a:rPr>
              <a:t>。</a:t>
            </a:r>
            <a:endParaRPr lang="zh-CN" altLang="zh-CN" sz="2000" b="1" dirty="0">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sym typeface="+mn-ea"/>
              </a:rPr>
              <a:t>新能源</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汽车故障诊断的基本思路</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0" name="图片 9" descr="2-1-1"/>
          <p:cNvPicPr/>
          <p:nvPr/>
        </p:nvPicPr>
        <p:blipFill>
          <a:blip r:embed="rId4" cstate="print">
            <a:extLst>
              <a:ext uri="{28A0092B-C50C-407E-A947-70E740481C1C}">
                <a14:useLocalDpi xmlns:a14="http://schemas.microsoft.com/office/drawing/2010/main" val="0"/>
              </a:ext>
            </a:extLst>
          </a:blip>
          <a:srcRect/>
          <a:stretch>
            <a:fillRect/>
          </a:stretch>
        </p:blipFill>
        <p:spPr>
          <a:xfrm>
            <a:off x="5777230" y="920582"/>
            <a:ext cx="5977447" cy="5937417"/>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新能源汽车常见警告灯的含义</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4" y="1052195"/>
            <a:ext cx="2355989" cy="535531"/>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常见的警告灯</a:t>
            </a:r>
            <a:r>
              <a:rPr lang="en-US" altLang="zh-CN" dirty="0" smtClean="0">
                <a:sym typeface="+mn-ea"/>
              </a:rPr>
              <a:t>1</a:t>
            </a:r>
            <a:endParaRPr lang="ko-KR" altLang="en-US" dirty="0">
              <a:sym typeface="+mn-ea"/>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365" y="1587726"/>
            <a:ext cx="8568924" cy="5270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17361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新能源汽车常见警告灯的含义</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4" y="1052195"/>
            <a:ext cx="2355989" cy="535531"/>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常见的警告灯</a:t>
            </a:r>
            <a:r>
              <a:rPr lang="en-US" altLang="zh-CN" dirty="0" smtClean="0">
                <a:sym typeface="+mn-ea"/>
              </a:rPr>
              <a:t>2</a:t>
            </a:r>
            <a:endParaRPr lang="ko-KR" altLang="en-US" dirty="0">
              <a:sym typeface="+mn-ea"/>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553981"/>
            <a:ext cx="9697762" cy="5304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76276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新能源汽车常见警告灯的含义</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4" y="1052195"/>
            <a:ext cx="4290806" cy="535531"/>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常见的警告灯的诊断方法</a:t>
            </a:r>
            <a:endParaRPr lang="ko-KR" altLang="en-US" dirty="0">
              <a:sym typeface="+mn-ea"/>
            </a:endParaRPr>
          </a:p>
        </p:txBody>
      </p:sp>
      <p:sp>
        <p:nvSpPr>
          <p:cNvPr id="10" name="文本框 102"/>
          <p:cNvSpPr txBox="1"/>
          <p:nvPr/>
        </p:nvSpPr>
        <p:spPr>
          <a:xfrm>
            <a:off x="771010" y="2016871"/>
            <a:ext cx="4702138" cy="4093428"/>
          </a:xfrm>
          <a:prstGeom prst="rect">
            <a:avLst/>
          </a:prstGeom>
          <a:noFill/>
          <a:ln w="9525">
            <a:noFill/>
          </a:ln>
        </p:spPr>
        <p:txBody>
          <a:bodyPr wrap="square">
            <a:spAutoFit/>
          </a:bodyPr>
          <a:lstStyle/>
          <a:p>
            <a:pPr indent="304800">
              <a:lnSpc>
                <a:spcPct val="130000"/>
              </a:lnSpc>
            </a:pPr>
            <a:r>
              <a:rPr lang="en-US" altLang="zh-CN" sz="2000" b="1" dirty="0">
                <a:solidFill>
                  <a:srgbClr val="FF0000"/>
                </a:solidFill>
                <a:latin typeface="宋体" pitchFamily="2" charset="-122"/>
                <a:ea typeface="宋体" pitchFamily="2" charset="-122"/>
                <a:cs typeface="微软雅黑" panose="020B0503020204020204" pitchFamily="34" charset="-122"/>
              </a:rPr>
              <a:t>1.</a:t>
            </a:r>
            <a:r>
              <a:rPr lang="zh-CN" altLang="en-US" sz="2000" b="1" dirty="0">
                <a:solidFill>
                  <a:srgbClr val="FF0000"/>
                </a:solidFill>
                <a:latin typeface="宋体" pitchFamily="2" charset="-122"/>
                <a:ea typeface="宋体" pitchFamily="2" charset="-122"/>
                <a:cs typeface="微软雅黑" panose="020B0503020204020204" pitchFamily="34" charset="-122"/>
              </a:rPr>
              <a:t>现象：</a:t>
            </a:r>
            <a:r>
              <a:rPr lang="zh-CN" altLang="zh-CN" sz="2000" b="1" dirty="0">
                <a:solidFill>
                  <a:srgbClr val="FF0000"/>
                </a:solidFill>
                <a:latin typeface="宋体" pitchFamily="2" charset="-122"/>
                <a:ea typeface="宋体" pitchFamily="2" charset="-122"/>
                <a:cs typeface="微软雅黑" panose="020B0503020204020204" pitchFamily="34" charset="-122"/>
              </a:rPr>
              <a:t>钥匙打到</a:t>
            </a:r>
            <a:r>
              <a:rPr lang="en-US" altLang="zh-CN" sz="2000" b="1" dirty="0">
                <a:solidFill>
                  <a:srgbClr val="FF0000"/>
                </a:solidFill>
                <a:latin typeface="宋体" pitchFamily="2" charset="-122"/>
                <a:ea typeface="宋体" pitchFamily="2" charset="-122"/>
                <a:cs typeface="微软雅黑" panose="020B0503020204020204" pitchFamily="34" charset="-122"/>
              </a:rPr>
              <a:t>ON</a:t>
            </a:r>
            <a:r>
              <a:rPr lang="zh-CN" altLang="zh-CN" sz="2000" b="1" dirty="0">
                <a:solidFill>
                  <a:srgbClr val="FF0000"/>
                </a:solidFill>
                <a:latin typeface="宋体" pitchFamily="2" charset="-122"/>
                <a:ea typeface="宋体" pitchFamily="2" charset="-122"/>
                <a:cs typeface="微软雅黑" panose="020B0503020204020204" pitchFamily="34" charset="-122"/>
              </a:rPr>
              <a:t>档后，仪表所有灯不亮，或较暗，或闪烁</a:t>
            </a:r>
            <a:r>
              <a:rPr lang="zh-CN" altLang="en-US" sz="2000" b="1" dirty="0" smtClean="0">
                <a:solidFill>
                  <a:srgbClr val="FF0000"/>
                </a:solidFill>
                <a:latin typeface="宋体" pitchFamily="2" charset="-122"/>
                <a:ea typeface="宋体" pitchFamily="2" charset="-122"/>
                <a:cs typeface="微软雅黑" panose="020B0503020204020204" pitchFamily="34" charset="-122"/>
              </a:rPr>
              <a:t>。</a:t>
            </a:r>
            <a:endParaRPr lang="en-US" altLang="zh-CN" sz="2000" b="1" dirty="0">
              <a:solidFill>
                <a:srgbClr val="FF0000"/>
              </a:solidFill>
              <a:latin typeface="宋体" pitchFamily="2" charset="-122"/>
              <a:ea typeface="宋体" pitchFamily="2" charset="-122"/>
              <a:cs typeface="微软雅黑" panose="020B0503020204020204" pitchFamily="34" charset="-122"/>
            </a:endParaRPr>
          </a:p>
          <a:p>
            <a:pPr indent="304800">
              <a:lnSpc>
                <a:spcPct val="130000"/>
              </a:lnSpc>
            </a:pPr>
            <a:r>
              <a:rPr lang="zh-CN" altLang="zh-CN" sz="2000" b="1" dirty="0">
                <a:latin typeface="宋体" pitchFamily="2" charset="-122"/>
                <a:ea typeface="宋体" pitchFamily="2" charset="-122"/>
                <a:cs typeface="微软雅黑" panose="020B0503020204020204" pitchFamily="34" charset="-122"/>
              </a:rPr>
              <a:t>①可能原因：</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a</a:t>
            </a:r>
            <a:r>
              <a:rPr lang="zh-CN" altLang="zh-CN" sz="2000" b="1" dirty="0">
                <a:latin typeface="宋体" pitchFamily="2" charset="-122"/>
                <a:ea typeface="宋体" pitchFamily="2" charset="-122"/>
                <a:cs typeface="微软雅黑" panose="020B0503020204020204" pitchFamily="34" charset="-122"/>
              </a:rPr>
              <a:t>．低压蓄电池端子虚接。</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b</a:t>
            </a:r>
            <a:r>
              <a:rPr lang="zh-CN" altLang="zh-CN" sz="2000" b="1" dirty="0">
                <a:latin typeface="宋体" pitchFamily="2" charset="-122"/>
                <a:ea typeface="宋体" pitchFamily="2" charset="-122"/>
                <a:cs typeface="微软雅黑" panose="020B0503020204020204" pitchFamily="34" charset="-122"/>
              </a:rPr>
              <a:t>．蓄电池严重亏电。</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②</a:t>
            </a:r>
            <a:r>
              <a:rPr lang="zh-CN" altLang="zh-CN" sz="2000" b="1" dirty="0">
                <a:latin typeface="宋体" pitchFamily="2" charset="-122"/>
                <a:ea typeface="宋体" pitchFamily="2" charset="-122"/>
                <a:cs typeface="微软雅黑" panose="020B0503020204020204" pitchFamily="34" charset="-122"/>
              </a:rPr>
              <a:t>诊断方法。</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a</a:t>
            </a:r>
            <a:r>
              <a:rPr lang="zh-CN" altLang="zh-CN" sz="2000" b="1" dirty="0">
                <a:latin typeface="宋体" pitchFamily="2" charset="-122"/>
                <a:ea typeface="宋体" pitchFamily="2" charset="-122"/>
                <a:cs typeface="微软雅黑" panose="020B0503020204020204" pitchFamily="34" charset="-122"/>
              </a:rPr>
              <a:t>．请检查引擎舱</a:t>
            </a:r>
            <a:r>
              <a:rPr lang="en-US" altLang="zh-CN" sz="2000" b="1" dirty="0">
                <a:latin typeface="宋体" pitchFamily="2" charset="-122"/>
                <a:ea typeface="宋体" pitchFamily="2" charset="-122"/>
                <a:cs typeface="微软雅黑" panose="020B0503020204020204" pitchFamily="34" charset="-122"/>
              </a:rPr>
              <a:t>12V</a:t>
            </a:r>
            <a:r>
              <a:rPr lang="zh-CN" altLang="zh-CN" sz="2000" b="1" dirty="0">
                <a:latin typeface="宋体" pitchFamily="2" charset="-122"/>
                <a:ea typeface="宋体" pitchFamily="2" charset="-122"/>
                <a:cs typeface="微软雅黑" panose="020B0503020204020204" pitchFamily="34" charset="-122"/>
              </a:rPr>
              <a:t>电池的端子是否被拔掉，若被拔掉，请连接后再试。</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b</a:t>
            </a:r>
            <a:r>
              <a:rPr lang="zh-CN" altLang="zh-CN" sz="2000" b="1" dirty="0">
                <a:latin typeface="宋体" pitchFamily="2" charset="-122"/>
                <a:ea typeface="宋体" pitchFamily="2" charset="-122"/>
                <a:cs typeface="微软雅黑" panose="020B0503020204020204" pitchFamily="34" charset="-122"/>
              </a:rPr>
              <a:t>．</a:t>
            </a:r>
            <a:r>
              <a:rPr lang="en-US" altLang="zh-CN" sz="2000" b="1" dirty="0">
                <a:latin typeface="宋体" pitchFamily="2" charset="-122"/>
                <a:ea typeface="宋体" pitchFamily="2" charset="-122"/>
                <a:cs typeface="微软雅黑" panose="020B0503020204020204" pitchFamily="34" charset="-122"/>
              </a:rPr>
              <a:t>12V</a:t>
            </a:r>
            <a:r>
              <a:rPr lang="zh-CN" altLang="zh-CN" sz="2000" b="1" dirty="0">
                <a:latin typeface="宋体" pitchFamily="2" charset="-122"/>
                <a:ea typeface="宋体" pitchFamily="2" charset="-122"/>
                <a:cs typeface="微软雅黑" panose="020B0503020204020204" pitchFamily="34" charset="-122"/>
              </a:rPr>
              <a:t>蓄电池亏电，需要及时对</a:t>
            </a:r>
            <a:r>
              <a:rPr lang="en-US" altLang="zh-CN" sz="2000" b="1" dirty="0">
                <a:latin typeface="宋体" pitchFamily="2" charset="-122"/>
                <a:ea typeface="宋体" pitchFamily="2" charset="-122"/>
                <a:cs typeface="微软雅黑" panose="020B0503020204020204" pitchFamily="34" charset="-122"/>
              </a:rPr>
              <a:t>12V</a:t>
            </a:r>
            <a:r>
              <a:rPr lang="zh-CN" altLang="zh-CN" sz="2000" b="1" dirty="0">
                <a:latin typeface="宋体" pitchFamily="2" charset="-122"/>
                <a:ea typeface="宋体" pitchFamily="2" charset="-122"/>
                <a:cs typeface="微软雅黑" panose="020B0503020204020204" pitchFamily="34" charset="-122"/>
              </a:rPr>
              <a:t>电池充电或者更换。</a:t>
            </a:r>
          </a:p>
        </p:txBody>
      </p:sp>
      <p:sp>
        <p:nvSpPr>
          <p:cNvPr id="13" name="文本框 102"/>
          <p:cNvSpPr txBox="1"/>
          <p:nvPr/>
        </p:nvSpPr>
        <p:spPr>
          <a:xfrm>
            <a:off x="6705997" y="2016871"/>
            <a:ext cx="4702138" cy="4493538"/>
          </a:xfrm>
          <a:prstGeom prst="rect">
            <a:avLst/>
          </a:prstGeom>
          <a:noFill/>
          <a:ln w="9525">
            <a:noFill/>
          </a:ln>
        </p:spPr>
        <p:txBody>
          <a:bodyPr wrap="square">
            <a:spAutoFit/>
          </a:bodyPr>
          <a:lstStyle/>
          <a:p>
            <a:pPr indent="304800">
              <a:lnSpc>
                <a:spcPct val="130000"/>
              </a:lnSpc>
            </a:pPr>
            <a:r>
              <a:rPr lang="en-US" altLang="zh-CN" sz="2000" b="1" dirty="0">
                <a:solidFill>
                  <a:srgbClr val="FF0000"/>
                </a:solidFill>
                <a:latin typeface="宋体" pitchFamily="2" charset="-122"/>
                <a:ea typeface="宋体" pitchFamily="2" charset="-122"/>
                <a:cs typeface="微软雅黑" panose="020B0503020204020204" pitchFamily="34" charset="-122"/>
              </a:rPr>
              <a:t>2.</a:t>
            </a:r>
            <a:r>
              <a:rPr lang="zh-CN" altLang="en-US" sz="2000" b="1" dirty="0">
                <a:solidFill>
                  <a:srgbClr val="FF0000"/>
                </a:solidFill>
                <a:latin typeface="宋体" pitchFamily="2" charset="-122"/>
                <a:ea typeface="宋体" pitchFamily="2" charset="-122"/>
                <a:cs typeface="微软雅黑" panose="020B0503020204020204" pitchFamily="34" charset="-122"/>
              </a:rPr>
              <a:t>现象：</a:t>
            </a:r>
            <a:r>
              <a:rPr lang="zh-CN" altLang="zh-CN" sz="2000" b="1" dirty="0">
                <a:solidFill>
                  <a:srgbClr val="FF0000"/>
                </a:solidFill>
                <a:latin typeface="宋体" pitchFamily="2" charset="-122"/>
                <a:ea typeface="宋体" pitchFamily="2" charset="-122"/>
                <a:cs typeface="微软雅黑" panose="020B0503020204020204" pitchFamily="34" charset="-122"/>
              </a:rPr>
              <a:t>动力电池故障警告灯常亮，整车不能起动</a:t>
            </a:r>
            <a:r>
              <a:rPr lang="zh-CN" altLang="en-US" sz="2000" b="1" dirty="0" smtClean="0">
                <a:solidFill>
                  <a:srgbClr val="FF0000"/>
                </a:solidFill>
                <a:latin typeface="宋体" pitchFamily="2" charset="-122"/>
                <a:ea typeface="宋体" pitchFamily="2" charset="-122"/>
                <a:cs typeface="微软雅黑" panose="020B0503020204020204" pitchFamily="34" charset="-122"/>
              </a:rPr>
              <a:t>。</a:t>
            </a:r>
            <a:endParaRPr lang="en-US" altLang="zh-CN" sz="2000" b="1" dirty="0">
              <a:solidFill>
                <a:srgbClr val="FF0000"/>
              </a:solidFill>
              <a:latin typeface="宋体" pitchFamily="2" charset="-122"/>
              <a:ea typeface="宋体" pitchFamily="2" charset="-122"/>
              <a:cs typeface="微软雅黑" panose="020B0503020204020204" pitchFamily="34" charset="-122"/>
            </a:endParaRPr>
          </a:p>
          <a:p>
            <a:pPr indent="304800">
              <a:lnSpc>
                <a:spcPct val="130000"/>
              </a:lnSpc>
            </a:pPr>
            <a:r>
              <a:rPr lang="zh-CN" altLang="zh-CN" sz="2000" b="1" dirty="0">
                <a:latin typeface="宋体" pitchFamily="2" charset="-122"/>
                <a:ea typeface="宋体" pitchFamily="2" charset="-122"/>
                <a:cs typeface="微软雅黑" panose="020B0503020204020204" pitchFamily="34" charset="-122"/>
              </a:rPr>
              <a:t>①可能原因：</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a</a:t>
            </a:r>
            <a:r>
              <a:rPr lang="zh-CN" altLang="zh-CN" sz="2000" b="1" dirty="0">
                <a:latin typeface="宋体" pitchFamily="2" charset="-122"/>
                <a:ea typeface="宋体" pitchFamily="2" charset="-122"/>
                <a:cs typeface="微软雅黑" panose="020B0503020204020204" pitchFamily="34" charset="-122"/>
              </a:rPr>
              <a:t>．动力电池管理系统（</a:t>
            </a:r>
            <a:r>
              <a:rPr lang="en-US" altLang="zh-CN" sz="2000" b="1" dirty="0">
                <a:latin typeface="宋体" pitchFamily="2" charset="-122"/>
                <a:ea typeface="宋体" pitchFamily="2" charset="-122"/>
                <a:cs typeface="微软雅黑" panose="020B0503020204020204" pitchFamily="34" charset="-122"/>
              </a:rPr>
              <a:t>BMS</a:t>
            </a:r>
            <a:r>
              <a:rPr lang="zh-CN" altLang="zh-CN" sz="2000" b="1" dirty="0">
                <a:latin typeface="宋体" pitchFamily="2" charset="-122"/>
                <a:ea typeface="宋体" pitchFamily="2" charset="-122"/>
                <a:cs typeface="微软雅黑" panose="020B0503020204020204" pitchFamily="34" charset="-122"/>
              </a:rPr>
              <a:t>）故障。</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b</a:t>
            </a:r>
            <a:r>
              <a:rPr lang="zh-CN" altLang="zh-CN" sz="2000" b="1" dirty="0">
                <a:latin typeface="宋体" pitchFamily="2" charset="-122"/>
                <a:ea typeface="宋体" pitchFamily="2" charset="-122"/>
                <a:cs typeface="微软雅黑" panose="020B0503020204020204" pitchFamily="34" charset="-122"/>
              </a:rPr>
              <a:t>．电池单体存在故障。</a:t>
            </a:r>
          </a:p>
          <a:p>
            <a:pPr indent="304800">
              <a:lnSpc>
                <a:spcPct val="130000"/>
              </a:lnSpc>
            </a:pPr>
            <a:r>
              <a:rPr lang="zh-CN" altLang="zh-CN" sz="2000" b="1" dirty="0">
                <a:latin typeface="宋体" pitchFamily="2" charset="-122"/>
                <a:ea typeface="宋体" pitchFamily="2" charset="-122"/>
                <a:cs typeface="微软雅黑" panose="020B0503020204020204" pitchFamily="34" charset="-122"/>
              </a:rPr>
              <a:t>②诊断方法。</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a</a:t>
            </a:r>
            <a:r>
              <a:rPr lang="zh-CN" altLang="zh-CN" sz="2000" b="1" dirty="0">
                <a:latin typeface="宋体" pitchFamily="2" charset="-122"/>
                <a:ea typeface="宋体" pitchFamily="2" charset="-122"/>
                <a:cs typeface="微软雅黑" panose="020B0503020204020204" pitchFamily="34" charset="-122"/>
              </a:rPr>
              <a:t>．维修人员通过诊断仪读取故障码，根据具体故障码参照整车维修手册进行维修。</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b</a:t>
            </a:r>
            <a:r>
              <a:rPr lang="zh-CN" altLang="zh-CN" sz="2000" b="1" dirty="0">
                <a:latin typeface="宋体" pitchFamily="2" charset="-122"/>
                <a:ea typeface="宋体" pitchFamily="2" charset="-122"/>
                <a:cs typeface="微软雅黑" panose="020B0503020204020204" pitchFamily="34" charset="-122"/>
              </a:rPr>
              <a:t>．高压部件检测需专业人员按照手册中要求进行维修。</a:t>
            </a:r>
          </a:p>
        </p:txBody>
      </p:sp>
    </p:spTree>
    <p:extLst>
      <p:ext uri="{BB962C8B-B14F-4D97-AF65-F5344CB8AC3E}">
        <p14:creationId xmlns:p14="http://schemas.microsoft.com/office/powerpoint/2010/main" val="26410135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新能源汽车常见警告灯的含义</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4" y="1052195"/>
            <a:ext cx="4290806" cy="535531"/>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常见的警告灯的诊断方法</a:t>
            </a:r>
            <a:endParaRPr lang="ko-KR" altLang="en-US" dirty="0">
              <a:sym typeface="+mn-ea"/>
            </a:endParaRPr>
          </a:p>
        </p:txBody>
      </p:sp>
      <p:sp>
        <p:nvSpPr>
          <p:cNvPr id="10" name="文本框 102"/>
          <p:cNvSpPr txBox="1"/>
          <p:nvPr/>
        </p:nvSpPr>
        <p:spPr>
          <a:xfrm>
            <a:off x="771010" y="1818088"/>
            <a:ext cx="4702138" cy="4893647"/>
          </a:xfrm>
          <a:prstGeom prst="rect">
            <a:avLst/>
          </a:prstGeom>
          <a:noFill/>
          <a:ln w="9525">
            <a:noFill/>
          </a:ln>
        </p:spPr>
        <p:txBody>
          <a:bodyPr wrap="square">
            <a:spAutoFit/>
          </a:bodyPr>
          <a:lstStyle/>
          <a:p>
            <a:pPr indent="304800">
              <a:lnSpc>
                <a:spcPct val="130000"/>
              </a:lnSpc>
            </a:pPr>
            <a:r>
              <a:rPr lang="en-US" altLang="zh-CN" sz="2000" b="1" dirty="0">
                <a:solidFill>
                  <a:srgbClr val="FF0000"/>
                </a:solidFill>
                <a:latin typeface="宋体" pitchFamily="2" charset="-122"/>
                <a:ea typeface="宋体" pitchFamily="2" charset="-122"/>
                <a:cs typeface="微软雅黑" panose="020B0503020204020204" pitchFamily="34" charset="-122"/>
              </a:rPr>
              <a:t>3.</a:t>
            </a:r>
            <a:r>
              <a:rPr lang="zh-CN" altLang="en-US" sz="2000" b="1" dirty="0">
                <a:solidFill>
                  <a:srgbClr val="FF0000"/>
                </a:solidFill>
                <a:latin typeface="宋体" pitchFamily="2" charset="-122"/>
                <a:ea typeface="宋体" pitchFamily="2" charset="-122"/>
                <a:cs typeface="微软雅黑" panose="020B0503020204020204" pitchFamily="34" charset="-122"/>
              </a:rPr>
              <a:t>现象：</a:t>
            </a:r>
            <a:r>
              <a:rPr lang="zh-CN" altLang="zh-CN" sz="2000" b="1" dirty="0">
                <a:solidFill>
                  <a:srgbClr val="FF0000"/>
                </a:solidFill>
                <a:latin typeface="宋体" pitchFamily="2" charset="-122"/>
                <a:ea typeface="宋体" pitchFamily="2" charset="-122"/>
                <a:cs typeface="微软雅黑" panose="020B0503020204020204" pitchFamily="34" charset="-122"/>
              </a:rPr>
              <a:t>动力系统故障报警灯常亮</a:t>
            </a:r>
            <a:r>
              <a:rPr lang="zh-CN" altLang="en-US" sz="2000" b="1" dirty="0">
                <a:solidFill>
                  <a:srgbClr val="FF0000"/>
                </a:solidFill>
                <a:latin typeface="宋体" pitchFamily="2" charset="-122"/>
                <a:ea typeface="宋体" pitchFamily="2" charset="-122"/>
                <a:cs typeface="微软雅黑" panose="020B0503020204020204" pitchFamily="34" charset="-122"/>
              </a:rPr>
              <a:t>。</a:t>
            </a:r>
            <a:endParaRPr lang="en-US" altLang="zh-CN" sz="2000" b="1" dirty="0">
              <a:solidFill>
                <a:srgbClr val="FF0000"/>
              </a:solidFill>
              <a:latin typeface="宋体" pitchFamily="2" charset="-122"/>
              <a:ea typeface="宋体" pitchFamily="2" charset="-122"/>
              <a:cs typeface="微软雅黑" panose="020B0503020204020204" pitchFamily="34" charset="-122"/>
            </a:endParaRP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①</a:t>
            </a:r>
            <a:r>
              <a:rPr lang="zh-CN" altLang="zh-CN" sz="2000" b="1" dirty="0">
                <a:latin typeface="宋体" pitchFamily="2" charset="-122"/>
                <a:ea typeface="宋体" pitchFamily="2" charset="-122"/>
                <a:cs typeface="微软雅黑" panose="020B0503020204020204" pitchFamily="34" charset="-122"/>
              </a:rPr>
              <a:t>可能原因：</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a</a:t>
            </a:r>
            <a:r>
              <a:rPr lang="zh-CN" altLang="zh-CN" sz="2000" b="1" dirty="0">
                <a:latin typeface="宋体" pitchFamily="2" charset="-122"/>
                <a:ea typeface="宋体" pitchFamily="2" charset="-122"/>
                <a:cs typeface="微软雅黑" panose="020B0503020204020204" pitchFamily="34" charset="-122"/>
              </a:rPr>
              <a:t>．整车控制器</a:t>
            </a:r>
            <a:r>
              <a:rPr lang="en-US" altLang="zh-CN" sz="2000" b="1" dirty="0">
                <a:latin typeface="宋体" pitchFamily="2" charset="-122"/>
                <a:ea typeface="宋体" pitchFamily="2" charset="-122"/>
                <a:cs typeface="微软雅黑" panose="020B0503020204020204" pitchFamily="34" charset="-122"/>
              </a:rPr>
              <a:t>VCU</a:t>
            </a:r>
            <a:r>
              <a:rPr lang="zh-CN" altLang="zh-CN" sz="2000" b="1" dirty="0">
                <a:latin typeface="宋体" pitchFamily="2" charset="-122"/>
                <a:ea typeface="宋体" pitchFamily="2" charset="-122"/>
                <a:cs typeface="微软雅黑" panose="020B0503020204020204" pitchFamily="34" charset="-122"/>
              </a:rPr>
              <a:t>故障。</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b</a:t>
            </a:r>
            <a:r>
              <a:rPr lang="zh-CN" altLang="zh-CN" sz="2000" b="1" dirty="0">
                <a:latin typeface="宋体" pitchFamily="2" charset="-122"/>
                <a:ea typeface="宋体" pitchFamily="2" charset="-122"/>
                <a:cs typeface="微软雅黑" panose="020B0503020204020204" pitchFamily="34" charset="-122"/>
              </a:rPr>
              <a:t>．整车</a:t>
            </a:r>
            <a:r>
              <a:rPr lang="en-US" altLang="zh-CN" sz="2000" b="1" dirty="0">
                <a:latin typeface="宋体" pitchFamily="2" charset="-122"/>
                <a:ea typeface="宋体" pitchFamily="2" charset="-122"/>
                <a:cs typeface="微软雅黑" panose="020B0503020204020204" pitchFamily="34" charset="-122"/>
              </a:rPr>
              <a:t>CAN</a:t>
            </a:r>
            <a:r>
              <a:rPr lang="zh-CN" altLang="zh-CN" sz="2000" b="1" dirty="0">
                <a:latin typeface="宋体" pitchFamily="2" charset="-122"/>
                <a:ea typeface="宋体" pitchFamily="2" charset="-122"/>
                <a:cs typeface="微软雅黑" panose="020B0503020204020204" pitchFamily="34" charset="-122"/>
              </a:rPr>
              <a:t>通信存在短路</a:t>
            </a:r>
            <a:r>
              <a:rPr lang="en-US" altLang="zh-CN" sz="2000" b="1" dirty="0">
                <a:latin typeface="宋体" pitchFamily="2" charset="-122"/>
                <a:ea typeface="宋体" pitchFamily="2" charset="-122"/>
                <a:cs typeface="微软雅黑" panose="020B0503020204020204" pitchFamily="34" charset="-122"/>
              </a:rPr>
              <a:t>/</a:t>
            </a:r>
            <a:r>
              <a:rPr lang="zh-CN" altLang="zh-CN" sz="2000" b="1" dirty="0">
                <a:latin typeface="宋体" pitchFamily="2" charset="-122"/>
                <a:ea typeface="宋体" pitchFamily="2" charset="-122"/>
                <a:cs typeface="微软雅黑" panose="020B0503020204020204" pitchFamily="34" charset="-122"/>
              </a:rPr>
              <a:t>断路故障。</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c</a:t>
            </a:r>
            <a:r>
              <a:rPr lang="zh-CN" altLang="zh-CN" sz="2000" b="1" dirty="0">
                <a:latin typeface="宋体" pitchFamily="2" charset="-122"/>
                <a:ea typeface="宋体" pitchFamily="2" charset="-122"/>
                <a:cs typeface="微软雅黑" panose="020B0503020204020204" pitchFamily="34" charset="-122"/>
              </a:rPr>
              <a:t>．制动真空压力传感器异常。</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d</a:t>
            </a:r>
            <a:r>
              <a:rPr lang="zh-CN" altLang="zh-CN" sz="2000" b="1" dirty="0">
                <a:latin typeface="宋体" pitchFamily="2" charset="-122"/>
                <a:ea typeface="宋体" pitchFamily="2" charset="-122"/>
                <a:cs typeface="微软雅黑" panose="020B0503020204020204" pitchFamily="34" charset="-122"/>
              </a:rPr>
              <a:t>．高压互锁系统故障。</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e</a:t>
            </a:r>
            <a:r>
              <a:rPr lang="zh-CN" altLang="zh-CN" sz="2000" b="1" dirty="0">
                <a:latin typeface="宋体" pitchFamily="2" charset="-122"/>
                <a:ea typeface="宋体" pitchFamily="2" charset="-122"/>
                <a:cs typeface="微软雅黑" panose="020B0503020204020204" pitchFamily="34" charset="-122"/>
              </a:rPr>
              <a:t>．冷却风扇驱动故障。</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f</a:t>
            </a:r>
            <a:r>
              <a:rPr lang="zh-CN" altLang="zh-CN" sz="2000" b="1" dirty="0">
                <a:latin typeface="宋体" pitchFamily="2" charset="-122"/>
                <a:ea typeface="宋体" pitchFamily="2" charset="-122"/>
                <a:cs typeface="微软雅黑" panose="020B0503020204020204" pitchFamily="34" charset="-122"/>
              </a:rPr>
              <a:t>．逆变器驱动</a:t>
            </a:r>
            <a:r>
              <a:rPr lang="en-US" altLang="zh-CN" sz="2000" b="1" dirty="0">
                <a:latin typeface="宋体" pitchFamily="2" charset="-122"/>
                <a:ea typeface="宋体" pitchFamily="2" charset="-122"/>
                <a:cs typeface="微软雅黑" panose="020B0503020204020204" pitchFamily="34" charset="-122"/>
              </a:rPr>
              <a:t>/</a:t>
            </a:r>
            <a:r>
              <a:rPr lang="zh-CN" altLang="zh-CN" sz="2000" b="1" dirty="0">
                <a:latin typeface="宋体" pitchFamily="2" charset="-122"/>
                <a:ea typeface="宋体" pitchFamily="2" charset="-122"/>
                <a:cs typeface="微软雅黑" panose="020B0503020204020204" pitchFamily="34" charset="-122"/>
              </a:rPr>
              <a:t>继电器驱动故障。</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g</a:t>
            </a:r>
            <a:r>
              <a:rPr lang="zh-CN" altLang="zh-CN" sz="2000" b="1" dirty="0">
                <a:latin typeface="宋体" pitchFamily="2" charset="-122"/>
                <a:ea typeface="宋体" pitchFamily="2" charset="-122"/>
                <a:cs typeface="微软雅黑" panose="020B0503020204020204" pitchFamily="34" charset="-122"/>
              </a:rPr>
              <a:t>．加速踏板故障。</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h</a:t>
            </a:r>
            <a:r>
              <a:rPr lang="zh-CN" altLang="zh-CN" sz="2000" b="1" dirty="0">
                <a:latin typeface="宋体" pitchFamily="2" charset="-122"/>
                <a:ea typeface="宋体" pitchFamily="2" charset="-122"/>
                <a:cs typeface="微软雅黑" panose="020B0503020204020204" pitchFamily="34" charset="-122"/>
              </a:rPr>
              <a:t>．压缩机或</a:t>
            </a:r>
            <a:r>
              <a:rPr lang="en-US" altLang="zh-CN" sz="2000" b="1" dirty="0">
                <a:latin typeface="宋体" pitchFamily="2" charset="-122"/>
                <a:ea typeface="宋体" pitchFamily="2" charset="-122"/>
                <a:cs typeface="微软雅黑" panose="020B0503020204020204" pitchFamily="34" charset="-122"/>
              </a:rPr>
              <a:t>PTC</a:t>
            </a:r>
            <a:r>
              <a:rPr lang="zh-CN" altLang="zh-CN" sz="2000" b="1" dirty="0">
                <a:latin typeface="宋体" pitchFamily="2" charset="-122"/>
                <a:ea typeface="宋体" pitchFamily="2" charset="-122"/>
                <a:cs typeface="微软雅黑" panose="020B0503020204020204" pitchFamily="34" charset="-122"/>
              </a:rPr>
              <a:t>驱动故障。</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i</a:t>
            </a:r>
            <a:r>
              <a:rPr lang="zh-CN" altLang="zh-CN" sz="2000" b="1" dirty="0">
                <a:latin typeface="宋体" pitchFamily="2" charset="-122"/>
                <a:ea typeface="宋体" pitchFamily="2" charset="-122"/>
                <a:cs typeface="微软雅黑" panose="020B0503020204020204" pitchFamily="34" charset="-122"/>
              </a:rPr>
              <a:t>．电机转矩监控故障。</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j</a:t>
            </a:r>
            <a:r>
              <a:rPr lang="zh-CN" altLang="zh-CN" sz="2000" b="1" dirty="0">
                <a:latin typeface="宋体" pitchFamily="2" charset="-122"/>
                <a:ea typeface="宋体" pitchFamily="2" charset="-122"/>
                <a:cs typeface="微软雅黑" panose="020B0503020204020204" pitchFamily="34" charset="-122"/>
              </a:rPr>
              <a:t>．低压主继电器驱动故障。</a:t>
            </a:r>
          </a:p>
        </p:txBody>
      </p:sp>
      <p:sp>
        <p:nvSpPr>
          <p:cNvPr id="13" name="文本框 102"/>
          <p:cNvSpPr txBox="1"/>
          <p:nvPr/>
        </p:nvSpPr>
        <p:spPr>
          <a:xfrm>
            <a:off x="6480710" y="2016871"/>
            <a:ext cx="4702138" cy="3693319"/>
          </a:xfrm>
          <a:prstGeom prst="rect">
            <a:avLst/>
          </a:prstGeom>
          <a:noFill/>
          <a:ln w="9525">
            <a:noFill/>
          </a:ln>
        </p:spPr>
        <p:txBody>
          <a:bodyPr wrap="square">
            <a:spAutoFit/>
          </a:bodyPr>
          <a:lstStyle/>
          <a:p>
            <a:pPr indent="304800">
              <a:lnSpc>
                <a:spcPct val="130000"/>
              </a:lnSpc>
            </a:pPr>
            <a:r>
              <a:rPr lang="en-US" altLang="zh-CN" sz="2000" b="1" dirty="0">
                <a:latin typeface="宋体" pitchFamily="2" charset="-122"/>
                <a:ea typeface="宋体" pitchFamily="2" charset="-122"/>
                <a:cs typeface="微软雅黑" panose="020B0503020204020204" pitchFamily="34" charset="-122"/>
              </a:rPr>
              <a:t>②</a:t>
            </a:r>
            <a:r>
              <a:rPr lang="zh-CN" altLang="zh-CN" sz="2000" b="1" dirty="0">
                <a:latin typeface="宋体" pitchFamily="2" charset="-122"/>
                <a:ea typeface="宋体" pitchFamily="2" charset="-122"/>
                <a:cs typeface="微软雅黑" panose="020B0503020204020204" pitchFamily="34" charset="-122"/>
              </a:rPr>
              <a:t>诊断方法。</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a</a:t>
            </a:r>
            <a:r>
              <a:rPr lang="zh-CN" altLang="zh-CN" sz="2000" b="1" dirty="0">
                <a:latin typeface="宋体" pitchFamily="2" charset="-122"/>
                <a:ea typeface="宋体" pitchFamily="2" charset="-122"/>
                <a:cs typeface="微软雅黑" panose="020B0503020204020204" pitchFamily="34" charset="-122"/>
              </a:rPr>
              <a:t>．维修人员通过诊断仪读取故障码，根据具体故障码参照整车维修手册进行维修。</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b</a:t>
            </a:r>
            <a:r>
              <a:rPr lang="zh-CN" altLang="zh-CN" sz="2000" b="1" dirty="0">
                <a:latin typeface="宋体" pitchFamily="2" charset="-122"/>
                <a:ea typeface="宋体" pitchFamily="2" charset="-122"/>
                <a:cs typeface="微软雅黑" panose="020B0503020204020204" pitchFamily="34" charset="-122"/>
              </a:rPr>
              <a:t>．高压部件检测需专业人员按照手册中要求进行维修</a:t>
            </a:r>
            <a:r>
              <a:rPr lang="zh-CN" altLang="zh-CN" sz="2000" b="1" dirty="0" smtClean="0">
                <a:latin typeface="宋体" pitchFamily="2" charset="-122"/>
                <a:ea typeface="宋体" pitchFamily="2" charset="-122"/>
                <a:cs typeface="微软雅黑" panose="020B0503020204020204" pitchFamily="34" charset="-122"/>
              </a:rPr>
              <a:t>。</a:t>
            </a:r>
            <a:endParaRPr lang="en-US" altLang="zh-CN" sz="2000" b="1" dirty="0" smtClean="0">
              <a:latin typeface="宋体" pitchFamily="2" charset="-122"/>
              <a:ea typeface="宋体" pitchFamily="2" charset="-122"/>
              <a:cs typeface="微软雅黑" panose="020B0503020204020204" pitchFamily="34" charset="-122"/>
            </a:endParaRPr>
          </a:p>
          <a:p>
            <a:pPr indent="304800">
              <a:lnSpc>
                <a:spcPct val="130000"/>
              </a:lnSpc>
            </a:pP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pPr>
            <a:r>
              <a:rPr lang="zh-CN" altLang="en-US" sz="2000" b="1" dirty="0">
                <a:solidFill>
                  <a:srgbClr val="FF0000"/>
                </a:solidFill>
                <a:latin typeface="宋体" pitchFamily="2" charset="-122"/>
                <a:ea typeface="宋体" pitchFamily="2" charset="-122"/>
                <a:cs typeface="微软雅黑" panose="020B0503020204020204" pitchFamily="34" charset="-122"/>
              </a:rPr>
              <a:t>请</a:t>
            </a:r>
            <a:r>
              <a:rPr lang="zh-CN" altLang="en-US" sz="2000" b="1" dirty="0" smtClean="0">
                <a:solidFill>
                  <a:srgbClr val="FF0000"/>
                </a:solidFill>
                <a:latin typeface="宋体" pitchFamily="2" charset="-122"/>
                <a:ea typeface="宋体" pitchFamily="2" charset="-122"/>
                <a:cs typeface="微软雅黑" panose="020B0503020204020204" pitchFamily="34" charset="-122"/>
              </a:rPr>
              <a:t>参考视频：仪表警告灯的认知与检查</a:t>
            </a:r>
            <a:endParaRPr lang="zh-CN" altLang="zh-CN" sz="2000" b="1" dirty="0">
              <a:solidFill>
                <a:srgbClr val="FF0000"/>
              </a:solidFill>
              <a:latin typeface="宋体" pitchFamily="2" charset="-122"/>
              <a:ea typeface="宋体" pitchFamily="2" charset="-122"/>
              <a:cs typeface="微软雅黑" panose="020B0503020204020204" pitchFamily="34" charset="-122"/>
            </a:endParaRPr>
          </a:p>
        </p:txBody>
      </p:sp>
    </p:spTree>
    <p:extLst>
      <p:ext uri="{BB962C8B-B14F-4D97-AF65-F5344CB8AC3E}">
        <p14:creationId xmlns:p14="http://schemas.microsoft.com/office/powerpoint/2010/main" val="17278096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新能源汽车故障诊断的基本流程</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4" y="1052195"/>
            <a:ext cx="4290806"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诊断前注意事项</a:t>
            </a:r>
            <a:endParaRPr lang="ko-KR" altLang="en-US" dirty="0">
              <a:sym typeface="+mn-ea"/>
            </a:endParaRPr>
          </a:p>
        </p:txBody>
      </p:sp>
      <p:sp>
        <p:nvSpPr>
          <p:cNvPr id="10" name="文本框 102"/>
          <p:cNvSpPr txBox="1"/>
          <p:nvPr/>
        </p:nvSpPr>
        <p:spPr>
          <a:xfrm>
            <a:off x="771010" y="1818088"/>
            <a:ext cx="4702138" cy="4093428"/>
          </a:xfrm>
          <a:prstGeom prst="rect">
            <a:avLst/>
          </a:prstGeom>
          <a:noFill/>
          <a:ln w="9525">
            <a:noFill/>
          </a:ln>
        </p:spPr>
        <p:txBody>
          <a:bodyPr wrap="square">
            <a:spAutoFit/>
          </a:bodyPr>
          <a:lstStyle/>
          <a:p>
            <a:pPr indent="304800">
              <a:lnSpc>
                <a:spcPct val="130000"/>
              </a:lnSpc>
            </a:pPr>
            <a:r>
              <a:rPr lang="en-US" altLang="zh-CN" sz="2000" b="1" dirty="0">
                <a:latin typeface="宋体" pitchFamily="2" charset="-122"/>
                <a:ea typeface="宋体" pitchFamily="2" charset="-122"/>
                <a:cs typeface="微软雅黑" panose="020B0503020204020204" pitchFamily="34" charset="-122"/>
              </a:rPr>
              <a:t>1.</a:t>
            </a:r>
            <a:r>
              <a:rPr lang="zh-CN" altLang="zh-CN" sz="2000" b="1" dirty="0">
                <a:latin typeface="宋体" pitchFamily="2" charset="-122"/>
                <a:ea typeface="宋体" pitchFamily="2" charset="-122"/>
                <a:cs typeface="微软雅黑" panose="020B0503020204020204" pitchFamily="34" charset="-122"/>
              </a:rPr>
              <a:t>为了保证安全，所有的高压电线均已采取密封或隔离措施，高压电线束采用洁净的橙色加以区分。</a:t>
            </a: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2.</a:t>
            </a:r>
            <a:r>
              <a:rPr lang="zh-CN" altLang="zh-CN" sz="2000" b="1" dirty="0">
                <a:latin typeface="宋体" pitchFamily="2" charset="-122"/>
                <a:ea typeface="宋体" pitchFamily="2" charset="-122"/>
                <a:cs typeface="微软雅黑" panose="020B0503020204020204" pitchFamily="34" charset="-122"/>
              </a:rPr>
              <a:t>维护时注意判断车辆高压电系统此时是处于工作还是停机状态</a:t>
            </a:r>
            <a:r>
              <a:rPr lang="zh-CN" altLang="en-US" sz="2000" b="1" dirty="0">
                <a:latin typeface="宋体" pitchFamily="2" charset="-122"/>
                <a:ea typeface="宋体" pitchFamily="2" charset="-122"/>
                <a:cs typeface="微软雅黑" panose="020B0503020204020204" pitchFamily="34" charset="-122"/>
              </a:rPr>
              <a:t>。</a:t>
            </a: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3.</a:t>
            </a:r>
            <a:r>
              <a:rPr lang="zh-CN" altLang="zh-CN" sz="2000" b="1" dirty="0">
                <a:latin typeface="宋体" pitchFamily="2" charset="-122"/>
                <a:ea typeface="宋体" pitchFamily="2" charset="-122"/>
                <a:cs typeface="微软雅黑" panose="020B0503020204020204" pitchFamily="34" charset="-122"/>
              </a:rPr>
              <a:t>在维护检修时</a:t>
            </a:r>
            <a:r>
              <a:rPr lang="zh-CN" altLang="en-US" sz="2000" b="1" dirty="0">
                <a:latin typeface="宋体" pitchFamily="2" charset="-122"/>
                <a:ea typeface="宋体" pitchFamily="2" charset="-122"/>
                <a:cs typeface="微软雅黑" panose="020B0503020204020204" pitchFamily="34" charset="-122"/>
              </a:rPr>
              <a:t>做好安全防护措施：</a:t>
            </a:r>
            <a:r>
              <a:rPr lang="zh-CN" altLang="zh-CN" sz="2000" b="1" dirty="0">
                <a:latin typeface="宋体" pitchFamily="2" charset="-122"/>
                <a:ea typeface="宋体" pitchFamily="2" charset="-122"/>
                <a:cs typeface="微软雅黑" panose="020B0503020204020204" pitchFamily="34" charset="-122"/>
              </a:rPr>
              <a:t>按规定着装</a:t>
            </a:r>
            <a:r>
              <a:rPr lang="zh-CN" altLang="en-US" sz="2000" b="1" dirty="0">
                <a:latin typeface="宋体" pitchFamily="2" charset="-122"/>
                <a:ea typeface="宋体" pitchFamily="2" charset="-122"/>
                <a:cs typeface="微软雅黑" panose="020B0503020204020204" pitchFamily="34" charset="-122"/>
              </a:rPr>
              <a:t>，</a:t>
            </a:r>
            <a:r>
              <a:rPr lang="zh-CN" altLang="zh-CN" sz="2000" b="1" dirty="0">
                <a:latin typeface="宋体" pitchFamily="2" charset="-122"/>
                <a:ea typeface="宋体" pitchFamily="2" charset="-122"/>
                <a:cs typeface="微软雅黑" panose="020B0503020204020204" pitchFamily="34" charset="-122"/>
              </a:rPr>
              <a:t>准备吸水毛巾或布、灭火器、绝缘胶布、万用表</a:t>
            </a:r>
            <a:r>
              <a:rPr lang="zh-CN" altLang="en-US" sz="2000" b="1" dirty="0">
                <a:latin typeface="宋体" pitchFamily="2" charset="-122"/>
                <a:ea typeface="宋体" pitchFamily="2" charset="-122"/>
                <a:cs typeface="微软雅黑" panose="020B0503020204020204" pitchFamily="34" charset="-122"/>
              </a:rPr>
              <a:t>，选用</a:t>
            </a:r>
            <a:r>
              <a:rPr lang="zh-CN" altLang="zh-CN" sz="2000" b="1" dirty="0">
                <a:latin typeface="宋体" pitchFamily="2" charset="-122"/>
                <a:ea typeface="宋体" pitchFamily="2" charset="-122"/>
                <a:cs typeface="微软雅黑" panose="020B0503020204020204" pitchFamily="34" charset="-122"/>
              </a:rPr>
              <a:t>绝缘的耐碱性的橡胶手套及鞋子和护目镜</a:t>
            </a:r>
            <a:r>
              <a:rPr lang="zh-CN" altLang="en-US" sz="2000" b="1" dirty="0">
                <a:latin typeface="宋体" pitchFamily="2" charset="-122"/>
                <a:ea typeface="宋体" pitchFamily="2" charset="-122"/>
                <a:cs typeface="微软雅黑" panose="020B0503020204020204" pitchFamily="34" charset="-122"/>
              </a:rPr>
              <a:t>。</a:t>
            </a: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pPr>
            <a:endParaRPr lang="zh-CN" altLang="zh-CN" sz="2000" b="1" dirty="0">
              <a:latin typeface="宋体" pitchFamily="2" charset="-122"/>
              <a:ea typeface="宋体" pitchFamily="2" charset="-122"/>
              <a:cs typeface="微软雅黑" panose="020B0503020204020204" pitchFamily="34" charset="-122"/>
            </a:endParaRPr>
          </a:p>
        </p:txBody>
      </p:sp>
      <p:pic>
        <p:nvPicPr>
          <p:cNvPr id="3074" name="Picture 2" descr="https://timgsa.baidu.com/timg?image&amp;quality=80&amp;size=b9999_10000&amp;sec=1593493499141&amp;di=56e2e61ec94a607cb5c7f6e2fc117cfd&amp;imgtype=0&amp;src=http%3A%2F%2Fdealer0.autoimg.cn%2Fdl%2F4763%2Fnewsimg%2F13061382857012222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6330" y="1951430"/>
            <a:ext cx="5031254" cy="3960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36666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新能源汽车故障诊断的基本流程</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4" y="1052195"/>
            <a:ext cx="4290806" cy="535531"/>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诊断前操作准备</a:t>
            </a:r>
            <a:endParaRPr lang="ko-KR" altLang="en-US" dirty="0">
              <a:sym typeface="+mn-ea"/>
            </a:endParaRPr>
          </a:p>
        </p:txBody>
      </p:sp>
      <p:sp>
        <p:nvSpPr>
          <p:cNvPr id="10" name="文本框 102"/>
          <p:cNvSpPr txBox="1"/>
          <p:nvPr/>
        </p:nvSpPr>
        <p:spPr>
          <a:xfrm>
            <a:off x="771010" y="1818088"/>
            <a:ext cx="4702138" cy="4859087"/>
          </a:xfrm>
          <a:prstGeom prst="rect">
            <a:avLst/>
          </a:prstGeom>
          <a:noFill/>
          <a:ln w="9525">
            <a:noFill/>
          </a:ln>
        </p:spPr>
        <p:txBody>
          <a:bodyPr wrap="square">
            <a:spAutoFit/>
          </a:bodyPr>
          <a:lstStyle/>
          <a:p>
            <a:pPr indent="304800">
              <a:lnSpc>
                <a:spcPct val="130000"/>
              </a:lnSpc>
            </a:pPr>
            <a:r>
              <a:rPr lang="en-US" altLang="zh-CN" sz="2000" b="1" dirty="0">
                <a:latin typeface="宋体" pitchFamily="2" charset="-122"/>
                <a:ea typeface="宋体" pitchFamily="2" charset="-122"/>
                <a:cs typeface="微软雅黑" panose="020B0503020204020204" pitchFamily="34" charset="-122"/>
              </a:rPr>
              <a:t>1.</a:t>
            </a:r>
            <a:r>
              <a:rPr lang="zh-CN" altLang="zh-CN" sz="2000" b="1" dirty="0">
                <a:latin typeface="宋体" pitchFamily="2" charset="-122"/>
                <a:ea typeface="宋体" pitchFamily="2" charset="-122"/>
                <a:cs typeface="微软雅黑" panose="020B0503020204020204" pitchFamily="34" charset="-122"/>
              </a:rPr>
              <a:t>档位开关置于</a:t>
            </a:r>
            <a:r>
              <a:rPr lang="en-US" altLang="zh-CN" sz="2000" b="1" dirty="0">
                <a:latin typeface="宋体" pitchFamily="2" charset="-122"/>
                <a:ea typeface="宋体" pitchFamily="2" charset="-122"/>
                <a:cs typeface="微软雅黑" panose="020B0503020204020204" pitchFamily="34" charset="-122"/>
              </a:rPr>
              <a:t>P</a:t>
            </a:r>
            <a:r>
              <a:rPr lang="zh-CN" altLang="zh-CN" sz="2000" b="1" dirty="0">
                <a:latin typeface="宋体" pitchFamily="2" charset="-122"/>
                <a:ea typeface="宋体" pitchFamily="2" charset="-122"/>
                <a:cs typeface="微软雅黑" panose="020B0503020204020204" pitchFamily="34" charset="-122"/>
              </a:rPr>
              <a:t>档位置，驻车制动，拔下钥匙。</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2.</a:t>
            </a:r>
            <a:r>
              <a:rPr lang="zh-CN" altLang="zh-CN" sz="2000" b="1" dirty="0">
                <a:latin typeface="宋体" pitchFamily="2" charset="-122"/>
                <a:ea typeface="宋体" pitchFamily="2" charset="-122"/>
                <a:cs typeface="微软雅黑" panose="020B0503020204020204" pitchFamily="34" charset="-122"/>
              </a:rPr>
              <a:t>断开辅助电池负极端子。</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3.</a:t>
            </a:r>
            <a:r>
              <a:rPr lang="zh-CN" altLang="zh-CN" sz="2000" b="1" dirty="0">
                <a:latin typeface="宋体" pitchFamily="2" charset="-122"/>
                <a:ea typeface="宋体" pitchFamily="2" charset="-122"/>
                <a:cs typeface="微软雅黑" panose="020B0503020204020204" pitchFamily="34" charset="-122"/>
              </a:rPr>
              <a:t>戴上绝缘手套拆下手动维修开关，将手动维修开关用绝缘胶布贴封起来，隔离外露区域与高压系统的接线端或连接器。</a:t>
            </a:r>
          </a:p>
          <a:p>
            <a:pPr indent="304800">
              <a:lnSpc>
                <a:spcPct val="130000"/>
              </a:lnSpc>
            </a:pPr>
            <a:r>
              <a:rPr lang="en-US" altLang="zh-CN" sz="2000" b="1" dirty="0">
                <a:latin typeface="宋体" pitchFamily="2" charset="-122"/>
                <a:ea typeface="宋体" pitchFamily="2" charset="-122"/>
                <a:cs typeface="微软雅黑" panose="020B0503020204020204" pitchFamily="34" charset="-122"/>
              </a:rPr>
              <a:t>4.</a:t>
            </a:r>
            <a:r>
              <a:rPr lang="zh-CN" altLang="zh-CN" sz="2000" b="1" dirty="0">
                <a:latin typeface="宋体" pitchFamily="2" charset="-122"/>
                <a:ea typeface="宋体" pitchFamily="2" charset="-122"/>
                <a:cs typeface="微软雅黑" panose="020B0503020204020204" pitchFamily="34" charset="-122"/>
              </a:rPr>
              <a:t>断开手动维修开关后，在开始检查前等待</a:t>
            </a:r>
            <a:r>
              <a:rPr lang="en-US" altLang="zh-CN" sz="2000" b="1" dirty="0">
                <a:latin typeface="宋体" pitchFamily="2" charset="-122"/>
                <a:ea typeface="宋体" pitchFamily="2" charset="-122"/>
                <a:cs typeface="微软雅黑" panose="020B0503020204020204" pitchFamily="34" charset="-122"/>
              </a:rPr>
              <a:t>5min</a:t>
            </a:r>
            <a:r>
              <a:rPr lang="zh-CN" altLang="zh-CN" sz="2000" b="1" dirty="0">
                <a:latin typeface="宋体" pitchFamily="2" charset="-122"/>
                <a:ea typeface="宋体" pitchFamily="2" charset="-122"/>
                <a:cs typeface="微软雅黑" panose="020B0503020204020204" pitchFamily="34" charset="-122"/>
              </a:rPr>
              <a:t>，使用万用表检测需要维修的高电压系统输入与输出线路的每一个相位电压，读数必须小于规定值（一般小于</a:t>
            </a:r>
            <a:r>
              <a:rPr lang="en-US" altLang="zh-CN" sz="2000" b="1" dirty="0">
                <a:latin typeface="宋体" pitchFamily="2" charset="-122"/>
                <a:ea typeface="宋体" pitchFamily="2" charset="-122"/>
                <a:cs typeface="微软雅黑" panose="020B0503020204020204" pitchFamily="34" charset="-122"/>
              </a:rPr>
              <a:t>3V</a:t>
            </a:r>
            <a:r>
              <a:rPr lang="zh-CN" altLang="zh-CN" sz="2000" b="1" dirty="0">
                <a:latin typeface="宋体" pitchFamily="2" charset="-122"/>
                <a:ea typeface="宋体" pitchFamily="2" charset="-122"/>
                <a:cs typeface="微软雅黑" panose="020B0503020204020204" pitchFamily="34" charset="-122"/>
              </a:rPr>
              <a:t>）。</a:t>
            </a: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6258" y="1965202"/>
            <a:ext cx="4356585" cy="3916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8256104" y="5989983"/>
            <a:ext cx="2385392" cy="369332"/>
          </a:xfrm>
          <a:prstGeom prst="rect">
            <a:avLst/>
          </a:prstGeom>
          <a:noFill/>
        </p:spPr>
        <p:txBody>
          <a:bodyPr wrap="square" rtlCol="0">
            <a:spAutoFit/>
          </a:bodyPr>
          <a:lstStyle/>
          <a:p>
            <a:pPr algn="ctr"/>
            <a:r>
              <a:rPr lang="zh-CN" altLang="en-US" b="1" dirty="0" smtClean="0">
                <a:latin typeface="宋体" pitchFamily="2" charset="-122"/>
                <a:ea typeface="宋体" pitchFamily="2" charset="-122"/>
              </a:rPr>
              <a:t>维修开关</a:t>
            </a:r>
            <a:endParaRPr lang="zh-CN" altLang="en-US" b="1" dirty="0">
              <a:latin typeface="宋体" pitchFamily="2" charset="-122"/>
              <a:ea typeface="宋体" pitchFamily="2" charset="-122"/>
            </a:endParaRPr>
          </a:p>
        </p:txBody>
      </p:sp>
    </p:spTree>
    <p:extLst>
      <p:ext uri="{BB962C8B-B14F-4D97-AF65-F5344CB8AC3E}">
        <p14:creationId xmlns:p14="http://schemas.microsoft.com/office/powerpoint/2010/main" val="16199574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新能源汽车故障诊断的基本流程</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4" y="1052195"/>
            <a:ext cx="4290806"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诊断与维修基本步骤</a:t>
            </a:r>
            <a:endParaRPr lang="ko-KR" altLang="en-US" dirty="0">
              <a:sym typeface="+mn-ea"/>
            </a:endParaRPr>
          </a:p>
        </p:txBody>
      </p:sp>
      <p:sp>
        <p:nvSpPr>
          <p:cNvPr id="10" name="文本框 102"/>
          <p:cNvSpPr txBox="1"/>
          <p:nvPr/>
        </p:nvSpPr>
        <p:spPr>
          <a:xfrm>
            <a:off x="771011" y="2268662"/>
            <a:ext cx="10082520" cy="3170099"/>
          </a:xfrm>
          <a:prstGeom prst="rect">
            <a:avLst/>
          </a:prstGeom>
          <a:noFill/>
          <a:ln w="9525">
            <a:noFill/>
          </a:ln>
        </p:spPr>
        <p:txBody>
          <a:bodyPr wrap="square">
            <a:spAutoFit/>
          </a:bodyPr>
          <a:lstStyle/>
          <a:p>
            <a:pPr indent="304800">
              <a:lnSpc>
                <a:spcPct val="150000"/>
              </a:lnSpc>
            </a:pPr>
            <a:r>
              <a:rPr lang="zh-CN" altLang="zh-CN" sz="2000" b="1" dirty="0">
                <a:latin typeface="宋体" pitchFamily="2" charset="-122"/>
                <a:ea typeface="宋体" pitchFamily="2" charset="-122"/>
                <a:cs typeface="微软雅黑" panose="020B0503020204020204" pitchFamily="34" charset="-122"/>
              </a:rPr>
              <a:t>第一步：初步判断故障前行驶状况、故障时车辆状况及对相关信息进行分析。</a:t>
            </a:r>
          </a:p>
          <a:p>
            <a:pPr indent="304800">
              <a:lnSpc>
                <a:spcPct val="150000"/>
              </a:lnSpc>
            </a:pPr>
            <a:r>
              <a:rPr lang="zh-CN" altLang="zh-CN" sz="2000" b="1" dirty="0">
                <a:latin typeface="宋体" pitchFamily="2" charset="-122"/>
                <a:ea typeface="宋体" pitchFamily="2" charset="-122"/>
                <a:cs typeface="微软雅黑" panose="020B0503020204020204" pitchFamily="34" charset="-122"/>
              </a:rPr>
              <a:t>第二步：采用车辆故障诊断仪诊断汽车故障时，检查并记录系统中所有的故障码，确认高电压系统存在的故障码，并将故障信息码优先排序。</a:t>
            </a:r>
          </a:p>
          <a:p>
            <a:pPr indent="304800">
              <a:lnSpc>
                <a:spcPct val="150000"/>
              </a:lnSpc>
            </a:pPr>
            <a:r>
              <a:rPr lang="zh-CN" altLang="zh-CN" sz="2000" b="1" dirty="0">
                <a:latin typeface="宋体" pitchFamily="2" charset="-122"/>
                <a:ea typeface="宋体" pitchFamily="2" charset="-122"/>
                <a:cs typeface="微软雅黑" panose="020B0503020204020204" pitchFamily="34" charset="-122"/>
              </a:rPr>
              <a:t>第三步：检查并记录每一个系统，并检查历史记录数据。</a:t>
            </a:r>
            <a:endParaRPr lang="en-US" altLang="zh-CN" sz="2000" b="1" dirty="0">
              <a:latin typeface="宋体" pitchFamily="2" charset="-122"/>
              <a:ea typeface="宋体" pitchFamily="2" charset="-122"/>
              <a:cs typeface="微软雅黑" panose="020B0503020204020204" pitchFamily="34" charset="-122"/>
            </a:endParaRPr>
          </a:p>
          <a:p>
            <a:pPr indent="304800">
              <a:lnSpc>
                <a:spcPct val="150000"/>
              </a:lnSpc>
            </a:pPr>
            <a:r>
              <a:rPr lang="zh-CN" altLang="zh-CN" sz="2000" b="1" dirty="0">
                <a:latin typeface="宋体" pitchFamily="2" charset="-122"/>
                <a:ea typeface="宋体" pitchFamily="2" charset="-122"/>
                <a:cs typeface="微软雅黑" panose="020B0503020204020204" pitchFamily="34" charset="-122"/>
              </a:rPr>
              <a:t>第四步：在分析故障码时，需要区分与故障不关联的故障码。</a:t>
            </a:r>
            <a:endParaRPr lang="en-US" altLang="zh-CN" sz="2000" b="1" dirty="0">
              <a:latin typeface="宋体" pitchFamily="2" charset="-122"/>
              <a:ea typeface="宋体" pitchFamily="2" charset="-122"/>
              <a:cs typeface="微软雅黑" panose="020B0503020204020204" pitchFamily="34" charset="-122"/>
            </a:endParaRPr>
          </a:p>
          <a:p>
            <a:pPr indent="304800">
              <a:lnSpc>
                <a:spcPct val="150000"/>
              </a:lnSpc>
            </a:pPr>
            <a:r>
              <a:rPr lang="zh-CN" altLang="zh-CN" sz="2000" b="1" dirty="0">
                <a:latin typeface="宋体" pitchFamily="2" charset="-122"/>
                <a:ea typeface="宋体" pitchFamily="2" charset="-122"/>
                <a:cs typeface="微软雅黑" panose="020B0503020204020204" pitchFamily="34" charset="-122"/>
              </a:rPr>
              <a:t>第五步：主动测试功能应用。</a:t>
            </a:r>
            <a:endParaRPr lang="en-US" altLang="zh-CN" sz="2000" b="1" dirty="0">
              <a:latin typeface="宋体" pitchFamily="2" charset="-122"/>
              <a:ea typeface="宋体" pitchFamily="2" charset="-122"/>
              <a:cs typeface="微软雅黑" panose="020B0503020204020204" pitchFamily="34" charset="-122"/>
            </a:endParaRPr>
          </a:p>
          <a:p>
            <a:endParaRPr lang="zh-CN" altLang="zh-CN" sz="2000" b="1" dirty="0">
              <a:latin typeface="宋体" pitchFamily="2" charset="-122"/>
              <a:ea typeface="宋体" pitchFamily="2" charset="-122"/>
              <a:cs typeface="微软雅黑" panose="020B0503020204020204" pitchFamily="34" charset="-122"/>
            </a:endParaRPr>
          </a:p>
        </p:txBody>
      </p:sp>
    </p:spTree>
    <p:extLst>
      <p:ext uri="{BB962C8B-B14F-4D97-AF65-F5344CB8AC3E}">
        <p14:creationId xmlns:p14="http://schemas.microsoft.com/office/powerpoint/2010/main" val="143014801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77a6709c-12e9-41e1-ac14-4cd2dc51ade6}"/>
</p:tagLst>
</file>

<file path=ppt/tags/tag10.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1.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2.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3.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4.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5.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6.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7.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8.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9.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1.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5.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6.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7.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8.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9.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heme/theme1.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614</TotalTime>
  <Words>934</Words>
  <Application>Microsoft Office PowerPoint</Application>
  <PresentationFormat>自定义</PresentationFormat>
  <Paragraphs>80</Paragraphs>
  <Slides>12</Slides>
  <Notes>1</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平面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任务3：新能源汽车故障诊断策略</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188</cp:revision>
  <dcterms:created xsi:type="dcterms:W3CDTF">2019-03-30T02:15:00Z</dcterms:created>
  <dcterms:modified xsi:type="dcterms:W3CDTF">2020-06-30T08:13:35Z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