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794" r:id="rId2"/>
    <p:sldId id="978" r:id="rId3"/>
    <p:sldId id="861" r:id="rId4"/>
    <p:sldId id="944" r:id="rId5"/>
    <p:sldId id="945" r:id="rId6"/>
    <p:sldId id="946" r:id="rId7"/>
    <p:sldId id="947" r:id="rId8"/>
    <p:sldId id="948" r:id="rId9"/>
    <p:sldId id="949" r:id="rId10"/>
    <p:sldId id="950" r:id="rId11"/>
    <p:sldId id="951" r:id="rId12"/>
    <p:sldId id="952" r:id="rId13"/>
    <p:sldId id="954" r:id="rId14"/>
    <p:sldId id="953" r:id="rId15"/>
    <p:sldId id="955" r:id="rId16"/>
    <p:sldId id="956" r:id="rId17"/>
    <p:sldId id="957" r:id="rId18"/>
    <p:sldId id="958" r:id="rId19"/>
    <p:sldId id="959" r:id="rId20"/>
    <p:sldId id="960" r:id="rId21"/>
    <p:sldId id="961" r:id="rId22"/>
    <p:sldId id="965" r:id="rId23"/>
    <p:sldId id="966" r:id="rId24"/>
    <p:sldId id="968" r:id="rId25"/>
    <p:sldId id="860" r:id="rId26"/>
    <p:sldId id="970" r:id="rId27"/>
    <p:sldId id="973" r:id="rId28"/>
    <p:sldId id="972" r:id="rId29"/>
    <p:sldId id="974" r:id="rId30"/>
    <p:sldId id="975" r:id="rId31"/>
    <p:sldId id="976" r:id="rId32"/>
    <p:sldId id="977" r:id="rId33"/>
    <p:sldId id="258"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1" d="100"/>
          <a:sy n="61" d="100"/>
        </p:scale>
        <p:origin x="-72" y="-786"/>
      </p:cViewPr>
      <p:guideLst>
        <p:guide orient="horz" pos="2160"/>
        <p:guide pos="3840"/>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2020/7/6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099879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t>2020/7/6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t>‹#›</a:t>
            </a:fld>
            <a:endParaRPr lang="zh-CN" altLang="en-US"/>
          </a:p>
        </p:txBody>
      </p:sp>
    </p:spTree>
    <p:extLst>
      <p:ext uri="{BB962C8B-B14F-4D97-AF65-F5344CB8AC3E}">
        <p14:creationId xmlns:p14="http://schemas.microsoft.com/office/powerpoint/2010/main" val="837424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t>2020/7/6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t>2020/7/6 Monday</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1"/>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t>2020/7/6 Monday</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18.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865" y="2506980"/>
            <a:ext cx="9935845" cy="135382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学习任务二：电机控制系统故障的诊断与排除</a:t>
            </a: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424160" cy="1661795"/>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学习单元四 新能源汽车驱动电机系统故障诊断与排除</a:t>
            </a: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5"/>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6"/>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6"/>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6"/>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7"/>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8"/>
          <a:stretch>
            <a:fillRect/>
          </a:stretch>
        </p:blipFill>
        <p:spPr>
          <a:xfrm rot="3060000">
            <a:off x="9924717" y="3912747"/>
            <a:ext cx="157194" cy="272193"/>
          </a:xfrm>
          <a:prstGeom prst="rect">
            <a:avLst/>
          </a:prstGeom>
        </p:spPr>
      </p:pic>
      <p:pic>
        <p:nvPicPr>
          <p:cNvPr id="56" name="图片 55" descr="形状 787"/>
          <p:cNvPicPr>
            <a:picLocks noChangeAspect="1"/>
          </p:cNvPicPr>
          <p:nvPr/>
        </p:nvPicPr>
        <p:blipFill>
          <a:blip r:embed="rId8"/>
          <a:stretch>
            <a:fillRect/>
          </a:stretch>
        </p:blipFill>
        <p:spPr>
          <a:xfrm rot="5100000">
            <a:off x="9912228" y="4149650"/>
            <a:ext cx="157194" cy="272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715385" cy="2584450"/>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电动汽车电驱系统中的驱动电机和电机控制器，在工作过程中会产生大量热量，需要对电机驱动系统的驱动电机和电机控制器进行冷却，以确保它们在适宜的温度范围内工作。</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二、驱动电机冷却系统的概述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526020" y="584708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IGBT的等效电路</a:t>
            </a:r>
          </a:p>
        </p:txBody>
      </p:sp>
      <p:pic>
        <p:nvPicPr>
          <p:cNvPr id="2" name="图片 1"/>
          <p:cNvPicPr>
            <a:picLocks noChangeAspect="1"/>
          </p:cNvPicPr>
          <p:nvPr/>
        </p:nvPicPr>
        <p:blipFill>
          <a:blip r:embed="rId4"/>
          <a:stretch>
            <a:fillRect/>
          </a:stretch>
        </p:blipFill>
        <p:spPr>
          <a:xfrm>
            <a:off x="4679315" y="2008505"/>
            <a:ext cx="6721475" cy="3328035"/>
          </a:xfrm>
          <a:prstGeom prst="rect">
            <a:avLst/>
          </a:prstGeom>
        </p:spPr>
      </p:pic>
      <p:sp>
        <p:nvSpPr>
          <p:cNvPr id="5" name="文本框 4"/>
          <p:cNvSpPr txBox="1"/>
          <p:nvPr/>
        </p:nvSpPr>
        <p:spPr>
          <a:xfrm>
            <a:off x="990600" y="5788025"/>
            <a:ext cx="4540250" cy="368300"/>
          </a:xfrm>
          <a:prstGeom prst="rect">
            <a:avLst/>
          </a:prstGeom>
          <a:noFill/>
        </p:spPr>
        <p:txBody>
          <a:bodyPr wrap="square" rtlCol="0" anchor="t">
            <a:spAutoFit/>
          </a:bodyPr>
          <a:lstStyle/>
          <a:p>
            <a:r>
              <a:rPr lang="zh-CN" altLang="en-US" b="1">
                <a:solidFill>
                  <a:srgbClr val="FF0000"/>
                </a:solidFill>
                <a:latin typeface="宋体" panose="02010600030101010101" pitchFamily="2" charset="-122"/>
                <a:ea typeface="宋体" panose="02010600030101010101" pitchFamily="2" charset="-122"/>
              </a:rPr>
              <a:t>参考动画：冷却系统组成</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2999740"/>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为了节约车辆空间，缩小电机的体积，降低电机的重量，提高电机的效率，一般采用水冷的方式，比亚迪E5电驱冷却系统采用了水冷控制，该冷却系统主要由电动水泵、散热器、膨胀罐、冷却散热循环管路及冷却液等组成。</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二、驱动电机冷却系统的概述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6951345" y="586232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比亚迪E5电驱冷却系统</a:t>
            </a:r>
          </a:p>
        </p:txBody>
      </p:sp>
      <p:pic>
        <p:nvPicPr>
          <p:cNvPr id="308240" name="图片 3082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7460" y="2008505"/>
            <a:ext cx="6256655" cy="3736340"/>
          </a:xfrm>
          <a:prstGeom prst="rect">
            <a:avLst/>
          </a:prstGeom>
        </p:spPr>
      </p:pic>
      <p:sp>
        <p:nvSpPr>
          <p:cNvPr id="5" name="文本框 4"/>
          <p:cNvSpPr txBox="1"/>
          <p:nvPr/>
        </p:nvSpPr>
        <p:spPr>
          <a:xfrm>
            <a:off x="990600" y="5788025"/>
            <a:ext cx="4540250" cy="368300"/>
          </a:xfrm>
          <a:prstGeom prst="rect">
            <a:avLst/>
          </a:prstGeom>
          <a:noFill/>
        </p:spPr>
        <p:txBody>
          <a:bodyPr wrap="square" rtlCol="0" anchor="t">
            <a:spAutoFit/>
          </a:bodyPr>
          <a:lstStyle/>
          <a:p>
            <a:r>
              <a:rPr lang="zh-CN" altLang="en-US" b="1">
                <a:solidFill>
                  <a:srgbClr val="FF0000"/>
                </a:solidFill>
                <a:latin typeface="宋体" panose="02010600030101010101" pitchFamily="2" charset="-122"/>
                <a:ea typeface="宋体" panose="02010600030101010101" pitchFamily="2" charset="-122"/>
              </a:rPr>
              <a:t>参考动画：冷却系统工作原理</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3415030"/>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冷却系统主要依靠冷却水泵运转带动冷却液在冷却管道中循环流动，带走电动机与控制器工作时产生的热量，在散热器总成里与外界冷空气进行热交换，为了能使散热器热量散发的更加充分，一般需要在散热器后面加装电驱动的散热风扇提高空气流动增加散热。</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二、驱动电机冷却系统的概述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6951345" y="586232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比亚迪E5电驱冷却系统</a:t>
            </a:r>
          </a:p>
        </p:txBody>
      </p:sp>
      <p:pic>
        <p:nvPicPr>
          <p:cNvPr id="3" name="图片 2"/>
          <p:cNvPicPr>
            <a:picLocks noChangeAspect="1"/>
          </p:cNvPicPr>
          <p:nvPr/>
        </p:nvPicPr>
        <p:blipFill>
          <a:blip r:embed="rId4"/>
          <a:stretch>
            <a:fillRect/>
          </a:stretch>
        </p:blipFill>
        <p:spPr>
          <a:xfrm>
            <a:off x="6017260" y="2008505"/>
            <a:ext cx="5078730" cy="38176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2584450"/>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冷却系统的温度是由冷却液温度传感器来测量的。当电动汽车启动时，冷却水泵开始工作。冷却液经过软管流入散热器内，该传感器向控制器发送信号，根据需要控制冷却风扇的转速。</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二、驱动电机冷却系统的概述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6951345" y="586232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比亚迪E5电驱冷却系统</a:t>
            </a:r>
          </a:p>
        </p:txBody>
      </p:sp>
      <p:pic>
        <p:nvPicPr>
          <p:cNvPr id="2" name="图片 1"/>
          <p:cNvPicPr>
            <a:picLocks noChangeAspect="1"/>
          </p:cNvPicPr>
          <p:nvPr/>
        </p:nvPicPr>
        <p:blipFill>
          <a:blip r:embed="rId4"/>
          <a:stretch>
            <a:fillRect/>
          </a:stretch>
        </p:blipFill>
        <p:spPr>
          <a:xfrm>
            <a:off x="5057775" y="2008505"/>
            <a:ext cx="6184900" cy="3817620"/>
          </a:xfrm>
          <a:prstGeom prst="rect">
            <a:avLst/>
          </a:prstGeom>
        </p:spPr>
      </p:pic>
      <p:sp>
        <p:nvSpPr>
          <p:cNvPr id="5" name="文本框 4"/>
          <p:cNvSpPr txBox="1"/>
          <p:nvPr/>
        </p:nvSpPr>
        <p:spPr>
          <a:xfrm>
            <a:off x="990600" y="5826125"/>
            <a:ext cx="4540250" cy="645160"/>
          </a:xfrm>
          <a:prstGeom prst="rect">
            <a:avLst/>
          </a:prstGeom>
          <a:noFill/>
        </p:spPr>
        <p:txBody>
          <a:bodyPr wrap="square" rtlCol="0" anchor="t">
            <a:spAutoFit/>
          </a:bodyPr>
          <a:lstStyle/>
          <a:p>
            <a:r>
              <a:rPr lang="zh-CN" altLang="en-US" b="1">
                <a:solidFill>
                  <a:srgbClr val="FF0000"/>
                </a:solidFill>
                <a:latin typeface="宋体" panose="02010600030101010101" pitchFamily="2" charset="-122"/>
                <a:ea typeface="宋体" panose="02010600030101010101" pitchFamily="2" charset="-122"/>
              </a:rPr>
              <a:t>参考动画：冷却液温度传感器结构、冷却液温度传感器工作原理</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258445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常见的有电机控制器高低压供电回路故障、电机控制器通讯故障、驱动电机旋变信号故障、电机过温故障、驱动电机三相线束故障、电机控制器DC/DC故障、电机转子偏移角度不合理故障、驱动板或控制板损坏等。</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三、电机控制系统故障诊断与排除</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90600" y="1049655"/>
            <a:ext cx="5080000" cy="460375"/>
          </a:xfrm>
          <a:prstGeom prst="rect">
            <a:avLst/>
          </a:prstGeom>
          <a:noFill/>
          <a:ln w="9525">
            <a:noFill/>
          </a:ln>
        </p:spPr>
        <p:txBody>
          <a:bodyPr>
            <a:spAutoFit/>
          </a:bodyPr>
          <a:lstStyle/>
          <a:p>
            <a:pPr indent="266700"/>
            <a:r>
              <a:rPr lang="zh-CN" sz="2400" b="0">
                <a:latin typeface="微软雅黑" panose="020B0503020204020204" pitchFamily="34" charset="-122"/>
                <a:ea typeface="微软雅黑" panose="020B0503020204020204" pitchFamily="34" charset="-122"/>
                <a:cs typeface="微软雅黑" panose="020B0503020204020204" pitchFamily="34" charset="-122"/>
              </a:rPr>
              <a:t>1、常见故障</a:t>
            </a: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6" name="表格 5"/>
          <p:cNvGraphicFramePr/>
          <p:nvPr>
            <p:custDataLst>
              <p:tags r:id="rId3"/>
            </p:custDataLst>
          </p:nvPr>
        </p:nvGraphicFramePr>
        <p:xfrm>
          <a:off x="4664075" y="1214755"/>
          <a:ext cx="6744970" cy="4937760"/>
        </p:xfrm>
        <a:graphic>
          <a:graphicData uri="http://schemas.openxmlformats.org/drawingml/2006/table">
            <a:tbl>
              <a:tblPr firstRow="1" bandRow="1">
                <a:tableStyleId>{5940675A-B579-460E-94D1-54222C63F5DA}</a:tableStyleId>
              </a:tblPr>
              <a:tblGrid>
                <a:gridCol w="1007745"/>
                <a:gridCol w="2182495"/>
                <a:gridCol w="975360"/>
                <a:gridCol w="2579370"/>
              </a:tblGrid>
              <a:tr h="54864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故障代码</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故障描述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故障代码</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故障描述</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P06B013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IGBT驱动芯片电源故障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P1C0619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IGBT上桥臂短路故障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P0C0100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硬件过流故障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P1C0819</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IGBT下桥臂短路故障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P0C7900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母线电压硬件过压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P0C5200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sine/cosine输入信号低于电压阀值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P1C0001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主动短路不合理故障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P150500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检测IGBT开路是否成功</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P0C5300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sine/cosine输入信号消波故障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P0C511C</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sine/cosine输入信号超过电压阀值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P0BE700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U相电流过小故障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P0BE800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U相电流过大故障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P0BF000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W相电流过大故障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P0BEB00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V相电流过小故障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P0BEC00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V相电流过大故障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P0A2B01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定子温度不合理故障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P0A8E00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12V电压传感器值大于设定值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P0A8D00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12V电压传感器值小于设定值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P056300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蓄电池电压过压故障</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5920740" y="6247765"/>
            <a:ext cx="5080000" cy="368300"/>
          </a:xfrm>
          <a:prstGeom prst="rect">
            <a:avLst/>
          </a:prstGeom>
          <a:noFill/>
          <a:ln w="9525">
            <a:noFill/>
          </a:ln>
        </p:spPr>
        <p:txBody>
          <a:bodyPr>
            <a:spAutoFit/>
          </a:bodyPr>
          <a:lstStyle/>
          <a:p>
            <a:pPr indent="0"/>
            <a:r>
              <a:rPr lang="zh-CN" b="1">
                <a:ea typeface="宋体" panose="02010600030101010101" pitchFamily="2" charset="-122"/>
              </a:rPr>
              <a:t>吉利EV300中电机控制系统常见的故障代码</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4596130" cy="175323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经维修技师现场确认该车启动后仪表上低压蓄电池故障灯点亮，系统故障指示灯点亮，READY灯未点亮，车辆不能正常挂档行驶，其他功能也无异常。</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10" name="图片 210" descr="3"/>
          <p:cNvPicPr>
            <a:picLocks noChangeAspect="1"/>
          </p:cNvPicPr>
          <p:nvPr/>
        </p:nvPicPr>
        <p:blipFill>
          <a:blip r:embed="rId4"/>
          <a:srcRect l="7279" b="16441"/>
          <a:stretch>
            <a:fillRect/>
          </a:stretch>
        </p:blipFill>
        <p:spPr>
          <a:xfrm>
            <a:off x="5367020" y="2008505"/>
            <a:ext cx="5701665" cy="3853180"/>
          </a:xfrm>
          <a:prstGeom prst="rect">
            <a:avLst/>
          </a:prstGeom>
          <a:ln>
            <a:noFill/>
          </a:ln>
        </p:spPr>
      </p:pic>
      <p:sp>
        <p:nvSpPr>
          <p:cNvPr id="100" name="文本框 99"/>
          <p:cNvSpPr txBox="1"/>
          <p:nvPr/>
        </p:nvSpPr>
        <p:spPr>
          <a:xfrm>
            <a:off x="5709285" y="5909310"/>
            <a:ext cx="5080000" cy="368300"/>
          </a:xfrm>
          <a:prstGeom prst="rect">
            <a:avLst/>
          </a:prstGeom>
          <a:noFill/>
          <a:ln w="9525">
            <a:noFill/>
          </a:ln>
        </p:spPr>
        <p:txBody>
          <a:bodyPr>
            <a:spAutoFit/>
          </a:bodyPr>
          <a:lstStyle/>
          <a:p>
            <a:pPr indent="0" algn="ctr"/>
            <a:r>
              <a:rPr lang="zh-CN" b="1">
                <a:latin typeface="Calibri" panose="020F0502020204030204" charset="0"/>
                <a:ea typeface="宋体" panose="02010600030101010101" pitchFamily="2" charset="-122"/>
              </a:rPr>
              <a:t>车辆仪表显示</a:t>
            </a:r>
            <a:endParaRPr lang="zh-CN" altLang="en-US" b="1">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4596130" cy="216852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关闭启动开关，拆下低压蓄电池负极线，打开前机舱盖，穿戴好个人防护用具，逐一检查各控制单元及线束插头有无松动、破损等现象。经检查，全车控制单元及线束插头无松动、外观无破损等现象。</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5709285" y="5909310"/>
            <a:ext cx="5080000" cy="368300"/>
          </a:xfrm>
          <a:prstGeom prst="rect">
            <a:avLst/>
          </a:prstGeom>
          <a:noFill/>
          <a:ln w="9525">
            <a:noFill/>
          </a:ln>
        </p:spPr>
        <p:txBody>
          <a:bodyPr>
            <a:spAutoFit/>
          </a:bodyPr>
          <a:lstStyle/>
          <a:p>
            <a:pPr indent="0" algn="ctr"/>
            <a:r>
              <a:rPr lang="zh-CN" altLang="en-US" b="1">
                <a:latin typeface="Calibri" panose="020F0502020204030204" charset="0"/>
                <a:ea typeface="宋体" panose="02010600030101010101" pitchFamily="2" charset="-122"/>
              </a:rPr>
              <a:t>高压线束检查</a:t>
            </a:r>
          </a:p>
        </p:txBody>
      </p:sp>
      <p:sp>
        <p:nvSpPr>
          <p:cNvPr id="2" name="文本框 1"/>
          <p:cNvSpPr txBox="1"/>
          <p:nvPr/>
        </p:nvSpPr>
        <p:spPr>
          <a:xfrm>
            <a:off x="990600" y="1257300"/>
            <a:ext cx="5080000" cy="460375"/>
          </a:xfrm>
          <a:prstGeom prst="rect">
            <a:avLst/>
          </a:prstGeom>
          <a:noFill/>
          <a:ln w="9525">
            <a:noFill/>
          </a:ln>
        </p:spPr>
        <p:txBody>
          <a:bodyPr>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1、</a:t>
            </a:r>
            <a:r>
              <a:rPr lang="en-US" sz="2400" b="0">
                <a:latin typeface="微软雅黑" panose="020B0503020204020204" pitchFamily="34" charset="-122"/>
                <a:ea typeface="微软雅黑" panose="020B0503020204020204" pitchFamily="34" charset="-122"/>
                <a:cs typeface="微软雅黑" panose="020B0503020204020204" pitchFamily="34" charset="-122"/>
              </a:rPr>
              <a:t> </a:t>
            </a:r>
            <a:r>
              <a:rPr lang="zh-CN" sz="2400" b="0">
                <a:latin typeface="微软雅黑" panose="020B0503020204020204" pitchFamily="34" charset="-122"/>
                <a:ea typeface="微软雅黑" panose="020B0503020204020204" pitchFamily="34" charset="-122"/>
                <a:cs typeface="微软雅黑" panose="020B0503020204020204" pitchFamily="34" charset="-122"/>
              </a:rPr>
              <a:t>车辆基本检查</a:t>
            </a:r>
            <a:endParaRPr lang="zh-CN" altLang="en-US" sz="24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5367020" y="2008505"/>
            <a:ext cx="5715000" cy="379920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10300970" cy="50673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连接故障诊断仪，打开启动开关读取主要系统故障码。</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3382010" y="5908675"/>
            <a:ext cx="5080000" cy="368300"/>
          </a:xfrm>
          <a:prstGeom prst="rect">
            <a:avLst/>
          </a:prstGeom>
          <a:noFill/>
          <a:ln w="9525">
            <a:noFill/>
          </a:ln>
        </p:spPr>
        <p:txBody>
          <a:bodyPr>
            <a:spAutoFit/>
          </a:bodyPr>
          <a:lstStyle/>
          <a:p>
            <a:pPr indent="0" algn="ctr"/>
            <a:r>
              <a:rPr lang="zh-CN" altLang="en-US" b="1">
                <a:latin typeface="Calibri" panose="020F0502020204030204" charset="0"/>
                <a:ea typeface="宋体" panose="02010600030101010101" pitchFamily="2" charset="-122"/>
              </a:rPr>
              <a:t>诊断仪读取的故障码信息</a:t>
            </a:r>
          </a:p>
        </p:txBody>
      </p:sp>
      <p:sp>
        <p:nvSpPr>
          <p:cNvPr id="2" name="文本框 1"/>
          <p:cNvSpPr txBox="1"/>
          <p:nvPr/>
        </p:nvSpPr>
        <p:spPr>
          <a:xfrm>
            <a:off x="990600" y="1257300"/>
            <a:ext cx="5080000" cy="460375"/>
          </a:xfrm>
          <a:prstGeom prst="rect">
            <a:avLst/>
          </a:prstGeom>
          <a:noFill/>
          <a:ln w="9525">
            <a:noFill/>
          </a:ln>
        </p:spPr>
        <p:txBody>
          <a:bodyPr>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2、连接故障诊断仪读取故障码</a:t>
            </a:r>
          </a:p>
        </p:txBody>
      </p:sp>
      <p:pic>
        <p:nvPicPr>
          <p:cNvPr id="38" name="图片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8425" y="2515235"/>
            <a:ext cx="6362065" cy="339344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299974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查阅吉利EV300维修手册及电路图可知，P102A04电机控制器故障等级2；P171100信号失配错误；P0C5200Sine/cosine输入信号低于电压阈值；P171400高压互锁错误等故障代码时优先考虑驱动电机旋变信号故障。</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8387715" cy="460375"/>
          </a:xfrm>
          <a:prstGeom prst="rect">
            <a:avLst/>
          </a:prstGeom>
          <a:noFill/>
          <a:ln w="9525">
            <a:noFill/>
          </a:ln>
        </p:spPr>
        <p:txBody>
          <a:bodyPr wrap="square">
            <a:spAutoFit/>
          </a:bodyPr>
          <a:lstStyle/>
          <a:p>
            <a:pPr indent="288290"/>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0">
                <a:latin typeface="微软雅黑" panose="020B0503020204020204" pitchFamily="34" charset="-122"/>
                <a:ea typeface="微软雅黑" panose="020B0503020204020204" pitchFamily="34" charset="-122"/>
                <a:cs typeface="微软雅黑" panose="020B0503020204020204" pitchFamily="34" charset="-122"/>
              </a:rPr>
              <a:t>、</a:t>
            </a:r>
            <a:r>
              <a:rPr lang="zh-CN" sz="2400" b="0">
                <a:latin typeface="微软雅黑" panose="020B0503020204020204" pitchFamily="34" charset="-122"/>
                <a:ea typeface="微软雅黑" panose="020B0503020204020204" pitchFamily="34" charset="-122"/>
                <a:cs typeface="微软雅黑" panose="020B0503020204020204" pitchFamily="34" charset="-122"/>
              </a:rPr>
              <a:t>查阅电路图及维修手册，分析故障范围</a:t>
            </a:r>
          </a:p>
        </p:txBody>
      </p:sp>
      <p:pic>
        <p:nvPicPr>
          <p:cNvPr id="213" name="图片 213"/>
          <p:cNvPicPr>
            <a:picLocks noChangeAspect="1"/>
          </p:cNvPicPr>
          <p:nvPr/>
        </p:nvPicPr>
        <p:blipFill>
          <a:blip r:embed="rId4"/>
          <a:stretch>
            <a:fillRect/>
          </a:stretch>
        </p:blipFill>
        <p:spPr>
          <a:xfrm>
            <a:off x="5421630" y="1881505"/>
            <a:ext cx="5638800" cy="4052570"/>
          </a:xfrm>
          <a:prstGeom prst="rect">
            <a:avLst/>
          </a:prstGeom>
        </p:spPr>
      </p:pic>
      <p:sp>
        <p:nvSpPr>
          <p:cNvPr id="10" name="文本框 9"/>
          <p:cNvSpPr txBox="1"/>
          <p:nvPr/>
        </p:nvSpPr>
        <p:spPr>
          <a:xfrm>
            <a:off x="5805170" y="5934075"/>
            <a:ext cx="5080000" cy="368300"/>
          </a:xfrm>
          <a:prstGeom prst="rect">
            <a:avLst/>
          </a:prstGeom>
          <a:noFill/>
          <a:ln w="9525">
            <a:noFill/>
          </a:ln>
        </p:spPr>
        <p:txBody>
          <a:bodyPr>
            <a:spAutoFit/>
          </a:bodyPr>
          <a:lstStyle/>
          <a:p>
            <a:pPr indent="0" algn="ctr"/>
            <a:r>
              <a:rPr lang="zh-CN" b="1">
                <a:latin typeface="宋体" panose="02010600030101010101" pitchFamily="2" charset="-122"/>
                <a:ea typeface="宋体" panose="02010600030101010101" pitchFamily="2" charset="-122"/>
              </a:rPr>
              <a:t>电路简图</a:t>
            </a:r>
            <a:endParaRPr lang="zh-CN" altLang="en-US"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892550" cy="133794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（a）操作启动开关使电源模式至OFF状态。</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（b）断开蓄电池负极电缆。</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4、检测电机旋变的正弦、余弦、励磁电阻值</a:t>
            </a:r>
          </a:p>
        </p:txBody>
      </p:sp>
      <p:pic>
        <p:nvPicPr>
          <p:cNvPr id="214" name="图片 214" descr="C:\Users\28568\Documents\Tencent Files\285688179\Image\C2C\8D6B98C49BC5F745FC09DB6410ED7AD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047865" y="2109470"/>
            <a:ext cx="3097530" cy="4130040"/>
          </a:xfrm>
          <a:prstGeom prst="rect">
            <a:avLst/>
          </a:prstGeom>
          <a:noFill/>
          <a:ln>
            <a:noFill/>
          </a:ln>
        </p:spPr>
      </p:pic>
      <p:sp>
        <p:nvSpPr>
          <p:cNvPr id="100" name="文本框 99"/>
          <p:cNvSpPr txBox="1"/>
          <p:nvPr/>
        </p:nvSpPr>
        <p:spPr>
          <a:xfrm>
            <a:off x="6028055" y="6239510"/>
            <a:ext cx="5080000" cy="368300"/>
          </a:xfrm>
          <a:prstGeom prst="rect">
            <a:avLst/>
          </a:prstGeom>
          <a:noFill/>
          <a:ln w="9525">
            <a:noFill/>
          </a:ln>
        </p:spPr>
        <p:txBody>
          <a:bodyPr>
            <a:spAutoFit/>
          </a:bodyPr>
          <a:lstStyle/>
          <a:p>
            <a:pPr indent="0" algn="ctr"/>
            <a:r>
              <a:rPr lang="zh-CN" b="1">
                <a:ea typeface="宋体" panose="02010600030101010101" pitchFamily="2" charset="-122"/>
              </a:rPr>
              <a:t>电机旋变电阻值测量</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36140"/>
            <a:ext cx="3874135" cy="2168525"/>
          </a:xfrm>
          <a:prstGeom prst="rect">
            <a:avLst/>
          </a:prstGeom>
          <a:noFill/>
          <a:ln w="9525">
            <a:noFill/>
          </a:ln>
        </p:spPr>
        <p:txBody>
          <a:bodyPr wrap="square">
            <a:spAutoFit/>
          </a:bodyPr>
          <a:lstStyle/>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电机控制系统由动力总成（驱动电机）、高压配电设备、电机控制器、高低压线束和相关传感器等组成，这样部件可以分开安装，</a:t>
            </a:r>
            <a:r>
              <a:rPr lang="zh-CN" b="1">
                <a:solidFill>
                  <a:srgbClr val="FF0000"/>
                </a:solidFill>
                <a:latin typeface="宋体" panose="02010600030101010101" pitchFamily="2" charset="-122"/>
                <a:ea typeface="宋体" panose="02010600030101010101" pitchFamily="2" charset="-122"/>
                <a:cs typeface="微软雅黑" panose="020B0503020204020204" pitchFamily="34" charset="-122"/>
              </a:rPr>
              <a:t>如吉利帝豪</a:t>
            </a:r>
            <a:r>
              <a:rPr b="1">
                <a:solidFill>
                  <a:srgbClr val="FF0000"/>
                </a:solidFill>
                <a:latin typeface="宋体" panose="02010600030101010101" pitchFamily="2" charset="-122"/>
                <a:ea typeface="宋体" panose="02010600030101010101" pitchFamily="2" charset="-122"/>
                <a:cs typeface="微软雅黑" panose="020B0503020204020204" pitchFamily="34" charset="-122"/>
              </a:rPr>
              <a:t>用导线相连</a:t>
            </a:r>
            <a:r>
              <a:rPr b="1">
                <a:latin typeface="宋体" panose="02010600030101010101" pitchFamily="2" charset="-122"/>
                <a:ea typeface="宋体" panose="02010600030101010101" pitchFamily="2" charset="-122"/>
                <a:cs typeface="微软雅黑" panose="020B0503020204020204" pitchFamily="34" charset="-122"/>
              </a:rPr>
              <a:t>。</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9"/>
          <p:cNvSpPr txBox="1"/>
          <p:nvPr/>
        </p:nvSpPr>
        <p:spPr>
          <a:xfrm>
            <a:off x="6893560" y="5660390"/>
            <a:ext cx="378714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吉利帝豪分散安装控制器</a:t>
            </a:r>
          </a:p>
        </p:txBody>
      </p:sp>
      <p:pic>
        <p:nvPicPr>
          <p:cNvPr id="12" name="图片 3082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9565" y="2007235"/>
            <a:ext cx="5687060" cy="3546475"/>
          </a:xfrm>
          <a:prstGeom prst="rect">
            <a:avLst/>
          </a:prstGeom>
        </p:spPr>
      </p:pic>
    </p:spTree>
    <p:extLst>
      <p:ext uri="{BB962C8B-B14F-4D97-AF65-F5344CB8AC3E}">
        <p14:creationId xmlns:p14="http://schemas.microsoft.com/office/powerpoint/2010/main" val="160879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7741920" cy="92202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（a）操作启动开关使电源模式至OFF状态。</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（b）断开蓄电池负极电缆。</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4、检测电机旋变的正弦、余弦、励磁电阻值</a:t>
            </a:r>
          </a:p>
        </p:txBody>
      </p:sp>
      <p:pic>
        <p:nvPicPr>
          <p:cNvPr id="5" name="图片 4"/>
          <p:cNvPicPr>
            <a:picLocks noChangeAspect="1"/>
          </p:cNvPicPr>
          <p:nvPr/>
        </p:nvPicPr>
        <p:blipFill>
          <a:blip r:embed="rId4"/>
          <a:stretch>
            <a:fillRect/>
          </a:stretch>
        </p:blipFill>
        <p:spPr>
          <a:xfrm>
            <a:off x="6119495" y="2008505"/>
            <a:ext cx="4539615" cy="3927475"/>
          </a:xfrm>
          <a:prstGeom prst="rect">
            <a:avLst/>
          </a:prstGeom>
        </p:spPr>
      </p:pic>
      <p:sp>
        <p:nvSpPr>
          <p:cNvPr id="6" name="文本框 5"/>
          <p:cNvSpPr txBox="1"/>
          <p:nvPr/>
        </p:nvSpPr>
        <p:spPr>
          <a:xfrm>
            <a:off x="7710170" y="6100445"/>
            <a:ext cx="1562100" cy="368300"/>
          </a:xfrm>
          <a:prstGeom prst="rect">
            <a:avLst/>
          </a:prstGeom>
          <a:noFill/>
        </p:spPr>
        <p:txBody>
          <a:bodyPr wrap="none" rtlCol="0" anchor="t">
            <a:spAutoFit/>
          </a:bodyPr>
          <a:lstStyle/>
          <a:p>
            <a:r>
              <a:rPr lang="zh-CN" b="1">
                <a:latin typeface="宋体" panose="02010600030101010101" pitchFamily="2" charset="-122"/>
                <a:ea typeface="宋体" panose="02010600030101010101" pitchFamily="2" charset="-122"/>
                <a:cs typeface="微软雅黑" panose="020B0503020204020204" pitchFamily="34" charset="-122"/>
                <a:sym typeface="+mn-ea"/>
              </a:rPr>
              <a:t>关闭启动开关</a:t>
            </a: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571875" cy="175323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（c）断开电机控制器线束连接器EP11。</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（d）用万用表按表4-2-4测量电阻并记录下测量值：</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4、检测电机旋变的正弦、余弦、励磁电阻值</a:t>
            </a:r>
          </a:p>
        </p:txBody>
      </p:sp>
      <p:graphicFrame>
        <p:nvGraphicFramePr>
          <p:cNvPr id="3" name="表格 2"/>
          <p:cNvGraphicFramePr/>
          <p:nvPr>
            <p:custDataLst>
              <p:tags r:id="rId3"/>
            </p:custDataLst>
          </p:nvPr>
        </p:nvGraphicFramePr>
        <p:xfrm>
          <a:off x="4899660" y="2791460"/>
          <a:ext cx="6807200" cy="2039620"/>
        </p:xfrm>
        <a:graphic>
          <a:graphicData uri="http://schemas.openxmlformats.org/drawingml/2006/table">
            <a:tbl>
              <a:tblPr firstRow="1" bandRow="1">
                <a:tableStyleId>{5940675A-B579-460E-94D1-54222C63F5DA}</a:tableStyleId>
              </a:tblPr>
              <a:tblGrid>
                <a:gridCol w="1701800"/>
                <a:gridCol w="1701800"/>
                <a:gridCol w="1701800"/>
                <a:gridCol w="1701800"/>
              </a:tblGrid>
              <a:tr h="39243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测量位置A</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测量位置B</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测量标准值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测量实际值</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9275">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EP11-15</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EP11-22</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9.5±1.5Ω.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EP11-16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EP11-23</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14.5±1.5Ω.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14.2</a:t>
                      </a:r>
                      <a:r>
                        <a:rPr lang="en-US" sz="1800" b="0">
                          <a:latin typeface="宋体" panose="02010600030101010101" pitchFamily="2" charset="-122"/>
                          <a:ea typeface="宋体" panose="02010600030101010101" pitchFamily="2" charset="-122"/>
                          <a:cs typeface="Calibri" panose="020F0502020204030204" charset="0"/>
                        </a:rPr>
                        <a:t>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9275">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EP11-17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EP11-24</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13.5±1.5Ω.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00000"/>
                        </a:lnSpc>
                        <a:buNone/>
                      </a:pPr>
                      <a:r>
                        <a:rPr lang="en-US" sz="1800" b="0">
                          <a:latin typeface="宋体" panose="02010600030101010101" pitchFamily="2" charset="-122"/>
                          <a:ea typeface="宋体" panose="02010600030101010101" pitchFamily="2" charset="-122"/>
                          <a:cs typeface="宋体" panose="02010600030101010101" pitchFamily="2" charset="-122"/>
                        </a:rPr>
                        <a:t>13.5</a:t>
                      </a:r>
                      <a:r>
                        <a:rPr lang="en-US" sz="1800" b="0">
                          <a:latin typeface="宋体" panose="02010600030101010101" pitchFamily="2" charset="-122"/>
                          <a:ea typeface="宋体" panose="02010600030101010101" pitchFamily="2" charset="-122"/>
                          <a:cs typeface="Calibri" panose="020F0502020204030204" charset="0"/>
                        </a:rPr>
                        <a:t>Ω</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4533900" cy="133794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断开电机控制器线束连接器EP13，用万用表测量驱动电机线束侧EP13的12号端子与11号端子之间的电阻值为8.9Ω，正常。</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zh-CN" sz="2400" b="0">
                <a:latin typeface="微软雅黑" panose="020B0503020204020204" pitchFamily="34" charset="-122"/>
                <a:ea typeface="微软雅黑" panose="020B0503020204020204" pitchFamily="34" charset="-122"/>
                <a:cs typeface="微软雅黑" panose="020B0503020204020204" pitchFamily="34" charset="-122"/>
              </a:rPr>
              <a:t>5、在驱动电机线束侧EP13测量励磁电阻值。</a:t>
            </a:r>
          </a:p>
        </p:txBody>
      </p:sp>
      <p:sp>
        <p:nvSpPr>
          <p:cNvPr id="100" name="文本框 99"/>
          <p:cNvSpPr txBox="1"/>
          <p:nvPr/>
        </p:nvSpPr>
        <p:spPr>
          <a:xfrm>
            <a:off x="6028055" y="6239510"/>
            <a:ext cx="5080000" cy="368300"/>
          </a:xfrm>
          <a:prstGeom prst="rect">
            <a:avLst/>
          </a:prstGeom>
          <a:noFill/>
          <a:ln w="9525">
            <a:noFill/>
          </a:ln>
        </p:spPr>
        <p:txBody>
          <a:bodyPr>
            <a:spAutoFit/>
          </a:bodyPr>
          <a:lstStyle/>
          <a:p>
            <a:pPr indent="0" algn="ctr"/>
            <a:r>
              <a:rPr lang="zh-CN" b="1">
                <a:ea typeface="宋体" panose="02010600030101010101" pitchFamily="2" charset="-122"/>
              </a:rPr>
              <a:t>电机处测量励磁电阻值</a:t>
            </a:r>
          </a:p>
        </p:txBody>
      </p:sp>
      <p:pic>
        <p:nvPicPr>
          <p:cNvPr id="5" name="图片 215" descr="C:\Users\28568\Documents\Tencent Files\285688179\Image\C2C\C569D4E41F8D5B501366018D7F7DA663.jpg"/>
          <p:cNvPicPr>
            <a:picLocks noChangeAspect="1" noChangeArrowheads="1"/>
          </p:cNvPicPr>
          <p:nvPr/>
        </p:nvPicPr>
        <p:blipFill>
          <a:blip r:embed="rId4" cstate="print">
            <a:extLst>
              <a:ext uri="{28A0092B-C50C-407E-A947-70E740481C1C}">
                <a14:useLocalDpi xmlns:a14="http://schemas.microsoft.com/office/drawing/2010/main" val="0"/>
              </a:ext>
            </a:extLst>
          </a:blip>
          <a:srcRect t="4934"/>
          <a:stretch>
            <a:fillRect/>
          </a:stretch>
        </p:blipFill>
        <p:spPr>
          <a:xfrm>
            <a:off x="7096125" y="2008505"/>
            <a:ext cx="3232150" cy="409321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3571875" cy="133794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更换EP11到EP13线束后，测量EP11-15至EP13-12端子线束电阻为0.5欧左右，为正常阻值。</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7</a:t>
            </a:r>
            <a:r>
              <a:rPr lang="zh-CN" sz="2400" b="0">
                <a:latin typeface="微软雅黑" panose="020B0503020204020204" pitchFamily="34" charset="-122"/>
                <a:ea typeface="微软雅黑" panose="020B0503020204020204" pitchFamily="34" charset="-122"/>
                <a:cs typeface="微软雅黑" panose="020B0503020204020204" pitchFamily="34" charset="-122"/>
              </a:rPr>
              <a:t>、更换线束</a:t>
            </a:r>
          </a:p>
        </p:txBody>
      </p:sp>
      <p:pic>
        <p:nvPicPr>
          <p:cNvPr id="217" name="图片 217" descr="C:\Users\28568\Documents\Tencent Files\285688179\Image\C2C\B2945885D10457CF419C53648DA1DBB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014970" y="1841500"/>
            <a:ext cx="3045460" cy="4061460"/>
          </a:xfrm>
          <a:prstGeom prst="rect">
            <a:avLst/>
          </a:prstGeom>
          <a:noFill/>
          <a:ln>
            <a:noFill/>
          </a:ln>
        </p:spPr>
      </p:pic>
      <p:pic>
        <p:nvPicPr>
          <p:cNvPr id="216" name="图片 216" descr="C:\Users\28568\Documents\Tencent Files\285688179\Image\C2C\878A3E950E7791B98CCBA3AD663F717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4581525" y="1842135"/>
            <a:ext cx="3029585" cy="4040505"/>
          </a:xfrm>
          <a:prstGeom prst="rect">
            <a:avLst/>
          </a:prstGeom>
          <a:noFill/>
          <a:ln>
            <a:noFill/>
          </a:ln>
        </p:spPr>
      </p:pic>
      <p:sp>
        <p:nvSpPr>
          <p:cNvPr id="100" name="文本框 99"/>
          <p:cNvSpPr txBox="1"/>
          <p:nvPr/>
        </p:nvSpPr>
        <p:spPr>
          <a:xfrm>
            <a:off x="3363595" y="5902960"/>
            <a:ext cx="5080000" cy="645160"/>
          </a:xfrm>
          <a:prstGeom prst="rect">
            <a:avLst/>
          </a:prstGeom>
          <a:noFill/>
          <a:ln w="9525">
            <a:noFill/>
          </a:ln>
        </p:spPr>
        <p:txBody>
          <a:bodyPr>
            <a:spAutoFit/>
          </a:bodyPr>
          <a:lstStyle/>
          <a:p>
            <a:pPr indent="0" algn="ctr"/>
            <a:r>
              <a:rPr lang="zh-CN" b="1">
                <a:ea typeface="宋体" panose="02010600030101010101" pitchFamily="2" charset="-122"/>
              </a:rPr>
              <a:t>电机旋变励磁信号的外线路测试</a:t>
            </a:r>
          </a:p>
          <a:p>
            <a:pPr indent="0" algn="ctr"/>
            <a:r>
              <a:rPr lang="zh-CN" b="1">
                <a:ea typeface="宋体" panose="02010600030101010101" pitchFamily="2" charset="-122"/>
              </a:rPr>
              <a:t>（更换前）</a:t>
            </a:r>
            <a:endParaRPr lang="zh-CN" altLang="en-US" b="1">
              <a:ea typeface="宋体" panose="02010600030101010101" pitchFamily="2" charset="-122"/>
            </a:endParaRPr>
          </a:p>
        </p:txBody>
      </p:sp>
      <p:sp>
        <p:nvSpPr>
          <p:cNvPr id="7" name="文本框 6"/>
          <p:cNvSpPr txBox="1"/>
          <p:nvPr/>
        </p:nvSpPr>
        <p:spPr>
          <a:xfrm>
            <a:off x="7164070" y="5902960"/>
            <a:ext cx="4775835" cy="645160"/>
          </a:xfrm>
          <a:prstGeom prst="rect">
            <a:avLst/>
          </a:prstGeom>
          <a:noFill/>
          <a:ln w="9525">
            <a:noFill/>
          </a:ln>
        </p:spPr>
        <p:txBody>
          <a:bodyPr wrap="square">
            <a:spAutoFit/>
          </a:bodyPr>
          <a:lstStyle/>
          <a:p>
            <a:pPr indent="0" algn="ctr"/>
            <a:r>
              <a:rPr lang="zh-CN" b="1">
                <a:ea typeface="宋体" panose="02010600030101010101" pitchFamily="2" charset="-122"/>
              </a:rPr>
              <a:t>电机旋变励磁信号的外线路测试</a:t>
            </a:r>
          </a:p>
          <a:p>
            <a:pPr indent="0" algn="ctr"/>
            <a:r>
              <a:rPr lang="zh-CN" b="1">
                <a:ea typeface="宋体" panose="02010600030101010101" pitchFamily="2" charset="-122"/>
              </a:rPr>
              <a:t>（更换后）</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10264140" cy="133794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恢复EP11、EP13线束连接，连接故障诊断仪，安装蓄电池负极电缆，打开启动开关读取主要系统故障码，未发现故障码。重新上电，READY灯点亮，仪表无其它故障提示，挂档能正常行驶，故障排除。</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四、任务案例故障修复</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990600" y="1257300"/>
            <a:ext cx="10069830" cy="460375"/>
          </a:xfrm>
          <a:prstGeom prst="rect">
            <a:avLst/>
          </a:prstGeom>
          <a:noFill/>
          <a:ln w="9525">
            <a:noFill/>
          </a:ln>
        </p:spPr>
        <p:txBody>
          <a:bodyPr wrap="square">
            <a:spAutoFit/>
          </a:bodyPr>
          <a:lstStyle/>
          <a:p>
            <a:pPr indent="288290"/>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7</a:t>
            </a:r>
            <a:r>
              <a:rPr lang="zh-CN" sz="2400" b="0">
                <a:latin typeface="微软雅黑" panose="020B0503020204020204" pitchFamily="34" charset="-122"/>
                <a:ea typeface="微软雅黑" panose="020B0503020204020204" pitchFamily="34" charset="-122"/>
                <a:cs typeface="微软雅黑" panose="020B0503020204020204" pitchFamily="34" charset="-122"/>
              </a:rPr>
              <a:t>、更换线束</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545" y="548640"/>
            <a:ext cx="8597265" cy="1320800"/>
          </a:xfrm>
        </p:spPr>
        <p:txBody>
          <a:bodyPr>
            <a:noAutofit/>
          </a:bodyPr>
          <a:lstStyle/>
          <a:p>
            <a:pPr algn="l"/>
            <a:r>
              <a:rPr altLang="zh-CN">
                <a:latin typeface="微软雅黑" panose="020B0503020204020204" pitchFamily="34" charset="-122"/>
                <a:ea typeface="微软雅黑" panose="020B0503020204020204" pitchFamily="34" charset="-122"/>
                <a:cs typeface="微软雅黑" panose="020B0503020204020204" pitchFamily="34" charset="-122"/>
              </a:rPr>
              <a:t>任务</a:t>
            </a:r>
            <a:r>
              <a:rPr lang="en-US">
                <a:latin typeface="微软雅黑" panose="020B0503020204020204" pitchFamily="34" charset="-122"/>
                <a:ea typeface="微软雅黑" panose="020B0503020204020204" pitchFamily="34" charset="-122"/>
                <a:cs typeface="微软雅黑" panose="020B0503020204020204" pitchFamily="34" charset="-122"/>
              </a:rPr>
              <a:t>1</a:t>
            </a:r>
            <a:r>
              <a:rPr altLang="zh-CN">
                <a:latin typeface="微软雅黑" panose="020B0503020204020204" pitchFamily="34" charset="-122"/>
                <a:ea typeface="微软雅黑" panose="020B0503020204020204" pitchFamily="34" charset="-122"/>
                <a:cs typeface="微软雅黑" panose="020B0503020204020204" pitchFamily="34" charset="-122"/>
              </a:rPr>
              <a:t>：电机控制系统故障的诊断与排除</a:t>
            </a:r>
          </a:p>
        </p:txBody>
      </p:sp>
      <p:sp>
        <p:nvSpPr>
          <p:cNvPr id="3" name="内容占位符 2"/>
          <p:cNvSpPr>
            <a:spLocks noGrp="1"/>
          </p:cNvSpPr>
          <p:nvPr>
            <p:ph idx="1"/>
          </p:nvPr>
        </p:nvSpPr>
        <p:spPr>
          <a:xfrm>
            <a:off x="677545" y="1662430"/>
            <a:ext cx="10320655" cy="4409440"/>
          </a:xfrm>
        </p:spPr>
        <p:txBody>
          <a:bodyPr>
            <a:normAutofit lnSpcReduction="10000"/>
          </a:bodyPr>
          <a:lstStyle/>
          <a:p>
            <a:pPr marL="0" indent="0">
              <a:buNone/>
            </a:pPr>
            <a:r>
              <a:rPr lang="zh-CN" altLang="en-US" sz="2800">
                <a:solidFill>
                  <a:srgbClr val="FF0000"/>
                </a:solidFill>
                <a:sym typeface="+mn-ea"/>
              </a:rPr>
              <a:t>任务情景</a:t>
            </a:r>
            <a:endParaRPr lang="zh-CN" altLang="en-US" sz="2800">
              <a:solidFill>
                <a:srgbClr val="FF0000"/>
              </a:solidFill>
            </a:endParaRPr>
          </a:p>
          <a:p>
            <a:pPr marL="0" indent="0">
              <a:buNone/>
            </a:pPr>
            <a:r>
              <a:rPr lang="zh-CN" altLang="en-US" sz="2800"/>
              <a:t>      </a:t>
            </a:r>
            <a:r>
              <a:rPr lang="zh-CN" altLang="en-US" sz="2800">
                <a:sym typeface="+mn-ea"/>
              </a:rPr>
              <a:t>客户王先生的电动汽车启动后仪表上低压蓄电池故障灯点亮，系统故障指示灯点亮，READY灯未点亮，车辆不能正常挂档行驶，其他功能也无异常。</a:t>
            </a:r>
          </a:p>
          <a:p>
            <a:pPr marL="0" indent="0">
              <a:buNone/>
            </a:pPr>
            <a:r>
              <a:rPr lang="zh-CN" altLang="en-US" sz="2800">
                <a:solidFill>
                  <a:srgbClr val="FF0000"/>
                </a:solidFill>
              </a:rPr>
              <a:t>任务目标</a:t>
            </a:r>
            <a:endParaRPr lang="zh-CN" altLang="en-US" sz="2800"/>
          </a:p>
          <a:p>
            <a:r>
              <a:rPr lang="zh-CN" altLang="en-US" sz="2800"/>
              <a:t>能够了解电机控制系统故障原因</a:t>
            </a:r>
          </a:p>
          <a:p>
            <a:r>
              <a:rPr lang="zh-CN" altLang="en-US" sz="2800"/>
              <a:t>能够掌握电机控制系统故障排除方法 </a:t>
            </a:r>
          </a:p>
          <a:p>
            <a:pPr marL="0" indent="0">
              <a:buNone/>
            </a:pPr>
            <a:r>
              <a:rPr lang="zh-CN" altLang="en-US" sz="2800">
                <a:solidFill>
                  <a:srgbClr val="FF0000"/>
                </a:solidFill>
              </a:rPr>
              <a:t>实训参考视频：电机控制器无法通讯故障检修</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4618355" cy="175323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旋转变压器(resolver/transformer) 是一种电磁式传感器，又称同步分解器。电动汽车中一般采用旋转变压器来检测驱动电机转轴来确定转子位置，并以此获取电机转速。</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4"/>
          <a:stretch>
            <a:fillRect/>
          </a:stretch>
        </p:blipFill>
        <p:spPr>
          <a:xfrm>
            <a:off x="6040120" y="1992630"/>
            <a:ext cx="5028565" cy="3668395"/>
          </a:xfrm>
          <a:prstGeom prst="rect">
            <a:avLst/>
          </a:prstGeom>
        </p:spPr>
      </p:pic>
      <p:sp>
        <p:nvSpPr>
          <p:cNvPr id="5" name="文本框 4"/>
          <p:cNvSpPr txBox="1"/>
          <p:nvPr/>
        </p:nvSpPr>
        <p:spPr>
          <a:xfrm>
            <a:off x="8140700" y="5779770"/>
            <a:ext cx="1332230" cy="368300"/>
          </a:xfrm>
          <a:prstGeom prst="rect">
            <a:avLst/>
          </a:prstGeom>
          <a:noFill/>
        </p:spPr>
        <p:txBody>
          <a:bodyPr wrap="none" rtlCol="0" anchor="t">
            <a:spAutoFit/>
          </a:bodyPr>
          <a:lstStyle/>
          <a:p>
            <a:r>
              <a:rPr lang="zh-CN" b="1">
                <a:latin typeface="宋体" panose="02010600030101010101" pitchFamily="2" charset="-122"/>
                <a:ea typeface="宋体" panose="02010600030101010101" pitchFamily="2" charset="-122"/>
                <a:cs typeface="微软雅黑" panose="020B0503020204020204" pitchFamily="34" charset="-122"/>
                <a:sym typeface="+mn-ea"/>
              </a:rPr>
              <a:t>旋转变压器</a:t>
            </a: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4618355" cy="341503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定子绕组有两个，分别叫定子励磁绕组(其引线端为D1、D2)和定子交轴绕组(其引线端为D3、D4,)。绕组结构上完全相同，它们都布置在定子槽中，而且两绕组的轴线在空间互成90°。转子绕组也有两个，分别为正弦输出绕组(Z3，Z4)和余弦输出绕组(Z1、Z2)。两绕组轴线也成空间90°角。转子外圆有槽用来装转子绕组。</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809105" y="4865370"/>
            <a:ext cx="340106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定子绕组和转子绕组连接示意图</a:t>
            </a:r>
          </a:p>
        </p:txBody>
      </p:sp>
      <p:pic>
        <p:nvPicPr>
          <p:cNvPr id="128" name="图片 128" descr="IMG_2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5374005" y="1992630"/>
            <a:ext cx="5746750" cy="2478405"/>
          </a:xfrm>
          <a:prstGeom prst="rect">
            <a:avLst/>
          </a:prstGeom>
          <a:noFill/>
          <a:ln>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4618355" cy="383095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旋变器原理：</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电机转子与旋变器转子一同转动时，旋转变压器转子转过定子线圈，改变了定子线圈与转子之间的磁通，使得正弦绕组和余弦绕组收到励磁绕组感应，信号幅值产生一定变化，呈正弦和余弦波形。波形的幅值和相位因与电机转子同转的旋转变压器转子的变化而变化，因此可以准确判断出电机转子的位置、转速以及方向。</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7092950" y="4849495"/>
            <a:ext cx="248158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旋转变压器工作原理图</a:t>
            </a:r>
          </a:p>
        </p:txBody>
      </p:sp>
      <p:pic>
        <p:nvPicPr>
          <p:cNvPr id="221" name="图片 2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4975" y="1992630"/>
            <a:ext cx="5636895" cy="225361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96290" y="1992630"/>
            <a:ext cx="10376535" cy="92202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从转子输出sin、cos信号就需要电刷，称为有刷旋变。为了取消电刷，实际应用中多采用无刷旋变，无刷旋变一般分为绕线式旋变（同步电机多用）和磁阻式旋变（异步电机多用）。</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8488680" y="6024880"/>
            <a:ext cx="133223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磁阻式旋变</a:t>
            </a:r>
          </a:p>
        </p:txBody>
      </p:sp>
      <p:pic>
        <p:nvPicPr>
          <p:cNvPr id="130" name="图片 1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710690" y="3206750"/>
            <a:ext cx="4199255" cy="2816860"/>
          </a:xfrm>
          <a:prstGeom prst="rect">
            <a:avLst/>
          </a:prstGeom>
          <a:noFill/>
          <a:ln>
            <a:noFill/>
          </a:ln>
        </p:spPr>
      </p:pic>
      <p:pic>
        <p:nvPicPr>
          <p:cNvPr id="131" name="图片 131"/>
          <p:cNvPicPr>
            <a:picLocks noChangeAspect="1" noChangeArrowheads="1"/>
          </p:cNvPicPr>
          <p:nvPr/>
        </p:nvPicPr>
        <p:blipFill>
          <a:blip r:embed="rId5">
            <a:extLst>
              <a:ext uri="{28A0092B-C50C-407E-A947-70E740481C1C}">
                <a14:useLocalDpi xmlns:a14="http://schemas.microsoft.com/office/drawing/2010/main" val="0"/>
              </a:ext>
            </a:extLst>
          </a:blip>
          <a:srcRect t="7501"/>
          <a:stretch>
            <a:fillRect/>
          </a:stretch>
        </p:blipFill>
        <p:spPr>
          <a:xfrm>
            <a:off x="6813550" y="3188970"/>
            <a:ext cx="4180205" cy="2835910"/>
          </a:xfrm>
          <a:prstGeom prst="rect">
            <a:avLst/>
          </a:prstGeom>
          <a:noFill/>
          <a:ln>
            <a:noFill/>
          </a:ln>
        </p:spPr>
      </p:pic>
      <p:sp>
        <p:nvSpPr>
          <p:cNvPr id="2" name="文本框 1"/>
          <p:cNvSpPr txBox="1"/>
          <p:nvPr/>
        </p:nvSpPr>
        <p:spPr>
          <a:xfrm>
            <a:off x="3241675" y="6024880"/>
            <a:ext cx="133223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绕线式旋变</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36140"/>
            <a:ext cx="3874135" cy="922020"/>
          </a:xfrm>
          <a:prstGeom prst="rect">
            <a:avLst/>
          </a:prstGeom>
          <a:noFill/>
          <a:ln w="9525">
            <a:noFill/>
          </a:ln>
        </p:spPr>
        <p:txBody>
          <a:bodyPr wrap="square">
            <a:spAutoFit/>
          </a:bodyPr>
          <a:lstStyle/>
          <a:p>
            <a:pPr indent="304800" fontAlgn="auto">
              <a:lnSpc>
                <a:spcPct val="150000"/>
              </a:lnSpc>
            </a:pPr>
            <a:r>
              <a:rPr b="1">
                <a:solidFill>
                  <a:srgbClr val="FF0000"/>
                </a:solidFill>
                <a:latin typeface="宋体" panose="02010600030101010101" pitchFamily="2" charset="-122"/>
                <a:ea typeface="宋体" panose="02010600030101010101" pitchFamily="2" charset="-122"/>
                <a:cs typeface="微软雅黑" panose="020B0503020204020204" pitchFamily="34" charset="-122"/>
              </a:rPr>
              <a:t>也可以结合成一体更有利于车辆布局</a:t>
            </a:r>
            <a:r>
              <a:rPr lang="zh-CN" b="1">
                <a:solidFill>
                  <a:srgbClr val="FF0000"/>
                </a:solidFill>
                <a:latin typeface="宋体" panose="02010600030101010101" pitchFamily="2" charset="-122"/>
                <a:ea typeface="宋体" panose="02010600030101010101" pitchFamily="2" charset="-122"/>
                <a:cs typeface="微软雅黑" panose="020B0503020204020204" pitchFamily="34" charset="-122"/>
              </a:rPr>
              <a:t>，如比亚迪</a:t>
            </a:r>
            <a:r>
              <a:rPr lang="en-US" altLang="zh-CN" b="1">
                <a:solidFill>
                  <a:srgbClr val="FF0000"/>
                </a:solidFill>
                <a:latin typeface="宋体" panose="02010600030101010101" pitchFamily="2" charset="-122"/>
                <a:ea typeface="宋体" panose="02010600030101010101" pitchFamily="2" charset="-122"/>
                <a:cs typeface="微软雅黑" panose="020B0503020204020204" pitchFamily="34" charset="-122"/>
              </a:rPr>
              <a:t>E5</a:t>
            </a:r>
            <a:r>
              <a:rPr b="1">
                <a:solidFill>
                  <a:srgbClr val="FF0000"/>
                </a:solidFill>
                <a:latin typeface="宋体" panose="02010600030101010101" pitchFamily="2" charset="-122"/>
                <a:ea typeface="宋体" panose="02010600030101010101" pitchFamily="2" charset="-122"/>
                <a:cs typeface="微软雅黑" panose="020B0503020204020204" pitchFamily="34" charset="-122"/>
              </a:rPr>
              <a:t>。</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9"/>
          <p:cNvSpPr txBox="1"/>
          <p:nvPr/>
        </p:nvSpPr>
        <p:spPr>
          <a:xfrm>
            <a:off x="7114540" y="5645150"/>
            <a:ext cx="378714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比亚迪四合一控制器</a:t>
            </a:r>
          </a:p>
        </p:txBody>
      </p:sp>
      <p:pic>
        <p:nvPicPr>
          <p:cNvPr id="12" name="图片 204" descr="C:\Users\ZBL\Documents\Tencent Files\112557397\FileRecv\MobileFile\IMG_20180809_092728.jpg"/>
          <p:cNvPicPr>
            <a:picLocks noChangeAspect="1" noChangeArrowheads="1"/>
          </p:cNvPicPr>
          <p:nvPr/>
        </p:nvPicPr>
        <p:blipFill>
          <a:blip r:embed="rId4">
            <a:extLst>
              <a:ext uri="{28A0092B-C50C-407E-A947-70E740481C1C}">
                <a14:useLocalDpi xmlns:a14="http://schemas.microsoft.com/office/drawing/2010/main" val="0"/>
              </a:ext>
            </a:extLst>
          </a:blip>
          <a:srcRect l="4517" r="9624" b="35808"/>
          <a:stretch>
            <a:fillRect/>
          </a:stretch>
        </p:blipFill>
        <p:spPr>
          <a:xfrm>
            <a:off x="5290185" y="1985645"/>
            <a:ext cx="5781675" cy="3534410"/>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1992630"/>
            <a:ext cx="3912235" cy="2999740"/>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①线式旋变</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A与B的转子绕组彼此相连。A-环形变压器，定子加励磁电压U，转子将感应的励磁信号传递给旋变B；B-旋转变压器，当转子旋转一个角度时，定子两套互相垂直的绕组将输出信号，其幅值分别与sin  和cos 成正比。</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884035" y="5511800"/>
            <a:ext cx="271145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绕线式旋变器工作原理图</a:t>
            </a:r>
          </a:p>
        </p:txBody>
      </p:sp>
      <p:pic>
        <p:nvPicPr>
          <p:cNvPr id="132" name="图片 132" descr="旋变原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970145" y="1992630"/>
            <a:ext cx="6128385" cy="3279775"/>
          </a:xfrm>
          <a:prstGeom prst="rect">
            <a:avLst/>
          </a:prstGeom>
          <a:noFill/>
          <a:ln>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1992630"/>
            <a:ext cx="3912235" cy="216852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②磁阻式旋变。</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磁阻式旋变的励磁绕组与输出sin、cos绕组都安装在定子上，转子仅有铁心而无绕组。励磁绕组通以高频电压（1-10kHz）。</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7686675" y="5902960"/>
            <a:ext cx="156210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磁阻式旋变器</a:t>
            </a:r>
          </a:p>
        </p:txBody>
      </p:sp>
      <p:pic>
        <p:nvPicPr>
          <p:cNvPr id="2" name="图片 1"/>
          <p:cNvPicPr>
            <a:picLocks noChangeAspect="1"/>
          </p:cNvPicPr>
          <p:nvPr/>
        </p:nvPicPr>
        <p:blipFill>
          <a:blip r:embed="rId4"/>
          <a:stretch>
            <a:fillRect/>
          </a:stretch>
        </p:blipFill>
        <p:spPr>
          <a:xfrm>
            <a:off x="5523230" y="1992630"/>
            <a:ext cx="5593715" cy="381444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1992630"/>
            <a:ext cx="4505960" cy="4246245"/>
          </a:xfrm>
          <a:prstGeom prst="rect">
            <a:avLst/>
          </a:prstGeom>
          <a:noFill/>
          <a:ln w="9525">
            <a:noFill/>
          </a:ln>
        </p:spPr>
        <p:txBody>
          <a:bodyPr wrap="square">
            <a:spAutoFit/>
          </a:bodyPr>
          <a:lstStyle/>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②磁阻式旋变。</a:t>
            </a:r>
          </a:p>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rPr>
              <a:t>励磁绕组与两个输出绕组（sin、cos）的关系如图所示，就像变压器的初级与两个次级的关系。它们按一定规律绕在定子齿上，通常每个齿都绕上励磁线圈，但sin、cos绕组则彼此要错开一定齿数以确保二者感应电势幅值（与气隙磁通密度的分布有关）彼此相位差90°；当转子转动时， 输出绕组的sin、cos信号与前面绕线式旋变相同。</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8638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拓展知识：</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7216775" y="5870575"/>
            <a:ext cx="2941320" cy="368300"/>
          </a:xfrm>
          <a:prstGeom prst="rect">
            <a:avLst/>
          </a:prstGeom>
          <a:noFill/>
        </p:spPr>
        <p:txBody>
          <a:bodyPr wrap="none" rtlCol="0" anchor="t">
            <a:spAutoFit/>
          </a:bodyPr>
          <a:lstStyle/>
          <a:p>
            <a:pPr algn="l"/>
            <a:r>
              <a:rPr lang="zh-CN" b="1">
                <a:latin typeface="宋体" panose="02010600030101010101" pitchFamily="2" charset="-122"/>
                <a:ea typeface="宋体" panose="02010600030101010101" pitchFamily="2" charset="-122"/>
                <a:cs typeface="微软雅黑" panose="020B0503020204020204" pitchFamily="34" charset="-122"/>
                <a:sym typeface="+mn-ea"/>
              </a:rPr>
              <a:t>磁阻式旋变器输出信号波形</a:t>
            </a:r>
          </a:p>
        </p:txBody>
      </p:sp>
      <p:pic>
        <p:nvPicPr>
          <p:cNvPr id="308241" name="图片 3082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9890" y="2573655"/>
            <a:ext cx="5850255" cy="308356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36140"/>
            <a:ext cx="3684905" cy="2168525"/>
          </a:xfrm>
          <a:prstGeom prst="rect">
            <a:avLst/>
          </a:prstGeom>
          <a:noFill/>
          <a:ln w="9525">
            <a:noFill/>
          </a:ln>
        </p:spPr>
        <p:txBody>
          <a:bodyPr wrap="square">
            <a:spAutoFit/>
          </a:bodyPr>
          <a:lstStyle/>
          <a:p>
            <a:pPr indent="304800" fontAlgn="auto">
              <a:lnSpc>
                <a:spcPct val="150000"/>
              </a:lnSpc>
            </a:pPr>
            <a:r>
              <a:rPr b="1">
                <a:solidFill>
                  <a:schemeClr val="tx1"/>
                </a:solidFill>
                <a:latin typeface="宋体" panose="02010600030101010101" pitchFamily="2" charset="-122"/>
                <a:ea typeface="宋体" panose="02010600030101010101" pitchFamily="2" charset="-122"/>
                <a:cs typeface="微软雅黑" panose="020B0503020204020204" pitchFamily="34" charset="-122"/>
              </a:rPr>
              <a:t>电机控制器是一个既能将动力电池中的直流电转换为交流电以驱动电机，同时具备将车轮旋转的动能转换为电能（交流电转换为直流电）给动力电池充电的设备。</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6893560" y="5660390"/>
            <a:ext cx="378714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电机驱动原理示意图</a:t>
            </a:r>
          </a:p>
        </p:txBody>
      </p:sp>
      <p:pic>
        <p:nvPicPr>
          <p:cNvPr id="2" name="图片 1"/>
          <p:cNvPicPr>
            <a:picLocks noChangeAspect="1"/>
          </p:cNvPicPr>
          <p:nvPr/>
        </p:nvPicPr>
        <p:blipFill>
          <a:blip r:embed="rId4"/>
          <a:stretch>
            <a:fillRect/>
          </a:stretch>
        </p:blipFill>
        <p:spPr>
          <a:xfrm>
            <a:off x="4645660" y="1994535"/>
            <a:ext cx="6480175" cy="3620770"/>
          </a:xfrm>
          <a:prstGeom prst="rect">
            <a:avLst/>
          </a:prstGeom>
        </p:spPr>
      </p:pic>
      <p:sp>
        <p:nvSpPr>
          <p:cNvPr id="3" name="文本框 2"/>
          <p:cNvSpPr txBox="1"/>
          <p:nvPr/>
        </p:nvSpPr>
        <p:spPr>
          <a:xfrm>
            <a:off x="990600" y="5788025"/>
            <a:ext cx="4636770" cy="368300"/>
          </a:xfrm>
          <a:prstGeom prst="rect">
            <a:avLst/>
          </a:prstGeom>
          <a:noFill/>
        </p:spPr>
        <p:txBody>
          <a:bodyPr wrap="square" rtlCol="0" anchor="t">
            <a:spAutoFit/>
          </a:bodyPr>
          <a:lstStyle/>
          <a:p>
            <a:r>
              <a:rPr lang="zh-CN" altLang="en-US" b="1">
                <a:solidFill>
                  <a:srgbClr val="FF0000"/>
                </a:solidFill>
                <a:latin typeface="宋体" panose="02010600030101010101" pitchFamily="2" charset="-122"/>
                <a:ea typeface="宋体" panose="02010600030101010101" pitchFamily="2" charset="-122"/>
              </a:rPr>
              <a:t>参考动画：电机驱动过程控制原理</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36140"/>
            <a:ext cx="3684905" cy="3415030"/>
          </a:xfrm>
          <a:prstGeom prst="rect">
            <a:avLst/>
          </a:prstGeom>
          <a:noFill/>
          <a:ln w="9525">
            <a:noFill/>
          </a:ln>
        </p:spPr>
        <p:txBody>
          <a:bodyPr wrap="square">
            <a:spAutoFit/>
          </a:bodyPr>
          <a:lstStyle/>
          <a:p>
            <a:pPr indent="304800" fontAlgn="auto">
              <a:lnSpc>
                <a:spcPct val="150000"/>
              </a:lnSpc>
            </a:pPr>
            <a:r>
              <a:rPr b="1">
                <a:solidFill>
                  <a:schemeClr val="tx1"/>
                </a:solidFill>
                <a:latin typeface="宋体" panose="02010600030101010101" pitchFamily="2" charset="-122"/>
                <a:ea typeface="宋体" panose="02010600030101010101" pitchFamily="2" charset="-122"/>
                <a:cs typeface="微软雅黑" panose="020B0503020204020204" pitchFamily="34" charset="-122"/>
              </a:rPr>
              <a:t>电机控制器一般还具有DC/DC转换或DC-AC转换功能。</a:t>
            </a:r>
          </a:p>
          <a:p>
            <a:pPr indent="304800" fontAlgn="auto">
              <a:lnSpc>
                <a:spcPct val="150000"/>
              </a:lnSpc>
            </a:pPr>
            <a:r>
              <a:rPr b="1">
                <a:solidFill>
                  <a:schemeClr val="tx1"/>
                </a:solidFill>
                <a:latin typeface="宋体" panose="02010600030101010101" pitchFamily="2" charset="-122"/>
                <a:ea typeface="宋体" panose="02010600030101010101" pitchFamily="2" charset="-122"/>
                <a:cs typeface="微软雅黑" panose="020B0503020204020204" pitchFamily="34" charset="-122"/>
              </a:rPr>
              <a:t>DC/DC转换器又称直流斩波器，用于直流电动机驱动系统。</a:t>
            </a:r>
          </a:p>
          <a:p>
            <a:pPr indent="304800" fontAlgn="auto">
              <a:lnSpc>
                <a:spcPct val="150000"/>
              </a:lnSpc>
            </a:pPr>
            <a:r>
              <a:rPr b="1">
                <a:solidFill>
                  <a:schemeClr val="tx1"/>
                </a:solidFill>
                <a:latin typeface="宋体" panose="02010600030101010101" pitchFamily="2" charset="-122"/>
                <a:ea typeface="宋体" panose="02010600030101010101" pitchFamily="2" charset="-122"/>
                <a:cs typeface="微软雅黑" panose="020B0503020204020204" pitchFamily="34" charset="-122"/>
              </a:rPr>
              <a:t>DC-AC转换器通常称作逆变器，用于交流电动机驱动系统，它将动力电池的直流电转换为频率和电压均可调的交流电。</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6893560" y="5660390"/>
            <a:ext cx="378714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电机驱动原理示意图</a:t>
            </a:r>
          </a:p>
        </p:txBody>
      </p:sp>
      <p:pic>
        <p:nvPicPr>
          <p:cNvPr id="70" name="图片 70"/>
          <p:cNvPicPr>
            <a:picLocks noChangeAspect="1"/>
          </p:cNvPicPr>
          <p:nvPr/>
        </p:nvPicPr>
        <p:blipFill>
          <a:blip r:embed="rId4"/>
          <a:stretch>
            <a:fillRect/>
          </a:stretch>
        </p:blipFill>
        <p:spPr>
          <a:xfrm>
            <a:off x="5118100" y="1094740"/>
            <a:ext cx="5840095" cy="4495800"/>
          </a:xfrm>
          <a:prstGeom prst="rect">
            <a:avLst/>
          </a:prstGeom>
        </p:spPr>
      </p:pic>
      <p:sp>
        <p:nvSpPr>
          <p:cNvPr id="2" name="文本框 1"/>
          <p:cNvSpPr txBox="1"/>
          <p:nvPr/>
        </p:nvSpPr>
        <p:spPr>
          <a:xfrm>
            <a:off x="4826000" y="3106420"/>
            <a:ext cx="2540000" cy="645160"/>
          </a:xfrm>
          <a:prstGeom prst="rect">
            <a:avLst/>
          </a:prstGeom>
          <a:noFill/>
        </p:spPr>
        <p:txBody>
          <a:bodyPr wrap="square" rtlCol="0" anchor="t">
            <a:spAutoFit/>
          </a:bodyPr>
          <a:lstStyle/>
          <a:p>
            <a:r>
              <a:rPr lang="zh-CN" altLang="en-US"/>
              <a:t>吉利帝豪电机控制器功能</a:t>
            </a:r>
          </a:p>
        </p:txBody>
      </p:sp>
      <p:sp>
        <p:nvSpPr>
          <p:cNvPr id="5" name="文本框 4"/>
          <p:cNvSpPr txBox="1"/>
          <p:nvPr/>
        </p:nvSpPr>
        <p:spPr>
          <a:xfrm>
            <a:off x="990600" y="5788025"/>
            <a:ext cx="4540250" cy="368300"/>
          </a:xfrm>
          <a:prstGeom prst="rect">
            <a:avLst/>
          </a:prstGeom>
          <a:noFill/>
        </p:spPr>
        <p:txBody>
          <a:bodyPr wrap="square" rtlCol="0" anchor="t">
            <a:spAutoFit/>
          </a:bodyPr>
          <a:lstStyle/>
          <a:p>
            <a:r>
              <a:rPr lang="zh-CN" altLang="en-US" b="1">
                <a:solidFill>
                  <a:srgbClr val="FF0000"/>
                </a:solidFill>
                <a:latin typeface="宋体" panose="02010600030101010101" pitchFamily="2" charset="-122"/>
                <a:ea typeface="宋体" panose="02010600030101010101" pitchFamily="2" charset="-122"/>
              </a:rPr>
              <a:t>参考动画：吉利帝豪电机控制器功能</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36140"/>
            <a:ext cx="3684905" cy="1753235"/>
          </a:xfrm>
          <a:prstGeom prst="rect">
            <a:avLst/>
          </a:prstGeom>
          <a:noFill/>
          <a:ln w="9525">
            <a:noFill/>
          </a:ln>
        </p:spPr>
        <p:txBody>
          <a:bodyPr wrap="square">
            <a:spAutoFit/>
          </a:bodyPr>
          <a:lstStyle/>
          <a:p>
            <a:pPr indent="304800" fontAlgn="auto">
              <a:lnSpc>
                <a:spcPct val="150000"/>
              </a:lnSpc>
            </a:pPr>
            <a:r>
              <a:rPr b="1">
                <a:solidFill>
                  <a:schemeClr val="tx1"/>
                </a:solidFill>
                <a:latin typeface="宋体" panose="02010600030101010101" pitchFamily="2" charset="-122"/>
                <a:ea typeface="宋体" panose="02010600030101010101" pitchFamily="2" charset="-122"/>
                <a:cs typeface="微软雅黑" panose="020B0503020204020204" pitchFamily="34" charset="-122"/>
              </a:rPr>
              <a:t>电机控制器主要是由接口电路、控制主板、IGBT模块（驱动）、超级电容、放电电阻、电流感应器、壳体水道等组成</a:t>
            </a: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5358130" y="5992495"/>
            <a:ext cx="53797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电机控制器内部的超级电容、控制主板和接口电路</a:t>
            </a:r>
          </a:p>
        </p:txBody>
      </p:sp>
      <p:pic>
        <p:nvPicPr>
          <p:cNvPr id="204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32375" y="1952625"/>
            <a:ext cx="6031230" cy="3911600"/>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103755"/>
            <a:ext cx="3907790" cy="2168525"/>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电动机控制器总成包含上、中、下三层，上层称为控制板，主要用来采集电机的温度、转速、电流、转子位置等工作信号，一般通过CAN线与VCU等外界控制单元进行通信。</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077710" y="573532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电机控制器上层结构</a:t>
            </a:r>
          </a:p>
        </p:txBody>
      </p:sp>
      <p:pic>
        <p:nvPicPr>
          <p:cNvPr id="18437" name="图片 4" descr="IMG_20190605_153105.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5401945" y="1998345"/>
            <a:ext cx="5670550" cy="3593465"/>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907790" cy="2168525"/>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IGBT（Insulated Gate Bipolar Transistor），绝缘栅双极型晶体管，是由BJT（双极型三极管）和MOS（绝缘栅型场效应管）组成的复合全控型电压驱动式功率半导体器件。</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078345" y="592709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电机控制器上层结构</a:t>
            </a:r>
          </a:p>
        </p:txBody>
      </p:sp>
      <p:pic>
        <p:nvPicPr>
          <p:cNvPr id="2" name="图片 1"/>
          <p:cNvPicPr>
            <a:picLocks noChangeAspect="1"/>
          </p:cNvPicPr>
          <p:nvPr/>
        </p:nvPicPr>
        <p:blipFill>
          <a:blip r:embed="rId4"/>
          <a:stretch>
            <a:fillRect/>
          </a:stretch>
        </p:blipFill>
        <p:spPr>
          <a:xfrm>
            <a:off x="5312410" y="2008505"/>
            <a:ext cx="5753735" cy="37960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5" y="2008505"/>
            <a:ext cx="3907790" cy="2168525"/>
          </a:xfrm>
          <a:prstGeom prst="rect">
            <a:avLst/>
          </a:prstGeom>
          <a:noFill/>
          <a:ln w="9525">
            <a:noFill/>
          </a:ln>
        </p:spPr>
        <p:txBody>
          <a:bodyPr wrap="square">
            <a:spAutoFit/>
          </a:bodyPr>
          <a:lstStyle/>
          <a:p>
            <a:pPr indent="304800" fontAlgn="auto">
              <a:lnSpc>
                <a:spcPct val="150000"/>
              </a:lnSpc>
            </a:pPr>
            <a:r>
              <a:rPr lang="zh-CN" b="1">
                <a:solidFill>
                  <a:schemeClr val="tx1"/>
                </a:solidFill>
                <a:latin typeface="宋体" panose="02010600030101010101" pitchFamily="2" charset="-122"/>
                <a:ea typeface="宋体" panose="02010600030101010101" pitchFamily="2" charset="-122"/>
                <a:cs typeface="微软雅黑" panose="020B0503020204020204" pitchFamily="34" charset="-122"/>
              </a:rPr>
              <a:t>IGBT是一种电压型控制器件，它所需要的驱动电流跟驱动功率都非常小，可直接与模拟或数字功能模块相接而不须加任何附加接口电路。IGBT的开通和关断是由栅极电压来控制的。</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22617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一、驱动电机控制系统的概述</a:t>
            </a: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526020" y="5847080"/>
            <a:ext cx="2509520" cy="368300"/>
          </a:xfrm>
          <a:prstGeom prst="rect">
            <a:avLst/>
          </a:prstGeom>
          <a:noFill/>
          <a:ln w="9525">
            <a:noFill/>
          </a:ln>
        </p:spPr>
        <p:txBody>
          <a:bodyPr wrap="square">
            <a:spAutoFit/>
          </a:bodyPr>
          <a:lstStyle/>
          <a:p>
            <a:pPr indent="0"/>
            <a:r>
              <a:rPr b="1">
                <a:latin typeface="宋体" panose="02010600030101010101" pitchFamily="2" charset="-122"/>
                <a:ea typeface="宋体" panose="02010600030101010101" pitchFamily="2" charset="-122"/>
                <a:cs typeface="宋体" panose="02010600030101010101" pitchFamily="2" charset="-122"/>
              </a:rPr>
              <a:t>IGBT的等效电路</a:t>
            </a:r>
          </a:p>
        </p:txBody>
      </p:sp>
      <p:pic>
        <p:nvPicPr>
          <p:cNvPr id="3" name="图片 2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390640" y="2008505"/>
            <a:ext cx="4062730" cy="3595370"/>
          </a:xfrm>
          <a:prstGeom prst="rect">
            <a:avLst/>
          </a:prstGeom>
          <a:noFill/>
          <a:ln>
            <a:no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7a6709c-12e9-41e1-ac14-4cd2dc51ade6}"/>
</p:tagLst>
</file>

<file path=ppt/tags/tag1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59cdcb97-ce72-456b-a5e8-a5e1e03f1062}"/>
</p:tagLst>
</file>

<file path=ppt/tags/tag3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5.xml><?xml version="1.0" encoding="utf-8"?>
<p:tagLst xmlns:a="http://schemas.openxmlformats.org/drawingml/2006/main" xmlns:r="http://schemas.openxmlformats.org/officeDocument/2006/relationships" xmlns:p="http://schemas.openxmlformats.org/presentationml/2006/main">
  <p:tag name="KSO_WM_UNIT_TABLE_BEAUTIFY" val="smartTable{08c5fd9a-a2cd-4ead-b4bd-567fcb27d7c7}"/>
</p:tagLst>
</file>

<file path=ppt/tags/tag4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1947</Words>
  <Application>Microsoft Office PowerPoint</Application>
  <PresentationFormat>自定义</PresentationFormat>
  <Paragraphs>186</Paragraphs>
  <Slides>33</Slides>
  <Notes>1</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任务1：电机控制系统故障的诊断与排除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117</cp:revision>
  <dcterms:created xsi:type="dcterms:W3CDTF">2019-03-30T02:15:00Z</dcterms:created>
  <dcterms:modified xsi:type="dcterms:W3CDTF">2020-07-06T01:37:26Z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