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794" r:id="rId3"/>
    <p:sldId id="861" r:id="rId5"/>
    <p:sldId id="910" r:id="rId6"/>
    <p:sldId id="911" r:id="rId7"/>
    <p:sldId id="912" r:id="rId8"/>
    <p:sldId id="913" r:id="rId9"/>
    <p:sldId id="914" r:id="rId10"/>
    <p:sldId id="915" r:id="rId11"/>
    <p:sldId id="916" r:id="rId12"/>
    <p:sldId id="917" r:id="rId13"/>
    <p:sldId id="918" r:id="rId14"/>
    <p:sldId id="919" r:id="rId15"/>
    <p:sldId id="920" r:id="rId16"/>
    <p:sldId id="921" r:id="rId17"/>
    <p:sldId id="922" r:id="rId18"/>
    <p:sldId id="925" r:id="rId19"/>
    <p:sldId id="923" r:id="rId20"/>
    <p:sldId id="924" r:id="rId21"/>
    <p:sldId id="926" r:id="rId22"/>
    <p:sldId id="927" r:id="rId23"/>
    <p:sldId id="928" r:id="rId24"/>
    <p:sldId id="929" r:id="rId25"/>
    <p:sldId id="860" r:id="rId26"/>
    <p:sldId id="258"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46.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Sp="0">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obj" showMasterSp="0">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tags" Target="../tags/tag24.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26.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28.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30.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tags" Target="../tags/tag32.xml"/><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34.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tags" Target="../tags/tag42.xml"/><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865" y="2506980"/>
            <a:ext cx="9935845" cy="135382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学习任务二：电池状态信息显示异常故障诊断与修复</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424160" cy="1661795"/>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学习单元三  电池系统故障诊断与排除</a:t>
            </a:r>
            <a:endPar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3"/>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4"/>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4"/>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4"/>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5"/>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6"/>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6"/>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000"/>
    </mc:Choice>
    <mc:Fallback>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216852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对各个电池模块的电压巡检采集、计算与处理；找出最高电压电芯、最低电压电芯；充电时有一节电芯电压达到充电截止电压，即停止充电；放电时有一节电芯电压降到放电截止电压，即停止放电</a:t>
            </a:r>
            <a:r>
              <a:rPr lang="zh-CN" b="1">
                <a:latin typeface="宋体" panose="02010600030101010101" pitchFamily="2" charset="-122"/>
                <a:ea typeface="宋体" panose="02010600030101010101" pitchFamily="2" charset="-122"/>
                <a:cs typeface="微软雅黑" panose="020B0503020204020204" pitchFamily="34" charset="-122"/>
              </a:rPr>
              <a:t>。</a:t>
            </a:r>
            <a:endParaRPr lang="zh-CN"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7393940" y="5821045"/>
            <a:ext cx="2444115" cy="506730"/>
          </a:xfrm>
          <a:prstGeom prst="rect">
            <a:avLst/>
          </a:prstGeom>
          <a:noFill/>
          <a:ln w="9525">
            <a:noFill/>
          </a:ln>
        </p:spPr>
        <p:txBody>
          <a:bodyPr wrap="square">
            <a:spAutoFit/>
          </a:bodyPr>
          <a:p>
            <a:pPr indent="304800"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sym typeface="+mn-ea"/>
              </a:rPr>
              <a:t>采集系统CSC</a:t>
            </a:r>
            <a:endParaRPr lang="zh-CN" altLang="zh-CN"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0" name="文本框 99"/>
          <p:cNvSpPr txBox="1"/>
          <p:nvPr/>
        </p:nvSpPr>
        <p:spPr>
          <a:xfrm>
            <a:off x="741045" y="1143000"/>
            <a:ext cx="3634740" cy="460375"/>
          </a:xfrm>
          <a:prstGeom prst="rect">
            <a:avLst/>
          </a:prstGeom>
          <a:noFill/>
          <a:ln w="9525">
            <a:noFill/>
          </a:ln>
        </p:spPr>
        <p:txBody>
          <a:bodyPr wrap="square">
            <a:spAutoFit/>
          </a:bodyPr>
          <a:p>
            <a:pPr indent="266700"/>
            <a:r>
              <a:rPr lang="zh-CN" sz="2400">
                <a:latin typeface="微软雅黑" panose="020B0503020204020204" pitchFamily="34" charset="-122"/>
                <a:ea typeface="微软雅黑" panose="020B0503020204020204" pitchFamily="34" charset="-122"/>
                <a:cs typeface="微软雅黑" panose="020B0503020204020204" pitchFamily="34" charset="-122"/>
              </a:rPr>
              <a:t>2、采集系统CSC</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5729605" y="2011045"/>
            <a:ext cx="5474335" cy="3810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9439275" cy="50673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包括预充接触器、高压正负极接触器、预充电阻、电流传感器等</a:t>
            </a:r>
            <a:r>
              <a:rPr lang="zh-CN" b="1">
                <a:latin typeface="宋体" panose="02010600030101010101" pitchFamily="2" charset="-122"/>
                <a:ea typeface="宋体" panose="02010600030101010101" pitchFamily="2" charset="-122"/>
                <a:cs typeface="微软雅黑" panose="020B0503020204020204" pitchFamily="34" charset="-122"/>
              </a:rPr>
              <a:t>。</a:t>
            </a:r>
            <a:endParaRPr lang="zh-CN"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1536700" y="5983605"/>
            <a:ext cx="2444115" cy="506730"/>
          </a:xfrm>
          <a:prstGeom prst="rect">
            <a:avLst/>
          </a:prstGeom>
          <a:noFill/>
          <a:ln w="9525">
            <a:noFill/>
          </a:ln>
        </p:spPr>
        <p:txBody>
          <a:bodyPr wrap="square">
            <a:spAutoFit/>
          </a:bodyPr>
          <a:p>
            <a:pPr indent="304800" fontAlgn="auto">
              <a:lnSpc>
                <a:spcPct val="150000"/>
              </a:lnSpc>
            </a:pPr>
            <a:r>
              <a:rPr lang="zh-CN" b="1">
                <a:latin typeface="宋体" panose="02010600030101010101" pitchFamily="2" charset="-122"/>
                <a:ea typeface="宋体" panose="02010600030101010101" pitchFamily="2" charset="-122"/>
                <a:cs typeface="宋体" panose="02010600030101010101" pitchFamily="2" charset="-122"/>
                <a:sym typeface="+mn-ea"/>
              </a:rPr>
              <a:t>采集系统CSC</a:t>
            </a:r>
            <a:endParaRPr lang="zh-CN" altLang="zh-CN"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0" name="文本框 99"/>
          <p:cNvSpPr txBox="1"/>
          <p:nvPr/>
        </p:nvSpPr>
        <p:spPr>
          <a:xfrm>
            <a:off x="741045" y="1143000"/>
            <a:ext cx="3634740" cy="460375"/>
          </a:xfrm>
          <a:prstGeom prst="rect">
            <a:avLst/>
          </a:prstGeom>
          <a:noFill/>
          <a:ln w="9525">
            <a:noFill/>
          </a:ln>
        </p:spPr>
        <p:txBody>
          <a:bodyPr wrap="square">
            <a:spAutoFit/>
          </a:bodyPr>
          <a:p>
            <a:pPr indent="266700"/>
            <a:r>
              <a:rPr lang="zh-CN" sz="2400">
                <a:latin typeface="微软雅黑" panose="020B0503020204020204" pitchFamily="34" charset="-122"/>
                <a:ea typeface="微软雅黑" panose="020B0503020204020204" pitchFamily="34" charset="-122"/>
                <a:cs typeface="微软雅黑" panose="020B0503020204020204" pitchFamily="34" charset="-122"/>
              </a:rPr>
              <a:t>3、电池高压分配单元</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5188585" y="2626995"/>
            <a:ext cx="5913755" cy="3364230"/>
          </a:xfrm>
          <a:prstGeom prst="rect">
            <a:avLst/>
          </a:prstGeom>
        </p:spPr>
      </p:pic>
      <p:pic>
        <p:nvPicPr>
          <p:cNvPr id="3" name="图片 2"/>
          <p:cNvPicPr>
            <a:picLocks noChangeAspect="1"/>
          </p:cNvPicPr>
          <p:nvPr/>
        </p:nvPicPr>
        <p:blipFill>
          <a:blip r:embed="rId4"/>
          <a:stretch>
            <a:fillRect/>
          </a:stretch>
        </p:blipFill>
        <p:spPr>
          <a:xfrm>
            <a:off x="796290" y="2626995"/>
            <a:ext cx="3938270" cy="2939415"/>
          </a:xfrm>
          <a:prstGeom prst="rect">
            <a:avLst/>
          </a:prstGeom>
        </p:spPr>
      </p:pic>
      <p:sp>
        <p:nvSpPr>
          <p:cNvPr id="5" name="右箭头 4"/>
          <p:cNvSpPr/>
          <p:nvPr/>
        </p:nvSpPr>
        <p:spPr>
          <a:xfrm rot="1140000">
            <a:off x="4669155" y="4041140"/>
            <a:ext cx="1321435" cy="3759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393940" y="5991225"/>
            <a:ext cx="2444115" cy="506730"/>
          </a:xfrm>
          <a:prstGeom prst="rect">
            <a:avLst/>
          </a:prstGeom>
          <a:noFill/>
          <a:ln w="9525">
            <a:noFill/>
          </a:ln>
        </p:spPr>
        <p:txBody>
          <a:bodyPr wrap="square">
            <a:spAutoFit/>
          </a:bodyPr>
          <a:p>
            <a:pPr indent="304800" fontAlgn="auto">
              <a:lnSpc>
                <a:spcPct val="150000"/>
              </a:lnSpc>
            </a:pPr>
            <a:r>
              <a:rPr lang="zh-CN" altLang="zh-CN" b="1">
                <a:latin typeface="宋体" panose="02010600030101010101" pitchFamily="2" charset="-122"/>
                <a:ea typeface="宋体" panose="02010600030101010101" pitchFamily="2" charset="-122"/>
                <a:cs typeface="宋体" panose="02010600030101010101" pitchFamily="2" charset="-122"/>
                <a:sym typeface="+mn-ea"/>
              </a:rPr>
              <a:t>配电模块</a:t>
            </a:r>
            <a:endParaRPr lang="zh-CN" altLang="zh-CN"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文本框 12"/>
          <p:cNvSpPr txBox="1"/>
          <p:nvPr/>
        </p:nvSpPr>
        <p:spPr>
          <a:xfrm>
            <a:off x="7028815" y="1235075"/>
            <a:ext cx="424434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参考动画：高压预充电阻认知</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3343275" cy="92202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采集动力电池的电压、电流和温度等信号。</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41045" y="1143000"/>
            <a:ext cx="3634740" cy="460375"/>
          </a:xfrm>
          <a:prstGeom prst="rect">
            <a:avLst/>
          </a:prstGeom>
          <a:noFill/>
          <a:ln w="9525">
            <a:noFill/>
          </a:ln>
        </p:spPr>
        <p:txBody>
          <a:bodyPr wrap="square">
            <a:spAutoFit/>
          </a:bodyPr>
          <a:p>
            <a:pPr indent="2667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sz="2400">
                <a:latin typeface="微软雅黑" panose="020B0503020204020204" pitchFamily="34" charset="-122"/>
                <a:ea typeface="微软雅黑" panose="020B0503020204020204" pitchFamily="34" charset="-122"/>
                <a:cs typeface="微软雅黑" panose="020B0503020204020204" pitchFamily="34" charset="-122"/>
              </a:rPr>
              <a:t>、传感器</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7473315" y="5799455"/>
            <a:ext cx="2444115" cy="506730"/>
          </a:xfrm>
          <a:prstGeom prst="rect">
            <a:avLst/>
          </a:prstGeom>
          <a:noFill/>
          <a:ln w="9525">
            <a:noFill/>
          </a:ln>
        </p:spPr>
        <p:txBody>
          <a:bodyPr wrap="square">
            <a:spAutoFit/>
          </a:bodyPr>
          <a:p>
            <a:pPr indent="304800" fontAlgn="auto">
              <a:lnSpc>
                <a:spcPct val="150000"/>
              </a:lnSpc>
            </a:pPr>
            <a:r>
              <a:rPr lang="zh-CN" altLang="zh-CN" b="1">
                <a:latin typeface="宋体" panose="02010600030101010101" pitchFamily="2" charset="-122"/>
                <a:ea typeface="宋体" panose="02010600030101010101" pitchFamily="2" charset="-122"/>
                <a:cs typeface="宋体" panose="02010600030101010101" pitchFamily="2" charset="-122"/>
                <a:sym typeface="+mn-ea"/>
              </a:rPr>
              <a:t>采集器采集信息</a:t>
            </a:r>
            <a:endParaRPr lang="zh-CN" altLang="zh-CN"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7" name="图片 6"/>
          <p:cNvPicPr>
            <a:picLocks noChangeAspect="1"/>
          </p:cNvPicPr>
          <p:nvPr/>
        </p:nvPicPr>
        <p:blipFill>
          <a:blip r:embed="rId3"/>
          <a:stretch>
            <a:fillRect/>
          </a:stretch>
        </p:blipFill>
        <p:spPr>
          <a:xfrm>
            <a:off x="5089525" y="2052320"/>
            <a:ext cx="5985510" cy="374713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613275" cy="175323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动力电池管理系统的控制核心，包括电池保护、电气伤害保护、故障诊断管理、热管理、继电器控制、从控控制、均衡控制、SOC估计和通讯管理等模块。</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41045" y="1143000"/>
            <a:ext cx="3634740" cy="460375"/>
          </a:xfrm>
          <a:prstGeom prst="rect">
            <a:avLst/>
          </a:prstGeom>
          <a:noFill/>
          <a:ln w="9525">
            <a:noFill/>
          </a:ln>
        </p:spPr>
        <p:txBody>
          <a:bodyPr wrap="square">
            <a:spAutoFit/>
          </a:bodyPr>
          <a:p>
            <a:pPr indent="2667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sz="2400">
                <a:latin typeface="微软雅黑" panose="020B0503020204020204" pitchFamily="34" charset="-122"/>
                <a:ea typeface="微软雅黑" panose="020B0503020204020204" pitchFamily="34" charset="-122"/>
                <a:cs typeface="微软雅黑" panose="020B0503020204020204" pitchFamily="34" charset="-122"/>
              </a:rPr>
              <a:t>、应用层软件</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8060690" y="6123305"/>
            <a:ext cx="2444115" cy="506730"/>
          </a:xfrm>
          <a:prstGeom prst="rect">
            <a:avLst/>
          </a:prstGeom>
          <a:noFill/>
          <a:ln w="9525">
            <a:noFill/>
          </a:ln>
        </p:spPr>
        <p:txBody>
          <a:bodyPr wrap="square">
            <a:spAutoFit/>
          </a:bodyPr>
          <a:p>
            <a:pPr indent="304800" fontAlgn="auto">
              <a:lnSpc>
                <a:spcPct val="150000"/>
              </a:lnSpc>
            </a:pPr>
            <a:r>
              <a:rPr lang="zh-CN" altLang="zh-CN" b="1">
                <a:latin typeface="宋体" panose="02010600030101010101" pitchFamily="2" charset="-122"/>
                <a:ea typeface="宋体" panose="02010600030101010101" pitchFamily="2" charset="-122"/>
                <a:cs typeface="宋体" panose="02010600030101010101" pitchFamily="2" charset="-122"/>
                <a:sym typeface="+mn-ea"/>
              </a:rPr>
              <a:t>软件功能</a:t>
            </a:r>
            <a:endParaRPr lang="zh-CN" altLang="zh-CN" b="1">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3"/>
          <a:stretch>
            <a:fillRect/>
          </a:stretch>
        </p:blipFill>
        <p:spPr>
          <a:xfrm>
            <a:off x="6667500" y="1603375"/>
            <a:ext cx="4507865" cy="451993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028825"/>
            <a:ext cx="3676650" cy="133794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BMS通过通信接口与整车控制器、电机控制器、能量管理系统、车载显示系统等进行通信。</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1683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三、电池管理系统信息管理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descr="12333"/>
          <p:cNvPicPr>
            <a:picLocks noChangeAspect="1"/>
          </p:cNvPicPr>
          <p:nvPr/>
        </p:nvPicPr>
        <p:blipFill>
          <a:blip r:embed="rId3"/>
          <a:stretch>
            <a:fillRect/>
          </a:stretch>
        </p:blipFill>
        <p:spPr>
          <a:xfrm>
            <a:off x="4683760" y="2028825"/>
            <a:ext cx="6393815" cy="387604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012315"/>
            <a:ext cx="3803650" cy="383095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整个工作过程大致为：首先利用数据采集系统CSC采集电池的电流、电压和温度等数据，然后将采集到的数据发送给电池控制单元，电池控制单元对数据进行分析和处理后，发出对应的程序控制和变更指令，最后对应的模块做出处理措施，对电池系统或电池进行调控，同时将实时数据发送到显示单元模块。</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1683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三、电池管理系统信息管理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descr="12333"/>
          <p:cNvPicPr>
            <a:picLocks noChangeAspect="1"/>
          </p:cNvPicPr>
          <p:nvPr/>
        </p:nvPicPr>
        <p:blipFill>
          <a:blip r:embed="rId3"/>
          <a:stretch>
            <a:fillRect/>
          </a:stretch>
        </p:blipFill>
        <p:spPr>
          <a:xfrm>
            <a:off x="4683760" y="2028825"/>
            <a:ext cx="6393815" cy="3876040"/>
          </a:xfrm>
          <a:prstGeom prst="rect">
            <a:avLst/>
          </a:prstGeom>
        </p:spPr>
      </p:pic>
      <p:sp>
        <p:nvSpPr>
          <p:cNvPr id="13" name="文本框 12"/>
          <p:cNvSpPr txBox="1"/>
          <p:nvPr/>
        </p:nvSpPr>
        <p:spPr>
          <a:xfrm>
            <a:off x="990600" y="5949315"/>
            <a:ext cx="424434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参考动画：电池管理系统信息处理过程</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012315"/>
            <a:ext cx="3930015" cy="216852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CAN总线的数据传输特点有多主结构、双绞线传输、压差驱动、高速传输和容错特性等特点，它采用了双绞线的结构，在双绞线外部包裹有屏蔽线。</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1683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三、电池管理系统信息管理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3"/>
          <p:cNvPicPr/>
          <p:nvPr/>
        </p:nvPicPr>
        <p:blipFill>
          <a:blip r:embed="rId3"/>
          <a:srcRect t="18493" b="22603"/>
          <a:stretch>
            <a:fillRect/>
          </a:stretch>
        </p:blipFill>
        <p:spPr>
          <a:xfrm>
            <a:off x="6067425" y="3077210"/>
            <a:ext cx="5057140" cy="2846070"/>
          </a:xfrm>
          <a:prstGeom prst="rect">
            <a:avLst/>
          </a:prstGeom>
          <a:noFill/>
          <a:ln>
            <a:noFill/>
          </a:ln>
        </p:spPr>
      </p:pic>
      <p:sp>
        <p:nvSpPr>
          <p:cNvPr id="100" name="文本框 99"/>
          <p:cNvSpPr txBox="1"/>
          <p:nvPr/>
        </p:nvSpPr>
        <p:spPr>
          <a:xfrm>
            <a:off x="7484745" y="5923915"/>
            <a:ext cx="2222500" cy="368300"/>
          </a:xfrm>
          <a:prstGeom prst="rect">
            <a:avLst/>
          </a:prstGeom>
          <a:noFill/>
          <a:ln w="9525">
            <a:noFill/>
          </a:ln>
        </p:spPr>
        <p:txBody>
          <a:bodyPr wrap="square">
            <a:spAutoFit/>
          </a:bodyPr>
          <a:p>
            <a:pPr indent="0"/>
            <a:r>
              <a:rPr lang="en-US" b="1">
                <a:latin typeface="宋体" panose="02010600030101010101" pitchFamily="2" charset="-122"/>
                <a:ea typeface="宋体" panose="02010600030101010101" pitchFamily="2" charset="-122"/>
                <a:cs typeface="Times New Roman" panose="02020603050405020304" charset="0"/>
              </a:rPr>
              <a:t> CAN</a:t>
            </a:r>
            <a:r>
              <a:rPr lang="zh-CN" b="1">
                <a:ea typeface="宋体" panose="02010600030101010101" pitchFamily="2" charset="-122"/>
              </a:rPr>
              <a:t>总线终端电阻</a:t>
            </a:r>
            <a:endParaRPr lang="zh-CN" altLang="en-US" b="1">
              <a:ea typeface="宋体" panose="02010600030101010101" pitchFamily="2" charset="-122"/>
            </a:endParaRPr>
          </a:p>
        </p:txBody>
      </p:sp>
      <p:pic>
        <p:nvPicPr>
          <p:cNvPr id="5" name="图片 3"/>
          <p:cNvPicPr/>
          <p:nvPr/>
        </p:nvPicPr>
        <p:blipFill>
          <a:blip r:embed="rId3"/>
          <a:srcRect t="18493" b="22603"/>
          <a:stretch>
            <a:fillRect/>
          </a:stretch>
        </p:blipFill>
        <p:spPr>
          <a:xfrm>
            <a:off x="6067425" y="2012315"/>
            <a:ext cx="5057140" cy="2846070"/>
          </a:xfrm>
          <a:prstGeom prst="rect">
            <a:avLst/>
          </a:prstGeom>
          <a:noFill/>
          <a:ln>
            <a:noFill/>
          </a:ln>
        </p:spPr>
      </p:pic>
      <p:sp>
        <p:nvSpPr>
          <p:cNvPr id="6" name="文本框 5"/>
          <p:cNvSpPr txBox="1"/>
          <p:nvPr/>
        </p:nvSpPr>
        <p:spPr>
          <a:xfrm>
            <a:off x="7484745" y="4859020"/>
            <a:ext cx="2222500" cy="368300"/>
          </a:xfrm>
          <a:prstGeom prst="rect">
            <a:avLst/>
          </a:prstGeom>
          <a:noFill/>
          <a:ln w="9525">
            <a:noFill/>
          </a:ln>
        </p:spPr>
        <p:txBody>
          <a:bodyPr wrap="square">
            <a:spAutoFit/>
          </a:bodyPr>
          <a:p>
            <a:pPr indent="0"/>
            <a:r>
              <a:rPr lang="en-US" b="1">
                <a:latin typeface="宋体" panose="02010600030101010101" pitchFamily="2" charset="-122"/>
                <a:ea typeface="宋体" panose="02010600030101010101" pitchFamily="2" charset="-122"/>
                <a:cs typeface="Times New Roman" panose="02020603050405020304" charset="0"/>
              </a:rPr>
              <a:t> CAN</a:t>
            </a:r>
            <a:r>
              <a:rPr lang="zh-CN" b="1">
                <a:ea typeface="宋体" panose="02010600030101010101" pitchFamily="2" charset="-122"/>
              </a:rPr>
              <a:t>总线终端电阻</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012315"/>
            <a:ext cx="3913505" cy="299974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CAN-H线和CAN-L线上电压都为2.5V，两线之间的电压差为0V，为隐性电平；当CAN-H线上电压升至约3.5V和CAN-L线上电压降至约1.5V，两线之间的电压差为2V，此时为显性电平。CAN总线是依靠电平的变化来传送信息。</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1683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三、电池管理系统信息管理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4" name="图片 2"/>
          <p:cNvPicPr/>
          <p:nvPr/>
        </p:nvPicPr>
        <p:blipFill>
          <a:blip r:embed="rId3"/>
          <a:srcRect t="4137"/>
          <a:stretch>
            <a:fillRect/>
          </a:stretch>
        </p:blipFill>
        <p:spPr>
          <a:xfrm>
            <a:off x="5381625" y="2005330"/>
            <a:ext cx="5727065" cy="3481705"/>
          </a:xfrm>
          <a:prstGeom prst="rect">
            <a:avLst/>
          </a:prstGeom>
          <a:noFill/>
          <a:ln w="9525">
            <a:noFill/>
          </a:ln>
        </p:spPr>
      </p:pic>
      <p:sp>
        <p:nvSpPr>
          <p:cNvPr id="3" name="文本框 2"/>
          <p:cNvSpPr txBox="1"/>
          <p:nvPr/>
        </p:nvSpPr>
        <p:spPr>
          <a:xfrm>
            <a:off x="7560310" y="5685790"/>
            <a:ext cx="2222500" cy="368300"/>
          </a:xfrm>
          <a:prstGeom prst="rect">
            <a:avLst/>
          </a:prstGeom>
          <a:noFill/>
          <a:ln w="9525">
            <a:noFill/>
          </a:ln>
        </p:spPr>
        <p:txBody>
          <a:bodyPr wrap="square">
            <a:spAutoFit/>
          </a:bodyPr>
          <a:p>
            <a:pPr indent="0"/>
            <a:r>
              <a:rPr lang="en-US" b="1">
                <a:latin typeface="宋体" panose="02010600030101010101" pitchFamily="2" charset="-122"/>
                <a:ea typeface="宋体" panose="02010600030101010101" pitchFamily="2" charset="-122"/>
                <a:cs typeface="Times New Roman" panose="02020603050405020304" charset="0"/>
              </a:rPr>
              <a:t> CAN</a:t>
            </a:r>
            <a:r>
              <a:rPr lang="zh-CN" b="1">
                <a:ea typeface="宋体" panose="02010600030101010101" pitchFamily="2" charset="-122"/>
              </a:rPr>
              <a:t>总线电压</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91324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四、电池状态信息显示常见故障排除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796290" y="2120265"/>
            <a:ext cx="10153650" cy="258445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（1）BMS不能与整车控制器通信</a:t>
            </a:r>
            <a:endParaRPr b="1">
              <a:latin typeface="宋体" panose="02010600030101010101" pitchFamily="2" charset="-122"/>
              <a:ea typeface="宋体" panose="02010600030101010101" pitchFamily="2" charset="-122"/>
              <a:cs typeface="微软雅黑" panose="020B0503020204020204" pitchFamily="34" charset="-122"/>
            </a:endParaRPr>
          </a:p>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BMS不能与整车控制器通信主要原因有BMS不工作、CAN总线故障。</a:t>
            </a:r>
            <a:endParaRPr b="1">
              <a:latin typeface="宋体" panose="02010600030101010101" pitchFamily="2" charset="-122"/>
              <a:ea typeface="宋体" panose="02010600030101010101" pitchFamily="2" charset="-122"/>
              <a:cs typeface="微软雅黑" panose="020B0503020204020204" pitchFamily="34" charset="-122"/>
            </a:endParaRPr>
          </a:p>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（2）绝缘检测报警</a:t>
            </a:r>
            <a:endParaRPr b="1">
              <a:latin typeface="宋体" panose="02010600030101010101" pitchFamily="2" charset="-122"/>
              <a:ea typeface="宋体" panose="02010600030101010101" pitchFamily="2" charset="-122"/>
              <a:cs typeface="微软雅黑" panose="020B0503020204020204" pitchFamily="34" charset="-122"/>
            </a:endParaRPr>
          </a:p>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绝缘检测报警的主要原因有：电池或驱动器存在漏电、绝缘模块检测线安装牢固。</a:t>
            </a:r>
            <a:endParaRPr b="1">
              <a:latin typeface="宋体" panose="02010600030101010101" pitchFamily="2" charset="-122"/>
              <a:ea typeface="宋体" panose="02010600030101010101" pitchFamily="2" charset="-122"/>
              <a:cs typeface="微软雅黑" panose="020B0503020204020204" pitchFamily="34" charset="-122"/>
            </a:endParaRPr>
          </a:p>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（3）车载仪表无BMS数据显示</a:t>
            </a:r>
            <a:endParaRPr b="1">
              <a:latin typeface="宋体" panose="02010600030101010101" pitchFamily="2" charset="-122"/>
              <a:ea typeface="宋体" panose="02010600030101010101" pitchFamily="2" charset="-122"/>
              <a:cs typeface="微软雅黑" panose="020B0503020204020204" pitchFamily="34" charset="-122"/>
            </a:endParaRPr>
          </a:p>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车载仪表无BMS数据显示的主要原因有主控模块线束连接异常、BMS供电电源、BMS元件。</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7" name="文本框 6"/>
          <p:cNvSpPr txBox="1"/>
          <p:nvPr/>
        </p:nvSpPr>
        <p:spPr>
          <a:xfrm>
            <a:off x="741045" y="1143000"/>
            <a:ext cx="3634740" cy="460375"/>
          </a:xfrm>
          <a:prstGeom prst="rect">
            <a:avLst/>
          </a:prstGeom>
          <a:noFill/>
          <a:ln w="9525">
            <a:noFill/>
          </a:ln>
        </p:spPr>
        <p:txBody>
          <a:bodyPr wrap="square">
            <a:spAutoFit/>
          </a:bodyPr>
          <a:p>
            <a:pPr indent="266700"/>
            <a:r>
              <a:rPr sz="2400">
                <a:latin typeface="微软雅黑" panose="020B0503020204020204" pitchFamily="34" charset="-122"/>
                <a:ea typeface="微软雅黑" panose="020B0503020204020204" pitchFamily="34" charset="-122"/>
                <a:cs typeface="微软雅黑" panose="020B0503020204020204" pitchFamily="34" charset="-122"/>
              </a:rPr>
              <a:t>1、常见故障</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91324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四、电池状态信息显示常见故障排除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796290" y="2120265"/>
            <a:ext cx="10153650" cy="258445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排除“BMS不能与整车控制器通信”故障，首先检查BMS的电源12V/24V是否正常；检测BMS搭铁是否正常；检查CAN信号传输线是否损坏或插头未连接牢固；检测CAN端口数据，是否能够收到BMS或者整车控制器数据。排除“绝缘检测报警”故障，首先使用诊断仪查看绝缘检测数据，查看电池母线电压，负母线对地电压是否正常；然后使用绝缘表分别测量母线和驱动器对地之间的绝缘电阻。排除“车载仪表无BMS数据显示”故障，首先检查BMS线束是否有连接完备；然后检测BMS电源是否正常；最后更换BMS元件。</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7" name="文本框 6"/>
          <p:cNvSpPr txBox="1"/>
          <p:nvPr/>
        </p:nvSpPr>
        <p:spPr>
          <a:xfrm>
            <a:off x="741045" y="1143000"/>
            <a:ext cx="3634740" cy="460375"/>
          </a:xfrm>
          <a:prstGeom prst="rect">
            <a:avLst/>
          </a:prstGeom>
          <a:noFill/>
          <a:ln w="9525">
            <a:noFill/>
          </a:ln>
        </p:spPr>
        <p:txBody>
          <a:bodyPr wrap="square">
            <a:spAutoFit/>
          </a:bodyPr>
          <a:p>
            <a:pPr indent="266700"/>
            <a:r>
              <a:rPr sz="2400">
                <a:latin typeface="微软雅黑" panose="020B0503020204020204" pitchFamily="34" charset="-122"/>
                <a:ea typeface="微软雅黑" panose="020B0503020204020204" pitchFamily="34" charset="-122"/>
                <a:cs typeface="微软雅黑" panose="020B0503020204020204" pitchFamily="34" charset="-122"/>
              </a:rPr>
              <a:t>2、故障排除思路</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133794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电池管理系统BMS</a:t>
            </a:r>
            <a:r>
              <a:rPr lang="zh-CN" b="1">
                <a:latin typeface="宋体" panose="02010600030101010101" pitchFamily="2" charset="-122"/>
                <a:ea typeface="宋体" panose="02010600030101010101" pitchFamily="2" charset="-122"/>
                <a:cs typeface="微软雅黑" panose="020B0503020204020204" pitchFamily="34" charset="-122"/>
              </a:rPr>
              <a:t>是动力电池核心部件，具有电池状态监测、状态分析、安全保护、能量控制管理、信息管理等功能</a:t>
            </a:r>
            <a:r>
              <a:rPr b="1">
                <a:latin typeface="宋体" panose="02010600030101010101" pitchFamily="2" charset="-122"/>
                <a:ea typeface="宋体" panose="02010600030101010101" pitchFamily="2" charset="-122"/>
                <a:cs typeface="微软雅黑" panose="020B0503020204020204" pitchFamily="34" charset="-122"/>
              </a:rPr>
              <a:t>。</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679690" y="5869940"/>
            <a:ext cx="2536825" cy="398780"/>
          </a:xfrm>
          <a:prstGeom prst="rect">
            <a:avLst/>
          </a:prstGeom>
          <a:noFill/>
          <a:ln w="9525">
            <a:noFill/>
          </a:ln>
        </p:spPr>
        <p:txBody>
          <a:bodyPr wrap="square">
            <a:spAutoFit/>
          </a:bodyPr>
          <a:p>
            <a:pPr indent="0"/>
            <a:r>
              <a:rPr sz="2000" b="1">
                <a:latin typeface="宋体" panose="02010600030101010101" pitchFamily="2" charset="-122"/>
                <a:ea typeface="宋体" panose="02010600030101010101" pitchFamily="2" charset="-122"/>
                <a:cs typeface="宋体" panose="02010600030101010101" pitchFamily="2" charset="-122"/>
              </a:rPr>
              <a:t>电池管理系统的功能</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90600" y="5949315"/>
            <a:ext cx="424434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参考动画：电池管理系统的功能</a:t>
            </a:r>
            <a:endParaRPr lang="zh-CN" altLang="en-US" b="1">
              <a:solidFill>
                <a:srgbClr val="FF0000"/>
              </a:solidFill>
              <a:latin typeface="宋体" panose="02010600030101010101" pitchFamily="2" charset="-122"/>
              <a:ea typeface="宋体" panose="02010600030101010101" pitchFamily="2" charset="-122"/>
            </a:endParaRPr>
          </a:p>
        </p:txBody>
      </p:sp>
      <p:pic>
        <p:nvPicPr>
          <p:cNvPr id="6" name="图片 5" descr="电池管理器功能"/>
          <p:cNvPicPr>
            <a:picLocks noChangeAspect="1"/>
          </p:cNvPicPr>
          <p:nvPr/>
        </p:nvPicPr>
        <p:blipFill>
          <a:blip r:embed="rId3"/>
          <a:stretch>
            <a:fillRect/>
          </a:stretch>
        </p:blipFill>
        <p:spPr>
          <a:xfrm>
            <a:off x="6534150" y="1530985"/>
            <a:ext cx="4827905" cy="420179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91324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四、电池状态信息显示常见故障排除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741045" y="1143000"/>
            <a:ext cx="3634740" cy="460375"/>
          </a:xfrm>
          <a:prstGeom prst="rect">
            <a:avLst/>
          </a:prstGeom>
          <a:noFill/>
          <a:ln w="9525">
            <a:noFill/>
          </a:ln>
        </p:spPr>
        <p:txBody>
          <a:bodyPr wrap="square">
            <a:spAutoFit/>
          </a:bodyPr>
          <a:p>
            <a:pPr indent="266700"/>
            <a:r>
              <a:rPr sz="2400">
                <a:latin typeface="微软雅黑" panose="020B0503020204020204" pitchFamily="34" charset="-122"/>
                <a:ea typeface="微软雅黑" panose="020B0503020204020204" pitchFamily="34" charset="-122"/>
                <a:cs typeface="微软雅黑" panose="020B0503020204020204" pitchFamily="34" charset="-122"/>
              </a:rPr>
              <a:t>2、故障排除思路</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5" name="图片 105"/>
          <p:cNvPicPr>
            <a:picLocks noChangeAspect="1"/>
          </p:cNvPicPr>
          <p:nvPr/>
        </p:nvPicPr>
        <p:blipFill>
          <a:blip r:embed="rId3"/>
          <a:stretch>
            <a:fillRect/>
          </a:stretch>
        </p:blipFill>
        <p:spPr>
          <a:xfrm>
            <a:off x="4197350" y="1163955"/>
            <a:ext cx="4384040" cy="4859020"/>
          </a:xfrm>
          <a:prstGeom prst="rect">
            <a:avLst/>
          </a:prstGeom>
        </p:spPr>
      </p:pic>
      <p:sp>
        <p:nvSpPr>
          <p:cNvPr id="100" name="文本框 99"/>
          <p:cNvSpPr txBox="1"/>
          <p:nvPr/>
        </p:nvSpPr>
        <p:spPr>
          <a:xfrm>
            <a:off x="5253990" y="6127750"/>
            <a:ext cx="1684020" cy="368300"/>
          </a:xfrm>
          <a:prstGeom prst="rect">
            <a:avLst/>
          </a:prstGeom>
          <a:noFill/>
          <a:ln w="9525">
            <a:noFill/>
          </a:ln>
        </p:spPr>
        <p:txBody>
          <a:bodyPr wrap="square">
            <a:spAutoFit/>
          </a:bodyPr>
          <a:p>
            <a:pPr indent="266700" algn="l"/>
            <a:r>
              <a:rPr lang="en-US" b="1">
                <a:latin typeface="宋体" panose="02010600030101010101" pitchFamily="2" charset="-122"/>
                <a:ea typeface="宋体" panose="02010600030101010101" pitchFamily="2" charset="-122"/>
                <a:cs typeface="Times New Roman" panose="02020603050405020304" charset="0"/>
              </a:rPr>
              <a:t> BMS</a:t>
            </a:r>
            <a:r>
              <a:rPr lang="zh-CN" b="1">
                <a:ea typeface="宋体" panose="02010600030101010101" pitchFamily="2" charset="-122"/>
              </a:rPr>
              <a:t>电路图</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91324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四、电池状态信息显示常见故障排除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741045" y="1143000"/>
            <a:ext cx="8395970" cy="460375"/>
          </a:xfrm>
          <a:prstGeom prst="rect">
            <a:avLst/>
          </a:prstGeom>
          <a:noFill/>
          <a:ln w="9525">
            <a:noFill/>
          </a:ln>
        </p:spPr>
        <p:txBody>
          <a:bodyPr wrap="square">
            <a:spAutoFit/>
          </a:bodyPr>
          <a:p>
            <a:pPr indent="266700"/>
            <a:r>
              <a:rPr sz="2400">
                <a:latin typeface="微软雅黑" panose="020B0503020204020204" pitchFamily="34" charset="-122"/>
                <a:ea typeface="微软雅黑" panose="020B0503020204020204" pitchFamily="34" charset="-122"/>
                <a:cs typeface="微软雅黑" panose="020B0503020204020204" pitchFamily="34" charset="-122"/>
              </a:rPr>
              <a:t>3、“车载仪表无BMS数据显示”的故障排除</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5638800" y="5588000"/>
            <a:ext cx="1684020" cy="368300"/>
          </a:xfrm>
          <a:prstGeom prst="rect">
            <a:avLst/>
          </a:prstGeom>
          <a:noFill/>
          <a:ln w="9525">
            <a:noFill/>
          </a:ln>
        </p:spPr>
        <p:txBody>
          <a:bodyPr wrap="square">
            <a:spAutoFit/>
          </a:bodyPr>
          <a:p>
            <a:pPr indent="266700"/>
            <a:r>
              <a:rPr lang="en-US" b="1">
                <a:latin typeface="宋体" panose="02010600030101010101" pitchFamily="2" charset="-122"/>
                <a:ea typeface="宋体" panose="02010600030101010101" pitchFamily="2" charset="-122"/>
                <a:cs typeface="Times New Roman" panose="02020603050405020304" charset="0"/>
              </a:rPr>
              <a:t> </a:t>
            </a:r>
            <a:r>
              <a:rPr b="1">
                <a:ea typeface="宋体" panose="02010600030101010101" pitchFamily="2" charset="-122"/>
              </a:rPr>
              <a:t>仪表显示</a:t>
            </a:r>
            <a:endParaRPr b="1">
              <a:ea typeface="宋体" panose="02010600030101010101" pitchFamily="2" charset="-122"/>
            </a:endParaRPr>
          </a:p>
        </p:txBody>
      </p:sp>
      <p:pic>
        <p:nvPicPr>
          <p:cNvPr id="106" name="图片 106"/>
          <p:cNvPicPr>
            <a:picLocks noChangeAspect="1"/>
          </p:cNvPicPr>
          <p:nvPr/>
        </p:nvPicPr>
        <p:blipFill>
          <a:blip r:embed="rId3"/>
          <a:stretch>
            <a:fillRect/>
          </a:stretch>
        </p:blipFill>
        <p:spPr>
          <a:xfrm>
            <a:off x="1875790" y="1897380"/>
            <a:ext cx="8773160" cy="350329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691324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四、电池状态信息显示常见故障排除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p:cNvSpPr txBox="1"/>
          <p:nvPr/>
        </p:nvSpPr>
        <p:spPr>
          <a:xfrm>
            <a:off x="741045" y="1143000"/>
            <a:ext cx="8395970" cy="460375"/>
          </a:xfrm>
          <a:prstGeom prst="rect">
            <a:avLst/>
          </a:prstGeom>
          <a:noFill/>
          <a:ln w="9525">
            <a:noFill/>
          </a:ln>
        </p:spPr>
        <p:txBody>
          <a:bodyPr wrap="square">
            <a:spAutoFit/>
          </a:bodyPr>
          <a:p>
            <a:pPr indent="266700"/>
            <a:r>
              <a:rPr sz="2400">
                <a:latin typeface="微软雅黑" panose="020B0503020204020204" pitchFamily="34" charset="-122"/>
                <a:ea typeface="微软雅黑" panose="020B0503020204020204" pitchFamily="34" charset="-122"/>
                <a:cs typeface="微软雅黑" panose="020B0503020204020204" pitchFamily="34" charset="-122"/>
              </a:rPr>
              <a:t>3、“车载仪表无BMS数据显示”的故障排除</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75995" y="2037080"/>
            <a:ext cx="10175240" cy="3415030"/>
          </a:xfrm>
          <a:prstGeom prst="rect">
            <a:avLst/>
          </a:prstGeom>
          <a:noFill/>
          <a:ln w="9525">
            <a:noFill/>
          </a:ln>
        </p:spPr>
        <p:txBody>
          <a:bodyPr wrap="square">
            <a:spAutoFit/>
          </a:bodyPr>
          <a:p>
            <a:pPr indent="266700">
              <a:lnSpc>
                <a:spcPct val="150000"/>
              </a:lnSpc>
            </a:pPr>
            <a:r>
              <a:rPr lang="zh-CN" b="1">
                <a:ea typeface="宋体" panose="02010600030101010101" pitchFamily="2" charset="-122"/>
              </a:rPr>
              <a:t>车载仪表无</a:t>
            </a:r>
            <a:r>
              <a:rPr lang="zh-CN" b="1">
                <a:ea typeface="宋体" panose="02010600030101010101" pitchFamily="2" charset="-122"/>
                <a:cs typeface="Times New Roman" panose="02020603050405020304" charset="0"/>
              </a:rPr>
              <a:t>BMS数据显示”的故障思路如下：</a:t>
            </a:r>
            <a:r>
              <a:rPr lang="zh-CN" b="1">
                <a:ea typeface="宋体" panose="02010600030101010101" pitchFamily="2" charset="-122"/>
              </a:rPr>
              <a:t>（</a:t>
            </a:r>
            <a:r>
              <a:rPr lang="zh-CN" b="1">
                <a:ea typeface="宋体" panose="02010600030101010101" pitchFamily="2" charset="-122"/>
                <a:cs typeface="Times New Roman" panose="02020603050405020304" charset="0"/>
              </a:rPr>
              <a:t>1）连接诊断仪读取故障码，B</a:t>
            </a:r>
            <a:r>
              <a:rPr lang="en-US" b="1">
                <a:latin typeface="宋体" panose="02010600030101010101" pitchFamily="2" charset="-122"/>
                <a:ea typeface="宋体" panose="02010600030101010101" pitchFamily="2" charset="-122"/>
                <a:cs typeface="Times New Roman" panose="02020603050405020304" charset="0"/>
              </a:rPr>
              <a:t>MS</a:t>
            </a:r>
            <a:r>
              <a:rPr lang="zh-CN" b="1">
                <a:ea typeface="宋体" panose="02010600030101010101" pitchFamily="2" charset="-122"/>
              </a:rPr>
              <a:t>系统读取故障码失败，整车控制系统故障码：与</a:t>
            </a:r>
            <a:r>
              <a:rPr lang="en-US" b="1">
                <a:latin typeface="宋体" panose="02010600030101010101" pitchFamily="2" charset="-122"/>
                <a:ea typeface="宋体" panose="02010600030101010101" pitchFamily="2" charset="-122"/>
                <a:cs typeface="Times New Roman" panose="02020603050405020304" charset="0"/>
              </a:rPr>
              <a:t>BMS</a:t>
            </a:r>
            <a:r>
              <a:rPr lang="zh-CN" b="1">
                <a:ea typeface="宋体" panose="02010600030101010101" pitchFamily="2" charset="-122"/>
              </a:rPr>
              <a:t>通讯丢失。（</a:t>
            </a:r>
            <a:r>
              <a:rPr lang="en-US" b="1">
                <a:latin typeface="宋体" panose="02010600030101010101" pitchFamily="2" charset="-122"/>
                <a:ea typeface="宋体" panose="02010600030101010101" pitchFamily="2" charset="-122"/>
                <a:cs typeface="Times New Roman" panose="02020603050405020304" charset="0"/>
              </a:rPr>
              <a:t>2</a:t>
            </a:r>
            <a:r>
              <a:rPr lang="zh-CN" b="1">
                <a:ea typeface="宋体" panose="02010600030101010101" pitchFamily="2" charset="-122"/>
              </a:rPr>
              <a:t>）检查</a:t>
            </a:r>
            <a:r>
              <a:rPr lang="en-US" b="1">
                <a:latin typeface="宋体" panose="02010600030101010101" pitchFamily="2" charset="-122"/>
                <a:ea typeface="宋体" panose="02010600030101010101" pitchFamily="2" charset="-122"/>
                <a:cs typeface="Times New Roman" panose="02020603050405020304" charset="0"/>
              </a:rPr>
              <a:t>BMS</a:t>
            </a:r>
            <a:r>
              <a:rPr lang="zh-CN" b="1">
                <a:ea typeface="宋体" panose="02010600030101010101" pitchFamily="2" charset="-122"/>
              </a:rPr>
              <a:t>控制模块线束是否连接完备。（</a:t>
            </a:r>
            <a:r>
              <a:rPr lang="en-US" b="1">
                <a:latin typeface="宋体" panose="02010600030101010101" pitchFamily="2" charset="-122"/>
                <a:ea typeface="宋体" panose="02010600030101010101" pitchFamily="2" charset="-122"/>
                <a:cs typeface="Times New Roman" panose="02020603050405020304" charset="0"/>
              </a:rPr>
              <a:t>3</a:t>
            </a:r>
            <a:r>
              <a:rPr lang="zh-CN" b="1">
                <a:ea typeface="宋体" panose="02010600030101010101" pitchFamily="2" charset="-122"/>
              </a:rPr>
              <a:t>）用万用表检测</a:t>
            </a:r>
            <a:r>
              <a:rPr lang="en-US" b="1">
                <a:latin typeface="宋体" panose="02010600030101010101" pitchFamily="2" charset="-122"/>
                <a:ea typeface="宋体" panose="02010600030101010101" pitchFamily="2" charset="-122"/>
                <a:cs typeface="Times New Roman" panose="02020603050405020304" charset="0"/>
              </a:rPr>
              <a:t>BMS</a:t>
            </a:r>
            <a:r>
              <a:rPr lang="zh-CN" b="1">
                <a:ea typeface="宋体" panose="02010600030101010101" pitchFamily="2" charset="-122"/>
              </a:rPr>
              <a:t>供电电路是否有</a:t>
            </a:r>
            <a:r>
              <a:rPr lang="en-US" b="1">
                <a:latin typeface="宋体" panose="02010600030101010101" pitchFamily="2" charset="-122"/>
                <a:ea typeface="宋体" panose="02010600030101010101" pitchFamily="2" charset="-122"/>
                <a:cs typeface="Times New Roman" panose="02020603050405020304" charset="0"/>
              </a:rPr>
              <a:t>12V</a:t>
            </a:r>
            <a:r>
              <a:rPr lang="zh-CN" b="1">
                <a:ea typeface="宋体" panose="02010600030101010101" pitchFamily="2" charset="-122"/>
              </a:rPr>
              <a:t>电源，用万用表检查熔断器</a:t>
            </a:r>
            <a:r>
              <a:rPr lang="en-US" b="1">
                <a:latin typeface="宋体" panose="02010600030101010101" pitchFamily="2" charset="-122"/>
                <a:ea typeface="宋体" panose="02010600030101010101" pitchFamily="2" charset="-122"/>
                <a:cs typeface="Times New Roman" panose="02020603050405020304" charset="0"/>
              </a:rPr>
              <a:t>EF01</a:t>
            </a:r>
            <a:r>
              <a:rPr lang="zh-CN" b="1">
                <a:ea typeface="宋体" panose="02010600030101010101" pitchFamily="2" charset="-122"/>
              </a:rPr>
              <a:t>和</a:t>
            </a:r>
            <a:r>
              <a:rPr lang="en-US" b="1">
                <a:latin typeface="宋体" panose="02010600030101010101" pitchFamily="2" charset="-122"/>
                <a:ea typeface="宋体" panose="02010600030101010101" pitchFamily="2" charset="-122"/>
                <a:cs typeface="Times New Roman" panose="02020603050405020304" charset="0"/>
              </a:rPr>
              <a:t>IF</a:t>
            </a:r>
            <a:r>
              <a:rPr lang="zh-CN" b="1">
                <a:ea typeface="宋体" panose="02010600030101010101" pitchFamily="2" charset="-122"/>
                <a:cs typeface="Times New Roman" panose="02020603050405020304" charset="0"/>
              </a:rPr>
              <a:t>18是否熔断，如熔断，更换。</a:t>
            </a:r>
            <a:r>
              <a:rPr lang="zh-CN" b="1">
                <a:ea typeface="宋体" panose="02010600030101010101" pitchFamily="2" charset="-122"/>
              </a:rPr>
              <a:t>（</a:t>
            </a:r>
            <a:r>
              <a:rPr lang="en-US" b="1">
                <a:latin typeface="宋体" panose="02010600030101010101" pitchFamily="2" charset="-122"/>
                <a:ea typeface="宋体" panose="02010600030101010101" pitchFamily="2" charset="-122"/>
                <a:cs typeface="Times New Roman" panose="02020603050405020304" charset="0"/>
              </a:rPr>
              <a:t>4</a:t>
            </a:r>
            <a:r>
              <a:rPr lang="zh-CN" b="1">
                <a:ea typeface="宋体" panose="02010600030101010101" pitchFamily="2" charset="-122"/>
              </a:rPr>
              <a:t>）检查</a:t>
            </a:r>
            <a:r>
              <a:rPr lang="en-US" b="1">
                <a:latin typeface="宋体" panose="02010600030101010101" pitchFamily="2" charset="-122"/>
                <a:ea typeface="宋体" panose="02010600030101010101" pitchFamily="2" charset="-122"/>
                <a:cs typeface="Times New Roman" panose="02020603050405020304" charset="0"/>
              </a:rPr>
              <a:t>BMS</a:t>
            </a:r>
            <a:r>
              <a:rPr lang="zh-CN" b="1">
                <a:ea typeface="宋体" panose="02010600030101010101" pitchFamily="2" charset="-122"/>
              </a:rPr>
              <a:t>控制模块与整车控制器之间</a:t>
            </a:r>
            <a:r>
              <a:rPr lang="en-US" b="1">
                <a:latin typeface="宋体" panose="02010600030101010101" pitchFamily="2" charset="-122"/>
                <a:ea typeface="宋体" panose="02010600030101010101" pitchFamily="2" charset="-122"/>
                <a:cs typeface="Times New Roman" panose="02020603050405020304" charset="0"/>
              </a:rPr>
              <a:t>CAN</a:t>
            </a:r>
            <a:r>
              <a:rPr lang="zh-CN" b="1">
                <a:ea typeface="宋体" panose="02010600030101010101" pitchFamily="2" charset="-122"/>
              </a:rPr>
              <a:t>总线是否正常，检查整车控制器</a:t>
            </a:r>
            <a:r>
              <a:rPr lang="en-US" b="1">
                <a:latin typeface="宋体" panose="02010600030101010101" pitchFamily="2" charset="-122"/>
                <a:ea typeface="宋体" panose="02010600030101010101" pitchFamily="2" charset="-122"/>
                <a:cs typeface="Times New Roman" panose="02020603050405020304" charset="0"/>
              </a:rPr>
              <a:t>CAN-H</a:t>
            </a:r>
            <a:r>
              <a:rPr lang="zh-CN" b="1">
                <a:ea typeface="宋体" panose="02010600030101010101" pitchFamily="2" charset="-122"/>
              </a:rPr>
              <a:t>与动力电池</a:t>
            </a:r>
            <a:r>
              <a:rPr lang="zh-CN" b="1">
                <a:ea typeface="宋体" panose="02010600030101010101" pitchFamily="2" charset="-122"/>
                <a:cs typeface="Times New Roman" panose="02020603050405020304" charset="0"/>
              </a:rPr>
              <a:t>BMS模块C</a:t>
            </a:r>
            <a:r>
              <a:rPr lang="en-US" b="1">
                <a:latin typeface="宋体" panose="02010600030101010101" pitchFamily="2" charset="-122"/>
                <a:ea typeface="宋体" panose="02010600030101010101" pitchFamily="2" charset="-122"/>
                <a:cs typeface="Times New Roman" panose="02020603050405020304" charset="0"/>
              </a:rPr>
              <a:t>AN-H</a:t>
            </a:r>
            <a:r>
              <a:rPr lang="zh-CN" b="1">
                <a:ea typeface="宋体" panose="02010600030101010101" pitchFamily="2" charset="-122"/>
              </a:rPr>
              <a:t>是否导通；检查整车控制器</a:t>
            </a:r>
            <a:r>
              <a:rPr lang="en-US" b="1">
                <a:latin typeface="宋体" panose="02010600030101010101" pitchFamily="2" charset="-122"/>
                <a:ea typeface="宋体" panose="02010600030101010101" pitchFamily="2" charset="-122"/>
                <a:cs typeface="Times New Roman" panose="02020603050405020304" charset="0"/>
              </a:rPr>
              <a:t>CAN-L</a:t>
            </a:r>
            <a:r>
              <a:rPr lang="zh-CN" b="1">
                <a:ea typeface="宋体" panose="02010600030101010101" pitchFamily="2" charset="-122"/>
              </a:rPr>
              <a:t>与动力电池</a:t>
            </a:r>
            <a:r>
              <a:rPr lang="zh-CN" b="1">
                <a:ea typeface="宋体" panose="02010600030101010101" pitchFamily="2" charset="-122"/>
                <a:cs typeface="Times New Roman" panose="02020603050405020304" charset="0"/>
              </a:rPr>
              <a:t>BMS模块C</a:t>
            </a:r>
            <a:r>
              <a:rPr lang="en-US" b="1">
                <a:latin typeface="宋体" panose="02010600030101010101" pitchFamily="2" charset="-122"/>
                <a:ea typeface="宋体" panose="02010600030101010101" pitchFamily="2" charset="-122"/>
                <a:cs typeface="Times New Roman" panose="02020603050405020304" charset="0"/>
              </a:rPr>
              <a:t>AN-L</a:t>
            </a:r>
            <a:r>
              <a:rPr lang="zh-CN" b="1">
                <a:ea typeface="宋体" panose="02010600030101010101" pitchFamily="2" charset="-122"/>
              </a:rPr>
              <a:t>是否导通；如不导通，更换或维修。否则更换</a:t>
            </a:r>
            <a:r>
              <a:rPr lang="en-US" b="1">
                <a:latin typeface="宋体" panose="02010600030101010101" pitchFamily="2" charset="-122"/>
                <a:ea typeface="宋体" panose="02010600030101010101" pitchFamily="2" charset="-122"/>
                <a:cs typeface="Times New Roman" panose="02020603050405020304" charset="0"/>
              </a:rPr>
              <a:t>BMS</a:t>
            </a:r>
            <a:r>
              <a:rPr lang="zh-CN" b="1">
                <a:ea typeface="宋体" panose="02010600030101010101" pitchFamily="2" charset="-122"/>
              </a:rPr>
              <a:t>模块。</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548640"/>
            <a:ext cx="8597265" cy="1320800"/>
          </a:xfrm>
        </p:spPr>
        <p:txBody>
          <a:bodyPr>
            <a:normAutofit fontScale="90000"/>
          </a:bodyPr>
          <a:p>
            <a:pPr algn="l"/>
            <a:r>
              <a:rPr altLang="zh-CN" sz="4000">
                <a:latin typeface="微软雅黑" panose="020B0503020204020204" pitchFamily="34" charset="-122"/>
                <a:ea typeface="微软雅黑" panose="020B0503020204020204" pitchFamily="34" charset="-122"/>
                <a:cs typeface="微软雅黑" panose="020B0503020204020204" pitchFamily="34" charset="-122"/>
              </a:rPr>
              <a:t>任务</a:t>
            </a:r>
            <a:r>
              <a:rPr lang="en-US" sz="4000">
                <a:latin typeface="微软雅黑" panose="020B0503020204020204" pitchFamily="34" charset="-122"/>
                <a:ea typeface="微软雅黑" panose="020B0503020204020204" pitchFamily="34" charset="-122"/>
                <a:cs typeface="微软雅黑" panose="020B0503020204020204" pitchFamily="34" charset="-122"/>
              </a:rPr>
              <a:t>2</a:t>
            </a:r>
            <a:r>
              <a:rPr altLang="zh-CN" sz="4000">
                <a:latin typeface="微软雅黑" panose="020B0503020204020204" pitchFamily="34" charset="-122"/>
                <a:ea typeface="微软雅黑" panose="020B0503020204020204" pitchFamily="34" charset="-122"/>
                <a:cs typeface="微软雅黑" panose="020B0503020204020204" pitchFamily="34" charset="-122"/>
              </a:rPr>
              <a:t>：电池状态信息显示异常故障的诊断与排除</a:t>
            </a:r>
            <a:endParaRPr altLang="zh-CN" sz="4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77545" y="1662430"/>
            <a:ext cx="10320655" cy="4409440"/>
          </a:xfrm>
        </p:spPr>
        <p:txBody>
          <a:bodyPr/>
          <a:p>
            <a:pPr marL="0" indent="0">
              <a:buNone/>
            </a:pPr>
            <a:r>
              <a:rPr lang="zh-CN" altLang="en-US" sz="2800">
                <a:solidFill>
                  <a:srgbClr val="FF0000"/>
                </a:solidFill>
                <a:sym typeface="+mn-ea"/>
              </a:rPr>
              <a:t>任务情景</a:t>
            </a:r>
            <a:endParaRPr lang="zh-CN" altLang="en-US" sz="2800">
              <a:solidFill>
                <a:srgbClr val="FF0000"/>
              </a:solidFill>
            </a:endParaRPr>
          </a:p>
          <a:p>
            <a:pPr marL="0" indent="0">
              <a:buNone/>
            </a:pPr>
            <a:r>
              <a:rPr lang="zh-CN" altLang="en-US" sz="2800"/>
              <a:t>      </a:t>
            </a:r>
            <a:r>
              <a:rPr lang="zh-CN" altLang="en-US" sz="2800">
                <a:sym typeface="+mn-ea"/>
              </a:rPr>
              <a:t>客户王先生的电动汽车无法行驶，仪表动力电池故障警告灯亮。</a:t>
            </a:r>
            <a:endParaRPr lang="zh-CN" altLang="en-US" sz="2800"/>
          </a:p>
          <a:p>
            <a:pPr marL="0" indent="0">
              <a:buNone/>
            </a:pPr>
            <a:r>
              <a:rPr lang="zh-CN" altLang="en-US" sz="2800">
                <a:solidFill>
                  <a:srgbClr val="FF0000"/>
                </a:solidFill>
              </a:rPr>
              <a:t>任务目标</a:t>
            </a:r>
            <a:endParaRPr lang="zh-CN" altLang="en-US" sz="2800"/>
          </a:p>
          <a:p>
            <a:r>
              <a:rPr lang="zh-CN" altLang="en-US" sz="2800"/>
              <a:t>能够了解</a:t>
            </a:r>
            <a:r>
              <a:rPr altLang="zh-CN" sz="2800">
                <a:latin typeface="+mn-ea"/>
                <a:cs typeface="微软雅黑" panose="020B0503020204020204" pitchFamily="34" charset="-122"/>
                <a:sym typeface="+mn-ea"/>
              </a:rPr>
              <a:t>电池状态信息显示异常</a:t>
            </a:r>
            <a:r>
              <a:rPr lang="zh-CN" altLang="en-US" sz="2800"/>
              <a:t>故障原因</a:t>
            </a:r>
            <a:endParaRPr lang="zh-CN" altLang="en-US" sz="2800"/>
          </a:p>
          <a:p>
            <a:r>
              <a:rPr lang="zh-CN" altLang="en-US" sz="2800"/>
              <a:t>能够掌握</a:t>
            </a:r>
            <a:r>
              <a:rPr altLang="zh-CN" sz="2800">
                <a:latin typeface="+mn-ea"/>
                <a:cs typeface="微软雅黑" panose="020B0503020204020204" pitchFamily="34" charset="-122"/>
                <a:sym typeface="+mn-ea"/>
              </a:rPr>
              <a:t>电池状态信息显示异常</a:t>
            </a:r>
            <a:r>
              <a:rPr lang="zh-CN" altLang="en-US" sz="2800"/>
              <a:t>的故障排除方法 </a:t>
            </a:r>
            <a:endParaRPr lang="zh-CN" altLang="en-US" sz="2800"/>
          </a:p>
          <a:p>
            <a:pPr marL="0" indent="0">
              <a:buNone/>
            </a:pPr>
            <a:r>
              <a:rPr lang="zh-CN" altLang="en-US" sz="2800">
                <a:solidFill>
                  <a:srgbClr val="FF0000"/>
                </a:solidFill>
              </a:rPr>
              <a:t>实训参考视频：电池管理器通信故障诊断与排除</a:t>
            </a:r>
            <a:endParaRPr lang="zh-CN" altLang="en-US" sz="280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175323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电池状态监测主要在于动力电池中关键数据的采集。BMS采集的数据信息包括单体电池的电压及温度、电池组总电压、总电流、高压绝缘等。</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266940" y="5685155"/>
            <a:ext cx="2536825" cy="398780"/>
          </a:xfrm>
          <a:prstGeom prst="rect">
            <a:avLst/>
          </a:prstGeom>
          <a:noFill/>
          <a:ln w="9525">
            <a:noFill/>
          </a:ln>
        </p:spPr>
        <p:txBody>
          <a:bodyPr wrap="square">
            <a:spAutoFit/>
          </a:bodyPr>
          <a:p>
            <a:pPr indent="0"/>
            <a:r>
              <a:rPr sz="2000" b="1">
                <a:latin typeface="宋体" panose="02010600030101010101" pitchFamily="2" charset="-122"/>
                <a:ea typeface="宋体" panose="02010600030101010101" pitchFamily="2" charset="-122"/>
                <a:cs typeface="宋体" panose="02010600030101010101" pitchFamily="2" charset="-122"/>
              </a:rPr>
              <a:t>电池</a:t>
            </a:r>
            <a:r>
              <a:rPr lang="zh-CN" sz="2000" b="1">
                <a:latin typeface="宋体" panose="02010600030101010101" pitchFamily="2" charset="-122"/>
                <a:ea typeface="宋体" panose="02010600030101010101" pitchFamily="2" charset="-122"/>
                <a:cs typeface="宋体" panose="02010600030101010101" pitchFamily="2" charset="-122"/>
              </a:rPr>
              <a:t>状态信息监测</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90600" y="1153160"/>
            <a:ext cx="2799715" cy="645160"/>
          </a:xfrm>
          <a:prstGeom prst="rect">
            <a:avLst/>
          </a:prstGeom>
          <a:noFill/>
        </p:spPr>
        <p:txBody>
          <a:bodyPr wrap="none" rtlCol="0" anchor="t">
            <a:spAutoFit/>
          </a:bodyPr>
          <a:p>
            <a:pPr indent="304800" fontAlgn="auto">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1）电池状态监测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5346700" y="1973580"/>
            <a:ext cx="5836285" cy="360108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175323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对电池状态的分析主要是电池剩余电量SOC及电池老化程度SOH这两个方面。SOC能够让驾驶人获得直接的信息，了解到剩余的电量对续航里程的影响。</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449185" y="5732780"/>
            <a:ext cx="2536825" cy="398780"/>
          </a:xfrm>
          <a:prstGeom prst="rect">
            <a:avLst/>
          </a:prstGeom>
          <a:noFill/>
          <a:ln w="9525">
            <a:noFill/>
          </a:ln>
        </p:spPr>
        <p:txBody>
          <a:bodyPr wrap="square">
            <a:spAutoFit/>
          </a:bodyPr>
          <a:p>
            <a:pPr indent="0"/>
            <a:r>
              <a:rPr sz="2000" b="1">
                <a:latin typeface="宋体" panose="02010600030101010101" pitchFamily="2" charset="-122"/>
                <a:ea typeface="宋体" panose="02010600030101010101" pitchFamily="2" charset="-122"/>
                <a:cs typeface="微软雅黑" panose="020B0503020204020204" pitchFamily="34" charset="-122"/>
                <a:sym typeface="+mn-ea"/>
              </a:rPr>
              <a:t>电池剩余电量</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90600" y="1153160"/>
            <a:ext cx="2799715" cy="645160"/>
          </a:xfrm>
          <a:prstGeom prst="rect">
            <a:avLst/>
          </a:prstGeom>
          <a:noFill/>
        </p:spPr>
        <p:txBody>
          <a:bodyPr wrap="none" rtlCol="0" anchor="t">
            <a:spAutoFit/>
          </a:bodyPr>
          <a:p>
            <a:pPr indent="304800" algn="l" fontAlgn="auto">
              <a:lnSpc>
                <a:spcPct val="150000"/>
              </a:lnSpc>
            </a:pP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电池状态分析</a:t>
            </a: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5571490" y="1990090"/>
            <a:ext cx="5509895" cy="361569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175323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动力电池的安全保护主要包括过电流保护、过充过放保护、过温保护和绝缘监测等。当电池工作时电流过大会造成电池内部温度上升，导致电池热稳定性下降。</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9060" y="5550535"/>
            <a:ext cx="1521460" cy="398780"/>
          </a:xfrm>
          <a:prstGeom prst="rect">
            <a:avLst/>
          </a:prstGeom>
          <a:noFill/>
          <a:ln w="9525">
            <a:noFill/>
          </a:ln>
        </p:spPr>
        <p:txBody>
          <a:bodyPr wrap="square">
            <a:spAutoFit/>
          </a:bodyPr>
          <a:p>
            <a:pPr indent="0"/>
            <a:r>
              <a:rPr sz="2000" b="1">
                <a:latin typeface="宋体" panose="02010600030101010101" pitchFamily="2" charset="-122"/>
                <a:ea typeface="宋体" panose="02010600030101010101" pitchFamily="2" charset="-122"/>
                <a:cs typeface="宋体" panose="02010600030101010101" pitchFamily="2" charset="-122"/>
              </a:rPr>
              <a:t>电池</a:t>
            </a:r>
            <a:r>
              <a:rPr lang="zh-CN" sz="2000" b="1">
                <a:latin typeface="宋体" panose="02010600030101010101" pitchFamily="2" charset="-122"/>
                <a:ea typeface="宋体" panose="02010600030101010101" pitchFamily="2" charset="-122"/>
                <a:cs typeface="宋体" panose="02010600030101010101" pitchFamily="2" charset="-122"/>
              </a:rPr>
              <a:t>热力图</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90600" y="1153160"/>
            <a:ext cx="2799715" cy="645160"/>
          </a:xfrm>
          <a:prstGeom prst="rect">
            <a:avLst/>
          </a:prstGeom>
          <a:noFill/>
        </p:spPr>
        <p:txBody>
          <a:bodyPr wrap="none" rtlCol="0" anchor="t">
            <a:spAutoFit/>
          </a:bodyPr>
          <a:p>
            <a:pPr indent="304800" algn="l" fontAlgn="auto">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3）电池安全保护</a:t>
            </a: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5396230" y="2016125"/>
            <a:ext cx="5688330" cy="336486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216852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充放电是电池组使用中的主要环节，电池组的使用寿命在很大程度上取决于电池组充放电过程中的管理和维护。要想避免单体电池由于过充电、过放电导致提前失效。</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512685" y="5732780"/>
            <a:ext cx="2536825" cy="506730"/>
          </a:xfrm>
          <a:prstGeom prst="rect">
            <a:avLst/>
          </a:prstGeom>
          <a:noFill/>
          <a:ln w="9525">
            <a:noFill/>
          </a:ln>
        </p:spPr>
        <p:txBody>
          <a:bodyPr wrap="square">
            <a:spAutoFit/>
          </a:bodyPr>
          <a:p>
            <a:pPr indent="304800" algn="l"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sym typeface="+mn-ea"/>
              </a:rPr>
              <a:t>电池能量控制管理</a:t>
            </a:r>
            <a:endParaRPr b="1">
              <a:latin typeface="宋体" panose="02010600030101010101" pitchFamily="2" charset="-122"/>
              <a:ea typeface="宋体" panose="02010600030101010101" pitchFamily="2" charset="-122"/>
              <a:cs typeface="微软雅黑" panose="020B0503020204020204" pitchFamily="34" charset="-122"/>
              <a:sym typeface="+mn-ea"/>
            </a:endParaRPr>
          </a:p>
        </p:txBody>
      </p:sp>
      <p:sp>
        <p:nvSpPr>
          <p:cNvPr id="3" name="文本框 2"/>
          <p:cNvSpPr txBox="1"/>
          <p:nvPr/>
        </p:nvSpPr>
        <p:spPr>
          <a:xfrm>
            <a:off x="990600" y="1153160"/>
            <a:ext cx="3409315" cy="645160"/>
          </a:xfrm>
          <a:prstGeom prst="rect">
            <a:avLst/>
          </a:prstGeom>
          <a:noFill/>
        </p:spPr>
        <p:txBody>
          <a:bodyPr wrap="none" rtlCol="0" anchor="t">
            <a:spAutoFit/>
          </a:bodyPr>
          <a:p>
            <a:pPr indent="304800" algn="l" fontAlgn="auto">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4）电池能量控制管理</a:t>
            </a: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6119495" y="1950085"/>
            <a:ext cx="4980305" cy="378269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175323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通过电池管理系统实现电池参数和信息与车载设备或非车载设备的通信，为充放电控制、整车控制提供数据依据是电池管理系统的重要功能之一</a:t>
            </a:r>
            <a:r>
              <a:rPr lang="zh-CN" b="1">
                <a:latin typeface="宋体" panose="02010600030101010101" pitchFamily="2" charset="-122"/>
                <a:ea typeface="宋体" panose="02010600030101010101" pitchFamily="2" charset="-122"/>
                <a:cs typeface="微软雅黑" panose="020B0503020204020204" pitchFamily="34" charset="-122"/>
              </a:rPr>
              <a:t>。</a:t>
            </a:r>
            <a:endParaRPr lang="zh-CN"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一、电池管理系统的功能</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990600" y="1153160"/>
            <a:ext cx="2799715" cy="645160"/>
          </a:xfrm>
          <a:prstGeom prst="rect">
            <a:avLst/>
          </a:prstGeom>
          <a:noFill/>
        </p:spPr>
        <p:txBody>
          <a:bodyPr wrap="none" rtlCol="0" anchor="t">
            <a:spAutoFit/>
          </a:bodyPr>
          <a:p>
            <a:pPr indent="304800" algn="l" fontAlgn="auto">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5）电池信息管理</a:t>
            </a: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5333365" y="2025015"/>
            <a:ext cx="5956935" cy="3253105"/>
          </a:xfrm>
          <a:prstGeom prst="rect">
            <a:avLst/>
          </a:prstGeom>
        </p:spPr>
      </p:pic>
      <p:sp>
        <p:nvSpPr>
          <p:cNvPr id="6" name="文本框 5"/>
          <p:cNvSpPr txBox="1"/>
          <p:nvPr/>
        </p:nvSpPr>
        <p:spPr>
          <a:xfrm>
            <a:off x="7244715" y="5462905"/>
            <a:ext cx="4000500" cy="506730"/>
          </a:xfrm>
          <a:prstGeom prst="rect">
            <a:avLst/>
          </a:prstGeom>
          <a:noFill/>
          <a:ln w="9525">
            <a:noFill/>
          </a:ln>
        </p:spPr>
        <p:txBody>
          <a:bodyPr wrap="square">
            <a:spAutoFit/>
          </a:bodyPr>
          <a:p>
            <a:pPr indent="304800" algn="l"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sym typeface="+mn-ea"/>
              </a:rPr>
              <a:t>诊断仪检测</a:t>
            </a:r>
            <a:r>
              <a:rPr lang="zh-CN" b="1">
                <a:latin typeface="宋体" panose="02010600030101010101" pitchFamily="2" charset="-122"/>
                <a:ea typeface="宋体" panose="02010600030101010101" pitchFamily="2" charset="-122"/>
                <a:cs typeface="微软雅黑" panose="020B0503020204020204" pitchFamily="34" charset="-122"/>
                <a:sym typeface="+mn-ea"/>
              </a:rPr>
              <a:t>电池信息</a:t>
            </a:r>
            <a:endParaRPr lang="zh-CN" b="1">
              <a:latin typeface="宋体" panose="02010600030101010101" pitchFamily="2" charset="-122"/>
              <a:ea typeface="宋体" panose="02010600030101010101" pitchFamily="2"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216852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动力电池管理系统从结构性质上可分为硬件和软件。动力电池管理系统的硬件包括电池控制单元、采集系统（CSC）和电池高压分配单元等，还包括采集电压、电流、温度等数据的电子器件</a:t>
            </a:r>
            <a:r>
              <a:rPr lang="zh-CN" b="1">
                <a:latin typeface="宋体" panose="02010600030101010101" pitchFamily="2" charset="-122"/>
                <a:ea typeface="宋体" panose="02010600030101010101" pitchFamily="2" charset="-122"/>
                <a:cs typeface="微软雅黑" panose="020B0503020204020204" pitchFamily="34" charset="-122"/>
              </a:rPr>
              <a:t>。</a:t>
            </a:r>
            <a:endParaRPr lang="zh-CN"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7165340" y="5821045"/>
            <a:ext cx="4000500" cy="506730"/>
          </a:xfrm>
          <a:prstGeom prst="rect">
            <a:avLst/>
          </a:prstGeom>
          <a:noFill/>
          <a:ln w="9525">
            <a:noFill/>
          </a:ln>
        </p:spPr>
        <p:txBody>
          <a:bodyPr wrap="square">
            <a:spAutoFit/>
          </a:bodyPr>
          <a:p>
            <a:pPr indent="304800" algn="l"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sym typeface="+mn-ea"/>
              </a:rPr>
              <a:t>电池管理系统</a:t>
            </a:r>
            <a:endParaRPr lang="zh-CN" b="1">
              <a:latin typeface="宋体" panose="02010600030101010101" pitchFamily="2" charset="-122"/>
              <a:ea typeface="宋体" panose="02010600030101010101" pitchFamily="2" charset="-122"/>
              <a:cs typeface="微软雅黑" panose="020B0503020204020204" pitchFamily="34" charset="-122"/>
              <a:sym typeface="+mn-ea"/>
            </a:endParaRPr>
          </a:p>
        </p:txBody>
      </p:sp>
      <p:pic>
        <p:nvPicPr>
          <p:cNvPr id="5" name="图片 4"/>
          <p:cNvPicPr>
            <a:picLocks noChangeAspect="1"/>
          </p:cNvPicPr>
          <p:nvPr/>
        </p:nvPicPr>
        <p:blipFill>
          <a:blip r:embed="rId3"/>
          <a:stretch>
            <a:fillRect/>
          </a:stretch>
        </p:blipFill>
        <p:spPr>
          <a:xfrm>
            <a:off x="6073140" y="1878330"/>
            <a:ext cx="5092700" cy="384746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2120265"/>
            <a:ext cx="4438650" cy="341503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接收整车控制器的指令，根据高压回路硬件绝缘状况，控制正负母线接触器是否开闭，决定整车安全上下电；接收采集系统CSC采集的电池电压、电池温度的数据，分析计算电池包内电池的电压和电量以及充放电能力，与整车控制器或充电机通讯；存储电池充电次数，计算电池寿命；存储电池故障信息</a:t>
            </a:r>
            <a:r>
              <a:rPr lang="zh-CN" b="1">
                <a:latin typeface="宋体" panose="02010600030101010101" pitchFamily="2" charset="-122"/>
                <a:ea typeface="宋体" panose="02010600030101010101" pitchFamily="2" charset="-122"/>
                <a:cs typeface="微软雅黑" panose="020B0503020204020204" pitchFamily="34" charset="-122"/>
              </a:rPr>
              <a:t>。</a:t>
            </a:r>
            <a:endParaRPr lang="zh-CN"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二、电池管理系统的组成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7439660" y="5866765"/>
            <a:ext cx="4000500" cy="506730"/>
          </a:xfrm>
          <a:prstGeom prst="rect">
            <a:avLst/>
          </a:prstGeom>
          <a:noFill/>
          <a:ln w="9525">
            <a:noFill/>
          </a:ln>
        </p:spPr>
        <p:txBody>
          <a:bodyPr wrap="square">
            <a:spAutoFit/>
          </a:bodyPr>
          <a:p>
            <a:pPr indent="304800" fontAlgn="auto">
              <a:lnSpc>
                <a:spcPct val="150000"/>
              </a:lnSpc>
            </a:pPr>
            <a:r>
              <a:rPr lang="zh-CN" b="1">
                <a:latin typeface="宋体" panose="02010600030101010101" pitchFamily="2" charset="-122"/>
                <a:ea typeface="宋体" panose="02010600030101010101" pitchFamily="2" charset="-122"/>
                <a:cs typeface="微软雅黑" panose="020B0503020204020204" pitchFamily="34" charset="-122"/>
                <a:sym typeface="+mn-ea"/>
              </a:rPr>
              <a:t>电池控制单元</a:t>
            </a:r>
            <a:r>
              <a:rPr lang="en-US" altLang="zh-CN" b="1">
                <a:latin typeface="宋体" panose="02010600030101010101" pitchFamily="2" charset="-122"/>
                <a:ea typeface="宋体" panose="02010600030101010101" pitchFamily="2" charset="-122"/>
                <a:cs typeface="微软雅黑" panose="020B0503020204020204" pitchFamily="34" charset="-122"/>
                <a:sym typeface="+mn-ea"/>
              </a:rPr>
              <a:t>MCU</a:t>
            </a:r>
            <a:endParaRPr lang="en-US" altLang="zh-CN" b="1">
              <a:latin typeface="宋体" panose="02010600030101010101" pitchFamily="2" charset="-122"/>
              <a:ea typeface="宋体" panose="02010600030101010101" pitchFamily="2" charset="-122"/>
              <a:cs typeface="微软雅黑" panose="020B0503020204020204" pitchFamily="34" charset="-122"/>
              <a:sym typeface="+mn-ea"/>
            </a:endParaRPr>
          </a:p>
        </p:txBody>
      </p:sp>
      <p:sp>
        <p:nvSpPr>
          <p:cNvPr id="100" name="文本框 99"/>
          <p:cNvSpPr txBox="1"/>
          <p:nvPr/>
        </p:nvSpPr>
        <p:spPr>
          <a:xfrm>
            <a:off x="741045" y="1143000"/>
            <a:ext cx="3634740" cy="460375"/>
          </a:xfrm>
          <a:prstGeom prst="rect">
            <a:avLst/>
          </a:prstGeom>
          <a:noFill/>
          <a:ln w="9525">
            <a:noFill/>
          </a:ln>
        </p:spPr>
        <p:txBody>
          <a:bodyPr wrap="square">
            <a:spAutoFit/>
          </a:bodyPr>
          <a:p>
            <a:pPr indent="266700"/>
            <a:r>
              <a:rPr lang="zh-CN" sz="2400">
                <a:latin typeface="微软雅黑" panose="020B0503020204020204" pitchFamily="34" charset="-122"/>
                <a:ea typeface="微软雅黑" panose="020B0503020204020204" pitchFamily="34" charset="-122"/>
                <a:cs typeface="微软雅黑" panose="020B0503020204020204" pitchFamily="34" charset="-122"/>
              </a:rPr>
              <a:t>1、电池控制单元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a:blip r:embed="rId3"/>
          <a:stretch>
            <a:fillRect/>
          </a:stretch>
        </p:blipFill>
        <p:spPr>
          <a:xfrm>
            <a:off x="5992495" y="2010410"/>
            <a:ext cx="5112385" cy="3886835"/>
          </a:xfrm>
          <a:prstGeom prst="rect">
            <a:avLst/>
          </a:prstGeom>
        </p:spPr>
      </p:pic>
      <p:sp>
        <p:nvSpPr>
          <p:cNvPr id="12" name="文本框 11"/>
          <p:cNvSpPr txBox="1"/>
          <p:nvPr/>
        </p:nvSpPr>
        <p:spPr>
          <a:xfrm>
            <a:off x="873760" y="5728335"/>
            <a:ext cx="4815205" cy="64516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参考动画：比亚迪E5电池管理系统上下电控制策略、比亚迪E5电池管理系统故障控制策略</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60830110547"/>
  <p:tag name="MH_LIBRARY" val="CONTENTS"/>
  <p:tag name="MH_TYPE" val="OTHERS"/>
  <p:tag name="ID" val="545840"/>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MH" val="20160830110547"/>
  <p:tag name="MH_LIBRARY" val="CONTENTS"/>
  <p:tag name="MH_TYPE" val="OTHERS"/>
  <p:tag name="ID" val="545840"/>
</p:tagLst>
</file>

<file path=ppt/tags/tag24.xml><?xml version="1.0" encoding="utf-8"?>
<p:tagLst xmlns:p="http://schemas.openxmlformats.org/presentationml/2006/main">
  <p:tag name="MH" val="20160830110547"/>
  <p:tag name="MH_LIBRARY" val="CONTENTS"/>
  <p:tag name="MH_TYPE" val="OTHERS"/>
  <p:tag name="ID" val="545840"/>
</p:tagLst>
</file>

<file path=ppt/tags/tag25.xml><?xml version="1.0" encoding="utf-8"?>
<p:tagLst xmlns:p="http://schemas.openxmlformats.org/presentationml/2006/main">
  <p:tag name="MH" val="20160830110547"/>
  <p:tag name="MH_LIBRARY" val="CONTENTS"/>
  <p:tag name="MH_TYPE" val="OTHERS"/>
  <p:tag name="ID" val="545840"/>
</p:tagLst>
</file>

<file path=ppt/tags/tag26.xml><?xml version="1.0" encoding="utf-8"?>
<p:tagLst xmlns:p="http://schemas.openxmlformats.org/presentationml/2006/main">
  <p:tag name="MH" val="20160830110547"/>
  <p:tag name="MH_LIBRARY" val="CONTENTS"/>
  <p:tag name="MH_TYPE" val="OTHERS"/>
  <p:tag name="ID" val="545840"/>
</p:tagLst>
</file>

<file path=ppt/tags/tag27.xml><?xml version="1.0" encoding="utf-8"?>
<p:tagLst xmlns:p="http://schemas.openxmlformats.org/presentationml/2006/main">
  <p:tag name="MH" val="20160830110547"/>
  <p:tag name="MH_LIBRARY" val="CONTENTS"/>
  <p:tag name="MH_TYPE" val="OTHERS"/>
  <p:tag name="ID" val="545840"/>
</p:tagLst>
</file>

<file path=ppt/tags/tag28.xml><?xml version="1.0" encoding="utf-8"?>
<p:tagLst xmlns:p="http://schemas.openxmlformats.org/presentationml/2006/main">
  <p:tag name="MH" val="20160830110547"/>
  <p:tag name="MH_LIBRARY" val="CONTENTS"/>
  <p:tag name="MH_TYPE" val="OTHERS"/>
  <p:tag name="ID" val="545840"/>
</p:tagLst>
</file>

<file path=ppt/tags/tag29.xml><?xml version="1.0" encoding="utf-8"?>
<p:tagLst xmlns:p="http://schemas.openxmlformats.org/presentationml/2006/main">
  <p:tag name="MH" val="20160830110547"/>
  <p:tag name="MH_LIBRARY" val="CONTENTS"/>
  <p:tag name="MH_TYPE" val="OTHERS"/>
  <p:tag name="ID" val="545840"/>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MH" val="20160830110547"/>
  <p:tag name="MH_LIBRARY" val="CONTENTS"/>
  <p:tag name="MH_TYPE" val="OTHERS"/>
  <p:tag name="ID" val="545840"/>
</p:tagLst>
</file>

<file path=ppt/tags/tag31.xml><?xml version="1.0" encoding="utf-8"?>
<p:tagLst xmlns:p="http://schemas.openxmlformats.org/presentationml/2006/main">
  <p:tag name="MH" val="20160830110547"/>
  <p:tag name="MH_LIBRARY" val="CONTENTS"/>
  <p:tag name="MH_TYPE" val="OTHERS"/>
  <p:tag name="ID" val="545840"/>
</p:tagLst>
</file>

<file path=ppt/tags/tag32.xml><?xml version="1.0" encoding="utf-8"?>
<p:tagLst xmlns:p="http://schemas.openxmlformats.org/presentationml/2006/main">
  <p:tag name="MH" val="20160830110547"/>
  <p:tag name="MH_LIBRARY" val="CONTENTS"/>
  <p:tag name="MH_TYPE" val="OTHERS"/>
  <p:tag name="ID" val="545840"/>
</p:tagLst>
</file>

<file path=ppt/tags/tag33.xml><?xml version="1.0" encoding="utf-8"?>
<p:tagLst xmlns:p="http://schemas.openxmlformats.org/presentationml/2006/main">
  <p:tag name="MH" val="20160830110547"/>
  <p:tag name="MH_LIBRARY" val="CONTENTS"/>
  <p:tag name="MH_TYPE" val="OTHERS"/>
  <p:tag name="ID" val="545840"/>
</p:tagLst>
</file>

<file path=ppt/tags/tag34.xml><?xml version="1.0" encoding="utf-8"?>
<p:tagLst xmlns:p="http://schemas.openxmlformats.org/presentationml/2006/main">
  <p:tag name="MH" val="20160830110547"/>
  <p:tag name="MH_LIBRARY" val="CONTENTS"/>
  <p:tag name="MH_TYPE" val="OTHERS"/>
  <p:tag name="ID" val="545840"/>
</p:tagLst>
</file>

<file path=ppt/tags/tag35.xml><?xml version="1.0" encoding="utf-8"?>
<p:tagLst xmlns:p="http://schemas.openxmlformats.org/presentationml/2006/main">
  <p:tag name="MH" val="20160830110547"/>
  <p:tag name="MH_LIBRARY" val="CONTENTS"/>
  <p:tag name="MH_TYPE" val="OTHERS"/>
  <p:tag name="ID" val="545840"/>
</p:tagLst>
</file>

<file path=ppt/tags/tag36.xml><?xml version="1.0" encoding="utf-8"?>
<p:tagLst xmlns:p="http://schemas.openxmlformats.org/presentationml/2006/main">
  <p:tag name="MH" val="20160830110547"/>
  <p:tag name="MH_LIBRARY" val="CONTENTS"/>
  <p:tag name="MH_TYPE" val="OTHERS"/>
  <p:tag name="ID" val="545840"/>
</p:tagLst>
</file>

<file path=ppt/tags/tag37.xml><?xml version="1.0" encoding="utf-8"?>
<p:tagLst xmlns:p="http://schemas.openxmlformats.org/presentationml/2006/main">
  <p:tag name="MH" val="20160830110547"/>
  <p:tag name="MH_LIBRARY" val="CONTENTS"/>
  <p:tag name="MH_TYPE" val="OTHERS"/>
  <p:tag name="ID" val="545840"/>
</p:tagLst>
</file>

<file path=ppt/tags/tag38.xml><?xml version="1.0" encoding="utf-8"?>
<p:tagLst xmlns:p="http://schemas.openxmlformats.org/presentationml/2006/main">
  <p:tag name="MH" val="20160830110547"/>
  <p:tag name="MH_LIBRARY" val="CONTENTS"/>
  <p:tag name="MH_TYPE" val="OTHERS"/>
  <p:tag name="ID" val="545840"/>
</p:tagLst>
</file>

<file path=ppt/tags/tag39.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40.xml><?xml version="1.0" encoding="utf-8"?>
<p:tagLst xmlns:p="http://schemas.openxmlformats.org/presentationml/2006/main">
  <p:tag name="MH" val="20160830110547"/>
  <p:tag name="MH_LIBRARY" val="CONTENTS"/>
  <p:tag name="MH_TYPE" val="OTHERS"/>
  <p:tag name="ID" val="545840"/>
</p:tagLst>
</file>

<file path=ppt/tags/tag41.xml><?xml version="1.0" encoding="utf-8"?>
<p:tagLst xmlns:p="http://schemas.openxmlformats.org/presentationml/2006/main">
  <p:tag name="MH" val="20160830110547"/>
  <p:tag name="MH_LIBRARY" val="CONTENTS"/>
  <p:tag name="MH_TYPE" val="OTHERS"/>
  <p:tag name="ID" val="545840"/>
</p:tagLst>
</file>

<file path=ppt/tags/tag42.xml><?xml version="1.0" encoding="utf-8"?>
<p:tagLst xmlns:p="http://schemas.openxmlformats.org/presentationml/2006/main">
  <p:tag name="MH" val="20160830110547"/>
  <p:tag name="MH_LIBRARY" val="CONTENTS"/>
  <p:tag name="MH_TYPE" val="OTHERS"/>
  <p:tag name="ID" val="545840"/>
</p:tagLst>
</file>

<file path=ppt/tags/tag43.xml><?xml version="1.0" encoding="utf-8"?>
<p:tagLst xmlns:p="http://schemas.openxmlformats.org/presentationml/2006/main">
  <p:tag name="MH" val="20160830110547"/>
  <p:tag name="MH_LIBRARY" val="CONTENTS"/>
  <p:tag name="MH_TYPE" val="OTHERS"/>
  <p:tag name="ID" val="545840"/>
</p:tagLst>
</file>

<file path=ppt/tags/tag44.xml><?xml version="1.0" encoding="utf-8"?>
<p:tagLst xmlns:p="http://schemas.openxmlformats.org/presentationml/2006/main">
  <p:tag name="MH" val="20160830110547"/>
  <p:tag name="MH_LIBRARY" val="CONTENTS"/>
  <p:tag name="MH_TYPE" val="OTHERS"/>
  <p:tag name="ID" val="545840"/>
</p:tagLst>
</file>

<file path=ppt/tags/tag45.xml><?xml version="1.0" encoding="utf-8"?>
<p:tagLst xmlns:p="http://schemas.openxmlformats.org/presentationml/2006/main">
  <p:tag name="KSO_WM_BEAUTIFY_FLAG" val="#wm#"/>
  <p:tag name="KSO_WM_TEMPLATE_CATEGORY" val="custom"/>
  <p:tag name="KSO_WM_TEMPLATE_INDEX" val="20184553"/>
</p:tagLst>
</file>

<file path=ppt/tags/tag46.xml><?xml version="1.0" encoding="utf-8"?>
<p:tagLst xmlns:p="http://schemas.openxmlformats.org/presentationml/2006/main">
  <p:tag name="KSO_WM_DOC_GUID" val="{77a6709c-12e9-41e1-ac14-4cd2dc51ade6}"/>
</p:tagLst>
</file>

<file path=ppt/tags/tag5.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2613</Words>
  <Application>WPS 演示</Application>
  <PresentationFormat>宽屏</PresentationFormat>
  <Paragraphs>176</Paragraphs>
  <Slides>24</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Wingdings 3</vt:lpstr>
      <vt:lpstr>Arial</vt:lpstr>
      <vt:lpstr>黑体</vt:lpstr>
      <vt:lpstr>微软雅黑</vt:lpstr>
      <vt:lpstr>Trebuchet MS</vt:lpstr>
      <vt:lpstr>Arial Unicode MS</vt:lpstr>
      <vt:lpstr>华文新魏</vt:lpstr>
      <vt:lpstr>Calibri</vt:lpstr>
      <vt:lpstr>方正姚体</vt:lpstr>
      <vt:lpstr>华文中宋</vt:lpstr>
      <vt:lpstr>Times New Roman</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任务1：母线电压/电流显示异常故障诊断与排除</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117</cp:revision>
  <dcterms:created xsi:type="dcterms:W3CDTF">2019-03-30T02:15:00Z</dcterms:created>
  <dcterms:modified xsi:type="dcterms:W3CDTF">2020-06-30T06:35:19Z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