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
  </p:notesMasterIdLst>
  <p:sldIdLst>
    <p:sldId id="361" r:id="rId3"/>
    <p:sldId id="537" r:id="rId4"/>
    <p:sldId id="538" r:id="rId5"/>
    <p:sldId id="539" r:id="rId7"/>
    <p:sldId id="540" r:id="rId8"/>
    <p:sldId id="541" r:id="rId9"/>
    <p:sldId id="725" r:id="rId10"/>
    <p:sldId id="726" r:id="rId11"/>
    <p:sldId id="727" r:id="rId12"/>
    <p:sldId id="728" r:id="rId13"/>
    <p:sldId id="729" r:id="rId14"/>
    <p:sldId id="730" r:id="rId15"/>
    <p:sldId id="731" r:id="rId16"/>
    <p:sldId id="674" r:id="rId17"/>
    <p:sldId id="542" r:id="rId18"/>
    <p:sldId id="543" r:id="rId19"/>
    <p:sldId id="732" r:id="rId20"/>
    <p:sldId id="544" r:id="rId21"/>
    <p:sldId id="733" r:id="rId22"/>
    <p:sldId id="734" r:id="rId23"/>
    <p:sldId id="786" r:id="rId24"/>
    <p:sldId id="787" r:id="rId25"/>
    <p:sldId id="788" r:id="rId26"/>
    <p:sldId id="789" r:id="rId27"/>
    <p:sldId id="790" r:id="rId28"/>
    <p:sldId id="545" r:id="rId29"/>
    <p:sldId id="546" r:id="rId30"/>
    <p:sldId id="547" r:id="rId31"/>
    <p:sldId id="548" r:id="rId32"/>
    <p:sldId id="549" r:id="rId33"/>
    <p:sldId id="597" r:id="rId34"/>
  </p:sldIdLst>
  <p:sldSz cx="12192000" cy="6858000"/>
  <p:notesSz cx="6858000" cy="9144000"/>
  <p:embeddedFontLst>
    <p:embeddedFont>
      <p:font typeface="SimSong Regular" panose="02020300000000000000" charset="-122"/>
      <p:regular r:id="rId38"/>
    </p:embeddedFont>
    <p:embeddedFont>
      <p:font typeface="SimSong Bold" panose="02020300000000000000" charset="-122"/>
      <p:regular r:id="rId39"/>
    </p:embeddedFont>
  </p:embeddedFont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Light" panose="020F0302020204030204" pitchFamily="34" charset="0"/>
        <a:ea typeface="微软雅黑 Light" panose="020B0502040204020203" charset="-122"/>
        <a:cs typeface="+mn-cs"/>
      </a:defRPr>
    </a:lvl1pPr>
    <a:lvl2pPr marL="457200" lvl="1" indent="0" algn="l" defTabSz="914400" rtl="0" eaLnBrk="1" fontAlgn="base" latinLnBrk="0" hangingPunct="1">
      <a:lnSpc>
        <a:spcPct val="100000"/>
      </a:lnSpc>
      <a:spcBef>
        <a:spcPct val="0"/>
      </a:spcBef>
      <a:spcAft>
        <a:spcPct val="0"/>
      </a:spcAft>
      <a:buNone/>
      <a:defRPr sz="1800" kern="1200">
        <a:solidFill>
          <a:schemeClr val="tx1"/>
        </a:solidFill>
        <a:latin typeface="Calibri Light" panose="020F0302020204030204" pitchFamily="34" charset="0"/>
        <a:ea typeface="微软雅黑 Light" panose="020B0502040204020203" charset="-122"/>
        <a:cs typeface="+mn-cs"/>
      </a:defRPr>
    </a:lvl2pPr>
    <a:lvl3pPr marL="914400" lvl="2" indent="0" algn="l" defTabSz="914400" rtl="0" eaLnBrk="1" fontAlgn="base" latinLnBrk="0" hangingPunct="1">
      <a:lnSpc>
        <a:spcPct val="100000"/>
      </a:lnSpc>
      <a:spcBef>
        <a:spcPct val="0"/>
      </a:spcBef>
      <a:spcAft>
        <a:spcPct val="0"/>
      </a:spcAft>
      <a:buNone/>
      <a:defRPr sz="1800" kern="1200">
        <a:solidFill>
          <a:schemeClr val="tx1"/>
        </a:solidFill>
        <a:latin typeface="Calibri Light" panose="020F0302020204030204" pitchFamily="34" charset="0"/>
        <a:ea typeface="微软雅黑 Light" panose="020B0502040204020203" charset="-122"/>
        <a:cs typeface="+mn-cs"/>
      </a:defRPr>
    </a:lvl3pPr>
    <a:lvl4pPr marL="1371600" lvl="3" indent="0" algn="l" defTabSz="914400" rtl="0" eaLnBrk="1" fontAlgn="base" latinLnBrk="0" hangingPunct="1">
      <a:lnSpc>
        <a:spcPct val="100000"/>
      </a:lnSpc>
      <a:spcBef>
        <a:spcPct val="0"/>
      </a:spcBef>
      <a:spcAft>
        <a:spcPct val="0"/>
      </a:spcAft>
      <a:buNone/>
      <a:defRPr sz="1800" kern="1200">
        <a:solidFill>
          <a:schemeClr val="tx1"/>
        </a:solidFill>
        <a:latin typeface="Calibri Light" panose="020F0302020204030204" pitchFamily="34" charset="0"/>
        <a:ea typeface="微软雅黑 Light" panose="020B0502040204020203" charset="-122"/>
        <a:cs typeface="+mn-cs"/>
      </a:defRPr>
    </a:lvl4pPr>
    <a:lvl5pPr marL="1828800" lvl="4" indent="0" algn="l" defTabSz="914400" rtl="0" eaLnBrk="1" fontAlgn="base" latinLnBrk="0" hangingPunct="1">
      <a:lnSpc>
        <a:spcPct val="100000"/>
      </a:lnSpc>
      <a:spcBef>
        <a:spcPct val="0"/>
      </a:spcBef>
      <a:spcAft>
        <a:spcPct val="0"/>
      </a:spcAft>
      <a:buNone/>
      <a:defRPr sz="1800" kern="1200">
        <a:solidFill>
          <a:schemeClr val="tx1"/>
        </a:solidFill>
        <a:latin typeface="Calibri Light" panose="020F0302020204030204" pitchFamily="34" charset="0"/>
        <a:ea typeface="微软雅黑 Light" panose="020B0502040204020203" charset="-122"/>
        <a:cs typeface="+mn-cs"/>
      </a:defRPr>
    </a:lvl5pPr>
    <a:lvl6pPr marL="2286000" lvl="5" indent="0" algn="l" defTabSz="914400" rtl="0" eaLnBrk="1" fontAlgn="base" latinLnBrk="0" hangingPunct="1">
      <a:lnSpc>
        <a:spcPct val="100000"/>
      </a:lnSpc>
      <a:spcBef>
        <a:spcPct val="0"/>
      </a:spcBef>
      <a:spcAft>
        <a:spcPct val="0"/>
      </a:spcAft>
      <a:buNone/>
      <a:defRPr sz="1800" kern="1200">
        <a:solidFill>
          <a:schemeClr val="tx1"/>
        </a:solidFill>
        <a:latin typeface="Calibri Light" panose="020F0302020204030204" pitchFamily="34" charset="0"/>
        <a:ea typeface="微软雅黑 Light" panose="020B0502040204020203" charset="-122"/>
        <a:cs typeface="+mn-cs"/>
      </a:defRPr>
    </a:lvl6pPr>
    <a:lvl7pPr marL="2743200" lvl="6" indent="0" algn="l" defTabSz="914400" rtl="0" eaLnBrk="1" fontAlgn="base" latinLnBrk="0" hangingPunct="1">
      <a:lnSpc>
        <a:spcPct val="100000"/>
      </a:lnSpc>
      <a:spcBef>
        <a:spcPct val="0"/>
      </a:spcBef>
      <a:spcAft>
        <a:spcPct val="0"/>
      </a:spcAft>
      <a:buNone/>
      <a:defRPr sz="1800" kern="1200">
        <a:solidFill>
          <a:schemeClr val="tx1"/>
        </a:solidFill>
        <a:latin typeface="Calibri Light" panose="020F0302020204030204" pitchFamily="34" charset="0"/>
        <a:ea typeface="微软雅黑 Light" panose="020B0502040204020203" charset="-122"/>
        <a:cs typeface="+mn-cs"/>
      </a:defRPr>
    </a:lvl7pPr>
    <a:lvl8pPr marL="3200400" lvl="7" indent="0" algn="l" defTabSz="914400" rtl="0" eaLnBrk="1" fontAlgn="base" latinLnBrk="0" hangingPunct="1">
      <a:lnSpc>
        <a:spcPct val="100000"/>
      </a:lnSpc>
      <a:spcBef>
        <a:spcPct val="0"/>
      </a:spcBef>
      <a:spcAft>
        <a:spcPct val="0"/>
      </a:spcAft>
      <a:buNone/>
      <a:defRPr sz="1800" kern="1200">
        <a:solidFill>
          <a:schemeClr val="tx1"/>
        </a:solidFill>
        <a:latin typeface="Calibri Light" panose="020F0302020204030204" pitchFamily="34" charset="0"/>
        <a:ea typeface="微软雅黑 Light" panose="020B0502040204020203" charset="-122"/>
        <a:cs typeface="+mn-cs"/>
      </a:defRPr>
    </a:lvl8pPr>
    <a:lvl9pPr marL="3657600" lvl="8" indent="0" algn="l" defTabSz="914400" rtl="0" eaLnBrk="1" fontAlgn="base" latinLnBrk="0" hangingPunct="1">
      <a:lnSpc>
        <a:spcPct val="100000"/>
      </a:lnSpc>
      <a:spcBef>
        <a:spcPct val="0"/>
      </a:spcBef>
      <a:spcAft>
        <a:spcPct val="0"/>
      </a:spcAft>
      <a:buNone/>
      <a:defRPr sz="1800" kern="1200">
        <a:solidFill>
          <a:schemeClr val="tx1"/>
        </a:solidFill>
        <a:latin typeface="Calibri Light" panose="020F0302020204030204" pitchFamily="34" charset="0"/>
        <a:ea typeface="微软雅黑 Light" panose="020B0502040204020203"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C6AF"/>
    <a:srgbClr val="5AB4CE"/>
    <a:srgbClr val="F4F4F4"/>
    <a:srgbClr val="445469"/>
    <a:srgbClr val="254C6A"/>
    <a:srgbClr val="264E6B"/>
    <a:srgbClr val="244C69"/>
    <a:srgbClr val="5C9FAE"/>
    <a:srgbClr val="2B5A7B"/>
    <a:srgbClr val="234A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97" d="100"/>
          <a:sy n="97" d="100"/>
        </p:scale>
        <p:origin x="96" y="246"/>
      </p:cViewPr>
      <p:guideLst>
        <p:guide orient="horz" pos="2169"/>
        <p:guide pos="2872"/>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5522DA38-9F8A-41B6-BE35-30F647F09FB7}" type="datetimeFigureOut">
              <a:rPr lang="zh-CN" altLang="en-US" strike="noStrike" noProof="1" smtClean="0">
                <a:latin typeface="+mn-lt"/>
                <a:ea typeface="+mn-ea"/>
                <a:cs typeface="+mn-cs"/>
              </a:rPr>
            </a:fld>
            <a:endParaRPr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63E0D610-CAD3-40F9-B36C-E4DDD18E6997}"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6609" name="幻灯片图像占位符 1"/>
          <p:cNvSpPr>
            <a:spLocks noGrp="1" noRot="1" noChangeAspect="1"/>
          </p:cNvSpPr>
          <p:nvPr>
            <p:ph type="sldImg"/>
          </p:nvPr>
        </p:nvSpPr>
        <p:spPr/>
      </p:sp>
      <p:sp>
        <p:nvSpPr>
          <p:cNvPr id="196610"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幻灯片图像占位符 1"/>
          <p:cNvSpPr>
            <a:spLocks noGrp="1" noRot="1" noChangeAspect="1"/>
          </p:cNvSpPr>
          <p:nvPr>
            <p:ph type="sldImg"/>
          </p:nvPr>
        </p:nvSpPr>
        <p:spPr/>
      </p:sp>
      <p:sp>
        <p:nvSpPr>
          <p:cNvPr id="202754"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幻灯片图像占位符 1"/>
          <p:cNvSpPr>
            <a:spLocks noGrp="1" noRot="1" noChangeAspect="1"/>
          </p:cNvSpPr>
          <p:nvPr>
            <p:ph type="sldImg"/>
          </p:nvPr>
        </p:nvSpPr>
        <p:spPr/>
      </p:sp>
      <p:sp>
        <p:nvSpPr>
          <p:cNvPr id="202754"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幻灯片图像占位符 1"/>
          <p:cNvSpPr>
            <a:spLocks noGrp="1" noRot="1" noChangeAspect="1"/>
          </p:cNvSpPr>
          <p:nvPr>
            <p:ph type="sldImg"/>
          </p:nvPr>
        </p:nvSpPr>
        <p:spPr/>
      </p:sp>
      <p:sp>
        <p:nvSpPr>
          <p:cNvPr id="202754"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01" name="幻灯片图像占位符 1"/>
          <p:cNvSpPr>
            <a:spLocks noGrp="1" noRot="1" noChangeAspect="1"/>
          </p:cNvSpPr>
          <p:nvPr>
            <p:ph type="sldImg"/>
          </p:nvPr>
        </p:nvSpPr>
        <p:spPr/>
      </p:sp>
      <p:sp>
        <p:nvSpPr>
          <p:cNvPr id="204802"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6849" name="幻灯片图像占位符 1"/>
          <p:cNvSpPr>
            <a:spLocks noGrp="1" noRot="1" noChangeAspect="1"/>
          </p:cNvSpPr>
          <p:nvPr>
            <p:ph type="sldImg"/>
          </p:nvPr>
        </p:nvSpPr>
        <p:spPr/>
      </p:sp>
      <p:sp>
        <p:nvSpPr>
          <p:cNvPr id="206850"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幻灯片图像占位符 1"/>
          <p:cNvSpPr>
            <a:spLocks noGrp="1" noRot="1" noChangeAspect="1"/>
          </p:cNvSpPr>
          <p:nvPr>
            <p:ph type="sldImg"/>
          </p:nvPr>
        </p:nvSpPr>
        <p:spPr/>
      </p:sp>
      <p:sp>
        <p:nvSpPr>
          <p:cNvPr id="20889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幻灯片图像占位符 1"/>
          <p:cNvSpPr>
            <a:spLocks noGrp="1" noRot="1" noChangeAspect="1"/>
          </p:cNvSpPr>
          <p:nvPr>
            <p:ph type="sldImg"/>
          </p:nvPr>
        </p:nvSpPr>
        <p:spPr/>
      </p:sp>
      <p:sp>
        <p:nvSpPr>
          <p:cNvPr id="20889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幻灯片图像占位符 1"/>
          <p:cNvSpPr>
            <a:spLocks noGrp="1" noRot="1" noChangeAspect="1"/>
          </p:cNvSpPr>
          <p:nvPr>
            <p:ph type="sldImg"/>
          </p:nvPr>
        </p:nvSpPr>
        <p:spPr/>
      </p:sp>
      <p:sp>
        <p:nvSpPr>
          <p:cNvPr id="20889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幻灯片图像占位符 1"/>
          <p:cNvSpPr>
            <a:spLocks noGrp="1" noRot="1" noChangeAspect="1"/>
          </p:cNvSpPr>
          <p:nvPr>
            <p:ph type="sldImg"/>
          </p:nvPr>
        </p:nvSpPr>
        <p:spPr/>
      </p:sp>
      <p:sp>
        <p:nvSpPr>
          <p:cNvPr id="20889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幻灯片图像占位符 1"/>
          <p:cNvSpPr>
            <a:spLocks noGrp="1" noRot="1" noChangeAspect="1"/>
          </p:cNvSpPr>
          <p:nvPr>
            <p:ph type="sldImg"/>
          </p:nvPr>
        </p:nvSpPr>
        <p:spPr/>
      </p:sp>
      <p:sp>
        <p:nvSpPr>
          <p:cNvPr id="20889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8657" name="幻灯片图像占位符 1"/>
          <p:cNvSpPr>
            <a:spLocks noGrp="1" noRot="1" noChangeAspect="1"/>
          </p:cNvSpPr>
          <p:nvPr>
            <p:ph type="sldImg"/>
          </p:nvPr>
        </p:nvSpPr>
        <p:spPr/>
      </p:sp>
      <p:sp>
        <p:nvSpPr>
          <p:cNvPr id="19865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幻灯片图像占位符 1"/>
          <p:cNvSpPr>
            <a:spLocks noGrp="1" noRot="1" noChangeAspect="1"/>
          </p:cNvSpPr>
          <p:nvPr>
            <p:ph type="sldImg"/>
          </p:nvPr>
        </p:nvSpPr>
        <p:spPr/>
      </p:sp>
      <p:sp>
        <p:nvSpPr>
          <p:cNvPr id="20889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幻灯片图像占位符 1"/>
          <p:cNvSpPr>
            <a:spLocks noGrp="1" noRot="1" noChangeAspect="1"/>
          </p:cNvSpPr>
          <p:nvPr>
            <p:ph type="sldImg"/>
          </p:nvPr>
        </p:nvSpPr>
        <p:spPr/>
      </p:sp>
      <p:sp>
        <p:nvSpPr>
          <p:cNvPr id="20889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幻灯片图像占位符 1"/>
          <p:cNvSpPr>
            <a:spLocks noGrp="1" noRot="1" noChangeAspect="1"/>
          </p:cNvSpPr>
          <p:nvPr>
            <p:ph type="sldImg"/>
          </p:nvPr>
        </p:nvSpPr>
        <p:spPr/>
      </p:sp>
      <p:sp>
        <p:nvSpPr>
          <p:cNvPr id="20889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7" name="幻灯片图像占位符 1"/>
          <p:cNvSpPr>
            <a:spLocks noGrp="1" noRot="1" noChangeAspect="1"/>
          </p:cNvSpPr>
          <p:nvPr>
            <p:ph type="sldImg"/>
          </p:nvPr>
        </p:nvSpPr>
        <p:spPr/>
      </p:sp>
      <p:sp>
        <p:nvSpPr>
          <p:cNvPr id="20889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0945" name="幻灯片图像占位符 1"/>
          <p:cNvSpPr>
            <a:spLocks noGrp="1" noRot="1" noChangeAspect="1"/>
          </p:cNvSpPr>
          <p:nvPr>
            <p:ph type="sldImg"/>
          </p:nvPr>
        </p:nvSpPr>
        <p:spPr/>
      </p:sp>
      <p:sp>
        <p:nvSpPr>
          <p:cNvPr id="210946"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2993" name="幻灯片图像占位符 1"/>
          <p:cNvSpPr>
            <a:spLocks noGrp="1" noRot="1" noChangeAspect="1"/>
          </p:cNvSpPr>
          <p:nvPr>
            <p:ph type="sldImg"/>
          </p:nvPr>
        </p:nvSpPr>
        <p:spPr/>
      </p:sp>
      <p:sp>
        <p:nvSpPr>
          <p:cNvPr id="212994"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41" name="幻灯片图像占位符 1"/>
          <p:cNvSpPr>
            <a:spLocks noGrp="1" noRot="1" noChangeAspect="1"/>
          </p:cNvSpPr>
          <p:nvPr>
            <p:ph type="sldImg"/>
          </p:nvPr>
        </p:nvSpPr>
        <p:spPr/>
      </p:sp>
      <p:sp>
        <p:nvSpPr>
          <p:cNvPr id="215042"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7089" name="幻灯片图像占位符 1"/>
          <p:cNvSpPr>
            <a:spLocks noGrp="1" noRot="1" noChangeAspect="1"/>
          </p:cNvSpPr>
          <p:nvPr>
            <p:ph type="sldImg"/>
          </p:nvPr>
        </p:nvSpPr>
        <p:spPr/>
      </p:sp>
      <p:sp>
        <p:nvSpPr>
          <p:cNvPr id="217090"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7" name="幻灯片图像占位符 1"/>
          <p:cNvSpPr>
            <a:spLocks noGrp="1" noRot="1" noChangeAspect="1"/>
          </p:cNvSpPr>
          <p:nvPr>
            <p:ph type="sldImg"/>
          </p:nvPr>
        </p:nvSpPr>
        <p:spPr/>
      </p:sp>
      <p:sp>
        <p:nvSpPr>
          <p:cNvPr id="21913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1057" name="幻灯片图像占位符 1"/>
          <p:cNvSpPr>
            <a:spLocks noGrp="1" noRot="1" noChangeAspect="1"/>
          </p:cNvSpPr>
          <p:nvPr>
            <p:ph type="sldImg"/>
          </p:nvPr>
        </p:nvSpPr>
        <p:spPr/>
      </p:sp>
      <p:sp>
        <p:nvSpPr>
          <p:cNvPr id="301058"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0705" name="幻灯片图像占位符 1"/>
          <p:cNvSpPr>
            <a:spLocks noGrp="1" noRot="1" noChangeAspect="1"/>
          </p:cNvSpPr>
          <p:nvPr>
            <p:ph type="sldImg"/>
          </p:nvPr>
        </p:nvSpPr>
        <p:spPr/>
      </p:sp>
      <p:sp>
        <p:nvSpPr>
          <p:cNvPr id="200706"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幻灯片图像占位符 1"/>
          <p:cNvSpPr>
            <a:spLocks noGrp="1" noRot="1" noChangeAspect="1"/>
          </p:cNvSpPr>
          <p:nvPr>
            <p:ph type="sldImg"/>
          </p:nvPr>
        </p:nvSpPr>
        <p:spPr/>
      </p:sp>
      <p:sp>
        <p:nvSpPr>
          <p:cNvPr id="202754"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幻灯片图像占位符 1"/>
          <p:cNvSpPr>
            <a:spLocks noGrp="1" noRot="1" noChangeAspect="1"/>
          </p:cNvSpPr>
          <p:nvPr>
            <p:ph type="sldImg"/>
          </p:nvPr>
        </p:nvSpPr>
        <p:spPr/>
      </p:sp>
      <p:sp>
        <p:nvSpPr>
          <p:cNvPr id="202754"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幻灯片图像占位符 1"/>
          <p:cNvSpPr>
            <a:spLocks noGrp="1" noRot="1" noChangeAspect="1"/>
          </p:cNvSpPr>
          <p:nvPr>
            <p:ph type="sldImg"/>
          </p:nvPr>
        </p:nvSpPr>
        <p:spPr/>
      </p:sp>
      <p:sp>
        <p:nvSpPr>
          <p:cNvPr id="202754"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幻灯片图像占位符 1"/>
          <p:cNvSpPr>
            <a:spLocks noGrp="1" noRot="1" noChangeAspect="1"/>
          </p:cNvSpPr>
          <p:nvPr>
            <p:ph type="sldImg"/>
          </p:nvPr>
        </p:nvSpPr>
        <p:spPr/>
      </p:sp>
      <p:sp>
        <p:nvSpPr>
          <p:cNvPr id="202754"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幻灯片图像占位符 1"/>
          <p:cNvSpPr>
            <a:spLocks noGrp="1" noRot="1" noChangeAspect="1"/>
          </p:cNvSpPr>
          <p:nvPr>
            <p:ph type="sldImg"/>
          </p:nvPr>
        </p:nvSpPr>
        <p:spPr/>
      </p:sp>
      <p:sp>
        <p:nvSpPr>
          <p:cNvPr id="202754"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幻灯片图像占位符 1"/>
          <p:cNvSpPr>
            <a:spLocks noGrp="1" noRot="1" noChangeAspect="1"/>
          </p:cNvSpPr>
          <p:nvPr>
            <p:ph type="sldImg"/>
          </p:nvPr>
        </p:nvSpPr>
        <p:spPr/>
      </p:sp>
      <p:sp>
        <p:nvSpPr>
          <p:cNvPr id="202754" name="备注占位符 2"/>
          <p:cNvSpPr>
            <a:spLocks noGrp="1"/>
          </p:cNvSpPr>
          <p:nvPr>
            <p:ph type="body"/>
          </p:nvPr>
        </p:nvSpPr>
        <p:spPr/>
        <p:txBody>
          <a:bodyPr lIns="91440" tIns="45720" rIns="91440" bIns="45720" anchor="t"/>
          <a:p>
            <a:pPr lvl="0"/>
            <a:endParaRPr lang="zh-CN" altLang="en-US"/>
          </a:p>
        </p:txBody>
      </p:sp>
      <p:sp>
        <p:nvSpPr>
          <p:cNvPr id="4" name="灯片编号占位符 3"/>
          <p:cNvSpPr>
            <a:spLocks noGrp="1"/>
          </p:cNvSpPr>
          <p:nvPr>
            <p:ph type="sldNum" sz="quarter" idx="10"/>
          </p:nvPr>
        </p:nvSpPr>
        <p:spPr/>
        <p:txBody>
          <a:bodyPr lIns="91440" tIns="45720" rIns="91440" bIns="45720" rtlCol="0" anchor="b"/>
          <a:lstStyle/>
          <a:p>
            <a:pPr marL="0" marR="0" lvl="0" indent="0" algn="r" defTabSz="685800" rtl="0" eaLnBrk="1" fontAlgn="auto" latinLnBrk="0" hangingPunct="1">
              <a:lnSpc>
                <a:spcPct val="100000"/>
              </a:lnSpc>
              <a:spcBef>
                <a:spcPts val="0"/>
              </a:spcBef>
              <a:spcAft>
                <a:spcPts val="0"/>
              </a:spcAft>
              <a:buClrTx/>
              <a:buSzTx/>
              <a:buFontTx/>
              <a:buNone/>
              <a:defRPr/>
            </a:pPr>
            <a:fld id="{0D64EC1F-4C1A-4575-A29E-535B091AA9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sym typeface="+mn-ea"/>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050" name="组合 6"/>
          <p:cNvGrpSpPr/>
          <p:nvPr userDrawn="1"/>
        </p:nvGrpSpPr>
        <p:grpSpPr>
          <a:xfrm>
            <a:off x="449263" y="244475"/>
            <a:ext cx="704850" cy="646113"/>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grpSp>
      <p:grpSp>
        <p:nvGrpSpPr>
          <p:cNvPr id="2057" name="组合 18"/>
          <p:cNvGrpSpPr/>
          <p:nvPr userDrawn="1"/>
        </p:nvGrpSpPr>
        <p:grpSpPr>
          <a:xfrm>
            <a:off x="5770563" y="6656388"/>
            <a:ext cx="692150" cy="125412"/>
            <a:chOff x="3510366" y="-2733"/>
            <a:chExt cx="1300959" cy="237042"/>
          </a:xfrm>
        </p:grpSpPr>
        <p:sp>
          <p:nvSpPr>
            <p:cNvPr id="20" name="椭圆 19"/>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21" name="椭圆 20"/>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22" name="椭圆 21"/>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23" name="椭圆 22"/>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grpSp>
    </p:spTree>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grpSp>
        <p:nvGrpSpPr>
          <p:cNvPr id="3074" name="组合 6"/>
          <p:cNvGrpSpPr/>
          <p:nvPr userDrawn="1"/>
        </p:nvGrpSpPr>
        <p:grpSpPr>
          <a:xfrm>
            <a:off x="449263" y="244475"/>
            <a:ext cx="704850" cy="646113"/>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grpSp>
      <p:grpSp>
        <p:nvGrpSpPr>
          <p:cNvPr id="3081" name="组合 17"/>
          <p:cNvGrpSpPr/>
          <p:nvPr userDrawn="1"/>
        </p:nvGrpSpPr>
        <p:grpSpPr>
          <a:xfrm>
            <a:off x="5770563" y="6656388"/>
            <a:ext cx="692150" cy="125412"/>
            <a:chOff x="3510366" y="-2733"/>
            <a:chExt cx="1300959" cy="237042"/>
          </a:xfrm>
        </p:grpSpPr>
        <p:sp>
          <p:nvSpPr>
            <p:cNvPr id="14" name="椭圆 13"/>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5" name="椭圆 14"/>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6" name="椭圆 15"/>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7" name="椭圆 16"/>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grpSp>
      <p:sp>
        <p:nvSpPr>
          <p:cNvPr id="19" name="Picture Placeholder 7"/>
          <p:cNvSpPr>
            <a:spLocks noGrp="1"/>
          </p:cNvSpPr>
          <p:nvPr>
            <p:ph type="pic" sz="quarter" idx="12"/>
          </p:nvPr>
        </p:nvSpPr>
        <p:spPr>
          <a:xfrm>
            <a:off x="450015" y="1451085"/>
            <a:ext cx="11332551" cy="364648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600">
                <a:solidFill>
                  <a:schemeClr val="tx1">
                    <a:lumMod val="85000"/>
                    <a:lumOff val="15000"/>
                  </a:schemeClr>
                </a:solidFill>
                <a:latin typeface="+mj-lt"/>
              </a:defRPr>
            </a:lvl1pPr>
          </a:lstStyle>
          <a:p>
            <a:pPr marL="0" lvl="0" algn="ctr" fontAlgn="auto"/>
            <a:endParaRPr lang="en-US" strike="noStrike" noProof="1"/>
          </a:p>
        </p:txBody>
      </p:sp>
    </p:spTree>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grpSp>
        <p:nvGrpSpPr>
          <p:cNvPr id="4098" name="组合 6"/>
          <p:cNvGrpSpPr/>
          <p:nvPr userDrawn="1"/>
        </p:nvGrpSpPr>
        <p:grpSpPr>
          <a:xfrm>
            <a:off x="449263" y="244475"/>
            <a:ext cx="704850" cy="646113"/>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grpSp>
      <p:grpSp>
        <p:nvGrpSpPr>
          <p:cNvPr id="4105" name="组合 17"/>
          <p:cNvGrpSpPr/>
          <p:nvPr userDrawn="1"/>
        </p:nvGrpSpPr>
        <p:grpSpPr>
          <a:xfrm>
            <a:off x="5770563" y="6656388"/>
            <a:ext cx="692150" cy="125412"/>
            <a:chOff x="3510366" y="-2733"/>
            <a:chExt cx="1300959" cy="237042"/>
          </a:xfrm>
        </p:grpSpPr>
        <p:sp>
          <p:nvSpPr>
            <p:cNvPr id="14" name="椭圆 13"/>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5" name="椭圆 14"/>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6" name="椭圆 15"/>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7" name="椭圆 16"/>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grpSp>
      <p:sp>
        <p:nvSpPr>
          <p:cNvPr id="21" name="Picture Placeholder 7"/>
          <p:cNvSpPr>
            <a:spLocks noGrp="1"/>
          </p:cNvSpPr>
          <p:nvPr>
            <p:ph type="pic" sz="quarter" idx="12"/>
          </p:nvPr>
        </p:nvSpPr>
        <p:spPr>
          <a:xfrm>
            <a:off x="6561945" y="1041338"/>
            <a:ext cx="2449031" cy="272823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600">
                <a:solidFill>
                  <a:schemeClr val="tx1">
                    <a:lumMod val="85000"/>
                    <a:lumOff val="15000"/>
                  </a:schemeClr>
                </a:solidFill>
                <a:latin typeface="+mj-lt"/>
              </a:defRPr>
            </a:lvl1pPr>
          </a:lstStyle>
          <a:p>
            <a:pPr marL="0" lvl="0" algn="ctr" fontAlgn="auto"/>
            <a:endParaRPr lang="en-US" strike="noStrike" noProof="1"/>
          </a:p>
        </p:txBody>
      </p:sp>
      <p:sp>
        <p:nvSpPr>
          <p:cNvPr id="22" name="Picture Placeholder 7"/>
          <p:cNvSpPr>
            <a:spLocks noGrp="1"/>
          </p:cNvSpPr>
          <p:nvPr>
            <p:ph type="pic" sz="quarter" idx="13"/>
          </p:nvPr>
        </p:nvSpPr>
        <p:spPr>
          <a:xfrm>
            <a:off x="9099873" y="3104038"/>
            <a:ext cx="2449031" cy="335875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600">
                <a:solidFill>
                  <a:schemeClr val="tx1">
                    <a:lumMod val="85000"/>
                    <a:lumOff val="15000"/>
                  </a:schemeClr>
                </a:solidFill>
                <a:latin typeface="+mj-lt"/>
              </a:defRPr>
            </a:lvl1pPr>
          </a:lstStyle>
          <a:p>
            <a:pPr marL="0" lvl="0" algn="ctr" fontAlgn="auto"/>
            <a:endParaRPr lang="en-US" strike="noStrike" noProof="1"/>
          </a:p>
        </p:txBody>
      </p:sp>
      <p:sp>
        <p:nvSpPr>
          <p:cNvPr id="23" name="Picture Placeholder 7"/>
          <p:cNvSpPr>
            <a:spLocks noGrp="1"/>
          </p:cNvSpPr>
          <p:nvPr>
            <p:ph type="pic" sz="quarter" idx="14"/>
          </p:nvPr>
        </p:nvSpPr>
        <p:spPr>
          <a:xfrm>
            <a:off x="9099873" y="1036736"/>
            <a:ext cx="2449031" cy="196440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600">
                <a:solidFill>
                  <a:schemeClr val="tx1">
                    <a:lumMod val="85000"/>
                    <a:lumOff val="15000"/>
                  </a:schemeClr>
                </a:solidFill>
                <a:latin typeface="+mj-lt"/>
              </a:defRPr>
            </a:lvl1pPr>
          </a:lstStyle>
          <a:p>
            <a:pPr marL="0" lvl="0" algn="ctr" fontAlgn="auto"/>
            <a:endParaRPr lang="en-US" strike="noStrike" noProof="1"/>
          </a:p>
        </p:txBody>
      </p:sp>
      <p:sp>
        <p:nvSpPr>
          <p:cNvPr id="24" name="Picture Placeholder 7"/>
          <p:cNvSpPr>
            <a:spLocks noGrp="1"/>
          </p:cNvSpPr>
          <p:nvPr>
            <p:ph type="pic" sz="quarter" idx="15"/>
          </p:nvPr>
        </p:nvSpPr>
        <p:spPr>
          <a:xfrm>
            <a:off x="6561945" y="3881535"/>
            <a:ext cx="2449031" cy="258125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600">
                <a:solidFill>
                  <a:schemeClr val="tx1">
                    <a:lumMod val="85000"/>
                    <a:lumOff val="15000"/>
                  </a:schemeClr>
                </a:solidFill>
                <a:latin typeface="+mj-lt"/>
              </a:defRPr>
            </a:lvl1pPr>
          </a:lstStyle>
          <a:p>
            <a:pPr marL="0" lvl="0" algn="ctr" fontAlgn="auto"/>
            <a:endParaRPr lang="en-US" strike="noStrike" noProof="1"/>
          </a:p>
        </p:txBody>
      </p:sp>
    </p:spTree>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5122" name="组合 6"/>
          <p:cNvGrpSpPr/>
          <p:nvPr userDrawn="1"/>
        </p:nvGrpSpPr>
        <p:grpSpPr>
          <a:xfrm>
            <a:off x="449263" y="244475"/>
            <a:ext cx="704850" cy="646113"/>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grpSp>
      <p:grpSp>
        <p:nvGrpSpPr>
          <p:cNvPr id="5129" name="组合 17"/>
          <p:cNvGrpSpPr/>
          <p:nvPr userDrawn="1"/>
        </p:nvGrpSpPr>
        <p:grpSpPr>
          <a:xfrm>
            <a:off x="5770563" y="6656388"/>
            <a:ext cx="692150" cy="125412"/>
            <a:chOff x="3510366" y="-2733"/>
            <a:chExt cx="1300959" cy="237042"/>
          </a:xfrm>
        </p:grpSpPr>
        <p:sp>
          <p:nvSpPr>
            <p:cNvPr id="14" name="椭圆 13"/>
            <p:cNvSpPr/>
            <p:nvPr userDrawn="1"/>
          </p:nvSpPr>
          <p:spPr>
            <a:xfrm>
              <a:off x="3510366"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5" name="椭圆 14"/>
            <p:cNvSpPr/>
            <p:nvPr userDrawn="1"/>
          </p:nvSpPr>
          <p:spPr>
            <a:xfrm>
              <a:off x="3865005"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6" name="椭圆 15"/>
            <p:cNvSpPr/>
            <p:nvPr userDrawn="1"/>
          </p:nvSpPr>
          <p:spPr>
            <a:xfrm>
              <a:off x="4219644" y="-2733"/>
              <a:ext cx="237042" cy="2370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sp>
          <p:nvSpPr>
            <p:cNvPr id="17" name="椭圆 16"/>
            <p:cNvSpPr/>
            <p:nvPr userDrawn="1"/>
          </p:nvSpPr>
          <p:spPr>
            <a:xfrm>
              <a:off x="4574283" y="-2733"/>
              <a:ext cx="237042" cy="23704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2400" strike="noStrike" noProof="1"/>
            </a:p>
          </p:txBody>
        </p:sp>
      </p:grpSp>
      <p:sp>
        <p:nvSpPr>
          <p:cNvPr id="19" name="Picture Placeholder 7"/>
          <p:cNvSpPr>
            <a:spLocks noGrp="1"/>
          </p:cNvSpPr>
          <p:nvPr>
            <p:ph type="pic" sz="quarter" idx="12"/>
          </p:nvPr>
        </p:nvSpPr>
        <p:spPr>
          <a:xfrm>
            <a:off x="1123222" y="1924635"/>
            <a:ext cx="2449031" cy="272823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600">
                <a:solidFill>
                  <a:schemeClr val="tx1">
                    <a:lumMod val="85000"/>
                    <a:lumOff val="15000"/>
                  </a:schemeClr>
                </a:solidFill>
                <a:latin typeface="+mj-lt"/>
              </a:defRPr>
            </a:lvl1pPr>
          </a:lstStyle>
          <a:p>
            <a:pPr marL="0" lvl="0" algn="ctr" fontAlgn="auto"/>
            <a:endParaRPr lang="en-US" strike="noStrike" noProof="1"/>
          </a:p>
        </p:txBody>
      </p:sp>
      <p:sp>
        <p:nvSpPr>
          <p:cNvPr id="20" name="Picture Placeholder 7"/>
          <p:cNvSpPr>
            <a:spLocks noGrp="1"/>
          </p:cNvSpPr>
          <p:nvPr>
            <p:ph type="pic" sz="quarter" idx="13"/>
          </p:nvPr>
        </p:nvSpPr>
        <p:spPr>
          <a:xfrm>
            <a:off x="3698439" y="1924635"/>
            <a:ext cx="2449031" cy="272823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600">
                <a:solidFill>
                  <a:schemeClr val="tx1">
                    <a:lumMod val="85000"/>
                    <a:lumOff val="15000"/>
                  </a:schemeClr>
                </a:solidFill>
                <a:latin typeface="+mj-lt"/>
              </a:defRPr>
            </a:lvl1pPr>
          </a:lstStyle>
          <a:p>
            <a:pPr marL="0" lvl="0" algn="ctr" fontAlgn="auto"/>
            <a:endParaRPr lang="en-US" strike="noStrike" noProof="1"/>
          </a:p>
        </p:txBody>
      </p:sp>
      <p:sp>
        <p:nvSpPr>
          <p:cNvPr id="25" name="Picture Placeholder 7"/>
          <p:cNvSpPr>
            <a:spLocks noGrp="1"/>
          </p:cNvSpPr>
          <p:nvPr>
            <p:ph type="pic" sz="quarter" idx="14"/>
          </p:nvPr>
        </p:nvSpPr>
        <p:spPr>
          <a:xfrm>
            <a:off x="6273657" y="1924635"/>
            <a:ext cx="2449031" cy="272823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600">
                <a:solidFill>
                  <a:schemeClr val="tx1">
                    <a:lumMod val="85000"/>
                    <a:lumOff val="15000"/>
                  </a:schemeClr>
                </a:solidFill>
                <a:latin typeface="+mj-lt"/>
              </a:defRPr>
            </a:lvl1pPr>
          </a:lstStyle>
          <a:p>
            <a:pPr marL="0" lvl="0" algn="ctr" fontAlgn="auto"/>
            <a:endParaRPr lang="en-US" strike="noStrike" noProof="1"/>
          </a:p>
        </p:txBody>
      </p:sp>
      <p:sp>
        <p:nvSpPr>
          <p:cNvPr id="26" name="Picture Placeholder 7"/>
          <p:cNvSpPr>
            <a:spLocks noGrp="1"/>
          </p:cNvSpPr>
          <p:nvPr>
            <p:ph type="pic" sz="quarter" idx="15"/>
          </p:nvPr>
        </p:nvSpPr>
        <p:spPr>
          <a:xfrm>
            <a:off x="8848874" y="1924634"/>
            <a:ext cx="2449031" cy="2728231"/>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600">
                <a:solidFill>
                  <a:schemeClr val="tx1">
                    <a:lumMod val="85000"/>
                    <a:lumOff val="15000"/>
                  </a:schemeClr>
                </a:solidFill>
                <a:latin typeface="+mj-lt"/>
              </a:defRPr>
            </a:lvl1pPr>
          </a:lstStyle>
          <a:p>
            <a:pPr marL="0" lvl="0" algn="ctr" fontAlgn="auto"/>
            <a:endParaRPr lang="en-US" strike="noStrike" noProof="1"/>
          </a:p>
        </p:txBody>
      </p:sp>
    </p:spTree>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35000">
              <a:schemeClr val="bg1">
                <a:lumMod val="95000"/>
              </a:schemeClr>
            </a:gs>
            <a:gs pos="100000">
              <a:schemeClr val="bg1">
                <a:lumMod val="85000"/>
              </a:schemeClr>
            </a:gs>
          </a:gsLst>
          <a:path path="circle">
            <a:fillToRect l="50000" t="50000" r="50000" b="50000"/>
          </a:path>
          <a:tileRect/>
        </a:gra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p:wipe/>
  </p:transition>
  <p:hf sldNum="0" hdr="0" ftr="0" dt="0"/>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18.xml"/><Relationship Id="rId16" Type="http://schemas.openxmlformats.org/officeDocument/2006/relationships/slideLayout" Target="../slideLayouts/slideLayout5.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文本框 5"/>
          <p:cNvSpPr txBox="1"/>
          <p:nvPr/>
        </p:nvSpPr>
        <p:spPr>
          <a:xfrm>
            <a:off x="1944688" y="2624138"/>
            <a:ext cx="8301037" cy="1446212"/>
          </a:xfrm>
          <a:prstGeom prst="rect">
            <a:avLst/>
          </a:prstGeom>
          <a:noFill/>
          <a:ln w="9525">
            <a:noFill/>
          </a:ln>
        </p:spPr>
        <p:txBody>
          <a:bodyPr wrap="square" anchor="t">
            <a:spAutoFit/>
          </a:bodyPr>
          <a:p>
            <a:pPr algn="ctr"/>
            <a:r>
              <a:rPr lang="zh-CN" altLang="en-US" sz="8800" b="1" dirty="0">
                <a:solidFill>
                  <a:srgbClr val="2E4864"/>
                </a:solidFill>
                <a:latin typeface="方正舒体" panose="02010601030101010101" pitchFamily="2" charset="-122"/>
                <a:ea typeface="方正舒体" panose="02010601030101010101" pitchFamily="2" charset="-122"/>
              </a:rPr>
              <a:t>就业与创业指导</a:t>
            </a:r>
            <a:endParaRPr lang="zh-CN" altLang="en-US" sz="8800" b="1" dirty="0">
              <a:solidFill>
                <a:srgbClr val="2E4864"/>
              </a:solidFill>
              <a:latin typeface="方正舒体" panose="02010601030101010101" pitchFamily="2" charset="-122"/>
              <a:ea typeface="方正舒体" panose="02010601030101010101" pitchFamily="2" charset="-122"/>
            </a:endParaRPr>
          </a:p>
        </p:txBody>
      </p:sp>
      <p:cxnSp>
        <p:nvCxnSpPr>
          <p:cNvPr id="8" name="直接连接符 7"/>
          <p:cNvCxnSpPr/>
          <p:nvPr/>
        </p:nvCxnSpPr>
        <p:spPr>
          <a:xfrm>
            <a:off x="0" y="6575425"/>
            <a:ext cx="1008062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171" name="文本框 5"/>
          <p:cNvSpPr txBox="1"/>
          <p:nvPr/>
        </p:nvSpPr>
        <p:spPr>
          <a:xfrm>
            <a:off x="4083050" y="4414838"/>
            <a:ext cx="4025900" cy="584200"/>
          </a:xfrm>
          <a:prstGeom prst="rect">
            <a:avLst/>
          </a:prstGeom>
          <a:noFill/>
          <a:ln w="9525">
            <a:noFill/>
          </a:ln>
        </p:spPr>
        <p:txBody>
          <a:bodyPr wrap="square" anchor="t">
            <a:spAutoFit/>
          </a:bodyPr>
          <a:p>
            <a:pPr algn="ctr"/>
            <a:r>
              <a:rPr lang="zh-CN" altLang="en-US" sz="3200" b="1" dirty="0">
                <a:solidFill>
                  <a:srgbClr val="2E4864"/>
                </a:solidFill>
                <a:latin typeface="方正舒体" panose="02010601030101010101" pitchFamily="2" charset="-122"/>
                <a:ea typeface="方正舒体" panose="02010601030101010101" pitchFamily="2" charset="-122"/>
              </a:rPr>
              <a:t>主编   刘金同</a:t>
            </a:r>
            <a:endParaRPr lang="zh-CN" altLang="en-US" sz="3200" b="1" dirty="0">
              <a:solidFill>
                <a:srgbClr val="2E4864"/>
              </a:solidFill>
              <a:latin typeface="方正舒体" panose="02010601030101010101" pitchFamily="2" charset="-122"/>
              <a:ea typeface="方正舒体" panose="02010601030101010101" pitchFamily="2" charset="-122"/>
            </a:endParaRPr>
          </a:p>
        </p:txBody>
      </p:sp>
      <p:sp>
        <p:nvSpPr>
          <p:cNvPr id="27" name="文本框 5"/>
          <p:cNvSpPr txBox="1">
            <a:spLocks noChangeArrowheads="1"/>
          </p:cNvSpPr>
          <p:nvPr/>
        </p:nvSpPr>
        <p:spPr bwMode="auto">
          <a:xfrm>
            <a:off x="9909175" y="6284913"/>
            <a:ext cx="2246313"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itchFamily="2" charset="-122"/>
              </a:defRPr>
            </a:lvl1pPr>
            <a:lvl2pPr marL="742950" indent="-285750">
              <a:defRPr sz="1300">
                <a:solidFill>
                  <a:schemeClr val="tx1"/>
                </a:solidFill>
                <a:latin typeface="Calibri Light" panose="020F0302020204030204" pitchFamily="34" charset="0"/>
                <a:ea typeface="方正宋刻本秀楷简体" pitchFamily="2" charset="-122"/>
              </a:defRPr>
            </a:lvl2pPr>
            <a:lvl3pPr marL="1143000" indent="-228600">
              <a:defRPr sz="1300">
                <a:solidFill>
                  <a:schemeClr val="tx1"/>
                </a:solidFill>
                <a:latin typeface="Calibri Light" panose="020F0302020204030204" pitchFamily="34" charset="0"/>
                <a:ea typeface="方正宋刻本秀楷简体" pitchFamily="2" charset="-122"/>
              </a:defRPr>
            </a:lvl3pPr>
            <a:lvl4pPr marL="1600200" indent="-228600">
              <a:defRPr sz="1300">
                <a:solidFill>
                  <a:schemeClr val="tx1"/>
                </a:solidFill>
                <a:latin typeface="Calibri Light" panose="020F0302020204030204" pitchFamily="34" charset="0"/>
                <a:ea typeface="方正宋刻本秀楷简体" pitchFamily="2" charset="-122"/>
              </a:defRPr>
            </a:lvl4pPr>
            <a:lvl5pPr marL="2057400" indent="-228600">
              <a:defRPr sz="1300">
                <a:solidFill>
                  <a:schemeClr val="tx1"/>
                </a:solidFill>
                <a:latin typeface="Calibri Light" panose="020F0302020204030204" pitchFamily="34" charset="0"/>
                <a:ea typeface="方正宋刻本秀楷简体"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itchFamily="2" charset="-122"/>
              </a:defRPr>
            </a:lvl9pPr>
          </a:lstStyle>
          <a:p>
            <a:pPr algn="ctr" defTabSz="913765" fontAlgn="base">
              <a:spcBef>
                <a:spcPct val="0"/>
              </a:spcBef>
              <a:spcAft>
                <a:spcPct val="0"/>
              </a:spcAft>
              <a:defRPr/>
            </a:pPr>
            <a:r>
              <a:rPr lang="zh-CN" altLang="en-US" sz="2135" b="1" strike="noStrike" noProof="1" dirty="0">
                <a:solidFill>
                  <a:srgbClr val="2E4864"/>
                </a:solidFill>
                <a:latin typeface="方正舒体" panose="02010601030101010101" pitchFamily="2" charset="-122"/>
                <a:ea typeface="方正舒体" panose="02010601030101010101" pitchFamily="2" charset="-122"/>
                <a:cs typeface="+mn-cs"/>
              </a:rPr>
              <a:t>北京出版社</a:t>
            </a:r>
            <a:endParaRPr lang="zh-CN" altLang="en-US" sz="2135" b="1" strike="noStrike" noProof="1" dirty="0">
              <a:solidFill>
                <a:srgbClr val="2E4864"/>
              </a:solidFill>
              <a:latin typeface="方正舒体" panose="02010601030101010101" pitchFamily="2" charset="-122"/>
              <a:ea typeface="方正舒体" panose="02010601030101010101" pitchFamily="2" charset="-122"/>
            </a:endParaRPr>
          </a:p>
        </p:txBody>
      </p:sp>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729"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1736" name="文本框 5"/>
          <p:cNvSpPr txBox="1"/>
          <p:nvPr/>
        </p:nvSpPr>
        <p:spPr>
          <a:xfrm>
            <a:off x="809625" y="674688"/>
            <a:ext cx="43053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4</a:t>
            </a:r>
            <a:endParaRPr lang="en-US" sz="1600" dirty="0">
              <a:solidFill>
                <a:srgbClr val="FFFFFF"/>
              </a:solidFill>
              <a:latin typeface="方正兰亭黑_GBK" panose="02000000000000000000" charset="-122"/>
              <a:ea typeface="方正兰亭黑_GBK" panose="02000000000000000000" charset="-122"/>
            </a:endParaRPr>
          </a:p>
        </p:txBody>
      </p:sp>
      <p:sp>
        <p:nvSpPr>
          <p:cNvPr id="201737" name="文本框 5"/>
          <p:cNvSpPr txBox="1"/>
          <p:nvPr/>
        </p:nvSpPr>
        <p:spPr>
          <a:xfrm>
            <a:off x="1620838" y="612775"/>
            <a:ext cx="538607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促进离校未就业高校毕业生就业的政策</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1738" name="矩形 3"/>
          <p:cNvSpPr/>
          <p:nvPr/>
        </p:nvSpPr>
        <p:spPr>
          <a:xfrm>
            <a:off x="1321435" y="1736090"/>
            <a:ext cx="9549130" cy="3996055"/>
          </a:xfrm>
          <a:prstGeom prst="rect">
            <a:avLst/>
          </a:prstGeom>
          <a:noFill/>
          <a:ln w="9525">
            <a:noFill/>
          </a:ln>
        </p:spPr>
        <p:txBody>
          <a:bodyPr wrap="square" anchor="t" anchorCtr="0">
            <a:spAutoFit/>
          </a:bodyPr>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1</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）各地区要将离校未就业高校毕业生全部纳入公共就业人才服务范围，采取有效措施，力争使每一名有就业意愿的未就业高校毕业生在毕业半年内都能实现就业或参加到就业准备活动中。</a:t>
            </a:r>
            <a:endPar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2</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30" dirty="0">
                <a:solidFill>
                  <a:srgbClr val="27506E"/>
                </a:solidFill>
                <a:uFillTx/>
                <a:latin typeface="宋体" panose="02010600030101010101" pitchFamily="2" charset="-122"/>
                <a:ea typeface="宋体" panose="02010600030101010101" pitchFamily="2" charset="-122"/>
                <a:cs typeface="宋体" panose="02010600030101010101" pitchFamily="2" charset="-122"/>
              </a:rPr>
              <a:t>有关部门、各高校要密切协作，做好未就业高校毕业生离校前后信息衔接和服务接续，切实保证服务不断线</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3</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各级公共就业人才服务机构和基层就业服务平台要及时主动与实名登记的未就业高校毕业生联系，摸清就业需求，提供有针对性的就业服务</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4</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各地区要结合本地产业发展需要和高校毕业生就业见习意愿及需求，扩大就业见习规模，提升就业见习质量，确保凡有见习需求的高校毕业生都能得到见习机会</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5</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各地区要继续推动离校未就业高校毕业生技能就业专项行动，结合当地产业发展和高校毕业生需求，创新职业培训课程，提高职业培训的针对性和实效性</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729"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1736" name="文本框 5"/>
          <p:cNvSpPr txBox="1"/>
          <p:nvPr/>
        </p:nvSpPr>
        <p:spPr>
          <a:xfrm>
            <a:off x="809625" y="674688"/>
            <a:ext cx="42926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5</a:t>
            </a:r>
            <a:endParaRPr lang="en-US" sz="1600" dirty="0">
              <a:solidFill>
                <a:srgbClr val="FFFFFF"/>
              </a:solidFill>
              <a:latin typeface="方正兰亭黑_GBK" panose="02000000000000000000" charset="-122"/>
              <a:ea typeface="方正兰亭黑_GBK" panose="02000000000000000000" charset="-122"/>
            </a:endParaRPr>
          </a:p>
        </p:txBody>
      </p:sp>
      <p:sp>
        <p:nvSpPr>
          <p:cNvPr id="201737" name="文本框 5"/>
          <p:cNvSpPr txBox="1"/>
          <p:nvPr/>
        </p:nvSpPr>
        <p:spPr>
          <a:xfrm>
            <a:off x="1620838" y="612775"/>
            <a:ext cx="385572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加强就业指导和服务的政策</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1738" name="矩形 3"/>
          <p:cNvSpPr/>
          <p:nvPr/>
        </p:nvSpPr>
        <p:spPr>
          <a:xfrm>
            <a:off x="1321435" y="1736090"/>
            <a:ext cx="9549130" cy="4356100"/>
          </a:xfrm>
          <a:prstGeom prst="rect">
            <a:avLst/>
          </a:prstGeom>
          <a:noFill/>
          <a:ln w="9525">
            <a:noFill/>
          </a:ln>
        </p:spPr>
        <p:txBody>
          <a:bodyPr wrap="square" anchor="t" anchorCtr="0">
            <a:spAutoFit/>
          </a:bodyPr>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1</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）各地区、各有关部门、各高校要根据高校毕业生特点和求职需求，创新服务方式，改进服务措施，提高服务质量，促进更多的高校毕业生通过市场实现就业。</a:t>
            </a:r>
            <a:endPar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2</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3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加强网络信息服务，建立健全全国公共就业信息服务平台，加快招聘信息全国联网，更多开展网络招聘，为用人单位招聘和高校毕业生求职提供高效、便捷的就业信息服务</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3</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积极开展公共就业人才服务进校园活动，为高校毕业生送政策、送指导、送信息，特别是要让高校毕业生知晓获取就业政策和岗位信息的渠道</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4</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精心组织民营企业招聘周、高校毕业生就业服务月、就业服务周、部分大中城市联合招聘高校毕业生专场活动和每季度的全国高校毕业生网络招聘月等专项服务活动，搭建供需信息平台，积极促进对接</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5</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高校要加强就业指导课程和学科建设，积极聘请专家学者、企业人力资源经理、优秀校友担任就业导师</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729"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1736" name="文本框 5"/>
          <p:cNvSpPr txBox="1"/>
          <p:nvPr/>
        </p:nvSpPr>
        <p:spPr>
          <a:xfrm>
            <a:off x="809625" y="674688"/>
            <a:ext cx="42926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5</a:t>
            </a:r>
            <a:endParaRPr lang="en-US" sz="1600" dirty="0">
              <a:solidFill>
                <a:srgbClr val="FFFFFF"/>
              </a:solidFill>
              <a:latin typeface="方正兰亭黑_GBK" panose="02000000000000000000" charset="-122"/>
              <a:ea typeface="方正兰亭黑_GBK" panose="02000000000000000000" charset="-122"/>
            </a:endParaRPr>
          </a:p>
        </p:txBody>
      </p:sp>
      <p:sp>
        <p:nvSpPr>
          <p:cNvPr id="201737" name="文本框 5"/>
          <p:cNvSpPr txBox="1"/>
          <p:nvPr/>
        </p:nvSpPr>
        <p:spPr>
          <a:xfrm>
            <a:off x="1620838" y="612775"/>
            <a:ext cx="385572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加强就业指导和服务的政策</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1738" name="矩形 3"/>
          <p:cNvSpPr/>
          <p:nvPr/>
        </p:nvSpPr>
        <p:spPr>
          <a:xfrm>
            <a:off x="1321435" y="1736090"/>
            <a:ext cx="9549130" cy="3559810"/>
          </a:xfrm>
          <a:prstGeom prst="rect">
            <a:avLst/>
          </a:prstGeom>
          <a:noFill/>
          <a:ln w="9525">
            <a:noFill/>
          </a:ln>
        </p:spPr>
        <p:txBody>
          <a:bodyPr wrap="square" anchor="t" anchorCtr="0">
            <a:spAutoFit/>
          </a:bodyPr>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6</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）各地区、各高校要将零就业家庭、优抚对象家庭、农村贫困户、城乡低保家庭以及残疾等就业困难的高校毕业生列为重点对象，实施重点帮扶。</a:t>
            </a:r>
            <a:endPar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7</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3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在高校毕业生离校前，将享受城乡居民最低生活保障家庭的毕业年度内高校毕业生的求职补贴全部发放到位，求职补贴标准较低的要适当调高标准</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8</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鼓励各地结合本地实际将残疾高校毕业生纳入享受求职补贴对象范围</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。党政机关、事业单位、国有企业要带头招录残疾高校毕业生。</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9</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离校未就业高校毕业生实现灵活就业的，在公共就业人才服务机构办理实名登记并按规定缴纳社会保险费的，给予一定数额的社会保险补贴，补贴数额原则上不超过其实际缴费的</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2/3</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，最长不超过</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2</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年，所需资金从就业专项资金中列支。</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729"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1736" name="文本框 5"/>
          <p:cNvSpPr txBox="1"/>
          <p:nvPr/>
        </p:nvSpPr>
        <p:spPr>
          <a:xfrm>
            <a:off x="809625" y="674688"/>
            <a:ext cx="43053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6</a:t>
            </a:r>
            <a:endParaRPr lang="en-US" sz="1600" dirty="0">
              <a:solidFill>
                <a:srgbClr val="FFFFFF"/>
              </a:solidFill>
              <a:latin typeface="方正兰亭黑_GBK" panose="02000000000000000000" charset="-122"/>
              <a:ea typeface="方正兰亭黑_GBK" panose="02000000000000000000" charset="-122"/>
            </a:endParaRPr>
          </a:p>
        </p:txBody>
      </p:sp>
      <p:sp>
        <p:nvSpPr>
          <p:cNvPr id="201737" name="文本框 5"/>
          <p:cNvSpPr txBox="1"/>
          <p:nvPr/>
        </p:nvSpPr>
        <p:spPr>
          <a:xfrm>
            <a:off x="1620838" y="612775"/>
            <a:ext cx="354965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创造公平就业环境的政策</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1738" name="矩形 3"/>
          <p:cNvSpPr/>
          <p:nvPr/>
        </p:nvSpPr>
        <p:spPr>
          <a:xfrm>
            <a:off x="1321435" y="1736090"/>
            <a:ext cx="9549130" cy="5075555"/>
          </a:xfrm>
          <a:prstGeom prst="rect">
            <a:avLst/>
          </a:prstGeom>
          <a:noFill/>
          <a:ln w="9525">
            <a:noFill/>
          </a:ln>
        </p:spPr>
        <p:txBody>
          <a:bodyPr wrap="square" anchor="t" anchorCtr="0">
            <a:spAutoFit/>
          </a:bodyPr>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1</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区、各有关部门要积极采取措施，促进就业公平。用人单位招聘不得设置民族、种族、性别、宗教信仰等歧视性条件，不得将院校作为限制性条件。省会及以下城市用人单位招聘应届毕业生不得将户籍作为限制性条件。</a:t>
            </a:r>
            <a:endPar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2</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3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国有企业招聘应届高校毕业生，除涉密等特殊岗位外，要实行公开招聘，招聘届高校毕业生信息要在政府网站公开发布，报名时间不少于</a:t>
            </a:r>
            <a:r>
              <a:rPr lang="en-US" altLang="zh-CN" sz="1800" spc="-130" dirty="0">
                <a:solidFill>
                  <a:srgbClr val="27506E"/>
                </a:solidFill>
                <a:uFillTx/>
                <a:latin typeface="宋体" panose="02010600030101010101" pitchFamily="2" charset="-122"/>
                <a:ea typeface="宋体" panose="02010600030101010101" pitchFamily="2" charset="-122"/>
                <a:cs typeface="宋体" panose="02010600030101010101" pitchFamily="2" charset="-122"/>
              </a:rPr>
              <a:t>7</a:t>
            </a:r>
            <a:r>
              <a:rPr lang="zh-CN" altLang="en-US" sz="1800" spc="-13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天；对拟聘人员应进行公示，明确监督渠道，公示期不少于</a:t>
            </a:r>
            <a:r>
              <a:rPr lang="en-US" altLang="zh-CN" sz="1800" spc="-130" dirty="0">
                <a:solidFill>
                  <a:srgbClr val="27506E"/>
                </a:solidFill>
                <a:uFillTx/>
                <a:latin typeface="宋体" panose="02010600030101010101" pitchFamily="2" charset="-122"/>
                <a:ea typeface="宋体" panose="02010600030101010101" pitchFamily="2" charset="-122"/>
                <a:cs typeface="宋体" panose="02010600030101010101" pitchFamily="2" charset="-122"/>
              </a:rPr>
              <a:t>7</a:t>
            </a:r>
            <a:r>
              <a:rPr lang="zh-CN" altLang="en-US" sz="1800" spc="-13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天</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3</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各地区、各有关部门要严厉打击非法中介和虚假招聘，依法纠正性别、民族等就业歧视现象</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4</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各地区、各有关部门要消除高校毕业生在不同地区、不同类型单位之间流动就业的制度性障碍</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5</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）高校毕业生到小型微型企业就业、自主创业的，其档案可由当地市、县一级的公共就业人才服务机构免费保管。办理高校毕业生档案转递手续，转正定级表、调整改派手续不再作为接收审核档案的必备材料。</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729"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1737" name="文本框 5"/>
          <p:cNvSpPr txBox="1"/>
          <p:nvPr/>
        </p:nvSpPr>
        <p:spPr>
          <a:xfrm>
            <a:off x="1620838" y="612775"/>
            <a:ext cx="232537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就业政策的内容</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1738" name="矩形 3"/>
          <p:cNvSpPr/>
          <p:nvPr/>
        </p:nvSpPr>
        <p:spPr>
          <a:xfrm>
            <a:off x="5935663" y="1884363"/>
            <a:ext cx="4092575" cy="1984375"/>
          </a:xfrm>
          <a:prstGeom prst="rect">
            <a:avLst/>
          </a:prstGeom>
          <a:noFill/>
          <a:ln w="9525">
            <a:noFill/>
          </a:ln>
        </p:spPr>
        <p:txBody>
          <a:bodyPr wrap="square" anchor="b">
            <a:spAutoFit/>
          </a:bodyPr>
          <a:p>
            <a:pPr>
              <a:lnSpc>
                <a:spcPct val="150000"/>
              </a:lnSpc>
            </a:pPr>
            <a:r>
              <a:rPr lang="zh-CN" altLang="zh-CN" b="1" dirty="0">
                <a:solidFill>
                  <a:srgbClr val="27506E"/>
                </a:solidFill>
                <a:latin typeface="楷体" panose="02010609060101010101" charset="-122"/>
                <a:ea typeface="楷体" panose="02010609060101010101" charset="-122"/>
              </a:rPr>
              <a:t>一 、就业政策的基本内容</a:t>
            </a:r>
            <a:endParaRPr lang="zh-CN" altLang="zh-CN" b="1" dirty="0">
              <a:solidFill>
                <a:srgbClr val="27506E"/>
              </a:solidFill>
              <a:latin typeface="楷体" panose="02010609060101010101" charset="-122"/>
              <a:ea typeface="楷体" panose="02010609060101010101"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1.</a:t>
            </a:r>
            <a:r>
              <a:rPr lang="zh-CN" altLang="zh-CN" sz="1600" dirty="0">
                <a:solidFill>
                  <a:srgbClr val="27506E"/>
                </a:solidFill>
                <a:latin typeface="宋体" panose="02010600030101010101" pitchFamily="2" charset="-122"/>
                <a:ea typeface="宋体" panose="02010600030101010101" pitchFamily="2" charset="-122"/>
              </a:rPr>
              <a:t>非师范类毕业生就业政策</a:t>
            </a:r>
            <a:endParaRPr lang="zh-CN" altLang="zh-CN" sz="1600" dirty="0">
              <a:solidFill>
                <a:srgbClr val="27506E"/>
              </a:solidFill>
              <a:latin typeface="宋体" panose="02010600030101010101" pitchFamily="2" charset="-122"/>
              <a:ea typeface="宋体" panose="02010600030101010101" pitchFamily="2"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2.</a:t>
            </a:r>
            <a:r>
              <a:rPr lang="zh-CN" altLang="zh-CN" sz="1600" dirty="0">
                <a:solidFill>
                  <a:srgbClr val="27506E"/>
                </a:solidFill>
                <a:latin typeface="宋体" panose="02010600030101010101" pitchFamily="2" charset="-122"/>
                <a:ea typeface="宋体" panose="02010600030101010101" pitchFamily="2" charset="-122"/>
              </a:rPr>
              <a:t>师范类毕业生就业政策</a:t>
            </a:r>
            <a:endParaRPr lang="zh-CN" altLang="zh-CN" sz="1600" dirty="0">
              <a:solidFill>
                <a:srgbClr val="27506E"/>
              </a:solidFill>
              <a:latin typeface="宋体" panose="02010600030101010101" pitchFamily="2" charset="-122"/>
              <a:ea typeface="宋体" panose="02010600030101010101" pitchFamily="2"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3.</a:t>
            </a:r>
            <a:r>
              <a:rPr lang="zh-CN" altLang="zh-CN" sz="1600" dirty="0">
                <a:solidFill>
                  <a:srgbClr val="27506E"/>
                </a:solidFill>
                <a:latin typeface="宋体" panose="02010600030101010101" pitchFamily="2" charset="-122"/>
                <a:ea typeface="宋体" panose="02010600030101010101" pitchFamily="2" charset="-122"/>
              </a:rPr>
              <a:t>教育部、人事部等五部委的五项举措</a:t>
            </a:r>
            <a:endParaRPr lang="zh-CN" altLang="zh-CN" sz="1600" dirty="0">
              <a:solidFill>
                <a:srgbClr val="27506E"/>
              </a:solidFill>
              <a:latin typeface="宋体" panose="02010600030101010101" pitchFamily="2" charset="-122"/>
              <a:ea typeface="宋体" panose="02010600030101010101" pitchFamily="2"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4.</a:t>
            </a:r>
            <a:r>
              <a:rPr lang="zh-CN" altLang="zh-CN" sz="1600" dirty="0">
                <a:solidFill>
                  <a:srgbClr val="27506E"/>
                </a:solidFill>
                <a:latin typeface="宋体" panose="02010600030101010101" pitchFamily="2" charset="-122"/>
                <a:ea typeface="宋体" panose="02010600030101010101" pitchFamily="2" charset="-122"/>
              </a:rPr>
              <a:t>劳动保障部的四项举措 </a:t>
            </a:r>
            <a:endParaRPr lang="zh-CN" altLang="zh-CN" sz="1600" dirty="0">
              <a:solidFill>
                <a:srgbClr val="27506E"/>
              </a:solidFill>
              <a:latin typeface="宋体" panose="02010600030101010101" pitchFamily="2" charset="-122"/>
              <a:ea typeface="宋体" panose="02010600030101010101" pitchFamily="2" charset="-122"/>
            </a:endParaRPr>
          </a:p>
        </p:txBody>
      </p:sp>
      <p:sp>
        <p:nvSpPr>
          <p:cNvPr id="201739" name="矩形 2"/>
          <p:cNvSpPr/>
          <p:nvPr/>
        </p:nvSpPr>
        <p:spPr>
          <a:xfrm>
            <a:off x="5935663" y="3990975"/>
            <a:ext cx="4991100" cy="1244600"/>
          </a:xfrm>
          <a:prstGeom prst="rect">
            <a:avLst/>
          </a:prstGeom>
          <a:noFill/>
          <a:ln w="9525">
            <a:noFill/>
          </a:ln>
        </p:spPr>
        <p:txBody>
          <a:bodyPr wrap="square" anchor="b">
            <a:spAutoFit/>
          </a:bodyPr>
          <a:p>
            <a:pPr>
              <a:lnSpc>
                <a:spcPct val="150000"/>
              </a:lnSpc>
            </a:pPr>
            <a:r>
              <a:rPr lang="zh-CN" altLang="zh-CN" b="1" dirty="0">
                <a:solidFill>
                  <a:srgbClr val="27506E"/>
                </a:solidFill>
                <a:latin typeface="楷体" panose="02010609060101010101" charset="-122"/>
                <a:ea typeface="楷体" panose="02010609060101010101" charset="-122"/>
              </a:rPr>
              <a:t>二、大学生现行的就业政策</a:t>
            </a:r>
            <a:endParaRPr lang="zh-CN" altLang="zh-CN" b="1" dirty="0">
              <a:solidFill>
                <a:srgbClr val="27506E"/>
              </a:solidFill>
              <a:latin typeface="楷体" panose="02010609060101010101" charset="-122"/>
              <a:ea typeface="楷体" panose="02010609060101010101"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1.</a:t>
            </a:r>
            <a:r>
              <a:rPr lang="zh-CN" altLang="zh-CN" sz="1600" dirty="0">
                <a:solidFill>
                  <a:srgbClr val="27506E"/>
                </a:solidFill>
                <a:latin typeface="宋体" panose="02010600030101010101" pitchFamily="2" charset="-122"/>
                <a:ea typeface="宋体" panose="02010600030101010101" pitchFamily="2" charset="-122"/>
              </a:rPr>
              <a:t>大学毕业生就业的基本方针和原则</a:t>
            </a:r>
            <a:endParaRPr lang="zh-CN" altLang="zh-CN" sz="1600" dirty="0">
              <a:solidFill>
                <a:srgbClr val="27506E"/>
              </a:solidFill>
              <a:latin typeface="宋体" panose="02010600030101010101" pitchFamily="2" charset="-122"/>
              <a:ea typeface="宋体" panose="02010600030101010101" pitchFamily="2"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2.</a:t>
            </a:r>
            <a:r>
              <a:rPr lang="zh-CN" altLang="zh-CN" sz="1600" dirty="0">
                <a:solidFill>
                  <a:srgbClr val="27506E"/>
                </a:solidFill>
                <a:latin typeface="宋体" panose="02010600030101010101" pitchFamily="2" charset="-122"/>
                <a:ea typeface="宋体" panose="02010600030101010101" pitchFamily="2" charset="-122"/>
              </a:rPr>
              <a:t>现行有关大学毕业生就业政策 </a:t>
            </a:r>
            <a:endParaRPr lang="zh-CN" altLang="zh-CN" sz="1600" dirty="0">
              <a:solidFill>
                <a:srgbClr val="27506E"/>
              </a:solidFill>
              <a:latin typeface="宋体" panose="02010600030101010101" pitchFamily="2" charset="-122"/>
              <a:ea typeface="宋体" panose="02010600030101010101" pitchFamily="2" charset="-122"/>
            </a:endParaRPr>
          </a:p>
        </p:txBody>
      </p:sp>
      <p:pic>
        <p:nvPicPr>
          <p:cNvPr id="201740" name="图片 7" descr="598240cfee8db_610"/>
          <p:cNvPicPr>
            <a:picLocks noChangeAspect="1"/>
          </p:cNvPicPr>
          <p:nvPr/>
        </p:nvPicPr>
        <p:blipFill>
          <a:blip r:embed="rId1">
            <a:clrChange>
              <a:clrFrom>
                <a:srgbClr val="F6F6F6"/>
              </a:clrFrom>
              <a:clrTo>
                <a:srgbClr val="F6F6F6">
                  <a:alpha val="0"/>
                </a:srgbClr>
              </a:clrTo>
            </a:clrChange>
          </a:blip>
          <a:stretch>
            <a:fillRect/>
          </a:stretch>
        </p:blipFill>
        <p:spPr>
          <a:xfrm>
            <a:off x="962025" y="2143125"/>
            <a:ext cx="4765675" cy="3568700"/>
          </a:xfrm>
          <a:prstGeom prst="rect">
            <a:avLst/>
          </a:prstGeom>
          <a:noFill/>
          <a:ln w="9525">
            <a:noFill/>
          </a:ln>
        </p:spPr>
      </p:pic>
    </p:spTree>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3777" name="组合 13"/>
          <p:cNvGrpSpPr/>
          <p:nvPr/>
        </p:nvGrpSpPr>
        <p:grpSpPr>
          <a:xfrm>
            <a:off x="673100" y="488950"/>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3785" name="文本框 5"/>
          <p:cNvSpPr txBox="1"/>
          <p:nvPr/>
        </p:nvSpPr>
        <p:spPr>
          <a:xfrm>
            <a:off x="1620838" y="612775"/>
            <a:ext cx="3244850" cy="398463"/>
          </a:xfrm>
          <a:prstGeom prst="rect">
            <a:avLst/>
          </a:prstGeom>
          <a:noFill/>
          <a:ln w="9525">
            <a:noFill/>
          </a:ln>
        </p:spPr>
        <p:txBody>
          <a:bodyPr wrap="none" anchor="t">
            <a:spAutoFit/>
          </a:bodyPr>
          <a:p>
            <a:r>
              <a:rPr lang="zh-CN" altLang="en-US" sz="2000" b="1" dirty="0">
                <a:solidFill>
                  <a:srgbClr val="27506E"/>
                </a:solidFill>
                <a:latin typeface="楷体" panose="02010609060101010101" charset="-122"/>
                <a:ea typeface="楷体" panose="02010609060101010101" charset="-122"/>
                <a:sym typeface="微软雅黑 Light" panose="020B0502040204020203" charset="-122"/>
              </a:rPr>
              <a:t>大学生就业政策解读及问题</a:t>
            </a:r>
            <a:endParaRPr lang="zh-CN" altLang="en-US" sz="20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3786" name="矩形 3"/>
          <p:cNvSpPr/>
          <p:nvPr/>
        </p:nvSpPr>
        <p:spPr>
          <a:xfrm>
            <a:off x="5476875" y="1700213"/>
            <a:ext cx="5605463" cy="2722562"/>
          </a:xfrm>
          <a:prstGeom prst="rect">
            <a:avLst/>
          </a:prstGeom>
          <a:noFill/>
          <a:ln w="9525">
            <a:noFill/>
          </a:ln>
        </p:spPr>
        <p:txBody>
          <a:bodyPr wrap="square" anchor="b">
            <a:spAutoFit/>
          </a:bodyPr>
          <a:p>
            <a:pPr>
              <a:lnSpc>
                <a:spcPct val="150000"/>
              </a:lnSpc>
            </a:pPr>
            <a:r>
              <a:rPr lang="zh-CN" altLang="zh-CN" b="1" dirty="0">
                <a:solidFill>
                  <a:srgbClr val="27506E"/>
                </a:solidFill>
                <a:latin typeface="楷体" panose="02010609060101010101" charset="-122"/>
                <a:ea typeface="楷体" panose="02010609060101010101" charset="-122"/>
              </a:rPr>
              <a:t>三、大学生就业政策解读 </a:t>
            </a:r>
            <a:endParaRPr lang="zh-CN" altLang="zh-CN" b="1" dirty="0">
              <a:solidFill>
                <a:srgbClr val="27506E"/>
              </a:solidFill>
              <a:latin typeface="楷体" panose="02010609060101010101" charset="-122"/>
              <a:ea typeface="楷体" panose="02010609060101010101"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1.</a:t>
            </a:r>
            <a:r>
              <a:rPr lang="zh-CN" altLang="zh-CN" sz="1600" dirty="0">
                <a:solidFill>
                  <a:srgbClr val="27506E"/>
                </a:solidFill>
                <a:latin typeface="宋体" panose="02010600030101010101" pitchFamily="2" charset="-122"/>
                <a:ea typeface="宋体" panose="02010600030101010101" pitchFamily="2" charset="-122"/>
              </a:rPr>
              <a:t>人才流动的保障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2.</a:t>
            </a:r>
            <a:r>
              <a:rPr lang="zh-CN" altLang="zh-CN" sz="1600" dirty="0">
                <a:solidFill>
                  <a:srgbClr val="27506E"/>
                </a:solidFill>
                <a:latin typeface="宋体" panose="02010600030101010101" pitchFamily="2" charset="-122"/>
                <a:ea typeface="宋体" panose="02010600030101010101" pitchFamily="2" charset="-122"/>
              </a:rPr>
              <a:t>未就业毕业生的安置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3.</a:t>
            </a:r>
            <a:r>
              <a:rPr lang="zh-CN" altLang="zh-CN" sz="1600" dirty="0">
                <a:solidFill>
                  <a:srgbClr val="27506E"/>
                </a:solidFill>
                <a:latin typeface="宋体" panose="02010600030101010101" pitchFamily="2" charset="-122"/>
                <a:ea typeface="宋体" panose="02010600030101010101" pitchFamily="2" charset="-122"/>
              </a:rPr>
              <a:t>到西部地区和边远地区就业的优惠政策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4.</a:t>
            </a:r>
            <a:r>
              <a:rPr lang="zh-CN" altLang="zh-CN" sz="1600" dirty="0">
                <a:solidFill>
                  <a:srgbClr val="27506E"/>
                </a:solidFill>
                <a:latin typeface="宋体" panose="02010600030101010101" pitchFamily="2" charset="-122"/>
                <a:ea typeface="宋体" panose="02010600030101010101" pitchFamily="2" charset="-122"/>
              </a:rPr>
              <a:t>参加志愿服务西部计划的优惠政策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5.</a:t>
            </a:r>
            <a:r>
              <a:rPr lang="zh-CN" altLang="zh-CN" sz="1600" dirty="0">
                <a:solidFill>
                  <a:srgbClr val="27506E"/>
                </a:solidFill>
                <a:latin typeface="宋体" panose="02010600030101010101" pitchFamily="2" charset="-122"/>
                <a:ea typeface="宋体" panose="02010600030101010101" pitchFamily="2" charset="-122"/>
              </a:rPr>
              <a:t>到基层自主创业和灵活就业的优惠政策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6.</a:t>
            </a:r>
            <a:r>
              <a:rPr lang="zh-CN" altLang="zh-CN" sz="1600" dirty="0">
                <a:solidFill>
                  <a:srgbClr val="27506E"/>
                </a:solidFill>
                <a:latin typeface="宋体" panose="02010600030101010101" pitchFamily="2" charset="-122"/>
                <a:ea typeface="宋体" panose="02010600030101010101" pitchFamily="2" charset="-122"/>
              </a:rPr>
              <a:t>进村、进社区工作的政策 </a:t>
            </a:r>
            <a:endParaRPr lang="zh-CN" altLang="zh-CN" sz="1600" dirty="0">
              <a:solidFill>
                <a:srgbClr val="27506E"/>
              </a:solidFill>
              <a:latin typeface="宋体" panose="02010600030101010101" pitchFamily="2" charset="-122"/>
              <a:ea typeface="宋体" panose="02010600030101010101" pitchFamily="2" charset="-122"/>
            </a:endParaRPr>
          </a:p>
        </p:txBody>
      </p:sp>
      <p:sp>
        <p:nvSpPr>
          <p:cNvPr id="203787" name="矩形 2"/>
          <p:cNvSpPr/>
          <p:nvPr/>
        </p:nvSpPr>
        <p:spPr>
          <a:xfrm>
            <a:off x="5476875" y="4422775"/>
            <a:ext cx="5605463" cy="1246188"/>
          </a:xfrm>
          <a:prstGeom prst="rect">
            <a:avLst/>
          </a:prstGeom>
          <a:noFill/>
          <a:ln w="9525">
            <a:noFill/>
          </a:ln>
        </p:spPr>
        <p:txBody>
          <a:bodyPr wrap="square" anchor="b">
            <a:spAutoFit/>
          </a:bodyPr>
          <a:p>
            <a:pPr>
              <a:lnSpc>
                <a:spcPct val="150000"/>
              </a:lnSpc>
            </a:pPr>
            <a:r>
              <a:rPr lang="zh-CN" altLang="zh-CN" b="1" dirty="0">
                <a:solidFill>
                  <a:srgbClr val="27506E"/>
                </a:solidFill>
                <a:latin typeface="楷体" panose="02010609060101010101" charset="-122"/>
                <a:ea typeface="楷体" panose="02010609060101010101" charset="-122"/>
              </a:rPr>
              <a:t>四、大学生就业难的主要问题及对策</a:t>
            </a:r>
            <a:endParaRPr lang="zh-CN" altLang="zh-CN" b="1" dirty="0">
              <a:solidFill>
                <a:srgbClr val="27506E"/>
              </a:solidFill>
              <a:latin typeface="楷体" panose="02010609060101010101" charset="-122"/>
              <a:ea typeface="楷体" panose="02010609060101010101"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1.</a:t>
            </a:r>
            <a:r>
              <a:rPr lang="zh-CN" altLang="zh-CN" sz="1600" dirty="0">
                <a:solidFill>
                  <a:srgbClr val="27506E"/>
                </a:solidFill>
                <a:latin typeface="宋体" panose="02010600030101010101" pitchFamily="2" charset="-122"/>
                <a:ea typeface="宋体" panose="02010600030101010101" pitchFamily="2" charset="-122"/>
              </a:rPr>
              <a:t>造成当前大学生就业难的主要问题</a:t>
            </a:r>
            <a:endParaRPr lang="zh-CN" altLang="zh-CN" sz="1600" dirty="0">
              <a:solidFill>
                <a:srgbClr val="27506E"/>
              </a:solidFill>
              <a:latin typeface="宋体" panose="02010600030101010101" pitchFamily="2" charset="-122"/>
              <a:ea typeface="宋体" panose="02010600030101010101" pitchFamily="2" charset="-122"/>
            </a:endParaRPr>
          </a:p>
          <a:p>
            <a:pPr>
              <a:lnSpc>
                <a:spcPct val="150000"/>
              </a:lnSpc>
            </a:pPr>
            <a:r>
              <a:rPr lang="en-US" altLang="zh-CN" sz="1600" dirty="0">
                <a:solidFill>
                  <a:srgbClr val="27506E"/>
                </a:solidFill>
                <a:latin typeface="宋体" panose="02010600030101010101" pitchFamily="2" charset="-122"/>
                <a:ea typeface="宋体" panose="02010600030101010101" pitchFamily="2" charset="-122"/>
              </a:rPr>
              <a:t>    2.</a:t>
            </a:r>
            <a:r>
              <a:rPr lang="zh-CN" altLang="zh-CN" sz="1600" dirty="0">
                <a:solidFill>
                  <a:srgbClr val="27506E"/>
                </a:solidFill>
                <a:latin typeface="宋体" panose="02010600030101010101" pitchFamily="2" charset="-122"/>
                <a:ea typeface="宋体" panose="02010600030101010101" pitchFamily="2" charset="-122"/>
              </a:rPr>
              <a:t>应对大学生就业难题的对策  </a:t>
            </a:r>
            <a:endParaRPr lang="zh-CN" altLang="zh-CN" sz="1600" dirty="0">
              <a:solidFill>
                <a:srgbClr val="27506E"/>
              </a:solidFill>
              <a:latin typeface="宋体" panose="02010600030101010101" pitchFamily="2" charset="-122"/>
              <a:ea typeface="宋体" panose="02010600030101010101" pitchFamily="2" charset="-122"/>
            </a:endParaRPr>
          </a:p>
        </p:txBody>
      </p:sp>
      <p:pic>
        <p:nvPicPr>
          <p:cNvPr id="203788" name="图片 4" descr="8f17b7d9d4173ab716babddcfa36c26b"/>
          <p:cNvPicPr>
            <a:picLocks noChangeAspect="1"/>
          </p:cNvPicPr>
          <p:nvPr/>
        </p:nvPicPr>
        <p:blipFill>
          <a:blip r:embed="rId1"/>
          <a:stretch>
            <a:fillRect/>
          </a:stretch>
        </p:blipFill>
        <p:spPr>
          <a:xfrm>
            <a:off x="862013" y="1930400"/>
            <a:ext cx="4486275" cy="3421063"/>
          </a:xfrm>
          <a:prstGeom prst="rect">
            <a:avLst/>
          </a:prstGeom>
          <a:noFill/>
          <a:ln w="9525">
            <a:noFill/>
          </a:ln>
        </p:spPr>
      </p:pic>
    </p:spTree>
  </p:cSld>
  <p:clrMapOvr>
    <a:masterClrMapping/>
  </p:clrMapOvr>
  <p:transition spd="slow">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椭圆 7"/>
          <p:cNvSpPr/>
          <p:nvPr/>
        </p:nvSpPr>
        <p:spPr>
          <a:xfrm>
            <a:off x="2722563" y="2311400"/>
            <a:ext cx="2236788" cy="2235200"/>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4" name="椭圆 23"/>
          <p:cNvSpPr/>
          <p:nvPr/>
        </p:nvSpPr>
        <p:spPr>
          <a:xfrm>
            <a:off x="2983134" y="2557041"/>
            <a:ext cx="1743351" cy="174335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5827" name="文本框 5"/>
          <p:cNvSpPr txBox="1"/>
          <p:nvPr/>
        </p:nvSpPr>
        <p:spPr>
          <a:xfrm>
            <a:off x="3074988" y="3151188"/>
            <a:ext cx="1560512" cy="644525"/>
          </a:xfrm>
          <a:prstGeom prst="rect">
            <a:avLst/>
          </a:prstGeom>
          <a:noFill/>
          <a:ln w="9525">
            <a:noFill/>
          </a:ln>
        </p:spPr>
        <p:txBody>
          <a:bodyPr wrap="none" anchor="t">
            <a:spAutoFit/>
          </a:bodyPr>
          <a:p>
            <a:pPr algn="ctr"/>
            <a:r>
              <a:rPr lang="zh-CN" altLang="en-US" sz="3600" b="1" dirty="0">
                <a:solidFill>
                  <a:srgbClr val="FFFFFF"/>
                </a:solidFill>
                <a:latin typeface="楷体" panose="02010609060101010101" charset="-122"/>
                <a:ea typeface="楷体" panose="02010609060101010101" charset="-122"/>
              </a:rPr>
              <a:t>第三节</a:t>
            </a:r>
            <a:endParaRPr lang="zh-CN" altLang="en-US" sz="3600" b="1" dirty="0">
              <a:solidFill>
                <a:srgbClr val="FFFFFF"/>
              </a:solidFill>
              <a:latin typeface="楷体" panose="02010609060101010101" charset="-122"/>
              <a:ea typeface="楷体" panose="02010609060101010101" charset="-122"/>
            </a:endParaRPr>
          </a:p>
        </p:txBody>
      </p:sp>
      <p:sp>
        <p:nvSpPr>
          <p:cNvPr id="205828" name="文本框 5"/>
          <p:cNvSpPr txBox="1"/>
          <p:nvPr/>
        </p:nvSpPr>
        <p:spPr>
          <a:xfrm>
            <a:off x="6083935" y="3075305"/>
            <a:ext cx="3774440" cy="706755"/>
          </a:xfrm>
          <a:prstGeom prst="rect">
            <a:avLst/>
          </a:prstGeom>
          <a:noFill/>
          <a:ln w="9525">
            <a:noFill/>
          </a:ln>
        </p:spPr>
        <p:txBody>
          <a:bodyPr wrap="square" anchor="t">
            <a:spAutoFit/>
          </a:bodyPr>
          <a:p>
            <a:pPr algn="dist"/>
            <a:r>
              <a:rPr lang="zh-CN" altLang="en-US" sz="4000" b="1" dirty="0">
                <a:solidFill>
                  <a:srgbClr val="27506E"/>
                </a:solidFill>
                <a:latin typeface="+mj-ea"/>
                <a:ea typeface="+mj-ea"/>
                <a:sym typeface="微软雅黑 Light" panose="020B0502040204020203" charset="-122"/>
              </a:rPr>
              <a:t>人事代理制度</a:t>
            </a:r>
            <a:endParaRPr lang="zh-CN" altLang="en-US" sz="4000" b="1" dirty="0">
              <a:solidFill>
                <a:srgbClr val="27506E"/>
              </a:solidFill>
              <a:latin typeface="+mj-ea"/>
              <a:ea typeface="+mj-ea"/>
              <a:sym typeface="微软雅黑 Light" panose="020B0502040204020203" charset="-122"/>
            </a:endParaRPr>
          </a:p>
        </p:txBody>
      </p:sp>
      <p:sp>
        <p:nvSpPr>
          <p:cNvPr id="25" name="椭圆 24"/>
          <p:cNvSpPr/>
          <p:nvPr/>
        </p:nvSpPr>
        <p:spPr>
          <a:xfrm>
            <a:off x="4431241" y="2325449"/>
            <a:ext cx="520689" cy="520689"/>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6" name="椭圆 25"/>
          <p:cNvSpPr/>
          <p:nvPr/>
        </p:nvSpPr>
        <p:spPr>
          <a:xfrm>
            <a:off x="2623483" y="2747849"/>
            <a:ext cx="382375" cy="38237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8" name="椭圆 27"/>
          <p:cNvSpPr/>
          <p:nvPr/>
        </p:nvSpPr>
        <p:spPr>
          <a:xfrm>
            <a:off x="2432295" y="4595685"/>
            <a:ext cx="213793" cy="21379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9" name="椭圆 28"/>
          <p:cNvSpPr/>
          <p:nvPr/>
        </p:nvSpPr>
        <p:spPr>
          <a:xfrm>
            <a:off x="2983137" y="4143587"/>
            <a:ext cx="294040" cy="29404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0" name="椭圆 29"/>
          <p:cNvSpPr/>
          <p:nvPr/>
        </p:nvSpPr>
        <p:spPr>
          <a:xfrm>
            <a:off x="4755774" y="3704983"/>
            <a:ext cx="304395" cy="30439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1" name="椭圆 30"/>
          <p:cNvSpPr/>
          <p:nvPr/>
        </p:nvSpPr>
        <p:spPr>
          <a:xfrm>
            <a:off x="4520428" y="4531981"/>
            <a:ext cx="206056" cy="20605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2" name="椭圆 31"/>
          <p:cNvSpPr/>
          <p:nvPr/>
        </p:nvSpPr>
        <p:spPr>
          <a:xfrm>
            <a:off x="2403786" y="3704983"/>
            <a:ext cx="132944" cy="132944"/>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Tree>
  </p:cSld>
  <p:clrMapOvr>
    <a:masterClrMapping/>
  </p:clrMapOvr>
  <p:transition spd="slow">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7873"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7881" name="文本框 5"/>
          <p:cNvSpPr txBox="1"/>
          <p:nvPr/>
        </p:nvSpPr>
        <p:spPr>
          <a:xfrm>
            <a:off x="1620838" y="612775"/>
            <a:ext cx="201930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人事代理制度</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7882" name="矩形 3"/>
          <p:cNvSpPr/>
          <p:nvPr/>
        </p:nvSpPr>
        <p:spPr>
          <a:xfrm>
            <a:off x="5613400" y="1558925"/>
            <a:ext cx="5605463" cy="2690813"/>
          </a:xfrm>
          <a:prstGeom prst="rect">
            <a:avLst/>
          </a:prstGeom>
          <a:noFill/>
          <a:ln w="9525">
            <a:noFill/>
          </a:ln>
        </p:spPr>
        <p:txBody>
          <a:bodyPr wrap="square" anchor="b">
            <a:spAutoFit/>
          </a:bodyPr>
          <a:p>
            <a:pPr>
              <a:lnSpc>
                <a:spcPct val="130000"/>
              </a:lnSpc>
            </a:pPr>
            <a:r>
              <a:rPr lang="zh-CN" altLang="zh-CN" b="1" dirty="0">
                <a:solidFill>
                  <a:srgbClr val="27506E"/>
                </a:solidFill>
                <a:latin typeface="楷体" panose="02010609060101010101" charset="-122"/>
                <a:ea typeface="楷体" panose="02010609060101010101" charset="-122"/>
              </a:rPr>
              <a:t>一、人事代理制度及办理 </a:t>
            </a:r>
            <a:endParaRPr lang="zh-CN" altLang="zh-CN" b="1" dirty="0">
              <a:solidFill>
                <a:srgbClr val="27506E"/>
              </a:solidFill>
              <a:latin typeface="楷体" panose="02010609060101010101" charset="-122"/>
              <a:ea typeface="楷体" panose="02010609060101010101"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1.</a:t>
            </a:r>
            <a:r>
              <a:rPr lang="zh-CN" altLang="zh-CN" sz="1600" dirty="0">
                <a:solidFill>
                  <a:srgbClr val="27506E"/>
                </a:solidFill>
                <a:latin typeface="宋体" panose="02010600030101010101" pitchFamily="2" charset="-122"/>
                <a:ea typeface="宋体" panose="02010600030101010101" pitchFamily="2" charset="-122"/>
              </a:rPr>
              <a:t>什么是人事代理制度</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2.</a:t>
            </a:r>
            <a:r>
              <a:rPr lang="zh-CN" altLang="zh-CN" sz="1600" dirty="0">
                <a:solidFill>
                  <a:srgbClr val="27506E"/>
                </a:solidFill>
                <a:latin typeface="宋体" panose="02010600030101010101" pitchFamily="2" charset="-122"/>
                <a:ea typeface="宋体" panose="02010600030101010101" pitchFamily="2" charset="-122"/>
              </a:rPr>
              <a:t>人事代理制度的内容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3.</a:t>
            </a:r>
            <a:r>
              <a:rPr lang="zh-CN" altLang="zh-CN" sz="1600" dirty="0">
                <a:solidFill>
                  <a:srgbClr val="27506E"/>
                </a:solidFill>
                <a:latin typeface="宋体" panose="02010600030101010101" pitchFamily="2" charset="-122"/>
                <a:ea typeface="宋体" panose="02010600030101010101" pitchFamily="2" charset="-122"/>
              </a:rPr>
              <a:t>人事代理制度的特点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4.</a:t>
            </a:r>
            <a:r>
              <a:rPr lang="zh-CN" altLang="zh-CN" sz="1600" dirty="0">
                <a:solidFill>
                  <a:srgbClr val="27506E"/>
                </a:solidFill>
                <a:latin typeface="宋体" panose="02010600030101010101" pitchFamily="2" charset="-122"/>
                <a:ea typeface="宋体" panose="02010600030101010101" pitchFamily="2" charset="-122"/>
              </a:rPr>
              <a:t>人事代理制度的用处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5.</a:t>
            </a:r>
            <a:r>
              <a:rPr lang="zh-CN" altLang="zh-CN" sz="1600" dirty="0">
                <a:solidFill>
                  <a:srgbClr val="27506E"/>
                </a:solidFill>
                <a:latin typeface="宋体" panose="02010600030101010101" pitchFamily="2" charset="-122"/>
                <a:ea typeface="宋体" panose="02010600030101010101" pitchFamily="2" charset="-122"/>
              </a:rPr>
              <a:t>人事代理制度的意义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6.</a:t>
            </a:r>
            <a:r>
              <a:rPr lang="zh-CN" altLang="zh-CN" sz="1600" dirty="0">
                <a:solidFill>
                  <a:srgbClr val="27506E"/>
                </a:solidFill>
                <a:latin typeface="宋体" panose="02010600030101010101" pitchFamily="2" charset="-122"/>
                <a:ea typeface="宋体" panose="02010600030101010101" pitchFamily="2" charset="-122"/>
              </a:rPr>
              <a:t>哪些单位和个人应办理人事代理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7.</a:t>
            </a:r>
            <a:r>
              <a:rPr lang="zh-CN" altLang="zh-CN" sz="1600" dirty="0">
                <a:solidFill>
                  <a:srgbClr val="27506E"/>
                </a:solidFill>
                <a:latin typeface="宋体" panose="02010600030101010101" pitchFamily="2" charset="-122"/>
                <a:ea typeface="宋体" panose="02010600030101010101" pitchFamily="2" charset="-122"/>
              </a:rPr>
              <a:t>人事代理的其他注意事项 </a:t>
            </a:r>
            <a:endParaRPr lang="zh-CN" altLang="zh-CN" sz="1600" dirty="0">
              <a:solidFill>
                <a:srgbClr val="27506E"/>
              </a:solidFill>
              <a:latin typeface="宋体" panose="02010600030101010101" pitchFamily="2" charset="-122"/>
              <a:ea typeface="宋体" panose="02010600030101010101" pitchFamily="2" charset="-122"/>
            </a:endParaRPr>
          </a:p>
        </p:txBody>
      </p:sp>
      <p:sp>
        <p:nvSpPr>
          <p:cNvPr id="207883" name="矩形 2"/>
          <p:cNvSpPr/>
          <p:nvPr/>
        </p:nvSpPr>
        <p:spPr>
          <a:xfrm>
            <a:off x="5613400" y="4333875"/>
            <a:ext cx="5605463" cy="2051050"/>
          </a:xfrm>
          <a:prstGeom prst="rect">
            <a:avLst/>
          </a:prstGeom>
          <a:noFill/>
          <a:ln w="9525">
            <a:noFill/>
          </a:ln>
        </p:spPr>
        <p:txBody>
          <a:bodyPr wrap="square" anchor="b">
            <a:spAutoFit/>
          </a:bodyPr>
          <a:p>
            <a:pPr>
              <a:lnSpc>
                <a:spcPct val="130000"/>
              </a:lnSpc>
            </a:pPr>
            <a:r>
              <a:rPr lang="zh-CN" altLang="zh-CN" b="1" dirty="0">
                <a:solidFill>
                  <a:srgbClr val="27506E"/>
                </a:solidFill>
                <a:latin typeface="楷体" panose="02010609060101010101" charset="-122"/>
                <a:ea typeface="楷体" panose="02010609060101010101" charset="-122"/>
              </a:rPr>
              <a:t>二、人事代理制度的改革</a:t>
            </a:r>
            <a:endParaRPr lang="zh-CN" altLang="zh-CN" b="1" dirty="0">
              <a:solidFill>
                <a:srgbClr val="27506E"/>
              </a:solidFill>
              <a:latin typeface="楷体" panose="02010609060101010101" charset="-122"/>
              <a:ea typeface="楷体" panose="02010609060101010101"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1.</a:t>
            </a:r>
            <a:r>
              <a:rPr lang="zh-CN" altLang="zh-CN" sz="1600" dirty="0">
                <a:solidFill>
                  <a:srgbClr val="27506E"/>
                </a:solidFill>
                <a:latin typeface="宋体" panose="02010600030101010101" pitchFamily="2" charset="-122"/>
                <a:ea typeface="宋体" panose="02010600030101010101" pitchFamily="2" charset="-122"/>
              </a:rPr>
              <a:t>观念需要更新，宣传力度需要加大</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2.</a:t>
            </a:r>
            <a:r>
              <a:rPr lang="zh-CN" altLang="zh-CN" sz="1600" dirty="0">
                <a:solidFill>
                  <a:srgbClr val="27506E"/>
                </a:solidFill>
                <a:latin typeface="宋体" panose="02010600030101010101" pitchFamily="2" charset="-122"/>
                <a:ea typeface="宋体" panose="02010600030101010101" pitchFamily="2" charset="-122"/>
              </a:rPr>
              <a:t>制度建设需要加强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3.</a:t>
            </a:r>
            <a:r>
              <a:rPr lang="zh-CN" altLang="zh-CN" sz="1600" dirty="0">
                <a:solidFill>
                  <a:srgbClr val="27506E"/>
                </a:solidFill>
                <a:latin typeface="宋体" panose="02010600030101010101" pitchFamily="2" charset="-122"/>
                <a:ea typeface="宋体" panose="02010600030101010101" pitchFamily="2" charset="-122"/>
              </a:rPr>
              <a:t>社会保障体系需要完善</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4.</a:t>
            </a:r>
            <a:r>
              <a:rPr lang="zh-CN" altLang="zh-CN" sz="1600" dirty="0">
                <a:solidFill>
                  <a:srgbClr val="27506E"/>
                </a:solidFill>
                <a:latin typeface="宋体" panose="02010600030101010101" pitchFamily="2" charset="-122"/>
                <a:ea typeface="宋体" panose="02010600030101010101" pitchFamily="2" charset="-122"/>
              </a:rPr>
              <a:t>单位与人事代理机构的衔接需要加强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5.</a:t>
            </a:r>
            <a:r>
              <a:rPr lang="zh-CN" altLang="zh-CN" sz="1600" dirty="0">
                <a:solidFill>
                  <a:srgbClr val="27506E"/>
                </a:solidFill>
                <a:latin typeface="宋体" panose="02010600030101010101" pitchFamily="2" charset="-122"/>
                <a:ea typeface="宋体" panose="02010600030101010101" pitchFamily="2" charset="-122"/>
              </a:rPr>
              <a:t>人事代理制度理论与实践的研究需要加强 </a:t>
            </a:r>
            <a:endParaRPr lang="zh-CN" altLang="zh-CN" sz="1600" dirty="0">
              <a:solidFill>
                <a:srgbClr val="27506E"/>
              </a:solidFill>
              <a:latin typeface="宋体" panose="02010600030101010101" pitchFamily="2" charset="-122"/>
              <a:ea typeface="宋体" panose="02010600030101010101" pitchFamily="2" charset="-122"/>
            </a:endParaRPr>
          </a:p>
        </p:txBody>
      </p:sp>
      <p:pic>
        <p:nvPicPr>
          <p:cNvPr id="207884" name="图片 1" descr="538926b181b383f6a8d6d2a26b39b99c"/>
          <p:cNvPicPr>
            <a:picLocks noChangeAspect="1"/>
          </p:cNvPicPr>
          <p:nvPr/>
        </p:nvPicPr>
        <p:blipFill>
          <a:blip r:embed="rId1"/>
          <a:stretch>
            <a:fillRect/>
          </a:stretch>
        </p:blipFill>
        <p:spPr>
          <a:xfrm>
            <a:off x="809625" y="1684338"/>
            <a:ext cx="4759325" cy="4351337"/>
          </a:xfrm>
          <a:prstGeom prst="rect">
            <a:avLst/>
          </a:prstGeom>
          <a:noFill/>
          <a:ln w="9525">
            <a:noFill/>
          </a:ln>
        </p:spPr>
      </p:pic>
    </p:spTree>
  </p:cSld>
  <p:clrMapOvr>
    <a:masterClrMapping/>
  </p:clrMapOvr>
  <p:transition spd="slow">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7873"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7880" name="文本框 5"/>
          <p:cNvSpPr txBox="1"/>
          <p:nvPr/>
        </p:nvSpPr>
        <p:spPr>
          <a:xfrm>
            <a:off x="809625" y="674688"/>
            <a:ext cx="387350" cy="336550"/>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01</a:t>
            </a:r>
            <a:endParaRPr lang="zh-CN" altLang="en-US" sz="1600" dirty="0">
              <a:solidFill>
                <a:srgbClr val="FFFFFF"/>
              </a:solidFill>
              <a:latin typeface="方正兰亭黑_GBK" panose="02000000000000000000" charset="-122"/>
              <a:ea typeface="方正兰亭黑_GBK" panose="02000000000000000000" charset="-122"/>
            </a:endParaRPr>
          </a:p>
        </p:txBody>
      </p:sp>
      <p:sp>
        <p:nvSpPr>
          <p:cNvPr id="207881" name="文本框 5"/>
          <p:cNvSpPr txBox="1"/>
          <p:nvPr/>
        </p:nvSpPr>
        <p:spPr>
          <a:xfrm>
            <a:off x="1620838" y="612775"/>
            <a:ext cx="293751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什么是人事代理制度</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7882" name="矩形 3"/>
          <p:cNvSpPr/>
          <p:nvPr/>
        </p:nvSpPr>
        <p:spPr>
          <a:xfrm>
            <a:off x="5813425" y="2362518"/>
            <a:ext cx="5605463" cy="2999740"/>
          </a:xfrm>
          <a:prstGeom prst="rect">
            <a:avLst/>
          </a:prstGeom>
          <a:noFill/>
          <a:ln w="9525">
            <a:noFill/>
          </a:ln>
        </p:spPr>
        <p:txBody>
          <a:bodyPr wrap="square" anchor="b">
            <a:spAutoFit/>
          </a:bodyPr>
          <a:p>
            <a:pPr indent="457200" algn="just">
              <a:lnSpc>
                <a:spcPct val="150000"/>
              </a:lnSpc>
              <a:extLst>
                <a:ext uri="{35155182-B16C-46BC-9424-99874614C6A1}">
                  <wpsdc:indentchars xmlns:wpsdc="http://www.wps.cn/officeDocument/2017/drawingmlCustomData" val="200" checksum="59296752"/>
                </a:ext>
              </a:extLst>
            </a:pPr>
            <a:r>
              <a:rPr lang="zh-CN" dirty="0">
                <a:solidFill>
                  <a:srgbClr val="27506E"/>
                </a:solidFill>
                <a:latin typeface="Heiti SC Light" panose="02000000000000000000" charset="-122"/>
                <a:ea typeface="Heiti SC Light" panose="02000000000000000000" charset="-122"/>
              </a:rPr>
              <a:t>人事代理制度是一种管理制度，是指由政府人事部门所属的人才服务中心，按照国家有关人事政策法规要求，接受单位或个人委托，在其服务项目范围内，为多种所有制经济尤其是非公有制经济单位及各类人才提供人事档案管理、职称评定、社会养老保险金收缴、出国政审等全方位服务，是实现人员使用与人事关系管理分离的一项人事改革新举措。</a:t>
            </a:r>
            <a:endParaRPr lang="zh-CN" sz="1600" dirty="0">
              <a:solidFill>
                <a:srgbClr val="27506E"/>
              </a:solidFill>
              <a:latin typeface="Heiti SC Light" panose="02000000000000000000" charset="-122"/>
              <a:ea typeface="Heiti SC Light" panose="02000000000000000000" charset="-122"/>
            </a:endParaRPr>
          </a:p>
        </p:txBody>
      </p:sp>
      <p:pic>
        <p:nvPicPr>
          <p:cNvPr id="2" name="图片 1" descr="85"/>
          <p:cNvPicPr>
            <a:picLocks noChangeAspect="1"/>
          </p:cNvPicPr>
          <p:nvPr/>
        </p:nvPicPr>
        <p:blipFill>
          <a:blip r:embed="rId1"/>
          <a:stretch>
            <a:fillRect/>
          </a:stretch>
        </p:blipFill>
        <p:spPr>
          <a:xfrm>
            <a:off x="114300" y="2062480"/>
            <a:ext cx="5699206" cy="3600000"/>
          </a:xfrm>
          <a:prstGeom prst="rect">
            <a:avLst/>
          </a:prstGeom>
        </p:spPr>
      </p:pic>
    </p:spTree>
  </p:cSld>
  <p:clrMapOvr>
    <a:masterClrMapping/>
  </p:clrMapOvr>
  <p:transition spd="slow">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7873"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7880" name="文本框 5"/>
          <p:cNvSpPr txBox="1"/>
          <p:nvPr/>
        </p:nvSpPr>
        <p:spPr>
          <a:xfrm>
            <a:off x="809625" y="674688"/>
            <a:ext cx="427355"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2</a:t>
            </a:r>
            <a:endParaRPr lang="en-US" sz="1600" dirty="0">
              <a:solidFill>
                <a:srgbClr val="FFFFFF"/>
              </a:solidFill>
              <a:latin typeface="方正兰亭黑_GBK" panose="02000000000000000000" charset="-122"/>
              <a:ea typeface="方正兰亭黑_GBK" panose="02000000000000000000" charset="-122"/>
            </a:endParaRPr>
          </a:p>
        </p:txBody>
      </p:sp>
      <p:sp>
        <p:nvSpPr>
          <p:cNvPr id="207881" name="文本框 5"/>
          <p:cNvSpPr txBox="1"/>
          <p:nvPr/>
        </p:nvSpPr>
        <p:spPr>
          <a:xfrm>
            <a:off x="1620838" y="612775"/>
            <a:ext cx="293751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人事代理制度的内容</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7882" name="矩形 3"/>
          <p:cNvSpPr/>
          <p:nvPr/>
        </p:nvSpPr>
        <p:spPr>
          <a:xfrm>
            <a:off x="4844415" y="2752090"/>
            <a:ext cx="6116955" cy="1938020"/>
          </a:xfrm>
          <a:prstGeom prst="rect">
            <a:avLst/>
          </a:prstGeom>
          <a:noFill/>
          <a:ln w="9525">
            <a:noFill/>
          </a:ln>
        </p:spPr>
        <p:txBody>
          <a:bodyPr wrap="square"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rgbClr val="27506E"/>
                </a:solidFill>
                <a:latin typeface="宋体" panose="02010600030101010101" pitchFamily="2" charset="-122"/>
                <a:ea typeface="宋体" panose="02010600030101010101" pitchFamily="2" charset="-122"/>
              </a:rPr>
              <a:t>1.</a:t>
            </a:r>
            <a:r>
              <a:rPr lang="zh-CN" altLang="zh-CN" sz="2000" dirty="0">
                <a:solidFill>
                  <a:srgbClr val="27506E"/>
                </a:solidFill>
                <a:latin typeface="宋体" panose="02010600030101010101" pitchFamily="2" charset="-122"/>
                <a:ea typeface="宋体" panose="02010600030101010101" pitchFamily="2" charset="-122"/>
              </a:rPr>
              <a:t>围绕人事档案管理进行的低层次的人事代理。</a:t>
            </a:r>
            <a:endParaRPr lang="zh-CN" altLang="zh-CN"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rgbClr val="27506E"/>
                </a:solidFill>
                <a:latin typeface="宋体" panose="02010600030101010101" pitchFamily="2" charset="-122"/>
                <a:ea typeface="宋体" panose="02010600030101010101" pitchFamily="2" charset="-122"/>
              </a:rPr>
              <a:t>2.</a:t>
            </a:r>
            <a:r>
              <a:rPr lang="zh-CN" altLang="zh-CN" sz="2000" dirty="0">
                <a:solidFill>
                  <a:srgbClr val="27506E"/>
                </a:solidFill>
                <a:latin typeface="宋体" panose="02010600030101010101" pitchFamily="2" charset="-122"/>
                <a:ea typeface="宋体" panose="02010600030101010101" pitchFamily="2" charset="-122"/>
              </a:rPr>
              <a:t>围绕人力资源开发进行的深层次代理。 </a:t>
            </a:r>
            <a:endParaRPr lang="zh-CN" altLang="zh-CN"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rgbClr val="27506E"/>
                </a:solidFill>
                <a:latin typeface="宋体" panose="02010600030101010101" pitchFamily="2" charset="-122"/>
                <a:ea typeface="宋体" panose="02010600030101010101" pitchFamily="2" charset="-122"/>
              </a:rPr>
              <a:t>3.</a:t>
            </a:r>
            <a:r>
              <a:rPr lang="zh-CN" altLang="zh-CN" sz="2000" dirty="0">
                <a:solidFill>
                  <a:srgbClr val="27506E"/>
                </a:solidFill>
                <a:latin typeface="宋体" panose="02010600030101010101" pitchFamily="2" charset="-122"/>
                <a:ea typeface="宋体" panose="02010600030101010101" pitchFamily="2" charset="-122"/>
              </a:rPr>
              <a:t>围绕社会保障进行的新形式的人事代理。 </a:t>
            </a:r>
            <a:endParaRPr lang="zh-CN" altLang="zh-CN"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rgbClr val="27506E"/>
                </a:solidFill>
                <a:latin typeface="宋体" panose="02010600030101010101" pitchFamily="2" charset="-122"/>
                <a:ea typeface="宋体" panose="02010600030101010101" pitchFamily="2" charset="-122"/>
              </a:rPr>
              <a:t>4.</a:t>
            </a:r>
            <a:r>
              <a:rPr lang="zh-CN" altLang="en-US" sz="2000" dirty="0">
                <a:solidFill>
                  <a:srgbClr val="27506E"/>
                </a:solidFill>
                <a:latin typeface="宋体" panose="02010600030101010101" pitchFamily="2" charset="-122"/>
                <a:ea typeface="宋体" panose="02010600030101010101" pitchFamily="2" charset="-122"/>
              </a:rPr>
              <a:t>围绕信息咨询进行的服务性代理。</a:t>
            </a:r>
            <a:endParaRPr lang="zh-CN" altLang="zh-CN" sz="2000" dirty="0">
              <a:solidFill>
                <a:srgbClr val="27506E"/>
              </a:solidFill>
              <a:latin typeface="宋体" panose="02010600030101010101" pitchFamily="2" charset="-122"/>
              <a:ea typeface="宋体" panose="02010600030101010101" pitchFamily="2" charset="-122"/>
            </a:endParaRPr>
          </a:p>
        </p:txBody>
      </p:sp>
      <p:pic>
        <p:nvPicPr>
          <p:cNvPr id="2" name="图片 1" descr="80"/>
          <p:cNvPicPr>
            <a:picLocks noChangeAspect="1"/>
          </p:cNvPicPr>
          <p:nvPr/>
        </p:nvPicPr>
        <p:blipFill>
          <a:blip r:embed="rId1"/>
          <a:stretch>
            <a:fillRect/>
          </a:stretch>
        </p:blipFill>
        <p:spPr>
          <a:xfrm>
            <a:off x="958215" y="1597025"/>
            <a:ext cx="3398520" cy="4248785"/>
          </a:xfrm>
          <a:prstGeom prst="rect">
            <a:avLst/>
          </a:prstGeom>
        </p:spPr>
      </p:pic>
    </p:spTree>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61" name="文本框 5"/>
          <p:cNvSpPr txBox="1"/>
          <p:nvPr/>
        </p:nvSpPr>
        <p:spPr>
          <a:xfrm>
            <a:off x="1141413" y="2844800"/>
            <a:ext cx="5187950" cy="583565"/>
          </a:xfrm>
          <a:prstGeom prst="rect">
            <a:avLst/>
          </a:prstGeom>
          <a:noFill/>
          <a:ln w="9525">
            <a:noFill/>
          </a:ln>
        </p:spPr>
        <p:txBody>
          <a:bodyPr wrap="square" anchor="t">
            <a:spAutoFit/>
          </a:bodyPr>
          <a:p>
            <a:r>
              <a:rPr lang="zh-CN" altLang="en-US" sz="3200" b="1" dirty="0">
                <a:solidFill>
                  <a:schemeClr val="accent1"/>
                </a:solidFill>
                <a:latin typeface="+mj-ea"/>
                <a:ea typeface="+mj-ea"/>
                <a:cs typeface="+mj-ea"/>
              </a:rPr>
              <a:t>第九章  就业政策及其规定</a:t>
            </a:r>
            <a:endParaRPr lang="zh-CN" altLang="en-US" sz="3200" b="1" dirty="0">
              <a:solidFill>
                <a:schemeClr val="accent1"/>
              </a:solidFill>
              <a:latin typeface="+mj-ea"/>
              <a:ea typeface="+mj-ea"/>
              <a:cs typeface="+mj-ea"/>
            </a:endParaRPr>
          </a:p>
        </p:txBody>
      </p:sp>
      <p:sp>
        <p:nvSpPr>
          <p:cNvPr id="194562" name="矩形 28"/>
          <p:cNvSpPr/>
          <p:nvPr/>
        </p:nvSpPr>
        <p:spPr>
          <a:xfrm>
            <a:off x="1141730" y="3540125"/>
            <a:ext cx="4798060" cy="922020"/>
          </a:xfrm>
          <a:prstGeom prst="rect">
            <a:avLst/>
          </a:prstGeom>
          <a:noFill/>
          <a:ln w="9525">
            <a:noFill/>
          </a:ln>
        </p:spPr>
        <p:txBody>
          <a:bodyPr wrap="square" anchor="t">
            <a:spAutoFit/>
          </a:bodyPr>
          <a:p>
            <a:pPr>
              <a:lnSpc>
                <a:spcPct val="150000"/>
              </a:lnSpc>
            </a:pPr>
            <a:r>
              <a:rPr lang="zh-CN" altLang="en-US" dirty="0">
                <a:solidFill>
                  <a:srgbClr val="27506E"/>
                </a:solidFill>
                <a:latin typeface="+mj-ea"/>
                <a:ea typeface="+mj-ea"/>
              </a:rPr>
              <a:t>了解我国就业制度的历史沿革；明确国家现行就业政策及其规定；了解人事代理</a:t>
            </a:r>
            <a:endParaRPr lang="zh-CN" altLang="en-US" dirty="0">
              <a:solidFill>
                <a:srgbClr val="27506E"/>
              </a:solidFill>
              <a:latin typeface="+mj-ea"/>
              <a:ea typeface="+mj-ea"/>
            </a:endParaRPr>
          </a:p>
        </p:txBody>
      </p:sp>
      <p:cxnSp>
        <p:nvCxnSpPr>
          <p:cNvPr id="30" name="直接连接符 29"/>
          <p:cNvCxnSpPr/>
          <p:nvPr/>
        </p:nvCxnSpPr>
        <p:spPr>
          <a:xfrm>
            <a:off x="1255713" y="3429000"/>
            <a:ext cx="56356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94564" name="组合 8"/>
          <p:cNvGrpSpPr/>
          <p:nvPr/>
        </p:nvGrpSpPr>
        <p:grpSpPr>
          <a:xfrm>
            <a:off x="6927850" y="1314450"/>
            <a:ext cx="4484688" cy="904875"/>
            <a:chOff x="10908" y="1247"/>
            <a:chExt cx="7064" cy="1426"/>
          </a:xfrm>
        </p:grpSpPr>
        <p:sp>
          <p:nvSpPr>
            <p:cNvPr id="21" name="椭圆 20"/>
            <p:cNvSpPr/>
            <p:nvPr/>
          </p:nvSpPr>
          <p:spPr>
            <a:xfrm>
              <a:off x="10908" y="1309"/>
              <a:ext cx="487" cy="48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fontAlgn="auto"/>
              <a:endParaRPr lang="zh-CN" altLang="en-US" sz="2400" strike="noStrike" noProof="1">
                <a:latin typeface="+mj-ea"/>
                <a:ea typeface="+mj-ea"/>
              </a:endParaRPr>
            </a:p>
          </p:txBody>
        </p:sp>
        <p:grpSp>
          <p:nvGrpSpPr>
            <p:cNvPr id="194566" name="组合 7"/>
            <p:cNvGrpSpPr/>
            <p:nvPr/>
          </p:nvGrpSpPr>
          <p:grpSpPr>
            <a:xfrm>
              <a:off x="11514" y="1247"/>
              <a:ext cx="6458" cy="1426"/>
              <a:chOff x="11348" y="1247"/>
              <a:chExt cx="6458" cy="1426"/>
            </a:xfrm>
          </p:grpSpPr>
          <p:sp>
            <p:nvSpPr>
              <p:cNvPr id="194567" name="矩形 41"/>
              <p:cNvSpPr/>
              <p:nvPr/>
            </p:nvSpPr>
            <p:spPr>
              <a:xfrm>
                <a:off x="11348" y="1247"/>
                <a:ext cx="1494" cy="628"/>
              </a:xfrm>
              <a:prstGeom prst="rect">
                <a:avLst/>
              </a:prstGeom>
              <a:noFill/>
              <a:ln w="9525">
                <a:noFill/>
              </a:ln>
            </p:spPr>
            <p:txBody>
              <a:bodyPr wrap="none" anchor="b">
                <a:spAutoFit/>
              </a:bodyPr>
              <a:p>
                <a:r>
                  <a:rPr lang="zh-CN" altLang="en-US" sz="2000" b="1" dirty="0">
                    <a:solidFill>
                      <a:schemeClr val="accent1"/>
                    </a:solidFill>
                    <a:latin typeface="+mj-ea"/>
                    <a:ea typeface="+mj-ea"/>
                  </a:rPr>
                  <a:t>第一节</a:t>
                </a:r>
                <a:endParaRPr lang="zh-CN" altLang="en-US" sz="2000" b="1" dirty="0">
                  <a:solidFill>
                    <a:schemeClr val="accent1"/>
                  </a:solidFill>
                  <a:latin typeface="+mj-ea"/>
                  <a:ea typeface="+mj-ea"/>
                </a:endParaRPr>
              </a:p>
            </p:txBody>
          </p:sp>
          <p:sp>
            <p:nvSpPr>
              <p:cNvPr id="194568" name="矩形 42"/>
              <p:cNvSpPr/>
              <p:nvPr/>
            </p:nvSpPr>
            <p:spPr>
              <a:xfrm>
                <a:off x="11348" y="1875"/>
                <a:ext cx="6459" cy="798"/>
              </a:xfrm>
              <a:prstGeom prst="rect">
                <a:avLst/>
              </a:prstGeom>
              <a:noFill/>
              <a:ln w="9525">
                <a:noFill/>
              </a:ln>
            </p:spPr>
            <p:txBody>
              <a:bodyPr wrap="square" anchor="b">
                <a:spAutoFit/>
              </a:bodyPr>
              <a:p>
                <a:pPr>
                  <a:lnSpc>
                    <a:spcPct val="150000"/>
                  </a:lnSpc>
                </a:pPr>
                <a:r>
                  <a:rPr lang="zh-CN" altLang="en-US" dirty="0">
                    <a:solidFill>
                      <a:srgbClr val="27506E"/>
                    </a:solidFill>
                    <a:latin typeface="+mj-ea"/>
                    <a:ea typeface="+mj-ea"/>
                  </a:rPr>
                  <a:t>就业制度的沿革</a:t>
                </a:r>
                <a:endParaRPr lang="zh-CN" altLang="en-US" dirty="0">
                  <a:solidFill>
                    <a:srgbClr val="27506E"/>
                  </a:solidFill>
                  <a:latin typeface="+mj-ea"/>
                  <a:ea typeface="+mj-ea"/>
                </a:endParaRPr>
              </a:p>
            </p:txBody>
          </p:sp>
        </p:grpSp>
      </p:grpSp>
      <p:grpSp>
        <p:nvGrpSpPr>
          <p:cNvPr id="194569" name="组合 9"/>
          <p:cNvGrpSpPr/>
          <p:nvPr/>
        </p:nvGrpSpPr>
        <p:grpSpPr>
          <a:xfrm>
            <a:off x="6927850" y="2549525"/>
            <a:ext cx="4319588" cy="904875"/>
            <a:chOff x="10908" y="3778"/>
            <a:chExt cx="6804" cy="1426"/>
          </a:xfrm>
        </p:grpSpPr>
        <p:sp>
          <p:nvSpPr>
            <p:cNvPr id="22" name="椭圆 21"/>
            <p:cNvSpPr/>
            <p:nvPr/>
          </p:nvSpPr>
          <p:spPr>
            <a:xfrm>
              <a:off x="10908" y="3863"/>
              <a:ext cx="487" cy="48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fontAlgn="auto"/>
              <a:endParaRPr lang="zh-CN" altLang="en-US" sz="2400" strike="noStrike" noProof="1">
                <a:latin typeface="+mj-ea"/>
                <a:ea typeface="+mj-ea"/>
              </a:endParaRPr>
            </a:p>
          </p:txBody>
        </p:sp>
        <p:grpSp>
          <p:nvGrpSpPr>
            <p:cNvPr id="194571" name="组合 6"/>
            <p:cNvGrpSpPr/>
            <p:nvPr/>
          </p:nvGrpSpPr>
          <p:grpSpPr>
            <a:xfrm>
              <a:off x="11514" y="3778"/>
              <a:ext cx="6198" cy="1426"/>
              <a:chOff x="11402" y="3778"/>
              <a:chExt cx="6198" cy="1426"/>
            </a:xfrm>
          </p:grpSpPr>
          <p:sp>
            <p:nvSpPr>
              <p:cNvPr id="194572" name="矩形 44"/>
              <p:cNvSpPr/>
              <p:nvPr/>
            </p:nvSpPr>
            <p:spPr>
              <a:xfrm>
                <a:off x="11402" y="3778"/>
                <a:ext cx="1494" cy="628"/>
              </a:xfrm>
              <a:prstGeom prst="rect">
                <a:avLst/>
              </a:prstGeom>
              <a:noFill/>
              <a:ln w="9525">
                <a:noFill/>
              </a:ln>
            </p:spPr>
            <p:txBody>
              <a:bodyPr wrap="none" anchor="b">
                <a:spAutoFit/>
              </a:bodyPr>
              <a:p>
                <a:r>
                  <a:rPr lang="zh-CN" altLang="en-US" sz="2000" b="1" dirty="0">
                    <a:solidFill>
                      <a:schemeClr val="accent1"/>
                    </a:solidFill>
                    <a:latin typeface="+mj-ea"/>
                    <a:ea typeface="+mj-ea"/>
                  </a:rPr>
                  <a:t>第二节</a:t>
                </a:r>
                <a:endParaRPr lang="zh-CN" altLang="en-US" sz="2000" b="1" dirty="0">
                  <a:solidFill>
                    <a:schemeClr val="accent1"/>
                  </a:solidFill>
                  <a:latin typeface="+mj-ea"/>
                  <a:ea typeface="+mj-ea"/>
                </a:endParaRPr>
              </a:p>
            </p:txBody>
          </p:sp>
          <p:sp>
            <p:nvSpPr>
              <p:cNvPr id="194573" name="矩形 22"/>
              <p:cNvSpPr/>
              <p:nvPr/>
            </p:nvSpPr>
            <p:spPr>
              <a:xfrm>
                <a:off x="11402" y="4406"/>
                <a:ext cx="6198" cy="798"/>
              </a:xfrm>
              <a:prstGeom prst="rect">
                <a:avLst/>
              </a:prstGeom>
              <a:noFill/>
              <a:ln w="9525">
                <a:noFill/>
              </a:ln>
            </p:spPr>
            <p:txBody>
              <a:bodyPr wrap="square" anchor="b">
                <a:spAutoFit/>
              </a:bodyPr>
              <a:p>
                <a:pPr>
                  <a:lnSpc>
                    <a:spcPct val="150000"/>
                  </a:lnSpc>
                </a:pPr>
                <a:r>
                  <a:rPr lang="zh-CN" altLang="en-US" dirty="0">
                    <a:solidFill>
                      <a:srgbClr val="27506E"/>
                    </a:solidFill>
                    <a:latin typeface="+mj-ea"/>
                    <a:ea typeface="+mj-ea"/>
                  </a:rPr>
                  <a:t>就业政策及其规定</a:t>
                </a:r>
                <a:endParaRPr lang="zh-CN" altLang="en-US" dirty="0">
                  <a:solidFill>
                    <a:srgbClr val="27506E"/>
                  </a:solidFill>
                  <a:latin typeface="+mj-ea"/>
                  <a:ea typeface="+mj-ea"/>
                </a:endParaRPr>
              </a:p>
            </p:txBody>
          </p:sp>
        </p:grpSp>
      </p:grpSp>
      <p:grpSp>
        <p:nvGrpSpPr>
          <p:cNvPr id="194574" name="组合 10"/>
          <p:cNvGrpSpPr/>
          <p:nvPr/>
        </p:nvGrpSpPr>
        <p:grpSpPr>
          <a:xfrm>
            <a:off x="6927850" y="3783013"/>
            <a:ext cx="3917950" cy="906462"/>
            <a:chOff x="10908" y="6266"/>
            <a:chExt cx="6172" cy="1426"/>
          </a:xfrm>
        </p:grpSpPr>
        <p:sp>
          <p:nvSpPr>
            <p:cNvPr id="47" name="椭圆 46"/>
            <p:cNvSpPr/>
            <p:nvPr/>
          </p:nvSpPr>
          <p:spPr>
            <a:xfrm>
              <a:off x="10908" y="6266"/>
              <a:ext cx="487" cy="48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fontAlgn="auto"/>
              <a:endParaRPr lang="zh-CN" altLang="en-US" sz="2400" strike="noStrike" noProof="1">
                <a:latin typeface="+mj-ea"/>
                <a:ea typeface="+mj-ea"/>
              </a:endParaRPr>
            </a:p>
          </p:txBody>
        </p:sp>
        <p:grpSp>
          <p:nvGrpSpPr>
            <p:cNvPr id="194576" name="组合 5"/>
            <p:cNvGrpSpPr/>
            <p:nvPr/>
          </p:nvGrpSpPr>
          <p:grpSpPr>
            <a:xfrm>
              <a:off x="11514" y="6266"/>
              <a:ext cx="5566" cy="1426"/>
              <a:chOff x="11402" y="6266"/>
              <a:chExt cx="5566" cy="1426"/>
            </a:xfrm>
          </p:grpSpPr>
          <p:sp>
            <p:nvSpPr>
              <p:cNvPr id="194577" name="矩形 48"/>
              <p:cNvSpPr/>
              <p:nvPr/>
            </p:nvSpPr>
            <p:spPr>
              <a:xfrm>
                <a:off x="11402" y="6266"/>
                <a:ext cx="1494" cy="628"/>
              </a:xfrm>
              <a:prstGeom prst="rect">
                <a:avLst/>
              </a:prstGeom>
              <a:noFill/>
              <a:ln w="9525">
                <a:noFill/>
              </a:ln>
            </p:spPr>
            <p:txBody>
              <a:bodyPr wrap="none" anchor="b">
                <a:spAutoFit/>
              </a:bodyPr>
              <a:p>
                <a:r>
                  <a:rPr lang="zh-CN" altLang="en-US" sz="2000" b="1" dirty="0">
                    <a:solidFill>
                      <a:schemeClr val="accent1"/>
                    </a:solidFill>
                    <a:latin typeface="+mj-ea"/>
                    <a:ea typeface="+mj-ea"/>
                  </a:rPr>
                  <a:t>第三节</a:t>
                </a:r>
                <a:endParaRPr lang="zh-CN" altLang="en-US" sz="2000" b="1" dirty="0">
                  <a:solidFill>
                    <a:schemeClr val="accent1"/>
                  </a:solidFill>
                  <a:latin typeface="+mj-ea"/>
                  <a:ea typeface="+mj-ea"/>
                </a:endParaRPr>
              </a:p>
            </p:txBody>
          </p:sp>
          <p:sp>
            <p:nvSpPr>
              <p:cNvPr id="194578" name="矩形 23"/>
              <p:cNvSpPr/>
              <p:nvPr/>
            </p:nvSpPr>
            <p:spPr>
              <a:xfrm>
                <a:off x="11402" y="6894"/>
                <a:ext cx="5567" cy="798"/>
              </a:xfrm>
              <a:prstGeom prst="rect">
                <a:avLst/>
              </a:prstGeom>
              <a:noFill/>
              <a:ln w="9525">
                <a:noFill/>
              </a:ln>
            </p:spPr>
            <p:txBody>
              <a:bodyPr wrap="square" anchor="b">
                <a:spAutoFit/>
              </a:bodyPr>
              <a:p>
                <a:pPr>
                  <a:lnSpc>
                    <a:spcPct val="150000"/>
                  </a:lnSpc>
                </a:pPr>
                <a:r>
                  <a:rPr lang="zh-CN" altLang="en-US" dirty="0">
                    <a:solidFill>
                      <a:srgbClr val="27506E"/>
                    </a:solidFill>
                    <a:latin typeface="+mj-ea"/>
                    <a:ea typeface="+mj-ea"/>
                  </a:rPr>
                  <a:t>人事代理制度</a:t>
                </a:r>
                <a:endParaRPr lang="zh-CN" altLang="en-US" dirty="0">
                  <a:solidFill>
                    <a:srgbClr val="27506E"/>
                  </a:solidFill>
                  <a:latin typeface="+mj-ea"/>
                  <a:ea typeface="+mj-ea"/>
                </a:endParaRPr>
              </a:p>
            </p:txBody>
          </p:sp>
        </p:grpSp>
      </p:grpSp>
      <p:grpSp>
        <p:nvGrpSpPr>
          <p:cNvPr id="194579" name="组合 11"/>
          <p:cNvGrpSpPr/>
          <p:nvPr/>
        </p:nvGrpSpPr>
        <p:grpSpPr>
          <a:xfrm>
            <a:off x="6927850" y="5018088"/>
            <a:ext cx="3917950" cy="904875"/>
            <a:chOff x="10908" y="8494"/>
            <a:chExt cx="6172" cy="1426"/>
          </a:xfrm>
        </p:grpSpPr>
        <p:sp>
          <p:nvSpPr>
            <p:cNvPr id="2" name="椭圆 1"/>
            <p:cNvSpPr/>
            <p:nvPr/>
          </p:nvSpPr>
          <p:spPr>
            <a:xfrm>
              <a:off x="10908" y="8494"/>
              <a:ext cx="487" cy="48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p>
              <a:pPr algn="ctr" fontAlgn="auto"/>
              <a:endParaRPr lang="zh-CN" altLang="en-US" sz="2400" strike="noStrike" noProof="1">
                <a:latin typeface="+mj-ea"/>
                <a:ea typeface="+mj-ea"/>
              </a:endParaRPr>
            </a:p>
          </p:txBody>
        </p:sp>
        <p:grpSp>
          <p:nvGrpSpPr>
            <p:cNvPr id="194581" name="组合 4"/>
            <p:cNvGrpSpPr/>
            <p:nvPr/>
          </p:nvGrpSpPr>
          <p:grpSpPr>
            <a:xfrm>
              <a:off x="11514" y="8494"/>
              <a:ext cx="5566" cy="1426"/>
              <a:chOff x="11402" y="8494"/>
              <a:chExt cx="5566" cy="1426"/>
            </a:xfrm>
          </p:grpSpPr>
          <p:sp>
            <p:nvSpPr>
              <p:cNvPr id="194582" name="矩形 2"/>
              <p:cNvSpPr/>
              <p:nvPr/>
            </p:nvSpPr>
            <p:spPr>
              <a:xfrm>
                <a:off x="11402" y="8494"/>
                <a:ext cx="1494" cy="628"/>
              </a:xfrm>
              <a:prstGeom prst="rect">
                <a:avLst/>
              </a:prstGeom>
              <a:noFill/>
              <a:ln w="9525">
                <a:noFill/>
              </a:ln>
            </p:spPr>
            <p:txBody>
              <a:bodyPr wrap="none" anchor="b">
                <a:spAutoFit/>
              </a:bodyPr>
              <a:p>
                <a:r>
                  <a:rPr lang="zh-CN" altLang="en-US" sz="2000" b="1" dirty="0">
                    <a:solidFill>
                      <a:schemeClr val="accent1"/>
                    </a:solidFill>
                    <a:latin typeface="+mj-ea"/>
                    <a:ea typeface="+mj-ea"/>
                  </a:rPr>
                  <a:t>第四节</a:t>
                </a:r>
                <a:endParaRPr lang="zh-CN" altLang="en-US" sz="2000" b="1" dirty="0">
                  <a:solidFill>
                    <a:schemeClr val="accent1"/>
                  </a:solidFill>
                  <a:latin typeface="+mj-ea"/>
                  <a:ea typeface="+mj-ea"/>
                </a:endParaRPr>
              </a:p>
            </p:txBody>
          </p:sp>
          <p:sp>
            <p:nvSpPr>
              <p:cNvPr id="194583" name="矩形 3"/>
              <p:cNvSpPr/>
              <p:nvPr/>
            </p:nvSpPr>
            <p:spPr>
              <a:xfrm>
                <a:off x="11402" y="9122"/>
                <a:ext cx="5567" cy="798"/>
              </a:xfrm>
              <a:prstGeom prst="rect">
                <a:avLst/>
              </a:prstGeom>
              <a:noFill/>
              <a:ln w="9525">
                <a:noFill/>
              </a:ln>
            </p:spPr>
            <p:txBody>
              <a:bodyPr wrap="square" anchor="b">
                <a:spAutoFit/>
              </a:bodyPr>
              <a:p>
                <a:pPr>
                  <a:lnSpc>
                    <a:spcPct val="150000"/>
                  </a:lnSpc>
                </a:pPr>
                <a:r>
                  <a:rPr lang="zh-CN" altLang="en-US" dirty="0">
                    <a:solidFill>
                      <a:srgbClr val="27506E"/>
                    </a:solidFill>
                    <a:latin typeface="+mj-ea"/>
                    <a:ea typeface="+mj-ea"/>
                  </a:rPr>
                  <a:t>大学生就业程序和途径</a:t>
                </a:r>
                <a:endParaRPr lang="zh-CN" altLang="en-US" dirty="0">
                  <a:solidFill>
                    <a:srgbClr val="27506E"/>
                  </a:solidFill>
                  <a:latin typeface="+mj-ea"/>
                  <a:ea typeface="+mj-ea"/>
                </a:endParaRPr>
              </a:p>
            </p:txBody>
          </p:sp>
        </p:grpSp>
      </p:grpSp>
    </p:spTree>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7873"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7880" name="文本框 5"/>
          <p:cNvSpPr txBox="1"/>
          <p:nvPr/>
        </p:nvSpPr>
        <p:spPr>
          <a:xfrm>
            <a:off x="809625" y="674688"/>
            <a:ext cx="42926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3</a:t>
            </a:r>
            <a:endParaRPr lang="en-US" sz="1600" dirty="0">
              <a:solidFill>
                <a:srgbClr val="FFFFFF"/>
              </a:solidFill>
              <a:latin typeface="方正兰亭黑_GBK" panose="02000000000000000000" charset="-122"/>
              <a:ea typeface="方正兰亭黑_GBK" panose="02000000000000000000" charset="-122"/>
            </a:endParaRPr>
          </a:p>
        </p:txBody>
      </p:sp>
      <p:sp>
        <p:nvSpPr>
          <p:cNvPr id="207881" name="文本框 5"/>
          <p:cNvSpPr txBox="1"/>
          <p:nvPr/>
        </p:nvSpPr>
        <p:spPr>
          <a:xfrm>
            <a:off x="1620838" y="612775"/>
            <a:ext cx="293751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人事代理制度的特点</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53" name="Rounded Rectangle 14"/>
          <p:cNvSpPr/>
          <p:nvPr>
            <p:custDataLst>
              <p:tags r:id="rId1"/>
            </p:custDataLst>
          </p:nvPr>
        </p:nvSpPr>
        <p:spPr>
          <a:xfrm>
            <a:off x="5054191" y="1926760"/>
            <a:ext cx="5760000" cy="1260000"/>
          </a:xfrm>
          <a:prstGeom prst="roundRect">
            <a:avLst>
              <a:gd name="adj" fmla="val 2744"/>
            </a:avLst>
          </a:prstGeom>
          <a:solidFill>
            <a:sysClr val="window" lastClr="FFFFFF"/>
          </a:solidFill>
          <a:ln w="25400">
            <a:solidFill>
              <a:srgbClr val="2196F3">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Source Sans Pro" panose="020B0503030403020204" charset="0"/>
            </a:endParaRPr>
          </a:p>
        </p:txBody>
      </p:sp>
      <p:sp>
        <p:nvSpPr>
          <p:cNvPr id="54" name="Oval 25"/>
          <p:cNvSpPr>
            <a:spLocks noChangeAspect="1"/>
          </p:cNvSpPr>
          <p:nvPr>
            <p:custDataLst>
              <p:tags r:id="rId2"/>
            </p:custDataLst>
          </p:nvPr>
        </p:nvSpPr>
        <p:spPr>
          <a:xfrm>
            <a:off x="4984098" y="2484760"/>
            <a:ext cx="144000" cy="144000"/>
          </a:xfrm>
          <a:prstGeom prst="ellipse">
            <a:avLst/>
          </a:prstGeom>
          <a:solidFill>
            <a:srgbClr val="2196F3"/>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Roboto Thin" charset="0"/>
            </a:endParaRPr>
          </a:p>
        </p:txBody>
      </p:sp>
      <p:sp>
        <p:nvSpPr>
          <p:cNvPr id="55" name="Rounded Rectangle 14"/>
          <p:cNvSpPr/>
          <p:nvPr>
            <p:custDataLst>
              <p:tags r:id="rId3"/>
            </p:custDataLst>
          </p:nvPr>
        </p:nvSpPr>
        <p:spPr>
          <a:xfrm>
            <a:off x="5054191" y="3352093"/>
            <a:ext cx="5760000" cy="1260000"/>
          </a:xfrm>
          <a:prstGeom prst="roundRect">
            <a:avLst>
              <a:gd name="adj" fmla="val 2744"/>
            </a:avLst>
          </a:prstGeom>
          <a:solidFill>
            <a:sysClr val="window" lastClr="FFFFFF"/>
          </a:solidFill>
          <a:ln w="25400">
            <a:solidFill>
              <a:srgbClr val="38A9C9">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Source Sans Pro" panose="020B0503030403020204" charset="0"/>
            </a:endParaRPr>
          </a:p>
        </p:txBody>
      </p:sp>
      <p:sp>
        <p:nvSpPr>
          <p:cNvPr id="56" name="Oval 25"/>
          <p:cNvSpPr>
            <a:spLocks noChangeAspect="1"/>
          </p:cNvSpPr>
          <p:nvPr>
            <p:custDataLst>
              <p:tags r:id="rId4"/>
            </p:custDataLst>
          </p:nvPr>
        </p:nvSpPr>
        <p:spPr>
          <a:xfrm>
            <a:off x="4984098" y="3910093"/>
            <a:ext cx="144000" cy="144000"/>
          </a:xfrm>
          <a:prstGeom prst="ellipse">
            <a:avLst/>
          </a:prstGeom>
          <a:solidFill>
            <a:srgbClr val="38A9C9"/>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Roboto Thin" charset="0"/>
            </a:endParaRPr>
          </a:p>
        </p:txBody>
      </p:sp>
      <p:sp>
        <p:nvSpPr>
          <p:cNvPr id="57" name="Rounded Rectangle 14"/>
          <p:cNvSpPr/>
          <p:nvPr>
            <p:custDataLst>
              <p:tags r:id="rId5"/>
            </p:custDataLst>
          </p:nvPr>
        </p:nvSpPr>
        <p:spPr>
          <a:xfrm>
            <a:off x="5054191" y="4767595"/>
            <a:ext cx="5760000" cy="1260000"/>
          </a:xfrm>
          <a:prstGeom prst="roundRect">
            <a:avLst>
              <a:gd name="adj" fmla="val 2744"/>
            </a:avLst>
          </a:prstGeom>
          <a:solidFill>
            <a:sysClr val="window" lastClr="FFFFFF"/>
          </a:solidFill>
          <a:ln w="25400">
            <a:solidFill>
              <a:srgbClr val="50BB9F">
                <a:lumMod val="75000"/>
              </a:srgbClr>
            </a:solidFill>
          </a:ln>
          <a:effectLst/>
        </p:spPr>
        <p:style>
          <a:lnRef idx="1">
            <a:srgbClr val="2196F3"/>
          </a:lnRef>
          <a:fillRef idx="3">
            <a:srgbClr val="2196F3"/>
          </a:fillRef>
          <a:effectRef idx="2">
            <a:srgbClr val="2196F3"/>
          </a:effectRef>
          <a:fontRef idx="minor">
            <a:sysClr val="window" lastClr="FFFFFF"/>
          </a:fontRef>
        </p:style>
        <p:txBody>
          <a:bodyPr lIns="121920" tIns="304800" rIns="121920" bIns="304800" rtlCol="0" anchor="b" anchorCtr="0"/>
          <a:lstStyle/>
          <a:p>
            <a:pPr algn="ctr"/>
            <a:endParaRPr lang="en-US" sz="2135">
              <a:solidFill>
                <a:srgbClr val="2196F3"/>
              </a:solidFill>
              <a:latin typeface="Source Sans Pro" panose="020B0503030403020204" charset="0"/>
            </a:endParaRPr>
          </a:p>
        </p:txBody>
      </p:sp>
      <p:sp>
        <p:nvSpPr>
          <p:cNvPr id="58" name="Oval 25"/>
          <p:cNvSpPr>
            <a:spLocks noChangeAspect="1"/>
          </p:cNvSpPr>
          <p:nvPr>
            <p:custDataLst>
              <p:tags r:id="rId6"/>
            </p:custDataLst>
          </p:nvPr>
        </p:nvSpPr>
        <p:spPr>
          <a:xfrm>
            <a:off x="4984098" y="5325596"/>
            <a:ext cx="144000" cy="144000"/>
          </a:xfrm>
          <a:prstGeom prst="ellipse">
            <a:avLst/>
          </a:prstGeom>
          <a:solidFill>
            <a:srgbClr val="50BB9F"/>
          </a:solidFill>
          <a:ln w="12700">
            <a:noFill/>
          </a:ln>
          <a:effectLst/>
        </p:spPr>
        <p:style>
          <a:lnRef idx="1">
            <a:srgbClr val="2196F3"/>
          </a:lnRef>
          <a:fillRef idx="3">
            <a:srgbClr val="2196F3"/>
          </a:fillRef>
          <a:effectRef idx="2">
            <a:srgbClr val="2196F3"/>
          </a:effectRef>
          <a:fontRef idx="minor">
            <a:sysClr val="window" lastClr="FFFFFF"/>
          </a:fontRef>
        </p:style>
        <p:txBody>
          <a:bodyPr rtlCol="0" anchor="ctr"/>
          <a:lstStyle/>
          <a:p>
            <a:pPr algn="ctr"/>
            <a:endParaRPr lang="en-US" sz="2400">
              <a:latin typeface="Roboto Thin" charset="0"/>
            </a:endParaRPr>
          </a:p>
        </p:txBody>
      </p:sp>
      <p:sp>
        <p:nvSpPr>
          <p:cNvPr id="50" name="Oval 3"/>
          <p:cNvSpPr/>
          <p:nvPr>
            <p:custDataLst>
              <p:tags r:id="rId7"/>
            </p:custDataLst>
          </p:nvPr>
        </p:nvSpPr>
        <p:spPr bwMode="auto">
          <a:xfrm>
            <a:off x="672393" y="3546120"/>
            <a:ext cx="2101148" cy="2103195"/>
          </a:xfrm>
          <a:prstGeom prst="ellipse">
            <a:avLst/>
          </a:prstGeom>
          <a:solidFill>
            <a:srgbClr val="38A9C9">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Source Sans Pro" panose="020B0503030403020204" charset="0"/>
            </a:endParaRPr>
          </a:p>
        </p:txBody>
      </p:sp>
      <p:sp>
        <p:nvSpPr>
          <p:cNvPr id="51" name="Oval 6"/>
          <p:cNvSpPr/>
          <p:nvPr>
            <p:custDataLst>
              <p:tags r:id="rId8"/>
            </p:custDataLst>
          </p:nvPr>
        </p:nvSpPr>
        <p:spPr bwMode="auto">
          <a:xfrm>
            <a:off x="1441414" y="2200823"/>
            <a:ext cx="2103193" cy="2101149"/>
          </a:xfrm>
          <a:prstGeom prst="ellipse">
            <a:avLst/>
          </a:prstGeom>
          <a:solidFill>
            <a:srgbClr val="2196F3">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Source Sans Pro" panose="020B0503030403020204" charset="0"/>
            </a:endParaRPr>
          </a:p>
        </p:txBody>
      </p:sp>
      <p:sp>
        <p:nvSpPr>
          <p:cNvPr id="52" name="Oval 9"/>
          <p:cNvSpPr/>
          <p:nvPr>
            <p:custDataLst>
              <p:tags r:id="rId9"/>
            </p:custDataLst>
          </p:nvPr>
        </p:nvSpPr>
        <p:spPr bwMode="auto">
          <a:xfrm>
            <a:off x="2259463" y="3546120"/>
            <a:ext cx="2101148" cy="2103195"/>
          </a:xfrm>
          <a:prstGeom prst="ellipse">
            <a:avLst/>
          </a:prstGeom>
          <a:solidFill>
            <a:srgbClr val="50BB9F">
              <a:alpha val="80000"/>
            </a:srgbClr>
          </a:solidFill>
          <a:ln>
            <a:noFill/>
          </a:ln>
        </p:spPr>
        <p:txBody>
          <a:bodyPr vert="horz" wrap="square" lIns="91440" tIns="45720" rIns="91440" bIns="45720" numCol="1" anchor="t" anchorCtr="0" compatLnSpc="1"/>
          <a:lstStyle/>
          <a:p>
            <a:endParaRPr lang="en-US" dirty="0">
              <a:solidFill>
                <a:sysClr val="windowText" lastClr="000000"/>
              </a:solidFill>
              <a:latin typeface="Source Sans Pro" panose="020B0503030403020204" charset="0"/>
            </a:endParaRPr>
          </a:p>
        </p:txBody>
      </p:sp>
      <p:sp>
        <p:nvSpPr>
          <p:cNvPr id="59" name="文本框 58"/>
          <p:cNvSpPr txBox="1"/>
          <p:nvPr>
            <p:custDataLst>
              <p:tags r:id="rId10"/>
            </p:custDataLst>
          </p:nvPr>
        </p:nvSpPr>
        <p:spPr>
          <a:xfrm>
            <a:off x="1874520" y="2738755"/>
            <a:ext cx="1236980" cy="708025"/>
          </a:xfrm>
          <a:prstGeom prst="rect">
            <a:avLst/>
          </a:prstGeom>
          <a:noFill/>
        </p:spPr>
        <p:txBody>
          <a:bodyPr wrap="square" rtlCol="0" anchor="ctr">
            <a:normAutofit lnSpcReduction="10000"/>
          </a:bodyPr>
          <a:lstStyle/>
          <a:p>
            <a:pPr algn="ctr"/>
            <a:r>
              <a:rPr lang="zh-CN" altLang="en-US" sz="2000" b="1" spc="300" dirty="0">
                <a:solidFill>
                  <a:sysClr val="window" lastClr="FFFFFF"/>
                </a:solidFill>
                <a:latin typeface="微软雅黑" panose="020B0503020204020204" charset="-122"/>
                <a:ea typeface="微软雅黑" panose="020B0503020204020204" charset="-122"/>
              </a:rPr>
              <a:t>法制化 </a:t>
            </a:r>
            <a:endParaRPr lang="zh-CN" altLang="en-US" sz="2000" b="1" spc="300"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1"/>
            </p:custDataLst>
          </p:nvPr>
        </p:nvSpPr>
        <p:spPr>
          <a:xfrm>
            <a:off x="945515" y="4243705"/>
            <a:ext cx="1173480" cy="708025"/>
          </a:xfrm>
          <a:prstGeom prst="rect">
            <a:avLst/>
          </a:prstGeom>
          <a:noFill/>
        </p:spPr>
        <p:txBody>
          <a:bodyPr wrap="square" rtlCol="0" anchor="ctr">
            <a:normAutofit lnSpcReduction="10000"/>
          </a:bodyPr>
          <a:lstStyle/>
          <a:p>
            <a:pPr algn="ctr"/>
            <a:r>
              <a:rPr lang="zh-CN" altLang="en-US" sz="2000" b="1" spc="300" dirty="0">
                <a:solidFill>
                  <a:sysClr val="window" lastClr="FFFFFF"/>
                </a:solidFill>
                <a:latin typeface="微软雅黑" panose="020B0503020204020204" charset="-122"/>
                <a:ea typeface="微软雅黑" panose="020B0503020204020204" charset="-122"/>
              </a:rPr>
              <a:t>系统化</a:t>
            </a:r>
            <a:endParaRPr lang="zh-CN" altLang="en-US" sz="2000" b="1" spc="300"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2"/>
            </p:custDataLst>
          </p:nvPr>
        </p:nvSpPr>
        <p:spPr>
          <a:xfrm>
            <a:off x="2860040" y="4243705"/>
            <a:ext cx="1278890" cy="708025"/>
          </a:xfrm>
          <a:prstGeom prst="rect">
            <a:avLst/>
          </a:prstGeom>
          <a:noFill/>
        </p:spPr>
        <p:txBody>
          <a:bodyPr wrap="square" rtlCol="0" anchor="ctr">
            <a:normAutofit lnSpcReduction="10000"/>
          </a:bodyPr>
          <a:lstStyle/>
          <a:p>
            <a:pPr algn="ctr"/>
            <a:r>
              <a:rPr lang="zh-CN" altLang="en-US" sz="2000" b="1" spc="300" dirty="0">
                <a:solidFill>
                  <a:sysClr val="window" lastClr="FFFFFF"/>
                </a:solidFill>
                <a:latin typeface="微软雅黑" panose="020B0503020204020204" charset="-122"/>
                <a:ea typeface="微软雅黑" panose="020B0503020204020204" charset="-122"/>
              </a:rPr>
              <a:t>专业化</a:t>
            </a:r>
            <a:endParaRPr lang="zh-CN" altLang="en-US" sz="2000" b="1" spc="300" dirty="0">
              <a:solidFill>
                <a:sysClr val="window" lastClr="FFFFFF"/>
              </a:solidFill>
              <a:latin typeface="微软雅黑" panose="020B0503020204020204" charset="-122"/>
              <a:ea typeface="微软雅黑" panose="020B0503020204020204" charset="-122"/>
            </a:endParaRPr>
          </a:p>
        </p:txBody>
      </p:sp>
      <p:sp>
        <p:nvSpPr>
          <p:cNvPr id="67" name="文本框 66"/>
          <p:cNvSpPr txBox="1"/>
          <p:nvPr>
            <p:custDataLst>
              <p:tags r:id="rId13"/>
            </p:custDataLst>
          </p:nvPr>
        </p:nvSpPr>
        <p:spPr>
          <a:xfrm>
            <a:off x="5253990" y="2016760"/>
            <a:ext cx="5400000" cy="1080000"/>
          </a:xfrm>
          <a:prstGeom prst="rect">
            <a:avLst/>
          </a:prstGeom>
          <a:noFill/>
        </p:spPr>
        <p:txBody>
          <a:bodyPr wrap="square" lIns="90000" tIns="46800" rIns="90000" bIns="46800" rtlCol="0" anchor="ctr" anchorCtr="0">
            <a:noAutofit/>
          </a:bodyPr>
          <a:lstStyle>
            <a:defPPr>
              <a:defRPr lang="en-US"/>
            </a:defPPr>
            <a:lvl1pPr marL="342900" indent="-342900">
              <a:lnSpc>
                <a:spcPct val="140000"/>
              </a:lnSpc>
              <a:buFont typeface="Arial" panose="020B0604020202090204" pitchFamily="34" charset="0"/>
              <a:buAutoNum type="arabicPeriod"/>
              <a:defRPr kumimoji="1" sz="1400">
                <a:solidFill>
                  <a:sysClr val="windowText" lastClr="000000">
                    <a:lumMod val="75000"/>
                    <a:lumOff val="25000"/>
                  </a:sysClr>
                </a:solidFill>
              </a:defRPr>
            </a:lvl1pPr>
          </a:lstStyle>
          <a:p>
            <a:pPr marL="0" indent="0" algn="just">
              <a:lnSpc>
                <a:spcPct val="120000"/>
              </a:lnSpc>
              <a:spcBef>
                <a:spcPts val="0"/>
              </a:spcBef>
              <a:spcAft>
                <a:spcPts val="0"/>
              </a:spcAft>
              <a:buNone/>
            </a:pPr>
            <a:r>
              <a:rPr lang="zh-CN" altLang="en-US" sz="1800" b="1" spc="150" dirty="0">
                <a:solidFill>
                  <a:srgbClr val="00B0F0"/>
                </a:solidFill>
                <a:latin typeface="+mj-ea"/>
                <a:ea typeface="+mj-ea"/>
              </a:rPr>
              <a:t>法制化</a:t>
            </a:r>
            <a:r>
              <a:rPr lang="zh-CN" altLang="en-US" spc="150" dirty="0">
                <a:solidFill>
                  <a:sysClr val="windowText" lastClr="000000"/>
                </a:solidFill>
                <a:latin typeface="+mj-ea"/>
                <a:ea typeface="+mj-ea"/>
              </a:rPr>
              <a:t>就是人事代理单位和委托单位要有严格的合同约束，有明确的权利、责任义务保证；开展人事代理业务要以人事政策法规为依据，符合人事管理的每个环节。</a:t>
            </a:r>
            <a:endParaRPr lang="zh-CN" altLang="en-US" spc="150" dirty="0">
              <a:solidFill>
                <a:sysClr val="windowText" lastClr="000000"/>
              </a:solidFill>
              <a:latin typeface="+mj-ea"/>
              <a:ea typeface="+mj-ea"/>
            </a:endParaRPr>
          </a:p>
        </p:txBody>
      </p:sp>
      <p:sp>
        <p:nvSpPr>
          <p:cNvPr id="68" name="文本框 67"/>
          <p:cNvSpPr txBox="1"/>
          <p:nvPr>
            <p:custDataLst>
              <p:tags r:id="rId14"/>
            </p:custDataLst>
          </p:nvPr>
        </p:nvSpPr>
        <p:spPr>
          <a:xfrm>
            <a:off x="5253874" y="3442093"/>
            <a:ext cx="5400000" cy="1080000"/>
          </a:xfrm>
          <a:prstGeom prst="rect">
            <a:avLst/>
          </a:prstGeom>
          <a:noFill/>
        </p:spPr>
        <p:txBody>
          <a:bodyPr wrap="square" lIns="90000" tIns="46800" rIns="90000" bIns="46800" rtlCol="0" anchor="ctr" anchorCtr="0">
            <a:noAutofit/>
          </a:bodyPr>
          <a:lstStyle>
            <a:defPPr>
              <a:defRPr lang="en-US"/>
            </a:defPPr>
            <a:lvl1pPr marL="342900" indent="-342900">
              <a:lnSpc>
                <a:spcPct val="140000"/>
              </a:lnSpc>
              <a:buFont typeface="Arial" panose="020B0604020202090204" pitchFamily="34" charset="0"/>
              <a:buAutoNum type="arabicPeriod"/>
              <a:defRPr kumimoji="1" sz="1400">
                <a:solidFill>
                  <a:sysClr val="windowText" lastClr="000000">
                    <a:lumMod val="75000"/>
                    <a:lumOff val="25000"/>
                  </a:sysClr>
                </a:solidFill>
              </a:defRPr>
            </a:lvl1pPr>
          </a:lstStyle>
          <a:p>
            <a:pPr marL="0" indent="0" algn="just">
              <a:lnSpc>
                <a:spcPct val="150000"/>
              </a:lnSpc>
              <a:buNone/>
            </a:pPr>
            <a:r>
              <a:rPr lang="zh-CN" altLang="en-US" sz="1800" b="1" spc="150" dirty="0">
                <a:solidFill>
                  <a:srgbClr val="5AB4CE"/>
                </a:solidFill>
                <a:latin typeface="微软雅黑" panose="020B0503020204020204" charset="-122"/>
                <a:ea typeface="微软雅黑" panose="020B0503020204020204" charset="-122"/>
              </a:rPr>
              <a:t>系统化</a:t>
            </a:r>
            <a:r>
              <a:rPr lang="zh-CN" altLang="en-US" spc="150" dirty="0">
                <a:solidFill>
                  <a:sysClr val="windowText" lastClr="000000"/>
                </a:solidFill>
                <a:latin typeface="微软雅黑" panose="020B0503020204020204" charset="-122"/>
                <a:ea typeface="微软雅黑" panose="020B0503020204020204" charset="-122"/>
              </a:rPr>
              <a:t>就是人事代理的范围和服务领域具有广泛性和市场化的特点，国有企事业单位可以委托，其他多种经济成分的用人单位也可以委托，单位可以委托，个人也可以委托。</a:t>
            </a:r>
            <a:endParaRPr lang="zh-CN" altLang="en-US" spc="150" dirty="0">
              <a:solidFill>
                <a:sysClr val="windowText" lastClr="000000"/>
              </a:solidFill>
              <a:latin typeface="微软雅黑" panose="020B0503020204020204" charset="-122"/>
              <a:ea typeface="微软雅黑" panose="020B0503020204020204" charset="-122"/>
            </a:endParaRPr>
          </a:p>
        </p:txBody>
      </p:sp>
      <p:sp>
        <p:nvSpPr>
          <p:cNvPr id="69" name="文本框 68"/>
          <p:cNvSpPr txBox="1"/>
          <p:nvPr>
            <p:custDataLst>
              <p:tags r:id="rId15"/>
            </p:custDataLst>
          </p:nvPr>
        </p:nvSpPr>
        <p:spPr>
          <a:xfrm>
            <a:off x="5253874" y="5033015"/>
            <a:ext cx="5400000" cy="729161"/>
          </a:xfrm>
          <a:prstGeom prst="rect">
            <a:avLst/>
          </a:prstGeom>
          <a:noFill/>
        </p:spPr>
        <p:txBody>
          <a:bodyPr wrap="square" lIns="90000" tIns="46800" rIns="90000" bIns="46800" rtlCol="0" anchor="ctr" anchorCtr="0">
            <a:noAutofit/>
          </a:bodyPr>
          <a:lstStyle>
            <a:defPPr>
              <a:defRPr lang="en-US"/>
            </a:defPPr>
            <a:lvl1pPr marL="342900" indent="-342900">
              <a:lnSpc>
                <a:spcPct val="140000"/>
              </a:lnSpc>
              <a:buFont typeface="Arial" panose="020B0604020202090204" pitchFamily="34" charset="0"/>
              <a:buAutoNum type="arabicPeriod"/>
              <a:defRPr kumimoji="1" sz="1400">
                <a:solidFill>
                  <a:sysClr val="windowText" lastClr="000000">
                    <a:lumMod val="75000"/>
                    <a:lumOff val="25000"/>
                  </a:sysClr>
                </a:solidFill>
              </a:defRPr>
            </a:lvl1pPr>
          </a:lstStyle>
          <a:p>
            <a:pPr marL="0" indent="0" algn="just">
              <a:lnSpc>
                <a:spcPct val="150000"/>
              </a:lnSpc>
              <a:buNone/>
            </a:pPr>
            <a:r>
              <a:rPr lang="zh-CN" altLang="en-US" sz="1800" b="1" spc="150" dirty="0">
                <a:solidFill>
                  <a:srgbClr val="70C6AF"/>
                </a:solidFill>
                <a:latin typeface="微软雅黑" panose="020B0503020204020204" charset="-122"/>
                <a:ea typeface="微软雅黑" panose="020B0503020204020204" charset="-122"/>
              </a:rPr>
              <a:t>专业化</a:t>
            </a:r>
            <a:r>
              <a:rPr lang="zh-CN" altLang="en-US" spc="150" dirty="0">
                <a:solidFill>
                  <a:sysClr val="windowText" lastClr="000000"/>
                </a:solidFill>
                <a:latin typeface="微软雅黑" panose="020B0503020204020204" charset="-122"/>
                <a:ea typeface="微软雅黑" panose="020B0503020204020204" charset="-122"/>
              </a:rPr>
              <a:t>就是人事代理机构应当具有较强的人事代理业务能力和相关专业技术设备、技术手段，提供具有较高专业水准的服务。</a:t>
            </a:r>
            <a:endParaRPr lang="zh-CN" altLang="en-US" spc="150" dirty="0">
              <a:solidFill>
                <a:sysClr val="windowText" lastClr="000000"/>
              </a:solidFill>
              <a:latin typeface="微软雅黑" panose="020B0503020204020204" charset="-122"/>
              <a:ea typeface="微软雅黑" panose="020B0503020204020204" charset="-122"/>
            </a:endParaRPr>
          </a:p>
        </p:txBody>
      </p:sp>
    </p:spTree>
  </p:cSld>
  <p:clrMapOvr>
    <a:masterClrMapping/>
  </p:clrMapOvr>
  <p:transition spd="slow">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7873"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7880" name="文本框 5"/>
          <p:cNvSpPr txBox="1"/>
          <p:nvPr/>
        </p:nvSpPr>
        <p:spPr>
          <a:xfrm>
            <a:off x="809625" y="674688"/>
            <a:ext cx="45085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4</a:t>
            </a:r>
            <a:endParaRPr lang="en-US" sz="1600" dirty="0">
              <a:solidFill>
                <a:srgbClr val="FFFFFF"/>
              </a:solidFill>
              <a:latin typeface="方正兰亭黑_GBK" panose="02000000000000000000" charset="-122"/>
              <a:ea typeface="方正兰亭黑_GBK" panose="02000000000000000000" charset="-122"/>
            </a:endParaRPr>
          </a:p>
        </p:txBody>
      </p:sp>
      <p:sp>
        <p:nvSpPr>
          <p:cNvPr id="207881" name="文本框 5"/>
          <p:cNvSpPr txBox="1"/>
          <p:nvPr/>
        </p:nvSpPr>
        <p:spPr>
          <a:xfrm>
            <a:off x="1620838" y="612775"/>
            <a:ext cx="2931795"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人事代理制度的用处</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7882" name="矩形 3"/>
          <p:cNvSpPr/>
          <p:nvPr/>
        </p:nvSpPr>
        <p:spPr>
          <a:xfrm>
            <a:off x="6158230" y="2921635"/>
            <a:ext cx="4951730" cy="1476375"/>
          </a:xfrm>
          <a:prstGeom prst="rect">
            <a:avLst/>
          </a:prstGeom>
          <a:noFill/>
          <a:ln w="9525">
            <a:noFill/>
          </a:ln>
        </p:spPr>
        <p:txBody>
          <a:bodyPr wrap="square"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单位办理人事代理后，等于有了人事主管部门，个人办理人事代理后，等于有了工作单位。</a:t>
            </a:r>
            <a:endParaRPr lang="zh-CN" altLang="en-US" sz="2000" dirty="0">
              <a:solidFill>
                <a:srgbClr val="27506E"/>
              </a:solidFill>
              <a:latin typeface="宋体" panose="02010600030101010101" pitchFamily="2" charset="-122"/>
              <a:ea typeface="宋体" panose="02010600030101010101" pitchFamily="2" charset="-122"/>
            </a:endParaRPr>
          </a:p>
        </p:txBody>
      </p:sp>
      <p:pic>
        <p:nvPicPr>
          <p:cNvPr id="3" name="图片 2" descr="85"/>
          <p:cNvPicPr>
            <a:picLocks noChangeAspect="1"/>
          </p:cNvPicPr>
          <p:nvPr/>
        </p:nvPicPr>
        <p:blipFill>
          <a:blip r:embed="rId1"/>
          <a:stretch>
            <a:fillRect/>
          </a:stretch>
        </p:blipFill>
        <p:spPr>
          <a:xfrm>
            <a:off x="114300" y="2062480"/>
            <a:ext cx="5699206" cy="3600000"/>
          </a:xfrm>
          <a:prstGeom prst="rect">
            <a:avLst/>
          </a:prstGeom>
        </p:spPr>
      </p:pic>
    </p:spTree>
  </p:cSld>
  <p:clrMapOvr>
    <a:masterClrMapping/>
  </p:clrMapOvr>
  <p:transition spd="slow">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7873"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7880" name="文本框 5"/>
          <p:cNvSpPr txBox="1"/>
          <p:nvPr/>
        </p:nvSpPr>
        <p:spPr>
          <a:xfrm>
            <a:off x="809625" y="674688"/>
            <a:ext cx="44958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5</a:t>
            </a:r>
            <a:endParaRPr lang="en-US" sz="1600" dirty="0">
              <a:solidFill>
                <a:srgbClr val="FFFFFF"/>
              </a:solidFill>
              <a:latin typeface="方正兰亭黑_GBK" panose="02000000000000000000" charset="-122"/>
              <a:ea typeface="方正兰亭黑_GBK" panose="02000000000000000000" charset="-122"/>
            </a:endParaRPr>
          </a:p>
        </p:txBody>
      </p:sp>
      <p:sp>
        <p:nvSpPr>
          <p:cNvPr id="207881" name="文本框 5"/>
          <p:cNvSpPr txBox="1"/>
          <p:nvPr/>
        </p:nvSpPr>
        <p:spPr>
          <a:xfrm>
            <a:off x="1620838" y="612775"/>
            <a:ext cx="201549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人事代理程序</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7882" name="矩形 3"/>
          <p:cNvSpPr/>
          <p:nvPr/>
        </p:nvSpPr>
        <p:spPr>
          <a:xfrm>
            <a:off x="4587240" y="2752090"/>
            <a:ext cx="6374130" cy="3322955"/>
          </a:xfrm>
          <a:prstGeom prst="rect">
            <a:avLst/>
          </a:prstGeom>
          <a:noFill/>
          <a:ln w="9525">
            <a:noFill/>
          </a:ln>
        </p:spPr>
        <p:txBody>
          <a:bodyPr wrap="square"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1</a:t>
            </a:r>
            <a:r>
              <a:rPr lang="zh-CN" altLang="en-US" sz="2000" dirty="0">
                <a:solidFill>
                  <a:srgbClr val="27506E"/>
                </a:solidFill>
                <a:latin typeface="宋体" panose="02010600030101010101" pitchFamily="2" charset="-122"/>
                <a:ea typeface="宋体" panose="02010600030101010101" pitchFamily="2" charset="-122"/>
              </a:rPr>
              <a:t>）</a:t>
            </a:r>
            <a:r>
              <a:rPr lang="zh-CN" altLang="zh-CN" sz="2000" dirty="0">
                <a:solidFill>
                  <a:srgbClr val="27506E"/>
                </a:solidFill>
                <a:latin typeface="宋体" panose="02010600030101010101" pitchFamily="2" charset="-122"/>
                <a:ea typeface="宋体" panose="02010600030101010101" pitchFamily="2" charset="-122"/>
              </a:rPr>
              <a:t>委托方向代理方提出申请，并提供有关材料。</a:t>
            </a:r>
            <a:endParaRPr lang="zh-CN" altLang="zh-CN"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zh-CN"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2</a:t>
            </a:r>
            <a:r>
              <a:rPr lang="zh-CN" altLang="en-US" sz="2000" dirty="0">
                <a:solidFill>
                  <a:srgbClr val="27506E"/>
                </a:solidFill>
                <a:latin typeface="宋体" panose="02010600030101010101" pitchFamily="2" charset="-122"/>
                <a:ea typeface="宋体" panose="02010600030101010101" pitchFamily="2" charset="-122"/>
              </a:rPr>
              <a:t>）代理方对委托方申报的材料进行审核。</a:t>
            </a:r>
            <a:endParaRPr lang="zh-CN" altLang="en-US"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3</a:t>
            </a:r>
            <a:r>
              <a:rPr lang="zh-CN" altLang="en-US" sz="2000" dirty="0">
                <a:solidFill>
                  <a:srgbClr val="27506E"/>
                </a:solidFill>
                <a:latin typeface="宋体" panose="02010600030101010101" pitchFamily="2" charset="-122"/>
                <a:ea typeface="宋体" panose="02010600030101010101" pitchFamily="2" charset="-122"/>
              </a:rPr>
              <a:t>）委托方与代理方签订人事代理合同。</a:t>
            </a:r>
            <a:endParaRPr lang="zh-CN" altLang="en-US"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4</a:t>
            </a:r>
            <a:r>
              <a:rPr lang="zh-CN" altLang="en-US" sz="2000" dirty="0">
                <a:solidFill>
                  <a:srgbClr val="27506E"/>
                </a:solidFill>
                <a:latin typeface="宋体" panose="02010600030101010101" pitchFamily="2" charset="-122"/>
                <a:ea typeface="宋体" panose="02010600030101010101" pitchFamily="2" charset="-122"/>
              </a:rPr>
              <a:t>）代理方向有关方面索取人事档案及行政、工资、组织关系等材料，并办理有关手续。</a:t>
            </a:r>
            <a:endParaRPr lang="zh-CN" altLang="en-US"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5</a:t>
            </a:r>
            <a:r>
              <a:rPr lang="zh-CN" altLang="en-US" sz="2000" dirty="0">
                <a:solidFill>
                  <a:srgbClr val="27506E"/>
                </a:solidFill>
                <a:latin typeface="宋体" panose="02010600030101010101" pitchFamily="2" charset="-122"/>
                <a:ea typeface="宋体" panose="02010600030101010101" pitchFamily="2" charset="-122"/>
              </a:rPr>
              <a:t>）人事代理当事人的权利和义务，由双方以协议的形式予以明确，共同遵守。</a:t>
            </a:r>
            <a:endParaRPr lang="zh-CN" altLang="en-US" sz="2000" dirty="0">
              <a:solidFill>
                <a:srgbClr val="27506E"/>
              </a:solidFill>
              <a:latin typeface="宋体" panose="02010600030101010101" pitchFamily="2" charset="-122"/>
              <a:ea typeface="宋体" panose="02010600030101010101" pitchFamily="2" charset="-122"/>
            </a:endParaRPr>
          </a:p>
        </p:txBody>
      </p:sp>
      <p:pic>
        <p:nvPicPr>
          <p:cNvPr id="2" name="图片 1" descr="80"/>
          <p:cNvPicPr>
            <a:picLocks noChangeAspect="1"/>
          </p:cNvPicPr>
          <p:nvPr/>
        </p:nvPicPr>
        <p:blipFill>
          <a:blip r:embed="rId1"/>
          <a:stretch>
            <a:fillRect/>
          </a:stretch>
        </p:blipFill>
        <p:spPr>
          <a:xfrm>
            <a:off x="958215" y="1597025"/>
            <a:ext cx="3398520" cy="4248785"/>
          </a:xfrm>
          <a:prstGeom prst="rect">
            <a:avLst/>
          </a:prstGeom>
        </p:spPr>
      </p:pic>
    </p:spTree>
  </p:cSld>
  <p:clrMapOvr>
    <a:masterClrMapping/>
  </p:clrMapOvr>
  <p:transition spd="slow">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7873"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7880" name="文本框 5"/>
          <p:cNvSpPr txBox="1"/>
          <p:nvPr/>
        </p:nvSpPr>
        <p:spPr>
          <a:xfrm>
            <a:off x="809625" y="674688"/>
            <a:ext cx="44958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6</a:t>
            </a:r>
            <a:endParaRPr lang="en-US" sz="1600" dirty="0">
              <a:solidFill>
                <a:srgbClr val="FFFFFF"/>
              </a:solidFill>
              <a:latin typeface="方正兰亭黑_GBK" panose="02000000000000000000" charset="-122"/>
              <a:ea typeface="方正兰亭黑_GBK" panose="02000000000000000000" charset="-122"/>
            </a:endParaRPr>
          </a:p>
        </p:txBody>
      </p:sp>
      <p:sp>
        <p:nvSpPr>
          <p:cNvPr id="207881" name="文本框 5"/>
          <p:cNvSpPr txBox="1"/>
          <p:nvPr/>
        </p:nvSpPr>
        <p:spPr>
          <a:xfrm>
            <a:off x="1620838" y="612775"/>
            <a:ext cx="445897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哪些单位和个人应办理人事代理</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7882" name="矩形 3"/>
          <p:cNvSpPr/>
          <p:nvPr/>
        </p:nvSpPr>
        <p:spPr>
          <a:xfrm>
            <a:off x="928370" y="1794510"/>
            <a:ext cx="10334625" cy="4246245"/>
          </a:xfrm>
          <a:prstGeom prst="rect">
            <a:avLst/>
          </a:prstGeom>
          <a:noFill/>
          <a:ln w="9525">
            <a:noFill/>
          </a:ln>
        </p:spPr>
        <p:txBody>
          <a:bodyPr wrap="square"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1</a:t>
            </a:r>
            <a:r>
              <a:rPr lang="zh-CN" altLang="en-US" sz="2000" dirty="0">
                <a:solidFill>
                  <a:srgbClr val="27506E"/>
                </a:solidFill>
                <a:latin typeface="宋体" panose="02010600030101010101" pitchFamily="2" charset="-122"/>
                <a:ea typeface="宋体" panose="02010600030101010101" pitchFamily="2" charset="-122"/>
              </a:rPr>
              <a:t>）</a:t>
            </a:r>
            <a:r>
              <a:rPr lang="zh-CN" altLang="zh-CN" sz="2000" dirty="0">
                <a:solidFill>
                  <a:srgbClr val="27506E"/>
                </a:solidFill>
                <a:latin typeface="宋体" panose="02010600030101010101" pitchFamily="2" charset="-122"/>
                <a:ea typeface="宋体" panose="02010600030101010101" pitchFamily="2" charset="-122"/>
              </a:rPr>
              <a:t>市直国有企业改制为非公有制企业的，实行全员人事代理。</a:t>
            </a:r>
            <a:endParaRPr lang="zh-CN" altLang="zh-CN"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zh-CN"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2</a:t>
            </a:r>
            <a:r>
              <a:rPr lang="zh-CN" altLang="en-US" sz="2000" dirty="0">
                <a:solidFill>
                  <a:srgbClr val="27506E"/>
                </a:solidFill>
                <a:latin typeface="宋体" panose="02010600030101010101" pitchFamily="2" charset="-122"/>
                <a:ea typeface="宋体" panose="02010600030101010101" pitchFamily="2" charset="-122"/>
              </a:rPr>
              <a:t>）国有事业单位脱钩改制的，要实行全员人事代理。</a:t>
            </a:r>
            <a:endParaRPr lang="zh-CN" altLang="en-US"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3</a:t>
            </a:r>
            <a:r>
              <a:rPr lang="zh-CN" altLang="en-US" sz="2000" dirty="0">
                <a:solidFill>
                  <a:srgbClr val="27506E"/>
                </a:solidFill>
                <a:latin typeface="宋体" panose="02010600030101010101" pitchFamily="2" charset="-122"/>
                <a:ea typeface="宋体" panose="02010600030101010101" pitchFamily="2" charset="-122"/>
              </a:rPr>
              <a:t>）各类非公有制单位或民营科技实体、民办学校及其工作人员； 会计、审计、法律、监理、评估等社会中介、鉴证机构及其人员； 其他政策规定应实行人事代理的单位及其工作人员。</a:t>
            </a:r>
            <a:endParaRPr lang="zh-CN" altLang="en-US"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4</a:t>
            </a:r>
            <a:r>
              <a:rPr lang="zh-CN" altLang="en-US" sz="2000" dirty="0">
                <a:solidFill>
                  <a:srgbClr val="27506E"/>
                </a:solidFill>
                <a:latin typeface="宋体" panose="02010600030101010101" pitchFamily="2" charset="-122"/>
                <a:ea typeface="宋体" panose="02010600030101010101" pitchFamily="2" charset="-122"/>
              </a:rPr>
              <a:t>）对毕业生来说，毕业后尚未落实工作单位、自谋职业或受聘到外地工作的大中专毕业生；已在某市就业，未输就业手续，但想把户口和档案留在某市的；今年不就业，明年继续考研的； 要求出国的； 与没有人事接收权的单位签约的，需在人才市场办理人个委托代理，由人才市场负责管理档案和户口，或只管理档案，户口迁到亲属家。</a:t>
            </a:r>
            <a:endParaRPr lang="zh-CN" altLang="en-US" sz="2000" dirty="0">
              <a:solidFill>
                <a:srgbClr val="27506E"/>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7873"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7880" name="文本框 5"/>
          <p:cNvSpPr txBox="1"/>
          <p:nvPr/>
        </p:nvSpPr>
        <p:spPr>
          <a:xfrm>
            <a:off x="809625" y="674688"/>
            <a:ext cx="44958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7</a:t>
            </a:r>
            <a:endParaRPr lang="en-US" sz="1600" dirty="0">
              <a:solidFill>
                <a:srgbClr val="FFFFFF"/>
              </a:solidFill>
              <a:latin typeface="方正兰亭黑_GBK" panose="02000000000000000000" charset="-122"/>
              <a:ea typeface="方正兰亭黑_GBK" panose="02000000000000000000" charset="-122"/>
            </a:endParaRPr>
          </a:p>
        </p:txBody>
      </p:sp>
      <p:sp>
        <p:nvSpPr>
          <p:cNvPr id="207881" name="文本框 5"/>
          <p:cNvSpPr txBox="1"/>
          <p:nvPr/>
        </p:nvSpPr>
        <p:spPr>
          <a:xfrm>
            <a:off x="1620838" y="612775"/>
            <a:ext cx="3542665"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人事代理的其他注意事项</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7882" name="矩形 3"/>
          <p:cNvSpPr/>
          <p:nvPr/>
        </p:nvSpPr>
        <p:spPr>
          <a:xfrm>
            <a:off x="928370" y="1794510"/>
            <a:ext cx="10334625" cy="4246245"/>
          </a:xfrm>
          <a:prstGeom prst="rect">
            <a:avLst/>
          </a:prstGeom>
          <a:noFill/>
          <a:ln w="9525">
            <a:noFill/>
          </a:ln>
        </p:spPr>
        <p:txBody>
          <a:bodyPr wrap="square"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1</a:t>
            </a:r>
            <a:r>
              <a:rPr lang="zh-CN" altLang="en-US" sz="2000" dirty="0">
                <a:solidFill>
                  <a:srgbClr val="27506E"/>
                </a:solidFill>
                <a:latin typeface="宋体" panose="02010600030101010101" pitchFamily="2" charset="-122"/>
                <a:ea typeface="宋体" panose="02010600030101010101" pitchFamily="2" charset="-122"/>
              </a:rPr>
              <a:t>）</a:t>
            </a:r>
            <a:r>
              <a:rPr lang="zh-CN" altLang="zh-CN" sz="2000" dirty="0">
                <a:solidFill>
                  <a:srgbClr val="27506E"/>
                </a:solidFill>
                <a:latin typeface="宋体" panose="02010600030101010101" pitchFamily="2" charset="-122"/>
                <a:ea typeface="宋体" panose="02010600030101010101" pitchFamily="2" charset="-122"/>
              </a:rPr>
              <a:t>签订《人事代理协议书》需准备以下材料：“人事代理”申请及单位简介； 单位营业执照副本复印件； 人事代理需存档的人员名单；单位详细地址、邮编、人事部负责人及联系电话。</a:t>
            </a:r>
            <a:endParaRPr lang="zh-CN" altLang="zh-CN"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zh-CN"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2</a:t>
            </a:r>
            <a:r>
              <a:rPr lang="zh-CN" altLang="en-US" sz="2000" dirty="0">
                <a:solidFill>
                  <a:srgbClr val="27506E"/>
                </a:solidFill>
                <a:latin typeface="宋体" panose="02010600030101010101" pitchFamily="2" charset="-122"/>
                <a:ea typeface="宋体" panose="02010600030101010101" pitchFamily="2" charset="-122"/>
              </a:rPr>
              <a:t>）代理方在核准委托人事代理有关材料后应签订人事代理委托合同书。</a:t>
            </a:r>
            <a:endParaRPr lang="zh-CN" altLang="en-US"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3</a:t>
            </a:r>
            <a:r>
              <a:rPr lang="zh-CN" altLang="en-US" sz="2000" dirty="0">
                <a:solidFill>
                  <a:srgbClr val="27506E"/>
                </a:solidFill>
                <a:latin typeface="宋体" panose="02010600030101010101" pitchFamily="2" charset="-122"/>
                <a:ea typeface="宋体" panose="02010600030101010101" pitchFamily="2" charset="-122"/>
              </a:rPr>
              <a:t>）人事代理期间，应连续计算工龄。</a:t>
            </a:r>
            <a:endParaRPr lang="zh-CN" altLang="en-US"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4</a:t>
            </a:r>
            <a:r>
              <a:rPr lang="zh-CN" altLang="en-US" sz="2000" dirty="0">
                <a:solidFill>
                  <a:srgbClr val="27506E"/>
                </a:solidFill>
                <a:latin typeface="宋体" panose="02010600030101010101" pitchFamily="2" charset="-122"/>
                <a:ea typeface="宋体" panose="02010600030101010101" pitchFamily="2" charset="-122"/>
              </a:rPr>
              <a:t>）未就业毕业生人事代理重新就业后，其解聘、辞职前的工龄和重新就业后的工龄合并计算。</a:t>
            </a:r>
            <a:endParaRPr lang="zh-CN" altLang="en-US"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5</a:t>
            </a:r>
            <a:r>
              <a:rPr lang="zh-CN" altLang="en-US" sz="2000" dirty="0">
                <a:solidFill>
                  <a:srgbClr val="27506E"/>
                </a:solidFill>
                <a:latin typeface="宋体" panose="02010600030101010101" pitchFamily="2" charset="-122"/>
                <a:ea typeface="宋体" panose="02010600030101010101" pitchFamily="2" charset="-122"/>
              </a:rPr>
              <a:t>）在代理项目内有档案工资关系的，在代理期间内涉及国家统一调整时，根据国家及省有关规定，档案工资按自收自支的事业单位的工资标准核定。</a:t>
            </a:r>
            <a:endParaRPr lang="zh-CN" altLang="en-US" sz="2000" dirty="0">
              <a:solidFill>
                <a:srgbClr val="27506E"/>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7873"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7880" name="文本框 5"/>
          <p:cNvSpPr txBox="1"/>
          <p:nvPr/>
        </p:nvSpPr>
        <p:spPr>
          <a:xfrm>
            <a:off x="809625" y="674688"/>
            <a:ext cx="44958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7</a:t>
            </a:r>
            <a:endParaRPr lang="en-US" sz="1600" dirty="0">
              <a:solidFill>
                <a:srgbClr val="FFFFFF"/>
              </a:solidFill>
              <a:latin typeface="方正兰亭黑_GBK" panose="02000000000000000000" charset="-122"/>
              <a:ea typeface="方正兰亭黑_GBK" panose="02000000000000000000" charset="-122"/>
            </a:endParaRPr>
          </a:p>
        </p:txBody>
      </p:sp>
      <p:sp>
        <p:nvSpPr>
          <p:cNvPr id="207881" name="文本框 5"/>
          <p:cNvSpPr txBox="1"/>
          <p:nvPr/>
        </p:nvSpPr>
        <p:spPr>
          <a:xfrm>
            <a:off x="1620838" y="612775"/>
            <a:ext cx="3542665"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人事代理的其他注意事项</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7882" name="矩形 3"/>
          <p:cNvSpPr/>
          <p:nvPr/>
        </p:nvSpPr>
        <p:spPr>
          <a:xfrm>
            <a:off x="928370" y="1794510"/>
            <a:ext cx="10334625" cy="3322955"/>
          </a:xfrm>
          <a:prstGeom prst="rect">
            <a:avLst/>
          </a:prstGeom>
          <a:noFill/>
          <a:ln w="9525">
            <a:noFill/>
          </a:ln>
        </p:spPr>
        <p:txBody>
          <a:bodyPr wrap="square"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6</a:t>
            </a:r>
            <a:r>
              <a:rPr lang="zh-CN" altLang="en-US" sz="2000" dirty="0">
                <a:solidFill>
                  <a:srgbClr val="27506E"/>
                </a:solidFill>
                <a:latin typeface="宋体" panose="02010600030101010101" pitchFamily="2" charset="-122"/>
                <a:ea typeface="宋体" panose="02010600030101010101" pitchFamily="2" charset="-122"/>
              </a:rPr>
              <a:t>）</a:t>
            </a:r>
            <a:r>
              <a:rPr lang="zh-CN" altLang="zh-CN" sz="2000" dirty="0">
                <a:solidFill>
                  <a:srgbClr val="27506E"/>
                </a:solidFill>
                <a:latin typeface="宋体" panose="02010600030101010101" pitchFamily="2" charset="-122"/>
                <a:ea typeface="宋体" panose="02010600030101010101" pitchFamily="2" charset="-122"/>
              </a:rPr>
              <a:t>单位选择人事代理的大中专毕业生在见习期间的考核、转正定级手续，由用人单位按期向代理方提供毕业生的工作表现等书面材料。</a:t>
            </a:r>
            <a:endParaRPr lang="zh-CN" altLang="zh-CN"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zh-CN"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7</a:t>
            </a:r>
            <a:r>
              <a:rPr lang="zh-CN" altLang="en-US" sz="2000" dirty="0">
                <a:solidFill>
                  <a:srgbClr val="27506E"/>
                </a:solidFill>
                <a:latin typeface="宋体" panose="02010600030101010101" pitchFamily="2" charset="-122"/>
                <a:ea typeface="宋体" panose="02010600030101010101" pitchFamily="2" charset="-122"/>
              </a:rPr>
              <a:t>）单位选择休事代理的大中专毕业生在见习期间，如果解除了聘用合同，可以应聘到其他单位工作。代理方负责毕业生的见习期管理。待聘期超过一个月者，其见习期顺延。</a:t>
            </a:r>
            <a:endParaRPr lang="zh-CN" altLang="en-US" sz="2000" dirty="0">
              <a:solidFill>
                <a:srgbClr val="27506E"/>
              </a:solidFill>
              <a:latin typeface="宋体" panose="02010600030101010101" pitchFamily="2" charset="-122"/>
              <a:ea typeface="宋体" panose="02010600030101010101" pitchFamily="2"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rgbClr val="27506E"/>
                </a:solidFill>
                <a:latin typeface="宋体" panose="02010600030101010101" pitchFamily="2" charset="-122"/>
                <a:ea typeface="宋体" panose="02010600030101010101" pitchFamily="2" charset="-122"/>
              </a:rPr>
              <a:t>（</a:t>
            </a:r>
            <a:r>
              <a:rPr lang="en-US" altLang="zh-CN" sz="2000" dirty="0">
                <a:solidFill>
                  <a:srgbClr val="27506E"/>
                </a:solidFill>
                <a:latin typeface="宋体" panose="02010600030101010101" pitchFamily="2" charset="-122"/>
                <a:ea typeface="宋体" panose="02010600030101010101" pitchFamily="2" charset="-122"/>
              </a:rPr>
              <a:t>8</a:t>
            </a:r>
            <a:r>
              <a:rPr lang="zh-CN" altLang="en-US" sz="2000" dirty="0">
                <a:solidFill>
                  <a:srgbClr val="27506E"/>
                </a:solidFill>
                <a:latin typeface="宋体" panose="02010600030101010101" pitchFamily="2" charset="-122"/>
                <a:ea typeface="宋体" panose="02010600030101010101" pitchFamily="2" charset="-122"/>
              </a:rPr>
              <a:t>）人事代理期间，若被公有制单位正式接收，人事代理机构凭人事主管部门的接收函负责办理其人事、档案关系的转递手续；若被其他单位重新聘用，则代理方负责及时变更人事代理手续。</a:t>
            </a:r>
            <a:endParaRPr lang="zh-CN" altLang="en-US" sz="2000" dirty="0">
              <a:solidFill>
                <a:srgbClr val="27506E"/>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椭圆 7"/>
          <p:cNvSpPr/>
          <p:nvPr/>
        </p:nvSpPr>
        <p:spPr>
          <a:xfrm>
            <a:off x="1970088" y="2216150"/>
            <a:ext cx="2236788" cy="2235200"/>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4" name="椭圆 23"/>
          <p:cNvSpPr/>
          <p:nvPr/>
        </p:nvSpPr>
        <p:spPr>
          <a:xfrm>
            <a:off x="2230659" y="2462423"/>
            <a:ext cx="1743351" cy="174335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9923" name="文本框 5"/>
          <p:cNvSpPr txBox="1"/>
          <p:nvPr/>
        </p:nvSpPr>
        <p:spPr>
          <a:xfrm>
            <a:off x="2322513" y="3055938"/>
            <a:ext cx="1560512" cy="646112"/>
          </a:xfrm>
          <a:prstGeom prst="rect">
            <a:avLst/>
          </a:prstGeom>
          <a:noFill/>
          <a:ln w="9525">
            <a:noFill/>
          </a:ln>
        </p:spPr>
        <p:txBody>
          <a:bodyPr wrap="none" anchor="t">
            <a:spAutoFit/>
          </a:bodyPr>
          <a:p>
            <a:pPr algn="ctr"/>
            <a:r>
              <a:rPr lang="zh-CN" altLang="en-US" sz="3600" b="1" dirty="0">
                <a:solidFill>
                  <a:srgbClr val="FFFFFF"/>
                </a:solidFill>
                <a:latin typeface="楷体" panose="02010609060101010101" charset="-122"/>
                <a:ea typeface="楷体" panose="02010609060101010101" charset="-122"/>
              </a:rPr>
              <a:t>第四节</a:t>
            </a:r>
            <a:endParaRPr lang="zh-CN" altLang="en-US" sz="3600" b="1" dirty="0">
              <a:solidFill>
                <a:srgbClr val="FFFFFF"/>
              </a:solidFill>
              <a:latin typeface="楷体" panose="02010609060101010101" charset="-122"/>
              <a:ea typeface="楷体" panose="02010609060101010101" charset="-122"/>
            </a:endParaRPr>
          </a:p>
        </p:txBody>
      </p:sp>
      <p:sp>
        <p:nvSpPr>
          <p:cNvPr id="209924" name="文本框 5"/>
          <p:cNvSpPr txBox="1"/>
          <p:nvPr/>
        </p:nvSpPr>
        <p:spPr>
          <a:xfrm>
            <a:off x="5368925" y="3035300"/>
            <a:ext cx="4982210" cy="645160"/>
          </a:xfrm>
          <a:prstGeom prst="rect">
            <a:avLst/>
          </a:prstGeom>
          <a:noFill/>
          <a:ln w="9525">
            <a:noFill/>
          </a:ln>
        </p:spPr>
        <p:txBody>
          <a:bodyPr wrap="square" anchor="t">
            <a:spAutoFit/>
          </a:bodyPr>
          <a:p>
            <a:pPr algn="dist"/>
            <a:r>
              <a:rPr lang="zh-CN" altLang="en-US" sz="3600" b="1" dirty="0">
                <a:solidFill>
                  <a:srgbClr val="27506E"/>
                </a:solidFill>
                <a:latin typeface="+mj-ea"/>
                <a:ea typeface="+mj-ea"/>
                <a:sym typeface="微软雅黑 Light" panose="020B0502040204020203" charset="-122"/>
              </a:rPr>
              <a:t>大学生就业程序和途径</a:t>
            </a:r>
            <a:endParaRPr lang="zh-CN" altLang="en-US" sz="3600" b="1" dirty="0">
              <a:solidFill>
                <a:srgbClr val="27506E"/>
              </a:solidFill>
              <a:latin typeface="+mj-ea"/>
              <a:ea typeface="+mj-ea"/>
              <a:sym typeface="微软雅黑 Light" panose="020B0502040204020203" charset="-122"/>
            </a:endParaRPr>
          </a:p>
        </p:txBody>
      </p:sp>
      <p:sp>
        <p:nvSpPr>
          <p:cNvPr id="25" name="椭圆 24"/>
          <p:cNvSpPr/>
          <p:nvPr/>
        </p:nvSpPr>
        <p:spPr>
          <a:xfrm>
            <a:off x="3678766" y="2230831"/>
            <a:ext cx="520689" cy="520689"/>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6" name="椭圆 25"/>
          <p:cNvSpPr/>
          <p:nvPr/>
        </p:nvSpPr>
        <p:spPr>
          <a:xfrm>
            <a:off x="1871008" y="2653234"/>
            <a:ext cx="382375" cy="38237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8" name="椭圆 27"/>
          <p:cNvSpPr/>
          <p:nvPr/>
        </p:nvSpPr>
        <p:spPr>
          <a:xfrm>
            <a:off x="1679820" y="4501070"/>
            <a:ext cx="213793" cy="21379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9" name="椭圆 28"/>
          <p:cNvSpPr/>
          <p:nvPr/>
        </p:nvSpPr>
        <p:spPr>
          <a:xfrm>
            <a:off x="2230662" y="4048972"/>
            <a:ext cx="294040" cy="29404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0" name="椭圆 29"/>
          <p:cNvSpPr/>
          <p:nvPr/>
        </p:nvSpPr>
        <p:spPr>
          <a:xfrm>
            <a:off x="4003299" y="3610368"/>
            <a:ext cx="304395" cy="30439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1" name="椭圆 30"/>
          <p:cNvSpPr/>
          <p:nvPr/>
        </p:nvSpPr>
        <p:spPr>
          <a:xfrm>
            <a:off x="3767953" y="4437363"/>
            <a:ext cx="206056" cy="20605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2" name="椭圆 31"/>
          <p:cNvSpPr/>
          <p:nvPr/>
        </p:nvSpPr>
        <p:spPr>
          <a:xfrm>
            <a:off x="1651311" y="3610368"/>
            <a:ext cx="132944" cy="132944"/>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Tree>
  </p:cSld>
  <p:clrMapOvr>
    <a:masterClrMapping/>
  </p:clrMapOvr>
  <p:transition spd="slow">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1969"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11977" name="文本框 5"/>
          <p:cNvSpPr txBox="1"/>
          <p:nvPr/>
        </p:nvSpPr>
        <p:spPr>
          <a:xfrm>
            <a:off x="1620838" y="612775"/>
            <a:ext cx="1710055"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毕业生就业</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11978" name="矩形 3"/>
          <p:cNvSpPr/>
          <p:nvPr/>
        </p:nvSpPr>
        <p:spPr>
          <a:xfrm>
            <a:off x="5451475" y="1543685"/>
            <a:ext cx="5605463" cy="1337945"/>
          </a:xfrm>
          <a:prstGeom prst="rect">
            <a:avLst/>
          </a:prstGeom>
          <a:noFill/>
          <a:ln w="9525">
            <a:noFill/>
          </a:ln>
        </p:spPr>
        <p:txBody>
          <a:bodyPr wrap="square" anchor="b">
            <a:spAutoFit/>
          </a:bodyPr>
          <a:p>
            <a:pPr>
              <a:lnSpc>
                <a:spcPct val="150000"/>
              </a:lnSpc>
            </a:pPr>
            <a:r>
              <a:rPr lang="zh-CN" altLang="zh-CN" sz="1800" b="1" dirty="0">
                <a:solidFill>
                  <a:srgbClr val="27506E"/>
                </a:solidFill>
                <a:latin typeface="SimSong Regular" panose="02020300000000000000" charset="-122"/>
                <a:ea typeface="SimSong Regular" panose="02020300000000000000" charset="-122"/>
                <a:cs typeface="SimSong Regular" panose="02020300000000000000" charset="-122"/>
              </a:rPr>
              <a:t>一、毕业的基本条件和手续 </a:t>
            </a:r>
            <a:endParaRPr lang="zh-CN" altLang="zh-CN" sz="1800" b="1"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1.</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毕业的基本条件</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2.</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毕业手续</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p:txBody>
      </p:sp>
      <p:sp>
        <p:nvSpPr>
          <p:cNvPr id="211979" name="矩形 2"/>
          <p:cNvSpPr/>
          <p:nvPr/>
        </p:nvSpPr>
        <p:spPr>
          <a:xfrm>
            <a:off x="5451475" y="3025458"/>
            <a:ext cx="5605463" cy="2999740"/>
          </a:xfrm>
          <a:prstGeom prst="rect">
            <a:avLst/>
          </a:prstGeom>
          <a:noFill/>
          <a:ln w="9525">
            <a:noFill/>
          </a:ln>
        </p:spPr>
        <p:txBody>
          <a:bodyPr wrap="square" anchor="b">
            <a:spAutoFit/>
          </a:bodyPr>
          <a:p>
            <a:pPr>
              <a:lnSpc>
                <a:spcPct val="150000"/>
              </a:lnSpc>
            </a:pPr>
            <a:r>
              <a:rPr lang="zh-CN" altLang="zh-CN" sz="1800" b="1" dirty="0">
                <a:solidFill>
                  <a:srgbClr val="27506E"/>
                </a:solidFill>
                <a:latin typeface="SimSong Regular" panose="02020300000000000000" charset="-122"/>
                <a:ea typeface="SimSong Regular" panose="02020300000000000000" charset="-122"/>
                <a:cs typeface="SimSong Regular" panose="02020300000000000000" charset="-122"/>
              </a:rPr>
              <a:t>二、毕业生就业的基本程序</a:t>
            </a:r>
            <a:endParaRPr lang="zh-CN" altLang="zh-CN" sz="1800" b="1"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1.</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了解就业政策</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2.</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认清就业形势，准确职业定位 </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3.</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收集用人单位信息 </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4.</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自荐应聘(面试) </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5.</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签订就业协议书 </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6.</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文明离校与报到就业 </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p:txBody>
      </p:sp>
      <p:pic>
        <p:nvPicPr>
          <p:cNvPr id="211980" name="图片 4" descr="724cb846c0c08389206cb180bf3a5511"/>
          <p:cNvPicPr>
            <a:picLocks noChangeAspect="1"/>
          </p:cNvPicPr>
          <p:nvPr/>
        </p:nvPicPr>
        <p:blipFill>
          <a:blip r:embed="rId1"/>
          <a:stretch>
            <a:fillRect/>
          </a:stretch>
        </p:blipFill>
        <p:spPr>
          <a:xfrm>
            <a:off x="777875" y="2060575"/>
            <a:ext cx="3752850" cy="3462338"/>
          </a:xfrm>
          <a:prstGeom prst="rect">
            <a:avLst/>
          </a:prstGeom>
          <a:noFill/>
          <a:ln w="9525">
            <a:noFill/>
          </a:ln>
        </p:spPr>
      </p:pic>
    </p:spTree>
  </p:cSld>
  <p:clrMapOvr>
    <a:masterClrMapping/>
  </p:clrMapOvr>
  <p:transition spd="slow">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4017"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14025" name="文本框 5"/>
          <p:cNvSpPr txBox="1"/>
          <p:nvPr/>
        </p:nvSpPr>
        <p:spPr>
          <a:xfrm>
            <a:off x="1620838" y="612775"/>
            <a:ext cx="5069840" cy="460375"/>
          </a:xfrm>
          <a:prstGeom prst="rect">
            <a:avLst/>
          </a:prstGeom>
          <a:noFill/>
          <a:ln w="9525">
            <a:noFill/>
          </a:ln>
        </p:spPr>
        <p:txBody>
          <a:bodyPr wrap="none" anchor="t">
            <a:spAutoFit/>
          </a:bodyPr>
          <a:p>
            <a:r>
              <a:rPr lang="zh-CN" altLang="zh-CN" sz="2400" b="1" dirty="0">
                <a:solidFill>
                  <a:srgbClr val="27506E"/>
                </a:solidFill>
                <a:latin typeface="楷体" panose="02010609060101010101" charset="-122"/>
                <a:ea typeface="楷体" panose="02010609060101010101" charset="-122"/>
                <a:sym typeface="微软雅黑 Light" panose="020B0502040204020203" charset="-122"/>
              </a:rPr>
              <a:t>用人单位招聘录用毕业生的基本程序</a:t>
            </a:r>
            <a:endParaRPr lang="zh-CN" altLang="zh-CN"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14026" name="矩形 3"/>
          <p:cNvSpPr/>
          <p:nvPr/>
        </p:nvSpPr>
        <p:spPr>
          <a:xfrm>
            <a:off x="1085215" y="1522095"/>
            <a:ext cx="10022205" cy="4815840"/>
          </a:xfrm>
          <a:prstGeom prst="rect">
            <a:avLst/>
          </a:prstGeom>
          <a:noFill/>
          <a:ln w="9525">
            <a:noFill/>
          </a:ln>
        </p:spPr>
        <p:txBody>
          <a:bodyPr wrap="square" anchor="t" anchorCtr="0">
            <a:spAutoFit/>
          </a:bodyPr>
          <a:p>
            <a:pPr>
              <a:lnSpc>
                <a:spcPct val="150000"/>
              </a:lnSpc>
              <a:spcAft>
                <a:spcPts val="1200"/>
              </a:spcAft>
            </a:pPr>
            <a:r>
              <a:rPr lang="zh-CN" altLang="zh-CN" b="1" dirty="0">
                <a:solidFill>
                  <a:srgbClr val="27506E"/>
                </a:solidFill>
                <a:latin typeface="SimSong Bold" panose="02020300000000000000" charset="-122"/>
                <a:ea typeface="SimSong Bold" panose="02020300000000000000" charset="-122"/>
                <a:cs typeface="SimSong Regular" panose="02020300000000000000" charset="-122"/>
              </a:rPr>
              <a:t>三、用人单位招聘录用毕业生的基本程序</a:t>
            </a:r>
            <a:endParaRPr lang="zh-CN" altLang="zh-CN" dirty="0">
              <a:solidFill>
                <a:srgbClr val="27506E"/>
              </a:solidFill>
              <a:latin typeface="SimSong Regular" panose="02020300000000000000" charset="-122"/>
              <a:ea typeface="SimSong Regular" panose="02020300000000000000" charset="-122"/>
              <a:cs typeface="SimSong Regular" panose="02020300000000000000" charset="-122"/>
            </a:endParaRPr>
          </a:p>
          <a:p>
            <a:pPr lvl="1" indent="0">
              <a:lnSpc>
                <a:spcPct val="150000"/>
              </a:lnSpc>
              <a:spcBef>
                <a:spcPts val="0"/>
              </a:spcBef>
              <a:spcAft>
                <a:spcPts val="0"/>
              </a:spcAft>
            </a:pPr>
            <a:r>
              <a:rPr lang="zh-CN" altLang="zh-CN" dirty="0">
                <a:solidFill>
                  <a:srgbClr val="27506E"/>
                </a:solidFill>
                <a:latin typeface="SimSong Regular" panose="02020300000000000000" charset="-122"/>
                <a:ea typeface="SimSong Regular" panose="02020300000000000000" charset="-122"/>
                <a:cs typeface="SimSong Regular" panose="02020300000000000000" charset="-122"/>
              </a:rPr>
              <a:t>1.用人单位确定当年需要招聘毕业生的岗位、人数和条件，并根据要求制定详尽的招聘计划，并按省毕业生就业主管部门要求按时上报。</a:t>
            </a:r>
            <a:endParaRPr lang="zh-CN" altLang="zh-CN" dirty="0">
              <a:solidFill>
                <a:srgbClr val="27506E"/>
              </a:solidFill>
              <a:latin typeface="SimSong Regular" panose="02020300000000000000" charset="-122"/>
              <a:ea typeface="SimSong Regular" panose="02020300000000000000" charset="-122"/>
              <a:cs typeface="SimSong Regular" panose="02020300000000000000" charset="-122"/>
            </a:endParaRPr>
          </a:p>
          <a:p>
            <a:pPr lvl="1" indent="0">
              <a:lnSpc>
                <a:spcPct val="150000"/>
              </a:lnSpc>
              <a:spcBef>
                <a:spcPts val="0"/>
              </a:spcBef>
              <a:spcAft>
                <a:spcPts val="0"/>
              </a:spcAft>
            </a:pPr>
            <a:r>
              <a:rPr lang="zh-CN" altLang="zh-CN" dirty="0">
                <a:solidFill>
                  <a:srgbClr val="27506E"/>
                </a:solidFill>
                <a:latin typeface="SimSong Regular" panose="02020300000000000000" charset="-122"/>
                <a:ea typeface="SimSong Regular" panose="02020300000000000000" charset="-122"/>
                <a:cs typeface="SimSong Regular" panose="02020300000000000000" charset="-122"/>
              </a:rPr>
              <a:t>2.向毕业生发布需求信息。 </a:t>
            </a:r>
            <a:endParaRPr lang="zh-CN" altLang="zh-CN" dirty="0">
              <a:solidFill>
                <a:srgbClr val="27506E"/>
              </a:solidFill>
              <a:latin typeface="SimSong Regular" panose="02020300000000000000" charset="-122"/>
              <a:ea typeface="SimSong Regular" panose="02020300000000000000" charset="-122"/>
              <a:cs typeface="SimSong Regular" panose="02020300000000000000" charset="-122"/>
            </a:endParaRPr>
          </a:p>
          <a:p>
            <a:pPr lvl="1" indent="0">
              <a:lnSpc>
                <a:spcPct val="150000"/>
              </a:lnSpc>
              <a:spcBef>
                <a:spcPts val="0"/>
              </a:spcBef>
              <a:spcAft>
                <a:spcPts val="0"/>
              </a:spcAft>
            </a:pPr>
            <a:r>
              <a:rPr lang="zh-CN" altLang="zh-CN" dirty="0">
                <a:solidFill>
                  <a:srgbClr val="27506E"/>
                </a:solidFill>
                <a:latin typeface="SimSong Regular" panose="02020300000000000000" charset="-122"/>
                <a:ea typeface="SimSong Regular" panose="02020300000000000000" charset="-122"/>
                <a:cs typeface="SimSong Regular" panose="02020300000000000000" charset="-122"/>
              </a:rPr>
              <a:t>3.用人单位举行“校园招聘”，举办校园招聘会。 </a:t>
            </a:r>
            <a:endParaRPr lang="zh-CN" altLang="zh-CN" dirty="0">
              <a:solidFill>
                <a:srgbClr val="27506E"/>
              </a:solidFill>
              <a:latin typeface="SimSong Regular" panose="02020300000000000000" charset="-122"/>
              <a:ea typeface="SimSong Regular" panose="02020300000000000000" charset="-122"/>
              <a:cs typeface="SimSong Regular" panose="02020300000000000000" charset="-122"/>
            </a:endParaRPr>
          </a:p>
          <a:p>
            <a:pPr lvl="1" indent="0">
              <a:lnSpc>
                <a:spcPct val="150000"/>
              </a:lnSpc>
              <a:spcBef>
                <a:spcPts val="0"/>
              </a:spcBef>
              <a:spcAft>
                <a:spcPts val="0"/>
              </a:spcAft>
            </a:pPr>
            <a:r>
              <a:rPr lang="zh-CN" altLang="zh-CN" dirty="0">
                <a:solidFill>
                  <a:srgbClr val="27506E"/>
                </a:solidFill>
                <a:latin typeface="SimSong Regular" panose="02020300000000000000" charset="-122"/>
                <a:ea typeface="SimSong Regular" panose="02020300000000000000" charset="-122"/>
                <a:cs typeface="SimSong Regular" panose="02020300000000000000" charset="-122"/>
              </a:rPr>
              <a:t>4.用人单位收集毕业生信息。 </a:t>
            </a:r>
            <a:endParaRPr lang="zh-CN" altLang="zh-CN" dirty="0">
              <a:solidFill>
                <a:srgbClr val="27506E"/>
              </a:solidFill>
              <a:latin typeface="SimSong Regular" panose="02020300000000000000" charset="-122"/>
              <a:ea typeface="SimSong Regular" panose="02020300000000000000" charset="-122"/>
              <a:cs typeface="SimSong Regular" panose="02020300000000000000" charset="-122"/>
            </a:endParaRPr>
          </a:p>
          <a:p>
            <a:pPr lvl="1" indent="0">
              <a:lnSpc>
                <a:spcPct val="150000"/>
              </a:lnSpc>
              <a:spcBef>
                <a:spcPts val="0"/>
              </a:spcBef>
              <a:spcAft>
                <a:spcPts val="0"/>
              </a:spcAft>
            </a:pPr>
            <a:r>
              <a:rPr lang="zh-CN" altLang="zh-CN" dirty="0">
                <a:solidFill>
                  <a:srgbClr val="27506E"/>
                </a:solidFill>
                <a:latin typeface="SimSong Regular" panose="02020300000000000000" charset="-122"/>
                <a:ea typeface="SimSong Regular" panose="02020300000000000000" charset="-122"/>
                <a:cs typeface="SimSong Regular" panose="02020300000000000000" charset="-122"/>
              </a:rPr>
              <a:t>5.用人单位分析毕业生有关资料，组织考试考核(笔试、面试)，在面试和笔试中，较多采用审视、自我介绍、讨论、交谈或专门考试等方式，了解毕业生的仪表、气质、性格、应变能力、口才、智能、体魄、专业知识和内在潜力等。 </a:t>
            </a:r>
            <a:endParaRPr lang="zh-CN" altLang="zh-CN" dirty="0">
              <a:solidFill>
                <a:srgbClr val="27506E"/>
              </a:solidFill>
              <a:latin typeface="SimSong Regular" panose="02020300000000000000" charset="-122"/>
              <a:ea typeface="SimSong Regular" panose="02020300000000000000" charset="-122"/>
              <a:cs typeface="SimSong Regular" panose="02020300000000000000" charset="-122"/>
            </a:endParaRPr>
          </a:p>
          <a:p>
            <a:pPr lvl="1" indent="0">
              <a:lnSpc>
                <a:spcPct val="150000"/>
              </a:lnSpc>
              <a:spcBef>
                <a:spcPts val="0"/>
              </a:spcBef>
              <a:spcAft>
                <a:spcPts val="0"/>
              </a:spcAft>
            </a:pPr>
            <a:r>
              <a:rPr lang="zh-CN" altLang="zh-CN" dirty="0">
                <a:solidFill>
                  <a:srgbClr val="27506E"/>
                </a:solidFill>
                <a:latin typeface="SimSong Regular" panose="02020300000000000000" charset="-122"/>
                <a:ea typeface="SimSong Regular" panose="02020300000000000000" charset="-122"/>
                <a:cs typeface="SimSong Regular" panose="02020300000000000000" charset="-122"/>
              </a:rPr>
              <a:t>6.用人单位对毕业生进行筛选，并决定录用毕业生，签订就业协议。 </a:t>
            </a:r>
            <a:endParaRPr lang="zh-CN" altLang="zh-CN" dirty="0">
              <a:solidFill>
                <a:srgbClr val="27506E"/>
              </a:solidFill>
              <a:latin typeface="SimSong Regular" panose="02020300000000000000" charset="-122"/>
              <a:ea typeface="SimSong Regular" panose="02020300000000000000" charset="-122"/>
              <a:cs typeface="SimSong Regular" panose="02020300000000000000" charset="-122"/>
            </a:endParaRPr>
          </a:p>
          <a:p>
            <a:pPr lvl="1" indent="0">
              <a:lnSpc>
                <a:spcPct val="150000"/>
              </a:lnSpc>
              <a:spcBef>
                <a:spcPts val="0"/>
              </a:spcBef>
              <a:spcAft>
                <a:spcPts val="0"/>
              </a:spcAft>
            </a:pPr>
            <a:r>
              <a:rPr lang="zh-CN" altLang="zh-CN" dirty="0">
                <a:solidFill>
                  <a:srgbClr val="27506E"/>
                </a:solidFill>
                <a:latin typeface="SimSong Regular" panose="02020300000000000000" charset="-122"/>
                <a:ea typeface="SimSong Regular" panose="02020300000000000000" charset="-122"/>
                <a:cs typeface="SimSong Regular" panose="02020300000000000000" charset="-122"/>
              </a:rPr>
              <a:t>7.用人单位接收报到的毕业生，办理户口和档案接收手续。</a:t>
            </a:r>
            <a:endParaRPr lang="zh-CN" altLang="zh-CN" dirty="0">
              <a:solidFill>
                <a:srgbClr val="27506E"/>
              </a:solidFill>
              <a:latin typeface="SimSong Regular" panose="02020300000000000000" charset="-122"/>
              <a:ea typeface="SimSong Regular" panose="02020300000000000000" charset="-122"/>
              <a:cs typeface="SimSong Regular" panose="02020300000000000000" charset="-122"/>
            </a:endParaRPr>
          </a:p>
        </p:txBody>
      </p:sp>
      <p:pic>
        <p:nvPicPr>
          <p:cNvPr id="214027" name="图片 1" descr="09de3002d59b559d34227f4dd1d3dd45"/>
          <p:cNvPicPr>
            <a:picLocks noChangeAspect="1"/>
          </p:cNvPicPr>
          <p:nvPr/>
        </p:nvPicPr>
        <p:blipFill>
          <a:blip r:embed="rId1"/>
          <a:srcRect l="31163" t="12897" r="23501" b="13484"/>
          <a:stretch>
            <a:fillRect/>
          </a:stretch>
        </p:blipFill>
        <p:spPr>
          <a:xfrm>
            <a:off x="10814050" y="4977765"/>
            <a:ext cx="1296035" cy="1798320"/>
          </a:xfrm>
          <a:prstGeom prst="rect">
            <a:avLst/>
          </a:prstGeom>
          <a:noFill/>
          <a:ln w="9525">
            <a:noFill/>
          </a:ln>
        </p:spPr>
      </p:pic>
    </p:spTree>
  </p:cSld>
  <p:clrMapOvr>
    <a:masterClrMapping/>
  </p:clrMapOvr>
  <p:transition spd="slow">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6065" name="组合 13"/>
          <p:cNvGrpSpPr/>
          <p:nvPr/>
        </p:nvGrpSpPr>
        <p:grpSpPr>
          <a:xfrm>
            <a:off x="673100" y="488950"/>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16073" name="文本框 5"/>
          <p:cNvSpPr txBox="1"/>
          <p:nvPr/>
        </p:nvSpPr>
        <p:spPr>
          <a:xfrm>
            <a:off x="1620838" y="612775"/>
            <a:ext cx="3244850" cy="398463"/>
          </a:xfrm>
          <a:prstGeom prst="rect">
            <a:avLst/>
          </a:prstGeom>
          <a:noFill/>
          <a:ln w="9525">
            <a:noFill/>
          </a:ln>
        </p:spPr>
        <p:txBody>
          <a:bodyPr wrap="none" anchor="t">
            <a:spAutoFit/>
          </a:bodyPr>
          <a:p>
            <a:r>
              <a:rPr lang="zh-CN" altLang="en-US" sz="2000" b="1" dirty="0">
                <a:solidFill>
                  <a:srgbClr val="27506E"/>
                </a:solidFill>
                <a:latin typeface="楷体" panose="02010609060101010101" charset="-122"/>
                <a:ea typeface="楷体" panose="02010609060101010101" charset="-122"/>
                <a:sym typeface="微软雅黑 Light" panose="020B0502040204020203" charset="-122"/>
              </a:rPr>
              <a:t>毕业生就业途径与有关问题</a:t>
            </a:r>
            <a:endParaRPr lang="zh-CN" altLang="en-US" sz="20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16074" name="矩形 3"/>
          <p:cNvSpPr/>
          <p:nvPr/>
        </p:nvSpPr>
        <p:spPr>
          <a:xfrm>
            <a:off x="3373120" y="1443990"/>
            <a:ext cx="8174990" cy="922020"/>
          </a:xfrm>
          <a:prstGeom prst="rect">
            <a:avLst/>
          </a:prstGeom>
          <a:noFill/>
          <a:ln w="9525">
            <a:noFill/>
          </a:ln>
        </p:spPr>
        <p:txBody>
          <a:bodyPr wrap="square" anchor="t" anchorCtr="0">
            <a:spAutoFit/>
          </a:bodyPr>
          <a:p>
            <a:pPr>
              <a:lnSpc>
                <a:spcPct val="150000"/>
              </a:lnSpc>
            </a:pPr>
            <a:r>
              <a:rPr lang="zh-CN" altLang="zh-CN" sz="1800" b="1" dirty="0">
                <a:solidFill>
                  <a:srgbClr val="27506E"/>
                </a:solidFill>
                <a:latin typeface="SimSong Regular" panose="02020300000000000000" charset="-122"/>
                <a:ea typeface="SimSong Regular" panose="02020300000000000000" charset="-122"/>
                <a:cs typeface="SimSong Regular" panose="02020300000000000000" charset="-122"/>
              </a:rPr>
              <a:t>四、学校对毕业生就业工作的基本程序</a:t>
            </a:r>
            <a:endParaRPr lang="zh-CN" altLang="zh-CN" sz="1800" b="1" dirty="0">
              <a:solidFill>
                <a:srgbClr val="27506E"/>
              </a:solidFill>
              <a:latin typeface="SimSong Regular" panose="02020300000000000000" charset="-122"/>
              <a:ea typeface="SimSong Regular" panose="02020300000000000000" charset="-122"/>
              <a:cs typeface="SimSong Regular" panose="02020300000000000000" charset="-122"/>
            </a:endParaRPr>
          </a:p>
          <a:p>
            <a:pPr indent="290195">
              <a:lnSpc>
                <a:spcPct val="150000"/>
              </a:lnSpc>
              <a:extLst>
                <a:ext uri="{35155182-B16C-46BC-9424-99874614C6A1}">
                  <wpsdc:indentchars xmlns:wpsdc="http://www.wps.cn/officeDocument/2017/drawingmlCustomData" val="127" checksum="2721088284"/>
                </a:ext>
              </a:extLst>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1.</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就业准备时期      </a:t>
            </a: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2.</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就业行动和就业签约时期      </a:t>
            </a: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3.</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就业派遣时期 </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p:txBody>
      </p:sp>
      <p:sp>
        <p:nvSpPr>
          <p:cNvPr id="216075" name="矩形 2"/>
          <p:cNvSpPr/>
          <p:nvPr/>
        </p:nvSpPr>
        <p:spPr>
          <a:xfrm>
            <a:off x="3373120" y="2609850"/>
            <a:ext cx="8174990" cy="1337945"/>
          </a:xfrm>
          <a:prstGeom prst="rect">
            <a:avLst/>
          </a:prstGeom>
          <a:noFill/>
          <a:ln w="9525">
            <a:noFill/>
          </a:ln>
        </p:spPr>
        <p:txBody>
          <a:bodyPr wrap="square" anchor="t" anchorCtr="0">
            <a:spAutoFit/>
          </a:bodyPr>
          <a:p>
            <a:pPr>
              <a:lnSpc>
                <a:spcPct val="150000"/>
              </a:lnSpc>
            </a:pPr>
            <a:r>
              <a:rPr lang="zh-CN" altLang="zh-CN" sz="1800" b="1" dirty="0">
                <a:solidFill>
                  <a:srgbClr val="27506E"/>
                </a:solidFill>
                <a:latin typeface="SimSong Regular" panose="02020300000000000000" charset="-122"/>
                <a:ea typeface="SimSong Regular" panose="02020300000000000000" charset="-122"/>
                <a:cs typeface="SimSong Regular" panose="02020300000000000000" charset="-122"/>
              </a:rPr>
              <a:t>五、就业途径</a:t>
            </a:r>
            <a:endParaRPr lang="zh-CN" altLang="zh-CN" sz="1800" b="1" dirty="0">
              <a:solidFill>
                <a:srgbClr val="27506E"/>
              </a:solidFill>
              <a:latin typeface="SimSong Regular" panose="02020300000000000000" charset="-122"/>
              <a:ea typeface="SimSong Regular" panose="02020300000000000000" charset="-122"/>
              <a:cs typeface="SimSong Regular" panose="02020300000000000000" charset="-122"/>
            </a:endParaRPr>
          </a:p>
          <a:p>
            <a:pPr indent="457200">
              <a:lnSpc>
                <a:spcPct val="150000"/>
              </a:lnSpc>
              <a:extLst>
                <a:ext uri="{35155182-B16C-46BC-9424-99874614C6A1}">
                  <wpsdc:indentchars xmlns:wpsdc="http://www.wps.cn/officeDocument/2017/drawingmlCustomData" val="200" checksum="59296752"/>
                </a:ext>
              </a:extLst>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1.</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市场就业型</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mn-ea"/>
              </a:rPr>
              <a:t>    </a:t>
            </a: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mn-ea"/>
              </a:rPr>
              <a:t>2.</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mn-ea"/>
              </a:rPr>
              <a:t>社会分配型</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    </a:t>
            </a: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mn-ea"/>
              </a:rPr>
              <a:t>3.</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mn-ea"/>
              </a:rPr>
              <a:t>社会选拔型</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a:p>
            <a:pPr indent="457200">
              <a:lnSpc>
                <a:spcPct val="150000"/>
              </a:lnSpc>
              <a:extLst>
                <a:ext uri="{35155182-B16C-46BC-9424-99874614C6A1}">
                  <wpsdc:indentchars xmlns:wpsdc="http://www.wps.cn/officeDocument/2017/drawingmlCustomData" val="200" checksum="59296752"/>
                </a:ext>
              </a:extLst>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微软雅黑 Light" panose="020B0502040204020203" charset="-122"/>
              </a:rPr>
              <a:t>4.</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微软雅黑 Light" panose="020B0502040204020203" charset="-122"/>
              </a:rPr>
              <a:t>自主择业型</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    </a:t>
            </a: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微软雅黑 Light" panose="020B0502040204020203" charset="-122"/>
              </a:rPr>
              <a:t>5.</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微软雅黑 Light" panose="020B0502040204020203" charset="-122"/>
              </a:rPr>
              <a:t>自主创业型</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 </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p:txBody>
      </p:sp>
      <p:pic>
        <p:nvPicPr>
          <p:cNvPr id="216076" name="图片 1" descr="5fba03867942bb307ee1eee0811f84b1"/>
          <p:cNvPicPr>
            <a:picLocks noChangeAspect="1"/>
          </p:cNvPicPr>
          <p:nvPr/>
        </p:nvPicPr>
        <p:blipFill>
          <a:blip r:embed="rId1"/>
          <a:srcRect l="11284" t="8867" r="12874" b="7744"/>
          <a:stretch>
            <a:fillRect/>
          </a:stretch>
        </p:blipFill>
        <p:spPr>
          <a:xfrm>
            <a:off x="160020" y="2043430"/>
            <a:ext cx="2797175" cy="3844290"/>
          </a:xfrm>
          <a:prstGeom prst="rect">
            <a:avLst/>
          </a:prstGeom>
          <a:noFill/>
          <a:ln w="9525">
            <a:noFill/>
          </a:ln>
        </p:spPr>
      </p:pic>
      <p:sp>
        <p:nvSpPr>
          <p:cNvPr id="216077" name="矩形 5"/>
          <p:cNvSpPr/>
          <p:nvPr/>
        </p:nvSpPr>
        <p:spPr>
          <a:xfrm>
            <a:off x="3373120" y="4191635"/>
            <a:ext cx="8174990" cy="2168525"/>
          </a:xfrm>
          <a:prstGeom prst="rect">
            <a:avLst/>
          </a:prstGeom>
          <a:noFill/>
          <a:ln w="9525">
            <a:noFill/>
          </a:ln>
        </p:spPr>
        <p:txBody>
          <a:bodyPr wrap="square" anchor="b">
            <a:spAutoFit/>
          </a:bodyPr>
          <a:p>
            <a:pPr>
              <a:lnSpc>
                <a:spcPct val="150000"/>
              </a:lnSpc>
            </a:pPr>
            <a:r>
              <a:rPr lang="zh-CN" altLang="zh-CN" sz="1800" b="1" dirty="0">
                <a:solidFill>
                  <a:srgbClr val="27506E"/>
                </a:solidFill>
                <a:latin typeface="SimSong Regular" panose="02020300000000000000" charset="-122"/>
                <a:ea typeface="SimSong Regular" panose="02020300000000000000" charset="-122"/>
                <a:cs typeface="SimSong Regular" panose="02020300000000000000" charset="-122"/>
              </a:rPr>
              <a:t>六、毕业生就业需注意的有关问题</a:t>
            </a:r>
            <a:endParaRPr lang="zh-CN" altLang="zh-CN" sz="1800" b="1"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1.</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基本要求                 </a:t>
            </a: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5.</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微软雅黑 Light" panose="020B0502040204020203" charset="-122"/>
              </a:rPr>
              <a:t>人事代理</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2.</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毕业生择业方式           </a:t>
            </a: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6.</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微软雅黑 Light" panose="020B0502040204020203" charset="-122"/>
              </a:rPr>
              <a:t>改派</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3.</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毕业生择业原则           </a:t>
            </a: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7.</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sym typeface="微软雅黑 Light" panose="020B0502040204020203" charset="-122"/>
              </a:rPr>
              <a:t>暂缓就业</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a:p>
            <a:pPr>
              <a:lnSpc>
                <a:spcPct val="150000"/>
              </a:lnSpc>
            </a:pPr>
            <a:r>
              <a:rPr lang="en-US" altLang="zh-CN" sz="1800" dirty="0">
                <a:solidFill>
                  <a:srgbClr val="27506E"/>
                </a:solidFill>
                <a:latin typeface="SimSong Regular" panose="02020300000000000000" charset="-122"/>
                <a:ea typeface="SimSong Regular" panose="02020300000000000000" charset="-122"/>
                <a:cs typeface="SimSong Regular" panose="02020300000000000000" charset="-122"/>
              </a:rPr>
              <a:t>    4.</a:t>
            </a:r>
            <a:r>
              <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rPr>
              <a:t>人事档案管理 </a:t>
            </a:r>
            <a:endParaRPr lang="zh-CN" altLang="zh-CN" sz="1800" dirty="0">
              <a:solidFill>
                <a:srgbClr val="27506E"/>
              </a:solidFill>
              <a:latin typeface="SimSong Regular" panose="02020300000000000000" charset="-122"/>
              <a:ea typeface="SimSong Regular" panose="02020300000000000000" charset="-122"/>
              <a:cs typeface="SimSong Regular" panose="02020300000000000000" charset="-122"/>
            </a:endParaRPr>
          </a:p>
        </p:txBody>
      </p:sp>
    </p:spTree>
  </p:cSld>
  <p:clrMapOvr>
    <a:masterClrMapping/>
  </p:clrMapOvr>
  <p:transition spd="slow">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椭圆 7"/>
          <p:cNvSpPr/>
          <p:nvPr/>
        </p:nvSpPr>
        <p:spPr>
          <a:xfrm>
            <a:off x="1970088" y="2216150"/>
            <a:ext cx="2236788" cy="2235200"/>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4" name="椭圆 23"/>
          <p:cNvSpPr/>
          <p:nvPr/>
        </p:nvSpPr>
        <p:spPr>
          <a:xfrm>
            <a:off x="2230659" y="2462423"/>
            <a:ext cx="1743351" cy="174335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5587" name="文本框 5"/>
          <p:cNvSpPr txBox="1"/>
          <p:nvPr/>
        </p:nvSpPr>
        <p:spPr>
          <a:xfrm>
            <a:off x="2322513" y="3055938"/>
            <a:ext cx="1560512" cy="646112"/>
          </a:xfrm>
          <a:prstGeom prst="rect">
            <a:avLst/>
          </a:prstGeom>
          <a:noFill/>
          <a:ln w="9525">
            <a:noFill/>
          </a:ln>
        </p:spPr>
        <p:txBody>
          <a:bodyPr wrap="none" anchor="t">
            <a:spAutoFit/>
          </a:bodyPr>
          <a:p>
            <a:pPr algn="ctr"/>
            <a:r>
              <a:rPr lang="zh-CN" altLang="en-US" sz="3600" b="1" dirty="0">
                <a:solidFill>
                  <a:srgbClr val="FFFFFF"/>
                </a:solidFill>
                <a:latin typeface="楷体" panose="02010609060101010101" charset="-122"/>
                <a:ea typeface="楷体" panose="02010609060101010101" charset="-122"/>
              </a:rPr>
              <a:t>第一节</a:t>
            </a:r>
            <a:endParaRPr lang="zh-CN" altLang="en-US" sz="3600" b="1" dirty="0">
              <a:solidFill>
                <a:srgbClr val="FFFFFF"/>
              </a:solidFill>
              <a:latin typeface="楷体" panose="02010609060101010101" charset="-122"/>
              <a:ea typeface="楷体" panose="02010609060101010101" charset="-122"/>
            </a:endParaRPr>
          </a:p>
        </p:txBody>
      </p:sp>
      <p:sp>
        <p:nvSpPr>
          <p:cNvPr id="195588" name="文本框 5"/>
          <p:cNvSpPr txBox="1"/>
          <p:nvPr/>
        </p:nvSpPr>
        <p:spPr>
          <a:xfrm>
            <a:off x="5196840" y="3075305"/>
            <a:ext cx="4352925" cy="706755"/>
          </a:xfrm>
          <a:prstGeom prst="rect">
            <a:avLst/>
          </a:prstGeom>
          <a:noFill/>
          <a:ln w="9525">
            <a:noFill/>
          </a:ln>
        </p:spPr>
        <p:txBody>
          <a:bodyPr wrap="square" anchor="t">
            <a:spAutoFit/>
          </a:bodyPr>
          <a:p>
            <a:pPr algn="dist"/>
            <a:r>
              <a:rPr lang="zh-CN" altLang="en-US" sz="4000" b="1" dirty="0">
                <a:solidFill>
                  <a:srgbClr val="27506E"/>
                </a:solidFill>
                <a:latin typeface="+mj-ea"/>
                <a:ea typeface="+mj-ea"/>
                <a:sym typeface="微软雅黑 Light" panose="020B0502040204020203" charset="-122"/>
              </a:rPr>
              <a:t>就业制度的沿革</a:t>
            </a:r>
            <a:endParaRPr lang="zh-CN" altLang="en-US" sz="4000" b="1" dirty="0">
              <a:solidFill>
                <a:srgbClr val="27506E"/>
              </a:solidFill>
              <a:latin typeface="+mj-ea"/>
              <a:ea typeface="+mj-ea"/>
              <a:sym typeface="微软雅黑 Light" panose="020B0502040204020203" charset="-122"/>
            </a:endParaRPr>
          </a:p>
        </p:txBody>
      </p:sp>
      <p:sp>
        <p:nvSpPr>
          <p:cNvPr id="25" name="椭圆 24"/>
          <p:cNvSpPr/>
          <p:nvPr/>
        </p:nvSpPr>
        <p:spPr>
          <a:xfrm>
            <a:off x="3678766" y="2230831"/>
            <a:ext cx="520689" cy="520689"/>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6" name="椭圆 25"/>
          <p:cNvSpPr/>
          <p:nvPr/>
        </p:nvSpPr>
        <p:spPr>
          <a:xfrm>
            <a:off x="1871008" y="2653234"/>
            <a:ext cx="382375" cy="38237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8" name="椭圆 27"/>
          <p:cNvSpPr/>
          <p:nvPr/>
        </p:nvSpPr>
        <p:spPr>
          <a:xfrm>
            <a:off x="1679820" y="4501070"/>
            <a:ext cx="213793" cy="21379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9" name="椭圆 28"/>
          <p:cNvSpPr/>
          <p:nvPr/>
        </p:nvSpPr>
        <p:spPr>
          <a:xfrm>
            <a:off x="2230662" y="4048972"/>
            <a:ext cx="294040" cy="29404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0" name="椭圆 29"/>
          <p:cNvSpPr/>
          <p:nvPr/>
        </p:nvSpPr>
        <p:spPr>
          <a:xfrm>
            <a:off x="4003299" y="3610368"/>
            <a:ext cx="304395" cy="30439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1" name="椭圆 30"/>
          <p:cNvSpPr/>
          <p:nvPr/>
        </p:nvSpPr>
        <p:spPr>
          <a:xfrm>
            <a:off x="3767953" y="4437363"/>
            <a:ext cx="206056" cy="20605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2" name="椭圆 31"/>
          <p:cNvSpPr/>
          <p:nvPr/>
        </p:nvSpPr>
        <p:spPr>
          <a:xfrm>
            <a:off x="1651311" y="3610368"/>
            <a:ext cx="132944" cy="132944"/>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Tree>
  </p:cSld>
  <p:clrMapOvr>
    <a:masterClrMapping/>
  </p:clrMapOvr>
  <p:transition spd="slow">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8113" name="Text Placeholder 5"/>
          <p:cNvSpPr txBox="1"/>
          <p:nvPr/>
        </p:nvSpPr>
        <p:spPr>
          <a:xfrm>
            <a:off x="4795838" y="2695575"/>
            <a:ext cx="5478462" cy="1931988"/>
          </a:xfrm>
          <a:prstGeom prst="rect">
            <a:avLst/>
          </a:prstGeom>
          <a:noFill/>
          <a:ln w="9525">
            <a:noFill/>
          </a:ln>
        </p:spPr>
        <p:txBody>
          <a:bodyPr wrap="square" tIns="91440" anchor="t">
            <a:spAutoFit/>
          </a:bodyPr>
          <a:p>
            <a:pPr algn="just">
              <a:lnSpc>
                <a:spcPts val="2000"/>
              </a:lnSpc>
              <a:spcBef>
                <a:spcPts val="1000"/>
              </a:spcBef>
              <a:buFont typeface="Arial" panose="020B0604020202090204" pitchFamily="34" charset="0"/>
            </a:pPr>
            <a:r>
              <a:rPr lang="zh-CN" altLang="zh-CN" sz="2000" dirty="0">
                <a:solidFill>
                  <a:srgbClr val="124062"/>
                </a:solidFill>
                <a:latin typeface="宋体" panose="02010600030101010101" pitchFamily="2" charset="-122"/>
                <a:ea typeface="宋体" panose="02010600030101010101" pitchFamily="2" charset="-122"/>
                <a:sym typeface="Bebas" pitchFamily="2" charset="0"/>
              </a:rPr>
              <a:t>1. 大学生就业市场现状如何？</a:t>
            </a:r>
            <a:endParaRPr lang="zh-CN" altLang="zh-CN" sz="2000" dirty="0">
              <a:solidFill>
                <a:srgbClr val="124062"/>
              </a:solidFill>
              <a:latin typeface="宋体" panose="02010600030101010101" pitchFamily="2" charset="-122"/>
              <a:ea typeface="宋体" panose="02010600030101010101" pitchFamily="2" charset="-122"/>
              <a:sym typeface="Bebas" pitchFamily="2" charset="0"/>
            </a:endParaRPr>
          </a:p>
          <a:p>
            <a:pPr algn="just">
              <a:lnSpc>
                <a:spcPts val="2000"/>
              </a:lnSpc>
              <a:spcBef>
                <a:spcPts val="1000"/>
              </a:spcBef>
              <a:buFont typeface="Arial" panose="020B0604020202090204" pitchFamily="34" charset="0"/>
            </a:pPr>
            <a:r>
              <a:rPr lang="zh-CN" altLang="zh-CN" sz="2000" dirty="0">
                <a:solidFill>
                  <a:srgbClr val="124062"/>
                </a:solidFill>
                <a:latin typeface="宋体" panose="02010600030101010101" pitchFamily="2" charset="-122"/>
                <a:ea typeface="宋体" panose="02010600030101010101" pitchFamily="2" charset="-122"/>
                <a:sym typeface="Bebas" pitchFamily="2" charset="0"/>
              </a:rPr>
              <a:t>2. 国家对大学生就业有哪些优惠政策？</a:t>
            </a:r>
            <a:endParaRPr lang="zh-CN" altLang="zh-CN" sz="2000" dirty="0">
              <a:solidFill>
                <a:srgbClr val="124062"/>
              </a:solidFill>
              <a:latin typeface="宋体" panose="02010600030101010101" pitchFamily="2" charset="-122"/>
              <a:ea typeface="宋体" panose="02010600030101010101" pitchFamily="2" charset="-122"/>
              <a:sym typeface="Bebas" pitchFamily="2" charset="0"/>
            </a:endParaRPr>
          </a:p>
          <a:p>
            <a:pPr algn="just">
              <a:lnSpc>
                <a:spcPts val="2000"/>
              </a:lnSpc>
              <a:spcBef>
                <a:spcPts val="1000"/>
              </a:spcBef>
              <a:buFont typeface="Arial" panose="020B0604020202090204" pitchFamily="34" charset="0"/>
            </a:pPr>
            <a:r>
              <a:rPr lang="zh-CN" altLang="zh-CN" sz="2000" dirty="0">
                <a:solidFill>
                  <a:srgbClr val="124062"/>
                </a:solidFill>
                <a:latin typeface="宋体" panose="02010600030101010101" pitchFamily="2" charset="-122"/>
                <a:ea typeface="宋体" panose="02010600030101010101" pitchFamily="2" charset="-122"/>
                <a:sym typeface="Bebas" pitchFamily="2" charset="0"/>
              </a:rPr>
              <a:t>3. 哪些单位和个人应办理人事代理？</a:t>
            </a:r>
            <a:endParaRPr lang="zh-CN" altLang="zh-CN" sz="2000" dirty="0">
              <a:solidFill>
                <a:srgbClr val="124062"/>
              </a:solidFill>
              <a:latin typeface="宋体" panose="02010600030101010101" pitchFamily="2" charset="-122"/>
              <a:ea typeface="宋体" panose="02010600030101010101" pitchFamily="2" charset="-122"/>
              <a:sym typeface="Bebas" pitchFamily="2" charset="0"/>
            </a:endParaRPr>
          </a:p>
          <a:p>
            <a:pPr algn="just">
              <a:lnSpc>
                <a:spcPts val="2000"/>
              </a:lnSpc>
              <a:spcBef>
                <a:spcPts val="1000"/>
              </a:spcBef>
              <a:buFont typeface="Arial" panose="020B0604020202090204" pitchFamily="34" charset="0"/>
            </a:pPr>
            <a:r>
              <a:rPr lang="zh-CN" altLang="zh-CN" sz="2000" dirty="0">
                <a:solidFill>
                  <a:srgbClr val="124062"/>
                </a:solidFill>
                <a:latin typeface="宋体" panose="02010600030101010101" pitchFamily="2" charset="-122"/>
                <a:ea typeface="宋体" panose="02010600030101010101" pitchFamily="2" charset="-122"/>
                <a:sym typeface="Bebas" pitchFamily="2" charset="0"/>
              </a:rPr>
              <a:t>4. 如何了解用人信息？</a:t>
            </a:r>
            <a:endParaRPr lang="zh-CN" altLang="zh-CN" sz="2000" dirty="0">
              <a:solidFill>
                <a:srgbClr val="124062"/>
              </a:solidFill>
              <a:latin typeface="宋体" panose="02010600030101010101" pitchFamily="2" charset="-122"/>
              <a:ea typeface="宋体" panose="02010600030101010101" pitchFamily="2" charset="-122"/>
              <a:sym typeface="Bebas" pitchFamily="2" charset="0"/>
            </a:endParaRPr>
          </a:p>
          <a:p>
            <a:pPr algn="just">
              <a:lnSpc>
                <a:spcPts val="2000"/>
              </a:lnSpc>
              <a:spcBef>
                <a:spcPts val="1000"/>
              </a:spcBef>
              <a:buFont typeface="Arial" panose="020B0604020202090204" pitchFamily="34" charset="0"/>
            </a:pPr>
            <a:r>
              <a:rPr lang="zh-CN" altLang="zh-CN" sz="2000" dirty="0">
                <a:solidFill>
                  <a:srgbClr val="124062"/>
                </a:solidFill>
                <a:latin typeface="宋体" panose="02010600030101010101" pitchFamily="2" charset="-122"/>
                <a:ea typeface="宋体" panose="02010600030101010101" pitchFamily="2" charset="-122"/>
                <a:sym typeface="Bebas" pitchFamily="2" charset="0"/>
              </a:rPr>
              <a:t>5. 大学生就业的途径有哪些？</a:t>
            </a:r>
            <a:endParaRPr lang="zh-CN" altLang="zh-CN" sz="2000" dirty="0">
              <a:solidFill>
                <a:srgbClr val="124062"/>
              </a:solidFill>
              <a:latin typeface="宋体" panose="02010600030101010101" pitchFamily="2" charset="-122"/>
              <a:ea typeface="宋体" panose="02010600030101010101" pitchFamily="2" charset="-122"/>
              <a:sym typeface="Bebas" pitchFamily="2" charset="0"/>
            </a:endParaRPr>
          </a:p>
        </p:txBody>
      </p:sp>
      <p:grpSp>
        <p:nvGrpSpPr>
          <p:cNvPr id="25" name="组合 22"/>
          <p:cNvGrpSpPr/>
          <p:nvPr/>
        </p:nvGrpSpPr>
        <p:grpSpPr>
          <a:xfrm rot="0">
            <a:off x="1595120" y="944245"/>
            <a:ext cx="3003550" cy="4473575"/>
            <a:chOff x="7448550" y="2122488"/>
            <a:chExt cx="901700" cy="1366838"/>
          </a:xfrm>
          <a:solidFill>
            <a:srgbClr val="254C6A"/>
          </a:solidFill>
        </p:grpSpPr>
        <p:sp>
          <p:nvSpPr>
            <p:cNvPr id="26" name="Freeform 92"/>
            <p:cNvSpPr/>
            <p:nvPr/>
          </p:nvSpPr>
          <p:spPr bwMode="auto">
            <a:xfrm>
              <a:off x="7461250" y="3382963"/>
              <a:ext cx="317500" cy="106363"/>
            </a:xfrm>
            <a:custGeom>
              <a:avLst/>
              <a:gdLst>
                <a:gd name="T0" fmla="*/ 99 w 200"/>
                <a:gd name="T1" fmla="*/ 0 h 67"/>
                <a:gd name="T2" fmla="*/ 127 w 200"/>
                <a:gd name="T3" fmla="*/ 2 h 67"/>
                <a:gd name="T4" fmla="*/ 150 w 200"/>
                <a:gd name="T5" fmla="*/ 5 h 67"/>
                <a:gd name="T6" fmla="*/ 170 w 200"/>
                <a:gd name="T7" fmla="*/ 11 h 67"/>
                <a:gd name="T8" fmla="*/ 186 w 200"/>
                <a:gd name="T9" fmla="*/ 17 h 67"/>
                <a:gd name="T10" fmla="*/ 196 w 200"/>
                <a:gd name="T11" fmla="*/ 25 h 67"/>
                <a:gd name="T12" fmla="*/ 200 w 200"/>
                <a:gd name="T13" fmla="*/ 34 h 67"/>
                <a:gd name="T14" fmla="*/ 196 w 200"/>
                <a:gd name="T15" fmla="*/ 42 h 67"/>
                <a:gd name="T16" fmla="*/ 186 w 200"/>
                <a:gd name="T17" fmla="*/ 50 h 67"/>
                <a:gd name="T18" fmla="*/ 170 w 200"/>
                <a:gd name="T19" fmla="*/ 56 h 67"/>
                <a:gd name="T20" fmla="*/ 150 w 200"/>
                <a:gd name="T21" fmla="*/ 62 h 67"/>
                <a:gd name="T22" fmla="*/ 127 w 200"/>
                <a:gd name="T23" fmla="*/ 66 h 67"/>
                <a:gd name="T24" fmla="*/ 99 w 200"/>
                <a:gd name="T25" fmla="*/ 67 h 67"/>
                <a:gd name="T26" fmla="*/ 73 w 200"/>
                <a:gd name="T27" fmla="*/ 66 h 67"/>
                <a:gd name="T28" fmla="*/ 50 w 200"/>
                <a:gd name="T29" fmla="*/ 62 h 67"/>
                <a:gd name="T30" fmla="*/ 30 w 200"/>
                <a:gd name="T31" fmla="*/ 56 h 67"/>
                <a:gd name="T32" fmla="*/ 14 w 200"/>
                <a:gd name="T33" fmla="*/ 50 h 67"/>
                <a:gd name="T34" fmla="*/ 4 w 200"/>
                <a:gd name="T35" fmla="*/ 42 h 67"/>
                <a:gd name="T36" fmla="*/ 0 w 200"/>
                <a:gd name="T37" fmla="*/ 34 h 67"/>
                <a:gd name="T38" fmla="*/ 4 w 200"/>
                <a:gd name="T39" fmla="*/ 25 h 67"/>
                <a:gd name="T40" fmla="*/ 14 w 200"/>
                <a:gd name="T41" fmla="*/ 17 h 67"/>
                <a:gd name="T42" fmla="*/ 30 w 200"/>
                <a:gd name="T43" fmla="*/ 11 h 67"/>
                <a:gd name="T44" fmla="*/ 50 w 200"/>
                <a:gd name="T45" fmla="*/ 5 h 67"/>
                <a:gd name="T46" fmla="*/ 73 w 200"/>
                <a:gd name="T47" fmla="*/ 2 h 67"/>
                <a:gd name="T48" fmla="*/ 99 w 200"/>
                <a:gd name="T4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0" h="67">
                  <a:moveTo>
                    <a:pt x="99" y="0"/>
                  </a:moveTo>
                  <a:lnTo>
                    <a:pt x="127" y="2"/>
                  </a:lnTo>
                  <a:lnTo>
                    <a:pt x="150" y="5"/>
                  </a:lnTo>
                  <a:lnTo>
                    <a:pt x="170" y="11"/>
                  </a:lnTo>
                  <a:lnTo>
                    <a:pt x="186" y="17"/>
                  </a:lnTo>
                  <a:lnTo>
                    <a:pt x="196" y="25"/>
                  </a:lnTo>
                  <a:lnTo>
                    <a:pt x="200" y="34"/>
                  </a:lnTo>
                  <a:lnTo>
                    <a:pt x="196" y="42"/>
                  </a:lnTo>
                  <a:lnTo>
                    <a:pt x="186" y="50"/>
                  </a:lnTo>
                  <a:lnTo>
                    <a:pt x="170" y="56"/>
                  </a:lnTo>
                  <a:lnTo>
                    <a:pt x="150" y="62"/>
                  </a:lnTo>
                  <a:lnTo>
                    <a:pt x="127" y="66"/>
                  </a:lnTo>
                  <a:lnTo>
                    <a:pt x="99" y="67"/>
                  </a:lnTo>
                  <a:lnTo>
                    <a:pt x="73" y="66"/>
                  </a:lnTo>
                  <a:lnTo>
                    <a:pt x="50" y="62"/>
                  </a:lnTo>
                  <a:lnTo>
                    <a:pt x="30" y="56"/>
                  </a:lnTo>
                  <a:lnTo>
                    <a:pt x="14" y="50"/>
                  </a:lnTo>
                  <a:lnTo>
                    <a:pt x="4" y="42"/>
                  </a:lnTo>
                  <a:lnTo>
                    <a:pt x="0" y="34"/>
                  </a:lnTo>
                  <a:lnTo>
                    <a:pt x="4" y="25"/>
                  </a:lnTo>
                  <a:lnTo>
                    <a:pt x="14" y="17"/>
                  </a:lnTo>
                  <a:lnTo>
                    <a:pt x="30" y="11"/>
                  </a:lnTo>
                  <a:lnTo>
                    <a:pt x="50" y="5"/>
                  </a:lnTo>
                  <a:lnTo>
                    <a:pt x="73" y="2"/>
                  </a:lnTo>
                  <a:lnTo>
                    <a:pt x="99"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27" name="Freeform 101"/>
            <p:cNvSpPr>
              <a:spLocks noEditPoints="1"/>
            </p:cNvSpPr>
            <p:nvPr/>
          </p:nvSpPr>
          <p:spPr bwMode="auto">
            <a:xfrm>
              <a:off x="7564438" y="2595563"/>
              <a:ext cx="26988" cy="26988"/>
            </a:xfrm>
            <a:custGeom>
              <a:avLst/>
              <a:gdLst>
                <a:gd name="T0" fmla="*/ 9 w 17"/>
                <a:gd name="T1" fmla="*/ 9 h 17"/>
                <a:gd name="T2" fmla="*/ 9 w 17"/>
                <a:gd name="T3" fmla="*/ 9 h 17"/>
                <a:gd name="T4" fmla="*/ 11 w 17"/>
                <a:gd name="T5" fmla="*/ 9 h 17"/>
                <a:gd name="T6" fmla="*/ 9 w 17"/>
                <a:gd name="T7" fmla="*/ 9 h 17"/>
                <a:gd name="T8" fmla="*/ 9 w 17"/>
                <a:gd name="T9" fmla="*/ 0 h 17"/>
                <a:gd name="T10" fmla="*/ 12 w 17"/>
                <a:gd name="T11" fmla="*/ 1 h 17"/>
                <a:gd name="T12" fmla="*/ 15 w 17"/>
                <a:gd name="T13" fmla="*/ 3 h 17"/>
                <a:gd name="T14" fmla="*/ 17 w 17"/>
                <a:gd name="T15" fmla="*/ 5 h 17"/>
                <a:gd name="T16" fmla="*/ 17 w 17"/>
                <a:gd name="T17" fmla="*/ 9 h 17"/>
                <a:gd name="T18" fmla="*/ 17 w 17"/>
                <a:gd name="T19" fmla="*/ 12 h 17"/>
                <a:gd name="T20" fmla="*/ 15 w 17"/>
                <a:gd name="T21" fmla="*/ 14 h 17"/>
                <a:gd name="T22" fmla="*/ 12 w 17"/>
                <a:gd name="T23" fmla="*/ 17 h 17"/>
                <a:gd name="T24" fmla="*/ 9 w 17"/>
                <a:gd name="T25" fmla="*/ 17 h 17"/>
                <a:gd name="T26" fmla="*/ 5 w 17"/>
                <a:gd name="T27" fmla="*/ 17 h 17"/>
                <a:gd name="T28" fmla="*/ 3 w 17"/>
                <a:gd name="T29" fmla="*/ 14 h 17"/>
                <a:gd name="T30" fmla="*/ 2 w 17"/>
                <a:gd name="T31" fmla="*/ 12 h 17"/>
                <a:gd name="T32" fmla="*/ 0 w 17"/>
                <a:gd name="T33" fmla="*/ 9 h 17"/>
                <a:gd name="T34" fmla="*/ 2 w 17"/>
                <a:gd name="T35" fmla="*/ 5 h 17"/>
                <a:gd name="T36" fmla="*/ 3 w 17"/>
                <a:gd name="T37" fmla="*/ 3 h 17"/>
                <a:gd name="T38" fmla="*/ 5 w 17"/>
                <a:gd name="T39" fmla="*/ 1 h 17"/>
                <a:gd name="T40" fmla="*/ 9 w 17"/>
                <a:gd name="T4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9" y="9"/>
                  </a:moveTo>
                  <a:lnTo>
                    <a:pt x="9" y="9"/>
                  </a:lnTo>
                  <a:lnTo>
                    <a:pt x="11" y="9"/>
                  </a:lnTo>
                  <a:lnTo>
                    <a:pt x="9" y="9"/>
                  </a:lnTo>
                  <a:close/>
                  <a:moveTo>
                    <a:pt x="9" y="0"/>
                  </a:moveTo>
                  <a:lnTo>
                    <a:pt x="12" y="1"/>
                  </a:lnTo>
                  <a:lnTo>
                    <a:pt x="15" y="3"/>
                  </a:lnTo>
                  <a:lnTo>
                    <a:pt x="17" y="5"/>
                  </a:lnTo>
                  <a:lnTo>
                    <a:pt x="17" y="9"/>
                  </a:lnTo>
                  <a:lnTo>
                    <a:pt x="17" y="12"/>
                  </a:lnTo>
                  <a:lnTo>
                    <a:pt x="15" y="14"/>
                  </a:lnTo>
                  <a:lnTo>
                    <a:pt x="12" y="17"/>
                  </a:lnTo>
                  <a:lnTo>
                    <a:pt x="9" y="17"/>
                  </a:lnTo>
                  <a:lnTo>
                    <a:pt x="5" y="17"/>
                  </a:lnTo>
                  <a:lnTo>
                    <a:pt x="3" y="14"/>
                  </a:lnTo>
                  <a:lnTo>
                    <a:pt x="2" y="12"/>
                  </a:lnTo>
                  <a:lnTo>
                    <a:pt x="0" y="9"/>
                  </a:lnTo>
                  <a:lnTo>
                    <a:pt x="2" y="5"/>
                  </a:lnTo>
                  <a:lnTo>
                    <a:pt x="3" y="3"/>
                  </a:lnTo>
                  <a:lnTo>
                    <a:pt x="5" y="1"/>
                  </a:lnTo>
                  <a:lnTo>
                    <a:pt x="9"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28" name="Freeform 102"/>
            <p:cNvSpPr/>
            <p:nvPr/>
          </p:nvSpPr>
          <p:spPr bwMode="auto">
            <a:xfrm>
              <a:off x="7662863" y="2587625"/>
              <a:ext cx="28575" cy="26988"/>
            </a:xfrm>
            <a:custGeom>
              <a:avLst/>
              <a:gdLst>
                <a:gd name="T0" fmla="*/ 9 w 18"/>
                <a:gd name="T1" fmla="*/ 0 h 17"/>
                <a:gd name="T2" fmla="*/ 12 w 18"/>
                <a:gd name="T3" fmla="*/ 0 h 17"/>
                <a:gd name="T4" fmla="*/ 16 w 18"/>
                <a:gd name="T5" fmla="*/ 1 h 17"/>
                <a:gd name="T6" fmla="*/ 17 w 18"/>
                <a:gd name="T7" fmla="*/ 5 h 17"/>
                <a:gd name="T8" fmla="*/ 18 w 18"/>
                <a:gd name="T9" fmla="*/ 8 h 17"/>
                <a:gd name="T10" fmla="*/ 17 w 18"/>
                <a:gd name="T11" fmla="*/ 12 h 17"/>
                <a:gd name="T12" fmla="*/ 16 w 18"/>
                <a:gd name="T13" fmla="*/ 14 h 17"/>
                <a:gd name="T14" fmla="*/ 12 w 18"/>
                <a:gd name="T15" fmla="*/ 16 h 17"/>
                <a:gd name="T16" fmla="*/ 9 w 18"/>
                <a:gd name="T17" fmla="*/ 17 h 17"/>
                <a:gd name="T18" fmla="*/ 5 w 18"/>
                <a:gd name="T19" fmla="*/ 16 h 17"/>
                <a:gd name="T20" fmla="*/ 2 w 18"/>
                <a:gd name="T21" fmla="*/ 14 h 17"/>
                <a:gd name="T22" fmla="*/ 1 w 18"/>
                <a:gd name="T23" fmla="*/ 12 h 17"/>
                <a:gd name="T24" fmla="*/ 0 w 18"/>
                <a:gd name="T25" fmla="*/ 8 h 17"/>
                <a:gd name="T26" fmla="*/ 1 w 18"/>
                <a:gd name="T27" fmla="*/ 5 h 17"/>
                <a:gd name="T28" fmla="*/ 2 w 18"/>
                <a:gd name="T29" fmla="*/ 1 h 17"/>
                <a:gd name="T30" fmla="*/ 5 w 18"/>
                <a:gd name="T31" fmla="*/ 0 h 17"/>
                <a:gd name="T32" fmla="*/ 9 w 18"/>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7">
                  <a:moveTo>
                    <a:pt x="9" y="0"/>
                  </a:moveTo>
                  <a:lnTo>
                    <a:pt x="12" y="0"/>
                  </a:lnTo>
                  <a:lnTo>
                    <a:pt x="16" y="1"/>
                  </a:lnTo>
                  <a:lnTo>
                    <a:pt x="17" y="5"/>
                  </a:lnTo>
                  <a:lnTo>
                    <a:pt x="18" y="8"/>
                  </a:lnTo>
                  <a:lnTo>
                    <a:pt x="17" y="12"/>
                  </a:lnTo>
                  <a:lnTo>
                    <a:pt x="16" y="14"/>
                  </a:lnTo>
                  <a:lnTo>
                    <a:pt x="12" y="16"/>
                  </a:lnTo>
                  <a:lnTo>
                    <a:pt x="9" y="17"/>
                  </a:lnTo>
                  <a:lnTo>
                    <a:pt x="5" y="16"/>
                  </a:lnTo>
                  <a:lnTo>
                    <a:pt x="2" y="14"/>
                  </a:lnTo>
                  <a:lnTo>
                    <a:pt x="1" y="12"/>
                  </a:lnTo>
                  <a:lnTo>
                    <a:pt x="0" y="8"/>
                  </a:lnTo>
                  <a:lnTo>
                    <a:pt x="1" y="5"/>
                  </a:lnTo>
                  <a:lnTo>
                    <a:pt x="2" y="1"/>
                  </a:lnTo>
                  <a:lnTo>
                    <a:pt x="5" y="0"/>
                  </a:lnTo>
                  <a:lnTo>
                    <a:pt x="9"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29" name="Freeform 140"/>
            <p:cNvSpPr>
              <a:spLocks noEditPoints="1"/>
            </p:cNvSpPr>
            <p:nvPr/>
          </p:nvSpPr>
          <p:spPr bwMode="auto">
            <a:xfrm>
              <a:off x="7497763" y="2778125"/>
              <a:ext cx="246063" cy="323850"/>
            </a:xfrm>
            <a:custGeom>
              <a:avLst/>
              <a:gdLst>
                <a:gd name="T0" fmla="*/ 76 w 155"/>
                <a:gd name="T1" fmla="*/ 12 h 204"/>
                <a:gd name="T2" fmla="*/ 45 w 155"/>
                <a:gd name="T3" fmla="*/ 24 h 204"/>
                <a:gd name="T4" fmla="*/ 27 w 155"/>
                <a:gd name="T5" fmla="*/ 37 h 204"/>
                <a:gd name="T6" fmla="*/ 23 w 155"/>
                <a:gd name="T7" fmla="*/ 42 h 204"/>
                <a:gd name="T8" fmla="*/ 19 w 155"/>
                <a:gd name="T9" fmla="*/ 51 h 204"/>
                <a:gd name="T10" fmla="*/ 11 w 155"/>
                <a:gd name="T11" fmla="*/ 91 h 204"/>
                <a:gd name="T12" fmla="*/ 24 w 155"/>
                <a:gd name="T13" fmla="*/ 134 h 204"/>
                <a:gd name="T14" fmla="*/ 25 w 155"/>
                <a:gd name="T15" fmla="*/ 136 h 204"/>
                <a:gd name="T16" fmla="*/ 25 w 155"/>
                <a:gd name="T17" fmla="*/ 139 h 204"/>
                <a:gd name="T18" fmla="*/ 28 w 155"/>
                <a:gd name="T19" fmla="*/ 146 h 204"/>
                <a:gd name="T20" fmla="*/ 36 w 155"/>
                <a:gd name="T21" fmla="*/ 167 h 204"/>
                <a:gd name="T22" fmla="*/ 51 w 155"/>
                <a:gd name="T23" fmla="*/ 186 h 204"/>
                <a:gd name="T24" fmla="*/ 71 w 155"/>
                <a:gd name="T25" fmla="*/ 195 h 204"/>
                <a:gd name="T26" fmla="*/ 92 w 155"/>
                <a:gd name="T27" fmla="*/ 189 h 204"/>
                <a:gd name="T28" fmla="*/ 104 w 155"/>
                <a:gd name="T29" fmla="*/ 181 h 204"/>
                <a:gd name="T30" fmla="*/ 108 w 155"/>
                <a:gd name="T31" fmla="*/ 177 h 204"/>
                <a:gd name="T32" fmla="*/ 114 w 155"/>
                <a:gd name="T33" fmla="*/ 169 h 204"/>
                <a:gd name="T34" fmla="*/ 125 w 155"/>
                <a:gd name="T35" fmla="*/ 153 h 204"/>
                <a:gd name="T36" fmla="*/ 142 w 155"/>
                <a:gd name="T37" fmla="*/ 110 h 204"/>
                <a:gd name="T38" fmla="*/ 144 w 155"/>
                <a:gd name="T39" fmla="*/ 70 h 204"/>
                <a:gd name="T40" fmla="*/ 142 w 155"/>
                <a:gd name="T41" fmla="*/ 54 h 204"/>
                <a:gd name="T42" fmla="*/ 140 w 155"/>
                <a:gd name="T43" fmla="*/ 50 h 204"/>
                <a:gd name="T44" fmla="*/ 137 w 155"/>
                <a:gd name="T45" fmla="*/ 43 h 204"/>
                <a:gd name="T46" fmla="*/ 130 w 155"/>
                <a:gd name="T47" fmla="*/ 32 h 204"/>
                <a:gd name="T48" fmla="*/ 114 w 155"/>
                <a:gd name="T49" fmla="*/ 17 h 204"/>
                <a:gd name="T50" fmla="*/ 89 w 155"/>
                <a:gd name="T51" fmla="*/ 11 h 204"/>
                <a:gd name="T52" fmla="*/ 105 w 155"/>
                <a:gd name="T53" fmla="*/ 3 h 204"/>
                <a:gd name="T54" fmla="*/ 130 w 155"/>
                <a:gd name="T55" fmla="*/ 17 h 204"/>
                <a:gd name="T56" fmla="*/ 146 w 155"/>
                <a:gd name="T57" fmla="*/ 38 h 204"/>
                <a:gd name="T58" fmla="*/ 151 w 155"/>
                <a:gd name="T59" fmla="*/ 51 h 204"/>
                <a:gd name="T60" fmla="*/ 151 w 155"/>
                <a:gd name="T61" fmla="*/ 53 h 204"/>
                <a:gd name="T62" fmla="*/ 155 w 155"/>
                <a:gd name="T63" fmla="*/ 84 h 204"/>
                <a:gd name="T64" fmla="*/ 146 w 155"/>
                <a:gd name="T65" fmla="*/ 131 h 204"/>
                <a:gd name="T66" fmla="*/ 127 w 155"/>
                <a:gd name="T67" fmla="*/ 167 h 204"/>
                <a:gd name="T68" fmla="*/ 113 w 155"/>
                <a:gd name="T69" fmla="*/ 186 h 204"/>
                <a:gd name="T70" fmla="*/ 96 w 155"/>
                <a:gd name="T71" fmla="*/ 198 h 204"/>
                <a:gd name="T72" fmla="*/ 71 w 155"/>
                <a:gd name="T73" fmla="*/ 204 h 204"/>
                <a:gd name="T74" fmla="*/ 45 w 155"/>
                <a:gd name="T75" fmla="*/ 194 h 204"/>
                <a:gd name="T76" fmla="*/ 27 w 155"/>
                <a:gd name="T77" fmla="*/ 170 h 204"/>
                <a:gd name="T78" fmla="*/ 17 w 155"/>
                <a:gd name="T79" fmla="*/ 146 h 204"/>
                <a:gd name="T80" fmla="*/ 7 w 155"/>
                <a:gd name="T81" fmla="*/ 123 h 204"/>
                <a:gd name="T82" fmla="*/ 0 w 155"/>
                <a:gd name="T83" fmla="*/ 91 h 204"/>
                <a:gd name="T84" fmla="*/ 6 w 155"/>
                <a:gd name="T85" fmla="*/ 60 h 204"/>
                <a:gd name="T86" fmla="*/ 15 w 155"/>
                <a:gd name="T87" fmla="*/ 38 h 204"/>
                <a:gd name="T88" fmla="*/ 19 w 155"/>
                <a:gd name="T89" fmla="*/ 30 h 204"/>
                <a:gd name="T90" fmla="*/ 20 w 155"/>
                <a:gd name="T91" fmla="*/ 29 h 204"/>
                <a:gd name="T92" fmla="*/ 58 w 155"/>
                <a:gd name="T93" fmla="*/ 7 h 204"/>
                <a:gd name="T94" fmla="*/ 89 w 155"/>
                <a:gd name="T9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204">
                  <a:moveTo>
                    <a:pt x="89" y="11"/>
                  </a:moveTo>
                  <a:lnTo>
                    <a:pt x="76" y="12"/>
                  </a:lnTo>
                  <a:lnTo>
                    <a:pt x="62" y="16"/>
                  </a:lnTo>
                  <a:lnTo>
                    <a:pt x="45" y="24"/>
                  </a:lnTo>
                  <a:lnTo>
                    <a:pt x="27" y="36"/>
                  </a:lnTo>
                  <a:lnTo>
                    <a:pt x="27" y="37"/>
                  </a:lnTo>
                  <a:lnTo>
                    <a:pt x="25" y="40"/>
                  </a:lnTo>
                  <a:lnTo>
                    <a:pt x="23" y="42"/>
                  </a:lnTo>
                  <a:lnTo>
                    <a:pt x="21" y="47"/>
                  </a:lnTo>
                  <a:lnTo>
                    <a:pt x="19" y="51"/>
                  </a:lnTo>
                  <a:lnTo>
                    <a:pt x="13" y="70"/>
                  </a:lnTo>
                  <a:lnTo>
                    <a:pt x="11" y="91"/>
                  </a:lnTo>
                  <a:lnTo>
                    <a:pt x="13" y="113"/>
                  </a:lnTo>
                  <a:lnTo>
                    <a:pt x="24" y="134"/>
                  </a:lnTo>
                  <a:lnTo>
                    <a:pt x="24" y="135"/>
                  </a:lnTo>
                  <a:lnTo>
                    <a:pt x="25" y="136"/>
                  </a:lnTo>
                  <a:lnTo>
                    <a:pt x="25" y="136"/>
                  </a:lnTo>
                  <a:lnTo>
                    <a:pt x="25" y="139"/>
                  </a:lnTo>
                  <a:lnTo>
                    <a:pt x="27" y="142"/>
                  </a:lnTo>
                  <a:lnTo>
                    <a:pt x="28" y="146"/>
                  </a:lnTo>
                  <a:lnTo>
                    <a:pt x="30" y="155"/>
                  </a:lnTo>
                  <a:lnTo>
                    <a:pt x="36" y="167"/>
                  </a:lnTo>
                  <a:lnTo>
                    <a:pt x="42" y="177"/>
                  </a:lnTo>
                  <a:lnTo>
                    <a:pt x="51" y="186"/>
                  </a:lnTo>
                  <a:lnTo>
                    <a:pt x="61" y="193"/>
                  </a:lnTo>
                  <a:lnTo>
                    <a:pt x="71" y="195"/>
                  </a:lnTo>
                  <a:lnTo>
                    <a:pt x="80" y="194"/>
                  </a:lnTo>
                  <a:lnTo>
                    <a:pt x="92" y="189"/>
                  </a:lnTo>
                  <a:lnTo>
                    <a:pt x="104" y="181"/>
                  </a:lnTo>
                  <a:lnTo>
                    <a:pt x="104" y="181"/>
                  </a:lnTo>
                  <a:lnTo>
                    <a:pt x="105" y="180"/>
                  </a:lnTo>
                  <a:lnTo>
                    <a:pt x="108" y="177"/>
                  </a:lnTo>
                  <a:lnTo>
                    <a:pt x="110" y="174"/>
                  </a:lnTo>
                  <a:lnTo>
                    <a:pt x="114" y="169"/>
                  </a:lnTo>
                  <a:lnTo>
                    <a:pt x="120" y="161"/>
                  </a:lnTo>
                  <a:lnTo>
                    <a:pt x="125" y="153"/>
                  </a:lnTo>
                  <a:lnTo>
                    <a:pt x="134" y="134"/>
                  </a:lnTo>
                  <a:lnTo>
                    <a:pt x="142" y="110"/>
                  </a:lnTo>
                  <a:lnTo>
                    <a:pt x="146" y="84"/>
                  </a:lnTo>
                  <a:lnTo>
                    <a:pt x="144" y="70"/>
                  </a:lnTo>
                  <a:lnTo>
                    <a:pt x="142" y="54"/>
                  </a:lnTo>
                  <a:lnTo>
                    <a:pt x="142" y="54"/>
                  </a:lnTo>
                  <a:lnTo>
                    <a:pt x="142" y="53"/>
                  </a:lnTo>
                  <a:lnTo>
                    <a:pt x="140" y="50"/>
                  </a:lnTo>
                  <a:lnTo>
                    <a:pt x="139" y="47"/>
                  </a:lnTo>
                  <a:lnTo>
                    <a:pt x="137" y="43"/>
                  </a:lnTo>
                  <a:lnTo>
                    <a:pt x="134" y="38"/>
                  </a:lnTo>
                  <a:lnTo>
                    <a:pt x="130" y="32"/>
                  </a:lnTo>
                  <a:lnTo>
                    <a:pt x="123" y="24"/>
                  </a:lnTo>
                  <a:lnTo>
                    <a:pt x="114" y="17"/>
                  </a:lnTo>
                  <a:lnTo>
                    <a:pt x="102" y="12"/>
                  </a:lnTo>
                  <a:lnTo>
                    <a:pt x="89" y="11"/>
                  </a:lnTo>
                  <a:close/>
                  <a:moveTo>
                    <a:pt x="89" y="0"/>
                  </a:moveTo>
                  <a:lnTo>
                    <a:pt x="105" y="3"/>
                  </a:lnTo>
                  <a:lnTo>
                    <a:pt x="120" y="8"/>
                  </a:lnTo>
                  <a:lnTo>
                    <a:pt x="130" y="17"/>
                  </a:lnTo>
                  <a:lnTo>
                    <a:pt x="138" y="26"/>
                  </a:lnTo>
                  <a:lnTo>
                    <a:pt x="146" y="38"/>
                  </a:lnTo>
                  <a:lnTo>
                    <a:pt x="150" y="47"/>
                  </a:lnTo>
                  <a:lnTo>
                    <a:pt x="151" y="51"/>
                  </a:lnTo>
                  <a:lnTo>
                    <a:pt x="147" y="53"/>
                  </a:lnTo>
                  <a:lnTo>
                    <a:pt x="151" y="53"/>
                  </a:lnTo>
                  <a:lnTo>
                    <a:pt x="155" y="68"/>
                  </a:lnTo>
                  <a:lnTo>
                    <a:pt x="155" y="84"/>
                  </a:lnTo>
                  <a:lnTo>
                    <a:pt x="152" y="109"/>
                  </a:lnTo>
                  <a:lnTo>
                    <a:pt x="146" y="131"/>
                  </a:lnTo>
                  <a:lnTo>
                    <a:pt x="138" y="151"/>
                  </a:lnTo>
                  <a:lnTo>
                    <a:pt x="127" y="167"/>
                  </a:lnTo>
                  <a:lnTo>
                    <a:pt x="120" y="178"/>
                  </a:lnTo>
                  <a:lnTo>
                    <a:pt x="113" y="186"/>
                  </a:lnTo>
                  <a:lnTo>
                    <a:pt x="110" y="189"/>
                  </a:lnTo>
                  <a:lnTo>
                    <a:pt x="96" y="198"/>
                  </a:lnTo>
                  <a:lnTo>
                    <a:pt x="84" y="203"/>
                  </a:lnTo>
                  <a:lnTo>
                    <a:pt x="71" y="204"/>
                  </a:lnTo>
                  <a:lnTo>
                    <a:pt x="57" y="202"/>
                  </a:lnTo>
                  <a:lnTo>
                    <a:pt x="45" y="194"/>
                  </a:lnTo>
                  <a:lnTo>
                    <a:pt x="34" y="184"/>
                  </a:lnTo>
                  <a:lnTo>
                    <a:pt x="27" y="170"/>
                  </a:lnTo>
                  <a:lnTo>
                    <a:pt x="21" y="157"/>
                  </a:lnTo>
                  <a:lnTo>
                    <a:pt x="17" y="146"/>
                  </a:lnTo>
                  <a:lnTo>
                    <a:pt x="15" y="139"/>
                  </a:lnTo>
                  <a:lnTo>
                    <a:pt x="7" y="123"/>
                  </a:lnTo>
                  <a:lnTo>
                    <a:pt x="3" y="106"/>
                  </a:lnTo>
                  <a:lnTo>
                    <a:pt x="0" y="91"/>
                  </a:lnTo>
                  <a:lnTo>
                    <a:pt x="3" y="75"/>
                  </a:lnTo>
                  <a:lnTo>
                    <a:pt x="6" y="60"/>
                  </a:lnTo>
                  <a:lnTo>
                    <a:pt x="9" y="47"/>
                  </a:lnTo>
                  <a:lnTo>
                    <a:pt x="15" y="38"/>
                  </a:lnTo>
                  <a:lnTo>
                    <a:pt x="17" y="32"/>
                  </a:lnTo>
                  <a:lnTo>
                    <a:pt x="19" y="30"/>
                  </a:lnTo>
                  <a:lnTo>
                    <a:pt x="20" y="29"/>
                  </a:lnTo>
                  <a:lnTo>
                    <a:pt x="20" y="29"/>
                  </a:lnTo>
                  <a:lnTo>
                    <a:pt x="40" y="16"/>
                  </a:lnTo>
                  <a:lnTo>
                    <a:pt x="58" y="7"/>
                  </a:lnTo>
                  <a:lnTo>
                    <a:pt x="75" y="2"/>
                  </a:lnTo>
                  <a:lnTo>
                    <a:pt x="89"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30" name="Freeform 141"/>
            <p:cNvSpPr/>
            <p:nvPr/>
          </p:nvSpPr>
          <p:spPr bwMode="auto">
            <a:xfrm>
              <a:off x="7572375" y="2798763"/>
              <a:ext cx="115888" cy="46038"/>
            </a:xfrm>
            <a:custGeom>
              <a:avLst/>
              <a:gdLst>
                <a:gd name="T0" fmla="*/ 10 w 73"/>
                <a:gd name="T1" fmla="*/ 0 h 29"/>
                <a:gd name="T2" fmla="*/ 10 w 73"/>
                <a:gd name="T3" fmla="*/ 0 h 29"/>
                <a:gd name="T4" fmla="*/ 11 w 73"/>
                <a:gd name="T5" fmla="*/ 3 h 29"/>
                <a:gd name="T6" fmla="*/ 12 w 73"/>
                <a:gd name="T7" fmla="*/ 7 h 29"/>
                <a:gd name="T8" fmla="*/ 16 w 73"/>
                <a:gd name="T9" fmla="*/ 10 h 29"/>
                <a:gd name="T10" fmla="*/ 19 w 73"/>
                <a:gd name="T11" fmla="*/ 13 h 29"/>
                <a:gd name="T12" fmla="*/ 24 w 73"/>
                <a:gd name="T13" fmla="*/ 16 h 29"/>
                <a:gd name="T14" fmla="*/ 29 w 73"/>
                <a:gd name="T15" fmla="*/ 19 h 29"/>
                <a:gd name="T16" fmla="*/ 35 w 73"/>
                <a:gd name="T17" fmla="*/ 20 h 29"/>
                <a:gd name="T18" fmla="*/ 42 w 73"/>
                <a:gd name="T19" fmla="*/ 17 h 29"/>
                <a:gd name="T20" fmla="*/ 53 w 73"/>
                <a:gd name="T21" fmla="*/ 12 h 29"/>
                <a:gd name="T22" fmla="*/ 66 w 73"/>
                <a:gd name="T23" fmla="*/ 0 h 29"/>
                <a:gd name="T24" fmla="*/ 73 w 73"/>
                <a:gd name="T25" fmla="*/ 7 h 29"/>
                <a:gd name="T26" fmla="*/ 59 w 73"/>
                <a:gd name="T27" fmla="*/ 20 h 29"/>
                <a:gd name="T28" fmla="*/ 46 w 73"/>
                <a:gd name="T29" fmla="*/ 27 h 29"/>
                <a:gd name="T30" fmla="*/ 35 w 73"/>
                <a:gd name="T31" fmla="*/ 29 h 29"/>
                <a:gd name="T32" fmla="*/ 24 w 73"/>
                <a:gd name="T33" fmla="*/ 28 h 29"/>
                <a:gd name="T34" fmla="*/ 15 w 73"/>
                <a:gd name="T35" fmla="*/ 23 h 29"/>
                <a:gd name="T36" fmla="*/ 8 w 73"/>
                <a:gd name="T37" fmla="*/ 16 h 29"/>
                <a:gd name="T38" fmla="*/ 6 w 73"/>
                <a:gd name="T39" fmla="*/ 13 h 29"/>
                <a:gd name="T40" fmla="*/ 3 w 73"/>
                <a:gd name="T41" fmla="*/ 10 h 29"/>
                <a:gd name="T42" fmla="*/ 2 w 73"/>
                <a:gd name="T43" fmla="*/ 7 h 29"/>
                <a:gd name="T44" fmla="*/ 0 w 73"/>
                <a:gd name="T45" fmla="*/ 6 h 29"/>
                <a:gd name="T46" fmla="*/ 0 w 73"/>
                <a:gd name="T47" fmla="*/ 4 h 29"/>
                <a:gd name="T48" fmla="*/ 0 w 73"/>
                <a:gd name="T49" fmla="*/ 4 h 29"/>
                <a:gd name="T50" fmla="*/ 10 w 73"/>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29">
                  <a:moveTo>
                    <a:pt x="10" y="0"/>
                  </a:moveTo>
                  <a:lnTo>
                    <a:pt x="10" y="0"/>
                  </a:lnTo>
                  <a:lnTo>
                    <a:pt x="11" y="3"/>
                  </a:lnTo>
                  <a:lnTo>
                    <a:pt x="12" y="7"/>
                  </a:lnTo>
                  <a:lnTo>
                    <a:pt x="16" y="10"/>
                  </a:lnTo>
                  <a:lnTo>
                    <a:pt x="19" y="13"/>
                  </a:lnTo>
                  <a:lnTo>
                    <a:pt x="24" y="16"/>
                  </a:lnTo>
                  <a:lnTo>
                    <a:pt x="29" y="19"/>
                  </a:lnTo>
                  <a:lnTo>
                    <a:pt x="35" y="20"/>
                  </a:lnTo>
                  <a:lnTo>
                    <a:pt x="42" y="17"/>
                  </a:lnTo>
                  <a:lnTo>
                    <a:pt x="53" y="12"/>
                  </a:lnTo>
                  <a:lnTo>
                    <a:pt x="66" y="0"/>
                  </a:lnTo>
                  <a:lnTo>
                    <a:pt x="73" y="7"/>
                  </a:lnTo>
                  <a:lnTo>
                    <a:pt x="59" y="20"/>
                  </a:lnTo>
                  <a:lnTo>
                    <a:pt x="46" y="27"/>
                  </a:lnTo>
                  <a:lnTo>
                    <a:pt x="35" y="29"/>
                  </a:lnTo>
                  <a:lnTo>
                    <a:pt x="24" y="28"/>
                  </a:lnTo>
                  <a:lnTo>
                    <a:pt x="15" y="23"/>
                  </a:lnTo>
                  <a:lnTo>
                    <a:pt x="8" y="16"/>
                  </a:lnTo>
                  <a:lnTo>
                    <a:pt x="6" y="13"/>
                  </a:lnTo>
                  <a:lnTo>
                    <a:pt x="3" y="10"/>
                  </a:lnTo>
                  <a:lnTo>
                    <a:pt x="2" y="7"/>
                  </a:lnTo>
                  <a:lnTo>
                    <a:pt x="0" y="6"/>
                  </a:lnTo>
                  <a:lnTo>
                    <a:pt x="0" y="4"/>
                  </a:lnTo>
                  <a:lnTo>
                    <a:pt x="0" y="4"/>
                  </a:lnTo>
                  <a:lnTo>
                    <a:pt x="10"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31" name="Freeform 142"/>
            <p:cNvSpPr>
              <a:spLocks noEditPoints="1"/>
            </p:cNvSpPr>
            <p:nvPr/>
          </p:nvSpPr>
          <p:spPr bwMode="auto">
            <a:xfrm>
              <a:off x="7702550" y="2849563"/>
              <a:ext cx="93663" cy="220663"/>
            </a:xfrm>
            <a:custGeom>
              <a:avLst/>
              <a:gdLst>
                <a:gd name="T0" fmla="*/ 11 w 59"/>
                <a:gd name="T1" fmla="*/ 4 h 139"/>
                <a:gd name="T2" fmla="*/ 11 w 59"/>
                <a:gd name="T3" fmla="*/ 4 h 139"/>
                <a:gd name="T4" fmla="*/ 11 w 59"/>
                <a:gd name="T5" fmla="*/ 4 h 139"/>
                <a:gd name="T6" fmla="*/ 11 w 59"/>
                <a:gd name="T7" fmla="*/ 4 h 139"/>
                <a:gd name="T8" fmla="*/ 21 w 59"/>
                <a:gd name="T9" fmla="*/ 0 h 139"/>
                <a:gd name="T10" fmla="*/ 52 w 59"/>
                <a:gd name="T11" fmla="*/ 55 h 139"/>
                <a:gd name="T12" fmla="*/ 53 w 59"/>
                <a:gd name="T13" fmla="*/ 56 h 139"/>
                <a:gd name="T14" fmla="*/ 55 w 59"/>
                <a:gd name="T15" fmla="*/ 59 h 139"/>
                <a:gd name="T16" fmla="*/ 56 w 59"/>
                <a:gd name="T17" fmla="*/ 63 h 139"/>
                <a:gd name="T18" fmla="*/ 59 w 59"/>
                <a:gd name="T19" fmla="*/ 67 h 139"/>
                <a:gd name="T20" fmla="*/ 59 w 59"/>
                <a:gd name="T21" fmla="*/ 72 h 139"/>
                <a:gd name="T22" fmla="*/ 57 w 59"/>
                <a:gd name="T23" fmla="*/ 80 h 139"/>
                <a:gd name="T24" fmla="*/ 52 w 59"/>
                <a:gd name="T25" fmla="*/ 87 h 139"/>
                <a:gd name="T26" fmla="*/ 44 w 59"/>
                <a:gd name="T27" fmla="*/ 94 h 139"/>
                <a:gd name="T28" fmla="*/ 10 w 59"/>
                <a:gd name="T29" fmla="*/ 118 h 139"/>
                <a:gd name="T30" fmla="*/ 11 w 59"/>
                <a:gd name="T31" fmla="*/ 137 h 139"/>
                <a:gd name="T32" fmla="*/ 1 w 59"/>
                <a:gd name="T33" fmla="*/ 139 h 139"/>
                <a:gd name="T34" fmla="*/ 0 w 59"/>
                <a:gd name="T35" fmla="*/ 114 h 139"/>
                <a:gd name="T36" fmla="*/ 39 w 59"/>
                <a:gd name="T37" fmla="*/ 86 h 139"/>
                <a:gd name="T38" fmla="*/ 43 w 59"/>
                <a:gd name="T39" fmla="*/ 82 h 139"/>
                <a:gd name="T40" fmla="*/ 46 w 59"/>
                <a:gd name="T41" fmla="*/ 80 h 139"/>
                <a:gd name="T42" fmla="*/ 48 w 59"/>
                <a:gd name="T43" fmla="*/ 77 h 139"/>
                <a:gd name="T44" fmla="*/ 48 w 59"/>
                <a:gd name="T45" fmla="*/ 74 h 139"/>
                <a:gd name="T46" fmla="*/ 48 w 59"/>
                <a:gd name="T47" fmla="*/ 72 h 139"/>
                <a:gd name="T48" fmla="*/ 48 w 59"/>
                <a:gd name="T49" fmla="*/ 68 h 139"/>
                <a:gd name="T50" fmla="*/ 47 w 59"/>
                <a:gd name="T51" fmla="*/ 64 h 139"/>
                <a:gd name="T52" fmla="*/ 44 w 59"/>
                <a:gd name="T53" fmla="*/ 61 h 139"/>
                <a:gd name="T54" fmla="*/ 44 w 59"/>
                <a:gd name="T55" fmla="*/ 61 h 139"/>
                <a:gd name="T56" fmla="*/ 44 w 59"/>
                <a:gd name="T57" fmla="*/ 61 h 139"/>
                <a:gd name="T58" fmla="*/ 44 w 59"/>
                <a:gd name="T59" fmla="*/ 60 h 139"/>
                <a:gd name="T60" fmla="*/ 11 w 59"/>
                <a:gd name="T61" fmla="*/ 4 h 139"/>
                <a:gd name="T62" fmla="*/ 21 w 59"/>
                <a:gd name="T6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139">
                  <a:moveTo>
                    <a:pt x="11" y="4"/>
                  </a:moveTo>
                  <a:lnTo>
                    <a:pt x="11" y="4"/>
                  </a:lnTo>
                  <a:lnTo>
                    <a:pt x="11" y="4"/>
                  </a:lnTo>
                  <a:lnTo>
                    <a:pt x="11" y="4"/>
                  </a:lnTo>
                  <a:close/>
                  <a:moveTo>
                    <a:pt x="21" y="0"/>
                  </a:moveTo>
                  <a:lnTo>
                    <a:pt x="52" y="55"/>
                  </a:lnTo>
                  <a:lnTo>
                    <a:pt x="53" y="56"/>
                  </a:lnTo>
                  <a:lnTo>
                    <a:pt x="55" y="59"/>
                  </a:lnTo>
                  <a:lnTo>
                    <a:pt x="56" y="63"/>
                  </a:lnTo>
                  <a:lnTo>
                    <a:pt x="59" y="67"/>
                  </a:lnTo>
                  <a:lnTo>
                    <a:pt x="59" y="72"/>
                  </a:lnTo>
                  <a:lnTo>
                    <a:pt x="57" y="80"/>
                  </a:lnTo>
                  <a:lnTo>
                    <a:pt x="52" y="87"/>
                  </a:lnTo>
                  <a:lnTo>
                    <a:pt x="44" y="94"/>
                  </a:lnTo>
                  <a:lnTo>
                    <a:pt x="10" y="118"/>
                  </a:lnTo>
                  <a:lnTo>
                    <a:pt x="11" y="137"/>
                  </a:lnTo>
                  <a:lnTo>
                    <a:pt x="1" y="139"/>
                  </a:lnTo>
                  <a:lnTo>
                    <a:pt x="0" y="114"/>
                  </a:lnTo>
                  <a:lnTo>
                    <a:pt x="39" y="86"/>
                  </a:lnTo>
                  <a:lnTo>
                    <a:pt x="43" y="82"/>
                  </a:lnTo>
                  <a:lnTo>
                    <a:pt x="46" y="80"/>
                  </a:lnTo>
                  <a:lnTo>
                    <a:pt x="48" y="77"/>
                  </a:lnTo>
                  <a:lnTo>
                    <a:pt x="48" y="74"/>
                  </a:lnTo>
                  <a:lnTo>
                    <a:pt x="48" y="72"/>
                  </a:lnTo>
                  <a:lnTo>
                    <a:pt x="48" y="68"/>
                  </a:lnTo>
                  <a:lnTo>
                    <a:pt x="47" y="64"/>
                  </a:lnTo>
                  <a:lnTo>
                    <a:pt x="44" y="61"/>
                  </a:lnTo>
                  <a:lnTo>
                    <a:pt x="44" y="61"/>
                  </a:lnTo>
                  <a:lnTo>
                    <a:pt x="44" y="61"/>
                  </a:lnTo>
                  <a:lnTo>
                    <a:pt x="44" y="60"/>
                  </a:lnTo>
                  <a:lnTo>
                    <a:pt x="11" y="4"/>
                  </a:lnTo>
                  <a:lnTo>
                    <a:pt x="21"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2" name="Freeform 143"/>
            <p:cNvSpPr/>
            <p:nvPr/>
          </p:nvSpPr>
          <p:spPr bwMode="auto">
            <a:xfrm>
              <a:off x="7448550" y="2876550"/>
              <a:ext cx="82550" cy="177800"/>
            </a:xfrm>
            <a:custGeom>
              <a:avLst/>
              <a:gdLst>
                <a:gd name="T0" fmla="*/ 33 w 52"/>
                <a:gd name="T1" fmla="*/ 0 h 112"/>
                <a:gd name="T2" fmla="*/ 33 w 52"/>
                <a:gd name="T3" fmla="*/ 0 h 112"/>
                <a:gd name="T4" fmla="*/ 40 w 52"/>
                <a:gd name="T5" fmla="*/ 5 h 112"/>
                <a:gd name="T6" fmla="*/ 12 w 52"/>
                <a:gd name="T7" fmla="*/ 48 h 112"/>
                <a:gd name="T8" fmla="*/ 12 w 52"/>
                <a:gd name="T9" fmla="*/ 48 h 112"/>
                <a:gd name="T10" fmla="*/ 12 w 52"/>
                <a:gd name="T11" fmla="*/ 48 h 112"/>
                <a:gd name="T12" fmla="*/ 12 w 52"/>
                <a:gd name="T13" fmla="*/ 50 h 112"/>
                <a:gd name="T14" fmla="*/ 10 w 52"/>
                <a:gd name="T15" fmla="*/ 52 h 112"/>
                <a:gd name="T16" fmla="*/ 10 w 52"/>
                <a:gd name="T17" fmla="*/ 55 h 112"/>
                <a:gd name="T18" fmla="*/ 10 w 52"/>
                <a:gd name="T19" fmla="*/ 57 h 112"/>
                <a:gd name="T20" fmla="*/ 12 w 52"/>
                <a:gd name="T21" fmla="*/ 59 h 112"/>
                <a:gd name="T22" fmla="*/ 13 w 52"/>
                <a:gd name="T23" fmla="*/ 61 h 112"/>
                <a:gd name="T24" fmla="*/ 16 w 52"/>
                <a:gd name="T25" fmla="*/ 65 h 112"/>
                <a:gd name="T26" fmla="*/ 47 w 52"/>
                <a:gd name="T27" fmla="*/ 87 h 112"/>
                <a:gd name="T28" fmla="*/ 50 w 52"/>
                <a:gd name="T29" fmla="*/ 90 h 112"/>
                <a:gd name="T30" fmla="*/ 51 w 52"/>
                <a:gd name="T31" fmla="*/ 91 h 112"/>
                <a:gd name="T32" fmla="*/ 52 w 52"/>
                <a:gd name="T33" fmla="*/ 94 h 112"/>
                <a:gd name="T34" fmla="*/ 52 w 52"/>
                <a:gd name="T35" fmla="*/ 98 h 112"/>
                <a:gd name="T36" fmla="*/ 52 w 52"/>
                <a:gd name="T37" fmla="*/ 101 h 112"/>
                <a:gd name="T38" fmla="*/ 51 w 52"/>
                <a:gd name="T39" fmla="*/ 105 h 112"/>
                <a:gd name="T40" fmla="*/ 50 w 52"/>
                <a:gd name="T41" fmla="*/ 108 h 112"/>
                <a:gd name="T42" fmla="*/ 47 w 52"/>
                <a:gd name="T43" fmla="*/ 112 h 112"/>
                <a:gd name="T44" fmla="*/ 39 w 52"/>
                <a:gd name="T45" fmla="*/ 107 h 112"/>
                <a:gd name="T46" fmla="*/ 40 w 52"/>
                <a:gd name="T47" fmla="*/ 103 h 112"/>
                <a:gd name="T48" fmla="*/ 42 w 52"/>
                <a:gd name="T49" fmla="*/ 101 h 112"/>
                <a:gd name="T50" fmla="*/ 43 w 52"/>
                <a:gd name="T51" fmla="*/ 98 h 112"/>
                <a:gd name="T52" fmla="*/ 43 w 52"/>
                <a:gd name="T53" fmla="*/ 98 h 112"/>
                <a:gd name="T54" fmla="*/ 43 w 52"/>
                <a:gd name="T55" fmla="*/ 97 h 112"/>
                <a:gd name="T56" fmla="*/ 43 w 52"/>
                <a:gd name="T57" fmla="*/ 97 h 112"/>
                <a:gd name="T58" fmla="*/ 10 w 52"/>
                <a:gd name="T59" fmla="*/ 73 h 112"/>
                <a:gd name="T60" fmla="*/ 5 w 52"/>
                <a:gd name="T61" fmla="*/ 68 h 112"/>
                <a:gd name="T62" fmla="*/ 3 w 52"/>
                <a:gd name="T63" fmla="*/ 64 h 112"/>
                <a:gd name="T64" fmla="*/ 1 w 52"/>
                <a:gd name="T65" fmla="*/ 59 h 112"/>
                <a:gd name="T66" fmla="*/ 0 w 52"/>
                <a:gd name="T67" fmla="*/ 55 h 112"/>
                <a:gd name="T68" fmla="*/ 1 w 52"/>
                <a:gd name="T69" fmla="*/ 51 h 112"/>
                <a:gd name="T70" fmla="*/ 1 w 52"/>
                <a:gd name="T71" fmla="*/ 47 h 112"/>
                <a:gd name="T72" fmla="*/ 3 w 52"/>
                <a:gd name="T73" fmla="*/ 44 h 112"/>
                <a:gd name="T74" fmla="*/ 4 w 52"/>
                <a:gd name="T75" fmla="*/ 43 h 112"/>
                <a:gd name="T76" fmla="*/ 4 w 52"/>
                <a:gd name="T77" fmla="*/ 42 h 112"/>
                <a:gd name="T78" fmla="*/ 33 w 52"/>
                <a:gd name="T79"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 h="112">
                  <a:moveTo>
                    <a:pt x="33" y="0"/>
                  </a:moveTo>
                  <a:lnTo>
                    <a:pt x="33" y="0"/>
                  </a:lnTo>
                  <a:lnTo>
                    <a:pt x="40" y="5"/>
                  </a:lnTo>
                  <a:lnTo>
                    <a:pt x="12" y="48"/>
                  </a:lnTo>
                  <a:lnTo>
                    <a:pt x="12" y="48"/>
                  </a:lnTo>
                  <a:lnTo>
                    <a:pt x="12" y="48"/>
                  </a:lnTo>
                  <a:lnTo>
                    <a:pt x="12" y="50"/>
                  </a:lnTo>
                  <a:lnTo>
                    <a:pt x="10" y="52"/>
                  </a:lnTo>
                  <a:lnTo>
                    <a:pt x="10" y="55"/>
                  </a:lnTo>
                  <a:lnTo>
                    <a:pt x="10" y="57"/>
                  </a:lnTo>
                  <a:lnTo>
                    <a:pt x="12" y="59"/>
                  </a:lnTo>
                  <a:lnTo>
                    <a:pt x="13" y="61"/>
                  </a:lnTo>
                  <a:lnTo>
                    <a:pt x="16" y="65"/>
                  </a:lnTo>
                  <a:lnTo>
                    <a:pt x="47" y="87"/>
                  </a:lnTo>
                  <a:lnTo>
                    <a:pt x="50" y="90"/>
                  </a:lnTo>
                  <a:lnTo>
                    <a:pt x="51" y="91"/>
                  </a:lnTo>
                  <a:lnTo>
                    <a:pt x="52" y="94"/>
                  </a:lnTo>
                  <a:lnTo>
                    <a:pt x="52" y="98"/>
                  </a:lnTo>
                  <a:lnTo>
                    <a:pt x="52" y="101"/>
                  </a:lnTo>
                  <a:lnTo>
                    <a:pt x="51" y="105"/>
                  </a:lnTo>
                  <a:lnTo>
                    <a:pt x="50" y="108"/>
                  </a:lnTo>
                  <a:lnTo>
                    <a:pt x="47" y="112"/>
                  </a:lnTo>
                  <a:lnTo>
                    <a:pt x="39" y="107"/>
                  </a:lnTo>
                  <a:lnTo>
                    <a:pt x="40" y="103"/>
                  </a:lnTo>
                  <a:lnTo>
                    <a:pt x="42" y="101"/>
                  </a:lnTo>
                  <a:lnTo>
                    <a:pt x="43" y="98"/>
                  </a:lnTo>
                  <a:lnTo>
                    <a:pt x="43" y="98"/>
                  </a:lnTo>
                  <a:lnTo>
                    <a:pt x="43" y="97"/>
                  </a:lnTo>
                  <a:lnTo>
                    <a:pt x="43" y="97"/>
                  </a:lnTo>
                  <a:lnTo>
                    <a:pt x="10" y="73"/>
                  </a:lnTo>
                  <a:lnTo>
                    <a:pt x="5" y="68"/>
                  </a:lnTo>
                  <a:lnTo>
                    <a:pt x="3" y="64"/>
                  </a:lnTo>
                  <a:lnTo>
                    <a:pt x="1" y="59"/>
                  </a:lnTo>
                  <a:lnTo>
                    <a:pt x="0" y="55"/>
                  </a:lnTo>
                  <a:lnTo>
                    <a:pt x="1" y="51"/>
                  </a:lnTo>
                  <a:lnTo>
                    <a:pt x="1" y="47"/>
                  </a:lnTo>
                  <a:lnTo>
                    <a:pt x="3" y="44"/>
                  </a:lnTo>
                  <a:lnTo>
                    <a:pt x="4" y="43"/>
                  </a:lnTo>
                  <a:lnTo>
                    <a:pt x="4" y="42"/>
                  </a:lnTo>
                  <a:lnTo>
                    <a:pt x="33"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3" name="Freeform 144"/>
            <p:cNvSpPr/>
            <p:nvPr/>
          </p:nvSpPr>
          <p:spPr bwMode="auto">
            <a:xfrm>
              <a:off x="7629525" y="3087688"/>
              <a:ext cx="49213" cy="360363"/>
            </a:xfrm>
            <a:custGeom>
              <a:avLst/>
              <a:gdLst>
                <a:gd name="T0" fmla="*/ 6 w 31"/>
                <a:gd name="T1" fmla="*/ 0 h 227"/>
                <a:gd name="T2" fmla="*/ 6 w 31"/>
                <a:gd name="T3" fmla="*/ 0 h 227"/>
                <a:gd name="T4" fmla="*/ 16 w 31"/>
                <a:gd name="T5" fmla="*/ 0 h 227"/>
                <a:gd name="T6" fmla="*/ 16 w 31"/>
                <a:gd name="T7" fmla="*/ 6 h 227"/>
                <a:gd name="T8" fmla="*/ 16 w 31"/>
                <a:gd name="T9" fmla="*/ 16 h 227"/>
                <a:gd name="T10" fmla="*/ 14 w 31"/>
                <a:gd name="T11" fmla="*/ 33 h 227"/>
                <a:gd name="T12" fmla="*/ 13 w 31"/>
                <a:gd name="T13" fmla="*/ 54 h 227"/>
                <a:gd name="T14" fmla="*/ 12 w 31"/>
                <a:gd name="T15" fmla="*/ 78 h 227"/>
                <a:gd name="T16" fmla="*/ 10 w 31"/>
                <a:gd name="T17" fmla="*/ 104 h 227"/>
                <a:gd name="T18" fmla="*/ 10 w 31"/>
                <a:gd name="T19" fmla="*/ 129 h 227"/>
                <a:gd name="T20" fmla="*/ 9 w 31"/>
                <a:gd name="T21" fmla="*/ 152 h 227"/>
                <a:gd name="T22" fmla="*/ 10 w 31"/>
                <a:gd name="T23" fmla="*/ 172 h 227"/>
                <a:gd name="T24" fmla="*/ 10 w 31"/>
                <a:gd name="T25" fmla="*/ 189 h 227"/>
                <a:gd name="T26" fmla="*/ 12 w 31"/>
                <a:gd name="T27" fmla="*/ 194 h 227"/>
                <a:gd name="T28" fmla="*/ 12 w 31"/>
                <a:gd name="T29" fmla="*/ 194 h 227"/>
                <a:gd name="T30" fmla="*/ 13 w 31"/>
                <a:gd name="T31" fmla="*/ 214 h 227"/>
                <a:gd name="T32" fmla="*/ 13 w 31"/>
                <a:gd name="T33" fmla="*/ 215 h 227"/>
                <a:gd name="T34" fmla="*/ 13 w 31"/>
                <a:gd name="T35" fmla="*/ 216 h 227"/>
                <a:gd name="T36" fmla="*/ 13 w 31"/>
                <a:gd name="T37" fmla="*/ 216 h 227"/>
                <a:gd name="T38" fmla="*/ 13 w 31"/>
                <a:gd name="T39" fmla="*/ 216 h 227"/>
                <a:gd name="T40" fmla="*/ 14 w 31"/>
                <a:gd name="T41" fmla="*/ 218 h 227"/>
                <a:gd name="T42" fmla="*/ 16 w 31"/>
                <a:gd name="T43" fmla="*/ 218 h 227"/>
                <a:gd name="T44" fmla="*/ 17 w 31"/>
                <a:gd name="T45" fmla="*/ 218 h 227"/>
                <a:gd name="T46" fmla="*/ 17 w 31"/>
                <a:gd name="T47" fmla="*/ 218 h 227"/>
                <a:gd name="T48" fmla="*/ 31 w 31"/>
                <a:gd name="T49" fmla="*/ 216 h 227"/>
                <a:gd name="T50" fmla="*/ 31 w 31"/>
                <a:gd name="T51" fmla="*/ 227 h 227"/>
                <a:gd name="T52" fmla="*/ 18 w 31"/>
                <a:gd name="T53" fmla="*/ 227 h 227"/>
                <a:gd name="T54" fmla="*/ 16 w 31"/>
                <a:gd name="T55" fmla="*/ 227 h 227"/>
                <a:gd name="T56" fmla="*/ 14 w 31"/>
                <a:gd name="T57" fmla="*/ 227 h 227"/>
                <a:gd name="T58" fmla="*/ 10 w 31"/>
                <a:gd name="T59" fmla="*/ 227 h 227"/>
                <a:gd name="T60" fmla="*/ 8 w 31"/>
                <a:gd name="T61" fmla="*/ 225 h 227"/>
                <a:gd name="T62" fmla="*/ 5 w 31"/>
                <a:gd name="T63" fmla="*/ 223 h 227"/>
                <a:gd name="T64" fmla="*/ 4 w 31"/>
                <a:gd name="T65" fmla="*/ 219 h 227"/>
                <a:gd name="T66" fmla="*/ 4 w 31"/>
                <a:gd name="T67" fmla="*/ 216 h 227"/>
                <a:gd name="T68" fmla="*/ 4 w 31"/>
                <a:gd name="T69" fmla="*/ 214 h 227"/>
                <a:gd name="T70" fmla="*/ 1 w 31"/>
                <a:gd name="T71" fmla="*/ 195 h 227"/>
                <a:gd name="T72" fmla="*/ 1 w 31"/>
                <a:gd name="T73" fmla="*/ 189 h 227"/>
                <a:gd name="T74" fmla="*/ 0 w 31"/>
                <a:gd name="T75" fmla="*/ 173 h 227"/>
                <a:gd name="T76" fmla="*/ 0 w 31"/>
                <a:gd name="T77" fmla="*/ 152 h 227"/>
                <a:gd name="T78" fmla="*/ 0 w 31"/>
                <a:gd name="T79" fmla="*/ 129 h 227"/>
                <a:gd name="T80" fmla="*/ 1 w 31"/>
                <a:gd name="T81" fmla="*/ 102 h 227"/>
                <a:gd name="T82" fmla="*/ 1 w 31"/>
                <a:gd name="T83" fmla="*/ 78 h 227"/>
                <a:gd name="T84" fmla="*/ 2 w 31"/>
                <a:gd name="T85" fmla="*/ 54 h 227"/>
                <a:gd name="T86" fmla="*/ 4 w 31"/>
                <a:gd name="T87" fmla="*/ 32 h 227"/>
                <a:gd name="T88" fmla="*/ 5 w 31"/>
                <a:gd name="T89" fmla="*/ 15 h 227"/>
                <a:gd name="T90" fmla="*/ 6 w 31"/>
                <a:gd name="T91" fmla="*/ 4 h 227"/>
                <a:gd name="T92" fmla="*/ 6 w 31"/>
                <a:gd name="T9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 h="227">
                  <a:moveTo>
                    <a:pt x="6" y="0"/>
                  </a:moveTo>
                  <a:lnTo>
                    <a:pt x="6" y="0"/>
                  </a:lnTo>
                  <a:lnTo>
                    <a:pt x="16" y="0"/>
                  </a:lnTo>
                  <a:lnTo>
                    <a:pt x="16" y="6"/>
                  </a:lnTo>
                  <a:lnTo>
                    <a:pt x="16" y="16"/>
                  </a:lnTo>
                  <a:lnTo>
                    <a:pt x="14" y="33"/>
                  </a:lnTo>
                  <a:lnTo>
                    <a:pt x="13" y="54"/>
                  </a:lnTo>
                  <a:lnTo>
                    <a:pt x="12" y="78"/>
                  </a:lnTo>
                  <a:lnTo>
                    <a:pt x="10" y="104"/>
                  </a:lnTo>
                  <a:lnTo>
                    <a:pt x="10" y="129"/>
                  </a:lnTo>
                  <a:lnTo>
                    <a:pt x="9" y="152"/>
                  </a:lnTo>
                  <a:lnTo>
                    <a:pt x="10" y="172"/>
                  </a:lnTo>
                  <a:lnTo>
                    <a:pt x="10" y="189"/>
                  </a:lnTo>
                  <a:lnTo>
                    <a:pt x="12" y="194"/>
                  </a:lnTo>
                  <a:lnTo>
                    <a:pt x="12" y="194"/>
                  </a:lnTo>
                  <a:lnTo>
                    <a:pt x="13" y="214"/>
                  </a:lnTo>
                  <a:lnTo>
                    <a:pt x="13" y="215"/>
                  </a:lnTo>
                  <a:lnTo>
                    <a:pt x="13" y="216"/>
                  </a:lnTo>
                  <a:lnTo>
                    <a:pt x="13" y="216"/>
                  </a:lnTo>
                  <a:lnTo>
                    <a:pt x="13" y="216"/>
                  </a:lnTo>
                  <a:lnTo>
                    <a:pt x="14" y="218"/>
                  </a:lnTo>
                  <a:lnTo>
                    <a:pt x="16" y="218"/>
                  </a:lnTo>
                  <a:lnTo>
                    <a:pt x="17" y="218"/>
                  </a:lnTo>
                  <a:lnTo>
                    <a:pt x="17" y="218"/>
                  </a:lnTo>
                  <a:lnTo>
                    <a:pt x="31" y="216"/>
                  </a:lnTo>
                  <a:lnTo>
                    <a:pt x="31" y="227"/>
                  </a:lnTo>
                  <a:lnTo>
                    <a:pt x="18" y="227"/>
                  </a:lnTo>
                  <a:lnTo>
                    <a:pt x="16" y="227"/>
                  </a:lnTo>
                  <a:lnTo>
                    <a:pt x="14" y="227"/>
                  </a:lnTo>
                  <a:lnTo>
                    <a:pt x="10" y="227"/>
                  </a:lnTo>
                  <a:lnTo>
                    <a:pt x="8" y="225"/>
                  </a:lnTo>
                  <a:lnTo>
                    <a:pt x="5" y="223"/>
                  </a:lnTo>
                  <a:lnTo>
                    <a:pt x="4" y="219"/>
                  </a:lnTo>
                  <a:lnTo>
                    <a:pt x="4" y="216"/>
                  </a:lnTo>
                  <a:lnTo>
                    <a:pt x="4" y="214"/>
                  </a:lnTo>
                  <a:lnTo>
                    <a:pt x="1" y="195"/>
                  </a:lnTo>
                  <a:lnTo>
                    <a:pt x="1" y="189"/>
                  </a:lnTo>
                  <a:lnTo>
                    <a:pt x="0" y="173"/>
                  </a:lnTo>
                  <a:lnTo>
                    <a:pt x="0" y="152"/>
                  </a:lnTo>
                  <a:lnTo>
                    <a:pt x="0" y="129"/>
                  </a:lnTo>
                  <a:lnTo>
                    <a:pt x="1" y="102"/>
                  </a:lnTo>
                  <a:lnTo>
                    <a:pt x="1" y="78"/>
                  </a:lnTo>
                  <a:lnTo>
                    <a:pt x="2" y="54"/>
                  </a:lnTo>
                  <a:lnTo>
                    <a:pt x="4" y="32"/>
                  </a:lnTo>
                  <a:lnTo>
                    <a:pt x="5" y="15"/>
                  </a:lnTo>
                  <a:lnTo>
                    <a:pt x="6" y="4"/>
                  </a:lnTo>
                  <a:lnTo>
                    <a:pt x="6"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4" name="Freeform 145"/>
            <p:cNvSpPr/>
            <p:nvPr/>
          </p:nvSpPr>
          <p:spPr bwMode="auto">
            <a:xfrm>
              <a:off x="7556500" y="3092450"/>
              <a:ext cx="44450" cy="363538"/>
            </a:xfrm>
            <a:custGeom>
              <a:avLst/>
              <a:gdLst>
                <a:gd name="T0" fmla="*/ 16 w 28"/>
                <a:gd name="T1" fmla="*/ 0 h 229"/>
                <a:gd name="T2" fmla="*/ 16 w 28"/>
                <a:gd name="T3" fmla="*/ 0 h 229"/>
                <a:gd name="T4" fmla="*/ 26 w 28"/>
                <a:gd name="T5" fmla="*/ 0 h 229"/>
                <a:gd name="T6" fmla="*/ 26 w 28"/>
                <a:gd name="T7" fmla="*/ 4 h 229"/>
                <a:gd name="T8" fmla="*/ 26 w 28"/>
                <a:gd name="T9" fmla="*/ 14 h 229"/>
                <a:gd name="T10" fmla="*/ 25 w 28"/>
                <a:gd name="T11" fmla="*/ 31 h 229"/>
                <a:gd name="T12" fmla="*/ 25 w 28"/>
                <a:gd name="T13" fmla="*/ 52 h 229"/>
                <a:gd name="T14" fmla="*/ 25 w 28"/>
                <a:gd name="T15" fmla="*/ 77 h 229"/>
                <a:gd name="T16" fmla="*/ 25 w 28"/>
                <a:gd name="T17" fmla="*/ 102 h 229"/>
                <a:gd name="T18" fmla="*/ 25 w 28"/>
                <a:gd name="T19" fmla="*/ 127 h 229"/>
                <a:gd name="T20" fmla="*/ 25 w 28"/>
                <a:gd name="T21" fmla="*/ 152 h 229"/>
                <a:gd name="T22" fmla="*/ 25 w 28"/>
                <a:gd name="T23" fmla="*/ 173 h 229"/>
                <a:gd name="T24" fmla="*/ 25 w 28"/>
                <a:gd name="T25" fmla="*/ 190 h 229"/>
                <a:gd name="T26" fmla="*/ 25 w 28"/>
                <a:gd name="T27" fmla="*/ 191 h 229"/>
                <a:gd name="T28" fmla="*/ 25 w 28"/>
                <a:gd name="T29" fmla="*/ 195 h 229"/>
                <a:gd name="T30" fmla="*/ 25 w 28"/>
                <a:gd name="T31" fmla="*/ 199 h 229"/>
                <a:gd name="T32" fmla="*/ 25 w 28"/>
                <a:gd name="T33" fmla="*/ 203 h 229"/>
                <a:gd name="T34" fmla="*/ 26 w 28"/>
                <a:gd name="T35" fmla="*/ 221 h 229"/>
                <a:gd name="T36" fmla="*/ 26 w 28"/>
                <a:gd name="T37" fmla="*/ 221 h 229"/>
                <a:gd name="T38" fmla="*/ 28 w 28"/>
                <a:gd name="T39" fmla="*/ 224 h 229"/>
                <a:gd name="T40" fmla="*/ 26 w 28"/>
                <a:gd name="T41" fmla="*/ 225 h 229"/>
                <a:gd name="T42" fmla="*/ 25 w 28"/>
                <a:gd name="T43" fmla="*/ 226 h 229"/>
                <a:gd name="T44" fmla="*/ 24 w 28"/>
                <a:gd name="T45" fmla="*/ 228 h 229"/>
                <a:gd name="T46" fmla="*/ 24 w 28"/>
                <a:gd name="T47" fmla="*/ 228 h 229"/>
                <a:gd name="T48" fmla="*/ 22 w 28"/>
                <a:gd name="T49" fmla="*/ 229 h 229"/>
                <a:gd name="T50" fmla="*/ 20 w 28"/>
                <a:gd name="T51" fmla="*/ 229 h 229"/>
                <a:gd name="T52" fmla="*/ 17 w 28"/>
                <a:gd name="T53" fmla="*/ 229 h 229"/>
                <a:gd name="T54" fmla="*/ 13 w 28"/>
                <a:gd name="T55" fmla="*/ 228 h 229"/>
                <a:gd name="T56" fmla="*/ 0 w 28"/>
                <a:gd name="T57" fmla="*/ 228 h 229"/>
                <a:gd name="T58" fmla="*/ 0 w 28"/>
                <a:gd name="T59" fmla="*/ 217 h 229"/>
                <a:gd name="T60" fmla="*/ 14 w 28"/>
                <a:gd name="T61" fmla="*/ 219 h 229"/>
                <a:gd name="T62" fmla="*/ 14 w 28"/>
                <a:gd name="T63" fmla="*/ 219 h 229"/>
                <a:gd name="T64" fmla="*/ 16 w 28"/>
                <a:gd name="T65" fmla="*/ 219 h 229"/>
                <a:gd name="T66" fmla="*/ 16 w 28"/>
                <a:gd name="T67" fmla="*/ 203 h 229"/>
                <a:gd name="T68" fmla="*/ 16 w 28"/>
                <a:gd name="T69" fmla="*/ 202 h 229"/>
                <a:gd name="T70" fmla="*/ 16 w 28"/>
                <a:gd name="T71" fmla="*/ 200 h 229"/>
                <a:gd name="T72" fmla="*/ 16 w 28"/>
                <a:gd name="T73" fmla="*/ 198 h 229"/>
                <a:gd name="T74" fmla="*/ 16 w 28"/>
                <a:gd name="T75" fmla="*/ 194 h 229"/>
                <a:gd name="T76" fmla="*/ 16 w 28"/>
                <a:gd name="T77" fmla="*/ 191 h 229"/>
                <a:gd name="T78" fmla="*/ 16 w 28"/>
                <a:gd name="T79" fmla="*/ 190 h 229"/>
                <a:gd name="T80" fmla="*/ 14 w 28"/>
                <a:gd name="T81" fmla="*/ 173 h 229"/>
                <a:gd name="T82" fmla="*/ 14 w 28"/>
                <a:gd name="T83" fmla="*/ 152 h 229"/>
                <a:gd name="T84" fmla="*/ 14 w 28"/>
                <a:gd name="T85" fmla="*/ 127 h 229"/>
                <a:gd name="T86" fmla="*/ 14 w 28"/>
                <a:gd name="T87" fmla="*/ 102 h 229"/>
                <a:gd name="T88" fmla="*/ 14 w 28"/>
                <a:gd name="T89" fmla="*/ 76 h 229"/>
                <a:gd name="T90" fmla="*/ 16 w 28"/>
                <a:gd name="T91" fmla="*/ 52 h 229"/>
                <a:gd name="T92" fmla="*/ 16 w 28"/>
                <a:gd name="T93" fmla="*/ 31 h 229"/>
                <a:gd name="T94" fmla="*/ 16 w 28"/>
                <a:gd name="T95" fmla="*/ 14 h 229"/>
                <a:gd name="T96" fmla="*/ 16 w 28"/>
                <a:gd name="T97" fmla="*/ 4 h 229"/>
                <a:gd name="T98" fmla="*/ 16 w 28"/>
                <a:gd name="T99"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 h="229">
                  <a:moveTo>
                    <a:pt x="16" y="0"/>
                  </a:moveTo>
                  <a:lnTo>
                    <a:pt x="16" y="0"/>
                  </a:lnTo>
                  <a:lnTo>
                    <a:pt x="26" y="0"/>
                  </a:lnTo>
                  <a:lnTo>
                    <a:pt x="26" y="4"/>
                  </a:lnTo>
                  <a:lnTo>
                    <a:pt x="26" y="14"/>
                  </a:lnTo>
                  <a:lnTo>
                    <a:pt x="25" y="31"/>
                  </a:lnTo>
                  <a:lnTo>
                    <a:pt x="25" y="52"/>
                  </a:lnTo>
                  <a:lnTo>
                    <a:pt x="25" y="77"/>
                  </a:lnTo>
                  <a:lnTo>
                    <a:pt x="25" y="102"/>
                  </a:lnTo>
                  <a:lnTo>
                    <a:pt x="25" y="127"/>
                  </a:lnTo>
                  <a:lnTo>
                    <a:pt x="25" y="152"/>
                  </a:lnTo>
                  <a:lnTo>
                    <a:pt x="25" y="173"/>
                  </a:lnTo>
                  <a:lnTo>
                    <a:pt x="25" y="190"/>
                  </a:lnTo>
                  <a:lnTo>
                    <a:pt x="25" y="191"/>
                  </a:lnTo>
                  <a:lnTo>
                    <a:pt x="25" y="195"/>
                  </a:lnTo>
                  <a:lnTo>
                    <a:pt x="25" y="199"/>
                  </a:lnTo>
                  <a:lnTo>
                    <a:pt x="25" y="203"/>
                  </a:lnTo>
                  <a:lnTo>
                    <a:pt x="26" y="221"/>
                  </a:lnTo>
                  <a:lnTo>
                    <a:pt x="26" y="221"/>
                  </a:lnTo>
                  <a:lnTo>
                    <a:pt x="28" y="224"/>
                  </a:lnTo>
                  <a:lnTo>
                    <a:pt x="26" y="225"/>
                  </a:lnTo>
                  <a:lnTo>
                    <a:pt x="25" y="226"/>
                  </a:lnTo>
                  <a:lnTo>
                    <a:pt x="24" y="228"/>
                  </a:lnTo>
                  <a:lnTo>
                    <a:pt x="24" y="228"/>
                  </a:lnTo>
                  <a:lnTo>
                    <a:pt x="22" y="229"/>
                  </a:lnTo>
                  <a:lnTo>
                    <a:pt x="20" y="229"/>
                  </a:lnTo>
                  <a:lnTo>
                    <a:pt x="17" y="229"/>
                  </a:lnTo>
                  <a:lnTo>
                    <a:pt x="13" y="228"/>
                  </a:lnTo>
                  <a:lnTo>
                    <a:pt x="0" y="228"/>
                  </a:lnTo>
                  <a:lnTo>
                    <a:pt x="0" y="217"/>
                  </a:lnTo>
                  <a:lnTo>
                    <a:pt x="14" y="219"/>
                  </a:lnTo>
                  <a:lnTo>
                    <a:pt x="14" y="219"/>
                  </a:lnTo>
                  <a:lnTo>
                    <a:pt x="16" y="219"/>
                  </a:lnTo>
                  <a:lnTo>
                    <a:pt x="16" y="203"/>
                  </a:lnTo>
                  <a:lnTo>
                    <a:pt x="16" y="202"/>
                  </a:lnTo>
                  <a:lnTo>
                    <a:pt x="16" y="200"/>
                  </a:lnTo>
                  <a:lnTo>
                    <a:pt x="16" y="198"/>
                  </a:lnTo>
                  <a:lnTo>
                    <a:pt x="16" y="194"/>
                  </a:lnTo>
                  <a:lnTo>
                    <a:pt x="16" y="191"/>
                  </a:lnTo>
                  <a:lnTo>
                    <a:pt x="16" y="190"/>
                  </a:lnTo>
                  <a:lnTo>
                    <a:pt x="14" y="173"/>
                  </a:lnTo>
                  <a:lnTo>
                    <a:pt x="14" y="152"/>
                  </a:lnTo>
                  <a:lnTo>
                    <a:pt x="14" y="127"/>
                  </a:lnTo>
                  <a:lnTo>
                    <a:pt x="14" y="102"/>
                  </a:lnTo>
                  <a:lnTo>
                    <a:pt x="14" y="76"/>
                  </a:lnTo>
                  <a:lnTo>
                    <a:pt x="16" y="52"/>
                  </a:lnTo>
                  <a:lnTo>
                    <a:pt x="16" y="31"/>
                  </a:lnTo>
                  <a:lnTo>
                    <a:pt x="16" y="14"/>
                  </a:lnTo>
                  <a:lnTo>
                    <a:pt x="16" y="4"/>
                  </a:lnTo>
                  <a:lnTo>
                    <a:pt x="16"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5" name="Freeform 146"/>
            <p:cNvSpPr>
              <a:spLocks noEditPoints="1"/>
            </p:cNvSpPr>
            <p:nvPr/>
          </p:nvSpPr>
          <p:spPr bwMode="auto">
            <a:xfrm>
              <a:off x="7491413" y="2516188"/>
              <a:ext cx="288925" cy="269875"/>
            </a:xfrm>
            <a:custGeom>
              <a:avLst/>
              <a:gdLst>
                <a:gd name="T0" fmla="*/ 71 w 182"/>
                <a:gd name="T1" fmla="*/ 11 h 170"/>
                <a:gd name="T2" fmla="*/ 53 w 182"/>
                <a:gd name="T3" fmla="*/ 19 h 170"/>
                <a:gd name="T4" fmla="*/ 49 w 182"/>
                <a:gd name="T5" fmla="*/ 21 h 170"/>
                <a:gd name="T6" fmla="*/ 29 w 182"/>
                <a:gd name="T7" fmla="*/ 40 h 170"/>
                <a:gd name="T8" fmla="*/ 12 w 182"/>
                <a:gd name="T9" fmla="*/ 74 h 170"/>
                <a:gd name="T10" fmla="*/ 12 w 182"/>
                <a:gd name="T11" fmla="*/ 105 h 170"/>
                <a:gd name="T12" fmla="*/ 21 w 182"/>
                <a:gd name="T13" fmla="*/ 126 h 170"/>
                <a:gd name="T14" fmla="*/ 24 w 182"/>
                <a:gd name="T15" fmla="*/ 129 h 170"/>
                <a:gd name="T16" fmla="*/ 24 w 182"/>
                <a:gd name="T17" fmla="*/ 130 h 170"/>
                <a:gd name="T18" fmla="*/ 53 w 182"/>
                <a:gd name="T19" fmla="*/ 153 h 170"/>
                <a:gd name="T20" fmla="*/ 86 w 182"/>
                <a:gd name="T21" fmla="*/ 160 h 170"/>
                <a:gd name="T22" fmla="*/ 116 w 182"/>
                <a:gd name="T23" fmla="*/ 156 h 170"/>
                <a:gd name="T24" fmla="*/ 129 w 182"/>
                <a:gd name="T25" fmla="*/ 152 h 170"/>
                <a:gd name="T26" fmla="*/ 130 w 182"/>
                <a:gd name="T27" fmla="*/ 152 h 170"/>
                <a:gd name="T28" fmla="*/ 130 w 182"/>
                <a:gd name="T29" fmla="*/ 151 h 170"/>
                <a:gd name="T30" fmla="*/ 134 w 182"/>
                <a:gd name="T31" fmla="*/ 148 h 170"/>
                <a:gd name="T32" fmla="*/ 144 w 182"/>
                <a:gd name="T33" fmla="*/ 139 h 170"/>
                <a:gd name="T34" fmla="*/ 151 w 182"/>
                <a:gd name="T35" fmla="*/ 134 h 170"/>
                <a:gd name="T36" fmla="*/ 156 w 182"/>
                <a:gd name="T37" fmla="*/ 129 h 170"/>
                <a:gd name="T38" fmla="*/ 158 w 182"/>
                <a:gd name="T39" fmla="*/ 127 h 170"/>
                <a:gd name="T40" fmla="*/ 159 w 182"/>
                <a:gd name="T41" fmla="*/ 126 h 170"/>
                <a:gd name="T42" fmla="*/ 161 w 182"/>
                <a:gd name="T43" fmla="*/ 123 h 170"/>
                <a:gd name="T44" fmla="*/ 164 w 182"/>
                <a:gd name="T45" fmla="*/ 118 h 170"/>
                <a:gd name="T46" fmla="*/ 168 w 182"/>
                <a:gd name="T47" fmla="*/ 102 h 170"/>
                <a:gd name="T48" fmla="*/ 171 w 182"/>
                <a:gd name="T49" fmla="*/ 92 h 170"/>
                <a:gd name="T50" fmla="*/ 172 w 182"/>
                <a:gd name="T51" fmla="*/ 84 h 170"/>
                <a:gd name="T52" fmla="*/ 168 w 182"/>
                <a:gd name="T53" fmla="*/ 63 h 170"/>
                <a:gd name="T54" fmla="*/ 152 w 182"/>
                <a:gd name="T55" fmla="*/ 37 h 170"/>
                <a:gd name="T56" fmla="*/ 134 w 182"/>
                <a:gd name="T57" fmla="*/ 23 h 170"/>
                <a:gd name="T58" fmla="*/ 121 w 182"/>
                <a:gd name="T59" fmla="*/ 17 h 170"/>
                <a:gd name="T60" fmla="*/ 120 w 182"/>
                <a:gd name="T61" fmla="*/ 16 h 170"/>
                <a:gd name="T62" fmla="*/ 118 w 182"/>
                <a:gd name="T63" fmla="*/ 16 h 170"/>
                <a:gd name="T64" fmla="*/ 86 w 182"/>
                <a:gd name="T65" fmla="*/ 9 h 170"/>
                <a:gd name="T66" fmla="*/ 86 w 182"/>
                <a:gd name="T67" fmla="*/ 0 h 170"/>
                <a:gd name="T68" fmla="*/ 122 w 182"/>
                <a:gd name="T69" fmla="*/ 7 h 170"/>
                <a:gd name="T70" fmla="*/ 137 w 182"/>
                <a:gd name="T71" fmla="*/ 13 h 170"/>
                <a:gd name="T72" fmla="*/ 160 w 182"/>
                <a:gd name="T73" fmla="*/ 30 h 170"/>
                <a:gd name="T74" fmla="*/ 179 w 182"/>
                <a:gd name="T75" fmla="*/ 61 h 170"/>
                <a:gd name="T76" fmla="*/ 182 w 182"/>
                <a:gd name="T77" fmla="*/ 81 h 170"/>
                <a:gd name="T78" fmla="*/ 181 w 182"/>
                <a:gd name="T79" fmla="*/ 87 h 170"/>
                <a:gd name="T80" fmla="*/ 177 w 182"/>
                <a:gd name="T81" fmla="*/ 109 h 170"/>
                <a:gd name="T82" fmla="*/ 171 w 182"/>
                <a:gd name="T83" fmla="*/ 126 h 170"/>
                <a:gd name="T84" fmla="*/ 165 w 182"/>
                <a:gd name="T85" fmla="*/ 134 h 170"/>
                <a:gd name="T86" fmla="*/ 156 w 182"/>
                <a:gd name="T87" fmla="*/ 142 h 170"/>
                <a:gd name="T88" fmla="*/ 142 w 182"/>
                <a:gd name="T89" fmla="*/ 155 h 170"/>
                <a:gd name="T90" fmla="*/ 134 w 182"/>
                <a:gd name="T91" fmla="*/ 160 h 170"/>
                <a:gd name="T92" fmla="*/ 127 w 182"/>
                <a:gd name="T93" fmla="*/ 163 h 170"/>
                <a:gd name="T94" fmla="*/ 103 w 182"/>
                <a:gd name="T95" fmla="*/ 169 h 170"/>
                <a:gd name="T96" fmla="*/ 84 w 182"/>
                <a:gd name="T97" fmla="*/ 170 h 170"/>
                <a:gd name="T98" fmla="*/ 55 w 182"/>
                <a:gd name="T99" fmla="*/ 165 h 170"/>
                <a:gd name="T100" fmla="*/ 28 w 182"/>
                <a:gd name="T101" fmla="*/ 150 h 170"/>
                <a:gd name="T102" fmla="*/ 12 w 182"/>
                <a:gd name="T103" fmla="*/ 131 h 170"/>
                <a:gd name="T104" fmla="*/ 3 w 182"/>
                <a:gd name="T105" fmla="*/ 106 h 170"/>
                <a:gd name="T106" fmla="*/ 2 w 182"/>
                <a:gd name="T107" fmla="*/ 72 h 170"/>
                <a:gd name="T108" fmla="*/ 23 w 182"/>
                <a:gd name="T109" fmla="*/ 34 h 170"/>
                <a:gd name="T110" fmla="*/ 46 w 182"/>
                <a:gd name="T111" fmla="*/ 12 h 170"/>
                <a:gd name="T112" fmla="*/ 67 w 182"/>
                <a:gd name="T113" fmla="*/ 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2" h="170">
                  <a:moveTo>
                    <a:pt x="86" y="9"/>
                  </a:moveTo>
                  <a:lnTo>
                    <a:pt x="71" y="11"/>
                  </a:lnTo>
                  <a:lnTo>
                    <a:pt x="61" y="15"/>
                  </a:lnTo>
                  <a:lnTo>
                    <a:pt x="53" y="19"/>
                  </a:lnTo>
                  <a:lnTo>
                    <a:pt x="49" y="21"/>
                  </a:lnTo>
                  <a:lnTo>
                    <a:pt x="49" y="21"/>
                  </a:lnTo>
                  <a:lnTo>
                    <a:pt x="49" y="21"/>
                  </a:lnTo>
                  <a:lnTo>
                    <a:pt x="29" y="40"/>
                  </a:lnTo>
                  <a:lnTo>
                    <a:pt x="17" y="58"/>
                  </a:lnTo>
                  <a:lnTo>
                    <a:pt x="12" y="74"/>
                  </a:lnTo>
                  <a:lnTo>
                    <a:pt x="10" y="89"/>
                  </a:lnTo>
                  <a:lnTo>
                    <a:pt x="12" y="105"/>
                  </a:lnTo>
                  <a:lnTo>
                    <a:pt x="17" y="118"/>
                  </a:lnTo>
                  <a:lnTo>
                    <a:pt x="21" y="126"/>
                  </a:lnTo>
                  <a:lnTo>
                    <a:pt x="24" y="129"/>
                  </a:lnTo>
                  <a:lnTo>
                    <a:pt x="24" y="129"/>
                  </a:lnTo>
                  <a:lnTo>
                    <a:pt x="24" y="130"/>
                  </a:lnTo>
                  <a:lnTo>
                    <a:pt x="24" y="130"/>
                  </a:lnTo>
                  <a:lnTo>
                    <a:pt x="37" y="144"/>
                  </a:lnTo>
                  <a:lnTo>
                    <a:pt x="53" y="153"/>
                  </a:lnTo>
                  <a:lnTo>
                    <a:pt x="69" y="159"/>
                  </a:lnTo>
                  <a:lnTo>
                    <a:pt x="86" y="160"/>
                  </a:lnTo>
                  <a:lnTo>
                    <a:pt x="103" y="159"/>
                  </a:lnTo>
                  <a:lnTo>
                    <a:pt x="116" y="156"/>
                  </a:lnTo>
                  <a:lnTo>
                    <a:pt x="126" y="153"/>
                  </a:lnTo>
                  <a:lnTo>
                    <a:pt x="129" y="152"/>
                  </a:lnTo>
                  <a:lnTo>
                    <a:pt x="129" y="152"/>
                  </a:lnTo>
                  <a:lnTo>
                    <a:pt x="130" y="152"/>
                  </a:lnTo>
                  <a:lnTo>
                    <a:pt x="130" y="151"/>
                  </a:lnTo>
                  <a:lnTo>
                    <a:pt x="130" y="151"/>
                  </a:lnTo>
                  <a:lnTo>
                    <a:pt x="133" y="150"/>
                  </a:lnTo>
                  <a:lnTo>
                    <a:pt x="134" y="148"/>
                  </a:lnTo>
                  <a:lnTo>
                    <a:pt x="139" y="144"/>
                  </a:lnTo>
                  <a:lnTo>
                    <a:pt x="144" y="139"/>
                  </a:lnTo>
                  <a:lnTo>
                    <a:pt x="148" y="136"/>
                  </a:lnTo>
                  <a:lnTo>
                    <a:pt x="151" y="134"/>
                  </a:lnTo>
                  <a:lnTo>
                    <a:pt x="154" y="131"/>
                  </a:lnTo>
                  <a:lnTo>
                    <a:pt x="156" y="129"/>
                  </a:lnTo>
                  <a:lnTo>
                    <a:pt x="158" y="127"/>
                  </a:lnTo>
                  <a:lnTo>
                    <a:pt x="158" y="127"/>
                  </a:lnTo>
                  <a:lnTo>
                    <a:pt x="159" y="126"/>
                  </a:lnTo>
                  <a:lnTo>
                    <a:pt x="159" y="126"/>
                  </a:lnTo>
                  <a:lnTo>
                    <a:pt x="160" y="126"/>
                  </a:lnTo>
                  <a:lnTo>
                    <a:pt x="161" y="123"/>
                  </a:lnTo>
                  <a:lnTo>
                    <a:pt x="163" y="121"/>
                  </a:lnTo>
                  <a:lnTo>
                    <a:pt x="164" y="118"/>
                  </a:lnTo>
                  <a:lnTo>
                    <a:pt x="167" y="110"/>
                  </a:lnTo>
                  <a:lnTo>
                    <a:pt x="168" y="102"/>
                  </a:lnTo>
                  <a:lnTo>
                    <a:pt x="169" y="97"/>
                  </a:lnTo>
                  <a:lnTo>
                    <a:pt x="171" y="92"/>
                  </a:lnTo>
                  <a:lnTo>
                    <a:pt x="172" y="88"/>
                  </a:lnTo>
                  <a:lnTo>
                    <a:pt x="172" y="84"/>
                  </a:lnTo>
                  <a:lnTo>
                    <a:pt x="172" y="81"/>
                  </a:lnTo>
                  <a:lnTo>
                    <a:pt x="168" y="63"/>
                  </a:lnTo>
                  <a:lnTo>
                    <a:pt x="161" y="49"/>
                  </a:lnTo>
                  <a:lnTo>
                    <a:pt x="152" y="37"/>
                  </a:lnTo>
                  <a:lnTo>
                    <a:pt x="143" y="29"/>
                  </a:lnTo>
                  <a:lnTo>
                    <a:pt x="134" y="23"/>
                  </a:lnTo>
                  <a:lnTo>
                    <a:pt x="126" y="19"/>
                  </a:lnTo>
                  <a:lnTo>
                    <a:pt x="121" y="17"/>
                  </a:lnTo>
                  <a:lnTo>
                    <a:pt x="120" y="16"/>
                  </a:lnTo>
                  <a:lnTo>
                    <a:pt x="120" y="16"/>
                  </a:lnTo>
                  <a:lnTo>
                    <a:pt x="118" y="16"/>
                  </a:lnTo>
                  <a:lnTo>
                    <a:pt x="118" y="16"/>
                  </a:lnTo>
                  <a:lnTo>
                    <a:pt x="101" y="11"/>
                  </a:lnTo>
                  <a:lnTo>
                    <a:pt x="86" y="9"/>
                  </a:lnTo>
                  <a:lnTo>
                    <a:pt x="86" y="9"/>
                  </a:lnTo>
                  <a:close/>
                  <a:moveTo>
                    <a:pt x="86" y="0"/>
                  </a:moveTo>
                  <a:lnTo>
                    <a:pt x="103" y="2"/>
                  </a:lnTo>
                  <a:lnTo>
                    <a:pt x="122" y="7"/>
                  </a:lnTo>
                  <a:lnTo>
                    <a:pt x="127" y="8"/>
                  </a:lnTo>
                  <a:lnTo>
                    <a:pt x="137" y="13"/>
                  </a:lnTo>
                  <a:lnTo>
                    <a:pt x="150" y="21"/>
                  </a:lnTo>
                  <a:lnTo>
                    <a:pt x="160" y="30"/>
                  </a:lnTo>
                  <a:lnTo>
                    <a:pt x="171" y="44"/>
                  </a:lnTo>
                  <a:lnTo>
                    <a:pt x="179" y="61"/>
                  </a:lnTo>
                  <a:lnTo>
                    <a:pt x="182" y="81"/>
                  </a:lnTo>
                  <a:lnTo>
                    <a:pt x="182" y="81"/>
                  </a:lnTo>
                  <a:lnTo>
                    <a:pt x="182" y="83"/>
                  </a:lnTo>
                  <a:lnTo>
                    <a:pt x="181" y="87"/>
                  </a:lnTo>
                  <a:lnTo>
                    <a:pt x="180" y="96"/>
                  </a:lnTo>
                  <a:lnTo>
                    <a:pt x="177" y="109"/>
                  </a:lnTo>
                  <a:lnTo>
                    <a:pt x="173" y="122"/>
                  </a:lnTo>
                  <a:lnTo>
                    <a:pt x="171" y="126"/>
                  </a:lnTo>
                  <a:lnTo>
                    <a:pt x="168" y="131"/>
                  </a:lnTo>
                  <a:lnTo>
                    <a:pt x="165" y="134"/>
                  </a:lnTo>
                  <a:lnTo>
                    <a:pt x="161" y="136"/>
                  </a:lnTo>
                  <a:lnTo>
                    <a:pt x="156" y="142"/>
                  </a:lnTo>
                  <a:lnTo>
                    <a:pt x="150" y="148"/>
                  </a:lnTo>
                  <a:lnTo>
                    <a:pt x="142" y="155"/>
                  </a:lnTo>
                  <a:lnTo>
                    <a:pt x="137" y="159"/>
                  </a:lnTo>
                  <a:lnTo>
                    <a:pt x="134" y="160"/>
                  </a:lnTo>
                  <a:lnTo>
                    <a:pt x="133" y="161"/>
                  </a:lnTo>
                  <a:lnTo>
                    <a:pt x="127" y="163"/>
                  </a:lnTo>
                  <a:lnTo>
                    <a:pt x="117" y="165"/>
                  </a:lnTo>
                  <a:lnTo>
                    <a:pt x="103" y="169"/>
                  </a:lnTo>
                  <a:lnTo>
                    <a:pt x="86" y="170"/>
                  </a:lnTo>
                  <a:lnTo>
                    <a:pt x="84" y="170"/>
                  </a:lnTo>
                  <a:lnTo>
                    <a:pt x="71" y="169"/>
                  </a:lnTo>
                  <a:lnTo>
                    <a:pt x="55" y="165"/>
                  </a:lnTo>
                  <a:lnTo>
                    <a:pt x="41" y="159"/>
                  </a:lnTo>
                  <a:lnTo>
                    <a:pt x="28" y="150"/>
                  </a:lnTo>
                  <a:lnTo>
                    <a:pt x="16" y="135"/>
                  </a:lnTo>
                  <a:lnTo>
                    <a:pt x="12" y="131"/>
                  </a:lnTo>
                  <a:lnTo>
                    <a:pt x="7" y="121"/>
                  </a:lnTo>
                  <a:lnTo>
                    <a:pt x="3" y="106"/>
                  </a:lnTo>
                  <a:lnTo>
                    <a:pt x="0" y="89"/>
                  </a:lnTo>
                  <a:lnTo>
                    <a:pt x="2" y="72"/>
                  </a:lnTo>
                  <a:lnTo>
                    <a:pt x="10" y="54"/>
                  </a:lnTo>
                  <a:lnTo>
                    <a:pt x="23" y="34"/>
                  </a:lnTo>
                  <a:lnTo>
                    <a:pt x="42" y="13"/>
                  </a:lnTo>
                  <a:lnTo>
                    <a:pt x="46" y="12"/>
                  </a:lnTo>
                  <a:lnTo>
                    <a:pt x="54" y="7"/>
                  </a:lnTo>
                  <a:lnTo>
                    <a:pt x="67" y="2"/>
                  </a:lnTo>
                  <a:lnTo>
                    <a:pt x="86"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6" name="Freeform 147"/>
            <p:cNvSpPr/>
            <p:nvPr/>
          </p:nvSpPr>
          <p:spPr bwMode="auto">
            <a:xfrm>
              <a:off x="7610475" y="2525713"/>
              <a:ext cx="120650" cy="53975"/>
            </a:xfrm>
            <a:custGeom>
              <a:avLst/>
              <a:gdLst>
                <a:gd name="T0" fmla="*/ 9 w 76"/>
                <a:gd name="T1" fmla="*/ 0 h 34"/>
                <a:gd name="T2" fmla="*/ 9 w 76"/>
                <a:gd name="T3" fmla="*/ 1 h 34"/>
                <a:gd name="T4" fmla="*/ 11 w 76"/>
                <a:gd name="T5" fmla="*/ 2 h 34"/>
                <a:gd name="T6" fmla="*/ 12 w 76"/>
                <a:gd name="T7" fmla="*/ 5 h 34"/>
                <a:gd name="T8" fmla="*/ 14 w 76"/>
                <a:gd name="T9" fmla="*/ 6 h 34"/>
                <a:gd name="T10" fmla="*/ 16 w 76"/>
                <a:gd name="T11" fmla="*/ 9 h 34"/>
                <a:gd name="T12" fmla="*/ 17 w 76"/>
                <a:gd name="T13" fmla="*/ 10 h 34"/>
                <a:gd name="T14" fmla="*/ 18 w 76"/>
                <a:gd name="T15" fmla="*/ 10 h 34"/>
                <a:gd name="T16" fmla="*/ 18 w 76"/>
                <a:gd name="T17" fmla="*/ 10 h 34"/>
                <a:gd name="T18" fmla="*/ 18 w 76"/>
                <a:gd name="T19" fmla="*/ 11 h 34"/>
                <a:gd name="T20" fmla="*/ 21 w 76"/>
                <a:gd name="T21" fmla="*/ 14 h 34"/>
                <a:gd name="T22" fmla="*/ 24 w 76"/>
                <a:gd name="T23" fmla="*/ 17 h 34"/>
                <a:gd name="T24" fmla="*/ 25 w 76"/>
                <a:gd name="T25" fmla="*/ 14 h 34"/>
                <a:gd name="T26" fmla="*/ 26 w 76"/>
                <a:gd name="T27" fmla="*/ 11 h 34"/>
                <a:gd name="T28" fmla="*/ 29 w 76"/>
                <a:gd name="T29" fmla="*/ 10 h 34"/>
                <a:gd name="T30" fmla="*/ 30 w 76"/>
                <a:gd name="T31" fmla="*/ 10 h 34"/>
                <a:gd name="T32" fmla="*/ 33 w 76"/>
                <a:gd name="T33" fmla="*/ 10 h 34"/>
                <a:gd name="T34" fmla="*/ 35 w 76"/>
                <a:gd name="T35" fmla="*/ 11 h 34"/>
                <a:gd name="T36" fmla="*/ 37 w 76"/>
                <a:gd name="T37" fmla="*/ 13 h 34"/>
                <a:gd name="T38" fmla="*/ 37 w 76"/>
                <a:gd name="T39" fmla="*/ 13 h 34"/>
                <a:gd name="T40" fmla="*/ 46 w 76"/>
                <a:gd name="T41" fmla="*/ 19 h 34"/>
                <a:gd name="T42" fmla="*/ 46 w 76"/>
                <a:gd name="T43" fmla="*/ 19 h 34"/>
                <a:gd name="T44" fmla="*/ 50 w 76"/>
                <a:gd name="T45" fmla="*/ 22 h 34"/>
                <a:gd name="T46" fmla="*/ 54 w 76"/>
                <a:gd name="T47" fmla="*/ 22 h 34"/>
                <a:gd name="T48" fmla="*/ 58 w 76"/>
                <a:gd name="T49" fmla="*/ 22 h 34"/>
                <a:gd name="T50" fmla="*/ 63 w 76"/>
                <a:gd name="T51" fmla="*/ 20 h 34"/>
                <a:gd name="T52" fmla="*/ 67 w 76"/>
                <a:gd name="T53" fmla="*/ 19 h 34"/>
                <a:gd name="T54" fmla="*/ 69 w 76"/>
                <a:gd name="T55" fmla="*/ 18 h 34"/>
                <a:gd name="T56" fmla="*/ 71 w 76"/>
                <a:gd name="T57" fmla="*/ 17 h 34"/>
                <a:gd name="T58" fmla="*/ 71 w 76"/>
                <a:gd name="T59" fmla="*/ 17 h 34"/>
                <a:gd name="T60" fmla="*/ 76 w 76"/>
                <a:gd name="T61" fmla="*/ 26 h 34"/>
                <a:gd name="T62" fmla="*/ 73 w 76"/>
                <a:gd name="T63" fmla="*/ 27 h 34"/>
                <a:gd name="T64" fmla="*/ 69 w 76"/>
                <a:gd name="T65" fmla="*/ 28 h 34"/>
                <a:gd name="T66" fmla="*/ 62 w 76"/>
                <a:gd name="T67" fmla="*/ 31 h 34"/>
                <a:gd name="T68" fmla="*/ 54 w 76"/>
                <a:gd name="T69" fmla="*/ 32 h 34"/>
                <a:gd name="T70" fmla="*/ 49 w 76"/>
                <a:gd name="T71" fmla="*/ 32 h 34"/>
                <a:gd name="T72" fmla="*/ 43 w 76"/>
                <a:gd name="T73" fmla="*/ 30 h 34"/>
                <a:gd name="T74" fmla="*/ 39 w 76"/>
                <a:gd name="T75" fmla="*/ 27 h 34"/>
                <a:gd name="T76" fmla="*/ 33 w 76"/>
                <a:gd name="T77" fmla="*/ 22 h 34"/>
                <a:gd name="T78" fmla="*/ 34 w 76"/>
                <a:gd name="T79" fmla="*/ 27 h 34"/>
                <a:gd name="T80" fmla="*/ 34 w 76"/>
                <a:gd name="T81" fmla="*/ 28 h 34"/>
                <a:gd name="T82" fmla="*/ 34 w 76"/>
                <a:gd name="T83" fmla="*/ 30 h 34"/>
                <a:gd name="T84" fmla="*/ 33 w 76"/>
                <a:gd name="T85" fmla="*/ 32 h 34"/>
                <a:gd name="T86" fmla="*/ 31 w 76"/>
                <a:gd name="T87" fmla="*/ 34 h 34"/>
                <a:gd name="T88" fmla="*/ 29 w 76"/>
                <a:gd name="T89" fmla="*/ 34 h 34"/>
                <a:gd name="T90" fmla="*/ 29 w 76"/>
                <a:gd name="T91" fmla="*/ 34 h 34"/>
                <a:gd name="T92" fmla="*/ 28 w 76"/>
                <a:gd name="T93" fmla="*/ 34 h 34"/>
                <a:gd name="T94" fmla="*/ 28 w 76"/>
                <a:gd name="T95" fmla="*/ 34 h 34"/>
                <a:gd name="T96" fmla="*/ 26 w 76"/>
                <a:gd name="T97" fmla="*/ 32 h 34"/>
                <a:gd name="T98" fmla="*/ 25 w 76"/>
                <a:gd name="T99" fmla="*/ 32 h 34"/>
                <a:gd name="T100" fmla="*/ 25 w 76"/>
                <a:gd name="T101" fmla="*/ 31 h 34"/>
                <a:gd name="T102" fmla="*/ 22 w 76"/>
                <a:gd name="T103" fmla="*/ 30 h 34"/>
                <a:gd name="T104" fmla="*/ 21 w 76"/>
                <a:gd name="T105" fmla="*/ 27 h 34"/>
                <a:gd name="T106" fmla="*/ 18 w 76"/>
                <a:gd name="T107" fmla="*/ 24 h 34"/>
                <a:gd name="T108" fmla="*/ 16 w 76"/>
                <a:gd name="T109" fmla="*/ 22 h 34"/>
                <a:gd name="T110" fmla="*/ 12 w 76"/>
                <a:gd name="T111" fmla="*/ 18 h 34"/>
                <a:gd name="T112" fmla="*/ 9 w 76"/>
                <a:gd name="T113" fmla="*/ 15 h 34"/>
                <a:gd name="T114" fmla="*/ 8 w 76"/>
                <a:gd name="T115" fmla="*/ 14 h 34"/>
                <a:gd name="T116" fmla="*/ 4 w 76"/>
                <a:gd name="T117" fmla="*/ 10 h 34"/>
                <a:gd name="T118" fmla="*/ 1 w 76"/>
                <a:gd name="T119" fmla="*/ 6 h 34"/>
                <a:gd name="T120" fmla="*/ 0 w 76"/>
                <a:gd name="T121" fmla="*/ 2 h 34"/>
                <a:gd name="T122" fmla="*/ 9 w 76"/>
                <a:gd name="T1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 h="34">
                  <a:moveTo>
                    <a:pt x="9" y="0"/>
                  </a:moveTo>
                  <a:lnTo>
                    <a:pt x="9" y="1"/>
                  </a:lnTo>
                  <a:lnTo>
                    <a:pt x="11" y="2"/>
                  </a:lnTo>
                  <a:lnTo>
                    <a:pt x="12" y="5"/>
                  </a:lnTo>
                  <a:lnTo>
                    <a:pt x="14" y="6"/>
                  </a:lnTo>
                  <a:lnTo>
                    <a:pt x="16" y="9"/>
                  </a:lnTo>
                  <a:lnTo>
                    <a:pt x="17" y="10"/>
                  </a:lnTo>
                  <a:lnTo>
                    <a:pt x="18" y="10"/>
                  </a:lnTo>
                  <a:lnTo>
                    <a:pt x="18" y="10"/>
                  </a:lnTo>
                  <a:lnTo>
                    <a:pt x="18" y="11"/>
                  </a:lnTo>
                  <a:lnTo>
                    <a:pt x="21" y="14"/>
                  </a:lnTo>
                  <a:lnTo>
                    <a:pt x="24" y="17"/>
                  </a:lnTo>
                  <a:lnTo>
                    <a:pt x="25" y="14"/>
                  </a:lnTo>
                  <a:lnTo>
                    <a:pt x="26" y="11"/>
                  </a:lnTo>
                  <a:lnTo>
                    <a:pt x="29" y="10"/>
                  </a:lnTo>
                  <a:lnTo>
                    <a:pt x="30" y="10"/>
                  </a:lnTo>
                  <a:lnTo>
                    <a:pt x="33" y="10"/>
                  </a:lnTo>
                  <a:lnTo>
                    <a:pt x="35" y="11"/>
                  </a:lnTo>
                  <a:lnTo>
                    <a:pt x="37" y="13"/>
                  </a:lnTo>
                  <a:lnTo>
                    <a:pt x="37" y="13"/>
                  </a:lnTo>
                  <a:lnTo>
                    <a:pt x="46" y="19"/>
                  </a:lnTo>
                  <a:lnTo>
                    <a:pt x="46" y="19"/>
                  </a:lnTo>
                  <a:lnTo>
                    <a:pt x="50" y="22"/>
                  </a:lnTo>
                  <a:lnTo>
                    <a:pt x="54" y="22"/>
                  </a:lnTo>
                  <a:lnTo>
                    <a:pt x="58" y="22"/>
                  </a:lnTo>
                  <a:lnTo>
                    <a:pt x="63" y="20"/>
                  </a:lnTo>
                  <a:lnTo>
                    <a:pt x="67" y="19"/>
                  </a:lnTo>
                  <a:lnTo>
                    <a:pt x="69" y="18"/>
                  </a:lnTo>
                  <a:lnTo>
                    <a:pt x="71" y="17"/>
                  </a:lnTo>
                  <a:lnTo>
                    <a:pt x="71" y="17"/>
                  </a:lnTo>
                  <a:lnTo>
                    <a:pt x="76" y="26"/>
                  </a:lnTo>
                  <a:lnTo>
                    <a:pt x="73" y="27"/>
                  </a:lnTo>
                  <a:lnTo>
                    <a:pt x="69" y="28"/>
                  </a:lnTo>
                  <a:lnTo>
                    <a:pt x="62" y="31"/>
                  </a:lnTo>
                  <a:lnTo>
                    <a:pt x="54" y="32"/>
                  </a:lnTo>
                  <a:lnTo>
                    <a:pt x="49" y="32"/>
                  </a:lnTo>
                  <a:lnTo>
                    <a:pt x="43" y="30"/>
                  </a:lnTo>
                  <a:lnTo>
                    <a:pt x="39" y="27"/>
                  </a:lnTo>
                  <a:lnTo>
                    <a:pt x="33" y="22"/>
                  </a:lnTo>
                  <a:lnTo>
                    <a:pt x="34" y="27"/>
                  </a:lnTo>
                  <a:lnTo>
                    <a:pt x="34" y="28"/>
                  </a:lnTo>
                  <a:lnTo>
                    <a:pt x="34" y="30"/>
                  </a:lnTo>
                  <a:lnTo>
                    <a:pt x="33" y="32"/>
                  </a:lnTo>
                  <a:lnTo>
                    <a:pt x="31" y="34"/>
                  </a:lnTo>
                  <a:lnTo>
                    <a:pt x="29" y="34"/>
                  </a:lnTo>
                  <a:lnTo>
                    <a:pt x="29" y="34"/>
                  </a:lnTo>
                  <a:lnTo>
                    <a:pt x="28" y="34"/>
                  </a:lnTo>
                  <a:lnTo>
                    <a:pt x="28" y="34"/>
                  </a:lnTo>
                  <a:lnTo>
                    <a:pt x="26" y="32"/>
                  </a:lnTo>
                  <a:lnTo>
                    <a:pt x="25" y="32"/>
                  </a:lnTo>
                  <a:lnTo>
                    <a:pt x="25" y="31"/>
                  </a:lnTo>
                  <a:lnTo>
                    <a:pt x="22" y="30"/>
                  </a:lnTo>
                  <a:lnTo>
                    <a:pt x="21" y="27"/>
                  </a:lnTo>
                  <a:lnTo>
                    <a:pt x="18" y="24"/>
                  </a:lnTo>
                  <a:lnTo>
                    <a:pt x="16" y="22"/>
                  </a:lnTo>
                  <a:lnTo>
                    <a:pt x="12" y="18"/>
                  </a:lnTo>
                  <a:lnTo>
                    <a:pt x="9" y="15"/>
                  </a:lnTo>
                  <a:lnTo>
                    <a:pt x="8" y="14"/>
                  </a:lnTo>
                  <a:lnTo>
                    <a:pt x="4" y="10"/>
                  </a:lnTo>
                  <a:lnTo>
                    <a:pt x="1" y="6"/>
                  </a:lnTo>
                  <a:lnTo>
                    <a:pt x="0" y="2"/>
                  </a:lnTo>
                  <a:lnTo>
                    <a:pt x="9"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7" name="Freeform 148"/>
            <p:cNvSpPr/>
            <p:nvPr/>
          </p:nvSpPr>
          <p:spPr bwMode="auto">
            <a:xfrm>
              <a:off x="7477125" y="2455863"/>
              <a:ext cx="139700" cy="73025"/>
            </a:xfrm>
            <a:custGeom>
              <a:avLst/>
              <a:gdLst>
                <a:gd name="T0" fmla="*/ 9 w 88"/>
                <a:gd name="T1" fmla="*/ 0 h 46"/>
                <a:gd name="T2" fmla="*/ 11 w 88"/>
                <a:gd name="T3" fmla="*/ 3 h 46"/>
                <a:gd name="T4" fmla="*/ 12 w 88"/>
                <a:gd name="T5" fmla="*/ 7 h 46"/>
                <a:gd name="T6" fmla="*/ 15 w 88"/>
                <a:gd name="T7" fmla="*/ 11 h 46"/>
                <a:gd name="T8" fmla="*/ 19 w 88"/>
                <a:gd name="T9" fmla="*/ 15 h 46"/>
                <a:gd name="T10" fmla="*/ 24 w 88"/>
                <a:gd name="T11" fmla="*/ 19 h 46"/>
                <a:gd name="T12" fmla="*/ 28 w 88"/>
                <a:gd name="T13" fmla="*/ 21 h 46"/>
                <a:gd name="T14" fmla="*/ 32 w 88"/>
                <a:gd name="T15" fmla="*/ 24 h 46"/>
                <a:gd name="T16" fmla="*/ 36 w 88"/>
                <a:gd name="T17" fmla="*/ 25 h 46"/>
                <a:gd name="T18" fmla="*/ 38 w 88"/>
                <a:gd name="T19" fmla="*/ 27 h 46"/>
                <a:gd name="T20" fmla="*/ 40 w 88"/>
                <a:gd name="T21" fmla="*/ 28 h 46"/>
                <a:gd name="T22" fmla="*/ 41 w 88"/>
                <a:gd name="T23" fmla="*/ 28 h 46"/>
                <a:gd name="T24" fmla="*/ 45 w 88"/>
                <a:gd name="T25" fmla="*/ 29 h 46"/>
                <a:gd name="T26" fmla="*/ 49 w 88"/>
                <a:gd name="T27" fmla="*/ 30 h 46"/>
                <a:gd name="T28" fmla="*/ 50 w 88"/>
                <a:gd name="T29" fmla="*/ 28 h 46"/>
                <a:gd name="T30" fmla="*/ 50 w 88"/>
                <a:gd name="T31" fmla="*/ 27 h 46"/>
                <a:gd name="T32" fmla="*/ 50 w 88"/>
                <a:gd name="T33" fmla="*/ 25 h 46"/>
                <a:gd name="T34" fmla="*/ 51 w 88"/>
                <a:gd name="T35" fmla="*/ 25 h 46"/>
                <a:gd name="T36" fmla="*/ 51 w 88"/>
                <a:gd name="T37" fmla="*/ 24 h 46"/>
                <a:gd name="T38" fmla="*/ 54 w 88"/>
                <a:gd name="T39" fmla="*/ 23 h 46"/>
                <a:gd name="T40" fmla="*/ 55 w 88"/>
                <a:gd name="T41" fmla="*/ 21 h 46"/>
                <a:gd name="T42" fmla="*/ 58 w 88"/>
                <a:gd name="T43" fmla="*/ 20 h 46"/>
                <a:gd name="T44" fmla="*/ 62 w 88"/>
                <a:gd name="T45" fmla="*/ 20 h 46"/>
                <a:gd name="T46" fmla="*/ 63 w 88"/>
                <a:gd name="T47" fmla="*/ 20 h 46"/>
                <a:gd name="T48" fmla="*/ 66 w 88"/>
                <a:gd name="T49" fmla="*/ 21 h 46"/>
                <a:gd name="T50" fmla="*/ 67 w 88"/>
                <a:gd name="T51" fmla="*/ 23 h 46"/>
                <a:gd name="T52" fmla="*/ 70 w 88"/>
                <a:gd name="T53" fmla="*/ 25 h 46"/>
                <a:gd name="T54" fmla="*/ 71 w 88"/>
                <a:gd name="T55" fmla="*/ 29 h 46"/>
                <a:gd name="T56" fmla="*/ 71 w 88"/>
                <a:gd name="T57" fmla="*/ 30 h 46"/>
                <a:gd name="T58" fmla="*/ 71 w 88"/>
                <a:gd name="T59" fmla="*/ 32 h 46"/>
                <a:gd name="T60" fmla="*/ 70 w 88"/>
                <a:gd name="T61" fmla="*/ 33 h 46"/>
                <a:gd name="T62" fmla="*/ 68 w 88"/>
                <a:gd name="T63" fmla="*/ 36 h 46"/>
                <a:gd name="T64" fmla="*/ 75 w 88"/>
                <a:gd name="T65" fmla="*/ 36 h 46"/>
                <a:gd name="T66" fmla="*/ 81 w 88"/>
                <a:gd name="T67" fmla="*/ 36 h 46"/>
                <a:gd name="T68" fmla="*/ 84 w 88"/>
                <a:gd name="T69" fmla="*/ 36 h 46"/>
                <a:gd name="T70" fmla="*/ 87 w 88"/>
                <a:gd name="T71" fmla="*/ 36 h 46"/>
                <a:gd name="T72" fmla="*/ 87 w 88"/>
                <a:gd name="T73" fmla="*/ 36 h 46"/>
                <a:gd name="T74" fmla="*/ 87 w 88"/>
                <a:gd name="T75" fmla="*/ 36 h 46"/>
                <a:gd name="T76" fmla="*/ 88 w 88"/>
                <a:gd name="T77" fmla="*/ 46 h 46"/>
                <a:gd name="T78" fmla="*/ 87 w 88"/>
                <a:gd name="T79" fmla="*/ 46 h 46"/>
                <a:gd name="T80" fmla="*/ 84 w 88"/>
                <a:gd name="T81" fmla="*/ 46 h 46"/>
                <a:gd name="T82" fmla="*/ 81 w 88"/>
                <a:gd name="T83" fmla="*/ 46 h 46"/>
                <a:gd name="T84" fmla="*/ 74 w 88"/>
                <a:gd name="T85" fmla="*/ 46 h 46"/>
                <a:gd name="T86" fmla="*/ 63 w 88"/>
                <a:gd name="T87" fmla="*/ 45 h 46"/>
                <a:gd name="T88" fmla="*/ 55 w 88"/>
                <a:gd name="T89" fmla="*/ 41 h 46"/>
                <a:gd name="T90" fmla="*/ 54 w 88"/>
                <a:gd name="T91" fmla="*/ 41 h 46"/>
                <a:gd name="T92" fmla="*/ 49 w 88"/>
                <a:gd name="T93" fmla="*/ 41 h 46"/>
                <a:gd name="T94" fmla="*/ 43 w 88"/>
                <a:gd name="T95" fmla="*/ 40 h 46"/>
                <a:gd name="T96" fmla="*/ 37 w 88"/>
                <a:gd name="T97" fmla="*/ 37 h 46"/>
                <a:gd name="T98" fmla="*/ 36 w 88"/>
                <a:gd name="T99" fmla="*/ 37 h 46"/>
                <a:gd name="T100" fmla="*/ 34 w 88"/>
                <a:gd name="T101" fmla="*/ 36 h 46"/>
                <a:gd name="T102" fmla="*/ 32 w 88"/>
                <a:gd name="T103" fmla="*/ 34 h 46"/>
                <a:gd name="T104" fmla="*/ 28 w 88"/>
                <a:gd name="T105" fmla="*/ 33 h 46"/>
                <a:gd name="T106" fmla="*/ 24 w 88"/>
                <a:gd name="T107" fmla="*/ 30 h 46"/>
                <a:gd name="T108" fmla="*/ 19 w 88"/>
                <a:gd name="T109" fmla="*/ 28 h 46"/>
                <a:gd name="T110" fmla="*/ 11 w 88"/>
                <a:gd name="T111" fmla="*/ 20 h 46"/>
                <a:gd name="T112" fmla="*/ 3 w 88"/>
                <a:gd name="T113" fmla="*/ 11 h 46"/>
                <a:gd name="T114" fmla="*/ 0 w 88"/>
                <a:gd name="T115" fmla="*/ 0 h 46"/>
                <a:gd name="T116" fmla="*/ 9 w 88"/>
                <a:gd name="T1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8" h="46">
                  <a:moveTo>
                    <a:pt x="9" y="0"/>
                  </a:moveTo>
                  <a:lnTo>
                    <a:pt x="11" y="3"/>
                  </a:lnTo>
                  <a:lnTo>
                    <a:pt x="12" y="7"/>
                  </a:lnTo>
                  <a:lnTo>
                    <a:pt x="15" y="11"/>
                  </a:lnTo>
                  <a:lnTo>
                    <a:pt x="19" y="15"/>
                  </a:lnTo>
                  <a:lnTo>
                    <a:pt x="24" y="19"/>
                  </a:lnTo>
                  <a:lnTo>
                    <a:pt x="28" y="21"/>
                  </a:lnTo>
                  <a:lnTo>
                    <a:pt x="32" y="24"/>
                  </a:lnTo>
                  <a:lnTo>
                    <a:pt x="36" y="25"/>
                  </a:lnTo>
                  <a:lnTo>
                    <a:pt x="38" y="27"/>
                  </a:lnTo>
                  <a:lnTo>
                    <a:pt x="40" y="28"/>
                  </a:lnTo>
                  <a:lnTo>
                    <a:pt x="41" y="28"/>
                  </a:lnTo>
                  <a:lnTo>
                    <a:pt x="45" y="29"/>
                  </a:lnTo>
                  <a:lnTo>
                    <a:pt x="49" y="30"/>
                  </a:lnTo>
                  <a:lnTo>
                    <a:pt x="50" y="28"/>
                  </a:lnTo>
                  <a:lnTo>
                    <a:pt x="50" y="27"/>
                  </a:lnTo>
                  <a:lnTo>
                    <a:pt x="50" y="25"/>
                  </a:lnTo>
                  <a:lnTo>
                    <a:pt x="51" y="25"/>
                  </a:lnTo>
                  <a:lnTo>
                    <a:pt x="51" y="24"/>
                  </a:lnTo>
                  <a:lnTo>
                    <a:pt x="54" y="23"/>
                  </a:lnTo>
                  <a:lnTo>
                    <a:pt x="55" y="21"/>
                  </a:lnTo>
                  <a:lnTo>
                    <a:pt x="58" y="20"/>
                  </a:lnTo>
                  <a:lnTo>
                    <a:pt x="62" y="20"/>
                  </a:lnTo>
                  <a:lnTo>
                    <a:pt x="63" y="20"/>
                  </a:lnTo>
                  <a:lnTo>
                    <a:pt x="66" y="21"/>
                  </a:lnTo>
                  <a:lnTo>
                    <a:pt x="67" y="23"/>
                  </a:lnTo>
                  <a:lnTo>
                    <a:pt x="70" y="25"/>
                  </a:lnTo>
                  <a:lnTo>
                    <a:pt x="71" y="29"/>
                  </a:lnTo>
                  <a:lnTo>
                    <a:pt x="71" y="30"/>
                  </a:lnTo>
                  <a:lnTo>
                    <a:pt x="71" y="32"/>
                  </a:lnTo>
                  <a:lnTo>
                    <a:pt x="70" y="33"/>
                  </a:lnTo>
                  <a:lnTo>
                    <a:pt x="68" y="36"/>
                  </a:lnTo>
                  <a:lnTo>
                    <a:pt x="75" y="36"/>
                  </a:lnTo>
                  <a:lnTo>
                    <a:pt x="81" y="36"/>
                  </a:lnTo>
                  <a:lnTo>
                    <a:pt x="84" y="36"/>
                  </a:lnTo>
                  <a:lnTo>
                    <a:pt x="87" y="36"/>
                  </a:lnTo>
                  <a:lnTo>
                    <a:pt x="87" y="36"/>
                  </a:lnTo>
                  <a:lnTo>
                    <a:pt x="87" y="36"/>
                  </a:lnTo>
                  <a:lnTo>
                    <a:pt x="88" y="46"/>
                  </a:lnTo>
                  <a:lnTo>
                    <a:pt x="87" y="46"/>
                  </a:lnTo>
                  <a:lnTo>
                    <a:pt x="84" y="46"/>
                  </a:lnTo>
                  <a:lnTo>
                    <a:pt x="81" y="46"/>
                  </a:lnTo>
                  <a:lnTo>
                    <a:pt x="74" y="46"/>
                  </a:lnTo>
                  <a:lnTo>
                    <a:pt x="63" y="45"/>
                  </a:lnTo>
                  <a:lnTo>
                    <a:pt x="55" y="41"/>
                  </a:lnTo>
                  <a:lnTo>
                    <a:pt x="54" y="41"/>
                  </a:lnTo>
                  <a:lnTo>
                    <a:pt x="49" y="41"/>
                  </a:lnTo>
                  <a:lnTo>
                    <a:pt x="43" y="40"/>
                  </a:lnTo>
                  <a:lnTo>
                    <a:pt x="37" y="37"/>
                  </a:lnTo>
                  <a:lnTo>
                    <a:pt x="36" y="37"/>
                  </a:lnTo>
                  <a:lnTo>
                    <a:pt x="34" y="36"/>
                  </a:lnTo>
                  <a:lnTo>
                    <a:pt x="32" y="34"/>
                  </a:lnTo>
                  <a:lnTo>
                    <a:pt x="28" y="33"/>
                  </a:lnTo>
                  <a:lnTo>
                    <a:pt x="24" y="30"/>
                  </a:lnTo>
                  <a:lnTo>
                    <a:pt x="19" y="28"/>
                  </a:lnTo>
                  <a:lnTo>
                    <a:pt x="11" y="20"/>
                  </a:lnTo>
                  <a:lnTo>
                    <a:pt x="3" y="11"/>
                  </a:lnTo>
                  <a:lnTo>
                    <a:pt x="0" y="0"/>
                  </a:lnTo>
                  <a:lnTo>
                    <a:pt x="9"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8" name="Freeform 149"/>
            <p:cNvSpPr/>
            <p:nvPr/>
          </p:nvSpPr>
          <p:spPr bwMode="auto">
            <a:xfrm>
              <a:off x="7556500" y="2644775"/>
              <a:ext cx="149225" cy="63500"/>
            </a:xfrm>
            <a:custGeom>
              <a:avLst/>
              <a:gdLst>
                <a:gd name="T0" fmla="*/ 86 w 94"/>
                <a:gd name="T1" fmla="*/ 0 h 40"/>
                <a:gd name="T2" fmla="*/ 94 w 94"/>
                <a:gd name="T3" fmla="*/ 6 h 40"/>
                <a:gd name="T4" fmla="*/ 81 w 94"/>
                <a:gd name="T5" fmla="*/ 21 h 40"/>
                <a:gd name="T6" fmla="*/ 68 w 94"/>
                <a:gd name="T7" fmla="*/ 32 h 40"/>
                <a:gd name="T8" fmla="*/ 55 w 94"/>
                <a:gd name="T9" fmla="*/ 38 h 40"/>
                <a:gd name="T10" fmla="*/ 42 w 94"/>
                <a:gd name="T11" fmla="*/ 40 h 40"/>
                <a:gd name="T12" fmla="*/ 42 w 94"/>
                <a:gd name="T13" fmla="*/ 40 h 40"/>
                <a:gd name="T14" fmla="*/ 28 w 94"/>
                <a:gd name="T15" fmla="*/ 38 h 40"/>
                <a:gd name="T16" fmla="*/ 16 w 94"/>
                <a:gd name="T17" fmla="*/ 33 h 40"/>
                <a:gd name="T18" fmla="*/ 8 w 94"/>
                <a:gd name="T19" fmla="*/ 28 h 40"/>
                <a:gd name="T20" fmla="*/ 1 w 94"/>
                <a:gd name="T21" fmla="*/ 24 h 40"/>
                <a:gd name="T22" fmla="*/ 0 w 94"/>
                <a:gd name="T23" fmla="*/ 21 h 40"/>
                <a:gd name="T24" fmla="*/ 0 w 94"/>
                <a:gd name="T25" fmla="*/ 21 h 40"/>
                <a:gd name="T26" fmla="*/ 7 w 94"/>
                <a:gd name="T27" fmla="*/ 15 h 40"/>
                <a:gd name="T28" fmla="*/ 7 w 94"/>
                <a:gd name="T29" fmla="*/ 16 h 40"/>
                <a:gd name="T30" fmla="*/ 9 w 94"/>
                <a:gd name="T31" fmla="*/ 17 h 40"/>
                <a:gd name="T32" fmla="*/ 12 w 94"/>
                <a:gd name="T33" fmla="*/ 20 h 40"/>
                <a:gd name="T34" fmla="*/ 17 w 94"/>
                <a:gd name="T35" fmla="*/ 23 h 40"/>
                <a:gd name="T36" fmla="*/ 28 w 94"/>
                <a:gd name="T37" fmla="*/ 28 h 40"/>
                <a:gd name="T38" fmla="*/ 42 w 94"/>
                <a:gd name="T39" fmla="*/ 31 h 40"/>
                <a:gd name="T40" fmla="*/ 52 w 94"/>
                <a:gd name="T41" fmla="*/ 29 h 40"/>
                <a:gd name="T42" fmla="*/ 63 w 94"/>
                <a:gd name="T43" fmla="*/ 24 h 40"/>
                <a:gd name="T44" fmla="*/ 75 w 94"/>
                <a:gd name="T45" fmla="*/ 15 h 40"/>
                <a:gd name="T46" fmla="*/ 86 w 94"/>
                <a:gd name="T4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40">
                  <a:moveTo>
                    <a:pt x="86" y="0"/>
                  </a:moveTo>
                  <a:lnTo>
                    <a:pt x="94" y="6"/>
                  </a:lnTo>
                  <a:lnTo>
                    <a:pt x="81" y="21"/>
                  </a:lnTo>
                  <a:lnTo>
                    <a:pt x="68" y="32"/>
                  </a:lnTo>
                  <a:lnTo>
                    <a:pt x="55" y="38"/>
                  </a:lnTo>
                  <a:lnTo>
                    <a:pt x="42" y="40"/>
                  </a:lnTo>
                  <a:lnTo>
                    <a:pt x="42" y="40"/>
                  </a:lnTo>
                  <a:lnTo>
                    <a:pt x="28" y="38"/>
                  </a:lnTo>
                  <a:lnTo>
                    <a:pt x="16" y="33"/>
                  </a:lnTo>
                  <a:lnTo>
                    <a:pt x="8" y="28"/>
                  </a:lnTo>
                  <a:lnTo>
                    <a:pt x="1" y="24"/>
                  </a:lnTo>
                  <a:lnTo>
                    <a:pt x="0" y="21"/>
                  </a:lnTo>
                  <a:lnTo>
                    <a:pt x="0" y="21"/>
                  </a:lnTo>
                  <a:lnTo>
                    <a:pt x="7" y="15"/>
                  </a:lnTo>
                  <a:lnTo>
                    <a:pt x="7" y="16"/>
                  </a:lnTo>
                  <a:lnTo>
                    <a:pt x="9" y="17"/>
                  </a:lnTo>
                  <a:lnTo>
                    <a:pt x="12" y="20"/>
                  </a:lnTo>
                  <a:lnTo>
                    <a:pt x="17" y="23"/>
                  </a:lnTo>
                  <a:lnTo>
                    <a:pt x="28" y="28"/>
                  </a:lnTo>
                  <a:lnTo>
                    <a:pt x="42" y="31"/>
                  </a:lnTo>
                  <a:lnTo>
                    <a:pt x="52" y="29"/>
                  </a:lnTo>
                  <a:lnTo>
                    <a:pt x="63" y="24"/>
                  </a:lnTo>
                  <a:lnTo>
                    <a:pt x="75" y="15"/>
                  </a:lnTo>
                  <a:lnTo>
                    <a:pt x="86"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9" name="Freeform 150"/>
            <p:cNvSpPr/>
            <p:nvPr/>
          </p:nvSpPr>
          <p:spPr bwMode="auto">
            <a:xfrm>
              <a:off x="7685088" y="2633663"/>
              <a:ext cx="25400" cy="23813"/>
            </a:xfrm>
            <a:custGeom>
              <a:avLst/>
              <a:gdLst>
                <a:gd name="T0" fmla="*/ 5 w 16"/>
                <a:gd name="T1" fmla="*/ 0 h 15"/>
                <a:gd name="T2" fmla="*/ 16 w 16"/>
                <a:gd name="T3" fmla="*/ 7 h 15"/>
                <a:gd name="T4" fmla="*/ 11 w 16"/>
                <a:gd name="T5" fmla="*/ 15 h 15"/>
                <a:gd name="T6" fmla="*/ 0 w 16"/>
                <a:gd name="T7" fmla="*/ 7 h 15"/>
                <a:gd name="T8" fmla="*/ 5 w 16"/>
                <a:gd name="T9" fmla="*/ 0 h 15"/>
              </a:gdLst>
              <a:ahLst/>
              <a:cxnLst>
                <a:cxn ang="0">
                  <a:pos x="T0" y="T1"/>
                </a:cxn>
                <a:cxn ang="0">
                  <a:pos x="T2" y="T3"/>
                </a:cxn>
                <a:cxn ang="0">
                  <a:pos x="T4" y="T5"/>
                </a:cxn>
                <a:cxn ang="0">
                  <a:pos x="T6" y="T7"/>
                </a:cxn>
                <a:cxn ang="0">
                  <a:pos x="T8" y="T9"/>
                </a:cxn>
              </a:cxnLst>
              <a:rect l="0" t="0" r="r" b="b"/>
              <a:pathLst>
                <a:path w="16" h="15">
                  <a:moveTo>
                    <a:pt x="5" y="0"/>
                  </a:moveTo>
                  <a:lnTo>
                    <a:pt x="16" y="7"/>
                  </a:lnTo>
                  <a:lnTo>
                    <a:pt x="11" y="15"/>
                  </a:lnTo>
                  <a:lnTo>
                    <a:pt x="0" y="7"/>
                  </a:lnTo>
                  <a:lnTo>
                    <a:pt x="5"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10" name="Freeform 151"/>
            <p:cNvSpPr>
              <a:spLocks noEditPoints="1"/>
            </p:cNvSpPr>
            <p:nvPr/>
          </p:nvSpPr>
          <p:spPr bwMode="auto">
            <a:xfrm>
              <a:off x="7583488" y="2684463"/>
              <a:ext cx="93663" cy="71438"/>
            </a:xfrm>
            <a:custGeom>
              <a:avLst/>
              <a:gdLst>
                <a:gd name="T0" fmla="*/ 0 w 59"/>
                <a:gd name="T1" fmla="*/ 7 h 45"/>
                <a:gd name="T2" fmla="*/ 0 w 59"/>
                <a:gd name="T3" fmla="*/ 7 h 45"/>
                <a:gd name="T4" fmla="*/ 0 w 59"/>
                <a:gd name="T5" fmla="*/ 7 h 45"/>
                <a:gd name="T6" fmla="*/ 0 w 59"/>
                <a:gd name="T7" fmla="*/ 7 h 45"/>
                <a:gd name="T8" fmla="*/ 50 w 59"/>
                <a:gd name="T9" fmla="*/ 0 h 45"/>
                <a:gd name="T10" fmla="*/ 59 w 59"/>
                <a:gd name="T11" fmla="*/ 2 h 45"/>
                <a:gd name="T12" fmla="*/ 56 w 59"/>
                <a:gd name="T13" fmla="*/ 16 h 45"/>
                <a:gd name="T14" fmla="*/ 51 w 59"/>
                <a:gd name="T15" fmla="*/ 28 h 45"/>
                <a:gd name="T16" fmla="*/ 45 w 59"/>
                <a:gd name="T17" fmla="*/ 36 h 45"/>
                <a:gd name="T18" fmla="*/ 38 w 59"/>
                <a:gd name="T19" fmla="*/ 41 h 45"/>
                <a:gd name="T20" fmla="*/ 33 w 59"/>
                <a:gd name="T21" fmla="*/ 44 h 45"/>
                <a:gd name="T22" fmla="*/ 31 w 59"/>
                <a:gd name="T23" fmla="*/ 45 h 45"/>
                <a:gd name="T24" fmla="*/ 29 w 59"/>
                <a:gd name="T25" fmla="*/ 45 h 45"/>
                <a:gd name="T26" fmla="*/ 28 w 59"/>
                <a:gd name="T27" fmla="*/ 45 h 45"/>
                <a:gd name="T28" fmla="*/ 18 w 59"/>
                <a:gd name="T29" fmla="*/ 40 h 45"/>
                <a:gd name="T30" fmla="*/ 11 w 59"/>
                <a:gd name="T31" fmla="*/ 32 h 45"/>
                <a:gd name="T32" fmla="*/ 5 w 59"/>
                <a:gd name="T33" fmla="*/ 24 h 45"/>
                <a:gd name="T34" fmla="*/ 4 w 59"/>
                <a:gd name="T35" fmla="*/ 19 h 45"/>
                <a:gd name="T36" fmla="*/ 1 w 59"/>
                <a:gd name="T37" fmla="*/ 13 h 45"/>
                <a:gd name="T38" fmla="*/ 1 w 59"/>
                <a:gd name="T39" fmla="*/ 11 h 45"/>
                <a:gd name="T40" fmla="*/ 0 w 59"/>
                <a:gd name="T41" fmla="*/ 8 h 45"/>
                <a:gd name="T42" fmla="*/ 0 w 59"/>
                <a:gd name="T43" fmla="*/ 7 h 45"/>
                <a:gd name="T44" fmla="*/ 9 w 59"/>
                <a:gd name="T45" fmla="*/ 6 h 45"/>
                <a:gd name="T46" fmla="*/ 9 w 59"/>
                <a:gd name="T47" fmla="*/ 6 h 45"/>
                <a:gd name="T48" fmla="*/ 11 w 59"/>
                <a:gd name="T49" fmla="*/ 7 h 45"/>
                <a:gd name="T50" fmla="*/ 11 w 59"/>
                <a:gd name="T51" fmla="*/ 10 h 45"/>
                <a:gd name="T52" fmla="*/ 12 w 59"/>
                <a:gd name="T53" fmla="*/ 13 h 45"/>
                <a:gd name="T54" fmla="*/ 14 w 59"/>
                <a:gd name="T55" fmla="*/ 19 h 45"/>
                <a:gd name="T56" fmla="*/ 17 w 59"/>
                <a:gd name="T57" fmla="*/ 24 h 45"/>
                <a:gd name="T58" fmla="*/ 21 w 59"/>
                <a:gd name="T59" fmla="*/ 29 h 45"/>
                <a:gd name="T60" fmla="*/ 25 w 59"/>
                <a:gd name="T61" fmla="*/ 33 h 45"/>
                <a:gd name="T62" fmla="*/ 29 w 59"/>
                <a:gd name="T63" fmla="*/ 36 h 45"/>
                <a:gd name="T64" fmla="*/ 30 w 59"/>
                <a:gd name="T65" fmla="*/ 34 h 45"/>
                <a:gd name="T66" fmla="*/ 34 w 59"/>
                <a:gd name="T67" fmla="*/ 32 h 45"/>
                <a:gd name="T68" fmla="*/ 38 w 59"/>
                <a:gd name="T69" fmla="*/ 29 h 45"/>
                <a:gd name="T70" fmla="*/ 43 w 59"/>
                <a:gd name="T71" fmla="*/ 23 h 45"/>
                <a:gd name="T72" fmla="*/ 47 w 59"/>
                <a:gd name="T73" fmla="*/ 13 h 45"/>
                <a:gd name="T74" fmla="*/ 50 w 59"/>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9" h="45">
                  <a:moveTo>
                    <a:pt x="0" y="7"/>
                  </a:moveTo>
                  <a:lnTo>
                    <a:pt x="0" y="7"/>
                  </a:lnTo>
                  <a:lnTo>
                    <a:pt x="0" y="7"/>
                  </a:lnTo>
                  <a:lnTo>
                    <a:pt x="0" y="7"/>
                  </a:lnTo>
                  <a:close/>
                  <a:moveTo>
                    <a:pt x="50" y="0"/>
                  </a:moveTo>
                  <a:lnTo>
                    <a:pt x="59" y="2"/>
                  </a:lnTo>
                  <a:lnTo>
                    <a:pt x="56" y="16"/>
                  </a:lnTo>
                  <a:lnTo>
                    <a:pt x="51" y="28"/>
                  </a:lnTo>
                  <a:lnTo>
                    <a:pt x="45" y="36"/>
                  </a:lnTo>
                  <a:lnTo>
                    <a:pt x="38" y="41"/>
                  </a:lnTo>
                  <a:lnTo>
                    <a:pt x="33" y="44"/>
                  </a:lnTo>
                  <a:lnTo>
                    <a:pt x="31" y="45"/>
                  </a:lnTo>
                  <a:lnTo>
                    <a:pt x="29" y="45"/>
                  </a:lnTo>
                  <a:lnTo>
                    <a:pt x="28" y="45"/>
                  </a:lnTo>
                  <a:lnTo>
                    <a:pt x="18" y="40"/>
                  </a:lnTo>
                  <a:lnTo>
                    <a:pt x="11" y="32"/>
                  </a:lnTo>
                  <a:lnTo>
                    <a:pt x="5" y="24"/>
                  </a:lnTo>
                  <a:lnTo>
                    <a:pt x="4" y="19"/>
                  </a:lnTo>
                  <a:lnTo>
                    <a:pt x="1" y="13"/>
                  </a:lnTo>
                  <a:lnTo>
                    <a:pt x="1" y="11"/>
                  </a:lnTo>
                  <a:lnTo>
                    <a:pt x="0" y="8"/>
                  </a:lnTo>
                  <a:lnTo>
                    <a:pt x="0" y="7"/>
                  </a:lnTo>
                  <a:lnTo>
                    <a:pt x="9" y="6"/>
                  </a:lnTo>
                  <a:lnTo>
                    <a:pt x="9" y="6"/>
                  </a:lnTo>
                  <a:lnTo>
                    <a:pt x="11" y="7"/>
                  </a:lnTo>
                  <a:lnTo>
                    <a:pt x="11" y="10"/>
                  </a:lnTo>
                  <a:lnTo>
                    <a:pt x="12" y="13"/>
                  </a:lnTo>
                  <a:lnTo>
                    <a:pt x="14" y="19"/>
                  </a:lnTo>
                  <a:lnTo>
                    <a:pt x="17" y="24"/>
                  </a:lnTo>
                  <a:lnTo>
                    <a:pt x="21" y="29"/>
                  </a:lnTo>
                  <a:lnTo>
                    <a:pt x="25" y="33"/>
                  </a:lnTo>
                  <a:lnTo>
                    <a:pt x="29" y="36"/>
                  </a:lnTo>
                  <a:lnTo>
                    <a:pt x="30" y="34"/>
                  </a:lnTo>
                  <a:lnTo>
                    <a:pt x="34" y="32"/>
                  </a:lnTo>
                  <a:lnTo>
                    <a:pt x="38" y="29"/>
                  </a:lnTo>
                  <a:lnTo>
                    <a:pt x="43" y="23"/>
                  </a:lnTo>
                  <a:lnTo>
                    <a:pt x="47" y="13"/>
                  </a:lnTo>
                  <a:lnTo>
                    <a:pt x="50"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11" name="Freeform 152"/>
            <p:cNvSpPr>
              <a:spLocks noEditPoints="1"/>
            </p:cNvSpPr>
            <p:nvPr/>
          </p:nvSpPr>
          <p:spPr bwMode="auto">
            <a:xfrm>
              <a:off x="7758113" y="2709863"/>
              <a:ext cx="44450" cy="52388"/>
            </a:xfrm>
            <a:custGeom>
              <a:avLst/>
              <a:gdLst>
                <a:gd name="T0" fmla="*/ 12 w 28"/>
                <a:gd name="T1" fmla="*/ 11 h 33"/>
                <a:gd name="T2" fmla="*/ 12 w 28"/>
                <a:gd name="T3" fmla="*/ 11 h 33"/>
                <a:gd name="T4" fmla="*/ 11 w 28"/>
                <a:gd name="T5" fmla="*/ 11 h 33"/>
                <a:gd name="T6" fmla="*/ 11 w 28"/>
                <a:gd name="T7" fmla="*/ 11 h 33"/>
                <a:gd name="T8" fmla="*/ 11 w 28"/>
                <a:gd name="T9" fmla="*/ 11 h 33"/>
                <a:gd name="T10" fmla="*/ 11 w 28"/>
                <a:gd name="T11" fmla="*/ 12 h 33"/>
                <a:gd name="T12" fmla="*/ 9 w 28"/>
                <a:gd name="T13" fmla="*/ 14 h 33"/>
                <a:gd name="T14" fmla="*/ 9 w 28"/>
                <a:gd name="T15" fmla="*/ 16 h 33"/>
                <a:gd name="T16" fmla="*/ 11 w 28"/>
                <a:gd name="T17" fmla="*/ 17 h 33"/>
                <a:gd name="T18" fmla="*/ 11 w 28"/>
                <a:gd name="T19" fmla="*/ 18 h 33"/>
                <a:gd name="T20" fmla="*/ 11 w 28"/>
                <a:gd name="T21" fmla="*/ 21 h 33"/>
                <a:gd name="T22" fmla="*/ 12 w 28"/>
                <a:gd name="T23" fmla="*/ 22 h 33"/>
                <a:gd name="T24" fmla="*/ 12 w 28"/>
                <a:gd name="T25" fmla="*/ 22 h 33"/>
                <a:gd name="T26" fmla="*/ 13 w 28"/>
                <a:gd name="T27" fmla="*/ 21 h 33"/>
                <a:gd name="T28" fmla="*/ 16 w 28"/>
                <a:gd name="T29" fmla="*/ 20 h 33"/>
                <a:gd name="T30" fmla="*/ 16 w 28"/>
                <a:gd name="T31" fmla="*/ 18 h 33"/>
                <a:gd name="T32" fmla="*/ 17 w 28"/>
                <a:gd name="T33" fmla="*/ 18 h 33"/>
                <a:gd name="T34" fmla="*/ 17 w 28"/>
                <a:gd name="T35" fmla="*/ 18 h 33"/>
                <a:gd name="T36" fmla="*/ 17 w 28"/>
                <a:gd name="T37" fmla="*/ 18 h 33"/>
                <a:gd name="T38" fmla="*/ 17 w 28"/>
                <a:gd name="T39" fmla="*/ 17 h 33"/>
                <a:gd name="T40" fmla="*/ 18 w 28"/>
                <a:gd name="T41" fmla="*/ 16 h 33"/>
                <a:gd name="T42" fmla="*/ 17 w 28"/>
                <a:gd name="T43" fmla="*/ 13 h 33"/>
                <a:gd name="T44" fmla="*/ 16 w 28"/>
                <a:gd name="T45" fmla="*/ 12 h 33"/>
                <a:gd name="T46" fmla="*/ 13 w 28"/>
                <a:gd name="T47" fmla="*/ 11 h 33"/>
                <a:gd name="T48" fmla="*/ 12 w 28"/>
                <a:gd name="T49" fmla="*/ 11 h 33"/>
                <a:gd name="T50" fmla="*/ 12 w 28"/>
                <a:gd name="T51" fmla="*/ 0 h 33"/>
                <a:gd name="T52" fmla="*/ 16 w 28"/>
                <a:gd name="T53" fmla="*/ 1 h 33"/>
                <a:gd name="T54" fmla="*/ 18 w 28"/>
                <a:gd name="T55" fmla="*/ 3 h 33"/>
                <a:gd name="T56" fmla="*/ 22 w 28"/>
                <a:gd name="T57" fmla="*/ 4 h 33"/>
                <a:gd name="T58" fmla="*/ 24 w 28"/>
                <a:gd name="T59" fmla="*/ 5 h 33"/>
                <a:gd name="T60" fmla="*/ 25 w 28"/>
                <a:gd name="T61" fmla="*/ 5 h 33"/>
                <a:gd name="T62" fmla="*/ 26 w 28"/>
                <a:gd name="T63" fmla="*/ 7 h 33"/>
                <a:gd name="T64" fmla="*/ 26 w 28"/>
                <a:gd name="T65" fmla="*/ 8 h 33"/>
                <a:gd name="T66" fmla="*/ 28 w 28"/>
                <a:gd name="T67" fmla="*/ 12 h 33"/>
                <a:gd name="T68" fmla="*/ 28 w 28"/>
                <a:gd name="T69" fmla="*/ 16 h 33"/>
                <a:gd name="T70" fmla="*/ 28 w 28"/>
                <a:gd name="T71" fmla="*/ 18 h 33"/>
                <a:gd name="T72" fmla="*/ 26 w 28"/>
                <a:gd name="T73" fmla="*/ 22 h 33"/>
                <a:gd name="T74" fmla="*/ 25 w 28"/>
                <a:gd name="T75" fmla="*/ 25 h 33"/>
                <a:gd name="T76" fmla="*/ 24 w 28"/>
                <a:gd name="T77" fmla="*/ 26 h 33"/>
                <a:gd name="T78" fmla="*/ 22 w 28"/>
                <a:gd name="T79" fmla="*/ 28 h 33"/>
                <a:gd name="T80" fmla="*/ 18 w 28"/>
                <a:gd name="T81" fmla="*/ 30 h 33"/>
                <a:gd name="T82" fmla="*/ 16 w 28"/>
                <a:gd name="T83" fmla="*/ 31 h 33"/>
                <a:gd name="T84" fmla="*/ 12 w 28"/>
                <a:gd name="T85" fmla="*/ 33 h 33"/>
                <a:gd name="T86" fmla="*/ 12 w 28"/>
                <a:gd name="T87" fmla="*/ 33 h 33"/>
                <a:gd name="T88" fmla="*/ 9 w 28"/>
                <a:gd name="T89" fmla="*/ 31 h 33"/>
                <a:gd name="T90" fmla="*/ 7 w 28"/>
                <a:gd name="T91" fmla="*/ 30 h 33"/>
                <a:gd name="T92" fmla="*/ 4 w 28"/>
                <a:gd name="T93" fmla="*/ 29 h 33"/>
                <a:gd name="T94" fmla="*/ 3 w 28"/>
                <a:gd name="T95" fmla="*/ 26 h 33"/>
                <a:gd name="T96" fmla="*/ 1 w 28"/>
                <a:gd name="T97" fmla="*/ 24 h 33"/>
                <a:gd name="T98" fmla="*/ 0 w 28"/>
                <a:gd name="T99" fmla="*/ 21 h 33"/>
                <a:gd name="T100" fmla="*/ 0 w 28"/>
                <a:gd name="T101" fmla="*/ 18 h 33"/>
                <a:gd name="T102" fmla="*/ 0 w 28"/>
                <a:gd name="T103" fmla="*/ 17 h 33"/>
                <a:gd name="T104" fmla="*/ 0 w 28"/>
                <a:gd name="T105" fmla="*/ 14 h 33"/>
                <a:gd name="T106" fmla="*/ 0 w 28"/>
                <a:gd name="T107" fmla="*/ 11 h 33"/>
                <a:gd name="T108" fmla="*/ 1 w 28"/>
                <a:gd name="T109" fmla="*/ 7 h 33"/>
                <a:gd name="T110" fmla="*/ 3 w 28"/>
                <a:gd name="T111" fmla="*/ 4 h 33"/>
                <a:gd name="T112" fmla="*/ 5 w 28"/>
                <a:gd name="T113" fmla="*/ 1 h 33"/>
                <a:gd name="T114" fmla="*/ 8 w 28"/>
                <a:gd name="T115" fmla="*/ 1 h 33"/>
                <a:gd name="T116" fmla="*/ 12 w 28"/>
                <a:gd name="T1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 h="33">
                  <a:moveTo>
                    <a:pt x="12" y="11"/>
                  </a:moveTo>
                  <a:lnTo>
                    <a:pt x="12" y="11"/>
                  </a:lnTo>
                  <a:lnTo>
                    <a:pt x="11" y="11"/>
                  </a:lnTo>
                  <a:lnTo>
                    <a:pt x="11" y="11"/>
                  </a:lnTo>
                  <a:lnTo>
                    <a:pt x="11" y="11"/>
                  </a:lnTo>
                  <a:lnTo>
                    <a:pt x="11" y="12"/>
                  </a:lnTo>
                  <a:lnTo>
                    <a:pt x="9" y="14"/>
                  </a:lnTo>
                  <a:lnTo>
                    <a:pt x="9" y="16"/>
                  </a:lnTo>
                  <a:lnTo>
                    <a:pt x="11" y="17"/>
                  </a:lnTo>
                  <a:lnTo>
                    <a:pt x="11" y="18"/>
                  </a:lnTo>
                  <a:lnTo>
                    <a:pt x="11" y="21"/>
                  </a:lnTo>
                  <a:lnTo>
                    <a:pt x="12" y="22"/>
                  </a:lnTo>
                  <a:lnTo>
                    <a:pt x="12" y="22"/>
                  </a:lnTo>
                  <a:lnTo>
                    <a:pt x="13" y="21"/>
                  </a:lnTo>
                  <a:lnTo>
                    <a:pt x="16" y="20"/>
                  </a:lnTo>
                  <a:lnTo>
                    <a:pt x="16" y="18"/>
                  </a:lnTo>
                  <a:lnTo>
                    <a:pt x="17" y="18"/>
                  </a:lnTo>
                  <a:lnTo>
                    <a:pt x="17" y="18"/>
                  </a:lnTo>
                  <a:lnTo>
                    <a:pt x="17" y="18"/>
                  </a:lnTo>
                  <a:lnTo>
                    <a:pt x="17" y="17"/>
                  </a:lnTo>
                  <a:lnTo>
                    <a:pt x="18" y="16"/>
                  </a:lnTo>
                  <a:lnTo>
                    <a:pt x="17" y="13"/>
                  </a:lnTo>
                  <a:lnTo>
                    <a:pt x="16" y="12"/>
                  </a:lnTo>
                  <a:lnTo>
                    <a:pt x="13" y="11"/>
                  </a:lnTo>
                  <a:lnTo>
                    <a:pt x="12" y="11"/>
                  </a:lnTo>
                  <a:close/>
                  <a:moveTo>
                    <a:pt x="12" y="0"/>
                  </a:moveTo>
                  <a:lnTo>
                    <a:pt x="16" y="1"/>
                  </a:lnTo>
                  <a:lnTo>
                    <a:pt x="18" y="3"/>
                  </a:lnTo>
                  <a:lnTo>
                    <a:pt x="22" y="4"/>
                  </a:lnTo>
                  <a:lnTo>
                    <a:pt x="24" y="5"/>
                  </a:lnTo>
                  <a:lnTo>
                    <a:pt x="25" y="5"/>
                  </a:lnTo>
                  <a:lnTo>
                    <a:pt x="26" y="7"/>
                  </a:lnTo>
                  <a:lnTo>
                    <a:pt x="26" y="8"/>
                  </a:lnTo>
                  <a:lnTo>
                    <a:pt x="28" y="12"/>
                  </a:lnTo>
                  <a:lnTo>
                    <a:pt x="28" y="16"/>
                  </a:lnTo>
                  <a:lnTo>
                    <a:pt x="28" y="18"/>
                  </a:lnTo>
                  <a:lnTo>
                    <a:pt x="26" y="22"/>
                  </a:lnTo>
                  <a:lnTo>
                    <a:pt x="25" y="25"/>
                  </a:lnTo>
                  <a:lnTo>
                    <a:pt x="24" y="26"/>
                  </a:lnTo>
                  <a:lnTo>
                    <a:pt x="22" y="28"/>
                  </a:lnTo>
                  <a:lnTo>
                    <a:pt x="18" y="30"/>
                  </a:lnTo>
                  <a:lnTo>
                    <a:pt x="16" y="31"/>
                  </a:lnTo>
                  <a:lnTo>
                    <a:pt x="12" y="33"/>
                  </a:lnTo>
                  <a:lnTo>
                    <a:pt x="12" y="33"/>
                  </a:lnTo>
                  <a:lnTo>
                    <a:pt x="9" y="31"/>
                  </a:lnTo>
                  <a:lnTo>
                    <a:pt x="7" y="30"/>
                  </a:lnTo>
                  <a:lnTo>
                    <a:pt x="4" y="29"/>
                  </a:lnTo>
                  <a:lnTo>
                    <a:pt x="3" y="26"/>
                  </a:lnTo>
                  <a:lnTo>
                    <a:pt x="1" y="24"/>
                  </a:lnTo>
                  <a:lnTo>
                    <a:pt x="0" y="21"/>
                  </a:lnTo>
                  <a:lnTo>
                    <a:pt x="0" y="18"/>
                  </a:lnTo>
                  <a:lnTo>
                    <a:pt x="0" y="17"/>
                  </a:lnTo>
                  <a:lnTo>
                    <a:pt x="0" y="14"/>
                  </a:lnTo>
                  <a:lnTo>
                    <a:pt x="0" y="11"/>
                  </a:lnTo>
                  <a:lnTo>
                    <a:pt x="1" y="7"/>
                  </a:lnTo>
                  <a:lnTo>
                    <a:pt x="3" y="4"/>
                  </a:lnTo>
                  <a:lnTo>
                    <a:pt x="5" y="1"/>
                  </a:lnTo>
                  <a:lnTo>
                    <a:pt x="8" y="1"/>
                  </a:lnTo>
                  <a:lnTo>
                    <a:pt x="12"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12" name="Freeform 153"/>
            <p:cNvSpPr>
              <a:spLocks noEditPoints="1"/>
            </p:cNvSpPr>
            <p:nvPr/>
          </p:nvSpPr>
          <p:spPr bwMode="auto">
            <a:xfrm>
              <a:off x="7799388" y="2624138"/>
              <a:ext cx="73025" cy="85725"/>
            </a:xfrm>
            <a:custGeom>
              <a:avLst/>
              <a:gdLst>
                <a:gd name="T0" fmla="*/ 17 w 46"/>
                <a:gd name="T1" fmla="*/ 11 h 54"/>
                <a:gd name="T2" fmla="*/ 16 w 46"/>
                <a:gd name="T3" fmla="*/ 12 h 54"/>
                <a:gd name="T4" fmla="*/ 12 w 46"/>
                <a:gd name="T5" fmla="*/ 17 h 54"/>
                <a:gd name="T6" fmla="*/ 11 w 46"/>
                <a:gd name="T7" fmla="*/ 23 h 54"/>
                <a:gd name="T8" fmla="*/ 11 w 46"/>
                <a:gd name="T9" fmla="*/ 29 h 54"/>
                <a:gd name="T10" fmla="*/ 11 w 46"/>
                <a:gd name="T11" fmla="*/ 37 h 54"/>
                <a:gd name="T12" fmla="*/ 13 w 46"/>
                <a:gd name="T13" fmla="*/ 42 h 54"/>
                <a:gd name="T14" fmla="*/ 17 w 46"/>
                <a:gd name="T15" fmla="*/ 45 h 54"/>
                <a:gd name="T16" fmla="*/ 21 w 46"/>
                <a:gd name="T17" fmla="*/ 44 h 54"/>
                <a:gd name="T18" fmla="*/ 26 w 46"/>
                <a:gd name="T19" fmla="*/ 41 h 54"/>
                <a:gd name="T20" fmla="*/ 30 w 46"/>
                <a:gd name="T21" fmla="*/ 34 h 54"/>
                <a:gd name="T22" fmla="*/ 34 w 46"/>
                <a:gd name="T23" fmla="*/ 27 h 54"/>
                <a:gd name="T24" fmla="*/ 36 w 46"/>
                <a:gd name="T25" fmla="*/ 19 h 54"/>
                <a:gd name="T26" fmla="*/ 34 w 46"/>
                <a:gd name="T27" fmla="*/ 13 h 54"/>
                <a:gd name="T28" fmla="*/ 26 w 46"/>
                <a:gd name="T29" fmla="*/ 17 h 54"/>
                <a:gd name="T30" fmla="*/ 26 w 46"/>
                <a:gd name="T31" fmla="*/ 16 h 54"/>
                <a:gd name="T32" fmla="*/ 24 w 46"/>
                <a:gd name="T33" fmla="*/ 13 h 54"/>
                <a:gd name="T34" fmla="*/ 20 w 46"/>
                <a:gd name="T35" fmla="*/ 11 h 54"/>
                <a:gd name="T36" fmla="*/ 24 w 46"/>
                <a:gd name="T37" fmla="*/ 0 h 54"/>
                <a:gd name="T38" fmla="*/ 36 w 46"/>
                <a:gd name="T39" fmla="*/ 3 h 54"/>
                <a:gd name="T40" fmla="*/ 43 w 46"/>
                <a:gd name="T41" fmla="*/ 10 h 54"/>
                <a:gd name="T42" fmla="*/ 46 w 46"/>
                <a:gd name="T43" fmla="*/ 19 h 54"/>
                <a:gd name="T44" fmla="*/ 41 w 46"/>
                <a:gd name="T45" fmla="*/ 36 h 54"/>
                <a:gd name="T46" fmla="*/ 33 w 46"/>
                <a:gd name="T47" fmla="*/ 48 h 54"/>
                <a:gd name="T48" fmla="*/ 30 w 46"/>
                <a:gd name="T49" fmla="*/ 50 h 54"/>
                <a:gd name="T50" fmla="*/ 24 w 46"/>
                <a:gd name="T51" fmla="*/ 54 h 54"/>
                <a:gd name="T52" fmla="*/ 17 w 46"/>
                <a:gd name="T53" fmla="*/ 54 h 54"/>
                <a:gd name="T54" fmla="*/ 9 w 46"/>
                <a:gd name="T55" fmla="*/ 53 h 54"/>
                <a:gd name="T56" fmla="*/ 4 w 46"/>
                <a:gd name="T57" fmla="*/ 48 h 54"/>
                <a:gd name="T58" fmla="*/ 2 w 46"/>
                <a:gd name="T59" fmla="*/ 38 h 54"/>
                <a:gd name="T60" fmla="*/ 0 w 46"/>
                <a:gd name="T61" fmla="*/ 29 h 54"/>
                <a:gd name="T62" fmla="*/ 0 w 46"/>
                <a:gd name="T63" fmla="*/ 23 h 54"/>
                <a:gd name="T64" fmla="*/ 2 w 46"/>
                <a:gd name="T65" fmla="*/ 20 h 54"/>
                <a:gd name="T66" fmla="*/ 2 w 46"/>
                <a:gd name="T67" fmla="*/ 19 h 54"/>
                <a:gd name="T68" fmla="*/ 5 w 46"/>
                <a:gd name="T69" fmla="*/ 10 h 54"/>
                <a:gd name="T70" fmla="*/ 12 w 46"/>
                <a:gd name="T71" fmla="*/ 3 h 54"/>
                <a:gd name="T72" fmla="*/ 19 w 46"/>
                <a:gd name="T73" fmla="*/ 0 h 54"/>
                <a:gd name="T74" fmla="*/ 24 w 46"/>
                <a:gd name="T75"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54">
                  <a:moveTo>
                    <a:pt x="19" y="11"/>
                  </a:moveTo>
                  <a:lnTo>
                    <a:pt x="17" y="11"/>
                  </a:lnTo>
                  <a:lnTo>
                    <a:pt x="17" y="11"/>
                  </a:lnTo>
                  <a:lnTo>
                    <a:pt x="16" y="12"/>
                  </a:lnTo>
                  <a:lnTo>
                    <a:pt x="15" y="15"/>
                  </a:lnTo>
                  <a:lnTo>
                    <a:pt x="12" y="17"/>
                  </a:lnTo>
                  <a:lnTo>
                    <a:pt x="11" y="21"/>
                  </a:lnTo>
                  <a:lnTo>
                    <a:pt x="11" y="23"/>
                  </a:lnTo>
                  <a:lnTo>
                    <a:pt x="11" y="25"/>
                  </a:lnTo>
                  <a:lnTo>
                    <a:pt x="11" y="29"/>
                  </a:lnTo>
                  <a:lnTo>
                    <a:pt x="11" y="33"/>
                  </a:lnTo>
                  <a:lnTo>
                    <a:pt x="11" y="37"/>
                  </a:lnTo>
                  <a:lnTo>
                    <a:pt x="12" y="41"/>
                  </a:lnTo>
                  <a:lnTo>
                    <a:pt x="13" y="42"/>
                  </a:lnTo>
                  <a:lnTo>
                    <a:pt x="15" y="44"/>
                  </a:lnTo>
                  <a:lnTo>
                    <a:pt x="17" y="45"/>
                  </a:lnTo>
                  <a:lnTo>
                    <a:pt x="20" y="45"/>
                  </a:lnTo>
                  <a:lnTo>
                    <a:pt x="21" y="44"/>
                  </a:lnTo>
                  <a:lnTo>
                    <a:pt x="25" y="42"/>
                  </a:lnTo>
                  <a:lnTo>
                    <a:pt x="26" y="41"/>
                  </a:lnTo>
                  <a:lnTo>
                    <a:pt x="28" y="38"/>
                  </a:lnTo>
                  <a:lnTo>
                    <a:pt x="30" y="34"/>
                  </a:lnTo>
                  <a:lnTo>
                    <a:pt x="32" y="30"/>
                  </a:lnTo>
                  <a:lnTo>
                    <a:pt x="34" y="27"/>
                  </a:lnTo>
                  <a:lnTo>
                    <a:pt x="36" y="21"/>
                  </a:lnTo>
                  <a:lnTo>
                    <a:pt x="36" y="19"/>
                  </a:lnTo>
                  <a:lnTo>
                    <a:pt x="36" y="15"/>
                  </a:lnTo>
                  <a:lnTo>
                    <a:pt x="34" y="13"/>
                  </a:lnTo>
                  <a:lnTo>
                    <a:pt x="34" y="13"/>
                  </a:lnTo>
                  <a:lnTo>
                    <a:pt x="26" y="17"/>
                  </a:lnTo>
                  <a:lnTo>
                    <a:pt x="26" y="17"/>
                  </a:lnTo>
                  <a:lnTo>
                    <a:pt x="26" y="16"/>
                  </a:lnTo>
                  <a:lnTo>
                    <a:pt x="25" y="15"/>
                  </a:lnTo>
                  <a:lnTo>
                    <a:pt x="24" y="13"/>
                  </a:lnTo>
                  <a:lnTo>
                    <a:pt x="21" y="12"/>
                  </a:lnTo>
                  <a:lnTo>
                    <a:pt x="20" y="11"/>
                  </a:lnTo>
                  <a:lnTo>
                    <a:pt x="19" y="11"/>
                  </a:lnTo>
                  <a:close/>
                  <a:moveTo>
                    <a:pt x="24" y="0"/>
                  </a:moveTo>
                  <a:lnTo>
                    <a:pt x="30" y="2"/>
                  </a:lnTo>
                  <a:lnTo>
                    <a:pt x="36" y="3"/>
                  </a:lnTo>
                  <a:lnTo>
                    <a:pt x="41" y="6"/>
                  </a:lnTo>
                  <a:lnTo>
                    <a:pt x="43" y="10"/>
                  </a:lnTo>
                  <a:lnTo>
                    <a:pt x="45" y="13"/>
                  </a:lnTo>
                  <a:lnTo>
                    <a:pt x="46" y="19"/>
                  </a:lnTo>
                  <a:lnTo>
                    <a:pt x="43" y="28"/>
                  </a:lnTo>
                  <a:lnTo>
                    <a:pt x="41" y="36"/>
                  </a:lnTo>
                  <a:lnTo>
                    <a:pt x="37" y="42"/>
                  </a:lnTo>
                  <a:lnTo>
                    <a:pt x="33" y="48"/>
                  </a:lnTo>
                  <a:lnTo>
                    <a:pt x="32" y="50"/>
                  </a:lnTo>
                  <a:lnTo>
                    <a:pt x="30" y="50"/>
                  </a:lnTo>
                  <a:lnTo>
                    <a:pt x="30" y="51"/>
                  </a:lnTo>
                  <a:lnTo>
                    <a:pt x="24" y="54"/>
                  </a:lnTo>
                  <a:lnTo>
                    <a:pt x="17" y="54"/>
                  </a:lnTo>
                  <a:lnTo>
                    <a:pt x="17" y="54"/>
                  </a:lnTo>
                  <a:lnTo>
                    <a:pt x="13" y="54"/>
                  </a:lnTo>
                  <a:lnTo>
                    <a:pt x="9" y="53"/>
                  </a:lnTo>
                  <a:lnTo>
                    <a:pt x="7" y="50"/>
                  </a:lnTo>
                  <a:lnTo>
                    <a:pt x="4" y="48"/>
                  </a:lnTo>
                  <a:lnTo>
                    <a:pt x="3" y="45"/>
                  </a:lnTo>
                  <a:lnTo>
                    <a:pt x="2" y="38"/>
                  </a:lnTo>
                  <a:lnTo>
                    <a:pt x="0" y="33"/>
                  </a:lnTo>
                  <a:lnTo>
                    <a:pt x="0" y="29"/>
                  </a:lnTo>
                  <a:lnTo>
                    <a:pt x="0" y="25"/>
                  </a:lnTo>
                  <a:lnTo>
                    <a:pt x="0" y="23"/>
                  </a:lnTo>
                  <a:lnTo>
                    <a:pt x="2" y="20"/>
                  </a:lnTo>
                  <a:lnTo>
                    <a:pt x="2" y="20"/>
                  </a:lnTo>
                  <a:lnTo>
                    <a:pt x="2" y="20"/>
                  </a:lnTo>
                  <a:lnTo>
                    <a:pt x="2" y="19"/>
                  </a:lnTo>
                  <a:lnTo>
                    <a:pt x="3" y="13"/>
                  </a:lnTo>
                  <a:lnTo>
                    <a:pt x="5" y="10"/>
                  </a:lnTo>
                  <a:lnTo>
                    <a:pt x="8" y="6"/>
                  </a:lnTo>
                  <a:lnTo>
                    <a:pt x="12" y="3"/>
                  </a:lnTo>
                  <a:lnTo>
                    <a:pt x="15" y="2"/>
                  </a:lnTo>
                  <a:lnTo>
                    <a:pt x="19" y="0"/>
                  </a:lnTo>
                  <a:lnTo>
                    <a:pt x="21" y="2"/>
                  </a:lnTo>
                  <a:lnTo>
                    <a:pt x="24" y="2"/>
                  </a:lnTo>
                  <a:lnTo>
                    <a:pt x="24"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sp>
          <p:nvSpPr>
            <p:cNvPr id="24" name="Freeform 154"/>
            <p:cNvSpPr>
              <a:spLocks noEditPoints="1"/>
            </p:cNvSpPr>
            <p:nvPr/>
          </p:nvSpPr>
          <p:spPr bwMode="auto">
            <a:xfrm>
              <a:off x="7731125" y="2122488"/>
              <a:ext cx="619125" cy="517525"/>
            </a:xfrm>
            <a:custGeom>
              <a:avLst/>
              <a:gdLst>
                <a:gd name="T0" fmla="*/ 190 w 390"/>
                <a:gd name="T1" fmla="*/ 14 h 326"/>
                <a:gd name="T2" fmla="*/ 136 w 390"/>
                <a:gd name="T3" fmla="*/ 15 h 326"/>
                <a:gd name="T4" fmla="*/ 93 w 390"/>
                <a:gd name="T5" fmla="*/ 51 h 326"/>
                <a:gd name="T6" fmla="*/ 90 w 390"/>
                <a:gd name="T7" fmla="*/ 57 h 326"/>
                <a:gd name="T8" fmla="*/ 80 w 390"/>
                <a:gd name="T9" fmla="*/ 65 h 326"/>
                <a:gd name="T10" fmla="*/ 46 w 390"/>
                <a:gd name="T11" fmla="*/ 74 h 326"/>
                <a:gd name="T12" fmla="*/ 42 w 390"/>
                <a:gd name="T13" fmla="*/ 77 h 326"/>
                <a:gd name="T14" fmla="*/ 21 w 390"/>
                <a:gd name="T15" fmla="*/ 94 h 326"/>
                <a:gd name="T16" fmla="*/ 18 w 390"/>
                <a:gd name="T17" fmla="*/ 165 h 326"/>
                <a:gd name="T18" fmla="*/ 24 w 390"/>
                <a:gd name="T19" fmla="*/ 184 h 326"/>
                <a:gd name="T20" fmla="*/ 17 w 390"/>
                <a:gd name="T21" fmla="*/ 197 h 326"/>
                <a:gd name="T22" fmla="*/ 20 w 390"/>
                <a:gd name="T23" fmla="*/ 238 h 326"/>
                <a:gd name="T24" fmla="*/ 46 w 390"/>
                <a:gd name="T25" fmla="*/ 259 h 326"/>
                <a:gd name="T26" fmla="*/ 54 w 390"/>
                <a:gd name="T27" fmla="*/ 271 h 326"/>
                <a:gd name="T28" fmla="*/ 67 w 390"/>
                <a:gd name="T29" fmla="*/ 290 h 326"/>
                <a:gd name="T30" fmla="*/ 136 w 390"/>
                <a:gd name="T31" fmla="*/ 310 h 326"/>
                <a:gd name="T32" fmla="*/ 173 w 390"/>
                <a:gd name="T33" fmla="*/ 299 h 326"/>
                <a:gd name="T34" fmla="*/ 186 w 390"/>
                <a:gd name="T35" fmla="*/ 303 h 326"/>
                <a:gd name="T36" fmla="*/ 244 w 390"/>
                <a:gd name="T37" fmla="*/ 315 h 326"/>
                <a:gd name="T38" fmla="*/ 317 w 390"/>
                <a:gd name="T39" fmla="*/ 265 h 326"/>
                <a:gd name="T40" fmla="*/ 335 w 390"/>
                <a:gd name="T41" fmla="*/ 242 h 326"/>
                <a:gd name="T42" fmla="*/ 368 w 390"/>
                <a:gd name="T43" fmla="*/ 209 h 326"/>
                <a:gd name="T44" fmla="*/ 354 w 390"/>
                <a:gd name="T45" fmla="*/ 129 h 326"/>
                <a:gd name="T46" fmla="*/ 343 w 390"/>
                <a:gd name="T47" fmla="*/ 121 h 326"/>
                <a:gd name="T48" fmla="*/ 347 w 390"/>
                <a:gd name="T49" fmla="*/ 103 h 326"/>
                <a:gd name="T50" fmla="*/ 330 w 390"/>
                <a:gd name="T51" fmla="*/ 51 h 326"/>
                <a:gd name="T52" fmla="*/ 287 w 390"/>
                <a:gd name="T53" fmla="*/ 26 h 326"/>
                <a:gd name="T54" fmla="*/ 219 w 390"/>
                <a:gd name="T55" fmla="*/ 9 h 326"/>
                <a:gd name="T56" fmla="*/ 234 w 390"/>
                <a:gd name="T57" fmla="*/ 0 h 326"/>
                <a:gd name="T58" fmla="*/ 291 w 390"/>
                <a:gd name="T59" fmla="*/ 17 h 326"/>
                <a:gd name="T60" fmla="*/ 352 w 390"/>
                <a:gd name="T61" fmla="*/ 72 h 326"/>
                <a:gd name="T62" fmla="*/ 356 w 390"/>
                <a:gd name="T63" fmla="*/ 108 h 326"/>
                <a:gd name="T64" fmla="*/ 352 w 390"/>
                <a:gd name="T65" fmla="*/ 119 h 326"/>
                <a:gd name="T66" fmla="*/ 355 w 390"/>
                <a:gd name="T67" fmla="*/ 120 h 326"/>
                <a:gd name="T68" fmla="*/ 390 w 390"/>
                <a:gd name="T69" fmla="*/ 174 h 326"/>
                <a:gd name="T70" fmla="*/ 354 w 390"/>
                <a:gd name="T71" fmla="*/ 239 h 326"/>
                <a:gd name="T72" fmla="*/ 335 w 390"/>
                <a:gd name="T73" fmla="*/ 254 h 326"/>
                <a:gd name="T74" fmla="*/ 326 w 390"/>
                <a:gd name="T75" fmla="*/ 268 h 326"/>
                <a:gd name="T76" fmla="*/ 304 w 390"/>
                <a:gd name="T77" fmla="*/ 303 h 326"/>
                <a:gd name="T78" fmla="*/ 244 w 390"/>
                <a:gd name="T79" fmla="*/ 326 h 326"/>
                <a:gd name="T80" fmla="*/ 179 w 390"/>
                <a:gd name="T81" fmla="*/ 311 h 326"/>
                <a:gd name="T82" fmla="*/ 168 w 390"/>
                <a:gd name="T83" fmla="*/ 311 h 326"/>
                <a:gd name="T84" fmla="*/ 164 w 390"/>
                <a:gd name="T85" fmla="*/ 312 h 326"/>
                <a:gd name="T86" fmla="*/ 69 w 390"/>
                <a:gd name="T87" fmla="*/ 306 h 326"/>
                <a:gd name="T88" fmla="*/ 45 w 390"/>
                <a:gd name="T89" fmla="*/ 272 h 326"/>
                <a:gd name="T90" fmla="*/ 42 w 390"/>
                <a:gd name="T91" fmla="*/ 268 h 326"/>
                <a:gd name="T92" fmla="*/ 10 w 390"/>
                <a:gd name="T93" fmla="*/ 243 h 326"/>
                <a:gd name="T94" fmla="*/ 10 w 390"/>
                <a:gd name="T95" fmla="*/ 188 h 326"/>
                <a:gd name="T96" fmla="*/ 13 w 390"/>
                <a:gd name="T97" fmla="*/ 174 h 326"/>
                <a:gd name="T98" fmla="*/ 9 w 390"/>
                <a:gd name="T99" fmla="*/ 170 h 326"/>
                <a:gd name="T100" fmla="*/ 13 w 390"/>
                <a:gd name="T101" fmla="*/ 87 h 326"/>
                <a:gd name="T102" fmla="*/ 38 w 390"/>
                <a:gd name="T103" fmla="*/ 68 h 326"/>
                <a:gd name="T104" fmla="*/ 81 w 390"/>
                <a:gd name="T105" fmla="*/ 55 h 326"/>
                <a:gd name="T106" fmla="*/ 101 w 390"/>
                <a:gd name="T107" fmla="*/ 26 h 326"/>
                <a:gd name="T108" fmla="*/ 179 w 390"/>
                <a:gd name="T109" fmla="*/ 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90" h="326">
                  <a:moveTo>
                    <a:pt x="199" y="7"/>
                  </a:moveTo>
                  <a:lnTo>
                    <a:pt x="195" y="17"/>
                  </a:lnTo>
                  <a:lnTo>
                    <a:pt x="194" y="15"/>
                  </a:lnTo>
                  <a:lnTo>
                    <a:pt x="193" y="15"/>
                  </a:lnTo>
                  <a:lnTo>
                    <a:pt x="190" y="14"/>
                  </a:lnTo>
                  <a:lnTo>
                    <a:pt x="186" y="13"/>
                  </a:lnTo>
                  <a:lnTo>
                    <a:pt x="175" y="11"/>
                  </a:lnTo>
                  <a:lnTo>
                    <a:pt x="164" y="10"/>
                  </a:lnTo>
                  <a:lnTo>
                    <a:pt x="151" y="11"/>
                  </a:lnTo>
                  <a:lnTo>
                    <a:pt x="136" y="15"/>
                  </a:lnTo>
                  <a:lnTo>
                    <a:pt x="122" y="22"/>
                  </a:lnTo>
                  <a:lnTo>
                    <a:pt x="107" y="34"/>
                  </a:lnTo>
                  <a:lnTo>
                    <a:pt x="93" y="51"/>
                  </a:lnTo>
                  <a:lnTo>
                    <a:pt x="93" y="51"/>
                  </a:lnTo>
                  <a:lnTo>
                    <a:pt x="93" y="51"/>
                  </a:lnTo>
                  <a:lnTo>
                    <a:pt x="93" y="51"/>
                  </a:lnTo>
                  <a:lnTo>
                    <a:pt x="92" y="52"/>
                  </a:lnTo>
                  <a:lnTo>
                    <a:pt x="90" y="55"/>
                  </a:lnTo>
                  <a:lnTo>
                    <a:pt x="90" y="56"/>
                  </a:lnTo>
                  <a:lnTo>
                    <a:pt x="90" y="57"/>
                  </a:lnTo>
                  <a:lnTo>
                    <a:pt x="94" y="64"/>
                  </a:lnTo>
                  <a:lnTo>
                    <a:pt x="88" y="64"/>
                  </a:lnTo>
                  <a:lnTo>
                    <a:pt x="86" y="64"/>
                  </a:lnTo>
                  <a:lnTo>
                    <a:pt x="84" y="65"/>
                  </a:lnTo>
                  <a:lnTo>
                    <a:pt x="80" y="65"/>
                  </a:lnTo>
                  <a:lnTo>
                    <a:pt x="75" y="66"/>
                  </a:lnTo>
                  <a:lnTo>
                    <a:pt x="69" y="66"/>
                  </a:lnTo>
                  <a:lnTo>
                    <a:pt x="60" y="69"/>
                  </a:lnTo>
                  <a:lnTo>
                    <a:pt x="51" y="72"/>
                  </a:lnTo>
                  <a:lnTo>
                    <a:pt x="46" y="74"/>
                  </a:lnTo>
                  <a:lnTo>
                    <a:pt x="46" y="76"/>
                  </a:lnTo>
                  <a:lnTo>
                    <a:pt x="45" y="76"/>
                  </a:lnTo>
                  <a:lnTo>
                    <a:pt x="45" y="76"/>
                  </a:lnTo>
                  <a:lnTo>
                    <a:pt x="43" y="76"/>
                  </a:lnTo>
                  <a:lnTo>
                    <a:pt x="42" y="77"/>
                  </a:lnTo>
                  <a:lnTo>
                    <a:pt x="39" y="78"/>
                  </a:lnTo>
                  <a:lnTo>
                    <a:pt x="35" y="79"/>
                  </a:lnTo>
                  <a:lnTo>
                    <a:pt x="31" y="83"/>
                  </a:lnTo>
                  <a:lnTo>
                    <a:pt x="28" y="86"/>
                  </a:lnTo>
                  <a:lnTo>
                    <a:pt x="21" y="94"/>
                  </a:lnTo>
                  <a:lnTo>
                    <a:pt x="16" y="102"/>
                  </a:lnTo>
                  <a:lnTo>
                    <a:pt x="12" y="113"/>
                  </a:lnTo>
                  <a:lnTo>
                    <a:pt x="9" y="127"/>
                  </a:lnTo>
                  <a:lnTo>
                    <a:pt x="12" y="144"/>
                  </a:lnTo>
                  <a:lnTo>
                    <a:pt x="18" y="165"/>
                  </a:lnTo>
                  <a:lnTo>
                    <a:pt x="20" y="167"/>
                  </a:lnTo>
                  <a:lnTo>
                    <a:pt x="22" y="170"/>
                  </a:lnTo>
                  <a:lnTo>
                    <a:pt x="24" y="174"/>
                  </a:lnTo>
                  <a:lnTo>
                    <a:pt x="24" y="179"/>
                  </a:lnTo>
                  <a:lnTo>
                    <a:pt x="24" y="184"/>
                  </a:lnTo>
                  <a:lnTo>
                    <a:pt x="21" y="189"/>
                  </a:lnTo>
                  <a:lnTo>
                    <a:pt x="21" y="191"/>
                  </a:lnTo>
                  <a:lnTo>
                    <a:pt x="20" y="192"/>
                  </a:lnTo>
                  <a:lnTo>
                    <a:pt x="18" y="195"/>
                  </a:lnTo>
                  <a:lnTo>
                    <a:pt x="17" y="197"/>
                  </a:lnTo>
                  <a:lnTo>
                    <a:pt x="16" y="204"/>
                  </a:lnTo>
                  <a:lnTo>
                    <a:pt x="14" y="210"/>
                  </a:lnTo>
                  <a:lnTo>
                    <a:pt x="13" y="217"/>
                  </a:lnTo>
                  <a:lnTo>
                    <a:pt x="14" y="227"/>
                  </a:lnTo>
                  <a:lnTo>
                    <a:pt x="20" y="238"/>
                  </a:lnTo>
                  <a:lnTo>
                    <a:pt x="28" y="248"/>
                  </a:lnTo>
                  <a:lnTo>
                    <a:pt x="42" y="257"/>
                  </a:lnTo>
                  <a:lnTo>
                    <a:pt x="42" y="257"/>
                  </a:lnTo>
                  <a:lnTo>
                    <a:pt x="45" y="257"/>
                  </a:lnTo>
                  <a:lnTo>
                    <a:pt x="46" y="259"/>
                  </a:lnTo>
                  <a:lnTo>
                    <a:pt x="48" y="260"/>
                  </a:lnTo>
                  <a:lnTo>
                    <a:pt x="51" y="263"/>
                  </a:lnTo>
                  <a:lnTo>
                    <a:pt x="52" y="265"/>
                  </a:lnTo>
                  <a:lnTo>
                    <a:pt x="54" y="269"/>
                  </a:lnTo>
                  <a:lnTo>
                    <a:pt x="54" y="271"/>
                  </a:lnTo>
                  <a:lnTo>
                    <a:pt x="55" y="273"/>
                  </a:lnTo>
                  <a:lnTo>
                    <a:pt x="56" y="276"/>
                  </a:lnTo>
                  <a:lnTo>
                    <a:pt x="59" y="280"/>
                  </a:lnTo>
                  <a:lnTo>
                    <a:pt x="63" y="285"/>
                  </a:lnTo>
                  <a:lnTo>
                    <a:pt x="67" y="290"/>
                  </a:lnTo>
                  <a:lnTo>
                    <a:pt x="76" y="299"/>
                  </a:lnTo>
                  <a:lnTo>
                    <a:pt x="86" y="306"/>
                  </a:lnTo>
                  <a:lnTo>
                    <a:pt x="100" y="311"/>
                  </a:lnTo>
                  <a:lnTo>
                    <a:pt x="117" y="312"/>
                  </a:lnTo>
                  <a:lnTo>
                    <a:pt x="136" y="310"/>
                  </a:lnTo>
                  <a:lnTo>
                    <a:pt x="160" y="303"/>
                  </a:lnTo>
                  <a:lnTo>
                    <a:pt x="162" y="302"/>
                  </a:lnTo>
                  <a:lnTo>
                    <a:pt x="165" y="301"/>
                  </a:lnTo>
                  <a:lnTo>
                    <a:pt x="168" y="301"/>
                  </a:lnTo>
                  <a:lnTo>
                    <a:pt x="173" y="299"/>
                  </a:lnTo>
                  <a:lnTo>
                    <a:pt x="177" y="301"/>
                  </a:lnTo>
                  <a:lnTo>
                    <a:pt x="182" y="302"/>
                  </a:lnTo>
                  <a:lnTo>
                    <a:pt x="182" y="302"/>
                  </a:lnTo>
                  <a:lnTo>
                    <a:pt x="183" y="303"/>
                  </a:lnTo>
                  <a:lnTo>
                    <a:pt x="186" y="303"/>
                  </a:lnTo>
                  <a:lnTo>
                    <a:pt x="190" y="306"/>
                  </a:lnTo>
                  <a:lnTo>
                    <a:pt x="195" y="307"/>
                  </a:lnTo>
                  <a:lnTo>
                    <a:pt x="200" y="309"/>
                  </a:lnTo>
                  <a:lnTo>
                    <a:pt x="220" y="314"/>
                  </a:lnTo>
                  <a:lnTo>
                    <a:pt x="244" y="315"/>
                  </a:lnTo>
                  <a:lnTo>
                    <a:pt x="261" y="314"/>
                  </a:lnTo>
                  <a:lnTo>
                    <a:pt x="276" y="310"/>
                  </a:lnTo>
                  <a:lnTo>
                    <a:pt x="292" y="301"/>
                  </a:lnTo>
                  <a:lnTo>
                    <a:pt x="305" y="286"/>
                  </a:lnTo>
                  <a:lnTo>
                    <a:pt x="317" y="265"/>
                  </a:lnTo>
                  <a:lnTo>
                    <a:pt x="318" y="260"/>
                  </a:lnTo>
                  <a:lnTo>
                    <a:pt x="323" y="252"/>
                  </a:lnTo>
                  <a:lnTo>
                    <a:pt x="331" y="244"/>
                  </a:lnTo>
                  <a:lnTo>
                    <a:pt x="333" y="243"/>
                  </a:lnTo>
                  <a:lnTo>
                    <a:pt x="335" y="242"/>
                  </a:lnTo>
                  <a:lnTo>
                    <a:pt x="339" y="239"/>
                  </a:lnTo>
                  <a:lnTo>
                    <a:pt x="344" y="234"/>
                  </a:lnTo>
                  <a:lnTo>
                    <a:pt x="350" y="229"/>
                  </a:lnTo>
                  <a:lnTo>
                    <a:pt x="356" y="223"/>
                  </a:lnTo>
                  <a:lnTo>
                    <a:pt x="368" y="209"/>
                  </a:lnTo>
                  <a:lnTo>
                    <a:pt x="377" y="192"/>
                  </a:lnTo>
                  <a:lnTo>
                    <a:pt x="380" y="174"/>
                  </a:lnTo>
                  <a:lnTo>
                    <a:pt x="378" y="159"/>
                  </a:lnTo>
                  <a:lnTo>
                    <a:pt x="369" y="145"/>
                  </a:lnTo>
                  <a:lnTo>
                    <a:pt x="354" y="129"/>
                  </a:lnTo>
                  <a:lnTo>
                    <a:pt x="351" y="129"/>
                  </a:lnTo>
                  <a:lnTo>
                    <a:pt x="348" y="128"/>
                  </a:lnTo>
                  <a:lnTo>
                    <a:pt x="346" y="127"/>
                  </a:lnTo>
                  <a:lnTo>
                    <a:pt x="344" y="125"/>
                  </a:lnTo>
                  <a:lnTo>
                    <a:pt x="343" y="121"/>
                  </a:lnTo>
                  <a:lnTo>
                    <a:pt x="342" y="119"/>
                  </a:lnTo>
                  <a:lnTo>
                    <a:pt x="343" y="115"/>
                  </a:lnTo>
                  <a:lnTo>
                    <a:pt x="344" y="111"/>
                  </a:lnTo>
                  <a:lnTo>
                    <a:pt x="346" y="106"/>
                  </a:lnTo>
                  <a:lnTo>
                    <a:pt x="347" y="103"/>
                  </a:lnTo>
                  <a:lnTo>
                    <a:pt x="347" y="99"/>
                  </a:lnTo>
                  <a:lnTo>
                    <a:pt x="346" y="89"/>
                  </a:lnTo>
                  <a:lnTo>
                    <a:pt x="343" y="76"/>
                  </a:lnTo>
                  <a:lnTo>
                    <a:pt x="337" y="61"/>
                  </a:lnTo>
                  <a:lnTo>
                    <a:pt x="330" y="51"/>
                  </a:lnTo>
                  <a:lnTo>
                    <a:pt x="320" y="40"/>
                  </a:lnTo>
                  <a:lnTo>
                    <a:pt x="305" y="32"/>
                  </a:lnTo>
                  <a:lnTo>
                    <a:pt x="287" y="26"/>
                  </a:lnTo>
                  <a:lnTo>
                    <a:pt x="287" y="26"/>
                  </a:lnTo>
                  <a:lnTo>
                    <a:pt x="287" y="26"/>
                  </a:lnTo>
                  <a:lnTo>
                    <a:pt x="284" y="24"/>
                  </a:lnTo>
                  <a:lnTo>
                    <a:pt x="276" y="21"/>
                  </a:lnTo>
                  <a:lnTo>
                    <a:pt x="265" y="17"/>
                  </a:lnTo>
                  <a:lnTo>
                    <a:pt x="242" y="11"/>
                  </a:lnTo>
                  <a:lnTo>
                    <a:pt x="219" y="9"/>
                  </a:lnTo>
                  <a:lnTo>
                    <a:pt x="208" y="10"/>
                  </a:lnTo>
                  <a:lnTo>
                    <a:pt x="199" y="11"/>
                  </a:lnTo>
                  <a:lnTo>
                    <a:pt x="199" y="7"/>
                  </a:lnTo>
                  <a:close/>
                  <a:moveTo>
                    <a:pt x="219" y="0"/>
                  </a:moveTo>
                  <a:lnTo>
                    <a:pt x="234" y="0"/>
                  </a:lnTo>
                  <a:lnTo>
                    <a:pt x="250" y="4"/>
                  </a:lnTo>
                  <a:lnTo>
                    <a:pt x="265" y="7"/>
                  </a:lnTo>
                  <a:lnTo>
                    <a:pt x="276" y="11"/>
                  </a:lnTo>
                  <a:lnTo>
                    <a:pt x="286" y="14"/>
                  </a:lnTo>
                  <a:lnTo>
                    <a:pt x="291" y="17"/>
                  </a:lnTo>
                  <a:lnTo>
                    <a:pt x="310" y="23"/>
                  </a:lnTo>
                  <a:lnTo>
                    <a:pt x="326" y="32"/>
                  </a:lnTo>
                  <a:lnTo>
                    <a:pt x="338" y="44"/>
                  </a:lnTo>
                  <a:lnTo>
                    <a:pt x="346" y="56"/>
                  </a:lnTo>
                  <a:lnTo>
                    <a:pt x="352" y="72"/>
                  </a:lnTo>
                  <a:lnTo>
                    <a:pt x="356" y="87"/>
                  </a:lnTo>
                  <a:lnTo>
                    <a:pt x="356" y="99"/>
                  </a:lnTo>
                  <a:lnTo>
                    <a:pt x="356" y="104"/>
                  </a:lnTo>
                  <a:lnTo>
                    <a:pt x="356" y="107"/>
                  </a:lnTo>
                  <a:lnTo>
                    <a:pt x="356" y="108"/>
                  </a:lnTo>
                  <a:lnTo>
                    <a:pt x="356" y="110"/>
                  </a:lnTo>
                  <a:lnTo>
                    <a:pt x="355" y="110"/>
                  </a:lnTo>
                  <a:lnTo>
                    <a:pt x="354" y="113"/>
                  </a:lnTo>
                  <a:lnTo>
                    <a:pt x="352" y="116"/>
                  </a:lnTo>
                  <a:lnTo>
                    <a:pt x="352" y="119"/>
                  </a:lnTo>
                  <a:lnTo>
                    <a:pt x="352" y="119"/>
                  </a:lnTo>
                  <a:lnTo>
                    <a:pt x="352" y="119"/>
                  </a:lnTo>
                  <a:lnTo>
                    <a:pt x="352" y="120"/>
                  </a:lnTo>
                  <a:lnTo>
                    <a:pt x="354" y="120"/>
                  </a:lnTo>
                  <a:lnTo>
                    <a:pt x="355" y="120"/>
                  </a:lnTo>
                  <a:lnTo>
                    <a:pt x="358" y="120"/>
                  </a:lnTo>
                  <a:lnTo>
                    <a:pt x="359" y="121"/>
                  </a:lnTo>
                  <a:lnTo>
                    <a:pt x="377" y="138"/>
                  </a:lnTo>
                  <a:lnTo>
                    <a:pt x="388" y="155"/>
                  </a:lnTo>
                  <a:lnTo>
                    <a:pt x="390" y="174"/>
                  </a:lnTo>
                  <a:lnTo>
                    <a:pt x="388" y="191"/>
                  </a:lnTo>
                  <a:lnTo>
                    <a:pt x="381" y="205"/>
                  </a:lnTo>
                  <a:lnTo>
                    <a:pt x="373" y="218"/>
                  </a:lnTo>
                  <a:lnTo>
                    <a:pt x="363" y="230"/>
                  </a:lnTo>
                  <a:lnTo>
                    <a:pt x="354" y="239"/>
                  </a:lnTo>
                  <a:lnTo>
                    <a:pt x="344" y="247"/>
                  </a:lnTo>
                  <a:lnTo>
                    <a:pt x="339" y="251"/>
                  </a:lnTo>
                  <a:lnTo>
                    <a:pt x="337" y="252"/>
                  </a:lnTo>
                  <a:lnTo>
                    <a:pt x="337" y="254"/>
                  </a:lnTo>
                  <a:lnTo>
                    <a:pt x="335" y="254"/>
                  </a:lnTo>
                  <a:lnTo>
                    <a:pt x="333" y="255"/>
                  </a:lnTo>
                  <a:lnTo>
                    <a:pt x="330" y="259"/>
                  </a:lnTo>
                  <a:lnTo>
                    <a:pt x="327" y="263"/>
                  </a:lnTo>
                  <a:lnTo>
                    <a:pt x="326" y="267"/>
                  </a:lnTo>
                  <a:lnTo>
                    <a:pt x="326" y="268"/>
                  </a:lnTo>
                  <a:lnTo>
                    <a:pt x="326" y="268"/>
                  </a:lnTo>
                  <a:lnTo>
                    <a:pt x="326" y="269"/>
                  </a:lnTo>
                  <a:lnTo>
                    <a:pt x="326" y="269"/>
                  </a:lnTo>
                  <a:lnTo>
                    <a:pt x="316" y="289"/>
                  </a:lnTo>
                  <a:lnTo>
                    <a:pt x="304" y="303"/>
                  </a:lnTo>
                  <a:lnTo>
                    <a:pt x="289" y="314"/>
                  </a:lnTo>
                  <a:lnTo>
                    <a:pt x="275" y="320"/>
                  </a:lnTo>
                  <a:lnTo>
                    <a:pt x="259" y="324"/>
                  </a:lnTo>
                  <a:lnTo>
                    <a:pt x="244" y="326"/>
                  </a:lnTo>
                  <a:lnTo>
                    <a:pt x="244" y="326"/>
                  </a:lnTo>
                  <a:lnTo>
                    <a:pt x="227" y="324"/>
                  </a:lnTo>
                  <a:lnTo>
                    <a:pt x="211" y="322"/>
                  </a:lnTo>
                  <a:lnTo>
                    <a:pt x="198" y="318"/>
                  </a:lnTo>
                  <a:lnTo>
                    <a:pt x="187" y="315"/>
                  </a:lnTo>
                  <a:lnTo>
                    <a:pt x="179" y="311"/>
                  </a:lnTo>
                  <a:lnTo>
                    <a:pt x="177" y="311"/>
                  </a:lnTo>
                  <a:lnTo>
                    <a:pt x="175" y="310"/>
                  </a:lnTo>
                  <a:lnTo>
                    <a:pt x="173" y="310"/>
                  </a:lnTo>
                  <a:lnTo>
                    <a:pt x="169" y="310"/>
                  </a:lnTo>
                  <a:lnTo>
                    <a:pt x="168" y="311"/>
                  </a:lnTo>
                  <a:lnTo>
                    <a:pt x="165" y="311"/>
                  </a:lnTo>
                  <a:lnTo>
                    <a:pt x="165" y="311"/>
                  </a:lnTo>
                  <a:lnTo>
                    <a:pt x="165" y="311"/>
                  </a:lnTo>
                  <a:lnTo>
                    <a:pt x="165" y="312"/>
                  </a:lnTo>
                  <a:lnTo>
                    <a:pt x="164" y="312"/>
                  </a:lnTo>
                  <a:lnTo>
                    <a:pt x="139" y="320"/>
                  </a:lnTo>
                  <a:lnTo>
                    <a:pt x="117" y="323"/>
                  </a:lnTo>
                  <a:lnTo>
                    <a:pt x="98" y="320"/>
                  </a:lnTo>
                  <a:lnTo>
                    <a:pt x="83" y="315"/>
                  </a:lnTo>
                  <a:lnTo>
                    <a:pt x="69" y="306"/>
                  </a:lnTo>
                  <a:lnTo>
                    <a:pt x="60" y="297"/>
                  </a:lnTo>
                  <a:lnTo>
                    <a:pt x="52" y="288"/>
                  </a:lnTo>
                  <a:lnTo>
                    <a:pt x="48" y="280"/>
                  </a:lnTo>
                  <a:lnTo>
                    <a:pt x="45" y="274"/>
                  </a:lnTo>
                  <a:lnTo>
                    <a:pt x="45" y="272"/>
                  </a:lnTo>
                  <a:lnTo>
                    <a:pt x="45" y="272"/>
                  </a:lnTo>
                  <a:lnTo>
                    <a:pt x="45" y="272"/>
                  </a:lnTo>
                  <a:lnTo>
                    <a:pt x="43" y="269"/>
                  </a:lnTo>
                  <a:lnTo>
                    <a:pt x="43" y="268"/>
                  </a:lnTo>
                  <a:lnTo>
                    <a:pt x="42" y="268"/>
                  </a:lnTo>
                  <a:lnTo>
                    <a:pt x="42" y="268"/>
                  </a:lnTo>
                  <a:lnTo>
                    <a:pt x="41" y="268"/>
                  </a:lnTo>
                  <a:lnTo>
                    <a:pt x="38" y="268"/>
                  </a:lnTo>
                  <a:lnTo>
                    <a:pt x="22" y="256"/>
                  </a:lnTo>
                  <a:lnTo>
                    <a:pt x="10" y="243"/>
                  </a:lnTo>
                  <a:lnTo>
                    <a:pt x="5" y="230"/>
                  </a:lnTo>
                  <a:lnTo>
                    <a:pt x="4" y="217"/>
                  </a:lnTo>
                  <a:lnTo>
                    <a:pt x="5" y="205"/>
                  </a:lnTo>
                  <a:lnTo>
                    <a:pt x="8" y="195"/>
                  </a:lnTo>
                  <a:lnTo>
                    <a:pt x="10" y="188"/>
                  </a:lnTo>
                  <a:lnTo>
                    <a:pt x="13" y="184"/>
                  </a:lnTo>
                  <a:lnTo>
                    <a:pt x="14" y="182"/>
                  </a:lnTo>
                  <a:lnTo>
                    <a:pt x="14" y="179"/>
                  </a:lnTo>
                  <a:lnTo>
                    <a:pt x="13" y="176"/>
                  </a:lnTo>
                  <a:lnTo>
                    <a:pt x="13" y="174"/>
                  </a:lnTo>
                  <a:lnTo>
                    <a:pt x="12" y="171"/>
                  </a:lnTo>
                  <a:lnTo>
                    <a:pt x="10" y="171"/>
                  </a:lnTo>
                  <a:lnTo>
                    <a:pt x="10" y="171"/>
                  </a:lnTo>
                  <a:lnTo>
                    <a:pt x="10" y="170"/>
                  </a:lnTo>
                  <a:lnTo>
                    <a:pt x="9" y="170"/>
                  </a:lnTo>
                  <a:lnTo>
                    <a:pt x="3" y="146"/>
                  </a:lnTo>
                  <a:lnTo>
                    <a:pt x="0" y="127"/>
                  </a:lnTo>
                  <a:lnTo>
                    <a:pt x="1" y="111"/>
                  </a:lnTo>
                  <a:lnTo>
                    <a:pt x="7" y="98"/>
                  </a:lnTo>
                  <a:lnTo>
                    <a:pt x="13" y="87"/>
                  </a:lnTo>
                  <a:lnTo>
                    <a:pt x="21" y="79"/>
                  </a:lnTo>
                  <a:lnTo>
                    <a:pt x="26" y="76"/>
                  </a:lnTo>
                  <a:lnTo>
                    <a:pt x="30" y="72"/>
                  </a:lnTo>
                  <a:lnTo>
                    <a:pt x="34" y="69"/>
                  </a:lnTo>
                  <a:lnTo>
                    <a:pt x="38" y="68"/>
                  </a:lnTo>
                  <a:lnTo>
                    <a:pt x="41" y="66"/>
                  </a:lnTo>
                  <a:lnTo>
                    <a:pt x="52" y="61"/>
                  </a:lnTo>
                  <a:lnTo>
                    <a:pt x="68" y="57"/>
                  </a:lnTo>
                  <a:lnTo>
                    <a:pt x="75" y="56"/>
                  </a:lnTo>
                  <a:lnTo>
                    <a:pt x="81" y="55"/>
                  </a:lnTo>
                  <a:lnTo>
                    <a:pt x="81" y="51"/>
                  </a:lnTo>
                  <a:lnTo>
                    <a:pt x="83" y="48"/>
                  </a:lnTo>
                  <a:lnTo>
                    <a:pt x="84" y="45"/>
                  </a:lnTo>
                  <a:lnTo>
                    <a:pt x="85" y="44"/>
                  </a:lnTo>
                  <a:lnTo>
                    <a:pt x="101" y="26"/>
                  </a:lnTo>
                  <a:lnTo>
                    <a:pt x="117" y="14"/>
                  </a:lnTo>
                  <a:lnTo>
                    <a:pt x="132" y="5"/>
                  </a:lnTo>
                  <a:lnTo>
                    <a:pt x="148" y="1"/>
                  </a:lnTo>
                  <a:lnTo>
                    <a:pt x="164" y="0"/>
                  </a:lnTo>
                  <a:lnTo>
                    <a:pt x="179" y="1"/>
                  </a:lnTo>
                  <a:lnTo>
                    <a:pt x="191" y="5"/>
                  </a:lnTo>
                  <a:lnTo>
                    <a:pt x="198" y="6"/>
                  </a:lnTo>
                  <a:lnTo>
                    <a:pt x="196" y="2"/>
                  </a:lnTo>
                  <a:lnTo>
                    <a:pt x="219" y="0"/>
                  </a:lnTo>
                  <a:close/>
                </a:path>
              </a:pathLst>
            </a:custGeom>
            <a:grpFill/>
            <a:ln w="0">
              <a:solidFill>
                <a:schemeClr val="accent1"/>
              </a:solidFill>
              <a:prstDash val="solid"/>
              <a:round/>
            </a:ln>
          </p:spPr>
          <p:txBody>
            <a:bodyPr vert="horz" wrap="square" lIns="91440" tIns="45720" rIns="91440" bIns="45720" numCol="1" anchor="t" anchorCtr="0" compatLnSpc="1"/>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华文行楷" panose="02010800040101010101" pitchFamily="2" charset="-122"/>
                <a:ea typeface="华文行楷" panose="02010800040101010101" pitchFamily="2" charset="-122"/>
              </a:endParaRPr>
            </a:p>
          </p:txBody>
        </p:sp>
      </p:grpSp>
      <p:sp>
        <p:nvSpPr>
          <p:cNvPr id="218115" name="文本框 5"/>
          <p:cNvSpPr txBox="1"/>
          <p:nvPr/>
        </p:nvSpPr>
        <p:spPr>
          <a:xfrm>
            <a:off x="3113088" y="1376363"/>
            <a:ext cx="1076325" cy="830262"/>
          </a:xfrm>
          <a:prstGeom prst="rect">
            <a:avLst/>
          </a:prstGeom>
          <a:noFill/>
          <a:ln w="9525">
            <a:noFill/>
          </a:ln>
        </p:spPr>
        <p:txBody>
          <a:bodyPr wrap="square" anchor="t">
            <a:spAutoFit/>
          </a:bodyPr>
          <a:p>
            <a:r>
              <a:rPr lang="zh-CN" altLang="en-US" sz="2400" b="1" dirty="0">
                <a:solidFill>
                  <a:schemeClr val="accent1"/>
                </a:solidFill>
                <a:latin typeface="华文琥珀" panose="02010800040101010101" charset="-122"/>
                <a:ea typeface="华文琥珀" panose="02010800040101010101" charset="-122"/>
              </a:rPr>
              <a:t>思 考练 习</a:t>
            </a:r>
            <a:endParaRPr lang="zh-CN" altLang="en-US" sz="2400" b="1" dirty="0">
              <a:solidFill>
                <a:schemeClr val="accent1"/>
              </a:solidFill>
              <a:latin typeface="华文琥珀" panose="02010800040101010101" charset="-122"/>
              <a:ea typeface="华文琥珀" panose="02010800040101010101" charset="-122"/>
            </a:endParaRPr>
          </a:p>
        </p:txBody>
      </p:sp>
    </p:spTree>
  </p:cSld>
  <p:clrMapOvr>
    <a:masterClrMapping/>
  </p:clrMapOvr>
  <p:transition spd="slow">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0033" name="组合 9"/>
          <p:cNvGrpSpPr/>
          <p:nvPr/>
        </p:nvGrpSpPr>
        <p:grpSpPr>
          <a:xfrm>
            <a:off x="3457575" y="2033588"/>
            <a:ext cx="5348288" cy="2725737"/>
            <a:chOff x="3026" y="2389"/>
            <a:chExt cx="8423" cy="4292"/>
          </a:xfrm>
        </p:grpSpPr>
        <p:sp>
          <p:nvSpPr>
            <p:cNvPr id="300034" name="文本框 4"/>
            <p:cNvSpPr txBox="1"/>
            <p:nvPr/>
          </p:nvSpPr>
          <p:spPr>
            <a:xfrm>
              <a:off x="3459" y="3175"/>
              <a:ext cx="7990" cy="3343"/>
            </a:xfrm>
            <a:prstGeom prst="rect">
              <a:avLst/>
            </a:prstGeom>
            <a:noFill/>
            <a:ln w="9525">
              <a:noFill/>
            </a:ln>
          </p:spPr>
          <p:txBody>
            <a:bodyPr wrap="square" anchor="t">
              <a:spAutoFit/>
            </a:bodyPr>
            <a:p>
              <a:r>
                <a:rPr lang="en-US" altLang="zh-CN" sz="6600" dirty="0">
                  <a:solidFill>
                    <a:srgbClr val="254C6A"/>
                  </a:solidFill>
                  <a:latin typeface="微软简老宋" charset="0"/>
                  <a:ea typeface="微软雅黑 Light" panose="020B0502040204020203" charset="-122"/>
                  <a:cs typeface="微软简老宋" charset="0"/>
                </a:rPr>
                <a:t>THANK</a:t>
              </a:r>
              <a:endParaRPr lang="en-US" altLang="zh-CN" sz="6600" dirty="0">
                <a:solidFill>
                  <a:srgbClr val="254C6A"/>
                </a:solidFill>
                <a:latin typeface="微软简老宋" charset="0"/>
                <a:ea typeface="微软雅黑 Light" panose="020B0502040204020203" charset="-122"/>
                <a:cs typeface="微软简老宋" charset="0"/>
              </a:endParaRPr>
            </a:p>
            <a:p>
              <a:r>
                <a:rPr lang="en-US" altLang="zh-CN" sz="6600" dirty="0">
                  <a:solidFill>
                    <a:srgbClr val="8064A2"/>
                  </a:solidFill>
                  <a:latin typeface="微软简老宋" charset="0"/>
                  <a:ea typeface="微软雅黑 Light" panose="020B0502040204020203" charset="-122"/>
                  <a:cs typeface="微软简老宋" charset="0"/>
                </a:rPr>
                <a:t> </a:t>
              </a:r>
              <a:r>
                <a:rPr lang="en-US" altLang="zh-CN" sz="6600" dirty="0">
                  <a:solidFill>
                    <a:srgbClr val="254C6A"/>
                  </a:solidFill>
                  <a:latin typeface="微软简老宋" charset="0"/>
                  <a:ea typeface="微软雅黑 Light" panose="020B0502040204020203" charset="-122"/>
                  <a:cs typeface="微软简老宋" charset="0"/>
                </a:rPr>
                <a:t>YOU</a:t>
              </a:r>
              <a:r>
                <a:rPr lang="en-US" altLang="zh-CN" sz="6600" dirty="0">
                  <a:solidFill>
                    <a:srgbClr val="8064A2"/>
                  </a:solidFill>
                  <a:latin typeface="微软简老宋" charset="0"/>
                  <a:ea typeface="微软雅黑 Light" panose="020B0502040204020203" charset="-122"/>
                  <a:cs typeface="微软简老宋" charset="0"/>
                </a:rPr>
                <a:t> </a:t>
              </a:r>
              <a:endParaRPr lang="zh-CN" altLang="en-US" sz="6600" dirty="0">
                <a:solidFill>
                  <a:srgbClr val="8064A2"/>
                </a:solidFill>
                <a:latin typeface="微软简老宋" charset="0"/>
                <a:ea typeface="微软简老宋" charset="0"/>
              </a:endParaRPr>
            </a:p>
          </p:txBody>
        </p:sp>
        <p:sp>
          <p:nvSpPr>
            <p:cNvPr id="3" name="椭圆 2"/>
            <p:cNvSpPr/>
            <p:nvPr/>
          </p:nvSpPr>
          <p:spPr>
            <a:xfrm>
              <a:off x="3147" y="6058"/>
              <a:ext cx="623" cy="623"/>
            </a:xfrm>
            <a:prstGeom prst="ellipse">
              <a:avLst/>
            </a:prstGeom>
            <a:solidFill>
              <a:srgbClr val="254C6A"/>
            </a:solidFill>
            <a:ln w="25400" cap="flat" cmpd="sng" algn="ctr">
              <a:noFill/>
              <a:prstDash val="solid"/>
            </a:ln>
            <a:effectLst>
              <a:outerShdw blurRad="317500" dist="190500" dir="8100000" algn="tr" rotWithShape="0">
                <a:prstClr val="black">
                  <a:alpha val="5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4" name="椭圆 3"/>
            <p:cNvSpPr/>
            <p:nvPr/>
          </p:nvSpPr>
          <p:spPr>
            <a:xfrm>
              <a:off x="3026" y="2958"/>
              <a:ext cx="433" cy="433"/>
            </a:xfrm>
            <a:prstGeom prst="ellipse">
              <a:avLst/>
            </a:prstGeom>
            <a:solidFill>
              <a:srgbClr val="254C6A"/>
            </a:solidFill>
            <a:ln w="25400" cap="flat" cmpd="sng" algn="ctr">
              <a:noFill/>
              <a:prstDash val="solid"/>
            </a:ln>
            <a:effectLst>
              <a:outerShdw blurRad="254000" dist="127000" dir="8100000" algn="tr" rotWithShape="0">
                <a:prstClr val="black">
                  <a:alpha val="6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nvGrpSpPr>
            <p:cNvPr id="6" name="组合 5"/>
            <p:cNvGrpSpPr/>
            <p:nvPr/>
          </p:nvGrpSpPr>
          <p:grpSpPr>
            <a:xfrm>
              <a:off x="7313" y="2389"/>
              <a:ext cx="346" cy="346"/>
              <a:chOff x="304800" y="673100"/>
              <a:chExt cx="4000500" cy="4000500"/>
            </a:xfrm>
            <a:effectLst>
              <a:outerShdw blurRad="381000" dist="152400" dir="8100000" algn="tr" rotWithShape="0">
                <a:prstClr val="black">
                  <a:alpha val="7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cs typeface="+mn-cs"/>
                </a:endParaRPr>
              </a:p>
            </p:txBody>
          </p:sp>
          <p:sp>
            <p:nvSpPr>
              <p:cNvPr id="8" name="椭圆 7"/>
              <p:cNvSpPr/>
              <p:nvPr/>
            </p:nvSpPr>
            <p:spPr>
              <a:xfrm>
                <a:off x="479425" y="847725"/>
                <a:ext cx="3651250" cy="3651250"/>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9" name="组合 8"/>
            <p:cNvGrpSpPr/>
            <p:nvPr/>
          </p:nvGrpSpPr>
          <p:grpSpPr>
            <a:xfrm>
              <a:off x="5770" y="5034"/>
              <a:ext cx="453" cy="453"/>
              <a:chOff x="304800" y="673100"/>
              <a:chExt cx="4000500" cy="4000500"/>
            </a:xfrm>
            <a:effectLst>
              <a:outerShdw blurRad="381000" dist="152400" dir="8100000" algn="tr" rotWithShape="0">
                <a:prstClr val="black">
                  <a:alpha val="7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cs typeface="+mn-cs"/>
                </a:endParaRPr>
              </a:p>
            </p:txBody>
          </p:sp>
          <p:sp>
            <p:nvSpPr>
              <p:cNvPr id="25" name="椭圆 24"/>
              <p:cNvSpPr/>
              <p:nvPr/>
            </p:nvSpPr>
            <p:spPr>
              <a:xfrm>
                <a:off x="479425" y="847725"/>
                <a:ext cx="3651250" cy="3651250"/>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sp>
          <p:nvSpPr>
            <p:cNvPr id="26" name="椭圆 25"/>
            <p:cNvSpPr/>
            <p:nvPr/>
          </p:nvSpPr>
          <p:spPr>
            <a:xfrm>
              <a:off x="9568" y="2627"/>
              <a:ext cx="433" cy="433"/>
            </a:xfrm>
            <a:prstGeom prst="ellipse">
              <a:avLst/>
            </a:prstGeom>
            <a:solidFill>
              <a:srgbClr val="254C6A"/>
            </a:solidFill>
            <a:ln w="25400" cap="flat" cmpd="sng" algn="ctr">
              <a:noFill/>
              <a:prstDash val="solid"/>
            </a:ln>
            <a:effectLst>
              <a:outerShdw blurRad="254000" dist="127000" dir="8100000" algn="tr" rotWithShape="0">
                <a:prstClr val="black">
                  <a:alpha val="6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sp>
          <p:nvSpPr>
            <p:cNvPr id="27" name="椭圆 26"/>
            <p:cNvSpPr/>
            <p:nvPr/>
          </p:nvSpPr>
          <p:spPr>
            <a:xfrm>
              <a:off x="11041" y="6260"/>
              <a:ext cx="216" cy="216"/>
            </a:xfrm>
            <a:prstGeom prst="ellipse">
              <a:avLst/>
            </a:prstGeom>
            <a:solidFill>
              <a:srgbClr val="254C6A"/>
            </a:solidFill>
            <a:ln w="25400" cap="flat" cmpd="sng" algn="ctr">
              <a:noFill/>
              <a:prstDash val="solid"/>
            </a:ln>
            <a:effectLst>
              <a:outerShdw blurRad="254000" dist="127000" dir="8100000" algn="tr" rotWithShape="0">
                <a:prstClr val="black">
                  <a:alpha val="60000"/>
                </a:prstClr>
              </a:outerShdw>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nvGrpSpPr>
            <p:cNvPr id="28" name="组合 27"/>
            <p:cNvGrpSpPr/>
            <p:nvPr/>
          </p:nvGrpSpPr>
          <p:grpSpPr>
            <a:xfrm>
              <a:off x="8831" y="5322"/>
              <a:ext cx="737" cy="737"/>
              <a:chOff x="304800" y="673100"/>
              <a:chExt cx="4000500" cy="4000500"/>
            </a:xfrm>
            <a:effectLst>
              <a:outerShdw blurRad="317500" dist="1905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Calibri" panose="020F0502020204030204"/>
                  <a:ea typeface="宋体" panose="02010600030101010101" pitchFamily="2" charset="-122"/>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cs typeface="+mn-cs"/>
                </a:endParaRPr>
              </a:p>
            </p:txBody>
          </p:sp>
        </p:grpSp>
      </p:grpSp>
    </p:spTree>
  </p:cSld>
  <p:clrMapOvr>
    <a:masterClrMapping/>
  </p:clrMapOvr>
  <p:transition spd="slow">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97633"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197640" name="文本框 5"/>
          <p:cNvSpPr txBox="1"/>
          <p:nvPr/>
        </p:nvSpPr>
        <p:spPr>
          <a:xfrm>
            <a:off x="809625" y="674688"/>
            <a:ext cx="387350" cy="336550"/>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01</a:t>
            </a:r>
            <a:endParaRPr lang="zh-CN" altLang="en-US" sz="1600" dirty="0">
              <a:solidFill>
                <a:srgbClr val="FFFFFF"/>
              </a:solidFill>
              <a:latin typeface="方正兰亭黑_GBK" panose="02000000000000000000" charset="-122"/>
              <a:ea typeface="方正兰亭黑_GBK" panose="02000000000000000000" charset="-122"/>
            </a:endParaRPr>
          </a:p>
        </p:txBody>
      </p:sp>
      <p:sp>
        <p:nvSpPr>
          <p:cNvPr id="197641" name="文本框 5"/>
          <p:cNvSpPr txBox="1"/>
          <p:nvPr/>
        </p:nvSpPr>
        <p:spPr>
          <a:xfrm>
            <a:off x="1620838" y="612775"/>
            <a:ext cx="232537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就业制度的沿革</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197642" name="矩形 3"/>
          <p:cNvSpPr/>
          <p:nvPr/>
        </p:nvSpPr>
        <p:spPr>
          <a:xfrm>
            <a:off x="1533525" y="1390650"/>
            <a:ext cx="6945313" cy="1411288"/>
          </a:xfrm>
          <a:prstGeom prst="rect">
            <a:avLst/>
          </a:prstGeom>
          <a:noFill/>
          <a:ln w="9525">
            <a:noFill/>
          </a:ln>
        </p:spPr>
        <p:txBody>
          <a:bodyPr wrap="square" anchor="b">
            <a:spAutoFit/>
          </a:bodyPr>
          <a:p>
            <a:pPr>
              <a:lnSpc>
                <a:spcPct val="130000"/>
              </a:lnSpc>
            </a:pPr>
            <a:r>
              <a:rPr lang="zh-CN" altLang="zh-CN" b="1" dirty="0">
                <a:solidFill>
                  <a:srgbClr val="27506E"/>
                </a:solidFill>
                <a:latin typeface="楷体" panose="02010609060101010101" charset="-122"/>
                <a:ea typeface="楷体" panose="02010609060101010101" charset="-122"/>
              </a:rPr>
              <a:t>一、就业制度的历史沿革</a:t>
            </a:r>
            <a:endParaRPr lang="zh-CN" altLang="zh-CN" b="1" dirty="0">
              <a:solidFill>
                <a:srgbClr val="27506E"/>
              </a:solidFill>
              <a:latin typeface="楷体" panose="02010609060101010101" charset="-122"/>
              <a:ea typeface="楷体" panose="02010609060101010101"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1.</a:t>
            </a:r>
            <a:r>
              <a:rPr lang="zh-CN" altLang="zh-CN" sz="1600" dirty="0">
                <a:solidFill>
                  <a:srgbClr val="27506E"/>
                </a:solidFill>
                <a:latin typeface="宋体" panose="02010600030101010101" pitchFamily="2" charset="-122"/>
                <a:ea typeface="宋体" panose="02010600030101010101" pitchFamily="2" charset="-122"/>
              </a:rPr>
              <a:t>新中国成立初期至20世纪60年代中期</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2.</a:t>
            </a:r>
            <a:r>
              <a:rPr lang="zh-CN" altLang="zh-CN" sz="1600" dirty="0">
                <a:solidFill>
                  <a:srgbClr val="27506E"/>
                </a:solidFill>
                <a:latin typeface="宋体" panose="02010600030101010101" pitchFamily="2" charset="-122"/>
                <a:ea typeface="宋体" panose="02010600030101010101" pitchFamily="2" charset="-122"/>
              </a:rPr>
              <a:t>“文革”期间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3.</a:t>
            </a:r>
            <a:r>
              <a:rPr lang="zh-CN" altLang="zh-CN" sz="1600" dirty="0">
                <a:solidFill>
                  <a:srgbClr val="27506E"/>
                </a:solidFill>
                <a:latin typeface="宋体" panose="02010600030101010101" pitchFamily="2" charset="-122"/>
                <a:ea typeface="宋体" panose="02010600030101010101" pitchFamily="2" charset="-122"/>
              </a:rPr>
              <a:t>对传统就业制度的改革 </a:t>
            </a:r>
            <a:endParaRPr lang="zh-CN" altLang="zh-CN" sz="1600" dirty="0">
              <a:solidFill>
                <a:srgbClr val="27506E"/>
              </a:solidFill>
              <a:latin typeface="宋体" panose="02010600030101010101" pitchFamily="2" charset="-122"/>
              <a:ea typeface="宋体" panose="02010600030101010101" pitchFamily="2" charset="-122"/>
            </a:endParaRPr>
          </a:p>
        </p:txBody>
      </p:sp>
      <p:sp>
        <p:nvSpPr>
          <p:cNvPr id="197643" name="矩形 2"/>
          <p:cNvSpPr/>
          <p:nvPr/>
        </p:nvSpPr>
        <p:spPr>
          <a:xfrm>
            <a:off x="1533525" y="2982913"/>
            <a:ext cx="6945313" cy="1731962"/>
          </a:xfrm>
          <a:prstGeom prst="rect">
            <a:avLst/>
          </a:prstGeom>
          <a:noFill/>
          <a:ln w="9525">
            <a:noFill/>
          </a:ln>
        </p:spPr>
        <p:txBody>
          <a:bodyPr wrap="square" anchor="b">
            <a:spAutoFit/>
          </a:bodyPr>
          <a:p>
            <a:pPr>
              <a:lnSpc>
                <a:spcPct val="130000"/>
              </a:lnSpc>
            </a:pPr>
            <a:r>
              <a:rPr lang="zh-CN" altLang="zh-CN" b="1" dirty="0">
                <a:solidFill>
                  <a:srgbClr val="27506E"/>
                </a:solidFill>
                <a:latin typeface="楷体" panose="02010609060101010101" charset="-122"/>
                <a:ea typeface="楷体" panose="02010609060101010101" charset="-122"/>
              </a:rPr>
              <a:t>二、我国大学生就业的社会环境</a:t>
            </a:r>
            <a:endParaRPr lang="zh-CN" altLang="zh-CN" b="1" dirty="0">
              <a:solidFill>
                <a:srgbClr val="27506E"/>
              </a:solidFill>
              <a:latin typeface="楷体" panose="02010609060101010101" charset="-122"/>
              <a:ea typeface="楷体" panose="02010609060101010101"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1.</a:t>
            </a:r>
            <a:r>
              <a:rPr lang="zh-CN" altLang="zh-CN" sz="1600" dirty="0">
                <a:solidFill>
                  <a:srgbClr val="27506E"/>
                </a:solidFill>
                <a:latin typeface="宋体" panose="02010600030101010101" pitchFamily="2" charset="-122"/>
                <a:ea typeface="宋体" panose="02010600030101010101" pitchFamily="2" charset="-122"/>
              </a:rPr>
              <a:t>市场经济竞争激烈</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2.</a:t>
            </a:r>
            <a:r>
              <a:rPr lang="zh-CN" altLang="zh-CN" sz="1600" dirty="0">
                <a:solidFill>
                  <a:srgbClr val="27506E"/>
                </a:solidFill>
                <a:latin typeface="宋体" panose="02010600030101010101" pitchFamily="2" charset="-122"/>
                <a:ea typeface="宋体" panose="02010600030101010101" pitchFamily="2" charset="-122"/>
              </a:rPr>
              <a:t>多元经济共同发展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3.</a:t>
            </a:r>
            <a:r>
              <a:rPr lang="zh-CN" altLang="zh-CN" sz="1600" dirty="0">
                <a:solidFill>
                  <a:srgbClr val="27506E"/>
                </a:solidFill>
                <a:latin typeface="宋体" panose="02010600030101010101" pitchFamily="2" charset="-122"/>
                <a:ea typeface="宋体" panose="02010600030101010101" pitchFamily="2" charset="-122"/>
              </a:rPr>
              <a:t>现代化建设任重道远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4.</a:t>
            </a:r>
            <a:r>
              <a:rPr lang="zh-CN" altLang="zh-CN" sz="1600" dirty="0">
                <a:solidFill>
                  <a:srgbClr val="27506E"/>
                </a:solidFill>
                <a:latin typeface="宋体" panose="02010600030101010101" pitchFamily="2" charset="-122"/>
                <a:ea typeface="宋体" panose="02010600030101010101" pitchFamily="2" charset="-122"/>
              </a:rPr>
              <a:t>知识经济初见端倪</a:t>
            </a:r>
            <a:endParaRPr lang="zh-CN" altLang="zh-CN" sz="1600" dirty="0">
              <a:solidFill>
                <a:srgbClr val="27506E"/>
              </a:solidFill>
              <a:latin typeface="宋体" panose="02010600030101010101" pitchFamily="2" charset="-122"/>
              <a:ea typeface="宋体" panose="02010600030101010101" pitchFamily="2" charset="-122"/>
            </a:endParaRPr>
          </a:p>
        </p:txBody>
      </p:sp>
      <p:pic>
        <p:nvPicPr>
          <p:cNvPr id="197644" name="图片 1" descr="eebd0ad8bc165e99277a1f1183ff3cb6"/>
          <p:cNvPicPr>
            <a:picLocks noChangeAspect="1"/>
          </p:cNvPicPr>
          <p:nvPr/>
        </p:nvPicPr>
        <p:blipFill>
          <a:blip r:embed="rId1"/>
          <a:srcRect b="14668"/>
          <a:stretch>
            <a:fillRect/>
          </a:stretch>
        </p:blipFill>
        <p:spPr>
          <a:xfrm>
            <a:off x="5718175" y="2603500"/>
            <a:ext cx="5984875" cy="4195763"/>
          </a:xfrm>
          <a:prstGeom prst="rect">
            <a:avLst/>
          </a:prstGeom>
          <a:noFill/>
          <a:ln w="9525">
            <a:noFill/>
          </a:ln>
        </p:spPr>
      </p:pic>
      <p:sp>
        <p:nvSpPr>
          <p:cNvPr id="197645" name="矩形 5"/>
          <p:cNvSpPr/>
          <p:nvPr/>
        </p:nvSpPr>
        <p:spPr>
          <a:xfrm>
            <a:off x="1533525" y="4895850"/>
            <a:ext cx="6945313" cy="1730375"/>
          </a:xfrm>
          <a:prstGeom prst="rect">
            <a:avLst/>
          </a:prstGeom>
          <a:noFill/>
          <a:ln w="9525">
            <a:noFill/>
          </a:ln>
        </p:spPr>
        <p:txBody>
          <a:bodyPr wrap="square" anchor="b">
            <a:spAutoFit/>
          </a:bodyPr>
          <a:p>
            <a:pPr>
              <a:lnSpc>
                <a:spcPct val="130000"/>
              </a:lnSpc>
            </a:pPr>
            <a:r>
              <a:rPr lang="zh-CN" altLang="zh-CN" b="1" dirty="0">
                <a:solidFill>
                  <a:srgbClr val="27506E"/>
                </a:solidFill>
                <a:latin typeface="楷体" panose="02010609060101010101" charset="-122"/>
                <a:ea typeface="楷体" panose="02010609060101010101" charset="-122"/>
              </a:rPr>
              <a:t>三、我国大学生就业的市场现状</a:t>
            </a:r>
            <a:endParaRPr lang="zh-CN" altLang="zh-CN" b="1" dirty="0">
              <a:solidFill>
                <a:srgbClr val="27506E"/>
              </a:solidFill>
              <a:latin typeface="楷体" panose="02010609060101010101" charset="-122"/>
              <a:ea typeface="楷体" panose="02010609060101010101"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1.</a:t>
            </a:r>
            <a:r>
              <a:rPr lang="zh-CN" altLang="zh-CN" sz="1600" dirty="0">
                <a:solidFill>
                  <a:srgbClr val="27506E"/>
                </a:solidFill>
                <a:latin typeface="宋体" panose="02010600030101010101" pitchFamily="2" charset="-122"/>
                <a:ea typeface="宋体" panose="02010600030101010101" pitchFamily="2" charset="-122"/>
              </a:rPr>
              <a:t>大学生就业市场的类型</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2.</a:t>
            </a:r>
            <a:r>
              <a:rPr lang="zh-CN" altLang="zh-CN" sz="1600" dirty="0">
                <a:solidFill>
                  <a:srgbClr val="27506E"/>
                </a:solidFill>
                <a:latin typeface="宋体" panose="02010600030101010101" pitchFamily="2" charset="-122"/>
                <a:ea typeface="宋体" panose="02010600030101010101" pitchFamily="2" charset="-122"/>
              </a:rPr>
              <a:t>大学生就业市场的特征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3.</a:t>
            </a:r>
            <a:r>
              <a:rPr lang="zh-CN" altLang="zh-CN" sz="1600" dirty="0">
                <a:solidFill>
                  <a:srgbClr val="27506E"/>
                </a:solidFill>
                <a:latin typeface="宋体" panose="02010600030101010101" pitchFamily="2" charset="-122"/>
                <a:ea typeface="宋体" panose="02010600030101010101" pitchFamily="2" charset="-122"/>
              </a:rPr>
              <a:t>大学生就业市场的中介组织 </a:t>
            </a:r>
            <a:endParaRPr lang="zh-CN" altLang="zh-CN" sz="1600" dirty="0">
              <a:solidFill>
                <a:srgbClr val="27506E"/>
              </a:solidFill>
              <a:latin typeface="宋体" panose="02010600030101010101" pitchFamily="2" charset="-122"/>
              <a:ea typeface="宋体" panose="02010600030101010101" pitchFamily="2" charset="-122"/>
            </a:endParaRPr>
          </a:p>
          <a:p>
            <a:pPr>
              <a:lnSpc>
                <a:spcPct val="130000"/>
              </a:lnSpc>
            </a:pPr>
            <a:r>
              <a:rPr lang="en-US" altLang="zh-CN" sz="1600" dirty="0">
                <a:solidFill>
                  <a:srgbClr val="27506E"/>
                </a:solidFill>
                <a:latin typeface="宋体" panose="02010600030101010101" pitchFamily="2" charset="-122"/>
                <a:ea typeface="宋体" panose="02010600030101010101" pitchFamily="2" charset="-122"/>
              </a:rPr>
              <a:t>    4.</a:t>
            </a:r>
            <a:r>
              <a:rPr lang="zh-CN" altLang="zh-CN" sz="1600" dirty="0">
                <a:solidFill>
                  <a:srgbClr val="27506E"/>
                </a:solidFill>
                <a:latin typeface="宋体" panose="02010600030101010101" pitchFamily="2" charset="-122"/>
                <a:ea typeface="宋体" panose="02010600030101010101" pitchFamily="2" charset="-122"/>
              </a:rPr>
              <a:t>大学生就业市场的现状</a:t>
            </a:r>
            <a:endParaRPr lang="zh-CN" altLang="zh-CN" sz="1600" dirty="0">
              <a:solidFill>
                <a:srgbClr val="27506E"/>
              </a:solidFill>
              <a:latin typeface="宋体" panose="02010600030101010101" pitchFamily="2" charset="-122"/>
              <a:ea typeface="宋体" panose="02010600030101010101" pitchFamily="2" charset="-122"/>
            </a:endParaRPr>
          </a:p>
        </p:txBody>
      </p:sp>
    </p:spTree>
  </p:cSld>
  <p:clrMapOvr>
    <a:masterClrMapping/>
  </p:clrMapOvr>
  <p:transition spd="slow">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椭圆 7"/>
          <p:cNvSpPr/>
          <p:nvPr/>
        </p:nvSpPr>
        <p:spPr>
          <a:xfrm>
            <a:off x="1970088" y="2216150"/>
            <a:ext cx="2236788" cy="2235200"/>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4" name="椭圆 23"/>
          <p:cNvSpPr/>
          <p:nvPr/>
        </p:nvSpPr>
        <p:spPr>
          <a:xfrm>
            <a:off x="2230659" y="2462423"/>
            <a:ext cx="1743351" cy="174335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9683" name="文本框 5"/>
          <p:cNvSpPr txBox="1"/>
          <p:nvPr/>
        </p:nvSpPr>
        <p:spPr>
          <a:xfrm>
            <a:off x="2322513" y="3055938"/>
            <a:ext cx="1560512" cy="646112"/>
          </a:xfrm>
          <a:prstGeom prst="rect">
            <a:avLst/>
          </a:prstGeom>
          <a:noFill/>
          <a:ln w="9525">
            <a:noFill/>
          </a:ln>
        </p:spPr>
        <p:txBody>
          <a:bodyPr wrap="none" anchor="t">
            <a:spAutoFit/>
          </a:bodyPr>
          <a:p>
            <a:pPr algn="ctr"/>
            <a:r>
              <a:rPr lang="zh-CN" altLang="en-US" sz="3600" b="1" dirty="0">
                <a:solidFill>
                  <a:srgbClr val="FFFFFF"/>
                </a:solidFill>
                <a:latin typeface="楷体" panose="02010609060101010101" charset="-122"/>
                <a:ea typeface="楷体" panose="02010609060101010101" charset="-122"/>
              </a:rPr>
              <a:t>第二节</a:t>
            </a:r>
            <a:endParaRPr lang="zh-CN" altLang="en-US" sz="3600" b="1" dirty="0">
              <a:solidFill>
                <a:srgbClr val="FFFFFF"/>
              </a:solidFill>
              <a:latin typeface="楷体" panose="02010609060101010101" charset="-122"/>
              <a:ea typeface="楷体" panose="02010609060101010101" charset="-122"/>
            </a:endParaRPr>
          </a:p>
        </p:txBody>
      </p:sp>
      <p:sp>
        <p:nvSpPr>
          <p:cNvPr id="199684" name="文本框 5"/>
          <p:cNvSpPr txBox="1"/>
          <p:nvPr/>
        </p:nvSpPr>
        <p:spPr>
          <a:xfrm>
            <a:off x="5477510" y="3075940"/>
            <a:ext cx="4565650" cy="706755"/>
          </a:xfrm>
          <a:prstGeom prst="rect">
            <a:avLst/>
          </a:prstGeom>
          <a:noFill/>
          <a:ln w="9525">
            <a:noFill/>
          </a:ln>
        </p:spPr>
        <p:txBody>
          <a:bodyPr wrap="square" anchor="t">
            <a:spAutoFit/>
          </a:bodyPr>
          <a:p>
            <a:pPr algn="dist"/>
            <a:r>
              <a:rPr lang="zh-CN" altLang="en-US" sz="4000" b="1" dirty="0">
                <a:solidFill>
                  <a:srgbClr val="27506E"/>
                </a:solidFill>
                <a:latin typeface="+mj-ea"/>
                <a:ea typeface="+mj-ea"/>
                <a:sym typeface="微软雅黑 Light" panose="020B0502040204020203" charset="-122"/>
              </a:rPr>
              <a:t>就业政策及其规定</a:t>
            </a:r>
            <a:endParaRPr lang="zh-CN" altLang="en-US" sz="4000" b="1" dirty="0">
              <a:solidFill>
                <a:srgbClr val="27506E"/>
              </a:solidFill>
              <a:latin typeface="+mj-ea"/>
              <a:ea typeface="+mj-ea"/>
              <a:sym typeface="微软雅黑 Light" panose="020B0502040204020203" charset="-122"/>
            </a:endParaRPr>
          </a:p>
        </p:txBody>
      </p:sp>
      <p:sp>
        <p:nvSpPr>
          <p:cNvPr id="25" name="椭圆 24"/>
          <p:cNvSpPr/>
          <p:nvPr/>
        </p:nvSpPr>
        <p:spPr>
          <a:xfrm>
            <a:off x="3678766" y="2230831"/>
            <a:ext cx="520689" cy="520689"/>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6" name="椭圆 25"/>
          <p:cNvSpPr/>
          <p:nvPr/>
        </p:nvSpPr>
        <p:spPr>
          <a:xfrm>
            <a:off x="1871008" y="2653234"/>
            <a:ext cx="382375" cy="38237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8" name="椭圆 27"/>
          <p:cNvSpPr/>
          <p:nvPr/>
        </p:nvSpPr>
        <p:spPr>
          <a:xfrm>
            <a:off x="1679820" y="4501070"/>
            <a:ext cx="213793" cy="21379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9" name="椭圆 28"/>
          <p:cNvSpPr/>
          <p:nvPr/>
        </p:nvSpPr>
        <p:spPr>
          <a:xfrm>
            <a:off x="2230662" y="4048972"/>
            <a:ext cx="294040" cy="29404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0" name="椭圆 29"/>
          <p:cNvSpPr/>
          <p:nvPr/>
        </p:nvSpPr>
        <p:spPr>
          <a:xfrm>
            <a:off x="4003299" y="3610368"/>
            <a:ext cx="304395" cy="304395"/>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1" name="椭圆 30"/>
          <p:cNvSpPr/>
          <p:nvPr/>
        </p:nvSpPr>
        <p:spPr>
          <a:xfrm>
            <a:off x="3767953" y="4437363"/>
            <a:ext cx="206056" cy="20605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32" name="椭圆 31"/>
          <p:cNvSpPr/>
          <p:nvPr/>
        </p:nvSpPr>
        <p:spPr>
          <a:xfrm>
            <a:off x="1651311" y="3610368"/>
            <a:ext cx="132944" cy="132944"/>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Tree>
  </p:cSld>
  <p:clrMapOvr>
    <a:masterClrMapping/>
  </p:clrMapOvr>
  <p:transition spd="slow">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729"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1736" name="文本框 5"/>
          <p:cNvSpPr txBox="1"/>
          <p:nvPr/>
        </p:nvSpPr>
        <p:spPr>
          <a:xfrm>
            <a:off x="809625" y="674688"/>
            <a:ext cx="387350" cy="336550"/>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01</a:t>
            </a:r>
            <a:endParaRPr lang="zh-CN" altLang="en-US" sz="1600" dirty="0">
              <a:solidFill>
                <a:srgbClr val="FFFFFF"/>
              </a:solidFill>
              <a:latin typeface="方正兰亭黑_GBK" panose="02000000000000000000" charset="-122"/>
              <a:ea typeface="方正兰亭黑_GBK" panose="02000000000000000000" charset="-122"/>
            </a:endParaRPr>
          </a:p>
        </p:txBody>
      </p:sp>
      <p:sp>
        <p:nvSpPr>
          <p:cNvPr id="201737" name="文本框 5"/>
          <p:cNvSpPr txBox="1"/>
          <p:nvPr/>
        </p:nvSpPr>
        <p:spPr>
          <a:xfrm>
            <a:off x="1620838" y="612775"/>
            <a:ext cx="538607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鼓励高校毕业生到城乡基层就业的政策</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1738" name="矩形 3"/>
          <p:cNvSpPr/>
          <p:nvPr/>
        </p:nvSpPr>
        <p:spPr>
          <a:xfrm>
            <a:off x="1321435" y="1736090"/>
            <a:ext cx="9549130" cy="4715510"/>
          </a:xfrm>
          <a:prstGeom prst="rect">
            <a:avLst/>
          </a:prstGeom>
          <a:noFill/>
          <a:ln w="9525">
            <a:noFill/>
          </a:ln>
        </p:spPr>
        <p:txBody>
          <a:bodyPr wrap="square" anchor="t" anchorCtr="0">
            <a:spAutoFit/>
          </a:bodyPr>
          <a:p>
            <a:pPr indent="457200" algn="just">
              <a:lnSpc>
                <a:spcPct val="130000"/>
              </a:lnSpc>
              <a:spcBef>
                <a:spcPts val="0"/>
              </a:spcBef>
              <a:spcAft>
                <a:spcPts val="600"/>
              </a:spcAft>
              <a:extLst>
                <a:ext uri="{35155182-B16C-46BC-9424-99874614C6A1}">
                  <wpsdc:indentchars xmlns:wpsdc="http://www.wps.cn/officeDocument/2017/drawingmlCustomData" val="200" checksum="59296752"/>
                </a:ext>
              </a:extLst>
            </a:pPr>
            <a:r>
              <a:rPr 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1</a:t>
            </a:r>
            <a:r>
              <a:rPr 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各地区要结合城镇化进程和公共服务均等化要求，充分挖掘教育、劳动就业、社会保障、医疗卫生、住房保障、社会工作、文化体育及残疾人服务、农技推广等基层公共管理和服务领域的就业潜力，吸纳高校毕业生就业。</a:t>
            </a:r>
            <a:endParaRPr lang="zh-CN" sz="1800" dirty="0">
              <a:solidFill>
                <a:srgbClr val="27506E"/>
              </a:solidFill>
              <a:latin typeface="宋体" panose="02010600030101010101" pitchFamily="2" charset="-122"/>
              <a:ea typeface="宋体" panose="02010600030101010101" pitchFamily="2" charset="-122"/>
              <a:cs typeface="宋体" panose="02010600030101010101" pitchFamily="2" charset="-122"/>
            </a:endParaRPr>
          </a:p>
          <a:p>
            <a:pPr indent="457200" algn="just">
              <a:lnSpc>
                <a:spcPct val="130000"/>
              </a:lnSpc>
              <a:spcBef>
                <a:spcPts val="0"/>
              </a:spcBef>
              <a:spcAft>
                <a:spcPts val="600"/>
              </a:spcAft>
              <a:extLst>
                <a:ext uri="{35155182-B16C-46BC-9424-99874614C6A1}">
                  <wpsdc:indentchars xmlns:wpsdc="http://www.wps.cn/officeDocument/2017/drawingmlCustomData" val="200" checksum="59296752"/>
                </a:ext>
              </a:extLst>
            </a:pPr>
            <a:r>
              <a:rPr 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2</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）各地区要结合推进农业科技创新、健全农业社会化服务体系等，引导更多高校毕业生投身现代农业。</a:t>
            </a:r>
            <a:endPar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endParaRPr>
          </a:p>
          <a:p>
            <a:pPr indent="457200" algn="just">
              <a:lnSpc>
                <a:spcPct val="130000"/>
              </a:lnSpc>
              <a:spcBef>
                <a:spcPts val="0"/>
              </a:spcBef>
              <a:spcAft>
                <a:spcPts val="600"/>
              </a:spcAft>
              <a:extLst>
                <a:ext uri="{35155182-B16C-46BC-9424-99874614C6A1}">
                  <wpsdc:indentchars xmlns:wpsdc="http://www.wps.cn/officeDocument/2017/drawingmlCustomData" val="200" checksum="59296752"/>
                </a:ext>
              </a:extLst>
            </a:pP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3</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）继续统筹实施好大学生村官、</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三支一扶</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等各类基层服务项目，健全鼓励高校毕业生到基层工作的服务保障机制。</a:t>
            </a:r>
            <a:endPar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endParaRPr>
          </a:p>
          <a:p>
            <a:pPr indent="457200" algn="just">
              <a:lnSpc>
                <a:spcPct val="130000"/>
              </a:lnSpc>
              <a:spcBef>
                <a:spcPts val="0"/>
              </a:spcBef>
              <a:spcAft>
                <a:spcPts val="600"/>
              </a:spcAft>
              <a:extLst>
                <a:ext uri="{35155182-B16C-46BC-9424-99874614C6A1}">
                  <wpsdc:indentchars xmlns:wpsdc="http://www.wps.cn/officeDocument/2017/drawingmlCustomData" val="200" checksum="59296752"/>
                </a:ext>
              </a:extLst>
            </a:pP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4</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）高校毕业生在中西部地区和艰苦边远地区县以下基层单位从事专业技术工作，申报相应职称时，可不参加职称外语考试或放宽外语成绩要求。</a:t>
            </a:r>
            <a:endPar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endParaRPr>
          </a:p>
          <a:p>
            <a:pPr indent="457200" algn="just">
              <a:lnSpc>
                <a:spcPct val="130000"/>
              </a:lnSpc>
              <a:spcBef>
                <a:spcPts val="0"/>
              </a:spcBef>
              <a:spcAft>
                <a:spcPts val="600"/>
              </a:spcAft>
              <a:extLst>
                <a:ext uri="{35155182-B16C-46BC-9424-99874614C6A1}">
                  <wpsdc:indentchars xmlns:wpsdc="http://www.wps.cn/officeDocument/2017/drawingmlCustomData" val="200" checksum="59296752"/>
                </a:ext>
              </a:extLst>
            </a:pP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5</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充分挖掘社会组织吸纳高校毕业生就业潜力，对到省会及省会以下城市的社会团体、基金会、民办非企业单位就业的高校毕业生，所在地的公共就业人才服务机构要协助办理落户手续，在专业技术职称评定方面享受与国有企事业单位同类人员同等待遇。</a:t>
            </a:r>
            <a:endPar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729"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1736" name="文本框 5"/>
          <p:cNvSpPr txBox="1"/>
          <p:nvPr/>
        </p:nvSpPr>
        <p:spPr>
          <a:xfrm>
            <a:off x="809625" y="674688"/>
            <a:ext cx="427355"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2</a:t>
            </a:r>
            <a:endParaRPr lang="en-US" sz="1600" dirty="0">
              <a:solidFill>
                <a:srgbClr val="FFFFFF"/>
              </a:solidFill>
              <a:latin typeface="方正兰亭黑_GBK" panose="02000000000000000000" charset="-122"/>
              <a:ea typeface="方正兰亭黑_GBK" panose="02000000000000000000" charset="-122"/>
            </a:endParaRPr>
          </a:p>
        </p:txBody>
      </p:sp>
      <p:sp>
        <p:nvSpPr>
          <p:cNvPr id="201737" name="文本框 5"/>
          <p:cNvSpPr txBox="1"/>
          <p:nvPr/>
        </p:nvSpPr>
        <p:spPr>
          <a:xfrm>
            <a:off x="1620838" y="612775"/>
            <a:ext cx="630428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鼓励小型微型企业吸纳高校毕业生就业的政策</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1738" name="矩形 3"/>
          <p:cNvSpPr/>
          <p:nvPr/>
        </p:nvSpPr>
        <p:spPr>
          <a:xfrm>
            <a:off x="1321435" y="1736090"/>
            <a:ext cx="9549130" cy="3559810"/>
          </a:xfrm>
          <a:prstGeom prst="rect">
            <a:avLst/>
          </a:prstGeom>
          <a:noFill/>
          <a:ln w="9525">
            <a:noFill/>
          </a:ln>
        </p:spPr>
        <p:txBody>
          <a:bodyPr wrap="square" anchor="t" anchorCtr="0">
            <a:spAutoFit/>
          </a:bodyPr>
          <a:p>
            <a:pPr indent="457200" algn="just">
              <a:lnSpc>
                <a:spcPct val="130000"/>
              </a:lnSpc>
              <a:spcBef>
                <a:spcPts val="0"/>
              </a:spcBef>
              <a:spcAft>
                <a:spcPts val="600"/>
              </a:spcAft>
              <a:extLst>
                <a:ext uri="{35155182-B16C-46BC-9424-99874614C6A1}">
                  <wpsdc:indentchars xmlns:wpsdc="http://www.wps.cn/officeDocument/2017/drawingmlCustomData" val="200" checksum="59296752"/>
                </a:ext>
              </a:extLst>
            </a:pPr>
            <a:r>
              <a:rPr 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1</a:t>
            </a:r>
            <a:r>
              <a:rPr 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）对招收高校毕业生达到一定数量的中小企业，地方财政应优先考虑安排扶持中小企业发展资金，并优先提供技术改造贷款贴息。</a:t>
            </a:r>
            <a:endParaRPr lang="zh-CN" sz="1800" dirty="0">
              <a:solidFill>
                <a:srgbClr val="27506E"/>
              </a:solidFill>
              <a:latin typeface="宋体" panose="02010600030101010101" pitchFamily="2" charset="-122"/>
              <a:ea typeface="宋体" panose="02010600030101010101" pitchFamily="2" charset="-122"/>
              <a:cs typeface="宋体" panose="02010600030101010101" pitchFamily="2" charset="-122"/>
            </a:endParaRPr>
          </a:p>
          <a:p>
            <a:pPr indent="457200" algn="just">
              <a:lnSpc>
                <a:spcPct val="130000"/>
              </a:lnSpc>
              <a:spcBef>
                <a:spcPts val="0"/>
              </a:spcBef>
              <a:spcAft>
                <a:spcPts val="600"/>
              </a:spcAft>
              <a:extLst>
                <a:ext uri="{35155182-B16C-46BC-9424-99874614C6A1}">
                  <wpsdc:indentchars xmlns:wpsdc="http://www.wps.cn/officeDocument/2017/drawingmlCustomData" val="200" checksum="59296752"/>
                </a:ext>
              </a:extLst>
            </a:pPr>
            <a:r>
              <a:rPr 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2</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）对劳动密集型小企业当年新招收登记失业高校毕业生，达到企业现有在职职工总数</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30%</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（超过</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100</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人的企业达</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15%</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）以上，并与其签订</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1</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年以上劳动合同的劳动密集型小企业，可按规定申请最高不超过</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200</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万元的小额担保贷款并享受</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50%</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的财政贴息。</a:t>
            </a:r>
            <a:endPar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endParaRPr>
          </a:p>
          <a:p>
            <a:pPr indent="457200" algn="just">
              <a:lnSpc>
                <a:spcPct val="130000"/>
              </a:lnSpc>
              <a:spcBef>
                <a:spcPts val="0"/>
              </a:spcBef>
              <a:spcAft>
                <a:spcPts val="600"/>
              </a:spcAft>
              <a:extLst>
                <a:ext uri="{35155182-B16C-46BC-9424-99874614C6A1}">
                  <wpsdc:indentchars xmlns:wpsdc="http://www.wps.cn/officeDocument/2017/drawingmlCustomData" val="200" checksum="59296752"/>
                </a:ext>
              </a:extLst>
            </a:pP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3</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高校毕业生到中小企业就业的，在专业技术职称评定、科研项目经费申请、科研成果或荣誉称号申报等方面，享受与国有企事业单位同类人员同等待遇</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endPar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endParaRPr>
          </a:p>
          <a:p>
            <a:pPr indent="457200" algn="just">
              <a:lnSpc>
                <a:spcPct val="130000"/>
              </a:lnSpc>
              <a:spcBef>
                <a:spcPts val="0"/>
              </a:spcBef>
              <a:spcAft>
                <a:spcPts val="600"/>
              </a:spcAft>
              <a:extLst>
                <a:ext uri="{35155182-B16C-46BC-9424-99874614C6A1}">
                  <wpsdc:indentchars xmlns:wpsdc="http://www.wps.cn/officeDocument/2017/drawingmlCustomData" val="200" checksum="59296752"/>
                </a:ext>
              </a:extLst>
            </a:pP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4</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a:t>
            </a:r>
            <a:r>
              <a:rPr 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对小微企业新招用毕业年度高校毕业生，签订</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1</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年以上劳动合同并缴纳社会保险费的，给予</a:t>
            </a:r>
            <a:r>
              <a:rPr lang="en-US" altLang="zh-CN" sz="1800" dirty="0">
                <a:solidFill>
                  <a:srgbClr val="27506E"/>
                </a:solidFill>
                <a:latin typeface="宋体" panose="02010600030101010101" pitchFamily="2" charset="-122"/>
                <a:ea typeface="宋体" panose="02010600030101010101" pitchFamily="2" charset="-122"/>
                <a:cs typeface="宋体" panose="02010600030101010101" pitchFamily="2" charset="-122"/>
              </a:rPr>
              <a:t>1</a:t>
            </a:r>
            <a:r>
              <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rPr>
              <a:t>年社会保险补贴。</a:t>
            </a:r>
            <a:endParaRPr lang="zh-CN" altLang="en-US" sz="1800" dirty="0">
              <a:solidFill>
                <a:srgbClr val="27506E"/>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729"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1736" name="文本框 5"/>
          <p:cNvSpPr txBox="1"/>
          <p:nvPr/>
        </p:nvSpPr>
        <p:spPr>
          <a:xfrm>
            <a:off x="809625" y="674688"/>
            <a:ext cx="42926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3</a:t>
            </a:r>
            <a:endParaRPr lang="en-US" sz="1600" dirty="0">
              <a:solidFill>
                <a:srgbClr val="FFFFFF"/>
              </a:solidFill>
              <a:latin typeface="方正兰亭黑_GBK" panose="02000000000000000000" charset="-122"/>
              <a:ea typeface="方正兰亭黑_GBK" panose="02000000000000000000" charset="-122"/>
            </a:endParaRPr>
          </a:p>
        </p:txBody>
      </p:sp>
      <p:sp>
        <p:nvSpPr>
          <p:cNvPr id="201737" name="文本框 5"/>
          <p:cNvSpPr txBox="1"/>
          <p:nvPr/>
        </p:nvSpPr>
        <p:spPr>
          <a:xfrm>
            <a:off x="1620838" y="612775"/>
            <a:ext cx="446786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激励高校毕业生自主创业的政策</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1738" name="矩形 3"/>
          <p:cNvSpPr/>
          <p:nvPr/>
        </p:nvSpPr>
        <p:spPr>
          <a:xfrm>
            <a:off x="1321435" y="1736090"/>
            <a:ext cx="9549130" cy="4792345"/>
          </a:xfrm>
          <a:prstGeom prst="rect">
            <a:avLst/>
          </a:prstGeom>
          <a:noFill/>
          <a:ln w="9525">
            <a:noFill/>
          </a:ln>
        </p:spPr>
        <p:txBody>
          <a:bodyPr wrap="square" anchor="t" anchorCtr="0">
            <a:spAutoFit/>
          </a:bodyPr>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1</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2014</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年至</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2017</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年，在全国范围内实施大学生创业引领计划</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。通过提供创业服务，落实创业扶持政策，提升创业能力，帮助和扶持更多高校毕业生自主创业，逐步提高高校毕业生创业比例。</a:t>
            </a:r>
            <a:endPar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2</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各地要采取措施，确保符合条件的高校毕业生都能得到创业指导、创业培训、工商登记、融资服务、税收优惠、场地扶持等各项服务和政策优惠</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3</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各高校要广泛开展创新创业教育，将创业教育课程纳入学分管理，有关部门要研发适合高校毕业生特点的创业培训课程，根据需求开展创业培训，提升高校毕业生创业意识和创业能力</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4</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各地公共就业人才服务机构要为自主创业的高校毕业生做好人事代理、档案保管、社会保险办理和接续、职称评定、权益保障等服务</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5</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）各地区、各有关部门要进一步落实和完善工商登记、场地支持、税费减免等各项创业扶持政策。拓宽高校毕业生创办企业出资方式，简化工商注册登记手续。</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6</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）鼓励各地充分利用现有资源建设大学生创业园、创业孵化基地和小企业创业基地，为高校毕业生提供创业经营场所支持。</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1729" name="组合 13"/>
          <p:cNvGrpSpPr/>
          <p:nvPr/>
        </p:nvGrpSpPr>
        <p:grpSpPr>
          <a:xfrm>
            <a:off x="673100" y="519113"/>
            <a:ext cx="704850" cy="647700"/>
            <a:chOff x="1417110" y="1933669"/>
            <a:chExt cx="1827515" cy="1676757"/>
          </a:xfrm>
        </p:grpSpPr>
        <p:sp>
          <p:nvSpPr>
            <p:cNvPr id="17" name="椭圆 16"/>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8" name="椭圆 17"/>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19" name="椭圆 18"/>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0" name="椭圆 19"/>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1" name="椭圆 20"/>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sp>
          <p:nvSpPr>
            <p:cNvPr id="22" name="椭圆 21"/>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fontAlgn="auto"/>
              <a:endParaRPr lang="zh-CN" altLang="en-US" strike="noStrike" noProof="1">
                <a:solidFill>
                  <a:prstClr val="white"/>
                </a:solidFill>
                <a:latin typeface="Calibri Light" panose="020F0302020204030204"/>
                <a:ea typeface="微软雅黑 Light" panose="020B0502040204020203" charset="-122"/>
              </a:endParaRPr>
            </a:p>
          </p:txBody>
        </p:sp>
      </p:grpSp>
      <p:sp>
        <p:nvSpPr>
          <p:cNvPr id="201736" name="文本框 5"/>
          <p:cNvSpPr txBox="1"/>
          <p:nvPr/>
        </p:nvSpPr>
        <p:spPr>
          <a:xfrm>
            <a:off x="809625" y="674688"/>
            <a:ext cx="429260" cy="337185"/>
          </a:xfrm>
          <a:prstGeom prst="rect">
            <a:avLst/>
          </a:prstGeom>
          <a:noFill/>
          <a:ln w="9525">
            <a:noFill/>
          </a:ln>
        </p:spPr>
        <p:txBody>
          <a:bodyPr wrap="none" anchor="t">
            <a:spAutoFit/>
          </a:bodyPr>
          <a:p>
            <a:r>
              <a:rPr lang="en-US" altLang="zh-CN" sz="1600" dirty="0">
                <a:solidFill>
                  <a:srgbClr val="FFFFFF"/>
                </a:solidFill>
                <a:latin typeface="方正兰亭黑_GBK" panose="02000000000000000000" charset="-122"/>
                <a:ea typeface="方正兰亭黑_GBK" panose="02000000000000000000" charset="-122"/>
              </a:rPr>
              <a:t>0</a:t>
            </a:r>
            <a:r>
              <a:rPr lang="en-US" sz="1600" dirty="0">
                <a:solidFill>
                  <a:srgbClr val="FFFFFF"/>
                </a:solidFill>
                <a:latin typeface="方正兰亭黑_GBK" panose="02000000000000000000" charset="-122"/>
                <a:ea typeface="方正兰亭黑_GBK" panose="02000000000000000000" charset="-122"/>
              </a:rPr>
              <a:t>3</a:t>
            </a:r>
            <a:endParaRPr lang="en-US" sz="1600" dirty="0">
              <a:solidFill>
                <a:srgbClr val="FFFFFF"/>
              </a:solidFill>
              <a:latin typeface="方正兰亭黑_GBK" panose="02000000000000000000" charset="-122"/>
              <a:ea typeface="方正兰亭黑_GBK" panose="02000000000000000000" charset="-122"/>
            </a:endParaRPr>
          </a:p>
        </p:txBody>
      </p:sp>
      <p:sp>
        <p:nvSpPr>
          <p:cNvPr id="201737" name="文本框 5"/>
          <p:cNvSpPr txBox="1"/>
          <p:nvPr/>
        </p:nvSpPr>
        <p:spPr>
          <a:xfrm>
            <a:off x="1620838" y="612775"/>
            <a:ext cx="4467860" cy="460375"/>
          </a:xfrm>
          <a:prstGeom prst="rect">
            <a:avLst/>
          </a:prstGeom>
          <a:noFill/>
          <a:ln w="9525">
            <a:noFill/>
          </a:ln>
        </p:spPr>
        <p:txBody>
          <a:bodyPr wrap="none" anchor="t">
            <a:spAutoFit/>
          </a:bodyPr>
          <a:p>
            <a:r>
              <a:rPr lang="zh-CN" altLang="en-US" sz="2400" b="1" dirty="0">
                <a:solidFill>
                  <a:srgbClr val="27506E"/>
                </a:solidFill>
                <a:latin typeface="楷体" panose="02010609060101010101" charset="-122"/>
                <a:ea typeface="楷体" panose="02010609060101010101" charset="-122"/>
                <a:sym typeface="微软雅黑 Light" panose="020B0502040204020203" charset="-122"/>
              </a:rPr>
              <a:t>激励高校毕业生自主创业的政策</a:t>
            </a:r>
            <a:endParaRPr lang="zh-CN" altLang="en-US" sz="2400" b="1" dirty="0">
              <a:solidFill>
                <a:srgbClr val="27506E"/>
              </a:solidFill>
              <a:latin typeface="楷体" panose="02010609060101010101" charset="-122"/>
              <a:ea typeface="楷体" panose="02010609060101010101" charset="-122"/>
              <a:sym typeface="微软雅黑 Light" panose="020B0502040204020203" charset="-122"/>
            </a:endParaRPr>
          </a:p>
        </p:txBody>
      </p:sp>
      <p:sp>
        <p:nvSpPr>
          <p:cNvPr id="201738" name="矩形 3"/>
          <p:cNvSpPr/>
          <p:nvPr/>
        </p:nvSpPr>
        <p:spPr>
          <a:xfrm>
            <a:off x="1321435" y="1736090"/>
            <a:ext cx="9549130" cy="3713480"/>
          </a:xfrm>
          <a:prstGeom prst="rect">
            <a:avLst/>
          </a:prstGeom>
          <a:noFill/>
          <a:ln w="9525">
            <a:noFill/>
          </a:ln>
        </p:spPr>
        <p:txBody>
          <a:bodyPr wrap="square" anchor="t" anchorCtr="0">
            <a:spAutoFit/>
          </a:bodyPr>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7</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）对高校毕业生创办的小型微型企业，按规定落实好减半征收企业所得税、月销售额不超过</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2</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万元的暂免征收增值税和营业税等税收优惠政策</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8</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3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对从事个体经营的高校毕业生和毕业年度内的高校毕业生，按规定享受相关税收优惠政策</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9</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留学回国的高校毕业生自主创业，符合条件的，可享受现行高校毕业生创业扶持政策</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10</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各银行业金融机构要积极探索和创新符合高校毕业生创业实际需求特点的金融产品和服务方式，本着风险可控和方便高校毕业生享受政策的原则，降低贷款门槛，优化贷款审批流程，提升贷款审批效率</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11</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）在电子商务网络平台开办</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网店</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的高校毕业生，可享受小额担保贷款和贴息政策。</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a:p>
            <a:pPr indent="431800" algn="just">
              <a:lnSpc>
                <a:spcPct val="130000"/>
              </a:lnSpc>
              <a:spcBef>
                <a:spcPts val="0"/>
              </a:spcBef>
              <a:spcAft>
                <a:spcPts val="600"/>
              </a:spcAft>
              <a:extLst>
                <a:ext uri="{35155182-B16C-46BC-9424-99874614C6A1}">
                  <wpsdc:indentchars xmlns:wpsdc="http://www.wps.cn/officeDocument/2017/drawingmlCustomData" val="200" checksum="1433669454"/>
                </a:ext>
              </a:extLst>
            </a:pP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a:t>
            </a:r>
            <a:r>
              <a:rPr lang="en-US" altLang="zh-CN"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12</a:t>
            </a:r>
            <a:r>
              <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rPr>
              <a:t>）充分发挥中小企业发展专项资金的积极作用，推动改善创业环境。</a:t>
            </a:r>
            <a:endParaRPr lang="zh-CN" altLang="en-US" sz="1800" spc="-100" dirty="0">
              <a:solidFill>
                <a:srgbClr val="27506E"/>
              </a:solidFill>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random/>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1393_1*l_h_i*1_1_2"/>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10.xml><?xml version="1.0" encoding="utf-8"?>
<p:tagLst xmlns:p="http://schemas.openxmlformats.org/presentationml/2006/main">
  <p:tag name="KSO_WM_UNIT_ISCONTENTSTITLE" val="0"/>
  <p:tag name="KSO_WM_UNIT_ISNUMDGMTITLE" val="0"/>
  <p:tag name="KSO_WM_UNIT_PRESET_TEXT" val="人员招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1393_1*l_h_a*1_1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1.xml><?xml version="1.0" encoding="utf-8"?>
<p:tagLst xmlns:p="http://schemas.openxmlformats.org/presentationml/2006/main">
  <p:tag name="KSO_WM_UNIT_ISCONTENTSTITLE" val="0"/>
  <p:tag name="KSO_WM_UNIT_ISNUMDGMTITLE" val="0"/>
  <p:tag name="KSO_WM_UNIT_PRESET_TEXT" val="人员培训"/>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1393_1*l_h_a*1_2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xml><?xml version="1.0" encoding="utf-8"?>
<p:tagLst xmlns:p="http://schemas.openxmlformats.org/presentationml/2006/main">
  <p:tag name="KSO_WM_UNIT_ISCONTENTSTITLE" val="0"/>
  <p:tag name="KSO_WM_UNIT_ISNUMDGMTITLE" val="0"/>
  <p:tag name="KSO_WM_UNIT_PRESET_TEXT" val="人员考核"/>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1393_1*l_h_a*1_3_1"/>
  <p:tag name="KSO_WM_TEMPLATE_CATEGORY" val="diagram"/>
  <p:tag name="KSO_WM_TEMPLATE_INDEX" val="2020139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3.xml><?xml version="1.0" encoding="utf-8"?>
<p:tagLst xmlns:p="http://schemas.openxmlformats.org/presentationml/2006/main">
  <p:tag name="KSO_WM_UNIT_SUBTYPE" val="a"/>
  <p:tag name="KSO_WM_UNIT_PRESET_TEXT" val="按照公司岗位要求面试应聘人员。依据销售业绩及表现情况进行人员调岗、淘汰及更新"/>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93_1*l_h_f*1_1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SUBTYPE" val="a"/>
  <p:tag name="KSO_WM_UNIT_PRESET_TEXT" val="对新人进行岗前培训以及进行销售培训包括销售知识、技巧、标准化动作、企业文化及职业道德等"/>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93_1*l_h_f*1_2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SUBTYPE" val="a"/>
  <p:tag name="KSO_WM_UNIT_PRESET_TEXT" val="考核包括对销售人员进行业绩考核和岗位标准化销售动作考核两个方面，并根据考核结果进行人员调整"/>
  <p:tag name="KSO_WM_UNIT_NOCLEAR" val="0"/>
  <p:tag name="KSO_WM_UNIT_VALUE" val="5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93_1*l_h_f*1_3_1"/>
  <p:tag name="KSO_WM_TEMPLATE_CATEGORY" val="diagram"/>
  <p:tag name="KSO_WM_TEMPLATE_INDEX" val="20201393"/>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93_1*l_h_i*1_1_1"/>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1393_1*l_h_i*1_2_2"/>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5"/>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1393_1*l_h_i*1_2_3"/>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1393_1*l_h_i*1_3_3"/>
  <p:tag name="KSO_WM_TEMPLATE_CATEGORY" val="diagram"/>
  <p:tag name="KSO_WM_TEMPLATE_INDEX" val="20201393"/>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5"/>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1393_1*l_h_i*1_3_2"/>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93_1*l_h_i*1_2_1"/>
  <p:tag name="KSO_WM_TEMPLATE_CATEGORY" val="diagram"/>
  <p:tag name="KSO_WM_TEMPLATE_INDEX" val="2020139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1393_1*l_h_i*1_1_3"/>
  <p:tag name="KSO_WM_TEMPLATE_CATEGORY" val="diagram"/>
  <p:tag name="KSO_WM_TEMPLATE_INDEX" val="2020139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93_1*l_h_i*1_3_1"/>
  <p:tag name="KSO_WM_TEMPLATE_CATEGORY" val="diagram"/>
  <p:tag name="KSO_WM_TEMPLATE_INDEX" val="2020139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Lst>
</file>

<file path=ppt/theme/theme1.xml><?xml version="1.0" encoding="utf-8"?>
<a:theme xmlns:a="http://schemas.openxmlformats.org/drawingml/2006/main" name="第一PPT，www.1ppt.com">
  <a:themeElements>
    <a:clrScheme name="简约质感">
      <a:dk1>
        <a:sysClr val="windowText" lastClr="000000"/>
      </a:dk1>
      <a:lt1>
        <a:sysClr val="window" lastClr="FFFFFF"/>
      </a:lt1>
      <a:dk2>
        <a:srgbClr val="44546A"/>
      </a:dk2>
      <a:lt2>
        <a:srgbClr val="E7E6E6"/>
      </a:lt2>
      <a:accent1>
        <a:srgbClr val="27506E"/>
      </a:accent1>
      <a:accent2>
        <a:srgbClr val="ED7D31"/>
      </a:accent2>
      <a:accent3>
        <a:srgbClr val="A5A5A5"/>
      </a:accent3>
      <a:accent4>
        <a:srgbClr val="FFC000"/>
      </a:accent4>
      <a:accent5>
        <a:srgbClr val="4472C4"/>
      </a:accent5>
      <a:accent6>
        <a:srgbClr val="70AD47"/>
      </a:accent6>
      <a:hlink>
        <a:srgbClr val="000000"/>
      </a:hlink>
      <a:folHlink>
        <a:srgbClr val="954F72"/>
      </a:folHlink>
    </a:clrScheme>
    <a:fontScheme name="常用3">
      <a:majorFont>
        <a:latin typeface="Arial"/>
        <a:ea typeface="微软雅黑"/>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6189</Words>
  <Application>WPS 文字</Application>
  <PresentationFormat>宽屏</PresentationFormat>
  <Paragraphs>312</Paragraphs>
  <Slides>31</Slides>
  <Notes>3</Notes>
  <HiddenSlides>0</HiddenSlides>
  <MMClips>0</MMClips>
  <ScaleCrop>false</ScaleCrop>
  <HeadingPairs>
    <vt:vector size="6" baseType="variant">
      <vt:variant>
        <vt:lpstr>已用的字体</vt:lpstr>
      </vt:variant>
      <vt:variant>
        <vt:i4>50</vt:i4>
      </vt:variant>
      <vt:variant>
        <vt:lpstr>主题</vt:lpstr>
      </vt:variant>
      <vt:variant>
        <vt:i4>1</vt:i4>
      </vt:variant>
      <vt:variant>
        <vt:lpstr>幻灯片标题</vt:lpstr>
      </vt:variant>
      <vt:variant>
        <vt:i4>31</vt:i4>
      </vt:variant>
    </vt:vector>
  </HeadingPairs>
  <TitlesOfParts>
    <vt:vector size="82" baseType="lpstr">
      <vt:lpstr>Arial</vt:lpstr>
      <vt:lpstr>方正书宋_GBK</vt:lpstr>
      <vt:lpstr>Wingdings</vt:lpstr>
      <vt:lpstr>Calibri Light</vt:lpstr>
      <vt:lpstr>Helvetica Neue</vt:lpstr>
      <vt:lpstr>微软雅黑 Light</vt:lpstr>
      <vt:lpstr>苹方-简</vt:lpstr>
      <vt:lpstr>方正舒体</vt:lpstr>
      <vt:lpstr>华文宋体</vt:lpstr>
      <vt:lpstr>方正宋刻本秀楷简体</vt:lpstr>
      <vt:lpstr>Calibri Light</vt:lpstr>
      <vt:lpstr>楷体</vt:lpstr>
      <vt:lpstr>楷体-简</vt:lpstr>
      <vt:lpstr>Calibri</vt:lpstr>
      <vt:lpstr>宋体</vt:lpstr>
      <vt:lpstr>方正兰亭黑_GBK</vt:lpstr>
      <vt:lpstr>冬青黑体简体中文</vt:lpstr>
      <vt:lpstr>Source Sans Pro</vt:lpstr>
      <vt:lpstr>Roboto Thin</vt:lpstr>
      <vt:lpstr>微软雅黑</vt:lpstr>
      <vt:lpstr>宋体-简</vt:lpstr>
      <vt:lpstr>Bebas</vt:lpstr>
      <vt:lpstr>华文行楷</vt:lpstr>
      <vt:lpstr>华文琥珀</vt:lpstr>
      <vt:lpstr>方正静蕾简体</vt:lpstr>
      <vt:lpstr>微软简老宋</vt:lpstr>
      <vt:lpstr>汉仪旗黑</vt:lpstr>
      <vt:lpstr>宋体</vt:lpstr>
      <vt:lpstr>Arial Unicode MS</vt:lpstr>
      <vt:lpstr>等线</vt:lpstr>
      <vt:lpstr>行楷-简</vt:lpstr>
      <vt:lpstr>华文琥珀</vt:lpstr>
      <vt:lpstr>华文行楷</vt:lpstr>
      <vt:lpstr>微软雅黑</vt:lpstr>
      <vt:lpstr>微软雅黑 Light</vt:lpstr>
      <vt:lpstr>方正兰亭黑_GBK</vt:lpstr>
      <vt:lpstr>方正宋刻本秀楷简体</vt:lpstr>
      <vt:lpstr>方正舒体</vt:lpstr>
      <vt:lpstr>方正静蕾简体</vt:lpstr>
      <vt:lpstr>楷体</vt:lpstr>
      <vt:lpstr>Heiti SC Light</vt:lpstr>
      <vt:lpstr>华文楷体</vt:lpstr>
      <vt:lpstr>Kaiti TC Regular</vt:lpstr>
      <vt:lpstr>Lantinghei TC Extralight</vt:lpstr>
      <vt:lpstr>隶变-繁</vt:lpstr>
      <vt:lpstr>Lantinghei SC Extralight</vt:lpstr>
      <vt:lpstr>Yuanti TC Regular</vt:lpstr>
      <vt:lpstr>Xingkai TC Light</vt:lpstr>
      <vt:lpstr>SimSong Regular</vt:lpstr>
      <vt:lpstr>SimSong Bold</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Gooddoudou</dc:creator>
  <cp:lastModifiedBy>liuyue</cp:lastModifiedBy>
  <cp:revision>84</cp:revision>
  <dcterms:created xsi:type="dcterms:W3CDTF">2021-12-19T08:27:22Z</dcterms:created>
  <dcterms:modified xsi:type="dcterms:W3CDTF">2021-12-19T08:27:22Z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2052-3.9.6.6441</vt:lpwstr>
  </property>
</Properties>
</file>