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529" r:id="rId4"/>
    <p:sldId id="531" r:id="rId5"/>
    <p:sldId id="532" r:id="rId7"/>
    <p:sldId id="610" r:id="rId8"/>
    <p:sldId id="611" r:id="rId9"/>
    <p:sldId id="612" r:id="rId10"/>
    <p:sldId id="533" r:id="rId11"/>
    <p:sldId id="613" r:id="rId12"/>
    <p:sldId id="534" r:id="rId13"/>
    <p:sldId id="672" r:id="rId14"/>
    <p:sldId id="673" r:id="rId15"/>
    <p:sldId id="535" r:id="rId16"/>
    <p:sldId id="597" r:id="rId1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9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53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53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14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35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35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73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73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73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73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94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944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14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14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14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0465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90472" name="文本框 5"/>
          <p:cNvSpPr txBox="1"/>
          <p:nvPr/>
        </p:nvSpPr>
        <p:spPr>
          <a:xfrm>
            <a:off x="809625" y="674688"/>
            <a:ext cx="43053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</a:t>
            </a:r>
            <a:r>
              <a:rPr 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1</a:t>
            </a:r>
            <a:endParaRPr 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90473" name="文本框 5"/>
          <p:cNvSpPr txBox="1"/>
          <p:nvPr/>
        </p:nvSpPr>
        <p:spPr>
          <a:xfrm>
            <a:off x="1620838" y="612775"/>
            <a:ext cx="56921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劳动合同的变更、解除、终止的法律规定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90474" name="矩形 3"/>
          <p:cNvSpPr/>
          <p:nvPr/>
        </p:nvSpPr>
        <p:spPr>
          <a:xfrm>
            <a:off x="1377950" y="1604645"/>
            <a:ext cx="9711690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（一）劳动合同的变更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《劳动合同法》第三十五条规定：用人单位与劳动者协商一致，可以变更劳动合同给定的内容。变更劳动合同，应当采用书面形式。变量后的劳动合同文本由用人单位和劳动者各执一份。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0475" name="矩形 2"/>
          <p:cNvSpPr/>
          <p:nvPr/>
        </p:nvSpPr>
        <p:spPr>
          <a:xfrm>
            <a:off x="3813175" y="3180080"/>
            <a:ext cx="7277100" cy="16148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（二）劳动合同的解除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劳动者单方解除合同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用人单位单方解除合同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哪些情形下，用人单位不能解除劳动合同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0476" name="图片 4" descr="0effbc9224face7be59f343b93f29f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" y="3917315"/>
            <a:ext cx="3261995" cy="29108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2"/>
          <p:cNvSpPr/>
          <p:nvPr/>
        </p:nvSpPr>
        <p:spPr>
          <a:xfrm>
            <a:off x="3812540" y="4934585"/>
            <a:ext cx="7277100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（三）劳动合同的终止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59accbcab8c81_102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7795" y="1214120"/>
            <a:ext cx="4436745" cy="5628005"/>
          </a:xfrm>
          <a:prstGeom prst="rect">
            <a:avLst/>
          </a:prstGeom>
        </p:spPr>
      </p:pic>
      <p:grpSp>
        <p:nvGrpSpPr>
          <p:cNvPr id="190465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90472" name="文本框 5"/>
          <p:cNvSpPr txBox="1"/>
          <p:nvPr/>
        </p:nvSpPr>
        <p:spPr>
          <a:xfrm>
            <a:off x="809625" y="674688"/>
            <a:ext cx="42735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</a:t>
            </a:r>
            <a:r>
              <a:rPr 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2</a:t>
            </a:r>
            <a:endParaRPr 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90473" name="文本框 5"/>
          <p:cNvSpPr txBox="1"/>
          <p:nvPr/>
        </p:nvSpPr>
        <p:spPr>
          <a:xfrm>
            <a:off x="1620838" y="612775"/>
            <a:ext cx="2631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劳动争议及其处理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90474" name="矩形 3"/>
          <p:cNvSpPr/>
          <p:nvPr/>
        </p:nvSpPr>
        <p:spPr>
          <a:xfrm>
            <a:off x="1346835" y="1728470"/>
            <a:ext cx="9711690" cy="276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根据《中华人民共和国劳动争议调解仲裁法》第二条规定，劳动争议的范围是：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）因确认劳动关系发生的争议；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）因订立、履行、变更、解除和终止劳动合同发生的争议；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）因除名、辞退和辞职、离职发生的争议；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）因工作时间、休息休假、社会保险、福利、培训以及劳动保护发生的争议；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）因劳动报酬、工伤医疗费、经济补偿或者赔偿金等发生的争议；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）法律、法规规定的其他劳动争议。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0465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90472" name="文本框 5"/>
          <p:cNvSpPr txBox="1"/>
          <p:nvPr/>
        </p:nvSpPr>
        <p:spPr>
          <a:xfrm>
            <a:off x="809625" y="674688"/>
            <a:ext cx="42926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</a:t>
            </a:r>
            <a:r>
              <a:rPr 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3</a:t>
            </a:r>
            <a:endParaRPr 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90473" name="文本框 5"/>
          <p:cNvSpPr txBox="1"/>
          <p:nvPr/>
        </p:nvSpPr>
        <p:spPr>
          <a:xfrm>
            <a:off x="1620838" y="612775"/>
            <a:ext cx="32435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社会保险与住房公积金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90474" name="矩形 3"/>
          <p:cNvSpPr/>
          <p:nvPr/>
        </p:nvSpPr>
        <p:spPr>
          <a:xfrm>
            <a:off x="1377950" y="1927860"/>
            <a:ext cx="971169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（一）社会保险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社会保险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医疗保险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失业保险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工伤保险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生育保险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0475" name="矩形 2"/>
          <p:cNvSpPr/>
          <p:nvPr/>
        </p:nvSpPr>
        <p:spPr>
          <a:xfrm>
            <a:off x="3081655" y="3206115"/>
            <a:ext cx="800798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（二）住房公积金</a:t>
            </a:r>
            <a:endParaRPr lang="zh-CN" altLang="zh-CN" sz="20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住房公积金即人们通常所说的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五险一金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中的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一金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，是指国家机关、国有企业、城镇集体企业、外商投资企业、城镇私营企业及其他城镇企业、事业单位为其在职职工缴存的长期住房储金。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住房公积金由两部分组成，一部分由职工所在单位缴存，另一部分由个人缴存。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6"/>
          <p:cNvPicPr>
            <a:picLocks noChangeAspect="1"/>
          </p:cNvPicPr>
          <p:nvPr/>
        </p:nvPicPr>
        <p:blipFill>
          <a:blip r:embed="rId1"/>
          <a:srcRect l="22539" r="24896"/>
          <a:stretch>
            <a:fillRect/>
          </a:stretch>
        </p:blipFill>
        <p:spPr>
          <a:xfrm>
            <a:off x="52070" y="3206115"/>
            <a:ext cx="3028950" cy="360172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2513" name="Text Placeholder 5"/>
          <p:cNvSpPr txBox="1"/>
          <p:nvPr/>
        </p:nvSpPr>
        <p:spPr>
          <a:xfrm>
            <a:off x="4878070" y="2730500"/>
            <a:ext cx="5478463" cy="177863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何为劳动合同？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订立劳动合同的原则是什么？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签订劳动合同时注意哪些事项？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92515" name="文本框 5"/>
          <p:cNvSpPr txBox="1"/>
          <p:nvPr/>
        </p:nvSpPr>
        <p:spPr>
          <a:xfrm>
            <a:off x="3006408" y="1402398"/>
            <a:ext cx="10763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3297" name="文本框 5"/>
          <p:cNvSpPr txBox="1"/>
          <p:nvPr/>
        </p:nvSpPr>
        <p:spPr>
          <a:xfrm>
            <a:off x="939165" y="2807335"/>
            <a:ext cx="45250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+mj-ea"/>
                <a:ea typeface="+mj-ea"/>
                <a:cs typeface="+mj-ea"/>
              </a:rPr>
              <a:t>第八章  劳动合同的签订</a:t>
            </a:r>
            <a:endParaRPr lang="en-US" altLang="zh-CN" sz="3200" b="1" dirty="0">
              <a:solidFill>
                <a:schemeClr val="accent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183298" name="矩形 28"/>
          <p:cNvSpPr/>
          <p:nvPr/>
        </p:nvSpPr>
        <p:spPr>
          <a:xfrm>
            <a:off x="939165" y="3610928"/>
            <a:ext cx="4302125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27506E"/>
                </a:solidFill>
                <a:latin typeface="+mj-ea"/>
                <a:ea typeface="+mj-ea"/>
              </a:rPr>
              <a:t>了解劳动合同的法律规定；明确劳动者的劳动权利和义务。</a:t>
            </a:r>
            <a:endParaRPr lang="zh-CN" altLang="zh-CN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074103" y="3479165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3300" name="组合 4"/>
          <p:cNvGrpSpPr/>
          <p:nvPr/>
        </p:nvGrpSpPr>
        <p:grpSpPr>
          <a:xfrm>
            <a:off x="6276975" y="2259013"/>
            <a:ext cx="4491673" cy="906462"/>
            <a:chOff x="9916" y="2553"/>
            <a:chExt cx="7074" cy="1426"/>
          </a:xfrm>
        </p:grpSpPr>
        <p:sp>
          <p:nvSpPr>
            <p:cNvPr id="21" name="椭圆 20"/>
            <p:cNvSpPr/>
            <p:nvPr/>
          </p:nvSpPr>
          <p:spPr>
            <a:xfrm>
              <a:off x="9916" y="2553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83302" name="组合 2"/>
            <p:cNvGrpSpPr/>
            <p:nvPr/>
          </p:nvGrpSpPr>
          <p:grpSpPr>
            <a:xfrm>
              <a:off x="10531" y="2553"/>
              <a:ext cx="6459" cy="1426"/>
              <a:chOff x="11391" y="2553"/>
              <a:chExt cx="6459" cy="1426"/>
            </a:xfrm>
          </p:grpSpPr>
          <p:sp>
            <p:nvSpPr>
              <p:cNvPr id="183303" name="矩形 41"/>
              <p:cNvSpPr/>
              <p:nvPr/>
            </p:nvSpPr>
            <p:spPr>
              <a:xfrm>
                <a:off x="11391" y="2553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3304" name="矩形 42"/>
              <p:cNvSpPr/>
              <p:nvPr/>
            </p:nvSpPr>
            <p:spPr>
              <a:xfrm>
                <a:off x="11391" y="3182"/>
                <a:ext cx="6459" cy="7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签订劳动合同前应具备的法律常识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83305" name="组合 3"/>
          <p:cNvGrpSpPr/>
          <p:nvPr/>
        </p:nvGrpSpPr>
        <p:grpSpPr>
          <a:xfrm>
            <a:off x="6276975" y="3917950"/>
            <a:ext cx="4346575" cy="904875"/>
            <a:chOff x="9885" y="6170"/>
            <a:chExt cx="6844" cy="1426"/>
          </a:xfrm>
        </p:grpSpPr>
        <p:sp>
          <p:nvSpPr>
            <p:cNvPr id="22" name="椭圆 21"/>
            <p:cNvSpPr/>
            <p:nvPr/>
          </p:nvSpPr>
          <p:spPr>
            <a:xfrm>
              <a:off x="9885" y="6170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83307" name="组合 1"/>
            <p:cNvGrpSpPr/>
            <p:nvPr/>
          </p:nvGrpSpPr>
          <p:grpSpPr>
            <a:xfrm>
              <a:off x="10531" y="6170"/>
              <a:ext cx="6198" cy="1426"/>
              <a:chOff x="11367" y="6170"/>
              <a:chExt cx="6198" cy="1426"/>
            </a:xfrm>
          </p:grpSpPr>
          <p:sp>
            <p:nvSpPr>
              <p:cNvPr id="183308" name="矩形 44"/>
              <p:cNvSpPr/>
              <p:nvPr/>
            </p:nvSpPr>
            <p:spPr>
              <a:xfrm>
                <a:off x="11367" y="6170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3309" name="矩形 22"/>
              <p:cNvSpPr/>
              <p:nvPr/>
            </p:nvSpPr>
            <p:spPr>
              <a:xfrm>
                <a:off x="11367" y="6797"/>
                <a:ext cx="6198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劳动合同与保险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84323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324" name="文本框 5"/>
          <p:cNvSpPr txBox="1"/>
          <p:nvPr/>
        </p:nvSpPr>
        <p:spPr>
          <a:xfrm>
            <a:off x="4900295" y="3087370"/>
            <a:ext cx="6278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27506E"/>
                </a:solidFill>
                <a:latin typeface="+mj-ea"/>
                <a:ea typeface="+mj-ea"/>
                <a:sym typeface="微软雅黑 Light" panose="020B0502040204020203" charset="-122"/>
              </a:rPr>
              <a:t>签订劳动合同前应具备的法律常识</a:t>
            </a:r>
            <a:endParaRPr lang="zh-CN" altLang="en-US" sz="3200" b="1" dirty="0">
              <a:solidFill>
                <a:srgbClr val="27506E"/>
              </a:solidFill>
              <a:latin typeface="+mj-ea"/>
              <a:ea typeface="+mj-ea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6369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86377" name="文本框 5"/>
          <p:cNvSpPr txBox="1"/>
          <p:nvPr/>
        </p:nvSpPr>
        <p:spPr>
          <a:xfrm>
            <a:off x="1620838" y="612775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劳动合同的概述及法律规定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86378" name="矩形 3"/>
          <p:cNvSpPr/>
          <p:nvPr/>
        </p:nvSpPr>
        <p:spPr>
          <a:xfrm>
            <a:off x="4356100" y="1916430"/>
            <a:ext cx="6943725" cy="12461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一、劳动合同的概述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劳动合同，也称劳动契约、劳动协议，它是指劳动者同企业、事业、机关单位等用人单位为确立劳动关系，明确双方责任、权利和义务的协议。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6379" name="图片 1" descr="e2116568362817fbe438feef594e703e"/>
          <p:cNvPicPr>
            <a:picLocks noChangeAspect="1"/>
          </p:cNvPicPr>
          <p:nvPr/>
        </p:nvPicPr>
        <p:blipFill>
          <a:blip r:embed="rId1"/>
          <a:srcRect l="14042" t="22162" r="8775"/>
          <a:stretch>
            <a:fillRect/>
          </a:stretch>
        </p:blipFill>
        <p:spPr>
          <a:xfrm>
            <a:off x="701675" y="1916430"/>
            <a:ext cx="3395980" cy="385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6380" name="矩形 2"/>
          <p:cNvSpPr/>
          <p:nvPr/>
        </p:nvSpPr>
        <p:spPr>
          <a:xfrm>
            <a:off x="4356100" y="3418205"/>
            <a:ext cx="6943725" cy="23526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二、劳动合同的法律规定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劳动合同的类型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订立劳动合同的原则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劳动合同必备条款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劳动合同的变更、终止、解除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新劳动合同法解读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6369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86376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zh-CN" alt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86377" name="文本框 5"/>
          <p:cNvSpPr txBox="1"/>
          <p:nvPr/>
        </p:nvSpPr>
        <p:spPr>
          <a:xfrm>
            <a:off x="1620838" y="612775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劳动合同应当以书面形式订立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86378" name="矩形 3"/>
          <p:cNvSpPr/>
          <p:nvPr/>
        </p:nvSpPr>
        <p:spPr>
          <a:xfrm>
            <a:off x="4366895" y="2551748"/>
            <a:ext cx="694372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《劳动法》规定：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劳动合同应当以书面形式订立。</a:t>
            </a: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以书面形式订立劳动合同，不仅有利于当事人履行合同，而且有利于合同管理机关的监督，一旦发生劳动争议，有据可查，能够有效地保护各自的合法权益。因此，劳动合同应以书面形式订立，各执一份。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 descr="e2116568362817fbe438feef594e703e"/>
          <p:cNvPicPr>
            <a:picLocks noChangeAspect="1"/>
          </p:cNvPicPr>
          <p:nvPr/>
        </p:nvPicPr>
        <p:blipFill>
          <a:blip r:embed="rId1"/>
          <a:srcRect l="14042" t="22162" r="8775"/>
          <a:stretch>
            <a:fillRect/>
          </a:stretch>
        </p:blipFill>
        <p:spPr>
          <a:xfrm>
            <a:off x="701675" y="1831340"/>
            <a:ext cx="3395980" cy="385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6369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86376" name="文本框 5"/>
          <p:cNvSpPr txBox="1"/>
          <p:nvPr/>
        </p:nvSpPr>
        <p:spPr>
          <a:xfrm>
            <a:off x="809625" y="674688"/>
            <a:ext cx="427355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</a:t>
            </a:r>
            <a:r>
              <a:rPr 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2</a:t>
            </a:r>
            <a:endParaRPr 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86377" name="文本框 5"/>
          <p:cNvSpPr txBox="1"/>
          <p:nvPr/>
        </p:nvSpPr>
        <p:spPr>
          <a:xfrm>
            <a:off x="1620838" y="612775"/>
            <a:ext cx="41617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签订劳动合同必须具备的要点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86378" name="矩形 3"/>
          <p:cNvSpPr/>
          <p:nvPr/>
        </p:nvSpPr>
        <p:spPr>
          <a:xfrm>
            <a:off x="4097655" y="1998345"/>
            <a:ext cx="721233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用人单位的名称、住所和法定代表人或者主要负责人。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劳动者的姓名、住址和居民身份证或者其他有效身份证件号码。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劳动合同期限。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工作内容和工作地点。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5.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工作时间和休息休假。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6.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劳动报酬。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7.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社会保险。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8.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劳动保护、劳动条件和职业危害防护。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9.</a:t>
            </a:r>
            <a:r>
              <a:rPr lang="zh-CN" altLang="en-US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法律、法规规定应当纳入劳动合同的其他事项。</a:t>
            </a:r>
            <a:endParaRPr lang="zh-CN" altLang="en-US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 descr="e2116568362817fbe438feef594e703e"/>
          <p:cNvPicPr>
            <a:picLocks noChangeAspect="1"/>
          </p:cNvPicPr>
          <p:nvPr/>
        </p:nvPicPr>
        <p:blipFill>
          <a:blip r:embed="rId1"/>
          <a:srcRect l="14042" t="22162" r="8775"/>
          <a:stretch>
            <a:fillRect/>
          </a:stretch>
        </p:blipFill>
        <p:spPr>
          <a:xfrm>
            <a:off x="701675" y="1831340"/>
            <a:ext cx="3395980" cy="385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86369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86376" name="文本框 5"/>
          <p:cNvSpPr txBox="1"/>
          <p:nvPr/>
        </p:nvSpPr>
        <p:spPr>
          <a:xfrm>
            <a:off x="809625" y="674688"/>
            <a:ext cx="42926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</a:t>
            </a:r>
            <a:r>
              <a:rPr lang="en-US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3</a:t>
            </a:r>
            <a:endParaRPr lang="en-US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86377" name="文本框 5"/>
          <p:cNvSpPr txBox="1"/>
          <p:nvPr/>
        </p:nvSpPr>
        <p:spPr>
          <a:xfrm>
            <a:off x="1620838" y="612775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劳动合同的期限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86378" name="矩形 3"/>
          <p:cNvSpPr/>
          <p:nvPr/>
        </p:nvSpPr>
        <p:spPr>
          <a:xfrm>
            <a:off x="5119370" y="1656715"/>
            <a:ext cx="622236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（一）固定期限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（二）无固定期限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（三）以完成一定的工作为期限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（四）试用期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（五）学徒期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8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（六）劳动时间和报酬</a:t>
            </a:r>
            <a:endParaRPr lang="zh-CN" sz="18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1.劳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动时间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劳动报酬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工资总额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18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其他应支付的工资报酬</a:t>
            </a:r>
            <a:endParaRPr lang="zh-CN" altLang="en-US" sz="18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 descr="e2116568362817fbe438feef594e703e"/>
          <p:cNvPicPr>
            <a:picLocks noChangeAspect="1"/>
          </p:cNvPicPr>
          <p:nvPr/>
        </p:nvPicPr>
        <p:blipFill>
          <a:blip r:embed="rId1"/>
          <a:srcRect l="14042" t="22162" r="8775"/>
          <a:stretch>
            <a:fillRect/>
          </a:stretch>
        </p:blipFill>
        <p:spPr>
          <a:xfrm>
            <a:off x="1085850" y="1852930"/>
            <a:ext cx="3395980" cy="3854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1970088" y="2216150"/>
            <a:ext cx="2236788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30659" y="2462423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88419" name="文本框 5"/>
          <p:cNvSpPr txBox="1"/>
          <p:nvPr/>
        </p:nvSpPr>
        <p:spPr>
          <a:xfrm>
            <a:off x="2322513" y="3055938"/>
            <a:ext cx="1560512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8420" name="文本框 5"/>
          <p:cNvSpPr txBox="1"/>
          <p:nvPr/>
        </p:nvSpPr>
        <p:spPr>
          <a:xfrm>
            <a:off x="5187950" y="3056890"/>
            <a:ext cx="54565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3600" b="1" dirty="0">
                <a:solidFill>
                  <a:srgbClr val="27506E"/>
                </a:solidFill>
                <a:latin typeface="+mj-ea"/>
                <a:ea typeface="+mj-ea"/>
                <a:sym typeface="微软雅黑 Light" panose="020B0502040204020203" charset="-122"/>
              </a:rPr>
              <a:t>劳动合同与保险</a:t>
            </a:r>
            <a:endParaRPr lang="zh-CN" altLang="en-US" sz="3600" b="1" dirty="0">
              <a:solidFill>
                <a:srgbClr val="27506E"/>
              </a:solidFill>
              <a:latin typeface="+mj-ea"/>
              <a:ea typeface="+mj-ea"/>
              <a:sym typeface="微软雅黑 Light" panose="020B0502040204020203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78766" y="2230831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71008" y="2653234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679820" y="4501070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230662" y="4048972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003299" y="3610368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767953" y="4437363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51311" y="3610368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0465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90473" name="文本框 5"/>
          <p:cNvSpPr txBox="1"/>
          <p:nvPr/>
        </p:nvSpPr>
        <p:spPr>
          <a:xfrm>
            <a:off x="1620838" y="612775"/>
            <a:ext cx="35496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劳动者的劳动权利和义务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90474" name="矩形 3"/>
          <p:cNvSpPr/>
          <p:nvPr/>
        </p:nvSpPr>
        <p:spPr>
          <a:xfrm>
            <a:off x="1196340" y="1218565"/>
            <a:ext cx="10103485" cy="161480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一、劳动者的劳动权利和义务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劳动者的权利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劳动者的义务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在社会主义制度下，劳动者的权利与义务是统一的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0475" name="矩形 2"/>
          <p:cNvSpPr/>
          <p:nvPr/>
        </p:nvSpPr>
        <p:spPr>
          <a:xfrm>
            <a:off x="1195705" y="2833370"/>
            <a:ext cx="10104120" cy="383095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二、签订劳动合同时注意的事项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正确行使订立劳动合同过程中的知情权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禁止设定担保和收取抵押金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劳动合同是应该在试用期的时候就签订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在法律规定中，劳动合同下列几种情形是无效的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明确工资类型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关于四险一金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7.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明确双方违反劳动合同的责任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8.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注意合同格式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9.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劳动争议处理的法律规定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0476" name="图片 4" descr="0effbc9224face7be59f343b93f29f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8620" y="3376613"/>
            <a:ext cx="3810000" cy="313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WPS 演示</Application>
  <PresentationFormat>宽屏</PresentationFormat>
  <Paragraphs>138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5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Calibri Light</vt:lpstr>
      <vt:lpstr>楷体</vt:lpstr>
      <vt:lpstr>Calibri</vt:lpstr>
      <vt:lpstr>方正兰亭黑_GBK</vt:lpstr>
      <vt:lpstr>微软雅黑</vt:lpstr>
      <vt:lpstr>Arial Unicode MS</vt:lpstr>
      <vt:lpstr>等线</vt:lpstr>
      <vt:lpstr>Bebas</vt:lpstr>
      <vt:lpstr>不给糖就捣蛋的万圣节</vt:lpstr>
      <vt:lpstr>华文行楷</vt:lpstr>
      <vt:lpstr>华文琥珀</vt:lpstr>
      <vt:lpstr>方正静蕾简体</vt:lpstr>
      <vt:lpstr>微软简老宋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80</cp:revision>
  <dcterms:created xsi:type="dcterms:W3CDTF">2018-07-07T09:05:00Z</dcterms:created>
  <dcterms:modified xsi:type="dcterms:W3CDTF">2021-12-16T01:26:44Z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