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61" r:id="rId3"/>
    <p:sldId id="513" r:id="rId4"/>
    <p:sldId id="514" r:id="rId5"/>
    <p:sldId id="686" r:id="rId7"/>
    <p:sldId id="687" r:id="rId8"/>
    <p:sldId id="688" r:id="rId9"/>
    <p:sldId id="515" r:id="rId10"/>
    <p:sldId id="516" r:id="rId11"/>
    <p:sldId id="517" r:id="rId12"/>
    <p:sldId id="518" r:id="rId13"/>
    <p:sldId id="689" r:id="rId14"/>
    <p:sldId id="690" r:id="rId15"/>
    <p:sldId id="691" r:id="rId16"/>
    <p:sldId id="692" r:id="rId17"/>
    <p:sldId id="693" r:id="rId18"/>
    <p:sldId id="519" r:id="rId19"/>
    <p:sldId id="520" r:id="rId20"/>
    <p:sldId id="521" r:id="rId21"/>
    <p:sldId id="524" r:id="rId22"/>
    <p:sldId id="523" r:id="rId23"/>
    <p:sldId id="525" r:id="rId24"/>
    <p:sldId id="526" r:id="rId25"/>
    <p:sldId id="597" r:id="rId26"/>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Calibri Light" panose="020F0302020204030204" pitchFamily="34" charset="0"/>
        <a:ea typeface="微软雅黑 Light" panose="020B0502040204020203" charset="-122"/>
        <a:cs typeface="+mn-cs"/>
      </a:defRPr>
    </a:lvl1pPr>
    <a:lvl2pPr marL="457200" lvl="1"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2pPr>
    <a:lvl3pPr marL="914400" lvl="2"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3pPr>
    <a:lvl4pPr marL="1371600" lvl="3"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4pPr>
    <a:lvl5pPr marL="1828800" lvl="4"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5pPr>
    <a:lvl6pPr marL="2286000" lvl="5"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6pPr>
    <a:lvl7pPr marL="2743200" lvl="6"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7pPr>
    <a:lvl8pPr marL="3200400" lvl="7"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8pPr>
    <a:lvl9pPr marL="3657600" lvl="8" indent="0" algn="l" defTabSz="914400" rtl="0" eaLnBrk="1" fontAlgn="base" latinLnBrk="0" hangingPunct="1">
      <a:lnSpc>
        <a:spcPct val="100000"/>
      </a:lnSpc>
      <a:spcBef>
        <a:spcPct val="0"/>
      </a:spcBef>
      <a:spcAft>
        <a:spcPct val="0"/>
      </a:spcAft>
      <a:buNone/>
      <a:defRPr sz="1800" kern="1200">
        <a:solidFill>
          <a:schemeClr val="tx1"/>
        </a:solidFill>
        <a:latin typeface="Calibri Light" panose="020F0302020204030204" pitchFamily="34" charset="0"/>
        <a:ea typeface="微软雅黑 Light" panose="020B0502040204020203"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F4"/>
    <a:srgbClr val="445469"/>
    <a:srgbClr val="254C6A"/>
    <a:srgbClr val="264E6B"/>
    <a:srgbClr val="244C69"/>
    <a:srgbClr val="5C9FAE"/>
    <a:srgbClr val="2B5A7B"/>
    <a:srgbClr val="234A66"/>
    <a:srgbClr val="244B67"/>
    <a:srgbClr val="1240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howGuides="1">
      <p:cViewPr varScale="1">
        <p:scale>
          <a:sx n="97" d="100"/>
          <a:sy n="97" d="100"/>
        </p:scale>
        <p:origin x="96" y="246"/>
      </p:cViewPr>
      <p:guideLst>
        <p:guide orient="horz" pos="2160"/>
        <p:guide pos="2872"/>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auto"/>
            <a:fld id="{5522DA38-9F8A-41B6-BE35-30F647F09FB7}" type="datetimeFigureOut">
              <a:rPr lang="zh-CN" altLang="en-US" strike="noStrike" noProof="1" smtClean="0">
                <a:latin typeface="+mn-lt"/>
                <a:ea typeface="+mn-ea"/>
                <a:cs typeface="+mn-cs"/>
              </a:rPr>
            </a:fld>
            <a:endParaRPr lang="zh-CN" altLang="en-US" strike="noStrike" noProof="1"/>
          </a:p>
        </p:txBody>
      </p:sp>
      <p:sp>
        <p:nvSpPr>
          <p:cNvPr id="6148"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6149"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p>
            <a:pPr lvl="0"/>
            <a:r>
              <a:rPr lang="zh-CN" altLang="en-US"/>
              <a:t>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auto"/>
            <a:fld id="{63E0D610-CAD3-40F9-B36C-E4DDD18E6997}"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7" name="幻灯片图像占位符 1"/>
          <p:cNvSpPr>
            <a:spLocks noGrp="1" noRot="1" noChangeAspect="1"/>
          </p:cNvSpPr>
          <p:nvPr>
            <p:ph type="sldImg"/>
          </p:nvPr>
        </p:nvSpPr>
        <p:spPr/>
      </p:sp>
      <p:sp>
        <p:nvSpPr>
          <p:cNvPr id="15769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5" name="幻灯片图像占位符 1"/>
          <p:cNvSpPr>
            <a:spLocks noGrp="1" noRot="1" noChangeAspect="1"/>
          </p:cNvSpPr>
          <p:nvPr>
            <p:ph type="sldImg"/>
          </p:nvPr>
        </p:nvSpPr>
        <p:spPr/>
      </p:sp>
      <p:sp>
        <p:nvSpPr>
          <p:cNvPr id="169986"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2033" name="幻灯片图像占位符 1"/>
          <p:cNvSpPr>
            <a:spLocks noGrp="1" noRot="1" noChangeAspect="1"/>
          </p:cNvSpPr>
          <p:nvPr>
            <p:ph type="sldImg"/>
          </p:nvPr>
        </p:nvSpPr>
        <p:spPr/>
      </p:sp>
      <p:sp>
        <p:nvSpPr>
          <p:cNvPr id="17203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6129" name="幻灯片图像占位符 1"/>
          <p:cNvSpPr>
            <a:spLocks noGrp="1" noRot="1" noChangeAspect="1"/>
          </p:cNvSpPr>
          <p:nvPr>
            <p:ph type="sldImg"/>
          </p:nvPr>
        </p:nvSpPr>
        <p:spPr/>
      </p:sp>
      <p:sp>
        <p:nvSpPr>
          <p:cNvPr id="176130"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8177" name="幻灯片图像占位符 1"/>
          <p:cNvSpPr>
            <a:spLocks noGrp="1" noRot="1" noChangeAspect="1"/>
          </p:cNvSpPr>
          <p:nvPr>
            <p:ph type="sldImg"/>
          </p:nvPr>
        </p:nvSpPr>
        <p:spPr/>
      </p:sp>
      <p:sp>
        <p:nvSpPr>
          <p:cNvPr id="17817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0225" name="幻灯片图像占位符 1"/>
          <p:cNvSpPr>
            <a:spLocks noGrp="1" noRot="1" noChangeAspect="1"/>
          </p:cNvSpPr>
          <p:nvPr>
            <p:ph type="sldImg"/>
          </p:nvPr>
        </p:nvSpPr>
        <p:spPr/>
      </p:sp>
      <p:sp>
        <p:nvSpPr>
          <p:cNvPr id="180226"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幻灯片图像占位符 1"/>
          <p:cNvSpPr>
            <a:spLocks noGrp="1" noRot="1" noChangeAspect="1"/>
          </p:cNvSpPr>
          <p:nvPr>
            <p:ph type="sldImg"/>
          </p:nvPr>
        </p:nvSpPr>
        <p:spPr/>
      </p:sp>
      <p:sp>
        <p:nvSpPr>
          <p:cNvPr id="16179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3" name="幻灯片图像占位符 1"/>
          <p:cNvSpPr>
            <a:spLocks noGrp="1" noRot="1" noChangeAspect="1"/>
          </p:cNvSpPr>
          <p:nvPr>
            <p:ph type="sldImg"/>
          </p:nvPr>
        </p:nvSpPr>
        <p:spPr/>
      </p:sp>
      <p:sp>
        <p:nvSpPr>
          <p:cNvPr id="18227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7" name="幻灯片图像占位符 1"/>
          <p:cNvSpPr>
            <a:spLocks noGrp="1" noRot="1" noChangeAspect="1"/>
          </p:cNvSpPr>
          <p:nvPr>
            <p:ph type="sldImg"/>
          </p:nvPr>
        </p:nvSpPr>
        <p:spPr/>
      </p:sp>
      <p:sp>
        <p:nvSpPr>
          <p:cNvPr id="30105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幻灯片图像占位符 1"/>
          <p:cNvSpPr>
            <a:spLocks noGrp="1" noRot="1" noChangeAspect="1"/>
          </p:cNvSpPr>
          <p:nvPr>
            <p:ph type="sldImg"/>
          </p:nvPr>
        </p:nvSpPr>
        <p:spPr/>
      </p:sp>
      <p:sp>
        <p:nvSpPr>
          <p:cNvPr id="16179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幻灯片图像占位符 1"/>
          <p:cNvSpPr>
            <a:spLocks noGrp="1" noRot="1" noChangeAspect="1"/>
          </p:cNvSpPr>
          <p:nvPr>
            <p:ph type="sldImg"/>
          </p:nvPr>
        </p:nvSpPr>
        <p:spPr/>
      </p:sp>
      <p:sp>
        <p:nvSpPr>
          <p:cNvPr id="16179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5" name="幻灯片图像占位符 1"/>
          <p:cNvSpPr>
            <a:spLocks noGrp="1" noRot="1" noChangeAspect="1"/>
          </p:cNvSpPr>
          <p:nvPr>
            <p:ph type="sldImg"/>
          </p:nvPr>
        </p:nvSpPr>
        <p:spPr/>
      </p:sp>
      <p:sp>
        <p:nvSpPr>
          <p:cNvPr id="159746"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3" name="幻灯片图像占位符 1"/>
          <p:cNvSpPr>
            <a:spLocks noGrp="1" noRot="1" noChangeAspect="1"/>
          </p:cNvSpPr>
          <p:nvPr>
            <p:ph type="sldImg"/>
          </p:nvPr>
        </p:nvSpPr>
        <p:spPr/>
      </p:sp>
      <p:sp>
        <p:nvSpPr>
          <p:cNvPr id="161794"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41" name="幻灯片图像占位符 1"/>
          <p:cNvSpPr>
            <a:spLocks noGrp="1" noRot="1" noChangeAspect="1"/>
          </p:cNvSpPr>
          <p:nvPr>
            <p:ph type="sldImg"/>
          </p:nvPr>
        </p:nvSpPr>
        <p:spPr/>
      </p:sp>
      <p:sp>
        <p:nvSpPr>
          <p:cNvPr id="163842"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5889" name="幻灯片图像占位符 1"/>
          <p:cNvSpPr>
            <a:spLocks noGrp="1" noRot="1" noChangeAspect="1"/>
          </p:cNvSpPr>
          <p:nvPr>
            <p:ph type="sldImg"/>
          </p:nvPr>
        </p:nvSpPr>
        <p:spPr/>
      </p:sp>
      <p:sp>
        <p:nvSpPr>
          <p:cNvPr id="165890"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37" name="幻灯片图像占位符 1"/>
          <p:cNvSpPr>
            <a:spLocks noGrp="1" noRot="1" noChangeAspect="1"/>
          </p:cNvSpPr>
          <p:nvPr>
            <p:ph type="sldImg"/>
          </p:nvPr>
        </p:nvSpPr>
        <p:spPr/>
      </p:sp>
      <p:sp>
        <p:nvSpPr>
          <p:cNvPr id="167938" name="备注占位符 2"/>
          <p:cNvSpPr>
            <a:spLocks noGrp="1"/>
          </p:cNvSpPr>
          <p:nvPr>
            <p:ph type="body"/>
          </p:nvPr>
        </p:nvSpPr>
        <p:spPr/>
        <p:txBody>
          <a:bodyPr lIns="91440" tIns="45720" rIns="91440" bIns="45720" anchor="t"/>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685800" rtl="0" eaLnBrk="1" fontAlgn="auto" latinLnBrk="0" hangingPunct="1">
              <a:lnSpc>
                <a:spcPct val="100000"/>
              </a:lnSpc>
              <a:spcBef>
                <a:spcPts val="0"/>
              </a:spcBef>
              <a:spcAft>
                <a:spcPts val="0"/>
              </a:spcAft>
              <a:buClrTx/>
              <a:buSzTx/>
              <a:buFontTx/>
              <a:buNone/>
              <a:defRPr/>
            </a:pPr>
            <a:fld id="{0D64EC1F-4C1A-4575-A29E-535B091AA91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2050"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2057" name="组合 18"/>
          <p:cNvGrpSpPr/>
          <p:nvPr userDrawn="1"/>
        </p:nvGrpSpPr>
        <p:grpSpPr>
          <a:xfrm>
            <a:off x="5770563" y="6656388"/>
            <a:ext cx="692150" cy="125412"/>
            <a:chOff x="3510366" y="-2733"/>
            <a:chExt cx="1300959" cy="237042"/>
          </a:xfrm>
        </p:grpSpPr>
        <p:sp>
          <p:nvSpPr>
            <p:cNvPr id="20" name="椭圆 19"/>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1" name="椭圆 20"/>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2" name="椭圆 21"/>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23" name="椭圆 22"/>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pSp>
        <p:nvGrpSpPr>
          <p:cNvPr id="3074"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3081"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19" name="Picture Placeholder 7"/>
          <p:cNvSpPr>
            <a:spLocks noGrp="1"/>
          </p:cNvSpPr>
          <p:nvPr>
            <p:ph type="pic" sz="quarter" idx="12"/>
          </p:nvPr>
        </p:nvSpPr>
        <p:spPr>
          <a:xfrm>
            <a:off x="450015" y="1451085"/>
            <a:ext cx="11332551" cy="364648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4098"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4105"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21" name="Picture Placeholder 7"/>
          <p:cNvSpPr>
            <a:spLocks noGrp="1"/>
          </p:cNvSpPr>
          <p:nvPr>
            <p:ph type="pic" sz="quarter" idx="12"/>
          </p:nvPr>
        </p:nvSpPr>
        <p:spPr>
          <a:xfrm>
            <a:off x="6561945" y="1041338"/>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2" name="Picture Placeholder 7"/>
          <p:cNvSpPr>
            <a:spLocks noGrp="1"/>
          </p:cNvSpPr>
          <p:nvPr>
            <p:ph type="pic" sz="quarter" idx="13"/>
          </p:nvPr>
        </p:nvSpPr>
        <p:spPr>
          <a:xfrm>
            <a:off x="9099873" y="3104038"/>
            <a:ext cx="2449031" cy="335875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3" name="Picture Placeholder 7"/>
          <p:cNvSpPr>
            <a:spLocks noGrp="1"/>
          </p:cNvSpPr>
          <p:nvPr>
            <p:ph type="pic" sz="quarter" idx="14"/>
          </p:nvPr>
        </p:nvSpPr>
        <p:spPr>
          <a:xfrm>
            <a:off x="9099873" y="1036736"/>
            <a:ext cx="2449031" cy="196440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4" name="Picture Placeholder 7"/>
          <p:cNvSpPr>
            <a:spLocks noGrp="1"/>
          </p:cNvSpPr>
          <p:nvPr>
            <p:ph type="pic" sz="quarter" idx="15"/>
          </p:nvPr>
        </p:nvSpPr>
        <p:spPr>
          <a:xfrm>
            <a:off x="6561945" y="3881535"/>
            <a:ext cx="2449031" cy="258125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5122" name="组合 6"/>
          <p:cNvGrpSpPr/>
          <p:nvPr userDrawn="1"/>
        </p:nvGrpSpPr>
        <p:grpSpPr>
          <a:xfrm>
            <a:off x="449263" y="244475"/>
            <a:ext cx="704850" cy="646113"/>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grpSp>
        <p:nvGrpSpPr>
          <p:cNvPr id="5129" name="组合 17"/>
          <p:cNvGrpSpPr/>
          <p:nvPr userDrawn="1"/>
        </p:nvGrpSpPr>
        <p:grpSpPr>
          <a:xfrm>
            <a:off x="5770563" y="6656388"/>
            <a:ext cx="692150" cy="125412"/>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grpSp>
      <p:sp>
        <p:nvSpPr>
          <p:cNvPr id="19" name="Picture Placeholder 7"/>
          <p:cNvSpPr>
            <a:spLocks noGrp="1"/>
          </p:cNvSpPr>
          <p:nvPr>
            <p:ph type="pic" sz="quarter" idx="12"/>
          </p:nvPr>
        </p:nvSpPr>
        <p:spPr>
          <a:xfrm>
            <a:off x="1123222"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0" name="Picture Placeholder 7"/>
          <p:cNvSpPr>
            <a:spLocks noGrp="1"/>
          </p:cNvSpPr>
          <p:nvPr>
            <p:ph type="pic" sz="quarter" idx="13"/>
          </p:nvPr>
        </p:nvSpPr>
        <p:spPr>
          <a:xfrm>
            <a:off x="3698439"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5" name="Picture Placeholder 7"/>
          <p:cNvSpPr>
            <a:spLocks noGrp="1"/>
          </p:cNvSpPr>
          <p:nvPr>
            <p:ph type="pic" sz="quarter" idx="14"/>
          </p:nvPr>
        </p:nvSpPr>
        <p:spPr>
          <a:xfrm>
            <a:off x="6273657" y="1924635"/>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
        <p:nvSpPr>
          <p:cNvPr id="26" name="Picture Placeholder 7"/>
          <p:cNvSpPr>
            <a:spLocks noGrp="1"/>
          </p:cNvSpPr>
          <p:nvPr>
            <p:ph type="pic" sz="quarter" idx="15"/>
          </p:nvPr>
        </p:nvSpPr>
        <p:spPr>
          <a:xfrm>
            <a:off x="8848874" y="1924634"/>
            <a:ext cx="2449031" cy="272823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600">
                <a:solidFill>
                  <a:schemeClr val="tx1">
                    <a:lumMod val="85000"/>
                    <a:lumOff val="15000"/>
                  </a:schemeClr>
                </a:solidFill>
                <a:latin typeface="+mj-lt"/>
              </a:defRPr>
            </a:lvl1pPr>
          </a:lstStyle>
          <a:p>
            <a:pPr marL="0" lvl="0" algn="ctr" fontAlgn="auto"/>
            <a:endParaRPr lang="en-US" strike="noStrike" noProof="1"/>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35000">
              <a:schemeClr val="bg1">
                <a:lumMod val="95000"/>
              </a:schemeClr>
            </a:gs>
            <a:gs pos="100000">
              <a:schemeClr val="bg1">
                <a:lumMod val="85000"/>
              </a:schemeClr>
            </a:gs>
          </a:gsLst>
          <a:path path="circle">
            <a:fillToRect l="50000" t="50000" r="50000" b="50000"/>
          </a:path>
          <a:tileRect/>
        </a:gra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p:wipe/>
  </p:transition>
  <p:hf sldNum="0" hdr="0" ftr="0" dt="0"/>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5.xml"/><Relationship Id="rId2" Type="http://schemas.openxmlformats.org/officeDocument/2006/relationships/image" Target="../media/image6.png"/><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5.xml"/><Relationship Id="rId2" Type="http://schemas.openxmlformats.org/officeDocument/2006/relationships/image" Target="../media/image7.png"/><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5.xml"/><Relationship Id="rId2" Type="http://schemas.openxmlformats.org/officeDocument/2006/relationships/image" Target="../media/image3.jpe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5.xml"/><Relationship Id="rId2" Type="http://schemas.openxmlformats.org/officeDocument/2006/relationships/image" Target="../media/image4.jpeg"/><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文本框 5"/>
          <p:cNvSpPr txBox="1"/>
          <p:nvPr/>
        </p:nvSpPr>
        <p:spPr>
          <a:xfrm>
            <a:off x="1944688" y="2624138"/>
            <a:ext cx="8301037" cy="1446212"/>
          </a:xfrm>
          <a:prstGeom prst="rect">
            <a:avLst/>
          </a:prstGeom>
          <a:noFill/>
          <a:ln w="9525">
            <a:noFill/>
          </a:ln>
        </p:spPr>
        <p:txBody>
          <a:bodyPr wrap="square" anchor="t">
            <a:spAutoFit/>
          </a:bodyPr>
          <a:p>
            <a:pPr algn="ctr"/>
            <a:r>
              <a:rPr lang="zh-CN" altLang="en-US" sz="8800" b="1" dirty="0">
                <a:solidFill>
                  <a:srgbClr val="2E4864"/>
                </a:solidFill>
                <a:latin typeface="方正舒体" panose="02010601030101010101" pitchFamily="2" charset="-122"/>
                <a:ea typeface="方正舒体" panose="02010601030101010101" pitchFamily="2" charset="-122"/>
              </a:rPr>
              <a:t>就业与创业指导</a:t>
            </a:r>
            <a:endParaRPr lang="zh-CN" altLang="en-US" sz="8800" b="1" dirty="0">
              <a:solidFill>
                <a:srgbClr val="2E4864"/>
              </a:solidFill>
              <a:latin typeface="方正舒体" panose="02010601030101010101" pitchFamily="2" charset="-122"/>
              <a:ea typeface="方正舒体" panose="02010601030101010101" pitchFamily="2" charset="-122"/>
            </a:endParaRPr>
          </a:p>
        </p:txBody>
      </p:sp>
      <p:cxnSp>
        <p:nvCxnSpPr>
          <p:cNvPr id="8" name="直接连接符 7"/>
          <p:cNvCxnSpPr/>
          <p:nvPr/>
        </p:nvCxnSpPr>
        <p:spPr>
          <a:xfrm>
            <a:off x="0" y="6575425"/>
            <a:ext cx="1008062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171" name="文本框 5"/>
          <p:cNvSpPr txBox="1"/>
          <p:nvPr/>
        </p:nvSpPr>
        <p:spPr>
          <a:xfrm>
            <a:off x="4083050" y="4414838"/>
            <a:ext cx="4025900" cy="584200"/>
          </a:xfrm>
          <a:prstGeom prst="rect">
            <a:avLst/>
          </a:prstGeom>
          <a:noFill/>
          <a:ln w="9525">
            <a:noFill/>
          </a:ln>
        </p:spPr>
        <p:txBody>
          <a:bodyPr wrap="square" anchor="t">
            <a:spAutoFit/>
          </a:bodyPr>
          <a:p>
            <a:pPr algn="ctr"/>
            <a:r>
              <a:rPr lang="zh-CN" altLang="en-US" sz="3200" b="1" dirty="0">
                <a:solidFill>
                  <a:srgbClr val="2E4864"/>
                </a:solidFill>
                <a:latin typeface="方正舒体" panose="02010601030101010101" pitchFamily="2" charset="-122"/>
                <a:ea typeface="方正舒体" panose="02010601030101010101" pitchFamily="2" charset="-122"/>
              </a:rPr>
              <a:t>主编   刘金同</a:t>
            </a:r>
            <a:endParaRPr lang="zh-CN" altLang="en-US" sz="3200" b="1" dirty="0">
              <a:solidFill>
                <a:srgbClr val="2E4864"/>
              </a:solidFill>
              <a:latin typeface="方正舒体" panose="02010601030101010101" pitchFamily="2" charset="-122"/>
              <a:ea typeface="方正舒体" panose="02010601030101010101" pitchFamily="2" charset="-122"/>
            </a:endParaRPr>
          </a:p>
        </p:txBody>
      </p:sp>
      <p:sp>
        <p:nvSpPr>
          <p:cNvPr id="27" name="文本框 5"/>
          <p:cNvSpPr txBox="1">
            <a:spLocks noChangeArrowheads="1"/>
          </p:cNvSpPr>
          <p:nvPr/>
        </p:nvSpPr>
        <p:spPr bwMode="auto">
          <a:xfrm>
            <a:off x="9909175" y="6284913"/>
            <a:ext cx="2246313"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itchFamily="2" charset="-122"/>
              </a:defRPr>
            </a:lvl1pPr>
            <a:lvl2pPr marL="742950" indent="-285750">
              <a:defRPr sz="1300">
                <a:solidFill>
                  <a:schemeClr val="tx1"/>
                </a:solidFill>
                <a:latin typeface="Calibri Light" panose="020F0302020204030204" pitchFamily="34" charset="0"/>
                <a:ea typeface="方正宋刻本秀楷简体" pitchFamily="2" charset="-122"/>
              </a:defRPr>
            </a:lvl2pPr>
            <a:lvl3pPr marL="1143000" indent="-228600">
              <a:defRPr sz="1300">
                <a:solidFill>
                  <a:schemeClr val="tx1"/>
                </a:solidFill>
                <a:latin typeface="Calibri Light" panose="020F0302020204030204" pitchFamily="34" charset="0"/>
                <a:ea typeface="方正宋刻本秀楷简体" pitchFamily="2" charset="-122"/>
              </a:defRPr>
            </a:lvl3pPr>
            <a:lvl4pPr marL="1600200" indent="-228600">
              <a:defRPr sz="1300">
                <a:solidFill>
                  <a:schemeClr val="tx1"/>
                </a:solidFill>
                <a:latin typeface="Calibri Light" panose="020F0302020204030204" pitchFamily="34" charset="0"/>
                <a:ea typeface="方正宋刻本秀楷简体" pitchFamily="2" charset="-122"/>
              </a:defRPr>
            </a:lvl4pPr>
            <a:lvl5pPr marL="2057400" indent="-228600">
              <a:defRPr sz="1300">
                <a:solidFill>
                  <a:schemeClr val="tx1"/>
                </a:solidFill>
                <a:latin typeface="Calibri Light" panose="020F0302020204030204" pitchFamily="34" charset="0"/>
                <a:ea typeface="方正宋刻本秀楷简体"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itchFamily="2" charset="-122"/>
              </a:defRPr>
            </a:lvl9pPr>
          </a:lstStyle>
          <a:p>
            <a:pPr algn="ctr" defTabSz="913765" fontAlgn="base">
              <a:spcBef>
                <a:spcPct val="0"/>
              </a:spcBef>
              <a:spcAft>
                <a:spcPct val="0"/>
              </a:spcAft>
              <a:defRPr/>
            </a:pPr>
            <a:r>
              <a:rPr lang="zh-CN" altLang="en-US" sz="2135" b="1" strike="noStrike" noProof="1" dirty="0">
                <a:solidFill>
                  <a:srgbClr val="2E4864"/>
                </a:solidFill>
                <a:latin typeface="方正舒体" panose="02010601030101010101" pitchFamily="2" charset="-122"/>
                <a:ea typeface="方正舒体" panose="02010601030101010101" pitchFamily="2" charset="-122"/>
                <a:cs typeface="+mn-cs"/>
              </a:rPr>
              <a:t>北京出版社</a:t>
            </a:r>
            <a:endParaRPr lang="zh-CN" altLang="en-US" sz="2135" b="1" strike="noStrike" noProof="1" dirty="0">
              <a:solidFill>
                <a:srgbClr val="2E4864"/>
              </a:solidFill>
              <a:latin typeface="方正舒体" panose="02010601030101010101" pitchFamily="2" charset="-122"/>
              <a:ea typeface="方正舒体" panose="02010601030101010101" pitchFamily="2" charset="-122"/>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nvSpPr>
        <p:spPr>
          <a:xfrm>
            <a:off x="1970088" y="2216150"/>
            <a:ext cx="2236788" cy="2235200"/>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4" name="椭圆 23"/>
          <p:cNvSpPr/>
          <p:nvPr/>
        </p:nvSpPr>
        <p:spPr>
          <a:xfrm>
            <a:off x="2230659" y="2462423"/>
            <a:ext cx="1743351" cy="174335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64867" name="文本框 5"/>
          <p:cNvSpPr txBox="1"/>
          <p:nvPr/>
        </p:nvSpPr>
        <p:spPr>
          <a:xfrm>
            <a:off x="2322513" y="3055938"/>
            <a:ext cx="1560512" cy="646112"/>
          </a:xfrm>
          <a:prstGeom prst="rect">
            <a:avLst/>
          </a:prstGeom>
          <a:noFill/>
          <a:ln w="9525">
            <a:noFill/>
          </a:ln>
        </p:spPr>
        <p:txBody>
          <a:bodyPr wrap="none" anchor="t">
            <a:spAutoFit/>
          </a:bodyPr>
          <a:p>
            <a:pPr algn="ctr"/>
            <a:r>
              <a:rPr lang="zh-CN" altLang="en-US" sz="3600" b="1" dirty="0">
                <a:solidFill>
                  <a:srgbClr val="FFFFFF"/>
                </a:solidFill>
                <a:latin typeface="楷体" panose="02010609060101010101" charset="-122"/>
                <a:ea typeface="楷体" panose="02010609060101010101" charset="-122"/>
              </a:rPr>
              <a:t>第二节</a:t>
            </a:r>
            <a:endParaRPr lang="zh-CN" altLang="en-US" sz="3600" b="1" dirty="0">
              <a:solidFill>
                <a:srgbClr val="FFFFFF"/>
              </a:solidFill>
              <a:latin typeface="楷体" panose="02010609060101010101" charset="-122"/>
              <a:ea typeface="楷体" panose="02010609060101010101" charset="-122"/>
            </a:endParaRPr>
          </a:p>
        </p:txBody>
      </p:sp>
      <p:sp>
        <p:nvSpPr>
          <p:cNvPr id="164868" name="文本框 5"/>
          <p:cNvSpPr txBox="1"/>
          <p:nvPr/>
        </p:nvSpPr>
        <p:spPr>
          <a:xfrm>
            <a:off x="5368925" y="3056255"/>
            <a:ext cx="5212080" cy="645160"/>
          </a:xfrm>
          <a:prstGeom prst="rect">
            <a:avLst/>
          </a:prstGeom>
          <a:noFill/>
          <a:ln w="9525">
            <a:noFill/>
          </a:ln>
        </p:spPr>
        <p:txBody>
          <a:bodyPr wrap="none" anchor="t">
            <a:spAutoFit/>
          </a:bodyPr>
          <a:p>
            <a:r>
              <a:rPr lang="zh-CN" altLang="en-US" sz="3600" b="1" dirty="0">
                <a:solidFill>
                  <a:srgbClr val="27506E"/>
                </a:solidFill>
                <a:latin typeface="+mj-ea"/>
                <a:ea typeface="+mj-ea"/>
              </a:rPr>
              <a:t>有关就业协议的法律问题</a:t>
            </a:r>
            <a:endParaRPr lang="zh-CN" altLang="en-US" sz="3600" b="1" dirty="0">
              <a:solidFill>
                <a:srgbClr val="27506E"/>
              </a:solidFill>
              <a:latin typeface="+mj-ea"/>
              <a:ea typeface="+mj-ea"/>
            </a:endParaRPr>
          </a:p>
        </p:txBody>
      </p:sp>
      <p:sp>
        <p:nvSpPr>
          <p:cNvPr id="25" name="椭圆 24"/>
          <p:cNvSpPr/>
          <p:nvPr/>
        </p:nvSpPr>
        <p:spPr>
          <a:xfrm>
            <a:off x="3678766" y="2230831"/>
            <a:ext cx="520689" cy="520689"/>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6" name="椭圆 25"/>
          <p:cNvSpPr/>
          <p:nvPr/>
        </p:nvSpPr>
        <p:spPr>
          <a:xfrm>
            <a:off x="1871008" y="2653234"/>
            <a:ext cx="382375" cy="3823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8" name="椭圆 27"/>
          <p:cNvSpPr/>
          <p:nvPr/>
        </p:nvSpPr>
        <p:spPr>
          <a:xfrm>
            <a:off x="1679820" y="4501070"/>
            <a:ext cx="213793" cy="21379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9" name="椭圆 28"/>
          <p:cNvSpPr/>
          <p:nvPr/>
        </p:nvSpPr>
        <p:spPr>
          <a:xfrm>
            <a:off x="2230662" y="4048972"/>
            <a:ext cx="294040" cy="2940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0" name="椭圆 29"/>
          <p:cNvSpPr/>
          <p:nvPr/>
        </p:nvSpPr>
        <p:spPr>
          <a:xfrm>
            <a:off x="4003299" y="3610368"/>
            <a:ext cx="304395" cy="30439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1" name="椭圆 30"/>
          <p:cNvSpPr/>
          <p:nvPr/>
        </p:nvSpPr>
        <p:spPr>
          <a:xfrm>
            <a:off x="3767953" y="4437363"/>
            <a:ext cx="206056" cy="20605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2" name="椭圆 31"/>
          <p:cNvSpPr/>
          <p:nvPr/>
        </p:nvSpPr>
        <p:spPr>
          <a:xfrm>
            <a:off x="1651311" y="3610368"/>
            <a:ext cx="132944" cy="132944"/>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Tree>
  </p:cSld>
  <p:clrMapOvr>
    <a:masterClrMapping/>
  </p:clrMapOvr>
  <p:transition spd="slow">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0" name="文本框 5"/>
          <p:cNvSpPr txBox="1"/>
          <p:nvPr/>
        </p:nvSpPr>
        <p:spPr>
          <a:xfrm>
            <a:off x="809625" y="674688"/>
            <a:ext cx="387350" cy="336550"/>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01</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6921" name="文本框 5"/>
          <p:cNvSpPr txBox="1"/>
          <p:nvPr/>
        </p:nvSpPr>
        <p:spPr>
          <a:xfrm>
            <a:off x="1620838" y="612775"/>
            <a:ext cx="171323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就业协议书</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1197610" y="1743710"/>
            <a:ext cx="9874250" cy="138366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（一）就业协议书及其作用</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zh-CN" sz="1800" dirty="0">
                <a:solidFill>
                  <a:srgbClr val="27506E"/>
                </a:solidFill>
                <a:latin typeface="宋体" panose="02010600030101010101" pitchFamily="2" charset="-122"/>
                <a:ea typeface="宋体" panose="02010600030101010101" pitchFamily="2" charset="-122"/>
              </a:rPr>
              <a:t>就业协议书的全称是</a:t>
            </a:r>
            <a:r>
              <a:rPr lang="en-US" altLang="zh-CN" sz="1800" dirty="0">
                <a:solidFill>
                  <a:srgbClr val="27506E"/>
                </a:solidFill>
                <a:latin typeface="宋体" panose="02010600030101010101" pitchFamily="2" charset="-122"/>
                <a:ea typeface="宋体" panose="02010600030101010101" pitchFamily="2" charset="-122"/>
              </a:rPr>
              <a:t>“</a:t>
            </a:r>
            <a:r>
              <a:rPr lang="zh-CN" altLang="en-US" sz="1800" dirty="0">
                <a:solidFill>
                  <a:srgbClr val="27506E"/>
                </a:solidFill>
                <a:latin typeface="宋体" panose="02010600030101010101" pitchFamily="2" charset="-122"/>
                <a:ea typeface="宋体" panose="02010600030101010101" pitchFamily="2" charset="-122"/>
              </a:rPr>
              <a:t>全国普通高等学校毕业生就业协议书</a:t>
            </a:r>
            <a:r>
              <a:rPr lang="en-US" altLang="zh-CN" sz="1800" dirty="0">
                <a:solidFill>
                  <a:srgbClr val="27506E"/>
                </a:solidFill>
                <a:latin typeface="宋体" panose="02010600030101010101" pitchFamily="2" charset="-122"/>
                <a:ea typeface="宋体" panose="02010600030101010101" pitchFamily="2" charset="-122"/>
              </a:rPr>
              <a:t>”</a:t>
            </a:r>
            <a:r>
              <a:rPr lang="zh-CN" altLang="en-US" sz="1800" dirty="0">
                <a:solidFill>
                  <a:srgbClr val="27506E"/>
                </a:solidFill>
                <a:latin typeface="宋体" panose="02010600030101010101" pitchFamily="2" charset="-122"/>
                <a:ea typeface="宋体" panose="02010600030101010101" pitchFamily="2" charset="-122"/>
              </a:rPr>
              <a:t>，是由教育部高等学生司统一制定的。</a:t>
            </a:r>
            <a:endParaRPr lang="zh-CN" altLang="en-US" sz="1800" dirty="0">
              <a:solidFill>
                <a:srgbClr val="27506E"/>
              </a:solidFill>
              <a:latin typeface="宋体" panose="02010600030101010101" pitchFamily="2" charset="-122"/>
              <a:ea typeface="宋体" panose="02010600030101010101" pitchFamily="2" charset="-122"/>
            </a:endParaRPr>
          </a:p>
        </p:txBody>
      </p:sp>
      <p:sp>
        <p:nvSpPr>
          <p:cNvPr id="166925" name="矩形 4"/>
          <p:cNvSpPr/>
          <p:nvPr/>
        </p:nvSpPr>
        <p:spPr>
          <a:xfrm>
            <a:off x="1197610" y="3319145"/>
            <a:ext cx="9874250" cy="3091815"/>
          </a:xfrm>
          <a:prstGeom prst="rect">
            <a:avLst/>
          </a:prstGeom>
          <a:noFill/>
          <a:ln w="9525">
            <a:noFill/>
          </a:ln>
        </p:spPr>
        <p:txBody>
          <a:bodyPr wrap="square" anchor="t" anchorCtr="0">
            <a:spAutoFit/>
          </a:bodyPr>
          <a:p>
            <a:pPr>
              <a:lnSpc>
                <a:spcPct val="150000"/>
              </a:lnSpc>
            </a:pPr>
            <a:r>
              <a:rPr lang="zh-CN" altLang="zh-CN" b="1" dirty="0">
                <a:solidFill>
                  <a:srgbClr val="27506E"/>
                </a:solidFill>
                <a:latin typeface="楷体" panose="02010609060101010101" charset="-122"/>
                <a:ea typeface="楷体" panose="02010609060101010101" charset="-122"/>
              </a:rPr>
              <a:t>（二）就业协议的主要内容 </a:t>
            </a:r>
            <a:endParaRPr lang="zh-CN" altLang="zh-CN" b="1" dirty="0">
              <a:solidFill>
                <a:srgbClr val="27506E"/>
              </a:solidFill>
              <a:latin typeface="楷体" panose="02010609060101010101" charset="-122"/>
              <a:ea typeface="楷体" panose="02010609060101010101"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1.</a:t>
            </a:r>
            <a:r>
              <a:rPr lang="zh-CN" altLang="zh-CN" sz="1600" dirty="0">
                <a:solidFill>
                  <a:srgbClr val="27506E"/>
                </a:solidFill>
                <a:latin typeface="宋体" panose="02010600030101010101" pitchFamily="2" charset="-122"/>
                <a:ea typeface="宋体" panose="02010600030101010101" pitchFamily="2" charset="-122"/>
              </a:rPr>
              <a:t>毕业生应按国家法规就业，向用人单位如实介绍自己的情况，了解用人单位的使用意图，表明自己的就业意见，在规定的时间内到用人单位报到。若遇到特殊情况不能按时报到，需征得用人单位同意。</a:t>
            </a: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用人单位要如实介绍本单位的情况，明确对毕业生的要求及使用意图，做好各项接收工作。</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3.</a:t>
            </a:r>
            <a:r>
              <a:rPr lang="zh-CN" altLang="en-US" sz="1600" dirty="0">
                <a:solidFill>
                  <a:srgbClr val="27506E"/>
                </a:solidFill>
                <a:latin typeface="宋体" panose="02010600030101010101" pitchFamily="2" charset="-122"/>
                <a:ea typeface="宋体" panose="02010600030101010101" pitchFamily="2" charset="-122"/>
              </a:rPr>
              <a:t>学校要如实向用人单位介绍毕业生的情况，做好推荐工作，用人单位同意录用后，经学样审核列入建议就业计划，报主管部门批准，学校负责办理派遣手续。</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各方应严格履行协议，任何一方若违反协议，应承担违约责任。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5.</a:t>
            </a:r>
            <a:r>
              <a:rPr lang="zh-CN" altLang="en-US" sz="1600" dirty="0">
                <a:solidFill>
                  <a:srgbClr val="27506E"/>
                </a:solidFill>
                <a:latin typeface="宋体" panose="02010600030101010101" pitchFamily="2" charset="-122"/>
                <a:ea typeface="宋体" panose="02010600030101010101" pitchFamily="2" charset="-122"/>
              </a:rPr>
              <a:t>其他补充协议。</a:t>
            </a: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0" name="文本框 5"/>
          <p:cNvSpPr txBox="1"/>
          <p:nvPr/>
        </p:nvSpPr>
        <p:spPr>
          <a:xfrm>
            <a:off x="809625" y="674688"/>
            <a:ext cx="427355"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02</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6921" name="文本框 5"/>
          <p:cNvSpPr txBox="1"/>
          <p:nvPr/>
        </p:nvSpPr>
        <p:spPr>
          <a:xfrm>
            <a:off x="1620838" y="612775"/>
            <a:ext cx="232537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就业协议的订立</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1196340" y="1583055"/>
            <a:ext cx="9874250" cy="96837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（一）订立的原则</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en-US" sz="1800" dirty="0">
                <a:solidFill>
                  <a:srgbClr val="27506E"/>
                </a:solidFill>
                <a:latin typeface="宋体" panose="02010600030101010101" pitchFamily="2" charset="-122"/>
                <a:ea typeface="宋体" panose="02010600030101010101" pitchFamily="2" charset="-122"/>
              </a:rPr>
              <a:t>1.</a:t>
            </a:r>
            <a:r>
              <a:rPr lang="zh-CN" altLang="en-US" sz="1800" dirty="0">
                <a:solidFill>
                  <a:srgbClr val="27506E"/>
                </a:solidFill>
                <a:latin typeface="宋体" panose="02010600030101010101" pitchFamily="2" charset="-122"/>
                <a:ea typeface="宋体" panose="02010600030101010101" pitchFamily="2" charset="-122"/>
              </a:rPr>
              <a:t>主体合法原则          </a:t>
            </a:r>
            <a:r>
              <a:rPr lang="en-US" altLang="zh-CN" sz="1800" dirty="0">
                <a:solidFill>
                  <a:srgbClr val="27506E"/>
                </a:solidFill>
                <a:latin typeface="宋体" panose="02010600030101010101" pitchFamily="2" charset="-122"/>
                <a:ea typeface="宋体" panose="02010600030101010101" pitchFamily="2" charset="-122"/>
              </a:rPr>
              <a:t>2.</a:t>
            </a:r>
            <a:r>
              <a:rPr lang="zh-CN" altLang="en-US" sz="1800" dirty="0">
                <a:solidFill>
                  <a:srgbClr val="27506E"/>
                </a:solidFill>
                <a:latin typeface="宋体" panose="02010600030101010101" pitchFamily="2" charset="-122"/>
                <a:ea typeface="宋体" panose="02010600030101010101" pitchFamily="2" charset="-122"/>
              </a:rPr>
              <a:t>平等协商原则</a:t>
            </a:r>
            <a:endParaRPr lang="zh-CN" altLang="en-US" sz="1800" dirty="0">
              <a:solidFill>
                <a:srgbClr val="27506E"/>
              </a:solidFill>
              <a:latin typeface="宋体" panose="02010600030101010101" pitchFamily="2" charset="-122"/>
              <a:ea typeface="宋体" panose="02010600030101010101" pitchFamily="2" charset="-122"/>
            </a:endParaRPr>
          </a:p>
        </p:txBody>
      </p:sp>
      <p:sp>
        <p:nvSpPr>
          <p:cNvPr id="166925" name="矩形 4"/>
          <p:cNvSpPr/>
          <p:nvPr/>
        </p:nvSpPr>
        <p:spPr>
          <a:xfrm>
            <a:off x="1196340" y="2651125"/>
            <a:ext cx="9874250" cy="875665"/>
          </a:xfrm>
          <a:prstGeom prst="rect">
            <a:avLst/>
          </a:prstGeom>
          <a:noFill/>
          <a:ln w="9525">
            <a:noFill/>
          </a:ln>
        </p:spPr>
        <p:txBody>
          <a:bodyPr wrap="square" anchor="t" anchorCtr="0">
            <a:spAutoFit/>
          </a:bodyPr>
          <a:p>
            <a:pPr>
              <a:lnSpc>
                <a:spcPct val="150000"/>
              </a:lnSpc>
            </a:pPr>
            <a:r>
              <a:rPr lang="zh-CN" altLang="zh-CN" b="1" dirty="0">
                <a:solidFill>
                  <a:srgbClr val="27506E"/>
                </a:solidFill>
                <a:latin typeface="楷体" panose="02010609060101010101" charset="-122"/>
                <a:ea typeface="楷体" panose="02010609060101010101" charset="-122"/>
              </a:rPr>
              <a:t>（二）订立的步骤 </a:t>
            </a:r>
            <a:endParaRPr lang="zh-CN" altLang="zh-CN" b="1" dirty="0">
              <a:solidFill>
                <a:srgbClr val="27506E"/>
              </a:solidFill>
              <a:latin typeface="楷体" panose="02010609060101010101" charset="-122"/>
              <a:ea typeface="楷体" panose="02010609060101010101"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1.</a:t>
            </a:r>
            <a:r>
              <a:rPr lang="zh-CN" sz="1600" dirty="0">
                <a:solidFill>
                  <a:srgbClr val="27506E"/>
                </a:solidFill>
                <a:latin typeface="宋体" panose="02010600030101010101" pitchFamily="2" charset="-122"/>
                <a:ea typeface="宋体" panose="02010600030101010101" pitchFamily="2" charset="-122"/>
              </a:rPr>
              <a:t>要约                      </a:t>
            </a:r>
            <a:r>
              <a:rPr lang="en-US" altLang="zh-CN" sz="1600" dirty="0">
                <a:solidFill>
                  <a:srgbClr val="27506E"/>
                </a:solidFill>
                <a:latin typeface="宋体" panose="02010600030101010101" pitchFamily="2" charset="-122"/>
                <a:ea typeface="宋体" panose="02010600030101010101" pitchFamily="2" charset="-122"/>
              </a:rPr>
              <a:t>2.</a:t>
            </a:r>
            <a:r>
              <a:rPr lang="zh-CN" altLang="en-US" sz="1600" dirty="0">
                <a:solidFill>
                  <a:srgbClr val="27506E"/>
                </a:solidFill>
                <a:latin typeface="宋体" panose="02010600030101010101" pitchFamily="2" charset="-122"/>
                <a:ea typeface="宋体" panose="02010600030101010101" pitchFamily="2" charset="-122"/>
              </a:rPr>
              <a:t>承诺</a:t>
            </a:r>
            <a:endParaRPr lang="zh-CN" altLang="en-US" sz="1600" dirty="0">
              <a:solidFill>
                <a:srgbClr val="27506E"/>
              </a:solidFill>
              <a:latin typeface="宋体" panose="02010600030101010101" pitchFamily="2" charset="-122"/>
              <a:ea typeface="宋体" panose="02010600030101010101" pitchFamily="2" charset="-122"/>
            </a:endParaRPr>
          </a:p>
        </p:txBody>
      </p:sp>
      <p:sp>
        <p:nvSpPr>
          <p:cNvPr id="2" name="矩形 4"/>
          <p:cNvSpPr/>
          <p:nvPr/>
        </p:nvSpPr>
        <p:spPr>
          <a:xfrm>
            <a:off x="1196340" y="3626485"/>
            <a:ext cx="9874250" cy="3091815"/>
          </a:xfrm>
          <a:prstGeom prst="rect">
            <a:avLst/>
          </a:prstGeom>
          <a:noFill/>
          <a:ln w="9525">
            <a:noFill/>
          </a:ln>
        </p:spPr>
        <p:txBody>
          <a:bodyPr wrap="square" anchor="t" anchorCtr="0">
            <a:spAutoFit/>
          </a:bodyPr>
          <a:p>
            <a:pPr>
              <a:lnSpc>
                <a:spcPct val="150000"/>
              </a:lnSpc>
            </a:pPr>
            <a:r>
              <a:rPr lang="zh-CN" altLang="zh-CN" b="1" dirty="0">
                <a:solidFill>
                  <a:srgbClr val="27506E"/>
                </a:solidFill>
                <a:latin typeface="楷体" panose="02010609060101010101" charset="-122"/>
                <a:ea typeface="楷体" panose="02010609060101010101" charset="-122"/>
              </a:rPr>
              <a:t>（三）签订就业协议的程序 </a:t>
            </a:r>
            <a:endParaRPr lang="zh-CN" altLang="zh-CN" b="1" dirty="0">
              <a:solidFill>
                <a:srgbClr val="27506E"/>
              </a:solidFill>
              <a:latin typeface="楷体" panose="02010609060101010101" charset="-122"/>
              <a:ea typeface="楷体" panose="02010609060101010101"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1.</a:t>
            </a:r>
            <a:r>
              <a:rPr lang="zh-CN" sz="1600" dirty="0">
                <a:solidFill>
                  <a:srgbClr val="27506E"/>
                </a:solidFill>
                <a:latin typeface="宋体" panose="02010600030101010101" pitchFamily="2" charset="-122"/>
                <a:ea typeface="宋体" panose="02010600030101010101" pitchFamily="2" charset="-122"/>
              </a:rPr>
              <a:t>毕业生按协议书的</a:t>
            </a:r>
            <a:r>
              <a:rPr lang="en-US" altLang="zh-CN" sz="1600" dirty="0">
                <a:solidFill>
                  <a:srgbClr val="27506E"/>
                </a:solidFill>
                <a:latin typeface="宋体" panose="02010600030101010101" pitchFamily="2" charset="-122"/>
                <a:ea typeface="宋体" panose="02010600030101010101" pitchFamily="2" charset="-122"/>
              </a:rPr>
              <a:t>“</a:t>
            </a:r>
            <a:r>
              <a:rPr lang="zh-CN" altLang="en-US" sz="1600" dirty="0">
                <a:solidFill>
                  <a:srgbClr val="27506E"/>
                </a:solidFill>
                <a:latin typeface="宋体" panose="02010600030101010101" pitchFamily="2" charset="-122"/>
                <a:ea typeface="宋体" panose="02010600030101010101" pitchFamily="2" charset="-122"/>
              </a:rPr>
              <a:t>说明</a:t>
            </a:r>
            <a:r>
              <a:rPr lang="en-US" altLang="zh-CN" sz="1600" dirty="0">
                <a:solidFill>
                  <a:srgbClr val="27506E"/>
                </a:solidFill>
                <a:latin typeface="宋体" panose="02010600030101010101" pitchFamily="2" charset="-122"/>
                <a:ea typeface="宋体" panose="02010600030101010101" pitchFamily="2" charset="-122"/>
              </a:rPr>
              <a:t>”</a:t>
            </a:r>
            <a:r>
              <a:rPr lang="zh-CN" altLang="en-US" sz="1600" dirty="0">
                <a:solidFill>
                  <a:srgbClr val="27506E"/>
                </a:solidFill>
                <a:latin typeface="宋体" panose="02010600030101010101" pitchFamily="2" charset="-122"/>
                <a:ea typeface="宋体" panose="02010600030101010101" pitchFamily="2" charset="-122"/>
              </a:rPr>
              <a:t>填好协议书（一式三份）中应该填写的基本内容。</a:t>
            </a:r>
            <a:endParaRPr lang="zh-CN"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2.</a:t>
            </a:r>
            <a:r>
              <a:rPr lang="zh-CN" altLang="en-US" sz="1600" dirty="0">
                <a:solidFill>
                  <a:srgbClr val="27506E"/>
                </a:solidFill>
                <a:latin typeface="宋体" panose="02010600030101010101" pitchFamily="2" charset="-122"/>
                <a:ea typeface="宋体" panose="02010600030101010101" pitchFamily="2" charset="-122"/>
              </a:rPr>
              <a:t>毕业生与用人单位达成就业协议并经双方确定无误后，毕业生在协议书（一式三份）上签名或盖章，用人单位在协议书（一式三份）上签署意见并加盖公章。</a:t>
            </a:r>
            <a:endParaRPr lang="zh-CN" altLang="en-US"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3.</a:t>
            </a:r>
            <a:r>
              <a:rPr lang="zh-CN" altLang="en-US" sz="1600" dirty="0">
                <a:solidFill>
                  <a:srgbClr val="27506E"/>
                </a:solidFill>
                <a:latin typeface="宋体" panose="02010600030101010101" pitchFamily="2" charset="-122"/>
                <a:ea typeface="宋体" panose="02010600030101010101" pitchFamily="2" charset="-122"/>
              </a:rPr>
              <a:t>用人单位与毕业生签订就业协议书之日起十个工作日内，由用人单位或毕业生将一式三份的就业协议书寄送学校就业主管部门。</a:t>
            </a:r>
            <a:endParaRPr lang="zh-CN" altLang="en-US" sz="1600" dirty="0">
              <a:solidFill>
                <a:srgbClr val="27506E"/>
              </a:solidFill>
              <a:latin typeface="宋体" panose="02010600030101010101" pitchFamily="2" charset="-122"/>
              <a:ea typeface="宋体" panose="02010600030101010101" pitchFamily="2" charset="-122"/>
            </a:endParaRPr>
          </a:p>
          <a:p>
            <a:pPr indent="406400">
              <a:lnSpc>
                <a:spcPct val="150000"/>
              </a:lnSpc>
              <a:extLst>
                <a:ext uri="{35155182-B16C-46BC-9424-99874614C6A1}">
                  <wpsdc:indentchars xmlns:wpsdc="http://www.wps.cn/officeDocument/2017/drawingmlCustomData" val="200" checksum="1740828767"/>
                </a:ext>
              </a:extLst>
            </a:pPr>
            <a:r>
              <a:rPr lang="en-US" altLang="zh-CN" sz="1600" dirty="0">
                <a:solidFill>
                  <a:srgbClr val="27506E"/>
                </a:solidFill>
                <a:latin typeface="宋体" panose="02010600030101010101" pitchFamily="2" charset="-122"/>
                <a:ea typeface="宋体" panose="02010600030101010101" pitchFamily="2" charset="-122"/>
              </a:rPr>
              <a:t>4.</a:t>
            </a:r>
            <a:r>
              <a:rPr lang="zh-CN" altLang="en-US" sz="1600" dirty="0">
                <a:solidFill>
                  <a:srgbClr val="27506E"/>
                </a:solidFill>
                <a:latin typeface="宋体" panose="02010600030101010101" pitchFamily="2" charset="-122"/>
                <a:ea typeface="宋体" panose="02010600030101010101" pitchFamily="2" charset="-122"/>
              </a:rPr>
              <a:t>学校就业主管部门鉴证后加盖公章，并将就业协议书反馈给用人单位及毕业生本人各一份，同时，学校留存一份作为制订就业方案的依据。</a:t>
            </a:r>
            <a:endParaRPr lang="zh-CN" altLang="en-US"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0" name="文本框 5"/>
          <p:cNvSpPr txBox="1"/>
          <p:nvPr/>
        </p:nvSpPr>
        <p:spPr>
          <a:xfrm>
            <a:off x="809625" y="674688"/>
            <a:ext cx="427355"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02</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6921" name="文本框 5"/>
          <p:cNvSpPr txBox="1"/>
          <p:nvPr/>
        </p:nvSpPr>
        <p:spPr>
          <a:xfrm>
            <a:off x="1620838" y="612775"/>
            <a:ext cx="232537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就业协议的订立</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1196340" y="1583055"/>
            <a:ext cx="9874250" cy="2214880"/>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（四）毕业生择业和签订就业协议时应注意的几个问题</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en-US" sz="1800" dirty="0">
                <a:solidFill>
                  <a:srgbClr val="27506E"/>
                </a:solidFill>
                <a:latin typeface="宋体" panose="02010600030101010101" pitchFamily="2" charset="-122"/>
                <a:ea typeface="宋体" panose="02010600030101010101" pitchFamily="2" charset="-122"/>
              </a:rPr>
              <a:t>1.</a:t>
            </a:r>
            <a:r>
              <a:rPr lang="zh-CN" sz="1800" dirty="0">
                <a:solidFill>
                  <a:srgbClr val="27506E"/>
                </a:solidFill>
                <a:latin typeface="宋体" panose="02010600030101010101" pitchFamily="2" charset="-122"/>
                <a:ea typeface="宋体" panose="02010600030101010101" pitchFamily="2" charset="-122"/>
              </a:rPr>
              <a:t>要认真地了解和掌握国家就业政策和学校就业规定</a:t>
            </a:r>
            <a:endParaRPr lang="zh-CN" sz="1800" dirty="0">
              <a:solidFill>
                <a:srgbClr val="27506E"/>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2.</a:t>
            </a:r>
            <a:r>
              <a:rPr lang="zh-CN" altLang="en-US" sz="1800" dirty="0">
                <a:solidFill>
                  <a:srgbClr val="27506E"/>
                </a:solidFill>
                <a:latin typeface="宋体" panose="02010600030101010101" pitchFamily="2" charset="-122"/>
                <a:ea typeface="宋体" panose="02010600030101010101" pitchFamily="2" charset="-122"/>
              </a:rPr>
              <a:t>在签订就业协议书前，要了解就业协议书的全部条款</a:t>
            </a:r>
            <a:endParaRPr lang="zh-CN" altLang="en-US" sz="1800" dirty="0">
              <a:solidFill>
                <a:srgbClr val="27506E"/>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3.</a:t>
            </a:r>
            <a:r>
              <a:rPr lang="zh-CN" altLang="en-US" sz="1800" dirty="0">
                <a:solidFill>
                  <a:srgbClr val="27506E"/>
                </a:solidFill>
                <a:latin typeface="宋体" panose="02010600030101010101" pitchFamily="2" charset="-122"/>
                <a:ea typeface="宋体" panose="02010600030101010101" pitchFamily="2" charset="-122"/>
              </a:rPr>
              <a:t>对约定条款，要注意约定的合理性和本人能否承受</a:t>
            </a:r>
            <a:endParaRPr lang="zh-CN" altLang="en-US" sz="1800" dirty="0">
              <a:solidFill>
                <a:srgbClr val="27506E"/>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4.</a:t>
            </a:r>
            <a:r>
              <a:rPr lang="zh-CN" altLang="en-US" sz="1800" dirty="0">
                <a:solidFill>
                  <a:srgbClr val="27506E"/>
                </a:solidFill>
                <a:latin typeface="宋体" panose="02010600030101010101" pitchFamily="2" charset="-122"/>
                <a:ea typeface="宋体" panose="02010600030101010101" pitchFamily="2" charset="-122"/>
              </a:rPr>
              <a:t>进民营企业工作一定要规范协议和劳动合同的条款</a:t>
            </a:r>
            <a:endParaRPr lang="zh-CN" altLang="en-US" sz="18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0" name="文本框 5"/>
          <p:cNvSpPr txBox="1"/>
          <p:nvPr/>
        </p:nvSpPr>
        <p:spPr>
          <a:xfrm>
            <a:off x="809625" y="674688"/>
            <a:ext cx="42926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03</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6921" name="文本框 5"/>
          <p:cNvSpPr txBox="1"/>
          <p:nvPr/>
        </p:nvSpPr>
        <p:spPr>
          <a:xfrm>
            <a:off x="1620838" y="612775"/>
            <a:ext cx="232537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就业协议的解除</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1196340" y="1583055"/>
            <a:ext cx="9874250" cy="138366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单方解除</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zh-CN" sz="1800" dirty="0">
                <a:solidFill>
                  <a:srgbClr val="27506E"/>
                </a:solidFill>
                <a:latin typeface="宋体" panose="02010600030101010101" pitchFamily="2" charset="-122"/>
                <a:ea typeface="宋体" panose="02010600030101010101" pitchFamily="2" charset="-122"/>
              </a:rPr>
              <a:t>包括单方擅自解除和单方依法或依协议解除。单方擅自解除协议，属违约行为，解约方应对另两方承担违约责任。单方依法或依协议解除，是指一方解除就业协议有法律上或协议上的依据。</a:t>
            </a:r>
            <a:endParaRPr lang="zh-CN" sz="1800" dirty="0">
              <a:solidFill>
                <a:srgbClr val="27506E"/>
              </a:solidFill>
              <a:latin typeface="宋体" panose="02010600030101010101" pitchFamily="2" charset="-122"/>
              <a:ea typeface="宋体" panose="02010600030101010101" pitchFamily="2" charset="-122"/>
            </a:endParaRPr>
          </a:p>
        </p:txBody>
      </p:sp>
      <p:sp>
        <p:nvSpPr>
          <p:cNvPr id="2" name="矩形 2"/>
          <p:cNvSpPr/>
          <p:nvPr/>
        </p:nvSpPr>
        <p:spPr>
          <a:xfrm>
            <a:off x="1196340" y="3116580"/>
            <a:ext cx="9874250" cy="138366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三方解除</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zh-CN" sz="1800" dirty="0">
                <a:solidFill>
                  <a:srgbClr val="27506E"/>
                </a:solidFill>
                <a:latin typeface="宋体" panose="02010600030101010101" pitchFamily="2" charset="-122"/>
                <a:ea typeface="宋体" panose="02010600030101010101" pitchFamily="2" charset="-122"/>
              </a:rPr>
              <a:t>是指毕业生、用人单位、学校三方经协商一致，解除原订立的协议，使协议不发生法律效力。此类解除因是三方当事人真实意思表示一致的体现，三方均不承担法律责任。</a:t>
            </a:r>
            <a:endParaRPr lang="zh-CN" sz="18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0" name="文本框 5"/>
          <p:cNvSpPr txBox="1"/>
          <p:nvPr/>
        </p:nvSpPr>
        <p:spPr>
          <a:xfrm>
            <a:off x="809625" y="674688"/>
            <a:ext cx="43053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04</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6921" name="文本框 5"/>
          <p:cNvSpPr txBox="1"/>
          <p:nvPr/>
        </p:nvSpPr>
        <p:spPr>
          <a:xfrm>
            <a:off x="1620838" y="612775"/>
            <a:ext cx="293751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就业协议的违约责任</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1196340" y="1583055"/>
            <a:ext cx="9874250" cy="96837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（一）违约后果</a:t>
            </a:r>
            <a:endParaRPr lang="zh-CN" altLang="zh-CN" sz="2000" b="1" dirty="0">
              <a:solidFill>
                <a:srgbClr val="27506E"/>
              </a:solidFill>
              <a:latin typeface="楷体" panose="02010609060101010101" charset="-122"/>
              <a:ea typeface="楷体" panose="02010609060101010101" charset="-122"/>
            </a:endParaRPr>
          </a:p>
          <a:p>
            <a:pPr>
              <a:lnSpc>
                <a:spcPct val="150000"/>
              </a:lnSpc>
            </a:pPr>
            <a:endParaRPr lang="zh-CN" sz="1800" dirty="0">
              <a:solidFill>
                <a:srgbClr val="27506E"/>
              </a:solidFill>
              <a:latin typeface="宋体" panose="02010600030101010101" pitchFamily="2" charset="-122"/>
              <a:ea typeface="宋体" panose="02010600030101010101" pitchFamily="2" charset="-122"/>
            </a:endParaRPr>
          </a:p>
        </p:txBody>
      </p:sp>
      <p:sp>
        <p:nvSpPr>
          <p:cNvPr id="2" name="矩形 2"/>
          <p:cNvSpPr/>
          <p:nvPr/>
        </p:nvSpPr>
        <p:spPr>
          <a:xfrm>
            <a:off x="1196340" y="2551430"/>
            <a:ext cx="9874250" cy="138366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（二）违约责任</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1.</a:t>
            </a:r>
            <a:r>
              <a:rPr lang="zh-CN" altLang="en-US" sz="1800" dirty="0">
                <a:solidFill>
                  <a:srgbClr val="27506E"/>
                </a:solidFill>
                <a:latin typeface="宋体" panose="02010600030101010101" pitchFamily="2" charset="-122"/>
                <a:ea typeface="宋体" panose="02010600030101010101" pitchFamily="2" charset="-122"/>
              </a:rPr>
              <a:t>违约行为的存在</a:t>
            </a:r>
            <a:endParaRPr lang="zh-CN" altLang="en-US" sz="1800" dirty="0">
              <a:solidFill>
                <a:srgbClr val="27506E"/>
              </a:solidFill>
              <a:latin typeface="宋体" panose="02010600030101010101" pitchFamily="2" charset="-122"/>
              <a:ea typeface="宋体" panose="02010600030101010101" pitchFamily="2" charset="-122"/>
            </a:endParaRPr>
          </a:p>
          <a:p>
            <a:pPr indent="457200" algn="just">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2.</a:t>
            </a:r>
            <a:r>
              <a:rPr lang="zh-CN" altLang="en-US" sz="1800" dirty="0">
                <a:solidFill>
                  <a:srgbClr val="27506E"/>
                </a:solidFill>
                <a:latin typeface="宋体" panose="02010600030101010101" pitchFamily="2" charset="-122"/>
                <a:ea typeface="宋体" panose="02010600030101010101" pitchFamily="2" charset="-122"/>
              </a:rPr>
              <a:t>违约当事人必须具有过错</a:t>
            </a:r>
            <a:endParaRPr lang="zh-CN" altLang="en-US" sz="1800" dirty="0">
              <a:solidFill>
                <a:srgbClr val="27506E"/>
              </a:solidFill>
              <a:latin typeface="宋体" panose="02010600030101010101" pitchFamily="2" charset="-122"/>
              <a:ea typeface="宋体" panose="02010600030101010101" pitchFamily="2" charset="-122"/>
            </a:endParaRPr>
          </a:p>
        </p:txBody>
      </p:sp>
      <p:sp>
        <p:nvSpPr>
          <p:cNvPr id="3" name="矩形 2"/>
          <p:cNvSpPr/>
          <p:nvPr/>
        </p:nvSpPr>
        <p:spPr>
          <a:xfrm>
            <a:off x="1196340" y="3935095"/>
            <a:ext cx="9874250" cy="968375"/>
          </a:xfrm>
          <a:prstGeom prst="rect">
            <a:avLst/>
          </a:prstGeom>
          <a:noFill/>
          <a:ln w="9525">
            <a:noFill/>
          </a:ln>
        </p:spPr>
        <p:txBody>
          <a:bodyPr wrap="square" anchor="t" anchorCtr="0">
            <a:spAutoFit/>
          </a:bodyPr>
          <a:p>
            <a:pPr>
              <a:lnSpc>
                <a:spcPct val="150000"/>
              </a:lnSpc>
            </a:pPr>
            <a:r>
              <a:rPr lang="zh-CN" altLang="zh-CN" sz="2000" b="1" dirty="0">
                <a:solidFill>
                  <a:srgbClr val="27506E"/>
                </a:solidFill>
                <a:latin typeface="楷体" panose="02010609060101010101" charset="-122"/>
                <a:ea typeface="楷体" panose="02010609060101010101" charset="-122"/>
              </a:rPr>
              <a:t>（三）就业协议中违约责任的免除</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endParaRPr lang="zh-CN" altLang="en-US" sz="18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691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6921" name="文本框 5"/>
          <p:cNvSpPr txBox="1"/>
          <p:nvPr/>
        </p:nvSpPr>
        <p:spPr>
          <a:xfrm>
            <a:off x="1620838" y="612775"/>
            <a:ext cx="354965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有关就业协议的法律问题</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6922" name="矩形 2"/>
          <p:cNvSpPr/>
          <p:nvPr/>
        </p:nvSpPr>
        <p:spPr>
          <a:xfrm>
            <a:off x="4819650" y="1136650"/>
            <a:ext cx="6369050" cy="1982788"/>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一、就业协议的性质和特征</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1.</a:t>
            </a:r>
            <a:r>
              <a:rPr lang="zh-CN" altLang="zh-CN" sz="1600" dirty="0">
                <a:solidFill>
                  <a:srgbClr val="27506E"/>
                </a:solidFill>
                <a:latin typeface="宋体" panose="02010600030101010101" pitchFamily="2" charset="-122"/>
                <a:ea typeface="宋体" panose="02010600030101010101" pitchFamily="2" charset="-122"/>
              </a:rPr>
              <a:t>双方当事人意思表示必须相一致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协议双方当事人法律地位平等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3.</a:t>
            </a:r>
            <a:r>
              <a:rPr lang="zh-CN" altLang="zh-CN" sz="1600" dirty="0">
                <a:solidFill>
                  <a:srgbClr val="27506E"/>
                </a:solidFill>
                <a:latin typeface="宋体" panose="02010600030101010101" pitchFamily="2" charset="-122"/>
                <a:ea typeface="宋体" panose="02010600030101010101" pitchFamily="2" charset="-122"/>
              </a:rPr>
              <a:t>协议应具体明确双方当事人的权利和义务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协议是具有法律效力的行为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6923" name="矩形 5"/>
          <p:cNvSpPr/>
          <p:nvPr/>
        </p:nvSpPr>
        <p:spPr>
          <a:xfrm>
            <a:off x="4819650" y="3175000"/>
            <a:ext cx="6448425" cy="508000"/>
          </a:xfrm>
          <a:prstGeom prst="rect">
            <a:avLst/>
          </a:prstGeom>
          <a:noFill/>
          <a:ln w="9525">
            <a:noFill/>
          </a:ln>
        </p:spPr>
        <p:txBody>
          <a:bodyPr wrap="square" anchor="b">
            <a:spAutoFit/>
          </a:bodyPr>
          <a:p>
            <a:pPr>
              <a:lnSpc>
                <a:spcPct val="150000"/>
              </a:lnSpc>
            </a:pPr>
            <a:r>
              <a:rPr lang="en-US" altLang="zh-CN" b="1" dirty="0">
                <a:solidFill>
                  <a:srgbClr val="27506E"/>
                </a:solidFill>
                <a:latin typeface="楷体" panose="02010609060101010101" charset="-122"/>
                <a:ea typeface="楷体" panose="02010609060101010101" charset="-122"/>
              </a:rPr>
              <a:t>二、目前使用的协议书存在的问题</a:t>
            </a:r>
            <a:endParaRPr lang="en-US" altLang="zh-CN" sz="1600" dirty="0">
              <a:solidFill>
                <a:srgbClr val="27506E"/>
              </a:solidFill>
              <a:latin typeface="宋体" panose="02010600030101010101" pitchFamily="2" charset="-122"/>
              <a:ea typeface="宋体" panose="02010600030101010101" pitchFamily="2" charset="-122"/>
            </a:endParaRPr>
          </a:p>
        </p:txBody>
      </p:sp>
      <p:pic>
        <p:nvPicPr>
          <p:cNvPr id="166924" name="PA-图片 3-8972" descr="A000220150320I50PPIC"/>
          <p:cNvPicPr>
            <a:picLocks noChangeAspect="1"/>
          </p:cNvPicPr>
          <p:nvPr>
            <p:custDataLst>
              <p:tags r:id="rId1"/>
            </p:custDataLst>
          </p:nvPr>
        </p:nvPicPr>
        <p:blipFill>
          <a:blip r:embed="rId2"/>
          <a:stretch>
            <a:fillRect/>
          </a:stretch>
        </p:blipFill>
        <p:spPr>
          <a:xfrm>
            <a:off x="954088" y="2428875"/>
            <a:ext cx="3048000" cy="2660650"/>
          </a:xfrm>
          <a:prstGeom prst="rect">
            <a:avLst/>
          </a:prstGeom>
          <a:noFill/>
          <a:ln w="9525">
            <a:noFill/>
          </a:ln>
        </p:spPr>
      </p:pic>
      <p:sp>
        <p:nvSpPr>
          <p:cNvPr id="166925" name="矩形 4"/>
          <p:cNvSpPr/>
          <p:nvPr/>
        </p:nvSpPr>
        <p:spPr>
          <a:xfrm>
            <a:off x="4819650" y="3819525"/>
            <a:ext cx="6369050" cy="2722563"/>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三、签订协议书应注意的几个问题 </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1.</a:t>
            </a:r>
            <a:r>
              <a:rPr lang="zh-CN" altLang="zh-CN" sz="1600" dirty="0">
                <a:solidFill>
                  <a:srgbClr val="27506E"/>
                </a:solidFill>
                <a:latin typeface="宋体" panose="02010600030101010101" pitchFamily="2" charset="-122"/>
                <a:ea typeface="宋体" panose="02010600030101010101" pitchFamily="2" charset="-122"/>
              </a:rPr>
              <a:t>认真审查协议书的内容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写清补充协议内容</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3.</a:t>
            </a:r>
            <a:r>
              <a:rPr lang="zh-CN" altLang="zh-CN" sz="1600" dirty="0">
                <a:solidFill>
                  <a:srgbClr val="27506E"/>
                </a:solidFill>
                <a:latin typeface="宋体" panose="02010600030101010101" pitchFamily="2" charset="-122"/>
                <a:ea typeface="宋体" panose="02010600030101010101" pitchFamily="2" charset="-122"/>
              </a:rPr>
              <a:t>单位主体资格是否合格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写明违约责任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5.</a:t>
            </a:r>
            <a:r>
              <a:rPr lang="zh-CN" altLang="zh-CN" sz="1600" dirty="0">
                <a:solidFill>
                  <a:srgbClr val="27506E"/>
                </a:solidFill>
                <a:latin typeface="宋体" panose="02010600030101010101" pitchFamily="2" charset="-122"/>
                <a:ea typeface="宋体" panose="02010600030101010101" pitchFamily="2" charset="-122"/>
              </a:rPr>
              <a:t>审查用人单位及上级主管机关签署的具体意见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6.</a:t>
            </a:r>
            <a:r>
              <a:rPr lang="zh-CN" altLang="zh-CN" sz="1600" dirty="0">
                <a:solidFill>
                  <a:srgbClr val="27506E"/>
                </a:solidFill>
                <a:latin typeface="宋体" panose="02010600030101010101" pitchFamily="2" charset="-122"/>
                <a:ea typeface="宋体" panose="02010600030101010101" pitchFamily="2" charset="-122"/>
              </a:rPr>
              <a:t>协议的形式要合法      </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8961" name="组合 13"/>
          <p:cNvGrpSpPr/>
          <p:nvPr/>
        </p:nvGrpSpPr>
        <p:grpSpPr>
          <a:xfrm>
            <a:off x="673100" y="45815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8969" name="文本框 5"/>
          <p:cNvSpPr txBox="1"/>
          <p:nvPr/>
        </p:nvSpPr>
        <p:spPr>
          <a:xfrm>
            <a:off x="1620838" y="551815"/>
            <a:ext cx="354965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有关就业协议的法律问题</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2" name="圆角矩形 1"/>
          <p:cNvSpPr/>
          <p:nvPr/>
        </p:nvSpPr>
        <p:spPr>
          <a:xfrm>
            <a:off x="2640013" y="4078288"/>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trike="noStrike" noProof="1"/>
          </a:p>
        </p:txBody>
      </p:sp>
      <p:sp>
        <p:nvSpPr>
          <p:cNvPr id="7" name="圆角矩形 6"/>
          <p:cNvSpPr/>
          <p:nvPr/>
        </p:nvSpPr>
        <p:spPr>
          <a:xfrm>
            <a:off x="1792288" y="2771775"/>
            <a:ext cx="7685088"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trike="noStrike" noProof="1"/>
          </a:p>
        </p:txBody>
      </p:sp>
      <p:sp>
        <p:nvSpPr>
          <p:cNvPr id="8" name="圆角矩形 7"/>
          <p:cNvSpPr/>
          <p:nvPr/>
        </p:nvSpPr>
        <p:spPr>
          <a:xfrm>
            <a:off x="2640013" y="1438275"/>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trike="noStrike" noProof="1"/>
          </a:p>
        </p:txBody>
      </p:sp>
      <p:grpSp>
        <p:nvGrpSpPr>
          <p:cNvPr id="168973" name="Group 5"/>
          <p:cNvGrpSpPr/>
          <p:nvPr/>
        </p:nvGrpSpPr>
        <p:grpSpPr>
          <a:xfrm>
            <a:off x="1792288" y="1185863"/>
            <a:ext cx="1238250" cy="1236662"/>
            <a:chOff x="802" y="845"/>
            <a:chExt cx="827" cy="826"/>
          </a:xfrm>
        </p:grpSpPr>
        <p:sp>
          <p:nvSpPr>
            <p:cNvPr id="168974" name="Oval 6"/>
            <p:cNvSpPr/>
            <p:nvPr/>
          </p:nvSpPr>
          <p:spPr>
            <a:xfrm>
              <a:off x="802" y="845"/>
              <a:ext cx="827" cy="826"/>
            </a:xfrm>
            <a:prstGeom prst="ellipse">
              <a:avLst/>
            </a:prstGeom>
            <a:solidFill>
              <a:srgbClr val="F8F8F8"/>
            </a:solid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75" name="Oval 7"/>
            <p:cNvSpPr/>
            <p:nvPr/>
          </p:nvSpPr>
          <p:spPr>
            <a:xfrm>
              <a:off x="836" y="879"/>
              <a:ext cx="758" cy="758"/>
            </a:xfrm>
            <a:prstGeom prst="ellipse">
              <a:avLst/>
            </a:prstGeom>
            <a:solidFill>
              <a:srgbClr val="FFFFFF"/>
            </a:solid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76" name="Oval 8"/>
            <p:cNvSpPr/>
            <p:nvPr/>
          </p:nvSpPr>
          <p:spPr>
            <a:xfrm>
              <a:off x="870" y="915"/>
              <a:ext cx="690" cy="690"/>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grpSp>
      <p:grpSp>
        <p:nvGrpSpPr>
          <p:cNvPr id="168977" name="Group 12"/>
          <p:cNvGrpSpPr/>
          <p:nvPr/>
        </p:nvGrpSpPr>
        <p:grpSpPr>
          <a:xfrm>
            <a:off x="9139238" y="2540000"/>
            <a:ext cx="1238250" cy="1236663"/>
            <a:chOff x="802" y="845"/>
            <a:chExt cx="827" cy="826"/>
          </a:xfrm>
        </p:grpSpPr>
        <p:sp>
          <p:nvSpPr>
            <p:cNvPr id="168978" name="Oval 13"/>
            <p:cNvSpPr/>
            <p:nvPr/>
          </p:nvSpPr>
          <p:spPr>
            <a:xfrm>
              <a:off x="802" y="845"/>
              <a:ext cx="827" cy="826"/>
            </a:xfrm>
            <a:prstGeom prst="ellipse">
              <a:avLst/>
            </a:prstGeom>
            <a:solidFill>
              <a:srgbClr val="F8F8F8"/>
            </a:solid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79" name="Oval 14"/>
            <p:cNvSpPr/>
            <p:nvPr/>
          </p:nvSpPr>
          <p:spPr>
            <a:xfrm>
              <a:off x="836" y="879"/>
              <a:ext cx="758" cy="758"/>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80" name="Oval 15"/>
            <p:cNvSpPr/>
            <p:nvPr/>
          </p:nvSpPr>
          <p:spPr>
            <a:xfrm>
              <a:off x="870" y="915"/>
              <a:ext cx="690" cy="690"/>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grpSp>
      <p:grpSp>
        <p:nvGrpSpPr>
          <p:cNvPr id="168981" name="Group 19"/>
          <p:cNvGrpSpPr/>
          <p:nvPr/>
        </p:nvGrpSpPr>
        <p:grpSpPr>
          <a:xfrm>
            <a:off x="1782763" y="3917950"/>
            <a:ext cx="1238250" cy="1236663"/>
            <a:chOff x="802" y="845"/>
            <a:chExt cx="827" cy="826"/>
          </a:xfrm>
        </p:grpSpPr>
        <p:sp>
          <p:nvSpPr>
            <p:cNvPr id="168982" name="Oval 20"/>
            <p:cNvSpPr/>
            <p:nvPr/>
          </p:nvSpPr>
          <p:spPr>
            <a:xfrm>
              <a:off x="802" y="845"/>
              <a:ext cx="827" cy="826"/>
            </a:xfrm>
            <a:prstGeom prst="ellipse">
              <a:avLst/>
            </a:prstGeom>
            <a:solidFill>
              <a:srgbClr val="F8F8F8"/>
            </a:solid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83" name="Oval 21"/>
            <p:cNvSpPr/>
            <p:nvPr/>
          </p:nvSpPr>
          <p:spPr>
            <a:xfrm>
              <a:off x="836" y="879"/>
              <a:ext cx="758" cy="758"/>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84" name="Oval 22"/>
            <p:cNvSpPr/>
            <p:nvPr/>
          </p:nvSpPr>
          <p:spPr>
            <a:xfrm>
              <a:off x="870" y="915"/>
              <a:ext cx="690" cy="690"/>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grpSp>
      <p:sp>
        <p:nvSpPr>
          <p:cNvPr id="168985" name="TextBox 69"/>
          <p:cNvSpPr txBox="1"/>
          <p:nvPr/>
        </p:nvSpPr>
        <p:spPr>
          <a:xfrm>
            <a:off x="1804988" y="1604963"/>
            <a:ext cx="1214437" cy="398462"/>
          </a:xfrm>
          <a:prstGeom prst="rect">
            <a:avLst/>
          </a:prstGeom>
          <a:noFill/>
          <a:ln w="9525">
            <a:noFill/>
          </a:ln>
        </p:spPr>
        <p:txBody>
          <a:bodyPr anchor="t">
            <a:spAutoFit/>
          </a:bodyPr>
          <a:p>
            <a:pPr algn="ctr"/>
            <a:r>
              <a:rPr lang="zh-CN" altLang="en-US" sz="2000" b="1" dirty="0">
                <a:solidFill>
                  <a:srgbClr val="254C6A"/>
                </a:solidFill>
                <a:latin typeface="微软雅黑" panose="020B0503020204020204" charset="-122"/>
                <a:ea typeface="微软雅黑" panose="020B0503020204020204" charset="-122"/>
              </a:rPr>
              <a:t>第一</a:t>
            </a:r>
            <a:endParaRPr lang="zh-CN" altLang="en-US" sz="2000" b="1" dirty="0">
              <a:solidFill>
                <a:srgbClr val="254C6A"/>
              </a:solidFill>
              <a:latin typeface="微软雅黑" panose="020B0503020204020204" charset="-122"/>
              <a:ea typeface="微软雅黑" panose="020B0503020204020204" charset="-122"/>
            </a:endParaRPr>
          </a:p>
        </p:txBody>
      </p:sp>
      <p:sp>
        <p:nvSpPr>
          <p:cNvPr id="168986" name="TextBox 70"/>
          <p:cNvSpPr txBox="1"/>
          <p:nvPr/>
        </p:nvSpPr>
        <p:spPr>
          <a:xfrm>
            <a:off x="9424988" y="2946400"/>
            <a:ext cx="1000125" cy="398463"/>
          </a:xfrm>
          <a:prstGeom prst="rect">
            <a:avLst/>
          </a:prstGeom>
          <a:noFill/>
          <a:ln w="9525">
            <a:noFill/>
          </a:ln>
        </p:spPr>
        <p:txBody>
          <a:bodyPr anchor="t">
            <a:spAutoFit/>
          </a:bodyPr>
          <a:p>
            <a:r>
              <a:rPr lang="zh-CN" altLang="en-US" sz="2000" b="1" dirty="0">
                <a:solidFill>
                  <a:srgbClr val="254C6A"/>
                </a:solidFill>
                <a:latin typeface="微软雅黑" panose="020B0503020204020204" charset="-122"/>
                <a:ea typeface="微软雅黑" panose="020B0503020204020204" charset="-122"/>
              </a:rPr>
              <a:t>第二</a:t>
            </a:r>
            <a:endParaRPr lang="zh-CN" altLang="en-US" sz="2000" b="1" dirty="0">
              <a:solidFill>
                <a:srgbClr val="254C6A"/>
              </a:solidFill>
              <a:latin typeface="微软雅黑" panose="020B0503020204020204" charset="-122"/>
              <a:ea typeface="微软雅黑" panose="020B0503020204020204" charset="-122"/>
            </a:endParaRPr>
          </a:p>
        </p:txBody>
      </p:sp>
      <p:sp>
        <p:nvSpPr>
          <p:cNvPr id="168987" name="TextBox 71"/>
          <p:cNvSpPr txBox="1"/>
          <p:nvPr/>
        </p:nvSpPr>
        <p:spPr>
          <a:xfrm>
            <a:off x="2038350" y="4364038"/>
            <a:ext cx="1143000" cy="398462"/>
          </a:xfrm>
          <a:prstGeom prst="rect">
            <a:avLst/>
          </a:prstGeom>
          <a:noFill/>
          <a:ln w="9525">
            <a:noFill/>
          </a:ln>
        </p:spPr>
        <p:txBody>
          <a:bodyPr anchor="t">
            <a:spAutoFit/>
          </a:bodyPr>
          <a:p>
            <a:r>
              <a:rPr lang="zh-CN" altLang="en-US" sz="2000" b="1" dirty="0">
                <a:solidFill>
                  <a:srgbClr val="254C6A"/>
                </a:solidFill>
                <a:latin typeface="微软雅黑" panose="020B0503020204020204" charset="-122"/>
                <a:ea typeface="微软雅黑" panose="020B0503020204020204" charset="-122"/>
              </a:rPr>
              <a:t>第三</a:t>
            </a:r>
            <a:endParaRPr lang="zh-CN" altLang="en-US" sz="2000" b="1" dirty="0">
              <a:solidFill>
                <a:srgbClr val="254C6A"/>
              </a:solidFill>
              <a:latin typeface="微软雅黑" panose="020B0503020204020204" charset="-122"/>
              <a:ea typeface="微软雅黑" panose="020B0503020204020204" charset="-122"/>
            </a:endParaRPr>
          </a:p>
        </p:txBody>
      </p:sp>
      <p:sp>
        <p:nvSpPr>
          <p:cNvPr id="168988" name="TextBox 73"/>
          <p:cNvSpPr txBox="1"/>
          <p:nvPr/>
        </p:nvSpPr>
        <p:spPr>
          <a:xfrm>
            <a:off x="3073400" y="1501775"/>
            <a:ext cx="7148513" cy="730250"/>
          </a:xfrm>
          <a:prstGeom prst="rect">
            <a:avLst/>
          </a:prstGeom>
          <a:noFill/>
          <a:ln w="9525">
            <a:noFill/>
          </a:ln>
        </p:spPr>
        <p:txBody>
          <a:bodyPr anchor="t">
            <a:spAutoFit/>
          </a:bodyPr>
          <a:p>
            <a:pPr>
              <a:lnSpc>
                <a:spcPct val="130000"/>
              </a:lnSpc>
            </a:pPr>
            <a:r>
              <a:rPr lang="zh-CN" altLang="en-US" sz="1600" dirty="0">
                <a:solidFill>
                  <a:srgbClr val="254C6A"/>
                </a:solidFill>
                <a:latin typeface="宋体" panose="02010600030101010101" pitchFamily="2" charset="-122"/>
                <a:ea typeface="宋体" panose="02010600030101010101" pitchFamily="2" charset="-122"/>
              </a:rPr>
              <a:t>唯一性。即毕业生不得持有多份三方协议，如果学生签订多份三方协议，一旦出现冲突，以第一份协议为准。</a:t>
            </a:r>
            <a:endParaRPr lang="zh-CN" altLang="en-US" sz="1600" dirty="0">
              <a:solidFill>
                <a:srgbClr val="254C6A"/>
              </a:solidFill>
              <a:latin typeface="宋体" panose="02010600030101010101" pitchFamily="2" charset="-122"/>
              <a:ea typeface="宋体" panose="02010600030101010101" pitchFamily="2" charset="-122"/>
            </a:endParaRPr>
          </a:p>
        </p:txBody>
      </p:sp>
      <p:sp>
        <p:nvSpPr>
          <p:cNvPr id="15" name="圆角矩形 14"/>
          <p:cNvSpPr/>
          <p:nvPr/>
        </p:nvSpPr>
        <p:spPr>
          <a:xfrm>
            <a:off x="1739900" y="5443538"/>
            <a:ext cx="7685088"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defRPr/>
            </a:pPr>
            <a:endParaRPr lang="zh-CN" altLang="en-US" strike="noStrike" noProof="1"/>
          </a:p>
        </p:txBody>
      </p:sp>
      <p:grpSp>
        <p:nvGrpSpPr>
          <p:cNvPr id="168990" name="Group 12"/>
          <p:cNvGrpSpPr/>
          <p:nvPr/>
        </p:nvGrpSpPr>
        <p:grpSpPr>
          <a:xfrm>
            <a:off x="9086850" y="5211763"/>
            <a:ext cx="1238250" cy="1236662"/>
            <a:chOff x="802" y="845"/>
            <a:chExt cx="827" cy="826"/>
          </a:xfrm>
        </p:grpSpPr>
        <p:sp>
          <p:nvSpPr>
            <p:cNvPr id="168991" name="Oval 13"/>
            <p:cNvSpPr/>
            <p:nvPr/>
          </p:nvSpPr>
          <p:spPr>
            <a:xfrm>
              <a:off x="802" y="845"/>
              <a:ext cx="827" cy="826"/>
            </a:xfrm>
            <a:prstGeom prst="ellipse">
              <a:avLst/>
            </a:prstGeom>
            <a:solidFill>
              <a:srgbClr val="F8F8F8"/>
            </a:solid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92" name="Oval 14"/>
            <p:cNvSpPr/>
            <p:nvPr/>
          </p:nvSpPr>
          <p:spPr>
            <a:xfrm>
              <a:off x="836" y="879"/>
              <a:ext cx="758" cy="758"/>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sp>
          <p:nvSpPr>
            <p:cNvPr id="168993" name="Oval 15"/>
            <p:cNvSpPr/>
            <p:nvPr/>
          </p:nvSpPr>
          <p:spPr>
            <a:xfrm>
              <a:off x="870" y="915"/>
              <a:ext cx="690" cy="690"/>
            </a:xfrm>
            <a:prstGeom prst="ellipse">
              <a:avLst/>
            </a:prstGeom>
            <a:noFill/>
            <a:ln w="38100" cap="flat" cmpd="sng">
              <a:solidFill>
                <a:schemeClr val="accent1"/>
              </a:solidFill>
              <a:prstDash val="solid"/>
              <a:round/>
              <a:headEnd type="none" w="med" len="med"/>
              <a:tailEnd type="none" w="med" len="med"/>
            </a:ln>
          </p:spPr>
          <p:txBody>
            <a:bodyPr wrap="none" anchor="ctr"/>
            <a:p>
              <a:endParaRPr lang="zh-CN" altLang="en-US">
                <a:latin typeface="Calibri" panose="020F0502020204030204" pitchFamily="34" charset="0"/>
                <a:ea typeface="微软雅黑 Light" panose="020B0502040204020203" charset="-122"/>
              </a:endParaRPr>
            </a:p>
          </p:txBody>
        </p:sp>
      </p:grpSp>
      <p:sp>
        <p:nvSpPr>
          <p:cNvPr id="168994" name="TextBox 70"/>
          <p:cNvSpPr txBox="1"/>
          <p:nvPr/>
        </p:nvSpPr>
        <p:spPr>
          <a:xfrm>
            <a:off x="9374188" y="5618163"/>
            <a:ext cx="1000125" cy="398462"/>
          </a:xfrm>
          <a:prstGeom prst="rect">
            <a:avLst/>
          </a:prstGeom>
          <a:noFill/>
          <a:ln w="9525">
            <a:noFill/>
          </a:ln>
        </p:spPr>
        <p:txBody>
          <a:bodyPr anchor="t">
            <a:spAutoFit/>
          </a:bodyPr>
          <a:p>
            <a:r>
              <a:rPr lang="zh-CN" altLang="en-US" sz="2000" b="1" dirty="0">
                <a:solidFill>
                  <a:srgbClr val="254C6A"/>
                </a:solidFill>
                <a:latin typeface="微软雅黑" panose="020B0503020204020204" charset="-122"/>
                <a:ea typeface="微软雅黑" panose="020B0503020204020204" charset="-122"/>
              </a:rPr>
              <a:t>第四</a:t>
            </a:r>
            <a:endParaRPr lang="zh-CN" altLang="en-US" sz="2000" b="1" dirty="0">
              <a:solidFill>
                <a:srgbClr val="254C6A"/>
              </a:solidFill>
              <a:latin typeface="微软雅黑" panose="020B0503020204020204" charset="-122"/>
              <a:ea typeface="微软雅黑" panose="020B0503020204020204" charset="-122"/>
            </a:endParaRPr>
          </a:p>
        </p:txBody>
      </p:sp>
      <p:sp>
        <p:nvSpPr>
          <p:cNvPr id="168995" name="TextBox 73"/>
          <p:cNvSpPr txBox="1"/>
          <p:nvPr/>
        </p:nvSpPr>
        <p:spPr>
          <a:xfrm>
            <a:off x="1843088" y="5507038"/>
            <a:ext cx="7148512" cy="730250"/>
          </a:xfrm>
          <a:prstGeom prst="rect">
            <a:avLst/>
          </a:prstGeom>
          <a:noFill/>
          <a:ln w="9525">
            <a:noFill/>
          </a:ln>
        </p:spPr>
        <p:txBody>
          <a:bodyPr anchor="t">
            <a:spAutoFit/>
          </a:bodyPr>
          <a:p>
            <a:pPr>
              <a:lnSpc>
                <a:spcPct val="130000"/>
              </a:lnSpc>
            </a:pPr>
            <a:r>
              <a:rPr lang="zh-CN" altLang="en-US" sz="1600" dirty="0">
                <a:solidFill>
                  <a:srgbClr val="254C6A"/>
                </a:solidFill>
                <a:latin typeface="宋体" panose="02010600030101010101" pitchFamily="2" charset="-122"/>
                <a:ea typeface="宋体" panose="02010600030101010101" pitchFamily="2" charset="-122"/>
              </a:rPr>
              <a:t>备注栏不是空白。毕业生应该尽量将单位的承诺，如休假、住房补贴、解决户口、保险等各项承诺明确写入备注栏。</a:t>
            </a:r>
            <a:endParaRPr lang="zh-CN" altLang="en-US" sz="1600" dirty="0">
              <a:solidFill>
                <a:srgbClr val="254C6A"/>
              </a:solidFill>
              <a:latin typeface="宋体" panose="02010600030101010101" pitchFamily="2" charset="-122"/>
              <a:ea typeface="宋体" panose="02010600030101010101" pitchFamily="2" charset="-122"/>
            </a:endParaRPr>
          </a:p>
        </p:txBody>
      </p:sp>
      <p:sp>
        <p:nvSpPr>
          <p:cNvPr id="168996" name="TextBox 73"/>
          <p:cNvSpPr txBox="1"/>
          <p:nvPr/>
        </p:nvSpPr>
        <p:spPr>
          <a:xfrm>
            <a:off x="3124200" y="4141788"/>
            <a:ext cx="7148513" cy="730250"/>
          </a:xfrm>
          <a:prstGeom prst="rect">
            <a:avLst/>
          </a:prstGeom>
          <a:noFill/>
          <a:ln w="9525">
            <a:noFill/>
          </a:ln>
        </p:spPr>
        <p:txBody>
          <a:bodyPr anchor="t">
            <a:spAutoFit/>
          </a:bodyPr>
          <a:p>
            <a:pPr>
              <a:lnSpc>
                <a:spcPct val="130000"/>
              </a:lnSpc>
            </a:pPr>
            <a:r>
              <a:rPr lang="zh-CN" altLang="en-US" sz="1600" dirty="0">
                <a:solidFill>
                  <a:srgbClr val="254C6A"/>
                </a:solidFill>
                <a:latin typeface="宋体" panose="02010600030101010101" pitchFamily="2" charset="-122"/>
                <a:ea typeface="宋体" panose="02010600030101010101" pitchFamily="2" charset="-122"/>
              </a:rPr>
              <a:t>违约金的数额符合规定。三方协议中的违约金必须经由毕业生与用人单位协商之后约定，并且违约金的数额必须符合用人单位所在地的相关规定。</a:t>
            </a:r>
            <a:endParaRPr lang="zh-CN" altLang="en-US" sz="1600" dirty="0">
              <a:solidFill>
                <a:srgbClr val="254C6A"/>
              </a:solidFill>
              <a:latin typeface="宋体" panose="02010600030101010101" pitchFamily="2" charset="-122"/>
              <a:ea typeface="宋体" panose="02010600030101010101" pitchFamily="2" charset="-122"/>
            </a:endParaRPr>
          </a:p>
        </p:txBody>
      </p:sp>
      <p:sp>
        <p:nvSpPr>
          <p:cNvPr id="168997" name="TextBox 73"/>
          <p:cNvSpPr txBox="1"/>
          <p:nvPr/>
        </p:nvSpPr>
        <p:spPr>
          <a:xfrm>
            <a:off x="1893888" y="2954338"/>
            <a:ext cx="7148512" cy="411162"/>
          </a:xfrm>
          <a:prstGeom prst="rect">
            <a:avLst/>
          </a:prstGeom>
          <a:noFill/>
          <a:ln w="9525">
            <a:noFill/>
          </a:ln>
        </p:spPr>
        <p:txBody>
          <a:bodyPr anchor="t">
            <a:spAutoFit/>
          </a:bodyPr>
          <a:p>
            <a:pPr>
              <a:lnSpc>
                <a:spcPct val="130000"/>
              </a:lnSpc>
            </a:pPr>
            <a:r>
              <a:rPr lang="zh-CN" altLang="en-US" sz="1600" dirty="0">
                <a:solidFill>
                  <a:srgbClr val="254C6A"/>
                </a:solidFill>
                <a:latin typeface="宋体" panose="02010600030101010101" pitchFamily="2" charset="-122"/>
                <a:ea typeface="宋体" panose="02010600030101010101" pitchFamily="2" charset="-122"/>
              </a:rPr>
              <a:t>法律效力有时限。三方协议的法律效力在毕业生到用人单位报到之后即告终止。</a:t>
            </a:r>
            <a:endParaRPr lang="zh-CN" altLang="en-US" sz="1600" dirty="0">
              <a:solidFill>
                <a:srgbClr val="254C6A"/>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71009"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71017" name="文本框 5"/>
          <p:cNvSpPr txBox="1"/>
          <p:nvPr/>
        </p:nvSpPr>
        <p:spPr>
          <a:xfrm>
            <a:off x="1620838" y="612775"/>
            <a:ext cx="354965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试用期内常见的劳动纠纷</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pic>
        <p:nvPicPr>
          <p:cNvPr id="171018" name="PA-图片 2-6945" descr="A000220150318S23PPIC"/>
          <p:cNvPicPr>
            <a:picLocks noChangeAspect="1"/>
          </p:cNvPicPr>
          <p:nvPr>
            <p:custDataLst>
              <p:tags r:id="rId1"/>
            </p:custDataLst>
          </p:nvPr>
        </p:nvPicPr>
        <p:blipFill>
          <a:blip r:embed="rId2"/>
          <a:stretch>
            <a:fillRect/>
          </a:stretch>
        </p:blipFill>
        <p:spPr>
          <a:xfrm>
            <a:off x="862013" y="2039938"/>
            <a:ext cx="3636962" cy="2778125"/>
          </a:xfrm>
          <a:prstGeom prst="rect">
            <a:avLst/>
          </a:prstGeom>
          <a:noFill/>
          <a:ln w="9525">
            <a:noFill/>
          </a:ln>
        </p:spPr>
      </p:pic>
      <p:sp>
        <p:nvSpPr>
          <p:cNvPr id="171019" name="矩形 3"/>
          <p:cNvSpPr/>
          <p:nvPr/>
        </p:nvSpPr>
        <p:spPr>
          <a:xfrm>
            <a:off x="4847590" y="2233613"/>
            <a:ext cx="6369050" cy="2584450"/>
          </a:xfrm>
          <a:prstGeom prst="rect">
            <a:avLst/>
          </a:prstGeom>
          <a:noFill/>
          <a:ln w="9525">
            <a:noFill/>
          </a:ln>
        </p:spPr>
        <p:txBody>
          <a:bodyPr wrap="square" anchor="b">
            <a:spAutoFit/>
          </a:bodyPr>
          <a:p>
            <a:pPr indent="457200">
              <a:lnSpc>
                <a:spcPct val="150000"/>
              </a:lnSpc>
              <a:extLst>
                <a:ext uri="{35155182-B16C-46BC-9424-99874614C6A1}">
                  <wpsdc:indentchars xmlns:wpsdc="http://www.wps.cn/officeDocument/2017/drawingmlCustomData" val="200" checksum="59296752"/>
                </a:ext>
              </a:extLst>
            </a:pPr>
            <a:r>
              <a:rPr lang="zh-CN" altLang="zh-CN" sz="1800" b="1" dirty="0">
                <a:solidFill>
                  <a:srgbClr val="27506E"/>
                </a:solidFill>
                <a:latin typeface="楷体" panose="02010609060101010101" charset="-122"/>
                <a:ea typeface="楷体" panose="02010609060101010101" charset="-122"/>
              </a:rPr>
              <a:t>五、试用期内常见的劳动纠纷</a:t>
            </a:r>
            <a:endParaRPr lang="zh-CN" altLang="zh-CN" sz="1800" b="1" dirty="0">
              <a:solidFill>
                <a:srgbClr val="27506E"/>
              </a:solidFill>
              <a:latin typeface="楷体" panose="02010609060101010101" charset="-122"/>
              <a:ea typeface="楷体" panose="02010609060101010101" charset="-122"/>
            </a:endParaRPr>
          </a:p>
          <a:p>
            <a:pPr indent="457200">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1.</a:t>
            </a:r>
            <a:r>
              <a:rPr lang="zh-CN" altLang="zh-CN" sz="1800" dirty="0">
                <a:solidFill>
                  <a:srgbClr val="27506E"/>
                </a:solidFill>
                <a:latin typeface="宋体" panose="02010600030101010101" pitchFamily="2" charset="-122"/>
                <a:ea typeface="宋体" panose="02010600030101010101" pitchFamily="2" charset="-122"/>
              </a:rPr>
              <a:t>试用期时限</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2.</a:t>
            </a:r>
            <a:r>
              <a:rPr lang="zh-CN" altLang="zh-CN" sz="1800" dirty="0">
                <a:solidFill>
                  <a:srgbClr val="27506E"/>
                </a:solidFill>
                <a:latin typeface="宋体" panose="02010600030101010101" pitchFamily="2" charset="-122"/>
                <a:ea typeface="宋体" panose="02010600030101010101" pitchFamily="2" charset="-122"/>
              </a:rPr>
              <a:t>试用期辞职  </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3.</a:t>
            </a:r>
            <a:r>
              <a:rPr lang="zh-CN" altLang="zh-CN" sz="1800" dirty="0">
                <a:solidFill>
                  <a:srgbClr val="27506E"/>
                </a:solidFill>
                <a:latin typeface="宋体" panose="02010600030101010101" pitchFamily="2" charset="-122"/>
                <a:ea typeface="宋体" panose="02010600030101010101" pitchFamily="2" charset="-122"/>
              </a:rPr>
              <a:t>试用期辞退  </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4.</a:t>
            </a:r>
            <a:r>
              <a:rPr lang="zh-CN" altLang="zh-CN" sz="1800" dirty="0">
                <a:solidFill>
                  <a:srgbClr val="27506E"/>
                </a:solidFill>
                <a:latin typeface="宋体" panose="02010600030101010101" pitchFamily="2" charset="-122"/>
                <a:ea typeface="宋体" panose="02010600030101010101" pitchFamily="2" charset="-122"/>
              </a:rPr>
              <a:t>两个试用期是否合法</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en-US" altLang="zh-CN" sz="1800" dirty="0">
                <a:solidFill>
                  <a:srgbClr val="27506E"/>
                </a:solidFill>
                <a:latin typeface="宋体" panose="02010600030101010101" pitchFamily="2" charset="-122"/>
                <a:ea typeface="宋体" panose="02010600030101010101" pitchFamily="2" charset="-122"/>
              </a:rPr>
              <a:t>5.</a:t>
            </a:r>
            <a:r>
              <a:rPr lang="zh-CN" altLang="zh-CN" sz="1800" dirty="0">
                <a:solidFill>
                  <a:srgbClr val="27506E"/>
                </a:solidFill>
                <a:latin typeface="宋体" panose="02010600030101010101" pitchFamily="2" charset="-122"/>
                <a:ea typeface="宋体" panose="02010600030101010101" pitchFamily="2" charset="-122"/>
              </a:rPr>
              <a:t>只签订试用期合同不签劳动合同      </a:t>
            </a:r>
            <a:endParaRPr lang="zh-CN" altLang="zh-CN" sz="18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75105"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75113" name="文本框 5"/>
          <p:cNvSpPr txBox="1"/>
          <p:nvPr/>
        </p:nvSpPr>
        <p:spPr>
          <a:xfrm>
            <a:off x="1620838" y="612775"/>
            <a:ext cx="201930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毕业生的权利</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75114" name="矩形 3"/>
          <p:cNvSpPr/>
          <p:nvPr/>
        </p:nvSpPr>
        <p:spPr>
          <a:xfrm>
            <a:off x="1031875" y="1316355"/>
            <a:ext cx="10127615" cy="3650615"/>
          </a:xfrm>
          <a:prstGeom prst="rect">
            <a:avLst/>
          </a:prstGeom>
          <a:noFill/>
          <a:ln w="9525">
            <a:noFill/>
          </a:ln>
        </p:spPr>
        <p:txBody>
          <a:bodyPr wrap="square" anchor="t" anchorCtr="0">
            <a:spAutoFit/>
          </a:bodyPr>
          <a:p>
            <a:pPr indent="457200">
              <a:lnSpc>
                <a:spcPct val="130000"/>
              </a:lnSpc>
              <a:spcBef>
                <a:spcPts val="0"/>
              </a:spcBef>
              <a:spcAft>
                <a:spcPts val="0"/>
              </a:spcAft>
              <a:extLst>
                <a:ext uri="{35155182-B16C-46BC-9424-99874614C6A1}">
                  <wpsdc:indentchars xmlns:wpsdc="http://www.wps.cn/officeDocument/2017/drawingmlCustomData" val="200" checksum="59296752"/>
                </a:ext>
              </a:extLst>
            </a:pPr>
            <a:r>
              <a:rPr lang="en-US" altLang="zh-CN" b="1" dirty="0">
                <a:solidFill>
                  <a:srgbClr val="27506E"/>
                </a:solidFill>
                <a:latin typeface="楷体" panose="02010609060101010101" charset="-122"/>
                <a:ea typeface="楷体" panose="02010609060101010101" charset="-122"/>
              </a:rPr>
              <a:t>1.</a:t>
            </a:r>
            <a:r>
              <a:rPr lang="zh-CN" altLang="zh-CN" b="1" dirty="0">
                <a:solidFill>
                  <a:srgbClr val="27506E"/>
                </a:solidFill>
                <a:latin typeface="楷体" panose="02010609060101010101" charset="-122"/>
                <a:ea typeface="楷体" panose="02010609060101010101" charset="-122"/>
              </a:rPr>
              <a:t>毕业生在整个毕业择业过程中的权利：</a:t>
            </a:r>
            <a:endParaRPr lang="zh-CN" altLang="zh-CN" b="1" dirty="0">
              <a:solidFill>
                <a:srgbClr val="27506E"/>
              </a:solidFill>
              <a:latin typeface="楷体" panose="02010609060101010101" charset="-122"/>
              <a:ea typeface="楷体" panose="02010609060101010101"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1</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获取信息权</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2</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接受就业指导权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3</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被推荐权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4</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选择权</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5</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公平待遇权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6</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平等竞争的权利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7</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毕业生有全面了解用人单位情况的权利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8</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毕业生有向违约单位要求赔偿的权利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9</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毕业生有在择业期(两年)内将其档案、户口在校保留两年的权利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10</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毕业生有国家和省规定的与就业有关的其他权利 </a:t>
            </a:r>
            <a:endParaRPr lang="zh-CN" altLang="zh-CN" sz="1600" dirty="0">
              <a:solidFill>
                <a:srgbClr val="27506E"/>
              </a:solidFill>
              <a:latin typeface="宋体" panose="02010600030101010101" pitchFamily="2" charset="-122"/>
              <a:ea typeface="宋体" panose="02010600030101010101" pitchFamily="2" charset="-122"/>
            </a:endParaRPr>
          </a:p>
        </p:txBody>
      </p:sp>
      <p:pic>
        <p:nvPicPr>
          <p:cNvPr id="175115" name="Picture 2" descr="H:\PPT\素材\高清图标\商业\商务汇总图片\锐普内部商务PPT图片30 (52).jpg"/>
          <p:cNvPicPr>
            <a:picLocks noChangeAspect="1"/>
          </p:cNvPicPr>
          <p:nvPr/>
        </p:nvPicPr>
        <p:blipFill>
          <a:blip r:embed="rId1">
            <a:clrChange>
              <a:clrFrom>
                <a:srgbClr val="000000"/>
              </a:clrFrom>
              <a:clrTo>
                <a:srgbClr val="000000">
                  <a:alpha val="0"/>
                </a:srgbClr>
              </a:clrTo>
            </a:clrChange>
          </a:blip>
          <a:srcRect l="11435" t="10856" r="17197" b="2978"/>
          <a:stretch>
            <a:fillRect/>
          </a:stretch>
        </p:blipFill>
        <p:spPr>
          <a:xfrm>
            <a:off x="8946515" y="725805"/>
            <a:ext cx="2292985" cy="3690620"/>
          </a:xfrm>
          <a:prstGeom prst="rect">
            <a:avLst/>
          </a:prstGeom>
          <a:noFill/>
          <a:ln w="9525">
            <a:noFill/>
          </a:ln>
        </p:spPr>
      </p:pic>
      <p:sp>
        <p:nvSpPr>
          <p:cNvPr id="175116" name="矩形 1"/>
          <p:cNvSpPr/>
          <p:nvPr/>
        </p:nvSpPr>
        <p:spPr>
          <a:xfrm>
            <a:off x="1031875" y="4966970"/>
            <a:ext cx="10207625" cy="1410970"/>
          </a:xfrm>
          <a:prstGeom prst="rect">
            <a:avLst/>
          </a:prstGeom>
          <a:noFill/>
          <a:ln w="9525">
            <a:noFill/>
          </a:ln>
        </p:spPr>
        <p:txBody>
          <a:bodyPr wrap="square" anchor="b">
            <a:spAutoFit/>
          </a:bodyPr>
          <a:p>
            <a:pPr indent="457200">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zh-CN" b="1" dirty="0">
                <a:solidFill>
                  <a:srgbClr val="27506E"/>
                </a:solidFill>
                <a:latin typeface="楷体" panose="02010609060101010101" charset="-122"/>
                <a:ea typeface="楷体" panose="02010609060101010101" charset="-122"/>
              </a:rPr>
              <a:t>2. 毕业生针对被录用单位的主要权利：</a:t>
            </a:r>
            <a:endParaRPr lang="zh-CN" altLang="zh-CN" b="1" dirty="0">
              <a:solidFill>
                <a:srgbClr val="27506E"/>
              </a:solidFill>
              <a:latin typeface="楷体" panose="02010609060101010101" charset="-122"/>
              <a:ea typeface="楷体" panose="02010609060101010101"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1</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有要求用人单位履行协议接收毕业生的权利</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2</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有要求用人单位按照《中华人民共和国劳动法》规定提供各种劳动保障的权利 </a:t>
            </a:r>
            <a:endParaRPr lang="zh-CN" altLang="zh-CN" sz="1600" dirty="0">
              <a:solidFill>
                <a:srgbClr val="27506E"/>
              </a:solidFill>
              <a:latin typeface="宋体" panose="02010600030101010101" pitchFamily="2" charset="-122"/>
              <a:ea typeface="宋体" panose="02010600030101010101" pitchFamily="2" charset="-122"/>
            </a:endParaRPr>
          </a:p>
          <a:p>
            <a:pPr indent="406400">
              <a:lnSpc>
                <a:spcPct val="130000"/>
              </a:lnSpc>
              <a:spcBef>
                <a:spcPts val="0"/>
              </a:spcBef>
              <a:spcAft>
                <a:spcPts val="0"/>
              </a:spcAft>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a:t>
            </a:r>
            <a:r>
              <a:rPr lang="en-US" altLang="zh-CN" sz="1600" dirty="0">
                <a:solidFill>
                  <a:srgbClr val="27506E"/>
                </a:solidFill>
                <a:latin typeface="宋体" panose="02010600030101010101" pitchFamily="2" charset="-122"/>
                <a:ea typeface="宋体" panose="02010600030101010101" pitchFamily="2" charset="-122"/>
              </a:rPr>
              <a:t>3</a:t>
            </a:r>
            <a:r>
              <a:rPr lang="zh-CN" altLang="en-US" sz="1600" dirty="0">
                <a:solidFill>
                  <a:srgbClr val="27506E"/>
                </a:solidFill>
                <a:latin typeface="宋体" panose="02010600030101010101" pitchFamily="2" charset="-122"/>
                <a:ea typeface="宋体" panose="02010600030101010101" pitchFamily="2" charset="-122"/>
              </a:rPr>
              <a:t>）</a:t>
            </a:r>
            <a:r>
              <a:rPr lang="zh-CN" altLang="zh-CN" sz="1600" dirty="0">
                <a:solidFill>
                  <a:srgbClr val="27506E"/>
                </a:solidFill>
                <a:latin typeface="宋体" panose="02010600030101010101" pitchFamily="2" charset="-122"/>
                <a:ea typeface="宋体" panose="02010600030101010101" pitchFamily="2" charset="-122"/>
              </a:rPr>
              <a:t>有追究用人单位违约责任的权利</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49" name="文本框 5"/>
          <p:cNvSpPr txBox="1"/>
          <p:nvPr/>
        </p:nvSpPr>
        <p:spPr>
          <a:xfrm>
            <a:off x="1196658" y="2329180"/>
            <a:ext cx="4143375" cy="583565"/>
          </a:xfrm>
          <a:prstGeom prst="rect">
            <a:avLst/>
          </a:prstGeom>
          <a:noFill/>
          <a:ln w="9525">
            <a:noFill/>
          </a:ln>
        </p:spPr>
        <p:txBody>
          <a:bodyPr wrap="square" anchor="t">
            <a:spAutoFit/>
          </a:bodyPr>
          <a:p>
            <a:r>
              <a:rPr lang="zh-CN" altLang="en-US" sz="3200" b="1" dirty="0">
                <a:solidFill>
                  <a:schemeClr val="accent1"/>
                </a:solidFill>
                <a:latin typeface="+mj-ea"/>
                <a:ea typeface="+mj-ea"/>
                <a:cs typeface="+mj-ea"/>
              </a:rPr>
              <a:t>第七章  就业权益保障</a:t>
            </a:r>
            <a:endParaRPr lang="zh-CN" altLang="en-US" sz="3200" b="1" dirty="0">
              <a:solidFill>
                <a:schemeClr val="accent1"/>
              </a:solidFill>
              <a:latin typeface="+mj-ea"/>
              <a:ea typeface="+mj-ea"/>
              <a:cs typeface="+mj-ea"/>
            </a:endParaRPr>
          </a:p>
        </p:txBody>
      </p:sp>
      <p:sp>
        <p:nvSpPr>
          <p:cNvPr id="155650" name="矩形 28"/>
          <p:cNvSpPr/>
          <p:nvPr/>
        </p:nvSpPr>
        <p:spPr>
          <a:xfrm>
            <a:off x="1131888" y="3163570"/>
            <a:ext cx="4273550" cy="1338263"/>
          </a:xfrm>
          <a:prstGeom prst="rect">
            <a:avLst/>
          </a:prstGeom>
          <a:noFill/>
          <a:ln w="9525">
            <a:noFill/>
          </a:ln>
        </p:spPr>
        <p:txBody>
          <a:bodyPr wrap="square" anchor="t">
            <a:spAutoFit/>
          </a:bodyPr>
          <a:p>
            <a:pPr>
              <a:lnSpc>
                <a:spcPct val="150000"/>
              </a:lnSpc>
            </a:pPr>
            <a:r>
              <a:rPr lang="zh-CN" altLang="en-US" dirty="0">
                <a:solidFill>
                  <a:srgbClr val="27506E"/>
                </a:solidFill>
                <a:latin typeface="+mj-ea"/>
                <a:ea typeface="+mj-ea"/>
              </a:rPr>
              <a:t>学会签订就业协议；认真填写就业推荐表；了解有关就业协议的法律问题；明确毕业生的权力与义务。</a:t>
            </a:r>
            <a:endParaRPr lang="zh-CN" altLang="en-US" dirty="0">
              <a:solidFill>
                <a:srgbClr val="27506E"/>
              </a:solidFill>
              <a:latin typeface="+mj-ea"/>
              <a:ea typeface="+mj-ea"/>
            </a:endParaRPr>
          </a:p>
        </p:txBody>
      </p:sp>
      <p:cxnSp>
        <p:nvCxnSpPr>
          <p:cNvPr id="30" name="直接连接符 29"/>
          <p:cNvCxnSpPr/>
          <p:nvPr/>
        </p:nvCxnSpPr>
        <p:spPr>
          <a:xfrm>
            <a:off x="1277938" y="3014345"/>
            <a:ext cx="56356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55652" name="组合 4"/>
          <p:cNvGrpSpPr/>
          <p:nvPr/>
        </p:nvGrpSpPr>
        <p:grpSpPr>
          <a:xfrm>
            <a:off x="6334125" y="2295208"/>
            <a:ext cx="3963988" cy="904875"/>
            <a:chOff x="9201" y="2477"/>
            <a:chExt cx="6242" cy="1426"/>
          </a:xfrm>
        </p:grpSpPr>
        <p:sp>
          <p:nvSpPr>
            <p:cNvPr id="21" name="椭圆 20"/>
            <p:cNvSpPr/>
            <p:nvPr/>
          </p:nvSpPr>
          <p:spPr>
            <a:xfrm>
              <a:off x="9201" y="2539"/>
              <a:ext cx="487" cy="48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fontAlgn="auto"/>
              <a:endParaRPr lang="zh-CN" altLang="en-US" sz="2400" strike="noStrike" noProof="1">
                <a:latin typeface="+mj-ea"/>
                <a:ea typeface="+mj-ea"/>
              </a:endParaRPr>
            </a:p>
          </p:txBody>
        </p:sp>
        <p:grpSp>
          <p:nvGrpSpPr>
            <p:cNvPr id="155654" name="组合 1"/>
            <p:cNvGrpSpPr/>
            <p:nvPr/>
          </p:nvGrpSpPr>
          <p:grpSpPr>
            <a:xfrm>
              <a:off x="9823" y="2477"/>
              <a:ext cx="5620" cy="1426"/>
              <a:chOff x="9711" y="2477"/>
              <a:chExt cx="5620" cy="1426"/>
            </a:xfrm>
          </p:grpSpPr>
          <p:sp>
            <p:nvSpPr>
              <p:cNvPr id="155655" name="矩形 41"/>
              <p:cNvSpPr/>
              <p:nvPr/>
            </p:nvSpPr>
            <p:spPr>
              <a:xfrm>
                <a:off x="9711" y="2477"/>
                <a:ext cx="1494" cy="628"/>
              </a:xfrm>
              <a:prstGeom prst="rect">
                <a:avLst/>
              </a:prstGeom>
              <a:noFill/>
              <a:ln w="9525">
                <a:noFill/>
              </a:ln>
            </p:spPr>
            <p:txBody>
              <a:bodyPr wrap="none" anchor="b">
                <a:spAutoFit/>
              </a:bodyPr>
              <a:p>
                <a:r>
                  <a:rPr lang="zh-CN" altLang="en-US" sz="2000" b="1" dirty="0">
                    <a:solidFill>
                      <a:schemeClr val="accent1"/>
                    </a:solidFill>
                    <a:latin typeface="+mj-ea"/>
                    <a:ea typeface="+mj-ea"/>
                  </a:rPr>
                  <a:t>第一节</a:t>
                </a:r>
                <a:endParaRPr lang="zh-CN" altLang="en-US" sz="2000" b="1" dirty="0">
                  <a:solidFill>
                    <a:schemeClr val="accent1"/>
                  </a:solidFill>
                  <a:latin typeface="+mj-ea"/>
                  <a:ea typeface="+mj-ea"/>
                </a:endParaRPr>
              </a:p>
            </p:txBody>
          </p:sp>
          <p:sp>
            <p:nvSpPr>
              <p:cNvPr id="155656" name="矩形 42"/>
              <p:cNvSpPr/>
              <p:nvPr/>
            </p:nvSpPr>
            <p:spPr>
              <a:xfrm>
                <a:off x="9711" y="3104"/>
                <a:ext cx="5620" cy="799"/>
              </a:xfrm>
              <a:prstGeom prst="rect">
                <a:avLst/>
              </a:prstGeom>
              <a:noFill/>
              <a:ln w="9525">
                <a:noFill/>
              </a:ln>
            </p:spPr>
            <p:txBody>
              <a:bodyPr wrap="square" anchor="b">
                <a:spAutoFit/>
              </a:bodyPr>
              <a:p>
                <a:pPr>
                  <a:lnSpc>
                    <a:spcPct val="150000"/>
                  </a:lnSpc>
                </a:pPr>
                <a:r>
                  <a:rPr lang="zh-CN" altLang="en-US" dirty="0">
                    <a:solidFill>
                      <a:srgbClr val="27506E"/>
                    </a:solidFill>
                    <a:latin typeface="+mj-ea"/>
                    <a:ea typeface="+mj-ea"/>
                  </a:rPr>
                  <a:t>择业中的权益保障</a:t>
                </a:r>
                <a:endParaRPr lang="zh-CN" altLang="en-US" dirty="0">
                  <a:solidFill>
                    <a:srgbClr val="27506E"/>
                  </a:solidFill>
                  <a:latin typeface="+mj-ea"/>
                  <a:ea typeface="+mj-ea"/>
                </a:endParaRPr>
              </a:p>
            </p:txBody>
          </p:sp>
        </p:grpSp>
      </p:grpSp>
      <p:grpSp>
        <p:nvGrpSpPr>
          <p:cNvPr id="155657" name="组合 5"/>
          <p:cNvGrpSpPr/>
          <p:nvPr/>
        </p:nvGrpSpPr>
        <p:grpSpPr>
          <a:xfrm>
            <a:off x="6334125" y="3538220"/>
            <a:ext cx="3929063" cy="906463"/>
            <a:chOff x="9201" y="5008"/>
            <a:chExt cx="6188" cy="1426"/>
          </a:xfrm>
        </p:grpSpPr>
        <p:sp>
          <p:nvSpPr>
            <p:cNvPr id="22" name="椭圆 21"/>
            <p:cNvSpPr/>
            <p:nvPr/>
          </p:nvSpPr>
          <p:spPr>
            <a:xfrm>
              <a:off x="9201" y="5093"/>
              <a:ext cx="487" cy="48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fontAlgn="auto"/>
              <a:endParaRPr lang="zh-CN" altLang="en-US" sz="2400" strike="noStrike" noProof="1">
                <a:latin typeface="+mj-ea"/>
                <a:ea typeface="+mj-ea"/>
              </a:endParaRPr>
            </a:p>
          </p:txBody>
        </p:sp>
        <p:grpSp>
          <p:nvGrpSpPr>
            <p:cNvPr id="155659" name="组合 2"/>
            <p:cNvGrpSpPr/>
            <p:nvPr/>
          </p:nvGrpSpPr>
          <p:grpSpPr>
            <a:xfrm>
              <a:off x="9823" y="5008"/>
              <a:ext cx="5566" cy="1426"/>
              <a:chOff x="9711" y="5008"/>
              <a:chExt cx="5566" cy="1426"/>
            </a:xfrm>
          </p:grpSpPr>
          <p:sp>
            <p:nvSpPr>
              <p:cNvPr id="155660" name="矩形 44"/>
              <p:cNvSpPr/>
              <p:nvPr/>
            </p:nvSpPr>
            <p:spPr>
              <a:xfrm>
                <a:off x="9711" y="5008"/>
                <a:ext cx="1494" cy="628"/>
              </a:xfrm>
              <a:prstGeom prst="rect">
                <a:avLst/>
              </a:prstGeom>
              <a:noFill/>
              <a:ln w="9525">
                <a:noFill/>
              </a:ln>
            </p:spPr>
            <p:txBody>
              <a:bodyPr wrap="none" anchor="b">
                <a:spAutoFit/>
              </a:bodyPr>
              <a:p>
                <a:r>
                  <a:rPr lang="zh-CN" altLang="en-US" sz="2000" b="1" dirty="0">
                    <a:solidFill>
                      <a:schemeClr val="accent1"/>
                    </a:solidFill>
                    <a:latin typeface="+mj-ea"/>
                    <a:ea typeface="+mj-ea"/>
                  </a:rPr>
                  <a:t>第二节</a:t>
                </a:r>
                <a:endParaRPr lang="zh-CN" altLang="en-US" sz="2000" b="1" dirty="0">
                  <a:solidFill>
                    <a:schemeClr val="accent1"/>
                  </a:solidFill>
                  <a:latin typeface="+mj-ea"/>
                  <a:ea typeface="+mj-ea"/>
                </a:endParaRPr>
              </a:p>
            </p:txBody>
          </p:sp>
          <p:sp>
            <p:nvSpPr>
              <p:cNvPr id="155661" name="矩形 22"/>
              <p:cNvSpPr/>
              <p:nvPr/>
            </p:nvSpPr>
            <p:spPr>
              <a:xfrm>
                <a:off x="9711" y="5637"/>
                <a:ext cx="5566" cy="797"/>
              </a:xfrm>
              <a:prstGeom prst="rect">
                <a:avLst/>
              </a:prstGeom>
              <a:noFill/>
              <a:ln w="9525">
                <a:noFill/>
              </a:ln>
            </p:spPr>
            <p:txBody>
              <a:bodyPr wrap="square" anchor="b">
                <a:spAutoFit/>
              </a:bodyPr>
              <a:p>
                <a:pPr>
                  <a:lnSpc>
                    <a:spcPct val="150000"/>
                  </a:lnSpc>
                </a:pPr>
                <a:r>
                  <a:rPr lang="zh-CN" altLang="en-US" dirty="0">
                    <a:solidFill>
                      <a:srgbClr val="27506E"/>
                    </a:solidFill>
                    <a:latin typeface="+mj-ea"/>
                    <a:ea typeface="+mj-ea"/>
                  </a:rPr>
                  <a:t>就业协议书的签订</a:t>
                </a:r>
                <a:endParaRPr lang="zh-CN" altLang="en-US" dirty="0">
                  <a:solidFill>
                    <a:srgbClr val="27506E"/>
                  </a:solidFill>
                  <a:latin typeface="+mj-ea"/>
                  <a:ea typeface="+mj-ea"/>
                </a:endParaRPr>
              </a:p>
            </p:txBody>
          </p:sp>
        </p:grpSp>
      </p:gr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77153"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77161" name="文本框 5"/>
          <p:cNvSpPr txBox="1"/>
          <p:nvPr/>
        </p:nvSpPr>
        <p:spPr>
          <a:xfrm>
            <a:off x="1620838" y="612775"/>
            <a:ext cx="446786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毕业生的义务及合法权益的保护</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77162" name="矩形 3"/>
          <p:cNvSpPr/>
          <p:nvPr/>
        </p:nvSpPr>
        <p:spPr>
          <a:xfrm>
            <a:off x="4424363" y="1136650"/>
            <a:ext cx="6945312" cy="3090863"/>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二、毕业生的义务</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1.</a:t>
            </a:r>
            <a:r>
              <a:rPr lang="zh-CN" altLang="zh-CN" sz="1600" dirty="0">
                <a:solidFill>
                  <a:srgbClr val="27506E"/>
                </a:solidFill>
                <a:latin typeface="宋体" panose="02010600030101010101" pitchFamily="2" charset="-122"/>
                <a:ea typeface="宋体" panose="02010600030101010101" pitchFamily="2" charset="-122"/>
              </a:rPr>
              <a:t>诚信义务</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回报国家、社会的义务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3.</a:t>
            </a:r>
            <a:r>
              <a:rPr lang="zh-CN" altLang="zh-CN" sz="1600" dirty="0">
                <a:solidFill>
                  <a:srgbClr val="27506E"/>
                </a:solidFill>
                <a:latin typeface="宋体" panose="02010600030101010101" pitchFamily="2" charset="-122"/>
                <a:ea typeface="宋体" panose="02010600030101010101" pitchFamily="2" charset="-122"/>
              </a:rPr>
              <a:t>服从国家需要的义务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如实介绍自己情况的义务</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5.</a:t>
            </a:r>
            <a:r>
              <a:rPr lang="zh-CN" altLang="zh-CN" sz="1600" dirty="0">
                <a:solidFill>
                  <a:srgbClr val="27506E"/>
                </a:solidFill>
                <a:latin typeface="宋体" panose="02010600030101010101" pitchFamily="2" charset="-122"/>
                <a:ea typeface="宋体" panose="02010600030101010101" pitchFamily="2" charset="-122"/>
              </a:rPr>
              <a:t>接受测试或考核的义务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6.</a:t>
            </a:r>
            <a:r>
              <a:rPr lang="zh-CN" altLang="zh-CN" sz="1600" dirty="0">
                <a:solidFill>
                  <a:srgbClr val="27506E"/>
                </a:solidFill>
                <a:latin typeface="宋体" panose="02010600030101010101" pitchFamily="2" charset="-122"/>
                <a:ea typeface="宋体" panose="02010600030101010101" pitchFamily="2" charset="-122"/>
              </a:rPr>
              <a:t>遵守就业协议的义务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7.</a:t>
            </a:r>
            <a:r>
              <a:rPr lang="zh-CN" altLang="zh-CN" sz="1600" dirty="0">
                <a:solidFill>
                  <a:srgbClr val="27506E"/>
                </a:solidFill>
                <a:latin typeface="宋体" panose="02010600030101010101" pitchFamily="2" charset="-122"/>
                <a:ea typeface="宋体" panose="02010600030101010101" pitchFamily="2" charset="-122"/>
              </a:rPr>
              <a:t>按时到工作单位报到的义务 </a:t>
            </a:r>
            <a:endParaRPr lang="zh-CN" altLang="zh-CN" sz="1600" dirty="0">
              <a:solidFill>
                <a:srgbClr val="27506E"/>
              </a:solidFill>
              <a:latin typeface="宋体" panose="02010600030101010101" pitchFamily="2" charset="-122"/>
              <a:ea typeface="宋体" panose="02010600030101010101" pitchFamily="2" charset="-122"/>
            </a:endParaRPr>
          </a:p>
        </p:txBody>
      </p:sp>
      <p:pic>
        <p:nvPicPr>
          <p:cNvPr id="177163" name="图片 43" descr="精选34（www.png"/>
          <p:cNvPicPr>
            <a:picLocks noChangeAspect="1"/>
          </p:cNvPicPr>
          <p:nvPr/>
        </p:nvPicPr>
        <p:blipFill>
          <a:blip r:embed="rId1"/>
          <a:stretch>
            <a:fillRect/>
          </a:stretch>
        </p:blipFill>
        <p:spPr>
          <a:xfrm>
            <a:off x="411163" y="1793875"/>
            <a:ext cx="3767137" cy="3767138"/>
          </a:xfrm>
          <a:prstGeom prst="rect">
            <a:avLst/>
          </a:prstGeom>
          <a:noFill/>
          <a:ln w="9525">
            <a:noFill/>
          </a:ln>
        </p:spPr>
      </p:pic>
      <p:sp>
        <p:nvSpPr>
          <p:cNvPr id="177164" name="矩形 1"/>
          <p:cNvSpPr/>
          <p:nvPr/>
        </p:nvSpPr>
        <p:spPr>
          <a:xfrm>
            <a:off x="4424363" y="4352925"/>
            <a:ext cx="6945312" cy="1984375"/>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三、毕业生合法权益的保护</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1.</a:t>
            </a:r>
            <a:r>
              <a:rPr lang="zh-CN" altLang="zh-CN" sz="1600" dirty="0">
                <a:solidFill>
                  <a:srgbClr val="27506E"/>
                </a:solidFill>
                <a:latin typeface="宋体" panose="02010600030101010101" pitchFamily="2" charset="-122"/>
                <a:ea typeface="宋体" panose="02010600030101010101" pitchFamily="2" charset="-122"/>
              </a:rPr>
              <a:t>毕业生与用人单位协商解决</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通过毕业生就业主管部门保护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3.</a:t>
            </a:r>
            <a:r>
              <a:rPr lang="zh-CN" altLang="zh-CN" sz="1600" dirty="0">
                <a:solidFill>
                  <a:srgbClr val="27506E"/>
                </a:solidFill>
                <a:latin typeface="宋体" panose="02010600030101010101" pitchFamily="2" charset="-122"/>
                <a:ea typeface="宋体" panose="02010600030101010101" pitchFamily="2" charset="-122"/>
              </a:rPr>
              <a:t>通过高校毕业生就业部门保护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    </a:t>
            </a: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毕业生依据有关政策、法规进行自我保护</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79201"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79209" name="文本框 5"/>
          <p:cNvSpPr txBox="1"/>
          <p:nvPr/>
        </p:nvSpPr>
        <p:spPr>
          <a:xfrm>
            <a:off x="1620838" y="612775"/>
            <a:ext cx="324358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用人单位的权利和义务</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79210" name="矩形 3"/>
          <p:cNvSpPr/>
          <p:nvPr/>
        </p:nvSpPr>
        <p:spPr>
          <a:xfrm>
            <a:off x="3193415" y="2178050"/>
            <a:ext cx="8328660" cy="3415030"/>
          </a:xfrm>
          <a:prstGeom prst="rect">
            <a:avLst/>
          </a:prstGeom>
          <a:noFill/>
          <a:ln w="9525">
            <a:noFill/>
          </a:ln>
        </p:spPr>
        <p:txBody>
          <a:bodyPr wrap="square" anchor="b">
            <a:spAutoFit/>
          </a:bodyPr>
          <a:p>
            <a:pPr indent="457200">
              <a:lnSpc>
                <a:spcPct val="150000"/>
              </a:lnSpc>
              <a:extLst>
                <a:ext uri="{35155182-B16C-46BC-9424-99874614C6A1}">
                  <wpsdc:indentchars xmlns:wpsdc="http://www.wps.cn/officeDocument/2017/drawingmlCustomData" val="200" checksum="59296752"/>
                </a:ext>
              </a:extLst>
            </a:pPr>
            <a:r>
              <a:rPr lang="zh-CN" altLang="zh-CN" sz="1800" b="1" dirty="0">
                <a:solidFill>
                  <a:srgbClr val="27506E"/>
                </a:solidFill>
                <a:latin typeface="楷体" panose="02010609060101010101" charset="-122"/>
                <a:ea typeface="楷体" panose="02010609060101010101" charset="-122"/>
              </a:rPr>
              <a:t>四、用人单位的权利和义务</a:t>
            </a:r>
            <a:endParaRPr lang="zh-CN" altLang="zh-CN" sz="1800" b="1" dirty="0">
              <a:solidFill>
                <a:srgbClr val="27506E"/>
              </a:solidFill>
              <a:latin typeface="楷体" panose="02010609060101010101" charset="-122"/>
              <a:ea typeface="楷体" panose="02010609060101010101" charset="-122"/>
            </a:endParaRPr>
          </a:p>
          <a:p>
            <a:pPr indent="457200">
              <a:lnSpc>
                <a:spcPct val="150000"/>
              </a:lnSpc>
              <a:extLst>
                <a:ext uri="{35155182-B16C-46BC-9424-99874614C6A1}">
                  <wpsdc:indentchars xmlns:wpsdc="http://www.wps.cn/officeDocument/2017/drawingmlCustomData" val="200" checksum="59296752"/>
                </a:ext>
              </a:extLst>
            </a:pPr>
            <a:r>
              <a:rPr lang="zh-CN" altLang="zh-CN" sz="1800" dirty="0">
                <a:solidFill>
                  <a:srgbClr val="27506E"/>
                </a:solidFill>
                <a:latin typeface="宋体" panose="02010600030101010101" pitchFamily="2" charset="-122"/>
                <a:ea typeface="宋体" panose="02010600030101010101" pitchFamily="2" charset="-122"/>
              </a:rPr>
              <a:t>1.用人单位享有全面了解毕业生情况的权利。</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zh-CN" altLang="zh-CN" sz="1800" dirty="0">
                <a:solidFill>
                  <a:srgbClr val="27506E"/>
                </a:solidFill>
                <a:latin typeface="宋体" panose="02010600030101010101" pitchFamily="2" charset="-122"/>
                <a:ea typeface="宋体" panose="02010600030101010101" pitchFamily="2" charset="-122"/>
              </a:rPr>
              <a:t>2.用人单位在招聘活动中，应当如实向毕业生和学校介绍本单位的生产规模、生产条件、工作环境、发展前景和员工待遇等基本情况，明确对毕业生的要求及使用意图。</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zh-CN" altLang="zh-CN" sz="1800" dirty="0">
                <a:solidFill>
                  <a:srgbClr val="27506E"/>
                </a:solidFill>
                <a:latin typeface="宋体" panose="02010600030101010101" pitchFamily="2" charset="-122"/>
                <a:ea typeface="宋体" panose="02010600030101010101" pitchFamily="2" charset="-122"/>
              </a:rPr>
              <a:t>3.用人单位应当主动了解当地就业主管部门对接收毕业生的政策规定。</a:t>
            </a:r>
            <a:endParaRPr lang="zh-CN" altLang="zh-CN" sz="1800" dirty="0">
              <a:solidFill>
                <a:srgbClr val="27506E"/>
              </a:solidFill>
              <a:latin typeface="宋体" panose="02010600030101010101" pitchFamily="2" charset="-122"/>
              <a:ea typeface="宋体" panose="02010600030101010101" pitchFamily="2" charset="-122"/>
            </a:endParaRPr>
          </a:p>
          <a:p>
            <a:pPr indent="457200">
              <a:lnSpc>
                <a:spcPct val="150000"/>
              </a:lnSpc>
              <a:extLst>
                <a:ext uri="{35155182-B16C-46BC-9424-99874614C6A1}">
                  <wpsdc:indentchars xmlns:wpsdc="http://www.wps.cn/officeDocument/2017/drawingmlCustomData" val="200" checksum="59296752"/>
                </a:ext>
              </a:extLst>
            </a:pPr>
            <a:r>
              <a:rPr lang="zh-CN" altLang="zh-CN" sz="1800" dirty="0">
                <a:solidFill>
                  <a:srgbClr val="27506E"/>
                </a:solidFill>
                <a:latin typeface="宋体" panose="02010600030101010101" pitchFamily="2" charset="-122"/>
                <a:ea typeface="宋体" panose="02010600030101010101" pitchFamily="2" charset="-122"/>
              </a:rPr>
              <a:t>4.用人单位如对毕业生身体条件有特殊要求，原则上应在签订就业协议前进行单独体检，否则，以学校体检为准。</a:t>
            </a:r>
            <a:endParaRPr lang="zh-CN" altLang="zh-CN" sz="1800" dirty="0">
              <a:solidFill>
                <a:srgbClr val="27506E"/>
              </a:solidFill>
              <a:latin typeface="宋体" panose="02010600030101010101" pitchFamily="2" charset="-122"/>
              <a:ea typeface="宋体" panose="02010600030101010101" pitchFamily="2" charset="-122"/>
            </a:endParaRPr>
          </a:p>
        </p:txBody>
      </p:sp>
      <p:pic>
        <p:nvPicPr>
          <p:cNvPr id="179211" name="图片 47" descr="精选34（www.png"/>
          <p:cNvPicPr>
            <a:picLocks noChangeAspect="1"/>
          </p:cNvPicPr>
          <p:nvPr/>
        </p:nvPicPr>
        <p:blipFill>
          <a:blip r:embed="rId1"/>
          <a:stretch>
            <a:fillRect/>
          </a:stretch>
        </p:blipFill>
        <p:spPr>
          <a:xfrm>
            <a:off x="311785" y="1754505"/>
            <a:ext cx="2700338" cy="3973513"/>
          </a:xfrm>
          <a:prstGeom prst="rect">
            <a:avLst/>
          </a:prstGeom>
          <a:noFill/>
          <a:ln w="9525">
            <a:noFill/>
          </a:ln>
        </p:spPr>
      </p:pic>
    </p:spTree>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1249" name="Text Placeholder 5"/>
          <p:cNvSpPr txBox="1"/>
          <p:nvPr/>
        </p:nvSpPr>
        <p:spPr>
          <a:xfrm>
            <a:off x="4859338" y="2695575"/>
            <a:ext cx="5478462" cy="2368550"/>
          </a:xfrm>
          <a:prstGeom prst="rect">
            <a:avLst/>
          </a:prstGeom>
          <a:noFill/>
          <a:ln w="9525">
            <a:noFill/>
          </a:ln>
        </p:spPr>
        <p:txBody>
          <a:bodyPr wrap="square" tIns="91440" anchor="t">
            <a:spAutoFit/>
          </a:bodyPr>
          <a:p>
            <a:pPr algn="just">
              <a:lnSpc>
                <a:spcPct val="150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1. 签订就业协议要承担哪些责任？</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ct val="150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2. 签订就业协议应注意哪些问题？</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ct val="150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3. 毕业生如何保护自己的合法权益？</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a:p>
            <a:pPr algn="just">
              <a:lnSpc>
                <a:spcPct val="150000"/>
              </a:lnSpc>
              <a:spcBef>
                <a:spcPts val="1000"/>
              </a:spcBef>
              <a:buFont typeface="Arial" panose="020B0604020202020204" pitchFamily="34" charset="0"/>
            </a:pPr>
            <a:r>
              <a:rPr lang="zh-CN" altLang="zh-CN" sz="2000" dirty="0">
                <a:solidFill>
                  <a:srgbClr val="124062"/>
                </a:solidFill>
                <a:latin typeface="宋体" panose="02010600030101010101" pitchFamily="2" charset="-122"/>
                <a:ea typeface="宋体" panose="02010600030101010101" pitchFamily="2" charset="-122"/>
                <a:sym typeface="Bebas" pitchFamily="2" charset="0"/>
              </a:rPr>
              <a:t>4. 写一份自我鉴定书。</a:t>
            </a:r>
            <a:endParaRPr lang="zh-CN" altLang="zh-CN" sz="2000" dirty="0">
              <a:solidFill>
                <a:srgbClr val="124062"/>
              </a:solidFill>
              <a:latin typeface="宋体" panose="02010600030101010101" pitchFamily="2" charset="-122"/>
              <a:ea typeface="宋体" panose="02010600030101010101" pitchFamily="2" charset="-122"/>
              <a:sym typeface="Bebas" pitchFamily="2" charset="0"/>
            </a:endParaRPr>
          </a:p>
        </p:txBody>
      </p:sp>
      <p:grpSp>
        <p:nvGrpSpPr>
          <p:cNvPr id="25" name="组合 22"/>
          <p:cNvGrpSpPr/>
          <p:nvPr/>
        </p:nvGrpSpPr>
        <p:grpSpPr>
          <a:xfrm rot="0">
            <a:off x="1595120" y="944245"/>
            <a:ext cx="3003550" cy="4473575"/>
            <a:chOff x="7448550" y="2122488"/>
            <a:chExt cx="901700" cy="1366838"/>
          </a:xfrm>
          <a:solidFill>
            <a:srgbClr val="254C6A"/>
          </a:solidFill>
        </p:grpSpPr>
        <p:sp>
          <p:nvSpPr>
            <p:cNvPr id="26" name="Freeform 92"/>
            <p:cNvSpPr/>
            <p:nvPr/>
          </p:nvSpPr>
          <p:spPr bwMode="auto">
            <a:xfrm>
              <a:off x="7461250" y="3382963"/>
              <a:ext cx="317500" cy="106363"/>
            </a:xfrm>
            <a:custGeom>
              <a:avLst/>
              <a:gdLst>
                <a:gd name="T0" fmla="*/ 99 w 200"/>
                <a:gd name="T1" fmla="*/ 0 h 67"/>
                <a:gd name="T2" fmla="*/ 127 w 200"/>
                <a:gd name="T3" fmla="*/ 2 h 67"/>
                <a:gd name="T4" fmla="*/ 150 w 200"/>
                <a:gd name="T5" fmla="*/ 5 h 67"/>
                <a:gd name="T6" fmla="*/ 170 w 200"/>
                <a:gd name="T7" fmla="*/ 11 h 67"/>
                <a:gd name="T8" fmla="*/ 186 w 200"/>
                <a:gd name="T9" fmla="*/ 17 h 67"/>
                <a:gd name="T10" fmla="*/ 196 w 200"/>
                <a:gd name="T11" fmla="*/ 25 h 67"/>
                <a:gd name="T12" fmla="*/ 200 w 200"/>
                <a:gd name="T13" fmla="*/ 34 h 67"/>
                <a:gd name="T14" fmla="*/ 196 w 200"/>
                <a:gd name="T15" fmla="*/ 42 h 67"/>
                <a:gd name="T16" fmla="*/ 186 w 200"/>
                <a:gd name="T17" fmla="*/ 50 h 67"/>
                <a:gd name="T18" fmla="*/ 170 w 200"/>
                <a:gd name="T19" fmla="*/ 56 h 67"/>
                <a:gd name="T20" fmla="*/ 150 w 200"/>
                <a:gd name="T21" fmla="*/ 62 h 67"/>
                <a:gd name="T22" fmla="*/ 127 w 200"/>
                <a:gd name="T23" fmla="*/ 66 h 67"/>
                <a:gd name="T24" fmla="*/ 99 w 200"/>
                <a:gd name="T25" fmla="*/ 67 h 67"/>
                <a:gd name="T26" fmla="*/ 73 w 200"/>
                <a:gd name="T27" fmla="*/ 66 h 67"/>
                <a:gd name="T28" fmla="*/ 50 w 200"/>
                <a:gd name="T29" fmla="*/ 62 h 67"/>
                <a:gd name="T30" fmla="*/ 30 w 200"/>
                <a:gd name="T31" fmla="*/ 56 h 67"/>
                <a:gd name="T32" fmla="*/ 14 w 200"/>
                <a:gd name="T33" fmla="*/ 50 h 67"/>
                <a:gd name="T34" fmla="*/ 4 w 200"/>
                <a:gd name="T35" fmla="*/ 42 h 67"/>
                <a:gd name="T36" fmla="*/ 0 w 200"/>
                <a:gd name="T37" fmla="*/ 34 h 67"/>
                <a:gd name="T38" fmla="*/ 4 w 200"/>
                <a:gd name="T39" fmla="*/ 25 h 67"/>
                <a:gd name="T40" fmla="*/ 14 w 200"/>
                <a:gd name="T41" fmla="*/ 17 h 67"/>
                <a:gd name="T42" fmla="*/ 30 w 200"/>
                <a:gd name="T43" fmla="*/ 11 h 67"/>
                <a:gd name="T44" fmla="*/ 50 w 200"/>
                <a:gd name="T45" fmla="*/ 5 h 67"/>
                <a:gd name="T46" fmla="*/ 73 w 200"/>
                <a:gd name="T47" fmla="*/ 2 h 67"/>
                <a:gd name="T48" fmla="*/ 99 w 200"/>
                <a:gd name="T4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67">
                  <a:moveTo>
                    <a:pt x="99" y="0"/>
                  </a:moveTo>
                  <a:lnTo>
                    <a:pt x="127" y="2"/>
                  </a:lnTo>
                  <a:lnTo>
                    <a:pt x="150" y="5"/>
                  </a:lnTo>
                  <a:lnTo>
                    <a:pt x="170" y="11"/>
                  </a:lnTo>
                  <a:lnTo>
                    <a:pt x="186" y="17"/>
                  </a:lnTo>
                  <a:lnTo>
                    <a:pt x="196" y="25"/>
                  </a:lnTo>
                  <a:lnTo>
                    <a:pt x="200" y="34"/>
                  </a:lnTo>
                  <a:lnTo>
                    <a:pt x="196" y="42"/>
                  </a:lnTo>
                  <a:lnTo>
                    <a:pt x="186" y="50"/>
                  </a:lnTo>
                  <a:lnTo>
                    <a:pt x="170" y="56"/>
                  </a:lnTo>
                  <a:lnTo>
                    <a:pt x="150" y="62"/>
                  </a:lnTo>
                  <a:lnTo>
                    <a:pt x="127" y="66"/>
                  </a:lnTo>
                  <a:lnTo>
                    <a:pt x="99" y="67"/>
                  </a:lnTo>
                  <a:lnTo>
                    <a:pt x="73" y="66"/>
                  </a:lnTo>
                  <a:lnTo>
                    <a:pt x="50" y="62"/>
                  </a:lnTo>
                  <a:lnTo>
                    <a:pt x="30" y="56"/>
                  </a:lnTo>
                  <a:lnTo>
                    <a:pt x="14" y="50"/>
                  </a:lnTo>
                  <a:lnTo>
                    <a:pt x="4" y="42"/>
                  </a:lnTo>
                  <a:lnTo>
                    <a:pt x="0" y="34"/>
                  </a:lnTo>
                  <a:lnTo>
                    <a:pt x="4" y="25"/>
                  </a:lnTo>
                  <a:lnTo>
                    <a:pt x="14" y="17"/>
                  </a:lnTo>
                  <a:lnTo>
                    <a:pt x="30" y="11"/>
                  </a:lnTo>
                  <a:lnTo>
                    <a:pt x="50" y="5"/>
                  </a:lnTo>
                  <a:lnTo>
                    <a:pt x="73" y="2"/>
                  </a:lnTo>
                  <a:lnTo>
                    <a:pt x="9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7" name="Freeform 101"/>
            <p:cNvSpPr>
              <a:spLocks noEditPoints="1"/>
            </p:cNvSpPr>
            <p:nvPr/>
          </p:nvSpPr>
          <p:spPr bwMode="auto">
            <a:xfrm>
              <a:off x="7564438" y="2595563"/>
              <a:ext cx="26988" cy="26988"/>
            </a:xfrm>
            <a:custGeom>
              <a:avLst/>
              <a:gdLst>
                <a:gd name="T0" fmla="*/ 9 w 17"/>
                <a:gd name="T1" fmla="*/ 9 h 17"/>
                <a:gd name="T2" fmla="*/ 9 w 17"/>
                <a:gd name="T3" fmla="*/ 9 h 17"/>
                <a:gd name="T4" fmla="*/ 11 w 17"/>
                <a:gd name="T5" fmla="*/ 9 h 17"/>
                <a:gd name="T6" fmla="*/ 9 w 17"/>
                <a:gd name="T7" fmla="*/ 9 h 17"/>
                <a:gd name="T8" fmla="*/ 9 w 17"/>
                <a:gd name="T9" fmla="*/ 0 h 17"/>
                <a:gd name="T10" fmla="*/ 12 w 17"/>
                <a:gd name="T11" fmla="*/ 1 h 17"/>
                <a:gd name="T12" fmla="*/ 15 w 17"/>
                <a:gd name="T13" fmla="*/ 3 h 17"/>
                <a:gd name="T14" fmla="*/ 17 w 17"/>
                <a:gd name="T15" fmla="*/ 5 h 17"/>
                <a:gd name="T16" fmla="*/ 17 w 17"/>
                <a:gd name="T17" fmla="*/ 9 h 17"/>
                <a:gd name="T18" fmla="*/ 17 w 17"/>
                <a:gd name="T19" fmla="*/ 12 h 17"/>
                <a:gd name="T20" fmla="*/ 15 w 17"/>
                <a:gd name="T21" fmla="*/ 14 h 17"/>
                <a:gd name="T22" fmla="*/ 12 w 17"/>
                <a:gd name="T23" fmla="*/ 17 h 17"/>
                <a:gd name="T24" fmla="*/ 9 w 17"/>
                <a:gd name="T25" fmla="*/ 17 h 17"/>
                <a:gd name="T26" fmla="*/ 5 w 17"/>
                <a:gd name="T27" fmla="*/ 17 h 17"/>
                <a:gd name="T28" fmla="*/ 3 w 17"/>
                <a:gd name="T29" fmla="*/ 14 h 17"/>
                <a:gd name="T30" fmla="*/ 2 w 17"/>
                <a:gd name="T31" fmla="*/ 12 h 17"/>
                <a:gd name="T32" fmla="*/ 0 w 17"/>
                <a:gd name="T33" fmla="*/ 9 h 17"/>
                <a:gd name="T34" fmla="*/ 2 w 17"/>
                <a:gd name="T35" fmla="*/ 5 h 17"/>
                <a:gd name="T36" fmla="*/ 3 w 17"/>
                <a:gd name="T37" fmla="*/ 3 h 17"/>
                <a:gd name="T38" fmla="*/ 5 w 17"/>
                <a:gd name="T39" fmla="*/ 1 h 17"/>
                <a:gd name="T40" fmla="*/ 9 w 17"/>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9" y="9"/>
                  </a:moveTo>
                  <a:lnTo>
                    <a:pt x="9" y="9"/>
                  </a:lnTo>
                  <a:lnTo>
                    <a:pt x="11" y="9"/>
                  </a:lnTo>
                  <a:lnTo>
                    <a:pt x="9" y="9"/>
                  </a:lnTo>
                  <a:close/>
                  <a:moveTo>
                    <a:pt x="9" y="0"/>
                  </a:moveTo>
                  <a:lnTo>
                    <a:pt x="12" y="1"/>
                  </a:lnTo>
                  <a:lnTo>
                    <a:pt x="15" y="3"/>
                  </a:lnTo>
                  <a:lnTo>
                    <a:pt x="17" y="5"/>
                  </a:lnTo>
                  <a:lnTo>
                    <a:pt x="17" y="9"/>
                  </a:lnTo>
                  <a:lnTo>
                    <a:pt x="17" y="12"/>
                  </a:lnTo>
                  <a:lnTo>
                    <a:pt x="15" y="14"/>
                  </a:lnTo>
                  <a:lnTo>
                    <a:pt x="12" y="17"/>
                  </a:lnTo>
                  <a:lnTo>
                    <a:pt x="9" y="17"/>
                  </a:lnTo>
                  <a:lnTo>
                    <a:pt x="5" y="17"/>
                  </a:lnTo>
                  <a:lnTo>
                    <a:pt x="3" y="14"/>
                  </a:lnTo>
                  <a:lnTo>
                    <a:pt x="2" y="12"/>
                  </a:lnTo>
                  <a:lnTo>
                    <a:pt x="0" y="9"/>
                  </a:lnTo>
                  <a:lnTo>
                    <a:pt x="2" y="5"/>
                  </a:lnTo>
                  <a:lnTo>
                    <a:pt x="3" y="3"/>
                  </a:lnTo>
                  <a:lnTo>
                    <a:pt x="5" y="1"/>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8" name="Freeform 102"/>
            <p:cNvSpPr/>
            <p:nvPr/>
          </p:nvSpPr>
          <p:spPr bwMode="auto">
            <a:xfrm>
              <a:off x="7662863" y="2587625"/>
              <a:ext cx="28575" cy="26988"/>
            </a:xfrm>
            <a:custGeom>
              <a:avLst/>
              <a:gdLst>
                <a:gd name="T0" fmla="*/ 9 w 18"/>
                <a:gd name="T1" fmla="*/ 0 h 17"/>
                <a:gd name="T2" fmla="*/ 12 w 18"/>
                <a:gd name="T3" fmla="*/ 0 h 17"/>
                <a:gd name="T4" fmla="*/ 16 w 18"/>
                <a:gd name="T5" fmla="*/ 1 h 17"/>
                <a:gd name="T6" fmla="*/ 17 w 18"/>
                <a:gd name="T7" fmla="*/ 5 h 17"/>
                <a:gd name="T8" fmla="*/ 18 w 18"/>
                <a:gd name="T9" fmla="*/ 8 h 17"/>
                <a:gd name="T10" fmla="*/ 17 w 18"/>
                <a:gd name="T11" fmla="*/ 12 h 17"/>
                <a:gd name="T12" fmla="*/ 16 w 18"/>
                <a:gd name="T13" fmla="*/ 14 h 17"/>
                <a:gd name="T14" fmla="*/ 12 w 18"/>
                <a:gd name="T15" fmla="*/ 16 h 17"/>
                <a:gd name="T16" fmla="*/ 9 w 18"/>
                <a:gd name="T17" fmla="*/ 17 h 17"/>
                <a:gd name="T18" fmla="*/ 5 w 18"/>
                <a:gd name="T19" fmla="*/ 16 h 17"/>
                <a:gd name="T20" fmla="*/ 2 w 18"/>
                <a:gd name="T21" fmla="*/ 14 h 17"/>
                <a:gd name="T22" fmla="*/ 1 w 18"/>
                <a:gd name="T23" fmla="*/ 12 h 17"/>
                <a:gd name="T24" fmla="*/ 0 w 18"/>
                <a:gd name="T25" fmla="*/ 8 h 17"/>
                <a:gd name="T26" fmla="*/ 1 w 18"/>
                <a:gd name="T27" fmla="*/ 5 h 17"/>
                <a:gd name="T28" fmla="*/ 2 w 18"/>
                <a:gd name="T29" fmla="*/ 1 h 17"/>
                <a:gd name="T30" fmla="*/ 5 w 18"/>
                <a:gd name="T31" fmla="*/ 0 h 17"/>
                <a:gd name="T32" fmla="*/ 9 w 18"/>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7">
                  <a:moveTo>
                    <a:pt x="9" y="0"/>
                  </a:moveTo>
                  <a:lnTo>
                    <a:pt x="12" y="0"/>
                  </a:lnTo>
                  <a:lnTo>
                    <a:pt x="16" y="1"/>
                  </a:lnTo>
                  <a:lnTo>
                    <a:pt x="17" y="5"/>
                  </a:lnTo>
                  <a:lnTo>
                    <a:pt x="18" y="8"/>
                  </a:lnTo>
                  <a:lnTo>
                    <a:pt x="17" y="12"/>
                  </a:lnTo>
                  <a:lnTo>
                    <a:pt x="16" y="14"/>
                  </a:lnTo>
                  <a:lnTo>
                    <a:pt x="12" y="16"/>
                  </a:lnTo>
                  <a:lnTo>
                    <a:pt x="9" y="17"/>
                  </a:lnTo>
                  <a:lnTo>
                    <a:pt x="5" y="16"/>
                  </a:lnTo>
                  <a:lnTo>
                    <a:pt x="2" y="14"/>
                  </a:lnTo>
                  <a:lnTo>
                    <a:pt x="1" y="12"/>
                  </a:lnTo>
                  <a:lnTo>
                    <a:pt x="0" y="8"/>
                  </a:lnTo>
                  <a:lnTo>
                    <a:pt x="1" y="5"/>
                  </a:lnTo>
                  <a:lnTo>
                    <a:pt x="2" y="1"/>
                  </a:lnTo>
                  <a:lnTo>
                    <a:pt x="5" y="0"/>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9" name="Freeform 140"/>
            <p:cNvSpPr>
              <a:spLocks noEditPoints="1"/>
            </p:cNvSpPr>
            <p:nvPr/>
          </p:nvSpPr>
          <p:spPr bwMode="auto">
            <a:xfrm>
              <a:off x="7497763" y="2778125"/>
              <a:ext cx="246063" cy="323850"/>
            </a:xfrm>
            <a:custGeom>
              <a:avLst/>
              <a:gdLst>
                <a:gd name="T0" fmla="*/ 76 w 155"/>
                <a:gd name="T1" fmla="*/ 12 h 204"/>
                <a:gd name="T2" fmla="*/ 45 w 155"/>
                <a:gd name="T3" fmla="*/ 24 h 204"/>
                <a:gd name="T4" fmla="*/ 27 w 155"/>
                <a:gd name="T5" fmla="*/ 37 h 204"/>
                <a:gd name="T6" fmla="*/ 23 w 155"/>
                <a:gd name="T7" fmla="*/ 42 h 204"/>
                <a:gd name="T8" fmla="*/ 19 w 155"/>
                <a:gd name="T9" fmla="*/ 51 h 204"/>
                <a:gd name="T10" fmla="*/ 11 w 155"/>
                <a:gd name="T11" fmla="*/ 91 h 204"/>
                <a:gd name="T12" fmla="*/ 24 w 155"/>
                <a:gd name="T13" fmla="*/ 134 h 204"/>
                <a:gd name="T14" fmla="*/ 25 w 155"/>
                <a:gd name="T15" fmla="*/ 136 h 204"/>
                <a:gd name="T16" fmla="*/ 25 w 155"/>
                <a:gd name="T17" fmla="*/ 139 h 204"/>
                <a:gd name="T18" fmla="*/ 28 w 155"/>
                <a:gd name="T19" fmla="*/ 146 h 204"/>
                <a:gd name="T20" fmla="*/ 36 w 155"/>
                <a:gd name="T21" fmla="*/ 167 h 204"/>
                <a:gd name="T22" fmla="*/ 51 w 155"/>
                <a:gd name="T23" fmla="*/ 186 h 204"/>
                <a:gd name="T24" fmla="*/ 71 w 155"/>
                <a:gd name="T25" fmla="*/ 195 h 204"/>
                <a:gd name="T26" fmla="*/ 92 w 155"/>
                <a:gd name="T27" fmla="*/ 189 h 204"/>
                <a:gd name="T28" fmla="*/ 104 w 155"/>
                <a:gd name="T29" fmla="*/ 181 h 204"/>
                <a:gd name="T30" fmla="*/ 108 w 155"/>
                <a:gd name="T31" fmla="*/ 177 h 204"/>
                <a:gd name="T32" fmla="*/ 114 w 155"/>
                <a:gd name="T33" fmla="*/ 169 h 204"/>
                <a:gd name="T34" fmla="*/ 125 w 155"/>
                <a:gd name="T35" fmla="*/ 153 h 204"/>
                <a:gd name="T36" fmla="*/ 142 w 155"/>
                <a:gd name="T37" fmla="*/ 110 h 204"/>
                <a:gd name="T38" fmla="*/ 144 w 155"/>
                <a:gd name="T39" fmla="*/ 70 h 204"/>
                <a:gd name="T40" fmla="*/ 142 w 155"/>
                <a:gd name="T41" fmla="*/ 54 h 204"/>
                <a:gd name="T42" fmla="*/ 140 w 155"/>
                <a:gd name="T43" fmla="*/ 50 h 204"/>
                <a:gd name="T44" fmla="*/ 137 w 155"/>
                <a:gd name="T45" fmla="*/ 43 h 204"/>
                <a:gd name="T46" fmla="*/ 130 w 155"/>
                <a:gd name="T47" fmla="*/ 32 h 204"/>
                <a:gd name="T48" fmla="*/ 114 w 155"/>
                <a:gd name="T49" fmla="*/ 17 h 204"/>
                <a:gd name="T50" fmla="*/ 89 w 155"/>
                <a:gd name="T51" fmla="*/ 11 h 204"/>
                <a:gd name="T52" fmla="*/ 105 w 155"/>
                <a:gd name="T53" fmla="*/ 3 h 204"/>
                <a:gd name="T54" fmla="*/ 130 w 155"/>
                <a:gd name="T55" fmla="*/ 17 h 204"/>
                <a:gd name="T56" fmla="*/ 146 w 155"/>
                <a:gd name="T57" fmla="*/ 38 h 204"/>
                <a:gd name="T58" fmla="*/ 151 w 155"/>
                <a:gd name="T59" fmla="*/ 51 h 204"/>
                <a:gd name="T60" fmla="*/ 151 w 155"/>
                <a:gd name="T61" fmla="*/ 53 h 204"/>
                <a:gd name="T62" fmla="*/ 155 w 155"/>
                <a:gd name="T63" fmla="*/ 84 h 204"/>
                <a:gd name="T64" fmla="*/ 146 w 155"/>
                <a:gd name="T65" fmla="*/ 131 h 204"/>
                <a:gd name="T66" fmla="*/ 127 w 155"/>
                <a:gd name="T67" fmla="*/ 167 h 204"/>
                <a:gd name="T68" fmla="*/ 113 w 155"/>
                <a:gd name="T69" fmla="*/ 186 h 204"/>
                <a:gd name="T70" fmla="*/ 96 w 155"/>
                <a:gd name="T71" fmla="*/ 198 h 204"/>
                <a:gd name="T72" fmla="*/ 71 w 155"/>
                <a:gd name="T73" fmla="*/ 204 h 204"/>
                <a:gd name="T74" fmla="*/ 45 w 155"/>
                <a:gd name="T75" fmla="*/ 194 h 204"/>
                <a:gd name="T76" fmla="*/ 27 w 155"/>
                <a:gd name="T77" fmla="*/ 170 h 204"/>
                <a:gd name="T78" fmla="*/ 17 w 155"/>
                <a:gd name="T79" fmla="*/ 146 h 204"/>
                <a:gd name="T80" fmla="*/ 7 w 155"/>
                <a:gd name="T81" fmla="*/ 123 h 204"/>
                <a:gd name="T82" fmla="*/ 0 w 155"/>
                <a:gd name="T83" fmla="*/ 91 h 204"/>
                <a:gd name="T84" fmla="*/ 6 w 155"/>
                <a:gd name="T85" fmla="*/ 60 h 204"/>
                <a:gd name="T86" fmla="*/ 15 w 155"/>
                <a:gd name="T87" fmla="*/ 38 h 204"/>
                <a:gd name="T88" fmla="*/ 19 w 155"/>
                <a:gd name="T89" fmla="*/ 30 h 204"/>
                <a:gd name="T90" fmla="*/ 20 w 155"/>
                <a:gd name="T91" fmla="*/ 29 h 204"/>
                <a:gd name="T92" fmla="*/ 58 w 155"/>
                <a:gd name="T93" fmla="*/ 7 h 204"/>
                <a:gd name="T94" fmla="*/ 89 w 155"/>
                <a:gd name="T9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204">
                  <a:moveTo>
                    <a:pt x="89" y="11"/>
                  </a:moveTo>
                  <a:lnTo>
                    <a:pt x="76" y="12"/>
                  </a:lnTo>
                  <a:lnTo>
                    <a:pt x="62" y="16"/>
                  </a:lnTo>
                  <a:lnTo>
                    <a:pt x="45" y="24"/>
                  </a:lnTo>
                  <a:lnTo>
                    <a:pt x="27" y="36"/>
                  </a:lnTo>
                  <a:lnTo>
                    <a:pt x="27" y="37"/>
                  </a:lnTo>
                  <a:lnTo>
                    <a:pt x="25" y="40"/>
                  </a:lnTo>
                  <a:lnTo>
                    <a:pt x="23" y="42"/>
                  </a:lnTo>
                  <a:lnTo>
                    <a:pt x="21" y="47"/>
                  </a:lnTo>
                  <a:lnTo>
                    <a:pt x="19" y="51"/>
                  </a:lnTo>
                  <a:lnTo>
                    <a:pt x="13" y="70"/>
                  </a:lnTo>
                  <a:lnTo>
                    <a:pt x="11" y="91"/>
                  </a:lnTo>
                  <a:lnTo>
                    <a:pt x="13" y="113"/>
                  </a:lnTo>
                  <a:lnTo>
                    <a:pt x="24" y="134"/>
                  </a:lnTo>
                  <a:lnTo>
                    <a:pt x="24" y="135"/>
                  </a:lnTo>
                  <a:lnTo>
                    <a:pt x="25" y="136"/>
                  </a:lnTo>
                  <a:lnTo>
                    <a:pt x="25" y="136"/>
                  </a:lnTo>
                  <a:lnTo>
                    <a:pt x="25" y="139"/>
                  </a:lnTo>
                  <a:lnTo>
                    <a:pt x="27" y="142"/>
                  </a:lnTo>
                  <a:lnTo>
                    <a:pt x="28" y="146"/>
                  </a:lnTo>
                  <a:lnTo>
                    <a:pt x="30" y="155"/>
                  </a:lnTo>
                  <a:lnTo>
                    <a:pt x="36" y="167"/>
                  </a:lnTo>
                  <a:lnTo>
                    <a:pt x="42" y="177"/>
                  </a:lnTo>
                  <a:lnTo>
                    <a:pt x="51" y="186"/>
                  </a:lnTo>
                  <a:lnTo>
                    <a:pt x="61" y="193"/>
                  </a:lnTo>
                  <a:lnTo>
                    <a:pt x="71" y="195"/>
                  </a:lnTo>
                  <a:lnTo>
                    <a:pt x="80" y="194"/>
                  </a:lnTo>
                  <a:lnTo>
                    <a:pt x="92" y="189"/>
                  </a:lnTo>
                  <a:lnTo>
                    <a:pt x="104" y="181"/>
                  </a:lnTo>
                  <a:lnTo>
                    <a:pt x="104" y="181"/>
                  </a:lnTo>
                  <a:lnTo>
                    <a:pt x="105" y="180"/>
                  </a:lnTo>
                  <a:lnTo>
                    <a:pt x="108" y="177"/>
                  </a:lnTo>
                  <a:lnTo>
                    <a:pt x="110" y="174"/>
                  </a:lnTo>
                  <a:lnTo>
                    <a:pt x="114" y="169"/>
                  </a:lnTo>
                  <a:lnTo>
                    <a:pt x="120" y="161"/>
                  </a:lnTo>
                  <a:lnTo>
                    <a:pt x="125" y="153"/>
                  </a:lnTo>
                  <a:lnTo>
                    <a:pt x="134" y="134"/>
                  </a:lnTo>
                  <a:lnTo>
                    <a:pt x="142" y="110"/>
                  </a:lnTo>
                  <a:lnTo>
                    <a:pt x="146" y="84"/>
                  </a:lnTo>
                  <a:lnTo>
                    <a:pt x="144" y="70"/>
                  </a:lnTo>
                  <a:lnTo>
                    <a:pt x="142" y="54"/>
                  </a:lnTo>
                  <a:lnTo>
                    <a:pt x="142" y="54"/>
                  </a:lnTo>
                  <a:lnTo>
                    <a:pt x="142" y="53"/>
                  </a:lnTo>
                  <a:lnTo>
                    <a:pt x="140" y="50"/>
                  </a:lnTo>
                  <a:lnTo>
                    <a:pt x="139" y="47"/>
                  </a:lnTo>
                  <a:lnTo>
                    <a:pt x="137" y="43"/>
                  </a:lnTo>
                  <a:lnTo>
                    <a:pt x="134" y="38"/>
                  </a:lnTo>
                  <a:lnTo>
                    <a:pt x="130" y="32"/>
                  </a:lnTo>
                  <a:lnTo>
                    <a:pt x="123" y="24"/>
                  </a:lnTo>
                  <a:lnTo>
                    <a:pt x="114" y="17"/>
                  </a:lnTo>
                  <a:lnTo>
                    <a:pt x="102" y="12"/>
                  </a:lnTo>
                  <a:lnTo>
                    <a:pt x="89" y="11"/>
                  </a:lnTo>
                  <a:close/>
                  <a:moveTo>
                    <a:pt x="89" y="0"/>
                  </a:moveTo>
                  <a:lnTo>
                    <a:pt x="105" y="3"/>
                  </a:lnTo>
                  <a:lnTo>
                    <a:pt x="120" y="8"/>
                  </a:lnTo>
                  <a:lnTo>
                    <a:pt x="130" y="17"/>
                  </a:lnTo>
                  <a:lnTo>
                    <a:pt x="138" y="26"/>
                  </a:lnTo>
                  <a:lnTo>
                    <a:pt x="146" y="38"/>
                  </a:lnTo>
                  <a:lnTo>
                    <a:pt x="150" y="47"/>
                  </a:lnTo>
                  <a:lnTo>
                    <a:pt x="151" y="51"/>
                  </a:lnTo>
                  <a:lnTo>
                    <a:pt x="147" y="53"/>
                  </a:lnTo>
                  <a:lnTo>
                    <a:pt x="151" y="53"/>
                  </a:lnTo>
                  <a:lnTo>
                    <a:pt x="155" y="68"/>
                  </a:lnTo>
                  <a:lnTo>
                    <a:pt x="155" y="84"/>
                  </a:lnTo>
                  <a:lnTo>
                    <a:pt x="152" y="109"/>
                  </a:lnTo>
                  <a:lnTo>
                    <a:pt x="146" y="131"/>
                  </a:lnTo>
                  <a:lnTo>
                    <a:pt x="138" y="151"/>
                  </a:lnTo>
                  <a:lnTo>
                    <a:pt x="127" y="167"/>
                  </a:lnTo>
                  <a:lnTo>
                    <a:pt x="120" y="178"/>
                  </a:lnTo>
                  <a:lnTo>
                    <a:pt x="113" y="186"/>
                  </a:lnTo>
                  <a:lnTo>
                    <a:pt x="110" y="189"/>
                  </a:lnTo>
                  <a:lnTo>
                    <a:pt x="96" y="198"/>
                  </a:lnTo>
                  <a:lnTo>
                    <a:pt x="84" y="203"/>
                  </a:lnTo>
                  <a:lnTo>
                    <a:pt x="71" y="204"/>
                  </a:lnTo>
                  <a:lnTo>
                    <a:pt x="57" y="202"/>
                  </a:lnTo>
                  <a:lnTo>
                    <a:pt x="45" y="194"/>
                  </a:lnTo>
                  <a:lnTo>
                    <a:pt x="34" y="184"/>
                  </a:lnTo>
                  <a:lnTo>
                    <a:pt x="27" y="170"/>
                  </a:lnTo>
                  <a:lnTo>
                    <a:pt x="21" y="157"/>
                  </a:lnTo>
                  <a:lnTo>
                    <a:pt x="17" y="146"/>
                  </a:lnTo>
                  <a:lnTo>
                    <a:pt x="15" y="139"/>
                  </a:lnTo>
                  <a:lnTo>
                    <a:pt x="7" y="123"/>
                  </a:lnTo>
                  <a:lnTo>
                    <a:pt x="3" y="106"/>
                  </a:lnTo>
                  <a:lnTo>
                    <a:pt x="0" y="91"/>
                  </a:lnTo>
                  <a:lnTo>
                    <a:pt x="3" y="75"/>
                  </a:lnTo>
                  <a:lnTo>
                    <a:pt x="6" y="60"/>
                  </a:lnTo>
                  <a:lnTo>
                    <a:pt x="9" y="47"/>
                  </a:lnTo>
                  <a:lnTo>
                    <a:pt x="15" y="38"/>
                  </a:lnTo>
                  <a:lnTo>
                    <a:pt x="17" y="32"/>
                  </a:lnTo>
                  <a:lnTo>
                    <a:pt x="19" y="30"/>
                  </a:lnTo>
                  <a:lnTo>
                    <a:pt x="20" y="29"/>
                  </a:lnTo>
                  <a:lnTo>
                    <a:pt x="20" y="29"/>
                  </a:lnTo>
                  <a:lnTo>
                    <a:pt x="40" y="16"/>
                  </a:lnTo>
                  <a:lnTo>
                    <a:pt x="58" y="7"/>
                  </a:lnTo>
                  <a:lnTo>
                    <a:pt x="75" y="2"/>
                  </a:lnTo>
                  <a:lnTo>
                    <a:pt x="8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0" name="Freeform 141"/>
            <p:cNvSpPr/>
            <p:nvPr/>
          </p:nvSpPr>
          <p:spPr bwMode="auto">
            <a:xfrm>
              <a:off x="7572375" y="2798763"/>
              <a:ext cx="115888" cy="46038"/>
            </a:xfrm>
            <a:custGeom>
              <a:avLst/>
              <a:gdLst>
                <a:gd name="T0" fmla="*/ 10 w 73"/>
                <a:gd name="T1" fmla="*/ 0 h 29"/>
                <a:gd name="T2" fmla="*/ 10 w 73"/>
                <a:gd name="T3" fmla="*/ 0 h 29"/>
                <a:gd name="T4" fmla="*/ 11 w 73"/>
                <a:gd name="T5" fmla="*/ 3 h 29"/>
                <a:gd name="T6" fmla="*/ 12 w 73"/>
                <a:gd name="T7" fmla="*/ 7 h 29"/>
                <a:gd name="T8" fmla="*/ 16 w 73"/>
                <a:gd name="T9" fmla="*/ 10 h 29"/>
                <a:gd name="T10" fmla="*/ 19 w 73"/>
                <a:gd name="T11" fmla="*/ 13 h 29"/>
                <a:gd name="T12" fmla="*/ 24 w 73"/>
                <a:gd name="T13" fmla="*/ 16 h 29"/>
                <a:gd name="T14" fmla="*/ 29 w 73"/>
                <a:gd name="T15" fmla="*/ 19 h 29"/>
                <a:gd name="T16" fmla="*/ 35 w 73"/>
                <a:gd name="T17" fmla="*/ 20 h 29"/>
                <a:gd name="T18" fmla="*/ 42 w 73"/>
                <a:gd name="T19" fmla="*/ 17 h 29"/>
                <a:gd name="T20" fmla="*/ 53 w 73"/>
                <a:gd name="T21" fmla="*/ 12 h 29"/>
                <a:gd name="T22" fmla="*/ 66 w 73"/>
                <a:gd name="T23" fmla="*/ 0 h 29"/>
                <a:gd name="T24" fmla="*/ 73 w 73"/>
                <a:gd name="T25" fmla="*/ 7 h 29"/>
                <a:gd name="T26" fmla="*/ 59 w 73"/>
                <a:gd name="T27" fmla="*/ 20 h 29"/>
                <a:gd name="T28" fmla="*/ 46 w 73"/>
                <a:gd name="T29" fmla="*/ 27 h 29"/>
                <a:gd name="T30" fmla="*/ 35 w 73"/>
                <a:gd name="T31" fmla="*/ 29 h 29"/>
                <a:gd name="T32" fmla="*/ 24 w 73"/>
                <a:gd name="T33" fmla="*/ 28 h 29"/>
                <a:gd name="T34" fmla="*/ 15 w 73"/>
                <a:gd name="T35" fmla="*/ 23 h 29"/>
                <a:gd name="T36" fmla="*/ 8 w 73"/>
                <a:gd name="T37" fmla="*/ 16 h 29"/>
                <a:gd name="T38" fmla="*/ 6 w 73"/>
                <a:gd name="T39" fmla="*/ 13 h 29"/>
                <a:gd name="T40" fmla="*/ 3 w 73"/>
                <a:gd name="T41" fmla="*/ 10 h 29"/>
                <a:gd name="T42" fmla="*/ 2 w 73"/>
                <a:gd name="T43" fmla="*/ 7 h 29"/>
                <a:gd name="T44" fmla="*/ 0 w 73"/>
                <a:gd name="T45" fmla="*/ 6 h 29"/>
                <a:gd name="T46" fmla="*/ 0 w 73"/>
                <a:gd name="T47" fmla="*/ 4 h 29"/>
                <a:gd name="T48" fmla="*/ 0 w 73"/>
                <a:gd name="T49" fmla="*/ 4 h 29"/>
                <a:gd name="T50" fmla="*/ 10 w 73"/>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9">
                  <a:moveTo>
                    <a:pt x="10" y="0"/>
                  </a:moveTo>
                  <a:lnTo>
                    <a:pt x="10" y="0"/>
                  </a:lnTo>
                  <a:lnTo>
                    <a:pt x="11" y="3"/>
                  </a:lnTo>
                  <a:lnTo>
                    <a:pt x="12" y="7"/>
                  </a:lnTo>
                  <a:lnTo>
                    <a:pt x="16" y="10"/>
                  </a:lnTo>
                  <a:lnTo>
                    <a:pt x="19" y="13"/>
                  </a:lnTo>
                  <a:lnTo>
                    <a:pt x="24" y="16"/>
                  </a:lnTo>
                  <a:lnTo>
                    <a:pt x="29" y="19"/>
                  </a:lnTo>
                  <a:lnTo>
                    <a:pt x="35" y="20"/>
                  </a:lnTo>
                  <a:lnTo>
                    <a:pt x="42" y="17"/>
                  </a:lnTo>
                  <a:lnTo>
                    <a:pt x="53" y="12"/>
                  </a:lnTo>
                  <a:lnTo>
                    <a:pt x="66" y="0"/>
                  </a:lnTo>
                  <a:lnTo>
                    <a:pt x="73" y="7"/>
                  </a:lnTo>
                  <a:lnTo>
                    <a:pt x="59" y="20"/>
                  </a:lnTo>
                  <a:lnTo>
                    <a:pt x="46" y="27"/>
                  </a:lnTo>
                  <a:lnTo>
                    <a:pt x="35" y="29"/>
                  </a:lnTo>
                  <a:lnTo>
                    <a:pt x="24" y="28"/>
                  </a:lnTo>
                  <a:lnTo>
                    <a:pt x="15" y="23"/>
                  </a:lnTo>
                  <a:lnTo>
                    <a:pt x="8" y="16"/>
                  </a:lnTo>
                  <a:lnTo>
                    <a:pt x="6" y="13"/>
                  </a:lnTo>
                  <a:lnTo>
                    <a:pt x="3" y="10"/>
                  </a:lnTo>
                  <a:lnTo>
                    <a:pt x="2" y="7"/>
                  </a:lnTo>
                  <a:lnTo>
                    <a:pt x="0" y="6"/>
                  </a:lnTo>
                  <a:lnTo>
                    <a:pt x="0" y="4"/>
                  </a:lnTo>
                  <a:lnTo>
                    <a:pt x="0" y="4"/>
                  </a:lnTo>
                  <a:lnTo>
                    <a:pt x="10"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1" name="Freeform 142"/>
            <p:cNvSpPr>
              <a:spLocks noEditPoints="1"/>
            </p:cNvSpPr>
            <p:nvPr/>
          </p:nvSpPr>
          <p:spPr bwMode="auto">
            <a:xfrm>
              <a:off x="7702550" y="2849563"/>
              <a:ext cx="93663" cy="220663"/>
            </a:xfrm>
            <a:custGeom>
              <a:avLst/>
              <a:gdLst>
                <a:gd name="T0" fmla="*/ 11 w 59"/>
                <a:gd name="T1" fmla="*/ 4 h 139"/>
                <a:gd name="T2" fmla="*/ 11 w 59"/>
                <a:gd name="T3" fmla="*/ 4 h 139"/>
                <a:gd name="T4" fmla="*/ 11 w 59"/>
                <a:gd name="T5" fmla="*/ 4 h 139"/>
                <a:gd name="T6" fmla="*/ 11 w 59"/>
                <a:gd name="T7" fmla="*/ 4 h 139"/>
                <a:gd name="T8" fmla="*/ 21 w 59"/>
                <a:gd name="T9" fmla="*/ 0 h 139"/>
                <a:gd name="T10" fmla="*/ 52 w 59"/>
                <a:gd name="T11" fmla="*/ 55 h 139"/>
                <a:gd name="T12" fmla="*/ 53 w 59"/>
                <a:gd name="T13" fmla="*/ 56 h 139"/>
                <a:gd name="T14" fmla="*/ 55 w 59"/>
                <a:gd name="T15" fmla="*/ 59 h 139"/>
                <a:gd name="T16" fmla="*/ 56 w 59"/>
                <a:gd name="T17" fmla="*/ 63 h 139"/>
                <a:gd name="T18" fmla="*/ 59 w 59"/>
                <a:gd name="T19" fmla="*/ 67 h 139"/>
                <a:gd name="T20" fmla="*/ 59 w 59"/>
                <a:gd name="T21" fmla="*/ 72 h 139"/>
                <a:gd name="T22" fmla="*/ 57 w 59"/>
                <a:gd name="T23" fmla="*/ 80 h 139"/>
                <a:gd name="T24" fmla="*/ 52 w 59"/>
                <a:gd name="T25" fmla="*/ 87 h 139"/>
                <a:gd name="T26" fmla="*/ 44 w 59"/>
                <a:gd name="T27" fmla="*/ 94 h 139"/>
                <a:gd name="T28" fmla="*/ 10 w 59"/>
                <a:gd name="T29" fmla="*/ 118 h 139"/>
                <a:gd name="T30" fmla="*/ 11 w 59"/>
                <a:gd name="T31" fmla="*/ 137 h 139"/>
                <a:gd name="T32" fmla="*/ 1 w 59"/>
                <a:gd name="T33" fmla="*/ 139 h 139"/>
                <a:gd name="T34" fmla="*/ 0 w 59"/>
                <a:gd name="T35" fmla="*/ 114 h 139"/>
                <a:gd name="T36" fmla="*/ 39 w 59"/>
                <a:gd name="T37" fmla="*/ 86 h 139"/>
                <a:gd name="T38" fmla="*/ 43 w 59"/>
                <a:gd name="T39" fmla="*/ 82 h 139"/>
                <a:gd name="T40" fmla="*/ 46 w 59"/>
                <a:gd name="T41" fmla="*/ 80 h 139"/>
                <a:gd name="T42" fmla="*/ 48 w 59"/>
                <a:gd name="T43" fmla="*/ 77 h 139"/>
                <a:gd name="T44" fmla="*/ 48 w 59"/>
                <a:gd name="T45" fmla="*/ 74 h 139"/>
                <a:gd name="T46" fmla="*/ 48 w 59"/>
                <a:gd name="T47" fmla="*/ 72 h 139"/>
                <a:gd name="T48" fmla="*/ 48 w 59"/>
                <a:gd name="T49" fmla="*/ 68 h 139"/>
                <a:gd name="T50" fmla="*/ 47 w 59"/>
                <a:gd name="T51" fmla="*/ 64 h 139"/>
                <a:gd name="T52" fmla="*/ 44 w 59"/>
                <a:gd name="T53" fmla="*/ 61 h 139"/>
                <a:gd name="T54" fmla="*/ 44 w 59"/>
                <a:gd name="T55" fmla="*/ 61 h 139"/>
                <a:gd name="T56" fmla="*/ 44 w 59"/>
                <a:gd name="T57" fmla="*/ 61 h 139"/>
                <a:gd name="T58" fmla="*/ 44 w 59"/>
                <a:gd name="T59" fmla="*/ 60 h 139"/>
                <a:gd name="T60" fmla="*/ 11 w 59"/>
                <a:gd name="T61" fmla="*/ 4 h 139"/>
                <a:gd name="T62" fmla="*/ 21 w 59"/>
                <a:gd name="T6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39">
                  <a:moveTo>
                    <a:pt x="11" y="4"/>
                  </a:moveTo>
                  <a:lnTo>
                    <a:pt x="11" y="4"/>
                  </a:lnTo>
                  <a:lnTo>
                    <a:pt x="11" y="4"/>
                  </a:lnTo>
                  <a:lnTo>
                    <a:pt x="11" y="4"/>
                  </a:lnTo>
                  <a:close/>
                  <a:moveTo>
                    <a:pt x="21" y="0"/>
                  </a:moveTo>
                  <a:lnTo>
                    <a:pt x="52" y="55"/>
                  </a:lnTo>
                  <a:lnTo>
                    <a:pt x="53" y="56"/>
                  </a:lnTo>
                  <a:lnTo>
                    <a:pt x="55" y="59"/>
                  </a:lnTo>
                  <a:lnTo>
                    <a:pt x="56" y="63"/>
                  </a:lnTo>
                  <a:lnTo>
                    <a:pt x="59" y="67"/>
                  </a:lnTo>
                  <a:lnTo>
                    <a:pt x="59" y="72"/>
                  </a:lnTo>
                  <a:lnTo>
                    <a:pt x="57" y="80"/>
                  </a:lnTo>
                  <a:lnTo>
                    <a:pt x="52" y="87"/>
                  </a:lnTo>
                  <a:lnTo>
                    <a:pt x="44" y="94"/>
                  </a:lnTo>
                  <a:lnTo>
                    <a:pt x="10" y="118"/>
                  </a:lnTo>
                  <a:lnTo>
                    <a:pt x="11" y="137"/>
                  </a:lnTo>
                  <a:lnTo>
                    <a:pt x="1" y="139"/>
                  </a:lnTo>
                  <a:lnTo>
                    <a:pt x="0" y="114"/>
                  </a:lnTo>
                  <a:lnTo>
                    <a:pt x="39" y="86"/>
                  </a:lnTo>
                  <a:lnTo>
                    <a:pt x="43" y="82"/>
                  </a:lnTo>
                  <a:lnTo>
                    <a:pt x="46" y="80"/>
                  </a:lnTo>
                  <a:lnTo>
                    <a:pt x="48" y="77"/>
                  </a:lnTo>
                  <a:lnTo>
                    <a:pt x="48" y="74"/>
                  </a:lnTo>
                  <a:lnTo>
                    <a:pt x="48" y="72"/>
                  </a:lnTo>
                  <a:lnTo>
                    <a:pt x="48" y="68"/>
                  </a:lnTo>
                  <a:lnTo>
                    <a:pt x="47" y="64"/>
                  </a:lnTo>
                  <a:lnTo>
                    <a:pt x="44" y="61"/>
                  </a:lnTo>
                  <a:lnTo>
                    <a:pt x="44" y="61"/>
                  </a:lnTo>
                  <a:lnTo>
                    <a:pt x="44" y="61"/>
                  </a:lnTo>
                  <a:lnTo>
                    <a:pt x="44" y="60"/>
                  </a:lnTo>
                  <a:lnTo>
                    <a:pt x="11" y="4"/>
                  </a:lnTo>
                  <a:lnTo>
                    <a:pt x="21"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 name="Freeform 143"/>
            <p:cNvSpPr/>
            <p:nvPr/>
          </p:nvSpPr>
          <p:spPr bwMode="auto">
            <a:xfrm>
              <a:off x="7448550" y="2876550"/>
              <a:ext cx="82550" cy="177800"/>
            </a:xfrm>
            <a:custGeom>
              <a:avLst/>
              <a:gdLst>
                <a:gd name="T0" fmla="*/ 33 w 52"/>
                <a:gd name="T1" fmla="*/ 0 h 112"/>
                <a:gd name="T2" fmla="*/ 33 w 52"/>
                <a:gd name="T3" fmla="*/ 0 h 112"/>
                <a:gd name="T4" fmla="*/ 40 w 52"/>
                <a:gd name="T5" fmla="*/ 5 h 112"/>
                <a:gd name="T6" fmla="*/ 12 w 52"/>
                <a:gd name="T7" fmla="*/ 48 h 112"/>
                <a:gd name="T8" fmla="*/ 12 w 52"/>
                <a:gd name="T9" fmla="*/ 48 h 112"/>
                <a:gd name="T10" fmla="*/ 12 w 52"/>
                <a:gd name="T11" fmla="*/ 48 h 112"/>
                <a:gd name="T12" fmla="*/ 12 w 52"/>
                <a:gd name="T13" fmla="*/ 50 h 112"/>
                <a:gd name="T14" fmla="*/ 10 w 52"/>
                <a:gd name="T15" fmla="*/ 52 h 112"/>
                <a:gd name="T16" fmla="*/ 10 w 52"/>
                <a:gd name="T17" fmla="*/ 55 h 112"/>
                <a:gd name="T18" fmla="*/ 10 w 52"/>
                <a:gd name="T19" fmla="*/ 57 h 112"/>
                <a:gd name="T20" fmla="*/ 12 w 52"/>
                <a:gd name="T21" fmla="*/ 59 h 112"/>
                <a:gd name="T22" fmla="*/ 13 w 52"/>
                <a:gd name="T23" fmla="*/ 61 h 112"/>
                <a:gd name="T24" fmla="*/ 16 w 52"/>
                <a:gd name="T25" fmla="*/ 65 h 112"/>
                <a:gd name="T26" fmla="*/ 47 w 52"/>
                <a:gd name="T27" fmla="*/ 87 h 112"/>
                <a:gd name="T28" fmla="*/ 50 w 52"/>
                <a:gd name="T29" fmla="*/ 90 h 112"/>
                <a:gd name="T30" fmla="*/ 51 w 52"/>
                <a:gd name="T31" fmla="*/ 91 h 112"/>
                <a:gd name="T32" fmla="*/ 52 w 52"/>
                <a:gd name="T33" fmla="*/ 94 h 112"/>
                <a:gd name="T34" fmla="*/ 52 w 52"/>
                <a:gd name="T35" fmla="*/ 98 h 112"/>
                <a:gd name="T36" fmla="*/ 52 w 52"/>
                <a:gd name="T37" fmla="*/ 101 h 112"/>
                <a:gd name="T38" fmla="*/ 51 w 52"/>
                <a:gd name="T39" fmla="*/ 105 h 112"/>
                <a:gd name="T40" fmla="*/ 50 w 52"/>
                <a:gd name="T41" fmla="*/ 108 h 112"/>
                <a:gd name="T42" fmla="*/ 47 w 52"/>
                <a:gd name="T43" fmla="*/ 112 h 112"/>
                <a:gd name="T44" fmla="*/ 39 w 52"/>
                <a:gd name="T45" fmla="*/ 107 h 112"/>
                <a:gd name="T46" fmla="*/ 40 w 52"/>
                <a:gd name="T47" fmla="*/ 103 h 112"/>
                <a:gd name="T48" fmla="*/ 42 w 52"/>
                <a:gd name="T49" fmla="*/ 101 h 112"/>
                <a:gd name="T50" fmla="*/ 43 w 52"/>
                <a:gd name="T51" fmla="*/ 98 h 112"/>
                <a:gd name="T52" fmla="*/ 43 w 52"/>
                <a:gd name="T53" fmla="*/ 98 h 112"/>
                <a:gd name="T54" fmla="*/ 43 w 52"/>
                <a:gd name="T55" fmla="*/ 97 h 112"/>
                <a:gd name="T56" fmla="*/ 43 w 52"/>
                <a:gd name="T57" fmla="*/ 97 h 112"/>
                <a:gd name="T58" fmla="*/ 10 w 52"/>
                <a:gd name="T59" fmla="*/ 73 h 112"/>
                <a:gd name="T60" fmla="*/ 5 w 52"/>
                <a:gd name="T61" fmla="*/ 68 h 112"/>
                <a:gd name="T62" fmla="*/ 3 w 52"/>
                <a:gd name="T63" fmla="*/ 64 h 112"/>
                <a:gd name="T64" fmla="*/ 1 w 52"/>
                <a:gd name="T65" fmla="*/ 59 h 112"/>
                <a:gd name="T66" fmla="*/ 0 w 52"/>
                <a:gd name="T67" fmla="*/ 55 h 112"/>
                <a:gd name="T68" fmla="*/ 1 w 52"/>
                <a:gd name="T69" fmla="*/ 51 h 112"/>
                <a:gd name="T70" fmla="*/ 1 w 52"/>
                <a:gd name="T71" fmla="*/ 47 h 112"/>
                <a:gd name="T72" fmla="*/ 3 w 52"/>
                <a:gd name="T73" fmla="*/ 44 h 112"/>
                <a:gd name="T74" fmla="*/ 4 w 52"/>
                <a:gd name="T75" fmla="*/ 43 h 112"/>
                <a:gd name="T76" fmla="*/ 4 w 52"/>
                <a:gd name="T77" fmla="*/ 42 h 112"/>
                <a:gd name="T78" fmla="*/ 33 w 52"/>
                <a:gd name="T7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112">
                  <a:moveTo>
                    <a:pt x="33" y="0"/>
                  </a:moveTo>
                  <a:lnTo>
                    <a:pt x="33" y="0"/>
                  </a:lnTo>
                  <a:lnTo>
                    <a:pt x="40" y="5"/>
                  </a:lnTo>
                  <a:lnTo>
                    <a:pt x="12" y="48"/>
                  </a:lnTo>
                  <a:lnTo>
                    <a:pt x="12" y="48"/>
                  </a:lnTo>
                  <a:lnTo>
                    <a:pt x="12" y="48"/>
                  </a:lnTo>
                  <a:lnTo>
                    <a:pt x="12" y="50"/>
                  </a:lnTo>
                  <a:lnTo>
                    <a:pt x="10" y="52"/>
                  </a:lnTo>
                  <a:lnTo>
                    <a:pt x="10" y="55"/>
                  </a:lnTo>
                  <a:lnTo>
                    <a:pt x="10" y="57"/>
                  </a:lnTo>
                  <a:lnTo>
                    <a:pt x="12" y="59"/>
                  </a:lnTo>
                  <a:lnTo>
                    <a:pt x="13" y="61"/>
                  </a:lnTo>
                  <a:lnTo>
                    <a:pt x="16" y="65"/>
                  </a:lnTo>
                  <a:lnTo>
                    <a:pt x="47" y="87"/>
                  </a:lnTo>
                  <a:lnTo>
                    <a:pt x="50" y="90"/>
                  </a:lnTo>
                  <a:lnTo>
                    <a:pt x="51" y="91"/>
                  </a:lnTo>
                  <a:lnTo>
                    <a:pt x="52" y="94"/>
                  </a:lnTo>
                  <a:lnTo>
                    <a:pt x="52" y="98"/>
                  </a:lnTo>
                  <a:lnTo>
                    <a:pt x="52" y="101"/>
                  </a:lnTo>
                  <a:lnTo>
                    <a:pt x="51" y="105"/>
                  </a:lnTo>
                  <a:lnTo>
                    <a:pt x="50" y="108"/>
                  </a:lnTo>
                  <a:lnTo>
                    <a:pt x="47" y="112"/>
                  </a:lnTo>
                  <a:lnTo>
                    <a:pt x="39" y="107"/>
                  </a:lnTo>
                  <a:lnTo>
                    <a:pt x="40" y="103"/>
                  </a:lnTo>
                  <a:lnTo>
                    <a:pt x="42" y="101"/>
                  </a:lnTo>
                  <a:lnTo>
                    <a:pt x="43" y="98"/>
                  </a:lnTo>
                  <a:lnTo>
                    <a:pt x="43" y="98"/>
                  </a:lnTo>
                  <a:lnTo>
                    <a:pt x="43" y="97"/>
                  </a:lnTo>
                  <a:lnTo>
                    <a:pt x="43" y="97"/>
                  </a:lnTo>
                  <a:lnTo>
                    <a:pt x="10" y="73"/>
                  </a:lnTo>
                  <a:lnTo>
                    <a:pt x="5" y="68"/>
                  </a:lnTo>
                  <a:lnTo>
                    <a:pt x="3" y="64"/>
                  </a:lnTo>
                  <a:lnTo>
                    <a:pt x="1" y="59"/>
                  </a:lnTo>
                  <a:lnTo>
                    <a:pt x="0" y="55"/>
                  </a:lnTo>
                  <a:lnTo>
                    <a:pt x="1" y="51"/>
                  </a:lnTo>
                  <a:lnTo>
                    <a:pt x="1" y="47"/>
                  </a:lnTo>
                  <a:lnTo>
                    <a:pt x="3" y="44"/>
                  </a:lnTo>
                  <a:lnTo>
                    <a:pt x="4" y="43"/>
                  </a:lnTo>
                  <a:lnTo>
                    <a:pt x="4" y="42"/>
                  </a:lnTo>
                  <a:lnTo>
                    <a:pt x="33"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3" name="Freeform 144"/>
            <p:cNvSpPr/>
            <p:nvPr/>
          </p:nvSpPr>
          <p:spPr bwMode="auto">
            <a:xfrm>
              <a:off x="7629525" y="3087688"/>
              <a:ext cx="49213" cy="360363"/>
            </a:xfrm>
            <a:custGeom>
              <a:avLst/>
              <a:gdLst>
                <a:gd name="T0" fmla="*/ 6 w 31"/>
                <a:gd name="T1" fmla="*/ 0 h 227"/>
                <a:gd name="T2" fmla="*/ 6 w 31"/>
                <a:gd name="T3" fmla="*/ 0 h 227"/>
                <a:gd name="T4" fmla="*/ 16 w 31"/>
                <a:gd name="T5" fmla="*/ 0 h 227"/>
                <a:gd name="T6" fmla="*/ 16 w 31"/>
                <a:gd name="T7" fmla="*/ 6 h 227"/>
                <a:gd name="T8" fmla="*/ 16 w 31"/>
                <a:gd name="T9" fmla="*/ 16 h 227"/>
                <a:gd name="T10" fmla="*/ 14 w 31"/>
                <a:gd name="T11" fmla="*/ 33 h 227"/>
                <a:gd name="T12" fmla="*/ 13 w 31"/>
                <a:gd name="T13" fmla="*/ 54 h 227"/>
                <a:gd name="T14" fmla="*/ 12 w 31"/>
                <a:gd name="T15" fmla="*/ 78 h 227"/>
                <a:gd name="T16" fmla="*/ 10 w 31"/>
                <a:gd name="T17" fmla="*/ 104 h 227"/>
                <a:gd name="T18" fmla="*/ 10 w 31"/>
                <a:gd name="T19" fmla="*/ 129 h 227"/>
                <a:gd name="T20" fmla="*/ 9 w 31"/>
                <a:gd name="T21" fmla="*/ 152 h 227"/>
                <a:gd name="T22" fmla="*/ 10 w 31"/>
                <a:gd name="T23" fmla="*/ 172 h 227"/>
                <a:gd name="T24" fmla="*/ 10 w 31"/>
                <a:gd name="T25" fmla="*/ 189 h 227"/>
                <a:gd name="T26" fmla="*/ 12 w 31"/>
                <a:gd name="T27" fmla="*/ 194 h 227"/>
                <a:gd name="T28" fmla="*/ 12 w 31"/>
                <a:gd name="T29" fmla="*/ 194 h 227"/>
                <a:gd name="T30" fmla="*/ 13 w 31"/>
                <a:gd name="T31" fmla="*/ 214 h 227"/>
                <a:gd name="T32" fmla="*/ 13 w 31"/>
                <a:gd name="T33" fmla="*/ 215 h 227"/>
                <a:gd name="T34" fmla="*/ 13 w 31"/>
                <a:gd name="T35" fmla="*/ 216 h 227"/>
                <a:gd name="T36" fmla="*/ 13 w 31"/>
                <a:gd name="T37" fmla="*/ 216 h 227"/>
                <a:gd name="T38" fmla="*/ 13 w 31"/>
                <a:gd name="T39" fmla="*/ 216 h 227"/>
                <a:gd name="T40" fmla="*/ 14 w 31"/>
                <a:gd name="T41" fmla="*/ 218 h 227"/>
                <a:gd name="T42" fmla="*/ 16 w 31"/>
                <a:gd name="T43" fmla="*/ 218 h 227"/>
                <a:gd name="T44" fmla="*/ 17 w 31"/>
                <a:gd name="T45" fmla="*/ 218 h 227"/>
                <a:gd name="T46" fmla="*/ 17 w 31"/>
                <a:gd name="T47" fmla="*/ 218 h 227"/>
                <a:gd name="T48" fmla="*/ 31 w 31"/>
                <a:gd name="T49" fmla="*/ 216 h 227"/>
                <a:gd name="T50" fmla="*/ 31 w 31"/>
                <a:gd name="T51" fmla="*/ 227 h 227"/>
                <a:gd name="T52" fmla="*/ 18 w 31"/>
                <a:gd name="T53" fmla="*/ 227 h 227"/>
                <a:gd name="T54" fmla="*/ 16 w 31"/>
                <a:gd name="T55" fmla="*/ 227 h 227"/>
                <a:gd name="T56" fmla="*/ 14 w 31"/>
                <a:gd name="T57" fmla="*/ 227 h 227"/>
                <a:gd name="T58" fmla="*/ 10 w 31"/>
                <a:gd name="T59" fmla="*/ 227 h 227"/>
                <a:gd name="T60" fmla="*/ 8 w 31"/>
                <a:gd name="T61" fmla="*/ 225 h 227"/>
                <a:gd name="T62" fmla="*/ 5 w 31"/>
                <a:gd name="T63" fmla="*/ 223 h 227"/>
                <a:gd name="T64" fmla="*/ 4 w 31"/>
                <a:gd name="T65" fmla="*/ 219 h 227"/>
                <a:gd name="T66" fmla="*/ 4 w 31"/>
                <a:gd name="T67" fmla="*/ 216 h 227"/>
                <a:gd name="T68" fmla="*/ 4 w 31"/>
                <a:gd name="T69" fmla="*/ 214 h 227"/>
                <a:gd name="T70" fmla="*/ 1 w 31"/>
                <a:gd name="T71" fmla="*/ 195 h 227"/>
                <a:gd name="T72" fmla="*/ 1 w 31"/>
                <a:gd name="T73" fmla="*/ 189 h 227"/>
                <a:gd name="T74" fmla="*/ 0 w 31"/>
                <a:gd name="T75" fmla="*/ 173 h 227"/>
                <a:gd name="T76" fmla="*/ 0 w 31"/>
                <a:gd name="T77" fmla="*/ 152 h 227"/>
                <a:gd name="T78" fmla="*/ 0 w 31"/>
                <a:gd name="T79" fmla="*/ 129 h 227"/>
                <a:gd name="T80" fmla="*/ 1 w 31"/>
                <a:gd name="T81" fmla="*/ 102 h 227"/>
                <a:gd name="T82" fmla="*/ 1 w 31"/>
                <a:gd name="T83" fmla="*/ 78 h 227"/>
                <a:gd name="T84" fmla="*/ 2 w 31"/>
                <a:gd name="T85" fmla="*/ 54 h 227"/>
                <a:gd name="T86" fmla="*/ 4 w 31"/>
                <a:gd name="T87" fmla="*/ 32 h 227"/>
                <a:gd name="T88" fmla="*/ 5 w 31"/>
                <a:gd name="T89" fmla="*/ 15 h 227"/>
                <a:gd name="T90" fmla="*/ 6 w 31"/>
                <a:gd name="T91" fmla="*/ 4 h 227"/>
                <a:gd name="T92" fmla="*/ 6 w 31"/>
                <a:gd name="T9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227">
                  <a:moveTo>
                    <a:pt x="6" y="0"/>
                  </a:moveTo>
                  <a:lnTo>
                    <a:pt x="6" y="0"/>
                  </a:lnTo>
                  <a:lnTo>
                    <a:pt x="16" y="0"/>
                  </a:lnTo>
                  <a:lnTo>
                    <a:pt x="16" y="6"/>
                  </a:lnTo>
                  <a:lnTo>
                    <a:pt x="16" y="16"/>
                  </a:lnTo>
                  <a:lnTo>
                    <a:pt x="14" y="33"/>
                  </a:lnTo>
                  <a:lnTo>
                    <a:pt x="13" y="54"/>
                  </a:lnTo>
                  <a:lnTo>
                    <a:pt x="12" y="78"/>
                  </a:lnTo>
                  <a:lnTo>
                    <a:pt x="10" y="104"/>
                  </a:lnTo>
                  <a:lnTo>
                    <a:pt x="10" y="129"/>
                  </a:lnTo>
                  <a:lnTo>
                    <a:pt x="9" y="152"/>
                  </a:lnTo>
                  <a:lnTo>
                    <a:pt x="10" y="172"/>
                  </a:lnTo>
                  <a:lnTo>
                    <a:pt x="10" y="189"/>
                  </a:lnTo>
                  <a:lnTo>
                    <a:pt x="12" y="194"/>
                  </a:lnTo>
                  <a:lnTo>
                    <a:pt x="12" y="194"/>
                  </a:lnTo>
                  <a:lnTo>
                    <a:pt x="13" y="214"/>
                  </a:lnTo>
                  <a:lnTo>
                    <a:pt x="13" y="215"/>
                  </a:lnTo>
                  <a:lnTo>
                    <a:pt x="13" y="216"/>
                  </a:lnTo>
                  <a:lnTo>
                    <a:pt x="13" y="216"/>
                  </a:lnTo>
                  <a:lnTo>
                    <a:pt x="13" y="216"/>
                  </a:lnTo>
                  <a:lnTo>
                    <a:pt x="14" y="218"/>
                  </a:lnTo>
                  <a:lnTo>
                    <a:pt x="16" y="218"/>
                  </a:lnTo>
                  <a:lnTo>
                    <a:pt x="17" y="218"/>
                  </a:lnTo>
                  <a:lnTo>
                    <a:pt x="17" y="218"/>
                  </a:lnTo>
                  <a:lnTo>
                    <a:pt x="31" y="216"/>
                  </a:lnTo>
                  <a:lnTo>
                    <a:pt x="31" y="227"/>
                  </a:lnTo>
                  <a:lnTo>
                    <a:pt x="18" y="227"/>
                  </a:lnTo>
                  <a:lnTo>
                    <a:pt x="16" y="227"/>
                  </a:lnTo>
                  <a:lnTo>
                    <a:pt x="14" y="227"/>
                  </a:lnTo>
                  <a:lnTo>
                    <a:pt x="10" y="227"/>
                  </a:lnTo>
                  <a:lnTo>
                    <a:pt x="8" y="225"/>
                  </a:lnTo>
                  <a:lnTo>
                    <a:pt x="5" y="223"/>
                  </a:lnTo>
                  <a:lnTo>
                    <a:pt x="4" y="219"/>
                  </a:lnTo>
                  <a:lnTo>
                    <a:pt x="4" y="216"/>
                  </a:lnTo>
                  <a:lnTo>
                    <a:pt x="4" y="214"/>
                  </a:lnTo>
                  <a:lnTo>
                    <a:pt x="1" y="195"/>
                  </a:lnTo>
                  <a:lnTo>
                    <a:pt x="1" y="189"/>
                  </a:lnTo>
                  <a:lnTo>
                    <a:pt x="0" y="173"/>
                  </a:lnTo>
                  <a:lnTo>
                    <a:pt x="0" y="152"/>
                  </a:lnTo>
                  <a:lnTo>
                    <a:pt x="0" y="129"/>
                  </a:lnTo>
                  <a:lnTo>
                    <a:pt x="1" y="102"/>
                  </a:lnTo>
                  <a:lnTo>
                    <a:pt x="1" y="78"/>
                  </a:lnTo>
                  <a:lnTo>
                    <a:pt x="2" y="54"/>
                  </a:lnTo>
                  <a:lnTo>
                    <a:pt x="4" y="32"/>
                  </a:lnTo>
                  <a:lnTo>
                    <a:pt x="5" y="15"/>
                  </a:lnTo>
                  <a:lnTo>
                    <a:pt x="6" y="4"/>
                  </a:lnTo>
                  <a:lnTo>
                    <a:pt x="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4" name="Freeform 145"/>
            <p:cNvSpPr/>
            <p:nvPr/>
          </p:nvSpPr>
          <p:spPr bwMode="auto">
            <a:xfrm>
              <a:off x="7556500" y="3092450"/>
              <a:ext cx="44450" cy="363538"/>
            </a:xfrm>
            <a:custGeom>
              <a:avLst/>
              <a:gdLst>
                <a:gd name="T0" fmla="*/ 16 w 28"/>
                <a:gd name="T1" fmla="*/ 0 h 229"/>
                <a:gd name="T2" fmla="*/ 16 w 28"/>
                <a:gd name="T3" fmla="*/ 0 h 229"/>
                <a:gd name="T4" fmla="*/ 26 w 28"/>
                <a:gd name="T5" fmla="*/ 0 h 229"/>
                <a:gd name="T6" fmla="*/ 26 w 28"/>
                <a:gd name="T7" fmla="*/ 4 h 229"/>
                <a:gd name="T8" fmla="*/ 26 w 28"/>
                <a:gd name="T9" fmla="*/ 14 h 229"/>
                <a:gd name="T10" fmla="*/ 25 w 28"/>
                <a:gd name="T11" fmla="*/ 31 h 229"/>
                <a:gd name="T12" fmla="*/ 25 w 28"/>
                <a:gd name="T13" fmla="*/ 52 h 229"/>
                <a:gd name="T14" fmla="*/ 25 w 28"/>
                <a:gd name="T15" fmla="*/ 77 h 229"/>
                <a:gd name="T16" fmla="*/ 25 w 28"/>
                <a:gd name="T17" fmla="*/ 102 h 229"/>
                <a:gd name="T18" fmla="*/ 25 w 28"/>
                <a:gd name="T19" fmla="*/ 127 h 229"/>
                <a:gd name="T20" fmla="*/ 25 w 28"/>
                <a:gd name="T21" fmla="*/ 152 h 229"/>
                <a:gd name="T22" fmla="*/ 25 w 28"/>
                <a:gd name="T23" fmla="*/ 173 h 229"/>
                <a:gd name="T24" fmla="*/ 25 w 28"/>
                <a:gd name="T25" fmla="*/ 190 h 229"/>
                <a:gd name="T26" fmla="*/ 25 w 28"/>
                <a:gd name="T27" fmla="*/ 191 h 229"/>
                <a:gd name="T28" fmla="*/ 25 w 28"/>
                <a:gd name="T29" fmla="*/ 195 h 229"/>
                <a:gd name="T30" fmla="*/ 25 w 28"/>
                <a:gd name="T31" fmla="*/ 199 h 229"/>
                <a:gd name="T32" fmla="*/ 25 w 28"/>
                <a:gd name="T33" fmla="*/ 203 h 229"/>
                <a:gd name="T34" fmla="*/ 26 w 28"/>
                <a:gd name="T35" fmla="*/ 221 h 229"/>
                <a:gd name="T36" fmla="*/ 26 w 28"/>
                <a:gd name="T37" fmla="*/ 221 h 229"/>
                <a:gd name="T38" fmla="*/ 28 w 28"/>
                <a:gd name="T39" fmla="*/ 224 h 229"/>
                <a:gd name="T40" fmla="*/ 26 w 28"/>
                <a:gd name="T41" fmla="*/ 225 h 229"/>
                <a:gd name="T42" fmla="*/ 25 w 28"/>
                <a:gd name="T43" fmla="*/ 226 h 229"/>
                <a:gd name="T44" fmla="*/ 24 w 28"/>
                <a:gd name="T45" fmla="*/ 228 h 229"/>
                <a:gd name="T46" fmla="*/ 24 w 28"/>
                <a:gd name="T47" fmla="*/ 228 h 229"/>
                <a:gd name="T48" fmla="*/ 22 w 28"/>
                <a:gd name="T49" fmla="*/ 229 h 229"/>
                <a:gd name="T50" fmla="*/ 20 w 28"/>
                <a:gd name="T51" fmla="*/ 229 h 229"/>
                <a:gd name="T52" fmla="*/ 17 w 28"/>
                <a:gd name="T53" fmla="*/ 229 h 229"/>
                <a:gd name="T54" fmla="*/ 13 w 28"/>
                <a:gd name="T55" fmla="*/ 228 h 229"/>
                <a:gd name="T56" fmla="*/ 0 w 28"/>
                <a:gd name="T57" fmla="*/ 228 h 229"/>
                <a:gd name="T58" fmla="*/ 0 w 28"/>
                <a:gd name="T59" fmla="*/ 217 h 229"/>
                <a:gd name="T60" fmla="*/ 14 w 28"/>
                <a:gd name="T61" fmla="*/ 219 h 229"/>
                <a:gd name="T62" fmla="*/ 14 w 28"/>
                <a:gd name="T63" fmla="*/ 219 h 229"/>
                <a:gd name="T64" fmla="*/ 16 w 28"/>
                <a:gd name="T65" fmla="*/ 219 h 229"/>
                <a:gd name="T66" fmla="*/ 16 w 28"/>
                <a:gd name="T67" fmla="*/ 203 h 229"/>
                <a:gd name="T68" fmla="*/ 16 w 28"/>
                <a:gd name="T69" fmla="*/ 202 h 229"/>
                <a:gd name="T70" fmla="*/ 16 w 28"/>
                <a:gd name="T71" fmla="*/ 200 h 229"/>
                <a:gd name="T72" fmla="*/ 16 w 28"/>
                <a:gd name="T73" fmla="*/ 198 h 229"/>
                <a:gd name="T74" fmla="*/ 16 w 28"/>
                <a:gd name="T75" fmla="*/ 194 h 229"/>
                <a:gd name="T76" fmla="*/ 16 w 28"/>
                <a:gd name="T77" fmla="*/ 191 h 229"/>
                <a:gd name="T78" fmla="*/ 16 w 28"/>
                <a:gd name="T79" fmla="*/ 190 h 229"/>
                <a:gd name="T80" fmla="*/ 14 w 28"/>
                <a:gd name="T81" fmla="*/ 173 h 229"/>
                <a:gd name="T82" fmla="*/ 14 w 28"/>
                <a:gd name="T83" fmla="*/ 152 h 229"/>
                <a:gd name="T84" fmla="*/ 14 w 28"/>
                <a:gd name="T85" fmla="*/ 127 h 229"/>
                <a:gd name="T86" fmla="*/ 14 w 28"/>
                <a:gd name="T87" fmla="*/ 102 h 229"/>
                <a:gd name="T88" fmla="*/ 14 w 28"/>
                <a:gd name="T89" fmla="*/ 76 h 229"/>
                <a:gd name="T90" fmla="*/ 16 w 28"/>
                <a:gd name="T91" fmla="*/ 52 h 229"/>
                <a:gd name="T92" fmla="*/ 16 w 28"/>
                <a:gd name="T93" fmla="*/ 31 h 229"/>
                <a:gd name="T94" fmla="*/ 16 w 28"/>
                <a:gd name="T95" fmla="*/ 14 h 229"/>
                <a:gd name="T96" fmla="*/ 16 w 28"/>
                <a:gd name="T97" fmla="*/ 4 h 229"/>
                <a:gd name="T98" fmla="*/ 16 w 28"/>
                <a:gd name="T99"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 h="229">
                  <a:moveTo>
                    <a:pt x="16" y="0"/>
                  </a:moveTo>
                  <a:lnTo>
                    <a:pt x="16" y="0"/>
                  </a:lnTo>
                  <a:lnTo>
                    <a:pt x="26" y="0"/>
                  </a:lnTo>
                  <a:lnTo>
                    <a:pt x="26" y="4"/>
                  </a:lnTo>
                  <a:lnTo>
                    <a:pt x="26" y="14"/>
                  </a:lnTo>
                  <a:lnTo>
                    <a:pt x="25" y="31"/>
                  </a:lnTo>
                  <a:lnTo>
                    <a:pt x="25" y="52"/>
                  </a:lnTo>
                  <a:lnTo>
                    <a:pt x="25" y="77"/>
                  </a:lnTo>
                  <a:lnTo>
                    <a:pt x="25" y="102"/>
                  </a:lnTo>
                  <a:lnTo>
                    <a:pt x="25" y="127"/>
                  </a:lnTo>
                  <a:lnTo>
                    <a:pt x="25" y="152"/>
                  </a:lnTo>
                  <a:lnTo>
                    <a:pt x="25" y="173"/>
                  </a:lnTo>
                  <a:lnTo>
                    <a:pt x="25" y="190"/>
                  </a:lnTo>
                  <a:lnTo>
                    <a:pt x="25" y="191"/>
                  </a:lnTo>
                  <a:lnTo>
                    <a:pt x="25" y="195"/>
                  </a:lnTo>
                  <a:lnTo>
                    <a:pt x="25" y="199"/>
                  </a:lnTo>
                  <a:lnTo>
                    <a:pt x="25" y="203"/>
                  </a:lnTo>
                  <a:lnTo>
                    <a:pt x="26" y="221"/>
                  </a:lnTo>
                  <a:lnTo>
                    <a:pt x="26" y="221"/>
                  </a:lnTo>
                  <a:lnTo>
                    <a:pt x="28" y="224"/>
                  </a:lnTo>
                  <a:lnTo>
                    <a:pt x="26" y="225"/>
                  </a:lnTo>
                  <a:lnTo>
                    <a:pt x="25" y="226"/>
                  </a:lnTo>
                  <a:lnTo>
                    <a:pt x="24" y="228"/>
                  </a:lnTo>
                  <a:lnTo>
                    <a:pt x="24" y="228"/>
                  </a:lnTo>
                  <a:lnTo>
                    <a:pt x="22" y="229"/>
                  </a:lnTo>
                  <a:lnTo>
                    <a:pt x="20" y="229"/>
                  </a:lnTo>
                  <a:lnTo>
                    <a:pt x="17" y="229"/>
                  </a:lnTo>
                  <a:lnTo>
                    <a:pt x="13" y="228"/>
                  </a:lnTo>
                  <a:lnTo>
                    <a:pt x="0" y="228"/>
                  </a:lnTo>
                  <a:lnTo>
                    <a:pt x="0" y="217"/>
                  </a:lnTo>
                  <a:lnTo>
                    <a:pt x="14" y="219"/>
                  </a:lnTo>
                  <a:lnTo>
                    <a:pt x="14" y="219"/>
                  </a:lnTo>
                  <a:lnTo>
                    <a:pt x="16" y="219"/>
                  </a:lnTo>
                  <a:lnTo>
                    <a:pt x="16" y="203"/>
                  </a:lnTo>
                  <a:lnTo>
                    <a:pt x="16" y="202"/>
                  </a:lnTo>
                  <a:lnTo>
                    <a:pt x="16" y="200"/>
                  </a:lnTo>
                  <a:lnTo>
                    <a:pt x="16" y="198"/>
                  </a:lnTo>
                  <a:lnTo>
                    <a:pt x="16" y="194"/>
                  </a:lnTo>
                  <a:lnTo>
                    <a:pt x="16" y="191"/>
                  </a:lnTo>
                  <a:lnTo>
                    <a:pt x="16" y="190"/>
                  </a:lnTo>
                  <a:lnTo>
                    <a:pt x="14" y="173"/>
                  </a:lnTo>
                  <a:lnTo>
                    <a:pt x="14" y="152"/>
                  </a:lnTo>
                  <a:lnTo>
                    <a:pt x="14" y="127"/>
                  </a:lnTo>
                  <a:lnTo>
                    <a:pt x="14" y="102"/>
                  </a:lnTo>
                  <a:lnTo>
                    <a:pt x="14" y="76"/>
                  </a:lnTo>
                  <a:lnTo>
                    <a:pt x="16" y="52"/>
                  </a:lnTo>
                  <a:lnTo>
                    <a:pt x="16" y="31"/>
                  </a:lnTo>
                  <a:lnTo>
                    <a:pt x="16" y="14"/>
                  </a:lnTo>
                  <a:lnTo>
                    <a:pt x="16" y="4"/>
                  </a:lnTo>
                  <a:lnTo>
                    <a:pt x="1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5" name="Freeform 146"/>
            <p:cNvSpPr>
              <a:spLocks noEditPoints="1"/>
            </p:cNvSpPr>
            <p:nvPr/>
          </p:nvSpPr>
          <p:spPr bwMode="auto">
            <a:xfrm>
              <a:off x="7491413" y="2516188"/>
              <a:ext cx="288925" cy="269875"/>
            </a:xfrm>
            <a:custGeom>
              <a:avLst/>
              <a:gdLst>
                <a:gd name="T0" fmla="*/ 71 w 182"/>
                <a:gd name="T1" fmla="*/ 11 h 170"/>
                <a:gd name="T2" fmla="*/ 53 w 182"/>
                <a:gd name="T3" fmla="*/ 19 h 170"/>
                <a:gd name="T4" fmla="*/ 49 w 182"/>
                <a:gd name="T5" fmla="*/ 21 h 170"/>
                <a:gd name="T6" fmla="*/ 29 w 182"/>
                <a:gd name="T7" fmla="*/ 40 h 170"/>
                <a:gd name="T8" fmla="*/ 12 w 182"/>
                <a:gd name="T9" fmla="*/ 74 h 170"/>
                <a:gd name="T10" fmla="*/ 12 w 182"/>
                <a:gd name="T11" fmla="*/ 105 h 170"/>
                <a:gd name="T12" fmla="*/ 21 w 182"/>
                <a:gd name="T13" fmla="*/ 126 h 170"/>
                <a:gd name="T14" fmla="*/ 24 w 182"/>
                <a:gd name="T15" fmla="*/ 129 h 170"/>
                <a:gd name="T16" fmla="*/ 24 w 182"/>
                <a:gd name="T17" fmla="*/ 130 h 170"/>
                <a:gd name="T18" fmla="*/ 53 w 182"/>
                <a:gd name="T19" fmla="*/ 153 h 170"/>
                <a:gd name="T20" fmla="*/ 86 w 182"/>
                <a:gd name="T21" fmla="*/ 160 h 170"/>
                <a:gd name="T22" fmla="*/ 116 w 182"/>
                <a:gd name="T23" fmla="*/ 156 h 170"/>
                <a:gd name="T24" fmla="*/ 129 w 182"/>
                <a:gd name="T25" fmla="*/ 152 h 170"/>
                <a:gd name="T26" fmla="*/ 130 w 182"/>
                <a:gd name="T27" fmla="*/ 152 h 170"/>
                <a:gd name="T28" fmla="*/ 130 w 182"/>
                <a:gd name="T29" fmla="*/ 151 h 170"/>
                <a:gd name="T30" fmla="*/ 134 w 182"/>
                <a:gd name="T31" fmla="*/ 148 h 170"/>
                <a:gd name="T32" fmla="*/ 144 w 182"/>
                <a:gd name="T33" fmla="*/ 139 h 170"/>
                <a:gd name="T34" fmla="*/ 151 w 182"/>
                <a:gd name="T35" fmla="*/ 134 h 170"/>
                <a:gd name="T36" fmla="*/ 156 w 182"/>
                <a:gd name="T37" fmla="*/ 129 h 170"/>
                <a:gd name="T38" fmla="*/ 158 w 182"/>
                <a:gd name="T39" fmla="*/ 127 h 170"/>
                <a:gd name="T40" fmla="*/ 159 w 182"/>
                <a:gd name="T41" fmla="*/ 126 h 170"/>
                <a:gd name="T42" fmla="*/ 161 w 182"/>
                <a:gd name="T43" fmla="*/ 123 h 170"/>
                <a:gd name="T44" fmla="*/ 164 w 182"/>
                <a:gd name="T45" fmla="*/ 118 h 170"/>
                <a:gd name="T46" fmla="*/ 168 w 182"/>
                <a:gd name="T47" fmla="*/ 102 h 170"/>
                <a:gd name="T48" fmla="*/ 171 w 182"/>
                <a:gd name="T49" fmla="*/ 92 h 170"/>
                <a:gd name="T50" fmla="*/ 172 w 182"/>
                <a:gd name="T51" fmla="*/ 84 h 170"/>
                <a:gd name="T52" fmla="*/ 168 w 182"/>
                <a:gd name="T53" fmla="*/ 63 h 170"/>
                <a:gd name="T54" fmla="*/ 152 w 182"/>
                <a:gd name="T55" fmla="*/ 37 h 170"/>
                <a:gd name="T56" fmla="*/ 134 w 182"/>
                <a:gd name="T57" fmla="*/ 23 h 170"/>
                <a:gd name="T58" fmla="*/ 121 w 182"/>
                <a:gd name="T59" fmla="*/ 17 h 170"/>
                <a:gd name="T60" fmla="*/ 120 w 182"/>
                <a:gd name="T61" fmla="*/ 16 h 170"/>
                <a:gd name="T62" fmla="*/ 118 w 182"/>
                <a:gd name="T63" fmla="*/ 16 h 170"/>
                <a:gd name="T64" fmla="*/ 86 w 182"/>
                <a:gd name="T65" fmla="*/ 9 h 170"/>
                <a:gd name="T66" fmla="*/ 86 w 182"/>
                <a:gd name="T67" fmla="*/ 0 h 170"/>
                <a:gd name="T68" fmla="*/ 122 w 182"/>
                <a:gd name="T69" fmla="*/ 7 h 170"/>
                <a:gd name="T70" fmla="*/ 137 w 182"/>
                <a:gd name="T71" fmla="*/ 13 h 170"/>
                <a:gd name="T72" fmla="*/ 160 w 182"/>
                <a:gd name="T73" fmla="*/ 30 h 170"/>
                <a:gd name="T74" fmla="*/ 179 w 182"/>
                <a:gd name="T75" fmla="*/ 61 h 170"/>
                <a:gd name="T76" fmla="*/ 182 w 182"/>
                <a:gd name="T77" fmla="*/ 81 h 170"/>
                <a:gd name="T78" fmla="*/ 181 w 182"/>
                <a:gd name="T79" fmla="*/ 87 h 170"/>
                <a:gd name="T80" fmla="*/ 177 w 182"/>
                <a:gd name="T81" fmla="*/ 109 h 170"/>
                <a:gd name="T82" fmla="*/ 171 w 182"/>
                <a:gd name="T83" fmla="*/ 126 h 170"/>
                <a:gd name="T84" fmla="*/ 165 w 182"/>
                <a:gd name="T85" fmla="*/ 134 h 170"/>
                <a:gd name="T86" fmla="*/ 156 w 182"/>
                <a:gd name="T87" fmla="*/ 142 h 170"/>
                <a:gd name="T88" fmla="*/ 142 w 182"/>
                <a:gd name="T89" fmla="*/ 155 h 170"/>
                <a:gd name="T90" fmla="*/ 134 w 182"/>
                <a:gd name="T91" fmla="*/ 160 h 170"/>
                <a:gd name="T92" fmla="*/ 127 w 182"/>
                <a:gd name="T93" fmla="*/ 163 h 170"/>
                <a:gd name="T94" fmla="*/ 103 w 182"/>
                <a:gd name="T95" fmla="*/ 169 h 170"/>
                <a:gd name="T96" fmla="*/ 84 w 182"/>
                <a:gd name="T97" fmla="*/ 170 h 170"/>
                <a:gd name="T98" fmla="*/ 55 w 182"/>
                <a:gd name="T99" fmla="*/ 165 h 170"/>
                <a:gd name="T100" fmla="*/ 28 w 182"/>
                <a:gd name="T101" fmla="*/ 150 h 170"/>
                <a:gd name="T102" fmla="*/ 12 w 182"/>
                <a:gd name="T103" fmla="*/ 131 h 170"/>
                <a:gd name="T104" fmla="*/ 3 w 182"/>
                <a:gd name="T105" fmla="*/ 106 h 170"/>
                <a:gd name="T106" fmla="*/ 2 w 182"/>
                <a:gd name="T107" fmla="*/ 72 h 170"/>
                <a:gd name="T108" fmla="*/ 23 w 182"/>
                <a:gd name="T109" fmla="*/ 34 h 170"/>
                <a:gd name="T110" fmla="*/ 46 w 182"/>
                <a:gd name="T111" fmla="*/ 12 h 170"/>
                <a:gd name="T112" fmla="*/ 67 w 182"/>
                <a:gd name="T113" fmla="*/ 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2" h="170">
                  <a:moveTo>
                    <a:pt x="86" y="9"/>
                  </a:moveTo>
                  <a:lnTo>
                    <a:pt x="71" y="11"/>
                  </a:lnTo>
                  <a:lnTo>
                    <a:pt x="61" y="15"/>
                  </a:lnTo>
                  <a:lnTo>
                    <a:pt x="53" y="19"/>
                  </a:lnTo>
                  <a:lnTo>
                    <a:pt x="49" y="21"/>
                  </a:lnTo>
                  <a:lnTo>
                    <a:pt x="49" y="21"/>
                  </a:lnTo>
                  <a:lnTo>
                    <a:pt x="49" y="21"/>
                  </a:lnTo>
                  <a:lnTo>
                    <a:pt x="29" y="40"/>
                  </a:lnTo>
                  <a:lnTo>
                    <a:pt x="17" y="58"/>
                  </a:lnTo>
                  <a:lnTo>
                    <a:pt x="12" y="74"/>
                  </a:lnTo>
                  <a:lnTo>
                    <a:pt x="10" y="89"/>
                  </a:lnTo>
                  <a:lnTo>
                    <a:pt x="12" y="105"/>
                  </a:lnTo>
                  <a:lnTo>
                    <a:pt x="17" y="118"/>
                  </a:lnTo>
                  <a:lnTo>
                    <a:pt x="21" y="126"/>
                  </a:lnTo>
                  <a:lnTo>
                    <a:pt x="24" y="129"/>
                  </a:lnTo>
                  <a:lnTo>
                    <a:pt x="24" y="129"/>
                  </a:lnTo>
                  <a:lnTo>
                    <a:pt x="24" y="130"/>
                  </a:lnTo>
                  <a:lnTo>
                    <a:pt x="24" y="130"/>
                  </a:lnTo>
                  <a:lnTo>
                    <a:pt x="37" y="144"/>
                  </a:lnTo>
                  <a:lnTo>
                    <a:pt x="53" y="153"/>
                  </a:lnTo>
                  <a:lnTo>
                    <a:pt x="69" y="159"/>
                  </a:lnTo>
                  <a:lnTo>
                    <a:pt x="86" y="160"/>
                  </a:lnTo>
                  <a:lnTo>
                    <a:pt x="103" y="159"/>
                  </a:lnTo>
                  <a:lnTo>
                    <a:pt x="116" y="156"/>
                  </a:lnTo>
                  <a:lnTo>
                    <a:pt x="126" y="153"/>
                  </a:lnTo>
                  <a:lnTo>
                    <a:pt x="129" y="152"/>
                  </a:lnTo>
                  <a:lnTo>
                    <a:pt x="129" y="152"/>
                  </a:lnTo>
                  <a:lnTo>
                    <a:pt x="130" y="152"/>
                  </a:lnTo>
                  <a:lnTo>
                    <a:pt x="130" y="151"/>
                  </a:lnTo>
                  <a:lnTo>
                    <a:pt x="130" y="151"/>
                  </a:lnTo>
                  <a:lnTo>
                    <a:pt x="133" y="150"/>
                  </a:lnTo>
                  <a:lnTo>
                    <a:pt x="134" y="148"/>
                  </a:lnTo>
                  <a:lnTo>
                    <a:pt x="139" y="144"/>
                  </a:lnTo>
                  <a:lnTo>
                    <a:pt x="144" y="139"/>
                  </a:lnTo>
                  <a:lnTo>
                    <a:pt x="148" y="136"/>
                  </a:lnTo>
                  <a:lnTo>
                    <a:pt x="151" y="134"/>
                  </a:lnTo>
                  <a:lnTo>
                    <a:pt x="154" y="131"/>
                  </a:lnTo>
                  <a:lnTo>
                    <a:pt x="156" y="129"/>
                  </a:lnTo>
                  <a:lnTo>
                    <a:pt x="158" y="127"/>
                  </a:lnTo>
                  <a:lnTo>
                    <a:pt x="158" y="127"/>
                  </a:lnTo>
                  <a:lnTo>
                    <a:pt x="159" y="126"/>
                  </a:lnTo>
                  <a:lnTo>
                    <a:pt x="159" y="126"/>
                  </a:lnTo>
                  <a:lnTo>
                    <a:pt x="160" y="126"/>
                  </a:lnTo>
                  <a:lnTo>
                    <a:pt x="161" y="123"/>
                  </a:lnTo>
                  <a:lnTo>
                    <a:pt x="163" y="121"/>
                  </a:lnTo>
                  <a:lnTo>
                    <a:pt x="164" y="118"/>
                  </a:lnTo>
                  <a:lnTo>
                    <a:pt x="167" y="110"/>
                  </a:lnTo>
                  <a:lnTo>
                    <a:pt x="168" y="102"/>
                  </a:lnTo>
                  <a:lnTo>
                    <a:pt x="169" y="97"/>
                  </a:lnTo>
                  <a:lnTo>
                    <a:pt x="171" y="92"/>
                  </a:lnTo>
                  <a:lnTo>
                    <a:pt x="172" y="88"/>
                  </a:lnTo>
                  <a:lnTo>
                    <a:pt x="172" y="84"/>
                  </a:lnTo>
                  <a:lnTo>
                    <a:pt x="172" y="81"/>
                  </a:lnTo>
                  <a:lnTo>
                    <a:pt x="168" y="63"/>
                  </a:lnTo>
                  <a:lnTo>
                    <a:pt x="161" y="49"/>
                  </a:lnTo>
                  <a:lnTo>
                    <a:pt x="152" y="37"/>
                  </a:lnTo>
                  <a:lnTo>
                    <a:pt x="143" y="29"/>
                  </a:lnTo>
                  <a:lnTo>
                    <a:pt x="134" y="23"/>
                  </a:lnTo>
                  <a:lnTo>
                    <a:pt x="126" y="19"/>
                  </a:lnTo>
                  <a:lnTo>
                    <a:pt x="121" y="17"/>
                  </a:lnTo>
                  <a:lnTo>
                    <a:pt x="120" y="16"/>
                  </a:lnTo>
                  <a:lnTo>
                    <a:pt x="120" y="16"/>
                  </a:lnTo>
                  <a:lnTo>
                    <a:pt x="118" y="16"/>
                  </a:lnTo>
                  <a:lnTo>
                    <a:pt x="118" y="16"/>
                  </a:lnTo>
                  <a:lnTo>
                    <a:pt x="101" y="11"/>
                  </a:lnTo>
                  <a:lnTo>
                    <a:pt x="86" y="9"/>
                  </a:lnTo>
                  <a:lnTo>
                    <a:pt x="86" y="9"/>
                  </a:lnTo>
                  <a:close/>
                  <a:moveTo>
                    <a:pt x="86" y="0"/>
                  </a:moveTo>
                  <a:lnTo>
                    <a:pt x="103" y="2"/>
                  </a:lnTo>
                  <a:lnTo>
                    <a:pt x="122" y="7"/>
                  </a:lnTo>
                  <a:lnTo>
                    <a:pt x="127" y="8"/>
                  </a:lnTo>
                  <a:lnTo>
                    <a:pt x="137" y="13"/>
                  </a:lnTo>
                  <a:lnTo>
                    <a:pt x="150" y="21"/>
                  </a:lnTo>
                  <a:lnTo>
                    <a:pt x="160" y="30"/>
                  </a:lnTo>
                  <a:lnTo>
                    <a:pt x="171" y="44"/>
                  </a:lnTo>
                  <a:lnTo>
                    <a:pt x="179" y="61"/>
                  </a:lnTo>
                  <a:lnTo>
                    <a:pt x="182" y="81"/>
                  </a:lnTo>
                  <a:lnTo>
                    <a:pt x="182" y="81"/>
                  </a:lnTo>
                  <a:lnTo>
                    <a:pt x="182" y="83"/>
                  </a:lnTo>
                  <a:lnTo>
                    <a:pt x="181" y="87"/>
                  </a:lnTo>
                  <a:lnTo>
                    <a:pt x="180" y="96"/>
                  </a:lnTo>
                  <a:lnTo>
                    <a:pt x="177" y="109"/>
                  </a:lnTo>
                  <a:lnTo>
                    <a:pt x="173" y="122"/>
                  </a:lnTo>
                  <a:lnTo>
                    <a:pt x="171" y="126"/>
                  </a:lnTo>
                  <a:lnTo>
                    <a:pt x="168" y="131"/>
                  </a:lnTo>
                  <a:lnTo>
                    <a:pt x="165" y="134"/>
                  </a:lnTo>
                  <a:lnTo>
                    <a:pt x="161" y="136"/>
                  </a:lnTo>
                  <a:lnTo>
                    <a:pt x="156" y="142"/>
                  </a:lnTo>
                  <a:lnTo>
                    <a:pt x="150" y="148"/>
                  </a:lnTo>
                  <a:lnTo>
                    <a:pt x="142" y="155"/>
                  </a:lnTo>
                  <a:lnTo>
                    <a:pt x="137" y="159"/>
                  </a:lnTo>
                  <a:lnTo>
                    <a:pt x="134" y="160"/>
                  </a:lnTo>
                  <a:lnTo>
                    <a:pt x="133" y="161"/>
                  </a:lnTo>
                  <a:lnTo>
                    <a:pt x="127" y="163"/>
                  </a:lnTo>
                  <a:lnTo>
                    <a:pt x="117" y="165"/>
                  </a:lnTo>
                  <a:lnTo>
                    <a:pt x="103" y="169"/>
                  </a:lnTo>
                  <a:lnTo>
                    <a:pt x="86" y="170"/>
                  </a:lnTo>
                  <a:lnTo>
                    <a:pt x="84" y="170"/>
                  </a:lnTo>
                  <a:lnTo>
                    <a:pt x="71" y="169"/>
                  </a:lnTo>
                  <a:lnTo>
                    <a:pt x="55" y="165"/>
                  </a:lnTo>
                  <a:lnTo>
                    <a:pt x="41" y="159"/>
                  </a:lnTo>
                  <a:lnTo>
                    <a:pt x="28" y="150"/>
                  </a:lnTo>
                  <a:lnTo>
                    <a:pt x="16" y="135"/>
                  </a:lnTo>
                  <a:lnTo>
                    <a:pt x="12" y="131"/>
                  </a:lnTo>
                  <a:lnTo>
                    <a:pt x="7" y="121"/>
                  </a:lnTo>
                  <a:lnTo>
                    <a:pt x="3" y="106"/>
                  </a:lnTo>
                  <a:lnTo>
                    <a:pt x="0" y="89"/>
                  </a:lnTo>
                  <a:lnTo>
                    <a:pt x="2" y="72"/>
                  </a:lnTo>
                  <a:lnTo>
                    <a:pt x="10" y="54"/>
                  </a:lnTo>
                  <a:lnTo>
                    <a:pt x="23" y="34"/>
                  </a:lnTo>
                  <a:lnTo>
                    <a:pt x="42" y="13"/>
                  </a:lnTo>
                  <a:lnTo>
                    <a:pt x="46" y="12"/>
                  </a:lnTo>
                  <a:lnTo>
                    <a:pt x="54" y="7"/>
                  </a:lnTo>
                  <a:lnTo>
                    <a:pt x="67" y="2"/>
                  </a:lnTo>
                  <a:lnTo>
                    <a:pt x="8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6" name="Freeform 147"/>
            <p:cNvSpPr/>
            <p:nvPr/>
          </p:nvSpPr>
          <p:spPr bwMode="auto">
            <a:xfrm>
              <a:off x="7610475" y="2525713"/>
              <a:ext cx="120650" cy="53975"/>
            </a:xfrm>
            <a:custGeom>
              <a:avLst/>
              <a:gdLst>
                <a:gd name="T0" fmla="*/ 9 w 76"/>
                <a:gd name="T1" fmla="*/ 0 h 34"/>
                <a:gd name="T2" fmla="*/ 9 w 76"/>
                <a:gd name="T3" fmla="*/ 1 h 34"/>
                <a:gd name="T4" fmla="*/ 11 w 76"/>
                <a:gd name="T5" fmla="*/ 2 h 34"/>
                <a:gd name="T6" fmla="*/ 12 w 76"/>
                <a:gd name="T7" fmla="*/ 5 h 34"/>
                <a:gd name="T8" fmla="*/ 14 w 76"/>
                <a:gd name="T9" fmla="*/ 6 h 34"/>
                <a:gd name="T10" fmla="*/ 16 w 76"/>
                <a:gd name="T11" fmla="*/ 9 h 34"/>
                <a:gd name="T12" fmla="*/ 17 w 76"/>
                <a:gd name="T13" fmla="*/ 10 h 34"/>
                <a:gd name="T14" fmla="*/ 18 w 76"/>
                <a:gd name="T15" fmla="*/ 10 h 34"/>
                <a:gd name="T16" fmla="*/ 18 w 76"/>
                <a:gd name="T17" fmla="*/ 10 h 34"/>
                <a:gd name="T18" fmla="*/ 18 w 76"/>
                <a:gd name="T19" fmla="*/ 11 h 34"/>
                <a:gd name="T20" fmla="*/ 21 w 76"/>
                <a:gd name="T21" fmla="*/ 14 h 34"/>
                <a:gd name="T22" fmla="*/ 24 w 76"/>
                <a:gd name="T23" fmla="*/ 17 h 34"/>
                <a:gd name="T24" fmla="*/ 25 w 76"/>
                <a:gd name="T25" fmla="*/ 14 h 34"/>
                <a:gd name="T26" fmla="*/ 26 w 76"/>
                <a:gd name="T27" fmla="*/ 11 h 34"/>
                <a:gd name="T28" fmla="*/ 29 w 76"/>
                <a:gd name="T29" fmla="*/ 10 h 34"/>
                <a:gd name="T30" fmla="*/ 30 w 76"/>
                <a:gd name="T31" fmla="*/ 10 h 34"/>
                <a:gd name="T32" fmla="*/ 33 w 76"/>
                <a:gd name="T33" fmla="*/ 10 h 34"/>
                <a:gd name="T34" fmla="*/ 35 w 76"/>
                <a:gd name="T35" fmla="*/ 11 h 34"/>
                <a:gd name="T36" fmla="*/ 37 w 76"/>
                <a:gd name="T37" fmla="*/ 13 h 34"/>
                <a:gd name="T38" fmla="*/ 37 w 76"/>
                <a:gd name="T39" fmla="*/ 13 h 34"/>
                <a:gd name="T40" fmla="*/ 46 w 76"/>
                <a:gd name="T41" fmla="*/ 19 h 34"/>
                <a:gd name="T42" fmla="*/ 46 w 76"/>
                <a:gd name="T43" fmla="*/ 19 h 34"/>
                <a:gd name="T44" fmla="*/ 50 w 76"/>
                <a:gd name="T45" fmla="*/ 22 h 34"/>
                <a:gd name="T46" fmla="*/ 54 w 76"/>
                <a:gd name="T47" fmla="*/ 22 h 34"/>
                <a:gd name="T48" fmla="*/ 58 w 76"/>
                <a:gd name="T49" fmla="*/ 22 h 34"/>
                <a:gd name="T50" fmla="*/ 63 w 76"/>
                <a:gd name="T51" fmla="*/ 20 h 34"/>
                <a:gd name="T52" fmla="*/ 67 w 76"/>
                <a:gd name="T53" fmla="*/ 19 h 34"/>
                <a:gd name="T54" fmla="*/ 69 w 76"/>
                <a:gd name="T55" fmla="*/ 18 h 34"/>
                <a:gd name="T56" fmla="*/ 71 w 76"/>
                <a:gd name="T57" fmla="*/ 17 h 34"/>
                <a:gd name="T58" fmla="*/ 71 w 76"/>
                <a:gd name="T59" fmla="*/ 17 h 34"/>
                <a:gd name="T60" fmla="*/ 76 w 76"/>
                <a:gd name="T61" fmla="*/ 26 h 34"/>
                <a:gd name="T62" fmla="*/ 73 w 76"/>
                <a:gd name="T63" fmla="*/ 27 h 34"/>
                <a:gd name="T64" fmla="*/ 69 w 76"/>
                <a:gd name="T65" fmla="*/ 28 h 34"/>
                <a:gd name="T66" fmla="*/ 62 w 76"/>
                <a:gd name="T67" fmla="*/ 31 h 34"/>
                <a:gd name="T68" fmla="*/ 54 w 76"/>
                <a:gd name="T69" fmla="*/ 32 h 34"/>
                <a:gd name="T70" fmla="*/ 49 w 76"/>
                <a:gd name="T71" fmla="*/ 32 h 34"/>
                <a:gd name="T72" fmla="*/ 43 w 76"/>
                <a:gd name="T73" fmla="*/ 30 h 34"/>
                <a:gd name="T74" fmla="*/ 39 w 76"/>
                <a:gd name="T75" fmla="*/ 27 h 34"/>
                <a:gd name="T76" fmla="*/ 33 w 76"/>
                <a:gd name="T77" fmla="*/ 22 h 34"/>
                <a:gd name="T78" fmla="*/ 34 w 76"/>
                <a:gd name="T79" fmla="*/ 27 h 34"/>
                <a:gd name="T80" fmla="*/ 34 w 76"/>
                <a:gd name="T81" fmla="*/ 28 h 34"/>
                <a:gd name="T82" fmla="*/ 34 w 76"/>
                <a:gd name="T83" fmla="*/ 30 h 34"/>
                <a:gd name="T84" fmla="*/ 33 w 76"/>
                <a:gd name="T85" fmla="*/ 32 h 34"/>
                <a:gd name="T86" fmla="*/ 31 w 76"/>
                <a:gd name="T87" fmla="*/ 34 h 34"/>
                <a:gd name="T88" fmla="*/ 29 w 76"/>
                <a:gd name="T89" fmla="*/ 34 h 34"/>
                <a:gd name="T90" fmla="*/ 29 w 76"/>
                <a:gd name="T91" fmla="*/ 34 h 34"/>
                <a:gd name="T92" fmla="*/ 28 w 76"/>
                <a:gd name="T93" fmla="*/ 34 h 34"/>
                <a:gd name="T94" fmla="*/ 28 w 76"/>
                <a:gd name="T95" fmla="*/ 34 h 34"/>
                <a:gd name="T96" fmla="*/ 26 w 76"/>
                <a:gd name="T97" fmla="*/ 32 h 34"/>
                <a:gd name="T98" fmla="*/ 25 w 76"/>
                <a:gd name="T99" fmla="*/ 32 h 34"/>
                <a:gd name="T100" fmla="*/ 25 w 76"/>
                <a:gd name="T101" fmla="*/ 31 h 34"/>
                <a:gd name="T102" fmla="*/ 22 w 76"/>
                <a:gd name="T103" fmla="*/ 30 h 34"/>
                <a:gd name="T104" fmla="*/ 21 w 76"/>
                <a:gd name="T105" fmla="*/ 27 h 34"/>
                <a:gd name="T106" fmla="*/ 18 w 76"/>
                <a:gd name="T107" fmla="*/ 24 h 34"/>
                <a:gd name="T108" fmla="*/ 16 w 76"/>
                <a:gd name="T109" fmla="*/ 22 h 34"/>
                <a:gd name="T110" fmla="*/ 12 w 76"/>
                <a:gd name="T111" fmla="*/ 18 h 34"/>
                <a:gd name="T112" fmla="*/ 9 w 76"/>
                <a:gd name="T113" fmla="*/ 15 h 34"/>
                <a:gd name="T114" fmla="*/ 8 w 76"/>
                <a:gd name="T115" fmla="*/ 14 h 34"/>
                <a:gd name="T116" fmla="*/ 4 w 76"/>
                <a:gd name="T117" fmla="*/ 10 h 34"/>
                <a:gd name="T118" fmla="*/ 1 w 76"/>
                <a:gd name="T119" fmla="*/ 6 h 34"/>
                <a:gd name="T120" fmla="*/ 0 w 76"/>
                <a:gd name="T121" fmla="*/ 2 h 34"/>
                <a:gd name="T122" fmla="*/ 9 w 76"/>
                <a:gd name="T12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 h="34">
                  <a:moveTo>
                    <a:pt x="9" y="0"/>
                  </a:moveTo>
                  <a:lnTo>
                    <a:pt x="9" y="1"/>
                  </a:lnTo>
                  <a:lnTo>
                    <a:pt x="11" y="2"/>
                  </a:lnTo>
                  <a:lnTo>
                    <a:pt x="12" y="5"/>
                  </a:lnTo>
                  <a:lnTo>
                    <a:pt x="14" y="6"/>
                  </a:lnTo>
                  <a:lnTo>
                    <a:pt x="16" y="9"/>
                  </a:lnTo>
                  <a:lnTo>
                    <a:pt x="17" y="10"/>
                  </a:lnTo>
                  <a:lnTo>
                    <a:pt x="18" y="10"/>
                  </a:lnTo>
                  <a:lnTo>
                    <a:pt x="18" y="10"/>
                  </a:lnTo>
                  <a:lnTo>
                    <a:pt x="18" y="11"/>
                  </a:lnTo>
                  <a:lnTo>
                    <a:pt x="21" y="14"/>
                  </a:lnTo>
                  <a:lnTo>
                    <a:pt x="24" y="17"/>
                  </a:lnTo>
                  <a:lnTo>
                    <a:pt x="25" y="14"/>
                  </a:lnTo>
                  <a:lnTo>
                    <a:pt x="26" y="11"/>
                  </a:lnTo>
                  <a:lnTo>
                    <a:pt x="29" y="10"/>
                  </a:lnTo>
                  <a:lnTo>
                    <a:pt x="30" y="10"/>
                  </a:lnTo>
                  <a:lnTo>
                    <a:pt x="33" y="10"/>
                  </a:lnTo>
                  <a:lnTo>
                    <a:pt x="35" y="11"/>
                  </a:lnTo>
                  <a:lnTo>
                    <a:pt x="37" y="13"/>
                  </a:lnTo>
                  <a:lnTo>
                    <a:pt x="37" y="13"/>
                  </a:lnTo>
                  <a:lnTo>
                    <a:pt x="46" y="19"/>
                  </a:lnTo>
                  <a:lnTo>
                    <a:pt x="46" y="19"/>
                  </a:lnTo>
                  <a:lnTo>
                    <a:pt x="50" y="22"/>
                  </a:lnTo>
                  <a:lnTo>
                    <a:pt x="54" y="22"/>
                  </a:lnTo>
                  <a:lnTo>
                    <a:pt x="58" y="22"/>
                  </a:lnTo>
                  <a:lnTo>
                    <a:pt x="63" y="20"/>
                  </a:lnTo>
                  <a:lnTo>
                    <a:pt x="67" y="19"/>
                  </a:lnTo>
                  <a:lnTo>
                    <a:pt x="69" y="18"/>
                  </a:lnTo>
                  <a:lnTo>
                    <a:pt x="71" y="17"/>
                  </a:lnTo>
                  <a:lnTo>
                    <a:pt x="71" y="17"/>
                  </a:lnTo>
                  <a:lnTo>
                    <a:pt x="76" y="26"/>
                  </a:lnTo>
                  <a:lnTo>
                    <a:pt x="73" y="27"/>
                  </a:lnTo>
                  <a:lnTo>
                    <a:pt x="69" y="28"/>
                  </a:lnTo>
                  <a:lnTo>
                    <a:pt x="62" y="31"/>
                  </a:lnTo>
                  <a:lnTo>
                    <a:pt x="54" y="32"/>
                  </a:lnTo>
                  <a:lnTo>
                    <a:pt x="49" y="32"/>
                  </a:lnTo>
                  <a:lnTo>
                    <a:pt x="43" y="30"/>
                  </a:lnTo>
                  <a:lnTo>
                    <a:pt x="39" y="27"/>
                  </a:lnTo>
                  <a:lnTo>
                    <a:pt x="33" y="22"/>
                  </a:lnTo>
                  <a:lnTo>
                    <a:pt x="34" y="27"/>
                  </a:lnTo>
                  <a:lnTo>
                    <a:pt x="34" y="28"/>
                  </a:lnTo>
                  <a:lnTo>
                    <a:pt x="34" y="30"/>
                  </a:lnTo>
                  <a:lnTo>
                    <a:pt x="33" y="32"/>
                  </a:lnTo>
                  <a:lnTo>
                    <a:pt x="31" y="34"/>
                  </a:lnTo>
                  <a:lnTo>
                    <a:pt x="29" y="34"/>
                  </a:lnTo>
                  <a:lnTo>
                    <a:pt x="29" y="34"/>
                  </a:lnTo>
                  <a:lnTo>
                    <a:pt x="28" y="34"/>
                  </a:lnTo>
                  <a:lnTo>
                    <a:pt x="28" y="34"/>
                  </a:lnTo>
                  <a:lnTo>
                    <a:pt x="26" y="32"/>
                  </a:lnTo>
                  <a:lnTo>
                    <a:pt x="25" y="32"/>
                  </a:lnTo>
                  <a:lnTo>
                    <a:pt x="25" y="31"/>
                  </a:lnTo>
                  <a:lnTo>
                    <a:pt x="22" y="30"/>
                  </a:lnTo>
                  <a:lnTo>
                    <a:pt x="21" y="27"/>
                  </a:lnTo>
                  <a:lnTo>
                    <a:pt x="18" y="24"/>
                  </a:lnTo>
                  <a:lnTo>
                    <a:pt x="16" y="22"/>
                  </a:lnTo>
                  <a:lnTo>
                    <a:pt x="12" y="18"/>
                  </a:lnTo>
                  <a:lnTo>
                    <a:pt x="9" y="15"/>
                  </a:lnTo>
                  <a:lnTo>
                    <a:pt x="8" y="14"/>
                  </a:lnTo>
                  <a:lnTo>
                    <a:pt x="4" y="10"/>
                  </a:lnTo>
                  <a:lnTo>
                    <a:pt x="1" y="6"/>
                  </a:lnTo>
                  <a:lnTo>
                    <a:pt x="0" y="2"/>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7" name="Freeform 148"/>
            <p:cNvSpPr/>
            <p:nvPr/>
          </p:nvSpPr>
          <p:spPr bwMode="auto">
            <a:xfrm>
              <a:off x="7477125" y="2455863"/>
              <a:ext cx="139700" cy="73025"/>
            </a:xfrm>
            <a:custGeom>
              <a:avLst/>
              <a:gdLst>
                <a:gd name="T0" fmla="*/ 9 w 88"/>
                <a:gd name="T1" fmla="*/ 0 h 46"/>
                <a:gd name="T2" fmla="*/ 11 w 88"/>
                <a:gd name="T3" fmla="*/ 3 h 46"/>
                <a:gd name="T4" fmla="*/ 12 w 88"/>
                <a:gd name="T5" fmla="*/ 7 h 46"/>
                <a:gd name="T6" fmla="*/ 15 w 88"/>
                <a:gd name="T7" fmla="*/ 11 h 46"/>
                <a:gd name="T8" fmla="*/ 19 w 88"/>
                <a:gd name="T9" fmla="*/ 15 h 46"/>
                <a:gd name="T10" fmla="*/ 24 w 88"/>
                <a:gd name="T11" fmla="*/ 19 h 46"/>
                <a:gd name="T12" fmla="*/ 28 w 88"/>
                <a:gd name="T13" fmla="*/ 21 h 46"/>
                <a:gd name="T14" fmla="*/ 32 w 88"/>
                <a:gd name="T15" fmla="*/ 24 h 46"/>
                <a:gd name="T16" fmla="*/ 36 w 88"/>
                <a:gd name="T17" fmla="*/ 25 h 46"/>
                <a:gd name="T18" fmla="*/ 38 w 88"/>
                <a:gd name="T19" fmla="*/ 27 h 46"/>
                <a:gd name="T20" fmla="*/ 40 w 88"/>
                <a:gd name="T21" fmla="*/ 28 h 46"/>
                <a:gd name="T22" fmla="*/ 41 w 88"/>
                <a:gd name="T23" fmla="*/ 28 h 46"/>
                <a:gd name="T24" fmla="*/ 45 w 88"/>
                <a:gd name="T25" fmla="*/ 29 h 46"/>
                <a:gd name="T26" fmla="*/ 49 w 88"/>
                <a:gd name="T27" fmla="*/ 30 h 46"/>
                <a:gd name="T28" fmla="*/ 50 w 88"/>
                <a:gd name="T29" fmla="*/ 28 h 46"/>
                <a:gd name="T30" fmla="*/ 50 w 88"/>
                <a:gd name="T31" fmla="*/ 27 h 46"/>
                <a:gd name="T32" fmla="*/ 50 w 88"/>
                <a:gd name="T33" fmla="*/ 25 h 46"/>
                <a:gd name="T34" fmla="*/ 51 w 88"/>
                <a:gd name="T35" fmla="*/ 25 h 46"/>
                <a:gd name="T36" fmla="*/ 51 w 88"/>
                <a:gd name="T37" fmla="*/ 24 h 46"/>
                <a:gd name="T38" fmla="*/ 54 w 88"/>
                <a:gd name="T39" fmla="*/ 23 h 46"/>
                <a:gd name="T40" fmla="*/ 55 w 88"/>
                <a:gd name="T41" fmla="*/ 21 h 46"/>
                <a:gd name="T42" fmla="*/ 58 w 88"/>
                <a:gd name="T43" fmla="*/ 20 h 46"/>
                <a:gd name="T44" fmla="*/ 62 w 88"/>
                <a:gd name="T45" fmla="*/ 20 h 46"/>
                <a:gd name="T46" fmla="*/ 63 w 88"/>
                <a:gd name="T47" fmla="*/ 20 h 46"/>
                <a:gd name="T48" fmla="*/ 66 w 88"/>
                <a:gd name="T49" fmla="*/ 21 h 46"/>
                <a:gd name="T50" fmla="*/ 67 w 88"/>
                <a:gd name="T51" fmla="*/ 23 h 46"/>
                <a:gd name="T52" fmla="*/ 70 w 88"/>
                <a:gd name="T53" fmla="*/ 25 h 46"/>
                <a:gd name="T54" fmla="*/ 71 w 88"/>
                <a:gd name="T55" fmla="*/ 29 h 46"/>
                <a:gd name="T56" fmla="*/ 71 w 88"/>
                <a:gd name="T57" fmla="*/ 30 h 46"/>
                <a:gd name="T58" fmla="*/ 71 w 88"/>
                <a:gd name="T59" fmla="*/ 32 h 46"/>
                <a:gd name="T60" fmla="*/ 70 w 88"/>
                <a:gd name="T61" fmla="*/ 33 h 46"/>
                <a:gd name="T62" fmla="*/ 68 w 88"/>
                <a:gd name="T63" fmla="*/ 36 h 46"/>
                <a:gd name="T64" fmla="*/ 75 w 88"/>
                <a:gd name="T65" fmla="*/ 36 h 46"/>
                <a:gd name="T66" fmla="*/ 81 w 88"/>
                <a:gd name="T67" fmla="*/ 36 h 46"/>
                <a:gd name="T68" fmla="*/ 84 w 88"/>
                <a:gd name="T69" fmla="*/ 36 h 46"/>
                <a:gd name="T70" fmla="*/ 87 w 88"/>
                <a:gd name="T71" fmla="*/ 36 h 46"/>
                <a:gd name="T72" fmla="*/ 87 w 88"/>
                <a:gd name="T73" fmla="*/ 36 h 46"/>
                <a:gd name="T74" fmla="*/ 87 w 88"/>
                <a:gd name="T75" fmla="*/ 36 h 46"/>
                <a:gd name="T76" fmla="*/ 88 w 88"/>
                <a:gd name="T77" fmla="*/ 46 h 46"/>
                <a:gd name="T78" fmla="*/ 87 w 88"/>
                <a:gd name="T79" fmla="*/ 46 h 46"/>
                <a:gd name="T80" fmla="*/ 84 w 88"/>
                <a:gd name="T81" fmla="*/ 46 h 46"/>
                <a:gd name="T82" fmla="*/ 81 w 88"/>
                <a:gd name="T83" fmla="*/ 46 h 46"/>
                <a:gd name="T84" fmla="*/ 74 w 88"/>
                <a:gd name="T85" fmla="*/ 46 h 46"/>
                <a:gd name="T86" fmla="*/ 63 w 88"/>
                <a:gd name="T87" fmla="*/ 45 h 46"/>
                <a:gd name="T88" fmla="*/ 55 w 88"/>
                <a:gd name="T89" fmla="*/ 41 h 46"/>
                <a:gd name="T90" fmla="*/ 54 w 88"/>
                <a:gd name="T91" fmla="*/ 41 h 46"/>
                <a:gd name="T92" fmla="*/ 49 w 88"/>
                <a:gd name="T93" fmla="*/ 41 h 46"/>
                <a:gd name="T94" fmla="*/ 43 w 88"/>
                <a:gd name="T95" fmla="*/ 40 h 46"/>
                <a:gd name="T96" fmla="*/ 37 w 88"/>
                <a:gd name="T97" fmla="*/ 37 h 46"/>
                <a:gd name="T98" fmla="*/ 36 w 88"/>
                <a:gd name="T99" fmla="*/ 37 h 46"/>
                <a:gd name="T100" fmla="*/ 34 w 88"/>
                <a:gd name="T101" fmla="*/ 36 h 46"/>
                <a:gd name="T102" fmla="*/ 32 w 88"/>
                <a:gd name="T103" fmla="*/ 34 h 46"/>
                <a:gd name="T104" fmla="*/ 28 w 88"/>
                <a:gd name="T105" fmla="*/ 33 h 46"/>
                <a:gd name="T106" fmla="*/ 24 w 88"/>
                <a:gd name="T107" fmla="*/ 30 h 46"/>
                <a:gd name="T108" fmla="*/ 19 w 88"/>
                <a:gd name="T109" fmla="*/ 28 h 46"/>
                <a:gd name="T110" fmla="*/ 11 w 88"/>
                <a:gd name="T111" fmla="*/ 20 h 46"/>
                <a:gd name="T112" fmla="*/ 3 w 88"/>
                <a:gd name="T113" fmla="*/ 11 h 46"/>
                <a:gd name="T114" fmla="*/ 0 w 88"/>
                <a:gd name="T115" fmla="*/ 0 h 46"/>
                <a:gd name="T116" fmla="*/ 9 w 88"/>
                <a:gd name="T1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46">
                  <a:moveTo>
                    <a:pt x="9" y="0"/>
                  </a:moveTo>
                  <a:lnTo>
                    <a:pt x="11" y="3"/>
                  </a:lnTo>
                  <a:lnTo>
                    <a:pt x="12" y="7"/>
                  </a:lnTo>
                  <a:lnTo>
                    <a:pt x="15" y="11"/>
                  </a:lnTo>
                  <a:lnTo>
                    <a:pt x="19" y="15"/>
                  </a:lnTo>
                  <a:lnTo>
                    <a:pt x="24" y="19"/>
                  </a:lnTo>
                  <a:lnTo>
                    <a:pt x="28" y="21"/>
                  </a:lnTo>
                  <a:lnTo>
                    <a:pt x="32" y="24"/>
                  </a:lnTo>
                  <a:lnTo>
                    <a:pt x="36" y="25"/>
                  </a:lnTo>
                  <a:lnTo>
                    <a:pt x="38" y="27"/>
                  </a:lnTo>
                  <a:lnTo>
                    <a:pt x="40" y="28"/>
                  </a:lnTo>
                  <a:lnTo>
                    <a:pt x="41" y="28"/>
                  </a:lnTo>
                  <a:lnTo>
                    <a:pt x="45" y="29"/>
                  </a:lnTo>
                  <a:lnTo>
                    <a:pt x="49" y="30"/>
                  </a:lnTo>
                  <a:lnTo>
                    <a:pt x="50" y="28"/>
                  </a:lnTo>
                  <a:lnTo>
                    <a:pt x="50" y="27"/>
                  </a:lnTo>
                  <a:lnTo>
                    <a:pt x="50" y="25"/>
                  </a:lnTo>
                  <a:lnTo>
                    <a:pt x="51" y="25"/>
                  </a:lnTo>
                  <a:lnTo>
                    <a:pt x="51" y="24"/>
                  </a:lnTo>
                  <a:lnTo>
                    <a:pt x="54" y="23"/>
                  </a:lnTo>
                  <a:lnTo>
                    <a:pt x="55" y="21"/>
                  </a:lnTo>
                  <a:lnTo>
                    <a:pt x="58" y="20"/>
                  </a:lnTo>
                  <a:lnTo>
                    <a:pt x="62" y="20"/>
                  </a:lnTo>
                  <a:lnTo>
                    <a:pt x="63" y="20"/>
                  </a:lnTo>
                  <a:lnTo>
                    <a:pt x="66" y="21"/>
                  </a:lnTo>
                  <a:lnTo>
                    <a:pt x="67" y="23"/>
                  </a:lnTo>
                  <a:lnTo>
                    <a:pt x="70" y="25"/>
                  </a:lnTo>
                  <a:lnTo>
                    <a:pt x="71" y="29"/>
                  </a:lnTo>
                  <a:lnTo>
                    <a:pt x="71" y="30"/>
                  </a:lnTo>
                  <a:lnTo>
                    <a:pt x="71" y="32"/>
                  </a:lnTo>
                  <a:lnTo>
                    <a:pt x="70" y="33"/>
                  </a:lnTo>
                  <a:lnTo>
                    <a:pt x="68" y="36"/>
                  </a:lnTo>
                  <a:lnTo>
                    <a:pt x="75" y="36"/>
                  </a:lnTo>
                  <a:lnTo>
                    <a:pt x="81" y="36"/>
                  </a:lnTo>
                  <a:lnTo>
                    <a:pt x="84" y="36"/>
                  </a:lnTo>
                  <a:lnTo>
                    <a:pt x="87" y="36"/>
                  </a:lnTo>
                  <a:lnTo>
                    <a:pt x="87" y="36"/>
                  </a:lnTo>
                  <a:lnTo>
                    <a:pt x="87" y="36"/>
                  </a:lnTo>
                  <a:lnTo>
                    <a:pt x="88" y="46"/>
                  </a:lnTo>
                  <a:lnTo>
                    <a:pt x="87" y="46"/>
                  </a:lnTo>
                  <a:lnTo>
                    <a:pt x="84" y="46"/>
                  </a:lnTo>
                  <a:lnTo>
                    <a:pt x="81" y="46"/>
                  </a:lnTo>
                  <a:lnTo>
                    <a:pt x="74" y="46"/>
                  </a:lnTo>
                  <a:lnTo>
                    <a:pt x="63" y="45"/>
                  </a:lnTo>
                  <a:lnTo>
                    <a:pt x="55" y="41"/>
                  </a:lnTo>
                  <a:lnTo>
                    <a:pt x="54" y="41"/>
                  </a:lnTo>
                  <a:lnTo>
                    <a:pt x="49" y="41"/>
                  </a:lnTo>
                  <a:lnTo>
                    <a:pt x="43" y="40"/>
                  </a:lnTo>
                  <a:lnTo>
                    <a:pt x="37" y="37"/>
                  </a:lnTo>
                  <a:lnTo>
                    <a:pt x="36" y="37"/>
                  </a:lnTo>
                  <a:lnTo>
                    <a:pt x="34" y="36"/>
                  </a:lnTo>
                  <a:lnTo>
                    <a:pt x="32" y="34"/>
                  </a:lnTo>
                  <a:lnTo>
                    <a:pt x="28" y="33"/>
                  </a:lnTo>
                  <a:lnTo>
                    <a:pt x="24" y="30"/>
                  </a:lnTo>
                  <a:lnTo>
                    <a:pt x="19" y="28"/>
                  </a:lnTo>
                  <a:lnTo>
                    <a:pt x="11" y="20"/>
                  </a:lnTo>
                  <a:lnTo>
                    <a:pt x="3" y="11"/>
                  </a:lnTo>
                  <a:lnTo>
                    <a:pt x="0" y="0"/>
                  </a:lnTo>
                  <a:lnTo>
                    <a:pt x="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8" name="Freeform 149"/>
            <p:cNvSpPr/>
            <p:nvPr/>
          </p:nvSpPr>
          <p:spPr bwMode="auto">
            <a:xfrm>
              <a:off x="7556500" y="2644775"/>
              <a:ext cx="149225" cy="63500"/>
            </a:xfrm>
            <a:custGeom>
              <a:avLst/>
              <a:gdLst>
                <a:gd name="T0" fmla="*/ 86 w 94"/>
                <a:gd name="T1" fmla="*/ 0 h 40"/>
                <a:gd name="T2" fmla="*/ 94 w 94"/>
                <a:gd name="T3" fmla="*/ 6 h 40"/>
                <a:gd name="T4" fmla="*/ 81 w 94"/>
                <a:gd name="T5" fmla="*/ 21 h 40"/>
                <a:gd name="T6" fmla="*/ 68 w 94"/>
                <a:gd name="T7" fmla="*/ 32 h 40"/>
                <a:gd name="T8" fmla="*/ 55 w 94"/>
                <a:gd name="T9" fmla="*/ 38 h 40"/>
                <a:gd name="T10" fmla="*/ 42 w 94"/>
                <a:gd name="T11" fmla="*/ 40 h 40"/>
                <a:gd name="T12" fmla="*/ 42 w 94"/>
                <a:gd name="T13" fmla="*/ 40 h 40"/>
                <a:gd name="T14" fmla="*/ 28 w 94"/>
                <a:gd name="T15" fmla="*/ 38 h 40"/>
                <a:gd name="T16" fmla="*/ 16 w 94"/>
                <a:gd name="T17" fmla="*/ 33 h 40"/>
                <a:gd name="T18" fmla="*/ 8 w 94"/>
                <a:gd name="T19" fmla="*/ 28 h 40"/>
                <a:gd name="T20" fmla="*/ 1 w 94"/>
                <a:gd name="T21" fmla="*/ 24 h 40"/>
                <a:gd name="T22" fmla="*/ 0 w 94"/>
                <a:gd name="T23" fmla="*/ 21 h 40"/>
                <a:gd name="T24" fmla="*/ 0 w 94"/>
                <a:gd name="T25" fmla="*/ 21 h 40"/>
                <a:gd name="T26" fmla="*/ 7 w 94"/>
                <a:gd name="T27" fmla="*/ 15 h 40"/>
                <a:gd name="T28" fmla="*/ 7 w 94"/>
                <a:gd name="T29" fmla="*/ 16 h 40"/>
                <a:gd name="T30" fmla="*/ 9 w 94"/>
                <a:gd name="T31" fmla="*/ 17 h 40"/>
                <a:gd name="T32" fmla="*/ 12 w 94"/>
                <a:gd name="T33" fmla="*/ 20 h 40"/>
                <a:gd name="T34" fmla="*/ 17 w 94"/>
                <a:gd name="T35" fmla="*/ 23 h 40"/>
                <a:gd name="T36" fmla="*/ 28 w 94"/>
                <a:gd name="T37" fmla="*/ 28 h 40"/>
                <a:gd name="T38" fmla="*/ 42 w 94"/>
                <a:gd name="T39" fmla="*/ 31 h 40"/>
                <a:gd name="T40" fmla="*/ 52 w 94"/>
                <a:gd name="T41" fmla="*/ 29 h 40"/>
                <a:gd name="T42" fmla="*/ 63 w 94"/>
                <a:gd name="T43" fmla="*/ 24 h 40"/>
                <a:gd name="T44" fmla="*/ 75 w 94"/>
                <a:gd name="T45" fmla="*/ 15 h 40"/>
                <a:gd name="T46" fmla="*/ 86 w 94"/>
                <a:gd name="T4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40">
                  <a:moveTo>
                    <a:pt x="86" y="0"/>
                  </a:moveTo>
                  <a:lnTo>
                    <a:pt x="94" y="6"/>
                  </a:lnTo>
                  <a:lnTo>
                    <a:pt x="81" y="21"/>
                  </a:lnTo>
                  <a:lnTo>
                    <a:pt x="68" y="32"/>
                  </a:lnTo>
                  <a:lnTo>
                    <a:pt x="55" y="38"/>
                  </a:lnTo>
                  <a:lnTo>
                    <a:pt x="42" y="40"/>
                  </a:lnTo>
                  <a:lnTo>
                    <a:pt x="42" y="40"/>
                  </a:lnTo>
                  <a:lnTo>
                    <a:pt x="28" y="38"/>
                  </a:lnTo>
                  <a:lnTo>
                    <a:pt x="16" y="33"/>
                  </a:lnTo>
                  <a:lnTo>
                    <a:pt x="8" y="28"/>
                  </a:lnTo>
                  <a:lnTo>
                    <a:pt x="1" y="24"/>
                  </a:lnTo>
                  <a:lnTo>
                    <a:pt x="0" y="21"/>
                  </a:lnTo>
                  <a:lnTo>
                    <a:pt x="0" y="21"/>
                  </a:lnTo>
                  <a:lnTo>
                    <a:pt x="7" y="15"/>
                  </a:lnTo>
                  <a:lnTo>
                    <a:pt x="7" y="16"/>
                  </a:lnTo>
                  <a:lnTo>
                    <a:pt x="9" y="17"/>
                  </a:lnTo>
                  <a:lnTo>
                    <a:pt x="12" y="20"/>
                  </a:lnTo>
                  <a:lnTo>
                    <a:pt x="17" y="23"/>
                  </a:lnTo>
                  <a:lnTo>
                    <a:pt x="28" y="28"/>
                  </a:lnTo>
                  <a:lnTo>
                    <a:pt x="42" y="31"/>
                  </a:lnTo>
                  <a:lnTo>
                    <a:pt x="52" y="29"/>
                  </a:lnTo>
                  <a:lnTo>
                    <a:pt x="63" y="24"/>
                  </a:lnTo>
                  <a:lnTo>
                    <a:pt x="75" y="15"/>
                  </a:lnTo>
                  <a:lnTo>
                    <a:pt x="86"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9" name="Freeform 150"/>
            <p:cNvSpPr/>
            <p:nvPr/>
          </p:nvSpPr>
          <p:spPr bwMode="auto">
            <a:xfrm>
              <a:off x="7685088" y="2633663"/>
              <a:ext cx="25400" cy="23813"/>
            </a:xfrm>
            <a:custGeom>
              <a:avLst/>
              <a:gdLst>
                <a:gd name="T0" fmla="*/ 5 w 16"/>
                <a:gd name="T1" fmla="*/ 0 h 15"/>
                <a:gd name="T2" fmla="*/ 16 w 16"/>
                <a:gd name="T3" fmla="*/ 7 h 15"/>
                <a:gd name="T4" fmla="*/ 11 w 16"/>
                <a:gd name="T5" fmla="*/ 15 h 15"/>
                <a:gd name="T6" fmla="*/ 0 w 16"/>
                <a:gd name="T7" fmla="*/ 7 h 15"/>
                <a:gd name="T8" fmla="*/ 5 w 16"/>
                <a:gd name="T9" fmla="*/ 0 h 15"/>
              </a:gdLst>
              <a:ahLst/>
              <a:cxnLst>
                <a:cxn ang="0">
                  <a:pos x="T0" y="T1"/>
                </a:cxn>
                <a:cxn ang="0">
                  <a:pos x="T2" y="T3"/>
                </a:cxn>
                <a:cxn ang="0">
                  <a:pos x="T4" y="T5"/>
                </a:cxn>
                <a:cxn ang="0">
                  <a:pos x="T6" y="T7"/>
                </a:cxn>
                <a:cxn ang="0">
                  <a:pos x="T8" y="T9"/>
                </a:cxn>
              </a:cxnLst>
              <a:rect l="0" t="0" r="r" b="b"/>
              <a:pathLst>
                <a:path w="16" h="15">
                  <a:moveTo>
                    <a:pt x="5" y="0"/>
                  </a:moveTo>
                  <a:lnTo>
                    <a:pt x="16" y="7"/>
                  </a:lnTo>
                  <a:lnTo>
                    <a:pt x="11" y="15"/>
                  </a:lnTo>
                  <a:lnTo>
                    <a:pt x="0" y="7"/>
                  </a:lnTo>
                  <a:lnTo>
                    <a:pt x="5"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0" name="Freeform 151"/>
            <p:cNvSpPr>
              <a:spLocks noEditPoints="1"/>
            </p:cNvSpPr>
            <p:nvPr/>
          </p:nvSpPr>
          <p:spPr bwMode="auto">
            <a:xfrm>
              <a:off x="7583488" y="2684463"/>
              <a:ext cx="93663" cy="71438"/>
            </a:xfrm>
            <a:custGeom>
              <a:avLst/>
              <a:gdLst>
                <a:gd name="T0" fmla="*/ 0 w 59"/>
                <a:gd name="T1" fmla="*/ 7 h 45"/>
                <a:gd name="T2" fmla="*/ 0 w 59"/>
                <a:gd name="T3" fmla="*/ 7 h 45"/>
                <a:gd name="T4" fmla="*/ 0 w 59"/>
                <a:gd name="T5" fmla="*/ 7 h 45"/>
                <a:gd name="T6" fmla="*/ 0 w 59"/>
                <a:gd name="T7" fmla="*/ 7 h 45"/>
                <a:gd name="T8" fmla="*/ 50 w 59"/>
                <a:gd name="T9" fmla="*/ 0 h 45"/>
                <a:gd name="T10" fmla="*/ 59 w 59"/>
                <a:gd name="T11" fmla="*/ 2 h 45"/>
                <a:gd name="T12" fmla="*/ 56 w 59"/>
                <a:gd name="T13" fmla="*/ 16 h 45"/>
                <a:gd name="T14" fmla="*/ 51 w 59"/>
                <a:gd name="T15" fmla="*/ 28 h 45"/>
                <a:gd name="T16" fmla="*/ 45 w 59"/>
                <a:gd name="T17" fmla="*/ 36 h 45"/>
                <a:gd name="T18" fmla="*/ 38 w 59"/>
                <a:gd name="T19" fmla="*/ 41 h 45"/>
                <a:gd name="T20" fmla="*/ 33 w 59"/>
                <a:gd name="T21" fmla="*/ 44 h 45"/>
                <a:gd name="T22" fmla="*/ 31 w 59"/>
                <a:gd name="T23" fmla="*/ 45 h 45"/>
                <a:gd name="T24" fmla="*/ 29 w 59"/>
                <a:gd name="T25" fmla="*/ 45 h 45"/>
                <a:gd name="T26" fmla="*/ 28 w 59"/>
                <a:gd name="T27" fmla="*/ 45 h 45"/>
                <a:gd name="T28" fmla="*/ 18 w 59"/>
                <a:gd name="T29" fmla="*/ 40 h 45"/>
                <a:gd name="T30" fmla="*/ 11 w 59"/>
                <a:gd name="T31" fmla="*/ 32 h 45"/>
                <a:gd name="T32" fmla="*/ 5 w 59"/>
                <a:gd name="T33" fmla="*/ 24 h 45"/>
                <a:gd name="T34" fmla="*/ 4 w 59"/>
                <a:gd name="T35" fmla="*/ 19 h 45"/>
                <a:gd name="T36" fmla="*/ 1 w 59"/>
                <a:gd name="T37" fmla="*/ 13 h 45"/>
                <a:gd name="T38" fmla="*/ 1 w 59"/>
                <a:gd name="T39" fmla="*/ 11 h 45"/>
                <a:gd name="T40" fmla="*/ 0 w 59"/>
                <a:gd name="T41" fmla="*/ 8 h 45"/>
                <a:gd name="T42" fmla="*/ 0 w 59"/>
                <a:gd name="T43" fmla="*/ 7 h 45"/>
                <a:gd name="T44" fmla="*/ 9 w 59"/>
                <a:gd name="T45" fmla="*/ 6 h 45"/>
                <a:gd name="T46" fmla="*/ 9 w 59"/>
                <a:gd name="T47" fmla="*/ 6 h 45"/>
                <a:gd name="T48" fmla="*/ 11 w 59"/>
                <a:gd name="T49" fmla="*/ 7 h 45"/>
                <a:gd name="T50" fmla="*/ 11 w 59"/>
                <a:gd name="T51" fmla="*/ 10 h 45"/>
                <a:gd name="T52" fmla="*/ 12 w 59"/>
                <a:gd name="T53" fmla="*/ 13 h 45"/>
                <a:gd name="T54" fmla="*/ 14 w 59"/>
                <a:gd name="T55" fmla="*/ 19 h 45"/>
                <a:gd name="T56" fmla="*/ 17 w 59"/>
                <a:gd name="T57" fmla="*/ 24 h 45"/>
                <a:gd name="T58" fmla="*/ 21 w 59"/>
                <a:gd name="T59" fmla="*/ 29 h 45"/>
                <a:gd name="T60" fmla="*/ 25 w 59"/>
                <a:gd name="T61" fmla="*/ 33 h 45"/>
                <a:gd name="T62" fmla="*/ 29 w 59"/>
                <a:gd name="T63" fmla="*/ 36 h 45"/>
                <a:gd name="T64" fmla="*/ 30 w 59"/>
                <a:gd name="T65" fmla="*/ 34 h 45"/>
                <a:gd name="T66" fmla="*/ 34 w 59"/>
                <a:gd name="T67" fmla="*/ 32 h 45"/>
                <a:gd name="T68" fmla="*/ 38 w 59"/>
                <a:gd name="T69" fmla="*/ 29 h 45"/>
                <a:gd name="T70" fmla="*/ 43 w 59"/>
                <a:gd name="T71" fmla="*/ 23 h 45"/>
                <a:gd name="T72" fmla="*/ 47 w 59"/>
                <a:gd name="T73" fmla="*/ 13 h 45"/>
                <a:gd name="T74" fmla="*/ 50 w 59"/>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9" h="45">
                  <a:moveTo>
                    <a:pt x="0" y="7"/>
                  </a:moveTo>
                  <a:lnTo>
                    <a:pt x="0" y="7"/>
                  </a:lnTo>
                  <a:lnTo>
                    <a:pt x="0" y="7"/>
                  </a:lnTo>
                  <a:lnTo>
                    <a:pt x="0" y="7"/>
                  </a:lnTo>
                  <a:close/>
                  <a:moveTo>
                    <a:pt x="50" y="0"/>
                  </a:moveTo>
                  <a:lnTo>
                    <a:pt x="59" y="2"/>
                  </a:lnTo>
                  <a:lnTo>
                    <a:pt x="56" y="16"/>
                  </a:lnTo>
                  <a:lnTo>
                    <a:pt x="51" y="28"/>
                  </a:lnTo>
                  <a:lnTo>
                    <a:pt x="45" y="36"/>
                  </a:lnTo>
                  <a:lnTo>
                    <a:pt x="38" y="41"/>
                  </a:lnTo>
                  <a:lnTo>
                    <a:pt x="33" y="44"/>
                  </a:lnTo>
                  <a:lnTo>
                    <a:pt x="31" y="45"/>
                  </a:lnTo>
                  <a:lnTo>
                    <a:pt x="29" y="45"/>
                  </a:lnTo>
                  <a:lnTo>
                    <a:pt x="28" y="45"/>
                  </a:lnTo>
                  <a:lnTo>
                    <a:pt x="18" y="40"/>
                  </a:lnTo>
                  <a:lnTo>
                    <a:pt x="11" y="32"/>
                  </a:lnTo>
                  <a:lnTo>
                    <a:pt x="5" y="24"/>
                  </a:lnTo>
                  <a:lnTo>
                    <a:pt x="4" y="19"/>
                  </a:lnTo>
                  <a:lnTo>
                    <a:pt x="1" y="13"/>
                  </a:lnTo>
                  <a:lnTo>
                    <a:pt x="1" y="11"/>
                  </a:lnTo>
                  <a:lnTo>
                    <a:pt x="0" y="8"/>
                  </a:lnTo>
                  <a:lnTo>
                    <a:pt x="0" y="7"/>
                  </a:lnTo>
                  <a:lnTo>
                    <a:pt x="9" y="6"/>
                  </a:lnTo>
                  <a:lnTo>
                    <a:pt x="9" y="6"/>
                  </a:lnTo>
                  <a:lnTo>
                    <a:pt x="11" y="7"/>
                  </a:lnTo>
                  <a:lnTo>
                    <a:pt x="11" y="10"/>
                  </a:lnTo>
                  <a:lnTo>
                    <a:pt x="12" y="13"/>
                  </a:lnTo>
                  <a:lnTo>
                    <a:pt x="14" y="19"/>
                  </a:lnTo>
                  <a:lnTo>
                    <a:pt x="17" y="24"/>
                  </a:lnTo>
                  <a:lnTo>
                    <a:pt x="21" y="29"/>
                  </a:lnTo>
                  <a:lnTo>
                    <a:pt x="25" y="33"/>
                  </a:lnTo>
                  <a:lnTo>
                    <a:pt x="29" y="36"/>
                  </a:lnTo>
                  <a:lnTo>
                    <a:pt x="30" y="34"/>
                  </a:lnTo>
                  <a:lnTo>
                    <a:pt x="34" y="32"/>
                  </a:lnTo>
                  <a:lnTo>
                    <a:pt x="38" y="29"/>
                  </a:lnTo>
                  <a:lnTo>
                    <a:pt x="43" y="23"/>
                  </a:lnTo>
                  <a:lnTo>
                    <a:pt x="47" y="13"/>
                  </a:lnTo>
                  <a:lnTo>
                    <a:pt x="50"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1" name="Freeform 152"/>
            <p:cNvSpPr>
              <a:spLocks noEditPoints="1"/>
            </p:cNvSpPr>
            <p:nvPr/>
          </p:nvSpPr>
          <p:spPr bwMode="auto">
            <a:xfrm>
              <a:off x="7758113" y="2709863"/>
              <a:ext cx="44450" cy="52388"/>
            </a:xfrm>
            <a:custGeom>
              <a:avLst/>
              <a:gdLst>
                <a:gd name="T0" fmla="*/ 12 w 28"/>
                <a:gd name="T1" fmla="*/ 11 h 33"/>
                <a:gd name="T2" fmla="*/ 12 w 28"/>
                <a:gd name="T3" fmla="*/ 11 h 33"/>
                <a:gd name="T4" fmla="*/ 11 w 28"/>
                <a:gd name="T5" fmla="*/ 11 h 33"/>
                <a:gd name="T6" fmla="*/ 11 w 28"/>
                <a:gd name="T7" fmla="*/ 11 h 33"/>
                <a:gd name="T8" fmla="*/ 11 w 28"/>
                <a:gd name="T9" fmla="*/ 11 h 33"/>
                <a:gd name="T10" fmla="*/ 11 w 28"/>
                <a:gd name="T11" fmla="*/ 12 h 33"/>
                <a:gd name="T12" fmla="*/ 9 w 28"/>
                <a:gd name="T13" fmla="*/ 14 h 33"/>
                <a:gd name="T14" fmla="*/ 9 w 28"/>
                <a:gd name="T15" fmla="*/ 16 h 33"/>
                <a:gd name="T16" fmla="*/ 11 w 28"/>
                <a:gd name="T17" fmla="*/ 17 h 33"/>
                <a:gd name="T18" fmla="*/ 11 w 28"/>
                <a:gd name="T19" fmla="*/ 18 h 33"/>
                <a:gd name="T20" fmla="*/ 11 w 28"/>
                <a:gd name="T21" fmla="*/ 21 h 33"/>
                <a:gd name="T22" fmla="*/ 12 w 28"/>
                <a:gd name="T23" fmla="*/ 22 h 33"/>
                <a:gd name="T24" fmla="*/ 12 w 28"/>
                <a:gd name="T25" fmla="*/ 22 h 33"/>
                <a:gd name="T26" fmla="*/ 13 w 28"/>
                <a:gd name="T27" fmla="*/ 21 h 33"/>
                <a:gd name="T28" fmla="*/ 16 w 28"/>
                <a:gd name="T29" fmla="*/ 20 h 33"/>
                <a:gd name="T30" fmla="*/ 16 w 28"/>
                <a:gd name="T31" fmla="*/ 18 h 33"/>
                <a:gd name="T32" fmla="*/ 17 w 28"/>
                <a:gd name="T33" fmla="*/ 18 h 33"/>
                <a:gd name="T34" fmla="*/ 17 w 28"/>
                <a:gd name="T35" fmla="*/ 18 h 33"/>
                <a:gd name="T36" fmla="*/ 17 w 28"/>
                <a:gd name="T37" fmla="*/ 18 h 33"/>
                <a:gd name="T38" fmla="*/ 17 w 28"/>
                <a:gd name="T39" fmla="*/ 17 h 33"/>
                <a:gd name="T40" fmla="*/ 18 w 28"/>
                <a:gd name="T41" fmla="*/ 16 h 33"/>
                <a:gd name="T42" fmla="*/ 17 w 28"/>
                <a:gd name="T43" fmla="*/ 13 h 33"/>
                <a:gd name="T44" fmla="*/ 16 w 28"/>
                <a:gd name="T45" fmla="*/ 12 h 33"/>
                <a:gd name="T46" fmla="*/ 13 w 28"/>
                <a:gd name="T47" fmla="*/ 11 h 33"/>
                <a:gd name="T48" fmla="*/ 12 w 28"/>
                <a:gd name="T49" fmla="*/ 11 h 33"/>
                <a:gd name="T50" fmla="*/ 12 w 28"/>
                <a:gd name="T51" fmla="*/ 0 h 33"/>
                <a:gd name="T52" fmla="*/ 16 w 28"/>
                <a:gd name="T53" fmla="*/ 1 h 33"/>
                <a:gd name="T54" fmla="*/ 18 w 28"/>
                <a:gd name="T55" fmla="*/ 3 h 33"/>
                <a:gd name="T56" fmla="*/ 22 w 28"/>
                <a:gd name="T57" fmla="*/ 4 h 33"/>
                <a:gd name="T58" fmla="*/ 24 w 28"/>
                <a:gd name="T59" fmla="*/ 5 h 33"/>
                <a:gd name="T60" fmla="*/ 25 w 28"/>
                <a:gd name="T61" fmla="*/ 5 h 33"/>
                <a:gd name="T62" fmla="*/ 26 w 28"/>
                <a:gd name="T63" fmla="*/ 7 h 33"/>
                <a:gd name="T64" fmla="*/ 26 w 28"/>
                <a:gd name="T65" fmla="*/ 8 h 33"/>
                <a:gd name="T66" fmla="*/ 28 w 28"/>
                <a:gd name="T67" fmla="*/ 12 h 33"/>
                <a:gd name="T68" fmla="*/ 28 w 28"/>
                <a:gd name="T69" fmla="*/ 16 h 33"/>
                <a:gd name="T70" fmla="*/ 28 w 28"/>
                <a:gd name="T71" fmla="*/ 18 h 33"/>
                <a:gd name="T72" fmla="*/ 26 w 28"/>
                <a:gd name="T73" fmla="*/ 22 h 33"/>
                <a:gd name="T74" fmla="*/ 25 w 28"/>
                <a:gd name="T75" fmla="*/ 25 h 33"/>
                <a:gd name="T76" fmla="*/ 24 w 28"/>
                <a:gd name="T77" fmla="*/ 26 h 33"/>
                <a:gd name="T78" fmla="*/ 22 w 28"/>
                <a:gd name="T79" fmla="*/ 28 h 33"/>
                <a:gd name="T80" fmla="*/ 18 w 28"/>
                <a:gd name="T81" fmla="*/ 30 h 33"/>
                <a:gd name="T82" fmla="*/ 16 w 28"/>
                <a:gd name="T83" fmla="*/ 31 h 33"/>
                <a:gd name="T84" fmla="*/ 12 w 28"/>
                <a:gd name="T85" fmla="*/ 33 h 33"/>
                <a:gd name="T86" fmla="*/ 12 w 28"/>
                <a:gd name="T87" fmla="*/ 33 h 33"/>
                <a:gd name="T88" fmla="*/ 9 w 28"/>
                <a:gd name="T89" fmla="*/ 31 h 33"/>
                <a:gd name="T90" fmla="*/ 7 w 28"/>
                <a:gd name="T91" fmla="*/ 30 h 33"/>
                <a:gd name="T92" fmla="*/ 4 w 28"/>
                <a:gd name="T93" fmla="*/ 29 h 33"/>
                <a:gd name="T94" fmla="*/ 3 w 28"/>
                <a:gd name="T95" fmla="*/ 26 h 33"/>
                <a:gd name="T96" fmla="*/ 1 w 28"/>
                <a:gd name="T97" fmla="*/ 24 h 33"/>
                <a:gd name="T98" fmla="*/ 0 w 28"/>
                <a:gd name="T99" fmla="*/ 21 h 33"/>
                <a:gd name="T100" fmla="*/ 0 w 28"/>
                <a:gd name="T101" fmla="*/ 18 h 33"/>
                <a:gd name="T102" fmla="*/ 0 w 28"/>
                <a:gd name="T103" fmla="*/ 17 h 33"/>
                <a:gd name="T104" fmla="*/ 0 w 28"/>
                <a:gd name="T105" fmla="*/ 14 h 33"/>
                <a:gd name="T106" fmla="*/ 0 w 28"/>
                <a:gd name="T107" fmla="*/ 11 h 33"/>
                <a:gd name="T108" fmla="*/ 1 w 28"/>
                <a:gd name="T109" fmla="*/ 7 h 33"/>
                <a:gd name="T110" fmla="*/ 3 w 28"/>
                <a:gd name="T111" fmla="*/ 4 h 33"/>
                <a:gd name="T112" fmla="*/ 5 w 28"/>
                <a:gd name="T113" fmla="*/ 1 h 33"/>
                <a:gd name="T114" fmla="*/ 8 w 28"/>
                <a:gd name="T115" fmla="*/ 1 h 33"/>
                <a:gd name="T116" fmla="*/ 12 w 28"/>
                <a:gd name="T1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33">
                  <a:moveTo>
                    <a:pt x="12" y="11"/>
                  </a:moveTo>
                  <a:lnTo>
                    <a:pt x="12" y="11"/>
                  </a:lnTo>
                  <a:lnTo>
                    <a:pt x="11" y="11"/>
                  </a:lnTo>
                  <a:lnTo>
                    <a:pt x="11" y="11"/>
                  </a:lnTo>
                  <a:lnTo>
                    <a:pt x="11" y="11"/>
                  </a:lnTo>
                  <a:lnTo>
                    <a:pt x="11" y="12"/>
                  </a:lnTo>
                  <a:lnTo>
                    <a:pt x="9" y="14"/>
                  </a:lnTo>
                  <a:lnTo>
                    <a:pt x="9" y="16"/>
                  </a:lnTo>
                  <a:lnTo>
                    <a:pt x="11" y="17"/>
                  </a:lnTo>
                  <a:lnTo>
                    <a:pt x="11" y="18"/>
                  </a:lnTo>
                  <a:lnTo>
                    <a:pt x="11" y="21"/>
                  </a:lnTo>
                  <a:lnTo>
                    <a:pt x="12" y="22"/>
                  </a:lnTo>
                  <a:lnTo>
                    <a:pt x="12" y="22"/>
                  </a:lnTo>
                  <a:lnTo>
                    <a:pt x="13" y="21"/>
                  </a:lnTo>
                  <a:lnTo>
                    <a:pt x="16" y="20"/>
                  </a:lnTo>
                  <a:lnTo>
                    <a:pt x="16" y="18"/>
                  </a:lnTo>
                  <a:lnTo>
                    <a:pt x="17" y="18"/>
                  </a:lnTo>
                  <a:lnTo>
                    <a:pt x="17" y="18"/>
                  </a:lnTo>
                  <a:lnTo>
                    <a:pt x="17" y="18"/>
                  </a:lnTo>
                  <a:lnTo>
                    <a:pt x="17" y="17"/>
                  </a:lnTo>
                  <a:lnTo>
                    <a:pt x="18" y="16"/>
                  </a:lnTo>
                  <a:lnTo>
                    <a:pt x="17" y="13"/>
                  </a:lnTo>
                  <a:lnTo>
                    <a:pt x="16" y="12"/>
                  </a:lnTo>
                  <a:lnTo>
                    <a:pt x="13" y="11"/>
                  </a:lnTo>
                  <a:lnTo>
                    <a:pt x="12" y="11"/>
                  </a:lnTo>
                  <a:close/>
                  <a:moveTo>
                    <a:pt x="12" y="0"/>
                  </a:moveTo>
                  <a:lnTo>
                    <a:pt x="16" y="1"/>
                  </a:lnTo>
                  <a:lnTo>
                    <a:pt x="18" y="3"/>
                  </a:lnTo>
                  <a:lnTo>
                    <a:pt x="22" y="4"/>
                  </a:lnTo>
                  <a:lnTo>
                    <a:pt x="24" y="5"/>
                  </a:lnTo>
                  <a:lnTo>
                    <a:pt x="25" y="5"/>
                  </a:lnTo>
                  <a:lnTo>
                    <a:pt x="26" y="7"/>
                  </a:lnTo>
                  <a:lnTo>
                    <a:pt x="26" y="8"/>
                  </a:lnTo>
                  <a:lnTo>
                    <a:pt x="28" y="12"/>
                  </a:lnTo>
                  <a:lnTo>
                    <a:pt x="28" y="16"/>
                  </a:lnTo>
                  <a:lnTo>
                    <a:pt x="28" y="18"/>
                  </a:lnTo>
                  <a:lnTo>
                    <a:pt x="26" y="22"/>
                  </a:lnTo>
                  <a:lnTo>
                    <a:pt x="25" y="25"/>
                  </a:lnTo>
                  <a:lnTo>
                    <a:pt x="24" y="26"/>
                  </a:lnTo>
                  <a:lnTo>
                    <a:pt x="22" y="28"/>
                  </a:lnTo>
                  <a:lnTo>
                    <a:pt x="18" y="30"/>
                  </a:lnTo>
                  <a:lnTo>
                    <a:pt x="16" y="31"/>
                  </a:lnTo>
                  <a:lnTo>
                    <a:pt x="12" y="33"/>
                  </a:lnTo>
                  <a:lnTo>
                    <a:pt x="12" y="33"/>
                  </a:lnTo>
                  <a:lnTo>
                    <a:pt x="9" y="31"/>
                  </a:lnTo>
                  <a:lnTo>
                    <a:pt x="7" y="30"/>
                  </a:lnTo>
                  <a:lnTo>
                    <a:pt x="4" y="29"/>
                  </a:lnTo>
                  <a:lnTo>
                    <a:pt x="3" y="26"/>
                  </a:lnTo>
                  <a:lnTo>
                    <a:pt x="1" y="24"/>
                  </a:lnTo>
                  <a:lnTo>
                    <a:pt x="0" y="21"/>
                  </a:lnTo>
                  <a:lnTo>
                    <a:pt x="0" y="18"/>
                  </a:lnTo>
                  <a:lnTo>
                    <a:pt x="0" y="17"/>
                  </a:lnTo>
                  <a:lnTo>
                    <a:pt x="0" y="14"/>
                  </a:lnTo>
                  <a:lnTo>
                    <a:pt x="0" y="11"/>
                  </a:lnTo>
                  <a:lnTo>
                    <a:pt x="1" y="7"/>
                  </a:lnTo>
                  <a:lnTo>
                    <a:pt x="3" y="4"/>
                  </a:lnTo>
                  <a:lnTo>
                    <a:pt x="5" y="1"/>
                  </a:lnTo>
                  <a:lnTo>
                    <a:pt x="8" y="1"/>
                  </a:lnTo>
                  <a:lnTo>
                    <a:pt x="12"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12" name="Freeform 153"/>
            <p:cNvSpPr>
              <a:spLocks noEditPoints="1"/>
            </p:cNvSpPr>
            <p:nvPr/>
          </p:nvSpPr>
          <p:spPr bwMode="auto">
            <a:xfrm>
              <a:off x="7799388" y="2624138"/>
              <a:ext cx="73025" cy="85725"/>
            </a:xfrm>
            <a:custGeom>
              <a:avLst/>
              <a:gdLst>
                <a:gd name="T0" fmla="*/ 17 w 46"/>
                <a:gd name="T1" fmla="*/ 11 h 54"/>
                <a:gd name="T2" fmla="*/ 16 w 46"/>
                <a:gd name="T3" fmla="*/ 12 h 54"/>
                <a:gd name="T4" fmla="*/ 12 w 46"/>
                <a:gd name="T5" fmla="*/ 17 h 54"/>
                <a:gd name="T6" fmla="*/ 11 w 46"/>
                <a:gd name="T7" fmla="*/ 23 h 54"/>
                <a:gd name="T8" fmla="*/ 11 w 46"/>
                <a:gd name="T9" fmla="*/ 29 h 54"/>
                <a:gd name="T10" fmla="*/ 11 w 46"/>
                <a:gd name="T11" fmla="*/ 37 h 54"/>
                <a:gd name="T12" fmla="*/ 13 w 46"/>
                <a:gd name="T13" fmla="*/ 42 h 54"/>
                <a:gd name="T14" fmla="*/ 17 w 46"/>
                <a:gd name="T15" fmla="*/ 45 h 54"/>
                <a:gd name="T16" fmla="*/ 21 w 46"/>
                <a:gd name="T17" fmla="*/ 44 h 54"/>
                <a:gd name="T18" fmla="*/ 26 w 46"/>
                <a:gd name="T19" fmla="*/ 41 h 54"/>
                <a:gd name="T20" fmla="*/ 30 w 46"/>
                <a:gd name="T21" fmla="*/ 34 h 54"/>
                <a:gd name="T22" fmla="*/ 34 w 46"/>
                <a:gd name="T23" fmla="*/ 27 h 54"/>
                <a:gd name="T24" fmla="*/ 36 w 46"/>
                <a:gd name="T25" fmla="*/ 19 h 54"/>
                <a:gd name="T26" fmla="*/ 34 w 46"/>
                <a:gd name="T27" fmla="*/ 13 h 54"/>
                <a:gd name="T28" fmla="*/ 26 w 46"/>
                <a:gd name="T29" fmla="*/ 17 h 54"/>
                <a:gd name="T30" fmla="*/ 26 w 46"/>
                <a:gd name="T31" fmla="*/ 16 h 54"/>
                <a:gd name="T32" fmla="*/ 24 w 46"/>
                <a:gd name="T33" fmla="*/ 13 h 54"/>
                <a:gd name="T34" fmla="*/ 20 w 46"/>
                <a:gd name="T35" fmla="*/ 11 h 54"/>
                <a:gd name="T36" fmla="*/ 24 w 46"/>
                <a:gd name="T37" fmla="*/ 0 h 54"/>
                <a:gd name="T38" fmla="*/ 36 w 46"/>
                <a:gd name="T39" fmla="*/ 3 h 54"/>
                <a:gd name="T40" fmla="*/ 43 w 46"/>
                <a:gd name="T41" fmla="*/ 10 h 54"/>
                <a:gd name="T42" fmla="*/ 46 w 46"/>
                <a:gd name="T43" fmla="*/ 19 h 54"/>
                <a:gd name="T44" fmla="*/ 41 w 46"/>
                <a:gd name="T45" fmla="*/ 36 h 54"/>
                <a:gd name="T46" fmla="*/ 33 w 46"/>
                <a:gd name="T47" fmla="*/ 48 h 54"/>
                <a:gd name="T48" fmla="*/ 30 w 46"/>
                <a:gd name="T49" fmla="*/ 50 h 54"/>
                <a:gd name="T50" fmla="*/ 24 w 46"/>
                <a:gd name="T51" fmla="*/ 54 h 54"/>
                <a:gd name="T52" fmla="*/ 17 w 46"/>
                <a:gd name="T53" fmla="*/ 54 h 54"/>
                <a:gd name="T54" fmla="*/ 9 w 46"/>
                <a:gd name="T55" fmla="*/ 53 h 54"/>
                <a:gd name="T56" fmla="*/ 4 w 46"/>
                <a:gd name="T57" fmla="*/ 48 h 54"/>
                <a:gd name="T58" fmla="*/ 2 w 46"/>
                <a:gd name="T59" fmla="*/ 38 h 54"/>
                <a:gd name="T60" fmla="*/ 0 w 46"/>
                <a:gd name="T61" fmla="*/ 29 h 54"/>
                <a:gd name="T62" fmla="*/ 0 w 46"/>
                <a:gd name="T63" fmla="*/ 23 h 54"/>
                <a:gd name="T64" fmla="*/ 2 w 46"/>
                <a:gd name="T65" fmla="*/ 20 h 54"/>
                <a:gd name="T66" fmla="*/ 2 w 46"/>
                <a:gd name="T67" fmla="*/ 19 h 54"/>
                <a:gd name="T68" fmla="*/ 5 w 46"/>
                <a:gd name="T69" fmla="*/ 10 h 54"/>
                <a:gd name="T70" fmla="*/ 12 w 46"/>
                <a:gd name="T71" fmla="*/ 3 h 54"/>
                <a:gd name="T72" fmla="*/ 19 w 46"/>
                <a:gd name="T73" fmla="*/ 0 h 54"/>
                <a:gd name="T74" fmla="*/ 24 w 46"/>
                <a:gd name="T75"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54">
                  <a:moveTo>
                    <a:pt x="19" y="11"/>
                  </a:moveTo>
                  <a:lnTo>
                    <a:pt x="17" y="11"/>
                  </a:lnTo>
                  <a:lnTo>
                    <a:pt x="17" y="11"/>
                  </a:lnTo>
                  <a:lnTo>
                    <a:pt x="16" y="12"/>
                  </a:lnTo>
                  <a:lnTo>
                    <a:pt x="15" y="15"/>
                  </a:lnTo>
                  <a:lnTo>
                    <a:pt x="12" y="17"/>
                  </a:lnTo>
                  <a:lnTo>
                    <a:pt x="11" y="21"/>
                  </a:lnTo>
                  <a:lnTo>
                    <a:pt x="11" y="23"/>
                  </a:lnTo>
                  <a:lnTo>
                    <a:pt x="11" y="25"/>
                  </a:lnTo>
                  <a:lnTo>
                    <a:pt x="11" y="29"/>
                  </a:lnTo>
                  <a:lnTo>
                    <a:pt x="11" y="33"/>
                  </a:lnTo>
                  <a:lnTo>
                    <a:pt x="11" y="37"/>
                  </a:lnTo>
                  <a:lnTo>
                    <a:pt x="12" y="41"/>
                  </a:lnTo>
                  <a:lnTo>
                    <a:pt x="13" y="42"/>
                  </a:lnTo>
                  <a:lnTo>
                    <a:pt x="15" y="44"/>
                  </a:lnTo>
                  <a:lnTo>
                    <a:pt x="17" y="45"/>
                  </a:lnTo>
                  <a:lnTo>
                    <a:pt x="20" y="45"/>
                  </a:lnTo>
                  <a:lnTo>
                    <a:pt x="21" y="44"/>
                  </a:lnTo>
                  <a:lnTo>
                    <a:pt x="25" y="42"/>
                  </a:lnTo>
                  <a:lnTo>
                    <a:pt x="26" y="41"/>
                  </a:lnTo>
                  <a:lnTo>
                    <a:pt x="28" y="38"/>
                  </a:lnTo>
                  <a:lnTo>
                    <a:pt x="30" y="34"/>
                  </a:lnTo>
                  <a:lnTo>
                    <a:pt x="32" y="30"/>
                  </a:lnTo>
                  <a:lnTo>
                    <a:pt x="34" y="27"/>
                  </a:lnTo>
                  <a:lnTo>
                    <a:pt x="36" y="21"/>
                  </a:lnTo>
                  <a:lnTo>
                    <a:pt x="36" y="19"/>
                  </a:lnTo>
                  <a:lnTo>
                    <a:pt x="36" y="15"/>
                  </a:lnTo>
                  <a:lnTo>
                    <a:pt x="34" y="13"/>
                  </a:lnTo>
                  <a:lnTo>
                    <a:pt x="34" y="13"/>
                  </a:lnTo>
                  <a:lnTo>
                    <a:pt x="26" y="17"/>
                  </a:lnTo>
                  <a:lnTo>
                    <a:pt x="26" y="17"/>
                  </a:lnTo>
                  <a:lnTo>
                    <a:pt x="26" y="16"/>
                  </a:lnTo>
                  <a:lnTo>
                    <a:pt x="25" y="15"/>
                  </a:lnTo>
                  <a:lnTo>
                    <a:pt x="24" y="13"/>
                  </a:lnTo>
                  <a:lnTo>
                    <a:pt x="21" y="12"/>
                  </a:lnTo>
                  <a:lnTo>
                    <a:pt x="20" y="11"/>
                  </a:lnTo>
                  <a:lnTo>
                    <a:pt x="19" y="11"/>
                  </a:lnTo>
                  <a:close/>
                  <a:moveTo>
                    <a:pt x="24" y="0"/>
                  </a:moveTo>
                  <a:lnTo>
                    <a:pt x="30" y="2"/>
                  </a:lnTo>
                  <a:lnTo>
                    <a:pt x="36" y="3"/>
                  </a:lnTo>
                  <a:lnTo>
                    <a:pt x="41" y="6"/>
                  </a:lnTo>
                  <a:lnTo>
                    <a:pt x="43" y="10"/>
                  </a:lnTo>
                  <a:lnTo>
                    <a:pt x="45" y="13"/>
                  </a:lnTo>
                  <a:lnTo>
                    <a:pt x="46" y="19"/>
                  </a:lnTo>
                  <a:lnTo>
                    <a:pt x="43" y="28"/>
                  </a:lnTo>
                  <a:lnTo>
                    <a:pt x="41" y="36"/>
                  </a:lnTo>
                  <a:lnTo>
                    <a:pt x="37" y="42"/>
                  </a:lnTo>
                  <a:lnTo>
                    <a:pt x="33" y="48"/>
                  </a:lnTo>
                  <a:lnTo>
                    <a:pt x="32" y="50"/>
                  </a:lnTo>
                  <a:lnTo>
                    <a:pt x="30" y="50"/>
                  </a:lnTo>
                  <a:lnTo>
                    <a:pt x="30" y="51"/>
                  </a:lnTo>
                  <a:lnTo>
                    <a:pt x="24" y="54"/>
                  </a:lnTo>
                  <a:lnTo>
                    <a:pt x="17" y="54"/>
                  </a:lnTo>
                  <a:lnTo>
                    <a:pt x="17" y="54"/>
                  </a:lnTo>
                  <a:lnTo>
                    <a:pt x="13" y="54"/>
                  </a:lnTo>
                  <a:lnTo>
                    <a:pt x="9" y="53"/>
                  </a:lnTo>
                  <a:lnTo>
                    <a:pt x="7" y="50"/>
                  </a:lnTo>
                  <a:lnTo>
                    <a:pt x="4" y="48"/>
                  </a:lnTo>
                  <a:lnTo>
                    <a:pt x="3" y="45"/>
                  </a:lnTo>
                  <a:lnTo>
                    <a:pt x="2" y="38"/>
                  </a:lnTo>
                  <a:lnTo>
                    <a:pt x="0" y="33"/>
                  </a:lnTo>
                  <a:lnTo>
                    <a:pt x="0" y="29"/>
                  </a:lnTo>
                  <a:lnTo>
                    <a:pt x="0" y="25"/>
                  </a:lnTo>
                  <a:lnTo>
                    <a:pt x="0" y="23"/>
                  </a:lnTo>
                  <a:lnTo>
                    <a:pt x="2" y="20"/>
                  </a:lnTo>
                  <a:lnTo>
                    <a:pt x="2" y="20"/>
                  </a:lnTo>
                  <a:lnTo>
                    <a:pt x="2" y="20"/>
                  </a:lnTo>
                  <a:lnTo>
                    <a:pt x="2" y="19"/>
                  </a:lnTo>
                  <a:lnTo>
                    <a:pt x="3" y="13"/>
                  </a:lnTo>
                  <a:lnTo>
                    <a:pt x="5" y="10"/>
                  </a:lnTo>
                  <a:lnTo>
                    <a:pt x="8" y="6"/>
                  </a:lnTo>
                  <a:lnTo>
                    <a:pt x="12" y="3"/>
                  </a:lnTo>
                  <a:lnTo>
                    <a:pt x="15" y="2"/>
                  </a:lnTo>
                  <a:lnTo>
                    <a:pt x="19" y="0"/>
                  </a:lnTo>
                  <a:lnTo>
                    <a:pt x="21" y="2"/>
                  </a:lnTo>
                  <a:lnTo>
                    <a:pt x="24" y="2"/>
                  </a:lnTo>
                  <a:lnTo>
                    <a:pt x="24"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sp>
          <p:nvSpPr>
            <p:cNvPr id="24" name="Freeform 154"/>
            <p:cNvSpPr>
              <a:spLocks noEditPoints="1"/>
            </p:cNvSpPr>
            <p:nvPr/>
          </p:nvSpPr>
          <p:spPr bwMode="auto">
            <a:xfrm>
              <a:off x="7731125" y="2122488"/>
              <a:ext cx="619125" cy="517525"/>
            </a:xfrm>
            <a:custGeom>
              <a:avLst/>
              <a:gdLst>
                <a:gd name="T0" fmla="*/ 190 w 390"/>
                <a:gd name="T1" fmla="*/ 14 h 326"/>
                <a:gd name="T2" fmla="*/ 136 w 390"/>
                <a:gd name="T3" fmla="*/ 15 h 326"/>
                <a:gd name="T4" fmla="*/ 93 w 390"/>
                <a:gd name="T5" fmla="*/ 51 h 326"/>
                <a:gd name="T6" fmla="*/ 90 w 390"/>
                <a:gd name="T7" fmla="*/ 57 h 326"/>
                <a:gd name="T8" fmla="*/ 80 w 390"/>
                <a:gd name="T9" fmla="*/ 65 h 326"/>
                <a:gd name="T10" fmla="*/ 46 w 390"/>
                <a:gd name="T11" fmla="*/ 74 h 326"/>
                <a:gd name="T12" fmla="*/ 42 w 390"/>
                <a:gd name="T13" fmla="*/ 77 h 326"/>
                <a:gd name="T14" fmla="*/ 21 w 390"/>
                <a:gd name="T15" fmla="*/ 94 h 326"/>
                <a:gd name="T16" fmla="*/ 18 w 390"/>
                <a:gd name="T17" fmla="*/ 165 h 326"/>
                <a:gd name="T18" fmla="*/ 24 w 390"/>
                <a:gd name="T19" fmla="*/ 184 h 326"/>
                <a:gd name="T20" fmla="*/ 17 w 390"/>
                <a:gd name="T21" fmla="*/ 197 h 326"/>
                <a:gd name="T22" fmla="*/ 20 w 390"/>
                <a:gd name="T23" fmla="*/ 238 h 326"/>
                <a:gd name="T24" fmla="*/ 46 w 390"/>
                <a:gd name="T25" fmla="*/ 259 h 326"/>
                <a:gd name="T26" fmla="*/ 54 w 390"/>
                <a:gd name="T27" fmla="*/ 271 h 326"/>
                <a:gd name="T28" fmla="*/ 67 w 390"/>
                <a:gd name="T29" fmla="*/ 290 h 326"/>
                <a:gd name="T30" fmla="*/ 136 w 390"/>
                <a:gd name="T31" fmla="*/ 310 h 326"/>
                <a:gd name="T32" fmla="*/ 173 w 390"/>
                <a:gd name="T33" fmla="*/ 299 h 326"/>
                <a:gd name="T34" fmla="*/ 186 w 390"/>
                <a:gd name="T35" fmla="*/ 303 h 326"/>
                <a:gd name="T36" fmla="*/ 244 w 390"/>
                <a:gd name="T37" fmla="*/ 315 h 326"/>
                <a:gd name="T38" fmla="*/ 317 w 390"/>
                <a:gd name="T39" fmla="*/ 265 h 326"/>
                <a:gd name="T40" fmla="*/ 335 w 390"/>
                <a:gd name="T41" fmla="*/ 242 h 326"/>
                <a:gd name="T42" fmla="*/ 368 w 390"/>
                <a:gd name="T43" fmla="*/ 209 h 326"/>
                <a:gd name="T44" fmla="*/ 354 w 390"/>
                <a:gd name="T45" fmla="*/ 129 h 326"/>
                <a:gd name="T46" fmla="*/ 343 w 390"/>
                <a:gd name="T47" fmla="*/ 121 h 326"/>
                <a:gd name="T48" fmla="*/ 347 w 390"/>
                <a:gd name="T49" fmla="*/ 103 h 326"/>
                <a:gd name="T50" fmla="*/ 330 w 390"/>
                <a:gd name="T51" fmla="*/ 51 h 326"/>
                <a:gd name="T52" fmla="*/ 287 w 390"/>
                <a:gd name="T53" fmla="*/ 26 h 326"/>
                <a:gd name="T54" fmla="*/ 219 w 390"/>
                <a:gd name="T55" fmla="*/ 9 h 326"/>
                <a:gd name="T56" fmla="*/ 234 w 390"/>
                <a:gd name="T57" fmla="*/ 0 h 326"/>
                <a:gd name="T58" fmla="*/ 291 w 390"/>
                <a:gd name="T59" fmla="*/ 17 h 326"/>
                <a:gd name="T60" fmla="*/ 352 w 390"/>
                <a:gd name="T61" fmla="*/ 72 h 326"/>
                <a:gd name="T62" fmla="*/ 356 w 390"/>
                <a:gd name="T63" fmla="*/ 108 h 326"/>
                <a:gd name="T64" fmla="*/ 352 w 390"/>
                <a:gd name="T65" fmla="*/ 119 h 326"/>
                <a:gd name="T66" fmla="*/ 355 w 390"/>
                <a:gd name="T67" fmla="*/ 120 h 326"/>
                <a:gd name="T68" fmla="*/ 390 w 390"/>
                <a:gd name="T69" fmla="*/ 174 h 326"/>
                <a:gd name="T70" fmla="*/ 354 w 390"/>
                <a:gd name="T71" fmla="*/ 239 h 326"/>
                <a:gd name="T72" fmla="*/ 335 w 390"/>
                <a:gd name="T73" fmla="*/ 254 h 326"/>
                <a:gd name="T74" fmla="*/ 326 w 390"/>
                <a:gd name="T75" fmla="*/ 268 h 326"/>
                <a:gd name="T76" fmla="*/ 304 w 390"/>
                <a:gd name="T77" fmla="*/ 303 h 326"/>
                <a:gd name="T78" fmla="*/ 244 w 390"/>
                <a:gd name="T79" fmla="*/ 326 h 326"/>
                <a:gd name="T80" fmla="*/ 179 w 390"/>
                <a:gd name="T81" fmla="*/ 311 h 326"/>
                <a:gd name="T82" fmla="*/ 168 w 390"/>
                <a:gd name="T83" fmla="*/ 311 h 326"/>
                <a:gd name="T84" fmla="*/ 164 w 390"/>
                <a:gd name="T85" fmla="*/ 312 h 326"/>
                <a:gd name="T86" fmla="*/ 69 w 390"/>
                <a:gd name="T87" fmla="*/ 306 h 326"/>
                <a:gd name="T88" fmla="*/ 45 w 390"/>
                <a:gd name="T89" fmla="*/ 272 h 326"/>
                <a:gd name="T90" fmla="*/ 42 w 390"/>
                <a:gd name="T91" fmla="*/ 268 h 326"/>
                <a:gd name="T92" fmla="*/ 10 w 390"/>
                <a:gd name="T93" fmla="*/ 243 h 326"/>
                <a:gd name="T94" fmla="*/ 10 w 390"/>
                <a:gd name="T95" fmla="*/ 188 h 326"/>
                <a:gd name="T96" fmla="*/ 13 w 390"/>
                <a:gd name="T97" fmla="*/ 174 h 326"/>
                <a:gd name="T98" fmla="*/ 9 w 390"/>
                <a:gd name="T99" fmla="*/ 170 h 326"/>
                <a:gd name="T100" fmla="*/ 13 w 390"/>
                <a:gd name="T101" fmla="*/ 87 h 326"/>
                <a:gd name="T102" fmla="*/ 38 w 390"/>
                <a:gd name="T103" fmla="*/ 68 h 326"/>
                <a:gd name="T104" fmla="*/ 81 w 390"/>
                <a:gd name="T105" fmla="*/ 55 h 326"/>
                <a:gd name="T106" fmla="*/ 101 w 390"/>
                <a:gd name="T107" fmla="*/ 26 h 326"/>
                <a:gd name="T108" fmla="*/ 179 w 390"/>
                <a:gd name="T109" fmla="*/ 1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0" h="326">
                  <a:moveTo>
                    <a:pt x="199" y="7"/>
                  </a:moveTo>
                  <a:lnTo>
                    <a:pt x="195" y="17"/>
                  </a:lnTo>
                  <a:lnTo>
                    <a:pt x="194" y="15"/>
                  </a:lnTo>
                  <a:lnTo>
                    <a:pt x="193" y="15"/>
                  </a:lnTo>
                  <a:lnTo>
                    <a:pt x="190" y="14"/>
                  </a:lnTo>
                  <a:lnTo>
                    <a:pt x="186" y="13"/>
                  </a:lnTo>
                  <a:lnTo>
                    <a:pt x="175" y="11"/>
                  </a:lnTo>
                  <a:lnTo>
                    <a:pt x="164" y="10"/>
                  </a:lnTo>
                  <a:lnTo>
                    <a:pt x="151" y="11"/>
                  </a:lnTo>
                  <a:lnTo>
                    <a:pt x="136" y="15"/>
                  </a:lnTo>
                  <a:lnTo>
                    <a:pt x="122" y="22"/>
                  </a:lnTo>
                  <a:lnTo>
                    <a:pt x="107" y="34"/>
                  </a:lnTo>
                  <a:lnTo>
                    <a:pt x="93" y="51"/>
                  </a:lnTo>
                  <a:lnTo>
                    <a:pt x="93" y="51"/>
                  </a:lnTo>
                  <a:lnTo>
                    <a:pt x="93" y="51"/>
                  </a:lnTo>
                  <a:lnTo>
                    <a:pt x="93" y="51"/>
                  </a:lnTo>
                  <a:lnTo>
                    <a:pt x="92" y="52"/>
                  </a:lnTo>
                  <a:lnTo>
                    <a:pt x="90" y="55"/>
                  </a:lnTo>
                  <a:lnTo>
                    <a:pt x="90" y="56"/>
                  </a:lnTo>
                  <a:lnTo>
                    <a:pt x="90" y="57"/>
                  </a:lnTo>
                  <a:lnTo>
                    <a:pt x="94" y="64"/>
                  </a:lnTo>
                  <a:lnTo>
                    <a:pt x="88" y="64"/>
                  </a:lnTo>
                  <a:lnTo>
                    <a:pt x="86" y="64"/>
                  </a:lnTo>
                  <a:lnTo>
                    <a:pt x="84" y="65"/>
                  </a:lnTo>
                  <a:lnTo>
                    <a:pt x="80" y="65"/>
                  </a:lnTo>
                  <a:lnTo>
                    <a:pt x="75" y="66"/>
                  </a:lnTo>
                  <a:lnTo>
                    <a:pt x="69" y="66"/>
                  </a:lnTo>
                  <a:lnTo>
                    <a:pt x="60" y="69"/>
                  </a:lnTo>
                  <a:lnTo>
                    <a:pt x="51" y="72"/>
                  </a:lnTo>
                  <a:lnTo>
                    <a:pt x="46" y="74"/>
                  </a:lnTo>
                  <a:lnTo>
                    <a:pt x="46" y="76"/>
                  </a:lnTo>
                  <a:lnTo>
                    <a:pt x="45" y="76"/>
                  </a:lnTo>
                  <a:lnTo>
                    <a:pt x="45" y="76"/>
                  </a:lnTo>
                  <a:lnTo>
                    <a:pt x="43" y="76"/>
                  </a:lnTo>
                  <a:lnTo>
                    <a:pt x="42" y="77"/>
                  </a:lnTo>
                  <a:lnTo>
                    <a:pt x="39" y="78"/>
                  </a:lnTo>
                  <a:lnTo>
                    <a:pt x="35" y="79"/>
                  </a:lnTo>
                  <a:lnTo>
                    <a:pt x="31" y="83"/>
                  </a:lnTo>
                  <a:lnTo>
                    <a:pt x="28" y="86"/>
                  </a:lnTo>
                  <a:lnTo>
                    <a:pt x="21" y="94"/>
                  </a:lnTo>
                  <a:lnTo>
                    <a:pt x="16" y="102"/>
                  </a:lnTo>
                  <a:lnTo>
                    <a:pt x="12" y="113"/>
                  </a:lnTo>
                  <a:lnTo>
                    <a:pt x="9" y="127"/>
                  </a:lnTo>
                  <a:lnTo>
                    <a:pt x="12" y="144"/>
                  </a:lnTo>
                  <a:lnTo>
                    <a:pt x="18" y="165"/>
                  </a:lnTo>
                  <a:lnTo>
                    <a:pt x="20" y="167"/>
                  </a:lnTo>
                  <a:lnTo>
                    <a:pt x="22" y="170"/>
                  </a:lnTo>
                  <a:lnTo>
                    <a:pt x="24" y="174"/>
                  </a:lnTo>
                  <a:lnTo>
                    <a:pt x="24" y="179"/>
                  </a:lnTo>
                  <a:lnTo>
                    <a:pt x="24" y="184"/>
                  </a:lnTo>
                  <a:lnTo>
                    <a:pt x="21" y="189"/>
                  </a:lnTo>
                  <a:lnTo>
                    <a:pt x="21" y="191"/>
                  </a:lnTo>
                  <a:lnTo>
                    <a:pt x="20" y="192"/>
                  </a:lnTo>
                  <a:lnTo>
                    <a:pt x="18" y="195"/>
                  </a:lnTo>
                  <a:lnTo>
                    <a:pt x="17" y="197"/>
                  </a:lnTo>
                  <a:lnTo>
                    <a:pt x="16" y="204"/>
                  </a:lnTo>
                  <a:lnTo>
                    <a:pt x="14" y="210"/>
                  </a:lnTo>
                  <a:lnTo>
                    <a:pt x="13" y="217"/>
                  </a:lnTo>
                  <a:lnTo>
                    <a:pt x="14" y="227"/>
                  </a:lnTo>
                  <a:lnTo>
                    <a:pt x="20" y="238"/>
                  </a:lnTo>
                  <a:lnTo>
                    <a:pt x="28" y="248"/>
                  </a:lnTo>
                  <a:lnTo>
                    <a:pt x="42" y="257"/>
                  </a:lnTo>
                  <a:lnTo>
                    <a:pt x="42" y="257"/>
                  </a:lnTo>
                  <a:lnTo>
                    <a:pt x="45" y="257"/>
                  </a:lnTo>
                  <a:lnTo>
                    <a:pt x="46" y="259"/>
                  </a:lnTo>
                  <a:lnTo>
                    <a:pt x="48" y="260"/>
                  </a:lnTo>
                  <a:lnTo>
                    <a:pt x="51" y="263"/>
                  </a:lnTo>
                  <a:lnTo>
                    <a:pt x="52" y="265"/>
                  </a:lnTo>
                  <a:lnTo>
                    <a:pt x="54" y="269"/>
                  </a:lnTo>
                  <a:lnTo>
                    <a:pt x="54" y="271"/>
                  </a:lnTo>
                  <a:lnTo>
                    <a:pt x="55" y="273"/>
                  </a:lnTo>
                  <a:lnTo>
                    <a:pt x="56" y="276"/>
                  </a:lnTo>
                  <a:lnTo>
                    <a:pt x="59" y="280"/>
                  </a:lnTo>
                  <a:lnTo>
                    <a:pt x="63" y="285"/>
                  </a:lnTo>
                  <a:lnTo>
                    <a:pt x="67" y="290"/>
                  </a:lnTo>
                  <a:lnTo>
                    <a:pt x="76" y="299"/>
                  </a:lnTo>
                  <a:lnTo>
                    <a:pt x="86" y="306"/>
                  </a:lnTo>
                  <a:lnTo>
                    <a:pt x="100" y="311"/>
                  </a:lnTo>
                  <a:lnTo>
                    <a:pt x="117" y="312"/>
                  </a:lnTo>
                  <a:lnTo>
                    <a:pt x="136" y="310"/>
                  </a:lnTo>
                  <a:lnTo>
                    <a:pt x="160" y="303"/>
                  </a:lnTo>
                  <a:lnTo>
                    <a:pt x="162" y="302"/>
                  </a:lnTo>
                  <a:lnTo>
                    <a:pt x="165" y="301"/>
                  </a:lnTo>
                  <a:lnTo>
                    <a:pt x="168" y="301"/>
                  </a:lnTo>
                  <a:lnTo>
                    <a:pt x="173" y="299"/>
                  </a:lnTo>
                  <a:lnTo>
                    <a:pt x="177" y="301"/>
                  </a:lnTo>
                  <a:lnTo>
                    <a:pt x="182" y="302"/>
                  </a:lnTo>
                  <a:lnTo>
                    <a:pt x="182" y="302"/>
                  </a:lnTo>
                  <a:lnTo>
                    <a:pt x="183" y="303"/>
                  </a:lnTo>
                  <a:lnTo>
                    <a:pt x="186" y="303"/>
                  </a:lnTo>
                  <a:lnTo>
                    <a:pt x="190" y="306"/>
                  </a:lnTo>
                  <a:lnTo>
                    <a:pt x="195" y="307"/>
                  </a:lnTo>
                  <a:lnTo>
                    <a:pt x="200" y="309"/>
                  </a:lnTo>
                  <a:lnTo>
                    <a:pt x="220" y="314"/>
                  </a:lnTo>
                  <a:lnTo>
                    <a:pt x="244" y="315"/>
                  </a:lnTo>
                  <a:lnTo>
                    <a:pt x="261" y="314"/>
                  </a:lnTo>
                  <a:lnTo>
                    <a:pt x="276" y="310"/>
                  </a:lnTo>
                  <a:lnTo>
                    <a:pt x="292" y="301"/>
                  </a:lnTo>
                  <a:lnTo>
                    <a:pt x="305" y="286"/>
                  </a:lnTo>
                  <a:lnTo>
                    <a:pt x="317" y="265"/>
                  </a:lnTo>
                  <a:lnTo>
                    <a:pt x="318" y="260"/>
                  </a:lnTo>
                  <a:lnTo>
                    <a:pt x="323" y="252"/>
                  </a:lnTo>
                  <a:lnTo>
                    <a:pt x="331" y="244"/>
                  </a:lnTo>
                  <a:lnTo>
                    <a:pt x="333" y="243"/>
                  </a:lnTo>
                  <a:lnTo>
                    <a:pt x="335" y="242"/>
                  </a:lnTo>
                  <a:lnTo>
                    <a:pt x="339" y="239"/>
                  </a:lnTo>
                  <a:lnTo>
                    <a:pt x="344" y="234"/>
                  </a:lnTo>
                  <a:lnTo>
                    <a:pt x="350" y="229"/>
                  </a:lnTo>
                  <a:lnTo>
                    <a:pt x="356" y="223"/>
                  </a:lnTo>
                  <a:lnTo>
                    <a:pt x="368" y="209"/>
                  </a:lnTo>
                  <a:lnTo>
                    <a:pt x="377" y="192"/>
                  </a:lnTo>
                  <a:lnTo>
                    <a:pt x="380" y="174"/>
                  </a:lnTo>
                  <a:lnTo>
                    <a:pt x="378" y="159"/>
                  </a:lnTo>
                  <a:lnTo>
                    <a:pt x="369" y="145"/>
                  </a:lnTo>
                  <a:lnTo>
                    <a:pt x="354" y="129"/>
                  </a:lnTo>
                  <a:lnTo>
                    <a:pt x="351" y="129"/>
                  </a:lnTo>
                  <a:lnTo>
                    <a:pt x="348" y="128"/>
                  </a:lnTo>
                  <a:lnTo>
                    <a:pt x="346" y="127"/>
                  </a:lnTo>
                  <a:lnTo>
                    <a:pt x="344" y="125"/>
                  </a:lnTo>
                  <a:lnTo>
                    <a:pt x="343" y="121"/>
                  </a:lnTo>
                  <a:lnTo>
                    <a:pt x="342" y="119"/>
                  </a:lnTo>
                  <a:lnTo>
                    <a:pt x="343" y="115"/>
                  </a:lnTo>
                  <a:lnTo>
                    <a:pt x="344" y="111"/>
                  </a:lnTo>
                  <a:lnTo>
                    <a:pt x="346" y="106"/>
                  </a:lnTo>
                  <a:lnTo>
                    <a:pt x="347" y="103"/>
                  </a:lnTo>
                  <a:lnTo>
                    <a:pt x="347" y="99"/>
                  </a:lnTo>
                  <a:lnTo>
                    <a:pt x="346" y="89"/>
                  </a:lnTo>
                  <a:lnTo>
                    <a:pt x="343" y="76"/>
                  </a:lnTo>
                  <a:lnTo>
                    <a:pt x="337" y="61"/>
                  </a:lnTo>
                  <a:lnTo>
                    <a:pt x="330" y="51"/>
                  </a:lnTo>
                  <a:lnTo>
                    <a:pt x="320" y="40"/>
                  </a:lnTo>
                  <a:lnTo>
                    <a:pt x="305" y="32"/>
                  </a:lnTo>
                  <a:lnTo>
                    <a:pt x="287" y="26"/>
                  </a:lnTo>
                  <a:lnTo>
                    <a:pt x="287" y="26"/>
                  </a:lnTo>
                  <a:lnTo>
                    <a:pt x="287" y="26"/>
                  </a:lnTo>
                  <a:lnTo>
                    <a:pt x="284" y="24"/>
                  </a:lnTo>
                  <a:lnTo>
                    <a:pt x="276" y="21"/>
                  </a:lnTo>
                  <a:lnTo>
                    <a:pt x="265" y="17"/>
                  </a:lnTo>
                  <a:lnTo>
                    <a:pt x="242" y="11"/>
                  </a:lnTo>
                  <a:lnTo>
                    <a:pt x="219" y="9"/>
                  </a:lnTo>
                  <a:lnTo>
                    <a:pt x="208" y="10"/>
                  </a:lnTo>
                  <a:lnTo>
                    <a:pt x="199" y="11"/>
                  </a:lnTo>
                  <a:lnTo>
                    <a:pt x="199" y="7"/>
                  </a:lnTo>
                  <a:close/>
                  <a:moveTo>
                    <a:pt x="219" y="0"/>
                  </a:moveTo>
                  <a:lnTo>
                    <a:pt x="234" y="0"/>
                  </a:lnTo>
                  <a:lnTo>
                    <a:pt x="250" y="4"/>
                  </a:lnTo>
                  <a:lnTo>
                    <a:pt x="265" y="7"/>
                  </a:lnTo>
                  <a:lnTo>
                    <a:pt x="276" y="11"/>
                  </a:lnTo>
                  <a:lnTo>
                    <a:pt x="286" y="14"/>
                  </a:lnTo>
                  <a:lnTo>
                    <a:pt x="291" y="17"/>
                  </a:lnTo>
                  <a:lnTo>
                    <a:pt x="310" y="23"/>
                  </a:lnTo>
                  <a:lnTo>
                    <a:pt x="326" y="32"/>
                  </a:lnTo>
                  <a:lnTo>
                    <a:pt x="338" y="44"/>
                  </a:lnTo>
                  <a:lnTo>
                    <a:pt x="346" y="56"/>
                  </a:lnTo>
                  <a:lnTo>
                    <a:pt x="352" y="72"/>
                  </a:lnTo>
                  <a:lnTo>
                    <a:pt x="356" y="87"/>
                  </a:lnTo>
                  <a:lnTo>
                    <a:pt x="356" y="99"/>
                  </a:lnTo>
                  <a:lnTo>
                    <a:pt x="356" y="104"/>
                  </a:lnTo>
                  <a:lnTo>
                    <a:pt x="356" y="107"/>
                  </a:lnTo>
                  <a:lnTo>
                    <a:pt x="356" y="108"/>
                  </a:lnTo>
                  <a:lnTo>
                    <a:pt x="356" y="110"/>
                  </a:lnTo>
                  <a:lnTo>
                    <a:pt x="355" y="110"/>
                  </a:lnTo>
                  <a:lnTo>
                    <a:pt x="354" y="113"/>
                  </a:lnTo>
                  <a:lnTo>
                    <a:pt x="352" y="116"/>
                  </a:lnTo>
                  <a:lnTo>
                    <a:pt x="352" y="119"/>
                  </a:lnTo>
                  <a:lnTo>
                    <a:pt x="352" y="119"/>
                  </a:lnTo>
                  <a:lnTo>
                    <a:pt x="352" y="119"/>
                  </a:lnTo>
                  <a:lnTo>
                    <a:pt x="352" y="120"/>
                  </a:lnTo>
                  <a:lnTo>
                    <a:pt x="354" y="120"/>
                  </a:lnTo>
                  <a:lnTo>
                    <a:pt x="355" y="120"/>
                  </a:lnTo>
                  <a:lnTo>
                    <a:pt x="358" y="120"/>
                  </a:lnTo>
                  <a:lnTo>
                    <a:pt x="359" y="121"/>
                  </a:lnTo>
                  <a:lnTo>
                    <a:pt x="377" y="138"/>
                  </a:lnTo>
                  <a:lnTo>
                    <a:pt x="388" y="155"/>
                  </a:lnTo>
                  <a:lnTo>
                    <a:pt x="390" y="174"/>
                  </a:lnTo>
                  <a:lnTo>
                    <a:pt x="388" y="191"/>
                  </a:lnTo>
                  <a:lnTo>
                    <a:pt x="381" y="205"/>
                  </a:lnTo>
                  <a:lnTo>
                    <a:pt x="373" y="218"/>
                  </a:lnTo>
                  <a:lnTo>
                    <a:pt x="363" y="230"/>
                  </a:lnTo>
                  <a:lnTo>
                    <a:pt x="354" y="239"/>
                  </a:lnTo>
                  <a:lnTo>
                    <a:pt x="344" y="247"/>
                  </a:lnTo>
                  <a:lnTo>
                    <a:pt x="339" y="251"/>
                  </a:lnTo>
                  <a:lnTo>
                    <a:pt x="337" y="252"/>
                  </a:lnTo>
                  <a:lnTo>
                    <a:pt x="337" y="254"/>
                  </a:lnTo>
                  <a:lnTo>
                    <a:pt x="335" y="254"/>
                  </a:lnTo>
                  <a:lnTo>
                    <a:pt x="333" y="255"/>
                  </a:lnTo>
                  <a:lnTo>
                    <a:pt x="330" y="259"/>
                  </a:lnTo>
                  <a:lnTo>
                    <a:pt x="327" y="263"/>
                  </a:lnTo>
                  <a:lnTo>
                    <a:pt x="326" y="267"/>
                  </a:lnTo>
                  <a:lnTo>
                    <a:pt x="326" y="268"/>
                  </a:lnTo>
                  <a:lnTo>
                    <a:pt x="326" y="268"/>
                  </a:lnTo>
                  <a:lnTo>
                    <a:pt x="326" y="269"/>
                  </a:lnTo>
                  <a:lnTo>
                    <a:pt x="326" y="269"/>
                  </a:lnTo>
                  <a:lnTo>
                    <a:pt x="316" y="289"/>
                  </a:lnTo>
                  <a:lnTo>
                    <a:pt x="304" y="303"/>
                  </a:lnTo>
                  <a:lnTo>
                    <a:pt x="289" y="314"/>
                  </a:lnTo>
                  <a:lnTo>
                    <a:pt x="275" y="320"/>
                  </a:lnTo>
                  <a:lnTo>
                    <a:pt x="259" y="324"/>
                  </a:lnTo>
                  <a:lnTo>
                    <a:pt x="244" y="326"/>
                  </a:lnTo>
                  <a:lnTo>
                    <a:pt x="244" y="326"/>
                  </a:lnTo>
                  <a:lnTo>
                    <a:pt x="227" y="324"/>
                  </a:lnTo>
                  <a:lnTo>
                    <a:pt x="211" y="322"/>
                  </a:lnTo>
                  <a:lnTo>
                    <a:pt x="198" y="318"/>
                  </a:lnTo>
                  <a:lnTo>
                    <a:pt x="187" y="315"/>
                  </a:lnTo>
                  <a:lnTo>
                    <a:pt x="179" y="311"/>
                  </a:lnTo>
                  <a:lnTo>
                    <a:pt x="177" y="311"/>
                  </a:lnTo>
                  <a:lnTo>
                    <a:pt x="175" y="310"/>
                  </a:lnTo>
                  <a:lnTo>
                    <a:pt x="173" y="310"/>
                  </a:lnTo>
                  <a:lnTo>
                    <a:pt x="169" y="310"/>
                  </a:lnTo>
                  <a:lnTo>
                    <a:pt x="168" y="311"/>
                  </a:lnTo>
                  <a:lnTo>
                    <a:pt x="165" y="311"/>
                  </a:lnTo>
                  <a:lnTo>
                    <a:pt x="165" y="311"/>
                  </a:lnTo>
                  <a:lnTo>
                    <a:pt x="165" y="311"/>
                  </a:lnTo>
                  <a:lnTo>
                    <a:pt x="165" y="312"/>
                  </a:lnTo>
                  <a:lnTo>
                    <a:pt x="164" y="312"/>
                  </a:lnTo>
                  <a:lnTo>
                    <a:pt x="139" y="320"/>
                  </a:lnTo>
                  <a:lnTo>
                    <a:pt x="117" y="323"/>
                  </a:lnTo>
                  <a:lnTo>
                    <a:pt x="98" y="320"/>
                  </a:lnTo>
                  <a:lnTo>
                    <a:pt x="83" y="315"/>
                  </a:lnTo>
                  <a:lnTo>
                    <a:pt x="69" y="306"/>
                  </a:lnTo>
                  <a:lnTo>
                    <a:pt x="60" y="297"/>
                  </a:lnTo>
                  <a:lnTo>
                    <a:pt x="52" y="288"/>
                  </a:lnTo>
                  <a:lnTo>
                    <a:pt x="48" y="280"/>
                  </a:lnTo>
                  <a:lnTo>
                    <a:pt x="45" y="274"/>
                  </a:lnTo>
                  <a:lnTo>
                    <a:pt x="45" y="272"/>
                  </a:lnTo>
                  <a:lnTo>
                    <a:pt x="45" y="272"/>
                  </a:lnTo>
                  <a:lnTo>
                    <a:pt x="45" y="272"/>
                  </a:lnTo>
                  <a:lnTo>
                    <a:pt x="43" y="269"/>
                  </a:lnTo>
                  <a:lnTo>
                    <a:pt x="43" y="268"/>
                  </a:lnTo>
                  <a:lnTo>
                    <a:pt x="42" y="268"/>
                  </a:lnTo>
                  <a:lnTo>
                    <a:pt x="42" y="268"/>
                  </a:lnTo>
                  <a:lnTo>
                    <a:pt x="41" y="268"/>
                  </a:lnTo>
                  <a:lnTo>
                    <a:pt x="38" y="268"/>
                  </a:lnTo>
                  <a:lnTo>
                    <a:pt x="22" y="256"/>
                  </a:lnTo>
                  <a:lnTo>
                    <a:pt x="10" y="243"/>
                  </a:lnTo>
                  <a:lnTo>
                    <a:pt x="5" y="230"/>
                  </a:lnTo>
                  <a:lnTo>
                    <a:pt x="4" y="217"/>
                  </a:lnTo>
                  <a:lnTo>
                    <a:pt x="5" y="205"/>
                  </a:lnTo>
                  <a:lnTo>
                    <a:pt x="8" y="195"/>
                  </a:lnTo>
                  <a:lnTo>
                    <a:pt x="10" y="188"/>
                  </a:lnTo>
                  <a:lnTo>
                    <a:pt x="13" y="184"/>
                  </a:lnTo>
                  <a:lnTo>
                    <a:pt x="14" y="182"/>
                  </a:lnTo>
                  <a:lnTo>
                    <a:pt x="14" y="179"/>
                  </a:lnTo>
                  <a:lnTo>
                    <a:pt x="13" y="176"/>
                  </a:lnTo>
                  <a:lnTo>
                    <a:pt x="13" y="174"/>
                  </a:lnTo>
                  <a:lnTo>
                    <a:pt x="12" y="171"/>
                  </a:lnTo>
                  <a:lnTo>
                    <a:pt x="10" y="171"/>
                  </a:lnTo>
                  <a:lnTo>
                    <a:pt x="10" y="171"/>
                  </a:lnTo>
                  <a:lnTo>
                    <a:pt x="10" y="170"/>
                  </a:lnTo>
                  <a:lnTo>
                    <a:pt x="9" y="170"/>
                  </a:lnTo>
                  <a:lnTo>
                    <a:pt x="3" y="146"/>
                  </a:lnTo>
                  <a:lnTo>
                    <a:pt x="0" y="127"/>
                  </a:lnTo>
                  <a:lnTo>
                    <a:pt x="1" y="111"/>
                  </a:lnTo>
                  <a:lnTo>
                    <a:pt x="7" y="98"/>
                  </a:lnTo>
                  <a:lnTo>
                    <a:pt x="13" y="87"/>
                  </a:lnTo>
                  <a:lnTo>
                    <a:pt x="21" y="79"/>
                  </a:lnTo>
                  <a:lnTo>
                    <a:pt x="26" y="76"/>
                  </a:lnTo>
                  <a:lnTo>
                    <a:pt x="30" y="72"/>
                  </a:lnTo>
                  <a:lnTo>
                    <a:pt x="34" y="69"/>
                  </a:lnTo>
                  <a:lnTo>
                    <a:pt x="38" y="68"/>
                  </a:lnTo>
                  <a:lnTo>
                    <a:pt x="41" y="66"/>
                  </a:lnTo>
                  <a:lnTo>
                    <a:pt x="52" y="61"/>
                  </a:lnTo>
                  <a:lnTo>
                    <a:pt x="68" y="57"/>
                  </a:lnTo>
                  <a:lnTo>
                    <a:pt x="75" y="56"/>
                  </a:lnTo>
                  <a:lnTo>
                    <a:pt x="81" y="55"/>
                  </a:lnTo>
                  <a:lnTo>
                    <a:pt x="81" y="51"/>
                  </a:lnTo>
                  <a:lnTo>
                    <a:pt x="83" y="48"/>
                  </a:lnTo>
                  <a:lnTo>
                    <a:pt x="84" y="45"/>
                  </a:lnTo>
                  <a:lnTo>
                    <a:pt x="85" y="44"/>
                  </a:lnTo>
                  <a:lnTo>
                    <a:pt x="101" y="26"/>
                  </a:lnTo>
                  <a:lnTo>
                    <a:pt x="117" y="14"/>
                  </a:lnTo>
                  <a:lnTo>
                    <a:pt x="132" y="5"/>
                  </a:lnTo>
                  <a:lnTo>
                    <a:pt x="148" y="1"/>
                  </a:lnTo>
                  <a:lnTo>
                    <a:pt x="164" y="0"/>
                  </a:lnTo>
                  <a:lnTo>
                    <a:pt x="179" y="1"/>
                  </a:lnTo>
                  <a:lnTo>
                    <a:pt x="191" y="5"/>
                  </a:lnTo>
                  <a:lnTo>
                    <a:pt x="198" y="6"/>
                  </a:lnTo>
                  <a:lnTo>
                    <a:pt x="196" y="2"/>
                  </a:lnTo>
                  <a:lnTo>
                    <a:pt x="219" y="0"/>
                  </a:lnTo>
                  <a:close/>
                </a:path>
              </a:pathLst>
            </a:custGeom>
            <a:grpFill/>
            <a:ln w="0">
              <a:solidFill>
                <a:schemeClr val="accent1"/>
              </a:solidFill>
              <a:prstDash val="solid"/>
              <a:round/>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华文行楷" panose="02010800040101010101" pitchFamily="2" charset="-122"/>
                <a:ea typeface="华文行楷" panose="02010800040101010101" pitchFamily="2" charset="-122"/>
              </a:endParaRPr>
            </a:p>
          </p:txBody>
        </p:sp>
      </p:grpSp>
      <p:sp>
        <p:nvSpPr>
          <p:cNvPr id="181251" name="文本框 5"/>
          <p:cNvSpPr txBox="1"/>
          <p:nvPr/>
        </p:nvSpPr>
        <p:spPr>
          <a:xfrm>
            <a:off x="3006408" y="1443673"/>
            <a:ext cx="1076325" cy="829945"/>
          </a:xfrm>
          <a:prstGeom prst="rect">
            <a:avLst/>
          </a:prstGeom>
          <a:noFill/>
          <a:ln w="9525">
            <a:noFill/>
          </a:ln>
        </p:spPr>
        <p:txBody>
          <a:bodyPr wrap="square" anchor="t">
            <a:spAutoFit/>
          </a:bodyPr>
          <a:p>
            <a:pPr algn="ctr"/>
            <a:r>
              <a:rPr lang="zh-CN" altLang="en-US" sz="2400" dirty="0">
                <a:solidFill>
                  <a:schemeClr val="accent1"/>
                </a:solidFill>
                <a:latin typeface="华文琥珀" panose="02010800040101010101" charset="-122"/>
                <a:ea typeface="华文琥珀" panose="02010800040101010101" charset="-122"/>
              </a:rPr>
              <a:t>思 考练 习</a:t>
            </a:r>
            <a:endParaRPr lang="zh-CN" altLang="en-US" sz="2400" dirty="0">
              <a:solidFill>
                <a:schemeClr val="accent1"/>
              </a:solidFill>
              <a:latin typeface="华文琥珀" panose="02010800040101010101" charset="-122"/>
              <a:ea typeface="华文琥珀" panose="02010800040101010101" charset="-122"/>
            </a:endParaRPr>
          </a:p>
        </p:txBody>
      </p:sp>
    </p:spTree>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00033" name="组合 9"/>
          <p:cNvGrpSpPr/>
          <p:nvPr/>
        </p:nvGrpSpPr>
        <p:grpSpPr>
          <a:xfrm>
            <a:off x="3457575" y="2033588"/>
            <a:ext cx="5348288" cy="2725737"/>
            <a:chOff x="3026" y="2389"/>
            <a:chExt cx="8423" cy="4292"/>
          </a:xfrm>
        </p:grpSpPr>
        <p:sp>
          <p:nvSpPr>
            <p:cNvPr id="300034" name="文本框 4"/>
            <p:cNvSpPr txBox="1"/>
            <p:nvPr/>
          </p:nvSpPr>
          <p:spPr>
            <a:xfrm>
              <a:off x="3459" y="3175"/>
              <a:ext cx="7990" cy="3343"/>
            </a:xfrm>
            <a:prstGeom prst="rect">
              <a:avLst/>
            </a:prstGeom>
            <a:noFill/>
            <a:ln w="9525">
              <a:noFill/>
            </a:ln>
          </p:spPr>
          <p:txBody>
            <a:bodyPr wrap="square" anchor="t">
              <a:spAutoFit/>
            </a:bodyPr>
            <a:p>
              <a:r>
                <a:rPr lang="en-US" altLang="zh-CN" sz="6600" dirty="0">
                  <a:solidFill>
                    <a:srgbClr val="254C6A"/>
                  </a:solidFill>
                  <a:latin typeface="微软简老宋" charset="0"/>
                  <a:ea typeface="微软雅黑 Light" panose="020B0502040204020203" charset="-122"/>
                  <a:cs typeface="微软简老宋" charset="0"/>
                </a:rPr>
                <a:t>THANK</a:t>
              </a:r>
              <a:endParaRPr lang="en-US" altLang="zh-CN" sz="6600" dirty="0">
                <a:solidFill>
                  <a:srgbClr val="254C6A"/>
                </a:solidFill>
                <a:latin typeface="微软简老宋" charset="0"/>
                <a:ea typeface="微软雅黑 Light" panose="020B0502040204020203" charset="-122"/>
                <a:cs typeface="微软简老宋" charset="0"/>
              </a:endParaRPr>
            </a:p>
            <a:p>
              <a:r>
                <a:rPr lang="en-US" altLang="zh-CN" sz="6600" dirty="0">
                  <a:solidFill>
                    <a:srgbClr val="8064A2"/>
                  </a:solidFill>
                  <a:latin typeface="微软简老宋" charset="0"/>
                  <a:ea typeface="微软雅黑 Light" panose="020B0502040204020203" charset="-122"/>
                  <a:cs typeface="微软简老宋" charset="0"/>
                </a:rPr>
                <a:t> </a:t>
              </a:r>
              <a:r>
                <a:rPr lang="en-US" altLang="zh-CN" sz="6600" dirty="0">
                  <a:solidFill>
                    <a:srgbClr val="254C6A"/>
                  </a:solidFill>
                  <a:latin typeface="微软简老宋" charset="0"/>
                  <a:ea typeface="微软雅黑 Light" panose="020B0502040204020203" charset="-122"/>
                  <a:cs typeface="微软简老宋" charset="0"/>
                </a:rPr>
                <a:t>YOU</a:t>
              </a:r>
              <a:r>
                <a:rPr lang="en-US" altLang="zh-CN" sz="6600" dirty="0">
                  <a:solidFill>
                    <a:srgbClr val="8064A2"/>
                  </a:solidFill>
                  <a:latin typeface="微软简老宋" charset="0"/>
                  <a:ea typeface="微软雅黑 Light" panose="020B0502040204020203" charset="-122"/>
                  <a:cs typeface="微软简老宋" charset="0"/>
                </a:rPr>
                <a:t> </a:t>
              </a:r>
              <a:endParaRPr lang="zh-CN" altLang="en-US" sz="6600" dirty="0">
                <a:solidFill>
                  <a:srgbClr val="8064A2"/>
                </a:solidFill>
                <a:latin typeface="微软简老宋" charset="0"/>
                <a:ea typeface="微软简老宋" charset="0"/>
              </a:endParaRPr>
            </a:p>
          </p:txBody>
        </p:sp>
        <p:sp>
          <p:nvSpPr>
            <p:cNvPr id="3" name="椭圆 2"/>
            <p:cNvSpPr/>
            <p:nvPr/>
          </p:nvSpPr>
          <p:spPr>
            <a:xfrm>
              <a:off x="3147" y="6058"/>
              <a:ext cx="623" cy="623"/>
            </a:xfrm>
            <a:prstGeom prst="ellipse">
              <a:avLst/>
            </a:prstGeom>
            <a:solidFill>
              <a:srgbClr val="254C6A"/>
            </a:solidFill>
            <a:ln w="25400" cap="flat" cmpd="sng" algn="ctr">
              <a:noFill/>
              <a:prstDash val="solid"/>
            </a:ln>
            <a:effectLst>
              <a:outerShdw blurRad="317500" dist="190500" dir="8100000" algn="tr" rotWithShape="0">
                <a:prstClr val="black">
                  <a:alpha val="5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 name="椭圆 3"/>
            <p:cNvSpPr/>
            <p:nvPr/>
          </p:nvSpPr>
          <p:spPr>
            <a:xfrm>
              <a:off x="3026" y="2958"/>
              <a:ext cx="433" cy="433"/>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6" name="组合 5"/>
            <p:cNvGrpSpPr/>
            <p:nvPr/>
          </p:nvGrpSpPr>
          <p:grpSpPr>
            <a:xfrm>
              <a:off x="7313" y="2389"/>
              <a:ext cx="346" cy="346"/>
              <a:chOff x="304800" y="673100"/>
              <a:chExt cx="4000500" cy="4000500"/>
            </a:xfrm>
            <a:effectLst>
              <a:outerShdw blurRad="381000" dist="152400" dir="8100000" algn="tr" rotWithShape="0">
                <a:prstClr val="black">
                  <a:alpha val="7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8" name="椭圆 7"/>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9" name="组合 8"/>
            <p:cNvGrpSpPr/>
            <p:nvPr/>
          </p:nvGrpSpPr>
          <p:grpSpPr>
            <a:xfrm>
              <a:off x="5770" y="5034"/>
              <a:ext cx="453" cy="453"/>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25" name="椭圆 2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sp>
          <p:nvSpPr>
            <p:cNvPr id="26" name="椭圆 25"/>
            <p:cNvSpPr/>
            <p:nvPr/>
          </p:nvSpPr>
          <p:spPr>
            <a:xfrm>
              <a:off x="9568" y="2627"/>
              <a:ext cx="433" cy="433"/>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7" name="椭圆 26"/>
            <p:cNvSpPr/>
            <p:nvPr/>
          </p:nvSpPr>
          <p:spPr>
            <a:xfrm>
              <a:off x="11041" y="6260"/>
              <a:ext cx="216" cy="216"/>
            </a:xfrm>
            <a:prstGeom prst="ellipse">
              <a:avLst/>
            </a:prstGeom>
            <a:solidFill>
              <a:srgbClr val="254C6A"/>
            </a:solidFill>
            <a:ln w="25400" cap="flat" cmpd="sng" algn="ctr">
              <a:noFill/>
              <a:prstDash val="solid"/>
            </a:ln>
            <a:effectLst>
              <a:outerShdw blurRad="254000" dist="127000" dir="8100000" algn="tr" rotWithShape="0">
                <a:prstClr val="black">
                  <a:alpha val="60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28" name="组合 27"/>
            <p:cNvGrpSpPr/>
            <p:nvPr/>
          </p:nvGrpSpPr>
          <p:grpSpPr>
            <a:xfrm>
              <a:off x="8831" y="5322"/>
              <a:ext cx="737" cy="737"/>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nvSpPr>
        <p:spPr>
          <a:xfrm>
            <a:off x="2430463" y="2311400"/>
            <a:ext cx="2236788" cy="2235200"/>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4" name="椭圆 23"/>
          <p:cNvSpPr/>
          <p:nvPr/>
        </p:nvSpPr>
        <p:spPr>
          <a:xfrm>
            <a:off x="2691034" y="2557041"/>
            <a:ext cx="1743351" cy="174335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56675" name="文本框 5"/>
          <p:cNvSpPr txBox="1"/>
          <p:nvPr/>
        </p:nvSpPr>
        <p:spPr>
          <a:xfrm>
            <a:off x="2782888" y="3151188"/>
            <a:ext cx="1560512" cy="644525"/>
          </a:xfrm>
          <a:prstGeom prst="rect">
            <a:avLst/>
          </a:prstGeom>
          <a:noFill/>
          <a:ln w="9525">
            <a:noFill/>
          </a:ln>
        </p:spPr>
        <p:txBody>
          <a:bodyPr wrap="none" anchor="t">
            <a:spAutoFit/>
          </a:bodyPr>
          <a:p>
            <a:pPr algn="ctr"/>
            <a:r>
              <a:rPr lang="zh-CN" altLang="en-US" sz="3600" b="1" dirty="0">
                <a:solidFill>
                  <a:srgbClr val="FFFFFF"/>
                </a:solidFill>
                <a:latin typeface="楷体" panose="02010609060101010101" charset="-122"/>
                <a:ea typeface="楷体" panose="02010609060101010101" charset="-122"/>
              </a:rPr>
              <a:t>第一节</a:t>
            </a:r>
            <a:endParaRPr lang="zh-CN" altLang="en-US" sz="3600" b="1" dirty="0">
              <a:solidFill>
                <a:srgbClr val="FFFFFF"/>
              </a:solidFill>
              <a:latin typeface="楷体" panose="02010609060101010101" charset="-122"/>
              <a:ea typeface="楷体" panose="02010609060101010101" charset="-122"/>
            </a:endParaRPr>
          </a:p>
        </p:txBody>
      </p:sp>
      <p:sp>
        <p:nvSpPr>
          <p:cNvPr id="156676" name="文本框 5"/>
          <p:cNvSpPr txBox="1"/>
          <p:nvPr/>
        </p:nvSpPr>
        <p:spPr>
          <a:xfrm>
            <a:off x="5797550" y="3151505"/>
            <a:ext cx="3840480" cy="645160"/>
          </a:xfrm>
          <a:prstGeom prst="rect">
            <a:avLst/>
          </a:prstGeom>
          <a:noFill/>
          <a:ln w="9525">
            <a:noFill/>
          </a:ln>
        </p:spPr>
        <p:txBody>
          <a:bodyPr wrap="none" anchor="t">
            <a:spAutoFit/>
          </a:bodyPr>
          <a:p>
            <a:r>
              <a:rPr lang="zh-CN" altLang="en-US" sz="3600" b="1" dirty="0">
                <a:solidFill>
                  <a:srgbClr val="27506E"/>
                </a:solidFill>
                <a:latin typeface="+mj-ea"/>
                <a:ea typeface="+mj-ea"/>
              </a:rPr>
              <a:t>择业中的权益保障</a:t>
            </a:r>
            <a:endParaRPr lang="zh-CN" altLang="en-US" sz="3600" b="1" dirty="0">
              <a:solidFill>
                <a:srgbClr val="27506E"/>
              </a:solidFill>
              <a:latin typeface="+mj-ea"/>
              <a:ea typeface="+mj-ea"/>
            </a:endParaRPr>
          </a:p>
        </p:txBody>
      </p:sp>
      <p:sp>
        <p:nvSpPr>
          <p:cNvPr id="25" name="椭圆 24"/>
          <p:cNvSpPr/>
          <p:nvPr/>
        </p:nvSpPr>
        <p:spPr>
          <a:xfrm>
            <a:off x="4139141" y="2325449"/>
            <a:ext cx="520689" cy="520689"/>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6" name="椭圆 25"/>
          <p:cNvSpPr/>
          <p:nvPr/>
        </p:nvSpPr>
        <p:spPr>
          <a:xfrm>
            <a:off x="2331383" y="2747849"/>
            <a:ext cx="382375" cy="3823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8" name="椭圆 27"/>
          <p:cNvSpPr/>
          <p:nvPr/>
        </p:nvSpPr>
        <p:spPr>
          <a:xfrm>
            <a:off x="2140195" y="4595685"/>
            <a:ext cx="213793" cy="21379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9" name="椭圆 28"/>
          <p:cNvSpPr/>
          <p:nvPr/>
        </p:nvSpPr>
        <p:spPr>
          <a:xfrm>
            <a:off x="2691037" y="4143587"/>
            <a:ext cx="294040" cy="29404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0" name="椭圆 29"/>
          <p:cNvSpPr/>
          <p:nvPr/>
        </p:nvSpPr>
        <p:spPr>
          <a:xfrm>
            <a:off x="4463674" y="3704983"/>
            <a:ext cx="304395" cy="30439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1" name="椭圆 30"/>
          <p:cNvSpPr/>
          <p:nvPr/>
        </p:nvSpPr>
        <p:spPr>
          <a:xfrm>
            <a:off x="4228328" y="4531981"/>
            <a:ext cx="206056" cy="20605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32" name="椭圆 31"/>
          <p:cNvSpPr/>
          <p:nvPr/>
        </p:nvSpPr>
        <p:spPr>
          <a:xfrm>
            <a:off x="2111686" y="3704983"/>
            <a:ext cx="132944" cy="132944"/>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0769"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0776" name="文本框 5"/>
          <p:cNvSpPr txBox="1"/>
          <p:nvPr/>
        </p:nvSpPr>
        <p:spPr>
          <a:xfrm>
            <a:off x="809625" y="674370"/>
            <a:ext cx="43053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01</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0777" name="文本框 5"/>
          <p:cNvSpPr txBox="1"/>
          <p:nvPr/>
        </p:nvSpPr>
        <p:spPr>
          <a:xfrm>
            <a:off x="1620838" y="612775"/>
            <a:ext cx="263144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择业的权利与义务</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0778" name="矩形 2"/>
          <p:cNvSpPr/>
          <p:nvPr/>
        </p:nvSpPr>
        <p:spPr>
          <a:xfrm>
            <a:off x="1621155" y="1675765"/>
            <a:ext cx="9338945" cy="968375"/>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（一）择业者所享有的权利</a:t>
            </a:r>
            <a:endParaRPr lang="zh-CN" altLang="zh-CN" sz="2000" b="1" dirty="0">
              <a:solidFill>
                <a:srgbClr val="27506E"/>
              </a:solidFill>
              <a:latin typeface="楷体" panose="02010609060101010101" charset="-122"/>
              <a:ea typeface="楷体" panose="02010609060101010101" charset="-122"/>
            </a:endParaRPr>
          </a:p>
          <a:p>
            <a:pPr indent="457200" algn="just">
              <a:lnSpc>
                <a:spcPct val="150000"/>
              </a:lnSpc>
              <a:extLst>
                <a:ext uri="{35155182-B16C-46BC-9424-99874614C6A1}">
                  <wpsdc:indentchars xmlns:wpsdc="http://www.wps.cn/officeDocument/2017/drawingmlCustomData" val="200" checksum="59296752"/>
                </a:ext>
              </a:extLst>
            </a:pPr>
            <a:r>
              <a:rPr lang="zh-CN" altLang="zh-CN" sz="1800" dirty="0">
                <a:solidFill>
                  <a:srgbClr val="27506E"/>
                </a:solidFill>
                <a:latin typeface="宋体" panose="02010600030101010101" pitchFamily="2" charset="-122"/>
                <a:ea typeface="宋体" panose="02010600030101010101" pitchFamily="2" charset="-122"/>
              </a:rPr>
              <a:t>所谓权利，是指国家法律、法规和政策对某种行为的许可和保障。</a:t>
            </a: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0779" name="矩形 5"/>
          <p:cNvSpPr/>
          <p:nvPr/>
        </p:nvSpPr>
        <p:spPr>
          <a:xfrm>
            <a:off x="1620520" y="2752090"/>
            <a:ext cx="9339580" cy="3637915"/>
          </a:xfrm>
          <a:prstGeom prst="rect">
            <a:avLst/>
          </a:prstGeom>
          <a:noFill/>
          <a:ln w="9525">
            <a:noFill/>
          </a:ln>
        </p:spPr>
        <p:txBody>
          <a:bodyPr wrap="square" anchor="t" anchorCtr="0">
            <a:noAutofit/>
          </a:bodyPr>
          <a:p>
            <a:pPr indent="457200">
              <a:lnSpc>
                <a:spcPct val="150000"/>
              </a:lnSpc>
              <a:extLst>
                <a:ext uri="{35155182-B16C-46BC-9424-99874614C6A1}">
                  <wpsdc:indentchars xmlns:wpsdc="http://www.wps.cn/officeDocument/2017/drawingmlCustomData" val="200" checksum="59296752"/>
                </a:ext>
              </a:extLst>
            </a:pPr>
            <a:r>
              <a:rPr lang="en-US" sz="1800" dirty="0">
                <a:solidFill>
                  <a:srgbClr val="27506E"/>
                </a:solidFill>
                <a:latin typeface="+mj-ea"/>
                <a:ea typeface="+mj-ea"/>
                <a:cs typeface="+mj-ea"/>
              </a:rPr>
              <a:t>1.</a:t>
            </a:r>
            <a:r>
              <a:rPr lang="zh-CN" altLang="en-US" sz="1800" dirty="0">
                <a:solidFill>
                  <a:srgbClr val="27506E"/>
                </a:solidFill>
                <a:latin typeface="+mj-ea"/>
                <a:ea typeface="+mj-ea"/>
                <a:cs typeface="+mj-ea"/>
              </a:rPr>
              <a:t>平等就业的权利</a:t>
            </a:r>
            <a:endParaRPr lang="zh-CN" altLang="en-US" sz="1800" dirty="0">
              <a:solidFill>
                <a:srgbClr val="27506E"/>
              </a:solidFill>
              <a:latin typeface="+mj-ea"/>
              <a:ea typeface="+mj-ea"/>
              <a:cs typeface="+mj-ea"/>
            </a:endParaRPr>
          </a:p>
          <a:p>
            <a:pPr indent="457200">
              <a:lnSpc>
                <a:spcPct val="150000"/>
              </a:lnSpc>
            </a:pPr>
            <a:r>
              <a:rPr lang="en-US" sz="1800" dirty="0">
                <a:solidFill>
                  <a:srgbClr val="27506E"/>
                </a:solidFill>
                <a:latin typeface="+mj-ea"/>
                <a:ea typeface="+mj-ea"/>
                <a:cs typeface="+mj-ea"/>
                <a:sym typeface="+mn-ea"/>
              </a:rPr>
              <a:t>2.</a:t>
            </a:r>
            <a:r>
              <a:rPr lang="zh-CN" altLang="en-US" sz="1800" dirty="0">
                <a:solidFill>
                  <a:srgbClr val="27506E"/>
                </a:solidFill>
                <a:latin typeface="+mj-ea"/>
                <a:ea typeface="+mj-ea"/>
                <a:cs typeface="+mj-ea"/>
                <a:sym typeface="+mn-ea"/>
              </a:rPr>
              <a:t>自主择业的权利</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3.</a:t>
            </a:r>
            <a:r>
              <a:rPr lang="zh-CN" altLang="en-US" sz="1800" dirty="0">
                <a:solidFill>
                  <a:srgbClr val="27506E"/>
                </a:solidFill>
                <a:latin typeface="+mj-ea"/>
                <a:ea typeface="+mj-ea"/>
                <a:cs typeface="+mj-ea"/>
                <a:sym typeface="+mn-ea"/>
              </a:rPr>
              <a:t>公平竞争的权利</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4.</a:t>
            </a:r>
            <a:r>
              <a:rPr lang="zh-CN" altLang="en-US" sz="1800" dirty="0">
                <a:solidFill>
                  <a:srgbClr val="27506E"/>
                </a:solidFill>
                <a:latin typeface="+mj-ea"/>
                <a:ea typeface="+mj-ea"/>
                <a:cs typeface="+mj-ea"/>
                <a:sym typeface="+mn-ea"/>
              </a:rPr>
              <a:t>全面真实了解用人单位情况的权利</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5.</a:t>
            </a:r>
            <a:r>
              <a:rPr lang="zh-CN" altLang="en-US" sz="1800" dirty="0">
                <a:solidFill>
                  <a:srgbClr val="27506E"/>
                </a:solidFill>
                <a:latin typeface="+mj-ea"/>
                <a:ea typeface="+mj-ea"/>
                <a:cs typeface="+mj-ea"/>
                <a:sym typeface="+mn-ea"/>
              </a:rPr>
              <a:t>协商签订劳动合同的权利</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6.</a:t>
            </a:r>
            <a:r>
              <a:rPr lang="zh-CN" altLang="en-US" sz="1800" dirty="0">
                <a:solidFill>
                  <a:srgbClr val="27506E"/>
                </a:solidFill>
                <a:latin typeface="+mj-ea"/>
                <a:ea typeface="+mj-ea"/>
                <a:cs typeface="+mj-ea"/>
                <a:sym typeface="+mn-ea"/>
              </a:rPr>
              <a:t>接受就业指导的权利</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7.</a:t>
            </a:r>
            <a:r>
              <a:rPr lang="zh-CN" altLang="en-US" sz="1800" dirty="0">
                <a:solidFill>
                  <a:srgbClr val="27506E"/>
                </a:solidFill>
                <a:latin typeface="+mj-ea"/>
                <a:ea typeface="+mj-ea"/>
                <a:cs typeface="+mj-ea"/>
                <a:sym typeface="+mn-ea"/>
              </a:rPr>
              <a:t>被推荐权</a:t>
            </a:r>
            <a:endParaRPr lang="zh-CN" altLang="en-US" sz="1800" dirty="0">
              <a:solidFill>
                <a:srgbClr val="27506E"/>
              </a:solidFill>
              <a:latin typeface="+mj-ea"/>
              <a:ea typeface="+mj-ea"/>
              <a:cs typeface="+mj-ea"/>
              <a:sym typeface="+mn-ea"/>
            </a:endParaRPr>
          </a:p>
        </p:txBody>
      </p:sp>
      <p:pic>
        <p:nvPicPr>
          <p:cNvPr id="2" name="图片 1" descr="44"/>
          <p:cNvPicPr>
            <a:picLocks noChangeAspect="1"/>
          </p:cNvPicPr>
          <p:nvPr/>
        </p:nvPicPr>
        <p:blipFill>
          <a:blip r:embed="rId1"/>
          <a:srcRect t="7691" b="14200"/>
          <a:stretch>
            <a:fillRect/>
          </a:stretch>
        </p:blipFill>
        <p:spPr>
          <a:xfrm>
            <a:off x="6638925" y="3902710"/>
            <a:ext cx="5400040" cy="2811780"/>
          </a:xfrm>
          <a:prstGeom prst="rect">
            <a:avLst/>
          </a:prstGeom>
        </p:spPr>
      </p:pic>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0769"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0776" name="文本框 5"/>
          <p:cNvSpPr txBox="1"/>
          <p:nvPr/>
        </p:nvSpPr>
        <p:spPr>
          <a:xfrm>
            <a:off x="809625" y="674370"/>
            <a:ext cx="430530"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01</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0777" name="文本框 5"/>
          <p:cNvSpPr txBox="1"/>
          <p:nvPr/>
        </p:nvSpPr>
        <p:spPr>
          <a:xfrm>
            <a:off x="1620838" y="612775"/>
            <a:ext cx="263144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择业的权利与义务</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0778" name="矩形 2"/>
          <p:cNvSpPr/>
          <p:nvPr/>
        </p:nvSpPr>
        <p:spPr>
          <a:xfrm>
            <a:off x="1621155" y="1903730"/>
            <a:ext cx="9338945" cy="922020"/>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（二）择业者应履行的义务</a:t>
            </a:r>
            <a:endParaRPr lang="zh-CN" altLang="zh-CN" sz="2000" b="1" dirty="0">
              <a:solidFill>
                <a:srgbClr val="27506E"/>
              </a:solidFill>
              <a:latin typeface="楷体" panose="02010609060101010101" charset="-122"/>
              <a:ea typeface="楷体" panose="02010609060101010101" charset="-122"/>
            </a:endParaRPr>
          </a:p>
          <a:p>
            <a:pPr indent="406400" algn="just">
              <a:lnSpc>
                <a:spcPct val="150000"/>
              </a:lnSpc>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0779" name="矩形 5"/>
          <p:cNvSpPr/>
          <p:nvPr/>
        </p:nvSpPr>
        <p:spPr>
          <a:xfrm>
            <a:off x="1620520" y="2752090"/>
            <a:ext cx="9339580" cy="3637915"/>
          </a:xfrm>
          <a:prstGeom prst="rect">
            <a:avLst/>
          </a:prstGeom>
          <a:noFill/>
          <a:ln w="9525">
            <a:noFill/>
          </a:ln>
        </p:spPr>
        <p:txBody>
          <a:bodyPr wrap="square" anchor="t" anchorCtr="0">
            <a:noAutofit/>
          </a:bodyPr>
          <a:p>
            <a:pPr indent="457200">
              <a:lnSpc>
                <a:spcPct val="150000"/>
              </a:lnSpc>
              <a:extLst>
                <a:ext uri="{35155182-B16C-46BC-9424-99874614C6A1}">
                  <wpsdc:indentchars xmlns:wpsdc="http://www.wps.cn/officeDocument/2017/drawingmlCustomData" val="200" checksum="59296752"/>
                </a:ext>
              </a:extLst>
            </a:pPr>
            <a:r>
              <a:rPr lang="en-US" sz="1800" dirty="0">
                <a:solidFill>
                  <a:srgbClr val="27506E"/>
                </a:solidFill>
                <a:latin typeface="+mj-ea"/>
                <a:ea typeface="+mj-ea"/>
                <a:cs typeface="+mj-ea"/>
              </a:rPr>
              <a:t>1.</a:t>
            </a:r>
            <a:r>
              <a:rPr lang="zh-CN" altLang="en-US" sz="1800" dirty="0">
                <a:solidFill>
                  <a:srgbClr val="27506E"/>
                </a:solidFill>
                <a:latin typeface="+mj-ea"/>
                <a:ea typeface="+mj-ea"/>
                <a:cs typeface="+mj-ea"/>
              </a:rPr>
              <a:t>回馈国家、社会的义务</a:t>
            </a:r>
            <a:endParaRPr lang="zh-CN" altLang="en-US" sz="1800" dirty="0">
              <a:solidFill>
                <a:srgbClr val="27506E"/>
              </a:solidFill>
              <a:latin typeface="+mj-ea"/>
              <a:ea typeface="+mj-ea"/>
              <a:cs typeface="+mj-ea"/>
            </a:endParaRPr>
          </a:p>
          <a:p>
            <a:pPr indent="457200">
              <a:lnSpc>
                <a:spcPct val="150000"/>
              </a:lnSpc>
            </a:pPr>
            <a:r>
              <a:rPr lang="en-US" sz="1800" dirty="0">
                <a:solidFill>
                  <a:srgbClr val="27506E"/>
                </a:solidFill>
                <a:latin typeface="+mj-ea"/>
                <a:ea typeface="+mj-ea"/>
                <a:cs typeface="+mj-ea"/>
                <a:sym typeface="+mn-ea"/>
              </a:rPr>
              <a:t>2.</a:t>
            </a:r>
            <a:r>
              <a:rPr lang="zh-CN" altLang="en-US" sz="1800" dirty="0">
                <a:solidFill>
                  <a:srgbClr val="27506E"/>
                </a:solidFill>
                <a:latin typeface="+mj-ea"/>
                <a:ea typeface="+mj-ea"/>
                <a:cs typeface="+mj-ea"/>
                <a:sym typeface="+mn-ea"/>
              </a:rPr>
              <a:t>服从国家需要的义务</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3.</a:t>
            </a:r>
            <a:r>
              <a:rPr lang="zh-CN" altLang="en-US" sz="1800" dirty="0">
                <a:solidFill>
                  <a:srgbClr val="27506E"/>
                </a:solidFill>
                <a:latin typeface="+mj-ea"/>
                <a:ea typeface="+mj-ea"/>
                <a:cs typeface="+mj-ea"/>
                <a:sym typeface="+mn-ea"/>
              </a:rPr>
              <a:t>如实介绍自己情况的义务</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4.</a:t>
            </a:r>
            <a:r>
              <a:rPr lang="zh-CN" altLang="en-US" sz="1800" dirty="0">
                <a:solidFill>
                  <a:srgbClr val="27506E"/>
                </a:solidFill>
                <a:latin typeface="+mj-ea"/>
                <a:ea typeface="+mj-ea"/>
                <a:cs typeface="+mj-ea"/>
                <a:sym typeface="+mn-ea"/>
              </a:rPr>
              <a:t>遵守协议的义务</a:t>
            </a:r>
            <a:endParaRPr lang="zh-CN" altLang="en-US" sz="1800" dirty="0">
              <a:solidFill>
                <a:srgbClr val="27506E"/>
              </a:solidFill>
              <a:latin typeface="+mj-ea"/>
              <a:ea typeface="+mj-ea"/>
              <a:cs typeface="+mj-ea"/>
              <a:sym typeface="+mn-ea"/>
            </a:endParaRPr>
          </a:p>
          <a:p>
            <a:pPr indent="457200">
              <a:lnSpc>
                <a:spcPct val="150000"/>
              </a:lnSpc>
            </a:pPr>
            <a:r>
              <a:rPr lang="en-US" altLang="zh-CN" sz="1800" dirty="0">
                <a:solidFill>
                  <a:srgbClr val="27506E"/>
                </a:solidFill>
                <a:latin typeface="+mj-ea"/>
                <a:ea typeface="+mj-ea"/>
                <a:cs typeface="+mj-ea"/>
                <a:sym typeface="+mn-ea"/>
              </a:rPr>
              <a:t>5.</a:t>
            </a:r>
            <a:r>
              <a:rPr lang="zh-CN" altLang="en-US" sz="1800" dirty="0">
                <a:solidFill>
                  <a:srgbClr val="27506E"/>
                </a:solidFill>
                <a:latin typeface="+mj-ea"/>
                <a:ea typeface="+mj-ea"/>
                <a:cs typeface="+mj-ea"/>
                <a:sym typeface="+mn-ea"/>
              </a:rPr>
              <a:t>按时到工作单位报到的义务</a:t>
            </a:r>
            <a:endParaRPr lang="zh-CN" altLang="en-US" sz="1800" dirty="0">
              <a:solidFill>
                <a:srgbClr val="27506E"/>
              </a:solidFill>
              <a:latin typeface="+mj-ea"/>
              <a:ea typeface="+mj-ea"/>
              <a:cs typeface="+mj-ea"/>
              <a:sym typeface="+mn-ea"/>
            </a:endParaRPr>
          </a:p>
          <a:p>
            <a:pPr indent="457200">
              <a:lnSpc>
                <a:spcPct val="150000"/>
              </a:lnSpc>
            </a:pPr>
            <a:endParaRPr lang="zh-CN" altLang="en-US" sz="1800" dirty="0">
              <a:solidFill>
                <a:srgbClr val="27506E"/>
              </a:solidFill>
              <a:latin typeface="+mj-ea"/>
              <a:ea typeface="+mj-ea"/>
              <a:cs typeface="+mj-ea"/>
              <a:sym typeface="+mn-ea"/>
            </a:endParaRPr>
          </a:p>
        </p:txBody>
      </p:sp>
      <p:pic>
        <p:nvPicPr>
          <p:cNvPr id="3" name="图片 2" descr="63"/>
          <p:cNvPicPr>
            <a:picLocks noChangeAspect="1"/>
          </p:cNvPicPr>
          <p:nvPr/>
        </p:nvPicPr>
        <p:blipFill>
          <a:blip r:embed="rId1"/>
          <a:stretch>
            <a:fillRect/>
          </a:stretch>
        </p:blipFill>
        <p:spPr>
          <a:xfrm>
            <a:off x="5732145" y="254000"/>
            <a:ext cx="6350000" cy="6350000"/>
          </a:xfrm>
          <a:prstGeom prst="rect">
            <a:avLst/>
          </a:prstGeom>
        </p:spPr>
      </p:pic>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0769"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0776" name="文本框 5"/>
          <p:cNvSpPr txBox="1"/>
          <p:nvPr/>
        </p:nvSpPr>
        <p:spPr>
          <a:xfrm>
            <a:off x="809625" y="674370"/>
            <a:ext cx="427355" cy="337185"/>
          </a:xfrm>
          <a:prstGeom prst="rect">
            <a:avLst/>
          </a:prstGeom>
          <a:noFill/>
          <a:ln w="9525">
            <a:noFill/>
          </a:ln>
        </p:spPr>
        <p:txBody>
          <a:bodyPr wrap="none" anchor="t">
            <a:spAutoFit/>
          </a:bodyPr>
          <a:p>
            <a:r>
              <a:rPr lang="en-US" altLang="zh-CN" sz="1600" dirty="0">
                <a:solidFill>
                  <a:srgbClr val="FFFFFF"/>
                </a:solidFill>
                <a:latin typeface="方正兰亭黑_GBK" panose="02000000000000000000" charset="-122"/>
                <a:ea typeface="方正兰亭黑_GBK" panose="02000000000000000000" charset="-122"/>
              </a:rPr>
              <a:t>02</a:t>
            </a:r>
            <a:endParaRPr lang="en-US" altLang="zh-CN" sz="1600" dirty="0">
              <a:solidFill>
                <a:srgbClr val="FFFFFF"/>
              </a:solidFill>
              <a:latin typeface="方正兰亭黑_GBK" panose="02000000000000000000" charset="-122"/>
              <a:ea typeface="方正兰亭黑_GBK" panose="02000000000000000000" charset="-122"/>
            </a:endParaRPr>
          </a:p>
        </p:txBody>
      </p:sp>
      <p:sp>
        <p:nvSpPr>
          <p:cNvPr id="160777" name="文本框 5"/>
          <p:cNvSpPr txBox="1"/>
          <p:nvPr/>
        </p:nvSpPr>
        <p:spPr>
          <a:xfrm>
            <a:off x="1620838" y="612775"/>
            <a:ext cx="324358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择业、就业的权益保证</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0778" name="矩形 2"/>
          <p:cNvSpPr/>
          <p:nvPr/>
        </p:nvSpPr>
        <p:spPr>
          <a:xfrm>
            <a:off x="1621155" y="1903730"/>
            <a:ext cx="9338945" cy="922020"/>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（一）毕业生就业主管部门的保护</a:t>
            </a:r>
            <a:endParaRPr lang="zh-CN" altLang="zh-CN" sz="2000" b="1" dirty="0">
              <a:solidFill>
                <a:srgbClr val="27506E"/>
              </a:solidFill>
              <a:latin typeface="楷体" panose="02010609060101010101" charset="-122"/>
              <a:ea typeface="楷体" panose="02010609060101010101" charset="-122"/>
            </a:endParaRPr>
          </a:p>
          <a:p>
            <a:pPr indent="406400" algn="just">
              <a:lnSpc>
                <a:spcPct val="150000"/>
              </a:lnSpc>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2" name="矩形 2"/>
          <p:cNvSpPr/>
          <p:nvPr/>
        </p:nvSpPr>
        <p:spPr>
          <a:xfrm>
            <a:off x="1621155" y="2830195"/>
            <a:ext cx="9338945" cy="922020"/>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（二）高校的保护</a:t>
            </a:r>
            <a:endParaRPr lang="zh-CN" altLang="zh-CN" sz="2000" b="1" dirty="0">
              <a:solidFill>
                <a:srgbClr val="27506E"/>
              </a:solidFill>
              <a:latin typeface="楷体" panose="02010609060101010101" charset="-122"/>
              <a:ea typeface="楷体" panose="02010609060101010101" charset="-122"/>
            </a:endParaRPr>
          </a:p>
          <a:p>
            <a:pPr indent="406400" algn="just">
              <a:lnSpc>
                <a:spcPct val="150000"/>
              </a:lnSpc>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4" name="矩形 2"/>
          <p:cNvSpPr/>
          <p:nvPr/>
        </p:nvSpPr>
        <p:spPr>
          <a:xfrm>
            <a:off x="1621155" y="3756660"/>
            <a:ext cx="9338945" cy="922020"/>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（三）自我保护</a:t>
            </a:r>
            <a:endParaRPr lang="zh-CN" altLang="zh-CN" sz="2000" b="1" dirty="0">
              <a:solidFill>
                <a:srgbClr val="27506E"/>
              </a:solidFill>
              <a:latin typeface="楷体" panose="02010609060101010101" charset="-122"/>
              <a:ea typeface="楷体" panose="02010609060101010101" charset="-122"/>
            </a:endParaRPr>
          </a:p>
          <a:p>
            <a:pPr indent="406400" algn="just">
              <a:lnSpc>
                <a:spcPct val="150000"/>
              </a:lnSpc>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5" name="矩形 2"/>
          <p:cNvSpPr/>
          <p:nvPr/>
        </p:nvSpPr>
        <p:spPr>
          <a:xfrm>
            <a:off x="1621155" y="4678680"/>
            <a:ext cx="9338945" cy="922020"/>
          </a:xfrm>
          <a:prstGeom prst="rect">
            <a:avLst/>
          </a:prstGeom>
          <a:noFill/>
          <a:ln w="9525">
            <a:noFill/>
          </a:ln>
        </p:spPr>
        <p:txBody>
          <a:bodyPr wrap="square" anchor="b">
            <a:spAutoFit/>
          </a:bodyPr>
          <a:p>
            <a:pPr>
              <a:lnSpc>
                <a:spcPct val="150000"/>
              </a:lnSpc>
            </a:pPr>
            <a:r>
              <a:rPr lang="zh-CN" altLang="zh-CN" sz="2000" b="1" dirty="0">
                <a:solidFill>
                  <a:srgbClr val="27506E"/>
                </a:solidFill>
                <a:latin typeface="楷体" panose="02010609060101010101" charset="-122"/>
                <a:ea typeface="楷体" panose="02010609060101010101" charset="-122"/>
              </a:rPr>
              <a:t>（四）法律保护</a:t>
            </a:r>
            <a:endParaRPr lang="zh-CN" altLang="zh-CN" sz="2000" b="1" dirty="0">
              <a:solidFill>
                <a:srgbClr val="27506E"/>
              </a:solidFill>
              <a:latin typeface="楷体" panose="02010609060101010101" charset="-122"/>
              <a:ea typeface="楷体" panose="02010609060101010101" charset="-122"/>
            </a:endParaRPr>
          </a:p>
          <a:p>
            <a:pPr indent="406400" algn="just">
              <a:lnSpc>
                <a:spcPct val="150000"/>
              </a:lnSpc>
              <a:extLst>
                <a:ext uri="{35155182-B16C-46BC-9424-99874614C6A1}">
                  <wpsdc:indentchars xmlns:wpsdc="http://www.wps.cn/officeDocument/2017/drawingmlCustomData" val="200" checksum="1740828767"/>
                </a:ext>
              </a:extLst>
            </a:pPr>
            <a:r>
              <a:rPr lang="zh-CN" altLang="zh-CN" sz="1600" dirty="0">
                <a:solidFill>
                  <a:srgbClr val="27506E"/>
                </a:solidFill>
                <a:latin typeface="宋体" panose="02010600030101010101" pitchFamily="2" charset="-122"/>
                <a:ea typeface="宋体" panose="02010600030101010101" pitchFamily="2" charset="-122"/>
              </a:rPr>
              <a:t> </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58721"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58729" name="文本框 5"/>
          <p:cNvSpPr txBox="1"/>
          <p:nvPr/>
        </p:nvSpPr>
        <p:spPr>
          <a:xfrm>
            <a:off x="1620838" y="612775"/>
            <a:ext cx="263144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协议的内容、用途</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58730" name="矩形 2"/>
          <p:cNvSpPr/>
          <p:nvPr/>
        </p:nvSpPr>
        <p:spPr>
          <a:xfrm>
            <a:off x="5160963" y="1406525"/>
            <a:ext cx="6369050" cy="1244600"/>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一、协议的内容、用途</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a:t>
            </a:r>
            <a:r>
              <a:rPr lang="zh-CN" altLang="zh-CN" sz="1600" dirty="0">
                <a:solidFill>
                  <a:srgbClr val="27506E"/>
                </a:solidFill>
                <a:latin typeface="宋体" panose="02010600030101010101" pitchFamily="2" charset="-122"/>
                <a:ea typeface="宋体" panose="02010600030101010101" pitchFamily="2" charset="-122"/>
              </a:rPr>
              <a:t>就业协议是明确毕业生、用人单位和学校在毕业生就业工</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作中权利和义务的书面表现形式。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58731" name="矩形 5"/>
          <p:cNvSpPr/>
          <p:nvPr/>
        </p:nvSpPr>
        <p:spPr>
          <a:xfrm>
            <a:off x="5160963" y="2754313"/>
            <a:ext cx="6448425" cy="3090862"/>
          </a:xfrm>
          <a:prstGeom prst="rect">
            <a:avLst/>
          </a:prstGeom>
          <a:noFill/>
          <a:ln w="9525">
            <a:noFill/>
          </a:ln>
        </p:spPr>
        <p:txBody>
          <a:bodyPr wrap="square" anchor="b">
            <a:spAutoFit/>
          </a:bodyPr>
          <a:p>
            <a:pPr>
              <a:lnSpc>
                <a:spcPct val="150000"/>
              </a:lnSpc>
            </a:pPr>
            <a:r>
              <a:rPr lang="en-US" altLang="zh-CN" b="1" dirty="0">
                <a:solidFill>
                  <a:srgbClr val="27506E"/>
                </a:solidFill>
                <a:latin typeface="楷体" panose="02010609060101010101" charset="-122"/>
                <a:ea typeface="楷体" panose="02010609060101010101" charset="-122"/>
              </a:rPr>
              <a:t>二、就业协议的作用具体为：</a:t>
            </a:r>
            <a:endParaRPr lang="en-US"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1.保障毕业生在寻找工作阶段的权利与义务，约束签订劳</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动合同的时间，劳动合同的内容等。当发现所要签订的劳动合</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同与就业协议不一致，特别是出现对维护毕业生权益不利的情</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况时，毕业生应该要求用人单位按照已经签订生效的就业协议，</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制定新的劳动合同，使其内容符合就业协议。</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2.保障用人单位能方便地直接从学校方面调出该毕业生真</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实的档案、资料，能够方便、清楚了解毕业生真实情况。</a:t>
            </a:r>
            <a:endParaRPr lang="en-US" altLang="zh-CN" sz="1600" dirty="0">
              <a:solidFill>
                <a:srgbClr val="27506E"/>
              </a:solidFill>
              <a:latin typeface="宋体" panose="02010600030101010101" pitchFamily="2" charset="-122"/>
              <a:ea typeface="宋体" panose="02010600030101010101" pitchFamily="2" charset="-122"/>
            </a:endParaRPr>
          </a:p>
        </p:txBody>
      </p:sp>
      <p:pic>
        <p:nvPicPr>
          <p:cNvPr id="158732" name="PA-图片 1-31920" descr="77033d294bf8240b45d8274823aacfa7"/>
          <p:cNvPicPr>
            <a:picLocks noChangeAspect="1"/>
          </p:cNvPicPr>
          <p:nvPr>
            <p:custDataLst>
              <p:tags r:id="rId1"/>
            </p:custDataLst>
          </p:nvPr>
        </p:nvPicPr>
        <p:blipFill>
          <a:blip r:embed="rId2"/>
          <a:srcRect l="32048" t="10747" r="845" b="16101"/>
          <a:stretch>
            <a:fillRect/>
          </a:stretch>
        </p:blipFill>
        <p:spPr>
          <a:xfrm>
            <a:off x="588963" y="1943100"/>
            <a:ext cx="4287837" cy="3505200"/>
          </a:xfrm>
          <a:prstGeom prst="rect">
            <a:avLst/>
          </a:prstGeom>
          <a:noFill/>
          <a:ln w="9525">
            <a:noFill/>
          </a:ln>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0769"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0777" name="文本框 5"/>
          <p:cNvSpPr txBox="1"/>
          <p:nvPr/>
        </p:nvSpPr>
        <p:spPr>
          <a:xfrm>
            <a:off x="1620838" y="612775"/>
            <a:ext cx="446786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协议的订立、解除、违约及后果</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0778" name="矩形 2"/>
          <p:cNvSpPr/>
          <p:nvPr/>
        </p:nvSpPr>
        <p:spPr>
          <a:xfrm>
            <a:off x="5080000" y="1401763"/>
            <a:ext cx="6369050" cy="2722562"/>
          </a:xfrm>
          <a:prstGeom prst="rect">
            <a:avLst/>
          </a:prstGeom>
          <a:noFill/>
          <a:ln w="9525">
            <a:noFill/>
          </a:ln>
        </p:spPr>
        <p:txBody>
          <a:bodyPr wrap="square" anchor="b">
            <a:spAutoFit/>
          </a:bodyPr>
          <a:p>
            <a:pPr>
              <a:lnSpc>
                <a:spcPct val="150000"/>
              </a:lnSpc>
            </a:pPr>
            <a:r>
              <a:rPr lang="zh-CN" altLang="zh-CN" b="1" dirty="0">
                <a:solidFill>
                  <a:srgbClr val="27506E"/>
                </a:solidFill>
                <a:latin typeface="楷体" panose="02010609060101010101" charset="-122"/>
                <a:ea typeface="楷体" panose="02010609060101010101" charset="-122"/>
              </a:rPr>
              <a:t>三、协议的订立、解除</a:t>
            </a:r>
            <a:endParaRPr lang="zh-CN"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1.</a:t>
            </a:r>
            <a:r>
              <a:rPr lang="zh-CN" altLang="zh-CN" sz="1600" dirty="0">
                <a:solidFill>
                  <a:srgbClr val="27506E"/>
                </a:solidFill>
                <a:latin typeface="宋体" panose="02010600030101010101" pitchFamily="2" charset="-122"/>
                <a:ea typeface="宋体" panose="02010600030101010101" pitchFamily="2" charset="-122"/>
              </a:rPr>
              <a:t>订立的原则：是指三方在订立就业协议时必须遵循的基本准则</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2.</a:t>
            </a:r>
            <a:r>
              <a:rPr lang="zh-CN" altLang="zh-CN" sz="1600" dirty="0">
                <a:solidFill>
                  <a:srgbClr val="27506E"/>
                </a:solidFill>
                <a:latin typeface="宋体" panose="02010600030101010101" pitchFamily="2" charset="-122"/>
                <a:ea typeface="宋体" panose="02010600030101010101" pitchFamily="2" charset="-122"/>
              </a:rPr>
              <a:t>订立的步骤：就业协议的订立一般要经过两个步骤，即要约和承诺</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3.</a:t>
            </a:r>
            <a:r>
              <a:rPr lang="zh-CN" altLang="zh-CN" sz="1600" dirty="0">
                <a:solidFill>
                  <a:srgbClr val="27506E"/>
                </a:solidFill>
                <a:latin typeface="宋体" panose="02010600030101010101" pitchFamily="2" charset="-122"/>
                <a:ea typeface="宋体" panose="02010600030101010101" pitchFamily="2" charset="-122"/>
              </a:rPr>
              <a:t>签订就业协议的程序</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4.</a:t>
            </a:r>
            <a:r>
              <a:rPr lang="zh-CN" altLang="zh-CN" sz="1600" dirty="0">
                <a:solidFill>
                  <a:srgbClr val="27506E"/>
                </a:solidFill>
                <a:latin typeface="宋体" panose="02010600030101010101" pitchFamily="2" charset="-122"/>
                <a:ea typeface="宋体" panose="02010600030101010101" pitchFamily="2" charset="-122"/>
              </a:rPr>
              <a:t>就业协议的补办</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5.</a:t>
            </a:r>
            <a:r>
              <a:rPr lang="zh-CN" altLang="zh-CN" sz="1600" dirty="0">
                <a:solidFill>
                  <a:srgbClr val="27506E"/>
                </a:solidFill>
                <a:latin typeface="宋体" panose="02010600030101010101" pitchFamily="2" charset="-122"/>
                <a:ea typeface="宋体" panose="02010600030101010101" pitchFamily="2" charset="-122"/>
              </a:rPr>
              <a:t>签订就业协议要承担的责任 </a:t>
            </a:r>
            <a:endParaRPr lang="zh-CN"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6.</a:t>
            </a:r>
            <a:r>
              <a:rPr lang="zh-CN" altLang="zh-CN" sz="1600" dirty="0">
                <a:solidFill>
                  <a:srgbClr val="27506E"/>
                </a:solidFill>
                <a:latin typeface="宋体" panose="02010600030101010101" pitchFamily="2" charset="-122"/>
                <a:ea typeface="宋体" panose="02010600030101010101" pitchFamily="2" charset="-122"/>
              </a:rPr>
              <a:t>就业协议的解除：就业协议的解除分为单方解除和三方解除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0779" name="矩形 5"/>
          <p:cNvSpPr/>
          <p:nvPr/>
        </p:nvSpPr>
        <p:spPr>
          <a:xfrm>
            <a:off x="5080000" y="4124325"/>
            <a:ext cx="6450013" cy="1616075"/>
          </a:xfrm>
          <a:prstGeom prst="rect">
            <a:avLst/>
          </a:prstGeom>
          <a:noFill/>
          <a:ln w="9525">
            <a:noFill/>
          </a:ln>
        </p:spPr>
        <p:txBody>
          <a:bodyPr wrap="square" anchor="b">
            <a:spAutoFit/>
          </a:bodyPr>
          <a:p>
            <a:pPr>
              <a:lnSpc>
                <a:spcPct val="150000"/>
              </a:lnSpc>
            </a:pPr>
            <a:r>
              <a:rPr lang="zh-CN" altLang="en-US" b="1" dirty="0">
                <a:solidFill>
                  <a:srgbClr val="27506E"/>
                </a:solidFill>
                <a:latin typeface="楷体" panose="02010609060101010101" charset="-122"/>
                <a:ea typeface="楷体" panose="02010609060101010101" charset="-122"/>
              </a:rPr>
              <a:t>四</a:t>
            </a:r>
            <a:r>
              <a:rPr lang="en-US" altLang="zh-CN" b="1" dirty="0">
                <a:solidFill>
                  <a:srgbClr val="27506E"/>
                </a:solidFill>
                <a:latin typeface="楷体" panose="02010609060101010101" charset="-122"/>
                <a:ea typeface="楷体" panose="02010609060101010101" charset="-122"/>
              </a:rPr>
              <a:t>、违约责任及毕业生违约的后果</a:t>
            </a:r>
            <a:endParaRPr lang="en-US" altLang="zh-CN" b="1" dirty="0">
              <a:solidFill>
                <a:srgbClr val="27506E"/>
              </a:solidFill>
              <a:latin typeface="楷体" panose="02010609060101010101" charset="-122"/>
              <a:ea typeface="楷体" panose="02010609060101010101"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    就业协议书一经毕业生、用人单位、学校签署即具有法律效力，</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任何一方不得擅自解除，否则违约方应向权利受损方支付协议条款所</a:t>
            </a:r>
            <a:endParaRPr lang="en-US" altLang="zh-CN" sz="1600" dirty="0">
              <a:solidFill>
                <a:srgbClr val="27506E"/>
              </a:solidFill>
              <a:latin typeface="宋体" panose="02010600030101010101" pitchFamily="2" charset="-122"/>
              <a:ea typeface="宋体" panose="02010600030101010101" pitchFamily="2" charset="-122"/>
            </a:endParaRPr>
          </a:p>
          <a:p>
            <a:pPr>
              <a:lnSpc>
                <a:spcPct val="150000"/>
              </a:lnSpc>
            </a:pPr>
            <a:r>
              <a:rPr lang="en-US" altLang="zh-CN" sz="1600" dirty="0">
                <a:solidFill>
                  <a:srgbClr val="27506E"/>
                </a:solidFill>
                <a:latin typeface="宋体" panose="02010600030101010101" pitchFamily="2" charset="-122"/>
                <a:ea typeface="宋体" panose="02010600030101010101" pitchFamily="2" charset="-122"/>
              </a:rPr>
              <a:t>规定的违约金，从实际情况来看，就业违约多为毕业生违约。</a:t>
            </a:r>
            <a:endParaRPr lang="en-US" altLang="zh-CN" sz="1600" dirty="0">
              <a:solidFill>
                <a:srgbClr val="27506E"/>
              </a:solidFill>
              <a:latin typeface="宋体" panose="02010600030101010101" pitchFamily="2" charset="-122"/>
              <a:ea typeface="宋体" panose="02010600030101010101" pitchFamily="2" charset="-122"/>
            </a:endParaRPr>
          </a:p>
        </p:txBody>
      </p:sp>
      <p:pic>
        <p:nvPicPr>
          <p:cNvPr id="160780" name="PA-图片 3-46820" descr="634192d35c6fc2ffed140242f572b2a4"/>
          <p:cNvPicPr>
            <a:picLocks noChangeAspect="1"/>
          </p:cNvPicPr>
          <p:nvPr>
            <p:custDataLst>
              <p:tags r:id="rId1"/>
            </p:custDataLst>
          </p:nvPr>
        </p:nvPicPr>
        <p:blipFill>
          <a:blip r:embed="rId2"/>
          <a:srcRect l="15733" t="6915" r="14032" b="8418"/>
          <a:stretch>
            <a:fillRect/>
          </a:stretch>
        </p:blipFill>
        <p:spPr>
          <a:xfrm>
            <a:off x="701675" y="1746250"/>
            <a:ext cx="4195763" cy="3792538"/>
          </a:xfrm>
          <a:prstGeom prst="rect">
            <a:avLst/>
          </a:prstGeom>
          <a:noFill/>
          <a:ln w="9525">
            <a:noFill/>
          </a:ln>
        </p:spPr>
      </p:pic>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62817" name="组合 13"/>
          <p:cNvGrpSpPr/>
          <p:nvPr/>
        </p:nvGrpSpPr>
        <p:grpSpPr>
          <a:xfrm>
            <a:off x="673100" y="519113"/>
            <a:ext cx="704850" cy="647700"/>
            <a:chOff x="1417110" y="1933669"/>
            <a:chExt cx="1827515" cy="1676757"/>
          </a:xfrm>
        </p:grpSpPr>
        <p:sp>
          <p:nvSpPr>
            <p:cNvPr id="17" name="椭圆 16"/>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8" name="椭圆 17"/>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19" name="椭圆 18"/>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0" name="椭圆 19"/>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1" name="椭圆 20"/>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sp>
          <p:nvSpPr>
            <p:cNvPr id="22" name="椭圆 21"/>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fontAlgn="auto"/>
              <a:endParaRPr lang="zh-CN" altLang="en-US" strike="noStrike" noProof="1">
                <a:solidFill>
                  <a:prstClr val="white"/>
                </a:solidFill>
                <a:latin typeface="Calibri Light" panose="020F0302020204030204"/>
                <a:ea typeface="微软雅黑 Light" panose="020B0502040204020203" charset="-122"/>
              </a:endParaRPr>
            </a:p>
          </p:txBody>
        </p:sp>
      </p:grpSp>
      <p:sp>
        <p:nvSpPr>
          <p:cNvPr id="162825" name="文本框 5"/>
          <p:cNvSpPr txBox="1"/>
          <p:nvPr/>
        </p:nvSpPr>
        <p:spPr>
          <a:xfrm>
            <a:off x="1620838" y="612775"/>
            <a:ext cx="2631440" cy="460375"/>
          </a:xfrm>
          <a:prstGeom prst="rect">
            <a:avLst/>
          </a:prstGeom>
          <a:noFill/>
          <a:ln w="9525">
            <a:noFill/>
          </a:ln>
        </p:spPr>
        <p:txBody>
          <a:bodyPr wrap="none" anchor="t">
            <a:spAutoFit/>
          </a:bodyPr>
          <a:p>
            <a:r>
              <a:rPr lang="zh-CN" altLang="en-US" sz="2400" b="1" dirty="0">
                <a:solidFill>
                  <a:srgbClr val="27506E"/>
                </a:solidFill>
                <a:latin typeface="楷体" panose="02010609060101010101" charset="-122"/>
                <a:ea typeface="楷体" panose="02010609060101010101" charset="-122"/>
                <a:sym typeface="微软雅黑 Light" panose="020B0502040204020203" charset="-122"/>
              </a:rPr>
              <a:t>毕业生就业推荐表</a:t>
            </a:r>
            <a:endParaRPr lang="zh-CN" altLang="en-US" sz="2400" b="1" dirty="0">
              <a:solidFill>
                <a:srgbClr val="27506E"/>
              </a:solidFill>
              <a:latin typeface="楷体" panose="02010609060101010101" charset="-122"/>
              <a:ea typeface="楷体" panose="02010609060101010101" charset="-122"/>
              <a:sym typeface="微软雅黑 Light" panose="020B0502040204020203" charset="-122"/>
            </a:endParaRPr>
          </a:p>
        </p:txBody>
      </p:sp>
      <p:sp>
        <p:nvSpPr>
          <p:cNvPr id="162826" name="矩形 2"/>
          <p:cNvSpPr/>
          <p:nvPr/>
        </p:nvSpPr>
        <p:spPr>
          <a:xfrm>
            <a:off x="6423025" y="2317750"/>
            <a:ext cx="2759075" cy="460375"/>
          </a:xfrm>
          <a:prstGeom prst="rect">
            <a:avLst/>
          </a:prstGeom>
          <a:noFill/>
          <a:ln w="9525">
            <a:noFill/>
          </a:ln>
        </p:spPr>
        <p:txBody>
          <a:bodyPr wrap="square" anchor="b">
            <a:spAutoFit/>
          </a:bodyPr>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什么是毕业生就业推荐表</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2827" name="Freeform 9"/>
          <p:cNvSpPr/>
          <p:nvPr/>
        </p:nvSpPr>
        <p:spPr>
          <a:xfrm>
            <a:off x="1449388" y="4021138"/>
            <a:ext cx="3001962" cy="1617662"/>
          </a:xfrm>
          <a:custGeom>
            <a:avLst/>
            <a:gdLst/>
            <a:ahLst/>
            <a:cxnLst>
              <a:cxn ang="0">
                <a:pos x="0" y="0"/>
              </a:cxn>
              <a:cxn ang="0">
                <a:pos x="0" y="0"/>
              </a:cxn>
              <a:cxn ang="0">
                <a:pos x="0" y="0"/>
              </a:cxn>
              <a:cxn ang="0">
                <a:pos x="1675447724" y="0"/>
              </a:cxn>
              <a:cxn ang="0">
                <a:pos x="1425268566" y="0"/>
              </a:cxn>
              <a:cxn ang="0">
                <a:pos x="1008301357" y="0"/>
              </a:cxn>
              <a:cxn ang="0">
                <a:pos x="1159925796" y="0"/>
              </a:cxn>
              <a:cxn ang="0">
                <a:pos x="466244568" y="1501031639"/>
              </a:cxn>
              <a:cxn ang="0">
                <a:pos x="87183468" y="1652652018"/>
              </a:cxn>
              <a:cxn ang="0">
                <a:pos x="0" y="1501031639"/>
              </a:cxn>
              <a:cxn ang="0">
                <a:pos x="0" y="0"/>
              </a:cxn>
              <a:cxn ang="0">
                <a:pos x="0" y="7580240"/>
              </a:cxn>
              <a:cxn ang="0">
                <a:pos x="0" y="151620379"/>
              </a:cxn>
              <a:cxn ang="0">
                <a:pos x="0" y="7580240"/>
              </a:cxn>
              <a:cxn ang="0">
                <a:pos x="0" y="0"/>
              </a:cxn>
              <a:cxn ang="0">
                <a:pos x="0" y="7580240"/>
              </a:cxn>
              <a:cxn ang="0">
                <a:pos x="0" y="1501031639"/>
              </a:cxn>
              <a:cxn ang="0">
                <a:pos x="0" y="1652652018"/>
              </a:cxn>
              <a:cxn ang="0">
                <a:pos x="0" y="1501031639"/>
              </a:cxn>
              <a:cxn ang="0">
                <a:pos x="0" y="0"/>
              </a:cxn>
              <a:cxn ang="0">
                <a:pos x="0" y="0"/>
              </a:cxn>
              <a:cxn ang="0">
                <a:pos x="0" y="0"/>
              </a:cxn>
              <a:cxn ang="0">
                <a:pos x="0" y="0"/>
              </a:cxn>
              <a:cxn ang="0">
                <a:pos x="0" y="0"/>
              </a:cxn>
              <a:cxn ang="0">
                <a:pos x="0" y="0"/>
              </a:cxn>
            </a:cxnLst>
            <a:pathLst>
              <a:path w="1542" h="831">
                <a:moveTo>
                  <a:pt x="834" y="831"/>
                </a:moveTo>
                <a:cubicBezTo>
                  <a:pt x="708" y="831"/>
                  <a:pt x="708" y="831"/>
                  <a:pt x="708" y="831"/>
                </a:cubicBezTo>
                <a:cubicBezTo>
                  <a:pt x="692" y="725"/>
                  <a:pt x="692" y="725"/>
                  <a:pt x="692" y="725"/>
                </a:cubicBezTo>
                <a:cubicBezTo>
                  <a:pt x="605" y="716"/>
                  <a:pt x="521" y="694"/>
                  <a:pt x="442" y="658"/>
                </a:cubicBezTo>
                <a:cubicBezTo>
                  <a:pt x="376" y="742"/>
                  <a:pt x="376" y="742"/>
                  <a:pt x="376" y="742"/>
                </a:cubicBezTo>
                <a:cubicBezTo>
                  <a:pt x="266" y="679"/>
                  <a:pt x="266" y="679"/>
                  <a:pt x="266" y="679"/>
                </a:cubicBezTo>
                <a:cubicBezTo>
                  <a:pt x="306" y="579"/>
                  <a:pt x="306" y="579"/>
                  <a:pt x="306" y="579"/>
                </a:cubicBezTo>
                <a:cubicBezTo>
                  <a:pt x="235" y="528"/>
                  <a:pt x="174" y="467"/>
                  <a:pt x="123" y="396"/>
                </a:cubicBezTo>
                <a:cubicBezTo>
                  <a:pt x="23" y="436"/>
                  <a:pt x="23" y="436"/>
                  <a:pt x="23" y="436"/>
                </a:cubicBezTo>
                <a:cubicBezTo>
                  <a:pt x="0" y="396"/>
                  <a:pt x="0" y="396"/>
                  <a:pt x="0" y="396"/>
                </a:cubicBezTo>
                <a:cubicBezTo>
                  <a:pt x="686" y="0"/>
                  <a:pt x="686" y="0"/>
                  <a:pt x="686" y="0"/>
                </a:cubicBezTo>
                <a:cubicBezTo>
                  <a:pt x="688" y="2"/>
                  <a:pt x="688" y="2"/>
                  <a:pt x="688" y="2"/>
                </a:cubicBezTo>
                <a:cubicBezTo>
                  <a:pt x="709" y="27"/>
                  <a:pt x="739" y="40"/>
                  <a:pt x="771" y="40"/>
                </a:cubicBezTo>
                <a:cubicBezTo>
                  <a:pt x="803" y="40"/>
                  <a:pt x="833" y="27"/>
                  <a:pt x="854" y="2"/>
                </a:cubicBezTo>
                <a:cubicBezTo>
                  <a:pt x="856" y="0"/>
                  <a:pt x="856" y="0"/>
                  <a:pt x="856" y="0"/>
                </a:cubicBezTo>
                <a:cubicBezTo>
                  <a:pt x="859" y="2"/>
                  <a:pt x="859" y="2"/>
                  <a:pt x="859" y="2"/>
                </a:cubicBezTo>
                <a:cubicBezTo>
                  <a:pt x="1542" y="396"/>
                  <a:pt x="1542" y="396"/>
                  <a:pt x="1542" y="396"/>
                </a:cubicBezTo>
                <a:cubicBezTo>
                  <a:pt x="1519" y="436"/>
                  <a:pt x="1519" y="436"/>
                  <a:pt x="1519" y="436"/>
                </a:cubicBezTo>
                <a:cubicBezTo>
                  <a:pt x="1419" y="396"/>
                  <a:pt x="1419" y="396"/>
                  <a:pt x="1419" y="396"/>
                </a:cubicBezTo>
                <a:cubicBezTo>
                  <a:pt x="1368" y="467"/>
                  <a:pt x="1307" y="528"/>
                  <a:pt x="1236" y="579"/>
                </a:cubicBezTo>
                <a:cubicBezTo>
                  <a:pt x="1276" y="679"/>
                  <a:pt x="1276" y="679"/>
                  <a:pt x="1276" y="679"/>
                </a:cubicBezTo>
                <a:cubicBezTo>
                  <a:pt x="1166" y="742"/>
                  <a:pt x="1166" y="742"/>
                  <a:pt x="1166" y="742"/>
                </a:cubicBezTo>
                <a:cubicBezTo>
                  <a:pt x="1100" y="658"/>
                  <a:pt x="1100" y="658"/>
                  <a:pt x="1100" y="658"/>
                </a:cubicBezTo>
                <a:cubicBezTo>
                  <a:pt x="1021" y="694"/>
                  <a:pt x="937" y="716"/>
                  <a:pt x="850" y="725"/>
                </a:cubicBezTo>
                <a:lnTo>
                  <a:pt x="834" y="831"/>
                </a:lnTo>
                <a:close/>
              </a:path>
            </a:pathLst>
          </a:custGeom>
          <a:solidFill>
            <a:srgbClr val="254C6A"/>
          </a:solidFill>
          <a:ln w="9525">
            <a:noFill/>
          </a:ln>
        </p:spPr>
        <p:txBody>
          <a:bodyPr/>
          <a:p>
            <a:endParaRPr lang="zh-CN" altLang="en-US"/>
          </a:p>
        </p:txBody>
      </p:sp>
      <p:sp>
        <p:nvSpPr>
          <p:cNvPr id="162828" name="Freeform 31"/>
          <p:cNvSpPr>
            <a:spLocks noEditPoints="1"/>
          </p:cNvSpPr>
          <p:nvPr/>
        </p:nvSpPr>
        <p:spPr>
          <a:xfrm>
            <a:off x="2757488" y="4562475"/>
            <a:ext cx="385762" cy="525463"/>
          </a:xfrm>
          <a:custGeom>
            <a:avLst/>
            <a:gdLst/>
            <a:ahLst/>
            <a:cxnLst>
              <a:cxn ang="0">
                <a:pos x="37546957" y="93895536"/>
              </a:cxn>
              <a:cxn ang="0">
                <a:pos x="57015963" y="139918693"/>
              </a:cxn>
              <a:cxn ang="0">
                <a:pos x="73008293" y="176690447"/>
              </a:cxn>
              <a:cxn ang="0">
                <a:pos x="108932833" y="177846752"/>
              </a:cxn>
              <a:cxn ang="0">
                <a:pos x="116813076" y="163045276"/>
              </a:cxn>
              <a:cxn ang="0">
                <a:pos x="136745768" y="126042069"/>
              </a:cxn>
              <a:cxn ang="0">
                <a:pos x="92940984" y="38621938"/>
              </a:cxn>
              <a:cxn ang="0">
                <a:pos x="76948655" y="189410284"/>
              </a:cxn>
              <a:cxn ang="0">
                <a:pos x="58638381" y="168364857"/>
              </a:cxn>
              <a:cxn ang="0">
                <a:pos x="39401217" y="132517955"/>
              </a:cxn>
              <a:cxn ang="0">
                <a:pos x="92940984" y="27058405"/>
              </a:cxn>
              <a:cxn ang="0">
                <a:pos x="146480271" y="132517955"/>
              </a:cxn>
              <a:cxn ang="0">
                <a:pos x="127011265" y="168364857"/>
              </a:cxn>
              <a:cxn ang="0">
                <a:pos x="108932833" y="189410284"/>
              </a:cxn>
              <a:cxn ang="0">
                <a:pos x="66518624" y="226413491"/>
              </a:cxn>
              <a:cxn ang="0">
                <a:pos x="111482620" y="234970534"/>
              </a:cxn>
              <a:cxn ang="0">
                <a:pos x="111482620" y="217856448"/>
              </a:cxn>
              <a:cxn ang="0">
                <a:pos x="71849561" y="231732591"/>
              </a:cxn>
              <a:cxn ang="0">
                <a:pos x="114959298" y="231732591"/>
              </a:cxn>
              <a:cxn ang="0">
                <a:pos x="120289753" y="226413491"/>
              </a:cxn>
              <a:cxn ang="0">
                <a:pos x="66518624" y="199355085"/>
              </a:cxn>
              <a:cxn ang="0">
                <a:pos x="120289753" y="226413491"/>
              </a:cxn>
              <a:cxn ang="0">
                <a:pos x="119826549" y="105459068"/>
              </a:cxn>
              <a:cxn ang="0">
                <a:pos x="101748117" y="123729459"/>
              </a:cxn>
              <a:cxn ang="0">
                <a:pos x="84133371" y="123729459"/>
              </a:cxn>
              <a:cxn ang="0">
                <a:pos x="65823577" y="105459068"/>
              </a:cxn>
              <a:cxn ang="0">
                <a:pos x="65823577" y="87882557"/>
              </a:cxn>
              <a:cxn ang="0">
                <a:pos x="84133371" y="69843619"/>
              </a:cxn>
              <a:cxn ang="0">
                <a:pos x="101748117" y="69843619"/>
              </a:cxn>
              <a:cxn ang="0">
                <a:pos x="119826549" y="87882557"/>
              </a:cxn>
              <a:cxn ang="0">
                <a:pos x="178464930" y="85338493"/>
              </a:cxn>
              <a:cxn ang="0">
                <a:pos x="168962269" y="93895536"/>
              </a:cxn>
              <a:cxn ang="0">
                <a:pos x="178464930" y="99215117"/>
              </a:cxn>
              <a:cxn ang="0">
                <a:pos x="178464930" y="85338493"/>
              </a:cxn>
              <a:cxn ang="0">
                <a:pos x="158069034" y="37465633"/>
              </a:cxn>
              <a:cxn ang="0">
                <a:pos x="148334531" y="27521312"/>
              </a:cxn>
              <a:cxn ang="0">
                <a:pos x="150883838" y="44634917"/>
              </a:cxn>
              <a:cxn ang="0">
                <a:pos x="99662015" y="18038937"/>
              </a:cxn>
              <a:cxn ang="0">
                <a:pos x="92709142" y="0"/>
              </a:cxn>
              <a:cxn ang="0">
                <a:pos x="85755788" y="18038937"/>
              </a:cxn>
              <a:cxn ang="0">
                <a:pos x="34070761" y="45328796"/>
              </a:cxn>
              <a:cxn ang="0">
                <a:pos x="37083753" y="28677617"/>
              </a:cxn>
              <a:cxn ang="0">
                <a:pos x="27349249" y="38621938"/>
              </a:cxn>
              <a:cxn ang="0">
                <a:pos x="16687376" y="93895536"/>
              </a:cxn>
              <a:cxn ang="0">
                <a:pos x="7184715" y="85338493"/>
              </a:cxn>
              <a:cxn ang="0">
                <a:pos x="7184715" y="99215117"/>
              </a:cxn>
              <a:cxn ang="0">
                <a:pos x="16687376" y="93895536"/>
              </a:cxn>
            </a:cxnLst>
            <a:pathLst>
              <a:path w="802" h="1092">
                <a:moveTo>
                  <a:pt x="401" y="167"/>
                </a:moveTo>
                <a:cubicBezTo>
                  <a:pt x="269" y="167"/>
                  <a:pt x="162" y="274"/>
                  <a:pt x="162" y="406"/>
                </a:cubicBezTo>
                <a:cubicBezTo>
                  <a:pt x="162" y="469"/>
                  <a:pt x="211" y="545"/>
                  <a:pt x="212" y="545"/>
                </a:cubicBezTo>
                <a:cubicBezTo>
                  <a:pt x="222" y="561"/>
                  <a:pt x="238" y="587"/>
                  <a:pt x="246" y="605"/>
                </a:cubicBezTo>
                <a:lnTo>
                  <a:pt x="298" y="705"/>
                </a:lnTo>
                <a:cubicBezTo>
                  <a:pt x="308" y="724"/>
                  <a:pt x="315" y="749"/>
                  <a:pt x="315" y="764"/>
                </a:cubicBezTo>
                <a:cubicBezTo>
                  <a:pt x="316" y="764"/>
                  <a:pt x="321" y="769"/>
                  <a:pt x="332" y="769"/>
                </a:cubicBezTo>
                <a:lnTo>
                  <a:pt x="470" y="769"/>
                </a:lnTo>
                <a:cubicBezTo>
                  <a:pt x="480" y="769"/>
                  <a:pt x="486" y="764"/>
                  <a:pt x="487" y="763"/>
                </a:cubicBezTo>
                <a:cubicBezTo>
                  <a:pt x="487" y="749"/>
                  <a:pt x="494" y="724"/>
                  <a:pt x="504" y="705"/>
                </a:cubicBezTo>
                <a:lnTo>
                  <a:pt x="555" y="605"/>
                </a:lnTo>
                <a:cubicBezTo>
                  <a:pt x="564" y="588"/>
                  <a:pt x="579" y="561"/>
                  <a:pt x="590" y="545"/>
                </a:cubicBezTo>
                <a:cubicBezTo>
                  <a:pt x="607" y="519"/>
                  <a:pt x="640" y="456"/>
                  <a:pt x="640" y="406"/>
                </a:cubicBezTo>
                <a:cubicBezTo>
                  <a:pt x="640" y="274"/>
                  <a:pt x="533" y="167"/>
                  <a:pt x="401" y="167"/>
                </a:cubicBezTo>
                <a:close/>
                <a:moveTo>
                  <a:pt x="470" y="819"/>
                </a:moveTo>
                <a:lnTo>
                  <a:pt x="332" y="819"/>
                </a:lnTo>
                <a:cubicBezTo>
                  <a:pt x="294" y="819"/>
                  <a:pt x="265" y="795"/>
                  <a:pt x="265" y="764"/>
                </a:cubicBezTo>
                <a:cubicBezTo>
                  <a:pt x="265" y="760"/>
                  <a:pt x="261" y="743"/>
                  <a:pt x="253" y="728"/>
                </a:cubicBezTo>
                <a:lnTo>
                  <a:pt x="202" y="628"/>
                </a:lnTo>
                <a:cubicBezTo>
                  <a:pt x="194" y="612"/>
                  <a:pt x="180" y="587"/>
                  <a:pt x="170" y="573"/>
                </a:cubicBezTo>
                <a:cubicBezTo>
                  <a:pt x="164" y="564"/>
                  <a:pt x="112" y="482"/>
                  <a:pt x="112" y="406"/>
                </a:cubicBezTo>
                <a:cubicBezTo>
                  <a:pt x="112" y="246"/>
                  <a:pt x="241" y="117"/>
                  <a:pt x="401" y="117"/>
                </a:cubicBezTo>
                <a:cubicBezTo>
                  <a:pt x="560" y="117"/>
                  <a:pt x="690" y="246"/>
                  <a:pt x="690" y="406"/>
                </a:cubicBezTo>
                <a:cubicBezTo>
                  <a:pt x="690" y="482"/>
                  <a:pt x="638" y="564"/>
                  <a:pt x="632" y="573"/>
                </a:cubicBezTo>
                <a:cubicBezTo>
                  <a:pt x="622" y="587"/>
                  <a:pt x="608" y="612"/>
                  <a:pt x="600" y="628"/>
                </a:cubicBezTo>
                <a:lnTo>
                  <a:pt x="548" y="728"/>
                </a:lnTo>
                <a:cubicBezTo>
                  <a:pt x="541" y="743"/>
                  <a:pt x="537" y="760"/>
                  <a:pt x="537" y="764"/>
                </a:cubicBezTo>
                <a:cubicBezTo>
                  <a:pt x="537" y="795"/>
                  <a:pt x="507" y="819"/>
                  <a:pt x="470" y="819"/>
                </a:cubicBezTo>
                <a:close/>
                <a:moveTo>
                  <a:pt x="325" y="942"/>
                </a:moveTo>
                <a:cubicBezTo>
                  <a:pt x="304" y="942"/>
                  <a:pt x="287" y="958"/>
                  <a:pt x="287" y="979"/>
                </a:cubicBezTo>
                <a:cubicBezTo>
                  <a:pt x="287" y="999"/>
                  <a:pt x="304" y="1016"/>
                  <a:pt x="325" y="1016"/>
                </a:cubicBezTo>
                <a:lnTo>
                  <a:pt x="481" y="1016"/>
                </a:lnTo>
                <a:cubicBezTo>
                  <a:pt x="502" y="1016"/>
                  <a:pt x="519" y="999"/>
                  <a:pt x="519" y="979"/>
                </a:cubicBezTo>
                <a:cubicBezTo>
                  <a:pt x="519" y="958"/>
                  <a:pt x="502" y="942"/>
                  <a:pt x="481" y="942"/>
                </a:cubicBezTo>
                <a:lnTo>
                  <a:pt x="325" y="942"/>
                </a:lnTo>
                <a:close/>
                <a:moveTo>
                  <a:pt x="310" y="1002"/>
                </a:moveTo>
                <a:cubicBezTo>
                  <a:pt x="312" y="1052"/>
                  <a:pt x="353" y="1092"/>
                  <a:pt x="403" y="1092"/>
                </a:cubicBezTo>
                <a:cubicBezTo>
                  <a:pt x="453" y="1092"/>
                  <a:pt x="494" y="1052"/>
                  <a:pt x="496" y="1002"/>
                </a:cubicBezTo>
                <a:lnTo>
                  <a:pt x="310" y="1002"/>
                </a:lnTo>
                <a:close/>
                <a:moveTo>
                  <a:pt x="519" y="979"/>
                </a:moveTo>
                <a:lnTo>
                  <a:pt x="287" y="979"/>
                </a:lnTo>
                <a:lnTo>
                  <a:pt x="287" y="862"/>
                </a:lnTo>
                <a:lnTo>
                  <a:pt x="519" y="862"/>
                </a:lnTo>
                <a:lnTo>
                  <a:pt x="519" y="979"/>
                </a:lnTo>
                <a:close/>
                <a:moveTo>
                  <a:pt x="555" y="418"/>
                </a:moveTo>
                <a:cubicBezTo>
                  <a:pt x="555" y="439"/>
                  <a:pt x="538" y="456"/>
                  <a:pt x="517" y="456"/>
                </a:cubicBezTo>
                <a:lnTo>
                  <a:pt x="439" y="456"/>
                </a:lnTo>
                <a:lnTo>
                  <a:pt x="439" y="535"/>
                </a:lnTo>
                <a:cubicBezTo>
                  <a:pt x="439" y="556"/>
                  <a:pt x="422" y="573"/>
                  <a:pt x="401" y="573"/>
                </a:cubicBezTo>
                <a:cubicBezTo>
                  <a:pt x="380" y="573"/>
                  <a:pt x="363" y="556"/>
                  <a:pt x="363" y="535"/>
                </a:cubicBezTo>
                <a:lnTo>
                  <a:pt x="363" y="456"/>
                </a:lnTo>
                <a:lnTo>
                  <a:pt x="284" y="456"/>
                </a:lnTo>
                <a:cubicBezTo>
                  <a:pt x="263" y="456"/>
                  <a:pt x="246" y="439"/>
                  <a:pt x="246" y="418"/>
                </a:cubicBezTo>
                <a:cubicBezTo>
                  <a:pt x="246" y="397"/>
                  <a:pt x="263" y="380"/>
                  <a:pt x="284" y="380"/>
                </a:cubicBezTo>
                <a:lnTo>
                  <a:pt x="363" y="380"/>
                </a:lnTo>
                <a:lnTo>
                  <a:pt x="363" y="302"/>
                </a:lnTo>
                <a:cubicBezTo>
                  <a:pt x="363" y="281"/>
                  <a:pt x="380" y="264"/>
                  <a:pt x="401" y="264"/>
                </a:cubicBezTo>
                <a:cubicBezTo>
                  <a:pt x="422" y="264"/>
                  <a:pt x="439" y="281"/>
                  <a:pt x="439" y="302"/>
                </a:cubicBezTo>
                <a:lnTo>
                  <a:pt x="439" y="380"/>
                </a:lnTo>
                <a:lnTo>
                  <a:pt x="517" y="380"/>
                </a:lnTo>
                <a:cubicBezTo>
                  <a:pt x="538" y="380"/>
                  <a:pt x="555" y="397"/>
                  <a:pt x="555" y="418"/>
                </a:cubicBezTo>
                <a:close/>
                <a:moveTo>
                  <a:pt x="770" y="369"/>
                </a:moveTo>
                <a:lnTo>
                  <a:pt x="727" y="369"/>
                </a:lnTo>
                <a:cubicBezTo>
                  <a:pt x="728" y="381"/>
                  <a:pt x="729" y="393"/>
                  <a:pt x="729" y="406"/>
                </a:cubicBezTo>
                <a:cubicBezTo>
                  <a:pt x="729" y="414"/>
                  <a:pt x="728" y="421"/>
                  <a:pt x="728" y="429"/>
                </a:cubicBezTo>
                <a:lnTo>
                  <a:pt x="770" y="429"/>
                </a:lnTo>
                <a:cubicBezTo>
                  <a:pt x="788" y="429"/>
                  <a:pt x="802" y="416"/>
                  <a:pt x="802" y="399"/>
                </a:cubicBezTo>
                <a:cubicBezTo>
                  <a:pt x="802" y="383"/>
                  <a:pt x="788" y="369"/>
                  <a:pt x="770" y="369"/>
                </a:cubicBezTo>
                <a:close/>
                <a:moveTo>
                  <a:pt x="651" y="193"/>
                </a:moveTo>
                <a:lnTo>
                  <a:pt x="682" y="162"/>
                </a:lnTo>
                <a:cubicBezTo>
                  <a:pt x="694" y="149"/>
                  <a:pt x="695" y="130"/>
                  <a:pt x="683" y="118"/>
                </a:cubicBezTo>
                <a:cubicBezTo>
                  <a:pt x="671" y="107"/>
                  <a:pt x="652" y="107"/>
                  <a:pt x="640" y="119"/>
                </a:cubicBezTo>
                <a:lnTo>
                  <a:pt x="608" y="151"/>
                </a:lnTo>
                <a:cubicBezTo>
                  <a:pt x="624" y="163"/>
                  <a:pt x="638" y="177"/>
                  <a:pt x="651" y="193"/>
                </a:cubicBezTo>
                <a:close/>
                <a:moveTo>
                  <a:pt x="400" y="77"/>
                </a:moveTo>
                <a:cubicBezTo>
                  <a:pt x="410" y="77"/>
                  <a:pt x="420" y="77"/>
                  <a:pt x="430" y="78"/>
                </a:cubicBezTo>
                <a:lnTo>
                  <a:pt x="430" y="32"/>
                </a:lnTo>
                <a:cubicBezTo>
                  <a:pt x="430" y="14"/>
                  <a:pt x="416" y="0"/>
                  <a:pt x="400" y="0"/>
                </a:cubicBezTo>
                <a:cubicBezTo>
                  <a:pt x="384" y="0"/>
                  <a:pt x="370" y="14"/>
                  <a:pt x="370" y="32"/>
                </a:cubicBezTo>
                <a:lnTo>
                  <a:pt x="370" y="78"/>
                </a:lnTo>
                <a:cubicBezTo>
                  <a:pt x="380" y="77"/>
                  <a:pt x="390" y="77"/>
                  <a:pt x="400" y="77"/>
                </a:cubicBezTo>
                <a:close/>
                <a:moveTo>
                  <a:pt x="147" y="196"/>
                </a:moveTo>
                <a:cubicBezTo>
                  <a:pt x="160" y="181"/>
                  <a:pt x="174" y="167"/>
                  <a:pt x="189" y="154"/>
                </a:cubicBezTo>
                <a:lnTo>
                  <a:pt x="160" y="124"/>
                </a:lnTo>
                <a:cubicBezTo>
                  <a:pt x="148" y="112"/>
                  <a:pt x="129" y="112"/>
                  <a:pt x="117" y="124"/>
                </a:cubicBezTo>
                <a:cubicBezTo>
                  <a:pt x="105" y="135"/>
                  <a:pt x="106" y="155"/>
                  <a:pt x="118" y="167"/>
                </a:cubicBezTo>
                <a:lnTo>
                  <a:pt x="147" y="196"/>
                </a:lnTo>
                <a:close/>
                <a:moveTo>
                  <a:pt x="72" y="406"/>
                </a:moveTo>
                <a:cubicBezTo>
                  <a:pt x="72" y="393"/>
                  <a:pt x="72" y="381"/>
                  <a:pt x="74" y="369"/>
                </a:cubicBezTo>
                <a:lnTo>
                  <a:pt x="31" y="369"/>
                </a:lnTo>
                <a:cubicBezTo>
                  <a:pt x="14" y="369"/>
                  <a:pt x="0" y="383"/>
                  <a:pt x="0" y="399"/>
                </a:cubicBezTo>
                <a:cubicBezTo>
                  <a:pt x="0" y="416"/>
                  <a:pt x="14" y="429"/>
                  <a:pt x="31" y="429"/>
                </a:cubicBezTo>
                <a:lnTo>
                  <a:pt x="73" y="429"/>
                </a:lnTo>
                <a:cubicBezTo>
                  <a:pt x="72" y="421"/>
                  <a:pt x="72" y="414"/>
                  <a:pt x="72" y="406"/>
                </a:cubicBezTo>
                <a:close/>
              </a:path>
            </a:pathLst>
          </a:custGeom>
          <a:solidFill>
            <a:schemeClr val="bg1"/>
          </a:solidFill>
          <a:ln w="9525">
            <a:noFill/>
          </a:ln>
        </p:spPr>
        <p:txBody>
          <a:bodyPr/>
          <a:p>
            <a:endParaRPr lang="zh-CN" altLang="en-US"/>
          </a:p>
        </p:txBody>
      </p:sp>
      <p:grpSp>
        <p:nvGrpSpPr>
          <p:cNvPr id="162829" name="组合 7"/>
          <p:cNvGrpSpPr/>
          <p:nvPr/>
        </p:nvGrpSpPr>
        <p:grpSpPr>
          <a:xfrm>
            <a:off x="1196975" y="2103438"/>
            <a:ext cx="1719263" cy="2598737"/>
            <a:chOff x="1135010" y="1601386"/>
            <a:chExt cx="2073637" cy="3134721"/>
          </a:xfrm>
        </p:grpSpPr>
        <p:sp>
          <p:nvSpPr>
            <p:cNvPr id="162830" name="Freeform 5"/>
            <p:cNvSpPr/>
            <p:nvPr/>
          </p:nvSpPr>
          <p:spPr>
            <a:xfrm>
              <a:off x="1135010" y="1601386"/>
              <a:ext cx="2073637" cy="3134721"/>
            </a:xfrm>
            <a:custGeom>
              <a:avLst/>
              <a:gdLst/>
              <a:ahLst/>
              <a:cxnLst>
                <a:cxn ang="0">
                  <a:pos x="617678456" y="0"/>
                </a:cxn>
                <a:cxn ang="0">
                  <a:pos x="490834339" y="0"/>
                </a:cxn>
                <a:cxn ang="0">
                  <a:pos x="954091421" y="0"/>
                </a:cxn>
                <a:cxn ang="0">
                  <a:pos x="584587155" y="0"/>
                </a:cxn>
                <a:cxn ang="0">
                  <a:pos x="0" y="0"/>
                </a:cxn>
                <a:cxn ang="0">
                  <a:pos x="0" y="0"/>
                </a:cxn>
                <a:cxn ang="0">
                  <a:pos x="584587155" y="0"/>
                </a:cxn>
                <a:cxn ang="0">
                  <a:pos x="954091421" y="0"/>
                </a:cxn>
                <a:cxn ang="0">
                  <a:pos x="490834339" y="0"/>
                </a:cxn>
                <a:cxn ang="0">
                  <a:pos x="838277737" y="0"/>
                </a:cxn>
                <a:cxn ang="0">
                  <a:pos x="1389775940" y="0"/>
                </a:cxn>
                <a:cxn ang="0">
                  <a:pos x="0" y="1389428100"/>
                </a:cxn>
                <a:cxn ang="0">
                  <a:pos x="0" y="838067072"/>
                </a:cxn>
                <a:cxn ang="0">
                  <a:pos x="0" y="490709460"/>
                </a:cxn>
                <a:cxn ang="0">
                  <a:pos x="0" y="953852160"/>
                </a:cxn>
                <a:cxn ang="0">
                  <a:pos x="0" y="584441140"/>
                </a:cxn>
                <a:cxn ang="0">
                  <a:pos x="0" y="0"/>
                </a:cxn>
                <a:cxn ang="0">
                  <a:pos x="0" y="0"/>
                </a:cxn>
                <a:cxn ang="0">
                  <a:pos x="0" y="0"/>
                </a:cxn>
                <a:cxn ang="0">
                  <a:pos x="0" y="0"/>
                </a:cxn>
                <a:cxn ang="0">
                  <a:pos x="0" y="0"/>
                </a:cxn>
                <a:cxn ang="0">
                  <a:pos x="0" y="0"/>
                </a:cxn>
                <a:cxn ang="0">
                  <a:pos x="0" y="0"/>
                </a:cxn>
                <a:cxn ang="0">
                  <a:pos x="0" y="0"/>
                </a:cxn>
                <a:cxn ang="0">
                  <a:pos x="617678456" y="0"/>
                </a:cxn>
              </a:cxnLst>
              <a:pathLst>
                <a:path w="883" h="1335">
                  <a:moveTo>
                    <a:pt x="112" y="1335"/>
                  </a:moveTo>
                  <a:cubicBezTo>
                    <a:pt x="89" y="1295"/>
                    <a:pt x="89" y="1295"/>
                    <a:pt x="89" y="1295"/>
                  </a:cubicBezTo>
                  <a:cubicBezTo>
                    <a:pt x="173" y="1229"/>
                    <a:pt x="173" y="1229"/>
                    <a:pt x="173" y="1229"/>
                  </a:cubicBezTo>
                  <a:cubicBezTo>
                    <a:pt x="137" y="1149"/>
                    <a:pt x="115" y="1065"/>
                    <a:pt x="106" y="979"/>
                  </a:cubicBezTo>
                  <a:cubicBezTo>
                    <a:pt x="0" y="963"/>
                    <a:pt x="0" y="963"/>
                    <a:pt x="0" y="963"/>
                  </a:cubicBezTo>
                  <a:cubicBezTo>
                    <a:pt x="0" y="836"/>
                    <a:pt x="0" y="836"/>
                    <a:pt x="0" y="836"/>
                  </a:cubicBezTo>
                  <a:cubicBezTo>
                    <a:pt x="106" y="821"/>
                    <a:pt x="106" y="821"/>
                    <a:pt x="106" y="821"/>
                  </a:cubicBezTo>
                  <a:cubicBezTo>
                    <a:pt x="115" y="734"/>
                    <a:pt x="137" y="650"/>
                    <a:pt x="173" y="571"/>
                  </a:cubicBezTo>
                  <a:cubicBezTo>
                    <a:pt x="89" y="505"/>
                    <a:pt x="89" y="505"/>
                    <a:pt x="89" y="505"/>
                  </a:cubicBezTo>
                  <a:cubicBezTo>
                    <a:pt x="152" y="395"/>
                    <a:pt x="152" y="395"/>
                    <a:pt x="152" y="395"/>
                  </a:cubicBezTo>
                  <a:cubicBezTo>
                    <a:pt x="252" y="435"/>
                    <a:pt x="252" y="435"/>
                    <a:pt x="252" y="435"/>
                  </a:cubicBezTo>
                  <a:cubicBezTo>
                    <a:pt x="303" y="364"/>
                    <a:pt x="364" y="303"/>
                    <a:pt x="435" y="252"/>
                  </a:cubicBezTo>
                  <a:cubicBezTo>
                    <a:pt x="395" y="152"/>
                    <a:pt x="395" y="152"/>
                    <a:pt x="395" y="152"/>
                  </a:cubicBezTo>
                  <a:cubicBezTo>
                    <a:pt x="505" y="89"/>
                    <a:pt x="505" y="89"/>
                    <a:pt x="505" y="89"/>
                  </a:cubicBezTo>
                  <a:cubicBezTo>
                    <a:pt x="571" y="173"/>
                    <a:pt x="571" y="173"/>
                    <a:pt x="571" y="173"/>
                  </a:cubicBezTo>
                  <a:cubicBezTo>
                    <a:pt x="650" y="137"/>
                    <a:pt x="734" y="115"/>
                    <a:pt x="821" y="106"/>
                  </a:cubicBezTo>
                  <a:cubicBezTo>
                    <a:pt x="836" y="0"/>
                    <a:pt x="836" y="0"/>
                    <a:pt x="836" y="0"/>
                  </a:cubicBezTo>
                  <a:cubicBezTo>
                    <a:pt x="883" y="0"/>
                    <a:pt x="883" y="0"/>
                    <a:pt x="883" y="0"/>
                  </a:cubicBezTo>
                  <a:cubicBezTo>
                    <a:pt x="883" y="792"/>
                    <a:pt x="883" y="792"/>
                    <a:pt x="883" y="792"/>
                  </a:cubicBezTo>
                  <a:cubicBezTo>
                    <a:pt x="879" y="792"/>
                    <a:pt x="879" y="792"/>
                    <a:pt x="879" y="792"/>
                  </a:cubicBezTo>
                  <a:cubicBezTo>
                    <a:pt x="828" y="802"/>
                    <a:pt x="790" y="847"/>
                    <a:pt x="790" y="900"/>
                  </a:cubicBezTo>
                  <a:cubicBezTo>
                    <a:pt x="790" y="912"/>
                    <a:pt x="793" y="924"/>
                    <a:pt x="797" y="936"/>
                  </a:cubicBezTo>
                  <a:cubicBezTo>
                    <a:pt x="798" y="939"/>
                    <a:pt x="798" y="939"/>
                    <a:pt x="798" y="939"/>
                  </a:cubicBezTo>
                  <a:cubicBezTo>
                    <a:pt x="795" y="941"/>
                    <a:pt x="795" y="941"/>
                    <a:pt x="795" y="941"/>
                  </a:cubicBezTo>
                  <a:lnTo>
                    <a:pt x="112" y="1335"/>
                  </a:lnTo>
                  <a:close/>
                </a:path>
              </a:pathLst>
            </a:custGeom>
            <a:solidFill>
              <a:srgbClr val="254C6A"/>
            </a:solidFill>
            <a:ln w="9525">
              <a:noFill/>
            </a:ln>
          </p:spPr>
          <p:txBody>
            <a:bodyPr/>
            <a:p>
              <a:endParaRPr lang="zh-CN" altLang="en-US"/>
            </a:p>
          </p:txBody>
        </p:sp>
        <p:sp>
          <p:nvSpPr>
            <p:cNvPr id="162831" name="Freeform 43"/>
            <p:cNvSpPr>
              <a:spLocks noEditPoints="1"/>
            </p:cNvSpPr>
            <p:nvPr/>
          </p:nvSpPr>
          <p:spPr>
            <a:xfrm>
              <a:off x="2039120" y="2912400"/>
              <a:ext cx="518886" cy="583244"/>
            </a:xfrm>
            <a:custGeom>
              <a:avLst/>
              <a:gdLst/>
              <a:ahLst/>
              <a:cxnLst>
                <a:cxn ang="0">
                  <a:pos x="154289068" y="54898059"/>
                </a:cxn>
                <a:cxn ang="0">
                  <a:pos x="140477066" y="41089394"/>
                </a:cxn>
                <a:cxn ang="0">
                  <a:pos x="154289068" y="27280730"/>
                </a:cxn>
                <a:cxn ang="0">
                  <a:pos x="168100490" y="41089394"/>
                </a:cxn>
                <a:cxn ang="0">
                  <a:pos x="154289068" y="54898059"/>
                </a:cxn>
                <a:cxn ang="0">
                  <a:pos x="299818599" y="255291992"/>
                </a:cxn>
                <a:cxn ang="0">
                  <a:pos x="270510826" y="214539776"/>
                </a:cxn>
                <a:cxn ang="0">
                  <a:pos x="241202473" y="131350611"/>
                </a:cxn>
                <a:cxn ang="0">
                  <a:pos x="240528618" y="129329859"/>
                </a:cxn>
                <a:cxn ang="0">
                  <a:pos x="183260203" y="70053697"/>
                </a:cxn>
                <a:cxn ang="0">
                  <a:pos x="195387277" y="41089394"/>
                </a:cxn>
                <a:cxn ang="0">
                  <a:pos x="154289068" y="0"/>
                </a:cxn>
                <a:cxn ang="0">
                  <a:pos x="113190279" y="41089394"/>
                </a:cxn>
                <a:cxn ang="0">
                  <a:pos x="124306860" y="69043322"/>
                </a:cxn>
                <a:cxn ang="0">
                  <a:pos x="62322039" y="127982884"/>
                </a:cxn>
                <a:cxn ang="0">
                  <a:pos x="61984821" y="130003636"/>
                </a:cxn>
                <a:cxn ang="0">
                  <a:pos x="31665975" y="212855623"/>
                </a:cxn>
                <a:cxn ang="0">
                  <a:pos x="1347710" y="252934642"/>
                </a:cxn>
                <a:cxn ang="0">
                  <a:pos x="13138147" y="275836689"/>
                </a:cxn>
                <a:cxn ang="0">
                  <a:pos x="124306860" y="297055164"/>
                </a:cxn>
                <a:cxn ang="0">
                  <a:pos x="122285875" y="307158923"/>
                </a:cxn>
                <a:cxn ang="0">
                  <a:pos x="152941358" y="338144559"/>
                </a:cxn>
                <a:cxn ang="0">
                  <a:pos x="183934059" y="307832701"/>
                </a:cxn>
                <a:cxn ang="0">
                  <a:pos x="182249130" y="297055164"/>
                </a:cxn>
                <a:cxn ang="0">
                  <a:pos x="288364800" y="277520843"/>
                </a:cxn>
                <a:cxn ang="0">
                  <a:pos x="299818599" y="255291992"/>
                </a:cxn>
              </a:cxnLst>
              <a:pathLst>
                <a:path w="894" h="1005">
                  <a:moveTo>
                    <a:pt x="458" y="163"/>
                  </a:moveTo>
                  <a:cubicBezTo>
                    <a:pt x="436" y="163"/>
                    <a:pt x="417" y="144"/>
                    <a:pt x="417" y="122"/>
                  </a:cubicBezTo>
                  <a:cubicBezTo>
                    <a:pt x="417" y="100"/>
                    <a:pt x="436" y="81"/>
                    <a:pt x="458" y="81"/>
                  </a:cubicBezTo>
                  <a:cubicBezTo>
                    <a:pt x="480" y="81"/>
                    <a:pt x="499" y="100"/>
                    <a:pt x="499" y="122"/>
                  </a:cubicBezTo>
                  <a:cubicBezTo>
                    <a:pt x="499" y="144"/>
                    <a:pt x="480" y="163"/>
                    <a:pt x="458" y="163"/>
                  </a:cubicBezTo>
                  <a:close/>
                  <a:moveTo>
                    <a:pt x="890" y="758"/>
                  </a:moveTo>
                  <a:cubicBezTo>
                    <a:pt x="888" y="746"/>
                    <a:pt x="876" y="686"/>
                    <a:pt x="803" y="637"/>
                  </a:cubicBezTo>
                  <a:cubicBezTo>
                    <a:pt x="797" y="632"/>
                    <a:pt x="765" y="593"/>
                    <a:pt x="716" y="390"/>
                  </a:cubicBezTo>
                  <a:lnTo>
                    <a:pt x="714" y="384"/>
                  </a:lnTo>
                  <a:cubicBezTo>
                    <a:pt x="696" y="306"/>
                    <a:pt x="660" y="233"/>
                    <a:pt x="544" y="208"/>
                  </a:cubicBezTo>
                  <a:cubicBezTo>
                    <a:pt x="566" y="186"/>
                    <a:pt x="580" y="156"/>
                    <a:pt x="580" y="122"/>
                  </a:cubicBezTo>
                  <a:cubicBezTo>
                    <a:pt x="580" y="55"/>
                    <a:pt x="525" y="0"/>
                    <a:pt x="458" y="0"/>
                  </a:cubicBezTo>
                  <a:cubicBezTo>
                    <a:pt x="391" y="0"/>
                    <a:pt x="336" y="55"/>
                    <a:pt x="336" y="122"/>
                  </a:cubicBezTo>
                  <a:cubicBezTo>
                    <a:pt x="336" y="154"/>
                    <a:pt x="349" y="183"/>
                    <a:pt x="369" y="205"/>
                  </a:cubicBezTo>
                  <a:cubicBezTo>
                    <a:pt x="243" y="227"/>
                    <a:pt x="205" y="304"/>
                    <a:pt x="185" y="380"/>
                  </a:cubicBezTo>
                  <a:lnTo>
                    <a:pt x="184" y="386"/>
                  </a:lnTo>
                  <a:cubicBezTo>
                    <a:pt x="132" y="588"/>
                    <a:pt x="99" y="627"/>
                    <a:pt x="94" y="632"/>
                  </a:cubicBezTo>
                  <a:cubicBezTo>
                    <a:pt x="19" y="680"/>
                    <a:pt x="6" y="740"/>
                    <a:pt x="4" y="751"/>
                  </a:cubicBezTo>
                  <a:cubicBezTo>
                    <a:pt x="0" y="779"/>
                    <a:pt x="14" y="806"/>
                    <a:pt x="39" y="819"/>
                  </a:cubicBezTo>
                  <a:cubicBezTo>
                    <a:pt x="44" y="821"/>
                    <a:pt x="149" y="870"/>
                    <a:pt x="369" y="882"/>
                  </a:cubicBezTo>
                  <a:cubicBezTo>
                    <a:pt x="365" y="891"/>
                    <a:pt x="363" y="901"/>
                    <a:pt x="363" y="912"/>
                  </a:cubicBezTo>
                  <a:cubicBezTo>
                    <a:pt x="363" y="963"/>
                    <a:pt x="403" y="1004"/>
                    <a:pt x="454" y="1004"/>
                  </a:cubicBezTo>
                  <a:cubicBezTo>
                    <a:pt x="504" y="1005"/>
                    <a:pt x="546" y="964"/>
                    <a:pt x="546" y="914"/>
                  </a:cubicBezTo>
                  <a:cubicBezTo>
                    <a:pt x="546" y="903"/>
                    <a:pt x="544" y="892"/>
                    <a:pt x="541" y="882"/>
                  </a:cubicBezTo>
                  <a:cubicBezTo>
                    <a:pt x="752" y="873"/>
                    <a:pt x="845" y="829"/>
                    <a:pt x="856" y="824"/>
                  </a:cubicBezTo>
                  <a:cubicBezTo>
                    <a:pt x="880" y="811"/>
                    <a:pt x="894" y="785"/>
                    <a:pt x="890" y="758"/>
                  </a:cubicBezTo>
                  <a:close/>
                </a:path>
              </a:pathLst>
            </a:custGeom>
            <a:solidFill>
              <a:schemeClr val="bg1"/>
            </a:solidFill>
            <a:ln w="9525">
              <a:noFill/>
            </a:ln>
          </p:spPr>
          <p:txBody>
            <a:bodyPr/>
            <a:p>
              <a:endParaRPr lang="zh-CN" altLang="en-US"/>
            </a:p>
          </p:txBody>
        </p:sp>
      </p:grpSp>
      <p:grpSp>
        <p:nvGrpSpPr>
          <p:cNvPr id="11" name="组合 10"/>
          <p:cNvGrpSpPr/>
          <p:nvPr/>
        </p:nvGrpSpPr>
        <p:grpSpPr>
          <a:xfrm>
            <a:off x="3037543" y="2103504"/>
            <a:ext cx="1719244" cy="2598986"/>
            <a:chOff x="3354889" y="1601386"/>
            <a:chExt cx="2073637" cy="3134721"/>
          </a:xfrm>
          <a:solidFill>
            <a:srgbClr val="254C6A"/>
          </a:solidFill>
        </p:grpSpPr>
        <p:sp>
          <p:nvSpPr>
            <p:cNvPr id="12" name="Freeform 7"/>
            <p:cNvSpPr/>
            <p:nvPr/>
          </p:nvSpPr>
          <p:spPr bwMode="auto">
            <a:xfrm>
              <a:off x="3354889" y="1601386"/>
              <a:ext cx="2073637" cy="3134721"/>
            </a:xfrm>
            <a:custGeom>
              <a:avLst/>
              <a:gdLst>
                <a:gd name="T0" fmla="*/ 771 w 883"/>
                <a:gd name="T1" fmla="*/ 1335 h 1335"/>
                <a:gd name="T2" fmla="*/ 85 w 883"/>
                <a:gd name="T3" fmla="*/ 939 h 1335"/>
                <a:gd name="T4" fmla="*/ 86 w 883"/>
                <a:gd name="T5" fmla="*/ 936 h 1335"/>
                <a:gd name="T6" fmla="*/ 92 w 883"/>
                <a:gd name="T7" fmla="*/ 900 h 1335"/>
                <a:gd name="T8" fmla="*/ 3 w 883"/>
                <a:gd name="T9" fmla="*/ 792 h 1335"/>
                <a:gd name="T10" fmla="*/ 0 w 883"/>
                <a:gd name="T11" fmla="*/ 792 h 1335"/>
                <a:gd name="T12" fmla="*/ 0 w 883"/>
                <a:gd name="T13" fmla="*/ 0 h 1335"/>
                <a:gd name="T14" fmla="*/ 46 w 883"/>
                <a:gd name="T15" fmla="*/ 0 h 1335"/>
                <a:gd name="T16" fmla="*/ 62 w 883"/>
                <a:gd name="T17" fmla="*/ 106 h 1335"/>
                <a:gd name="T18" fmla="*/ 312 w 883"/>
                <a:gd name="T19" fmla="*/ 173 h 1335"/>
                <a:gd name="T20" fmla="*/ 378 w 883"/>
                <a:gd name="T21" fmla="*/ 89 h 1335"/>
                <a:gd name="T22" fmla="*/ 488 w 883"/>
                <a:gd name="T23" fmla="*/ 152 h 1335"/>
                <a:gd name="T24" fmla="*/ 448 w 883"/>
                <a:gd name="T25" fmla="*/ 252 h 1335"/>
                <a:gd name="T26" fmla="*/ 631 w 883"/>
                <a:gd name="T27" fmla="*/ 435 h 1335"/>
                <a:gd name="T28" fmla="*/ 730 w 883"/>
                <a:gd name="T29" fmla="*/ 395 h 1335"/>
                <a:gd name="T30" fmla="*/ 794 w 883"/>
                <a:gd name="T31" fmla="*/ 505 h 1335"/>
                <a:gd name="T32" fmla="*/ 710 w 883"/>
                <a:gd name="T33" fmla="*/ 571 h 1335"/>
                <a:gd name="T34" fmla="*/ 777 w 883"/>
                <a:gd name="T35" fmla="*/ 821 h 1335"/>
                <a:gd name="T36" fmla="*/ 883 w 883"/>
                <a:gd name="T37" fmla="*/ 836 h 1335"/>
                <a:gd name="T38" fmla="*/ 883 w 883"/>
                <a:gd name="T39" fmla="*/ 963 h 1335"/>
                <a:gd name="T40" fmla="*/ 777 w 883"/>
                <a:gd name="T41" fmla="*/ 979 h 1335"/>
                <a:gd name="T42" fmla="*/ 710 w 883"/>
                <a:gd name="T43" fmla="*/ 1229 h 1335"/>
                <a:gd name="T44" fmla="*/ 794 w 883"/>
                <a:gd name="T45" fmla="*/ 1295 h 1335"/>
                <a:gd name="T46" fmla="*/ 771 w 883"/>
                <a:gd name="T47" fmla="*/ 1335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3" h="1335">
                  <a:moveTo>
                    <a:pt x="771" y="1335"/>
                  </a:moveTo>
                  <a:cubicBezTo>
                    <a:pt x="85" y="939"/>
                    <a:pt x="85" y="939"/>
                    <a:pt x="85" y="939"/>
                  </a:cubicBezTo>
                  <a:cubicBezTo>
                    <a:pt x="86" y="936"/>
                    <a:pt x="86" y="936"/>
                    <a:pt x="86" y="936"/>
                  </a:cubicBezTo>
                  <a:cubicBezTo>
                    <a:pt x="90" y="924"/>
                    <a:pt x="92" y="912"/>
                    <a:pt x="92" y="900"/>
                  </a:cubicBezTo>
                  <a:cubicBezTo>
                    <a:pt x="92" y="847"/>
                    <a:pt x="55" y="802"/>
                    <a:pt x="3" y="792"/>
                  </a:cubicBezTo>
                  <a:cubicBezTo>
                    <a:pt x="0" y="792"/>
                    <a:pt x="0" y="792"/>
                    <a:pt x="0" y="792"/>
                  </a:cubicBezTo>
                  <a:cubicBezTo>
                    <a:pt x="0" y="0"/>
                    <a:pt x="0" y="0"/>
                    <a:pt x="0" y="0"/>
                  </a:cubicBezTo>
                  <a:cubicBezTo>
                    <a:pt x="46" y="0"/>
                    <a:pt x="46" y="0"/>
                    <a:pt x="46" y="0"/>
                  </a:cubicBezTo>
                  <a:cubicBezTo>
                    <a:pt x="62" y="106"/>
                    <a:pt x="62" y="106"/>
                    <a:pt x="62" y="106"/>
                  </a:cubicBezTo>
                  <a:cubicBezTo>
                    <a:pt x="148" y="115"/>
                    <a:pt x="232" y="137"/>
                    <a:pt x="312" y="173"/>
                  </a:cubicBezTo>
                  <a:cubicBezTo>
                    <a:pt x="378" y="89"/>
                    <a:pt x="378" y="89"/>
                    <a:pt x="378" y="89"/>
                  </a:cubicBezTo>
                  <a:cubicBezTo>
                    <a:pt x="488" y="152"/>
                    <a:pt x="488" y="152"/>
                    <a:pt x="488" y="152"/>
                  </a:cubicBezTo>
                  <a:cubicBezTo>
                    <a:pt x="448" y="252"/>
                    <a:pt x="448" y="252"/>
                    <a:pt x="448" y="252"/>
                  </a:cubicBezTo>
                  <a:cubicBezTo>
                    <a:pt x="519" y="303"/>
                    <a:pt x="580" y="364"/>
                    <a:pt x="631" y="435"/>
                  </a:cubicBezTo>
                  <a:cubicBezTo>
                    <a:pt x="730" y="395"/>
                    <a:pt x="730" y="395"/>
                    <a:pt x="730" y="395"/>
                  </a:cubicBezTo>
                  <a:cubicBezTo>
                    <a:pt x="794" y="505"/>
                    <a:pt x="794" y="505"/>
                    <a:pt x="794" y="505"/>
                  </a:cubicBezTo>
                  <a:cubicBezTo>
                    <a:pt x="710" y="571"/>
                    <a:pt x="710" y="571"/>
                    <a:pt x="710" y="571"/>
                  </a:cubicBezTo>
                  <a:cubicBezTo>
                    <a:pt x="746" y="650"/>
                    <a:pt x="768" y="734"/>
                    <a:pt x="777" y="821"/>
                  </a:cubicBezTo>
                  <a:cubicBezTo>
                    <a:pt x="883" y="836"/>
                    <a:pt x="883" y="836"/>
                    <a:pt x="883" y="836"/>
                  </a:cubicBezTo>
                  <a:cubicBezTo>
                    <a:pt x="883" y="963"/>
                    <a:pt x="883" y="963"/>
                    <a:pt x="883" y="963"/>
                  </a:cubicBezTo>
                  <a:cubicBezTo>
                    <a:pt x="777" y="979"/>
                    <a:pt x="777" y="979"/>
                    <a:pt x="777" y="979"/>
                  </a:cubicBezTo>
                  <a:cubicBezTo>
                    <a:pt x="768" y="1065"/>
                    <a:pt x="746" y="1149"/>
                    <a:pt x="710" y="1229"/>
                  </a:cubicBezTo>
                  <a:cubicBezTo>
                    <a:pt x="794" y="1295"/>
                    <a:pt x="794" y="1295"/>
                    <a:pt x="794" y="1295"/>
                  </a:cubicBezTo>
                  <a:lnTo>
                    <a:pt x="771" y="13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trike="noStrike" noProof="1">
                <a:latin typeface="+mn-lt"/>
                <a:ea typeface="+mn-ea"/>
              </a:endParaRPr>
            </a:p>
          </p:txBody>
        </p:sp>
        <p:pic>
          <p:nvPicPr>
            <p:cNvPr id="13" name="图片 12"/>
            <p:cNvPicPr>
              <a:picLocks noChangeAspect="1"/>
            </p:cNvPicPr>
            <p:nvPr/>
          </p:nvPicPr>
          <p:blipFill>
            <a:blip r:embed="rId1" cstate="email"/>
            <a:stretch>
              <a:fillRect/>
            </a:stretch>
          </p:blipFill>
          <p:spPr>
            <a:xfrm>
              <a:off x="3801477" y="2916474"/>
              <a:ext cx="792549" cy="579170"/>
            </a:xfrm>
            <a:prstGeom prst="rect">
              <a:avLst/>
            </a:prstGeom>
            <a:grpFill/>
          </p:spPr>
        </p:pic>
      </p:grpSp>
      <p:sp>
        <p:nvSpPr>
          <p:cNvPr id="162833" name="文本框 14"/>
          <p:cNvSpPr txBox="1"/>
          <p:nvPr/>
        </p:nvSpPr>
        <p:spPr>
          <a:xfrm>
            <a:off x="5575300" y="2254250"/>
            <a:ext cx="706438" cy="585788"/>
          </a:xfrm>
          <a:prstGeom prst="rect">
            <a:avLst/>
          </a:prstGeom>
          <a:solidFill>
            <a:srgbClr val="254C6A"/>
          </a:solidFill>
          <a:ln w="9525">
            <a:noFill/>
          </a:ln>
        </p:spPr>
        <p:txBody>
          <a:bodyPr anchor="t">
            <a:spAutoFit/>
          </a:bodyPr>
          <a:p>
            <a:r>
              <a:rPr lang="en-US" altLang="zh-CN" sz="3200" b="1" i="1">
                <a:solidFill>
                  <a:schemeClr val="bg1"/>
                </a:solidFill>
                <a:latin typeface="微软雅黑" panose="020B0503020204020204" charset="-122"/>
                <a:ea typeface="微软雅黑" panose="020B0503020204020204" charset="-122"/>
              </a:rPr>
              <a:t>01</a:t>
            </a:r>
            <a:endParaRPr lang="zh-CN" altLang="en-US" sz="3200" b="1" i="1">
              <a:solidFill>
                <a:schemeClr val="bg1"/>
              </a:solidFill>
              <a:latin typeface="微软雅黑" panose="020B0503020204020204" charset="-122"/>
              <a:ea typeface="微软雅黑" panose="020B0503020204020204" charset="-122"/>
            </a:endParaRPr>
          </a:p>
        </p:txBody>
      </p:sp>
      <p:sp>
        <p:nvSpPr>
          <p:cNvPr id="162834" name="文本框 17"/>
          <p:cNvSpPr txBox="1"/>
          <p:nvPr/>
        </p:nvSpPr>
        <p:spPr>
          <a:xfrm>
            <a:off x="5575300" y="3598863"/>
            <a:ext cx="706438" cy="585787"/>
          </a:xfrm>
          <a:prstGeom prst="rect">
            <a:avLst/>
          </a:prstGeom>
          <a:solidFill>
            <a:srgbClr val="254C6A"/>
          </a:solidFill>
          <a:ln w="9525">
            <a:noFill/>
          </a:ln>
        </p:spPr>
        <p:txBody>
          <a:bodyPr anchor="t">
            <a:spAutoFit/>
          </a:bodyPr>
          <a:p>
            <a:r>
              <a:rPr lang="en-US" altLang="zh-CN" sz="3200" b="1" i="1">
                <a:solidFill>
                  <a:schemeClr val="bg1"/>
                </a:solidFill>
                <a:latin typeface="微软雅黑" panose="020B0503020204020204" charset="-122"/>
                <a:ea typeface="微软雅黑" panose="020B0503020204020204" charset="-122"/>
              </a:rPr>
              <a:t>02</a:t>
            </a:r>
            <a:endParaRPr lang="zh-CN" altLang="en-US" sz="3200" b="1" i="1">
              <a:solidFill>
                <a:schemeClr val="bg1"/>
              </a:solidFill>
              <a:latin typeface="微软雅黑" panose="020B0503020204020204" charset="-122"/>
              <a:ea typeface="微软雅黑" panose="020B0503020204020204" charset="-122"/>
            </a:endParaRPr>
          </a:p>
        </p:txBody>
      </p:sp>
      <p:sp>
        <p:nvSpPr>
          <p:cNvPr id="162835" name="文本框 20"/>
          <p:cNvSpPr txBox="1"/>
          <p:nvPr/>
        </p:nvSpPr>
        <p:spPr>
          <a:xfrm>
            <a:off x="5575300" y="4818063"/>
            <a:ext cx="706438" cy="584200"/>
          </a:xfrm>
          <a:prstGeom prst="rect">
            <a:avLst/>
          </a:prstGeom>
          <a:solidFill>
            <a:srgbClr val="254C6A"/>
          </a:solidFill>
          <a:ln w="9525">
            <a:noFill/>
          </a:ln>
        </p:spPr>
        <p:txBody>
          <a:bodyPr anchor="t">
            <a:spAutoFit/>
          </a:bodyPr>
          <a:p>
            <a:r>
              <a:rPr lang="en-US" altLang="zh-CN" sz="3200" b="1" i="1">
                <a:solidFill>
                  <a:schemeClr val="bg1"/>
                </a:solidFill>
                <a:latin typeface="微软雅黑" panose="020B0503020204020204" charset="-122"/>
                <a:ea typeface="微软雅黑" panose="020B0503020204020204" charset="-122"/>
              </a:rPr>
              <a:t>03</a:t>
            </a:r>
            <a:endParaRPr lang="zh-CN" altLang="en-US" sz="3200" b="1" i="1">
              <a:solidFill>
                <a:schemeClr val="bg1"/>
              </a:solidFill>
              <a:latin typeface="微软雅黑" panose="020B0503020204020204" charset="-122"/>
              <a:ea typeface="微软雅黑" panose="020B0503020204020204" charset="-122"/>
            </a:endParaRPr>
          </a:p>
        </p:txBody>
      </p:sp>
      <p:sp>
        <p:nvSpPr>
          <p:cNvPr id="162836" name="矩形 9"/>
          <p:cNvSpPr/>
          <p:nvPr/>
        </p:nvSpPr>
        <p:spPr>
          <a:xfrm>
            <a:off x="6423025" y="4854575"/>
            <a:ext cx="2984500" cy="460375"/>
          </a:xfrm>
          <a:prstGeom prst="rect">
            <a:avLst/>
          </a:prstGeom>
          <a:noFill/>
          <a:ln w="9525">
            <a:noFill/>
          </a:ln>
        </p:spPr>
        <p:txBody>
          <a:bodyPr wrap="square" anchor="b">
            <a:spAutoFit/>
          </a:bodyPr>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毕业生就业推荐表的一般格式  </a:t>
            </a:r>
            <a:endParaRPr lang="zh-CN" altLang="zh-CN" sz="1600" dirty="0">
              <a:solidFill>
                <a:srgbClr val="27506E"/>
              </a:solidFill>
              <a:latin typeface="宋体" panose="02010600030101010101" pitchFamily="2" charset="-122"/>
              <a:ea typeface="宋体" panose="02010600030101010101" pitchFamily="2" charset="-122"/>
            </a:endParaRPr>
          </a:p>
        </p:txBody>
      </p:sp>
      <p:sp>
        <p:nvSpPr>
          <p:cNvPr id="162837" name="矩形 14"/>
          <p:cNvSpPr/>
          <p:nvPr/>
        </p:nvSpPr>
        <p:spPr>
          <a:xfrm>
            <a:off x="6423025" y="3660775"/>
            <a:ext cx="2984500" cy="460375"/>
          </a:xfrm>
          <a:prstGeom prst="rect">
            <a:avLst/>
          </a:prstGeom>
          <a:noFill/>
          <a:ln w="9525">
            <a:noFill/>
          </a:ln>
        </p:spPr>
        <p:txBody>
          <a:bodyPr wrap="square" anchor="b">
            <a:spAutoFit/>
          </a:bodyPr>
          <a:p>
            <a:pPr>
              <a:lnSpc>
                <a:spcPct val="150000"/>
              </a:lnSpc>
            </a:pPr>
            <a:r>
              <a:rPr lang="zh-CN" altLang="zh-CN" sz="1600" dirty="0">
                <a:solidFill>
                  <a:srgbClr val="27506E"/>
                </a:solidFill>
                <a:latin typeface="宋体" panose="02010600030101010101" pitchFamily="2" charset="-122"/>
                <a:ea typeface="宋体" panose="02010600030101010101" pitchFamily="2" charset="-122"/>
              </a:rPr>
              <a:t>毕业生就业推荐表的常见内容 </a:t>
            </a:r>
            <a:endParaRPr lang="zh-CN" altLang="zh-CN" sz="1600" dirty="0">
              <a:solidFill>
                <a:srgbClr val="27506E"/>
              </a:solidFill>
              <a:latin typeface="宋体" panose="02010600030101010101" pitchFamily="2" charset="-122"/>
              <a:ea typeface="宋体" panose="02010600030101010101" pitchFamily="2" charset="-122"/>
            </a:endParaRPr>
          </a:p>
        </p:txBody>
      </p:sp>
    </p:spTree>
  </p:cSld>
  <p:clrMapOvr>
    <a:masterClrMapping/>
  </p:clrMapOvr>
  <p:transition spd="slow">
    <p:random/>
  </p:transition>
</p:sld>
</file>

<file path=ppt/tags/tag1.xml><?xml version="1.0" encoding="utf-8"?>
<p:tagLst xmlns:p="http://schemas.openxmlformats.org/presentationml/2006/main">
  <p:tag name="PA" val="v5.0.5"/>
  <p:tag name="RESOURCELIBID" val="31920"/>
  <p:tag name="RESOURCEID" val="31920"/>
</p:tagLst>
</file>

<file path=ppt/tags/tag2.xml><?xml version="1.0" encoding="utf-8"?>
<p:tagLst xmlns:p="http://schemas.openxmlformats.org/presentationml/2006/main">
  <p:tag name="PA" val="v5.0.5"/>
  <p:tag name="RESOURCELIBID" val="46820"/>
  <p:tag name="RESOURCEID" val="46820"/>
</p:tagLst>
</file>

<file path=ppt/tags/tag3.xml><?xml version="1.0" encoding="utf-8"?>
<p:tagLst xmlns:p="http://schemas.openxmlformats.org/presentationml/2006/main">
  <p:tag name="PA" val="v5.0.5"/>
  <p:tag name="RESOURCELIBID" val="8972"/>
  <p:tag name="RESOURCEID" val="8972"/>
  <p:tag name="PAMAINTYPE" val="5"/>
  <p:tag name="PATYPE" val="193"/>
  <p:tag name="PASUBTYPE" val="194"/>
</p:tagLst>
</file>

<file path=ppt/tags/tag4.xml><?xml version="1.0" encoding="utf-8"?>
<p:tagLst xmlns:p="http://schemas.openxmlformats.org/presentationml/2006/main">
  <p:tag name="PA" val="v5.0.5"/>
  <p:tag name="RESOURCELIBID" val="6945"/>
  <p:tag name="RESOURCEID" val="6945"/>
  <p:tag name="PAMAINTYPE" val="5"/>
  <p:tag name="PATYPE" val="182"/>
  <p:tag name="PASUBTYPE" val="183"/>
</p:tagLst>
</file>

<file path=ppt/theme/theme1.xml><?xml version="1.0" encoding="utf-8"?>
<a:theme xmlns:a="http://schemas.openxmlformats.org/drawingml/2006/main" name="第一PPT，www.1ppt.com">
  <a:themeElements>
    <a:clrScheme name="简约质感">
      <a:dk1>
        <a:sysClr val="windowText" lastClr="000000"/>
      </a:dk1>
      <a:lt1>
        <a:sysClr val="window" lastClr="FFFFFF"/>
      </a:lt1>
      <a:dk2>
        <a:srgbClr val="44546A"/>
      </a:dk2>
      <a:lt2>
        <a:srgbClr val="E7E6E6"/>
      </a:lt2>
      <a:accent1>
        <a:srgbClr val="27506E"/>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3325</Words>
  <Application>WPS 演示</Application>
  <PresentationFormat>宽屏</PresentationFormat>
  <Paragraphs>278</Paragraphs>
  <Slides>23</Slides>
  <Notes>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23</vt:i4>
      </vt:variant>
    </vt:vector>
  </HeadingPairs>
  <TitlesOfParts>
    <vt:vector size="46" baseType="lpstr">
      <vt:lpstr>Arial</vt:lpstr>
      <vt:lpstr>宋体</vt:lpstr>
      <vt:lpstr>Wingdings</vt:lpstr>
      <vt:lpstr>Calibri Light</vt:lpstr>
      <vt:lpstr>微软雅黑 Light</vt:lpstr>
      <vt:lpstr>方正舒体</vt:lpstr>
      <vt:lpstr>方正宋刻本秀楷简体</vt:lpstr>
      <vt:lpstr>Calibri Light</vt:lpstr>
      <vt:lpstr>楷体</vt:lpstr>
      <vt:lpstr>Calibri</vt:lpstr>
      <vt:lpstr>方正兰亭黑_GBK</vt:lpstr>
      <vt:lpstr>微软雅黑</vt:lpstr>
      <vt:lpstr>Arial Unicode MS</vt:lpstr>
      <vt:lpstr>等线</vt:lpstr>
      <vt:lpstr>Bebas</vt:lpstr>
      <vt:lpstr>不给糖就捣蛋的万圣节</vt:lpstr>
      <vt:lpstr>华文行楷</vt:lpstr>
      <vt:lpstr>华文琥珀</vt:lpstr>
      <vt:lpstr>Calibri</vt:lpstr>
      <vt:lpstr>方正静蕾简体</vt:lpstr>
      <vt:lpstr>微软简老宋</vt:lpstr>
      <vt:lpstr>方正中雅宋简</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Gooddoudou</dc:creator>
  <cp:lastModifiedBy>六月</cp:lastModifiedBy>
  <cp:revision>77</cp:revision>
  <dcterms:created xsi:type="dcterms:W3CDTF">2018-07-07T09:05:00Z</dcterms:created>
  <dcterms:modified xsi:type="dcterms:W3CDTF">2021-12-15T12:09:01Z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2052-11.3.0.9228</vt:lpwstr>
  </property>
</Properties>
</file>