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6"/>
  </p:notesMasterIdLst>
  <p:sldIdLst>
    <p:sldId id="361" r:id="rId3"/>
    <p:sldId id="492" r:id="rId4"/>
    <p:sldId id="493" r:id="rId5"/>
    <p:sldId id="494" r:id="rId7"/>
    <p:sldId id="598" r:id="rId8"/>
    <p:sldId id="599" r:id="rId9"/>
    <p:sldId id="495" r:id="rId10"/>
    <p:sldId id="496" r:id="rId11"/>
    <p:sldId id="601" r:id="rId12"/>
    <p:sldId id="602" r:id="rId13"/>
    <p:sldId id="600" r:id="rId14"/>
    <p:sldId id="497" r:id="rId15"/>
    <p:sldId id="498" r:id="rId16"/>
    <p:sldId id="499" r:id="rId17"/>
    <p:sldId id="500" r:id="rId18"/>
    <p:sldId id="501" r:id="rId19"/>
    <p:sldId id="502" r:id="rId20"/>
    <p:sldId id="604" r:id="rId21"/>
    <p:sldId id="606" r:id="rId22"/>
    <p:sldId id="607" r:id="rId23"/>
    <p:sldId id="605" r:id="rId24"/>
    <p:sldId id="608" r:id="rId25"/>
    <p:sldId id="503" r:id="rId26"/>
    <p:sldId id="597" r:id="rId27"/>
  </p:sldIdLst>
  <p:sldSz cx="12192000" cy="6858000"/>
  <p:notesSz cx="6858000" cy="9144000"/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kern="1200">
        <a:solidFill>
          <a:schemeClr val="tx1"/>
        </a:solidFill>
        <a:latin typeface="Calibri Light" panose="020F0302020204030204" pitchFamily="34" charset="0"/>
        <a:ea typeface="微软雅黑 Light" panose="020B0502040204020203" charset="-12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800" kern="1200">
        <a:solidFill>
          <a:schemeClr val="tx1"/>
        </a:solidFill>
        <a:latin typeface="Calibri Light" panose="020F0302020204030204" pitchFamily="34" charset="0"/>
        <a:ea typeface="微软雅黑 Light" panose="020B0502040204020203" charset="-12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800" kern="1200">
        <a:solidFill>
          <a:schemeClr val="tx1"/>
        </a:solidFill>
        <a:latin typeface="Calibri Light" panose="020F0302020204030204" pitchFamily="34" charset="0"/>
        <a:ea typeface="微软雅黑 Light" panose="020B0502040204020203" charset="-12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800" kern="1200">
        <a:solidFill>
          <a:schemeClr val="tx1"/>
        </a:solidFill>
        <a:latin typeface="Calibri Light" panose="020F0302020204030204" pitchFamily="34" charset="0"/>
        <a:ea typeface="微软雅黑 Light" panose="020B0502040204020203" charset="-12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800" kern="1200">
        <a:solidFill>
          <a:schemeClr val="tx1"/>
        </a:solidFill>
        <a:latin typeface="Calibri Light" panose="020F0302020204030204" pitchFamily="34" charset="0"/>
        <a:ea typeface="微软雅黑 Light" panose="020B0502040204020203" charset="-12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800" kern="1200">
        <a:solidFill>
          <a:schemeClr val="tx1"/>
        </a:solidFill>
        <a:latin typeface="Calibri Light" panose="020F0302020204030204" pitchFamily="34" charset="0"/>
        <a:ea typeface="微软雅黑 Light" panose="020B0502040204020203" charset="-12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800" kern="1200">
        <a:solidFill>
          <a:schemeClr val="tx1"/>
        </a:solidFill>
        <a:latin typeface="Calibri Light" panose="020F0302020204030204" pitchFamily="34" charset="0"/>
        <a:ea typeface="微软雅黑 Light" panose="020B0502040204020203" charset="-12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800" kern="1200">
        <a:solidFill>
          <a:schemeClr val="tx1"/>
        </a:solidFill>
        <a:latin typeface="Calibri Light" panose="020F0302020204030204" pitchFamily="34" charset="0"/>
        <a:ea typeface="微软雅黑 Light" panose="020B0502040204020203" charset="-12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800" kern="1200">
        <a:solidFill>
          <a:schemeClr val="tx1"/>
        </a:solidFill>
        <a:latin typeface="Calibri Light" panose="020F0302020204030204" pitchFamily="34" charset="0"/>
        <a:ea typeface="微软雅黑 Light" panose="020B0502040204020203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4F4F4"/>
    <a:srgbClr val="445469"/>
    <a:srgbClr val="254C6A"/>
    <a:srgbClr val="264E6B"/>
    <a:srgbClr val="244C69"/>
    <a:srgbClr val="5C9FAE"/>
    <a:srgbClr val="2B5A7B"/>
    <a:srgbClr val="234A66"/>
    <a:srgbClr val="244B67"/>
    <a:srgbClr val="12406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napToGrid="0" showGuides="1">
      <p:cViewPr varScale="1">
        <p:scale>
          <a:sx n="97" d="100"/>
          <a:sy n="97" d="100"/>
        </p:scale>
        <p:origin x="96" y="246"/>
      </p:cViewPr>
      <p:guideLst>
        <p:guide orient="horz" pos="2183"/>
        <p:guide pos="287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5" cy="72005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0" Type="http://schemas.openxmlformats.org/officeDocument/2006/relationships/tableStyles" Target="tableStyles.xml"/><Relationship Id="rId3" Type="http://schemas.openxmlformats.org/officeDocument/2006/relationships/slide" Target="slides/slide1.xml"/><Relationship Id="rId29" Type="http://schemas.openxmlformats.org/officeDocument/2006/relationships/viewProps" Target="viewProps.xml"/><Relationship Id="rId28" Type="http://schemas.openxmlformats.org/officeDocument/2006/relationships/presProps" Target="presProps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/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fontAlgn="auto"/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fontAlgn="auto"/>
            <a:fld id="{5522DA38-9F8A-41B6-BE35-30F647F09FB7}" type="datetimeFigureOut">
              <a:rPr lang="zh-CN" altLang="en-US" strike="noStrike" noProof="1" smtClean="0">
                <a:latin typeface="+mn-lt"/>
                <a:ea typeface="+mn-ea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6148" name="幻灯片图像占位符 3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6149" name="备注占位符 4"/>
          <p:cNvSpPr>
            <a:spLocks noGrp="1"/>
          </p:cNvSpPr>
          <p:nvPr>
            <p:ph type="body" sz="quarter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t"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 indent="0"/>
            <a:r>
              <a:rPr lang="zh-CN" altLang="en-US"/>
              <a:t>第二级</a:t>
            </a:r>
            <a:endParaRPr lang="zh-CN" altLang="en-US"/>
          </a:p>
          <a:p>
            <a:pPr lvl="2" indent="0"/>
            <a:r>
              <a:rPr lang="zh-CN" altLang="en-US"/>
              <a:t>第三级</a:t>
            </a:r>
            <a:endParaRPr lang="zh-CN" altLang="en-US"/>
          </a:p>
          <a:p>
            <a:pPr lvl="3" indent="0"/>
            <a:r>
              <a:rPr lang="zh-CN" altLang="en-US"/>
              <a:t>第四级</a:t>
            </a:r>
            <a:endParaRPr lang="zh-CN" altLang="en-US"/>
          </a:p>
          <a:p>
            <a:pPr lvl="4" indent="0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fontAlgn="auto"/>
            <a:endParaRPr lang="zh-CN" altLang="en-US" strike="noStrike" noProof="1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fontAlgn="auto"/>
            <a:fld id="{63E0D610-CAD3-40F9-B36C-E4DDD18E6997}" type="slidenum">
              <a:rPr lang="zh-CN" altLang="en-US" strike="noStrike" noProof="1" smtClean="0">
                <a:latin typeface="+mn-lt"/>
                <a:ea typeface="+mn-ea"/>
                <a:cs typeface="+mn-cs"/>
              </a:rPr>
            </a:fld>
            <a:endParaRPr lang="zh-CN" altLang="en-US" strike="noStrike" noProof="1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16737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16738" name="备注占位符 2"/>
          <p:cNvSpPr>
            <a:spLocks noGrp="1"/>
          </p:cNvSpPr>
          <p:nvPr>
            <p:ph type="body"/>
          </p:nvPr>
        </p:nvSpPr>
        <p:spPr/>
        <p:txBody>
          <a:bodyPr lIns="91440" tIns="45720" rIns="91440" bIns="45720" anchor="t"/>
          <a:p>
            <a:pPr lvl="0"/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 lIns="91440" tIns="45720" rIns="91440" bIns="45720" rtlCol="0" anchor="b"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D64EC1F-4C1A-4575-A29E-535B091AA91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sym typeface="+mn-ea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  <a:sym typeface="+mn-ea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24929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24930" name="备注占位符 2"/>
          <p:cNvSpPr>
            <a:spLocks noGrp="1"/>
          </p:cNvSpPr>
          <p:nvPr>
            <p:ph type="body"/>
          </p:nvPr>
        </p:nvSpPr>
        <p:spPr/>
        <p:txBody>
          <a:bodyPr lIns="91440" tIns="45720" rIns="91440" bIns="45720" anchor="t"/>
          <a:p>
            <a:pPr lvl="0"/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 lIns="91440" tIns="45720" rIns="91440" bIns="45720" rtlCol="0" anchor="b"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D64EC1F-4C1A-4575-A29E-535B091AA91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sym typeface="+mn-ea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  <a:sym typeface="+mn-ea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26977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26978" name="备注占位符 2"/>
          <p:cNvSpPr>
            <a:spLocks noGrp="1"/>
          </p:cNvSpPr>
          <p:nvPr>
            <p:ph type="body"/>
          </p:nvPr>
        </p:nvSpPr>
        <p:spPr/>
        <p:txBody>
          <a:bodyPr lIns="91440" tIns="45720" rIns="91440" bIns="45720" anchor="t"/>
          <a:p>
            <a:pPr lvl="0"/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 lIns="91440" tIns="45720" rIns="91440" bIns="45720" rtlCol="0" anchor="b"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D64EC1F-4C1A-4575-A29E-535B091AA91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sym typeface="+mn-ea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  <a:sym typeface="+mn-ea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29025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29026" name="备注占位符 2"/>
          <p:cNvSpPr>
            <a:spLocks noGrp="1"/>
          </p:cNvSpPr>
          <p:nvPr>
            <p:ph type="body"/>
          </p:nvPr>
        </p:nvSpPr>
        <p:spPr/>
        <p:txBody>
          <a:bodyPr lIns="91440" tIns="45720" rIns="91440" bIns="45720" anchor="t"/>
          <a:p>
            <a:pPr lvl="0"/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 lIns="91440" tIns="45720" rIns="91440" bIns="45720" rtlCol="0" anchor="b"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D64EC1F-4C1A-4575-A29E-535B091AA91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sym typeface="+mn-ea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  <a:sym typeface="+mn-ea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31073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31074" name="备注占位符 2"/>
          <p:cNvSpPr>
            <a:spLocks noGrp="1"/>
          </p:cNvSpPr>
          <p:nvPr>
            <p:ph type="body"/>
          </p:nvPr>
        </p:nvSpPr>
        <p:spPr/>
        <p:txBody>
          <a:bodyPr lIns="91440" tIns="45720" rIns="91440" bIns="45720" anchor="t"/>
          <a:p>
            <a:pPr lvl="0"/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 lIns="91440" tIns="45720" rIns="91440" bIns="45720" rtlCol="0" anchor="b"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D64EC1F-4C1A-4575-A29E-535B091AA91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sym typeface="+mn-ea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  <a:sym typeface="+mn-ea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33121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33122" name="备注占位符 2"/>
          <p:cNvSpPr>
            <a:spLocks noGrp="1"/>
          </p:cNvSpPr>
          <p:nvPr>
            <p:ph type="body"/>
          </p:nvPr>
        </p:nvSpPr>
        <p:spPr/>
        <p:txBody>
          <a:bodyPr lIns="91440" tIns="45720" rIns="91440" bIns="45720" anchor="t"/>
          <a:p>
            <a:pPr lvl="0"/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 lIns="91440" tIns="45720" rIns="91440" bIns="45720" rtlCol="0" anchor="b"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D64EC1F-4C1A-4575-A29E-535B091AA91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sym typeface="+mn-ea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  <a:sym typeface="+mn-ea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35169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35170" name="备注占位符 2"/>
          <p:cNvSpPr>
            <a:spLocks noGrp="1"/>
          </p:cNvSpPr>
          <p:nvPr>
            <p:ph type="body"/>
          </p:nvPr>
        </p:nvSpPr>
        <p:spPr/>
        <p:txBody>
          <a:bodyPr lIns="91440" tIns="45720" rIns="91440" bIns="45720" anchor="t"/>
          <a:p>
            <a:pPr lvl="0"/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 lIns="91440" tIns="45720" rIns="91440" bIns="45720" rtlCol="0" anchor="b"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D64EC1F-4C1A-4575-A29E-535B091AA91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sym typeface="+mn-ea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  <a:sym typeface="+mn-ea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22881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22882" name="备注占位符 2"/>
          <p:cNvSpPr>
            <a:spLocks noGrp="1"/>
          </p:cNvSpPr>
          <p:nvPr>
            <p:ph type="body"/>
          </p:nvPr>
        </p:nvSpPr>
        <p:spPr/>
        <p:txBody>
          <a:bodyPr lIns="91440" tIns="45720" rIns="91440" bIns="45720" anchor="t"/>
          <a:p>
            <a:pPr lvl="0"/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 lIns="91440" tIns="45720" rIns="91440" bIns="45720" rtlCol="0" anchor="b"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D64EC1F-4C1A-4575-A29E-535B091AA91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sym typeface="+mn-ea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  <a:sym typeface="+mn-ea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22881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22882" name="备注占位符 2"/>
          <p:cNvSpPr>
            <a:spLocks noGrp="1"/>
          </p:cNvSpPr>
          <p:nvPr>
            <p:ph type="body"/>
          </p:nvPr>
        </p:nvSpPr>
        <p:spPr/>
        <p:txBody>
          <a:bodyPr lIns="91440" tIns="45720" rIns="91440" bIns="45720" anchor="t"/>
          <a:p>
            <a:pPr lvl="0"/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 lIns="91440" tIns="45720" rIns="91440" bIns="45720" rtlCol="0" anchor="b"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D64EC1F-4C1A-4575-A29E-535B091AA91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sym typeface="+mn-ea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  <a:sym typeface="+mn-ea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29025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29026" name="备注占位符 2"/>
          <p:cNvSpPr>
            <a:spLocks noGrp="1"/>
          </p:cNvSpPr>
          <p:nvPr>
            <p:ph type="body"/>
          </p:nvPr>
        </p:nvSpPr>
        <p:spPr/>
        <p:txBody>
          <a:bodyPr lIns="91440" tIns="45720" rIns="91440" bIns="45720" anchor="t"/>
          <a:p>
            <a:pPr lvl="0"/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 lIns="91440" tIns="45720" rIns="91440" bIns="45720" rtlCol="0" anchor="b"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D64EC1F-4C1A-4575-A29E-535B091AA91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sym typeface="+mn-ea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  <a:sym typeface="+mn-ea"/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22881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22882" name="备注占位符 2"/>
          <p:cNvSpPr>
            <a:spLocks noGrp="1"/>
          </p:cNvSpPr>
          <p:nvPr>
            <p:ph type="body"/>
          </p:nvPr>
        </p:nvSpPr>
        <p:spPr/>
        <p:txBody>
          <a:bodyPr lIns="91440" tIns="45720" rIns="91440" bIns="45720" anchor="t"/>
          <a:p>
            <a:pPr lvl="0"/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 lIns="91440" tIns="45720" rIns="91440" bIns="45720" rtlCol="0" anchor="b"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D64EC1F-4C1A-4575-A29E-535B091AA91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sym typeface="+mn-ea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  <a:sym typeface="+mn-ea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18785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18786" name="备注占位符 2"/>
          <p:cNvSpPr>
            <a:spLocks noGrp="1"/>
          </p:cNvSpPr>
          <p:nvPr>
            <p:ph type="body"/>
          </p:nvPr>
        </p:nvSpPr>
        <p:spPr/>
        <p:txBody>
          <a:bodyPr lIns="91440" tIns="45720" rIns="91440" bIns="45720" anchor="t"/>
          <a:p>
            <a:pPr lvl="0"/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 lIns="91440" tIns="45720" rIns="91440" bIns="45720" rtlCol="0" anchor="b"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D64EC1F-4C1A-4575-A29E-535B091AA91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sym typeface="+mn-ea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  <a:sym typeface="+mn-ea"/>
            </a:endParaRP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22881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22882" name="备注占位符 2"/>
          <p:cNvSpPr>
            <a:spLocks noGrp="1"/>
          </p:cNvSpPr>
          <p:nvPr>
            <p:ph type="body"/>
          </p:nvPr>
        </p:nvSpPr>
        <p:spPr/>
        <p:txBody>
          <a:bodyPr lIns="91440" tIns="45720" rIns="91440" bIns="45720" anchor="t"/>
          <a:p>
            <a:pPr lvl="0"/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 lIns="91440" tIns="45720" rIns="91440" bIns="45720" rtlCol="0" anchor="b"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D64EC1F-4C1A-4575-A29E-535B091AA91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sym typeface="+mn-ea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  <a:sym typeface="+mn-ea"/>
            </a:endParaRP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37217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37218" name="备注占位符 2"/>
          <p:cNvSpPr>
            <a:spLocks noGrp="1"/>
          </p:cNvSpPr>
          <p:nvPr>
            <p:ph type="body"/>
          </p:nvPr>
        </p:nvSpPr>
        <p:spPr/>
        <p:txBody>
          <a:bodyPr lIns="91440" tIns="45720" rIns="91440" bIns="45720" anchor="t"/>
          <a:p>
            <a:pPr lvl="0"/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 lIns="91440" tIns="45720" rIns="91440" bIns="45720" rtlCol="0" anchor="b"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D64EC1F-4C1A-4575-A29E-535B091AA91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sym typeface="+mn-ea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  <a:sym typeface="+mn-ea"/>
            </a:endParaRP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01057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01058" name="备注占位符 2"/>
          <p:cNvSpPr>
            <a:spLocks noGrp="1"/>
          </p:cNvSpPr>
          <p:nvPr>
            <p:ph type="body"/>
          </p:nvPr>
        </p:nvSpPr>
        <p:spPr/>
        <p:txBody>
          <a:bodyPr lIns="91440" tIns="45720" rIns="91440" bIns="45720" anchor="t"/>
          <a:p>
            <a:pPr lvl="0"/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 lIns="91440" tIns="45720" rIns="91440" bIns="45720" rtlCol="0" anchor="b"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D64EC1F-4C1A-4575-A29E-535B091AA91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sym typeface="+mn-ea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  <a:sym typeface="+mn-ea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18785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18786" name="备注占位符 2"/>
          <p:cNvSpPr>
            <a:spLocks noGrp="1"/>
          </p:cNvSpPr>
          <p:nvPr>
            <p:ph type="body"/>
          </p:nvPr>
        </p:nvSpPr>
        <p:spPr/>
        <p:txBody>
          <a:bodyPr lIns="91440" tIns="45720" rIns="91440" bIns="45720" anchor="t"/>
          <a:p>
            <a:pPr lvl="0"/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 lIns="91440" tIns="45720" rIns="91440" bIns="45720" rtlCol="0" anchor="b"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D64EC1F-4C1A-4575-A29E-535B091AA91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sym typeface="+mn-ea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  <a:sym typeface="+mn-ea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18785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18786" name="备注占位符 2"/>
          <p:cNvSpPr>
            <a:spLocks noGrp="1"/>
          </p:cNvSpPr>
          <p:nvPr>
            <p:ph type="body"/>
          </p:nvPr>
        </p:nvSpPr>
        <p:spPr/>
        <p:txBody>
          <a:bodyPr lIns="91440" tIns="45720" rIns="91440" bIns="45720" anchor="t"/>
          <a:p>
            <a:pPr lvl="0"/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 lIns="91440" tIns="45720" rIns="91440" bIns="45720" rtlCol="0" anchor="b"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D64EC1F-4C1A-4575-A29E-535B091AA91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sym typeface="+mn-ea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  <a:sym typeface="+mn-ea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20833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20834" name="备注占位符 2"/>
          <p:cNvSpPr>
            <a:spLocks noGrp="1"/>
          </p:cNvSpPr>
          <p:nvPr>
            <p:ph type="body"/>
          </p:nvPr>
        </p:nvSpPr>
        <p:spPr/>
        <p:txBody>
          <a:bodyPr lIns="91440" tIns="45720" rIns="91440" bIns="45720" anchor="t"/>
          <a:p>
            <a:pPr lvl="0"/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 lIns="91440" tIns="45720" rIns="91440" bIns="45720" rtlCol="0" anchor="b"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D64EC1F-4C1A-4575-A29E-535B091AA91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sym typeface="+mn-ea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  <a:sym typeface="+mn-ea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22881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22882" name="备注占位符 2"/>
          <p:cNvSpPr>
            <a:spLocks noGrp="1"/>
          </p:cNvSpPr>
          <p:nvPr>
            <p:ph type="body"/>
          </p:nvPr>
        </p:nvSpPr>
        <p:spPr/>
        <p:txBody>
          <a:bodyPr lIns="91440" tIns="45720" rIns="91440" bIns="45720" anchor="t"/>
          <a:p>
            <a:pPr lvl="0"/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 lIns="91440" tIns="45720" rIns="91440" bIns="45720" rtlCol="0" anchor="b"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D64EC1F-4C1A-4575-A29E-535B091AA91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sym typeface="+mn-ea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  <a:sym typeface="+mn-ea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22881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22882" name="备注占位符 2"/>
          <p:cNvSpPr>
            <a:spLocks noGrp="1"/>
          </p:cNvSpPr>
          <p:nvPr>
            <p:ph type="body"/>
          </p:nvPr>
        </p:nvSpPr>
        <p:spPr/>
        <p:txBody>
          <a:bodyPr lIns="91440" tIns="45720" rIns="91440" bIns="45720" anchor="t"/>
          <a:p>
            <a:pPr lvl="0"/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 lIns="91440" tIns="45720" rIns="91440" bIns="45720" rtlCol="0" anchor="b"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D64EC1F-4C1A-4575-A29E-535B091AA91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sym typeface="+mn-ea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  <a:sym typeface="+mn-ea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22881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22882" name="备注占位符 2"/>
          <p:cNvSpPr>
            <a:spLocks noGrp="1"/>
          </p:cNvSpPr>
          <p:nvPr>
            <p:ph type="body"/>
          </p:nvPr>
        </p:nvSpPr>
        <p:spPr/>
        <p:txBody>
          <a:bodyPr lIns="91440" tIns="45720" rIns="91440" bIns="45720" anchor="t"/>
          <a:p>
            <a:pPr lvl="0"/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 lIns="91440" tIns="45720" rIns="91440" bIns="45720" rtlCol="0" anchor="b"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D64EC1F-4C1A-4575-A29E-535B091AA91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sym typeface="+mn-ea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  <a:sym typeface="+mn-ea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22881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22882" name="备注占位符 2"/>
          <p:cNvSpPr>
            <a:spLocks noGrp="1"/>
          </p:cNvSpPr>
          <p:nvPr>
            <p:ph type="body"/>
          </p:nvPr>
        </p:nvSpPr>
        <p:spPr/>
        <p:txBody>
          <a:bodyPr lIns="91440" tIns="45720" rIns="91440" bIns="45720" anchor="t"/>
          <a:p>
            <a:pPr lvl="0"/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 lIns="91440" tIns="45720" rIns="91440" bIns="45720" rtlCol="0" anchor="b"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D64EC1F-4C1A-4575-A29E-535B091AA91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sym typeface="+mn-ea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  <a:sym typeface="+mn-ea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0" name="组合 6"/>
          <p:cNvGrpSpPr/>
          <p:nvPr userDrawn="1"/>
        </p:nvGrpSpPr>
        <p:grpSpPr>
          <a:xfrm>
            <a:off x="449263" y="244475"/>
            <a:ext cx="704850" cy="646113"/>
            <a:chOff x="1417110" y="1933669"/>
            <a:chExt cx="1827515" cy="1676757"/>
          </a:xfrm>
        </p:grpSpPr>
        <p:sp>
          <p:nvSpPr>
            <p:cNvPr id="8" name="椭圆 7"/>
            <p:cNvSpPr/>
            <p:nvPr/>
          </p:nvSpPr>
          <p:spPr>
            <a:xfrm>
              <a:off x="1491775" y="1933669"/>
              <a:ext cx="1676757" cy="1676757"/>
            </a:xfrm>
            <a:prstGeom prst="ellipse">
              <a:avLst/>
            </a:prstGeom>
            <a:noFill/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/>
              <a:endParaRPr lang="zh-CN" altLang="en-US" sz="2400" strike="noStrike" noProof="1"/>
            </a:p>
          </p:txBody>
        </p:sp>
        <p:sp>
          <p:nvSpPr>
            <p:cNvPr id="9" name="椭圆 8"/>
            <p:cNvSpPr/>
            <p:nvPr/>
          </p:nvSpPr>
          <p:spPr>
            <a:xfrm>
              <a:off x="1686851" y="2118291"/>
              <a:ext cx="1307513" cy="1307513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/>
              <a:endParaRPr lang="zh-CN" altLang="en-US" sz="2400" strike="noStrike" noProof="1"/>
            </a:p>
          </p:txBody>
        </p:sp>
        <p:sp>
          <p:nvSpPr>
            <p:cNvPr id="10" name="椭圆 9"/>
            <p:cNvSpPr/>
            <p:nvPr/>
          </p:nvSpPr>
          <p:spPr>
            <a:xfrm>
              <a:off x="2772931" y="1944597"/>
              <a:ext cx="390517" cy="390517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/>
              <a:endParaRPr lang="zh-CN" altLang="en-US" sz="2400" strike="noStrike" noProof="1"/>
            </a:p>
          </p:txBody>
        </p:sp>
        <p:sp>
          <p:nvSpPr>
            <p:cNvPr id="11" name="椭圆 10"/>
            <p:cNvSpPr/>
            <p:nvPr/>
          </p:nvSpPr>
          <p:spPr>
            <a:xfrm>
              <a:off x="1417110" y="2261397"/>
              <a:ext cx="286781" cy="286781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/>
              <a:endParaRPr lang="zh-CN" altLang="en-US" sz="2400" strike="noStrike" noProof="1"/>
            </a:p>
          </p:txBody>
        </p:sp>
        <p:sp>
          <p:nvSpPr>
            <p:cNvPr id="12" name="椭圆 11"/>
            <p:cNvSpPr/>
            <p:nvPr/>
          </p:nvSpPr>
          <p:spPr>
            <a:xfrm>
              <a:off x="1686851" y="3308201"/>
              <a:ext cx="220530" cy="220530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/>
              <a:endParaRPr lang="zh-CN" altLang="en-US" sz="2400" strike="noStrike" noProof="1"/>
            </a:p>
          </p:txBody>
        </p:sp>
        <p:sp>
          <p:nvSpPr>
            <p:cNvPr id="13" name="椭圆 12"/>
            <p:cNvSpPr/>
            <p:nvPr/>
          </p:nvSpPr>
          <p:spPr>
            <a:xfrm>
              <a:off x="3016329" y="2979248"/>
              <a:ext cx="228296" cy="228296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/>
              <a:endParaRPr lang="zh-CN" altLang="en-US" sz="2400" strike="noStrike" noProof="1"/>
            </a:p>
          </p:txBody>
        </p:sp>
      </p:grpSp>
      <p:grpSp>
        <p:nvGrpSpPr>
          <p:cNvPr id="2057" name="组合 18"/>
          <p:cNvGrpSpPr/>
          <p:nvPr userDrawn="1"/>
        </p:nvGrpSpPr>
        <p:grpSpPr>
          <a:xfrm>
            <a:off x="5770563" y="6656388"/>
            <a:ext cx="692150" cy="125412"/>
            <a:chOff x="3510366" y="-2733"/>
            <a:chExt cx="1300959" cy="237042"/>
          </a:xfrm>
        </p:grpSpPr>
        <p:sp>
          <p:nvSpPr>
            <p:cNvPr id="20" name="椭圆 19"/>
            <p:cNvSpPr/>
            <p:nvPr userDrawn="1"/>
          </p:nvSpPr>
          <p:spPr>
            <a:xfrm>
              <a:off x="3510366" y="-2733"/>
              <a:ext cx="237042" cy="237042"/>
            </a:xfrm>
            <a:prstGeom prst="ellipse">
              <a:avLst/>
            </a:prstGeom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/>
              <a:endParaRPr lang="zh-CN" altLang="en-US" sz="2400" strike="noStrike" noProof="1"/>
            </a:p>
          </p:txBody>
        </p:sp>
        <p:sp>
          <p:nvSpPr>
            <p:cNvPr id="21" name="椭圆 20"/>
            <p:cNvSpPr/>
            <p:nvPr userDrawn="1"/>
          </p:nvSpPr>
          <p:spPr>
            <a:xfrm>
              <a:off x="3865005" y="-2733"/>
              <a:ext cx="237042" cy="237042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/>
              <a:endParaRPr lang="zh-CN" altLang="en-US" sz="2400" strike="noStrike" noProof="1"/>
            </a:p>
          </p:txBody>
        </p:sp>
        <p:sp>
          <p:nvSpPr>
            <p:cNvPr id="22" name="椭圆 21"/>
            <p:cNvSpPr/>
            <p:nvPr userDrawn="1"/>
          </p:nvSpPr>
          <p:spPr>
            <a:xfrm>
              <a:off x="4219644" y="-2733"/>
              <a:ext cx="237042" cy="237042"/>
            </a:xfrm>
            <a:prstGeom prst="ellipse">
              <a:avLst/>
            </a:prstGeom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/>
              <a:endParaRPr lang="zh-CN" altLang="en-US" sz="2400" strike="noStrike" noProof="1"/>
            </a:p>
          </p:txBody>
        </p:sp>
        <p:sp>
          <p:nvSpPr>
            <p:cNvPr id="23" name="椭圆 22"/>
            <p:cNvSpPr/>
            <p:nvPr userDrawn="1"/>
          </p:nvSpPr>
          <p:spPr>
            <a:xfrm>
              <a:off x="4574283" y="-2733"/>
              <a:ext cx="237042" cy="237042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/>
              <a:endParaRPr lang="zh-CN" altLang="en-US" sz="2400" strike="noStrike" noProof="1"/>
            </a:p>
          </p:txBody>
        </p:sp>
      </p:grpSp>
    </p:spTree>
  </p:cSld>
  <p:clrMapOvr>
    <a:masterClrMapping/>
  </p:clrMapOvr>
  <p:transition spd="slow">
    <p:wip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4" name="组合 6"/>
          <p:cNvGrpSpPr/>
          <p:nvPr userDrawn="1"/>
        </p:nvGrpSpPr>
        <p:grpSpPr>
          <a:xfrm>
            <a:off x="449263" y="244475"/>
            <a:ext cx="704850" cy="646113"/>
            <a:chOff x="1417110" y="1933669"/>
            <a:chExt cx="1827515" cy="1676757"/>
          </a:xfrm>
        </p:grpSpPr>
        <p:sp>
          <p:nvSpPr>
            <p:cNvPr id="8" name="椭圆 7"/>
            <p:cNvSpPr/>
            <p:nvPr/>
          </p:nvSpPr>
          <p:spPr>
            <a:xfrm>
              <a:off x="1491775" y="1933669"/>
              <a:ext cx="1676757" cy="1676757"/>
            </a:xfrm>
            <a:prstGeom prst="ellipse">
              <a:avLst/>
            </a:prstGeom>
            <a:noFill/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/>
              <a:endParaRPr lang="zh-CN" altLang="en-US" sz="2400" strike="noStrike" noProof="1"/>
            </a:p>
          </p:txBody>
        </p:sp>
        <p:sp>
          <p:nvSpPr>
            <p:cNvPr id="9" name="椭圆 8"/>
            <p:cNvSpPr/>
            <p:nvPr/>
          </p:nvSpPr>
          <p:spPr>
            <a:xfrm>
              <a:off x="1686851" y="2118291"/>
              <a:ext cx="1307513" cy="1307513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/>
              <a:endParaRPr lang="zh-CN" altLang="en-US" sz="2400" strike="noStrike" noProof="1"/>
            </a:p>
          </p:txBody>
        </p:sp>
        <p:sp>
          <p:nvSpPr>
            <p:cNvPr id="10" name="椭圆 9"/>
            <p:cNvSpPr/>
            <p:nvPr/>
          </p:nvSpPr>
          <p:spPr>
            <a:xfrm>
              <a:off x="2772931" y="1944597"/>
              <a:ext cx="390517" cy="390517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/>
              <a:endParaRPr lang="zh-CN" altLang="en-US" sz="2400" strike="noStrike" noProof="1"/>
            </a:p>
          </p:txBody>
        </p:sp>
        <p:sp>
          <p:nvSpPr>
            <p:cNvPr id="11" name="椭圆 10"/>
            <p:cNvSpPr/>
            <p:nvPr/>
          </p:nvSpPr>
          <p:spPr>
            <a:xfrm>
              <a:off x="1417110" y="2261397"/>
              <a:ext cx="286781" cy="286781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/>
              <a:endParaRPr lang="zh-CN" altLang="en-US" sz="2400" strike="noStrike" noProof="1"/>
            </a:p>
          </p:txBody>
        </p:sp>
        <p:sp>
          <p:nvSpPr>
            <p:cNvPr id="12" name="椭圆 11"/>
            <p:cNvSpPr/>
            <p:nvPr/>
          </p:nvSpPr>
          <p:spPr>
            <a:xfrm>
              <a:off x="1686851" y="3308201"/>
              <a:ext cx="220530" cy="220530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/>
              <a:endParaRPr lang="zh-CN" altLang="en-US" sz="2400" strike="noStrike" noProof="1"/>
            </a:p>
          </p:txBody>
        </p:sp>
        <p:sp>
          <p:nvSpPr>
            <p:cNvPr id="13" name="椭圆 12"/>
            <p:cNvSpPr/>
            <p:nvPr/>
          </p:nvSpPr>
          <p:spPr>
            <a:xfrm>
              <a:off x="3016329" y="2979248"/>
              <a:ext cx="228296" cy="228296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/>
              <a:endParaRPr lang="zh-CN" altLang="en-US" sz="2400" strike="noStrike" noProof="1"/>
            </a:p>
          </p:txBody>
        </p:sp>
      </p:grpSp>
      <p:grpSp>
        <p:nvGrpSpPr>
          <p:cNvPr id="3081" name="组合 17"/>
          <p:cNvGrpSpPr/>
          <p:nvPr userDrawn="1"/>
        </p:nvGrpSpPr>
        <p:grpSpPr>
          <a:xfrm>
            <a:off x="5770563" y="6656388"/>
            <a:ext cx="692150" cy="125412"/>
            <a:chOff x="3510366" y="-2733"/>
            <a:chExt cx="1300959" cy="237042"/>
          </a:xfrm>
        </p:grpSpPr>
        <p:sp>
          <p:nvSpPr>
            <p:cNvPr id="14" name="椭圆 13"/>
            <p:cNvSpPr/>
            <p:nvPr userDrawn="1"/>
          </p:nvSpPr>
          <p:spPr>
            <a:xfrm>
              <a:off x="3510366" y="-2733"/>
              <a:ext cx="237042" cy="237042"/>
            </a:xfrm>
            <a:prstGeom prst="ellipse">
              <a:avLst/>
            </a:prstGeom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/>
              <a:endParaRPr lang="zh-CN" altLang="en-US" sz="2400" strike="noStrike" noProof="1"/>
            </a:p>
          </p:txBody>
        </p:sp>
        <p:sp>
          <p:nvSpPr>
            <p:cNvPr id="15" name="椭圆 14"/>
            <p:cNvSpPr/>
            <p:nvPr userDrawn="1"/>
          </p:nvSpPr>
          <p:spPr>
            <a:xfrm>
              <a:off x="3865005" y="-2733"/>
              <a:ext cx="237042" cy="237042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/>
              <a:endParaRPr lang="zh-CN" altLang="en-US" sz="2400" strike="noStrike" noProof="1"/>
            </a:p>
          </p:txBody>
        </p:sp>
        <p:sp>
          <p:nvSpPr>
            <p:cNvPr id="16" name="椭圆 15"/>
            <p:cNvSpPr/>
            <p:nvPr userDrawn="1"/>
          </p:nvSpPr>
          <p:spPr>
            <a:xfrm>
              <a:off x="4219644" y="-2733"/>
              <a:ext cx="237042" cy="237042"/>
            </a:xfrm>
            <a:prstGeom prst="ellipse">
              <a:avLst/>
            </a:prstGeom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/>
              <a:endParaRPr lang="zh-CN" altLang="en-US" sz="2400" strike="noStrike" noProof="1"/>
            </a:p>
          </p:txBody>
        </p:sp>
        <p:sp>
          <p:nvSpPr>
            <p:cNvPr id="17" name="椭圆 16"/>
            <p:cNvSpPr/>
            <p:nvPr userDrawn="1"/>
          </p:nvSpPr>
          <p:spPr>
            <a:xfrm>
              <a:off x="4574283" y="-2733"/>
              <a:ext cx="237042" cy="237042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/>
              <a:endParaRPr lang="zh-CN" altLang="en-US" sz="2400" strike="noStrike" noProof="1"/>
            </a:p>
          </p:txBody>
        </p:sp>
      </p:grpSp>
      <p:sp>
        <p:nvSpPr>
          <p:cNvPr id="19" name="Picture Placeholder 7"/>
          <p:cNvSpPr>
            <a:spLocks noGrp="1"/>
          </p:cNvSpPr>
          <p:nvPr>
            <p:ph type="pic" sz="quarter" idx="12"/>
          </p:nvPr>
        </p:nvSpPr>
        <p:spPr>
          <a:xfrm>
            <a:off x="450015" y="1451085"/>
            <a:ext cx="11332551" cy="3646480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 lang="en-US" sz="16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pPr marL="0" lvl="0" algn="ctr" fontAlgn="auto"/>
            <a:endParaRPr lang="en-US" strike="noStrike" noProof="1"/>
          </a:p>
        </p:txBody>
      </p:sp>
    </p:spTree>
  </p:cSld>
  <p:clrMapOvr>
    <a:masterClrMapping/>
  </p:clrMapOvr>
  <p:transition spd="slow">
    <p:wip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98" name="组合 6"/>
          <p:cNvGrpSpPr/>
          <p:nvPr userDrawn="1"/>
        </p:nvGrpSpPr>
        <p:grpSpPr>
          <a:xfrm>
            <a:off x="449263" y="244475"/>
            <a:ext cx="704850" cy="646113"/>
            <a:chOff x="1417110" y="1933669"/>
            <a:chExt cx="1827515" cy="1676757"/>
          </a:xfrm>
        </p:grpSpPr>
        <p:sp>
          <p:nvSpPr>
            <p:cNvPr id="8" name="椭圆 7"/>
            <p:cNvSpPr/>
            <p:nvPr/>
          </p:nvSpPr>
          <p:spPr>
            <a:xfrm>
              <a:off x="1491775" y="1933669"/>
              <a:ext cx="1676757" cy="1676757"/>
            </a:xfrm>
            <a:prstGeom prst="ellipse">
              <a:avLst/>
            </a:prstGeom>
            <a:noFill/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/>
              <a:endParaRPr lang="zh-CN" altLang="en-US" sz="2400" strike="noStrike" noProof="1"/>
            </a:p>
          </p:txBody>
        </p:sp>
        <p:sp>
          <p:nvSpPr>
            <p:cNvPr id="9" name="椭圆 8"/>
            <p:cNvSpPr/>
            <p:nvPr/>
          </p:nvSpPr>
          <p:spPr>
            <a:xfrm>
              <a:off x="1686851" y="2118291"/>
              <a:ext cx="1307513" cy="1307513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/>
              <a:endParaRPr lang="zh-CN" altLang="en-US" sz="2400" strike="noStrike" noProof="1"/>
            </a:p>
          </p:txBody>
        </p:sp>
        <p:sp>
          <p:nvSpPr>
            <p:cNvPr id="10" name="椭圆 9"/>
            <p:cNvSpPr/>
            <p:nvPr/>
          </p:nvSpPr>
          <p:spPr>
            <a:xfrm>
              <a:off x="2772931" y="1944597"/>
              <a:ext cx="390517" cy="390517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/>
              <a:endParaRPr lang="zh-CN" altLang="en-US" sz="2400" strike="noStrike" noProof="1"/>
            </a:p>
          </p:txBody>
        </p:sp>
        <p:sp>
          <p:nvSpPr>
            <p:cNvPr id="11" name="椭圆 10"/>
            <p:cNvSpPr/>
            <p:nvPr/>
          </p:nvSpPr>
          <p:spPr>
            <a:xfrm>
              <a:off x="1417110" y="2261397"/>
              <a:ext cx="286781" cy="286781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/>
              <a:endParaRPr lang="zh-CN" altLang="en-US" sz="2400" strike="noStrike" noProof="1"/>
            </a:p>
          </p:txBody>
        </p:sp>
        <p:sp>
          <p:nvSpPr>
            <p:cNvPr id="12" name="椭圆 11"/>
            <p:cNvSpPr/>
            <p:nvPr/>
          </p:nvSpPr>
          <p:spPr>
            <a:xfrm>
              <a:off x="1686851" y="3308201"/>
              <a:ext cx="220530" cy="220530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/>
              <a:endParaRPr lang="zh-CN" altLang="en-US" sz="2400" strike="noStrike" noProof="1"/>
            </a:p>
          </p:txBody>
        </p:sp>
        <p:sp>
          <p:nvSpPr>
            <p:cNvPr id="13" name="椭圆 12"/>
            <p:cNvSpPr/>
            <p:nvPr/>
          </p:nvSpPr>
          <p:spPr>
            <a:xfrm>
              <a:off x="3016329" y="2979248"/>
              <a:ext cx="228296" cy="228296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/>
              <a:endParaRPr lang="zh-CN" altLang="en-US" sz="2400" strike="noStrike" noProof="1"/>
            </a:p>
          </p:txBody>
        </p:sp>
      </p:grpSp>
      <p:grpSp>
        <p:nvGrpSpPr>
          <p:cNvPr id="4105" name="组合 17"/>
          <p:cNvGrpSpPr/>
          <p:nvPr userDrawn="1"/>
        </p:nvGrpSpPr>
        <p:grpSpPr>
          <a:xfrm>
            <a:off x="5770563" y="6656388"/>
            <a:ext cx="692150" cy="125412"/>
            <a:chOff x="3510366" y="-2733"/>
            <a:chExt cx="1300959" cy="237042"/>
          </a:xfrm>
        </p:grpSpPr>
        <p:sp>
          <p:nvSpPr>
            <p:cNvPr id="14" name="椭圆 13"/>
            <p:cNvSpPr/>
            <p:nvPr userDrawn="1"/>
          </p:nvSpPr>
          <p:spPr>
            <a:xfrm>
              <a:off x="3510366" y="-2733"/>
              <a:ext cx="237042" cy="237042"/>
            </a:xfrm>
            <a:prstGeom prst="ellipse">
              <a:avLst/>
            </a:prstGeom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/>
              <a:endParaRPr lang="zh-CN" altLang="en-US" sz="2400" strike="noStrike" noProof="1"/>
            </a:p>
          </p:txBody>
        </p:sp>
        <p:sp>
          <p:nvSpPr>
            <p:cNvPr id="15" name="椭圆 14"/>
            <p:cNvSpPr/>
            <p:nvPr userDrawn="1"/>
          </p:nvSpPr>
          <p:spPr>
            <a:xfrm>
              <a:off x="3865005" y="-2733"/>
              <a:ext cx="237042" cy="237042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/>
              <a:endParaRPr lang="zh-CN" altLang="en-US" sz="2400" strike="noStrike" noProof="1"/>
            </a:p>
          </p:txBody>
        </p:sp>
        <p:sp>
          <p:nvSpPr>
            <p:cNvPr id="16" name="椭圆 15"/>
            <p:cNvSpPr/>
            <p:nvPr userDrawn="1"/>
          </p:nvSpPr>
          <p:spPr>
            <a:xfrm>
              <a:off x="4219644" y="-2733"/>
              <a:ext cx="237042" cy="237042"/>
            </a:xfrm>
            <a:prstGeom prst="ellipse">
              <a:avLst/>
            </a:prstGeom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/>
              <a:endParaRPr lang="zh-CN" altLang="en-US" sz="2400" strike="noStrike" noProof="1"/>
            </a:p>
          </p:txBody>
        </p:sp>
        <p:sp>
          <p:nvSpPr>
            <p:cNvPr id="17" name="椭圆 16"/>
            <p:cNvSpPr/>
            <p:nvPr userDrawn="1"/>
          </p:nvSpPr>
          <p:spPr>
            <a:xfrm>
              <a:off x="4574283" y="-2733"/>
              <a:ext cx="237042" cy="237042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/>
              <a:endParaRPr lang="zh-CN" altLang="en-US" sz="2400" strike="noStrike" noProof="1"/>
            </a:p>
          </p:txBody>
        </p:sp>
      </p:grpSp>
      <p:sp>
        <p:nvSpPr>
          <p:cNvPr id="21" name="Picture Placeholder 7"/>
          <p:cNvSpPr>
            <a:spLocks noGrp="1"/>
          </p:cNvSpPr>
          <p:nvPr>
            <p:ph type="pic" sz="quarter" idx="12"/>
          </p:nvPr>
        </p:nvSpPr>
        <p:spPr>
          <a:xfrm>
            <a:off x="6561945" y="1041338"/>
            <a:ext cx="2449031" cy="2728231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 lang="en-US" sz="16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pPr marL="0" lvl="0" algn="ctr" fontAlgn="auto"/>
            <a:endParaRPr lang="en-US" strike="noStrike" noProof="1"/>
          </a:p>
        </p:txBody>
      </p:sp>
      <p:sp>
        <p:nvSpPr>
          <p:cNvPr id="22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9099873" y="3104038"/>
            <a:ext cx="2449031" cy="3358753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 lang="en-US" sz="16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pPr marL="0" lvl="0" algn="ctr" fontAlgn="auto"/>
            <a:endParaRPr lang="en-US" strike="noStrike" noProof="1"/>
          </a:p>
        </p:txBody>
      </p:sp>
      <p:sp>
        <p:nvSpPr>
          <p:cNvPr id="23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9099873" y="1036736"/>
            <a:ext cx="2449031" cy="1964408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 lang="en-US" sz="16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pPr marL="0" lvl="0" algn="ctr" fontAlgn="auto"/>
            <a:endParaRPr lang="en-US" strike="noStrike" noProof="1"/>
          </a:p>
        </p:txBody>
      </p:sp>
      <p:sp>
        <p:nvSpPr>
          <p:cNvPr id="24" name="Picture Placeholder 7"/>
          <p:cNvSpPr>
            <a:spLocks noGrp="1"/>
          </p:cNvSpPr>
          <p:nvPr>
            <p:ph type="pic" sz="quarter" idx="15"/>
          </p:nvPr>
        </p:nvSpPr>
        <p:spPr>
          <a:xfrm>
            <a:off x="6561945" y="3881535"/>
            <a:ext cx="2449031" cy="2581256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 lang="en-US" sz="16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pPr marL="0" lvl="0" algn="ctr" fontAlgn="auto"/>
            <a:endParaRPr lang="en-US" strike="noStrike" noProof="1"/>
          </a:p>
        </p:txBody>
      </p:sp>
    </p:spTree>
  </p:cSld>
  <p:clrMapOvr>
    <a:masterClrMapping/>
  </p:clrMapOvr>
  <p:transition spd="slow">
    <p:wip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22" name="组合 6"/>
          <p:cNvGrpSpPr/>
          <p:nvPr userDrawn="1"/>
        </p:nvGrpSpPr>
        <p:grpSpPr>
          <a:xfrm>
            <a:off x="449263" y="244475"/>
            <a:ext cx="704850" cy="646113"/>
            <a:chOff x="1417110" y="1933669"/>
            <a:chExt cx="1827515" cy="1676757"/>
          </a:xfrm>
        </p:grpSpPr>
        <p:sp>
          <p:nvSpPr>
            <p:cNvPr id="8" name="椭圆 7"/>
            <p:cNvSpPr/>
            <p:nvPr/>
          </p:nvSpPr>
          <p:spPr>
            <a:xfrm>
              <a:off x="1491775" y="1933669"/>
              <a:ext cx="1676757" cy="1676757"/>
            </a:xfrm>
            <a:prstGeom prst="ellipse">
              <a:avLst/>
            </a:prstGeom>
            <a:noFill/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/>
              <a:endParaRPr lang="zh-CN" altLang="en-US" sz="2400" strike="noStrike" noProof="1"/>
            </a:p>
          </p:txBody>
        </p:sp>
        <p:sp>
          <p:nvSpPr>
            <p:cNvPr id="9" name="椭圆 8"/>
            <p:cNvSpPr/>
            <p:nvPr/>
          </p:nvSpPr>
          <p:spPr>
            <a:xfrm>
              <a:off x="1686851" y="2118291"/>
              <a:ext cx="1307513" cy="1307513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/>
              <a:endParaRPr lang="zh-CN" altLang="en-US" sz="2400" strike="noStrike" noProof="1"/>
            </a:p>
          </p:txBody>
        </p:sp>
        <p:sp>
          <p:nvSpPr>
            <p:cNvPr id="10" name="椭圆 9"/>
            <p:cNvSpPr/>
            <p:nvPr/>
          </p:nvSpPr>
          <p:spPr>
            <a:xfrm>
              <a:off x="2772931" y="1944597"/>
              <a:ext cx="390517" cy="390517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/>
              <a:endParaRPr lang="zh-CN" altLang="en-US" sz="2400" strike="noStrike" noProof="1"/>
            </a:p>
          </p:txBody>
        </p:sp>
        <p:sp>
          <p:nvSpPr>
            <p:cNvPr id="11" name="椭圆 10"/>
            <p:cNvSpPr/>
            <p:nvPr/>
          </p:nvSpPr>
          <p:spPr>
            <a:xfrm>
              <a:off x="1417110" y="2261397"/>
              <a:ext cx="286781" cy="286781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/>
              <a:endParaRPr lang="zh-CN" altLang="en-US" sz="2400" strike="noStrike" noProof="1"/>
            </a:p>
          </p:txBody>
        </p:sp>
        <p:sp>
          <p:nvSpPr>
            <p:cNvPr id="12" name="椭圆 11"/>
            <p:cNvSpPr/>
            <p:nvPr/>
          </p:nvSpPr>
          <p:spPr>
            <a:xfrm>
              <a:off x="1686851" y="3308201"/>
              <a:ext cx="220530" cy="220530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/>
              <a:endParaRPr lang="zh-CN" altLang="en-US" sz="2400" strike="noStrike" noProof="1"/>
            </a:p>
          </p:txBody>
        </p:sp>
        <p:sp>
          <p:nvSpPr>
            <p:cNvPr id="13" name="椭圆 12"/>
            <p:cNvSpPr/>
            <p:nvPr/>
          </p:nvSpPr>
          <p:spPr>
            <a:xfrm>
              <a:off x="3016329" y="2979248"/>
              <a:ext cx="228296" cy="228296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/>
              <a:endParaRPr lang="zh-CN" altLang="en-US" sz="2400" strike="noStrike" noProof="1"/>
            </a:p>
          </p:txBody>
        </p:sp>
      </p:grpSp>
      <p:grpSp>
        <p:nvGrpSpPr>
          <p:cNvPr id="5129" name="组合 17"/>
          <p:cNvGrpSpPr/>
          <p:nvPr userDrawn="1"/>
        </p:nvGrpSpPr>
        <p:grpSpPr>
          <a:xfrm>
            <a:off x="5770563" y="6656388"/>
            <a:ext cx="692150" cy="125412"/>
            <a:chOff x="3510366" y="-2733"/>
            <a:chExt cx="1300959" cy="237042"/>
          </a:xfrm>
        </p:grpSpPr>
        <p:sp>
          <p:nvSpPr>
            <p:cNvPr id="14" name="椭圆 13"/>
            <p:cNvSpPr/>
            <p:nvPr userDrawn="1"/>
          </p:nvSpPr>
          <p:spPr>
            <a:xfrm>
              <a:off x="3510366" y="-2733"/>
              <a:ext cx="237042" cy="237042"/>
            </a:xfrm>
            <a:prstGeom prst="ellipse">
              <a:avLst/>
            </a:prstGeom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/>
              <a:endParaRPr lang="zh-CN" altLang="en-US" sz="2400" strike="noStrike" noProof="1"/>
            </a:p>
          </p:txBody>
        </p:sp>
        <p:sp>
          <p:nvSpPr>
            <p:cNvPr id="15" name="椭圆 14"/>
            <p:cNvSpPr/>
            <p:nvPr userDrawn="1"/>
          </p:nvSpPr>
          <p:spPr>
            <a:xfrm>
              <a:off x="3865005" y="-2733"/>
              <a:ext cx="237042" cy="237042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/>
              <a:endParaRPr lang="zh-CN" altLang="en-US" sz="2400" strike="noStrike" noProof="1"/>
            </a:p>
          </p:txBody>
        </p:sp>
        <p:sp>
          <p:nvSpPr>
            <p:cNvPr id="16" name="椭圆 15"/>
            <p:cNvSpPr/>
            <p:nvPr userDrawn="1"/>
          </p:nvSpPr>
          <p:spPr>
            <a:xfrm>
              <a:off x="4219644" y="-2733"/>
              <a:ext cx="237042" cy="237042"/>
            </a:xfrm>
            <a:prstGeom prst="ellipse">
              <a:avLst/>
            </a:prstGeom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/>
              <a:endParaRPr lang="zh-CN" altLang="en-US" sz="2400" strike="noStrike" noProof="1"/>
            </a:p>
          </p:txBody>
        </p:sp>
        <p:sp>
          <p:nvSpPr>
            <p:cNvPr id="17" name="椭圆 16"/>
            <p:cNvSpPr/>
            <p:nvPr userDrawn="1"/>
          </p:nvSpPr>
          <p:spPr>
            <a:xfrm>
              <a:off x="4574283" y="-2733"/>
              <a:ext cx="237042" cy="237042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/>
              <a:endParaRPr lang="zh-CN" altLang="en-US" sz="2400" strike="noStrike" noProof="1"/>
            </a:p>
          </p:txBody>
        </p:sp>
      </p:grpSp>
      <p:sp>
        <p:nvSpPr>
          <p:cNvPr id="19" name="Picture Placeholder 7"/>
          <p:cNvSpPr>
            <a:spLocks noGrp="1"/>
          </p:cNvSpPr>
          <p:nvPr>
            <p:ph type="pic" sz="quarter" idx="12"/>
          </p:nvPr>
        </p:nvSpPr>
        <p:spPr>
          <a:xfrm>
            <a:off x="1123222" y="1924635"/>
            <a:ext cx="2449031" cy="2728231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 lang="en-US" sz="16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pPr marL="0" lvl="0" algn="ctr" fontAlgn="auto"/>
            <a:endParaRPr lang="en-US" strike="noStrike" noProof="1"/>
          </a:p>
        </p:txBody>
      </p:sp>
      <p:sp>
        <p:nvSpPr>
          <p:cNvPr id="20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3698439" y="1924635"/>
            <a:ext cx="2449031" cy="2728231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 lang="en-US" sz="16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pPr marL="0" lvl="0" algn="ctr" fontAlgn="auto"/>
            <a:endParaRPr lang="en-US" strike="noStrike" noProof="1"/>
          </a:p>
        </p:txBody>
      </p:sp>
      <p:sp>
        <p:nvSpPr>
          <p:cNvPr id="25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6273657" y="1924635"/>
            <a:ext cx="2449031" cy="2728231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 lang="en-US" sz="16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pPr marL="0" lvl="0" algn="ctr" fontAlgn="auto"/>
            <a:endParaRPr lang="en-US" strike="noStrike" noProof="1"/>
          </a:p>
        </p:txBody>
      </p:sp>
      <p:sp>
        <p:nvSpPr>
          <p:cNvPr id="26" name="Picture Placeholder 7"/>
          <p:cNvSpPr>
            <a:spLocks noGrp="1"/>
          </p:cNvSpPr>
          <p:nvPr>
            <p:ph type="pic" sz="quarter" idx="15"/>
          </p:nvPr>
        </p:nvSpPr>
        <p:spPr>
          <a:xfrm>
            <a:off x="8848874" y="1924634"/>
            <a:ext cx="2449031" cy="2728231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 lang="en-US" sz="16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pPr marL="0" lvl="0" algn="ctr" fontAlgn="auto"/>
            <a:endParaRPr lang="en-US" strike="noStrike" noProof="1"/>
          </a:p>
        </p:txBody>
      </p:sp>
    </p:spTree>
  </p:cSld>
  <p:clrMapOvr>
    <a:masterClrMapping/>
  </p:clrMapOvr>
  <p:transition spd="slow">
    <p:wip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wipe/>
  </p:transition>
</p:sldLayout>
</file>

<file path=ppt/slideMasters/_rels/slideMaster1.xml.rels><?xml version="1.0" encoding="UTF-8" standalone="yes"?>
<Relationships xmlns="http://schemas.openxmlformats.org/package/2006/relationships"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/>
            </a:gs>
            <a:gs pos="35000">
              <a:schemeClr val="bg1">
                <a:lumMod val="95000"/>
              </a:schemeClr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/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</p:sldLayoutIdLst>
  <p:transition spd="slow">
    <p:wipe/>
  </p:transition>
  <p:hf sldNum="0" hdr="0" ftr="0" dt="0"/>
  <p:txStyles>
    <p:titleStyle>
      <a:lvl1pPr algn="l" defTabSz="913765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3765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376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376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376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376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376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376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376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376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4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7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8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9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10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11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12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1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14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14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3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7169" name="文本框 5"/>
          <p:cNvSpPr txBox="1"/>
          <p:nvPr/>
        </p:nvSpPr>
        <p:spPr>
          <a:xfrm>
            <a:off x="1944688" y="2624138"/>
            <a:ext cx="8301037" cy="1446212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algn="ctr"/>
            <a:r>
              <a:rPr lang="zh-CN" altLang="en-US" sz="8800" b="1" dirty="0">
                <a:solidFill>
                  <a:srgbClr val="2E4864"/>
                </a:solidFill>
                <a:latin typeface="方正舒体" panose="02010601030101010101" pitchFamily="2" charset="-122"/>
                <a:ea typeface="方正舒体" panose="02010601030101010101" pitchFamily="2" charset="-122"/>
              </a:rPr>
              <a:t>就业与创业指导</a:t>
            </a:r>
            <a:endParaRPr lang="zh-CN" altLang="en-US" sz="8800" b="1" dirty="0">
              <a:solidFill>
                <a:srgbClr val="2E4864"/>
              </a:solidFill>
              <a:latin typeface="方正舒体" panose="02010601030101010101" pitchFamily="2" charset="-122"/>
              <a:ea typeface="方正舒体" panose="02010601030101010101" pitchFamily="2" charset="-122"/>
            </a:endParaRPr>
          </a:p>
        </p:txBody>
      </p:sp>
      <p:cxnSp>
        <p:nvCxnSpPr>
          <p:cNvPr id="8" name="直接连接符 7"/>
          <p:cNvCxnSpPr/>
          <p:nvPr/>
        </p:nvCxnSpPr>
        <p:spPr>
          <a:xfrm>
            <a:off x="0" y="6575425"/>
            <a:ext cx="10080625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71" name="文本框 5"/>
          <p:cNvSpPr txBox="1"/>
          <p:nvPr/>
        </p:nvSpPr>
        <p:spPr>
          <a:xfrm>
            <a:off x="4083050" y="4414838"/>
            <a:ext cx="4025900" cy="58420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algn="ctr"/>
            <a:r>
              <a:rPr lang="zh-CN" altLang="en-US" sz="3200" b="1" dirty="0">
                <a:solidFill>
                  <a:srgbClr val="2E4864"/>
                </a:solidFill>
                <a:latin typeface="方正舒体" panose="02010601030101010101" pitchFamily="2" charset="-122"/>
                <a:ea typeface="方正舒体" panose="02010601030101010101" pitchFamily="2" charset="-122"/>
              </a:rPr>
              <a:t>主编   刘金同</a:t>
            </a:r>
            <a:endParaRPr lang="zh-CN" altLang="en-US" sz="3200" b="1" dirty="0">
              <a:solidFill>
                <a:srgbClr val="2E4864"/>
              </a:solidFill>
              <a:latin typeface="方正舒体" panose="02010601030101010101" pitchFamily="2" charset="-122"/>
              <a:ea typeface="方正舒体" panose="02010601030101010101" pitchFamily="2" charset="-122"/>
            </a:endParaRPr>
          </a:p>
        </p:txBody>
      </p:sp>
      <p:sp>
        <p:nvSpPr>
          <p:cNvPr id="27" name="文本框 5"/>
          <p:cNvSpPr txBox="1">
            <a:spLocks noChangeArrowheads="1"/>
          </p:cNvSpPr>
          <p:nvPr/>
        </p:nvSpPr>
        <p:spPr bwMode="auto">
          <a:xfrm>
            <a:off x="9909175" y="6284913"/>
            <a:ext cx="2246313" cy="420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itchFamily="2" charset="-122"/>
              </a:defRPr>
            </a:lvl9pPr>
          </a:lstStyle>
          <a:p>
            <a:pPr algn="ctr" defTabSz="913765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135" b="1" strike="noStrike" noProof="1" dirty="0">
                <a:solidFill>
                  <a:srgbClr val="2E4864"/>
                </a:solidFill>
                <a:latin typeface="方正舒体" panose="02010601030101010101" pitchFamily="2" charset="-122"/>
                <a:ea typeface="方正舒体" panose="02010601030101010101" pitchFamily="2" charset="-122"/>
                <a:cs typeface="+mn-cs"/>
              </a:rPr>
              <a:t>北京出版社</a:t>
            </a:r>
            <a:endParaRPr lang="zh-CN" altLang="en-US" sz="2135" b="1" strike="noStrike" noProof="1" dirty="0">
              <a:solidFill>
                <a:srgbClr val="2E4864"/>
              </a:solidFill>
              <a:latin typeface="方正舒体" panose="02010601030101010101" pitchFamily="2" charset="-122"/>
              <a:ea typeface="方正舒体" panose="02010601030101010101" pitchFamily="2" charset="-122"/>
            </a:endParaRPr>
          </a:p>
        </p:txBody>
      </p:sp>
    </p:spTree>
  </p:cSld>
  <p:clrMapOvr>
    <a:masterClrMapping/>
  </p:clrMapOvr>
  <p:transition spd="slow">
    <p:split orient="vert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121857" name="组合 13"/>
          <p:cNvGrpSpPr/>
          <p:nvPr/>
        </p:nvGrpSpPr>
        <p:grpSpPr>
          <a:xfrm>
            <a:off x="673100" y="527051"/>
            <a:ext cx="704850" cy="647700"/>
            <a:chOff x="1417110" y="1933669"/>
            <a:chExt cx="1827515" cy="1676757"/>
          </a:xfrm>
        </p:grpSpPr>
        <p:sp>
          <p:nvSpPr>
            <p:cNvPr id="17" name="椭圆 16"/>
            <p:cNvSpPr/>
            <p:nvPr/>
          </p:nvSpPr>
          <p:spPr>
            <a:xfrm>
              <a:off x="1491775" y="1933669"/>
              <a:ext cx="1676757" cy="1676757"/>
            </a:xfrm>
            <a:prstGeom prst="ellipse">
              <a:avLst/>
            </a:prstGeom>
            <a:noFill/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18" name="椭圆 17"/>
            <p:cNvSpPr/>
            <p:nvPr/>
          </p:nvSpPr>
          <p:spPr>
            <a:xfrm>
              <a:off x="1686851" y="2118291"/>
              <a:ext cx="1307513" cy="1307513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19" name="椭圆 18"/>
            <p:cNvSpPr/>
            <p:nvPr/>
          </p:nvSpPr>
          <p:spPr>
            <a:xfrm>
              <a:off x="2772931" y="1944597"/>
              <a:ext cx="390517" cy="390517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20" name="椭圆 19"/>
            <p:cNvSpPr/>
            <p:nvPr/>
          </p:nvSpPr>
          <p:spPr>
            <a:xfrm>
              <a:off x="1417110" y="2261397"/>
              <a:ext cx="286781" cy="286781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21" name="椭圆 20"/>
            <p:cNvSpPr/>
            <p:nvPr/>
          </p:nvSpPr>
          <p:spPr>
            <a:xfrm>
              <a:off x="1686851" y="3308201"/>
              <a:ext cx="220530" cy="220530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22" name="椭圆 21"/>
            <p:cNvSpPr/>
            <p:nvPr/>
          </p:nvSpPr>
          <p:spPr>
            <a:xfrm>
              <a:off x="3016329" y="2979248"/>
              <a:ext cx="228296" cy="228296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</p:grpSp>
      <p:sp>
        <p:nvSpPr>
          <p:cNvPr id="121864" name="文本框 5"/>
          <p:cNvSpPr txBox="1"/>
          <p:nvPr/>
        </p:nvSpPr>
        <p:spPr>
          <a:xfrm>
            <a:off x="819150" y="681832"/>
            <a:ext cx="427355" cy="33718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en-US" altLang="zh-CN" sz="1600" dirty="0">
                <a:solidFill>
                  <a:srgbClr val="FFFFFF"/>
                </a:solidFill>
                <a:latin typeface="方正兰亭黑_GBK" panose="02000000000000000000" charset="-122"/>
                <a:ea typeface="方正兰亭黑_GBK" panose="02000000000000000000" charset="-122"/>
              </a:rPr>
              <a:t>02</a:t>
            </a:r>
            <a:endParaRPr lang="en-US" altLang="zh-CN" sz="1600" dirty="0">
              <a:solidFill>
                <a:srgbClr val="FFFFFF"/>
              </a:solidFill>
              <a:latin typeface="方正兰亭黑_GBK" panose="02000000000000000000" charset="-122"/>
              <a:ea typeface="方正兰亭黑_GBK" panose="02000000000000000000" charset="-122"/>
            </a:endParaRPr>
          </a:p>
        </p:txBody>
      </p:sp>
      <p:sp>
        <p:nvSpPr>
          <p:cNvPr id="121865" name="文本框 5"/>
          <p:cNvSpPr txBox="1"/>
          <p:nvPr/>
        </p:nvSpPr>
        <p:spPr>
          <a:xfrm>
            <a:off x="1620838" y="620713"/>
            <a:ext cx="1713230" cy="4603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sz="2400" b="1" dirty="0">
                <a:solidFill>
                  <a:srgbClr val="27506E"/>
                </a:solidFill>
                <a:latin typeface="楷体" panose="02010609060101010101" charset="-122"/>
                <a:ea typeface="楷体" panose="02010609060101010101" charset="-122"/>
                <a:sym typeface="微软雅黑 Light" panose="020B0502040204020203" charset="-122"/>
              </a:rPr>
              <a:t>能力的准备</a:t>
            </a:r>
            <a:endParaRPr lang="zh-CN" altLang="en-US" sz="2400" b="1" dirty="0">
              <a:solidFill>
                <a:srgbClr val="27506E"/>
              </a:solidFill>
              <a:latin typeface="楷体" panose="02010609060101010101" charset="-122"/>
              <a:ea typeface="楷体" panose="02010609060101010101" charset="-122"/>
              <a:sym typeface="微软雅黑 Light" panose="020B0502040204020203" charset="-122"/>
            </a:endParaRPr>
          </a:p>
        </p:txBody>
      </p:sp>
      <p:sp>
        <p:nvSpPr>
          <p:cNvPr id="121866" name="矩形 3"/>
          <p:cNvSpPr/>
          <p:nvPr/>
        </p:nvSpPr>
        <p:spPr>
          <a:xfrm>
            <a:off x="4558665" y="1903095"/>
            <a:ext cx="6369050" cy="1398905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pPr>
              <a:lnSpc>
                <a:spcPct val="150000"/>
              </a:lnSpc>
              <a:spcAft>
                <a:spcPts val="1200"/>
              </a:spcAft>
            </a:pPr>
            <a:r>
              <a:rPr lang="zh-CN" altLang="en-US" b="1" dirty="0">
                <a:solidFill>
                  <a:srgbClr val="27506E"/>
                </a:solidFill>
                <a:latin typeface="楷体" panose="02010609060101010101" charset="-122"/>
                <a:ea typeface="楷体" panose="02010609060101010101" charset="-122"/>
              </a:rPr>
              <a:t>（一）大学生就业需要具备的能力</a:t>
            </a:r>
            <a:endParaRPr lang="zh-CN" altLang="en-US" b="1" dirty="0">
              <a:solidFill>
                <a:srgbClr val="27506E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indent="406400">
              <a:lnSpc>
                <a:spcPct val="150000"/>
              </a:lnSpc>
              <a:extLst>
                <a:ext uri="{35155182-B16C-46BC-9424-99874614C6A1}">
                  <wpsdc:indentchars xmlns:wpsdc="http://www.wps.cn/officeDocument/2017/drawingmlCustomData" val="200" checksum="1740828767"/>
                </a:ext>
              </a:extLst>
            </a:pPr>
            <a:r>
              <a:rPr lang="zh-CN" altLang="en-US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1.表达能力      </a:t>
            </a:r>
            <a:r>
              <a:rPr lang="en-US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2.</a:t>
            </a:r>
            <a:r>
              <a:rPr lang="zh-CN" altLang="en-US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动手能力      </a:t>
            </a:r>
            <a:r>
              <a:rPr lang="en-US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3.</a:t>
            </a:r>
            <a:r>
              <a:rPr lang="zh-CN" altLang="en-US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适应能力    </a:t>
            </a:r>
            <a:endParaRPr lang="zh-CN" altLang="en-US" sz="1600" dirty="0">
              <a:solidFill>
                <a:srgbClr val="27506E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406400">
              <a:lnSpc>
                <a:spcPct val="150000"/>
              </a:lnSpc>
              <a:extLst>
                <a:ext uri="{35155182-B16C-46BC-9424-99874614C6A1}">
                  <wpsdc:indentchars xmlns:wpsdc="http://www.wps.cn/officeDocument/2017/drawingmlCustomData" val="200" checksum="1740828767"/>
                </a:ext>
              </a:extLst>
            </a:pPr>
            <a:r>
              <a:rPr lang="en-US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4.</a:t>
            </a:r>
            <a:r>
              <a:rPr lang="zh-CN" altLang="en-US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人际交往能力  </a:t>
            </a:r>
            <a:r>
              <a:rPr lang="en-US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5.</a:t>
            </a:r>
            <a:r>
              <a:rPr lang="zh-CN" altLang="en-US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组织管理能力  </a:t>
            </a:r>
            <a:r>
              <a:rPr lang="en-US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6.</a:t>
            </a:r>
            <a:r>
              <a:rPr lang="zh-CN" altLang="en-US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创新能力    </a:t>
            </a:r>
            <a:r>
              <a:rPr lang="en-US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7.</a:t>
            </a:r>
            <a:r>
              <a:rPr lang="zh-CN" altLang="en-US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决策能力</a:t>
            </a:r>
            <a:endParaRPr lang="zh-CN" altLang="en-US" sz="1600" dirty="0">
              <a:solidFill>
                <a:srgbClr val="27506E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121867" name="矩形 5"/>
          <p:cNvSpPr/>
          <p:nvPr/>
        </p:nvSpPr>
        <p:spPr>
          <a:xfrm>
            <a:off x="4558665" y="3967480"/>
            <a:ext cx="6369050" cy="1300480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pPr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</a:pPr>
            <a:r>
              <a:rPr lang="zh-CN" altLang="en-US" b="1" dirty="0">
                <a:solidFill>
                  <a:srgbClr val="27506E"/>
                </a:solidFill>
                <a:latin typeface="楷体" panose="02010609060101010101" charset="-122"/>
                <a:ea typeface="楷体" panose="02010609060101010101" charset="-122"/>
              </a:rPr>
              <a:t>（二）培养实践能力的方法和途径</a:t>
            </a:r>
            <a:endParaRPr lang="zh-CN" altLang="en-US" b="1" dirty="0">
              <a:solidFill>
                <a:srgbClr val="27506E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indent="406400">
              <a:lnSpc>
                <a:spcPct val="130000"/>
              </a:lnSpc>
              <a:extLst>
                <a:ext uri="{35155182-B16C-46BC-9424-99874614C6A1}">
                  <wpsdc:indentchars xmlns:wpsdc="http://www.wps.cn/officeDocument/2017/drawingmlCustomData" val="200" checksum="1740828767"/>
                </a:ext>
              </a:extLst>
            </a:pPr>
            <a:r>
              <a:rPr lang="en-US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1.</a:t>
            </a:r>
            <a:r>
              <a:rPr 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勤奋学习，积累知识     </a:t>
            </a:r>
            <a:r>
              <a:rPr lang="en-US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2.</a:t>
            </a:r>
            <a:r>
              <a:rPr lang="zh-CN" altLang="en-US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积极参与，勇于实践</a:t>
            </a:r>
            <a:endParaRPr lang="zh-CN" altLang="en-US" sz="1600" dirty="0">
              <a:solidFill>
                <a:srgbClr val="27506E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indent="406400">
              <a:lnSpc>
                <a:spcPct val="130000"/>
              </a:lnSpc>
              <a:extLst>
                <a:ext uri="{35155182-B16C-46BC-9424-99874614C6A1}">
                  <wpsdc:indentchars xmlns:wpsdc="http://www.wps.cn/officeDocument/2017/drawingmlCustomData" val="200" checksum="1740828767"/>
                </a:ext>
              </a:extLst>
            </a:pPr>
            <a:r>
              <a:rPr lang="en-US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3.</a:t>
            </a:r>
            <a:r>
              <a:rPr lang="zh-CN" altLang="en-US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启迪思维，发展兴趣     </a:t>
            </a:r>
            <a:endParaRPr lang="zh-CN" altLang="en-US" sz="1600" dirty="0">
              <a:solidFill>
                <a:srgbClr val="27506E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3" name="图片 2" descr="10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55905" y="2115185"/>
            <a:ext cx="3510000" cy="3600000"/>
          </a:xfrm>
          <a:prstGeom prst="rect">
            <a:avLst/>
          </a:prstGeom>
        </p:spPr>
      </p:pic>
    </p:spTree>
  </p:cSld>
  <p:clrMapOvr>
    <a:masterClrMapping/>
  </p:clrMapOvr>
  <p:transition spd="slow">
    <p:random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121857" name="组合 13"/>
          <p:cNvGrpSpPr/>
          <p:nvPr/>
        </p:nvGrpSpPr>
        <p:grpSpPr>
          <a:xfrm>
            <a:off x="673100" y="527051"/>
            <a:ext cx="704850" cy="647700"/>
            <a:chOff x="1417110" y="1933669"/>
            <a:chExt cx="1827515" cy="1676757"/>
          </a:xfrm>
        </p:grpSpPr>
        <p:sp>
          <p:nvSpPr>
            <p:cNvPr id="17" name="椭圆 16"/>
            <p:cNvSpPr/>
            <p:nvPr/>
          </p:nvSpPr>
          <p:spPr>
            <a:xfrm>
              <a:off x="1491775" y="1933669"/>
              <a:ext cx="1676757" cy="1676757"/>
            </a:xfrm>
            <a:prstGeom prst="ellipse">
              <a:avLst/>
            </a:prstGeom>
            <a:noFill/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18" name="椭圆 17"/>
            <p:cNvSpPr/>
            <p:nvPr/>
          </p:nvSpPr>
          <p:spPr>
            <a:xfrm>
              <a:off x="1686851" y="2118291"/>
              <a:ext cx="1307513" cy="1307513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19" name="椭圆 18"/>
            <p:cNvSpPr/>
            <p:nvPr/>
          </p:nvSpPr>
          <p:spPr>
            <a:xfrm>
              <a:off x="2772931" y="1944597"/>
              <a:ext cx="390517" cy="390517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20" name="椭圆 19"/>
            <p:cNvSpPr/>
            <p:nvPr/>
          </p:nvSpPr>
          <p:spPr>
            <a:xfrm>
              <a:off x="1417110" y="2261397"/>
              <a:ext cx="286781" cy="286781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21" name="椭圆 20"/>
            <p:cNvSpPr/>
            <p:nvPr/>
          </p:nvSpPr>
          <p:spPr>
            <a:xfrm>
              <a:off x="1686851" y="3308201"/>
              <a:ext cx="220530" cy="220530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22" name="椭圆 21"/>
            <p:cNvSpPr/>
            <p:nvPr/>
          </p:nvSpPr>
          <p:spPr>
            <a:xfrm>
              <a:off x="3016329" y="2979248"/>
              <a:ext cx="228296" cy="228296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</p:grpSp>
      <p:sp>
        <p:nvSpPr>
          <p:cNvPr id="121865" name="文本框 5"/>
          <p:cNvSpPr txBox="1"/>
          <p:nvPr/>
        </p:nvSpPr>
        <p:spPr>
          <a:xfrm>
            <a:off x="1620838" y="620713"/>
            <a:ext cx="2937510" cy="4603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sz="2400" b="1" dirty="0">
                <a:solidFill>
                  <a:srgbClr val="27506E"/>
                </a:solidFill>
                <a:latin typeface="楷体" panose="02010609060101010101" charset="-122"/>
                <a:ea typeface="楷体" panose="02010609060101010101" charset="-122"/>
                <a:sym typeface="微软雅黑 Light" panose="020B0502040204020203" charset="-122"/>
              </a:rPr>
              <a:t>结构合理的理论知识</a:t>
            </a:r>
            <a:endParaRPr lang="zh-CN" altLang="en-US" sz="2400" b="1" dirty="0">
              <a:solidFill>
                <a:srgbClr val="27506E"/>
              </a:solidFill>
              <a:latin typeface="楷体" panose="02010609060101010101" charset="-122"/>
              <a:ea typeface="楷体" panose="02010609060101010101" charset="-122"/>
              <a:sym typeface="微软雅黑 Light" panose="020B0502040204020203" charset="-122"/>
            </a:endParaRPr>
          </a:p>
        </p:txBody>
      </p:sp>
      <p:sp>
        <p:nvSpPr>
          <p:cNvPr id="121866" name="矩形 3"/>
          <p:cNvSpPr/>
          <p:nvPr/>
        </p:nvSpPr>
        <p:spPr>
          <a:xfrm>
            <a:off x="4613275" y="1360488"/>
            <a:ext cx="6369050" cy="922337"/>
          </a:xfrm>
          <a:prstGeom prst="rect">
            <a:avLst/>
          </a:prstGeom>
          <a:noFill/>
          <a:ln w="9525">
            <a:noFill/>
          </a:ln>
        </p:spPr>
        <p:txBody>
          <a:bodyPr wrap="square" anchor="b">
            <a:spAutoFit/>
          </a:bodyPr>
          <a:p>
            <a:pPr>
              <a:lnSpc>
                <a:spcPct val="150000"/>
              </a:lnSpc>
            </a:pPr>
            <a:r>
              <a:rPr lang="zh-CN" altLang="en-US" b="1" dirty="0">
                <a:solidFill>
                  <a:srgbClr val="27506E"/>
                </a:solidFill>
                <a:latin typeface="楷体" panose="02010609060101010101" charset="-122"/>
                <a:ea typeface="楷体" panose="02010609060101010101" charset="-122"/>
              </a:rPr>
              <a:t>1.现代知识结构的几种模式</a:t>
            </a:r>
            <a:endParaRPr lang="zh-CN" altLang="en-US" b="1" dirty="0">
              <a:solidFill>
                <a:srgbClr val="27506E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zh-CN" sz="1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  </a:t>
            </a:r>
            <a:r>
              <a:rPr lang="zh-CN" altLang="zh-CN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</a:t>
            </a:r>
            <a:r>
              <a:rPr lang="zh-CN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蜘蛛网型知识结构、幕帘型知识结构、宝塔型知识结构</a:t>
            </a:r>
            <a:endParaRPr lang="zh-CN" altLang="zh-CN" sz="1600" dirty="0">
              <a:solidFill>
                <a:srgbClr val="27506E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21867" name="矩形 5"/>
          <p:cNvSpPr/>
          <p:nvPr/>
        </p:nvSpPr>
        <p:spPr>
          <a:xfrm>
            <a:off x="4613275" y="2257425"/>
            <a:ext cx="6369050" cy="3067050"/>
          </a:xfrm>
          <a:prstGeom prst="rect">
            <a:avLst/>
          </a:prstGeom>
          <a:noFill/>
          <a:ln w="9525">
            <a:noFill/>
          </a:ln>
        </p:spPr>
        <p:txBody>
          <a:bodyPr wrap="square" anchor="b">
            <a:spAutoFit/>
          </a:bodyPr>
          <a:p>
            <a:pPr>
              <a:lnSpc>
                <a:spcPct val="150000"/>
              </a:lnSpc>
            </a:pPr>
            <a:r>
              <a:rPr lang="zh-CN" altLang="en-US" b="1" dirty="0">
                <a:solidFill>
                  <a:srgbClr val="27506E"/>
                </a:solidFill>
                <a:latin typeface="楷体" panose="02010609060101010101" charset="-122"/>
                <a:ea typeface="楷体" panose="02010609060101010101" charset="-122"/>
              </a:rPr>
              <a:t>2. 知识结构要适应现代社会职业岗位的要求</a:t>
            </a:r>
            <a:endParaRPr lang="zh-CN" altLang="en-US" b="1" dirty="0">
              <a:solidFill>
                <a:srgbClr val="27506E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30000"/>
              </a:lnSpc>
            </a:pPr>
            <a:r>
              <a:rPr lang="zh-CN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（1）对国家机关、事业单位的工作人员知识结构的要求</a:t>
            </a:r>
            <a:endParaRPr lang="zh-CN" altLang="zh-CN" sz="1600" dirty="0">
              <a:solidFill>
                <a:srgbClr val="27506E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ct val="130000"/>
              </a:lnSpc>
            </a:pPr>
            <a:r>
              <a:rPr lang="zh-CN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（2）工程技术人员的知识结构标准</a:t>
            </a:r>
            <a:endParaRPr lang="zh-CN" altLang="zh-CN" sz="1600" dirty="0">
              <a:solidFill>
                <a:srgbClr val="27506E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ct val="130000"/>
              </a:lnSpc>
            </a:pPr>
            <a:r>
              <a:rPr lang="zh-CN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（3）对社会科学工作者的知识结构要求</a:t>
            </a:r>
            <a:endParaRPr lang="zh-CN" altLang="zh-CN" sz="1600" dirty="0">
              <a:solidFill>
                <a:srgbClr val="27506E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ct val="130000"/>
              </a:lnSpc>
            </a:pPr>
            <a:r>
              <a:rPr lang="zh-CN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（4）经营管理人员的知识结构要求</a:t>
            </a:r>
            <a:endParaRPr lang="zh-CN" altLang="zh-CN" sz="1600" dirty="0">
              <a:solidFill>
                <a:srgbClr val="27506E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ct val="130000"/>
              </a:lnSpc>
            </a:pPr>
            <a:r>
              <a:rPr lang="zh-CN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（5）自然科学研究人员的知识结构要求</a:t>
            </a:r>
            <a:endParaRPr lang="zh-CN" altLang="zh-CN" sz="1600" dirty="0">
              <a:solidFill>
                <a:srgbClr val="27506E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ct val="130000"/>
              </a:lnSpc>
            </a:pPr>
            <a:r>
              <a:rPr lang="zh-CN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（6）对军事人才知识结构的要求</a:t>
            </a:r>
            <a:endParaRPr lang="zh-CN" altLang="zh-CN" sz="1600" dirty="0">
              <a:solidFill>
                <a:srgbClr val="27506E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ct val="130000"/>
              </a:lnSpc>
            </a:pPr>
            <a:r>
              <a:rPr lang="zh-CN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（7）财会人员的知识结构要求</a:t>
            </a:r>
            <a:endParaRPr lang="zh-CN" altLang="zh-CN" sz="1600" dirty="0">
              <a:solidFill>
                <a:srgbClr val="27506E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ct val="130000"/>
              </a:lnSpc>
            </a:pPr>
            <a:r>
              <a:rPr lang="zh-CN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（8）文艺人才知识结构的要求</a:t>
            </a:r>
            <a:endParaRPr lang="zh-CN" altLang="zh-CN" sz="1600" dirty="0">
              <a:solidFill>
                <a:srgbClr val="27506E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21868" name="矩形 2"/>
          <p:cNvSpPr/>
          <p:nvPr/>
        </p:nvSpPr>
        <p:spPr>
          <a:xfrm>
            <a:off x="4613275" y="5299075"/>
            <a:ext cx="6369050" cy="1147763"/>
          </a:xfrm>
          <a:prstGeom prst="rect">
            <a:avLst/>
          </a:prstGeom>
          <a:noFill/>
          <a:ln w="9525">
            <a:noFill/>
          </a:ln>
        </p:spPr>
        <p:txBody>
          <a:bodyPr wrap="square" anchor="b">
            <a:spAutoFit/>
          </a:bodyPr>
          <a:p>
            <a:pPr>
              <a:lnSpc>
                <a:spcPct val="150000"/>
              </a:lnSpc>
            </a:pPr>
            <a:r>
              <a:rPr lang="zh-CN" altLang="en-US" b="1" dirty="0">
                <a:solidFill>
                  <a:srgbClr val="27506E"/>
                </a:solidFill>
                <a:latin typeface="楷体" panose="02010609060101010101" charset="-122"/>
                <a:ea typeface="楷体" panose="02010609060101010101" charset="-122"/>
              </a:rPr>
              <a:t>3. 知识结构的特性</a:t>
            </a:r>
            <a:endParaRPr lang="zh-CN" altLang="en-US" b="1" dirty="0">
              <a:solidFill>
                <a:srgbClr val="27506E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30000"/>
              </a:lnSpc>
            </a:pPr>
            <a:r>
              <a:rPr lang="zh-CN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首先知识结构具有整体性。 </a:t>
            </a:r>
            <a:endParaRPr lang="zh-CN" altLang="zh-CN" sz="1600" dirty="0">
              <a:solidFill>
                <a:srgbClr val="27506E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ct val="130000"/>
              </a:lnSpc>
            </a:pPr>
            <a:r>
              <a:rPr lang="zh-CN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其次是知识结构的变动性。</a:t>
            </a:r>
            <a:endParaRPr lang="zh-CN" altLang="zh-CN" sz="1600" dirty="0">
              <a:solidFill>
                <a:srgbClr val="27506E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121869" name="Picture 3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62013" y="1836738"/>
            <a:ext cx="3186112" cy="318452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slow">
    <p:random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123905" name="组合 13"/>
          <p:cNvGrpSpPr/>
          <p:nvPr/>
        </p:nvGrpSpPr>
        <p:grpSpPr>
          <a:xfrm>
            <a:off x="673100" y="488950"/>
            <a:ext cx="704850" cy="647700"/>
            <a:chOff x="1417110" y="1933669"/>
            <a:chExt cx="1827515" cy="1676757"/>
          </a:xfrm>
        </p:grpSpPr>
        <p:sp>
          <p:nvSpPr>
            <p:cNvPr id="17" name="椭圆 16"/>
            <p:cNvSpPr/>
            <p:nvPr/>
          </p:nvSpPr>
          <p:spPr>
            <a:xfrm>
              <a:off x="1491775" y="1933669"/>
              <a:ext cx="1676757" cy="1676757"/>
            </a:xfrm>
            <a:prstGeom prst="ellipse">
              <a:avLst/>
            </a:prstGeom>
            <a:noFill/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18" name="椭圆 17"/>
            <p:cNvSpPr/>
            <p:nvPr/>
          </p:nvSpPr>
          <p:spPr>
            <a:xfrm>
              <a:off x="1686851" y="2118291"/>
              <a:ext cx="1307513" cy="1307513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19" name="椭圆 18"/>
            <p:cNvSpPr/>
            <p:nvPr/>
          </p:nvSpPr>
          <p:spPr>
            <a:xfrm>
              <a:off x="2772931" y="1944597"/>
              <a:ext cx="390517" cy="390517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20" name="椭圆 19"/>
            <p:cNvSpPr/>
            <p:nvPr/>
          </p:nvSpPr>
          <p:spPr>
            <a:xfrm>
              <a:off x="1417110" y="2261397"/>
              <a:ext cx="286781" cy="286781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21" name="椭圆 20"/>
            <p:cNvSpPr/>
            <p:nvPr/>
          </p:nvSpPr>
          <p:spPr>
            <a:xfrm>
              <a:off x="1686851" y="3308201"/>
              <a:ext cx="220530" cy="220530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22" name="椭圆 21"/>
            <p:cNvSpPr/>
            <p:nvPr/>
          </p:nvSpPr>
          <p:spPr>
            <a:xfrm>
              <a:off x="3016329" y="2979248"/>
              <a:ext cx="228296" cy="228296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</p:grpSp>
      <p:sp>
        <p:nvSpPr>
          <p:cNvPr id="123913" name="文本框 5"/>
          <p:cNvSpPr txBox="1"/>
          <p:nvPr/>
        </p:nvSpPr>
        <p:spPr>
          <a:xfrm>
            <a:off x="1620838" y="620713"/>
            <a:ext cx="2735262" cy="398462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sz="2000" b="1" dirty="0">
                <a:solidFill>
                  <a:srgbClr val="27506E"/>
                </a:solidFill>
                <a:latin typeface="楷体" panose="02010609060101010101" charset="-122"/>
                <a:ea typeface="楷体" panose="02010609060101010101" charset="-122"/>
                <a:sym typeface="微软雅黑 Light" panose="020B0502040204020203" charset="-122"/>
              </a:rPr>
              <a:t>适应职业与变化的能力</a:t>
            </a:r>
            <a:endParaRPr lang="zh-CN" altLang="en-US" sz="2000" b="1" dirty="0">
              <a:solidFill>
                <a:srgbClr val="27506E"/>
              </a:solidFill>
              <a:latin typeface="楷体" panose="02010609060101010101" charset="-122"/>
              <a:ea typeface="楷体" panose="02010609060101010101" charset="-122"/>
              <a:sym typeface="微软雅黑 Light" panose="020B0502040204020203" charset="-122"/>
            </a:endParaRPr>
          </a:p>
        </p:txBody>
      </p:sp>
      <p:sp>
        <p:nvSpPr>
          <p:cNvPr id="123914" name="矩形 2"/>
          <p:cNvSpPr/>
          <p:nvPr/>
        </p:nvSpPr>
        <p:spPr>
          <a:xfrm>
            <a:off x="5173663" y="1474788"/>
            <a:ext cx="5595937" cy="2352675"/>
          </a:xfrm>
          <a:prstGeom prst="rect">
            <a:avLst/>
          </a:prstGeom>
          <a:noFill/>
          <a:ln w="9525">
            <a:noFill/>
          </a:ln>
        </p:spPr>
        <p:txBody>
          <a:bodyPr wrap="square" anchor="b">
            <a:spAutoFit/>
          </a:bodyPr>
          <a:p>
            <a:pPr>
              <a:lnSpc>
                <a:spcPct val="150000"/>
              </a:lnSpc>
            </a:pPr>
            <a:r>
              <a:rPr lang="zh-CN" altLang="en-US" b="1" dirty="0">
                <a:solidFill>
                  <a:srgbClr val="27506E"/>
                </a:solidFill>
                <a:latin typeface="楷体" panose="02010609060101010101" charset="-122"/>
                <a:ea typeface="楷体" panose="02010609060101010101" charset="-122"/>
              </a:rPr>
              <a:t>二、适应职业需要的实践能力</a:t>
            </a:r>
            <a:endParaRPr lang="zh-CN" altLang="en-US" b="1" dirty="0">
              <a:solidFill>
                <a:srgbClr val="27506E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</a:t>
            </a:r>
            <a:r>
              <a:rPr lang="en-US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1.</a:t>
            </a:r>
            <a:r>
              <a:rPr lang="zh-CN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决策能力</a:t>
            </a:r>
            <a:endParaRPr lang="zh-CN" altLang="zh-CN" sz="1600" dirty="0">
              <a:solidFill>
                <a:srgbClr val="27506E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</a:t>
            </a:r>
            <a:r>
              <a:rPr lang="en-US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2.</a:t>
            </a:r>
            <a:r>
              <a:rPr lang="zh-CN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创造能力 </a:t>
            </a:r>
            <a:endParaRPr lang="zh-CN" altLang="zh-CN" sz="1600" dirty="0">
              <a:solidFill>
                <a:srgbClr val="27506E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</a:t>
            </a:r>
            <a:r>
              <a:rPr lang="en-US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3.</a:t>
            </a:r>
            <a:r>
              <a:rPr lang="zh-CN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培养良好的社会交际能力 </a:t>
            </a:r>
            <a:endParaRPr lang="zh-CN" altLang="zh-CN" sz="1600" dirty="0">
              <a:solidFill>
                <a:srgbClr val="27506E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</a:t>
            </a:r>
            <a:r>
              <a:rPr lang="en-US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4.</a:t>
            </a:r>
            <a:r>
              <a:rPr lang="zh-CN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培养熟练的操作能力 </a:t>
            </a:r>
            <a:endParaRPr lang="zh-CN" altLang="zh-CN" sz="1600" dirty="0">
              <a:solidFill>
                <a:srgbClr val="27506E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</a:t>
            </a:r>
            <a:r>
              <a:rPr lang="en-US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5.</a:t>
            </a:r>
            <a:r>
              <a:rPr lang="zh-CN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培养较强的组织管理能力</a:t>
            </a:r>
            <a:endParaRPr lang="zh-CN" altLang="zh-CN" sz="1600" dirty="0">
              <a:solidFill>
                <a:srgbClr val="27506E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23915" name="矩形 1"/>
          <p:cNvSpPr/>
          <p:nvPr/>
        </p:nvSpPr>
        <p:spPr>
          <a:xfrm>
            <a:off x="5173663" y="4137025"/>
            <a:ext cx="5595937" cy="1614488"/>
          </a:xfrm>
          <a:prstGeom prst="rect">
            <a:avLst/>
          </a:prstGeom>
          <a:noFill/>
          <a:ln w="9525">
            <a:noFill/>
          </a:ln>
        </p:spPr>
        <p:txBody>
          <a:bodyPr wrap="square" anchor="b">
            <a:spAutoFit/>
          </a:bodyPr>
          <a:p>
            <a:pPr>
              <a:lnSpc>
                <a:spcPct val="150000"/>
              </a:lnSpc>
            </a:pPr>
            <a:r>
              <a:rPr lang="zh-CN" altLang="en-US" b="1" dirty="0">
                <a:solidFill>
                  <a:srgbClr val="27506E"/>
                </a:solidFill>
                <a:latin typeface="楷体" panose="02010609060101010101" charset="-122"/>
                <a:ea typeface="楷体" panose="02010609060101010101" charset="-122"/>
              </a:rPr>
              <a:t>三、适应变化的自我发展能力</a:t>
            </a:r>
            <a:endParaRPr lang="zh-CN" altLang="en-US" b="1" dirty="0">
              <a:solidFill>
                <a:srgbClr val="27506E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</a:t>
            </a:r>
            <a:r>
              <a:rPr lang="en-US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1.</a:t>
            </a:r>
            <a:r>
              <a:rPr lang="zh-CN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打破陈规旧习</a:t>
            </a:r>
            <a:endParaRPr lang="zh-CN" altLang="zh-CN" sz="1600" dirty="0">
              <a:solidFill>
                <a:srgbClr val="27506E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</a:t>
            </a:r>
            <a:r>
              <a:rPr lang="en-US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2.</a:t>
            </a:r>
            <a:r>
              <a:rPr lang="zh-CN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自我承认法</a:t>
            </a:r>
            <a:endParaRPr lang="zh-CN" altLang="zh-CN" sz="1600" dirty="0">
              <a:solidFill>
                <a:srgbClr val="27506E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</a:t>
            </a:r>
            <a:r>
              <a:rPr lang="en-US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3.</a:t>
            </a:r>
            <a:r>
              <a:rPr lang="zh-CN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树立信心法</a:t>
            </a:r>
            <a:endParaRPr lang="zh-CN" altLang="zh-CN" sz="1600" dirty="0">
              <a:solidFill>
                <a:srgbClr val="27506E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123916" name="Picture 2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3702"/>
          <a:stretch>
            <a:fillRect/>
          </a:stretch>
        </p:blipFill>
        <p:spPr>
          <a:xfrm>
            <a:off x="1289050" y="1884363"/>
            <a:ext cx="2974975" cy="3087687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slow">
    <p:random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125953" name="组合 13"/>
          <p:cNvGrpSpPr/>
          <p:nvPr/>
        </p:nvGrpSpPr>
        <p:grpSpPr>
          <a:xfrm>
            <a:off x="673100" y="488950"/>
            <a:ext cx="704850" cy="647700"/>
            <a:chOff x="1417110" y="1933669"/>
            <a:chExt cx="1827515" cy="1676757"/>
          </a:xfrm>
        </p:grpSpPr>
        <p:sp>
          <p:nvSpPr>
            <p:cNvPr id="17" name="椭圆 16"/>
            <p:cNvSpPr/>
            <p:nvPr/>
          </p:nvSpPr>
          <p:spPr>
            <a:xfrm>
              <a:off x="1491775" y="1933669"/>
              <a:ext cx="1676757" cy="1676757"/>
            </a:xfrm>
            <a:prstGeom prst="ellipse">
              <a:avLst/>
            </a:prstGeom>
            <a:noFill/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18" name="椭圆 17"/>
            <p:cNvSpPr/>
            <p:nvPr/>
          </p:nvSpPr>
          <p:spPr>
            <a:xfrm>
              <a:off x="1686851" y="2118291"/>
              <a:ext cx="1307513" cy="1307513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19" name="椭圆 18"/>
            <p:cNvSpPr/>
            <p:nvPr/>
          </p:nvSpPr>
          <p:spPr>
            <a:xfrm>
              <a:off x="2772931" y="1944597"/>
              <a:ext cx="390517" cy="390517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20" name="椭圆 19"/>
            <p:cNvSpPr/>
            <p:nvPr/>
          </p:nvSpPr>
          <p:spPr>
            <a:xfrm>
              <a:off x="1417110" y="2261397"/>
              <a:ext cx="286781" cy="286781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21" name="椭圆 20"/>
            <p:cNvSpPr/>
            <p:nvPr/>
          </p:nvSpPr>
          <p:spPr>
            <a:xfrm>
              <a:off x="1686851" y="3308201"/>
              <a:ext cx="220530" cy="220530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22" name="椭圆 21"/>
            <p:cNvSpPr/>
            <p:nvPr/>
          </p:nvSpPr>
          <p:spPr>
            <a:xfrm>
              <a:off x="3016329" y="2979248"/>
              <a:ext cx="228296" cy="228296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</p:grpSp>
      <p:sp>
        <p:nvSpPr>
          <p:cNvPr id="125961" name="文本框 5"/>
          <p:cNvSpPr txBox="1"/>
          <p:nvPr/>
        </p:nvSpPr>
        <p:spPr>
          <a:xfrm>
            <a:off x="1620838" y="620713"/>
            <a:ext cx="3756025" cy="398462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sz="2000" b="1" dirty="0">
                <a:solidFill>
                  <a:srgbClr val="27506E"/>
                </a:solidFill>
                <a:latin typeface="楷体" panose="02010609060101010101" charset="-122"/>
                <a:ea typeface="楷体" panose="02010609060101010101" charset="-122"/>
                <a:sym typeface="微软雅黑 Light" panose="020B0502040204020203" charset="-122"/>
              </a:rPr>
              <a:t>职业素质测试与特殊技能的准备</a:t>
            </a:r>
            <a:endParaRPr lang="zh-CN" altLang="en-US" sz="2000" b="1" dirty="0">
              <a:solidFill>
                <a:srgbClr val="27506E"/>
              </a:solidFill>
              <a:latin typeface="楷体" panose="02010609060101010101" charset="-122"/>
              <a:ea typeface="楷体" panose="02010609060101010101" charset="-122"/>
              <a:sym typeface="微软雅黑 Light" panose="020B0502040204020203" charset="-122"/>
            </a:endParaRPr>
          </a:p>
        </p:txBody>
      </p:sp>
      <p:sp>
        <p:nvSpPr>
          <p:cNvPr id="125962" name="矩形 2"/>
          <p:cNvSpPr/>
          <p:nvPr/>
        </p:nvSpPr>
        <p:spPr>
          <a:xfrm>
            <a:off x="5083175" y="1203325"/>
            <a:ext cx="6369050" cy="1984375"/>
          </a:xfrm>
          <a:prstGeom prst="rect">
            <a:avLst/>
          </a:prstGeom>
          <a:noFill/>
          <a:ln w="9525">
            <a:noFill/>
          </a:ln>
        </p:spPr>
        <p:txBody>
          <a:bodyPr wrap="square" anchor="b">
            <a:spAutoFit/>
          </a:bodyPr>
          <a:p>
            <a:pPr>
              <a:lnSpc>
                <a:spcPct val="150000"/>
              </a:lnSpc>
            </a:pPr>
            <a:r>
              <a:rPr lang="zh-CN" altLang="en-US" b="1" dirty="0">
                <a:solidFill>
                  <a:srgbClr val="27506E"/>
                </a:solidFill>
                <a:latin typeface="楷体" panose="02010609060101010101" charset="-122"/>
                <a:ea typeface="楷体" panose="02010609060101010101" charset="-122"/>
              </a:rPr>
              <a:t>四、职业素质测试</a:t>
            </a:r>
            <a:endParaRPr lang="zh-CN" altLang="en-US" b="1" dirty="0">
              <a:solidFill>
                <a:srgbClr val="27506E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1. 职业兴趣测试；</a:t>
            </a:r>
            <a:endParaRPr lang="zh-CN" altLang="zh-CN" sz="1600" dirty="0">
              <a:solidFill>
                <a:srgbClr val="27506E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2. 职业人格(个性)测试；</a:t>
            </a:r>
            <a:endParaRPr lang="zh-CN" altLang="zh-CN" sz="1600" dirty="0">
              <a:solidFill>
                <a:srgbClr val="27506E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3. 职业能力测试；</a:t>
            </a:r>
            <a:endParaRPr lang="zh-CN" altLang="zh-CN" sz="1600" dirty="0">
              <a:solidFill>
                <a:srgbClr val="27506E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4. 应试焦虑(情绪)测试。</a:t>
            </a:r>
            <a:endParaRPr lang="zh-CN" altLang="zh-CN" sz="1600" dirty="0">
              <a:solidFill>
                <a:srgbClr val="27506E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25963" name="矩形 1"/>
          <p:cNvSpPr/>
          <p:nvPr/>
        </p:nvSpPr>
        <p:spPr>
          <a:xfrm>
            <a:off x="5083175" y="3187700"/>
            <a:ext cx="6369050" cy="3092450"/>
          </a:xfrm>
          <a:prstGeom prst="rect">
            <a:avLst/>
          </a:prstGeom>
          <a:noFill/>
          <a:ln w="9525">
            <a:noFill/>
          </a:ln>
        </p:spPr>
        <p:txBody>
          <a:bodyPr wrap="square" anchor="b">
            <a:spAutoFit/>
          </a:bodyPr>
          <a:p>
            <a:pPr>
              <a:lnSpc>
                <a:spcPct val="150000"/>
              </a:lnSpc>
            </a:pPr>
            <a:r>
              <a:rPr lang="zh-CN" altLang="en-US" b="1" dirty="0">
                <a:solidFill>
                  <a:srgbClr val="27506E"/>
                </a:solidFill>
                <a:latin typeface="楷体" panose="02010609060101010101" charset="-122"/>
                <a:ea typeface="楷体" panose="02010609060101010101" charset="-122"/>
              </a:rPr>
              <a:t>五、特殊技能的准备</a:t>
            </a:r>
            <a:endParaRPr lang="zh-CN" altLang="en-US" b="1" dirty="0">
              <a:solidFill>
                <a:srgbClr val="27506E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</a:t>
            </a:r>
            <a:r>
              <a:rPr lang="en-US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1.</a:t>
            </a:r>
            <a:r>
              <a:rPr lang="zh-CN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计算机软件专业技术资格和水平考试</a:t>
            </a:r>
            <a:endParaRPr lang="zh-CN" altLang="zh-CN" sz="1600" dirty="0">
              <a:solidFill>
                <a:srgbClr val="27506E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2.</a:t>
            </a:r>
            <a:r>
              <a:rPr lang="zh-CN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会计专业技术资格考试</a:t>
            </a:r>
            <a:endParaRPr lang="zh-CN" altLang="zh-CN" sz="1600" dirty="0">
              <a:solidFill>
                <a:srgbClr val="27506E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3.</a:t>
            </a:r>
            <a:r>
              <a:rPr lang="zh-CN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经济专业技术资格考试</a:t>
            </a:r>
            <a:endParaRPr lang="zh-CN" altLang="zh-CN" sz="1600" dirty="0">
              <a:solidFill>
                <a:srgbClr val="27506E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4.</a:t>
            </a:r>
            <a:r>
              <a:rPr lang="zh-CN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律师资格考试</a:t>
            </a:r>
            <a:endParaRPr lang="zh-CN" altLang="zh-CN" sz="1600" dirty="0">
              <a:solidFill>
                <a:srgbClr val="27506E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5.</a:t>
            </a:r>
            <a:r>
              <a:rPr lang="zh-CN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注册会计师资格考试</a:t>
            </a:r>
            <a:endParaRPr lang="zh-CN" altLang="zh-CN" sz="1600" dirty="0">
              <a:solidFill>
                <a:srgbClr val="27506E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6.</a:t>
            </a:r>
            <a:r>
              <a:rPr lang="zh-CN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监理工程师资格考试</a:t>
            </a:r>
            <a:endParaRPr lang="zh-CN" altLang="zh-CN" sz="1600" dirty="0">
              <a:solidFill>
                <a:srgbClr val="27506E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7.</a:t>
            </a:r>
            <a:r>
              <a:rPr lang="zh-CN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其他专业技术资格考试</a:t>
            </a:r>
            <a:endParaRPr lang="zh-CN" altLang="zh-CN" sz="1600" dirty="0">
              <a:solidFill>
                <a:srgbClr val="27506E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125964" name="Picture 3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flipH="1">
            <a:off x="1281113" y="1816100"/>
            <a:ext cx="3225800" cy="32258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slow">
    <p:random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8" name="椭圆 7"/>
          <p:cNvSpPr/>
          <p:nvPr/>
        </p:nvSpPr>
        <p:spPr>
          <a:xfrm>
            <a:off x="2389188" y="2311400"/>
            <a:ext cx="2235200" cy="2235200"/>
          </a:xfrm>
          <a:prstGeom prst="ellipse">
            <a:avLst/>
          </a:prstGeom>
          <a:noFill/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765" fontAlgn="auto"/>
            <a:endParaRPr lang="zh-CN" altLang="en-US" strike="noStrike" noProof="1">
              <a:solidFill>
                <a:prstClr val="white"/>
              </a:solidFill>
              <a:latin typeface="Calibri Light" panose="020F0302020204030204"/>
              <a:ea typeface="微软雅黑 Light" panose="020B0502040204020203" charset="-122"/>
            </a:endParaRPr>
          </a:p>
        </p:txBody>
      </p:sp>
      <p:sp>
        <p:nvSpPr>
          <p:cNvPr id="24" name="椭圆 23"/>
          <p:cNvSpPr/>
          <p:nvPr/>
        </p:nvSpPr>
        <p:spPr>
          <a:xfrm>
            <a:off x="2649127" y="2557673"/>
            <a:ext cx="1743351" cy="1743351"/>
          </a:xfrm>
          <a:prstGeom prst="ellipse">
            <a:avLst/>
          </a:prstGeom>
          <a:gradFill>
            <a:gsLst>
              <a:gs pos="100000">
                <a:schemeClr val="accent1">
                  <a:lumMod val="75000"/>
                </a:schemeClr>
              </a:gs>
              <a:gs pos="0">
                <a:srgbClr val="27506E"/>
              </a:gs>
            </a:gsLst>
            <a:path path="circle">
              <a:fillToRect l="50000" t="50000" r="50000" b="50000"/>
            </a:path>
          </a:gradFill>
          <a:ln>
            <a:noFill/>
          </a:ln>
          <a:effectLst>
            <a:outerShdw blurRad="1397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765" fontAlgn="auto"/>
            <a:endParaRPr lang="zh-CN" altLang="en-US" strike="noStrike" noProof="1">
              <a:solidFill>
                <a:prstClr val="white"/>
              </a:solidFill>
              <a:latin typeface="Calibri Light" panose="020F0302020204030204"/>
              <a:ea typeface="微软雅黑 Light" panose="020B0502040204020203" charset="-122"/>
            </a:endParaRPr>
          </a:p>
        </p:txBody>
      </p:sp>
      <p:sp>
        <p:nvSpPr>
          <p:cNvPr id="128003" name="文本框 5"/>
          <p:cNvSpPr txBox="1"/>
          <p:nvPr/>
        </p:nvSpPr>
        <p:spPr>
          <a:xfrm>
            <a:off x="2740025" y="3151188"/>
            <a:ext cx="1560513" cy="646112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algn="ctr"/>
            <a:r>
              <a:rPr lang="zh-CN" altLang="en-US" sz="3600" b="1" dirty="0">
                <a:solidFill>
                  <a:srgbClr val="FFFFFF"/>
                </a:solidFill>
                <a:latin typeface="楷体" panose="02010609060101010101" charset="-122"/>
                <a:ea typeface="楷体" panose="02010609060101010101" charset="-122"/>
              </a:rPr>
              <a:t>第三节</a:t>
            </a:r>
            <a:endParaRPr lang="zh-CN" altLang="en-US" sz="3600" b="1" dirty="0">
              <a:solidFill>
                <a:srgbClr val="FFFFFF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28004" name="文本框 5"/>
          <p:cNvSpPr txBox="1"/>
          <p:nvPr/>
        </p:nvSpPr>
        <p:spPr>
          <a:xfrm>
            <a:off x="5666105" y="3168650"/>
            <a:ext cx="3819525" cy="64516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algn="dist"/>
            <a:r>
              <a:rPr lang="zh-CN" altLang="en-US" sz="3600" b="1" dirty="0">
                <a:solidFill>
                  <a:srgbClr val="27506E"/>
                </a:solidFill>
                <a:latin typeface="+mj-ea"/>
                <a:ea typeface="+mj-ea"/>
              </a:rPr>
              <a:t>就业信息的收集</a:t>
            </a:r>
            <a:endParaRPr lang="zh-CN" altLang="en-US" sz="3600" b="1" dirty="0">
              <a:solidFill>
                <a:srgbClr val="27506E"/>
              </a:solidFill>
              <a:latin typeface="+mj-ea"/>
              <a:ea typeface="+mj-ea"/>
            </a:endParaRPr>
          </a:p>
        </p:txBody>
      </p:sp>
      <p:sp>
        <p:nvSpPr>
          <p:cNvPr id="25" name="椭圆 24"/>
          <p:cNvSpPr/>
          <p:nvPr/>
        </p:nvSpPr>
        <p:spPr>
          <a:xfrm>
            <a:off x="4097234" y="2326081"/>
            <a:ext cx="520689" cy="520689"/>
          </a:xfrm>
          <a:prstGeom prst="ellipse">
            <a:avLst/>
          </a:prstGeom>
          <a:gradFill>
            <a:gsLst>
              <a:gs pos="100000">
                <a:schemeClr val="accent1">
                  <a:lumMod val="75000"/>
                </a:schemeClr>
              </a:gs>
              <a:gs pos="0">
                <a:srgbClr val="27506E"/>
              </a:gs>
            </a:gsLst>
            <a:path path="circle">
              <a:fillToRect l="50000" t="50000" r="50000" b="50000"/>
            </a:path>
          </a:gradFill>
          <a:ln>
            <a:noFill/>
          </a:ln>
          <a:effectLst>
            <a:outerShdw blurRad="1397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765" fontAlgn="auto"/>
            <a:endParaRPr lang="zh-CN" altLang="en-US" strike="noStrike" noProof="1">
              <a:solidFill>
                <a:prstClr val="white"/>
              </a:solidFill>
              <a:latin typeface="Calibri Light" panose="020F0302020204030204"/>
              <a:ea typeface="微软雅黑 Light" panose="020B0502040204020203" charset="-122"/>
            </a:endParaRPr>
          </a:p>
        </p:txBody>
      </p:sp>
      <p:sp>
        <p:nvSpPr>
          <p:cNvPr id="26" name="椭圆 25"/>
          <p:cNvSpPr/>
          <p:nvPr/>
        </p:nvSpPr>
        <p:spPr>
          <a:xfrm>
            <a:off x="2289473" y="2748484"/>
            <a:ext cx="382375" cy="382375"/>
          </a:xfrm>
          <a:prstGeom prst="ellipse">
            <a:avLst/>
          </a:prstGeom>
          <a:gradFill>
            <a:gsLst>
              <a:gs pos="100000">
                <a:schemeClr val="accent1">
                  <a:lumMod val="75000"/>
                </a:schemeClr>
              </a:gs>
              <a:gs pos="0">
                <a:srgbClr val="27506E"/>
              </a:gs>
            </a:gsLst>
            <a:path path="circle">
              <a:fillToRect l="50000" t="50000" r="50000" b="50000"/>
            </a:path>
          </a:gradFill>
          <a:ln>
            <a:noFill/>
          </a:ln>
          <a:effectLst>
            <a:outerShdw blurRad="1397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765" fontAlgn="auto"/>
            <a:endParaRPr lang="zh-CN" altLang="en-US" strike="noStrike" noProof="1">
              <a:solidFill>
                <a:prstClr val="white"/>
              </a:solidFill>
              <a:latin typeface="Calibri Light" panose="020F0302020204030204"/>
              <a:ea typeface="微软雅黑 Light" panose="020B0502040204020203" charset="-122"/>
            </a:endParaRPr>
          </a:p>
        </p:txBody>
      </p:sp>
      <p:sp>
        <p:nvSpPr>
          <p:cNvPr id="28" name="椭圆 27"/>
          <p:cNvSpPr/>
          <p:nvPr/>
        </p:nvSpPr>
        <p:spPr>
          <a:xfrm>
            <a:off x="2098285" y="4596320"/>
            <a:ext cx="213793" cy="213793"/>
          </a:xfrm>
          <a:prstGeom prst="ellipse">
            <a:avLst/>
          </a:prstGeom>
          <a:gradFill>
            <a:gsLst>
              <a:gs pos="100000">
                <a:schemeClr val="accent1">
                  <a:lumMod val="75000"/>
                </a:schemeClr>
              </a:gs>
              <a:gs pos="0">
                <a:srgbClr val="27506E"/>
              </a:gs>
            </a:gsLst>
            <a:path path="circle">
              <a:fillToRect l="50000" t="50000" r="50000" b="50000"/>
            </a:path>
          </a:gradFill>
          <a:ln>
            <a:noFill/>
          </a:ln>
          <a:effectLst>
            <a:outerShdw blurRad="1397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765" fontAlgn="auto"/>
            <a:endParaRPr lang="zh-CN" altLang="en-US" strike="noStrike" noProof="1">
              <a:solidFill>
                <a:prstClr val="white"/>
              </a:solidFill>
              <a:latin typeface="Calibri Light" panose="020F0302020204030204"/>
              <a:ea typeface="微软雅黑 Light" panose="020B0502040204020203" charset="-122"/>
            </a:endParaRPr>
          </a:p>
        </p:txBody>
      </p:sp>
      <p:sp>
        <p:nvSpPr>
          <p:cNvPr id="29" name="椭圆 28"/>
          <p:cNvSpPr/>
          <p:nvPr/>
        </p:nvSpPr>
        <p:spPr>
          <a:xfrm>
            <a:off x="2649127" y="4144222"/>
            <a:ext cx="294040" cy="294040"/>
          </a:xfrm>
          <a:prstGeom prst="ellipse">
            <a:avLst/>
          </a:prstGeom>
          <a:gradFill>
            <a:gsLst>
              <a:gs pos="100000">
                <a:schemeClr val="accent1">
                  <a:lumMod val="75000"/>
                </a:schemeClr>
              </a:gs>
              <a:gs pos="0">
                <a:srgbClr val="27506E"/>
              </a:gs>
            </a:gsLst>
            <a:path path="circle">
              <a:fillToRect l="50000" t="50000" r="50000" b="50000"/>
            </a:path>
          </a:gradFill>
          <a:ln>
            <a:noFill/>
          </a:ln>
          <a:effectLst>
            <a:outerShdw blurRad="1397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765" fontAlgn="auto"/>
            <a:endParaRPr lang="zh-CN" altLang="en-US" strike="noStrike" noProof="1">
              <a:solidFill>
                <a:prstClr val="white"/>
              </a:solidFill>
              <a:latin typeface="Calibri Light" panose="020F0302020204030204"/>
              <a:ea typeface="微软雅黑 Light" panose="020B0502040204020203" charset="-122"/>
            </a:endParaRPr>
          </a:p>
        </p:txBody>
      </p:sp>
      <p:sp>
        <p:nvSpPr>
          <p:cNvPr id="30" name="椭圆 29"/>
          <p:cNvSpPr/>
          <p:nvPr/>
        </p:nvSpPr>
        <p:spPr>
          <a:xfrm>
            <a:off x="4421761" y="3705618"/>
            <a:ext cx="304395" cy="304395"/>
          </a:xfrm>
          <a:prstGeom prst="ellipse">
            <a:avLst/>
          </a:prstGeom>
          <a:gradFill>
            <a:gsLst>
              <a:gs pos="100000">
                <a:schemeClr val="accent1">
                  <a:lumMod val="75000"/>
                </a:schemeClr>
              </a:gs>
              <a:gs pos="0">
                <a:srgbClr val="27506E"/>
              </a:gs>
            </a:gsLst>
            <a:path path="circle">
              <a:fillToRect l="50000" t="50000" r="50000" b="50000"/>
            </a:path>
          </a:gradFill>
          <a:ln>
            <a:noFill/>
          </a:ln>
          <a:effectLst>
            <a:outerShdw blurRad="1397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765" fontAlgn="auto"/>
            <a:endParaRPr lang="zh-CN" altLang="en-US" strike="noStrike" noProof="1">
              <a:solidFill>
                <a:prstClr val="white"/>
              </a:solidFill>
              <a:latin typeface="Calibri Light" panose="020F0302020204030204"/>
              <a:ea typeface="微软雅黑 Light" panose="020B0502040204020203" charset="-122"/>
            </a:endParaRPr>
          </a:p>
        </p:txBody>
      </p:sp>
      <p:sp>
        <p:nvSpPr>
          <p:cNvPr id="31" name="椭圆 30"/>
          <p:cNvSpPr/>
          <p:nvPr/>
        </p:nvSpPr>
        <p:spPr>
          <a:xfrm>
            <a:off x="4186418" y="4532613"/>
            <a:ext cx="206056" cy="206056"/>
          </a:xfrm>
          <a:prstGeom prst="ellipse">
            <a:avLst/>
          </a:prstGeom>
          <a:gradFill>
            <a:gsLst>
              <a:gs pos="100000">
                <a:schemeClr val="accent1">
                  <a:lumMod val="75000"/>
                </a:schemeClr>
              </a:gs>
              <a:gs pos="0">
                <a:srgbClr val="27506E"/>
              </a:gs>
            </a:gsLst>
            <a:path path="circle">
              <a:fillToRect l="50000" t="50000" r="50000" b="50000"/>
            </a:path>
          </a:gradFill>
          <a:ln>
            <a:noFill/>
          </a:ln>
          <a:effectLst>
            <a:outerShdw blurRad="1397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765" fontAlgn="auto"/>
            <a:endParaRPr lang="zh-CN" altLang="en-US" strike="noStrike" noProof="1">
              <a:solidFill>
                <a:prstClr val="white"/>
              </a:solidFill>
              <a:latin typeface="Calibri Light" panose="020F0302020204030204"/>
              <a:ea typeface="微软雅黑 Light" panose="020B0502040204020203" charset="-122"/>
            </a:endParaRPr>
          </a:p>
        </p:txBody>
      </p:sp>
      <p:sp>
        <p:nvSpPr>
          <p:cNvPr id="32" name="椭圆 31"/>
          <p:cNvSpPr/>
          <p:nvPr/>
        </p:nvSpPr>
        <p:spPr>
          <a:xfrm>
            <a:off x="2069776" y="3705618"/>
            <a:ext cx="132944" cy="132944"/>
          </a:xfrm>
          <a:prstGeom prst="ellipse">
            <a:avLst/>
          </a:prstGeom>
          <a:gradFill>
            <a:gsLst>
              <a:gs pos="100000">
                <a:schemeClr val="accent1">
                  <a:lumMod val="75000"/>
                </a:schemeClr>
              </a:gs>
              <a:gs pos="0">
                <a:srgbClr val="27506E"/>
              </a:gs>
            </a:gsLst>
            <a:path path="circle">
              <a:fillToRect l="50000" t="50000" r="50000" b="50000"/>
            </a:path>
          </a:gradFill>
          <a:ln>
            <a:noFill/>
          </a:ln>
          <a:effectLst>
            <a:outerShdw blurRad="1397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765" fontAlgn="auto"/>
            <a:endParaRPr lang="zh-CN" altLang="en-US" strike="noStrike" noProof="1">
              <a:solidFill>
                <a:prstClr val="white"/>
              </a:solidFill>
              <a:latin typeface="Calibri Light" panose="020F0302020204030204"/>
              <a:ea typeface="微软雅黑 Light" panose="020B0502040204020203" charset="-122"/>
            </a:endParaRPr>
          </a:p>
        </p:txBody>
      </p:sp>
    </p:spTree>
  </p:cSld>
  <p:clrMapOvr>
    <a:masterClrMapping/>
  </p:clrMapOvr>
  <p:transition spd="slow">
    <p:push dir="r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130049" name="组合 13"/>
          <p:cNvGrpSpPr/>
          <p:nvPr/>
        </p:nvGrpSpPr>
        <p:grpSpPr>
          <a:xfrm>
            <a:off x="673100" y="527051"/>
            <a:ext cx="704850" cy="647700"/>
            <a:chOff x="1417110" y="1933669"/>
            <a:chExt cx="1827515" cy="1676757"/>
          </a:xfrm>
        </p:grpSpPr>
        <p:sp>
          <p:nvSpPr>
            <p:cNvPr id="17" name="椭圆 16"/>
            <p:cNvSpPr/>
            <p:nvPr/>
          </p:nvSpPr>
          <p:spPr>
            <a:xfrm>
              <a:off x="1491775" y="1933669"/>
              <a:ext cx="1676757" cy="1676757"/>
            </a:xfrm>
            <a:prstGeom prst="ellipse">
              <a:avLst/>
            </a:prstGeom>
            <a:noFill/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18" name="椭圆 17"/>
            <p:cNvSpPr/>
            <p:nvPr/>
          </p:nvSpPr>
          <p:spPr>
            <a:xfrm>
              <a:off x="1686851" y="2118291"/>
              <a:ext cx="1307513" cy="1307513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19" name="椭圆 18"/>
            <p:cNvSpPr/>
            <p:nvPr/>
          </p:nvSpPr>
          <p:spPr>
            <a:xfrm>
              <a:off x="2772931" y="1944597"/>
              <a:ext cx="390517" cy="390517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20" name="椭圆 19"/>
            <p:cNvSpPr/>
            <p:nvPr/>
          </p:nvSpPr>
          <p:spPr>
            <a:xfrm>
              <a:off x="1417110" y="2261397"/>
              <a:ext cx="286781" cy="286781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21" name="椭圆 20"/>
            <p:cNvSpPr/>
            <p:nvPr/>
          </p:nvSpPr>
          <p:spPr>
            <a:xfrm>
              <a:off x="1686851" y="3308201"/>
              <a:ext cx="220530" cy="220530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22" name="椭圆 21"/>
            <p:cNvSpPr/>
            <p:nvPr/>
          </p:nvSpPr>
          <p:spPr>
            <a:xfrm>
              <a:off x="3016329" y="2979248"/>
              <a:ext cx="228296" cy="228296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</p:grpSp>
      <p:sp>
        <p:nvSpPr>
          <p:cNvPr id="130057" name="文本框 5"/>
          <p:cNvSpPr txBox="1"/>
          <p:nvPr/>
        </p:nvSpPr>
        <p:spPr>
          <a:xfrm>
            <a:off x="1620838" y="620713"/>
            <a:ext cx="2325370" cy="4603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sz="2400" b="1" dirty="0">
                <a:solidFill>
                  <a:srgbClr val="27506E"/>
                </a:solidFill>
                <a:latin typeface="楷体" panose="02010609060101010101" charset="-122"/>
                <a:ea typeface="楷体" panose="02010609060101010101" charset="-122"/>
                <a:sym typeface="微软雅黑 Light" panose="020B0502040204020203" charset="-122"/>
              </a:rPr>
              <a:t>就业信息的概念</a:t>
            </a:r>
            <a:endParaRPr lang="zh-CN" altLang="en-US" sz="2400" b="1" dirty="0">
              <a:solidFill>
                <a:srgbClr val="27506E"/>
              </a:solidFill>
              <a:latin typeface="楷体" panose="02010609060101010101" charset="-122"/>
              <a:ea typeface="楷体" panose="02010609060101010101" charset="-122"/>
              <a:sym typeface="微软雅黑 Light" panose="020B0502040204020203" charset="-122"/>
            </a:endParaRPr>
          </a:p>
        </p:txBody>
      </p:sp>
      <p:sp>
        <p:nvSpPr>
          <p:cNvPr id="130058" name="矩形 2"/>
          <p:cNvSpPr/>
          <p:nvPr/>
        </p:nvSpPr>
        <p:spPr>
          <a:xfrm>
            <a:off x="3766185" y="3067050"/>
            <a:ext cx="7454265" cy="1445260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pPr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altLang="zh-CN" sz="2000" b="1" dirty="0">
                <a:solidFill>
                  <a:srgbClr val="27506E"/>
                </a:solidFill>
                <a:latin typeface="楷体" panose="02010609060101010101" charset="-122"/>
                <a:ea typeface="楷体" panose="02010609060101010101" charset="-122"/>
              </a:rPr>
              <a:t>2.</a:t>
            </a:r>
            <a:r>
              <a:rPr lang="zh-CN" altLang="en-US" sz="2000" b="1" dirty="0">
                <a:solidFill>
                  <a:srgbClr val="27506E"/>
                </a:solidFill>
                <a:latin typeface="楷体" panose="02010609060101010101" charset="-122"/>
                <a:ea typeface="楷体" panose="02010609060101010101" charset="-122"/>
              </a:rPr>
              <a:t>就业信息的内容</a:t>
            </a:r>
            <a:endParaRPr lang="zh-CN" altLang="en-US" sz="2000" b="1" dirty="0">
              <a:solidFill>
                <a:srgbClr val="27506E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indent="406400">
              <a:lnSpc>
                <a:spcPct val="150000"/>
              </a:lnSpc>
              <a:extLst>
                <a:ext uri="{35155182-B16C-46BC-9424-99874614C6A1}">
                  <wpsdc:indentchars xmlns:wpsdc="http://www.wps.cn/officeDocument/2017/drawingmlCustomData" val="200" checksum="1740828767"/>
                </a:ext>
              </a:extLst>
            </a:pPr>
            <a:r>
              <a:rPr lang="zh-CN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（1）反映整个就业市场状况的社会信息</a:t>
            </a:r>
            <a:endParaRPr lang="zh-CN" altLang="zh-CN" sz="1600" dirty="0">
              <a:solidFill>
                <a:srgbClr val="27506E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indent="406400">
              <a:lnSpc>
                <a:spcPct val="150000"/>
              </a:lnSpc>
              <a:extLst>
                <a:ext uri="{35155182-B16C-46BC-9424-99874614C6A1}">
                  <wpsdc:indentchars xmlns:wpsdc="http://www.wps.cn/officeDocument/2017/drawingmlCustomData" val="200" checksum="1740828767"/>
                </a:ext>
              </a:extLst>
            </a:pPr>
            <a:r>
              <a:rPr lang="zh-CN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（2）供求信息</a:t>
            </a:r>
            <a:endParaRPr lang="zh-CN" altLang="zh-CN" sz="1600" dirty="0">
              <a:solidFill>
                <a:srgbClr val="27506E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30059" name="矩形 3"/>
          <p:cNvSpPr/>
          <p:nvPr/>
        </p:nvSpPr>
        <p:spPr>
          <a:xfrm>
            <a:off x="3766185" y="1621790"/>
            <a:ext cx="7454265" cy="1445260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pPr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altLang="zh-CN" sz="2000" b="1" dirty="0">
                <a:solidFill>
                  <a:srgbClr val="27506E"/>
                </a:solidFill>
                <a:latin typeface="楷体" panose="02010609060101010101" charset="-122"/>
                <a:ea typeface="楷体" panose="02010609060101010101" charset="-122"/>
              </a:rPr>
              <a:t>1.</a:t>
            </a:r>
            <a:r>
              <a:rPr lang="zh-CN" altLang="en-US" sz="2000" b="1" dirty="0">
                <a:solidFill>
                  <a:srgbClr val="27506E"/>
                </a:solidFill>
                <a:latin typeface="楷体" panose="02010609060101010101" charset="-122"/>
                <a:ea typeface="楷体" panose="02010609060101010101" charset="-122"/>
              </a:rPr>
              <a:t>就业信息与就业信息的发展</a:t>
            </a:r>
            <a:endParaRPr lang="zh-CN" altLang="en-US" sz="2000" b="1" dirty="0">
              <a:solidFill>
                <a:srgbClr val="27506E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indent="406400">
              <a:lnSpc>
                <a:spcPct val="150000"/>
              </a:lnSpc>
              <a:extLst>
                <a:ext uri="{35155182-B16C-46BC-9424-99874614C6A1}">
                  <wpsdc:indentchars xmlns:wpsdc="http://www.wps.cn/officeDocument/2017/drawingmlCustomData" val="200" checksum="1740828767"/>
                </a:ext>
              </a:extLst>
            </a:pPr>
            <a:r>
              <a:rPr lang="zh-CN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我们这里所说的就业信息是指择业者事先不知道，然而经过加工整理，能被择业者所接收并对其选择所从事的职业或职位有价值的消息、资料和情报。</a:t>
            </a:r>
            <a:endParaRPr lang="zh-CN" altLang="zh-CN" sz="1600" dirty="0">
              <a:solidFill>
                <a:srgbClr val="27506E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30060" name="矩形 5"/>
          <p:cNvSpPr/>
          <p:nvPr/>
        </p:nvSpPr>
        <p:spPr>
          <a:xfrm>
            <a:off x="3766185" y="4634230"/>
            <a:ext cx="7454900" cy="1291590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pPr>
              <a:lnSpc>
                <a:spcPct val="150000"/>
              </a:lnSpc>
            </a:pPr>
            <a:r>
              <a:rPr lang="en-US" altLang="zh-CN" sz="2000" b="1" dirty="0">
                <a:solidFill>
                  <a:srgbClr val="27506E"/>
                </a:solidFill>
                <a:latin typeface="楷体" panose="02010609060101010101" charset="-122"/>
                <a:ea typeface="楷体" panose="02010609060101010101" charset="-122"/>
              </a:rPr>
              <a:t>3.就业信息的特性</a:t>
            </a:r>
            <a:endParaRPr lang="en-US" altLang="zh-CN" sz="2000" b="1" dirty="0">
              <a:solidFill>
                <a:srgbClr val="27506E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indent="398780">
              <a:lnSpc>
                <a:spcPct val="150000"/>
              </a:lnSpc>
              <a:extLst>
                <a:ext uri="{35155182-B16C-46BC-9424-99874614C6A1}">
                  <wpsdc:indentchars xmlns:wpsdc="http://www.wps.cn/officeDocument/2017/drawingmlCustomData" val="200" checksum="3011471255"/>
                </a:ext>
              </a:extLst>
            </a:pPr>
            <a:r>
              <a:rPr lang="zh-CN" altLang="zh-CN" sz="1600" spc="-30" dirty="0">
                <a:solidFill>
                  <a:srgbClr val="27506E"/>
                </a:solidFill>
                <a:uFillTx/>
                <a:latin typeface="宋体" panose="02010600030101010101" pitchFamily="2" charset="-122"/>
                <a:ea typeface="宋体" panose="02010600030101010101" pitchFamily="2" charset="-122"/>
              </a:rPr>
              <a:t>就业信息作为信息的一种，具有信息的各种特性，如具有广泛的社会性、变动性、时效性、传递性、寄载性、共享性以及具有可积累、可识别、可处理等特性</a:t>
            </a:r>
            <a:r>
              <a:rPr lang="zh-CN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。</a:t>
            </a:r>
            <a:endParaRPr lang="zh-CN" altLang="zh-CN" sz="1600" dirty="0">
              <a:solidFill>
                <a:srgbClr val="27506E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130061" name="Picture 2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1219" r="16389"/>
          <a:stretch>
            <a:fillRect/>
          </a:stretch>
        </p:blipFill>
        <p:spPr>
          <a:xfrm>
            <a:off x="701675" y="1980565"/>
            <a:ext cx="2336859" cy="37440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slow">
    <p:random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132097" name="组合 13"/>
          <p:cNvGrpSpPr/>
          <p:nvPr/>
        </p:nvGrpSpPr>
        <p:grpSpPr>
          <a:xfrm>
            <a:off x="673100" y="519113"/>
            <a:ext cx="704850" cy="647700"/>
            <a:chOff x="1417110" y="1933669"/>
            <a:chExt cx="1827515" cy="1676757"/>
          </a:xfrm>
        </p:grpSpPr>
        <p:sp>
          <p:nvSpPr>
            <p:cNvPr id="17" name="椭圆 16"/>
            <p:cNvSpPr/>
            <p:nvPr/>
          </p:nvSpPr>
          <p:spPr>
            <a:xfrm>
              <a:off x="1491775" y="1933669"/>
              <a:ext cx="1676757" cy="1676757"/>
            </a:xfrm>
            <a:prstGeom prst="ellipse">
              <a:avLst/>
            </a:prstGeom>
            <a:noFill/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18" name="椭圆 17"/>
            <p:cNvSpPr/>
            <p:nvPr/>
          </p:nvSpPr>
          <p:spPr>
            <a:xfrm>
              <a:off x="1686851" y="2118291"/>
              <a:ext cx="1307513" cy="1307513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19" name="椭圆 18"/>
            <p:cNvSpPr/>
            <p:nvPr/>
          </p:nvSpPr>
          <p:spPr>
            <a:xfrm>
              <a:off x="2772931" y="1944597"/>
              <a:ext cx="390517" cy="390517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20" name="椭圆 19"/>
            <p:cNvSpPr/>
            <p:nvPr/>
          </p:nvSpPr>
          <p:spPr>
            <a:xfrm>
              <a:off x="1417110" y="2261397"/>
              <a:ext cx="286781" cy="286781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21" name="椭圆 20"/>
            <p:cNvSpPr/>
            <p:nvPr/>
          </p:nvSpPr>
          <p:spPr>
            <a:xfrm>
              <a:off x="1686851" y="3308201"/>
              <a:ext cx="220530" cy="220530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22" name="椭圆 21"/>
            <p:cNvSpPr/>
            <p:nvPr/>
          </p:nvSpPr>
          <p:spPr>
            <a:xfrm>
              <a:off x="3016329" y="2979248"/>
              <a:ext cx="228296" cy="228296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</p:grpSp>
      <p:sp>
        <p:nvSpPr>
          <p:cNvPr id="132105" name="文本框 5"/>
          <p:cNvSpPr txBox="1"/>
          <p:nvPr/>
        </p:nvSpPr>
        <p:spPr>
          <a:xfrm>
            <a:off x="1620838" y="612775"/>
            <a:ext cx="2325370" cy="4603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sz="2400" b="1" dirty="0">
                <a:solidFill>
                  <a:srgbClr val="27506E"/>
                </a:solidFill>
                <a:latin typeface="楷体" panose="02010609060101010101" charset="-122"/>
                <a:ea typeface="楷体" panose="02010609060101010101" charset="-122"/>
                <a:sym typeface="微软雅黑 Light" panose="020B0502040204020203" charset="-122"/>
              </a:rPr>
              <a:t>就业信息的获取</a:t>
            </a:r>
            <a:endParaRPr lang="zh-CN" altLang="en-US" sz="2400" b="1" dirty="0">
              <a:solidFill>
                <a:srgbClr val="27506E"/>
              </a:solidFill>
              <a:latin typeface="楷体" panose="02010609060101010101" charset="-122"/>
              <a:ea typeface="楷体" panose="02010609060101010101" charset="-122"/>
              <a:sym typeface="微软雅黑 Light" panose="020B0502040204020203" charset="-122"/>
            </a:endParaRPr>
          </a:p>
        </p:txBody>
      </p:sp>
      <p:sp>
        <p:nvSpPr>
          <p:cNvPr id="132106" name="矩形 2"/>
          <p:cNvSpPr/>
          <p:nvPr/>
        </p:nvSpPr>
        <p:spPr>
          <a:xfrm>
            <a:off x="4478338" y="2443163"/>
            <a:ext cx="6369050" cy="3090862"/>
          </a:xfrm>
          <a:prstGeom prst="rect">
            <a:avLst/>
          </a:prstGeom>
          <a:noFill/>
          <a:ln w="9525">
            <a:noFill/>
          </a:ln>
        </p:spPr>
        <p:txBody>
          <a:bodyPr wrap="square" anchor="b">
            <a:spAutoFit/>
          </a:bodyPr>
          <a:p>
            <a:pPr>
              <a:lnSpc>
                <a:spcPct val="150000"/>
              </a:lnSpc>
            </a:pPr>
            <a:r>
              <a:rPr lang="zh-CN" altLang="zh-CN" b="1" dirty="0">
                <a:solidFill>
                  <a:srgbClr val="27506E"/>
                </a:solidFill>
                <a:latin typeface="楷体" panose="02010609060101010101" charset="-122"/>
                <a:ea typeface="楷体" panose="02010609060101010101" charset="-122"/>
              </a:rPr>
              <a:t>2.收集就业信息的主要渠道</a:t>
            </a:r>
            <a:endParaRPr lang="zh-CN" altLang="zh-CN" b="1" dirty="0">
              <a:solidFill>
                <a:srgbClr val="27506E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(1) 通过国家、地方就业指导部门获得信息。</a:t>
            </a:r>
            <a:endParaRPr lang="zh-CN" altLang="zh-CN" sz="1600" dirty="0">
              <a:solidFill>
                <a:srgbClr val="27506E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(2) 通过学校就业指导机构获得信息。</a:t>
            </a:r>
            <a:endParaRPr lang="zh-CN" altLang="zh-CN" sz="1600" dirty="0">
              <a:solidFill>
                <a:srgbClr val="27506E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(3) 通过社会各级人才市场获得信息。</a:t>
            </a:r>
            <a:endParaRPr lang="zh-CN" altLang="zh-CN" sz="1600" dirty="0">
              <a:solidFill>
                <a:srgbClr val="27506E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(4) 通过新闻媒体获得信息。</a:t>
            </a:r>
            <a:endParaRPr lang="zh-CN" altLang="zh-CN" sz="1600" dirty="0">
              <a:solidFill>
                <a:srgbClr val="27506E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(5) 通过社会关系网获得信息。</a:t>
            </a:r>
            <a:endParaRPr lang="zh-CN" altLang="zh-CN" sz="1600" dirty="0">
              <a:solidFill>
                <a:srgbClr val="27506E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(6) 通过社会实践(或实习)过程获得信息。</a:t>
            </a:r>
            <a:endParaRPr lang="zh-CN" altLang="zh-CN" sz="1600" dirty="0">
              <a:solidFill>
                <a:srgbClr val="27506E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(7) 通过计算机网络获得信息。</a:t>
            </a:r>
            <a:endParaRPr lang="zh-CN" altLang="zh-CN" sz="1600" dirty="0">
              <a:solidFill>
                <a:srgbClr val="27506E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32107" name="矩形 3"/>
          <p:cNvSpPr/>
          <p:nvPr/>
        </p:nvSpPr>
        <p:spPr>
          <a:xfrm>
            <a:off x="4478338" y="1104900"/>
            <a:ext cx="6369050" cy="1338263"/>
          </a:xfrm>
          <a:prstGeom prst="rect">
            <a:avLst/>
          </a:prstGeom>
          <a:noFill/>
          <a:ln w="9525">
            <a:noFill/>
          </a:ln>
        </p:spPr>
        <p:txBody>
          <a:bodyPr wrap="square" anchor="b">
            <a:spAutoFit/>
          </a:bodyPr>
          <a:p>
            <a:pPr>
              <a:lnSpc>
                <a:spcPct val="150000"/>
              </a:lnSpc>
            </a:pPr>
            <a:r>
              <a:rPr lang="zh-CN" altLang="zh-CN" b="1" dirty="0">
                <a:solidFill>
                  <a:srgbClr val="27506E"/>
                </a:solidFill>
                <a:latin typeface="楷体" panose="02010609060101010101" charset="-122"/>
                <a:ea typeface="楷体" panose="02010609060101010101" charset="-122"/>
              </a:rPr>
              <a:t>1.收集就业信息的原则</a:t>
            </a:r>
            <a:endParaRPr lang="zh-CN" altLang="zh-CN" b="1" dirty="0">
              <a:solidFill>
                <a:srgbClr val="27506E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zh-CN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</a:t>
            </a:r>
            <a:r>
              <a:rPr lang="zh-CN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准确性、真实性原则    适用性、针对性原则</a:t>
            </a:r>
            <a:endParaRPr lang="zh-CN" altLang="zh-CN" sz="1600" dirty="0">
              <a:solidFill>
                <a:srgbClr val="27506E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zh-CN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</a:t>
            </a:r>
            <a:r>
              <a:rPr lang="zh-CN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系统性、连续性原则    计划性、条理性原则</a:t>
            </a:r>
            <a:endParaRPr lang="zh-CN" altLang="zh-CN" sz="1600" dirty="0">
              <a:solidFill>
                <a:srgbClr val="27506E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32108" name="矩形 5"/>
          <p:cNvSpPr/>
          <p:nvPr/>
        </p:nvSpPr>
        <p:spPr>
          <a:xfrm>
            <a:off x="4478338" y="5534025"/>
            <a:ext cx="6369050" cy="508000"/>
          </a:xfrm>
          <a:prstGeom prst="rect">
            <a:avLst/>
          </a:prstGeom>
          <a:noFill/>
          <a:ln w="9525">
            <a:noFill/>
          </a:ln>
        </p:spPr>
        <p:txBody>
          <a:bodyPr wrap="square" anchor="b">
            <a:spAutoFit/>
          </a:bodyPr>
          <a:p>
            <a:pPr>
              <a:lnSpc>
                <a:spcPct val="150000"/>
              </a:lnSpc>
            </a:pPr>
            <a:r>
              <a:rPr lang="en-US" altLang="zh-CN" b="1" dirty="0">
                <a:solidFill>
                  <a:srgbClr val="27506E"/>
                </a:solidFill>
                <a:latin typeface="楷体" panose="02010609060101010101" charset="-122"/>
                <a:ea typeface="楷体" panose="02010609060101010101" charset="-122"/>
              </a:rPr>
              <a:t>3.异地就业毕业生就业信息的获得</a:t>
            </a:r>
            <a:endParaRPr lang="en-US" altLang="zh-CN" b="1" dirty="0">
              <a:solidFill>
                <a:srgbClr val="27506E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pic>
        <p:nvPicPr>
          <p:cNvPr id="132109" name="Picture 2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6360" y="2188845"/>
            <a:ext cx="3600000" cy="36000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slow">
    <p:random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134145" name="组合 13"/>
          <p:cNvGrpSpPr/>
          <p:nvPr/>
        </p:nvGrpSpPr>
        <p:grpSpPr>
          <a:xfrm>
            <a:off x="673100" y="519113"/>
            <a:ext cx="704850" cy="647700"/>
            <a:chOff x="1417110" y="1933669"/>
            <a:chExt cx="1827515" cy="1676757"/>
          </a:xfrm>
        </p:grpSpPr>
        <p:sp>
          <p:nvSpPr>
            <p:cNvPr id="17" name="椭圆 16"/>
            <p:cNvSpPr/>
            <p:nvPr/>
          </p:nvSpPr>
          <p:spPr>
            <a:xfrm>
              <a:off x="1491775" y="1933669"/>
              <a:ext cx="1676757" cy="1676757"/>
            </a:xfrm>
            <a:prstGeom prst="ellipse">
              <a:avLst/>
            </a:prstGeom>
            <a:noFill/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18" name="椭圆 17"/>
            <p:cNvSpPr/>
            <p:nvPr/>
          </p:nvSpPr>
          <p:spPr>
            <a:xfrm>
              <a:off x="1686851" y="2118291"/>
              <a:ext cx="1307513" cy="1307513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19" name="椭圆 18"/>
            <p:cNvSpPr/>
            <p:nvPr/>
          </p:nvSpPr>
          <p:spPr>
            <a:xfrm>
              <a:off x="2772931" y="1944597"/>
              <a:ext cx="390517" cy="390517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20" name="椭圆 19"/>
            <p:cNvSpPr/>
            <p:nvPr/>
          </p:nvSpPr>
          <p:spPr>
            <a:xfrm>
              <a:off x="1417110" y="2261397"/>
              <a:ext cx="286781" cy="286781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21" name="椭圆 20"/>
            <p:cNvSpPr/>
            <p:nvPr/>
          </p:nvSpPr>
          <p:spPr>
            <a:xfrm>
              <a:off x="1686851" y="3308201"/>
              <a:ext cx="220530" cy="220530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22" name="椭圆 21"/>
            <p:cNvSpPr/>
            <p:nvPr/>
          </p:nvSpPr>
          <p:spPr>
            <a:xfrm>
              <a:off x="3016329" y="2979248"/>
              <a:ext cx="228296" cy="228296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</p:grpSp>
      <p:sp>
        <p:nvSpPr>
          <p:cNvPr id="134153" name="文本框 5"/>
          <p:cNvSpPr txBox="1"/>
          <p:nvPr/>
        </p:nvSpPr>
        <p:spPr>
          <a:xfrm>
            <a:off x="1620838" y="612775"/>
            <a:ext cx="2325370" cy="4603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sz="2400" b="1" dirty="0">
                <a:solidFill>
                  <a:srgbClr val="27506E"/>
                </a:solidFill>
                <a:latin typeface="楷体" panose="02010609060101010101" charset="-122"/>
                <a:ea typeface="楷体" panose="02010609060101010101" charset="-122"/>
                <a:sym typeface="微软雅黑 Light" panose="020B0502040204020203" charset="-122"/>
              </a:rPr>
              <a:t>就业信息的处理</a:t>
            </a:r>
            <a:endParaRPr lang="zh-CN" altLang="en-US" sz="2400" b="1" dirty="0">
              <a:solidFill>
                <a:srgbClr val="27506E"/>
              </a:solidFill>
              <a:latin typeface="楷体" panose="02010609060101010101" charset="-122"/>
              <a:ea typeface="楷体" panose="02010609060101010101" charset="-122"/>
              <a:sym typeface="微软雅黑 Light" panose="020B0502040204020203" charset="-122"/>
            </a:endParaRPr>
          </a:p>
        </p:txBody>
      </p:sp>
      <p:sp>
        <p:nvSpPr>
          <p:cNvPr id="134154" name="矩形 2"/>
          <p:cNvSpPr/>
          <p:nvPr/>
        </p:nvSpPr>
        <p:spPr>
          <a:xfrm>
            <a:off x="4456113" y="1764348"/>
            <a:ext cx="6369050" cy="3091815"/>
          </a:xfrm>
          <a:prstGeom prst="rect">
            <a:avLst/>
          </a:prstGeom>
          <a:noFill/>
          <a:ln w="9525">
            <a:noFill/>
          </a:ln>
        </p:spPr>
        <p:txBody>
          <a:bodyPr wrap="square" anchor="b">
            <a:spAutoFit/>
          </a:bodyPr>
          <a:p>
            <a:pPr>
              <a:lnSpc>
                <a:spcPct val="150000"/>
              </a:lnSpc>
            </a:pPr>
            <a:r>
              <a:rPr lang="zh-CN" altLang="zh-CN" b="1" dirty="0">
                <a:solidFill>
                  <a:srgbClr val="27506E"/>
                </a:solidFill>
                <a:latin typeface="楷体" panose="02010609060101010101" charset="-122"/>
                <a:ea typeface="楷体" panose="02010609060101010101" charset="-122"/>
              </a:rPr>
              <a:t>2.学会选择适合自己的就业信息</a:t>
            </a:r>
            <a:endParaRPr lang="zh-CN" altLang="zh-CN" b="1" dirty="0">
              <a:solidFill>
                <a:srgbClr val="27506E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indent="406400" algn="just">
              <a:lnSpc>
                <a:spcPct val="150000"/>
              </a:lnSpc>
              <a:extLst>
                <a:ext uri="{35155182-B16C-46BC-9424-99874614C6A1}">
                  <wpsdc:indentchars xmlns:wpsdc="http://www.wps.cn/officeDocument/2017/drawingmlCustomData" val="200" checksum="1740828767"/>
                </a:ext>
              </a:extLst>
            </a:pPr>
            <a:r>
              <a:rPr lang="zh-CN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(1)专业性。专业是否对口，往往是用人单位和毕业生双向选择中的一个共同标准。</a:t>
            </a:r>
            <a:endParaRPr lang="zh-CN" altLang="zh-CN" sz="1600" dirty="0">
              <a:solidFill>
                <a:srgbClr val="27506E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indent="406400" algn="just">
              <a:lnSpc>
                <a:spcPct val="150000"/>
              </a:lnSpc>
              <a:extLst>
                <a:ext uri="{35155182-B16C-46BC-9424-99874614C6A1}">
                  <wpsdc:indentchars xmlns:wpsdc="http://www.wps.cn/officeDocument/2017/drawingmlCustomData" val="200" checksum="1740828767"/>
                </a:ext>
              </a:extLst>
            </a:pPr>
            <a:r>
              <a:rPr lang="zh-CN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(2)兴趣爱好。了解自己的能力，这里讲的能力是专业知识以外，如计算机应用能力、外语能力、动手能力、实践能力、协调能力等。放弃了专业知识后，你面临的将是能力的竞争。</a:t>
            </a:r>
            <a:endParaRPr lang="zh-CN" altLang="zh-CN" sz="1600" dirty="0">
              <a:solidFill>
                <a:srgbClr val="27506E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indent="406400" algn="just">
              <a:lnSpc>
                <a:spcPct val="150000"/>
              </a:lnSpc>
              <a:extLst>
                <a:ext uri="{35155182-B16C-46BC-9424-99874614C6A1}">
                  <wpsdc:indentchars xmlns:wpsdc="http://www.wps.cn/officeDocument/2017/drawingmlCustomData" val="200" checksum="1740828767"/>
                </a:ext>
              </a:extLst>
            </a:pPr>
            <a:r>
              <a:rPr lang="zh-CN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(3)性格特征。不同性格的人适合从事不同类型的职业，毕业生应该根据自己的性格特征来选择自己所适宜的就业信息。</a:t>
            </a:r>
            <a:endParaRPr lang="zh-CN" altLang="zh-CN" sz="1600" dirty="0">
              <a:solidFill>
                <a:srgbClr val="27506E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34155" name="矩形 3"/>
          <p:cNvSpPr/>
          <p:nvPr/>
        </p:nvSpPr>
        <p:spPr>
          <a:xfrm>
            <a:off x="4456113" y="1147763"/>
            <a:ext cx="6369050" cy="506412"/>
          </a:xfrm>
          <a:prstGeom prst="rect">
            <a:avLst/>
          </a:prstGeom>
          <a:noFill/>
          <a:ln w="9525">
            <a:noFill/>
          </a:ln>
        </p:spPr>
        <p:txBody>
          <a:bodyPr wrap="square" anchor="b">
            <a:spAutoFit/>
          </a:bodyPr>
          <a:p>
            <a:pPr>
              <a:lnSpc>
                <a:spcPct val="150000"/>
              </a:lnSpc>
            </a:pPr>
            <a:r>
              <a:rPr lang="zh-CN" altLang="zh-CN" b="1" dirty="0">
                <a:solidFill>
                  <a:srgbClr val="27506E"/>
                </a:solidFill>
                <a:latin typeface="楷体" panose="02010609060101010101" charset="-122"/>
                <a:ea typeface="楷体" panose="02010609060101010101" charset="-122"/>
              </a:rPr>
              <a:t>1.学会对就业信息的鉴别</a:t>
            </a:r>
            <a:endParaRPr lang="zh-CN" altLang="zh-CN" sz="1600" dirty="0">
              <a:solidFill>
                <a:srgbClr val="27506E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34156" name="矩形 5"/>
          <p:cNvSpPr/>
          <p:nvPr/>
        </p:nvSpPr>
        <p:spPr>
          <a:xfrm>
            <a:off x="4456113" y="4855845"/>
            <a:ext cx="6369050" cy="1614805"/>
          </a:xfrm>
          <a:prstGeom prst="rect">
            <a:avLst/>
          </a:prstGeom>
          <a:noFill/>
          <a:ln w="9525">
            <a:noFill/>
          </a:ln>
        </p:spPr>
        <p:txBody>
          <a:bodyPr wrap="square" anchor="b">
            <a:spAutoFit/>
          </a:bodyPr>
          <a:p>
            <a:pPr>
              <a:lnSpc>
                <a:spcPct val="150000"/>
              </a:lnSpc>
            </a:pPr>
            <a:r>
              <a:rPr lang="en-US" altLang="zh-CN" b="1" dirty="0">
                <a:solidFill>
                  <a:srgbClr val="27506E"/>
                </a:solidFill>
                <a:latin typeface="楷体" panose="02010609060101010101" charset="-122"/>
                <a:ea typeface="楷体" panose="02010609060101010101" charset="-122"/>
              </a:rPr>
              <a:t>3. 学会对就业信息的处理</a:t>
            </a:r>
            <a:endParaRPr lang="en-US" altLang="zh-CN" b="1" dirty="0">
              <a:solidFill>
                <a:srgbClr val="27506E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indent="406400">
              <a:lnSpc>
                <a:spcPct val="150000"/>
              </a:lnSpc>
              <a:extLst>
                <a:ext uri="{35155182-B16C-46BC-9424-99874614C6A1}">
                  <wpsdc:indentchars xmlns:wpsdc="http://www.wps.cn/officeDocument/2017/drawingmlCustomData" val="200" checksum="1740828767"/>
                </a:ext>
              </a:extLst>
            </a:pPr>
            <a:r>
              <a:rPr lang="en-US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(1) 正确的选择</a:t>
            </a:r>
            <a:endParaRPr lang="en-US" altLang="zh-CN" sz="1600" dirty="0">
              <a:solidFill>
                <a:srgbClr val="27506E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indent="406400">
              <a:lnSpc>
                <a:spcPct val="150000"/>
              </a:lnSpc>
              <a:extLst>
                <a:ext uri="{35155182-B16C-46BC-9424-99874614C6A1}">
                  <wpsdc:indentchars xmlns:wpsdc="http://www.wps.cn/officeDocument/2017/drawingmlCustomData" val="200" checksum="1740828767"/>
                </a:ext>
              </a:extLst>
            </a:pPr>
            <a:r>
              <a:rPr lang="en-US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(2) 善于开拓</a:t>
            </a:r>
            <a:endParaRPr lang="en-US" altLang="zh-CN" sz="1600" dirty="0">
              <a:solidFill>
                <a:srgbClr val="27506E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indent="406400">
              <a:lnSpc>
                <a:spcPct val="150000"/>
              </a:lnSpc>
              <a:extLst>
                <a:ext uri="{35155182-B16C-46BC-9424-99874614C6A1}">
                  <wpsdc:indentchars xmlns:wpsdc="http://www.wps.cn/officeDocument/2017/drawingmlCustomData" val="200" checksum="1740828767"/>
                </a:ext>
              </a:extLst>
            </a:pPr>
            <a:r>
              <a:rPr lang="en-US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(3) 迅速反馈</a:t>
            </a:r>
            <a:endParaRPr lang="en-US" altLang="zh-CN" sz="1600" dirty="0">
              <a:solidFill>
                <a:srgbClr val="27506E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134157" name="Picture 2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78473" y="1854518"/>
            <a:ext cx="3148012" cy="3148012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slow">
    <p:random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121857" name="组合 13"/>
          <p:cNvGrpSpPr/>
          <p:nvPr/>
        </p:nvGrpSpPr>
        <p:grpSpPr>
          <a:xfrm>
            <a:off x="673100" y="527051"/>
            <a:ext cx="704850" cy="647700"/>
            <a:chOff x="1417110" y="1933669"/>
            <a:chExt cx="1827515" cy="1676757"/>
          </a:xfrm>
        </p:grpSpPr>
        <p:sp>
          <p:nvSpPr>
            <p:cNvPr id="17" name="椭圆 16"/>
            <p:cNvSpPr/>
            <p:nvPr/>
          </p:nvSpPr>
          <p:spPr>
            <a:xfrm>
              <a:off x="1491775" y="1933669"/>
              <a:ext cx="1676757" cy="1676757"/>
            </a:xfrm>
            <a:prstGeom prst="ellipse">
              <a:avLst/>
            </a:prstGeom>
            <a:noFill/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18" name="椭圆 17"/>
            <p:cNvSpPr/>
            <p:nvPr/>
          </p:nvSpPr>
          <p:spPr>
            <a:xfrm>
              <a:off x="1686851" y="2118291"/>
              <a:ext cx="1307513" cy="1307513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19" name="椭圆 18"/>
            <p:cNvSpPr/>
            <p:nvPr/>
          </p:nvSpPr>
          <p:spPr>
            <a:xfrm>
              <a:off x="2772931" y="1944597"/>
              <a:ext cx="390517" cy="390517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20" name="椭圆 19"/>
            <p:cNvSpPr/>
            <p:nvPr/>
          </p:nvSpPr>
          <p:spPr>
            <a:xfrm>
              <a:off x="1417110" y="2261397"/>
              <a:ext cx="286781" cy="286781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21" name="椭圆 20"/>
            <p:cNvSpPr/>
            <p:nvPr/>
          </p:nvSpPr>
          <p:spPr>
            <a:xfrm>
              <a:off x="1686851" y="3308201"/>
              <a:ext cx="220530" cy="220530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22" name="椭圆 21"/>
            <p:cNvSpPr/>
            <p:nvPr/>
          </p:nvSpPr>
          <p:spPr>
            <a:xfrm>
              <a:off x="3016329" y="2979248"/>
              <a:ext cx="228296" cy="228296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</p:grpSp>
      <p:sp>
        <p:nvSpPr>
          <p:cNvPr id="121864" name="文本框 5"/>
          <p:cNvSpPr txBox="1"/>
          <p:nvPr/>
        </p:nvSpPr>
        <p:spPr>
          <a:xfrm>
            <a:off x="819150" y="681832"/>
            <a:ext cx="430530" cy="33718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en-US" altLang="zh-CN" sz="1600" dirty="0">
                <a:solidFill>
                  <a:srgbClr val="FFFFFF"/>
                </a:solidFill>
                <a:latin typeface="方正兰亭黑_GBK" panose="02000000000000000000" charset="-122"/>
                <a:ea typeface="方正兰亭黑_GBK" panose="02000000000000000000" charset="-122"/>
              </a:rPr>
              <a:t>01</a:t>
            </a:r>
            <a:endParaRPr lang="en-US" altLang="zh-CN" sz="1600" dirty="0">
              <a:solidFill>
                <a:srgbClr val="FFFFFF"/>
              </a:solidFill>
              <a:latin typeface="方正兰亭黑_GBK" panose="02000000000000000000" charset="-122"/>
              <a:ea typeface="方正兰亭黑_GBK" panose="02000000000000000000" charset="-122"/>
            </a:endParaRPr>
          </a:p>
        </p:txBody>
      </p:sp>
      <p:sp>
        <p:nvSpPr>
          <p:cNvPr id="121866" name="矩形 3"/>
          <p:cNvSpPr/>
          <p:nvPr/>
        </p:nvSpPr>
        <p:spPr>
          <a:xfrm>
            <a:off x="4558665" y="1583690"/>
            <a:ext cx="6369050" cy="1300480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pPr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</a:pPr>
            <a:r>
              <a:rPr lang="zh-CN" altLang="en-US" b="1" dirty="0">
                <a:solidFill>
                  <a:srgbClr val="27506E"/>
                </a:solidFill>
                <a:latin typeface="楷体" panose="02010609060101010101" charset="-122"/>
                <a:ea typeface="楷体" panose="02010609060101010101" charset="-122"/>
              </a:rPr>
              <a:t>（一）政策形势信息</a:t>
            </a:r>
            <a:endParaRPr lang="zh-CN" altLang="en-US" b="1" dirty="0">
              <a:solidFill>
                <a:srgbClr val="27506E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indent="406400">
              <a:lnSpc>
                <a:spcPct val="130000"/>
              </a:lnSpc>
              <a:extLst>
                <a:ext uri="{35155182-B16C-46BC-9424-99874614C6A1}">
                  <wpsdc:indentchars xmlns:wpsdc="http://www.wps.cn/officeDocument/2017/drawingmlCustomData" val="200" checksum="1740828767"/>
                </a:ext>
              </a:extLst>
            </a:pPr>
            <a:r>
              <a:rPr 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政策形势信息主要包括国家关于就业方面的政策方针、法律法规及各个省、市、自治区及地方有关就业方面的具体政策。</a:t>
            </a:r>
            <a:endParaRPr lang="zh-CN" sz="1600" dirty="0">
              <a:solidFill>
                <a:srgbClr val="27506E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21867" name="矩形 5"/>
          <p:cNvSpPr/>
          <p:nvPr/>
        </p:nvSpPr>
        <p:spPr>
          <a:xfrm>
            <a:off x="4558665" y="2884170"/>
            <a:ext cx="6369050" cy="1620520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pPr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</a:pPr>
            <a:r>
              <a:rPr lang="zh-CN" altLang="en-US" b="1" dirty="0">
                <a:solidFill>
                  <a:srgbClr val="27506E"/>
                </a:solidFill>
                <a:latin typeface="楷体" panose="02010609060101010101" charset="-122"/>
                <a:ea typeface="楷体" panose="02010609060101010101" charset="-122"/>
              </a:rPr>
              <a:t>（二）社会需求信息</a:t>
            </a:r>
            <a:endParaRPr lang="zh-CN" altLang="en-US" b="1" dirty="0">
              <a:solidFill>
                <a:srgbClr val="27506E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indent="406400">
              <a:lnSpc>
                <a:spcPct val="130000"/>
              </a:lnSpc>
              <a:extLst>
                <a:ext uri="{35155182-B16C-46BC-9424-99874614C6A1}">
                  <wpsdc:indentchars xmlns:wpsdc="http://www.wps.cn/officeDocument/2017/drawingmlCustomData" val="200" checksum="1740828767"/>
                </a:ext>
              </a:extLst>
            </a:pPr>
            <a:r>
              <a:rPr 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社会需求信息即各级、各类用人单位对毕业生需求的情况，主要包括用人单位对毕业生的学历层次、专业、性别、人数以及对所需人才的具体要求等。</a:t>
            </a:r>
            <a:endParaRPr lang="zh-CN" sz="1600" dirty="0">
              <a:solidFill>
                <a:srgbClr val="27506E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3" name="文本框 5"/>
          <p:cNvSpPr txBox="1"/>
          <p:nvPr/>
        </p:nvSpPr>
        <p:spPr>
          <a:xfrm>
            <a:off x="1620838" y="620713"/>
            <a:ext cx="2325370" cy="4603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sz="2400" b="1" dirty="0">
                <a:solidFill>
                  <a:srgbClr val="27506E"/>
                </a:solidFill>
                <a:latin typeface="楷体" panose="02010609060101010101" charset="-122"/>
                <a:ea typeface="楷体" panose="02010609060101010101" charset="-122"/>
                <a:sym typeface="微软雅黑 Light" panose="020B0502040204020203" charset="-122"/>
              </a:rPr>
              <a:t>就业信息的分类</a:t>
            </a:r>
            <a:endParaRPr lang="zh-CN" altLang="en-US" sz="2400" b="1" dirty="0">
              <a:solidFill>
                <a:srgbClr val="27506E"/>
              </a:solidFill>
              <a:latin typeface="楷体" panose="02010609060101010101" charset="-122"/>
              <a:ea typeface="楷体" panose="02010609060101010101" charset="-122"/>
              <a:sym typeface="微软雅黑 Light" panose="020B0502040204020203" charset="-122"/>
            </a:endParaRPr>
          </a:p>
        </p:txBody>
      </p:sp>
      <p:sp>
        <p:nvSpPr>
          <p:cNvPr id="5" name="矩形 5"/>
          <p:cNvSpPr/>
          <p:nvPr/>
        </p:nvSpPr>
        <p:spPr>
          <a:xfrm>
            <a:off x="4558665" y="4504690"/>
            <a:ext cx="6369050" cy="1300480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pPr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</a:pPr>
            <a:r>
              <a:rPr lang="zh-CN" altLang="en-US" b="1" dirty="0">
                <a:solidFill>
                  <a:srgbClr val="27506E"/>
                </a:solidFill>
                <a:latin typeface="楷体" panose="02010609060101010101" charset="-122"/>
                <a:ea typeface="楷体" panose="02010609060101010101" charset="-122"/>
              </a:rPr>
              <a:t>（三）用人单位信息</a:t>
            </a:r>
            <a:endParaRPr lang="zh-CN" altLang="en-US" b="1" dirty="0">
              <a:solidFill>
                <a:srgbClr val="27506E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indent="406400">
              <a:lnSpc>
                <a:spcPct val="130000"/>
              </a:lnSpc>
              <a:extLst>
                <a:ext uri="{35155182-B16C-46BC-9424-99874614C6A1}">
                  <wpsdc:indentchars xmlns:wpsdc="http://www.wps.cn/officeDocument/2017/drawingmlCustomData" val="200" checksum="1740828767"/>
                </a:ext>
              </a:extLst>
            </a:pPr>
            <a:r>
              <a:rPr 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用人单位信息即用工需求信息和招聘单位的信息。这类信息能够帮助求职者了解用人单位的性质、隶属关系、工作条件、工资待遇等。</a:t>
            </a:r>
            <a:endParaRPr lang="zh-CN" sz="1600" dirty="0">
              <a:solidFill>
                <a:srgbClr val="27506E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7" name="图片 6" descr="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032510" y="2087880"/>
            <a:ext cx="2800682" cy="3600000"/>
          </a:xfrm>
          <a:prstGeom prst="rect">
            <a:avLst/>
          </a:prstGeom>
        </p:spPr>
      </p:pic>
    </p:spTree>
  </p:cSld>
  <p:clrMapOvr>
    <a:masterClrMapping/>
  </p:clrMapOvr>
  <p:transition spd="slow">
    <p:random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121857" name="组合 13"/>
          <p:cNvGrpSpPr/>
          <p:nvPr/>
        </p:nvGrpSpPr>
        <p:grpSpPr>
          <a:xfrm>
            <a:off x="673100" y="527051"/>
            <a:ext cx="704850" cy="647700"/>
            <a:chOff x="1417110" y="1933669"/>
            <a:chExt cx="1827515" cy="1676757"/>
          </a:xfrm>
        </p:grpSpPr>
        <p:sp>
          <p:nvSpPr>
            <p:cNvPr id="17" name="椭圆 16"/>
            <p:cNvSpPr/>
            <p:nvPr/>
          </p:nvSpPr>
          <p:spPr>
            <a:xfrm>
              <a:off x="1491775" y="1933669"/>
              <a:ext cx="1676757" cy="1676757"/>
            </a:xfrm>
            <a:prstGeom prst="ellipse">
              <a:avLst/>
            </a:prstGeom>
            <a:noFill/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18" name="椭圆 17"/>
            <p:cNvSpPr/>
            <p:nvPr/>
          </p:nvSpPr>
          <p:spPr>
            <a:xfrm>
              <a:off x="1686851" y="2118291"/>
              <a:ext cx="1307513" cy="1307513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19" name="椭圆 18"/>
            <p:cNvSpPr/>
            <p:nvPr/>
          </p:nvSpPr>
          <p:spPr>
            <a:xfrm>
              <a:off x="2772931" y="1944597"/>
              <a:ext cx="390517" cy="390517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20" name="椭圆 19"/>
            <p:cNvSpPr/>
            <p:nvPr/>
          </p:nvSpPr>
          <p:spPr>
            <a:xfrm>
              <a:off x="1417110" y="2261397"/>
              <a:ext cx="286781" cy="286781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21" name="椭圆 20"/>
            <p:cNvSpPr/>
            <p:nvPr/>
          </p:nvSpPr>
          <p:spPr>
            <a:xfrm>
              <a:off x="1686851" y="3308201"/>
              <a:ext cx="220530" cy="220530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22" name="椭圆 21"/>
            <p:cNvSpPr/>
            <p:nvPr/>
          </p:nvSpPr>
          <p:spPr>
            <a:xfrm>
              <a:off x="3016329" y="2979248"/>
              <a:ext cx="228296" cy="228296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</p:grpSp>
      <p:sp>
        <p:nvSpPr>
          <p:cNvPr id="121864" name="文本框 5"/>
          <p:cNvSpPr txBox="1"/>
          <p:nvPr/>
        </p:nvSpPr>
        <p:spPr>
          <a:xfrm>
            <a:off x="819150" y="681832"/>
            <a:ext cx="429260" cy="33718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en-US" altLang="zh-CN" sz="1600" dirty="0">
                <a:solidFill>
                  <a:srgbClr val="FFFFFF"/>
                </a:solidFill>
                <a:latin typeface="方正兰亭黑_GBK" panose="02000000000000000000" charset="-122"/>
                <a:ea typeface="方正兰亭黑_GBK" panose="02000000000000000000" charset="-122"/>
              </a:rPr>
              <a:t>03</a:t>
            </a:r>
            <a:endParaRPr lang="en-US" altLang="zh-CN" sz="1600" dirty="0">
              <a:solidFill>
                <a:srgbClr val="FFFFFF"/>
              </a:solidFill>
              <a:latin typeface="方正兰亭黑_GBK" panose="02000000000000000000" charset="-122"/>
              <a:ea typeface="方正兰亭黑_GBK" panose="02000000000000000000" charset="-122"/>
            </a:endParaRPr>
          </a:p>
        </p:txBody>
      </p:sp>
      <p:sp>
        <p:nvSpPr>
          <p:cNvPr id="121866" name="矩形 3"/>
          <p:cNvSpPr/>
          <p:nvPr/>
        </p:nvSpPr>
        <p:spPr>
          <a:xfrm>
            <a:off x="4558665" y="1424940"/>
            <a:ext cx="6369050" cy="4008755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pPr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</a:pPr>
            <a:r>
              <a:rPr lang="zh-CN" altLang="en-US" sz="2000" b="1" dirty="0">
                <a:solidFill>
                  <a:srgbClr val="27506E"/>
                </a:solidFill>
                <a:latin typeface="楷体" panose="02010609060101010101" charset="-122"/>
                <a:ea typeface="楷体" panose="02010609060101010101" charset="-122"/>
              </a:rPr>
              <a:t>（一）就业信息的分析整理</a:t>
            </a:r>
            <a:endParaRPr lang="zh-CN" altLang="en-US" sz="2000" b="1" dirty="0">
              <a:solidFill>
                <a:srgbClr val="27506E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indent="406400">
              <a:lnSpc>
                <a:spcPct val="150000"/>
              </a:lnSpc>
              <a:extLst>
                <a:ext uri="{35155182-B16C-46BC-9424-99874614C6A1}">
                  <wpsdc:indentchars xmlns:wpsdc="http://www.wps.cn/officeDocument/2017/drawingmlCustomData" val="200" checksum="1740828767"/>
                </a:ext>
              </a:extLst>
            </a:pPr>
            <a:r>
              <a:rPr lang="en-US" altLang="zh-CN" sz="1600" b="1" dirty="0">
                <a:solidFill>
                  <a:srgbClr val="27506E"/>
                </a:solidFill>
                <a:latin typeface="+mj-ea"/>
                <a:ea typeface="+mj-ea"/>
                <a:cs typeface="+mj-ea"/>
              </a:rPr>
              <a:t>1.</a:t>
            </a:r>
            <a:r>
              <a:rPr lang="zh-CN" sz="1600" b="1" dirty="0">
                <a:solidFill>
                  <a:srgbClr val="27506E"/>
                </a:solidFill>
                <a:latin typeface="+mj-ea"/>
                <a:ea typeface="+mj-ea"/>
                <a:cs typeface="+mj-ea"/>
              </a:rPr>
              <a:t>分析整理的原则</a:t>
            </a:r>
            <a:endParaRPr lang="zh-CN" sz="1600" b="1" dirty="0">
              <a:solidFill>
                <a:srgbClr val="27506E"/>
              </a:solidFill>
              <a:latin typeface="+mj-ea"/>
              <a:ea typeface="+mj-ea"/>
              <a:cs typeface="+mj-ea"/>
            </a:endParaRPr>
          </a:p>
          <a:p>
            <a:pPr indent="406400">
              <a:lnSpc>
                <a:spcPct val="150000"/>
              </a:lnSpc>
              <a:extLst>
                <a:ext uri="{35155182-B16C-46BC-9424-99874614C6A1}">
                  <wpsdc:indentchars xmlns:wpsdc="http://www.wps.cn/officeDocument/2017/drawingmlCustomData" val="200" checksum="1740828767"/>
                </a:ext>
              </a:extLst>
            </a:pPr>
            <a:r>
              <a:rPr 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第一，掌握重点。</a:t>
            </a:r>
            <a:endParaRPr lang="zh-CN" sz="1600" dirty="0">
              <a:solidFill>
                <a:srgbClr val="27506E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indent="406400">
              <a:lnSpc>
                <a:spcPct val="150000"/>
              </a:lnSpc>
              <a:extLst>
                <a:ext uri="{35155182-B16C-46BC-9424-99874614C6A1}">
                  <wpsdc:indentchars xmlns:wpsdc="http://www.wps.cn/officeDocument/2017/drawingmlCustomData" val="200" checksum="1740828767"/>
                </a:ext>
              </a:extLst>
            </a:pPr>
            <a:r>
              <a:rPr 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第二，适合自己。</a:t>
            </a:r>
            <a:endParaRPr lang="zh-CN" sz="1600" dirty="0">
              <a:solidFill>
                <a:srgbClr val="27506E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indent="406400">
              <a:lnSpc>
                <a:spcPct val="150000"/>
              </a:lnSpc>
              <a:extLst>
                <a:ext uri="{35155182-B16C-46BC-9424-99874614C6A1}">
                  <wpsdc:indentchars xmlns:wpsdc="http://www.wps.cn/officeDocument/2017/drawingmlCustomData" val="200" checksum="1740828767"/>
                </a:ext>
              </a:extLst>
            </a:pPr>
            <a:r>
              <a:rPr 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第三，注意信息的时效性。</a:t>
            </a:r>
            <a:endParaRPr lang="zh-CN" sz="1600" dirty="0">
              <a:solidFill>
                <a:srgbClr val="27506E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indent="406400">
              <a:lnSpc>
                <a:spcPct val="150000"/>
              </a:lnSpc>
              <a:extLst>
                <a:ext uri="{35155182-B16C-46BC-9424-99874614C6A1}">
                  <wpsdc:indentchars xmlns:wpsdc="http://www.wps.cn/officeDocument/2017/drawingmlCustomData" val="200" checksum="1740828767"/>
                </a:ext>
              </a:extLst>
            </a:pPr>
            <a:r>
              <a:rPr 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第四，把握好信息的范围。</a:t>
            </a:r>
            <a:endParaRPr lang="zh-CN" sz="1600" dirty="0">
              <a:solidFill>
                <a:srgbClr val="27506E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indent="406400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extLst>
                <a:ext uri="{35155182-B16C-46BC-9424-99874614C6A1}">
                  <wpsdc:indentchars xmlns:wpsdc="http://www.wps.cn/officeDocument/2017/drawingmlCustomData" val="200" checksum="1740828767"/>
                </a:ext>
              </a:extLst>
            </a:pPr>
            <a:r>
              <a:rPr lang="en-US" altLang="zh-CN" sz="1600" b="1" dirty="0">
                <a:solidFill>
                  <a:srgbClr val="27506E"/>
                </a:solidFill>
                <a:latin typeface="+mj-ea"/>
                <a:ea typeface="+mj-ea"/>
                <a:cs typeface="+mj-ea"/>
              </a:rPr>
              <a:t>2.</a:t>
            </a:r>
            <a:r>
              <a:rPr lang="zh-CN" altLang="en-US" sz="1600" b="1" dirty="0">
                <a:solidFill>
                  <a:srgbClr val="27506E"/>
                </a:solidFill>
                <a:latin typeface="+mj-ea"/>
                <a:ea typeface="+mj-ea"/>
                <a:cs typeface="+mj-ea"/>
              </a:rPr>
              <a:t>分析整理的方法</a:t>
            </a:r>
            <a:endParaRPr lang="zh-CN" altLang="en-US" sz="1600" b="1" dirty="0">
              <a:solidFill>
                <a:srgbClr val="27506E"/>
              </a:solidFill>
              <a:latin typeface="+mj-ea"/>
              <a:ea typeface="+mj-ea"/>
              <a:cs typeface="+mj-ea"/>
            </a:endParaRPr>
          </a:p>
          <a:p>
            <a:pPr indent="406400">
              <a:lnSpc>
                <a:spcPct val="150000"/>
              </a:lnSpc>
              <a:extLst>
                <a:ext uri="{35155182-B16C-46BC-9424-99874614C6A1}">
                  <wpsdc:indentchars xmlns:wpsdc="http://www.wps.cn/officeDocument/2017/drawingmlCustomData" val="200" checksum="1740828767"/>
                </a:ext>
              </a:extLst>
            </a:pPr>
            <a:r>
              <a:rPr lang="zh-CN" altLang="en-US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第一，正确选择。</a:t>
            </a:r>
            <a:endParaRPr lang="zh-CN" altLang="en-US" sz="1600" dirty="0">
              <a:solidFill>
                <a:srgbClr val="27506E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indent="406400">
              <a:lnSpc>
                <a:spcPct val="130000"/>
              </a:lnSpc>
              <a:extLst>
                <a:ext uri="{35155182-B16C-46BC-9424-99874614C6A1}">
                  <wpsdc:indentchars xmlns:wpsdc="http://www.wps.cn/officeDocument/2017/drawingmlCustomData" val="200" checksum="1740828767"/>
                </a:ext>
              </a:extLst>
            </a:pPr>
            <a:r>
              <a:rPr lang="zh-CN" altLang="en-US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第二，善于挖掘。</a:t>
            </a:r>
            <a:endParaRPr lang="zh-CN" altLang="en-US" sz="1600" dirty="0">
              <a:solidFill>
                <a:srgbClr val="27506E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indent="406400">
              <a:lnSpc>
                <a:spcPct val="130000"/>
              </a:lnSpc>
              <a:extLst>
                <a:ext uri="{35155182-B16C-46BC-9424-99874614C6A1}">
                  <wpsdc:indentchars xmlns:wpsdc="http://www.wps.cn/officeDocument/2017/drawingmlCustomData" val="200" checksum="1740828767"/>
                </a:ext>
              </a:extLst>
            </a:pPr>
            <a:r>
              <a:rPr lang="zh-CN" altLang="en-US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第三，迅速反馈，及时追踪。</a:t>
            </a:r>
            <a:endParaRPr lang="zh-CN" altLang="en-US" sz="1600" dirty="0">
              <a:solidFill>
                <a:srgbClr val="27506E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3" name="文本框 5"/>
          <p:cNvSpPr txBox="1"/>
          <p:nvPr/>
        </p:nvSpPr>
        <p:spPr>
          <a:xfrm>
            <a:off x="1620838" y="620713"/>
            <a:ext cx="3855720" cy="4603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sz="2400" b="1" dirty="0">
                <a:solidFill>
                  <a:srgbClr val="27506E"/>
                </a:solidFill>
                <a:latin typeface="楷体" panose="02010609060101010101" charset="-122"/>
                <a:ea typeface="楷体" panose="02010609060101010101" charset="-122"/>
                <a:sym typeface="微软雅黑 Light" panose="020B0502040204020203" charset="-122"/>
              </a:rPr>
              <a:t>就业信息的分析整理和使用</a:t>
            </a:r>
            <a:endParaRPr lang="zh-CN" altLang="en-US" sz="2400" b="1" dirty="0">
              <a:solidFill>
                <a:srgbClr val="27506E"/>
              </a:solidFill>
              <a:latin typeface="楷体" panose="02010609060101010101" charset="-122"/>
              <a:ea typeface="楷体" panose="02010609060101010101" charset="-122"/>
              <a:sym typeface="微软雅黑 Light" panose="020B0502040204020203" charset="-122"/>
            </a:endParaRPr>
          </a:p>
        </p:txBody>
      </p:sp>
      <p:pic>
        <p:nvPicPr>
          <p:cNvPr id="2" name="图片 1" descr="136"/>
          <p:cNvPicPr>
            <a:picLocks noChangeAspect="1"/>
          </p:cNvPicPr>
          <p:nvPr/>
        </p:nvPicPr>
        <p:blipFill>
          <a:blip r:embed="rId1"/>
          <a:srcRect l="21591" t="12790" r="16282" b="15578"/>
          <a:stretch>
            <a:fillRect/>
          </a:stretch>
        </p:blipFill>
        <p:spPr>
          <a:xfrm>
            <a:off x="673100" y="2162175"/>
            <a:ext cx="3122464" cy="3600000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4558665" y="5433695"/>
            <a:ext cx="6369050" cy="980440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pPr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</a:pPr>
            <a:r>
              <a:rPr lang="zh-CN" altLang="en-US" b="1" dirty="0">
                <a:solidFill>
                  <a:srgbClr val="27506E"/>
                </a:solidFill>
                <a:latin typeface="楷体" panose="02010609060101010101" charset="-122"/>
                <a:ea typeface="楷体" panose="02010609060101010101" charset="-122"/>
              </a:rPr>
              <a:t>（二）就业信息的使用</a:t>
            </a:r>
            <a:endParaRPr lang="zh-CN" altLang="en-US" b="1" dirty="0">
              <a:solidFill>
                <a:srgbClr val="27506E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indent="406400">
              <a:lnSpc>
                <a:spcPct val="130000"/>
              </a:lnSpc>
              <a:extLst>
                <a:ext uri="{35155182-B16C-46BC-9424-99874614C6A1}">
                  <wpsdc:indentchars xmlns:wpsdc="http://www.wps.cn/officeDocument/2017/drawingmlCustomData" val="200" checksum="1740828767"/>
                </a:ext>
              </a:extLst>
            </a:pPr>
            <a:endParaRPr lang="zh-CN" altLang="en-US" sz="1600" dirty="0">
              <a:solidFill>
                <a:srgbClr val="27506E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 spd="slow">
    <p:random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14689" name="文本框 5"/>
          <p:cNvSpPr txBox="1"/>
          <p:nvPr/>
        </p:nvSpPr>
        <p:spPr>
          <a:xfrm>
            <a:off x="1287463" y="2859088"/>
            <a:ext cx="4803775" cy="58356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r>
              <a:rPr lang="zh-CN" altLang="en-US" sz="3200" b="1" dirty="0">
                <a:solidFill>
                  <a:schemeClr val="accent1"/>
                </a:solidFill>
                <a:latin typeface="+mj-ea"/>
                <a:ea typeface="+mj-ea"/>
                <a:cs typeface="+mj-ea"/>
              </a:rPr>
              <a:t>第五章  职业素质养成</a:t>
            </a:r>
            <a:endParaRPr lang="zh-CN" altLang="en-US" sz="3200" b="1" dirty="0">
              <a:solidFill>
                <a:schemeClr val="accent1"/>
              </a:solidFill>
              <a:latin typeface="+mj-ea"/>
              <a:ea typeface="+mj-ea"/>
              <a:cs typeface="+mj-ea"/>
            </a:endParaRPr>
          </a:p>
        </p:txBody>
      </p:sp>
      <p:sp>
        <p:nvSpPr>
          <p:cNvPr id="114690" name="矩形 28"/>
          <p:cNvSpPr/>
          <p:nvPr/>
        </p:nvSpPr>
        <p:spPr>
          <a:xfrm>
            <a:off x="1287463" y="3570288"/>
            <a:ext cx="4497387" cy="922337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rgbClr val="27506E"/>
                </a:solidFill>
                <a:latin typeface="+mj-ea"/>
                <a:ea typeface="+mj-ea"/>
              </a:rPr>
              <a:t>学习就业心理的调适；掌握就业技能，做好就业准备；学会获取和处理就业信息。</a:t>
            </a:r>
            <a:endParaRPr lang="zh-CN" altLang="en-US" dirty="0">
              <a:solidFill>
                <a:srgbClr val="27506E"/>
              </a:solidFill>
              <a:latin typeface="+mj-ea"/>
              <a:ea typeface="+mj-ea"/>
            </a:endParaRPr>
          </a:p>
        </p:txBody>
      </p:sp>
      <p:cxnSp>
        <p:nvCxnSpPr>
          <p:cNvPr id="30" name="直接连接符 29"/>
          <p:cNvCxnSpPr/>
          <p:nvPr/>
        </p:nvCxnSpPr>
        <p:spPr>
          <a:xfrm>
            <a:off x="1412875" y="3429000"/>
            <a:ext cx="563563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4692" name="组合 6"/>
          <p:cNvGrpSpPr/>
          <p:nvPr/>
        </p:nvGrpSpPr>
        <p:grpSpPr>
          <a:xfrm>
            <a:off x="6697663" y="1698625"/>
            <a:ext cx="4484687" cy="904875"/>
            <a:chOff x="10547" y="2164"/>
            <a:chExt cx="7064" cy="1426"/>
          </a:xfrm>
        </p:grpSpPr>
        <p:sp>
          <p:nvSpPr>
            <p:cNvPr id="21" name="椭圆 20"/>
            <p:cNvSpPr/>
            <p:nvPr/>
          </p:nvSpPr>
          <p:spPr>
            <a:xfrm>
              <a:off x="10547" y="2164"/>
              <a:ext cx="487" cy="487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b"/>
            <a:lstStyle/>
            <a:p>
              <a:pPr algn="ctr" fontAlgn="auto"/>
              <a:endParaRPr lang="zh-CN" altLang="en-US" sz="2400" strike="noStrike" noProof="1">
                <a:latin typeface="+mj-ea"/>
                <a:ea typeface="+mj-ea"/>
              </a:endParaRPr>
            </a:p>
          </p:txBody>
        </p:sp>
        <p:grpSp>
          <p:nvGrpSpPr>
            <p:cNvPr id="114694" name="组合 3"/>
            <p:cNvGrpSpPr/>
            <p:nvPr/>
          </p:nvGrpSpPr>
          <p:grpSpPr>
            <a:xfrm>
              <a:off x="11153" y="2164"/>
              <a:ext cx="6458" cy="1426"/>
              <a:chOff x="11153" y="2164"/>
              <a:chExt cx="6458" cy="1426"/>
            </a:xfrm>
          </p:grpSpPr>
          <p:sp>
            <p:nvSpPr>
              <p:cNvPr id="114695" name="矩形 41"/>
              <p:cNvSpPr/>
              <p:nvPr/>
            </p:nvSpPr>
            <p:spPr>
              <a:xfrm>
                <a:off x="11153" y="2164"/>
                <a:ext cx="1494" cy="628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none" anchor="b">
                <a:spAutoFit/>
              </a:bodyPr>
              <a:p>
                <a:r>
                  <a:rPr lang="zh-CN" altLang="en-US" sz="2000" b="1" dirty="0">
                    <a:solidFill>
                      <a:schemeClr val="accent1"/>
                    </a:solidFill>
                    <a:latin typeface="+mj-ea"/>
                    <a:ea typeface="+mj-ea"/>
                  </a:rPr>
                  <a:t>第一节</a:t>
                </a:r>
                <a:endParaRPr lang="zh-CN" altLang="en-US" sz="2000" b="1" dirty="0">
                  <a:solidFill>
                    <a:schemeClr val="accent1"/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114696" name="矩形 42"/>
              <p:cNvSpPr/>
              <p:nvPr/>
            </p:nvSpPr>
            <p:spPr>
              <a:xfrm>
                <a:off x="11153" y="2792"/>
                <a:ext cx="6459" cy="798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square" anchor="b">
                <a:spAutoFit/>
              </a:bodyPr>
              <a:p>
                <a:pPr>
                  <a:lnSpc>
                    <a:spcPct val="150000"/>
                  </a:lnSpc>
                </a:pPr>
                <a:r>
                  <a:rPr lang="zh-CN" altLang="en-US" dirty="0">
                    <a:solidFill>
                      <a:srgbClr val="27506E"/>
                    </a:solidFill>
                    <a:latin typeface="+mj-ea"/>
                    <a:ea typeface="+mj-ea"/>
                  </a:rPr>
                  <a:t>就业心理的调适</a:t>
                </a:r>
                <a:endParaRPr lang="zh-CN" altLang="en-US" dirty="0">
                  <a:solidFill>
                    <a:srgbClr val="27506E"/>
                  </a:solidFill>
                  <a:latin typeface="+mj-ea"/>
                  <a:ea typeface="+mj-ea"/>
                </a:endParaRPr>
              </a:p>
            </p:txBody>
          </p:sp>
        </p:grpSp>
      </p:grpSp>
      <p:grpSp>
        <p:nvGrpSpPr>
          <p:cNvPr id="114697" name="组合 5"/>
          <p:cNvGrpSpPr/>
          <p:nvPr/>
        </p:nvGrpSpPr>
        <p:grpSpPr>
          <a:xfrm>
            <a:off x="6697663" y="3130550"/>
            <a:ext cx="4319587" cy="904875"/>
            <a:chOff x="10547" y="4695"/>
            <a:chExt cx="6804" cy="1426"/>
          </a:xfrm>
        </p:grpSpPr>
        <p:sp>
          <p:nvSpPr>
            <p:cNvPr id="22" name="椭圆 21"/>
            <p:cNvSpPr/>
            <p:nvPr/>
          </p:nvSpPr>
          <p:spPr>
            <a:xfrm>
              <a:off x="10547" y="4695"/>
              <a:ext cx="487" cy="487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b"/>
            <a:lstStyle/>
            <a:p>
              <a:pPr algn="ctr" fontAlgn="auto"/>
              <a:endParaRPr lang="zh-CN" altLang="en-US" sz="2400" strike="noStrike" noProof="1">
                <a:latin typeface="+mj-ea"/>
                <a:ea typeface="+mj-ea"/>
              </a:endParaRPr>
            </a:p>
          </p:txBody>
        </p:sp>
        <p:grpSp>
          <p:nvGrpSpPr>
            <p:cNvPr id="114699" name="组合 2"/>
            <p:cNvGrpSpPr/>
            <p:nvPr/>
          </p:nvGrpSpPr>
          <p:grpSpPr>
            <a:xfrm>
              <a:off x="11153" y="4695"/>
              <a:ext cx="6198" cy="1426"/>
              <a:chOff x="11153" y="4695"/>
              <a:chExt cx="6198" cy="1426"/>
            </a:xfrm>
          </p:grpSpPr>
          <p:sp>
            <p:nvSpPr>
              <p:cNvPr id="114700" name="矩形 44"/>
              <p:cNvSpPr/>
              <p:nvPr/>
            </p:nvSpPr>
            <p:spPr>
              <a:xfrm>
                <a:off x="11153" y="4695"/>
                <a:ext cx="1494" cy="628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none" anchor="b">
                <a:spAutoFit/>
              </a:bodyPr>
              <a:p>
                <a:r>
                  <a:rPr lang="zh-CN" altLang="en-US" sz="2000" b="1" dirty="0">
                    <a:solidFill>
                      <a:schemeClr val="accent1"/>
                    </a:solidFill>
                    <a:latin typeface="+mj-ea"/>
                    <a:ea typeface="+mj-ea"/>
                  </a:rPr>
                  <a:t>第二节</a:t>
                </a:r>
                <a:endParaRPr lang="zh-CN" altLang="en-US" sz="2000" b="1" dirty="0">
                  <a:solidFill>
                    <a:schemeClr val="accent1"/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114701" name="矩形 22"/>
              <p:cNvSpPr/>
              <p:nvPr/>
            </p:nvSpPr>
            <p:spPr>
              <a:xfrm>
                <a:off x="11153" y="5323"/>
                <a:ext cx="6198" cy="798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square" anchor="b">
                <a:spAutoFit/>
              </a:bodyPr>
              <a:p>
                <a:pPr>
                  <a:lnSpc>
                    <a:spcPct val="150000"/>
                  </a:lnSpc>
                </a:pPr>
                <a:r>
                  <a:rPr lang="zh-CN" altLang="en-US" dirty="0">
                    <a:solidFill>
                      <a:srgbClr val="27506E"/>
                    </a:solidFill>
                    <a:latin typeface="+mj-ea"/>
                    <a:ea typeface="+mj-ea"/>
                  </a:rPr>
                  <a:t>就业技能的准备</a:t>
                </a:r>
                <a:endParaRPr lang="zh-CN" altLang="en-US" dirty="0">
                  <a:solidFill>
                    <a:srgbClr val="27506E"/>
                  </a:solidFill>
                  <a:latin typeface="+mj-ea"/>
                  <a:ea typeface="+mj-ea"/>
                </a:endParaRPr>
              </a:p>
            </p:txBody>
          </p:sp>
        </p:grpSp>
      </p:grpSp>
      <p:grpSp>
        <p:nvGrpSpPr>
          <p:cNvPr id="114702" name="组合 4"/>
          <p:cNvGrpSpPr/>
          <p:nvPr/>
        </p:nvGrpSpPr>
        <p:grpSpPr>
          <a:xfrm>
            <a:off x="6697663" y="4562475"/>
            <a:ext cx="3919537" cy="904875"/>
            <a:chOff x="10547" y="7183"/>
            <a:chExt cx="6172" cy="1426"/>
          </a:xfrm>
        </p:grpSpPr>
        <p:sp>
          <p:nvSpPr>
            <p:cNvPr id="47" name="椭圆 46"/>
            <p:cNvSpPr/>
            <p:nvPr/>
          </p:nvSpPr>
          <p:spPr>
            <a:xfrm>
              <a:off x="10547" y="7183"/>
              <a:ext cx="487" cy="487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b"/>
            <a:lstStyle/>
            <a:p>
              <a:pPr algn="ctr" fontAlgn="auto"/>
              <a:endParaRPr lang="zh-CN" altLang="en-US" sz="2400" strike="noStrike" noProof="1">
                <a:latin typeface="+mj-ea"/>
                <a:ea typeface="+mj-ea"/>
              </a:endParaRPr>
            </a:p>
          </p:txBody>
        </p:sp>
        <p:grpSp>
          <p:nvGrpSpPr>
            <p:cNvPr id="114704" name="组合 1"/>
            <p:cNvGrpSpPr/>
            <p:nvPr/>
          </p:nvGrpSpPr>
          <p:grpSpPr>
            <a:xfrm>
              <a:off x="11153" y="7183"/>
              <a:ext cx="5566" cy="1426"/>
              <a:chOff x="11153" y="7183"/>
              <a:chExt cx="5566" cy="1426"/>
            </a:xfrm>
          </p:grpSpPr>
          <p:sp>
            <p:nvSpPr>
              <p:cNvPr id="114705" name="矩形 48"/>
              <p:cNvSpPr/>
              <p:nvPr/>
            </p:nvSpPr>
            <p:spPr>
              <a:xfrm>
                <a:off x="11153" y="7183"/>
                <a:ext cx="1494" cy="628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none" anchor="b">
                <a:spAutoFit/>
              </a:bodyPr>
              <a:p>
                <a:r>
                  <a:rPr lang="zh-CN" altLang="en-US" sz="2000" b="1" dirty="0">
                    <a:solidFill>
                      <a:schemeClr val="accent1"/>
                    </a:solidFill>
                    <a:latin typeface="+mj-ea"/>
                    <a:ea typeface="+mj-ea"/>
                  </a:rPr>
                  <a:t>第三节</a:t>
                </a:r>
                <a:endParaRPr lang="zh-CN" altLang="en-US" sz="2000" b="1" dirty="0">
                  <a:solidFill>
                    <a:schemeClr val="accent1"/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114706" name="矩形 23"/>
              <p:cNvSpPr/>
              <p:nvPr/>
            </p:nvSpPr>
            <p:spPr>
              <a:xfrm>
                <a:off x="11153" y="7811"/>
                <a:ext cx="5567" cy="798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square" anchor="b">
                <a:spAutoFit/>
              </a:bodyPr>
              <a:p>
                <a:pPr>
                  <a:lnSpc>
                    <a:spcPct val="150000"/>
                  </a:lnSpc>
                </a:pPr>
                <a:r>
                  <a:rPr lang="zh-CN" altLang="en-US" dirty="0">
                    <a:solidFill>
                      <a:srgbClr val="27506E"/>
                    </a:solidFill>
                    <a:latin typeface="+mj-ea"/>
                    <a:ea typeface="+mj-ea"/>
                  </a:rPr>
                  <a:t>就业信息的处理</a:t>
                </a:r>
                <a:endParaRPr lang="zh-CN" altLang="en-US" dirty="0">
                  <a:solidFill>
                    <a:srgbClr val="27506E"/>
                  </a:solidFill>
                  <a:latin typeface="+mj-ea"/>
                  <a:ea typeface="+mj-ea"/>
                </a:endParaRPr>
              </a:p>
            </p:txBody>
          </p:sp>
        </p:grpSp>
      </p:grpSp>
    </p:spTree>
  </p:cSld>
  <p:clrMapOvr>
    <a:masterClrMapping/>
  </p:clrMapOvr>
  <p:transition spd="slow">
    <p:wip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8" name="椭圆 7"/>
          <p:cNvSpPr/>
          <p:nvPr/>
        </p:nvSpPr>
        <p:spPr>
          <a:xfrm>
            <a:off x="2389188" y="2311400"/>
            <a:ext cx="2235200" cy="2235200"/>
          </a:xfrm>
          <a:prstGeom prst="ellipse">
            <a:avLst/>
          </a:prstGeom>
          <a:noFill/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765" fontAlgn="auto"/>
            <a:endParaRPr lang="zh-CN" altLang="en-US" strike="noStrike" noProof="1">
              <a:solidFill>
                <a:prstClr val="white"/>
              </a:solidFill>
              <a:latin typeface="Calibri Light" panose="020F0302020204030204"/>
              <a:ea typeface="微软雅黑 Light" panose="020B0502040204020203" charset="-122"/>
            </a:endParaRPr>
          </a:p>
        </p:txBody>
      </p:sp>
      <p:sp>
        <p:nvSpPr>
          <p:cNvPr id="24" name="椭圆 23"/>
          <p:cNvSpPr/>
          <p:nvPr/>
        </p:nvSpPr>
        <p:spPr>
          <a:xfrm>
            <a:off x="2649127" y="2557673"/>
            <a:ext cx="1743351" cy="1743351"/>
          </a:xfrm>
          <a:prstGeom prst="ellipse">
            <a:avLst/>
          </a:prstGeom>
          <a:gradFill>
            <a:gsLst>
              <a:gs pos="100000">
                <a:schemeClr val="accent1">
                  <a:lumMod val="75000"/>
                </a:schemeClr>
              </a:gs>
              <a:gs pos="0">
                <a:srgbClr val="27506E"/>
              </a:gs>
            </a:gsLst>
            <a:path path="circle">
              <a:fillToRect l="50000" t="50000" r="50000" b="50000"/>
            </a:path>
          </a:gradFill>
          <a:ln>
            <a:noFill/>
          </a:ln>
          <a:effectLst>
            <a:outerShdw blurRad="1397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765" fontAlgn="auto"/>
            <a:endParaRPr lang="zh-CN" altLang="en-US" strike="noStrike" noProof="1">
              <a:solidFill>
                <a:prstClr val="white"/>
              </a:solidFill>
              <a:latin typeface="Calibri Light" panose="020F0302020204030204"/>
              <a:ea typeface="微软雅黑 Light" panose="020B0502040204020203" charset="-122"/>
            </a:endParaRPr>
          </a:p>
        </p:txBody>
      </p:sp>
      <p:sp>
        <p:nvSpPr>
          <p:cNvPr id="128003" name="文本框 5"/>
          <p:cNvSpPr txBox="1"/>
          <p:nvPr/>
        </p:nvSpPr>
        <p:spPr>
          <a:xfrm>
            <a:off x="2740184" y="3151188"/>
            <a:ext cx="1560195" cy="64516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algn="ctr"/>
            <a:r>
              <a:rPr lang="zh-CN" altLang="en-US" sz="3600" b="1" dirty="0">
                <a:solidFill>
                  <a:srgbClr val="FFFFFF"/>
                </a:solidFill>
                <a:latin typeface="楷体" panose="02010609060101010101" charset="-122"/>
                <a:ea typeface="楷体" panose="02010609060101010101" charset="-122"/>
              </a:rPr>
              <a:t>第四节</a:t>
            </a:r>
            <a:endParaRPr lang="zh-CN" altLang="en-US" sz="3600" b="1" dirty="0">
              <a:solidFill>
                <a:srgbClr val="FFFFFF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28004" name="文本框 5"/>
          <p:cNvSpPr txBox="1"/>
          <p:nvPr/>
        </p:nvSpPr>
        <p:spPr>
          <a:xfrm>
            <a:off x="5666105" y="3168650"/>
            <a:ext cx="3819525" cy="64516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algn="dist"/>
            <a:r>
              <a:rPr lang="zh-CN" altLang="en-US" sz="3600" b="1" dirty="0">
                <a:solidFill>
                  <a:srgbClr val="27506E"/>
                </a:solidFill>
                <a:latin typeface="+mj-ea"/>
                <a:ea typeface="+mj-ea"/>
              </a:rPr>
              <a:t>职业适应</a:t>
            </a:r>
            <a:endParaRPr lang="zh-CN" altLang="en-US" sz="3600" b="1" dirty="0">
              <a:solidFill>
                <a:srgbClr val="27506E"/>
              </a:solidFill>
              <a:latin typeface="+mj-ea"/>
              <a:ea typeface="+mj-ea"/>
            </a:endParaRPr>
          </a:p>
        </p:txBody>
      </p:sp>
      <p:sp>
        <p:nvSpPr>
          <p:cNvPr id="25" name="椭圆 24"/>
          <p:cNvSpPr/>
          <p:nvPr/>
        </p:nvSpPr>
        <p:spPr>
          <a:xfrm>
            <a:off x="4097234" y="2326081"/>
            <a:ext cx="520689" cy="520689"/>
          </a:xfrm>
          <a:prstGeom prst="ellipse">
            <a:avLst/>
          </a:prstGeom>
          <a:gradFill>
            <a:gsLst>
              <a:gs pos="100000">
                <a:schemeClr val="accent1">
                  <a:lumMod val="75000"/>
                </a:schemeClr>
              </a:gs>
              <a:gs pos="0">
                <a:srgbClr val="27506E"/>
              </a:gs>
            </a:gsLst>
            <a:path path="circle">
              <a:fillToRect l="50000" t="50000" r="50000" b="50000"/>
            </a:path>
          </a:gradFill>
          <a:ln>
            <a:noFill/>
          </a:ln>
          <a:effectLst>
            <a:outerShdw blurRad="1397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765" fontAlgn="auto"/>
            <a:endParaRPr lang="zh-CN" altLang="en-US" strike="noStrike" noProof="1">
              <a:solidFill>
                <a:prstClr val="white"/>
              </a:solidFill>
              <a:latin typeface="Calibri Light" panose="020F0302020204030204"/>
              <a:ea typeface="微软雅黑 Light" panose="020B0502040204020203" charset="-122"/>
            </a:endParaRPr>
          </a:p>
        </p:txBody>
      </p:sp>
      <p:sp>
        <p:nvSpPr>
          <p:cNvPr id="26" name="椭圆 25"/>
          <p:cNvSpPr/>
          <p:nvPr/>
        </p:nvSpPr>
        <p:spPr>
          <a:xfrm>
            <a:off x="2289473" y="2748484"/>
            <a:ext cx="382375" cy="382375"/>
          </a:xfrm>
          <a:prstGeom prst="ellipse">
            <a:avLst/>
          </a:prstGeom>
          <a:gradFill>
            <a:gsLst>
              <a:gs pos="100000">
                <a:schemeClr val="accent1">
                  <a:lumMod val="75000"/>
                </a:schemeClr>
              </a:gs>
              <a:gs pos="0">
                <a:srgbClr val="27506E"/>
              </a:gs>
            </a:gsLst>
            <a:path path="circle">
              <a:fillToRect l="50000" t="50000" r="50000" b="50000"/>
            </a:path>
          </a:gradFill>
          <a:ln>
            <a:noFill/>
          </a:ln>
          <a:effectLst>
            <a:outerShdw blurRad="1397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765" fontAlgn="auto"/>
            <a:endParaRPr lang="zh-CN" altLang="en-US" strike="noStrike" noProof="1">
              <a:solidFill>
                <a:prstClr val="white"/>
              </a:solidFill>
              <a:latin typeface="Calibri Light" panose="020F0302020204030204"/>
              <a:ea typeface="微软雅黑 Light" panose="020B0502040204020203" charset="-122"/>
            </a:endParaRPr>
          </a:p>
        </p:txBody>
      </p:sp>
      <p:sp>
        <p:nvSpPr>
          <p:cNvPr id="28" name="椭圆 27"/>
          <p:cNvSpPr/>
          <p:nvPr/>
        </p:nvSpPr>
        <p:spPr>
          <a:xfrm>
            <a:off x="2098285" y="4596320"/>
            <a:ext cx="213793" cy="213793"/>
          </a:xfrm>
          <a:prstGeom prst="ellipse">
            <a:avLst/>
          </a:prstGeom>
          <a:gradFill>
            <a:gsLst>
              <a:gs pos="100000">
                <a:schemeClr val="accent1">
                  <a:lumMod val="75000"/>
                </a:schemeClr>
              </a:gs>
              <a:gs pos="0">
                <a:srgbClr val="27506E"/>
              </a:gs>
            </a:gsLst>
            <a:path path="circle">
              <a:fillToRect l="50000" t="50000" r="50000" b="50000"/>
            </a:path>
          </a:gradFill>
          <a:ln>
            <a:noFill/>
          </a:ln>
          <a:effectLst>
            <a:outerShdw blurRad="1397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765" fontAlgn="auto"/>
            <a:endParaRPr lang="zh-CN" altLang="en-US" strike="noStrike" noProof="1">
              <a:solidFill>
                <a:prstClr val="white"/>
              </a:solidFill>
              <a:latin typeface="Calibri Light" panose="020F0302020204030204"/>
              <a:ea typeface="微软雅黑 Light" panose="020B0502040204020203" charset="-122"/>
            </a:endParaRPr>
          </a:p>
        </p:txBody>
      </p:sp>
      <p:sp>
        <p:nvSpPr>
          <p:cNvPr id="29" name="椭圆 28"/>
          <p:cNvSpPr/>
          <p:nvPr/>
        </p:nvSpPr>
        <p:spPr>
          <a:xfrm>
            <a:off x="2649127" y="4144222"/>
            <a:ext cx="294040" cy="294040"/>
          </a:xfrm>
          <a:prstGeom prst="ellipse">
            <a:avLst/>
          </a:prstGeom>
          <a:gradFill>
            <a:gsLst>
              <a:gs pos="100000">
                <a:schemeClr val="accent1">
                  <a:lumMod val="75000"/>
                </a:schemeClr>
              </a:gs>
              <a:gs pos="0">
                <a:srgbClr val="27506E"/>
              </a:gs>
            </a:gsLst>
            <a:path path="circle">
              <a:fillToRect l="50000" t="50000" r="50000" b="50000"/>
            </a:path>
          </a:gradFill>
          <a:ln>
            <a:noFill/>
          </a:ln>
          <a:effectLst>
            <a:outerShdw blurRad="1397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765" fontAlgn="auto"/>
            <a:endParaRPr lang="zh-CN" altLang="en-US" strike="noStrike" noProof="1">
              <a:solidFill>
                <a:prstClr val="white"/>
              </a:solidFill>
              <a:latin typeface="Calibri Light" panose="020F0302020204030204"/>
              <a:ea typeface="微软雅黑 Light" panose="020B0502040204020203" charset="-122"/>
            </a:endParaRPr>
          </a:p>
        </p:txBody>
      </p:sp>
      <p:sp>
        <p:nvSpPr>
          <p:cNvPr id="30" name="椭圆 29"/>
          <p:cNvSpPr/>
          <p:nvPr/>
        </p:nvSpPr>
        <p:spPr>
          <a:xfrm>
            <a:off x="4421761" y="3705618"/>
            <a:ext cx="304395" cy="304395"/>
          </a:xfrm>
          <a:prstGeom prst="ellipse">
            <a:avLst/>
          </a:prstGeom>
          <a:gradFill>
            <a:gsLst>
              <a:gs pos="100000">
                <a:schemeClr val="accent1">
                  <a:lumMod val="75000"/>
                </a:schemeClr>
              </a:gs>
              <a:gs pos="0">
                <a:srgbClr val="27506E"/>
              </a:gs>
            </a:gsLst>
            <a:path path="circle">
              <a:fillToRect l="50000" t="50000" r="50000" b="50000"/>
            </a:path>
          </a:gradFill>
          <a:ln>
            <a:noFill/>
          </a:ln>
          <a:effectLst>
            <a:outerShdw blurRad="1397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765" fontAlgn="auto"/>
            <a:endParaRPr lang="zh-CN" altLang="en-US" strike="noStrike" noProof="1">
              <a:solidFill>
                <a:prstClr val="white"/>
              </a:solidFill>
              <a:latin typeface="Calibri Light" panose="020F0302020204030204"/>
              <a:ea typeface="微软雅黑 Light" panose="020B0502040204020203" charset="-122"/>
            </a:endParaRPr>
          </a:p>
        </p:txBody>
      </p:sp>
      <p:sp>
        <p:nvSpPr>
          <p:cNvPr id="31" name="椭圆 30"/>
          <p:cNvSpPr/>
          <p:nvPr/>
        </p:nvSpPr>
        <p:spPr>
          <a:xfrm>
            <a:off x="4186418" y="4532613"/>
            <a:ext cx="206056" cy="206056"/>
          </a:xfrm>
          <a:prstGeom prst="ellipse">
            <a:avLst/>
          </a:prstGeom>
          <a:gradFill>
            <a:gsLst>
              <a:gs pos="100000">
                <a:schemeClr val="accent1">
                  <a:lumMod val="75000"/>
                </a:schemeClr>
              </a:gs>
              <a:gs pos="0">
                <a:srgbClr val="27506E"/>
              </a:gs>
            </a:gsLst>
            <a:path path="circle">
              <a:fillToRect l="50000" t="50000" r="50000" b="50000"/>
            </a:path>
          </a:gradFill>
          <a:ln>
            <a:noFill/>
          </a:ln>
          <a:effectLst>
            <a:outerShdw blurRad="1397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765" fontAlgn="auto"/>
            <a:endParaRPr lang="zh-CN" altLang="en-US" strike="noStrike" noProof="1">
              <a:solidFill>
                <a:prstClr val="white"/>
              </a:solidFill>
              <a:latin typeface="Calibri Light" panose="020F0302020204030204"/>
              <a:ea typeface="微软雅黑 Light" panose="020B0502040204020203" charset="-122"/>
            </a:endParaRPr>
          </a:p>
        </p:txBody>
      </p:sp>
      <p:sp>
        <p:nvSpPr>
          <p:cNvPr id="32" name="椭圆 31"/>
          <p:cNvSpPr/>
          <p:nvPr/>
        </p:nvSpPr>
        <p:spPr>
          <a:xfrm>
            <a:off x="2069776" y="3705618"/>
            <a:ext cx="132944" cy="132944"/>
          </a:xfrm>
          <a:prstGeom prst="ellipse">
            <a:avLst/>
          </a:prstGeom>
          <a:gradFill>
            <a:gsLst>
              <a:gs pos="100000">
                <a:schemeClr val="accent1">
                  <a:lumMod val="75000"/>
                </a:schemeClr>
              </a:gs>
              <a:gs pos="0">
                <a:srgbClr val="27506E"/>
              </a:gs>
            </a:gsLst>
            <a:path path="circle">
              <a:fillToRect l="50000" t="50000" r="50000" b="50000"/>
            </a:path>
          </a:gradFill>
          <a:ln>
            <a:noFill/>
          </a:ln>
          <a:effectLst>
            <a:outerShdw blurRad="1397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765" fontAlgn="auto"/>
            <a:endParaRPr lang="zh-CN" altLang="en-US" strike="noStrike" noProof="1">
              <a:solidFill>
                <a:prstClr val="white"/>
              </a:solidFill>
              <a:latin typeface="Calibri Light" panose="020F0302020204030204"/>
              <a:ea typeface="微软雅黑 Light" panose="020B0502040204020203" charset="-122"/>
            </a:endParaRPr>
          </a:p>
        </p:txBody>
      </p:sp>
    </p:spTree>
  </p:cSld>
  <p:clrMapOvr>
    <a:masterClrMapping/>
  </p:clrMapOvr>
  <p:transition spd="slow">
    <p:push dir="r"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121857" name="组合 13"/>
          <p:cNvGrpSpPr/>
          <p:nvPr/>
        </p:nvGrpSpPr>
        <p:grpSpPr>
          <a:xfrm>
            <a:off x="673100" y="527051"/>
            <a:ext cx="704850" cy="647700"/>
            <a:chOff x="1417110" y="1933669"/>
            <a:chExt cx="1827515" cy="1676757"/>
          </a:xfrm>
        </p:grpSpPr>
        <p:sp>
          <p:nvSpPr>
            <p:cNvPr id="17" name="椭圆 16"/>
            <p:cNvSpPr/>
            <p:nvPr/>
          </p:nvSpPr>
          <p:spPr>
            <a:xfrm>
              <a:off x="1491775" y="1933669"/>
              <a:ext cx="1676757" cy="1676757"/>
            </a:xfrm>
            <a:prstGeom prst="ellipse">
              <a:avLst/>
            </a:prstGeom>
            <a:noFill/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18" name="椭圆 17"/>
            <p:cNvSpPr/>
            <p:nvPr/>
          </p:nvSpPr>
          <p:spPr>
            <a:xfrm>
              <a:off x="1686851" y="2118291"/>
              <a:ext cx="1307513" cy="1307513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19" name="椭圆 18"/>
            <p:cNvSpPr/>
            <p:nvPr/>
          </p:nvSpPr>
          <p:spPr>
            <a:xfrm>
              <a:off x="2772931" y="1944597"/>
              <a:ext cx="390517" cy="390517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20" name="椭圆 19"/>
            <p:cNvSpPr/>
            <p:nvPr/>
          </p:nvSpPr>
          <p:spPr>
            <a:xfrm>
              <a:off x="1417110" y="2261397"/>
              <a:ext cx="286781" cy="286781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21" name="椭圆 20"/>
            <p:cNvSpPr/>
            <p:nvPr/>
          </p:nvSpPr>
          <p:spPr>
            <a:xfrm>
              <a:off x="1686851" y="3308201"/>
              <a:ext cx="220530" cy="220530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22" name="椭圆 21"/>
            <p:cNvSpPr/>
            <p:nvPr/>
          </p:nvSpPr>
          <p:spPr>
            <a:xfrm>
              <a:off x="3016329" y="2979248"/>
              <a:ext cx="228296" cy="228296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</p:grpSp>
      <p:sp>
        <p:nvSpPr>
          <p:cNvPr id="121864" name="文本框 5"/>
          <p:cNvSpPr txBox="1"/>
          <p:nvPr/>
        </p:nvSpPr>
        <p:spPr>
          <a:xfrm>
            <a:off x="819150" y="681832"/>
            <a:ext cx="430530" cy="33718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en-US" altLang="zh-CN" sz="1600" dirty="0">
                <a:solidFill>
                  <a:srgbClr val="FFFFFF"/>
                </a:solidFill>
                <a:latin typeface="方正兰亭黑_GBK" panose="02000000000000000000" charset="-122"/>
                <a:ea typeface="方正兰亭黑_GBK" panose="02000000000000000000" charset="-122"/>
              </a:rPr>
              <a:t>01</a:t>
            </a:r>
            <a:endParaRPr lang="en-US" altLang="zh-CN" sz="1600" dirty="0">
              <a:solidFill>
                <a:srgbClr val="FFFFFF"/>
              </a:solidFill>
              <a:latin typeface="方正兰亭黑_GBK" panose="02000000000000000000" charset="-122"/>
              <a:ea typeface="方正兰亭黑_GBK" panose="02000000000000000000" charset="-122"/>
            </a:endParaRPr>
          </a:p>
        </p:txBody>
      </p:sp>
      <p:sp>
        <p:nvSpPr>
          <p:cNvPr id="121866" name="矩形 3"/>
          <p:cNvSpPr/>
          <p:nvPr/>
        </p:nvSpPr>
        <p:spPr>
          <a:xfrm>
            <a:off x="4558665" y="1583690"/>
            <a:ext cx="6942455" cy="1620520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pPr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</a:pPr>
            <a:r>
              <a:rPr lang="zh-CN" altLang="en-US" b="1" dirty="0">
                <a:solidFill>
                  <a:srgbClr val="27506E"/>
                </a:solidFill>
                <a:latin typeface="楷体" panose="02010609060101010101" charset="-122"/>
                <a:ea typeface="楷体" panose="02010609060101010101" charset="-122"/>
              </a:rPr>
              <a:t>（一）职业适应的含义</a:t>
            </a:r>
            <a:endParaRPr lang="zh-CN" altLang="en-US" b="1" dirty="0">
              <a:solidFill>
                <a:srgbClr val="27506E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indent="406400">
              <a:lnSpc>
                <a:spcPct val="130000"/>
              </a:lnSpc>
              <a:extLst>
                <a:ext uri="{35155182-B16C-46BC-9424-99874614C6A1}">
                  <wpsdc:indentchars xmlns:wpsdc="http://www.wps.cn/officeDocument/2017/drawingmlCustomData" val="200" checksum="1740828767"/>
                </a:ext>
              </a:extLst>
            </a:pPr>
            <a:r>
              <a:rPr 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所谓职业适应性，就是两者在经济和社会的活动过程中达到的相互协调和有机统一；职业适应是指个人与其特定的职业环境进行互动、调整，以达到和谐的过程；职业适应水平则是个人某一时间点上职业适应的程度。</a:t>
            </a:r>
            <a:endParaRPr lang="zh-CN" sz="1600" dirty="0">
              <a:solidFill>
                <a:srgbClr val="27506E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3" name="文本框 5"/>
          <p:cNvSpPr txBox="1"/>
          <p:nvPr/>
        </p:nvSpPr>
        <p:spPr>
          <a:xfrm>
            <a:off x="1620838" y="620713"/>
            <a:ext cx="1407160" cy="4603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sz="2400" b="1" dirty="0">
                <a:solidFill>
                  <a:srgbClr val="27506E"/>
                </a:solidFill>
                <a:latin typeface="楷体" panose="02010609060101010101" charset="-122"/>
                <a:ea typeface="楷体" panose="02010609060101010101" charset="-122"/>
                <a:sym typeface="微软雅黑 Light" panose="020B0502040204020203" charset="-122"/>
              </a:rPr>
              <a:t>职业适应</a:t>
            </a:r>
            <a:endParaRPr lang="zh-CN" altLang="en-US" sz="2400" b="1" dirty="0">
              <a:solidFill>
                <a:srgbClr val="27506E"/>
              </a:solidFill>
              <a:latin typeface="楷体" panose="02010609060101010101" charset="-122"/>
              <a:ea typeface="楷体" panose="02010609060101010101" charset="-122"/>
              <a:sym typeface="微软雅黑 Light" panose="020B0502040204020203" charset="-122"/>
            </a:endParaRPr>
          </a:p>
        </p:txBody>
      </p:sp>
      <p:sp>
        <p:nvSpPr>
          <p:cNvPr id="5" name="矩形 5"/>
          <p:cNvSpPr/>
          <p:nvPr/>
        </p:nvSpPr>
        <p:spPr>
          <a:xfrm>
            <a:off x="4558665" y="3276600"/>
            <a:ext cx="6943090" cy="980440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pPr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</a:pPr>
            <a:r>
              <a:rPr lang="zh-CN" altLang="en-US" b="1" dirty="0">
                <a:solidFill>
                  <a:srgbClr val="27506E"/>
                </a:solidFill>
                <a:latin typeface="楷体" panose="02010609060101010101" charset="-122"/>
                <a:ea typeface="楷体" panose="02010609060101010101" charset="-122"/>
              </a:rPr>
              <a:t>（二）职业适应的内容</a:t>
            </a:r>
            <a:endParaRPr lang="zh-CN" altLang="en-US" b="1" dirty="0">
              <a:solidFill>
                <a:srgbClr val="27506E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indent="406400">
              <a:lnSpc>
                <a:spcPct val="130000"/>
              </a:lnSpc>
              <a:extLst>
                <a:ext uri="{35155182-B16C-46BC-9424-99874614C6A1}">
                  <wpsdc:indentchars xmlns:wpsdc="http://www.wps.cn/officeDocument/2017/drawingmlCustomData" val="200" checksum="1740828767"/>
                </a:ext>
              </a:extLst>
            </a:pPr>
            <a:r>
              <a:rPr lang="en-US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1.</a:t>
            </a:r>
            <a:r>
              <a:rPr 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角色适应   </a:t>
            </a:r>
            <a:r>
              <a:rPr lang="en-US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2.</a:t>
            </a:r>
            <a:r>
              <a:rPr lang="zh-CN" altLang="en-US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心理适应   </a:t>
            </a:r>
            <a:r>
              <a:rPr lang="en-US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3.</a:t>
            </a:r>
            <a:r>
              <a:rPr lang="zh-CN" altLang="en-US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生理适应   </a:t>
            </a:r>
            <a:r>
              <a:rPr lang="en-US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4.</a:t>
            </a:r>
            <a:r>
              <a:rPr lang="zh-CN" altLang="en-US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群体适应   </a:t>
            </a:r>
            <a:r>
              <a:rPr lang="en-US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5.</a:t>
            </a:r>
            <a:r>
              <a:rPr lang="zh-CN" altLang="en-US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智能适应</a:t>
            </a:r>
            <a:endParaRPr lang="zh-CN" altLang="en-US" sz="1600" dirty="0">
              <a:solidFill>
                <a:srgbClr val="27506E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4" name="矩形 5"/>
          <p:cNvSpPr/>
          <p:nvPr/>
        </p:nvSpPr>
        <p:spPr>
          <a:xfrm>
            <a:off x="4558665" y="4329430"/>
            <a:ext cx="6943090" cy="1940560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pPr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</a:pPr>
            <a:r>
              <a:rPr lang="zh-CN" altLang="en-US" b="1" dirty="0">
                <a:solidFill>
                  <a:srgbClr val="27506E"/>
                </a:solidFill>
                <a:latin typeface="楷体" panose="02010609060101010101" charset="-122"/>
                <a:ea typeface="楷体" panose="02010609060101010101" charset="-122"/>
              </a:rPr>
              <a:t>（三）职业适应的实现</a:t>
            </a:r>
            <a:endParaRPr lang="zh-CN" altLang="en-US" b="1" dirty="0">
              <a:solidFill>
                <a:srgbClr val="27506E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indent="406400">
              <a:lnSpc>
                <a:spcPct val="130000"/>
              </a:lnSpc>
              <a:extLst>
                <a:ext uri="{35155182-B16C-46BC-9424-99874614C6A1}">
                  <wpsdc:indentchars xmlns:wpsdc="http://www.wps.cn/officeDocument/2017/drawingmlCustomData" val="200" checksum="1740828767"/>
                </a:ext>
              </a:extLst>
            </a:pPr>
            <a:r>
              <a:rPr lang="en-US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1.</a:t>
            </a:r>
            <a:r>
              <a:rPr 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充满信心，愿意改变  </a:t>
            </a:r>
            <a:r>
              <a:rPr lang="en-US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2.</a:t>
            </a:r>
            <a:r>
              <a:rPr lang="zh-CN" altLang="en-US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保持良好的心态</a:t>
            </a:r>
            <a:endParaRPr lang="zh-CN" altLang="en-US" sz="1600" dirty="0">
              <a:solidFill>
                <a:srgbClr val="27506E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indent="406400">
              <a:lnSpc>
                <a:spcPct val="130000"/>
              </a:lnSpc>
              <a:extLst>
                <a:ext uri="{35155182-B16C-46BC-9424-99874614C6A1}">
                  <wpsdc:indentchars xmlns:wpsdc="http://www.wps.cn/officeDocument/2017/drawingmlCustomData" val="200" checksum="1740828767"/>
                </a:ext>
              </a:extLst>
            </a:pPr>
            <a:r>
              <a:rPr lang="en-US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3.</a:t>
            </a:r>
            <a:r>
              <a:rPr lang="zh-CN" altLang="en-US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认清自己的角色，了解具体角色的特点和要求</a:t>
            </a:r>
            <a:endParaRPr lang="zh-CN" altLang="en-US" sz="1600" dirty="0">
              <a:solidFill>
                <a:srgbClr val="27506E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indent="406400">
              <a:lnSpc>
                <a:spcPct val="130000"/>
              </a:lnSpc>
              <a:extLst>
                <a:ext uri="{35155182-B16C-46BC-9424-99874614C6A1}">
                  <wpsdc:indentchars xmlns:wpsdc="http://www.wps.cn/officeDocument/2017/drawingmlCustomData" val="200" checksum="1740828767"/>
                </a:ext>
              </a:extLst>
            </a:pPr>
            <a:r>
              <a:rPr lang="en-US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4.</a:t>
            </a:r>
            <a:r>
              <a:rPr lang="zh-CN" altLang="en-US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安心本职，甘于吃苦  </a:t>
            </a:r>
            <a:r>
              <a:rPr lang="en-US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5.</a:t>
            </a:r>
            <a:r>
              <a:rPr lang="zh-CN" altLang="en-US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要勒学好问</a:t>
            </a:r>
            <a:endParaRPr lang="zh-CN" altLang="en-US" sz="1600" dirty="0">
              <a:solidFill>
                <a:srgbClr val="27506E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indent="406400">
              <a:lnSpc>
                <a:spcPct val="130000"/>
              </a:lnSpc>
              <a:extLst>
                <a:ext uri="{35155182-B16C-46BC-9424-99874614C6A1}">
                  <wpsdc:indentchars xmlns:wpsdc="http://www.wps.cn/officeDocument/2017/drawingmlCustomData" val="200" checksum="1740828767"/>
                </a:ext>
              </a:extLst>
            </a:pPr>
            <a:r>
              <a:rPr lang="en-US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6.</a:t>
            </a:r>
            <a:r>
              <a:rPr lang="zh-CN" altLang="en-US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积极参与工作        </a:t>
            </a:r>
            <a:r>
              <a:rPr lang="en-US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7.</a:t>
            </a:r>
            <a:r>
              <a:rPr lang="zh-CN" altLang="en-US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要学会忍耐</a:t>
            </a:r>
            <a:endParaRPr lang="zh-CN" altLang="en-US" sz="1600" dirty="0">
              <a:solidFill>
                <a:srgbClr val="27506E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6" name="图片 5" descr="39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01675" y="2247265"/>
            <a:ext cx="3469773" cy="3600000"/>
          </a:xfrm>
          <a:prstGeom prst="rect">
            <a:avLst/>
          </a:prstGeom>
        </p:spPr>
      </p:pic>
    </p:spTree>
  </p:cSld>
  <p:clrMapOvr>
    <a:masterClrMapping/>
  </p:clrMapOvr>
  <p:transition spd="slow">
    <p:random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121857" name="组合 13"/>
          <p:cNvGrpSpPr/>
          <p:nvPr/>
        </p:nvGrpSpPr>
        <p:grpSpPr>
          <a:xfrm>
            <a:off x="673100" y="527051"/>
            <a:ext cx="704850" cy="647700"/>
            <a:chOff x="1417110" y="1933669"/>
            <a:chExt cx="1827515" cy="1676757"/>
          </a:xfrm>
        </p:grpSpPr>
        <p:sp>
          <p:nvSpPr>
            <p:cNvPr id="17" name="椭圆 16"/>
            <p:cNvSpPr/>
            <p:nvPr/>
          </p:nvSpPr>
          <p:spPr>
            <a:xfrm>
              <a:off x="1491775" y="1933669"/>
              <a:ext cx="1676757" cy="1676757"/>
            </a:xfrm>
            <a:prstGeom prst="ellipse">
              <a:avLst/>
            </a:prstGeom>
            <a:noFill/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18" name="椭圆 17"/>
            <p:cNvSpPr/>
            <p:nvPr/>
          </p:nvSpPr>
          <p:spPr>
            <a:xfrm>
              <a:off x="1686851" y="2118291"/>
              <a:ext cx="1307513" cy="1307513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19" name="椭圆 18"/>
            <p:cNvSpPr/>
            <p:nvPr/>
          </p:nvSpPr>
          <p:spPr>
            <a:xfrm>
              <a:off x="2772931" y="1944597"/>
              <a:ext cx="390517" cy="390517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20" name="椭圆 19"/>
            <p:cNvSpPr/>
            <p:nvPr/>
          </p:nvSpPr>
          <p:spPr>
            <a:xfrm>
              <a:off x="1417110" y="2261397"/>
              <a:ext cx="286781" cy="286781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21" name="椭圆 20"/>
            <p:cNvSpPr/>
            <p:nvPr/>
          </p:nvSpPr>
          <p:spPr>
            <a:xfrm>
              <a:off x="1686851" y="3308201"/>
              <a:ext cx="220530" cy="220530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22" name="椭圆 21"/>
            <p:cNvSpPr/>
            <p:nvPr/>
          </p:nvSpPr>
          <p:spPr>
            <a:xfrm>
              <a:off x="3016329" y="2979248"/>
              <a:ext cx="228296" cy="228296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</p:grpSp>
      <p:sp>
        <p:nvSpPr>
          <p:cNvPr id="121864" name="文本框 5"/>
          <p:cNvSpPr txBox="1"/>
          <p:nvPr/>
        </p:nvSpPr>
        <p:spPr>
          <a:xfrm>
            <a:off x="819150" y="681832"/>
            <a:ext cx="427355" cy="33718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en-US" altLang="zh-CN" sz="1600" dirty="0">
                <a:solidFill>
                  <a:srgbClr val="FFFFFF"/>
                </a:solidFill>
                <a:latin typeface="方正兰亭黑_GBK" panose="02000000000000000000" charset="-122"/>
                <a:ea typeface="方正兰亭黑_GBK" panose="02000000000000000000" charset="-122"/>
              </a:rPr>
              <a:t>02</a:t>
            </a:r>
            <a:endParaRPr lang="en-US" altLang="zh-CN" sz="1600" dirty="0">
              <a:solidFill>
                <a:srgbClr val="FFFFFF"/>
              </a:solidFill>
              <a:latin typeface="方正兰亭黑_GBK" panose="02000000000000000000" charset="-122"/>
              <a:ea typeface="方正兰亭黑_GBK" panose="02000000000000000000" charset="-122"/>
            </a:endParaRPr>
          </a:p>
        </p:txBody>
      </p:sp>
      <p:sp>
        <p:nvSpPr>
          <p:cNvPr id="121866" name="矩形 3"/>
          <p:cNvSpPr/>
          <p:nvPr/>
        </p:nvSpPr>
        <p:spPr>
          <a:xfrm>
            <a:off x="4558665" y="1583690"/>
            <a:ext cx="6942455" cy="1620520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pPr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</a:pPr>
            <a:r>
              <a:rPr lang="zh-CN" altLang="en-US" b="1" dirty="0">
                <a:solidFill>
                  <a:srgbClr val="27506E"/>
                </a:solidFill>
                <a:latin typeface="楷体" panose="02010609060101010101" charset="-122"/>
                <a:ea typeface="楷体" panose="02010609060101010101" charset="-122"/>
              </a:rPr>
              <a:t>（一）职业成功的内涵</a:t>
            </a:r>
            <a:endParaRPr lang="zh-CN" altLang="en-US" b="1" dirty="0">
              <a:solidFill>
                <a:srgbClr val="27506E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indent="406400">
              <a:lnSpc>
                <a:spcPct val="130000"/>
              </a:lnSpc>
              <a:extLst>
                <a:ext uri="{35155182-B16C-46BC-9424-99874614C6A1}">
                  <wpsdc:indentchars xmlns:wpsdc="http://www.wps.cn/officeDocument/2017/drawingmlCustomData" val="200" checksum="1740828767"/>
                </a:ext>
              </a:extLst>
            </a:pPr>
            <a:r>
              <a:rPr 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职业成功其实包含两方面的含义。一是通过职业工作，社会承认了个人的价值，并赋予个人相应的报酬，如金钱、地位、房屋、尊重等；二是自己承认自己的价值，从而充满自信、充实感和幸福感。</a:t>
            </a:r>
            <a:endParaRPr lang="zh-CN" sz="1600" dirty="0">
              <a:solidFill>
                <a:srgbClr val="27506E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3" name="文本框 5"/>
          <p:cNvSpPr txBox="1"/>
          <p:nvPr/>
        </p:nvSpPr>
        <p:spPr>
          <a:xfrm>
            <a:off x="1620838" y="620713"/>
            <a:ext cx="1407160" cy="4603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sz="2400" b="1" dirty="0">
                <a:solidFill>
                  <a:srgbClr val="27506E"/>
                </a:solidFill>
                <a:latin typeface="楷体" panose="02010609060101010101" charset="-122"/>
                <a:ea typeface="楷体" panose="02010609060101010101" charset="-122"/>
                <a:sym typeface="微软雅黑 Light" panose="020B0502040204020203" charset="-122"/>
              </a:rPr>
              <a:t>职业成功</a:t>
            </a:r>
            <a:endParaRPr lang="zh-CN" altLang="en-US" sz="2400" b="1" dirty="0">
              <a:solidFill>
                <a:srgbClr val="27506E"/>
              </a:solidFill>
              <a:latin typeface="楷体" panose="02010609060101010101" charset="-122"/>
              <a:ea typeface="楷体" panose="02010609060101010101" charset="-122"/>
              <a:sym typeface="微软雅黑 Light" panose="020B0502040204020203" charset="-122"/>
            </a:endParaRPr>
          </a:p>
        </p:txBody>
      </p:sp>
      <p:sp>
        <p:nvSpPr>
          <p:cNvPr id="5" name="矩形 5"/>
          <p:cNvSpPr/>
          <p:nvPr/>
        </p:nvSpPr>
        <p:spPr>
          <a:xfrm>
            <a:off x="4558665" y="3276600"/>
            <a:ext cx="6943090" cy="1300480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pPr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</a:pPr>
            <a:r>
              <a:rPr lang="zh-CN" altLang="en-US" b="1" dirty="0">
                <a:solidFill>
                  <a:srgbClr val="27506E"/>
                </a:solidFill>
                <a:latin typeface="楷体" panose="02010609060101010101" charset="-122"/>
                <a:ea typeface="楷体" panose="02010609060101010101" charset="-122"/>
              </a:rPr>
              <a:t>（二）职业成功的标准</a:t>
            </a:r>
            <a:endParaRPr lang="zh-CN" altLang="en-US" b="1" dirty="0">
              <a:solidFill>
                <a:srgbClr val="27506E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indent="406400">
              <a:lnSpc>
                <a:spcPct val="130000"/>
              </a:lnSpc>
              <a:extLst>
                <a:ext uri="{35155182-B16C-46BC-9424-99874614C6A1}">
                  <wpsdc:indentchars xmlns:wpsdc="http://www.wps.cn/officeDocument/2017/drawingmlCustomData" val="200" checksum="1740828767"/>
                </a:ext>
              </a:extLst>
            </a:pPr>
            <a:r>
              <a:rPr lang="en-US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1.</a:t>
            </a:r>
            <a:r>
              <a:rPr 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财富标准   </a:t>
            </a:r>
            <a:r>
              <a:rPr lang="en-US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2.</a:t>
            </a:r>
            <a:r>
              <a:rPr lang="zh-CN" altLang="en-US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晋升标准   </a:t>
            </a:r>
            <a:r>
              <a:rPr lang="en-US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3.</a:t>
            </a:r>
            <a:r>
              <a:rPr lang="zh-CN" altLang="en-US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安全标准    </a:t>
            </a:r>
            <a:r>
              <a:rPr lang="en-US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4.</a:t>
            </a:r>
            <a:r>
              <a:rPr lang="zh-CN" altLang="en-US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自主标准  </a:t>
            </a:r>
            <a:r>
              <a:rPr lang="en-US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5.</a:t>
            </a:r>
            <a:r>
              <a:rPr lang="zh-CN" altLang="en-US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创新标准</a:t>
            </a:r>
            <a:endParaRPr lang="zh-CN" altLang="en-US" sz="1600" dirty="0">
              <a:solidFill>
                <a:srgbClr val="27506E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indent="406400">
              <a:lnSpc>
                <a:spcPct val="130000"/>
              </a:lnSpc>
              <a:extLst>
                <a:ext uri="{35155182-B16C-46BC-9424-99874614C6A1}">
                  <wpsdc:indentchars xmlns:wpsdc="http://www.wps.cn/officeDocument/2017/drawingmlCustomData" val="200" checksum="1740828767"/>
                </a:ext>
              </a:extLst>
            </a:pPr>
            <a:r>
              <a:rPr lang="en-US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6.</a:t>
            </a:r>
            <a:r>
              <a:rPr lang="zh-CN" altLang="en-US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平衡标准   </a:t>
            </a:r>
            <a:r>
              <a:rPr lang="en-US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7.</a:t>
            </a:r>
            <a:r>
              <a:rPr lang="zh-CN" altLang="en-US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贡献标准   </a:t>
            </a:r>
            <a:r>
              <a:rPr lang="en-US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8.</a:t>
            </a:r>
            <a:r>
              <a:rPr lang="zh-CN" altLang="en-US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影响力标准  </a:t>
            </a:r>
            <a:r>
              <a:rPr lang="en-US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9.</a:t>
            </a:r>
            <a:r>
              <a:rPr lang="zh-CN" altLang="en-US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健康标准</a:t>
            </a:r>
            <a:endParaRPr lang="zh-CN" altLang="en-US" sz="1600" dirty="0">
              <a:solidFill>
                <a:srgbClr val="27506E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4" name="矩形 5"/>
          <p:cNvSpPr/>
          <p:nvPr/>
        </p:nvSpPr>
        <p:spPr>
          <a:xfrm>
            <a:off x="4558665" y="4577080"/>
            <a:ext cx="6943090" cy="1300480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pPr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</a:pPr>
            <a:r>
              <a:rPr lang="zh-CN" altLang="en-US" b="1" dirty="0">
                <a:solidFill>
                  <a:srgbClr val="27506E"/>
                </a:solidFill>
                <a:latin typeface="楷体" panose="02010609060101010101" charset="-122"/>
                <a:ea typeface="楷体" panose="02010609060101010101" charset="-122"/>
              </a:rPr>
              <a:t>（三）职业成功的要素</a:t>
            </a:r>
            <a:endParaRPr lang="zh-CN" altLang="en-US" b="1" dirty="0">
              <a:solidFill>
                <a:srgbClr val="27506E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indent="406400">
              <a:lnSpc>
                <a:spcPct val="130000"/>
              </a:lnSpc>
              <a:extLst>
                <a:ext uri="{35155182-B16C-46BC-9424-99874614C6A1}">
                  <wpsdc:indentchars xmlns:wpsdc="http://www.wps.cn/officeDocument/2017/drawingmlCustomData" val="200" checksum="1740828767"/>
                </a:ext>
              </a:extLst>
            </a:pPr>
            <a:r>
              <a:rPr lang="en-US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1.</a:t>
            </a:r>
            <a:r>
              <a:rPr 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坚持学习，不断完善自己    </a:t>
            </a:r>
            <a:r>
              <a:rPr lang="en-US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2.</a:t>
            </a:r>
            <a:r>
              <a:rPr lang="zh-CN" altLang="en-US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立足工作岗位，树立新的意识</a:t>
            </a:r>
            <a:endParaRPr lang="zh-CN" altLang="en-US" sz="1600" dirty="0">
              <a:solidFill>
                <a:srgbClr val="27506E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indent="406400">
              <a:lnSpc>
                <a:spcPct val="130000"/>
              </a:lnSpc>
              <a:extLst>
                <a:ext uri="{35155182-B16C-46BC-9424-99874614C6A1}">
                  <wpsdc:indentchars xmlns:wpsdc="http://www.wps.cn/officeDocument/2017/drawingmlCustomData" val="200" checksum="1740828767"/>
                </a:ext>
              </a:extLst>
            </a:pPr>
            <a:r>
              <a:rPr lang="en-US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3.</a:t>
            </a:r>
            <a:r>
              <a:rPr lang="zh-CN" altLang="en-US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正确对待工作中遇到的困难和挫折</a:t>
            </a:r>
            <a:endParaRPr lang="zh-CN" altLang="en-US" sz="1600" dirty="0">
              <a:solidFill>
                <a:srgbClr val="27506E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6" name="图片 5" descr="39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01675" y="2247265"/>
            <a:ext cx="3469773" cy="3600000"/>
          </a:xfrm>
          <a:prstGeom prst="rect">
            <a:avLst/>
          </a:prstGeom>
        </p:spPr>
      </p:pic>
    </p:spTree>
  </p:cSld>
  <p:clrMapOvr>
    <a:masterClrMapping/>
  </p:clrMapOvr>
  <p:transition spd="slow">
    <p:random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36193" name="Text Placeholder 5"/>
          <p:cNvSpPr txBox="1"/>
          <p:nvPr/>
        </p:nvSpPr>
        <p:spPr>
          <a:xfrm>
            <a:off x="4806950" y="2719388"/>
            <a:ext cx="5476875" cy="1931987"/>
          </a:xfrm>
          <a:prstGeom prst="rect">
            <a:avLst/>
          </a:prstGeom>
          <a:noFill/>
          <a:ln w="9525">
            <a:noFill/>
          </a:ln>
        </p:spPr>
        <p:txBody>
          <a:bodyPr wrap="square" tIns="91440" anchor="t">
            <a:spAutoFit/>
          </a:bodyPr>
          <a:p>
            <a:pPr algn="just">
              <a:lnSpc>
                <a:spcPts val="2000"/>
              </a:lnSpc>
              <a:spcBef>
                <a:spcPts val="1000"/>
              </a:spcBef>
              <a:buFont typeface="Arial" panose="020B0604020202020204" pitchFamily="34" charset="0"/>
            </a:pPr>
            <a:r>
              <a:rPr lang="zh-CN" altLang="zh-CN" sz="2000" dirty="0">
                <a:solidFill>
                  <a:srgbClr val="124062"/>
                </a:solidFill>
                <a:latin typeface="宋体" panose="02010600030101010101" pitchFamily="2" charset="-122"/>
                <a:ea typeface="宋体" panose="02010600030101010101" pitchFamily="2" charset="-122"/>
                <a:sym typeface="Bebas" pitchFamily="2" charset="0"/>
              </a:rPr>
              <a:t>1. 简述心理调适的具体方法。</a:t>
            </a:r>
            <a:endParaRPr lang="zh-CN" altLang="zh-CN" sz="2000" dirty="0">
              <a:solidFill>
                <a:srgbClr val="124062"/>
              </a:solidFill>
              <a:latin typeface="宋体" panose="02010600030101010101" pitchFamily="2" charset="-122"/>
              <a:ea typeface="宋体" panose="02010600030101010101" pitchFamily="2" charset="-122"/>
              <a:sym typeface="Bebas" pitchFamily="2" charset="0"/>
            </a:endParaRPr>
          </a:p>
          <a:p>
            <a:pPr algn="just">
              <a:lnSpc>
                <a:spcPts val="2000"/>
              </a:lnSpc>
              <a:spcBef>
                <a:spcPts val="1000"/>
              </a:spcBef>
              <a:buFont typeface="Arial" panose="020B0604020202020204" pitchFamily="34" charset="0"/>
            </a:pPr>
            <a:r>
              <a:rPr lang="zh-CN" altLang="zh-CN" sz="2000" dirty="0">
                <a:solidFill>
                  <a:srgbClr val="124062"/>
                </a:solidFill>
                <a:latin typeface="宋体" panose="02010600030101010101" pitchFamily="2" charset="-122"/>
                <a:ea typeface="宋体" panose="02010600030101010101" pitchFamily="2" charset="-122"/>
                <a:sym typeface="Bebas" pitchFamily="2" charset="0"/>
              </a:rPr>
              <a:t>2. 求职者应具备的知识和能力有哪些？</a:t>
            </a:r>
            <a:endParaRPr lang="zh-CN" altLang="zh-CN" sz="2000" dirty="0">
              <a:solidFill>
                <a:srgbClr val="124062"/>
              </a:solidFill>
              <a:latin typeface="宋体" panose="02010600030101010101" pitchFamily="2" charset="-122"/>
              <a:ea typeface="宋体" panose="02010600030101010101" pitchFamily="2" charset="-122"/>
              <a:sym typeface="Bebas" pitchFamily="2" charset="0"/>
            </a:endParaRPr>
          </a:p>
          <a:p>
            <a:pPr algn="just">
              <a:lnSpc>
                <a:spcPts val="2000"/>
              </a:lnSpc>
              <a:spcBef>
                <a:spcPts val="1000"/>
              </a:spcBef>
              <a:buFont typeface="Arial" panose="020B0604020202020204" pitchFamily="34" charset="0"/>
            </a:pPr>
            <a:r>
              <a:rPr lang="zh-CN" altLang="zh-CN" sz="2000" dirty="0">
                <a:solidFill>
                  <a:srgbClr val="124062"/>
                </a:solidFill>
                <a:latin typeface="宋体" panose="02010600030101010101" pitchFamily="2" charset="-122"/>
                <a:ea typeface="宋体" panose="02010600030101010101" pitchFamily="2" charset="-122"/>
                <a:sym typeface="Bebas" pitchFamily="2" charset="0"/>
              </a:rPr>
              <a:t>3. 收集就业信息的原则是什么？</a:t>
            </a:r>
            <a:endParaRPr lang="zh-CN" altLang="zh-CN" sz="2000" dirty="0">
              <a:solidFill>
                <a:srgbClr val="124062"/>
              </a:solidFill>
              <a:latin typeface="宋体" panose="02010600030101010101" pitchFamily="2" charset="-122"/>
              <a:ea typeface="宋体" panose="02010600030101010101" pitchFamily="2" charset="-122"/>
              <a:sym typeface="Bebas" pitchFamily="2" charset="0"/>
            </a:endParaRPr>
          </a:p>
          <a:p>
            <a:pPr algn="just">
              <a:lnSpc>
                <a:spcPts val="2000"/>
              </a:lnSpc>
              <a:spcBef>
                <a:spcPts val="1000"/>
              </a:spcBef>
              <a:buFont typeface="Arial" panose="020B0604020202020204" pitchFamily="34" charset="0"/>
            </a:pPr>
            <a:r>
              <a:rPr lang="zh-CN" altLang="zh-CN" sz="2000" dirty="0">
                <a:solidFill>
                  <a:srgbClr val="124062"/>
                </a:solidFill>
                <a:latin typeface="宋体" panose="02010600030101010101" pitchFamily="2" charset="-122"/>
                <a:ea typeface="宋体" panose="02010600030101010101" pitchFamily="2" charset="-122"/>
                <a:sym typeface="Bebas" pitchFamily="2" charset="0"/>
              </a:rPr>
              <a:t>4. 如何收集就业信息？</a:t>
            </a:r>
            <a:endParaRPr lang="zh-CN" altLang="zh-CN" sz="2000" dirty="0">
              <a:solidFill>
                <a:srgbClr val="124062"/>
              </a:solidFill>
              <a:latin typeface="宋体" panose="02010600030101010101" pitchFamily="2" charset="-122"/>
              <a:ea typeface="宋体" panose="02010600030101010101" pitchFamily="2" charset="-122"/>
              <a:sym typeface="Bebas" pitchFamily="2" charset="0"/>
            </a:endParaRPr>
          </a:p>
          <a:p>
            <a:pPr algn="just">
              <a:lnSpc>
                <a:spcPts val="2000"/>
              </a:lnSpc>
              <a:spcBef>
                <a:spcPts val="1000"/>
              </a:spcBef>
              <a:buFont typeface="Arial" panose="020B0604020202020204" pitchFamily="34" charset="0"/>
            </a:pPr>
            <a:r>
              <a:rPr lang="zh-CN" altLang="zh-CN" sz="2000" dirty="0">
                <a:solidFill>
                  <a:srgbClr val="124062"/>
                </a:solidFill>
                <a:latin typeface="宋体" panose="02010600030101010101" pitchFamily="2" charset="-122"/>
                <a:ea typeface="宋体" panose="02010600030101010101" pitchFamily="2" charset="-122"/>
                <a:sym typeface="Bebas" pitchFamily="2" charset="0"/>
              </a:rPr>
              <a:t>5. 怎样处理就业信息？</a:t>
            </a:r>
            <a:endParaRPr lang="zh-CN" altLang="zh-CN" sz="2000" dirty="0">
              <a:solidFill>
                <a:srgbClr val="124062"/>
              </a:solidFill>
              <a:latin typeface="宋体" panose="02010600030101010101" pitchFamily="2" charset="-122"/>
              <a:ea typeface="宋体" panose="02010600030101010101" pitchFamily="2" charset="-122"/>
              <a:sym typeface="Bebas" pitchFamily="2" charset="0"/>
            </a:endParaRPr>
          </a:p>
        </p:txBody>
      </p:sp>
      <p:grpSp>
        <p:nvGrpSpPr>
          <p:cNvPr id="25" name="组合 22"/>
          <p:cNvGrpSpPr/>
          <p:nvPr/>
        </p:nvGrpSpPr>
        <p:grpSpPr>
          <a:xfrm rot="0">
            <a:off x="1595120" y="944245"/>
            <a:ext cx="3003550" cy="4473575"/>
            <a:chOff x="7448550" y="2122488"/>
            <a:chExt cx="901700" cy="1366838"/>
          </a:xfrm>
          <a:solidFill>
            <a:srgbClr val="254C6A"/>
          </a:solidFill>
        </p:grpSpPr>
        <p:sp>
          <p:nvSpPr>
            <p:cNvPr id="26" name="Freeform 92"/>
            <p:cNvSpPr/>
            <p:nvPr/>
          </p:nvSpPr>
          <p:spPr bwMode="auto">
            <a:xfrm>
              <a:off x="7461250" y="3382963"/>
              <a:ext cx="317500" cy="106363"/>
            </a:xfrm>
            <a:custGeom>
              <a:avLst/>
              <a:gdLst>
                <a:gd name="T0" fmla="*/ 99 w 200"/>
                <a:gd name="T1" fmla="*/ 0 h 67"/>
                <a:gd name="T2" fmla="*/ 127 w 200"/>
                <a:gd name="T3" fmla="*/ 2 h 67"/>
                <a:gd name="T4" fmla="*/ 150 w 200"/>
                <a:gd name="T5" fmla="*/ 5 h 67"/>
                <a:gd name="T6" fmla="*/ 170 w 200"/>
                <a:gd name="T7" fmla="*/ 11 h 67"/>
                <a:gd name="T8" fmla="*/ 186 w 200"/>
                <a:gd name="T9" fmla="*/ 17 h 67"/>
                <a:gd name="T10" fmla="*/ 196 w 200"/>
                <a:gd name="T11" fmla="*/ 25 h 67"/>
                <a:gd name="T12" fmla="*/ 200 w 200"/>
                <a:gd name="T13" fmla="*/ 34 h 67"/>
                <a:gd name="T14" fmla="*/ 196 w 200"/>
                <a:gd name="T15" fmla="*/ 42 h 67"/>
                <a:gd name="T16" fmla="*/ 186 w 200"/>
                <a:gd name="T17" fmla="*/ 50 h 67"/>
                <a:gd name="T18" fmla="*/ 170 w 200"/>
                <a:gd name="T19" fmla="*/ 56 h 67"/>
                <a:gd name="T20" fmla="*/ 150 w 200"/>
                <a:gd name="T21" fmla="*/ 62 h 67"/>
                <a:gd name="T22" fmla="*/ 127 w 200"/>
                <a:gd name="T23" fmla="*/ 66 h 67"/>
                <a:gd name="T24" fmla="*/ 99 w 200"/>
                <a:gd name="T25" fmla="*/ 67 h 67"/>
                <a:gd name="T26" fmla="*/ 73 w 200"/>
                <a:gd name="T27" fmla="*/ 66 h 67"/>
                <a:gd name="T28" fmla="*/ 50 w 200"/>
                <a:gd name="T29" fmla="*/ 62 h 67"/>
                <a:gd name="T30" fmla="*/ 30 w 200"/>
                <a:gd name="T31" fmla="*/ 56 h 67"/>
                <a:gd name="T32" fmla="*/ 14 w 200"/>
                <a:gd name="T33" fmla="*/ 50 h 67"/>
                <a:gd name="T34" fmla="*/ 4 w 200"/>
                <a:gd name="T35" fmla="*/ 42 h 67"/>
                <a:gd name="T36" fmla="*/ 0 w 200"/>
                <a:gd name="T37" fmla="*/ 34 h 67"/>
                <a:gd name="T38" fmla="*/ 4 w 200"/>
                <a:gd name="T39" fmla="*/ 25 h 67"/>
                <a:gd name="T40" fmla="*/ 14 w 200"/>
                <a:gd name="T41" fmla="*/ 17 h 67"/>
                <a:gd name="T42" fmla="*/ 30 w 200"/>
                <a:gd name="T43" fmla="*/ 11 h 67"/>
                <a:gd name="T44" fmla="*/ 50 w 200"/>
                <a:gd name="T45" fmla="*/ 5 h 67"/>
                <a:gd name="T46" fmla="*/ 73 w 200"/>
                <a:gd name="T47" fmla="*/ 2 h 67"/>
                <a:gd name="T48" fmla="*/ 99 w 200"/>
                <a:gd name="T49" fmla="*/ 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00" h="67">
                  <a:moveTo>
                    <a:pt x="99" y="0"/>
                  </a:moveTo>
                  <a:lnTo>
                    <a:pt x="127" y="2"/>
                  </a:lnTo>
                  <a:lnTo>
                    <a:pt x="150" y="5"/>
                  </a:lnTo>
                  <a:lnTo>
                    <a:pt x="170" y="11"/>
                  </a:lnTo>
                  <a:lnTo>
                    <a:pt x="186" y="17"/>
                  </a:lnTo>
                  <a:lnTo>
                    <a:pt x="196" y="25"/>
                  </a:lnTo>
                  <a:lnTo>
                    <a:pt x="200" y="34"/>
                  </a:lnTo>
                  <a:lnTo>
                    <a:pt x="196" y="42"/>
                  </a:lnTo>
                  <a:lnTo>
                    <a:pt x="186" y="50"/>
                  </a:lnTo>
                  <a:lnTo>
                    <a:pt x="170" y="56"/>
                  </a:lnTo>
                  <a:lnTo>
                    <a:pt x="150" y="62"/>
                  </a:lnTo>
                  <a:lnTo>
                    <a:pt x="127" y="66"/>
                  </a:lnTo>
                  <a:lnTo>
                    <a:pt x="99" y="67"/>
                  </a:lnTo>
                  <a:lnTo>
                    <a:pt x="73" y="66"/>
                  </a:lnTo>
                  <a:lnTo>
                    <a:pt x="50" y="62"/>
                  </a:lnTo>
                  <a:lnTo>
                    <a:pt x="30" y="56"/>
                  </a:lnTo>
                  <a:lnTo>
                    <a:pt x="14" y="50"/>
                  </a:lnTo>
                  <a:lnTo>
                    <a:pt x="4" y="42"/>
                  </a:lnTo>
                  <a:lnTo>
                    <a:pt x="0" y="34"/>
                  </a:lnTo>
                  <a:lnTo>
                    <a:pt x="4" y="25"/>
                  </a:lnTo>
                  <a:lnTo>
                    <a:pt x="14" y="17"/>
                  </a:lnTo>
                  <a:lnTo>
                    <a:pt x="30" y="11"/>
                  </a:lnTo>
                  <a:lnTo>
                    <a:pt x="50" y="5"/>
                  </a:lnTo>
                  <a:lnTo>
                    <a:pt x="73" y="2"/>
                  </a:lnTo>
                  <a:lnTo>
                    <a:pt x="99" y="0"/>
                  </a:lnTo>
                  <a:close/>
                </a:path>
              </a:pathLst>
            </a:custGeom>
            <a:grpFill/>
            <a:ln w="0">
              <a:solidFill>
                <a:schemeClr val="accent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华文行楷" panose="02010800040101010101" pitchFamily="2" charset="-122"/>
                <a:ea typeface="华文行楷" panose="02010800040101010101" pitchFamily="2" charset="-122"/>
              </a:endParaRPr>
            </a:p>
          </p:txBody>
        </p:sp>
        <p:sp>
          <p:nvSpPr>
            <p:cNvPr id="27" name="Freeform 101"/>
            <p:cNvSpPr>
              <a:spLocks noEditPoints="1"/>
            </p:cNvSpPr>
            <p:nvPr/>
          </p:nvSpPr>
          <p:spPr bwMode="auto">
            <a:xfrm>
              <a:off x="7564438" y="2595563"/>
              <a:ext cx="26988" cy="26988"/>
            </a:xfrm>
            <a:custGeom>
              <a:avLst/>
              <a:gdLst>
                <a:gd name="T0" fmla="*/ 9 w 17"/>
                <a:gd name="T1" fmla="*/ 9 h 17"/>
                <a:gd name="T2" fmla="*/ 9 w 17"/>
                <a:gd name="T3" fmla="*/ 9 h 17"/>
                <a:gd name="T4" fmla="*/ 11 w 17"/>
                <a:gd name="T5" fmla="*/ 9 h 17"/>
                <a:gd name="T6" fmla="*/ 9 w 17"/>
                <a:gd name="T7" fmla="*/ 9 h 17"/>
                <a:gd name="T8" fmla="*/ 9 w 17"/>
                <a:gd name="T9" fmla="*/ 0 h 17"/>
                <a:gd name="T10" fmla="*/ 12 w 17"/>
                <a:gd name="T11" fmla="*/ 1 h 17"/>
                <a:gd name="T12" fmla="*/ 15 w 17"/>
                <a:gd name="T13" fmla="*/ 3 h 17"/>
                <a:gd name="T14" fmla="*/ 17 w 17"/>
                <a:gd name="T15" fmla="*/ 5 h 17"/>
                <a:gd name="T16" fmla="*/ 17 w 17"/>
                <a:gd name="T17" fmla="*/ 9 h 17"/>
                <a:gd name="T18" fmla="*/ 17 w 17"/>
                <a:gd name="T19" fmla="*/ 12 h 17"/>
                <a:gd name="T20" fmla="*/ 15 w 17"/>
                <a:gd name="T21" fmla="*/ 14 h 17"/>
                <a:gd name="T22" fmla="*/ 12 w 17"/>
                <a:gd name="T23" fmla="*/ 17 h 17"/>
                <a:gd name="T24" fmla="*/ 9 w 17"/>
                <a:gd name="T25" fmla="*/ 17 h 17"/>
                <a:gd name="T26" fmla="*/ 5 w 17"/>
                <a:gd name="T27" fmla="*/ 17 h 17"/>
                <a:gd name="T28" fmla="*/ 3 w 17"/>
                <a:gd name="T29" fmla="*/ 14 h 17"/>
                <a:gd name="T30" fmla="*/ 2 w 17"/>
                <a:gd name="T31" fmla="*/ 12 h 17"/>
                <a:gd name="T32" fmla="*/ 0 w 17"/>
                <a:gd name="T33" fmla="*/ 9 h 17"/>
                <a:gd name="T34" fmla="*/ 2 w 17"/>
                <a:gd name="T35" fmla="*/ 5 h 17"/>
                <a:gd name="T36" fmla="*/ 3 w 17"/>
                <a:gd name="T37" fmla="*/ 3 h 17"/>
                <a:gd name="T38" fmla="*/ 5 w 17"/>
                <a:gd name="T39" fmla="*/ 1 h 17"/>
                <a:gd name="T40" fmla="*/ 9 w 17"/>
                <a:gd name="T41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7" h="17">
                  <a:moveTo>
                    <a:pt x="9" y="9"/>
                  </a:moveTo>
                  <a:lnTo>
                    <a:pt x="9" y="9"/>
                  </a:lnTo>
                  <a:lnTo>
                    <a:pt x="11" y="9"/>
                  </a:lnTo>
                  <a:lnTo>
                    <a:pt x="9" y="9"/>
                  </a:lnTo>
                  <a:close/>
                  <a:moveTo>
                    <a:pt x="9" y="0"/>
                  </a:moveTo>
                  <a:lnTo>
                    <a:pt x="12" y="1"/>
                  </a:lnTo>
                  <a:lnTo>
                    <a:pt x="15" y="3"/>
                  </a:lnTo>
                  <a:lnTo>
                    <a:pt x="17" y="5"/>
                  </a:lnTo>
                  <a:lnTo>
                    <a:pt x="17" y="9"/>
                  </a:lnTo>
                  <a:lnTo>
                    <a:pt x="17" y="12"/>
                  </a:lnTo>
                  <a:lnTo>
                    <a:pt x="15" y="14"/>
                  </a:lnTo>
                  <a:lnTo>
                    <a:pt x="12" y="17"/>
                  </a:lnTo>
                  <a:lnTo>
                    <a:pt x="9" y="17"/>
                  </a:lnTo>
                  <a:lnTo>
                    <a:pt x="5" y="17"/>
                  </a:lnTo>
                  <a:lnTo>
                    <a:pt x="3" y="14"/>
                  </a:lnTo>
                  <a:lnTo>
                    <a:pt x="2" y="12"/>
                  </a:lnTo>
                  <a:lnTo>
                    <a:pt x="0" y="9"/>
                  </a:lnTo>
                  <a:lnTo>
                    <a:pt x="2" y="5"/>
                  </a:lnTo>
                  <a:lnTo>
                    <a:pt x="3" y="3"/>
                  </a:lnTo>
                  <a:lnTo>
                    <a:pt x="5" y="1"/>
                  </a:lnTo>
                  <a:lnTo>
                    <a:pt x="9" y="0"/>
                  </a:lnTo>
                  <a:close/>
                </a:path>
              </a:pathLst>
            </a:custGeom>
            <a:grpFill/>
            <a:ln w="0">
              <a:solidFill>
                <a:schemeClr val="accent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华文行楷" panose="02010800040101010101" pitchFamily="2" charset="-122"/>
                <a:ea typeface="华文行楷" panose="02010800040101010101" pitchFamily="2" charset="-122"/>
              </a:endParaRPr>
            </a:p>
          </p:txBody>
        </p:sp>
        <p:sp>
          <p:nvSpPr>
            <p:cNvPr id="28" name="Freeform 102"/>
            <p:cNvSpPr/>
            <p:nvPr/>
          </p:nvSpPr>
          <p:spPr bwMode="auto">
            <a:xfrm>
              <a:off x="7662863" y="2587625"/>
              <a:ext cx="28575" cy="26988"/>
            </a:xfrm>
            <a:custGeom>
              <a:avLst/>
              <a:gdLst>
                <a:gd name="T0" fmla="*/ 9 w 18"/>
                <a:gd name="T1" fmla="*/ 0 h 17"/>
                <a:gd name="T2" fmla="*/ 12 w 18"/>
                <a:gd name="T3" fmla="*/ 0 h 17"/>
                <a:gd name="T4" fmla="*/ 16 w 18"/>
                <a:gd name="T5" fmla="*/ 1 h 17"/>
                <a:gd name="T6" fmla="*/ 17 w 18"/>
                <a:gd name="T7" fmla="*/ 5 h 17"/>
                <a:gd name="T8" fmla="*/ 18 w 18"/>
                <a:gd name="T9" fmla="*/ 8 h 17"/>
                <a:gd name="T10" fmla="*/ 17 w 18"/>
                <a:gd name="T11" fmla="*/ 12 h 17"/>
                <a:gd name="T12" fmla="*/ 16 w 18"/>
                <a:gd name="T13" fmla="*/ 14 h 17"/>
                <a:gd name="T14" fmla="*/ 12 w 18"/>
                <a:gd name="T15" fmla="*/ 16 h 17"/>
                <a:gd name="T16" fmla="*/ 9 w 18"/>
                <a:gd name="T17" fmla="*/ 17 h 17"/>
                <a:gd name="T18" fmla="*/ 5 w 18"/>
                <a:gd name="T19" fmla="*/ 16 h 17"/>
                <a:gd name="T20" fmla="*/ 2 w 18"/>
                <a:gd name="T21" fmla="*/ 14 h 17"/>
                <a:gd name="T22" fmla="*/ 1 w 18"/>
                <a:gd name="T23" fmla="*/ 12 h 17"/>
                <a:gd name="T24" fmla="*/ 0 w 18"/>
                <a:gd name="T25" fmla="*/ 8 h 17"/>
                <a:gd name="T26" fmla="*/ 1 w 18"/>
                <a:gd name="T27" fmla="*/ 5 h 17"/>
                <a:gd name="T28" fmla="*/ 2 w 18"/>
                <a:gd name="T29" fmla="*/ 1 h 17"/>
                <a:gd name="T30" fmla="*/ 5 w 18"/>
                <a:gd name="T31" fmla="*/ 0 h 17"/>
                <a:gd name="T32" fmla="*/ 9 w 18"/>
                <a:gd name="T33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8" h="17">
                  <a:moveTo>
                    <a:pt x="9" y="0"/>
                  </a:moveTo>
                  <a:lnTo>
                    <a:pt x="12" y="0"/>
                  </a:lnTo>
                  <a:lnTo>
                    <a:pt x="16" y="1"/>
                  </a:lnTo>
                  <a:lnTo>
                    <a:pt x="17" y="5"/>
                  </a:lnTo>
                  <a:lnTo>
                    <a:pt x="18" y="8"/>
                  </a:lnTo>
                  <a:lnTo>
                    <a:pt x="17" y="12"/>
                  </a:lnTo>
                  <a:lnTo>
                    <a:pt x="16" y="14"/>
                  </a:lnTo>
                  <a:lnTo>
                    <a:pt x="12" y="16"/>
                  </a:lnTo>
                  <a:lnTo>
                    <a:pt x="9" y="17"/>
                  </a:lnTo>
                  <a:lnTo>
                    <a:pt x="5" y="16"/>
                  </a:lnTo>
                  <a:lnTo>
                    <a:pt x="2" y="14"/>
                  </a:lnTo>
                  <a:lnTo>
                    <a:pt x="1" y="12"/>
                  </a:lnTo>
                  <a:lnTo>
                    <a:pt x="0" y="8"/>
                  </a:lnTo>
                  <a:lnTo>
                    <a:pt x="1" y="5"/>
                  </a:lnTo>
                  <a:lnTo>
                    <a:pt x="2" y="1"/>
                  </a:lnTo>
                  <a:lnTo>
                    <a:pt x="5" y="0"/>
                  </a:lnTo>
                  <a:lnTo>
                    <a:pt x="9" y="0"/>
                  </a:lnTo>
                  <a:close/>
                </a:path>
              </a:pathLst>
            </a:custGeom>
            <a:grpFill/>
            <a:ln w="0">
              <a:solidFill>
                <a:schemeClr val="accent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华文行楷" panose="02010800040101010101" pitchFamily="2" charset="-122"/>
                <a:ea typeface="华文行楷" panose="02010800040101010101" pitchFamily="2" charset="-122"/>
              </a:endParaRPr>
            </a:p>
          </p:txBody>
        </p:sp>
        <p:sp>
          <p:nvSpPr>
            <p:cNvPr id="29" name="Freeform 140"/>
            <p:cNvSpPr>
              <a:spLocks noEditPoints="1"/>
            </p:cNvSpPr>
            <p:nvPr/>
          </p:nvSpPr>
          <p:spPr bwMode="auto">
            <a:xfrm>
              <a:off x="7497763" y="2778125"/>
              <a:ext cx="246063" cy="323850"/>
            </a:xfrm>
            <a:custGeom>
              <a:avLst/>
              <a:gdLst>
                <a:gd name="T0" fmla="*/ 76 w 155"/>
                <a:gd name="T1" fmla="*/ 12 h 204"/>
                <a:gd name="T2" fmla="*/ 45 w 155"/>
                <a:gd name="T3" fmla="*/ 24 h 204"/>
                <a:gd name="T4" fmla="*/ 27 w 155"/>
                <a:gd name="T5" fmla="*/ 37 h 204"/>
                <a:gd name="T6" fmla="*/ 23 w 155"/>
                <a:gd name="T7" fmla="*/ 42 h 204"/>
                <a:gd name="T8" fmla="*/ 19 w 155"/>
                <a:gd name="T9" fmla="*/ 51 h 204"/>
                <a:gd name="T10" fmla="*/ 11 w 155"/>
                <a:gd name="T11" fmla="*/ 91 h 204"/>
                <a:gd name="T12" fmla="*/ 24 w 155"/>
                <a:gd name="T13" fmla="*/ 134 h 204"/>
                <a:gd name="T14" fmla="*/ 25 w 155"/>
                <a:gd name="T15" fmla="*/ 136 h 204"/>
                <a:gd name="T16" fmla="*/ 25 w 155"/>
                <a:gd name="T17" fmla="*/ 139 h 204"/>
                <a:gd name="T18" fmla="*/ 28 w 155"/>
                <a:gd name="T19" fmla="*/ 146 h 204"/>
                <a:gd name="T20" fmla="*/ 36 w 155"/>
                <a:gd name="T21" fmla="*/ 167 h 204"/>
                <a:gd name="T22" fmla="*/ 51 w 155"/>
                <a:gd name="T23" fmla="*/ 186 h 204"/>
                <a:gd name="T24" fmla="*/ 71 w 155"/>
                <a:gd name="T25" fmla="*/ 195 h 204"/>
                <a:gd name="T26" fmla="*/ 92 w 155"/>
                <a:gd name="T27" fmla="*/ 189 h 204"/>
                <a:gd name="T28" fmla="*/ 104 w 155"/>
                <a:gd name="T29" fmla="*/ 181 h 204"/>
                <a:gd name="T30" fmla="*/ 108 w 155"/>
                <a:gd name="T31" fmla="*/ 177 h 204"/>
                <a:gd name="T32" fmla="*/ 114 w 155"/>
                <a:gd name="T33" fmla="*/ 169 h 204"/>
                <a:gd name="T34" fmla="*/ 125 w 155"/>
                <a:gd name="T35" fmla="*/ 153 h 204"/>
                <a:gd name="T36" fmla="*/ 142 w 155"/>
                <a:gd name="T37" fmla="*/ 110 h 204"/>
                <a:gd name="T38" fmla="*/ 144 w 155"/>
                <a:gd name="T39" fmla="*/ 70 h 204"/>
                <a:gd name="T40" fmla="*/ 142 w 155"/>
                <a:gd name="T41" fmla="*/ 54 h 204"/>
                <a:gd name="T42" fmla="*/ 140 w 155"/>
                <a:gd name="T43" fmla="*/ 50 h 204"/>
                <a:gd name="T44" fmla="*/ 137 w 155"/>
                <a:gd name="T45" fmla="*/ 43 h 204"/>
                <a:gd name="T46" fmla="*/ 130 w 155"/>
                <a:gd name="T47" fmla="*/ 32 h 204"/>
                <a:gd name="T48" fmla="*/ 114 w 155"/>
                <a:gd name="T49" fmla="*/ 17 h 204"/>
                <a:gd name="T50" fmla="*/ 89 w 155"/>
                <a:gd name="T51" fmla="*/ 11 h 204"/>
                <a:gd name="T52" fmla="*/ 105 w 155"/>
                <a:gd name="T53" fmla="*/ 3 h 204"/>
                <a:gd name="T54" fmla="*/ 130 w 155"/>
                <a:gd name="T55" fmla="*/ 17 h 204"/>
                <a:gd name="T56" fmla="*/ 146 w 155"/>
                <a:gd name="T57" fmla="*/ 38 h 204"/>
                <a:gd name="T58" fmla="*/ 151 w 155"/>
                <a:gd name="T59" fmla="*/ 51 h 204"/>
                <a:gd name="T60" fmla="*/ 151 w 155"/>
                <a:gd name="T61" fmla="*/ 53 h 204"/>
                <a:gd name="T62" fmla="*/ 155 w 155"/>
                <a:gd name="T63" fmla="*/ 84 h 204"/>
                <a:gd name="T64" fmla="*/ 146 w 155"/>
                <a:gd name="T65" fmla="*/ 131 h 204"/>
                <a:gd name="T66" fmla="*/ 127 w 155"/>
                <a:gd name="T67" fmla="*/ 167 h 204"/>
                <a:gd name="T68" fmla="*/ 113 w 155"/>
                <a:gd name="T69" fmla="*/ 186 h 204"/>
                <a:gd name="T70" fmla="*/ 96 w 155"/>
                <a:gd name="T71" fmla="*/ 198 h 204"/>
                <a:gd name="T72" fmla="*/ 71 w 155"/>
                <a:gd name="T73" fmla="*/ 204 h 204"/>
                <a:gd name="T74" fmla="*/ 45 w 155"/>
                <a:gd name="T75" fmla="*/ 194 h 204"/>
                <a:gd name="T76" fmla="*/ 27 w 155"/>
                <a:gd name="T77" fmla="*/ 170 h 204"/>
                <a:gd name="T78" fmla="*/ 17 w 155"/>
                <a:gd name="T79" fmla="*/ 146 h 204"/>
                <a:gd name="T80" fmla="*/ 7 w 155"/>
                <a:gd name="T81" fmla="*/ 123 h 204"/>
                <a:gd name="T82" fmla="*/ 0 w 155"/>
                <a:gd name="T83" fmla="*/ 91 h 204"/>
                <a:gd name="T84" fmla="*/ 6 w 155"/>
                <a:gd name="T85" fmla="*/ 60 h 204"/>
                <a:gd name="T86" fmla="*/ 15 w 155"/>
                <a:gd name="T87" fmla="*/ 38 h 204"/>
                <a:gd name="T88" fmla="*/ 19 w 155"/>
                <a:gd name="T89" fmla="*/ 30 h 204"/>
                <a:gd name="T90" fmla="*/ 20 w 155"/>
                <a:gd name="T91" fmla="*/ 29 h 204"/>
                <a:gd name="T92" fmla="*/ 58 w 155"/>
                <a:gd name="T93" fmla="*/ 7 h 204"/>
                <a:gd name="T94" fmla="*/ 89 w 155"/>
                <a:gd name="T95" fmla="*/ 0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55" h="204">
                  <a:moveTo>
                    <a:pt x="89" y="11"/>
                  </a:moveTo>
                  <a:lnTo>
                    <a:pt x="76" y="12"/>
                  </a:lnTo>
                  <a:lnTo>
                    <a:pt x="62" y="16"/>
                  </a:lnTo>
                  <a:lnTo>
                    <a:pt x="45" y="24"/>
                  </a:lnTo>
                  <a:lnTo>
                    <a:pt x="27" y="36"/>
                  </a:lnTo>
                  <a:lnTo>
                    <a:pt x="27" y="37"/>
                  </a:lnTo>
                  <a:lnTo>
                    <a:pt x="25" y="40"/>
                  </a:lnTo>
                  <a:lnTo>
                    <a:pt x="23" y="42"/>
                  </a:lnTo>
                  <a:lnTo>
                    <a:pt x="21" y="47"/>
                  </a:lnTo>
                  <a:lnTo>
                    <a:pt x="19" y="51"/>
                  </a:lnTo>
                  <a:lnTo>
                    <a:pt x="13" y="70"/>
                  </a:lnTo>
                  <a:lnTo>
                    <a:pt x="11" y="91"/>
                  </a:lnTo>
                  <a:lnTo>
                    <a:pt x="13" y="113"/>
                  </a:lnTo>
                  <a:lnTo>
                    <a:pt x="24" y="134"/>
                  </a:lnTo>
                  <a:lnTo>
                    <a:pt x="24" y="135"/>
                  </a:lnTo>
                  <a:lnTo>
                    <a:pt x="25" y="136"/>
                  </a:lnTo>
                  <a:lnTo>
                    <a:pt x="25" y="136"/>
                  </a:lnTo>
                  <a:lnTo>
                    <a:pt x="25" y="139"/>
                  </a:lnTo>
                  <a:lnTo>
                    <a:pt x="27" y="142"/>
                  </a:lnTo>
                  <a:lnTo>
                    <a:pt x="28" y="146"/>
                  </a:lnTo>
                  <a:lnTo>
                    <a:pt x="30" y="155"/>
                  </a:lnTo>
                  <a:lnTo>
                    <a:pt x="36" y="167"/>
                  </a:lnTo>
                  <a:lnTo>
                    <a:pt x="42" y="177"/>
                  </a:lnTo>
                  <a:lnTo>
                    <a:pt x="51" y="186"/>
                  </a:lnTo>
                  <a:lnTo>
                    <a:pt x="61" y="193"/>
                  </a:lnTo>
                  <a:lnTo>
                    <a:pt x="71" y="195"/>
                  </a:lnTo>
                  <a:lnTo>
                    <a:pt x="80" y="194"/>
                  </a:lnTo>
                  <a:lnTo>
                    <a:pt x="92" y="189"/>
                  </a:lnTo>
                  <a:lnTo>
                    <a:pt x="104" y="181"/>
                  </a:lnTo>
                  <a:lnTo>
                    <a:pt x="104" y="181"/>
                  </a:lnTo>
                  <a:lnTo>
                    <a:pt x="105" y="180"/>
                  </a:lnTo>
                  <a:lnTo>
                    <a:pt x="108" y="177"/>
                  </a:lnTo>
                  <a:lnTo>
                    <a:pt x="110" y="174"/>
                  </a:lnTo>
                  <a:lnTo>
                    <a:pt x="114" y="169"/>
                  </a:lnTo>
                  <a:lnTo>
                    <a:pt x="120" y="161"/>
                  </a:lnTo>
                  <a:lnTo>
                    <a:pt x="125" y="153"/>
                  </a:lnTo>
                  <a:lnTo>
                    <a:pt x="134" y="134"/>
                  </a:lnTo>
                  <a:lnTo>
                    <a:pt x="142" y="110"/>
                  </a:lnTo>
                  <a:lnTo>
                    <a:pt x="146" y="84"/>
                  </a:lnTo>
                  <a:lnTo>
                    <a:pt x="144" y="70"/>
                  </a:lnTo>
                  <a:lnTo>
                    <a:pt x="142" y="54"/>
                  </a:lnTo>
                  <a:lnTo>
                    <a:pt x="142" y="54"/>
                  </a:lnTo>
                  <a:lnTo>
                    <a:pt x="142" y="53"/>
                  </a:lnTo>
                  <a:lnTo>
                    <a:pt x="140" y="50"/>
                  </a:lnTo>
                  <a:lnTo>
                    <a:pt x="139" y="47"/>
                  </a:lnTo>
                  <a:lnTo>
                    <a:pt x="137" y="43"/>
                  </a:lnTo>
                  <a:lnTo>
                    <a:pt x="134" y="38"/>
                  </a:lnTo>
                  <a:lnTo>
                    <a:pt x="130" y="32"/>
                  </a:lnTo>
                  <a:lnTo>
                    <a:pt x="123" y="24"/>
                  </a:lnTo>
                  <a:lnTo>
                    <a:pt x="114" y="17"/>
                  </a:lnTo>
                  <a:lnTo>
                    <a:pt x="102" y="12"/>
                  </a:lnTo>
                  <a:lnTo>
                    <a:pt x="89" y="11"/>
                  </a:lnTo>
                  <a:close/>
                  <a:moveTo>
                    <a:pt x="89" y="0"/>
                  </a:moveTo>
                  <a:lnTo>
                    <a:pt x="105" y="3"/>
                  </a:lnTo>
                  <a:lnTo>
                    <a:pt x="120" y="8"/>
                  </a:lnTo>
                  <a:lnTo>
                    <a:pt x="130" y="17"/>
                  </a:lnTo>
                  <a:lnTo>
                    <a:pt x="138" y="26"/>
                  </a:lnTo>
                  <a:lnTo>
                    <a:pt x="146" y="38"/>
                  </a:lnTo>
                  <a:lnTo>
                    <a:pt x="150" y="47"/>
                  </a:lnTo>
                  <a:lnTo>
                    <a:pt x="151" y="51"/>
                  </a:lnTo>
                  <a:lnTo>
                    <a:pt x="147" y="53"/>
                  </a:lnTo>
                  <a:lnTo>
                    <a:pt x="151" y="53"/>
                  </a:lnTo>
                  <a:lnTo>
                    <a:pt x="155" y="68"/>
                  </a:lnTo>
                  <a:lnTo>
                    <a:pt x="155" y="84"/>
                  </a:lnTo>
                  <a:lnTo>
                    <a:pt x="152" y="109"/>
                  </a:lnTo>
                  <a:lnTo>
                    <a:pt x="146" y="131"/>
                  </a:lnTo>
                  <a:lnTo>
                    <a:pt x="138" y="151"/>
                  </a:lnTo>
                  <a:lnTo>
                    <a:pt x="127" y="167"/>
                  </a:lnTo>
                  <a:lnTo>
                    <a:pt x="120" y="178"/>
                  </a:lnTo>
                  <a:lnTo>
                    <a:pt x="113" y="186"/>
                  </a:lnTo>
                  <a:lnTo>
                    <a:pt x="110" y="189"/>
                  </a:lnTo>
                  <a:lnTo>
                    <a:pt x="96" y="198"/>
                  </a:lnTo>
                  <a:lnTo>
                    <a:pt x="84" y="203"/>
                  </a:lnTo>
                  <a:lnTo>
                    <a:pt x="71" y="204"/>
                  </a:lnTo>
                  <a:lnTo>
                    <a:pt x="57" y="202"/>
                  </a:lnTo>
                  <a:lnTo>
                    <a:pt x="45" y="194"/>
                  </a:lnTo>
                  <a:lnTo>
                    <a:pt x="34" y="184"/>
                  </a:lnTo>
                  <a:lnTo>
                    <a:pt x="27" y="170"/>
                  </a:lnTo>
                  <a:lnTo>
                    <a:pt x="21" y="157"/>
                  </a:lnTo>
                  <a:lnTo>
                    <a:pt x="17" y="146"/>
                  </a:lnTo>
                  <a:lnTo>
                    <a:pt x="15" y="139"/>
                  </a:lnTo>
                  <a:lnTo>
                    <a:pt x="7" y="123"/>
                  </a:lnTo>
                  <a:lnTo>
                    <a:pt x="3" y="106"/>
                  </a:lnTo>
                  <a:lnTo>
                    <a:pt x="0" y="91"/>
                  </a:lnTo>
                  <a:lnTo>
                    <a:pt x="3" y="75"/>
                  </a:lnTo>
                  <a:lnTo>
                    <a:pt x="6" y="60"/>
                  </a:lnTo>
                  <a:lnTo>
                    <a:pt x="9" y="47"/>
                  </a:lnTo>
                  <a:lnTo>
                    <a:pt x="15" y="38"/>
                  </a:lnTo>
                  <a:lnTo>
                    <a:pt x="17" y="32"/>
                  </a:lnTo>
                  <a:lnTo>
                    <a:pt x="19" y="30"/>
                  </a:lnTo>
                  <a:lnTo>
                    <a:pt x="20" y="29"/>
                  </a:lnTo>
                  <a:lnTo>
                    <a:pt x="20" y="29"/>
                  </a:lnTo>
                  <a:lnTo>
                    <a:pt x="40" y="16"/>
                  </a:lnTo>
                  <a:lnTo>
                    <a:pt x="58" y="7"/>
                  </a:lnTo>
                  <a:lnTo>
                    <a:pt x="75" y="2"/>
                  </a:lnTo>
                  <a:lnTo>
                    <a:pt x="89" y="0"/>
                  </a:lnTo>
                  <a:close/>
                </a:path>
              </a:pathLst>
            </a:custGeom>
            <a:grpFill/>
            <a:ln w="0">
              <a:solidFill>
                <a:schemeClr val="accent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华文行楷" panose="02010800040101010101" pitchFamily="2" charset="-122"/>
                <a:ea typeface="华文行楷" panose="02010800040101010101" pitchFamily="2" charset="-122"/>
              </a:endParaRPr>
            </a:p>
          </p:txBody>
        </p:sp>
        <p:sp>
          <p:nvSpPr>
            <p:cNvPr id="30" name="Freeform 141"/>
            <p:cNvSpPr/>
            <p:nvPr/>
          </p:nvSpPr>
          <p:spPr bwMode="auto">
            <a:xfrm>
              <a:off x="7572375" y="2798763"/>
              <a:ext cx="115888" cy="46038"/>
            </a:xfrm>
            <a:custGeom>
              <a:avLst/>
              <a:gdLst>
                <a:gd name="T0" fmla="*/ 10 w 73"/>
                <a:gd name="T1" fmla="*/ 0 h 29"/>
                <a:gd name="T2" fmla="*/ 10 w 73"/>
                <a:gd name="T3" fmla="*/ 0 h 29"/>
                <a:gd name="T4" fmla="*/ 11 w 73"/>
                <a:gd name="T5" fmla="*/ 3 h 29"/>
                <a:gd name="T6" fmla="*/ 12 w 73"/>
                <a:gd name="T7" fmla="*/ 7 h 29"/>
                <a:gd name="T8" fmla="*/ 16 w 73"/>
                <a:gd name="T9" fmla="*/ 10 h 29"/>
                <a:gd name="T10" fmla="*/ 19 w 73"/>
                <a:gd name="T11" fmla="*/ 13 h 29"/>
                <a:gd name="T12" fmla="*/ 24 w 73"/>
                <a:gd name="T13" fmla="*/ 16 h 29"/>
                <a:gd name="T14" fmla="*/ 29 w 73"/>
                <a:gd name="T15" fmla="*/ 19 h 29"/>
                <a:gd name="T16" fmla="*/ 35 w 73"/>
                <a:gd name="T17" fmla="*/ 20 h 29"/>
                <a:gd name="T18" fmla="*/ 42 w 73"/>
                <a:gd name="T19" fmla="*/ 17 h 29"/>
                <a:gd name="T20" fmla="*/ 53 w 73"/>
                <a:gd name="T21" fmla="*/ 12 h 29"/>
                <a:gd name="T22" fmla="*/ 66 w 73"/>
                <a:gd name="T23" fmla="*/ 0 h 29"/>
                <a:gd name="T24" fmla="*/ 73 w 73"/>
                <a:gd name="T25" fmla="*/ 7 h 29"/>
                <a:gd name="T26" fmla="*/ 59 w 73"/>
                <a:gd name="T27" fmla="*/ 20 h 29"/>
                <a:gd name="T28" fmla="*/ 46 w 73"/>
                <a:gd name="T29" fmla="*/ 27 h 29"/>
                <a:gd name="T30" fmla="*/ 35 w 73"/>
                <a:gd name="T31" fmla="*/ 29 h 29"/>
                <a:gd name="T32" fmla="*/ 24 w 73"/>
                <a:gd name="T33" fmla="*/ 28 h 29"/>
                <a:gd name="T34" fmla="*/ 15 w 73"/>
                <a:gd name="T35" fmla="*/ 23 h 29"/>
                <a:gd name="T36" fmla="*/ 8 w 73"/>
                <a:gd name="T37" fmla="*/ 16 h 29"/>
                <a:gd name="T38" fmla="*/ 6 w 73"/>
                <a:gd name="T39" fmla="*/ 13 h 29"/>
                <a:gd name="T40" fmla="*/ 3 w 73"/>
                <a:gd name="T41" fmla="*/ 10 h 29"/>
                <a:gd name="T42" fmla="*/ 2 w 73"/>
                <a:gd name="T43" fmla="*/ 7 h 29"/>
                <a:gd name="T44" fmla="*/ 0 w 73"/>
                <a:gd name="T45" fmla="*/ 6 h 29"/>
                <a:gd name="T46" fmla="*/ 0 w 73"/>
                <a:gd name="T47" fmla="*/ 4 h 29"/>
                <a:gd name="T48" fmla="*/ 0 w 73"/>
                <a:gd name="T49" fmla="*/ 4 h 29"/>
                <a:gd name="T50" fmla="*/ 10 w 73"/>
                <a:gd name="T51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73" h="29">
                  <a:moveTo>
                    <a:pt x="10" y="0"/>
                  </a:moveTo>
                  <a:lnTo>
                    <a:pt x="10" y="0"/>
                  </a:lnTo>
                  <a:lnTo>
                    <a:pt x="11" y="3"/>
                  </a:lnTo>
                  <a:lnTo>
                    <a:pt x="12" y="7"/>
                  </a:lnTo>
                  <a:lnTo>
                    <a:pt x="16" y="10"/>
                  </a:lnTo>
                  <a:lnTo>
                    <a:pt x="19" y="13"/>
                  </a:lnTo>
                  <a:lnTo>
                    <a:pt x="24" y="16"/>
                  </a:lnTo>
                  <a:lnTo>
                    <a:pt x="29" y="19"/>
                  </a:lnTo>
                  <a:lnTo>
                    <a:pt x="35" y="20"/>
                  </a:lnTo>
                  <a:lnTo>
                    <a:pt x="42" y="17"/>
                  </a:lnTo>
                  <a:lnTo>
                    <a:pt x="53" y="12"/>
                  </a:lnTo>
                  <a:lnTo>
                    <a:pt x="66" y="0"/>
                  </a:lnTo>
                  <a:lnTo>
                    <a:pt x="73" y="7"/>
                  </a:lnTo>
                  <a:lnTo>
                    <a:pt x="59" y="20"/>
                  </a:lnTo>
                  <a:lnTo>
                    <a:pt x="46" y="27"/>
                  </a:lnTo>
                  <a:lnTo>
                    <a:pt x="35" y="29"/>
                  </a:lnTo>
                  <a:lnTo>
                    <a:pt x="24" y="28"/>
                  </a:lnTo>
                  <a:lnTo>
                    <a:pt x="15" y="23"/>
                  </a:lnTo>
                  <a:lnTo>
                    <a:pt x="8" y="16"/>
                  </a:lnTo>
                  <a:lnTo>
                    <a:pt x="6" y="13"/>
                  </a:lnTo>
                  <a:lnTo>
                    <a:pt x="3" y="10"/>
                  </a:lnTo>
                  <a:lnTo>
                    <a:pt x="2" y="7"/>
                  </a:lnTo>
                  <a:lnTo>
                    <a:pt x="0" y="6"/>
                  </a:lnTo>
                  <a:lnTo>
                    <a:pt x="0" y="4"/>
                  </a:lnTo>
                  <a:lnTo>
                    <a:pt x="0" y="4"/>
                  </a:lnTo>
                  <a:lnTo>
                    <a:pt x="10" y="0"/>
                  </a:lnTo>
                  <a:close/>
                </a:path>
              </a:pathLst>
            </a:custGeom>
            <a:grpFill/>
            <a:ln w="0">
              <a:solidFill>
                <a:schemeClr val="accent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华文行楷" panose="02010800040101010101" pitchFamily="2" charset="-122"/>
                <a:ea typeface="华文行楷" panose="02010800040101010101" pitchFamily="2" charset="-122"/>
              </a:endParaRPr>
            </a:p>
          </p:txBody>
        </p:sp>
        <p:sp>
          <p:nvSpPr>
            <p:cNvPr id="31" name="Freeform 142"/>
            <p:cNvSpPr>
              <a:spLocks noEditPoints="1"/>
            </p:cNvSpPr>
            <p:nvPr/>
          </p:nvSpPr>
          <p:spPr bwMode="auto">
            <a:xfrm>
              <a:off x="7702550" y="2849563"/>
              <a:ext cx="93663" cy="220663"/>
            </a:xfrm>
            <a:custGeom>
              <a:avLst/>
              <a:gdLst>
                <a:gd name="T0" fmla="*/ 11 w 59"/>
                <a:gd name="T1" fmla="*/ 4 h 139"/>
                <a:gd name="T2" fmla="*/ 11 w 59"/>
                <a:gd name="T3" fmla="*/ 4 h 139"/>
                <a:gd name="T4" fmla="*/ 11 w 59"/>
                <a:gd name="T5" fmla="*/ 4 h 139"/>
                <a:gd name="T6" fmla="*/ 11 w 59"/>
                <a:gd name="T7" fmla="*/ 4 h 139"/>
                <a:gd name="T8" fmla="*/ 21 w 59"/>
                <a:gd name="T9" fmla="*/ 0 h 139"/>
                <a:gd name="T10" fmla="*/ 52 w 59"/>
                <a:gd name="T11" fmla="*/ 55 h 139"/>
                <a:gd name="T12" fmla="*/ 53 w 59"/>
                <a:gd name="T13" fmla="*/ 56 h 139"/>
                <a:gd name="T14" fmla="*/ 55 w 59"/>
                <a:gd name="T15" fmla="*/ 59 h 139"/>
                <a:gd name="T16" fmla="*/ 56 w 59"/>
                <a:gd name="T17" fmla="*/ 63 h 139"/>
                <a:gd name="T18" fmla="*/ 59 w 59"/>
                <a:gd name="T19" fmla="*/ 67 h 139"/>
                <a:gd name="T20" fmla="*/ 59 w 59"/>
                <a:gd name="T21" fmla="*/ 72 h 139"/>
                <a:gd name="T22" fmla="*/ 57 w 59"/>
                <a:gd name="T23" fmla="*/ 80 h 139"/>
                <a:gd name="T24" fmla="*/ 52 w 59"/>
                <a:gd name="T25" fmla="*/ 87 h 139"/>
                <a:gd name="T26" fmla="*/ 44 w 59"/>
                <a:gd name="T27" fmla="*/ 94 h 139"/>
                <a:gd name="T28" fmla="*/ 10 w 59"/>
                <a:gd name="T29" fmla="*/ 118 h 139"/>
                <a:gd name="T30" fmla="*/ 11 w 59"/>
                <a:gd name="T31" fmla="*/ 137 h 139"/>
                <a:gd name="T32" fmla="*/ 1 w 59"/>
                <a:gd name="T33" fmla="*/ 139 h 139"/>
                <a:gd name="T34" fmla="*/ 0 w 59"/>
                <a:gd name="T35" fmla="*/ 114 h 139"/>
                <a:gd name="T36" fmla="*/ 39 w 59"/>
                <a:gd name="T37" fmla="*/ 86 h 139"/>
                <a:gd name="T38" fmla="*/ 43 w 59"/>
                <a:gd name="T39" fmla="*/ 82 h 139"/>
                <a:gd name="T40" fmla="*/ 46 w 59"/>
                <a:gd name="T41" fmla="*/ 80 h 139"/>
                <a:gd name="T42" fmla="*/ 48 w 59"/>
                <a:gd name="T43" fmla="*/ 77 h 139"/>
                <a:gd name="T44" fmla="*/ 48 w 59"/>
                <a:gd name="T45" fmla="*/ 74 h 139"/>
                <a:gd name="T46" fmla="*/ 48 w 59"/>
                <a:gd name="T47" fmla="*/ 72 h 139"/>
                <a:gd name="T48" fmla="*/ 48 w 59"/>
                <a:gd name="T49" fmla="*/ 68 h 139"/>
                <a:gd name="T50" fmla="*/ 47 w 59"/>
                <a:gd name="T51" fmla="*/ 64 h 139"/>
                <a:gd name="T52" fmla="*/ 44 w 59"/>
                <a:gd name="T53" fmla="*/ 61 h 139"/>
                <a:gd name="T54" fmla="*/ 44 w 59"/>
                <a:gd name="T55" fmla="*/ 61 h 139"/>
                <a:gd name="T56" fmla="*/ 44 w 59"/>
                <a:gd name="T57" fmla="*/ 61 h 139"/>
                <a:gd name="T58" fmla="*/ 44 w 59"/>
                <a:gd name="T59" fmla="*/ 60 h 139"/>
                <a:gd name="T60" fmla="*/ 11 w 59"/>
                <a:gd name="T61" fmla="*/ 4 h 139"/>
                <a:gd name="T62" fmla="*/ 21 w 59"/>
                <a:gd name="T63" fmla="*/ 0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59" h="139">
                  <a:moveTo>
                    <a:pt x="11" y="4"/>
                  </a:moveTo>
                  <a:lnTo>
                    <a:pt x="11" y="4"/>
                  </a:lnTo>
                  <a:lnTo>
                    <a:pt x="11" y="4"/>
                  </a:lnTo>
                  <a:lnTo>
                    <a:pt x="11" y="4"/>
                  </a:lnTo>
                  <a:close/>
                  <a:moveTo>
                    <a:pt x="21" y="0"/>
                  </a:moveTo>
                  <a:lnTo>
                    <a:pt x="52" y="55"/>
                  </a:lnTo>
                  <a:lnTo>
                    <a:pt x="53" y="56"/>
                  </a:lnTo>
                  <a:lnTo>
                    <a:pt x="55" y="59"/>
                  </a:lnTo>
                  <a:lnTo>
                    <a:pt x="56" y="63"/>
                  </a:lnTo>
                  <a:lnTo>
                    <a:pt x="59" y="67"/>
                  </a:lnTo>
                  <a:lnTo>
                    <a:pt x="59" y="72"/>
                  </a:lnTo>
                  <a:lnTo>
                    <a:pt x="57" y="80"/>
                  </a:lnTo>
                  <a:lnTo>
                    <a:pt x="52" y="87"/>
                  </a:lnTo>
                  <a:lnTo>
                    <a:pt x="44" y="94"/>
                  </a:lnTo>
                  <a:lnTo>
                    <a:pt x="10" y="118"/>
                  </a:lnTo>
                  <a:lnTo>
                    <a:pt x="11" y="137"/>
                  </a:lnTo>
                  <a:lnTo>
                    <a:pt x="1" y="139"/>
                  </a:lnTo>
                  <a:lnTo>
                    <a:pt x="0" y="114"/>
                  </a:lnTo>
                  <a:lnTo>
                    <a:pt x="39" y="86"/>
                  </a:lnTo>
                  <a:lnTo>
                    <a:pt x="43" y="82"/>
                  </a:lnTo>
                  <a:lnTo>
                    <a:pt x="46" y="80"/>
                  </a:lnTo>
                  <a:lnTo>
                    <a:pt x="48" y="77"/>
                  </a:lnTo>
                  <a:lnTo>
                    <a:pt x="48" y="74"/>
                  </a:lnTo>
                  <a:lnTo>
                    <a:pt x="48" y="72"/>
                  </a:lnTo>
                  <a:lnTo>
                    <a:pt x="48" y="68"/>
                  </a:lnTo>
                  <a:lnTo>
                    <a:pt x="47" y="64"/>
                  </a:lnTo>
                  <a:lnTo>
                    <a:pt x="44" y="61"/>
                  </a:lnTo>
                  <a:lnTo>
                    <a:pt x="44" y="61"/>
                  </a:lnTo>
                  <a:lnTo>
                    <a:pt x="44" y="61"/>
                  </a:lnTo>
                  <a:lnTo>
                    <a:pt x="44" y="60"/>
                  </a:lnTo>
                  <a:lnTo>
                    <a:pt x="11" y="4"/>
                  </a:lnTo>
                  <a:lnTo>
                    <a:pt x="21" y="0"/>
                  </a:lnTo>
                  <a:close/>
                </a:path>
              </a:pathLst>
            </a:custGeom>
            <a:grpFill/>
            <a:ln w="0">
              <a:solidFill>
                <a:schemeClr val="accent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华文行楷" panose="02010800040101010101" pitchFamily="2" charset="-122"/>
                <a:ea typeface="华文行楷" panose="02010800040101010101" pitchFamily="2" charset="-122"/>
              </a:endParaRPr>
            </a:p>
          </p:txBody>
        </p:sp>
        <p:sp>
          <p:nvSpPr>
            <p:cNvPr id="2" name="Freeform 143"/>
            <p:cNvSpPr/>
            <p:nvPr/>
          </p:nvSpPr>
          <p:spPr bwMode="auto">
            <a:xfrm>
              <a:off x="7448550" y="2876550"/>
              <a:ext cx="82550" cy="177800"/>
            </a:xfrm>
            <a:custGeom>
              <a:avLst/>
              <a:gdLst>
                <a:gd name="T0" fmla="*/ 33 w 52"/>
                <a:gd name="T1" fmla="*/ 0 h 112"/>
                <a:gd name="T2" fmla="*/ 33 w 52"/>
                <a:gd name="T3" fmla="*/ 0 h 112"/>
                <a:gd name="T4" fmla="*/ 40 w 52"/>
                <a:gd name="T5" fmla="*/ 5 h 112"/>
                <a:gd name="T6" fmla="*/ 12 w 52"/>
                <a:gd name="T7" fmla="*/ 48 h 112"/>
                <a:gd name="T8" fmla="*/ 12 w 52"/>
                <a:gd name="T9" fmla="*/ 48 h 112"/>
                <a:gd name="T10" fmla="*/ 12 w 52"/>
                <a:gd name="T11" fmla="*/ 48 h 112"/>
                <a:gd name="T12" fmla="*/ 12 w 52"/>
                <a:gd name="T13" fmla="*/ 50 h 112"/>
                <a:gd name="T14" fmla="*/ 10 w 52"/>
                <a:gd name="T15" fmla="*/ 52 h 112"/>
                <a:gd name="T16" fmla="*/ 10 w 52"/>
                <a:gd name="T17" fmla="*/ 55 h 112"/>
                <a:gd name="T18" fmla="*/ 10 w 52"/>
                <a:gd name="T19" fmla="*/ 57 h 112"/>
                <a:gd name="T20" fmla="*/ 12 w 52"/>
                <a:gd name="T21" fmla="*/ 59 h 112"/>
                <a:gd name="T22" fmla="*/ 13 w 52"/>
                <a:gd name="T23" fmla="*/ 61 h 112"/>
                <a:gd name="T24" fmla="*/ 16 w 52"/>
                <a:gd name="T25" fmla="*/ 65 h 112"/>
                <a:gd name="T26" fmla="*/ 47 w 52"/>
                <a:gd name="T27" fmla="*/ 87 h 112"/>
                <a:gd name="T28" fmla="*/ 50 w 52"/>
                <a:gd name="T29" fmla="*/ 90 h 112"/>
                <a:gd name="T30" fmla="*/ 51 w 52"/>
                <a:gd name="T31" fmla="*/ 91 h 112"/>
                <a:gd name="T32" fmla="*/ 52 w 52"/>
                <a:gd name="T33" fmla="*/ 94 h 112"/>
                <a:gd name="T34" fmla="*/ 52 w 52"/>
                <a:gd name="T35" fmla="*/ 98 h 112"/>
                <a:gd name="T36" fmla="*/ 52 w 52"/>
                <a:gd name="T37" fmla="*/ 101 h 112"/>
                <a:gd name="T38" fmla="*/ 51 w 52"/>
                <a:gd name="T39" fmla="*/ 105 h 112"/>
                <a:gd name="T40" fmla="*/ 50 w 52"/>
                <a:gd name="T41" fmla="*/ 108 h 112"/>
                <a:gd name="T42" fmla="*/ 47 w 52"/>
                <a:gd name="T43" fmla="*/ 112 h 112"/>
                <a:gd name="T44" fmla="*/ 39 w 52"/>
                <a:gd name="T45" fmla="*/ 107 h 112"/>
                <a:gd name="T46" fmla="*/ 40 w 52"/>
                <a:gd name="T47" fmla="*/ 103 h 112"/>
                <a:gd name="T48" fmla="*/ 42 w 52"/>
                <a:gd name="T49" fmla="*/ 101 h 112"/>
                <a:gd name="T50" fmla="*/ 43 w 52"/>
                <a:gd name="T51" fmla="*/ 98 h 112"/>
                <a:gd name="T52" fmla="*/ 43 w 52"/>
                <a:gd name="T53" fmla="*/ 98 h 112"/>
                <a:gd name="T54" fmla="*/ 43 w 52"/>
                <a:gd name="T55" fmla="*/ 97 h 112"/>
                <a:gd name="T56" fmla="*/ 43 w 52"/>
                <a:gd name="T57" fmla="*/ 97 h 112"/>
                <a:gd name="T58" fmla="*/ 10 w 52"/>
                <a:gd name="T59" fmla="*/ 73 h 112"/>
                <a:gd name="T60" fmla="*/ 5 w 52"/>
                <a:gd name="T61" fmla="*/ 68 h 112"/>
                <a:gd name="T62" fmla="*/ 3 w 52"/>
                <a:gd name="T63" fmla="*/ 64 h 112"/>
                <a:gd name="T64" fmla="*/ 1 w 52"/>
                <a:gd name="T65" fmla="*/ 59 h 112"/>
                <a:gd name="T66" fmla="*/ 0 w 52"/>
                <a:gd name="T67" fmla="*/ 55 h 112"/>
                <a:gd name="T68" fmla="*/ 1 w 52"/>
                <a:gd name="T69" fmla="*/ 51 h 112"/>
                <a:gd name="T70" fmla="*/ 1 w 52"/>
                <a:gd name="T71" fmla="*/ 47 h 112"/>
                <a:gd name="T72" fmla="*/ 3 w 52"/>
                <a:gd name="T73" fmla="*/ 44 h 112"/>
                <a:gd name="T74" fmla="*/ 4 w 52"/>
                <a:gd name="T75" fmla="*/ 43 h 112"/>
                <a:gd name="T76" fmla="*/ 4 w 52"/>
                <a:gd name="T77" fmla="*/ 42 h 112"/>
                <a:gd name="T78" fmla="*/ 33 w 52"/>
                <a:gd name="T79" fmla="*/ 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52" h="112">
                  <a:moveTo>
                    <a:pt x="33" y="0"/>
                  </a:moveTo>
                  <a:lnTo>
                    <a:pt x="33" y="0"/>
                  </a:lnTo>
                  <a:lnTo>
                    <a:pt x="40" y="5"/>
                  </a:lnTo>
                  <a:lnTo>
                    <a:pt x="12" y="48"/>
                  </a:lnTo>
                  <a:lnTo>
                    <a:pt x="12" y="48"/>
                  </a:lnTo>
                  <a:lnTo>
                    <a:pt x="12" y="48"/>
                  </a:lnTo>
                  <a:lnTo>
                    <a:pt x="12" y="50"/>
                  </a:lnTo>
                  <a:lnTo>
                    <a:pt x="10" y="52"/>
                  </a:lnTo>
                  <a:lnTo>
                    <a:pt x="10" y="55"/>
                  </a:lnTo>
                  <a:lnTo>
                    <a:pt x="10" y="57"/>
                  </a:lnTo>
                  <a:lnTo>
                    <a:pt x="12" y="59"/>
                  </a:lnTo>
                  <a:lnTo>
                    <a:pt x="13" y="61"/>
                  </a:lnTo>
                  <a:lnTo>
                    <a:pt x="16" y="65"/>
                  </a:lnTo>
                  <a:lnTo>
                    <a:pt x="47" y="87"/>
                  </a:lnTo>
                  <a:lnTo>
                    <a:pt x="50" y="90"/>
                  </a:lnTo>
                  <a:lnTo>
                    <a:pt x="51" y="91"/>
                  </a:lnTo>
                  <a:lnTo>
                    <a:pt x="52" y="94"/>
                  </a:lnTo>
                  <a:lnTo>
                    <a:pt x="52" y="98"/>
                  </a:lnTo>
                  <a:lnTo>
                    <a:pt x="52" y="101"/>
                  </a:lnTo>
                  <a:lnTo>
                    <a:pt x="51" y="105"/>
                  </a:lnTo>
                  <a:lnTo>
                    <a:pt x="50" y="108"/>
                  </a:lnTo>
                  <a:lnTo>
                    <a:pt x="47" y="112"/>
                  </a:lnTo>
                  <a:lnTo>
                    <a:pt x="39" y="107"/>
                  </a:lnTo>
                  <a:lnTo>
                    <a:pt x="40" y="103"/>
                  </a:lnTo>
                  <a:lnTo>
                    <a:pt x="42" y="101"/>
                  </a:lnTo>
                  <a:lnTo>
                    <a:pt x="43" y="98"/>
                  </a:lnTo>
                  <a:lnTo>
                    <a:pt x="43" y="98"/>
                  </a:lnTo>
                  <a:lnTo>
                    <a:pt x="43" y="97"/>
                  </a:lnTo>
                  <a:lnTo>
                    <a:pt x="43" y="97"/>
                  </a:lnTo>
                  <a:lnTo>
                    <a:pt x="10" y="73"/>
                  </a:lnTo>
                  <a:lnTo>
                    <a:pt x="5" y="68"/>
                  </a:lnTo>
                  <a:lnTo>
                    <a:pt x="3" y="64"/>
                  </a:lnTo>
                  <a:lnTo>
                    <a:pt x="1" y="59"/>
                  </a:lnTo>
                  <a:lnTo>
                    <a:pt x="0" y="55"/>
                  </a:lnTo>
                  <a:lnTo>
                    <a:pt x="1" y="51"/>
                  </a:lnTo>
                  <a:lnTo>
                    <a:pt x="1" y="47"/>
                  </a:lnTo>
                  <a:lnTo>
                    <a:pt x="3" y="44"/>
                  </a:lnTo>
                  <a:lnTo>
                    <a:pt x="4" y="43"/>
                  </a:lnTo>
                  <a:lnTo>
                    <a:pt x="4" y="42"/>
                  </a:lnTo>
                  <a:lnTo>
                    <a:pt x="33" y="0"/>
                  </a:lnTo>
                  <a:close/>
                </a:path>
              </a:pathLst>
            </a:custGeom>
            <a:grpFill/>
            <a:ln w="0">
              <a:solidFill>
                <a:schemeClr val="accent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华文行楷" panose="02010800040101010101" pitchFamily="2" charset="-122"/>
                <a:ea typeface="华文行楷" panose="02010800040101010101" pitchFamily="2" charset="-122"/>
              </a:endParaRPr>
            </a:p>
          </p:txBody>
        </p:sp>
        <p:sp>
          <p:nvSpPr>
            <p:cNvPr id="3" name="Freeform 144"/>
            <p:cNvSpPr/>
            <p:nvPr/>
          </p:nvSpPr>
          <p:spPr bwMode="auto">
            <a:xfrm>
              <a:off x="7629525" y="3087688"/>
              <a:ext cx="49213" cy="360363"/>
            </a:xfrm>
            <a:custGeom>
              <a:avLst/>
              <a:gdLst>
                <a:gd name="T0" fmla="*/ 6 w 31"/>
                <a:gd name="T1" fmla="*/ 0 h 227"/>
                <a:gd name="T2" fmla="*/ 6 w 31"/>
                <a:gd name="T3" fmla="*/ 0 h 227"/>
                <a:gd name="T4" fmla="*/ 16 w 31"/>
                <a:gd name="T5" fmla="*/ 0 h 227"/>
                <a:gd name="T6" fmla="*/ 16 w 31"/>
                <a:gd name="T7" fmla="*/ 6 h 227"/>
                <a:gd name="T8" fmla="*/ 16 w 31"/>
                <a:gd name="T9" fmla="*/ 16 h 227"/>
                <a:gd name="T10" fmla="*/ 14 w 31"/>
                <a:gd name="T11" fmla="*/ 33 h 227"/>
                <a:gd name="T12" fmla="*/ 13 w 31"/>
                <a:gd name="T13" fmla="*/ 54 h 227"/>
                <a:gd name="T14" fmla="*/ 12 w 31"/>
                <a:gd name="T15" fmla="*/ 78 h 227"/>
                <a:gd name="T16" fmla="*/ 10 w 31"/>
                <a:gd name="T17" fmla="*/ 104 h 227"/>
                <a:gd name="T18" fmla="*/ 10 w 31"/>
                <a:gd name="T19" fmla="*/ 129 h 227"/>
                <a:gd name="T20" fmla="*/ 9 w 31"/>
                <a:gd name="T21" fmla="*/ 152 h 227"/>
                <a:gd name="T22" fmla="*/ 10 w 31"/>
                <a:gd name="T23" fmla="*/ 172 h 227"/>
                <a:gd name="T24" fmla="*/ 10 w 31"/>
                <a:gd name="T25" fmla="*/ 189 h 227"/>
                <a:gd name="T26" fmla="*/ 12 w 31"/>
                <a:gd name="T27" fmla="*/ 194 h 227"/>
                <a:gd name="T28" fmla="*/ 12 w 31"/>
                <a:gd name="T29" fmla="*/ 194 h 227"/>
                <a:gd name="T30" fmla="*/ 13 w 31"/>
                <a:gd name="T31" fmla="*/ 214 h 227"/>
                <a:gd name="T32" fmla="*/ 13 w 31"/>
                <a:gd name="T33" fmla="*/ 215 h 227"/>
                <a:gd name="T34" fmla="*/ 13 w 31"/>
                <a:gd name="T35" fmla="*/ 216 h 227"/>
                <a:gd name="T36" fmla="*/ 13 w 31"/>
                <a:gd name="T37" fmla="*/ 216 h 227"/>
                <a:gd name="T38" fmla="*/ 13 w 31"/>
                <a:gd name="T39" fmla="*/ 216 h 227"/>
                <a:gd name="T40" fmla="*/ 14 w 31"/>
                <a:gd name="T41" fmla="*/ 218 h 227"/>
                <a:gd name="T42" fmla="*/ 16 w 31"/>
                <a:gd name="T43" fmla="*/ 218 h 227"/>
                <a:gd name="T44" fmla="*/ 17 w 31"/>
                <a:gd name="T45" fmla="*/ 218 h 227"/>
                <a:gd name="T46" fmla="*/ 17 w 31"/>
                <a:gd name="T47" fmla="*/ 218 h 227"/>
                <a:gd name="T48" fmla="*/ 31 w 31"/>
                <a:gd name="T49" fmla="*/ 216 h 227"/>
                <a:gd name="T50" fmla="*/ 31 w 31"/>
                <a:gd name="T51" fmla="*/ 227 h 227"/>
                <a:gd name="T52" fmla="*/ 18 w 31"/>
                <a:gd name="T53" fmla="*/ 227 h 227"/>
                <a:gd name="T54" fmla="*/ 16 w 31"/>
                <a:gd name="T55" fmla="*/ 227 h 227"/>
                <a:gd name="T56" fmla="*/ 14 w 31"/>
                <a:gd name="T57" fmla="*/ 227 h 227"/>
                <a:gd name="T58" fmla="*/ 10 w 31"/>
                <a:gd name="T59" fmla="*/ 227 h 227"/>
                <a:gd name="T60" fmla="*/ 8 w 31"/>
                <a:gd name="T61" fmla="*/ 225 h 227"/>
                <a:gd name="T62" fmla="*/ 5 w 31"/>
                <a:gd name="T63" fmla="*/ 223 h 227"/>
                <a:gd name="T64" fmla="*/ 4 w 31"/>
                <a:gd name="T65" fmla="*/ 219 h 227"/>
                <a:gd name="T66" fmla="*/ 4 w 31"/>
                <a:gd name="T67" fmla="*/ 216 h 227"/>
                <a:gd name="T68" fmla="*/ 4 w 31"/>
                <a:gd name="T69" fmla="*/ 214 h 227"/>
                <a:gd name="T70" fmla="*/ 1 w 31"/>
                <a:gd name="T71" fmla="*/ 195 h 227"/>
                <a:gd name="T72" fmla="*/ 1 w 31"/>
                <a:gd name="T73" fmla="*/ 189 h 227"/>
                <a:gd name="T74" fmla="*/ 0 w 31"/>
                <a:gd name="T75" fmla="*/ 173 h 227"/>
                <a:gd name="T76" fmla="*/ 0 w 31"/>
                <a:gd name="T77" fmla="*/ 152 h 227"/>
                <a:gd name="T78" fmla="*/ 0 w 31"/>
                <a:gd name="T79" fmla="*/ 129 h 227"/>
                <a:gd name="T80" fmla="*/ 1 w 31"/>
                <a:gd name="T81" fmla="*/ 102 h 227"/>
                <a:gd name="T82" fmla="*/ 1 w 31"/>
                <a:gd name="T83" fmla="*/ 78 h 227"/>
                <a:gd name="T84" fmla="*/ 2 w 31"/>
                <a:gd name="T85" fmla="*/ 54 h 227"/>
                <a:gd name="T86" fmla="*/ 4 w 31"/>
                <a:gd name="T87" fmla="*/ 32 h 227"/>
                <a:gd name="T88" fmla="*/ 5 w 31"/>
                <a:gd name="T89" fmla="*/ 15 h 227"/>
                <a:gd name="T90" fmla="*/ 6 w 31"/>
                <a:gd name="T91" fmla="*/ 4 h 227"/>
                <a:gd name="T92" fmla="*/ 6 w 31"/>
                <a:gd name="T93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31" h="227">
                  <a:moveTo>
                    <a:pt x="6" y="0"/>
                  </a:moveTo>
                  <a:lnTo>
                    <a:pt x="6" y="0"/>
                  </a:lnTo>
                  <a:lnTo>
                    <a:pt x="16" y="0"/>
                  </a:lnTo>
                  <a:lnTo>
                    <a:pt x="16" y="6"/>
                  </a:lnTo>
                  <a:lnTo>
                    <a:pt x="16" y="16"/>
                  </a:lnTo>
                  <a:lnTo>
                    <a:pt x="14" y="33"/>
                  </a:lnTo>
                  <a:lnTo>
                    <a:pt x="13" y="54"/>
                  </a:lnTo>
                  <a:lnTo>
                    <a:pt x="12" y="78"/>
                  </a:lnTo>
                  <a:lnTo>
                    <a:pt x="10" y="104"/>
                  </a:lnTo>
                  <a:lnTo>
                    <a:pt x="10" y="129"/>
                  </a:lnTo>
                  <a:lnTo>
                    <a:pt x="9" y="152"/>
                  </a:lnTo>
                  <a:lnTo>
                    <a:pt x="10" y="172"/>
                  </a:lnTo>
                  <a:lnTo>
                    <a:pt x="10" y="189"/>
                  </a:lnTo>
                  <a:lnTo>
                    <a:pt x="12" y="194"/>
                  </a:lnTo>
                  <a:lnTo>
                    <a:pt x="12" y="194"/>
                  </a:lnTo>
                  <a:lnTo>
                    <a:pt x="13" y="214"/>
                  </a:lnTo>
                  <a:lnTo>
                    <a:pt x="13" y="215"/>
                  </a:lnTo>
                  <a:lnTo>
                    <a:pt x="13" y="216"/>
                  </a:lnTo>
                  <a:lnTo>
                    <a:pt x="13" y="216"/>
                  </a:lnTo>
                  <a:lnTo>
                    <a:pt x="13" y="216"/>
                  </a:lnTo>
                  <a:lnTo>
                    <a:pt x="14" y="218"/>
                  </a:lnTo>
                  <a:lnTo>
                    <a:pt x="16" y="218"/>
                  </a:lnTo>
                  <a:lnTo>
                    <a:pt x="17" y="218"/>
                  </a:lnTo>
                  <a:lnTo>
                    <a:pt x="17" y="218"/>
                  </a:lnTo>
                  <a:lnTo>
                    <a:pt x="31" y="216"/>
                  </a:lnTo>
                  <a:lnTo>
                    <a:pt x="31" y="227"/>
                  </a:lnTo>
                  <a:lnTo>
                    <a:pt x="18" y="227"/>
                  </a:lnTo>
                  <a:lnTo>
                    <a:pt x="16" y="227"/>
                  </a:lnTo>
                  <a:lnTo>
                    <a:pt x="14" y="227"/>
                  </a:lnTo>
                  <a:lnTo>
                    <a:pt x="10" y="227"/>
                  </a:lnTo>
                  <a:lnTo>
                    <a:pt x="8" y="225"/>
                  </a:lnTo>
                  <a:lnTo>
                    <a:pt x="5" y="223"/>
                  </a:lnTo>
                  <a:lnTo>
                    <a:pt x="4" y="219"/>
                  </a:lnTo>
                  <a:lnTo>
                    <a:pt x="4" y="216"/>
                  </a:lnTo>
                  <a:lnTo>
                    <a:pt x="4" y="214"/>
                  </a:lnTo>
                  <a:lnTo>
                    <a:pt x="1" y="195"/>
                  </a:lnTo>
                  <a:lnTo>
                    <a:pt x="1" y="189"/>
                  </a:lnTo>
                  <a:lnTo>
                    <a:pt x="0" y="173"/>
                  </a:lnTo>
                  <a:lnTo>
                    <a:pt x="0" y="152"/>
                  </a:lnTo>
                  <a:lnTo>
                    <a:pt x="0" y="129"/>
                  </a:lnTo>
                  <a:lnTo>
                    <a:pt x="1" y="102"/>
                  </a:lnTo>
                  <a:lnTo>
                    <a:pt x="1" y="78"/>
                  </a:lnTo>
                  <a:lnTo>
                    <a:pt x="2" y="54"/>
                  </a:lnTo>
                  <a:lnTo>
                    <a:pt x="4" y="32"/>
                  </a:lnTo>
                  <a:lnTo>
                    <a:pt x="5" y="15"/>
                  </a:lnTo>
                  <a:lnTo>
                    <a:pt x="6" y="4"/>
                  </a:lnTo>
                  <a:lnTo>
                    <a:pt x="6" y="0"/>
                  </a:lnTo>
                  <a:close/>
                </a:path>
              </a:pathLst>
            </a:custGeom>
            <a:grpFill/>
            <a:ln w="0">
              <a:solidFill>
                <a:schemeClr val="accent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华文行楷" panose="02010800040101010101" pitchFamily="2" charset="-122"/>
                <a:ea typeface="华文行楷" panose="02010800040101010101" pitchFamily="2" charset="-122"/>
              </a:endParaRPr>
            </a:p>
          </p:txBody>
        </p:sp>
        <p:sp>
          <p:nvSpPr>
            <p:cNvPr id="4" name="Freeform 145"/>
            <p:cNvSpPr/>
            <p:nvPr/>
          </p:nvSpPr>
          <p:spPr bwMode="auto">
            <a:xfrm>
              <a:off x="7556500" y="3092450"/>
              <a:ext cx="44450" cy="363538"/>
            </a:xfrm>
            <a:custGeom>
              <a:avLst/>
              <a:gdLst>
                <a:gd name="T0" fmla="*/ 16 w 28"/>
                <a:gd name="T1" fmla="*/ 0 h 229"/>
                <a:gd name="T2" fmla="*/ 16 w 28"/>
                <a:gd name="T3" fmla="*/ 0 h 229"/>
                <a:gd name="T4" fmla="*/ 26 w 28"/>
                <a:gd name="T5" fmla="*/ 0 h 229"/>
                <a:gd name="T6" fmla="*/ 26 w 28"/>
                <a:gd name="T7" fmla="*/ 4 h 229"/>
                <a:gd name="T8" fmla="*/ 26 w 28"/>
                <a:gd name="T9" fmla="*/ 14 h 229"/>
                <a:gd name="T10" fmla="*/ 25 w 28"/>
                <a:gd name="T11" fmla="*/ 31 h 229"/>
                <a:gd name="T12" fmla="*/ 25 w 28"/>
                <a:gd name="T13" fmla="*/ 52 h 229"/>
                <a:gd name="T14" fmla="*/ 25 w 28"/>
                <a:gd name="T15" fmla="*/ 77 h 229"/>
                <a:gd name="T16" fmla="*/ 25 w 28"/>
                <a:gd name="T17" fmla="*/ 102 h 229"/>
                <a:gd name="T18" fmla="*/ 25 w 28"/>
                <a:gd name="T19" fmla="*/ 127 h 229"/>
                <a:gd name="T20" fmla="*/ 25 w 28"/>
                <a:gd name="T21" fmla="*/ 152 h 229"/>
                <a:gd name="T22" fmla="*/ 25 w 28"/>
                <a:gd name="T23" fmla="*/ 173 h 229"/>
                <a:gd name="T24" fmla="*/ 25 w 28"/>
                <a:gd name="T25" fmla="*/ 190 h 229"/>
                <a:gd name="T26" fmla="*/ 25 w 28"/>
                <a:gd name="T27" fmla="*/ 191 h 229"/>
                <a:gd name="T28" fmla="*/ 25 w 28"/>
                <a:gd name="T29" fmla="*/ 195 h 229"/>
                <a:gd name="T30" fmla="*/ 25 w 28"/>
                <a:gd name="T31" fmla="*/ 199 h 229"/>
                <a:gd name="T32" fmla="*/ 25 w 28"/>
                <a:gd name="T33" fmla="*/ 203 h 229"/>
                <a:gd name="T34" fmla="*/ 26 w 28"/>
                <a:gd name="T35" fmla="*/ 221 h 229"/>
                <a:gd name="T36" fmla="*/ 26 w 28"/>
                <a:gd name="T37" fmla="*/ 221 h 229"/>
                <a:gd name="T38" fmla="*/ 28 w 28"/>
                <a:gd name="T39" fmla="*/ 224 h 229"/>
                <a:gd name="T40" fmla="*/ 26 w 28"/>
                <a:gd name="T41" fmla="*/ 225 h 229"/>
                <a:gd name="T42" fmla="*/ 25 w 28"/>
                <a:gd name="T43" fmla="*/ 226 h 229"/>
                <a:gd name="T44" fmla="*/ 24 w 28"/>
                <a:gd name="T45" fmla="*/ 228 h 229"/>
                <a:gd name="T46" fmla="*/ 24 w 28"/>
                <a:gd name="T47" fmla="*/ 228 h 229"/>
                <a:gd name="T48" fmla="*/ 22 w 28"/>
                <a:gd name="T49" fmla="*/ 229 h 229"/>
                <a:gd name="T50" fmla="*/ 20 w 28"/>
                <a:gd name="T51" fmla="*/ 229 h 229"/>
                <a:gd name="T52" fmla="*/ 17 w 28"/>
                <a:gd name="T53" fmla="*/ 229 h 229"/>
                <a:gd name="T54" fmla="*/ 13 w 28"/>
                <a:gd name="T55" fmla="*/ 228 h 229"/>
                <a:gd name="T56" fmla="*/ 0 w 28"/>
                <a:gd name="T57" fmla="*/ 228 h 229"/>
                <a:gd name="T58" fmla="*/ 0 w 28"/>
                <a:gd name="T59" fmla="*/ 217 h 229"/>
                <a:gd name="T60" fmla="*/ 14 w 28"/>
                <a:gd name="T61" fmla="*/ 219 h 229"/>
                <a:gd name="T62" fmla="*/ 14 w 28"/>
                <a:gd name="T63" fmla="*/ 219 h 229"/>
                <a:gd name="T64" fmla="*/ 16 w 28"/>
                <a:gd name="T65" fmla="*/ 219 h 229"/>
                <a:gd name="T66" fmla="*/ 16 w 28"/>
                <a:gd name="T67" fmla="*/ 203 h 229"/>
                <a:gd name="T68" fmla="*/ 16 w 28"/>
                <a:gd name="T69" fmla="*/ 202 h 229"/>
                <a:gd name="T70" fmla="*/ 16 w 28"/>
                <a:gd name="T71" fmla="*/ 200 h 229"/>
                <a:gd name="T72" fmla="*/ 16 w 28"/>
                <a:gd name="T73" fmla="*/ 198 h 229"/>
                <a:gd name="T74" fmla="*/ 16 w 28"/>
                <a:gd name="T75" fmla="*/ 194 h 229"/>
                <a:gd name="T76" fmla="*/ 16 w 28"/>
                <a:gd name="T77" fmla="*/ 191 h 229"/>
                <a:gd name="T78" fmla="*/ 16 w 28"/>
                <a:gd name="T79" fmla="*/ 190 h 229"/>
                <a:gd name="T80" fmla="*/ 14 w 28"/>
                <a:gd name="T81" fmla="*/ 173 h 229"/>
                <a:gd name="T82" fmla="*/ 14 w 28"/>
                <a:gd name="T83" fmla="*/ 152 h 229"/>
                <a:gd name="T84" fmla="*/ 14 w 28"/>
                <a:gd name="T85" fmla="*/ 127 h 229"/>
                <a:gd name="T86" fmla="*/ 14 w 28"/>
                <a:gd name="T87" fmla="*/ 102 h 229"/>
                <a:gd name="T88" fmla="*/ 14 w 28"/>
                <a:gd name="T89" fmla="*/ 76 h 229"/>
                <a:gd name="T90" fmla="*/ 16 w 28"/>
                <a:gd name="T91" fmla="*/ 52 h 229"/>
                <a:gd name="T92" fmla="*/ 16 w 28"/>
                <a:gd name="T93" fmla="*/ 31 h 229"/>
                <a:gd name="T94" fmla="*/ 16 w 28"/>
                <a:gd name="T95" fmla="*/ 14 h 229"/>
                <a:gd name="T96" fmla="*/ 16 w 28"/>
                <a:gd name="T97" fmla="*/ 4 h 229"/>
                <a:gd name="T98" fmla="*/ 16 w 28"/>
                <a:gd name="T99" fmla="*/ 0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8" h="229">
                  <a:moveTo>
                    <a:pt x="16" y="0"/>
                  </a:moveTo>
                  <a:lnTo>
                    <a:pt x="16" y="0"/>
                  </a:lnTo>
                  <a:lnTo>
                    <a:pt x="26" y="0"/>
                  </a:lnTo>
                  <a:lnTo>
                    <a:pt x="26" y="4"/>
                  </a:lnTo>
                  <a:lnTo>
                    <a:pt x="26" y="14"/>
                  </a:lnTo>
                  <a:lnTo>
                    <a:pt x="25" y="31"/>
                  </a:lnTo>
                  <a:lnTo>
                    <a:pt x="25" y="52"/>
                  </a:lnTo>
                  <a:lnTo>
                    <a:pt x="25" y="77"/>
                  </a:lnTo>
                  <a:lnTo>
                    <a:pt x="25" y="102"/>
                  </a:lnTo>
                  <a:lnTo>
                    <a:pt x="25" y="127"/>
                  </a:lnTo>
                  <a:lnTo>
                    <a:pt x="25" y="152"/>
                  </a:lnTo>
                  <a:lnTo>
                    <a:pt x="25" y="173"/>
                  </a:lnTo>
                  <a:lnTo>
                    <a:pt x="25" y="190"/>
                  </a:lnTo>
                  <a:lnTo>
                    <a:pt x="25" y="191"/>
                  </a:lnTo>
                  <a:lnTo>
                    <a:pt x="25" y="195"/>
                  </a:lnTo>
                  <a:lnTo>
                    <a:pt x="25" y="199"/>
                  </a:lnTo>
                  <a:lnTo>
                    <a:pt x="25" y="203"/>
                  </a:lnTo>
                  <a:lnTo>
                    <a:pt x="26" y="221"/>
                  </a:lnTo>
                  <a:lnTo>
                    <a:pt x="26" y="221"/>
                  </a:lnTo>
                  <a:lnTo>
                    <a:pt x="28" y="224"/>
                  </a:lnTo>
                  <a:lnTo>
                    <a:pt x="26" y="225"/>
                  </a:lnTo>
                  <a:lnTo>
                    <a:pt x="25" y="226"/>
                  </a:lnTo>
                  <a:lnTo>
                    <a:pt x="24" y="228"/>
                  </a:lnTo>
                  <a:lnTo>
                    <a:pt x="24" y="228"/>
                  </a:lnTo>
                  <a:lnTo>
                    <a:pt x="22" y="229"/>
                  </a:lnTo>
                  <a:lnTo>
                    <a:pt x="20" y="229"/>
                  </a:lnTo>
                  <a:lnTo>
                    <a:pt x="17" y="229"/>
                  </a:lnTo>
                  <a:lnTo>
                    <a:pt x="13" y="228"/>
                  </a:lnTo>
                  <a:lnTo>
                    <a:pt x="0" y="228"/>
                  </a:lnTo>
                  <a:lnTo>
                    <a:pt x="0" y="217"/>
                  </a:lnTo>
                  <a:lnTo>
                    <a:pt x="14" y="219"/>
                  </a:lnTo>
                  <a:lnTo>
                    <a:pt x="14" y="219"/>
                  </a:lnTo>
                  <a:lnTo>
                    <a:pt x="16" y="219"/>
                  </a:lnTo>
                  <a:lnTo>
                    <a:pt x="16" y="203"/>
                  </a:lnTo>
                  <a:lnTo>
                    <a:pt x="16" y="202"/>
                  </a:lnTo>
                  <a:lnTo>
                    <a:pt x="16" y="200"/>
                  </a:lnTo>
                  <a:lnTo>
                    <a:pt x="16" y="198"/>
                  </a:lnTo>
                  <a:lnTo>
                    <a:pt x="16" y="194"/>
                  </a:lnTo>
                  <a:lnTo>
                    <a:pt x="16" y="191"/>
                  </a:lnTo>
                  <a:lnTo>
                    <a:pt x="16" y="190"/>
                  </a:lnTo>
                  <a:lnTo>
                    <a:pt x="14" y="173"/>
                  </a:lnTo>
                  <a:lnTo>
                    <a:pt x="14" y="152"/>
                  </a:lnTo>
                  <a:lnTo>
                    <a:pt x="14" y="127"/>
                  </a:lnTo>
                  <a:lnTo>
                    <a:pt x="14" y="102"/>
                  </a:lnTo>
                  <a:lnTo>
                    <a:pt x="14" y="76"/>
                  </a:lnTo>
                  <a:lnTo>
                    <a:pt x="16" y="52"/>
                  </a:lnTo>
                  <a:lnTo>
                    <a:pt x="16" y="31"/>
                  </a:lnTo>
                  <a:lnTo>
                    <a:pt x="16" y="14"/>
                  </a:lnTo>
                  <a:lnTo>
                    <a:pt x="16" y="4"/>
                  </a:lnTo>
                  <a:lnTo>
                    <a:pt x="16" y="0"/>
                  </a:lnTo>
                  <a:close/>
                </a:path>
              </a:pathLst>
            </a:custGeom>
            <a:grpFill/>
            <a:ln w="0">
              <a:solidFill>
                <a:schemeClr val="accent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华文行楷" panose="02010800040101010101" pitchFamily="2" charset="-122"/>
                <a:ea typeface="华文行楷" panose="02010800040101010101" pitchFamily="2" charset="-122"/>
              </a:endParaRPr>
            </a:p>
          </p:txBody>
        </p:sp>
        <p:sp>
          <p:nvSpPr>
            <p:cNvPr id="5" name="Freeform 146"/>
            <p:cNvSpPr>
              <a:spLocks noEditPoints="1"/>
            </p:cNvSpPr>
            <p:nvPr/>
          </p:nvSpPr>
          <p:spPr bwMode="auto">
            <a:xfrm>
              <a:off x="7491413" y="2516188"/>
              <a:ext cx="288925" cy="269875"/>
            </a:xfrm>
            <a:custGeom>
              <a:avLst/>
              <a:gdLst>
                <a:gd name="T0" fmla="*/ 71 w 182"/>
                <a:gd name="T1" fmla="*/ 11 h 170"/>
                <a:gd name="T2" fmla="*/ 53 w 182"/>
                <a:gd name="T3" fmla="*/ 19 h 170"/>
                <a:gd name="T4" fmla="*/ 49 w 182"/>
                <a:gd name="T5" fmla="*/ 21 h 170"/>
                <a:gd name="T6" fmla="*/ 29 w 182"/>
                <a:gd name="T7" fmla="*/ 40 h 170"/>
                <a:gd name="T8" fmla="*/ 12 w 182"/>
                <a:gd name="T9" fmla="*/ 74 h 170"/>
                <a:gd name="T10" fmla="*/ 12 w 182"/>
                <a:gd name="T11" fmla="*/ 105 h 170"/>
                <a:gd name="T12" fmla="*/ 21 w 182"/>
                <a:gd name="T13" fmla="*/ 126 h 170"/>
                <a:gd name="T14" fmla="*/ 24 w 182"/>
                <a:gd name="T15" fmla="*/ 129 h 170"/>
                <a:gd name="T16" fmla="*/ 24 w 182"/>
                <a:gd name="T17" fmla="*/ 130 h 170"/>
                <a:gd name="T18" fmla="*/ 53 w 182"/>
                <a:gd name="T19" fmla="*/ 153 h 170"/>
                <a:gd name="T20" fmla="*/ 86 w 182"/>
                <a:gd name="T21" fmla="*/ 160 h 170"/>
                <a:gd name="T22" fmla="*/ 116 w 182"/>
                <a:gd name="T23" fmla="*/ 156 h 170"/>
                <a:gd name="T24" fmla="*/ 129 w 182"/>
                <a:gd name="T25" fmla="*/ 152 h 170"/>
                <a:gd name="T26" fmla="*/ 130 w 182"/>
                <a:gd name="T27" fmla="*/ 152 h 170"/>
                <a:gd name="T28" fmla="*/ 130 w 182"/>
                <a:gd name="T29" fmla="*/ 151 h 170"/>
                <a:gd name="T30" fmla="*/ 134 w 182"/>
                <a:gd name="T31" fmla="*/ 148 h 170"/>
                <a:gd name="T32" fmla="*/ 144 w 182"/>
                <a:gd name="T33" fmla="*/ 139 h 170"/>
                <a:gd name="T34" fmla="*/ 151 w 182"/>
                <a:gd name="T35" fmla="*/ 134 h 170"/>
                <a:gd name="T36" fmla="*/ 156 w 182"/>
                <a:gd name="T37" fmla="*/ 129 h 170"/>
                <a:gd name="T38" fmla="*/ 158 w 182"/>
                <a:gd name="T39" fmla="*/ 127 h 170"/>
                <a:gd name="T40" fmla="*/ 159 w 182"/>
                <a:gd name="T41" fmla="*/ 126 h 170"/>
                <a:gd name="T42" fmla="*/ 161 w 182"/>
                <a:gd name="T43" fmla="*/ 123 h 170"/>
                <a:gd name="T44" fmla="*/ 164 w 182"/>
                <a:gd name="T45" fmla="*/ 118 h 170"/>
                <a:gd name="T46" fmla="*/ 168 w 182"/>
                <a:gd name="T47" fmla="*/ 102 h 170"/>
                <a:gd name="T48" fmla="*/ 171 w 182"/>
                <a:gd name="T49" fmla="*/ 92 h 170"/>
                <a:gd name="T50" fmla="*/ 172 w 182"/>
                <a:gd name="T51" fmla="*/ 84 h 170"/>
                <a:gd name="T52" fmla="*/ 168 w 182"/>
                <a:gd name="T53" fmla="*/ 63 h 170"/>
                <a:gd name="T54" fmla="*/ 152 w 182"/>
                <a:gd name="T55" fmla="*/ 37 h 170"/>
                <a:gd name="T56" fmla="*/ 134 w 182"/>
                <a:gd name="T57" fmla="*/ 23 h 170"/>
                <a:gd name="T58" fmla="*/ 121 w 182"/>
                <a:gd name="T59" fmla="*/ 17 h 170"/>
                <a:gd name="T60" fmla="*/ 120 w 182"/>
                <a:gd name="T61" fmla="*/ 16 h 170"/>
                <a:gd name="T62" fmla="*/ 118 w 182"/>
                <a:gd name="T63" fmla="*/ 16 h 170"/>
                <a:gd name="T64" fmla="*/ 86 w 182"/>
                <a:gd name="T65" fmla="*/ 9 h 170"/>
                <a:gd name="T66" fmla="*/ 86 w 182"/>
                <a:gd name="T67" fmla="*/ 0 h 170"/>
                <a:gd name="T68" fmla="*/ 122 w 182"/>
                <a:gd name="T69" fmla="*/ 7 h 170"/>
                <a:gd name="T70" fmla="*/ 137 w 182"/>
                <a:gd name="T71" fmla="*/ 13 h 170"/>
                <a:gd name="T72" fmla="*/ 160 w 182"/>
                <a:gd name="T73" fmla="*/ 30 h 170"/>
                <a:gd name="T74" fmla="*/ 179 w 182"/>
                <a:gd name="T75" fmla="*/ 61 h 170"/>
                <a:gd name="T76" fmla="*/ 182 w 182"/>
                <a:gd name="T77" fmla="*/ 81 h 170"/>
                <a:gd name="T78" fmla="*/ 181 w 182"/>
                <a:gd name="T79" fmla="*/ 87 h 170"/>
                <a:gd name="T80" fmla="*/ 177 w 182"/>
                <a:gd name="T81" fmla="*/ 109 h 170"/>
                <a:gd name="T82" fmla="*/ 171 w 182"/>
                <a:gd name="T83" fmla="*/ 126 h 170"/>
                <a:gd name="T84" fmla="*/ 165 w 182"/>
                <a:gd name="T85" fmla="*/ 134 h 170"/>
                <a:gd name="T86" fmla="*/ 156 w 182"/>
                <a:gd name="T87" fmla="*/ 142 h 170"/>
                <a:gd name="T88" fmla="*/ 142 w 182"/>
                <a:gd name="T89" fmla="*/ 155 h 170"/>
                <a:gd name="T90" fmla="*/ 134 w 182"/>
                <a:gd name="T91" fmla="*/ 160 h 170"/>
                <a:gd name="T92" fmla="*/ 127 w 182"/>
                <a:gd name="T93" fmla="*/ 163 h 170"/>
                <a:gd name="T94" fmla="*/ 103 w 182"/>
                <a:gd name="T95" fmla="*/ 169 h 170"/>
                <a:gd name="T96" fmla="*/ 84 w 182"/>
                <a:gd name="T97" fmla="*/ 170 h 170"/>
                <a:gd name="T98" fmla="*/ 55 w 182"/>
                <a:gd name="T99" fmla="*/ 165 h 170"/>
                <a:gd name="T100" fmla="*/ 28 w 182"/>
                <a:gd name="T101" fmla="*/ 150 h 170"/>
                <a:gd name="T102" fmla="*/ 12 w 182"/>
                <a:gd name="T103" fmla="*/ 131 h 170"/>
                <a:gd name="T104" fmla="*/ 3 w 182"/>
                <a:gd name="T105" fmla="*/ 106 h 170"/>
                <a:gd name="T106" fmla="*/ 2 w 182"/>
                <a:gd name="T107" fmla="*/ 72 h 170"/>
                <a:gd name="T108" fmla="*/ 23 w 182"/>
                <a:gd name="T109" fmla="*/ 34 h 170"/>
                <a:gd name="T110" fmla="*/ 46 w 182"/>
                <a:gd name="T111" fmla="*/ 12 h 170"/>
                <a:gd name="T112" fmla="*/ 67 w 182"/>
                <a:gd name="T113" fmla="*/ 2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82" h="170">
                  <a:moveTo>
                    <a:pt x="86" y="9"/>
                  </a:moveTo>
                  <a:lnTo>
                    <a:pt x="71" y="11"/>
                  </a:lnTo>
                  <a:lnTo>
                    <a:pt x="61" y="15"/>
                  </a:lnTo>
                  <a:lnTo>
                    <a:pt x="53" y="19"/>
                  </a:lnTo>
                  <a:lnTo>
                    <a:pt x="49" y="21"/>
                  </a:lnTo>
                  <a:lnTo>
                    <a:pt x="49" y="21"/>
                  </a:lnTo>
                  <a:lnTo>
                    <a:pt x="49" y="21"/>
                  </a:lnTo>
                  <a:lnTo>
                    <a:pt x="29" y="40"/>
                  </a:lnTo>
                  <a:lnTo>
                    <a:pt x="17" y="58"/>
                  </a:lnTo>
                  <a:lnTo>
                    <a:pt x="12" y="74"/>
                  </a:lnTo>
                  <a:lnTo>
                    <a:pt x="10" y="89"/>
                  </a:lnTo>
                  <a:lnTo>
                    <a:pt x="12" y="105"/>
                  </a:lnTo>
                  <a:lnTo>
                    <a:pt x="17" y="118"/>
                  </a:lnTo>
                  <a:lnTo>
                    <a:pt x="21" y="126"/>
                  </a:lnTo>
                  <a:lnTo>
                    <a:pt x="24" y="129"/>
                  </a:lnTo>
                  <a:lnTo>
                    <a:pt x="24" y="129"/>
                  </a:lnTo>
                  <a:lnTo>
                    <a:pt x="24" y="130"/>
                  </a:lnTo>
                  <a:lnTo>
                    <a:pt x="24" y="130"/>
                  </a:lnTo>
                  <a:lnTo>
                    <a:pt x="37" y="144"/>
                  </a:lnTo>
                  <a:lnTo>
                    <a:pt x="53" y="153"/>
                  </a:lnTo>
                  <a:lnTo>
                    <a:pt x="69" y="159"/>
                  </a:lnTo>
                  <a:lnTo>
                    <a:pt x="86" y="160"/>
                  </a:lnTo>
                  <a:lnTo>
                    <a:pt x="103" y="159"/>
                  </a:lnTo>
                  <a:lnTo>
                    <a:pt x="116" y="156"/>
                  </a:lnTo>
                  <a:lnTo>
                    <a:pt x="126" y="153"/>
                  </a:lnTo>
                  <a:lnTo>
                    <a:pt x="129" y="152"/>
                  </a:lnTo>
                  <a:lnTo>
                    <a:pt x="129" y="152"/>
                  </a:lnTo>
                  <a:lnTo>
                    <a:pt x="130" y="152"/>
                  </a:lnTo>
                  <a:lnTo>
                    <a:pt x="130" y="151"/>
                  </a:lnTo>
                  <a:lnTo>
                    <a:pt x="130" y="151"/>
                  </a:lnTo>
                  <a:lnTo>
                    <a:pt x="133" y="150"/>
                  </a:lnTo>
                  <a:lnTo>
                    <a:pt x="134" y="148"/>
                  </a:lnTo>
                  <a:lnTo>
                    <a:pt x="139" y="144"/>
                  </a:lnTo>
                  <a:lnTo>
                    <a:pt x="144" y="139"/>
                  </a:lnTo>
                  <a:lnTo>
                    <a:pt x="148" y="136"/>
                  </a:lnTo>
                  <a:lnTo>
                    <a:pt x="151" y="134"/>
                  </a:lnTo>
                  <a:lnTo>
                    <a:pt x="154" y="131"/>
                  </a:lnTo>
                  <a:lnTo>
                    <a:pt x="156" y="129"/>
                  </a:lnTo>
                  <a:lnTo>
                    <a:pt x="158" y="127"/>
                  </a:lnTo>
                  <a:lnTo>
                    <a:pt x="158" y="127"/>
                  </a:lnTo>
                  <a:lnTo>
                    <a:pt x="159" y="126"/>
                  </a:lnTo>
                  <a:lnTo>
                    <a:pt x="159" y="126"/>
                  </a:lnTo>
                  <a:lnTo>
                    <a:pt x="160" y="126"/>
                  </a:lnTo>
                  <a:lnTo>
                    <a:pt x="161" y="123"/>
                  </a:lnTo>
                  <a:lnTo>
                    <a:pt x="163" y="121"/>
                  </a:lnTo>
                  <a:lnTo>
                    <a:pt x="164" y="118"/>
                  </a:lnTo>
                  <a:lnTo>
                    <a:pt x="167" y="110"/>
                  </a:lnTo>
                  <a:lnTo>
                    <a:pt x="168" y="102"/>
                  </a:lnTo>
                  <a:lnTo>
                    <a:pt x="169" y="97"/>
                  </a:lnTo>
                  <a:lnTo>
                    <a:pt x="171" y="92"/>
                  </a:lnTo>
                  <a:lnTo>
                    <a:pt x="172" y="88"/>
                  </a:lnTo>
                  <a:lnTo>
                    <a:pt x="172" y="84"/>
                  </a:lnTo>
                  <a:lnTo>
                    <a:pt x="172" y="81"/>
                  </a:lnTo>
                  <a:lnTo>
                    <a:pt x="168" y="63"/>
                  </a:lnTo>
                  <a:lnTo>
                    <a:pt x="161" y="49"/>
                  </a:lnTo>
                  <a:lnTo>
                    <a:pt x="152" y="37"/>
                  </a:lnTo>
                  <a:lnTo>
                    <a:pt x="143" y="29"/>
                  </a:lnTo>
                  <a:lnTo>
                    <a:pt x="134" y="23"/>
                  </a:lnTo>
                  <a:lnTo>
                    <a:pt x="126" y="19"/>
                  </a:lnTo>
                  <a:lnTo>
                    <a:pt x="121" y="17"/>
                  </a:lnTo>
                  <a:lnTo>
                    <a:pt x="120" y="16"/>
                  </a:lnTo>
                  <a:lnTo>
                    <a:pt x="120" y="16"/>
                  </a:lnTo>
                  <a:lnTo>
                    <a:pt x="118" y="16"/>
                  </a:lnTo>
                  <a:lnTo>
                    <a:pt x="118" y="16"/>
                  </a:lnTo>
                  <a:lnTo>
                    <a:pt x="101" y="11"/>
                  </a:lnTo>
                  <a:lnTo>
                    <a:pt x="86" y="9"/>
                  </a:lnTo>
                  <a:lnTo>
                    <a:pt x="86" y="9"/>
                  </a:lnTo>
                  <a:close/>
                  <a:moveTo>
                    <a:pt x="86" y="0"/>
                  </a:moveTo>
                  <a:lnTo>
                    <a:pt x="103" y="2"/>
                  </a:lnTo>
                  <a:lnTo>
                    <a:pt x="122" y="7"/>
                  </a:lnTo>
                  <a:lnTo>
                    <a:pt x="127" y="8"/>
                  </a:lnTo>
                  <a:lnTo>
                    <a:pt x="137" y="13"/>
                  </a:lnTo>
                  <a:lnTo>
                    <a:pt x="150" y="21"/>
                  </a:lnTo>
                  <a:lnTo>
                    <a:pt x="160" y="30"/>
                  </a:lnTo>
                  <a:lnTo>
                    <a:pt x="171" y="44"/>
                  </a:lnTo>
                  <a:lnTo>
                    <a:pt x="179" y="61"/>
                  </a:lnTo>
                  <a:lnTo>
                    <a:pt x="182" y="81"/>
                  </a:lnTo>
                  <a:lnTo>
                    <a:pt x="182" y="81"/>
                  </a:lnTo>
                  <a:lnTo>
                    <a:pt x="182" y="83"/>
                  </a:lnTo>
                  <a:lnTo>
                    <a:pt x="181" y="87"/>
                  </a:lnTo>
                  <a:lnTo>
                    <a:pt x="180" y="96"/>
                  </a:lnTo>
                  <a:lnTo>
                    <a:pt x="177" y="109"/>
                  </a:lnTo>
                  <a:lnTo>
                    <a:pt x="173" y="122"/>
                  </a:lnTo>
                  <a:lnTo>
                    <a:pt x="171" y="126"/>
                  </a:lnTo>
                  <a:lnTo>
                    <a:pt x="168" y="131"/>
                  </a:lnTo>
                  <a:lnTo>
                    <a:pt x="165" y="134"/>
                  </a:lnTo>
                  <a:lnTo>
                    <a:pt x="161" y="136"/>
                  </a:lnTo>
                  <a:lnTo>
                    <a:pt x="156" y="142"/>
                  </a:lnTo>
                  <a:lnTo>
                    <a:pt x="150" y="148"/>
                  </a:lnTo>
                  <a:lnTo>
                    <a:pt x="142" y="155"/>
                  </a:lnTo>
                  <a:lnTo>
                    <a:pt x="137" y="159"/>
                  </a:lnTo>
                  <a:lnTo>
                    <a:pt x="134" y="160"/>
                  </a:lnTo>
                  <a:lnTo>
                    <a:pt x="133" y="161"/>
                  </a:lnTo>
                  <a:lnTo>
                    <a:pt x="127" y="163"/>
                  </a:lnTo>
                  <a:lnTo>
                    <a:pt x="117" y="165"/>
                  </a:lnTo>
                  <a:lnTo>
                    <a:pt x="103" y="169"/>
                  </a:lnTo>
                  <a:lnTo>
                    <a:pt x="86" y="170"/>
                  </a:lnTo>
                  <a:lnTo>
                    <a:pt x="84" y="170"/>
                  </a:lnTo>
                  <a:lnTo>
                    <a:pt x="71" y="169"/>
                  </a:lnTo>
                  <a:lnTo>
                    <a:pt x="55" y="165"/>
                  </a:lnTo>
                  <a:lnTo>
                    <a:pt x="41" y="159"/>
                  </a:lnTo>
                  <a:lnTo>
                    <a:pt x="28" y="150"/>
                  </a:lnTo>
                  <a:lnTo>
                    <a:pt x="16" y="135"/>
                  </a:lnTo>
                  <a:lnTo>
                    <a:pt x="12" y="131"/>
                  </a:lnTo>
                  <a:lnTo>
                    <a:pt x="7" y="121"/>
                  </a:lnTo>
                  <a:lnTo>
                    <a:pt x="3" y="106"/>
                  </a:lnTo>
                  <a:lnTo>
                    <a:pt x="0" y="89"/>
                  </a:lnTo>
                  <a:lnTo>
                    <a:pt x="2" y="72"/>
                  </a:lnTo>
                  <a:lnTo>
                    <a:pt x="10" y="54"/>
                  </a:lnTo>
                  <a:lnTo>
                    <a:pt x="23" y="34"/>
                  </a:lnTo>
                  <a:lnTo>
                    <a:pt x="42" y="13"/>
                  </a:lnTo>
                  <a:lnTo>
                    <a:pt x="46" y="12"/>
                  </a:lnTo>
                  <a:lnTo>
                    <a:pt x="54" y="7"/>
                  </a:lnTo>
                  <a:lnTo>
                    <a:pt x="67" y="2"/>
                  </a:lnTo>
                  <a:lnTo>
                    <a:pt x="86" y="0"/>
                  </a:lnTo>
                  <a:close/>
                </a:path>
              </a:pathLst>
            </a:custGeom>
            <a:grpFill/>
            <a:ln w="0">
              <a:solidFill>
                <a:schemeClr val="accent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华文行楷" panose="02010800040101010101" pitchFamily="2" charset="-122"/>
                <a:ea typeface="华文行楷" panose="02010800040101010101" pitchFamily="2" charset="-122"/>
              </a:endParaRPr>
            </a:p>
          </p:txBody>
        </p:sp>
        <p:sp>
          <p:nvSpPr>
            <p:cNvPr id="6" name="Freeform 147"/>
            <p:cNvSpPr/>
            <p:nvPr/>
          </p:nvSpPr>
          <p:spPr bwMode="auto">
            <a:xfrm>
              <a:off x="7610475" y="2525713"/>
              <a:ext cx="120650" cy="53975"/>
            </a:xfrm>
            <a:custGeom>
              <a:avLst/>
              <a:gdLst>
                <a:gd name="T0" fmla="*/ 9 w 76"/>
                <a:gd name="T1" fmla="*/ 0 h 34"/>
                <a:gd name="T2" fmla="*/ 9 w 76"/>
                <a:gd name="T3" fmla="*/ 1 h 34"/>
                <a:gd name="T4" fmla="*/ 11 w 76"/>
                <a:gd name="T5" fmla="*/ 2 h 34"/>
                <a:gd name="T6" fmla="*/ 12 w 76"/>
                <a:gd name="T7" fmla="*/ 5 h 34"/>
                <a:gd name="T8" fmla="*/ 14 w 76"/>
                <a:gd name="T9" fmla="*/ 6 h 34"/>
                <a:gd name="T10" fmla="*/ 16 w 76"/>
                <a:gd name="T11" fmla="*/ 9 h 34"/>
                <a:gd name="T12" fmla="*/ 17 w 76"/>
                <a:gd name="T13" fmla="*/ 10 h 34"/>
                <a:gd name="T14" fmla="*/ 18 w 76"/>
                <a:gd name="T15" fmla="*/ 10 h 34"/>
                <a:gd name="T16" fmla="*/ 18 w 76"/>
                <a:gd name="T17" fmla="*/ 10 h 34"/>
                <a:gd name="T18" fmla="*/ 18 w 76"/>
                <a:gd name="T19" fmla="*/ 11 h 34"/>
                <a:gd name="T20" fmla="*/ 21 w 76"/>
                <a:gd name="T21" fmla="*/ 14 h 34"/>
                <a:gd name="T22" fmla="*/ 24 w 76"/>
                <a:gd name="T23" fmla="*/ 17 h 34"/>
                <a:gd name="T24" fmla="*/ 25 w 76"/>
                <a:gd name="T25" fmla="*/ 14 h 34"/>
                <a:gd name="T26" fmla="*/ 26 w 76"/>
                <a:gd name="T27" fmla="*/ 11 h 34"/>
                <a:gd name="T28" fmla="*/ 29 w 76"/>
                <a:gd name="T29" fmla="*/ 10 h 34"/>
                <a:gd name="T30" fmla="*/ 30 w 76"/>
                <a:gd name="T31" fmla="*/ 10 h 34"/>
                <a:gd name="T32" fmla="*/ 33 w 76"/>
                <a:gd name="T33" fmla="*/ 10 h 34"/>
                <a:gd name="T34" fmla="*/ 35 w 76"/>
                <a:gd name="T35" fmla="*/ 11 h 34"/>
                <a:gd name="T36" fmla="*/ 37 w 76"/>
                <a:gd name="T37" fmla="*/ 13 h 34"/>
                <a:gd name="T38" fmla="*/ 37 w 76"/>
                <a:gd name="T39" fmla="*/ 13 h 34"/>
                <a:gd name="T40" fmla="*/ 46 w 76"/>
                <a:gd name="T41" fmla="*/ 19 h 34"/>
                <a:gd name="T42" fmla="*/ 46 w 76"/>
                <a:gd name="T43" fmla="*/ 19 h 34"/>
                <a:gd name="T44" fmla="*/ 50 w 76"/>
                <a:gd name="T45" fmla="*/ 22 h 34"/>
                <a:gd name="T46" fmla="*/ 54 w 76"/>
                <a:gd name="T47" fmla="*/ 22 h 34"/>
                <a:gd name="T48" fmla="*/ 58 w 76"/>
                <a:gd name="T49" fmla="*/ 22 h 34"/>
                <a:gd name="T50" fmla="*/ 63 w 76"/>
                <a:gd name="T51" fmla="*/ 20 h 34"/>
                <a:gd name="T52" fmla="*/ 67 w 76"/>
                <a:gd name="T53" fmla="*/ 19 h 34"/>
                <a:gd name="T54" fmla="*/ 69 w 76"/>
                <a:gd name="T55" fmla="*/ 18 h 34"/>
                <a:gd name="T56" fmla="*/ 71 w 76"/>
                <a:gd name="T57" fmla="*/ 17 h 34"/>
                <a:gd name="T58" fmla="*/ 71 w 76"/>
                <a:gd name="T59" fmla="*/ 17 h 34"/>
                <a:gd name="T60" fmla="*/ 76 w 76"/>
                <a:gd name="T61" fmla="*/ 26 h 34"/>
                <a:gd name="T62" fmla="*/ 73 w 76"/>
                <a:gd name="T63" fmla="*/ 27 h 34"/>
                <a:gd name="T64" fmla="*/ 69 w 76"/>
                <a:gd name="T65" fmla="*/ 28 h 34"/>
                <a:gd name="T66" fmla="*/ 62 w 76"/>
                <a:gd name="T67" fmla="*/ 31 h 34"/>
                <a:gd name="T68" fmla="*/ 54 w 76"/>
                <a:gd name="T69" fmla="*/ 32 h 34"/>
                <a:gd name="T70" fmla="*/ 49 w 76"/>
                <a:gd name="T71" fmla="*/ 32 h 34"/>
                <a:gd name="T72" fmla="*/ 43 w 76"/>
                <a:gd name="T73" fmla="*/ 30 h 34"/>
                <a:gd name="T74" fmla="*/ 39 w 76"/>
                <a:gd name="T75" fmla="*/ 27 h 34"/>
                <a:gd name="T76" fmla="*/ 33 w 76"/>
                <a:gd name="T77" fmla="*/ 22 h 34"/>
                <a:gd name="T78" fmla="*/ 34 w 76"/>
                <a:gd name="T79" fmla="*/ 27 h 34"/>
                <a:gd name="T80" fmla="*/ 34 w 76"/>
                <a:gd name="T81" fmla="*/ 28 h 34"/>
                <a:gd name="T82" fmla="*/ 34 w 76"/>
                <a:gd name="T83" fmla="*/ 30 h 34"/>
                <a:gd name="T84" fmla="*/ 33 w 76"/>
                <a:gd name="T85" fmla="*/ 32 h 34"/>
                <a:gd name="T86" fmla="*/ 31 w 76"/>
                <a:gd name="T87" fmla="*/ 34 h 34"/>
                <a:gd name="T88" fmla="*/ 29 w 76"/>
                <a:gd name="T89" fmla="*/ 34 h 34"/>
                <a:gd name="T90" fmla="*/ 29 w 76"/>
                <a:gd name="T91" fmla="*/ 34 h 34"/>
                <a:gd name="T92" fmla="*/ 28 w 76"/>
                <a:gd name="T93" fmla="*/ 34 h 34"/>
                <a:gd name="T94" fmla="*/ 28 w 76"/>
                <a:gd name="T95" fmla="*/ 34 h 34"/>
                <a:gd name="T96" fmla="*/ 26 w 76"/>
                <a:gd name="T97" fmla="*/ 32 h 34"/>
                <a:gd name="T98" fmla="*/ 25 w 76"/>
                <a:gd name="T99" fmla="*/ 32 h 34"/>
                <a:gd name="T100" fmla="*/ 25 w 76"/>
                <a:gd name="T101" fmla="*/ 31 h 34"/>
                <a:gd name="T102" fmla="*/ 22 w 76"/>
                <a:gd name="T103" fmla="*/ 30 h 34"/>
                <a:gd name="T104" fmla="*/ 21 w 76"/>
                <a:gd name="T105" fmla="*/ 27 h 34"/>
                <a:gd name="T106" fmla="*/ 18 w 76"/>
                <a:gd name="T107" fmla="*/ 24 h 34"/>
                <a:gd name="T108" fmla="*/ 16 w 76"/>
                <a:gd name="T109" fmla="*/ 22 h 34"/>
                <a:gd name="T110" fmla="*/ 12 w 76"/>
                <a:gd name="T111" fmla="*/ 18 h 34"/>
                <a:gd name="T112" fmla="*/ 9 w 76"/>
                <a:gd name="T113" fmla="*/ 15 h 34"/>
                <a:gd name="T114" fmla="*/ 8 w 76"/>
                <a:gd name="T115" fmla="*/ 14 h 34"/>
                <a:gd name="T116" fmla="*/ 4 w 76"/>
                <a:gd name="T117" fmla="*/ 10 h 34"/>
                <a:gd name="T118" fmla="*/ 1 w 76"/>
                <a:gd name="T119" fmla="*/ 6 h 34"/>
                <a:gd name="T120" fmla="*/ 0 w 76"/>
                <a:gd name="T121" fmla="*/ 2 h 34"/>
                <a:gd name="T122" fmla="*/ 9 w 76"/>
                <a:gd name="T123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76" h="34">
                  <a:moveTo>
                    <a:pt x="9" y="0"/>
                  </a:moveTo>
                  <a:lnTo>
                    <a:pt x="9" y="1"/>
                  </a:lnTo>
                  <a:lnTo>
                    <a:pt x="11" y="2"/>
                  </a:lnTo>
                  <a:lnTo>
                    <a:pt x="12" y="5"/>
                  </a:lnTo>
                  <a:lnTo>
                    <a:pt x="14" y="6"/>
                  </a:lnTo>
                  <a:lnTo>
                    <a:pt x="16" y="9"/>
                  </a:lnTo>
                  <a:lnTo>
                    <a:pt x="17" y="10"/>
                  </a:lnTo>
                  <a:lnTo>
                    <a:pt x="18" y="10"/>
                  </a:lnTo>
                  <a:lnTo>
                    <a:pt x="18" y="10"/>
                  </a:lnTo>
                  <a:lnTo>
                    <a:pt x="18" y="11"/>
                  </a:lnTo>
                  <a:lnTo>
                    <a:pt x="21" y="14"/>
                  </a:lnTo>
                  <a:lnTo>
                    <a:pt x="24" y="17"/>
                  </a:lnTo>
                  <a:lnTo>
                    <a:pt x="25" y="14"/>
                  </a:lnTo>
                  <a:lnTo>
                    <a:pt x="26" y="11"/>
                  </a:lnTo>
                  <a:lnTo>
                    <a:pt x="29" y="10"/>
                  </a:lnTo>
                  <a:lnTo>
                    <a:pt x="30" y="10"/>
                  </a:lnTo>
                  <a:lnTo>
                    <a:pt x="33" y="10"/>
                  </a:lnTo>
                  <a:lnTo>
                    <a:pt x="35" y="11"/>
                  </a:lnTo>
                  <a:lnTo>
                    <a:pt x="37" y="13"/>
                  </a:lnTo>
                  <a:lnTo>
                    <a:pt x="37" y="13"/>
                  </a:lnTo>
                  <a:lnTo>
                    <a:pt x="46" y="19"/>
                  </a:lnTo>
                  <a:lnTo>
                    <a:pt x="46" y="19"/>
                  </a:lnTo>
                  <a:lnTo>
                    <a:pt x="50" y="22"/>
                  </a:lnTo>
                  <a:lnTo>
                    <a:pt x="54" y="22"/>
                  </a:lnTo>
                  <a:lnTo>
                    <a:pt x="58" y="22"/>
                  </a:lnTo>
                  <a:lnTo>
                    <a:pt x="63" y="20"/>
                  </a:lnTo>
                  <a:lnTo>
                    <a:pt x="67" y="19"/>
                  </a:lnTo>
                  <a:lnTo>
                    <a:pt x="69" y="18"/>
                  </a:lnTo>
                  <a:lnTo>
                    <a:pt x="71" y="17"/>
                  </a:lnTo>
                  <a:lnTo>
                    <a:pt x="71" y="17"/>
                  </a:lnTo>
                  <a:lnTo>
                    <a:pt x="76" y="26"/>
                  </a:lnTo>
                  <a:lnTo>
                    <a:pt x="73" y="27"/>
                  </a:lnTo>
                  <a:lnTo>
                    <a:pt x="69" y="28"/>
                  </a:lnTo>
                  <a:lnTo>
                    <a:pt x="62" y="31"/>
                  </a:lnTo>
                  <a:lnTo>
                    <a:pt x="54" y="32"/>
                  </a:lnTo>
                  <a:lnTo>
                    <a:pt x="49" y="32"/>
                  </a:lnTo>
                  <a:lnTo>
                    <a:pt x="43" y="30"/>
                  </a:lnTo>
                  <a:lnTo>
                    <a:pt x="39" y="27"/>
                  </a:lnTo>
                  <a:lnTo>
                    <a:pt x="33" y="22"/>
                  </a:lnTo>
                  <a:lnTo>
                    <a:pt x="34" y="27"/>
                  </a:lnTo>
                  <a:lnTo>
                    <a:pt x="34" y="28"/>
                  </a:lnTo>
                  <a:lnTo>
                    <a:pt x="34" y="30"/>
                  </a:lnTo>
                  <a:lnTo>
                    <a:pt x="33" y="32"/>
                  </a:lnTo>
                  <a:lnTo>
                    <a:pt x="31" y="34"/>
                  </a:lnTo>
                  <a:lnTo>
                    <a:pt x="29" y="34"/>
                  </a:lnTo>
                  <a:lnTo>
                    <a:pt x="29" y="34"/>
                  </a:lnTo>
                  <a:lnTo>
                    <a:pt x="28" y="34"/>
                  </a:lnTo>
                  <a:lnTo>
                    <a:pt x="28" y="34"/>
                  </a:lnTo>
                  <a:lnTo>
                    <a:pt x="26" y="32"/>
                  </a:lnTo>
                  <a:lnTo>
                    <a:pt x="25" y="32"/>
                  </a:lnTo>
                  <a:lnTo>
                    <a:pt x="25" y="31"/>
                  </a:lnTo>
                  <a:lnTo>
                    <a:pt x="22" y="30"/>
                  </a:lnTo>
                  <a:lnTo>
                    <a:pt x="21" y="27"/>
                  </a:lnTo>
                  <a:lnTo>
                    <a:pt x="18" y="24"/>
                  </a:lnTo>
                  <a:lnTo>
                    <a:pt x="16" y="22"/>
                  </a:lnTo>
                  <a:lnTo>
                    <a:pt x="12" y="18"/>
                  </a:lnTo>
                  <a:lnTo>
                    <a:pt x="9" y="15"/>
                  </a:lnTo>
                  <a:lnTo>
                    <a:pt x="8" y="14"/>
                  </a:lnTo>
                  <a:lnTo>
                    <a:pt x="4" y="10"/>
                  </a:lnTo>
                  <a:lnTo>
                    <a:pt x="1" y="6"/>
                  </a:lnTo>
                  <a:lnTo>
                    <a:pt x="0" y="2"/>
                  </a:lnTo>
                  <a:lnTo>
                    <a:pt x="9" y="0"/>
                  </a:lnTo>
                  <a:close/>
                </a:path>
              </a:pathLst>
            </a:custGeom>
            <a:grpFill/>
            <a:ln w="0">
              <a:solidFill>
                <a:schemeClr val="accent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华文行楷" panose="02010800040101010101" pitchFamily="2" charset="-122"/>
                <a:ea typeface="华文行楷" panose="02010800040101010101" pitchFamily="2" charset="-122"/>
              </a:endParaRPr>
            </a:p>
          </p:txBody>
        </p:sp>
        <p:sp>
          <p:nvSpPr>
            <p:cNvPr id="7" name="Freeform 148"/>
            <p:cNvSpPr/>
            <p:nvPr/>
          </p:nvSpPr>
          <p:spPr bwMode="auto">
            <a:xfrm>
              <a:off x="7477125" y="2455863"/>
              <a:ext cx="139700" cy="73025"/>
            </a:xfrm>
            <a:custGeom>
              <a:avLst/>
              <a:gdLst>
                <a:gd name="T0" fmla="*/ 9 w 88"/>
                <a:gd name="T1" fmla="*/ 0 h 46"/>
                <a:gd name="T2" fmla="*/ 11 w 88"/>
                <a:gd name="T3" fmla="*/ 3 h 46"/>
                <a:gd name="T4" fmla="*/ 12 w 88"/>
                <a:gd name="T5" fmla="*/ 7 h 46"/>
                <a:gd name="T6" fmla="*/ 15 w 88"/>
                <a:gd name="T7" fmla="*/ 11 h 46"/>
                <a:gd name="T8" fmla="*/ 19 w 88"/>
                <a:gd name="T9" fmla="*/ 15 h 46"/>
                <a:gd name="T10" fmla="*/ 24 w 88"/>
                <a:gd name="T11" fmla="*/ 19 h 46"/>
                <a:gd name="T12" fmla="*/ 28 w 88"/>
                <a:gd name="T13" fmla="*/ 21 h 46"/>
                <a:gd name="T14" fmla="*/ 32 w 88"/>
                <a:gd name="T15" fmla="*/ 24 h 46"/>
                <a:gd name="T16" fmla="*/ 36 w 88"/>
                <a:gd name="T17" fmla="*/ 25 h 46"/>
                <a:gd name="T18" fmla="*/ 38 w 88"/>
                <a:gd name="T19" fmla="*/ 27 h 46"/>
                <a:gd name="T20" fmla="*/ 40 w 88"/>
                <a:gd name="T21" fmla="*/ 28 h 46"/>
                <a:gd name="T22" fmla="*/ 41 w 88"/>
                <a:gd name="T23" fmla="*/ 28 h 46"/>
                <a:gd name="T24" fmla="*/ 45 w 88"/>
                <a:gd name="T25" fmla="*/ 29 h 46"/>
                <a:gd name="T26" fmla="*/ 49 w 88"/>
                <a:gd name="T27" fmla="*/ 30 h 46"/>
                <a:gd name="T28" fmla="*/ 50 w 88"/>
                <a:gd name="T29" fmla="*/ 28 h 46"/>
                <a:gd name="T30" fmla="*/ 50 w 88"/>
                <a:gd name="T31" fmla="*/ 27 h 46"/>
                <a:gd name="T32" fmla="*/ 50 w 88"/>
                <a:gd name="T33" fmla="*/ 25 h 46"/>
                <a:gd name="T34" fmla="*/ 51 w 88"/>
                <a:gd name="T35" fmla="*/ 25 h 46"/>
                <a:gd name="T36" fmla="*/ 51 w 88"/>
                <a:gd name="T37" fmla="*/ 24 h 46"/>
                <a:gd name="T38" fmla="*/ 54 w 88"/>
                <a:gd name="T39" fmla="*/ 23 h 46"/>
                <a:gd name="T40" fmla="*/ 55 w 88"/>
                <a:gd name="T41" fmla="*/ 21 h 46"/>
                <a:gd name="T42" fmla="*/ 58 w 88"/>
                <a:gd name="T43" fmla="*/ 20 h 46"/>
                <a:gd name="T44" fmla="*/ 62 w 88"/>
                <a:gd name="T45" fmla="*/ 20 h 46"/>
                <a:gd name="T46" fmla="*/ 63 w 88"/>
                <a:gd name="T47" fmla="*/ 20 h 46"/>
                <a:gd name="T48" fmla="*/ 66 w 88"/>
                <a:gd name="T49" fmla="*/ 21 h 46"/>
                <a:gd name="T50" fmla="*/ 67 w 88"/>
                <a:gd name="T51" fmla="*/ 23 h 46"/>
                <a:gd name="T52" fmla="*/ 70 w 88"/>
                <a:gd name="T53" fmla="*/ 25 h 46"/>
                <a:gd name="T54" fmla="*/ 71 w 88"/>
                <a:gd name="T55" fmla="*/ 29 h 46"/>
                <a:gd name="T56" fmla="*/ 71 w 88"/>
                <a:gd name="T57" fmla="*/ 30 h 46"/>
                <a:gd name="T58" fmla="*/ 71 w 88"/>
                <a:gd name="T59" fmla="*/ 32 h 46"/>
                <a:gd name="T60" fmla="*/ 70 w 88"/>
                <a:gd name="T61" fmla="*/ 33 h 46"/>
                <a:gd name="T62" fmla="*/ 68 w 88"/>
                <a:gd name="T63" fmla="*/ 36 h 46"/>
                <a:gd name="T64" fmla="*/ 75 w 88"/>
                <a:gd name="T65" fmla="*/ 36 h 46"/>
                <a:gd name="T66" fmla="*/ 81 w 88"/>
                <a:gd name="T67" fmla="*/ 36 h 46"/>
                <a:gd name="T68" fmla="*/ 84 w 88"/>
                <a:gd name="T69" fmla="*/ 36 h 46"/>
                <a:gd name="T70" fmla="*/ 87 w 88"/>
                <a:gd name="T71" fmla="*/ 36 h 46"/>
                <a:gd name="T72" fmla="*/ 87 w 88"/>
                <a:gd name="T73" fmla="*/ 36 h 46"/>
                <a:gd name="T74" fmla="*/ 87 w 88"/>
                <a:gd name="T75" fmla="*/ 36 h 46"/>
                <a:gd name="T76" fmla="*/ 88 w 88"/>
                <a:gd name="T77" fmla="*/ 46 h 46"/>
                <a:gd name="T78" fmla="*/ 87 w 88"/>
                <a:gd name="T79" fmla="*/ 46 h 46"/>
                <a:gd name="T80" fmla="*/ 84 w 88"/>
                <a:gd name="T81" fmla="*/ 46 h 46"/>
                <a:gd name="T82" fmla="*/ 81 w 88"/>
                <a:gd name="T83" fmla="*/ 46 h 46"/>
                <a:gd name="T84" fmla="*/ 74 w 88"/>
                <a:gd name="T85" fmla="*/ 46 h 46"/>
                <a:gd name="T86" fmla="*/ 63 w 88"/>
                <a:gd name="T87" fmla="*/ 45 h 46"/>
                <a:gd name="T88" fmla="*/ 55 w 88"/>
                <a:gd name="T89" fmla="*/ 41 h 46"/>
                <a:gd name="T90" fmla="*/ 54 w 88"/>
                <a:gd name="T91" fmla="*/ 41 h 46"/>
                <a:gd name="T92" fmla="*/ 49 w 88"/>
                <a:gd name="T93" fmla="*/ 41 h 46"/>
                <a:gd name="T94" fmla="*/ 43 w 88"/>
                <a:gd name="T95" fmla="*/ 40 h 46"/>
                <a:gd name="T96" fmla="*/ 37 w 88"/>
                <a:gd name="T97" fmla="*/ 37 h 46"/>
                <a:gd name="T98" fmla="*/ 36 w 88"/>
                <a:gd name="T99" fmla="*/ 37 h 46"/>
                <a:gd name="T100" fmla="*/ 34 w 88"/>
                <a:gd name="T101" fmla="*/ 36 h 46"/>
                <a:gd name="T102" fmla="*/ 32 w 88"/>
                <a:gd name="T103" fmla="*/ 34 h 46"/>
                <a:gd name="T104" fmla="*/ 28 w 88"/>
                <a:gd name="T105" fmla="*/ 33 h 46"/>
                <a:gd name="T106" fmla="*/ 24 w 88"/>
                <a:gd name="T107" fmla="*/ 30 h 46"/>
                <a:gd name="T108" fmla="*/ 19 w 88"/>
                <a:gd name="T109" fmla="*/ 28 h 46"/>
                <a:gd name="T110" fmla="*/ 11 w 88"/>
                <a:gd name="T111" fmla="*/ 20 h 46"/>
                <a:gd name="T112" fmla="*/ 3 w 88"/>
                <a:gd name="T113" fmla="*/ 11 h 46"/>
                <a:gd name="T114" fmla="*/ 0 w 88"/>
                <a:gd name="T115" fmla="*/ 0 h 46"/>
                <a:gd name="T116" fmla="*/ 9 w 88"/>
                <a:gd name="T117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88" h="46">
                  <a:moveTo>
                    <a:pt x="9" y="0"/>
                  </a:moveTo>
                  <a:lnTo>
                    <a:pt x="11" y="3"/>
                  </a:lnTo>
                  <a:lnTo>
                    <a:pt x="12" y="7"/>
                  </a:lnTo>
                  <a:lnTo>
                    <a:pt x="15" y="11"/>
                  </a:lnTo>
                  <a:lnTo>
                    <a:pt x="19" y="15"/>
                  </a:lnTo>
                  <a:lnTo>
                    <a:pt x="24" y="19"/>
                  </a:lnTo>
                  <a:lnTo>
                    <a:pt x="28" y="21"/>
                  </a:lnTo>
                  <a:lnTo>
                    <a:pt x="32" y="24"/>
                  </a:lnTo>
                  <a:lnTo>
                    <a:pt x="36" y="25"/>
                  </a:lnTo>
                  <a:lnTo>
                    <a:pt x="38" y="27"/>
                  </a:lnTo>
                  <a:lnTo>
                    <a:pt x="40" y="28"/>
                  </a:lnTo>
                  <a:lnTo>
                    <a:pt x="41" y="28"/>
                  </a:lnTo>
                  <a:lnTo>
                    <a:pt x="45" y="29"/>
                  </a:lnTo>
                  <a:lnTo>
                    <a:pt x="49" y="30"/>
                  </a:lnTo>
                  <a:lnTo>
                    <a:pt x="50" y="28"/>
                  </a:lnTo>
                  <a:lnTo>
                    <a:pt x="50" y="27"/>
                  </a:lnTo>
                  <a:lnTo>
                    <a:pt x="50" y="25"/>
                  </a:lnTo>
                  <a:lnTo>
                    <a:pt x="51" y="25"/>
                  </a:lnTo>
                  <a:lnTo>
                    <a:pt x="51" y="24"/>
                  </a:lnTo>
                  <a:lnTo>
                    <a:pt x="54" y="23"/>
                  </a:lnTo>
                  <a:lnTo>
                    <a:pt x="55" y="21"/>
                  </a:lnTo>
                  <a:lnTo>
                    <a:pt x="58" y="20"/>
                  </a:lnTo>
                  <a:lnTo>
                    <a:pt x="62" y="20"/>
                  </a:lnTo>
                  <a:lnTo>
                    <a:pt x="63" y="20"/>
                  </a:lnTo>
                  <a:lnTo>
                    <a:pt x="66" y="21"/>
                  </a:lnTo>
                  <a:lnTo>
                    <a:pt x="67" y="23"/>
                  </a:lnTo>
                  <a:lnTo>
                    <a:pt x="70" y="25"/>
                  </a:lnTo>
                  <a:lnTo>
                    <a:pt x="71" y="29"/>
                  </a:lnTo>
                  <a:lnTo>
                    <a:pt x="71" y="30"/>
                  </a:lnTo>
                  <a:lnTo>
                    <a:pt x="71" y="32"/>
                  </a:lnTo>
                  <a:lnTo>
                    <a:pt x="70" y="33"/>
                  </a:lnTo>
                  <a:lnTo>
                    <a:pt x="68" y="36"/>
                  </a:lnTo>
                  <a:lnTo>
                    <a:pt x="75" y="36"/>
                  </a:lnTo>
                  <a:lnTo>
                    <a:pt x="81" y="36"/>
                  </a:lnTo>
                  <a:lnTo>
                    <a:pt x="84" y="36"/>
                  </a:lnTo>
                  <a:lnTo>
                    <a:pt x="87" y="36"/>
                  </a:lnTo>
                  <a:lnTo>
                    <a:pt x="87" y="36"/>
                  </a:lnTo>
                  <a:lnTo>
                    <a:pt x="87" y="36"/>
                  </a:lnTo>
                  <a:lnTo>
                    <a:pt x="88" y="46"/>
                  </a:lnTo>
                  <a:lnTo>
                    <a:pt x="87" y="46"/>
                  </a:lnTo>
                  <a:lnTo>
                    <a:pt x="84" y="46"/>
                  </a:lnTo>
                  <a:lnTo>
                    <a:pt x="81" y="46"/>
                  </a:lnTo>
                  <a:lnTo>
                    <a:pt x="74" y="46"/>
                  </a:lnTo>
                  <a:lnTo>
                    <a:pt x="63" y="45"/>
                  </a:lnTo>
                  <a:lnTo>
                    <a:pt x="55" y="41"/>
                  </a:lnTo>
                  <a:lnTo>
                    <a:pt x="54" y="41"/>
                  </a:lnTo>
                  <a:lnTo>
                    <a:pt x="49" y="41"/>
                  </a:lnTo>
                  <a:lnTo>
                    <a:pt x="43" y="40"/>
                  </a:lnTo>
                  <a:lnTo>
                    <a:pt x="37" y="37"/>
                  </a:lnTo>
                  <a:lnTo>
                    <a:pt x="36" y="37"/>
                  </a:lnTo>
                  <a:lnTo>
                    <a:pt x="34" y="36"/>
                  </a:lnTo>
                  <a:lnTo>
                    <a:pt x="32" y="34"/>
                  </a:lnTo>
                  <a:lnTo>
                    <a:pt x="28" y="33"/>
                  </a:lnTo>
                  <a:lnTo>
                    <a:pt x="24" y="30"/>
                  </a:lnTo>
                  <a:lnTo>
                    <a:pt x="19" y="28"/>
                  </a:lnTo>
                  <a:lnTo>
                    <a:pt x="11" y="20"/>
                  </a:lnTo>
                  <a:lnTo>
                    <a:pt x="3" y="11"/>
                  </a:lnTo>
                  <a:lnTo>
                    <a:pt x="0" y="0"/>
                  </a:lnTo>
                  <a:lnTo>
                    <a:pt x="9" y="0"/>
                  </a:lnTo>
                  <a:close/>
                </a:path>
              </a:pathLst>
            </a:custGeom>
            <a:grpFill/>
            <a:ln w="0">
              <a:solidFill>
                <a:schemeClr val="accent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华文行楷" panose="02010800040101010101" pitchFamily="2" charset="-122"/>
                <a:ea typeface="华文行楷" panose="02010800040101010101" pitchFamily="2" charset="-122"/>
              </a:endParaRPr>
            </a:p>
          </p:txBody>
        </p:sp>
        <p:sp>
          <p:nvSpPr>
            <p:cNvPr id="8" name="Freeform 149"/>
            <p:cNvSpPr/>
            <p:nvPr/>
          </p:nvSpPr>
          <p:spPr bwMode="auto">
            <a:xfrm>
              <a:off x="7556500" y="2644775"/>
              <a:ext cx="149225" cy="63500"/>
            </a:xfrm>
            <a:custGeom>
              <a:avLst/>
              <a:gdLst>
                <a:gd name="T0" fmla="*/ 86 w 94"/>
                <a:gd name="T1" fmla="*/ 0 h 40"/>
                <a:gd name="T2" fmla="*/ 94 w 94"/>
                <a:gd name="T3" fmla="*/ 6 h 40"/>
                <a:gd name="T4" fmla="*/ 81 w 94"/>
                <a:gd name="T5" fmla="*/ 21 h 40"/>
                <a:gd name="T6" fmla="*/ 68 w 94"/>
                <a:gd name="T7" fmla="*/ 32 h 40"/>
                <a:gd name="T8" fmla="*/ 55 w 94"/>
                <a:gd name="T9" fmla="*/ 38 h 40"/>
                <a:gd name="T10" fmla="*/ 42 w 94"/>
                <a:gd name="T11" fmla="*/ 40 h 40"/>
                <a:gd name="T12" fmla="*/ 42 w 94"/>
                <a:gd name="T13" fmla="*/ 40 h 40"/>
                <a:gd name="T14" fmla="*/ 28 w 94"/>
                <a:gd name="T15" fmla="*/ 38 h 40"/>
                <a:gd name="T16" fmla="*/ 16 w 94"/>
                <a:gd name="T17" fmla="*/ 33 h 40"/>
                <a:gd name="T18" fmla="*/ 8 w 94"/>
                <a:gd name="T19" fmla="*/ 28 h 40"/>
                <a:gd name="T20" fmla="*/ 1 w 94"/>
                <a:gd name="T21" fmla="*/ 24 h 40"/>
                <a:gd name="T22" fmla="*/ 0 w 94"/>
                <a:gd name="T23" fmla="*/ 21 h 40"/>
                <a:gd name="T24" fmla="*/ 0 w 94"/>
                <a:gd name="T25" fmla="*/ 21 h 40"/>
                <a:gd name="T26" fmla="*/ 7 w 94"/>
                <a:gd name="T27" fmla="*/ 15 h 40"/>
                <a:gd name="T28" fmla="*/ 7 w 94"/>
                <a:gd name="T29" fmla="*/ 16 h 40"/>
                <a:gd name="T30" fmla="*/ 9 w 94"/>
                <a:gd name="T31" fmla="*/ 17 h 40"/>
                <a:gd name="T32" fmla="*/ 12 w 94"/>
                <a:gd name="T33" fmla="*/ 20 h 40"/>
                <a:gd name="T34" fmla="*/ 17 w 94"/>
                <a:gd name="T35" fmla="*/ 23 h 40"/>
                <a:gd name="T36" fmla="*/ 28 w 94"/>
                <a:gd name="T37" fmla="*/ 28 h 40"/>
                <a:gd name="T38" fmla="*/ 42 w 94"/>
                <a:gd name="T39" fmla="*/ 31 h 40"/>
                <a:gd name="T40" fmla="*/ 52 w 94"/>
                <a:gd name="T41" fmla="*/ 29 h 40"/>
                <a:gd name="T42" fmla="*/ 63 w 94"/>
                <a:gd name="T43" fmla="*/ 24 h 40"/>
                <a:gd name="T44" fmla="*/ 75 w 94"/>
                <a:gd name="T45" fmla="*/ 15 h 40"/>
                <a:gd name="T46" fmla="*/ 86 w 94"/>
                <a:gd name="T4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94" h="40">
                  <a:moveTo>
                    <a:pt x="86" y="0"/>
                  </a:moveTo>
                  <a:lnTo>
                    <a:pt x="94" y="6"/>
                  </a:lnTo>
                  <a:lnTo>
                    <a:pt x="81" y="21"/>
                  </a:lnTo>
                  <a:lnTo>
                    <a:pt x="68" y="32"/>
                  </a:lnTo>
                  <a:lnTo>
                    <a:pt x="55" y="38"/>
                  </a:lnTo>
                  <a:lnTo>
                    <a:pt x="42" y="40"/>
                  </a:lnTo>
                  <a:lnTo>
                    <a:pt x="42" y="40"/>
                  </a:lnTo>
                  <a:lnTo>
                    <a:pt x="28" y="38"/>
                  </a:lnTo>
                  <a:lnTo>
                    <a:pt x="16" y="33"/>
                  </a:lnTo>
                  <a:lnTo>
                    <a:pt x="8" y="28"/>
                  </a:lnTo>
                  <a:lnTo>
                    <a:pt x="1" y="24"/>
                  </a:lnTo>
                  <a:lnTo>
                    <a:pt x="0" y="21"/>
                  </a:lnTo>
                  <a:lnTo>
                    <a:pt x="0" y="21"/>
                  </a:lnTo>
                  <a:lnTo>
                    <a:pt x="7" y="15"/>
                  </a:lnTo>
                  <a:lnTo>
                    <a:pt x="7" y="16"/>
                  </a:lnTo>
                  <a:lnTo>
                    <a:pt x="9" y="17"/>
                  </a:lnTo>
                  <a:lnTo>
                    <a:pt x="12" y="20"/>
                  </a:lnTo>
                  <a:lnTo>
                    <a:pt x="17" y="23"/>
                  </a:lnTo>
                  <a:lnTo>
                    <a:pt x="28" y="28"/>
                  </a:lnTo>
                  <a:lnTo>
                    <a:pt x="42" y="31"/>
                  </a:lnTo>
                  <a:lnTo>
                    <a:pt x="52" y="29"/>
                  </a:lnTo>
                  <a:lnTo>
                    <a:pt x="63" y="24"/>
                  </a:lnTo>
                  <a:lnTo>
                    <a:pt x="75" y="15"/>
                  </a:lnTo>
                  <a:lnTo>
                    <a:pt x="86" y="0"/>
                  </a:lnTo>
                  <a:close/>
                </a:path>
              </a:pathLst>
            </a:custGeom>
            <a:grpFill/>
            <a:ln w="0">
              <a:solidFill>
                <a:schemeClr val="accent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华文行楷" panose="02010800040101010101" pitchFamily="2" charset="-122"/>
                <a:ea typeface="华文行楷" panose="02010800040101010101" pitchFamily="2" charset="-122"/>
              </a:endParaRPr>
            </a:p>
          </p:txBody>
        </p:sp>
        <p:sp>
          <p:nvSpPr>
            <p:cNvPr id="9" name="Freeform 150"/>
            <p:cNvSpPr/>
            <p:nvPr/>
          </p:nvSpPr>
          <p:spPr bwMode="auto">
            <a:xfrm>
              <a:off x="7685088" y="2633663"/>
              <a:ext cx="25400" cy="23813"/>
            </a:xfrm>
            <a:custGeom>
              <a:avLst/>
              <a:gdLst>
                <a:gd name="T0" fmla="*/ 5 w 16"/>
                <a:gd name="T1" fmla="*/ 0 h 15"/>
                <a:gd name="T2" fmla="*/ 16 w 16"/>
                <a:gd name="T3" fmla="*/ 7 h 15"/>
                <a:gd name="T4" fmla="*/ 11 w 16"/>
                <a:gd name="T5" fmla="*/ 15 h 15"/>
                <a:gd name="T6" fmla="*/ 0 w 16"/>
                <a:gd name="T7" fmla="*/ 7 h 15"/>
                <a:gd name="T8" fmla="*/ 5 w 16"/>
                <a:gd name="T9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15">
                  <a:moveTo>
                    <a:pt x="5" y="0"/>
                  </a:moveTo>
                  <a:lnTo>
                    <a:pt x="16" y="7"/>
                  </a:lnTo>
                  <a:lnTo>
                    <a:pt x="11" y="15"/>
                  </a:lnTo>
                  <a:lnTo>
                    <a:pt x="0" y="7"/>
                  </a:lnTo>
                  <a:lnTo>
                    <a:pt x="5" y="0"/>
                  </a:lnTo>
                  <a:close/>
                </a:path>
              </a:pathLst>
            </a:custGeom>
            <a:grpFill/>
            <a:ln w="0">
              <a:solidFill>
                <a:schemeClr val="accent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华文行楷" panose="02010800040101010101" pitchFamily="2" charset="-122"/>
                <a:ea typeface="华文行楷" panose="02010800040101010101" pitchFamily="2" charset="-122"/>
              </a:endParaRPr>
            </a:p>
          </p:txBody>
        </p:sp>
        <p:sp>
          <p:nvSpPr>
            <p:cNvPr id="10" name="Freeform 151"/>
            <p:cNvSpPr>
              <a:spLocks noEditPoints="1"/>
            </p:cNvSpPr>
            <p:nvPr/>
          </p:nvSpPr>
          <p:spPr bwMode="auto">
            <a:xfrm>
              <a:off x="7583488" y="2684463"/>
              <a:ext cx="93663" cy="71438"/>
            </a:xfrm>
            <a:custGeom>
              <a:avLst/>
              <a:gdLst>
                <a:gd name="T0" fmla="*/ 0 w 59"/>
                <a:gd name="T1" fmla="*/ 7 h 45"/>
                <a:gd name="T2" fmla="*/ 0 w 59"/>
                <a:gd name="T3" fmla="*/ 7 h 45"/>
                <a:gd name="T4" fmla="*/ 0 w 59"/>
                <a:gd name="T5" fmla="*/ 7 h 45"/>
                <a:gd name="T6" fmla="*/ 0 w 59"/>
                <a:gd name="T7" fmla="*/ 7 h 45"/>
                <a:gd name="T8" fmla="*/ 50 w 59"/>
                <a:gd name="T9" fmla="*/ 0 h 45"/>
                <a:gd name="T10" fmla="*/ 59 w 59"/>
                <a:gd name="T11" fmla="*/ 2 h 45"/>
                <a:gd name="T12" fmla="*/ 56 w 59"/>
                <a:gd name="T13" fmla="*/ 16 h 45"/>
                <a:gd name="T14" fmla="*/ 51 w 59"/>
                <a:gd name="T15" fmla="*/ 28 h 45"/>
                <a:gd name="T16" fmla="*/ 45 w 59"/>
                <a:gd name="T17" fmla="*/ 36 h 45"/>
                <a:gd name="T18" fmla="*/ 38 w 59"/>
                <a:gd name="T19" fmla="*/ 41 h 45"/>
                <a:gd name="T20" fmla="*/ 33 w 59"/>
                <a:gd name="T21" fmla="*/ 44 h 45"/>
                <a:gd name="T22" fmla="*/ 31 w 59"/>
                <a:gd name="T23" fmla="*/ 45 h 45"/>
                <a:gd name="T24" fmla="*/ 29 w 59"/>
                <a:gd name="T25" fmla="*/ 45 h 45"/>
                <a:gd name="T26" fmla="*/ 28 w 59"/>
                <a:gd name="T27" fmla="*/ 45 h 45"/>
                <a:gd name="T28" fmla="*/ 18 w 59"/>
                <a:gd name="T29" fmla="*/ 40 h 45"/>
                <a:gd name="T30" fmla="*/ 11 w 59"/>
                <a:gd name="T31" fmla="*/ 32 h 45"/>
                <a:gd name="T32" fmla="*/ 5 w 59"/>
                <a:gd name="T33" fmla="*/ 24 h 45"/>
                <a:gd name="T34" fmla="*/ 4 w 59"/>
                <a:gd name="T35" fmla="*/ 19 h 45"/>
                <a:gd name="T36" fmla="*/ 1 w 59"/>
                <a:gd name="T37" fmla="*/ 13 h 45"/>
                <a:gd name="T38" fmla="*/ 1 w 59"/>
                <a:gd name="T39" fmla="*/ 11 h 45"/>
                <a:gd name="T40" fmla="*/ 0 w 59"/>
                <a:gd name="T41" fmla="*/ 8 h 45"/>
                <a:gd name="T42" fmla="*/ 0 w 59"/>
                <a:gd name="T43" fmla="*/ 7 h 45"/>
                <a:gd name="T44" fmla="*/ 9 w 59"/>
                <a:gd name="T45" fmla="*/ 6 h 45"/>
                <a:gd name="T46" fmla="*/ 9 w 59"/>
                <a:gd name="T47" fmla="*/ 6 h 45"/>
                <a:gd name="T48" fmla="*/ 11 w 59"/>
                <a:gd name="T49" fmla="*/ 7 h 45"/>
                <a:gd name="T50" fmla="*/ 11 w 59"/>
                <a:gd name="T51" fmla="*/ 10 h 45"/>
                <a:gd name="T52" fmla="*/ 12 w 59"/>
                <a:gd name="T53" fmla="*/ 13 h 45"/>
                <a:gd name="T54" fmla="*/ 14 w 59"/>
                <a:gd name="T55" fmla="*/ 19 h 45"/>
                <a:gd name="T56" fmla="*/ 17 w 59"/>
                <a:gd name="T57" fmla="*/ 24 h 45"/>
                <a:gd name="T58" fmla="*/ 21 w 59"/>
                <a:gd name="T59" fmla="*/ 29 h 45"/>
                <a:gd name="T60" fmla="*/ 25 w 59"/>
                <a:gd name="T61" fmla="*/ 33 h 45"/>
                <a:gd name="T62" fmla="*/ 29 w 59"/>
                <a:gd name="T63" fmla="*/ 36 h 45"/>
                <a:gd name="T64" fmla="*/ 30 w 59"/>
                <a:gd name="T65" fmla="*/ 34 h 45"/>
                <a:gd name="T66" fmla="*/ 34 w 59"/>
                <a:gd name="T67" fmla="*/ 32 h 45"/>
                <a:gd name="T68" fmla="*/ 38 w 59"/>
                <a:gd name="T69" fmla="*/ 29 h 45"/>
                <a:gd name="T70" fmla="*/ 43 w 59"/>
                <a:gd name="T71" fmla="*/ 23 h 45"/>
                <a:gd name="T72" fmla="*/ 47 w 59"/>
                <a:gd name="T73" fmla="*/ 13 h 45"/>
                <a:gd name="T74" fmla="*/ 50 w 59"/>
                <a:gd name="T75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59" h="45">
                  <a:moveTo>
                    <a:pt x="0" y="7"/>
                  </a:moveTo>
                  <a:lnTo>
                    <a:pt x="0" y="7"/>
                  </a:lnTo>
                  <a:lnTo>
                    <a:pt x="0" y="7"/>
                  </a:lnTo>
                  <a:lnTo>
                    <a:pt x="0" y="7"/>
                  </a:lnTo>
                  <a:close/>
                  <a:moveTo>
                    <a:pt x="50" y="0"/>
                  </a:moveTo>
                  <a:lnTo>
                    <a:pt x="59" y="2"/>
                  </a:lnTo>
                  <a:lnTo>
                    <a:pt x="56" y="16"/>
                  </a:lnTo>
                  <a:lnTo>
                    <a:pt x="51" y="28"/>
                  </a:lnTo>
                  <a:lnTo>
                    <a:pt x="45" y="36"/>
                  </a:lnTo>
                  <a:lnTo>
                    <a:pt x="38" y="41"/>
                  </a:lnTo>
                  <a:lnTo>
                    <a:pt x="33" y="44"/>
                  </a:lnTo>
                  <a:lnTo>
                    <a:pt x="31" y="45"/>
                  </a:lnTo>
                  <a:lnTo>
                    <a:pt x="29" y="45"/>
                  </a:lnTo>
                  <a:lnTo>
                    <a:pt x="28" y="45"/>
                  </a:lnTo>
                  <a:lnTo>
                    <a:pt x="18" y="40"/>
                  </a:lnTo>
                  <a:lnTo>
                    <a:pt x="11" y="32"/>
                  </a:lnTo>
                  <a:lnTo>
                    <a:pt x="5" y="24"/>
                  </a:lnTo>
                  <a:lnTo>
                    <a:pt x="4" y="19"/>
                  </a:lnTo>
                  <a:lnTo>
                    <a:pt x="1" y="13"/>
                  </a:lnTo>
                  <a:lnTo>
                    <a:pt x="1" y="11"/>
                  </a:lnTo>
                  <a:lnTo>
                    <a:pt x="0" y="8"/>
                  </a:lnTo>
                  <a:lnTo>
                    <a:pt x="0" y="7"/>
                  </a:lnTo>
                  <a:lnTo>
                    <a:pt x="9" y="6"/>
                  </a:lnTo>
                  <a:lnTo>
                    <a:pt x="9" y="6"/>
                  </a:lnTo>
                  <a:lnTo>
                    <a:pt x="11" y="7"/>
                  </a:lnTo>
                  <a:lnTo>
                    <a:pt x="11" y="10"/>
                  </a:lnTo>
                  <a:lnTo>
                    <a:pt x="12" y="13"/>
                  </a:lnTo>
                  <a:lnTo>
                    <a:pt x="14" y="19"/>
                  </a:lnTo>
                  <a:lnTo>
                    <a:pt x="17" y="24"/>
                  </a:lnTo>
                  <a:lnTo>
                    <a:pt x="21" y="29"/>
                  </a:lnTo>
                  <a:lnTo>
                    <a:pt x="25" y="33"/>
                  </a:lnTo>
                  <a:lnTo>
                    <a:pt x="29" y="36"/>
                  </a:lnTo>
                  <a:lnTo>
                    <a:pt x="30" y="34"/>
                  </a:lnTo>
                  <a:lnTo>
                    <a:pt x="34" y="32"/>
                  </a:lnTo>
                  <a:lnTo>
                    <a:pt x="38" y="29"/>
                  </a:lnTo>
                  <a:lnTo>
                    <a:pt x="43" y="23"/>
                  </a:lnTo>
                  <a:lnTo>
                    <a:pt x="47" y="13"/>
                  </a:lnTo>
                  <a:lnTo>
                    <a:pt x="50" y="0"/>
                  </a:lnTo>
                  <a:close/>
                </a:path>
              </a:pathLst>
            </a:custGeom>
            <a:grpFill/>
            <a:ln w="0">
              <a:solidFill>
                <a:schemeClr val="accent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华文行楷" panose="02010800040101010101" pitchFamily="2" charset="-122"/>
                <a:ea typeface="华文行楷" panose="02010800040101010101" pitchFamily="2" charset="-122"/>
              </a:endParaRPr>
            </a:p>
          </p:txBody>
        </p:sp>
        <p:sp>
          <p:nvSpPr>
            <p:cNvPr id="11" name="Freeform 152"/>
            <p:cNvSpPr>
              <a:spLocks noEditPoints="1"/>
            </p:cNvSpPr>
            <p:nvPr/>
          </p:nvSpPr>
          <p:spPr bwMode="auto">
            <a:xfrm>
              <a:off x="7758113" y="2709863"/>
              <a:ext cx="44450" cy="52388"/>
            </a:xfrm>
            <a:custGeom>
              <a:avLst/>
              <a:gdLst>
                <a:gd name="T0" fmla="*/ 12 w 28"/>
                <a:gd name="T1" fmla="*/ 11 h 33"/>
                <a:gd name="T2" fmla="*/ 12 w 28"/>
                <a:gd name="T3" fmla="*/ 11 h 33"/>
                <a:gd name="T4" fmla="*/ 11 w 28"/>
                <a:gd name="T5" fmla="*/ 11 h 33"/>
                <a:gd name="T6" fmla="*/ 11 w 28"/>
                <a:gd name="T7" fmla="*/ 11 h 33"/>
                <a:gd name="T8" fmla="*/ 11 w 28"/>
                <a:gd name="T9" fmla="*/ 11 h 33"/>
                <a:gd name="T10" fmla="*/ 11 w 28"/>
                <a:gd name="T11" fmla="*/ 12 h 33"/>
                <a:gd name="T12" fmla="*/ 9 w 28"/>
                <a:gd name="T13" fmla="*/ 14 h 33"/>
                <a:gd name="T14" fmla="*/ 9 w 28"/>
                <a:gd name="T15" fmla="*/ 16 h 33"/>
                <a:gd name="T16" fmla="*/ 11 w 28"/>
                <a:gd name="T17" fmla="*/ 17 h 33"/>
                <a:gd name="T18" fmla="*/ 11 w 28"/>
                <a:gd name="T19" fmla="*/ 18 h 33"/>
                <a:gd name="T20" fmla="*/ 11 w 28"/>
                <a:gd name="T21" fmla="*/ 21 h 33"/>
                <a:gd name="T22" fmla="*/ 12 w 28"/>
                <a:gd name="T23" fmla="*/ 22 h 33"/>
                <a:gd name="T24" fmla="*/ 12 w 28"/>
                <a:gd name="T25" fmla="*/ 22 h 33"/>
                <a:gd name="T26" fmla="*/ 13 w 28"/>
                <a:gd name="T27" fmla="*/ 21 h 33"/>
                <a:gd name="T28" fmla="*/ 16 w 28"/>
                <a:gd name="T29" fmla="*/ 20 h 33"/>
                <a:gd name="T30" fmla="*/ 16 w 28"/>
                <a:gd name="T31" fmla="*/ 18 h 33"/>
                <a:gd name="T32" fmla="*/ 17 w 28"/>
                <a:gd name="T33" fmla="*/ 18 h 33"/>
                <a:gd name="T34" fmla="*/ 17 w 28"/>
                <a:gd name="T35" fmla="*/ 18 h 33"/>
                <a:gd name="T36" fmla="*/ 17 w 28"/>
                <a:gd name="T37" fmla="*/ 18 h 33"/>
                <a:gd name="T38" fmla="*/ 17 w 28"/>
                <a:gd name="T39" fmla="*/ 17 h 33"/>
                <a:gd name="T40" fmla="*/ 18 w 28"/>
                <a:gd name="T41" fmla="*/ 16 h 33"/>
                <a:gd name="T42" fmla="*/ 17 w 28"/>
                <a:gd name="T43" fmla="*/ 13 h 33"/>
                <a:gd name="T44" fmla="*/ 16 w 28"/>
                <a:gd name="T45" fmla="*/ 12 h 33"/>
                <a:gd name="T46" fmla="*/ 13 w 28"/>
                <a:gd name="T47" fmla="*/ 11 h 33"/>
                <a:gd name="T48" fmla="*/ 12 w 28"/>
                <a:gd name="T49" fmla="*/ 11 h 33"/>
                <a:gd name="T50" fmla="*/ 12 w 28"/>
                <a:gd name="T51" fmla="*/ 0 h 33"/>
                <a:gd name="T52" fmla="*/ 16 w 28"/>
                <a:gd name="T53" fmla="*/ 1 h 33"/>
                <a:gd name="T54" fmla="*/ 18 w 28"/>
                <a:gd name="T55" fmla="*/ 3 h 33"/>
                <a:gd name="T56" fmla="*/ 22 w 28"/>
                <a:gd name="T57" fmla="*/ 4 h 33"/>
                <a:gd name="T58" fmla="*/ 24 w 28"/>
                <a:gd name="T59" fmla="*/ 5 h 33"/>
                <a:gd name="T60" fmla="*/ 25 w 28"/>
                <a:gd name="T61" fmla="*/ 5 h 33"/>
                <a:gd name="T62" fmla="*/ 26 w 28"/>
                <a:gd name="T63" fmla="*/ 7 h 33"/>
                <a:gd name="T64" fmla="*/ 26 w 28"/>
                <a:gd name="T65" fmla="*/ 8 h 33"/>
                <a:gd name="T66" fmla="*/ 28 w 28"/>
                <a:gd name="T67" fmla="*/ 12 h 33"/>
                <a:gd name="T68" fmla="*/ 28 w 28"/>
                <a:gd name="T69" fmla="*/ 16 h 33"/>
                <a:gd name="T70" fmla="*/ 28 w 28"/>
                <a:gd name="T71" fmla="*/ 18 h 33"/>
                <a:gd name="T72" fmla="*/ 26 w 28"/>
                <a:gd name="T73" fmla="*/ 22 h 33"/>
                <a:gd name="T74" fmla="*/ 25 w 28"/>
                <a:gd name="T75" fmla="*/ 25 h 33"/>
                <a:gd name="T76" fmla="*/ 24 w 28"/>
                <a:gd name="T77" fmla="*/ 26 h 33"/>
                <a:gd name="T78" fmla="*/ 22 w 28"/>
                <a:gd name="T79" fmla="*/ 28 h 33"/>
                <a:gd name="T80" fmla="*/ 18 w 28"/>
                <a:gd name="T81" fmla="*/ 30 h 33"/>
                <a:gd name="T82" fmla="*/ 16 w 28"/>
                <a:gd name="T83" fmla="*/ 31 h 33"/>
                <a:gd name="T84" fmla="*/ 12 w 28"/>
                <a:gd name="T85" fmla="*/ 33 h 33"/>
                <a:gd name="T86" fmla="*/ 12 w 28"/>
                <a:gd name="T87" fmla="*/ 33 h 33"/>
                <a:gd name="T88" fmla="*/ 9 w 28"/>
                <a:gd name="T89" fmla="*/ 31 h 33"/>
                <a:gd name="T90" fmla="*/ 7 w 28"/>
                <a:gd name="T91" fmla="*/ 30 h 33"/>
                <a:gd name="T92" fmla="*/ 4 w 28"/>
                <a:gd name="T93" fmla="*/ 29 h 33"/>
                <a:gd name="T94" fmla="*/ 3 w 28"/>
                <a:gd name="T95" fmla="*/ 26 h 33"/>
                <a:gd name="T96" fmla="*/ 1 w 28"/>
                <a:gd name="T97" fmla="*/ 24 h 33"/>
                <a:gd name="T98" fmla="*/ 0 w 28"/>
                <a:gd name="T99" fmla="*/ 21 h 33"/>
                <a:gd name="T100" fmla="*/ 0 w 28"/>
                <a:gd name="T101" fmla="*/ 18 h 33"/>
                <a:gd name="T102" fmla="*/ 0 w 28"/>
                <a:gd name="T103" fmla="*/ 17 h 33"/>
                <a:gd name="T104" fmla="*/ 0 w 28"/>
                <a:gd name="T105" fmla="*/ 14 h 33"/>
                <a:gd name="T106" fmla="*/ 0 w 28"/>
                <a:gd name="T107" fmla="*/ 11 h 33"/>
                <a:gd name="T108" fmla="*/ 1 w 28"/>
                <a:gd name="T109" fmla="*/ 7 h 33"/>
                <a:gd name="T110" fmla="*/ 3 w 28"/>
                <a:gd name="T111" fmla="*/ 4 h 33"/>
                <a:gd name="T112" fmla="*/ 5 w 28"/>
                <a:gd name="T113" fmla="*/ 1 h 33"/>
                <a:gd name="T114" fmla="*/ 8 w 28"/>
                <a:gd name="T115" fmla="*/ 1 h 33"/>
                <a:gd name="T116" fmla="*/ 12 w 28"/>
                <a:gd name="T117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8" h="33">
                  <a:moveTo>
                    <a:pt x="12" y="11"/>
                  </a:moveTo>
                  <a:lnTo>
                    <a:pt x="12" y="11"/>
                  </a:lnTo>
                  <a:lnTo>
                    <a:pt x="11" y="11"/>
                  </a:lnTo>
                  <a:lnTo>
                    <a:pt x="11" y="11"/>
                  </a:lnTo>
                  <a:lnTo>
                    <a:pt x="11" y="11"/>
                  </a:lnTo>
                  <a:lnTo>
                    <a:pt x="11" y="12"/>
                  </a:lnTo>
                  <a:lnTo>
                    <a:pt x="9" y="14"/>
                  </a:lnTo>
                  <a:lnTo>
                    <a:pt x="9" y="16"/>
                  </a:lnTo>
                  <a:lnTo>
                    <a:pt x="11" y="17"/>
                  </a:lnTo>
                  <a:lnTo>
                    <a:pt x="11" y="18"/>
                  </a:lnTo>
                  <a:lnTo>
                    <a:pt x="11" y="21"/>
                  </a:lnTo>
                  <a:lnTo>
                    <a:pt x="12" y="22"/>
                  </a:lnTo>
                  <a:lnTo>
                    <a:pt x="12" y="22"/>
                  </a:lnTo>
                  <a:lnTo>
                    <a:pt x="13" y="21"/>
                  </a:lnTo>
                  <a:lnTo>
                    <a:pt x="16" y="20"/>
                  </a:lnTo>
                  <a:lnTo>
                    <a:pt x="16" y="18"/>
                  </a:lnTo>
                  <a:lnTo>
                    <a:pt x="17" y="18"/>
                  </a:lnTo>
                  <a:lnTo>
                    <a:pt x="17" y="18"/>
                  </a:lnTo>
                  <a:lnTo>
                    <a:pt x="17" y="18"/>
                  </a:lnTo>
                  <a:lnTo>
                    <a:pt x="17" y="17"/>
                  </a:lnTo>
                  <a:lnTo>
                    <a:pt x="18" y="16"/>
                  </a:lnTo>
                  <a:lnTo>
                    <a:pt x="17" y="13"/>
                  </a:lnTo>
                  <a:lnTo>
                    <a:pt x="16" y="12"/>
                  </a:lnTo>
                  <a:lnTo>
                    <a:pt x="13" y="11"/>
                  </a:lnTo>
                  <a:lnTo>
                    <a:pt x="12" y="11"/>
                  </a:lnTo>
                  <a:close/>
                  <a:moveTo>
                    <a:pt x="12" y="0"/>
                  </a:moveTo>
                  <a:lnTo>
                    <a:pt x="16" y="1"/>
                  </a:lnTo>
                  <a:lnTo>
                    <a:pt x="18" y="3"/>
                  </a:lnTo>
                  <a:lnTo>
                    <a:pt x="22" y="4"/>
                  </a:lnTo>
                  <a:lnTo>
                    <a:pt x="24" y="5"/>
                  </a:lnTo>
                  <a:lnTo>
                    <a:pt x="25" y="5"/>
                  </a:lnTo>
                  <a:lnTo>
                    <a:pt x="26" y="7"/>
                  </a:lnTo>
                  <a:lnTo>
                    <a:pt x="26" y="8"/>
                  </a:lnTo>
                  <a:lnTo>
                    <a:pt x="28" y="12"/>
                  </a:lnTo>
                  <a:lnTo>
                    <a:pt x="28" y="16"/>
                  </a:lnTo>
                  <a:lnTo>
                    <a:pt x="28" y="18"/>
                  </a:lnTo>
                  <a:lnTo>
                    <a:pt x="26" y="22"/>
                  </a:lnTo>
                  <a:lnTo>
                    <a:pt x="25" y="25"/>
                  </a:lnTo>
                  <a:lnTo>
                    <a:pt x="24" y="26"/>
                  </a:lnTo>
                  <a:lnTo>
                    <a:pt x="22" y="28"/>
                  </a:lnTo>
                  <a:lnTo>
                    <a:pt x="18" y="30"/>
                  </a:lnTo>
                  <a:lnTo>
                    <a:pt x="16" y="31"/>
                  </a:lnTo>
                  <a:lnTo>
                    <a:pt x="12" y="33"/>
                  </a:lnTo>
                  <a:lnTo>
                    <a:pt x="12" y="33"/>
                  </a:lnTo>
                  <a:lnTo>
                    <a:pt x="9" y="31"/>
                  </a:lnTo>
                  <a:lnTo>
                    <a:pt x="7" y="30"/>
                  </a:lnTo>
                  <a:lnTo>
                    <a:pt x="4" y="29"/>
                  </a:lnTo>
                  <a:lnTo>
                    <a:pt x="3" y="26"/>
                  </a:lnTo>
                  <a:lnTo>
                    <a:pt x="1" y="24"/>
                  </a:lnTo>
                  <a:lnTo>
                    <a:pt x="0" y="21"/>
                  </a:lnTo>
                  <a:lnTo>
                    <a:pt x="0" y="18"/>
                  </a:lnTo>
                  <a:lnTo>
                    <a:pt x="0" y="17"/>
                  </a:lnTo>
                  <a:lnTo>
                    <a:pt x="0" y="14"/>
                  </a:lnTo>
                  <a:lnTo>
                    <a:pt x="0" y="11"/>
                  </a:lnTo>
                  <a:lnTo>
                    <a:pt x="1" y="7"/>
                  </a:lnTo>
                  <a:lnTo>
                    <a:pt x="3" y="4"/>
                  </a:lnTo>
                  <a:lnTo>
                    <a:pt x="5" y="1"/>
                  </a:lnTo>
                  <a:lnTo>
                    <a:pt x="8" y="1"/>
                  </a:lnTo>
                  <a:lnTo>
                    <a:pt x="12" y="0"/>
                  </a:lnTo>
                  <a:close/>
                </a:path>
              </a:pathLst>
            </a:custGeom>
            <a:grpFill/>
            <a:ln w="0">
              <a:solidFill>
                <a:schemeClr val="accent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华文行楷" panose="02010800040101010101" pitchFamily="2" charset="-122"/>
                <a:ea typeface="华文行楷" panose="02010800040101010101" pitchFamily="2" charset="-122"/>
              </a:endParaRPr>
            </a:p>
          </p:txBody>
        </p:sp>
        <p:sp>
          <p:nvSpPr>
            <p:cNvPr id="12" name="Freeform 153"/>
            <p:cNvSpPr>
              <a:spLocks noEditPoints="1"/>
            </p:cNvSpPr>
            <p:nvPr/>
          </p:nvSpPr>
          <p:spPr bwMode="auto">
            <a:xfrm>
              <a:off x="7799388" y="2624138"/>
              <a:ext cx="73025" cy="85725"/>
            </a:xfrm>
            <a:custGeom>
              <a:avLst/>
              <a:gdLst>
                <a:gd name="T0" fmla="*/ 17 w 46"/>
                <a:gd name="T1" fmla="*/ 11 h 54"/>
                <a:gd name="T2" fmla="*/ 16 w 46"/>
                <a:gd name="T3" fmla="*/ 12 h 54"/>
                <a:gd name="T4" fmla="*/ 12 w 46"/>
                <a:gd name="T5" fmla="*/ 17 h 54"/>
                <a:gd name="T6" fmla="*/ 11 w 46"/>
                <a:gd name="T7" fmla="*/ 23 h 54"/>
                <a:gd name="T8" fmla="*/ 11 w 46"/>
                <a:gd name="T9" fmla="*/ 29 h 54"/>
                <a:gd name="T10" fmla="*/ 11 w 46"/>
                <a:gd name="T11" fmla="*/ 37 h 54"/>
                <a:gd name="T12" fmla="*/ 13 w 46"/>
                <a:gd name="T13" fmla="*/ 42 h 54"/>
                <a:gd name="T14" fmla="*/ 17 w 46"/>
                <a:gd name="T15" fmla="*/ 45 h 54"/>
                <a:gd name="T16" fmla="*/ 21 w 46"/>
                <a:gd name="T17" fmla="*/ 44 h 54"/>
                <a:gd name="T18" fmla="*/ 26 w 46"/>
                <a:gd name="T19" fmla="*/ 41 h 54"/>
                <a:gd name="T20" fmla="*/ 30 w 46"/>
                <a:gd name="T21" fmla="*/ 34 h 54"/>
                <a:gd name="T22" fmla="*/ 34 w 46"/>
                <a:gd name="T23" fmla="*/ 27 h 54"/>
                <a:gd name="T24" fmla="*/ 36 w 46"/>
                <a:gd name="T25" fmla="*/ 19 h 54"/>
                <a:gd name="T26" fmla="*/ 34 w 46"/>
                <a:gd name="T27" fmla="*/ 13 h 54"/>
                <a:gd name="T28" fmla="*/ 26 w 46"/>
                <a:gd name="T29" fmla="*/ 17 h 54"/>
                <a:gd name="T30" fmla="*/ 26 w 46"/>
                <a:gd name="T31" fmla="*/ 16 h 54"/>
                <a:gd name="T32" fmla="*/ 24 w 46"/>
                <a:gd name="T33" fmla="*/ 13 h 54"/>
                <a:gd name="T34" fmla="*/ 20 w 46"/>
                <a:gd name="T35" fmla="*/ 11 h 54"/>
                <a:gd name="T36" fmla="*/ 24 w 46"/>
                <a:gd name="T37" fmla="*/ 0 h 54"/>
                <a:gd name="T38" fmla="*/ 36 w 46"/>
                <a:gd name="T39" fmla="*/ 3 h 54"/>
                <a:gd name="T40" fmla="*/ 43 w 46"/>
                <a:gd name="T41" fmla="*/ 10 h 54"/>
                <a:gd name="T42" fmla="*/ 46 w 46"/>
                <a:gd name="T43" fmla="*/ 19 h 54"/>
                <a:gd name="T44" fmla="*/ 41 w 46"/>
                <a:gd name="T45" fmla="*/ 36 h 54"/>
                <a:gd name="T46" fmla="*/ 33 w 46"/>
                <a:gd name="T47" fmla="*/ 48 h 54"/>
                <a:gd name="T48" fmla="*/ 30 w 46"/>
                <a:gd name="T49" fmla="*/ 50 h 54"/>
                <a:gd name="T50" fmla="*/ 24 w 46"/>
                <a:gd name="T51" fmla="*/ 54 h 54"/>
                <a:gd name="T52" fmla="*/ 17 w 46"/>
                <a:gd name="T53" fmla="*/ 54 h 54"/>
                <a:gd name="T54" fmla="*/ 9 w 46"/>
                <a:gd name="T55" fmla="*/ 53 h 54"/>
                <a:gd name="T56" fmla="*/ 4 w 46"/>
                <a:gd name="T57" fmla="*/ 48 h 54"/>
                <a:gd name="T58" fmla="*/ 2 w 46"/>
                <a:gd name="T59" fmla="*/ 38 h 54"/>
                <a:gd name="T60" fmla="*/ 0 w 46"/>
                <a:gd name="T61" fmla="*/ 29 h 54"/>
                <a:gd name="T62" fmla="*/ 0 w 46"/>
                <a:gd name="T63" fmla="*/ 23 h 54"/>
                <a:gd name="T64" fmla="*/ 2 w 46"/>
                <a:gd name="T65" fmla="*/ 20 h 54"/>
                <a:gd name="T66" fmla="*/ 2 w 46"/>
                <a:gd name="T67" fmla="*/ 19 h 54"/>
                <a:gd name="T68" fmla="*/ 5 w 46"/>
                <a:gd name="T69" fmla="*/ 10 h 54"/>
                <a:gd name="T70" fmla="*/ 12 w 46"/>
                <a:gd name="T71" fmla="*/ 3 h 54"/>
                <a:gd name="T72" fmla="*/ 19 w 46"/>
                <a:gd name="T73" fmla="*/ 0 h 54"/>
                <a:gd name="T74" fmla="*/ 24 w 46"/>
                <a:gd name="T75" fmla="*/ 2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46" h="54">
                  <a:moveTo>
                    <a:pt x="19" y="11"/>
                  </a:moveTo>
                  <a:lnTo>
                    <a:pt x="17" y="11"/>
                  </a:lnTo>
                  <a:lnTo>
                    <a:pt x="17" y="11"/>
                  </a:lnTo>
                  <a:lnTo>
                    <a:pt x="16" y="12"/>
                  </a:lnTo>
                  <a:lnTo>
                    <a:pt x="15" y="15"/>
                  </a:lnTo>
                  <a:lnTo>
                    <a:pt x="12" y="17"/>
                  </a:lnTo>
                  <a:lnTo>
                    <a:pt x="11" y="21"/>
                  </a:lnTo>
                  <a:lnTo>
                    <a:pt x="11" y="23"/>
                  </a:lnTo>
                  <a:lnTo>
                    <a:pt x="11" y="25"/>
                  </a:lnTo>
                  <a:lnTo>
                    <a:pt x="11" y="29"/>
                  </a:lnTo>
                  <a:lnTo>
                    <a:pt x="11" y="33"/>
                  </a:lnTo>
                  <a:lnTo>
                    <a:pt x="11" y="37"/>
                  </a:lnTo>
                  <a:lnTo>
                    <a:pt x="12" y="41"/>
                  </a:lnTo>
                  <a:lnTo>
                    <a:pt x="13" y="42"/>
                  </a:lnTo>
                  <a:lnTo>
                    <a:pt x="15" y="44"/>
                  </a:lnTo>
                  <a:lnTo>
                    <a:pt x="17" y="45"/>
                  </a:lnTo>
                  <a:lnTo>
                    <a:pt x="20" y="45"/>
                  </a:lnTo>
                  <a:lnTo>
                    <a:pt x="21" y="44"/>
                  </a:lnTo>
                  <a:lnTo>
                    <a:pt x="25" y="42"/>
                  </a:lnTo>
                  <a:lnTo>
                    <a:pt x="26" y="41"/>
                  </a:lnTo>
                  <a:lnTo>
                    <a:pt x="28" y="38"/>
                  </a:lnTo>
                  <a:lnTo>
                    <a:pt x="30" y="34"/>
                  </a:lnTo>
                  <a:lnTo>
                    <a:pt x="32" y="30"/>
                  </a:lnTo>
                  <a:lnTo>
                    <a:pt x="34" y="27"/>
                  </a:lnTo>
                  <a:lnTo>
                    <a:pt x="36" y="21"/>
                  </a:lnTo>
                  <a:lnTo>
                    <a:pt x="36" y="19"/>
                  </a:lnTo>
                  <a:lnTo>
                    <a:pt x="36" y="15"/>
                  </a:lnTo>
                  <a:lnTo>
                    <a:pt x="34" y="13"/>
                  </a:lnTo>
                  <a:lnTo>
                    <a:pt x="34" y="13"/>
                  </a:lnTo>
                  <a:lnTo>
                    <a:pt x="26" y="17"/>
                  </a:lnTo>
                  <a:lnTo>
                    <a:pt x="26" y="17"/>
                  </a:lnTo>
                  <a:lnTo>
                    <a:pt x="26" y="16"/>
                  </a:lnTo>
                  <a:lnTo>
                    <a:pt x="25" y="15"/>
                  </a:lnTo>
                  <a:lnTo>
                    <a:pt x="24" y="13"/>
                  </a:lnTo>
                  <a:lnTo>
                    <a:pt x="21" y="12"/>
                  </a:lnTo>
                  <a:lnTo>
                    <a:pt x="20" y="11"/>
                  </a:lnTo>
                  <a:lnTo>
                    <a:pt x="19" y="11"/>
                  </a:lnTo>
                  <a:close/>
                  <a:moveTo>
                    <a:pt x="24" y="0"/>
                  </a:moveTo>
                  <a:lnTo>
                    <a:pt x="30" y="2"/>
                  </a:lnTo>
                  <a:lnTo>
                    <a:pt x="36" y="3"/>
                  </a:lnTo>
                  <a:lnTo>
                    <a:pt x="41" y="6"/>
                  </a:lnTo>
                  <a:lnTo>
                    <a:pt x="43" y="10"/>
                  </a:lnTo>
                  <a:lnTo>
                    <a:pt x="45" y="13"/>
                  </a:lnTo>
                  <a:lnTo>
                    <a:pt x="46" y="19"/>
                  </a:lnTo>
                  <a:lnTo>
                    <a:pt x="43" y="28"/>
                  </a:lnTo>
                  <a:lnTo>
                    <a:pt x="41" y="36"/>
                  </a:lnTo>
                  <a:lnTo>
                    <a:pt x="37" y="42"/>
                  </a:lnTo>
                  <a:lnTo>
                    <a:pt x="33" y="48"/>
                  </a:lnTo>
                  <a:lnTo>
                    <a:pt x="32" y="50"/>
                  </a:lnTo>
                  <a:lnTo>
                    <a:pt x="30" y="50"/>
                  </a:lnTo>
                  <a:lnTo>
                    <a:pt x="30" y="51"/>
                  </a:lnTo>
                  <a:lnTo>
                    <a:pt x="24" y="54"/>
                  </a:lnTo>
                  <a:lnTo>
                    <a:pt x="17" y="54"/>
                  </a:lnTo>
                  <a:lnTo>
                    <a:pt x="17" y="54"/>
                  </a:lnTo>
                  <a:lnTo>
                    <a:pt x="13" y="54"/>
                  </a:lnTo>
                  <a:lnTo>
                    <a:pt x="9" y="53"/>
                  </a:lnTo>
                  <a:lnTo>
                    <a:pt x="7" y="50"/>
                  </a:lnTo>
                  <a:lnTo>
                    <a:pt x="4" y="48"/>
                  </a:lnTo>
                  <a:lnTo>
                    <a:pt x="3" y="45"/>
                  </a:lnTo>
                  <a:lnTo>
                    <a:pt x="2" y="38"/>
                  </a:lnTo>
                  <a:lnTo>
                    <a:pt x="0" y="33"/>
                  </a:lnTo>
                  <a:lnTo>
                    <a:pt x="0" y="29"/>
                  </a:lnTo>
                  <a:lnTo>
                    <a:pt x="0" y="25"/>
                  </a:lnTo>
                  <a:lnTo>
                    <a:pt x="0" y="23"/>
                  </a:lnTo>
                  <a:lnTo>
                    <a:pt x="2" y="20"/>
                  </a:lnTo>
                  <a:lnTo>
                    <a:pt x="2" y="20"/>
                  </a:lnTo>
                  <a:lnTo>
                    <a:pt x="2" y="20"/>
                  </a:lnTo>
                  <a:lnTo>
                    <a:pt x="2" y="19"/>
                  </a:lnTo>
                  <a:lnTo>
                    <a:pt x="3" y="13"/>
                  </a:lnTo>
                  <a:lnTo>
                    <a:pt x="5" y="10"/>
                  </a:lnTo>
                  <a:lnTo>
                    <a:pt x="8" y="6"/>
                  </a:lnTo>
                  <a:lnTo>
                    <a:pt x="12" y="3"/>
                  </a:lnTo>
                  <a:lnTo>
                    <a:pt x="15" y="2"/>
                  </a:lnTo>
                  <a:lnTo>
                    <a:pt x="19" y="0"/>
                  </a:lnTo>
                  <a:lnTo>
                    <a:pt x="21" y="2"/>
                  </a:lnTo>
                  <a:lnTo>
                    <a:pt x="24" y="2"/>
                  </a:lnTo>
                  <a:lnTo>
                    <a:pt x="24" y="0"/>
                  </a:lnTo>
                  <a:close/>
                </a:path>
              </a:pathLst>
            </a:custGeom>
            <a:grpFill/>
            <a:ln w="0">
              <a:solidFill>
                <a:schemeClr val="accent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华文行楷" panose="02010800040101010101" pitchFamily="2" charset="-122"/>
                <a:ea typeface="华文行楷" panose="02010800040101010101" pitchFamily="2" charset="-122"/>
              </a:endParaRPr>
            </a:p>
          </p:txBody>
        </p:sp>
        <p:sp>
          <p:nvSpPr>
            <p:cNvPr id="24" name="Freeform 154"/>
            <p:cNvSpPr>
              <a:spLocks noEditPoints="1"/>
            </p:cNvSpPr>
            <p:nvPr/>
          </p:nvSpPr>
          <p:spPr bwMode="auto">
            <a:xfrm>
              <a:off x="7731125" y="2122488"/>
              <a:ext cx="619125" cy="517525"/>
            </a:xfrm>
            <a:custGeom>
              <a:avLst/>
              <a:gdLst>
                <a:gd name="T0" fmla="*/ 190 w 390"/>
                <a:gd name="T1" fmla="*/ 14 h 326"/>
                <a:gd name="T2" fmla="*/ 136 w 390"/>
                <a:gd name="T3" fmla="*/ 15 h 326"/>
                <a:gd name="T4" fmla="*/ 93 w 390"/>
                <a:gd name="T5" fmla="*/ 51 h 326"/>
                <a:gd name="T6" fmla="*/ 90 w 390"/>
                <a:gd name="T7" fmla="*/ 57 h 326"/>
                <a:gd name="T8" fmla="*/ 80 w 390"/>
                <a:gd name="T9" fmla="*/ 65 h 326"/>
                <a:gd name="T10" fmla="*/ 46 w 390"/>
                <a:gd name="T11" fmla="*/ 74 h 326"/>
                <a:gd name="T12" fmla="*/ 42 w 390"/>
                <a:gd name="T13" fmla="*/ 77 h 326"/>
                <a:gd name="T14" fmla="*/ 21 w 390"/>
                <a:gd name="T15" fmla="*/ 94 h 326"/>
                <a:gd name="T16" fmla="*/ 18 w 390"/>
                <a:gd name="T17" fmla="*/ 165 h 326"/>
                <a:gd name="T18" fmla="*/ 24 w 390"/>
                <a:gd name="T19" fmla="*/ 184 h 326"/>
                <a:gd name="T20" fmla="*/ 17 w 390"/>
                <a:gd name="T21" fmla="*/ 197 h 326"/>
                <a:gd name="T22" fmla="*/ 20 w 390"/>
                <a:gd name="T23" fmla="*/ 238 h 326"/>
                <a:gd name="T24" fmla="*/ 46 w 390"/>
                <a:gd name="T25" fmla="*/ 259 h 326"/>
                <a:gd name="T26" fmla="*/ 54 w 390"/>
                <a:gd name="T27" fmla="*/ 271 h 326"/>
                <a:gd name="T28" fmla="*/ 67 w 390"/>
                <a:gd name="T29" fmla="*/ 290 h 326"/>
                <a:gd name="T30" fmla="*/ 136 w 390"/>
                <a:gd name="T31" fmla="*/ 310 h 326"/>
                <a:gd name="T32" fmla="*/ 173 w 390"/>
                <a:gd name="T33" fmla="*/ 299 h 326"/>
                <a:gd name="T34" fmla="*/ 186 w 390"/>
                <a:gd name="T35" fmla="*/ 303 h 326"/>
                <a:gd name="T36" fmla="*/ 244 w 390"/>
                <a:gd name="T37" fmla="*/ 315 h 326"/>
                <a:gd name="T38" fmla="*/ 317 w 390"/>
                <a:gd name="T39" fmla="*/ 265 h 326"/>
                <a:gd name="T40" fmla="*/ 335 w 390"/>
                <a:gd name="T41" fmla="*/ 242 h 326"/>
                <a:gd name="T42" fmla="*/ 368 w 390"/>
                <a:gd name="T43" fmla="*/ 209 h 326"/>
                <a:gd name="T44" fmla="*/ 354 w 390"/>
                <a:gd name="T45" fmla="*/ 129 h 326"/>
                <a:gd name="T46" fmla="*/ 343 w 390"/>
                <a:gd name="T47" fmla="*/ 121 h 326"/>
                <a:gd name="T48" fmla="*/ 347 w 390"/>
                <a:gd name="T49" fmla="*/ 103 h 326"/>
                <a:gd name="T50" fmla="*/ 330 w 390"/>
                <a:gd name="T51" fmla="*/ 51 h 326"/>
                <a:gd name="T52" fmla="*/ 287 w 390"/>
                <a:gd name="T53" fmla="*/ 26 h 326"/>
                <a:gd name="T54" fmla="*/ 219 w 390"/>
                <a:gd name="T55" fmla="*/ 9 h 326"/>
                <a:gd name="T56" fmla="*/ 234 w 390"/>
                <a:gd name="T57" fmla="*/ 0 h 326"/>
                <a:gd name="T58" fmla="*/ 291 w 390"/>
                <a:gd name="T59" fmla="*/ 17 h 326"/>
                <a:gd name="T60" fmla="*/ 352 w 390"/>
                <a:gd name="T61" fmla="*/ 72 h 326"/>
                <a:gd name="T62" fmla="*/ 356 w 390"/>
                <a:gd name="T63" fmla="*/ 108 h 326"/>
                <a:gd name="T64" fmla="*/ 352 w 390"/>
                <a:gd name="T65" fmla="*/ 119 h 326"/>
                <a:gd name="T66" fmla="*/ 355 w 390"/>
                <a:gd name="T67" fmla="*/ 120 h 326"/>
                <a:gd name="T68" fmla="*/ 390 w 390"/>
                <a:gd name="T69" fmla="*/ 174 h 326"/>
                <a:gd name="T70" fmla="*/ 354 w 390"/>
                <a:gd name="T71" fmla="*/ 239 h 326"/>
                <a:gd name="T72" fmla="*/ 335 w 390"/>
                <a:gd name="T73" fmla="*/ 254 h 326"/>
                <a:gd name="T74" fmla="*/ 326 w 390"/>
                <a:gd name="T75" fmla="*/ 268 h 326"/>
                <a:gd name="T76" fmla="*/ 304 w 390"/>
                <a:gd name="T77" fmla="*/ 303 h 326"/>
                <a:gd name="T78" fmla="*/ 244 w 390"/>
                <a:gd name="T79" fmla="*/ 326 h 326"/>
                <a:gd name="T80" fmla="*/ 179 w 390"/>
                <a:gd name="T81" fmla="*/ 311 h 326"/>
                <a:gd name="T82" fmla="*/ 168 w 390"/>
                <a:gd name="T83" fmla="*/ 311 h 326"/>
                <a:gd name="T84" fmla="*/ 164 w 390"/>
                <a:gd name="T85" fmla="*/ 312 h 326"/>
                <a:gd name="T86" fmla="*/ 69 w 390"/>
                <a:gd name="T87" fmla="*/ 306 h 326"/>
                <a:gd name="T88" fmla="*/ 45 w 390"/>
                <a:gd name="T89" fmla="*/ 272 h 326"/>
                <a:gd name="T90" fmla="*/ 42 w 390"/>
                <a:gd name="T91" fmla="*/ 268 h 326"/>
                <a:gd name="T92" fmla="*/ 10 w 390"/>
                <a:gd name="T93" fmla="*/ 243 h 326"/>
                <a:gd name="T94" fmla="*/ 10 w 390"/>
                <a:gd name="T95" fmla="*/ 188 h 326"/>
                <a:gd name="T96" fmla="*/ 13 w 390"/>
                <a:gd name="T97" fmla="*/ 174 h 326"/>
                <a:gd name="T98" fmla="*/ 9 w 390"/>
                <a:gd name="T99" fmla="*/ 170 h 326"/>
                <a:gd name="T100" fmla="*/ 13 w 390"/>
                <a:gd name="T101" fmla="*/ 87 h 326"/>
                <a:gd name="T102" fmla="*/ 38 w 390"/>
                <a:gd name="T103" fmla="*/ 68 h 326"/>
                <a:gd name="T104" fmla="*/ 81 w 390"/>
                <a:gd name="T105" fmla="*/ 55 h 326"/>
                <a:gd name="T106" fmla="*/ 101 w 390"/>
                <a:gd name="T107" fmla="*/ 26 h 326"/>
                <a:gd name="T108" fmla="*/ 179 w 390"/>
                <a:gd name="T109" fmla="*/ 1 h 3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390" h="326">
                  <a:moveTo>
                    <a:pt x="199" y="7"/>
                  </a:moveTo>
                  <a:lnTo>
                    <a:pt x="195" y="17"/>
                  </a:lnTo>
                  <a:lnTo>
                    <a:pt x="194" y="15"/>
                  </a:lnTo>
                  <a:lnTo>
                    <a:pt x="193" y="15"/>
                  </a:lnTo>
                  <a:lnTo>
                    <a:pt x="190" y="14"/>
                  </a:lnTo>
                  <a:lnTo>
                    <a:pt x="186" y="13"/>
                  </a:lnTo>
                  <a:lnTo>
                    <a:pt x="175" y="11"/>
                  </a:lnTo>
                  <a:lnTo>
                    <a:pt x="164" y="10"/>
                  </a:lnTo>
                  <a:lnTo>
                    <a:pt x="151" y="11"/>
                  </a:lnTo>
                  <a:lnTo>
                    <a:pt x="136" y="15"/>
                  </a:lnTo>
                  <a:lnTo>
                    <a:pt x="122" y="22"/>
                  </a:lnTo>
                  <a:lnTo>
                    <a:pt x="107" y="34"/>
                  </a:lnTo>
                  <a:lnTo>
                    <a:pt x="93" y="51"/>
                  </a:lnTo>
                  <a:lnTo>
                    <a:pt x="93" y="51"/>
                  </a:lnTo>
                  <a:lnTo>
                    <a:pt x="93" y="51"/>
                  </a:lnTo>
                  <a:lnTo>
                    <a:pt x="93" y="51"/>
                  </a:lnTo>
                  <a:lnTo>
                    <a:pt x="92" y="52"/>
                  </a:lnTo>
                  <a:lnTo>
                    <a:pt x="90" y="55"/>
                  </a:lnTo>
                  <a:lnTo>
                    <a:pt x="90" y="56"/>
                  </a:lnTo>
                  <a:lnTo>
                    <a:pt x="90" y="57"/>
                  </a:lnTo>
                  <a:lnTo>
                    <a:pt x="94" y="64"/>
                  </a:lnTo>
                  <a:lnTo>
                    <a:pt x="88" y="64"/>
                  </a:lnTo>
                  <a:lnTo>
                    <a:pt x="86" y="64"/>
                  </a:lnTo>
                  <a:lnTo>
                    <a:pt x="84" y="65"/>
                  </a:lnTo>
                  <a:lnTo>
                    <a:pt x="80" y="65"/>
                  </a:lnTo>
                  <a:lnTo>
                    <a:pt x="75" y="66"/>
                  </a:lnTo>
                  <a:lnTo>
                    <a:pt x="69" y="66"/>
                  </a:lnTo>
                  <a:lnTo>
                    <a:pt x="60" y="69"/>
                  </a:lnTo>
                  <a:lnTo>
                    <a:pt x="51" y="72"/>
                  </a:lnTo>
                  <a:lnTo>
                    <a:pt x="46" y="74"/>
                  </a:lnTo>
                  <a:lnTo>
                    <a:pt x="46" y="76"/>
                  </a:lnTo>
                  <a:lnTo>
                    <a:pt x="45" y="76"/>
                  </a:lnTo>
                  <a:lnTo>
                    <a:pt x="45" y="76"/>
                  </a:lnTo>
                  <a:lnTo>
                    <a:pt x="43" y="76"/>
                  </a:lnTo>
                  <a:lnTo>
                    <a:pt x="42" y="77"/>
                  </a:lnTo>
                  <a:lnTo>
                    <a:pt x="39" y="78"/>
                  </a:lnTo>
                  <a:lnTo>
                    <a:pt x="35" y="79"/>
                  </a:lnTo>
                  <a:lnTo>
                    <a:pt x="31" y="83"/>
                  </a:lnTo>
                  <a:lnTo>
                    <a:pt x="28" y="86"/>
                  </a:lnTo>
                  <a:lnTo>
                    <a:pt x="21" y="94"/>
                  </a:lnTo>
                  <a:lnTo>
                    <a:pt x="16" y="102"/>
                  </a:lnTo>
                  <a:lnTo>
                    <a:pt x="12" y="113"/>
                  </a:lnTo>
                  <a:lnTo>
                    <a:pt x="9" y="127"/>
                  </a:lnTo>
                  <a:lnTo>
                    <a:pt x="12" y="144"/>
                  </a:lnTo>
                  <a:lnTo>
                    <a:pt x="18" y="165"/>
                  </a:lnTo>
                  <a:lnTo>
                    <a:pt x="20" y="167"/>
                  </a:lnTo>
                  <a:lnTo>
                    <a:pt x="22" y="170"/>
                  </a:lnTo>
                  <a:lnTo>
                    <a:pt x="24" y="174"/>
                  </a:lnTo>
                  <a:lnTo>
                    <a:pt x="24" y="179"/>
                  </a:lnTo>
                  <a:lnTo>
                    <a:pt x="24" y="184"/>
                  </a:lnTo>
                  <a:lnTo>
                    <a:pt x="21" y="189"/>
                  </a:lnTo>
                  <a:lnTo>
                    <a:pt x="21" y="191"/>
                  </a:lnTo>
                  <a:lnTo>
                    <a:pt x="20" y="192"/>
                  </a:lnTo>
                  <a:lnTo>
                    <a:pt x="18" y="195"/>
                  </a:lnTo>
                  <a:lnTo>
                    <a:pt x="17" y="197"/>
                  </a:lnTo>
                  <a:lnTo>
                    <a:pt x="16" y="204"/>
                  </a:lnTo>
                  <a:lnTo>
                    <a:pt x="14" y="210"/>
                  </a:lnTo>
                  <a:lnTo>
                    <a:pt x="13" y="217"/>
                  </a:lnTo>
                  <a:lnTo>
                    <a:pt x="14" y="227"/>
                  </a:lnTo>
                  <a:lnTo>
                    <a:pt x="20" y="238"/>
                  </a:lnTo>
                  <a:lnTo>
                    <a:pt x="28" y="248"/>
                  </a:lnTo>
                  <a:lnTo>
                    <a:pt x="42" y="257"/>
                  </a:lnTo>
                  <a:lnTo>
                    <a:pt x="42" y="257"/>
                  </a:lnTo>
                  <a:lnTo>
                    <a:pt x="45" y="257"/>
                  </a:lnTo>
                  <a:lnTo>
                    <a:pt x="46" y="259"/>
                  </a:lnTo>
                  <a:lnTo>
                    <a:pt x="48" y="260"/>
                  </a:lnTo>
                  <a:lnTo>
                    <a:pt x="51" y="263"/>
                  </a:lnTo>
                  <a:lnTo>
                    <a:pt x="52" y="265"/>
                  </a:lnTo>
                  <a:lnTo>
                    <a:pt x="54" y="269"/>
                  </a:lnTo>
                  <a:lnTo>
                    <a:pt x="54" y="271"/>
                  </a:lnTo>
                  <a:lnTo>
                    <a:pt x="55" y="273"/>
                  </a:lnTo>
                  <a:lnTo>
                    <a:pt x="56" y="276"/>
                  </a:lnTo>
                  <a:lnTo>
                    <a:pt x="59" y="280"/>
                  </a:lnTo>
                  <a:lnTo>
                    <a:pt x="63" y="285"/>
                  </a:lnTo>
                  <a:lnTo>
                    <a:pt x="67" y="290"/>
                  </a:lnTo>
                  <a:lnTo>
                    <a:pt x="76" y="299"/>
                  </a:lnTo>
                  <a:lnTo>
                    <a:pt x="86" y="306"/>
                  </a:lnTo>
                  <a:lnTo>
                    <a:pt x="100" y="311"/>
                  </a:lnTo>
                  <a:lnTo>
                    <a:pt x="117" y="312"/>
                  </a:lnTo>
                  <a:lnTo>
                    <a:pt x="136" y="310"/>
                  </a:lnTo>
                  <a:lnTo>
                    <a:pt x="160" y="303"/>
                  </a:lnTo>
                  <a:lnTo>
                    <a:pt x="162" y="302"/>
                  </a:lnTo>
                  <a:lnTo>
                    <a:pt x="165" y="301"/>
                  </a:lnTo>
                  <a:lnTo>
                    <a:pt x="168" y="301"/>
                  </a:lnTo>
                  <a:lnTo>
                    <a:pt x="173" y="299"/>
                  </a:lnTo>
                  <a:lnTo>
                    <a:pt x="177" y="301"/>
                  </a:lnTo>
                  <a:lnTo>
                    <a:pt x="182" y="302"/>
                  </a:lnTo>
                  <a:lnTo>
                    <a:pt x="182" y="302"/>
                  </a:lnTo>
                  <a:lnTo>
                    <a:pt x="183" y="303"/>
                  </a:lnTo>
                  <a:lnTo>
                    <a:pt x="186" y="303"/>
                  </a:lnTo>
                  <a:lnTo>
                    <a:pt x="190" y="306"/>
                  </a:lnTo>
                  <a:lnTo>
                    <a:pt x="195" y="307"/>
                  </a:lnTo>
                  <a:lnTo>
                    <a:pt x="200" y="309"/>
                  </a:lnTo>
                  <a:lnTo>
                    <a:pt x="220" y="314"/>
                  </a:lnTo>
                  <a:lnTo>
                    <a:pt x="244" y="315"/>
                  </a:lnTo>
                  <a:lnTo>
                    <a:pt x="261" y="314"/>
                  </a:lnTo>
                  <a:lnTo>
                    <a:pt x="276" y="310"/>
                  </a:lnTo>
                  <a:lnTo>
                    <a:pt x="292" y="301"/>
                  </a:lnTo>
                  <a:lnTo>
                    <a:pt x="305" y="286"/>
                  </a:lnTo>
                  <a:lnTo>
                    <a:pt x="317" y="265"/>
                  </a:lnTo>
                  <a:lnTo>
                    <a:pt x="318" y="260"/>
                  </a:lnTo>
                  <a:lnTo>
                    <a:pt x="323" y="252"/>
                  </a:lnTo>
                  <a:lnTo>
                    <a:pt x="331" y="244"/>
                  </a:lnTo>
                  <a:lnTo>
                    <a:pt x="333" y="243"/>
                  </a:lnTo>
                  <a:lnTo>
                    <a:pt x="335" y="242"/>
                  </a:lnTo>
                  <a:lnTo>
                    <a:pt x="339" y="239"/>
                  </a:lnTo>
                  <a:lnTo>
                    <a:pt x="344" y="234"/>
                  </a:lnTo>
                  <a:lnTo>
                    <a:pt x="350" y="229"/>
                  </a:lnTo>
                  <a:lnTo>
                    <a:pt x="356" y="223"/>
                  </a:lnTo>
                  <a:lnTo>
                    <a:pt x="368" y="209"/>
                  </a:lnTo>
                  <a:lnTo>
                    <a:pt x="377" y="192"/>
                  </a:lnTo>
                  <a:lnTo>
                    <a:pt x="380" y="174"/>
                  </a:lnTo>
                  <a:lnTo>
                    <a:pt x="378" y="159"/>
                  </a:lnTo>
                  <a:lnTo>
                    <a:pt x="369" y="145"/>
                  </a:lnTo>
                  <a:lnTo>
                    <a:pt x="354" y="129"/>
                  </a:lnTo>
                  <a:lnTo>
                    <a:pt x="351" y="129"/>
                  </a:lnTo>
                  <a:lnTo>
                    <a:pt x="348" y="128"/>
                  </a:lnTo>
                  <a:lnTo>
                    <a:pt x="346" y="127"/>
                  </a:lnTo>
                  <a:lnTo>
                    <a:pt x="344" y="125"/>
                  </a:lnTo>
                  <a:lnTo>
                    <a:pt x="343" y="121"/>
                  </a:lnTo>
                  <a:lnTo>
                    <a:pt x="342" y="119"/>
                  </a:lnTo>
                  <a:lnTo>
                    <a:pt x="343" y="115"/>
                  </a:lnTo>
                  <a:lnTo>
                    <a:pt x="344" y="111"/>
                  </a:lnTo>
                  <a:lnTo>
                    <a:pt x="346" y="106"/>
                  </a:lnTo>
                  <a:lnTo>
                    <a:pt x="347" y="103"/>
                  </a:lnTo>
                  <a:lnTo>
                    <a:pt x="347" y="99"/>
                  </a:lnTo>
                  <a:lnTo>
                    <a:pt x="346" y="89"/>
                  </a:lnTo>
                  <a:lnTo>
                    <a:pt x="343" y="76"/>
                  </a:lnTo>
                  <a:lnTo>
                    <a:pt x="337" y="61"/>
                  </a:lnTo>
                  <a:lnTo>
                    <a:pt x="330" y="51"/>
                  </a:lnTo>
                  <a:lnTo>
                    <a:pt x="320" y="40"/>
                  </a:lnTo>
                  <a:lnTo>
                    <a:pt x="305" y="32"/>
                  </a:lnTo>
                  <a:lnTo>
                    <a:pt x="287" y="26"/>
                  </a:lnTo>
                  <a:lnTo>
                    <a:pt x="287" y="26"/>
                  </a:lnTo>
                  <a:lnTo>
                    <a:pt x="287" y="26"/>
                  </a:lnTo>
                  <a:lnTo>
                    <a:pt x="284" y="24"/>
                  </a:lnTo>
                  <a:lnTo>
                    <a:pt x="276" y="21"/>
                  </a:lnTo>
                  <a:lnTo>
                    <a:pt x="265" y="17"/>
                  </a:lnTo>
                  <a:lnTo>
                    <a:pt x="242" y="11"/>
                  </a:lnTo>
                  <a:lnTo>
                    <a:pt x="219" y="9"/>
                  </a:lnTo>
                  <a:lnTo>
                    <a:pt x="208" y="10"/>
                  </a:lnTo>
                  <a:lnTo>
                    <a:pt x="199" y="11"/>
                  </a:lnTo>
                  <a:lnTo>
                    <a:pt x="199" y="7"/>
                  </a:lnTo>
                  <a:close/>
                  <a:moveTo>
                    <a:pt x="219" y="0"/>
                  </a:moveTo>
                  <a:lnTo>
                    <a:pt x="234" y="0"/>
                  </a:lnTo>
                  <a:lnTo>
                    <a:pt x="250" y="4"/>
                  </a:lnTo>
                  <a:lnTo>
                    <a:pt x="265" y="7"/>
                  </a:lnTo>
                  <a:lnTo>
                    <a:pt x="276" y="11"/>
                  </a:lnTo>
                  <a:lnTo>
                    <a:pt x="286" y="14"/>
                  </a:lnTo>
                  <a:lnTo>
                    <a:pt x="291" y="17"/>
                  </a:lnTo>
                  <a:lnTo>
                    <a:pt x="310" y="23"/>
                  </a:lnTo>
                  <a:lnTo>
                    <a:pt x="326" y="32"/>
                  </a:lnTo>
                  <a:lnTo>
                    <a:pt x="338" y="44"/>
                  </a:lnTo>
                  <a:lnTo>
                    <a:pt x="346" y="56"/>
                  </a:lnTo>
                  <a:lnTo>
                    <a:pt x="352" y="72"/>
                  </a:lnTo>
                  <a:lnTo>
                    <a:pt x="356" y="87"/>
                  </a:lnTo>
                  <a:lnTo>
                    <a:pt x="356" y="99"/>
                  </a:lnTo>
                  <a:lnTo>
                    <a:pt x="356" y="104"/>
                  </a:lnTo>
                  <a:lnTo>
                    <a:pt x="356" y="107"/>
                  </a:lnTo>
                  <a:lnTo>
                    <a:pt x="356" y="108"/>
                  </a:lnTo>
                  <a:lnTo>
                    <a:pt x="356" y="110"/>
                  </a:lnTo>
                  <a:lnTo>
                    <a:pt x="355" y="110"/>
                  </a:lnTo>
                  <a:lnTo>
                    <a:pt x="354" y="113"/>
                  </a:lnTo>
                  <a:lnTo>
                    <a:pt x="352" y="116"/>
                  </a:lnTo>
                  <a:lnTo>
                    <a:pt x="352" y="119"/>
                  </a:lnTo>
                  <a:lnTo>
                    <a:pt x="352" y="119"/>
                  </a:lnTo>
                  <a:lnTo>
                    <a:pt x="352" y="119"/>
                  </a:lnTo>
                  <a:lnTo>
                    <a:pt x="352" y="120"/>
                  </a:lnTo>
                  <a:lnTo>
                    <a:pt x="354" y="120"/>
                  </a:lnTo>
                  <a:lnTo>
                    <a:pt x="355" y="120"/>
                  </a:lnTo>
                  <a:lnTo>
                    <a:pt x="358" y="120"/>
                  </a:lnTo>
                  <a:lnTo>
                    <a:pt x="359" y="121"/>
                  </a:lnTo>
                  <a:lnTo>
                    <a:pt x="377" y="138"/>
                  </a:lnTo>
                  <a:lnTo>
                    <a:pt x="388" y="155"/>
                  </a:lnTo>
                  <a:lnTo>
                    <a:pt x="390" y="174"/>
                  </a:lnTo>
                  <a:lnTo>
                    <a:pt x="388" y="191"/>
                  </a:lnTo>
                  <a:lnTo>
                    <a:pt x="381" y="205"/>
                  </a:lnTo>
                  <a:lnTo>
                    <a:pt x="373" y="218"/>
                  </a:lnTo>
                  <a:lnTo>
                    <a:pt x="363" y="230"/>
                  </a:lnTo>
                  <a:lnTo>
                    <a:pt x="354" y="239"/>
                  </a:lnTo>
                  <a:lnTo>
                    <a:pt x="344" y="247"/>
                  </a:lnTo>
                  <a:lnTo>
                    <a:pt x="339" y="251"/>
                  </a:lnTo>
                  <a:lnTo>
                    <a:pt x="337" y="252"/>
                  </a:lnTo>
                  <a:lnTo>
                    <a:pt x="337" y="254"/>
                  </a:lnTo>
                  <a:lnTo>
                    <a:pt x="335" y="254"/>
                  </a:lnTo>
                  <a:lnTo>
                    <a:pt x="333" y="255"/>
                  </a:lnTo>
                  <a:lnTo>
                    <a:pt x="330" y="259"/>
                  </a:lnTo>
                  <a:lnTo>
                    <a:pt x="327" y="263"/>
                  </a:lnTo>
                  <a:lnTo>
                    <a:pt x="326" y="267"/>
                  </a:lnTo>
                  <a:lnTo>
                    <a:pt x="326" y="268"/>
                  </a:lnTo>
                  <a:lnTo>
                    <a:pt x="326" y="268"/>
                  </a:lnTo>
                  <a:lnTo>
                    <a:pt x="326" y="269"/>
                  </a:lnTo>
                  <a:lnTo>
                    <a:pt x="326" y="269"/>
                  </a:lnTo>
                  <a:lnTo>
                    <a:pt x="316" y="289"/>
                  </a:lnTo>
                  <a:lnTo>
                    <a:pt x="304" y="303"/>
                  </a:lnTo>
                  <a:lnTo>
                    <a:pt x="289" y="314"/>
                  </a:lnTo>
                  <a:lnTo>
                    <a:pt x="275" y="320"/>
                  </a:lnTo>
                  <a:lnTo>
                    <a:pt x="259" y="324"/>
                  </a:lnTo>
                  <a:lnTo>
                    <a:pt x="244" y="326"/>
                  </a:lnTo>
                  <a:lnTo>
                    <a:pt x="244" y="326"/>
                  </a:lnTo>
                  <a:lnTo>
                    <a:pt x="227" y="324"/>
                  </a:lnTo>
                  <a:lnTo>
                    <a:pt x="211" y="322"/>
                  </a:lnTo>
                  <a:lnTo>
                    <a:pt x="198" y="318"/>
                  </a:lnTo>
                  <a:lnTo>
                    <a:pt x="187" y="315"/>
                  </a:lnTo>
                  <a:lnTo>
                    <a:pt x="179" y="311"/>
                  </a:lnTo>
                  <a:lnTo>
                    <a:pt x="177" y="311"/>
                  </a:lnTo>
                  <a:lnTo>
                    <a:pt x="175" y="310"/>
                  </a:lnTo>
                  <a:lnTo>
                    <a:pt x="173" y="310"/>
                  </a:lnTo>
                  <a:lnTo>
                    <a:pt x="169" y="310"/>
                  </a:lnTo>
                  <a:lnTo>
                    <a:pt x="168" y="311"/>
                  </a:lnTo>
                  <a:lnTo>
                    <a:pt x="165" y="311"/>
                  </a:lnTo>
                  <a:lnTo>
                    <a:pt x="165" y="311"/>
                  </a:lnTo>
                  <a:lnTo>
                    <a:pt x="165" y="311"/>
                  </a:lnTo>
                  <a:lnTo>
                    <a:pt x="165" y="312"/>
                  </a:lnTo>
                  <a:lnTo>
                    <a:pt x="164" y="312"/>
                  </a:lnTo>
                  <a:lnTo>
                    <a:pt x="139" y="320"/>
                  </a:lnTo>
                  <a:lnTo>
                    <a:pt x="117" y="323"/>
                  </a:lnTo>
                  <a:lnTo>
                    <a:pt x="98" y="320"/>
                  </a:lnTo>
                  <a:lnTo>
                    <a:pt x="83" y="315"/>
                  </a:lnTo>
                  <a:lnTo>
                    <a:pt x="69" y="306"/>
                  </a:lnTo>
                  <a:lnTo>
                    <a:pt x="60" y="297"/>
                  </a:lnTo>
                  <a:lnTo>
                    <a:pt x="52" y="288"/>
                  </a:lnTo>
                  <a:lnTo>
                    <a:pt x="48" y="280"/>
                  </a:lnTo>
                  <a:lnTo>
                    <a:pt x="45" y="274"/>
                  </a:lnTo>
                  <a:lnTo>
                    <a:pt x="45" y="272"/>
                  </a:lnTo>
                  <a:lnTo>
                    <a:pt x="45" y="272"/>
                  </a:lnTo>
                  <a:lnTo>
                    <a:pt x="45" y="272"/>
                  </a:lnTo>
                  <a:lnTo>
                    <a:pt x="43" y="269"/>
                  </a:lnTo>
                  <a:lnTo>
                    <a:pt x="43" y="268"/>
                  </a:lnTo>
                  <a:lnTo>
                    <a:pt x="42" y="268"/>
                  </a:lnTo>
                  <a:lnTo>
                    <a:pt x="42" y="268"/>
                  </a:lnTo>
                  <a:lnTo>
                    <a:pt x="41" y="268"/>
                  </a:lnTo>
                  <a:lnTo>
                    <a:pt x="38" y="268"/>
                  </a:lnTo>
                  <a:lnTo>
                    <a:pt x="22" y="256"/>
                  </a:lnTo>
                  <a:lnTo>
                    <a:pt x="10" y="243"/>
                  </a:lnTo>
                  <a:lnTo>
                    <a:pt x="5" y="230"/>
                  </a:lnTo>
                  <a:lnTo>
                    <a:pt x="4" y="217"/>
                  </a:lnTo>
                  <a:lnTo>
                    <a:pt x="5" y="205"/>
                  </a:lnTo>
                  <a:lnTo>
                    <a:pt x="8" y="195"/>
                  </a:lnTo>
                  <a:lnTo>
                    <a:pt x="10" y="188"/>
                  </a:lnTo>
                  <a:lnTo>
                    <a:pt x="13" y="184"/>
                  </a:lnTo>
                  <a:lnTo>
                    <a:pt x="14" y="182"/>
                  </a:lnTo>
                  <a:lnTo>
                    <a:pt x="14" y="179"/>
                  </a:lnTo>
                  <a:lnTo>
                    <a:pt x="13" y="176"/>
                  </a:lnTo>
                  <a:lnTo>
                    <a:pt x="13" y="174"/>
                  </a:lnTo>
                  <a:lnTo>
                    <a:pt x="12" y="171"/>
                  </a:lnTo>
                  <a:lnTo>
                    <a:pt x="10" y="171"/>
                  </a:lnTo>
                  <a:lnTo>
                    <a:pt x="10" y="171"/>
                  </a:lnTo>
                  <a:lnTo>
                    <a:pt x="10" y="170"/>
                  </a:lnTo>
                  <a:lnTo>
                    <a:pt x="9" y="170"/>
                  </a:lnTo>
                  <a:lnTo>
                    <a:pt x="3" y="146"/>
                  </a:lnTo>
                  <a:lnTo>
                    <a:pt x="0" y="127"/>
                  </a:lnTo>
                  <a:lnTo>
                    <a:pt x="1" y="111"/>
                  </a:lnTo>
                  <a:lnTo>
                    <a:pt x="7" y="98"/>
                  </a:lnTo>
                  <a:lnTo>
                    <a:pt x="13" y="87"/>
                  </a:lnTo>
                  <a:lnTo>
                    <a:pt x="21" y="79"/>
                  </a:lnTo>
                  <a:lnTo>
                    <a:pt x="26" y="76"/>
                  </a:lnTo>
                  <a:lnTo>
                    <a:pt x="30" y="72"/>
                  </a:lnTo>
                  <a:lnTo>
                    <a:pt x="34" y="69"/>
                  </a:lnTo>
                  <a:lnTo>
                    <a:pt x="38" y="68"/>
                  </a:lnTo>
                  <a:lnTo>
                    <a:pt x="41" y="66"/>
                  </a:lnTo>
                  <a:lnTo>
                    <a:pt x="52" y="61"/>
                  </a:lnTo>
                  <a:lnTo>
                    <a:pt x="68" y="57"/>
                  </a:lnTo>
                  <a:lnTo>
                    <a:pt x="75" y="56"/>
                  </a:lnTo>
                  <a:lnTo>
                    <a:pt x="81" y="55"/>
                  </a:lnTo>
                  <a:lnTo>
                    <a:pt x="81" y="51"/>
                  </a:lnTo>
                  <a:lnTo>
                    <a:pt x="83" y="48"/>
                  </a:lnTo>
                  <a:lnTo>
                    <a:pt x="84" y="45"/>
                  </a:lnTo>
                  <a:lnTo>
                    <a:pt x="85" y="44"/>
                  </a:lnTo>
                  <a:lnTo>
                    <a:pt x="101" y="26"/>
                  </a:lnTo>
                  <a:lnTo>
                    <a:pt x="117" y="14"/>
                  </a:lnTo>
                  <a:lnTo>
                    <a:pt x="132" y="5"/>
                  </a:lnTo>
                  <a:lnTo>
                    <a:pt x="148" y="1"/>
                  </a:lnTo>
                  <a:lnTo>
                    <a:pt x="164" y="0"/>
                  </a:lnTo>
                  <a:lnTo>
                    <a:pt x="179" y="1"/>
                  </a:lnTo>
                  <a:lnTo>
                    <a:pt x="191" y="5"/>
                  </a:lnTo>
                  <a:lnTo>
                    <a:pt x="198" y="6"/>
                  </a:lnTo>
                  <a:lnTo>
                    <a:pt x="196" y="2"/>
                  </a:lnTo>
                  <a:lnTo>
                    <a:pt x="219" y="0"/>
                  </a:lnTo>
                  <a:close/>
                </a:path>
              </a:pathLst>
            </a:custGeom>
            <a:grpFill/>
            <a:ln w="0">
              <a:solidFill>
                <a:schemeClr val="accent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华文行楷" panose="02010800040101010101" pitchFamily="2" charset="-122"/>
                <a:ea typeface="华文行楷" panose="02010800040101010101" pitchFamily="2" charset="-122"/>
              </a:endParaRPr>
            </a:p>
          </p:txBody>
        </p:sp>
      </p:grpSp>
      <p:sp>
        <p:nvSpPr>
          <p:cNvPr id="136195" name="文本框 5"/>
          <p:cNvSpPr txBox="1"/>
          <p:nvPr/>
        </p:nvSpPr>
        <p:spPr>
          <a:xfrm>
            <a:off x="3113088" y="1376363"/>
            <a:ext cx="1076325" cy="830262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r>
              <a:rPr lang="zh-CN" altLang="en-US" sz="2400" b="1" dirty="0">
                <a:solidFill>
                  <a:schemeClr val="accent1"/>
                </a:solidFill>
                <a:latin typeface="华文琥珀" panose="02010800040101010101" charset="-122"/>
                <a:ea typeface="华文琥珀" panose="02010800040101010101" charset="-122"/>
              </a:rPr>
              <a:t>思 考练 习</a:t>
            </a:r>
            <a:endParaRPr lang="zh-CN" altLang="en-US" sz="2400" b="1" dirty="0">
              <a:solidFill>
                <a:schemeClr val="accent1"/>
              </a:solidFill>
              <a:latin typeface="华文琥珀" panose="02010800040101010101" charset="-122"/>
              <a:ea typeface="华文琥珀" panose="02010800040101010101" charset="-122"/>
            </a:endParaRPr>
          </a:p>
        </p:txBody>
      </p:sp>
    </p:spTree>
  </p:cSld>
  <p:clrMapOvr>
    <a:masterClrMapping/>
  </p:clrMapOvr>
  <p:transition spd="slow">
    <p:random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300033" name="组合 9"/>
          <p:cNvGrpSpPr/>
          <p:nvPr/>
        </p:nvGrpSpPr>
        <p:grpSpPr>
          <a:xfrm>
            <a:off x="3457575" y="2033588"/>
            <a:ext cx="5348288" cy="2725737"/>
            <a:chOff x="3026" y="2389"/>
            <a:chExt cx="8423" cy="4292"/>
          </a:xfrm>
        </p:grpSpPr>
        <p:sp>
          <p:nvSpPr>
            <p:cNvPr id="300034" name="文本框 4"/>
            <p:cNvSpPr txBox="1"/>
            <p:nvPr/>
          </p:nvSpPr>
          <p:spPr>
            <a:xfrm>
              <a:off x="3459" y="3175"/>
              <a:ext cx="7990" cy="3343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p>
              <a:r>
                <a:rPr lang="en-US" altLang="zh-CN" sz="6600" dirty="0">
                  <a:solidFill>
                    <a:srgbClr val="254C6A"/>
                  </a:solidFill>
                  <a:latin typeface="微软简老宋" charset="0"/>
                  <a:ea typeface="微软雅黑 Light" panose="020B0502040204020203" charset="-122"/>
                  <a:cs typeface="微软简老宋" charset="0"/>
                </a:rPr>
                <a:t>THANK</a:t>
              </a:r>
              <a:endParaRPr lang="en-US" altLang="zh-CN" sz="6600" dirty="0">
                <a:solidFill>
                  <a:srgbClr val="254C6A"/>
                </a:solidFill>
                <a:latin typeface="微软简老宋" charset="0"/>
                <a:ea typeface="微软雅黑 Light" panose="020B0502040204020203" charset="-122"/>
                <a:cs typeface="微软简老宋" charset="0"/>
              </a:endParaRPr>
            </a:p>
            <a:p>
              <a:r>
                <a:rPr lang="en-US" altLang="zh-CN" sz="6600" dirty="0">
                  <a:solidFill>
                    <a:srgbClr val="8064A2"/>
                  </a:solidFill>
                  <a:latin typeface="微软简老宋" charset="0"/>
                  <a:ea typeface="微软雅黑 Light" panose="020B0502040204020203" charset="-122"/>
                  <a:cs typeface="微软简老宋" charset="0"/>
                </a:rPr>
                <a:t> </a:t>
              </a:r>
              <a:r>
                <a:rPr lang="en-US" altLang="zh-CN" sz="6600" dirty="0">
                  <a:solidFill>
                    <a:srgbClr val="254C6A"/>
                  </a:solidFill>
                  <a:latin typeface="微软简老宋" charset="0"/>
                  <a:ea typeface="微软雅黑 Light" panose="020B0502040204020203" charset="-122"/>
                  <a:cs typeface="微软简老宋" charset="0"/>
                </a:rPr>
                <a:t>YOU</a:t>
              </a:r>
              <a:r>
                <a:rPr lang="en-US" altLang="zh-CN" sz="6600" dirty="0">
                  <a:solidFill>
                    <a:srgbClr val="8064A2"/>
                  </a:solidFill>
                  <a:latin typeface="微软简老宋" charset="0"/>
                  <a:ea typeface="微软雅黑 Light" panose="020B0502040204020203" charset="-122"/>
                  <a:cs typeface="微软简老宋" charset="0"/>
                </a:rPr>
                <a:t> </a:t>
              </a:r>
              <a:endParaRPr lang="zh-CN" altLang="en-US" sz="6600" dirty="0">
                <a:solidFill>
                  <a:srgbClr val="8064A2"/>
                </a:solidFill>
                <a:latin typeface="微软简老宋" charset="0"/>
                <a:ea typeface="微软简老宋" charset="0"/>
              </a:endParaRPr>
            </a:p>
          </p:txBody>
        </p:sp>
        <p:sp>
          <p:nvSpPr>
            <p:cNvPr id="3" name="椭圆 2"/>
            <p:cNvSpPr/>
            <p:nvPr/>
          </p:nvSpPr>
          <p:spPr>
            <a:xfrm>
              <a:off x="3147" y="6058"/>
              <a:ext cx="623" cy="623"/>
            </a:xfrm>
            <a:prstGeom prst="ellipse">
              <a:avLst/>
            </a:prstGeom>
            <a:solidFill>
              <a:srgbClr val="254C6A"/>
            </a:solidFill>
            <a:ln w="25400" cap="flat" cmpd="sng" algn="ctr">
              <a:noFill/>
              <a:prstDash val="solid"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txBody>
            <a:bodyPr rtlCol="0" anchor="ctr"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" name="椭圆 3"/>
            <p:cNvSpPr/>
            <p:nvPr/>
          </p:nvSpPr>
          <p:spPr>
            <a:xfrm>
              <a:off x="3026" y="2958"/>
              <a:ext cx="433" cy="433"/>
            </a:xfrm>
            <a:prstGeom prst="ellipse">
              <a:avLst/>
            </a:prstGeom>
            <a:solidFill>
              <a:srgbClr val="254C6A"/>
            </a:solidFill>
            <a:ln w="25400" cap="flat" cmpd="sng" algn="ctr">
              <a:noFill/>
              <a:prstDash val="solid"/>
            </a:ln>
            <a:effectLst>
              <a:outerShdw blurRad="254000" dist="127000" dir="8100000" algn="tr" rotWithShape="0">
                <a:prstClr val="black">
                  <a:alpha val="60000"/>
                </a:prstClr>
              </a:outerShdw>
            </a:effectLst>
          </p:spPr>
          <p:txBody>
            <a:bodyPr rtlCol="0" anchor="ctr"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grpSp>
          <p:nvGrpSpPr>
            <p:cNvPr id="6" name="组合 5"/>
            <p:cNvGrpSpPr/>
            <p:nvPr/>
          </p:nvGrpSpPr>
          <p:grpSpPr>
            <a:xfrm>
              <a:off x="7313" y="2389"/>
              <a:ext cx="346" cy="346"/>
              <a:chOff x="304800" y="673100"/>
              <a:chExt cx="4000500" cy="4000500"/>
            </a:xfrm>
            <a:effectLst>
              <a:outerShdw blurRad="381000" dist="152400" dir="8100000" algn="tr" rotWithShape="0">
                <a:prstClr val="black">
                  <a:alpha val="70000"/>
                </a:prstClr>
              </a:outerShdw>
            </a:effectLst>
          </p:grpSpPr>
          <p:sp>
            <p:nvSpPr>
              <p:cNvPr id="7" name="同心圆 6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ysClr val="window" lastClr="FFFFFF"/>
                  </a:gs>
                  <a:gs pos="55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65000"/>
                    </a:sysClr>
                  </a:gs>
                </a:gsLst>
                <a:lin ang="81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8" name="椭圆 7"/>
              <p:cNvSpPr/>
              <p:nvPr/>
            </p:nvSpPr>
            <p:spPr>
              <a:xfrm>
                <a:off x="479425" y="847725"/>
                <a:ext cx="3651250" cy="3651250"/>
              </a:xfrm>
              <a:prstGeom prst="ellipse">
                <a:avLst/>
              </a:prstGeom>
              <a:gradFill>
                <a:gsLst>
                  <a:gs pos="0">
                    <a:sysClr val="window" lastClr="FFFFFF"/>
                  </a:gs>
                  <a:gs pos="51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189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  <a:cs typeface="+mn-cs"/>
                </a:endParaRPr>
              </a:p>
            </p:txBody>
          </p:sp>
        </p:grpSp>
        <p:grpSp>
          <p:nvGrpSpPr>
            <p:cNvPr id="9" name="组合 8"/>
            <p:cNvGrpSpPr/>
            <p:nvPr/>
          </p:nvGrpSpPr>
          <p:grpSpPr>
            <a:xfrm>
              <a:off x="5770" y="5034"/>
              <a:ext cx="453" cy="453"/>
              <a:chOff x="304800" y="673100"/>
              <a:chExt cx="4000500" cy="4000500"/>
            </a:xfrm>
            <a:effectLst>
              <a:outerShdw blurRad="381000" dist="152400" dir="8100000" algn="tr" rotWithShape="0">
                <a:prstClr val="black">
                  <a:alpha val="70000"/>
                </a:prstClr>
              </a:outerShdw>
            </a:effectLst>
          </p:grpSpPr>
          <p:sp>
            <p:nvSpPr>
              <p:cNvPr id="24" name="同心圆 23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ysClr val="window" lastClr="FFFFFF"/>
                  </a:gs>
                  <a:gs pos="55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65000"/>
                    </a:sysClr>
                  </a:gs>
                </a:gsLst>
                <a:lin ang="81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25" name="椭圆 24"/>
              <p:cNvSpPr/>
              <p:nvPr/>
            </p:nvSpPr>
            <p:spPr>
              <a:xfrm>
                <a:off x="479425" y="847725"/>
                <a:ext cx="3651250" cy="3651250"/>
              </a:xfrm>
              <a:prstGeom prst="ellipse">
                <a:avLst/>
              </a:prstGeom>
              <a:gradFill>
                <a:gsLst>
                  <a:gs pos="0">
                    <a:sysClr val="window" lastClr="FFFFFF"/>
                  </a:gs>
                  <a:gs pos="51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189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  <a:cs typeface="+mn-cs"/>
                </a:endParaRPr>
              </a:p>
            </p:txBody>
          </p:sp>
        </p:grpSp>
        <p:sp>
          <p:nvSpPr>
            <p:cNvPr id="26" name="椭圆 25"/>
            <p:cNvSpPr/>
            <p:nvPr/>
          </p:nvSpPr>
          <p:spPr>
            <a:xfrm>
              <a:off x="9568" y="2627"/>
              <a:ext cx="433" cy="433"/>
            </a:xfrm>
            <a:prstGeom prst="ellipse">
              <a:avLst/>
            </a:prstGeom>
            <a:solidFill>
              <a:srgbClr val="254C6A"/>
            </a:solidFill>
            <a:ln w="25400" cap="flat" cmpd="sng" algn="ctr">
              <a:noFill/>
              <a:prstDash val="solid"/>
            </a:ln>
            <a:effectLst>
              <a:outerShdw blurRad="254000" dist="127000" dir="8100000" algn="tr" rotWithShape="0">
                <a:prstClr val="black">
                  <a:alpha val="60000"/>
                </a:prstClr>
              </a:outerShdw>
            </a:effectLst>
          </p:spPr>
          <p:txBody>
            <a:bodyPr rtlCol="0" anchor="ctr"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7" name="椭圆 26"/>
            <p:cNvSpPr/>
            <p:nvPr/>
          </p:nvSpPr>
          <p:spPr>
            <a:xfrm>
              <a:off x="11041" y="6260"/>
              <a:ext cx="216" cy="216"/>
            </a:xfrm>
            <a:prstGeom prst="ellipse">
              <a:avLst/>
            </a:prstGeom>
            <a:solidFill>
              <a:srgbClr val="254C6A"/>
            </a:solidFill>
            <a:ln w="25400" cap="flat" cmpd="sng" algn="ctr">
              <a:noFill/>
              <a:prstDash val="solid"/>
            </a:ln>
            <a:effectLst>
              <a:outerShdw blurRad="254000" dist="127000" dir="8100000" algn="tr" rotWithShape="0">
                <a:prstClr val="black">
                  <a:alpha val="60000"/>
                </a:prstClr>
              </a:outerShdw>
            </a:effectLst>
          </p:spPr>
          <p:txBody>
            <a:bodyPr rtlCol="0" anchor="ctr"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grpSp>
          <p:nvGrpSpPr>
            <p:cNvPr id="28" name="组合 27"/>
            <p:cNvGrpSpPr/>
            <p:nvPr/>
          </p:nvGrpSpPr>
          <p:grpSpPr>
            <a:xfrm>
              <a:off x="8831" y="5322"/>
              <a:ext cx="737" cy="737"/>
              <a:chOff x="304800" y="673100"/>
              <a:chExt cx="4000500" cy="4000500"/>
            </a:xfrm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29" name="同心圆 28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ysClr val="window" lastClr="FFFFFF"/>
                  </a:gs>
                  <a:gs pos="55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65000"/>
                    </a:sysClr>
                  </a:gs>
                </a:gsLst>
                <a:lin ang="81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30" name="椭圆 29"/>
              <p:cNvSpPr/>
              <p:nvPr/>
            </p:nvSpPr>
            <p:spPr>
              <a:xfrm>
                <a:off x="392113" y="760413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ysClr val="window" lastClr="FFFFFF"/>
                  </a:gs>
                  <a:gs pos="51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189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  <a:cs typeface="+mn-cs"/>
                </a:endParaRPr>
              </a:p>
            </p:txBody>
          </p:sp>
        </p:grpSp>
      </p:grpSp>
    </p:spTree>
  </p:cSld>
  <p:clrMapOvr>
    <a:masterClrMapping/>
  </p:clrMapOvr>
  <p:transition spd="slow">
    <p:random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8" name="椭圆 7"/>
          <p:cNvSpPr/>
          <p:nvPr/>
        </p:nvSpPr>
        <p:spPr>
          <a:xfrm>
            <a:off x="2921000" y="2311400"/>
            <a:ext cx="2236788" cy="2235200"/>
          </a:xfrm>
          <a:prstGeom prst="ellipse">
            <a:avLst/>
          </a:prstGeom>
          <a:noFill/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765" fontAlgn="auto"/>
            <a:endParaRPr lang="zh-CN" altLang="en-US" strike="noStrike" noProof="1">
              <a:solidFill>
                <a:prstClr val="white"/>
              </a:solidFill>
              <a:latin typeface="Calibri Light" panose="020F0302020204030204"/>
              <a:ea typeface="微软雅黑 Light" panose="020B0502040204020203" charset="-122"/>
            </a:endParaRPr>
          </a:p>
        </p:txBody>
      </p:sp>
      <p:sp>
        <p:nvSpPr>
          <p:cNvPr id="24" name="椭圆 23"/>
          <p:cNvSpPr/>
          <p:nvPr/>
        </p:nvSpPr>
        <p:spPr>
          <a:xfrm>
            <a:off x="3181892" y="2557673"/>
            <a:ext cx="1743351" cy="1743351"/>
          </a:xfrm>
          <a:prstGeom prst="ellipse">
            <a:avLst/>
          </a:prstGeom>
          <a:gradFill>
            <a:gsLst>
              <a:gs pos="100000">
                <a:schemeClr val="accent1">
                  <a:lumMod val="75000"/>
                </a:schemeClr>
              </a:gs>
              <a:gs pos="0">
                <a:srgbClr val="27506E"/>
              </a:gs>
            </a:gsLst>
            <a:path path="circle">
              <a:fillToRect l="50000" t="50000" r="50000" b="50000"/>
            </a:path>
          </a:gradFill>
          <a:ln>
            <a:noFill/>
          </a:ln>
          <a:effectLst>
            <a:outerShdw blurRad="1397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765" fontAlgn="auto"/>
            <a:endParaRPr lang="zh-CN" altLang="en-US" strike="noStrike" noProof="1">
              <a:solidFill>
                <a:prstClr val="white"/>
              </a:solidFill>
              <a:latin typeface="Calibri Light" panose="020F0302020204030204"/>
              <a:ea typeface="微软雅黑 Light" panose="020B0502040204020203" charset="-122"/>
            </a:endParaRPr>
          </a:p>
        </p:txBody>
      </p:sp>
      <p:sp>
        <p:nvSpPr>
          <p:cNvPr id="115715" name="文本框 5"/>
          <p:cNvSpPr txBox="1"/>
          <p:nvPr/>
        </p:nvSpPr>
        <p:spPr>
          <a:xfrm>
            <a:off x="3273425" y="3151188"/>
            <a:ext cx="1560513" cy="646112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algn="ctr"/>
            <a:r>
              <a:rPr lang="zh-CN" altLang="en-US" sz="3600" b="1" dirty="0">
                <a:solidFill>
                  <a:srgbClr val="FFFFFF"/>
                </a:solidFill>
                <a:latin typeface="楷体" panose="02010609060101010101" charset="-122"/>
                <a:ea typeface="楷体" panose="02010609060101010101" charset="-122"/>
              </a:rPr>
              <a:t>第一节</a:t>
            </a:r>
            <a:endParaRPr lang="zh-CN" altLang="en-US" sz="3600" b="1" dirty="0">
              <a:solidFill>
                <a:srgbClr val="FFFFFF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15716" name="文本框 5"/>
          <p:cNvSpPr txBox="1"/>
          <p:nvPr/>
        </p:nvSpPr>
        <p:spPr>
          <a:xfrm>
            <a:off x="5991225" y="3168650"/>
            <a:ext cx="3383280" cy="64516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sz="3600" b="1" dirty="0">
                <a:solidFill>
                  <a:srgbClr val="27506E"/>
                </a:solidFill>
                <a:latin typeface="+mj-ea"/>
                <a:ea typeface="+mj-ea"/>
              </a:rPr>
              <a:t>就业心理的调适</a:t>
            </a:r>
            <a:endParaRPr lang="zh-CN" altLang="en-US" sz="3600" b="1" dirty="0">
              <a:solidFill>
                <a:srgbClr val="27506E"/>
              </a:solidFill>
              <a:latin typeface="+mj-ea"/>
              <a:ea typeface="+mj-ea"/>
            </a:endParaRPr>
          </a:p>
        </p:txBody>
      </p:sp>
      <p:sp>
        <p:nvSpPr>
          <p:cNvPr id="25" name="椭圆 24"/>
          <p:cNvSpPr/>
          <p:nvPr/>
        </p:nvSpPr>
        <p:spPr>
          <a:xfrm>
            <a:off x="4629999" y="2326081"/>
            <a:ext cx="520689" cy="520689"/>
          </a:xfrm>
          <a:prstGeom prst="ellipse">
            <a:avLst/>
          </a:prstGeom>
          <a:gradFill>
            <a:gsLst>
              <a:gs pos="100000">
                <a:schemeClr val="accent1">
                  <a:lumMod val="75000"/>
                </a:schemeClr>
              </a:gs>
              <a:gs pos="0">
                <a:srgbClr val="27506E"/>
              </a:gs>
            </a:gsLst>
            <a:path path="circle">
              <a:fillToRect l="50000" t="50000" r="50000" b="50000"/>
            </a:path>
          </a:gradFill>
          <a:ln>
            <a:noFill/>
          </a:ln>
          <a:effectLst>
            <a:outerShdw blurRad="1397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765" fontAlgn="auto"/>
            <a:endParaRPr lang="zh-CN" altLang="en-US" strike="noStrike" noProof="1">
              <a:solidFill>
                <a:prstClr val="white"/>
              </a:solidFill>
              <a:latin typeface="Calibri Light" panose="020F0302020204030204"/>
              <a:ea typeface="微软雅黑 Light" panose="020B0502040204020203" charset="-122"/>
            </a:endParaRPr>
          </a:p>
        </p:txBody>
      </p:sp>
      <p:sp>
        <p:nvSpPr>
          <p:cNvPr id="26" name="椭圆 25"/>
          <p:cNvSpPr/>
          <p:nvPr/>
        </p:nvSpPr>
        <p:spPr>
          <a:xfrm>
            <a:off x="2822238" y="2748484"/>
            <a:ext cx="382375" cy="382375"/>
          </a:xfrm>
          <a:prstGeom prst="ellipse">
            <a:avLst/>
          </a:prstGeom>
          <a:gradFill>
            <a:gsLst>
              <a:gs pos="100000">
                <a:schemeClr val="accent1">
                  <a:lumMod val="75000"/>
                </a:schemeClr>
              </a:gs>
              <a:gs pos="0">
                <a:srgbClr val="27506E"/>
              </a:gs>
            </a:gsLst>
            <a:path path="circle">
              <a:fillToRect l="50000" t="50000" r="50000" b="50000"/>
            </a:path>
          </a:gradFill>
          <a:ln>
            <a:noFill/>
          </a:ln>
          <a:effectLst>
            <a:outerShdw blurRad="1397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765" fontAlgn="auto"/>
            <a:endParaRPr lang="zh-CN" altLang="en-US" strike="noStrike" noProof="1">
              <a:solidFill>
                <a:prstClr val="white"/>
              </a:solidFill>
              <a:latin typeface="Calibri Light" panose="020F0302020204030204"/>
              <a:ea typeface="微软雅黑 Light" panose="020B0502040204020203" charset="-122"/>
            </a:endParaRPr>
          </a:p>
        </p:txBody>
      </p:sp>
      <p:sp>
        <p:nvSpPr>
          <p:cNvPr id="28" name="椭圆 27"/>
          <p:cNvSpPr/>
          <p:nvPr/>
        </p:nvSpPr>
        <p:spPr>
          <a:xfrm>
            <a:off x="2631050" y="4596320"/>
            <a:ext cx="213793" cy="213793"/>
          </a:xfrm>
          <a:prstGeom prst="ellipse">
            <a:avLst/>
          </a:prstGeom>
          <a:gradFill>
            <a:gsLst>
              <a:gs pos="100000">
                <a:schemeClr val="accent1">
                  <a:lumMod val="75000"/>
                </a:schemeClr>
              </a:gs>
              <a:gs pos="0">
                <a:srgbClr val="27506E"/>
              </a:gs>
            </a:gsLst>
            <a:path path="circle">
              <a:fillToRect l="50000" t="50000" r="50000" b="50000"/>
            </a:path>
          </a:gradFill>
          <a:ln>
            <a:noFill/>
          </a:ln>
          <a:effectLst>
            <a:outerShdw blurRad="1397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765" fontAlgn="auto"/>
            <a:endParaRPr lang="zh-CN" altLang="en-US" strike="noStrike" noProof="1">
              <a:solidFill>
                <a:prstClr val="white"/>
              </a:solidFill>
              <a:latin typeface="Calibri Light" panose="020F0302020204030204"/>
              <a:ea typeface="微软雅黑 Light" panose="020B0502040204020203" charset="-122"/>
            </a:endParaRPr>
          </a:p>
        </p:txBody>
      </p:sp>
      <p:sp>
        <p:nvSpPr>
          <p:cNvPr id="29" name="椭圆 28"/>
          <p:cNvSpPr/>
          <p:nvPr/>
        </p:nvSpPr>
        <p:spPr>
          <a:xfrm>
            <a:off x="3181892" y="4144222"/>
            <a:ext cx="294040" cy="294040"/>
          </a:xfrm>
          <a:prstGeom prst="ellipse">
            <a:avLst/>
          </a:prstGeom>
          <a:gradFill>
            <a:gsLst>
              <a:gs pos="100000">
                <a:schemeClr val="accent1">
                  <a:lumMod val="75000"/>
                </a:schemeClr>
              </a:gs>
              <a:gs pos="0">
                <a:srgbClr val="27506E"/>
              </a:gs>
            </a:gsLst>
            <a:path path="circle">
              <a:fillToRect l="50000" t="50000" r="50000" b="50000"/>
            </a:path>
          </a:gradFill>
          <a:ln>
            <a:noFill/>
          </a:ln>
          <a:effectLst>
            <a:outerShdw blurRad="1397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765" fontAlgn="auto"/>
            <a:endParaRPr lang="zh-CN" altLang="en-US" strike="noStrike" noProof="1">
              <a:solidFill>
                <a:prstClr val="white"/>
              </a:solidFill>
              <a:latin typeface="Calibri Light" panose="020F0302020204030204"/>
              <a:ea typeface="微软雅黑 Light" panose="020B0502040204020203" charset="-122"/>
            </a:endParaRPr>
          </a:p>
        </p:txBody>
      </p:sp>
      <p:sp>
        <p:nvSpPr>
          <p:cNvPr id="30" name="椭圆 29"/>
          <p:cNvSpPr/>
          <p:nvPr/>
        </p:nvSpPr>
        <p:spPr>
          <a:xfrm>
            <a:off x="4954529" y="3705618"/>
            <a:ext cx="304395" cy="304395"/>
          </a:xfrm>
          <a:prstGeom prst="ellipse">
            <a:avLst/>
          </a:prstGeom>
          <a:gradFill>
            <a:gsLst>
              <a:gs pos="100000">
                <a:schemeClr val="accent1">
                  <a:lumMod val="75000"/>
                </a:schemeClr>
              </a:gs>
              <a:gs pos="0">
                <a:srgbClr val="27506E"/>
              </a:gs>
            </a:gsLst>
            <a:path path="circle">
              <a:fillToRect l="50000" t="50000" r="50000" b="50000"/>
            </a:path>
          </a:gradFill>
          <a:ln>
            <a:noFill/>
          </a:ln>
          <a:effectLst>
            <a:outerShdw blurRad="1397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765" fontAlgn="auto"/>
            <a:endParaRPr lang="zh-CN" altLang="en-US" strike="noStrike" noProof="1">
              <a:solidFill>
                <a:prstClr val="white"/>
              </a:solidFill>
              <a:latin typeface="Calibri Light" panose="020F0302020204030204"/>
              <a:ea typeface="微软雅黑 Light" panose="020B0502040204020203" charset="-122"/>
            </a:endParaRPr>
          </a:p>
        </p:txBody>
      </p:sp>
      <p:sp>
        <p:nvSpPr>
          <p:cNvPr id="31" name="椭圆 30"/>
          <p:cNvSpPr/>
          <p:nvPr/>
        </p:nvSpPr>
        <p:spPr>
          <a:xfrm>
            <a:off x="4719186" y="4532613"/>
            <a:ext cx="206056" cy="206056"/>
          </a:xfrm>
          <a:prstGeom prst="ellipse">
            <a:avLst/>
          </a:prstGeom>
          <a:gradFill>
            <a:gsLst>
              <a:gs pos="100000">
                <a:schemeClr val="accent1">
                  <a:lumMod val="75000"/>
                </a:schemeClr>
              </a:gs>
              <a:gs pos="0">
                <a:srgbClr val="27506E"/>
              </a:gs>
            </a:gsLst>
            <a:path path="circle">
              <a:fillToRect l="50000" t="50000" r="50000" b="50000"/>
            </a:path>
          </a:gradFill>
          <a:ln>
            <a:noFill/>
          </a:ln>
          <a:effectLst>
            <a:outerShdw blurRad="1397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765" fontAlgn="auto"/>
            <a:endParaRPr lang="zh-CN" altLang="en-US" strike="noStrike" noProof="1">
              <a:solidFill>
                <a:prstClr val="white"/>
              </a:solidFill>
              <a:latin typeface="Calibri Light" panose="020F0302020204030204"/>
              <a:ea typeface="微软雅黑 Light" panose="020B0502040204020203" charset="-122"/>
            </a:endParaRPr>
          </a:p>
        </p:txBody>
      </p:sp>
      <p:sp>
        <p:nvSpPr>
          <p:cNvPr id="32" name="椭圆 31"/>
          <p:cNvSpPr/>
          <p:nvPr/>
        </p:nvSpPr>
        <p:spPr>
          <a:xfrm>
            <a:off x="2602538" y="3705618"/>
            <a:ext cx="132944" cy="132944"/>
          </a:xfrm>
          <a:prstGeom prst="ellipse">
            <a:avLst/>
          </a:prstGeom>
          <a:gradFill>
            <a:gsLst>
              <a:gs pos="100000">
                <a:schemeClr val="accent1">
                  <a:lumMod val="75000"/>
                </a:schemeClr>
              </a:gs>
              <a:gs pos="0">
                <a:srgbClr val="27506E"/>
              </a:gs>
            </a:gsLst>
            <a:path path="circle">
              <a:fillToRect l="50000" t="50000" r="50000" b="50000"/>
            </a:path>
          </a:gradFill>
          <a:ln>
            <a:noFill/>
          </a:ln>
          <a:effectLst>
            <a:outerShdw blurRad="1397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765" fontAlgn="auto"/>
            <a:endParaRPr lang="zh-CN" altLang="en-US" strike="noStrike" noProof="1">
              <a:solidFill>
                <a:prstClr val="white"/>
              </a:solidFill>
              <a:latin typeface="Calibri Light" panose="020F0302020204030204"/>
              <a:ea typeface="微软雅黑 Light" panose="020B0502040204020203" charset="-122"/>
            </a:endParaRPr>
          </a:p>
        </p:txBody>
      </p:sp>
    </p:spTree>
  </p:cSld>
  <p:clrMapOvr>
    <a:masterClrMapping/>
  </p:clrMapOvr>
  <p:transition spd="slow">
    <p:push dir="r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117761" name="组合 13"/>
          <p:cNvGrpSpPr/>
          <p:nvPr/>
        </p:nvGrpSpPr>
        <p:grpSpPr>
          <a:xfrm>
            <a:off x="673100" y="527051"/>
            <a:ext cx="704850" cy="647700"/>
            <a:chOff x="1417110" y="1933669"/>
            <a:chExt cx="1827515" cy="1676757"/>
          </a:xfrm>
        </p:grpSpPr>
        <p:sp>
          <p:nvSpPr>
            <p:cNvPr id="17" name="椭圆 16"/>
            <p:cNvSpPr/>
            <p:nvPr/>
          </p:nvSpPr>
          <p:spPr>
            <a:xfrm>
              <a:off x="1491775" y="1933669"/>
              <a:ext cx="1676757" cy="1676757"/>
            </a:xfrm>
            <a:prstGeom prst="ellipse">
              <a:avLst/>
            </a:prstGeom>
            <a:noFill/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18" name="椭圆 17"/>
            <p:cNvSpPr/>
            <p:nvPr/>
          </p:nvSpPr>
          <p:spPr>
            <a:xfrm>
              <a:off x="1686851" y="2118291"/>
              <a:ext cx="1307513" cy="1307513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19" name="椭圆 18"/>
            <p:cNvSpPr/>
            <p:nvPr/>
          </p:nvSpPr>
          <p:spPr>
            <a:xfrm>
              <a:off x="2772931" y="1944597"/>
              <a:ext cx="390517" cy="390517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20" name="椭圆 19"/>
            <p:cNvSpPr/>
            <p:nvPr/>
          </p:nvSpPr>
          <p:spPr>
            <a:xfrm>
              <a:off x="1417110" y="2261397"/>
              <a:ext cx="286781" cy="286781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21" name="椭圆 20"/>
            <p:cNvSpPr/>
            <p:nvPr/>
          </p:nvSpPr>
          <p:spPr>
            <a:xfrm>
              <a:off x="1686851" y="3308201"/>
              <a:ext cx="220530" cy="220530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22" name="椭圆 21"/>
            <p:cNvSpPr/>
            <p:nvPr/>
          </p:nvSpPr>
          <p:spPr>
            <a:xfrm>
              <a:off x="3016329" y="2979248"/>
              <a:ext cx="228296" cy="228296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</p:grpSp>
      <p:sp>
        <p:nvSpPr>
          <p:cNvPr id="117768" name="文本框 5"/>
          <p:cNvSpPr txBox="1"/>
          <p:nvPr/>
        </p:nvSpPr>
        <p:spPr>
          <a:xfrm>
            <a:off x="819150" y="681832"/>
            <a:ext cx="385763" cy="33813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en-US" altLang="zh-CN" sz="1600" dirty="0">
                <a:solidFill>
                  <a:srgbClr val="FFFFFF"/>
                </a:solidFill>
                <a:latin typeface="方正兰亭黑_GBK" panose="02000000000000000000" charset="-122"/>
                <a:ea typeface="方正兰亭黑_GBK" panose="02000000000000000000" charset="-122"/>
              </a:rPr>
              <a:t>01</a:t>
            </a:r>
            <a:endParaRPr lang="en-US" altLang="zh-CN" sz="1600" dirty="0">
              <a:solidFill>
                <a:srgbClr val="FFFFFF"/>
              </a:solidFill>
              <a:latin typeface="方正兰亭黑_GBK" panose="02000000000000000000" charset="-122"/>
              <a:ea typeface="方正兰亭黑_GBK" panose="02000000000000000000" charset="-122"/>
            </a:endParaRPr>
          </a:p>
        </p:txBody>
      </p:sp>
      <p:sp>
        <p:nvSpPr>
          <p:cNvPr id="117769" name="文本框 5"/>
          <p:cNvSpPr txBox="1"/>
          <p:nvPr/>
        </p:nvSpPr>
        <p:spPr>
          <a:xfrm>
            <a:off x="1620838" y="620713"/>
            <a:ext cx="4161790" cy="4603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sz="2400" b="1" dirty="0">
                <a:solidFill>
                  <a:srgbClr val="27506E"/>
                </a:solidFill>
                <a:latin typeface="楷体" panose="02010609060101010101" charset="-122"/>
                <a:ea typeface="楷体" panose="02010609060101010101" charset="-122"/>
                <a:sym typeface="微软雅黑 Light" panose="020B0502040204020203" charset="-122"/>
              </a:rPr>
              <a:t>大学生就业中常见的心理问题</a:t>
            </a:r>
            <a:endParaRPr lang="zh-CN" altLang="en-US" sz="2400" b="1" dirty="0">
              <a:solidFill>
                <a:srgbClr val="27506E"/>
              </a:solidFill>
              <a:latin typeface="楷体" panose="02010609060101010101" charset="-122"/>
              <a:ea typeface="楷体" panose="02010609060101010101" charset="-122"/>
              <a:sym typeface="微软雅黑 Light" panose="020B0502040204020203" charset="-122"/>
            </a:endParaRPr>
          </a:p>
        </p:txBody>
      </p:sp>
      <p:pic>
        <p:nvPicPr>
          <p:cNvPr id="117770" name="Picture 3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12763" y="2219960"/>
            <a:ext cx="2735262" cy="273526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17771" name="矩形 3"/>
          <p:cNvSpPr/>
          <p:nvPr/>
        </p:nvSpPr>
        <p:spPr>
          <a:xfrm>
            <a:off x="3638550" y="1663065"/>
            <a:ext cx="7805420" cy="1168400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pPr>
              <a:lnSpc>
                <a:spcPct val="150000"/>
              </a:lnSpc>
              <a:spcAft>
                <a:spcPts val="1200"/>
              </a:spcAft>
            </a:pPr>
            <a:r>
              <a:rPr lang="zh-CN" altLang="en-US" sz="2000" b="1" dirty="0">
                <a:solidFill>
                  <a:srgbClr val="27506E"/>
                </a:solidFill>
                <a:latin typeface="楷体" panose="02010609060101010101" charset="-122"/>
                <a:ea typeface="楷体" panose="02010609060101010101" charset="-122"/>
              </a:rPr>
              <a:t>（一）认知心理维度</a:t>
            </a:r>
            <a:endParaRPr lang="zh-CN" altLang="en-US" sz="2000" b="1" dirty="0">
              <a:solidFill>
                <a:srgbClr val="27506E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0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1.</a:t>
            </a:r>
            <a:r>
              <a:rPr lang="zh-CN" altLang="en-US" sz="20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自我认知不准确  </a:t>
            </a:r>
            <a:r>
              <a:rPr lang="en-US" altLang="zh-CN" sz="20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2.</a:t>
            </a:r>
            <a:r>
              <a:rPr lang="zh-CN" altLang="en-US" sz="20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外围环境认知不确切</a:t>
            </a:r>
            <a:endParaRPr lang="zh-CN" altLang="en-US" sz="2000" dirty="0">
              <a:solidFill>
                <a:srgbClr val="27506E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17772" name="矩形 5"/>
          <p:cNvSpPr/>
          <p:nvPr/>
        </p:nvSpPr>
        <p:spPr>
          <a:xfrm>
            <a:off x="3638550" y="2831465"/>
            <a:ext cx="7805420" cy="2091690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pPr>
              <a:lnSpc>
                <a:spcPct val="150000"/>
              </a:lnSpc>
              <a:spcAft>
                <a:spcPts val="1200"/>
              </a:spcAft>
            </a:pPr>
            <a:r>
              <a:rPr lang="zh-CN" altLang="en-US" sz="2000" b="1" dirty="0">
                <a:solidFill>
                  <a:srgbClr val="27506E"/>
                </a:solidFill>
                <a:latin typeface="楷体" panose="02010609060101010101" charset="-122"/>
                <a:ea typeface="楷体" panose="02010609060101010101" charset="-122"/>
              </a:rPr>
              <a:t>（二）情绪心理维度</a:t>
            </a:r>
            <a:endParaRPr lang="zh-CN" altLang="en-US" sz="2000" b="1" dirty="0">
              <a:solidFill>
                <a:srgbClr val="27506E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0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1.</a:t>
            </a:r>
            <a:r>
              <a:rPr lang="zh-CN" altLang="en-US" sz="20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焦虑心理          </a:t>
            </a:r>
            <a:r>
              <a:rPr lang="en-US" altLang="zh-CN" sz="20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2.</a:t>
            </a:r>
            <a:r>
              <a:rPr lang="zh-CN" altLang="en-US" sz="20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怯懦心理          </a:t>
            </a:r>
            <a:r>
              <a:rPr lang="en-US" altLang="zh-CN" sz="20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3.</a:t>
            </a:r>
            <a:r>
              <a:rPr lang="zh-CN" altLang="en-US" sz="20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幻想心理    </a:t>
            </a:r>
            <a:endParaRPr lang="zh-CN" altLang="en-US" sz="2000" dirty="0">
              <a:solidFill>
                <a:srgbClr val="27506E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0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4.</a:t>
            </a:r>
            <a:r>
              <a:rPr lang="zh-CN" altLang="en-US" sz="20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急功近利的心理    </a:t>
            </a:r>
            <a:r>
              <a:rPr lang="en-US" altLang="zh-CN" sz="20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5.</a:t>
            </a:r>
            <a:r>
              <a:rPr lang="zh-CN" altLang="en-US" sz="20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患得患失的心理    </a:t>
            </a:r>
            <a:r>
              <a:rPr lang="en-US" altLang="zh-CN" sz="20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6.</a:t>
            </a:r>
            <a:r>
              <a:rPr lang="zh-CN" altLang="en-US" sz="20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依赖心理    </a:t>
            </a:r>
            <a:endParaRPr lang="zh-CN" altLang="en-US" sz="2000" dirty="0">
              <a:solidFill>
                <a:srgbClr val="27506E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0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7.</a:t>
            </a:r>
            <a:r>
              <a:rPr lang="zh-CN" altLang="en-US" sz="20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不满情绪心理      </a:t>
            </a:r>
            <a:r>
              <a:rPr lang="en-US" altLang="zh-CN" sz="20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8.</a:t>
            </a:r>
            <a:r>
              <a:rPr lang="zh-CN" altLang="en-US" sz="20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悲观情绪心理</a:t>
            </a:r>
            <a:endParaRPr lang="zh-CN" altLang="en-US" sz="2000" dirty="0">
              <a:solidFill>
                <a:srgbClr val="27506E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" name="矩形 5"/>
          <p:cNvSpPr/>
          <p:nvPr/>
        </p:nvSpPr>
        <p:spPr>
          <a:xfrm>
            <a:off x="3638550" y="4923155"/>
            <a:ext cx="7805420" cy="1168400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pPr>
              <a:lnSpc>
                <a:spcPct val="150000"/>
              </a:lnSpc>
              <a:spcAft>
                <a:spcPts val="1200"/>
              </a:spcAft>
            </a:pPr>
            <a:r>
              <a:rPr lang="zh-CN" altLang="en-US" sz="2000" b="1" dirty="0">
                <a:solidFill>
                  <a:srgbClr val="27506E"/>
                </a:solidFill>
                <a:latin typeface="楷体" panose="02010609060101010101" charset="-122"/>
                <a:ea typeface="楷体" panose="02010609060101010101" charset="-122"/>
              </a:rPr>
              <a:t>（三）社会心理维度</a:t>
            </a:r>
            <a:endParaRPr lang="zh-CN" altLang="en-US" sz="2000" b="1" dirty="0">
              <a:solidFill>
                <a:srgbClr val="27506E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0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1.</a:t>
            </a:r>
            <a:r>
              <a:rPr lang="zh-CN" sz="20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从众心理    </a:t>
            </a:r>
            <a:r>
              <a:rPr lang="en-US" altLang="zh-CN" sz="20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2.</a:t>
            </a:r>
            <a:r>
              <a:rPr lang="zh-CN" altLang="en-US" sz="20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攀比心理    </a:t>
            </a:r>
            <a:r>
              <a:rPr lang="en-US" altLang="zh-CN" sz="20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3.</a:t>
            </a:r>
            <a:r>
              <a:rPr lang="zh-CN" altLang="en-US" sz="20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虚荣心理    </a:t>
            </a:r>
            <a:r>
              <a:rPr lang="en-US" altLang="zh-CN" sz="20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4.</a:t>
            </a:r>
            <a:r>
              <a:rPr lang="zh-CN" altLang="en-US" sz="20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不平衡心理</a:t>
            </a:r>
            <a:endParaRPr lang="zh-CN" altLang="en-US" sz="2000" dirty="0">
              <a:solidFill>
                <a:srgbClr val="27506E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 spd="slow">
    <p:random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117761" name="组合 13"/>
          <p:cNvGrpSpPr/>
          <p:nvPr/>
        </p:nvGrpSpPr>
        <p:grpSpPr>
          <a:xfrm>
            <a:off x="673100" y="527051"/>
            <a:ext cx="704850" cy="647700"/>
            <a:chOff x="1417110" y="1933669"/>
            <a:chExt cx="1827515" cy="1676757"/>
          </a:xfrm>
        </p:grpSpPr>
        <p:sp>
          <p:nvSpPr>
            <p:cNvPr id="17" name="椭圆 16"/>
            <p:cNvSpPr/>
            <p:nvPr/>
          </p:nvSpPr>
          <p:spPr>
            <a:xfrm>
              <a:off x="1491775" y="1933669"/>
              <a:ext cx="1676757" cy="1676757"/>
            </a:xfrm>
            <a:prstGeom prst="ellipse">
              <a:avLst/>
            </a:prstGeom>
            <a:noFill/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18" name="椭圆 17"/>
            <p:cNvSpPr/>
            <p:nvPr/>
          </p:nvSpPr>
          <p:spPr>
            <a:xfrm>
              <a:off x="1686851" y="2118291"/>
              <a:ext cx="1307513" cy="1307513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19" name="椭圆 18"/>
            <p:cNvSpPr/>
            <p:nvPr/>
          </p:nvSpPr>
          <p:spPr>
            <a:xfrm>
              <a:off x="2772931" y="1944597"/>
              <a:ext cx="390517" cy="390517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20" name="椭圆 19"/>
            <p:cNvSpPr/>
            <p:nvPr/>
          </p:nvSpPr>
          <p:spPr>
            <a:xfrm>
              <a:off x="1417110" y="2261397"/>
              <a:ext cx="286781" cy="286781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21" name="椭圆 20"/>
            <p:cNvSpPr/>
            <p:nvPr/>
          </p:nvSpPr>
          <p:spPr>
            <a:xfrm>
              <a:off x="1686851" y="3308201"/>
              <a:ext cx="220530" cy="220530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22" name="椭圆 21"/>
            <p:cNvSpPr/>
            <p:nvPr/>
          </p:nvSpPr>
          <p:spPr>
            <a:xfrm>
              <a:off x="3016329" y="2979248"/>
              <a:ext cx="228296" cy="228296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</p:grpSp>
      <p:sp>
        <p:nvSpPr>
          <p:cNvPr id="117768" name="文本框 5"/>
          <p:cNvSpPr txBox="1"/>
          <p:nvPr/>
        </p:nvSpPr>
        <p:spPr>
          <a:xfrm>
            <a:off x="819150" y="681832"/>
            <a:ext cx="427355" cy="33718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en-US" altLang="zh-CN" sz="1600" dirty="0">
                <a:solidFill>
                  <a:srgbClr val="FFFFFF"/>
                </a:solidFill>
                <a:latin typeface="方正兰亭黑_GBK" panose="02000000000000000000" charset="-122"/>
                <a:ea typeface="方正兰亭黑_GBK" panose="02000000000000000000" charset="-122"/>
              </a:rPr>
              <a:t>02</a:t>
            </a:r>
            <a:endParaRPr lang="en-US" altLang="zh-CN" sz="1600" dirty="0">
              <a:solidFill>
                <a:srgbClr val="FFFFFF"/>
              </a:solidFill>
              <a:latin typeface="方正兰亭黑_GBK" panose="02000000000000000000" charset="-122"/>
              <a:ea typeface="方正兰亭黑_GBK" panose="02000000000000000000" charset="-122"/>
            </a:endParaRPr>
          </a:p>
        </p:txBody>
      </p:sp>
      <p:sp>
        <p:nvSpPr>
          <p:cNvPr id="117769" name="文本框 5"/>
          <p:cNvSpPr txBox="1"/>
          <p:nvPr/>
        </p:nvSpPr>
        <p:spPr>
          <a:xfrm>
            <a:off x="1620838" y="620713"/>
            <a:ext cx="4161790" cy="4603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sz="2400" b="1" dirty="0">
                <a:solidFill>
                  <a:srgbClr val="27506E"/>
                </a:solidFill>
                <a:latin typeface="楷体" panose="02010609060101010101" charset="-122"/>
                <a:ea typeface="楷体" panose="02010609060101010101" charset="-122"/>
                <a:sym typeface="微软雅黑 Light" panose="020B0502040204020203" charset="-122"/>
              </a:rPr>
              <a:t>诱发就业心理问题的主要因素</a:t>
            </a:r>
            <a:endParaRPr lang="zh-CN" altLang="en-US" sz="2400" b="1" dirty="0">
              <a:solidFill>
                <a:srgbClr val="27506E"/>
              </a:solidFill>
              <a:latin typeface="楷体" panose="02010609060101010101" charset="-122"/>
              <a:ea typeface="楷体" panose="02010609060101010101" charset="-122"/>
              <a:sym typeface="微软雅黑 Light" panose="020B0502040204020203" charset="-122"/>
            </a:endParaRPr>
          </a:p>
        </p:txBody>
      </p:sp>
      <p:sp>
        <p:nvSpPr>
          <p:cNvPr id="117771" name="矩形 3"/>
          <p:cNvSpPr/>
          <p:nvPr/>
        </p:nvSpPr>
        <p:spPr>
          <a:xfrm>
            <a:off x="3701415" y="1954530"/>
            <a:ext cx="7390765" cy="1501775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pPr>
              <a:lnSpc>
                <a:spcPct val="150000"/>
              </a:lnSpc>
              <a:spcBef>
                <a:spcPts val="0"/>
              </a:spcBef>
              <a:spcAft>
                <a:spcPts val="200"/>
              </a:spcAft>
            </a:pPr>
            <a:r>
              <a:rPr lang="zh-CN" altLang="en-US" sz="2000" b="1" dirty="0">
                <a:solidFill>
                  <a:srgbClr val="27506E"/>
                </a:solidFill>
                <a:latin typeface="楷体" panose="02010609060101010101" charset="-122"/>
                <a:ea typeface="楷体" panose="02010609060101010101" charset="-122"/>
              </a:rPr>
              <a:t>（一）社会文化因素</a:t>
            </a:r>
            <a:endParaRPr lang="zh-CN" altLang="zh-CN" sz="2000" dirty="0">
              <a:solidFill>
                <a:srgbClr val="27506E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indent="508000">
              <a:lnSpc>
                <a:spcPct val="150000"/>
              </a:lnSpc>
              <a:extLst>
                <a:ext uri="{35155182-B16C-46BC-9424-99874614C6A1}">
                  <wpsdc:indentchars xmlns:wpsdc="http://www.wps.cn/officeDocument/2017/drawingmlCustomData" val="200" checksum="282533468"/>
                </a:ext>
              </a:extLst>
            </a:pPr>
            <a:r>
              <a:rPr lang="zh-CN" altLang="zh-CN" sz="20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1.家庭教育的影响        </a:t>
            </a:r>
            <a:r>
              <a:rPr lang="en-US" altLang="zh-CN" sz="20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2.</a:t>
            </a:r>
            <a:r>
              <a:rPr lang="zh-CN" altLang="en-US" sz="20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社会大环境的影响</a:t>
            </a:r>
            <a:endParaRPr lang="zh-CN" altLang="en-US" sz="2000" dirty="0">
              <a:solidFill>
                <a:srgbClr val="27506E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indent="508000">
              <a:lnSpc>
                <a:spcPct val="150000"/>
              </a:lnSpc>
              <a:extLst>
                <a:ext uri="{35155182-B16C-46BC-9424-99874614C6A1}">
                  <wpsdc:indentchars xmlns:wpsdc="http://www.wps.cn/officeDocument/2017/drawingmlCustomData" val="200" checksum="282533468"/>
                </a:ext>
              </a:extLst>
            </a:pPr>
            <a:r>
              <a:rPr lang="en-US" altLang="zh-CN" sz="20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3.</a:t>
            </a:r>
            <a:r>
              <a:rPr lang="zh-CN" altLang="en-US" sz="20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学校教育制度的影响</a:t>
            </a:r>
            <a:endParaRPr lang="zh-CN" altLang="en-US" sz="2000" dirty="0">
              <a:solidFill>
                <a:srgbClr val="27506E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17772" name="矩形 5"/>
          <p:cNvSpPr/>
          <p:nvPr/>
        </p:nvSpPr>
        <p:spPr>
          <a:xfrm>
            <a:off x="3702050" y="3600450"/>
            <a:ext cx="7390130" cy="1476375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pPr>
              <a:lnSpc>
                <a:spcPct val="100000"/>
              </a:lnSpc>
              <a:spcAft>
                <a:spcPts val="1200"/>
              </a:spcAft>
            </a:pPr>
            <a:r>
              <a:rPr lang="zh-CN" altLang="en-US" sz="2000" b="1" dirty="0">
                <a:solidFill>
                  <a:srgbClr val="27506E"/>
                </a:solidFill>
                <a:latin typeface="楷体" panose="02010609060101010101" charset="-122"/>
                <a:ea typeface="楷体" panose="02010609060101010101" charset="-122"/>
              </a:rPr>
              <a:t>（二）个体生理与心理因素</a:t>
            </a:r>
            <a:endParaRPr lang="en-US" altLang="zh-CN" sz="2000" dirty="0">
              <a:solidFill>
                <a:srgbClr val="27506E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indent="508000">
              <a:lnSpc>
                <a:spcPct val="150000"/>
              </a:lnSpc>
              <a:extLst>
                <a:ext uri="{35155182-B16C-46BC-9424-99874614C6A1}">
                  <wpsdc:indentchars xmlns:wpsdc="http://www.wps.cn/officeDocument/2017/drawingmlCustomData" val="200" checksum="282533468"/>
                </a:ext>
              </a:extLst>
            </a:pPr>
            <a:r>
              <a:rPr lang="en-US" altLang="zh-CN" sz="20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1.</a:t>
            </a:r>
            <a:r>
              <a:rPr lang="zh-CN" altLang="en-US" sz="20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自身生理心理发展不平衡的影响   </a:t>
            </a:r>
            <a:r>
              <a:rPr lang="en-US" altLang="zh-CN" sz="20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2.</a:t>
            </a:r>
            <a:r>
              <a:rPr lang="zh-CN" altLang="en-US" sz="20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躯体疾病的影响</a:t>
            </a:r>
            <a:endParaRPr lang="zh-CN" altLang="en-US" sz="2000" dirty="0">
              <a:solidFill>
                <a:srgbClr val="27506E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indent="508000">
              <a:lnSpc>
                <a:spcPct val="150000"/>
              </a:lnSpc>
              <a:extLst>
                <a:ext uri="{35155182-B16C-46BC-9424-99874614C6A1}">
                  <wpsdc:indentchars xmlns:wpsdc="http://www.wps.cn/officeDocument/2017/drawingmlCustomData" val="200" checksum="282533468"/>
                </a:ext>
              </a:extLst>
            </a:pPr>
            <a:r>
              <a:rPr lang="en-US" altLang="zh-CN" sz="20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3.</a:t>
            </a:r>
            <a:r>
              <a:rPr lang="zh-CN" altLang="en-US" sz="20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环境变迁的影响                 </a:t>
            </a:r>
            <a:r>
              <a:rPr lang="en-US" altLang="zh-CN" sz="20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4.</a:t>
            </a:r>
            <a:r>
              <a:rPr lang="zh-CN" altLang="en-US" sz="20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自我意识的影响</a:t>
            </a:r>
            <a:endParaRPr lang="zh-CN" altLang="en-US" sz="2000" dirty="0">
              <a:solidFill>
                <a:srgbClr val="27506E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2" name="图片 1" descr="173"/>
          <p:cNvPicPr>
            <a:picLocks noChangeAspect="1"/>
          </p:cNvPicPr>
          <p:nvPr/>
        </p:nvPicPr>
        <p:blipFill>
          <a:blip r:embed="rId1"/>
          <a:srcRect l="18591" t="7926" r="21608" b="7387"/>
          <a:stretch>
            <a:fillRect/>
          </a:stretch>
        </p:blipFill>
        <p:spPr>
          <a:xfrm>
            <a:off x="783590" y="2200910"/>
            <a:ext cx="2328545" cy="3297555"/>
          </a:xfrm>
          <a:prstGeom prst="rect">
            <a:avLst/>
          </a:prstGeom>
        </p:spPr>
      </p:pic>
      <p:sp>
        <p:nvSpPr>
          <p:cNvPr id="3" name="矩形 5"/>
          <p:cNvSpPr/>
          <p:nvPr/>
        </p:nvSpPr>
        <p:spPr>
          <a:xfrm>
            <a:off x="3702050" y="5220970"/>
            <a:ext cx="7390130" cy="398780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pPr>
              <a:lnSpc>
                <a:spcPct val="100000"/>
              </a:lnSpc>
              <a:spcAft>
                <a:spcPts val="1200"/>
              </a:spcAft>
            </a:pPr>
            <a:r>
              <a:rPr lang="zh-CN" altLang="en-US" sz="2000" b="1" dirty="0">
                <a:solidFill>
                  <a:srgbClr val="27506E"/>
                </a:solidFill>
                <a:latin typeface="楷体" panose="02010609060101010101" charset="-122"/>
                <a:ea typeface="楷体" panose="02010609060101010101" charset="-122"/>
              </a:rPr>
              <a:t>（三）贫困大学生就业心理问题的影响因素</a:t>
            </a:r>
            <a:endParaRPr lang="zh-CN" sz="2000" dirty="0">
              <a:solidFill>
                <a:srgbClr val="27506E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 spd="slow">
    <p:random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117761" name="组合 13"/>
          <p:cNvGrpSpPr/>
          <p:nvPr/>
        </p:nvGrpSpPr>
        <p:grpSpPr>
          <a:xfrm>
            <a:off x="673100" y="527051"/>
            <a:ext cx="704850" cy="647700"/>
            <a:chOff x="1417110" y="1933669"/>
            <a:chExt cx="1827515" cy="1676757"/>
          </a:xfrm>
        </p:grpSpPr>
        <p:sp>
          <p:nvSpPr>
            <p:cNvPr id="17" name="椭圆 16"/>
            <p:cNvSpPr/>
            <p:nvPr/>
          </p:nvSpPr>
          <p:spPr>
            <a:xfrm>
              <a:off x="1491775" y="1933669"/>
              <a:ext cx="1676757" cy="1676757"/>
            </a:xfrm>
            <a:prstGeom prst="ellipse">
              <a:avLst/>
            </a:prstGeom>
            <a:noFill/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18" name="椭圆 17"/>
            <p:cNvSpPr/>
            <p:nvPr/>
          </p:nvSpPr>
          <p:spPr>
            <a:xfrm>
              <a:off x="1686851" y="2118291"/>
              <a:ext cx="1307513" cy="1307513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19" name="椭圆 18"/>
            <p:cNvSpPr/>
            <p:nvPr/>
          </p:nvSpPr>
          <p:spPr>
            <a:xfrm>
              <a:off x="2772931" y="1944597"/>
              <a:ext cx="390517" cy="390517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20" name="椭圆 19"/>
            <p:cNvSpPr/>
            <p:nvPr/>
          </p:nvSpPr>
          <p:spPr>
            <a:xfrm>
              <a:off x="1417110" y="2261397"/>
              <a:ext cx="286781" cy="286781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21" name="椭圆 20"/>
            <p:cNvSpPr/>
            <p:nvPr/>
          </p:nvSpPr>
          <p:spPr>
            <a:xfrm>
              <a:off x="1686851" y="3308201"/>
              <a:ext cx="220530" cy="220530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22" name="椭圆 21"/>
            <p:cNvSpPr/>
            <p:nvPr/>
          </p:nvSpPr>
          <p:spPr>
            <a:xfrm>
              <a:off x="3016329" y="2979248"/>
              <a:ext cx="228296" cy="228296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</p:grpSp>
      <p:sp>
        <p:nvSpPr>
          <p:cNvPr id="117768" name="文本框 5"/>
          <p:cNvSpPr txBox="1"/>
          <p:nvPr/>
        </p:nvSpPr>
        <p:spPr>
          <a:xfrm>
            <a:off x="819150" y="681832"/>
            <a:ext cx="429260" cy="33718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en-US" altLang="zh-CN" sz="1600" dirty="0">
                <a:solidFill>
                  <a:srgbClr val="FFFFFF"/>
                </a:solidFill>
                <a:latin typeface="方正兰亭黑_GBK" panose="02000000000000000000" charset="-122"/>
                <a:ea typeface="方正兰亭黑_GBK" panose="02000000000000000000" charset="-122"/>
              </a:rPr>
              <a:t>03</a:t>
            </a:r>
            <a:endParaRPr lang="en-US" altLang="zh-CN" sz="1600" dirty="0">
              <a:solidFill>
                <a:srgbClr val="FFFFFF"/>
              </a:solidFill>
              <a:latin typeface="方正兰亭黑_GBK" panose="02000000000000000000" charset="-122"/>
              <a:ea typeface="方正兰亭黑_GBK" panose="02000000000000000000" charset="-122"/>
            </a:endParaRPr>
          </a:p>
        </p:txBody>
      </p:sp>
      <p:sp>
        <p:nvSpPr>
          <p:cNvPr id="117769" name="文本框 5"/>
          <p:cNvSpPr txBox="1"/>
          <p:nvPr/>
        </p:nvSpPr>
        <p:spPr>
          <a:xfrm>
            <a:off x="1620838" y="620713"/>
            <a:ext cx="2631440" cy="4603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sz="2400" b="1" dirty="0">
                <a:solidFill>
                  <a:srgbClr val="27506E"/>
                </a:solidFill>
                <a:latin typeface="楷体" panose="02010609060101010101" charset="-122"/>
                <a:ea typeface="楷体" panose="02010609060101010101" charset="-122"/>
                <a:sym typeface="微软雅黑 Light" panose="020B0502040204020203" charset="-122"/>
              </a:rPr>
              <a:t>就业心理问题调适</a:t>
            </a:r>
            <a:endParaRPr lang="zh-CN" altLang="en-US" sz="2400" b="1" dirty="0">
              <a:solidFill>
                <a:srgbClr val="27506E"/>
              </a:solidFill>
              <a:latin typeface="楷体" panose="02010609060101010101" charset="-122"/>
              <a:ea typeface="楷体" panose="02010609060101010101" charset="-122"/>
              <a:sym typeface="微软雅黑 Light" panose="020B0502040204020203" charset="-122"/>
            </a:endParaRPr>
          </a:p>
        </p:txBody>
      </p:sp>
      <p:sp>
        <p:nvSpPr>
          <p:cNvPr id="117771" name="矩形 3"/>
          <p:cNvSpPr/>
          <p:nvPr/>
        </p:nvSpPr>
        <p:spPr>
          <a:xfrm>
            <a:off x="3467735" y="1406525"/>
            <a:ext cx="7976235" cy="1501775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pPr>
              <a:lnSpc>
                <a:spcPct val="150000"/>
              </a:lnSpc>
              <a:spcBef>
                <a:spcPts val="0"/>
              </a:spcBef>
              <a:spcAft>
                <a:spcPts val="200"/>
              </a:spcAft>
            </a:pPr>
            <a:r>
              <a:rPr lang="zh-CN" altLang="en-US" sz="2000" b="1" dirty="0">
                <a:solidFill>
                  <a:srgbClr val="27506E"/>
                </a:solidFill>
                <a:latin typeface="楷体" panose="02010609060101010101" charset="-122"/>
                <a:ea typeface="楷体" panose="02010609060101010101" charset="-122"/>
              </a:rPr>
              <a:t>（一）提高主动适应的自觉性</a:t>
            </a:r>
            <a:endParaRPr lang="zh-CN" altLang="zh-CN" sz="2000" dirty="0">
              <a:solidFill>
                <a:srgbClr val="27506E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indent="508000">
              <a:lnSpc>
                <a:spcPct val="150000"/>
              </a:lnSpc>
              <a:extLst>
                <a:ext uri="{35155182-B16C-46BC-9424-99874614C6A1}">
                  <wpsdc:indentchars xmlns:wpsdc="http://www.wps.cn/officeDocument/2017/drawingmlCustomData" val="200" checksum="282533468"/>
                </a:ext>
              </a:extLst>
            </a:pPr>
            <a:r>
              <a:rPr lang="zh-CN" altLang="zh-CN" sz="20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1.</a:t>
            </a:r>
            <a:r>
              <a:rPr lang="zh-CN" sz="20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建立合理的职业价值观     </a:t>
            </a:r>
            <a:r>
              <a:rPr lang="en-US" altLang="zh-CN" sz="20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2.</a:t>
            </a:r>
            <a:r>
              <a:rPr lang="zh-CN" altLang="en-US" sz="20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适当调整就业期望值</a:t>
            </a:r>
            <a:endParaRPr lang="zh-CN" altLang="en-US" sz="2000" dirty="0">
              <a:solidFill>
                <a:srgbClr val="27506E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indent="508000">
              <a:lnSpc>
                <a:spcPct val="150000"/>
              </a:lnSpc>
              <a:extLst>
                <a:ext uri="{35155182-B16C-46BC-9424-99874614C6A1}">
                  <wpsdc:indentchars xmlns:wpsdc="http://www.wps.cn/officeDocument/2017/drawingmlCustomData" val="200" checksum="282533468"/>
                </a:ext>
              </a:extLst>
            </a:pPr>
            <a:r>
              <a:rPr lang="en-US" altLang="zh-CN" sz="20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3.</a:t>
            </a:r>
            <a:r>
              <a:rPr lang="zh-CN" altLang="en-US" sz="20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正确认识社会，正确认识自我，主动寻找机遇</a:t>
            </a:r>
            <a:endParaRPr lang="zh-CN" altLang="en-US" sz="2000" dirty="0">
              <a:solidFill>
                <a:srgbClr val="27506E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17772" name="矩形 5"/>
          <p:cNvSpPr/>
          <p:nvPr/>
        </p:nvSpPr>
        <p:spPr>
          <a:xfrm>
            <a:off x="3469005" y="2908300"/>
            <a:ext cx="7974965" cy="2399665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pPr>
              <a:lnSpc>
                <a:spcPct val="100000"/>
              </a:lnSpc>
              <a:spcAft>
                <a:spcPts val="1200"/>
              </a:spcAft>
            </a:pPr>
            <a:r>
              <a:rPr lang="zh-CN" altLang="en-US" sz="2000" b="1" dirty="0">
                <a:solidFill>
                  <a:srgbClr val="27506E"/>
                </a:solidFill>
                <a:latin typeface="楷体" panose="02010609060101010101" charset="-122"/>
                <a:ea typeface="楷体" panose="02010609060101010101" charset="-122"/>
              </a:rPr>
              <a:t>（二）运用心理调节的方法进行自我调适</a:t>
            </a:r>
            <a:endParaRPr lang="en-US" altLang="zh-CN" sz="2000" dirty="0">
              <a:solidFill>
                <a:srgbClr val="27506E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indent="508000">
              <a:lnSpc>
                <a:spcPct val="150000"/>
              </a:lnSpc>
              <a:extLst>
                <a:ext uri="{35155182-B16C-46BC-9424-99874614C6A1}">
                  <wpsdc:indentchars xmlns:wpsdc="http://www.wps.cn/officeDocument/2017/drawingmlCustomData" val="200" checksum="282533468"/>
                </a:ext>
              </a:extLst>
            </a:pPr>
            <a:r>
              <a:rPr lang="en-US" altLang="zh-CN" sz="20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1.</a:t>
            </a:r>
            <a:r>
              <a:rPr lang="zh-CN" sz="20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认清就业形势，正视就业现状   </a:t>
            </a:r>
            <a:endParaRPr lang="zh-CN" sz="2000" dirty="0">
              <a:solidFill>
                <a:srgbClr val="27506E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indent="508000">
              <a:lnSpc>
                <a:spcPct val="150000"/>
              </a:lnSpc>
              <a:extLst>
                <a:ext uri="{35155182-B16C-46BC-9424-99874614C6A1}">
                  <wpsdc:indentchars xmlns:wpsdc="http://www.wps.cn/officeDocument/2017/drawingmlCustomData" val="200" checksum="282533468"/>
                </a:ext>
              </a:extLst>
            </a:pPr>
            <a:r>
              <a:rPr lang="en-US" altLang="zh-CN" sz="20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2.</a:t>
            </a:r>
            <a:r>
              <a:rPr lang="zh-CN" altLang="en-US" sz="20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树立自信心，培养竞争意识</a:t>
            </a:r>
            <a:endParaRPr lang="zh-CN" altLang="en-US" sz="2000" dirty="0">
              <a:solidFill>
                <a:srgbClr val="27506E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indent="508000">
              <a:lnSpc>
                <a:spcPct val="150000"/>
              </a:lnSpc>
              <a:extLst>
                <a:ext uri="{35155182-B16C-46BC-9424-99874614C6A1}">
                  <wpsdc:indentchars xmlns:wpsdc="http://www.wps.cn/officeDocument/2017/drawingmlCustomData" val="200" checksum="282533468"/>
                </a:ext>
              </a:extLst>
            </a:pPr>
            <a:r>
              <a:rPr lang="en-US" altLang="zh-CN" sz="20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3.</a:t>
            </a:r>
            <a:r>
              <a:rPr lang="zh-CN" altLang="en-US" sz="20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坦然面对就业挫折，提高心理承受能力</a:t>
            </a:r>
            <a:endParaRPr lang="zh-CN" altLang="en-US" sz="2000" dirty="0">
              <a:solidFill>
                <a:srgbClr val="27506E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indent="508000">
              <a:lnSpc>
                <a:spcPct val="150000"/>
              </a:lnSpc>
              <a:extLst>
                <a:ext uri="{35155182-B16C-46BC-9424-99874614C6A1}">
                  <wpsdc:indentchars xmlns:wpsdc="http://www.wps.cn/officeDocument/2017/drawingmlCustomData" val="200" checksum="282533468"/>
                </a:ext>
              </a:extLst>
            </a:pPr>
            <a:r>
              <a:rPr lang="en-US" altLang="zh-CN" sz="20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4.</a:t>
            </a:r>
            <a:r>
              <a:rPr lang="zh-CN" altLang="en-US" sz="20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积极调整心态，促进人格完善</a:t>
            </a:r>
            <a:endParaRPr lang="zh-CN" altLang="en-US" sz="2000" dirty="0">
              <a:solidFill>
                <a:srgbClr val="27506E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3467735" y="5307965"/>
            <a:ext cx="7976235" cy="1501775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pPr>
              <a:lnSpc>
                <a:spcPct val="150000"/>
              </a:lnSpc>
              <a:spcBef>
                <a:spcPts val="0"/>
              </a:spcBef>
              <a:spcAft>
                <a:spcPts val="200"/>
              </a:spcAft>
            </a:pPr>
            <a:r>
              <a:rPr lang="zh-CN" altLang="en-US" sz="2000" b="1" dirty="0">
                <a:solidFill>
                  <a:srgbClr val="27506E"/>
                </a:solidFill>
                <a:latin typeface="楷体" panose="02010609060101010101" charset="-122"/>
                <a:ea typeface="楷体" panose="02010609060101010101" charset="-122"/>
              </a:rPr>
              <a:t>（三）寻找社会支持</a:t>
            </a:r>
            <a:endParaRPr lang="zh-CN" altLang="zh-CN" sz="2000" dirty="0">
              <a:solidFill>
                <a:srgbClr val="27506E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indent="508000">
              <a:lnSpc>
                <a:spcPct val="150000"/>
              </a:lnSpc>
              <a:extLst>
                <a:ext uri="{35155182-B16C-46BC-9424-99874614C6A1}">
                  <wpsdc:indentchars xmlns:wpsdc="http://www.wps.cn/officeDocument/2017/drawingmlCustomData" val="200" checksum="282533468"/>
                </a:ext>
              </a:extLst>
            </a:pPr>
            <a:r>
              <a:rPr lang="zh-CN" altLang="zh-CN" sz="20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1</a:t>
            </a:r>
            <a:r>
              <a:rPr lang="en-US" altLang="zh-CN" sz="20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.</a:t>
            </a:r>
            <a:r>
              <a:rPr lang="zh-CN" altLang="en-US" sz="20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向就业主管部门咨询          </a:t>
            </a:r>
            <a:r>
              <a:rPr lang="en-US" altLang="zh-CN" sz="20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2.</a:t>
            </a:r>
            <a:r>
              <a:rPr lang="zh-CN" altLang="en-US" sz="20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争取亲戚朋友的帮助</a:t>
            </a:r>
            <a:endParaRPr lang="zh-CN" altLang="en-US" sz="2000" dirty="0">
              <a:solidFill>
                <a:srgbClr val="27506E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indent="508000">
              <a:lnSpc>
                <a:spcPct val="150000"/>
              </a:lnSpc>
              <a:extLst>
                <a:ext uri="{35155182-B16C-46BC-9424-99874614C6A1}">
                  <wpsdc:indentchars xmlns:wpsdc="http://www.wps.cn/officeDocument/2017/drawingmlCustomData" val="200" checksum="282533468"/>
                </a:ext>
              </a:extLst>
            </a:pPr>
            <a:r>
              <a:rPr lang="en-US" altLang="zh-CN" sz="20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3.</a:t>
            </a:r>
            <a:r>
              <a:rPr lang="zh-CN" altLang="en-US" sz="20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寻求就业心理咨询</a:t>
            </a:r>
            <a:endParaRPr lang="zh-CN" altLang="en-US" sz="2000" dirty="0">
              <a:solidFill>
                <a:srgbClr val="27506E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5" name="图片 4" descr="593913c8a8864_1024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rcRect l="16581" r="20109"/>
          <a:stretch>
            <a:fillRect/>
          </a:stretch>
        </p:blipFill>
        <p:spPr>
          <a:xfrm>
            <a:off x="673100" y="2063115"/>
            <a:ext cx="2279015" cy="3599815"/>
          </a:xfrm>
          <a:prstGeom prst="rect">
            <a:avLst/>
          </a:prstGeom>
        </p:spPr>
      </p:pic>
    </p:spTree>
  </p:cSld>
  <p:clrMapOvr>
    <a:masterClrMapping/>
  </p:clrMapOvr>
  <p:transition spd="slow">
    <p:random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8" name="椭圆 7"/>
          <p:cNvSpPr/>
          <p:nvPr/>
        </p:nvSpPr>
        <p:spPr>
          <a:xfrm>
            <a:off x="2911475" y="2311400"/>
            <a:ext cx="2235200" cy="2235200"/>
          </a:xfrm>
          <a:prstGeom prst="ellipse">
            <a:avLst/>
          </a:prstGeom>
          <a:noFill/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765" fontAlgn="auto"/>
            <a:endParaRPr lang="zh-CN" altLang="en-US" strike="noStrike" noProof="1">
              <a:solidFill>
                <a:prstClr val="white"/>
              </a:solidFill>
              <a:latin typeface="Calibri Light" panose="020F0302020204030204"/>
              <a:ea typeface="微软雅黑 Light" panose="020B0502040204020203" charset="-122"/>
            </a:endParaRPr>
          </a:p>
        </p:txBody>
      </p:sp>
      <p:sp>
        <p:nvSpPr>
          <p:cNvPr id="24" name="椭圆 23"/>
          <p:cNvSpPr/>
          <p:nvPr/>
        </p:nvSpPr>
        <p:spPr>
          <a:xfrm>
            <a:off x="3171097" y="2557041"/>
            <a:ext cx="1743351" cy="1743351"/>
          </a:xfrm>
          <a:prstGeom prst="ellipse">
            <a:avLst/>
          </a:prstGeom>
          <a:gradFill>
            <a:gsLst>
              <a:gs pos="100000">
                <a:schemeClr val="accent1">
                  <a:lumMod val="75000"/>
                </a:schemeClr>
              </a:gs>
              <a:gs pos="0">
                <a:srgbClr val="27506E"/>
              </a:gs>
            </a:gsLst>
            <a:path path="circle">
              <a:fillToRect l="50000" t="50000" r="50000" b="50000"/>
            </a:path>
          </a:gradFill>
          <a:ln>
            <a:noFill/>
          </a:ln>
          <a:effectLst>
            <a:outerShdw blurRad="1397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765" fontAlgn="auto"/>
            <a:endParaRPr lang="zh-CN" altLang="en-US" strike="noStrike" noProof="1">
              <a:solidFill>
                <a:prstClr val="white"/>
              </a:solidFill>
              <a:latin typeface="Calibri Light" panose="020F0302020204030204"/>
              <a:ea typeface="微软雅黑 Light" panose="020B0502040204020203" charset="-122"/>
            </a:endParaRPr>
          </a:p>
        </p:txBody>
      </p:sp>
      <p:sp>
        <p:nvSpPr>
          <p:cNvPr id="119811" name="文本框 5"/>
          <p:cNvSpPr txBox="1"/>
          <p:nvPr/>
        </p:nvSpPr>
        <p:spPr>
          <a:xfrm>
            <a:off x="3262313" y="3151188"/>
            <a:ext cx="1560512" cy="64452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algn="ctr"/>
            <a:r>
              <a:rPr lang="zh-CN" altLang="en-US" sz="3600" b="1" dirty="0">
                <a:solidFill>
                  <a:srgbClr val="FFFFFF"/>
                </a:solidFill>
                <a:latin typeface="楷体" panose="02010609060101010101" charset="-122"/>
                <a:ea typeface="楷体" panose="02010609060101010101" charset="-122"/>
              </a:rPr>
              <a:t>第二节</a:t>
            </a:r>
            <a:endParaRPr lang="zh-CN" altLang="en-US" sz="3600" b="1" dirty="0">
              <a:solidFill>
                <a:srgbClr val="FFFFFF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19812" name="文本框 5"/>
          <p:cNvSpPr txBox="1"/>
          <p:nvPr/>
        </p:nvSpPr>
        <p:spPr>
          <a:xfrm>
            <a:off x="6292850" y="3168650"/>
            <a:ext cx="3512185" cy="64516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algn="dist"/>
            <a:r>
              <a:rPr lang="zh-CN" altLang="en-US" sz="3600" b="1" dirty="0">
                <a:solidFill>
                  <a:srgbClr val="27506E"/>
                </a:solidFill>
                <a:latin typeface="+mj-ea"/>
                <a:ea typeface="+mj-ea"/>
              </a:rPr>
              <a:t>就业能力准备</a:t>
            </a:r>
            <a:endParaRPr lang="zh-CN" altLang="en-US" sz="3600" b="1" dirty="0">
              <a:solidFill>
                <a:srgbClr val="27506E"/>
              </a:solidFill>
              <a:latin typeface="+mj-ea"/>
              <a:ea typeface="+mj-ea"/>
            </a:endParaRPr>
          </a:p>
        </p:txBody>
      </p:sp>
      <p:sp>
        <p:nvSpPr>
          <p:cNvPr id="25" name="椭圆 24"/>
          <p:cNvSpPr/>
          <p:nvPr/>
        </p:nvSpPr>
        <p:spPr>
          <a:xfrm>
            <a:off x="4619204" y="2325449"/>
            <a:ext cx="520689" cy="520689"/>
          </a:xfrm>
          <a:prstGeom prst="ellipse">
            <a:avLst/>
          </a:prstGeom>
          <a:gradFill>
            <a:gsLst>
              <a:gs pos="100000">
                <a:schemeClr val="accent1">
                  <a:lumMod val="75000"/>
                </a:schemeClr>
              </a:gs>
              <a:gs pos="0">
                <a:srgbClr val="27506E"/>
              </a:gs>
            </a:gsLst>
            <a:path path="circle">
              <a:fillToRect l="50000" t="50000" r="50000" b="50000"/>
            </a:path>
          </a:gradFill>
          <a:ln>
            <a:noFill/>
          </a:ln>
          <a:effectLst>
            <a:outerShdw blurRad="1397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765" fontAlgn="auto"/>
            <a:endParaRPr lang="zh-CN" altLang="en-US" strike="noStrike" noProof="1">
              <a:solidFill>
                <a:prstClr val="white"/>
              </a:solidFill>
              <a:latin typeface="Calibri Light" panose="020F0302020204030204"/>
              <a:ea typeface="微软雅黑 Light" panose="020B0502040204020203" charset="-122"/>
            </a:endParaRPr>
          </a:p>
        </p:txBody>
      </p:sp>
      <p:sp>
        <p:nvSpPr>
          <p:cNvPr id="26" name="椭圆 25"/>
          <p:cNvSpPr/>
          <p:nvPr/>
        </p:nvSpPr>
        <p:spPr>
          <a:xfrm>
            <a:off x="2811443" y="2747849"/>
            <a:ext cx="382375" cy="382375"/>
          </a:xfrm>
          <a:prstGeom prst="ellipse">
            <a:avLst/>
          </a:prstGeom>
          <a:gradFill>
            <a:gsLst>
              <a:gs pos="100000">
                <a:schemeClr val="accent1">
                  <a:lumMod val="75000"/>
                </a:schemeClr>
              </a:gs>
              <a:gs pos="0">
                <a:srgbClr val="27506E"/>
              </a:gs>
            </a:gsLst>
            <a:path path="circle">
              <a:fillToRect l="50000" t="50000" r="50000" b="50000"/>
            </a:path>
          </a:gradFill>
          <a:ln>
            <a:noFill/>
          </a:ln>
          <a:effectLst>
            <a:outerShdw blurRad="1397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765" fontAlgn="auto"/>
            <a:endParaRPr lang="zh-CN" altLang="en-US" strike="noStrike" noProof="1">
              <a:solidFill>
                <a:prstClr val="white"/>
              </a:solidFill>
              <a:latin typeface="Calibri Light" panose="020F0302020204030204"/>
              <a:ea typeface="微软雅黑 Light" panose="020B0502040204020203" charset="-122"/>
            </a:endParaRPr>
          </a:p>
        </p:txBody>
      </p:sp>
      <p:sp>
        <p:nvSpPr>
          <p:cNvPr id="28" name="椭圆 27"/>
          <p:cNvSpPr/>
          <p:nvPr/>
        </p:nvSpPr>
        <p:spPr>
          <a:xfrm>
            <a:off x="2620255" y="4595685"/>
            <a:ext cx="213793" cy="213793"/>
          </a:xfrm>
          <a:prstGeom prst="ellipse">
            <a:avLst/>
          </a:prstGeom>
          <a:gradFill>
            <a:gsLst>
              <a:gs pos="100000">
                <a:schemeClr val="accent1">
                  <a:lumMod val="75000"/>
                </a:schemeClr>
              </a:gs>
              <a:gs pos="0">
                <a:srgbClr val="27506E"/>
              </a:gs>
            </a:gsLst>
            <a:path path="circle">
              <a:fillToRect l="50000" t="50000" r="50000" b="50000"/>
            </a:path>
          </a:gradFill>
          <a:ln>
            <a:noFill/>
          </a:ln>
          <a:effectLst>
            <a:outerShdw blurRad="1397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765" fontAlgn="auto"/>
            <a:endParaRPr lang="zh-CN" altLang="en-US" strike="noStrike" noProof="1">
              <a:solidFill>
                <a:prstClr val="white"/>
              </a:solidFill>
              <a:latin typeface="Calibri Light" panose="020F0302020204030204"/>
              <a:ea typeface="微软雅黑 Light" panose="020B0502040204020203" charset="-122"/>
            </a:endParaRPr>
          </a:p>
        </p:txBody>
      </p:sp>
      <p:sp>
        <p:nvSpPr>
          <p:cNvPr id="29" name="椭圆 28"/>
          <p:cNvSpPr/>
          <p:nvPr/>
        </p:nvSpPr>
        <p:spPr>
          <a:xfrm>
            <a:off x="3171094" y="4143587"/>
            <a:ext cx="294040" cy="294040"/>
          </a:xfrm>
          <a:prstGeom prst="ellipse">
            <a:avLst/>
          </a:prstGeom>
          <a:gradFill>
            <a:gsLst>
              <a:gs pos="100000">
                <a:schemeClr val="accent1">
                  <a:lumMod val="75000"/>
                </a:schemeClr>
              </a:gs>
              <a:gs pos="0">
                <a:srgbClr val="27506E"/>
              </a:gs>
            </a:gsLst>
            <a:path path="circle">
              <a:fillToRect l="50000" t="50000" r="50000" b="50000"/>
            </a:path>
          </a:gradFill>
          <a:ln>
            <a:noFill/>
          </a:ln>
          <a:effectLst>
            <a:outerShdw blurRad="1397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765" fontAlgn="auto"/>
            <a:endParaRPr lang="zh-CN" altLang="en-US" strike="noStrike" noProof="1">
              <a:solidFill>
                <a:prstClr val="white"/>
              </a:solidFill>
              <a:latin typeface="Calibri Light" panose="020F0302020204030204"/>
              <a:ea typeface="微软雅黑 Light" panose="020B0502040204020203" charset="-122"/>
            </a:endParaRPr>
          </a:p>
        </p:txBody>
      </p:sp>
      <p:sp>
        <p:nvSpPr>
          <p:cNvPr id="30" name="椭圆 29"/>
          <p:cNvSpPr/>
          <p:nvPr/>
        </p:nvSpPr>
        <p:spPr>
          <a:xfrm>
            <a:off x="4943734" y="3704983"/>
            <a:ext cx="304395" cy="304395"/>
          </a:xfrm>
          <a:prstGeom prst="ellipse">
            <a:avLst/>
          </a:prstGeom>
          <a:gradFill>
            <a:gsLst>
              <a:gs pos="100000">
                <a:schemeClr val="accent1">
                  <a:lumMod val="75000"/>
                </a:schemeClr>
              </a:gs>
              <a:gs pos="0">
                <a:srgbClr val="27506E"/>
              </a:gs>
            </a:gsLst>
            <a:path path="circle">
              <a:fillToRect l="50000" t="50000" r="50000" b="50000"/>
            </a:path>
          </a:gradFill>
          <a:ln>
            <a:noFill/>
          </a:ln>
          <a:effectLst>
            <a:outerShdw blurRad="1397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765" fontAlgn="auto"/>
            <a:endParaRPr lang="zh-CN" altLang="en-US" strike="noStrike" noProof="1">
              <a:solidFill>
                <a:prstClr val="white"/>
              </a:solidFill>
              <a:latin typeface="Calibri Light" panose="020F0302020204030204"/>
              <a:ea typeface="微软雅黑 Light" panose="020B0502040204020203" charset="-122"/>
            </a:endParaRPr>
          </a:p>
        </p:txBody>
      </p:sp>
      <p:sp>
        <p:nvSpPr>
          <p:cNvPr id="31" name="椭圆 30"/>
          <p:cNvSpPr/>
          <p:nvPr/>
        </p:nvSpPr>
        <p:spPr>
          <a:xfrm>
            <a:off x="4708391" y="4531981"/>
            <a:ext cx="206056" cy="206056"/>
          </a:xfrm>
          <a:prstGeom prst="ellipse">
            <a:avLst/>
          </a:prstGeom>
          <a:gradFill>
            <a:gsLst>
              <a:gs pos="100000">
                <a:schemeClr val="accent1">
                  <a:lumMod val="75000"/>
                </a:schemeClr>
              </a:gs>
              <a:gs pos="0">
                <a:srgbClr val="27506E"/>
              </a:gs>
            </a:gsLst>
            <a:path path="circle">
              <a:fillToRect l="50000" t="50000" r="50000" b="50000"/>
            </a:path>
          </a:gradFill>
          <a:ln>
            <a:noFill/>
          </a:ln>
          <a:effectLst>
            <a:outerShdw blurRad="1397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765" fontAlgn="auto"/>
            <a:endParaRPr lang="zh-CN" altLang="en-US" strike="noStrike" noProof="1">
              <a:solidFill>
                <a:prstClr val="white"/>
              </a:solidFill>
              <a:latin typeface="Calibri Light" panose="020F0302020204030204"/>
              <a:ea typeface="微软雅黑 Light" panose="020B0502040204020203" charset="-122"/>
            </a:endParaRPr>
          </a:p>
        </p:txBody>
      </p:sp>
      <p:sp>
        <p:nvSpPr>
          <p:cNvPr id="32" name="椭圆 31"/>
          <p:cNvSpPr/>
          <p:nvPr/>
        </p:nvSpPr>
        <p:spPr>
          <a:xfrm>
            <a:off x="2591746" y="3704983"/>
            <a:ext cx="132944" cy="132944"/>
          </a:xfrm>
          <a:prstGeom prst="ellipse">
            <a:avLst/>
          </a:prstGeom>
          <a:gradFill>
            <a:gsLst>
              <a:gs pos="100000">
                <a:schemeClr val="accent1">
                  <a:lumMod val="75000"/>
                </a:schemeClr>
              </a:gs>
              <a:gs pos="0">
                <a:srgbClr val="27506E"/>
              </a:gs>
            </a:gsLst>
            <a:path path="circle">
              <a:fillToRect l="50000" t="50000" r="50000" b="50000"/>
            </a:path>
          </a:gradFill>
          <a:ln>
            <a:noFill/>
          </a:ln>
          <a:effectLst>
            <a:outerShdw blurRad="1397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765" fontAlgn="auto"/>
            <a:endParaRPr lang="zh-CN" altLang="en-US" strike="noStrike" noProof="1">
              <a:solidFill>
                <a:prstClr val="white"/>
              </a:solidFill>
              <a:latin typeface="Calibri Light" panose="020F0302020204030204"/>
              <a:ea typeface="微软雅黑 Light" panose="020B0502040204020203" charset="-122"/>
            </a:endParaRPr>
          </a:p>
        </p:txBody>
      </p:sp>
    </p:spTree>
  </p:cSld>
  <p:clrMapOvr>
    <a:masterClrMapping/>
  </p:clrMapOvr>
  <p:transition spd="slow">
    <p:push dir="r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121857" name="组合 13"/>
          <p:cNvGrpSpPr/>
          <p:nvPr/>
        </p:nvGrpSpPr>
        <p:grpSpPr>
          <a:xfrm>
            <a:off x="673100" y="527051"/>
            <a:ext cx="704850" cy="647700"/>
            <a:chOff x="1417110" y="1933669"/>
            <a:chExt cx="1827515" cy="1676757"/>
          </a:xfrm>
        </p:grpSpPr>
        <p:sp>
          <p:nvSpPr>
            <p:cNvPr id="17" name="椭圆 16"/>
            <p:cNvSpPr/>
            <p:nvPr/>
          </p:nvSpPr>
          <p:spPr>
            <a:xfrm>
              <a:off x="1491775" y="1933669"/>
              <a:ext cx="1676757" cy="1676757"/>
            </a:xfrm>
            <a:prstGeom prst="ellipse">
              <a:avLst/>
            </a:prstGeom>
            <a:noFill/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18" name="椭圆 17"/>
            <p:cNvSpPr/>
            <p:nvPr/>
          </p:nvSpPr>
          <p:spPr>
            <a:xfrm>
              <a:off x="1686851" y="2118291"/>
              <a:ext cx="1307513" cy="1307513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19" name="椭圆 18"/>
            <p:cNvSpPr/>
            <p:nvPr/>
          </p:nvSpPr>
          <p:spPr>
            <a:xfrm>
              <a:off x="2772931" y="1944597"/>
              <a:ext cx="390517" cy="390517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20" name="椭圆 19"/>
            <p:cNvSpPr/>
            <p:nvPr/>
          </p:nvSpPr>
          <p:spPr>
            <a:xfrm>
              <a:off x="1417110" y="2261397"/>
              <a:ext cx="286781" cy="286781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21" name="椭圆 20"/>
            <p:cNvSpPr/>
            <p:nvPr/>
          </p:nvSpPr>
          <p:spPr>
            <a:xfrm>
              <a:off x="1686851" y="3308201"/>
              <a:ext cx="220530" cy="220530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22" name="椭圆 21"/>
            <p:cNvSpPr/>
            <p:nvPr/>
          </p:nvSpPr>
          <p:spPr>
            <a:xfrm>
              <a:off x="3016329" y="2979248"/>
              <a:ext cx="228296" cy="228296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</p:grpSp>
      <p:sp>
        <p:nvSpPr>
          <p:cNvPr id="121864" name="文本框 5"/>
          <p:cNvSpPr txBox="1"/>
          <p:nvPr/>
        </p:nvSpPr>
        <p:spPr>
          <a:xfrm>
            <a:off x="819150" y="681832"/>
            <a:ext cx="385763" cy="33813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en-US" altLang="zh-CN" sz="1600" dirty="0">
                <a:solidFill>
                  <a:srgbClr val="FFFFFF"/>
                </a:solidFill>
                <a:latin typeface="方正兰亭黑_GBK" panose="02000000000000000000" charset="-122"/>
                <a:ea typeface="方正兰亭黑_GBK" panose="02000000000000000000" charset="-122"/>
              </a:rPr>
              <a:t>01</a:t>
            </a:r>
            <a:endParaRPr lang="en-US" altLang="zh-CN" sz="1600" dirty="0">
              <a:solidFill>
                <a:srgbClr val="FFFFFF"/>
              </a:solidFill>
              <a:latin typeface="方正兰亭黑_GBK" panose="02000000000000000000" charset="-122"/>
              <a:ea typeface="方正兰亭黑_GBK" panose="02000000000000000000" charset="-122"/>
            </a:endParaRPr>
          </a:p>
        </p:txBody>
      </p:sp>
      <p:sp>
        <p:nvSpPr>
          <p:cNvPr id="121865" name="文本框 5"/>
          <p:cNvSpPr txBox="1"/>
          <p:nvPr/>
        </p:nvSpPr>
        <p:spPr>
          <a:xfrm>
            <a:off x="1620838" y="620713"/>
            <a:ext cx="1407160" cy="4603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sz="2400" b="1" dirty="0">
                <a:solidFill>
                  <a:srgbClr val="27506E"/>
                </a:solidFill>
                <a:latin typeface="楷体" panose="02010609060101010101" charset="-122"/>
                <a:ea typeface="楷体" panose="02010609060101010101" charset="-122"/>
                <a:sym typeface="微软雅黑 Light" panose="020B0502040204020203" charset="-122"/>
              </a:rPr>
              <a:t>知识准备</a:t>
            </a:r>
            <a:endParaRPr lang="zh-CN" altLang="en-US" sz="2400" b="1" dirty="0">
              <a:solidFill>
                <a:srgbClr val="27506E"/>
              </a:solidFill>
              <a:latin typeface="楷体" panose="02010609060101010101" charset="-122"/>
              <a:ea typeface="楷体" panose="02010609060101010101" charset="-122"/>
              <a:sym typeface="微软雅黑 Light" panose="020B0502040204020203" charset="-122"/>
            </a:endParaRPr>
          </a:p>
        </p:txBody>
      </p:sp>
      <p:sp>
        <p:nvSpPr>
          <p:cNvPr id="121866" name="矩形 3"/>
          <p:cNvSpPr/>
          <p:nvPr/>
        </p:nvSpPr>
        <p:spPr>
          <a:xfrm>
            <a:off x="4613275" y="1919605"/>
            <a:ext cx="6369050" cy="1146810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pPr>
              <a:lnSpc>
                <a:spcPct val="150000"/>
              </a:lnSpc>
            </a:pPr>
            <a:r>
              <a:rPr lang="zh-CN" altLang="en-US" b="1" dirty="0">
                <a:solidFill>
                  <a:srgbClr val="27506E"/>
                </a:solidFill>
                <a:latin typeface="楷体" panose="02010609060101010101" charset="-122"/>
                <a:ea typeface="楷体" panose="02010609060101010101" charset="-122"/>
              </a:rPr>
              <a:t>1.合理的知识结构的内涵</a:t>
            </a:r>
            <a:endParaRPr lang="zh-CN" altLang="en-US" b="1" dirty="0">
              <a:solidFill>
                <a:srgbClr val="27506E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indent="406400">
              <a:lnSpc>
                <a:spcPct val="130000"/>
              </a:lnSpc>
              <a:extLst>
                <a:ext uri="{35155182-B16C-46BC-9424-99874614C6A1}">
                  <wpsdc:indentchars xmlns:wpsdc="http://www.wps.cn/officeDocument/2017/drawingmlCustomData" val="200" checksum="1740828767"/>
                </a:ext>
              </a:extLst>
            </a:pPr>
            <a:r>
              <a:rPr lang="zh-CN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合理知识结构包括为了适应社会发展的需要， 大学生应掌握的数学、物理、化学、外语、计算机等方面的基础知识；</a:t>
            </a:r>
            <a:endParaRPr lang="zh-CN" altLang="zh-CN" sz="1600" dirty="0">
              <a:solidFill>
                <a:srgbClr val="27506E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21867" name="矩形 5"/>
          <p:cNvSpPr/>
          <p:nvPr/>
        </p:nvSpPr>
        <p:spPr>
          <a:xfrm>
            <a:off x="4613275" y="3066415"/>
            <a:ext cx="6369050" cy="826770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pPr>
              <a:lnSpc>
                <a:spcPct val="150000"/>
              </a:lnSpc>
            </a:pPr>
            <a:r>
              <a:rPr lang="zh-CN" altLang="en-US" b="1" dirty="0">
                <a:solidFill>
                  <a:srgbClr val="27506E"/>
                </a:solidFill>
                <a:latin typeface="楷体" panose="02010609060101010101" charset="-122"/>
                <a:ea typeface="楷体" panose="02010609060101010101" charset="-122"/>
              </a:rPr>
              <a:t>2. 合理知识结构的特点</a:t>
            </a:r>
            <a:endParaRPr lang="zh-CN" altLang="en-US" b="1" dirty="0">
              <a:solidFill>
                <a:srgbClr val="27506E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indent="406400">
              <a:lnSpc>
                <a:spcPct val="130000"/>
              </a:lnSpc>
              <a:extLst>
                <a:ext uri="{35155182-B16C-46BC-9424-99874614C6A1}">
                  <wpsdc:indentchars xmlns:wpsdc="http://www.wps.cn/officeDocument/2017/drawingmlCustomData" val="200" checksum="1740828767"/>
                </a:ext>
              </a:extLst>
            </a:pPr>
            <a:r>
              <a:rPr lang="zh-CN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（1）合理有序性     （2）整体综合性     （3）定向可调性</a:t>
            </a:r>
            <a:endParaRPr lang="zh-CN" altLang="zh-CN" sz="1600" dirty="0">
              <a:solidFill>
                <a:srgbClr val="27506E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21868" name="矩形 2"/>
          <p:cNvSpPr/>
          <p:nvPr/>
        </p:nvSpPr>
        <p:spPr>
          <a:xfrm>
            <a:off x="4613275" y="3862705"/>
            <a:ext cx="6369050" cy="1146810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pPr>
              <a:lnSpc>
                <a:spcPct val="150000"/>
              </a:lnSpc>
            </a:pPr>
            <a:r>
              <a:rPr lang="zh-CN" altLang="en-US" b="1" dirty="0">
                <a:solidFill>
                  <a:srgbClr val="27506E"/>
                </a:solidFill>
                <a:latin typeface="楷体" panose="02010609060101010101" charset="-122"/>
                <a:ea typeface="楷体" panose="02010609060101010101" charset="-122"/>
              </a:rPr>
              <a:t>3. 各类职业对求职者知识结构的要求</a:t>
            </a:r>
            <a:endParaRPr lang="zh-CN" altLang="en-US" b="1" dirty="0">
              <a:solidFill>
                <a:srgbClr val="27506E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indent="406400">
              <a:lnSpc>
                <a:spcPct val="130000"/>
              </a:lnSpc>
              <a:extLst>
                <a:ext uri="{35155182-B16C-46BC-9424-99874614C6A1}">
                  <wpsdc:indentchars xmlns:wpsdc="http://www.wps.cn/officeDocument/2017/drawingmlCustomData" val="200" checksum="1740828767"/>
                </a:ext>
              </a:extLst>
            </a:pPr>
            <a:r>
              <a:rPr lang="zh-CN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各类职业对大学生的共性要求包括宽厚扎实的基础知识、广博精深的专业知识、大容量的新知识储备。</a:t>
            </a:r>
            <a:endParaRPr lang="zh-CN" altLang="zh-CN" sz="1600" dirty="0">
              <a:solidFill>
                <a:srgbClr val="27506E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121869" name="Picture 3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62013" y="1836738"/>
            <a:ext cx="3186112" cy="31845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矩形 2"/>
          <p:cNvSpPr/>
          <p:nvPr/>
        </p:nvSpPr>
        <p:spPr>
          <a:xfrm>
            <a:off x="4613275" y="5009515"/>
            <a:ext cx="6369050" cy="826770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pPr>
              <a:lnSpc>
                <a:spcPct val="150000"/>
              </a:lnSpc>
            </a:pPr>
            <a:r>
              <a:rPr lang="en-US" altLang="zh-CN" b="1" dirty="0">
                <a:solidFill>
                  <a:srgbClr val="27506E"/>
                </a:solidFill>
                <a:latin typeface="楷体" panose="02010609060101010101" charset="-122"/>
                <a:ea typeface="楷体" panose="02010609060101010101" charset="-122"/>
              </a:rPr>
              <a:t>4</a:t>
            </a:r>
            <a:r>
              <a:rPr lang="zh-CN" altLang="en-US" b="1" dirty="0">
                <a:solidFill>
                  <a:srgbClr val="27506E"/>
                </a:solidFill>
                <a:latin typeface="楷体" panose="02010609060101010101" charset="-122"/>
                <a:ea typeface="楷体" panose="02010609060101010101" charset="-122"/>
              </a:rPr>
              <a:t>. 合理知识结构的获得途径</a:t>
            </a:r>
            <a:endParaRPr lang="zh-CN" altLang="en-US" b="1" dirty="0">
              <a:solidFill>
                <a:srgbClr val="27506E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indent="406400">
              <a:lnSpc>
                <a:spcPct val="130000"/>
              </a:lnSpc>
              <a:extLst>
                <a:ext uri="{35155182-B16C-46BC-9424-99874614C6A1}">
                  <wpsdc:indentchars xmlns:wpsdc="http://www.wps.cn/officeDocument/2017/drawingmlCustomData" val="200" checksum="1740828767"/>
                </a:ext>
              </a:extLst>
            </a:pPr>
            <a:r>
              <a:rPr lang="zh-CN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（</a:t>
            </a:r>
            <a:r>
              <a:rPr lang="en-US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1</a:t>
            </a:r>
            <a:r>
              <a:rPr lang="zh-CN" altLang="en-US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）注重积累     （</a:t>
            </a:r>
            <a:r>
              <a:rPr lang="en-US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2</a:t>
            </a:r>
            <a:r>
              <a:rPr lang="zh-CN" altLang="en-US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）正确认识自我     （</a:t>
            </a:r>
            <a:r>
              <a:rPr lang="en-US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3</a:t>
            </a:r>
            <a:r>
              <a:rPr lang="zh-CN" altLang="en-US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）注重实践</a:t>
            </a:r>
            <a:endParaRPr lang="zh-CN" altLang="en-US" sz="1600" dirty="0">
              <a:solidFill>
                <a:srgbClr val="27506E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4558665" y="1468755"/>
            <a:ext cx="598487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b="1">
                <a:latin typeface="+mj-ea"/>
                <a:ea typeface="+mj-ea"/>
              </a:rPr>
              <a:t>（一）建立合理的知识结构</a:t>
            </a:r>
            <a:endParaRPr lang="zh-CN" altLang="en-US" b="1">
              <a:latin typeface="+mj-ea"/>
              <a:ea typeface="+mj-ea"/>
            </a:endParaRPr>
          </a:p>
        </p:txBody>
      </p:sp>
    </p:spTree>
  </p:cSld>
  <p:clrMapOvr>
    <a:masterClrMapping/>
  </p:clrMapOvr>
  <p:transition spd="slow">
    <p:random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121857" name="组合 13"/>
          <p:cNvGrpSpPr/>
          <p:nvPr/>
        </p:nvGrpSpPr>
        <p:grpSpPr>
          <a:xfrm>
            <a:off x="673100" y="527051"/>
            <a:ext cx="704850" cy="647700"/>
            <a:chOff x="1417110" y="1933669"/>
            <a:chExt cx="1827515" cy="1676757"/>
          </a:xfrm>
        </p:grpSpPr>
        <p:sp>
          <p:nvSpPr>
            <p:cNvPr id="17" name="椭圆 16"/>
            <p:cNvSpPr/>
            <p:nvPr/>
          </p:nvSpPr>
          <p:spPr>
            <a:xfrm>
              <a:off x="1491775" y="1933669"/>
              <a:ext cx="1676757" cy="1676757"/>
            </a:xfrm>
            <a:prstGeom prst="ellipse">
              <a:avLst/>
            </a:prstGeom>
            <a:noFill/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18" name="椭圆 17"/>
            <p:cNvSpPr/>
            <p:nvPr/>
          </p:nvSpPr>
          <p:spPr>
            <a:xfrm>
              <a:off x="1686851" y="2118291"/>
              <a:ext cx="1307513" cy="1307513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19" name="椭圆 18"/>
            <p:cNvSpPr/>
            <p:nvPr/>
          </p:nvSpPr>
          <p:spPr>
            <a:xfrm>
              <a:off x="2772931" y="1944597"/>
              <a:ext cx="390517" cy="390517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20" name="椭圆 19"/>
            <p:cNvSpPr/>
            <p:nvPr/>
          </p:nvSpPr>
          <p:spPr>
            <a:xfrm>
              <a:off x="1417110" y="2261397"/>
              <a:ext cx="286781" cy="286781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21" name="椭圆 20"/>
            <p:cNvSpPr/>
            <p:nvPr/>
          </p:nvSpPr>
          <p:spPr>
            <a:xfrm>
              <a:off x="1686851" y="3308201"/>
              <a:ext cx="220530" cy="220530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22" name="椭圆 21"/>
            <p:cNvSpPr/>
            <p:nvPr/>
          </p:nvSpPr>
          <p:spPr>
            <a:xfrm>
              <a:off x="3016329" y="2979248"/>
              <a:ext cx="228296" cy="228296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</p:grpSp>
      <p:sp>
        <p:nvSpPr>
          <p:cNvPr id="121864" name="文本框 5"/>
          <p:cNvSpPr txBox="1"/>
          <p:nvPr/>
        </p:nvSpPr>
        <p:spPr>
          <a:xfrm>
            <a:off x="819150" y="681832"/>
            <a:ext cx="430530" cy="33718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en-US" altLang="zh-CN" sz="1600" dirty="0">
                <a:solidFill>
                  <a:srgbClr val="FFFFFF"/>
                </a:solidFill>
                <a:latin typeface="方正兰亭黑_GBK" panose="02000000000000000000" charset="-122"/>
                <a:ea typeface="方正兰亭黑_GBK" panose="02000000000000000000" charset="-122"/>
              </a:rPr>
              <a:t>01</a:t>
            </a:r>
            <a:endParaRPr lang="en-US" altLang="zh-CN" sz="1600" dirty="0">
              <a:solidFill>
                <a:srgbClr val="FFFFFF"/>
              </a:solidFill>
              <a:latin typeface="方正兰亭黑_GBK" panose="02000000000000000000" charset="-122"/>
              <a:ea typeface="方正兰亭黑_GBK" panose="02000000000000000000" charset="-122"/>
            </a:endParaRPr>
          </a:p>
        </p:txBody>
      </p:sp>
      <p:sp>
        <p:nvSpPr>
          <p:cNvPr id="121866" name="矩形 3"/>
          <p:cNvSpPr/>
          <p:nvPr/>
        </p:nvSpPr>
        <p:spPr>
          <a:xfrm>
            <a:off x="4558665" y="2200910"/>
            <a:ext cx="6369050" cy="1300480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pPr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</a:pPr>
            <a:r>
              <a:rPr lang="zh-CN" altLang="en-US" b="1" dirty="0">
                <a:solidFill>
                  <a:srgbClr val="27506E"/>
                </a:solidFill>
                <a:latin typeface="楷体" panose="02010609060101010101" charset="-122"/>
                <a:ea typeface="楷体" panose="02010609060101010101" charset="-122"/>
              </a:rPr>
              <a:t>1.科学思维方式的主要特征</a:t>
            </a:r>
            <a:endParaRPr lang="zh-CN" altLang="en-US" b="1" dirty="0">
              <a:solidFill>
                <a:srgbClr val="27506E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indent="406400">
              <a:lnSpc>
                <a:spcPct val="130000"/>
              </a:lnSpc>
              <a:extLst>
                <a:ext uri="{35155182-B16C-46BC-9424-99874614C6A1}">
                  <wpsdc:indentchars xmlns:wpsdc="http://www.wps.cn/officeDocument/2017/drawingmlCustomData" val="200" checksum="1740828767"/>
                </a:ext>
              </a:extLst>
            </a:pPr>
            <a:r>
              <a:rPr lang="zh-CN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（</a:t>
            </a:r>
            <a:r>
              <a:rPr lang="en-US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1</a:t>
            </a:r>
            <a:r>
              <a:rPr lang="zh-CN" altLang="en-US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）广阔性和深刻性   （</a:t>
            </a:r>
            <a:r>
              <a:rPr lang="en-US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2</a:t>
            </a:r>
            <a:r>
              <a:rPr lang="zh-CN" altLang="en-US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）理智性和敏捷性</a:t>
            </a:r>
            <a:endParaRPr lang="zh-CN" altLang="en-US" sz="1600" dirty="0">
              <a:solidFill>
                <a:srgbClr val="27506E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indent="406400">
              <a:lnSpc>
                <a:spcPct val="130000"/>
              </a:lnSpc>
              <a:extLst>
                <a:ext uri="{35155182-B16C-46BC-9424-99874614C6A1}">
                  <wpsdc:indentchars xmlns:wpsdc="http://www.wps.cn/officeDocument/2017/drawingmlCustomData" val="200" checksum="1740828767"/>
                </a:ext>
              </a:extLst>
            </a:pPr>
            <a:r>
              <a:rPr lang="zh-CN" altLang="en-US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（</a:t>
            </a:r>
            <a:r>
              <a:rPr lang="en-US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3</a:t>
            </a:r>
            <a:r>
              <a:rPr lang="zh-CN" altLang="en-US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）独立性和批判性</a:t>
            </a:r>
            <a:endParaRPr lang="zh-CN" altLang="en-US" sz="1600" dirty="0">
              <a:solidFill>
                <a:srgbClr val="27506E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21867" name="矩形 5"/>
          <p:cNvSpPr/>
          <p:nvPr/>
        </p:nvSpPr>
        <p:spPr>
          <a:xfrm>
            <a:off x="4558665" y="3967480"/>
            <a:ext cx="6369050" cy="1300480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pPr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</a:pPr>
            <a:r>
              <a:rPr lang="zh-CN" altLang="en-US" b="1" dirty="0">
                <a:solidFill>
                  <a:srgbClr val="27506E"/>
                </a:solidFill>
                <a:latin typeface="楷体" panose="02010609060101010101" charset="-122"/>
                <a:ea typeface="楷体" panose="02010609060101010101" charset="-122"/>
              </a:rPr>
              <a:t>2. 科学思维方式的获得途径</a:t>
            </a:r>
            <a:endParaRPr lang="zh-CN" altLang="en-US" b="1" dirty="0">
              <a:solidFill>
                <a:srgbClr val="27506E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indent="406400">
              <a:lnSpc>
                <a:spcPct val="130000"/>
              </a:lnSpc>
              <a:extLst>
                <a:ext uri="{35155182-B16C-46BC-9424-99874614C6A1}">
                  <wpsdc:indentchars xmlns:wpsdc="http://www.wps.cn/officeDocument/2017/drawingmlCustomData" val="200" checksum="1740828767"/>
                </a:ext>
              </a:extLst>
            </a:pPr>
            <a:r>
              <a:rPr lang="zh-CN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（1）增强哲学素养     （</a:t>
            </a:r>
            <a:r>
              <a:rPr lang="en-US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2</a:t>
            </a:r>
            <a:r>
              <a:rPr lang="zh-CN" altLang="en-US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）积累丰富的知识</a:t>
            </a:r>
            <a:endParaRPr lang="zh-CN" altLang="zh-CN" sz="1600" dirty="0">
              <a:solidFill>
                <a:srgbClr val="27506E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indent="406400">
              <a:lnSpc>
                <a:spcPct val="130000"/>
              </a:lnSpc>
              <a:extLst>
                <a:ext uri="{35155182-B16C-46BC-9424-99874614C6A1}">
                  <wpsdc:indentchars xmlns:wpsdc="http://www.wps.cn/officeDocument/2017/drawingmlCustomData" val="200" checksum="1740828767"/>
                </a:ext>
              </a:extLst>
            </a:pPr>
            <a:r>
              <a:rPr lang="zh-CN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（2）勤于思索和实践</a:t>
            </a:r>
            <a:endParaRPr lang="zh-CN" altLang="zh-CN" sz="1600" dirty="0">
              <a:solidFill>
                <a:srgbClr val="27506E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2" name="图片 1" descr="100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 flipH="1">
            <a:off x="12065" y="1594485"/>
            <a:ext cx="3837364" cy="4680000"/>
          </a:xfrm>
          <a:prstGeom prst="rect">
            <a:avLst/>
          </a:prstGeom>
        </p:spPr>
      </p:pic>
      <p:sp>
        <p:nvSpPr>
          <p:cNvPr id="3" name="文本框 5"/>
          <p:cNvSpPr txBox="1"/>
          <p:nvPr/>
        </p:nvSpPr>
        <p:spPr>
          <a:xfrm>
            <a:off x="1620838" y="620713"/>
            <a:ext cx="1407160" cy="4603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sz="2400" b="1" dirty="0">
                <a:solidFill>
                  <a:srgbClr val="27506E"/>
                </a:solidFill>
                <a:latin typeface="楷体" panose="02010609060101010101" charset="-122"/>
                <a:ea typeface="楷体" panose="02010609060101010101" charset="-122"/>
                <a:sym typeface="微软雅黑 Light" panose="020B0502040204020203" charset="-122"/>
              </a:rPr>
              <a:t>知识准备</a:t>
            </a:r>
            <a:endParaRPr lang="zh-CN" altLang="en-US" sz="2400" b="1" dirty="0">
              <a:solidFill>
                <a:srgbClr val="27506E"/>
              </a:solidFill>
              <a:latin typeface="楷体" panose="02010609060101010101" charset="-122"/>
              <a:ea typeface="楷体" panose="02010609060101010101" charset="-122"/>
              <a:sym typeface="微软雅黑 Light" panose="020B0502040204020203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4558665" y="1468755"/>
            <a:ext cx="598487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b="1">
                <a:latin typeface="+mj-ea"/>
                <a:ea typeface="+mj-ea"/>
              </a:rPr>
              <a:t>（二）培养科学的思维方式</a:t>
            </a:r>
            <a:endParaRPr lang="zh-CN" altLang="en-US" b="1">
              <a:latin typeface="+mj-ea"/>
              <a:ea typeface="+mj-ea"/>
            </a:endParaRPr>
          </a:p>
        </p:txBody>
      </p:sp>
    </p:spTree>
  </p:cSld>
  <p:clrMapOvr>
    <a:masterClrMapping/>
  </p:clrMapOvr>
  <p:transition spd="slow">
    <p:random/>
  </p:transition>
</p:sld>
</file>

<file path=ppt/theme/theme1.xml><?xml version="1.0" encoding="utf-8"?>
<a:theme xmlns:a="http://schemas.openxmlformats.org/drawingml/2006/main" name="第一PPT，www.1ppt.com">
  <a:themeElements>
    <a:clrScheme name="简约质感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27506E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00000"/>
      </a:hlink>
      <a:folHlink>
        <a:srgbClr val="954F72"/>
      </a:folHlink>
    </a:clrScheme>
    <a:fontScheme name="常用3">
      <a:majorFont>
        <a:latin typeface="Arial"/>
        <a:ea typeface="微软雅黑"/>
        <a:cs typeface=""/>
      </a:majorFont>
      <a:minorFont>
        <a:latin typeface="Calibri Light"/>
        <a:ea typeface="微软雅黑 Light"/>
        <a:cs typeface="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3432</Words>
  <Application>WPS 演示</Application>
  <PresentationFormat>宽屏</PresentationFormat>
  <Paragraphs>295</Paragraphs>
  <Slides>24</Slides>
  <Notes>3</Notes>
  <HiddenSlides>0</HiddenSlides>
  <MMClips>0</MMClips>
  <ScaleCrop>false</ScaleCrop>
  <HeadingPairs>
    <vt:vector size="6" baseType="variant">
      <vt:variant>
        <vt:lpstr>已用的字体</vt:lpstr>
      </vt:variant>
      <vt:variant>
        <vt:i4>21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24</vt:i4>
      </vt:variant>
    </vt:vector>
  </HeadingPairs>
  <TitlesOfParts>
    <vt:vector size="46" baseType="lpstr">
      <vt:lpstr>Arial</vt:lpstr>
      <vt:lpstr>宋体</vt:lpstr>
      <vt:lpstr>Wingdings</vt:lpstr>
      <vt:lpstr>Calibri Light</vt:lpstr>
      <vt:lpstr>微软雅黑 Light</vt:lpstr>
      <vt:lpstr>方正舒体</vt:lpstr>
      <vt:lpstr>方正宋刻本秀楷简体</vt:lpstr>
      <vt:lpstr>Calibri Light</vt:lpstr>
      <vt:lpstr>楷体</vt:lpstr>
      <vt:lpstr>Calibri</vt:lpstr>
      <vt:lpstr>方正兰亭黑_GBK</vt:lpstr>
      <vt:lpstr>微软雅黑</vt:lpstr>
      <vt:lpstr>Arial Unicode MS</vt:lpstr>
      <vt:lpstr>等线</vt:lpstr>
      <vt:lpstr>Bebas</vt:lpstr>
      <vt:lpstr>不给糖就捣蛋的万圣节</vt:lpstr>
      <vt:lpstr>华文行楷</vt:lpstr>
      <vt:lpstr>华文琥珀</vt:lpstr>
      <vt:lpstr>Calibri</vt:lpstr>
      <vt:lpstr>方正静蕾简体</vt:lpstr>
      <vt:lpstr>微软简老宋</vt:lpstr>
      <vt:lpstr>第一PPT，www.1ppt.com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Gooddoudou</dc:creator>
  <cp:lastModifiedBy>六月</cp:lastModifiedBy>
  <cp:revision>72</cp:revision>
  <dcterms:created xsi:type="dcterms:W3CDTF">2018-07-07T09:05:00Z</dcterms:created>
  <dcterms:modified xsi:type="dcterms:W3CDTF">2021-12-15T06:27:42Z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2052-11.3.0.9228</vt:lpwstr>
  </property>
</Properties>
</file>