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581" r:id="rId4"/>
    <p:sldId id="582" r:id="rId5"/>
    <p:sldId id="583" r:id="rId7"/>
    <p:sldId id="598" r:id="rId8"/>
    <p:sldId id="599" r:id="rId9"/>
    <p:sldId id="584" r:id="rId10"/>
    <p:sldId id="586" r:id="rId11"/>
    <p:sldId id="601" r:id="rId12"/>
    <p:sldId id="602" r:id="rId13"/>
    <p:sldId id="613" r:id="rId14"/>
    <p:sldId id="614" r:id="rId15"/>
    <p:sldId id="600" r:id="rId16"/>
    <p:sldId id="587" r:id="rId17"/>
    <p:sldId id="588" r:id="rId18"/>
    <p:sldId id="625" r:id="rId19"/>
    <p:sldId id="626" r:id="rId20"/>
    <p:sldId id="627" r:id="rId21"/>
    <p:sldId id="628" r:id="rId22"/>
    <p:sldId id="629" r:id="rId23"/>
    <p:sldId id="615" r:id="rId24"/>
    <p:sldId id="590" r:id="rId25"/>
    <p:sldId id="591" r:id="rId26"/>
    <p:sldId id="597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9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85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85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67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87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0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0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28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28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49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49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0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0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0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0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26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26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46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46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6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3657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融资成本的计算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83658" name="矩形 7"/>
          <p:cNvSpPr/>
          <p:nvPr/>
        </p:nvSpPr>
        <p:spPr>
          <a:xfrm>
            <a:off x="904875" y="1583690"/>
            <a:ext cx="10382250" cy="1799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（一）融资总成本的计算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上市公司的总成本是债务融资与股权融资成本的加权平均，即有：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C=D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*(D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</a:t>
            </a: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/V)(1-T)+E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*(E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</a:t>
            </a: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/V)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其中，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代表融资总成本，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代表所得税率，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代表上市公司总价值。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66960" y="4632960"/>
            <a:ext cx="2225040" cy="2225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904875" y="3453765"/>
            <a:ext cx="10382250" cy="1799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（二）债务融资成本的计算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债务融资成本计算公式为：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</a:t>
            </a:r>
            <a:r>
              <a:rPr lang="en-US" altLang="zh-CN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=D</a:t>
            </a:r>
            <a:r>
              <a:rPr lang="en-US" altLang="zh-CN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S1</a:t>
            </a:r>
            <a:r>
              <a:rPr lang="en-US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+D</a:t>
            </a:r>
            <a:r>
              <a:rPr lang="en-US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S2</a:t>
            </a:r>
            <a:r>
              <a:rPr lang="en-US" sz="1800" i="1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+D</a:t>
            </a:r>
            <a:r>
              <a:rPr lang="en-US" sz="1800" i="1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</a:t>
            </a:r>
            <a:endParaRPr lang="en-US" sz="1800" i="1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其中，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1800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代表短期借款，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1800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代表一年内到期的长期借款，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1800" baseline="-25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代表长期负债合计。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6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3657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融资成本的计算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3658" name="矩形 7"/>
              <p:cNvSpPr/>
              <p:nvPr/>
            </p:nvSpPr>
            <p:spPr>
              <a:xfrm>
                <a:off x="904875" y="1583690"/>
                <a:ext cx="10382250" cy="4076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 indent="508000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282533468"/>
                    </a:ext>
                  </a:extLst>
                </a:pPr>
                <a:r>
                  <a:rPr lang="zh-CN" altLang="en-US" sz="2000" b="1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（三）股权融资成本计算公式为：</a:t>
                </a:r>
                <a:endParaRPr lang="zh-CN" altLang="en-US" sz="2000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0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20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𝐾</m:t>
                          </m:r>
                        </m:sub>
                      </m:sSub>
                      <m:r>
                        <a:rPr lang="en-US" altLang="zh-CN" sz="2000" i="1" dirty="0">
                          <a:solidFill>
                            <a:srgbClr val="27506E"/>
                          </a:solidFill>
                          <a:uFillTx/>
                          <a:latin typeface="Cambria Math" charset="0"/>
                          <a:ea typeface="Songti SC" panose="02010800040101010101" charset="-122"/>
                          <a:cs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𝑗</m:t>
                          </m:r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=</m:t>
                          </m:r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5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  <m:t>𝐾𝑗</m:t>
                              </m:r>
                            </m:sub>
                          </m:sSub>
                        </m:e>
                      </m:nary>
                      <m:r>
                        <a:rPr lang="en-US" altLang="zh-CN" sz="1800" i="1" dirty="0">
                          <a:solidFill>
                            <a:srgbClr val="27506E"/>
                          </a:solidFill>
                          <a:uFillTx/>
                          <a:latin typeface="Cambria Math" charset="0"/>
                          <a:ea typeface="Songti SC" panose="02010800040101010101" charset="-122"/>
                          <a:cs typeface="Cambria Math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𝑗</m:t>
                          </m:r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=</m:t>
                          </m:r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uFillTx/>
                              <a:latin typeface="Cambria Math" charset="0"/>
                              <a:ea typeface="Songti SC" panose="02010800040101010101" charset="-122"/>
                              <a:cs typeface="Cambria Math" charset="0"/>
                            </a:rPr>
                            <m:t>5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uFillTx/>
                                  <a:latin typeface="Cambria Math" charset="0"/>
                                  <a:ea typeface="Songti SC" panose="02010800040101010101" charset="-122"/>
                                  <a:cs typeface="Cambria Math" charset="0"/>
                                </a:rPr>
                                <m:t>𝑅𝑗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1800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457200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59296752"/>
                    </a:ext>
                  </a:extLst>
                </a:pP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其中</a:t>
                </a:r>
                <a:r>
                  <a:rPr lang="zh-CN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：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K1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代表股东权益合计，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K2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代表少数股东权益，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K3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代表坏账准备，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EK4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代表存货跌价准备，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K5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代表累计税后营业外支出，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R1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代表累计税后营业外收入，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R2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代表累计税后补贴收入。</a:t>
                </a:r>
                <a:endParaRPr lang="zh-CN" altLang="en-US" sz="1800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457200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59296752"/>
                    </a:ext>
                  </a:extLst>
                </a:pP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股权融资成本</a:t>
                </a:r>
                <a:r>
                  <a:rPr lang="en-US" altLang="zh-CN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EK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必须根据资本资产定价模型（</a:t>
                </a:r>
                <a:r>
                  <a:rPr lang="en-US" altLang="zh-CN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CAPM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）来计算。</a:t>
                </a:r>
                <a:r>
                  <a:rPr lang="en-US" altLang="zh-CN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CAPM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模型就是：</a:t>
                </a:r>
                <a:endParaRPr lang="zh-CN" altLang="en-US" sz="1800" dirty="0">
                  <a:solidFill>
                    <a:srgbClr val="27506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1800" i="1" dirty="0">
                          <a:solidFill>
                            <a:srgbClr val="27506E"/>
                          </a:solidFill>
                          <a:latin typeface="Cambria Math" charset="0"/>
                          <a:ea typeface="宋体" panose="02010600030101010101" pitchFamily="2" charset="-122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sz="1800" i="1" dirty="0">
                          <a:solidFill>
                            <a:srgbClr val="27506E"/>
                          </a:solidFill>
                          <a:latin typeface="Cambria Math" charset="0"/>
                          <a:ea typeface="宋体" panose="02010600030101010101" pitchFamily="2" charset="-122"/>
                          <a:cs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zh-CN" sz="1800" i="1" dirty="0">
                              <a:solidFill>
                                <a:srgbClr val="27506E"/>
                              </a:solidFill>
                              <a:latin typeface="Cambria Math" charset="0"/>
                              <a:ea typeface="宋体" panose="02010600030101010101" pitchFamily="2" charset="-122"/>
                              <a:cs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sz="1800" i="1" dirty="0">
                                  <a:solidFill>
                                    <a:srgbClr val="27506E"/>
                                  </a:solidFill>
                                  <a:latin typeface="Cambria Math" charset="0"/>
                                  <a:ea typeface="宋体" panose="02010600030101010101" pitchFamily="2" charset="-122"/>
                                  <a:cs typeface="Cambria Math" charset="0"/>
                                </a:rPr>
                                <m:t>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1800" i="1" dirty="0">
                  <a:solidFill>
                    <a:srgbClr val="27506E"/>
                  </a:solidFill>
                  <a:latin typeface="Cambria Math" charset="0"/>
                  <a:ea typeface="宋体" panose="02010600030101010101" pitchFamily="2" charset="-122"/>
                  <a:cs typeface="Cambria Math" charset="0"/>
                </a:endParaRPr>
              </a:p>
              <a:p>
                <a:pPr indent="457200">
                  <a:lnSpc>
                    <a:spcPct val="150000"/>
                  </a:lnSpc>
                  <a:extLst>
                    <a:ext uri="{35155182-B16C-46BC-9424-99874614C6A1}">
                      <wpsdc:indentchars xmlns:wpsdc="http://www.wps.cn/officeDocument/2017/drawingmlCustomData" val="200" checksum="59296752"/>
                    </a:ext>
                  </a:extLst>
                </a:pP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其中：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r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i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为股票</a:t>
                </a:r>
                <a:r>
                  <a:rPr lang="en-US" altLang="zh-CN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i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的收益率，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r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f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为无风险资产的收益率，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r</a:t>
                </a:r>
                <a:r>
                  <a:rPr lang="en-US" altLang="zh-CN" sz="1800" i="1" baseline="-250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m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为市场组合的收益率，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dirty="0">
                            <a:solidFill>
                              <a:srgbClr val="27506E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altLang="zh-CN" sz="1800" i="1" dirty="0">
                            <a:solidFill>
                              <a:srgbClr val="27506E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800" i="1" dirty="0">
                            <a:solidFill>
                              <a:srgbClr val="27506E"/>
                            </a:solidFill>
                            <a:latin typeface="Cambria Math" charset="0"/>
                            <a:ea typeface="宋体" panose="02010600030101010101" pitchFamily="2" charset="-122"/>
                            <a:cs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1800" dirty="0">
                    <a:solidFill>
                      <a:srgbClr val="27506E"/>
                    </a:solidFill>
                    <a:latin typeface="Cambria Math" charset="0"/>
                    <a:ea typeface="宋体" panose="02010600030101010101" pitchFamily="2" charset="-122"/>
                    <a:cs typeface="Cambria Math" charset="0"/>
                  </a:rPr>
                  <a:t>代表股票</a:t>
                </a:r>
                <a:r>
                  <a:rPr lang="en-US" altLang="zh-CN" sz="1800" i="1" dirty="0">
                    <a:solidFill>
                      <a:srgbClr val="27506E"/>
                    </a:solidFill>
                    <a:latin typeface="宋体" charset="0"/>
                    <a:ea typeface="宋体" charset="0"/>
                    <a:cs typeface="Cambria Math" charset="0"/>
                  </a:rPr>
                  <a:t>i </a:t>
                </a:r>
                <a:r>
                  <a:rPr lang="zh-CN" altLang="en-US" sz="1800" dirty="0">
                    <a:solidFill>
                      <a:srgbClr val="27506E"/>
                    </a:solidFill>
                    <a:latin typeface="Cambria Math" charset="0"/>
                    <a:ea typeface="宋体" panose="02010600030101010101" pitchFamily="2" charset="-122"/>
                    <a:cs typeface="Cambria Math" charset="0"/>
                  </a:rPr>
                  <a:t>收益率相对于股市大盘的收益率。</a:t>
                </a:r>
                <a:endParaRPr lang="zh-CN" altLang="en-US" sz="1800" dirty="0">
                  <a:solidFill>
                    <a:srgbClr val="27506E"/>
                  </a:solidFill>
                  <a:latin typeface="Cambria Math" charset="0"/>
                  <a:ea typeface="宋体" panose="02010600030101010101" pitchFamily="2" charset="-122"/>
                  <a:cs typeface="Cambria Math" charset="0"/>
                </a:endParaRPr>
              </a:p>
            </p:txBody>
          </p:sp>
        </mc:Choice>
        <mc:Fallback>
          <p:sp>
            <p:nvSpPr>
              <p:cNvPr id="28365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75" y="1583690"/>
                <a:ext cx="10382250" cy="4076700"/>
              </a:xfrm>
              <a:prstGeom prst="rect">
                <a:avLst/>
              </a:prstGeom>
              <a:blipFill rotWithShape="1">
                <a:blip r:embed="rId1"/>
                <a:stretch>
                  <a:fillRect r="-410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 </a:t>
                </a:r>
              </a:p>
            </p:txBody>
          </p:sp>
        </mc:Fallback>
      </mc:AlternateContent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0745" y="199390"/>
            <a:ext cx="2225040" cy="22250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6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3657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融资成本的计算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83658" name="矩形 7"/>
          <p:cNvSpPr/>
          <p:nvPr/>
        </p:nvSpPr>
        <p:spPr>
          <a:xfrm>
            <a:off x="904875" y="1583690"/>
            <a:ext cx="10382250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508000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（四）实际计算中的若干技术性处理</a:t>
            </a:r>
            <a:endParaRPr lang="zh-CN" altLang="en-US" sz="1800" dirty="0">
              <a:solidFill>
                <a:srgbClr val="27506E"/>
              </a:solidFill>
              <a:latin typeface="Cambria Math" charset="0"/>
              <a:ea typeface="宋体" panose="02010600030101010101" pitchFamily="2" charset="-122"/>
              <a:cs typeface="Cambria Math" charset="0"/>
            </a:endParaRPr>
          </a:p>
          <a:p>
            <a:pPr indent="457200" algn="just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）无风险收益率的确定。</a:t>
            </a:r>
            <a:endParaRPr lang="zh-CN" altLang="en-US" sz="1800" dirty="0">
              <a:solidFill>
                <a:srgbClr val="27506E"/>
              </a:solidFill>
              <a:latin typeface="Cambria Math" charset="0"/>
              <a:ea typeface="宋体" panose="02010600030101010101" pitchFamily="2" charset="-122"/>
              <a:cs typeface="Cambria Math" charset="0"/>
            </a:endParaRPr>
          </a:p>
          <a:p>
            <a:pPr indent="457200" algn="just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）市场风险溢价的估计。</a:t>
            </a:r>
            <a:endParaRPr lang="zh-CN" altLang="en-US" sz="1800" dirty="0">
              <a:solidFill>
                <a:srgbClr val="27506E"/>
              </a:solidFill>
              <a:latin typeface="Cambria Math" charset="0"/>
              <a:ea typeface="宋体" panose="02010600030101010101" pitchFamily="2" charset="-122"/>
              <a:cs typeface="Cambria Math" charset="0"/>
            </a:endParaRPr>
          </a:p>
          <a:p>
            <a:pPr indent="457200" algn="just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）融资总成本中的上市公司总价值</a:t>
            </a:r>
            <a:r>
              <a:rPr lang="en-US" altLang="zh-CN" sz="1800" i="1" dirty="0">
                <a:solidFill>
                  <a:srgbClr val="27506E"/>
                </a:solidFill>
                <a:latin typeface="宋体" charset="0"/>
                <a:ea typeface="宋体" charset="0"/>
                <a:cs typeface="Cambria Math" charset="0"/>
              </a:rPr>
              <a:t>V </a:t>
            </a:r>
            <a:r>
              <a:rPr lang="zh-CN" altLang="en-US" sz="1800" dirty="0">
                <a:solidFill>
                  <a:srgbClr val="27506E"/>
                </a:solidFill>
                <a:latin typeface="Cambria Math" charset="0"/>
                <a:ea typeface="宋体" panose="02010600030101010101" pitchFamily="2" charset="-122"/>
                <a:cs typeface="Cambria Math" charset="0"/>
              </a:rPr>
              <a:t>的计算。</a:t>
            </a:r>
            <a:endParaRPr lang="zh-CN" altLang="en-US" sz="1800" dirty="0">
              <a:solidFill>
                <a:srgbClr val="27506E"/>
              </a:solidFill>
              <a:latin typeface="Cambria Math" charset="0"/>
              <a:ea typeface="宋体" panose="02010600030101010101" pitchFamily="2" charset="-122"/>
              <a:cs typeface="Cambria Math" charset="0"/>
            </a:endParaRPr>
          </a:p>
        </p:txBody>
      </p:sp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70745" y="199390"/>
            <a:ext cx="2225040" cy="22250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7" name="文本框 5"/>
          <p:cNvSpPr txBox="1"/>
          <p:nvPr/>
        </p:nvSpPr>
        <p:spPr>
          <a:xfrm>
            <a:off x="1643063" y="620713"/>
            <a:ext cx="4011612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当前我国中小企业融资的基本状况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83658" name="矩形 7"/>
          <p:cNvSpPr/>
          <p:nvPr/>
        </p:nvSpPr>
        <p:spPr>
          <a:xfrm>
            <a:off x="4321175" y="2552700"/>
            <a:ext cx="6737350" cy="1752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企业的规模达到一定程度以后，单靠企业内部积累是难以满足全部资金需求的，还需通过企业外部融资。由于中小企业的直接融资渠道狭窄，银行贷款是中小企业外源融资的重要渠道，但企业的资产规模是企业能否获得银行贷款的决定性因素。</a:t>
            </a:r>
            <a:endParaRPr lang="zh-CN" altLang="zh-CN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" y="1933575"/>
            <a:ext cx="3509963" cy="3509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3660" name="Freeform 56"/>
          <p:cNvSpPr/>
          <p:nvPr/>
        </p:nvSpPr>
        <p:spPr>
          <a:xfrm>
            <a:off x="4081463" y="2139950"/>
            <a:ext cx="7043737" cy="2579688"/>
          </a:xfrm>
          <a:custGeom>
            <a:avLst/>
            <a:gdLst/>
            <a:ahLst/>
            <a:cxnLst>
              <a:cxn ang="0">
                <a:pos x="6676340" y="99255"/>
              </a:cxn>
              <a:cxn ang="0">
                <a:pos x="6584252" y="198510"/>
              </a:cxn>
              <a:cxn ang="0">
                <a:pos x="5571290" y="148883"/>
              </a:cxn>
              <a:cxn ang="0">
                <a:pos x="3867672" y="198510"/>
              </a:cxn>
              <a:cxn ang="0">
                <a:pos x="1335268" y="148883"/>
              </a:cxn>
              <a:cxn ang="0">
                <a:pos x="1059005" y="198510"/>
              </a:cxn>
              <a:cxn ang="0">
                <a:pos x="322306" y="198510"/>
              </a:cxn>
              <a:cxn ang="0">
                <a:pos x="184174" y="1637713"/>
              </a:cxn>
              <a:cxn ang="0">
                <a:pos x="230218" y="2233246"/>
              </a:cxn>
              <a:cxn ang="0">
                <a:pos x="782743" y="2431756"/>
              </a:cxn>
              <a:cxn ang="0">
                <a:pos x="1243180" y="2431756"/>
              </a:cxn>
              <a:cxn ang="0">
                <a:pos x="1749661" y="2382129"/>
              </a:cxn>
              <a:cxn ang="0">
                <a:pos x="1887792" y="2431756"/>
              </a:cxn>
              <a:cxn ang="0">
                <a:pos x="2624492" y="2382129"/>
              </a:cxn>
              <a:cxn ang="0">
                <a:pos x="2808667" y="2431756"/>
              </a:cxn>
              <a:cxn ang="0">
                <a:pos x="3130973" y="2431756"/>
              </a:cxn>
              <a:cxn ang="0">
                <a:pos x="4696460" y="2431756"/>
              </a:cxn>
              <a:cxn ang="0">
                <a:pos x="6860515" y="2431756"/>
              </a:cxn>
              <a:cxn ang="0">
                <a:pos x="6906558" y="1191064"/>
              </a:cxn>
              <a:cxn ang="0">
                <a:pos x="6906558" y="148883"/>
              </a:cxn>
              <a:cxn ang="0">
                <a:pos x="6952602" y="49627"/>
              </a:cxn>
              <a:cxn ang="0">
                <a:pos x="7044690" y="148883"/>
              </a:cxn>
              <a:cxn ang="0">
                <a:pos x="6998646" y="248138"/>
              </a:cxn>
              <a:cxn ang="0">
                <a:pos x="6998646" y="1191064"/>
              </a:cxn>
              <a:cxn ang="0">
                <a:pos x="6952602" y="1339947"/>
              </a:cxn>
              <a:cxn ang="0">
                <a:pos x="6998646" y="1786596"/>
              </a:cxn>
              <a:cxn ang="0">
                <a:pos x="7044690" y="2431756"/>
              </a:cxn>
              <a:cxn ang="0">
                <a:pos x="6998646" y="2580640"/>
              </a:cxn>
              <a:cxn ang="0">
                <a:pos x="6215902" y="2431756"/>
              </a:cxn>
              <a:cxn ang="0">
                <a:pos x="5018766" y="2481384"/>
              </a:cxn>
              <a:cxn ang="0">
                <a:pos x="4604372" y="2531012"/>
              </a:cxn>
              <a:cxn ang="0">
                <a:pos x="3315148" y="2580640"/>
              </a:cxn>
              <a:cxn ang="0">
                <a:pos x="2624492" y="2481384"/>
              </a:cxn>
              <a:cxn ang="0">
                <a:pos x="782743" y="2531012"/>
              </a:cxn>
              <a:cxn ang="0">
                <a:pos x="138131" y="2580640"/>
              </a:cxn>
              <a:cxn ang="0">
                <a:pos x="138131" y="2282873"/>
              </a:cxn>
              <a:cxn ang="0">
                <a:pos x="92087" y="2133990"/>
              </a:cxn>
              <a:cxn ang="0">
                <a:pos x="184174" y="198510"/>
              </a:cxn>
              <a:cxn ang="0">
                <a:pos x="0" y="148883"/>
              </a:cxn>
              <a:cxn ang="0">
                <a:pos x="138131" y="99255"/>
              </a:cxn>
              <a:cxn ang="0">
                <a:pos x="874830" y="99255"/>
              </a:cxn>
              <a:cxn ang="0">
                <a:pos x="1243180" y="49627"/>
              </a:cxn>
              <a:cxn ang="0">
                <a:pos x="1611530" y="99255"/>
              </a:cxn>
              <a:cxn ang="0">
                <a:pos x="2025923" y="49627"/>
              </a:cxn>
              <a:cxn ang="0">
                <a:pos x="3821629" y="99255"/>
              </a:cxn>
              <a:cxn ang="0">
                <a:pos x="4236022" y="99255"/>
              </a:cxn>
              <a:cxn ang="0">
                <a:pos x="5663378" y="49627"/>
              </a:cxn>
              <a:cxn ang="0">
                <a:pos x="6215902" y="49627"/>
              </a:cxn>
              <a:cxn ang="0">
                <a:pos x="6676340" y="99255"/>
              </a:cxn>
            </a:cxnLst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rgbClr val="254C6A"/>
          </a:solidFill>
          <a:ln w="9525" cap="flat" cmpd="sng">
            <a:solidFill>
              <a:srgbClr val="254C6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5699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5700" name="文本框 5"/>
          <p:cNvSpPr txBox="1"/>
          <p:nvPr/>
        </p:nvSpPr>
        <p:spPr>
          <a:xfrm>
            <a:off x="4621213" y="3106420"/>
            <a:ext cx="6126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创业企业融资流程及主要内容</a:t>
            </a:r>
            <a:endParaRPr lang="zh-CN" altLang="en-US" sz="3600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撰写商业计划书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1968818"/>
            <a:ext cx="756000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撰写商业计划书，用于应对不知何时会遇到的投资人或投资经理。撰写商业计划书不仅是一个包装和表达的过程，也是一个理清产品思路的过程。投资者通过商业计划书第一时间想知道的是：“你这个企业的客户是谁，产品是什么？你的产品，比较现有的产品或服务，帮你的客户解决了什么问题，消除了什么痛苦，或增添了什么价值？你的产品价值超过你的成本多少？市场有多大？”一个技术上完美的商业计划书如果仍然逻辑怪诞、缺乏说服力，很有可能是你的产品本身就有问题。一个聪明的创业者会借由表达来发现自己的不足，从而先改善产品或商业模式——如果你信奉精益创业，返工的过程就不长，成本也不高。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171005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找到投资人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2915286"/>
            <a:ext cx="75600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首先到股权众筹平台注册并上传自己的项目，接通一个最大的渠道。不要试图忽悠投资人和平台的投资经理，如果你的项目足够好（很大程度体现在商业计划书上），最大的可能还是通过股权众筹平台接触到投资人。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制订融资方案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2222818"/>
            <a:ext cx="756000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交易者在办理期货配资前，应首先对配资的操作方式（使用出资方账户）、交易限制（不可重仓隔夜）以及交易风险（杠杆比例再放大）进行全面的了解。之后，需要选择配资比例并决定配资额。配资比例并非越大越好，交易者应当根据实际需要选择配资比例，配资比例越高，行情向不利方向发展时对交易者自有资金的危害也越大。当交易者确定了配资比例以及配资额后，就可以联系客服人员为自己准备期货资金合作协议。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45085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编制贷款报告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2915286"/>
            <a:ext cx="75600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收到合作协议后，请您务必仔细阅读协议条款，尤其是关于账户风险监控细则的条款。正确理解风险监控细则对于配资交易者是至关重要的，如交易者对这部分内容存在疑问，请务必在协议签署前与客服人员联系。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05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384810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银行审批，存入风险保证金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2453641"/>
            <a:ext cx="756000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银行公司业务部将公司资料及贷款报告上报分行信审部门，需上报银行总行的通过分行上报总行信审部门。根据贷款报告安排审贷会议，会议直接审核通过贷款或提出审贷意见并反馈给银行公司业务部，并由其对反馈的意见进行回复，银行信审部门做出最终批复。账户查验无误后，交易者按合同约定金额及账号支付风险保证金。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81" name="文本框 5"/>
          <p:cNvSpPr txBox="1"/>
          <p:nvPr/>
        </p:nvSpPr>
        <p:spPr>
          <a:xfrm>
            <a:off x="1082675" y="2320925"/>
            <a:ext cx="4017963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微软雅黑" charset="0"/>
                <a:ea typeface="微软雅黑" charset="0"/>
                <a:cs typeface="微软雅黑" charset="0"/>
              </a:rPr>
              <a:t>第十三章 创业融资及创办企业的程序</a:t>
            </a:r>
            <a:endParaRPr lang="zh-CN" altLang="en-US" sz="3200" b="1" dirty="0">
              <a:solidFill>
                <a:schemeClr val="accent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76482" name="矩形 28"/>
          <p:cNvSpPr/>
          <p:nvPr/>
        </p:nvSpPr>
        <p:spPr>
          <a:xfrm>
            <a:off x="1082675" y="3589338"/>
            <a:ext cx="4633913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</a:rPr>
              <a:t>熟悉</a:t>
            </a:r>
            <a:r>
              <a:rPr lang="zh-CN" altLang="en-US" dirty="0">
                <a:solidFill>
                  <a:srgbClr val="27506E"/>
                </a:solidFill>
                <a:latin typeface="微软雅黑" charset="0"/>
                <a:ea typeface="微软雅黑" charset="0"/>
                <a:sym typeface="+mn-ea"/>
              </a:rPr>
              <a:t>创业企业融资渠道；了解创业企业融资成本；掌握创业企业融资流程及主要内容。</a:t>
            </a:r>
            <a:endParaRPr lang="zh-CN" altLang="en-US" dirty="0">
              <a:solidFill>
                <a:srgbClr val="27506E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198563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484" name="组合 8"/>
          <p:cNvGrpSpPr/>
          <p:nvPr/>
        </p:nvGrpSpPr>
        <p:grpSpPr>
          <a:xfrm>
            <a:off x="6489700" y="1795145"/>
            <a:ext cx="4483735" cy="906463"/>
            <a:chOff x="10908" y="1247"/>
            <a:chExt cx="7061" cy="1426"/>
          </a:xfrm>
        </p:grpSpPr>
        <p:sp>
          <p:nvSpPr>
            <p:cNvPr id="21" name="椭圆 20"/>
            <p:cNvSpPr/>
            <p:nvPr/>
          </p:nvSpPr>
          <p:spPr>
            <a:xfrm>
              <a:off x="10908" y="1247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76486" name="组合 7"/>
            <p:cNvGrpSpPr/>
            <p:nvPr/>
          </p:nvGrpSpPr>
          <p:grpSpPr>
            <a:xfrm>
              <a:off x="11510" y="1247"/>
              <a:ext cx="6459" cy="1426"/>
              <a:chOff x="11402" y="1247"/>
              <a:chExt cx="6459" cy="1426"/>
            </a:xfrm>
          </p:grpSpPr>
          <p:sp>
            <p:nvSpPr>
              <p:cNvPr id="276487" name="矩形 41"/>
              <p:cNvSpPr/>
              <p:nvPr/>
            </p:nvSpPr>
            <p:spPr>
              <a:xfrm>
                <a:off x="11402" y="1247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76488" name="矩形 42"/>
              <p:cNvSpPr/>
              <p:nvPr/>
            </p:nvSpPr>
            <p:spPr>
              <a:xfrm>
                <a:off x="11402" y="1876"/>
                <a:ext cx="6459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创业企业融资渠道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276489" name="组合 9"/>
          <p:cNvGrpSpPr/>
          <p:nvPr/>
        </p:nvGrpSpPr>
        <p:grpSpPr>
          <a:xfrm>
            <a:off x="6489700" y="3071495"/>
            <a:ext cx="4318000" cy="906463"/>
            <a:chOff x="10908" y="3778"/>
            <a:chExt cx="6800" cy="1426"/>
          </a:xfrm>
        </p:grpSpPr>
        <p:sp>
          <p:nvSpPr>
            <p:cNvPr id="22" name="椭圆 21"/>
            <p:cNvSpPr/>
            <p:nvPr/>
          </p:nvSpPr>
          <p:spPr>
            <a:xfrm>
              <a:off x="10908" y="3778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76491" name="组合 6"/>
            <p:cNvGrpSpPr/>
            <p:nvPr/>
          </p:nvGrpSpPr>
          <p:grpSpPr>
            <a:xfrm>
              <a:off x="11510" y="3778"/>
              <a:ext cx="6198" cy="1426"/>
              <a:chOff x="11395" y="3778"/>
              <a:chExt cx="6198" cy="1426"/>
            </a:xfrm>
          </p:grpSpPr>
          <p:sp>
            <p:nvSpPr>
              <p:cNvPr id="276492" name="矩形 44"/>
              <p:cNvSpPr/>
              <p:nvPr/>
            </p:nvSpPr>
            <p:spPr>
              <a:xfrm>
                <a:off x="11395" y="3778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76493" name="矩形 22"/>
              <p:cNvSpPr/>
              <p:nvPr/>
            </p:nvSpPr>
            <p:spPr>
              <a:xfrm>
                <a:off x="11395" y="4407"/>
                <a:ext cx="6198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创业企业融资成本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276494" name="组合 10"/>
          <p:cNvGrpSpPr/>
          <p:nvPr/>
        </p:nvGrpSpPr>
        <p:grpSpPr>
          <a:xfrm>
            <a:off x="6489700" y="4347845"/>
            <a:ext cx="4448175" cy="906463"/>
            <a:chOff x="10908" y="6266"/>
            <a:chExt cx="7006" cy="1426"/>
          </a:xfrm>
        </p:grpSpPr>
        <p:sp>
          <p:nvSpPr>
            <p:cNvPr id="47" name="椭圆 46"/>
            <p:cNvSpPr/>
            <p:nvPr/>
          </p:nvSpPr>
          <p:spPr>
            <a:xfrm>
              <a:off x="10908" y="626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76496" name="组合 5"/>
            <p:cNvGrpSpPr/>
            <p:nvPr/>
          </p:nvGrpSpPr>
          <p:grpSpPr>
            <a:xfrm>
              <a:off x="11510" y="6266"/>
              <a:ext cx="6404" cy="1426"/>
              <a:chOff x="11430" y="6266"/>
              <a:chExt cx="6404" cy="1426"/>
            </a:xfrm>
          </p:grpSpPr>
          <p:sp>
            <p:nvSpPr>
              <p:cNvPr id="276497" name="矩形 48"/>
              <p:cNvSpPr/>
              <p:nvPr/>
            </p:nvSpPr>
            <p:spPr>
              <a:xfrm>
                <a:off x="11430" y="6266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76498" name="矩形 23"/>
              <p:cNvSpPr/>
              <p:nvPr/>
            </p:nvSpPr>
            <p:spPr>
              <a:xfrm>
                <a:off x="11430" y="6895"/>
                <a:ext cx="6404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创业企业融资流程及主要内容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06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7753" name="文本框 5"/>
          <p:cNvSpPr txBox="1"/>
          <p:nvPr/>
        </p:nvSpPr>
        <p:spPr>
          <a:xfrm>
            <a:off x="1643063" y="620713"/>
            <a:ext cx="293179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放款，正式开始交易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675" y="1908651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3629660" y="2361248"/>
            <a:ext cx="756000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zh-CN" sz="2000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配资注意事项：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）检验公司是否正规非常重要，可以到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114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查询公司详细信息，可到当地的工商局查询公司是否注册，也可到实地进行考察。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）配资前，请确认合同上的条款是否符合业内的法律。可以拿到当地律师事务所进行核实、确认配资合同符合操作规则，再签订。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）入金前，确认入金账户是公司账户，并不是私人账户。千万不要把配资保证金打到私人的账户上。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7745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7753" name="文本框 5"/>
          <p:cNvSpPr txBox="1"/>
          <p:nvPr/>
        </p:nvSpPr>
        <p:spPr>
          <a:xfrm>
            <a:off x="1643063" y="620713"/>
            <a:ext cx="426720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我国中小企业现行融资体系的局限性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87754" name="图片 1" descr="ff1fdd45ebba0aae8c532107d7af12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6975" y="1689100"/>
            <a:ext cx="2370138" cy="3951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755" name="矩形 3"/>
          <p:cNvSpPr/>
          <p:nvPr/>
        </p:nvSpPr>
        <p:spPr>
          <a:xfrm>
            <a:off x="4235450" y="1917700"/>
            <a:ext cx="6737350" cy="19827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 中小企业融资的外部环境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1.缺乏完整的扶持中小企业发展的政策体系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2.缺乏专门为中小企业服务的中小商业银行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3.缺乏有效的信用担保体系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4.直接融资渠道狭窄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7756" name="矩形 4"/>
          <p:cNvSpPr/>
          <p:nvPr/>
        </p:nvSpPr>
        <p:spPr>
          <a:xfrm>
            <a:off x="4235450" y="4152900"/>
            <a:ext cx="6737350" cy="16144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二、中小企业自身存在的问题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主要表现在经营规模小、缺乏完善的法人治理结构和规范的管理制度、财务管理制度落后、产品技术含量低、创新能力差、抗风险能力弱、担保抵押物不足、信息不透明、信用等级偏低等。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1841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91849" name="文本框 5"/>
          <p:cNvSpPr txBox="1"/>
          <p:nvPr/>
        </p:nvSpPr>
        <p:spPr>
          <a:xfrm>
            <a:off x="1643063" y="620713"/>
            <a:ext cx="247967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中小企业创办的程序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91850" name="矩形 3"/>
          <p:cNvSpPr/>
          <p:nvPr/>
        </p:nvSpPr>
        <p:spPr>
          <a:xfrm>
            <a:off x="5805488" y="1184275"/>
            <a:ext cx="3808412" cy="46609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一、企业名称预先核准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二、前置审批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三、开立注册验资临时存款账户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四、取得验资报告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五、领取营业执照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六、刻制公章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七、领取组织机构代码证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八、申请对外贸易经营资格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九、办理国税登记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十、办理地税登记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十一、开立基本存款账户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91851" name="图片 2" descr="cd265f20d3d661c29d9a15c27eaad7d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425" y="1771650"/>
            <a:ext cx="4813300" cy="3738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3889" name="Text Placeholder 5"/>
          <p:cNvSpPr txBox="1"/>
          <p:nvPr/>
        </p:nvSpPr>
        <p:spPr>
          <a:xfrm>
            <a:off x="4691063" y="2930525"/>
            <a:ext cx="5478462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简述中国融资方式的种类。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当前我国中小企业融资的基本状况如何？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我国中小企业现行融资体系中有哪些局限性？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简述中小企业创办的程序。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741170" y="962657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293891" name="文本框 5"/>
          <p:cNvSpPr txBox="1"/>
          <p:nvPr/>
        </p:nvSpPr>
        <p:spPr>
          <a:xfrm>
            <a:off x="3113088" y="1376363"/>
            <a:ext cx="10763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b="1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441575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701197" y="255767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77507" name="文本框 5"/>
          <p:cNvSpPr txBox="1"/>
          <p:nvPr/>
        </p:nvSpPr>
        <p:spPr>
          <a:xfrm>
            <a:off x="2792413" y="315118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7508" name="文本框 5"/>
          <p:cNvSpPr txBox="1"/>
          <p:nvPr/>
        </p:nvSpPr>
        <p:spPr>
          <a:xfrm>
            <a:off x="6153150" y="3168650"/>
            <a:ext cx="384556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中国融资方式种类</a:t>
            </a:r>
            <a:endParaRPr lang="zh-CN" altLang="en-US" sz="3600" b="1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49304" y="232608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41543" y="274848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150355" y="459632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01194" y="414422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73834" y="370561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238491" y="453261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121846" y="370561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955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9560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9561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企业融资渠道概念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9562" name="矩形 7"/>
          <p:cNvSpPr/>
          <p:nvPr/>
        </p:nvSpPr>
        <p:spPr>
          <a:xfrm>
            <a:off x="4269740" y="2065655"/>
            <a:ext cx="704278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融资渠道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是指协助企业的资金来源，主要包括内源融资和外源融资两个渠道，其中</a:t>
            </a:r>
            <a:r>
              <a:rPr lang="zh-CN" altLang="zh-CN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内源融资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也叫作内部协助企业融资，主要是指企业的自有资金和在生产产经营过程中的资金积累部分； </a:t>
            </a:r>
            <a:r>
              <a:rPr lang="zh-CN" altLang="zh-CN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外源融资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也称为外部协助企业融资，即企业的外部资金来源部分，主要包括</a:t>
            </a:r>
            <a:r>
              <a:rPr lang="zh-CN" altLang="zh-CN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直接融资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zh-CN" altLang="zh-CN" b="1" dirty="0">
                <a:solidFill>
                  <a:srgbClr val="27506E"/>
                </a:solidFill>
                <a:latin typeface="微软雅黑" charset="0"/>
                <a:ea typeface="微软雅黑" charset="0"/>
              </a:rPr>
              <a:t>间接融资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两类方式。直接融资与间接融资的区别主要在于是否存在融资中介。间接融资是指企业的融资是通过银行或非银行金融机构渠道获取，而直接融资即企业直接从市场或投资方获取资金。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79563" name="图片 1" descr="b8065391677dc580ba05f94919ce429e"/>
          <p:cNvPicPr>
            <a:picLocks noChangeAspect="1"/>
          </p:cNvPicPr>
          <p:nvPr/>
        </p:nvPicPr>
        <p:blipFill>
          <a:blip r:embed="rId1"/>
          <a:srcRect l="12581" r="12096"/>
          <a:stretch>
            <a:fillRect/>
          </a:stretch>
        </p:blipFill>
        <p:spPr>
          <a:xfrm>
            <a:off x="809625" y="1612900"/>
            <a:ext cx="3254375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955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956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9561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融资渠道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9562" name="矩形 7"/>
          <p:cNvSpPr/>
          <p:nvPr/>
        </p:nvSpPr>
        <p:spPr>
          <a:xfrm>
            <a:off x="4878388" y="1858010"/>
            <a:ext cx="544195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（一）民间借贷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（二）吸收投资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（三）互联网金融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（四）发行股票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（五）银行贷款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（六）发行债券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（七）融资租赁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（八）金融租赁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（九）典当融资</a:t>
            </a:r>
            <a:endParaRPr 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79563" name="图片 1" descr="b8065391677dc580ba05f94919ce429e"/>
          <p:cNvPicPr>
            <a:picLocks noChangeAspect="1"/>
          </p:cNvPicPr>
          <p:nvPr/>
        </p:nvPicPr>
        <p:blipFill>
          <a:blip r:embed="rId1"/>
          <a:srcRect l="12581" r="12096"/>
          <a:stretch>
            <a:fillRect/>
          </a:stretch>
        </p:blipFill>
        <p:spPr>
          <a:xfrm>
            <a:off x="1127125" y="1612900"/>
            <a:ext cx="3254375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955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9561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中国融资方式种类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9562" name="矩形 7"/>
          <p:cNvSpPr/>
          <p:nvPr/>
        </p:nvSpPr>
        <p:spPr>
          <a:xfrm>
            <a:off x="5087938" y="1882775"/>
            <a:ext cx="5441950" cy="309245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中国融资方式种类：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股权性融资(直接融资)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债权性融资(间接融资)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企业保留盈余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BOT项目融资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政府基金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风险投资基金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7.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融资租赁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9563" name="图片 1" descr="b8065391677dc580ba05f94919ce429e"/>
          <p:cNvPicPr>
            <a:picLocks noChangeAspect="1"/>
          </p:cNvPicPr>
          <p:nvPr/>
        </p:nvPicPr>
        <p:blipFill>
          <a:blip r:embed="rId1"/>
          <a:srcRect l="12581" r="12096"/>
          <a:stretch>
            <a:fillRect/>
          </a:stretch>
        </p:blipFill>
        <p:spPr>
          <a:xfrm>
            <a:off x="1127125" y="1612900"/>
            <a:ext cx="3254375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1603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1604" name="文本框 5"/>
          <p:cNvSpPr txBox="1"/>
          <p:nvPr/>
        </p:nvSpPr>
        <p:spPr>
          <a:xfrm>
            <a:off x="5271135" y="3011170"/>
            <a:ext cx="46742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创业企业融资成本</a:t>
            </a:r>
            <a:endParaRPr lang="zh-CN" altLang="en-US" sz="3600" b="1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6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3657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融资成本概念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83658" name="矩形 7"/>
          <p:cNvSpPr/>
          <p:nvPr/>
        </p:nvSpPr>
        <p:spPr>
          <a:xfrm>
            <a:off x="4686705" y="2543493"/>
            <a:ext cx="6480000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融资成本是资金所有权与资金使用权分离的产物，融资成本的实质是资金使用者支付给资金所有者的报酬。由于企业融资是一种市场交易行为，有交易就会有交易费用，资金使用者为了能够获得资金使用权，就必须支付相关的费用。企业融资成本实际上包括两部分：即</a:t>
            </a:r>
            <a:r>
              <a:rPr lang="zh-CN" altLang="zh-CN" sz="1800" b="1" dirty="0">
                <a:solidFill>
                  <a:srgbClr val="C00000"/>
                </a:solidFill>
                <a:latin typeface="微软雅黑" charset="0"/>
                <a:ea typeface="微软雅黑" charset="0"/>
              </a:rPr>
              <a:t>融资费用</a:t>
            </a: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zh-CN" b="1" dirty="0">
                <a:solidFill>
                  <a:srgbClr val="C00000"/>
                </a:solidFill>
                <a:latin typeface="微软雅黑" charset="0"/>
                <a:ea typeface="微软雅黑" charset="0"/>
              </a:rPr>
              <a:t>资金使用费</a:t>
            </a:r>
            <a:r>
              <a:rPr lang="zh-CN" altLang="zh-CN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872774"/>
            <a:ext cx="3509963" cy="3509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3660" name="Freeform 56"/>
          <p:cNvSpPr/>
          <p:nvPr/>
        </p:nvSpPr>
        <p:spPr>
          <a:xfrm>
            <a:off x="4404995" y="1940560"/>
            <a:ext cx="7043420" cy="3374390"/>
          </a:xfrm>
          <a:custGeom>
            <a:avLst/>
            <a:gdLst/>
            <a:ahLst/>
            <a:cxnLst>
              <a:cxn ang="0">
                <a:pos x="6676340" y="99255"/>
              </a:cxn>
              <a:cxn ang="0">
                <a:pos x="6584252" y="198510"/>
              </a:cxn>
              <a:cxn ang="0">
                <a:pos x="5571290" y="148883"/>
              </a:cxn>
              <a:cxn ang="0">
                <a:pos x="3867672" y="198510"/>
              </a:cxn>
              <a:cxn ang="0">
                <a:pos x="1335268" y="148883"/>
              </a:cxn>
              <a:cxn ang="0">
                <a:pos x="1059005" y="198510"/>
              </a:cxn>
              <a:cxn ang="0">
                <a:pos x="322306" y="198510"/>
              </a:cxn>
              <a:cxn ang="0">
                <a:pos x="184174" y="1637713"/>
              </a:cxn>
              <a:cxn ang="0">
                <a:pos x="230218" y="2233246"/>
              </a:cxn>
              <a:cxn ang="0">
                <a:pos x="782743" y="2431756"/>
              </a:cxn>
              <a:cxn ang="0">
                <a:pos x="1243180" y="2431756"/>
              </a:cxn>
              <a:cxn ang="0">
                <a:pos x="1749661" y="2382129"/>
              </a:cxn>
              <a:cxn ang="0">
                <a:pos x="1887792" y="2431756"/>
              </a:cxn>
              <a:cxn ang="0">
                <a:pos x="2624492" y="2382129"/>
              </a:cxn>
              <a:cxn ang="0">
                <a:pos x="2808667" y="2431756"/>
              </a:cxn>
              <a:cxn ang="0">
                <a:pos x="3130973" y="2431756"/>
              </a:cxn>
              <a:cxn ang="0">
                <a:pos x="4696460" y="2431756"/>
              </a:cxn>
              <a:cxn ang="0">
                <a:pos x="6860515" y="2431756"/>
              </a:cxn>
              <a:cxn ang="0">
                <a:pos x="6906558" y="1191064"/>
              </a:cxn>
              <a:cxn ang="0">
                <a:pos x="6906558" y="148883"/>
              </a:cxn>
              <a:cxn ang="0">
                <a:pos x="6952602" y="49627"/>
              </a:cxn>
              <a:cxn ang="0">
                <a:pos x="7044690" y="148883"/>
              </a:cxn>
              <a:cxn ang="0">
                <a:pos x="6998646" y="248138"/>
              </a:cxn>
              <a:cxn ang="0">
                <a:pos x="6998646" y="1191064"/>
              </a:cxn>
              <a:cxn ang="0">
                <a:pos x="6952602" y="1339947"/>
              </a:cxn>
              <a:cxn ang="0">
                <a:pos x="6998646" y="1786596"/>
              </a:cxn>
              <a:cxn ang="0">
                <a:pos x="7044690" y="2431756"/>
              </a:cxn>
              <a:cxn ang="0">
                <a:pos x="6998646" y="2580640"/>
              </a:cxn>
              <a:cxn ang="0">
                <a:pos x="6215902" y="2431756"/>
              </a:cxn>
              <a:cxn ang="0">
                <a:pos x="5018766" y="2481384"/>
              </a:cxn>
              <a:cxn ang="0">
                <a:pos x="4604372" y="2531012"/>
              </a:cxn>
              <a:cxn ang="0">
                <a:pos x="3315148" y="2580640"/>
              </a:cxn>
              <a:cxn ang="0">
                <a:pos x="2624492" y="2481384"/>
              </a:cxn>
              <a:cxn ang="0">
                <a:pos x="782743" y="2531012"/>
              </a:cxn>
              <a:cxn ang="0">
                <a:pos x="138131" y="2580640"/>
              </a:cxn>
              <a:cxn ang="0">
                <a:pos x="138131" y="2282873"/>
              </a:cxn>
              <a:cxn ang="0">
                <a:pos x="92087" y="2133990"/>
              </a:cxn>
              <a:cxn ang="0">
                <a:pos x="184174" y="198510"/>
              </a:cxn>
              <a:cxn ang="0">
                <a:pos x="0" y="148883"/>
              </a:cxn>
              <a:cxn ang="0">
                <a:pos x="138131" y="99255"/>
              </a:cxn>
              <a:cxn ang="0">
                <a:pos x="874830" y="99255"/>
              </a:cxn>
              <a:cxn ang="0">
                <a:pos x="1243180" y="49627"/>
              </a:cxn>
              <a:cxn ang="0">
                <a:pos x="1611530" y="99255"/>
              </a:cxn>
              <a:cxn ang="0">
                <a:pos x="2025923" y="49627"/>
              </a:cxn>
              <a:cxn ang="0">
                <a:pos x="3821629" y="99255"/>
              </a:cxn>
              <a:cxn ang="0">
                <a:pos x="4236022" y="99255"/>
              </a:cxn>
              <a:cxn ang="0">
                <a:pos x="5663378" y="49627"/>
              </a:cxn>
              <a:cxn ang="0">
                <a:pos x="6215902" y="49627"/>
              </a:cxn>
              <a:cxn ang="0">
                <a:pos x="6676340" y="99255"/>
              </a:cxn>
            </a:cxnLst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rgbClr val="254C6A"/>
          </a:solidFill>
          <a:ln w="9525" cap="flat" cmpd="sng">
            <a:solidFill>
              <a:srgbClr val="254C6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364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83656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83657" name="文本框 5"/>
          <p:cNvSpPr txBox="1"/>
          <p:nvPr/>
        </p:nvSpPr>
        <p:spPr>
          <a:xfrm>
            <a:off x="1643063" y="620713"/>
            <a:ext cx="41535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融资成本指标及相关成本分析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83658" name="矩形 7"/>
          <p:cNvSpPr/>
          <p:nvPr/>
        </p:nvSpPr>
        <p:spPr>
          <a:xfrm>
            <a:off x="4344670" y="2600325"/>
            <a:ext cx="690054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首先是企业融资的机会成本。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其次是风险成本，企业融资的风险成本主要指破产成本和财务困境成本。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080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sz="20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最后，企业融资还必须支付代理成本。</a:t>
            </a:r>
            <a:endParaRPr lang="zh-CN" altLang="en-US" sz="20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3659" name="图片 2" descr="65d94c9a3d399a27bc68d2acac97cf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" y="1933575"/>
            <a:ext cx="3509963" cy="3509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2890</Words>
  <Application>WPS 演示</Application>
  <PresentationFormat>宽屏</PresentationFormat>
  <Paragraphs>191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39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64" baseType="lpstr">
      <vt:lpstr>Arial</vt:lpstr>
      <vt:lpstr>方正书宋_GBK</vt:lpstr>
      <vt:lpstr>Wingdings</vt:lpstr>
      <vt:lpstr>Calibri Light</vt:lpstr>
      <vt:lpstr>Helvetica Neue</vt:lpstr>
      <vt:lpstr>微软雅黑 Light</vt:lpstr>
      <vt:lpstr>苹方-简</vt:lpstr>
      <vt:lpstr>方正舒体</vt:lpstr>
      <vt:lpstr>华文宋体</vt:lpstr>
      <vt:lpstr>方正宋刻本秀楷简体</vt:lpstr>
      <vt:lpstr>微软雅黑</vt:lpstr>
      <vt:lpstr>汉仪旗黑</vt:lpstr>
      <vt:lpstr>Calibri Light</vt:lpstr>
      <vt:lpstr>楷体</vt:lpstr>
      <vt:lpstr>楷体-简</vt:lpstr>
      <vt:lpstr>Calibri</vt:lpstr>
      <vt:lpstr>宋体</vt:lpstr>
      <vt:lpstr>方正兰亭黑_GBK</vt:lpstr>
      <vt:lpstr>冬青黑体简体中文</vt:lpstr>
      <vt:lpstr>Cambria Math</vt:lpstr>
      <vt:lpstr>Songti SC</vt:lpstr>
      <vt:lpstr>宋体</vt:lpstr>
      <vt:lpstr>宋体-简</vt:lpstr>
      <vt:lpstr>Bebas</vt:lpstr>
      <vt:lpstr>华文行楷</vt:lpstr>
      <vt:lpstr>华文琥珀</vt:lpstr>
      <vt:lpstr>微软简老宋</vt:lpstr>
      <vt:lpstr>微软雅黑</vt:lpstr>
      <vt:lpstr>Arial Unicode MS</vt:lpstr>
      <vt:lpstr>等线</vt:lpstr>
      <vt:lpstr>Kingsoft Math</vt:lpstr>
      <vt:lpstr>行楷-简</vt:lpstr>
      <vt:lpstr>华文琥珀</vt:lpstr>
      <vt:lpstr>华文行楷</vt:lpstr>
      <vt:lpstr>微软雅黑 Light</vt:lpstr>
      <vt:lpstr>方正兰亭黑_GBK</vt:lpstr>
      <vt:lpstr>方正宋刻本秀楷简体</vt:lpstr>
      <vt:lpstr>方正舒体</vt:lpstr>
      <vt:lpstr>楷体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liuyue</cp:lastModifiedBy>
  <cp:revision>95</cp:revision>
  <dcterms:created xsi:type="dcterms:W3CDTF">2021-12-20T03:34:12Z</dcterms:created>
  <dcterms:modified xsi:type="dcterms:W3CDTF">2021-12-20T03:34:12Z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2052-3.9.6.6441</vt:lpwstr>
  </property>
</Properties>
</file>