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1" r:id="rId3"/>
    <p:sldId id="598" r:id="rId4"/>
    <p:sldId id="571" r:id="rId5"/>
    <p:sldId id="599" r:id="rId7"/>
    <p:sldId id="600" r:id="rId8"/>
    <p:sldId id="602" r:id="rId9"/>
    <p:sldId id="603" r:id="rId10"/>
    <p:sldId id="601" r:id="rId11"/>
    <p:sldId id="604" r:id="rId12"/>
    <p:sldId id="605" r:id="rId13"/>
    <p:sldId id="606" r:id="rId14"/>
    <p:sldId id="607" r:id="rId15"/>
    <p:sldId id="572" r:id="rId16"/>
    <p:sldId id="573" r:id="rId17"/>
    <p:sldId id="608" r:id="rId18"/>
    <p:sldId id="609" r:id="rId19"/>
    <p:sldId id="574" r:id="rId20"/>
    <p:sldId id="576" r:id="rId21"/>
    <p:sldId id="577" r:id="rId22"/>
    <p:sldId id="579" r:id="rId23"/>
    <p:sldId id="580" r:id="rId24"/>
    <p:sldId id="597" r:id="rId25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5469"/>
    <a:srgbClr val="254C6A"/>
    <a:srgbClr val="264E6B"/>
    <a:srgbClr val="244C69"/>
    <a:srgbClr val="5C9FAE"/>
    <a:srgbClr val="2B5A7B"/>
    <a:srgbClr val="234A66"/>
    <a:srgbClr val="244B67"/>
    <a:srgbClr val="12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6" y="246"/>
      </p:cViewPr>
      <p:guideLst>
        <p:guide orient="horz" pos="2142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5522DA38-9F8A-41B6-BE35-30F647F09FB7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3E0D610-CAD3-40F9-B36C-E4DDD18E6997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70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702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90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907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1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611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3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631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726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6726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93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693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5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54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1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3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2057" name="组合 18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20" name="椭圆 19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3" name="椭圆 22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3081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4105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5129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23222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98439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73657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48874" y="1924634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wipe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5"/>
          <p:cNvSpPr txBox="1"/>
          <p:nvPr/>
        </p:nvSpPr>
        <p:spPr>
          <a:xfrm>
            <a:off x="1944688" y="2624138"/>
            <a:ext cx="8301037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88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就业与创业指导</a:t>
            </a:r>
            <a:endParaRPr lang="zh-CN" altLang="en-US" sz="88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575425"/>
            <a:ext cx="100806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文本框 5"/>
          <p:cNvSpPr txBox="1"/>
          <p:nvPr/>
        </p:nvSpPr>
        <p:spPr>
          <a:xfrm>
            <a:off x="4083050" y="4414838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主编   刘金同</a:t>
            </a:r>
            <a:endParaRPr lang="zh-CN" altLang="en-US" sz="32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909175" y="6284913"/>
            <a:ext cx="22463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strike="noStrike" noProof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北京出版社</a:t>
            </a:r>
            <a:endParaRPr lang="zh-CN" altLang="en-US" sz="2135" b="1" strike="noStrike" noProof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23209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创业意识的培养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2394" name="矩形 7"/>
          <p:cNvSpPr/>
          <p:nvPr/>
        </p:nvSpPr>
        <p:spPr>
          <a:xfrm>
            <a:off x="4072255" y="2340610"/>
            <a:ext cx="7297420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（一）开展走进成功企业活动，以榜样的力量激发大学生的创业意识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（二）指导学生开展科技创新和创业活动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（三）完善创业教育指导体系，扩展大学生创业平台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（四）深化创业教育教学改革，建设创业精品课程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（五）营造良好教育环境，形成人人参与的氛围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（六）</a:t>
            </a: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GYB</a:t>
            </a:r>
            <a:r>
              <a:rPr lang="zh-CN" altLang="en-US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培训</a:t>
            </a:r>
            <a:endParaRPr lang="zh-CN" altLang="en-US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5085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04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23209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创业风险与规避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7"/>
          <p:cNvSpPr/>
          <p:nvPr/>
        </p:nvSpPr>
        <p:spPr>
          <a:xfrm>
            <a:off x="4212590" y="1417320"/>
            <a:ext cx="6737350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（一）创业风险种类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创业机会风险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创业市场风险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创业管理风险           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创业资金风险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创业技术风险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7"/>
          <p:cNvSpPr/>
          <p:nvPr/>
        </p:nvSpPr>
        <p:spPr>
          <a:xfrm>
            <a:off x="4212590" y="2662555"/>
            <a:ext cx="6737350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（二）创业风险的识别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培养并树立风险识别的基本理念     </a:t>
            </a:r>
            <a:r>
              <a:rPr 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学会掌握风险识别的基本途径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了解识别风险的方法和步骤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7"/>
          <p:cNvSpPr/>
          <p:nvPr/>
        </p:nvSpPr>
        <p:spPr>
          <a:xfrm>
            <a:off x="4212590" y="3907790"/>
            <a:ext cx="6737350" cy="2722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（三）创业风险的应对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调整心态，做好准备                 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审时度势，量力而行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充分利用优惠政策，迈出创业坚实步伐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多渠道融资，降低创业资金风险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树立团队意识，与他人合作共赢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注重法治，在法律规则中稳步发展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05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26263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创业中的管理实践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7"/>
          <p:cNvSpPr/>
          <p:nvPr/>
        </p:nvSpPr>
        <p:spPr>
          <a:xfrm>
            <a:off x="4212590" y="1417320"/>
            <a:ext cx="6737350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（一）企业人力资源管理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人力资源规划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人力资源开发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人力资源培训           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人力资源激励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人力资源评价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7"/>
          <p:cNvSpPr/>
          <p:nvPr/>
        </p:nvSpPr>
        <p:spPr>
          <a:xfrm>
            <a:off x="4212590" y="2662555"/>
            <a:ext cx="6737350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（二）企业生产管理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生产计划    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生产组织       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生产控制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7"/>
          <p:cNvSpPr/>
          <p:nvPr/>
        </p:nvSpPr>
        <p:spPr>
          <a:xfrm>
            <a:off x="4212590" y="3538220"/>
            <a:ext cx="6737350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（三）创业营销管理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确定目标市场              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产品定位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综合运用市场营销策略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7"/>
          <p:cNvSpPr/>
          <p:nvPr/>
        </p:nvSpPr>
        <p:spPr>
          <a:xfrm>
            <a:off x="4212590" y="4783455"/>
            <a:ext cx="6737350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（四）企业财务管理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企业资金的筹集              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企业投资决策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企业利润管理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8049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58057" name="文本框 5"/>
          <p:cNvSpPr txBox="1"/>
          <p:nvPr/>
        </p:nvSpPr>
        <p:spPr>
          <a:xfrm>
            <a:off x="1643063" y="620713"/>
            <a:ext cx="2735262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大学生创业的方向选择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965200" y="3781425"/>
            <a:ext cx="10221595" cy="438150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120" name="矩形 119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1600" strike="noStrike" noProof="1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122" name="矩形 121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z="1600" strike="noStrike" noProof="1"/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z="1600" strike="noStrike" noProof="1"/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z="1600" strike="noStrike" noProof="1"/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z="1600" strike="noStrike" noProof="1"/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z="1600" strike="noStrike" noProof="1"/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z="1600" strike="noStrike" noProof="1"/>
              </a:p>
            </p:txBody>
          </p:sp>
          <p:sp>
            <p:nvSpPr>
              <p:cNvPr id="128" name="等腰三角形 127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z="1600" strike="noStrike" noProof="1"/>
              </a:p>
            </p:txBody>
          </p:sp>
        </p:grpSp>
      </p:grpSp>
      <p:cxnSp>
        <p:nvCxnSpPr>
          <p:cNvPr id="129" name="肘形连接符 128"/>
          <p:cNvCxnSpPr/>
          <p:nvPr/>
        </p:nvCxnSpPr>
        <p:spPr>
          <a:xfrm rot="16200000">
            <a:off x="1509713" y="3140075"/>
            <a:ext cx="752475" cy="292100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组合 129"/>
          <p:cNvGrpSpPr/>
          <p:nvPr/>
        </p:nvGrpSpPr>
        <p:grpSpPr>
          <a:xfrm>
            <a:off x="1341612" y="3662950"/>
            <a:ext cx="796925" cy="676392"/>
            <a:chOff x="1002441" y="3090803"/>
            <a:chExt cx="796925" cy="676392"/>
          </a:xfrm>
          <a:solidFill>
            <a:srgbClr val="005DA2"/>
          </a:solidFill>
        </p:grpSpPr>
        <p:sp>
          <p:nvSpPr>
            <p:cNvPr id="131" name="六边形 13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 dirty="0">
                <a:solidFill>
                  <a:schemeClr val="bg1"/>
                </a:solidFill>
              </a:endParaRPr>
            </a:p>
          </p:txBody>
        </p:sp>
        <p:sp>
          <p:nvSpPr>
            <p:cNvPr id="132" name="文本框 64"/>
            <p:cNvSpPr txBox="1"/>
            <p:nvPr/>
          </p:nvSpPr>
          <p:spPr>
            <a:xfrm>
              <a:off x="1002441" y="3275588"/>
              <a:ext cx="796925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/>
              <a:r>
                <a:rPr lang="zh-CN" altLang="en-US" sz="1400" strike="noStrike" noProof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方向一</a:t>
              </a:r>
              <a:endParaRPr lang="zh-CN" altLang="en-US" sz="1400" strike="noStrike" noProof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2032026" y="2471902"/>
            <a:ext cx="1413335" cy="8762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134" name="矩形 13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5" name="文本框 66"/>
            <p:cNvSpPr txBox="1"/>
            <p:nvPr/>
          </p:nvSpPr>
          <p:spPr>
            <a:xfrm>
              <a:off x="1853742" y="2222026"/>
              <a:ext cx="1413334" cy="33718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 fontAlgn="auto"/>
              <a:r>
                <a:rPr lang="en-US" altLang="zh-CN" sz="1600" strike="noStrike" noProof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   </a:t>
              </a:r>
              <a:r>
                <a:rPr lang="zh-CN" altLang="en-US" sz="1600" strike="noStrike" noProof="1" dirty="0" smtClean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科技服务</a:t>
              </a:r>
              <a:endParaRPr lang="zh-CN" altLang="en-US" sz="1600" strike="noStrike" noProof="1" dirty="0" smtClean="0">
                <a:solidFill>
                  <a:srgbClr val="264E6B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cxnSp>
        <p:nvCxnSpPr>
          <p:cNvPr id="136" name="肘形连接符 135"/>
          <p:cNvCxnSpPr/>
          <p:nvPr/>
        </p:nvCxnSpPr>
        <p:spPr>
          <a:xfrm rot="16200000">
            <a:off x="4090988" y="3140075"/>
            <a:ext cx="752475" cy="292100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组合 136"/>
          <p:cNvGrpSpPr/>
          <p:nvPr/>
        </p:nvGrpSpPr>
        <p:grpSpPr>
          <a:xfrm>
            <a:off x="3955190" y="3662950"/>
            <a:ext cx="730250" cy="676392"/>
            <a:chOff x="1035627" y="3090803"/>
            <a:chExt cx="730250" cy="676392"/>
          </a:xfrm>
          <a:solidFill>
            <a:srgbClr val="005DA2"/>
          </a:solidFill>
        </p:grpSpPr>
        <p:sp>
          <p:nvSpPr>
            <p:cNvPr id="138" name="六边形 13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 dirty="0">
                <a:solidFill>
                  <a:schemeClr val="bg1"/>
                </a:solidFill>
              </a:endParaRPr>
            </a:p>
          </p:txBody>
        </p:sp>
        <p:sp>
          <p:nvSpPr>
            <p:cNvPr id="139" name="文本框 72"/>
            <p:cNvSpPr txBox="1"/>
            <p:nvPr/>
          </p:nvSpPr>
          <p:spPr>
            <a:xfrm>
              <a:off x="1035627" y="3298448"/>
              <a:ext cx="73025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/>
              <a:r>
                <a:rPr lang="zh-CN" altLang="en-US" sz="1400" strike="noStrike" noProof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方向三</a:t>
              </a:r>
              <a:endParaRPr lang="zh-CN" altLang="en-US" sz="1400" strike="noStrike" noProof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4612418" y="2471902"/>
            <a:ext cx="1413335" cy="8762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141" name="矩形 14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2" name="文本框 75"/>
            <p:cNvSpPr txBox="1"/>
            <p:nvPr/>
          </p:nvSpPr>
          <p:spPr>
            <a:xfrm>
              <a:off x="1853742" y="2222026"/>
              <a:ext cx="1413334" cy="33718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fontAlgn="auto"/>
              <a:r>
                <a:rPr lang="en-US" altLang="zh-CN" sz="1600" strike="noStrike" noProof="1" dirty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  </a:t>
              </a:r>
              <a:r>
                <a:rPr lang="zh-CN" altLang="en-US" sz="1600" strike="noStrike" noProof="1" dirty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智力服务</a:t>
              </a:r>
              <a:endParaRPr lang="zh-CN" altLang="en-US" sz="1600" strike="noStrike" noProof="1" dirty="0">
                <a:solidFill>
                  <a:srgbClr val="264E6B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cxnSp>
        <p:nvCxnSpPr>
          <p:cNvPr id="143" name="肘形连接符 142"/>
          <p:cNvCxnSpPr/>
          <p:nvPr/>
        </p:nvCxnSpPr>
        <p:spPr>
          <a:xfrm rot="16200000">
            <a:off x="6670675" y="3140075"/>
            <a:ext cx="752475" cy="292100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组合 143"/>
          <p:cNvGrpSpPr/>
          <p:nvPr/>
        </p:nvGrpSpPr>
        <p:grpSpPr>
          <a:xfrm>
            <a:off x="6436359" y="3662950"/>
            <a:ext cx="929640" cy="676392"/>
            <a:chOff x="936401" y="3090803"/>
            <a:chExt cx="929640" cy="676392"/>
          </a:xfrm>
          <a:solidFill>
            <a:srgbClr val="005DA2"/>
          </a:solidFill>
        </p:grpSpPr>
        <p:sp>
          <p:nvSpPr>
            <p:cNvPr id="145" name="六边形 14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 dirty="0">
                <a:solidFill>
                  <a:schemeClr val="bg1"/>
                </a:solidFill>
              </a:endParaRPr>
            </a:p>
          </p:txBody>
        </p:sp>
        <p:sp>
          <p:nvSpPr>
            <p:cNvPr id="146" name="文本框 79"/>
            <p:cNvSpPr txBox="1"/>
            <p:nvPr/>
          </p:nvSpPr>
          <p:spPr>
            <a:xfrm>
              <a:off x="936401" y="3298448"/>
              <a:ext cx="92964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/>
              <a:r>
                <a:rPr lang="zh-CN" altLang="en-US" sz="1400" strike="noStrike" noProof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方向五</a:t>
              </a:r>
              <a:endParaRPr lang="zh-CN" altLang="en-US" sz="1400" strike="noStrike" noProof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7192807" y="2471902"/>
            <a:ext cx="1413335" cy="8762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148" name="矩形 14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9" name="文本框 82"/>
            <p:cNvSpPr txBox="1"/>
            <p:nvPr/>
          </p:nvSpPr>
          <p:spPr>
            <a:xfrm>
              <a:off x="1853742" y="2222026"/>
              <a:ext cx="1413334" cy="33718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fontAlgn="auto"/>
              <a:r>
                <a:rPr lang="en-US" altLang="zh-CN" sz="1600" strike="noStrike" noProof="1" dirty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  </a:t>
              </a:r>
              <a:r>
                <a:rPr lang="zh-CN" altLang="en-US" sz="1600" strike="noStrike" noProof="1" dirty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连锁加盟</a:t>
              </a:r>
              <a:endParaRPr lang="zh-CN" altLang="en-US" sz="1600" strike="noStrike" noProof="1" dirty="0">
                <a:solidFill>
                  <a:srgbClr val="264E6B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cxnSp>
        <p:nvCxnSpPr>
          <p:cNvPr id="150" name="肘形连接符 149"/>
          <p:cNvCxnSpPr/>
          <p:nvPr/>
        </p:nvCxnSpPr>
        <p:spPr>
          <a:xfrm rot="16200000">
            <a:off x="9251156" y="3140869"/>
            <a:ext cx="752475" cy="290513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组合 150"/>
          <p:cNvGrpSpPr/>
          <p:nvPr/>
        </p:nvGrpSpPr>
        <p:grpSpPr>
          <a:xfrm>
            <a:off x="9120084" y="3662950"/>
            <a:ext cx="720084" cy="676392"/>
            <a:chOff x="1039738" y="3090803"/>
            <a:chExt cx="720080" cy="676392"/>
          </a:xfrm>
          <a:solidFill>
            <a:srgbClr val="005DA2"/>
          </a:solidFill>
        </p:grpSpPr>
        <p:sp>
          <p:nvSpPr>
            <p:cNvPr id="152" name="六边形 15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 dirty="0">
                <a:solidFill>
                  <a:schemeClr val="bg1"/>
                </a:solidFill>
              </a:endParaRPr>
            </a:p>
          </p:txBody>
        </p:sp>
        <p:sp>
          <p:nvSpPr>
            <p:cNvPr id="153" name="文本框 86"/>
            <p:cNvSpPr txBox="1"/>
            <p:nvPr/>
          </p:nvSpPr>
          <p:spPr>
            <a:xfrm>
              <a:off x="1039738" y="3298194"/>
              <a:ext cx="72008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/>
              <a:r>
                <a:rPr lang="zh-CN" altLang="en-US" sz="1400" strike="noStrike" noProof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方向七</a:t>
              </a:r>
              <a:endParaRPr lang="zh-CN" altLang="en-US" sz="1400" strike="noStrike" noProof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9773202" y="2471902"/>
            <a:ext cx="1413335" cy="8762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155" name="矩形 15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6" name="文本框 89"/>
            <p:cNvSpPr txBox="1"/>
            <p:nvPr/>
          </p:nvSpPr>
          <p:spPr>
            <a:xfrm>
              <a:off x="1853742" y="2222026"/>
              <a:ext cx="1413334" cy="33718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fontAlgn="auto"/>
              <a:r>
                <a:rPr lang="zh-CN" altLang="en-US" sz="1600" strike="noStrike" noProof="1" dirty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校园周边开店</a:t>
              </a:r>
              <a:endParaRPr lang="zh-CN" altLang="en-US" sz="1600" strike="noStrike" noProof="1" dirty="0">
                <a:solidFill>
                  <a:srgbClr val="264E6B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cxnSp>
        <p:nvCxnSpPr>
          <p:cNvPr id="157" name="肘形连接符 156"/>
          <p:cNvCxnSpPr/>
          <p:nvPr/>
        </p:nvCxnSpPr>
        <p:spPr>
          <a:xfrm rot="5400000" flipV="1">
            <a:off x="2774950" y="4594225"/>
            <a:ext cx="803275" cy="292100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组合 157"/>
          <p:cNvGrpSpPr/>
          <p:nvPr/>
        </p:nvGrpSpPr>
        <p:grpSpPr>
          <a:xfrm>
            <a:off x="2647686" y="3662950"/>
            <a:ext cx="797560" cy="676392"/>
            <a:chOff x="1018316" y="3090803"/>
            <a:chExt cx="797560" cy="676392"/>
          </a:xfrm>
          <a:solidFill>
            <a:srgbClr val="005DA2"/>
          </a:solidFill>
        </p:grpSpPr>
        <p:sp>
          <p:nvSpPr>
            <p:cNvPr id="159" name="六边形 15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 dirty="0">
                <a:solidFill>
                  <a:schemeClr val="bg1"/>
                </a:solidFill>
              </a:endParaRPr>
            </a:p>
          </p:txBody>
        </p:sp>
        <p:sp>
          <p:nvSpPr>
            <p:cNvPr id="160" name="文本框 93"/>
            <p:cNvSpPr txBox="1"/>
            <p:nvPr/>
          </p:nvSpPr>
          <p:spPr>
            <a:xfrm>
              <a:off x="1018316" y="3298448"/>
              <a:ext cx="7975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/>
              <a:r>
                <a:rPr lang="zh-CN" altLang="en-US" sz="1400" strike="noStrike" noProof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方向二</a:t>
              </a:r>
              <a:endParaRPr lang="zh-CN" altLang="en-US" sz="1400" strike="noStrike" noProof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3322222" y="4703609"/>
            <a:ext cx="1413332" cy="8762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162" name="矩形 16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3" name="文本框 96"/>
            <p:cNvSpPr txBox="1"/>
            <p:nvPr/>
          </p:nvSpPr>
          <p:spPr>
            <a:xfrm>
              <a:off x="1853742" y="2221391"/>
              <a:ext cx="1413334" cy="33718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fontAlgn="auto"/>
              <a:r>
                <a:rPr lang="zh-CN" altLang="en-US" sz="1600" strike="noStrike" noProof="1" dirty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科技成果应用</a:t>
              </a:r>
              <a:endParaRPr lang="zh-CN" altLang="en-US" sz="1600" strike="noStrike" noProof="1" dirty="0">
                <a:solidFill>
                  <a:srgbClr val="264E6B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cxnSp>
        <p:nvCxnSpPr>
          <p:cNvPr id="164" name="肘形连接符 163"/>
          <p:cNvCxnSpPr/>
          <p:nvPr/>
        </p:nvCxnSpPr>
        <p:spPr>
          <a:xfrm rot="5400000" flipV="1">
            <a:off x="5354638" y="4594225"/>
            <a:ext cx="803275" cy="292100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组合 164"/>
          <p:cNvGrpSpPr/>
          <p:nvPr/>
        </p:nvGrpSpPr>
        <p:grpSpPr>
          <a:xfrm>
            <a:off x="5139813" y="3662950"/>
            <a:ext cx="942975" cy="676392"/>
            <a:chOff x="930051" y="3090803"/>
            <a:chExt cx="942975" cy="676392"/>
          </a:xfrm>
          <a:solidFill>
            <a:srgbClr val="005DA2"/>
          </a:solidFill>
        </p:grpSpPr>
        <p:sp>
          <p:nvSpPr>
            <p:cNvPr id="166" name="六边形 16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 dirty="0">
                <a:solidFill>
                  <a:schemeClr val="bg1"/>
                </a:solidFill>
              </a:endParaRPr>
            </a:p>
          </p:txBody>
        </p:sp>
        <p:sp>
          <p:nvSpPr>
            <p:cNvPr id="167" name="文本框 101"/>
            <p:cNvSpPr txBox="1"/>
            <p:nvPr/>
          </p:nvSpPr>
          <p:spPr>
            <a:xfrm>
              <a:off x="930051" y="3298448"/>
              <a:ext cx="942975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/>
              <a:r>
                <a:rPr lang="zh-CN" altLang="en-US" sz="1400" strike="noStrike" noProof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方向四</a:t>
              </a:r>
              <a:endParaRPr lang="zh-CN" altLang="en-US" sz="1400" strike="noStrike" noProof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5902614" y="4703609"/>
            <a:ext cx="1413335" cy="8762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169" name="矩形 16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0" name="文本框 104"/>
            <p:cNvSpPr txBox="1"/>
            <p:nvPr/>
          </p:nvSpPr>
          <p:spPr>
            <a:xfrm>
              <a:off x="1853742" y="2221391"/>
              <a:ext cx="1413334" cy="33718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fontAlgn="auto"/>
              <a:r>
                <a:rPr lang="en-US" altLang="zh-CN" sz="1600" strike="noStrike" noProof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   </a:t>
              </a:r>
              <a:r>
                <a:rPr lang="zh-CN" altLang="en-US" sz="1600" strike="noStrike" noProof="1" dirty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电子商务</a:t>
              </a:r>
              <a:endParaRPr lang="zh-CN" altLang="en-US" sz="1600" strike="noStrike" noProof="1" dirty="0">
                <a:solidFill>
                  <a:srgbClr val="264E6B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cxnSp>
        <p:nvCxnSpPr>
          <p:cNvPr id="171" name="肘形连接符 170"/>
          <p:cNvCxnSpPr/>
          <p:nvPr/>
        </p:nvCxnSpPr>
        <p:spPr>
          <a:xfrm rot="5400000" flipV="1">
            <a:off x="7935913" y="4594225"/>
            <a:ext cx="803275" cy="292100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组合 171"/>
          <p:cNvGrpSpPr/>
          <p:nvPr/>
        </p:nvGrpSpPr>
        <p:grpSpPr>
          <a:xfrm>
            <a:off x="7797675" y="3662950"/>
            <a:ext cx="786761" cy="676392"/>
            <a:chOff x="1007521" y="3090803"/>
            <a:chExt cx="786765" cy="676392"/>
          </a:xfrm>
          <a:solidFill>
            <a:srgbClr val="005DA2"/>
          </a:solidFill>
        </p:grpSpPr>
        <p:sp>
          <p:nvSpPr>
            <p:cNvPr id="173" name="六边形 17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 dirty="0">
                <a:solidFill>
                  <a:schemeClr val="bg1"/>
                </a:solidFill>
              </a:endParaRPr>
            </a:p>
          </p:txBody>
        </p:sp>
        <p:sp>
          <p:nvSpPr>
            <p:cNvPr id="174" name="文本框 108"/>
            <p:cNvSpPr txBox="1"/>
            <p:nvPr/>
          </p:nvSpPr>
          <p:spPr>
            <a:xfrm>
              <a:off x="1007521" y="3298448"/>
              <a:ext cx="786765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/>
              <a:r>
                <a:rPr lang="zh-CN" altLang="en-US" sz="1400" strike="noStrike" noProof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方向六</a:t>
              </a:r>
              <a:endParaRPr lang="zh-CN" altLang="en-US" sz="1400" strike="noStrike" noProof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8483006" y="4703609"/>
            <a:ext cx="1413335" cy="8762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176" name="矩形 17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00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7" name="文本框 111"/>
            <p:cNvSpPr txBox="1"/>
            <p:nvPr/>
          </p:nvSpPr>
          <p:spPr>
            <a:xfrm>
              <a:off x="1853742" y="2221391"/>
              <a:ext cx="1413334" cy="33718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fontAlgn="auto"/>
              <a:r>
                <a:rPr lang="en-US" altLang="zh-CN" sz="1600" strike="noStrike" noProof="1" dirty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  </a:t>
              </a:r>
              <a:r>
                <a:rPr lang="zh-CN" altLang="en-US" sz="1600" strike="noStrike" noProof="1" dirty="0">
                  <a:solidFill>
                    <a:srgbClr val="264E6B"/>
                  </a:solidFill>
                  <a:latin typeface="楷体" panose="02010609060101010101" charset="-122"/>
                  <a:ea typeface="楷体" panose="02010609060101010101" charset="-122"/>
                  <a:cs typeface="+mn-cs"/>
                </a:rPr>
                <a:t>创意小店</a:t>
              </a:r>
              <a:endParaRPr lang="zh-CN" altLang="en-US" sz="1600" strike="noStrike" noProof="1" dirty="0">
                <a:solidFill>
                  <a:srgbClr val="264E6B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4175125" y="1468438"/>
            <a:ext cx="3843338" cy="463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 fontAlgn="auto"/>
            <a:r>
              <a:rPr lang="zh-CN" altLang="en-US" strike="noStrike" noProof="1" dirty="0" smtClean="0">
                <a:latin typeface="微软雅黑" panose="020B0503020204020204" charset="-122"/>
                <a:ea typeface="微软雅黑" panose="020B0503020204020204" charset="-122"/>
              </a:rPr>
              <a:t>大学生创业的方向选择</a:t>
            </a:r>
            <a:endParaRPr lang="zh-CN" altLang="en-US" strike="noStrike" noProof="1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387600" y="2227263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648492" y="247322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0099" name="文本框 5"/>
          <p:cNvSpPr txBox="1"/>
          <p:nvPr/>
        </p:nvSpPr>
        <p:spPr>
          <a:xfrm>
            <a:off x="2740025" y="3067050"/>
            <a:ext cx="1560513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第二节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0100" name="文本框 5"/>
          <p:cNvSpPr txBox="1"/>
          <p:nvPr/>
        </p:nvSpPr>
        <p:spPr>
          <a:xfrm>
            <a:off x="5327650" y="3106420"/>
            <a:ext cx="58788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3600" b="1" dirty="0">
                <a:solidFill>
                  <a:srgbClr val="27506E"/>
                </a:solidFill>
                <a:latin typeface="+mj-ea"/>
                <a:ea typeface="+mj-ea"/>
                <a:sym typeface="微软雅黑 Light" panose="020B0502040204020203" charset="-122"/>
              </a:rPr>
              <a:t>大学生创业的相关政策法规</a:t>
            </a:r>
            <a:endParaRPr lang="zh-CN" altLang="en-US" sz="3600" b="1" dirty="0">
              <a:solidFill>
                <a:srgbClr val="27506E"/>
              </a:solidFill>
              <a:latin typeface="+mj-ea"/>
              <a:ea typeface="+mj-ea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096599" y="224162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288838" y="266402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097650" y="4511862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648492" y="405976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21129" y="3621160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185786" y="444816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069138" y="362116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293179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有关创业的一些常识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7"/>
          <p:cNvSpPr/>
          <p:nvPr/>
        </p:nvSpPr>
        <p:spPr>
          <a:xfrm>
            <a:off x="4399280" y="2284730"/>
            <a:ext cx="673735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charset="0"/>
                <a:ea typeface="楷体" charset="0"/>
              </a:rPr>
              <a:t>（一）个体工商户营业执照如何申办</a:t>
            </a:r>
            <a:endParaRPr lang="zh-CN" altLang="zh-CN" sz="2000" b="1" dirty="0">
              <a:solidFill>
                <a:srgbClr val="27506E"/>
              </a:solidFill>
              <a:latin typeface="楷体" charset="0"/>
              <a:ea typeface="楷体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charset="0"/>
                <a:ea typeface="楷体" charset="0"/>
                <a:sym typeface="+mn-ea"/>
              </a:rPr>
              <a:t>（二）文化娱乐项目如何申办</a:t>
            </a:r>
            <a:endParaRPr lang="zh-CN" altLang="en-US" sz="2000" b="1" dirty="0">
              <a:solidFill>
                <a:srgbClr val="27506E"/>
              </a:solidFill>
              <a:latin typeface="楷体" charset="0"/>
              <a:ea typeface="楷体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charset="0"/>
                <a:ea typeface="楷体" charset="0"/>
                <a:sym typeface="+mn-ea"/>
              </a:rPr>
              <a:t>（三）书刊零售经营许可证如何申办</a:t>
            </a:r>
            <a:endParaRPr lang="zh-CN" altLang="en-US" sz="2000" b="1" dirty="0">
              <a:solidFill>
                <a:srgbClr val="27506E"/>
              </a:solidFill>
              <a:latin typeface="楷体" charset="0"/>
              <a:ea typeface="楷体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charset="0"/>
                <a:ea typeface="楷体" charset="0"/>
                <a:sym typeface="+mn-ea"/>
              </a:rPr>
              <a:t>（四）音像制品批发、零售如何申办</a:t>
            </a:r>
            <a:endParaRPr lang="zh-CN" altLang="en-US" sz="2000" b="1" dirty="0">
              <a:solidFill>
                <a:srgbClr val="27506E"/>
              </a:solidFill>
              <a:latin typeface="楷体" charset="0"/>
              <a:ea typeface="楷体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7506E"/>
                </a:solidFill>
                <a:latin typeface="楷体" charset="0"/>
                <a:ea typeface="楷体" charset="0"/>
              </a:rPr>
              <a:t>（五）公众电脑屋如何申办</a:t>
            </a:r>
            <a:endParaRPr lang="zh-CN" altLang="en-US" sz="2000" b="1" dirty="0">
              <a:solidFill>
                <a:srgbClr val="27506E"/>
              </a:solidFill>
              <a:latin typeface="楷体" charset="0"/>
              <a:ea typeface="楷体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7506E"/>
                </a:solidFill>
                <a:latin typeface="楷体" charset="0"/>
                <a:ea typeface="楷体" charset="0"/>
              </a:rPr>
              <a:t>（六）旅店业等级证如何申办</a:t>
            </a:r>
            <a:endParaRPr lang="zh-CN" altLang="en-US" sz="2000" b="1" dirty="0">
              <a:solidFill>
                <a:srgbClr val="27506E"/>
              </a:solidFill>
              <a:latin typeface="楷体" charset="0"/>
              <a:ea typeface="楷体" charset="0"/>
            </a:endParaRPr>
          </a:p>
        </p:txBody>
      </p:sp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293179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大学生创业优惠政策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7"/>
          <p:cNvSpPr/>
          <p:nvPr/>
        </p:nvSpPr>
        <p:spPr>
          <a:xfrm>
            <a:off x="4212590" y="1417320"/>
            <a:ext cx="6737350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（一）企业注册登记方面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程序更简化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减免各类费用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7"/>
          <p:cNvSpPr/>
          <p:nvPr/>
        </p:nvSpPr>
        <p:spPr>
          <a:xfrm>
            <a:off x="4212590" y="2292985"/>
            <a:ext cx="6737350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（二）金融贷款方面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优先贷款支持、适当发放信用贷款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简化贷款手续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利率优惠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7"/>
          <p:cNvSpPr/>
          <p:nvPr/>
        </p:nvSpPr>
        <p:spPr>
          <a:xfrm>
            <a:off x="4212590" y="3538220"/>
            <a:ext cx="6737350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（三）税收缴纳方面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7"/>
          <p:cNvSpPr/>
          <p:nvPr/>
        </p:nvSpPr>
        <p:spPr>
          <a:xfrm>
            <a:off x="4212590" y="4413885"/>
            <a:ext cx="6737350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（四）企业运营方面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员工聘请和培训享受减免费优惠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社会保险参保有单独渠道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2145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62152" name="文本框 5"/>
          <p:cNvSpPr txBox="1"/>
          <p:nvPr/>
        </p:nvSpPr>
        <p:spPr>
          <a:xfrm>
            <a:off x="809625" y="620713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62153" name="文本框 5"/>
          <p:cNvSpPr txBox="1"/>
          <p:nvPr/>
        </p:nvSpPr>
        <p:spPr>
          <a:xfrm>
            <a:off x="1643063" y="620713"/>
            <a:ext cx="247967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创业的产业领域选择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grpSp>
        <p:nvGrpSpPr>
          <p:cNvPr id="262154" name="组合 1"/>
          <p:cNvGrpSpPr/>
          <p:nvPr/>
        </p:nvGrpSpPr>
        <p:grpSpPr>
          <a:xfrm>
            <a:off x="2071688" y="2776538"/>
            <a:ext cx="8048625" cy="2497137"/>
            <a:chOff x="3184" y="3226"/>
            <a:chExt cx="12891" cy="4295"/>
          </a:xfrm>
        </p:grpSpPr>
        <p:grpSp>
          <p:nvGrpSpPr>
            <p:cNvPr id="84" name="Group 16"/>
            <p:cNvGrpSpPr>
              <a:grpSpLocks noChangeAspect="1"/>
            </p:cNvGrpSpPr>
            <p:nvPr/>
          </p:nvGrpSpPr>
          <p:grpSpPr bwMode="auto">
            <a:xfrm>
              <a:off x="3547" y="3226"/>
              <a:ext cx="1825" cy="3150"/>
              <a:chOff x="1449" y="1496"/>
              <a:chExt cx="730" cy="1260"/>
            </a:xfrm>
            <a:solidFill>
              <a:schemeClr val="tx1"/>
            </a:solidFill>
          </p:grpSpPr>
          <p:sp>
            <p:nvSpPr>
              <p:cNvPr id="85" name="Freeform 17"/>
              <p:cNvSpPr>
                <a:spLocks noEditPoints="1"/>
              </p:cNvSpPr>
              <p:nvPr/>
            </p:nvSpPr>
            <p:spPr bwMode="auto">
              <a:xfrm>
                <a:off x="1449" y="1496"/>
                <a:ext cx="730" cy="1260"/>
              </a:xfrm>
              <a:custGeom>
                <a:avLst/>
                <a:gdLst>
                  <a:gd name="T0" fmla="*/ 609 w 684"/>
                  <a:gd name="T1" fmla="*/ 553 h 1183"/>
                  <a:gd name="T2" fmla="*/ 448 w 684"/>
                  <a:gd name="T3" fmla="*/ 401 h 1183"/>
                  <a:gd name="T4" fmla="*/ 269 w 684"/>
                  <a:gd name="T5" fmla="*/ 315 h 1183"/>
                  <a:gd name="T6" fmla="*/ 94 w 684"/>
                  <a:gd name="T7" fmla="*/ 233 h 1183"/>
                  <a:gd name="T8" fmla="*/ 88 w 684"/>
                  <a:gd name="T9" fmla="*/ 655 h 1183"/>
                  <a:gd name="T10" fmla="*/ 70 w 684"/>
                  <a:gd name="T11" fmla="*/ 918 h 1183"/>
                  <a:gd name="T12" fmla="*/ 139 w 684"/>
                  <a:gd name="T13" fmla="*/ 1167 h 1183"/>
                  <a:gd name="T14" fmla="*/ 202 w 684"/>
                  <a:gd name="T15" fmla="*/ 975 h 1183"/>
                  <a:gd name="T16" fmla="*/ 70 w 684"/>
                  <a:gd name="T17" fmla="*/ 734 h 1183"/>
                  <a:gd name="T18" fmla="*/ 278 w 684"/>
                  <a:gd name="T19" fmla="*/ 562 h 1183"/>
                  <a:gd name="T20" fmla="*/ 307 w 684"/>
                  <a:gd name="T21" fmla="*/ 754 h 1183"/>
                  <a:gd name="T22" fmla="*/ 323 w 684"/>
                  <a:gd name="T23" fmla="*/ 769 h 1183"/>
                  <a:gd name="T24" fmla="*/ 322 w 684"/>
                  <a:gd name="T25" fmla="*/ 948 h 1183"/>
                  <a:gd name="T26" fmla="*/ 345 w 684"/>
                  <a:gd name="T27" fmla="*/ 765 h 1183"/>
                  <a:gd name="T28" fmla="*/ 457 w 684"/>
                  <a:gd name="T29" fmla="*/ 753 h 1183"/>
                  <a:gd name="T30" fmla="*/ 553 w 684"/>
                  <a:gd name="T31" fmla="*/ 815 h 1183"/>
                  <a:gd name="T32" fmla="*/ 388 w 684"/>
                  <a:gd name="T33" fmla="*/ 1179 h 1183"/>
                  <a:gd name="T34" fmla="*/ 445 w 684"/>
                  <a:gd name="T35" fmla="*/ 1002 h 1183"/>
                  <a:gd name="T36" fmla="*/ 666 w 684"/>
                  <a:gd name="T37" fmla="*/ 692 h 1183"/>
                  <a:gd name="T38" fmla="*/ 200 w 684"/>
                  <a:gd name="T39" fmla="*/ 558 h 1183"/>
                  <a:gd name="T40" fmla="*/ 132 w 684"/>
                  <a:gd name="T41" fmla="*/ 509 h 1183"/>
                  <a:gd name="T42" fmla="*/ 123 w 684"/>
                  <a:gd name="T43" fmla="*/ 61 h 1183"/>
                  <a:gd name="T44" fmla="*/ 241 w 684"/>
                  <a:gd name="T45" fmla="*/ 532 h 1183"/>
                  <a:gd name="T46" fmla="*/ 388 w 684"/>
                  <a:gd name="T47" fmla="*/ 620 h 1183"/>
                  <a:gd name="T48" fmla="*/ 406 w 684"/>
                  <a:gd name="T49" fmla="*/ 459 h 1183"/>
                  <a:gd name="T50" fmla="*/ 305 w 684"/>
                  <a:gd name="T51" fmla="*/ 567 h 1183"/>
                  <a:gd name="T52" fmla="*/ 444 w 684"/>
                  <a:gd name="T53" fmla="*/ 423 h 1183"/>
                  <a:gd name="T54" fmla="*/ 423 w 684"/>
                  <a:gd name="T55" fmla="*/ 643 h 1183"/>
                  <a:gd name="T56" fmla="*/ 415 w 684"/>
                  <a:gd name="T57" fmla="*/ 724 h 1183"/>
                  <a:gd name="T58" fmla="*/ 428 w 684"/>
                  <a:gd name="T59" fmla="*/ 654 h 1183"/>
                  <a:gd name="T60" fmla="*/ 574 w 684"/>
                  <a:gd name="T61" fmla="*/ 534 h 1183"/>
                  <a:gd name="T62" fmla="*/ 415 w 684"/>
                  <a:gd name="T63" fmla="*/ 724 h 1183"/>
                  <a:gd name="T64" fmla="*/ 476 w 684"/>
                  <a:gd name="T65" fmla="*/ 750 h 1183"/>
                  <a:gd name="T66" fmla="*/ 607 w 684"/>
                  <a:gd name="T67" fmla="*/ 631 h 1183"/>
                  <a:gd name="T68" fmla="*/ 517 w 684"/>
                  <a:gd name="T69" fmla="*/ 804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4" h="1183">
                    <a:moveTo>
                      <a:pt x="612" y="606"/>
                    </a:moveTo>
                    <a:cubicBezTo>
                      <a:pt x="615" y="584"/>
                      <a:pt x="613" y="565"/>
                      <a:pt x="609" y="553"/>
                    </a:cubicBezTo>
                    <a:cubicBezTo>
                      <a:pt x="599" y="516"/>
                      <a:pt x="568" y="479"/>
                      <a:pt x="517" y="483"/>
                    </a:cubicBezTo>
                    <a:cubicBezTo>
                      <a:pt x="514" y="445"/>
                      <a:pt x="477" y="404"/>
                      <a:pt x="448" y="401"/>
                    </a:cubicBezTo>
                    <a:cubicBezTo>
                      <a:pt x="329" y="387"/>
                      <a:pt x="263" y="490"/>
                      <a:pt x="263" y="490"/>
                    </a:cubicBezTo>
                    <a:cubicBezTo>
                      <a:pt x="263" y="490"/>
                      <a:pt x="253" y="433"/>
                      <a:pt x="269" y="315"/>
                    </a:cubicBezTo>
                    <a:cubicBezTo>
                      <a:pt x="290" y="158"/>
                      <a:pt x="232" y="0"/>
                      <a:pt x="116" y="36"/>
                    </a:cubicBezTo>
                    <a:cubicBezTo>
                      <a:pt x="0" y="72"/>
                      <a:pt x="71" y="136"/>
                      <a:pt x="94" y="233"/>
                    </a:cubicBezTo>
                    <a:cubicBezTo>
                      <a:pt x="117" y="330"/>
                      <a:pt x="117" y="454"/>
                      <a:pt x="110" y="505"/>
                    </a:cubicBezTo>
                    <a:cubicBezTo>
                      <a:pt x="104" y="546"/>
                      <a:pt x="92" y="624"/>
                      <a:pt x="88" y="655"/>
                    </a:cubicBezTo>
                    <a:cubicBezTo>
                      <a:pt x="69" y="678"/>
                      <a:pt x="57" y="697"/>
                      <a:pt x="54" y="711"/>
                    </a:cubicBezTo>
                    <a:cubicBezTo>
                      <a:pt x="45" y="741"/>
                      <a:pt x="31" y="868"/>
                      <a:pt x="70" y="918"/>
                    </a:cubicBezTo>
                    <a:cubicBezTo>
                      <a:pt x="109" y="969"/>
                      <a:pt x="148" y="980"/>
                      <a:pt x="177" y="979"/>
                    </a:cubicBezTo>
                    <a:cubicBezTo>
                      <a:pt x="203" y="1073"/>
                      <a:pt x="139" y="1167"/>
                      <a:pt x="139" y="1167"/>
                    </a:cubicBezTo>
                    <a:cubicBezTo>
                      <a:pt x="153" y="1174"/>
                      <a:pt x="153" y="1174"/>
                      <a:pt x="153" y="1174"/>
                    </a:cubicBezTo>
                    <a:cubicBezTo>
                      <a:pt x="220" y="1102"/>
                      <a:pt x="207" y="1002"/>
                      <a:pt x="202" y="975"/>
                    </a:cubicBezTo>
                    <a:cubicBezTo>
                      <a:pt x="215" y="971"/>
                      <a:pt x="223" y="966"/>
                      <a:pt x="223" y="966"/>
                    </a:cubicBezTo>
                    <a:cubicBezTo>
                      <a:pt x="50" y="954"/>
                      <a:pt x="64" y="794"/>
                      <a:pt x="70" y="734"/>
                    </a:cubicBezTo>
                    <a:cubicBezTo>
                      <a:pt x="76" y="674"/>
                      <a:pt x="155" y="611"/>
                      <a:pt x="205" y="572"/>
                    </a:cubicBezTo>
                    <a:cubicBezTo>
                      <a:pt x="254" y="533"/>
                      <a:pt x="270" y="550"/>
                      <a:pt x="278" y="562"/>
                    </a:cubicBezTo>
                    <a:cubicBezTo>
                      <a:pt x="326" y="637"/>
                      <a:pt x="384" y="625"/>
                      <a:pt x="408" y="655"/>
                    </a:cubicBezTo>
                    <a:cubicBezTo>
                      <a:pt x="432" y="685"/>
                      <a:pt x="388" y="757"/>
                      <a:pt x="307" y="754"/>
                    </a:cubicBezTo>
                    <a:cubicBezTo>
                      <a:pt x="226" y="751"/>
                      <a:pt x="207" y="675"/>
                      <a:pt x="207" y="675"/>
                    </a:cubicBezTo>
                    <a:cubicBezTo>
                      <a:pt x="216" y="753"/>
                      <a:pt x="271" y="775"/>
                      <a:pt x="323" y="769"/>
                    </a:cubicBezTo>
                    <a:cubicBezTo>
                      <a:pt x="342" y="782"/>
                      <a:pt x="376" y="814"/>
                      <a:pt x="370" y="868"/>
                    </a:cubicBezTo>
                    <a:cubicBezTo>
                      <a:pt x="363" y="933"/>
                      <a:pt x="322" y="948"/>
                      <a:pt x="322" y="948"/>
                    </a:cubicBezTo>
                    <a:cubicBezTo>
                      <a:pt x="322" y="948"/>
                      <a:pt x="390" y="939"/>
                      <a:pt x="390" y="866"/>
                    </a:cubicBezTo>
                    <a:cubicBezTo>
                      <a:pt x="390" y="808"/>
                      <a:pt x="363" y="777"/>
                      <a:pt x="345" y="765"/>
                    </a:cubicBezTo>
                    <a:cubicBezTo>
                      <a:pt x="366" y="759"/>
                      <a:pt x="386" y="749"/>
                      <a:pt x="400" y="738"/>
                    </a:cubicBezTo>
                    <a:cubicBezTo>
                      <a:pt x="409" y="745"/>
                      <a:pt x="427" y="755"/>
                      <a:pt x="457" y="753"/>
                    </a:cubicBezTo>
                    <a:cubicBezTo>
                      <a:pt x="456" y="773"/>
                      <a:pt x="463" y="815"/>
                      <a:pt x="523" y="817"/>
                    </a:cubicBezTo>
                    <a:cubicBezTo>
                      <a:pt x="534" y="817"/>
                      <a:pt x="544" y="816"/>
                      <a:pt x="553" y="815"/>
                    </a:cubicBezTo>
                    <a:cubicBezTo>
                      <a:pt x="559" y="845"/>
                      <a:pt x="569" y="952"/>
                      <a:pt x="418" y="982"/>
                    </a:cubicBezTo>
                    <a:cubicBezTo>
                      <a:pt x="418" y="982"/>
                      <a:pt x="425" y="1121"/>
                      <a:pt x="388" y="1179"/>
                    </a:cubicBezTo>
                    <a:cubicBezTo>
                      <a:pt x="408" y="1183"/>
                      <a:pt x="408" y="1183"/>
                      <a:pt x="408" y="1183"/>
                    </a:cubicBezTo>
                    <a:cubicBezTo>
                      <a:pt x="408" y="1183"/>
                      <a:pt x="446" y="1121"/>
                      <a:pt x="445" y="1002"/>
                    </a:cubicBezTo>
                    <a:cubicBezTo>
                      <a:pt x="445" y="1002"/>
                      <a:pt x="592" y="979"/>
                      <a:pt x="582" y="806"/>
                    </a:cubicBezTo>
                    <a:cubicBezTo>
                      <a:pt x="625" y="787"/>
                      <a:pt x="651" y="744"/>
                      <a:pt x="666" y="692"/>
                    </a:cubicBezTo>
                    <a:cubicBezTo>
                      <a:pt x="684" y="633"/>
                      <a:pt x="636" y="608"/>
                      <a:pt x="612" y="606"/>
                    </a:cubicBezTo>
                    <a:close/>
                    <a:moveTo>
                      <a:pt x="200" y="558"/>
                    </a:moveTo>
                    <a:cubicBezTo>
                      <a:pt x="162" y="583"/>
                      <a:pt x="132" y="608"/>
                      <a:pt x="109" y="632"/>
                    </a:cubicBezTo>
                    <a:cubicBezTo>
                      <a:pt x="111" y="609"/>
                      <a:pt x="122" y="580"/>
                      <a:pt x="132" y="509"/>
                    </a:cubicBezTo>
                    <a:cubicBezTo>
                      <a:pt x="146" y="422"/>
                      <a:pt x="128" y="293"/>
                      <a:pt x="113" y="228"/>
                    </a:cubicBezTo>
                    <a:cubicBezTo>
                      <a:pt x="100" y="171"/>
                      <a:pt x="31" y="75"/>
                      <a:pt x="123" y="61"/>
                    </a:cubicBezTo>
                    <a:cubicBezTo>
                      <a:pt x="254" y="41"/>
                      <a:pt x="256" y="256"/>
                      <a:pt x="250" y="311"/>
                    </a:cubicBezTo>
                    <a:cubicBezTo>
                      <a:pt x="244" y="359"/>
                      <a:pt x="241" y="500"/>
                      <a:pt x="241" y="532"/>
                    </a:cubicBezTo>
                    <a:cubicBezTo>
                      <a:pt x="230" y="538"/>
                      <a:pt x="217" y="546"/>
                      <a:pt x="200" y="558"/>
                    </a:cubicBezTo>
                    <a:close/>
                    <a:moveTo>
                      <a:pt x="388" y="620"/>
                    </a:moveTo>
                    <a:cubicBezTo>
                      <a:pt x="378" y="617"/>
                      <a:pt x="365" y="611"/>
                      <a:pt x="352" y="603"/>
                    </a:cubicBezTo>
                    <a:cubicBezTo>
                      <a:pt x="335" y="522"/>
                      <a:pt x="406" y="459"/>
                      <a:pt x="406" y="459"/>
                    </a:cubicBezTo>
                    <a:cubicBezTo>
                      <a:pt x="324" y="501"/>
                      <a:pt x="330" y="567"/>
                      <a:pt x="336" y="593"/>
                    </a:cubicBezTo>
                    <a:cubicBezTo>
                      <a:pt x="325" y="585"/>
                      <a:pt x="314" y="577"/>
                      <a:pt x="305" y="567"/>
                    </a:cubicBezTo>
                    <a:cubicBezTo>
                      <a:pt x="281" y="542"/>
                      <a:pt x="282" y="520"/>
                      <a:pt x="261" y="524"/>
                    </a:cubicBezTo>
                    <a:cubicBezTo>
                      <a:pt x="287" y="485"/>
                      <a:pt x="396" y="408"/>
                      <a:pt x="444" y="423"/>
                    </a:cubicBezTo>
                    <a:cubicBezTo>
                      <a:pt x="496" y="439"/>
                      <a:pt x="508" y="509"/>
                      <a:pt x="485" y="574"/>
                    </a:cubicBezTo>
                    <a:cubicBezTo>
                      <a:pt x="469" y="620"/>
                      <a:pt x="439" y="637"/>
                      <a:pt x="423" y="643"/>
                    </a:cubicBezTo>
                    <a:cubicBezTo>
                      <a:pt x="414" y="629"/>
                      <a:pt x="400" y="624"/>
                      <a:pt x="388" y="620"/>
                    </a:cubicBezTo>
                    <a:close/>
                    <a:moveTo>
                      <a:pt x="415" y="724"/>
                    </a:moveTo>
                    <a:cubicBezTo>
                      <a:pt x="420" y="717"/>
                      <a:pt x="424" y="710"/>
                      <a:pt x="426" y="703"/>
                    </a:cubicBezTo>
                    <a:cubicBezTo>
                      <a:pt x="431" y="681"/>
                      <a:pt x="431" y="666"/>
                      <a:pt x="428" y="654"/>
                    </a:cubicBezTo>
                    <a:cubicBezTo>
                      <a:pt x="510" y="623"/>
                      <a:pt x="514" y="552"/>
                      <a:pt x="516" y="508"/>
                    </a:cubicBezTo>
                    <a:cubicBezTo>
                      <a:pt x="531" y="508"/>
                      <a:pt x="558" y="512"/>
                      <a:pt x="574" y="534"/>
                    </a:cubicBezTo>
                    <a:cubicBezTo>
                      <a:pt x="597" y="567"/>
                      <a:pt x="601" y="681"/>
                      <a:pt x="508" y="721"/>
                    </a:cubicBezTo>
                    <a:cubicBezTo>
                      <a:pt x="444" y="748"/>
                      <a:pt x="422" y="735"/>
                      <a:pt x="415" y="724"/>
                    </a:cubicBezTo>
                    <a:close/>
                    <a:moveTo>
                      <a:pt x="517" y="804"/>
                    </a:moveTo>
                    <a:cubicBezTo>
                      <a:pt x="469" y="797"/>
                      <a:pt x="471" y="766"/>
                      <a:pt x="476" y="750"/>
                    </a:cubicBezTo>
                    <a:cubicBezTo>
                      <a:pt x="488" y="747"/>
                      <a:pt x="502" y="742"/>
                      <a:pt x="519" y="734"/>
                    </a:cubicBezTo>
                    <a:cubicBezTo>
                      <a:pt x="570" y="710"/>
                      <a:pt x="596" y="669"/>
                      <a:pt x="607" y="631"/>
                    </a:cubicBezTo>
                    <a:cubicBezTo>
                      <a:pt x="622" y="636"/>
                      <a:pt x="644" y="647"/>
                      <a:pt x="643" y="675"/>
                    </a:cubicBezTo>
                    <a:cubicBezTo>
                      <a:pt x="642" y="718"/>
                      <a:pt x="584" y="812"/>
                      <a:pt x="517" y="804"/>
                    </a:cubicBezTo>
                    <a:close/>
                  </a:path>
                </a:pathLst>
              </a:custGeom>
              <a:solidFill>
                <a:srgbClr val="254C6A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/>
                <a:endParaRPr lang="zh-CN" altLang="en-US" strike="noStrike" noProof="1"/>
              </a:p>
            </p:txBody>
          </p:sp>
          <p:sp>
            <p:nvSpPr>
              <p:cNvPr id="86" name="Freeform 18"/>
              <p:cNvSpPr/>
              <p:nvPr/>
            </p:nvSpPr>
            <p:spPr bwMode="auto">
              <a:xfrm>
                <a:off x="1760" y="2545"/>
                <a:ext cx="57" cy="47"/>
              </a:xfrm>
              <a:custGeom>
                <a:avLst/>
                <a:gdLst>
                  <a:gd name="T0" fmla="*/ 0 w 54"/>
                  <a:gd name="T1" fmla="*/ 18 h 44"/>
                  <a:gd name="T2" fmla="*/ 54 w 54"/>
                  <a:gd name="T3" fmla="*/ 0 h 44"/>
                  <a:gd name="T4" fmla="*/ 46 w 54"/>
                  <a:gd name="T5" fmla="*/ 44 h 44"/>
                  <a:gd name="T6" fmla="*/ 39 w 54"/>
                  <a:gd name="T7" fmla="*/ 23 h 44"/>
                  <a:gd name="T8" fmla="*/ 0 w 54"/>
                  <a:gd name="T9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44">
                    <a:moveTo>
                      <a:pt x="0" y="18"/>
                    </a:moveTo>
                    <a:cubicBezTo>
                      <a:pt x="0" y="18"/>
                      <a:pt x="30" y="19"/>
                      <a:pt x="54" y="0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9" y="23"/>
                      <a:pt x="28" y="31"/>
                      <a:pt x="0" y="1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/>
                <a:endParaRPr lang="zh-CN" altLang="en-US" strike="noStrike" noProof="1"/>
              </a:p>
            </p:txBody>
          </p:sp>
        </p:grpSp>
        <p:grpSp>
          <p:nvGrpSpPr>
            <p:cNvPr id="87" name="Group 21"/>
            <p:cNvGrpSpPr>
              <a:grpSpLocks noChangeAspect="1"/>
            </p:cNvGrpSpPr>
            <p:nvPr/>
          </p:nvGrpSpPr>
          <p:grpSpPr bwMode="auto">
            <a:xfrm>
              <a:off x="8602" y="3256"/>
              <a:ext cx="1905" cy="3118"/>
              <a:chOff x="3270" y="1510"/>
              <a:chExt cx="762" cy="1247"/>
            </a:xfrm>
            <a:solidFill>
              <a:schemeClr val="tx1"/>
            </a:solidFill>
          </p:grpSpPr>
          <p:sp>
            <p:nvSpPr>
              <p:cNvPr id="88" name="Freeform 22"/>
              <p:cNvSpPr/>
              <p:nvPr/>
            </p:nvSpPr>
            <p:spPr bwMode="auto">
              <a:xfrm>
                <a:off x="3616" y="2549"/>
                <a:ext cx="56" cy="46"/>
              </a:xfrm>
              <a:custGeom>
                <a:avLst/>
                <a:gdLst>
                  <a:gd name="T0" fmla="*/ 0 w 54"/>
                  <a:gd name="T1" fmla="*/ 18 h 44"/>
                  <a:gd name="T2" fmla="*/ 54 w 54"/>
                  <a:gd name="T3" fmla="*/ 0 h 44"/>
                  <a:gd name="T4" fmla="*/ 46 w 54"/>
                  <a:gd name="T5" fmla="*/ 44 h 44"/>
                  <a:gd name="T6" fmla="*/ 39 w 54"/>
                  <a:gd name="T7" fmla="*/ 23 h 44"/>
                  <a:gd name="T8" fmla="*/ 0 w 54"/>
                  <a:gd name="T9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44">
                    <a:moveTo>
                      <a:pt x="0" y="18"/>
                    </a:moveTo>
                    <a:cubicBezTo>
                      <a:pt x="0" y="18"/>
                      <a:pt x="29" y="19"/>
                      <a:pt x="54" y="0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9" y="23"/>
                      <a:pt x="28" y="31"/>
                      <a:pt x="0" y="1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/>
                <a:endParaRPr lang="zh-CN" altLang="en-US" strike="noStrike" noProof="1"/>
              </a:p>
            </p:txBody>
          </p:sp>
          <p:sp>
            <p:nvSpPr>
              <p:cNvPr id="90" name="Freeform 23"/>
              <p:cNvSpPr>
                <a:spLocks noEditPoints="1"/>
              </p:cNvSpPr>
              <p:nvPr/>
            </p:nvSpPr>
            <p:spPr bwMode="auto">
              <a:xfrm>
                <a:off x="3270" y="1510"/>
                <a:ext cx="762" cy="1247"/>
              </a:xfrm>
              <a:custGeom>
                <a:avLst/>
                <a:gdLst>
                  <a:gd name="T0" fmla="*/ 629 w 729"/>
                  <a:gd name="T1" fmla="*/ 554 h 1195"/>
                  <a:gd name="T2" fmla="*/ 512 w 729"/>
                  <a:gd name="T3" fmla="*/ 454 h 1195"/>
                  <a:gd name="T4" fmla="*/ 509 w 729"/>
                  <a:gd name="T5" fmla="*/ 405 h 1195"/>
                  <a:gd name="T6" fmla="*/ 591 w 729"/>
                  <a:gd name="T7" fmla="*/ 78 h 1195"/>
                  <a:gd name="T8" fmla="*/ 415 w 729"/>
                  <a:gd name="T9" fmla="*/ 118 h 1195"/>
                  <a:gd name="T10" fmla="*/ 276 w 729"/>
                  <a:gd name="T11" fmla="*/ 309 h 1195"/>
                  <a:gd name="T12" fmla="*/ 37 w 729"/>
                  <a:gd name="T13" fmla="*/ 50 h 1195"/>
                  <a:gd name="T14" fmla="*/ 151 w 729"/>
                  <a:gd name="T15" fmla="*/ 585 h 1195"/>
                  <a:gd name="T16" fmla="*/ 202 w 729"/>
                  <a:gd name="T17" fmla="*/ 988 h 1195"/>
                  <a:gd name="T18" fmla="*/ 160 w 729"/>
                  <a:gd name="T19" fmla="*/ 1169 h 1195"/>
                  <a:gd name="T20" fmla="*/ 135 w 729"/>
                  <a:gd name="T21" fmla="*/ 904 h 1195"/>
                  <a:gd name="T22" fmla="*/ 298 w 729"/>
                  <a:gd name="T23" fmla="*/ 556 h 1195"/>
                  <a:gd name="T24" fmla="*/ 447 w 729"/>
                  <a:gd name="T25" fmla="*/ 694 h 1195"/>
                  <a:gd name="T26" fmla="*/ 268 w 729"/>
                  <a:gd name="T27" fmla="*/ 812 h 1195"/>
                  <a:gd name="T28" fmla="*/ 373 w 729"/>
                  <a:gd name="T29" fmla="*/ 737 h 1195"/>
                  <a:gd name="T30" fmla="*/ 391 w 729"/>
                  <a:gd name="T31" fmla="*/ 740 h 1195"/>
                  <a:gd name="T32" fmla="*/ 440 w 729"/>
                  <a:gd name="T33" fmla="*/ 778 h 1195"/>
                  <a:gd name="T34" fmla="*/ 593 w 729"/>
                  <a:gd name="T35" fmla="*/ 811 h 1195"/>
                  <a:gd name="T36" fmla="*/ 460 w 729"/>
                  <a:gd name="T37" fmla="*/ 992 h 1195"/>
                  <a:gd name="T38" fmla="*/ 465 w 729"/>
                  <a:gd name="T39" fmla="*/ 1195 h 1195"/>
                  <a:gd name="T40" fmla="*/ 647 w 729"/>
                  <a:gd name="T41" fmla="*/ 784 h 1195"/>
                  <a:gd name="T42" fmla="*/ 437 w 729"/>
                  <a:gd name="T43" fmla="*/ 585 h 1195"/>
                  <a:gd name="T44" fmla="*/ 210 w 729"/>
                  <a:gd name="T45" fmla="*/ 547 h 1195"/>
                  <a:gd name="T46" fmla="*/ 54 w 729"/>
                  <a:gd name="T47" fmla="*/ 143 h 1195"/>
                  <a:gd name="T48" fmla="*/ 240 w 729"/>
                  <a:gd name="T49" fmla="*/ 230 h 1195"/>
                  <a:gd name="T50" fmla="*/ 374 w 729"/>
                  <a:gd name="T51" fmla="*/ 387 h 1195"/>
                  <a:gd name="T52" fmla="*/ 520 w 729"/>
                  <a:gd name="T53" fmla="*/ 52 h 1195"/>
                  <a:gd name="T54" fmla="*/ 468 w 729"/>
                  <a:gd name="T55" fmla="*/ 505 h 1195"/>
                  <a:gd name="T56" fmla="*/ 437 w 729"/>
                  <a:gd name="T57" fmla="*/ 585 h 1195"/>
                  <a:gd name="T58" fmla="*/ 494 w 729"/>
                  <a:gd name="T59" fmla="*/ 673 h 1195"/>
                  <a:gd name="T60" fmla="*/ 529 w 729"/>
                  <a:gd name="T61" fmla="*/ 484 h 1195"/>
                  <a:gd name="T62" fmla="*/ 429 w 729"/>
                  <a:gd name="T63" fmla="*/ 736 h 1195"/>
                  <a:gd name="T64" fmla="*/ 603 w 729"/>
                  <a:gd name="T65" fmla="*/ 672 h 1195"/>
                  <a:gd name="T66" fmla="*/ 691 w 729"/>
                  <a:gd name="T67" fmla="*/ 638 h 1195"/>
                  <a:gd name="T68" fmla="*/ 520 w 729"/>
                  <a:gd name="T69" fmla="*/ 768 h 1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9" h="1195">
                    <a:moveTo>
                      <a:pt x="700" y="569"/>
                    </a:moveTo>
                    <a:cubicBezTo>
                      <a:pt x="676" y="543"/>
                      <a:pt x="646" y="548"/>
                      <a:pt x="629" y="554"/>
                    </a:cubicBezTo>
                    <a:cubicBezTo>
                      <a:pt x="629" y="543"/>
                      <a:pt x="629" y="534"/>
                      <a:pt x="629" y="528"/>
                    </a:cubicBezTo>
                    <a:cubicBezTo>
                      <a:pt x="629" y="504"/>
                      <a:pt x="601" y="415"/>
                      <a:pt x="512" y="454"/>
                    </a:cubicBezTo>
                    <a:cubicBezTo>
                      <a:pt x="508" y="455"/>
                      <a:pt x="504" y="457"/>
                      <a:pt x="501" y="459"/>
                    </a:cubicBezTo>
                    <a:cubicBezTo>
                      <a:pt x="498" y="447"/>
                      <a:pt x="498" y="427"/>
                      <a:pt x="509" y="405"/>
                    </a:cubicBezTo>
                    <a:cubicBezTo>
                      <a:pt x="528" y="366"/>
                      <a:pt x="597" y="273"/>
                      <a:pt x="606" y="211"/>
                    </a:cubicBezTo>
                    <a:cubicBezTo>
                      <a:pt x="614" y="149"/>
                      <a:pt x="602" y="102"/>
                      <a:pt x="591" y="78"/>
                    </a:cubicBezTo>
                    <a:cubicBezTo>
                      <a:pt x="580" y="53"/>
                      <a:pt x="554" y="23"/>
                      <a:pt x="514" y="23"/>
                    </a:cubicBezTo>
                    <a:cubicBezTo>
                      <a:pt x="474" y="23"/>
                      <a:pt x="426" y="50"/>
                      <a:pt x="415" y="118"/>
                    </a:cubicBezTo>
                    <a:cubicBezTo>
                      <a:pt x="405" y="185"/>
                      <a:pt x="346" y="432"/>
                      <a:pt x="315" y="482"/>
                    </a:cubicBezTo>
                    <a:cubicBezTo>
                      <a:pt x="315" y="482"/>
                      <a:pt x="283" y="384"/>
                      <a:pt x="276" y="309"/>
                    </a:cubicBezTo>
                    <a:cubicBezTo>
                      <a:pt x="269" y="234"/>
                      <a:pt x="258" y="133"/>
                      <a:pt x="188" y="67"/>
                    </a:cubicBezTo>
                    <a:cubicBezTo>
                      <a:pt x="117" y="0"/>
                      <a:pt x="58" y="38"/>
                      <a:pt x="37" y="50"/>
                    </a:cubicBezTo>
                    <a:cubicBezTo>
                      <a:pt x="17" y="62"/>
                      <a:pt x="0" y="93"/>
                      <a:pt x="35" y="161"/>
                    </a:cubicBezTo>
                    <a:cubicBezTo>
                      <a:pt x="69" y="228"/>
                      <a:pt x="116" y="381"/>
                      <a:pt x="151" y="585"/>
                    </a:cubicBezTo>
                    <a:cubicBezTo>
                      <a:pt x="113" y="616"/>
                      <a:pt x="74" y="669"/>
                      <a:pt x="68" y="769"/>
                    </a:cubicBezTo>
                    <a:cubicBezTo>
                      <a:pt x="59" y="931"/>
                      <a:pt x="166" y="940"/>
                      <a:pt x="202" y="988"/>
                    </a:cubicBezTo>
                    <a:cubicBezTo>
                      <a:pt x="238" y="1037"/>
                      <a:pt x="151" y="1155"/>
                      <a:pt x="151" y="1155"/>
                    </a:cubicBezTo>
                    <a:cubicBezTo>
                      <a:pt x="160" y="1169"/>
                      <a:pt x="160" y="1169"/>
                      <a:pt x="160" y="1169"/>
                    </a:cubicBezTo>
                    <a:cubicBezTo>
                      <a:pt x="198" y="1124"/>
                      <a:pt x="228" y="1059"/>
                      <a:pt x="234" y="1007"/>
                    </a:cubicBezTo>
                    <a:cubicBezTo>
                      <a:pt x="240" y="954"/>
                      <a:pt x="198" y="969"/>
                      <a:pt x="135" y="904"/>
                    </a:cubicBezTo>
                    <a:cubicBezTo>
                      <a:pt x="71" y="838"/>
                      <a:pt x="76" y="706"/>
                      <a:pt x="135" y="632"/>
                    </a:cubicBezTo>
                    <a:cubicBezTo>
                      <a:pt x="194" y="558"/>
                      <a:pt x="275" y="538"/>
                      <a:pt x="298" y="556"/>
                    </a:cubicBezTo>
                    <a:cubicBezTo>
                      <a:pt x="321" y="575"/>
                      <a:pt x="392" y="615"/>
                      <a:pt x="432" y="602"/>
                    </a:cubicBezTo>
                    <a:cubicBezTo>
                      <a:pt x="472" y="589"/>
                      <a:pt x="508" y="654"/>
                      <a:pt x="447" y="694"/>
                    </a:cubicBezTo>
                    <a:cubicBezTo>
                      <a:pt x="369" y="746"/>
                      <a:pt x="280" y="674"/>
                      <a:pt x="280" y="674"/>
                    </a:cubicBezTo>
                    <a:cubicBezTo>
                      <a:pt x="302" y="738"/>
                      <a:pt x="268" y="812"/>
                      <a:pt x="268" y="812"/>
                    </a:cubicBezTo>
                    <a:cubicBezTo>
                      <a:pt x="319" y="788"/>
                      <a:pt x="306" y="705"/>
                      <a:pt x="306" y="705"/>
                    </a:cubicBezTo>
                    <a:cubicBezTo>
                      <a:pt x="331" y="722"/>
                      <a:pt x="353" y="732"/>
                      <a:pt x="373" y="737"/>
                    </a:cubicBezTo>
                    <a:cubicBezTo>
                      <a:pt x="385" y="769"/>
                      <a:pt x="408" y="853"/>
                      <a:pt x="346" y="923"/>
                    </a:cubicBezTo>
                    <a:cubicBezTo>
                      <a:pt x="346" y="923"/>
                      <a:pt x="434" y="880"/>
                      <a:pt x="391" y="740"/>
                    </a:cubicBezTo>
                    <a:cubicBezTo>
                      <a:pt x="395" y="740"/>
                      <a:pt x="400" y="740"/>
                      <a:pt x="405" y="740"/>
                    </a:cubicBezTo>
                    <a:cubicBezTo>
                      <a:pt x="408" y="751"/>
                      <a:pt x="417" y="766"/>
                      <a:pt x="440" y="778"/>
                    </a:cubicBezTo>
                    <a:cubicBezTo>
                      <a:pt x="456" y="787"/>
                      <a:pt x="480" y="786"/>
                      <a:pt x="505" y="775"/>
                    </a:cubicBezTo>
                    <a:cubicBezTo>
                      <a:pt x="514" y="792"/>
                      <a:pt x="540" y="824"/>
                      <a:pt x="593" y="811"/>
                    </a:cubicBezTo>
                    <a:cubicBezTo>
                      <a:pt x="604" y="809"/>
                      <a:pt x="614" y="805"/>
                      <a:pt x="623" y="800"/>
                    </a:cubicBezTo>
                    <a:cubicBezTo>
                      <a:pt x="621" y="839"/>
                      <a:pt x="605" y="966"/>
                      <a:pt x="460" y="992"/>
                    </a:cubicBezTo>
                    <a:cubicBezTo>
                      <a:pt x="460" y="992"/>
                      <a:pt x="475" y="1138"/>
                      <a:pt x="439" y="1194"/>
                    </a:cubicBezTo>
                    <a:cubicBezTo>
                      <a:pt x="465" y="1195"/>
                      <a:pt x="465" y="1195"/>
                      <a:pt x="465" y="1195"/>
                    </a:cubicBezTo>
                    <a:cubicBezTo>
                      <a:pt x="465" y="1195"/>
                      <a:pt x="501" y="1143"/>
                      <a:pt x="485" y="1007"/>
                    </a:cubicBezTo>
                    <a:cubicBezTo>
                      <a:pt x="485" y="1007"/>
                      <a:pt x="636" y="1001"/>
                      <a:pt x="647" y="784"/>
                    </a:cubicBezTo>
                    <a:cubicBezTo>
                      <a:pt x="720" y="725"/>
                      <a:pt x="729" y="601"/>
                      <a:pt x="700" y="569"/>
                    </a:cubicBezTo>
                    <a:close/>
                    <a:moveTo>
                      <a:pt x="437" y="585"/>
                    </a:moveTo>
                    <a:cubicBezTo>
                      <a:pt x="381" y="593"/>
                      <a:pt x="339" y="562"/>
                      <a:pt x="309" y="545"/>
                    </a:cubicBezTo>
                    <a:cubicBezTo>
                      <a:pt x="280" y="528"/>
                      <a:pt x="246" y="525"/>
                      <a:pt x="210" y="547"/>
                    </a:cubicBezTo>
                    <a:cubicBezTo>
                      <a:pt x="200" y="552"/>
                      <a:pt x="187" y="559"/>
                      <a:pt x="172" y="569"/>
                    </a:cubicBezTo>
                    <a:cubicBezTo>
                      <a:pt x="161" y="511"/>
                      <a:pt x="103" y="226"/>
                      <a:pt x="54" y="143"/>
                    </a:cubicBezTo>
                    <a:cubicBezTo>
                      <a:pt x="4" y="59"/>
                      <a:pt x="91" y="56"/>
                      <a:pt x="106" y="58"/>
                    </a:cubicBezTo>
                    <a:cubicBezTo>
                      <a:pt x="141" y="63"/>
                      <a:pt x="228" y="130"/>
                      <a:pt x="240" y="230"/>
                    </a:cubicBezTo>
                    <a:cubicBezTo>
                      <a:pt x="252" y="331"/>
                      <a:pt x="269" y="478"/>
                      <a:pt x="314" y="536"/>
                    </a:cubicBezTo>
                    <a:cubicBezTo>
                      <a:pt x="314" y="536"/>
                      <a:pt x="346" y="484"/>
                      <a:pt x="374" y="387"/>
                    </a:cubicBezTo>
                    <a:cubicBezTo>
                      <a:pt x="402" y="290"/>
                      <a:pt x="432" y="177"/>
                      <a:pt x="440" y="130"/>
                    </a:cubicBezTo>
                    <a:cubicBezTo>
                      <a:pt x="447" y="82"/>
                      <a:pt x="470" y="40"/>
                      <a:pt x="520" y="52"/>
                    </a:cubicBezTo>
                    <a:cubicBezTo>
                      <a:pt x="569" y="64"/>
                      <a:pt x="597" y="151"/>
                      <a:pt x="568" y="231"/>
                    </a:cubicBezTo>
                    <a:cubicBezTo>
                      <a:pt x="541" y="306"/>
                      <a:pt x="452" y="400"/>
                      <a:pt x="468" y="505"/>
                    </a:cubicBezTo>
                    <a:cubicBezTo>
                      <a:pt x="454" y="536"/>
                      <a:pt x="450" y="572"/>
                      <a:pt x="449" y="585"/>
                    </a:cubicBezTo>
                    <a:cubicBezTo>
                      <a:pt x="445" y="585"/>
                      <a:pt x="441" y="585"/>
                      <a:pt x="437" y="585"/>
                    </a:cubicBezTo>
                    <a:close/>
                    <a:moveTo>
                      <a:pt x="429" y="736"/>
                    </a:moveTo>
                    <a:cubicBezTo>
                      <a:pt x="464" y="725"/>
                      <a:pt x="486" y="695"/>
                      <a:pt x="494" y="673"/>
                    </a:cubicBezTo>
                    <a:cubicBezTo>
                      <a:pt x="507" y="639"/>
                      <a:pt x="498" y="597"/>
                      <a:pt x="465" y="587"/>
                    </a:cubicBezTo>
                    <a:cubicBezTo>
                      <a:pt x="469" y="565"/>
                      <a:pt x="486" y="497"/>
                      <a:pt x="529" y="484"/>
                    </a:cubicBezTo>
                    <a:cubicBezTo>
                      <a:pt x="580" y="468"/>
                      <a:pt x="609" y="509"/>
                      <a:pt x="596" y="585"/>
                    </a:cubicBezTo>
                    <a:cubicBezTo>
                      <a:pt x="584" y="659"/>
                      <a:pt x="518" y="804"/>
                      <a:pt x="429" y="736"/>
                    </a:cubicBezTo>
                    <a:close/>
                    <a:moveTo>
                      <a:pt x="520" y="768"/>
                    </a:moveTo>
                    <a:cubicBezTo>
                      <a:pt x="554" y="749"/>
                      <a:pt x="586" y="716"/>
                      <a:pt x="603" y="672"/>
                    </a:cubicBezTo>
                    <a:cubicBezTo>
                      <a:pt x="616" y="636"/>
                      <a:pt x="622" y="606"/>
                      <a:pt x="626" y="581"/>
                    </a:cubicBezTo>
                    <a:cubicBezTo>
                      <a:pt x="680" y="564"/>
                      <a:pt x="696" y="608"/>
                      <a:pt x="691" y="638"/>
                    </a:cubicBezTo>
                    <a:cubicBezTo>
                      <a:pt x="687" y="669"/>
                      <a:pt x="664" y="771"/>
                      <a:pt x="595" y="789"/>
                    </a:cubicBezTo>
                    <a:cubicBezTo>
                      <a:pt x="547" y="802"/>
                      <a:pt x="527" y="781"/>
                      <a:pt x="520" y="768"/>
                    </a:cubicBezTo>
                    <a:close/>
                  </a:path>
                </a:pathLst>
              </a:custGeom>
              <a:solidFill>
                <a:srgbClr val="254C6A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/>
                <a:endParaRPr lang="zh-CN" altLang="en-US" strike="noStrike" noProof="1"/>
              </a:p>
            </p:txBody>
          </p:sp>
        </p:grpSp>
        <p:grpSp>
          <p:nvGrpSpPr>
            <p:cNvPr id="91" name="Group 26"/>
            <p:cNvGrpSpPr>
              <a:grpSpLocks noChangeAspect="1"/>
            </p:cNvGrpSpPr>
            <p:nvPr/>
          </p:nvGrpSpPr>
          <p:grpSpPr bwMode="auto">
            <a:xfrm>
              <a:off x="13954" y="3259"/>
              <a:ext cx="1890" cy="3108"/>
              <a:chOff x="5100" y="1511"/>
              <a:chExt cx="756" cy="1243"/>
            </a:xfrm>
            <a:solidFill>
              <a:schemeClr val="tx1"/>
            </a:solidFill>
          </p:grpSpPr>
          <p:sp>
            <p:nvSpPr>
              <p:cNvPr id="92" name="Freeform 27"/>
              <p:cNvSpPr/>
              <p:nvPr/>
            </p:nvSpPr>
            <p:spPr bwMode="auto">
              <a:xfrm>
                <a:off x="5459" y="2603"/>
                <a:ext cx="57" cy="48"/>
              </a:xfrm>
              <a:custGeom>
                <a:avLst/>
                <a:gdLst>
                  <a:gd name="T0" fmla="*/ 0 w 54"/>
                  <a:gd name="T1" fmla="*/ 18 h 45"/>
                  <a:gd name="T2" fmla="*/ 54 w 54"/>
                  <a:gd name="T3" fmla="*/ 0 h 45"/>
                  <a:gd name="T4" fmla="*/ 46 w 54"/>
                  <a:gd name="T5" fmla="*/ 45 h 45"/>
                  <a:gd name="T6" fmla="*/ 40 w 54"/>
                  <a:gd name="T7" fmla="*/ 23 h 45"/>
                  <a:gd name="T8" fmla="*/ 0 w 54"/>
                  <a:gd name="T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45">
                    <a:moveTo>
                      <a:pt x="0" y="18"/>
                    </a:moveTo>
                    <a:cubicBezTo>
                      <a:pt x="0" y="18"/>
                      <a:pt x="30" y="19"/>
                      <a:pt x="54" y="0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29" y="31"/>
                      <a:pt x="0" y="1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/>
                <a:endParaRPr lang="zh-CN" altLang="en-US" strike="noStrike" noProof="1"/>
              </a:p>
            </p:txBody>
          </p:sp>
          <p:sp>
            <p:nvSpPr>
              <p:cNvPr id="93" name="Freeform 28"/>
              <p:cNvSpPr>
                <a:spLocks noEditPoints="1"/>
              </p:cNvSpPr>
              <p:nvPr/>
            </p:nvSpPr>
            <p:spPr bwMode="auto">
              <a:xfrm>
                <a:off x="5100" y="1511"/>
                <a:ext cx="756" cy="1243"/>
              </a:xfrm>
              <a:custGeom>
                <a:avLst/>
                <a:gdLst>
                  <a:gd name="T0" fmla="*/ 638 w 716"/>
                  <a:gd name="T1" fmla="*/ 356 h 1179"/>
                  <a:gd name="T2" fmla="*/ 533 w 716"/>
                  <a:gd name="T3" fmla="*/ 162 h 1179"/>
                  <a:gd name="T4" fmla="*/ 380 w 716"/>
                  <a:gd name="T5" fmla="*/ 2 h 1179"/>
                  <a:gd name="T6" fmla="*/ 296 w 716"/>
                  <a:gd name="T7" fmla="*/ 488 h 1179"/>
                  <a:gd name="T8" fmla="*/ 92 w 716"/>
                  <a:gd name="T9" fmla="*/ 55 h 1179"/>
                  <a:gd name="T10" fmla="*/ 132 w 716"/>
                  <a:gd name="T11" fmla="*/ 487 h 1179"/>
                  <a:gd name="T12" fmla="*/ 232 w 716"/>
                  <a:gd name="T13" fmla="*/ 1045 h 1179"/>
                  <a:gd name="T14" fmla="*/ 181 w 716"/>
                  <a:gd name="T15" fmla="*/ 1178 h 1179"/>
                  <a:gd name="T16" fmla="*/ 260 w 716"/>
                  <a:gd name="T17" fmla="*/ 1045 h 1179"/>
                  <a:gd name="T18" fmla="*/ 105 w 716"/>
                  <a:gd name="T19" fmla="*/ 852 h 1179"/>
                  <a:gd name="T20" fmla="*/ 154 w 716"/>
                  <a:gd name="T21" fmla="*/ 431 h 1179"/>
                  <a:gd name="T22" fmla="*/ 99 w 716"/>
                  <a:gd name="T23" fmla="*/ 84 h 1179"/>
                  <a:gd name="T24" fmla="*/ 297 w 716"/>
                  <a:gd name="T25" fmla="*/ 549 h 1179"/>
                  <a:gd name="T26" fmla="*/ 161 w 716"/>
                  <a:gd name="T27" fmla="*/ 656 h 1179"/>
                  <a:gd name="T28" fmla="*/ 399 w 716"/>
                  <a:gd name="T29" fmla="*/ 516 h 1179"/>
                  <a:gd name="T30" fmla="*/ 553 w 716"/>
                  <a:gd name="T31" fmla="*/ 619 h 1179"/>
                  <a:gd name="T32" fmla="*/ 319 w 716"/>
                  <a:gd name="T33" fmla="*/ 793 h 1179"/>
                  <a:gd name="T34" fmla="*/ 415 w 716"/>
                  <a:gd name="T35" fmla="*/ 798 h 1179"/>
                  <a:gd name="T36" fmla="*/ 438 w 716"/>
                  <a:gd name="T37" fmla="*/ 814 h 1179"/>
                  <a:gd name="T38" fmla="*/ 569 w 716"/>
                  <a:gd name="T39" fmla="*/ 720 h 1179"/>
                  <a:gd name="T40" fmla="*/ 547 w 716"/>
                  <a:gd name="T41" fmla="*/ 720 h 1179"/>
                  <a:gd name="T42" fmla="*/ 561 w 716"/>
                  <a:gd name="T43" fmla="*/ 729 h 1179"/>
                  <a:gd name="T44" fmla="*/ 414 w 716"/>
                  <a:gd name="T45" fmla="*/ 667 h 1179"/>
                  <a:gd name="T46" fmla="*/ 574 w 716"/>
                  <a:gd name="T47" fmla="*/ 577 h 1179"/>
                  <a:gd name="T48" fmla="*/ 485 w 716"/>
                  <a:gd name="T49" fmla="*/ 1018 h 1179"/>
                  <a:gd name="T50" fmla="*/ 492 w 716"/>
                  <a:gd name="T51" fmla="*/ 1175 h 1179"/>
                  <a:gd name="T52" fmla="*/ 671 w 716"/>
                  <a:gd name="T53" fmla="*/ 840 h 1179"/>
                  <a:gd name="T54" fmla="*/ 325 w 716"/>
                  <a:gd name="T55" fmla="*/ 522 h 1179"/>
                  <a:gd name="T56" fmla="*/ 325 w 716"/>
                  <a:gd name="T57" fmla="*/ 142 h 1179"/>
                  <a:gd name="T58" fmla="*/ 423 w 716"/>
                  <a:gd name="T59" fmla="*/ 507 h 1179"/>
                  <a:gd name="T60" fmla="*/ 325 w 716"/>
                  <a:gd name="T61" fmla="*/ 522 h 1179"/>
                  <a:gd name="T62" fmla="*/ 483 w 716"/>
                  <a:gd name="T63" fmla="*/ 355 h 1179"/>
                  <a:gd name="T64" fmla="*/ 652 w 716"/>
                  <a:gd name="T65" fmla="*/ 186 h 1179"/>
                  <a:gd name="T66" fmla="*/ 553 w 716"/>
                  <a:gd name="T67" fmla="*/ 552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6" h="1179">
                    <a:moveTo>
                      <a:pt x="580" y="551"/>
                    </a:moveTo>
                    <a:cubicBezTo>
                      <a:pt x="582" y="527"/>
                      <a:pt x="593" y="449"/>
                      <a:pt x="638" y="356"/>
                    </a:cubicBezTo>
                    <a:cubicBezTo>
                      <a:pt x="691" y="244"/>
                      <a:pt x="716" y="90"/>
                      <a:pt x="605" y="79"/>
                    </a:cubicBezTo>
                    <a:cubicBezTo>
                      <a:pt x="555" y="74"/>
                      <a:pt x="544" y="134"/>
                      <a:pt x="533" y="162"/>
                    </a:cubicBezTo>
                    <a:cubicBezTo>
                      <a:pt x="522" y="190"/>
                      <a:pt x="488" y="280"/>
                      <a:pt x="488" y="280"/>
                    </a:cubicBezTo>
                    <a:cubicBezTo>
                      <a:pt x="488" y="280"/>
                      <a:pt x="523" y="6"/>
                      <a:pt x="380" y="2"/>
                    </a:cubicBezTo>
                    <a:cubicBezTo>
                      <a:pt x="279" y="0"/>
                      <a:pt x="298" y="136"/>
                      <a:pt x="301" y="167"/>
                    </a:cubicBezTo>
                    <a:cubicBezTo>
                      <a:pt x="303" y="197"/>
                      <a:pt x="301" y="456"/>
                      <a:pt x="296" y="488"/>
                    </a:cubicBezTo>
                    <a:cubicBezTo>
                      <a:pt x="296" y="488"/>
                      <a:pt x="271" y="422"/>
                      <a:pt x="265" y="349"/>
                    </a:cubicBezTo>
                    <a:cubicBezTo>
                      <a:pt x="259" y="276"/>
                      <a:pt x="259" y="1"/>
                      <a:pt x="92" y="55"/>
                    </a:cubicBezTo>
                    <a:cubicBezTo>
                      <a:pt x="0" y="84"/>
                      <a:pt x="49" y="194"/>
                      <a:pt x="63" y="228"/>
                    </a:cubicBezTo>
                    <a:cubicBezTo>
                      <a:pt x="76" y="262"/>
                      <a:pt x="128" y="408"/>
                      <a:pt x="132" y="487"/>
                    </a:cubicBezTo>
                    <a:cubicBezTo>
                      <a:pt x="137" y="582"/>
                      <a:pt x="111" y="639"/>
                      <a:pt x="89" y="707"/>
                    </a:cubicBezTo>
                    <a:cubicBezTo>
                      <a:pt x="67" y="774"/>
                      <a:pt x="33" y="942"/>
                      <a:pt x="232" y="1045"/>
                    </a:cubicBezTo>
                    <a:cubicBezTo>
                      <a:pt x="232" y="1045"/>
                      <a:pt x="234" y="1122"/>
                      <a:pt x="180" y="1174"/>
                    </a:cubicBezTo>
                    <a:cubicBezTo>
                      <a:pt x="181" y="1178"/>
                      <a:pt x="181" y="1178"/>
                      <a:pt x="181" y="1178"/>
                    </a:cubicBezTo>
                    <a:cubicBezTo>
                      <a:pt x="208" y="1179"/>
                      <a:pt x="208" y="1179"/>
                      <a:pt x="208" y="1179"/>
                    </a:cubicBezTo>
                    <a:cubicBezTo>
                      <a:pt x="208" y="1179"/>
                      <a:pt x="269" y="1095"/>
                      <a:pt x="260" y="1045"/>
                    </a:cubicBezTo>
                    <a:cubicBezTo>
                      <a:pt x="273" y="1038"/>
                      <a:pt x="273" y="1038"/>
                      <a:pt x="273" y="1038"/>
                    </a:cubicBezTo>
                    <a:cubicBezTo>
                      <a:pt x="273" y="1038"/>
                      <a:pt x="129" y="974"/>
                      <a:pt x="105" y="852"/>
                    </a:cubicBezTo>
                    <a:cubicBezTo>
                      <a:pt x="82" y="730"/>
                      <a:pt x="129" y="686"/>
                      <a:pt x="142" y="637"/>
                    </a:cubicBezTo>
                    <a:cubicBezTo>
                      <a:pt x="155" y="588"/>
                      <a:pt x="174" y="515"/>
                      <a:pt x="154" y="431"/>
                    </a:cubicBezTo>
                    <a:cubicBezTo>
                      <a:pt x="135" y="346"/>
                      <a:pt x="93" y="234"/>
                      <a:pt x="77" y="200"/>
                    </a:cubicBezTo>
                    <a:cubicBezTo>
                      <a:pt x="61" y="166"/>
                      <a:pt x="39" y="112"/>
                      <a:pt x="99" y="84"/>
                    </a:cubicBezTo>
                    <a:cubicBezTo>
                      <a:pt x="159" y="56"/>
                      <a:pt x="229" y="158"/>
                      <a:pt x="237" y="251"/>
                    </a:cubicBezTo>
                    <a:cubicBezTo>
                      <a:pt x="246" y="343"/>
                      <a:pt x="247" y="488"/>
                      <a:pt x="297" y="549"/>
                    </a:cubicBezTo>
                    <a:cubicBezTo>
                      <a:pt x="277" y="569"/>
                      <a:pt x="260" y="583"/>
                      <a:pt x="242" y="595"/>
                    </a:cubicBezTo>
                    <a:cubicBezTo>
                      <a:pt x="217" y="612"/>
                      <a:pt x="165" y="643"/>
                      <a:pt x="161" y="656"/>
                    </a:cubicBezTo>
                    <a:cubicBezTo>
                      <a:pt x="160" y="660"/>
                      <a:pt x="260" y="603"/>
                      <a:pt x="289" y="574"/>
                    </a:cubicBezTo>
                    <a:cubicBezTo>
                      <a:pt x="317" y="544"/>
                      <a:pt x="371" y="494"/>
                      <a:pt x="399" y="516"/>
                    </a:cubicBezTo>
                    <a:cubicBezTo>
                      <a:pt x="428" y="538"/>
                      <a:pt x="498" y="570"/>
                      <a:pt x="527" y="570"/>
                    </a:cubicBezTo>
                    <a:cubicBezTo>
                      <a:pt x="555" y="570"/>
                      <a:pt x="562" y="575"/>
                      <a:pt x="553" y="619"/>
                    </a:cubicBezTo>
                    <a:cubicBezTo>
                      <a:pt x="542" y="671"/>
                      <a:pt x="453" y="701"/>
                      <a:pt x="401" y="633"/>
                    </a:cubicBezTo>
                    <a:cubicBezTo>
                      <a:pt x="401" y="633"/>
                      <a:pt x="403" y="759"/>
                      <a:pt x="319" y="793"/>
                    </a:cubicBezTo>
                    <a:cubicBezTo>
                      <a:pt x="319" y="793"/>
                      <a:pt x="364" y="794"/>
                      <a:pt x="391" y="755"/>
                    </a:cubicBezTo>
                    <a:cubicBezTo>
                      <a:pt x="391" y="755"/>
                      <a:pt x="396" y="779"/>
                      <a:pt x="415" y="798"/>
                    </a:cubicBezTo>
                    <a:cubicBezTo>
                      <a:pt x="416" y="829"/>
                      <a:pt x="415" y="914"/>
                      <a:pt x="367" y="983"/>
                    </a:cubicBezTo>
                    <a:cubicBezTo>
                      <a:pt x="367" y="983"/>
                      <a:pt x="432" y="943"/>
                      <a:pt x="438" y="814"/>
                    </a:cubicBezTo>
                    <a:cubicBezTo>
                      <a:pt x="455" y="820"/>
                      <a:pt x="476" y="823"/>
                      <a:pt x="504" y="816"/>
                    </a:cubicBezTo>
                    <a:cubicBezTo>
                      <a:pt x="601" y="794"/>
                      <a:pt x="572" y="732"/>
                      <a:pt x="569" y="720"/>
                    </a:cubicBezTo>
                    <a:cubicBezTo>
                      <a:pt x="569" y="720"/>
                      <a:pt x="588" y="711"/>
                      <a:pt x="602" y="708"/>
                    </a:cubicBezTo>
                    <a:cubicBezTo>
                      <a:pt x="602" y="708"/>
                      <a:pt x="595" y="687"/>
                      <a:pt x="547" y="720"/>
                    </a:cubicBezTo>
                    <a:cubicBezTo>
                      <a:pt x="498" y="753"/>
                      <a:pt x="514" y="756"/>
                      <a:pt x="514" y="756"/>
                    </a:cubicBezTo>
                    <a:cubicBezTo>
                      <a:pt x="514" y="756"/>
                      <a:pt x="550" y="733"/>
                      <a:pt x="561" y="729"/>
                    </a:cubicBezTo>
                    <a:cubicBezTo>
                      <a:pt x="561" y="729"/>
                      <a:pt x="570" y="795"/>
                      <a:pt x="497" y="801"/>
                    </a:cubicBezTo>
                    <a:cubicBezTo>
                      <a:pt x="425" y="808"/>
                      <a:pt x="387" y="749"/>
                      <a:pt x="414" y="667"/>
                    </a:cubicBezTo>
                    <a:cubicBezTo>
                      <a:pt x="414" y="667"/>
                      <a:pt x="461" y="713"/>
                      <a:pt x="528" y="682"/>
                    </a:cubicBezTo>
                    <a:cubicBezTo>
                      <a:pt x="596" y="651"/>
                      <a:pt x="574" y="577"/>
                      <a:pt x="574" y="577"/>
                    </a:cubicBezTo>
                    <a:cubicBezTo>
                      <a:pt x="574" y="577"/>
                      <a:pt x="626" y="558"/>
                      <a:pt x="650" y="626"/>
                    </a:cubicBezTo>
                    <a:cubicBezTo>
                      <a:pt x="674" y="694"/>
                      <a:pt x="687" y="923"/>
                      <a:pt x="485" y="1018"/>
                    </a:cubicBezTo>
                    <a:cubicBezTo>
                      <a:pt x="485" y="1018"/>
                      <a:pt x="486" y="1134"/>
                      <a:pt x="474" y="1171"/>
                    </a:cubicBezTo>
                    <a:cubicBezTo>
                      <a:pt x="492" y="1175"/>
                      <a:pt x="492" y="1175"/>
                      <a:pt x="492" y="1175"/>
                    </a:cubicBezTo>
                    <a:cubicBezTo>
                      <a:pt x="492" y="1175"/>
                      <a:pt x="517" y="1126"/>
                      <a:pt x="509" y="1032"/>
                    </a:cubicBezTo>
                    <a:cubicBezTo>
                      <a:pt x="509" y="1032"/>
                      <a:pt x="626" y="983"/>
                      <a:pt x="671" y="840"/>
                    </a:cubicBezTo>
                    <a:cubicBezTo>
                      <a:pt x="715" y="700"/>
                      <a:pt x="694" y="549"/>
                      <a:pt x="580" y="551"/>
                    </a:cubicBezTo>
                    <a:close/>
                    <a:moveTo>
                      <a:pt x="325" y="522"/>
                    </a:moveTo>
                    <a:cubicBezTo>
                      <a:pt x="322" y="525"/>
                      <a:pt x="319" y="528"/>
                      <a:pt x="316" y="532"/>
                    </a:cubicBezTo>
                    <a:cubicBezTo>
                      <a:pt x="317" y="487"/>
                      <a:pt x="327" y="174"/>
                      <a:pt x="325" y="142"/>
                    </a:cubicBezTo>
                    <a:cubicBezTo>
                      <a:pt x="323" y="108"/>
                      <a:pt x="313" y="36"/>
                      <a:pt x="384" y="28"/>
                    </a:cubicBezTo>
                    <a:cubicBezTo>
                      <a:pt x="454" y="19"/>
                      <a:pt x="506" y="187"/>
                      <a:pt x="423" y="507"/>
                    </a:cubicBezTo>
                    <a:cubicBezTo>
                      <a:pt x="422" y="506"/>
                      <a:pt x="421" y="505"/>
                      <a:pt x="420" y="504"/>
                    </a:cubicBezTo>
                    <a:cubicBezTo>
                      <a:pt x="403" y="489"/>
                      <a:pt x="360" y="487"/>
                      <a:pt x="325" y="522"/>
                    </a:cubicBezTo>
                    <a:close/>
                    <a:moveTo>
                      <a:pt x="433" y="515"/>
                    </a:moveTo>
                    <a:cubicBezTo>
                      <a:pt x="441" y="488"/>
                      <a:pt x="467" y="405"/>
                      <a:pt x="483" y="355"/>
                    </a:cubicBezTo>
                    <a:cubicBezTo>
                      <a:pt x="501" y="295"/>
                      <a:pt x="561" y="140"/>
                      <a:pt x="575" y="128"/>
                    </a:cubicBezTo>
                    <a:cubicBezTo>
                      <a:pt x="590" y="116"/>
                      <a:pt x="639" y="92"/>
                      <a:pt x="652" y="186"/>
                    </a:cubicBezTo>
                    <a:cubicBezTo>
                      <a:pt x="666" y="280"/>
                      <a:pt x="616" y="329"/>
                      <a:pt x="590" y="398"/>
                    </a:cubicBezTo>
                    <a:cubicBezTo>
                      <a:pt x="567" y="459"/>
                      <a:pt x="551" y="522"/>
                      <a:pt x="553" y="552"/>
                    </a:cubicBezTo>
                    <a:cubicBezTo>
                      <a:pt x="498" y="552"/>
                      <a:pt x="455" y="531"/>
                      <a:pt x="433" y="515"/>
                    </a:cubicBezTo>
                    <a:close/>
                  </a:path>
                </a:pathLst>
              </a:custGeom>
              <a:solidFill>
                <a:srgbClr val="254C6A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fontAlgn="auto"/>
                <a:endParaRPr lang="zh-CN" altLang="en-US" strike="noStrike" noProof="1"/>
              </a:p>
            </p:txBody>
          </p:sp>
        </p:grpSp>
        <p:sp>
          <p:nvSpPr>
            <p:cNvPr id="262158" name="文本框 93"/>
            <p:cNvSpPr txBox="1"/>
            <p:nvPr/>
          </p:nvSpPr>
          <p:spPr>
            <a:xfrm>
              <a:off x="3184" y="6517"/>
              <a:ext cx="2421" cy="10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3200" b="1" dirty="0">
                  <a:solidFill>
                    <a:srgbClr val="264E6B"/>
                  </a:solidFill>
                  <a:latin typeface="方正静蕾简体" pitchFamily="2" charset="-122"/>
                  <a:ea typeface="方正静蕾简体" pitchFamily="2" charset="-122"/>
                </a:rPr>
                <a:t>step1</a:t>
              </a:r>
              <a:endParaRPr lang="en-US" altLang="zh-CN" sz="3200" b="1" dirty="0">
                <a:solidFill>
                  <a:srgbClr val="264E6B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sp>
          <p:nvSpPr>
            <p:cNvPr id="262159" name="文本框 94"/>
            <p:cNvSpPr txBox="1"/>
            <p:nvPr/>
          </p:nvSpPr>
          <p:spPr>
            <a:xfrm>
              <a:off x="8351" y="6517"/>
              <a:ext cx="2410" cy="10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3200" b="1">
                  <a:solidFill>
                    <a:srgbClr val="264E6B"/>
                  </a:solidFill>
                  <a:latin typeface="方正静蕾简体" pitchFamily="2" charset="-122"/>
                  <a:ea typeface="方正静蕾简体" pitchFamily="2" charset="-122"/>
                </a:rPr>
                <a:t>step2</a:t>
              </a:r>
              <a:endParaRPr lang="en-US" altLang="zh-CN" sz="3200" b="1" dirty="0">
                <a:solidFill>
                  <a:srgbClr val="264E6B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sp>
          <p:nvSpPr>
            <p:cNvPr id="262160" name="文本框 95"/>
            <p:cNvSpPr txBox="1"/>
            <p:nvPr/>
          </p:nvSpPr>
          <p:spPr>
            <a:xfrm>
              <a:off x="13769" y="6517"/>
              <a:ext cx="2306" cy="10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3200" b="1" dirty="0">
                  <a:solidFill>
                    <a:srgbClr val="264E6B"/>
                  </a:solidFill>
                  <a:latin typeface="方正静蕾简体" pitchFamily="2" charset="-122"/>
                  <a:ea typeface="方正静蕾简体" pitchFamily="2" charset="-122"/>
                </a:rPr>
                <a:t>step3</a:t>
              </a:r>
              <a:endParaRPr lang="en-US" altLang="zh-CN" sz="3200" b="1" dirty="0">
                <a:solidFill>
                  <a:srgbClr val="264E6B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sp>
          <p:nvSpPr>
            <p:cNvPr id="262161" name="Freeform 5"/>
            <p:cNvSpPr/>
            <p:nvPr/>
          </p:nvSpPr>
          <p:spPr>
            <a:xfrm rot="5844680">
              <a:off x="6360" y="4613"/>
              <a:ext cx="1064" cy="1083"/>
            </a:xfrm>
            <a:custGeom>
              <a:avLst/>
              <a:gdLst/>
              <a:ahLst/>
              <a:cxnLst>
                <a:cxn ang="0">
                  <a:pos x="447" y="1057"/>
                </a:cxn>
                <a:cxn ang="0">
                  <a:pos x="492" y="1057"/>
                </a:cxn>
                <a:cxn ang="0">
                  <a:pos x="452" y="749"/>
                </a:cxn>
                <a:cxn ang="0">
                  <a:pos x="384" y="528"/>
                </a:cxn>
                <a:cxn ang="0">
                  <a:pos x="90" y="590"/>
                </a:cxn>
                <a:cxn ang="0">
                  <a:pos x="407" y="61"/>
                </a:cxn>
                <a:cxn ang="0">
                  <a:pos x="922" y="503"/>
                </a:cxn>
                <a:cxn ang="0">
                  <a:pos x="650" y="513"/>
                </a:cxn>
                <a:cxn ang="0">
                  <a:pos x="503" y="544"/>
                </a:cxn>
                <a:cxn ang="0">
                  <a:pos x="781" y="939"/>
                </a:cxn>
                <a:cxn ang="0">
                  <a:pos x="520" y="1006"/>
                </a:cxn>
                <a:cxn ang="0">
                  <a:pos x="690" y="1000"/>
                </a:cxn>
                <a:cxn ang="0">
                  <a:pos x="786" y="841"/>
                </a:cxn>
                <a:cxn ang="0">
                  <a:pos x="577" y="554"/>
                </a:cxn>
                <a:cxn ang="0">
                  <a:pos x="916" y="544"/>
                </a:cxn>
                <a:cxn ang="0">
                  <a:pos x="905" y="431"/>
                </a:cxn>
                <a:cxn ang="0">
                  <a:pos x="656" y="225"/>
                </a:cxn>
                <a:cxn ang="0">
                  <a:pos x="396" y="5"/>
                </a:cxn>
                <a:cxn ang="0">
                  <a:pos x="158" y="446"/>
                </a:cxn>
                <a:cxn ang="0">
                  <a:pos x="5" y="610"/>
                </a:cxn>
                <a:cxn ang="0">
                  <a:pos x="362" y="574"/>
                </a:cxn>
                <a:cxn ang="0">
                  <a:pos x="447" y="1057"/>
                </a:cxn>
              </a:cxnLst>
              <a:pathLst>
                <a:path w="188" h="211">
                  <a:moveTo>
                    <a:pt x="79" y="206"/>
                  </a:moveTo>
                  <a:cubicBezTo>
                    <a:pt x="79" y="211"/>
                    <a:pt x="87" y="211"/>
                    <a:pt x="87" y="206"/>
                  </a:cubicBezTo>
                  <a:cubicBezTo>
                    <a:pt x="87" y="186"/>
                    <a:pt x="84" y="165"/>
                    <a:pt x="80" y="146"/>
                  </a:cubicBezTo>
                  <a:cubicBezTo>
                    <a:pt x="79" y="138"/>
                    <a:pt x="76" y="106"/>
                    <a:pt x="68" y="103"/>
                  </a:cubicBezTo>
                  <a:cubicBezTo>
                    <a:pt x="60" y="100"/>
                    <a:pt x="27" y="115"/>
                    <a:pt x="16" y="115"/>
                  </a:cubicBezTo>
                  <a:cubicBezTo>
                    <a:pt x="45" y="88"/>
                    <a:pt x="54" y="46"/>
                    <a:pt x="72" y="12"/>
                  </a:cubicBezTo>
                  <a:cubicBezTo>
                    <a:pt x="100" y="43"/>
                    <a:pt x="132" y="70"/>
                    <a:pt x="163" y="98"/>
                  </a:cubicBezTo>
                  <a:cubicBezTo>
                    <a:pt x="147" y="98"/>
                    <a:pt x="131" y="100"/>
                    <a:pt x="115" y="100"/>
                  </a:cubicBezTo>
                  <a:cubicBezTo>
                    <a:pt x="113" y="100"/>
                    <a:pt x="80" y="96"/>
                    <a:pt x="89" y="106"/>
                  </a:cubicBezTo>
                  <a:cubicBezTo>
                    <a:pt x="110" y="128"/>
                    <a:pt x="128" y="153"/>
                    <a:pt x="138" y="183"/>
                  </a:cubicBezTo>
                  <a:cubicBezTo>
                    <a:pt x="129" y="185"/>
                    <a:pt x="96" y="188"/>
                    <a:pt x="92" y="196"/>
                  </a:cubicBezTo>
                  <a:cubicBezTo>
                    <a:pt x="85" y="207"/>
                    <a:pt x="121" y="196"/>
                    <a:pt x="122" y="195"/>
                  </a:cubicBezTo>
                  <a:cubicBezTo>
                    <a:pt x="147" y="189"/>
                    <a:pt x="150" y="189"/>
                    <a:pt x="139" y="164"/>
                  </a:cubicBezTo>
                  <a:cubicBezTo>
                    <a:pt x="130" y="143"/>
                    <a:pt x="117" y="125"/>
                    <a:pt x="102" y="108"/>
                  </a:cubicBezTo>
                  <a:cubicBezTo>
                    <a:pt x="122" y="109"/>
                    <a:pt x="142" y="106"/>
                    <a:pt x="162" y="106"/>
                  </a:cubicBezTo>
                  <a:cubicBezTo>
                    <a:pt x="188" y="106"/>
                    <a:pt x="173" y="96"/>
                    <a:pt x="160" y="84"/>
                  </a:cubicBezTo>
                  <a:cubicBezTo>
                    <a:pt x="145" y="71"/>
                    <a:pt x="130" y="58"/>
                    <a:pt x="116" y="44"/>
                  </a:cubicBezTo>
                  <a:cubicBezTo>
                    <a:pt x="109" y="38"/>
                    <a:pt x="79" y="0"/>
                    <a:pt x="70" y="1"/>
                  </a:cubicBezTo>
                  <a:cubicBezTo>
                    <a:pt x="57" y="3"/>
                    <a:pt x="35" y="75"/>
                    <a:pt x="28" y="87"/>
                  </a:cubicBezTo>
                  <a:cubicBezTo>
                    <a:pt x="24" y="93"/>
                    <a:pt x="0" y="115"/>
                    <a:pt x="1" y="119"/>
                  </a:cubicBezTo>
                  <a:cubicBezTo>
                    <a:pt x="4" y="133"/>
                    <a:pt x="56" y="116"/>
                    <a:pt x="64" y="112"/>
                  </a:cubicBezTo>
                  <a:cubicBezTo>
                    <a:pt x="73" y="141"/>
                    <a:pt x="79" y="179"/>
                    <a:pt x="79" y="206"/>
                  </a:cubicBezTo>
                  <a:close/>
                </a:path>
              </a:pathLst>
            </a:custGeom>
            <a:solidFill>
              <a:srgbClr val="254C6A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2162" name="Freeform 5"/>
            <p:cNvSpPr/>
            <p:nvPr/>
          </p:nvSpPr>
          <p:spPr>
            <a:xfrm rot="5844680">
              <a:off x="11693" y="4613"/>
              <a:ext cx="1064" cy="1083"/>
            </a:xfrm>
            <a:custGeom>
              <a:avLst/>
              <a:gdLst/>
              <a:ahLst/>
              <a:cxnLst>
                <a:cxn ang="0">
                  <a:pos x="447" y="1057"/>
                </a:cxn>
                <a:cxn ang="0">
                  <a:pos x="492" y="1057"/>
                </a:cxn>
                <a:cxn ang="0">
                  <a:pos x="452" y="749"/>
                </a:cxn>
                <a:cxn ang="0">
                  <a:pos x="384" y="528"/>
                </a:cxn>
                <a:cxn ang="0">
                  <a:pos x="90" y="590"/>
                </a:cxn>
                <a:cxn ang="0">
                  <a:pos x="407" y="61"/>
                </a:cxn>
                <a:cxn ang="0">
                  <a:pos x="922" y="503"/>
                </a:cxn>
                <a:cxn ang="0">
                  <a:pos x="650" y="513"/>
                </a:cxn>
                <a:cxn ang="0">
                  <a:pos x="503" y="544"/>
                </a:cxn>
                <a:cxn ang="0">
                  <a:pos x="781" y="939"/>
                </a:cxn>
                <a:cxn ang="0">
                  <a:pos x="520" y="1006"/>
                </a:cxn>
                <a:cxn ang="0">
                  <a:pos x="690" y="1000"/>
                </a:cxn>
                <a:cxn ang="0">
                  <a:pos x="786" y="841"/>
                </a:cxn>
                <a:cxn ang="0">
                  <a:pos x="577" y="554"/>
                </a:cxn>
                <a:cxn ang="0">
                  <a:pos x="916" y="544"/>
                </a:cxn>
                <a:cxn ang="0">
                  <a:pos x="905" y="431"/>
                </a:cxn>
                <a:cxn ang="0">
                  <a:pos x="656" y="225"/>
                </a:cxn>
                <a:cxn ang="0">
                  <a:pos x="396" y="5"/>
                </a:cxn>
                <a:cxn ang="0">
                  <a:pos x="158" y="446"/>
                </a:cxn>
                <a:cxn ang="0">
                  <a:pos x="5" y="610"/>
                </a:cxn>
                <a:cxn ang="0">
                  <a:pos x="362" y="574"/>
                </a:cxn>
                <a:cxn ang="0">
                  <a:pos x="447" y="1057"/>
                </a:cxn>
              </a:cxnLst>
              <a:pathLst>
                <a:path w="188" h="211">
                  <a:moveTo>
                    <a:pt x="79" y="206"/>
                  </a:moveTo>
                  <a:cubicBezTo>
                    <a:pt x="79" y="211"/>
                    <a:pt x="87" y="211"/>
                    <a:pt x="87" y="206"/>
                  </a:cubicBezTo>
                  <a:cubicBezTo>
                    <a:pt x="87" y="186"/>
                    <a:pt x="84" y="165"/>
                    <a:pt x="80" y="146"/>
                  </a:cubicBezTo>
                  <a:cubicBezTo>
                    <a:pt x="79" y="138"/>
                    <a:pt x="76" y="106"/>
                    <a:pt x="68" y="103"/>
                  </a:cubicBezTo>
                  <a:cubicBezTo>
                    <a:pt x="60" y="100"/>
                    <a:pt x="27" y="115"/>
                    <a:pt x="16" y="115"/>
                  </a:cubicBezTo>
                  <a:cubicBezTo>
                    <a:pt x="45" y="88"/>
                    <a:pt x="54" y="46"/>
                    <a:pt x="72" y="12"/>
                  </a:cubicBezTo>
                  <a:cubicBezTo>
                    <a:pt x="100" y="43"/>
                    <a:pt x="132" y="70"/>
                    <a:pt x="163" y="98"/>
                  </a:cubicBezTo>
                  <a:cubicBezTo>
                    <a:pt x="147" y="98"/>
                    <a:pt x="131" y="100"/>
                    <a:pt x="115" y="100"/>
                  </a:cubicBezTo>
                  <a:cubicBezTo>
                    <a:pt x="113" y="100"/>
                    <a:pt x="80" y="96"/>
                    <a:pt x="89" y="106"/>
                  </a:cubicBezTo>
                  <a:cubicBezTo>
                    <a:pt x="110" y="128"/>
                    <a:pt x="128" y="153"/>
                    <a:pt x="138" y="183"/>
                  </a:cubicBezTo>
                  <a:cubicBezTo>
                    <a:pt x="129" y="185"/>
                    <a:pt x="96" y="188"/>
                    <a:pt x="92" y="196"/>
                  </a:cubicBezTo>
                  <a:cubicBezTo>
                    <a:pt x="85" y="207"/>
                    <a:pt x="121" y="196"/>
                    <a:pt x="122" y="195"/>
                  </a:cubicBezTo>
                  <a:cubicBezTo>
                    <a:pt x="147" y="189"/>
                    <a:pt x="150" y="189"/>
                    <a:pt x="139" y="164"/>
                  </a:cubicBezTo>
                  <a:cubicBezTo>
                    <a:pt x="130" y="143"/>
                    <a:pt x="117" y="125"/>
                    <a:pt x="102" y="108"/>
                  </a:cubicBezTo>
                  <a:cubicBezTo>
                    <a:pt x="122" y="109"/>
                    <a:pt x="142" y="106"/>
                    <a:pt x="162" y="106"/>
                  </a:cubicBezTo>
                  <a:cubicBezTo>
                    <a:pt x="188" y="106"/>
                    <a:pt x="173" y="96"/>
                    <a:pt x="160" y="84"/>
                  </a:cubicBezTo>
                  <a:cubicBezTo>
                    <a:pt x="145" y="71"/>
                    <a:pt x="130" y="58"/>
                    <a:pt x="116" y="44"/>
                  </a:cubicBezTo>
                  <a:cubicBezTo>
                    <a:pt x="109" y="38"/>
                    <a:pt x="79" y="0"/>
                    <a:pt x="70" y="1"/>
                  </a:cubicBezTo>
                  <a:cubicBezTo>
                    <a:pt x="57" y="3"/>
                    <a:pt x="35" y="75"/>
                    <a:pt x="28" y="87"/>
                  </a:cubicBezTo>
                  <a:cubicBezTo>
                    <a:pt x="24" y="93"/>
                    <a:pt x="0" y="115"/>
                    <a:pt x="1" y="119"/>
                  </a:cubicBezTo>
                  <a:cubicBezTo>
                    <a:pt x="4" y="133"/>
                    <a:pt x="56" y="116"/>
                    <a:pt x="64" y="112"/>
                  </a:cubicBezTo>
                  <a:cubicBezTo>
                    <a:pt x="73" y="141"/>
                    <a:pt x="79" y="179"/>
                    <a:pt x="79" y="206"/>
                  </a:cubicBezTo>
                  <a:close/>
                </a:path>
              </a:pathLst>
            </a:custGeom>
            <a:solidFill>
              <a:srgbClr val="254C6A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62163" name="矩形 3"/>
          <p:cNvSpPr/>
          <p:nvPr/>
        </p:nvSpPr>
        <p:spPr>
          <a:xfrm>
            <a:off x="1479550" y="1717675"/>
            <a:ext cx="9232900" cy="506413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对于一个大学毕业生来说，选择什么样的创业领域非常重要，不妨先考虑以下几方面：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2164" name="矩形 2"/>
          <p:cNvSpPr/>
          <p:nvPr/>
        </p:nvSpPr>
        <p:spPr>
          <a:xfrm>
            <a:off x="1376363" y="5340350"/>
            <a:ext cx="2903537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这个行业现在的发展前途如何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2165" name="矩形 4"/>
          <p:cNvSpPr/>
          <p:nvPr/>
        </p:nvSpPr>
        <p:spPr>
          <a:xfrm>
            <a:off x="4603750" y="5340350"/>
            <a:ext cx="28940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这个行业现在进行的时机如何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2166" name="矩形 5"/>
          <p:cNvSpPr/>
          <p:nvPr/>
        </p:nvSpPr>
        <p:spPr>
          <a:xfrm>
            <a:off x="8432800" y="5340350"/>
            <a:ext cx="19367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这个行业熟悉与否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41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66249" name="文本框 5"/>
          <p:cNvSpPr txBox="1"/>
          <p:nvPr/>
        </p:nvSpPr>
        <p:spPr>
          <a:xfrm>
            <a:off x="1643063" y="620713"/>
            <a:ext cx="247967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创业要有足够的资源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pic>
        <p:nvPicPr>
          <p:cNvPr id="266250" name="图片 6" descr="04bbf7aebe728f569ebf01e24d1b7dc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225" y="2170113"/>
            <a:ext cx="4233863" cy="317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51" name="矩形 7"/>
          <p:cNvSpPr/>
          <p:nvPr/>
        </p:nvSpPr>
        <p:spPr>
          <a:xfrm>
            <a:off x="4122738" y="2124075"/>
            <a:ext cx="7431087" cy="3221038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一、创业要有足够的资源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vl="1"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(1) 业务资源：赚钱的模式是什么。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(2) 客户资源：谁来购买。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(3) 技术资源：凭什么赢得客户的信赖。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(4) 经营管理资源：经营能力如何。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(5) 财务资源：是否有足够的启动资金。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(6) 行业经验资源：对该行业资讯与常识的积累。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(7) 行业准入条件：某些行业受到一些政策保护与限制，有无进入资格条件。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(8) 人力资源条件：是否有合适的专业人才。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8289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68297" name="文本框 5"/>
          <p:cNvSpPr txBox="1"/>
          <p:nvPr/>
        </p:nvSpPr>
        <p:spPr>
          <a:xfrm>
            <a:off x="1643063" y="620713"/>
            <a:ext cx="1458912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创业的准备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68298" name="矩形 7"/>
          <p:cNvSpPr/>
          <p:nvPr/>
        </p:nvSpPr>
        <p:spPr>
          <a:xfrm>
            <a:off x="4419600" y="2111375"/>
            <a:ext cx="6737350" cy="12446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二、创业前要慎思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创业前要认真思考、反复评估、考虑成熟再行动。除了要足够的资源准备外，心理准备最重要。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68299" name="图片 1" descr="28d829b75eef7cb8ec3227993996abb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1825" y="1982788"/>
            <a:ext cx="3481388" cy="289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8300" name="矩形 2"/>
          <p:cNvSpPr/>
          <p:nvPr/>
        </p:nvSpPr>
        <p:spPr>
          <a:xfrm>
            <a:off x="4419600" y="3422650"/>
            <a:ext cx="4264025" cy="506413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三、先有业务，再创业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8301" name="矩形 3"/>
          <p:cNvSpPr/>
          <p:nvPr/>
        </p:nvSpPr>
        <p:spPr>
          <a:xfrm>
            <a:off x="4419600" y="3995738"/>
            <a:ext cx="4264025" cy="506412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四、经营能力最重要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8302" name="矩形 4"/>
          <p:cNvSpPr/>
          <p:nvPr/>
        </p:nvSpPr>
        <p:spPr>
          <a:xfrm>
            <a:off x="4419600" y="4568825"/>
            <a:ext cx="4264025" cy="5080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五、内部创业更容易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4977" name="文本框 5"/>
          <p:cNvSpPr txBox="1"/>
          <p:nvPr/>
        </p:nvSpPr>
        <p:spPr>
          <a:xfrm>
            <a:off x="974725" y="2844800"/>
            <a:ext cx="55403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微软雅黑" charset="0"/>
                <a:ea typeface="微软雅黑" charset="0"/>
                <a:cs typeface="微软雅黑" charset="0"/>
              </a:rPr>
              <a:t>第十二章  创业实务</a:t>
            </a:r>
            <a:endParaRPr lang="zh-CN" altLang="en-US" sz="3200" b="1" dirty="0">
              <a:solidFill>
                <a:schemeClr val="accent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54978" name="矩形 28"/>
          <p:cNvSpPr/>
          <p:nvPr/>
        </p:nvSpPr>
        <p:spPr>
          <a:xfrm>
            <a:off x="973138" y="3552825"/>
            <a:ext cx="488315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</a:rPr>
              <a:t>熟悉创业准备；了解大学生创业的相关政策法规。</a:t>
            </a:r>
            <a:endParaRPr lang="zh-CN" altLang="en-US" dirty="0">
              <a:solidFill>
                <a:srgbClr val="27506E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100138" y="3429000"/>
            <a:ext cx="5635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4980" name="组合 11"/>
          <p:cNvGrpSpPr/>
          <p:nvPr/>
        </p:nvGrpSpPr>
        <p:grpSpPr>
          <a:xfrm>
            <a:off x="6884988" y="2358073"/>
            <a:ext cx="4496435" cy="904875"/>
            <a:chOff x="10908" y="1247"/>
            <a:chExt cx="7081" cy="1426"/>
          </a:xfrm>
        </p:grpSpPr>
        <p:sp>
          <p:nvSpPr>
            <p:cNvPr id="21" name="椭圆 20"/>
            <p:cNvSpPr/>
            <p:nvPr/>
          </p:nvSpPr>
          <p:spPr>
            <a:xfrm>
              <a:off x="10908" y="1247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charset="0"/>
                <a:ea typeface="微软雅黑" charset="0"/>
              </a:endParaRPr>
            </a:p>
          </p:txBody>
        </p:sp>
        <p:grpSp>
          <p:nvGrpSpPr>
            <p:cNvPr id="254982" name="组合 7"/>
            <p:cNvGrpSpPr/>
            <p:nvPr/>
          </p:nvGrpSpPr>
          <p:grpSpPr>
            <a:xfrm>
              <a:off x="11530" y="1247"/>
              <a:ext cx="6459" cy="1426"/>
              <a:chOff x="11371" y="1247"/>
              <a:chExt cx="6459" cy="1426"/>
            </a:xfrm>
          </p:grpSpPr>
          <p:sp>
            <p:nvSpPr>
              <p:cNvPr id="254983" name="矩形 41"/>
              <p:cNvSpPr/>
              <p:nvPr/>
            </p:nvSpPr>
            <p:spPr>
              <a:xfrm>
                <a:off x="11371" y="1247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charset="0"/>
                    <a:ea typeface="微软雅黑" charset="0"/>
                  </a:rPr>
                  <a:t>第一节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54984" name="矩形 42"/>
              <p:cNvSpPr/>
              <p:nvPr/>
            </p:nvSpPr>
            <p:spPr>
              <a:xfrm>
                <a:off x="11371" y="1874"/>
                <a:ext cx="6459" cy="7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charset="0"/>
                    <a:ea typeface="微软雅黑" charset="0"/>
                  </a:rPr>
                  <a:t>创业准备</a:t>
                </a:r>
                <a:endParaRPr lang="zh-CN" altLang="en-US" dirty="0">
                  <a:solidFill>
                    <a:srgbClr val="27506E"/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  <p:grpSp>
        <p:nvGrpSpPr>
          <p:cNvPr id="254985" name="组合 10"/>
          <p:cNvGrpSpPr/>
          <p:nvPr/>
        </p:nvGrpSpPr>
        <p:grpSpPr>
          <a:xfrm>
            <a:off x="6884988" y="3585210"/>
            <a:ext cx="4330700" cy="904875"/>
            <a:chOff x="10908" y="3778"/>
            <a:chExt cx="6820" cy="1426"/>
          </a:xfrm>
        </p:grpSpPr>
        <p:sp>
          <p:nvSpPr>
            <p:cNvPr id="22" name="椭圆 21"/>
            <p:cNvSpPr/>
            <p:nvPr/>
          </p:nvSpPr>
          <p:spPr>
            <a:xfrm>
              <a:off x="10908" y="3778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charset="0"/>
                <a:ea typeface="微软雅黑" charset="0"/>
              </a:endParaRPr>
            </a:p>
          </p:txBody>
        </p:sp>
        <p:grpSp>
          <p:nvGrpSpPr>
            <p:cNvPr id="254987" name="组合 6"/>
            <p:cNvGrpSpPr/>
            <p:nvPr/>
          </p:nvGrpSpPr>
          <p:grpSpPr>
            <a:xfrm>
              <a:off x="11530" y="3778"/>
              <a:ext cx="6198" cy="1426"/>
              <a:chOff x="11402" y="3778"/>
              <a:chExt cx="6198" cy="1426"/>
            </a:xfrm>
          </p:grpSpPr>
          <p:sp>
            <p:nvSpPr>
              <p:cNvPr id="254988" name="矩形 44"/>
              <p:cNvSpPr/>
              <p:nvPr/>
            </p:nvSpPr>
            <p:spPr>
              <a:xfrm>
                <a:off x="11402" y="3778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charset="0"/>
                    <a:ea typeface="微软雅黑" charset="0"/>
                  </a:rPr>
                  <a:t>第二节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54989" name="矩形 22"/>
              <p:cNvSpPr/>
              <p:nvPr/>
            </p:nvSpPr>
            <p:spPr>
              <a:xfrm>
                <a:off x="11402" y="4405"/>
                <a:ext cx="6198" cy="7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charset="0"/>
                    <a:ea typeface="微软雅黑" charset="0"/>
                  </a:rPr>
                  <a:t>大学生创业的相关政策法规</a:t>
                </a:r>
                <a:endParaRPr lang="zh-CN" altLang="en-US" dirty="0">
                  <a:solidFill>
                    <a:srgbClr val="27506E"/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488950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3" name="文本框 5"/>
          <p:cNvSpPr txBox="1"/>
          <p:nvPr/>
        </p:nvSpPr>
        <p:spPr>
          <a:xfrm>
            <a:off x="1643063" y="620713"/>
            <a:ext cx="1970087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拟定商业计划书</a:t>
            </a:r>
            <a:endParaRPr lang="zh-CN" altLang="en-US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2394" name="矩形 7"/>
          <p:cNvSpPr/>
          <p:nvPr/>
        </p:nvSpPr>
        <p:spPr>
          <a:xfrm>
            <a:off x="4492625" y="1697038"/>
            <a:ext cx="6737350" cy="2722562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二、如何撰写商业计划书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关注产品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敢于竞争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了解市场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表明行动的方针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展示管理队伍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6.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出色的计划摘要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2395" name="矩形 2"/>
          <p:cNvSpPr/>
          <p:nvPr/>
        </p:nvSpPr>
        <p:spPr>
          <a:xfrm>
            <a:off x="4492625" y="1190625"/>
            <a:ext cx="4264025" cy="506413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一、为何要拟定商业计划书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2397" name="矩形 6"/>
          <p:cNvSpPr/>
          <p:nvPr/>
        </p:nvSpPr>
        <p:spPr>
          <a:xfrm>
            <a:off x="4492625" y="4419600"/>
            <a:ext cx="6737350" cy="16160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三、商业计划书的内容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计划摘要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市场预测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7.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财务规划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产品(服务)介绍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营销策略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人员及组织结构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制造计划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4433" name="Text Placeholder 5"/>
          <p:cNvSpPr txBox="1"/>
          <p:nvPr/>
        </p:nvSpPr>
        <p:spPr>
          <a:xfrm>
            <a:off x="4598988" y="3038475"/>
            <a:ext cx="5478462" cy="116205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 大学生创业应选择怎样的方向及产业领域？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 大学生创业初期应有哪些必备条件？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根据自己的专业，拟定一份商业计划书。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25" name="组合 22"/>
          <p:cNvGrpSpPr/>
          <p:nvPr/>
        </p:nvGrpSpPr>
        <p:grpSpPr>
          <a:xfrm rot="0">
            <a:off x="1595120" y="944245"/>
            <a:ext cx="3003550" cy="4473575"/>
            <a:chOff x="7448550" y="2122488"/>
            <a:chExt cx="901700" cy="1366838"/>
          </a:xfrm>
          <a:solidFill>
            <a:srgbClr val="254C6A"/>
          </a:solidFill>
        </p:grpSpPr>
        <p:sp>
          <p:nvSpPr>
            <p:cNvPr id="26" name="Freeform 92"/>
            <p:cNvSpPr/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8" name="Freeform 102"/>
            <p:cNvSpPr/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0" name="Freeform 141"/>
            <p:cNvSpPr/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1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" name="Freeform 143"/>
            <p:cNvSpPr/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Freeform 144"/>
            <p:cNvSpPr/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Freeform 145"/>
            <p:cNvSpPr/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Freeform 147"/>
            <p:cNvSpPr/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Freeform 148"/>
            <p:cNvSpPr/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Freeform 149"/>
            <p:cNvSpPr/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" name="Freeform 150"/>
            <p:cNvSpPr/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274435" name="文本框 5"/>
          <p:cNvSpPr txBox="1"/>
          <p:nvPr/>
        </p:nvSpPr>
        <p:spPr>
          <a:xfrm>
            <a:off x="3113088" y="1376363"/>
            <a:ext cx="107632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华文琥珀" panose="02010800040101010101" charset="-122"/>
                <a:ea typeface="华文琥珀" panose="02010800040101010101" charset="-122"/>
              </a:rPr>
              <a:t>思 考练 习</a:t>
            </a:r>
            <a:endParaRPr lang="zh-CN" altLang="en-US" sz="2400" b="1" dirty="0">
              <a:solidFill>
                <a:schemeClr val="accent1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0033" name="组合 9"/>
          <p:cNvGrpSpPr/>
          <p:nvPr/>
        </p:nvGrpSpPr>
        <p:grpSpPr>
          <a:xfrm>
            <a:off x="3457575" y="2033588"/>
            <a:ext cx="5348288" cy="2725737"/>
            <a:chOff x="3026" y="2389"/>
            <a:chExt cx="8423" cy="4292"/>
          </a:xfrm>
        </p:grpSpPr>
        <p:sp>
          <p:nvSpPr>
            <p:cNvPr id="300034" name="文本框 4"/>
            <p:cNvSpPr txBox="1"/>
            <p:nvPr/>
          </p:nvSpPr>
          <p:spPr>
            <a:xfrm>
              <a:off x="3459" y="3175"/>
              <a:ext cx="7990" cy="33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THANK</a:t>
              </a:r>
              <a:endParaRPr lang="en-US" altLang="zh-CN" sz="6600" dirty="0">
                <a:solidFill>
                  <a:srgbClr val="254C6A"/>
                </a:solidFill>
                <a:latin typeface="微软简老宋" charset="0"/>
                <a:ea typeface="微软雅黑 Light" panose="020B0502040204020203" charset="-122"/>
                <a:cs typeface="微软简老宋" charset="0"/>
              </a:endParaRPr>
            </a:p>
            <a:p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YOU</a:t>
              </a:r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endParaRPr lang="zh-CN" altLang="en-US" sz="6600" dirty="0">
                <a:solidFill>
                  <a:srgbClr val="8064A2"/>
                </a:solidFill>
                <a:latin typeface="微软简老宋" charset="0"/>
                <a:ea typeface="微软简老宋" charset="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147" y="6058"/>
              <a:ext cx="623" cy="62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026" y="2958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313" y="2389"/>
              <a:ext cx="346" cy="346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770" y="5034"/>
              <a:ext cx="453" cy="453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68" y="2627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1041" y="6260"/>
              <a:ext cx="216" cy="216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831" y="5322"/>
              <a:ext cx="737" cy="737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387600" y="231140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648492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56003" name="文本框 5"/>
          <p:cNvSpPr txBox="1"/>
          <p:nvPr/>
        </p:nvSpPr>
        <p:spPr>
          <a:xfrm>
            <a:off x="2740025" y="3151188"/>
            <a:ext cx="1560513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第一节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6004" name="文本框 5"/>
          <p:cNvSpPr txBox="1"/>
          <p:nvPr/>
        </p:nvSpPr>
        <p:spPr>
          <a:xfrm>
            <a:off x="5524500" y="3168650"/>
            <a:ext cx="476123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27506E"/>
                </a:solidFill>
                <a:latin typeface="微软雅黑" charset="0"/>
                <a:ea typeface="微软雅黑" charset="0"/>
                <a:sym typeface="微软雅黑 Light" panose="020B0502040204020203" charset="-122"/>
              </a:rPr>
              <a:t>大学生创业的方向选择</a:t>
            </a:r>
            <a:endParaRPr lang="zh-CN" altLang="en-US" sz="3600" b="1" dirty="0">
              <a:solidFill>
                <a:srgbClr val="27506E"/>
              </a:solidFill>
              <a:latin typeface="微软雅黑" charset="0"/>
              <a:ea typeface="微软雅黑" charset="0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096599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288838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097650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648492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21129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185786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069138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1404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创业思路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2394" name="矩形 7"/>
          <p:cNvSpPr/>
          <p:nvPr/>
        </p:nvSpPr>
        <p:spPr>
          <a:xfrm>
            <a:off x="4212590" y="1417320"/>
            <a:ext cx="6737350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（一）选择项目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项目来源   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项目选择的考量因素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选择项目的原则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2397" name="矩形 6"/>
          <p:cNvSpPr/>
          <p:nvPr/>
        </p:nvSpPr>
        <p:spPr>
          <a:xfrm>
            <a:off x="4212590" y="2292985"/>
            <a:ext cx="6737350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（二）项目调研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市场调查的内容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市场调查的程序  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市场调查的方法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6"/>
          <p:cNvSpPr/>
          <p:nvPr/>
        </p:nvSpPr>
        <p:spPr>
          <a:xfrm>
            <a:off x="4212590" y="3168650"/>
            <a:ext cx="6737350" cy="1614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（三）项目评估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对拟选项目所在行业的发展前景和成长空间进行判断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了解拟选项目的历史和规模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向相关机构咨询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6"/>
          <p:cNvSpPr/>
          <p:nvPr/>
        </p:nvSpPr>
        <p:spPr>
          <a:xfrm>
            <a:off x="4212590" y="4783455"/>
            <a:ext cx="7169785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（四）投资预算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一次性投资支出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经营性支出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不可预见的费用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投资回收期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6"/>
          <p:cNvSpPr/>
          <p:nvPr/>
        </p:nvSpPr>
        <p:spPr>
          <a:xfrm>
            <a:off x="4212590" y="5670550"/>
            <a:ext cx="7169785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（五）组建团队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优秀团队特征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组建创业团队的技巧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1404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创业思路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2394" name="矩形 7"/>
          <p:cNvSpPr/>
          <p:nvPr/>
        </p:nvSpPr>
        <p:spPr>
          <a:xfrm>
            <a:off x="4212590" y="1311910"/>
            <a:ext cx="6737350" cy="2214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大学生创业项目的来源主要有这样几个方面：</a:t>
            </a:r>
            <a:endParaRPr lang="zh-CN" alt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）实验及研究成果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）大学生创业构思及创业计划大赛成果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）各种发明和专利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）大学生个人对市场的观察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7"/>
          <p:cNvSpPr/>
          <p:nvPr/>
        </p:nvSpPr>
        <p:spPr>
          <a:xfrm>
            <a:off x="4212590" y="3614420"/>
            <a:ext cx="6737350" cy="26301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项目选择的考量因素</a:t>
            </a:r>
            <a:endParaRPr lang="zh-CN" alt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）个人兴趣与特长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）对拟选行业的熟悉程度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）市场机会及利用能力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）能够承受的风险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）国家的相关政策与法律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1404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创业思路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2394" name="矩形 7"/>
          <p:cNvSpPr/>
          <p:nvPr/>
        </p:nvSpPr>
        <p:spPr>
          <a:xfrm>
            <a:off x="4212590" y="1311910"/>
            <a:ext cx="673735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在选择项目时一般要遵循一定的原则：</a:t>
            </a:r>
            <a:endParaRPr lang="zh-CN" alt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）可行性原则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）适应性原则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7"/>
          <p:cNvSpPr/>
          <p:nvPr/>
        </p:nvSpPr>
        <p:spPr>
          <a:xfrm>
            <a:off x="4212590" y="2695575"/>
            <a:ext cx="6737350" cy="26301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创业市场调查主要包括以下内容：</a:t>
            </a:r>
            <a:endParaRPr lang="zh-CN" alt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）环境调查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）创业条件调查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）产品或服务的调查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）同类企业经营情况的调查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）顾客的调查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1404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创业思路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2394" name="矩形 7"/>
          <p:cNvSpPr/>
          <p:nvPr/>
        </p:nvSpPr>
        <p:spPr>
          <a:xfrm>
            <a:off x="4212590" y="1311910"/>
            <a:ext cx="6737350" cy="1799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创业市场调查的程序，一般包括以下几个阶段：</a:t>
            </a:r>
            <a:endParaRPr lang="zh-CN" alt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）确立总是              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）设计调查方案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）收集资料              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）整理分析调查资料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）撰写调查报告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7"/>
          <p:cNvSpPr/>
          <p:nvPr/>
        </p:nvSpPr>
        <p:spPr>
          <a:xfrm>
            <a:off x="4212590" y="3111500"/>
            <a:ext cx="6737350" cy="1799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市场调查的方法分为：</a:t>
            </a:r>
            <a:endParaRPr lang="zh-CN" alt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）直接调查方法又称原始资料调查法，包括：询问调查，观察法，实验法。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）间接调查法。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26263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创业计划书的编制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2394" name="矩形 7"/>
          <p:cNvSpPr/>
          <p:nvPr/>
        </p:nvSpPr>
        <p:spPr>
          <a:xfrm>
            <a:off x="4212590" y="1417320"/>
            <a:ext cx="6737350" cy="1614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（一）拟定创业计划书的意义和作用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帮助创业者理清思路，准确定位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帮助创业者获得创业融资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6"/>
          <p:cNvSpPr/>
          <p:nvPr/>
        </p:nvSpPr>
        <p:spPr>
          <a:xfrm>
            <a:off x="4212590" y="3032125"/>
            <a:ext cx="7169785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（二）创业计划书的基本格式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创业计划书通常包括封面、保密要求、目录、摘要、正文、附录几部分。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6"/>
          <p:cNvSpPr/>
          <p:nvPr/>
        </p:nvSpPr>
        <p:spPr>
          <a:xfrm>
            <a:off x="4212590" y="4175125"/>
            <a:ext cx="7169785" cy="1983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（三）创业计划书的基本内容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从主流的创业计划来看，它通常包括以下几个方面：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计划摘要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产品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服务介绍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人员及组织结构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市场预测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营销策略      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制造计划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财务规划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23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723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72393" name="文本框 5"/>
          <p:cNvSpPr txBox="1"/>
          <p:nvPr/>
        </p:nvSpPr>
        <p:spPr>
          <a:xfrm>
            <a:off x="1643063" y="620713"/>
            <a:ext cx="26263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创业计划书的编制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72394" name="矩形 7"/>
          <p:cNvSpPr/>
          <p:nvPr/>
        </p:nvSpPr>
        <p:spPr>
          <a:xfrm>
            <a:off x="4212590" y="1417320"/>
            <a:ext cx="6737350" cy="2353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（四）创业计划书的编写原则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立题新颖，富有创意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简明扼要，层次清晰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战略性和战术性决策分析相结合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目标明确，重点突出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营运评估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2396" name="图片 5" descr="69250e5035ff8694ba9042fd9819d5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1697038"/>
            <a:ext cx="3725863" cy="40370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第一PPT，www.1ppt.com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2789</Words>
  <Application>WPS 文字</Application>
  <PresentationFormat>宽屏</PresentationFormat>
  <Paragraphs>299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65" baseType="lpstr">
      <vt:lpstr>Arial</vt:lpstr>
      <vt:lpstr>方正书宋_GBK</vt:lpstr>
      <vt:lpstr>Wingdings</vt:lpstr>
      <vt:lpstr>Calibri Light</vt:lpstr>
      <vt:lpstr>Helvetica Neue</vt:lpstr>
      <vt:lpstr>微软雅黑 Light</vt:lpstr>
      <vt:lpstr>苹方-简</vt:lpstr>
      <vt:lpstr>方正舒体</vt:lpstr>
      <vt:lpstr>华文宋体</vt:lpstr>
      <vt:lpstr>方正宋刻本秀楷简体</vt:lpstr>
      <vt:lpstr>楷体</vt:lpstr>
      <vt:lpstr>楷体-简</vt:lpstr>
      <vt:lpstr>Calibri Light</vt:lpstr>
      <vt:lpstr>Calibri</vt:lpstr>
      <vt:lpstr>宋体</vt:lpstr>
      <vt:lpstr>方正兰亭黑_GBK</vt:lpstr>
      <vt:lpstr>冬青黑体简体中文</vt:lpstr>
      <vt:lpstr>微软雅黑</vt:lpstr>
      <vt:lpstr>方正静蕾简体</vt:lpstr>
      <vt:lpstr>宋体-简</vt:lpstr>
      <vt:lpstr>Bebas</vt:lpstr>
      <vt:lpstr>华文行楷</vt:lpstr>
      <vt:lpstr>华文琥珀</vt:lpstr>
      <vt:lpstr>微软简老宋</vt:lpstr>
      <vt:lpstr>汉仪旗黑</vt:lpstr>
      <vt:lpstr>宋体</vt:lpstr>
      <vt:lpstr>Arial Unicode MS</vt:lpstr>
      <vt:lpstr>等线</vt:lpstr>
      <vt:lpstr>行楷-简</vt:lpstr>
      <vt:lpstr>华文琥珀</vt:lpstr>
      <vt:lpstr>华文行楷</vt:lpstr>
      <vt:lpstr>微软雅黑</vt:lpstr>
      <vt:lpstr>微软雅黑 Light</vt:lpstr>
      <vt:lpstr>方正兰亭黑_GBK</vt:lpstr>
      <vt:lpstr>方正宋刻本秀楷简体</vt:lpstr>
      <vt:lpstr>方正舒体</vt:lpstr>
      <vt:lpstr>方正静蕾简体</vt:lpstr>
      <vt:lpstr>楷体</vt:lpstr>
      <vt:lpstr>Heiti SC Light</vt:lpstr>
      <vt:lpstr>报隶-简</vt:lpstr>
      <vt:lpstr>华文仿宋</vt:lpstr>
      <vt:lpstr>標楷體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Gooddoudou</dc:creator>
  <cp:lastModifiedBy>liuyue</cp:lastModifiedBy>
  <cp:revision>92</cp:revision>
  <dcterms:created xsi:type="dcterms:W3CDTF">2021-12-19T11:27:08Z</dcterms:created>
  <dcterms:modified xsi:type="dcterms:W3CDTF">2021-12-19T11:27:08Z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2052-3.9.6.6441</vt:lpwstr>
  </property>
</Properties>
</file>