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1" r:id="rId3"/>
    <p:sldId id="559" r:id="rId4"/>
    <p:sldId id="560" r:id="rId5"/>
    <p:sldId id="563" r:id="rId7"/>
    <p:sldId id="598" r:id="rId8"/>
    <p:sldId id="599" r:id="rId9"/>
    <p:sldId id="600" r:id="rId10"/>
    <p:sldId id="562" r:id="rId11"/>
    <p:sldId id="561" r:id="rId12"/>
    <p:sldId id="602" r:id="rId13"/>
    <p:sldId id="603" r:id="rId14"/>
    <p:sldId id="604" r:id="rId15"/>
    <p:sldId id="601" r:id="rId16"/>
    <p:sldId id="564" r:id="rId17"/>
    <p:sldId id="565" r:id="rId18"/>
    <p:sldId id="606" r:id="rId19"/>
    <p:sldId id="605" r:id="rId20"/>
    <p:sldId id="568" r:id="rId21"/>
    <p:sldId id="569" r:id="rId22"/>
    <p:sldId id="597" r:id="rId2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445469"/>
    <a:srgbClr val="254C6A"/>
    <a:srgbClr val="264E6B"/>
    <a:srgbClr val="244C69"/>
    <a:srgbClr val="5C9FAE"/>
    <a:srgbClr val="2B5A7B"/>
    <a:srgbClr val="234A66"/>
    <a:srgbClr val="244B67"/>
    <a:srgbClr val="124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97" d="100"/>
          <a:sy n="97" d="100"/>
        </p:scale>
        <p:origin x="96" y="246"/>
      </p:cViewPr>
      <p:guideLst>
        <p:guide orient="horz" pos="2169"/>
        <p:guide pos="28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5522DA38-9F8A-41B6-BE35-30F647F09FB7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63E0D610-CAD3-40F9-B36C-E4DDD18E6997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75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757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37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37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37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37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576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78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78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78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78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78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78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19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190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395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395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10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0105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96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961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96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961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96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961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961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961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166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166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37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37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37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37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37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437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2057" name="组合 18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20" name="椭圆 19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1" name="椭圆 20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3" name="椭圆 22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3081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0015" y="1451085"/>
            <a:ext cx="11332551" cy="364648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4105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561945" y="1041338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99873" y="3104038"/>
            <a:ext cx="2449031" cy="33587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99873" y="1036736"/>
            <a:ext cx="2449031" cy="196440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561945" y="3881535"/>
            <a:ext cx="2449031" cy="25812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5129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23222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98439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73657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48874" y="1924634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>
    <p:wipe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5"/>
          <p:cNvSpPr txBox="1"/>
          <p:nvPr/>
        </p:nvSpPr>
        <p:spPr>
          <a:xfrm>
            <a:off x="1944688" y="2624138"/>
            <a:ext cx="8301037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88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就业与创业指导</a:t>
            </a:r>
            <a:endParaRPr lang="zh-CN" altLang="en-US" sz="88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575425"/>
            <a:ext cx="1008062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1" name="文本框 5"/>
          <p:cNvSpPr txBox="1"/>
          <p:nvPr/>
        </p:nvSpPr>
        <p:spPr>
          <a:xfrm>
            <a:off x="4083050" y="4414838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主编   刘金同</a:t>
            </a:r>
            <a:endParaRPr lang="zh-CN" altLang="en-US" sz="32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9909175" y="6284913"/>
            <a:ext cx="22463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defTabSz="9137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5" b="1" strike="noStrike" noProof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  <a:cs typeface="+mn-cs"/>
              </a:rPr>
              <a:t>北京出版社</a:t>
            </a:r>
            <a:endParaRPr lang="zh-CN" altLang="en-US" sz="2135" b="1" strike="noStrike" noProof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268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42697" name="文本框 5"/>
          <p:cNvSpPr txBox="1"/>
          <p:nvPr/>
        </p:nvSpPr>
        <p:spPr>
          <a:xfrm>
            <a:off x="1643063" y="620713"/>
            <a:ext cx="20154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创业素质概述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38600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" name="矩形 2"/>
          <p:cNvSpPr/>
          <p:nvPr/>
        </p:nvSpPr>
        <p:spPr>
          <a:xfrm>
            <a:off x="951865" y="1682115"/>
            <a:ext cx="10288905" cy="3923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</a:rPr>
              <a:t>1.</a:t>
            </a:r>
            <a:r>
              <a:rPr lang="zh-CN" altLang="en-US" sz="2000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</a:rPr>
              <a:t>创业意识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创业意识的要素包括：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）创业兴趣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）创业动机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3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）创业需要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4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）创业理想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创业意识的内容包括：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）商机意识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）风险意识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3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）战略意识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4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）转化意识 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5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）勤奋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/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敬业意识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2.</a:t>
            </a:r>
            <a:r>
              <a:rPr lang="zh-CN" altLang="en-US" sz="2000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创业的个性人格特征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）知识素质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）身体素质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3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）心理素质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4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）能力素质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</p:txBody>
      </p:sp>
    </p:spTree>
  </p:cSld>
  <p:clrMapOvr>
    <a:masterClrMapping/>
  </p:clrMapOvr>
  <p:transition spd="slow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268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42697" name="文本框 5"/>
          <p:cNvSpPr txBox="1"/>
          <p:nvPr/>
        </p:nvSpPr>
        <p:spPr>
          <a:xfrm>
            <a:off x="1643063" y="620713"/>
            <a:ext cx="20154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创业素质概述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38600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" name="矩形 2"/>
          <p:cNvSpPr/>
          <p:nvPr/>
        </p:nvSpPr>
        <p:spPr>
          <a:xfrm>
            <a:off x="951865" y="1682115"/>
            <a:ext cx="10288905" cy="3876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3.</a:t>
            </a:r>
            <a:r>
              <a:rPr lang="zh-CN" altLang="en-US" sz="2000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创业知识结构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）管理者应具备的六大能力包括：</a:t>
            </a:r>
            <a:r>
              <a:rPr lang="zh-CN" altLang="en-US" sz="1800" dirty="0">
                <a:solidFill>
                  <a:srgbClr val="27506E"/>
                </a:solidFill>
                <a:latin typeface="Calibri" charset="0"/>
                <a:ea typeface="Calibri" charset="0"/>
                <a:cs typeface="宋体" charset="0"/>
                <a:sym typeface="+mn-ea"/>
              </a:rPr>
              <a:t>①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协调能力</a:t>
            </a:r>
            <a:r>
              <a:rPr lang="zh-CN" altLang="en-US" sz="1800" dirty="0">
                <a:solidFill>
                  <a:srgbClr val="27506E"/>
                </a:solidFill>
                <a:latin typeface="Calibri" charset="0"/>
                <a:ea typeface="Calibri" charset="0"/>
                <a:cs typeface="宋体" charset="0"/>
                <a:sym typeface="+mn-ea"/>
              </a:rPr>
              <a:t>②沟通能力③规划与统整能力</a:t>
            </a: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④培训能力⑤决策与执行能力⑥统驭能力</a:t>
            </a: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）综合性知识是发挥社会关系运筹作用的多种专门知识，其中包括法规、政策、工商、税务、保险、金融、人际交往、公共关系等。</a:t>
            </a: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4.</a:t>
            </a:r>
            <a:r>
              <a:rPr lang="zh-CN" altLang="en-US" sz="1800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创业的技能或行动能力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1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）创业要有足够的资源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2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）创业前要慎思 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3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）经营能力最重要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4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）先有业务，再创业        （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5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  <a:sym typeface="+mn-ea"/>
              </a:rPr>
              <a:t>）内部创业更容易</a:t>
            </a: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</p:txBody>
      </p:sp>
    </p:spTree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268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42697" name="文本框 5"/>
          <p:cNvSpPr txBox="1"/>
          <p:nvPr/>
        </p:nvSpPr>
        <p:spPr>
          <a:xfrm>
            <a:off x="1643063" y="620713"/>
            <a:ext cx="354266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创业素质与创业心理品质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38600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" name="矩形 2"/>
          <p:cNvSpPr/>
          <p:nvPr/>
        </p:nvSpPr>
        <p:spPr>
          <a:xfrm>
            <a:off x="951865" y="1682115"/>
            <a:ext cx="10288905" cy="3876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（一）创业心理品质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1.</a:t>
            </a: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独立、自主的心理素质                    </a:t>
            </a:r>
            <a:r>
              <a:rPr lang="en-US" altLang="zh-CN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2.</a:t>
            </a: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敢于承担风险、勇于拼搏的心理素质</a:t>
            </a: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3.</a:t>
            </a: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善于交流、合作的心理素质                </a:t>
            </a:r>
            <a:r>
              <a:rPr lang="en-US" altLang="zh-CN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4.</a:t>
            </a: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克服盲目冲动的心理素质</a:t>
            </a: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5.</a:t>
            </a: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善于进行自我调节、适应性强的心理素质    </a:t>
            </a:r>
            <a:r>
              <a:rPr lang="en-US" altLang="zh-CN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6.</a:t>
            </a: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坚持不懈、不屈不挠、顽强努力的心理素质</a:t>
            </a: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  <a:sym typeface="+mn-ea"/>
              </a:rPr>
              <a:t>（二）创业素质与创业心理品质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1.</a:t>
            </a: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良好的心理素质是创业者面对成功的镇静剂</a:t>
            </a: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2.</a:t>
            </a: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良好的心理素质是创业者取得成功的催化剂</a:t>
            </a: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  <a:p>
            <a:pPr indent="4572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3.</a:t>
            </a:r>
            <a:r>
              <a:rPr lang="zh-CN" altLang="en-US" sz="1800" dirty="0">
                <a:solidFill>
                  <a:srgbClr val="27506E"/>
                </a:solidFill>
                <a:latin typeface="SimSong" panose="02020300000000000000" charset="-122"/>
                <a:ea typeface="SimSong" panose="02020300000000000000" charset="-122"/>
                <a:cs typeface="宋体" charset="0"/>
                <a:sym typeface="+mn-ea"/>
              </a:rPr>
              <a:t>良好的心理素质是创业者迎接困难的强心剂</a:t>
            </a:r>
            <a:endParaRPr lang="zh-CN" altLang="en-US" sz="1800" dirty="0">
              <a:solidFill>
                <a:srgbClr val="27506E"/>
              </a:solidFill>
              <a:latin typeface="SimSong" panose="02020300000000000000" charset="-122"/>
              <a:ea typeface="SimSong" panose="02020300000000000000" charset="-122"/>
              <a:cs typeface="宋体" charset="0"/>
              <a:sym typeface="+mn-ea"/>
            </a:endParaRPr>
          </a:p>
        </p:txBody>
      </p:sp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268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42697" name="文本框 5"/>
          <p:cNvSpPr txBox="1"/>
          <p:nvPr/>
        </p:nvSpPr>
        <p:spPr>
          <a:xfrm>
            <a:off x="1643063" y="620713"/>
            <a:ext cx="26263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创业者的心理素质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42698" name="矩形 3"/>
          <p:cNvSpPr/>
          <p:nvPr/>
        </p:nvSpPr>
        <p:spPr>
          <a:xfrm>
            <a:off x="4695825" y="1192213"/>
            <a:ext cx="6737350" cy="2354262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一、创业者的心理素质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1.要有承受压力和挫折及坚持不懈、不屈不挠、顽强拼搏的心理素质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2.善于交流、合作的心理素质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3.要有吃苦的心理素质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4.敢于克服盲目冲动和私利欲望的心理品质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5.关注创业细节，具有能够精细化管理的素质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2699" name="矩形 2"/>
          <p:cNvSpPr/>
          <p:nvPr/>
        </p:nvSpPr>
        <p:spPr>
          <a:xfrm>
            <a:off x="4695825" y="3546475"/>
            <a:ext cx="6419850" cy="1614488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二、大学生创业需要具备的能力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专业技术能力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社交沟通能力。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驾驭市场能力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5.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风险承受能力。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经营管理能力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42700" name="图片 4" descr="afe01fb1f3315a57a8a5f0becd7f2c5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2013" y="1846580"/>
            <a:ext cx="2887662" cy="4213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2701" name="矩形 5"/>
          <p:cNvSpPr/>
          <p:nvPr/>
        </p:nvSpPr>
        <p:spPr>
          <a:xfrm>
            <a:off x="4695825" y="5160963"/>
            <a:ext cx="6419850" cy="124460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三、化解创业中的危机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一是自我反省法；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二是专家咨询法。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1970088" y="221615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30659" y="246242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4739" name="文本框 5"/>
          <p:cNvSpPr txBox="1"/>
          <p:nvPr/>
        </p:nvSpPr>
        <p:spPr>
          <a:xfrm>
            <a:off x="2322513" y="3055938"/>
            <a:ext cx="1560512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第三节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4740" name="文本框 5"/>
          <p:cNvSpPr txBox="1"/>
          <p:nvPr/>
        </p:nvSpPr>
        <p:spPr>
          <a:xfrm>
            <a:off x="5599748" y="3106420"/>
            <a:ext cx="42976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dirty="0">
                <a:solidFill>
                  <a:srgbClr val="27506E"/>
                </a:solidFill>
                <a:latin typeface="微软雅黑" charset="0"/>
                <a:ea typeface="微软雅黑" charset="0"/>
                <a:sym typeface="微软雅黑 Light" panose="020B0502040204020203" charset="-122"/>
              </a:rPr>
              <a:t>创业素质的行动学习</a:t>
            </a:r>
            <a:endParaRPr lang="zh-CN" altLang="en-US" sz="3600" dirty="0">
              <a:solidFill>
                <a:srgbClr val="27506E"/>
              </a:solidFill>
              <a:latin typeface="微软雅黑" charset="0"/>
              <a:ea typeface="微软雅黑" charset="0"/>
              <a:sym typeface="微软雅黑 Light" panose="020B0502040204020203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78766" y="223083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71008" y="265323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679820" y="450107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230662" y="404897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003299" y="361036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767953" y="443736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651311" y="361036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67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46792" name="文本框 5"/>
          <p:cNvSpPr txBox="1"/>
          <p:nvPr/>
        </p:nvSpPr>
        <p:spPr>
          <a:xfrm>
            <a:off x="809625" y="682626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46793" name="文本框 5"/>
          <p:cNvSpPr txBox="1"/>
          <p:nvPr/>
        </p:nvSpPr>
        <p:spPr>
          <a:xfrm>
            <a:off x="1643063" y="620713"/>
            <a:ext cx="1404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学习内容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46794" name="矩形 3"/>
          <p:cNvSpPr/>
          <p:nvPr/>
        </p:nvSpPr>
        <p:spPr>
          <a:xfrm>
            <a:off x="4564063" y="2021840"/>
            <a:ext cx="6737350" cy="4015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（一）强烈的创业意识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（二）自信、自强、自主、自立的创业精神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（三）良好的创业心理品质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（四）竞争意识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（五）全面的创业能力素质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决策能力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经营管理能力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专业技术能力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创新能力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交往协调能力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46797" name="图片 1" descr="6562b264a917c35d25deb0f9481f47d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2125" y="1566863"/>
            <a:ext cx="3886200" cy="42116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67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46792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46793" name="文本框 5"/>
          <p:cNvSpPr txBox="1"/>
          <p:nvPr/>
        </p:nvSpPr>
        <p:spPr>
          <a:xfrm>
            <a:off x="1643063" y="620713"/>
            <a:ext cx="23209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学习方法和技巧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46794" name="矩形 3"/>
          <p:cNvSpPr/>
          <p:nvPr/>
        </p:nvSpPr>
        <p:spPr>
          <a:xfrm>
            <a:off x="4564063" y="2021840"/>
            <a:ext cx="6737350" cy="4569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（一）自控能力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（二）谋划能力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（三）学习能力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（四）创新能力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（五）沟通能力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学会倾听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	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恰当反馈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	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善于表达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促成合作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	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重视人脉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（六）理财能力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（七）领导能力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（八）耐挫能力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（九）应变能力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46797" name="图片 1" descr="6562b264a917c35d25deb0f9481f47d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2125" y="1566863"/>
            <a:ext cx="3886200" cy="42116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6785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46793" name="文本框 5"/>
          <p:cNvSpPr txBox="1"/>
          <p:nvPr/>
        </p:nvSpPr>
        <p:spPr>
          <a:xfrm>
            <a:off x="1643063" y="620713"/>
            <a:ext cx="323723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创业者的科学文化素质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46794" name="矩形 3"/>
          <p:cNvSpPr/>
          <p:nvPr/>
        </p:nvSpPr>
        <p:spPr>
          <a:xfrm>
            <a:off x="3992880" y="1601788"/>
            <a:ext cx="6737350" cy="19827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一、创业对科学文化素质的要求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要有广博精深的知识贮备。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要建立合理的知识结构。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要有更新知识的能力。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要有创新能力。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6795" name="矩形 2"/>
          <p:cNvSpPr/>
          <p:nvPr/>
        </p:nvSpPr>
        <p:spPr>
          <a:xfrm>
            <a:off x="3992880" y="3757295"/>
            <a:ext cx="6418262" cy="124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二、创业者必备的法律知识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创业需要加强法律意识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创业者必备的法律知识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6796" name="矩形 5"/>
          <p:cNvSpPr/>
          <p:nvPr/>
        </p:nvSpPr>
        <p:spPr>
          <a:xfrm>
            <a:off x="3992880" y="5174615"/>
            <a:ext cx="7169150" cy="124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三、创业者的专业技术知识与能力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一方面，可以去企业打工或实习，积累相关的管理和营销经验；另一方面，积极参加创业培训，积累创业知识，接受专业指导，提高创业成功率。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46797" name="图片 1" descr="6562b264a917c35d25deb0f9481f47d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" y="1800543"/>
            <a:ext cx="3886200" cy="42116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0881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50889" name="文本框 5"/>
          <p:cNvSpPr txBox="1"/>
          <p:nvPr/>
        </p:nvSpPr>
        <p:spPr>
          <a:xfrm>
            <a:off x="1643063" y="620713"/>
            <a:ext cx="323723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创业者的职业道德素质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50890" name="矩形 3"/>
          <p:cNvSpPr/>
          <p:nvPr/>
        </p:nvSpPr>
        <p:spPr>
          <a:xfrm>
            <a:off x="4641850" y="1695450"/>
            <a:ext cx="6737350" cy="50800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一、遵守职业道德是创业成功的前提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0891" name="矩形 2"/>
          <p:cNvSpPr/>
          <p:nvPr/>
        </p:nvSpPr>
        <p:spPr>
          <a:xfrm>
            <a:off x="4641850" y="2203450"/>
            <a:ext cx="6419850" cy="3830638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二、遵守职业道德反对不正当竞争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不正当竞争的行为主要有：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(1) 假冒名牌行为。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(2) 引人误解的虚假宣传行为。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(3) 排挤其他经营者公平竞争的行为。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(4) 政府部门滥用行政权力，妨碍公平竞争的行为。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(5) 采用贿赂手段推销商品的行为。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(6)侵犯商业秘密的行为。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(7) 恶意降价、低价销售商品的行为。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(8) 违反有关规定的有奖销售商品的行为。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50892" name="图片 4" descr="b45ec6f5a15d0f99d3e7711c8e824cd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338" y="1450975"/>
            <a:ext cx="2854325" cy="45831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2929" name="Text Placeholder 5"/>
          <p:cNvSpPr txBox="1"/>
          <p:nvPr/>
        </p:nvSpPr>
        <p:spPr>
          <a:xfrm>
            <a:off x="4827588" y="2867025"/>
            <a:ext cx="5478462" cy="2368550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9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1. 简述自主创业的特点。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9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2. 创业者应具有哪些心理素质？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9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3. 创业者为什么要有一定的科学文化素质？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9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4. 创业者应具备的职业道德素质有哪些？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grpSp>
        <p:nvGrpSpPr>
          <p:cNvPr id="25" name="组合 22"/>
          <p:cNvGrpSpPr/>
          <p:nvPr/>
        </p:nvGrpSpPr>
        <p:grpSpPr>
          <a:xfrm rot="0">
            <a:off x="1595120" y="944245"/>
            <a:ext cx="3003550" cy="4473575"/>
            <a:chOff x="7448550" y="2122488"/>
            <a:chExt cx="901700" cy="1366838"/>
          </a:xfrm>
          <a:solidFill>
            <a:srgbClr val="254C6A"/>
          </a:solidFill>
        </p:grpSpPr>
        <p:sp>
          <p:nvSpPr>
            <p:cNvPr id="26" name="Freeform 92"/>
            <p:cNvSpPr/>
            <p:nvPr/>
          </p:nvSpPr>
          <p:spPr bwMode="auto">
            <a:xfrm>
              <a:off x="7461250" y="3382963"/>
              <a:ext cx="317500" cy="106363"/>
            </a:xfrm>
            <a:custGeom>
              <a:avLst/>
              <a:gdLst>
                <a:gd name="T0" fmla="*/ 99 w 200"/>
                <a:gd name="T1" fmla="*/ 0 h 67"/>
                <a:gd name="T2" fmla="*/ 127 w 200"/>
                <a:gd name="T3" fmla="*/ 2 h 67"/>
                <a:gd name="T4" fmla="*/ 150 w 200"/>
                <a:gd name="T5" fmla="*/ 5 h 67"/>
                <a:gd name="T6" fmla="*/ 170 w 200"/>
                <a:gd name="T7" fmla="*/ 11 h 67"/>
                <a:gd name="T8" fmla="*/ 186 w 200"/>
                <a:gd name="T9" fmla="*/ 17 h 67"/>
                <a:gd name="T10" fmla="*/ 196 w 200"/>
                <a:gd name="T11" fmla="*/ 25 h 67"/>
                <a:gd name="T12" fmla="*/ 200 w 200"/>
                <a:gd name="T13" fmla="*/ 34 h 67"/>
                <a:gd name="T14" fmla="*/ 196 w 200"/>
                <a:gd name="T15" fmla="*/ 42 h 67"/>
                <a:gd name="T16" fmla="*/ 186 w 200"/>
                <a:gd name="T17" fmla="*/ 50 h 67"/>
                <a:gd name="T18" fmla="*/ 170 w 200"/>
                <a:gd name="T19" fmla="*/ 56 h 67"/>
                <a:gd name="T20" fmla="*/ 150 w 200"/>
                <a:gd name="T21" fmla="*/ 62 h 67"/>
                <a:gd name="T22" fmla="*/ 127 w 200"/>
                <a:gd name="T23" fmla="*/ 66 h 67"/>
                <a:gd name="T24" fmla="*/ 99 w 200"/>
                <a:gd name="T25" fmla="*/ 67 h 67"/>
                <a:gd name="T26" fmla="*/ 73 w 200"/>
                <a:gd name="T27" fmla="*/ 66 h 67"/>
                <a:gd name="T28" fmla="*/ 50 w 200"/>
                <a:gd name="T29" fmla="*/ 62 h 67"/>
                <a:gd name="T30" fmla="*/ 30 w 200"/>
                <a:gd name="T31" fmla="*/ 56 h 67"/>
                <a:gd name="T32" fmla="*/ 14 w 200"/>
                <a:gd name="T33" fmla="*/ 50 h 67"/>
                <a:gd name="T34" fmla="*/ 4 w 200"/>
                <a:gd name="T35" fmla="*/ 42 h 67"/>
                <a:gd name="T36" fmla="*/ 0 w 200"/>
                <a:gd name="T37" fmla="*/ 34 h 67"/>
                <a:gd name="T38" fmla="*/ 4 w 200"/>
                <a:gd name="T39" fmla="*/ 25 h 67"/>
                <a:gd name="T40" fmla="*/ 14 w 200"/>
                <a:gd name="T41" fmla="*/ 17 h 67"/>
                <a:gd name="T42" fmla="*/ 30 w 200"/>
                <a:gd name="T43" fmla="*/ 11 h 67"/>
                <a:gd name="T44" fmla="*/ 50 w 200"/>
                <a:gd name="T45" fmla="*/ 5 h 67"/>
                <a:gd name="T46" fmla="*/ 73 w 200"/>
                <a:gd name="T47" fmla="*/ 2 h 67"/>
                <a:gd name="T48" fmla="*/ 99 w 200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" h="67">
                  <a:moveTo>
                    <a:pt x="99" y="0"/>
                  </a:moveTo>
                  <a:lnTo>
                    <a:pt x="127" y="2"/>
                  </a:lnTo>
                  <a:lnTo>
                    <a:pt x="150" y="5"/>
                  </a:lnTo>
                  <a:lnTo>
                    <a:pt x="170" y="11"/>
                  </a:lnTo>
                  <a:lnTo>
                    <a:pt x="186" y="17"/>
                  </a:lnTo>
                  <a:lnTo>
                    <a:pt x="196" y="25"/>
                  </a:lnTo>
                  <a:lnTo>
                    <a:pt x="200" y="34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6"/>
                  </a:lnTo>
                  <a:lnTo>
                    <a:pt x="150" y="62"/>
                  </a:lnTo>
                  <a:lnTo>
                    <a:pt x="127" y="66"/>
                  </a:lnTo>
                  <a:lnTo>
                    <a:pt x="99" y="67"/>
                  </a:lnTo>
                  <a:lnTo>
                    <a:pt x="73" y="66"/>
                  </a:lnTo>
                  <a:lnTo>
                    <a:pt x="50" y="62"/>
                  </a:lnTo>
                  <a:lnTo>
                    <a:pt x="30" y="56"/>
                  </a:lnTo>
                  <a:lnTo>
                    <a:pt x="14" y="50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14" y="17"/>
                  </a:lnTo>
                  <a:lnTo>
                    <a:pt x="30" y="11"/>
                  </a:lnTo>
                  <a:lnTo>
                    <a:pt x="50" y="5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7" name="Freeform 101"/>
            <p:cNvSpPr>
              <a:spLocks noEditPoints="1"/>
            </p:cNvSpPr>
            <p:nvPr/>
          </p:nvSpPr>
          <p:spPr bwMode="auto">
            <a:xfrm>
              <a:off x="7564438" y="2595563"/>
              <a:ext cx="26988" cy="26988"/>
            </a:xfrm>
            <a:custGeom>
              <a:avLst/>
              <a:gdLst>
                <a:gd name="T0" fmla="*/ 9 w 17"/>
                <a:gd name="T1" fmla="*/ 9 h 17"/>
                <a:gd name="T2" fmla="*/ 9 w 17"/>
                <a:gd name="T3" fmla="*/ 9 h 17"/>
                <a:gd name="T4" fmla="*/ 11 w 17"/>
                <a:gd name="T5" fmla="*/ 9 h 17"/>
                <a:gd name="T6" fmla="*/ 9 w 17"/>
                <a:gd name="T7" fmla="*/ 9 h 17"/>
                <a:gd name="T8" fmla="*/ 9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7 w 17"/>
                <a:gd name="T15" fmla="*/ 5 h 17"/>
                <a:gd name="T16" fmla="*/ 17 w 17"/>
                <a:gd name="T17" fmla="*/ 9 h 17"/>
                <a:gd name="T18" fmla="*/ 17 w 17"/>
                <a:gd name="T19" fmla="*/ 12 h 17"/>
                <a:gd name="T20" fmla="*/ 15 w 17"/>
                <a:gd name="T21" fmla="*/ 14 h 17"/>
                <a:gd name="T22" fmla="*/ 12 w 17"/>
                <a:gd name="T23" fmla="*/ 17 h 17"/>
                <a:gd name="T24" fmla="*/ 9 w 17"/>
                <a:gd name="T25" fmla="*/ 17 h 17"/>
                <a:gd name="T26" fmla="*/ 5 w 17"/>
                <a:gd name="T27" fmla="*/ 17 h 17"/>
                <a:gd name="T28" fmla="*/ 3 w 17"/>
                <a:gd name="T29" fmla="*/ 14 h 17"/>
                <a:gd name="T30" fmla="*/ 2 w 17"/>
                <a:gd name="T31" fmla="*/ 12 h 17"/>
                <a:gd name="T32" fmla="*/ 0 w 17"/>
                <a:gd name="T33" fmla="*/ 9 h 17"/>
                <a:gd name="T34" fmla="*/ 2 w 17"/>
                <a:gd name="T35" fmla="*/ 5 h 17"/>
                <a:gd name="T36" fmla="*/ 3 w 17"/>
                <a:gd name="T37" fmla="*/ 3 h 17"/>
                <a:gd name="T38" fmla="*/ 5 w 17"/>
                <a:gd name="T39" fmla="*/ 1 h 17"/>
                <a:gd name="T40" fmla="*/ 9 w 17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9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9" y="9"/>
                  </a:lnTo>
                  <a:close/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8" name="Freeform 102"/>
            <p:cNvSpPr/>
            <p:nvPr/>
          </p:nvSpPr>
          <p:spPr bwMode="auto">
            <a:xfrm>
              <a:off x="7662863" y="2587625"/>
              <a:ext cx="28575" cy="26988"/>
            </a:xfrm>
            <a:custGeom>
              <a:avLst/>
              <a:gdLst>
                <a:gd name="T0" fmla="*/ 9 w 18"/>
                <a:gd name="T1" fmla="*/ 0 h 17"/>
                <a:gd name="T2" fmla="*/ 12 w 18"/>
                <a:gd name="T3" fmla="*/ 0 h 17"/>
                <a:gd name="T4" fmla="*/ 16 w 18"/>
                <a:gd name="T5" fmla="*/ 1 h 17"/>
                <a:gd name="T6" fmla="*/ 17 w 18"/>
                <a:gd name="T7" fmla="*/ 5 h 17"/>
                <a:gd name="T8" fmla="*/ 18 w 18"/>
                <a:gd name="T9" fmla="*/ 8 h 17"/>
                <a:gd name="T10" fmla="*/ 17 w 18"/>
                <a:gd name="T11" fmla="*/ 12 h 17"/>
                <a:gd name="T12" fmla="*/ 16 w 18"/>
                <a:gd name="T13" fmla="*/ 14 h 17"/>
                <a:gd name="T14" fmla="*/ 12 w 18"/>
                <a:gd name="T15" fmla="*/ 16 h 17"/>
                <a:gd name="T16" fmla="*/ 9 w 18"/>
                <a:gd name="T17" fmla="*/ 17 h 17"/>
                <a:gd name="T18" fmla="*/ 5 w 18"/>
                <a:gd name="T19" fmla="*/ 16 h 17"/>
                <a:gd name="T20" fmla="*/ 2 w 18"/>
                <a:gd name="T21" fmla="*/ 14 h 17"/>
                <a:gd name="T22" fmla="*/ 1 w 18"/>
                <a:gd name="T23" fmla="*/ 12 h 17"/>
                <a:gd name="T24" fmla="*/ 0 w 18"/>
                <a:gd name="T25" fmla="*/ 8 h 17"/>
                <a:gd name="T26" fmla="*/ 1 w 18"/>
                <a:gd name="T27" fmla="*/ 5 h 17"/>
                <a:gd name="T28" fmla="*/ 2 w 18"/>
                <a:gd name="T29" fmla="*/ 1 h 17"/>
                <a:gd name="T30" fmla="*/ 5 w 18"/>
                <a:gd name="T31" fmla="*/ 0 h 17"/>
                <a:gd name="T32" fmla="*/ 9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7" y="12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9" name="Freeform 140"/>
            <p:cNvSpPr>
              <a:spLocks noEditPoints="1"/>
            </p:cNvSpPr>
            <p:nvPr/>
          </p:nvSpPr>
          <p:spPr bwMode="auto">
            <a:xfrm>
              <a:off x="7497763" y="2778125"/>
              <a:ext cx="246063" cy="323850"/>
            </a:xfrm>
            <a:custGeom>
              <a:avLst/>
              <a:gdLst>
                <a:gd name="T0" fmla="*/ 76 w 155"/>
                <a:gd name="T1" fmla="*/ 12 h 204"/>
                <a:gd name="T2" fmla="*/ 45 w 155"/>
                <a:gd name="T3" fmla="*/ 24 h 204"/>
                <a:gd name="T4" fmla="*/ 27 w 155"/>
                <a:gd name="T5" fmla="*/ 37 h 204"/>
                <a:gd name="T6" fmla="*/ 23 w 155"/>
                <a:gd name="T7" fmla="*/ 42 h 204"/>
                <a:gd name="T8" fmla="*/ 19 w 155"/>
                <a:gd name="T9" fmla="*/ 51 h 204"/>
                <a:gd name="T10" fmla="*/ 11 w 155"/>
                <a:gd name="T11" fmla="*/ 91 h 204"/>
                <a:gd name="T12" fmla="*/ 24 w 155"/>
                <a:gd name="T13" fmla="*/ 134 h 204"/>
                <a:gd name="T14" fmla="*/ 25 w 155"/>
                <a:gd name="T15" fmla="*/ 136 h 204"/>
                <a:gd name="T16" fmla="*/ 25 w 155"/>
                <a:gd name="T17" fmla="*/ 139 h 204"/>
                <a:gd name="T18" fmla="*/ 28 w 155"/>
                <a:gd name="T19" fmla="*/ 146 h 204"/>
                <a:gd name="T20" fmla="*/ 36 w 155"/>
                <a:gd name="T21" fmla="*/ 167 h 204"/>
                <a:gd name="T22" fmla="*/ 51 w 155"/>
                <a:gd name="T23" fmla="*/ 186 h 204"/>
                <a:gd name="T24" fmla="*/ 71 w 155"/>
                <a:gd name="T25" fmla="*/ 195 h 204"/>
                <a:gd name="T26" fmla="*/ 92 w 155"/>
                <a:gd name="T27" fmla="*/ 189 h 204"/>
                <a:gd name="T28" fmla="*/ 104 w 155"/>
                <a:gd name="T29" fmla="*/ 181 h 204"/>
                <a:gd name="T30" fmla="*/ 108 w 155"/>
                <a:gd name="T31" fmla="*/ 177 h 204"/>
                <a:gd name="T32" fmla="*/ 114 w 155"/>
                <a:gd name="T33" fmla="*/ 169 h 204"/>
                <a:gd name="T34" fmla="*/ 125 w 155"/>
                <a:gd name="T35" fmla="*/ 153 h 204"/>
                <a:gd name="T36" fmla="*/ 142 w 155"/>
                <a:gd name="T37" fmla="*/ 110 h 204"/>
                <a:gd name="T38" fmla="*/ 144 w 155"/>
                <a:gd name="T39" fmla="*/ 70 h 204"/>
                <a:gd name="T40" fmla="*/ 142 w 155"/>
                <a:gd name="T41" fmla="*/ 54 h 204"/>
                <a:gd name="T42" fmla="*/ 140 w 155"/>
                <a:gd name="T43" fmla="*/ 50 h 204"/>
                <a:gd name="T44" fmla="*/ 137 w 155"/>
                <a:gd name="T45" fmla="*/ 43 h 204"/>
                <a:gd name="T46" fmla="*/ 130 w 155"/>
                <a:gd name="T47" fmla="*/ 32 h 204"/>
                <a:gd name="T48" fmla="*/ 114 w 155"/>
                <a:gd name="T49" fmla="*/ 17 h 204"/>
                <a:gd name="T50" fmla="*/ 89 w 155"/>
                <a:gd name="T51" fmla="*/ 11 h 204"/>
                <a:gd name="T52" fmla="*/ 105 w 155"/>
                <a:gd name="T53" fmla="*/ 3 h 204"/>
                <a:gd name="T54" fmla="*/ 130 w 155"/>
                <a:gd name="T55" fmla="*/ 17 h 204"/>
                <a:gd name="T56" fmla="*/ 146 w 155"/>
                <a:gd name="T57" fmla="*/ 38 h 204"/>
                <a:gd name="T58" fmla="*/ 151 w 155"/>
                <a:gd name="T59" fmla="*/ 51 h 204"/>
                <a:gd name="T60" fmla="*/ 151 w 155"/>
                <a:gd name="T61" fmla="*/ 53 h 204"/>
                <a:gd name="T62" fmla="*/ 155 w 155"/>
                <a:gd name="T63" fmla="*/ 84 h 204"/>
                <a:gd name="T64" fmla="*/ 146 w 155"/>
                <a:gd name="T65" fmla="*/ 131 h 204"/>
                <a:gd name="T66" fmla="*/ 127 w 155"/>
                <a:gd name="T67" fmla="*/ 167 h 204"/>
                <a:gd name="T68" fmla="*/ 113 w 155"/>
                <a:gd name="T69" fmla="*/ 186 h 204"/>
                <a:gd name="T70" fmla="*/ 96 w 155"/>
                <a:gd name="T71" fmla="*/ 198 h 204"/>
                <a:gd name="T72" fmla="*/ 71 w 155"/>
                <a:gd name="T73" fmla="*/ 204 h 204"/>
                <a:gd name="T74" fmla="*/ 45 w 155"/>
                <a:gd name="T75" fmla="*/ 194 h 204"/>
                <a:gd name="T76" fmla="*/ 27 w 155"/>
                <a:gd name="T77" fmla="*/ 170 h 204"/>
                <a:gd name="T78" fmla="*/ 17 w 155"/>
                <a:gd name="T79" fmla="*/ 146 h 204"/>
                <a:gd name="T80" fmla="*/ 7 w 155"/>
                <a:gd name="T81" fmla="*/ 123 h 204"/>
                <a:gd name="T82" fmla="*/ 0 w 155"/>
                <a:gd name="T83" fmla="*/ 91 h 204"/>
                <a:gd name="T84" fmla="*/ 6 w 155"/>
                <a:gd name="T85" fmla="*/ 60 h 204"/>
                <a:gd name="T86" fmla="*/ 15 w 155"/>
                <a:gd name="T87" fmla="*/ 38 h 204"/>
                <a:gd name="T88" fmla="*/ 19 w 155"/>
                <a:gd name="T89" fmla="*/ 30 h 204"/>
                <a:gd name="T90" fmla="*/ 20 w 155"/>
                <a:gd name="T91" fmla="*/ 29 h 204"/>
                <a:gd name="T92" fmla="*/ 58 w 155"/>
                <a:gd name="T93" fmla="*/ 7 h 204"/>
                <a:gd name="T94" fmla="*/ 89 w 155"/>
                <a:gd name="T9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204">
                  <a:moveTo>
                    <a:pt x="89" y="11"/>
                  </a:moveTo>
                  <a:lnTo>
                    <a:pt x="76" y="12"/>
                  </a:lnTo>
                  <a:lnTo>
                    <a:pt x="62" y="16"/>
                  </a:lnTo>
                  <a:lnTo>
                    <a:pt x="45" y="24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3" y="70"/>
                  </a:lnTo>
                  <a:lnTo>
                    <a:pt x="11" y="91"/>
                  </a:lnTo>
                  <a:lnTo>
                    <a:pt x="13" y="113"/>
                  </a:lnTo>
                  <a:lnTo>
                    <a:pt x="24" y="134"/>
                  </a:lnTo>
                  <a:lnTo>
                    <a:pt x="24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9"/>
                  </a:lnTo>
                  <a:lnTo>
                    <a:pt x="27" y="142"/>
                  </a:lnTo>
                  <a:lnTo>
                    <a:pt x="28" y="146"/>
                  </a:lnTo>
                  <a:lnTo>
                    <a:pt x="30" y="155"/>
                  </a:lnTo>
                  <a:lnTo>
                    <a:pt x="36" y="167"/>
                  </a:lnTo>
                  <a:lnTo>
                    <a:pt x="42" y="177"/>
                  </a:lnTo>
                  <a:lnTo>
                    <a:pt x="51" y="186"/>
                  </a:lnTo>
                  <a:lnTo>
                    <a:pt x="61" y="193"/>
                  </a:lnTo>
                  <a:lnTo>
                    <a:pt x="71" y="195"/>
                  </a:lnTo>
                  <a:lnTo>
                    <a:pt x="80" y="194"/>
                  </a:lnTo>
                  <a:lnTo>
                    <a:pt x="92" y="189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5" y="180"/>
                  </a:lnTo>
                  <a:lnTo>
                    <a:pt x="108" y="177"/>
                  </a:lnTo>
                  <a:lnTo>
                    <a:pt x="110" y="174"/>
                  </a:lnTo>
                  <a:lnTo>
                    <a:pt x="114" y="169"/>
                  </a:lnTo>
                  <a:lnTo>
                    <a:pt x="120" y="161"/>
                  </a:lnTo>
                  <a:lnTo>
                    <a:pt x="125" y="153"/>
                  </a:lnTo>
                  <a:lnTo>
                    <a:pt x="134" y="134"/>
                  </a:lnTo>
                  <a:lnTo>
                    <a:pt x="142" y="110"/>
                  </a:lnTo>
                  <a:lnTo>
                    <a:pt x="146" y="84"/>
                  </a:lnTo>
                  <a:lnTo>
                    <a:pt x="144" y="70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2" y="53"/>
                  </a:lnTo>
                  <a:lnTo>
                    <a:pt x="140" y="50"/>
                  </a:lnTo>
                  <a:lnTo>
                    <a:pt x="139" y="47"/>
                  </a:lnTo>
                  <a:lnTo>
                    <a:pt x="137" y="43"/>
                  </a:lnTo>
                  <a:lnTo>
                    <a:pt x="134" y="38"/>
                  </a:lnTo>
                  <a:lnTo>
                    <a:pt x="130" y="32"/>
                  </a:lnTo>
                  <a:lnTo>
                    <a:pt x="123" y="24"/>
                  </a:lnTo>
                  <a:lnTo>
                    <a:pt x="114" y="17"/>
                  </a:lnTo>
                  <a:lnTo>
                    <a:pt x="102" y="12"/>
                  </a:lnTo>
                  <a:lnTo>
                    <a:pt x="89" y="11"/>
                  </a:lnTo>
                  <a:close/>
                  <a:moveTo>
                    <a:pt x="89" y="0"/>
                  </a:moveTo>
                  <a:lnTo>
                    <a:pt x="105" y="3"/>
                  </a:lnTo>
                  <a:lnTo>
                    <a:pt x="120" y="8"/>
                  </a:lnTo>
                  <a:lnTo>
                    <a:pt x="130" y="17"/>
                  </a:lnTo>
                  <a:lnTo>
                    <a:pt x="138" y="26"/>
                  </a:lnTo>
                  <a:lnTo>
                    <a:pt x="146" y="38"/>
                  </a:lnTo>
                  <a:lnTo>
                    <a:pt x="150" y="47"/>
                  </a:lnTo>
                  <a:lnTo>
                    <a:pt x="151" y="51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5" y="68"/>
                  </a:lnTo>
                  <a:lnTo>
                    <a:pt x="155" y="84"/>
                  </a:lnTo>
                  <a:lnTo>
                    <a:pt x="152" y="109"/>
                  </a:lnTo>
                  <a:lnTo>
                    <a:pt x="146" y="131"/>
                  </a:lnTo>
                  <a:lnTo>
                    <a:pt x="138" y="151"/>
                  </a:lnTo>
                  <a:lnTo>
                    <a:pt x="127" y="167"/>
                  </a:lnTo>
                  <a:lnTo>
                    <a:pt x="120" y="178"/>
                  </a:lnTo>
                  <a:lnTo>
                    <a:pt x="113" y="186"/>
                  </a:lnTo>
                  <a:lnTo>
                    <a:pt x="110" y="189"/>
                  </a:lnTo>
                  <a:lnTo>
                    <a:pt x="96" y="198"/>
                  </a:lnTo>
                  <a:lnTo>
                    <a:pt x="84" y="203"/>
                  </a:lnTo>
                  <a:lnTo>
                    <a:pt x="71" y="204"/>
                  </a:lnTo>
                  <a:lnTo>
                    <a:pt x="57" y="202"/>
                  </a:lnTo>
                  <a:lnTo>
                    <a:pt x="45" y="194"/>
                  </a:lnTo>
                  <a:lnTo>
                    <a:pt x="34" y="184"/>
                  </a:lnTo>
                  <a:lnTo>
                    <a:pt x="27" y="170"/>
                  </a:lnTo>
                  <a:lnTo>
                    <a:pt x="21" y="157"/>
                  </a:lnTo>
                  <a:lnTo>
                    <a:pt x="17" y="146"/>
                  </a:lnTo>
                  <a:lnTo>
                    <a:pt x="15" y="139"/>
                  </a:lnTo>
                  <a:lnTo>
                    <a:pt x="7" y="123"/>
                  </a:lnTo>
                  <a:lnTo>
                    <a:pt x="3" y="106"/>
                  </a:lnTo>
                  <a:lnTo>
                    <a:pt x="0" y="91"/>
                  </a:lnTo>
                  <a:lnTo>
                    <a:pt x="3" y="75"/>
                  </a:lnTo>
                  <a:lnTo>
                    <a:pt x="6" y="60"/>
                  </a:lnTo>
                  <a:lnTo>
                    <a:pt x="9" y="47"/>
                  </a:lnTo>
                  <a:lnTo>
                    <a:pt x="15" y="38"/>
                  </a:lnTo>
                  <a:lnTo>
                    <a:pt x="17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40" y="16"/>
                  </a:lnTo>
                  <a:lnTo>
                    <a:pt x="58" y="7"/>
                  </a:lnTo>
                  <a:lnTo>
                    <a:pt x="75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0" name="Freeform 141"/>
            <p:cNvSpPr/>
            <p:nvPr/>
          </p:nvSpPr>
          <p:spPr bwMode="auto">
            <a:xfrm>
              <a:off x="7572375" y="2798763"/>
              <a:ext cx="115888" cy="46038"/>
            </a:xfrm>
            <a:custGeom>
              <a:avLst/>
              <a:gdLst>
                <a:gd name="T0" fmla="*/ 10 w 73"/>
                <a:gd name="T1" fmla="*/ 0 h 29"/>
                <a:gd name="T2" fmla="*/ 10 w 73"/>
                <a:gd name="T3" fmla="*/ 0 h 29"/>
                <a:gd name="T4" fmla="*/ 11 w 73"/>
                <a:gd name="T5" fmla="*/ 3 h 29"/>
                <a:gd name="T6" fmla="*/ 12 w 73"/>
                <a:gd name="T7" fmla="*/ 7 h 29"/>
                <a:gd name="T8" fmla="*/ 16 w 73"/>
                <a:gd name="T9" fmla="*/ 10 h 29"/>
                <a:gd name="T10" fmla="*/ 19 w 73"/>
                <a:gd name="T11" fmla="*/ 13 h 29"/>
                <a:gd name="T12" fmla="*/ 24 w 73"/>
                <a:gd name="T13" fmla="*/ 16 h 29"/>
                <a:gd name="T14" fmla="*/ 29 w 73"/>
                <a:gd name="T15" fmla="*/ 19 h 29"/>
                <a:gd name="T16" fmla="*/ 35 w 73"/>
                <a:gd name="T17" fmla="*/ 20 h 29"/>
                <a:gd name="T18" fmla="*/ 42 w 73"/>
                <a:gd name="T19" fmla="*/ 17 h 29"/>
                <a:gd name="T20" fmla="*/ 53 w 73"/>
                <a:gd name="T21" fmla="*/ 12 h 29"/>
                <a:gd name="T22" fmla="*/ 66 w 73"/>
                <a:gd name="T23" fmla="*/ 0 h 29"/>
                <a:gd name="T24" fmla="*/ 73 w 73"/>
                <a:gd name="T25" fmla="*/ 7 h 29"/>
                <a:gd name="T26" fmla="*/ 59 w 73"/>
                <a:gd name="T27" fmla="*/ 20 h 29"/>
                <a:gd name="T28" fmla="*/ 46 w 73"/>
                <a:gd name="T29" fmla="*/ 27 h 29"/>
                <a:gd name="T30" fmla="*/ 35 w 73"/>
                <a:gd name="T31" fmla="*/ 29 h 29"/>
                <a:gd name="T32" fmla="*/ 24 w 73"/>
                <a:gd name="T33" fmla="*/ 28 h 29"/>
                <a:gd name="T34" fmla="*/ 15 w 73"/>
                <a:gd name="T35" fmla="*/ 23 h 29"/>
                <a:gd name="T36" fmla="*/ 8 w 73"/>
                <a:gd name="T37" fmla="*/ 16 h 29"/>
                <a:gd name="T38" fmla="*/ 6 w 73"/>
                <a:gd name="T39" fmla="*/ 13 h 29"/>
                <a:gd name="T40" fmla="*/ 3 w 73"/>
                <a:gd name="T41" fmla="*/ 10 h 29"/>
                <a:gd name="T42" fmla="*/ 2 w 73"/>
                <a:gd name="T43" fmla="*/ 7 h 29"/>
                <a:gd name="T44" fmla="*/ 0 w 73"/>
                <a:gd name="T45" fmla="*/ 6 h 29"/>
                <a:gd name="T46" fmla="*/ 0 w 73"/>
                <a:gd name="T47" fmla="*/ 4 h 29"/>
                <a:gd name="T48" fmla="*/ 0 w 73"/>
                <a:gd name="T49" fmla="*/ 4 h 29"/>
                <a:gd name="T50" fmla="*/ 10 w 7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9">
                  <a:moveTo>
                    <a:pt x="10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7"/>
                  </a:lnTo>
                  <a:lnTo>
                    <a:pt x="16" y="10"/>
                  </a:lnTo>
                  <a:lnTo>
                    <a:pt x="19" y="13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5" y="20"/>
                  </a:lnTo>
                  <a:lnTo>
                    <a:pt x="42" y="17"/>
                  </a:lnTo>
                  <a:lnTo>
                    <a:pt x="53" y="12"/>
                  </a:lnTo>
                  <a:lnTo>
                    <a:pt x="66" y="0"/>
                  </a:lnTo>
                  <a:lnTo>
                    <a:pt x="73" y="7"/>
                  </a:lnTo>
                  <a:lnTo>
                    <a:pt x="59" y="20"/>
                  </a:lnTo>
                  <a:lnTo>
                    <a:pt x="46" y="27"/>
                  </a:lnTo>
                  <a:lnTo>
                    <a:pt x="35" y="29"/>
                  </a:lnTo>
                  <a:lnTo>
                    <a:pt x="24" y="28"/>
                  </a:lnTo>
                  <a:lnTo>
                    <a:pt x="15" y="23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1" name="Freeform 142"/>
            <p:cNvSpPr>
              <a:spLocks noEditPoints="1"/>
            </p:cNvSpPr>
            <p:nvPr/>
          </p:nvSpPr>
          <p:spPr bwMode="auto">
            <a:xfrm>
              <a:off x="7702550" y="2849563"/>
              <a:ext cx="93663" cy="220663"/>
            </a:xfrm>
            <a:custGeom>
              <a:avLst/>
              <a:gdLst>
                <a:gd name="T0" fmla="*/ 11 w 59"/>
                <a:gd name="T1" fmla="*/ 4 h 139"/>
                <a:gd name="T2" fmla="*/ 11 w 59"/>
                <a:gd name="T3" fmla="*/ 4 h 139"/>
                <a:gd name="T4" fmla="*/ 11 w 59"/>
                <a:gd name="T5" fmla="*/ 4 h 139"/>
                <a:gd name="T6" fmla="*/ 11 w 59"/>
                <a:gd name="T7" fmla="*/ 4 h 139"/>
                <a:gd name="T8" fmla="*/ 21 w 59"/>
                <a:gd name="T9" fmla="*/ 0 h 139"/>
                <a:gd name="T10" fmla="*/ 52 w 59"/>
                <a:gd name="T11" fmla="*/ 55 h 139"/>
                <a:gd name="T12" fmla="*/ 53 w 59"/>
                <a:gd name="T13" fmla="*/ 56 h 139"/>
                <a:gd name="T14" fmla="*/ 55 w 59"/>
                <a:gd name="T15" fmla="*/ 59 h 139"/>
                <a:gd name="T16" fmla="*/ 56 w 59"/>
                <a:gd name="T17" fmla="*/ 63 h 139"/>
                <a:gd name="T18" fmla="*/ 59 w 59"/>
                <a:gd name="T19" fmla="*/ 67 h 139"/>
                <a:gd name="T20" fmla="*/ 59 w 59"/>
                <a:gd name="T21" fmla="*/ 72 h 139"/>
                <a:gd name="T22" fmla="*/ 57 w 59"/>
                <a:gd name="T23" fmla="*/ 80 h 139"/>
                <a:gd name="T24" fmla="*/ 52 w 59"/>
                <a:gd name="T25" fmla="*/ 87 h 139"/>
                <a:gd name="T26" fmla="*/ 44 w 59"/>
                <a:gd name="T27" fmla="*/ 94 h 139"/>
                <a:gd name="T28" fmla="*/ 10 w 59"/>
                <a:gd name="T29" fmla="*/ 118 h 139"/>
                <a:gd name="T30" fmla="*/ 11 w 59"/>
                <a:gd name="T31" fmla="*/ 137 h 139"/>
                <a:gd name="T32" fmla="*/ 1 w 59"/>
                <a:gd name="T33" fmla="*/ 139 h 139"/>
                <a:gd name="T34" fmla="*/ 0 w 59"/>
                <a:gd name="T35" fmla="*/ 114 h 139"/>
                <a:gd name="T36" fmla="*/ 39 w 59"/>
                <a:gd name="T37" fmla="*/ 86 h 139"/>
                <a:gd name="T38" fmla="*/ 43 w 59"/>
                <a:gd name="T39" fmla="*/ 82 h 139"/>
                <a:gd name="T40" fmla="*/ 46 w 59"/>
                <a:gd name="T41" fmla="*/ 80 h 139"/>
                <a:gd name="T42" fmla="*/ 48 w 59"/>
                <a:gd name="T43" fmla="*/ 77 h 139"/>
                <a:gd name="T44" fmla="*/ 48 w 59"/>
                <a:gd name="T45" fmla="*/ 74 h 139"/>
                <a:gd name="T46" fmla="*/ 48 w 59"/>
                <a:gd name="T47" fmla="*/ 72 h 139"/>
                <a:gd name="T48" fmla="*/ 48 w 59"/>
                <a:gd name="T49" fmla="*/ 68 h 139"/>
                <a:gd name="T50" fmla="*/ 47 w 59"/>
                <a:gd name="T51" fmla="*/ 64 h 139"/>
                <a:gd name="T52" fmla="*/ 44 w 59"/>
                <a:gd name="T53" fmla="*/ 61 h 139"/>
                <a:gd name="T54" fmla="*/ 44 w 59"/>
                <a:gd name="T55" fmla="*/ 61 h 139"/>
                <a:gd name="T56" fmla="*/ 44 w 59"/>
                <a:gd name="T57" fmla="*/ 61 h 139"/>
                <a:gd name="T58" fmla="*/ 44 w 59"/>
                <a:gd name="T59" fmla="*/ 60 h 139"/>
                <a:gd name="T60" fmla="*/ 11 w 59"/>
                <a:gd name="T61" fmla="*/ 4 h 139"/>
                <a:gd name="T62" fmla="*/ 21 w 59"/>
                <a:gd name="T6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39">
                  <a:moveTo>
                    <a:pt x="11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close/>
                  <a:moveTo>
                    <a:pt x="21" y="0"/>
                  </a:moveTo>
                  <a:lnTo>
                    <a:pt x="52" y="55"/>
                  </a:lnTo>
                  <a:lnTo>
                    <a:pt x="53" y="56"/>
                  </a:lnTo>
                  <a:lnTo>
                    <a:pt x="55" y="59"/>
                  </a:lnTo>
                  <a:lnTo>
                    <a:pt x="56" y="63"/>
                  </a:lnTo>
                  <a:lnTo>
                    <a:pt x="59" y="67"/>
                  </a:lnTo>
                  <a:lnTo>
                    <a:pt x="59" y="72"/>
                  </a:lnTo>
                  <a:lnTo>
                    <a:pt x="57" y="80"/>
                  </a:lnTo>
                  <a:lnTo>
                    <a:pt x="52" y="87"/>
                  </a:lnTo>
                  <a:lnTo>
                    <a:pt x="44" y="94"/>
                  </a:lnTo>
                  <a:lnTo>
                    <a:pt x="10" y="118"/>
                  </a:lnTo>
                  <a:lnTo>
                    <a:pt x="11" y="137"/>
                  </a:lnTo>
                  <a:lnTo>
                    <a:pt x="1" y="139"/>
                  </a:lnTo>
                  <a:lnTo>
                    <a:pt x="0" y="114"/>
                  </a:lnTo>
                  <a:lnTo>
                    <a:pt x="39" y="86"/>
                  </a:lnTo>
                  <a:lnTo>
                    <a:pt x="43" y="82"/>
                  </a:lnTo>
                  <a:lnTo>
                    <a:pt x="46" y="80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7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1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" name="Freeform 143"/>
            <p:cNvSpPr/>
            <p:nvPr/>
          </p:nvSpPr>
          <p:spPr bwMode="auto">
            <a:xfrm>
              <a:off x="7448550" y="2876550"/>
              <a:ext cx="82550" cy="177800"/>
            </a:xfrm>
            <a:custGeom>
              <a:avLst/>
              <a:gdLst>
                <a:gd name="T0" fmla="*/ 33 w 52"/>
                <a:gd name="T1" fmla="*/ 0 h 112"/>
                <a:gd name="T2" fmla="*/ 33 w 52"/>
                <a:gd name="T3" fmla="*/ 0 h 112"/>
                <a:gd name="T4" fmla="*/ 40 w 52"/>
                <a:gd name="T5" fmla="*/ 5 h 112"/>
                <a:gd name="T6" fmla="*/ 12 w 52"/>
                <a:gd name="T7" fmla="*/ 48 h 112"/>
                <a:gd name="T8" fmla="*/ 12 w 52"/>
                <a:gd name="T9" fmla="*/ 48 h 112"/>
                <a:gd name="T10" fmla="*/ 12 w 52"/>
                <a:gd name="T11" fmla="*/ 48 h 112"/>
                <a:gd name="T12" fmla="*/ 12 w 52"/>
                <a:gd name="T13" fmla="*/ 50 h 112"/>
                <a:gd name="T14" fmla="*/ 10 w 52"/>
                <a:gd name="T15" fmla="*/ 52 h 112"/>
                <a:gd name="T16" fmla="*/ 10 w 52"/>
                <a:gd name="T17" fmla="*/ 55 h 112"/>
                <a:gd name="T18" fmla="*/ 10 w 52"/>
                <a:gd name="T19" fmla="*/ 57 h 112"/>
                <a:gd name="T20" fmla="*/ 12 w 52"/>
                <a:gd name="T21" fmla="*/ 59 h 112"/>
                <a:gd name="T22" fmla="*/ 13 w 52"/>
                <a:gd name="T23" fmla="*/ 61 h 112"/>
                <a:gd name="T24" fmla="*/ 16 w 52"/>
                <a:gd name="T25" fmla="*/ 65 h 112"/>
                <a:gd name="T26" fmla="*/ 47 w 52"/>
                <a:gd name="T27" fmla="*/ 87 h 112"/>
                <a:gd name="T28" fmla="*/ 50 w 52"/>
                <a:gd name="T29" fmla="*/ 90 h 112"/>
                <a:gd name="T30" fmla="*/ 51 w 52"/>
                <a:gd name="T31" fmla="*/ 91 h 112"/>
                <a:gd name="T32" fmla="*/ 52 w 52"/>
                <a:gd name="T33" fmla="*/ 94 h 112"/>
                <a:gd name="T34" fmla="*/ 52 w 52"/>
                <a:gd name="T35" fmla="*/ 98 h 112"/>
                <a:gd name="T36" fmla="*/ 52 w 52"/>
                <a:gd name="T37" fmla="*/ 101 h 112"/>
                <a:gd name="T38" fmla="*/ 51 w 52"/>
                <a:gd name="T39" fmla="*/ 105 h 112"/>
                <a:gd name="T40" fmla="*/ 50 w 52"/>
                <a:gd name="T41" fmla="*/ 108 h 112"/>
                <a:gd name="T42" fmla="*/ 47 w 52"/>
                <a:gd name="T43" fmla="*/ 112 h 112"/>
                <a:gd name="T44" fmla="*/ 39 w 52"/>
                <a:gd name="T45" fmla="*/ 107 h 112"/>
                <a:gd name="T46" fmla="*/ 40 w 52"/>
                <a:gd name="T47" fmla="*/ 103 h 112"/>
                <a:gd name="T48" fmla="*/ 42 w 52"/>
                <a:gd name="T49" fmla="*/ 101 h 112"/>
                <a:gd name="T50" fmla="*/ 43 w 52"/>
                <a:gd name="T51" fmla="*/ 98 h 112"/>
                <a:gd name="T52" fmla="*/ 43 w 52"/>
                <a:gd name="T53" fmla="*/ 98 h 112"/>
                <a:gd name="T54" fmla="*/ 43 w 52"/>
                <a:gd name="T55" fmla="*/ 97 h 112"/>
                <a:gd name="T56" fmla="*/ 43 w 52"/>
                <a:gd name="T57" fmla="*/ 97 h 112"/>
                <a:gd name="T58" fmla="*/ 10 w 52"/>
                <a:gd name="T59" fmla="*/ 73 h 112"/>
                <a:gd name="T60" fmla="*/ 5 w 52"/>
                <a:gd name="T61" fmla="*/ 68 h 112"/>
                <a:gd name="T62" fmla="*/ 3 w 52"/>
                <a:gd name="T63" fmla="*/ 64 h 112"/>
                <a:gd name="T64" fmla="*/ 1 w 52"/>
                <a:gd name="T65" fmla="*/ 59 h 112"/>
                <a:gd name="T66" fmla="*/ 0 w 52"/>
                <a:gd name="T67" fmla="*/ 55 h 112"/>
                <a:gd name="T68" fmla="*/ 1 w 52"/>
                <a:gd name="T69" fmla="*/ 51 h 112"/>
                <a:gd name="T70" fmla="*/ 1 w 52"/>
                <a:gd name="T71" fmla="*/ 47 h 112"/>
                <a:gd name="T72" fmla="*/ 3 w 52"/>
                <a:gd name="T73" fmla="*/ 44 h 112"/>
                <a:gd name="T74" fmla="*/ 4 w 52"/>
                <a:gd name="T75" fmla="*/ 43 h 112"/>
                <a:gd name="T76" fmla="*/ 4 w 52"/>
                <a:gd name="T77" fmla="*/ 42 h 112"/>
                <a:gd name="T78" fmla="*/ 33 w 52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12">
                  <a:moveTo>
                    <a:pt x="33" y="0"/>
                  </a:moveTo>
                  <a:lnTo>
                    <a:pt x="33" y="0"/>
                  </a:lnTo>
                  <a:lnTo>
                    <a:pt x="40" y="5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9"/>
                  </a:lnTo>
                  <a:lnTo>
                    <a:pt x="13" y="61"/>
                  </a:lnTo>
                  <a:lnTo>
                    <a:pt x="16" y="65"/>
                  </a:lnTo>
                  <a:lnTo>
                    <a:pt x="47" y="87"/>
                  </a:lnTo>
                  <a:lnTo>
                    <a:pt x="50" y="90"/>
                  </a:lnTo>
                  <a:lnTo>
                    <a:pt x="51" y="91"/>
                  </a:lnTo>
                  <a:lnTo>
                    <a:pt x="52" y="94"/>
                  </a:lnTo>
                  <a:lnTo>
                    <a:pt x="52" y="98"/>
                  </a:lnTo>
                  <a:lnTo>
                    <a:pt x="52" y="101"/>
                  </a:lnTo>
                  <a:lnTo>
                    <a:pt x="51" y="105"/>
                  </a:lnTo>
                  <a:lnTo>
                    <a:pt x="50" y="108"/>
                  </a:lnTo>
                  <a:lnTo>
                    <a:pt x="47" y="112"/>
                  </a:lnTo>
                  <a:lnTo>
                    <a:pt x="39" y="107"/>
                  </a:lnTo>
                  <a:lnTo>
                    <a:pt x="40" y="103"/>
                  </a:lnTo>
                  <a:lnTo>
                    <a:pt x="42" y="101"/>
                  </a:lnTo>
                  <a:lnTo>
                    <a:pt x="43" y="98"/>
                  </a:lnTo>
                  <a:lnTo>
                    <a:pt x="43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1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" name="Freeform 144"/>
            <p:cNvSpPr/>
            <p:nvPr/>
          </p:nvSpPr>
          <p:spPr bwMode="auto">
            <a:xfrm>
              <a:off x="7629525" y="3087688"/>
              <a:ext cx="49213" cy="360363"/>
            </a:xfrm>
            <a:custGeom>
              <a:avLst/>
              <a:gdLst>
                <a:gd name="T0" fmla="*/ 6 w 31"/>
                <a:gd name="T1" fmla="*/ 0 h 227"/>
                <a:gd name="T2" fmla="*/ 6 w 31"/>
                <a:gd name="T3" fmla="*/ 0 h 227"/>
                <a:gd name="T4" fmla="*/ 16 w 31"/>
                <a:gd name="T5" fmla="*/ 0 h 227"/>
                <a:gd name="T6" fmla="*/ 16 w 31"/>
                <a:gd name="T7" fmla="*/ 6 h 227"/>
                <a:gd name="T8" fmla="*/ 16 w 31"/>
                <a:gd name="T9" fmla="*/ 16 h 227"/>
                <a:gd name="T10" fmla="*/ 14 w 31"/>
                <a:gd name="T11" fmla="*/ 33 h 227"/>
                <a:gd name="T12" fmla="*/ 13 w 31"/>
                <a:gd name="T13" fmla="*/ 54 h 227"/>
                <a:gd name="T14" fmla="*/ 12 w 31"/>
                <a:gd name="T15" fmla="*/ 78 h 227"/>
                <a:gd name="T16" fmla="*/ 10 w 31"/>
                <a:gd name="T17" fmla="*/ 104 h 227"/>
                <a:gd name="T18" fmla="*/ 10 w 31"/>
                <a:gd name="T19" fmla="*/ 129 h 227"/>
                <a:gd name="T20" fmla="*/ 9 w 31"/>
                <a:gd name="T21" fmla="*/ 152 h 227"/>
                <a:gd name="T22" fmla="*/ 10 w 31"/>
                <a:gd name="T23" fmla="*/ 172 h 227"/>
                <a:gd name="T24" fmla="*/ 10 w 31"/>
                <a:gd name="T25" fmla="*/ 189 h 227"/>
                <a:gd name="T26" fmla="*/ 12 w 31"/>
                <a:gd name="T27" fmla="*/ 194 h 227"/>
                <a:gd name="T28" fmla="*/ 12 w 31"/>
                <a:gd name="T29" fmla="*/ 194 h 227"/>
                <a:gd name="T30" fmla="*/ 13 w 31"/>
                <a:gd name="T31" fmla="*/ 214 h 227"/>
                <a:gd name="T32" fmla="*/ 13 w 31"/>
                <a:gd name="T33" fmla="*/ 215 h 227"/>
                <a:gd name="T34" fmla="*/ 13 w 31"/>
                <a:gd name="T35" fmla="*/ 216 h 227"/>
                <a:gd name="T36" fmla="*/ 13 w 31"/>
                <a:gd name="T37" fmla="*/ 216 h 227"/>
                <a:gd name="T38" fmla="*/ 13 w 31"/>
                <a:gd name="T39" fmla="*/ 216 h 227"/>
                <a:gd name="T40" fmla="*/ 14 w 31"/>
                <a:gd name="T41" fmla="*/ 218 h 227"/>
                <a:gd name="T42" fmla="*/ 16 w 31"/>
                <a:gd name="T43" fmla="*/ 218 h 227"/>
                <a:gd name="T44" fmla="*/ 17 w 31"/>
                <a:gd name="T45" fmla="*/ 218 h 227"/>
                <a:gd name="T46" fmla="*/ 17 w 31"/>
                <a:gd name="T47" fmla="*/ 218 h 227"/>
                <a:gd name="T48" fmla="*/ 31 w 31"/>
                <a:gd name="T49" fmla="*/ 216 h 227"/>
                <a:gd name="T50" fmla="*/ 31 w 31"/>
                <a:gd name="T51" fmla="*/ 227 h 227"/>
                <a:gd name="T52" fmla="*/ 18 w 31"/>
                <a:gd name="T53" fmla="*/ 227 h 227"/>
                <a:gd name="T54" fmla="*/ 16 w 31"/>
                <a:gd name="T55" fmla="*/ 227 h 227"/>
                <a:gd name="T56" fmla="*/ 14 w 31"/>
                <a:gd name="T57" fmla="*/ 227 h 227"/>
                <a:gd name="T58" fmla="*/ 10 w 31"/>
                <a:gd name="T59" fmla="*/ 227 h 227"/>
                <a:gd name="T60" fmla="*/ 8 w 31"/>
                <a:gd name="T61" fmla="*/ 225 h 227"/>
                <a:gd name="T62" fmla="*/ 5 w 31"/>
                <a:gd name="T63" fmla="*/ 223 h 227"/>
                <a:gd name="T64" fmla="*/ 4 w 31"/>
                <a:gd name="T65" fmla="*/ 219 h 227"/>
                <a:gd name="T66" fmla="*/ 4 w 31"/>
                <a:gd name="T67" fmla="*/ 216 h 227"/>
                <a:gd name="T68" fmla="*/ 4 w 31"/>
                <a:gd name="T69" fmla="*/ 214 h 227"/>
                <a:gd name="T70" fmla="*/ 1 w 31"/>
                <a:gd name="T71" fmla="*/ 195 h 227"/>
                <a:gd name="T72" fmla="*/ 1 w 31"/>
                <a:gd name="T73" fmla="*/ 189 h 227"/>
                <a:gd name="T74" fmla="*/ 0 w 31"/>
                <a:gd name="T75" fmla="*/ 173 h 227"/>
                <a:gd name="T76" fmla="*/ 0 w 31"/>
                <a:gd name="T77" fmla="*/ 152 h 227"/>
                <a:gd name="T78" fmla="*/ 0 w 31"/>
                <a:gd name="T79" fmla="*/ 129 h 227"/>
                <a:gd name="T80" fmla="*/ 1 w 31"/>
                <a:gd name="T81" fmla="*/ 102 h 227"/>
                <a:gd name="T82" fmla="*/ 1 w 31"/>
                <a:gd name="T83" fmla="*/ 78 h 227"/>
                <a:gd name="T84" fmla="*/ 2 w 31"/>
                <a:gd name="T85" fmla="*/ 54 h 227"/>
                <a:gd name="T86" fmla="*/ 4 w 31"/>
                <a:gd name="T87" fmla="*/ 32 h 227"/>
                <a:gd name="T88" fmla="*/ 5 w 31"/>
                <a:gd name="T89" fmla="*/ 15 h 227"/>
                <a:gd name="T90" fmla="*/ 6 w 31"/>
                <a:gd name="T91" fmla="*/ 4 h 227"/>
                <a:gd name="T92" fmla="*/ 6 w 31"/>
                <a:gd name="T9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" h="227">
                  <a:moveTo>
                    <a:pt x="6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16" y="16"/>
                  </a:lnTo>
                  <a:lnTo>
                    <a:pt x="14" y="33"/>
                  </a:lnTo>
                  <a:lnTo>
                    <a:pt x="13" y="54"/>
                  </a:lnTo>
                  <a:lnTo>
                    <a:pt x="12" y="78"/>
                  </a:lnTo>
                  <a:lnTo>
                    <a:pt x="10" y="104"/>
                  </a:lnTo>
                  <a:lnTo>
                    <a:pt x="10" y="129"/>
                  </a:lnTo>
                  <a:lnTo>
                    <a:pt x="9" y="152"/>
                  </a:lnTo>
                  <a:lnTo>
                    <a:pt x="10" y="172"/>
                  </a:lnTo>
                  <a:lnTo>
                    <a:pt x="10" y="189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3" y="214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4" y="218"/>
                  </a:lnTo>
                  <a:lnTo>
                    <a:pt x="16" y="218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31" y="216"/>
                  </a:lnTo>
                  <a:lnTo>
                    <a:pt x="31" y="227"/>
                  </a:lnTo>
                  <a:lnTo>
                    <a:pt x="18" y="227"/>
                  </a:lnTo>
                  <a:lnTo>
                    <a:pt x="16" y="227"/>
                  </a:lnTo>
                  <a:lnTo>
                    <a:pt x="14" y="227"/>
                  </a:lnTo>
                  <a:lnTo>
                    <a:pt x="10" y="227"/>
                  </a:lnTo>
                  <a:lnTo>
                    <a:pt x="8" y="225"/>
                  </a:lnTo>
                  <a:lnTo>
                    <a:pt x="5" y="223"/>
                  </a:lnTo>
                  <a:lnTo>
                    <a:pt x="4" y="219"/>
                  </a:lnTo>
                  <a:lnTo>
                    <a:pt x="4" y="216"/>
                  </a:lnTo>
                  <a:lnTo>
                    <a:pt x="4" y="214"/>
                  </a:lnTo>
                  <a:lnTo>
                    <a:pt x="1" y="195"/>
                  </a:lnTo>
                  <a:lnTo>
                    <a:pt x="1" y="189"/>
                  </a:lnTo>
                  <a:lnTo>
                    <a:pt x="0" y="173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1" y="102"/>
                  </a:lnTo>
                  <a:lnTo>
                    <a:pt x="1" y="78"/>
                  </a:lnTo>
                  <a:lnTo>
                    <a:pt x="2" y="54"/>
                  </a:lnTo>
                  <a:lnTo>
                    <a:pt x="4" y="32"/>
                  </a:lnTo>
                  <a:lnTo>
                    <a:pt x="5" y="15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Freeform 145"/>
            <p:cNvSpPr/>
            <p:nvPr/>
          </p:nvSpPr>
          <p:spPr bwMode="auto">
            <a:xfrm>
              <a:off x="7556500" y="3092450"/>
              <a:ext cx="44450" cy="363538"/>
            </a:xfrm>
            <a:custGeom>
              <a:avLst/>
              <a:gdLst>
                <a:gd name="T0" fmla="*/ 16 w 28"/>
                <a:gd name="T1" fmla="*/ 0 h 229"/>
                <a:gd name="T2" fmla="*/ 16 w 28"/>
                <a:gd name="T3" fmla="*/ 0 h 229"/>
                <a:gd name="T4" fmla="*/ 26 w 28"/>
                <a:gd name="T5" fmla="*/ 0 h 229"/>
                <a:gd name="T6" fmla="*/ 26 w 28"/>
                <a:gd name="T7" fmla="*/ 4 h 229"/>
                <a:gd name="T8" fmla="*/ 26 w 28"/>
                <a:gd name="T9" fmla="*/ 14 h 229"/>
                <a:gd name="T10" fmla="*/ 25 w 28"/>
                <a:gd name="T11" fmla="*/ 31 h 229"/>
                <a:gd name="T12" fmla="*/ 25 w 28"/>
                <a:gd name="T13" fmla="*/ 52 h 229"/>
                <a:gd name="T14" fmla="*/ 25 w 28"/>
                <a:gd name="T15" fmla="*/ 77 h 229"/>
                <a:gd name="T16" fmla="*/ 25 w 28"/>
                <a:gd name="T17" fmla="*/ 102 h 229"/>
                <a:gd name="T18" fmla="*/ 25 w 28"/>
                <a:gd name="T19" fmla="*/ 127 h 229"/>
                <a:gd name="T20" fmla="*/ 25 w 28"/>
                <a:gd name="T21" fmla="*/ 152 h 229"/>
                <a:gd name="T22" fmla="*/ 25 w 28"/>
                <a:gd name="T23" fmla="*/ 173 h 229"/>
                <a:gd name="T24" fmla="*/ 25 w 28"/>
                <a:gd name="T25" fmla="*/ 190 h 229"/>
                <a:gd name="T26" fmla="*/ 25 w 28"/>
                <a:gd name="T27" fmla="*/ 191 h 229"/>
                <a:gd name="T28" fmla="*/ 25 w 28"/>
                <a:gd name="T29" fmla="*/ 195 h 229"/>
                <a:gd name="T30" fmla="*/ 25 w 28"/>
                <a:gd name="T31" fmla="*/ 199 h 229"/>
                <a:gd name="T32" fmla="*/ 25 w 28"/>
                <a:gd name="T33" fmla="*/ 203 h 229"/>
                <a:gd name="T34" fmla="*/ 26 w 28"/>
                <a:gd name="T35" fmla="*/ 221 h 229"/>
                <a:gd name="T36" fmla="*/ 26 w 28"/>
                <a:gd name="T37" fmla="*/ 221 h 229"/>
                <a:gd name="T38" fmla="*/ 28 w 28"/>
                <a:gd name="T39" fmla="*/ 224 h 229"/>
                <a:gd name="T40" fmla="*/ 26 w 28"/>
                <a:gd name="T41" fmla="*/ 225 h 229"/>
                <a:gd name="T42" fmla="*/ 25 w 28"/>
                <a:gd name="T43" fmla="*/ 226 h 229"/>
                <a:gd name="T44" fmla="*/ 24 w 28"/>
                <a:gd name="T45" fmla="*/ 228 h 229"/>
                <a:gd name="T46" fmla="*/ 24 w 28"/>
                <a:gd name="T47" fmla="*/ 228 h 229"/>
                <a:gd name="T48" fmla="*/ 22 w 28"/>
                <a:gd name="T49" fmla="*/ 229 h 229"/>
                <a:gd name="T50" fmla="*/ 20 w 28"/>
                <a:gd name="T51" fmla="*/ 229 h 229"/>
                <a:gd name="T52" fmla="*/ 17 w 28"/>
                <a:gd name="T53" fmla="*/ 229 h 229"/>
                <a:gd name="T54" fmla="*/ 13 w 28"/>
                <a:gd name="T55" fmla="*/ 228 h 229"/>
                <a:gd name="T56" fmla="*/ 0 w 28"/>
                <a:gd name="T57" fmla="*/ 228 h 229"/>
                <a:gd name="T58" fmla="*/ 0 w 28"/>
                <a:gd name="T59" fmla="*/ 217 h 229"/>
                <a:gd name="T60" fmla="*/ 14 w 28"/>
                <a:gd name="T61" fmla="*/ 219 h 229"/>
                <a:gd name="T62" fmla="*/ 14 w 28"/>
                <a:gd name="T63" fmla="*/ 219 h 229"/>
                <a:gd name="T64" fmla="*/ 16 w 28"/>
                <a:gd name="T65" fmla="*/ 219 h 229"/>
                <a:gd name="T66" fmla="*/ 16 w 28"/>
                <a:gd name="T67" fmla="*/ 203 h 229"/>
                <a:gd name="T68" fmla="*/ 16 w 28"/>
                <a:gd name="T69" fmla="*/ 202 h 229"/>
                <a:gd name="T70" fmla="*/ 16 w 28"/>
                <a:gd name="T71" fmla="*/ 200 h 229"/>
                <a:gd name="T72" fmla="*/ 16 w 28"/>
                <a:gd name="T73" fmla="*/ 198 h 229"/>
                <a:gd name="T74" fmla="*/ 16 w 28"/>
                <a:gd name="T75" fmla="*/ 194 h 229"/>
                <a:gd name="T76" fmla="*/ 16 w 28"/>
                <a:gd name="T77" fmla="*/ 191 h 229"/>
                <a:gd name="T78" fmla="*/ 16 w 28"/>
                <a:gd name="T79" fmla="*/ 190 h 229"/>
                <a:gd name="T80" fmla="*/ 14 w 28"/>
                <a:gd name="T81" fmla="*/ 173 h 229"/>
                <a:gd name="T82" fmla="*/ 14 w 28"/>
                <a:gd name="T83" fmla="*/ 152 h 229"/>
                <a:gd name="T84" fmla="*/ 14 w 28"/>
                <a:gd name="T85" fmla="*/ 127 h 229"/>
                <a:gd name="T86" fmla="*/ 14 w 28"/>
                <a:gd name="T87" fmla="*/ 102 h 229"/>
                <a:gd name="T88" fmla="*/ 14 w 28"/>
                <a:gd name="T89" fmla="*/ 76 h 229"/>
                <a:gd name="T90" fmla="*/ 16 w 28"/>
                <a:gd name="T91" fmla="*/ 52 h 229"/>
                <a:gd name="T92" fmla="*/ 16 w 28"/>
                <a:gd name="T93" fmla="*/ 31 h 229"/>
                <a:gd name="T94" fmla="*/ 16 w 28"/>
                <a:gd name="T95" fmla="*/ 14 h 229"/>
                <a:gd name="T96" fmla="*/ 16 w 28"/>
                <a:gd name="T97" fmla="*/ 4 h 229"/>
                <a:gd name="T98" fmla="*/ 16 w 28"/>
                <a:gd name="T9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229">
                  <a:moveTo>
                    <a:pt x="16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25" y="31"/>
                  </a:lnTo>
                  <a:lnTo>
                    <a:pt x="25" y="52"/>
                  </a:lnTo>
                  <a:lnTo>
                    <a:pt x="25" y="77"/>
                  </a:lnTo>
                  <a:lnTo>
                    <a:pt x="25" y="102"/>
                  </a:lnTo>
                  <a:lnTo>
                    <a:pt x="25" y="127"/>
                  </a:lnTo>
                  <a:lnTo>
                    <a:pt x="25" y="152"/>
                  </a:lnTo>
                  <a:lnTo>
                    <a:pt x="25" y="173"/>
                  </a:lnTo>
                  <a:lnTo>
                    <a:pt x="25" y="190"/>
                  </a:lnTo>
                  <a:lnTo>
                    <a:pt x="25" y="191"/>
                  </a:lnTo>
                  <a:lnTo>
                    <a:pt x="25" y="195"/>
                  </a:lnTo>
                  <a:lnTo>
                    <a:pt x="25" y="199"/>
                  </a:lnTo>
                  <a:lnTo>
                    <a:pt x="25" y="203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8" y="224"/>
                  </a:lnTo>
                  <a:lnTo>
                    <a:pt x="26" y="225"/>
                  </a:lnTo>
                  <a:lnTo>
                    <a:pt x="25" y="226"/>
                  </a:lnTo>
                  <a:lnTo>
                    <a:pt x="24" y="228"/>
                  </a:lnTo>
                  <a:lnTo>
                    <a:pt x="24" y="228"/>
                  </a:lnTo>
                  <a:lnTo>
                    <a:pt x="22" y="229"/>
                  </a:lnTo>
                  <a:lnTo>
                    <a:pt x="20" y="229"/>
                  </a:lnTo>
                  <a:lnTo>
                    <a:pt x="17" y="229"/>
                  </a:lnTo>
                  <a:lnTo>
                    <a:pt x="13" y="228"/>
                  </a:lnTo>
                  <a:lnTo>
                    <a:pt x="0" y="228"/>
                  </a:lnTo>
                  <a:lnTo>
                    <a:pt x="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6" y="219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194"/>
                  </a:lnTo>
                  <a:lnTo>
                    <a:pt x="16" y="191"/>
                  </a:lnTo>
                  <a:lnTo>
                    <a:pt x="16" y="190"/>
                  </a:lnTo>
                  <a:lnTo>
                    <a:pt x="14" y="173"/>
                  </a:lnTo>
                  <a:lnTo>
                    <a:pt x="14" y="152"/>
                  </a:lnTo>
                  <a:lnTo>
                    <a:pt x="14" y="127"/>
                  </a:lnTo>
                  <a:lnTo>
                    <a:pt x="14" y="102"/>
                  </a:lnTo>
                  <a:lnTo>
                    <a:pt x="14" y="76"/>
                  </a:lnTo>
                  <a:lnTo>
                    <a:pt x="16" y="52"/>
                  </a:lnTo>
                  <a:lnTo>
                    <a:pt x="16" y="31"/>
                  </a:lnTo>
                  <a:lnTo>
                    <a:pt x="16" y="14"/>
                  </a:lnTo>
                  <a:lnTo>
                    <a:pt x="1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Freeform 146"/>
            <p:cNvSpPr>
              <a:spLocks noEditPoints="1"/>
            </p:cNvSpPr>
            <p:nvPr/>
          </p:nvSpPr>
          <p:spPr bwMode="auto">
            <a:xfrm>
              <a:off x="7491413" y="2516188"/>
              <a:ext cx="288925" cy="269875"/>
            </a:xfrm>
            <a:custGeom>
              <a:avLst/>
              <a:gdLst>
                <a:gd name="T0" fmla="*/ 71 w 182"/>
                <a:gd name="T1" fmla="*/ 11 h 170"/>
                <a:gd name="T2" fmla="*/ 53 w 182"/>
                <a:gd name="T3" fmla="*/ 19 h 170"/>
                <a:gd name="T4" fmla="*/ 49 w 182"/>
                <a:gd name="T5" fmla="*/ 21 h 170"/>
                <a:gd name="T6" fmla="*/ 29 w 182"/>
                <a:gd name="T7" fmla="*/ 40 h 170"/>
                <a:gd name="T8" fmla="*/ 12 w 182"/>
                <a:gd name="T9" fmla="*/ 74 h 170"/>
                <a:gd name="T10" fmla="*/ 12 w 182"/>
                <a:gd name="T11" fmla="*/ 105 h 170"/>
                <a:gd name="T12" fmla="*/ 21 w 182"/>
                <a:gd name="T13" fmla="*/ 126 h 170"/>
                <a:gd name="T14" fmla="*/ 24 w 182"/>
                <a:gd name="T15" fmla="*/ 129 h 170"/>
                <a:gd name="T16" fmla="*/ 24 w 182"/>
                <a:gd name="T17" fmla="*/ 130 h 170"/>
                <a:gd name="T18" fmla="*/ 53 w 182"/>
                <a:gd name="T19" fmla="*/ 153 h 170"/>
                <a:gd name="T20" fmla="*/ 86 w 182"/>
                <a:gd name="T21" fmla="*/ 160 h 170"/>
                <a:gd name="T22" fmla="*/ 116 w 182"/>
                <a:gd name="T23" fmla="*/ 156 h 170"/>
                <a:gd name="T24" fmla="*/ 129 w 182"/>
                <a:gd name="T25" fmla="*/ 152 h 170"/>
                <a:gd name="T26" fmla="*/ 130 w 182"/>
                <a:gd name="T27" fmla="*/ 152 h 170"/>
                <a:gd name="T28" fmla="*/ 130 w 182"/>
                <a:gd name="T29" fmla="*/ 151 h 170"/>
                <a:gd name="T30" fmla="*/ 134 w 182"/>
                <a:gd name="T31" fmla="*/ 148 h 170"/>
                <a:gd name="T32" fmla="*/ 144 w 182"/>
                <a:gd name="T33" fmla="*/ 139 h 170"/>
                <a:gd name="T34" fmla="*/ 151 w 182"/>
                <a:gd name="T35" fmla="*/ 134 h 170"/>
                <a:gd name="T36" fmla="*/ 156 w 182"/>
                <a:gd name="T37" fmla="*/ 129 h 170"/>
                <a:gd name="T38" fmla="*/ 158 w 182"/>
                <a:gd name="T39" fmla="*/ 127 h 170"/>
                <a:gd name="T40" fmla="*/ 159 w 182"/>
                <a:gd name="T41" fmla="*/ 126 h 170"/>
                <a:gd name="T42" fmla="*/ 161 w 182"/>
                <a:gd name="T43" fmla="*/ 123 h 170"/>
                <a:gd name="T44" fmla="*/ 164 w 182"/>
                <a:gd name="T45" fmla="*/ 118 h 170"/>
                <a:gd name="T46" fmla="*/ 168 w 182"/>
                <a:gd name="T47" fmla="*/ 102 h 170"/>
                <a:gd name="T48" fmla="*/ 171 w 182"/>
                <a:gd name="T49" fmla="*/ 92 h 170"/>
                <a:gd name="T50" fmla="*/ 172 w 182"/>
                <a:gd name="T51" fmla="*/ 84 h 170"/>
                <a:gd name="T52" fmla="*/ 168 w 182"/>
                <a:gd name="T53" fmla="*/ 63 h 170"/>
                <a:gd name="T54" fmla="*/ 152 w 182"/>
                <a:gd name="T55" fmla="*/ 37 h 170"/>
                <a:gd name="T56" fmla="*/ 134 w 182"/>
                <a:gd name="T57" fmla="*/ 23 h 170"/>
                <a:gd name="T58" fmla="*/ 121 w 182"/>
                <a:gd name="T59" fmla="*/ 17 h 170"/>
                <a:gd name="T60" fmla="*/ 120 w 182"/>
                <a:gd name="T61" fmla="*/ 16 h 170"/>
                <a:gd name="T62" fmla="*/ 118 w 182"/>
                <a:gd name="T63" fmla="*/ 16 h 170"/>
                <a:gd name="T64" fmla="*/ 86 w 182"/>
                <a:gd name="T65" fmla="*/ 9 h 170"/>
                <a:gd name="T66" fmla="*/ 86 w 182"/>
                <a:gd name="T67" fmla="*/ 0 h 170"/>
                <a:gd name="T68" fmla="*/ 122 w 182"/>
                <a:gd name="T69" fmla="*/ 7 h 170"/>
                <a:gd name="T70" fmla="*/ 137 w 182"/>
                <a:gd name="T71" fmla="*/ 13 h 170"/>
                <a:gd name="T72" fmla="*/ 160 w 182"/>
                <a:gd name="T73" fmla="*/ 30 h 170"/>
                <a:gd name="T74" fmla="*/ 179 w 182"/>
                <a:gd name="T75" fmla="*/ 61 h 170"/>
                <a:gd name="T76" fmla="*/ 182 w 182"/>
                <a:gd name="T77" fmla="*/ 81 h 170"/>
                <a:gd name="T78" fmla="*/ 181 w 182"/>
                <a:gd name="T79" fmla="*/ 87 h 170"/>
                <a:gd name="T80" fmla="*/ 177 w 182"/>
                <a:gd name="T81" fmla="*/ 109 h 170"/>
                <a:gd name="T82" fmla="*/ 171 w 182"/>
                <a:gd name="T83" fmla="*/ 126 h 170"/>
                <a:gd name="T84" fmla="*/ 165 w 182"/>
                <a:gd name="T85" fmla="*/ 134 h 170"/>
                <a:gd name="T86" fmla="*/ 156 w 182"/>
                <a:gd name="T87" fmla="*/ 142 h 170"/>
                <a:gd name="T88" fmla="*/ 142 w 182"/>
                <a:gd name="T89" fmla="*/ 155 h 170"/>
                <a:gd name="T90" fmla="*/ 134 w 182"/>
                <a:gd name="T91" fmla="*/ 160 h 170"/>
                <a:gd name="T92" fmla="*/ 127 w 182"/>
                <a:gd name="T93" fmla="*/ 163 h 170"/>
                <a:gd name="T94" fmla="*/ 103 w 182"/>
                <a:gd name="T95" fmla="*/ 169 h 170"/>
                <a:gd name="T96" fmla="*/ 84 w 182"/>
                <a:gd name="T97" fmla="*/ 170 h 170"/>
                <a:gd name="T98" fmla="*/ 55 w 182"/>
                <a:gd name="T99" fmla="*/ 165 h 170"/>
                <a:gd name="T100" fmla="*/ 28 w 182"/>
                <a:gd name="T101" fmla="*/ 150 h 170"/>
                <a:gd name="T102" fmla="*/ 12 w 182"/>
                <a:gd name="T103" fmla="*/ 131 h 170"/>
                <a:gd name="T104" fmla="*/ 3 w 182"/>
                <a:gd name="T105" fmla="*/ 106 h 170"/>
                <a:gd name="T106" fmla="*/ 2 w 182"/>
                <a:gd name="T107" fmla="*/ 72 h 170"/>
                <a:gd name="T108" fmla="*/ 23 w 182"/>
                <a:gd name="T109" fmla="*/ 34 h 170"/>
                <a:gd name="T110" fmla="*/ 46 w 182"/>
                <a:gd name="T111" fmla="*/ 12 h 170"/>
                <a:gd name="T112" fmla="*/ 67 w 182"/>
                <a:gd name="T11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2" h="170">
                  <a:moveTo>
                    <a:pt x="86" y="9"/>
                  </a:moveTo>
                  <a:lnTo>
                    <a:pt x="71" y="11"/>
                  </a:lnTo>
                  <a:lnTo>
                    <a:pt x="61" y="15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29" y="40"/>
                  </a:lnTo>
                  <a:lnTo>
                    <a:pt x="17" y="58"/>
                  </a:lnTo>
                  <a:lnTo>
                    <a:pt x="12" y="74"/>
                  </a:lnTo>
                  <a:lnTo>
                    <a:pt x="10" y="89"/>
                  </a:lnTo>
                  <a:lnTo>
                    <a:pt x="12" y="105"/>
                  </a:lnTo>
                  <a:lnTo>
                    <a:pt x="17" y="118"/>
                  </a:lnTo>
                  <a:lnTo>
                    <a:pt x="21" y="126"/>
                  </a:lnTo>
                  <a:lnTo>
                    <a:pt x="24" y="129"/>
                  </a:lnTo>
                  <a:lnTo>
                    <a:pt x="24" y="129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37" y="144"/>
                  </a:lnTo>
                  <a:lnTo>
                    <a:pt x="53" y="153"/>
                  </a:lnTo>
                  <a:lnTo>
                    <a:pt x="69" y="159"/>
                  </a:lnTo>
                  <a:lnTo>
                    <a:pt x="86" y="160"/>
                  </a:lnTo>
                  <a:lnTo>
                    <a:pt x="103" y="159"/>
                  </a:lnTo>
                  <a:lnTo>
                    <a:pt x="116" y="156"/>
                  </a:lnTo>
                  <a:lnTo>
                    <a:pt x="126" y="153"/>
                  </a:lnTo>
                  <a:lnTo>
                    <a:pt x="129" y="152"/>
                  </a:lnTo>
                  <a:lnTo>
                    <a:pt x="129" y="152"/>
                  </a:lnTo>
                  <a:lnTo>
                    <a:pt x="130" y="152"/>
                  </a:lnTo>
                  <a:lnTo>
                    <a:pt x="130" y="151"/>
                  </a:lnTo>
                  <a:lnTo>
                    <a:pt x="130" y="151"/>
                  </a:lnTo>
                  <a:lnTo>
                    <a:pt x="133" y="150"/>
                  </a:lnTo>
                  <a:lnTo>
                    <a:pt x="134" y="148"/>
                  </a:lnTo>
                  <a:lnTo>
                    <a:pt x="139" y="144"/>
                  </a:lnTo>
                  <a:lnTo>
                    <a:pt x="144" y="139"/>
                  </a:lnTo>
                  <a:lnTo>
                    <a:pt x="148" y="136"/>
                  </a:lnTo>
                  <a:lnTo>
                    <a:pt x="151" y="134"/>
                  </a:lnTo>
                  <a:lnTo>
                    <a:pt x="154" y="131"/>
                  </a:lnTo>
                  <a:lnTo>
                    <a:pt x="156" y="129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0" y="126"/>
                  </a:lnTo>
                  <a:lnTo>
                    <a:pt x="161" y="123"/>
                  </a:lnTo>
                  <a:lnTo>
                    <a:pt x="163" y="121"/>
                  </a:lnTo>
                  <a:lnTo>
                    <a:pt x="164" y="118"/>
                  </a:lnTo>
                  <a:lnTo>
                    <a:pt x="167" y="110"/>
                  </a:lnTo>
                  <a:lnTo>
                    <a:pt x="168" y="102"/>
                  </a:lnTo>
                  <a:lnTo>
                    <a:pt x="169" y="97"/>
                  </a:lnTo>
                  <a:lnTo>
                    <a:pt x="171" y="92"/>
                  </a:lnTo>
                  <a:lnTo>
                    <a:pt x="172" y="88"/>
                  </a:lnTo>
                  <a:lnTo>
                    <a:pt x="172" y="84"/>
                  </a:lnTo>
                  <a:lnTo>
                    <a:pt x="172" y="81"/>
                  </a:lnTo>
                  <a:lnTo>
                    <a:pt x="168" y="63"/>
                  </a:lnTo>
                  <a:lnTo>
                    <a:pt x="161" y="49"/>
                  </a:lnTo>
                  <a:lnTo>
                    <a:pt x="152" y="37"/>
                  </a:lnTo>
                  <a:lnTo>
                    <a:pt x="143" y="29"/>
                  </a:lnTo>
                  <a:lnTo>
                    <a:pt x="134" y="23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01" y="11"/>
                  </a:lnTo>
                  <a:lnTo>
                    <a:pt x="86" y="9"/>
                  </a:lnTo>
                  <a:lnTo>
                    <a:pt x="86" y="9"/>
                  </a:lnTo>
                  <a:close/>
                  <a:moveTo>
                    <a:pt x="86" y="0"/>
                  </a:moveTo>
                  <a:lnTo>
                    <a:pt x="103" y="2"/>
                  </a:lnTo>
                  <a:lnTo>
                    <a:pt x="122" y="7"/>
                  </a:lnTo>
                  <a:lnTo>
                    <a:pt x="127" y="8"/>
                  </a:lnTo>
                  <a:lnTo>
                    <a:pt x="137" y="13"/>
                  </a:lnTo>
                  <a:lnTo>
                    <a:pt x="150" y="21"/>
                  </a:lnTo>
                  <a:lnTo>
                    <a:pt x="160" y="30"/>
                  </a:lnTo>
                  <a:lnTo>
                    <a:pt x="171" y="44"/>
                  </a:lnTo>
                  <a:lnTo>
                    <a:pt x="179" y="61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3"/>
                  </a:lnTo>
                  <a:lnTo>
                    <a:pt x="181" y="87"/>
                  </a:lnTo>
                  <a:lnTo>
                    <a:pt x="180" y="96"/>
                  </a:lnTo>
                  <a:lnTo>
                    <a:pt x="177" y="109"/>
                  </a:lnTo>
                  <a:lnTo>
                    <a:pt x="173" y="122"/>
                  </a:lnTo>
                  <a:lnTo>
                    <a:pt x="171" y="126"/>
                  </a:lnTo>
                  <a:lnTo>
                    <a:pt x="168" y="131"/>
                  </a:lnTo>
                  <a:lnTo>
                    <a:pt x="165" y="134"/>
                  </a:lnTo>
                  <a:lnTo>
                    <a:pt x="161" y="136"/>
                  </a:lnTo>
                  <a:lnTo>
                    <a:pt x="156" y="142"/>
                  </a:lnTo>
                  <a:lnTo>
                    <a:pt x="150" y="148"/>
                  </a:lnTo>
                  <a:lnTo>
                    <a:pt x="142" y="155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1"/>
                  </a:lnTo>
                  <a:lnTo>
                    <a:pt x="127" y="163"/>
                  </a:lnTo>
                  <a:lnTo>
                    <a:pt x="117" y="165"/>
                  </a:lnTo>
                  <a:lnTo>
                    <a:pt x="103" y="169"/>
                  </a:lnTo>
                  <a:lnTo>
                    <a:pt x="86" y="170"/>
                  </a:lnTo>
                  <a:lnTo>
                    <a:pt x="84" y="170"/>
                  </a:lnTo>
                  <a:lnTo>
                    <a:pt x="71" y="169"/>
                  </a:lnTo>
                  <a:lnTo>
                    <a:pt x="55" y="165"/>
                  </a:lnTo>
                  <a:lnTo>
                    <a:pt x="41" y="159"/>
                  </a:lnTo>
                  <a:lnTo>
                    <a:pt x="28" y="150"/>
                  </a:lnTo>
                  <a:lnTo>
                    <a:pt x="16" y="135"/>
                  </a:lnTo>
                  <a:lnTo>
                    <a:pt x="12" y="131"/>
                  </a:lnTo>
                  <a:lnTo>
                    <a:pt x="7" y="121"/>
                  </a:lnTo>
                  <a:lnTo>
                    <a:pt x="3" y="106"/>
                  </a:lnTo>
                  <a:lnTo>
                    <a:pt x="0" y="89"/>
                  </a:lnTo>
                  <a:lnTo>
                    <a:pt x="2" y="72"/>
                  </a:lnTo>
                  <a:lnTo>
                    <a:pt x="10" y="54"/>
                  </a:lnTo>
                  <a:lnTo>
                    <a:pt x="23" y="34"/>
                  </a:lnTo>
                  <a:lnTo>
                    <a:pt x="42" y="13"/>
                  </a:lnTo>
                  <a:lnTo>
                    <a:pt x="46" y="12"/>
                  </a:lnTo>
                  <a:lnTo>
                    <a:pt x="54" y="7"/>
                  </a:lnTo>
                  <a:lnTo>
                    <a:pt x="67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Freeform 147"/>
            <p:cNvSpPr/>
            <p:nvPr/>
          </p:nvSpPr>
          <p:spPr bwMode="auto">
            <a:xfrm>
              <a:off x="7610475" y="2525713"/>
              <a:ext cx="120650" cy="53975"/>
            </a:xfrm>
            <a:custGeom>
              <a:avLst/>
              <a:gdLst>
                <a:gd name="T0" fmla="*/ 9 w 76"/>
                <a:gd name="T1" fmla="*/ 0 h 34"/>
                <a:gd name="T2" fmla="*/ 9 w 76"/>
                <a:gd name="T3" fmla="*/ 1 h 34"/>
                <a:gd name="T4" fmla="*/ 11 w 76"/>
                <a:gd name="T5" fmla="*/ 2 h 34"/>
                <a:gd name="T6" fmla="*/ 12 w 76"/>
                <a:gd name="T7" fmla="*/ 5 h 34"/>
                <a:gd name="T8" fmla="*/ 14 w 76"/>
                <a:gd name="T9" fmla="*/ 6 h 34"/>
                <a:gd name="T10" fmla="*/ 16 w 76"/>
                <a:gd name="T11" fmla="*/ 9 h 34"/>
                <a:gd name="T12" fmla="*/ 17 w 76"/>
                <a:gd name="T13" fmla="*/ 10 h 34"/>
                <a:gd name="T14" fmla="*/ 18 w 76"/>
                <a:gd name="T15" fmla="*/ 10 h 34"/>
                <a:gd name="T16" fmla="*/ 18 w 76"/>
                <a:gd name="T17" fmla="*/ 10 h 34"/>
                <a:gd name="T18" fmla="*/ 18 w 76"/>
                <a:gd name="T19" fmla="*/ 11 h 34"/>
                <a:gd name="T20" fmla="*/ 21 w 76"/>
                <a:gd name="T21" fmla="*/ 14 h 34"/>
                <a:gd name="T22" fmla="*/ 24 w 76"/>
                <a:gd name="T23" fmla="*/ 17 h 34"/>
                <a:gd name="T24" fmla="*/ 25 w 76"/>
                <a:gd name="T25" fmla="*/ 14 h 34"/>
                <a:gd name="T26" fmla="*/ 26 w 76"/>
                <a:gd name="T27" fmla="*/ 11 h 34"/>
                <a:gd name="T28" fmla="*/ 29 w 76"/>
                <a:gd name="T29" fmla="*/ 10 h 34"/>
                <a:gd name="T30" fmla="*/ 30 w 76"/>
                <a:gd name="T31" fmla="*/ 10 h 34"/>
                <a:gd name="T32" fmla="*/ 33 w 76"/>
                <a:gd name="T33" fmla="*/ 10 h 34"/>
                <a:gd name="T34" fmla="*/ 35 w 76"/>
                <a:gd name="T35" fmla="*/ 11 h 34"/>
                <a:gd name="T36" fmla="*/ 37 w 76"/>
                <a:gd name="T37" fmla="*/ 13 h 34"/>
                <a:gd name="T38" fmla="*/ 37 w 76"/>
                <a:gd name="T39" fmla="*/ 13 h 34"/>
                <a:gd name="T40" fmla="*/ 46 w 76"/>
                <a:gd name="T41" fmla="*/ 19 h 34"/>
                <a:gd name="T42" fmla="*/ 46 w 76"/>
                <a:gd name="T43" fmla="*/ 19 h 34"/>
                <a:gd name="T44" fmla="*/ 50 w 76"/>
                <a:gd name="T45" fmla="*/ 22 h 34"/>
                <a:gd name="T46" fmla="*/ 54 w 76"/>
                <a:gd name="T47" fmla="*/ 22 h 34"/>
                <a:gd name="T48" fmla="*/ 58 w 76"/>
                <a:gd name="T49" fmla="*/ 22 h 34"/>
                <a:gd name="T50" fmla="*/ 63 w 76"/>
                <a:gd name="T51" fmla="*/ 20 h 34"/>
                <a:gd name="T52" fmla="*/ 67 w 76"/>
                <a:gd name="T53" fmla="*/ 19 h 34"/>
                <a:gd name="T54" fmla="*/ 69 w 76"/>
                <a:gd name="T55" fmla="*/ 18 h 34"/>
                <a:gd name="T56" fmla="*/ 71 w 76"/>
                <a:gd name="T57" fmla="*/ 17 h 34"/>
                <a:gd name="T58" fmla="*/ 71 w 76"/>
                <a:gd name="T59" fmla="*/ 17 h 34"/>
                <a:gd name="T60" fmla="*/ 76 w 76"/>
                <a:gd name="T61" fmla="*/ 26 h 34"/>
                <a:gd name="T62" fmla="*/ 73 w 76"/>
                <a:gd name="T63" fmla="*/ 27 h 34"/>
                <a:gd name="T64" fmla="*/ 69 w 76"/>
                <a:gd name="T65" fmla="*/ 28 h 34"/>
                <a:gd name="T66" fmla="*/ 62 w 76"/>
                <a:gd name="T67" fmla="*/ 31 h 34"/>
                <a:gd name="T68" fmla="*/ 54 w 76"/>
                <a:gd name="T69" fmla="*/ 32 h 34"/>
                <a:gd name="T70" fmla="*/ 49 w 76"/>
                <a:gd name="T71" fmla="*/ 32 h 34"/>
                <a:gd name="T72" fmla="*/ 43 w 76"/>
                <a:gd name="T73" fmla="*/ 30 h 34"/>
                <a:gd name="T74" fmla="*/ 39 w 76"/>
                <a:gd name="T75" fmla="*/ 27 h 34"/>
                <a:gd name="T76" fmla="*/ 33 w 76"/>
                <a:gd name="T77" fmla="*/ 22 h 34"/>
                <a:gd name="T78" fmla="*/ 34 w 76"/>
                <a:gd name="T79" fmla="*/ 27 h 34"/>
                <a:gd name="T80" fmla="*/ 34 w 76"/>
                <a:gd name="T81" fmla="*/ 28 h 34"/>
                <a:gd name="T82" fmla="*/ 34 w 76"/>
                <a:gd name="T83" fmla="*/ 30 h 34"/>
                <a:gd name="T84" fmla="*/ 33 w 76"/>
                <a:gd name="T85" fmla="*/ 32 h 34"/>
                <a:gd name="T86" fmla="*/ 31 w 76"/>
                <a:gd name="T87" fmla="*/ 34 h 34"/>
                <a:gd name="T88" fmla="*/ 29 w 76"/>
                <a:gd name="T89" fmla="*/ 34 h 34"/>
                <a:gd name="T90" fmla="*/ 29 w 76"/>
                <a:gd name="T91" fmla="*/ 34 h 34"/>
                <a:gd name="T92" fmla="*/ 28 w 76"/>
                <a:gd name="T93" fmla="*/ 34 h 34"/>
                <a:gd name="T94" fmla="*/ 28 w 76"/>
                <a:gd name="T95" fmla="*/ 34 h 34"/>
                <a:gd name="T96" fmla="*/ 26 w 76"/>
                <a:gd name="T97" fmla="*/ 32 h 34"/>
                <a:gd name="T98" fmla="*/ 25 w 76"/>
                <a:gd name="T99" fmla="*/ 32 h 34"/>
                <a:gd name="T100" fmla="*/ 25 w 76"/>
                <a:gd name="T101" fmla="*/ 31 h 34"/>
                <a:gd name="T102" fmla="*/ 22 w 76"/>
                <a:gd name="T103" fmla="*/ 30 h 34"/>
                <a:gd name="T104" fmla="*/ 21 w 76"/>
                <a:gd name="T105" fmla="*/ 27 h 34"/>
                <a:gd name="T106" fmla="*/ 18 w 76"/>
                <a:gd name="T107" fmla="*/ 24 h 34"/>
                <a:gd name="T108" fmla="*/ 16 w 76"/>
                <a:gd name="T109" fmla="*/ 22 h 34"/>
                <a:gd name="T110" fmla="*/ 12 w 76"/>
                <a:gd name="T111" fmla="*/ 18 h 34"/>
                <a:gd name="T112" fmla="*/ 9 w 76"/>
                <a:gd name="T113" fmla="*/ 15 h 34"/>
                <a:gd name="T114" fmla="*/ 8 w 76"/>
                <a:gd name="T115" fmla="*/ 14 h 34"/>
                <a:gd name="T116" fmla="*/ 4 w 76"/>
                <a:gd name="T117" fmla="*/ 10 h 34"/>
                <a:gd name="T118" fmla="*/ 1 w 76"/>
                <a:gd name="T119" fmla="*/ 6 h 34"/>
                <a:gd name="T120" fmla="*/ 0 w 76"/>
                <a:gd name="T121" fmla="*/ 2 h 34"/>
                <a:gd name="T122" fmla="*/ 9 w 76"/>
                <a:gd name="T1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34">
                  <a:moveTo>
                    <a:pt x="9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6" y="9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4" y="17"/>
                  </a:lnTo>
                  <a:lnTo>
                    <a:pt x="25" y="14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50" y="22"/>
                  </a:lnTo>
                  <a:lnTo>
                    <a:pt x="54" y="22"/>
                  </a:lnTo>
                  <a:lnTo>
                    <a:pt x="58" y="22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69" y="1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6" y="26"/>
                  </a:lnTo>
                  <a:lnTo>
                    <a:pt x="73" y="27"/>
                  </a:lnTo>
                  <a:lnTo>
                    <a:pt x="69" y="28"/>
                  </a:lnTo>
                  <a:lnTo>
                    <a:pt x="62" y="31"/>
                  </a:lnTo>
                  <a:lnTo>
                    <a:pt x="54" y="32"/>
                  </a:lnTo>
                  <a:lnTo>
                    <a:pt x="49" y="32"/>
                  </a:lnTo>
                  <a:lnTo>
                    <a:pt x="43" y="30"/>
                  </a:lnTo>
                  <a:lnTo>
                    <a:pt x="39" y="27"/>
                  </a:lnTo>
                  <a:lnTo>
                    <a:pt x="33" y="22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3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22" y="30"/>
                  </a:lnTo>
                  <a:lnTo>
                    <a:pt x="21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Freeform 148"/>
            <p:cNvSpPr/>
            <p:nvPr/>
          </p:nvSpPr>
          <p:spPr bwMode="auto">
            <a:xfrm>
              <a:off x="7477125" y="2455863"/>
              <a:ext cx="139700" cy="73025"/>
            </a:xfrm>
            <a:custGeom>
              <a:avLst/>
              <a:gdLst>
                <a:gd name="T0" fmla="*/ 9 w 88"/>
                <a:gd name="T1" fmla="*/ 0 h 46"/>
                <a:gd name="T2" fmla="*/ 11 w 88"/>
                <a:gd name="T3" fmla="*/ 3 h 46"/>
                <a:gd name="T4" fmla="*/ 12 w 88"/>
                <a:gd name="T5" fmla="*/ 7 h 46"/>
                <a:gd name="T6" fmla="*/ 15 w 88"/>
                <a:gd name="T7" fmla="*/ 11 h 46"/>
                <a:gd name="T8" fmla="*/ 19 w 88"/>
                <a:gd name="T9" fmla="*/ 15 h 46"/>
                <a:gd name="T10" fmla="*/ 24 w 88"/>
                <a:gd name="T11" fmla="*/ 19 h 46"/>
                <a:gd name="T12" fmla="*/ 28 w 88"/>
                <a:gd name="T13" fmla="*/ 21 h 46"/>
                <a:gd name="T14" fmla="*/ 32 w 88"/>
                <a:gd name="T15" fmla="*/ 24 h 46"/>
                <a:gd name="T16" fmla="*/ 36 w 88"/>
                <a:gd name="T17" fmla="*/ 25 h 46"/>
                <a:gd name="T18" fmla="*/ 38 w 88"/>
                <a:gd name="T19" fmla="*/ 27 h 46"/>
                <a:gd name="T20" fmla="*/ 40 w 88"/>
                <a:gd name="T21" fmla="*/ 28 h 46"/>
                <a:gd name="T22" fmla="*/ 41 w 88"/>
                <a:gd name="T23" fmla="*/ 28 h 46"/>
                <a:gd name="T24" fmla="*/ 45 w 88"/>
                <a:gd name="T25" fmla="*/ 29 h 46"/>
                <a:gd name="T26" fmla="*/ 49 w 88"/>
                <a:gd name="T27" fmla="*/ 30 h 46"/>
                <a:gd name="T28" fmla="*/ 50 w 88"/>
                <a:gd name="T29" fmla="*/ 28 h 46"/>
                <a:gd name="T30" fmla="*/ 50 w 88"/>
                <a:gd name="T31" fmla="*/ 27 h 46"/>
                <a:gd name="T32" fmla="*/ 50 w 88"/>
                <a:gd name="T33" fmla="*/ 25 h 46"/>
                <a:gd name="T34" fmla="*/ 51 w 88"/>
                <a:gd name="T35" fmla="*/ 25 h 46"/>
                <a:gd name="T36" fmla="*/ 51 w 88"/>
                <a:gd name="T37" fmla="*/ 24 h 46"/>
                <a:gd name="T38" fmla="*/ 54 w 88"/>
                <a:gd name="T39" fmla="*/ 23 h 46"/>
                <a:gd name="T40" fmla="*/ 55 w 88"/>
                <a:gd name="T41" fmla="*/ 21 h 46"/>
                <a:gd name="T42" fmla="*/ 58 w 88"/>
                <a:gd name="T43" fmla="*/ 20 h 46"/>
                <a:gd name="T44" fmla="*/ 62 w 88"/>
                <a:gd name="T45" fmla="*/ 20 h 46"/>
                <a:gd name="T46" fmla="*/ 63 w 88"/>
                <a:gd name="T47" fmla="*/ 20 h 46"/>
                <a:gd name="T48" fmla="*/ 66 w 88"/>
                <a:gd name="T49" fmla="*/ 21 h 46"/>
                <a:gd name="T50" fmla="*/ 67 w 88"/>
                <a:gd name="T51" fmla="*/ 23 h 46"/>
                <a:gd name="T52" fmla="*/ 70 w 88"/>
                <a:gd name="T53" fmla="*/ 25 h 46"/>
                <a:gd name="T54" fmla="*/ 71 w 88"/>
                <a:gd name="T55" fmla="*/ 29 h 46"/>
                <a:gd name="T56" fmla="*/ 71 w 88"/>
                <a:gd name="T57" fmla="*/ 30 h 46"/>
                <a:gd name="T58" fmla="*/ 71 w 88"/>
                <a:gd name="T59" fmla="*/ 32 h 46"/>
                <a:gd name="T60" fmla="*/ 70 w 88"/>
                <a:gd name="T61" fmla="*/ 33 h 46"/>
                <a:gd name="T62" fmla="*/ 68 w 88"/>
                <a:gd name="T63" fmla="*/ 36 h 46"/>
                <a:gd name="T64" fmla="*/ 75 w 88"/>
                <a:gd name="T65" fmla="*/ 36 h 46"/>
                <a:gd name="T66" fmla="*/ 81 w 88"/>
                <a:gd name="T67" fmla="*/ 36 h 46"/>
                <a:gd name="T68" fmla="*/ 84 w 88"/>
                <a:gd name="T69" fmla="*/ 36 h 46"/>
                <a:gd name="T70" fmla="*/ 87 w 88"/>
                <a:gd name="T71" fmla="*/ 36 h 46"/>
                <a:gd name="T72" fmla="*/ 87 w 88"/>
                <a:gd name="T73" fmla="*/ 36 h 46"/>
                <a:gd name="T74" fmla="*/ 87 w 88"/>
                <a:gd name="T75" fmla="*/ 36 h 46"/>
                <a:gd name="T76" fmla="*/ 88 w 88"/>
                <a:gd name="T77" fmla="*/ 46 h 46"/>
                <a:gd name="T78" fmla="*/ 87 w 88"/>
                <a:gd name="T79" fmla="*/ 46 h 46"/>
                <a:gd name="T80" fmla="*/ 84 w 88"/>
                <a:gd name="T81" fmla="*/ 46 h 46"/>
                <a:gd name="T82" fmla="*/ 81 w 88"/>
                <a:gd name="T83" fmla="*/ 46 h 46"/>
                <a:gd name="T84" fmla="*/ 74 w 88"/>
                <a:gd name="T85" fmla="*/ 46 h 46"/>
                <a:gd name="T86" fmla="*/ 63 w 88"/>
                <a:gd name="T87" fmla="*/ 45 h 46"/>
                <a:gd name="T88" fmla="*/ 55 w 88"/>
                <a:gd name="T89" fmla="*/ 41 h 46"/>
                <a:gd name="T90" fmla="*/ 54 w 88"/>
                <a:gd name="T91" fmla="*/ 41 h 46"/>
                <a:gd name="T92" fmla="*/ 49 w 88"/>
                <a:gd name="T93" fmla="*/ 41 h 46"/>
                <a:gd name="T94" fmla="*/ 43 w 88"/>
                <a:gd name="T95" fmla="*/ 40 h 46"/>
                <a:gd name="T96" fmla="*/ 37 w 88"/>
                <a:gd name="T97" fmla="*/ 37 h 46"/>
                <a:gd name="T98" fmla="*/ 36 w 88"/>
                <a:gd name="T99" fmla="*/ 37 h 46"/>
                <a:gd name="T100" fmla="*/ 34 w 88"/>
                <a:gd name="T101" fmla="*/ 36 h 46"/>
                <a:gd name="T102" fmla="*/ 32 w 88"/>
                <a:gd name="T103" fmla="*/ 34 h 46"/>
                <a:gd name="T104" fmla="*/ 28 w 88"/>
                <a:gd name="T105" fmla="*/ 33 h 46"/>
                <a:gd name="T106" fmla="*/ 24 w 88"/>
                <a:gd name="T107" fmla="*/ 30 h 46"/>
                <a:gd name="T108" fmla="*/ 19 w 88"/>
                <a:gd name="T109" fmla="*/ 28 h 46"/>
                <a:gd name="T110" fmla="*/ 11 w 88"/>
                <a:gd name="T111" fmla="*/ 20 h 46"/>
                <a:gd name="T112" fmla="*/ 3 w 88"/>
                <a:gd name="T113" fmla="*/ 11 h 46"/>
                <a:gd name="T114" fmla="*/ 0 w 88"/>
                <a:gd name="T115" fmla="*/ 0 h 46"/>
                <a:gd name="T116" fmla="*/ 9 w 88"/>
                <a:gd name="T1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46">
                  <a:moveTo>
                    <a:pt x="9" y="0"/>
                  </a:moveTo>
                  <a:lnTo>
                    <a:pt x="11" y="3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4" y="19"/>
                  </a:lnTo>
                  <a:lnTo>
                    <a:pt x="28" y="21"/>
                  </a:lnTo>
                  <a:lnTo>
                    <a:pt x="32" y="24"/>
                  </a:lnTo>
                  <a:lnTo>
                    <a:pt x="36" y="25"/>
                  </a:lnTo>
                  <a:lnTo>
                    <a:pt x="38" y="27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5" y="29"/>
                  </a:lnTo>
                  <a:lnTo>
                    <a:pt x="49" y="30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4"/>
                  </a:lnTo>
                  <a:lnTo>
                    <a:pt x="54" y="23"/>
                  </a:lnTo>
                  <a:lnTo>
                    <a:pt x="55" y="21"/>
                  </a:lnTo>
                  <a:lnTo>
                    <a:pt x="58" y="20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6" y="21"/>
                  </a:lnTo>
                  <a:lnTo>
                    <a:pt x="67" y="23"/>
                  </a:lnTo>
                  <a:lnTo>
                    <a:pt x="70" y="25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2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84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4" y="46"/>
                  </a:lnTo>
                  <a:lnTo>
                    <a:pt x="81" y="46"/>
                  </a:lnTo>
                  <a:lnTo>
                    <a:pt x="74" y="46"/>
                  </a:lnTo>
                  <a:lnTo>
                    <a:pt x="63" y="45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49" y="41"/>
                  </a:lnTo>
                  <a:lnTo>
                    <a:pt x="43" y="40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2" y="34"/>
                  </a:lnTo>
                  <a:lnTo>
                    <a:pt x="28" y="33"/>
                  </a:lnTo>
                  <a:lnTo>
                    <a:pt x="24" y="30"/>
                  </a:lnTo>
                  <a:lnTo>
                    <a:pt x="19" y="28"/>
                  </a:lnTo>
                  <a:lnTo>
                    <a:pt x="11" y="20"/>
                  </a:lnTo>
                  <a:lnTo>
                    <a:pt x="3" y="11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" name="Freeform 149"/>
            <p:cNvSpPr/>
            <p:nvPr/>
          </p:nvSpPr>
          <p:spPr bwMode="auto">
            <a:xfrm>
              <a:off x="7556500" y="2644775"/>
              <a:ext cx="149225" cy="63500"/>
            </a:xfrm>
            <a:custGeom>
              <a:avLst/>
              <a:gdLst>
                <a:gd name="T0" fmla="*/ 86 w 94"/>
                <a:gd name="T1" fmla="*/ 0 h 40"/>
                <a:gd name="T2" fmla="*/ 94 w 94"/>
                <a:gd name="T3" fmla="*/ 6 h 40"/>
                <a:gd name="T4" fmla="*/ 81 w 94"/>
                <a:gd name="T5" fmla="*/ 21 h 40"/>
                <a:gd name="T6" fmla="*/ 68 w 94"/>
                <a:gd name="T7" fmla="*/ 32 h 40"/>
                <a:gd name="T8" fmla="*/ 55 w 94"/>
                <a:gd name="T9" fmla="*/ 38 h 40"/>
                <a:gd name="T10" fmla="*/ 42 w 94"/>
                <a:gd name="T11" fmla="*/ 40 h 40"/>
                <a:gd name="T12" fmla="*/ 42 w 94"/>
                <a:gd name="T13" fmla="*/ 40 h 40"/>
                <a:gd name="T14" fmla="*/ 28 w 94"/>
                <a:gd name="T15" fmla="*/ 38 h 40"/>
                <a:gd name="T16" fmla="*/ 16 w 94"/>
                <a:gd name="T17" fmla="*/ 33 h 40"/>
                <a:gd name="T18" fmla="*/ 8 w 94"/>
                <a:gd name="T19" fmla="*/ 28 h 40"/>
                <a:gd name="T20" fmla="*/ 1 w 94"/>
                <a:gd name="T21" fmla="*/ 24 h 40"/>
                <a:gd name="T22" fmla="*/ 0 w 94"/>
                <a:gd name="T23" fmla="*/ 21 h 40"/>
                <a:gd name="T24" fmla="*/ 0 w 94"/>
                <a:gd name="T25" fmla="*/ 21 h 40"/>
                <a:gd name="T26" fmla="*/ 7 w 94"/>
                <a:gd name="T27" fmla="*/ 15 h 40"/>
                <a:gd name="T28" fmla="*/ 7 w 94"/>
                <a:gd name="T29" fmla="*/ 16 h 40"/>
                <a:gd name="T30" fmla="*/ 9 w 94"/>
                <a:gd name="T31" fmla="*/ 17 h 40"/>
                <a:gd name="T32" fmla="*/ 12 w 94"/>
                <a:gd name="T33" fmla="*/ 20 h 40"/>
                <a:gd name="T34" fmla="*/ 17 w 94"/>
                <a:gd name="T35" fmla="*/ 23 h 40"/>
                <a:gd name="T36" fmla="*/ 28 w 94"/>
                <a:gd name="T37" fmla="*/ 28 h 40"/>
                <a:gd name="T38" fmla="*/ 42 w 94"/>
                <a:gd name="T39" fmla="*/ 31 h 40"/>
                <a:gd name="T40" fmla="*/ 52 w 94"/>
                <a:gd name="T41" fmla="*/ 29 h 40"/>
                <a:gd name="T42" fmla="*/ 63 w 94"/>
                <a:gd name="T43" fmla="*/ 24 h 40"/>
                <a:gd name="T44" fmla="*/ 75 w 94"/>
                <a:gd name="T45" fmla="*/ 15 h 40"/>
                <a:gd name="T46" fmla="*/ 86 w 94"/>
                <a:gd name="T4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0">
                  <a:moveTo>
                    <a:pt x="86" y="0"/>
                  </a:moveTo>
                  <a:lnTo>
                    <a:pt x="94" y="6"/>
                  </a:lnTo>
                  <a:lnTo>
                    <a:pt x="81" y="21"/>
                  </a:lnTo>
                  <a:lnTo>
                    <a:pt x="68" y="32"/>
                  </a:lnTo>
                  <a:lnTo>
                    <a:pt x="55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28" y="38"/>
                  </a:lnTo>
                  <a:lnTo>
                    <a:pt x="16" y="33"/>
                  </a:lnTo>
                  <a:lnTo>
                    <a:pt x="8" y="28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20"/>
                  </a:lnTo>
                  <a:lnTo>
                    <a:pt x="17" y="23"/>
                  </a:lnTo>
                  <a:lnTo>
                    <a:pt x="28" y="28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4"/>
                  </a:lnTo>
                  <a:lnTo>
                    <a:pt x="75" y="15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" name="Freeform 150"/>
            <p:cNvSpPr/>
            <p:nvPr/>
          </p:nvSpPr>
          <p:spPr bwMode="auto">
            <a:xfrm>
              <a:off x="7685088" y="2633663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16 w 16"/>
                <a:gd name="T3" fmla="*/ 7 h 15"/>
                <a:gd name="T4" fmla="*/ 11 w 16"/>
                <a:gd name="T5" fmla="*/ 15 h 15"/>
                <a:gd name="T6" fmla="*/ 0 w 16"/>
                <a:gd name="T7" fmla="*/ 7 h 15"/>
                <a:gd name="T8" fmla="*/ 5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16" y="7"/>
                  </a:lnTo>
                  <a:lnTo>
                    <a:pt x="11" y="15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Freeform 151"/>
            <p:cNvSpPr>
              <a:spLocks noEditPoints="1"/>
            </p:cNvSpPr>
            <p:nvPr/>
          </p:nvSpPr>
          <p:spPr bwMode="auto">
            <a:xfrm>
              <a:off x="7583488" y="2684463"/>
              <a:ext cx="93663" cy="71438"/>
            </a:xfrm>
            <a:custGeom>
              <a:avLst/>
              <a:gdLst>
                <a:gd name="T0" fmla="*/ 0 w 59"/>
                <a:gd name="T1" fmla="*/ 7 h 45"/>
                <a:gd name="T2" fmla="*/ 0 w 59"/>
                <a:gd name="T3" fmla="*/ 7 h 45"/>
                <a:gd name="T4" fmla="*/ 0 w 59"/>
                <a:gd name="T5" fmla="*/ 7 h 45"/>
                <a:gd name="T6" fmla="*/ 0 w 59"/>
                <a:gd name="T7" fmla="*/ 7 h 45"/>
                <a:gd name="T8" fmla="*/ 50 w 59"/>
                <a:gd name="T9" fmla="*/ 0 h 45"/>
                <a:gd name="T10" fmla="*/ 59 w 59"/>
                <a:gd name="T11" fmla="*/ 2 h 45"/>
                <a:gd name="T12" fmla="*/ 56 w 59"/>
                <a:gd name="T13" fmla="*/ 16 h 45"/>
                <a:gd name="T14" fmla="*/ 51 w 59"/>
                <a:gd name="T15" fmla="*/ 28 h 45"/>
                <a:gd name="T16" fmla="*/ 45 w 59"/>
                <a:gd name="T17" fmla="*/ 36 h 45"/>
                <a:gd name="T18" fmla="*/ 38 w 59"/>
                <a:gd name="T19" fmla="*/ 41 h 45"/>
                <a:gd name="T20" fmla="*/ 33 w 59"/>
                <a:gd name="T21" fmla="*/ 44 h 45"/>
                <a:gd name="T22" fmla="*/ 31 w 59"/>
                <a:gd name="T23" fmla="*/ 45 h 45"/>
                <a:gd name="T24" fmla="*/ 29 w 59"/>
                <a:gd name="T25" fmla="*/ 45 h 45"/>
                <a:gd name="T26" fmla="*/ 28 w 59"/>
                <a:gd name="T27" fmla="*/ 45 h 45"/>
                <a:gd name="T28" fmla="*/ 18 w 59"/>
                <a:gd name="T29" fmla="*/ 40 h 45"/>
                <a:gd name="T30" fmla="*/ 11 w 59"/>
                <a:gd name="T31" fmla="*/ 32 h 45"/>
                <a:gd name="T32" fmla="*/ 5 w 59"/>
                <a:gd name="T33" fmla="*/ 24 h 45"/>
                <a:gd name="T34" fmla="*/ 4 w 59"/>
                <a:gd name="T35" fmla="*/ 19 h 45"/>
                <a:gd name="T36" fmla="*/ 1 w 59"/>
                <a:gd name="T37" fmla="*/ 13 h 45"/>
                <a:gd name="T38" fmla="*/ 1 w 59"/>
                <a:gd name="T39" fmla="*/ 11 h 45"/>
                <a:gd name="T40" fmla="*/ 0 w 59"/>
                <a:gd name="T41" fmla="*/ 8 h 45"/>
                <a:gd name="T42" fmla="*/ 0 w 59"/>
                <a:gd name="T43" fmla="*/ 7 h 45"/>
                <a:gd name="T44" fmla="*/ 9 w 59"/>
                <a:gd name="T45" fmla="*/ 6 h 45"/>
                <a:gd name="T46" fmla="*/ 9 w 59"/>
                <a:gd name="T47" fmla="*/ 6 h 45"/>
                <a:gd name="T48" fmla="*/ 11 w 59"/>
                <a:gd name="T49" fmla="*/ 7 h 45"/>
                <a:gd name="T50" fmla="*/ 11 w 59"/>
                <a:gd name="T51" fmla="*/ 10 h 45"/>
                <a:gd name="T52" fmla="*/ 12 w 59"/>
                <a:gd name="T53" fmla="*/ 13 h 45"/>
                <a:gd name="T54" fmla="*/ 14 w 59"/>
                <a:gd name="T55" fmla="*/ 19 h 45"/>
                <a:gd name="T56" fmla="*/ 17 w 59"/>
                <a:gd name="T57" fmla="*/ 24 h 45"/>
                <a:gd name="T58" fmla="*/ 21 w 59"/>
                <a:gd name="T59" fmla="*/ 29 h 45"/>
                <a:gd name="T60" fmla="*/ 25 w 59"/>
                <a:gd name="T61" fmla="*/ 33 h 45"/>
                <a:gd name="T62" fmla="*/ 29 w 59"/>
                <a:gd name="T63" fmla="*/ 36 h 45"/>
                <a:gd name="T64" fmla="*/ 30 w 59"/>
                <a:gd name="T65" fmla="*/ 34 h 45"/>
                <a:gd name="T66" fmla="*/ 34 w 59"/>
                <a:gd name="T67" fmla="*/ 32 h 45"/>
                <a:gd name="T68" fmla="*/ 38 w 59"/>
                <a:gd name="T69" fmla="*/ 29 h 45"/>
                <a:gd name="T70" fmla="*/ 43 w 59"/>
                <a:gd name="T71" fmla="*/ 23 h 45"/>
                <a:gd name="T72" fmla="*/ 47 w 59"/>
                <a:gd name="T73" fmla="*/ 13 h 45"/>
                <a:gd name="T74" fmla="*/ 50 w 59"/>
                <a:gd name="T7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" h="45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50" y="0"/>
                  </a:moveTo>
                  <a:lnTo>
                    <a:pt x="59" y="2"/>
                  </a:lnTo>
                  <a:lnTo>
                    <a:pt x="56" y="16"/>
                  </a:lnTo>
                  <a:lnTo>
                    <a:pt x="51" y="28"/>
                  </a:lnTo>
                  <a:lnTo>
                    <a:pt x="45" y="36"/>
                  </a:lnTo>
                  <a:lnTo>
                    <a:pt x="38" y="41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18" y="40"/>
                  </a:lnTo>
                  <a:lnTo>
                    <a:pt x="11" y="32"/>
                  </a:lnTo>
                  <a:lnTo>
                    <a:pt x="5" y="24"/>
                  </a:lnTo>
                  <a:lnTo>
                    <a:pt x="4" y="19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9"/>
                  </a:lnTo>
                  <a:lnTo>
                    <a:pt x="17" y="24"/>
                  </a:lnTo>
                  <a:lnTo>
                    <a:pt x="21" y="29"/>
                  </a:lnTo>
                  <a:lnTo>
                    <a:pt x="25" y="33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8" y="29"/>
                  </a:lnTo>
                  <a:lnTo>
                    <a:pt x="43" y="23"/>
                  </a:lnTo>
                  <a:lnTo>
                    <a:pt x="47" y="1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1" name="Freeform 152"/>
            <p:cNvSpPr>
              <a:spLocks noEditPoints="1"/>
            </p:cNvSpPr>
            <p:nvPr/>
          </p:nvSpPr>
          <p:spPr bwMode="auto">
            <a:xfrm>
              <a:off x="7758113" y="2709863"/>
              <a:ext cx="44450" cy="52388"/>
            </a:xfrm>
            <a:custGeom>
              <a:avLst/>
              <a:gdLst>
                <a:gd name="T0" fmla="*/ 12 w 28"/>
                <a:gd name="T1" fmla="*/ 11 h 33"/>
                <a:gd name="T2" fmla="*/ 12 w 28"/>
                <a:gd name="T3" fmla="*/ 11 h 33"/>
                <a:gd name="T4" fmla="*/ 11 w 28"/>
                <a:gd name="T5" fmla="*/ 11 h 33"/>
                <a:gd name="T6" fmla="*/ 11 w 28"/>
                <a:gd name="T7" fmla="*/ 11 h 33"/>
                <a:gd name="T8" fmla="*/ 11 w 28"/>
                <a:gd name="T9" fmla="*/ 11 h 33"/>
                <a:gd name="T10" fmla="*/ 11 w 28"/>
                <a:gd name="T11" fmla="*/ 12 h 33"/>
                <a:gd name="T12" fmla="*/ 9 w 28"/>
                <a:gd name="T13" fmla="*/ 14 h 33"/>
                <a:gd name="T14" fmla="*/ 9 w 28"/>
                <a:gd name="T15" fmla="*/ 16 h 33"/>
                <a:gd name="T16" fmla="*/ 11 w 28"/>
                <a:gd name="T17" fmla="*/ 17 h 33"/>
                <a:gd name="T18" fmla="*/ 11 w 28"/>
                <a:gd name="T19" fmla="*/ 18 h 33"/>
                <a:gd name="T20" fmla="*/ 11 w 28"/>
                <a:gd name="T21" fmla="*/ 21 h 33"/>
                <a:gd name="T22" fmla="*/ 12 w 28"/>
                <a:gd name="T23" fmla="*/ 22 h 33"/>
                <a:gd name="T24" fmla="*/ 12 w 28"/>
                <a:gd name="T25" fmla="*/ 22 h 33"/>
                <a:gd name="T26" fmla="*/ 13 w 28"/>
                <a:gd name="T27" fmla="*/ 21 h 33"/>
                <a:gd name="T28" fmla="*/ 16 w 28"/>
                <a:gd name="T29" fmla="*/ 20 h 33"/>
                <a:gd name="T30" fmla="*/ 16 w 28"/>
                <a:gd name="T31" fmla="*/ 18 h 33"/>
                <a:gd name="T32" fmla="*/ 17 w 28"/>
                <a:gd name="T33" fmla="*/ 18 h 33"/>
                <a:gd name="T34" fmla="*/ 17 w 28"/>
                <a:gd name="T35" fmla="*/ 18 h 33"/>
                <a:gd name="T36" fmla="*/ 17 w 28"/>
                <a:gd name="T37" fmla="*/ 18 h 33"/>
                <a:gd name="T38" fmla="*/ 17 w 28"/>
                <a:gd name="T39" fmla="*/ 17 h 33"/>
                <a:gd name="T40" fmla="*/ 18 w 28"/>
                <a:gd name="T41" fmla="*/ 16 h 33"/>
                <a:gd name="T42" fmla="*/ 17 w 28"/>
                <a:gd name="T43" fmla="*/ 13 h 33"/>
                <a:gd name="T44" fmla="*/ 16 w 28"/>
                <a:gd name="T45" fmla="*/ 12 h 33"/>
                <a:gd name="T46" fmla="*/ 13 w 28"/>
                <a:gd name="T47" fmla="*/ 11 h 33"/>
                <a:gd name="T48" fmla="*/ 12 w 28"/>
                <a:gd name="T49" fmla="*/ 11 h 33"/>
                <a:gd name="T50" fmla="*/ 12 w 28"/>
                <a:gd name="T51" fmla="*/ 0 h 33"/>
                <a:gd name="T52" fmla="*/ 16 w 28"/>
                <a:gd name="T53" fmla="*/ 1 h 33"/>
                <a:gd name="T54" fmla="*/ 18 w 28"/>
                <a:gd name="T55" fmla="*/ 3 h 33"/>
                <a:gd name="T56" fmla="*/ 22 w 28"/>
                <a:gd name="T57" fmla="*/ 4 h 33"/>
                <a:gd name="T58" fmla="*/ 24 w 28"/>
                <a:gd name="T59" fmla="*/ 5 h 33"/>
                <a:gd name="T60" fmla="*/ 25 w 28"/>
                <a:gd name="T61" fmla="*/ 5 h 33"/>
                <a:gd name="T62" fmla="*/ 26 w 28"/>
                <a:gd name="T63" fmla="*/ 7 h 33"/>
                <a:gd name="T64" fmla="*/ 26 w 28"/>
                <a:gd name="T65" fmla="*/ 8 h 33"/>
                <a:gd name="T66" fmla="*/ 28 w 28"/>
                <a:gd name="T67" fmla="*/ 12 h 33"/>
                <a:gd name="T68" fmla="*/ 28 w 28"/>
                <a:gd name="T69" fmla="*/ 16 h 33"/>
                <a:gd name="T70" fmla="*/ 28 w 28"/>
                <a:gd name="T71" fmla="*/ 18 h 33"/>
                <a:gd name="T72" fmla="*/ 26 w 28"/>
                <a:gd name="T73" fmla="*/ 22 h 33"/>
                <a:gd name="T74" fmla="*/ 25 w 28"/>
                <a:gd name="T75" fmla="*/ 25 h 33"/>
                <a:gd name="T76" fmla="*/ 24 w 28"/>
                <a:gd name="T77" fmla="*/ 26 h 33"/>
                <a:gd name="T78" fmla="*/ 22 w 28"/>
                <a:gd name="T79" fmla="*/ 28 h 33"/>
                <a:gd name="T80" fmla="*/ 18 w 28"/>
                <a:gd name="T81" fmla="*/ 30 h 33"/>
                <a:gd name="T82" fmla="*/ 16 w 28"/>
                <a:gd name="T83" fmla="*/ 31 h 33"/>
                <a:gd name="T84" fmla="*/ 12 w 28"/>
                <a:gd name="T85" fmla="*/ 33 h 33"/>
                <a:gd name="T86" fmla="*/ 12 w 28"/>
                <a:gd name="T87" fmla="*/ 33 h 33"/>
                <a:gd name="T88" fmla="*/ 9 w 28"/>
                <a:gd name="T89" fmla="*/ 31 h 33"/>
                <a:gd name="T90" fmla="*/ 7 w 28"/>
                <a:gd name="T91" fmla="*/ 30 h 33"/>
                <a:gd name="T92" fmla="*/ 4 w 28"/>
                <a:gd name="T93" fmla="*/ 29 h 33"/>
                <a:gd name="T94" fmla="*/ 3 w 28"/>
                <a:gd name="T95" fmla="*/ 26 h 33"/>
                <a:gd name="T96" fmla="*/ 1 w 28"/>
                <a:gd name="T97" fmla="*/ 24 h 33"/>
                <a:gd name="T98" fmla="*/ 0 w 28"/>
                <a:gd name="T99" fmla="*/ 21 h 33"/>
                <a:gd name="T100" fmla="*/ 0 w 28"/>
                <a:gd name="T101" fmla="*/ 18 h 33"/>
                <a:gd name="T102" fmla="*/ 0 w 28"/>
                <a:gd name="T103" fmla="*/ 17 h 33"/>
                <a:gd name="T104" fmla="*/ 0 w 28"/>
                <a:gd name="T105" fmla="*/ 14 h 33"/>
                <a:gd name="T106" fmla="*/ 0 w 28"/>
                <a:gd name="T107" fmla="*/ 11 h 33"/>
                <a:gd name="T108" fmla="*/ 1 w 28"/>
                <a:gd name="T109" fmla="*/ 7 h 33"/>
                <a:gd name="T110" fmla="*/ 3 w 28"/>
                <a:gd name="T111" fmla="*/ 4 h 33"/>
                <a:gd name="T112" fmla="*/ 5 w 28"/>
                <a:gd name="T113" fmla="*/ 1 h 33"/>
                <a:gd name="T114" fmla="*/ 8 w 28"/>
                <a:gd name="T115" fmla="*/ 1 h 33"/>
                <a:gd name="T116" fmla="*/ 12 w 28"/>
                <a:gd name="T1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33">
                  <a:moveTo>
                    <a:pt x="12" y="11"/>
                  </a:move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3" y="11"/>
                  </a:lnTo>
                  <a:lnTo>
                    <a:pt x="12" y="11"/>
                  </a:lnTo>
                  <a:close/>
                  <a:moveTo>
                    <a:pt x="12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30"/>
                  </a:lnTo>
                  <a:lnTo>
                    <a:pt x="16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4" y="29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Freeform 153"/>
            <p:cNvSpPr>
              <a:spLocks noEditPoints="1"/>
            </p:cNvSpPr>
            <p:nvPr/>
          </p:nvSpPr>
          <p:spPr bwMode="auto">
            <a:xfrm>
              <a:off x="7799388" y="2624138"/>
              <a:ext cx="73025" cy="85725"/>
            </a:xfrm>
            <a:custGeom>
              <a:avLst/>
              <a:gdLst>
                <a:gd name="T0" fmla="*/ 17 w 46"/>
                <a:gd name="T1" fmla="*/ 11 h 54"/>
                <a:gd name="T2" fmla="*/ 16 w 46"/>
                <a:gd name="T3" fmla="*/ 12 h 54"/>
                <a:gd name="T4" fmla="*/ 12 w 46"/>
                <a:gd name="T5" fmla="*/ 17 h 54"/>
                <a:gd name="T6" fmla="*/ 11 w 46"/>
                <a:gd name="T7" fmla="*/ 23 h 54"/>
                <a:gd name="T8" fmla="*/ 11 w 46"/>
                <a:gd name="T9" fmla="*/ 29 h 54"/>
                <a:gd name="T10" fmla="*/ 11 w 46"/>
                <a:gd name="T11" fmla="*/ 37 h 54"/>
                <a:gd name="T12" fmla="*/ 13 w 46"/>
                <a:gd name="T13" fmla="*/ 42 h 54"/>
                <a:gd name="T14" fmla="*/ 17 w 46"/>
                <a:gd name="T15" fmla="*/ 45 h 54"/>
                <a:gd name="T16" fmla="*/ 21 w 46"/>
                <a:gd name="T17" fmla="*/ 44 h 54"/>
                <a:gd name="T18" fmla="*/ 26 w 46"/>
                <a:gd name="T19" fmla="*/ 41 h 54"/>
                <a:gd name="T20" fmla="*/ 30 w 46"/>
                <a:gd name="T21" fmla="*/ 34 h 54"/>
                <a:gd name="T22" fmla="*/ 34 w 46"/>
                <a:gd name="T23" fmla="*/ 27 h 54"/>
                <a:gd name="T24" fmla="*/ 36 w 46"/>
                <a:gd name="T25" fmla="*/ 19 h 54"/>
                <a:gd name="T26" fmla="*/ 34 w 46"/>
                <a:gd name="T27" fmla="*/ 13 h 54"/>
                <a:gd name="T28" fmla="*/ 26 w 46"/>
                <a:gd name="T29" fmla="*/ 17 h 54"/>
                <a:gd name="T30" fmla="*/ 26 w 46"/>
                <a:gd name="T31" fmla="*/ 16 h 54"/>
                <a:gd name="T32" fmla="*/ 24 w 46"/>
                <a:gd name="T33" fmla="*/ 13 h 54"/>
                <a:gd name="T34" fmla="*/ 20 w 46"/>
                <a:gd name="T35" fmla="*/ 11 h 54"/>
                <a:gd name="T36" fmla="*/ 24 w 46"/>
                <a:gd name="T37" fmla="*/ 0 h 54"/>
                <a:gd name="T38" fmla="*/ 36 w 46"/>
                <a:gd name="T39" fmla="*/ 3 h 54"/>
                <a:gd name="T40" fmla="*/ 43 w 46"/>
                <a:gd name="T41" fmla="*/ 10 h 54"/>
                <a:gd name="T42" fmla="*/ 46 w 46"/>
                <a:gd name="T43" fmla="*/ 19 h 54"/>
                <a:gd name="T44" fmla="*/ 41 w 46"/>
                <a:gd name="T45" fmla="*/ 36 h 54"/>
                <a:gd name="T46" fmla="*/ 33 w 46"/>
                <a:gd name="T47" fmla="*/ 48 h 54"/>
                <a:gd name="T48" fmla="*/ 30 w 46"/>
                <a:gd name="T49" fmla="*/ 50 h 54"/>
                <a:gd name="T50" fmla="*/ 24 w 46"/>
                <a:gd name="T51" fmla="*/ 54 h 54"/>
                <a:gd name="T52" fmla="*/ 17 w 46"/>
                <a:gd name="T53" fmla="*/ 54 h 54"/>
                <a:gd name="T54" fmla="*/ 9 w 46"/>
                <a:gd name="T55" fmla="*/ 53 h 54"/>
                <a:gd name="T56" fmla="*/ 4 w 46"/>
                <a:gd name="T57" fmla="*/ 48 h 54"/>
                <a:gd name="T58" fmla="*/ 2 w 46"/>
                <a:gd name="T59" fmla="*/ 38 h 54"/>
                <a:gd name="T60" fmla="*/ 0 w 46"/>
                <a:gd name="T61" fmla="*/ 29 h 54"/>
                <a:gd name="T62" fmla="*/ 0 w 46"/>
                <a:gd name="T63" fmla="*/ 23 h 54"/>
                <a:gd name="T64" fmla="*/ 2 w 46"/>
                <a:gd name="T65" fmla="*/ 20 h 54"/>
                <a:gd name="T66" fmla="*/ 2 w 46"/>
                <a:gd name="T67" fmla="*/ 19 h 54"/>
                <a:gd name="T68" fmla="*/ 5 w 46"/>
                <a:gd name="T69" fmla="*/ 10 h 54"/>
                <a:gd name="T70" fmla="*/ 12 w 46"/>
                <a:gd name="T71" fmla="*/ 3 h 54"/>
                <a:gd name="T72" fmla="*/ 19 w 46"/>
                <a:gd name="T73" fmla="*/ 0 h 54"/>
                <a:gd name="T74" fmla="*/ 24 w 46"/>
                <a:gd name="T7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54">
                  <a:moveTo>
                    <a:pt x="19" y="11"/>
                  </a:moveTo>
                  <a:lnTo>
                    <a:pt x="17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2" y="41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20" y="45"/>
                  </a:lnTo>
                  <a:lnTo>
                    <a:pt x="21" y="44"/>
                  </a:lnTo>
                  <a:lnTo>
                    <a:pt x="25" y="42"/>
                  </a:lnTo>
                  <a:lnTo>
                    <a:pt x="26" y="41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2" y="30"/>
                  </a:lnTo>
                  <a:lnTo>
                    <a:pt x="34" y="27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5" y="15"/>
                  </a:lnTo>
                  <a:lnTo>
                    <a:pt x="24" y="13"/>
                  </a:lnTo>
                  <a:lnTo>
                    <a:pt x="21" y="12"/>
                  </a:lnTo>
                  <a:lnTo>
                    <a:pt x="20" y="11"/>
                  </a:lnTo>
                  <a:lnTo>
                    <a:pt x="19" y="11"/>
                  </a:lnTo>
                  <a:close/>
                  <a:moveTo>
                    <a:pt x="24" y="0"/>
                  </a:moveTo>
                  <a:lnTo>
                    <a:pt x="30" y="2"/>
                  </a:lnTo>
                  <a:lnTo>
                    <a:pt x="36" y="3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9"/>
                  </a:lnTo>
                  <a:lnTo>
                    <a:pt x="43" y="28"/>
                  </a:lnTo>
                  <a:lnTo>
                    <a:pt x="41" y="36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3" y="45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4" name="Freeform 154"/>
            <p:cNvSpPr>
              <a:spLocks noEditPoints="1"/>
            </p:cNvSpPr>
            <p:nvPr/>
          </p:nvSpPr>
          <p:spPr bwMode="auto">
            <a:xfrm>
              <a:off x="7731125" y="2122488"/>
              <a:ext cx="619125" cy="517525"/>
            </a:xfrm>
            <a:custGeom>
              <a:avLst/>
              <a:gdLst>
                <a:gd name="T0" fmla="*/ 190 w 390"/>
                <a:gd name="T1" fmla="*/ 14 h 326"/>
                <a:gd name="T2" fmla="*/ 136 w 390"/>
                <a:gd name="T3" fmla="*/ 15 h 326"/>
                <a:gd name="T4" fmla="*/ 93 w 390"/>
                <a:gd name="T5" fmla="*/ 51 h 326"/>
                <a:gd name="T6" fmla="*/ 90 w 390"/>
                <a:gd name="T7" fmla="*/ 57 h 326"/>
                <a:gd name="T8" fmla="*/ 80 w 390"/>
                <a:gd name="T9" fmla="*/ 65 h 326"/>
                <a:gd name="T10" fmla="*/ 46 w 390"/>
                <a:gd name="T11" fmla="*/ 74 h 326"/>
                <a:gd name="T12" fmla="*/ 42 w 390"/>
                <a:gd name="T13" fmla="*/ 77 h 326"/>
                <a:gd name="T14" fmla="*/ 21 w 390"/>
                <a:gd name="T15" fmla="*/ 94 h 326"/>
                <a:gd name="T16" fmla="*/ 18 w 390"/>
                <a:gd name="T17" fmla="*/ 165 h 326"/>
                <a:gd name="T18" fmla="*/ 24 w 390"/>
                <a:gd name="T19" fmla="*/ 184 h 326"/>
                <a:gd name="T20" fmla="*/ 17 w 390"/>
                <a:gd name="T21" fmla="*/ 197 h 326"/>
                <a:gd name="T22" fmla="*/ 20 w 390"/>
                <a:gd name="T23" fmla="*/ 238 h 326"/>
                <a:gd name="T24" fmla="*/ 46 w 390"/>
                <a:gd name="T25" fmla="*/ 259 h 326"/>
                <a:gd name="T26" fmla="*/ 54 w 390"/>
                <a:gd name="T27" fmla="*/ 271 h 326"/>
                <a:gd name="T28" fmla="*/ 67 w 390"/>
                <a:gd name="T29" fmla="*/ 290 h 326"/>
                <a:gd name="T30" fmla="*/ 136 w 390"/>
                <a:gd name="T31" fmla="*/ 310 h 326"/>
                <a:gd name="T32" fmla="*/ 173 w 390"/>
                <a:gd name="T33" fmla="*/ 299 h 326"/>
                <a:gd name="T34" fmla="*/ 186 w 390"/>
                <a:gd name="T35" fmla="*/ 303 h 326"/>
                <a:gd name="T36" fmla="*/ 244 w 390"/>
                <a:gd name="T37" fmla="*/ 315 h 326"/>
                <a:gd name="T38" fmla="*/ 317 w 390"/>
                <a:gd name="T39" fmla="*/ 265 h 326"/>
                <a:gd name="T40" fmla="*/ 335 w 390"/>
                <a:gd name="T41" fmla="*/ 242 h 326"/>
                <a:gd name="T42" fmla="*/ 368 w 390"/>
                <a:gd name="T43" fmla="*/ 209 h 326"/>
                <a:gd name="T44" fmla="*/ 354 w 390"/>
                <a:gd name="T45" fmla="*/ 129 h 326"/>
                <a:gd name="T46" fmla="*/ 343 w 390"/>
                <a:gd name="T47" fmla="*/ 121 h 326"/>
                <a:gd name="T48" fmla="*/ 347 w 390"/>
                <a:gd name="T49" fmla="*/ 103 h 326"/>
                <a:gd name="T50" fmla="*/ 330 w 390"/>
                <a:gd name="T51" fmla="*/ 51 h 326"/>
                <a:gd name="T52" fmla="*/ 287 w 390"/>
                <a:gd name="T53" fmla="*/ 26 h 326"/>
                <a:gd name="T54" fmla="*/ 219 w 390"/>
                <a:gd name="T55" fmla="*/ 9 h 326"/>
                <a:gd name="T56" fmla="*/ 234 w 390"/>
                <a:gd name="T57" fmla="*/ 0 h 326"/>
                <a:gd name="T58" fmla="*/ 291 w 390"/>
                <a:gd name="T59" fmla="*/ 17 h 326"/>
                <a:gd name="T60" fmla="*/ 352 w 390"/>
                <a:gd name="T61" fmla="*/ 72 h 326"/>
                <a:gd name="T62" fmla="*/ 356 w 390"/>
                <a:gd name="T63" fmla="*/ 108 h 326"/>
                <a:gd name="T64" fmla="*/ 352 w 390"/>
                <a:gd name="T65" fmla="*/ 119 h 326"/>
                <a:gd name="T66" fmla="*/ 355 w 390"/>
                <a:gd name="T67" fmla="*/ 120 h 326"/>
                <a:gd name="T68" fmla="*/ 390 w 390"/>
                <a:gd name="T69" fmla="*/ 174 h 326"/>
                <a:gd name="T70" fmla="*/ 354 w 390"/>
                <a:gd name="T71" fmla="*/ 239 h 326"/>
                <a:gd name="T72" fmla="*/ 335 w 390"/>
                <a:gd name="T73" fmla="*/ 254 h 326"/>
                <a:gd name="T74" fmla="*/ 326 w 390"/>
                <a:gd name="T75" fmla="*/ 268 h 326"/>
                <a:gd name="T76" fmla="*/ 304 w 390"/>
                <a:gd name="T77" fmla="*/ 303 h 326"/>
                <a:gd name="T78" fmla="*/ 244 w 390"/>
                <a:gd name="T79" fmla="*/ 326 h 326"/>
                <a:gd name="T80" fmla="*/ 179 w 390"/>
                <a:gd name="T81" fmla="*/ 311 h 326"/>
                <a:gd name="T82" fmla="*/ 168 w 390"/>
                <a:gd name="T83" fmla="*/ 311 h 326"/>
                <a:gd name="T84" fmla="*/ 164 w 390"/>
                <a:gd name="T85" fmla="*/ 312 h 326"/>
                <a:gd name="T86" fmla="*/ 69 w 390"/>
                <a:gd name="T87" fmla="*/ 306 h 326"/>
                <a:gd name="T88" fmla="*/ 45 w 390"/>
                <a:gd name="T89" fmla="*/ 272 h 326"/>
                <a:gd name="T90" fmla="*/ 42 w 390"/>
                <a:gd name="T91" fmla="*/ 268 h 326"/>
                <a:gd name="T92" fmla="*/ 10 w 390"/>
                <a:gd name="T93" fmla="*/ 243 h 326"/>
                <a:gd name="T94" fmla="*/ 10 w 390"/>
                <a:gd name="T95" fmla="*/ 188 h 326"/>
                <a:gd name="T96" fmla="*/ 13 w 390"/>
                <a:gd name="T97" fmla="*/ 174 h 326"/>
                <a:gd name="T98" fmla="*/ 9 w 390"/>
                <a:gd name="T99" fmla="*/ 170 h 326"/>
                <a:gd name="T100" fmla="*/ 13 w 390"/>
                <a:gd name="T101" fmla="*/ 87 h 326"/>
                <a:gd name="T102" fmla="*/ 38 w 390"/>
                <a:gd name="T103" fmla="*/ 68 h 326"/>
                <a:gd name="T104" fmla="*/ 81 w 390"/>
                <a:gd name="T105" fmla="*/ 55 h 326"/>
                <a:gd name="T106" fmla="*/ 101 w 390"/>
                <a:gd name="T107" fmla="*/ 26 h 326"/>
                <a:gd name="T108" fmla="*/ 179 w 390"/>
                <a:gd name="T109" fmla="*/ 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0" h="326">
                  <a:moveTo>
                    <a:pt x="199" y="7"/>
                  </a:moveTo>
                  <a:lnTo>
                    <a:pt x="195" y="17"/>
                  </a:lnTo>
                  <a:lnTo>
                    <a:pt x="194" y="15"/>
                  </a:lnTo>
                  <a:lnTo>
                    <a:pt x="193" y="15"/>
                  </a:lnTo>
                  <a:lnTo>
                    <a:pt x="190" y="14"/>
                  </a:lnTo>
                  <a:lnTo>
                    <a:pt x="186" y="13"/>
                  </a:lnTo>
                  <a:lnTo>
                    <a:pt x="175" y="11"/>
                  </a:lnTo>
                  <a:lnTo>
                    <a:pt x="164" y="10"/>
                  </a:lnTo>
                  <a:lnTo>
                    <a:pt x="151" y="11"/>
                  </a:lnTo>
                  <a:lnTo>
                    <a:pt x="136" y="15"/>
                  </a:lnTo>
                  <a:lnTo>
                    <a:pt x="122" y="22"/>
                  </a:lnTo>
                  <a:lnTo>
                    <a:pt x="107" y="34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2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4" y="64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4" y="65"/>
                  </a:lnTo>
                  <a:lnTo>
                    <a:pt x="80" y="65"/>
                  </a:lnTo>
                  <a:lnTo>
                    <a:pt x="75" y="66"/>
                  </a:lnTo>
                  <a:lnTo>
                    <a:pt x="69" y="66"/>
                  </a:lnTo>
                  <a:lnTo>
                    <a:pt x="60" y="69"/>
                  </a:lnTo>
                  <a:lnTo>
                    <a:pt x="51" y="72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2" y="77"/>
                  </a:lnTo>
                  <a:lnTo>
                    <a:pt x="39" y="78"/>
                  </a:lnTo>
                  <a:lnTo>
                    <a:pt x="35" y="79"/>
                  </a:lnTo>
                  <a:lnTo>
                    <a:pt x="31" y="83"/>
                  </a:lnTo>
                  <a:lnTo>
                    <a:pt x="28" y="86"/>
                  </a:lnTo>
                  <a:lnTo>
                    <a:pt x="21" y="94"/>
                  </a:lnTo>
                  <a:lnTo>
                    <a:pt x="16" y="102"/>
                  </a:lnTo>
                  <a:lnTo>
                    <a:pt x="12" y="113"/>
                  </a:lnTo>
                  <a:lnTo>
                    <a:pt x="9" y="127"/>
                  </a:lnTo>
                  <a:lnTo>
                    <a:pt x="12" y="144"/>
                  </a:lnTo>
                  <a:lnTo>
                    <a:pt x="18" y="165"/>
                  </a:lnTo>
                  <a:lnTo>
                    <a:pt x="20" y="167"/>
                  </a:lnTo>
                  <a:lnTo>
                    <a:pt x="22" y="170"/>
                  </a:lnTo>
                  <a:lnTo>
                    <a:pt x="24" y="174"/>
                  </a:lnTo>
                  <a:lnTo>
                    <a:pt x="24" y="179"/>
                  </a:lnTo>
                  <a:lnTo>
                    <a:pt x="24" y="184"/>
                  </a:lnTo>
                  <a:lnTo>
                    <a:pt x="21" y="189"/>
                  </a:lnTo>
                  <a:lnTo>
                    <a:pt x="21" y="191"/>
                  </a:lnTo>
                  <a:lnTo>
                    <a:pt x="20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6" y="204"/>
                  </a:lnTo>
                  <a:lnTo>
                    <a:pt x="14" y="210"/>
                  </a:lnTo>
                  <a:lnTo>
                    <a:pt x="13" y="217"/>
                  </a:lnTo>
                  <a:lnTo>
                    <a:pt x="14" y="227"/>
                  </a:lnTo>
                  <a:lnTo>
                    <a:pt x="20" y="238"/>
                  </a:lnTo>
                  <a:lnTo>
                    <a:pt x="28" y="248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5" y="257"/>
                  </a:lnTo>
                  <a:lnTo>
                    <a:pt x="46" y="259"/>
                  </a:lnTo>
                  <a:lnTo>
                    <a:pt x="48" y="260"/>
                  </a:lnTo>
                  <a:lnTo>
                    <a:pt x="51" y="263"/>
                  </a:lnTo>
                  <a:lnTo>
                    <a:pt x="52" y="265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5" y="273"/>
                  </a:lnTo>
                  <a:lnTo>
                    <a:pt x="56" y="276"/>
                  </a:lnTo>
                  <a:lnTo>
                    <a:pt x="59" y="280"/>
                  </a:lnTo>
                  <a:lnTo>
                    <a:pt x="63" y="285"/>
                  </a:lnTo>
                  <a:lnTo>
                    <a:pt x="67" y="290"/>
                  </a:lnTo>
                  <a:lnTo>
                    <a:pt x="76" y="299"/>
                  </a:lnTo>
                  <a:lnTo>
                    <a:pt x="86" y="306"/>
                  </a:lnTo>
                  <a:lnTo>
                    <a:pt x="100" y="311"/>
                  </a:lnTo>
                  <a:lnTo>
                    <a:pt x="117" y="312"/>
                  </a:lnTo>
                  <a:lnTo>
                    <a:pt x="136" y="310"/>
                  </a:lnTo>
                  <a:lnTo>
                    <a:pt x="160" y="303"/>
                  </a:lnTo>
                  <a:lnTo>
                    <a:pt x="162" y="302"/>
                  </a:lnTo>
                  <a:lnTo>
                    <a:pt x="165" y="301"/>
                  </a:lnTo>
                  <a:lnTo>
                    <a:pt x="168" y="301"/>
                  </a:lnTo>
                  <a:lnTo>
                    <a:pt x="173" y="299"/>
                  </a:lnTo>
                  <a:lnTo>
                    <a:pt x="177" y="301"/>
                  </a:lnTo>
                  <a:lnTo>
                    <a:pt x="182" y="302"/>
                  </a:lnTo>
                  <a:lnTo>
                    <a:pt x="182" y="302"/>
                  </a:lnTo>
                  <a:lnTo>
                    <a:pt x="183" y="303"/>
                  </a:lnTo>
                  <a:lnTo>
                    <a:pt x="186" y="303"/>
                  </a:lnTo>
                  <a:lnTo>
                    <a:pt x="190" y="306"/>
                  </a:lnTo>
                  <a:lnTo>
                    <a:pt x="195" y="307"/>
                  </a:lnTo>
                  <a:lnTo>
                    <a:pt x="200" y="309"/>
                  </a:lnTo>
                  <a:lnTo>
                    <a:pt x="220" y="314"/>
                  </a:lnTo>
                  <a:lnTo>
                    <a:pt x="244" y="315"/>
                  </a:lnTo>
                  <a:lnTo>
                    <a:pt x="261" y="314"/>
                  </a:lnTo>
                  <a:lnTo>
                    <a:pt x="276" y="310"/>
                  </a:lnTo>
                  <a:lnTo>
                    <a:pt x="292" y="301"/>
                  </a:lnTo>
                  <a:lnTo>
                    <a:pt x="305" y="286"/>
                  </a:lnTo>
                  <a:lnTo>
                    <a:pt x="317" y="265"/>
                  </a:lnTo>
                  <a:lnTo>
                    <a:pt x="318" y="260"/>
                  </a:lnTo>
                  <a:lnTo>
                    <a:pt x="323" y="252"/>
                  </a:lnTo>
                  <a:lnTo>
                    <a:pt x="331" y="244"/>
                  </a:lnTo>
                  <a:lnTo>
                    <a:pt x="333" y="243"/>
                  </a:lnTo>
                  <a:lnTo>
                    <a:pt x="335" y="242"/>
                  </a:lnTo>
                  <a:lnTo>
                    <a:pt x="339" y="239"/>
                  </a:lnTo>
                  <a:lnTo>
                    <a:pt x="344" y="234"/>
                  </a:lnTo>
                  <a:lnTo>
                    <a:pt x="350" y="229"/>
                  </a:lnTo>
                  <a:lnTo>
                    <a:pt x="356" y="223"/>
                  </a:lnTo>
                  <a:lnTo>
                    <a:pt x="368" y="209"/>
                  </a:lnTo>
                  <a:lnTo>
                    <a:pt x="377" y="192"/>
                  </a:lnTo>
                  <a:lnTo>
                    <a:pt x="380" y="174"/>
                  </a:lnTo>
                  <a:lnTo>
                    <a:pt x="378" y="159"/>
                  </a:lnTo>
                  <a:lnTo>
                    <a:pt x="369" y="145"/>
                  </a:lnTo>
                  <a:lnTo>
                    <a:pt x="354" y="129"/>
                  </a:lnTo>
                  <a:lnTo>
                    <a:pt x="351" y="129"/>
                  </a:lnTo>
                  <a:lnTo>
                    <a:pt x="348" y="128"/>
                  </a:lnTo>
                  <a:lnTo>
                    <a:pt x="346" y="127"/>
                  </a:lnTo>
                  <a:lnTo>
                    <a:pt x="344" y="125"/>
                  </a:lnTo>
                  <a:lnTo>
                    <a:pt x="343" y="121"/>
                  </a:lnTo>
                  <a:lnTo>
                    <a:pt x="342" y="119"/>
                  </a:lnTo>
                  <a:lnTo>
                    <a:pt x="343" y="115"/>
                  </a:lnTo>
                  <a:lnTo>
                    <a:pt x="344" y="111"/>
                  </a:lnTo>
                  <a:lnTo>
                    <a:pt x="346" y="106"/>
                  </a:lnTo>
                  <a:lnTo>
                    <a:pt x="347" y="103"/>
                  </a:lnTo>
                  <a:lnTo>
                    <a:pt x="347" y="99"/>
                  </a:lnTo>
                  <a:lnTo>
                    <a:pt x="346" y="89"/>
                  </a:lnTo>
                  <a:lnTo>
                    <a:pt x="343" y="76"/>
                  </a:lnTo>
                  <a:lnTo>
                    <a:pt x="337" y="61"/>
                  </a:lnTo>
                  <a:lnTo>
                    <a:pt x="330" y="51"/>
                  </a:lnTo>
                  <a:lnTo>
                    <a:pt x="320" y="40"/>
                  </a:lnTo>
                  <a:lnTo>
                    <a:pt x="305" y="32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4" y="24"/>
                  </a:lnTo>
                  <a:lnTo>
                    <a:pt x="276" y="21"/>
                  </a:lnTo>
                  <a:lnTo>
                    <a:pt x="265" y="17"/>
                  </a:lnTo>
                  <a:lnTo>
                    <a:pt x="242" y="11"/>
                  </a:lnTo>
                  <a:lnTo>
                    <a:pt x="219" y="9"/>
                  </a:lnTo>
                  <a:lnTo>
                    <a:pt x="208" y="10"/>
                  </a:lnTo>
                  <a:lnTo>
                    <a:pt x="199" y="11"/>
                  </a:lnTo>
                  <a:lnTo>
                    <a:pt x="199" y="7"/>
                  </a:lnTo>
                  <a:close/>
                  <a:moveTo>
                    <a:pt x="219" y="0"/>
                  </a:moveTo>
                  <a:lnTo>
                    <a:pt x="234" y="0"/>
                  </a:lnTo>
                  <a:lnTo>
                    <a:pt x="250" y="4"/>
                  </a:lnTo>
                  <a:lnTo>
                    <a:pt x="265" y="7"/>
                  </a:lnTo>
                  <a:lnTo>
                    <a:pt x="276" y="11"/>
                  </a:lnTo>
                  <a:lnTo>
                    <a:pt x="286" y="14"/>
                  </a:lnTo>
                  <a:lnTo>
                    <a:pt x="291" y="17"/>
                  </a:lnTo>
                  <a:lnTo>
                    <a:pt x="310" y="23"/>
                  </a:lnTo>
                  <a:lnTo>
                    <a:pt x="326" y="32"/>
                  </a:lnTo>
                  <a:lnTo>
                    <a:pt x="338" y="44"/>
                  </a:lnTo>
                  <a:lnTo>
                    <a:pt x="346" y="56"/>
                  </a:lnTo>
                  <a:lnTo>
                    <a:pt x="352" y="72"/>
                  </a:lnTo>
                  <a:lnTo>
                    <a:pt x="356" y="87"/>
                  </a:lnTo>
                  <a:lnTo>
                    <a:pt x="356" y="99"/>
                  </a:lnTo>
                  <a:lnTo>
                    <a:pt x="356" y="104"/>
                  </a:lnTo>
                  <a:lnTo>
                    <a:pt x="356" y="107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5" y="110"/>
                  </a:lnTo>
                  <a:lnTo>
                    <a:pt x="354" y="113"/>
                  </a:lnTo>
                  <a:lnTo>
                    <a:pt x="352" y="116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20"/>
                  </a:lnTo>
                  <a:lnTo>
                    <a:pt x="354" y="120"/>
                  </a:lnTo>
                  <a:lnTo>
                    <a:pt x="355" y="120"/>
                  </a:lnTo>
                  <a:lnTo>
                    <a:pt x="358" y="120"/>
                  </a:lnTo>
                  <a:lnTo>
                    <a:pt x="359" y="121"/>
                  </a:lnTo>
                  <a:lnTo>
                    <a:pt x="377" y="138"/>
                  </a:lnTo>
                  <a:lnTo>
                    <a:pt x="388" y="155"/>
                  </a:lnTo>
                  <a:lnTo>
                    <a:pt x="390" y="174"/>
                  </a:lnTo>
                  <a:lnTo>
                    <a:pt x="388" y="191"/>
                  </a:lnTo>
                  <a:lnTo>
                    <a:pt x="381" y="205"/>
                  </a:lnTo>
                  <a:lnTo>
                    <a:pt x="373" y="218"/>
                  </a:lnTo>
                  <a:lnTo>
                    <a:pt x="363" y="230"/>
                  </a:lnTo>
                  <a:lnTo>
                    <a:pt x="354" y="239"/>
                  </a:lnTo>
                  <a:lnTo>
                    <a:pt x="344" y="247"/>
                  </a:lnTo>
                  <a:lnTo>
                    <a:pt x="339" y="251"/>
                  </a:lnTo>
                  <a:lnTo>
                    <a:pt x="337" y="252"/>
                  </a:lnTo>
                  <a:lnTo>
                    <a:pt x="337" y="254"/>
                  </a:lnTo>
                  <a:lnTo>
                    <a:pt x="335" y="254"/>
                  </a:lnTo>
                  <a:lnTo>
                    <a:pt x="333" y="255"/>
                  </a:lnTo>
                  <a:lnTo>
                    <a:pt x="330" y="259"/>
                  </a:lnTo>
                  <a:lnTo>
                    <a:pt x="327" y="263"/>
                  </a:lnTo>
                  <a:lnTo>
                    <a:pt x="326" y="267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9"/>
                  </a:lnTo>
                  <a:lnTo>
                    <a:pt x="326" y="269"/>
                  </a:lnTo>
                  <a:lnTo>
                    <a:pt x="316" y="289"/>
                  </a:lnTo>
                  <a:lnTo>
                    <a:pt x="304" y="303"/>
                  </a:lnTo>
                  <a:lnTo>
                    <a:pt x="289" y="314"/>
                  </a:lnTo>
                  <a:lnTo>
                    <a:pt x="275" y="320"/>
                  </a:lnTo>
                  <a:lnTo>
                    <a:pt x="259" y="324"/>
                  </a:lnTo>
                  <a:lnTo>
                    <a:pt x="244" y="326"/>
                  </a:lnTo>
                  <a:lnTo>
                    <a:pt x="244" y="326"/>
                  </a:lnTo>
                  <a:lnTo>
                    <a:pt x="227" y="324"/>
                  </a:lnTo>
                  <a:lnTo>
                    <a:pt x="211" y="322"/>
                  </a:lnTo>
                  <a:lnTo>
                    <a:pt x="198" y="318"/>
                  </a:lnTo>
                  <a:lnTo>
                    <a:pt x="187" y="315"/>
                  </a:lnTo>
                  <a:lnTo>
                    <a:pt x="179" y="311"/>
                  </a:lnTo>
                  <a:lnTo>
                    <a:pt x="177" y="311"/>
                  </a:lnTo>
                  <a:lnTo>
                    <a:pt x="175" y="310"/>
                  </a:lnTo>
                  <a:lnTo>
                    <a:pt x="173" y="310"/>
                  </a:lnTo>
                  <a:lnTo>
                    <a:pt x="169" y="310"/>
                  </a:lnTo>
                  <a:lnTo>
                    <a:pt x="168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2"/>
                  </a:lnTo>
                  <a:lnTo>
                    <a:pt x="164" y="312"/>
                  </a:lnTo>
                  <a:lnTo>
                    <a:pt x="139" y="320"/>
                  </a:lnTo>
                  <a:lnTo>
                    <a:pt x="117" y="323"/>
                  </a:lnTo>
                  <a:lnTo>
                    <a:pt x="98" y="320"/>
                  </a:lnTo>
                  <a:lnTo>
                    <a:pt x="83" y="315"/>
                  </a:lnTo>
                  <a:lnTo>
                    <a:pt x="69" y="306"/>
                  </a:lnTo>
                  <a:lnTo>
                    <a:pt x="60" y="297"/>
                  </a:lnTo>
                  <a:lnTo>
                    <a:pt x="52" y="288"/>
                  </a:lnTo>
                  <a:lnTo>
                    <a:pt x="48" y="280"/>
                  </a:lnTo>
                  <a:lnTo>
                    <a:pt x="45" y="274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3" y="269"/>
                  </a:lnTo>
                  <a:lnTo>
                    <a:pt x="43" y="268"/>
                  </a:lnTo>
                  <a:lnTo>
                    <a:pt x="42" y="268"/>
                  </a:lnTo>
                  <a:lnTo>
                    <a:pt x="42" y="268"/>
                  </a:lnTo>
                  <a:lnTo>
                    <a:pt x="41" y="268"/>
                  </a:lnTo>
                  <a:lnTo>
                    <a:pt x="38" y="268"/>
                  </a:lnTo>
                  <a:lnTo>
                    <a:pt x="22" y="256"/>
                  </a:lnTo>
                  <a:lnTo>
                    <a:pt x="10" y="243"/>
                  </a:lnTo>
                  <a:lnTo>
                    <a:pt x="5" y="230"/>
                  </a:lnTo>
                  <a:lnTo>
                    <a:pt x="4" y="217"/>
                  </a:lnTo>
                  <a:lnTo>
                    <a:pt x="5" y="205"/>
                  </a:lnTo>
                  <a:lnTo>
                    <a:pt x="8" y="195"/>
                  </a:lnTo>
                  <a:lnTo>
                    <a:pt x="10" y="188"/>
                  </a:lnTo>
                  <a:lnTo>
                    <a:pt x="13" y="184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3" y="176"/>
                  </a:lnTo>
                  <a:lnTo>
                    <a:pt x="13" y="174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70"/>
                  </a:lnTo>
                  <a:lnTo>
                    <a:pt x="9" y="170"/>
                  </a:lnTo>
                  <a:lnTo>
                    <a:pt x="3" y="146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7" y="98"/>
                  </a:lnTo>
                  <a:lnTo>
                    <a:pt x="13" y="87"/>
                  </a:lnTo>
                  <a:lnTo>
                    <a:pt x="21" y="79"/>
                  </a:lnTo>
                  <a:lnTo>
                    <a:pt x="26" y="76"/>
                  </a:lnTo>
                  <a:lnTo>
                    <a:pt x="30" y="72"/>
                  </a:lnTo>
                  <a:lnTo>
                    <a:pt x="34" y="69"/>
                  </a:lnTo>
                  <a:lnTo>
                    <a:pt x="38" y="68"/>
                  </a:lnTo>
                  <a:lnTo>
                    <a:pt x="41" y="66"/>
                  </a:lnTo>
                  <a:lnTo>
                    <a:pt x="52" y="61"/>
                  </a:lnTo>
                  <a:lnTo>
                    <a:pt x="68" y="57"/>
                  </a:lnTo>
                  <a:lnTo>
                    <a:pt x="75" y="56"/>
                  </a:lnTo>
                  <a:lnTo>
                    <a:pt x="81" y="55"/>
                  </a:lnTo>
                  <a:lnTo>
                    <a:pt x="81" y="51"/>
                  </a:lnTo>
                  <a:lnTo>
                    <a:pt x="83" y="48"/>
                  </a:lnTo>
                  <a:lnTo>
                    <a:pt x="84" y="45"/>
                  </a:lnTo>
                  <a:lnTo>
                    <a:pt x="85" y="44"/>
                  </a:lnTo>
                  <a:lnTo>
                    <a:pt x="101" y="26"/>
                  </a:lnTo>
                  <a:lnTo>
                    <a:pt x="117" y="14"/>
                  </a:lnTo>
                  <a:lnTo>
                    <a:pt x="132" y="5"/>
                  </a:lnTo>
                  <a:lnTo>
                    <a:pt x="148" y="1"/>
                  </a:lnTo>
                  <a:lnTo>
                    <a:pt x="164" y="0"/>
                  </a:lnTo>
                  <a:lnTo>
                    <a:pt x="179" y="1"/>
                  </a:lnTo>
                  <a:lnTo>
                    <a:pt x="191" y="5"/>
                  </a:lnTo>
                  <a:lnTo>
                    <a:pt x="198" y="6"/>
                  </a:lnTo>
                  <a:lnTo>
                    <a:pt x="196" y="2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252931" name="文本框 5"/>
          <p:cNvSpPr txBox="1"/>
          <p:nvPr/>
        </p:nvSpPr>
        <p:spPr>
          <a:xfrm>
            <a:off x="3113088" y="1376363"/>
            <a:ext cx="107632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b="1" dirty="0">
                <a:solidFill>
                  <a:schemeClr val="accent1"/>
                </a:solidFill>
                <a:latin typeface="华文琥珀" panose="02010800040101010101" charset="-122"/>
                <a:ea typeface="华文琥珀" panose="02010800040101010101" charset="-122"/>
              </a:rPr>
              <a:t>思 考练 习</a:t>
            </a:r>
            <a:endParaRPr lang="zh-CN" altLang="en-US" sz="2400" b="1" dirty="0">
              <a:solidFill>
                <a:schemeClr val="accent1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21" name="文本框 5"/>
          <p:cNvSpPr txBox="1"/>
          <p:nvPr/>
        </p:nvSpPr>
        <p:spPr>
          <a:xfrm>
            <a:off x="1057275" y="2352675"/>
            <a:ext cx="479742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微软雅黑" charset="0"/>
                <a:ea typeface="微软雅黑" charset="0"/>
                <a:cs typeface="微软雅黑" charset="0"/>
              </a:rPr>
              <a:t>第十一章  创业者的素质与能力</a:t>
            </a:r>
            <a:endParaRPr lang="zh-CN" altLang="en-US" sz="3200" b="1" dirty="0">
              <a:solidFill>
                <a:schemeClr val="accent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235522" name="矩形 28"/>
          <p:cNvSpPr/>
          <p:nvPr/>
        </p:nvSpPr>
        <p:spPr>
          <a:xfrm>
            <a:off x="1057275" y="3519488"/>
            <a:ext cx="47974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微软雅黑" charset="0"/>
                <a:ea typeface="微软雅黑" charset="0"/>
                <a:cs typeface="微软雅黑" charset="0"/>
              </a:rPr>
              <a:t>掌握自主创业的概述；明确创业素质；了解创业素质的行动学习。</a:t>
            </a:r>
            <a:endParaRPr lang="zh-CN" altLang="en-US" dirty="0">
              <a:solidFill>
                <a:srgbClr val="27506E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214438" y="3429000"/>
            <a:ext cx="56356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524" name="组合 8"/>
          <p:cNvGrpSpPr/>
          <p:nvPr/>
        </p:nvGrpSpPr>
        <p:grpSpPr>
          <a:xfrm>
            <a:off x="6926263" y="1844040"/>
            <a:ext cx="3451860" cy="906463"/>
            <a:chOff x="10908" y="1247"/>
            <a:chExt cx="5435" cy="1426"/>
          </a:xfrm>
        </p:grpSpPr>
        <p:sp>
          <p:nvSpPr>
            <p:cNvPr id="21" name="椭圆 20"/>
            <p:cNvSpPr/>
            <p:nvPr/>
          </p:nvSpPr>
          <p:spPr>
            <a:xfrm>
              <a:off x="10908" y="1247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微软雅黑" charset="0"/>
                <a:ea typeface="微软雅黑" charset="0"/>
              </a:endParaRPr>
            </a:p>
          </p:txBody>
        </p:sp>
        <p:grpSp>
          <p:nvGrpSpPr>
            <p:cNvPr id="235526" name="组合 4"/>
            <p:cNvGrpSpPr/>
            <p:nvPr/>
          </p:nvGrpSpPr>
          <p:grpSpPr>
            <a:xfrm>
              <a:off x="11514" y="1247"/>
              <a:ext cx="4829" cy="1426"/>
              <a:chOff x="11402" y="1247"/>
              <a:chExt cx="4829" cy="1426"/>
            </a:xfrm>
          </p:grpSpPr>
          <p:sp>
            <p:nvSpPr>
              <p:cNvPr id="235527" name="矩形 41"/>
              <p:cNvSpPr/>
              <p:nvPr/>
            </p:nvSpPr>
            <p:spPr>
              <a:xfrm>
                <a:off x="11402" y="1247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charset="0"/>
                    <a:ea typeface="微软雅黑" charset="0"/>
                  </a:rPr>
                  <a:t>第一节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35528" name="矩形 42"/>
              <p:cNvSpPr/>
              <p:nvPr/>
            </p:nvSpPr>
            <p:spPr>
              <a:xfrm>
                <a:off x="11402" y="1876"/>
                <a:ext cx="4829" cy="7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charset="0"/>
                    <a:ea typeface="微软雅黑" charset="0"/>
                  </a:rPr>
                  <a:t>自主创业概述</a:t>
                </a:r>
                <a:endParaRPr lang="zh-CN" altLang="en-US" dirty="0">
                  <a:solidFill>
                    <a:srgbClr val="27506E"/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  <p:grpSp>
        <p:nvGrpSpPr>
          <p:cNvPr id="235529" name="组合 9"/>
          <p:cNvGrpSpPr/>
          <p:nvPr/>
        </p:nvGrpSpPr>
        <p:grpSpPr>
          <a:xfrm>
            <a:off x="6926263" y="3029903"/>
            <a:ext cx="3097847" cy="906462"/>
            <a:chOff x="10908" y="3778"/>
            <a:chExt cx="4879" cy="1426"/>
          </a:xfrm>
        </p:grpSpPr>
        <p:sp>
          <p:nvSpPr>
            <p:cNvPr id="22" name="椭圆 21"/>
            <p:cNvSpPr/>
            <p:nvPr/>
          </p:nvSpPr>
          <p:spPr>
            <a:xfrm>
              <a:off x="10908" y="3778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微软雅黑" charset="0"/>
                <a:ea typeface="微软雅黑" charset="0"/>
              </a:endParaRPr>
            </a:p>
          </p:txBody>
        </p:sp>
        <p:grpSp>
          <p:nvGrpSpPr>
            <p:cNvPr id="235531" name="组合 5"/>
            <p:cNvGrpSpPr/>
            <p:nvPr/>
          </p:nvGrpSpPr>
          <p:grpSpPr>
            <a:xfrm>
              <a:off x="11514" y="3778"/>
              <a:ext cx="4273" cy="1426"/>
              <a:chOff x="11402" y="3778"/>
              <a:chExt cx="4273" cy="1426"/>
            </a:xfrm>
          </p:grpSpPr>
          <p:sp>
            <p:nvSpPr>
              <p:cNvPr id="235532" name="矩形 44"/>
              <p:cNvSpPr/>
              <p:nvPr/>
            </p:nvSpPr>
            <p:spPr>
              <a:xfrm>
                <a:off x="11402" y="3778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charset="0"/>
                    <a:ea typeface="微软雅黑" charset="0"/>
                  </a:rPr>
                  <a:t>第二节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35533" name="矩形 22"/>
              <p:cNvSpPr/>
              <p:nvPr/>
            </p:nvSpPr>
            <p:spPr>
              <a:xfrm>
                <a:off x="11402" y="4407"/>
                <a:ext cx="4273" cy="7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charset="0"/>
                    <a:ea typeface="微软雅黑" charset="0"/>
                  </a:rPr>
                  <a:t>创业素质</a:t>
                </a:r>
                <a:endParaRPr lang="zh-CN" altLang="en-US" dirty="0">
                  <a:solidFill>
                    <a:srgbClr val="27506E"/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  <p:grpSp>
        <p:nvGrpSpPr>
          <p:cNvPr id="235534" name="组合 10"/>
          <p:cNvGrpSpPr/>
          <p:nvPr/>
        </p:nvGrpSpPr>
        <p:grpSpPr>
          <a:xfrm>
            <a:off x="6926263" y="4215765"/>
            <a:ext cx="3250247" cy="914400"/>
            <a:chOff x="10908" y="6266"/>
            <a:chExt cx="5119" cy="1440"/>
          </a:xfrm>
        </p:grpSpPr>
        <p:sp>
          <p:nvSpPr>
            <p:cNvPr id="47" name="椭圆 46"/>
            <p:cNvSpPr/>
            <p:nvPr/>
          </p:nvSpPr>
          <p:spPr>
            <a:xfrm>
              <a:off x="10908" y="6266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微软雅黑" charset="0"/>
                <a:ea typeface="微软雅黑" charset="0"/>
              </a:endParaRPr>
            </a:p>
          </p:txBody>
        </p:sp>
        <p:grpSp>
          <p:nvGrpSpPr>
            <p:cNvPr id="235536" name="组合 6"/>
            <p:cNvGrpSpPr/>
            <p:nvPr/>
          </p:nvGrpSpPr>
          <p:grpSpPr>
            <a:xfrm>
              <a:off x="11514" y="6266"/>
              <a:ext cx="4513" cy="1440"/>
              <a:chOff x="11402" y="6266"/>
              <a:chExt cx="4513" cy="1440"/>
            </a:xfrm>
          </p:grpSpPr>
          <p:sp>
            <p:nvSpPr>
              <p:cNvPr id="235537" name="矩形 48"/>
              <p:cNvSpPr/>
              <p:nvPr/>
            </p:nvSpPr>
            <p:spPr>
              <a:xfrm>
                <a:off x="11402" y="6266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微软雅黑" charset="0"/>
                    <a:ea typeface="微软雅黑" charset="0"/>
                  </a:rPr>
                  <a:t>第三节</a:t>
                </a:r>
                <a:endParaRPr lang="zh-CN" altLang="en-US" sz="2000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35538" name="矩形 23"/>
              <p:cNvSpPr/>
              <p:nvPr/>
            </p:nvSpPr>
            <p:spPr>
              <a:xfrm>
                <a:off x="11402" y="6908"/>
                <a:ext cx="4513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微软雅黑" charset="0"/>
                    <a:ea typeface="微软雅黑" charset="0"/>
                  </a:rPr>
                  <a:t>创业素质的行动学习</a:t>
                </a:r>
                <a:endParaRPr lang="zh-CN" altLang="en-US" dirty="0">
                  <a:solidFill>
                    <a:srgbClr val="27506E"/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</p:spTree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0033" name="组合 9"/>
          <p:cNvGrpSpPr/>
          <p:nvPr/>
        </p:nvGrpSpPr>
        <p:grpSpPr>
          <a:xfrm>
            <a:off x="3457575" y="2033588"/>
            <a:ext cx="5348288" cy="2725737"/>
            <a:chOff x="3026" y="2389"/>
            <a:chExt cx="8423" cy="4292"/>
          </a:xfrm>
        </p:grpSpPr>
        <p:sp>
          <p:nvSpPr>
            <p:cNvPr id="300034" name="文本框 4"/>
            <p:cNvSpPr txBox="1"/>
            <p:nvPr/>
          </p:nvSpPr>
          <p:spPr>
            <a:xfrm>
              <a:off x="3459" y="3175"/>
              <a:ext cx="7990" cy="33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THANK</a:t>
              </a:r>
              <a:endParaRPr lang="en-US" altLang="zh-CN" sz="6600" dirty="0">
                <a:solidFill>
                  <a:srgbClr val="254C6A"/>
                </a:solidFill>
                <a:latin typeface="微软简老宋" charset="0"/>
                <a:ea typeface="微软雅黑 Light" panose="020B0502040204020203" charset="-122"/>
                <a:cs typeface="微软简老宋" charset="0"/>
              </a:endParaRPr>
            </a:p>
            <a:p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YOU</a:t>
              </a:r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endParaRPr lang="zh-CN" altLang="en-US" sz="6600" dirty="0">
                <a:solidFill>
                  <a:srgbClr val="8064A2"/>
                </a:solidFill>
                <a:latin typeface="微软简老宋" charset="0"/>
                <a:ea typeface="微软简老宋" charset="0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147" y="6058"/>
              <a:ext cx="623" cy="62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026" y="2958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313" y="2389"/>
              <a:ext cx="346" cy="346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770" y="5034"/>
              <a:ext cx="453" cy="453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9568" y="2627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1041" y="6260"/>
              <a:ext cx="216" cy="216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8831" y="5322"/>
              <a:ext cx="737" cy="737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1970088" y="221615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30659" y="246242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36547" name="文本框 5"/>
          <p:cNvSpPr txBox="1"/>
          <p:nvPr/>
        </p:nvSpPr>
        <p:spPr>
          <a:xfrm>
            <a:off x="2322513" y="3055938"/>
            <a:ext cx="1560512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第一节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6548" name="文本框 5"/>
          <p:cNvSpPr txBox="1"/>
          <p:nvPr/>
        </p:nvSpPr>
        <p:spPr>
          <a:xfrm>
            <a:off x="5391785" y="3106420"/>
            <a:ext cx="41649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dist"/>
            <a:r>
              <a:rPr lang="zh-CN" altLang="en-US" sz="3600" b="1" dirty="0">
                <a:solidFill>
                  <a:srgbClr val="27506E"/>
                </a:solidFill>
                <a:latin typeface="+mj-ea"/>
                <a:ea typeface="+mj-ea"/>
                <a:sym typeface="微软雅黑 Light" panose="020B0502040204020203" charset="-122"/>
              </a:rPr>
              <a:t>自主创业概述</a:t>
            </a:r>
            <a:endParaRPr lang="zh-CN" altLang="en-US" sz="3600" b="1" dirty="0">
              <a:solidFill>
                <a:srgbClr val="27506E"/>
              </a:solidFill>
              <a:latin typeface="+mj-ea"/>
              <a:ea typeface="+mj-ea"/>
              <a:sym typeface="微软雅黑 Light" panose="020B0502040204020203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78766" y="223083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71008" y="265323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679820" y="450107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230662" y="404897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003299" y="361036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767953" y="443736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651311" y="361036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8593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38600" name="文本框 5"/>
          <p:cNvSpPr txBox="1"/>
          <p:nvPr/>
        </p:nvSpPr>
        <p:spPr>
          <a:xfrm>
            <a:off x="809625" y="682626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38601" name="文本框 5"/>
          <p:cNvSpPr txBox="1"/>
          <p:nvPr/>
        </p:nvSpPr>
        <p:spPr>
          <a:xfrm>
            <a:off x="1643063" y="620713"/>
            <a:ext cx="23209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自主创业的概念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38602" name="矩形 3"/>
          <p:cNvSpPr/>
          <p:nvPr/>
        </p:nvSpPr>
        <p:spPr>
          <a:xfrm>
            <a:off x="4395470" y="2344420"/>
            <a:ext cx="7017385" cy="2168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自主创业又称独立创业，是指创业者个人或创业团队从零开始进行创业。自主创业可能基于各种原因，如自己有了发明创造成果并发现它的商业价值； 独立性强不愿为别人打工而又有条件创业； 失去工作或找不到工作后抓住了创业机会； 受其他人自主创业成功的影响； 等等。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</p:txBody>
      </p:sp>
      <p:pic>
        <p:nvPicPr>
          <p:cNvPr id="238604" name="图片 1" descr="3bd0e1eed7df1cfce1281afb484aec8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00" y="2135188"/>
            <a:ext cx="3455988" cy="3455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8593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38600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38601" name="文本框 5"/>
          <p:cNvSpPr txBox="1"/>
          <p:nvPr/>
        </p:nvSpPr>
        <p:spPr>
          <a:xfrm>
            <a:off x="1643063" y="620713"/>
            <a:ext cx="323723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大学生自主创业的意义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38602" name="矩形 3"/>
          <p:cNvSpPr/>
          <p:nvPr/>
        </p:nvSpPr>
        <p:spPr>
          <a:xfrm>
            <a:off x="4395470" y="2344420"/>
            <a:ext cx="701738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20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（一）社会职业本质的组成部分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（二）个人实现人生价值的途径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（三）大学生主动适应信息社会的需要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（四）民族振兴的需要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</p:txBody>
      </p:sp>
      <p:pic>
        <p:nvPicPr>
          <p:cNvPr id="238604" name="图片 1" descr="3bd0e1eed7df1cfce1281afb484aec8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00" y="2135188"/>
            <a:ext cx="3455988" cy="3455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8593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38600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03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38601" name="文本框 5"/>
          <p:cNvSpPr txBox="1"/>
          <p:nvPr/>
        </p:nvSpPr>
        <p:spPr>
          <a:xfrm>
            <a:off x="1643063" y="620713"/>
            <a:ext cx="323723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大学生自主创业的优势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38602" name="矩形 3"/>
          <p:cNvSpPr/>
          <p:nvPr/>
        </p:nvSpPr>
        <p:spPr>
          <a:xfrm>
            <a:off x="4406900" y="2552700"/>
            <a:ext cx="701738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20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（一）精力充沛，充满激情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（二）基础扎实，创新意识强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（三）政府支持，社会关注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</p:txBody>
      </p:sp>
      <p:pic>
        <p:nvPicPr>
          <p:cNvPr id="238604" name="图片 1" descr="3bd0e1eed7df1cfce1281afb484aec8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00" y="2135188"/>
            <a:ext cx="3455988" cy="3455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8593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38600" name="文本框 5"/>
          <p:cNvSpPr txBox="1"/>
          <p:nvPr/>
        </p:nvSpPr>
        <p:spPr>
          <a:xfrm>
            <a:off x="809625" y="682626"/>
            <a:ext cx="45085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04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38601" name="文本框 5"/>
          <p:cNvSpPr txBox="1"/>
          <p:nvPr/>
        </p:nvSpPr>
        <p:spPr>
          <a:xfrm>
            <a:off x="1643063" y="620713"/>
            <a:ext cx="323723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大学生自主创业的挑战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38602" name="矩形 3"/>
          <p:cNvSpPr/>
          <p:nvPr/>
        </p:nvSpPr>
        <p:spPr>
          <a:xfrm>
            <a:off x="4406900" y="2275840"/>
            <a:ext cx="701738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20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（一）资金关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（二）经验关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（三）心态关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（四）关系关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</p:txBody>
      </p:sp>
      <p:pic>
        <p:nvPicPr>
          <p:cNvPr id="238604" name="图片 1" descr="3bd0e1eed7df1cfce1281afb484aec8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00" y="2135188"/>
            <a:ext cx="3455988" cy="3455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378075" y="217805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638332" y="242432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0643" name="文本框 5"/>
          <p:cNvSpPr txBox="1"/>
          <p:nvPr/>
        </p:nvSpPr>
        <p:spPr>
          <a:xfrm>
            <a:off x="2730500" y="3017838"/>
            <a:ext cx="1558925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第二节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0644" name="文本框 5"/>
          <p:cNvSpPr txBox="1"/>
          <p:nvPr/>
        </p:nvSpPr>
        <p:spPr>
          <a:xfrm>
            <a:off x="6011545" y="3106103"/>
            <a:ext cx="20116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dirty="0">
                <a:solidFill>
                  <a:srgbClr val="27506E"/>
                </a:solidFill>
                <a:latin typeface="微软雅黑" charset="0"/>
                <a:ea typeface="微软雅黑" charset="0"/>
                <a:sym typeface="微软雅黑 Light" panose="020B0502040204020203" charset="-122"/>
              </a:rPr>
              <a:t>创业素质</a:t>
            </a:r>
            <a:endParaRPr lang="zh-CN" altLang="en-US" sz="3600" dirty="0">
              <a:solidFill>
                <a:srgbClr val="27506E"/>
              </a:solidFill>
              <a:latin typeface="微软雅黑" charset="0"/>
              <a:ea typeface="微软雅黑" charset="0"/>
              <a:sym typeface="微软雅黑 Light" panose="020B0502040204020203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086439" y="219273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278678" y="261513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087490" y="446297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638332" y="401087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10969" y="357226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175626" y="439926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058978" y="357226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2689" name="组合 13"/>
          <p:cNvGrpSpPr/>
          <p:nvPr/>
        </p:nvGrpSpPr>
        <p:grpSpPr>
          <a:xfrm>
            <a:off x="673100" y="527051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242697" name="文本框 5"/>
          <p:cNvSpPr txBox="1"/>
          <p:nvPr/>
        </p:nvSpPr>
        <p:spPr>
          <a:xfrm>
            <a:off x="1643063" y="620713"/>
            <a:ext cx="20154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创业素质概述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242699" name="矩形 2"/>
          <p:cNvSpPr/>
          <p:nvPr/>
        </p:nvSpPr>
        <p:spPr>
          <a:xfrm>
            <a:off x="3749675" y="2090738"/>
            <a:ext cx="726122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（一）什么是创业素质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创业素质是个体对创业活动表现出来的内禀特征。</a:t>
            </a:r>
            <a:endParaRPr lang="zh-CN" altLang="zh-CN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</p:txBody>
      </p:sp>
      <p:pic>
        <p:nvPicPr>
          <p:cNvPr id="242700" name="图片 4" descr="afe01fb1f3315a57a8a5f0becd7f2c5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2783" y="1869440"/>
            <a:ext cx="2887662" cy="4213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8600" name="文本框 5"/>
          <p:cNvSpPr txBox="1"/>
          <p:nvPr/>
        </p:nvSpPr>
        <p:spPr>
          <a:xfrm>
            <a:off x="809625" y="682626"/>
            <a:ext cx="4495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2" name="矩形 2"/>
          <p:cNvSpPr/>
          <p:nvPr/>
        </p:nvSpPr>
        <p:spPr>
          <a:xfrm>
            <a:off x="3750310" y="3307080"/>
            <a:ext cx="7260590" cy="1337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（二）创业素质的具体内容</a:t>
            </a:r>
            <a:endParaRPr lang="zh-CN" altLang="zh-CN" sz="1800" b="1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1.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创业意识              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2.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创业的个性人格特征    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3.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创业知识结构      </a:t>
            </a:r>
            <a:r>
              <a:rPr lang="en-US" altLang="zh-CN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4.</a:t>
            </a:r>
            <a:r>
              <a:rPr lang="zh-CN" altLang="en-US" sz="1800" dirty="0">
                <a:solidFill>
                  <a:srgbClr val="27506E"/>
                </a:solidFill>
                <a:latin typeface="宋体" charset="0"/>
                <a:ea typeface="宋体" charset="0"/>
                <a:cs typeface="宋体" charset="0"/>
              </a:rPr>
              <a:t>创业的技能或行动能力</a:t>
            </a:r>
            <a:endParaRPr lang="zh-CN" altLang="en-US" sz="1800" dirty="0">
              <a:solidFill>
                <a:srgbClr val="27506E"/>
              </a:solidFill>
              <a:latin typeface="宋体" charset="0"/>
              <a:ea typeface="宋体" charset="0"/>
              <a:cs typeface="宋体" charset="0"/>
            </a:endParaRPr>
          </a:p>
        </p:txBody>
      </p:sp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第一PPT，www.1ppt.com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2196</Words>
  <Application>WPS 文字</Application>
  <PresentationFormat>宽屏</PresentationFormat>
  <Paragraphs>206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43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64" baseType="lpstr">
      <vt:lpstr>Arial</vt:lpstr>
      <vt:lpstr>方正书宋_GBK</vt:lpstr>
      <vt:lpstr>Wingdings</vt:lpstr>
      <vt:lpstr>Calibri Light</vt:lpstr>
      <vt:lpstr>Helvetica Neue</vt:lpstr>
      <vt:lpstr>微软雅黑 Light</vt:lpstr>
      <vt:lpstr>苹方-简</vt:lpstr>
      <vt:lpstr>方正舒体</vt:lpstr>
      <vt:lpstr>华文宋体</vt:lpstr>
      <vt:lpstr>方正宋刻本秀楷简体</vt:lpstr>
      <vt:lpstr>微软雅黑</vt:lpstr>
      <vt:lpstr>汉仪旗黑</vt:lpstr>
      <vt:lpstr>Calibri Light</vt:lpstr>
      <vt:lpstr>楷体</vt:lpstr>
      <vt:lpstr>楷体-简</vt:lpstr>
      <vt:lpstr>Calibri</vt:lpstr>
      <vt:lpstr>宋体</vt:lpstr>
      <vt:lpstr>方正兰亭黑_GBK</vt:lpstr>
      <vt:lpstr>冬青黑体简体中文</vt:lpstr>
      <vt:lpstr>宋体-简</vt:lpstr>
      <vt:lpstr>Bebas</vt:lpstr>
      <vt:lpstr>华文行楷</vt:lpstr>
      <vt:lpstr>华文琥珀</vt:lpstr>
      <vt:lpstr>微软简老宋</vt:lpstr>
      <vt:lpstr>微软雅黑</vt:lpstr>
      <vt:lpstr>宋体</vt:lpstr>
      <vt:lpstr>Arial Unicode MS</vt:lpstr>
      <vt:lpstr>等线</vt:lpstr>
      <vt:lpstr>行楷-简</vt:lpstr>
      <vt:lpstr>华文琥珀</vt:lpstr>
      <vt:lpstr>华文行楷</vt:lpstr>
      <vt:lpstr>微软雅黑 Light</vt:lpstr>
      <vt:lpstr>方正兰亭黑_GBK</vt:lpstr>
      <vt:lpstr>方正宋刻本秀楷简体</vt:lpstr>
      <vt:lpstr>方正舒体</vt:lpstr>
      <vt:lpstr>楷体</vt:lpstr>
      <vt:lpstr>SimSong Regular</vt:lpstr>
      <vt:lpstr>STHeiti Light</vt:lpstr>
      <vt:lpstr>Songti TC Regular</vt:lpstr>
      <vt:lpstr>Heiti SC Light</vt:lpstr>
      <vt:lpstr>Calibri</vt:lpstr>
      <vt:lpstr>SimSong</vt:lpstr>
      <vt:lpstr>华文仿宋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Gooddoudou</dc:creator>
  <cp:lastModifiedBy>liuyue</cp:lastModifiedBy>
  <cp:revision>90</cp:revision>
  <dcterms:created xsi:type="dcterms:W3CDTF">2021-12-19T09:54:28Z</dcterms:created>
  <dcterms:modified xsi:type="dcterms:W3CDTF">2021-12-19T09:54:28Z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2052-3.9.6.6441</vt:lpwstr>
  </property>
</Properties>
</file>