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361" r:id="rId3"/>
    <p:sldId id="550" r:id="rId4"/>
    <p:sldId id="551" r:id="rId5"/>
    <p:sldId id="552" r:id="rId7"/>
    <p:sldId id="553" r:id="rId8"/>
    <p:sldId id="554" r:id="rId9"/>
    <p:sldId id="555" r:id="rId10"/>
    <p:sldId id="556" r:id="rId11"/>
    <p:sldId id="557" r:id="rId12"/>
    <p:sldId id="597" r:id="rId13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 Light" panose="020F0302020204030204" pitchFamily="34" charset="0"/>
        <a:ea typeface="微软雅黑 Light" panose="020B0502040204020203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 Light" panose="020F0302020204030204" pitchFamily="34" charset="0"/>
        <a:ea typeface="微软雅黑 Light" panose="020B0502040204020203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 Light" panose="020F0302020204030204" pitchFamily="34" charset="0"/>
        <a:ea typeface="微软雅黑 Light" panose="020B0502040204020203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 Light" panose="020F0302020204030204" pitchFamily="34" charset="0"/>
        <a:ea typeface="微软雅黑 Light" panose="020B0502040204020203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 Light" panose="020F0302020204030204" pitchFamily="34" charset="0"/>
        <a:ea typeface="微软雅黑 Light" panose="020B0502040204020203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 Light" panose="020F0302020204030204" pitchFamily="34" charset="0"/>
        <a:ea typeface="微软雅黑 Light" panose="020B0502040204020203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 Light" panose="020F0302020204030204" pitchFamily="34" charset="0"/>
        <a:ea typeface="微软雅黑 Light" panose="020B0502040204020203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 Light" panose="020F0302020204030204" pitchFamily="34" charset="0"/>
        <a:ea typeface="微软雅黑 Light" panose="020B0502040204020203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 Light" panose="020F0302020204030204" pitchFamily="34" charset="0"/>
        <a:ea typeface="微软雅黑 Light" panose="020B0502040204020203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F4F4"/>
    <a:srgbClr val="445469"/>
    <a:srgbClr val="254C6A"/>
    <a:srgbClr val="264E6B"/>
    <a:srgbClr val="244C69"/>
    <a:srgbClr val="5C9FAE"/>
    <a:srgbClr val="2B5A7B"/>
    <a:srgbClr val="234A66"/>
    <a:srgbClr val="244B67"/>
    <a:srgbClr val="1240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 showGuides="1">
      <p:cViewPr varScale="1">
        <p:scale>
          <a:sx n="97" d="100"/>
          <a:sy n="97" d="100"/>
        </p:scale>
        <p:origin x="96" y="246"/>
      </p:cViewPr>
      <p:guideLst>
        <p:guide orient="horz" pos="2169"/>
        <p:guide pos="287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auto"/>
            <a:fld id="{5522DA38-9F8A-41B6-BE35-30F647F09FB7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148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149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auto"/>
            <a:fld id="{63E0D610-CAD3-40F9-B36C-E4DDD18E6997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2209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22210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p>
            <a:pPr lvl="0"/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 lIns="91440" tIns="45720" rIns="91440" bIns="45720" rtlCol="0" anchor="b"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D64EC1F-4C1A-4575-A29E-535B091AA91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sym typeface="+mn-ea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425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24258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p>
            <a:pPr lvl="0"/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 lIns="91440" tIns="45720" rIns="91440" bIns="45720" rtlCol="0" anchor="b"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D64EC1F-4C1A-4575-A29E-535B091AA91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sym typeface="+mn-ea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630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26306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p>
            <a:pPr lvl="0"/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 lIns="91440" tIns="45720" rIns="91440" bIns="45720" rtlCol="0" anchor="b"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D64EC1F-4C1A-4575-A29E-535B091AA91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sym typeface="+mn-ea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835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28354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p>
            <a:pPr lvl="0"/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 lIns="91440" tIns="45720" rIns="91440" bIns="45720" rtlCol="0" anchor="b"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D64EC1F-4C1A-4575-A29E-535B091AA91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sym typeface="+mn-ea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040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30402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p>
            <a:pPr lvl="0"/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 lIns="91440" tIns="45720" rIns="91440" bIns="45720" rtlCol="0" anchor="b"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D64EC1F-4C1A-4575-A29E-535B091AA91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sym typeface="+mn-ea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2449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32450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p>
            <a:pPr lvl="0"/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 lIns="91440" tIns="45720" rIns="91440" bIns="45720" rtlCol="0" anchor="b"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D64EC1F-4C1A-4575-A29E-535B091AA91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sym typeface="+mn-ea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449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34498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p>
            <a:pPr lvl="0"/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 lIns="91440" tIns="45720" rIns="91440" bIns="45720" rtlCol="0" anchor="b"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D64EC1F-4C1A-4575-A29E-535B091AA91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sym typeface="+mn-ea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105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01058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p>
            <a:pPr lvl="0"/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 lIns="91440" tIns="45720" rIns="91440" bIns="45720" rtlCol="0" anchor="b"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D64EC1F-4C1A-4575-A29E-535B091AA91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sym typeface="+mn-ea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组合 6"/>
          <p:cNvGrpSpPr/>
          <p:nvPr userDrawn="1"/>
        </p:nvGrpSpPr>
        <p:grpSpPr>
          <a:xfrm>
            <a:off x="449263" y="244475"/>
            <a:ext cx="704850" cy="646113"/>
            <a:chOff x="1417110" y="1933669"/>
            <a:chExt cx="1827515" cy="1676757"/>
          </a:xfrm>
        </p:grpSpPr>
        <p:sp>
          <p:nvSpPr>
            <p:cNvPr id="8" name="椭圆 7"/>
            <p:cNvSpPr/>
            <p:nvPr/>
          </p:nvSpPr>
          <p:spPr>
            <a:xfrm>
              <a:off x="1491775" y="1933669"/>
              <a:ext cx="1676757" cy="1676757"/>
            </a:xfrm>
            <a:prstGeom prst="ellips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2400" strike="noStrike" noProof="1"/>
            </a:p>
          </p:txBody>
        </p:sp>
        <p:sp>
          <p:nvSpPr>
            <p:cNvPr id="9" name="椭圆 8"/>
            <p:cNvSpPr/>
            <p:nvPr/>
          </p:nvSpPr>
          <p:spPr>
            <a:xfrm>
              <a:off x="1686851" y="2118291"/>
              <a:ext cx="1307513" cy="1307513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2400" strike="noStrike" noProof="1"/>
            </a:p>
          </p:txBody>
        </p:sp>
        <p:sp>
          <p:nvSpPr>
            <p:cNvPr id="10" name="椭圆 9"/>
            <p:cNvSpPr/>
            <p:nvPr/>
          </p:nvSpPr>
          <p:spPr>
            <a:xfrm>
              <a:off x="2772931" y="1944597"/>
              <a:ext cx="390517" cy="390517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2400" strike="noStrike" noProof="1"/>
            </a:p>
          </p:txBody>
        </p:sp>
        <p:sp>
          <p:nvSpPr>
            <p:cNvPr id="11" name="椭圆 10"/>
            <p:cNvSpPr/>
            <p:nvPr/>
          </p:nvSpPr>
          <p:spPr>
            <a:xfrm>
              <a:off x="1417110" y="2261397"/>
              <a:ext cx="286781" cy="286781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2400" strike="noStrike" noProof="1"/>
            </a:p>
          </p:txBody>
        </p:sp>
        <p:sp>
          <p:nvSpPr>
            <p:cNvPr id="12" name="椭圆 11"/>
            <p:cNvSpPr/>
            <p:nvPr/>
          </p:nvSpPr>
          <p:spPr>
            <a:xfrm>
              <a:off x="1686851" y="3308201"/>
              <a:ext cx="220530" cy="220530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2400" strike="noStrike" noProof="1"/>
            </a:p>
          </p:txBody>
        </p:sp>
        <p:sp>
          <p:nvSpPr>
            <p:cNvPr id="13" name="椭圆 12"/>
            <p:cNvSpPr/>
            <p:nvPr/>
          </p:nvSpPr>
          <p:spPr>
            <a:xfrm>
              <a:off x="3016329" y="2979248"/>
              <a:ext cx="228296" cy="228296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2400" strike="noStrike" noProof="1"/>
            </a:p>
          </p:txBody>
        </p:sp>
      </p:grpSp>
      <p:grpSp>
        <p:nvGrpSpPr>
          <p:cNvPr id="2057" name="组合 18"/>
          <p:cNvGrpSpPr/>
          <p:nvPr userDrawn="1"/>
        </p:nvGrpSpPr>
        <p:grpSpPr>
          <a:xfrm>
            <a:off x="5770563" y="6656388"/>
            <a:ext cx="692150" cy="125412"/>
            <a:chOff x="3510366" y="-2733"/>
            <a:chExt cx="1300959" cy="237042"/>
          </a:xfrm>
        </p:grpSpPr>
        <p:sp>
          <p:nvSpPr>
            <p:cNvPr id="20" name="椭圆 19"/>
            <p:cNvSpPr/>
            <p:nvPr userDrawn="1"/>
          </p:nvSpPr>
          <p:spPr>
            <a:xfrm>
              <a:off x="3510366" y="-2733"/>
              <a:ext cx="237042" cy="237042"/>
            </a:xfrm>
            <a:prstGeom prst="ellipse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2400" strike="noStrike" noProof="1"/>
            </a:p>
          </p:txBody>
        </p:sp>
        <p:sp>
          <p:nvSpPr>
            <p:cNvPr id="21" name="椭圆 20"/>
            <p:cNvSpPr/>
            <p:nvPr userDrawn="1"/>
          </p:nvSpPr>
          <p:spPr>
            <a:xfrm>
              <a:off x="3865005" y="-2733"/>
              <a:ext cx="237042" cy="237042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2400" strike="noStrike" noProof="1"/>
            </a:p>
          </p:txBody>
        </p:sp>
        <p:sp>
          <p:nvSpPr>
            <p:cNvPr id="22" name="椭圆 21"/>
            <p:cNvSpPr/>
            <p:nvPr userDrawn="1"/>
          </p:nvSpPr>
          <p:spPr>
            <a:xfrm>
              <a:off x="4219644" y="-2733"/>
              <a:ext cx="237042" cy="237042"/>
            </a:xfrm>
            <a:prstGeom prst="ellipse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2400" strike="noStrike" noProof="1"/>
            </a:p>
          </p:txBody>
        </p:sp>
        <p:sp>
          <p:nvSpPr>
            <p:cNvPr id="23" name="椭圆 22"/>
            <p:cNvSpPr/>
            <p:nvPr userDrawn="1"/>
          </p:nvSpPr>
          <p:spPr>
            <a:xfrm>
              <a:off x="4574283" y="-2733"/>
              <a:ext cx="237042" cy="237042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2400" strike="noStrike" noProof="1"/>
            </a:p>
          </p:txBody>
        </p:sp>
      </p:grpSp>
    </p:spTree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组合 6"/>
          <p:cNvGrpSpPr/>
          <p:nvPr userDrawn="1"/>
        </p:nvGrpSpPr>
        <p:grpSpPr>
          <a:xfrm>
            <a:off x="449263" y="244475"/>
            <a:ext cx="704850" cy="646113"/>
            <a:chOff x="1417110" y="1933669"/>
            <a:chExt cx="1827515" cy="1676757"/>
          </a:xfrm>
        </p:grpSpPr>
        <p:sp>
          <p:nvSpPr>
            <p:cNvPr id="8" name="椭圆 7"/>
            <p:cNvSpPr/>
            <p:nvPr/>
          </p:nvSpPr>
          <p:spPr>
            <a:xfrm>
              <a:off x="1491775" y="1933669"/>
              <a:ext cx="1676757" cy="1676757"/>
            </a:xfrm>
            <a:prstGeom prst="ellips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2400" strike="noStrike" noProof="1"/>
            </a:p>
          </p:txBody>
        </p:sp>
        <p:sp>
          <p:nvSpPr>
            <p:cNvPr id="9" name="椭圆 8"/>
            <p:cNvSpPr/>
            <p:nvPr/>
          </p:nvSpPr>
          <p:spPr>
            <a:xfrm>
              <a:off x="1686851" y="2118291"/>
              <a:ext cx="1307513" cy="1307513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2400" strike="noStrike" noProof="1"/>
            </a:p>
          </p:txBody>
        </p:sp>
        <p:sp>
          <p:nvSpPr>
            <p:cNvPr id="10" name="椭圆 9"/>
            <p:cNvSpPr/>
            <p:nvPr/>
          </p:nvSpPr>
          <p:spPr>
            <a:xfrm>
              <a:off x="2772931" y="1944597"/>
              <a:ext cx="390517" cy="390517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2400" strike="noStrike" noProof="1"/>
            </a:p>
          </p:txBody>
        </p:sp>
        <p:sp>
          <p:nvSpPr>
            <p:cNvPr id="11" name="椭圆 10"/>
            <p:cNvSpPr/>
            <p:nvPr/>
          </p:nvSpPr>
          <p:spPr>
            <a:xfrm>
              <a:off x="1417110" y="2261397"/>
              <a:ext cx="286781" cy="286781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2400" strike="noStrike" noProof="1"/>
            </a:p>
          </p:txBody>
        </p:sp>
        <p:sp>
          <p:nvSpPr>
            <p:cNvPr id="12" name="椭圆 11"/>
            <p:cNvSpPr/>
            <p:nvPr/>
          </p:nvSpPr>
          <p:spPr>
            <a:xfrm>
              <a:off x="1686851" y="3308201"/>
              <a:ext cx="220530" cy="220530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2400" strike="noStrike" noProof="1"/>
            </a:p>
          </p:txBody>
        </p:sp>
        <p:sp>
          <p:nvSpPr>
            <p:cNvPr id="13" name="椭圆 12"/>
            <p:cNvSpPr/>
            <p:nvPr/>
          </p:nvSpPr>
          <p:spPr>
            <a:xfrm>
              <a:off x="3016329" y="2979248"/>
              <a:ext cx="228296" cy="228296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2400" strike="noStrike" noProof="1"/>
            </a:p>
          </p:txBody>
        </p:sp>
      </p:grpSp>
      <p:grpSp>
        <p:nvGrpSpPr>
          <p:cNvPr id="3081" name="组合 17"/>
          <p:cNvGrpSpPr/>
          <p:nvPr userDrawn="1"/>
        </p:nvGrpSpPr>
        <p:grpSpPr>
          <a:xfrm>
            <a:off x="5770563" y="6656388"/>
            <a:ext cx="692150" cy="125412"/>
            <a:chOff x="3510366" y="-2733"/>
            <a:chExt cx="1300959" cy="237042"/>
          </a:xfrm>
        </p:grpSpPr>
        <p:sp>
          <p:nvSpPr>
            <p:cNvPr id="14" name="椭圆 13"/>
            <p:cNvSpPr/>
            <p:nvPr userDrawn="1"/>
          </p:nvSpPr>
          <p:spPr>
            <a:xfrm>
              <a:off x="3510366" y="-2733"/>
              <a:ext cx="237042" cy="237042"/>
            </a:xfrm>
            <a:prstGeom prst="ellipse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2400" strike="noStrike" noProof="1"/>
            </a:p>
          </p:txBody>
        </p:sp>
        <p:sp>
          <p:nvSpPr>
            <p:cNvPr id="15" name="椭圆 14"/>
            <p:cNvSpPr/>
            <p:nvPr userDrawn="1"/>
          </p:nvSpPr>
          <p:spPr>
            <a:xfrm>
              <a:off x="3865005" y="-2733"/>
              <a:ext cx="237042" cy="237042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2400" strike="noStrike" noProof="1"/>
            </a:p>
          </p:txBody>
        </p:sp>
        <p:sp>
          <p:nvSpPr>
            <p:cNvPr id="16" name="椭圆 15"/>
            <p:cNvSpPr/>
            <p:nvPr userDrawn="1"/>
          </p:nvSpPr>
          <p:spPr>
            <a:xfrm>
              <a:off x="4219644" y="-2733"/>
              <a:ext cx="237042" cy="237042"/>
            </a:xfrm>
            <a:prstGeom prst="ellipse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2400" strike="noStrike" noProof="1"/>
            </a:p>
          </p:txBody>
        </p:sp>
        <p:sp>
          <p:nvSpPr>
            <p:cNvPr id="17" name="椭圆 16"/>
            <p:cNvSpPr/>
            <p:nvPr userDrawn="1"/>
          </p:nvSpPr>
          <p:spPr>
            <a:xfrm>
              <a:off x="4574283" y="-2733"/>
              <a:ext cx="237042" cy="237042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2400" strike="noStrike" noProof="1"/>
            </a:p>
          </p:txBody>
        </p:sp>
      </p:grpSp>
      <p:sp>
        <p:nvSpPr>
          <p:cNvPr id="19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450015" y="1451085"/>
            <a:ext cx="11332551" cy="3646480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pPr marL="0" lvl="0" algn="ctr" fontAlgn="auto"/>
            <a:endParaRPr lang="en-US" strike="noStrike" noProof="1"/>
          </a:p>
        </p:txBody>
      </p:sp>
    </p:spTree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组合 6"/>
          <p:cNvGrpSpPr/>
          <p:nvPr userDrawn="1"/>
        </p:nvGrpSpPr>
        <p:grpSpPr>
          <a:xfrm>
            <a:off x="449263" y="244475"/>
            <a:ext cx="704850" cy="646113"/>
            <a:chOff x="1417110" y="1933669"/>
            <a:chExt cx="1827515" cy="1676757"/>
          </a:xfrm>
        </p:grpSpPr>
        <p:sp>
          <p:nvSpPr>
            <p:cNvPr id="8" name="椭圆 7"/>
            <p:cNvSpPr/>
            <p:nvPr/>
          </p:nvSpPr>
          <p:spPr>
            <a:xfrm>
              <a:off x="1491775" y="1933669"/>
              <a:ext cx="1676757" cy="1676757"/>
            </a:xfrm>
            <a:prstGeom prst="ellips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2400" strike="noStrike" noProof="1"/>
            </a:p>
          </p:txBody>
        </p:sp>
        <p:sp>
          <p:nvSpPr>
            <p:cNvPr id="9" name="椭圆 8"/>
            <p:cNvSpPr/>
            <p:nvPr/>
          </p:nvSpPr>
          <p:spPr>
            <a:xfrm>
              <a:off x="1686851" y="2118291"/>
              <a:ext cx="1307513" cy="1307513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2400" strike="noStrike" noProof="1"/>
            </a:p>
          </p:txBody>
        </p:sp>
        <p:sp>
          <p:nvSpPr>
            <p:cNvPr id="10" name="椭圆 9"/>
            <p:cNvSpPr/>
            <p:nvPr/>
          </p:nvSpPr>
          <p:spPr>
            <a:xfrm>
              <a:off x="2772931" y="1944597"/>
              <a:ext cx="390517" cy="390517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2400" strike="noStrike" noProof="1"/>
            </a:p>
          </p:txBody>
        </p:sp>
        <p:sp>
          <p:nvSpPr>
            <p:cNvPr id="11" name="椭圆 10"/>
            <p:cNvSpPr/>
            <p:nvPr/>
          </p:nvSpPr>
          <p:spPr>
            <a:xfrm>
              <a:off x="1417110" y="2261397"/>
              <a:ext cx="286781" cy="286781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2400" strike="noStrike" noProof="1"/>
            </a:p>
          </p:txBody>
        </p:sp>
        <p:sp>
          <p:nvSpPr>
            <p:cNvPr id="12" name="椭圆 11"/>
            <p:cNvSpPr/>
            <p:nvPr/>
          </p:nvSpPr>
          <p:spPr>
            <a:xfrm>
              <a:off x="1686851" y="3308201"/>
              <a:ext cx="220530" cy="220530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2400" strike="noStrike" noProof="1"/>
            </a:p>
          </p:txBody>
        </p:sp>
        <p:sp>
          <p:nvSpPr>
            <p:cNvPr id="13" name="椭圆 12"/>
            <p:cNvSpPr/>
            <p:nvPr/>
          </p:nvSpPr>
          <p:spPr>
            <a:xfrm>
              <a:off x="3016329" y="2979248"/>
              <a:ext cx="228296" cy="228296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2400" strike="noStrike" noProof="1"/>
            </a:p>
          </p:txBody>
        </p:sp>
      </p:grpSp>
      <p:grpSp>
        <p:nvGrpSpPr>
          <p:cNvPr id="4105" name="组合 17"/>
          <p:cNvGrpSpPr/>
          <p:nvPr userDrawn="1"/>
        </p:nvGrpSpPr>
        <p:grpSpPr>
          <a:xfrm>
            <a:off x="5770563" y="6656388"/>
            <a:ext cx="692150" cy="125412"/>
            <a:chOff x="3510366" y="-2733"/>
            <a:chExt cx="1300959" cy="237042"/>
          </a:xfrm>
        </p:grpSpPr>
        <p:sp>
          <p:nvSpPr>
            <p:cNvPr id="14" name="椭圆 13"/>
            <p:cNvSpPr/>
            <p:nvPr userDrawn="1"/>
          </p:nvSpPr>
          <p:spPr>
            <a:xfrm>
              <a:off x="3510366" y="-2733"/>
              <a:ext cx="237042" cy="237042"/>
            </a:xfrm>
            <a:prstGeom prst="ellipse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2400" strike="noStrike" noProof="1"/>
            </a:p>
          </p:txBody>
        </p:sp>
        <p:sp>
          <p:nvSpPr>
            <p:cNvPr id="15" name="椭圆 14"/>
            <p:cNvSpPr/>
            <p:nvPr userDrawn="1"/>
          </p:nvSpPr>
          <p:spPr>
            <a:xfrm>
              <a:off x="3865005" y="-2733"/>
              <a:ext cx="237042" cy="237042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2400" strike="noStrike" noProof="1"/>
            </a:p>
          </p:txBody>
        </p:sp>
        <p:sp>
          <p:nvSpPr>
            <p:cNvPr id="16" name="椭圆 15"/>
            <p:cNvSpPr/>
            <p:nvPr userDrawn="1"/>
          </p:nvSpPr>
          <p:spPr>
            <a:xfrm>
              <a:off x="4219644" y="-2733"/>
              <a:ext cx="237042" cy="237042"/>
            </a:xfrm>
            <a:prstGeom prst="ellipse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2400" strike="noStrike" noProof="1"/>
            </a:p>
          </p:txBody>
        </p:sp>
        <p:sp>
          <p:nvSpPr>
            <p:cNvPr id="17" name="椭圆 16"/>
            <p:cNvSpPr/>
            <p:nvPr userDrawn="1"/>
          </p:nvSpPr>
          <p:spPr>
            <a:xfrm>
              <a:off x="4574283" y="-2733"/>
              <a:ext cx="237042" cy="237042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2400" strike="noStrike" noProof="1"/>
            </a:p>
          </p:txBody>
        </p:sp>
      </p:grpSp>
      <p:sp>
        <p:nvSpPr>
          <p:cNvPr id="21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6561945" y="1041338"/>
            <a:ext cx="2449031" cy="2728231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pPr marL="0" lvl="0" algn="ctr" fontAlgn="auto"/>
            <a:endParaRPr lang="en-US" strike="noStrike" noProof="1"/>
          </a:p>
        </p:txBody>
      </p:sp>
      <p:sp>
        <p:nvSpPr>
          <p:cNvPr id="22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9099873" y="3104038"/>
            <a:ext cx="2449031" cy="3358753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pPr marL="0" lvl="0" algn="ctr" fontAlgn="auto"/>
            <a:endParaRPr lang="en-US" strike="noStrike" noProof="1"/>
          </a:p>
        </p:txBody>
      </p:sp>
      <p:sp>
        <p:nvSpPr>
          <p:cNvPr id="23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9099873" y="1036736"/>
            <a:ext cx="2449031" cy="1964408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pPr marL="0" lvl="0" algn="ctr" fontAlgn="auto"/>
            <a:endParaRPr lang="en-US" strike="noStrike" noProof="1"/>
          </a:p>
        </p:txBody>
      </p:sp>
      <p:sp>
        <p:nvSpPr>
          <p:cNvPr id="24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6561945" y="3881535"/>
            <a:ext cx="2449031" cy="2581256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pPr marL="0" lvl="0" algn="ctr" fontAlgn="auto"/>
            <a:endParaRPr lang="en-US" strike="noStrike" noProof="1"/>
          </a:p>
        </p:txBody>
      </p:sp>
    </p:spTree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6"/>
          <p:cNvGrpSpPr/>
          <p:nvPr userDrawn="1"/>
        </p:nvGrpSpPr>
        <p:grpSpPr>
          <a:xfrm>
            <a:off x="449263" y="244475"/>
            <a:ext cx="704850" cy="646113"/>
            <a:chOff x="1417110" y="1933669"/>
            <a:chExt cx="1827515" cy="1676757"/>
          </a:xfrm>
        </p:grpSpPr>
        <p:sp>
          <p:nvSpPr>
            <p:cNvPr id="8" name="椭圆 7"/>
            <p:cNvSpPr/>
            <p:nvPr/>
          </p:nvSpPr>
          <p:spPr>
            <a:xfrm>
              <a:off x="1491775" y="1933669"/>
              <a:ext cx="1676757" cy="1676757"/>
            </a:xfrm>
            <a:prstGeom prst="ellips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2400" strike="noStrike" noProof="1"/>
            </a:p>
          </p:txBody>
        </p:sp>
        <p:sp>
          <p:nvSpPr>
            <p:cNvPr id="9" name="椭圆 8"/>
            <p:cNvSpPr/>
            <p:nvPr/>
          </p:nvSpPr>
          <p:spPr>
            <a:xfrm>
              <a:off x="1686851" y="2118291"/>
              <a:ext cx="1307513" cy="1307513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2400" strike="noStrike" noProof="1"/>
            </a:p>
          </p:txBody>
        </p:sp>
        <p:sp>
          <p:nvSpPr>
            <p:cNvPr id="10" name="椭圆 9"/>
            <p:cNvSpPr/>
            <p:nvPr/>
          </p:nvSpPr>
          <p:spPr>
            <a:xfrm>
              <a:off x="2772931" y="1944597"/>
              <a:ext cx="390517" cy="390517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2400" strike="noStrike" noProof="1"/>
            </a:p>
          </p:txBody>
        </p:sp>
        <p:sp>
          <p:nvSpPr>
            <p:cNvPr id="11" name="椭圆 10"/>
            <p:cNvSpPr/>
            <p:nvPr/>
          </p:nvSpPr>
          <p:spPr>
            <a:xfrm>
              <a:off x="1417110" y="2261397"/>
              <a:ext cx="286781" cy="286781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2400" strike="noStrike" noProof="1"/>
            </a:p>
          </p:txBody>
        </p:sp>
        <p:sp>
          <p:nvSpPr>
            <p:cNvPr id="12" name="椭圆 11"/>
            <p:cNvSpPr/>
            <p:nvPr/>
          </p:nvSpPr>
          <p:spPr>
            <a:xfrm>
              <a:off x="1686851" y="3308201"/>
              <a:ext cx="220530" cy="220530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2400" strike="noStrike" noProof="1"/>
            </a:p>
          </p:txBody>
        </p:sp>
        <p:sp>
          <p:nvSpPr>
            <p:cNvPr id="13" name="椭圆 12"/>
            <p:cNvSpPr/>
            <p:nvPr/>
          </p:nvSpPr>
          <p:spPr>
            <a:xfrm>
              <a:off x="3016329" y="2979248"/>
              <a:ext cx="228296" cy="228296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2400" strike="noStrike" noProof="1"/>
            </a:p>
          </p:txBody>
        </p:sp>
      </p:grpSp>
      <p:grpSp>
        <p:nvGrpSpPr>
          <p:cNvPr id="5129" name="组合 17"/>
          <p:cNvGrpSpPr/>
          <p:nvPr userDrawn="1"/>
        </p:nvGrpSpPr>
        <p:grpSpPr>
          <a:xfrm>
            <a:off x="5770563" y="6656388"/>
            <a:ext cx="692150" cy="125412"/>
            <a:chOff x="3510366" y="-2733"/>
            <a:chExt cx="1300959" cy="237042"/>
          </a:xfrm>
        </p:grpSpPr>
        <p:sp>
          <p:nvSpPr>
            <p:cNvPr id="14" name="椭圆 13"/>
            <p:cNvSpPr/>
            <p:nvPr userDrawn="1"/>
          </p:nvSpPr>
          <p:spPr>
            <a:xfrm>
              <a:off x="3510366" y="-2733"/>
              <a:ext cx="237042" cy="237042"/>
            </a:xfrm>
            <a:prstGeom prst="ellipse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2400" strike="noStrike" noProof="1"/>
            </a:p>
          </p:txBody>
        </p:sp>
        <p:sp>
          <p:nvSpPr>
            <p:cNvPr id="15" name="椭圆 14"/>
            <p:cNvSpPr/>
            <p:nvPr userDrawn="1"/>
          </p:nvSpPr>
          <p:spPr>
            <a:xfrm>
              <a:off x="3865005" y="-2733"/>
              <a:ext cx="237042" cy="237042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2400" strike="noStrike" noProof="1"/>
            </a:p>
          </p:txBody>
        </p:sp>
        <p:sp>
          <p:nvSpPr>
            <p:cNvPr id="16" name="椭圆 15"/>
            <p:cNvSpPr/>
            <p:nvPr userDrawn="1"/>
          </p:nvSpPr>
          <p:spPr>
            <a:xfrm>
              <a:off x="4219644" y="-2733"/>
              <a:ext cx="237042" cy="237042"/>
            </a:xfrm>
            <a:prstGeom prst="ellipse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2400" strike="noStrike" noProof="1"/>
            </a:p>
          </p:txBody>
        </p:sp>
        <p:sp>
          <p:nvSpPr>
            <p:cNvPr id="17" name="椭圆 16"/>
            <p:cNvSpPr/>
            <p:nvPr userDrawn="1"/>
          </p:nvSpPr>
          <p:spPr>
            <a:xfrm>
              <a:off x="4574283" y="-2733"/>
              <a:ext cx="237042" cy="237042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2400" strike="noStrike" noProof="1"/>
            </a:p>
          </p:txBody>
        </p:sp>
      </p:grpSp>
      <p:sp>
        <p:nvSpPr>
          <p:cNvPr id="19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1123222" y="1924635"/>
            <a:ext cx="2449031" cy="2728231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pPr marL="0" lvl="0" algn="ctr" fontAlgn="auto"/>
            <a:endParaRPr lang="en-US" strike="noStrike" noProof="1"/>
          </a:p>
        </p:txBody>
      </p:sp>
      <p:sp>
        <p:nvSpPr>
          <p:cNvPr id="20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3698439" y="1924635"/>
            <a:ext cx="2449031" cy="2728231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pPr marL="0" lvl="0" algn="ctr" fontAlgn="auto"/>
            <a:endParaRPr lang="en-US" strike="noStrike" noProof="1"/>
          </a:p>
        </p:txBody>
      </p:sp>
      <p:sp>
        <p:nvSpPr>
          <p:cNvPr id="25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6273657" y="1924635"/>
            <a:ext cx="2449031" cy="2728231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pPr marL="0" lvl="0" algn="ctr" fontAlgn="auto"/>
            <a:endParaRPr lang="en-US" strike="noStrike" noProof="1"/>
          </a:p>
        </p:txBody>
      </p:sp>
      <p:sp>
        <p:nvSpPr>
          <p:cNvPr id="26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8848874" y="1924634"/>
            <a:ext cx="2449031" cy="2728231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pPr marL="0" lvl="0" algn="ctr" fontAlgn="auto"/>
            <a:endParaRPr lang="en-US" strike="noStrike" noProof="1"/>
          </a:p>
        </p:txBody>
      </p:sp>
    </p:spTree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35000">
              <a:schemeClr val="bg1">
                <a:lumMod val="95000"/>
              </a:schemeClr>
            </a:gs>
            <a:gs pos="100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 spd="slow">
    <p:wipe/>
  </p:transition>
  <p:hf sldNum="0" hdr="0" ftr="0" dt="0"/>
  <p:txStyles>
    <p:titleStyle>
      <a:lvl1pPr algn="l" defTabSz="913765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3765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文本框 5"/>
          <p:cNvSpPr txBox="1"/>
          <p:nvPr/>
        </p:nvSpPr>
        <p:spPr>
          <a:xfrm>
            <a:off x="1944688" y="2624138"/>
            <a:ext cx="8301037" cy="14462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altLang="en-US" sz="8800" b="1" dirty="0">
                <a:solidFill>
                  <a:srgbClr val="2E4864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就业与创业指导</a:t>
            </a:r>
            <a:endParaRPr lang="zh-CN" altLang="en-US" sz="8800" b="1" dirty="0">
              <a:solidFill>
                <a:srgbClr val="2E4864"/>
              </a:solidFill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0" y="6575425"/>
            <a:ext cx="10080625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71" name="文本框 5"/>
          <p:cNvSpPr txBox="1"/>
          <p:nvPr/>
        </p:nvSpPr>
        <p:spPr>
          <a:xfrm>
            <a:off x="4083050" y="4414838"/>
            <a:ext cx="4025900" cy="584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altLang="en-US" sz="3200" b="1" dirty="0">
                <a:solidFill>
                  <a:srgbClr val="2E4864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主编   刘金同</a:t>
            </a:r>
            <a:endParaRPr lang="zh-CN" altLang="en-US" sz="3200" b="1" dirty="0">
              <a:solidFill>
                <a:srgbClr val="2E4864"/>
              </a:solidFill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  <p:sp>
        <p:nvSpPr>
          <p:cNvPr id="27" name="文本框 5"/>
          <p:cNvSpPr txBox="1">
            <a:spLocks noChangeArrowheads="1"/>
          </p:cNvSpPr>
          <p:nvPr/>
        </p:nvSpPr>
        <p:spPr bwMode="auto">
          <a:xfrm>
            <a:off x="9909175" y="6284913"/>
            <a:ext cx="2246313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itchFamily="2" charset="-122"/>
              </a:defRPr>
            </a:lvl9pPr>
          </a:lstStyle>
          <a:p>
            <a:pPr algn="ctr" defTabSz="91376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35" b="1" strike="noStrike" noProof="1" dirty="0">
                <a:solidFill>
                  <a:srgbClr val="2E4864"/>
                </a:solidFill>
                <a:latin typeface="方正舒体" panose="02010601030101010101" pitchFamily="2" charset="-122"/>
                <a:ea typeface="方正舒体" panose="02010601030101010101" pitchFamily="2" charset="-122"/>
                <a:cs typeface="+mn-cs"/>
              </a:rPr>
              <a:t>北京出版社</a:t>
            </a:r>
            <a:endParaRPr lang="zh-CN" altLang="en-US" sz="2135" b="1" strike="noStrike" noProof="1" dirty="0">
              <a:solidFill>
                <a:srgbClr val="2E4864"/>
              </a:solidFill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</p:spTree>
  </p:cSld>
  <p:clrMapOvr>
    <a:masterClrMapping/>
  </p:clrMapOvr>
  <p:transition spd="slow">
    <p:split orient="vert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00033" name="组合 9"/>
          <p:cNvGrpSpPr/>
          <p:nvPr/>
        </p:nvGrpSpPr>
        <p:grpSpPr>
          <a:xfrm>
            <a:off x="3457575" y="2033588"/>
            <a:ext cx="5348288" cy="2725737"/>
            <a:chOff x="3026" y="2389"/>
            <a:chExt cx="8423" cy="4292"/>
          </a:xfrm>
        </p:grpSpPr>
        <p:sp>
          <p:nvSpPr>
            <p:cNvPr id="300034" name="文本框 4"/>
            <p:cNvSpPr txBox="1"/>
            <p:nvPr/>
          </p:nvSpPr>
          <p:spPr>
            <a:xfrm>
              <a:off x="3459" y="3175"/>
              <a:ext cx="7990" cy="33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en-US" altLang="zh-CN" sz="6600" dirty="0">
                  <a:solidFill>
                    <a:srgbClr val="254C6A"/>
                  </a:solidFill>
                  <a:latin typeface="微软简老宋" charset="0"/>
                  <a:ea typeface="微软雅黑 Light" panose="020B0502040204020203" charset="-122"/>
                  <a:cs typeface="微软简老宋" charset="0"/>
                </a:rPr>
                <a:t>THANK</a:t>
              </a:r>
              <a:endParaRPr lang="en-US" altLang="zh-CN" sz="6600" dirty="0">
                <a:solidFill>
                  <a:srgbClr val="254C6A"/>
                </a:solidFill>
                <a:latin typeface="微软简老宋" charset="0"/>
                <a:ea typeface="微软雅黑 Light" panose="020B0502040204020203" charset="-122"/>
                <a:cs typeface="微软简老宋" charset="0"/>
              </a:endParaRPr>
            </a:p>
            <a:p>
              <a:r>
                <a:rPr lang="en-US" altLang="zh-CN" sz="6600" dirty="0">
                  <a:solidFill>
                    <a:srgbClr val="8064A2"/>
                  </a:solidFill>
                  <a:latin typeface="微软简老宋" charset="0"/>
                  <a:ea typeface="微软雅黑 Light" panose="020B0502040204020203" charset="-122"/>
                  <a:cs typeface="微软简老宋" charset="0"/>
                </a:rPr>
                <a:t> </a:t>
              </a:r>
              <a:r>
                <a:rPr lang="en-US" altLang="zh-CN" sz="6600" dirty="0">
                  <a:solidFill>
                    <a:srgbClr val="254C6A"/>
                  </a:solidFill>
                  <a:latin typeface="微软简老宋" charset="0"/>
                  <a:ea typeface="微软雅黑 Light" panose="020B0502040204020203" charset="-122"/>
                  <a:cs typeface="微软简老宋" charset="0"/>
                </a:rPr>
                <a:t>YOU</a:t>
              </a:r>
              <a:r>
                <a:rPr lang="en-US" altLang="zh-CN" sz="6600" dirty="0">
                  <a:solidFill>
                    <a:srgbClr val="8064A2"/>
                  </a:solidFill>
                  <a:latin typeface="微软简老宋" charset="0"/>
                  <a:ea typeface="微软雅黑 Light" panose="020B0502040204020203" charset="-122"/>
                  <a:cs typeface="微软简老宋" charset="0"/>
                </a:rPr>
                <a:t> </a:t>
              </a:r>
              <a:endParaRPr lang="zh-CN" altLang="en-US" sz="6600" dirty="0">
                <a:solidFill>
                  <a:srgbClr val="8064A2"/>
                </a:solidFill>
                <a:latin typeface="微软简老宋" charset="0"/>
                <a:ea typeface="微软简老宋" charset="0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3147" y="6058"/>
              <a:ext cx="623" cy="623"/>
            </a:xfrm>
            <a:prstGeom prst="ellipse">
              <a:avLst/>
            </a:prstGeom>
            <a:solidFill>
              <a:srgbClr val="254C6A"/>
            </a:solidFill>
            <a:ln w="25400" cap="flat" cmpd="sng" algn="ctr">
              <a:noFill/>
              <a:prstDash val="solid"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3026" y="2958"/>
              <a:ext cx="433" cy="433"/>
            </a:xfrm>
            <a:prstGeom prst="ellipse">
              <a:avLst/>
            </a:prstGeom>
            <a:solidFill>
              <a:srgbClr val="254C6A"/>
            </a:solidFill>
            <a:ln w="25400" cap="flat" cmpd="sng" algn="ctr">
              <a:noFill/>
              <a:prstDash val="solid"/>
            </a:ln>
            <a:effectLst>
              <a:outerShdw blurRad="254000" dist="127000" dir="8100000" algn="tr" rotWithShape="0">
                <a:prstClr val="black">
                  <a:alpha val="60000"/>
                </a:prstClr>
              </a:outerShdw>
            </a:effectLst>
          </p:spPr>
          <p:txBody>
            <a:bodyPr rtlCol="0" anchor="ctr"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7313" y="2389"/>
              <a:ext cx="346" cy="346"/>
              <a:chOff x="304800" y="673100"/>
              <a:chExt cx="4000500" cy="4000500"/>
            </a:xfrm>
            <a:effectLst>
              <a:outerShdw blurRad="381000" dist="152400" dir="8100000" algn="tr" rotWithShape="0">
                <a:prstClr val="black">
                  <a:alpha val="70000"/>
                </a:prstClr>
              </a:outerShdw>
            </a:effectLst>
          </p:grpSpPr>
          <p:sp>
            <p:nvSpPr>
              <p:cNvPr id="7" name="同心圆 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479425" y="847725"/>
                <a:ext cx="3651250" cy="3651250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5770" y="5034"/>
              <a:ext cx="453" cy="453"/>
              <a:chOff x="304800" y="673100"/>
              <a:chExt cx="4000500" cy="4000500"/>
            </a:xfrm>
            <a:effectLst>
              <a:outerShdw blurRad="381000" dist="152400" dir="8100000" algn="tr" rotWithShape="0">
                <a:prstClr val="black">
                  <a:alpha val="70000"/>
                </a:prstClr>
              </a:outerShdw>
            </a:effectLst>
          </p:grpSpPr>
          <p:sp>
            <p:nvSpPr>
              <p:cNvPr id="24" name="同心圆 23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479425" y="847725"/>
                <a:ext cx="3651250" cy="3651250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26" name="椭圆 25"/>
            <p:cNvSpPr/>
            <p:nvPr/>
          </p:nvSpPr>
          <p:spPr>
            <a:xfrm>
              <a:off x="9568" y="2627"/>
              <a:ext cx="433" cy="433"/>
            </a:xfrm>
            <a:prstGeom prst="ellipse">
              <a:avLst/>
            </a:prstGeom>
            <a:solidFill>
              <a:srgbClr val="254C6A"/>
            </a:solidFill>
            <a:ln w="25400" cap="flat" cmpd="sng" algn="ctr">
              <a:noFill/>
              <a:prstDash val="solid"/>
            </a:ln>
            <a:effectLst>
              <a:outerShdw blurRad="254000" dist="127000" dir="8100000" algn="tr" rotWithShape="0">
                <a:prstClr val="black">
                  <a:alpha val="60000"/>
                </a:prstClr>
              </a:outerShdw>
            </a:effectLst>
          </p:spPr>
          <p:txBody>
            <a:bodyPr rtlCol="0" anchor="ctr"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11041" y="6260"/>
              <a:ext cx="216" cy="216"/>
            </a:xfrm>
            <a:prstGeom prst="ellipse">
              <a:avLst/>
            </a:prstGeom>
            <a:solidFill>
              <a:srgbClr val="254C6A"/>
            </a:solidFill>
            <a:ln w="25400" cap="flat" cmpd="sng" algn="ctr">
              <a:noFill/>
              <a:prstDash val="solid"/>
            </a:ln>
            <a:effectLst>
              <a:outerShdw blurRad="254000" dist="127000" dir="8100000" algn="tr" rotWithShape="0">
                <a:prstClr val="black">
                  <a:alpha val="60000"/>
                </a:prstClr>
              </a:outerShdw>
            </a:effectLst>
          </p:spPr>
          <p:txBody>
            <a:bodyPr rtlCol="0" anchor="ctr"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8831" y="5322"/>
              <a:ext cx="737" cy="737"/>
              <a:chOff x="304800" y="673100"/>
              <a:chExt cx="4000500" cy="4000500"/>
            </a:xfrm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9" name="同心圆 28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0161" name="文本框 5"/>
          <p:cNvSpPr txBox="1"/>
          <p:nvPr/>
        </p:nvSpPr>
        <p:spPr>
          <a:xfrm>
            <a:off x="1057910" y="2844800"/>
            <a:ext cx="5434013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 dirty="0">
                <a:solidFill>
                  <a:schemeClr val="accent1"/>
                </a:solidFill>
                <a:latin typeface="微软雅黑" charset="0"/>
                <a:ea typeface="微软雅黑" charset="0"/>
                <a:cs typeface="微软雅黑" charset="0"/>
              </a:rPr>
              <a:t>第十章 大学生创业基本知识</a:t>
            </a:r>
            <a:endParaRPr lang="zh-CN" altLang="en-US" sz="3200" b="1" dirty="0">
              <a:solidFill>
                <a:schemeClr val="accent1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sp>
        <p:nvSpPr>
          <p:cNvPr id="220162" name="矩形 28"/>
          <p:cNvSpPr/>
          <p:nvPr/>
        </p:nvSpPr>
        <p:spPr>
          <a:xfrm>
            <a:off x="1057910" y="3571875"/>
            <a:ext cx="5432425" cy="9223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zh-CN" dirty="0">
                <a:solidFill>
                  <a:srgbClr val="27506E"/>
                </a:solidFill>
                <a:latin typeface="微软雅黑" charset="0"/>
                <a:ea typeface="微软雅黑" charset="0"/>
              </a:rPr>
              <a:t>树立社会发展需要创业的理念；明确创业的含义和类型；掌握国家最新大学生就</a:t>
            </a:r>
            <a:endParaRPr lang="zh-CN" altLang="zh-CN" dirty="0">
              <a:solidFill>
                <a:srgbClr val="27506E"/>
              </a:solidFill>
              <a:latin typeface="微软雅黑" charset="0"/>
              <a:ea typeface="微软雅黑" charset="0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1192848" y="3429000"/>
            <a:ext cx="563563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0164" name="组合 4"/>
          <p:cNvGrpSpPr/>
          <p:nvPr/>
        </p:nvGrpSpPr>
        <p:grpSpPr>
          <a:xfrm>
            <a:off x="6882448" y="2416175"/>
            <a:ext cx="4337050" cy="906463"/>
            <a:chOff x="10873" y="2553"/>
            <a:chExt cx="6830" cy="1426"/>
          </a:xfrm>
        </p:grpSpPr>
        <p:sp>
          <p:nvSpPr>
            <p:cNvPr id="21" name="椭圆 20"/>
            <p:cNvSpPr/>
            <p:nvPr/>
          </p:nvSpPr>
          <p:spPr>
            <a:xfrm>
              <a:off x="10873" y="2553"/>
              <a:ext cx="487" cy="487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 algn="ctr" fontAlgn="auto"/>
              <a:endParaRPr lang="zh-CN" altLang="en-US" sz="2400" strike="noStrike" noProof="1">
                <a:latin typeface="微软雅黑" charset="0"/>
                <a:ea typeface="微软雅黑" charset="0"/>
              </a:endParaRPr>
            </a:p>
          </p:txBody>
        </p:sp>
        <p:grpSp>
          <p:nvGrpSpPr>
            <p:cNvPr id="220166" name="组合 2"/>
            <p:cNvGrpSpPr/>
            <p:nvPr/>
          </p:nvGrpSpPr>
          <p:grpSpPr>
            <a:xfrm>
              <a:off x="11505" y="2553"/>
              <a:ext cx="6198" cy="1426"/>
              <a:chOff x="11391" y="2553"/>
              <a:chExt cx="6198" cy="1426"/>
            </a:xfrm>
          </p:grpSpPr>
          <p:sp>
            <p:nvSpPr>
              <p:cNvPr id="220167" name="矩形 41"/>
              <p:cNvSpPr/>
              <p:nvPr/>
            </p:nvSpPr>
            <p:spPr>
              <a:xfrm>
                <a:off x="11391" y="2553"/>
                <a:ext cx="1494" cy="62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b">
                <a:spAutoFit/>
              </a:bodyPr>
              <a:p>
                <a:r>
                  <a:rPr lang="zh-CN" altLang="en-US" sz="2000" b="1" dirty="0">
                    <a:solidFill>
                      <a:schemeClr val="accent1"/>
                    </a:solidFill>
                    <a:latin typeface="微软雅黑" charset="0"/>
                    <a:ea typeface="微软雅黑" charset="0"/>
                  </a:rPr>
                  <a:t>第一节</a:t>
                </a:r>
                <a:endParaRPr lang="zh-CN" altLang="en-US" sz="2000" b="1" dirty="0">
                  <a:solidFill>
                    <a:schemeClr val="accent1"/>
                  </a:solidFill>
                  <a:latin typeface="微软雅黑" charset="0"/>
                  <a:ea typeface="微软雅黑" charset="0"/>
                </a:endParaRPr>
              </a:p>
            </p:txBody>
          </p:sp>
          <p:sp>
            <p:nvSpPr>
              <p:cNvPr id="220168" name="矩形 42"/>
              <p:cNvSpPr/>
              <p:nvPr/>
            </p:nvSpPr>
            <p:spPr>
              <a:xfrm>
                <a:off x="11391" y="3182"/>
                <a:ext cx="6198" cy="79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b">
                <a:spAutoFit/>
              </a:bodyPr>
              <a:p>
                <a:pPr>
                  <a:lnSpc>
                    <a:spcPct val="150000"/>
                  </a:lnSpc>
                </a:pPr>
                <a:r>
                  <a:rPr lang="zh-CN" altLang="en-US" dirty="0">
                    <a:solidFill>
                      <a:srgbClr val="27506E"/>
                    </a:solidFill>
                    <a:latin typeface="微软雅黑" charset="0"/>
                    <a:ea typeface="微软雅黑" charset="0"/>
                  </a:rPr>
                  <a:t>社会发展需要创业</a:t>
                </a:r>
                <a:endParaRPr lang="zh-CN" altLang="en-US" dirty="0">
                  <a:solidFill>
                    <a:srgbClr val="27506E"/>
                  </a:solidFill>
                  <a:latin typeface="微软雅黑" charset="0"/>
                  <a:ea typeface="微软雅黑" charset="0"/>
                </a:endParaRPr>
              </a:p>
            </p:txBody>
          </p:sp>
        </p:grpSp>
      </p:grpSp>
      <p:grpSp>
        <p:nvGrpSpPr>
          <p:cNvPr id="220169" name="组合 3"/>
          <p:cNvGrpSpPr/>
          <p:nvPr/>
        </p:nvGrpSpPr>
        <p:grpSpPr>
          <a:xfrm>
            <a:off x="6882448" y="4003675"/>
            <a:ext cx="4337050" cy="904875"/>
            <a:chOff x="10873" y="6170"/>
            <a:chExt cx="6830" cy="1426"/>
          </a:xfrm>
        </p:grpSpPr>
        <p:sp>
          <p:nvSpPr>
            <p:cNvPr id="22" name="椭圆 21"/>
            <p:cNvSpPr/>
            <p:nvPr/>
          </p:nvSpPr>
          <p:spPr>
            <a:xfrm>
              <a:off x="10873" y="6170"/>
              <a:ext cx="487" cy="487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 algn="ctr" fontAlgn="auto"/>
              <a:endParaRPr lang="zh-CN" altLang="en-US" sz="2400" strike="noStrike" noProof="1">
                <a:latin typeface="微软雅黑" charset="0"/>
                <a:ea typeface="微软雅黑" charset="0"/>
              </a:endParaRPr>
            </a:p>
          </p:txBody>
        </p:sp>
        <p:grpSp>
          <p:nvGrpSpPr>
            <p:cNvPr id="220171" name="组合 1"/>
            <p:cNvGrpSpPr/>
            <p:nvPr/>
          </p:nvGrpSpPr>
          <p:grpSpPr>
            <a:xfrm>
              <a:off x="11505" y="6170"/>
              <a:ext cx="6198" cy="1426"/>
              <a:chOff x="11391" y="6170"/>
              <a:chExt cx="6198" cy="1426"/>
            </a:xfrm>
          </p:grpSpPr>
          <p:sp>
            <p:nvSpPr>
              <p:cNvPr id="220172" name="矩形 44"/>
              <p:cNvSpPr/>
              <p:nvPr/>
            </p:nvSpPr>
            <p:spPr>
              <a:xfrm>
                <a:off x="11391" y="6170"/>
                <a:ext cx="1494" cy="62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b">
                <a:spAutoFit/>
              </a:bodyPr>
              <a:p>
                <a:r>
                  <a:rPr lang="zh-CN" altLang="en-US" sz="2000" b="1" dirty="0">
                    <a:solidFill>
                      <a:schemeClr val="accent1"/>
                    </a:solidFill>
                    <a:latin typeface="微软雅黑" charset="0"/>
                    <a:ea typeface="微软雅黑" charset="0"/>
                  </a:rPr>
                  <a:t>第二节</a:t>
                </a:r>
                <a:endParaRPr lang="zh-CN" altLang="en-US" sz="2000" b="1" dirty="0">
                  <a:solidFill>
                    <a:schemeClr val="accent1"/>
                  </a:solidFill>
                  <a:latin typeface="微软雅黑" charset="0"/>
                  <a:ea typeface="微软雅黑" charset="0"/>
                </a:endParaRPr>
              </a:p>
            </p:txBody>
          </p:sp>
          <p:sp>
            <p:nvSpPr>
              <p:cNvPr id="220173" name="矩形 22"/>
              <p:cNvSpPr/>
              <p:nvPr/>
            </p:nvSpPr>
            <p:spPr>
              <a:xfrm>
                <a:off x="11391" y="6798"/>
                <a:ext cx="6198" cy="79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b">
                <a:spAutoFit/>
              </a:bodyPr>
              <a:p>
                <a:pPr>
                  <a:lnSpc>
                    <a:spcPct val="150000"/>
                  </a:lnSpc>
                </a:pPr>
                <a:r>
                  <a:rPr lang="zh-CN" altLang="en-US" dirty="0">
                    <a:solidFill>
                      <a:srgbClr val="27506E"/>
                    </a:solidFill>
                    <a:latin typeface="微软雅黑" charset="0"/>
                    <a:ea typeface="微软雅黑" charset="0"/>
                  </a:rPr>
                  <a:t>创业的含义和类型</a:t>
                </a:r>
                <a:endParaRPr lang="zh-CN" altLang="en-US" dirty="0">
                  <a:solidFill>
                    <a:srgbClr val="27506E"/>
                  </a:solidFill>
                  <a:latin typeface="微软雅黑" charset="0"/>
                  <a:ea typeface="微软雅黑" charset="0"/>
                </a:endParaRPr>
              </a:p>
            </p:txBody>
          </p:sp>
        </p:grpSp>
      </p:grpSp>
    </p:spTree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椭圆 7"/>
          <p:cNvSpPr/>
          <p:nvPr/>
        </p:nvSpPr>
        <p:spPr>
          <a:xfrm>
            <a:off x="1970088" y="2216150"/>
            <a:ext cx="2236788" cy="2235200"/>
          </a:xfrm>
          <a:prstGeom prst="ellipse">
            <a:avLst/>
          </a:prstGeom>
          <a:noFill/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 fontAlgn="auto"/>
            <a:endParaRPr lang="zh-CN" altLang="en-US" strike="noStrike" noProof="1">
              <a:solidFill>
                <a:prstClr val="white"/>
              </a:solidFill>
              <a:latin typeface="Calibri Light" panose="020F0302020204030204"/>
              <a:ea typeface="微软雅黑 Light" panose="020B0502040204020203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2230659" y="2462423"/>
            <a:ext cx="1743351" cy="1743351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 fontAlgn="auto"/>
            <a:endParaRPr lang="zh-CN" altLang="en-US" strike="noStrike" noProof="1">
              <a:solidFill>
                <a:prstClr val="white"/>
              </a:solidFill>
              <a:latin typeface="Calibri Light" panose="020F0302020204030204"/>
              <a:ea typeface="微软雅黑 Light" panose="020B0502040204020203" charset="-122"/>
            </a:endParaRPr>
          </a:p>
        </p:txBody>
      </p:sp>
      <p:sp>
        <p:nvSpPr>
          <p:cNvPr id="221187" name="文本框 5"/>
          <p:cNvSpPr txBox="1"/>
          <p:nvPr/>
        </p:nvSpPr>
        <p:spPr>
          <a:xfrm>
            <a:off x="2322513" y="3055938"/>
            <a:ext cx="1560512" cy="646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/>
            <a:r>
              <a:rPr lang="zh-CN" altLang="en-US" sz="3600" b="1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rPr>
              <a:t>第一节</a:t>
            </a:r>
            <a:endParaRPr lang="zh-CN" altLang="en-US" sz="3600" b="1" dirty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21188" name="文本框 5"/>
          <p:cNvSpPr txBox="1"/>
          <p:nvPr/>
        </p:nvSpPr>
        <p:spPr>
          <a:xfrm>
            <a:off x="5404485" y="3106420"/>
            <a:ext cx="44240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dist"/>
            <a:r>
              <a:rPr lang="zh-CN" altLang="en-US" sz="3600" dirty="0">
                <a:solidFill>
                  <a:srgbClr val="27506E"/>
                </a:solidFill>
                <a:latin typeface="微软雅黑" charset="0"/>
                <a:ea typeface="微软雅黑" charset="0"/>
                <a:sym typeface="微软雅黑 Light" panose="020B0502040204020203" charset="-122"/>
              </a:rPr>
              <a:t>社会发展需要创业</a:t>
            </a:r>
            <a:endParaRPr lang="zh-CN" altLang="en-US" sz="3600" dirty="0">
              <a:solidFill>
                <a:srgbClr val="27506E"/>
              </a:solidFill>
              <a:latin typeface="微软雅黑" charset="0"/>
              <a:ea typeface="微软雅黑" charset="0"/>
              <a:sym typeface="微软雅黑 Light" panose="020B0502040204020203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3678766" y="2230831"/>
            <a:ext cx="520689" cy="520689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 fontAlgn="auto"/>
            <a:endParaRPr lang="zh-CN" altLang="en-US" strike="noStrike" noProof="1">
              <a:solidFill>
                <a:prstClr val="white"/>
              </a:solidFill>
              <a:latin typeface="Calibri Light" panose="020F0302020204030204"/>
              <a:ea typeface="微软雅黑 Light" panose="020B0502040204020203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1871008" y="2653234"/>
            <a:ext cx="382375" cy="382375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 fontAlgn="auto"/>
            <a:endParaRPr lang="zh-CN" altLang="en-US" strike="noStrike" noProof="1">
              <a:solidFill>
                <a:prstClr val="white"/>
              </a:solidFill>
              <a:latin typeface="Calibri Light" panose="020F0302020204030204"/>
              <a:ea typeface="微软雅黑 Light" panose="020B0502040204020203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1679820" y="4501070"/>
            <a:ext cx="213793" cy="213793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 fontAlgn="auto"/>
            <a:endParaRPr lang="zh-CN" altLang="en-US" strike="noStrike" noProof="1">
              <a:solidFill>
                <a:prstClr val="white"/>
              </a:solidFill>
              <a:latin typeface="Calibri Light" panose="020F0302020204030204"/>
              <a:ea typeface="微软雅黑 Light" panose="020B0502040204020203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2230662" y="4048972"/>
            <a:ext cx="294040" cy="294040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 fontAlgn="auto"/>
            <a:endParaRPr lang="zh-CN" altLang="en-US" strike="noStrike" noProof="1">
              <a:solidFill>
                <a:prstClr val="white"/>
              </a:solidFill>
              <a:latin typeface="Calibri Light" panose="020F0302020204030204"/>
              <a:ea typeface="微软雅黑 Light" panose="020B0502040204020203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4003299" y="3610368"/>
            <a:ext cx="304395" cy="304395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 fontAlgn="auto"/>
            <a:endParaRPr lang="zh-CN" altLang="en-US" strike="noStrike" noProof="1">
              <a:solidFill>
                <a:prstClr val="white"/>
              </a:solidFill>
              <a:latin typeface="Calibri Light" panose="020F0302020204030204"/>
              <a:ea typeface="微软雅黑 Light" panose="020B0502040204020203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3767953" y="4437363"/>
            <a:ext cx="206056" cy="206056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 fontAlgn="auto"/>
            <a:endParaRPr lang="zh-CN" altLang="en-US" strike="noStrike" noProof="1">
              <a:solidFill>
                <a:prstClr val="white"/>
              </a:solidFill>
              <a:latin typeface="Calibri Light" panose="020F0302020204030204"/>
              <a:ea typeface="微软雅黑 Light" panose="020B0502040204020203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1651311" y="3610368"/>
            <a:ext cx="132944" cy="132944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 fontAlgn="auto"/>
            <a:endParaRPr lang="zh-CN" altLang="en-US" strike="noStrike" noProof="1">
              <a:solidFill>
                <a:prstClr val="white"/>
              </a:solidFill>
              <a:latin typeface="Calibri Light" panose="020F0302020204030204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 spd="slow">
    <p:push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23233" name="组合 13"/>
          <p:cNvGrpSpPr/>
          <p:nvPr/>
        </p:nvGrpSpPr>
        <p:grpSpPr>
          <a:xfrm>
            <a:off x="673100" y="488950"/>
            <a:ext cx="704850" cy="647700"/>
            <a:chOff x="1417110" y="1933669"/>
            <a:chExt cx="1827515" cy="1676757"/>
          </a:xfrm>
        </p:grpSpPr>
        <p:sp>
          <p:nvSpPr>
            <p:cNvPr id="17" name="椭圆 16"/>
            <p:cNvSpPr/>
            <p:nvPr/>
          </p:nvSpPr>
          <p:spPr>
            <a:xfrm>
              <a:off x="1491775" y="1933669"/>
              <a:ext cx="1676757" cy="1676757"/>
            </a:xfrm>
            <a:prstGeom prst="ellips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 fontAlgn="auto"/>
              <a:endParaRPr lang="zh-CN" altLang="en-US" strike="noStrike" noProof="1">
                <a:solidFill>
                  <a:prstClr val="white"/>
                </a:solidFill>
                <a:latin typeface="Calibri Light" panose="020F0302020204030204"/>
                <a:ea typeface="微软雅黑 Light" panose="020B0502040204020203" charset="-122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1686851" y="2118291"/>
              <a:ext cx="1307513" cy="1307513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 fontAlgn="auto"/>
              <a:endParaRPr lang="zh-CN" altLang="en-US" strike="noStrike" noProof="1">
                <a:solidFill>
                  <a:prstClr val="white"/>
                </a:solidFill>
                <a:latin typeface="Calibri Light" panose="020F0302020204030204"/>
                <a:ea typeface="微软雅黑 Light" panose="020B0502040204020203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2772931" y="1944597"/>
              <a:ext cx="390517" cy="390517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 fontAlgn="auto"/>
              <a:endParaRPr lang="zh-CN" altLang="en-US" strike="noStrike" noProof="1">
                <a:solidFill>
                  <a:prstClr val="white"/>
                </a:solidFill>
                <a:latin typeface="Calibri Light" panose="020F0302020204030204"/>
                <a:ea typeface="微软雅黑 Light" panose="020B0502040204020203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1417110" y="2261397"/>
              <a:ext cx="286781" cy="286781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 fontAlgn="auto"/>
              <a:endParaRPr lang="zh-CN" altLang="en-US" strike="noStrike" noProof="1">
                <a:solidFill>
                  <a:prstClr val="white"/>
                </a:solidFill>
                <a:latin typeface="Calibri Light" panose="020F0302020204030204"/>
                <a:ea typeface="微软雅黑 Light" panose="020B0502040204020203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1686851" y="3308201"/>
              <a:ext cx="220530" cy="220530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 fontAlgn="auto"/>
              <a:endParaRPr lang="zh-CN" altLang="en-US" strike="noStrike" noProof="1">
                <a:solidFill>
                  <a:prstClr val="white"/>
                </a:solidFill>
                <a:latin typeface="Calibri Light" panose="020F0302020204030204"/>
                <a:ea typeface="微软雅黑 Light" panose="020B0502040204020203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3016329" y="2979248"/>
              <a:ext cx="228296" cy="228296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 fontAlgn="auto"/>
              <a:endParaRPr lang="zh-CN" altLang="en-US" strike="noStrike" noProof="1">
                <a:solidFill>
                  <a:prstClr val="white"/>
                </a:solidFill>
                <a:latin typeface="Calibri Light" panose="020F0302020204030204"/>
                <a:ea typeface="微软雅黑 Light" panose="020B0502040204020203" charset="-122"/>
              </a:endParaRPr>
            </a:p>
          </p:txBody>
        </p:sp>
      </p:grpSp>
      <p:sp>
        <p:nvSpPr>
          <p:cNvPr id="223240" name="文本框 5"/>
          <p:cNvSpPr txBox="1"/>
          <p:nvPr/>
        </p:nvSpPr>
        <p:spPr>
          <a:xfrm>
            <a:off x="809625" y="620713"/>
            <a:ext cx="387350" cy="3365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1600" dirty="0">
                <a:solidFill>
                  <a:srgbClr val="FFFFFF"/>
                </a:solidFill>
                <a:latin typeface="方正兰亭黑_GBK" panose="02000000000000000000" charset="-122"/>
                <a:ea typeface="方正兰亭黑_GBK" panose="02000000000000000000" charset="-122"/>
              </a:rPr>
              <a:t>01</a:t>
            </a:r>
            <a:endParaRPr lang="zh-CN" altLang="en-US" sz="1600" dirty="0">
              <a:solidFill>
                <a:srgbClr val="FFFFFF"/>
              </a:solidFill>
              <a:latin typeface="方正兰亭黑_GBK" panose="02000000000000000000" charset="-122"/>
              <a:ea typeface="方正兰亭黑_GBK" panose="02000000000000000000" charset="-122"/>
            </a:endParaRPr>
          </a:p>
        </p:txBody>
      </p:sp>
      <p:sp>
        <p:nvSpPr>
          <p:cNvPr id="223241" name="文本框 5"/>
          <p:cNvSpPr txBox="1"/>
          <p:nvPr/>
        </p:nvSpPr>
        <p:spPr>
          <a:xfrm>
            <a:off x="1643063" y="620713"/>
            <a:ext cx="2225675" cy="39846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000" b="1" dirty="0">
                <a:solidFill>
                  <a:srgbClr val="27506E"/>
                </a:solidFill>
                <a:latin typeface="楷体" panose="02010609060101010101" charset="-122"/>
                <a:ea typeface="楷体" panose="02010609060101010101" charset="-122"/>
                <a:sym typeface="微软雅黑 Light" panose="020B0502040204020203" charset="-122"/>
              </a:rPr>
              <a:t>社会发展需要创业</a:t>
            </a:r>
            <a:endParaRPr lang="zh-CN" altLang="en-US" sz="2000" b="1" dirty="0">
              <a:solidFill>
                <a:srgbClr val="27506E"/>
              </a:solidFill>
              <a:latin typeface="楷体" panose="02010609060101010101" charset="-122"/>
              <a:ea typeface="楷体" panose="02010609060101010101" charset="-122"/>
              <a:sym typeface="微软雅黑 Light" panose="020B0502040204020203" charset="-122"/>
            </a:endParaRPr>
          </a:p>
        </p:txBody>
      </p:sp>
      <p:sp>
        <p:nvSpPr>
          <p:cNvPr id="223242" name="矩形 3"/>
          <p:cNvSpPr/>
          <p:nvPr/>
        </p:nvSpPr>
        <p:spPr>
          <a:xfrm>
            <a:off x="5386388" y="1065213"/>
            <a:ext cx="6419850" cy="1244600"/>
          </a:xfrm>
          <a:prstGeom prst="rect">
            <a:avLst/>
          </a:prstGeom>
          <a:noFill/>
          <a:ln w="9525">
            <a:noFill/>
          </a:ln>
        </p:spPr>
        <p:txBody>
          <a:bodyPr wrap="square" anchor="b">
            <a:spAutoFit/>
          </a:bodyPr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rgbClr val="27506E"/>
                </a:solidFill>
                <a:latin typeface="楷体" panose="02010609060101010101" charset="-122"/>
                <a:ea typeface="楷体" panose="02010609060101010101" charset="-122"/>
              </a:rPr>
              <a:t>一、经济发展和产业结构的调整需要创业</a:t>
            </a:r>
            <a:endParaRPr lang="zh-CN" altLang="zh-CN" b="1" dirty="0">
              <a:solidFill>
                <a:srgbClr val="27506E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600" dirty="0">
                <a:solidFill>
                  <a:srgbClr val="27506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产业结构是指各个产业部门之间和每个产业部门内部的构成，以及它们之间存在的相互联结、相互制约的关系。</a:t>
            </a:r>
            <a:endParaRPr lang="zh-CN" altLang="zh-CN" sz="1600" dirty="0">
              <a:solidFill>
                <a:srgbClr val="27506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3243" name="矩形 2"/>
          <p:cNvSpPr/>
          <p:nvPr/>
        </p:nvSpPr>
        <p:spPr>
          <a:xfrm>
            <a:off x="5386388" y="2455863"/>
            <a:ext cx="6418262" cy="1614487"/>
          </a:xfrm>
          <a:prstGeom prst="rect">
            <a:avLst/>
          </a:prstGeom>
          <a:noFill/>
          <a:ln w="9525">
            <a:noFill/>
          </a:ln>
        </p:spPr>
        <p:txBody>
          <a:bodyPr wrap="square" anchor="b">
            <a:spAutoFit/>
          </a:bodyPr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rgbClr val="27506E"/>
                </a:solidFill>
                <a:latin typeface="楷体" panose="02010609060101010101" charset="-122"/>
                <a:ea typeface="楷体" panose="02010609060101010101" charset="-122"/>
              </a:rPr>
              <a:t>二、就业的严峻局面需要创业</a:t>
            </a:r>
            <a:endParaRPr lang="zh-CN" altLang="zh-CN" b="1" dirty="0">
              <a:solidFill>
                <a:srgbClr val="27506E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600" dirty="0">
                <a:solidFill>
                  <a:srgbClr val="27506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就业观念问题的突出表现在：一方面，大学生普遍不愿到中西部落后地区、农村地区、基层单位去就业；另一方面，大学生普遍向往正规单位而不愿意自我创业。</a:t>
            </a:r>
            <a:endParaRPr lang="zh-CN" altLang="zh-CN" sz="1600" dirty="0">
              <a:solidFill>
                <a:srgbClr val="27506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3244" name="矩形 5"/>
          <p:cNvSpPr/>
          <p:nvPr/>
        </p:nvSpPr>
        <p:spPr>
          <a:xfrm>
            <a:off x="5386388" y="4149725"/>
            <a:ext cx="6488112" cy="2354263"/>
          </a:xfrm>
          <a:prstGeom prst="rect">
            <a:avLst/>
          </a:prstGeom>
          <a:noFill/>
          <a:ln w="9525">
            <a:noFill/>
          </a:ln>
        </p:spPr>
        <p:txBody>
          <a:bodyPr wrap="square" anchor="b">
            <a:spAutoFit/>
          </a:bodyPr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rgbClr val="27506E"/>
                </a:solidFill>
                <a:latin typeface="楷体" panose="02010609060101010101" charset="-122"/>
                <a:ea typeface="楷体" panose="02010609060101010101" charset="-122"/>
              </a:rPr>
              <a:t>三、创业教育势在必行</a:t>
            </a:r>
            <a:endParaRPr lang="zh-CN" altLang="zh-CN" b="1" dirty="0">
              <a:solidFill>
                <a:srgbClr val="27506E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27506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1.</a:t>
            </a:r>
            <a:r>
              <a:rPr lang="zh-CN" altLang="zh-CN" sz="1600" dirty="0">
                <a:solidFill>
                  <a:srgbClr val="27506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创业教育的意义</a:t>
            </a:r>
            <a:endParaRPr lang="zh-CN" altLang="zh-CN" sz="1600" dirty="0">
              <a:solidFill>
                <a:srgbClr val="27506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27506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2.</a:t>
            </a:r>
            <a:r>
              <a:rPr lang="zh-CN" altLang="zh-CN" sz="1600" dirty="0">
                <a:solidFill>
                  <a:srgbClr val="27506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对大学生进行创业教育的主要方式</a:t>
            </a:r>
            <a:endParaRPr lang="zh-CN" altLang="zh-CN" sz="1600" dirty="0">
              <a:solidFill>
                <a:srgbClr val="27506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600" dirty="0">
                <a:solidFill>
                  <a:srgbClr val="27506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(1)提高师资队伍建设和课程化建设是做好创业教育的关键 </a:t>
            </a:r>
            <a:endParaRPr lang="zh-CN" altLang="zh-CN" sz="1600" dirty="0">
              <a:solidFill>
                <a:srgbClr val="27506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600" dirty="0">
                <a:solidFill>
                  <a:srgbClr val="27506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(2)创业教育离不开学科课程教育和环境氛围。</a:t>
            </a:r>
            <a:endParaRPr lang="zh-CN" altLang="zh-CN" sz="1600" dirty="0">
              <a:solidFill>
                <a:srgbClr val="27506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600" dirty="0">
                <a:solidFill>
                  <a:srgbClr val="27506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(3)把实习作为培养学生创业意识和创业能力的第一实践基地。</a:t>
            </a:r>
            <a:endParaRPr lang="zh-CN" altLang="zh-CN" sz="1600" dirty="0">
              <a:solidFill>
                <a:srgbClr val="27506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23245" name="图片 4" descr="3910586dc48b9df1e3f3560f33204da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1975" y="1473200"/>
            <a:ext cx="4387850" cy="51514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椭圆 7"/>
          <p:cNvSpPr/>
          <p:nvPr/>
        </p:nvSpPr>
        <p:spPr>
          <a:xfrm>
            <a:off x="2524125" y="2311400"/>
            <a:ext cx="2236788" cy="2235200"/>
          </a:xfrm>
          <a:prstGeom prst="ellipse">
            <a:avLst/>
          </a:prstGeom>
          <a:noFill/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 fontAlgn="auto"/>
            <a:endParaRPr lang="zh-CN" altLang="en-US" strike="noStrike" noProof="1">
              <a:solidFill>
                <a:prstClr val="white"/>
              </a:solidFill>
              <a:latin typeface="Calibri Light" panose="020F0302020204030204"/>
              <a:ea typeface="微软雅黑 Light" panose="020B0502040204020203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2785017" y="2557673"/>
            <a:ext cx="1743351" cy="1743351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 fontAlgn="auto"/>
            <a:endParaRPr lang="zh-CN" altLang="en-US" strike="noStrike" noProof="1">
              <a:solidFill>
                <a:prstClr val="white"/>
              </a:solidFill>
              <a:latin typeface="Calibri Light" panose="020F0302020204030204"/>
              <a:ea typeface="微软雅黑 Light" panose="020B0502040204020203" charset="-122"/>
            </a:endParaRPr>
          </a:p>
        </p:txBody>
      </p:sp>
      <p:sp>
        <p:nvSpPr>
          <p:cNvPr id="225283" name="文本框 5"/>
          <p:cNvSpPr txBox="1"/>
          <p:nvPr/>
        </p:nvSpPr>
        <p:spPr>
          <a:xfrm>
            <a:off x="2876550" y="3151188"/>
            <a:ext cx="1560513" cy="646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/>
            <a:r>
              <a:rPr lang="zh-CN" altLang="en-US" sz="3600" b="1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rPr>
              <a:t>第二节</a:t>
            </a:r>
            <a:endParaRPr lang="zh-CN" altLang="en-US" sz="3600" b="1" dirty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25284" name="文本框 5"/>
          <p:cNvSpPr txBox="1"/>
          <p:nvPr/>
        </p:nvSpPr>
        <p:spPr>
          <a:xfrm>
            <a:off x="5922963" y="3168650"/>
            <a:ext cx="38404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dirty="0">
                <a:solidFill>
                  <a:srgbClr val="27506E"/>
                </a:solidFill>
                <a:latin typeface="微软雅黑" charset="0"/>
                <a:ea typeface="微软雅黑" charset="0"/>
                <a:sym typeface="微软雅黑 Light" panose="020B0502040204020203" charset="-122"/>
              </a:rPr>
              <a:t>创业的含义和类型</a:t>
            </a:r>
            <a:endParaRPr lang="zh-CN" altLang="en-US" sz="3600" dirty="0">
              <a:solidFill>
                <a:srgbClr val="27506E"/>
              </a:solidFill>
              <a:latin typeface="微软雅黑" charset="0"/>
              <a:ea typeface="微软雅黑" charset="0"/>
              <a:sym typeface="微软雅黑 Light" panose="020B0502040204020203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4233124" y="2326081"/>
            <a:ext cx="520689" cy="520689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 fontAlgn="auto"/>
            <a:endParaRPr lang="zh-CN" altLang="en-US" strike="noStrike" noProof="1">
              <a:solidFill>
                <a:prstClr val="white"/>
              </a:solidFill>
              <a:latin typeface="Calibri Light" panose="020F0302020204030204"/>
              <a:ea typeface="微软雅黑 Light" panose="020B0502040204020203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2425363" y="2748484"/>
            <a:ext cx="382375" cy="382375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 fontAlgn="auto"/>
            <a:endParaRPr lang="zh-CN" altLang="en-US" strike="noStrike" noProof="1">
              <a:solidFill>
                <a:prstClr val="white"/>
              </a:solidFill>
              <a:latin typeface="Calibri Light" panose="020F0302020204030204"/>
              <a:ea typeface="微软雅黑 Light" panose="020B0502040204020203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2234175" y="4596320"/>
            <a:ext cx="213793" cy="213793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 fontAlgn="auto"/>
            <a:endParaRPr lang="zh-CN" altLang="en-US" strike="noStrike" noProof="1">
              <a:solidFill>
                <a:prstClr val="white"/>
              </a:solidFill>
              <a:latin typeface="Calibri Light" panose="020F0302020204030204"/>
              <a:ea typeface="微软雅黑 Light" panose="020B0502040204020203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2785017" y="4144222"/>
            <a:ext cx="294040" cy="294040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 fontAlgn="auto"/>
            <a:endParaRPr lang="zh-CN" altLang="en-US" strike="noStrike" noProof="1">
              <a:solidFill>
                <a:prstClr val="white"/>
              </a:solidFill>
              <a:latin typeface="Calibri Light" panose="020F0302020204030204"/>
              <a:ea typeface="微软雅黑 Light" panose="020B0502040204020203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4557654" y="3705618"/>
            <a:ext cx="304395" cy="304395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 fontAlgn="auto"/>
            <a:endParaRPr lang="zh-CN" altLang="en-US" strike="noStrike" noProof="1">
              <a:solidFill>
                <a:prstClr val="white"/>
              </a:solidFill>
              <a:latin typeface="Calibri Light" panose="020F0302020204030204"/>
              <a:ea typeface="微软雅黑 Light" panose="020B0502040204020203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4322311" y="4532613"/>
            <a:ext cx="206056" cy="206056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 fontAlgn="auto"/>
            <a:endParaRPr lang="zh-CN" altLang="en-US" strike="noStrike" noProof="1">
              <a:solidFill>
                <a:prstClr val="white"/>
              </a:solidFill>
              <a:latin typeface="Calibri Light" panose="020F0302020204030204"/>
              <a:ea typeface="微软雅黑 Light" panose="020B0502040204020203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2205663" y="3705618"/>
            <a:ext cx="132944" cy="132944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rgbClr val="27506E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 fontAlgn="auto"/>
            <a:endParaRPr lang="zh-CN" altLang="en-US" strike="noStrike" noProof="1">
              <a:solidFill>
                <a:prstClr val="white"/>
              </a:solidFill>
              <a:latin typeface="Calibri Light" panose="020F0302020204030204"/>
              <a:ea typeface="微软雅黑 Light" panose="020B0502040204020203" charset="-122"/>
            </a:endParaRPr>
          </a:p>
        </p:txBody>
      </p:sp>
    </p:spTree>
  </p:cSld>
  <p:clrMapOvr>
    <a:masterClrMapping/>
  </p:clrMapOvr>
  <p:transition spd="slow">
    <p:push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27329" name="组合 13"/>
          <p:cNvGrpSpPr/>
          <p:nvPr/>
        </p:nvGrpSpPr>
        <p:grpSpPr>
          <a:xfrm>
            <a:off x="673100" y="488950"/>
            <a:ext cx="704850" cy="647700"/>
            <a:chOff x="1417110" y="1933669"/>
            <a:chExt cx="1827515" cy="1676757"/>
          </a:xfrm>
        </p:grpSpPr>
        <p:sp>
          <p:nvSpPr>
            <p:cNvPr id="17" name="椭圆 16"/>
            <p:cNvSpPr/>
            <p:nvPr/>
          </p:nvSpPr>
          <p:spPr>
            <a:xfrm>
              <a:off x="1491775" y="1933669"/>
              <a:ext cx="1676757" cy="1676757"/>
            </a:xfrm>
            <a:prstGeom prst="ellips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 fontAlgn="auto"/>
              <a:endParaRPr lang="zh-CN" altLang="en-US" strike="noStrike" noProof="1">
                <a:solidFill>
                  <a:prstClr val="white"/>
                </a:solidFill>
                <a:latin typeface="Calibri Light" panose="020F0302020204030204"/>
                <a:ea typeface="微软雅黑 Light" panose="020B0502040204020203" charset="-122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1686851" y="2118291"/>
              <a:ext cx="1307513" cy="1307513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 fontAlgn="auto"/>
              <a:endParaRPr lang="zh-CN" altLang="en-US" strike="noStrike" noProof="1">
                <a:solidFill>
                  <a:prstClr val="white"/>
                </a:solidFill>
                <a:latin typeface="Calibri Light" panose="020F0302020204030204"/>
                <a:ea typeface="微软雅黑 Light" panose="020B0502040204020203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2772931" y="1944597"/>
              <a:ext cx="390517" cy="390517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 fontAlgn="auto"/>
              <a:endParaRPr lang="zh-CN" altLang="en-US" strike="noStrike" noProof="1">
                <a:solidFill>
                  <a:prstClr val="white"/>
                </a:solidFill>
                <a:latin typeface="Calibri Light" panose="020F0302020204030204"/>
                <a:ea typeface="微软雅黑 Light" panose="020B0502040204020203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1417110" y="2261397"/>
              <a:ext cx="286781" cy="286781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 fontAlgn="auto"/>
              <a:endParaRPr lang="zh-CN" altLang="en-US" strike="noStrike" noProof="1">
                <a:solidFill>
                  <a:prstClr val="white"/>
                </a:solidFill>
                <a:latin typeface="Calibri Light" panose="020F0302020204030204"/>
                <a:ea typeface="微软雅黑 Light" panose="020B0502040204020203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1686851" y="3308201"/>
              <a:ext cx="220530" cy="220530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 fontAlgn="auto"/>
              <a:endParaRPr lang="zh-CN" altLang="en-US" strike="noStrike" noProof="1">
                <a:solidFill>
                  <a:prstClr val="white"/>
                </a:solidFill>
                <a:latin typeface="Calibri Light" panose="020F0302020204030204"/>
                <a:ea typeface="微软雅黑 Light" panose="020B0502040204020203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3016329" y="2979248"/>
              <a:ext cx="228296" cy="228296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 fontAlgn="auto"/>
              <a:endParaRPr lang="zh-CN" altLang="en-US" strike="noStrike" noProof="1">
                <a:solidFill>
                  <a:prstClr val="white"/>
                </a:solidFill>
                <a:latin typeface="Calibri Light" panose="020F0302020204030204"/>
                <a:ea typeface="微软雅黑 Light" panose="020B0502040204020203" charset="-122"/>
              </a:endParaRPr>
            </a:p>
          </p:txBody>
        </p:sp>
      </p:grpSp>
      <p:sp>
        <p:nvSpPr>
          <p:cNvPr id="227336" name="文本框 5"/>
          <p:cNvSpPr txBox="1"/>
          <p:nvPr/>
        </p:nvSpPr>
        <p:spPr>
          <a:xfrm>
            <a:off x="809625" y="620713"/>
            <a:ext cx="387350" cy="3365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1600" dirty="0">
                <a:solidFill>
                  <a:srgbClr val="FFFFFF"/>
                </a:solidFill>
                <a:latin typeface="方正兰亭黑_GBK" panose="02000000000000000000" charset="-122"/>
                <a:ea typeface="方正兰亭黑_GBK" panose="02000000000000000000" charset="-122"/>
              </a:rPr>
              <a:t>01</a:t>
            </a:r>
            <a:endParaRPr lang="zh-CN" altLang="en-US" sz="1600" dirty="0">
              <a:solidFill>
                <a:srgbClr val="FFFFFF"/>
              </a:solidFill>
              <a:latin typeface="方正兰亭黑_GBK" panose="02000000000000000000" charset="-122"/>
              <a:ea typeface="方正兰亭黑_GBK" panose="02000000000000000000" charset="-122"/>
            </a:endParaRPr>
          </a:p>
        </p:txBody>
      </p:sp>
      <p:sp>
        <p:nvSpPr>
          <p:cNvPr id="227337" name="文本框 5"/>
          <p:cNvSpPr txBox="1"/>
          <p:nvPr/>
        </p:nvSpPr>
        <p:spPr>
          <a:xfrm>
            <a:off x="1643063" y="620713"/>
            <a:ext cx="2735262" cy="39846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000" b="1" dirty="0">
                <a:solidFill>
                  <a:srgbClr val="27506E"/>
                </a:solidFill>
                <a:latin typeface="楷体" panose="02010609060101010101" charset="-122"/>
                <a:ea typeface="楷体" panose="02010609060101010101" charset="-122"/>
                <a:sym typeface="微软雅黑 Light" panose="020B0502040204020203" charset="-122"/>
              </a:rPr>
              <a:t>创业的基本知识与类型</a:t>
            </a:r>
            <a:endParaRPr lang="zh-CN" altLang="en-US" sz="2000" b="1" dirty="0">
              <a:solidFill>
                <a:srgbClr val="27506E"/>
              </a:solidFill>
              <a:latin typeface="楷体" panose="02010609060101010101" charset="-122"/>
              <a:ea typeface="楷体" panose="02010609060101010101" charset="-122"/>
              <a:sym typeface="微软雅黑 Light" panose="020B0502040204020203" charset="-122"/>
            </a:endParaRPr>
          </a:p>
        </p:txBody>
      </p:sp>
      <p:sp>
        <p:nvSpPr>
          <p:cNvPr id="227338" name="矩形 3"/>
          <p:cNvSpPr/>
          <p:nvPr/>
        </p:nvSpPr>
        <p:spPr>
          <a:xfrm>
            <a:off x="5035550" y="1718310"/>
            <a:ext cx="6513830" cy="23533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rgbClr val="27506E"/>
                </a:solidFill>
                <a:latin typeface="楷体" panose="02010609060101010101" charset="-122"/>
                <a:ea typeface="楷体" panose="02010609060101010101" charset="-122"/>
              </a:rPr>
              <a:t>一、创业的基本知识</a:t>
            </a:r>
            <a:endParaRPr lang="zh-CN" altLang="zh-CN" b="1" dirty="0">
              <a:solidFill>
                <a:srgbClr val="27506E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600" dirty="0">
                <a:solidFill>
                  <a:srgbClr val="27506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1.创业的含义</a:t>
            </a:r>
            <a:endParaRPr lang="zh-CN" altLang="zh-CN" sz="1600" dirty="0">
              <a:solidFill>
                <a:srgbClr val="27506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600" dirty="0">
                <a:solidFill>
                  <a:srgbClr val="27506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创业是创业者通过发现和识别商业机会，成立活动组织，利用各种资源，提供产品和服务，以创造价值的过程。</a:t>
            </a:r>
            <a:endParaRPr lang="zh-CN" altLang="zh-CN" sz="1600" dirty="0">
              <a:solidFill>
                <a:srgbClr val="27506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600" dirty="0">
                <a:solidFill>
                  <a:srgbClr val="27506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2.创业的计划</a:t>
            </a:r>
            <a:endParaRPr lang="zh-CN" altLang="zh-CN" sz="1600" dirty="0">
              <a:solidFill>
                <a:srgbClr val="27506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600" dirty="0">
                <a:solidFill>
                  <a:srgbClr val="27506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3.企业的法律形式</a:t>
            </a:r>
            <a:endParaRPr lang="zh-CN" altLang="zh-CN" sz="1600" dirty="0">
              <a:solidFill>
                <a:srgbClr val="27506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7339" name="矩形 2"/>
          <p:cNvSpPr/>
          <p:nvPr/>
        </p:nvSpPr>
        <p:spPr>
          <a:xfrm>
            <a:off x="5035550" y="4195445"/>
            <a:ext cx="6419850" cy="19837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rgbClr val="27506E"/>
                </a:solidFill>
                <a:latin typeface="楷体" panose="02010609060101010101" charset="-122"/>
                <a:ea typeface="楷体" panose="02010609060101010101" charset="-122"/>
              </a:rPr>
              <a:t>二、大学生创业的类型</a:t>
            </a:r>
            <a:endParaRPr lang="zh-CN" altLang="zh-CN" b="1" dirty="0">
              <a:solidFill>
                <a:srgbClr val="27506E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600" dirty="0">
                <a:solidFill>
                  <a:srgbClr val="27506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第一种类型：生存型创业者</a:t>
            </a:r>
            <a:endParaRPr lang="zh-CN" altLang="zh-CN" sz="1600" dirty="0">
              <a:solidFill>
                <a:srgbClr val="27506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600" dirty="0">
                <a:solidFill>
                  <a:srgbClr val="27506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第二种类型：主动型创业者</a:t>
            </a:r>
            <a:endParaRPr lang="zh-CN" altLang="zh-CN" sz="1600" dirty="0">
              <a:solidFill>
                <a:srgbClr val="27506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600" dirty="0">
                <a:solidFill>
                  <a:srgbClr val="27506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第三种类型：科技型创业者</a:t>
            </a:r>
            <a:endParaRPr lang="zh-CN" altLang="zh-CN" sz="1600" dirty="0">
              <a:solidFill>
                <a:srgbClr val="27506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600" dirty="0">
                <a:solidFill>
                  <a:srgbClr val="27506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第四种类型：机会型创业者</a:t>
            </a:r>
            <a:endParaRPr lang="zh-CN" altLang="zh-CN" sz="1600" dirty="0">
              <a:solidFill>
                <a:srgbClr val="27506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27340" name="图片 1" descr="0f7d4da4c7422daa46f5c9251d2253d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0938" y="2120900"/>
            <a:ext cx="3719512" cy="3257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29377" name="组合 13"/>
          <p:cNvGrpSpPr/>
          <p:nvPr/>
        </p:nvGrpSpPr>
        <p:grpSpPr>
          <a:xfrm>
            <a:off x="673100" y="488950"/>
            <a:ext cx="704850" cy="647700"/>
            <a:chOff x="1417110" y="1933669"/>
            <a:chExt cx="1827515" cy="1676757"/>
          </a:xfrm>
        </p:grpSpPr>
        <p:sp>
          <p:nvSpPr>
            <p:cNvPr id="17" name="椭圆 16"/>
            <p:cNvSpPr/>
            <p:nvPr/>
          </p:nvSpPr>
          <p:spPr>
            <a:xfrm>
              <a:off x="1491775" y="1933669"/>
              <a:ext cx="1676757" cy="1676757"/>
            </a:xfrm>
            <a:prstGeom prst="ellips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 fontAlgn="auto"/>
              <a:endParaRPr lang="zh-CN" altLang="en-US" strike="noStrike" noProof="1">
                <a:solidFill>
                  <a:prstClr val="white"/>
                </a:solidFill>
                <a:latin typeface="Calibri Light" panose="020F0302020204030204"/>
                <a:ea typeface="微软雅黑 Light" panose="020B0502040204020203" charset="-122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1686851" y="2118291"/>
              <a:ext cx="1307513" cy="1307513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 fontAlgn="auto"/>
              <a:endParaRPr lang="zh-CN" altLang="en-US" strike="noStrike" noProof="1">
                <a:solidFill>
                  <a:prstClr val="white"/>
                </a:solidFill>
                <a:latin typeface="Calibri Light" panose="020F0302020204030204"/>
                <a:ea typeface="微软雅黑 Light" panose="020B0502040204020203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2772931" y="1944597"/>
              <a:ext cx="390517" cy="390517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 fontAlgn="auto"/>
              <a:endParaRPr lang="zh-CN" altLang="en-US" strike="noStrike" noProof="1">
                <a:solidFill>
                  <a:prstClr val="white"/>
                </a:solidFill>
                <a:latin typeface="Calibri Light" panose="020F0302020204030204"/>
                <a:ea typeface="微软雅黑 Light" panose="020B0502040204020203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1417110" y="2261397"/>
              <a:ext cx="286781" cy="286781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 fontAlgn="auto"/>
              <a:endParaRPr lang="zh-CN" altLang="en-US" strike="noStrike" noProof="1">
                <a:solidFill>
                  <a:prstClr val="white"/>
                </a:solidFill>
                <a:latin typeface="Calibri Light" panose="020F0302020204030204"/>
                <a:ea typeface="微软雅黑 Light" panose="020B0502040204020203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1686851" y="3308201"/>
              <a:ext cx="220530" cy="220530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 fontAlgn="auto"/>
              <a:endParaRPr lang="zh-CN" altLang="en-US" strike="noStrike" noProof="1">
                <a:solidFill>
                  <a:prstClr val="white"/>
                </a:solidFill>
                <a:latin typeface="Calibri Light" panose="020F0302020204030204"/>
                <a:ea typeface="微软雅黑 Light" panose="020B0502040204020203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3016329" y="2979248"/>
              <a:ext cx="228296" cy="228296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 fontAlgn="auto"/>
              <a:endParaRPr lang="zh-CN" altLang="en-US" strike="noStrike" noProof="1">
                <a:solidFill>
                  <a:prstClr val="white"/>
                </a:solidFill>
                <a:latin typeface="Calibri Light" panose="020F0302020204030204"/>
                <a:ea typeface="微软雅黑 Light" panose="020B0502040204020203" charset="-122"/>
              </a:endParaRPr>
            </a:p>
          </p:txBody>
        </p:sp>
      </p:grpSp>
      <p:sp>
        <p:nvSpPr>
          <p:cNvPr id="229384" name="文本框 5"/>
          <p:cNvSpPr txBox="1"/>
          <p:nvPr/>
        </p:nvSpPr>
        <p:spPr>
          <a:xfrm>
            <a:off x="809625" y="620713"/>
            <a:ext cx="387350" cy="3365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1600" dirty="0">
                <a:solidFill>
                  <a:srgbClr val="FFFFFF"/>
                </a:solidFill>
                <a:latin typeface="方正兰亭黑_GBK" panose="02000000000000000000" charset="-122"/>
                <a:ea typeface="方正兰亭黑_GBK" panose="02000000000000000000" charset="-122"/>
              </a:rPr>
              <a:t>02</a:t>
            </a:r>
            <a:endParaRPr lang="zh-CN" altLang="en-US" sz="1600" dirty="0">
              <a:solidFill>
                <a:srgbClr val="FFFFFF"/>
              </a:solidFill>
              <a:latin typeface="方正兰亭黑_GBK" panose="02000000000000000000" charset="-122"/>
              <a:ea typeface="方正兰亭黑_GBK" panose="02000000000000000000" charset="-122"/>
            </a:endParaRPr>
          </a:p>
        </p:txBody>
      </p:sp>
      <p:sp>
        <p:nvSpPr>
          <p:cNvPr id="229385" name="文本框 5"/>
          <p:cNvSpPr txBox="1"/>
          <p:nvPr/>
        </p:nvSpPr>
        <p:spPr>
          <a:xfrm>
            <a:off x="1643063" y="620713"/>
            <a:ext cx="1458912" cy="39846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000" b="1" dirty="0">
                <a:solidFill>
                  <a:srgbClr val="27506E"/>
                </a:solidFill>
                <a:latin typeface="楷体" panose="02010609060101010101" charset="-122"/>
                <a:ea typeface="楷体" panose="02010609060101010101" charset="-122"/>
                <a:sym typeface="微软雅黑 Light" panose="020B0502040204020203" charset="-122"/>
              </a:rPr>
              <a:t>创业的方向</a:t>
            </a:r>
            <a:endParaRPr lang="zh-CN" altLang="en-US" sz="2000" b="1" dirty="0">
              <a:solidFill>
                <a:srgbClr val="27506E"/>
              </a:solidFill>
              <a:latin typeface="楷体" panose="02010609060101010101" charset="-122"/>
              <a:ea typeface="楷体" panose="02010609060101010101" charset="-122"/>
              <a:sym typeface="微软雅黑 Light" panose="020B0502040204020203" charset="-122"/>
            </a:endParaRPr>
          </a:p>
        </p:txBody>
      </p:sp>
      <p:sp>
        <p:nvSpPr>
          <p:cNvPr id="229386" name="矩形 3"/>
          <p:cNvSpPr/>
          <p:nvPr/>
        </p:nvSpPr>
        <p:spPr>
          <a:xfrm>
            <a:off x="5026025" y="1298575"/>
            <a:ext cx="6419850" cy="1614488"/>
          </a:xfrm>
          <a:prstGeom prst="rect">
            <a:avLst/>
          </a:prstGeom>
          <a:noFill/>
          <a:ln w="9525">
            <a:noFill/>
          </a:ln>
        </p:spPr>
        <p:txBody>
          <a:bodyPr wrap="square" anchor="b">
            <a:spAutoFit/>
          </a:bodyPr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rgbClr val="27506E"/>
                </a:solidFill>
                <a:latin typeface="楷体" panose="02010609060101010101" charset="-122"/>
                <a:ea typeface="楷体" panose="02010609060101010101" charset="-122"/>
              </a:rPr>
              <a:t>三、找准“落脚点”——大学生创业三大方向</a:t>
            </a:r>
            <a:endParaRPr lang="zh-CN" altLang="zh-CN" b="1" dirty="0">
              <a:solidFill>
                <a:srgbClr val="27506E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600" dirty="0">
                <a:solidFill>
                  <a:srgbClr val="27506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方向一：高科技领域 </a:t>
            </a:r>
            <a:endParaRPr lang="zh-CN" altLang="zh-CN" sz="1600" dirty="0">
              <a:solidFill>
                <a:srgbClr val="27506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600" dirty="0">
                <a:solidFill>
                  <a:srgbClr val="27506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方向二：智力服务领域 </a:t>
            </a:r>
            <a:endParaRPr lang="zh-CN" altLang="zh-CN" sz="1600" dirty="0">
              <a:solidFill>
                <a:srgbClr val="27506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600" dirty="0">
                <a:solidFill>
                  <a:srgbClr val="27506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方向三：连锁加盟领域</a:t>
            </a:r>
            <a:endParaRPr lang="zh-CN" altLang="zh-CN" sz="1600" dirty="0">
              <a:solidFill>
                <a:srgbClr val="27506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9387" name="矩形 2"/>
          <p:cNvSpPr/>
          <p:nvPr/>
        </p:nvSpPr>
        <p:spPr>
          <a:xfrm>
            <a:off x="5026025" y="3114675"/>
            <a:ext cx="6418263" cy="2722563"/>
          </a:xfrm>
          <a:prstGeom prst="rect">
            <a:avLst/>
          </a:prstGeom>
          <a:noFill/>
          <a:ln w="9525">
            <a:noFill/>
          </a:ln>
        </p:spPr>
        <p:txBody>
          <a:bodyPr wrap="square" anchor="b">
            <a:spAutoFit/>
          </a:bodyPr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rgbClr val="27506E"/>
                </a:solidFill>
                <a:latin typeface="楷体" panose="02010609060101010101" charset="-122"/>
                <a:ea typeface="楷体" panose="02010609060101010101" charset="-122"/>
              </a:rPr>
              <a:t>四、有些人不适合创业</a:t>
            </a:r>
            <a:endParaRPr lang="zh-CN" altLang="zh-CN" b="1" dirty="0">
              <a:solidFill>
                <a:srgbClr val="27506E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27506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1.</a:t>
            </a:r>
            <a:r>
              <a:rPr lang="zh-CN" altLang="zh-CN" sz="1600" dirty="0">
                <a:solidFill>
                  <a:srgbClr val="27506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缺少职业意识的人。 </a:t>
            </a:r>
            <a:endParaRPr lang="zh-CN" altLang="zh-CN" sz="1600" dirty="0">
              <a:solidFill>
                <a:srgbClr val="27506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27506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2.</a:t>
            </a:r>
            <a:r>
              <a:rPr lang="zh-CN" altLang="zh-CN" sz="1600" dirty="0">
                <a:solidFill>
                  <a:srgbClr val="27506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认识片面和易感情用事的人 </a:t>
            </a:r>
            <a:endParaRPr lang="zh-CN" altLang="zh-CN" sz="1600" dirty="0">
              <a:solidFill>
                <a:srgbClr val="27506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27506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3.</a:t>
            </a:r>
            <a:r>
              <a:rPr lang="zh-CN" altLang="zh-CN" sz="1600" dirty="0">
                <a:solidFill>
                  <a:srgbClr val="27506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患得患失却又容易自满自足的人。 </a:t>
            </a:r>
            <a:endParaRPr lang="zh-CN" altLang="zh-CN" sz="1600" dirty="0">
              <a:solidFill>
                <a:srgbClr val="27506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27506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4.</a:t>
            </a:r>
            <a:r>
              <a:rPr lang="zh-CN" altLang="zh-CN" sz="1600" dirty="0">
                <a:solidFill>
                  <a:srgbClr val="27506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缺少长远目标和思维高度的人。 </a:t>
            </a:r>
            <a:endParaRPr lang="zh-CN" altLang="zh-CN" sz="1600" dirty="0">
              <a:solidFill>
                <a:srgbClr val="27506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27506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5.</a:t>
            </a:r>
            <a:r>
              <a:rPr lang="zh-CN" altLang="zh-CN" sz="1600" dirty="0">
                <a:solidFill>
                  <a:srgbClr val="27506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缺乏责任意识的人。 </a:t>
            </a:r>
            <a:endParaRPr lang="zh-CN" altLang="zh-CN" sz="1600" dirty="0">
              <a:solidFill>
                <a:srgbClr val="27506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27506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6.</a:t>
            </a:r>
            <a:r>
              <a:rPr lang="zh-CN" altLang="zh-CN" sz="1600" dirty="0">
                <a:solidFill>
                  <a:srgbClr val="27506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缺乏成本概念的人。</a:t>
            </a:r>
            <a:endParaRPr lang="zh-CN" altLang="zh-CN" sz="1600" dirty="0">
              <a:solidFill>
                <a:srgbClr val="27506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29388" name="图片 4" descr="76cfce2cd3c83f4baf43281faf91983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3100" y="2012950"/>
            <a:ext cx="3927475" cy="32083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31425" name="组合 13"/>
          <p:cNvGrpSpPr/>
          <p:nvPr/>
        </p:nvGrpSpPr>
        <p:grpSpPr>
          <a:xfrm>
            <a:off x="673100" y="488950"/>
            <a:ext cx="704850" cy="647700"/>
            <a:chOff x="1417110" y="1933669"/>
            <a:chExt cx="1827515" cy="1676757"/>
          </a:xfrm>
        </p:grpSpPr>
        <p:sp>
          <p:nvSpPr>
            <p:cNvPr id="17" name="椭圆 16"/>
            <p:cNvSpPr/>
            <p:nvPr/>
          </p:nvSpPr>
          <p:spPr>
            <a:xfrm>
              <a:off x="1491775" y="1933669"/>
              <a:ext cx="1676757" cy="1676757"/>
            </a:xfrm>
            <a:prstGeom prst="ellipse">
              <a:avLst/>
            </a:prstGeom>
            <a:noFill/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 fontAlgn="auto"/>
              <a:endParaRPr lang="zh-CN" altLang="en-US" strike="noStrike" noProof="1">
                <a:solidFill>
                  <a:prstClr val="white"/>
                </a:solidFill>
                <a:latin typeface="Calibri Light" panose="020F0302020204030204"/>
                <a:ea typeface="微软雅黑 Light" panose="020B0502040204020203" charset="-122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1686851" y="2118291"/>
              <a:ext cx="1307513" cy="1307513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 fontAlgn="auto"/>
              <a:endParaRPr lang="zh-CN" altLang="en-US" strike="noStrike" noProof="1">
                <a:solidFill>
                  <a:prstClr val="white"/>
                </a:solidFill>
                <a:latin typeface="Calibri Light" panose="020F0302020204030204"/>
                <a:ea typeface="微软雅黑 Light" panose="020B0502040204020203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2772931" y="1944597"/>
              <a:ext cx="390517" cy="390517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 fontAlgn="auto"/>
              <a:endParaRPr lang="zh-CN" altLang="en-US" strike="noStrike" noProof="1">
                <a:solidFill>
                  <a:prstClr val="white"/>
                </a:solidFill>
                <a:latin typeface="Calibri Light" panose="020F0302020204030204"/>
                <a:ea typeface="微软雅黑 Light" panose="020B0502040204020203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1417110" y="2261397"/>
              <a:ext cx="286781" cy="286781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 fontAlgn="auto"/>
              <a:endParaRPr lang="zh-CN" altLang="en-US" strike="noStrike" noProof="1">
                <a:solidFill>
                  <a:prstClr val="white"/>
                </a:solidFill>
                <a:latin typeface="Calibri Light" panose="020F0302020204030204"/>
                <a:ea typeface="微软雅黑 Light" panose="020B0502040204020203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1686851" y="3308201"/>
              <a:ext cx="220530" cy="220530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 fontAlgn="auto"/>
              <a:endParaRPr lang="zh-CN" altLang="en-US" strike="noStrike" noProof="1">
                <a:solidFill>
                  <a:prstClr val="white"/>
                </a:solidFill>
                <a:latin typeface="Calibri Light" panose="020F0302020204030204"/>
                <a:ea typeface="微软雅黑 Light" panose="020B0502040204020203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3016329" y="2979248"/>
              <a:ext cx="228296" cy="228296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75000"/>
                  </a:schemeClr>
                </a:gs>
                <a:gs pos="0">
                  <a:srgbClr val="27506E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 fontAlgn="auto"/>
              <a:endParaRPr lang="zh-CN" altLang="en-US" strike="noStrike" noProof="1">
                <a:solidFill>
                  <a:prstClr val="white"/>
                </a:solidFill>
                <a:latin typeface="Calibri Light" panose="020F0302020204030204"/>
                <a:ea typeface="微软雅黑 Light" panose="020B0502040204020203" charset="-122"/>
              </a:endParaRPr>
            </a:p>
          </p:txBody>
        </p:sp>
      </p:grpSp>
      <p:sp>
        <p:nvSpPr>
          <p:cNvPr id="231432" name="文本框 5"/>
          <p:cNvSpPr txBox="1"/>
          <p:nvPr/>
        </p:nvSpPr>
        <p:spPr>
          <a:xfrm>
            <a:off x="809625" y="620713"/>
            <a:ext cx="387350" cy="3365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1600" dirty="0">
                <a:solidFill>
                  <a:srgbClr val="FFFFFF"/>
                </a:solidFill>
                <a:latin typeface="方正兰亭黑_GBK" panose="02000000000000000000" charset="-122"/>
                <a:ea typeface="方正兰亭黑_GBK" panose="02000000000000000000" charset="-122"/>
              </a:rPr>
              <a:t>03</a:t>
            </a:r>
            <a:endParaRPr lang="zh-CN" altLang="en-US" sz="1600" dirty="0">
              <a:solidFill>
                <a:srgbClr val="FFFFFF"/>
              </a:solidFill>
              <a:latin typeface="方正兰亭黑_GBK" panose="02000000000000000000" charset="-122"/>
              <a:ea typeface="方正兰亭黑_GBK" panose="02000000000000000000" charset="-122"/>
            </a:endParaRPr>
          </a:p>
        </p:txBody>
      </p:sp>
      <p:sp>
        <p:nvSpPr>
          <p:cNvPr id="231433" name="文本框 5"/>
          <p:cNvSpPr txBox="1"/>
          <p:nvPr/>
        </p:nvSpPr>
        <p:spPr>
          <a:xfrm>
            <a:off x="1643063" y="620713"/>
            <a:ext cx="5032375" cy="39846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000" b="1" dirty="0">
                <a:solidFill>
                  <a:srgbClr val="27506E"/>
                </a:solidFill>
                <a:latin typeface="楷体" panose="02010609060101010101" charset="-122"/>
                <a:ea typeface="楷体" panose="02010609060101010101" charset="-122"/>
                <a:sym typeface="微软雅黑 Light" panose="020B0502040204020203" charset="-122"/>
              </a:rPr>
              <a:t>大学生创业政策以及大学生创业状态和心态</a:t>
            </a:r>
            <a:endParaRPr lang="zh-CN" altLang="en-US" sz="2000" b="1" dirty="0">
              <a:solidFill>
                <a:srgbClr val="27506E"/>
              </a:solidFill>
              <a:latin typeface="楷体" panose="02010609060101010101" charset="-122"/>
              <a:ea typeface="楷体" panose="02010609060101010101" charset="-122"/>
              <a:sym typeface="微软雅黑 Light" panose="020B0502040204020203" charset="-122"/>
            </a:endParaRPr>
          </a:p>
        </p:txBody>
      </p:sp>
      <p:sp>
        <p:nvSpPr>
          <p:cNvPr id="231434" name="矩形 3"/>
          <p:cNvSpPr/>
          <p:nvPr/>
        </p:nvSpPr>
        <p:spPr>
          <a:xfrm>
            <a:off x="5024438" y="1419225"/>
            <a:ext cx="6419850" cy="2354263"/>
          </a:xfrm>
          <a:prstGeom prst="rect">
            <a:avLst/>
          </a:prstGeom>
          <a:noFill/>
          <a:ln w="9525">
            <a:noFill/>
          </a:ln>
        </p:spPr>
        <p:txBody>
          <a:bodyPr wrap="square" anchor="b">
            <a:spAutoFit/>
          </a:bodyPr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rgbClr val="27506E"/>
                </a:solidFill>
                <a:latin typeface="楷体" panose="02010609060101010101" charset="-122"/>
                <a:ea typeface="楷体" panose="02010609060101010101" charset="-122"/>
              </a:rPr>
              <a:t>五、大学生创业政策</a:t>
            </a:r>
            <a:endParaRPr lang="zh-CN" altLang="zh-CN" b="1" dirty="0">
              <a:solidFill>
                <a:srgbClr val="27506E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600" dirty="0">
                <a:solidFill>
                  <a:srgbClr val="27506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1.高校毕业生到西部、到基层和艰苦地区工作享受的优惠政策</a:t>
            </a:r>
            <a:endParaRPr lang="zh-CN" altLang="zh-CN" sz="1600" dirty="0">
              <a:solidFill>
                <a:srgbClr val="27506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600" dirty="0">
                <a:solidFill>
                  <a:srgbClr val="27506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2.应届高校毕业生自主创业、灵活就业享受的鼓励政策</a:t>
            </a:r>
            <a:endParaRPr lang="zh-CN" altLang="zh-CN" sz="1600" dirty="0">
              <a:solidFill>
                <a:srgbClr val="27506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600" dirty="0">
                <a:solidFill>
                  <a:srgbClr val="27506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3. 跨省市就业的高校毕业生能享受的鼓励政策</a:t>
            </a:r>
            <a:endParaRPr lang="zh-CN" altLang="zh-CN" sz="1600" dirty="0">
              <a:solidFill>
                <a:srgbClr val="27506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600" dirty="0">
                <a:solidFill>
                  <a:srgbClr val="27506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4. 对于高校生活困难毕业生，国家出台的救助办法</a:t>
            </a:r>
            <a:endParaRPr lang="zh-CN" altLang="zh-CN" sz="1600" dirty="0">
              <a:solidFill>
                <a:srgbClr val="27506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600" dirty="0">
                <a:solidFill>
                  <a:srgbClr val="27506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5. 国家最新大学生就业、创业政策(摘录)</a:t>
            </a:r>
            <a:endParaRPr lang="zh-CN" altLang="zh-CN" sz="1600" dirty="0">
              <a:solidFill>
                <a:srgbClr val="27506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1435" name="矩形 2"/>
          <p:cNvSpPr/>
          <p:nvPr/>
        </p:nvSpPr>
        <p:spPr>
          <a:xfrm>
            <a:off x="5026025" y="3857625"/>
            <a:ext cx="6418263" cy="2354263"/>
          </a:xfrm>
          <a:prstGeom prst="rect">
            <a:avLst/>
          </a:prstGeom>
          <a:noFill/>
          <a:ln w="9525">
            <a:noFill/>
          </a:ln>
        </p:spPr>
        <p:txBody>
          <a:bodyPr wrap="square" anchor="b">
            <a:spAutoFit/>
          </a:bodyPr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rgbClr val="27506E"/>
                </a:solidFill>
                <a:latin typeface="楷体" panose="02010609060101010101" charset="-122"/>
                <a:ea typeface="楷体" panose="02010609060101010101" charset="-122"/>
              </a:rPr>
              <a:t>六、当代中国大学生创业状态和心态</a:t>
            </a:r>
            <a:endParaRPr lang="zh-CN" altLang="zh-CN" b="1" dirty="0">
              <a:solidFill>
                <a:srgbClr val="27506E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600" dirty="0">
                <a:solidFill>
                  <a:srgbClr val="27506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1600" dirty="0">
                <a:solidFill>
                  <a:srgbClr val="27506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zh-CN" sz="1600" dirty="0">
                <a:solidFill>
                  <a:srgbClr val="27506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当代中国大学生创业状态及原因：</a:t>
            </a:r>
            <a:endParaRPr lang="zh-CN" altLang="zh-CN" sz="1600" dirty="0">
              <a:solidFill>
                <a:srgbClr val="27506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600" dirty="0">
                <a:solidFill>
                  <a:srgbClr val="27506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（</a:t>
            </a:r>
            <a:r>
              <a:rPr lang="en-US" altLang="zh-CN" sz="1600" dirty="0">
                <a:solidFill>
                  <a:srgbClr val="27506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1600" dirty="0">
                <a:solidFill>
                  <a:srgbClr val="27506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1600" dirty="0">
                <a:solidFill>
                  <a:srgbClr val="27506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市场经验不足，存在盲目性和被动性</a:t>
            </a:r>
            <a:endParaRPr lang="zh-CN" altLang="zh-CN" sz="1600" dirty="0">
              <a:solidFill>
                <a:srgbClr val="27506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600" dirty="0">
                <a:solidFill>
                  <a:srgbClr val="27506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（</a:t>
            </a:r>
            <a:r>
              <a:rPr lang="en-US" altLang="zh-CN" sz="1600" dirty="0">
                <a:solidFill>
                  <a:srgbClr val="27506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1600" dirty="0">
                <a:solidFill>
                  <a:srgbClr val="27506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1600" dirty="0">
                <a:solidFill>
                  <a:srgbClr val="27506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管理能力差 </a:t>
            </a:r>
            <a:endParaRPr lang="zh-CN" altLang="zh-CN" sz="1600" dirty="0">
              <a:solidFill>
                <a:srgbClr val="27506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600" dirty="0">
                <a:solidFill>
                  <a:srgbClr val="27506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（</a:t>
            </a:r>
            <a:r>
              <a:rPr lang="en-US" altLang="zh-CN" sz="1600" dirty="0">
                <a:solidFill>
                  <a:srgbClr val="27506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1600" dirty="0">
                <a:solidFill>
                  <a:srgbClr val="27506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1600" dirty="0">
                <a:solidFill>
                  <a:srgbClr val="27506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创业知识的准备不足 </a:t>
            </a:r>
            <a:endParaRPr lang="zh-CN" altLang="zh-CN" sz="1600" dirty="0">
              <a:solidFill>
                <a:srgbClr val="27506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600" dirty="0">
                <a:solidFill>
                  <a:srgbClr val="27506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2. 端正心态，树立正确就业观念</a:t>
            </a:r>
            <a:endParaRPr lang="zh-CN" altLang="zh-CN" sz="1600" dirty="0">
              <a:solidFill>
                <a:srgbClr val="27506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31436" name="图片 1" descr="d5e485583eec57bff1c88b4f0b783647"/>
          <p:cNvPicPr>
            <a:picLocks noChangeAspect="1"/>
          </p:cNvPicPr>
          <p:nvPr/>
        </p:nvPicPr>
        <p:blipFill>
          <a:blip r:embed="rId1"/>
          <a:srcRect l="12257" r="10481"/>
          <a:stretch>
            <a:fillRect/>
          </a:stretch>
        </p:blipFill>
        <p:spPr>
          <a:xfrm>
            <a:off x="809625" y="1843088"/>
            <a:ext cx="4086225" cy="39671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3473" name="Text Placeholder 5"/>
          <p:cNvSpPr txBox="1"/>
          <p:nvPr/>
        </p:nvSpPr>
        <p:spPr>
          <a:xfrm>
            <a:off x="4848225" y="2784475"/>
            <a:ext cx="5478463" cy="1931988"/>
          </a:xfrm>
          <a:prstGeom prst="rect">
            <a:avLst/>
          </a:prstGeom>
          <a:noFill/>
          <a:ln w="9525">
            <a:noFill/>
          </a:ln>
        </p:spPr>
        <p:txBody>
          <a:bodyPr wrap="square" tIns="91440" anchor="t">
            <a:spAutoFit/>
          </a:bodyPr>
          <a:p>
            <a:pPr algn="just">
              <a:lnSpc>
                <a:spcPts val="2000"/>
              </a:lnSpc>
              <a:spcBef>
                <a:spcPts val="1000"/>
              </a:spcBef>
              <a:buFont typeface="Arial" panose="020B0604020202090204" pitchFamily="34" charset="0"/>
            </a:pPr>
            <a:r>
              <a:rPr lang="zh-CN" altLang="zh-CN" sz="2000" dirty="0">
                <a:solidFill>
                  <a:srgbClr val="124062"/>
                </a:solidFill>
                <a:latin typeface="宋体" panose="02010600030101010101" pitchFamily="2" charset="-122"/>
                <a:ea typeface="宋体" panose="02010600030101010101" pitchFamily="2" charset="-122"/>
                <a:sym typeface="Bebas" pitchFamily="2" charset="0"/>
              </a:rPr>
              <a:t>1. 为什么说社会发展需要创业？</a:t>
            </a:r>
            <a:endParaRPr lang="zh-CN" altLang="zh-CN" sz="2000" dirty="0">
              <a:solidFill>
                <a:srgbClr val="124062"/>
              </a:solidFill>
              <a:latin typeface="宋体" panose="02010600030101010101" pitchFamily="2" charset="-122"/>
              <a:ea typeface="宋体" panose="02010600030101010101" pitchFamily="2" charset="-122"/>
              <a:sym typeface="Bebas" pitchFamily="2" charset="0"/>
            </a:endParaRPr>
          </a:p>
          <a:p>
            <a:pPr algn="just">
              <a:lnSpc>
                <a:spcPts val="2000"/>
              </a:lnSpc>
              <a:spcBef>
                <a:spcPts val="1000"/>
              </a:spcBef>
              <a:buFont typeface="Arial" panose="020B0604020202090204" pitchFamily="34" charset="0"/>
            </a:pPr>
            <a:r>
              <a:rPr lang="zh-CN" altLang="zh-CN" sz="2000" dirty="0">
                <a:solidFill>
                  <a:srgbClr val="124062"/>
                </a:solidFill>
                <a:latin typeface="宋体" panose="02010600030101010101" pitchFamily="2" charset="-122"/>
                <a:ea typeface="宋体" panose="02010600030101010101" pitchFamily="2" charset="-122"/>
                <a:sym typeface="Bebas" pitchFamily="2" charset="0"/>
              </a:rPr>
              <a:t>2. 何为创业？</a:t>
            </a:r>
            <a:endParaRPr lang="zh-CN" altLang="zh-CN" sz="2000" dirty="0">
              <a:solidFill>
                <a:srgbClr val="124062"/>
              </a:solidFill>
              <a:latin typeface="宋体" panose="02010600030101010101" pitchFamily="2" charset="-122"/>
              <a:ea typeface="宋体" panose="02010600030101010101" pitchFamily="2" charset="-122"/>
              <a:sym typeface="Bebas" pitchFamily="2" charset="0"/>
            </a:endParaRPr>
          </a:p>
          <a:p>
            <a:pPr algn="just">
              <a:lnSpc>
                <a:spcPts val="2000"/>
              </a:lnSpc>
              <a:spcBef>
                <a:spcPts val="1000"/>
              </a:spcBef>
              <a:buFont typeface="Arial" panose="020B0604020202090204" pitchFamily="34" charset="0"/>
            </a:pPr>
            <a:r>
              <a:rPr lang="zh-CN" altLang="zh-CN" sz="2000" dirty="0">
                <a:solidFill>
                  <a:srgbClr val="124062"/>
                </a:solidFill>
                <a:latin typeface="宋体" panose="02010600030101010101" pitchFamily="2" charset="-122"/>
                <a:ea typeface="宋体" panose="02010600030101010101" pitchFamily="2" charset="-122"/>
                <a:sym typeface="Bebas" pitchFamily="2" charset="0"/>
              </a:rPr>
              <a:t>3. 创业分为哪几种类型？</a:t>
            </a:r>
            <a:endParaRPr lang="zh-CN" altLang="zh-CN" sz="2000" dirty="0">
              <a:solidFill>
                <a:srgbClr val="124062"/>
              </a:solidFill>
              <a:latin typeface="宋体" panose="02010600030101010101" pitchFamily="2" charset="-122"/>
              <a:ea typeface="宋体" panose="02010600030101010101" pitchFamily="2" charset="-122"/>
              <a:sym typeface="Bebas" pitchFamily="2" charset="0"/>
            </a:endParaRPr>
          </a:p>
          <a:p>
            <a:pPr algn="just">
              <a:lnSpc>
                <a:spcPts val="2000"/>
              </a:lnSpc>
              <a:spcBef>
                <a:spcPts val="1000"/>
              </a:spcBef>
              <a:buFont typeface="Arial" panose="020B0604020202090204" pitchFamily="34" charset="0"/>
            </a:pPr>
            <a:r>
              <a:rPr lang="zh-CN" altLang="zh-CN" sz="2000" dirty="0">
                <a:solidFill>
                  <a:srgbClr val="124062"/>
                </a:solidFill>
                <a:latin typeface="宋体" panose="02010600030101010101" pitchFamily="2" charset="-122"/>
                <a:ea typeface="宋体" panose="02010600030101010101" pitchFamily="2" charset="-122"/>
                <a:sym typeface="Bebas" pitchFamily="2" charset="0"/>
              </a:rPr>
              <a:t>4. 国家对大学生创业有哪些优惠政策？</a:t>
            </a:r>
            <a:endParaRPr lang="zh-CN" altLang="zh-CN" sz="2000" dirty="0">
              <a:solidFill>
                <a:srgbClr val="124062"/>
              </a:solidFill>
              <a:latin typeface="宋体" panose="02010600030101010101" pitchFamily="2" charset="-122"/>
              <a:ea typeface="宋体" panose="02010600030101010101" pitchFamily="2" charset="-122"/>
              <a:sym typeface="Bebas" pitchFamily="2" charset="0"/>
            </a:endParaRPr>
          </a:p>
          <a:p>
            <a:pPr algn="just">
              <a:lnSpc>
                <a:spcPts val="2000"/>
              </a:lnSpc>
              <a:spcBef>
                <a:spcPts val="1000"/>
              </a:spcBef>
              <a:buFont typeface="Arial" panose="020B0604020202090204" pitchFamily="34" charset="0"/>
            </a:pPr>
            <a:r>
              <a:rPr lang="zh-CN" altLang="zh-CN" sz="2000" dirty="0">
                <a:solidFill>
                  <a:srgbClr val="124062"/>
                </a:solidFill>
                <a:latin typeface="宋体" panose="02010600030101010101" pitchFamily="2" charset="-122"/>
                <a:ea typeface="宋体" panose="02010600030101010101" pitchFamily="2" charset="-122"/>
                <a:sym typeface="Bebas" pitchFamily="2" charset="0"/>
              </a:rPr>
              <a:t>5. 哪些人不适合创业？</a:t>
            </a:r>
            <a:endParaRPr lang="zh-CN" altLang="zh-CN" sz="2000" dirty="0">
              <a:solidFill>
                <a:srgbClr val="124062"/>
              </a:solidFill>
              <a:latin typeface="宋体" panose="02010600030101010101" pitchFamily="2" charset="-122"/>
              <a:ea typeface="宋体" panose="02010600030101010101" pitchFamily="2" charset="-122"/>
              <a:sym typeface="Bebas" pitchFamily="2" charset="0"/>
            </a:endParaRPr>
          </a:p>
        </p:txBody>
      </p:sp>
      <p:grpSp>
        <p:nvGrpSpPr>
          <p:cNvPr id="25" name="组合 22"/>
          <p:cNvGrpSpPr/>
          <p:nvPr/>
        </p:nvGrpSpPr>
        <p:grpSpPr>
          <a:xfrm rot="0">
            <a:off x="1595120" y="944245"/>
            <a:ext cx="3003550" cy="4473575"/>
            <a:chOff x="7448550" y="2122488"/>
            <a:chExt cx="901700" cy="1366838"/>
          </a:xfrm>
          <a:solidFill>
            <a:srgbClr val="254C6A"/>
          </a:solidFill>
        </p:grpSpPr>
        <p:sp>
          <p:nvSpPr>
            <p:cNvPr id="26" name="Freeform 92"/>
            <p:cNvSpPr/>
            <p:nvPr/>
          </p:nvSpPr>
          <p:spPr bwMode="auto">
            <a:xfrm>
              <a:off x="7461250" y="3382963"/>
              <a:ext cx="317500" cy="106363"/>
            </a:xfrm>
            <a:custGeom>
              <a:avLst/>
              <a:gdLst>
                <a:gd name="T0" fmla="*/ 99 w 200"/>
                <a:gd name="T1" fmla="*/ 0 h 67"/>
                <a:gd name="T2" fmla="*/ 127 w 200"/>
                <a:gd name="T3" fmla="*/ 2 h 67"/>
                <a:gd name="T4" fmla="*/ 150 w 200"/>
                <a:gd name="T5" fmla="*/ 5 h 67"/>
                <a:gd name="T6" fmla="*/ 170 w 200"/>
                <a:gd name="T7" fmla="*/ 11 h 67"/>
                <a:gd name="T8" fmla="*/ 186 w 200"/>
                <a:gd name="T9" fmla="*/ 17 h 67"/>
                <a:gd name="T10" fmla="*/ 196 w 200"/>
                <a:gd name="T11" fmla="*/ 25 h 67"/>
                <a:gd name="T12" fmla="*/ 200 w 200"/>
                <a:gd name="T13" fmla="*/ 34 h 67"/>
                <a:gd name="T14" fmla="*/ 196 w 200"/>
                <a:gd name="T15" fmla="*/ 42 h 67"/>
                <a:gd name="T16" fmla="*/ 186 w 200"/>
                <a:gd name="T17" fmla="*/ 50 h 67"/>
                <a:gd name="T18" fmla="*/ 170 w 200"/>
                <a:gd name="T19" fmla="*/ 56 h 67"/>
                <a:gd name="T20" fmla="*/ 150 w 200"/>
                <a:gd name="T21" fmla="*/ 62 h 67"/>
                <a:gd name="T22" fmla="*/ 127 w 200"/>
                <a:gd name="T23" fmla="*/ 66 h 67"/>
                <a:gd name="T24" fmla="*/ 99 w 200"/>
                <a:gd name="T25" fmla="*/ 67 h 67"/>
                <a:gd name="T26" fmla="*/ 73 w 200"/>
                <a:gd name="T27" fmla="*/ 66 h 67"/>
                <a:gd name="T28" fmla="*/ 50 w 200"/>
                <a:gd name="T29" fmla="*/ 62 h 67"/>
                <a:gd name="T30" fmla="*/ 30 w 200"/>
                <a:gd name="T31" fmla="*/ 56 h 67"/>
                <a:gd name="T32" fmla="*/ 14 w 200"/>
                <a:gd name="T33" fmla="*/ 50 h 67"/>
                <a:gd name="T34" fmla="*/ 4 w 200"/>
                <a:gd name="T35" fmla="*/ 42 h 67"/>
                <a:gd name="T36" fmla="*/ 0 w 200"/>
                <a:gd name="T37" fmla="*/ 34 h 67"/>
                <a:gd name="T38" fmla="*/ 4 w 200"/>
                <a:gd name="T39" fmla="*/ 25 h 67"/>
                <a:gd name="T40" fmla="*/ 14 w 200"/>
                <a:gd name="T41" fmla="*/ 17 h 67"/>
                <a:gd name="T42" fmla="*/ 30 w 200"/>
                <a:gd name="T43" fmla="*/ 11 h 67"/>
                <a:gd name="T44" fmla="*/ 50 w 200"/>
                <a:gd name="T45" fmla="*/ 5 h 67"/>
                <a:gd name="T46" fmla="*/ 73 w 200"/>
                <a:gd name="T47" fmla="*/ 2 h 67"/>
                <a:gd name="T48" fmla="*/ 99 w 200"/>
                <a:gd name="T49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0" h="67">
                  <a:moveTo>
                    <a:pt x="99" y="0"/>
                  </a:moveTo>
                  <a:lnTo>
                    <a:pt x="127" y="2"/>
                  </a:lnTo>
                  <a:lnTo>
                    <a:pt x="150" y="5"/>
                  </a:lnTo>
                  <a:lnTo>
                    <a:pt x="170" y="11"/>
                  </a:lnTo>
                  <a:lnTo>
                    <a:pt x="186" y="17"/>
                  </a:lnTo>
                  <a:lnTo>
                    <a:pt x="196" y="25"/>
                  </a:lnTo>
                  <a:lnTo>
                    <a:pt x="200" y="34"/>
                  </a:lnTo>
                  <a:lnTo>
                    <a:pt x="196" y="42"/>
                  </a:lnTo>
                  <a:lnTo>
                    <a:pt x="186" y="50"/>
                  </a:lnTo>
                  <a:lnTo>
                    <a:pt x="170" y="56"/>
                  </a:lnTo>
                  <a:lnTo>
                    <a:pt x="150" y="62"/>
                  </a:lnTo>
                  <a:lnTo>
                    <a:pt x="127" y="66"/>
                  </a:lnTo>
                  <a:lnTo>
                    <a:pt x="99" y="67"/>
                  </a:lnTo>
                  <a:lnTo>
                    <a:pt x="73" y="66"/>
                  </a:lnTo>
                  <a:lnTo>
                    <a:pt x="50" y="62"/>
                  </a:lnTo>
                  <a:lnTo>
                    <a:pt x="30" y="56"/>
                  </a:lnTo>
                  <a:lnTo>
                    <a:pt x="14" y="50"/>
                  </a:lnTo>
                  <a:lnTo>
                    <a:pt x="4" y="42"/>
                  </a:lnTo>
                  <a:lnTo>
                    <a:pt x="0" y="34"/>
                  </a:lnTo>
                  <a:lnTo>
                    <a:pt x="4" y="25"/>
                  </a:lnTo>
                  <a:lnTo>
                    <a:pt x="14" y="17"/>
                  </a:lnTo>
                  <a:lnTo>
                    <a:pt x="30" y="11"/>
                  </a:lnTo>
                  <a:lnTo>
                    <a:pt x="50" y="5"/>
                  </a:lnTo>
                  <a:lnTo>
                    <a:pt x="73" y="2"/>
                  </a:lnTo>
                  <a:lnTo>
                    <a:pt x="99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7" name="Freeform 101"/>
            <p:cNvSpPr>
              <a:spLocks noEditPoints="1"/>
            </p:cNvSpPr>
            <p:nvPr/>
          </p:nvSpPr>
          <p:spPr bwMode="auto">
            <a:xfrm>
              <a:off x="7564438" y="2595563"/>
              <a:ext cx="26988" cy="26988"/>
            </a:xfrm>
            <a:custGeom>
              <a:avLst/>
              <a:gdLst>
                <a:gd name="T0" fmla="*/ 9 w 17"/>
                <a:gd name="T1" fmla="*/ 9 h 17"/>
                <a:gd name="T2" fmla="*/ 9 w 17"/>
                <a:gd name="T3" fmla="*/ 9 h 17"/>
                <a:gd name="T4" fmla="*/ 11 w 17"/>
                <a:gd name="T5" fmla="*/ 9 h 17"/>
                <a:gd name="T6" fmla="*/ 9 w 17"/>
                <a:gd name="T7" fmla="*/ 9 h 17"/>
                <a:gd name="T8" fmla="*/ 9 w 17"/>
                <a:gd name="T9" fmla="*/ 0 h 17"/>
                <a:gd name="T10" fmla="*/ 12 w 17"/>
                <a:gd name="T11" fmla="*/ 1 h 17"/>
                <a:gd name="T12" fmla="*/ 15 w 17"/>
                <a:gd name="T13" fmla="*/ 3 h 17"/>
                <a:gd name="T14" fmla="*/ 17 w 17"/>
                <a:gd name="T15" fmla="*/ 5 h 17"/>
                <a:gd name="T16" fmla="*/ 17 w 17"/>
                <a:gd name="T17" fmla="*/ 9 h 17"/>
                <a:gd name="T18" fmla="*/ 17 w 17"/>
                <a:gd name="T19" fmla="*/ 12 h 17"/>
                <a:gd name="T20" fmla="*/ 15 w 17"/>
                <a:gd name="T21" fmla="*/ 14 h 17"/>
                <a:gd name="T22" fmla="*/ 12 w 17"/>
                <a:gd name="T23" fmla="*/ 17 h 17"/>
                <a:gd name="T24" fmla="*/ 9 w 17"/>
                <a:gd name="T25" fmla="*/ 17 h 17"/>
                <a:gd name="T26" fmla="*/ 5 w 17"/>
                <a:gd name="T27" fmla="*/ 17 h 17"/>
                <a:gd name="T28" fmla="*/ 3 w 17"/>
                <a:gd name="T29" fmla="*/ 14 h 17"/>
                <a:gd name="T30" fmla="*/ 2 w 17"/>
                <a:gd name="T31" fmla="*/ 12 h 17"/>
                <a:gd name="T32" fmla="*/ 0 w 17"/>
                <a:gd name="T33" fmla="*/ 9 h 17"/>
                <a:gd name="T34" fmla="*/ 2 w 17"/>
                <a:gd name="T35" fmla="*/ 5 h 17"/>
                <a:gd name="T36" fmla="*/ 3 w 17"/>
                <a:gd name="T37" fmla="*/ 3 h 17"/>
                <a:gd name="T38" fmla="*/ 5 w 17"/>
                <a:gd name="T39" fmla="*/ 1 h 17"/>
                <a:gd name="T40" fmla="*/ 9 w 17"/>
                <a:gd name="T4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" h="17">
                  <a:moveTo>
                    <a:pt x="9" y="9"/>
                  </a:moveTo>
                  <a:lnTo>
                    <a:pt x="9" y="9"/>
                  </a:lnTo>
                  <a:lnTo>
                    <a:pt x="11" y="9"/>
                  </a:lnTo>
                  <a:lnTo>
                    <a:pt x="9" y="9"/>
                  </a:lnTo>
                  <a:close/>
                  <a:moveTo>
                    <a:pt x="9" y="0"/>
                  </a:moveTo>
                  <a:lnTo>
                    <a:pt x="12" y="1"/>
                  </a:lnTo>
                  <a:lnTo>
                    <a:pt x="15" y="3"/>
                  </a:lnTo>
                  <a:lnTo>
                    <a:pt x="17" y="5"/>
                  </a:lnTo>
                  <a:lnTo>
                    <a:pt x="17" y="9"/>
                  </a:lnTo>
                  <a:lnTo>
                    <a:pt x="17" y="12"/>
                  </a:lnTo>
                  <a:lnTo>
                    <a:pt x="15" y="14"/>
                  </a:lnTo>
                  <a:lnTo>
                    <a:pt x="12" y="17"/>
                  </a:lnTo>
                  <a:lnTo>
                    <a:pt x="9" y="17"/>
                  </a:lnTo>
                  <a:lnTo>
                    <a:pt x="5" y="17"/>
                  </a:lnTo>
                  <a:lnTo>
                    <a:pt x="3" y="14"/>
                  </a:lnTo>
                  <a:lnTo>
                    <a:pt x="2" y="12"/>
                  </a:lnTo>
                  <a:lnTo>
                    <a:pt x="0" y="9"/>
                  </a:lnTo>
                  <a:lnTo>
                    <a:pt x="2" y="5"/>
                  </a:lnTo>
                  <a:lnTo>
                    <a:pt x="3" y="3"/>
                  </a:lnTo>
                  <a:lnTo>
                    <a:pt x="5" y="1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8" name="Freeform 102"/>
            <p:cNvSpPr/>
            <p:nvPr/>
          </p:nvSpPr>
          <p:spPr bwMode="auto">
            <a:xfrm>
              <a:off x="7662863" y="2587625"/>
              <a:ext cx="28575" cy="26988"/>
            </a:xfrm>
            <a:custGeom>
              <a:avLst/>
              <a:gdLst>
                <a:gd name="T0" fmla="*/ 9 w 18"/>
                <a:gd name="T1" fmla="*/ 0 h 17"/>
                <a:gd name="T2" fmla="*/ 12 w 18"/>
                <a:gd name="T3" fmla="*/ 0 h 17"/>
                <a:gd name="T4" fmla="*/ 16 w 18"/>
                <a:gd name="T5" fmla="*/ 1 h 17"/>
                <a:gd name="T6" fmla="*/ 17 w 18"/>
                <a:gd name="T7" fmla="*/ 5 h 17"/>
                <a:gd name="T8" fmla="*/ 18 w 18"/>
                <a:gd name="T9" fmla="*/ 8 h 17"/>
                <a:gd name="T10" fmla="*/ 17 w 18"/>
                <a:gd name="T11" fmla="*/ 12 h 17"/>
                <a:gd name="T12" fmla="*/ 16 w 18"/>
                <a:gd name="T13" fmla="*/ 14 h 17"/>
                <a:gd name="T14" fmla="*/ 12 w 18"/>
                <a:gd name="T15" fmla="*/ 16 h 17"/>
                <a:gd name="T16" fmla="*/ 9 w 18"/>
                <a:gd name="T17" fmla="*/ 17 h 17"/>
                <a:gd name="T18" fmla="*/ 5 w 18"/>
                <a:gd name="T19" fmla="*/ 16 h 17"/>
                <a:gd name="T20" fmla="*/ 2 w 18"/>
                <a:gd name="T21" fmla="*/ 14 h 17"/>
                <a:gd name="T22" fmla="*/ 1 w 18"/>
                <a:gd name="T23" fmla="*/ 12 h 17"/>
                <a:gd name="T24" fmla="*/ 0 w 18"/>
                <a:gd name="T25" fmla="*/ 8 h 17"/>
                <a:gd name="T26" fmla="*/ 1 w 18"/>
                <a:gd name="T27" fmla="*/ 5 h 17"/>
                <a:gd name="T28" fmla="*/ 2 w 18"/>
                <a:gd name="T29" fmla="*/ 1 h 17"/>
                <a:gd name="T30" fmla="*/ 5 w 18"/>
                <a:gd name="T31" fmla="*/ 0 h 17"/>
                <a:gd name="T32" fmla="*/ 9 w 18"/>
                <a:gd name="T3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" h="17">
                  <a:moveTo>
                    <a:pt x="9" y="0"/>
                  </a:moveTo>
                  <a:lnTo>
                    <a:pt x="12" y="0"/>
                  </a:lnTo>
                  <a:lnTo>
                    <a:pt x="16" y="1"/>
                  </a:lnTo>
                  <a:lnTo>
                    <a:pt x="17" y="5"/>
                  </a:lnTo>
                  <a:lnTo>
                    <a:pt x="18" y="8"/>
                  </a:lnTo>
                  <a:lnTo>
                    <a:pt x="17" y="12"/>
                  </a:lnTo>
                  <a:lnTo>
                    <a:pt x="16" y="14"/>
                  </a:lnTo>
                  <a:lnTo>
                    <a:pt x="12" y="16"/>
                  </a:lnTo>
                  <a:lnTo>
                    <a:pt x="9" y="17"/>
                  </a:lnTo>
                  <a:lnTo>
                    <a:pt x="5" y="16"/>
                  </a:lnTo>
                  <a:lnTo>
                    <a:pt x="2" y="14"/>
                  </a:lnTo>
                  <a:lnTo>
                    <a:pt x="1" y="12"/>
                  </a:lnTo>
                  <a:lnTo>
                    <a:pt x="0" y="8"/>
                  </a:lnTo>
                  <a:lnTo>
                    <a:pt x="1" y="5"/>
                  </a:lnTo>
                  <a:lnTo>
                    <a:pt x="2" y="1"/>
                  </a:lnTo>
                  <a:lnTo>
                    <a:pt x="5" y="0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9" name="Freeform 140"/>
            <p:cNvSpPr>
              <a:spLocks noEditPoints="1"/>
            </p:cNvSpPr>
            <p:nvPr/>
          </p:nvSpPr>
          <p:spPr bwMode="auto">
            <a:xfrm>
              <a:off x="7497763" y="2778125"/>
              <a:ext cx="246063" cy="323850"/>
            </a:xfrm>
            <a:custGeom>
              <a:avLst/>
              <a:gdLst>
                <a:gd name="T0" fmla="*/ 76 w 155"/>
                <a:gd name="T1" fmla="*/ 12 h 204"/>
                <a:gd name="T2" fmla="*/ 45 w 155"/>
                <a:gd name="T3" fmla="*/ 24 h 204"/>
                <a:gd name="T4" fmla="*/ 27 w 155"/>
                <a:gd name="T5" fmla="*/ 37 h 204"/>
                <a:gd name="T6" fmla="*/ 23 w 155"/>
                <a:gd name="T7" fmla="*/ 42 h 204"/>
                <a:gd name="T8" fmla="*/ 19 w 155"/>
                <a:gd name="T9" fmla="*/ 51 h 204"/>
                <a:gd name="T10" fmla="*/ 11 w 155"/>
                <a:gd name="T11" fmla="*/ 91 h 204"/>
                <a:gd name="T12" fmla="*/ 24 w 155"/>
                <a:gd name="T13" fmla="*/ 134 h 204"/>
                <a:gd name="T14" fmla="*/ 25 w 155"/>
                <a:gd name="T15" fmla="*/ 136 h 204"/>
                <a:gd name="T16" fmla="*/ 25 w 155"/>
                <a:gd name="T17" fmla="*/ 139 h 204"/>
                <a:gd name="T18" fmla="*/ 28 w 155"/>
                <a:gd name="T19" fmla="*/ 146 h 204"/>
                <a:gd name="T20" fmla="*/ 36 w 155"/>
                <a:gd name="T21" fmla="*/ 167 h 204"/>
                <a:gd name="T22" fmla="*/ 51 w 155"/>
                <a:gd name="T23" fmla="*/ 186 h 204"/>
                <a:gd name="T24" fmla="*/ 71 w 155"/>
                <a:gd name="T25" fmla="*/ 195 h 204"/>
                <a:gd name="T26" fmla="*/ 92 w 155"/>
                <a:gd name="T27" fmla="*/ 189 h 204"/>
                <a:gd name="T28" fmla="*/ 104 w 155"/>
                <a:gd name="T29" fmla="*/ 181 h 204"/>
                <a:gd name="T30" fmla="*/ 108 w 155"/>
                <a:gd name="T31" fmla="*/ 177 h 204"/>
                <a:gd name="T32" fmla="*/ 114 w 155"/>
                <a:gd name="T33" fmla="*/ 169 h 204"/>
                <a:gd name="T34" fmla="*/ 125 w 155"/>
                <a:gd name="T35" fmla="*/ 153 h 204"/>
                <a:gd name="T36" fmla="*/ 142 w 155"/>
                <a:gd name="T37" fmla="*/ 110 h 204"/>
                <a:gd name="T38" fmla="*/ 144 w 155"/>
                <a:gd name="T39" fmla="*/ 70 h 204"/>
                <a:gd name="T40" fmla="*/ 142 w 155"/>
                <a:gd name="T41" fmla="*/ 54 h 204"/>
                <a:gd name="T42" fmla="*/ 140 w 155"/>
                <a:gd name="T43" fmla="*/ 50 h 204"/>
                <a:gd name="T44" fmla="*/ 137 w 155"/>
                <a:gd name="T45" fmla="*/ 43 h 204"/>
                <a:gd name="T46" fmla="*/ 130 w 155"/>
                <a:gd name="T47" fmla="*/ 32 h 204"/>
                <a:gd name="T48" fmla="*/ 114 w 155"/>
                <a:gd name="T49" fmla="*/ 17 h 204"/>
                <a:gd name="T50" fmla="*/ 89 w 155"/>
                <a:gd name="T51" fmla="*/ 11 h 204"/>
                <a:gd name="T52" fmla="*/ 105 w 155"/>
                <a:gd name="T53" fmla="*/ 3 h 204"/>
                <a:gd name="T54" fmla="*/ 130 w 155"/>
                <a:gd name="T55" fmla="*/ 17 h 204"/>
                <a:gd name="T56" fmla="*/ 146 w 155"/>
                <a:gd name="T57" fmla="*/ 38 h 204"/>
                <a:gd name="T58" fmla="*/ 151 w 155"/>
                <a:gd name="T59" fmla="*/ 51 h 204"/>
                <a:gd name="T60" fmla="*/ 151 w 155"/>
                <a:gd name="T61" fmla="*/ 53 h 204"/>
                <a:gd name="T62" fmla="*/ 155 w 155"/>
                <a:gd name="T63" fmla="*/ 84 h 204"/>
                <a:gd name="T64" fmla="*/ 146 w 155"/>
                <a:gd name="T65" fmla="*/ 131 h 204"/>
                <a:gd name="T66" fmla="*/ 127 w 155"/>
                <a:gd name="T67" fmla="*/ 167 h 204"/>
                <a:gd name="T68" fmla="*/ 113 w 155"/>
                <a:gd name="T69" fmla="*/ 186 h 204"/>
                <a:gd name="T70" fmla="*/ 96 w 155"/>
                <a:gd name="T71" fmla="*/ 198 h 204"/>
                <a:gd name="T72" fmla="*/ 71 w 155"/>
                <a:gd name="T73" fmla="*/ 204 h 204"/>
                <a:gd name="T74" fmla="*/ 45 w 155"/>
                <a:gd name="T75" fmla="*/ 194 h 204"/>
                <a:gd name="T76" fmla="*/ 27 w 155"/>
                <a:gd name="T77" fmla="*/ 170 h 204"/>
                <a:gd name="T78" fmla="*/ 17 w 155"/>
                <a:gd name="T79" fmla="*/ 146 h 204"/>
                <a:gd name="T80" fmla="*/ 7 w 155"/>
                <a:gd name="T81" fmla="*/ 123 h 204"/>
                <a:gd name="T82" fmla="*/ 0 w 155"/>
                <a:gd name="T83" fmla="*/ 91 h 204"/>
                <a:gd name="T84" fmla="*/ 6 w 155"/>
                <a:gd name="T85" fmla="*/ 60 h 204"/>
                <a:gd name="T86" fmla="*/ 15 w 155"/>
                <a:gd name="T87" fmla="*/ 38 h 204"/>
                <a:gd name="T88" fmla="*/ 19 w 155"/>
                <a:gd name="T89" fmla="*/ 30 h 204"/>
                <a:gd name="T90" fmla="*/ 20 w 155"/>
                <a:gd name="T91" fmla="*/ 29 h 204"/>
                <a:gd name="T92" fmla="*/ 58 w 155"/>
                <a:gd name="T93" fmla="*/ 7 h 204"/>
                <a:gd name="T94" fmla="*/ 89 w 155"/>
                <a:gd name="T95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55" h="204">
                  <a:moveTo>
                    <a:pt x="89" y="11"/>
                  </a:moveTo>
                  <a:lnTo>
                    <a:pt x="76" y="12"/>
                  </a:lnTo>
                  <a:lnTo>
                    <a:pt x="62" y="16"/>
                  </a:lnTo>
                  <a:lnTo>
                    <a:pt x="45" y="24"/>
                  </a:lnTo>
                  <a:lnTo>
                    <a:pt x="27" y="36"/>
                  </a:lnTo>
                  <a:lnTo>
                    <a:pt x="27" y="37"/>
                  </a:lnTo>
                  <a:lnTo>
                    <a:pt x="25" y="40"/>
                  </a:lnTo>
                  <a:lnTo>
                    <a:pt x="23" y="42"/>
                  </a:lnTo>
                  <a:lnTo>
                    <a:pt x="21" y="47"/>
                  </a:lnTo>
                  <a:lnTo>
                    <a:pt x="19" y="51"/>
                  </a:lnTo>
                  <a:lnTo>
                    <a:pt x="13" y="70"/>
                  </a:lnTo>
                  <a:lnTo>
                    <a:pt x="11" y="91"/>
                  </a:lnTo>
                  <a:lnTo>
                    <a:pt x="13" y="113"/>
                  </a:lnTo>
                  <a:lnTo>
                    <a:pt x="24" y="134"/>
                  </a:lnTo>
                  <a:lnTo>
                    <a:pt x="24" y="135"/>
                  </a:lnTo>
                  <a:lnTo>
                    <a:pt x="25" y="136"/>
                  </a:lnTo>
                  <a:lnTo>
                    <a:pt x="25" y="136"/>
                  </a:lnTo>
                  <a:lnTo>
                    <a:pt x="25" y="139"/>
                  </a:lnTo>
                  <a:lnTo>
                    <a:pt x="27" y="142"/>
                  </a:lnTo>
                  <a:lnTo>
                    <a:pt x="28" y="146"/>
                  </a:lnTo>
                  <a:lnTo>
                    <a:pt x="30" y="155"/>
                  </a:lnTo>
                  <a:lnTo>
                    <a:pt x="36" y="167"/>
                  </a:lnTo>
                  <a:lnTo>
                    <a:pt x="42" y="177"/>
                  </a:lnTo>
                  <a:lnTo>
                    <a:pt x="51" y="186"/>
                  </a:lnTo>
                  <a:lnTo>
                    <a:pt x="61" y="193"/>
                  </a:lnTo>
                  <a:lnTo>
                    <a:pt x="71" y="195"/>
                  </a:lnTo>
                  <a:lnTo>
                    <a:pt x="80" y="194"/>
                  </a:lnTo>
                  <a:lnTo>
                    <a:pt x="92" y="189"/>
                  </a:lnTo>
                  <a:lnTo>
                    <a:pt x="104" y="181"/>
                  </a:lnTo>
                  <a:lnTo>
                    <a:pt x="104" y="181"/>
                  </a:lnTo>
                  <a:lnTo>
                    <a:pt x="105" y="180"/>
                  </a:lnTo>
                  <a:lnTo>
                    <a:pt x="108" y="177"/>
                  </a:lnTo>
                  <a:lnTo>
                    <a:pt x="110" y="174"/>
                  </a:lnTo>
                  <a:lnTo>
                    <a:pt x="114" y="169"/>
                  </a:lnTo>
                  <a:lnTo>
                    <a:pt x="120" y="161"/>
                  </a:lnTo>
                  <a:lnTo>
                    <a:pt x="125" y="153"/>
                  </a:lnTo>
                  <a:lnTo>
                    <a:pt x="134" y="134"/>
                  </a:lnTo>
                  <a:lnTo>
                    <a:pt x="142" y="110"/>
                  </a:lnTo>
                  <a:lnTo>
                    <a:pt x="146" y="84"/>
                  </a:lnTo>
                  <a:lnTo>
                    <a:pt x="144" y="70"/>
                  </a:lnTo>
                  <a:lnTo>
                    <a:pt x="142" y="54"/>
                  </a:lnTo>
                  <a:lnTo>
                    <a:pt x="142" y="54"/>
                  </a:lnTo>
                  <a:lnTo>
                    <a:pt x="142" y="53"/>
                  </a:lnTo>
                  <a:lnTo>
                    <a:pt x="140" y="50"/>
                  </a:lnTo>
                  <a:lnTo>
                    <a:pt x="139" y="47"/>
                  </a:lnTo>
                  <a:lnTo>
                    <a:pt x="137" y="43"/>
                  </a:lnTo>
                  <a:lnTo>
                    <a:pt x="134" y="38"/>
                  </a:lnTo>
                  <a:lnTo>
                    <a:pt x="130" y="32"/>
                  </a:lnTo>
                  <a:lnTo>
                    <a:pt x="123" y="24"/>
                  </a:lnTo>
                  <a:lnTo>
                    <a:pt x="114" y="17"/>
                  </a:lnTo>
                  <a:lnTo>
                    <a:pt x="102" y="12"/>
                  </a:lnTo>
                  <a:lnTo>
                    <a:pt x="89" y="11"/>
                  </a:lnTo>
                  <a:close/>
                  <a:moveTo>
                    <a:pt x="89" y="0"/>
                  </a:moveTo>
                  <a:lnTo>
                    <a:pt x="105" y="3"/>
                  </a:lnTo>
                  <a:lnTo>
                    <a:pt x="120" y="8"/>
                  </a:lnTo>
                  <a:lnTo>
                    <a:pt x="130" y="17"/>
                  </a:lnTo>
                  <a:lnTo>
                    <a:pt x="138" y="26"/>
                  </a:lnTo>
                  <a:lnTo>
                    <a:pt x="146" y="38"/>
                  </a:lnTo>
                  <a:lnTo>
                    <a:pt x="150" y="47"/>
                  </a:lnTo>
                  <a:lnTo>
                    <a:pt x="151" y="51"/>
                  </a:lnTo>
                  <a:lnTo>
                    <a:pt x="147" y="53"/>
                  </a:lnTo>
                  <a:lnTo>
                    <a:pt x="151" y="53"/>
                  </a:lnTo>
                  <a:lnTo>
                    <a:pt x="155" y="68"/>
                  </a:lnTo>
                  <a:lnTo>
                    <a:pt x="155" y="84"/>
                  </a:lnTo>
                  <a:lnTo>
                    <a:pt x="152" y="109"/>
                  </a:lnTo>
                  <a:lnTo>
                    <a:pt x="146" y="131"/>
                  </a:lnTo>
                  <a:lnTo>
                    <a:pt x="138" y="151"/>
                  </a:lnTo>
                  <a:lnTo>
                    <a:pt x="127" y="167"/>
                  </a:lnTo>
                  <a:lnTo>
                    <a:pt x="120" y="178"/>
                  </a:lnTo>
                  <a:lnTo>
                    <a:pt x="113" y="186"/>
                  </a:lnTo>
                  <a:lnTo>
                    <a:pt x="110" y="189"/>
                  </a:lnTo>
                  <a:lnTo>
                    <a:pt x="96" y="198"/>
                  </a:lnTo>
                  <a:lnTo>
                    <a:pt x="84" y="203"/>
                  </a:lnTo>
                  <a:lnTo>
                    <a:pt x="71" y="204"/>
                  </a:lnTo>
                  <a:lnTo>
                    <a:pt x="57" y="202"/>
                  </a:lnTo>
                  <a:lnTo>
                    <a:pt x="45" y="194"/>
                  </a:lnTo>
                  <a:lnTo>
                    <a:pt x="34" y="184"/>
                  </a:lnTo>
                  <a:lnTo>
                    <a:pt x="27" y="170"/>
                  </a:lnTo>
                  <a:lnTo>
                    <a:pt x="21" y="157"/>
                  </a:lnTo>
                  <a:lnTo>
                    <a:pt x="17" y="146"/>
                  </a:lnTo>
                  <a:lnTo>
                    <a:pt x="15" y="139"/>
                  </a:lnTo>
                  <a:lnTo>
                    <a:pt x="7" y="123"/>
                  </a:lnTo>
                  <a:lnTo>
                    <a:pt x="3" y="106"/>
                  </a:lnTo>
                  <a:lnTo>
                    <a:pt x="0" y="91"/>
                  </a:lnTo>
                  <a:lnTo>
                    <a:pt x="3" y="75"/>
                  </a:lnTo>
                  <a:lnTo>
                    <a:pt x="6" y="60"/>
                  </a:lnTo>
                  <a:lnTo>
                    <a:pt x="9" y="47"/>
                  </a:lnTo>
                  <a:lnTo>
                    <a:pt x="15" y="38"/>
                  </a:lnTo>
                  <a:lnTo>
                    <a:pt x="17" y="32"/>
                  </a:lnTo>
                  <a:lnTo>
                    <a:pt x="19" y="30"/>
                  </a:lnTo>
                  <a:lnTo>
                    <a:pt x="20" y="29"/>
                  </a:lnTo>
                  <a:lnTo>
                    <a:pt x="20" y="29"/>
                  </a:lnTo>
                  <a:lnTo>
                    <a:pt x="40" y="16"/>
                  </a:lnTo>
                  <a:lnTo>
                    <a:pt x="58" y="7"/>
                  </a:lnTo>
                  <a:lnTo>
                    <a:pt x="75" y="2"/>
                  </a:lnTo>
                  <a:lnTo>
                    <a:pt x="89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0" name="Freeform 141"/>
            <p:cNvSpPr/>
            <p:nvPr/>
          </p:nvSpPr>
          <p:spPr bwMode="auto">
            <a:xfrm>
              <a:off x="7572375" y="2798763"/>
              <a:ext cx="115888" cy="46038"/>
            </a:xfrm>
            <a:custGeom>
              <a:avLst/>
              <a:gdLst>
                <a:gd name="T0" fmla="*/ 10 w 73"/>
                <a:gd name="T1" fmla="*/ 0 h 29"/>
                <a:gd name="T2" fmla="*/ 10 w 73"/>
                <a:gd name="T3" fmla="*/ 0 h 29"/>
                <a:gd name="T4" fmla="*/ 11 w 73"/>
                <a:gd name="T5" fmla="*/ 3 h 29"/>
                <a:gd name="T6" fmla="*/ 12 w 73"/>
                <a:gd name="T7" fmla="*/ 7 h 29"/>
                <a:gd name="T8" fmla="*/ 16 w 73"/>
                <a:gd name="T9" fmla="*/ 10 h 29"/>
                <a:gd name="T10" fmla="*/ 19 w 73"/>
                <a:gd name="T11" fmla="*/ 13 h 29"/>
                <a:gd name="T12" fmla="*/ 24 w 73"/>
                <a:gd name="T13" fmla="*/ 16 h 29"/>
                <a:gd name="T14" fmla="*/ 29 w 73"/>
                <a:gd name="T15" fmla="*/ 19 h 29"/>
                <a:gd name="T16" fmla="*/ 35 w 73"/>
                <a:gd name="T17" fmla="*/ 20 h 29"/>
                <a:gd name="T18" fmla="*/ 42 w 73"/>
                <a:gd name="T19" fmla="*/ 17 h 29"/>
                <a:gd name="T20" fmla="*/ 53 w 73"/>
                <a:gd name="T21" fmla="*/ 12 h 29"/>
                <a:gd name="T22" fmla="*/ 66 w 73"/>
                <a:gd name="T23" fmla="*/ 0 h 29"/>
                <a:gd name="T24" fmla="*/ 73 w 73"/>
                <a:gd name="T25" fmla="*/ 7 h 29"/>
                <a:gd name="T26" fmla="*/ 59 w 73"/>
                <a:gd name="T27" fmla="*/ 20 h 29"/>
                <a:gd name="T28" fmla="*/ 46 w 73"/>
                <a:gd name="T29" fmla="*/ 27 h 29"/>
                <a:gd name="T30" fmla="*/ 35 w 73"/>
                <a:gd name="T31" fmla="*/ 29 h 29"/>
                <a:gd name="T32" fmla="*/ 24 w 73"/>
                <a:gd name="T33" fmla="*/ 28 h 29"/>
                <a:gd name="T34" fmla="*/ 15 w 73"/>
                <a:gd name="T35" fmla="*/ 23 h 29"/>
                <a:gd name="T36" fmla="*/ 8 w 73"/>
                <a:gd name="T37" fmla="*/ 16 h 29"/>
                <a:gd name="T38" fmla="*/ 6 w 73"/>
                <a:gd name="T39" fmla="*/ 13 h 29"/>
                <a:gd name="T40" fmla="*/ 3 w 73"/>
                <a:gd name="T41" fmla="*/ 10 h 29"/>
                <a:gd name="T42" fmla="*/ 2 w 73"/>
                <a:gd name="T43" fmla="*/ 7 h 29"/>
                <a:gd name="T44" fmla="*/ 0 w 73"/>
                <a:gd name="T45" fmla="*/ 6 h 29"/>
                <a:gd name="T46" fmla="*/ 0 w 73"/>
                <a:gd name="T47" fmla="*/ 4 h 29"/>
                <a:gd name="T48" fmla="*/ 0 w 73"/>
                <a:gd name="T49" fmla="*/ 4 h 29"/>
                <a:gd name="T50" fmla="*/ 10 w 73"/>
                <a:gd name="T5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3" h="29">
                  <a:moveTo>
                    <a:pt x="10" y="0"/>
                  </a:moveTo>
                  <a:lnTo>
                    <a:pt x="10" y="0"/>
                  </a:lnTo>
                  <a:lnTo>
                    <a:pt x="11" y="3"/>
                  </a:lnTo>
                  <a:lnTo>
                    <a:pt x="12" y="7"/>
                  </a:lnTo>
                  <a:lnTo>
                    <a:pt x="16" y="10"/>
                  </a:lnTo>
                  <a:lnTo>
                    <a:pt x="19" y="13"/>
                  </a:lnTo>
                  <a:lnTo>
                    <a:pt x="24" y="16"/>
                  </a:lnTo>
                  <a:lnTo>
                    <a:pt x="29" y="19"/>
                  </a:lnTo>
                  <a:lnTo>
                    <a:pt x="35" y="20"/>
                  </a:lnTo>
                  <a:lnTo>
                    <a:pt x="42" y="17"/>
                  </a:lnTo>
                  <a:lnTo>
                    <a:pt x="53" y="12"/>
                  </a:lnTo>
                  <a:lnTo>
                    <a:pt x="66" y="0"/>
                  </a:lnTo>
                  <a:lnTo>
                    <a:pt x="73" y="7"/>
                  </a:lnTo>
                  <a:lnTo>
                    <a:pt x="59" y="20"/>
                  </a:lnTo>
                  <a:lnTo>
                    <a:pt x="46" y="27"/>
                  </a:lnTo>
                  <a:lnTo>
                    <a:pt x="35" y="29"/>
                  </a:lnTo>
                  <a:lnTo>
                    <a:pt x="24" y="28"/>
                  </a:lnTo>
                  <a:lnTo>
                    <a:pt x="15" y="23"/>
                  </a:lnTo>
                  <a:lnTo>
                    <a:pt x="8" y="16"/>
                  </a:lnTo>
                  <a:lnTo>
                    <a:pt x="6" y="13"/>
                  </a:lnTo>
                  <a:lnTo>
                    <a:pt x="3" y="10"/>
                  </a:lnTo>
                  <a:lnTo>
                    <a:pt x="2" y="7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4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1" name="Freeform 142"/>
            <p:cNvSpPr>
              <a:spLocks noEditPoints="1"/>
            </p:cNvSpPr>
            <p:nvPr/>
          </p:nvSpPr>
          <p:spPr bwMode="auto">
            <a:xfrm>
              <a:off x="7702550" y="2849563"/>
              <a:ext cx="93663" cy="220663"/>
            </a:xfrm>
            <a:custGeom>
              <a:avLst/>
              <a:gdLst>
                <a:gd name="T0" fmla="*/ 11 w 59"/>
                <a:gd name="T1" fmla="*/ 4 h 139"/>
                <a:gd name="T2" fmla="*/ 11 w 59"/>
                <a:gd name="T3" fmla="*/ 4 h 139"/>
                <a:gd name="T4" fmla="*/ 11 w 59"/>
                <a:gd name="T5" fmla="*/ 4 h 139"/>
                <a:gd name="T6" fmla="*/ 11 w 59"/>
                <a:gd name="T7" fmla="*/ 4 h 139"/>
                <a:gd name="T8" fmla="*/ 21 w 59"/>
                <a:gd name="T9" fmla="*/ 0 h 139"/>
                <a:gd name="T10" fmla="*/ 52 w 59"/>
                <a:gd name="T11" fmla="*/ 55 h 139"/>
                <a:gd name="T12" fmla="*/ 53 w 59"/>
                <a:gd name="T13" fmla="*/ 56 h 139"/>
                <a:gd name="T14" fmla="*/ 55 w 59"/>
                <a:gd name="T15" fmla="*/ 59 h 139"/>
                <a:gd name="T16" fmla="*/ 56 w 59"/>
                <a:gd name="T17" fmla="*/ 63 h 139"/>
                <a:gd name="T18" fmla="*/ 59 w 59"/>
                <a:gd name="T19" fmla="*/ 67 h 139"/>
                <a:gd name="T20" fmla="*/ 59 w 59"/>
                <a:gd name="T21" fmla="*/ 72 h 139"/>
                <a:gd name="T22" fmla="*/ 57 w 59"/>
                <a:gd name="T23" fmla="*/ 80 h 139"/>
                <a:gd name="T24" fmla="*/ 52 w 59"/>
                <a:gd name="T25" fmla="*/ 87 h 139"/>
                <a:gd name="T26" fmla="*/ 44 w 59"/>
                <a:gd name="T27" fmla="*/ 94 h 139"/>
                <a:gd name="T28" fmla="*/ 10 w 59"/>
                <a:gd name="T29" fmla="*/ 118 h 139"/>
                <a:gd name="T30" fmla="*/ 11 w 59"/>
                <a:gd name="T31" fmla="*/ 137 h 139"/>
                <a:gd name="T32" fmla="*/ 1 w 59"/>
                <a:gd name="T33" fmla="*/ 139 h 139"/>
                <a:gd name="T34" fmla="*/ 0 w 59"/>
                <a:gd name="T35" fmla="*/ 114 h 139"/>
                <a:gd name="T36" fmla="*/ 39 w 59"/>
                <a:gd name="T37" fmla="*/ 86 h 139"/>
                <a:gd name="T38" fmla="*/ 43 w 59"/>
                <a:gd name="T39" fmla="*/ 82 h 139"/>
                <a:gd name="T40" fmla="*/ 46 w 59"/>
                <a:gd name="T41" fmla="*/ 80 h 139"/>
                <a:gd name="T42" fmla="*/ 48 w 59"/>
                <a:gd name="T43" fmla="*/ 77 h 139"/>
                <a:gd name="T44" fmla="*/ 48 w 59"/>
                <a:gd name="T45" fmla="*/ 74 h 139"/>
                <a:gd name="T46" fmla="*/ 48 w 59"/>
                <a:gd name="T47" fmla="*/ 72 h 139"/>
                <a:gd name="T48" fmla="*/ 48 w 59"/>
                <a:gd name="T49" fmla="*/ 68 h 139"/>
                <a:gd name="T50" fmla="*/ 47 w 59"/>
                <a:gd name="T51" fmla="*/ 64 h 139"/>
                <a:gd name="T52" fmla="*/ 44 w 59"/>
                <a:gd name="T53" fmla="*/ 61 h 139"/>
                <a:gd name="T54" fmla="*/ 44 w 59"/>
                <a:gd name="T55" fmla="*/ 61 h 139"/>
                <a:gd name="T56" fmla="*/ 44 w 59"/>
                <a:gd name="T57" fmla="*/ 61 h 139"/>
                <a:gd name="T58" fmla="*/ 44 w 59"/>
                <a:gd name="T59" fmla="*/ 60 h 139"/>
                <a:gd name="T60" fmla="*/ 11 w 59"/>
                <a:gd name="T61" fmla="*/ 4 h 139"/>
                <a:gd name="T62" fmla="*/ 21 w 59"/>
                <a:gd name="T6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9" h="139">
                  <a:moveTo>
                    <a:pt x="11" y="4"/>
                  </a:moveTo>
                  <a:lnTo>
                    <a:pt x="11" y="4"/>
                  </a:lnTo>
                  <a:lnTo>
                    <a:pt x="11" y="4"/>
                  </a:lnTo>
                  <a:lnTo>
                    <a:pt x="11" y="4"/>
                  </a:lnTo>
                  <a:close/>
                  <a:moveTo>
                    <a:pt x="21" y="0"/>
                  </a:moveTo>
                  <a:lnTo>
                    <a:pt x="52" y="55"/>
                  </a:lnTo>
                  <a:lnTo>
                    <a:pt x="53" y="56"/>
                  </a:lnTo>
                  <a:lnTo>
                    <a:pt x="55" y="59"/>
                  </a:lnTo>
                  <a:lnTo>
                    <a:pt x="56" y="63"/>
                  </a:lnTo>
                  <a:lnTo>
                    <a:pt x="59" y="67"/>
                  </a:lnTo>
                  <a:lnTo>
                    <a:pt x="59" y="72"/>
                  </a:lnTo>
                  <a:lnTo>
                    <a:pt x="57" y="80"/>
                  </a:lnTo>
                  <a:lnTo>
                    <a:pt x="52" y="87"/>
                  </a:lnTo>
                  <a:lnTo>
                    <a:pt x="44" y="94"/>
                  </a:lnTo>
                  <a:lnTo>
                    <a:pt x="10" y="118"/>
                  </a:lnTo>
                  <a:lnTo>
                    <a:pt x="11" y="137"/>
                  </a:lnTo>
                  <a:lnTo>
                    <a:pt x="1" y="139"/>
                  </a:lnTo>
                  <a:lnTo>
                    <a:pt x="0" y="114"/>
                  </a:lnTo>
                  <a:lnTo>
                    <a:pt x="39" y="86"/>
                  </a:lnTo>
                  <a:lnTo>
                    <a:pt x="43" y="82"/>
                  </a:lnTo>
                  <a:lnTo>
                    <a:pt x="46" y="80"/>
                  </a:lnTo>
                  <a:lnTo>
                    <a:pt x="48" y="77"/>
                  </a:lnTo>
                  <a:lnTo>
                    <a:pt x="48" y="74"/>
                  </a:lnTo>
                  <a:lnTo>
                    <a:pt x="48" y="72"/>
                  </a:lnTo>
                  <a:lnTo>
                    <a:pt x="48" y="68"/>
                  </a:lnTo>
                  <a:lnTo>
                    <a:pt x="47" y="64"/>
                  </a:lnTo>
                  <a:lnTo>
                    <a:pt x="44" y="61"/>
                  </a:lnTo>
                  <a:lnTo>
                    <a:pt x="44" y="61"/>
                  </a:lnTo>
                  <a:lnTo>
                    <a:pt x="44" y="61"/>
                  </a:lnTo>
                  <a:lnTo>
                    <a:pt x="44" y="60"/>
                  </a:lnTo>
                  <a:lnTo>
                    <a:pt x="11" y="4"/>
                  </a:lnTo>
                  <a:lnTo>
                    <a:pt x="21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" name="Freeform 143"/>
            <p:cNvSpPr/>
            <p:nvPr/>
          </p:nvSpPr>
          <p:spPr bwMode="auto">
            <a:xfrm>
              <a:off x="7448550" y="2876550"/>
              <a:ext cx="82550" cy="177800"/>
            </a:xfrm>
            <a:custGeom>
              <a:avLst/>
              <a:gdLst>
                <a:gd name="T0" fmla="*/ 33 w 52"/>
                <a:gd name="T1" fmla="*/ 0 h 112"/>
                <a:gd name="T2" fmla="*/ 33 w 52"/>
                <a:gd name="T3" fmla="*/ 0 h 112"/>
                <a:gd name="T4" fmla="*/ 40 w 52"/>
                <a:gd name="T5" fmla="*/ 5 h 112"/>
                <a:gd name="T6" fmla="*/ 12 w 52"/>
                <a:gd name="T7" fmla="*/ 48 h 112"/>
                <a:gd name="T8" fmla="*/ 12 w 52"/>
                <a:gd name="T9" fmla="*/ 48 h 112"/>
                <a:gd name="T10" fmla="*/ 12 w 52"/>
                <a:gd name="T11" fmla="*/ 48 h 112"/>
                <a:gd name="T12" fmla="*/ 12 w 52"/>
                <a:gd name="T13" fmla="*/ 50 h 112"/>
                <a:gd name="T14" fmla="*/ 10 w 52"/>
                <a:gd name="T15" fmla="*/ 52 h 112"/>
                <a:gd name="T16" fmla="*/ 10 w 52"/>
                <a:gd name="T17" fmla="*/ 55 h 112"/>
                <a:gd name="T18" fmla="*/ 10 w 52"/>
                <a:gd name="T19" fmla="*/ 57 h 112"/>
                <a:gd name="T20" fmla="*/ 12 w 52"/>
                <a:gd name="T21" fmla="*/ 59 h 112"/>
                <a:gd name="T22" fmla="*/ 13 w 52"/>
                <a:gd name="T23" fmla="*/ 61 h 112"/>
                <a:gd name="T24" fmla="*/ 16 w 52"/>
                <a:gd name="T25" fmla="*/ 65 h 112"/>
                <a:gd name="T26" fmla="*/ 47 w 52"/>
                <a:gd name="T27" fmla="*/ 87 h 112"/>
                <a:gd name="T28" fmla="*/ 50 w 52"/>
                <a:gd name="T29" fmla="*/ 90 h 112"/>
                <a:gd name="T30" fmla="*/ 51 w 52"/>
                <a:gd name="T31" fmla="*/ 91 h 112"/>
                <a:gd name="T32" fmla="*/ 52 w 52"/>
                <a:gd name="T33" fmla="*/ 94 h 112"/>
                <a:gd name="T34" fmla="*/ 52 w 52"/>
                <a:gd name="T35" fmla="*/ 98 h 112"/>
                <a:gd name="T36" fmla="*/ 52 w 52"/>
                <a:gd name="T37" fmla="*/ 101 h 112"/>
                <a:gd name="T38" fmla="*/ 51 w 52"/>
                <a:gd name="T39" fmla="*/ 105 h 112"/>
                <a:gd name="T40" fmla="*/ 50 w 52"/>
                <a:gd name="T41" fmla="*/ 108 h 112"/>
                <a:gd name="T42" fmla="*/ 47 w 52"/>
                <a:gd name="T43" fmla="*/ 112 h 112"/>
                <a:gd name="T44" fmla="*/ 39 w 52"/>
                <a:gd name="T45" fmla="*/ 107 h 112"/>
                <a:gd name="T46" fmla="*/ 40 w 52"/>
                <a:gd name="T47" fmla="*/ 103 h 112"/>
                <a:gd name="T48" fmla="*/ 42 w 52"/>
                <a:gd name="T49" fmla="*/ 101 h 112"/>
                <a:gd name="T50" fmla="*/ 43 w 52"/>
                <a:gd name="T51" fmla="*/ 98 h 112"/>
                <a:gd name="T52" fmla="*/ 43 w 52"/>
                <a:gd name="T53" fmla="*/ 98 h 112"/>
                <a:gd name="T54" fmla="*/ 43 w 52"/>
                <a:gd name="T55" fmla="*/ 97 h 112"/>
                <a:gd name="T56" fmla="*/ 43 w 52"/>
                <a:gd name="T57" fmla="*/ 97 h 112"/>
                <a:gd name="T58" fmla="*/ 10 w 52"/>
                <a:gd name="T59" fmla="*/ 73 h 112"/>
                <a:gd name="T60" fmla="*/ 5 w 52"/>
                <a:gd name="T61" fmla="*/ 68 h 112"/>
                <a:gd name="T62" fmla="*/ 3 w 52"/>
                <a:gd name="T63" fmla="*/ 64 h 112"/>
                <a:gd name="T64" fmla="*/ 1 w 52"/>
                <a:gd name="T65" fmla="*/ 59 h 112"/>
                <a:gd name="T66" fmla="*/ 0 w 52"/>
                <a:gd name="T67" fmla="*/ 55 h 112"/>
                <a:gd name="T68" fmla="*/ 1 w 52"/>
                <a:gd name="T69" fmla="*/ 51 h 112"/>
                <a:gd name="T70" fmla="*/ 1 w 52"/>
                <a:gd name="T71" fmla="*/ 47 h 112"/>
                <a:gd name="T72" fmla="*/ 3 w 52"/>
                <a:gd name="T73" fmla="*/ 44 h 112"/>
                <a:gd name="T74" fmla="*/ 4 w 52"/>
                <a:gd name="T75" fmla="*/ 43 h 112"/>
                <a:gd name="T76" fmla="*/ 4 w 52"/>
                <a:gd name="T77" fmla="*/ 42 h 112"/>
                <a:gd name="T78" fmla="*/ 33 w 52"/>
                <a:gd name="T7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2" h="112">
                  <a:moveTo>
                    <a:pt x="33" y="0"/>
                  </a:moveTo>
                  <a:lnTo>
                    <a:pt x="33" y="0"/>
                  </a:lnTo>
                  <a:lnTo>
                    <a:pt x="40" y="5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2" y="50"/>
                  </a:lnTo>
                  <a:lnTo>
                    <a:pt x="10" y="52"/>
                  </a:lnTo>
                  <a:lnTo>
                    <a:pt x="10" y="55"/>
                  </a:lnTo>
                  <a:lnTo>
                    <a:pt x="10" y="57"/>
                  </a:lnTo>
                  <a:lnTo>
                    <a:pt x="12" y="59"/>
                  </a:lnTo>
                  <a:lnTo>
                    <a:pt x="13" y="61"/>
                  </a:lnTo>
                  <a:lnTo>
                    <a:pt x="16" y="65"/>
                  </a:lnTo>
                  <a:lnTo>
                    <a:pt x="47" y="87"/>
                  </a:lnTo>
                  <a:lnTo>
                    <a:pt x="50" y="90"/>
                  </a:lnTo>
                  <a:lnTo>
                    <a:pt x="51" y="91"/>
                  </a:lnTo>
                  <a:lnTo>
                    <a:pt x="52" y="94"/>
                  </a:lnTo>
                  <a:lnTo>
                    <a:pt x="52" y="98"/>
                  </a:lnTo>
                  <a:lnTo>
                    <a:pt x="52" y="101"/>
                  </a:lnTo>
                  <a:lnTo>
                    <a:pt x="51" y="105"/>
                  </a:lnTo>
                  <a:lnTo>
                    <a:pt x="50" y="108"/>
                  </a:lnTo>
                  <a:lnTo>
                    <a:pt x="47" y="112"/>
                  </a:lnTo>
                  <a:lnTo>
                    <a:pt x="39" y="107"/>
                  </a:lnTo>
                  <a:lnTo>
                    <a:pt x="40" y="103"/>
                  </a:lnTo>
                  <a:lnTo>
                    <a:pt x="42" y="101"/>
                  </a:lnTo>
                  <a:lnTo>
                    <a:pt x="43" y="98"/>
                  </a:lnTo>
                  <a:lnTo>
                    <a:pt x="43" y="98"/>
                  </a:lnTo>
                  <a:lnTo>
                    <a:pt x="43" y="97"/>
                  </a:lnTo>
                  <a:lnTo>
                    <a:pt x="43" y="97"/>
                  </a:lnTo>
                  <a:lnTo>
                    <a:pt x="10" y="73"/>
                  </a:lnTo>
                  <a:lnTo>
                    <a:pt x="5" y="68"/>
                  </a:lnTo>
                  <a:lnTo>
                    <a:pt x="3" y="64"/>
                  </a:lnTo>
                  <a:lnTo>
                    <a:pt x="1" y="59"/>
                  </a:lnTo>
                  <a:lnTo>
                    <a:pt x="0" y="55"/>
                  </a:lnTo>
                  <a:lnTo>
                    <a:pt x="1" y="51"/>
                  </a:lnTo>
                  <a:lnTo>
                    <a:pt x="1" y="47"/>
                  </a:lnTo>
                  <a:lnTo>
                    <a:pt x="3" y="44"/>
                  </a:lnTo>
                  <a:lnTo>
                    <a:pt x="4" y="43"/>
                  </a:lnTo>
                  <a:lnTo>
                    <a:pt x="4" y="42"/>
                  </a:lnTo>
                  <a:lnTo>
                    <a:pt x="33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" name="Freeform 144"/>
            <p:cNvSpPr/>
            <p:nvPr/>
          </p:nvSpPr>
          <p:spPr bwMode="auto">
            <a:xfrm>
              <a:off x="7629525" y="3087688"/>
              <a:ext cx="49213" cy="360363"/>
            </a:xfrm>
            <a:custGeom>
              <a:avLst/>
              <a:gdLst>
                <a:gd name="T0" fmla="*/ 6 w 31"/>
                <a:gd name="T1" fmla="*/ 0 h 227"/>
                <a:gd name="T2" fmla="*/ 6 w 31"/>
                <a:gd name="T3" fmla="*/ 0 h 227"/>
                <a:gd name="T4" fmla="*/ 16 w 31"/>
                <a:gd name="T5" fmla="*/ 0 h 227"/>
                <a:gd name="T6" fmla="*/ 16 w 31"/>
                <a:gd name="T7" fmla="*/ 6 h 227"/>
                <a:gd name="T8" fmla="*/ 16 w 31"/>
                <a:gd name="T9" fmla="*/ 16 h 227"/>
                <a:gd name="T10" fmla="*/ 14 w 31"/>
                <a:gd name="T11" fmla="*/ 33 h 227"/>
                <a:gd name="T12" fmla="*/ 13 w 31"/>
                <a:gd name="T13" fmla="*/ 54 h 227"/>
                <a:gd name="T14" fmla="*/ 12 w 31"/>
                <a:gd name="T15" fmla="*/ 78 h 227"/>
                <a:gd name="T16" fmla="*/ 10 w 31"/>
                <a:gd name="T17" fmla="*/ 104 h 227"/>
                <a:gd name="T18" fmla="*/ 10 w 31"/>
                <a:gd name="T19" fmla="*/ 129 h 227"/>
                <a:gd name="T20" fmla="*/ 9 w 31"/>
                <a:gd name="T21" fmla="*/ 152 h 227"/>
                <a:gd name="T22" fmla="*/ 10 w 31"/>
                <a:gd name="T23" fmla="*/ 172 h 227"/>
                <a:gd name="T24" fmla="*/ 10 w 31"/>
                <a:gd name="T25" fmla="*/ 189 h 227"/>
                <a:gd name="T26" fmla="*/ 12 w 31"/>
                <a:gd name="T27" fmla="*/ 194 h 227"/>
                <a:gd name="T28" fmla="*/ 12 w 31"/>
                <a:gd name="T29" fmla="*/ 194 h 227"/>
                <a:gd name="T30" fmla="*/ 13 w 31"/>
                <a:gd name="T31" fmla="*/ 214 h 227"/>
                <a:gd name="T32" fmla="*/ 13 w 31"/>
                <a:gd name="T33" fmla="*/ 215 h 227"/>
                <a:gd name="T34" fmla="*/ 13 w 31"/>
                <a:gd name="T35" fmla="*/ 216 h 227"/>
                <a:gd name="T36" fmla="*/ 13 w 31"/>
                <a:gd name="T37" fmla="*/ 216 h 227"/>
                <a:gd name="T38" fmla="*/ 13 w 31"/>
                <a:gd name="T39" fmla="*/ 216 h 227"/>
                <a:gd name="T40" fmla="*/ 14 w 31"/>
                <a:gd name="T41" fmla="*/ 218 h 227"/>
                <a:gd name="T42" fmla="*/ 16 w 31"/>
                <a:gd name="T43" fmla="*/ 218 h 227"/>
                <a:gd name="T44" fmla="*/ 17 w 31"/>
                <a:gd name="T45" fmla="*/ 218 h 227"/>
                <a:gd name="T46" fmla="*/ 17 w 31"/>
                <a:gd name="T47" fmla="*/ 218 h 227"/>
                <a:gd name="T48" fmla="*/ 31 w 31"/>
                <a:gd name="T49" fmla="*/ 216 h 227"/>
                <a:gd name="T50" fmla="*/ 31 w 31"/>
                <a:gd name="T51" fmla="*/ 227 h 227"/>
                <a:gd name="T52" fmla="*/ 18 w 31"/>
                <a:gd name="T53" fmla="*/ 227 h 227"/>
                <a:gd name="T54" fmla="*/ 16 w 31"/>
                <a:gd name="T55" fmla="*/ 227 h 227"/>
                <a:gd name="T56" fmla="*/ 14 w 31"/>
                <a:gd name="T57" fmla="*/ 227 h 227"/>
                <a:gd name="T58" fmla="*/ 10 w 31"/>
                <a:gd name="T59" fmla="*/ 227 h 227"/>
                <a:gd name="T60" fmla="*/ 8 w 31"/>
                <a:gd name="T61" fmla="*/ 225 h 227"/>
                <a:gd name="T62" fmla="*/ 5 w 31"/>
                <a:gd name="T63" fmla="*/ 223 h 227"/>
                <a:gd name="T64" fmla="*/ 4 w 31"/>
                <a:gd name="T65" fmla="*/ 219 h 227"/>
                <a:gd name="T66" fmla="*/ 4 w 31"/>
                <a:gd name="T67" fmla="*/ 216 h 227"/>
                <a:gd name="T68" fmla="*/ 4 w 31"/>
                <a:gd name="T69" fmla="*/ 214 h 227"/>
                <a:gd name="T70" fmla="*/ 1 w 31"/>
                <a:gd name="T71" fmla="*/ 195 h 227"/>
                <a:gd name="T72" fmla="*/ 1 w 31"/>
                <a:gd name="T73" fmla="*/ 189 h 227"/>
                <a:gd name="T74" fmla="*/ 0 w 31"/>
                <a:gd name="T75" fmla="*/ 173 h 227"/>
                <a:gd name="T76" fmla="*/ 0 w 31"/>
                <a:gd name="T77" fmla="*/ 152 h 227"/>
                <a:gd name="T78" fmla="*/ 0 w 31"/>
                <a:gd name="T79" fmla="*/ 129 h 227"/>
                <a:gd name="T80" fmla="*/ 1 w 31"/>
                <a:gd name="T81" fmla="*/ 102 h 227"/>
                <a:gd name="T82" fmla="*/ 1 w 31"/>
                <a:gd name="T83" fmla="*/ 78 h 227"/>
                <a:gd name="T84" fmla="*/ 2 w 31"/>
                <a:gd name="T85" fmla="*/ 54 h 227"/>
                <a:gd name="T86" fmla="*/ 4 w 31"/>
                <a:gd name="T87" fmla="*/ 32 h 227"/>
                <a:gd name="T88" fmla="*/ 5 w 31"/>
                <a:gd name="T89" fmla="*/ 15 h 227"/>
                <a:gd name="T90" fmla="*/ 6 w 31"/>
                <a:gd name="T91" fmla="*/ 4 h 227"/>
                <a:gd name="T92" fmla="*/ 6 w 31"/>
                <a:gd name="T9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1" h="227">
                  <a:moveTo>
                    <a:pt x="6" y="0"/>
                  </a:moveTo>
                  <a:lnTo>
                    <a:pt x="6" y="0"/>
                  </a:lnTo>
                  <a:lnTo>
                    <a:pt x="16" y="0"/>
                  </a:lnTo>
                  <a:lnTo>
                    <a:pt x="16" y="6"/>
                  </a:lnTo>
                  <a:lnTo>
                    <a:pt x="16" y="16"/>
                  </a:lnTo>
                  <a:lnTo>
                    <a:pt x="14" y="33"/>
                  </a:lnTo>
                  <a:lnTo>
                    <a:pt x="13" y="54"/>
                  </a:lnTo>
                  <a:lnTo>
                    <a:pt x="12" y="78"/>
                  </a:lnTo>
                  <a:lnTo>
                    <a:pt x="10" y="104"/>
                  </a:lnTo>
                  <a:lnTo>
                    <a:pt x="10" y="129"/>
                  </a:lnTo>
                  <a:lnTo>
                    <a:pt x="9" y="152"/>
                  </a:lnTo>
                  <a:lnTo>
                    <a:pt x="10" y="172"/>
                  </a:lnTo>
                  <a:lnTo>
                    <a:pt x="10" y="189"/>
                  </a:lnTo>
                  <a:lnTo>
                    <a:pt x="12" y="194"/>
                  </a:lnTo>
                  <a:lnTo>
                    <a:pt x="12" y="194"/>
                  </a:lnTo>
                  <a:lnTo>
                    <a:pt x="13" y="214"/>
                  </a:lnTo>
                  <a:lnTo>
                    <a:pt x="13" y="215"/>
                  </a:lnTo>
                  <a:lnTo>
                    <a:pt x="13" y="216"/>
                  </a:lnTo>
                  <a:lnTo>
                    <a:pt x="13" y="216"/>
                  </a:lnTo>
                  <a:lnTo>
                    <a:pt x="13" y="216"/>
                  </a:lnTo>
                  <a:lnTo>
                    <a:pt x="14" y="218"/>
                  </a:lnTo>
                  <a:lnTo>
                    <a:pt x="16" y="218"/>
                  </a:lnTo>
                  <a:lnTo>
                    <a:pt x="17" y="218"/>
                  </a:lnTo>
                  <a:lnTo>
                    <a:pt x="17" y="218"/>
                  </a:lnTo>
                  <a:lnTo>
                    <a:pt x="31" y="216"/>
                  </a:lnTo>
                  <a:lnTo>
                    <a:pt x="31" y="227"/>
                  </a:lnTo>
                  <a:lnTo>
                    <a:pt x="18" y="227"/>
                  </a:lnTo>
                  <a:lnTo>
                    <a:pt x="16" y="227"/>
                  </a:lnTo>
                  <a:lnTo>
                    <a:pt x="14" y="227"/>
                  </a:lnTo>
                  <a:lnTo>
                    <a:pt x="10" y="227"/>
                  </a:lnTo>
                  <a:lnTo>
                    <a:pt x="8" y="225"/>
                  </a:lnTo>
                  <a:lnTo>
                    <a:pt x="5" y="223"/>
                  </a:lnTo>
                  <a:lnTo>
                    <a:pt x="4" y="219"/>
                  </a:lnTo>
                  <a:lnTo>
                    <a:pt x="4" y="216"/>
                  </a:lnTo>
                  <a:lnTo>
                    <a:pt x="4" y="214"/>
                  </a:lnTo>
                  <a:lnTo>
                    <a:pt x="1" y="195"/>
                  </a:lnTo>
                  <a:lnTo>
                    <a:pt x="1" y="189"/>
                  </a:lnTo>
                  <a:lnTo>
                    <a:pt x="0" y="173"/>
                  </a:lnTo>
                  <a:lnTo>
                    <a:pt x="0" y="152"/>
                  </a:lnTo>
                  <a:lnTo>
                    <a:pt x="0" y="129"/>
                  </a:lnTo>
                  <a:lnTo>
                    <a:pt x="1" y="102"/>
                  </a:lnTo>
                  <a:lnTo>
                    <a:pt x="1" y="78"/>
                  </a:lnTo>
                  <a:lnTo>
                    <a:pt x="2" y="54"/>
                  </a:lnTo>
                  <a:lnTo>
                    <a:pt x="4" y="32"/>
                  </a:lnTo>
                  <a:lnTo>
                    <a:pt x="5" y="15"/>
                  </a:lnTo>
                  <a:lnTo>
                    <a:pt x="6" y="4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4" name="Freeform 145"/>
            <p:cNvSpPr/>
            <p:nvPr/>
          </p:nvSpPr>
          <p:spPr bwMode="auto">
            <a:xfrm>
              <a:off x="7556500" y="3092450"/>
              <a:ext cx="44450" cy="363538"/>
            </a:xfrm>
            <a:custGeom>
              <a:avLst/>
              <a:gdLst>
                <a:gd name="T0" fmla="*/ 16 w 28"/>
                <a:gd name="T1" fmla="*/ 0 h 229"/>
                <a:gd name="T2" fmla="*/ 16 w 28"/>
                <a:gd name="T3" fmla="*/ 0 h 229"/>
                <a:gd name="T4" fmla="*/ 26 w 28"/>
                <a:gd name="T5" fmla="*/ 0 h 229"/>
                <a:gd name="T6" fmla="*/ 26 w 28"/>
                <a:gd name="T7" fmla="*/ 4 h 229"/>
                <a:gd name="T8" fmla="*/ 26 w 28"/>
                <a:gd name="T9" fmla="*/ 14 h 229"/>
                <a:gd name="T10" fmla="*/ 25 w 28"/>
                <a:gd name="T11" fmla="*/ 31 h 229"/>
                <a:gd name="T12" fmla="*/ 25 w 28"/>
                <a:gd name="T13" fmla="*/ 52 h 229"/>
                <a:gd name="T14" fmla="*/ 25 w 28"/>
                <a:gd name="T15" fmla="*/ 77 h 229"/>
                <a:gd name="T16" fmla="*/ 25 w 28"/>
                <a:gd name="T17" fmla="*/ 102 h 229"/>
                <a:gd name="T18" fmla="*/ 25 w 28"/>
                <a:gd name="T19" fmla="*/ 127 h 229"/>
                <a:gd name="T20" fmla="*/ 25 w 28"/>
                <a:gd name="T21" fmla="*/ 152 h 229"/>
                <a:gd name="T22" fmla="*/ 25 w 28"/>
                <a:gd name="T23" fmla="*/ 173 h 229"/>
                <a:gd name="T24" fmla="*/ 25 w 28"/>
                <a:gd name="T25" fmla="*/ 190 h 229"/>
                <a:gd name="T26" fmla="*/ 25 w 28"/>
                <a:gd name="T27" fmla="*/ 191 h 229"/>
                <a:gd name="T28" fmla="*/ 25 w 28"/>
                <a:gd name="T29" fmla="*/ 195 h 229"/>
                <a:gd name="T30" fmla="*/ 25 w 28"/>
                <a:gd name="T31" fmla="*/ 199 h 229"/>
                <a:gd name="T32" fmla="*/ 25 w 28"/>
                <a:gd name="T33" fmla="*/ 203 h 229"/>
                <a:gd name="T34" fmla="*/ 26 w 28"/>
                <a:gd name="T35" fmla="*/ 221 h 229"/>
                <a:gd name="T36" fmla="*/ 26 w 28"/>
                <a:gd name="T37" fmla="*/ 221 h 229"/>
                <a:gd name="T38" fmla="*/ 28 w 28"/>
                <a:gd name="T39" fmla="*/ 224 h 229"/>
                <a:gd name="T40" fmla="*/ 26 w 28"/>
                <a:gd name="T41" fmla="*/ 225 h 229"/>
                <a:gd name="T42" fmla="*/ 25 w 28"/>
                <a:gd name="T43" fmla="*/ 226 h 229"/>
                <a:gd name="T44" fmla="*/ 24 w 28"/>
                <a:gd name="T45" fmla="*/ 228 h 229"/>
                <a:gd name="T46" fmla="*/ 24 w 28"/>
                <a:gd name="T47" fmla="*/ 228 h 229"/>
                <a:gd name="T48" fmla="*/ 22 w 28"/>
                <a:gd name="T49" fmla="*/ 229 h 229"/>
                <a:gd name="T50" fmla="*/ 20 w 28"/>
                <a:gd name="T51" fmla="*/ 229 h 229"/>
                <a:gd name="T52" fmla="*/ 17 w 28"/>
                <a:gd name="T53" fmla="*/ 229 h 229"/>
                <a:gd name="T54" fmla="*/ 13 w 28"/>
                <a:gd name="T55" fmla="*/ 228 h 229"/>
                <a:gd name="T56" fmla="*/ 0 w 28"/>
                <a:gd name="T57" fmla="*/ 228 h 229"/>
                <a:gd name="T58" fmla="*/ 0 w 28"/>
                <a:gd name="T59" fmla="*/ 217 h 229"/>
                <a:gd name="T60" fmla="*/ 14 w 28"/>
                <a:gd name="T61" fmla="*/ 219 h 229"/>
                <a:gd name="T62" fmla="*/ 14 w 28"/>
                <a:gd name="T63" fmla="*/ 219 h 229"/>
                <a:gd name="T64" fmla="*/ 16 w 28"/>
                <a:gd name="T65" fmla="*/ 219 h 229"/>
                <a:gd name="T66" fmla="*/ 16 w 28"/>
                <a:gd name="T67" fmla="*/ 203 h 229"/>
                <a:gd name="T68" fmla="*/ 16 w 28"/>
                <a:gd name="T69" fmla="*/ 202 h 229"/>
                <a:gd name="T70" fmla="*/ 16 w 28"/>
                <a:gd name="T71" fmla="*/ 200 h 229"/>
                <a:gd name="T72" fmla="*/ 16 w 28"/>
                <a:gd name="T73" fmla="*/ 198 h 229"/>
                <a:gd name="T74" fmla="*/ 16 w 28"/>
                <a:gd name="T75" fmla="*/ 194 h 229"/>
                <a:gd name="T76" fmla="*/ 16 w 28"/>
                <a:gd name="T77" fmla="*/ 191 h 229"/>
                <a:gd name="T78" fmla="*/ 16 w 28"/>
                <a:gd name="T79" fmla="*/ 190 h 229"/>
                <a:gd name="T80" fmla="*/ 14 w 28"/>
                <a:gd name="T81" fmla="*/ 173 h 229"/>
                <a:gd name="T82" fmla="*/ 14 w 28"/>
                <a:gd name="T83" fmla="*/ 152 h 229"/>
                <a:gd name="T84" fmla="*/ 14 w 28"/>
                <a:gd name="T85" fmla="*/ 127 h 229"/>
                <a:gd name="T86" fmla="*/ 14 w 28"/>
                <a:gd name="T87" fmla="*/ 102 h 229"/>
                <a:gd name="T88" fmla="*/ 14 w 28"/>
                <a:gd name="T89" fmla="*/ 76 h 229"/>
                <a:gd name="T90" fmla="*/ 16 w 28"/>
                <a:gd name="T91" fmla="*/ 52 h 229"/>
                <a:gd name="T92" fmla="*/ 16 w 28"/>
                <a:gd name="T93" fmla="*/ 31 h 229"/>
                <a:gd name="T94" fmla="*/ 16 w 28"/>
                <a:gd name="T95" fmla="*/ 14 h 229"/>
                <a:gd name="T96" fmla="*/ 16 w 28"/>
                <a:gd name="T97" fmla="*/ 4 h 229"/>
                <a:gd name="T98" fmla="*/ 16 w 28"/>
                <a:gd name="T99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8" h="229">
                  <a:moveTo>
                    <a:pt x="16" y="0"/>
                  </a:moveTo>
                  <a:lnTo>
                    <a:pt x="16" y="0"/>
                  </a:lnTo>
                  <a:lnTo>
                    <a:pt x="26" y="0"/>
                  </a:lnTo>
                  <a:lnTo>
                    <a:pt x="26" y="4"/>
                  </a:lnTo>
                  <a:lnTo>
                    <a:pt x="26" y="14"/>
                  </a:lnTo>
                  <a:lnTo>
                    <a:pt x="25" y="31"/>
                  </a:lnTo>
                  <a:lnTo>
                    <a:pt x="25" y="52"/>
                  </a:lnTo>
                  <a:lnTo>
                    <a:pt x="25" y="77"/>
                  </a:lnTo>
                  <a:lnTo>
                    <a:pt x="25" y="102"/>
                  </a:lnTo>
                  <a:lnTo>
                    <a:pt x="25" y="127"/>
                  </a:lnTo>
                  <a:lnTo>
                    <a:pt x="25" y="152"/>
                  </a:lnTo>
                  <a:lnTo>
                    <a:pt x="25" y="173"/>
                  </a:lnTo>
                  <a:lnTo>
                    <a:pt x="25" y="190"/>
                  </a:lnTo>
                  <a:lnTo>
                    <a:pt x="25" y="191"/>
                  </a:lnTo>
                  <a:lnTo>
                    <a:pt x="25" y="195"/>
                  </a:lnTo>
                  <a:lnTo>
                    <a:pt x="25" y="199"/>
                  </a:lnTo>
                  <a:lnTo>
                    <a:pt x="25" y="203"/>
                  </a:lnTo>
                  <a:lnTo>
                    <a:pt x="26" y="221"/>
                  </a:lnTo>
                  <a:lnTo>
                    <a:pt x="26" y="221"/>
                  </a:lnTo>
                  <a:lnTo>
                    <a:pt x="28" y="224"/>
                  </a:lnTo>
                  <a:lnTo>
                    <a:pt x="26" y="225"/>
                  </a:lnTo>
                  <a:lnTo>
                    <a:pt x="25" y="226"/>
                  </a:lnTo>
                  <a:lnTo>
                    <a:pt x="24" y="228"/>
                  </a:lnTo>
                  <a:lnTo>
                    <a:pt x="24" y="228"/>
                  </a:lnTo>
                  <a:lnTo>
                    <a:pt x="22" y="229"/>
                  </a:lnTo>
                  <a:lnTo>
                    <a:pt x="20" y="229"/>
                  </a:lnTo>
                  <a:lnTo>
                    <a:pt x="17" y="229"/>
                  </a:lnTo>
                  <a:lnTo>
                    <a:pt x="13" y="228"/>
                  </a:lnTo>
                  <a:lnTo>
                    <a:pt x="0" y="228"/>
                  </a:lnTo>
                  <a:lnTo>
                    <a:pt x="0" y="217"/>
                  </a:lnTo>
                  <a:lnTo>
                    <a:pt x="14" y="219"/>
                  </a:lnTo>
                  <a:lnTo>
                    <a:pt x="14" y="219"/>
                  </a:lnTo>
                  <a:lnTo>
                    <a:pt x="16" y="219"/>
                  </a:lnTo>
                  <a:lnTo>
                    <a:pt x="16" y="203"/>
                  </a:lnTo>
                  <a:lnTo>
                    <a:pt x="16" y="202"/>
                  </a:lnTo>
                  <a:lnTo>
                    <a:pt x="16" y="200"/>
                  </a:lnTo>
                  <a:lnTo>
                    <a:pt x="16" y="198"/>
                  </a:lnTo>
                  <a:lnTo>
                    <a:pt x="16" y="194"/>
                  </a:lnTo>
                  <a:lnTo>
                    <a:pt x="16" y="191"/>
                  </a:lnTo>
                  <a:lnTo>
                    <a:pt x="16" y="190"/>
                  </a:lnTo>
                  <a:lnTo>
                    <a:pt x="14" y="173"/>
                  </a:lnTo>
                  <a:lnTo>
                    <a:pt x="14" y="152"/>
                  </a:lnTo>
                  <a:lnTo>
                    <a:pt x="14" y="127"/>
                  </a:lnTo>
                  <a:lnTo>
                    <a:pt x="14" y="102"/>
                  </a:lnTo>
                  <a:lnTo>
                    <a:pt x="14" y="76"/>
                  </a:lnTo>
                  <a:lnTo>
                    <a:pt x="16" y="52"/>
                  </a:lnTo>
                  <a:lnTo>
                    <a:pt x="16" y="31"/>
                  </a:lnTo>
                  <a:lnTo>
                    <a:pt x="16" y="14"/>
                  </a:lnTo>
                  <a:lnTo>
                    <a:pt x="16" y="4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5" name="Freeform 146"/>
            <p:cNvSpPr>
              <a:spLocks noEditPoints="1"/>
            </p:cNvSpPr>
            <p:nvPr/>
          </p:nvSpPr>
          <p:spPr bwMode="auto">
            <a:xfrm>
              <a:off x="7491413" y="2516188"/>
              <a:ext cx="288925" cy="269875"/>
            </a:xfrm>
            <a:custGeom>
              <a:avLst/>
              <a:gdLst>
                <a:gd name="T0" fmla="*/ 71 w 182"/>
                <a:gd name="T1" fmla="*/ 11 h 170"/>
                <a:gd name="T2" fmla="*/ 53 w 182"/>
                <a:gd name="T3" fmla="*/ 19 h 170"/>
                <a:gd name="T4" fmla="*/ 49 w 182"/>
                <a:gd name="T5" fmla="*/ 21 h 170"/>
                <a:gd name="T6" fmla="*/ 29 w 182"/>
                <a:gd name="T7" fmla="*/ 40 h 170"/>
                <a:gd name="T8" fmla="*/ 12 w 182"/>
                <a:gd name="T9" fmla="*/ 74 h 170"/>
                <a:gd name="T10" fmla="*/ 12 w 182"/>
                <a:gd name="T11" fmla="*/ 105 h 170"/>
                <a:gd name="T12" fmla="*/ 21 w 182"/>
                <a:gd name="T13" fmla="*/ 126 h 170"/>
                <a:gd name="T14" fmla="*/ 24 w 182"/>
                <a:gd name="T15" fmla="*/ 129 h 170"/>
                <a:gd name="T16" fmla="*/ 24 w 182"/>
                <a:gd name="T17" fmla="*/ 130 h 170"/>
                <a:gd name="T18" fmla="*/ 53 w 182"/>
                <a:gd name="T19" fmla="*/ 153 h 170"/>
                <a:gd name="T20" fmla="*/ 86 w 182"/>
                <a:gd name="T21" fmla="*/ 160 h 170"/>
                <a:gd name="T22" fmla="*/ 116 w 182"/>
                <a:gd name="T23" fmla="*/ 156 h 170"/>
                <a:gd name="T24" fmla="*/ 129 w 182"/>
                <a:gd name="T25" fmla="*/ 152 h 170"/>
                <a:gd name="T26" fmla="*/ 130 w 182"/>
                <a:gd name="T27" fmla="*/ 152 h 170"/>
                <a:gd name="T28" fmla="*/ 130 w 182"/>
                <a:gd name="T29" fmla="*/ 151 h 170"/>
                <a:gd name="T30" fmla="*/ 134 w 182"/>
                <a:gd name="T31" fmla="*/ 148 h 170"/>
                <a:gd name="T32" fmla="*/ 144 w 182"/>
                <a:gd name="T33" fmla="*/ 139 h 170"/>
                <a:gd name="T34" fmla="*/ 151 w 182"/>
                <a:gd name="T35" fmla="*/ 134 h 170"/>
                <a:gd name="T36" fmla="*/ 156 w 182"/>
                <a:gd name="T37" fmla="*/ 129 h 170"/>
                <a:gd name="T38" fmla="*/ 158 w 182"/>
                <a:gd name="T39" fmla="*/ 127 h 170"/>
                <a:gd name="T40" fmla="*/ 159 w 182"/>
                <a:gd name="T41" fmla="*/ 126 h 170"/>
                <a:gd name="T42" fmla="*/ 161 w 182"/>
                <a:gd name="T43" fmla="*/ 123 h 170"/>
                <a:gd name="T44" fmla="*/ 164 w 182"/>
                <a:gd name="T45" fmla="*/ 118 h 170"/>
                <a:gd name="T46" fmla="*/ 168 w 182"/>
                <a:gd name="T47" fmla="*/ 102 h 170"/>
                <a:gd name="T48" fmla="*/ 171 w 182"/>
                <a:gd name="T49" fmla="*/ 92 h 170"/>
                <a:gd name="T50" fmla="*/ 172 w 182"/>
                <a:gd name="T51" fmla="*/ 84 h 170"/>
                <a:gd name="T52" fmla="*/ 168 w 182"/>
                <a:gd name="T53" fmla="*/ 63 h 170"/>
                <a:gd name="T54" fmla="*/ 152 w 182"/>
                <a:gd name="T55" fmla="*/ 37 h 170"/>
                <a:gd name="T56" fmla="*/ 134 w 182"/>
                <a:gd name="T57" fmla="*/ 23 h 170"/>
                <a:gd name="T58" fmla="*/ 121 w 182"/>
                <a:gd name="T59" fmla="*/ 17 h 170"/>
                <a:gd name="T60" fmla="*/ 120 w 182"/>
                <a:gd name="T61" fmla="*/ 16 h 170"/>
                <a:gd name="T62" fmla="*/ 118 w 182"/>
                <a:gd name="T63" fmla="*/ 16 h 170"/>
                <a:gd name="T64" fmla="*/ 86 w 182"/>
                <a:gd name="T65" fmla="*/ 9 h 170"/>
                <a:gd name="T66" fmla="*/ 86 w 182"/>
                <a:gd name="T67" fmla="*/ 0 h 170"/>
                <a:gd name="T68" fmla="*/ 122 w 182"/>
                <a:gd name="T69" fmla="*/ 7 h 170"/>
                <a:gd name="T70" fmla="*/ 137 w 182"/>
                <a:gd name="T71" fmla="*/ 13 h 170"/>
                <a:gd name="T72" fmla="*/ 160 w 182"/>
                <a:gd name="T73" fmla="*/ 30 h 170"/>
                <a:gd name="T74" fmla="*/ 179 w 182"/>
                <a:gd name="T75" fmla="*/ 61 h 170"/>
                <a:gd name="T76" fmla="*/ 182 w 182"/>
                <a:gd name="T77" fmla="*/ 81 h 170"/>
                <a:gd name="T78" fmla="*/ 181 w 182"/>
                <a:gd name="T79" fmla="*/ 87 h 170"/>
                <a:gd name="T80" fmla="*/ 177 w 182"/>
                <a:gd name="T81" fmla="*/ 109 h 170"/>
                <a:gd name="T82" fmla="*/ 171 w 182"/>
                <a:gd name="T83" fmla="*/ 126 h 170"/>
                <a:gd name="T84" fmla="*/ 165 w 182"/>
                <a:gd name="T85" fmla="*/ 134 h 170"/>
                <a:gd name="T86" fmla="*/ 156 w 182"/>
                <a:gd name="T87" fmla="*/ 142 h 170"/>
                <a:gd name="T88" fmla="*/ 142 w 182"/>
                <a:gd name="T89" fmla="*/ 155 h 170"/>
                <a:gd name="T90" fmla="*/ 134 w 182"/>
                <a:gd name="T91" fmla="*/ 160 h 170"/>
                <a:gd name="T92" fmla="*/ 127 w 182"/>
                <a:gd name="T93" fmla="*/ 163 h 170"/>
                <a:gd name="T94" fmla="*/ 103 w 182"/>
                <a:gd name="T95" fmla="*/ 169 h 170"/>
                <a:gd name="T96" fmla="*/ 84 w 182"/>
                <a:gd name="T97" fmla="*/ 170 h 170"/>
                <a:gd name="T98" fmla="*/ 55 w 182"/>
                <a:gd name="T99" fmla="*/ 165 h 170"/>
                <a:gd name="T100" fmla="*/ 28 w 182"/>
                <a:gd name="T101" fmla="*/ 150 h 170"/>
                <a:gd name="T102" fmla="*/ 12 w 182"/>
                <a:gd name="T103" fmla="*/ 131 h 170"/>
                <a:gd name="T104" fmla="*/ 3 w 182"/>
                <a:gd name="T105" fmla="*/ 106 h 170"/>
                <a:gd name="T106" fmla="*/ 2 w 182"/>
                <a:gd name="T107" fmla="*/ 72 h 170"/>
                <a:gd name="T108" fmla="*/ 23 w 182"/>
                <a:gd name="T109" fmla="*/ 34 h 170"/>
                <a:gd name="T110" fmla="*/ 46 w 182"/>
                <a:gd name="T111" fmla="*/ 12 h 170"/>
                <a:gd name="T112" fmla="*/ 67 w 182"/>
                <a:gd name="T113" fmla="*/ 2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82" h="170">
                  <a:moveTo>
                    <a:pt x="86" y="9"/>
                  </a:moveTo>
                  <a:lnTo>
                    <a:pt x="71" y="11"/>
                  </a:lnTo>
                  <a:lnTo>
                    <a:pt x="61" y="15"/>
                  </a:lnTo>
                  <a:lnTo>
                    <a:pt x="53" y="19"/>
                  </a:lnTo>
                  <a:lnTo>
                    <a:pt x="49" y="21"/>
                  </a:lnTo>
                  <a:lnTo>
                    <a:pt x="49" y="21"/>
                  </a:lnTo>
                  <a:lnTo>
                    <a:pt x="49" y="21"/>
                  </a:lnTo>
                  <a:lnTo>
                    <a:pt x="29" y="40"/>
                  </a:lnTo>
                  <a:lnTo>
                    <a:pt x="17" y="58"/>
                  </a:lnTo>
                  <a:lnTo>
                    <a:pt x="12" y="74"/>
                  </a:lnTo>
                  <a:lnTo>
                    <a:pt x="10" y="89"/>
                  </a:lnTo>
                  <a:lnTo>
                    <a:pt x="12" y="105"/>
                  </a:lnTo>
                  <a:lnTo>
                    <a:pt x="17" y="118"/>
                  </a:lnTo>
                  <a:lnTo>
                    <a:pt x="21" y="126"/>
                  </a:lnTo>
                  <a:lnTo>
                    <a:pt x="24" y="129"/>
                  </a:lnTo>
                  <a:lnTo>
                    <a:pt x="24" y="129"/>
                  </a:lnTo>
                  <a:lnTo>
                    <a:pt x="24" y="130"/>
                  </a:lnTo>
                  <a:lnTo>
                    <a:pt x="24" y="130"/>
                  </a:lnTo>
                  <a:lnTo>
                    <a:pt x="37" y="144"/>
                  </a:lnTo>
                  <a:lnTo>
                    <a:pt x="53" y="153"/>
                  </a:lnTo>
                  <a:lnTo>
                    <a:pt x="69" y="159"/>
                  </a:lnTo>
                  <a:lnTo>
                    <a:pt x="86" y="160"/>
                  </a:lnTo>
                  <a:lnTo>
                    <a:pt x="103" y="159"/>
                  </a:lnTo>
                  <a:lnTo>
                    <a:pt x="116" y="156"/>
                  </a:lnTo>
                  <a:lnTo>
                    <a:pt x="126" y="153"/>
                  </a:lnTo>
                  <a:lnTo>
                    <a:pt x="129" y="152"/>
                  </a:lnTo>
                  <a:lnTo>
                    <a:pt x="129" y="152"/>
                  </a:lnTo>
                  <a:lnTo>
                    <a:pt x="130" y="152"/>
                  </a:lnTo>
                  <a:lnTo>
                    <a:pt x="130" y="151"/>
                  </a:lnTo>
                  <a:lnTo>
                    <a:pt x="130" y="151"/>
                  </a:lnTo>
                  <a:lnTo>
                    <a:pt x="133" y="150"/>
                  </a:lnTo>
                  <a:lnTo>
                    <a:pt x="134" y="148"/>
                  </a:lnTo>
                  <a:lnTo>
                    <a:pt x="139" y="144"/>
                  </a:lnTo>
                  <a:lnTo>
                    <a:pt x="144" y="139"/>
                  </a:lnTo>
                  <a:lnTo>
                    <a:pt x="148" y="136"/>
                  </a:lnTo>
                  <a:lnTo>
                    <a:pt x="151" y="134"/>
                  </a:lnTo>
                  <a:lnTo>
                    <a:pt x="154" y="131"/>
                  </a:lnTo>
                  <a:lnTo>
                    <a:pt x="156" y="129"/>
                  </a:lnTo>
                  <a:lnTo>
                    <a:pt x="158" y="127"/>
                  </a:lnTo>
                  <a:lnTo>
                    <a:pt x="158" y="127"/>
                  </a:lnTo>
                  <a:lnTo>
                    <a:pt x="159" y="126"/>
                  </a:lnTo>
                  <a:lnTo>
                    <a:pt x="159" y="126"/>
                  </a:lnTo>
                  <a:lnTo>
                    <a:pt x="160" y="126"/>
                  </a:lnTo>
                  <a:lnTo>
                    <a:pt x="161" y="123"/>
                  </a:lnTo>
                  <a:lnTo>
                    <a:pt x="163" y="121"/>
                  </a:lnTo>
                  <a:lnTo>
                    <a:pt x="164" y="118"/>
                  </a:lnTo>
                  <a:lnTo>
                    <a:pt x="167" y="110"/>
                  </a:lnTo>
                  <a:lnTo>
                    <a:pt x="168" y="102"/>
                  </a:lnTo>
                  <a:lnTo>
                    <a:pt x="169" y="97"/>
                  </a:lnTo>
                  <a:lnTo>
                    <a:pt x="171" y="92"/>
                  </a:lnTo>
                  <a:lnTo>
                    <a:pt x="172" y="88"/>
                  </a:lnTo>
                  <a:lnTo>
                    <a:pt x="172" y="84"/>
                  </a:lnTo>
                  <a:lnTo>
                    <a:pt x="172" y="81"/>
                  </a:lnTo>
                  <a:lnTo>
                    <a:pt x="168" y="63"/>
                  </a:lnTo>
                  <a:lnTo>
                    <a:pt x="161" y="49"/>
                  </a:lnTo>
                  <a:lnTo>
                    <a:pt x="152" y="37"/>
                  </a:lnTo>
                  <a:lnTo>
                    <a:pt x="143" y="29"/>
                  </a:lnTo>
                  <a:lnTo>
                    <a:pt x="134" y="23"/>
                  </a:lnTo>
                  <a:lnTo>
                    <a:pt x="126" y="19"/>
                  </a:lnTo>
                  <a:lnTo>
                    <a:pt x="121" y="17"/>
                  </a:lnTo>
                  <a:lnTo>
                    <a:pt x="120" y="16"/>
                  </a:lnTo>
                  <a:lnTo>
                    <a:pt x="120" y="16"/>
                  </a:lnTo>
                  <a:lnTo>
                    <a:pt x="118" y="16"/>
                  </a:lnTo>
                  <a:lnTo>
                    <a:pt x="118" y="16"/>
                  </a:lnTo>
                  <a:lnTo>
                    <a:pt x="101" y="11"/>
                  </a:lnTo>
                  <a:lnTo>
                    <a:pt x="86" y="9"/>
                  </a:lnTo>
                  <a:lnTo>
                    <a:pt x="86" y="9"/>
                  </a:lnTo>
                  <a:close/>
                  <a:moveTo>
                    <a:pt x="86" y="0"/>
                  </a:moveTo>
                  <a:lnTo>
                    <a:pt x="103" y="2"/>
                  </a:lnTo>
                  <a:lnTo>
                    <a:pt x="122" y="7"/>
                  </a:lnTo>
                  <a:lnTo>
                    <a:pt x="127" y="8"/>
                  </a:lnTo>
                  <a:lnTo>
                    <a:pt x="137" y="13"/>
                  </a:lnTo>
                  <a:lnTo>
                    <a:pt x="150" y="21"/>
                  </a:lnTo>
                  <a:lnTo>
                    <a:pt x="160" y="30"/>
                  </a:lnTo>
                  <a:lnTo>
                    <a:pt x="171" y="44"/>
                  </a:lnTo>
                  <a:lnTo>
                    <a:pt x="179" y="61"/>
                  </a:lnTo>
                  <a:lnTo>
                    <a:pt x="182" y="81"/>
                  </a:lnTo>
                  <a:lnTo>
                    <a:pt x="182" y="81"/>
                  </a:lnTo>
                  <a:lnTo>
                    <a:pt x="182" y="83"/>
                  </a:lnTo>
                  <a:lnTo>
                    <a:pt x="181" y="87"/>
                  </a:lnTo>
                  <a:lnTo>
                    <a:pt x="180" y="96"/>
                  </a:lnTo>
                  <a:lnTo>
                    <a:pt x="177" y="109"/>
                  </a:lnTo>
                  <a:lnTo>
                    <a:pt x="173" y="122"/>
                  </a:lnTo>
                  <a:lnTo>
                    <a:pt x="171" y="126"/>
                  </a:lnTo>
                  <a:lnTo>
                    <a:pt x="168" y="131"/>
                  </a:lnTo>
                  <a:lnTo>
                    <a:pt x="165" y="134"/>
                  </a:lnTo>
                  <a:lnTo>
                    <a:pt x="161" y="136"/>
                  </a:lnTo>
                  <a:lnTo>
                    <a:pt x="156" y="142"/>
                  </a:lnTo>
                  <a:lnTo>
                    <a:pt x="150" y="148"/>
                  </a:lnTo>
                  <a:lnTo>
                    <a:pt x="142" y="155"/>
                  </a:lnTo>
                  <a:lnTo>
                    <a:pt x="137" y="159"/>
                  </a:lnTo>
                  <a:lnTo>
                    <a:pt x="134" y="160"/>
                  </a:lnTo>
                  <a:lnTo>
                    <a:pt x="133" y="161"/>
                  </a:lnTo>
                  <a:lnTo>
                    <a:pt x="127" y="163"/>
                  </a:lnTo>
                  <a:lnTo>
                    <a:pt x="117" y="165"/>
                  </a:lnTo>
                  <a:lnTo>
                    <a:pt x="103" y="169"/>
                  </a:lnTo>
                  <a:lnTo>
                    <a:pt x="86" y="170"/>
                  </a:lnTo>
                  <a:lnTo>
                    <a:pt x="84" y="170"/>
                  </a:lnTo>
                  <a:lnTo>
                    <a:pt x="71" y="169"/>
                  </a:lnTo>
                  <a:lnTo>
                    <a:pt x="55" y="165"/>
                  </a:lnTo>
                  <a:lnTo>
                    <a:pt x="41" y="159"/>
                  </a:lnTo>
                  <a:lnTo>
                    <a:pt x="28" y="150"/>
                  </a:lnTo>
                  <a:lnTo>
                    <a:pt x="16" y="135"/>
                  </a:lnTo>
                  <a:lnTo>
                    <a:pt x="12" y="131"/>
                  </a:lnTo>
                  <a:lnTo>
                    <a:pt x="7" y="121"/>
                  </a:lnTo>
                  <a:lnTo>
                    <a:pt x="3" y="106"/>
                  </a:lnTo>
                  <a:lnTo>
                    <a:pt x="0" y="89"/>
                  </a:lnTo>
                  <a:lnTo>
                    <a:pt x="2" y="72"/>
                  </a:lnTo>
                  <a:lnTo>
                    <a:pt x="10" y="54"/>
                  </a:lnTo>
                  <a:lnTo>
                    <a:pt x="23" y="34"/>
                  </a:lnTo>
                  <a:lnTo>
                    <a:pt x="42" y="13"/>
                  </a:lnTo>
                  <a:lnTo>
                    <a:pt x="46" y="12"/>
                  </a:lnTo>
                  <a:lnTo>
                    <a:pt x="54" y="7"/>
                  </a:lnTo>
                  <a:lnTo>
                    <a:pt x="67" y="2"/>
                  </a:lnTo>
                  <a:lnTo>
                    <a:pt x="86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6" name="Freeform 147"/>
            <p:cNvSpPr/>
            <p:nvPr/>
          </p:nvSpPr>
          <p:spPr bwMode="auto">
            <a:xfrm>
              <a:off x="7610475" y="2525713"/>
              <a:ext cx="120650" cy="53975"/>
            </a:xfrm>
            <a:custGeom>
              <a:avLst/>
              <a:gdLst>
                <a:gd name="T0" fmla="*/ 9 w 76"/>
                <a:gd name="T1" fmla="*/ 0 h 34"/>
                <a:gd name="T2" fmla="*/ 9 w 76"/>
                <a:gd name="T3" fmla="*/ 1 h 34"/>
                <a:gd name="T4" fmla="*/ 11 w 76"/>
                <a:gd name="T5" fmla="*/ 2 h 34"/>
                <a:gd name="T6" fmla="*/ 12 w 76"/>
                <a:gd name="T7" fmla="*/ 5 h 34"/>
                <a:gd name="T8" fmla="*/ 14 w 76"/>
                <a:gd name="T9" fmla="*/ 6 h 34"/>
                <a:gd name="T10" fmla="*/ 16 w 76"/>
                <a:gd name="T11" fmla="*/ 9 h 34"/>
                <a:gd name="T12" fmla="*/ 17 w 76"/>
                <a:gd name="T13" fmla="*/ 10 h 34"/>
                <a:gd name="T14" fmla="*/ 18 w 76"/>
                <a:gd name="T15" fmla="*/ 10 h 34"/>
                <a:gd name="T16" fmla="*/ 18 w 76"/>
                <a:gd name="T17" fmla="*/ 10 h 34"/>
                <a:gd name="T18" fmla="*/ 18 w 76"/>
                <a:gd name="T19" fmla="*/ 11 h 34"/>
                <a:gd name="T20" fmla="*/ 21 w 76"/>
                <a:gd name="T21" fmla="*/ 14 h 34"/>
                <a:gd name="T22" fmla="*/ 24 w 76"/>
                <a:gd name="T23" fmla="*/ 17 h 34"/>
                <a:gd name="T24" fmla="*/ 25 w 76"/>
                <a:gd name="T25" fmla="*/ 14 h 34"/>
                <a:gd name="T26" fmla="*/ 26 w 76"/>
                <a:gd name="T27" fmla="*/ 11 h 34"/>
                <a:gd name="T28" fmla="*/ 29 w 76"/>
                <a:gd name="T29" fmla="*/ 10 h 34"/>
                <a:gd name="T30" fmla="*/ 30 w 76"/>
                <a:gd name="T31" fmla="*/ 10 h 34"/>
                <a:gd name="T32" fmla="*/ 33 w 76"/>
                <a:gd name="T33" fmla="*/ 10 h 34"/>
                <a:gd name="T34" fmla="*/ 35 w 76"/>
                <a:gd name="T35" fmla="*/ 11 h 34"/>
                <a:gd name="T36" fmla="*/ 37 w 76"/>
                <a:gd name="T37" fmla="*/ 13 h 34"/>
                <a:gd name="T38" fmla="*/ 37 w 76"/>
                <a:gd name="T39" fmla="*/ 13 h 34"/>
                <a:gd name="T40" fmla="*/ 46 w 76"/>
                <a:gd name="T41" fmla="*/ 19 h 34"/>
                <a:gd name="T42" fmla="*/ 46 w 76"/>
                <a:gd name="T43" fmla="*/ 19 h 34"/>
                <a:gd name="T44" fmla="*/ 50 w 76"/>
                <a:gd name="T45" fmla="*/ 22 h 34"/>
                <a:gd name="T46" fmla="*/ 54 w 76"/>
                <a:gd name="T47" fmla="*/ 22 h 34"/>
                <a:gd name="T48" fmla="*/ 58 w 76"/>
                <a:gd name="T49" fmla="*/ 22 h 34"/>
                <a:gd name="T50" fmla="*/ 63 w 76"/>
                <a:gd name="T51" fmla="*/ 20 h 34"/>
                <a:gd name="T52" fmla="*/ 67 w 76"/>
                <a:gd name="T53" fmla="*/ 19 h 34"/>
                <a:gd name="T54" fmla="*/ 69 w 76"/>
                <a:gd name="T55" fmla="*/ 18 h 34"/>
                <a:gd name="T56" fmla="*/ 71 w 76"/>
                <a:gd name="T57" fmla="*/ 17 h 34"/>
                <a:gd name="T58" fmla="*/ 71 w 76"/>
                <a:gd name="T59" fmla="*/ 17 h 34"/>
                <a:gd name="T60" fmla="*/ 76 w 76"/>
                <a:gd name="T61" fmla="*/ 26 h 34"/>
                <a:gd name="T62" fmla="*/ 73 w 76"/>
                <a:gd name="T63" fmla="*/ 27 h 34"/>
                <a:gd name="T64" fmla="*/ 69 w 76"/>
                <a:gd name="T65" fmla="*/ 28 h 34"/>
                <a:gd name="T66" fmla="*/ 62 w 76"/>
                <a:gd name="T67" fmla="*/ 31 h 34"/>
                <a:gd name="T68" fmla="*/ 54 w 76"/>
                <a:gd name="T69" fmla="*/ 32 h 34"/>
                <a:gd name="T70" fmla="*/ 49 w 76"/>
                <a:gd name="T71" fmla="*/ 32 h 34"/>
                <a:gd name="T72" fmla="*/ 43 w 76"/>
                <a:gd name="T73" fmla="*/ 30 h 34"/>
                <a:gd name="T74" fmla="*/ 39 w 76"/>
                <a:gd name="T75" fmla="*/ 27 h 34"/>
                <a:gd name="T76" fmla="*/ 33 w 76"/>
                <a:gd name="T77" fmla="*/ 22 h 34"/>
                <a:gd name="T78" fmla="*/ 34 w 76"/>
                <a:gd name="T79" fmla="*/ 27 h 34"/>
                <a:gd name="T80" fmla="*/ 34 w 76"/>
                <a:gd name="T81" fmla="*/ 28 h 34"/>
                <a:gd name="T82" fmla="*/ 34 w 76"/>
                <a:gd name="T83" fmla="*/ 30 h 34"/>
                <a:gd name="T84" fmla="*/ 33 w 76"/>
                <a:gd name="T85" fmla="*/ 32 h 34"/>
                <a:gd name="T86" fmla="*/ 31 w 76"/>
                <a:gd name="T87" fmla="*/ 34 h 34"/>
                <a:gd name="T88" fmla="*/ 29 w 76"/>
                <a:gd name="T89" fmla="*/ 34 h 34"/>
                <a:gd name="T90" fmla="*/ 29 w 76"/>
                <a:gd name="T91" fmla="*/ 34 h 34"/>
                <a:gd name="T92" fmla="*/ 28 w 76"/>
                <a:gd name="T93" fmla="*/ 34 h 34"/>
                <a:gd name="T94" fmla="*/ 28 w 76"/>
                <a:gd name="T95" fmla="*/ 34 h 34"/>
                <a:gd name="T96" fmla="*/ 26 w 76"/>
                <a:gd name="T97" fmla="*/ 32 h 34"/>
                <a:gd name="T98" fmla="*/ 25 w 76"/>
                <a:gd name="T99" fmla="*/ 32 h 34"/>
                <a:gd name="T100" fmla="*/ 25 w 76"/>
                <a:gd name="T101" fmla="*/ 31 h 34"/>
                <a:gd name="T102" fmla="*/ 22 w 76"/>
                <a:gd name="T103" fmla="*/ 30 h 34"/>
                <a:gd name="T104" fmla="*/ 21 w 76"/>
                <a:gd name="T105" fmla="*/ 27 h 34"/>
                <a:gd name="T106" fmla="*/ 18 w 76"/>
                <a:gd name="T107" fmla="*/ 24 h 34"/>
                <a:gd name="T108" fmla="*/ 16 w 76"/>
                <a:gd name="T109" fmla="*/ 22 h 34"/>
                <a:gd name="T110" fmla="*/ 12 w 76"/>
                <a:gd name="T111" fmla="*/ 18 h 34"/>
                <a:gd name="T112" fmla="*/ 9 w 76"/>
                <a:gd name="T113" fmla="*/ 15 h 34"/>
                <a:gd name="T114" fmla="*/ 8 w 76"/>
                <a:gd name="T115" fmla="*/ 14 h 34"/>
                <a:gd name="T116" fmla="*/ 4 w 76"/>
                <a:gd name="T117" fmla="*/ 10 h 34"/>
                <a:gd name="T118" fmla="*/ 1 w 76"/>
                <a:gd name="T119" fmla="*/ 6 h 34"/>
                <a:gd name="T120" fmla="*/ 0 w 76"/>
                <a:gd name="T121" fmla="*/ 2 h 34"/>
                <a:gd name="T122" fmla="*/ 9 w 76"/>
                <a:gd name="T12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6" h="34">
                  <a:moveTo>
                    <a:pt x="9" y="0"/>
                  </a:moveTo>
                  <a:lnTo>
                    <a:pt x="9" y="1"/>
                  </a:lnTo>
                  <a:lnTo>
                    <a:pt x="11" y="2"/>
                  </a:lnTo>
                  <a:lnTo>
                    <a:pt x="12" y="5"/>
                  </a:lnTo>
                  <a:lnTo>
                    <a:pt x="14" y="6"/>
                  </a:lnTo>
                  <a:lnTo>
                    <a:pt x="16" y="9"/>
                  </a:lnTo>
                  <a:lnTo>
                    <a:pt x="17" y="10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8" y="11"/>
                  </a:lnTo>
                  <a:lnTo>
                    <a:pt x="21" y="14"/>
                  </a:lnTo>
                  <a:lnTo>
                    <a:pt x="24" y="17"/>
                  </a:lnTo>
                  <a:lnTo>
                    <a:pt x="25" y="14"/>
                  </a:lnTo>
                  <a:lnTo>
                    <a:pt x="26" y="11"/>
                  </a:lnTo>
                  <a:lnTo>
                    <a:pt x="29" y="10"/>
                  </a:lnTo>
                  <a:lnTo>
                    <a:pt x="30" y="10"/>
                  </a:lnTo>
                  <a:lnTo>
                    <a:pt x="33" y="10"/>
                  </a:lnTo>
                  <a:lnTo>
                    <a:pt x="35" y="11"/>
                  </a:lnTo>
                  <a:lnTo>
                    <a:pt x="37" y="13"/>
                  </a:lnTo>
                  <a:lnTo>
                    <a:pt x="37" y="13"/>
                  </a:lnTo>
                  <a:lnTo>
                    <a:pt x="46" y="19"/>
                  </a:lnTo>
                  <a:lnTo>
                    <a:pt x="46" y="19"/>
                  </a:lnTo>
                  <a:lnTo>
                    <a:pt x="50" y="22"/>
                  </a:lnTo>
                  <a:lnTo>
                    <a:pt x="54" y="22"/>
                  </a:lnTo>
                  <a:lnTo>
                    <a:pt x="58" y="22"/>
                  </a:lnTo>
                  <a:lnTo>
                    <a:pt x="63" y="20"/>
                  </a:lnTo>
                  <a:lnTo>
                    <a:pt x="67" y="19"/>
                  </a:lnTo>
                  <a:lnTo>
                    <a:pt x="69" y="18"/>
                  </a:lnTo>
                  <a:lnTo>
                    <a:pt x="71" y="17"/>
                  </a:lnTo>
                  <a:lnTo>
                    <a:pt x="71" y="17"/>
                  </a:lnTo>
                  <a:lnTo>
                    <a:pt x="76" y="26"/>
                  </a:lnTo>
                  <a:lnTo>
                    <a:pt x="73" y="27"/>
                  </a:lnTo>
                  <a:lnTo>
                    <a:pt x="69" y="28"/>
                  </a:lnTo>
                  <a:lnTo>
                    <a:pt x="62" y="31"/>
                  </a:lnTo>
                  <a:lnTo>
                    <a:pt x="54" y="32"/>
                  </a:lnTo>
                  <a:lnTo>
                    <a:pt x="49" y="32"/>
                  </a:lnTo>
                  <a:lnTo>
                    <a:pt x="43" y="30"/>
                  </a:lnTo>
                  <a:lnTo>
                    <a:pt x="39" y="27"/>
                  </a:lnTo>
                  <a:lnTo>
                    <a:pt x="33" y="22"/>
                  </a:lnTo>
                  <a:lnTo>
                    <a:pt x="34" y="27"/>
                  </a:lnTo>
                  <a:lnTo>
                    <a:pt x="34" y="28"/>
                  </a:lnTo>
                  <a:lnTo>
                    <a:pt x="34" y="30"/>
                  </a:lnTo>
                  <a:lnTo>
                    <a:pt x="33" y="32"/>
                  </a:lnTo>
                  <a:lnTo>
                    <a:pt x="31" y="34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8" y="34"/>
                  </a:lnTo>
                  <a:lnTo>
                    <a:pt x="28" y="34"/>
                  </a:lnTo>
                  <a:lnTo>
                    <a:pt x="26" y="32"/>
                  </a:lnTo>
                  <a:lnTo>
                    <a:pt x="25" y="32"/>
                  </a:lnTo>
                  <a:lnTo>
                    <a:pt x="25" y="31"/>
                  </a:lnTo>
                  <a:lnTo>
                    <a:pt x="22" y="30"/>
                  </a:lnTo>
                  <a:lnTo>
                    <a:pt x="21" y="27"/>
                  </a:lnTo>
                  <a:lnTo>
                    <a:pt x="18" y="24"/>
                  </a:lnTo>
                  <a:lnTo>
                    <a:pt x="16" y="22"/>
                  </a:lnTo>
                  <a:lnTo>
                    <a:pt x="12" y="18"/>
                  </a:lnTo>
                  <a:lnTo>
                    <a:pt x="9" y="15"/>
                  </a:lnTo>
                  <a:lnTo>
                    <a:pt x="8" y="14"/>
                  </a:lnTo>
                  <a:lnTo>
                    <a:pt x="4" y="10"/>
                  </a:lnTo>
                  <a:lnTo>
                    <a:pt x="1" y="6"/>
                  </a:lnTo>
                  <a:lnTo>
                    <a:pt x="0" y="2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7" name="Freeform 148"/>
            <p:cNvSpPr/>
            <p:nvPr/>
          </p:nvSpPr>
          <p:spPr bwMode="auto">
            <a:xfrm>
              <a:off x="7477125" y="2455863"/>
              <a:ext cx="139700" cy="73025"/>
            </a:xfrm>
            <a:custGeom>
              <a:avLst/>
              <a:gdLst>
                <a:gd name="T0" fmla="*/ 9 w 88"/>
                <a:gd name="T1" fmla="*/ 0 h 46"/>
                <a:gd name="T2" fmla="*/ 11 w 88"/>
                <a:gd name="T3" fmla="*/ 3 h 46"/>
                <a:gd name="T4" fmla="*/ 12 w 88"/>
                <a:gd name="T5" fmla="*/ 7 h 46"/>
                <a:gd name="T6" fmla="*/ 15 w 88"/>
                <a:gd name="T7" fmla="*/ 11 h 46"/>
                <a:gd name="T8" fmla="*/ 19 w 88"/>
                <a:gd name="T9" fmla="*/ 15 h 46"/>
                <a:gd name="T10" fmla="*/ 24 w 88"/>
                <a:gd name="T11" fmla="*/ 19 h 46"/>
                <a:gd name="T12" fmla="*/ 28 w 88"/>
                <a:gd name="T13" fmla="*/ 21 h 46"/>
                <a:gd name="T14" fmla="*/ 32 w 88"/>
                <a:gd name="T15" fmla="*/ 24 h 46"/>
                <a:gd name="T16" fmla="*/ 36 w 88"/>
                <a:gd name="T17" fmla="*/ 25 h 46"/>
                <a:gd name="T18" fmla="*/ 38 w 88"/>
                <a:gd name="T19" fmla="*/ 27 h 46"/>
                <a:gd name="T20" fmla="*/ 40 w 88"/>
                <a:gd name="T21" fmla="*/ 28 h 46"/>
                <a:gd name="T22" fmla="*/ 41 w 88"/>
                <a:gd name="T23" fmla="*/ 28 h 46"/>
                <a:gd name="T24" fmla="*/ 45 w 88"/>
                <a:gd name="T25" fmla="*/ 29 h 46"/>
                <a:gd name="T26" fmla="*/ 49 w 88"/>
                <a:gd name="T27" fmla="*/ 30 h 46"/>
                <a:gd name="T28" fmla="*/ 50 w 88"/>
                <a:gd name="T29" fmla="*/ 28 h 46"/>
                <a:gd name="T30" fmla="*/ 50 w 88"/>
                <a:gd name="T31" fmla="*/ 27 h 46"/>
                <a:gd name="T32" fmla="*/ 50 w 88"/>
                <a:gd name="T33" fmla="*/ 25 h 46"/>
                <a:gd name="T34" fmla="*/ 51 w 88"/>
                <a:gd name="T35" fmla="*/ 25 h 46"/>
                <a:gd name="T36" fmla="*/ 51 w 88"/>
                <a:gd name="T37" fmla="*/ 24 h 46"/>
                <a:gd name="T38" fmla="*/ 54 w 88"/>
                <a:gd name="T39" fmla="*/ 23 h 46"/>
                <a:gd name="T40" fmla="*/ 55 w 88"/>
                <a:gd name="T41" fmla="*/ 21 h 46"/>
                <a:gd name="T42" fmla="*/ 58 w 88"/>
                <a:gd name="T43" fmla="*/ 20 h 46"/>
                <a:gd name="T44" fmla="*/ 62 w 88"/>
                <a:gd name="T45" fmla="*/ 20 h 46"/>
                <a:gd name="T46" fmla="*/ 63 w 88"/>
                <a:gd name="T47" fmla="*/ 20 h 46"/>
                <a:gd name="T48" fmla="*/ 66 w 88"/>
                <a:gd name="T49" fmla="*/ 21 h 46"/>
                <a:gd name="T50" fmla="*/ 67 w 88"/>
                <a:gd name="T51" fmla="*/ 23 h 46"/>
                <a:gd name="T52" fmla="*/ 70 w 88"/>
                <a:gd name="T53" fmla="*/ 25 h 46"/>
                <a:gd name="T54" fmla="*/ 71 w 88"/>
                <a:gd name="T55" fmla="*/ 29 h 46"/>
                <a:gd name="T56" fmla="*/ 71 w 88"/>
                <a:gd name="T57" fmla="*/ 30 h 46"/>
                <a:gd name="T58" fmla="*/ 71 w 88"/>
                <a:gd name="T59" fmla="*/ 32 h 46"/>
                <a:gd name="T60" fmla="*/ 70 w 88"/>
                <a:gd name="T61" fmla="*/ 33 h 46"/>
                <a:gd name="T62" fmla="*/ 68 w 88"/>
                <a:gd name="T63" fmla="*/ 36 h 46"/>
                <a:gd name="T64" fmla="*/ 75 w 88"/>
                <a:gd name="T65" fmla="*/ 36 h 46"/>
                <a:gd name="T66" fmla="*/ 81 w 88"/>
                <a:gd name="T67" fmla="*/ 36 h 46"/>
                <a:gd name="T68" fmla="*/ 84 w 88"/>
                <a:gd name="T69" fmla="*/ 36 h 46"/>
                <a:gd name="T70" fmla="*/ 87 w 88"/>
                <a:gd name="T71" fmla="*/ 36 h 46"/>
                <a:gd name="T72" fmla="*/ 87 w 88"/>
                <a:gd name="T73" fmla="*/ 36 h 46"/>
                <a:gd name="T74" fmla="*/ 87 w 88"/>
                <a:gd name="T75" fmla="*/ 36 h 46"/>
                <a:gd name="T76" fmla="*/ 88 w 88"/>
                <a:gd name="T77" fmla="*/ 46 h 46"/>
                <a:gd name="T78" fmla="*/ 87 w 88"/>
                <a:gd name="T79" fmla="*/ 46 h 46"/>
                <a:gd name="T80" fmla="*/ 84 w 88"/>
                <a:gd name="T81" fmla="*/ 46 h 46"/>
                <a:gd name="T82" fmla="*/ 81 w 88"/>
                <a:gd name="T83" fmla="*/ 46 h 46"/>
                <a:gd name="T84" fmla="*/ 74 w 88"/>
                <a:gd name="T85" fmla="*/ 46 h 46"/>
                <a:gd name="T86" fmla="*/ 63 w 88"/>
                <a:gd name="T87" fmla="*/ 45 h 46"/>
                <a:gd name="T88" fmla="*/ 55 w 88"/>
                <a:gd name="T89" fmla="*/ 41 h 46"/>
                <a:gd name="T90" fmla="*/ 54 w 88"/>
                <a:gd name="T91" fmla="*/ 41 h 46"/>
                <a:gd name="T92" fmla="*/ 49 w 88"/>
                <a:gd name="T93" fmla="*/ 41 h 46"/>
                <a:gd name="T94" fmla="*/ 43 w 88"/>
                <a:gd name="T95" fmla="*/ 40 h 46"/>
                <a:gd name="T96" fmla="*/ 37 w 88"/>
                <a:gd name="T97" fmla="*/ 37 h 46"/>
                <a:gd name="T98" fmla="*/ 36 w 88"/>
                <a:gd name="T99" fmla="*/ 37 h 46"/>
                <a:gd name="T100" fmla="*/ 34 w 88"/>
                <a:gd name="T101" fmla="*/ 36 h 46"/>
                <a:gd name="T102" fmla="*/ 32 w 88"/>
                <a:gd name="T103" fmla="*/ 34 h 46"/>
                <a:gd name="T104" fmla="*/ 28 w 88"/>
                <a:gd name="T105" fmla="*/ 33 h 46"/>
                <a:gd name="T106" fmla="*/ 24 w 88"/>
                <a:gd name="T107" fmla="*/ 30 h 46"/>
                <a:gd name="T108" fmla="*/ 19 w 88"/>
                <a:gd name="T109" fmla="*/ 28 h 46"/>
                <a:gd name="T110" fmla="*/ 11 w 88"/>
                <a:gd name="T111" fmla="*/ 20 h 46"/>
                <a:gd name="T112" fmla="*/ 3 w 88"/>
                <a:gd name="T113" fmla="*/ 11 h 46"/>
                <a:gd name="T114" fmla="*/ 0 w 88"/>
                <a:gd name="T115" fmla="*/ 0 h 46"/>
                <a:gd name="T116" fmla="*/ 9 w 88"/>
                <a:gd name="T11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8" h="46">
                  <a:moveTo>
                    <a:pt x="9" y="0"/>
                  </a:moveTo>
                  <a:lnTo>
                    <a:pt x="11" y="3"/>
                  </a:lnTo>
                  <a:lnTo>
                    <a:pt x="12" y="7"/>
                  </a:lnTo>
                  <a:lnTo>
                    <a:pt x="15" y="11"/>
                  </a:lnTo>
                  <a:lnTo>
                    <a:pt x="19" y="15"/>
                  </a:lnTo>
                  <a:lnTo>
                    <a:pt x="24" y="19"/>
                  </a:lnTo>
                  <a:lnTo>
                    <a:pt x="28" y="21"/>
                  </a:lnTo>
                  <a:lnTo>
                    <a:pt x="32" y="24"/>
                  </a:lnTo>
                  <a:lnTo>
                    <a:pt x="36" y="25"/>
                  </a:lnTo>
                  <a:lnTo>
                    <a:pt x="38" y="27"/>
                  </a:lnTo>
                  <a:lnTo>
                    <a:pt x="40" y="28"/>
                  </a:lnTo>
                  <a:lnTo>
                    <a:pt x="41" y="28"/>
                  </a:lnTo>
                  <a:lnTo>
                    <a:pt x="45" y="29"/>
                  </a:lnTo>
                  <a:lnTo>
                    <a:pt x="49" y="30"/>
                  </a:lnTo>
                  <a:lnTo>
                    <a:pt x="50" y="28"/>
                  </a:lnTo>
                  <a:lnTo>
                    <a:pt x="50" y="27"/>
                  </a:lnTo>
                  <a:lnTo>
                    <a:pt x="50" y="25"/>
                  </a:lnTo>
                  <a:lnTo>
                    <a:pt x="51" y="25"/>
                  </a:lnTo>
                  <a:lnTo>
                    <a:pt x="51" y="24"/>
                  </a:lnTo>
                  <a:lnTo>
                    <a:pt x="54" y="23"/>
                  </a:lnTo>
                  <a:lnTo>
                    <a:pt x="55" y="21"/>
                  </a:lnTo>
                  <a:lnTo>
                    <a:pt x="58" y="20"/>
                  </a:lnTo>
                  <a:lnTo>
                    <a:pt x="62" y="20"/>
                  </a:lnTo>
                  <a:lnTo>
                    <a:pt x="63" y="20"/>
                  </a:lnTo>
                  <a:lnTo>
                    <a:pt x="66" y="21"/>
                  </a:lnTo>
                  <a:lnTo>
                    <a:pt x="67" y="23"/>
                  </a:lnTo>
                  <a:lnTo>
                    <a:pt x="70" y="25"/>
                  </a:lnTo>
                  <a:lnTo>
                    <a:pt x="71" y="29"/>
                  </a:lnTo>
                  <a:lnTo>
                    <a:pt x="71" y="30"/>
                  </a:lnTo>
                  <a:lnTo>
                    <a:pt x="71" y="32"/>
                  </a:lnTo>
                  <a:lnTo>
                    <a:pt x="70" y="33"/>
                  </a:lnTo>
                  <a:lnTo>
                    <a:pt x="68" y="36"/>
                  </a:lnTo>
                  <a:lnTo>
                    <a:pt x="75" y="36"/>
                  </a:lnTo>
                  <a:lnTo>
                    <a:pt x="81" y="36"/>
                  </a:lnTo>
                  <a:lnTo>
                    <a:pt x="84" y="36"/>
                  </a:lnTo>
                  <a:lnTo>
                    <a:pt x="87" y="36"/>
                  </a:lnTo>
                  <a:lnTo>
                    <a:pt x="87" y="36"/>
                  </a:lnTo>
                  <a:lnTo>
                    <a:pt x="87" y="36"/>
                  </a:lnTo>
                  <a:lnTo>
                    <a:pt x="88" y="46"/>
                  </a:lnTo>
                  <a:lnTo>
                    <a:pt x="87" y="46"/>
                  </a:lnTo>
                  <a:lnTo>
                    <a:pt x="84" y="46"/>
                  </a:lnTo>
                  <a:lnTo>
                    <a:pt x="81" y="46"/>
                  </a:lnTo>
                  <a:lnTo>
                    <a:pt x="74" y="46"/>
                  </a:lnTo>
                  <a:lnTo>
                    <a:pt x="63" y="45"/>
                  </a:lnTo>
                  <a:lnTo>
                    <a:pt x="55" y="41"/>
                  </a:lnTo>
                  <a:lnTo>
                    <a:pt x="54" y="41"/>
                  </a:lnTo>
                  <a:lnTo>
                    <a:pt x="49" y="41"/>
                  </a:lnTo>
                  <a:lnTo>
                    <a:pt x="43" y="40"/>
                  </a:lnTo>
                  <a:lnTo>
                    <a:pt x="37" y="37"/>
                  </a:lnTo>
                  <a:lnTo>
                    <a:pt x="36" y="37"/>
                  </a:lnTo>
                  <a:lnTo>
                    <a:pt x="34" y="36"/>
                  </a:lnTo>
                  <a:lnTo>
                    <a:pt x="32" y="34"/>
                  </a:lnTo>
                  <a:lnTo>
                    <a:pt x="28" y="33"/>
                  </a:lnTo>
                  <a:lnTo>
                    <a:pt x="24" y="30"/>
                  </a:lnTo>
                  <a:lnTo>
                    <a:pt x="19" y="28"/>
                  </a:lnTo>
                  <a:lnTo>
                    <a:pt x="11" y="20"/>
                  </a:lnTo>
                  <a:lnTo>
                    <a:pt x="3" y="11"/>
                  </a:lnTo>
                  <a:lnTo>
                    <a:pt x="0" y="0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8" name="Freeform 149"/>
            <p:cNvSpPr/>
            <p:nvPr/>
          </p:nvSpPr>
          <p:spPr bwMode="auto">
            <a:xfrm>
              <a:off x="7556500" y="2644775"/>
              <a:ext cx="149225" cy="63500"/>
            </a:xfrm>
            <a:custGeom>
              <a:avLst/>
              <a:gdLst>
                <a:gd name="T0" fmla="*/ 86 w 94"/>
                <a:gd name="T1" fmla="*/ 0 h 40"/>
                <a:gd name="T2" fmla="*/ 94 w 94"/>
                <a:gd name="T3" fmla="*/ 6 h 40"/>
                <a:gd name="T4" fmla="*/ 81 w 94"/>
                <a:gd name="T5" fmla="*/ 21 h 40"/>
                <a:gd name="T6" fmla="*/ 68 w 94"/>
                <a:gd name="T7" fmla="*/ 32 h 40"/>
                <a:gd name="T8" fmla="*/ 55 w 94"/>
                <a:gd name="T9" fmla="*/ 38 h 40"/>
                <a:gd name="T10" fmla="*/ 42 w 94"/>
                <a:gd name="T11" fmla="*/ 40 h 40"/>
                <a:gd name="T12" fmla="*/ 42 w 94"/>
                <a:gd name="T13" fmla="*/ 40 h 40"/>
                <a:gd name="T14" fmla="*/ 28 w 94"/>
                <a:gd name="T15" fmla="*/ 38 h 40"/>
                <a:gd name="T16" fmla="*/ 16 w 94"/>
                <a:gd name="T17" fmla="*/ 33 h 40"/>
                <a:gd name="T18" fmla="*/ 8 w 94"/>
                <a:gd name="T19" fmla="*/ 28 h 40"/>
                <a:gd name="T20" fmla="*/ 1 w 94"/>
                <a:gd name="T21" fmla="*/ 24 h 40"/>
                <a:gd name="T22" fmla="*/ 0 w 94"/>
                <a:gd name="T23" fmla="*/ 21 h 40"/>
                <a:gd name="T24" fmla="*/ 0 w 94"/>
                <a:gd name="T25" fmla="*/ 21 h 40"/>
                <a:gd name="T26" fmla="*/ 7 w 94"/>
                <a:gd name="T27" fmla="*/ 15 h 40"/>
                <a:gd name="T28" fmla="*/ 7 w 94"/>
                <a:gd name="T29" fmla="*/ 16 h 40"/>
                <a:gd name="T30" fmla="*/ 9 w 94"/>
                <a:gd name="T31" fmla="*/ 17 h 40"/>
                <a:gd name="T32" fmla="*/ 12 w 94"/>
                <a:gd name="T33" fmla="*/ 20 h 40"/>
                <a:gd name="T34" fmla="*/ 17 w 94"/>
                <a:gd name="T35" fmla="*/ 23 h 40"/>
                <a:gd name="T36" fmla="*/ 28 w 94"/>
                <a:gd name="T37" fmla="*/ 28 h 40"/>
                <a:gd name="T38" fmla="*/ 42 w 94"/>
                <a:gd name="T39" fmla="*/ 31 h 40"/>
                <a:gd name="T40" fmla="*/ 52 w 94"/>
                <a:gd name="T41" fmla="*/ 29 h 40"/>
                <a:gd name="T42" fmla="*/ 63 w 94"/>
                <a:gd name="T43" fmla="*/ 24 h 40"/>
                <a:gd name="T44" fmla="*/ 75 w 94"/>
                <a:gd name="T45" fmla="*/ 15 h 40"/>
                <a:gd name="T46" fmla="*/ 86 w 94"/>
                <a:gd name="T4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4" h="40">
                  <a:moveTo>
                    <a:pt x="86" y="0"/>
                  </a:moveTo>
                  <a:lnTo>
                    <a:pt x="94" y="6"/>
                  </a:lnTo>
                  <a:lnTo>
                    <a:pt x="81" y="21"/>
                  </a:lnTo>
                  <a:lnTo>
                    <a:pt x="68" y="32"/>
                  </a:lnTo>
                  <a:lnTo>
                    <a:pt x="55" y="38"/>
                  </a:lnTo>
                  <a:lnTo>
                    <a:pt x="42" y="40"/>
                  </a:lnTo>
                  <a:lnTo>
                    <a:pt x="42" y="40"/>
                  </a:lnTo>
                  <a:lnTo>
                    <a:pt x="28" y="38"/>
                  </a:lnTo>
                  <a:lnTo>
                    <a:pt x="16" y="33"/>
                  </a:lnTo>
                  <a:lnTo>
                    <a:pt x="8" y="28"/>
                  </a:lnTo>
                  <a:lnTo>
                    <a:pt x="1" y="24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7" y="15"/>
                  </a:lnTo>
                  <a:lnTo>
                    <a:pt x="7" y="16"/>
                  </a:lnTo>
                  <a:lnTo>
                    <a:pt x="9" y="17"/>
                  </a:lnTo>
                  <a:lnTo>
                    <a:pt x="12" y="20"/>
                  </a:lnTo>
                  <a:lnTo>
                    <a:pt x="17" y="23"/>
                  </a:lnTo>
                  <a:lnTo>
                    <a:pt x="28" y="28"/>
                  </a:lnTo>
                  <a:lnTo>
                    <a:pt x="42" y="31"/>
                  </a:lnTo>
                  <a:lnTo>
                    <a:pt x="52" y="29"/>
                  </a:lnTo>
                  <a:lnTo>
                    <a:pt x="63" y="24"/>
                  </a:lnTo>
                  <a:lnTo>
                    <a:pt x="75" y="15"/>
                  </a:lnTo>
                  <a:lnTo>
                    <a:pt x="86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9" name="Freeform 150"/>
            <p:cNvSpPr/>
            <p:nvPr/>
          </p:nvSpPr>
          <p:spPr bwMode="auto">
            <a:xfrm>
              <a:off x="7685088" y="2633663"/>
              <a:ext cx="25400" cy="23813"/>
            </a:xfrm>
            <a:custGeom>
              <a:avLst/>
              <a:gdLst>
                <a:gd name="T0" fmla="*/ 5 w 16"/>
                <a:gd name="T1" fmla="*/ 0 h 15"/>
                <a:gd name="T2" fmla="*/ 16 w 16"/>
                <a:gd name="T3" fmla="*/ 7 h 15"/>
                <a:gd name="T4" fmla="*/ 11 w 16"/>
                <a:gd name="T5" fmla="*/ 15 h 15"/>
                <a:gd name="T6" fmla="*/ 0 w 16"/>
                <a:gd name="T7" fmla="*/ 7 h 15"/>
                <a:gd name="T8" fmla="*/ 5 w 16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5">
                  <a:moveTo>
                    <a:pt x="5" y="0"/>
                  </a:moveTo>
                  <a:lnTo>
                    <a:pt x="16" y="7"/>
                  </a:lnTo>
                  <a:lnTo>
                    <a:pt x="11" y="15"/>
                  </a:lnTo>
                  <a:lnTo>
                    <a:pt x="0" y="7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0" name="Freeform 151"/>
            <p:cNvSpPr>
              <a:spLocks noEditPoints="1"/>
            </p:cNvSpPr>
            <p:nvPr/>
          </p:nvSpPr>
          <p:spPr bwMode="auto">
            <a:xfrm>
              <a:off x="7583488" y="2684463"/>
              <a:ext cx="93663" cy="71438"/>
            </a:xfrm>
            <a:custGeom>
              <a:avLst/>
              <a:gdLst>
                <a:gd name="T0" fmla="*/ 0 w 59"/>
                <a:gd name="T1" fmla="*/ 7 h 45"/>
                <a:gd name="T2" fmla="*/ 0 w 59"/>
                <a:gd name="T3" fmla="*/ 7 h 45"/>
                <a:gd name="T4" fmla="*/ 0 w 59"/>
                <a:gd name="T5" fmla="*/ 7 h 45"/>
                <a:gd name="T6" fmla="*/ 0 w 59"/>
                <a:gd name="T7" fmla="*/ 7 h 45"/>
                <a:gd name="T8" fmla="*/ 50 w 59"/>
                <a:gd name="T9" fmla="*/ 0 h 45"/>
                <a:gd name="T10" fmla="*/ 59 w 59"/>
                <a:gd name="T11" fmla="*/ 2 h 45"/>
                <a:gd name="T12" fmla="*/ 56 w 59"/>
                <a:gd name="T13" fmla="*/ 16 h 45"/>
                <a:gd name="T14" fmla="*/ 51 w 59"/>
                <a:gd name="T15" fmla="*/ 28 h 45"/>
                <a:gd name="T16" fmla="*/ 45 w 59"/>
                <a:gd name="T17" fmla="*/ 36 h 45"/>
                <a:gd name="T18" fmla="*/ 38 w 59"/>
                <a:gd name="T19" fmla="*/ 41 h 45"/>
                <a:gd name="T20" fmla="*/ 33 w 59"/>
                <a:gd name="T21" fmla="*/ 44 h 45"/>
                <a:gd name="T22" fmla="*/ 31 w 59"/>
                <a:gd name="T23" fmla="*/ 45 h 45"/>
                <a:gd name="T24" fmla="*/ 29 w 59"/>
                <a:gd name="T25" fmla="*/ 45 h 45"/>
                <a:gd name="T26" fmla="*/ 28 w 59"/>
                <a:gd name="T27" fmla="*/ 45 h 45"/>
                <a:gd name="T28" fmla="*/ 18 w 59"/>
                <a:gd name="T29" fmla="*/ 40 h 45"/>
                <a:gd name="T30" fmla="*/ 11 w 59"/>
                <a:gd name="T31" fmla="*/ 32 h 45"/>
                <a:gd name="T32" fmla="*/ 5 w 59"/>
                <a:gd name="T33" fmla="*/ 24 h 45"/>
                <a:gd name="T34" fmla="*/ 4 w 59"/>
                <a:gd name="T35" fmla="*/ 19 h 45"/>
                <a:gd name="T36" fmla="*/ 1 w 59"/>
                <a:gd name="T37" fmla="*/ 13 h 45"/>
                <a:gd name="T38" fmla="*/ 1 w 59"/>
                <a:gd name="T39" fmla="*/ 11 h 45"/>
                <a:gd name="T40" fmla="*/ 0 w 59"/>
                <a:gd name="T41" fmla="*/ 8 h 45"/>
                <a:gd name="T42" fmla="*/ 0 w 59"/>
                <a:gd name="T43" fmla="*/ 7 h 45"/>
                <a:gd name="T44" fmla="*/ 9 w 59"/>
                <a:gd name="T45" fmla="*/ 6 h 45"/>
                <a:gd name="T46" fmla="*/ 9 w 59"/>
                <a:gd name="T47" fmla="*/ 6 h 45"/>
                <a:gd name="T48" fmla="*/ 11 w 59"/>
                <a:gd name="T49" fmla="*/ 7 h 45"/>
                <a:gd name="T50" fmla="*/ 11 w 59"/>
                <a:gd name="T51" fmla="*/ 10 h 45"/>
                <a:gd name="T52" fmla="*/ 12 w 59"/>
                <a:gd name="T53" fmla="*/ 13 h 45"/>
                <a:gd name="T54" fmla="*/ 14 w 59"/>
                <a:gd name="T55" fmla="*/ 19 h 45"/>
                <a:gd name="T56" fmla="*/ 17 w 59"/>
                <a:gd name="T57" fmla="*/ 24 h 45"/>
                <a:gd name="T58" fmla="*/ 21 w 59"/>
                <a:gd name="T59" fmla="*/ 29 h 45"/>
                <a:gd name="T60" fmla="*/ 25 w 59"/>
                <a:gd name="T61" fmla="*/ 33 h 45"/>
                <a:gd name="T62" fmla="*/ 29 w 59"/>
                <a:gd name="T63" fmla="*/ 36 h 45"/>
                <a:gd name="T64" fmla="*/ 30 w 59"/>
                <a:gd name="T65" fmla="*/ 34 h 45"/>
                <a:gd name="T66" fmla="*/ 34 w 59"/>
                <a:gd name="T67" fmla="*/ 32 h 45"/>
                <a:gd name="T68" fmla="*/ 38 w 59"/>
                <a:gd name="T69" fmla="*/ 29 h 45"/>
                <a:gd name="T70" fmla="*/ 43 w 59"/>
                <a:gd name="T71" fmla="*/ 23 h 45"/>
                <a:gd name="T72" fmla="*/ 47 w 59"/>
                <a:gd name="T73" fmla="*/ 13 h 45"/>
                <a:gd name="T74" fmla="*/ 50 w 59"/>
                <a:gd name="T7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9" h="45">
                  <a:moveTo>
                    <a:pt x="0" y="7"/>
                  </a:move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close/>
                  <a:moveTo>
                    <a:pt x="50" y="0"/>
                  </a:moveTo>
                  <a:lnTo>
                    <a:pt x="59" y="2"/>
                  </a:lnTo>
                  <a:lnTo>
                    <a:pt x="56" y="16"/>
                  </a:lnTo>
                  <a:lnTo>
                    <a:pt x="51" y="28"/>
                  </a:lnTo>
                  <a:lnTo>
                    <a:pt x="45" y="36"/>
                  </a:lnTo>
                  <a:lnTo>
                    <a:pt x="38" y="41"/>
                  </a:lnTo>
                  <a:lnTo>
                    <a:pt x="33" y="44"/>
                  </a:lnTo>
                  <a:lnTo>
                    <a:pt x="31" y="45"/>
                  </a:lnTo>
                  <a:lnTo>
                    <a:pt x="29" y="45"/>
                  </a:lnTo>
                  <a:lnTo>
                    <a:pt x="28" y="45"/>
                  </a:lnTo>
                  <a:lnTo>
                    <a:pt x="18" y="40"/>
                  </a:lnTo>
                  <a:lnTo>
                    <a:pt x="11" y="32"/>
                  </a:lnTo>
                  <a:lnTo>
                    <a:pt x="5" y="24"/>
                  </a:lnTo>
                  <a:lnTo>
                    <a:pt x="4" y="19"/>
                  </a:lnTo>
                  <a:lnTo>
                    <a:pt x="1" y="13"/>
                  </a:lnTo>
                  <a:lnTo>
                    <a:pt x="1" y="11"/>
                  </a:lnTo>
                  <a:lnTo>
                    <a:pt x="0" y="8"/>
                  </a:lnTo>
                  <a:lnTo>
                    <a:pt x="0" y="7"/>
                  </a:lnTo>
                  <a:lnTo>
                    <a:pt x="9" y="6"/>
                  </a:lnTo>
                  <a:lnTo>
                    <a:pt x="9" y="6"/>
                  </a:lnTo>
                  <a:lnTo>
                    <a:pt x="11" y="7"/>
                  </a:lnTo>
                  <a:lnTo>
                    <a:pt x="11" y="10"/>
                  </a:lnTo>
                  <a:lnTo>
                    <a:pt x="12" y="13"/>
                  </a:lnTo>
                  <a:lnTo>
                    <a:pt x="14" y="19"/>
                  </a:lnTo>
                  <a:lnTo>
                    <a:pt x="17" y="24"/>
                  </a:lnTo>
                  <a:lnTo>
                    <a:pt x="21" y="29"/>
                  </a:lnTo>
                  <a:lnTo>
                    <a:pt x="25" y="33"/>
                  </a:lnTo>
                  <a:lnTo>
                    <a:pt x="29" y="36"/>
                  </a:lnTo>
                  <a:lnTo>
                    <a:pt x="30" y="34"/>
                  </a:lnTo>
                  <a:lnTo>
                    <a:pt x="34" y="32"/>
                  </a:lnTo>
                  <a:lnTo>
                    <a:pt x="38" y="29"/>
                  </a:lnTo>
                  <a:lnTo>
                    <a:pt x="43" y="23"/>
                  </a:lnTo>
                  <a:lnTo>
                    <a:pt x="47" y="13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1" name="Freeform 152"/>
            <p:cNvSpPr>
              <a:spLocks noEditPoints="1"/>
            </p:cNvSpPr>
            <p:nvPr/>
          </p:nvSpPr>
          <p:spPr bwMode="auto">
            <a:xfrm>
              <a:off x="7758113" y="2709863"/>
              <a:ext cx="44450" cy="52388"/>
            </a:xfrm>
            <a:custGeom>
              <a:avLst/>
              <a:gdLst>
                <a:gd name="T0" fmla="*/ 12 w 28"/>
                <a:gd name="T1" fmla="*/ 11 h 33"/>
                <a:gd name="T2" fmla="*/ 12 w 28"/>
                <a:gd name="T3" fmla="*/ 11 h 33"/>
                <a:gd name="T4" fmla="*/ 11 w 28"/>
                <a:gd name="T5" fmla="*/ 11 h 33"/>
                <a:gd name="T6" fmla="*/ 11 w 28"/>
                <a:gd name="T7" fmla="*/ 11 h 33"/>
                <a:gd name="T8" fmla="*/ 11 w 28"/>
                <a:gd name="T9" fmla="*/ 11 h 33"/>
                <a:gd name="T10" fmla="*/ 11 w 28"/>
                <a:gd name="T11" fmla="*/ 12 h 33"/>
                <a:gd name="T12" fmla="*/ 9 w 28"/>
                <a:gd name="T13" fmla="*/ 14 h 33"/>
                <a:gd name="T14" fmla="*/ 9 w 28"/>
                <a:gd name="T15" fmla="*/ 16 h 33"/>
                <a:gd name="T16" fmla="*/ 11 w 28"/>
                <a:gd name="T17" fmla="*/ 17 h 33"/>
                <a:gd name="T18" fmla="*/ 11 w 28"/>
                <a:gd name="T19" fmla="*/ 18 h 33"/>
                <a:gd name="T20" fmla="*/ 11 w 28"/>
                <a:gd name="T21" fmla="*/ 21 h 33"/>
                <a:gd name="T22" fmla="*/ 12 w 28"/>
                <a:gd name="T23" fmla="*/ 22 h 33"/>
                <a:gd name="T24" fmla="*/ 12 w 28"/>
                <a:gd name="T25" fmla="*/ 22 h 33"/>
                <a:gd name="T26" fmla="*/ 13 w 28"/>
                <a:gd name="T27" fmla="*/ 21 h 33"/>
                <a:gd name="T28" fmla="*/ 16 w 28"/>
                <a:gd name="T29" fmla="*/ 20 h 33"/>
                <a:gd name="T30" fmla="*/ 16 w 28"/>
                <a:gd name="T31" fmla="*/ 18 h 33"/>
                <a:gd name="T32" fmla="*/ 17 w 28"/>
                <a:gd name="T33" fmla="*/ 18 h 33"/>
                <a:gd name="T34" fmla="*/ 17 w 28"/>
                <a:gd name="T35" fmla="*/ 18 h 33"/>
                <a:gd name="T36" fmla="*/ 17 w 28"/>
                <a:gd name="T37" fmla="*/ 18 h 33"/>
                <a:gd name="T38" fmla="*/ 17 w 28"/>
                <a:gd name="T39" fmla="*/ 17 h 33"/>
                <a:gd name="T40" fmla="*/ 18 w 28"/>
                <a:gd name="T41" fmla="*/ 16 h 33"/>
                <a:gd name="T42" fmla="*/ 17 w 28"/>
                <a:gd name="T43" fmla="*/ 13 h 33"/>
                <a:gd name="T44" fmla="*/ 16 w 28"/>
                <a:gd name="T45" fmla="*/ 12 h 33"/>
                <a:gd name="T46" fmla="*/ 13 w 28"/>
                <a:gd name="T47" fmla="*/ 11 h 33"/>
                <a:gd name="T48" fmla="*/ 12 w 28"/>
                <a:gd name="T49" fmla="*/ 11 h 33"/>
                <a:gd name="T50" fmla="*/ 12 w 28"/>
                <a:gd name="T51" fmla="*/ 0 h 33"/>
                <a:gd name="T52" fmla="*/ 16 w 28"/>
                <a:gd name="T53" fmla="*/ 1 h 33"/>
                <a:gd name="T54" fmla="*/ 18 w 28"/>
                <a:gd name="T55" fmla="*/ 3 h 33"/>
                <a:gd name="T56" fmla="*/ 22 w 28"/>
                <a:gd name="T57" fmla="*/ 4 h 33"/>
                <a:gd name="T58" fmla="*/ 24 w 28"/>
                <a:gd name="T59" fmla="*/ 5 h 33"/>
                <a:gd name="T60" fmla="*/ 25 w 28"/>
                <a:gd name="T61" fmla="*/ 5 h 33"/>
                <a:gd name="T62" fmla="*/ 26 w 28"/>
                <a:gd name="T63" fmla="*/ 7 h 33"/>
                <a:gd name="T64" fmla="*/ 26 w 28"/>
                <a:gd name="T65" fmla="*/ 8 h 33"/>
                <a:gd name="T66" fmla="*/ 28 w 28"/>
                <a:gd name="T67" fmla="*/ 12 h 33"/>
                <a:gd name="T68" fmla="*/ 28 w 28"/>
                <a:gd name="T69" fmla="*/ 16 h 33"/>
                <a:gd name="T70" fmla="*/ 28 w 28"/>
                <a:gd name="T71" fmla="*/ 18 h 33"/>
                <a:gd name="T72" fmla="*/ 26 w 28"/>
                <a:gd name="T73" fmla="*/ 22 h 33"/>
                <a:gd name="T74" fmla="*/ 25 w 28"/>
                <a:gd name="T75" fmla="*/ 25 h 33"/>
                <a:gd name="T76" fmla="*/ 24 w 28"/>
                <a:gd name="T77" fmla="*/ 26 h 33"/>
                <a:gd name="T78" fmla="*/ 22 w 28"/>
                <a:gd name="T79" fmla="*/ 28 h 33"/>
                <a:gd name="T80" fmla="*/ 18 w 28"/>
                <a:gd name="T81" fmla="*/ 30 h 33"/>
                <a:gd name="T82" fmla="*/ 16 w 28"/>
                <a:gd name="T83" fmla="*/ 31 h 33"/>
                <a:gd name="T84" fmla="*/ 12 w 28"/>
                <a:gd name="T85" fmla="*/ 33 h 33"/>
                <a:gd name="T86" fmla="*/ 12 w 28"/>
                <a:gd name="T87" fmla="*/ 33 h 33"/>
                <a:gd name="T88" fmla="*/ 9 w 28"/>
                <a:gd name="T89" fmla="*/ 31 h 33"/>
                <a:gd name="T90" fmla="*/ 7 w 28"/>
                <a:gd name="T91" fmla="*/ 30 h 33"/>
                <a:gd name="T92" fmla="*/ 4 w 28"/>
                <a:gd name="T93" fmla="*/ 29 h 33"/>
                <a:gd name="T94" fmla="*/ 3 w 28"/>
                <a:gd name="T95" fmla="*/ 26 h 33"/>
                <a:gd name="T96" fmla="*/ 1 w 28"/>
                <a:gd name="T97" fmla="*/ 24 h 33"/>
                <a:gd name="T98" fmla="*/ 0 w 28"/>
                <a:gd name="T99" fmla="*/ 21 h 33"/>
                <a:gd name="T100" fmla="*/ 0 w 28"/>
                <a:gd name="T101" fmla="*/ 18 h 33"/>
                <a:gd name="T102" fmla="*/ 0 w 28"/>
                <a:gd name="T103" fmla="*/ 17 h 33"/>
                <a:gd name="T104" fmla="*/ 0 w 28"/>
                <a:gd name="T105" fmla="*/ 14 h 33"/>
                <a:gd name="T106" fmla="*/ 0 w 28"/>
                <a:gd name="T107" fmla="*/ 11 h 33"/>
                <a:gd name="T108" fmla="*/ 1 w 28"/>
                <a:gd name="T109" fmla="*/ 7 h 33"/>
                <a:gd name="T110" fmla="*/ 3 w 28"/>
                <a:gd name="T111" fmla="*/ 4 h 33"/>
                <a:gd name="T112" fmla="*/ 5 w 28"/>
                <a:gd name="T113" fmla="*/ 1 h 33"/>
                <a:gd name="T114" fmla="*/ 8 w 28"/>
                <a:gd name="T115" fmla="*/ 1 h 33"/>
                <a:gd name="T116" fmla="*/ 12 w 28"/>
                <a:gd name="T11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8" h="33">
                  <a:moveTo>
                    <a:pt x="12" y="11"/>
                  </a:moveTo>
                  <a:lnTo>
                    <a:pt x="12" y="11"/>
                  </a:lnTo>
                  <a:lnTo>
                    <a:pt x="11" y="11"/>
                  </a:lnTo>
                  <a:lnTo>
                    <a:pt x="11" y="11"/>
                  </a:lnTo>
                  <a:lnTo>
                    <a:pt x="11" y="11"/>
                  </a:lnTo>
                  <a:lnTo>
                    <a:pt x="11" y="12"/>
                  </a:lnTo>
                  <a:lnTo>
                    <a:pt x="9" y="14"/>
                  </a:lnTo>
                  <a:lnTo>
                    <a:pt x="9" y="16"/>
                  </a:lnTo>
                  <a:lnTo>
                    <a:pt x="11" y="17"/>
                  </a:lnTo>
                  <a:lnTo>
                    <a:pt x="11" y="18"/>
                  </a:lnTo>
                  <a:lnTo>
                    <a:pt x="11" y="21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3" y="21"/>
                  </a:lnTo>
                  <a:lnTo>
                    <a:pt x="16" y="20"/>
                  </a:lnTo>
                  <a:lnTo>
                    <a:pt x="16" y="18"/>
                  </a:lnTo>
                  <a:lnTo>
                    <a:pt x="17" y="18"/>
                  </a:lnTo>
                  <a:lnTo>
                    <a:pt x="17" y="18"/>
                  </a:lnTo>
                  <a:lnTo>
                    <a:pt x="17" y="18"/>
                  </a:lnTo>
                  <a:lnTo>
                    <a:pt x="17" y="17"/>
                  </a:lnTo>
                  <a:lnTo>
                    <a:pt x="18" y="16"/>
                  </a:lnTo>
                  <a:lnTo>
                    <a:pt x="17" y="13"/>
                  </a:lnTo>
                  <a:lnTo>
                    <a:pt x="16" y="12"/>
                  </a:lnTo>
                  <a:lnTo>
                    <a:pt x="13" y="11"/>
                  </a:lnTo>
                  <a:lnTo>
                    <a:pt x="12" y="11"/>
                  </a:lnTo>
                  <a:close/>
                  <a:moveTo>
                    <a:pt x="12" y="0"/>
                  </a:moveTo>
                  <a:lnTo>
                    <a:pt x="16" y="1"/>
                  </a:lnTo>
                  <a:lnTo>
                    <a:pt x="18" y="3"/>
                  </a:lnTo>
                  <a:lnTo>
                    <a:pt x="22" y="4"/>
                  </a:lnTo>
                  <a:lnTo>
                    <a:pt x="24" y="5"/>
                  </a:lnTo>
                  <a:lnTo>
                    <a:pt x="25" y="5"/>
                  </a:lnTo>
                  <a:lnTo>
                    <a:pt x="26" y="7"/>
                  </a:lnTo>
                  <a:lnTo>
                    <a:pt x="26" y="8"/>
                  </a:lnTo>
                  <a:lnTo>
                    <a:pt x="28" y="12"/>
                  </a:lnTo>
                  <a:lnTo>
                    <a:pt x="28" y="16"/>
                  </a:lnTo>
                  <a:lnTo>
                    <a:pt x="28" y="18"/>
                  </a:lnTo>
                  <a:lnTo>
                    <a:pt x="26" y="22"/>
                  </a:lnTo>
                  <a:lnTo>
                    <a:pt x="25" y="25"/>
                  </a:lnTo>
                  <a:lnTo>
                    <a:pt x="24" y="26"/>
                  </a:lnTo>
                  <a:lnTo>
                    <a:pt x="22" y="28"/>
                  </a:lnTo>
                  <a:lnTo>
                    <a:pt x="18" y="30"/>
                  </a:lnTo>
                  <a:lnTo>
                    <a:pt x="16" y="31"/>
                  </a:lnTo>
                  <a:lnTo>
                    <a:pt x="12" y="33"/>
                  </a:lnTo>
                  <a:lnTo>
                    <a:pt x="12" y="33"/>
                  </a:lnTo>
                  <a:lnTo>
                    <a:pt x="9" y="31"/>
                  </a:lnTo>
                  <a:lnTo>
                    <a:pt x="7" y="30"/>
                  </a:lnTo>
                  <a:lnTo>
                    <a:pt x="4" y="29"/>
                  </a:lnTo>
                  <a:lnTo>
                    <a:pt x="3" y="26"/>
                  </a:lnTo>
                  <a:lnTo>
                    <a:pt x="1" y="24"/>
                  </a:lnTo>
                  <a:lnTo>
                    <a:pt x="0" y="21"/>
                  </a:lnTo>
                  <a:lnTo>
                    <a:pt x="0" y="18"/>
                  </a:lnTo>
                  <a:lnTo>
                    <a:pt x="0" y="17"/>
                  </a:lnTo>
                  <a:lnTo>
                    <a:pt x="0" y="14"/>
                  </a:lnTo>
                  <a:lnTo>
                    <a:pt x="0" y="11"/>
                  </a:lnTo>
                  <a:lnTo>
                    <a:pt x="1" y="7"/>
                  </a:lnTo>
                  <a:lnTo>
                    <a:pt x="3" y="4"/>
                  </a:lnTo>
                  <a:lnTo>
                    <a:pt x="5" y="1"/>
                  </a:lnTo>
                  <a:lnTo>
                    <a:pt x="8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2" name="Freeform 153"/>
            <p:cNvSpPr>
              <a:spLocks noEditPoints="1"/>
            </p:cNvSpPr>
            <p:nvPr/>
          </p:nvSpPr>
          <p:spPr bwMode="auto">
            <a:xfrm>
              <a:off x="7799388" y="2624138"/>
              <a:ext cx="73025" cy="85725"/>
            </a:xfrm>
            <a:custGeom>
              <a:avLst/>
              <a:gdLst>
                <a:gd name="T0" fmla="*/ 17 w 46"/>
                <a:gd name="T1" fmla="*/ 11 h 54"/>
                <a:gd name="T2" fmla="*/ 16 w 46"/>
                <a:gd name="T3" fmla="*/ 12 h 54"/>
                <a:gd name="T4" fmla="*/ 12 w 46"/>
                <a:gd name="T5" fmla="*/ 17 h 54"/>
                <a:gd name="T6" fmla="*/ 11 w 46"/>
                <a:gd name="T7" fmla="*/ 23 h 54"/>
                <a:gd name="T8" fmla="*/ 11 w 46"/>
                <a:gd name="T9" fmla="*/ 29 h 54"/>
                <a:gd name="T10" fmla="*/ 11 w 46"/>
                <a:gd name="T11" fmla="*/ 37 h 54"/>
                <a:gd name="T12" fmla="*/ 13 w 46"/>
                <a:gd name="T13" fmla="*/ 42 h 54"/>
                <a:gd name="T14" fmla="*/ 17 w 46"/>
                <a:gd name="T15" fmla="*/ 45 h 54"/>
                <a:gd name="T16" fmla="*/ 21 w 46"/>
                <a:gd name="T17" fmla="*/ 44 h 54"/>
                <a:gd name="T18" fmla="*/ 26 w 46"/>
                <a:gd name="T19" fmla="*/ 41 h 54"/>
                <a:gd name="T20" fmla="*/ 30 w 46"/>
                <a:gd name="T21" fmla="*/ 34 h 54"/>
                <a:gd name="T22" fmla="*/ 34 w 46"/>
                <a:gd name="T23" fmla="*/ 27 h 54"/>
                <a:gd name="T24" fmla="*/ 36 w 46"/>
                <a:gd name="T25" fmla="*/ 19 h 54"/>
                <a:gd name="T26" fmla="*/ 34 w 46"/>
                <a:gd name="T27" fmla="*/ 13 h 54"/>
                <a:gd name="T28" fmla="*/ 26 w 46"/>
                <a:gd name="T29" fmla="*/ 17 h 54"/>
                <a:gd name="T30" fmla="*/ 26 w 46"/>
                <a:gd name="T31" fmla="*/ 16 h 54"/>
                <a:gd name="T32" fmla="*/ 24 w 46"/>
                <a:gd name="T33" fmla="*/ 13 h 54"/>
                <a:gd name="T34" fmla="*/ 20 w 46"/>
                <a:gd name="T35" fmla="*/ 11 h 54"/>
                <a:gd name="T36" fmla="*/ 24 w 46"/>
                <a:gd name="T37" fmla="*/ 0 h 54"/>
                <a:gd name="T38" fmla="*/ 36 w 46"/>
                <a:gd name="T39" fmla="*/ 3 h 54"/>
                <a:gd name="T40" fmla="*/ 43 w 46"/>
                <a:gd name="T41" fmla="*/ 10 h 54"/>
                <a:gd name="T42" fmla="*/ 46 w 46"/>
                <a:gd name="T43" fmla="*/ 19 h 54"/>
                <a:gd name="T44" fmla="*/ 41 w 46"/>
                <a:gd name="T45" fmla="*/ 36 h 54"/>
                <a:gd name="T46" fmla="*/ 33 w 46"/>
                <a:gd name="T47" fmla="*/ 48 h 54"/>
                <a:gd name="T48" fmla="*/ 30 w 46"/>
                <a:gd name="T49" fmla="*/ 50 h 54"/>
                <a:gd name="T50" fmla="*/ 24 w 46"/>
                <a:gd name="T51" fmla="*/ 54 h 54"/>
                <a:gd name="T52" fmla="*/ 17 w 46"/>
                <a:gd name="T53" fmla="*/ 54 h 54"/>
                <a:gd name="T54" fmla="*/ 9 w 46"/>
                <a:gd name="T55" fmla="*/ 53 h 54"/>
                <a:gd name="T56" fmla="*/ 4 w 46"/>
                <a:gd name="T57" fmla="*/ 48 h 54"/>
                <a:gd name="T58" fmla="*/ 2 w 46"/>
                <a:gd name="T59" fmla="*/ 38 h 54"/>
                <a:gd name="T60" fmla="*/ 0 w 46"/>
                <a:gd name="T61" fmla="*/ 29 h 54"/>
                <a:gd name="T62" fmla="*/ 0 w 46"/>
                <a:gd name="T63" fmla="*/ 23 h 54"/>
                <a:gd name="T64" fmla="*/ 2 w 46"/>
                <a:gd name="T65" fmla="*/ 20 h 54"/>
                <a:gd name="T66" fmla="*/ 2 w 46"/>
                <a:gd name="T67" fmla="*/ 19 h 54"/>
                <a:gd name="T68" fmla="*/ 5 w 46"/>
                <a:gd name="T69" fmla="*/ 10 h 54"/>
                <a:gd name="T70" fmla="*/ 12 w 46"/>
                <a:gd name="T71" fmla="*/ 3 h 54"/>
                <a:gd name="T72" fmla="*/ 19 w 46"/>
                <a:gd name="T73" fmla="*/ 0 h 54"/>
                <a:gd name="T74" fmla="*/ 24 w 46"/>
                <a:gd name="T75" fmla="*/ 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6" h="54">
                  <a:moveTo>
                    <a:pt x="19" y="11"/>
                  </a:moveTo>
                  <a:lnTo>
                    <a:pt x="17" y="11"/>
                  </a:lnTo>
                  <a:lnTo>
                    <a:pt x="17" y="11"/>
                  </a:lnTo>
                  <a:lnTo>
                    <a:pt x="16" y="12"/>
                  </a:lnTo>
                  <a:lnTo>
                    <a:pt x="15" y="15"/>
                  </a:lnTo>
                  <a:lnTo>
                    <a:pt x="12" y="17"/>
                  </a:lnTo>
                  <a:lnTo>
                    <a:pt x="11" y="21"/>
                  </a:lnTo>
                  <a:lnTo>
                    <a:pt x="11" y="23"/>
                  </a:lnTo>
                  <a:lnTo>
                    <a:pt x="11" y="25"/>
                  </a:lnTo>
                  <a:lnTo>
                    <a:pt x="11" y="29"/>
                  </a:lnTo>
                  <a:lnTo>
                    <a:pt x="11" y="33"/>
                  </a:lnTo>
                  <a:lnTo>
                    <a:pt x="11" y="37"/>
                  </a:lnTo>
                  <a:lnTo>
                    <a:pt x="12" y="41"/>
                  </a:lnTo>
                  <a:lnTo>
                    <a:pt x="13" y="42"/>
                  </a:lnTo>
                  <a:lnTo>
                    <a:pt x="15" y="44"/>
                  </a:lnTo>
                  <a:lnTo>
                    <a:pt x="17" y="45"/>
                  </a:lnTo>
                  <a:lnTo>
                    <a:pt x="20" y="45"/>
                  </a:lnTo>
                  <a:lnTo>
                    <a:pt x="21" y="44"/>
                  </a:lnTo>
                  <a:lnTo>
                    <a:pt x="25" y="42"/>
                  </a:lnTo>
                  <a:lnTo>
                    <a:pt x="26" y="41"/>
                  </a:lnTo>
                  <a:lnTo>
                    <a:pt x="28" y="38"/>
                  </a:lnTo>
                  <a:lnTo>
                    <a:pt x="30" y="34"/>
                  </a:lnTo>
                  <a:lnTo>
                    <a:pt x="32" y="30"/>
                  </a:lnTo>
                  <a:lnTo>
                    <a:pt x="34" y="27"/>
                  </a:lnTo>
                  <a:lnTo>
                    <a:pt x="36" y="21"/>
                  </a:lnTo>
                  <a:lnTo>
                    <a:pt x="36" y="19"/>
                  </a:lnTo>
                  <a:lnTo>
                    <a:pt x="36" y="15"/>
                  </a:lnTo>
                  <a:lnTo>
                    <a:pt x="34" y="13"/>
                  </a:lnTo>
                  <a:lnTo>
                    <a:pt x="34" y="13"/>
                  </a:lnTo>
                  <a:lnTo>
                    <a:pt x="26" y="17"/>
                  </a:lnTo>
                  <a:lnTo>
                    <a:pt x="26" y="17"/>
                  </a:lnTo>
                  <a:lnTo>
                    <a:pt x="26" y="16"/>
                  </a:lnTo>
                  <a:lnTo>
                    <a:pt x="25" y="15"/>
                  </a:lnTo>
                  <a:lnTo>
                    <a:pt x="24" y="13"/>
                  </a:lnTo>
                  <a:lnTo>
                    <a:pt x="21" y="12"/>
                  </a:lnTo>
                  <a:lnTo>
                    <a:pt x="20" y="11"/>
                  </a:lnTo>
                  <a:lnTo>
                    <a:pt x="19" y="11"/>
                  </a:lnTo>
                  <a:close/>
                  <a:moveTo>
                    <a:pt x="24" y="0"/>
                  </a:moveTo>
                  <a:lnTo>
                    <a:pt x="30" y="2"/>
                  </a:lnTo>
                  <a:lnTo>
                    <a:pt x="36" y="3"/>
                  </a:lnTo>
                  <a:lnTo>
                    <a:pt x="41" y="6"/>
                  </a:lnTo>
                  <a:lnTo>
                    <a:pt x="43" y="10"/>
                  </a:lnTo>
                  <a:lnTo>
                    <a:pt x="45" y="13"/>
                  </a:lnTo>
                  <a:lnTo>
                    <a:pt x="46" y="19"/>
                  </a:lnTo>
                  <a:lnTo>
                    <a:pt x="43" y="28"/>
                  </a:lnTo>
                  <a:lnTo>
                    <a:pt x="41" y="36"/>
                  </a:lnTo>
                  <a:lnTo>
                    <a:pt x="37" y="42"/>
                  </a:lnTo>
                  <a:lnTo>
                    <a:pt x="33" y="48"/>
                  </a:lnTo>
                  <a:lnTo>
                    <a:pt x="32" y="50"/>
                  </a:lnTo>
                  <a:lnTo>
                    <a:pt x="30" y="50"/>
                  </a:lnTo>
                  <a:lnTo>
                    <a:pt x="30" y="51"/>
                  </a:lnTo>
                  <a:lnTo>
                    <a:pt x="24" y="54"/>
                  </a:lnTo>
                  <a:lnTo>
                    <a:pt x="17" y="54"/>
                  </a:lnTo>
                  <a:lnTo>
                    <a:pt x="17" y="54"/>
                  </a:lnTo>
                  <a:lnTo>
                    <a:pt x="13" y="54"/>
                  </a:lnTo>
                  <a:lnTo>
                    <a:pt x="9" y="53"/>
                  </a:lnTo>
                  <a:lnTo>
                    <a:pt x="7" y="50"/>
                  </a:lnTo>
                  <a:lnTo>
                    <a:pt x="4" y="48"/>
                  </a:lnTo>
                  <a:lnTo>
                    <a:pt x="3" y="45"/>
                  </a:lnTo>
                  <a:lnTo>
                    <a:pt x="2" y="38"/>
                  </a:lnTo>
                  <a:lnTo>
                    <a:pt x="0" y="33"/>
                  </a:lnTo>
                  <a:lnTo>
                    <a:pt x="0" y="29"/>
                  </a:lnTo>
                  <a:lnTo>
                    <a:pt x="0" y="25"/>
                  </a:lnTo>
                  <a:lnTo>
                    <a:pt x="0" y="23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2" y="19"/>
                  </a:lnTo>
                  <a:lnTo>
                    <a:pt x="3" y="13"/>
                  </a:lnTo>
                  <a:lnTo>
                    <a:pt x="5" y="10"/>
                  </a:lnTo>
                  <a:lnTo>
                    <a:pt x="8" y="6"/>
                  </a:lnTo>
                  <a:lnTo>
                    <a:pt x="12" y="3"/>
                  </a:lnTo>
                  <a:lnTo>
                    <a:pt x="15" y="2"/>
                  </a:lnTo>
                  <a:lnTo>
                    <a:pt x="19" y="0"/>
                  </a:lnTo>
                  <a:lnTo>
                    <a:pt x="21" y="2"/>
                  </a:lnTo>
                  <a:lnTo>
                    <a:pt x="24" y="2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4" name="Freeform 154"/>
            <p:cNvSpPr>
              <a:spLocks noEditPoints="1"/>
            </p:cNvSpPr>
            <p:nvPr/>
          </p:nvSpPr>
          <p:spPr bwMode="auto">
            <a:xfrm>
              <a:off x="7731125" y="2122488"/>
              <a:ext cx="619125" cy="517525"/>
            </a:xfrm>
            <a:custGeom>
              <a:avLst/>
              <a:gdLst>
                <a:gd name="T0" fmla="*/ 190 w 390"/>
                <a:gd name="T1" fmla="*/ 14 h 326"/>
                <a:gd name="T2" fmla="*/ 136 w 390"/>
                <a:gd name="T3" fmla="*/ 15 h 326"/>
                <a:gd name="T4" fmla="*/ 93 w 390"/>
                <a:gd name="T5" fmla="*/ 51 h 326"/>
                <a:gd name="T6" fmla="*/ 90 w 390"/>
                <a:gd name="T7" fmla="*/ 57 h 326"/>
                <a:gd name="T8" fmla="*/ 80 w 390"/>
                <a:gd name="T9" fmla="*/ 65 h 326"/>
                <a:gd name="T10" fmla="*/ 46 w 390"/>
                <a:gd name="T11" fmla="*/ 74 h 326"/>
                <a:gd name="T12" fmla="*/ 42 w 390"/>
                <a:gd name="T13" fmla="*/ 77 h 326"/>
                <a:gd name="T14" fmla="*/ 21 w 390"/>
                <a:gd name="T15" fmla="*/ 94 h 326"/>
                <a:gd name="T16" fmla="*/ 18 w 390"/>
                <a:gd name="T17" fmla="*/ 165 h 326"/>
                <a:gd name="T18" fmla="*/ 24 w 390"/>
                <a:gd name="T19" fmla="*/ 184 h 326"/>
                <a:gd name="T20" fmla="*/ 17 w 390"/>
                <a:gd name="T21" fmla="*/ 197 h 326"/>
                <a:gd name="T22" fmla="*/ 20 w 390"/>
                <a:gd name="T23" fmla="*/ 238 h 326"/>
                <a:gd name="T24" fmla="*/ 46 w 390"/>
                <a:gd name="T25" fmla="*/ 259 h 326"/>
                <a:gd name="T26" fmla="*/ 54 w 390"/>
                <a:gd name="T27" fmla="*/ 271 h 326"/>
                <a:gd name="T28" fmla="*/ 67 w 390"/>
                <a:gd name="T29" fmla="*/ 290 h 326"/>
                <a:gd name="T30" fmla="*/ 136 w 390"/>
                <a:gd name="T31" fmla="*/ 310 h 326"/>
                <a:gd name="T32" fmla="*/ 173 w 390"/>
                <a:gd name="T33" fmla="*/ 299 h 326"/>
                <a:gd name="T34" fmla="*/ 186 w 390"/>
                <a:gd name="T35" fmla="*/ 303 h 326"/>
                <a:gd name="T36" fmla="*/ 244 w 390"/>
                <a:gd name="T37" fmla="*/ 315 h 326"/>
                <a:gd name="T38" fmla="*/ 317 w 390"/>
                <a:gd name="T39" fmla="*/ 265 h 326"/>
                <a:gd name="T40" fmla="*/ 335 w 390"/>
                <a:gd name="T41" fmla="*/ 242 h 326"/>
                <a:gd name="T42" fmla="*/ 368 w 390"/>
                <a:gd name="T43" fmla="*/ 209 h 326"/>
                <a:gd name="T44" fmla="*/ 354 w 390"/>
                <a:gd name="T45" fmla="*/ 129 h 326"/>
                <a:gd name="T46" fmla="*/ 343 w 390"/>
                <a:gd name="T47" fmla="*/ 121 h 326"/>
                <a:gd name="T48" fmla="*/ 347 w 390"/>
                <a:gd name="T49" fmla="*/ 103 h 326"/>
                <a:gd name="T50" fmla="*/ 330 w 390"/>
                <a:gd name="T51" fmla="*/ 51 h 326"/>
                <a:gd name="T52" fmla="*/ 287 w 390"/>
                <a:gd name="T53" fmla="*/ 26 h 326"/>
                <a:gd name="T54" fmla="*/ 219 w 390"/>
                <a:gd name="T55" fmla="*/ 9 h 326"/>
                <a:gd name="T56" fmla="*/ 234 w 390"/>
                <a:gd name="T57" fmla="*/ 0 h 326"/>
                <a:gd name="T58" fmla="*/ 291 w 390"/>
                <a:gd name="T59" fmla="*/ 17 h 326"/>
                <a:gd name="T60" fmla="*/ 352 w 390"/>
                <a:gd name="T61" fmla="*/ 72 h 326"/>
                <a:gd name="T62" fmla="*/ 356 w 390"/>
                <a:gd name="T63" fmla="*/ 108 h 326"/>
                <a:gd name="T64" fmla="*/ 352 w 390"/>
                <a:gd name="T65" fmla="*/ 119 h 326"/>
                <a:gd name="T66" fmla="*/ 355 w 390"/>
                <a:gd name="T67" fmla="*/ 120 h 326"/>
                <a:gd name="T68" fmla="*/ 390 w 390"/>
                <a:gd name="T69" fmla="*/ 174 h 326"/>
                <a:gd name="T70" fmla="*/ 354 w 390"/>
                <a:gd name="T71" fmla="*/ 239 h 326"/>
                <a:gd name="T72" fmla="*/ 335 w 390"/>
                <a:gd name="T73" fmla="*/ 254 h 326"/>
                <a:gd name="T74" fmla="*/ 326 w 390"/>
                <a:gd name="T75" fmla="*/ 268 h 326"/>
                <a:gd name="T76" fmla="*/ 304 w 390"/>
                <a:gd name="T77" fmla="*/ 303 h 326"/>
                <a:gd name="T78" fmla="*/ 244 w 390"/>
                <a:gd name="T79" fmla="*/ 326 h 326"/>
                <a:gd name="T80" fmla="*/ 179 w 390"/>
                <a:gd name="T81" fmla="*/ 311 h 326"/>
                <a:gd name="T82" fmla="*/ 168 w 390"/>
                <a:gd name="T83" fmla="*/ 311 h 326"/>
                <a:gd name="T84" fmla="*/ 164 w 390"/>
                <a:gd name="T85" fmla="*/ 312 h 326"/>
                <a:gd name="T86" fmla="*/ 69 w 390"/>
                <a:gd name="T87" fmla="*/ 306 h 326"/>
                <a:gd name="T88" fmla="*/ 45 w 390"/>
                <a:gd name="T89" fmla="*/ 272 h 326"/>
                <a:gd name="T90" fmla="*/ 42 w 390"/>
                <a:gd name="T91" fmla="*/ 268 h 326"/>
                <a:gd name="T92" fmla="*/ 10 w 390"/>
                <a:gd name="T93" fmla="*/ 243 h 326"/>
                <a:gd name="T94" fmla="*/ 10 w 390"/>
                <a:gd name="T95" fmla="*/ 188 h 326"/>
                <a:gd name="T96" fmla="*/ 13 w 390"/>
                <a:gd name="T97" fmla="*/ 174 h 326"/>
                <a:gd name="T98" fmla="*/ 9 w 390"/>
                <a:gd name="T99" fmla="*/ 170 h 326"/>
                <a:gd name="T100" fmla="*/ 13 w 390"/>
                <a:gd name="T101" fmla="*/ 87 h 326"/>
                <a:gd name="T102" fmla="*/ 38 w 390"/>
                <a:gd name="T103" fmla="*/ 68 h 326"/>
                <a:gd name="T104" fmla="*/ 81 w 390"/>
                <a:gd name="T105" fmla="*/ 55 h 326"/>
                <a:gd name="T106" fmla="*/ 101 w 390"/>
                <a:gd name="T107" fmla="*/ 26 h 326"/>
                <a:gd name="T108" fmla="*/ 179 w 390"/>
                <a:gd name="T109" fmla="*/ 1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90" h="326">
                  <a:moveTo>
                    <a:pt x="199" y="7"/>
                  </a:moveTo>
                  <a:lnTo>
                    <a:pt x="195" y="17"/>
                  </a:lnTo>
                  <a:lnTo>
                    <a:pt x="194" y="15"/>
                  </a:lnTo>
                  <a:lnTo>
                    <a:pt x="193" y="15"/>
                  </a:lnTo>
                  <a:lnTo>
                    <a:pt x="190" y="14"/>
                  </a:lnTo>
                  <a:lnTo>
                    <a:pt x="186" y="13"/>
                  </a:lnTo>
                  <a:lnTo>
                    <a:pt x="175" y="11"/>
                  </a:lnTo>
                  <a:lnTo>
                    <a:pt x="164" y="10"/>
                  </a:lnTo>
                  <a:lnTo>
                    <a:pt x="151" y="11"/>
                  </a:lnTo>
                  <a:lnTo>
                    <a:pt x="136" y="15"/>
                  </a:lnTo>
                  <a:lnTo>
                    <a:pt x="122" y="22"/>
                  </a:lnTo>
                  <a:lnTo>
                    <a:pt x="107" y="34"/>
                  </a:lnTo>
                  <a:lnTo>
                    <a:pt x="93" y="51"/>
                  </a:lnTo>
                  <a:lnTo>
                    <a:pt x="93" y="51"/>
                  </a:lnTo>
                  <a:lnTo>
                    <a:pt x="93" y="51"/>
                  </a:lnTo>
                  <a:lnTo>
                    <a:pt x="93" y="51"/>
                  </a:lnTo>
                  <a:lnTo>
                    <a:pt x="92" y="52"/>
                  </a:lnTo>
                  <a:lnTo>
                    <a:pt x="90" y="55"/>
                  </a:lnTo>
                  <a:lnTo>
                    <a:pt x="90" y="56"/>
                  </a:lnTo>
                  <a:lnTo>
                    <a:pt x="90" y="57"/>
                  </a:lnTo>
                  <a:lnTo>
                    <a:pt x="94" y="64"/>
                  </a:lnTo>
                  <a:lnTo>
                    <a:pt x="88" y="64"/>
                  </a:lnTo>
                  <a:lnTo>
                    <a:pt x="86" y="64"/>
                  </a:lnTo>
                  <a:lnTo>
                    <a:pt x="84" y="65"/>
                  </a:lnTo>
                  <a:lnTo>
                    <a:pt x="80" y="65"/>
                  </a:lnTo>
                  <a:lnTo>
                    <a:pt x="75" y="66"/>
                  </a:lnTo>
                  <a:lnTo>
                    <a:pt x="69" y="66"/>
                  </a:lnTo>
                  <a:lnTo>
                    <a:pt x="60" y="69"/>
                  </a:lnTo>
                  <a:lnTo>
                    <a:pt x="51" y="72"/>
                  </a:lnTo>
                  <a:lnTo>
                    <a:pt x="46" y="74"/>
                  </a:lnTo>
                  <a:lnTo>
                    <a:pt x="46" y="76"/>
                  </a:lnTo>
                  <a:lnTo>
                    <a:pt x="45" y="76"/>
                  </a:lnTo>
                  <a:lnTo>
                    <a:pt x="45" y="76"/>
                  </a:lnTo>
                  <a:lnTo>
                    <a:pt x="43" y="76"/>
                  </a:lnTo>
                  <a:lnTo>
                    <a:pt x="42" y="77"/>
                  </a:lnTo>
                  <a:lnTo>
                    <a:pt x="39" y="78"/>
                  </a:lnTo>
                  <a:lnTo>
                    <a:pt x="35" y="79"/>
                  </a:lnTo>
                  <a:lnTo>
                    <a:pt x="31" y="83"/>
                  </a:lnTo>
                  <a:lnTo>
                    <a:pt x="28" y="86"/>
                  </a:lnTo>
                  <a:lnTo>
                    <a:pt x="21" y="94"/>
                  </a:lnTo>
                  <a:lnTo>
                    <a:pt x="16" y="102"/>
                  </a:lnTo>
                  <a:lnTo>
                    <a:pt x="12" y="113"/>
                  </a:lnTo>
                  <a:lnTo>
                    <a:pt x="9" y="127"/>
                  </a:lnTo>
                  <a:lnTo>
                    <a:pt x="12" y="144"/>
                  </a:lnTo>
                  <a:lnTo>
                    <a:pt x="18" y="165"/>
                  </a:lnTo>
                  <a:lnTo>
                    <a:pt x="20" y="167"/>
                  </a:lnTo>
                  <a:lnTo>
                    <a:pt x="22" y="170"/>
                  </a:lnTo>
                  <a:lnTo>
                    <a:pt x="24" y="174"/>
                  </a:lnTo>
                  <a:lnTo>
                    <a:pt x="24" y="179"/>
                  </a:lnTo>
                  <a:lnTo>
                    <a:pt x="24" y="184"/>
                  </a:lnTo>
                  <a:lnTo>
                    <a:pt x="21" y="189"/>
                  </a:lnTo>
                  <a:lnTo>
                    <a:pt x="21" y="191"/>
                  </a:lnTo>
                  <a:lnTo>
                    <a:pt x="20" y="192"/>
                  </a:lnTo>
                  <a:lnTo>
                    <a:pt x="18" y="195"/>
                  </a:lnTo>
                  <a:lnTo>
                    <a:pt x="17" y="197"/>
                  </a:lnTo>
                  <a:lnTo>
                    <a:pt x="16" y="204"/>
                  </a:lnTo>
                  <a:lnTo>
                    <a:pt x="14" y="210"/>
                  </a:lnTo>
                  <a:lnTo>
                    <a:pt x="13" y="217"/>
                  </a:lnTo>
                  <a:lnTo>
                    <a:pt x="14" y="227"/>
                  </a:lnTo>
                  <a:lnTo>
                    <a:pt x="20" y="238"/>
                  </a:lnTo>
                  <a:lnTo>
                    <a:pt x="28" y="248"/>
                  </a:lnTo>
                  <a:lnTo>
                    <a:pt x="42" y="257"/>
                  </a:lnTo>
                  <a:lnTo>
                    <a:pt x="42" y="257"/>
                  </a:lnTo>
                  <a:lnTo>
                    <a:pt x="45" y="257"/>
                  </a:lnTo>
                  <a:lnTo>
                    <a:pt x="46" y="259"/>
                  </a:lnTo>
                  <a:lnTo>
                    <a:pt x="48" y="260"/>
                  </a:lnTo>
                  <a:lnTo>
                    <a:pt x="51" y="263"/>
                  </a:lnTo>
                  <a:lnTo>
                    <a:pt x="52" y="265"/>
                  </a:lnTo>
                  <a:lnTo>
                    <a:pt x="54" y="269"/>
                  </a:lnTo>
                  <a:lnTo>
                    <a:pt x="54" y="271"/>
                  </a:lnTo>
                  <a:lnTo>
                    <a:pt x="55" y="273"/>
                  </a:lnTo>
                  <a:lnTo>
                    <a:pt x="56" y="276"/>
                  </a:lnTo>
                  <a:lnTo>
                    <a:pt x="59" y="280"/>
                  </a:lnTo>
                  <a:lnTo>
                    <a:pt x="63" y="285"/>
                  </a:lnTo>
                  <a:lnTo>
                    <a:pt x="67" y="290"/>
                  </a:lnTo>
                  <a:lnTo>
                    <a:pt x="76" y="299"/>
                  </a:lnTo>
                  <a:lnTo>
                    <a:pt x="86" y="306"/>
                  </a:lnTo>
                  <a:lnTo>
                    <a:pt x="100" y="311"/>
                  </a:lnTo>
                  <a:lnTo>
                    <a:pt x="117" y="312"/>
                  </a:lnTo>
                  <a:lnTo>
                    <a:pt x="136" y="310"/>
                  </a:lnTo>
                  <a:lnTo>
                    <a:pt x="160" y="303"/>
                  </a:lnTo>
                  <a:lnTo>
                    <a:pt x="162" y="302"/>
                  </a:lnTo>
                  <a:lnTo>
                    <a:pt x="165" y="301"/>
                  </a:lnTo>
                  <a:lnTo>
                    <a:pt x="168" y="301"/>
                  </a:lnTo>
                  <a:lnTo>
                    <a:pt x="173" y="299"/>
                  </a:lnTo>
                  <a:lnTo>
                    <a:pt x="177" y="301"/>
                  </a:lnTo>
                  <a:lnTo>
                    <a:pt x="182" y="302"/>
                  </a:lnTo>
                  <a:lnTo>
                    <a:pt x="182" y="302"/>
                  </a:lnTo>
                  <a:lnTo>
                    <a:pt x="183" y="303"/>
                  </a:lnTo>
                  <a:lnTo>
                    <a:pt x="186" y="303"/>
                  </a:lnTo>
                  <a:lnTo>
                    <a:pt x="190" y="306"/>
                  </a:lnTo>
                  <a:lnTo>
                    <a:pt x="195" y="307"/>
                  </a:lnTo>
                  <a:lnTo>
                    <a:pt x="200" y="309"/>
                  </a:lnTo>
                  <a:lnTo>
                    <a:pt x="220" y="314"/>
                  </a:lnTo>
                  <a:lnTo>
                    <a:pt x="244" y="315"/>
                  </a:lnTo>
                  <a:lnTo>
                    <a:pt x="261" y="314"/>
                  </a:lnTo>
                  <a:lnTo>
                    <a:pt x="276" y="310"/>
                  </a:lnTo>
                  <a:lnTo>
                    <a:pt x="292" y="301"/>
                  </a:lnTo>
                  <a:lnTo>
                    <a:pt x="305" y="286"/>
                  </a:lnTo>
                  <a:lnTo>
                    <a:pt x="317" y="265"/>
                  </a:lnTo>
                  <a:lnTo>
                    <a:pt x="318" y="260"/>
                  </a:lnTo>
                  <a:lnTo>
                    <a:pt x="323" y="252"/>
                  </a:lnTo>
                  <a:lnTo>
                    <a:pt x="331" y="244"/>
                  </a:lnTo>
                  <a:lnTo>
                    <a:pt x="333" y="243"/>
                  </a:lnTo>
                  <a:lnTo>
                    <a:pt x="335" y="242"/>
                  </a:lnTo>
                  <a:lnTo>
                    <a:pt x="339" y="239"/>
                  </a:lnTo>
                  <a:lnTo>
                    <a:pt x="344" y="234"/>
                  </a:lnTo>
                  <a:lnTo>
                    <a:pt x="350" y="229"/>
                  </a:lnTo>
                  <a:lnTo>
                    <a:pt x="356" y="223"/>
                  </a:lnTo>
                  <a:lnTo>
                    <a:pt x="368" y="209"/>
                  </a:lnTo>
                  <a:lnTo>
                    <a:pt x="377" y="192"/>
                  </a:lnTo>
                  <a:lnTo>
                    <a:pt x="380" y="174"/>
                  </a:lnTo>
                  <a:lnTo>
                    <a:pt x="378" y="159"/>
                  </a:lnTo>
                  <a:lnTo>
                    <a:pt x="369" y="145"/>
                  </a:lnTo>
                  <a:lnTo>
                    <a:pt x="354" y="129"/>
                  </a:lnTo>
                  <a:lnTo>
                    <a:pt x="351" y="129"/>
                  </a:lnTo>
                  <a:lnTo>
                    <a:pt x="348" y="128"/>
                  </a:lnTo>
                  <a:lnTo>
                    <a:pt x="346" y="127"/>
                  </a:lnTo>
                  <a:lnTo>
                    <a:pt x="344" y="125"/>
                  </a:lnTo>
                  <a:lnTo>
                    <a:pt x="343" y="121"/>
                  </a:lnTo>
                  <a:lnTo>
                    <a:pt x="342" y="119"/>
                  </a:lnTo>
                  <a:lnTo>
                    <a:pt x="343" y="115"/>
                  </a:lnTo>
                  <a:lnTo>
                    <a:pt x="344" y="111"/>
                  </a:lnTo>
                  <a:lnTo>
                    <a:pt x="346" y="106"/>
                  </a:lnTo>
                  <a:lnTo>
                    <a:pt x="347" y="103"/>
                  </a:lnTo>
                  <a:lnTo>
                    <a:pt x="347" y="99"/>
                  </a:lnTo>
                  <a:lnTo>
                    <a:pt x="346" y="89"/>
                  </a:lnTo>
                  <a:lnTo>
                    <a:pt x="343" y="76"/>
                  </a:lnTo>
                  <a:lnTo>
                    <a:pt x="337" y="61"/>
                  </a:lnTo>
                  <a:lnTo>
                    <a:pt x="330" y="51"/>
                  </a:lnTo>
                  <a:lnTo>
                    <a:pt x="320" y="40"/>
                  </a:lnTo>
                  <a:lnTo>
                    <a:pt x="305" y="32"/>
                  </a:lnTo>
                  <a:lnTo>
                    <a:pt x="287" y="26"/>
                  </a:lnTo>
                  <a:lnTo>
                    <a:pt x="287" y="26"/>
                  </a:lnTo>
                  <a:lnTo>
                    <a:pt x="287" y="26"/>
                  </a:lnTo>
                  <a:lnTo>
                    <a:pt x="284" y="24"/>
                  </a:lnTo>
                  <a:lnTo>
                    <a:pt x="276" y="21"/>
                  </a:lnTo>
                  <a:lnTo>
                    <a:pt x="265" y="17"/>
                  </a:lnTo>
                  <a:lnTo>
                    <a:pt x="242" y="11"/>
                  </a:lnTo>
                  <a:lnTo>
                    <a:pt x="219" y="9"/>
                  </a:lnTo>
                  <a:lnTo>
                    <a:pt x="208" y="10"/>
                  </a:lnTo>
                  <a:lnTo>
                    <a:pt x="199" y="11"/>
                  </a:lnTo>
                  <a:lnTo>
                    <a:pt x="199" y="7"/>
                  </a:lnTo>
                  <a:close/>
                  <a:moveTo>
                    <a:pt x="219" y="0"/>
                  </a:moveTo>
                  <a:lnTo>
                    <a:pt x="234" y="0"/>
                  </a:lnTo>
                  <a:lnTo>
                    <a:pt x="250" y="4"/>
                  </a:lnTo>
                  <a:lnTo>
                    <a:pt x="265" y="7"/>
                  </a:lnTo>
                  <a:lnTo>
                    <a:pt x="276" y="11"/>
                  </a:lnTo>
                  <a:lnTo>
                    <a:pt x="286" y="14"/>
                  </a:lnTo>
                  <a:lnTo>
                    <a:pt x="291" y="17"/>
                  </a:lnTo>
                  <a:lnTo>
                    <a:pt x="310" y="23"/>
                  </a:lnTo>
                  <a:lnTo>
                    <a:pt x="326" y="32"/>
                  </a:lnTo>
                  <a:lnTo>
                    <a:pt x="338" y="44"/>
                  </a:lnTo>
                  <a:lnTo>
                    <a:pt x="346" y="56"/>
                  </a:lnTo>
                  <a:lnTo>
                    <a:pt x="352" y="72"/>
                  </a:lnTo>
                  <a:lnTo>
                    <a:pt x="356" y="87"/>
                  </a:lnTo>
                  <a:lnTo>
                    <a:pt x="356" y="99"/>
                  </a:lnTo>
                  <a:lnTo>
                    <a:pt x="356" y="104"/>
                  </a:lnTo>
                  <a:lnTo>
                    <a:pt x="356" y="107"/>
                  </a:lnTo>
                  <a:lnTo>
                    <a:pt x="356" y="108"/>
                  </a:lnTo>
                  <a:lnTo>
                    <a:pt x="356" y="110"/>
                  </a:lnTo>
                  <a:lnTo>
                    <a:pt x="355" y="110"/>
                  </a:lnTo>
                  <a:lnTo>
                    <a:pt x="354" y="113"/>
                  </a:lnTo>
                  <a:lnTo>
                    <a:pt x="352" y="116"/>
                  </a:lnTo>
                  <a:lnTo>
                    <a:pt x="352" y="119"/>
                  </a:lnTo>
                  <a:lnTo>
                    <a:pt x="352" y="119"/>
                  </a:lnTo>
                  <a:lnTo>
                    <a:pt x="352" y="119"/>
                  </a:lnTo>
                  <a:lnTo>
                    <a:pt x="352" y="120"/>
                  </a:lnTo>
                  <a:lnTo>
                    <a:pt x="354" y="120"/>
                  </a:lnTo>
                  <a:lnTo>
                    <a:pt x="355" y="120"/>
                  </a:lnTo>
                  <a:lnTo>
                    <a:pt x="358" y="120"/>
                  </a:lnTo>
                  <a:lnTo>
                    <a:pt x="359" y="121"/>
                  </a:lnTo>
                  <a:lnTo>
                    <a:pt x="377" y="138"/>
                  </a:lnTo>
                  <a:lnTo>
                    <a:pt x="388" y="155"/>
                  </a:lnTo>
                  <a:lnTo>
                    <a:pt x="390" y="174"/>
                  </a:lnTo>
                  <a:lnTo>
                    <a:pt x="388" y="191"/>
                  </a:lnTo>
                  <a:lnTo>
                    <a:pt x="381" y="205"/>
                  </a:lnTo>
                  <a:lnTo>
                    <a:pt x="373" y="218"/>
                  </a:lnTo>
                  <a:lnTo>
                    <a:pt x="363" y="230"/>
                  </a:lnTo>
                  <a:lnTo>
                    <a:pt x="354" y="239"/>
                  </a:lnTo>
                  <a:lnTo>
                    <a:pt x="344" y="247"/>
                  </a:lnTo>
                  <a:lnTo>
                    <a:pt x="339" y="251"/>
                  </a:lnTo>
                  <a:lnTo>
                    <a:pt x="337" y="252"/>
                  </a:lnTo>
                  <a:lnTo>
                    <a:pt x="337" y="254"/>
                  </a:lnTo>
                  <a:lnTo>
                    <a:pt x="335" y="254"/>
                  </a:lnTo>
                  <a:lnTo>
                    <a:pt x="333" y="255"/>
                  </a:lnTo>
                  <a:lnTo>
                    <a:pt x="330" y="259"/>
                  </a:lnTo>
                  <a:lnTo>
                    <a:pt x="327" y="263"/>
                  </a:lnTo>
                  <a:lnTo>
                    <a:pt x="326" y="267"/>
                  </a:lnTo>
                  <a:lnTo>
                    <a:pt x="326" y="268"/>
                  </a:lnTo>
                  <a:lnTo>
                    <a:pt x="326" y="268"/>
                  </a:lnTo>
                  <a:lnTo>
                    <a:pt x="326" y="269"/>
                  </a:lnTo>
                  <a:lnTo>
                    <a:pt x="326" y="269"/>
                  </a:lnTo>
                  <a:lnTo>
                    <a:pt x="316" y="289"/>
                  </a:lnTo>
                  <a:lnTo>
                    <a:pt x="304" y="303"/>
                  </a:lnTo>
                  <a:lnTo>
                    <a:pt x="289" y="314"/>
                  </a:lnTo>
                  <a:lnTo>
                    <a:pt x="275" y="320"/>
                  </a:lnTo>
                  <a:lnTo>
                    <a:pt x="259" y="324"/>
                  </a:lnTo>
                  <a:lnTo>
                    <a:pt x="244" y="326"/>
                  </a:lnTo>
                  <a:lnTo>
                    <a:pt x="244" y="326"/>
                  </a:lnTo>
                  <a:lnTo>
                    <a:pt x="227" y="324"/>
                  </a:lnTo>
                  <a:lnTo>
                    <a:pt x="211" y="322"/>
                  </a:lnTo>
                  <a:lnTo>
                    <a:pt x="198" y="318"/>
                  </a:lnTo>
                  <a:lnTo>
                    <a:pt x="187" y="315"/>
                  </a:lnTo>
                  <a:lnTo>
                    <a:pt x="179" y="311"/>
                  </a:lnTo>
                  <a:lnTo>
                    <a:pt x="177" y="311"/>
                  </a:lnTo>
                  <a:lnTo>
                    <a:pt x="175" y="310"/>
                  </a:lnTo>
                  <a:lnTo>
                    <a:pt x="173" y="310"/>
                  </a:lnTo>
                  <a:lnTo>
                    <a:pt x="169" y="310"/>
                  </a:lnTo>
                  <a:lnTo>
                    <a:pt x="168" y="311"/>
                  </a:lnTo>
                  <a:lnTo>
                    <a:pt x="165" y="311"/>
                  </a:lnTo>
                  <a:lnTo>
                    <a:pt x="165" y="311"/>
                  </a:lnTo>
                  <a:lnTo>
                    <a:pt x="165" y="311"/>
                  </a:lnTo>
                  <a:lnTo>
                    <a:pt x="165" y="312"/>
                  </a:lnTo>
                  <a:lnTo>
                    <a:pt x="164" y="312"/>
                  </a:lnTo>
                  <a:lnTo>
                    <a:pt x="139" y="320"/>
                  </a:lnTo>
                  <a:lnTo>
                    <a:pt x="117" y="323"/>
                  </a:lnTo>
                  <a:lnTo>
                    <a:pt x="98" y="320"/>
                  </a:lnTo>
                  <a:lnTo>
                    <a:pt x="83" y="315"/>
                  </a:lnTo>
                  <a:lnTo>
                    <a:pt x="69" y="306"/>
                  </a:lnTo>
                  <a:lnTo>
                    <a:pt x="60" y="297"/>
                  </a:lnTo>
                  <a:lnTo>
                    <a:pt x="52" y="288"/>
                  </a:lnTo>
                  <a:lnTo>
                    <a:pt x="48" y="280"/>
                  </a:lnTo>
                  <a:lnTo>
                    <a:pt x="45" y="274"/>
                  </a:lnTo>
                  <a:lnTo>
                    <a:pt x="45" y="272"/>
                  </a:lnTo>
                  <a:lnTo>
                    <a:pt x="45" y="272"/>
                  </a:lnTo>
                  <a:lnTo>
                    <a:pt x="45" y="272"/>
                  </a:lnTo>
                  <a:lnTo>
                    <a:pt x="43" y="269"/>
                  </a:lnTo>
                  <a:lnTo>
                    <a:pt x="43" y="268"/>
                  </a:lnTo>
                  <a:lnTo>
                    <a:pt x="42" y="268"/>
                  </a:lnTo>
                  <a:lnTo>
                    <a:pt x="42" y="268"/>
                  </a:lnTo>
                  <a:lnTo>
                    <a:pt x="41" y="268"/>
                  </a:lnTo>
                  <a:lnTo>
                    <a:pt x="38" y="268"/>
                  </a:lnTo>
                  <a:lnTo>
                    <a:pt x="22" y="256"/>
                  </a:lnTo>
                  <a:lnTo>
                    <a:pt x="10" y="243"/>
                  </a:lnTo>
                  <a:lnTo>
                    <a:pt x="5" y="230"/>
                  </a:lnTo>
                  <a:lnTo>
                    <a:pt x="4" y="217"/>
                  </a:lnTo>
                  <a:lnTo>
                    <a:pt x="5" y="205"/>
                  </a:lnTo>
                  <a:lnTo>
                    <a:pt x="8" y="195"/>
                  </a:lnTo>
                  <a:lnTo>
                    <a:pt x="10" y="188"/>
                  </a:lnTo>
                  <a:lnTo>
                    <a:pt x="13" y="184"/>
                  </a:lnTo>
                  <a:lnTo>
                    <a:pt x="14" y="182"/>
                  </a:lnTo>
                  <a:lnTo>
                    <a:pt x="14" y="179"/>
                  </a:lnTo>
                  <a:lnTo>
                    <a:pt x="13" y="176"/>
                  </a:lnTo>
                  <a:lnTo>
                    <a:pt x="13" y="174"/>
                  </a:lnTo>
                  <a:lnTo>
                    <a:pt x="12" y="171"/>
                  </a:lnTo>
                  <a:lnTo>
                    <a:pt x="10" y="171"/>
                  </a:lnTo>
                  <a:lnTo>
                    <a:pt x="10" y="171"/>
                  </a:lnTo>
                  <a:lnTo>
                    <a:pt x="10" y="170"/>
                  </a:lnTo>
                  <a:lnTo>
                    <a:pt x="9" y="170"/>
                  </a:lnTo>
                  <a:lnTo>
                    <a:pt x="3" y="146"/>
                  </a:lnTo>
                  <a:lnTo>
                    <a:pt x="0" y="127"/>
                  </a:lnTo>
                  <a:lnTo>
                    <a:pt x="1" y="111"/>
                  </a:lnTo>
                  <a:lnTo>
                    <a:pt x="7" y="98"/>
                  </a:lnTo>
                  <a:lnTo>
                    <a:pt x="13" y="87"/>
                  </a:lnTo>
                  <a:lnTo>
                    <a:pt x="21" y="79"/>
                  </a:lnTo>
                  <a:lnTo>
                    <a:pt x="26" y="76"/>
                  </a:lnTo>
                  <a:lnTo>
                    <a:pt x="30" y="72"/>
                  </a:lnTo>
                  <a:lnTo>
                    <a:pt x="34" y="69"/>
                  </a:lnTo>
                  <a:lnTo>
                    <a:pt x="38" y="68"/>
                  </a:lnTo>
                  <a:lnTo>
                    <a:pt x="41" y="66"/>
                  </a:lnTo>
                  <a:lnTo>
                    <a:pt x="52" y="61"/>
                  </a:lnTo>
                  <a:lnTo>
                    <a:pt x="68" y="57"/>
                  </a:lnTo>
                  <a:lnTo>
                    <a:pt x="75" y="56"/>
                  </a:lnTo>
                  <a:lnTo>
                    <a:pt x="81" y="55"/>
                  </a:lnTo>
                  <a:lnTo>
                    <a:pt x="81" y="51"/>
                  </a:lnTo>
                  <a:lnTo>
                    <a:pt x="83" y="48"/>
                  </a:lnTo>
                  <a:lnTo>
                    <a:pt x="84" y="45"/>
                  </a:lnTo>
                  <a:lnTo>
                    <a:pt x="85" y="44"/>
                  </a:lnTo>
                  <a:lnTo>
                    <a:pt x="101" y="26"/>
                  </a:lnTo>
                  <a:lnTo>
                    <a:pt x="117" y="14"/>
                  </a:lnTo>
                  <a:lnTo>
                    <a:pt x="132" y="5"/>
                  </a:lnTo>
                  <a:lnTo>
                    <a:pt x="148" y="1"/>
                  </a:lnTo>
                  <a:lnTo>
                    <a:pt x="164" y="0"/>
                  </a:lnTo>
                  <a:lnTo>
                    <a:pt x="179" y="1"/>
                  </a:lnTo>
                  <a:lnTo>
                    <a:pt x="191" y="5"/>
                  </a:lnTo>
                  <a:lnTo>
                    <a:pt x="198" y="6"/>
                  </a:lnTo>
                  <a:lnTo>
                    <a:pt x="196" y="2"/>
                  </a:lnTo>
                  <a:lnTo>
                    <a:pt x="219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sp>
        <p:nvSpPr>
          <p:cNvPr id="233475" name="文本框 5"/>
          <p:cNvSpPr txBox="1"/>
          <p:nvPr/>
        </p:nvSpPr>
        <p:spPr>
          <a:xfrm>
            <a:off x="3113088" y="1376363"/>
            <a:ext cx="1076325" cy="8302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400" b="1" dirty="0">
                <a:solidFill>
                  <a:schemeClr val="accent1"/>
                </a:solidFill>
                <a:latin typeface="华文琥珀" panose="02010800040101010101" charset="-122"/>
                <a:ea typeface="华文琥珀" panose="02010800040101010101" charset="-122"/>
              </a:rPr>
              <a:t>思 考练 习</a:t>
            </a:r>
            <a:endParaRPr lang="zh-CN" altLang="en-US" sz="2400" b="1" dirty="0">
              <a:solidFill>
                <a:schemeClr val="accent1"/>
              </a:solidFill>
              <a:latin typeface="华文琥珀" panose="02010800040101010101" charset="-122"/>
              <a:ea typeface="华文琥珀" panose="02010800040101010101" charset="-122"/>
            </a:endParaRPr>
          </a:p>
        </p:txBody>
      </p:sp>
    </p:spTree>
  </p:cSld>
  <p:clrMapOvr>
    <a:masterClrMapping/>
  </p:clrMapOvr>
  <p:transition spd="slow">
    <p:random/>
  </p:transition>
</p:sld>
</file>

<file path=ppt/theme/theme1.xml><?xml version="1.0" encoding="utf-8"?>
<a:theme xmlns:a="http://schemas.openxmlformats.org/drawingml/2006/main" name="第一PPT，www.1ppt.com">
  <a:themeElements>
    <a:clrScheme name="简约质感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7506E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00"/>
      </a:hlink>
      <a:folHlink>
        <a:srgbClr val="954F72"/>
      </a:folHlink>
    </a:clrScheme>
    <a:fontScheme name="常用3">
      <a:majorFont>
        <a:latin typeface="Arial"/>
        <a:ea typeface="微软雅黑"/>
        <a:cs typeface=""/>
      </a:majorFont>
      <a:minorFont>
        <a:latin typeface="Calibri Light"/>
        <a:ea typeface="微软雅黑 Light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1159</Words>
  <Application>WPS 文字</Application>
  <PresentationFormat>宽屏</PresentationFormat>
  <Paragraphs>105</Paragraphs>
  <Slides>10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30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41" baseType="lpstr">
      <vt:lpstr>Arial</vt:lpstr>
      <vt:lpstr>方正书宋_GBK</vt:lpstr>
      <vt:lpstr>Wingdings</vt:lpstr>
      <vt:lpstr>Calibri Light</vt:lpstr>
      <vt:lpstr>Helvetica Neue</vt:lpstr>
      <vt:lpstr>微软雅黑 Light</vt:lpstr>
      <vt:lpstr>苹方-简</vt:lpstr>
      <vt:lpstr>方正舒体</vt:lpstr>
      <vt:lpstr>华文宋体</vt:lpstr>
      <vt:lpstr>方正宋刻本秀楷简体</vt:lpstr>
      <vt:lpstr>微软雅黑</vt:lpstr>
      <vt:lpstr>汉仪旗黑</vt:lpstr>
      <vt:lpstr>Calibri Light</vt:lpstr>
      <vt:lpstr>楷体</vt:lpstr>
      <vt:lpstr>楷体-简</vt:lpstr>
      <vt:lpstr>Calibri</vt:lpstr>
      <vt:lpstr>宋体</vt:lpstr>
      <vt:lpstr>方正兰亭黑_GBK</vt:lpstr>
      <vt:lpstr>冬青黑体简体中文</vt:lpstr>
      <vt:lpstr>宋体-简</vt:lpstr>
      <vt:lpstr>Bebas</vt:lpstr>
      <vt:lpstr>华文行楷</vt:lpstr>
      <vt:lpstr>华文琥珀</vt:lpstr>
      <vt:lpstr>微软雅黑</vt:lpstr>
      <vt:lpstr>方正静蕾简体</vt:lpstr>
      <vt:lpstr>微软简老宋</vt:lpstr>
      <vt:lpstr>宋体</vt:lpstr>
      <vt:lpstr>Arial Unicode MS</vt:lpstr>
      <vt:lpstr>等线</vt:lpstr>
      <vt:lpstr>行楷-简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Gooddoudou</dc:creator>
  <cp:lastModifiedBy>liuyue</cp:lastModifiedBy>
  <cp:revision>86</cp:revision>
  <dcterms:created xsi:type="dcterms:W3CDTF">2021-12-19T08:36:54Z</dcterms:created>
  <dcterms:modified xsi:type="dcterms:W3CDTF">2021-12-19T08:36:54Z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2052-3.9.6.6441</vt:lpwstr>
  </property>
</Properties>
</file>