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4882" r:id="rId3"/>
    <p:sldId id="4888" r:id="rId5"/>
    <p:sldId id="4898" r:id="rId6"/>
    <p:sldId id="4884" r:id="rId7"/>
    <p:sldId id="4716" r:id="rId8"/>
    <p:sldId id="4890" r:id="rId9"/>
    <p:sldId id="4900" r:id="rId10"/>
    <p:sldId id="4901" r:id="rId11"/>
    <p:sldId id="4934" r:id="rId12"/>
    <p:sldId id="4848" r:id="rId13"/>
    <p:sldId id="4893" r:id="rId14"/>
    <p:sldId id="4936" r:id="rId15"/>
  </p:sldIdLst>
  <p:sldSz cx="12858750" cy="723265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E4C3"/>
    <a:srgbClr val="ED1C24"/>
    <a:srgbClr val="329589"/>
    <a:srgbClr val="8DB04B"/>
    <a:srgbClr val="A47291"/>
    <a:srgbClr val="4A6644"/>
    <a:srgbClr val="486041"/>
    <a:srgbClr val="134B73"/>
    <a:srgbClr val="73A6A3"/>
    <a:srgbClr val="FBB8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95274" autoAdjust="0"/>
  </p:normalViewPr>
  <p:slideViewPr>
    <p:cSldViewPr>
      <p:cViewPr>
        <p:scale>
          <a:sx n="86" d="100"/>
          <a:sy n="86" d="100"/>
        </p:scale>
        <p:origin x="-510" y="-78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0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5277247" y="2464197"/>
            <a:ext cx="6984776" cy="182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单元二                       </a:t>
            </a:r>
            <a:endParaRPr lang="en-US" altLang="zh-CN" sz="5400" b="1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方言与普通话词汇差异</a:t>
            </a:r>
            <a:endParaRPr lang="en-US" altLang="zh-CN" sz="5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057" b="-3057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742246" y="1726854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106419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7" grpId="0"/>
      <p:bldP spid="17" grpId="1"/>
      <p:bldP spid="5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19"/>
          <p:cNvGrpSpPr/>
          <p:nvPr/>
        </p:nvGrpSpPr>
        <p:grpSpPr>
          <a:xfrm>
            <a:off x="1028775" y="952029"/>
            <a:ext cx="419805" cy="315056"/>
            <a:chOff x="789999" y="2242985"/>
            <a:chExt cx="504229" cy="378415"/>
          </a:xfrm>
        </p:grpSpPr>
        <p:sp>
          <p:nvSpPr>
            <p:cNvPr id="28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4413151" y="231949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形异实同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76847" y="880021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构词不同</a:t>
            </a:r>
            <a:endParaRPr lang="zh-CN" altLang="en-US" sz="2000" dirty="0" smtClean="0"/>
          </a:p>
        </p:txBody>
      </p:sp>
      <p:sp>
        <p:nvSpPr>
          <p:cNvPr id="14" name="矩形 13"/>
          <p:cNvSpPr/>
          <p:nvPr/>
        </p:nvSpPr>
        <p:spPr>
          <a:xfrm>
            <a:off x="3765079" y="4912469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婆婆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婆，竹子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竹，花儿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花，尾巴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尾，鼻子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鼻，孙子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孙，女儿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女，窟窿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窿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空，事情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事，咳嗽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咳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嗽，病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害病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破病，知道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知，干净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净，容易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易，暖和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暖，文雅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文，大家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大家人，常常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常时，再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各再，阴天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阴乌天，雷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雷公。</a:t>
            </a:r>
            <a:endParaRPr lang="zh-CN" altLang="en-US" sz="2000" dirty="0" smtClean="0"/>
          </a:p>
        </p:txBody>
      </p:sp>
      <p:grpSp>
        <p:nvGrpSpPr>
          <p:cNvPr id="15" name="Group 34"/>
          <p:cNvGrpSpPr/>
          <p:nvPr/>
        </p:nvGrpSpPr>
        <p:grpSpPr>
          <a:xfrm>
            <a:off x="1028775" y="1744117"/>
            <a:ext cx="2460917" cy="568124"/>
            <a:chOff x="5128063" y="3095119"/>
            <a:chExt cx="3273084" cy="515155"/>
          </a:xfrm>
          <a:solidFill>
            <a:srgbClr val="FFC000"/>
          </a:solidFill>
        </p:grpSpPr>
        <p:sp>
          <p:nvSpPr>
            <p:cNvPr id="17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9"/>
            <p:cNvSpPr/>
            <p:nvPr/>
          </p:nvSpPr>
          <p:spPr>
            <a:xfrm>
              <a:off x="5128063" y="3095119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244799" y="181612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词素次序不同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837087" y="1600101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喜欢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欢喜，热闹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闹热，介绍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绍介，客人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人客，母鸡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鸡母，地道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道地。</a:t>
            </a:r>
            <a:endParaRPr lang="zh-CN" altLang="en-US" sz="2000" dirty="0" smtClean="0"/>
          </a:p>
        </p:txBody>
      </p:sp>
      <p:grpSp>
        <p:nvGrpSpPr>
          <p:cNvPr id="21" name="Group 34"/>
          <p:cNvGrpSpPr/>
          <p:nvPr/>
        </p:nvGrpSpPr>
        <p:grpSpPr>
          <a:xfrm>
            <a:off x="1676847" y="3544317"/>
            <a:ext cx="2460917" cy="568124"/>
            <a:chOff x="5128063" y="3095119"/>
            <a:chExt cx="3273084" cy="515155"/>
          </a:xfrm>
          <a:solidFill>
            <a:srgbClr val="FFFF00"/>
          </a:solidFill>
        </p:grpSpPr>
        <p:sp>
          <p:nvSpPr>
            <p:cNvPr id="22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9"/>
            <p:cNvSpPr/>
            <p:nvPr/>
          </p:nvSpPr>
          <p:spPr>
            <a:xfrm>
              <a:off x="5128063" y="3095119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964879" y="361632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附加成</a:t>
            </a:r>
            <a:r>
              <a:rPr lang="zh-CN" altLang="en-US" dirty="0" smtClean="0"/>
              <a:t>分不</a:t>
            </a:r>
            <a:r>
              <a:rPr lang="zh-CN" altLang="en-US" dirty="0" smtClean="0"/>
              <a:t>同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4341143" y="3328293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小刀儿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刀子，桌上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桌头，舌头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舌子，本儿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本子，担子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担头，歌儿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歌子，杯子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杯杯，簿子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簿簿。</a:t>
            </a:r>
            <a:endParaRPr lang="en-US" altLang="zh-CN" sz="2000" dirty="0" smtClean="0"/>
          </a:p>
        </p:txBody>
      </p:sp>
      <p:grpSp>
        <p:nvGrpSpPr>
          <p:cNvPr id="26" name="Group 34"/>
          <p:cNvGrpSpPr/>
          <p:nvPr/>
        </p:nvGrpSpPr>
        <p:grpSpPr>
          <a:xfrm>
            <a:off x="1172791" y="5560541"/>
            <a:ext cx="2460917" cy="568124"/>
            <a:chOff x="5128063" y="3095119"/>
            <a:chExt cx="3273084" cy="515155"/>
          </a:xfrm>
          <a:solidFill>
            <a:schemeClr val="accent5">
              <a:lumMod val="75000"/>
            </a:schemeClr>
          </a:solidFill>
        </p:grpSpPr>
        <p:sp>
          <p:nvSpPr>
            <p:cNvPr id="31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"/>
            <p:cNvSpPr/>
            <p:nvPr/>
          </p:nvSpPr>
          <p:spPr>
            <a:xfrm>
              <a:off x="5128063" y="3095119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460823" y="563254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音节数不同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8"/>
          <p:cNvSpPr txBox="1"/>
          <p:nvPr/>
        </p:nvSpPr>
        <p:spPr>
          <a:xfrm>
            <a:off x="4413151" y="231949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形实无关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2751" y="1024037"/>
            <a:ext cx="111612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        有</a:t>
            </a:r>
            <a:r>
              <a:rPr lang="zh-CN" altLang="en-US" sz="2000" dirty="0" smtClean="0"/>
              <a:t>些事物和概念只见于某一地区，这样的方言词未必能在普通话里找到相应的</a:t>
            </a:r>
            <a:r>
              <a:rPr lang="zh-CN" altLang="en-US" sz="2000" dirty="0" smtClean="0"/>
              <a:t>词来</a:t>
            </a:r>
            <a:r>
              <a:rPr lang="zh-CN" altLang="en-US" sz="2000" dirty="0" smtClean="0"/>
              <a:t>对照（例如各地都有许多特制的食品用方言词造了特殊的名称），这些方言词必要</a:t>
            </a:r>
            <a:r>
              <a:rPr lang="zh-CN" altLang="en-US" sz="2000" dirty="0" smtClean="0"/>
              <a:t>时可</a:t>
            </a:r>
            <a:r>
              <a:rPr lang="zh-CN" altLang="en-US" sz="2000" dirty="0" smtClean="0"/>
              <a:t>直接借用，加以注解，引进普通话</a:t>
            </a:r>
            <a:r>
              <a:rPr lang="zh-CN" altLang="en-US" sz="2000" dirty="0" smtClean="0"/>
              <a:t>。</a:t>
            </a:r>
            <a:endParaRPr lang="zh-CN" altLang="en-US" sz="2000" dirty="0" smtClean="0"/>
          </a:p>
        </p:txBody>
      </p:sp>
      <p:sp>
        <p:nvSpPr>
          <p:cNvPr id="17" name="矩形 16"/>
          <p:cNvSpPr/>
          <p:nvPr/>
        </p:nvSpPr>
        <p:spPr>
          <a:xfrm>
            <a:off x="6285359" y="5128493"/>
            <a:ext cx="20882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“光饼”“蛎饼”</a:t>
            </a:r>
            <a:endParaRPr lang="zh-CN" altLang="en-US" sz="2000" dirty="0" smtClean="0"/>
          </a:p>
        </p:txBody>
      </p:sp>
      <p:pic>
        <p:nvPicPr>
          <p:cNvPr id="21" name="图片 20" descr="高飞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53711" y="4408413"/>
            <a:ext cx="2448272" cy="2191115"/>
          </a:xfrm>
          <a:prstGeom prst="rect">
            <a:avLst/>
          </a:prstGeom>
        </p:spPr>
      </p:pic>
      <p:sp>
        <p:nvSpPr>
          <p:cNvPr id="22" name="流程图: 顺序访问存储器 21"/>
          <p:cNvSpPr/>
          <p:nvPr/>
        </p:nvSpPr>
        <p:spPr>
          <a:xfrm>
            <a:off x="1028775" y="2896245"/>
            <a:ext cx="1440160" cy="1080120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244799" y="3256285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上海话</a:t>
            </a:r>
            <a:endParaRPr lang="zh-CN" altLang="en-US" sz="2000" dirty="0" smtClean="0"/>
          </a:p>
        </p:txBody>
      </p:sp>
      <p:sp>
        <p:nvSpPr>
          <p:cNvPr id="24" name="矩形 23"/>
          <p:cNvSpPr/>
          <p:nvPr/>
        </p:nvSpPr>
        <p:spPr>
          <a:xfrm>
            <a:off x="2684959" y="3688333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“瘪三”“拆烂污”</a:t>
            </a:r>
            <a:endParaRPr lang="zh-CN" altLang="en-US" sz="2000" dirty="0" smtClean="0"/>
          </a:p>
        </p:txBody>
      </p:sp>
      <p:sp>
        <p:nvSpPr>
          <p:cNvPr id="25" name="流程图: 顺序访问存储器 24"/>
          <p:cNvSpPr/>
          <p:nvPr/>
        </p:nvSpPr>
        <p:spPr>
          <a:xfrm>
            <a:off x="4701183" y="4336405"/>
            <a:ext cx="1440160" cy="1080120"/>
          </a:xfrm>
          <a:prstGeom prst="flowChartMagneticTap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917207" y="4696445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福州话</a:t>
            </a:r>
            <a:endParaRPr lang="zh-CN" altLang="en-US" sz="20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18" name="图片 17" descr="t01bf64ff56c99853d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25119" y="952029"/>
            <a:ext cx="8192910" cy="4608512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96727" y="2392189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5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125119" y="1744117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21" name="MH_Number_1"/>
          <p:cNvSpPr/>
          <p:nvPr>
            <p:custDataLst>
              <p:tags r:id="rId3"/>
            </p:custDataLst>
          </p:nvPr>
        </p:nvSpPr>
        <p:spPr>
          <a:xfrm>
            <a:off x="6429375" y="203214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" name="MH_Entry_1"/>
          <p:cNvSpPr/>
          <p:nvPr>
            <p:custDataLst>
              <p:tags r:id="rId4"/>
            </p:custDataLst>
          </p:nvPr>
        </p:nvSpPr>
        <p:spPr>
          <a:xfrm>
            <a:off x="7221463" y="1642520"/>
            <a:ext cx="4824536" cy="120898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懂得学好普通话必须要克服方言词汇中不良因素的影响。</a:t>
            </a:r>
            <a:endParaRPr lang="en-US" altLang="zh-CN" sz="2800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Number_2"/>
          <p:cNvSpPr/>
          <p:nvPr>
            <p:custDataLst>
              <p:tags r:id="rId5"/>
            </p:custDataLst>
          </p:nvPr>
        </p:nvSpPr>
        <p:spPr>
          <a:xfrm>
            <a:off x="6573391" y="4480421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4" name="MH_Entry_2"/>
          <p:cNvSpPr/>
          <p:nvPr>
            <p:custDataLst>
              <p:tags r:id="rId6"/>
            </p:custDataLst>
          </p:nvPr>
        </p:nvSpPr>
        <p:spPr>
          <a:xfrm>
            <a:off x="7221463" y="3723441"/>
            <a:ext cx="5256584" cy="19389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掌握普通话与方言在词语上的差异，从而可以有针对性地练习普通话词语。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9" name="MH_Others_1"/>
          <p:cNvSpPr txBox="1"/>
          <p:nvPr>
            <p:custDataLst>
              <p:tags r:id="rId7"/>
            </p:custDataLst>
          </p:nvPr>
        </p:nvSpPr>
        <p:spPr>
          <a:xfrm>
            <a:off x="1214066" y="2361461"/>
            <a:ext cx="2626654" cy="166199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   目标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5" grpId="0" animBg="1"/>
      <p:bldP spid="13" grpId="0" animBg="1"/>
      <p:bldP spid="21" grpId="0" animBg="1"/>
      <p:bldP spid="22" grpId="0"/>
      <p:bldP spid="23" grpId="0" animBg="1"/>
      <p:bldP spid="24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8"/>
          <p:cNvSpPr/>
          <p:nvPr/>
        </p:nvSpPr>
        <p:spPr bwMode="auto">
          <a:xfrm>
            <a:off x="1316807" y="952029"/>
            <a:ext cx="576064" cy="576064"/>
          </a:xfrm>
          <a:custGeom>
            <a:avLst/>
            <a:gdLst>
              <a:gd name="T0" fmla="*/ 929 w 1857"/>
              <a:gd name="T1" fmla="*/ 0 h 1855"/>
              <a:gd name="T2" fmla="*/ 1857 w 1857"/>
              <a:gd name="T3" fmla="*/ 928 h 1855"/>
              <a:gd name="T4" fmla="*/ 929 w 1857"/>
              <a:gd name="T5" fmla="*/ 1855 h 1855"/>
              <a:gd name="T6" fmla="*/ 0 w 1857"/>
              <a:gd name="T7" fmla="*/ 928 h 1855"/>
              <a:gd name="T8" fmla="*/ 929 w 1857"/>
              <a:gd name="T9" fmla="*/ 0 h 1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55">
                <a:moveTo>
                  <a:pt x="929" y="0"/>
                </a:moveTo>
                <a:lnTo>
                  <a:pt x="1857" y="928"/>
                </a:lnTo>
                <a:lnTo>
                  <a:pt x="929" y="1855"/>
                </a:lnTo>
                <a:lnTo>
                  <a:pt x="0" y="928"/>
                </a:lnTo>
                <a:lnTo>
                  <a:pt x="92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73" tIns="64286" rIns="128573" bIns="64286" numCol="1" anchor="t" anchorCtr="0" compatLnSpc="1"/>
          <a:lstStyle/>
          <a:p>
            <a:endParaRPr lang="zh-CN" altLang="en-US" sz="2000"/>
          </a:p>
        </p:txBody>
      </p:sp>
      <p:sp>
        <p:nvSpPr>
          <p:cNvPr id="8" name="矩形 7"/>
          <p:cNvSpPr/>
          <p:nvPr/>
        </p:nvSpPr>
        <p:spPr>
          <a:xfrm>
            <a:off x="1316807" y="4408413"/>
            <a:ext cx="10369152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/>
              <a:t>         方言区的人要想学好普通话，还必须了解普通话与方言的词汇差异，多进行词汇的转换。</a:t>
            </a:r>
            <a:endParaRPr lang="zh-CN" altLang="en-US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心形 4"/>
          <p:cNvSpPr/>
          <p:nvPr/>
        </p:nvSpPr>
        <p:spPr>
          <a:xfrm>
            <a:off x="1460823" y="1096045"/>
            <a:ext cx="288032" cy="288032"/>
          </a:xfrm>
          <a:prstGeom prst="heart">
            <a:avLst/>
          </a:prstGeom>
          <a:solidFill>
            <a:srgbClr val="ED1C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64879" y="1024037"/>
            <a:ext cx="928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 smtClean="0"/>
              <a:t> 普通话与方言的差别既存在于语音方面，也存在于词汇和语法方面。</a:t>
            </a:r>
            <a:endParaRPr lang="zh-CN" altLang="en-US" sz="2400" dirty="0" smtClean="0"/>
          </a:p>
        </p:txBody>
      </p:sp>
      <p:sp>
        <p:nvSpPr>
          <p:cNvPr id="7" name="矩形 6"/>
          <p:cNvSpPr/>
          <p:nvPr/>
        </p:nvSpPr>
        <p:spPr>
          <a:xfrm>
            <a:off x="2036887" y="1744117"/>
            <a:ext cx="89289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 smtClean="0"/>
              <a:t>上海话：“花生”叫“长生果”，“膝盖”叫“脚馒头”；</a:t>
            </a:r>
            <a:endParaRPr lang="zh-CN" altLang="en-US" sz="2400" dirty="0" smtClean="0"/>
          </a:p>
        </p:txBody>
      </p:sp>
      <p:sp>
        <p:nvSpPr>
          <p:cNvPr id="9" name="矩形 8"/>
          <p:cNvSpPr/>
          <p:nvPr/>
        </p:nvSpPr>
        <p:spPr>
          <a:xfrm>
            <a:off x="2036887" y="2464197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 smtClean="0"/>
              <a:t>长沙话：“妻子”叫“堂客”，“女孩”叫“妹子”；</a:t>
            </a:r>
            <a:endParaRPr lang="zh-CN" altLang="en-US" sz="2400" dirty="0" smtClean="0"/>
          </a:p>
        </p:txBody>
      </p:sp>
      <p:sp>
        <p:nvSpPr>
          <p:cNvPr id="10" name="矩形 9"/>
          <p:cNvSpPr/>
          <p:nvPr/>
        </p:nvSpPr>
        <p:spPr>
          <a:xfrm>
            <a:off x="2036887" y="3184277"/>
            <a:ext cx="7571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梅州话：“蚯蚓”叫“线公”，“眼泪”叫“目汁”。</a:t>
            </a:r>
            <a:endParaRPr lang="zh-CN" altLang="en-US" sz="2400" dirty="0" smtClean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8"/>
          <p:cNvSpPr/>
          <p:nvPr/>
        </p:nvSpPr>
        <p:spPr bwMode="auto">
          <a:xfrm>
            <a:off x="1172791" y="663997"/>
            <a:ext cx="3024336" cy="2808312"/>
          </a:xfrm>
          <a:custGeom>
            <a:avLst/>
            <a:gdLst>
              <a:gd name="T0" fmla="*/ 929 w 1857"/>
              <a:gd name="T1" fmla="*/ 0 h 1855"/>
              <a:gd name="T2" fmla="*/ 1857 w 1857"/>
              <a:gd name="T3" fmla="*/ 928 h 1855"/>
              <a:gd name="T4" fmla="*/ 929 w 1857"/>
              <a:gd name="T5" fmla="*/ 1855 h 1855"/>
              <a:gd name="T6" fmla="*/ 0 w 1857"/>
              <a:gd name="T7" fmla="*/ 928 h 1855"/>
              <a:gd name="T8" fmla="*/ 929 w 1857"/>
              <a:gd name="T9" fmla="*/ 0 h 1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55">
                <a:moveTo>
                  <a:pt x="929" y="0"/>
                </a:moveTo>
                <a:lnTo>
                  <a:pt x="1857" y="928"/>
                </a:lnTo>
                <a:lnTo>
                  <a:pt x="929" y="1855"/>
                </a:lnTo>
                <a:lnTo>
                  <a:pt x="0" y="928"/>
                </a:lnTo>
                <a:lnTo>
                  <a:pt x="92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73" tIns="64286" rIns="128573" bIns="64286" numCol="1" anchor="t" anchorCtr="0" compatLnSpc="1"/>
          <a:lstStyle/>
          <a:p>
            <a:endParaRPr lang="zh-CN" altLang="en-US" sz="200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88815" y="1600101"/>
            <a:ext cx="25922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普通话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1244799" y="4048373"/>
            <a:ext cx="2808312" cy="2664296"/>
          </a:xfrm>
          <a:custGeom>
            <a:avLst/>
            <a:gdLst>
              <a:gd name="T0" fmla="*/ 929 w 1857"/>
              <a:gd name="T1" fmla="*/ 0 h 1855"/>
              <a:gd name="T2" fmla="*/ 1857 w 1857"/>
              <a:gd name="T3" fmla="*/ 928 h 1855"/>
              <a:gd name="T4" fmla="*/ 929 w 1857"/>
              <a:gd name="T5" fmla="*/ 1855 h 1855"/>
              <a:gd name="T6" fmla="*/ 0 w 1857"/>
              <a:gd name="T7" fmla="*/ 928 h 1855"/>
              <a:gd name="T8" fmla="*/ 929 w 1857"/>
              <a:gd name="T9" fmla="*/ 0 h 1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55">
                <a:moveTo>
                  <a:pt x="929" y="0"/>
                </a:moveTo>
                <a:lnTo>
                  <a:pt x="1857" y="928"/>
                </a:lnTo>
                <a:lnTo>
                  <a:pt x="929" y="1855"/>
                </a:lnTo>
                <a:lnTo>
                  <a:pt x="0" y="928"/>
                </a:lnTo>
                <a:lnTo>
                  <a:pt x="929" y="0"/>
                </a:lnTo>
                <a:close/>
              </a:path>
            </a:pathLst>
          </a:custGeom>
          <a:solidFill>
            <a:srgbClr val="FFC000"/>
          </a:solidFill>
          <a:ln w="0">
            <a:noFill/>
            <a:prstDash val="solid"/>
            <a:round/>
          </a:ln>
        </p:spPr>
        <p:txBody>
          <a:bodyPr vert="horz" wrap="square" lIns="128573" tIns="64286" rIns="128573" bIns="64286" numCol="1" anchor="t" anchorCtr="0" compatLnSpc="1"/>
          <a:lstStyle/>
          <a:p>
            <a:endParaRPr lang="zh-CN" altLang="en-US" sz="2000"/>
          </a:p>
        </p:txBody>
      </p:sp>
      <p:sp>
        <p:nvSpPr>
          <p:cNvPr id="12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32831" y="4840461"/>
            <a:ext cx="23042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方   言</a:t>
            </a:r>
            <a:endParaRPr lang="zh-CN" altLang="en-US" sz="60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92871" y="3184277"/>
            <a:ext cx="1656184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70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VS</a:t>
            </a:r>
            <a:endParaRPr lang="zh-CN" altLang="en-US" sz="70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9" name="Rectangle 81"/>
          <p:cNvSpPr/>
          <p:nvPr/>
        </p:nvSpPr>
        <p:spPr>
          <a:xfrm>
            <a:off x="5709295" y="1528093"/>
            <a:ext cx="5184576" cy="8640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81"/>
          <p:cNvSpPr/>
          <p:nvPr/>
        </p:nvSpPr>
        <p:spPr>
          <a:xfrm>
            <a:off x="5709295" y="3400301"/>
            <a:ext cx="5184576" cy="8640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81"/>
          <p:cNvSpPr/>
          <p:nvPr/>
        </p:nvSpPr>
        <p:spPr>
          <a:xfrm>
            <a:off x="5709295" y="5416525"/>
            <a:ext cx="5184576" cy="7920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81"/>
          <p:cNvSpPr/>
          <p:nvPr/>
        </p:nvSpPr>
        <p:spPr>
          <a:xfrm>
            <a:off x="6069335" y="1672109"/>
            <a:ext cx="5184576" cy="86409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ectangle 81"/>
          <p:cNvSpPr/>
          <p:nvPr/>
        </p:nvSpPr>
        <p:spPr>
          <a:xfrm>
            <a:off x="6141343" y="3544317"/>
            <a:ext cx="5184576" cy="86409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Rectangle 81"/>
          <p:cNvSpPr/>
          <p:nvPr/>
        </p:nvSpPr>
        <p:spPr>
          <a:xfrm>
            <a:off x="6141343" y="5560541"/>
            <a:ext cx="5184576" cy="86409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37487" y="1744117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形同实异</a:t>
            </a:r>
            <a:endParaRPr lang="zh-CN" altLang="en-US" sz="40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09495" y="3616325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形异实同</a:t>
            </a:r>
            <a:endParaRPr lang="zh-CN" altLang="en-US" sz="40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09495" y="5632549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形实无关</a:t>
            </a:r>
            <a:endParaRPr lang="zh-CN" altLang="en-US" sz="40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ac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50" grpId="0"/>
      <p:bldP spid="11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1964879" y="2104157"/>
            <a:ext cx="2016224" cy="5760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形同实异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2252911" y="2176165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所指不同</a:t>
            </a:r>
            <a:endParaRPr lang="zh-CN" altLang="en-US" sz="2000" dirty="0"/>
          </a:p>
        </p:txBody>
      </p:sp>
      <p:sp>
        <p:nvSpPr>
          <p:cNvPr id="12" name="矩形 11"/>
          <p:cNvSpPr/>
          <p:nvPr/>
        </p:nvSpPr>
        <p:spPr>
          <a:xfrm>
            <a:off x="812751" y="736005"/>
            <a:ext cx="11305256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/>
              <a:t>         </a:t>
            </a:r>
            <a:r>
              <a:rPr lang="zh-CN" altLang="en-US" sz="2000" dirty="0" smtClean="0"/>
              <a:t>有些方言词用字和普通话用字相同，但意义和普通话不同，这是方言区人学习普通话词汇首先碰到的困难。</a:t>
            </a:r>
            <a:endParaRPr lang="zh-CN" altLang="en-US" sz="2000" dirty="0"/>
          </a:p>
        </p:txBody>
      </p:sp>
      <p:pic>
        <p:nvPicPr>
          <p:cNvPr id="13" name="图片 12" descr="35798b4f96f34a09a51f245493a49d46_th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8735" y="3616325"/>
            <a:ext cx="3586298" cy="310289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454679" y="2104157"/>
            <a:ext cx="77768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“爷”在苏州、南昌、梅州指“父亲（引称</a:t>
            </a:r>
            <a:r>
              <a:rPr lang="zh-CN" altLang="en-US" sz="2000" dirty="0" smtClean="0"/>
              <a:t>）”。</a:t>
            </a:r>
            <a:endParaRPr lang="en-US" altLang="zh-CN" sz="2000" dirty="0" smtClean="0"/>
          </a:p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“</a:t>
            </a:r>
            <a:r>
              <a:rPr lang="zh-CN" altLang="en-US" sz="2000" dirty="0" smtClean="0"/>
              <a:t>爹爹”在合肥、扬州、长沙指“爷爷</a:t>
            </a:r>
            <a:r>
              <a:rPr lang="zh-CN" altLang="en-US" sz="2000" dirty="0" smtClean="0"/>
              <a:t>”。</a:t>
            </a:r>
            <a:endParaRPr lang="en-US" altLang="zh-CN" sz="2000" dirty="0" smtClean="0"/>
          </a:p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“</a:t>
            </a:r>
            <a:r>
              <a:rPr lang="zh-CN" altLang="en-US" sz="2000" dirty="0" smtClean="0"/>
              <a:t>地”在许多客家方言指“坟</a:t>
            </a:r>
            <a:r>
              <a:rPr lang="zh-CN" altLang="en-US" sz="2000" dirty="0" smtClean="0"/>
              <a:t>”。</a:t>
            </a:r>
            <a:endParaRPr lang="en-US" altLang="zh-CN" sz="2000" dirty="0" smtClean="0"/>
          </a:p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“</a:t>
            </a:r>
            <a:r>
              <a:rPr lang="zh-CN" altLang="en-US" sz="2000" dirty="0" smtClean="0"/>
              <a:t>冤家”在许多闽方言指“吵架</a:t>
            </a:r>
            <a:r>
              <a:rPr lang="zh-CN" altLang="en-US" sz="2000" dirty="0" smtClean="0"/>
              <a:t>”。</a:t>
            </a:r>
            <a:endParaRPr lang="en-US" altLang="zh-CN" sz="2000" dirty="0" smtClean="0"/>
          </a:p>
          <a:p>
            <a:pPr algn="just">
              <a:lnSpc>
                <a:spcPct val="150000"/>
              </a:lnSpc>
            </a:pPr>
            <a:r>
              <a:rPr lang="en-US" altLang="zh-CN" sz="2000" dirty="0" smtClean="0"/>
              <a:t> 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许</a:t>
            </a:r>
            <a:r>
              <a:rPr lang="zh-CN" altLang="en-US" sz="2000" dirty="0" smtClean="0"/>
              <a:t>多南方方言“细”指“小”，“幼”指“嫩”，“光”指“亮”，“利”指“快</a:t>
            </a:r>
            <a:r>
              <a:rPr lang="zh-CN" altLang="en-US" sz="2000" dirty="0" smtClean="0"/>
              <a:t>”。</a:t>
            </a:r>
            <a:endParaRPr lang="en-US" altLang="zh-CN" sz="2000" dirty="0" smtClean="0"/>
          </a:p>
          <a:p>
            <a:pPr algn="just">
              <a:lnSpc>
                <a:spcPct val="150000"/>
              </a:lnSpc>
            </a:pPr>
            <a:r>
              <a:rPr lang="en-US" altLang="zh-CN" sz="2000" dirty="0" smtClean="0"/>
              <a:t> 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厦</a:t>
            </a:r>
            <a:r>
              <a:rPr lang="zh-CN" altLang="en-US" sz="2000" dirty="0" smtClean="0"/>
              <a:t>门话“涂豆”指“花生”，“麦穗”指“玉米”，“娘仔”指“蚕</a:t>
            </a:r>
            <a:r>
              <a:rPr lang="zh-CN" altLang="en-US" sz="2000" dirty="0" smtClean="0"/>
              <a:t>”。</a:t>
            </a:r>
            <a:endParaRPr lang="en-US" altLang="zh-CN" sz="2000" dirty="0" smtClean="0"/>
          </a:p>
          <a:p>
            <a:pPr algn="just">
              <a:lnSpc>
                <a:spcPct val="150000"/>
              </a:lnSpc>
            </a:pPr>
            <a:r>
              <a:rPr lang="en-US" altLang="zh-CN" sz="2000" dirty="0" smtClean="0"/>
              <a:t> </a:t>
            </a:r>
            <a:r>
              <a:rPr lang="en-US" altLang="zh-CN" sz="2000" dirty="0" smtClean="0"/>
              <a:t>  </a:t>
            </a:r>
            <a:r>
              <a:rPr lang="zh-CN" altLang="en-US" sz="2000" dirty="0" smtClean="0"/>
              <a:t>福</a:t>
            </a:r>
            <a:r>
              <a:rPr lang="zh-CN" altLang="en-US" sz="2000" dirty="0" smtClean="0"/>
              <a:t>州话“合适”是“合算”，“各样”是“特别”。</a:t>
            </a:r>
            <a:endParaRPr lang="zh-CN" altLang="en-US" sz="20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形同实异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812751" y="2032149"/>
            <a:ext cx="64807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“泥”在梅州、广州兼指“湿的泥”和“干的土”。</a:t>
            </a:r>
            <a:endParaRPr lang="en-US" altLang="zh-CN" sz="2000" dirty="0" smtClean="0"/>
          </a:p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“外甥”在南昌、梅州、福州兼指“外孙”。</a:t>
            </a:r>
            <a:endParaRPr lang="en-US" altLang="zh-CN" sz="2000" dirty="0" smtClean="0"/>
          </a:p>
          <a:p>
            <a:pPr algn="just">
              <a:lnSpc>
                <a:spcPct val="150000"/>
              </a:lnSpc>
            </a:pPr>
            <a:r>
              <a:rPr lang="en-US" altLang="zh-CN" sz="2000" dirty="0" smtClean="0"/>
              <a:t>  </a:t>
            </a:r>
            <a:r>
              <a:rPr lang="zh-CN" altLang="en-US" sz="2000" dirty="0" smtClean="0"/>
              <a:t>在闽方言里，“倒”兼指“躺”，“孙”兼指“侄”，“手”兼指“手臂”，“毛”兼指“头发”，“椅”</a:t>
            </a:r>
            <a:r>
              <a:rPr lang="zh-CN" altLang="en-US" sz="2000" dirty="0" smtClean="0"/>
              <a:t>兼  </a:t>
            </a:r>
            <a:endParaRPr lang="en-US" altLang="zh-CN" sz="2000" dirty="0" smtClean="0"/>
          </a:p>
          <a:p>
            <a:pPr algn="just">
              <a:lnSpc>
                <a:spcPct val="150000"/>
              </a:lnSpc>
            </a:pPr>
            <a:r>
              <a:rPr lang="en-US" altLang="zh-CN" sz="2000" dirty="0" smtClean="0"/>
              <a:t> </a:t>
            </a:r>
            <a:r>
              <a:rPr lang="en-US" altLang="zh-CN" sz="2000" dirty="0" smtClean="0"/>
              <a:t>  </a:t>
            </a:r>
            <a:r>
              <a:rPr lang="zh-CN" altLang="en-US" sz="2000" dirty="0" smtClean="0"/>
              <a:t>指</a:t>
            </a:r>
            <a:r>
              <a:rPr lang="zh-CN" altLang="en-US" sz="2000" dirty="0" smtClean="0"/>
              <a:t>“椅子和凳子”，“钱”兼指“铜钱</a:t>
            </a:r>
            <a:r>
              <a:rPr lang="zh-CN" altLang="en-US" sz="2000" dirty="0" smtClean="0"/>
              <a:t>”。</a:t>
            </a:r>
            <a:endParaRPr lang="en-US" altLang="zh-CN" sz="2000" dirty="0" smtClean="0"/>
          </a:p>
        </p:txBody>
      </p:sp>
      <p:sp>
        <p:nvSpPr>
          <p:cNvPr id="17" name="Rectangle 35"/>
          <p:cNvSpPr/>
          <p:nvPr/>
        </p:nvSpPr>
        <p:spPr>
          <a:xfrm>
            <a:off x="812751" y="1024037"/>
            <a:ext cx="2016224" cy="5760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00783" y="1096045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义项不同</a:t>
            </a:r>
            <a:endParaRPr lang="zh-CN" altLang="en-US" sz="2000" dirty="0"/>
          </a:p>
        </p:txBody>
      </p:sp>
      <p:pic>
        <p:nvPicPr>
          <p:cNvPr id="9" name="图片 8" descr="1531754833633bbbefa90c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653511" y="1888133"/>
            <a:ext cx="4392488" cy="24707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84759" y="4480421"/>
            <a:ext cx="110892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smtClean="0"/>
              <a:t> </a:t>
            </a:r>
            <a:r>
              <a:rPr lang="zh-CN" altLang="en-US" sz="2000" dirty="0" smtClean="0"/>
              <a:t>在湘方言里，长沙话“射”兼指“扔”（～手榴弹）、“砸”（拿石头～人）、“快跑”（一会儿就～到哪里去哒）；“爹爹”兼指“祖父”和“父亲”；“妹子”兼指“姑娘”“女儿”和“女朋友”。</a:t>
            </a:r>
            <a:endParaRPr lang="zh-CN" altLang="en-US" sz="20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1829975" y="3472309"/>
            <a:ext cx="615553" cy="1584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    方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35"/>
          <p:cNvSpPr/>
          <p:nvPr/>
        </p:nvSpPr>
        <p:spPr>
          <a:xfrm>
            <a:off x="884759" y="952029"/>
            <a:ext cx="2016224" cy="5760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72791" y="1024037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用</a:t>
            </a:r>
            <a:r>
              <a:rPr lang="zh-CN" altLang="en-US" sz="2000" dirty="0" smtClean="0"/>
              <a:t>法不同</a:t>
            </a:r>
            <a:endParaRPr lang="zh-CN" altLang="en-US" sz="2000" dirty="0"/>
          </a:p>
        </p:txBody>
      </p:sp>
      <p:sp>
        <p:nvSpPr>
          <p:cNvPr id="14" name="TextBox 8"/>
          <p:cNvSpPr txBox="1"/>
          <p:nvPr/>
        </p:nvSpPr>
        <p:spPr>
          <a:xfrm>
            <a:off x="4485159" y="303957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形同实异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4759" y="1672109"/>
            <a:ext cx="111612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福</a:t>
            </a:r>
            <a:r>
              <a:rPr lang="zh-CN" altLang="en-US" sz="2000" dirty="0" smtClean="0"/>
              <a:t>州</a:t>
            </a:r>
            <a:r>
              <a:rPr lang="zh-CN" altLang="en-US" sz="2000" dirty="0" smtClean="0"/>
              <a:t>话：“</a:t>
            </a:r>
            <a:r>
              <a:rPr lang="zh-CN" altLang="en-US" sz="2000" dirty="0" smtClean="0"/>
              <a:t>对头”不单用做名词而且用做副词，意为“互相”，如说“对头夺”（互相争夺）。“对手”不做名词而用做动词，意为“帮忙”，如说“共我对手哩”（给我帮个</a:t>
            </a:r>
            <a:r>
              <a:rPr lang="zh-CN" altLang="en-US" sz="2000" dirty="0" smtClean="0"/>
              <a:t>忙）。</a:t>
            </a:r>
            <a:endParaRPr lang="zh-CN" altLang="en-US" sz="2000" dirty="0" smtClean="0"/>
          </a:p>
        </p:txBody>
      </p:sp>
      <p:pic>
        <p:nvPicPr>
          <p:cNvPr id="16" name="图片 15" descr="20140424151034-531497177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6687" y="2680221"/>
            <a:ext cx="6456553" cy="381642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637287" y="3040261"/>
            <a:ext cx="62646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“纳闷”不做名词而用做形容词，意为“傻”，如说“纳闷瓜”（傻瓜），“野纳闷”（很傻）。</a:t>
            </a:r>
            <a:endParaRPr lang="zh-CN" altLang="en-US" sz="20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1829975" y="3472309"/>
            <a:ext cx="615553" cy="1584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    方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56767" y="1024037"/>
            <a:ext cx="11089232" cy="1014730"/>
          </a:xfrm>
          <a:prstGeom prst="rect">
            <a:avLst/>
          </a:prstGeom>
          <a:blipFill>
            <a:blip r:embed="rId1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lum bright="13000" contrast="21000"/>
            </a:blip>
            <a:tile tx="0" ty="0" sx="100000" sy="100000" flip="none" algn="tl"/>
          </a:blipFill>
          <a:ln cmpd="dbl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en-US" sz="2000" dirty="0" smtClean="0"/>
              <a:t>同</a:t>
            </a:r>
            <a:r>
              <a:rPr lang="zh-CN" altLang="en-US" sz="2000" dirty="0" smtClean="0"/>
              <a:t>样的意思用不同的字来表示，这在方言和普通话的词汇差异中是常见的，例如：太阳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日头、热头，月亮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月光、月娘，吃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食，走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行，看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睇，拿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驮、拈，等等。</a:t>
            </a:r>
            <a:endParaRPr lang="zh-CN" altLang="en-US" sz="2000" dirty="0"/>
          </a:p>
        </p:txBody>
      </p:sp>
      <p:sp>
        <p:nvSpPr>
          <p:cNvPr id="12" name="TextBox 8"/>
          <p:cNvSpPr txBox="1"/>
          <p:nvPr/>
        </p:nvSpPr>
        <p:spPr>
          <a:xfrm>
            <a:off x="4413151" y="231949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形异实同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892871" y="2752229"/>
            <a:ext cx="1944216" cy="3168352"/>
          </a:xfrm>
          <a:prstGeom prst="ellipse">
            <a:avLst/>
          </a:prstGeom>
          <a:solidFill>
            <a:srgbClr val="FFC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877647" y="2680221"/>
            <a:ext cx="1944216" cy="316835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右箭头 16"/>
          <p:cNvSpPr/>
          <p:nvPr/>
        </p:nvSpPr>
        <p:spPr>
          <a:xfrm>
            <a:off x="4557167" y="3760341"/>
            <a:ext cx="3528392" cy="1224136"/>
          </a:xfrm>
          <a:prstGeom prst="left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637287" y="4120381"/>
            <a:ext cx="1584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难以掌握</a:t>
            </a:r>
            <a:endParaRPr lang="zh-CN" altLang="en-US" sz="24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40943" y="3328293"/>
            <a:ext cx="543739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罕</a:t>
            </a:r>
            <a:endParaRPr lang="en-US" altLang="zh-CN" sz="2800" dirty="0" smtClean="0">
              <a:latin typeface="+mn-ea"/>
              <a:ea typeface="+mn-ea"/>
            </a:endParaRPr>
          </a:p>
          <a:p>
            <a:r>
              <a:rPr lang="zh-CN" altLang="en-US" sz="2800" dirty="0" smtClean="0">
                <a:latin typeface="+mn-ea"/>
                <a:ea typeface="+mn-ea"/>
              </a:rPr>
              <a:t>用</a:t>
            </a:r>
            <a:endParaRPr lang="en-US" altLang="zh-CN" sz="2800" dirty="0" smtClean="0">
              <a:latin typeface="+mn-ea"/>
              <a:ea typeface="+mn-ea"/>
            </a:endParaRPr>
          </a:p>
          <a:p>
            <a:r>
              <a:rPr lang="zh-CN" altLang="en-US" sz="2800" dirty="0" smtClean="0">
                <a:latin typeface="+mn-ea"/>
                <a:ea typeface="+mn-ea"/>
              </a:rPr>
              <a:t>词</a:t>
            </a:r>
            <a:endParaRPr lang="en-US" altLang="zh-CN" sz="2800" dirty="0" smtClean="0">
              <a:latin typeface="+mn-ea"/>
              <a:ea typeface="+mn-ea"/>
            </a:endParaRPr>
          </a:p>
          <a:p>
            <a:r>
              <a:rPr lang="zh-CN" altLang="en-US" sz="2800" dirty="0" smtClean="0">
                <a:latin typeface="+mn-ea"/>
                <a:ea typeface="+mn-ea"/>
              </a:rPr>
              <a:t>语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97727" y="3328293"/>
            <a:ext cx="543739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构</a:t>
            </a:r>
            <a:endParaRPr lang="en-US" altLang="zh-CN" sz="2800" dirty="0" smtClean="0">
              <a:latin typeface="+mn-ea"/>
              <a:ea typeface="+mn-ea"/>
            </a:endParaRPr>
          </a:p>
          <a:p>
            <a:r>
              <a:rPr lang="zh-CN" altLang="en-US" sz="2800" dirty="0" smtClean="0">
                <a:latin typeface="+mn-ea"/>
                <a:ea typeface="+mn-ea"/>
              </a:rPr>
              <a:t>词</a:t>
            </a:r>
            <a:endParaRPr lang="en-US" altLang="zh-CN" sz="2800" dirty="0" smtClean="0">
              <a:latin typeface="+mn-ea"/>
              <a:ea typeface="+mn-ea"/>
            </a:endParaRPr>
          </a:p>
          <a:p>
            <a:r>
              <a:rPr lang="zh-CN" altLang="en-US" sz="2800" dirty="0" smtClean="0">
                <a:latin typeface="+mn-ea"/>
                <a:ea typeface="+mn-ea"/>
              </a:rPr>
              <a:t>不</a:t>
            </a:r>
            <a:endParaRPr lang="en-US" altLang="zh-CN" sz="2800" dirty="0" smtClean="0">
              <a:latin typeface="+mn-ea"/>
              <a:ea typeface="+mn-ea"/>
            </a:endParaRPr>
          </a:p>
          <a:p>
            <a:r>
              <a:rPr lang="zh-CN" altLang="en-US" sz="2800" dirty="0" smtClean="0">
                <a:latin typeface="+mn-ea"/>
                <a:ea typeface="+mn-ea"/>
              </a:rPr>
              <a:t>同</a:t>
            </a:r>
            <a:endParaRPr lang="zh-CN" altLang="en-US" sz="28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9"/>
          <p:cNvGrpSpPr/>
          <p:nvPr/>
        </p:nvGrpSpPr>
        <p:grpSpPr>
          <a:xfrm>
            <a:off x="1028775" y="952029"/>
            <a:ext cx="419805" cy="315056"/>
            <a:chOff x="789999" y="2242985"/>
            <a:chExt cx="504229" cy="378415"/>
          </a:xfrm>
        </p:grpSpPr>
        <p:sp>
          <p:nvSpPr>
            <p:cNvPr id="28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TextBox 8"/>
          <p:cNvSpPr txBox="1"/>
          <p:nvPr/>
        </p:nvSpPr>
        <p:spPr>
          <a:xfrm>
            <a:off x="4413151" y="231949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形异实同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04839" y="880021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罕用词语</a:t>
            </a:r>
            <a:endParaRPr lang="zh-CN" altLang="en-US" sz="2000" dirty="0" smtClean="0"/>
          </a:p>
        </p:txBody>
      </p:sp>
      <p:sp>
        <p:nvSpPr>
          <p:cNvPr id="20" name="矩形 19"/>
          <p:cNvSpPr/>
          <p:nvPr/>
        </p:nvSpPr>
        <p:spPr>
          <a:xfrm>
            <a:off x="956767" y="1384077"/>
            <a:ext cx="110892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        有</a:t>
            </a:r>
            <a:r>
              <a:rPr lang="zh-CN" altLang="en-US" sz="2000" dirty="0" smtClean="0"/>
              <a:t>些日常生活用词使用频率不高，也少见于书面，本地人习惯于本地的说法，没有听过普通话里相应的说法因而说不出</a:t>
            </a:r>
            <a:r>
              <a:rPr lang="zh-CN" altLang="en-US" sz="2000" dirty="0" smtClean="0"/>
              <a:t>。</a:t>
            </a:r>
            <a:endParaRPr lang="zh-CN" altLang="en-US" sz="2000" dirty="0" smtClean="0"/>
          </a:p>
        </p:txBody>
      </p:sp>
      <p:sp>
        <p:nvSpPr>
          <p:cNvPr id="21" name="矩形 20"/>
          <p:cNvSpPr/>
          <p:nvPr/>
        </p:nvSpPr>
        <p:spPr>
          <a:xfrm>
            <a:off x="884759" y="3688333"/>
            <a:ext cx="112332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         有</a:t>
            </a:r>
            <a:r>
              <a:rPr lang="zh-CN" altLang="en-US" sz="2000" dirty="0" smtClean="0"/>
              <a:t>的说普通话时遇上这些难词就套用方言或者按方言的说法“硬译”（例如闽方言地区就把“帐檐儿”说成“帐眉”，“研墨”说成“磨墨”，“豁唇子”说成“缺嘴”）。</a:t>
            </a:r>
            <a:endParaRPr lang="zh-CN" altLang="en-US" sz="2000" dirty="0" smtClean="0"/>
          </a:p>
        </p:txBody>
      </p:sp>
      <p:sp>
        <p:nvSpPr>
          <p:cNvPr id="22" name="矩形 21"/>
          <p:cNvSpPr/>
          <p:nvPr/>
        </p:nvSpPr>
        <p:spPr>
          <a:xfrm>
            <a:off x="1028775" y="2464197"/>
            <a:ext cx="10873208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/>
              <a:t>       </a:t>
            </a:r>
            <a:r>
              <a:rPr lang="zh-CN" altLang="en-US" sz="2000" dirty="0" smtClean="0">
                <a:solidFill>
                  <a:srgbClr val="FF0000"/>
                </a:solidFill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胳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肢窝儿、胳肢、胳膊肘子、喉结、锁子骨、顶针儿、锅铲、火铲、牛轭、嚼环、碓杵、橛子、檩、椽子、帐檐儿、豁唇子、斗眼儿、研墨、掭笔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253620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例</a:t>
            </a:r>
            <a:endParaRPr lang="zh-CN" altLang="en-US" sz="28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24" name="图片 23" descr="轮船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589615" y="5560541"/>
            <a:ext cx="3600400" cy="11230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0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5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6.xml><?xml version="1.0" encoding="utf-8"?>
<p:tagLst xmlns:p="http://schemas.openxmlformats.org/presentationml/2006/main">
  <p:tag name="MH" val="20161022204031"/>
  <p:tag name="MH_LIBRARY" val="GRAPHIC"/>
</p:tagLst>
</file>

<file path=ppt/tags/tag7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8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9.xml><?xml version="1.0" encoding="utf-8"?>
<p:tagLst xmlns:p="http://schemas.openxmlformats.org/presentationml/2006/main">
  <p:tag name="MH" val="20161022204031"/>
  <p:tag name="MH_LIBRARY" val="GRAPHIC"/>
</p:tagLst>
</file>

<file path=ppt/theme/theme1.xml><?xml version="1.0" encoding="utf-8"?>
<a:theme xmlns:a="http://schemas.openxmlformats.org/drawingml/2006/main" name="1_自定义设计方案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1566</Words>
  <Application>WPS 演示</Application>
  <PresentationFormat>自定义</PresentationFormat>
  <Paragraphs>128</Paragraphs>
  <Slides>12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仿宋</vt:lpstr>
      <vt:lpstr>楷体</vt:lpstr>
      <vt:lpstr>方正粗黑宋简体</vt:lpstr>
      <vt:lpstr>Arial Unicode MS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bt215</dc:title>
  <dc:creator/>
  <cp:lastModifiedBy>武静影</cp:lastModifiedBy>
  <cp:revision>3</cp:revision>
  <dcterms:created xsi:type="dcterms:W3CDTF">2016-11-29T13:18:00Z</dcterms:created>
  <dcterms:modified xsi:type="dcterms:W3CDTF">2021-01-14T05:33:52Z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SaveFontToCloudKey">
    <vt:lpwstr>1047466759_btnclosed</vt:lpwstr>
  </property>
  <property fmtid="{D5CDD505-2E9C-101B-9397-08002B2CF9AE}" pid="3" name="KSOProductBuildVer">
    <vt:lpwstr>2052-11.1.0.10228</vt:lpwstr>
  </property>
</Properties>
</file>