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51"/>
  </p:handoutMasterIdLst>
  <p:sldIdLst>
    <p:sldId id="4882" r:id="rId3"/>
    <p:sldId id="4888" r:id="rId5"/>
    <p:sldId id="4716" r:id="rId6"/>
    <p:sldId id="4937" r:id="rId7"/>
    <p:sldId id="4938" r:id="rId8"/>
    <p:sldId id="4939" r:id="rId9"/>
    <p:sldId id="4940" r:id="rId10"/>
    <p:sldId id="4945" r:id="rId11"/>
    <p:sldId id="4946" r:id="rId12"/>
    <p:sldId id="4941" r:id="rId13"/>
    <p:sldId id="4942" r:id="rId14"/>
    <p:sldId id="4943" r:id="rId15"/>
    <p:sldId id="4944" r:id="rId16"/>
    <p:sldId id="4947" r:id="rId17"/>
    <p:sldId id="4948" r:id="rId18"/>
    <p:sldId id="4949" r:id="rId19"/>
    <p:sldId id="4950" r:id="rId20"/>
    <p:sldId id="4951" r:id="rId21"/>
    <p:sldId id="4953" r:id="rId22"/>
    <p:sldId id="4954" r:id="rId23"/>
    <p:sldId id="4952" r:id="rId24"/>
    <p:sldId id="4956" r:id="rId25"/>
    <p:sldId id="4957" r:id="rId26"/>
    <p:sldId id="4955" r:id="rId27"/>
    <p:sldId id="4958" r:id="rId28"/>
    <p:sldId id="4959" r:id="rId29"/>
    <p:sldId id="4961" r:id="rId30"/>
    <p:sldId id="4960" r:id="rId31"/>
    <p:sldId id="4962" r:id="rId32"/>
    <p:sldId id="4963" r:id="rId33"/>
    <p:sldId id="4966" r:id="rId34"/>
    <p:sldId id="4965" r:id="rId35"/>
    <p:sldId id="4964" r:id="rId36"/>
    <p:sldId id="4967" r:id="rId37"/>
    <p:sldId id="4969" r:id="rId38"/>
    <p:sldId id="4968" r:id="rId39"/>
    <p:sldId id="4970" r:id="rId40"/>
    <p:sldId id="4971" r:id="rId41"/>
    <p:sldId id="4972" r:id="rId42"/>
    <p:sldId id="4973" r:id="rId43"/>
    <p:sldId id="4974" r:id="rId44"/>
    <p:sldId id="4975" r:id="rId45"/>
    <p:sldId id="4977" r:id="rId46"/>
    <p:sldId id="4979" r:id="rId47"/>
    <p:sldId id="4978" r:id="rId48"/>
    <p:sldId id="4976" r:id="rId49"/>
    <p:sldId id="4936" r:id="rId50"/>
  </p:sldIdLst>
  <p:sldSz cx="12858750" cy="7232650"/>
  <p:notesSz cx="6858000" cy="9144000"/>
  <p:custDataLst>
    <p:tags r:id="rId5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AC2FA"/>
    <a:srgbClr val="FFD757"/>
    <a:srgbClr val="99CCFF"/>
    <a:srgbClr val="FF3399"/>
    <a:srgbClr val="FF6699"/>
    <a:srgbClr val="CCCCFF"/>
    <a:srgbClr val="FF9966"/>
    <a:srgbClr val="9999FF"/>
    <a:srgbClr val="23AF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1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9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853311" y="246419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单元六   演讲训练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4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300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8775" y="2680221"/>
            <a:ext cx="3312368" cy="33123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0743" y="1312069"/>
            <a:ext cx="116652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照</a:t>
            </a:r>
            <a:r>
              <a:rPr lang="zh-CN" altLang="en-US" sz="2200" dirty="0" smtClean="0"/>
              <a:t>读式演讲亦称读稿式演讲。演讲者拿着事先写好的演讲稿，走上讲台，逐字逐</a:t>
            </a:r>
            <a:r>
              <a:rPr lang="zh-CN" altLang="en-US" sz="2200" dirty="0" smtClean="0"/>
              <a:t>句地</a:t>
            </a:r>
            <a:r>
              <a:rPr lang="zh-CN" altLang="en-US" sz="2200" dirty="0" smtClean="0"/>
              <a:t>向听众宣读。其内容经过慎重考虑，语言经过反复推敲，结构经过精心安排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4773191" y="2680221"/>
            <a:ext cx="75608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这</a:t>
            </a:r>
            <a:r>
              <a:rPr lang="zh-CN" altLang="en-US" sz="2200" dirty="0" smtClean="0"/>
              <a:t>种形式比较适合在重要而严肃的场合运用，如各级党代会、人代会、政协会议等大会报告，纪念重大节日的领导人讲话以及外交部的声明等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4917207" y="4840461"/>
            <a:ext cx="723787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缺点：照</a:t>
            </a:r>
            <a:r>
              <a:rPr lang="zh-CN" altLang="en-US" sz="2200" dirty="0" smtClean="0"/>
              <a:t>本宣科，影响演讲者与听众之间思想感情交流。</a:t>
            </a:r>
            <a:endParaRPr lang="zh-CN" altLang="en-US" sz="2200" dirty="0" smtClean="0"/>
          </a:p>
        </p:txBody>
      </p:sp>
      <p:sp>
        <p:nvSpPr>
          <p:cNvPr id="15" name="矩形 14"/>
          <p:cNvSpPr/>
          <p:nvPr/>
        </p:nvSpPr>
        <p:spPr>
          <a:xfrm>
            <a:off x="668735" y="736005"/>
            <a:ext cx="1595309" cy="5422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照读式演讲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736005"/>
            <a:ext cx="1595309" cy="6001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背诵式</a:t>
            </a:r>
            <a:r>
              <a:rPr lang="zh-CN" altLang="en-US" sz="2200" dirty="0" smtClean="0"/>
              <a:t>演讲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668735" y="1600101"/>
            <a:ext cx="7200800" cy="206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背</a:t>
            </a:r>
            <a:r>
              <a:rPr lang="zh-CN" altLang="en-US" sz="2200" dirty="0" smtClean="0"/>
              <a:t>诵式演讲亦称脱稿演讲。演讲者事先写好演讲稿，反复背诵、脱稿向听众演讲。这种演讲方式比较适合于演讲比赛或初学演讲者，可以在一定程度上检验和培养演讲者的演讲能力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812751" y="4192389"/>
            <a:ext cx="7056784" cy="6001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缺点：不</a:t>
            </a:r>
            <a:r>
              <a:rPr lang="zh-CN" altLang="en-US" sz="2200" dirty="0" smtClean="0"/>
              <a:t>便于演讲者临场发挥，一旦忘词，就难以继续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pic>
        <p:nvPicPr>
          <p:cNvPr id="10" name="图片 9" descr="46eb0002816668e7d6d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13551" y="2680221"/>
            <a:ext cx="4461111" cy="3654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736005"/>
            <a:ext cx="1595309" cy="6001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提纲式</a:t>
            </a:r>
            <a:r>
              <a:rPr lang="zh-CN" altLang="en-US" sz="2200" dirty="0" smtClean="0"/>
              <a:t>演讲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668735" y="1456085"/>
            <a:ext cx="11449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提</a:t>
            </a:r>
            <a:r>
              <a:rPr lang="zh-CN" altLang="en-US" sz="2200" dirty="0" smtClean="0"/>
              <a:t>纲式演讲亦称提示式演讲。演讲者只把演讲的主要内容和层次结构，按照提纲形式写出来，借助它进行演讲，而不必一字一句写成的演讲方式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668735" y="3112269"/>
            <a:ext cx="7344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特点：能</a:t>
            </a:r>
            <a:r>
              <a:rPr lang="zh-CN" altLang="en-US" sz="2200" dirty="0" smtClean="0"/>
              <a:t>避免照读式演讲和背诵式演讲与听众思想感情缺乏交流的不足。演讲者根据几条原则性的提纲进行演讲，比较灵活，便于临场发挥，真实感强，又可以对内容有充分准备，提纲挈领地把整个演讲的主要观点、论据、结构层次等用简练的句子排列出来。</a:t>
            </a:r>
            <a:r>
              <a:rPr lang="zh-CN" altLang="en-US" sz="2200" dirty="0" smtClean="0">
                <a:solidFill>
                  <a:srgbClr val="FF0000"/>
                </a:solidFill>
              </a:rPr>
              <a:t>这是初学演讲者进一步提高演讲水平的行之有效的一种演讲方式。</a:t>
            </a:r>
            <a:endParaRPr lang="zh-CN" altLang="en-US" sz="2200" dirty="0" smtClean="0">
              <a:solidFill>
                <a:srgbClr val="FF0000"/>
              </a:solidFill>
            </a:endParaRPr>
          </a:p>
        </p:txBody>
      </p:sp>
      <p:pic>
        <p:nvPicPr>
          <p:cNvPr id="10" name="图片 9" descr="t01cce29b4cb032efa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733631" y="2248173"/>
            <a:ext cx="3168352" cy="4387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736005"/>
            <a:ext cx="1595309" cy="6001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即兴式</a:t>
            </a:r>
            <a:r>
              <a:rPr lang="zh-CN" altLang="en-US" sz="2200" dirty="0" smtClean="0"/>
              <a:t>演讲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676847" y="1600101"/>
            <a:ext cx="9505056" cy="206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即</a:t>
            </a:r>
            <a:r>
              <a:rPr lang="zh-CN" altLang="en-US" sz="2200" dirty="0" smtClean="0"/>
              <a:t>兴式演讲是演讲者预先没有准备而临场发表的演讲，它是一种难度大、要求高、效果佳的演讲方式，可以根据实际情况，针对听众的心理和需要，灵活机动，调动一切积极因素，以悬河之口生动、直观地感染听众，是其他演讲方式无法比拟的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pic>
        <p:nvPicPr>
          <p:cNvPr id="10" name="图片 9" descr="yanjiang_1542669_small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29375" y="3328293"/>
            <a:ext cx="1943100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横卷形 8"/>
          <p:cNvSpPr/>
          <p:nvPr/>
        </p:nvSpPr>
        <p:spPr>
          <a:xfrm>
            <a:off x="668735" y="952029"/>
            <a:ext cx="2880320" cy="936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8815" y="116805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实践训练</a:t>
            </a:r>
            <a:endParaRPr lang="zh-CN" altLang="en-US" sz="2200" dirty="0"/>
          </a:p>
        </p:txBody>
      </p:sp>
      <p:pic>
        <p:nvPicPr>
          <p:cNvPr id="12" name="图片 11" descr="f04da22dd51e11f30e420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8775" y="2176165"/>
            <a:ext cx="2789980" cy="391212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25119" y="1672109"/>
            <a:ext cx="7848872" cy="516953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        1863 </a:t>
            </a:r>
            <a:r>
              <a:rPr lang="zh-CN" altLang="en-US" sz="2200" dirty="0" smtClean="0"/>
              <a:t>年</a:t>
            </a:r>
            <a:r>
              <a:rPr lang="en-US" altLang="zh-CN" sz="2200" dirty="0" smtClean="0"/>
              <a:t>11 </a:t>
            </a:r>
            <a:r>
              <a:rPr lang="zh-CN" altLang="en-US" sz="2200" dirty="0" smtClean="0"/>
              <a:t>月</a:t>
            </a:r>
            <a:r>
              <a:rPr lang="en-US" altLang="zh-CN" sz="2200" dirty="0" smtClean="0"/>
              <a:t>19 </a:t>
            </a:r>
            <a:r>
              <a:rPr lang="zh-CN" altLang="en-US" sz="2200" dirty="0" smtClean="0"/>
              <a:t>日，葛底斯堡，宾夕法尼亚。</a:t>
            </a:r>
            <a:endParaRPr lang="zh-CN" altLang="en-US" sz="2200" dirty="0" smtClean="0"/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八</a:t>
            </a:r>
            <a:r>
              <a:rPr lang="zh-CN" altLang="en-US" sz="2200" dirty="0" smtClean="0"/>
              <a:t>十七年前，我们的先辈们在这个大陆上创立了一个新国家，它孕育于自由之中</a:t>
            </a:r>
            <a:r>
              <a:rPr lang="zh-CN" altLang="en-US" sz="2200" dirty="0" smtClean="0"/>
              <a:t>，奉</a:t>
            </a:r>
            <a:r>
              <a:rPr lang="zh-CN" altLang="en-US" sz="2200" dirty="0" smtClean="0"/>
              <a:t>行一切人生来平等的原则。现在我们正从事一场伟大的内战，以考验这个国家，或</a:t>
            </a:r>
            <a:r>
              <a:rPr lang="zh-CN" altLang="en-US" sz="2200" dirty="0" smtClean="0"/>
              <a:t>者任</a:t>
            </a:r>
            <a:r>
              <a:rPr lang="zh-CN" altLang="en-US" sz="2200" dirty="0" smtClean="0"/>
              <a:t>何一个孕育于自由和奉行上述原则的国家是否能够长久存在下去。我们在这场战争</a:t>
            </a:r>
            <a:r>
              <a:rPr lang="zh-CN" altLang="en-US" sz="2200" dirty="0" smtClean="0"/>
              <a:t>中的</a:t>
            </a:r>
            <a:r>
              <a:rPr lang="zh-CN" altLang="en-US" sz="2200" dirty="0" smtClean="0"/>
              <a:t>一个伟大战场上集会。烈士们为使这个国家能够生存下去而献出了自己的生命，我</a:t>
            </a:r>
            <a:r>
              <a:rPr lang="zh-CN" altLang="en-US" sz="2200" dirty="0" smtClean="0"/>
              <a:t>们来</a:t>
            </a:r>
            <a:r>
              <a:rPr lang="zh-CN" altLang="en-US" sz="2200" dirty="0" smtClean="0"/>
              <a:t>到这里，是要把这个战场的一部分奉献给他们作为最后安息之所。我们这样做是完</a:t>
            </a:r>
            <a:r>
              <a:rPr lang="zh-CN" altLang="en-US" sz="2200" dirty="0" smtClean="0"/>
              <a:t>全应</a:t>
            </a:r>
            <a:r>
              <a:rPr lang="zh-CN" altLang="en-US" sz="2200" dirty="0" smtClean="0"/>
              <a:t>该而且是非常恰当的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  ……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、什么</a:t>
            </a:r>
            <a:r>
              <a:rPr lang="zh-CN" altLang="en-US" sz="2200" b="1" dirty="0" smtClean="0"/>
              <a:t>是命题演</a:t>
            </a:r>
            <a:r>
              <a:rPr lang="zh-CN" altLang="en-US" sz="2200" b="1" dirty="0" smtClean="0"/>
              <a:t>讲？</a:t>
            </a:r>
            <a:endParaRPr lang="zh-CN" altLang="en-US" sz="2200" b="1" dirty="0" smtClean="0"/>
          </a:p>
        </p:txBody>
      </p:sp>
      <p:pic>
        <p:nvPicPr>
          <p:cNvPr id="13" name="图片 12" descr="true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36887" y="2536205"/>
            <a:ext cx="2844800" cy="28448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89215" y="2320181"/>
            <a:ext cx="6429375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命</a:t>
            </a:r>
            <a:r>
              <a:rPr lang="zh-CN" altLang="en-US" sz="2200" dirty="0" smtClean="0"/>
              <a:t>题演讲是根据指定的题目或限定的主题，事先做了充分准备的演讲，一般都写</a:t>
            </a:r>
            <a:r>
              <a:rPr lang="zh-CN" altLang="en-US" sz="2200" dirty="0" smtClean="0"/>
              <a:t>好了</a:t>
            </a:r>
            <a:r>
              <a:rPr lang="zh-CN" altLang="en-US" sz="2200" dirty="0" smtClean="0"/>
              <a:t>讲稿，事前经过了精心设计和反复演练的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 </a:t>
            </a:r>
            <a:r>
              <a:rPr lang="zh-CN" altLang="en-US" sz="2200" dirty="0" smtClean="0"/>
              <a:t>演</a:t>
            </a:r>
            <a:r>
              <a:rPr lang="zh-CN" altLang="en-US" sz="2200" dirty="0" smtClean="0"/>
              <a:t>讲表现的是自我，即我的立场、我的</a:t>
            </a:r>
            <a:r>
              <a:rPr lang="zh-CN" altLang="en-US" sz="2200" dirty="0" smtClean="0"/>
              <a:t>主张</a:t>
            </a:r>
            <a:r>
              <a:rPr lang="zh-CN" altLang="en-US" sz="2200" dirty="0" smtClean="0"/>
              <a:t>。如开幕词、闭幕词、各种集会上的讲话、学术报告乃至课堂演讲都属于命题演讲。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、命题演讲的特点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3117007" y="1888133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明确的目的性</a:t>
            </a:r>
            <a:endParaRPr lang="zh-CN" altLang="en-US" sz="2200" dirty="0"/>
          </a:p>
        </p:txBody>
      </p:sp>
      <p:sp>
        <p:nvSpPr>
          <p:cNvPr id="10" name="右箭头 9"/>
          <p:cNvSpPr/>
          <p:nvPr/>
        </p:nvSpPr>
        <p:spPr>
          <a:xfrm>
            <a:off x="5205239" y="2032149"/>
            <a:ext cx="864096" cy="21602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3351" y="1960141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体现命题人的出发点和目的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3117007" y="2824237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鲜明的时代性</a:t>
            </a:r>
            <a:endParaRPr lang="zh-CN" altLang="en-US" sz="2200" dirty="0" smtClean="0"/>
          </a:p>
        </p:txBody>
      </p:sp>
      <p:sp>
        <p:nvSpPr>
          <p:cNvPr id="15" name="右箭头 14"/>
          <p:cNvSpPr/>
          <p:nvPr/>
        </p:nvSpPr>
        <p:spPr>
          <a:xfrm>
            <a:off x="5205239" y="2896245"/>
            <a:ext cx="864096" cy="21602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85359" y="2752229"/>
            <a:ext cx="55451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与祖国和人民共命运、同社会和时代相关联</a:t>
            </a:r>
            <a:endParaRPr lang="zh-CN" altLang="en-US" sz="2200" dirty="0" smtClean="0"/>
          </a:p>
        </p:txBody>
      </p:sp>
      <p:sp>
        <p:nvSpPr>
          <p:cNvPr id="18" name="矩形 17"/>
          <p:cNvSpPr/>
          <p:nvPr/>
        </p:nvSpPr>
        <p:spPr>
          <a:xfrm>
            <a:off x="3107135" y="3760341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强烈的针对性</a:t>
            </a:r>
            <a:endParaRPr lang="zh-CN" altLang="en-US" sz="2200" dirty="0" smtClean="0"/>
          </a:p>
        </p:txBody>
      </p:sp>
      <p:sp>
        <p:nvSpPr>
          <p:cNvPr id="21" name="右箭头 20"/>
          <p:cNvSpPr/>
          <p:nvPr/>
        </p:nvSpPr>
        <p:spPr>
          <a:xfrm>
            <a:off x="5205239" y="3832349"/>
            <a:ext cx="864096" cy="21602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85359" y="3688333"/>
            <a:ext cx="55451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针对社会现实人们思想中带有倾向性的问题</a:t>
            </a:r>
            <a:endParaRPr lang="zh-CN" altLang="en-US" sz="2200" dirty="0" smtClean="0"/>
          </a:p>
        </p:txBody>
      </p:sp>
      <p:sp>
        <p:nvSpPr>
          <p:cNvPr id="23" name="矩形 22"/>
          <p:cNvSpPr/>
          <p:nvPr/>
        </p:nvSpPr>
        <p:spPr>
          <a:xfrm>
            <a:off x="3117007" y="4696445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相对的稳定性</a:t>
            </a:r>
            <a:endParaRPr lang="zh-CN" altLang="en-US" sz="2200" dirty="0" smtClean="0"/>
          </a:p>
        </p:txBody>
      </p:sp>
      <p:sp>
        <p:nvSpPr>
          <p:cNvPr id="24" name="右箭头 23"/>
          <p:cNvSpPr/>
          <p:nvPr/>
        </p:nvSpPr>
        <p:spPr>
          <a:xfrm>
            <a:off x="5205239" y="4768453"/>
            <a:ext cx="864096" cy="21602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85359" y="4624437"/>
            <a:ext cx="46987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可以讲几次、几十次，甚至上百次。</a:t>
            </a:r>
            <a:endParaRPr lang="zh-CN" altLang="en-US" sz="2200" dirty="0" smtClean="0"/>
          </a:p>
        </p:txBody>
      </p:sp>
      <p:sp>
        <p:nvSpPr>
          <p:cNvPr id="26" name="矩形 25"/>
          <p:cNvSpPr/>
          <p:nvPr/>
        </p:nvSpPr>
        <p:spPr>
          <a:xfrm>
            <a:off x="3117007" y="5632549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适宜的变动性</a:t>
            </a:r>
            <a:endParaRPr lang="zh-CN" altLang="en-US" sz="2200" dirty="0" smtClean="0"/>
          </a:p>
        </p:txBody>
      </p:sp>
      <p:sp>
        <p:nvSpPr>
          <p:cNvPr id="27" name="右箭头 26"/>
          <p:cNvSpPr/>
          <p:nvPr/>
        </p:nvSpPr>
        <p:spPr>
          <a:xfrm>
            <a:off x="5205239" y="5704557"/>
            <a:ext cx="864096" cy="21602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285359" y="5560541"/>
            <a:ext cx="58272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就地取材，因时因地，对内容进行适宜的调整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、命题演讲的类型</a:t>
            </a:r>
            <a:endParaRPr lang="zh-CN" altLang="en-US" sz="2200" b="1" dirty="0" smtClean="0"/>
          </a:p>
        </p:txBody>
      </p:sp>
      <p:sp>
        <p:nvSpPr>
          <p:cNvPr id="7" name="饼形 6"/>
          <p:cNvSpPr/>
          <p:nvPr/>
        </p:nvSpPr>
        <p:spPr>
          <a:xfrm rot="2673628">
            <a:off x="1321909" y="2829340"/>
            <a:ext cx="720080" cy="72008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rot="2673628">
            <a:off x="1249902" y="4989580"/>
            <a:ext cx="720080" cy="720080"/>
          </a:xfrm>
          <a:prstGeom prst="pi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4919" y="2176165"/>
            <a:ext cx="9721080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66FF"/>
                </a:solidFill>
              </a:rPr>
              <a:t>专题演</a:t>
            </a:r>
            <a:r>
              <a:rPr lang="zh-CN" altLang="en-US" sz="2200" dirty="0" smtClean="0">
                <a:solidFill>
                  <a:srgbClr val="0066FF"/>
                </a:solidFill>
              </a:rPr>
              <a:t>讲</a:t>
            </a:r>
            <a:r>
              <a:rPr lang="zh-CN" altLang="en-US" sz="2200" dirty="0" smtClean="0"/>
              <a:t>：根</a:t>
            </a:r>
            <a:r>
              <a:rPr lang="zh-CN" altLang="en-US" sz="2200" dirty="0" smtClean="0"/>
              <a:t>据主办单位或邀请单位事先确定的题目进行演讲，这种演讲对演讲</a:t>
            </a:r>
            <a:r>
              <a:rPr lang="zh-CN" altLang="en-US" sz="2200" dirty="0" smtClean="0"/>
              <a:t>的主</a:t>
            </a:r>
            <a:r>
              <a:rPr lang="zh-CN" altLang="en-US" sz="2200" dirty="0" smtClean="0"/>
              <a:t>题和内容都作了较严格的限制。</a:t>
            </a:r>
            <a:endParaRPr lang="zh-CN" altLang="en-US" sz="2200" dirty="0"/>
          </a:p>
        </p:txBody>
      </p:sp>
      <p:sp>
        <p:nvSpPr>
          <p:cNvPr id="10" name="矩形 9"/>
          <p:cNvSpPr/>
          <p:nvPr/>
        </p:nvSpPr>
        <p:spPr>
          <a:xfrm>
            <a:off x="2396927" y="5056485"/>
            <a:ext cx="90730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>
                <a:solidFill>
                  <a:srgbClr val="FF3399"/>
                </a:solidFill>
              </a:rPr>
              <a:t>自拟题目的演</a:t>
            </a:r>
            <a:r>
              <a:rPr lang="zh-CN" altLang="en-US" sz="2200" dirty="0" smtClean="0">
                <a:solidFill>
                  <a:srgbClr val="FF3399"/>
                </a:solidFill>
              </a:rPr>
              <a:t>讲</a:t>
            </a:r>
            <a:r>
              <a:rPr lang="zh-CN" altLang="en-US" sz="2200" dirty="0" smtClean="0"/>
              <a:t>：主</a:t>
            </a:r>
            <a:r>
              <a:rPr lang="zh-CN" altLang="en-US" sz="2200" dirty="0" smtClean="0"/>
              <a:t>办单位只提出演讲主题要求，题目由演讲者自定。</a:t>
            </a:r>
            <a:endParaRPr lang="zh-CN" altLang="en-US" sz="2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2324919" y="3256285"/>
            <a:ext cx="95770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林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肯著名的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在葛底斯堡国家烈士公墓落成仪式上的演说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、我国著名演讲家李燕杰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国家、民族和正气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、曲啸的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人生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理想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追求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2991" y="5632549"/>
            <a:ext cx="63914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报告、读话、发言、学术讲座甚至教师的课堂教学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01227a6829e48ef66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0800000">
            <a:off x="8301583" y="1312069"/>
            <a:ext cx="2857500" cy="2857500"/>
          </a:xfrm>
          <a:prstGeom prst="rect">
            <a:avLst/>
          </a:prstGeom>
        </p:spPr>
      </p:pic>
      <p:pic>
        <p:nvPicPr>
          <p:cNvPr id="8" name="图片 7" descr="t01227a6829e48ef66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36887" y="3184277"/>
            <a:ext cx="2857500" cy="2857500"/>
          </a:xfrm>
          <a:prstGeom prst="rect">
            <a:avLst/>
          </a:prstGeom>
        </p:spPr>
      </p:pic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四 、命题演讲的程序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3189015" y="2536205"/>
            <a:ext cx="6429375" cy="204434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tx1"/>
            </a:solidFill>
            <a:prstDash val="dash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宋体" panose="02010600030101010101" pitchFamily="2" charset="-122"/>
              </a:rPr>
              <a:t>苏联著名演讲家、理论家阿普列相在</a:t>
            </a:r>
            <a:r>
              <a:rPr lang="en-US" altLang="zh-CN" sz="2200" dirty="0" smtClean="0">
                <a:latin typeface="宋体" panose="02010600030101010101" pitchFamily="2" charset="-122"/>
              </a:rPr>
              <a:t>《</a:t>
            </a:r>
            <a:r>
              <a:rPr lang="zh-CN" altLang="en-US" sz="2200" dirty="0" smtClean="0">
                <a:latin typeface="宋体" panose="02010600030101010101" pitchFamily="2" charset="-122"/>
              </a:rPr>
              <a:t>演讲艺术</a:t>
            </a:r>
            <a:r>
              <a:rPr lang="en-US" altLang="zh-CN" sz="2200" dirty="0" smtClean="0">
                <a:latin typeface="宋体" panose="02010600030101010101" pitchFamily="2" charset="-122"/>
              </a:rPr>
              <a:t>》</a:t>
            </a:r>
            <a:r>
              <a:rPr lang="zh-CN" altLang="en-US" sz="2200" dirty="0" smtClean="0">
                <a:latin typeface="宋体" panose="02010600030101010101" pitchFamily="2" charset="-122"/>
              </a:rPr>
              <a:t>一书中指出：“真正的演讲家总</a:t>
            </a:r>
            <a:r>
              <a:rPr lang="zh-CN" altLang="en-US" sz="2200" dirty="0" smtClean="0">
                <a:latin typeface="宋体" panose="02010600030101010101" pitchFamily="2" charset="-122"/>
              </a:rPr>
              <a:t>是一</a:t>
            </a:r>
            <a:r>
              <a:rPr lang="zh-CN" altLang="en-US" sz="2200" dirty="0" smtClean="0">
                <a:latin typeface="宋体" panose="02010600030101010101" pitchFamily="2" charset="-122"/>
              </a:rPr>
              <a:t>身三任：既是作者（剧作家），又是导演，还是完成自己的演讲、谈话的表演者。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四 、命题演讲的程序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4845199" y="2032149"/>
            <a:ext cx="2723823" cy="430887"/>
          </a:xfrm>
          <a:prstGeom prst="rect">
            <a:avLst/>
          </a:prstGeom>
          <a:solidFill>
            <a:srgbClr val="CAC2FA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审定题目，明确主题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4845199" y="3472309"/>
            <a:ext cx="2723823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选择材料，构思讲稿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4845199" y="4840461"/>
            <a:ext cx="2723823" cy="430887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反复演练，用活讲稿</a:t>
            </a:r>
            <a:endParaRPr lang="zh-CN" altLang="en-US" sz="2200" dirty="0" smtClean="0"/>
          </a:p>
        </p:txBody>
      </p:sp>
      <p:sp>
        <p:nvSpPr>
          <p:cNvPr id="11" name="下箭头 10"/>
          <p:cNvSpPr/>
          <p:nvPr/>
        </p:nvSpPr>
        <p:spPr>
          <a:xfrm>
            <a:off x="5925319" y="2680221"/>
            <a:ext cx="576064" cy="648072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5925319" y="4048373"/>
            <a:ext cx="576064" cy="648072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501383" y="2104157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149455" y="1888133"/>
            <a:ext cx="5040560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了解演讲的含义、作用和类别。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01383" y="3184277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149455" y="2752229"/>
            <a:ext cx="5112568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了解命题演讲、即兴演讲的含义、特点和类型。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701" y="2308756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1"/>
          <p:cNvSpPr/>
          <p:nvPr>
            <p:custDataLst>
              <p:tags r:id="rId8"/>
            </p:custDataLst>
          </p:nvPr>
        </p:nvSpPr>
        <p:spPr>
          <a:xfrm>
            <a:off x="6501383" y="455242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/>
          <p:nvPr>
            <p:custDataLst>
              <p:tags r:id="rId9"/>
            </p:custDataLst>
          </p:nvPr>
        </p:nvSpPr>
        <p:spPr>
          <a:xfrm>
            <a:off x="7149455" y="4120381"/>
            <a:ext cx="5184576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理解和掌握命题演讲、即兴演讲的程序和技巧。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0" name="MH_Number_2"/>
          <p:cNvSpPr/>
          <p:nvPr>
            <p:custDataLst>
              <p:tags r:id="rId10"/>
            </p:custDataLst>
          </p:nvPr>
        </p:nvSpPr>
        <p:spPr>
          <a:xfrm>
            <a:off x="6501383" y="5776565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77447" y="5704557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lt"/>
                <a:ea typeface="+mn-ea"/>
              </a:rPr>
              <a:t>掌握演讲稿的撰写技巧。</a:t>
            </a:r>
            <a:endParaRPr lang="zh-CN" altLang="en-US" sz="2800" dirty="0" smtClean="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  <p:bldP spid="18" grpId="0" animBg="1"/>
      <p:bldP spid="19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横卷形 6"/>
          <p:cNvSpPr/>
          <p:nvPr/>
        </p:nvSpPr>
        <p:spPr>
          <a:xfrm>
            <a:off x="812751" y="1096045"/>
            <a:ext cx="2232248" cy="936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8815" y="1312069"/>
            <a:ext cx="1008112" cy="43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示    例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956767" y="2032149"/>
            <a:ext cx="11377264" cy="4754245"/>
          </a:xfrm>
          <a:prstGeom prst="rect">
            <a:avLst/>
          </a:prstGeom>
          <a:ln w="12700">
            <a:solidFill>
              <a:srgbClr val="CCCC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梦人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位老师、各位同学：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家晚上好！我是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，来自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学院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班。下面我将以“追梦人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主题，向大家介绍我们班的班风建设情况。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、望前程似锦，青年正远行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了梦想，为了前程，我们不忘初心，只争朝夕。初入大学，生活学习环境骤然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一变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，大量的作业、实训更是让人猝不及防。然而同伴们互帮互助，成立学习小组，一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理学习资料，让这段过渡期变得不那么艰难。两年来，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班交出了一份份优秀的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成绩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单，先后获得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个国家奖学金，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个国家励学金，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××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个校奖学金。这一切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离不开注重基础、严谨治学的班级氛围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7" name="云形 6"/>
          <p:cNvSpPr/>
          <p:nvPr/>
        </p:nvSpPr>
        <p:spPr>
          <a:xfrm>
            <a:off x="668735" y="1816125"/>
            <a:ext cx="1224136" cy="504056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6887" y="1816125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开头的技巧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740743" y="2608213"/>
            <a:ext cx="11161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：直入式。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名诗人学者、中国民主同盟中央委员闻一多先生的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最后一次讲演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的开头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这几天，大家晓得，在昆明出现了历史上最无耻的事情！李先生究竟犯了什么罪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，竟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遭如此毒手？他只不过是用笔写写文章，用嘴说说话。而他所写的、所说的，都无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一个没有失掉良心的中国人的话！大家都有一支笔，有一张嘴，有什么理由拿出来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！为什么要打要杀，而且不敢光明正大的来打来杀，而是偷偷摸摸的来暗杀，这成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话？”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51" y="5560541"/>
            <a:ext cx="11017224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 这</a:t>
            </a:r>
            <a:r>
              <a:rPr lang="zh-CN" altLang="en-US" sz="2000" dirty="0" smtClean="0"/>
              <a:t>个开头语，闻一多没有做任何铺垫，直接以一连串激昂的感叹句把演讲引入正题</a:t>
            </a:r>
            <a:r>
              <a:rPr lang="zh-CN" altLang="en-US" sz="2000" dirty="0" smtClean="0"/>
              <a:t>，强</a:t>
            </a:r>
            <a:r>
              <a:rPr lang="zh-CN" altLang="en-US" sz="2000" dirty="0" smtClean="0"/>
              <a:t>烈吸引了听众的注意力。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1816125"/>
            <a:ext cx="1166529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：引用式。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   吕</a:t>
            </a:r>
            <a:r>
              <a:rPr lang="zh-CN" altLang="en-US" dirty="0" smtClean="0"/>
              <a:t>元礼的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祖国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母亲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的开头</a:t>
            </a:r>
            <a:r>
              <a:rPr lang="zh-CN" altLang="en-US" dirty="0" smtClean="0"/>
              <a:t>：“</a:t>
            </a:r>
            <a:r>
              <a:rPr lang="zh-CN" altLang="en-US" dirty="0" smtClean="0"/>
              <a:t>人们常说，第一次把美人比作花的是天才；第二次把美人比作花的是庸才；第三</a:t>
            </a:r>
            <a:r>
              <a:rPr lang="zh-CN" altLang="en-US" dirty="0" smtClean="0"/>
              <a:t>次把</a:t>
            </a:r>
            <a:r>
              <a:rPr lang="zh-CN" altLang="en-US" dirty="0" smtClean="0"/>
              <a:t>美人比作花的是蠢才。不错，如果人云亦云，鹦鹉学舌，那么，就是再美妙的比喻</a:t>
            </a:r>
            <a:r>
              <a:rPr lang="zh-CN" altLang="en-US" dirty="0" smtClean="0"/>
              <a:t>也都</a:t>
            </a:r>
            <a:r>
              <a:rPr lang="zh-CN" altLang="en-US" dirty="0" smtClean="0"/>
              <a:t>会失去光彩。但是在生活中却有这样一个比喻，即使你用它一百次、一千次、一万次</a:t>
            </a:r>
            <a:r>
              <a:rPr lang="zh-CN" altLang="en-US" dirty="0" smtClean="0"/>
              <a:t>，也</a:t>
            </a:r>
            <a:r>
              <a:rPr lang="zh-CN" altLang="en-US" dirty="0" smtClean="0"/>
              <a:t>同样具有强大的感染力。同志们或许会问，这是个什么样的比喻呢？那就是，当你</a:t>
            </a:r>
            <a:r>
              <a:rPr lang="zh-CN" altLang="en-US" dirty="0" smtClean="0"/>
              <a:t>怀着</a:t>
            </a:r>
            <a:r>
              <a:rPr lang="zh-CN" altLang="en-US" dirty="0" smtClean="0"/>
              <a:t>赤子之心，想到我们祖国的时候，你一定会把祖国比作母亲。”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0743" y="4264397"/>
            <a:ext cx="1152128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吕</a:t>
            </a:r>
            <a:r>
              <a:rPr lang="zh-CN" altLang="en-US" sz="2000" dirty="0" smtClean="0">
                <a:latin typeface="+mn-ea"/>
                <a:ea typeface="+mn-ea"/>
              </a:rPr>
              <a:t>元礼引用了一个讽刺的谚语，说明了对重复比喻的厌烦，然后话锋一转，强调</a:t>
            </a:r>
            <a:r>
              <a:rPr lang="zh-CN" altLang="en-US" sz="2000" dirty="0" smtClean="0">
                <a:latin typeface="+mn-ea"/>
                <a:ea typeface="+mn-ea"/>
              </a:rPr>
              <a:t>另</a:t>
            </a:r>
            <a:r>
              <a:rPr lang="zh-CN" altLang="en-US" sz="2000" dirty="0" smtClean="0">
                <a:latin typeface="+mn-ea"/>
                <a:ea typeface="+mn-ea"/>
              </a:rPr>
              <a:t>一种比喻可以不厌其烦地运用，引出了演讲的主题</a:t>
            </a:r>
            <a:r>
              <a:rPr lang="en-US" altLang="zh-CN" sz="2000" dirty="0" smtClean="0">
                <a:latin typeface="+mn-ea"/>
                <a:ea typeface="+mn-ea"/>
              </a:rPr>
              <a:t>《</a:t>
            </a:r>
            <a:r>
              <a:rPr lang="zh-CN" altLang="en-US" sz="2000" dirty="0" smtClean="0">
                <a:latin typeface="+mn-ea"/>
                <a:ea typeface="+mn-ea"/>
              </a:rPr>
              <a:t>祖国</a:t>
            </a:r>
            <a:r>
              <a:rPr lang="en-US" altLang="zh-CN" sz="2000" dirty="0" smtClean="0">
                <a:latin typeface="+mn-ea"/>
                <a:ea typeface="+mn-ea"/>
              </a:rPr>
              <a:t>——</a:t>
            </a:r>
            <a:r>
              <a:rPr lang="zh-CN" altLang="en-US" sz="2000" dirty="0" smtClean="0">
                <a:latin typeface="+mn-ea"/>
                <a:ea typeface="+mn-ea"/>
              </a:rPr>
              <a:t>母亲</a:t>
            </a:r>
            <a:r>
              <a:rPr lang="en-US" altLang="zh-CN" sz="2000" dirty="0" smtClean="0">
                <a:latin typeface="+mn-ea"/>
                <a:ea typeface="+mn-ea"/>
              </a:rPr>
              <a:t>》</a:t>
            </a:r>
            <a:r>
              <a:rPr lang="zh-CN" altLang="en-US" sz="2000" dirty="0" smtClean="0">
                <a:latin typeface="+mn-ea"/>
                <a:ea typeface="+mn-ea"/>
              </a:rPr>
              <a:t>。这样的开头方式</a:t>
            </a:r>
            <a:r>
              <a:rPr lang="zh-CN" altLang="en-US" sz="2000" dirty="0" smtClean="0">
                <a:latin typeface="+mn-ea"/>
                <a:ea typeface="+mn-ea"/>
              </a:rPr>
              <a:t>，用</a:t>
            </a:r>
            <a:r>
              <a:rPr lang="zh-CN" altLang="en-US" sz="2000" dirty="0" smtClean="0">
                <a:latin typeface="+mn-ea"/>
                <a:ea typeface="+mn-ea"/>
              </a:rPr>
              <a:t>谚语做铺垫既水到渠成，又贴近生活。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1744117"/>
            <a:ext cx="11737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：提问式。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畅的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一个女人能干什么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的开头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今天，我讲一个问题，一个女人能干什么？一个女人能干什么呢？我的回答是：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能干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，什么也能干；不干，什么也不能干。能干又不能干，不能干又能干。为什么这样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说呢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？要确定女人能干不能干，有两个条件。一个是要看环境，另一个是要看个人的努力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果环境好，自己不去努力，只靠人家那就什么也不能干。如果自己努力干下去，就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得到好的结果。如果努力干，就是从那些小的具体工作到管理国家大事都能够干，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不干，就会变成社会的寄生虫。”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4840461"/>
            <a:ext cx="1152128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/>
              <a:t>蔡畅通过提问来引发听众的兴趣，再经自问自答的形式来阐发自己的观点，给听</a:t>
            </a:r>
            <a:r>
              <a:rPr lang="zh-CN" altLang="en-US" sz="2000" dirty="0" smtClean="0"/>
              <a:t>众留</a:t>
            </a:r>
            <a:r>
              <a:rPr lang="zh-CN" altLang="en-US" sz="2000" dirty="0" smtClean="0"/>
              <a:t>下清晰的印象。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云形 6"/>
          <p:cNvSpPr/>
          <p:nvPr/>
        </p:nvSpPr>
        <p:spPr>
          <a:xfrm>
            <a:off x="668735" y="1816125"/>
            <a:ext cx="1224136" cy="504056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6887" y="1816125"/>
            <a:ext cx="2448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演讲过程中的</a:t>
            </a:r>
            <a:r>
              <a:rPr lang="zh-CN" altLang="en-US" sz="2200" dirty="0" smtClean="0"/>
              <a:t>技巧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668735" y="2464197"/>
            <a:ext cx="116652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：如何表现自信心。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国总统戴高乐在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谁说败局已定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中说道：“那些身居军界要职的将领们已经组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一个政府。这个政府以我们的军队吃了败仗为由。毫无疑问，我们确是吃了败仗，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陷于包围之中。我们之所以受挫，不仅是因为德军人数众多，更重要的是他们的飞机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克和战略。正是这些，使我们的军队不知所措。但是难道已经一锤定音，胜利无望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局已定吗？不，绝不如此！请相信我，因为我对自己说话胸有成竹。我告诉你们，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西并没有失败。我们完全可以以其人之道，还治其人之身，并有朝一日扭转乾坤，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胜利。”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735" y="5848573"/>
            <a:ext cx="1159328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 戴</a:t>
            </a:r>
            <a:r>
              <a:rPr lang="zh-CN" altLang="en-US" sz="2000" dirty="0" smtClean="0"/>
              <a:t>高乐在分析了敌我双方的形势后，他以一位领袖所具有的宏大气魄，断然否定</a:t>
            </a:r>
            <a:r>
              <a:rPr lang="zh-CN" altLang="en-US" sz="2000" dirty="0" smtClean="0"/>
              <a:t>了暂</a:t>
            </a:r>
            <a:r>
              <a:rPr lang="zh-CN" altLang="en-US" sz="2000" dirty="0" smtClean="0"/>
              <a:t>时的失败，表现出了对困难的极大蔑视和对胜利的坚定信心。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1744117"/>
            <a:ext cx="117373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：如何增强说服力。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一名不知姓名的演讲者，他说：“‘嘴上无毛’就一定‘办事不牢’吗？古今中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许多军事家，恰恰都是风华正茂的时候，建立了不朽的功勋。民族英雄岳飞，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兵抗金，任节度大使时才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岁。其儿子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岁从军，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岁打随州率先登城，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岁就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了将军；率大军席卷欧洲的拿破仑，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岁就是上将；周恩来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岁就任黄埔军校政治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任；叶挺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岁当了军长；刘志丹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岁任红十五军团政委。由此可见，‘嘴上无毛’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与‘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办事不牢’并无关系。关键是有才无才，俗话说，有才不在年高，无才空活百岁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5128493"/>
            <a:ext cx="1152128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 这</a:t>
            </a:r>
            <a:r>
              <a:rPr lang="zh-CN" altLang="en-US" sz="2000" dirty="0" smtClean="0"/>
              <a:t>位演讲者用充分的事实，论证了“嘴上无毛”未必“办事不牢”这样一个观点，说明了年龄与才能之间没有必然的联系，以增强对听众的说服力。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1672109"/>
            <a:ext cx="116652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：如何巧用数字。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位演讲者是这么用数字的：“是啊！谁也不可否认，大国不等于强国，我们的综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力不强，我们的装备还很落后，我们的技术还不先进，尤其可怕的是‘人均’二字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期约束着我国的国民经济。据有关专家预测，我国土地资源最多能载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9.5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亿人，如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亿，这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亿张嘴并在一起就有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平方多公里；一年喝掉的酒能装满一个半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杭州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西湖；一天抽的烟排列起来相当于我国东西长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个来回；一天吃的粮食能装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4840461"/>
            <a:ext cx="1159328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latin typeface="+mn-ea"/>
                <a:ea typeface="+mn-ea"/>
              </a:rPr>
              <a:t>这位演讲者为了说明</a:t>
            </a:r>
            <a:r>
              <a:rPr lang="en-US" altLang="zh-CN" sz="2000" dirty="0" smtClean="0">
                <a:latin typeface="+mn-ea"/>
                <a:ea typeface="+mn-ea"/>
              </a:rPr>
              <a:t>12 </a:t>
            </a:r>
            <a:r>
              <a:rPr lang="zh-CN" altLang="en-US" sz="2000" dirty="0" smtClean="0">
                <a:latin typeface="+mn-ea"/>
                <a:ea typeface="+mn-ea"/>
              </a:rPr>
              <a:t>亿人口的消耗，用了</a:t>
            </a:r>
            <a:r>
              <a:rPr lang="en-US" altLang="zh-CN" sz="2000" dirty="0" smtClean="0">
                <a:latin typeface="+mn-ea"/>
                <a:ea typeface="+mn-ea"/>
              </a:rPr>
              <a:t>4 </a:t>
            </a:r>
            <a:r>
              <a:rPr lang="zh-CN" altLang="en-US" sz="2000" dirty="0" smtClean="0">
                <a:latin typeface="+mn-ea"/>
                <a:ea typeface="+mn-ea"/>
              </a:rPr>
              <a:t>组数字给听</a:t>
            </a:r>
            <a:r>
              <a:rPr lang="zh-CN" altLang="en-US" sz="2000" dirty="0" smtClean="0">
                <a:latin typeface="+mn-ea"/>
                <a:ea typeface="+mn-ea"/>
              </a:rPr>
              <a:t>众留下</a:t>
            </a:r>
            <a:r>
              <a:rPr lang="zh-CN" altLang="en-US" sz="2000" dirty="0" smtClean="0">
                <a:latin typeface="+mn-ea"/>
                <a:ea typeface="+mn-ea"/>
              </a:rPr>
              <a:t>了难忘的印象，深感我国人口的压力。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9" name="流程图: 联系 8"/>
          <p:cNvSpPr/>
          <p:nvPr/>
        </p:nvSpPr>
        <p:spPr>
          <a:xfrm>
            <a:off x="3405039" y="2032149"/>
            <a:ext cx="2880320" cy="2520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5925319" y="2104157"/>
            <a:ext cx="2880320" cy="2520280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3333031" y="3904357"/>
            <a:ext cx="2880320" cy="2520280"/>
          </a:xfrm>
          <a:prstGeom prst="flowChartConnector">
            <a:avLst/>
          </a:prstGeom>
          <a:solidFill>
            <a:srgbClr val="CAC2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5853311" y="3976365"/>
            <a:ext cx="2880320" cy="252028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41143" y="2968253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总结式</a:t>
            </a:r>
            <a:endParaRPr lang="zh-CN" altLang="en-US" sz="2200" dirty="0"/>
          </a:p>
        </p:txBody>
      </p:sp>
      <p:sp>
        <p:nvSpPr>
          <p:cNvPr id="18" name="矩形 17"/>
          <p:cNvSpPr/>
          <p:nvPr/>
        </p:nvSpPr>
        <p:spPr>
          <a:xfrm>
            <a:off x="6717407" y="2968253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借景抒情式</a:t>
            </a:r>
            <a:endParaRPr lang="zh-CN" altLang="en-US" sz="2200" dirty="0" smtClean="0"/>
          </a:p>
        </p:txBody>
      </p:sp>
      <p:sp>
        <p:nvSpPr>
          <p:cNvPr id="21" name="矩形 20"/>
          <p:cNvSpPr/>
          <p:nvPr/>
        </p:nvSpPr>
        <p:spPr>
          <a:xfrm>
            <a:off x="4264199" y="4984477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启发式</a:t>
            </a:r>
            <a:endParaRPr lang="zh-CN" altLang="en-US" sz="2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6789415" y="4984477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号召式</a:t>
            </a:r>
            <a:endParaRPr lang="zh-CN" altLang="en-US" sz="2200" dirty="0" smtClean="0"/>
          </a:p>
        </p:txBody>
      </p:sp>
      <p:sp>
        <p:nvSpPr>
          <p:cNvPr id="8" name="矩形 7"/>
          <p:cNvSpPr/>
          <p:nvPr/>
        </p:nvSpPr>
        <p:spPr>
          <a:xfrm>
            <a:off x="5061223" y="3976365"/>
            <a:ext cx="2159566" cy="542264"/>
          </a:xfrm>
          <a:prstGeom prst="rect">
            <a:avLst/>
          </a:prstGeom>
          <a:solidFill>
            <a:srgbClr val="FF6699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一般的结尾方</a:t>
            </a:r>
            <a:r>
              <a:rPr lang="zh-CN" altLang="en-US" sz="2200" dirty="0" smtClean="0"/>
              <a:t>式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sp>
        <p:nvSpPr>
          <p:cNvPr id="8" name="云形 7"/>
          <p:cNvSpPr/>
          <p:nvPr/>
        </p:nvSpPr>
        <p:spPr>
          <a:xfrm>
            <a:off x="668735" y="1816125"/>
            <a:ext cx="1224136" cy="504056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6887" y="1816125"/>
            <a:ext cx="2448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演讲后的</a:t>
            </a:r>
            <a:r>
              <a:rPr lang="zh-CN" altLang="en-US" sz="2200" dirty="0" smtClean="0"/>
              <a:t>技巧</a:t>
            </a:r>
            <a:endParaRPr lang="zh-CN" altLang="en-US" sz="2200" dirty="0"/>
          </a:p>
        </p:txBody>
      </p:sp>
      <p:sp>
        <p:nvSpPr>
          <p:cNvPr id="10" name="矩形 9"/>
          <p:cNvSpPr/>
          <p:nvPr/>
        </p:nvSpPr>
        <p:spPr>
          <a:xfrm>
            <a:off x="812751" y="2536205"/>
            <a:ext cx="11377264" cy="1107996"/>
          </a:xfrm>
          <a:prstGeom prst="rect">
            <a:avLst/>
          </a:prstGeom>
          <a:ln>
            <a:solidFill>
              <a:srgbClr val="CCCC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一是注意表情。演讲结束后，现场会响起掌声，在掌声中演讲者表情应继续延续</a:t>
            </a:r>
            <a:r>
              <a:rPr lang="zh-CN" altLang="en-US" sz="2200" dirty="0" smtClean="0"/>
              <a:t>，眼</a:t>
            </a:r>
            <a:r>
              <a:rPr lang="zh-CN" altLang="en-US" sz="2200" dirty="0" smtClean="0"/>
              <a:t>神平视听众中间，面带微笑，与听众目光交流，表情从容。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812751" y="3904357"/>
            <a:ext cx="11377264" cy="1557927"/>
          </a:xfrm>
          <a:prstGeom prst="rect">
            <a:avLst/>
          </a:prstGeom>
          <a:ln>
            <a:solidFill>
              <a:srgbClr val="CCCC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二是注意姿态。演讲结束后，如果在演讲的最后一句有态势语动作展示，那么，请保持最后一个态势语动作</a:t>
            </a:r>
            <a:r>
              <a:rPr lang="en-US" altLang="zh-CN" sz="2200" dirty="0" smtClean="0"/>
              <a:t>3 </a:t>
            </a:r>
            <a:r>
              <a:rPr lang="zh-CN" altLang="en-US" sz="2200" dirty="0" smtClean="0"/>
              <a:t>秒钟，形成一个动作、语言和表情的定格，这样会产生更好的现场表演效果。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812751" y="5632549"/>
            <a:ext cx="11377264" cy="1050096"/>
          </a:xfrm>
          <a:prstGeom prst="rect">
            <a:avLst/>
          </a:prstGeom>
          <a:ln>
            <a:solidFill>
              <a:srgbClr val="CCCC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三是注意离场。演讲结束后，离场之前，先在演讲台上向观众鞠躬，鞠躬后一般是从演讲台的右边下去，在下台的过程中，请面带微笑，眼睛平视前方，上身挺拔，潇洒迈步离场。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命题演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五 、命题演讲的技巧</a:t>
            </a:r>
            <a:endParaRPr lang="zh-CN" altLang="en-US" sz="2200" b="1" dirty="0" smtClean="0"/>
          </a:p>
        </p:txBody>
      </p:sp>
      <p:pic>
        <p:nvPicPr>
          <p:cNvPr id="8" name="图片 7" descr="1dd2d87b_E1006247_aa17027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8695" y="4624437"/>
            <a:ext cx="5102352" cy="2438400"/>
          </a:xfrm>
          <a:prstGeom prst="rect">
            <a:avLst/>
          </a:prstGeom>
        </p:spPr>
      </p:pic>
      <p:pic>
        <p:nvPicPr>
          <p:cNvPr id="9" name="图片 8" descr="t01e93dba229df54c6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9615" y="1744117"/>
            <a:ext cx="2598921" cy="39081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0743" y="2392189"/>
            <a:ext cx="78021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+mn-ea"/>
                <a:ea typeface="+mn-ea"/>
              </a:rPr>
              <a:t>超级演说家总冠军刘媛媛独家演讲理论</a:t>
            </a:r>
            <a:r>
              <a:rPr lang="en-US" altLang="zh-CN" sz="2200" dirty="0" smtClean="0">
                <a:latin typeface="+mn-ea"/>
                <a:ea typeface="+mn-ea"/>
              </a:rPr>
              <a:t>——</a:t>
            </a:r>
            <a:r>
              <a:rPr lang="zh-CN" altLang="en-US" sz="2200" dirty="0" smtClean="0">
                <a:latin typeface="+mn-ea"/>
                <a:ea typeface="+mn-ea"/>
              </a:rPr>
              <a:t>根枝叶果演讲术。</a:t>
            </a:r>
            <a:endParaRPr lang="zh-CN" altLang="en-US" sz="2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、什么是演讲？</a:t>
            </a:r>
            <a:endParaRPr lang="zh-CN" altLang="en-US" sz="2200" b="1" dirty="0" smtClean="0"/>
          </a:p>
        </p:txBody>
      </p:sp>
      <p:pic>
        <p:nvPicPr>
          <p:cNvPr id="22" name="图片 21" descr="mp14088848_1430996160274_2_th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661623" y="2104157"/>
            <a:ext cx="3391024" cy="2258422"/>
          </a:xfrm>
          <a:prstGeom prst="rect">
            <a:avLst/>
          </a:prstGeom>
        </p:spPr>
      </p:pic>
      <p:pic>
        <p:nvPicPr>
          <p:cNvPr id="24" name="图片 23" descr="636225944505399617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4799" y="1816125"/>
            <a:ext cx="3240360" cy="2156767"/>
          </a:xfrm>
          <a:prstGeom prst="rect">
            <a:avLst/>
          </a:prstGeom>
        </p:spPr>
      </p:pic>
      <p:pic>
        <p:nvPicPr>
          <p:cNvPr id="25" name="图片 24" descr="b0a37cdabdb84cfd82f5cf8d5c3409ab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1183" y="3688333"/>
            <a:ext cx="3456384" cy="230425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252911" y="4048373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马云</a:t>
            </a:r>
            <a:endParaRPr lang="zh-CN" altLang="en-US" sz="2200" dirty="0"/>
          </a:p>
        </p:txBody>
      </p:sp>
      <p:sp>
        <p:nvSpPr>
          <p:cNvPr id="27" name="矩形 26"/>
          <p:cNvSpPr/>
          <p:nvPr/>
        </p:nvSpPr>
        <p:spPr>
          <a:xfrm>
            <a:off x="9813751" y="4408413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周鸿祎</a:t>
            </a:r>
            <a:endParaRPr lang="zh-CN" altLang="en-US" sz="2200" dirty="0" smtClean="0"/>
          </a:p>
        </p:txBody>
      </p:sp>
      <p:sp>
        <p:nvSpPr>
          <p:cNvPr id="28" name="矩形 27"/>
          <p:cNvSpPr/>
          <p:nvPr/>
        </p:nvSpPr>
        <p:spPr>
          <a:xfrm>
            <a:off x="5925319" y="606459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雷军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0056e5e11ec0ef26bdff733051cb2d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00983" y="1600101"/>
            <a:ext cx="7848872" cy="4950827"/>
          </a:xfrm>
          <a:prstGeom prst="rect">
            <a:avLst/>
          </a:prstGeom>
        </p:spPr>
      </p:pic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一、即兴演讲的含义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3261023" y="2392189"/>
            <a:ext cx="6429375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即</a:t>
            </a:r>
            <a:r>
              <a:rPr lang="zh-CN" altLang="en-US" sz="2200" dirty="0" smtClean="0"/>
              <a:t>兴演讲，也叫即席说话，是指在特定的情境下，自发或被要求立即进行的当众</a:t>
            </a:r>
            <a:r>
              <a:rPr lang="zh-CN" altLang="en-US" sz="2200" dirty="0" smtClean="0"/>
              <a:t>说话</a:t>
            </a:r>
            <a:r>
              <a:rPr lang="zh-CN" altLang="en-US" sz="2200" dirty="0" smtClean="0"/>
              <a:t>，是一种不凭借文稿来表情达意的口语交际活动。即兴演讲者事先未作准备，是临</a:t>
            </a:r>
            <a:r>
              <a:rPr lang="zh-CN" altLang="en-US" sz="2200" dirty="0" smtClean="0"/>
              <a:t>场因</a:t>
            </a:r>
            <a:r>
              <a:rPr lang="zh-CN" altLang="en-US" sz="2200" dirty="0" smtClean="0"/>
              <a:t>时而发、因事而发、因景而发、因情而发的一种语言表达方式。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二、即兴演讲的特点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4485159" y="2104157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即兴而发，针对性强</a:t>
            </a:r>
            <a:endParaRPr lang="zh-CN" altLang="en-US" sz="2200" dirty="0"/>
          </a:p>
        </p:txBody>
      </p:sp>
      <p:sp>
        <p:nvSpPr>
          <p:cNvPr id="8" name="丁字箭头 7"/>
          <p:cNvSpPr/>
          <p:nvPr/>
        </p:nvSpPr>
        <p:spPr>
          <a:xfrm>
            <a:off x="4053111" y="2608213"/>
            <a:ext cx="3816424" cy="2664296"/>
          </a:xfrm>
          <a:prstGeom prst="leftRight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2791" y="4408413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临场发挥，明白直接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8085559" y="4408413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语言精练，言之有物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二、即兴演讲的特点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1744117"/>
            <a:ext cx="11665296" cy="429348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0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000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灵感”触发时的即兴演讲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目主持人杨澜在一次主持演出时，节目演到中间，她下台阶时摔了下来，杨澜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沉着地爬了起来，对台下的观众说：“真是人有失足，马有失蹄呀。我刚才的狮子滚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绣球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的节目滚得还不熟吧？看来这次演出的台阶不那么好下哩！但台上的节目会很精彩的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信，你瞧他们。”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评析</a:t>
            </a:r>
            <a:r>
              <a:rPr lang="en-US" altLang="zh-CN" sz="200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000" dirty="0" smtClean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澜这段非常成功的即兴演讲，以其敏捷的反应、幽默的语言和适时的话题转移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自己摆脱了难堪，也显示出她非凡的口才，以致她话音刚落，会场就报以热烈的掌声。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三、即兴演讲的技巧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740743" y="3328293"/>
            <a:ext cx="25827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n-ea"/>
                <a:ea typeface="+mn-ea"/>
              </a:rPr>
              <a:t>1. </a:t>
            </a:r>
            <a:r>
              <a:rPr lang="zh-CN" altLang="en-US" sz="2200" dirty="0" smtClean="0">
                <a:latin typeface="+mn-ea"/>
                <a:ea typeface="+mn-ea"/>
              </a:rPr>
              <a:t>恰当的准备技巧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97127" y="2104157"/>
            <a:ext cx="49808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一是要有随时站起来发言的心理准备。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4197127" y="3472309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二是要思考自己讲什么。</a:t>
            </a:r>
            <a:endParaRPr lang="zh-CN" altLang="en-US" sz="2200" dirty="0" smtClean="0"/>
          </a:p>
        </p:txBody>
      </p:sp>
      <p:sp>
        <p:nvSpPr>
          <p:cNvPr id="10" name="左大括号 9"/>
          <p:cNvSpPr/>
          <p:nvPr/>
        </p:nvSpPr>
        <p:spPr>
          <a:xfrm>
            <a:off x="3189015" y="2248173"/>
            <a:ext cx="1008112" cy="26642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d8b20c7977f4164a2333e05da01a06f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73591" y="3256285"/>
            <a:ext cx="2966794" cy="32283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197127" y="4696445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三是要快速组织语言。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三、即兴演讲的技巧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68735" y="2032149"/>
            <a:ext cx="28648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n-ea"/>
                <a:ea typeface="+mn-ea"/>
              </a:rPr>
              <a:t>2. </a:t>
            </a:r>
            <a:r>
              <a:rPr lang="zh-CN" altLang="en-US" sz="2200" dirty="0" smtClean="0">
                <a:latin typeface="+mn-ea"/>
                <a:ea typeface="+mn-ea"/>
              </a:rPr>
              <a:t>准确提炼发言主题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75" y="2608213"/>
            <a:ext cx="83529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主题是即兴演讲最重要、最关键的内容，是整个表达的根本依据。</a:t>
            </a:r>
            <a:endParaRPr lang="zh-CN" altLang="en-US" sz="2200" dirty="0"/>
          </a:p>
        </p:txBody>
      </p:sp>
      <p:sp>
        <p:nvSpPr>
          <p:cNvPr id="10" name="矩形 9"/>
          <p:cNvSpPr/>
          <p:nvPr/>
        </p:nvSpPr>
        <p:spPr>
          <a:xfrm>
            <a:off x="452711" y="3256285"/>
            <a:ext cx="11449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</a:t>
            </a:r>
            <a:r>
              <a:rPr lang="zh-CN" altLang="en-US" sz="2200" dirty="0" smtClean="0">
                <a:solidFill>
                  <a:srgbClr val="FF3399"/>
                </a:solidFill>
              </a:rPr>
              <a:t>第</a:t>
            </a:r>
            <a:r>
              <a:rPr lang="zh-CN" altLang="en-US" sz="2200" dirty="0" smtClean="0">
                <a:solidFill>
                  <a:srgbClr val="FF3399"/>
                </a:solidFill>
              </a:rPr>
              <a:t>一</a:t>
            </a:r>
            <a:r>
              <a:rPr lang="zh-CN" altLang="en-US" sz="2200" dirty="0" smtClean="0"/>
              <a:t>，临场触发式</a:t>
            </a:r>
            <a:r>
              <a:rPr lang="zh-CN" altLang="en-US" sz="2200" dirty="0" smtClean="0"/>
              <a:t>。</a:t>
            </a:r>
            <a:r>
              <a:rPr lang="zh-CN" altLang="en-US" sz="2200" dirty="0" smtClean="0"/>
              <a:t>着眼于临场某一客观事物的特点和本质，或者选取现场的典</a:t>
            </a:r>
            <a:r>
              <a:rPr lang="zh-CN" altLang="en-US" sz="2200" dirty="0" smtClean="0"/>
              <a:t>型素</a:t>
            </a:r>
            <a:r>
              <a:rPr lang="zh-CN" altLang="en-US" sz="2200" dirty="0" smtClean="0"/>
              <a:t>材，进行主观联想，并把联想的内容用语言流利地表达出来。</a:t>
            </a:r>
            <a:endParaRPr lang="zh-CN" altLang="en-US" sz="2200" dirty="0" smtClean="0"/>
          </a:p>
        </p:txBody>
      </p:sp>
      <p:pic>
        <p:nvPicPr>
          <p:cNvPr id="11" name="图片 10" descr="t01eb29ac88fe8343a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29575" y="3976365"/>
            <a:ext cx="2088232" cy="2962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三、即兴演讲的技巧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884759" y="1888133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solidFill>
                  <a:srgbClr val="FF3399"/>
                </a:solidFill>
                <a:latin typeface="+mn-ea"/>
                <a:ea typeface="+mn-ea"/>
              </a:rPr>
              <a:t>第二</a:t>
            </a:r>
            <a:r>
              <a:rPr lang="zh-CN" altLang="en-US" sz="2200" dirty="0" smtClean="0">
                <a:latin typeface="+mn-ea"/>
                <a:ea typeface="+mn-ea"/>
              </a:rPr>
              <a:t>，胚胎孕育式。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pic>
        <p:nvPicPr>
          <p:cNvPr id="9" name="图片 8" descr="83226576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1888133"/>
            <a:ext cx="2929231" cy="4563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t01227a6829e48ef66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0800000">
            <a:off x="9165679" y="1456085"/>
            <a:ext cx="2857500" cy="2857500"/>
          </a:xfrm>
          <a:prstGeom prst="rect">
            <a:avLst/>
          </a:prstGeom>
        </p:spPr>
      </p:pic>
      <p:pic>
        <p:nvPicPr>
          <p:cNvPr id="13" name="图片 12" descr="t01227a6829e48ef66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4759" y="3904357"/>
            <a:ext cx="2857500" cy="2857500"/>
          </a:xfrm>
          <a:prstGeom prst="rect">
            <a:avLst/>
          </a:prstGeom>
        </p:spPr>
      </p:pic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三、即兴演讲的技巧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1172791" y="2320181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3399"/>
                </a:solidFill>
                <a:latin typeface="+mn-ea"/>
                <a:ea typeface="+mn-ea"/>
              </a:rPr>
              <a:t>第三</a:t>
            </a:r>
            <a:r>
              <a:rPr lang="zh-CN" altLang="en-US" sz="2200" dirty="0" smtClean="0">
                <a:latin typeface="+mn-ea"/>
                <a:ea typeface="+mn-ea"/>
              </a:rPr>
              <a:t>，角度更新式。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791" y="2824237"/>
            <a:ext cx="111612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对同一个问题，从不同角度进行表达，使之更加新颖，也使</a:t>
            </a:r>
            <a:r>
              <a:rPr lang="zh-CN" altLang="en-US" sz="2200" dirty="0" smtClean="0">
                <a:latin typeface="+mn-ea"/>
                <a:ea typeface="+mn-ea"/>
              </a:rPr>
              <a:t>自己</a:t>
            </a:r>
            <a:r>
              <a:rPr lang="zh-CN" altLang="en-US" sz="2200" dirty="0" smtClean="0">
                <a:latin typeface="+mn-ea"/>
                <a:ea typeface="+mn-ea"/>
              </a:rPr>
              <a:t>的表达更出众。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2951" y="3760341"/>
            <a:ext cx="184653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>
                <a:latin typeface="+mn-ea"/>
                <a:ea typeface="+mn-ea"/>
              </a:rPr>
              <a:t>“喜新厌旧</a:t>
            </a:r>
            <a:r>
              <a:rPr lang="zh-CN" altLang="en-US" sz="2200" dirty="0" smtClean="0">
                <a:latin typeface="+mn-ea"/>
                <a:ea typeface="+mn-ea"/>
              </a:rPr>
              <a:t>”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3351" y="3760341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latin typeface="+mn-ea"/>
                <a:ea typeface="+mn-ea"/>
              </a:rPr>
              <a:t>“以旧翻新”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629175" y="3832349"/>
            <a:ext cx="165618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即兴演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三、即兴演讲的技巧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956767" y="1816125"/>
            <a:ext cx="28648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宋体" panose="02010600030101010101" pitchFamily="2" charset="-122"/>
              </a:rPr>
              <a:t>3. </a:t>
            </a:r>
            <a:r>
              <a:rPr lang="zh-CN" altLang="en-US" sz="2200" dirty="0" smtClean="0">
                <a:latin typeface="宋体" panose="02010600030101010101" pitchFamily="2" charset="-122"/>
              </a:rPr>
              <a:t>熟练掌握表达技巧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2831" y="2896245"/>
            <a:ext cx="3852337" cy="430887"/>
          </a:xfrm>
          <a:prstGeom prst="rect">
            <a:avLst/>
          </a:prstGeom>
          <a:solidFill>
            <a:srgbClr val="CAC2FA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要注重知识和材料的日常积</a:t>
            </a:r>
            <a:r>
              <a:rPr lang="zh-CN" altLang="en-US" sz="2200" dirty="0" smtClean="0"/>
              <a:t>累</a:t>
            </a:r>
            <a:endParaRPr lang="zh-CN" altLang="en-US" sz="2200" dirty="0"/>
          </a:p>
        </p:txBody>
      </p:sp>
      <p:sp>
        <p:nvSpPr>
          <p:cNvPr id="10" name="矩形 9"/>
          <p:cNvSpPr/>
          <p:nvPr/>
        </p:nvSpPr>
        <p:spPr>
          <a:xfrm>
            <a:off x="6573391" y="3616325"/>
            <a:ext cx="3570208" cy="430887"/>
          </a:xfrm>
          <a:prstGeom prst="rect">
            <a:avLst/>
          </a:prstGeom>
          <a:solidFill>
            <a:srgbClr val="FFD757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要做到条理清楚，重点突出</a:t>
            </a:r>
            <a:endParaRPr lang="zh-CN" altLang="en-US" sz="2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2468935" y="4480421"/>
            <a:ext cx="3005951" cy="4308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要重视肢体语言的配合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7365479" y="5416525"/>
            <a:ext cx="3570208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要注重与听众进行眼神交流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740743" y="2032149"/>
            <a:ext cx="6984776" cy="165618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演讲稿，又叫演说词、演说稿，是演讲者事先准备的，在公共场合发表观点、见</a:t>
            </a:r>
            <a:r>
              <a:rPr lang="zh-CN" altLang="en-US" sz="2200" dirty="0" smtClean="0"/>
              <a:t>解和</a:t>
            </a:r>
            <a:r>
              <a:rPr lang="zh-CN" altLang="en-US" sz="2200" dirty="0" smtClean="0"/>
              <a:t>主张的文稿，是在演讲时所依据的文字底稿。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4053111" y="4048373"/>
            <a:ext cx="8064896" cy="161582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狭义的演讲稿专指参与各种演讲比赛、竞选展示等活动的文稿；广义的演讲稿范围很广，包括各类致辞，如开闭幕词、欢迎欢送词、答谢词、学术报告、大会发言等各类讲话稿。</a:t>
            </a:r>
            <a:endParaRPr lang="zh-CN" altLang="en-US" sz="2200" dirty="0" smtClean="0"/>
          </a:p>
        </p:txBody>
      </p:sp>
      <p:pic>
        <p:nvPicPr>
          <p:cNvPr id="10" name="图片 9" descr="1dd2d87b_E1006247_aa17027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37687" y="1168053"/>
            <a:ext cx="3003206" cy="1435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一、演讲稿的特点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668735" y="2032149"/>
            <a:ext cx="1872208" cy="1008112"/>
          </a:xfrm>
          <a:prstGeom prst="rightArrow">
            <a:avLst/>
          </a:prstGeom>
          <a:solidFill>
            <a:srgbClr val="FFD7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4759" y="2320181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针对性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2756967" y="2032149"/>
            <a:ext cx="95050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要针对不同对象和不同层次的听众特点，根据不同场合和不同目的</a:t>
            </a:r>
            <a:r>
              <a:rPr lang="zh-CN" altLang="en-US" sz="2200" dirty="0" smtClean="0"/>
              <a:t>的要</a:t>
            </a:r>
            <a:r>
              <a:rPr lang="zh-CN" altLang="en-US" sz="2200" dirty="0" smtClean="0"/>
              <a:t>求，设计有针对性的演说内容。</a:t>
            </a:r>
            <a:endParaRPr lang="zh-CN" altLang="en-US" sz="2200" dirty="0"/>
          </a:p>
        </p:txBody>
      </p:sp>
      <p:sp>
        <p:nvSpPr>
          <p:cNvPr id="14" name="左箭头 13"/>
          <p:cNvSpPr/>
          <p:nvPr/>
        </p:nvSpPr>
        <p:spPr>
          <a:xfrm>
            <a:off x="10101783" y="3832349"/>
            <a:ext cx="1800200" cy="10801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77847" y="4192389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鼓动性</a:t>
            </a:r>
            <a:endParaRPr lang="zh-CN" altLang="en-US" sz="2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740743" y="3832349"/>
            <a:ext cx="92170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在内容上要思想深刻、内容丰富、见解独到，在语言表达上要态度鲜明、生动形象、有感染力。</a:t>
            </a:r>
            <a:endParaRPr lang="zh-CN" altLang="en-US" sz="2200" dirty="0" smtClean="0"/>
          </a:p>
        </p:txBody>
      </p:sp>
      <p:sp>
        <p:nvSpPr>
          <p:cNvPr id="18" name="右箭头 17"/>
          <p:cNvSpPr/>
          <p:nvPr/>
        </p:nvSpPr>
        <p:spPr>
          <a:xfrm>
            <a:off x="740743" y="5416525"/>
            <a:ext cx="1944216" cy="1080120"/>
          </a:xfrm>
          <a:prstGeom prst="rightArrow">
            <a:avLst/>
          </a:prstGeom>
          <a:solidFill>
            <a:srgbClr val="CAC2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6767" y="5704557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口语化</a:t>
            </a:r>
            <a:endParaRPr lang="zh-CN" altLang="en-US" sz="2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3044999" y="5632549"/>
            <a:ext cx="5545108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撰写演讲稿时，要以上口顺耳为基本要求。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、什么是演讲？</a:t>
            </a:r>
            <a:endParaRPr lang="zh-CN" altLang="en-US" sz="2200" b="1" dirty="0" smtClean="0"/>
          </a:p>
        </p:txBody>
      </p:sp>
      <p:sp>
        <p:nvSpPr>
          <p:cNvPr id="13" name="矩形 12"/>
          <p:cNvSpPr/>
          <p:nvPr/>
        </p:nvSpPr>
        <p:spPr>
          <a:xfrm>
            <a:off x="668735" y="1744117"/>
            <a:ext cx="1159328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演讲又叫讲演或演说，是指在公众场所，以有声语言为主要手段，以体态语言为辅助手段，针对某个具体问题，鲜明、完整地发表自己的见解和主张，阐明事理或抒发情感，进行宣传鼓动的一种语言交际活动。</a:t>
            </a:r>
            <a:endParaRPr lang="zh-CN" altLang="en-US" sz="2200" dirty="0"/>
          </a:p>
        </p:txBody>
      </p:sp>
      <p:pic>
        <p:nvPicPr>
          <p:cNvPr id="14" name="图片 13" descr="8Gz3N0y9U4_small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13351" y="3040261"/>
            <a:ext cx="3024336" cy="37010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3312368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二、演讲稿的结构及写法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68735" y="1744117"/>
            <a:ext cx="11233248" cy="542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演讲稿的基本结构一般由称呼问候语、开头、主体和结尾四个部分构成。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1172791" y="2824237"/>
            <a:ext cx="15121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72791" y="3040261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称呼问候语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524719" y="4264397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明确听众的人员构成情况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五边形 13"/>
          <p:cNvSpPr/>
          <p:nvPr/>
        </p:nvSpPr>
        <p:spPr>
          <a:xfrm rot="5400000">
            <a:off x="1712851" y="3796345"/>
            <a:ext cx="57606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29175" y="3256285"/>
            <a:ext cx="15121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89215" y="3400301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开头</a:t>
            </a:r>
            <a:endParaRPr lang="zh-CN" altLang="en-US" sz="2200" dirty="0" smtClean="0"/>
          </a:p>
        </p:txBody>
      </p:sp>
      <p:sp>
        <p:nvSpPr>
          <p:cNvPr id="18" name="五边形 17"/>
          <p:cNvSpPr/>
          <p:nvPr/>
        </p:nvSpPr>
        <p:spPr>
          <a:xfrm rot="5400000">
            <a:off x="5097227" y="4300401"/>
            <a:ext cx="57606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69135" y="4840461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是演讲稿的导入部分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81103" y="5200501"/>
            <a:ext cx="3672408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一是建立说者与听者的同感；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二是打开场面、引入正题。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57567" y="4120381"/>
            <a:ext cx="15121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17607" y="426439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主体</a:t>
            </a:r>
            <a:endParaRPr lang="zh-CN" altLang="en-US" sz="2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10821863" y="4840461"/>
            <a:ext cx="15121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81903" y="498447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开头</a:t>
            </a:r>
            <a:endParaRPr lang="zh-CN" altLang="en-US" sz="2200" dirty="0" smtClean="0"/>
          </a:p>
        </p:txBody>
      </p:sp>
      <p:sp>
        <p:nvSpPr>
          <p:cNvPr id="27" name="五边形 26"/>
          <p:cNvSpPr/>
          <p:nvPr/>
        </p:nvSpPr>
        <p:spPr>
          <a:xfrm rot="5400000">
            <a:off x="8553611" y="5164497"/>
            <a:ext cx="57606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 rot="5400000">
            <a:off x="11289915" y="5812569"/>
            <a:ext cx="57606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653511" y="563254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是演讲稿的中心部分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52799" y="6280621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总结式、启发式、号召式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三、演讲稿的撰写技巧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1672109"/>
            <a:ext cx="201850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n-ea"/>
                <a:ea typeface="+mn-ea"/>
              </a:rPr>
              <a:t>1. </a:t>
            </a:r>
            <a:r>
              <a:rPr lang="zh-CN" altLang="en-US" sz="2200" dirty="0" smtClean="0">
                <a:latin typeface="+mn-ea"/>
                <a:ea typeface="+mn-ea"/>
              </a:rPr>
              <a:t>注重针对性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2791" y="2392189"/>
            <a:ext cx="10585176" cy="1477328"/>
          </a:xfrm>
          <a:prstGeom prst="rect">
            <a:avLst/>
          </a:prstGeom>
          <a:ln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好的“第一夫人演讲”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是一个妈妈，我很担心我的孩子的成长。我认为最适合给孩子们创造一个好未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人是希拉里。为什么？因为希拉里做了这样、那样的工作，都是为了儿童的⋯⋯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0783" y="4480421"/>
            <a:ext cx="10657184" cy="1477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个演讲的真实目的是米歇尔希望大家把票投给希拉里，让希拉里成为她老公之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继任总统。杰出的演讲家会把演讲包装成跟听众有关的，对听众有用的。这个演讲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就跟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听众有关了，因为太多选民本身就是父母，所以许多人在下面听得热泪盈眶。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三、演讲稿的撰写技巧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51229" y="1672109"/>
            <a:ext cx="3147015" cy="520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2. </a:t>
            </a:r>
            <a:r>
              <a:rPr lang="zh-CN" altLang="en-US" sz="2200" dirty="0" smtClean="0">
                <a:latin typeface="+mj-ea"/>
                <a:ea typeface="+mj-ea"/>
              </a:rPr>
              <a:t>准确审题并确立主题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6807" y="2392189"/>
            <a:ext cx="10441160" cy="2790187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们人的生活方式有两种：第一种是像草一样活着，你尽管活着，每年还在成长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是你毕竟是一棵草，你吸收雨露阳光，但是长不大，人们可以踩过你，但是人们不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为你的痛苦而产生痛苦，人们不会因为你被踩了而来怜悯你，因为人们本身就没有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你！所以我们每一个人都应该像树一样地成长，即使我们现在什么都不是，但是只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有树的种子⋯⋯成长是需要时间的。你唯一要做到的是，看准了目标以后，充满耐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，充满了坚韧不拔的精神往前走，这就是我们成长的过程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0863" y="5344517"/>
            <a:ext cx="6186309" cy="507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请根据以上主题，结合亲身经历，畅谈自己的体会与感想。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三、演讲稿的撰写技巧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740743" y="1672109"/>
            <a:ext cx="2018501" cy="520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3. </a:t>
            </a:r>
            <a:r>
              <a:rPr lang="zh-CN" altLang="en-US" sz="2200" dirty="0" smtClean="0">
                <a:latin typeface="+mn-ea"/>
                <a:ea typeface="+mn-ea"/>
              </a:rPr>
              <a:t>构思并选材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51" y="2392189"/>
            <a:ext cx="11305256" cy="110799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构</a:t>
            </a:r>
            <a:r>
              <a:rPr lang="zh-CN" altLang="en-US" sz="2200" dirty="0" smtClean="0"/>
              <a:t>思就是对演讲稿整体的框架进</a:t>
            </a:r>
            <a:r>
              <a:rPr lang="zh-CN" altLang="en-US" sz="2200" dirty="0" smtClean="0"/>
              <a:t>行构</a:t>
            </a:r>
            <a:r>
              <a:rPr lang="zh-CN" altLang="en-US" sz="2200" dirty="0" smtClean="0"/>
              <a:t>思，分别设计好开场白、主体和结尾部分，正如前面部分所述，每一部分都有不同</a:t>
            </a:r>
            <a:r>
              <a:rPr lang="zh-CN" altLang="en-US" sz="2200" dirty="0" smtClean="0"/>
              <a:t>的写</a:t>
            </a:r>
            <a:r>
              <a:rPr lang="zh-CN" altLang="en-US" sz="2200" dirty="0" smtClean="0"/>
              <a:t>法。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812751" y="3832349"/>
            <a:ext cx="11305256" cy="110799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材</a:t>
            </a:r>
            <a:r>
              <a:rPr lang="zh-CN" altLang="en-US" sz="2200" dirty="0" smtClean="0"/>
              <a:t>料是观点最有力的支撑。一般根据能否恰当地表现主题，能否满足听众的预期，是否真实典型，是否具体新颖等要求来</a:t>
            </a:r>
            <a:r>
              <a:rPr lang="zh-CN" altLang="en-US" sz="2200" dirty="0" smtClean="0"/>
              <a:t>对材</a:t>
            </a:r>
            <a:r>
              <a:rPr lang="zh-CN" altLang="en-US" sz="2200" dirty="0" smtClean="0"/>
              <a:t>料进行筛选和组合。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三、演讲稿的撰写技巧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668735" y="1744117"/>
            <a:ext cx="258275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4. </a:t>
            </a:r>
            <a:r>
              <a:rPr lang="zh-CN" altLang="en-US" sz="2200" dirty="0" smtClean="0">
                <a:latin typeface="+mn-ea"/>
                <a:ea typeface="+mn-ea"/>
              </a:rPr>
              <a:t>撰</a:t>
            </a:r>
            <a:r>
              <a:rPr lang="zh-CN" altLang="en-US" sz="2200" dirty="0" smtClean="0">
                <a:latin typeface="+mn-ea"/>
                <a:ea typeface="+mn-ea"/>
              </a:rPr>
              <a:t>写并修改文稿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8895" y="2608213"/>
            <a:ext cx="2430274" cy="1615827"/>
          </a:xfrm>
          <a:prstGeom prst="rect">
            <a:avLst/>
          </a:prstGeom>
          <a:ln w="158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撰写演讲稿要处理好内容的层次、节奏和衔接等问题。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6069335" y="2608213"/>
            <a:ext cx="3888432" cy="1615827"/>
          </a:xfrm>
          <a:prstGeom prst="rect">
            <a:avLst/>
          </a:prstGeom>
          <a:ln w="158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写好演讲稿初稿后，要反复修改。修改最直接、最方便的方法就是朗读，边朗读边修改。</a:t>
            </a:r>
            <a:endParaRPr lang="zh-CN" altLang="en-US" sz="2200" dirty="0" smtClean="0"/>
          </a:p>
        </p:txBody>
      </p:sp>
      <p:pic>
        <p:nvPicPr>
          <p:cNvPr id="12" name="图片 11" descr="t01652c912a3e957df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81703" y="4624437"/>
            <a:ext cx="2520280" cy="2192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3096344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三、演讲稿的撰写技巧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668735" y="1744117"/>
            <a:ext cx="314701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5. </a:t>
            </a:r>
            <a:r>
              <a:rPr lang="zh-CN" altLang="en-US" sz="2200" dirty="0" smtClean="0">
                <a:latin typeface="+mn-ea"/>
                <a:ea typeface="+mn-ea"/>
              </a:rPr>
              <a:t>把</a:t>
            </a:r>
            <a:r>
              <a:rPr lang="zh-CN" altLang="en-US" sz="2200" dirty="0" smtClean="0">
                <a:latin typeface="+mn-ea"/>
                <a:ea typeface="+mn-ea"/>
              </a:rPr>
              <a:t>握特点并锤炼语言</a:t>
            </a:r>
            <a:endParaRPr lang="zh-CN" altLang="en-US" sz="2200" dirty="0">
              <a:latin typeface="+mn-ea"/>
              <a:ea typeface="+mn-ea"/>
            </a:endParaRPr>
          </a:p>
        </p:txBody>
      </p:sp>
      <p:pic>
        <p:nvPicPr>
          <p:cNvPr id="10" name="图片 9" descr="t0173c26153edd9d3f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2751" y="2536205"/>
            <a:ext cx="2916936" cy="3657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81103" y="2392189"/>
            <a:ext cx="7848872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年周恩来总理欢迎美国第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任总统理查德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米尔豪斯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尼克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演讲词：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3111" y="3544317"/>
            <a:ext cx="7848872" cy="1938992"/>
          </a:xfrm>
          <a:prstGeom prst="rect">
            <a:avLst/>
          </a:prstGeom>
          <a:ln w="15875"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尼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克松总统应中国政府的邀请，前来我国访问，使两国领导人有机会直接会晤，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谋求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两国关系正常化，并就共同关心的问题交换意见，这是符合中美两国人民愿望的积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极行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动，这在中美两国关系史上是一个创举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演讲稿撰写技巧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横卷形 8"/>
          <p:cNvSpPr/>
          <p:nvPr/>
        </p:nvSpPr>
        <p:spPr>
          <a:xfrm>
            <a:off x="668735" y="1024037"/>
            <a:ext cx="2664296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16807" y="1312069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实践训练</a:t>
            </a:r>
            <a:endParaRPr lang="zh-CN" altLang="en-US" sz="2200" dirty="0"/>
          </a:p>
        </p:txBody>
      </p:sp>
      <p:pic>
        <p:nvPicPr>
          <p:cNvPr id="11" name="图片 10" descr="t01da844382e66a809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49055" y="2320181"/>
            <a:ext cx="5080000" cy="3556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33031" y="5920581"/>
            <a:ext cx="58272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习总书记在亚洲文明大会开幕式上的主旨演讲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、演讲的作用</a:t>
            </a:r>
            <a:endParaRPr lang="zh-CN" altLang="en-US" sz="2200" b="1" dirty="0" smtClean="0"/>
          </a:p>
        </p:txBody>
      </p:sp>
      <p:pic>
        <p:nvPicPr>
          <p:cNvPr id="7" name="图片 6" descr="t019ce3a4f1de83b57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4759" y="1816125"/>
            <a:ext cx="2304256" cy="28273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05039" y="1960141"/>
            <a:ext cx="3600400" cy="1557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“一个人可以面对多少人，就代表这个人的人生成就有多</a:t>
            </a:r>
            <a:r>
              <a:rPr lang="zh-CN" altLang="en-US" sz="2200" dirty="0" smtClean="0"/>
              <a:t>伟大</a:t>
            </a:r>
            <a:r>
              <a:rPr lang="zh-CN" altLang="en-US" sz="2200" dirty="0" smtClean="0"/>
              <a:t>。”</a:t>
            </a:r>
            <a:endParaRPr lang="zh-CN" altLang="en-US" sz="2200" dirty="0"/>
          </a:p>
        </p:txBody>
      </p:sp>
      <p:pic>
        <p:nvPicPr>
          <p:cNvPr id="9" name="图片 8" descr="a54a8af0a9481ecb_p800x800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33631" y="3400301"/>
            <a:ext cx="3062114" cy="3062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、演讲的作用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1676847" y="2464197"/>
            <a:ext cx="4980851" cy="542264"/>
          </a:xfrm>
          <a:prstGeom prst="rect">
            <a:avLst/>
          </a:prstGeom>
          <a:solidFill>
            <a:srgbClr val="CCCCFF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第一，演讲有促进演讲者成长的作用。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3261023" y="3328293"/>
            <a:ext cx="6673622" cy="54226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第二，演讲有培养良好人际关系和高尚情操的作用。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6573391" y="4120381"/>
            <a:ext cx="4980851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第三，演讲有不断的自我完善的作用。</a:t>
            </a:r>
            <a:endParaRPr lang="zh-CN" altLang="en-US" sz="2200" dirty="0" smtClean="0"/>
          </a:p>
        </p:txBody>
      </p:sp>
      <p:pic>
        <p:nvPicPr>
          <p:cNvPr id="13" name="图片 12" descr="018003059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17807" y="952029"/>
            <a:ext cx="1828800" cy="2154936"/>
          </a:xfrm>
          <a:prstGeom prst="rect">
            <a:avLst/>
          </a:prstGeom>
        </p:spPr>
      </p:pic>
      <p:pic>
        <p:nvPicPr>
          <p:cNvPr id="14" name="图片 13" descr="FFFFFFF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51697"/>
            <a:ext cx="3580953" cy="35809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、演讲的作用</a:t>
            </a:r>
            <a:endParaRPr lang="zh-CN" altLang="en-US" sz="2200" b="1" dirty="0" smtClean="0"/>
          </a:p>
        </p:txBody>
      </p:sp>
      <p:pic>
        <p:nvPicPr>
          <p:cNvPr id="15" name="图片 14" descr="t011537436b67f52cbe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61223" y="3040261"/>
            <a:ext cx="2736304" cy="36004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205239" y="3040261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演讲对听众的作用</a:t>
            </a:r>
            <a:endParaRPr lang="zh-CN" altLang="en-US" sz="2200" dirty="0"/>
          </a:p>
        </p:txBody>
      </p:sp>
      <p:sp>
        <p:nvSpPr>
          <p:cNvPr id="18" name="椭圆形标注 17"/>
          <p:cNvSpPr/>
          <p:nvPr/>
        </p:nvSpPr>
        <p:spPr>
          <a:xfrm rot="1867354">
            <a:off x="7706972" y="1340473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形标注 20"/>
          <p:cNvSpPr/>
          <p:nvPr/>
        </p:nvSpPr>
        <p:spPr>
          <a:xfrm rot="2242183">
            <a:off x="10317807" y="2896245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形标注 21"/>
          <p:cNvSpPr/>
          <p:nvPr/>
        </p:nvSpPr>
        <p:spPr>
          <a:xfrm rot="5965067">
            <a:off x="8485979" y="5208997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形标注 22"/>
          <p:cNvSpPr/>
          <p:nvPr/>
        </p:nvSpPr>
        <p:spPr>
          <a:xfrm rot="18127467">
            <a:off x="3260635" y="1476423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形标注 23"/>
          <p:cNvSpPr/>
          <p:nvPr/>
        </p:nvSpPr>
        <p:spPr>
          <a:xfrm rot="18127467">
            <a:off x="740355" y="2916583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形标注 24"/>
          <p:cNvSpPr/>
          <p:nvPr/>
        </p:nvSpPr>
        <p:spPr>
          <a:xfrm rot="12863782">
            <a:off x="2242368" y="5237813"/>
            <a:ext cx="1944216" cy="158417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941543" y="1888133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真理的启迪</a:t>
            </a:r>
            <a:endParaRPr lang="zh-CN" altLang="en-US" sz="2200" dirty="0"/>
          </a:p>
        </p:txBody>
      </p:sp>
      <p:sp>
        <p:nvSpPr>
          <p:cNvPr id="27" name="矩形 26"/>
          <p:cNvSpPr/>
          <p:nvPr/>
        </p:nvSpPr>
        <p:spPr>
          <a:xfrm>
            <a:off x="10533831" y="3472309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情感的激发</a:t>
            </a:r>
            <a:endParaRPr lang="zh-CN" altLang="en-US" sz="2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8661623" y="5776565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信息的传播</a:t>
            </a:r>
            <a:endParaRPr lang="zh-CN" altLang="en-US" sz="2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477047" y="2032149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艺术的美感</a:t>
            </a:r>
            <a:endParaRPr lang="zh-CN" altLang="en-US" sz="2200" dirty="0" smtClean="0"/>
          </a:p>
        </p:txBody>
      </p:sp>
      <p:sp>
        <p:nvSpPr>
          <p:cNvPr id="32" name="矩形 31"/>
          <p:cNvSpPr/>
          <p:nvPr/>
        </p:nvSpPr>
        <p:spPr>
          <a:xfrm>
            <a:off x="884759" y="3472309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道德的教化</a:t>
            </a:r>
            <a:endParaRPr lang="zh-CN" altLang="en-US" sz="2200" dirty="0" smtClean="0"/>
          </a:p>
        </p:txBody>
      </p:sp>
      <p:sp>
        <p:nvSpPr>
          <p:cNvPr id="33" name="矩形 32"/>
          <p:cNvSpPr/>
          <p:nvPr/>
        </p:nvSpPr>
        <p:spPr>
          <a:xfrm>
            <a:off x="2396927" y="5776565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行动的导发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1460823" y="1765808"/>
            <a:ext cx="489569" cy="379473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2036887" y="2104157"/>
            <a:ext cx="2232248" cy="432048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知识性演讲</a:t>
            </a:r>
            <a:endParaRPr lang="en-GB" sz="20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036887" y="3040261"/>
            <a:ext cx="2232248" cy="43204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娱乐性演讲</a:t>
            </a:r>
            <a:endParaRPr lang="en-GB" altLang="en-US" sz="20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1460823" y="2464197"/>
            <a:ext cx="523220" cy="2232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</a:rPr>
              <a:t>从演讲目的来分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01183" y="2104157"/>
            <a:ext cx="63367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565279" y="2104157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/>
              <a:t>用于传播、推广知识、信息、经验等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01183" y="3040261"/>
            <a:ext cx="64087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认识演讲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84759" y="880021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、演讲的分类</a:t>
            </a:r>
            <a:endParaRPr lang="zh-CN" altLang="en-US" sz="2200" b="1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5205239" y="3040261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/>
              <a:t>以调节情绪、活跃气氛、制造氛围为主要功能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Pentagon 3"/>
          <p:cNvSpPr/>
          <p:nvPr/>
        </p:nvSpPr>
        <p:spPr>
          <a:xfrm>
            <a:off x="2036887" y="4048373"/>
            <a:ext cx="2232248" cy="432048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说服性演讲</a:t>
            </a:r>
            <a:endParaRPr lang="en-GB" sz="20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01183" y="4048373"/>
            <a:ext cx="63367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917207" y="4048373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/>
              <a:t>说</a:t>
            </a:r>
            <a:r>
              <a:rPr lang="zh-CN" altLang="en-US" sz="2000" dirty="0" smtClean="0"/>
              <a:t>服持反对意见者或怀疑态度者赞同演讲者的观点</a:t>
            </a:r>
            <a:endParaRPr lang="zh-CN" altLang="en-US" sz="2000" dirty="0"/>
          </a:p>
        </p:txBody>
      </p:sp>
      <p:sp>
        <p:nvSpPr>
          <p:cNvPr id="53" name="Pentagon 5"/>
          <p:cNvSpPr/>
          <p:nvPr/>
        </p:nvSpPr>
        <p:spPr>
          <a:xfrm>
            <a:off x="2036887" y="4984477"/>
            <a:ext cx="2232248" cy="43204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鼓动性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演讲</a:t>
            </a:r>
            <a:endParaRPr lang="en-GB" altLang="en-US" sz="20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01183" y="4984477"/>
            <a:ext cx="63367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629175" y="4984477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/>
              <a:t>激励人们为了信仰或</a:t>
            </a:r>
            <a:r>
              <a:rPr lang="zh-CN" altLang="en-US" sz="2000" dirty="0" smtClean="0"/>
              <a:t>为国</a:t>
            </a:r>
            <a:r>
              <a:rPr lang="zh-CN" altLang="en-US" sz="2000" dirty="0" smtClean="0"/>
              <a:t>家、民族、群体利益行动起来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/>
        </p:nvSpPr>
        <p:spPr bwMode="auto">
          <a:xfrm rot="18370328" flipH="1">
            <a:off x="7746591" y="3583749"/>
            <a:ext cx="1613003" cy="1227831"/>
          </a:xfrm>
          <a:custGeom>
            <a:avLst/>
            <a:gdLst>
              <a:gd name="T0" fmla="*/ 192 w 813"/>
              <a:gd name="T1" fmla="*/ 556 h 619"/>
              <a:gd name="T2" fmla="*/ 637 w 813"/>
              <a:gd name="T3" fmla="*/ 535 h 619"/>
              <a:gd name="T4" fmla="*/ 637 w 813"/>
              <a:gd name="T5" fmla="*/ 535 h 619"/>
              <a:gd name="T6" fmla="*/ 783 w 813"/>
              <a:gd name="T7" fmla="*/ 348 h 619"/>
              <a:gd name="T8" fmla="*/ 575 w 813"/>
              <a:gd name="T9" fmla="*/ 31 h 619"/>
              <a:gd name="T10" fmla="*/ 258 w 813"/>
              <a:gd name="T11" fmla="*/ 238 h 619"/>
              <a:gd name="T12" fmla="*/ 342 w 813"/>
              <a:gd name="T13" fmla="*/ 494 h 619"/>
              <a:gd name="T14" fmla="*/ 220 w 813"/>
              <a:gd name="T15" fmla="*/ 472 h 619"/>
              <a:gd name="T16" fmla="*/ 241 w 813"/>
              <a:gd name="T17" fmla="*/ 408 h 619"/>
              <a:gd name="T18" fmla="*/ 0 w 813"/>
              <a:gd name="T19" fmla="*/ 379 h 619"/>
              <a:gd name="T20" fmla="*/ 171 w 813"/>
              <a:gd name="T21" fmla="*/ 619 h 619"/>
              <a:gd name="T22" fmla="*/ 192 w 813"/>
              <a:gd name="T23" fmla="*/ 556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3" h="619">
                <a:moveTo>
                  <a:pt x="192" y="556"/>
                </a:moveTo>
                <a:cubicBezTo>
                  <a:pt x="319" y="598"/>
                  <a:pt x="511" y="596"/>
                  <a:pt x="637" y="535"/>
                </a:cubicBezTo>
                <a:cubicBezTo>
                  <a:pt x="637" y="535"/>
                  <a:pt x="638" y="536"/>
                  <a:pt x="637" y="535"/>
                </a:cubicBezTo>
                <a:cubicBezTo>
                  <a:pt x="710" y="500"/>
                  <a:pt x="765" y="432"/>
                  <a:pt x="783" y="348"/>
                </a:cubicBezTo>
                <a:cubicBezTo>
                  <a:pt x="813" y="203"/>
                  <a:pt x="720" y="61"/>
                  <a:pt x="575" y="31"/>
                </a:cubicBezTo>
                <a:cubicBezTo>
                  <a:pt x="430" y="0"/>
                  <a:pt x="288" y="93"/>
                  <a:pt x="258" y="238"/>
                </a:cubicBezTo>
                <a:cubicBezTo>
                  <a:pt x="237" y="336"/>
                  <a:pt x="273" y="432"/>
                  <a:pt x="342" y="494"/>
                </a:cubicBezTo>
                <a:cubicBezTo>
                  <a:pt x="301" y="492"/>
                  <a:pt x="260" y="485"/>
                  <a:pt x="220" y="472"/>
                </a:cubicBezTo>
                <a:cubicBezTo>
                  <a:pt x="227" y="451"/>
                  <a:pt x="234" y="429"/>
                  <a:pt x="241" y="408"/>
                </a:cubicBezTo>
                <a:cubicBezTo>
                  <a:pt x="170" y="424"/>
                  <a:pt x="85" y="418"/>
                  <a:pt x="0" y="379"/>
                </a:cubicBezTo>
                <a:cubicBezTo>
                  <a:pt x="30" y="468"/>
                  <a:pt x="87" y="553"/>
                  <a:pt x="171" y="619"/>
                </a:cubicBezTo>
                <a:cubicBezTo>
                  <a:pt x="178" y="598"/>
                  <a:pt x="185" y="577"/>
                  <a:pt x="192" y="5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0"/>
          <p:cNvSpPr/>
          <p:nvPr/>
        </p:nvSpPr>
        <p:spPr bwMode="auto">
          <a:xfrm rot="2348949" flipH="1">
            <a:off x="5050662" y="5004862"/>
            <a:ext cx="1476228" cy="1403910"/>
          </a:xfrm>
          <a:custGeom>
            <a:avLst/>
            <a:gdLst>
              <a:gd name="T0" fmla="*/ 66 w 745"/>
              <a:gd name="T1" fmla="*/ 251 h 708"/>
              <a:gd name="T2" fmla="*/ 284 w 745"/>
              <a:gd name="T3" fmla="*/ 640 h 708"/>
              <a:gd name="T4" fmla="*/ 284 w 745"/>
              <a:gd name="T5" fmla="*/ 640 h 708"/>
              <a:gd name="T6" fmla="*/ 517 w 745"/>
              <a:gd name="T7" fmla="*/ 686 h 708"/>
              <a:gd name="T8" fmla="*/ 707 w 745"/>
              <a:gd name="T9" fmla="*/ 358 h 708"/>
              <a:gd name="T10" fmla="*/ 379 w 745"/>
              <a:gd name="T11" fmla="*/ 167 h 708"/>
              <a:gd name="T12" fmla="*/ 189 w 745"/>
              <a:gd name="T13" fmla="*/ 357 h 708"/>
              <a:gd name="T14" fmla="*/ 154 w 745"/>
              <a:gd name="T15" fmla="*/ 239 h 708"/>
              <a:gd name="T16" fmla="*/ 220 w 745"/>
              <a:gd name="T17" fmla="*/ 229 h 708"/>
              <a:gd name="T18" fmla="*/ 138 w 745"/>
              <a:gd name="T19" fmla="*/ 0 h 708"/>
              <a:gd name="T20" fmla="*/ 0 w 745"/>
              <a:gd name="T21" fmla="*/ 261 h 708"/>
              <a:gd name="T22" fmla="*/ 66 w 745"/>
              <a:gd name="T23" fmla="*/ 251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45" h="708">
                <a:moveTo>
                  <a:pt x="66" y="251"/>
                </a:moveTo>
                <a:cubicBezTo>
                  <a:pt x="85" y="383"/>
                  <a:pt x="172" y="554"/>
                  <a:pt x="284" y="640"/>
                </a:cubicBezTo>
                <a:cubicBezTo>
                  <a:pt x="284" y="639"/>
                  <a:pt x="283" y="640"/>
                  <a:pt x="284" y="640"/>
                </a:cubicBezTo>
                <a:cubicBezTo>
                  <a:pt x="347" y="689"/>
                  <a:pt x="433" y="708"/>
                  <a:pt x="517" y="686"/>
                </a:cubicBezTo>
                <a:cubicBezTo>
                  <a:pt x="660" y="648"/>
                  <a:pt x="745" y="501"/>
                  <a:pt x="707" y="358"/>
                </a:cubicBezTo>
                <a:cubicBezTo>
                  <a:pt x="669" y="215"/>
                  <a:pt x="522" y="129"/>
                  <a:pt x="379" y="167"/>
                </a:cubicBezTo>
                <a:cubicBezTo>
                  <a:pt x="283" y="193"/>
                  <a:pt x="213" y="268"/>
                  <a:pt x="189" y="357"/>
                </a:cubicBezTo>
                <a:cubicBezTo>
                  <a:pt x="171" y="320"/>
                  <a:pt x="160" y="280"/>
                  <a:pt x="154" y="239"/>
                </a:cubicBezTo>
                <a:cubicBezTo>
                  <a:pt x="176" y="235"/>
                  <a:pt x="198" y="232"/>
                  <a:pt x="220" y="229"/>
                </a:cubicBezTo>
                <a:cubicBezTo>
                  <a:pt x="174" y="172"/>
                  <a:pt x="141" y="94"/>
                  <a:pt x="138" y="0"/>
                </a:cubicBezTo>
                <a:cubicBezTo>
                  <a:pt x="72" y="66"/>
                  <a:pt x="22" y="156"/>
                  <a:pt x="0" y="261"/>
                </a:cubicBezTo>
                <a:cubicBezTo>
                  <a:pt x="22" y="258"/>
                  <a:pt x="44" y="254"/>
                  <a:pt x="66" y="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23"/>
          <p:cNvSpPr/>
          <p:nvPr/>
        </p:nvSpPr>
        <p:spPr bwMode="auto">
          <a:xfrm flipH="1">
            <a:off x="5781303" y="1456085"/>
            <a:ext cx="1608287" cy="1135076"/>
          </a:xfrm>
          <a:custGeom>
            <a:avLst/>
            <a:gdLst>
              <a:gd name="T0" fmla="*/ 714 w 811"/>
              <a:gd name="T1" fmla="*/ 209 h 573"/>
              <a:gd name="T2" fmla="*/ 318 w 811"/>
              <a:gd name="T3" fmla="*/ 6 h 573"/>
              <a:gd name="T4" fmla="*/ 318 w 811"/>
              <a:gd name="T5" fmla="*/ 6 h 573"/>
              <a:gd name="T6" fmla="*/ 98 w 811"/>
              <a:gd name="T7" fmla="*/ 97 h 573"/>
              <a:gd name="T8" fmla="*/ 121 w 811"/>
              <a:gd name="T9" fmla="*/ 475 h 573"/>
              <a:gd name="T10" fmla="*/ 500 w 811"/>
              <a:gd name="T11" fmla="*/ 452 h 573"/>
              <a:gd name="T12" fmla="*/ 553 w 811"/>
              <a:gd name="T13" fmla="*/ 189 h 573"/>
              <a:gd name="T14" fmla="*/ 648 w 811"/>
              <a:gd name="T15" fmla="*/ 268 h 573"/>
              <a:gd name="T16" fmla="*/ 598 w 811"/>
              <a:gd name="T17" fmla="*/ 313 h 573"/>
              <a:gd name="T18" fmla="*/ 793 w 811"/>
              <a:gd name="T19" fmla="*/ 458 h 573"/>
              <a:gd name="T20" fmla="*/ 764 w 811"/>
              <a:gd name="T21" fmla="*/ 164 h 573"/>
              <a:gd name="T22" fmla="*/ 714 w 811"/>
              <a:gd name="T23" fmla="*/ 209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1" h="573">
                <a:moveTo>
                  <a:pt x="714" y="209"/>
                </a:moveTo>
                <a:cubicBezTo>
                  <a:pt x="625" y="109"/>
                  <a:pt x="458" y="16"/>
                  <a:pt x="318" y="6"/>
                </a:cubicBezTo>
                <a:cubicBezTo>
                  <a:pt x="317" y="7"/>
                  <a:pt x="318" y="5"/>
                  <a:pt x="318" y="6"/>
                </a:cubicBezTo>
                <a:cubicBezTo>
                  <a:pt x="237" y="0"/>
                  <a:pt x="156" y="32"/>
                  <a:pt x="98" y="97"/>
                </a:cubicBezTo>
                <a:cubicBezTo>
                  <a:pt x="0" y="207"/>
                  <a:pt x="10" y="377"/>
                  <a:pt x="121" y="475"/>
                </a:cubicBezTo>
                <a:cubicBezTo>
                  <a:pt x="232" y="573"/>
                  <a:pt x="401" y="563"/>
                  <a:pt x="500" y="452"/>
                </a:cubicBezTo>
                <a:cubicBezTo>
                  <a:pt x="566" y="378"/>
                  <a:pt x="583" y="277"/>
                  <a:pt x="553" y="189"/>
                </a:cubicBezTo>
                <a:cubicBezTo>
                  <a:pt x="588" y="211"/>
                  <a:pt x="620" y="237"/>
                  <a:pt x="648" y="268"/>
                </a:cubicBezTo>
                <a:cubicBezTo>
                  <a:pt x="631" y="283"/>
                  <a:pt x="615" y="298"/>
                  <a:pt x="598" y="313"/>
                </a:cubicBezTo>
                <a:cubicBezTo>
                  <a:pt x="668" y="335"/>
                  <a:pt x="738" y="382"/>
                  <a:pt x="793" y="458"/>
                </a:cubicBezTo>
                <a:cubicBezTo>
                  <a:pt x="811" y="367"/>
                  <a:pt x="803" y="264"/>
                  <a:pt x="764" y="164"/>
                </a:cubicBezTo>
                <a:cubicBezTo>
                  <a:pt x="747" y="179"/>
                  <a:pt x="731" y="194"/>
                  <a:pt x="714" y="20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5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19"/>
          <p:cNvSpPr/>
          <p:nvPr/>
        </p:nvSpPr>
        <p:spPr bwMode="auto">
          <a:xfrm rot="13221795" flipH="1">
            <a:off x="2983044" y="2598160"/>
            <a:ext cx="1241980" cy="1550118"/>
          </a:xfrm>
          <a:custGeom>
            <a:avLst/>
            <a:gdLst>
              <a:gd name="T0" fmla="*/ 365 w 626"/>
              <a:gd name="T1" fmla="*/ 64 h 781"/>
              <a:gd name="T2" fmla="*/ 34 w 626"/>
              <a:gd name="T3" fmla="*/ 362 h 781"/>
              <a:gd name="T4" fmla="*/ 34 w 626"/>
              <a:gd name="T5" fmla="*/ 362 h 781"/>
              <a:gd name="T6" fmla="*/ 40 w 626"/>
              <a:gd name="T7" fmla="*/ 599 h 781"/>
              <a:gd name="T8" fmla="*/ 401 w 626"/>
              <a:gd name="T9" fmla="*/ 713 h 781"/>
              <a:gd name="T10" fmla="*/ 515 w 626"/>
              <a:gd name="T11" fmla="*/ 351 h 781"/>
              <a:gd name="T12" fmla="*/ 288 w 626"/>
              <a:gd name="T13" fmla="*/ 207 h 781"/>
              <a:gd name="T14" fmla="*/ 397 w 626"/>
              <a:gd name="T15" fmla="*/ 147 h 781"/>
              <a:gd name="T16" fmla="*/ 421 w 626"/>
              <a:gd name="T17" fmla="*/ 209 h 781"/>
              <a:gd name="T18" fmla="*/ 626 w 626"/>
              <a:gd name="T19" fmla="*/ 79 h 781"/>
              <a:gd name="T20" fmla="*/ 341 w 626"/>
              <a:gd name="T21" fmla="*/ 2 h 781"/>
              <a:gd name="T22" fmla="*/ 365 w 626"/>
              <a:gd name="T23" fmla="*/ 64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6" h="781">
                <a:moveTo>
                  <a:pt x="365" y="64"/>
                </a:moveTo>
                <a:cubicBezTo>
                  <a:pt x="240" y="112"/>
                  <a:pt x="93" y="235"/>
                  <a:pt x="34" y="362"/>
                </a:cubicBezTo>
                <a:cubicBezTo>
                  <a:pt x="34" y="362"/>
                  <a:pt x="33" y="362"/>
                  <a:pt x="34" y="362"/>
                </a:cubicBezTo>
                <a:cubicBezTo>
                  <a:pt x="0" y="435"/>
                  <a:pt x="0" y="522"/>
                  <a:pt x="40" y="599"/>
                </a:cubicBezTo>
                <a:cubicBezTo>
                  <a:pt x="108" y="730"/>
                  <a:pt x="270" y="781"/>
                  <a:pt x="401" y="713"/>
                </a:cubicBezTo>
                <a:cubicBezTo>
                  <a:pt x="533" y="645"/>
                  <a:pt x="584" y="483"/>
                  <a:pt x="515" y="351"/>
                </a:cubicBezTo>
                <a:cubicBezTo>
                  <a:pt x="469" y="263"/>
                  <a:pt x="381" y="211"/>
                  <a:pt x="288" y="207"/>
                </a:cubicBezTo>
                <a:cubicBezTo>
                  <a:pt x="321" y="182"/>
                  <a:pt x="358" y="162"/>
                  <a:pt x="397" y="147"/>
                </a:cubicBezTo>
                <a:cubicBezTo>
                  <a:pt x="405" y="168"/>
                  <a:pt x="413" y="189"/>
                  <a:pt x="421" y="209"/>
                </a:cubicBezTo>
                <a:cubicBezTo>
                  <a:pt x="466" y="152"/>
                  <a:pt x="535" y="103"/>
                  <a:pt x="626" y="79"/>
                </a:cubicBezTo>
                <a:cubicBezTo>
                  <a:pt x="547" y="30"/>
                  <a:pt x="448" y="0"/>
                  <a:pt x="341" y="2"/>
                </a:cubicBezTo>
                <a:cubicBezTo>
                  <a:pt x="349" y="22"/>
                  <a:pt x="357" y="43"/>
                  <a:pt x="365" y="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85359" y="1744117"/>
            <a:ext cx="129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</a:rPr>
              <a:t>照读式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 rot="18300949">
            <a:off x="3040836" y="2929821"/>
            <a:ext cx="11854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2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背诵式</a:t>
            </a:r>
            <a:endParaRPr lang="zh-CN" altLang="en-US" sz="22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 rot="18370328">
            <a:off x="7866781" y="4017916"/>
            <a:ext cx="1213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2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即兴式</a:t>
            </a:r>
            <a:endParaRPr lang="zh-CN" altLang="en-US" sz="22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 rot="2348949">
            <a:off x="5054762" y="5624835"/>
            <a:ext cx="12693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宋体" panose="02010600030101010101" pitchFamily="2" charset="-122"/>
              </a:rPr>
              <a:t>提纲式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45199" y="3616325"/>
            <a:ext cx="273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200" dirty="0" smtClean="0">
                <a:latin typeface="宋体" panose="02010600030101010101" pitchFamily="2" charset="-122"/>
              </a:rPr>
              <a:t>从演讲的形式上分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认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识演讲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" name="图片 19" descr="t01fe2cb007e2dd363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85759" y="4552429"/>
            <a:ext cx="2114979" cy="2123306"/>
          </a:xfrm>
          <a:prstGeom prst="rect">
            <a:avLst/>
          </a:prstGeom>
        </p:spPr>
      </p:pic>
      <p:pic>
        <p:nvPicPr>
          <p:cNvPr id="21" name="图片 20" descr="t01131441a3f7e7869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743" y="663997"/>
            <a:ext cx="2488752" cy="135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9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6850</Words>
  <Application>WPS 演示</Application>
  <PresentationFormat>自定义</PresentationFormat>
  <Paragraphs>489</Paragraphs>
  <Slides>47</Slides>
  <Notes>47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3</cp:revision>
  <dcterms:created xsi:type="dcterms:W3CDTF">2016-11-29T13:18:00Z</dcterms:created>
  <dcterms:modified xsi:type="dcterms:W3CDTF">2021-01-14T05:33:01Z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