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4882" r:id="rId3"/>
    <p:sldId id="4888" r:id="rId5"/>
    <p:sldId id="4716" r:id="rId6"/>
    <p:sldId id="4937" r:id="rId7"/>
    <p:sldId id="4938" r:id="rId8"/>
    <p:sldId id="4939" r:id="rId9"/>
    <p:sldId id="4943" r:id="rId10"/>
    <p:sldId id="4941" r:id="rId11"/>
    <p:sldId id="4940" r:id="rId12"/>
    <p:sldId id="4942" r:id="rId13"/>
    <p:sldId id="4944" r:id="rId14"/>
    <p:sldId id="4945" r:id="rId15"/>
    <p:sldId id="4946" r:id="rId16"/>
    <p:sldId id="4948" r:id="rId17"/>
    <p:sldId id="4947" r:id="rId18"/>
    <p:sldId id="4949" r:id="rId19"/>
    <p:sldId id="4950" r:id="rId20"/>
    <p:sldId id="4951" r:id="rId21"/>
    <p:sldId id="4953" r:id="rId22"/>
    <p:sldId id="4952" r:id="rId23"/>
    <p:sldId id="4958" r:id="rId24"/>
    <p:sldId id="4957" r:id="rId25"/>
    <p:sldId id="4956" r:id="rId26"/>
    <p:sldId id="4955" r:id="rId27"/>
    <p:sldId id="4954" r:id="rId28"/>
    <p:sldId id="4936" r:id="rId29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CDFB"/>
    <a:srgbClr val="CAC2FA"/>
    <a:srgbClr val="CCCCFF"/>
    <a:srgbClr val="0066FF"/>
    <a:srgbClr val="9999FF"/>
    <a:srgbClr val="FF9966"/>
    <a:srgbClr val="FFD757"/>
    <a:srgbClr val="FF6699"/>
    <a:srgbClr val="99CC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>
        <p:scale>
          <a:sx n="86" d="100"/>
          <a:sy n="86" d="100"/>
        </p:scale>
        <p:origin x="-510" y="-7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853311" y="246419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七</a:t>
            </a: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求职面试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4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/>
      <p:bldP spid="17" grpId="1"/>
      <p:bldP spid="5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、自我介绍概说</a:t>
            </a:r>
            <a:endParaRPr lang="zh-CN" altLang="en-US" sz="2200" b="1" dirty="0" smtClean="0"/>
          </a:p>
        </p:txBody>
      </p:sp>
      <p:sp>
        <p:nvSpPr>
          <p:cNvPr id="11" name="十字箭头 10"/>
          <p:cNvSpPr/>
          <p:nvPr/>
        </p:nvSpPr>
        <p:spPr>
          <a:xfrm>
            <a:off x="4341143" y="2680221"/>
            <a:ext cx="4464496" cy="2664296"/>
          </a:xfrm>
          <a:prstGeom prst="quadArrow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3271" y="3832349"/>
            <a:ext cx="2159566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自我介绍</a:t>
            </a:r>
            <a:r>
              <a:rPr lang="zh-CN" altLang="en-US" sz="2200" dirty="0" smtClean="0"/>
              <a:t>的原则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4557167" y="2176165"/>
            <a:ext cx="3852337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简明扼要、围绕中心组织语言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1748855" y="3472309"/>
            <a:ext cx="2520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有充分的信心，化自我介绍为沟通</a:t>
            </a:r>
            <a:endParaRPr lang="zh-CN" altLang="en-US" sz="2200" dirty="0" smtClean="0"/>
          </a:p>
        </p:txBody>
      </p:sp>
      <p:sp>
        <p:nvSpPr>
          <p:cNvPr id="14" name="矩形 13"/>
          <p:cNvSpPr/>
          <p:nvPr/>
        </p:nvSpPr>
        <p:spPr>
          <a:xfrm>
            <a:off x="4269135" y="5416525"/>
            <a:ext cx="4698722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充分展示包括政治素质在内的高素质</a:t>
            </a:r>
            <a:endParaRPr lang="zh-CN" altLang="en-US" sz="2200" dirty="0" smtClean="0"/>
          </a:p>
        </p:txBody>
      </p:sp>
      <p:sp>
        <p:nvSpPr>
          <p:cNvPr id="15" name="矩形 14"/>
          <p:cNvSpPr/>
          <p:nvPr/>
        </p:nvSpPr>
        <p:spPr>
          <a:xfrm>
            <a:off x="8877647" y="3400301"/>
            <a:ext cx="28083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表现良好的个性结构，用事例说明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、自我介绍概说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9215" y="1888133"/>
            <a:ext cx="2159566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自我介绍</a:t>
            </a:r>
            <a:r>
              <a:rPr lang="zh-CN" altLang="en-US" sz="2200" dirty="0" smtClean="0"/>
              <a:t>的技巧</a:t>
            </a:r>
            <a:endParaRPr lang="zh-CN" altLang="en-US" sz="2200" dirty="0"/>
          </a:p>
        </p:txBody>
      </p:sp>
      <p:sp>
        <p:nvSpPr>
          <p:cNvPr id="10" name="笑脸 9"/>
          <p:cNvSpPr/>
          <p:nvPr/>
        </p:nvSpPr>
        <p:spPr>
          <a:xfrm>
            <a:off x="812751" y="2680221"/>
            <a:ext cx="864096" cy="864096"/>
          </a:xfrm>
          <a:prstGeom prst="smileyFac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6847" y="2896245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成果</a:t>
            </a:r>
            <a:r>
              <a:rPr lang="zh-CN" altLang="en-US" sz="2200" dirty="0" smtClean="0"/>
              <a:t>式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2900983" y="2536205"/>
            <a:ext cx="943304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我叫张楠，广东人，毕业于深圳大学工商管理专业，取得了一个硕士、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学士，为学校活动筹款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万元，获得省部级以上设计奖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个，先后有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家报刊做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笑脸 12"/>
          <p:cNvSpPr/>
          <p:nvPr/>
        </p:nvSpPr>
        <p:spPr>
          <a:xfrm>
            <a:off x="812751" y="4336405"/>
            <a:ext cx="864096" cy="86409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笑脸 13"/>
          <p:cNvSpPr/>
          <p:nvPr/>
        </p:nvSpPr>
        <p:spPr>
          <a:xfrm>
            <a:off x="812751" y="5848573"/>
            <a:ext cx="864096" cy="864096"/>
          </a:xfrm>
          <a:prstGeom prst="smileyFace">
            <a:avLst/>
          </a:prstGeom>
          <a:solidFill>
            <a:srgbClr val="FFD7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76847" y="4552429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幽默式</a:t>
            </a:r>
            <a:endParaRPr lang="zh-CN" altLang="en-US" sz="2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2828975" y="4264397"/>
            <a:ext cx="9577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我叫李晓，知名度小，生于湖南省，一个乡巴佬；硕士毕业，普通院校；成绩优良，技能还少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76847" y="6064597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职务式</a:t>
            </a:r>
            <a:endParaRPr lang="zh-CN" altLang="en-US" sz="2200" dirty="0" smtClean="0"/>
          </a:p>
        </p:txBody>
      </p:sp>
      <p:sp>
        <p:nvSpPr>
          <p:cNvPr id="21" name="矩形 20"/>
          <p:cNvSpPr/>
          <p:nvPr/>
        </p:nvSpPr>
        <p:spPr>
          <a:xfrm>
            <a:off x="2900983" y="5488533"/>
            <a:ext cx="950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我叫王灿，北京市人，北京大学化工专业毕业，我崇尚并特别注重实践，先后兼任过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家化工公司的总经理助理，主持过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个科技攻关小组，做过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次大型企业活动的总策划，担任过学生主席等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个职务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740743" y="1096045"/>
            <a:ext cx="151216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、面试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QQ图片20210112181830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36887" y="2320181"/>
            <a:ext cx="4895850" cy="4076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01383" y="1888133"/>
            <a:ext cx="5545108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俗话说：“凡事预，则立；不预，则废。”</a:t>
            </a:r>
            <a:endParaRPr lang="zh-CN" altLang="en-US" sz="2200" dirty="0"/>
          </a:p>
        </p:txBody>
      </p:sp>
      <p:sp>
        <p:nvSpPr>
          <p:cNvPr id="11" name="下箭头 10"/>
          <p:cNvSpPr/>
          <p:nvPr/>
        </p:nvSpPr>
        <p:spPr>
          <a:xfrm>
            <a:off x="8733631" y="2896245"/>
            <a:ext cx="79208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8735" y="1600101"/>
            <a:ext cx="2159566" cy="5422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（一）面</a:t>
            </a:r>
            <a:r>
              <a:rPr lang="zh-CN" altLang="en-US" sz="2200" dirty="0" smtClean="0"/>
              <a:t>试准备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7869535" y="4192389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/>
              <a:t>面试前应再三思考</a:t>
            </a:r>
            <a:endParaRPr lang="zh-CN" altLang="en-US" sz="2200" dirty="0" smtClean="0"/>
          </a:p>
        </p:txBody>
      </p:sp>
      <p:pic>
        <p:nvPicPr>
          <p:cNvPr id="14" name="图片 13" descr="u=2923631189,1685528937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43521">
            <a:off x="10416227" y="3714310"/>
            <a:ext cx="1596907" cy="1600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1656184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、自我介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1096045"/>
            <a:ext cx="151216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、面试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68735" y="1672109"/>
            <a:ext cx="2159566" cy="5422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（一）面</a:t>
            </a:r>
            <a:r>
              <a:rPr lang="zh-CN" altLang="en-US" sz="2200" dirty="0" smtClean="0"/>
              <a:t>试准备</a:t>
            </a:r>
            <a:endParaRPr lang="zh-CN" altLang="en-US" sz="2200" dirty="0"/>
          </a:p>
        </p:txBody>
      </p:sp>
      <p:pic>
        <p:nvPicPr>
          <p:cNvPr id="12" name="图片 11" descr="kPXQVPnRUY_small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88815" y="2752229"/>
            <a:ext cx="2968253" cy="296825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629175" y="2104157"/>
            <a:ext cx="6429375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zh-CN" altLang="en-US" sz="2200" dirty="0" smtClean="0"/>
              <a:t>思考一：在准备面试前，确定自己的工作目标、求职定位后，首先要正确认识自我</a:t>
            </a:r>
            <a:r>
              <a:rPr lang="zh-CN" altLang="en-US" sz="2200" dirty="0" smtClean="0"/>
              <a:t>，包</a:t>
            </a:r>
            <a:r>
              <a:rPr lang="zh-CN" altLang="en-US" sz="2200" dirty="0" smtClean="0"/>
              <a:t>括自我能力、水平、兴趣、优点、缺点、心理状况。</a:t>
            </a:r>
            <a:endParaRPr lang="zh-CN" altLang="en-US" sz="2200" dirty="0"/>
          </a:p>
        </p:txBody>
      </p:sp>
      <p:sp>
        <p:nvSpPr>
          <p:cNvPr id="14" name="矩形 13"/>
          <p:cNvSpPr/>
          <p:nvPr/>
        </p:nvSpPr>
        <p:spPr>
          <a:xfrm>
            <a:off x="4629175" y="3544317"/>
            <a:ext cx="6429375" cy="1446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zh-CN" altLang="en-US" sz="2200" dirty="0" smtClean="0"/>
              <a:t>思考二：作为一个求职者，应该对招聘单位有一个全面的了解，熟悉该单位的性质、背景、企业形象、经济效益、发展前景，以及机构设置、招聘原则、人际关系状况、福利待遇情况等。</a:t>
            </a:r>
            <a:endParaRPr lang="zh-CN" altLang="en-US" sz="2200" dirty="0" smtClean="0"/>
          </a:p>
        </p:txBody>
      </p:sp>
      <p:sp>
        <p:nvSpPr>
          <p:cNvPr id="15" name="矩形 14"/>
          <p:cNvSpPr/>
          <p:nvPr/>
        </p:nvSpPr>
        <p:spPr>
          <a:xfrm>
            <a:off x="4629175" y="5200501"/>
            <a:ext cx="6429375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zh-CN" altLang="en-US" sz="2200" dirty="0" smtClean="0"/>
              <a:t>思考三：要了解面试的目的。招聘单位通过面试来考察求职者，即在短时间内从求职者的着装打扮、待人接物、语言表达、知识能力做出全面综合评价。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1096045"/>
            <a:ext cx="151216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、面试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68735" y="1672109"/>
            <a:ext cx="2159566" cy="6001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（二）面试技巧</a:t>
            </a:r>
            <a:endParaRPr lang="zh-CN" altLang="en-US" sz="2200" dirty="0"/>
          </a:p>
        </p:txBody>
      </p:sp>
      <p:pic>
        <p:nvPicPr>
          <p:cNvPr id="11" name="图片 10" descr="u=3998566158,848944250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13151" y="1744117"/>
            <a:ext cx="2901955" cy="484046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941543" y="1744117"/>
            <a:ext cx="23006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j-ea"/>
                <a:ea typeface="+mj-ea"/>
              </a:rPr>
              <a:t>1. </a:t>
            </a:r>
            <a:r>
              <a:rPr lang="zh-CN" altLang="en-US" sz="2200" dirty="0" smtClean="0">
                <a:latin typeface="+mj-ea"/>
                <a:ea typeface="+mj-ea"/>
              </a:rPr>
              <a:t>注重第一印象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69535" y="2392189"/>
            <a:ext cx="3600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面</a:t>
            </a:r>
            <a:r>
              <a:rPr lang="zh-CN" altLang="en-US" sz="2200" dirty="0" smtClean="0"/>
              <a:t>试者在面试的时候，在报自己姓名和身份前，先微笑着跟面试官打招呼，这是</a:t>
            </a:r>
            <a:r>
              <a:rPr lang="zh-CN" altLang="en-US" sz="2200" dirty="0" smtClean="0"/>
              <a:t>树立</a:t>
            </a:r>
            <a:r>
              <a:rPr lang="zh-CN" altLang="en-US" sz="2200" dirty="0" smtClean="0"/>
              <a:t>良好形象的第一步。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E-1127992-1E8D517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17607" y="2824237"/>
            <a:ext cx="3692128" cy="3692128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1096045"/>
            <a:ext cx="151216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、面试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68735" y="1672109"/>
            <a:ext cx="2159566" cy="600164"/>
          </a:xfrm>
          <a:prstGeom prst="rect">
            <a:avLst/>
          </a:prstGeom>
          <a:solidFill>
            <a:srgbClr val="FF9966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（二）面试技巧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956767" y="3256285"/>
            <a:ext cx="31470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j-ea"/>
                <a:ea typeface="+mj-ea"/>
              </a:rPr>
              <a:t>2. </a:t>
            </a:r>
            <a:r>
              <a:rPr lang="zh-CN" altLang="en-US" sz="2200" dirty="0" smtClean="0">
                <a:latin typeface="+mj-ea"/>
                <a:ea typeface="+mj-ea"/>
              </a:rPr>
              <a:t>面试仪容、仪表准备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33231" y="2032149"/>
            <a:ext cx="6429375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（</a:t>
            </a:r>
            <a:r>
              <a:rPr lang="en-US" altLang="zh-CN" sz="2200" dirty="0" smtClean="0">
                <a:latin typeface="+mj-ea"/>
                <a:ea typeface="+mj-ea"/>
              </a:rPr>
              <a:t>1</a:t>
            </a:r>
            <a:r>
              <a:rPr lang="zh-CN" altLang="en-US" sz="2200" dirty="0" smtClean="0">
                <a:latin typeface="+mj-ea"/>
                <a:ea typeface="+mj-ea"/>
              </a:rPr>
              <a:t>）发式：适合自</a:t>
            </a:r>
            <a:r>
              <a:rPr lang="zh-CN" altLang="en-US" sz="2200" dirty="0" smtClean="0">
                <a:latin typeface="+mj-ea"/>
                <a:ea typeface="+mj-ea"/>
              </a:rPr>
              <a:t>己，</a:t>
            </a:r>
            <a:r>
              <a:rPr lang="zh-CN" altLang="en-US" sz="2200" dirty="0" smtClean="0">
                <a:latin typeface="+mj-ea"/>
                <a:ea typeface="+mj-ea"/>
              </a:rPr>
              <a:t>与服装相得益彰</a:t>
            </a:r>
            <a:r>
              <a:rPr lang="zh-CN" altLang="en-US" sz="2200" dirty="0" smtClean="0">
                <a:latin typeface="+mj-ea"/>
                <a:ea typeface="+mj-ea"/>
              </a:rPr>
              <a:t>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3232" y="3112269"/>
            <a:ext cx="3600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（</a:t>
            </a:r>
            <a:r>
              <a:rPr lang="en-US" altLang="zh-CN" sz="2200" dirty="0" smtClean="0">
                <a:latin typeface="+mj-ea"/>
                <a:ea typeface="+mj-ea"/>
              </a:rPr>
              <a:t>2</a:t>
            </a:r>
            <a:r>
              <a:rPr lang="zh-CN" altLang="en-US" sz="2200" dirty="0" smtClean="0">
                <a:latin typeface="+mj-ea"/>
                <a:ea typeface="+mj-ea"/>
              </a:rPr>
              <a:t>）化妆</a:t>
            </a:r>
            <a:r>
              <a:rPr lang="zh-CN" altLang="en-US" sz="2200" dirty="0" smtClean="0">
                <a:latin typeface="+mj-ea"/>
                <a:ea typeface="+mj-ea"/>
              </a:rPr>
              <a:t>：以</a:t>
            </a:r>
            <a:r>
              <a:rPr lang="zh-CN" altLang="en-US" sz="2200" dirty="0" smtClean="0">
                <a:latin typeface="+mj-ea"/>
                <a:ea typeface="+mj-ea"/>
              </a:rPr>
              <a:t>淡妆为</a:t>
            </a:r>
            <a:r>
              <a:rPr lang="zh-CN" altLang="en-US" sz="2200" dirty="0" smtClean="0">
                <a:latin typeface="+mj-ea"/>
                <a:ea typeface="+mj-ea"/>
              </a:rPr>
              <a:t>宜。</a:t>
            </a:r>
            <a:endParaRPr lang="zh-CN" altLang="en-US" sz="22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3231" y="4264397"/>
            <a:ext cx="43204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（</a:t>
            </a:r>
            <a:r>
              <a:rPr lang="en-US" altLang="zh-CN" sz="2200" dirty="0" smtClean="0">
                <a:latin typeface="+mj-ea"/>
                <a:ea typeface="+mj-ea"/>
              </a:rPr>
              <a:t>3</a:t>
            </a:r>
            <a:r>
              <a:rPr lang="zh-CN" altLang="en-US" sz="2200" dirty="0" smtClean="0">
                <a:latin typeface="+mj-ea"/>
                <a:ea typeface="+mj-ea"/>
              </a:rPr>
              <a:t>）服饰：整洁、端庄、大方。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909095" y="2392189"/>
            <a:ext cx="1440160" cy="2160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743" y="1096045"/>
            <a:ext cx="151216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、面试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668735" y="1672109"/>
            <a:ext cx="2880320" cy="600164"/>
          </a:xfrm>
          <a:prstGeom prst="rect">
            <a:avLst/>
          </a:prstGeom>
          <a:solidFill>
            <a:srgbClr val="FF9966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/>
              <a:t>（三）面试时的仪态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3621063" y="2680221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谈吐优雅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3909095" y="4480421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注视对方</a:t>
            </a:r>
            <a:endParaRPr lang="zh-CN" altLang="en-US" sz="2200" dirty="0" smtClean="0"/>
          </a:p>
        </p:txBody>
      </p:sp>
      <p:sp>
        <p:nvSpPr>
          <p:cNvPr id="14" name="矩形 13"/>
          <p:cNvSpPr/>
          <p:nvPr/>
        </p:nvSpPr>
        <p:spPr>
          <a:xfrm>
            <a:off x="7509495" y="260821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学会倾听</a:t>
            </a:r>
            <a:endParaRPr lang="zh-CN" altLang="en-US" sz="2200" dirty="0" smtClean="0"/>
          </a:p>
        </p:txBody>
      </p:sp>
      <p:sp>
        <p:nvSpPr>
          <p:cNvPr id="15" name="矩形 14"/>
          <p:cNvSpPr/>
          <p:nvPr/>
        </p:nvSpPr>
        <p:spPr>
          <a:xfrm>
            <a:off x="7581503" y="462443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职业态势语的运用</a:t>
            </a:r>
            <a:endParaRPr lang="zh-CN" altLang="en-US" sz="2200" dirty="0" smtClean="0"/>
          </a:p>
        </p:txBody>
      </p:sp>
      <p:pic>
        <p:nvPicPr>
          <p:cNvPr id="18" name="图片 17" descr="hmmpghgmdv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33231" y="2392189"/>
            <a:ext cx="2124273" cy="467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t01d77ffab1cb7e047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320409">
            <a:off x="6600386" y="2346437"/>
            <a:ext cx="3838798" cy="385397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rot="21150927">
            <a:off x="2284189" y="2541799"/>
            <a:ext cx="3448890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dirty="0" smtClean="0">
                <a:solidFill>
                  <a:srgbClr val="FF0000"/>
                </a:solidFill>
              </a:rPr>
              <a:t>准确、得体、恰当</a:t>
            </a:r>
            <a:r>
              <a:rPr lang="zh-CN" altLang="en-US" sz="3000" dirty="0" smtClean="0">
                <a:solidFill>
                  <a:srgbClr val="FF0000"/>
                </a:solidFill>
              </a:rPr>
              <a:t>、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643118">
            <a:off x="1847971" y="4596943"/>
            <a:ext cx="4416594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dirty="0" smtClean="0">
                <a:solidFill>
                  <a:srgbClr val="0066FF"/>
                </a:solidFill>
              </a:rPr>
              <a:t>有力、生动、巧妙、有效</a:t>
            </a:r>
            <a:endParaRPr lang="zh-CN" altLang="en-US" sz="3000" dirty="0" smtClean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452711" y="1816125"/>
            <a:ext cx="32880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rgbClr val="FF0000"/>
                </a:solidFill>
              </a:rPr>
              <a:t>（一）求职面试语言要求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4999" y="2464197"/>
            <a:ext cx="1210588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简明扼要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4845199" y="2464197"/>
            <a:ext cx="4155416" cy="40011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/>
              <a:t>面试的时间不会很</a:t>
            </a:r>
            <a:r>
              <a:rPr lang="zh-CN" altLang="en-US" sz="2000" dirty="0" smtClean="0"/>
              <a:t>长，要重点突出</a:t>
            </a:r>
            <a:endParaRPr lang="zh-CN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3044999" y="3328293"/>
            <a:ext cx="1210588" cy="400110"/>
          </a:xfrm>
          <a:prstGeom prst="rect">
            <a:avLst/>
          </a:prstGeom>
          <a:solidFill>
            <a:srgbClr val="CCCCFF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真诚朴实</a:t>
            </a:r>
            <a:endParaRPr lang="zh-CN" altLang="en-US" sz="2000" dirty="0" smtClean="0"/>
          </a:p>
        </p:txBody>
      </p:sp>
      <p:sp>
        <p:nvSpPr>
          <p:cNvPr id="14" name="矩形 13"/>
          <p:cNvSpPr/>
          <p:nvPr/>
        </p:nvSpPr>
        <p:spPr>
          <a:xfrm>
            <a:off x="4845199" y="3328293"/>
            <a:ext cx="3775393" cy="400110"/>
          </a:xfrm>
          <a:prstGeom prst="rect">
            <a:avLst/>
          </a:prstGeom>
          <a:ln w="19050">
            <a:solidFill>
              <a:srgbClr val="9999FF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看重求职者是否具有诚实的品质</a:t>
            </a:r>
            <a:endParaRPr lang="zh-CN" altLang="en-US" sz="2000" dirty="0" smtClean="0"/>
          </a:p>
        </p:txBody>
      </p:sp>
      <p:sp>
        <p:nvSpPr>
          <p:cNvPr id="15" name="矩形 14"/>
          <p:cNvSpPr/>
          <p:nvPr/>
        </p:nvSpPr>
        <p:spPr>
          <a:xfrm>
            <a:off x="3044999" y="4192389"/>
            <a:ext cx="1210588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谦恭有度</a:t>
            </a:r>
            <a:endParaRPr lang="zh-CN" altLang="en-US" sz="2000" dirty="0" smtClean="0"/>
          </a:p>
        </p:txBody>
      </p:sp>
      <p:sp>
        <p:nvSpPr>
          <p:cNvPr id="17" name="矩形 16"/>
          <p:cNvSpPr/>
          <p:nvPr/>
        </p:nvSpPr>
        <p:spPr>
          <a:xfrm>
            <a:off x="4845199" y="4192389"/>
            <a:ext cx="5827236" cy="400110"/>
          </a:xfrm>
          <a:prstGeom prst="rect">
            <a:avLst/>
          </a:prstGeom>
          <a:ln w="19050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不忘谈到对方，或者是站在对方的立场上来谈自己</a:t>
            </a:r>
            <a:endParaRPr lang="zh-CN" altLang="en-US" sz="2000" dirty="0" smtClean="0"/>
          </a:p>
        </p:txBody>
      </p:sp>
      <p:sp>
        <p:nvSpPr>
          <p:cNvPr id="18" name="矩形 17"/>
          <p:cNvSpPr/>
          <p:nvPr/>
        </p:nvSpPr>
        <p:spPr>
          <a:xfrm>
            <a:off x="3065711" y="5056485"/>
            <a:ext cx="1210588" cy="400110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 smtClean="0"/>
              <a:t>突出个性</a:t>
            </a:r>
            <a:endParaRPr lang="zh-CN" altLang="en-US" sz="2000" dirty="0" smtClean="0"/>
          </a:p>
        </p:txBody>
      </p:sp>
      <p:sp>
        <p:nvSpPr>
          <p:cNvPr id="21" name="矩形 20"/>
          <p:cNvSpPr/>
          <p:nvPr/>
        </p:nvSpPr>
        <p:spPr>
          <a:xfrm>
            <a:off x="4845199" y="5056485"/>
            <a:ext cx="5057795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想脱颖而出，就必须用“个性鲜明”的回答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524719" y="1816125"/>
            <a:ext cx="44165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>
                <a:solidFill>
                  <a:srgbClr val="FF0000"/>
                </a:solidFill>
              </a:rPr>
              <a:t>（二）求职、面试语言表达的技巧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04839" y="2392189"/>
            <a:ext cx="3672408" cy="4248472"/>
          </a:xfrm>
          <a:prstGeom prst="ellipse">
            <a:avLst/>
          </a:prstGeom>
          <a:solidFill>
            <a:srgbClr val="D4CDFB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48855" y="3112269"/>
            <a:ext cx="3646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你最喜欢的大学课程是什么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你有哪些主要的优点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说说你一次失败的经历。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你有何业余爱好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你如何规划自己未来的事业？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你为什么来应聘这份工作？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767" y="3688333"/>
            <a:ext cx="441146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常</a:t>
            </a:r>
            <a:endParaRPr lang="en-US" altLang="zh-CN" sz="2000" dirty="0" smtClean="0">
              <a:latin typeface="+mj-ea"/>
              <a:ea typeface="+mj-ea"/>
            </a:endParaRPr>
          </a:p>
          <a:p>
            <a:r>
              <a:rPr lang="zh-CN" altLang="en-US" sz="2000" dirty="0" smtClean="0">
                <a:latin typeface="+mj-ea"/>
                <a:ea typeface="+mj-ea"/>
              </a:rPr>
              <a:t>见</a:t>
            </a:r>
            <a:endParaRPr lang="en-US" altLang="zh-CN" sz="2000" dirty="0" smtClean="0">
              <a:latin typeface="+mj-ea"/>
              <a:ea typeface="+mj-ea"/>
            </a:endParaRPr>
          </a:p>
          <a:p>
            <a:r>
              <a:rPr lang="zh-CN" altLang="en-US" sz="2000" dirty="0" smtClean="0">
                <a:latin typeface="+mj-ea"/>
                <a:ea typeface="+mj-ea"/>
              </a:rPr>
              <a:t>的</a:t>
            </a:r>
            <a:endParaRPr lang="en-US" altLang="zh-CN" sz="2000" dirty="0" smtClean="0">
              <a:latin typeface="+mj-ea"/>
              <a:ea typeface="+mj-ea"/>
            </a:endParaRPr>
          </a:p>
          <a:p>
            <a:r>
              <a:rPr lang="zh-CN" altLang="en-US" sz="2000" dirty="0" smtClean="0">
                <a:latin typeface="+mj-ea"/>
                <a:ea typeface="+mj-ea"/>
              </a:rPr>
              <a:t>提</a:t>
            </a:r>
            <a:endParaRPr lang="en-US" altLang="zh-CN" sz="2000" dirty="0" smtClean="0">
              <a:latin typeface="+mj-ea"/>
              <a:ea typeface="+mj-ea"/>
            </a:endParaRPr>
          </a:p>
          <a:p>
            <a:r>
              <a:rPr lang="zh-CN" altLang="en-US" sz="2000" dirty="0" smtClean="0">
                <a:latin typeface="+mj-ea"/>
                <a:ea typeface="+mj-ea"/>
              </a:rPr>
              <a:t>问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375" y="2608213"/>
            <a:ext cx="5472607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）不要遗漏表现自己才能的重要资料；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）保持高度敏锐和灵活的思维状态；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）回答既要表现自己的个性气质，又要表现出对招聘方的尊重与服从；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）认真倾听对方的提问，并注意对方的反应，以便及时调整自己不恰当的回答；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）避免提到“倒霉”“晦气”“不幸”等可能招致对方忌讳的字眼。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375" y="2104157"/>
            <a:ext cx="223651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常见问题回答技巧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5565279" y="4192389"/>
            <a:ext cx="648072" cy="43204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125119" y="1744117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3"/>
            </p:custDataLst>
          </p:nvPr>
        </p:nvSpPr>
        <p:spPr>
          <a:xfrm>
            <a:off x="6501383" y="2104157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4"/>
            </p:custDataLst>
          </p:nvPr>
        </p:nvSpPr>
        <p:spPr>
          <a:xfrm>
            <a:off x="7077447" y="1672109"/>
            <a:ext cx="5040560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掌握求职面试的语言技巧以及求职的注意事</a:t>
            </a:r>
            <a:r>
              <a:rPr lang="zh-CN" altLang="en-US" sz="2800" dirty="0" smtClean="0">
                <a:solidFill>
                  <a:schemeClr val="tx1"/>
                </a:solidFill>
              </a:rPr>
              <a:t>项。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5"/>
            </p:custDataLst>
          </p:nvPr>
        </p:nvSpPr>
        <p:spPr>
          <a:xfrm>
            <a:off x="6501383" y="3832349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6"/>
            </p:custDataLst>
          </p:nvPr>
        </p:nvSpPr>
        <p:spPr>
          <a:xfrm>
            <a:off x="7077447" y="3112269"/>
            <a:ext cx="5112568" cy="186519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了解求职前的准备工作，重点掌握求职信等求职材料的写作格式和技巧。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7"/>
            </p:custDataLst>
          </p:nvPr>
        </p:nvSpPr>
        <p:spPr>
          <a:xfrm>
            <a:off x="1214066" y="2361461"/>
            <a:ext cx="2626654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   目标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1"/>
          <p:cNvSpPr/>
          <p:nvPr>
            <p:custDataLst>
              <p:tags r:id="rId8"/>
            </p:custDataLst>
          </p:nvPr>
        </p:nvSpPr>
        <p:spPr>
          <a:xfrm>
            <a:off x="6645399" y="5560541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/>
          <p:nvPr>
            <p:custDataLst>
              <p:tags r:id="rId9"/>
            </p:custDataLst>
          </p:nvPr>
        </p:nvSpPr>
        <p:spPr>
          <a:xfrm>
            <a:off x="7149455" y="5128493"/>
            <a:ext cx="5184576" cy="121886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开展模拟面试，掌握自我介绍和回答面试问题的技巧。</a:t>
            </a:r>
            <a:endParaRPr lang="en-US" altLang="zh-CN" sz="2800" dirty="0" smtClean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5" grpId="0" animBg="1"/>
      <p:bldP spid="13" grpId="0" animBg="1"/>
      <p:bldP spid="21" grpId="0" animBg="1"/>
      <p:bldP spid="22" grpId="0"/>
      <p:bldP spid="23" grpId="0" animBg="1"/>
      <p:bldP spid="24" grpId="0"/>
      <p:bldP spid="29" grpId="0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2468935" y="2248173"/>
            <a:ext cx="871296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提问一：“你为什么来应聘这份工作？</a:t>
            </a:r>
            <a:endParaRPr lang="en-US" altLang="zh-CN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回</a:t>
            </a:r>
            <a:r>
              <a:rPr lang="zh-CN" altLang="en-US" sz="2200" dirty="0" smtClean="0"/>
              <a:t>答提示：“我来应聘这份工作，因为我相信我能为贵公司的发展做出贡献，同时</a:t>
            </a:r>
            <a:r>
              <a:rPr lang="zh-CN" altLang="en-US" sz="2200" dirty="0" smtClean="0"/>
              <a:t>我也</a:t>
            </a:r>
            <a:r>
              <a:rPr lang="zh-CN" altLang="en-US" sz="2200" dirty="0" smtClean="0"/>
              <a:t>相信贵公司会为我提供实现个人价值的舞台。我在这个领域具有一些经验，而且我</a:t>
            </a:r>
            <a:r>
              <a:rPr lang="zh-CN" altLang="en-US" sz="2200" dirty="0" smtClean="0"/>
              <a:t>的适</a:t>
            </a:r>
            <a:r>
              <a:rPr lang="zh-CN" altLang="en-US" sz="2200" dirty="0" smtClean="0"/>
              <a:t>应能力使我确信我能把这份工作做好。”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7365479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2252911" y="2176165"/>
            <a:ext cx="8856984" cy="358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提问二：“你对我们公司有什么认识？”</a:t>
            </a:r>
            <a:endParaRPr lang="zh-CN" altLang="en-US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回答提示：这是面试考官考查求职者对他们公司的了解情况，对这一点你应该有所准备，至少你应该回答出以下几项内容：</a:t>
            </a:r>
            <a:endParaRPr lang="zh-CN" altLang="en-US" sz="2200" dirty="0" smtClean="0"/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该公司的一些基本情况，包括公司的固定资产；是否有子公司；有多少家子公司；有多少员工；每年的销售额是多少；利润是多少；在同行业公司中的地位。此外你还应该对该公司的一些荣誉有所了解，这很容易博得面试考官的好感。</a:t>
            </a:r>
            <a:endParaRPr lang="zh-CN" altLang="en-US" sz="2200" dirty="0" smtClean="0"/>
          </a:p>
        </p:txBody>
      </p:sp>
      <p:sp>
        <p:nvSpPr>
          <p:cNvPr id="10" name="矩形 9"/>
          <p:cNvSpPr/>
          <p:nvPr/>
        </p:nvSpPr>
        <p:spPr>
          <a:xfrm>
            <a:off x="7077447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7365479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4919" y="2032149"/>
            <a:ext cx="92890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提问三：“你最喜欢的大学课程是什么</a:t>
            </a:r>
            <a:r>
              <a:rPr lang="en-US" altLang="zh-CN" sz="2200" dirty="0" smtClean="0">
                <a:solidFill>
                  <a:srgbClr val="FF0000"/>
                </a:solidFill>
              </a:rPr>
              <a:t>?</a:t>
            </a:r>
            <a:r>
              <a:rPr lang="zh-CN" altLang="en-US" sz="2200" dirty="0" smtClean="0">
                <a:solidFill>
                  <a:srgbClr val="FF0000"/>
                </a:solidFill>
              </a:rPr>
              <a:t>”</a:t>
            </a:r>
            <a:endParaRPr lang="zh-CN" altLang="en-US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分析：最好说与你应聘的职位相关的课程，一方面可以说明你的专业对未来的工</a:t>
            </a:r>
            <a:r>
              <a:rPr lang="zh-CN" altLang="en-US" sz="2200" dirty="0" smtClean="0"/>
              <a:t>作有</a:t>
            </a:r>
            <a:r>
              <a:rPr lang="zh-CN" altLang="en-US" sz="2200" dirty="0" smtClean="0"/>
              <a:t>益，一方面可以表现出你对应聘工作有热诚。同时还要说明一些基础课程。比如电脑</a:t>
            </a:r>
            <a:r>
              <a:rPr lang="zh-CN" altLang="en-US" sz="2200" dirty="0" smtClean="0"/>
              <a:t>，现</a:t>
            </a:r>
            <a:r>
              <a:rPr lang="zh-CN" altLang="en-US" sz="2200" dirty="0" smtClean="0"/>
              <a:t>在电脑已经成为应聘者的基本技能，对此求职者要提一下，但如果所应聘的职位与</a:t>
            </a:r>
            <a:r>
              <a:rPr lang="zh-CN" altLang="en-US" sz="2200" dirty="0" smtClean="0"/>
              <a:t>电脑</a:t>
            </a:r>
            <a:r>
              <a:rPr lang="zh-CN" altLang="en-US" sz="2200" dirty="0" smtClean="0"/>
              <a:t>不是直接相关的话，没有必要说明自己的电脑技能水平，只需说明能熟练使用办公</a:t>
            </a:r>
            <a:r>
              <a:rPr lang="zh-CN" altLang="en-US" sz="2200" dirty="0" smtClean="0"/>
              <a:t>应用</a:t>
            </a:r>
            <a:r>
              <a:rPr lang="zh-CN" altLang="en-US" sz="2200" dirty="0" smtClean="0"/>
              <a:t>软件就可以了。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7365479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4919" y="1888133"/>
            <a:ext cx="885698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提问四：“你有哪些主要的优点</a:t>
            </a:r>
            <a:r>
              <a:rPr lang="en-US" altLang="zh-CN" sz="2200" dirty="0" smtClean="0">
                <a:solidFill>
                  <a:srgbClr val="FF0000"/>
                </a:solidFill>
              </a:rPr>
              <a:t>?</a:t>
            </a:r>
            <a:r>
              <a:rPr lang="zh-CN" altLang="en-US" sz="2200" dirty="0" smtClean="0">
                <a:solidFill>
                  <a:srgbClr val="FF0000"/>
                </a:solidFill>
              </a:rPr>
              <a:t>”</a:t>
            </a:r>
            <a:endParaRPr lang="zh-CN" altLang="en-US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分析：面试之前，应了解自己拟应聘的岗位的职责和素质要求，你的回答应当首先强调你已具有的技能和专业知识有利于该岗位，而“我的学习能力、适应能力很强”“人际关系很好”等都是可提出的优点。另外，有的岗位要求的素质是“独立工作能力强”有的是“具有团结协作的精神”，有的是“成熟稳重”，有的则是“具有开拓进取的精神”</a:t>
            </a:r>
            <a:r>
              <a:rPr lang="en-US" altLang="zh-CN" sz="2200" dirty="0" smtClean="0"/>
              <a:t>……</a:t>
            </a:r>
            <a:r>
              <a:rPr lang="zh-CN" altLang="en-US" sz="2200" dirty="0" smtClean="0"/>
              <a:t>在回答时就要视具体情况把你的优点告诉面试官。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7365479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4959" y="2392189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提问五：“你想过要自己创业吗？”</a:t>
            </a:r>
            <a:endParaRPr lang="zh-CN" altLang="en-US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回答提示：这是一个很难回答的问题，如果回答是“想过”，那么千万小心，下一</a:t>
            </a:r>
            <a:r>
              <a:rPr lang="zh-CN" altLang="en-US" sz="2200" dirty="0" smtClean="0"/>
              <a:t>个问</a:t>
            </a:r>
            <a:r>
              <a:rPr lang="zh-CN" altLang="en-US" sz="2200" dirty="0" smtClean="0"/>
              <a:t>题可能就是：“那为什么你不这样做呢？”要做好继续回答问题的准备。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952328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三 、求职口才的技巧</a:t>
            </a:r>
            <a:endParaRPr lang="zh-CN" altLang="en-US" sz="2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7365479" y="5848573"/>
            <a:ext cx="4968552" cy="7073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求职、面试问与答的技巧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8895" y="1960141"/>
            <a:ext cx="936104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</a:rPr>
              <a:t>提问六：“说说你一次失败的经历”。</a:t>
            </a:r>
            <a:endParaRPr lang="zh-CN" altLang="en-US" sz="22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分析：回答这个问题千万不能说：“我想不起我曾经</a:t>
            </a:r>
            <a:r>
              <a:rPr lang="zh-CN" altLang="en-US" sz="2200" dirty="0" smtClean="0"/>
              <a:t>失败过</a:t>
            </a:r>
            <a:r>
              <a:rPr lang="zh-CN" altLang="en-US" sz="2200" dirty="0" smtClean="0"/>
              <a:t>。”“很遗憾，我还没有</a:t>
            </a:r>
            <a:r>
              <a:rPr lang="zh-CN" altLang="en-US" sz="2200" dirty="0" smtClean="0"/>
              <a:t>失败</a:t>
            </a:r>
            <a:r>
              <a:rPr lang="zh-CN" altLang="en-US" sz="2200" dirty="0" smtClean="0"/>
              <a:t>的经历。”也许你真的一帆风顺，但面试官不会因此认为你能力、才干过人。要知道</a:t>
            </a:r>
            <a:r>
              <a:rPr lang="zh-CN" altLang="en-US" sz="2200" dirty="0" smtClean="0"/>
              <a:t>失败</a:t>
            </a:r>
            <a:r>
              <a:rPr lang="zh-CN" altLang="en-US" sz="2200" dirty="0" smtClean="0"/>
              <a:t>的经历也是一种财富，一种可遇而不可求的财富。一些大公司，甚至愿意最早淘汰</a:t>
            </a:r>
            <a:r>
              <a:rPr lang="zh-CN" altLang="en-US" sz="2200" dirty="0" smtClean="0"/>
              <a:t>那些</a:t>
            </a:r>
            <a:r>
              <a:rPr lang="zh-CN" altLang="en-US" sz="2200" dirty="0" smtClean="0"/>
              <a:t>没有体验过失败的求职者。所以，充满人生智慧的回答应该是，说出一次不太严重</a:t>
            </a:r>
            <a:r>
              <a:rPr lang="zh-CN" altLang="en-US" sz="2200" dirty="0" smtClean="0"/>
              <a:t>的失</a:t>
            </a:r>
            <a:r>
              <a:rPr lang="zh-CN" altLang="en-US" sz="2200" dirty="0" smtClean="0"/>
              <a:t>败经历，然后强调你因此得到了很好的锻炼和成长。</a:t>
            </a:r>
            <a:endParaRPr lang="zh-CN" altLang="en-US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 descr="t01bf64ff56c99853d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25119" y="952029"/>
            <a:ext cx="8192910" cy="4608512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96727" y="2392189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应聘求职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、求职信概说</a:t>
            </a:r>
            <a:endParaRPr lang="zh-CN" altLang="en-US" sz="2200" b="1" dirty="0" smtClean="0"/>
          </a:p>
        </p:txBody>
      </p:sp>
      <p:sp>
        <p:nvSpPr>
          <p:cNvPr id="13" name="矩形 12"/>
          <p:cNvSpPr/>
          <p:nvPr/>
        </p:nvSpPr>
        <p:spPr>
          <a:xfrm>
            <a:off x="1244799" y="2824237"/>
            <a:ext cx="6429375" cy="1557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求</a:t>
            </a:r>
            <a:r>
              <a:rPr lang="zh-CN" altLang="en-US" sz="2200" dirty="0" smtClean="0"/>
              <a:t>职信是求职者向用人单位介绍自己有关情况，表明求职愿望的书信体文书。其</a:t>
            </a:r>
            <a:r>
              <a:rPr lang="zh-CN" altLang="en-US" sz="2200" dirty="0" smtClean="0"/>
              <a:t>作用</a:t>
            </a:r>
            <a:r>
              <a:rPr lang="zh-CN" altLang="en-US" sz="2200" dirty="0" smtClean="0"/>
              <a:t>是介绍、推销自己，从而给用人单位创设良好形象。</a:t>
            </a:r>
            <a:endParaRPr lang="zh-CN" altLang="en-US" sz="2200" dirty="0"/>
          </a:p>
        </p:txBody>
      </p:sp>
      <p:pic>
        <p:nvPicPr>
          <p:cNvPr id="14" name="图片 13" descr="t01ddad5766651e8b1f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984663">
            <a:off x="7847814" y="2414060"/>
            <a:ext cx="2743200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应聘求职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、求职信概说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956767" y="1960141"/>
            <a:ext cx="230063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n-ea"/>
                <a:ea typeface="+mn-ea"/>
              </a:rPr>
              <a:t>1. </a:t>
            </a:r>
            <a:r>
              <a:rPr lang="zh-CN" altLang="en-US" sz="2200" dirty="0" smtClean="0">
                <a:latin typeface="+mn-ea"/>
                <a:ea typeface="+mn-ea"/>
              </a:rPr>
              <a:t>求职信的特点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767" y="2536205"/>
            <a:ext cx="1108923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一</a:t>
            </a:r>
            <a:r>
              <a:rPr lang="zh-CN" altLang="en-US" sz="2200" dirty="0" smtClean="0">
                <a:latin typeface="+mn-ea"/>
                <a:ea typeface="+mn-ea"/>
              </a:rPr>
              <a:t>是内容真实。要实事求是地介绍自己，不能无中生有；要遵守诚信的基本原则。</a:t>
            </a:r>
            <a:endParaRPr lang="zh-CN" altLang="en-US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二</a:t>
            </a:r>
            <a:r>
              <a:rPr lang="zh-CN" altLang="en-US" sz="2200" dirty="0" smtClean="0">
                <a:latin typeface="+mn-ea"/>
                <a:ea typeface="+mn-ea"/>
              </a:rPr>
              <a:t>是要扬长避短。可以根据应聘岗位的特点，突出自己的某些方面的长处和优势，表</a:t>
            </a:r>
            <a:r>
              <a:rPr lang="zh-CN" altLang="en-US" sz="2200" dirty="0" smtClean="0">
                <a:latin typeface="+mn-ea"/>
                <a:ea typeface="+mn-ea"/>
              </a:rPr>
              <a:t>现自</a:t>
            </a:r>
            <a:r>
              <a:rPr lang="zh-CN" altLang="en-US" sz="2200" dirty="0" smtClean="0">
                <a:latin typeface="+mn-ea"/>
                <a:ea typeface="+mn-ea"/>
              </a:rPr>
              <a:t>己能适应岗位的能力和愿望，一般不涉及不足之处和弱势</a:t>
            </a:r>
            <a:r>
              <a:rPr lang="zh-CN" altLang="en-US" sz="2200" dirty="0" smtClean="0">
                <a:latin typeface="+mn-ea"/>
                <a:ea typeface="+mn-ea"/>
              </a:rPr>
              <a:t>。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三</a:t>
            </a:r>
            <a:r>
              <a:rPr lang="zh-CN" altLang="en-US" sz="2200" dirty="0" smtClean="0">
                <a:latin typeface="+mn-ea"/>
                <a:ea typeface="+mn-ea"/>
              </a:rPr>
              <a:t>是要个性鲜明。要用</a:t>
            </a:r>
            <a:r>
              <a:rPr lang="zh-CN" altLang="en-US" sz="2200" dirty="0" smtClean="0">
                <a:latin typeface="+mn-ea"/>
                <a:ea typeface="+mn-ea"/>
              </a:rPr>
              <a:t>简洁</a:t>
            </a:r>
            <a:r>
              <a:rPr lang="zh-CN" altLang="en-US" sz="2200" dirty="0" smtClean="0">
                <a:latin typeface="+mn-ea"/>
                <a:ea typeface="+mn-ea"/>
              </a:rPr>
              <a:t>的文笔，写出个人亮点，切忌变成个人简历的翻版。四是态度诚恳。既恭敬有礼，</a:t>
            </a:r>
            <a:r>
              <a:rPr lang="zh-CN" altLang="en-US" sz="2200" dirty="0" smtClean="0">
                <a:latin typeface="+mn-ea"/>
                <a:ea typeface="+mn-ea"/>
              </a:rPr>
              <a:t>又不</a:t>
            </a:r>
            <a:r>
              <a:rPr lang="zh-CN" altLang="en-US" sz="2200" dirty="0" smtClean="0">
                <a:latin typeface="+mn-ea"/>
                <a:ea typeface="+mn-ea"/>
              </a:rPr>
              <a:t>畏首畏尾。</a:t>
            </a:r>
            <a:endParaRPr lang="zh-CN" altLang="en-US" sz="2200" dirty="0">
              <a:latin typeface="+mn-ea"/>
              <a:ea typeface="+mn-ea"/>
            </a:endParaRPr>
          </a:p>
        </p:txBody>
      </p:sp>
      <p:pic>
        <p:nvPicPr>
          <p:cNvPr id="11" name="图片 10" descr="a6199938bcd74af08777a91979d7d57e_th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41743" y="4624437"/>
            <a:ext cx="2243019" cy="2407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应聘求职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、求职信概说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740743" y="1816125"/>
            <a:ext cx="3147015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>
                <a:latin typeface="+mn-ea"/>
                <a:ea typeface="+mn-ea"/>
              </a:rPr>
              <a:t>2. </a:t>
            </a:r>
            <a:r>
              <a:rPr lang="zh-CN" altLang="en-US" sz="2200" dirty="0" smtClean="0">
                <a:latin typeface="+mn-ea"/>
                <a:ea typeface="+mn-ea"/>
              </a:rPr>
              <a:t>求职信的格式和写法</a:t>
            </a:r>
            <a:endParaRPr lang="zh-CN" altLang="en-US" sz="2200" dirty="0">
              <a:latin typeface="+mn-ea"/>
              <a:ea typeface="+mn-ea"/>
            </a:endParaRPr>
          </a:p>
        </p:txBody>
      </p:sp>
      <p:pic>
        <p:nvPicPr>
          <p:cNvPr id="12" name="图片 11" descr="149716158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89215" y="1744117"/>
            <a:ext cx="3613944" cy="525664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25719" y="2032149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latin typeface="+mn-ea"/>
                <a:ea typeface="+mn-ea"/>
              </a:rPr>
              <a:t>标题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7149455" y="2248173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261023" y="2536205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latin typeface="+mn-ea"/>
                <a:ea typeface="+mn-ea"/>
              </a:rPr>
              <a:t>称谓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3981103" y="2392189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8013551" y="4120381"/>
            <a:ext cx="26642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677847" y="390435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latin typeface="+mn-ea"/>
                <a:ea typeface="+mn-ea"/>
              </a:rPr>
              <a:t>正文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33031" y="5632549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latin typeface="+mn-ea"/>
                <a:ea typeface="+mn-ea"/>
              </a:rPr>
              <a:t>结尾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4053111" y="5848573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7797527" y="6280621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9381703" y="6064597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latin typeface="+mn-ea"/>
                <a:ea typeface="+mn-ea"/>
              </a:rPr>
              <a:t>署名和日期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应聘求职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3744416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、个人简历的特点及写法</a:t>
            </a:r>
            <a:endParaRPr lang="zh-CN" altLang="en-US" sz="2200" b="1" dirty="0" smtClean="0"/>
          </a:p>
        </p:txBody>
      </p:sp>
      <p:pic>
        <p:nvPicPr>
          <p:cNvPr id="22" name="图片 21" descr="lg_2896169_1586136973_5e8a878dd696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711380">
            <a:off x="7709246" y="1726974"/>
            <a:ext cx="3090509" cy="4368211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388815" y="2536205"/>
            <a:ext cx="59046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         优</a:t>
            </a:r>
            <a:r>
              <a:rPr lang="zh-CN" altLang="en-US" sz="2200" dirty="0" smtClean="0"/>
              <a:t>秀的个人简历通常有两个特点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 </a:t>
            </a:r>
            <a:r>
              <a:rPr lang="zh-CN" altLang="en-US" sz="2200" dirty="0" smtClean="0"/>
              <a:t>一</a:t>
            </a:r>
            <a:r>
              <a:rPr lang="zh-CN" altLang="en-US" sz="2200" dirty="0" smtClean="0"/>
              <a:t>是鲜明的指向性，求职者针对需求岗位的特点</a:t>
            </a:r>
            <a:r>
              <a:rPr lang="zh-CN" altLang="en-US" sz="2200" dirty="0" smtClean="0"/>
              <a:t>，围</a:t>
            </a:r>
            <a:r>
              <a:rPr lang="zh-CN" altLang="en-US" sz="2200" dirty="0" smtClean="0"/>
              <a:t>绕招聘要求组织材料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algn="just">
              <a:lnSpc>
                <a:spcPct val="150000"/>
              </a:lnSpc>
            </a:pPr>
            <a:r>
              <a:rPr lang="en-US" altLang="zh-CN" sz="2200" dirty="0" smtClean="0"/>
              <a:t> </a:t>
            </a:r>
            <a:r>
              <a:rPr lang="en-US" altLang="zh-CN" sz="2200" dirty="0" smtClean="0"/>
              <a:t>       </a:t>
            </a:r>
            <a:r>
              <a:rPr lang="zh-CN" altLang="en-US" sz="2200" dirty="0" smtClean="0"/>
              <a:t>二</a:t>
            </a:r>
            <a:r>
              <a:rPr lang="zh-CN" altLang="en-US" sz="2200" dirty="0" smtClean="0"/>
              <a:t>是内容的具体性，求职者要学会用清晰具体，甚至数据化</a:t>
            </a:r>
            <a:r>
              <a:rPr lang="zh-CN" altLang="en-US" sz="2200" dirty="0" smtClean="0"/>
              <a:t>的细</a:t>
            </a:r>
            <a:r>
              <a:rPr lang="zh-CN" altLang="en-US" sz="2200" dirty="0" smtClean="0"/>
              <a:t>节材料来表现个人能力和水平。</a:t>
            </a:r>
            <a:endParaRPr lang="zh-CN" altLang="en-US" sz="2200" dirty="0"/>
          </a:p>
        </p:txBody>
      </p:sp>
      <p:sp>
        <p:nvSpPr>
          <p:cNvPr id="29" name="矩形 28"/>
          <p:cNvSpPr/>
          <p:nvPr/>
        </p:nvSpPr>
        <p:spPr>
          <a:xfrm>
            <a:off x="1244799" y="1816125"/>
            <a:ext cx="2436886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/>
              <a:t>1. </a:t>
            </a:r>
            <a:r>
              <a:rPr lang="zh-CN" altLang="en-US" sz="2200" dirty="0" smtClean="0"/>
              <a:t>个人简历的特点</a:t>
            </a:r>
            <a:endParaRPr lang="zh-CN" altLang="en-US" sz="22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</a:t>
            </a:r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应聘求职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668735" y="1096045"/>
            <a:ext cx="3744416" cy="43088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二 、个人简历的特点及写法</a:t>
            </a:r>
            <a:endParaRPr lang="zh-CN" altLang="en-US" sz="2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12751" y="1744117"/>
            <a:ext cx="3283271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en-US" altLang="zh-CN" sz="2200" dirty="0" smtClean="0"/>
              <a:t>2. </a:t>
            </a:r>
            <a:r>
              <a:rPr lang="zh-CN" altLang="en-US" sz="2200" dirty="0" smtClean="0"/>
              <a:t>个人简历的格式及写法</a:t>
            </a:r>
            <a:endParaRPr lang="zh-CN" altLang="en-US" sz="2200" dirty="0" smtClean="0"/>
          </a:p>
        </p:txBody>
      </p:sp>
      <p:pic>
        <p:nvPicPr>
          <p:cNvPr id="10" name="图片 9" descr="lg_2674864_1582785309_5e57631d2649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05239" y="1456085"/>
            <a:ext cx="3926702" cy="5550109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>
            <a:off x="8373591" y="2032149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029775" y="1816125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标题</a:t>
            </a:r>
            <a:endParaRPr lang="zh-CN" altLang="en-US" sz="2200" dirty="0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3405039" y="3184277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40743" y="2752229"/>
            <a:ext cx="25922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个人资</a:t>
            </a:r>
            <a:r>
              <a:rPr lang="zh-CN" altLang="en-US" sz="2200" dirty="0" smtClean="0"/>
              <a:t>料：包</a:t>
            </a:r>
            <a:r>
              <a:rPr lang="zh-CN" altLang="en-US" sz="2200" dirty="0" smtClean="0"/>
              <a:t>括应聘职位、个人基本信息、联系方式等。</a:t>
            </a:r>
            <a:endParaRPr lang="zh-CN" altLang="en-US" sz="2200" dirty="0"/>
          </a:p>
        </p:txBody>
      </p:sp>
      <p:sp>
        <p:nvSpPr>
          <p:cNvPr id="18" name="矩形 17"/>
          <p:cNvSpPr/>
          <p:nvPr/>
        </p:nvSpPr>
        <p:spPr>
          <a:xfrm>
            <a:off x="9597727" y="4336405"/>
            <a:ext cx="26642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个人经</a:t>
            </a:r>
            <a:r>
              <a:rPr lang="zh-CN" altLang="en-US" sz="2200" dirty="0" smtClean="0"/>
              <a:t>历：主</a:t>
            </a:r>
            <a:r>
              <a:rPr lang="zh-CN" altLang="en-US" sz="2200" dirty="0" smtClean="0"/>
              <a:t>要展示自己的专业实力及相关能力、素质等。</a:t>
            </a:r>
            <a:endParaRPr lang="zh-CN" altLang="en-US" sz="2200" dirty="0"/>
          </a:p>
        </p:txBody>
      </p:sp>
      <p:cxnSp>
        <p:nvCxnSpPr>
          <p:cNvPr id="21" name="直接箭头连接符 20"/>
          <p:cNvCxnSpPr/>
          <p:nvPr/>
        </p:nvCxnSpPr>
        <p:spPr>
          <a:xfrm>
            <a:off x="7941543" y="4984477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24719" y="5632549"/>
            <a:ext cx="41044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200" dirty="0" smtClean="0"/>
              <a:t>自我评</a:t>
            </a:r>
            <a:r>
              <a:rPr lang="zh-CN" altLang="en-US" sz="2200" dirty="0" smtClean="0"/>
              <a:t>价：要</a:t>
            </a:r>
            <a:r>
              <a:rPr lang="zh-CN" altLang="en-US" sz="2200" dirty="0" smtClean="0"/>
              <a:t>实事求是，提供客观事实，切勿夸大自己的专业实力及能力。</a:t>
            </a:r>
            <a:endParaRPr lang="zh-CN" altLang="en-US" sz="2200" dirty="0"/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4557167" y="6064597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、自我介绍概说</a:t>
            </a:r>
            <a:endParaRPr lang="zh-CN" altLang="en-US" sz="2200" b="1" dirty="0" smtClean="0"/>
          </a:p>
        </p:txBody>
      </p:sp>
      <p:pic>
        <p:nvPicPr>
          <p:cNvPr id="7" name="图片 6" descr="true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53111" y="1960141"/>
            <a:ext cx="4057104" cy="4057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1029520">
            <a:off x="1854781" y="3034791"/>
            <a:ext cx="1723549" cy="55399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/>
            <a:r>
              <a:rPr lang="zh-CN" altLang="en-US" sz="3000" dirty="0" smtClean="0">
                <a:solidFill>
                  <a:srgbClr val="0066FF"/>
                </a:solidFill>
              </a:rPr>
              <a:t>应聘求职</a:t>
            </a:r>
            <a:endParaRPr lang="zh-CN" altLang="en-US" sz="3000" dirty="0">
              <a:solidFill>
                <a:srgbClr val="0066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1004936">
            <a:off x="9568984" y="2484766"/>
            <a:ext cx="1723549" cy="55399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业务推广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0880219">
            <a:off x="8484352" y="5157547"/>
            <a:ext cx="1723549" cy="55399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solidFill>
                  <a:srgbClr val="FF9966"/>
                </a:solidFill>
              </a:rPr>
              <a:t>不期而遇</a:t>
            </a:r>
            <a:endParaRPr lang="zh-CN" altLang="en-US" sz="3000" dirty="0">
              <a:solidFill>
                <a:srgbClr val="FF99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668735" y="591989"/>
            <a:ext cx="11809312" cy="0"/>
            <a:chOff x="1028775" y="591989"/>
            <a:chExt cx="10886946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545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28449" y="591989"/>
              <a:ext cx="29872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3837087" y="303957"/>
            <a:ext cx="528694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模拟求职面试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735" y="1096045"/>
            <a:ext cx="2664296" cy="43204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/>
              <a:t>一 </a:t>
            </a:r>
            <a:r>
              <a:rPr lang="zh-CN" altLang="en-US" sz="2200" b="1" dirty="0" smtClean="0"/>
              <a:t>、自我介绍概说</a:t>
            </a:r>
            <a:endParaRPr lang="zh-CN" altLang="en-US" sz="2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1316807" y="3256285"/>
            <a:ext cx="2159566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/>
            <a:r>
              <a:rPr lang="zh-CN" altLang="en-US" sz="2200" dirty="0" smtClean="0"/>
              <a:t>自我介绍的内容</a:t>
            </a:r>
            <a:endParaRPr lang="zh-CN" altLang="en-US" sz="2200" dirty="0"/>
          </a:p>
        </p:txBody>
      </p:sp>
      <p:sp>
        <p:nvSpPr>
          <p:cNvPr id="11" name="左大括号 10"/>
          <p:cNvSpPr/>
          <p:nvPr/>
        </p:nvSpPr>
        <p:spPr>
          <a:xfrm>
            <a:off x="3549055" y="2392189"/>
            <a:ext cx="1152128" cy="2160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1183" y="1816125"/>
            <a:ext cx="6984776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一般介绍、平凡朴</a:t>
            </a:r>
            <a:r>
              <a:rPr lang="zh-CN" altLang="en-US" sz="2200" dirty="0" smtClean="0"/>
              <a:t>实（包括姓名、身份、学历、工作经历、家庭、兴趣、理想等）</a:t>
            </a:r>
            <a:endParaRPr lang="zh-CN" altLang="en-US" sz="2200" dirty="0"/>
          </a:p>
        </p:txBody>
      </p:sp>
      <p:sp>
        <p:nvSpPr>
          <p:cNvPr id="13" name="矩形 12"/>
          <p:cNvSpPr/>
          <p:nvPr/>
        </p:nvSpPr>
        <p:spPr>
          <a:xfrm>
            <a:off x="4773191" y="3976365"/>
            <a:ext cx="6912768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把握角度、加深印</a:t>
            </a:r>
            <a:r>
              <a:rPr lang="zh-CN" altLang="en-US" sz="2200" dirty="0" smtClean="0"/>
              <a:t>象（可以运用自嘲、幽默的方法加深印象，活跃气氛）</a:t>
            </a:r>
            <a:endParaRPr lang="zh-CN" altLang="en-US" sz="2200" dirty="0" smtClean="0"/>
          </a:p>
        </p:txBody>
      </p:sp>
      <p:pic>
        <p:nvPicPr>
          <p:cNvPr id="14" name="图片 13" descr="2020031103122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41743" y="4984477"/>
            <a:ext cx="2275350" cy="1706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3165</Words>
  <Application>WPS 演示</Application>
  <PresentationFormat>自定义</PresentationFormat>
  <Paragraphs>298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Times New Roman</vt:lpstr>
      <vt:lpstr>Arial Unicode MS</vt:lpstr>
      <vt:lpstr>Calibri Light</vt:lpstr>
      <vt:lpstr>楷体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2</cp:revision>
  <dcterms:created xsi:type="dcterms:W3CDTF">2016-11-29T13:18:00Z</dcterms:created>
  <dcterms:modified xsi:type="dcterms:W3CDTF">2021-01-14T05:35:54Z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