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49"/>
  </p:handoutMasterIdLst>
  <p:sldIdLst>
    <p:sldId id="4882" r:id="rId3"/>
    <p:sldId id="4888" r:id="rId5"/>
    <p:sldId id="4716" r:id="rId6"/>
    <p:sldId id="4937" r:id="rId7"/>
    <p:sldId id="4941" r:id="rId8"/>
    <p:sldId id="4940" r:id="rId9"/>
    <p:sldId id="4939" r:id="rId10"/>
    <p:sldId id="4938" r:id="rId11"/>
    <p:sldId id="4943" r:id="rId12"/>
    <p:sldId id="4942" r:id="rId13"/>
    <p:sldId id="4945" r:id="rId14"/>
    <p:sldId id="4944" r:id="rId15"/>
    <p:sldId id="4947" r:id="rId16"/>
    <p:sldId id="4946" r:id="rId17"/>
    <p:sldId id="4949" r:id="rId18"/>
    <p:sldId id="4948" r:id="rId19"/>
    <p:sldId id="4950" r:id="rId20"/>
    <p:sldId id="4952" r:id="rId21"/>
    <p:sldId id="4955" r:id="rId22"/>
    <p:sldId id="4954" r:id="rId23"/>
    <p:sldId id="4953" r:id="rId24"/>
    <p:sldId id="4957" r:id="rId25"/>
    <p:sldId id="4956" r:id="rId26"/>
    <p:sldId id="4951" r:id="rId27"/>
    <p:sldId id="4958" r:id="rId28"/>
    <p:sldId id="4961" r:id="rId29"/>
    <p:sldId id="4960" r:id="rId30"/>
    <p:sldId id="4959" r:id="rId31"/>
    <p:sldId id="4964" r:id="rId32"/>
    <p:sldId id="4963" r:id="rId33"/>
    <p:sldId id="4962" r:id="rId34"/>
    <p:sldId id="4965" r:id="rId35"/>
    <p:sldId id="4966" r:id="rId36"/>
    <p:sldId id="4969" r:id="rId37"/>
    <p:sldId id="4970" r:id="rId38"/>
    <p:sldId id="4967" r:id="rId39"/>
    <p:sldId id="4972" r:id="rId40"/>
    <p:sldId id="4971" r:id="rId41"/>
    <p:sldId id="4974" r:id="rId42"/>
    <p:sldId id="4973" r:id="rId43"/>
    <p:sldId id="4976" r:id="rId44"/>
    <p:sldId id="4975" r:id="rId45"/>
    <p:sldId id="4978" r:id="rId46"/>
    <p:sldId id="4977" r:id="rId47"/>
    <p:sldId id="4936" r:id="rId48"/>
  </p:sldIdLst>
  <p:sldSz cx="12858750" cy="7232650"/>
  <p:notesSz cx="6858000" cy="9144000"/>
  <p:custDataLst>
    <p:tags r:id="rId5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E4C3"/>
    <a:srgbClr val="BC36E0"/>
    <a:srgbClr val="A47291"/>
    <a:srgbClr val="D8C2D0"/>
    <a:srgbClr val="B58DA6"/>
    <a:srgbClr val="ED1C24"/>
    <a:srgbClr val="329589"/>
    <a:srgbClr val="8DB04B"/>
    <a:srgbClr val="4A6644"/>
    <a:srgbClr val="4860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2" autoAdjust="0"/>
    <p:restoredTop sz="95274" autoAdjust="0"/>
  </p:normalViewPr>
  <p:slideViewPr>
    <p:cSldViewPr>
      <p:cViewPr>
        <p:scale>
          <a:sx n="86" d="100"/>
          <a:sy n="86" d="100"/>
        </p:scale>
        <p:origin x="-510" y="-78"/>
      </p:cViewPr>
      <p:guideLst>
        <p:guide orient="horz" pos="328"/>
        <p:guide orient="horz" pos="4183"/>
        <p:guide pos="4050"/>
        <p:guide pos="557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3" Type="http://schemas.openxmlformats.org/officeDocument/2006/relationships/tags" Target="tags/tag6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2.xml"/><Relationship Id="rId49" Type="http://schemas.openxmlformats.org/officeDocument/2006/relationships/handoutMaster" Target="handoutMasters/handoutMaster1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620A9-DA74-42BF-9043-257E1E6360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5759F-E270-46AF-BBBD-F20907FA53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620A9-DA74-42BF-9043-257E1E6360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5759F-E270-46AF-BBBD-F20907FA53A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G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248753" y="0"/>
            <a:ext cx="1724932" cy="1726853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084" r="-25084"/>
            </a:stretch>
          </a:blip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01022" y="4140963"/>
            <a:ext cx="704680" cy="7046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016719" y="356212"/>
            <a:ext cx="348468" cy="3484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53" y="708552"/>
            <a:ext cx="1008622" cy="10086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2941635" y="4023132"/>
            <a:ext cx="1386450" cy="138511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4328085" y="5409641"/>
            <a:ext cx="1825666" cy="1823009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4925" r="-24925"/>
            </a:stretch>
          </a:blip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4328085" y="3597228"/>
            <a:ext cx="422034" cy="42590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815382" y="4859195"/>
            <a:ext cx="954416" cy="9544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4989215" y="2464197"/>
            <a:ext cx="7344816" cy="1828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5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</a:t>
            </a:r>
            <a:r>
              <a:rPr lang="zh-CN" altLang="en-US" sz="5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元</a:t>
            </a:r>
            <a:r>
              <a:rPr lang="zh-CN" altLang="en-US" sz="5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九</a:t>
            </a:r>
            <a:r>
              <a:rPr lang="zh-CN" altLang="en-US" sz="5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普通话水平等级 </a:t>
            </a:r>
            <a:endParaRPr lang="en-US" altLang="zh-CN" sz="5400" b="1" dirty="0" smtClean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zh-CN" sz="5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5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</a:t>
            </a:r>
            <a:r>
              <a:rPr lang="zh-CN" altLang="en-US" sz="5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测试应试指导</a:t>
            </a:r>
            <a:endParaRPr lang="en-US" altLang="zh-CN" sz="5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012847" y="1726853"/>
            <a:ext cx="3029737" cy="302392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3057" b="-3057"/>
            </a:stretch>
          </a:blip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3742246" y="1726854"/>
            <a:ext cx="915696" cy="9141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pic>
        <p:nvPicPr>
          <p:cNvPr id="2" name="Could This Be Love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6124575" y="-106419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accel="4000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49"/>
                            </p:stCondLst>
                            <p:childTnLst>
                              <p:par>
                                <p:cTn id="5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6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7" grpId="0"/>
      <p:bldP spid="17" grpId="1"/>
      <p:bldP spid="5" grpId="0" animBg="1"/>
      <p:bldP spid="1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125119" y="231949"/>
            <a:ext cx="550296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单音节字词应试指导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310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668167" y="591989"/>
              <a:ext cx="244670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884759" y="1096045"/>
            <a:ext cx="3570208" cy="430887"/>
          </a:xfrm>
          <a:prstGeom prst="rect">
            <a:avLst/>
          </a:prstGeom>
          <a:solidFill>
            <a:srgbClr val="D8C2D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二、测试中容易出现的问题</a:t>
            </a:r>
            <a:endParaRPr lang="zh-CN" altLang="en-US" sz="2200" dirty="0"/>
          </a:p>
        </p:txBody>
      </p:sp>
      <p:sp>
        <p:nvSpPr>
          <p:cNvPr id="7" name="矩形 6"/>
          <p:cNvSpPr/>
          <p:nvPr/>
        </p:nvSpPr>
        <p:spPr>
          <a:xfrm>
            <a:off x="884759" y="1816125"/>
            <a:ext cx="357020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solidFill>
                  <a:srgbClr val="FFC000"/>
                </a:solidFill>
              </a:rPr>
              <a:t>（一）声母容易出现的错误</a:t>
            </a:r>
            <a:endParaRPr lang="zh-CN" altLang="en-US" sz="2200" dirty="0">
              <a:solidFill>
                <a:srgbClr val="FFC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00783" y="2464197"/>
            <a:ext cx="33906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latin typeface="+mn-ea"/>
                <a:ea typeface="+mn-ea"/>
              </a:rPr>
              <a:t>4. </a:t>
            </a:r>
            <a:r>
              <a:rPr lang="zh-CN" altLang="en-US" sz="2000" dirty="0" smtClean="0">
                <a:latin typeface="+mn-ea"/>
                <a:ea typeface="+mn-ea"/>
              </a:rPr>
              <a:t>分不清送气音和不送气音</a:t>
            </a:r>
            <a:endParaRPr lang="zh-CN" altLang="en-US" sz="2000" dirty="0" smtClean="0"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28775" y="2968253"/>
            <a:ext cx="56166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+mn-ea"/>
                <a:ea typeface="+mn-ea"/>
              </a:rPr>
              <a:t>    根</a:t>
            </a:r>
            <a:r>
              <a:rPr lang="zh-CN" altLang="en-US" sz="2000" dirty="0" smtClean="0">
                <a:latin typeface="+mn-ea"/>
                <a:ea typeface="+mn-ea"/>
              </a:rPr>
              <a:t>据发音时气流的强弱，塞音、塞擦音可分为送气音和不送气音。“</a:t>
            </a:r>
            <a:r>
              <a:rPr lang="en-US" altLang="zh-CN" sz="2000" dirty="0" smtClean="0">
                <a:latin typeface="+mn-ea"/>
                <a:ea typeface="+mn-ea"/>
              </a:rPr>
              <a:t>b</a:t>
            </a:r>
            <a:r>
              <a:rPr lang="zh-CN" altLang="en-US" sz="2000" dirty="0" smtClean="0">
                <a:latin typeface="+mn-ea"/>
                <a:ea typeface="+mn-ea"/>
              </a:rPr>
              <a:t>、 </a:t>
            </a:r>
            <a:r>
              <a:rPr lang="en-US" altLang="zh-CN" sz="2000" dirty="0" err="1" smtClean="0">
                <a:latin typeface="+mn-ea"/>
                <a:ea typeface="+mn-ea"/>
              </a:rPr>
              <a:t>p”“d</a:t>
            </a:r>
            <a:r>
              <a:rPr lang="en-US" altLang="zh-CN" sz="2000" dirty="0" smtClean="0">
                <a:latin typeface="+mn-ea"/>
                <a:ea typeface="+mn-ea"/>
              </a:rPr>
              <a:t> </a:t>
            </a:r>
            <a:r>
              <a:rPr lang="zh-CN" altLang="en-US" sz="2000" dirty="0" smtClean="0">
                <a:latin typeface="+mn-ea"/>
                <a:ea typeface="+mn-ea"/>
              </a:rPr>
              <a:t>、</a:t>
            </a:r>
            <a:r>
              <a:rPr lang="en-US" altLang="zh-CN" sz="2000" dirty="0" err="1" smtClean="0">
                <a:latin typeface="+mn-ea"/>
                <a:ea typeface="+mn-ea"/>
              </a:rPr>
              <a:t>t</a:t>
            </a:r>
            <a:r>
              <a:rPr lang="en-US" altLang="zh-CN" sz="2000" dirty="0" err="1" smtClean="0">
                <a:latin typeface="+mn-ea"/>
                <a:ea typeface="+mn-ea"/>
              </a:rPr>
              <a:t>”“ɡ</a:t>
            </a:r>
            <a:r>
              <a:rPr lang="en-US" altLang="zh-CN" sz="2000" dirty="0" smtClean="0">
                <a:latin typeface="+mn-ea"/>
                <a:ea typeface="+mn-ea"/>
              </a:rPr>
              <a:t> </a:t>
            </a:r>
            <a:r>
              <a:rPr lang="zh-CN" altLang="en-US" sz="2000" dirty="0" smtClean="0">
                <a:latin typeface="+mn-ea"/>
                <a:ea typeface="+mn-ea"/>
              </a:rPr>
              <a:t>、</a:t>
            </a:r>
            <a:r>
              <a:rPr lang="en-US" altLang="zh-CN" sz="2000" dirty="0" err="1" smtClean="0">
                <a:latin typeface="+mn-ea"/>
                <a:ea typeface="+mn-ea"/>
              </a:rPr>
              <a:t>k”“z</a:t>
            </a:r>
            <a:r>
              <a:rPr lang="en-US" altLang="zh-CN" sz="2000" dirty="0" smtClean="0">
                <a:latin typeface="+mn-ea"/>
                <a:ea typeface="+mn-ea"/>
              </a:rPr>
              <a:t> </a:t>
            </a:r>
            <a:r>
              <a:rPr lang="zh-CN" altLang="en-US" sz="2000" dirty="0" smtClean="0">
                <a:latin typeface="+mn-ea"/>
                <a:ea typeface="+mn-ea"/>
              </a:rPr>
              <a:t>、</a:t>
            </a:r>
            <a:r>
              <a:rPr lang="en-US" altLang="zh-CN" sz="2000" dirty="0" err="1" smtClean="0">
                <a:latin typeface="+mn-ea"/>
                <a:ea typeface="+mn-ea"/>
              </a:rPr>
              <a:t>c”“zh</a:t>
            </a:r>
            <a:r>
              <a:rPr lang="en-US" altLang="zh-CN" sz="2000" dirty="0" smtClean="0">
                <a:latin typeface="+mn-ea"/>
                <a:ea typeface="+mn-ea"/>
              </a:rPr>
              <a:t> </a:t>
            </a:r>
            <a:r>
              <a:rPr lang="zh-CN" altLang="en-US" sz="2000" dirty="0" smtClean="0">
                <a:latin typeface="+mn-ea"/>
                <a:ea typeface="+mn-ea"/>
              </a:rPr>
              <a:t>、</a:t>
            </a:r>
            <a:r>
              <a:rPr lang="en-US" altLang="zh-CN" sz="2000" dirty="0" err="1" smtClean="0">
                <a:latin typeface="+mn-ea"/>
                <a:ea typeface="+mn-ea"/>
              </a:rPr>
              <a:t>ch”“j</a:t>
            </a:r>
            <a:r>
              <a:rPr lang="en-US" altLang="zh-CN" sz="2000" dirty="0" smtClean="0">
                <a:latin typeface="+mn-ea"/>
                <a:ea typeface="+mn-ea"/>
              </a:rPr>
              <a:t> </a:t>
            </a:r>
            <a:r>
              <a:rPr lang="zh-CN" altLang="en-US" sz="2000" dirty="0" smtClean="0">
                <a:latin typeface="+mn-ea"/>
                <a:ea typeface="+mn-ea"/>
              </a:rPr>
              <a:t>、</a:t>
            </a:r>
            <a:r>
              <a:rPr lang="en-US" altLang="zh-CN" sz="2000" dirty="0" smtClean="0">
                <a:latin typeface="+mn-ea"/>
                <a:ea typeface="+mn-ea"/>
              </a:rPr>
              <a:t>q”</a:t>
            </a:r>
            <a:r>
              <a:rPr lang="zh-CN" altLang="en-US" sz="2000" dirty="0" smtClean="0">
                <a:latin typeface="+mn-ea"/>
                <a:ea typeface="+mn-ea"/>
              </a:rPr>
              <a:t>是相对应的六组不送气音和送气音。</a:t>
            </a:r>
            <a:endParaRPr lang="zh-CN" altLang="en-US" sz="2000" dirty="0" smtClean="0">
              <a:latin typeface="+mn-ea"/>
              <a:ea typeface="+mn-ea"/>
            </a:endParaRPr>
          </a:p>
        </p:txBody>
      </p:sp>
      <p:pic>
        <p:nvPicPr>
          <p:cNvPr id="10" name="图片 9" descr="2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221463" y="2824237"/>
            <a:ext cx="3874083" cy="27441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125119" y="231949"/>
            <a:ext cx="550296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单音节字词应试指导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310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668167" y="591989"/>
              <a:ext cx="244670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884759" y="1096045"/>
            <a:ext cx="3570208" cy="430887"/>
          </a:xfrm>
          <a:prstGeom prst="rect">
            <a:avLst/>
          </a:prstGeom>
          <a:solidFill>
            <a:srgbClr val="D8C2D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二、测试中容易出现的问题</a:t>
            </a:r>
            <a:endParaRPr lang="zh-CN" altLang="en-US" sz="2200" dirty="0"/>
          </a:p>
        </p:txBody>
      </p:sp>
      <p:sp>
        <p:nvSpPr>
          <p:cNvPr id="7" name="矩形 6"/>
          <p:cNvSpPr/>
          <p:nvPr/>
        </p:nvSpPr>
        <p:spPr>
          <a:xfrm>
            <a:off x="2900983" y="2392189"/>
            <a:ext cx="6429375" cy="286232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b·p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败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兵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派兵　白菜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排菜　部位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铺位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d·t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淡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化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炭化　单子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摊子　毒药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涂药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g·k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缸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米糠　怪事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快事　孤树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枯树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j·q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尖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签子　坚强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牵强　掬水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渠水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zh·ch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摘除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拆除　质子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池子　直到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迟到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z·c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座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错位　在场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菜场　葬身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藏身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97727" y="2824237"/>
            <a:ext cx="569387" cy="1477328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zh-CN" altLang="en-US" sz="3000" dirty="0" smtClean="0">
                <a:latin typeface="+mj-ea"/>
                <a:ea typeface="+mj-ea"/>
              </a:rPr>
              <a:t>练</a:t>
            </a:r>
            <a:endParaRPr lang="en-US" altLang="zh-CN" sz="3000" dirty="0" smtClean="0">
              <a:latin typeface="+mj-ea"/>
              <a:ea typeface="+mj-ea"/>
            </a:endParaRPr>
          </a:p>
          <a:p>
            <a:endParaRPr lang="en-US" altLang="zh-CN" sz="3000" dirty="0" smtClean="0">
              <a:latin typeface="+mj-ea"/>
              <a:ea typeface="+mj-ea"/>
            </a:endParaRPr>
          </a:p>
          <a:p>
            <a:r>
              <a:rPr lang="zh-CN" altLang="en-US" sz="3000" dirty="0" smtClean="0">
                <a:latin typeface="+mj-ea"/>
                <a:ea typeface="+mj-ea"/>
              </a:rPr>
              <a:t>习</a:t>
            </a:r>
            <a:endParaRPr lang="zh-CN" altLang="en-US" sz="30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125119" y="231949"/>
            <a:ext cx="550296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单音节字词应试指导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310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668167" y="591989"/>
              <a:ext cx="244670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884759" y="1096045"/>
            <a:ext cx="3570208" cy="430887"/>
          </a:xfrm>
          <a:prstGeom prst="rect">
            <a:avLst/>
          </a:prstGeom>
          <a:solidFill>
            <a:srgbClr val="D8C2D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二、测试中容易出现的问题</a:t>
            </a:r>
            <a:endParaRPr lang="zh-CN" altLang="en-US" sz="2200" dirty="0"/>
          </a:p>
        </p:txBody>
      </p:sp>
      <p:sp>
        <p:nvSpPr>
          <p:cNvPr id="7" name="矩形 6"/>
          <p:cNvSpPr/>
          <p:nvPr/>
        </p:nvSpPr>
        <p:spPr>
          <a:xfrm>
            <a:off x="884759" y="1744117"/>
            <a:ext cx="357020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solidFill>
                  <a:srgbClr val="FFC000"/>
                </a:solidFill>
              </a:rPr>
              <a:t>（二）韵母容易出现的问题</a:t>
            </a:r>
            <a:endParaRPr lang="zh-CN" altLang="en-US" sz="2200" dirty="0" smtClean="0">
              <a:solidFill>
                <a:srgbClr val="FFC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00783" y="2320181"/>
            <a:ext cx="36471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latin typeface="+mn-ea"/>
                <a:ea typeface="+mn-ea"/>
              </a:rPr>
              <a:t>1. </a:t>
            </a:r>
            <a:r>
              <a:rPr lang="zh-CN" altLang="en-US" sz="2000" dirty="0" smtClean="0">
                <a:latin typeface="+mn-ea"/>
                <a:ea typeface="+mn-ea"/>
              </a:rPr>
              <a:t>分不清单韵母的唇形和舌位</a:t>
            </a:r>
            <a:endParaRPr lang="zh-CN" altLang="en-US" sz="2000" dirty="0" smtClean="0"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72791" y="2896245"/>
            <a:ext cx="83529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+mn-ea"/>
                <a:ea typeface="+mn-ea"/>
              </a:rPr>
              <a:t>    普</a:t>
            </a:r>
            <a:r>
              <a:rPr lang="zh-CN" altLang="en-US" sz="2000" dirty="0" smtClean="0">
                <a:latin typeface="+mn-ea"/>
                <a:ea typeface="+mn-ea"/>
              </a:rPr>
              <a:t>通话单韵母的发音主要决定于唇形和舌位，要发准普通话单韵母，必须注意区分唇形，找准舌位。方言区人在学习</a:t>
            </a:r>
            <a:r>
              <a:rPr lang="en-US" altLang="zh-CN" sz="2000" dirty="0" smtClean="0">
                <a:latin typeface="+mn-ea"/>
                <a:ea typeface="+mn-ea"/>
              </a:rPr>
              <a:t>10 </a:t>
            </a:r>
            <a:r>
              <a:rPr lang="zh-CN" altLang="en-US" sz="2000" dirty="0" smtClean="0">
                <a:latin typeface="+mn-ea"/>
                <a:ea typeface="+mn-ea"/>
              </a:rPr>
              <a:t>个单韵母的发音时，要特别注意不要混淆</a:t>
            </a:r>
            <a:r>
              <a:rPr lang="en-US" altLang="zh-CN" sz="2000" dirty="0" smtClean="0">
                <a:latin typeface="+mn-ea"/>
                <a:ea typeface="+mn-ea"/>
              </a:rPr>
              <a:t>ü </a:t>
            </a:r>
            <a:r>
              <a:rPr lang="zh-CN" altLang="en-US" sz="2000" dirty="0" smtClean="0">
                <a:latin typeface="+mn-ea"/>
                <a:ea typeface="+mn-ea"/>
              </a:rPr>
              <a:t>和</a:t>
            </a:r>
            <a:r>
              <a:rPr lang="en-US" altLang="zh-CN" sz="2000" dirty="0" err="1" smtClean="0">
                <a:latin typeface="+mn-ea"/>
                <a:ea typeface="+mn-ea"/>
              </a:rPr>
              <a:t>i</a:t>
            </a:r>
            <a:r>
              <a:rPr lang="zh-CN" altLang="en-US" sz="2000" dirty="0" smtClean="0">
                <a:latin typeface="+mn-ea"/>
                <a:ea typeface="+mn-ea"/>
              </a:rPr>
              <a:t>，</a:t>
            </a:r>
            <a:r>
              <a:rPr lang="en-US" altLang="zh-CN" sz="2000" dirty="0" err="1" smtClean="0">
                <a:latin typeface="+mn-ea"/>
                <a:ea typeface="+mn-ea"/>
              </a:rPr>
              <a:t>er</a:t>
            </a:r>
            <a:r>
              <a:rPr lang="en-US" altLang="zh-CN" sz="2000" dirty="0" smtClean="0">
                <a:latin typeface="+mn-ea"/>
                <a:ea typeface="+mn-ea"/>
              </a:rPr>
              <a:t> </a:t>
            </a:r>
            <a:r>
              <a:rPr lang="zh-CN" altLang="en-US" sz="2000" dirty="0" smtClean="0">
                <a:latin typeface="+mn-ea"/>
                <a:ea typeface="+mn-ea"/>
              </a:rPr>
              <a:t>和</a:t>
            </a:r>
            <a:r>
              <a:rPr lang="en-US" altLang="zh-CN" sz="2000" dirty="0" smtClean="0">
                <a:latin typeface="+mn-ea"/>
                <a:ea typeface="+mn-ea"/>
              </a:rPr>
              <a:t>e</a:t>
            </a:r>
            <a:r>
              <a:rPr lang="zh-CN" altLang="en-US" sz="2000" dirty="0" smtClean="0">
                <a:latin typeface="+mn-ea"/>
                <a:ea typeface="+mn-ea"/>
              </a:rPr>
              <a:t>、</a:t>
            </a:r>
            <a:r>
              <a:rPr lang="en-US" altLang="zh-CN" sz="2000" dirty="0" smtClean="0">
                <a:latin typeface="+mn-ea"/>
                <a:ea typeface="+mn-ea"/>
              </a:rPr>
              <a:t>ɑ </a:t>
            </a:r>
            <a:r>
              <a:rPr lang="zh-CN" altLang="en-US" sz="2000" dirty="0" smtClean="0">
                <a:latin typeface="+mn-ea"/>
                <a:ea typeface="+mn-ea"/>
              </a:rPr>
              <a:t>以及</a:t>
            </a:r>
            <a:r>
              <a:rPr lang="en-US" altLang="zh-CN" sz="2000" dirty="0" smtClean="0">
                <a:latin typeface="+mn-ea"/>
                <a:ea typeface="+mn-ea"/>
              </a:rPr>
              <a:t>e </a:t>
            </a:r>
            <a:r>
              <a:rPr lang="zh-CN" altLang="en-US" sz="2000" dirty="0" smtClean="0">
                <a:latin typeface="+mn-ea"/>
                <a:ea typeface="+mn-ea"/>
              </a:rPr>
              <a:t>和</a:t>
            </a:r>
            <a:r>
              <a:rPr lang="en-US" altLang="zh-CN" sz="2000" dirty="0" smtClean="0">
                <a:latin typeface="+mn-ea"/>
                <a:ea typeface="+mn-ea"/>
              </a:rPr>
              <a:t>ê</a:t>
            </a:r>
            <a:r>
              <a:rPr lang="zh-CN" altLang="en-US" sz="2000" dirty="0" smtClean="0">
                <a:latin typeface="+mn-ea"/>
                <a:ea typeface="+mn-ea"/>
              </a:rPr>
              <a:t>。</a:t>
            </a:r>
            <a:endParaRPr lang="zh-CN" altLang="en-US" sz="2000" dirty="0" smtClean="0">
              <a:latin typeface="+mn-ea"/>
              <a:ea typeface="+mn-ea"/>
            </a:endParaRPr>
          </a:p>
        </p:txBody>
      </p:sp>
      <p:pic>
        <p:nvPicPr>
          <p:cNvPr id="10" name="图片 9" descr="3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581503" y="3904357"/>
            <a:ext cx="4072915" cy="30505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125119" y="231949"/>
            <a:ext cx="550296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单音节字词应试指导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310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668167" y="591989"/>
              <a:ext cx="244670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884759" y="1096045"/>
            <a:ext cx="3570208" cy="430887"/>
          </a:xfrm>
          <a:prstGeom prst="rect">
            <a:avLst/>
          </a:prstGeom>
          <a:solidFill>
            <a:srgbClr val="D8C2D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二、测试中容易出现的问题</a:t>
            </a:r>
            <a:endParaRPr lang="zh-CN" altLang="en-US" sz="2200" dirty="0"/>
          </a:p>
        </p:txBody>
      </p:sp>
      <p:sp>
        <p:nvSpPr>
          <p:cNvPr id="7" name="矩形 6"/>
          <p:cNvSpPr/>
          <p:nvPr/>
        </p:nvSpPr>
        <p:spPr>
          <a:xfrm>
            <a:off x="1604839" y="3616325"/>
            <a:ext cx="2146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+mj-ea"/>
                <a:ea typeface="+mj-ea"/>
              </a:rPr>
              <a:t>（</a:t>
            </a:r>
            <a:r>
              <a:rPr lang="en-US" altLang="zh-CN" dirty="0" smtClean="0">
                <a:latin typeface="+mj-ea"/>
                <a:ea typeface="+mj-ea"/>
              </a:rPr>
              <a:t>1</a:t>
            </a:r>
            <a:r>
              <a:rPr lang="zh-CN" altLang="en-US" dirty="0" smtClean="0">
                <a:latin typeface="+mj-ea"/>
                <a:ea typeface="+mj-ea"/>
              </a:rPr>
              <a:t>）</a:t>
            </a:r>
            <a:r>
              <a:rPr lang="en-US" altLang="zh-CN" dirty="0" smtClean="0">
                <a:latin typeface="+mj-ea"/>
                <a:ea typeface="+mj-ea"/>
              </a:rPr>
              <a:t>ü </a:t>
            </a:r>
            <a:r>
              <a:rPr lang="zh-CN" altLang="en-US" dirty="0" smtClean="0">
                <a:latin typeface="+mj-ea"/>
                <a:ea typeface="+mj-ea"/>
              </a:rPr>
              <a:t>和</a:t>
            </a:r>
            <a:r>
              <a:rPr lang="en-US" altLang="zh-CN" dirty="0" err="1" smtClean="0">
                <a:latin typeface="+mj-ea"/>
                <a:ea typeface="+mj-ea"/>
              </a:rPr>
              <a:t>i</a:t>
            </a:r>
            <a:r>
              <a:rPr lang="en-US" altLang="zh-CN" dirty="0" smtClean="0">
                <a:latin typeface="+mj-ea"/>
                <a:ea typeface="+mj-ea"/>
              </a:rPr>
              <a:t> </a:t>
            </a:r>
            <a:r>
              <a:rPr lang="zh-CN" altLang="en-US" dirty="0" smtClean="0">
                <a:latin typeface="+mj-ea"/>
                <a:ea typeface="+mj-ea"/>
              </a:rPr>
              <a:t>的分辨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97127" y="2896245"/>
            <a:ext cx="6429375" cy="1938992"/>
          </a:xfrm>
          <a:prstGeom prst="rect">
            <a:avLst/>
          </a:prstGeom>
          <a:solidFill>
            <a:srgbClr val="ADE4C3"/>
          </a:solidFill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I    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启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迪　集体　积极　笔迹　地理　厘米　礼仪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ü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女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婿　趋于　聚居　序曲　絮语　语序　语句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i·ü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饥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民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居民　意见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遇见　切实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确实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经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济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京剧　通信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通讯　分期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分区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125119" y="231949"/>
            <a:ext cx="550296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单音节字词应试指导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310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668167" y="591989"/>
              <a:ext cx="244670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884759" y="1096045"/>
            <a:ext cx="3570208" cy="430887"/>
          </a:xfrm>
          <a:prstGeom prst="rect">
            <a:avLst/>
          </a:prstGeom>
          <a:solidFill>
            <a:srgbClr val="D8C2D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二、测试中容易出现的问题</a:t>
            </a:r>
            <a:endParaRPr lang="zh-CN" altLang="en-US" sz="2200" dirty="0"/>
          </a:p>
        </p:txBody>
      </p:sp>
      <p:sp>
        <p:nvSpPr>
          <p:cNvPr id="8" name="矩形 7"/>
          <p:cNvSpPr/>
          <p:nvPr/>
        </p:nvSpPr>
        <p:spPr>
          <a:xfrm>
            <a:off x="1748855" y="3328293"/>
            <a:ext cx="26084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+mj-ea"/>
                <a:ea typeface="+mj-ea"/>
              </a:rPr>
              <a:t>（</a:t>
            </a:r>
            <a:r>
              <a:rPr lang="en-US" altLang="zh-CN" dirty="0" smtClean="0">
                <a:latin typeface="+mj-ea"/>
                <a:ea typeface="+mj-ea"/>
              </a:rPr>
              <a:t>2</a:t>
            </a:r>
            <a:r>
              <a:rPr lang="zh-CN" altLang="en-US" dirty="0" smtClean="0">
                <a:latin typeface="+mj-ea"/>
                <a:ea typeface="+mj-ea"/>
              </a:rPr>
              <a:t>）</a:t>
            </a:r>
            <a:r>
              <a:rPr lang="en-US" altLang="zh-CN" dirty="0" err="1" smtClean="0">
                <a:latin typeface="+mj-ea"/>
                <a:ea typeface="+mj-ea"/>
              </a:rPr>
              <a:t>er</a:t>
            </a:r>
            <a:r>
              <a:rPr lang="en-US" altLang="zh-CN" dirty="0" smtClean="0">
                <a:latin typeface="+mj-ea"/>
                <a:ea typeface="+mj-ea"/>
              </a:rPr>
              <a:t> </a:t>
            </a:r>
            <a:r>
              <a:rPr lang="zh-CN" altLang="en-US" dirty="0" smtClean="0">
                <a:latin typeface="+mj-ea"/>
                <a:ea typeface="+mj-ea"/>
              </a:rPr>
              <a:t>和</a:t>
            </a:r>
            <a:r>
              <a:rPr lang="en-US" altLang="zh-CN" dirty="0" smtClean="0">
                <a:latin typeface="+mj-ea"/>
                <a:ea typeface="+mj-ea"/>
              </a:rPr>
              <a:t>e</a:t>
            </a:r>
            <a:r>
              <a:rPr lang="zh-CN" altLang="en-US" dirty="0" smtClean="0">
                <a:latin typeface="+mj-ea"/>
                <a:ea typeface="+mj-ea"/>
              </a:rPr>
              <a:t>、</a:t>
            </a:r>
            <a:r>
              <a:rPr lang="en-US" altLang="zh-CN" dirty="0" smtClean="0">
                <a:latin typeface="+mj-ea"/>
                <a:ea typeface="+mj-ea"/>
              </a:rPr>
              <a:t>ɑ </a:t>
            </a:r>
            <a:r>
              <a:rPr lang="zh-CN" altLang="en-US" dirty="0" smtClean="0">
                <a:latin typeface="+mj-ea"/>
                <a:ea typeface="+mj-ea"/>
              </a:rPr>
              <a:t>的分辨</a:t>
            </a:r>
            <a:endParaRPr lang="zh-CN" altLang="en-US" dirty="0" smtClean="0"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01183" y="2752229"/>
            <a:ext cx="5616624" cy="1477328"/>
          </a:xfrm>
          <a:prstGeom prst="rect">
            <a:avLst/>
          </a:prstGeom>
          <a:solidFill>
            <a:srgbClr val="ADE4C3"/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e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色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泽　特色　客车　合格　各色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er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十　儿子　女儿　而且　耳朵　儿童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ɑ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啊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阿哥　阿女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125119" y="231949"/>
            <a:ext cx="550296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单音节字词应试指导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310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668167" y="591989"/>
              <a:ext cx="244670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884759" y="1096045"/>
            <a:ext cx="3570208" cy="430887"/>
          </a:xfrm>
          <a:prstGeom prst="rect">
            <a:avLst/>
          </a:prstGeom>
          <a:solidFill>
            <a:srgbClr val="D8C2D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二、测试中容易出现的问题</a:t>
            </a:r>
            <a:endParaRPr lang="zh-CN" altLang="en-US" sz="2200" dirty="0"/>
          </a:p>
        </p:txBody>
      </p:sp>
      <p:sp>
        <p:nvSpPr>
          <p:cNvPr id="7" name="矩形 6"/>
          <p:cNvSpPr/>
          <p:nvPr/>
        </p:nvSpPr>
        <p:spPr>
          <a:xfrm>
            <a:off x="1986912" y="3575774"/>
            <a:ext cx="2146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+mj-ea"/>
                <a:ea typeface="+mj-ea"/>
              </a:rPr>
              <a:t>（</a:t>
            </a:r>
            <a:r>
              <a:rPr lang="en-US" altLang="zh-CN" dirty="0" smtClean="0">
                <a:latin typeface="+mj-ea"/>
                <a:ea typeface="+mj-ea"/>
              </a:rPr>
              <a:t>3</a:t>
            </a:r>
            <a:r>
              <a:rPr lang="zh-CN" altLang="en-US" dirty="0" smtClean="0">
                <a:latin typeface="+mj-ea"/>
                <a:ea typeface="+mj-ea"/>
              </a:rPr>
              <a:t>）</a:t>
            </a:r>
            <a:r>
              <a:rPr lang="en-US" altLang="zh-CN" dirty="0" smtClean="0">
                <a:latin typeface="+mj-ea"/>
                <a:ea typeface="+mj-ea"/>
              </a:rPr>
              <a:t>e </a:t>
            </a:r>
            <a:r>
              <a:rPr lang="zh-CN" altLang="en-US" dirty="0" smtClean="0">
                <a:latin typeface="+mj-ea"/>
                <a:ea typeface="+mj-ea"/>
              </a:rPr>
              <a:t>和</a:t>
            </a:r>
            <a:r>
              <a:rPr lang="en-US" altLang="zh-CN" dirty="0" smtClean="0">
                <a:latin typeface="+mj-ea"/>
                <a:ea typeface="+mj-ea"/>
              </a:rPr>
              <a:t>ê </a:t>
            </a:r>
            <a:r>
              <a:rPr lang="zh-CN" altLang="en-US" dirty="0" smtClean="0">
                <a:latin typeface="+mj-ea"/>
                <a:ea typeface="+mj-ea"/>
              </a:rPr>
              <a:t>的分辨</a:t>
            </a:r>
            <a:endParaRPr lang="zh-CN" altLang="en-US" dirty="0" smtClean="0"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69135" y="2752229"/>
            <a:ext cx="6912768" cy="2400657"/>
          </a:xfrm>
          <a:prstGeom prst="rect">
            <a:avLst/>
          </a:prstGeom>
          <a:solidFill>
            <a:srgbClr val="ADE4C3"/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ê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e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两个音的舌位和唇形、口形都不一样，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e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的舌位是“半高、后”，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ê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舌位是“半低、前”。二者的开口度也不一样，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e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开口度小，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ê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开口度稍大一些。因为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ê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单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用的时候很少，只有一个汉字“欸”，所以关键是要发准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e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音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，可以先发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音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，拖长，再微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微展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开嘴角，即得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e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音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125119" y="231949"/>
            <a:ext cx="550296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单音节字词应试指导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310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668167" y="591989"/>
              <a:ext cx="244670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884759" y="1096045"/>
            <a:ext cx="3570208" cy="430887"/>
          </a:xfrm>
          <a:prstGeom prst="rect">
            <a:avLst/>
          </a:prstGeom>
          <a:solidFill>
            <a:srgbClr val="D8C2D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二、测试中容易出现的问题</a:t>
            </a:r>
            <a:endParaRPr lang="zh-CN" altLang="en-US" sz="2200" dirty="0"/>
          </a:p>
        </p:txBody>
      </p:sp>
      <p:sp>
        <p:nvSpPr>
          <p:cNvPr id="7" name="矩形 6"/>
          <p:cNvSpPr/>
          <p:nvPr/>
        </p:nvSpPr>
        <p:spPr>
          <a:xfrm>
            <a:off x="884759" y="1744117"/>
            <a:ext cx="357020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solidFill>
                  <a:srgbClr val="FFC000"/>
                </a:solidFill>
              </a:rPr>
              <a:t>（二）韵母容易出现的问题</a:t>
            </a:r>
            <a:endParaRPr lang="zh-CN" altLang="en-US" sz="2200" dirty="0" smtClean="0">
              <a:solidFill>
                <a:srgbClr val="FFC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2791" y="2320181"/>
            <a:ext cx="313419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latin typeface="+mn-ea"/>
                <a:ea typeface="+mn-ea"/>
              </a:rPr>
              <a:t>2. </a:t>
            </a:r>
            <a:r>
              <a:rPr lang="zh-CN" altLang="en-US" sz="2000" dirty="0" smtClean="0">
                <a:latin typeface="+mn-ea"/>
                <a:ea typeface="+mn-ea"/>
              </a:rPr>
              <a:t>分不清单韵母和复韵母</a:t>
            </a:r>
            <a:endParaRPr lang="zh-CN" altLang="en-US" sz="2000" dirty="0" smtClean="0"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72791" y="2824237"/>
            <a:ext cx="105131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+mn-ea"/>
                <a:ea typeface="+mn-ea"/>
              </a:rPr>
              <a:t>    单</a:t>
            </a:r>
            <a:r>
              <a:rPr lang="zh-CN" altLang="en-US" sz="2000" dirty="0" smtClean="0">
                <a:latin typeface="+mn-ea"/>
                <a:ea typeface="+mn-ea"/>
              </a:rPr>
              <a:t>元音和单元音或者单元音和辅音组合构成复韵母，正因为如此，单韵母发音无动程，而复韵母发音有动程，这是单韵母和复韵母在发音上的主要差异。</a:t>
            </a:r>
            <a:endParaRPr lang="zh-CN" altLang="en-US" sz="2000" dirty="0" smtClean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125119" y="231949"/>
            <a:ext cx="550296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单音节字词应试指导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310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668167" y="591989"/>
              <a:ext cx="244670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884759" y="1096045"/>
            <a:ext cx="3570208" cy="430887"/>
          </a:xfrm>
          <a:prstGeom prst="rect">
            <a:avLst/>
          </a:prstGeom>
          <a:solidFill>
            <a:srgbClr val="D8C2D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二、测试中容易出现的问题</a:t>
            </a:r>
            <a:endParaRPr lang="zh-CN" altLang="en-US" sz="2200" dirty="0"/>
          </a:p>
        </p:txBody>
      </p:sp>
      <p:sp>
        <p:nvSpPr>
          <p:cNvPr id="7" name="矩形 6"/>
          <p:cNvSpPr/>
          <p:nvPr/>
        </p:nvSpPr>
        <p:spPr>
          <a:xfrm>
            <a:off x="1820863" y="3112269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+mj-ea"/>
                <a:ea typeface="+mj-ea"/>
              </a:rPr>
              <a:t>（</a:t>
            </a:r>
            <a:r>
              <a:rPr lang="en-US" altLang="zh-CN" dirty="0" smtClean="0">
                <a:latin typeface="+mj-ea"/>
                <a:ea typeface="+mj-ea"/>
              </a:rPr>
              <a:t>1</a:t>
            </a:r>
            <a:r>
              <a:rPr lang="zh-CN" altLang="en-US" dirty="0" smtClean="0">
                <a:latin typeface="+mj-ea"/>
                <a:ea typeface="+mj-ea"/>
              </a:rPr>
              <a:t>）</a:t>
            </a:r>
            <a:r>
              <a:rPr lang="en-US" altLang="zh-CN" dirty="0" smtClean="0">
                <a:latin typeface="+mj-ea"/>
                <a:ea typeface="+mj-ea"/>
              </a:rPr>
              <a:t>o </a:t>
            </a:r>
            <a:r>
              <a:rPr lang="zh-CN" altLang="en-US" dirty="0" smtClean="0">
                <a:latin typeface="+mj-ea"/>
                <a:ea typeface="+mj-ea"/>
              </a:rPr>
              <a:t>和</a:t>
            </a:r>
            <a:r>
              <a:rPr lang="en-US" altLang="zh-CN" dirty="0" err="1" smtClean="0">
                <a:latin typeface="+mj-ea"/>
                <a:ea typeface="+mj-ea"/>
              </a:rPr>
              <a:t>uo</a:t>
            </a:r>
            <a:r>
              <a:rPr lang="en-US" altLang="zh-CN" dirty="0" smtClean="0">
                <a:latin typeface="+mj-ea"/>
                <a:ea typeface="+mj-ea"/>
              </a:rPr>
              <a:t> </a:t>
            </a:r>
            <a:r>
              <a:rPr lang="zh-CN" altLang="en-US" dirty="0" smtClean="0">
                <a:latin typeface="+mj-ea"/>
                <a:ea typeface="+mj-ea"/>
              </a:rPr>
              <a:t>的分辨</a:t>
            </a:r>
            <a:endParaRPr lang="zh-CN" altLang="en-US" dirty="0" smtClean="0"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13151" y="2608213"/>
            <a:ext cx="6429375" cy="1323439"/>
          </a:xfrm>
          <a:prstGeom prst="rect">
            <a:avLst/>
          </a:prstGeom>
          <a:solidFill>
            <a:srgbClr val="00B0F0"/>
          </a:solidFill>
        </p:spPr>
        <p:txBody>
          <a:bodyPr>
            <a:spAutoFit/>
          </a:bodyPr>
          <a:lstStyle/>
          <a:p>
            <a:pPr algn="just"/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o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波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博　勃　破　坡　叵　莫　摸　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uo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妥　挪　螺　廓　火　酌　左　错　蓑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o·uo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剥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落　剥夺　薄弱　摩托　莫若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uo·o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萝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卜　唾沫　落魄　活泼　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125119" y="231949"/>
            <a:ext cx="550296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单音节字词应试指导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310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668167" y="591989"/>
              <a:ext cx="244670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884759" y="1096045"/>
            <a:ext cx="3570208" cy="430887"/>
          </a:xfrm>
          <a:prstGeom prst="rect">
            <a:avLst/>
          </a:prstGeom>
          <a:solidFill>
            <a:srgbClr val="D8C2D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二、测试中容易出现的问题</a:t>
            </a:r>
            <a:endParaRPr lang="zh-CN" altLang="en-US" sz="2200" dirty="0"/>
          </a:p>
        </p:txBody>
      </p:sp>
      <p:sp>
        <p:nvSpPr>
          <p:cNvPr id="7" name="矩形 6"/>
          <p:cNvSpPr/>
          <p:nvPr/>
        </p:nvSpPr>
        <p:spPr>
          <a:xfrm>
            <a:off x="2252911" y="3400301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+mj-ea"/>
                <a:ea typeface="+mj-ea"/>
              </a:rPr>
              <a:t>（</a:t>
            </a:r>
            <a:r>
              <a:rPr lang="en-US" altLang="zh-CN" dirty="0" smtClean="0">
                <a:latin typeface="+mj-ea"/>
                <a:ea typeface="+mj-ea"/>
              </a:rPr>
              <a:t>2</a:t>
            </a:r>
            <a:r>
              <a:rPr lang="zh-CN" altLang="en-US" dirty="0" smtClean="0">
                <a:latin typeface="+mj-ea"/>
                <a:ea typeface="+mj-ea"/>
              </a:rPr>
              <a:t>）</a:t>
            </a:r>
            <a:r>
              <a:rPr lang="en-US" altLang="zh-CN" dirty="0" smtClean="0">
                <a:latin typeface="+mj-ea"/>
                <a:ea typeface="+mj-ea"/>
              </a:rPr>
              <a:t>u </a:t>
            </a:r>
            <a:r>
              <a:rPr lang="zh-CN" altLang="en-US" dirty="0" smtClean="0">
                <a:latin typeface="+mj-ea"/>
                <a:ea typeface="+mj-ea"/>
              </a:rPr>
              <a:t>和</a:t>
            </a:r>
            <a:r>
              <a:rPr lang="en-US" altLang="zh-CN" dirty="0" err="1" smtClean="0">
                <a:latin typeface="+mj-ea"/>
                <a:ea typeface="+mj-ea"/>
              </a:rPr>
              <a:t>ou</a:t>
            </a:r>
            <a:r>
              <a:rPr lang="en-US" altLang="zh-CN" dirty="0" smtClean="0">
                <a:latin typeface="+mj-ea"/>
                <a:ea typeface="+mj-ea"/>
              </a:rPr>
              <a:t> </a:t>
            </a:r>
            <a:r>
              <a:rPr lang="zh-CN" altLang="en-US" dirty="0" smtClean="0">
                <a:latin typeface="+mj-ea"/>
                <a:ea typeface="+mj-ea"/>
              </a:rPr>
              <a:t>的分辨</a:t>
            </a:r>
            <a:endParaRPr lang="zh-CN" altLang="en-US" dirty="0" smtClean="0"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17207" y="2824237"/>
            <a:ext cx="6429375" cy="1323439"/>
          </a:xfrm>
          <a:prstGeom prst="rect">
            <a:avLst/>
          </a:prstGeom>
          <a:solidFill>
            <a:srgbClr val="00B0F0"/>
          </a:solidFill>
        </p:spPr>
        <p:txBody>
          <a:bodyPr>
            <a:spAutoFit/>
          </a:bodyPr>
          <a:lstStyle/>
          <a:p>
            <a:pPr algn="just"/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u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暮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读　荼　弩　露　铸　储　族　猝　粟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ou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谋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兜　篓　肘　绶　瞅　揍　凑　飕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u·ou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木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偶　土豆　渡头　足够　驻守　熟透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ou·u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呕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吐　投宿　偷渡　构组　厚土　手粗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125119" y="231949"/>
            <a:ext cx="550296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单音节字词应试指导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310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668167" y="591989"/>
              <a:ext cx="244670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884759" y="1096045"/>
            <a:ext cx="3570208" cy="430887"/>
          </a:xfrm>
          <a:prstGeom prst="rect">
            <a:avLst/>
          </a:prstGeom>
          <a:solidFill>
            <a:srgbClr val="D8C2D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二、测试中容易出现的问题</a:t>
            </a:r>
            <a:endParaRPr lang="zh-CN" altLang="en-US" sz="2200" dirty="0"/>
          </a:p>
        </p:txBody>
      </p:sp>
      <p:sp>
        <p:nvSpPr>
          <p:cNvPr id="7" name="矩形 6"/>
          <p:cNvSpPr/>
          <p:nvPr/>
        </p:nvSpPr>
        <p:spPr>
          <a:xfrm>
            <a:off x="2468935" y="3328293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+mj-ea"/>
                <a:ea typeface="+mj-ea"/>
              </a:rPr>
              <a:t>（</a:t>
            </a:r>
            <a:r>
              <a:rPr lang="en-US" altLang="zh-CN" dirty="0" smtClean="0">
                <a:latin typeface="+mj-ea"/>
                <a:ea typeface="+mj-ea"/>
              </a:rPr>
              <a:t>3</a:t>
            </a:r>
            <a:r>
              <a:rPr lang="zh-CN" altLang="en-US" dirty="0" smtClean="0">
                <a:latin typeface="+mj-ea"/>
                <a:ea typeface="+mj-ea"/>
              </a:rPr>
              <a:t>）</a:t>
            </a:r>
            <a:r>
              <a:rPr lang="en-US" altLang="zh-CN" dirty="0" err="1" smtClean="0">
                <a:latin typeface="+mj-ea"/>
                <a:ea typeface="+mj-ea"/>
              </a:rPr>
              <a:t>ei</a:t>
            </a:r>
            <a:r>
              <a:rPr lang="en-US" altLang="zh-CN" dirty="0" smtClean="0">
                <a:latin typeface="+mj-ea"/>
                <a:ea typeface="+mj-ea"/>
              </a:rPr>
              <a:t> </a:t>
            </a:r>
            <a:r>
              <a:rPr lang="zh-CN" altLang="en-US" dirty="0" smtClean="0">
                <a:latin typeface="+mj-ea"/>
                <a:ea typeface="+mj-ea"/>
              </a:rPr>
              <a:t>和</a:t>
            </a:r>
            <a:r>
              <a:rPr lang="en-US" altLang="zh-CN" dirty="0" smtClean="0">
                <a:latin typeface="+mj-ea"/>
                <a:ea typeface="+mj-ea"/>
              </a:rPr>
              <a:t>e </a:t>
            </a:r>
            <a:r>
              <a:rPr lang="zh-CN" altLang="en-US" dirty="0" smtClean="0">
                <a:latin typeface="+mj-ea"/>
                <a:ea typeface="+mj-ea"/>
              </a:rPr>
              <a:t>的分辨</a:t>
            </a:r>
            <a:endParaRPr lang="zh-CN" altLang="en-US" dirty="0" smtClean="0"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89216" y="2824237"/>
            <a:ext cx="5688632" cy="1323439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algn="just"/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ei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悲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配　眉　菲　得　垒　给　贼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e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德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哥　褐　蛰　澈　奢　惹　瑟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ei·e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备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课　配合　美德　内阁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e·ei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悲　河北　设备　责备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248753" y="0"/>
            <a:ext cx="1724932" cy="1726853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084" r="-25084"/>
            </a:stretch>
          </a:blip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01022" y="4140963"/>
            <a:ext cx="704680" cy="7046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016719" y="356212"/>
            <a:ext cx="348468" cy="3484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53" y="708552"/>
            <a:ext cx="1008622" cy="10086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2941635" y="4023132"/>
            <a:ext cx="1386450" cy="138511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4328085" y="5409641"/>
            <a:ext cx="1825666" cy="1823009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4925" r="-24925"/>
            </a:stretch>
          </a:blip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4328085" y="3597228"/>
            <a:ext cx="422034" cy="42590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815382" y="4859195"/>
            <a:ext cx="954416" cy="9544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012847" y="1726853"/>
            <a:ext cx="3029737" cy="30239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4125119" y="1744117"/>
            <a:ext cx="915696" cy="9141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21" name="MH_Number_1"/>
          <p:cNvSpPr/>
          <p:nvPr>
            <p:custDataLst>
              <p:tags r:id="rId3"/>
            </p:custDataLst>
          </p:nvPr>
        </p:nvSpPr>
        <p:spPr>
          <a:xfrm>
            <a:off x="6429375" y="2032149"/>
            <a:ext cx="379667" cy="37966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1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1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2" name="MH_Entry_1"/>
          <p:cNvSpPr/>
          <p:nvPr>
            <p:custDataLst>
              <p:tags r:id="rId4"/>
            </p:custDataLst>
          </p:nvPr>
        </p:nvSpPr>
        <p:spPr>
          <a:xfrm>
            <a:off x="7221463" y="1319354"/>
            <a:ext cx="4824536" cy="185531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</a:rPr>
              <a:t>知道普通话水平测试各测试项目的构成、测试内容及评分标准。</a:t>
            </a:r>
            <a:endParaRPr lang="en-US" altLang="zh-CN" sz="2800" dirty="0" smtClean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MH_Number_2"/>
          <p:cNvSpPr/>
          <p:nvPr>
            <p:custDataLst>
              <p:tags r:id="rId5"/>
            </p:custDataLst>
          </p:nvPr>
        </p:nvSpPr>
        <p:spPr>
          <a:xfrm>
            <a:off x="6573391" y="4480421"/>
            <a:ext cx="379667" cy="37966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1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1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4" name="MH_Entry_2"/>
          <p:cNvSpPr/>
          <p:nvPr>
            <p:custDataLst>
              <p:tags r:id="rId6"/>
            </p:custDataLst>
          </p:nvPr>
        </p:nvSpPr>
        <p:spPr>
          <a:xfrm>
            <a:off x="7221463" y="4083507"/>
            <a:ext cx="5256584" cy="121886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</a:rPr>
              <a:t>能够对测试中容易出现的错误进行分析并有针对性地解决问题。</a:t>
            </a:r>
            <a:endParaRPr lang="en-US" altLang="zh-CN" sz="2800" dirty="0" smtClean="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29" name="MH_Others_1"/>
          <p:cNvSpPr txBox="1"/>
          <p:nvPr>
            <p:custDataLst>
              <p:tags r:id="rId7"/>
            </p:custDataLst>
          </p:nvPr>
        </p:nvSpPr>
        <p:spPr>
          <a:xfrm>
            <a:off x="1214066" y="2361461"/>
            <a:ext cx="2626654" cy="166199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学习   目标</a:t>
            </a:r>
            <a:endParaRPr lang="zh-CN" altLang="en-US" sz="5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4000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5" grpId="0" animBg="1"/>
      <p:bldP spid="13" grpId="0" animBg="1"/>
      <p:bldP spid="21" grpId="0" animBg="1"/>
      <p:bldP spid="22" grpId="0"/>
      <p:bldP spid="23" grpId="0" animBg="1"/>
      <p:bldP spid="24" grpId="0"/>
      <p:bldP spid="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125119" y="231949"/>
            <a:ext cx="550296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单音节字词应试指导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310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668167" y="591989"/>
              <a:ext cx="244670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884759" y="1096045"/>
            <a:ext cx="3570208" cy="430887"/>
          </a:xfrm>
          <a:prstGeom prst="rect">
            <a:avLst/>
          </a:prstGeom>
          <a:solidFill>
            <a:srgbClr val="D8C2D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二、测试中容易出现的问题</a:t>
            </a:r>
            <a:endParaRPr lang="zh-CN" altLang="en-US" sz="2200" dirty="0"/>
          </a:p>
        </p:txBody>
      </p:sp>
      <p:sp>
        <p:nvSpPr>
          <p:cNvPr id="7" name="矩形 6"/>
          <p:cNvSpPr/>
          <p:nvPr/>
        </p:nvSpPr>
        <p:spPr>
          <a:xfrm>
            <a:off x="2180903" y="3400301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+mj-ea"/>
                <a:ea typeface="+mj-ea"/>
              </a:rPr>
              <a:t>（</a:t>
            </a:r>
            <a:r>
              <a:rPr lang="en-US" altLang="zh-CN" dirty="0" smtClean="0">
                <a:latin typeface="+mj-ea"/>
                <a:ea typeface="+mj-ea"/>
              </a:rPr>
              <a:t>4</a:t>
            </a:r>
            <a:r>
              <a:rPr lang="zh-CN" altLang="en-US" dirty="0" smtClean="0">
                <a:latin typeface="+mj-ea"/>
                <a:ea typeface="+mj-ea"/>
              </a:rPr>
              <a:t>）</a:t>
            </a:r>
            <a:r>
              <a:rPr lang="en-US" altLang="zh-CN" dirty="0" err="1" smtClean="0">
                <a:latin typeface="+mj-ea"/>
                <a:ea typeface="+mj-ea"/>
              </a:rPr>
              <a:t>ɑi</a:t>
            </a:r>
            <a:r>
              <a:rPr lang="en-US" altLang="zh-CN" dirty="0" smtClean="0">
                <a:latin typeface="+mj-ea"/>
                <a:ea typeface="+mj-ea"/>
              </a:rPr>
              <a:t> </a:t>
            </a:r>
            <a:r>
              <a:rPr lang="zh-CN" altLang="en-US" dirty="0" smtClean="0">
                <a:latin typeface="+mj-ea"/>
                <a:ea typeface="+mj-ea"/>
              </a:rPr>
              <a:t>和</a:t>
            </a:r>
            <a:r>
              <a:rPr lang="en-US" altLang="zh-CN" dirty="0" smtClean="0">
                <a:latin typeface="+mj-ea"/>
                <a:ea typeface="+mj-ea"/>
              </a:rPr>
              <a:t>ê </a:t>
            </a:r>
            <a:r>
              <a:rPr lang="zh-CN" altLang="en-US" dirty="0" smtClean="0">
                <a:latin typeface="+mj-ea"/>
                <a:ea typeface="+mj-ea"/>
              </a:rPr>
              <a:t>的分辨</a:t>
            </a:r>
            <a:endParaRPr lang="zh-CN" altLang="en-US" dirty="0" smtClean="0"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01183" y="2680221"/>
            <a:ext cx="6429375" cy="1938992"/>
          </a:xfrm>
          <a:prstGeom prst="rect">
            <a:avLst/>
          </a:prstGeom>
          <a:solidFill>
            <a:srgbClr val="00B0F0"/>
          </a:solidFill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分辨</a:t>
            </a:r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ɑi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ê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的关键还是不要把</a:t>
            </a:r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ɑi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单音化。</a:t>
            </a:r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ɑi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发音时舌位由“前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ɑ”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滑向前高元音</a:t>
            </a:r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，口形由开到闭，开口度由大到小的变化非常明显；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ê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“前、半低”单元音，发音时口形不动，没有动程。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125119" y="231949"/>
            <a:ext cx="550296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单音节字词应试指导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310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668167" y="591989"/>
              <a:ext cx="244670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884759" y="1096045"/>
            <a:ext cx="3570208" cy="430887"/>
          </a:xfrm>
          <a:prstGeom prst="rect">
            <a:avLst/>
          </a:prstGeom>
          <a:solidFill>
            <a:srgbClr val="D8C2D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二、测试中容易出现的问题</a:t>
            </a:r>
            <a:endParaRPr lang="zh-CN" altLang="en-US" sz="2200" dirty="0"/>
          </a:p>
        </p:txBody>
      </p:sp>
      <p:sp>
        <p:nvSpPr>
          <p:cNvPr id="7" name="矩形 6"/>
          <p:cNvSpPr/>
          <p:nvPr/>
        </p:nvSpPr>
        <p:spPr>
          <a:xfrm>
            <a:off x="1028775" y="2248173"/>
            <a:ext cx="41601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latin typeface="+mn-ea"/>
                <a:ea typeface="+mn-ea"/>
              </a:rPr>
              <a:t>3. </a:t>
            </a:r>
            <a:r>
              <a:rPr lang="zh-CN" altLang="en-US" sz="2000" dirty="0" smtClean="0">
                <a:latin typeface="+mn-ea"/>
                <a:ea typeface="+mn-ea"/>
              </a:rPr>
              <a:t>分不清前鼻音韵母和后鼻音韵母</a:t>
            </a:r>
            <a:endParaRPr lang="zh-CN" altLang="en-US" sz="2000" dirty="0" smtClean="0"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4759" y="1744117"/>
            <a:ext cx="357020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solidFill>
                  <a:srgbClr val="FFC000"/>
                </a:solidFill>
              </a:rPr>
              <a:t>（二）韵母容易出现的问题</a:t>
            </a:r>
            <a:endParaRPr lang="zh-CN" altLang="en-US" sz="2200" dirty="0" smtClean="0">
              <a:solidFill>
                <a:srgbClr val="FFC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36887" y="3976365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+mj-ea"/>
                <a:ea typeface="+mj-ea"/>
              </a:rPr>
              <a:t>（</a:t>
            </a:r>
            <a:r>
              <a:rPr lang="en-US" altLang="zh-CN" dirty="0" smtClean="0">
                <a:latin typeface="+mj-ea"/>
                <a:ea typeface="+mj-ea"/>
              </a:rPr>
              <a:t>1</a:t>
            </a:r>
            <a:r>
              <a:rPr lang="zh-CN" altLang="en-US" dirty="0" smtClean="0">
                <a:latin typeface="+mj-ea"/>
                <a:ea typeface="+mj-ea"/>
              </a:rPr>
              <a:t>）</a:t>
            </a:r>
            <a:r>
              <a:rPr lang="en-US" altLang="zh-CN" dirty="0" err="1" smtClean="0">
                <a:latin typeface="+mj-ea"/>
                <a:ea typeface="+mj-ea"/>
              </a:rPr>
              <a:t>ɑn</a:t>
            </a:r>
            <a:r>
              <a:rPr lang="en-US" altLang="zh-CN" dirty="0" smtClean="0">
                <a:latin typeface="+mj-ea"/>
                <a:ea typeface="+mj-ea"/>
              </a:rPr>
              <a:t> </a:t>
            </a:r>
            <a:r>
              <a:rPr lang="zh-CN" altLang="en-US" dirty="0" smtClean="0">
                <a:latin typeface="+mj-ea"/>
                <a:ea typeface="+mj-ea"/>
              </a:rPr>
              <a:t>和</a:t>
            </a:r>
            <a:r>
              <a:rPr lang="en-US" altLang="zh-CN" dirty="0" err="1" smtClean="0">
                <a:latin typeface="+mj-ea"/>
                <a:ea typeface="+mj-ea"/>
              </a:rPr>
              <a:t>ɑnɡ</a:t>
            </a:r>
            <a:r>
              <a:rPr lang="en-US" altLang="zh-CN" dirty="0" smtClean="0">
                <a:latin typeface="+mj-ea"/>
                <a:ea typeface="+mj-ea"/>
              </a:rPr>
              <a:t> </a:t>
            </a:r>
            <a:r>
              <a:rPr lang="zh-CN" altLang="en-US" dirty="0" smtClean="0">
                <a:latin typeface="+mj-ea"/>
                <a:ea typeface="+mj-ea"/>
              </a:rPr>
              <a:t>分辨</a:t>
            </a:r>
            <a:endParaRPr lang="zh-CN" altLang="en-US" dirty="0" smtClean="0">
              <a:latin typeface="+mj-ea"/>
              <a:ea typeface="+mj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57167" y="3256285"/>
            <a:ext cx="6696744" cy="193899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just"/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ɑn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安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班　坛　楠　堪　撼　蘸　馋　删　蚕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ɑng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昂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榜　唐　囔　港　抗　障　尝　赏　沧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ɑn·ɑng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班长　反抗　探访　南方　站长　战场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ɑng·ɑn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帮办　防旱　邙山　畅谈　港产　长叹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ɑn·ɑng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黯然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盎然　板子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膀子　饭店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放电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丹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心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当心　含情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行情　盘剥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磅礴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125119" y="231949"/>
            <a:ext cx="550296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单音节字词应试指导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310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668167" y="591989"/>
              <a:ext cx="244670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884759" y="1096045"/>
            <a:ext cx="3570208" cy="430887"/>
          </a:xfrm>
          <a:prstGeom prst="rect">
            <a:avLst/>
          </a:prstGeom>
          <a:solidFill>
            <a:srgbClr val="D8C2D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二、测试中容易出现的问题</a:t>
            </a:r>
            <a:endParaRPr lang="zh-CN" altLang="en-US" sz="2200" dirty="0"/>
          </a:p>
        </p:txBody>
      </p:sp>
      <p:sp>
        <p:nvSpPr>
          <p:cNvPr id="7" name="矩形 6"/>
          <p:cNvSpPr/>
          <p:nvPr/>
        </p:nvSpPr>
        <p:spPr>
          <a:xfrm>
            <a:off x="1964879" y="3616325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+mj-ea"/>
                <a:ea typeface="+mj-ea"/>
              </a:rPr>
              <a:t>（</a:t>
            </a:r>
            <a:r>
              <a:rPr lang="en-US" altLang="zh-CN" dirty="0" smtClean="0">
                <a:latin typeface="+mj-ea"/>
                <a:ea typeface="+mj-ea"/>
              </a:rPr>
              <a:t>2</a:t>
            </a:r>
            <a:r>
              <a:rPr lang="zh-CN" altLang="en-US" dirty="0" smtClean="0">
                <a:latin typeface="+mj-ea"/>
                <a:ea typeface="+mj-ea"/>
              </a:rPr>
              <a:t>）</a:t>
            </a:r>
            <a:r>
              <a:rPr lang="en-US" altLang="zh-CN" dirty="0" smtClean="0">
                <a:latin typeface="+mj-ea"/>
                <a:ea typeface="+mj-ea"/>
              </a:rPr>
              <a:t>en </a:t>
            </a:r>
            <a:r>
              <a:rPr lang="zh-CN" altLang="en-US" dirty="0" smtClean="0">
                <a:latin typeface="+mj-ea"/>
                <a:ea typeface="+mj-ea"/>
              </a:rPr>
              <a:t>和</a:t>
            </a:r>
            <a:r>
              <a:rPr lang="en-US" altLang="zh-CN" dirty="0" err="1" smtClean="0">
                <a:latin typeface="+mj-ea"/>
                <a:ea typeface="+mj-ea"/>
              </a:rPr>
              <a:t>enɡ</a:t>
            </a:r>
            <a:r>
              <a:rPr lang="en-US" altLang="zh-CN" dirty="0" smtClean="0">
                <a:latin typeface="+mj-ea"/>
                <a:ea typeface="+mj-ea"/>
              </a:rPr>
              <a:t> </a:t>
            </a:r>
            <a:r>
              <a:rPr lang="zh-CN" altLang="en-US" dirty="0" smtClean="0">
                <a:latin typeface="+mj-ea"/>
                <a:ea typeface="+mj-ea"/>
              </a:rPr>
              <a:t>的分辨</a:t>
            </a:r>
            <a:endParaRPr lang="zh-CN" altLang="en-US" dirty="0" smtClean="0"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17207" y="2824237"/>
            <a:ext cx="6429375" cy="1938992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 algn="just"/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en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苯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喷　懑　纷　啃　狠　镇　陈　肾　忍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enɡ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绷　捧　萌　缝　坑　等　棱　庚　政　僧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en·enɡ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腾　纷争　身正　人生　神圣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enɡ·en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烹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饪　能人　横亘　证人　诚恳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en·enɡ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盆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大棚　门面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蒙面　狠心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恒心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陈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成年　阵势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正视　分化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风化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125119" y="231949"/>
            <a:ext cx="550296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单音节字词应试指导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310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668167" y="591989"/>
              <a:ext cx="244670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884759" y="1096045"/>
            <a:ext cx="3570208" cy="430887"/>
          </a:xfrm>
          <a:prstGeom prst="rect">
            <a:avLst/>
          </a:prstGeom>
          <a:solidFill>
            <a:srgbClr val="D8C2D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二、测试中容易出现的问题</a:t>
            </a:r>
            <a:endParaRPr lang="zh-CN" altLang="en-US" sz="2200" dirty="0"/>
          </a:p>
        </p:txBody>
      </p:sp>
      <p:sp>
        <p:nvSpPr>
          <p:cNvPr id="7" name="矩形 6"/>
          <p:cNvSpPr/>
          <p:nvPr/>
        </p:nvSpPr>
        <p:spPr>
          <a:xfrm>
            <a:off x="2036887" y="3472309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+mj-ea"/>
                <a:ea typeface="+mj-ea"/>
              </a:rPr>
              <a:t>（</a:t>
            </a:r>
            <a:r>
              <a:rPr lang="en-US" altLang="zh-CN" dirty="0" smtClean="0">
                <a:latin typeface="+mj-ea"/>
                <a:ea typeface="+mj-ea"/>
              </a:rPr>
              <a:t>3</a:t>
            </a:r>
            <a:r>
              <a:rPr lang="zh-CN" altLang="en-US" dirty="0" smtClean="0">
                <a:latin typeface="+mj-ea"/>
                <a:ea typeface="+mj-ea"/>
              </a:rPr>
              <a:t>）</a:t>
            </a:r>
            <a:r>
              <a:rPr lang="en-US" altLang="zh-CN" dirty="0" smtClean="0">
                <a:latin typeface="+mj-ea"/>
                <a:ea typeface="+mj-ea"/>
              </a:rPr>
              <a:t>in </a:t>
            </a:r>
            <a:r>
              <a:rPr lang="zh-CN" altLang="en-US" dirty="0" smtClean="0">
                <a:latin typeface="+mj-ea"/>
                <a:ea typeface="+mj-ea"/>
              </a:rPr>
              <a:t>和</a:t>
            </a:r>
            <a:r>
              <a:rPr lang="en-US" altLang="zh-CN" dirty="0" err="1" smtClean="0">
                <a:latin typeface="+mj-ea"/>
                <a:ea typeface="+mj-ea"/>
              </a:rPr>
              <a:t>inɡ</a:t>
            </a:r>
            <a:r>
              <a:rPr lang="en-US" altLang="zh-CN" dirty="0" smtClean="0">
                <a:latin typeface="+mj-ea"/>
                <a:ea typeface="+mj-ea"/>
              </a:rPr>
              <a:t> </a:t>
            </a:r>
            <a:r>
              <a:rPr lang="zh-CN" altLang="en-US" dirty="0" smtClean="0">
                <a:latin typeface="+mj-ea"/>
                <a:ea typeface="+mj-ea"/>
              </a:rPr>
              <a:t>的分辨</a:t>
            </a:r>
            <a:endParaRPr lang="zh-CN" altLang="en-US" dirty="0" smtClean="0"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01183" y="2968253"/>
            <a:ext cx="7128792" cy="132343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just"/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in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滨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聘　闽　淋　谨　侵　薪　津　闽　鑫　鳞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inɡ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禀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凭　鸣　伶　静　晴　杏　顶　拧　鸣　赢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in·inɡ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品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评　民兵　尽情　隐情　金陵　进行　钦敬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inɡ·in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病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因　停薪　灵敏　倾心　请进　鸣禽　精勤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125119" y="231949"/>
            <a:ext cx="550296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单音节字词应试指导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310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668167" y="591989"/>
              <a:ext cx="244670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884759" y="1096045"/>
            <a:ext cx="3570208" cy="430887"/>
          </a:xfrm>
          <a:prstGeom prst="rect">
            <a:avLst/>
          </a:prstGeom>
          <a:solidFill>
            <a:srgbClr val="D8C2D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二、测试中容易出现的问题</a:t>
            </a:r>
            <a:endParaRPr lang="zh-CN" altLang="en-US" sz="2200" dirty="0"/>
          </a:p>
        </p:txBody>
      </p:sp>
      <p:sp>
        <p:nvSpPr>
          <p:cNvPr id="7" name="矩形 6"/>
          <p:cNvSpPr/>
          <p:nvPr/>
        </p:nvSpPr>
        <p:spPr>
          <a:xfrm>
            <a:off x="884759" y="1816125"/>
            <a:ext cx="357020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solidFill>
                  <a:srgbClr val="FFC000"/>
                </a:solidFill>
              </a:rPr>
              <a:t>（三）声调容易出现的错误</a:t>
            </a:r>
            <a:endParaRPr lang="zh-CN" altLang="en-US" sz="2200" dirty="0" smtClean="0">
              <a:solidFill>
                <a:srgbClr val="FFC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2791" y="2464197"/>
            <a:ext cx="3005951" cy="542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solidFill>
                  <a:srgbClr val="FF0000"/>
                </a:solidFill>
              </a:rPr>
              <a:t>普通话的声调是四个。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72791" y="3184277"/>
            <a:ext cx="1051316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阴平的调值是</a:t>
            </a:r>
            <a:r>
              <a:rPr lang="en-US" altLang="zh-CN" sz="2200" dirty="0" smtClean="0"/>
              <a:t>55</a:t>
            </a:r>
            <a:r>
              <a:rPr lang="zh-CN" altLang="en-US" sz="2200" dirty="0" smtClean="0"/>
              <a:t>，很多方言的阴平调值低于</a:t>
            </a:r>
            <a:r>
              <a:rPr lang="en-US" altLang="zh-CN" sz="2200" dirty="0" smtClean="0"/>
              <a:t>55</a:t>
            </a:r>
            <a:r>
              <a:rPr lang="zh-CN" altLang="en-US" sz="2200" dirty="0" smtClean="0"/>
              <a:t>，所以在读阴平调的时候要注意保持调值的高度。</a:t>
            </a:r>
            <a:endParaRPr lang="zh-CN" altLang="en-US" sz="2200" dirty="0" smtClean="0"/>
          </a:p>
        </p:txBody>
      </p:sp>
      <p:sp>
        <p:nvSpPr>
          <p:cNvPr id="10" name="矩形 9"/>
          <p:cNvSpPr/>
          <p:nvPr/>
        </p:nvSpPr>
        <p:spPr>
          <a:xfrm>
            <a:off x="1172791" y="4408413"/>
            <a:ext cx="1051316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阳平是个中升调，调值是</a:t>
            </a:r>
            <a:r>
              <a:rPr lang="en-US" altLang="zh-CN" sz="2200" dirty="0" smtClean="0"/>
              <a:t>35</a:t>
            </a:r>
            <a:r>
              <a:rPr lang="zh-CN" altLang="en-US" sz="2200" dirty="0" smtClean="0"/>
              <a:t>，发</a:t>
            </a:r>
            <a:r>
              <a:rPr lang="zh-CN" altLang="en-US" sz="2200" dirty="0" smtClean="0"/>
              <a:t>音时不要拖长调，由</a:t>
            </a:r>
            <a:r>
              <a:rPr lang="en-US" altLang="zh-CN" sz="2200" dirty="0" smtClean="0"/>
              <a:t>3</a:t>
            </a:r>
            <a:r>
              <a:rPr lang="zh-CN" altLang="en-US" sz="2200" dirty="0" smtClean="0"/>
              <a:t>度</a:t>
            </a:r>
            <a:r>
              <a:rPr lang="zh-CN" altLang="en-US" sz="2200" dirty="0" smtClean="0"/>
              <a:t>直接滑向</a:t>
            </a:r>
            <a:r>
              <a:rPr lang="en-US" altLang="zh-CN" sz="2200" dirty="0" smtClean="0"/>
              <a:t>5</a:t>
            </a:r>
            <a:r>
              <a:rPr lang="zh-CN" altLang="en-US" sz="2200" dirty="0" smtClean="0"/>
              <a:t>度</a:t>
            </a:r>
            <a:r>
              <a:rPr lang="zh-CN" altLang="en-US" sz="2200" dirty="0" smtClean="0"/>
              <a:t>。</a:t>
            </a:r>
            <a:endParaRPr lang="zh-CN" altLang="en-US" sz="2200" dirty="0" smtClean="0"/>
          </a:p>
        </p:txBody>
      </p:sp>
      <p:sp>
        <p:nvSpPr>
          <p:cNvPr id="11" name="矩形 10"/>
          <p:cNvSpPr/>
          <p:nvPr/>
        </p:nvSpPr>
        <p:spPr>
          <a:xfrm>
            <a:off x="1172791" y="5200501"/>
            <a:ext cx="10513168" cy="1050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上声是方言区人学习普通话在声调方面最容易出现问题的，它是一个降升调，在练习发音时可以用手势帮助，画出上声降升的调形，直至熟练。</a:t>
            </a:r>
            <a:endParaRPr lang="zh-CN" altLang="en-US" sz="22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125119" y="231949"/>
            <a:ext cx="550296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多音节字词应试指导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310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668167" y="591989"/>
              <a:ext cx="244670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884759" y="1096045"/>
            <a:ext cx="3288080" cy="430887"/>
          </a:xfrm>
          <a:prstGeom prst="rect">
            <a:avLst/>
          </a:prstGeom>
          <a:solidFill>
            <a:srgbClr val="D8C2D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一、读多音节词语的要求</a:t>
            </a:r>
            <a:endParaRPr lang="zh-CN" altLang="en-US" sz="2200" dirty="0"/>
          </a:p>
        </p:txBody>
      </p:sp>
      <p:sp>
        <p:nvSpPr>
          <p:cNvPr id="7" name="矩形 6"/>
          <p:cNvSpPr/>
          <p:nvPr/>
        </p:nvSpPr>
        <p:spPr>
          <a:xfrm>
            <a:off x="1460823" y="2104157"/>
            <a:ext cx="9793088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        普</a:t>
            </a:r>
            <a:r>
              <a:rPr lang="zh-CN" altLang="en-US" sz="2200" dirty="0" smtClean="0"/>
              <a:t>通话水平测试的第二题是读多音节词语，其中含双音节词语</a:t>
            </a:r>
            <a:r>
              <a:rPr lang="en-US" altLang="zh-CN" sz="2200" dirty="0" smtClean="0"/>
              <a:t>45 </a:t>
            </a:r>
            <a:r>
              <a:rPr lang="zh-CN" altLang="en-US" sz="2200" dirty="0" smtClean="0"/>
              <a:t>或</a:t>
            </a:r>
            <a:r>
              <a:rPr lang="en-US" altLang="zh-CN" sz="2200" dirty="0" smtClean="0"/>
              <a:t>47 </a:t>
            </a:r>
            <a:r>
              <a:rPr lang="zh-CN" altLang="en-US" sz="2200" dirty="0" smtClean="0"/>
              <a:t>个，三音节词语</a:t>
            </a:r>
            <a:r>
              <a:rPr lang="en-US" altLang="zh-CN" sz="2200" dirty="0" smtClean="0"/>
              <a:t>2 </a:t>
            </a:r>
            <a:r>
              <a:rPr lang="zh-CN" altLang="en-US" sz="2200" dirty="0" smtClean="0"/>
              <a:t>个，四音节词语</a:t>
            </a:r>
            <a:r>
              <a:rPr lang="en-US" altLang="zh-CN" sz="2200" dirty="0" smtClean="0"/>
              <a:t>0 </a:t>
            </a:r>
            <a:r>
              <a:rPr lang="zh-CN" altLang="en-US" sz="2200" dirty="0" smtClean="0"/>
              <a:t>～ </a:t>
            </a:r>
            <a:r>
              <a:rPr lang="en-US" altLang="zh-CN" sz="2200" dirty="0" smtClean="0"/>
              <a:t>1 </a:t>
            </a:r>
            <a:r>
              <a:rPr lang="zh-CN" altLang="en-US" sz="2200" dirty="0" smtClean="0"/>
              <a:t>个，总计</a:t>
            </a:r>
            <a:r>
              <a:rPr lang="en-US" altLang="zh-CN" sz="2200" dirty="0" smtClean="0"/>
              <a:t>100 </a:t>
            </a:r>
            <a:r>
              <a:rPr lang="zh-CN" altLang="en-US" sz="2200" dirty="0" smtClean="0"/>
              <a:t>个音节。该测试项测查应试人声母、韵母、声调和变调、轻声、儿化读音的标准程度，共</a:t>
            </a:r>
            <a:r>
              <a:rPr lang="en-US" altLang="zh-CN" sz="2200" dirty="0" smtClean="0"/>
              <a:t>20 </a:t>
            </a:r>
            <a:r>
              <a:rPr lang="zh-CN" altLang="en-US" sz="2200" dirty="0" smtClean="0"/>
              <a:t>分。</a:t>
            </a:r>
            <a:endParaRPr lang="zh-CN" altLang="en-US" sz="2200" dirty="0" smtClean="0"/>
          </a:p>
        </p:txBody>
      </p:sp>
      <p:sp>
        <p:nvSpPr>
          <p:cNvPr id="8" name="矩形 7"/>
          <p:cNvSpPr/>
          <p:nvPr/>
        </p:nvSpPr>
        <p:spPr>
          <a:xfrm>
            <a:off x="1532831" y="4192389"/>
            <a:ext cx="96490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         在</a:t>
            </a:r>
            <a:r>
              <a:rPr lang="zh-CN" altLang="en-US" sz="2200" dirty="0" smtClean="0"/>
              <a:t>读单音节字词和读多音节词语的测试项中，应试人口误可以改读，按第二</a:t>
            </a:r>
            <a:r>
              <a:rPr lang="zh-CN" altLang="en-US" sz="2200" dirty="0" smtClean="0"/>
              <a:t>次读</a:t>
            </a:r>
            <a:r>
              <a:rPr lang="zh-CN" altLang="en-US" sz="2200" dirty="0" smtClean="0"/>
              <a:t>音评判。</a:t>
            </a:r>
            <a:endParaRPr lang="zh-CN" altLang="en-US" sz="2200" dirty="0" smtClean="0"/>
          </a:p>
        </p:txBody>
      </p:sp>
      <p:sp>
        <p:nvSpPr>
          <p:cNvPr id="9" name="十字星 8"/>
          <p:cNvSpPr/>
          <p:nvPr/>
        </p:nvSpPr>
        <p:spPr>
          <a:xfrm>
            <a:off x="1676847" y="4264397"/>
            <a:ext cx="432048" cy="432048"/>
          </a:xfrm>
          <a:prstGeom prst="star4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125119" y="231949"/>
            <a:ext cx="550296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多音节字词应试指导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310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668167" y="591989"/>
              <a:ext cx="244670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884759" y="1096045"/>
            <a:ext cx="6340197" cy="461665"/>
          </a:xfrm>
          <a:prstGeom prst="rect">
            <a:avLst/>
          </a:prstGeom>
          <a:solidFill>
            <a:srgbClr val="D8C2D0"/>
          </a:solidFill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二、测试中容易出现的错误以及应注意的问题</a:t>
            </a:r>
            <a:endParaRPr lang="zh-CN" altLang="en-US" sz="2200" dirty="0"/>
          </a:p>
        </p:txBody>
      </p:sp>
      <p:sp>
        <p:nvSpPr>
          <p:cNvPr id="7" name="矩形 6"/>
          <p:cNvSpPr/>
          <p:nvPr/>
        </p:nvSpPr>
        <p:spPr>
          <a:xfrm>
            <a:off x="884759" y="1888133"/>
            <a:ext cx="300595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solidFill>
                  <a:srgbClr val="FFC000"/>
                </a:solidFill>
              </a:rPr>
              <a:t>（一）上声变调不准确</a:t>
            </a:r>
            <a:endParaRPr lang="zh-CN" altLang="en-US" sz="2200" dirty="0" smtClean="0">
              <a:solidFill>
                <a:srgbClr val="FFC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8775" y="2464197"/>
            <a:ext cx="108012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/>
              <a:t>        上</a:t>
            </a:r>
            <a:r>
              <a:rPr lang="zh-CN" altLang="en-US" sz="2000" dirty="0" smtClean="0"/>
              <a:t>声变调的难点主要表现在三个或三个以上上声相连的情况。三个上声音节相连</a:t>
            </a:r>
            <a:r>
              <a:rPr lang="zh-CN" altLang="en-US" sz="2000" dirty="0" smtClean="0"/>
              <a:t>，如</a:t>
            </a:r>
            <a:r>
              <a:rPr lang="zh-CN" altLang="en-US" sz="2000" dirty="0" smtClean="0"/>
              <a:t>果后面没有其他音节，也不带什么语气，末尾的上声音节一般不变调，前面两个上</a:t>
            </a:r>
            <a:r>
              <a:rPr lang="zh-CN" altLang="en-US" sz="2000" dirty="0" smtClean="0"/>
              <a:t>声音</a:t>
            </a:r>
            <a:r>
              <a:rPr lang="zh-CN" altLang="en-US" sz="2000" dirty="0" smtClean="0"/>
              <a:t>节的变调，则根据词语结构来变化。</a:t>
            </a:r>
            <a:endParaRPr lang="zh-CN" altLang="en-US" sz="2000" dirty="0"/>
          </a:p>
        </p:txBody>
      </p:sp>
      <p:sp>
        <p:nvSpPr>
          <p:cNvPr id="9" name="矩形 8"/>
          <p:cNvSpPr/>
          <p:nvPr/>
        </p:nvSpPr>
        <p:spPr>
          <a:xfrm>
            <a:off x="1100783" y="4048373"/>
            <a:ext cx="10729192" cy="2400657"/>
          </a:xfrm>
          <a:prstGeom prst="rect">
            <a:avLst/>
          </a:prstGeom>
          <a:ln w="1905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/>
              <a:t>         当</a:t>
            </a:r>
            <a:r>
              <a:rPr lang="zh-CN" altLang="en-US" sz="2000" dirty="0" smtClean="0"/>
              <a:t>词语的结构是双单结构（双音节＋单音节）时，前两个音节调值变为</a:t>
            </a:r>
            <a:r>
              <a:rPr lang="en-US" altLang="zh-CN" sz="2000" dirty="0" smtClean="0"/>
              <a:t>35</a:t>
            </a:r>
            <a:r>
              <a:rPr lang="zh-CN" altLang="en-US" sz="2000" dirty="0" smtClean="0"/>
              <a:t>。</a:t>
            </a:r>
            <a:endParaRPr lang="zh-CN" altLang="en-US" sz="2000" dirty="0" smtClean="0"/>
          </a:p>
          <a:p>
            <a:pPr>
              <a:lnSpc>
                <a:spcPct val="150000"/>
              </a:lnSpc>
            </a:pPr>
            <a:r>
              <a:rPr lang="zh-CN" altLang="en-US" sz="2000" dirty="0" smtClean="0"/>
              <a:t>         当</a:t>
            </a:r>
            <a:r>
              <a:rPr lang="zh-CN" altLang="en-US" sz="2000" dirty="0" smtClean="0"/>
              <a:t>词语的结构是单双结构（单音节＋双音节）时，第一个音节读半上，调值变为</a:t>
            </a:r>
            <a:r>
              <a:rPr lang="en-US" altLang="zh-CN" sz="2000" dirty="0" smtClean="0"/>
              <a:t>21</a:t>
            </a:r>
            <a:r>
              <a:rPr lang="zh-CN" altLang="en-US" sz="2000" dirty="0" smtClean="0"/>
              <a:t>，第二个音节调值变为</a:t>
            </a:r>
            <a:r>
              <a:rPr lang="en-US" altLang="zh-CN" sz="2000" dirty="0" smtClean="0"/>
              <a:t>35</a:t>
            </a:r>
            <a:r>
              <a:rPr lang="zh-CN" altLang="en-US" sz="2000" dirty="0" smtClean="0"/>
              <a:t>。</a:t>
            </a:r>
            <a:endParaRPr lang="zh-CN" altLang="en-US" sz="2000" dirty="0" smtClean="0"/>
          </a:p>
          <a:p>
            <a:pPr>
              <a:lnSpc>
                <a:spcPct val="150000"/>
              </a:lnSpc>
            </a:pPr>
            <a:r>
              <a:rPr lang="zh-CN" altLang="en-US" sz="2000" dirty="0" smtClean="0"/>
              <a:t>         如</a:t>
            </a:r>
            <a:r>
              <a:rPr lang="zh-CN" altLang="en-US" sz="2000" dirty="0" smtClean="0"/>
              <a:t>果连念的上声音节不止三个，可以根据词语含义适当分组，按双音节、三音节的标调规律变读。快读时，也可只保留最后一个音节读上声，前面的一律读阳平。</a:t>
            </a:r>
            <a:endParaRPr lang="zh-CN" altLang="en-US" sz="20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125119" y="231949"/>
            <a:ext cx="550296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多音节字词应试指导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310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668167" y="591989"/>
              <a:ext cx="244670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884759" y="1096045"/>
            <a:ext cx="6340197" cy="461665"/>
          </a:xfrm>
          <a:prstGeom prst="rect">
            <a:avLst/>
          </a:prstGeom>
          <a:solidFill>
            <a:srgbClr val="D8C2D0"/>
          </a:solidFill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二、测试中容易出现的错误以及应注意的问题</a:t>
            </a:r>
            <a:endParaRPr lang="zh-CN" altLang="en-US" sz="2200" dirty="0"/>
          </a:p>
        </p:txBody>
      </p:sp>
      <p:sp>
        <p:nvSpPr>
          <p:cNvPr id="8" name="矩形 7"/>
          <p:cNvSpPr/>
          <p:nvPr/>
        </p:nvSpPr>
        <p:spPr>
          <a:xfrm>
            <a:off x="884759" y="1816125"/>
            <a:ext cx="357020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solidFill>
                  <a:srgbClr val="FFC000"/>
                </a:solidFill>
              </a:rPr>
              <a:t>（二）轻声容易出现的错误</a:t>
            </a:r>
            <a:endParaRPr lang="zh-CN" altLang="en-US" sz="2200" dirty="0" smtClean="0">
              <a:solidFill>
                <a:srgbClr val="FFC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72791" y="2392189"/>
            <a:ext cx="93610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 smtClean="0"/>
              <a:t>可以采取记少不记多的方法，先记住不读轻声的“子”，</a:t>
            </a:r>
            <a:r>
              <a:rPr lang="zh-CN" altLang="en-US" sz="2000" dirty="0" smtClean="0"/>
              <a:t>以甄</a:t>
            </a:r>
            <a:r>
              <a:rPr lang="zh-CN" altLang="en-US" sz="2000" dirty="0" smtClean="0"/>
              <a:t>别读轻声的“子”。</a:t>
            </a:r>
            <a:endParaRPr lang="zh-CN" altLang="en-US" sz="2000" dirty="0"/>
          </a:p>
        </p:txBody>
      </p:sp>
      <p:sp>
        <p:nvSpPr>
          <p:cNvPr id="10" name="矩形 9"/>
          <p:cNvSpPr/>
          <p:nvPr/>
        </p:nvSpPr>
        <p:spPr>
          <a:xfrm>
            <a:off x="2324919" y="3184277"/>
            <a:ext cx="6912768" cy="1938992"/>
          </a:xfrm>
          <a:prstGeom prst="rect">
            <a:avLst/>
          </a:prstGeom>
          <a:blipFill>
            <a:blip r:embed="rId1" cstate="print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电子　质子　中子　原子　离子　粒子　量子　核子　分子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因子　天子　太子　王子　公子　君子　孝子　游子　夫子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弟子　女子　精子　卵子　亲子　孢子　莲子　瓜子　棋子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孔子　孟子　石子　负离子　 金龟子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125119" y="231949"/>
            <a:ext cx="550296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多音节字词应试指导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310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668167" y="591989"/>
              <a:ext cx="244670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884759" y="1096045"/>
            <a:ext cx="6340197" cy="461665"/>
          </a:xfrm>
          <a:prstGeom prst="rect">
            <a:avLst/>
          </a:prstGeom>
          <a:solidFill>
            <a:srgbClr val="D8C2D0"/>
          </a:solidFill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二、测试中容易出现的错误以及应注意的问题</a:t>
            </a:r>
            <a:endParaRPr lang="zh-CN" altLang="en-US" sz="2200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100783" y="2248173"/>
          <a:ext cx="10441160" cy="27482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888432"/>
                <a:gridCol w="6552728"/>
              </a:tblGrid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与人体有关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kern="1200" baseline="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脑袋　脑子　头发　眉毛　眼睛   鼻子　嘴巴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于动物有关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kern="1200" baseline="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虱子　苍蝇　蛾子　燕子    鸽子　跳蚤　蛤蟆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与饮食有关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kern="1200" baseline="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馒头　饼子　稻子　点心　豆腐　豆子　甘蔗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kern="1200" baseline="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表器具用品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kern="1200" baseline="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棒槌　扁担　锄头　栅栏　烟筒　扫帚　簸箕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kern="1200" baseline="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表称谓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kern="1200" baseline="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爱人　太太　老婆　寡妇　姑娘　闺女　丫头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kern="1200" baseline="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表亲属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kern="1200" baseline="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爷爷　奶奶　姥姥　爸爸　妈妈　哥哥　嫂嫂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2396927" y="2248173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</a:rPr>
              <a:t>词</a:t>
            </a:r>
            <a:r>
              <a:rPr lang="zh-CN" altLang="en-US" sz="2000" dirty="0" smtClean="0">
                <a:solidFill>
                  <a:schemeClr val="bg1"/>
                </a:solidFill>
              </a:rPr>
              <a:t>语意</a:t>
            </a:r>
            <a:r>
              <a:rPr lang="zh-CN" altLang="en-US" sz="2000" dirty="0" smtClean="0">
                <a:solidFill>
                  <a:schemeClr val="bg1"/>
                </a:solidFill>
              </a:rPr>
              <a:t>义</a:t>
            </a:r>
            <a:endParaRPr lang="zh-CN" altLang="en-US" sz="2000" dirty="0" smtClean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09495" y="2248173"/>
            <a:ext cx="9284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</a:rPr>
              <a:t>词    语</a:t>
            </a:r>
            <a:endParaRPr lang="zh-CN" altLang="en-US" sz="20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125119" y="231949"/>
            <a:ext cx="550296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多音节字词应试指导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310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668167" y="591989"/>
              <a:ext cx="244670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884759" y="1096045"/>
            <a:ext cx="6340197" cy="461665"/>
          </a:xfrm>
          <a:prstGeom prst="rect">
            <a:avLst/>
          </a:prstGeom>
          <a:solidFill>
            <a:srgbClr val="D8C2D0"/>
          </a:solidFill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二、测试中容易出现的错误以及应注意的问题</a:t>
            </a:r>
            <a:endParaRPr lang="zh-CN" altLang="en-US" sz="2200" dirty="0"/>
          </a:p>
        </p:txBody>
      </p:sp>
      <p:sp>
        <p:nvSpPr>
          <p:cNvPr id="8" name="矩形 7"/>
          <p:cNvSpPr/>
          <p:nvPr/>
        </p:nvSpPr>
        <p:spPr>
          <a:xfrm>
            <a:off x="956767" y="1816125"/>
            <a:ext cx="357020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solidFill>
                  <a:srgbClr val="FFC000"/>
                </a:solidFill>
              </a:rPr>
              <a:t>（三）儿化容易出现的错误</a:t>
            </a:r>
            <a:endParaRPr lang="zh-CN" altLang="en-US" sz="2200" dirty="0" smtClean="0">
              <a:solidFill>
                <a:srgbClr val="FFC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00783" y="2392189"/>
            <a:ext cx="109452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+mn-ea"/>
                <a:ea typeface="+mn-ea"/>
              </a:rPr>
              <a:t>    在</a:t>
            </a:r>
            <a:r>
              <a:rPr lang="zh-CN" altLang="en-US" sz="2000" dirty="0" smtClean="0">
                <a:latin typeface="+mn-ea"/>
                <a:ea typeface="+mn-ea"/>
              </a:rPr>
              <a:t>测试多音节词语时，儿化词与轻声词不一样，往往有明显的标志，辨别并不困难</a:t>
            </a:r>
            <a:r>
              <a:rPr lang="zh-CN" altLang="en-US" sz="2000" dirty="0" smtClean="0">
                <a:latin typeface="+mn-ea"/>
                <a:ea typeface="+mn-ea"/>
              </a:rPr>
              <a:t>，对</a:t>
            </a:r>
            <a:r>
              <a:rPr lang="zh-CN" altLang="en-US" sz="2000" dirty="0" smtClean="0">
                <a:latin typeface="+mn-ea"/>
                <a:ea typeface="+mn-ea"/>
              </a:rPr>
              <a:t>于方言区的应试者来说最大的困难是读不准。因为有些词语儿化后声调或读音会发</a:t>
            </a:r>
            <a:r>
              <a:rPr lang="zh-CN" altLang="en-US" sz="2000" dirty="0" smtClean="0">
                <a:latin typeface="+mn-ea"/>
                <a:ea typeface="+mn-ea"/>
              </a:rPr>
              <a:t>生变</a:t>
            </a:r>
            <a:r>
              <a:rPr lang="zh-CN" altLang="en-US" sz="2000" dirty="0" smtClean="0">
                <a:latin typeface="+mn-ea"/>
                <a:ea typeface="+mn-ea"/>
              </a:rPr>
              <a:t>化，如：“桑葚</a:t>
            </a:r>
            <a:r>
              <a:rPr lang="en-US" altLang="zh-CN" sz="2000" dirty="0" err="1" smtClean="0">
                <a:latin typeface="+mn-ea"/>
                <a:ea typeface="+mn-ea"/>
              </a:rPr>
              <a:t>sānɡshèn</a:t>
            </a:r>
            <a:r>
              <a:rPr lang="en-US" altLang="zh-CN" sz="2000" dirty="0" smtClean="0">
                <a:latin typeface="+mn-ea"/>
                <a:ea typeface="+mn-ea"/>
              </a:rPr>
              <a:t>”</a:t>
            </a:r>
            <a:r>
              <a:rPr lang="zh-CN" altLang="en-US" sz="2000" dirty="0" smtClean="0">
                <a:latin typeface="+mn-ea"/>
                <a:ea typeface="+mn-ea"/>
              </a:rPr>
              <a:t>儿化后变为“桑葚儿 </a:t>
            </a:r>
            <a:r>
              <a:rPr lang="en-US" altLang="zh-CN" sz="2000" dirty="0" err="1" smtClean="0">
                <a:latin typeface="+mn-ea"/>
                <a:ea typeface="+mn-ea"/>
              </a:rPr>
              <a:t>sānɡrènr</a:t>
            </a:r>
            <a:r>
              <a:rPr lang="en-US" altLang="zh-CN" sz="2000" dirty="0" smtClean="0">
                <a:latin typeface="+mn-ea"/>
                <a:ea typeface="+mn-ea"/>
              </a:rPr>
              <a:t>”</a:t>
            </a:r>
            <a:r>
              <a:rPr lang="zh-CN" altLang="en-US" sz="2000" dirty="0" smtClean="0">
                <a:latin typeface="+mn-ea"/>
                <a:ea typeface="+mn-ea"/>
              </a:rPr>
              <a:t>。有些多音字要注意辨别</a:t>
            </a:r>
            <a:r>
              <a:rPr lang="zh-CN" altLang="en-US" sz="2000" dirty="0" smtClean="0">
                <a:latin typeface="+mn-ea"/>
                <a:ea typeface="+mn-ea"/>
              </a:rPr>
              <a:t>，如</a:t>
            </a:r>
            <a:r>
              <a:rPr lang="zh-CN" altLang="en-US" sz="2000" dirty="0" smtClean="0">
                <a:latin typeface="+mn-ea"/>
                <a:ea typeface="+mn-ea"/>
              </a:rPr>
              <a:t>“旦角儿”的“角儿”读“</a:t>
            </a:r>
            <a:r>
              <a:rPr lang="en-US" altLang="zh-CN" sz="2000" dirty="0" err="1" smtClean="0">
                <a:latin typeface="+mn-ea"/>
                <a:ea typeface="+mn-ea"/>
              </a:rPr>
              <a:t>juér</a:t>
            </a:r>
            <a:r>
              <a:rPr lang="en-US" altLang="zh-CN" sz="2000" dirty="0" smtClean="0">
                <a:latin typeface="+mn-ea"/>
                <a:ea typeface="+mn-ea"/>
              </a:rPr>
              <a:t>”</a:t>
            </a:r>
            <a:r>
              <a:rPr lang="zh-CN" altLang="en-US" sz="2000" dirty="0" smtClean="0">
                <a:latin typeface="+mn-ea"/>
                <a:ea typeface="+mn-ea"/>
              </a:rPr>
              <a:t>，不读“</a:t>
            </a:r>
            <a:r>
              <a:rPr lang="en-US" altLang="zh-CN" sz="2000" dirty="0" err="1" smtClean="0">
                <a:latin typeface="+mn-ea"/>
                <a:ea typeface="+mn-ea"/>
              </a:rPr>
              <a:t>jiǎor</a:t>
            </a:r>
            <a:r>
              <a:rPr lang="en-US" altLang="zh-CN" sz="2000" dirty="0" smtClean="0">
                <a:latin typeface="+mn-ea"/>
                <a:ea typeface="+mn-ea"/>
              </a:rPr>
              <a:t>”</a:t>
            </a:r>
            <a:r>
              <a:rPr lang="zh-CN" altLang="en-US" sz="2000" dirty="0" smtClean="0">
                <a:latin typeface="+mn-ea"/>
                <a:ea typeface="+mn-ea"/>
              </a:rPr>
              <a:t>。在读儿化音节时经常出现的错误是</a:t>
            </a:r>
            <a:r>
              <a:rPr lang="zh-CN" altLang="en-US" sz="2000" dirty="0" smtClean="0">
                <a:latin typeface="+mn-ea"/>
                <a:ea typeface="+mn-ea"/>
              </a:rPr>
              <a:t>把“</a:t>
            </a:r>
            <a:r>
              <a:rPr lang="zh-CN" altLang="en-US" sz="2000" dirty="0" smtClean="0">
                <a:latin typeface="+mn-ea"/>
                <a:ea typeface="+mn-ea"/>
              </a:rPr>
              <a:t>儿”字单独发音，从听感上成为了两个音节，比如把“戏法儿</a:t>
            </a:r>
            <a:r>
              <a:rPr lang="en-US" altLang="zh-CN" sz="2000" dirty="0" err="1" smtClean="0">
                <a:latin typeface="+mn-ea"/>
                <a:ea typeface="+mn-ea"/>
              </a:rPr>
              <a:t>xìfǎr</a:t>
            </a:r>
            <a:r>
              <a:rPr lang="en-US" altLang="zh-CN" sz="2000" dirty="0" smtClean="0">
                <a:latin typeface="+mn-ea"/>
                <a:ea typeface="+mn-ea"/>
              </a:rPr>
              <a:t>”</a:t>
            </a:r>
            <a:r>
              <a:rPr lang="zh-CN" altLang="en-US" sz="2000" dirty="0" smtClean="0">
                <a:latin typeface="+mn-ea"/>
                <a:ea typeface="+mn-ea"/>
              </a:rPr>
              <a:t>读成“</a:t>
            </a:r>
            <a:r>
              <a:rPr lang="en-US" altLang="zh-CN" sz="2000" dirty="0" err="1" smtClean="0">
                <a:latin typeface="+mn-ea"/>
                <a:ea typeface="+mn-ea"/>
              </a:rPr>
              <a:t>xìfǎér</a:t>
            </a:r>
            <a:r>
              <a:rPr lang="en-US" altLang="zh-CN" sz="2000" dirty="0" smtClean="0">
                <a:latin typeface="+mn-ea"/>
                <a:ea typeface="+mn-ea"/>
              </a:rPr>
              <a:t>”</a:t>
            </a:r>
            <a:r>
              <a:rPr lang="zh-CN" altLang="en-US" sz="2000" dirty="0" smtClean="0">
                <a:latin typeface="+mn-ea"/>
                <a:ea typeface="+mn-ea"/>
              </a:rPr>
              <a:t>。</a:t>
            </a:r>
            <a:r>
              <a:rPr lang="zh-CN" altLang="en-US" sz="2000" dirty="0" smtClean="0">
                <a:latin typeface="+mn-ea"/>
                <a:ea typeface="+mn-ea"/>
              </a:rPr>
              <a:t>所以</a:t>
            </a:r>
            <a:r>
              <a:rPr lang="zh-CN" altLang="en-US" sz="2000" dirty="0" smtClean="0">
                <a:latin typeface="+mn-ea"/>
                <a:ea typeface="+mn-ea"/>
              </a:rPr>
              <a:t>在发音时要记住经过儿化的音节仍然是一个音节，“</a:t>
            </a:r>
            <a:r>
              <a:rPr lang="en-US" altLang="zh-CN" sz="2000" dirty="0" smtClean="0">
                <a:latin typeface="+mn-ea"/>
                <a:ea typeface="+mn-ea"/>
              </a:rPr>
              <a:t>r”</a:t>
            </a:r>
            <a:r>
              <a:rPr lang="zh-CN" altLang="en-US" sz="2000" dirty="0" smtClean="0">
                <a:latin typeface="+mn-ea"/>
                <a:ea typeface="+mn-ea"/>
              </a:rPr>
              <a:t>在儿化音节中不代表音素，</a:t>
            </a:r>
            <a:r>
              <a:rPr lang="zh-CN" altLang="en-US" sz="2000" dirty="0" smtClean="0">
                <a:latin typeface="+mn-ea"/>
                <a:ea typeface="+mn-ea"/>
              </a:rPr>
              <a:t>只表</a:t>
            </a:r>
            <a:r>
              <a:rPr lang="zh-CN" altLang="en-US" sz="2000" dirty="0" smtClean="0">
                <a:latin typeface="+mn-ea"/>
                <a:ea typeface="+mn-ea"/>
              </a:rPr>
              <a:t>示卷舌动作。</a:t>
            </a:r>
            <a:endParaRPr lang="zh-CN" altLang="en-US" sz="20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125119" y="231949"/>
            <a:ext cx="550296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单音节字词应试指导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310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668167" y="591989"/>
              <a:ext cx="244670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884759" y="1096045"/>
            <a:ext cx="3570208" cy="430887"/>
          </a:xfrm>
          <a:prstGeom prst="rect">
            <a:avLst/>
          </a:prstGeom>
          <a:solidFill>
            <a:srgbClr val="D8C2D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一、对读单音节字词的要求</a:t>
            </a:r>
            <a:endParaRPr lang="zh-CN" altLang="en-US" sz="2200" dirty="0"/>
          </a:p>
        </p:txBody>
      </p:sp>
      <p:sp>
        <p:nvSpPr>
          <p:cNvPr id="26" name="矩形 25"/>
          <p:cNvSpPr/>
          <p:nvPr/>
        </p:nvSpPr>
        <p:spPr>
          <a:xfrm>
            <a:off x="884759" y="2104157"/>
            <a:ext cx="11161240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n-ea"/>
                <a:ea typeface="+mn-ea"/>
              </a:rPr>
              <a:t>    普</a:t>
            </a:r>
            <a:r>
              <a:rPr lang="zh-CN" altLang="en-US" sz="2200" dirty="0" smtClean="0">
                <a:latin typeface="+mn-ea"/>
                <a:ea typeface="+mn-ea"/>
              </a:rPr>
              <a:t>通话水平测试的第一题是读单音节字词，共</a:t>
            </a:r>
            <a:r>
              <a:rPr lang="en-US" altLang="zh-CN" sz="2200" dirty="0" smtClean="0">
                <a:latin typeface="+mn-ea"/>
                <a:ea typeface="+mn-ea"/>
              </a:rPr>
              <a:t>100</a:t>
            </a:r>
            <a:r>
              <a:rPr lang="zh-CN" altLang="en-US" sz="2200" dirty="0" smtClean="0">
                <a:latin typeface="+mn-ea"/>
                <a:ea typeface="+mn-ea"/>
              </a:rPr>
              <a:t>个</a:t>
            </a:r>
            <a:r>
              <a:rPr lang="zh-CN" altLang="en-US" sz="2200" dirty="0" smtClean="0">
                <a:latin typeface="+mn-ea"/>
                <a:ea typeface="+mn-ea"/>
              </a:rPr>
              <a:t>音节。该项测查应试人声、韵</a:t>
            </a:r>
            <a:r>
              <a:rPr lang="zh-CN" altLang="en-US" sz="2200" dirty="0" smtClean="0">
                <a:latin typeface="+mn-ea"/>
                <a:ea typeface="+mn-ea"/>
              </a:rPr>
              <a:t>、调</a:t>
            </a:r>
            <a:r>
              <a:rPr lang="zh-CN" altLang="en-US" sz="2200" dirty="0" smtClean="0">
                <a:latin typeface="+mn-ea"/>
                <a:ea typeface="+mn-ea"/>
              </a:rPr>
              <a:t>读音的标准程度，共</a:t>
            </a:r>
            <a:r>
              <a:rPr lang="en-US" altLang="zh-CN" sz="2200" dirty="0" smtClean="0">
                <a:latin typeface="+mn-ea"/>
                <a:ea typeface="+mn-ea"/>
              </a:rPr>
              <a:t>10</a:t>
            </a:r>
            <a:r>
              <a:rPr lang="zh-CN" altLang="en-US" sz="2200" dirty="0" smtClean="0">
                <a:latin typeface="+mn-ea"/>
                <a:ea typeface="+mn-ea"/>
              </a:rPr>
              <a:t>分</a:t>
            </a:r>
            <a:r>
              <a:rPr lang="zh-CN" altLang="en-US" sz="2200" dirty="0" smtClean="0">
                <a:latin typeface="+mn-ea"/>
                <a:ea typeface="+mn-ea"/>
              </a:rPr>
              <a:t>。</a:t>
            </a:r>
            <a:r>
              <a:rPr lang="en-US" altLang="zh-CN" sz="2200" dirty="0" smtClean="0">
                <a:latin typeface="+mn-ea"/>
                <a:ea typeface="+mn-ea"/>
              </a:rPr>
              <a:t>100</a:t>
            </a:r>
            <a:r>
              <a:rPr lang="zh-CN" altLang="en-US" sz="2200" dirty="0" smtClean="0">
                <a:latin typeface="+mn-ea"/>
                <a:ea typeface="+mn-ea"/>
              </a:rPr>
              <a:t>个</a:t>
            </a:r>
            <a:r>
              <a:rPr lang="zh-CN" altLang="en-US" sz="2200" dirty="0" smtClean="0">
                <a:latin typeface="+mn-ea"/>
                <a:ea typeface="+mn-ea"/>
              </a:rPr>
              <a:t>音节中，每个声母的出现一般不少于</a:t>
            </a:r>
            <a:r>
              <a:rPr lang="en-US" altLang="zh-CN" sz="2200" dirty="0" smtClean="0">
                <a:latin typeface="+mn-ea"/>
                <a:ea typeface="+mn-ea"/>
              </a:rPr>
              <a:t>3</a:t>
            </a:r>
            <a:r>
              <a:rPr lang="zh-CN" altLang="en-US" sz="2200" dirty="0" smtClean="0">
                <a:latin typeface="+mn-ea"/>
                <a:ea typeface="+mn-ea"/>
              </a:rPr>
              <a:t>次</a:t>
            </a:r>
            <a:r>
              <a:rPr lang="zh-CN" altLang="en-US" sz="2200" dirty="0" smtClean="0">
                <a:latin typeface="+mn-ea"/>
                <a:ea typeface="+mn-ea"/>
              </a:rPr>
              <a:t>，每个</a:t>
            </a:r>
            <a:r>
              <a:rPr lang="zh-CN" altLang="en-US" sz="2200" dirty="0" smtClean="0">
                <a:latin typeface="+mn-ea"/>
                <a:ea typeface="+mn-ea"/>
              </a:rPr>
              <a:t>韵母</a:t>
            </a:r>
            <a:r>
              <a:rPr lang="zh-CN" altLang="en-US" sz="2200" dirty="0" smtClean="0">
                <a:latin typeface="+mn-ea"/>
                <a:ea typeface="+mn-ea"/>
              </a:rPr>
              <a:t>的出现一般不少于</a:t>
            </a:r>
            <a:r>
              <a:rPr lang="en-US" altLang="zh-CN" sz="2200" dirty="0" smtClean="0">
                <a:latin typeface="+mn-ea"/>
                <a:ea typeface="+mn-ea"/>
              </a:rPr>
              <a:t>2</a:t>
            </a:r>
            <a:r>
              <a:rPr lang="zh-CN" altLang="en-US" sz="2200" dirty="0" smtClean="0">
                <a:latin typeface="+mn-ea"/>
                <a:ea typeface="+mn-ea"/>
              </a:rPr>
              <a:t>次</a:t>
            </a:r>
            <a:r>
              <a:rPr lang="zh-CN" altLang="en-US" sz="2200" dirty="0" smtClean="0">
                <a:latin typeface="+mn-ea"/>
                <a:ea typeface="+mn-ea"/>
              </a:rPr>
              <a:t>，</a:t>
            </a:r>
            <a:r>
              <a:rPr lang="en-US" altLang="zh-CN" sz="2200" dirty="0" smtClean="0">
                <a:latin typeface="+mn-ea"/>
                <a:ea typeface="+mn-ea"/>
              </a:rPr>
              <a:t>4</a:t>
            </a:r>
            <a:r>
              <a:rPr lang="zh-CN" altLang="en-US" sz="2200" dirty="0" smtClean="0">
                <a:latin typeface="+mn-ea"/>
                <a:ea typeface="+mn-ea"/>
              </a:rPr>
              <a:t>个</a:t>
            </a:r>
            <a:r>
              <a:rPr lang="zh-CN" altLang="en-US" sz="2200" dirty="0" smtClean="0">
                <a:latin typeface="+mn-ea"/>
                <a:ea typeface="+mn-ea"/>
              </a:rPr>
              <a:t>声调出现次数大致均衡。读错一个字的声母、韵母或</a:t>
            </a:r>
            <a:r>
              <a:rPr lang="zh-CN" altLang="en-US" sz="2200" dirty="0" smtClean="0">
                <a:latin typeface="+mn-ea"/>
                <a:ea typeface="+mn-ea"/>
              </a:rPr>
              <a:t>声调</a:t>
            </a:r>
            <a:r>
              <a:rPr lang="zh-CN" altLang="en-US" sz="2200" dirty="0" smtClean="0">
                <a:latin typeface="+mn-ea"/>
                <a:ea typeface="+mn-ea"/>
              </a:rPr>
              <a:t>扣</a:t>
            </a:r>
            <a:r>
              <a:rPr lang="en-US" altLang="zh-CN" sz="2200" dirty="0" smtClean="0">
                <a:latin typeface="+mn-ea"/>
                <a:ea typeface="+mn-ea"/>
              </a:rPr>
              <a:t>0.1 </a:t>
            </a:r>
            <a:r>
              <a:rPr lang="zh-CN" altLang="en-US" sz="2200" dirty="0" smtClean="0">
                <a:latin typeface="+mn-ea"/>
                <a:ea typeface="+mn-ea"/>
              </a:rPr>
              <a:t>分，读音有缺陷每个字扣</a:t>
            </a:r>
            <a:r>
              <a:rPr lang="en-US" altLang="zh-CN" sz="2200" dirty="0" smtClean="0">
                <a:latin typeface="+mn-ea"/>
                <a:ea typeface="+mn-ea"/>
              </a:rPr>
              <a:t>0.05</a:t>
            </a:r>
            <a:r>
              <a:rPr lang="zh-CN" altLang="en-US" sz="2200" dirty="0" smtClean="0">
                <a:latin typeface="+mn-ea"/>
                <a:ea typeface="+mn-ea"/>
              </a:rPr>
              <a:t>分</a:t>
            </a:r>
            <a:r>
              <a:rPr lang="zh-CN" altLang="en-US" sz="2200" dirty="0" smtClean="0">
                <a:latin typeface="+mn-ea"/>
                <a:ea typeface="+mn-ea"/>
              </a:rPr>
              <a:t>。限时</a:t>
            </a:r>
            <a:r>
              <a:rPr lang="en-US" altLang="zh-CN" sz="2200" dirty="0" smtClean="0">
                <a:latin typeface="+mn-ea"/>
                <a:ea typeface="+mn-ea"/>
              </a:rPr>
              <a:t>3.5</a:t>
            </a:r>
            <a:r>
              <a:rPr lang="zh-CN" altLang="en-US" sz="2200" dirty="0" smtClean="0">
                <a:latin typeface="+mn-ea"/>
                <a:ea typeface="+mn-ea"/>
              </a:rPr>
              <a:t>分</a:t>
            </a:r>
            <a:r>
              <a:rPr lang="zh-CN" altLang="en-US" sz="2200" dirty="0" smtClean="0">
                <a:latin typeface="+mn-ea"/>
                <a:ea typeface="+mn-ea"/>
              </a:rPr>
              <a:t>钟，超时</a:t>
            </a:r>
            <a:r>
              <a:rPr lang="en-US" altLang="zh-CN" sz="2200" dirty="0" smtClean="0">
                <a:latin typeface="+mn-ea"/>
                <a:ea typeface="+mn-ea"/>
              </a:rPr>
              <a:t>1</a:t>
            </a:r>
            <a:r>
              <a:rPr lang="zh-CN" altLang="en-US" sz="2200" dirty="0" smtClean="0">
                <a:latin typeface="+mn-ea"/>
                <a:ea typeface="+mn-ea"/>
              </a:rPr>
              <a:t>分</a:t>
            </a:r>
            <a:r>
              <a:rPr lang="zh-CN" altLang="en-US" sz="2200" dirty="0" smtClean="0">
                <a:latin typeface="+mn-ea"/>
                <a:ea typeface="+mn-ea"/>
              </a:rPr>
              <a:t>钟以内扣</a:t>
            </a:r>
            <a:r>
              <a:rPr lang="en-US" altLang="zh-CN" sz="2200" dirty="0" smtClean="0">
                <a:latin typeface="+mn-ea"/>
                <a:ea typeface="+mn-ea"/>
              </a:rPr>
              <a:t>0.5</a:t>
            </a:r>
            <a:r>
              <a:rPr lang="zh-CN" altLang="en-US" sz="2200" dirty="0" smtClean="0">
                <a:latin typeface="+mn-ea"/>
                <a:ea typeface="+mn-ea"/>
              </a:rPr>
              <a:t>分</a:t>
            </a:r>
            <a:r>
              <a:rPr lang="zh-CN" altLang="en-US" sz="2200" dirty="0" smtClean="0">
                <a:latin typeface="+mn-ea"/>
                <a:ea typeface="+mn-ea"/>
              </a:rPr>
              <a:t>，</a:t>
            </a:r>
            <a:r>
              <a:rPr lang="zh-CN" altLang="en-US" sz="2200" dirty="0" smtClean="0">
                <a:latin typeface="+mn-ea"/>
                <a:ea typeface="+mn-ea"/>
              </a:rPr>
              <a:t>超时</a:t>
            </a:r>
            <a:r>
              <a:rPr lang="en-US" altLang="zh-CN" sz="2200" dirty="0" smtClean="0">
                <a:latin typeface="+mn-ea"/>
                <a:ea typeface="+mn-ea"/>
              </a:rPr>
              <a:t>1</a:t>
            </a:r>
            <a:r>
              <a:rPr lang="zh-CN" altLang="en-US" sz="2200" dirty="0" smtClean="0">
                <a:latin typeface="+mn-ea"/>
                <a:ea typeface="+mn-ea"/>
              </a:rPr>
              <a:t>分钟以上（</a:t>
            </a:r>
            <a:r>
              <a:rPr lang="zh-CN" altLang="en-US" sz="2200" dirty="0" smtClean="0">
                <a:latin typeface="+mn-ea"/>
                <a:ea typeface="+mn-ea"/>
              </a:rPr>
              <a:t>含</a:t>
            </a:r>
            <a:r>
              <a:rPr lang="en-US" altLang="zh-CN" sz="2200" dirty="0" smtClean="0">
                <a:latin typeface="+mn-ea"/>
                <a:ea typeface="+mn-ea"/>
              </a:rPr>
              <a:t>1</a:t>
            </a:r>
            <a:r>
              <a:rPr lang="zh-CN" altLang="en-US" sz="2200" dirty="0" smtClean="0">
                <a:latin typeface="+mn-ea"/>
                <a:ea typeface="+mn-ea"/>
              </a:rPr>
              <a:t>分</a:t>
            </a:r>
            <a:r>
              <a:rPr lang="zh-CN" altLang="en-US" sz="2200" dirty="0" smtClean="0">
                <a:latin typeface="+mn-ea"/>
                <a:ea typeface="+mn-ea"/>
              </a:rPr>
              <a:t>钟），扣</a:t>
            </a:r>
            <a:r>
              <a:rPr lang="en-US" altLang="zh-CN" sz="2200" dirty="0" smtClean="0">
                <a:latin typeface="+mn-ea"/>
                <a:ea typeface="+mn-ea"/>
              </a:rPr>
              <a:t>1</a:t>
            </a:r>
            <a:r>
              <a:rPr lang="zh-CN" altLang="en-US" sz="2200" dirty="0" smtClean="0">
                <a:latin typeface="+mn-ea"/>
                <a:ea typeface="+mn-ea"/>
              </a:rPr>
              <a:t>分</a:t>
            </a:r>
            <a:r>
              <a:rPr lang="zh-CN" altLang="en-US" sz="2200" dirty="0" smtClean="0">
                <a:latin typeface="+mn-ea"/>
                <a:ea typeface="+mn-ea"/>
              </a:rPr>
              <a:t>。</a:t>
            </a:r>
            <a:endParaRPr lang="zh-CN" altLang="en-US" sz="22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125119" y="231949"/>
            <a:ext cx="550296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多音节字词应试指导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310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668167" y="591989"/>
              <a:ext cx="244670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884759" y="1096045"/>
            <a:ext cx="6340197" cy="461665"/>
          </a:xfrm>
          <a:prstGeom prst="rect">
            <a:avLst/>
          </a:prstGeom>
          <a:solidFill>
            <a:srgbClr val="D8C2D0"/>
          </a:solidFill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二、测试中容易出现的错误以及应注意的问题</a:t>
            </a:r>
            <a:endParaRPr lang="zh-CN" altLang="en-US" sz="2200" dirty="0"/>
          </a:p>
        </p:txBody>
      </p:sp>
      <p:sp>
        <p:nvSpPr>
          <p:cNvPr id="8" name="矩形 7"/>
          <p:cNvSpPr/>
          <p:nvPr/>
        </p:nvSpPr>
        <p:spPr>
          <a:xfrm>
            <a:off x="1028775" y="1744117"/>
            <a:ext cx="413446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solidFill>
                  <a:srgbClr val="FFC000"/>
                </a:solidFill>
              </a:rPr>
              <a:t>（四）分不清多音多义词的读音</a:t>
            </a:r>
            <a:endParaRPr lang="zh-CN" altLang="en-US" sz="2200" dirty="0" smtClean="0">
              <a:solidFill>
                <a:srgbClr val="FFC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44799" y="2392189"/>
            <a:ext cx="101531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+mn-ea"/>
                <a:ea typeface="+mn-ea"/>
              </a:rPr>
              <a:t>    多</a:t>
            </a:r>
            <a:r>
              <a:rPr lang="zh-CN" altLang="en-US" sz="2000" dirty="0" smtClean="0">
                <a:latin typeface="+mn-ea"/>
                <a:ea typeface="+mn-ea"/>
              </a:rPr>
              <a:t>音多义词是指形体相同而读音、意义都不相同的字。这些写法相同的字在读音上是有区别的，是因为它们在意义上有区别，如果分不清字义，就会读错音。如“单（</a:t>
            </a:r>
            <a:r>
              <a:rPr lang="en-US" altLang="zh-CN" sz="2000" dirty="0" err="1" smtClean="0">
                <a:latin typeface="+mn-ea"/>
                <a:ea typeface="+mn-ea"/>
              </a:rPr>
              <a:t>dān</a:t>
            </a:r>
            <a:r>
              <a:rPr lang="zh-CN" altLang="en-US" sz="2000" dirty="0" smtClean="0">
                <a:latin typeface="+mn-ea"/>
                <a:ea typeface="+mn-ea"/>
              </a:rPr>
              <a:t>）纯”“单（</a:t>
            </a:r>
            <a:r>
              <a:rPr lang="en-US" altLang="zh-CN" sz="2000" dirty="0" err="1" smtClean="0">
                <a:latin typeface="+mn-ea"/>
                <a:ea typeface="+mn-ea"/>
              </a:rPr>
              <a:t>chán</a:t>
            </a:r>
            <a:r>
              <a:rPr lang="zh-CN" altLang="en-US" sz="2000" dirty="0" smtClean="0">
                <a:latin typeface="+mn-ea"/>
                <a:ea typeface="+mn-ea"/>
              </a:rPr>
              <a:t>）于”“姓单（</a:t>
            </a:r>
            <a:r>
              <a:rPr lang="en-US" altLang="zh-CN" sz="2000" dirty="0" err="1" smtClean="0">
                <a:latin typeface="+mn-ea"/>
                <a:ea typeface="+mn-ea"/>
              </a:rPr>
              <a:t>shàn</a:t>
            </a:r>
            <a:r>
              <a:rPr lang="zh-CN" altLang="en-US" sz="2000" dirty="0" smtClean="0">
                <a:latin typeface="+mn-ea"/>
                <a:ea typeface="+mn-ea"/>
              </a:rPr>
              <a:t>）”，在这三个词语当中，“单”的读音就各不相同，如果不了解它们意义的差别，难免会读错音。</a:t>
            </a:r>
            <a:endParaRPr lang="zh-CN" altLang="en-US" sz="2000" dirty="0" smtClean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125119" y="231949"/>
            <a:ext cx="550296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多音节字词应试指导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310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668167" y="591989"/>
              <a:ext cx="244670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884759" y="1096045"/>
            <a:ext cx="6340197" cy="461665"/>
          </a:xfrm>
          <a:prstGeom prst="rect">
            <a:avLst/>
          </a:prstGeom>
          <a:solidFill>
            <a:srgbClr val="D8C2D0"/>
          </a:solidFill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二、测试中容易出现的错误以及应注意的问题</a:t>
            </a:r>
            <a:endParaRPr lang="zh-CN" altLang="en-US" sz="2200" dirty="0"/>
          </a:p>
        </p:txBody>
      </p:sp>
      <p:sp>
        <p:nvSpPr>
          <p:cNvPr id="8" name="矩形 7"/>
          <p:cNvSpPr/>
          <p:nvPr/>
        </p:nvSpPr>
        <p:spPr>
          <a:xfrm>
            <a:off x="884759" y="1744117"/>
            <a:ext cx="357020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solidFill>
                  <a:srgbClr val="FFC000"/>
                </a:solidFill>
              </a:rPr>
              <a:t>（五）词语的轻重格式不对</a:t>
            </a:r>
            <a:endParaRPr lang="zh-CN" altLang="en-US" sz="2200" dirty="0" smtClean="0">
              <a:solidFill>
                <a:srgbClr val="FFC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00783" y="2320181"/>
            <a:ext cx="1065718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+mn-ea"/>
                <a:ea typeface="+mn-ea"/>
              </a:rPr>
              <a:t>    在</a:t>
            </a:r>
            <a:r>
              <a:rPr lang="zh-CN" altLang="en-US" sz="2000" dirty="0" smtClean="0">
                <a:latin typeface="+mn-ea"/>
                <a:ea typeface="+mn-ea"/>
              </a:rPr>
              <a:t>双音节和多音节词里，各音节的轻重分量、强弱等级是不同的，往往有一个音节读音比较重，这个音节就是词重音音节</a:t>
            </a:r>
            <a:r>
              <a:rPr lang="zh-CN" altLang="en-US" sz="2000" dirty="0" smtClean="0">
                <a:latin typeface="+mn-ea"/>
                <a:ea typeface="+mn-ea"/>
              </a:rPr>
              <a:t>。</a:t>
            </a:r>
            <a:endParaRPr lang="en-US" altLang="zh-CN" sz="2000" dirty="0" smtClean="0">
              <a:latin typeface="+mn-ea"/>
              <a:ea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+mn-ea"/>
                <a:ea typeface="+mn-ea"/>
              </a:rPr>
              <a:t> </a:t>
            </a:r>
            <a:r>
              <a:rPr lang="en-US" altLang="zh-CN" sz="2000" dirty="0" smtClean="0">
                <a:latin typeface="+mn-ea"/>
                <a:ea typeface="+mn-ea"/>
              </a:rPr>
              <a:t>   </a:t>
            </a:r>
            <a:r>
              <a:rPr lang="zh-CN" altLang="en-US" sz="2000" dirty="0" smtClean="0">
                <a:latin typeface="+mn-ea"/>
                <a:ea typeface="+mn-ea"/>
              </a:rPr>
              <a:t>词</a:t>
            </a:r>
            <a:r>
              <a:rPr lang="zh-CN" altLang="en-US" sz="2000" dirty="0" smtClean="0">
                <a:latin typeface="+mn-ea"/>
                <a:ea typeface="+mn-ea"/>
              </a:rPr>
              <a:t>的轻重音可分四个等级：重音、中音、次轻音、最轻音。</a:t>
            </a:r>
            <a:endParaRPr lang="zh-CN" altLang="en-US" sz="2000" dirty="0" smtClean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125119" y="231949"/>
            <a:ext cx="550296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多音节字词应试指导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310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668167" y="591989"/>
              <a:ext cx="244670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884759" y="1096045"/>
            <a:ext cx="6340197" cy="461665"/>
          </a:xfrm>
          <a:prstGeom prst="rect">
            <a:avLst/>
          </a:prstGeom>
          <a:solidFill>
            <a:srgbClr val="D8C2D0"/>
          </a:solidFill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二、测试中容易出现的错误以及应注意的问题</a:t>
            </a:r>
            <a:endParaRPr lang="zh-CN" altLang="en-US" sz="2200" dirty="0"/>
          </a:p>
        </p:txBody>
      </p:sp>
      <p:sp>
        <p:nvSpPr>
          <p:cNvPr id="8" name="矩形 7"/>
          <p:cNvSpPr/>
          <p:nvPr/>
        </p:nvSpPr>
        <p:spPr>
          <a:xfrm>
            <a:off x="2180903" y="2464197"/>
            <a:ext cx="100091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latin typeface="+mn-ea"/>
                <a:ea typeface="+mn-ea"/>
              </a:rPr>
              <a:t>1. </a:t>
            </a:r>
            <a:r>
              <a:rPr lang="zh-CN" altLang="en-US" sz="2000" dirty="0" smtClean="0">
                <a:latin typeface="+mn-ea"/>
                <a:ea typeface="+mn-ea"/>
              </a:rPr>
              <a:t>双音节词有“中</a:t>
            </a:r>
            <a:r>
              <a:rPr lang="en-US" altLang="zh-CN" sz="2000" dirty="0" smtClean="0">
                <a:latin typeface="+mn-ea"/>
                <a:ea typeface="+mn-ea"/>
              </a:rPr>
              <a:t>·</a:t>
            </a:r>
            <a:r>
              <a:rPr lang="zh-CN" altLang="en-US" sz="2000" dirty="0" smtClean="0">
                <a:latin typeface="+mn-ea"/>
                <a:ea typeface="+mn-ea"/>
              </a:rPr>
              <a:t>重”“重</a:t>
            </a:r>
            <a:r>
              <a:rPr lang="en-US" altLang="zh-CN" sz="2000" dirty="0" smtClean="0">
                <a:latin typeface="+mn-ea"/>
                <a:ea typeface="+mn-ea"/>
              </a:rPr>
              <a:t>·</a:t>
            </a:r>
            <a:r>
              <a:rPr lang="zh-CN" altLang="en-US" sz="2000" dirty="0" smtClean="0">
                <a:latin typeface="+mn-ea"/>
                <a:ea typeface="+mn-ea"/>
              </a:rPr>
              <a:t>中”“重</a:t>
            </a:r>
            <a:r>
              <a:rPr lang="en-US" altLang="zh-CN" sz="2000" dirty="0" smtClean="0">
                <a:latin typeface="+mn-ea"/>
                <a:ea typeface="+mn-ea"/>
              </a:rPr>
              <a:t>·</a:t>
            </a:r>
            <a:r>
              <a:rPr lang="zh-CN" altLang="en-US" sz="2000" dirty="0" smtClean="0">
                <a:latin typeface="+mn-ea"/>
                <a:ea typeface="+mn-ea"/>
              </a:rPr>
              <a:t>次轻”“重</a:t>
            </a:r>
            <a:r>
              <a:rPr lang="en-US" altLang="zh-CN" sz="2000" dirty="0" smtClean="0">
                <a:latin typeface="+mn-ea"/>
                <a:ea typeface="+mn-ea"/>
              </a:rPr>
              <a:t>·</a:t>
            </a:r>
            <a:r>
              <a:rPr lang="zh-CN" altLang="en-US" sz="2000" dirty="0" smtClean="0">
                <a:latin typeface="+mn-ea"/>
                <a:ea typeface="+mn-ea"/>
              </a:rPr>
              <a:t>最轻”四种基本格式。</a:t>
            </a:r>
            <a:endParaRPr lang="zh-CN" altLang="en-US" sz="2000" dirty="0" smtClean="0"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80903" y="3184277"/>
            <a:ext cx="56989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latin typeface="+mn-ea"/>
                <a:ea typeface="+mn-ea"/>
              </a:rPr>
              <a:t>2. </a:t>
            </a:r>
            <a:r>
              <a:rPr lang="zh-CN" altLang="en-US" sz="2000" dirty="0" smtClean="0">
                <a:latin typeface="+mn-ea"/>
                <a:ea typeface="+mn-ea"/>
              </a:rPr>
              <a:t>三音节词大多数读为“中</a:t>
            </a:r>
            <a:r>
              <a:rPr lang="en-US" altLang="zh-CN" sz="2000" dirty="0" smtClean="0">
                <a:latin typeface="+mn-ea"/>
                <a:ea typeface="+mn-ea"/>
              </a:rPr>
              <a:t>·</a:t>
            </a:r>
            <a:r>
              <a:rPr lang="zh-CN" altLang="en-US" sz="2000" dirty="0" smtClean="0">
                <a:latin typeface="+mn-ea"/>
                <a:ea typeface="+mn-ea"/>
              </a:rPr>
              <a:t>次轻</a:t>
            </a:r>
            <a:r>
              <a:rPr lang="en-US" altLang="zh-CN" sz="2000" dirty="0" smtClean="0">
                <a:latin typeface="+mn-ea"/>
                <a:ea typeface="+mn-ea"/>
              </a:rPr>
              <a:t>·</a:t>
            </a:r>
            <a:r>
              <a:rPr lang="zh-CN" altLang="en-US" sz="2000" dirty="0" smtClean="0">
                <a:latin typeface="+mn-ea"/>
                <a:ea typeface="+mn-ea"/>
              </a:rPr>
              <a:t>重”格式。</a:t>
            </a:r>
            <a:endParaRPr lang="zh-CN" altLang="en-US" sz="2000" dirty="0" smtClean="0"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80903" y="3904357"/>
            <a:ext cx="64684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latin typeface="+mn-ea"/>
                <a:ea typeface="+mn-ea"/>
              </a:rPr>
              <a:t>3. </a:t>
            </a:r>
            <a:r>
              <a:rPr lang="zh-CN" altLang="en-US" sz="2000" dirty="0" smtClean="0">
                <a:latin typeface="+mn-ea"/>
                <a:ea typeface="+mn-ea"/>
              </a:rPr>
              <a:t>四音节词语大多数读为“中</a:t>
            </a:r>
            <a:r>
              <a:rPr lang="en-US" altLang="zh-CN" sz="2000" dirty="0" smtClean="0">
                <a:latin typeface="+mn-ea"/>
                <a:ea typeface="+mn-ea"/>
              </a:rPr>
              <a:t>·</a:t>
            </a:r>
            <a:r>
              <a:rPr lang="zh-CN" altLang="en-US" sz="2000" dirty="0" smtClean="0">
                <a:latin typeface="+mn-ea"/>
                <a:ea typeface="+mn-ea"/>
              </a:rPr>
              <a:t>次轻</a:t>
            </a:r>
            <a:r>
              <a:rPr lang="en-US" altLang="zh-CN" sz="2000" dirty="0" smtClean="0">
                <a:latin typeface="+mn-ea"/>
                <a:ea typeface="+mn-ea"/>
              </a:rPr>
              <a:t>·</a:t>
            </a:r>
            <a:r>
              <a:rPr lang="zh-CN" altLang="en-US" sz="2000" dirty="0" smtClean="0">
                <a:latin typeface="+mn-ea"/>
                <a:ea typeface="+mn-ea"/>
              </a:rPr>
              <a:t>中</a:t>
            </a:r>
            <a:r>
              <a:rPr lang="en-US" altLang="zh-CN" sz="2000" dirty="0" smtClean="0">
                <a:latin typeface="+mn-ea"/>
                <a:ea typeface="+mn-ea"/>
              </a:rPr>
              <a:t>·</a:t>
            </a:r>
            <a:r>
              <a:rPr lang="zh-CN" altLang="en-US" sz="2000" dirty="0" smtClean="0">
                <a:latin typeface="+mn-ea"/>
                <a:ea typeface="+mn-ea"/>
              </a:rPr>
              <a:t>重”格式。</a:t>
            </a:r>
            <a:endParaRPr lang="zh-CN" altLang="en-US" sz="2000" dirty="0" smtClean="0"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8735" y="2968253"/>
            <a:ext cx="1296144" cy="1015663"/>
          </a:xfrm>
          <a:prstGeom prst="rect">
            <a:avLst/>
          </a:prstGeom>
          <a:solidFill>
            <a:srgbClr val="ADE4C3"/>
          </a:solidFill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+mn-ea"/>
                <a:ea typeface="+mn-ea"/>
              </a:rPr>
              <a:t>普通话词</a:t>
            </a:r>
            <a:endParaRPr lang="en-US" altLang="zh-CN" sz="2000" dirty="0" smtClean="0">
              <a:latin typeface="+mn-ea"/>
              <a:ea typeface="+mn-ea"/>
            </a:endParaRPr>
          </a:p>
          <a:p>
            <a:r>
              <a:rPr lang="zh-CN" altLang="en-US" sz="2000" dirty="0" smtClean="0">
                <a:latin typeface="+mn-ea"/>
                <a:ea typeface="+mn-ea"/>
              </a:rPr>
              <a:t>的</a:t>
            </a:r>
            <a:r>
              <a:rPr lang="zh-CN" altLang="en-US" sz="2000" dirty="0" smtClean="0">
                <a:latin typeface="+mn-ea"/>
                <a:ea typeface="+mn-ea"/>
              </a:rPr>
              <a:t>轻重格式</a:t>
            </a:r>
            <a:endParaRPr lang="zh-CN" altLang="en-US" sz="2000" dirty="0" smtClean="0">
              <a:latin typeface="+mn-ea"/>
              <a:ea typeface="+mn-ea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 flipV="1">
            <a:off x="1892871" y="2896245"/>
            <a:ext cx="36004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>
            <a:off x="1820863" y="3616325"/>
            <a:ext cx="36004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 descr="t01e54695e6edd4bbdc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165679" y="4480421"/>
            <a:ext cx="1977008" cy="19770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053111" y="231949"/>
            <a:ext cx="550296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三  朗读应试指导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310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668167" y="591989"/>
              <a:ext cx="244670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884759" y="1096045"/>
            <a:ext cx="4801314" cy="461665"/>
          </a:xfrm>
          <a:prstGeom prst="rect">
            <a:avLst/>
          </a:prstGeom>
          <a:solidFill>
            <a:srgbClr val="D8C2D0"/>
          </a:solidFill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一、普通话水平测试对朗读的要求</a:t>
            </a:r>
            <a:endParaRPr lang="zh-CN" altLang="en-US" sz="2200" dirty="0"/>
          </a:p>
        </p:txBody>
      </p:sp>
      <p:sp>
        <p:nvSpPr>
          <p:cNvPr id="14" name="矩形 13"/>
          <p:cNvSpPr/>
          <p:nvPr/>
        </p:nvSpPr>
        <p:spPr>
          <a:xfrm>
            <a:off x="884759" y="1744117"/>
            <a:ext cx="1116124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j-ea"/>
                <a:ea typeface="+mj-ea"/>
              </a:rPr>
              <a:t>    普</a:t>
            </a:r>
            <a:r>
              <a:rPr lang="zh-CN" altLang="en-US" sz="2200" dirty="0" smtClean="0">
                <a:latin typeface="+mj-ea"/>
                <a:ea typeface="+mj-ea"/>
              </a:rPr>
              <a:t>通话水平测试的第三项是朗读，它的目的是测查应试人使用普通话朗读书面作</a:t>
            </a:r>
            <a:r>
              <a:rPr lang="zh-CN" altLang="en-US" sz="2200" dirty="0" smtClean="0">
                <a:latin typeface="+mj-ea"/>
                <a:ea typeface="+mj-ea"/>
              </a:rPr>
              <a:t>品的</a:t>
            </a:r>
            <a:r>
              <a:rPr lang="zh-CN" altLang="en-US" sz="2200" dirty="0" smtClean="0">
                <a:latin typeface="+mj-ea"/>
                <a:ea typeface="+mj-ea"/>
              </a:rPr>
              <a:t>能力，在测查应试人声母、韵母、声调读音标准程度的同时，还要重点测查连读音变</a:t>
            </a:r>
            <a:r>
              <a:rPr lang="zh-CN" altLang="en-US" sz="2200" dirty="0" smtClean="0">
                <a:latin typeface="+mj-ea"/>
                <a:ea typeface="+mj-ea"/>
              </a:rPr>
              <a:t>、停</a:t>
            </a:r>
            <a:r>
              <a:rPr lang="zh-CN" altLang="en-US" sz="2200" dirty="0" smtClean="0">
                <a:latin typeface="+mj-ea"/>
                <a:ea typeface="+mj-ea"/>
              </a:rPr>
              <a:t>连、语调以及流畅程度。该项共</a:t>
            </a:r>
            <a:r>
              <a:rPr lang="en-US" altLang="zh-CN" sz="2200" dirty="0" smtClean="0">
                <a:latin typeface="+mj-ea"/>
                <a:ea typeface="+mj-ea"/>
              </a:rPr>
              <a:t>30</a:t>
            </a:r>
            <a:r>
              <a:rPr lang="zh-CN" altLang="en-US" sz="2200" dirty="0" smtClean="0">
                <a:latin typeface="+mj-ea"/>
                <a:ea typeface="+mj-ea"/>
              </a:rPr>
              <a:t>分</a:t>
            </a:r>
            <a:r>
              <a:rPr lang="zh-CN" altLang="en-US" sz="2200" dirty="0" smtClean="0">
                <a:latin typeface="+mj-ea"/>
                <a:ea typeface="+mj-ea"/>
              </a:rPr>
              <a:t>，限时</a:t>
            </a:r>
            <a:r>
              <a:rPr lang="en-US" altLang="zh-CN" sz="2200" dirty="0" smtClean="0">
                <a:latin typeface="+mj-ea"/>
                <a:ea typeface="+mj-ea"/>
              </a:rPr>
              <a:t>4</a:t>
            </a:r>
            <a:r>
              <a:rPr lang="zh-CN" altLang="en-US" sz="2200" dirty="0" smtClean="0">
                <a:latin typeface="+mj-ea"/>
                <a:ea typeface="+mj-ea"/>
              </a:rPr>
              <a:t>分</a:t>
            </a:r>
            <a:r>
              <a:rPr lang="zh-CN" altLang="en-US" sz="2200" dirty="0" smtClean="0">
                <a:latin typeface="+mj-ea"/>
                <a:ea typeface="+mj-ea"/>
              </a:rPr>
              <a:t>钟。</a:t>
            </a:r>
            <a:endParaRPr lang="zh-CN" altLang="en-US" sz="2200" dirty="0"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56767" y="3616325"/>
            <a:ext cx="11089232" cy="2400657"/>
          </a:xfrm>
          <a:prstGeom prst="rect">
            <a:avLst/>
          </a:prstGeom>
          <a:ln w="19050" cmpd="dbl">
            <a:solidFill>
              <a:srgbClr val="BC36E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朗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读的作品从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普通话水平测试用朗读作品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中抽签选定，评分以朗读作品的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音节为限。评分由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方面组成：一是“语音错误”，每错一个音节、漏读或增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音节，扣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0.1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；二是“系统缺陷”，声母或韵母的系统性语音缺陷，视程度扣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；三是“语调偏误”，视程度扣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；四是“停连不当”，视程度扣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0.5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；五是“流畅度”，朗读不流畅（包括回读、蹦读、结结巴巴），视程度扣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0.5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。超时扣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053111" y="231949"/>
            <a:ext cx="550296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三  朗读应试指导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310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668167" y="591989"/>
              <a:ext cx="244670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884759" y="1096045"/>
            <a:ext cx="6340197" cy="461665"/>
          </a:xfrm>
          <a:prstGeom prst="rect">
            <a:avLst/>
          </a:prstGeom>
          <a:solidFill>
            <a:srgbClr val="D8C2D0"/>
          </a:solidFill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二、</a:t>
            </a:r>
            <a:r>
              <a:rPr lang="zh-CN" altLang="en-US" sz="2400" dirty="0" smtClean="0"/>
              <a:t>测试中容易出现的错误以及应注意的问题</a:t>
            </a:r>
            <a:endParaRPr lang="zh-CN" altLang="en-US" sz="2200" dirty="0"/>
          </a:p>
        </p:txBody>
      </p:sp>
      <p:sp>
        <p:nvSpPr>
          <p:cNvPr id="8" name="矩形 7"/>
          <p:cNvSpPr/>
          <p:nvPr/>
        </p:nvSpPr>
        <p:spPr>
          <a:xfrm>
            <a:off x="1244799" y="2176165"/>
            <a:ext cx="1313180" cy="430887"/>
          </a:xfrm>
          <a:prstGeom prst="rect">
            <a:avLst/>
          </a:prstGeom>
          <a:solidFill>
            <a:srgbClr val="ADE4C3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停顿不当</a:t>
            </a:r>
            <a:endParaRPr lang="zh-CN" altLang="en-US" sz="2200" dirty="0"/>
          </a:p>
        </p:txBody>
      </p:sp>
      <p:sp>
        <p:nvSpPr>
          <p:cNvPr id="9" name="虚尾箭头 8"/>
          <p:cNvSpPr/>
          <p:nvPr/>
        </p:nvSpPr>
        <p:spPr>
          <a:xfrm>
            <a:off x="2900983" y="2176165"/>
            <a:ext cx="1152128" cy="432048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41143" y="1888133"/>
            <a:ext cx="7776864" cy="110799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停顿要根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据思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想感情的需要，借助语法成分的关系进行安排。一句话停顿的地方不同，往往会表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达出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不同的意思。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44799" y="3544317"/>
            <a:ext cx="1313180" cy="430887"/>
          </a:xfrm>
          <a:prstGeom prst="rect">
            <a:avLst/>
          </a:prstGeom>
          <a:solidFill>
            <a:srgbClr val="ADE4C3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重音不准</a:t>
            </a:r>
            <a:endParaRPr lang="zh-CN" altLang="en-US" sz="2200" dirty="0" smtClean="0"/>
          </a:p>
        </p:txBody>
      </p:sp>
      <p:sp>
        <p:nvSpPr>
          <p:cNvPr id="12" name="虚尾箭头 11"/>
          <p:cNvSpPr/>
          <p:nvPr/>
        </p:nvSpPr>
        <p:spPr>
          <a:xfrm>
            <a:off x="2900983" y="3544317"/>
            <a:ext cx="1152128" cy="432048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41143" y="3256285"/>
            <a:ext cx="7848872" cy="1107996"/>
          </a:xfrm>
          <a:prstGeom prst="rect">
            <a:avLst/>
          </a:prstGeom>
          <a:ln w="158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重音以句子为单位，任何一个句子中都有重音，但一句话里哪些词该读重音，情况是不一样的。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44799" y="5056485"/>
            <a:ext cx="1313180" cy="430887"/>
          </a:xfrm>
          <a:prstGeom prst="rect">
            <a:avLst/>
          </a:prstGeom>
          <a:solidFill>
            <a:srgbClr val="ADE4C3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句调不妥</a:t>
            </a:r>
            <a:endParaRPr lang="zh-CN" altLang="en-US" sz="2200" dirty="0" smtClean="0"/>
          </a:p>
        </p:txBody>
      </p:sp>
      <p:sp>
        <p:nvSpPr>
          <p:cNvPr id="15" name="虚尾箭头 14"/>
          <p:cNvSpPr/>
          <p:nvPr/>
        </p:nvSpPr>
        <p:spPr>
          <a:xfrm>
            <a:off x="2900983" y="5056485"/>
            <a:ext cx="1152128" cy="432048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341143" y="4768453"/>
            <a:ext cx="7848872" cy="1107996"/>
          </a:xfrm>
          <a:prstGeom prst="rect">
            <a:avLst/>
          </a:prstGeom>
          <a:ln w="158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普通话的句调主要有四种基本类型：平直调、上扬调、下抑调和曲折调。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053111" y="231949"/>
            <a:ext cx="550296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三  朗读应试指导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310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668167" y="591989"/>
              <a:ext cx="244670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884759" y="1096045"/>
            <a:ext cx="6340197" cy="461665"/>
          </a:xfrm>
          <a:prstGeom prst="rect">
            <a:avLst/>
          </a:prstGeom>
          <a:solidFill>
            <a:srgbClr val="D8C2D0"/>
          </a:solidFill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二、</a:t>
            </a:r>
            <a:r>
              <a:rPr lang="zh-CN" altLang="en-US" sz="2400" dirty="0" smtClean="0"/>
              <a:t>测试中容易出现的错误以及应注意的问题</a:t>
            </a:r>
            <a:endParaRPr lang="zh-CN" altLang="en-US" sz="2200" dirty="0"/>
          </a:p>
        </p:txBody>
      </p:sp>
      <p:sp>
        <p:nvSpPr>
          <p:cNvPr id="8" name="矩形 7"/>
          <p:cNvSpPr/>
          <p:nvPr/>
        </p:nvSpPr>
        <p:spPr>
          <a:xfrm>
            <a:off x="1244799" y="2752229"/>
            <a:ext cx="1313180" cy="430887"/>
          </a:xfrm>
          <a:prstGeom prst="rect">
            <a:avLst/>
          </a:prstGeom>
          <a:solidFill>
            <a:srgbClr val="ADE4C3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方言语调</a:t>
            </a:r>
            <a:endParaRPr lang="zh-CN" altLang="en-US" sz="2200" dirty="0" smtClean="0"/>
          </a:p>
        </p:txBody>
      </p:sp>
      <p:sp>
        <p:nvSpPr>
          <p:cNvPr id="9" name="虚尾箭头 8"/>
          <p:cNvSpPr/>
          <p:nvPr/>
        </p:nvSpPr>
        <p:spPr>
          <a:xfrm>
            <a:off x="2828975" y="2680221"/>
            <a:ext cx="1152128" cy="432048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69135" y="2392189"/>
            <a:ext cx="7776864" cy="102868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朗读测查的一个重点就是语调，它包括轻声、儿化、上声的变调等等。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44799" y="4768453"/>
            <a:ext cx="1313180" cy="769441"/>
          </a:xfrm>
          <a:prstGeom prst="rect">
            <a:avLst/>
          </a:prstGeom>
          <a:solidFill>
            <a:srgbClr val="ADE4C3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感情表</a:t>
            </a:r>
            <a:r>
              <a:rPr lang="zh-CN" altLang="en-US" sz="2200" dirty="0" smtClean="0"/>
              <a:t>达</a:t>
            </a:r>
            <a:endParaRPr lang="en-US" altLang="zh-CN" sz="2200" dirty="0" smtClean="0"/>
          </a:p>
          <a:p>
            <a:r>
              <a:rPr lang="zh-CN" altLang="en-US" sz="2200" dirty="0" smtClean="0"/>
              <a:t>太</a:t>
            </a:r>
            <a:r>
              <a:rPr lang="zh-CN" altLang="en-US" sz="2200" dirty="0" smtClean="0"/>
              <a:t>夸张</a:t>
            </a:r>
            <a:endParaRPr lang="zh-CN" altLang="en-US" sz="2200" dirty="0" smtClean="0"/>
          </a:p>
        </p:txBody>
      </p:sp>
      <p:sp>
        <p:nvSpPr>
          <p:cNvPr id="12" name="虚尾箭头 11"/>
          <p:cNvSpPr/>
          <p:nvPr/>
        </p:nvSpPr>
        <p:spPr>
          <a:xfrm>
            <a:off x="2828975" y="4984477"/>
            <a:ext cx="1152128" cy="432048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69135" y="4552429"/>
            <a:ext cx="7848872" cy="1028680"/>
          </a:xfrm>
          <a:prstGeom prst="rect">
            <a:avLst/>
          </a:prstGeom>
          <a:ln w="158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感情的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表达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要适度，既不能平直单调毫无变化，也不能过于夸张，尤其不能为了追求感情充沛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而忽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视了语音的准确性，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053111" y="231949"/>
            <a:ext cx="550296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四  说话应试指导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310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668167" y="591989"/>
              <a:ext cx="244670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884759" y="1096045"/>
            <a:ext cx="2646878" cy="461665"/>
          </a:xfrm>
          <a:prstGeom prst="rect">
            <a:avLst/>
          </a:prstGeom>
          <a:solidFill>
            <a:srgbClr val="D8C2D0"/>
          </a:solidFill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一、对说话的要求</a:t>
            </a:r>
            <a:endParaRPr lang="zh-CN" altLang="en-US" sz="2200" dirty="0"/>
          </a:p>
        </p:txBody>
      </p:sp>
      <p:sp>
        <p:nvSpPr>
          <p:cNvPr id="8" name="矩形 7"/>
          <p:cNvSpPr/>
          <p:nvPr/>
        </p:nvSpPr>
        <p:spPr>
          <a:xfrm>
            <a:off x="5853311" y="2248173"/>
            <a:ext cx="468052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n-ea"/>
                <a:ea typeface="+mn-ea"/>
              </a:rPr>
              <a:t>    说</a:t>
            </a:r>
            <a:r>
              <a:rPr lang="zh-CN" altLang="en-US" sz="2200" dirty="0" smtClean="0">
                <a:latin typeface="+mn-ea"/>
                <a:ea typeface="+mn-ea"/>
              </a:rPr>
              <a:t>话话题从</a:t>
            </a:r>
            <a:r>
              <a:rPr lang="en-US" altLang="zh-CN" sz="2200" dirty="0" smtClean="0">
                <a:latin typeface="+mn-ea"/>
                <a:ea typeface="+mn-ea"/>
              </a:rPr>
              <a:t>《</a:t>
            </a:r>
            <a:r>
              <a:rPr lang="zh-CN" altLang="en-US" sz="2200" dirty="0" smtClean="0">
                <a:latin typeface="+mn-ea"/>
                <a:ea typeface="+mn-ea"/>
              </a:rPr>
              <a:t>普通话水</a:t>
            </a:r>
            <a:r>
              <a:rPr lang="zh-CN" altLang="en-US" sz="2200" dirty="0" smtClean="0">
                <a:latin typeface="+mn-ea"/>
                <a:ea typeface="+mn-ea"/>
              </a:rPr>
              <a:t>平测</a:t>
            </a:r>
            <a:r>
              <a:rPr lang="zh-CN" altLang="en-US" sz="2200" dirty="0" smtClean="0">
                <a:latin typeface="+mn-ea"/>
                <a:ea typeface="+mn-ea"/>
              </a:rPr>
              <a:t>试用话题</a:t>
            </a:r>
            <a:r>
              <a:rPr lang="en-US" altLang="zh-CN" sz="2200" dirty="0" smtClean="0">
                <a:latin typeface="+mn-ea"/>
                <a:ea typeface="+mn-ea"/>
              </a:rPr>
              <a:t>》</a:t>
            </a:r>
            <a:r>
              <a:rPr lang="zh-CN" altLang="en-US" sz="2200" dirty="0" smtClean="0">
                <a:latin typeface="+mn-ea"/>
                <a:ea typeface="+mn-ea"/>
              </a:rPr>
              <a:t>中选取，由应试人从给定的两个话题中选定一个话题，连续说一段话，</a:t>
            </a:r>
            <a:r>
              <a:rPr lang="zh-CN" altLang="en-US" sz="2200" dirty="0" smtClean="0">
                <a:latin typeface="+mn-ea"/>
                <a:ea typeface="+mn-ea"/>
              </a:rPr>
              <a:t>时间</a:t>
            </a:r>
            <a:r>
              <a:rPr lang="en-US" altLang="zh-CN" sz="2200" dirty="0" smtClean="0">
                <a:latin typeface="+mn-ea"/>
                <a:ea typeface="+mn-ea"/>
              </a:rPr>
              <a:t>3 </a:t>
            </a:r>
            <a:r>
              <a:rPr lang="zh-CN" altLang="en-US" sz="2200" dirty="0" smtClean="0">
                <a:latin typeface="+mn-ea"/>
                <a:ea typeface="+mn-ea"/>
              </a:rPr>
              <a:t>分钟，共</a:t>
            </a:r>
            <a:r>
              <a:rPr lang="en-US" altLang="zh-CN" sz="2200" dirty="0" smtClean="0">
                <a:latin typeface="+mn-ea"/>
                <a:ea typeface="+mn-ea"/>
              </a:rPr>
              <a:t>40 </a:t>
            </a:r>
            <a:r>
              <a:rPr lang="zh-CN" altLang="en-US" sz="2200" dirty="0" smtClean="0">
                <a:latin typeface="+mn-ea"/>
                <a:ea typeface="+mn-ea"/>
              </a:rPr>
              <a:t>分。目的是测查应试人在无文字根据的情况下说普通话的水平，重点</a:t>
            </a:r>
            <a:r>
              <a:rPr lang="zh-CN" altLang="en-US" sz="2200" dirty="0" smtClean="0">
                <a:latin typeface="+mn-ea"/>
                <a:ea typeface="+mn-ea"/>
              </a:rPr>
              <a:t>测查</a:t>
            </a:r>
            <a:r>
              <a:rPr lang="zh-CN" altLang="en-US" sz="2200" dirty="0" smtClean="0">
                <a:latin typeface="+mn-ea"/>
                <a:ea typeface="+mn-ea"/>
              </a:rPr>
              <a:t>语音标准程度，词汇、语法规范程度和语言自然流畅程</a:t>
            </a:r>
            <a:r>
              <a:rPr lang="zh-CN" altLang="en-US" sz="2200" dirty="0" smtClean="0">
                <a:latin typeface="+mn-ea"/>
                <a:ea typeface="+mn-ea"/>
              </a:rPr>
              <a:t>度。</a:t>
            </a:r>
            <a:endParaRPr lang="zh-CN" altLang="en-US" sz="2200" dirty="0">
              <a:latin typeface="+mn-ea"/>
              <a:ea typeface="+mn-ea"/>
            </a:endParaRPr>
          </a:p>
        </p:txBody>
      </p:sp>
      <p:pic>
        <p:nvPicPr>
          <p:cNvPr id="9" name="图片 8" descr="f19ce9ed4a304702a2dbf6fed1203546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108895" y="2104157"/>
            <a:ext cx="3730357" cy="441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053111" y="231949"/>
            <a:ext cx="550296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四  说话应试指导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310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668167" y="591989"/>
              <a:ext cx="244670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884759" y="1096045"/>
            <a:ext cx="2646878" cy="461665"/>
          </a:xfrm>
          <a:prstGeom prst="rect">
            <a:avLst/>
          </a:prstGeom>
          <a:solidFill>
            <a:srgbClr val="D8C2D0"/>
          </a:solidFill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一、对说话的要求</a:t>
            </a:r>
            <a:endParaRPr lang="zh-CN" altLang="en-US" sz="2200" dirty="0"/>
          </a:p>
        </p:txBody>
      </p:sp>
      <p:sp>
        <p:nvSpPr>
          <p:cNvPr id="8" name="矩形 7"/>
          <p:cNvSpPr/>
          <p:nvPr/>
        </p:nvSpPr>
        <p:spPr>
          <a:xfrm>
            <a:off x="884759" y="1816125"/>
            <a:ext cx="300595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solidFill>
                  <a:srgbClr val="00B0F0"/>
                </a:solidFill>
              </a:rPr>
              <a:t>（一）语音要求要标准</a:t>
            </a:r>
            <a:endParaRPr lang="zh-CN" altLang="en-US" sz="22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28775" y="2248173"/>
            <a:ext cx="1108923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语音标准程度占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25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分，应试人的语音标准程度可分为六档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档：没有语音错误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，扣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分；错误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次、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次，无方音，扣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分；错误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次、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次，无方音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 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扣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二档：语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音错误在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～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次之间，有方音但不明显，扣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分；语音错误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次、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次，有方音但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明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显，扣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档：语音错误在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～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次之间，但方音明显，扣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分；语音错误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次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次，但方音明显，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扣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6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档：语音错误在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～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次之间，方音比较明显，扣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档：语音错误在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16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～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次之间，方音明显，扣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分、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分、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档：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语音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错误超过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次，方音重，扣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分、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13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分、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14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053111" y="231949"/>
            <a:ext cx="550296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四  说话应试指导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310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668167" y="591989"/>
              <a:ext cx="244670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884759" y="1096045"/>
            <a:ext cx="2646878" cy="461665"/>
          </a:xfrm>
          <a:prstGeom prst="rect">
            <a:avLst/>
          </a:prstGeom>
          <a:solidFill>
            <a:srgbClr val="D8C2D0"/>
          </a:solidFill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一、对说话的要求</a:t>
            </a:r>
            <a:endParaRPr lang="zh-CN" altLang="en-US" sz="2200" dirty="0"/>
          </a:p>
        </p:txBody>
      </p:sp>
      <p:sp>
        <p:nvSpPr>
          <p:cNvPr id="8" name="矩形 7"/>
          <p:cNvSpPr/>
          <p:nvPr/>
        </p:nvSpPr>
        <p:spPr>
          <a:xfrm>
            <a:off x="884759" y="1816125"/>
            <a:ext cx="357020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solidFill>
                  <a:srgbClr val="00B0F0"/>
                </a:solidFill>
              </a:rPr>
              <a:t>（二）词汇、语法要求规范</a:t>
            </a:r>
            <a:endParaRPr lang="zh-CN" altLang="en-US" sz="2200" dirty="0" smtClean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00783" y="2464197"/>
            <a:ext cx="106571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词汇、语法规范程度占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分，可分为三档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档：词汇、语法规范，不扣分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二档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：词汇、语法偶有不规范的情况，扣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分、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分不等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档：词汇、语法屡有不规范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的情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况，扣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分、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分不等。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00783" y="4552429"/>
            <a:ext cx="428835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相同的词汇、语法错误不重复扣分。</a:t>
            </a:r>
            <a:endParaRPr lang="zh-CN" altLang="en-US" sz="20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053111" y="231949"/>
            <a:ext cx="550296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四  说话应试指导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310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668167" y="591989"/>
              <a:ext cx="244670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884759" y="1096045"/>
            <a:ext cx="2646878" cy="461665"/>
          </a:xfrm>
          <a:prstGeom prst="rect">
            <a:avLst/>
          </a:prstGeom>
          <a:solidFill>
            <a:srgbClr val="D8C2D0"/>
          </a:solidFill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一、对说话的要求</a:t>
            </a:r>
            <a:endParaRPr lang="zh-CN" altLang="en-US" sz="2200" dirty="0"/>
          </a:p>
        </p:txBody>
      </p:sp>
      <p:sp>
        <p:nvSpPr>
          <p:cNvPr id="8" name="矩形 7"/>
          <p:cNvSpPr/>
          <p:nvPr/>
        </p:nvSpPr>
        <p:spPr>
          <a:xfrm>
            <a:off x="884759" y="1744117"/>
            <a:ext cx="328808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solidFill>
                  <a:srgbClr val="00B0F0"/>
                </a:solidFill>
              </a:rPr>
              <a:t>（三）语言要求自然流畅</a:t>
            </a:r>
            <a:endParaRPr lang="zh-CN" altLang="en-US" sz="2200" dirty="0" smtClean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767" y="2104157"/>
            <a:ext cx="1108923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语言自然流畅程度占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分，也可分为三档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档：语言自然流畅，不扣分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档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：语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言基本流畅，口语化较差，有背稿的现象，扣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0.5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分、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分不等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档：语言不流畅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，语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调生硬，扣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分、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分不等。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话时间不足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分钟，视程度扣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～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缺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秒以下，不扣分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缺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16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～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秒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，扣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缺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31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～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45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秒，扣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缺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46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～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60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秒，扣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缺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61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～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90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秒，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扣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缺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91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秒～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120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秒，扣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缺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121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～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149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秒，扣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话时间不足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秒（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含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秒），本测试项成绩为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分。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125119" y="231949"/>
            <a:ext cx="550296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单音节字词应试指导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310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668167" y="591989"/>
              <a:ext cx="244670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884759" y="1096045"/>
            <a:ext cx="3570208" cy="430887"/>
          </a:xfrm>
          <a:prstGeom prst="rect">
            <a:avLst/>
          </a:prstGeom>
          <a:solidFill>
            <a:srgbClr val="D8C2D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二、测试中容易出现的问题</a:t>
            </a:r>
            <a:endParaRPr lang="zh-CN" altLang="en-US" sz="2200" dirty="0"/>
          </a:p>
        </p:txBody>
      </p:sp>
      <p:sp>
        <p:nvSpPr>
          <p:cNvPr id="8" name="矩形 7"/>
          <p:cNvSpPr/>
          <p:nvPr/>
        </p:nvSpPr>
        <p:spPr>
          <a:xfrm>
            <a:off x="884759" y="1816125"/>
            <a:ext cx="357020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solidFill>
                  <a:srgbClr val="FFC000"/>
                </a:solidFill>
              </a:rPr>
              <a:t>（一）声母容易出现的错误</a:t>
            </a:r>
            <a:endParaRPr lang="zh-CN" altLang="en-US" sz="2200" dirty="0">
              <a:solidFill>
                <a:srgbClr val="FFC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44799" y="2536205"/>
            <a:ext cx="313419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latin typeface="+mn-ea"/>
                <a:ea typeface="+mn-ea"/>
              </a:rPr>
              <a:t>1. </a:t>
            </a:r>
            <a:r>
              <a:rPr lang="zh-CN" altLang="en-US" sz="2000" dirty="0" smtClean="0">
                <a:latin typeface="+mn-ea"/>
                <a:ea typeface="+mn-ea"/>
              </a:rPr>
              <a:t>分不清翘舌音与平舌音</a:t>
            </a:r>
            <a:endParaRPr lang="zh-CN" altLang="en-US" sz="2000" dirty="0"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44799" y="3256285"/>
            <a:ext cx="1087320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+mn-ea"/>
                <a:ea typeface="+mn-ea"/>
              </a:rPr>
              <a:t>    普</a:t>
            </a:r>
            <a:r>
              <a:rPr lang="zh-CN" altLang="en-US" sz="2000" dirty="0" smtClean="0">
                <a:latin typeface="+mn-ea"/>
                <a:ea typeface="+mn-ea"/>
              </a:rPr>
              <a:t>通话有翘舌音</a:t>
            </a:r>
            <a:r>
              <a:rPr lang="en-US" altLang="zh-CN" sz="2000" dirty="0" err="1" smtClean="0">
                <a:latin typeface="+mn-ea"/>
                <a:ea typeface="+mn-ea"/>
              </a:rPr>
              <a:t>zh</a:t>
            </a:r>
            <a:r>
              <a:rPr lang="zh-CN" altLang="en-US" sz="2000" dirty="0" smtClean="0">
                <a:latin typeface="+mn-ea"/>
                <a:ea typeface="+mn-ea"/>
              </a:rPr>
              <a:t>、</a:t>
            </a:r>
            <a:r>
              <a:rPr lang="en-US" altLang="zh-CN" sz="2000" dirty="0" err="1" smtClean="0">
                <a:latin typeface="+mn-ea"/>
                <a:ea typeface="+mn-ea"/>
              </a:rPr>
              <a:t>ch</a:t>
            </a:r>
            <a:r>
              <a:rPr lang="zh-CN" altLang="en-US" sz="2000" dirty="0" smtClean="0">
                <a:latin typeface="+mn-ea"/>
                <a:ea typeface="+mn-ea"/>
              </a:rPr>
              <a:t>、</a:t>
            </a:r>
            <a:r>
              <a:rPr lang="en-US" altLang="zh-CN" sz="2000" dirty="0" err="1" smtClean="0">
                <a:latin typeface="+mn-ea"/>
                <a:ea typeface="+mn-ea"/>
              </a:rPr>
              <a:t>sh</a:t>
            </a:r>
            <a:r>
              <a:rPr lang="en-US" altLang="zh-CN" sz="2000" dirty="0" smtClean="0">
                <a:latin typeface="+mn-ea"/>
                <a:ea typeface="+mn-ea"/>
              </a:rPr>
              <a:t> </a:t>
            </a:r>
            <a:r>
              <a:rPr lang="zh-CN" altLang="en-US" sz="2000" dirty="0" smtClean="0">
                <a:latin typeface="+mn-ea"/>
                <a:ea typeface="+mn-ea"/>
              </a:rPr>
              <a:t>和平舌音</a:t>
            </a:r>
            <a:r>
              <a:rPr lang="en-US" altLang="zh-CN" sz="2000" dirty="0" smtClean="0">
                <a:latin typeface="+mn-ea"/>
                <a:ea typeface="+mn-ea"/>
              </a:rPr>
              <a:t>z</a:t>
            </a:r>
            <a:r>
              <a:rPr lang="zh-CN" altLang="en-US" sz="2000" dirty="0" smtClean="0">
                <a:latin typeface="+mn-ea"/>
                <a:ea typeface="+mn-ea"/>
              </a:rPr>
              <a:t>、</a:t>
            </a:r>
            <a:r>
              <a:rPr lang="en-US" altLang="zh-CN" sz="2000" dirty="0" smtClean="0">
                <a:latin typeface="+mn-ea"/>
                <a:ea typeface="+mn-ea"/>
              </a:rPr>
              <a:t>c</a:t>
            </a:r>
            <a:r>
              <a:rPr lang="zh-CN" altLang="en-US" sz="2000" dirty="0" smtClean="0">
                <a:latin typeface="+mn-ea"/>
                <a:ea typeface="+mn-ea"/>
              </a:rPr>
              <a:t>、</a:t>
            </a:r>
            <a:r>
              <a:rPr lang="en-US" altLang="zh-CN" sz="2000" dirty="0" smtClean="0">
                <a:latin typeface="+mn-ea"/>
                <a:ea typeface="+mn-ea"/>
              </a:rPr>
              <a:t>s </a:t>
            </a:r>
            <a:r>
              <a:rPr lang="zh-CN" altLang="en-US" sz="2000" dirty="0" smtClean="0">
                <a:latin typeface="+mn-ea"/>
                <a:ea typeface="+mn-ea"/>
              </a:rPr>
              <a:t>两套声母</a:t>
            </a:r>
            <a:r>
              <a:rPr lang="zh-CN" altLang="en-US" sz="2000" dirty="0" smtClean="0">
                <a:latin typeface="+mn-ea"/>
                <a:ea typeface="+mn-ea"/>
              </a:rPr>
              <a:t>，</a:t>
            </a:r>
            <a:r>
              <a:rPr lang="zh-CN" altLang="en-US" sz="2000" dirty="0" smtClean="0">
                <a:latin typeface="+mn-ea"/>
                <a:ea typeface="+mn-ea"/>
              </a:rPr>
              <a:t>这两组声母在发音方法上是完全一致的，区别就在于发音</a:t>
            </a:r>
            <a:r>
              <a:rPr lang="zh-CN" altLang="en-US" sz="2000" dirty="0" smtClean="0">
                <a:latin typeface="+mn-ea"/>
                <a:ea typeface="+mn-ea"/>
              </a:rPr>
              <a:t>部位</a:t>
            </a:r>
            <a:r>
              <a:rPr lang="zh-CN" altLang="en-US" sz="2000" dirty="0" smtClean="0">
                <a:latin typeface="+mn-ea"/>
                <a:ea typeface="+mn-ea"/>
              </a:rPr>
              <a:t>不同</a:t>
            </a:r>
            <a:r>
              <a:rPr lang="zh-CN" altLang="en-US" sz="2000" dirty="0" smtClean="0">
                <a:latin typeface="+mn-ea"/>
                <a:ea typeface="+mn-ea"/>
              </a:rPr>
              <a:t>。</a:t>
            </a:r>
            <a:r>
              <a:rPr lang="zh-CN" altLang="en-US" sz="2000" dirty="0" smtClean="0">
                <a:latin typeface="+mn-ea"/>
                <a:ea typeface="+mn-ea"/>
              </a:rPr>
              <a:t>声母</a:t>
            </a:r>
            <a:r>
              <a:rPr lang="en-US" altLang="zh-CN" sz="2000" dirty="0" err="1" smtClean="0">
                <a:latin typeface="+mn-ea"/>
                <a:ea typeface="+mn-ea"/>
              </a:rPr>
              <a:t>zh</a:t>
            </a:r>
            <a:r>
              <a:rPr lang="zh-CN" altLang="en-US" sz="2000" dirty="0" smtClean="0">
                <a:latin typeface="+mn-ea"/>
                <a:ea typeface="+mn-ea"/>
              </a:rPr>
              <a:t>、</a:t>
            </a:r>
            <a:r>
              <a:rPr lang="en-US" altLang="zh-CN" sz="2000" dirty="0" err="1" smtClean="0">
                <a:latin typeface="+mn-ea"/>
                <a:ea typeface="+mn-ea"/>
              </a:rPr>
              <a:t>ch</a:t>
            </a:r>
            <a:r>
              <a:rPr lang="zh-CN" altLang="en-US" sz="2000" dirty="0" smtClean="0">
                <a:latin typeface="+mn-ea"/>
                <a:ea typeface="+mn-ea"/>
              </a:rPr>
              <a:t>、</a:t>
            </a:r>
            <a:r>
              <a:rPr lang="en-US" altLang="zh-CN" sz="2000" dirty="0" err="1" smtClean="0">
                <a:latin typeface="+mn-ea"/>
                <a:ea typeface="+mn-ea"/>
              </a:rPr>
              <a:t>sh</a:t>
            </a:r>
            <a:r>
              <a:rPr lang="en-US" altLang="zh-CN" sz="2000" dirty="0" smtClean="0">
                <a:latin typeface="+mn-ea"/>
                <a:ea typeface="+mn-ea"/>
              </a:rPr>
              <a:t> </a:t>
            </a:r>
            <a:r>
              <a:rPr lang="zh-CN" altLang="en-US" sz="2000" dirty="0" smtClean="0">
                <a:latin typeface="+mn-ea"/>
                <a:ea typeface="+mn-ea"/>
              </a:rPr>
              <a:t>发音时，舌尖翘起，抵住硬腭的前部形成阻碍；声母</a:t>
            </a:r>
            <a:r>
              <a:rPr lang="en-US" altLang="zh-CN" sz="2000" dirty="0" smtClean="0">
                <a:latin typeface="+mn-ea"/>
                <a:ea typeface="+mn-ea"/>
              </a:rPr>
              <a:t>z</a:t>
            </a:r>
            <a:r>
              <a:rPr lang="zh-CN" altLang="en-US" sz="2000" dirty="0" smtClean="0">
                <a:latin typeface="+mn-ea"/>
                <a:ea typeface="+mn-ea"/>
              </a:rPr>
              <a:t>、</a:t>
            </a:r>
            <a:r>
              <a:rPr lang="en-US" altLang="zh-CN" sz="2000" dirty="0" smtClean="0">
                <a:latin typeface="+mn-ea"/>
                <a:ea typeface="+mn-ea"/>
              </a:rPr>
              <a:t>c</a:t>
            </a:r>
            <a:r>
              <a:rPr lang="zh-CN" altLang="en-US" sz="2000" dirty="0" smtClean="0">
                <a:latin typeface="+mn-ea"/>
                <a:ea typeface="+mn-ea"/>
              </a:rPr>
              <a:t>、</a:t>
            </a:r>
            <a:r>
              <a:rPr lang="en-US" altLang="zh-CN" sz="2000" dirty="0" smtClean="0">
                <a:latin typeface="+mn-ea"/>
                <a:ea typeface="+mn-ea"/>
              </a:rPr>
              <a:t>s</a:t>
            </a:r>
            <a:r>
              <a:rPr lang="zh-CN" altLang="en-US" sz="2000" dirty="0" smtClean="0">
                <a:latin typeface="+mn-ea"/>
                <a:ea typeface="+mn-ea"/>
              </a:rPr>
              <a:t>发</a:t>
            </a:r>
            <a:r>
              <a:rPr lang="zh-CN" altLang="en-US" sz="2000" dirty="0" smtClean="0">
                <a:latin typeface="+mn-ea"/>
                <a:ea typeface="+mn-ea"/>
              </a:rPr>
              <a:t>音时，舌尖平伸，与上齿背接触形成阻碍。</a:t>
            </a:r>
            <a:endParaRPr lang="zh-CN" altLang="en-US" sz="2000" dirty="0">
              <a:latin typeface="+mn-ea"/>
              <a:ea typeface="+mn-ea"/>
            </a:endParaRPr>
          </a:p>
        </p:txBody>
      </p:sp>
      <p:pic>
        <p:nvPicPr>
          <p:cNvPr id="11" name="图片 10" descr="t01d70f38586f407fcd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437487" y="4768453"/>
            <a:ext cx="3551068" cy="20329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053111" y="231949"/>
            <a:ext cx="550296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四  说话应试指导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310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668167" y="591989"/>
              <a:ext cx="244670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884759" y="1096045"/>
            <a:ext cx="2646878" cy="461665"/>
          </a:xfrm>
          <a:prstGeom prst="rect">
            <a:avLst/>
          </a:prstGeom>
          <a:solidFill>
            <a:srgbClr val="D8C2D0"/>
          </a:solidFill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一、对说话的要求</a:t>
            </a:r>
            <a:endParaRPr lang="zh-CN" altLang="en-US" sz="2200" dirty="0"/>
          </a:p>
        </p:txBody>
      </p:sp>
      <p:sp>
        <p:nvSpPr>
          <p:cNvPr id="8" name="矩形 7"/>
          <p:cNvSpPr/>
          <p:nvPr/>
        </p:nvSpPr>
        <p:spPr>
          <a:xfrm>
            <a:off x="884759" y="1744117"/>
            <a:ext cx="215956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solidFill>
                  <a:srgbClr val="00B0F0"/>
                </a:solidFill>
              </a:rPr>
              <a:t>（四）其他事项</a:t>
            </a:r>
            <a:endParaRPr lang="zh-CN" altLang="en-US" sz="2200" dirty="0" smtClean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767" y="2248173"/>
            <a:ext cx="1108923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采用计算机辅助测试之后，对说话项提出了更高的要求，如出现下面情况也将视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程度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扣分：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离题、内容雷同，视程度扣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分、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分、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分。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离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题是指应试人所说的内容完全不符合或基本不符合规定的话题。完全离题，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扣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分；基本离题，视程度扣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分、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分。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无效话语，酌情扣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～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分。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无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效话语指测试员无法据此作出评分的内容。包括：重复相同或大体相同的内容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；经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常重复相同语句；口头禅频密；简单重复。无效话语在三分之一以内，视程度扣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～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，无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效话语在三分之一以上，视程度扣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～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分。有效话语不足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秒（含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秒），本测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试项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成绩记为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分。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kPXQVPnRUY_small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388815" y="1672109"/>
            <a:ext cx="4552429" cy="4552429"/>
          </a:xfrm>
          <a:prstGeom prst="rect">
            <a:avLst/>
          </a:prstGeom>
        </p:spPr>
      </p:pic>
      <p:sp>
        <p:nvSpPr>
          <p:cNvPr id="16" name="TextBox 8"/>
          <p:cNvSpPr txBox="1"/>
          <p:nvPr/>
        </p:nvSpPr>
        <p:spPr>
          <a:xfrm>
            <a:off x="4053111" y="231949"/>
            <a:ext cx="550296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四  说话应试指导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310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668167" y="591989"/>
              <a:ext cx="244670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884759" y="1096045"/>
            <a:ext cx="3877985" cy="461665"/>
          </a:xfrm>
          <a:prstGeom prst="rect">
            <a:avLst/>
          </a:prstGeom>
          <a:solidFill>
            <a:srgbClr val="D8C2D0"/>
          </a:solidFill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二、测试中容易出现的问题</a:t>
            </a:r>
            <a:endParaRPr lang="zh-CN" altLang="en-US" sz="2200" dirty="0"/>
          </a:p>
        </p:txBody>
      </p:sp>
      <p:sp>
        <p:nvSpPr>
          <p:cNvPr id="9" name="矩形 8"/>
          <p:cNvSpPr/>
          <p:nvPr/>
        </p:nvSpPr>
        <p:spPr>
          <a:xfrm>
            <a:off x="6069335" y="2968253"/>
            <a:ext cx="3312368" cy="20443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n-ea"/>
                <a:ea typeface="+mn-ea"/>
              </a:rPr>
              <a:t>（一）无话可说</a:t>
            </a:r>
            <a:endParaRPr lang="en-US" altLang="zh-CN" sz="2200" dirty="0" smtClean="0">
              <a:latin typeface="+mn-ea"/>
              <a:ea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n-ea"/>
                <a:ea typeface="+mn-ea"/>
              </a:rPr>
              <a:t>（二）字音不准确</a:t>
            </a:r>
            <a:endParaRPr lang="en-US" altLang="zh-CN" sz="2200" dirty="0" smtClean="0">
              <a:latin typeface="+mn-ea"/>
              <a:ea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n-ea"/>
                <a:ea typeface="+mn-ea"/>
              </a:rPr>
              <a:t>（三）方言语调</a:t>
            </a:r>
            <a:endParaRPr lang="en-US" altLang="zh-CN" sz="2200" dirty="0" smtClean="0">
              <a:latin typeface="+mn-ea"/>
              <a:ea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n-ea"/>
                <a:ea typeface="+mn-ea"/>
              </a:rPr>
              <a:t>（四）词汇语法不规范</a:t>
            </a:r>
            <a:endParaRPr lang="zh-CN" altLang="en-US" sz="2200" dirty="0" smtClean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053111" y="231949"/>
            <a:ext cx="550296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四  说话应试指导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310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668167" y="591989"/>
              <a:ext cx="244670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884759" y="1096045"/>
            <a:ext cx="3570208" cy="461665"/>
          </a:xfrm>
          <a:prstGeom prst="rect">
            <a:avLst/>
          </a:prstGeom>
          <a:solidFill>
            <a:srgbClr val="D8C2D0"/>
          </a:solidFill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三、说话测试的注意事项</a:t>
            </a:r>
            <a:endParaRPr lang="zh-CN" altLang="en-US" sz="2200" dirty="0"/>
          </a:p>
        </p:txBody>
      </p:sp>
      <p:pic>
        <p:nvPicPr>
          <p:cNvPr id="8" name="图片 7" descr="t011ce5659ac28f1d75.gif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077447" y="2104157"/>
            <a:ext cx="3810000" cy="3810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956023" y="2032149"/>
            <a:ext cx="328808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审</a:t>
            </a:r>
            <a:r>
              <a:rPr lang="zh-CN" altLang="en-US" sz="2200" dirty="0" smtClean="0"/>
              <a:t>查说话题目，归类准备</a:t>
            </a:r>
            <a:endParaRPr lang="zh-CN" altLang="en-US" sz="2200" dirty="0"/>
          </a:p>
        </p:txBody>
      </p:sp>
      <p:sp>
        <p:nvSpPr>
          <p:cNvPr id="10" name="矩形 9"/>
          <p:cNvSpPr/>
          <p:nvPr/>
        </p:nvSpPr>
        <p:spPr>
          <a:xfrm>
            <a:off x="1964879" y="3328293"/>
            <a:ext cx="27238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分</a:t>
            </a:r>
            <a:r>
              <a:rPr lang="zh-CN" altLang="en-US" sz="2200" dirty="0" smtClean="0"/>
              <a:t>析话题，化难为易</a:t>
            </a:r>
            <a:endParaRPr lang="zh-CN" altLang="en-US" sz="2200" dirty="0" smtClean="0"/>
          </a:p>
        </p:txBody>
      </p:sp>
      <p:sp>
        <p:nvSpPr>
          <p:cNvPr id="11" name="矩形 10"/>
          <p:cNvSpPr/>
          <p:nvPr/>
        </p:nvSpPr>
        <p:spPr>
          <a:xfrm>
            <a:off x="2036887" y="4624437"/>
            <a:ext cx="413446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选</a:t>
            </a:r>
            <a:r>
              <a:rPr lang="zh-CN" altLang="en-US" sz="2200" dirty="0" smtClean="0"/>
              <a:t>取材料，构思提纲，组织语言</a:t>
            </a:r>
            <a:endParaRPr lang="zh-CN" altLang="en-US" sz="2200" dirty="0" smtClean="0"/>
          </a:p>
        </p:txBody>
      </p:sp>
      <p:sp>
        <p:nvSpPr>
          <p:cNvPr id="12" name="流程图: 或者 11"/>
          <p:cNvSpPr/>
          <p:nvPr/>
        </p:nvSpPr>
        <p:spPr>
          <a:xfrm>
            <a:off x="1460823" y="2104157"/>
            <a:ext cx="288032" cy="288032"/>
          </a:xfrm>
          <a:prstGeom prst="flowChartOr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流程图: 或者 12"/>
          <p:cNvSpPr/>
          <p:nvPr/>
        </p:nvSpPr>
        <p:spPr>
          <a:xfrm>
            <a:off x="1532831" y="3400301"/>
            <a:ext cx="288032" cy="288032"/>
          </a:xfrm>
          <a:prstGeom prst="flowChartOr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流程图: 或者 13"/>
          <p:cNvSpPr/>
          <p:nvPr/>
        </p:nvSpPr>
        <p:spPr>
          <a:xfrm>
            <a:off x="1604839" y="4696445"/>
            <a:ext cx="288032" cy="288032"/>
          </a:xfrm>
          <a:prstGeom prst="flowChartOr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053111" y="231949"/>
            <a:ext cx="550296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五  测试的准备事项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310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668167" y="591989"/>
              <a:ext cx="244670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884759" y="1096045"/>
            <a:ext cx="3262432" cy="461665"/>
          </a:xfrm>
          <a:prstGeom prst="rect">
            <a:avLst/>
          </a:prstGeom>
          <a:solidFill>
            <a:srgbClr val="D8C2D0"/>
          </a:solidFill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一、测试时的心理准备</a:t>
            </a:r>
            <a:endParaRPr lang="zh-CN" altLang="en-US" sz="2200" dirty="0"/>
          </a:p>
        </p:txBody>
      </p:sp>
      <p:pic>
        <p:nvPicPr>
          <p:cNvPr id="8" name="图片 7" descr="t0100fd3a2cf172e12f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252911" y="2032149"/>
            <a:ext cx="3810532" cy="381053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573391" y="1960141"/>
            <a:ext cx="357020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坦然面对和接受自己的紧张</a:t>
            </a:r>
            <a:endParaRPr lang="zh-CN" altLang="en-US" sz="2200" dirty="0"/>
          </a:p>
        </p:txBody>
      </p:sp>
      <p:sp>
        <p:nvSpPr>
          <p:cNvPr id="10" name="下箭头 9"/>
          <p:cNvSpPr/>
          <p:nvPr/>
        </p:nvSpPr>
        <p:spPr>
          <a:xfrm>
            <a:off x="8157567" y="2464197"/>
            <a:ext cx="288032" cy="288032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005439" y="2824237"/>
            <a:ext cx="27238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提前等候，调整情绪</a:t>
            </a:r>
            <a:endParaRPr lang="zh-CN" altLang="en-US" sz="2200" dirty="0" smtClean="0"/>
          </a:p>
        </p:txBody>
      </p:sp>
      <p:sp>
        <p:nvSpPr>
          <p:cNvPr id="12" name="下箭头 11"/>
          <p:cNvSpPr/>
          <p:nvPr/>
        </p:nvSpPr>
        <p:spPr>
          <a:xfrm>
            <a:off x="8157567" y="3328293"/>
            <a:ext cx="288032" cy="288032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65479" y="3688333"/>
            <a:ext cx="187743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作好各项准备</a:t>
            </a:r>
            <a:endParaRPr lang="zh-CN" altLang="en-US" sz="2200" dirty="0" smtClean="0"/>
          </a:p>
        </p:txBody>
      </p:sp>
      <p:sp>
        <p:nvSpPr>
          <p:cNvPr id="14" name="下箭头 13"/>
          <p:cNvSpPr/>
          <p:nvPr/>
        </p:nvSpPr>
        <p:spPr>
          <a:xfrm>
            <a:off x="8157567" y="4120381"/>
            <a:ext cx="288032" cy="288032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645399" y="4480421"/>
            <a:ext cx="357020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做做深呼吸，缓解紧张情绪</a:t>
            </a:r>
            <a:endParaRPr lang="zh-CN" altLang="en-US" sz="2200" dirty="0" smtClean="0"/>
          </a:p>
        </p:txBody>
      </p:sp>
      <p:sp>
        <p:nvSpPr>
          <p:cNvPr id="17" name="下箭头 16"/>
          <p:cNvSpPr/>
          <p:nvPr/>
        </p:nvSpPr>
        <p:spPr>
          <a:xfrm>
            <a:off x="8157567" y="4912469"/>
            <a:ext cx="288032" cy="288032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933431" y="5344517"/>
            <a:ext cx="300595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自我激励，给自己打气</a:t>
            </a:r>
            <a:endParaRPr lang="zh-CN" altLang="en-US" sz="22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310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668167" y="591989"/>
              <a:ext cx="244670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884759" y="1096045"/>
            <a:ext cx="3262432" cy="461665"/>
          </a:xfrm>
          <a:prstGeom prst="rect">
            <a:avLst/>
          </a:prstGeom>
          <a:solidFill>
            <a:srgbClr val="D8C2D0"/>
          </a:solidFill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二、测试时的技术准备</a:t>
            </a:r>
            <a:endParaRPr lang="zh-CN" altLang="en-US" sz="2200" dirty="0"/>
          </a:p>
        </p:txBody>
      </p:sp>
      <p:sp>
        <p:nvSpPr>
          <p:cNvPr id="8" name="TextBox 8"/>
          <p:cNvSpPr txBox="1"/>
          <p:nvPr/>
        </p:nvSpPr>
        <p:spPr>
          <a:xfrm>
            <a:off x="4053111" y="231949"/>
            <a:ext cx="550296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五  测试的准备事项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" name="图片 8" descr="4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189015" y="1888133"/>
            <a:ext cx="5080000" cy="50800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221463" y="1888133"/>
            <a:ext cx="396044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只要排除紧张情绪，保持思维清晰、思路明确，我们的表述就会自然而然</a:t>
            </a:r>
            <a:r>
              <a:rPr lang="zh-CN" altLang="en-US" sz="2200" dirty="0" smtClean="0"/>
              <a:t>地流</a:t>
            </a:r>
            <a:r>
              <a:rPr lang="zh-CN" altLang="en-US" sz="2200" dirty="0" smtClean="0"/>
              <a:t>出。</a:t>
            </a:r>
            <a:endParaRPr lang="zh-CN" altLang="en-US" sz="2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01022" y="4140963"/>
            <a:ext cx="704680" cy="7046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016719" y="356212"/>
            <a:ext cx="348468" cy="3484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53" y="708552"/>
            <a:ext cx="1008622" cy="10086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815382" y="4859195"/>
            <a:ext cx="954416" cy="9544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012847" y="1726853"/>
            <a:ext cx="3029737" cy="30239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pic>
        <p:nvPicPr>
          <p:cNvPr id="18" name="图片 17" descr="t01bf64ff56c99853d4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125119" y="952029"/>
            <a:ext cx="8192910" cy="4608512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596727" y="2392189"/>
            <a:ext cx="1386450" cy="138511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4" grpId="0" animBg="1"/>
      <p:bldP spid="5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125119" y="231949"/>
            <a:ext cx="550296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单音节字词应试指导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310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668167" y="591989"/>
              <a:ext cx="244670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884759" y="1096045"/>
            <a:ext cx="3570208" cy="430887"/>
          </a:xfrm>
          <a:prstGeom prst="rect">
            <a:avLst/>
          </a:prstGeom>
          <a:solidFill>
            <a:srgbClr val="D8C2D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二、测试中容易出现的问题</a:t>
            </a:r>
            <a:endParaRPr lang="zh-CN" altLang="en-US" sz="2200" dirty="0"/>
          </a:p>
        </p:txBody>
      </p:sp>
      <p:sp>
        <p:nvSpPr>
          <p:cNvPr id="7" name="矩形 6"/>
          <p:cNvSpPr/>
          <p:nvPr/>
        </p:nvSpPr>
        <p:spPr>
          <a:xfrm>
            <a:off x="2540943" y="1816125"/>
            <a:ext cx="6480720" cy="193899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zh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z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征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憎　斩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攒　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炙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渍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缀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罪　珠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租　周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邹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ch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成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层　钞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操　尝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藏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驰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辞　触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猝　拆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猜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sh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s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桑　拴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酸　麝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涩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竖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素　使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死　收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飕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40943" y="3832349"/>
            <a:ext cx="6429375" cy="286232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zh·z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宗　种族　沼泽　主宰　壮族　准则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z·zh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坐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镇　造纸　做主　暂住　自传　杂质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ch·c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差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错　纯粹　储藏　楚辞　穿刺　尺寸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c·ch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操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持　彩车　存储　此处　财产　参禅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sh·s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世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俗　上司　深邃　哨所　输送　石笋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s·sh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诉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　随时　宿舍　琐事　损失　扫视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zh·z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找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早稻　主力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阻力　摘花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栽花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ch·c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重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来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从来　木柴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木材　初步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粗布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sh·s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世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纪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四季　树木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肃穆　收集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搜集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85759" y="3184277"/>
            <a:ext cx="569387" cy="1477328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zh-CN" altLang="en-US" sz="3000" dirty="0" smtClean="0">
                <a:latin typeface="+mj-ea"/>
                <a:ea typeface="+mj-ea"/>
              </a:rPr>
              <a:t>练</a:t>
            </a:r>
            <a:endParaRPr lang="en-US" altLang="zh-CN" sz="3000" dirty="0" smtClean="0">
              <a:latin typeface="+mj-ea"/>
              <a:ea typeface="+mj-ea"/>
            </a:endParaRPr>
          </a:p>
          <a:p>
            <a:endParaRPr lang="en-US" altLang="zh-CN" sz="3000" dirty="0" smtClean="0">
              <a:latin typeface="+mj-ea"/>
              <a:ea typeface="+mj-ea"/>
            </a:endParaRPr>
          </a:p>
          <a:p>
            <a:r>
              <a:rPr lang="zh-CN" altLang="en-US" sz="3000" dirty="0" smtClean="0">
                <a:latin typeface="+mj-ea"/>
                <a:ea typeface="+mj-ea"/>
              </a:rPr>
              <a:t>习</a:t>
            </a:r>
            <a:endParaRPr lang="zh-CN" altLang="en-US" sz="30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125119" y="231949"/>
            <a:ext cx="550296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单音节字词应试指导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310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668167" y="591989"/>
              <a:ext cx="244670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884759" y="1096045"/>
            <a:ext cx="3570208" cy="430887"/>
          </a:xfrm>
          <a:prstGeom prst="rect">
            <a:avLst/>
          </a:prstGeom>
          <a:solidFill>
            <a:srgbClr val="D8C2D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二、测试中容易出现的问题</a:t>
            </a:r>
            <a:endParaRPr lang="zh-CN" altLang="en-US" sz="2200" dirty="0"/>
          </a:p>
        </p:txBody>
      </p:sp>
      <p:sp>
        <p:nvSpPr>
          <p:cNvPr id="7" name="矩形 6"/>
          <p:cNvSpPr/>
          <p:nvPr/>
        </p:nvSpPr>
        <p:spPr>
          <a:xfrm>
            <a:off x="1100783" y="2536205"/>
            <a:ext cx="26212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latin typeface="+mn-ea"/>
                <a:ea typeface="+mn-ea"/>
              </a:rPr>
              <a:t>2. </a:t>
            </a:r>
            <a:r>
              <a:rPr lang="zh-CN" altLang="en-US" sz="2000" dirty="0" smtClean="0">
                <a:latin typeface="+mn-ea"/>
                <a:ea typeface="+mn-ea"/>
              </a:rPr>
              <a:t>分不清鼻音和边音</a:t>
            </a:r>
            <a:endParaRPr lang="zh-CN" altLang="en-US" sz="2000" dirty="0" smtClean="0"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4759" y="1816125"/>
            <a:ext cx="357020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solidFill>
                  <a:srgbClr val="FFC000"/>
                </a:solidFill>
              </a:rPr>
              <a:t>（一）声母容易出现的错误</a:t>
            </a:r>
            <a:endParaRPr lang="zh-CN" altLang="en-US" sz="2200" dirty="0">
              <a:solidFill>
                <a:srgbClr val="FFC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00783" y="3328293"/>
            <a:ext cx="1072919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+mn-ea"/>
                <a:ea typeface="+mn-ea"/>
              </a:rPr>
              <a:t>    普</a:t>
            </a:r>
            <a:r>
              <a:rPr lang="zh-CN" altLang="en-US" sz="2000" dirty="0" smtClean="0">
                <a:latin typeface="+mn-ea"/>
                <a:ea typeface="+mn-ea"/>
              </a:rPr>
              <a:t>通话中鼻音</a:t>
            </a:r>
            <a:r>
              <a:rPr lang="en-US" altLang="zh-CN" sz="2000" dirty="0" smtClean="0">
                <a:latin typeface="+mn-ea"/>
                <a:ea typeface="+mn-ea"/>
              </a:rPr>
              <a:t>n </a:t>
            </a:r>
            <a:r>
              <a:rPr lang="zh-CN" altLang="en-US" sz="2000" dirty="0" smtClean="0">
                <a:latin typeface="+mn-ea"/>
                <a:ea typeface="+mn-ea"/>
              </a:rPr>
              <a:t>和边音</a:t>
            </a:r>
            <a:r>
              <a:rPr lang="en-US" altLang="zh-CN" sz="2000" dirty="0" smtClean="0">
                <a:latin typeface="+mn-ea"/>
                <a:ea typeface="+mn-ea"/>
              </a:rPr>
              <a:t>l </a:t>
            </a:r>
            <a:r>
              <a:rPr lang="zh-CN" altLang="en-US" sz="2000" dirty="0" smtClean="0">
                <a:latin typeface="+mn-ea"/>
                <a:ea typeface="+mn-ea"/>
              </a:rPr>
              <a:t>是两个不同的声母，具有区别意义的作用</a:t>
            </a:r>
            <a:r>
              <a:rPr lang="zh-CN" altLang="en-US" sz="2000" dirty="0" smtClean="0">
                <a:latin typeface="+mn-ea"/>
                <a:ea typeface="+mn-ea"/>
              </a:rPr>
              <a:t>。</a:t>
            </a:r>
            <a:r>
              <a:rPr lang="en-US" altLang="zh-CN" sz="2000" dirty="0" smtClean="0">
                <a:latin typeface="+mn-ea"/>
                <a:ea typeface="+mn-ea"/>
              </a:rPr>
              <a:t> n </a:t>
            </a:r>
            <a:r>
              <a:rPr lang="zh-CN" altLang="en-US" sz="2000" dirty="0" smtClean="0">
                <a:latin typeface="+mn-ea"/>
                <a:ea typeface="+mn-ea"/>
              </a:rPr>
              <a:t>和</a:t>
            </a:r>
            <a:r>
              <a:rPr lang="en-US" altLang="zh-CN" sz="2000" dirty="0" smtClean="0">
                <a:latin typeface="+mn-ea"/>
                <a:ea typeface="+mn-ea"/>
              </a:rPr>
              <a:t>l </a:t>
            </a:r>
            <a:r>
              <a:rPr lang="zh-CN" altLang="en-US" sz="2000" dirty="0" smtClean="0">
                <a:latin typeface="+mn-ea"/>
                <a:ea typeface="+mn-ea"/>
              </a:rPr>
              <a:t>都是舌尖中、浊音，发音部位相同，舌尖和上齿龈构成阻碍，发音时声带</a:t>
            </a:r>
            <a:r>
              <a:rPr lang="zh-CN" altLang="en-US" sz="2000" dirty="0" smtClean="0">
                <a:latin typeface="+mn-ea"/>
                <a:ea typeface="+mn-ea"/>
              </a:rPr>
              <a:t>振动</a:t>
            </a:r>
            <a:r>
              <a:rPr lang="zh-CN" altLang="en-US" sz="2000" dirty="0" smtClean="0">
                <a:latin typeface="+mn-ea"/>
                <a:ea typeface="+mn-ea"/>
              </a:rPr>
              <a:t>，发音方法也有部分相同的地方，区别就在于发音方法中阻碍方式的不同。发</a:t>
            </a:r>
            <a:r>
              <a:rPr lang="en-US" altLang="zh-CN" sz="2000" dirty="0" smtClean="0">
                <a:latin typeface="+mn-ea"/>
                <a:ea typeface="+mn-ea"/>
              </a:rPr>
              <a:t>n </a:t>
            </a:r>
            <a:r>
              <a:rPr lang="zh-CN" altLang="en-US" sz="2000" dirty="0" smtClean="0">
                <a:latin typeface="+mn-ea"/>
                <a:ea typeface="+mn-ea"/>
              </a:rPr>
              <a:t>时</a:t>
            </a:r>
            <a:r>
              <a:rPr lang="zh-CN" altLang="en-US" sz="2000" dirty="0" smtClean="0">
                <a:latin typeface="+mn-ea"/>
                <a:ea typeface="+mn-ea"/>
              </a:rPr>
              <a:t>，舌</a:t>
            </a:r>
            <a:r>
              <a:rPr lang="zh-CN" altLang="en-US" sz="2000" dirty="0" smtClean="0">
                <a:latin typeface="+mn-ea"/>
                <a:ea typeface="+mn-ea"/>
              </a:rPr>
              <a:t>尖抵住上齿龈，软腭下降，打开鼻腔通道，气流从鼻腔经过；发</a:t>
            </a:r>
            <a:r>
              <a:rPr lang="en-US" altLang="zh-CN" sz="2000" dirty="0" smtClean="0">
                <a:latin typeface="+mn-ea"/>
                <a:ea typeface="+mn-ea"/>
              </a:rPr>
              <a:t>l </a:t>
            </a:r>
            <a:r>
              <a:rPr lang="zh-CN" altLang="en-US" sz="2000" dirty="0" smtClean="0">
                <a:latin typeface="+mn-ea"/>
                <a:ea typeface="+mn-ea"/>
              </a:rPr>
              <a:t>时，舌尖前端抵住</a:t>
            </a:r>
            <a:r>
              <a:rPr lang="zh-CN" altLang="en-US" sz="2000" dirty="0" smtClean="0">
                <a:latin typeface="+mn-ea"/>
                <a:ea typeface="+mn-ea"/>
              </a:rPr>
              <a:t>上齿</a:t>
            </a:r>
            <a:r>
              <a:rPr lang="zh-CN" altLang="en-US" sz="2000" dirty="0" smtClean="0">
                <a:latin typeface="+mn-ea"/>
                <a:ea typeface="+mn-ea"/>
              </a:rPr>
              <a:t>龈，软腭上升，堵住鼻腔通道，气流从舌头两边挤出。注意发鼻音</a:t>
            </a:r>
            <a:r>
              <a:rPr lang="en-US" altLang="zh-CN" sz="2000" dirty="0" smtClean="0">
                <a:latin typeface="+mn-ea"/>
                <a:ea typeface="+mn-ea"/>
              </a:rPr>
              <a:t>n </a:t>
            </a:r>
            <a:r>
              <a:rPr lang="zh-CN" altLang="en-US" sz="2000" dirty="0" smtClean="0">
                <a:latin typeface="+mn-ea"/>
                <a:ea typeface="+mn-ea"/>
              </a:rPr>
              <a:t>时舌尖抵住上</a:t>
            </a:r>
            <a:r>
              <a:rPr lang="zh-CN" altLang="en-US" sz="2000" dirty="0" smtClean="0">
                <a:latin typeface="+mn-ea"/>
                <a:ea typeface="+mn-ea"/>
              </a:rPr>
              <a:t>齿龈</a:t>
            </a:r>
            <a:r>
              <a:rPr lang="zh-CN" altLang="en-US" sz="2000" dirty="0" smtClean="0">
                <a:latin typeface="+mn-ea"/>
                <a:ea typeface="+mn-ea"/>
              </a:rPr>
              <a:t>的面积较多，而发边音</a:t>
            </a:r>
            <a:r>
              <a:rPr lang="en-US" altLang="zh-CN" sz="2000" dirty="0" smtClean="0">
                <a:latin typeface="+mn-ea"/>
                <a:ea typeface="+mn-ea"/>
              </a:rPr>
              <a:t>l </a:t>
            </a:r>
            <a:r>
              <a:rPr lang="zh-CN" altLang="en-US" sz="2000" dirty="0" smtClean="0">
                <a:latin typeface="+mn-ea"/>
                <a:ea typeface="+mn-ea"/>
              </a:rPr>
              <a:t>时舌头收窄，接触齿龈的面积较少，让气流能够顺畅地从</a:t>
            </a:r>
            <a:r>
              <a:rPr lang="zh-CN" altLang="en-US" sz="2000" dirty="0" smtClean="0">
                <a:latin typeface="+mn-ea"/>
                <a:ea typeface="+mn-ea"/>
              </a:rPr>
              <a:t>舌头</a:t>
            </a:r>
            <a:r>
              <a:rPr lang="zh-CN" altLang="en-US" sz="2000" dirty="0" smtClean="0">
                <a:latin typeface="+mn-ea"/>
                <a:ea typeface="+mn-ea"/>
              </a:rPr>
              <a:t>两侧流出。</a:t>
            </a:r>
            <a:endParaRPr lang="zh-CN" altLang="en-US" sz="2000" dirty="0">
              <a:latin typeface="+mn-ea"/>
              <a:ea typeface="+mn-ea"/>
            </a:endParaRPr>
          </a:p>
        </p:txBody>
      </p:sp>
      <p:pic>
        <p:nvPicPr>
          <p:cNvPr id="10" name="图片 9" descr="1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589615" y="1456085"/>
            <a:ext cx="3168352" cy="18205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125119" y="231949"/>
            <a:ext cx="550296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单音节字词应试指导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310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668167" y="591989"/>
              <a:ext cx="244670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884759" y="1096045"/>
            <a:ext cx="3570208" cy="430887"/>
          </a:xfrm>
          <a:prstGeom prst="rect">
            <a:avLst/>
          </a:prstGeom>
          <a:solidFill>
            <a:srgbClr val="D8C2D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二、测试中容易出现的问题</a:t>
            </a:r>
            <a:endParaRPr lang="zh-CN" altLang="en-US" sz="2200" dirty="0"/>
          </a:p>
        </p:txBody>
      </p:sp>
      <p:sp>
        <p:nvSpPr>
          <p:cNvPr id="7" name="矩形 6"/>
          <p:cNvSpPr/>
          <p:nvPr/>
        </p:nvSpPr>
        <p:spPr>
          <a:xfrm>
            <a:off x="9885759" y="3184277"/>
            <a:ext cx="569387" cy="1477328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zh-CN" altLang="en-US" sz="3000" dirty="0" smtClean="0">
                <a:latin typeface="+mj-ea"/>
                <a:ea typeface="+mj-ea"/>
              </a:rPr>
              <a:t>练</a:t>
            </a:r>
            <a:endParaRPr lang="en-US" altLang="zh-CN" sz="3000" dirty="0" smtClean="0">
              <a:latin typeface="+mj-ea"/>
              <a:ea typeface="+mj-ea"/>
            </a:endParaRPr>
          </a:p>
          <a:p>
            <a:endParaRPr lang="en-US" altLang="zh-CN" sz="3000" dirty="0" smtClean="0">
              <a:latin typeface="+mj-ea"/>
              <a:ea typeface="+mj-ea"/>
            </a:endParaRPr>
          </a:p>
          <a:p>
            <a:r>
              <a:rPr lang="zh-CN" altLang="en-US" sz="3000" dirty="0" smtClean="0">
                <a:latin typeface="+mj-ea"/>
                <a:ea typeface="+mj-ea"/>
              </a:rPr>
              <a:t>习</a:t>
            </a:r>
            <a:endParaRPr lang="zh-CN" altLang="en-US" sz="3000" dirty="0"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24919" y="1960141"/>
            <a:ext cx="7128792" cy="424731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n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钠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乃　内　挠　难　囊　袅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能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倪　念　酿　懦　暖　虐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l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辣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赖　累　劳　蓝　狼　聊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冷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梨　恋　晾　洛　卵　略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n·l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能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力　年老　努力　哪里　农历　尼龙　拿来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l·n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老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　冷暖　辽宁　烂泥　连年　利尿　岭南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n·l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恼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怒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老路　难住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拦住　留念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留恋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闹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灾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涝灾　男女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褴褛　鸟雀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了却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水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牛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水流　女客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旅客　浓重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隆重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125119" y="231949"/>
            <a:ext cx="550296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单音节字词应试指导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310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668167" y="591989"/>
              <a:ext cx="244670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884759" y="1096045"/>
            <a:ext cx="3570208" cy="430887"/>
          </a:xfrm>
          <a:prstGeom prst="rect">
            <a:avLst/>
          </a:prstGeom>
          <a:solidFill>
            <a:srgbClr val="D8C2D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二、测试中容易出现的问题</a:t>
            </a:r>
            <a:endParaRPr lang="zh-CN" altLang="en-US" sz="2200" dirty="0"/>
          </a:p>
        </p:txBody>
      </p:sp>
      <p:sp>
        <p:nvSpPr>
          <p:cNvPr id="7" name="矩形 6"/>
          <p:cNvSpPr/>
          <p:nvPr/>
        </p:nvSpPr>
        <p:spPr>
          <a:xfrm>
            <a:off x="884759" y="1816125"/>
            <a:ext cx="357020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solidFill>
                  <a:srgbClr val="FFC000"/>
                </a:solidFill>
              </a:rPr>
              <a:t>（一）声母容易出现的错误</a:t>
            </a:r>
            <a:endParaRPr lang="zh-CN" altLang="en-US" sz="2200" dirty="0">
              <a:solidFill>
                <a:srgbClr val="FFC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2791" y="2392189"/>
            <a:ext cx="313419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latin typeface="+mn-ea"/>
                <a:ea typeface="+mn-ea"/>
              </a:rPr>
              <a:t>3. </a:t>
            </a:r>
            <a:r>
              <a:rPr lang="zh-CN" altLang="en-US" sz="2000" dirty="0" smtClean="0">
                <a:latin typeface="+mn-ea"/>
                <a:ea typeface="+mn-ea"/>
              </a:rPr>
              <a:t>分不清唇齿音和舌根音</a:t>
            </a:r>
            <a:endParaRPr lang="zh-CN" altLang="en-US" sz="2000" dirty="0" smtClean="0"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44799" y="2896245"/>
            <a:ext cx="1065718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+mn-ea"/>
                <a:ea typeface="+mn-ea"/>
              </a:rPr>
              <a:t>普通话中唇齿音</a:t>
            </a:r>
            <a:r>
              <a:rPr lang="en-US" altLang="zh-CN" sz="2000" dirty="0" smtClean="0">
                <a:latin typeface="+mn-ea"/>
                <a:ea typeface="+mn-ea"/>
              </a:rPr>
              <a:t>f </a:t>
            </a:r>
            <a:r>
              <a:rPr lang="zh-CN" altLang="en-US" sz="2000" dirty="0" smtClean="0">
                <a:latin typeface="+mn-ea"/>
                <a:ea typeface="+mn-ea"/>
              </a:rPr>
              <a:t>和舌根音</a:t>
            </a:r>
            <a:r>
              <a:rPr lang="en-US" altLang="zh-CN" sz="2000" dirty="0" smtClean="0">
                <a:latin typeface="+mn-ea"/>
                <a:ea typeface="+mn-ea"/>
              </a:rPr>
              <a:t>h </a:t>
            </a:r>
            <a:r>
              <a:rPr lang="zh-CN" altLang="en-US" sz="2000" dirty="0" smtClean="0">
                <a:latin typeface="+mn-ea"/>
                <a:ea typeface="+mn-ea"/>
              </a:rPr>
              <a:t>的区分是非常明显的，不管是发音方法还是发音部位都不一样。</a:t>
            </a:r>
            <a:endParaRPr lang="zh-CN" altLang="en-US" sz="2000" dirty="0" smtClean="0">
              <a:latin typeface="+mn-ea"/>
              <a:ea typeface="+mn-ea"/>
            </a:endParaRPr>
          </a:p>
        </p:txBody>
      </p:sp>
      <p:pic>
        <p:nvPicPr>
          <p:cNvPr id="10" name="图片 9" descr="view (2)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157567" y="3976365"/>
            <a:ext cx="2857500" cy="2095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125119" y="231949"/>
            <a:ext cx="550296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单音节字词应试指导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310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668167" y="591989"/>
              <a:ext cx="244670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884759" y="1096045"/>
            <a:ext cx="3570208" cy="430887"/>
          </a:xfrm>
          <a:prstGeom prst="rect">
            <a:avLst/>
          </a:prstGeom>
          <a:solidFill>
            <a:srgbClr val="D8C2D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二、测试中容易出现的问题</a:t>
            </a:r>
            <a:endParaRPr lang="zh-CN" altLang="en-US" sz="2200" dirty="0"/>
          </a:p>
        </p:txBody>
      </p:sp>
      <p:sp>
        <p:nvSpPr>
          <p:cNvPr id="7" name="矩形 6"/>
          <p:cNvSpPr/>
          <p:nvPr/>
        </p:nvSpPr>
        <p:spPr>
          <a:xfrm>
            <a:off x="2684959" y="2680221"/>
            <a:ext cx="6429375" cy="193899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f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非　否　饭　粉　防　疯　副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h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挥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吼　汗　很　航　哼　互　哄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f·h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废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话　符号　凤凰　发挥　返航　绯红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h·f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划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　豪放　恢复　花粉　花费　荒废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57767" y="2752229"/>
            <a:ext cx="569387" cy="1477328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zh-CN" altLang="en-US" sz="3000" dirty="0" smtClean="0">
                <a:latin typeface="+mj-ea"/>
                <a:ea typeface="+mj-ea"/>
              </a:rPr>
              <a:t>练</a:t>
            </a:r>
            <a:endParaRPr lang="en-US" altLang="zh-CN" sz="3000" dirty="0" smtClean="0">
              <a:latin typeface="+mj-ea"/>
              <a:ea typeface="+mj-ea"/>
            </a:endParaRPr>
          </a:p>
          <a:p>
            <a:endParaRPr lang="en-US" altLang="zh-CN" sz="3000" dirty="0" smtClean="0">
              <a:latin typeface="+mj-ea"/>
              <a:ea typeface="+mj-ea"/>
            </a:endParaRPr>
          </a:p>
          <a:p>
            <a:r>
              <a:rPr lang="zh-CN" altLang="en-US" sz="3000" dirty="0" smtClean="0">
                <a:latin typeface="+mj-ea"/>
                <a:ea typeface="+mj-ea"/>
              </a:rPr>
              <a:t>习</a:t>
            </a:r>
            <a:endParaRPr lang="zh-CN" altLang="en-US" sz="30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2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4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5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6.xml><?xml version="1.0" encoding="utf-8"?>
<p:tagLst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215"/>
</p:tagLst>
</file>

<file path=ppt/theme/theme1.xml><?xml version="1.0" encoding="utf-8"?>
<a:theme xmlns:a="http://schemas.openxmlformats.org/drawingml/2006/main" name="1_自定义设计方案">
  <a:themeElements>
    <a:clrScheme name="自定义 10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3CF8F"/>
      </a:accent1>
      <a:accent2>
        <a:srgbClr val="595959"/>
      </a:accent2>
      <a:accent3>
        <a:srgbClr val="83CF8F"/>
      </a:accent3>
      <a:accent4>
        <a:srgbClr val="595959"/>
      </a:accent4>
      <a:accent5>
        <a:srgbClr val="83CF8F"/>
      </a:accent5>
      <a:accent6>
        <a:srgbClr val="595959"/>
      </a:accent6>
      <a:hlink>
        <a:srgbClr val="83CF8F"/>
      </a:hlink>
      <a:folHlink>
        <a:srgbClr val="595959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7525</Words>
  <Application>WPS 演示</Application>
  <PresentationFormat>自定义</PresentationFormat>
  <Paragraphs>519</Paragraphs>
  <Slides>45</Slides>
  <Notes>45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5" baseType="lpstr">
      <vt:lpstr>Arial</vt:lpstr>
      <vt:lpstr>宋体</vt:lpstr>
      <vt:lpstr>Wingdings</vt:lpstr>
      <vt:lpstr>Calibri</vt:lpstr>
      <vt:lpstr>微软雅黑</vt:lpstr>
      <vt:lpstr>Times New Roman</vt:lpstr>
      <vt:lpstr>楷体</vt:lpstr>
      <vt:lpstr>Arial Unicode MS</vt:lpstr>
      <vt:lpstr>Calibri Light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bt215</dc:title>
  <dc:creator/>
  <cp:lastModifiedBy>武静影</cp:lastModifiedBy>
  <cp:revision>2</cp:revision>
  <dcterms:created xsi:type="dcterms:W3CDTF">2016-11-29T13:18:00Z</dcterms:created>
  <dcterms:modified xsi:type="dcterms:W3CDTF">2021-01-14T05:37:44Z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