
<file path=[Content_Types].xml><?xml version="1.0" encoding="utf-8"?>
<Types xmlns="http://schemas.openxmlformats.org/package/2006/content-types">
  <Default Extension="jpeg" ContentType="image/jpeg"/>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0"/>
  </p:handoutMasterIdLst>
  <p:sldIdLst>
    <p:sldId id="4882" r:id="rId3"/>
    <p:sldId id="4888" r:id="rId5"/>
    <p:sldId id="4898" r:id="rId6"/>
    <p:sldId id="4884" r:id="rId7"/>
    <p:sldId id="4716" r:id="rId8"/>
    <p:sldId id="4890" r:id="rId9"/>
    <p:sldId id="4937" r:id="rId10"/>
    <p:sldId id="4900" r:id="rId11"/>
    <p:sldId id="4938" r:id="rId12"/>
    <p:sldId id="4939" r:id="rId13"/>
    <p:sldId id="4940" r:id="rId14"/>
    <p:sldId id="4941" r:id="rId15"/>
    <p:sldId id="4942" r:id="rId16"/>
    <p:sldId id="4901" r:id="rId17"/>
    <p:sldId id="4934" r:id="rId18"/>
    <p:sldId id="4943" r:id="rId19"/>
    <p:sldId id="4848" r:id="rId20"/>
    <p:sldId id="4944" r:id="rId21"/>
    <p:sldId id="4945" r:id="rId22"/>
    <p:sldId id="4946" r:id="rId23"/>
    <p:sldId id="4893" r:id="rId24"/>
    <p:sldId id="4947" r:id="rId25"/>
    <p:sldId id="4948" r:id="rId26"/>
    <p:sldId id="4949" r:id="rId27"/>
    <p:sldId id="4950" r:id="rId28"/>
    <p:sldId id="4936" r:id="rId29"/>
  </p:sldIdLst>
  <p:sldSz cx="12858750" cy="7232650"/>
  <p:notesSz cx="6858000" cy="9144000"/>
  <p:custDataLst>
    <p:tags r:id="rId3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2FA"/>
    <a:srgbClr val="FF9966"/>
    <a:srgbClr val="7556E8"/>
    <a:srgbClr val="99CCFF"/>
    <a:srgbClr val="FF6699"/>
    <a:srgbClr val="FFD757"/>
    <a:srgbClr val="ED1C24"/>
    <a:srgbClr val="5FDF6E"/>
    <a:srgbClr val="23AF34"/>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p:scale>
          <a:sx n="86" d="100"/>
          <a:sy n="86" d="100"/>
        </p:scale>
        <p:origin x="-510" y="18"/>
      </p:cViewPr>
      <p:guideLst>
        <p:guide orient="horz" pos="328"/>
        <p:guide orient="horz" pos="4183"/>
        <p:guide pos="4050"/>
        <p:guide pos="557"/>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0.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8.GIF"/><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4248753" y="0"/>
            <a:ext cx="1724932" cy="1726853"/>
          </a:xfrm>
          <a:prstGeom prst="rect">
            <a:avLst/>
          </a:prstGeom>
          <a:blipFill dpi="0" rotWithShape="1">
            <a:blip r:embed="rId1" cstate="print">
              <a:extLst>
                <a:ext uri="{28A0092B-C50C-407E-A947-70E740481C1C}">
                  <a14:useLocalDpi xmlns:a14="http://schemas.microsoft.com/office/drawing/2010/main" val="0"/>
                </a:ext>
              </a:extLst>
            </a:blip>
            <a:srcRect/>
            <a:stretch>
              <a:fillRect l="-25084" r="-25084"/>
            </a:stretch>
          </a:blipFill>
          <a:ln>
            <a:noFill/>
          </a:ln>
        </p:spPr>
        <p:txBody>
          <a:bodyPr vert="horz" wrap="square" lIns="128580" tIns="64290" rIns="128580" bIns="64290" numCol="1" anchor="t" anchorCtr="0" compatLnSpc="1"/>
          <a:lstStyle/>
          <a:p>
            <a:endParaRPr lang="zh-CN" altLang="en-US"/>
          </a:p>
        </p:txBody>
      </p:sp>
      <p:sp>
        <p:nvSpPr>
          <p:cNvPr id="7" name="Rectangle 7"/>
          <p:cNvSpPr>
            <a:spLocks noChangeArrowheads="1"/>
          </p:cNvSpPr>
          <p:nvPr/>
        </p:nvSpPr>
        <p:spPr bwMode="auto">
          <a:xfrm>
            <a:off x="101022" y="414096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1016719" y="356212"/>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53" y="708552"/>
            <a:ext cx="1008622" cy="100862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2941635" y="4023132"/>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1" name="Rectangle 11"/>
          <p:cNvSpPr>
            <a:spLocks noChangeArrowheads="1"/>
          </p:cNvSpPr>
          <p:nvPr/>
        </p:nvSpPr>
        <p:spPr bwMode="auto">
          <a:xfrm>
            <a:off x="4328085" y="5409641"/>
            <a:ext cx="1825666" cy="1823009"/>
          </a:xfrm>
          <a:prstGeom prst="rect">
            <a:avLst/>
          </a:prstGeom>
          <a:blipFill dpi="0" rotWithShape="1">
            <a:blip r:embed="rId2" cstate="print">
              <a:extLst>
                <a:ext uri="{28A0092B-C50C-407E-A947-70E740481C1C}">
                  <a14:useLocalDpi xmlns:a14="http://schemas.microsoft.com/office/drawing/2010/main" val="0"/>
                </a:ext>
              </a:extLst>
            </a:blip>
            <a:srcRect/>
            <a:stretch>
              <a:fillRect l="-24925" r="-24925"/>
            </a:stretch>
          </a:blip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4328085" y="3597228"/>
            <a:ext cx="422034" cy="425905"/>
          </a:xfrm>
          <a:prstGeom prst="rect">
            <a:avLst/>
          </a:prstGeom>
          <a:solidFill>
            <a:schemeClr val="accent3"/>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815382" y="4859195"/>
            <a:ext cx="954416" cy="954416"/>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5277247" y="2464197"/>
            <a:ext cx="6984776" cy="1828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accent2"/>
                </a:solidFill>
                <a:latin typeface="Arial" panose="020B0604020202020204" pitchFamily="34" charset="0"/>
                <a:cs typeface="Arial" panose="020B0604020202020204" pitchFamily="34" charset="0"/>
              </a:rPr>
              <a:t>单</a:t>
            </a:r>
            <a:r>
              <a:rPr lang="zh-CN" altLang="en-US" sz="5400" b="1" dirty="0" smtClean="0">
                <a:solidFill>
                  <a:schemeClr val="accent2"/>
                </a:solidFill>
                <a:latin typeface="Arial" panose="020B0604020202020204" pitchFamily="34" charset="0"/>
                <a:cs typeface="Arial" panose="020B0604020202020204" pitchFamily="34" charset="0"/>
              </a:rPr>
              <a:t>元</a:t>
            </a:r>
            <a:r>
              <a:rPr lang="zh-CN" altLang="en-US" sz="5400" b="1" dirty="0" smtClean="0">
                <a:solidFill>
                  <a:schemeClr val="accent2"/>
                </a:solidFill>
                <a:latin typeface="Arial" panose="020B0604020202020204" pitchFamily="34" charset="0"/>
                <a:cs typeface="Arial" panose="020B0604020202020204" pitchFamily="34" charset="0"/>
              </a:rPr>
              <a:t>三</a:t>
            </a:r>
            <a:r>
              <a:rPr lang="zh-CN" altLang="en-US" sz="5400" b="1" dirty="0" smtClean="0">
                <a:solidFill>
                  <a:schemeClr val="accent2"/>
                </a:solidFill>
                <a:latin typeface="Arial" panose="020B0604020202020204" pitchFamily="34" charset="0"/>
                <a:cs typeface="Arial" panose="020B0604020202020204" pitchFamily="34" charset="0"/>
              </a:rPr>
              <a:t>                       </a:t>
            </a:r>
            <a:endParaRPr lang="en-US" altLang="zh-CN" sz="5400" b="1" dirty="0" smtClean="0">
              <a:solidFill>
                <a:schemeClr val="accent2"/>
              </a:solidFill>
              <a:latin typeface="Arial" panose="020B0604020202020204" pitchFamily="34" charset="0"/>
              <a:cs typeface="Arial" panose="020B0604020202020204" pitchFamily="34" charset="0"/>
            </a:endParaRPr>
          </a:p>
          <a:p>
            <a:pPr>
              <a:buNone/>
            </a:pPr>
            <a:r>
              <a:rPr lang="zh-CN" altLang="en-US" sz="5400" b="1" dirty="0" smtClean="0">
                <a:solidFill>
                  <a:schemeClr val="accent2"/>
                </a:solidFill>
                <a:latin typeface="Arial" panose="020B0604020202020204" pitchFamily="34" charset="0"/>
                <a:cs typeface="Arial" panose="020B0604020202020204" pitchFamily="34" charset="0"/>
              </a:rPr>
              <a:t>方言与普通</a:t>
            </a:r>
            <a:r>
              <a:rPr lang="zh-CN" altLang="en-US" sz="5400" b="1" dirty="0" smtClean="0">
                <a:solidFill>
                  <a:schemeClr val="accent2"/>
                </a:solidFill>
                <a:latin typeface="Arial" panose="020B0604020202020204" pitchFamily="34" charset="0"/>
                <a:cs typeface="Arial" panose="020B0604020202020204" pitchFamily="34" charset="0"/>
              </a:rPr>
              <a:t>话语法差</a:t>
            </a:r>
            <a:r>
              <a:rPr lang="zh-CN" altLang="en-US" sz="5400" b="1" dirty="0" smtClean="0">
                <a:solidFill>
                  <a:schemeClr val="accent2"/>
                </a:solidFill>
                <a:latin typeface="Arial" panose="020B0604020202020204" pitchFamily="34" charset="0"/>
                <a:cs typeface="Arial" panose="020B0604020202020204" pitchFamily="34" charset="0"/>
              </a:rPr>
              <a:t>异</a:t>
            </a:r>
            <a:endParaRPr lang="en-US" altLang="zh-CN" sz="5400" b="1" dirty="0">
              <a:solidFill>
                <a:schemeClr val="accent2"/>
              </a:solidFill>
              <a:latin typeface="Arial" panose="020B0604020202020204" pitchFamily="34" charset="0"/>
              <a:cs typeface="Arial" panose="020B0604020202020204" pitchFamily="34" charset="0"/>
            </a:endParaRPr>
          </a:p>
        </p:txBody>
      </p:sp>
      <p:sp>
        <p:nvSpPr>
          <p:cNvPr id="5" name="Rectangle 5"/>
          <p:cNvSpPr>
            <a:spLocks noChangeArrowheads="1"/>
          </p:cNvSpPr>
          <p:nvPr/>
        </p:nvSpPr>
        <p:spPr bwMode="auto">
          <a:xfrm>
            <a:off x="1012847" y="1726853"/>
            <a:ext cx="3029737" cy="3023929"/>
          </a:xfrm>
          <a:prstGeom prst="rect">
            <a:avLst/>
          </a:prstGeom>
          <a:blipFill dpi="0" rotWithShape="1">
            <a:blip r:embed="rId3" cstate="print">
              <a:extLst>
                <a:ext uri="{28A0092B-C50C-407E-A947-70E740481C1C}">
                  <a14:useLocalDpi xmlns:a14="http://schemas.microsoft.com/office/drawing/2010/main" val="0"/>
                </a:ext>
              </a:extLst>
            </a:blip>
            <a:srcRect/>
            <a:stretch>
              <a:fillRect t="-3057" b="-3057"/>
            </a:stretch>
          </a:blip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3742246" y="1726854"/>
            <a:ext cx="915696" cy="91416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pic>
        <p:nvPicPr>
          <p:cNvPr id="2" name="Could This Be Love">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cstate="print"/>
          <a:stretch>
            <a:fillRect/>
          </a:stretch>
        </p:blipFill>
        <p:spPr>
          <a:xfrm>
            <a:off x="6124575" y="-106419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accel="40000" fill="hold" grpId="0" nodeType="click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250" fill="hold"/>
                                        <p:tgtEl>
                                          <p:spTgt spid="6"/>
                                        </p:tgtEl>
                                        <p:attrNameLst>
                                          <p:attrName>ppt_x</p:attrName>
                                        </p:attrNameLst>
                                      </p:cBhvr>
                                      <p:tavLst>
                                        <p:tav tm="0">
                                          <p:val>
                                            <p:strVal val="0-#ppt_w/2"/>
                                          </p:val>
                                        </p:tav>
                                        <p:tav tm="100000">
                                          <p:val>
                                            <p:strVal val="#ppt_x"/>
                                          </p:val>
                                        </p:tav>
                                      </p:tavLst>
                                    </p:anim>
                                    <p:anim calcmode="lin" valueType="num">
                                      <p:cBhvr additive="base">
                                        <p:cTn id="12" dur="12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0-#ppt_w/2"/>
                                          </p:val>
                                        </p:tav>
                                        <p:tav tm="100000">
                                          <p:val>
                                            <p:strVal val="#ppt_x"/>
                                          </p:val>
                                        </p:tav>
                                      </p:tavLst>
                                    </p:anim>
                                    <p:anim calcmode="lin" valueType="num">
                                      <p:cBhvr additive="base">
                                        <p:cTn id="24" dur="1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250" fill="hold"/>
                                        <p:tgtEl>
                                          <p:spTgt spid="10"/>
                                        </p:tgtEl>
                                        <p:attrNameLst>
                                          <p:attrName>ppt_x</p:attrName>
                                        </p:attrNameLst>
                                      </p:cBhvr>
                                      <p:tavLst>
                                        <p:tav tm="0">
                                          <p:val>
                                            <p:strVal val="0-#ppt_w/2"/>
                                          </p:val>
                                        </p:tav>
                                        <p:tav tm="100000">
                                          <p:val>
                                            <p:strVal val="#ppt_x"/>
                                          </p:val>
                                        </p:tav>
                                      </p:tavLst>
                                    </p:anim>
                                    <p:anim calcmode="lin" valueType="num">
                                      <p:cBhvr additive="base">
                                        <p:cTn id="28" dur="125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5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250" fill="hold"/>
                                        <p:tgtEl>
                                          <p:spTgt spid="12"/>
                                        </p:tgtEl>
                                        <p:attrNameLst>
                                          <p:attrName>ppt_x</p:attrName>
                                        </p:attrNameLst>
                                      </p:cBhvr>
                                      <p:tavLst>
                                        <p:tav tm="0">
                                          <p:val>
                                            <p:strVal val="0-#ppt_w/2"/>
                                          </p:val>
                                        </p:tav>
                                        <p:tav tm="100000">
                                          <p:val>
                                            <p:strVal val="#ppt_x"/>
                                          </p:val>
                                        </p:tav>
                                      </p:tavLst>
                                    </p:anim>
                                    <p:anim calcmode="lin" valueType="num">
                                      <p:cBhvr additive="base">
                                        <p:cTn id="36" dur="125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accel="40000"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accel="40000" fill="hold" grpId="0" nodeType="withEffect">
                                  <p:stCondLst>
                                    <p:cond delay="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0-#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8" accel="40000" fill="hold" grpId="0"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500" fill="hold"/>
                                        <p:tgtEl>
                                          <p:spTgt spid="13"/>
                                        </p:tgtEl>
                                        <p:attrNameLst>
                                          <p:attrName>ppt_x</p:attrName>
                                        </p:attrNameLst>
                                      </p:cBhvr>
                                      <p:tavLst>
                                        <p:tav tm="0">
                                          <p:val>
                                            <p:strVal val="0-#ppt_w/2"/>
                                          </p:val>
                                        </p:tav>
                                        <p:tav tm="100000">
                                          <p:val>
                                            <p:strVal val="#ppt_x"/>
                                          </p:val>
                                        </p:tav>
                                      </p:tavLst>
                                    </p:anim>
                                    <p:anim calcmode="lin" valueType="num">
                                      <p:cBhvr additive="base">
                                        <p:cTn id="4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7"/>
                                        </p:tgtEl>
                                        <p:attrNameLst>
                                          <p:attrName>ppt_y</p:attrName>
                                        </p:attrNameLst>
                                      </p:cBhvr>
                                      <p:tavLst>
                                        <p:tav tm="0">
                                          <p:val>
                                            <p:strVal val="#ppt_y"/>
                                          </p:val>
                                        </p:tav>
                                        <p:tav tm="100000">
                                          <p:val>
                                            <p:strVal val="#ppt_y"/>
                                          </p:val>
                                        </p:tav>
                                      </p:tavLst>
                                    </p:anim>
                                    <p:anim calcmode="lin" valueType="num">
                                      <p:cBhvr>
                                        <p:cTn id="5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7"/>
                                        </p:tgtEl>
                                      </p:cBhvr>
                                    </p:animEffect>
                                  </p:childTnLst>
                                </p:cTn>
                              </p:par>
                            </p:childTnLst>
                          </p:cTn>
                        </p:par>
                        <p:par>
                          <p:cTn id="58" fill="hold">
                            <p:stCondLst>
                              <p:cond delay="22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7"/>
                                        </p:tgtEl>
                                      </p:cBhvr>
                                    </p:animEffect>
                                    <p:animScale>
                                      <p:cBhvr>
                                        <p:cTn id="6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2" repeatCount="indefinite" fill="remove" display="0">
                  <p:stCondLst>
                    <p:cond delay="indefinite"/>
                  </p:stCondLst>
                  <p:endCondLst>
                    <p:cond evt="onStopAudio" delay="0">
                      <p:tgtEl>
                        <p:sldTgt/>
                      </p:tgtEl>
                    </p:cond>
                  </p:endCondLst>
                </p:cTn>
                <p:tgtEl>
                  <p:spTgt spid="2"/>
                </p:tgtEl>
              </p:cMediaNode>
            </p:video>
          </p:childTnLst>
        </p:cTn>
      </p:par>
    </p:tnLst>
    <p:bldLst>
      <p:bldP spid="6" grpId="0" animBg="1"/>
      <p:bldP spid="7" grpId="0" animBg="1"/>
      <p:bldP spid="8" grpId="0" animBg="1"/>
      <p:bldP spid="9" grpId="0" animBg="1"/>
      <p:bldP spid="10" grpId="0" animBg="1"/>
      <p:bldP spid="11" grpId="0" animBg="1"/>
      <p:bldP spid="12" grpId="0" animBg="1"/>
      <p:bldP spid="14" grpId="0" animBg="1"/>
      <p:bldP spid="17" grpId="0"/>
      <p:bldP spid="17" grpId="1"/>
      <p:bldP spid="5"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30887"/>
          </a:xfrm>
          <a:prstGeom prst="rect">
            <a:avLst/>
          </a:prstGeom>
          <a:noFill/>
        </p:spPr>
        <p:txBody>
          <a:bodyPr wrap="square" rtlCol="0">
            <a:spAutoFit/>
          </a:bodyPr>
          <a:lstStyle/>
          <a:p>
            <a:r>
              <a:rPr lang="zh-CN" altLang="en-US" sz="2200" dirty="0" smtClean="0"/>
              <a:t>附       加</a:t>
            </a:r>
            <a:endParaRPr lang="zh-CN" altLang="en-US" sz="2200" dirty="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流程图: 联系 10"/>
          <p:cNvSpPr/>
          <p:nvPr/>
        </p:nvSpPr>
        <p:spPr>
          <a:xfrm>
            <a:off x="668735" y="1744117"/>
            <a:ext cx="2016224" cy="1872208"/>
          </a:xfrm>
          <a:prstGeom prst="flowChartConnector">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44799" y="2248173"/>
            <a:ext cx="829073" cy="861774"/>
          </a:xfrm>
          <a:prstGeom prst="rect">
            <a:avLst/>
          </a:prstGeom>
        </p:spPr>
        <p:txBody>
          <a:bodyPr wrap="none">
            <a:spAutoFit/>
          </a:bodyPr>
          <a:lstStyle/>
          <a:p>
            <a:r>
              <a:rPr lang="zh-CN" altLang="en-US" sz="5000" b="1" dirty="0" smtClean="0"/>
              <a:t>儿</a:t>
            </a:r>
            <a:endParaRPr lang="zh-CN" altLang="en-US" sz="5000" b="1" dirty="0"/>
          </a:p>
        </p:txBody>
      </p:sp>
      <p:sp>
        <p:nvSpPr>
          <p:cNvPr id="16" name="矩形 15"/>
          <p:cNvSpPr/>
          <p:nvPr/>
        </p:nvSpPr>
        <p:spPr>
          <a:xfrm>
            <a:off x="2756967" y="1816125"/>
            <a:ext cx="9505056" cy="1536511"/>
          </a:xfrm>
          <a:prstGeom prst="rect">
            <a:avLst/>
          </a:prstGeom>
          <a:solidFill>
            <a:srgbClr val="FFFF99"/>
          </a:solidFill>
        </p:spPr>
        <p:txBody>
          <a:bodyPr wrap="square">
            <a:spAutoFit/>
          </a:bodyPr>
          <a:lstStyle/>
          <a:p>
            <a:pPr algn="just">
              <a:lnSpc>
                <a:spcPct val="150000"/>
              </a:lnSpc>
            </a:pPr>
            <a:r>
              <a:rPr lang="zh-CN" altLang="en-US" sz="2200" dirty="0" smtClean="0">
                <a:latin typeface="+mn-ea"/>
                <a:ea typeface="+mn-ea"/>
              </a:rPr>
              <a:t>“儿”在普通话和北方各地方言里用得很多、很广，大都起韵母加卷舌的作用或作</a:t>
            </a:r>
            <a:r>
              <a:rPr lang="zh-CN" altLang="en-US" sz="2200" dirty="0" smtClean="0">
                <a:latin typeface="+mn-ea"/>
                <a:ea typeface="+mn-ea"/>
              </a:rPr>
              <a:t>为上</a:t>
            </a:r>
            <a:r>
              <a:rPr lang="zh-CN" altLang="en-US" sz="2200" dirty="0" smtClean="0">
                <a:latin typeface="+mn-ea"/>
                <a:ea typeface="+mn-ea"/>
              </a:rPr>
              <a:t>一音节的韵尾，并往往带有“细小”“可爱”的意味</a:t>
            </a:r>
            <a:r>
              <a:rPr lang="zh-CN" altLang="en-US" sz="2200" dirty="0" smtClean="0">
                <a:latin typeface="+mn-ea"/>
                <a:ea typeface="+mn-ea"/>
              </a:rPr>
              <a:t>。比如：“</a:t>
            </a:r>
            <a:r>
              <a:rPr lang="zh-CN" altLang="en-US" sz="2200" dirty="0" smtClean="0">
                <a:latin typeface="+mn-ea"/>
                <a:ea typeface="+mn-ea"/>
              </a:rPr>
              <a:t>棍儿”（小棍儿）、“苹果脸儿</a:t>
            </a:r>
            <a:r>
              <a:rPr lang="zh-CN" altLang="en-US" sz="2200" dirty="0" smtClean="0">
                <a:latin typeface="+mn-ea"/>
                <a:ea typeface="+mn-ea"/>
              </a:rPr>
              <a:t>”</a:t>
            </a:r>
            <a:endParaRPr lang="zh-CN" altLang="en-US" sz="2200" dirty="0" smtClean="0">
              <a:latin typeface="+mn-ea"/>
              <a:ea typeface="+mn-ea"/>
            </a:endParaRPr>
          </a:p>
        </p:txBody>
      </p:sp>
      <p:sp>
        <p:nvSpPr>
          <p:cNvPr id="22" name="矩形 21"/>
          <p:cNvSpPr/>
          <p:nvPr/>
        </p:nvSpPr>
        <p:spPr>
          <a:xfrm>
            <a:off x="740743" y="4912469"/>
            <a:ext cx="11521280" cy="2123658"/>
          </a:xfrm>
          <a:prstGeom prst="rect">
            <a:avLst/>
          </a:prstGeom>
          <a:solidFill>
            <a:srgbClr val="FFD757"/>
          </a:solidFill>
        </p:spPr>
        <p:txBody>
          <a:bodyPr wrap="square">
            <a:spAutoFit/>
          </a:bodyPr>
          <a:lstStyle/>
          <a:p>
            <a:pPr algn="just">
              <a:lnSpc>
                <a:spcPct val="150000"/>
              </a:lnSpc>
            </a:pPr>
            <a:r>
              <a:rPr lang="zh-CN" altLang="en-US" sz="2200" dirty="0" smtClean="0"/>
              <a:t>四川邛崃话里除了有跟普通话相当的儿化现象以外，还有自成音节的“儿”和“儿子”，其作用也在于表示“细小”“可爱”的意味。加“儿”或加“儿子”一般是任意的，例如：狗狗儿：狗儿子、狗狗儿子（小狗儿）；猴猴儿：猴儿子、猴猴儿子（小猴子）；快点点儿：快点点儿子（快点儿）。</a:t>
            </a:r>
            <a:endParaRPr lang="zh-CN" altLang="en-US" sz="2200" dirty="0" smtClean="0"/>
          </a:p>
        </p:txBody>
      </p:sp>
      <p:sp>
        <p:nvSpPr>
          <p:cNvPr id="23" name="矩形 22"/>
          <p:cNvSpPr/>
          <p:nvPr/>
        </p:nvSpPr>
        <p:spPr>
          <a:xfrm>
            <a:off x="740743" y="3688333"/>
            <a:ext cx="11521280" cy="1107996"/>
          </a:xfrm>
          <a:prstGeom prst="rect">
            <a:avLst/>
          </a:prstGeom>
          <a:solidFill>
            <a:srgbClr val="99CCFF"/>
          </a:solidFill>
        </p:spPr>
        <p:txBody>
          <a:bodyPr wrap="square">
            <a:spAutoFit/>
          </a:bodyPr>
          <a:lstStyle/>
          <a:p>
            <a:pPr algn="just">
              <a:lnSpc>
                <a:spcPct val="150000"/>
              </a:lnSpc>
            </a:pPr>
            <a:r>
              <a:rPr lang="zh-CN" altLang="en-US" sz="2200" dirty="0" smtClean="0"/>
              <a:t>普通话和官话方言里动词和形容词性质的词根加上“儿化”或“儿尾”一般都构成名词，例如普通话“儿”“尖儿”“破烂儿”。</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30887"/>
          </a:xfrm>
          <a:prstGeom prst="rect">
            <a:avLst/>
          </a:prstGeom>
          <a:noFill/>
        </p:spPr>
        <p:txBody>
          <a:bodyPr wrap="square" rtlCol="0">
            <a:spAutoFit/>
          </a:bodyPr>
          <a:lstStyle/>
          <a:p>
            <a:r>
              <a:rPr lang="zh-CN" altLang="en-US" sz="2200" dirty="0" smtClean="0"/>
              <a:t>附       加</a:t>
            </a:r>
            <a:endParaRPr lang="zh-CN" altLang="en-US" sz="2200" dirty="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流程图: 联系 10"/>
          <p:cNvSpPr/>
          <p:nvPr/>
        </p:nvSpPr>
        <p:spPr>
          <a:xfrm>
            <a:off x="668735" y="1744117"/>
            <a:ext cx="2016224" cy="1872208"/>
          </a:xfrm>
          <a:prstGeom prst="flowChartConnector">
            <a:avLst/>
          </a:prstGeom>
          <a:solidFill>
            <a:srgbClr val="FFD75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44799" y="2248173"/>
            <a:ext cx="829073" cy="861774"/>
          </a:xfrm>
          <a:prstGeom prst="rect">
            <a:avLst/>
          </a:prstGeom>
        </p:spPr>
        <p:txBody>
          <a:bodyPr wrap="none">
            <a:spAutoFit/>
          </a:bodyPr>
          <a:lstStyle/>
          <a:p>
            <a:r>
              <a:rPr lang="zh-CN" altLang="en-US" sz="5000" b="1" dirty="0" smtClean="0"/>
              <a:t>头</a:t>
            </a:r>
            <a:endParaRPr lang="zh-CN" altLang="en-US" sz="5000" b="1" dirty="0"/>
          </a:p>
        </p:txBody>
      </p:sp>
      <p:sp>
        <p:nvSpPr>
          <p:cNvPr id="16" name="矩形 15"/>
          <p:cNvSpPr/>
          <p:nvPr/>
        </p:nvSpPr>
        <p:spPr>
          <a:xfrm>
            <a:off x="2756967" y="1816125"/>
            <a:ext cx="9505056" cy="1050096"/>
          </a:xfrm>
          <a:prstGeom prst="rect">
            <a:avLst/>
          </a:prstGeom>
          <a:solidFill>
            <a:schemeClr val="bg1"/>
          </a:solidFill>
        </p:spPr>
        <p:txBody>
          <a:bodyPr wrap="square">
            <a:spAutoFit/>
          </a:bodyPr>
          <a:lstStyle/>
          <a:p>
            <a:pPr algn="just">
              <a:lnSpc>
                <a:spcPct val="150000"/>
              </a:lnSpc>
            </a:pPr>
            <a:r>
              <a:rPr lang="zh-CN" altLang="en-US" sz="2200" dirty="0" smtClean="0"/>
              <a:t>“头”在方言和普通话里都用来构词，但普通话和大多数官话方言里的“头”尾词并不发达。</a:t>
            </a:r>
            <a:r>
              <a:rPr lang="zh-CN" altLang="en-US" sz="2200" dirty="0" smtClean="0">
                <a:solidFill>
                  <a:srgbClr val="ED1C24"/>
                </a:solidFill>
              </a:rPr>
              <a:t>吴方言上海话里的“头”尾名词十分发达。</a:t>
            </a:r>
            <a:endParaRPr lang="zh-CN" altLang="en-US" sz="2200" dirty="0" smtClean="0">
              <a:solidFill>
                <a:srgbClr val="ED1C24"/>
              </a:solidFill>
            </a:endParaRPr>
          </a:p>
        </p:txBody>
      </p:sp>
      <p:sp>
        <p:nvSpPr>
          <p:cNvPr id="15" name="矩形 14"/>
          <p:cNvSpPr/>
          <p:nvPr/>
        </p:nvSpPr>
        <p:spPr>
          <a:xfrm>
            <a:off x="2828975" y="3184277"/>
            <a:ext cx="1702519" cy="542264"/>
          </a:xfrm>
          <a:prstGeom prst="rect">
            <a:avLst/>
          </a:prstGeom>
          <a:solidFill>
            <a:schemeClr val="accent6">
              <a:lumMod val="40000"/>
              <a:lumOff val="60000"/>
            </a:schemeClr>
          </a:solidFill>
        </p:spPr>
        <p:txBody>
          <a:bodyPr wrap="square">
            <a:spAutoFit/>
          </a:bodyPr>
          <a:lstStyle/>
          <a:p>
            <a:pPr>
              <a:lnSpc>
                <a:spcPct val="150000"/>
              </a:lnSpc>
            </a:pPr>
            <a:r>
              <a:rPr lang="zh-CN" altLang="en-US" sz="2200" dirty="0" smtClean="0"/>
              <a:t>用动词构成</a:t>
            </a:r>
            <a:endParaRPr lang="zh-CN" altLang="en-US" sz="2200" dirty="0" smtClean="0"/>
          </a:p>
        </p:txBody>
      </p:sp>
      <p:grpSp>
        <p:nvGrpSpPr>
          <p:cNvPr id="17" name="Group 34"/>
          <p:cNvGrpSpPr/>
          <p:nvPr/>
        </p:nvGrpSpPr>
        <p:grpSpPr>
          <a:xfrm>
            <a:off x="4701183" y="3328293"/>
            <a:ext cx="1296144" cy="288032"/>
            <a:chOff x="5128063" y="3095119"/>
            <a:chExt cx="3273084" cy="515155"/>
          </a:xfrm>
          <a:solidFill>
            <a:schemeClr val="accent5">
              <a:lumMod val="75000"/>
            </a:schemeClr>
          </a:solidFill>
        </p:grpSpPr>
        <p:sp>
          <p:nvSpPr>
            <p:cNvPr id="18"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矩形 20"/>
          <p:cNvSpPr/>
          <p:nvPr/>
        </p:nvSpPr>
        <p:spPr>
          <a:xfrm>
            <a:off x="6141343" y="3184277"/>
            <a:ext cx="2441694" cy="430887"/>
          </a:xfrm>
          <a:prstGeom prst="rect">
            <a:avLst/>
          </a:prstGeom>
        </p:spPr>
        <p:txBody>
          <a:bodyPr wrap="none">
            <a:spAutoFit/>
          </a:bodyPr>
          <a:lstStyle/>
          <a:p>
            <a:r>
              <a:rPr lang="zh-CN" altLang="en-US" sz="2200" dirty="0" smtClean="0"/>
              <a:t>“找头”“看头”</a:t>
            </a:r>
            <a:endParaRPr lang="zh-CN" altLang="en-US" sz="2200" dirty="0" smtClean="0"/>
          </a:p>
        </p:txBody>
      </p:sp>
      <p:sp>
        <p:nvSpPr>
          <p:cNvPr id="24" name="矩形 23"/>
          <p:cNvSpPr/>
          <p:nvPr/>
        </p:nvSpPr>
        <p:spPr>
          <a:xfrm>
            <a:off x="2828975" y="3976365"/>
            <a:ext cx="3570208" cy="542264"/>
          </a:xfrm>
          <a:prstGeom prst="rect">
            <a:avLst/>
          </a:prstGeom>
          <a:solidFill>
            <a:schemeClr val="accent6">
              <a:lumMod val="40000"/>
              <a:lumOff val="60000"/>
            </a:schemeClr>
          </a:solidFill>
        </p:spPr>
        <p:txBody>
          <a:bodyPr wrap="none">
            <a:spAutoFit/>
          </a:bodyPr>
          <a:lstStyle/>
          <a:p>
            <a:pPr>
              <a:lnSpc>
                <a:spcPct val="150000"/>
              </a:lnSpc>
            </a:pPr>
            <a:r>
              <a:rPr lang="zh-CN" altLang="en-US" sz="2200" dirty="0" smtClean="0"/>
              <a:t>在普通话里带“子”“儿”</a:t>
            </a:r>
            <a:endParaRPr lang="zh-CN" altLang="en-US" sz="2200" dirty="0" smtClean="0"/>
          </a:p>
        </p:txBody>
      </p:sp>
      <p:grpSp>
        <p:nvGrpSpPr>
          <p:cNvPr id="25" name="Group 34"/>
          <p:cNvGrpSpPr/>
          <p:nvPr/>
        </p:nvGrpSpPr>
        <p:grpSpPr>
          <a:xfrm>
            <a:off x="6501383" y="4120381"/>
            <a:ext cx="1296144" cy="288032"/>
            <a:chOff x="5128063" y="3095119"/>
            <a:chExt cx="3273084" cy="515155"/>
          </a:xfrm>
          <a:solidFill>
            <a:schemeClr val="accent5">
              <a:lumMod val="75000"/>
            </a:schemeClr>
          </a:solidFill>
        </p:grpSpPr>
        <p:sp>
          <p:nvSpPr>
            <p:cNvPr id="26"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矩形 27"/>
          <p:cNvSpPr/>
          <p:nvPr/>
        </p:nvSpPr>
        <p:spPr>
          <a:xfrm>
            <a:off x="7869535" y="4048373"/>
            <a:ext cx="4752528" cy="430887"/>
          </a:xfrm>
          <a:prstGeom prst="rect">
            <a:avLst/>
          </a:prstGeom>
        </p:spPr>
        <p:txBody>
          <a:bodyPr wrap="square">
            <a:spAutoFit/>
          </a:bodyPr>
          <a:lstStyle/>
          <a:p>
            <a:r>
              <a:rPr lang="zh-CN" altLang="en-US" sz="2200" dirty="0" smtClean="0"/>
              <a:t>“斧头”（斧子）、“</a:t>
            </a:r>
            <a:r>
              <a:rPr lang="zh-CN" altLang="en-US" sz="2200" dirty="0" smtClean="0"/>
              <a:t>竹头</a:t>
            </a:r>
            <a:r>
              <a:rPr lang="zh-CN" altLang="en-US" sz="2200" dirty="0" smtClean="0"/>
              <a:t>”（竹</a:t>
            </a:r>
            <a:r>
              <a:rPr lang="zh-CN" altLang="en-US" sz="2200" dirty="0" smtClean="0"/>
              <a:t>子）</a:t>
            </a:r>
            <a:endParaRPr lang="zh-CN" altLang="en-US" sz="2200" dirty="0" smtClean="0"/>
          </a:p>
        </p:txBody>
      </p:sp>
      <p:sp>
        <p:nvSpPr>
          <p:cNvPr id="29" name="矩形 28"/>
          <p:cNvSpPr/>
          <p:nvPr/>
        </p:nvSpPr>
        <p:spPr>
          <a:xfrm>
            <a:off x="2828975" y="4840461"/>
            <a:ext cx="3288080" cy="600164"/>
          </a:xfrm>
          <a:prstGeom prst="rect">
            <a:avLst/>
          </a:prstGeom>
          <a:solidFill>
            <a:schemeClr val="accent6">
              <a:lumMod val="40000"/>
              <a:lumOff val="60000"/>
            </a:schemeClr>
          </a:solidFill>
        </p:spPr>
        <p:txBody>
          <a:bodyPr wrap="none">
            <a:spAutoFit/>
          </a:bodyPr>
          <a:lstStyle/>
          <a:p>
            <a:pPr>
              <a:lnSpc>
                <a:spcPct val="150000"/>
              </a:lnSpc>
            </a:pPr>
            <a:r>
              <a:rPr lang="zh-CN" altLang="en-US" sz="2200" dirty="0" smtClean="0"/>
              <a:t>在普通话</a:t>
            </a:r>
            <a:r>
              <a:rPr lang="zh-CN" altLang="en-US" sz="2200" dirty="0" smtClean="0"/>
              <a:t>里不加任何后缀</a:t>
            </a:r>
            <a:endParaRPr lang="zh-CN" altLang="en-US" sz="2200" dirty="0" smtClean="0"/>
          </a:p>
        </p:txBody>
      </p:sp>
      <p:grpSp>
        <p:nvGrpSpPr>
          <p:cNvPr id="30" name="Group 34"/>
          <p:cNvGrpSpPr/>
          <p:nvPr/>
        </p:nvGrpSpPr>
        <p:grpSpPr>
          <a:xfrm>
            <a:off x="6213351" y="4984477"/>
            <a:ext cx="1296144" cy="288032"/>
            <a:chOff x="5128063" y="3095119"/>
            <a:chExt cx="3273084" cy="515155"/>
          </a:xfrm>
          <a:solidFill>
            <a:schemeClr val="accent5">
              <a:lumMod val="75000"/>
            </a:schemeClr>
          </a:solidFill>
        </p:grpSpPr>
        <p:sp>
          <p:nvSpPr>
            <p:cNvPr id="31"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矩形 32"/>
          <p:cNvSpPr/>
          <p:nvPr/>
        </p:nvSpPr>
        <p:spPr>
          <a:xfrm>
            <a:off x="7653511" y="4912469"/>
            <a:ext cx="2441694" cy="430887"/>
          </a:xfrm>
          <a:prstGeom prst="rect">
            <a:avLst/>
          </a:prstGeom>
        </p:spPr>
        <p:txBody>
          <a:bodyPr wrap="none">
            <a:spAutoFit/>
          </a:bodyPr>
          <a:lstStyle/>
          <a:p>
            <a:r>
              <a:rPr lang="zh-CN" altLang="en-US" sz="2200" dirty="0" smtClean="0"/>
              <a:t>“纸头”“被头”</a:t>
            </a:r>
            <a:endParaRPr lang="zh-CN" altLang="en-US" sz="2200" dirty="0" smtClean="0"/>
          </a:p>
        </p:txBody>
      </p:sp>
      <p:sp>
        <p:nvSpPr>
          <p:cNvPr id="34" name="矩形 33"/>
          <p:cNvSpPr/>
          <p:nvPr/>
        </p:nvSpPr>
        <p:spPr>
          <a:xfrm>
            <a:off x="2828975" y="5848573"/>
            <a:ext cx="3262432" cy="583108"/>
          </a:xfrm>
          <a:prstGeom prst="rect">
            <a:avLst/>
          </a:prstGeom>
          <a:solidFill>
            <a:schemeClr val="accent6">
              <a:lumMod val="40000"/>
              <a:lumOff val="60000"/>
            </a:schemeClr>
          </a:solidFill>
        </p:spPr>
        <p:txBody>
          <a:bodyPr wrap="none">
            <a:spAutoFit/>
          </a:bodyPr>
          <a:lstStyle/>
          <a:p>
            <a:pPr>
              <a:lnSpc>
                <a:spcPct val="150000"/>
              </a:lnSpc>
            </a:pPr>
            <a:r>
              <a:rPr lang="zh-CN" altLang="en-US" sz="2400" dirty="0" smtClean="0"/>
              <a:t>表示具体的方位和时间</a:t>
            </a:r>
            <a:endParaRPr lang="zh-CN" altLang="en-US" sz="2200" dirty="0" smtClean="0"/>
          </a:p>
        </p:txBody>
      </p:sp>
      <p:grpSp>
        <p:nvGrpSpPr>
          <p:cNvPr id="35" name="Group 34"/>
          <p:cNvGrpSpPr/>
          <p:nvPr/>
        </p:nvGrpSpPr>
        <p:grpSpPr>
          <a:xfrm>
            <a:off x="6141343" y="6064597"/>
            <a:ext cx="1296144" cy="288032"/>
            <a:chOff x="5128063" y="3095119"/>
            <a:chExt cx="3273084" cy="515155"/>
          </a:xfrm>
          <a:solidFill>
            <a:schemeClr val="accent5">
              <a:lumMod val="75000"/>
            </a:schemeClr>
          </a:solidFill>
        </p:grpSpPr>
        <p:sp>
          <p:nvSpPr>
            <p:cNvPr id="36"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矩形 37"/>
          <p:cNvSpPr/>
          <p:nvPr/>
        </p:nvSpPr>
        <p:spPr>
          <a:xfrm>
            <a:off x="7581503" y="5920581"/>
            <a:ext cx="5040560" cy="430887"/>
          </a:xfrm>
          <a:prstGeom prst="rect">
            <a:avLst/>
          </a:prstGeom>
        </p:spPr>
        <p:txBody>
          <a:bodyPr wrap="square">
            <a:spAutoFit/>
          </a:bodyPr>
          <a:lstStyle/>
          <a:p>
            <a:r>
              <a:rPr lang="zh-CN" altLang="en-US" sz="2200" dirty="0" smtClean="0"/>
              <a:t>“夜头”（晚上）、“早晨头”（早上</a:t>
            </a:r>
            <a:r>
              <a:rPr lang="zh-CN" altLang="en-US" sz="2200" dirty="0" smtClean="0"/>
              <a:t>）</a:t>
            </a:r>
            <a:endParaRPr lang="zh-CN" altLang="en-US" sz="2200" dirty="0" smtClean="0"/>
          </a:p>
        </p:txBody>
      </p:sp>
      <p:sp>
        <p:nvSpPr>
          <p:cNvPr id="39" name="矩形 38"/>
          <p:cNvSpPr/>
          <p:nvPr/>
        </p:nvSpPr>
        <p:spPr>
          <a:xfrm>
            <a:off x="7746182" y="6424637"/>
            <a:ext cx="5112568" cy="430887"/>
          </a:xfrm>
          <a:prstGeom prst="rect">
            <a:avLst/>
          </a:prstGeom>
        </p:spPr>
        <p:txBody>
          <a:bodyPr wrap="square">
            <a:spAutoFit/>
          </a:bodyPr>
          <a:lstStyle/>
          <a:p>
            <a:r>
              <a:rPr lang="zh-CN" altLang="en-US" sz="2200" dirty="0" smtClean="0"/>
              <a:t>外底头”（外面）、“里厢头”（里面）</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30887"/>
          </a:xfrm>
          <a:prstGeom prst="rect">
            <a:avLst/>
          </a:prstGeom>
          <a:noFill/>
        </p:spPr>
        <p:txBody>
          <a:bodyPr wrap="square" rtlCol="0">
            <a:spAutoFit/>
          </a:bodyPr>
          <a:lstStyle/>
          <a:p>
            <a:r>
              <a:rPr lang="zh-CN" altLang="en-US" sz="2200" dirty="0" smtClean="0"/>
              <a:t>附       加</a:t>
            </a:r>
            <a:endParaRPr lang="zh-CN" altLang="en-US" sz="2200" dirty="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流程图: 联系 10"/>
          <p:cNvSpPr/>
          <p:nvPr/>
        </p:nvSpPr>
        <p:spPr>
          <a:xfrm>
            <a:off x="668735" y="1744117"/>
            <a:ext cx="2016224" cy="1872208"/>
          </a:xfrm>
          <a:prstGeom prst="flowChartConnector">
            <a:avLst/>
          </a:prstGeom>
          <a:solidFill>
            <a:srgbClr val="FFD75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44799" y="2248173"/>
            <a:ext cx="829073" cy="861774"/>
          </a:xfrm>
          <a:prstGeom prst="rect">
            <a:avLst/>
          </a:prstGeom>
        </p:spPr>
        <p:txBody>
          <a:bodyPr wrap="none">
            <a:spAutoFit/>
          </a:bodyPr>
          <a:lstStyle/>
          <a:p>
            <a:r>
              <a:rPr lang="zh-CN" altLang="en-US" sz="5000" b="1" dirty="0" smtClean="0"/>
              <a:t>头</a:t>
            </a:r>
            <a:endParaRPr lang="zh-CN" altLang="en-US" sz="5000" b="1" dirty="0"/>
          </a:p>
        </p:txBody>
      </p:sp>
      <p:sp>
        <p:nvSpPr>
          <p:cNvPr id="16" name="矩形 15"/>
          <p:cNvSpPr/>
          <p:nvPr/>
        </p:nvSpPr>
        <p:spPr>
          <a:xfrm>
            <a:off x="2756967" y="1816125"/>
            <a:ext cx="6264696" cy="600164"/>
          </a:xfrm>
          <a:prstGeom prst="rect">
            <a:avLst/>
          </a:prstGeom>
          <a:solidFill>
            <a:schemeClr val="bg1"/>
          </a:solidFill>
        </p:spPr>
        <p:txBody>
          <a:bodyPr wrap="square">
            <a:spAutoFit/>
          </a:bodyPr>
          <a:lstStyle/>
          <a:p>
            <a:pPr algn="just">
              <a:lnSpc>
                <a:spcPct val="150000"/>
              </a:lnSpc>
            </a:pPr>
            <a:r>
              <a:rPr lang="zh-CN" altLang="en-US" sz="2200" dirty="0" smtClean="0"/>
              <a:t>闽方言厦门话“头”尾的附加意义比普通话复</a:t>
            </a:r>
            <a:r>
              <a:rPr lang="zh-CN" altLang="en-US" sz="2200" dirty="0" smtClean="0"/>
              <a:t>杂。</a:t>
            </a:r>
            <a:endParaRPr lang="zh-CN" altLang="en-US" sz="2200" dirty="0" smtClean="0">
              <a:solidFill>
                <a:srgbClr val="ED1C24"/>
              </a:solidFill>
            </a:endParaRPr>
          </a:p>
        </p:txBody>
      </p:sp>
      <p:sp>
        <p:nvSpPr>
          <p:cNvPr id="15" name="矩形 14"/>
          <p:cNvSpPr/>
          <p:nvPr/>
        </p:nvSpPr>
        <p:spPr>
          <a:xfrm>
            <a:off x="2828975" y="2536205"/>
            <a:ext cx="2232248" cy="600164"/>
          </a:xfrm>
          <a:prstGeom prst="rect">
            <a:avLst/>
          </a:prstGeom>
          <a:solidFill>
            <a:srgbClr val="CDC8F4"/>
          </a:solidFill>
        </p:spPr>
        <p:txBody>
          <a:bodyPr wrap="square">
            <a:spAutoFit/>
          </a:bodyPr>
          <a:lstStyle/>
          <a:p>
            <a:pPr>
              <a:lnSpc>
                <a:spcPct val="150000"/>
              </a:lnSpc>
            </a:pPr>
            <a:r>
              <a:rPr lang="zh-CN" altLang="en-US" sz="2200" dirty="0" smtClean="0"/>
              <a:t>表示词类的改变</a:t>
            </a:r>
            <a:endParaRPr lang="zh-CN" altLang="en-US" sz="2200" dirty="0" smtClean="0"/>
          </a:p>
        </p:txBody>
      </p:sp>
      <p:grpSp>
        <p:nvGrpSpPr>
          <p:cNvPr id="3" name="Group 34"/>
          <p:cNvGrpSpPr/>
          <p:nvPr/>
        </p:nvGrpSpPr>
        <p:grpSpPr>
          <a:xfrm>
            <a:off x="5133231" y="2680221"/>
            <a:ext cx="1296144" cy="288032"/>
            <a:chOff x="5128063" y="3095119"/>
            <a:chExt cx="3273084" cy="515155"/>
          </a:xfrm>
          <a:solidFill>
            <a:srgbClr val="99CCFF"/>
          </a:solidFill>
        </p:grpSpPr>
        <p:sp>
          <p:nvSpPr>
            <p:cNvPr id="18"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矩形 20"/>
          <p:cNvSpPr/>
          <p:nvPr/>
        </p:nvSpPr>
        <p:spPr>
          <a:xfrm>
            <a:off x="6573391" y="2608213"/>
            <a:ext cx="2441694" cy="430887"/>
          </a:xfrm>
          <a:prstGeom prst="rect">
            <a:avLst/>
          </a:prstGeom>
        </p:spPr>
        <p:txBody>
          <a:bodyPr wrap="none">
            <a:spAutoFit/>
          </a:bodyPr>
          <a:lstStyle/>
          <a:p>
            <a:r>
              <a:rPr lang="zh-CN" altLang="en-US" sz="2200" dirty="0" smtClean="0"/>
              <a:t>“看头”“甜头”</a:t>
            </a:r>
            <a:endParaRPr lang="zh-CN" altLang="en-US" sz="2200" dirty="0" smtClean="0"/>
          </a:p>
        </p:txBody>
      </p:sp>
      <p:sp>
        <p:nvSpPr>
          <p:cNvPr id="24" name="矩形 23"/>
          <p:cNvSpPr/>
          <p:nvPr/>
        </p:nvSpPr>
        <p:spPr>
          <a:xfrm>
            <a:off x="2828975" y="3400301"/>
            <a:ext cx="3570208" cy="542264"/>
          </a:xfrm>
          <a:prstGeom prst="rect">
            <a:avLst/>
          </a:prstGeom>
          <a:solidFill>
            <a:srgbClr val="CAC2FA"/>
          </a:solidFill>
        </p:spPr>
        <p:txBody>
          <a:bodyPr wrap="none">
            <a:spAutoFit/>
          </a:bodyPr>
          <a:lstStyle/>
          <a:p>
            <a:pPr>
              <a:lnSpc>
                <a:spcPct val="150000"/>
              </a:lnSpc>
            </a:pPr>
            <a:r>
              <a:rPr lang="zh-CN" altLang="en-US" sz="2200" dirty="0" smtClean="0"/>
              <a:t>在普通话里带“子”“儿”</a:t>
            </a:r>
            <a:endParaRPr lang="zh-CN" altLang="en-US" sz="2200" dirty="0" smtClean="0"/>
          </a:p>
        </p:txBody>
      </p:sp>
      <p:grpSp>
        <p:nvGrpSpPr>
          <p:cNvPr id="35" name="Group 34"/>
          <p:cNvGrpSpPr/>
          <p:nvPr/>
        </p:nvGrpSpPr>
        <p:grpSpPr>
          <a:xfrm>
            <a:off x="6501383" y="3544317"/>
            <a:ext cx="1296144" cy="288032"/>
            <a:chOff x="5128063" y="3095119"/>
            <a:chExt cx="3273084" cy="515155"/>
          </a:xfrm>
          <a:solidFill>
            <a:srgbClr val="99CCFF"/>
          </a:solidFill>
        </p:grpSpPr>
        <p:sp>
          <p:nvSpPr>
            <p:cNvPr id="40"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矩形 41"/>
          <p:cNvSpPr/>
          <p:nvPr/>
        </p:nvSpPr>
        <p:spPr>
          <a:xfrm>
            <a:off x="7941543" y="3184277"/>
            <a:ext cx="4248472" cy="1050096"/>
          </a:xfrm>
          <a:prstGeom prst="rect">
            <a:avLst/>
          </a:prstGeom>
        </p:spPr>
        <p:txBody>
          <a:bodyPr wrap="square">
            <a:spAutoFit/>
          </a:bodyPr>
          <a:lstStyle/>
          <a:p>
            <a:pPr>
              <a:lnSpc>
                <a:spcPct val="150000"/>
              </a:lnSpc>
            </a:pPr>
            <a:r>
              <a:rPr lang="zh-CN" altLang="en-US" sz="2200" dirty="0" smtClean="0"/>
              <a:t>“椅头”（方而短的椅子）、“砖头”（截成方块的砖）</a:t>
            </a:r>
            <a:endParaRPr lang="zh-CN" altLang="en-US" sz="2200" dirty="0" smtClean="0"/>
          </a:p>
        </p:txBody>
      </p:sp>
      <p:sp>
        <p:nvSpPr>
          <p:cNvPr id="43" name="矩形 42"/>
          <p:cNvSpPr/>
          <p:nvPr/>
        </p:nvSpPr>
        <p:spPr>
          <a:xfrm>
            <a:off x="2756967" y="4480421"/>
            <a:ext cx="2723823" cy="542264"/>
          </a:xfrm>
          <a:prstGeom prst="rect">
            <a:avLst/>
          </a:prstGeom>
          <a:solidFill>
            <a:srgbClr val="CAC2FA"/>
          </a:solidFill>
        </p:spPr>
        <p:txBody>
          <a:bodyPr wrap="none">
            <a:spAutoFit/>
          </a:bodyPr>
          <a:lstStyle/>
          <a:p>
            <a:pPr>
              <a:lnSpc>
                <a:spcPct val="150000"/>
              </a:lnSpc>
            </a:pPr>
            <a:r>
              <a:rPr lang="zh-CN" altLang="en-US" sz="2200" dirty="0" smtClean="0"/>
              <a:t>加在人物名词的后面</a:t>
            </a:r>
            <a:endParaRPr lang="zh-CN" altLang="en-US" sz="2200" dirty="0" smtClean="0"/>
          </a:p>
        </p:txBody>
      </p:sp>
      <p:grpSp>
        <p:nvGrpSpPr>
          <p:cNvPr id="44" name="Group 34"/>
          <p:cNvGrpSpPr/>
          <p:nvPr/>
        </p:nvGrpSpPr>
        <p:grpSpPr>
          <a:xfrm>
            <a:off x="5637287" y="4624437"/>
            <a:ext cx="1296144" cy="288032"/>
            <a:chOff x="5128063" y="3095119"/>
            <a:chExt cx="3273084" cy="515155"/>
          </a:xfrm>
          <a:solidFill>
            <a:srgbClr val="99CCFF"/>
          </a:solidFill>
        </p:grpSpPr>
        <p:sp>
          <p:nvSpPr>
            <p:cNvPr id="45"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矩形 48"/>
          <p:cNvSpPr/>
          <p:nvPr/>
        </p:nvSpPr>
        <p:spPr>
          <a:xfrm>
            <a:off x="7005439" y="4264397"/>
            <a:ext cx="4134465" cy="1107996"/>
          </a:xfrm>
          <a:prstGeom prst="rect">
            <a:avLst/>
          </a:prstGeom>
        </p:spPr>
        <p:txBody>
          <a:bodyPr wrap="none">
            <a:spAutoFit/>
          </a:bodyPr>
          <a:lstStyle/>
          <a:p>
            <a:pPr>
              <a:lnSpc>
                <a:spcPct val="150000"/>
              </a:lnSpc>
            </a:pPr>
            <a:r>
              <a:rPr lang="zh-CN" altLang="en-US" sz="2200" dirty="0" smtClean="0"/>
              <a:t>“和尚头” （当家的和尚）、</a:t>
            </a:r>
            <a:endParaRPr lang="en-US" altLang="zh-CN" sz="2200" dirty="0" smtClean="0"/>
          </a:p>
          <a:p>
            <a:pPr>
              <a:lnSpc>
                <a:spcPct val="150000"/>
              </a:lnSpc>
            </a:pPr>
            <a:r>
              <a:rPr lang="zh-CN" altLang="en-US" sz="2200" dirty="0" smtClean="0"/>
              <a:t>“囝仔头”（小孩中的为首者）</a:t>
            </a:r>
            <a:endParaRPr lang="zh-CN" altLang="en-US" sz="2200" dirty="0" smtClean="0"/>
          </a:p>
        </p:txBody>
      </p:sp>
      <p:sp>
        <p:nvSpPr>
          <p:cNvPr id="50" name="矩形 49"/>
          <p:cNvSpPr/>
          <p:nvPr/>
        </p:nvSpPr>
        <p:spPr>
          <a:xfrm>
            <a:off x="2756967" y="5560541"/>
            <a:ext cx="3288080" cy="542264"/>
          </a:xfrm>
          <a:prstGeom prst="rect">
            <a:avLst/>
          </a:prstGeom>
          <a:solidFill>
            <a:srgbClr val="CAC2FA"/>
          </a:solidFill>
        </p:spPr>
        <p:txBody>
          <a:bodyPr wrap="none">
            <a:spAutoFit/>
          </a:bodyPr>
          <a:lstStyle/>
          <a:p>
            <a:pPr>
              <a:lnSpc>
                <a:spcPct val="150000"/>
              </a:lnSpc>
            </a:pPr>
            <a:r>
              <a:rPr lang="zh-CN" altLang="en-US" sz="2200" dirty="0" smtClean="0"/>
              <a:t>作为名词的一个组成部分</a:t>
            </a:r>
            <a:endParaRPr lang="zh-CN" altLang="en-US" sz="2200" dirty="0" smtClean="0"/>
          </a:p>
        </p:txBody>
      </p:sp>
      <p:grpSp>
        <p:nvGrpSpPr>
          <p:cNvPr id="51" name="Group 34"/>
          <p:cNvGrpSpPr/>
          <p:nvPr/>
        </p:nvGrpSpPr>
        <p:grpSpPr>
          <a:xfrm>
            <a:off x="6069335" y="5704557"/>
            <a:ext cx="1296144" cy="288032"/>
            <a:chOff x="5128063" y="3095119"/>
            <a:chExt cx="3273084" cy="515155"/>
          </a:xfrm>
          <a:solidFill>
            <a:srgbClr val="99CCFF"/>
          </a:solidFill>
        </p:grpSpPr>
        <p:sp>
          <p:nvSpPr>
            <p:cNvPr id="52"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9"/>
            <p:cNvSpPr/>
            <p:nvPr/>
          </p:nvSpPr>
          <p:spPr>
            <a:xfrm>
              <a:off x="5128063"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矩形 53"/>
          <p:cNvSpPr/>
          <p:nvPr/>
        </p:nvSpPr>
        <p:spPr>
          <a:xfrm>
            <a:off x="7437487" y="5560541"/>
            <a:ext cx="4980851" cy="542264"/>
          </a:xfrm>
          <a:prstGeom prst="rect">
            <a:avLst/>
          </a:prstGeom>
        </p:spPr>
        <p:txBody>
          <a:bodyPr wrap="none">
            <a:spAutoFit/>
          </a:bodyPr>
          <a:lstStyle/>
          <a:p>
            <a:pPr>
              <a:lnSpc>
                <a:spcPct val="150000"/>
              </a:lnSpc>
            </a:pPr>
            <a:r>
              <a:rPr lang="zh-CN" altLang="en-US" sz="2200" dirty="0" smtClean="0"/>
              <a:t>“日头”（太阳）、“菜头”（萝卜）</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29895"/>
          </a:xfrm>
          <a:prstGeom prst="rect">
            <a:avLst/>
          </a:prstGeom>
          <a:noFill/>
        </p:spPr>
        <p:txBody>
          <a:bodyPr wrap="square" rtlCol="0">
            <a:spAutoFit/>
          </a:bodyPr>
          <a:lstStyle/>
          <a:p>
            <a:r>
              <a:rPr lang="zh-CN" altLang="en-US" sz="2200" dirty="0"/>
              <a:t>示     例</a:t>
            </a:r>
            <a:endParaRPr lang="zh-CN" altLang="en-US" sz="2200" dirty="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1604839" y="2104157"/>
            <a:ext cx="10153128" cy="2631490"/>
          </a:xfrm>
          <a:prstGeom prst="rect">
            <a:avLst/>
          </a:prstGeom>
          <a:blipFill>
            <a:blip r:embed="rId1" cstate="print"/>
            <a:tile tx="0" ty="0" sx="100000" sy="100000" flip="none" algn="tl"/>
          </a:blipFill>
        </p:spPr>
        <p:txBody>
          <a:bodyPr wrap="square">
            <a:spAutoFit/>
          </a:bodyPr>
          <a:lstStyle/>
          <a:p>
            <a:pPr>
              <a:lnSpc>
                <a:spcPct val="150000"/>
              </a:lnSpc>
            </a:pPr>
            <a:r>
              <a:rPr lang="zh-CN" altLang="en-US" dirty="0" smtClean="0"/>
              <a:t>　</a:t>
            </a:r>
            <a:r>
              <a:rPr lang="zh-CN" altLang="en-US" dirty="0" smtClean="0"/>
              <a:t>   </a:t>
            </a:r>
            <a:r>
              <a:rPr lang="zh-CN" altLang="en-US" sz="2200" dirty="0" smtClean="0">
                <a:latin typeface="楷体" panose="02010609060101010101" pitchFamily="49" charset="-122"/>
                <a:ea typeface="楷体" panose="02010609060101010101" pitchFamily="49" charset="-122"/>
              </a:rPr>
              <a:t>方</a:t>
            </a:r>
            <a:r>
              <a:rPr lang="zh-CN" altLang="en-US" sz="2200" dirty="0" smtClean="0">
                <a:latin typeface="楷体" panose="02010609060101010101" pitchFamily="49" charset="-122"/>
                <a:ea typeface="楷体" panose="02010609060101010101" pitchFamily="49" charset="-122"/>
              </a:rPr>
              <a:t>言　　　　　　　　　　　　 　　　　</a:t>
            </a:r>
            <a:r>
              <a:rPr lang="zh-CN" altLang="en-US" sz="2200" dirty="0" smtClean="0">
                <a:latin typeface="楷体" panose="02010609060101010101" pitchFamily="49" charset="-122"/>
                <a:ea typeface="楷体" panose="02010609060101010101" pitchFamily="49" charset="-122"/>
              </a:rPr>
              <a:t>      普</a:t>
            </a:r>
            <a:r>
              <a:rPr lang="zh-CN" altLang="en-US" sz="2200" dirty="0" smtClean="0">
                <a:latin typeface="楷体" panose="02010609060101010101" pitchFamily="49" charset="-122"/>
                <a:ea typeface="楷体" panose="02010609060101010101" pitchFamily="49" charset="-122"/>
              </a:rPr>
              <a:t>通话</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腿子变粗了</a:t>
            </a:r>
            <a:r>
              <a:rPr lang="zh-CN" altLang="en-US" sz="2200" dirty="0" smtClean="0">
                <a:latin typeface="楷体" panose="02010609060101010101" pitchFamily="49" charset="-122"/>
                <a:ea typeface="楷体" panose="02010609060101010101" pitchFamily="49" charset="-122"/>
              </a:rPr>
              <a:t>。                             腿</a:t>
            </a:r>
            <a:r>
              <a:rPr lang="zh-CN" altLang="en-US" sz="2200" dirty="0" smtClean="0">
                <a:latin typeface="楷体" panose="02010609060101010101" pitchFamily="49" charset="-122"/>
                <a:ea typeface="楷体" panose="02010609060101010101" pitchFamily="49" charset="-122"/>
              </a:rPr>
              <a:t>变粗了。</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有一窝鸡都让狐子给吃了。 </a:t>
            </a:r>
            <a:r>
              <a:rPr lang="zh-CN" altLang="en-US" sz="2200" dirty="0" smtClean="0">
                <a:latin typeface="楷体" panose="02010609060101010101" pitchFamily="49" charset="-122"/>
                <a:ea typeface="楷体" panose="02010609060101010101" pitchFamily="49" charset="-122"/>
              </a:rPr>
              <a:t>                有</a:t>
            </a:r>
            <a:r>
              <a:rPr lang="zh-CN" altLang="en-US" sz="2200" dirty="0" smtClean="0">
                <a:latin typeface="楷体" panose="02010609060101010101" pitchFamily="49" charset="-122"/>
                <a:ea typeface="楷体" panose="02010609060101010101" pitchFamily="49" charset="-122"/>
              </a:rPr>
              <a:t>一窝鸡都让狐狸吃了。</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我买了一顶帽儿、一条裤儿。 </a:t>
            </a:r>
            <a:r>
              <a:rPr lang="zh-CN" altLang="en-US" sz="2200" dirty="0" smtClean="0">
                <a:latin typeface="楷体" panose="02010609060101010101" pitchFamily="49" charset="-122"/>
                <a:ea typeface="楷体" panose="02010609060101010101" pitchFamily="49" charset="-122"/>
              </a:rPr>
              <a:t>              我</a:t>
            </a:r>
            <a:r>
              <a:rPr lang="zh-CN" altLang="en-US" sz="2200" dirty="0" smtClean="0">
                <a:latin typeface="楷体" panose="02010609060101010101" pitchFamily="49" charset="-122"/>
                <a:ea typeface="楷体" panose="02010609060101010101" pitchFamily="49" charset="-122"/>
              </a:rPr>
              <a:t>买了一顶帽子、一条裤子。</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我就这样子度过了童年。 </a:t>
            </a:r>
            <a:r>
              <a:rPr lang="zh-CN" altLang="en-US" sz="2200" dirty="0" smtClean="0">
                <a:latin typeface="楷体" panose="02010609060101010101" pitchFamily="49" charset="-122"/>
                <a:ea typeface="楷体" panose="02010609060101010101" pitchFamily="49" charset="-122"/>
              </a:rPr>
              <a:t>                  我</a:t>
            </a:r>
            <a:r>
              <a:rPr lang="zh-CN" altLang="en-US" sz="2200" dirty="0" smtClean="0">
                <a:latin typeface="楷体" panose="02010609060101010101" pitchFamily="49" charset="-122"/>
                <a:ea typeface="楷体" panose="02010609060101010101" pitchFamily="49" charset="-122"/>
              </a:rPr>
              <a:t>就这样度过了童年。</a:t>
            </a:r>
            <a:endParaRPr lang="zh-CN" altLang="en-US" sz="2200" dirty="0">
              <a:latin typeface="楷体" panose="02010609060101010101" pitchFamily="49" charset="-122"/>
              <a:ea typeface="楷体" panose="02010609060101010101" pitchFamily="49" charset="-122"/>
            </a:endParaRPr>
          </a:p>
        </p:txBody>
      </p:sp>
      <p:sp>
        <p:nvSpPr>
          <p:cNvPr id="33" name="左右箭头 32"/>
          <p:cNvSpPr/>
          <p:nvPr/>
        </p:nvSpPr>
        <p:spPr>
          <a:xfrm>
            <a:off x="5277247" y="3184277"/>
            <a:ext cx="1656184" cy="648072"/>
          </a:xfrm>
          <a:prstGeom prst="leftRightArrow">
            <a:avLst/>
          </a:prstGeom>
          <a:solidFill>
            <a:srgbClr val="FFD7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310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948087" y="591989"/>
              <a:ext cx="3166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TextBox 8"/>
          <p:cNvSpPr txBox="1"/>
          <p:nvPr/>
        </p:nvSpPr>
        <p:spPr>
          <a:xfrm>
            <a:off x="4125119" y="231949"/>
            <a:ext cx="4608512"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二  </a:t>
            </a:r>
            <a:r>
              <a:rPr lang="zh-CN" altLang="en-US" sz="4000" dirty="0" smtClean="0"/>
              <a:t>虚</a:t>
            </a:r>
            <a:r>
              <a:rPr lang="zh-CN" altLang="en-US" sz="4000" dirty="0" smtClean="0"/>
              <a:t>词的用法不同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1028775" y="952029"/>
            <a:ext cx="1512168" cy="430887"/>
          </a:xfrm>
          <a:prstGeom prst="rect">
            <a:avLst/>
          </a:prstGeom>
          <a:noFill/>
        </p:spPr>
        <p:txBody>
          <a:bodyPr wrap="square" rtlCol="0">
            <a:spAutoFit/>
          </a:bodyPr>
          <a:lstStyle/>
          <a:p>
            <a:r>
              <a:rPr lang="zh-CN" altLang="en-US" sz="2200" dirty="0" smtClean="0"/>
              <a:t>程度副词</a:t>
            </a:r>
            <a:endParaRPr lang="zh-CN" altLang="en-US" sz="2200" dirty="0"/>
          </a:p>
        </p:txBody>
      </p:sp>
      <p:sp>
        <p:nvSpPr>
          <p:cNvPr id="29" name="矩形 28"/>
          <p:cNvSpPr/>
          <p:nvPr/>
        </p:nvSpPr>
        <p:spPr>
          <a:xfrm>
            <a:off x="812751" y="1600101"/>
            <a:ext cx="11305256" cy="2123658"/>
          </a:xfrm>
          <a:prstGeom prst="rect">
            <a:avLst/>
          </a:prstGeom>
        </p:spPr>
        <p:txBody>
          <a:bodyPr wrap="square">
            <a:spAutoFit/>
          </a:bodyPr>
          <a:lstStyle/>
          <a:p>
            <a:pPr algn="just">
              <a:lnSpc>
                <a:spcPct val="150000"/>
              </a:lnSpc>
            </a:pPr>
            <a:r>
              <a:rPr lang="zh-CN" altLang="en-US" sz="2200" dirty="0" smtClean="0"/>
              <a:t>        普</a:t>
            </a:r>
            <a:r>
              <a:rPr lang="zh-CN" altLang="en-US" sz="2200" dirty="0" smtClean="0"/>
              <a:t>通话里“很、太、非常”等程度副词可以直接放在动词、形容词之前表示动作</a:t>
            </a:r>
            <a:r>
              <a:rPr lang="zh-CN" altLang="en-US" sz="2200" dirty="0" smtClean="0"/>
              <a:t>、性</a:t>
            </a:r>
            <a:r>
              <a:rPr lang="zh-CN" altLang="en-US" sz="2200" dirty="0" smtClean="0"/>
              <a:t>状的程度，不能直接放在动词、形容词之后。有些方言（如四川话）里却常把“很”</a:t>
            </a:r>
            <a:r>
              <a:rPr lang="zh-CN" altLang="en-US" sz="2200" dirty="0" smtClean="0"/>
              <a:t>直接</a:t>
            </a:r>
            <a:r>
              <a:rPr lang="zh-CN" altLang="en-US" sz="2200" dirty="0" smtClean="0"/>
              <a:t>放在动词、形容词之后表示程度。有些方言虽然程度副词也可直接放在动词、形容</a:t>
            </a:r>
            <a:r>
              <a:rPr lang="zh-CN" altLang="en-US" sz="2200" dirty="0" smtClean="0"/>
              <a:t>词之</a:t>
            </a:r>
            <a:r>
              <a:rPr lang="zh-CN" altLang="en-US" sz="2200" dirty="0" smtClean="0"/>
              <a:t>前，但所用的是不同于普通话的方言副词，如“好、好好、忒、过、老、异”等。</a:t>
            </a:r>
            <a:endParaRPr lang="zh-CN" altLang="en-US" sz="2200" dirty="0"/>
          </a:p>
        </p:txBody>
      </p:sp>
      <p:sp>
        <p:nvSpPr>
          <p:cNvPr id="30" name="矩形 29"/>
          <p:cNvSpPr/>
          <p:nvPr/>
        </p:nvSpPr>
        <p:spPr>
          <a:xfrm>
            <a:off x="3765079" y="4048373"/>
            <a:ext cx="7848872" cy="2123658"/>
          </a:xfrm>
          <a:prstGeom prst="rect">
            <a:avLst/>
          </a:prstGeom>
          <a:blipFill>
            <a:blip r:embed="rId1" cstate="print"/>
            <a:tile tx="0" ty="0" sx="100000" sy="100000" flip="none" algn="tl"/>
          </a:blipFill>
        </p:spPr>
        <p:txBody>
          <a:bodyPr wrap="square">
            <a:spAutoFit/>
          </a:bodyPr>
          <a:lstStyle/>
          <a:p>
            <a:pPr>
              <a:lnSpc>
                <a:spcPct val="150000"/>
              </a:lnSpc>
            </a:pPr>
            <a:r>
              <a:rPr lang="zh-CN" altLang="en-US" dirty="0" smtClean="0"/>
              <a:t>　</a:t>
            </a:r>
            <a:r>
              <a:rPr lang="zh-CN" altLang="en-US" dirty="0" smtClean="0"/>
              <a:t>       </a:t>
            </a:r>
            <a:r>
              <a:rPr lang="zh-CN" altLang="en-US" sz="2200" dirty="0" smtClean="0">
                <a:latin typeface="楷体" panose="02010609060101010101" pitchFamily="49" charset="-122"/>
                <a:ea typeface="楷体" panose="02010609060101010101" pitchFamily="49" charset="-122"/>
              </a:rPr>
              <a:t>方</a:t>
            </a:r>
            <a:r>
              <a:rPr lang="zh-CN" altLang="en-US" sz="2200" dirty="0" smtClean="0">
                <a:latin typeface="楷体" panose="02010609060101010101" pitchFamily="49" charset="-122"/>
                <a:ea typeface="楷体" panose="02010609060101010101" pitchFamily="49" charset="-122"/>
              </a:rPr>
              <a:t>言　　　　　　　　　　　　　　 　</a:t>
            </a:r>
            <a:r>
              <a:rPr lang="zh-CN" altLang="en-US" sz="2200" dirty="0" smtClean="0">
                <a:latin typeface="楷体" panose="02010609060101010101" pitchFamily="49" charset="-122"/>
                <a:ea typeface="楷体" panose="02010609060101010101" pitchFamily="49" charset="-122"/>
              </a:rPr>
              <a:t> 普</a:t>
            </a:r>
            <a:r>
              <a:rPr lang="zh-CN" altLang="en-US" sz="2200" dirty="0" smtClean="0">
                <a:latin typeface="楷体" panose="02010609060101010101" pitchFamily="49" charset="-122"/>
                <a:ea typeface="楷体" panose="02010609060101010101" pitchFamily="49" charset="-122"/>
              </a:rPr>
              <a:t>通话</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菜老很啰，吃不得啰。 </a:t>
            </a:r>
            <a:r>
              <a:rPr lang="zh-CN" altLang="en-US" sz="2200" dirty="0" smtClean="0">
                <a:latin typeface="楷体" panose="02010609060101010101" pitchFamily="49" charset="-122"/>
                <a:ea typeface="楷体" panose="02010609060101010101" pitchFamily="49" charset="-122"/>
              </a:rPr>
              <a:t>              菜</a:t>
            </a:r>
            <a:r>
              <a:rPr lang="zh-CN" altLang="en-US" sz="2200" dirty="0" smtClean="0">
                <a:latin typeface="楷体" panose="02010609060101010101" pitchFamily="49" charset="-122"/>
                <a:ea typeface="楷体" panose="02010609060101010101" pitchFamily="49" charset="-122"/>
              </a:rPr>
              <a:t>太老了，不能吃了。</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这花儿好好看啊</a:t>
            </a:r>
            <a:r>
              <a:rPr lang="zh-CN" altLang="en-US" sz="2200" dirty="0" smtClean="0">
                <a:latin typeface="楷体" panose="02010609060101010101" pitchFamily="49" charset="-122"/>
                <a:ea typeface="楷体" panose="02010609060101010101" pitchFamily="49" charset="-122"/>
              </a:rPr>
              <a:t>！                   </a:t>
            </a:r>
            <a:r>
              <a:rPr lang="zh-CN" altLang="en-US" sz="2200" dirty="0" smtClean="0">
                <a:latin typeface="楷体" panose="02010609060101010101" pitchFamily="49" charset="-122"/>
                <a:ea typeface="楷体" panose="02010609060101010101" pitchFamily="49" charset="-122"/>
              </a:rPr>
              <a:t>这花儿多好看啊！</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这朵花几香啊。 </a:t>
            </a:r>
            <a:r>
              <a:rPr lang="zh-CN" altLang="en-US" sz="2200" dirty="0" smtClean="0">
                <a:latin typeface="楷体" panose="02010609060101010101" pitchFamily="49" charset="-122"/>
                <a:ea typeface="楷体" panose="02010609060101010101" pitchFamily="49" charset="-122"/>
              </a:rPr>
              <a:t>                    这</a:t>
            </a:r>
            <a:r>
              <a:rPr lang="zh-CN" altLang="en-US" sz="2200" dirty="0" smtClean="0">
                <a:latin typeface="楷体" panose="02010609060101010101" pitchFamily="49" charset="-122"/>
                <a:ea typeface="楷体" panose="02010609060101010101" pitchFamily="49" charset="-122"/>
              </a:rPr>
              <a:t>朵花真香。</a:t>
            </a:r>
            <a:endParaRPr lang="zh-CN" altLang="en-US" sz="2200" dirty="0">
              <a:latin typeface="楷体" panose="02010609060101010101" pitchFamily="49" charset="-122"/>
              <a:ea typeface="楷体" panose="02010609060101010101" pitchFamily="49" charset="-122"/>
            </a:endParaRPr>
          </a:p>
        </p:txBody>
      </p:sp>
      <p:pic>
        <p:nvPicPr>
          <p:cNvPr id="31" name="图片 30" descr="t011ce5659ac28f1d75.gif"/>
          <p:cNvPicPr>
            <a:picLocks noChangeAspect="1"/>
          </p:cNvPicPr>
          <p:nvPr/>
        </p:nvPicPr>
        <p:blipFill>
          <a:blip r:embed="rId2" cstate="print"/>
          <a:stretch>
            <a:fillRect/>
          </a:stretch>
        </p:blipFill>
        <p:spPr>
          <a:xfrm>
            <a:off x="596727" y="4696445"/>
            <a:ext cx="2337048" cy="2337048"/>
          </a:xfrm>
          <a:prstGeom prst="rect">
            <a:avLst/>
          </a:prstGeom>
        </p:spPr>
      </p:pic>
      <p:sp>
        <p:nvSpPr>
          <p:cNvPr id="32" name="左右箭头 31"/>
          <p:cNvSpPr/>
          <p:nvPr/>
        </p:nvSpPr>
        <p:spPr>
          <a:xfrm>
            <a:off x="6573391" y="4912469"/>
            <a:ext cx="1656184" cy="648072"/>
          </a:xfrm>
          <a:prstGeom prst="leftRightArrow">
            <a:avLst/>
          </a:prstGeom>
          <a:solidFill>
            <a:srgbClr val="FF99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二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虚词的用法不同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1028775" y="952029"/>
            <a:ext cx="1512168" cy="430887"/>
          </a:xfrm>
          <a:prstGeom prst="rect">
            <a:avLst/>
          </a:prstGeom>
          <a:noFill/>
        </p:spPr>
        <p:txBody>
          <a:bodyPr wrap="square" rtlCol="0">
            <a:spAutoFit/>
          </a:bodyPr>
          <a:lstStyle/>
          <a:p>
            <a:r>
              <a:rPr lang="zh-CN" altLang="en-US" sz="2200" dirty="0" smtClean="0"/>
              <a:t>动态助词</a:t>
            </a:r>
            <a:endParaRPr lang="zh-CN" altLang="en-US" sz="2200" dirty="0"/>
          </a:p>
        </p:txBody>
      </p:sp>
      <p:sp>
        <p:nvSpPr>
          <p:cNvPr id="25" name="矩形 24"/>
          <p:cNvSpPr/>
          <p:nvPr/>
        </p:nvSpPr>
        <p:spPr>
          <a:xfrm>
            <a:off x="812751" y="1633489"/>
            <a:ext cx="11089232" cy="2631490"/>
          </a:xfrm>
          <a:prstGeom prst="rect">
            <a:avLst/>
          </a:prstGeom>
        </p:spPr>
        <p:txBody>
          <a:bodyPr wrap="square">
            <a:spAutoFit/>
          </a:bodyPr>
          <a:lstStyle/>
          <a:p>
            <a:pPr algn="just">
              <a:lnSpc>
                <a:spcPct val="150000"/>
              </a:lnSpc>
            </a:pPr>
            <a:r>
              <a:rPr lang="zh-CN" altLang="en-US" sz="2200" dirty="0" smtClean="0">
                <a:latin typeface="+mn-ea"/>
                <a:ea typeface="+mn-ea"/>
              </a:rPr>
              <a:t>    普</a:t>
            </a:r>
            <a:r>
              <a:rPr lang="zh-CN" altLang="en-US" sz="2200" dirty="0" smtClean="0">
                <a:latin typeface="+mn-ea"/>
                <a:ea typeface="+mn-ea"/>
              </a:rPr>
              <a:t>通话里表示动态的助词主要有</a:t>
            </a:r>
            <a:r>
              <a:rPr lang="zh-CN" altLang="en-US" sz="2200" dirty="0" smtClean="0">
                <a:solidFill>
                  <a:srgbClr val="ED1C24"/>
                </a:solidFill>
                <a:latin typeface="+mn-ea"/>
                <a:ea typeface="+mn-ea"/>
              </a:rPr>
              <a:t>“着、了、过”</a:t>
            </a:r>
            <a:r>
              <a:rPr lang="zh-CN" altLang="en-US" sz="2200" dirty="0" smtClean="0">
                <a:latin typeface="+mn-ea"/>
                <a:ea typeface="+mn-ea"/>
              </a:rPr>
              <a:t>三个，附着在动词或形容词之后</a:t>
            </a:r>
            <a:r>
              <a:rPr lang="zh-CN" altLang="en-US" sz="2200" dirty="0" smtClean="0">
                <a:latin typeface="+mn-ea"/>
                <a:ea typeface="+mn-ea"/>
              </a:rPr>
              <a:t>表示</a:t>
            </a:r>
            <a:r>
              <a:rPr lang="zh-CN" altLang="en-US" sz="2200" dirty="0" smtClean="0">
                <a:latin typeface="+mn-ea"/>
                <a:ea typeface="+mn-ea"/>
              </a:rPr>
              <a:t>动词形容词的某种语法意义</a:t>
            </a:r>
            <a:r>
              <a:rPr lang="zh-CN" altLang="en-US" sz="2200" dirty="0" smtClean="0">
                <a:latin typeface="+mn-ea"/>
                <a:ea typeface="+mn-ea"/>
              </a:rPr>
              <a:t>。</a:t>
            </a:r>
            <a:endParaRPr lang="en-US" altLang="zh-CN" sz="2200" dirty="0" smtClean="0">
              <a:latin typeface="+mn-ea"/>
              <a:ea typeface="+mn-ea"/>
            </a:endParaRPr>
          </a:p>
          <a:p>
            <a:pPr algn="just">
              <a:lnSpc>
                <a:spcPct val="150000"/>
              </a:lnSpc>
            </a:pPr>
            <a:r>
              <a:rPr lang="zh-CN" altLang="en-US" sz="2200" dirty="0" smtClean="0">
                <a:latin typeface="+mn-ea"/>
                <a:ea typeface="+mn-ea"/>
              </a:rPr>
              <a:t>   </a:t>
            </a:r>
            <a:r>
              <a:rPr lang="zh-CN" altLang="en-US" sz="2200" dirty="0" smtClean="0">
                <a:solidFill>
                  <a:srgbClr val="00B0F0"/>
                </a:solidFill>
                <a:latin typeface="+mn-ea"/>
                <a:ea typeface="+mn-ea"/>
              </a:rPr>
              <a:t>“</a:t>
            </a:r>
            <a:r>
              <a:rPr lang="zh-CN" altLang="en-US" sz="2200" dirty="0" smtClean="0">
                <a:solidFill>
                  <a:srgbClr val="00B0F0"/>
                </a:solidFill>
                <a:latin typeface="+mn-ea"/>
                <a:ea typeface="+mn-ea"/>
              </a:rPr>
              <a:t>着”用在动词、形容词后面，主要表示动</a:t>
            </a:r>
            <a:r>
              <a:rPr lang="zh-CN" altLang="en-US" sz="2200" dirty="0" smtClean="0">
                <a:solidFill>
                  <a:srgbClr val="00B0F0"/>
                </a:solidFill>
                <a:latin typeface="+mn-ea"/>
                <a:ea typeface="+mn-ea"/>
              </a:rPr>
              <a:t>作在</a:t>
            </a:r>
            <a:r>
              <a:rPr lang="zh-CN" altLang="en-US" sz="2200" dirty="0" smtClean="0">
                <a:solidFill>
                  <a:srgbClr val="00B0F0"/>
                </a:solidFill>
                <a:latin typeface="+mn-ea"/>
                <a:ea typeface="+mn-ea"/>
              </a:rPr>
              <a:t>进行或状态在持续，有时表示动作进行后的存在状态</a:t>
            </a:r>
            <a:r>
              <a:rPr lang="zh-CN" altLang="en-US" sz="2200" dirty="0" smtClean="0">
                <a:solidFill>
                  <a:srgbClr val="00B0F0"/>
                </a:solidFill>
                <a:latin typeface="+mn-ea"/>
                <a:ea typeface="+mn-ea"/>
              </a:rPr>
              <a:t>。</a:t>
            </a:r>
            <a:endParaRPr lang="en-US" altLang="zh-CN" sz="2200" dirty="0" smtClean="0">
              <a:solidFill>
                <a:srgbClr val="00B0F0"/>
              </a:solidFill>
              <a:latin typeface="+mn-ea"/>
              <a:ea typeface="+mn-ea"/>
            </a:endParaRPr>
          </a:p>
          <a:p>
            <a:pPr algn="just">
              <a:lnSpc>
                <a:spcPct val="150000"/>
              </a:lnSpc>
            </a:pPr>
            <a:r>
              <a:rPr lang="en-US" altLang="zh-CN" sz="2200" dirty="0" smtClean="0">
                <a:latin typeface="+mn-ea"/>
                <a:ea typeface="+mn-ea"/>
              </a:rPr>
              <a:t> </a:t>
            </a:r>
            <a:r>
              <a:rPr lang="en-US" altLang="zh-CN" sz="2200" dirty="0" smtClean="0">
                <a:latin typeface="+mn-ea"/>
                <a:ea typeface="+mn-ea"/>
              </a:rPr>
              <a:t>  </a:t>
            </a:r>
            <a:r>
              <a:rPr lang="zh-CN" altLang="en-US" sz="2200" dirty="0" smtClean="0">
                <a:solidFill>
                  <a:srgbClr val="5FDF6E"/>
                </a:solidFill>
                <a:latin typeface="+mn-ea"/>
                <a:ea typeface="+mn-ea"/>
              </a:rPr>
              <a:t>“</a:t>
            </a:r>
            <a:r>
              <a:rPr lang="zh-CN" altLang="en-US" sz="2200" dirty="0" smtClean="0">
                <a:solidFill>
                  <a:srgbClr val="5FDF6E"/>
                </a:solidFill>
                <a:latin typeface="+mn-ea"/>
                <a:ea typeface="+mn-ea"/>
              </a:rPr>
              <a:t>了”主要表示动作行为的</a:t>
            </a:r>
            <a:r>
              <a:rPr lang="zh-CN" altLang="en-US" sz="2200" dirty="0" smtClean="0">
                <a:solidFill>
                  <a:srgbClr val="5FDF6E"/>
                </a:solidFill>
                <a:latin typeface="+mn-ea"/>
                <a:ea typeface="+mn-ea"/>
              </a:rPr>
              <a:t>完成。</a:t>
            </a:r>
            <a:endParaRPr lang="en-US" altLang="zh-CN" sz="2200" dirty="0" smtClean="0">
              <a:solidFill>
                <a:srgbClr val="5FDF6E"/>
              </a:solidFill>
              <a:latin typeface="+mn-ea"/>
              <a:ea typeface="+mn-ea"/>
            </a:endParaRPr>
          </a:p>
        </p:txBody>
      </p:sp>
      <p:pic>
        <p:nvPicPr>
          <p:cNvPr id="27" name="图片 26" descr="view.jpg"/>
          <p:cNvPicPr>
            <a:picLocks noChangeAspect="1"/>
          </p:cNvPicPr>
          <p:nvPr/>
        </p:nvPicPr>
        <p:blipFill>
          <a:blip r:embed="rId1" cstate="print"/>
          <a:stretch>
            <a:fillRect/>
          </a:stretch>
        </p:blipFill>
        <p:spPr>
          <a:xfrm>
            <a:off x="8013551" y="3616325"/>
            <a:ext cx="3672408" cy="2754306"/>
          </a:xfrm>
          <a:prstGeom prst="rect">
            <a:avLst/>
          </a:prstGeom>
        </p:spPr>
      </p:pic>
      <p:sp>
        <p:nvSpPr>
          <p:cNvPr id="30" name="矩形 29"/>
          <p:cNvSpPr/>
          <p:nvPr/>
        </p:nvSpPr>
        <p:spPr>
          <a:xfrm>
            <a:off x="812751" y="4408413"/>
            <a:ext cx="6645399" cy="1615827"/>
          </a:xfrm>
          <a:prstGeom prst="rect">
            <a:avLst/>
          </a:prstGeom>
        </p:spPr>
        <p:txBody>
          <a:bodyPr wrap="square">
            <a:spAutoFit/>
          </a:bodyPr>
          <a:lstStyle/>
          <a:p>
            <a:pPr algn="just">
              <a:lnSpc>
                <a:spcPct val="150000"/>
              </a:lnSpc>
            </a:pPr>
            <a:r>
              <a:rPr lang="zh-CN" altLang="en-US" dirty="0" smtClean="0">
                <a:latin typeface="+mn-ea"/>
              </a:rPr>
              <a:t> </a:t>
            </a:r>
            <a:r>
              <a:rPr lang="zh-CN" altLang="en-US" dirty="0" smtClean="0">
                <a:latin typeface="+mn-ea"/>
              </a:rPr>
              <a:t>  </a:t>
            </a:r>
            <a:r>
              <a:rPr lang="zh-CN" altLang="en-US" sz="2200" dirty="0" smtClean="0">
                <a:solidFill>
                  <a:srgbClr val="FF3399"/>
                </a:solidFill>
                <a:latin typeface="+mn-ea"/>
              </a:rPr>
              <a:t>“</a:t>
            </a:r>
            <a:r>
              <a:rPr lang="zh-CN" altLang="en-US" sz="2200" dirty="0" smtClean="0">
                <a:solidFill>
                  <a:srgbClr val="FF3399"/>
                </a:solidFill>
                <a:latin typeface="+mn-ea"/>
              </a:rPr>
              <a:t>过”用在动词、形容词后面，主要表示动作的完成，或者表示曾经发生这样的动作、曾经具有这样的状态。</a:t>
            </a:r>
            <a:endParaRPr lang="zh-CN" altLang="en-US" sz="22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二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虚词的用法不同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1028775" y="952029"/>
            <a:ext cx="1512168" cy="429895"/>
          </a:xfrm>
          <a:prstGeom prst="rect">
            <a:avLst/>
          </a:prstGeom>
          <a:noFill/>
        </p:spPr>
        <p:txBody>
          <a:bodyPr wrap="square" rtlCol="0">
            <a:spAutoFit/>
          </a:bodyPr>
          <a:lstStyle/>
          <a:p>
            <a:r>
              <a:rPr lang="zh-CN" altLang="en-US" sz="2200" dirty="0"/>
              <a:t>示     例</a:t>
            </a:r>
            <a:endParaRPr lang="zh-CN" altLang="en-US" sz="2200" dirty="0"/>
          </a:p>
        </p:txBody>
      </p:sp>
      <p:sp>
        <p:nvSpPr>
          <p:cNvPr id="11" name="矩形 10"/>
          <p:cNvSpPr/>
          <p:nvPr/>
        </p:nvSpPr>
        <p:spPr>
          <a:xfrm>
            <a:off x="1892871" y="2104157"/>
            <a:ext cx="9577064" cy="3139321"/>
          </a:xfrm>
          <a:prstGeom prst="rect">
            <a:avLst/>
          </a:prstGeom>
          <a:solidFill>
            <a:srgbClr val="FFD757"/>
          </a:solidFill>
        </p:spPr>
        <p:txBody>
          <a:bodyPr wrap="square">
            <a:spAutoFit/>
          </a:bodyPr>
          <a:lstStyle/>
          <a:p>
            <a:pPr>
              <a:lnSpc>
                <a:spcPct val="150000"/>
              </a:lnSpc>
            </a:pPr>
            <a:r>
              <a:rPr lang="zh-CN" altLang="en-US" dirty="0" smtClean="0"/>
              <a:t>        </a:t>
            </a:r>
            <a:r>
              <a:rPr lang="zh-CN" altLang="en-US" sz="2200" dirty="0" smtClean="0">
                <a:latin typeface="楷体" panose="02010609060101010101" pitchFamily="49" charset="-122"/>
                <a:ea typeface="楷体" panose="02010609060101010101" pitchFamily="49" charset="-122"/>
              </a:rPr>
              <a:t>方</a:t>
            </a:r>
            <a:r>
              <a:rPr lang="zh-CN" altLang="en-US" sz="2200" dirty="0" smtClean="0">
                <a:latin typeface="楷体" panose="02010609060101010101" pitchFamily="49" charset="-122"/>
                <a:ea typeface="楷体" panose="02010609060101010101" pitchFamily="49" charset="-122"/>
              </a:rPr>
              <a:t>言　　　　　　　　　　　　　　 </a:t>
            </a:r>
            <a:r>
              <a:rPr lang="zh-CN" altLang="en-US" sz="2200" dirty="0" smtClean="0">
                <a:latin typeface="楷体" panose="02010609060101010101" pitchFamily="49" charset="-122"/>
                <a:ea typeface="楷体" panose="02010609060101010101" pitchFamily="49" charset="-122"/>
              </a:rPr>
              <a:t> 普</a:t>
            </a:r>
            <a:r>
              <a:rPr lang="zh-CN" altLang="en-US" sz="2200" dirty="0" smtClean="0">
                <a:latin typeface="楷体" panose="02010609060101010101" pitchFamily="49" charset="-122"/>
                <a:ea typeface="楷体" panose="02010609060101010101" pitchFamily="49" charset="-122"/>
              </a:rPr>
              <a:t>通话</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我带得有钱。 </a:t>
            </a:r>
            <a:r>
              <a:rPr lang="zh-CN" altLang="en-US" sz="2200" dirty="0" smtClean="0">
                <a:latin typeface="楷体" panose="02010609060101010101" pitchFamily="49" charset="-122"/>
                <a:ea typeface="楷体" panose="02010609060101010101" pitchFamily="49" charset="-122"/>
              </a:rPr>
              <a:t>                      我</a:t>
            </a:r>
            <a:r>
              <a:rPr lang="zh-CN" altLang="en-US" sz="2200" dirty="0" smtClean="0">
                <a:latin typeface="楷体" panose="02010609060101010101" pitchFamily="49" charset="-122"/>
                <a:ea typeface="楷体" panose="02010609060101010101" pitchFamily="49" charset="-122"/>
              </a:rPr>
              <a:t>带着钱呢。</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他额头上又没有刻得有字。 </a:t>
            </a:r>
            <a:r>
              <a:rPr lang="zh-CN" altLang="en-US" sz="2200" dirty="0" smtClean="0">
                <a:latin typeface="楷体" panose="02010609060101010101" pitchFamily="49" charset="-122"/>
                <a:ea typeface="楷体" panose="02010609060101010101" pitchFamily="49" charset="-122"/>
              </a:rPr>
              <a:t>          他</a:t>
            </a:r>
            <a:r>
              <a:rPr lang="zh-CN" altLang="en-US" sz="2200" dirty="0" smtClean="0">
                <a:latin typeface="楷体" panose="02010609060101010101" pitchFamily="49" charset="-122"/>
                <a:ea typeface="楷体" panose="02010609060101010101" pitchFamily="49" charset="-122"/>
              </a:rPr>
              <a:t>额头上又没有刻着字。</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给他留得有包子。 </a:t>
            </a:r>
            <a:r>
              <a:rPr lang="zh-CN" altLang="en-US" sz="2200" dirty="0" smtClean="0">
                <a:latin typeface="楷体" panose="02010609060101010101" pitchFamily="49" charset="-122"/>
                <a:ea typeface="楷体" panose="02010609060101010101" pitchFamily="49" charset="-122"/>
              </a:rPr>
              <a:t>                  给</a:t>
            </a:r>
            <a:r>
              <a:rPr lang="zh-CN" altLang="en-US" sz="2200" dirty="0" smtClean="0">
                <a:latin typeface="楷体" panose="02010609060101010101" pitchFamily="49" charset="-122"/>
                <a:ea typeface="楷体" panose="02010609060101010101" pitchFamily="49" charset="-122"/>
              </a:rPr>
              <a:t>他留了包子。</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他</a:t>
            </a:r>
            <a:r>
              <a:rPr lang="zh-CN" altLang="en-US" sz="2200" dirty="0" smtClean="0">
                <a:latin typeface="楷体" panose="02010609060101010101" pitchFamily="49" charset="-122"/>
                <a:ea typeface="楷体" panose="02010609060101010101" pitchFamily="49" charset="-122"/>
              </a:rPr>
              <a:t>看倒看倒就睡着了。 </a:t>
            </a:r>
            <a:r>
              <a:rPr lang="zh-CN" altLang="en-US" sz="2200" dirty="0" smtClean="0">
                <a:latin typeface="楷体" panose="02010609060101010101" pitchFamily="49" charset="-122"/>
                <a:ea typeface="楷体" panose="02010609060101010101" pitchFamily="49" charset="-122"/>
              </a:rPr>
              <a:t>              他</a:t>
            </a:r>
            <a:r>
              <a:rPr lang="zh-CN" altLang="en-US" sz="2200" dirty="0" smtClean="0">
                <a:latin typeface="楷体" panose="02010609060101010101" pitchFamily="49" charset="-122"/>
                <a:ea typeface="楷体" panose="02010609060101010101" pitchFamily="49" charset="-122"/>
              </a:rPr>
              <a:t>看着看着就睡着（</a:t>
            </a:r>
            <a:r>
              <a:rPr lang="en-US" altLang="zh-CN" sz="2200" dirty="0" err="1" smtClean="0">
                <a:latin typeface="楷体" panose="02010609060101010101" pitchFamily="49" charset="-122"/>
                <a:ea typeface="楷体" panose="02010609060101010101" pitchFamily="49" charset="-122"/>
              </a:rPr>
              <a:t>zháo</a:t>
            </a:r>
            <a:r>
              <a:rPr lang="zh-CN" altLang="en-US" sz="2200" dirty="0" smtClean="0">
                <a:latin typeface="楷体" panose="02010609060101010101" pitchFamily="49" charset="-122"/>
                <a:ea typeface="楷体" panose="02010609060101010101" pitchFamily="49" charset="-122"/>
              </a:rPr>
              <a:t>）了</a:t>
            </a:r>
            <a:r>
              <a:rPr lang="zh-CN" altLang="en-US" sz="2200" dirty="0" smtClean="0">
                <a:latin typeface="楷体" panose="02010609060101010101" pitchFamily="49" charset="-122"/>
                <a:ea typeface="楷体" panose="02010609060101010101" pitchFamily="49" charset="-122"/>
              </a:rPr>
              <a:t>。</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爸爸早年有做过苦力。 </a:t>
            </a:r>
            <a:r>
              <a:rPr lang="zh-CN" altLang="en-US" sz="2200" dirty="0" smtClean="0">
                <a:latin typeface="楷体" panose="02010609060101010101" pitchFamily="49" charset="-122"/>
                <a:ea typeface="楷体" panose="02010609060101010101" pitchFamily="49" charset="-122"/>
              </a:rPr>
              <a:t>              爸</a:t>
            </a:r>
            <a:r>
              <a:rPr lang="zh-CN" altLang="en-US" sz="2200" dirty="0" smtClean="0">
                <a:latin typeface="楷体" panose="02010609060101010101" pitchFamily="49" charset="-122"/>
                <a:ea typeface="楷体" panose="02010609060101010101" pitchFamily="49" charset="-122"/>
              </a:rPr>
              <a:t>爸早年做过苦力。</a:t>
            </a:r>
            <a:endParaRPr lang="zh-CN" altLang="en-US" sz="2200" dirty="0">
              <a:latin typeface="楷体" panose="02010609060101010101" pitchFamily="49" charset="-122"/>
              <a:ea typeface="楷体" panose="02010609060101010101" pitchFamily="49" charset="-122"/>
            </a:endParaRPr>
          </a:p>
        </p:txBody>
      </p:sp>
      <p:sp>
        <p:nvSpPr>
          <p:cNvPr id="12" name="左右箭头 11"/>
          <p:cNvSpPr/>
          <p:nvPr/>
        </p:nvSpPr>
        <p:spPr>
          <a:xfrm>
            <a:off x="5349255" y="3400301"/>
            <a:ext cx="1368152" cy="504056"/>
          </a:xfrm>
          <a:prstGeom prst="leftRightArrow">
            <a:avLst/>
          </a:prstGeom>
          <a:solidFill>
            <a:srgbClr val="7556E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3828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948087" y="591989"/>
              <a:ext cx="3166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三 语序的</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不</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5"/>
          <p:cNvSpPr/>
          <p:nvPr/>
        </p:nvSpPr>
        <p:spPr>
          <a:xfrm>
            <a:off x="884759" y="880021"/>
            <a:ext cx="252028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028775" y="880021"/>
            <a:ext cx="2664296" cy="430887"/>
          </a:xfrm>
          <a:prstGeom prst="rect">
            <a:avLst/>
          </a:prstGeom>
          <a:noFill/>
        </p:spPr>
        <p:txBody>
          <a:bodyPr wrap="square" rtlCol="0">
            <a:spAutoFit/>
          </a:bodyPr>
          <a:lstStyle/>
          <a:p>
            <a:r>
              <a:rPr lang="zh-CN" altLang="en-US" sz="2200" dirty="0" smtClean="0"/>
              <a:t>谓语动词的位置</a:t>
            </a:r>
            <a:endParaRPr lang="zh-CN" altLang="en-US" sz="2200" dirty="0" smtClean="0"/>
          </a:p>
        </p:txBody>
      </p:sp>
      <p:sp>
        <p:nvSpPr>
          <p:cNvPr id="40" name="矩形 39"/>
          <p:cNvSpPr/>
          <p:nvPr/>
        </p:nvSpPr>
        <p:spPr>
          <a:xfrm>
            <a:off x="740743" y="1456085"/>
            <a:ext cx="11377264" cy="3139321"/>
          </a:xfrm>
          <a:prstGeom prst="rect">
            <a:avLst/>
          </a:prstGeom>
        </p:spPr>
        <p:txBody>
          <a:bodyPr wrap="square">
            <a:spAutoFit/>
          </a:bodyPr>
          <a:lstStyle/>
          <a:p>
            <a:pPr algn="just">
              <a:lnSpc>
                <a:spcPct val="150000"/>
              </a:lnSpc>
            </a:pPr>
            <a:r>
              <a:rPr lang="zh-CN" altLang="en-US" sz="2200" dirty="0" smtClean="0">
                <a:latin typeface="+mn-ea"/>
                <a:ea typeface="+mn-ea"/>
              </a:rPr>
              <a:t>    普</a:t>
            </a:r>
            <a:r>
              <a:rPr lang="zh-CN" altLang="en-US" sz="2200" dirty="0" smtClean="0">
                <a:latin typeface="+mn-ea"/>
                <a:ea typeface="+mn-ea"/>
              </a:rPr>
              <a:t>通话的动词“去”“来”和“到”连用时，地点名词要在“到</a:t>
            </a:r>
            <a:r>
              <a:rPr lang="en-US" altLang="zh-CN" sz="2200" dirty="0" smtClean="0">
                <a:latin typeface="+mn-ea"/>
                <a:ea typeface="+mn-ea"/>
              </a:rPr>
              <a:t>……</a:t>
            </a:r>
            <a:r>
              <a:rPr lang="zh-CN" altLang="en-US" sz="2200" dirty="0" smtClean="0">
                <a:latin typeface="+mn-ea"/>
                <a:ea typeface="+mn-ea"/>
              </a:rPr>
              <a:t>去”“到</a:t>
            </a:r>
            <a:r>
              <a:rPr lang="en-US" altLang="zh-CN" sz="2200" dirty="0" smtClean="0">
                <a:latin typeface="+mn-ea"/>
                <a:ea typeface="+mn-ea"/>
              </a:rPr>
              <a:t>……</a:t>
            </a:r>
            <a:r>
              <a:rPr lang="zh-CN" altLang="en-US" sz="2200" dirty="0" smtClean="0">
                <a:latin typeface="+mn-ea"/>
                <a:ea typeface="+mn-ea"/>
              </a:rPr>
              <a:t>来</a:t>
            </a:r>
            <a:r>
              <a:rPr lang="zh-CN" altLang="en-US" sz="2200" dirty="0" smtClean="0">
                <a:latin typeface="+mn-ea"/>
                <a:ea typeface="+mn-ea"/>
              </a:rPr>
              <a:t>”的</a:t>
            </a:r>
            <a:r>
              <a:rPr lang="zh-CN" altLang="en-US" sz="2200" dirty="0" smtClean="0">
                <a:latin typeface="+mn-ea"/>
                <a:ea typeface="+mn-ea"/>
              </a:rPr>
              <a:t>当中，例如“我到长沙去”。而在闽方言、粤方言、客家方言里，不用“到”之类的</a:t>
            </a:r>
            <a:r>
              <a:rPr lang="zh-CN" altLang="en-US" sz="2200" dirty="0" smtClean="0">
                <a:latin typeface="+mn-ea"/>
                <a:ea typeface="+mn-ea"/>
              </a:rPr>
              <a:t>成分</a:t>
            </a:r>
            <a:r>
              <a:rPr lang="zh-CN" altLang="en-US" sz="2200" dirty="0" smtClean="0">
                <a:latin typeface="+mn-ea"/>
                <a:ea typeface="+mn-ea"/>
              </a:rPr>
              <a:t>，直接把“去”和“来”放在宾语的前面，即采用“主语＋去（或来）＋宾语”的</a:t>
            </a:r>
            <a:r>
              <a:rPr lang="zh-CN" altLang="en-US" sz="2200" dirty="0" smtClean="0">
                <a:latin typeface="+mn-ea"/>
                <a:ea typeface="+mn-ea"/>
              </a:rPr>
              <a:t>句式</a:t>
            </a:r>
            <a:r>
              <a:rPr lang="zh-CN" altLang="en-US" sz="2200" dirty="0" smtClean="0">
                <a:latin typeface="+mn-ea"/>
                <a:ea typeface="+mn-ea"/>
              </a:rPr>
              <a:t>。梅州话还可以把“去”跟“来”连起来用，组成“去</a:t>
            </a:r>
            <a:r>
              <a:rPr lang="en-US" altLang="zh-CN" sz="2200" dirty="0" smtClean="0">
                <a:latin typeface="+mn-ea"/>
                <a:ea typeface="+mn-ea"/>
              </a:rPr>
              <a:t>……</a:t>
            </a:r>
            <a:r>
              <a:rPr lang="zh-CN" altLang="en-US" sz="2200" dirty="0" smtClean="0">
                <a:latin typeface="+mn-ea"/>
                <a:ea typeface="+mn-ea"/>
              </a:rPr>
              <a:t>来”结构，相当于普通</a:t>
            </a:r>
            <a:r>
              <a:rPr lang="zh-CN" altLang="en-US" sz="2200" dirty="0" smtClean="0">
                <a:latin typeface="+mn-ea"/>
                <a:ea typeface="+mn-ea"/>
              </a:rPr>
              <a:t>话的</a:t>
            </a:r>
            <a:r>
              <a:rPr lang="zh-CN" altLang="en-US" sz="2200" dirty="0" smtClean="0">
                <a:latin typeface="+mn-ea"/>
                <a:ea typeface="+mn-ea"/>
              </a:rPr>
              <a:t>“到</a:t>
            </a:r>
            <a:r>
              <a:rPr lang="en-US" altLang="zh-CN" sz="2200" dirty="0" smtClean="0">
                <a:latin typeface="+mn-ea"/>
                <a:ea typeface="+mn-ea"/>
              </a:rPr>
              <a:t>……</a:t>
            </a:r>
            <a:r>
              <a:rPr lang="zh-CN" altLang="en-US" sz="2200" dirty="0" smtClean="0">
                <a:latin typeface="+mn-ea"/>
                <a:ea typeface="+mn-ea"/>
              </a:rPr>
              <a:t>去”格式。闽南话里还有一种说法，就是可以用“来去”代替“去”，表示</a:t>
            </a:r>
            <a:r>
              <a:rPr lang="zh-CN" altLang="en-US" sz="2200" dirty="0" smtClean="0">
                <a:latin typeface="+mn-ea"/>
                <a:ea typeface="+mn-ea"/>
              </a:rPr>
              <a:t>将去</a:t>
            </a:r>
            <a:r>
              <a:rPr lang="zh-CN" altLang="en-US" sz="2200" dirty="0" smtClean="0">
                <a:latin typeface="+mn-ea"/>
                <a:ea typeface="+mn-ea"/>
              </a:rPr>
              <a:t>未去而欲去的意思。</a:t>
            </a:r>
            <a:endParaRPr lang="zh-CN" altLang="en-US" sz="2200" dirty="0">
              <a:latin typeface="+mn-ea"/>
              <a:ea typeface="+mn-ea"/>
            </a:endParaRPr>
          </a:p>
        </p:txBody>
      </p:sp>
      <p:sp>
        <p:nvSpPr>
          <p:cNvPr id="41" name="矩形 40"/>
          <p:cNvSpPr/>
          <p:nvPr/>
        </p:nvSpPr>
        <p:spPr>
          <a:xfrm>
            <a:off x="2972991" y="4120381"/>
            <a:ext cx="8496944" cy="2631490"/>
          </a:xfrm>
          <a:prstGeom prst="rect">
            <a:avLst/>
          </a:prstGeom>
        </p:spPr>
        <p:txBody>
          <a:bodyPr wrap="square">
            <a:spAutoFit/>
          </a:bodyPr>
          <a:lstStyle/>
          <a:p>
            <a:pPr>
              <a:lnSpc>
                <a:spcPct val="150000"/>
              </a:lnSpc>
            </a:pPr>
            <a:r>
              <a:rPr lang="zh-CN" altLang="en-US" sz="2200" dirty="0" smtClean="0">
                <a:latin typeface="楷体" panose="02010609060101010101" pitchFamily="49" charset="-122"/>
                <a:ea typeface="楷体" panose="02010609060101010101" pitchFamily="49" charset="-122"/>
              </a:rPr>
              <a:t>    </a:t>
            </a:r>
            <a:r>
              <a:rPr lang="zh-CN" altLang="en-US" sz="2200" dirty="0" smtClean="0">
                <a:solidFill>
                  <a:srgbClr val="0070C0"/>
                </a:solidFill>
                <a:latin typeface="楷体" panose="02010609060101010101" pitchFamily="49" charset="-122"/>
                <a:ea typeface="楷体" panose="02010609060101010101" pitchFamily="49" charset="-122"/>
              </a:rPr>
              <a:t>方</a:t>
            </a:r>
            <a:r>
              <a:rPr lang="zh-CN" altLang="en-US" sz="2200" dirty="0" smtClean="0">
                <a:solidFill>
                  <a:srgbClr val="0070C0"/>
                </a:solidFill>
                <a:latin typeface="楷体" panose="02010609060101010101" pitchFamily="49" charset="-122"/>
                <a:ea typeface="楷体" panose="02010609060101010101" pitchFamily="49" charset="-122"/>
              </a:rPr>
              <a:t>言　　　　　　　　　　　　</a:t>
            </a:r>
            <a:r>
              <a:rPr lang="zh-CN" altLang="en-US" sz="2200" dirty="0" smtClean="0">
                <a:solidFill>
                  <a:srgbClr val="0070C0"/>
                </a:solidFill>
                <a:latin typeface="楷体" panose="02010609060101010101" pitchFamily="49" charset="-122"/>
                <a:ea typeface="楷体" panose="02010609060101010101" pitchFamily="49" charset="-122"/>
              </a:rPr>
              <a:t>    普</a:t>
            </a:r>
            <a:r>
              <a:rPr lang="zh-CN" altLang="en-US" sz="2200" dirty="0" smtClean="0">
                <a:solidFill>
                  <a:srgbClr val="0070C0"/>
                </a:solidFill>
                <a:latin typeface="楷体" panose="02010609060101010101" pitchFamily="49" charset="-122"/>
                <a:ea typeface="楷体" panose="02010609060101010101" pitchFamily="49" charset="-122"/>
              </a:rPr>
              <a:t>通话</a:t>
            </a:r>
            <a:endParaRPr lang="zh-CN" altLang="en-US" sz="2200" dirty="0" smtClean="0">
              <a:solidFill>
                <a:srgbClr val="0070C0"/>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0070C0"/>
                </a:solidFill>
                <a:latin typeface="楷体" panose="02010609060101010101" pitchFamily="49" charset="-122"/>
                <a:ea typeface="楷体" panose="02010609060101010101" pitchFamily="49" charset="-122"/>
              </a:rPr>
              <a:t> 我</a:t>
            </a:r>
            <a:r>
              <a:rPr lang="zh-CN" altLang="en-US" sz="2200" dirty="0" smtClean="0">
                <a:solidFill>
                  <a:srgbClr val="0070C0"/>
                </a:solidFill>
                <a:latin typeface="楷体" panose="02010609060101010101" pitchFamily="49" charset="-122"/>
                <a:ea typeface="楷体" panose="02010609060101010101" pitchFamily="49" charset="-122"/>
              </a:rPr>
              <a:t>去汕头。 </a:t>
            </a:r>
            <a:r>
              <a:rPr lang="zh-CN" altLang="en-US" sz="2200" dirty="0" smtClean="0">
                <a:solidFill>
                  <a:srgbClr val="0070C0"/>
                </a:solidFill>
                <a:latin typeface="楷体" panose="02010609060101010101" pitchFamily="49" charset="-122"/>
                <a:ea typeface="楷体" panose="02010609060101010101" pitchFamily="49" charset="-122"/>
              </a:rPr>
              <a:t>                     我</a:t>
            </a:r>
            <a:r>
              <a:rPr lang="zh-CN" altLang="en-US" sz="2200" dirty="0" smtClean="0">
                <a:solidFill>
                  <a:srgbClr val="0070C0"/>
                </a:solidFill>
                <a:latin typeface="楷体" panose="02010609060101010101" pitchFamily="49" charset="-122"/>
                <a:ea typeface="楷体" panose="02010609060101010101" pitchFamily="49" charset="-122"/>
              </a:rPr>
              <a:t>到汕头去。</a:t>
            </a:r>
            <a:endParaRPr lang="zh-CN" altLang="en-US" sz="2200" dirty="0" smtClean="0">
              <a:solidFill>
                <a:srgbClr val="0070C0"/>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0070C0"/>
                </a:solidFill>
                <a:latin typeface="楷体" panose="02010609060101010101" pitchFamily="49" charset="-122"/>
                <a:ea typeface="楷体" panose="02010609060101010101" pitchFamily="49" charset="-122"/>
              </a:rPr>
              <a:t> 佢</a:t>
            </a:r>
            <a:r>
              <a:rPr lang="zh-CN" altLang="en-US" sz="2200" dirty="0" smtClean="0">
                <a:solidFill>
                  <a:srgbClr val="0070C0"/>
                </a:solidFill>
                <a:latin typeface="楷体" panose="02010609060101010101" pitchFamily="49" charset="-122"/>
                <a:ea typeface="楷体" panose="02010609060101010101" pitchFamily="49" charset="-122"/>
              </a:rPr>
              <a:t>唔曾来北京。 </a:t>
            </a:r>
            <a:r>
              <a:rPr lang="zh-CN" altLang="en-US" sz="2200" dirty="0" smtClean="0">
                <a:solidFill>
                  <a:srgbClr val="0070C0"/>
                </a:solidFill>
                <a:latin typeface="楷体" panose="02010609060101010101" pitchFamily="49" charset="-122"/>
                <a:ea typeface="楷体" panose="02010609060101010101" pitchFamily="49" charset="-122"/>
              </a:rPr>
              <a:t>                 他</a:t>
            </a:r>
            <a:r>
              <a:rPr lang="zh-CN" altLang="en-US" sz="2200" dirty="0" smtClean="0">
                <a:solidFill>
                  <a:srgbClr val="0070C0"/>
                </a:solidFill>
                <a:latin typeface="楷体" panose="02010609060101010101" pitchFamily="49" charset="-122"/>
                <a:ea typeface="楷体" panose="02010609060101010101" pitchFamily="49" charset="-122"/>
              </a:rPr>
              <a:t>没有到北京来。</a:t>
            </a:r>
            <a:endParaRPr lang="zh-CN" altLang="en-US" sz="2200" dirty="0" smtClean="0">
              <a:solidFill>
                <a:srgbClr val="0070C0"/>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0070C0"/>
                </a:solidFill>
                <a:latin typeface="楷体" panose="02010609060101010101" pitchFamily="49" charset="-122"/>
                <a:ea typeface="楷体" panose="02010609060101010101" pitchFamily="49" charset="-122"/>
              </a:rPr>
              <a:t> 我</a:t>
            </a:r>
            <a:r>
              <a:rPr lang="zh-CN" altLang="en-US" sz="2200" dirty="0" smtClean="0">
                <a:solidFill>
                  <a:srgbClr val="0070C0"/>
                </a:solidFill>
                <a:latin typeface="楷体" panose="02010609060101010101" pitchFamily="49" charset="-122"/>
                <a:ea typeface="楷体" panose="02010609060101010101" pitchFamily="49" charset="-122"/>
              </a:rPr>
              <a:t>们来去看电影好吗？ </a:t>
            </a:r>
            <a:r>
              <a:rPr lang="zh-CN" altLang="en-US" sz="2200" dirty="0" smtClean="0">
                <a:solidFill>
                  <a:srgbClr val="0070C0"/>
                </a:solidFill>
                <a:latin typeface="楷体" panose="02010609060101010101" pitchFamily="49" charset="-122"/>
                <a:ea typeface="楷体" panose="02010609060101010101" pitchFamily="49" charset="-122"/>
              </a:rPr>
              <a:t>           我</a:t>
            </a:r>
            <a:r>
              <a:rPr lang="zh-CN" altLang="en-US" sz="2200" dirty="0" smtClean="0">
                <a:solidFill>
                  <a:srgbClr val="0070C0"/>
                </a:solidFill>
                <a:latin typeface="楷体" panose="02010609060101010101" pitchFamily="49" charset="-122"/>
                <a:ea typeface="楷体" panose="02010609060101010101" pitchFamily="49" charset="-122"/>
              </a:rPr>
              <a:t>们一起去看电影好吗？</a:t>
            </a:r>
            <a:endParaRPr lang="zh-CN" altLang="en-US" sz="2200" dirty="0" smtClean="0">
              <a:solidFill>
                <a:srgbClr val="0070C0"/>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0070C0"/>
                </a:solidFill>
                <a:latin typeface="楷体" panose="02010609060101010101" pitchFamily="49" charset="-122"/>
                <a:ea typeface="楷体" panose="02010609060101010101" pitchFamily="49" charset="-122"/>
              </a:rPr>
              <a:t> 咱</a:t>
            </a:r>
            <a:r>
              <a:rPr lang="zh-CN" altLang="en-US" sz="2200" dirty="0" smtClean="0">
                <a:solidFill>
                  <a:srgbClr val="0070C0"/>
                </a:solidFill>
                <a:latin typeface="楷体" panose="02010609060101010101" pitchFamily="49" charset="-122"/>
                <a:ea typeface="楷体" panose="02010609060101010101" pitchFamily="49" charset="-122"/>
              </a:rPr>
              <a:t>们来去行街。 </a:t>
            </a:r>
            <a:r>
              <a:rPr lang="zh-CN" altLang="en-US" sz="2200" dirty="0" smtClean="0">
                <a:solidFill>
                  <a:srgbClr val="0070C0"/>
                </a:solidFill>
                <a:latin typeface="楷体" panose="02010609060101010101" pitchFamily="49" charset="-122"/>
                <a:ea typeface="楷体" panose="02010609060101010101" pitchFamily="49" charset="-122"/>
              </a:rPr>
              <a:t>                 咱</a:t>
            </a:r>
            <a:r>
              <a:rPr lang="zh-CN" altLang="en-US" sz="2200" dirty="0" smtClean="0">
                <a:solidFill>
                  <a:srgbClr val="0070C0"/>
                </a:solidFill>
                <a:latin typeface="楷体" panose="02010609060101010101" pitchFamily="49" charset="-122"/>
                <a:ea typeface="楷体" panose="02010609060101010101" pitchFamily="49" charset="-122"/>
              </a:rPr>
              <a:t>们逛街去。</a:t>
            </a:r>
            <a:endParaRPr lang="zh-CN" altLang="en-US" sz="2200" dirty="0">
              <a:solidFill>
                <a:srgbClr val="0070C0"/>
              </a:solidFill>
              <a:latin typeface="楷体" panose="02010609060101010101" pitchFamily="49" charset="-122"/>
              <a:ea typeface="楷体" panose="02010609060101010101" pitchFamily="49" charset="-122"/>
            </a:endParaRPr>
          </a:p>
        </p:txBody>
      </p:sp>
      <p:pic>
        <p:nvPicPr>
          <p:cNvPr id="42" name="图片 41" descr="t0146ac4770e54aa9e5.jpg"/>
          <p:cNvPicPr>
            <a:picLocks noChangeAspect="1"/>
          </p:cNvPicPr>
          <p:nvPr/>
        </p:nvPicPr>
        <p:blipFill>
          <a:blip r:embed="rId1" cstate="print"/>
          <a:stretch>
            <a:fillRect/>
          </a:stretch>
        </p:blipFill>
        <p:spPr>
          <a:xfrm>
            <a:off x="11469935" y="663997"/>
            <a:ext cx="595784" cy="595784"/>
          </a:xfrm>
          <a:prstGeom prst="rect">
            <a:avLst/>
          </a:prstGeom>
        </p:spPr>
      </p:pic>
      <p:sp>
        <p:nvSpPr>
          <p:cNvPr id="43" name="左右箭头 42"/>
          <p:cNvSpPr/>
          <p:nvPr/>
        </p:nvSpPr>
        <p:spPr>
          <a:xfrm>
            <a:off x="5997327" y="5344517"/>
            <a:ext cx="1440160" cy="504056"/>
          </a:xfrm>
          <a:prstGeom prst="leftRightArrow">
            <a:avLst/>
          </a:prstGeom>
          <a:solidFill>
            <a:srgbClr val="ED1C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3828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948087" y="591989"/>
              <a:ext cx="3166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三 语序的</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不</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5"/>
          <p:cNvSpPr/>
          <p:nvPr/>
        </p:nvSpPr>
        <p:spPr>
          <a:xfrm>
            <a:off x="884759" y="880021"/>
            <a:ext cx="1368152"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028775" y="880021"/>
            <a:ext cx="1224136" cy="461665"/>
          </a:xfrm>
          <a:prstGeom prst="rect">
            <a:avLst/>
          </a:prstGeom>
          <a:noFill/>
        </p:spPr>
        <p:txBody>
          <a:bodyPr wrap="square" rtlCol="0">
            <a:spAutoFit/>
          </a:bodyPr>
          <a:lstStyle/>
          <a:p>
            <a:r>
              <a:rPr lang="zh-CN" altLang="en-US" sz="2400" dirty="0" smtClean="0"/>
              <a:t>双宾语</a:t>
            </a:r>
            <a:endParaRPr lang="zh-CN" altLang="en-US" sz="2200" dirty="0" smtClean="0"/>
          </a:p>
        </p:txBody>
      </p:sp>
      <p:sp>
        <p:nvSpPr>
          <p:cNvPr id="40" name="矩形 39"/>
          <p:cNvSpPr/>
          <p:nvPr/>
        </p:nvSpPr>
        <p:spPr>
          <a:xfrm>
            <a:off x="812751" y="1456085"/>
            <a:ext cx="11377264" cy="2123658"/>
          </a:xfrm>
          <a:prstGeom prst="rect">
            <a:avLst/>
          </a:prstGeom>
        </p:spPr>
        <p:txBody>
          <a:bodyPr wrap="square">
            <a:spAutoFit/>
          </a:bodyPr>
          <a:lstStyle/>
          <a:p>
            <a:pPr algn="just">
              <a:lnSpc>
                <a:spcPct val="150000"/>
              </a:lnSpc>
            </a:pPr>
            <a:r>
              <a:rPr lang="zh-CN" altLang="en-US" sz="2200" dirty="0" smtClean="0">
                <a:latin typeface="+mn-ea"/>
                <a:ea typeface="+mn-ea"/>
              </a:rPr>
              <a:t>    普</a:t>
            </a:r>
            <a:r>
              <a:rPr lang="zh-CN" altLang="en-US" sz="2200" dirty="0" smtClean="0">
                <a:latin typeface="+mn-ea"/>
                <a:ea typeface="+mn-ea"/>
              </a:rPr>
              <a:t>通话里有些做谓语的动词后面带两个宾语：一个指人，称间接宾语；一个指事物</a:t>
            </a:r>
            <a:r>
              <a:rPr lang="zh-CN" altLang="en-US" sz="2200" dirty="0" smtClean="0">
                <a:latin typeface="+mn-ea"/>
                <a:ea typeface="+mn-ea"/>
              </a:rPr>
              <a:t>，称</a:t>
            </a:r>
            <a:r>
              <a:rPr lang="zh-CN" altLang="en-US" sz="2200" dirty="0" smtClean="0">
                <a:latin typeface="+mn-ea"/>
                <a:ea typeface="+mn-ea"/>
              </a:rPr>
              <a:t>直接宾语。间接宾语紧跟动词之后，离动词最近，也称近宾语。直接宾语一般位于间接宾语之后，也称远宾语。但在有些方言如闽、吴方言里，许多地方常把远宾语放在句首或动词之前，有时还会引起句子结构和其他句子成分位置的变化，比较特别。</a:t>
            </a:r>
            <a:endParaRPr lang="zh-CN" altLang="en-US" sz="2200" dirty="0" smtClean="0">
              <a:latin typeface="+mn-ea"/>
              <a:ea typeface="+mn-ea"/>
            </a:endParaRPr>
          </a:p>
        </p:txBody>
      </p:sp>
      <p:sp>
        <p:nvSpPr>
          <p:cNvPr id="41" name="矩形 40"/>
          <p:cNvSpPr/>
          <p:nvPr/>
        </p:nvSpPr>
        <p:spPr>
          <a:xfrm>
            <a:off x="2468935" y="3832349"/>
            <a:ext cx="7776864" cy="2123658"/>
          </a:xfrm>
          <a:prstGeom prst="rect">
            <a:avLst/>
          </a:prstGeom>
        </p:spPr>
        <p:txBody>
          <a:bodyPr wrap="square">
            <a:spAutoFit/>
          </a:bodyPr>
          <a:lstStyle/>
          <a:p>
            <a:pPr>
              <a:lnSpc>
                <a:spcPct val="150000"/>
              </a:lnSpc>
            </a:pPr>
            <a:r>
              <a:rPr lang="zh-CN" altLang="en-US" sz="2200" dirty="0" smtClean="0">
                <a:solidFill>
                  <a:srgbClr val="ED1C24"/>
                </a:solidFill>
                <a:latin typeface="楷体" panose="02010609060101010101" pitchFamily="49" charset="-122"/>
                <a:ea typeface="楷体" panose="02010609060101010101" pitchFamily="49" charset="-122"/>
              </a:rPr>
              <a:t>     方</a:t>
            </a:r>
            <a:r>
              <a:rPr lang="zh-CN" altLang="en-US" sz="2200" dirty="0" smtClean="0">
                <a:solidFill>
                  <a:srgbClr val="ED1C24"/>
                </a:solidFill>
                <a:latin typeface="楷体" panose="02010609060101010101" pitchFamily="49" charset="-122"/>
                <a:ea typeface="楷体" panose="02010609060101010101" pitchFamily="49" charset="-122"/>
              </a:rPr>
              <a:t>言　　　　　　　　　　　　　　</a:t>
            </a:r>
            <a:r>
              <a:rPr lang="zh-CN" altLang="en-US" sz="2200" dirty="0" smtClean="0">
                <a:solidFill>
                  <a:srgbClr val="ED1C24"/>
                </a:solidFill>
                <a:latin typeface="楷体" panose="02010609060101010101" pitchFamily="49" charset="-122"/>
                <a:ea typeface="楷体" panose="02010609060101010101" pitchFamily="49" charset="-122"/>
              </a:rPr>
              <a:t> 普</a:t>
            </a:r>
            <a:r>
              <a:rPr lang="zh-CN" altLang="en-US" sz="2200" dirty="0" smtClean="0">
                <a:solidFill>
                  <a:srgbClr val="ED1C24"/>
                </a:solidFill>
                <a:latin typeface="楷体" panose="02010609060101010101" pitchFamily="49" charset="-122"/>
                <a:ea typeface="楷体" panose="02010609060101010101" pitchFamily="49" charset="-122"/>
              </a:rPr>
              <a:t>通话</a:t>
            </a:r>
            <a:endParaRPr lang="zh-CN" altLang="en-US" sz="2200" dirty="0" smtClean="0">
              <a:solidFill>
                <a:srgbClr val="ED1C2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ED1C24"/>
                </a:solidFill>
                <a:latin typeface="楷体" panose="02010609060101010101" pitchFamily="49" charset="-122"/>
                <a:ea typeface="楷体" panose="02010609060101010101" pitchFamily="49" charset="-122"/>
              </a:rPr>
              <a:t>我给三斤苹果他。 </a:t>
            </a:r>
            <a:r>
              <a:rPr lang="zh-CN" altLang="en-US" sz="2200" dirty="0" smtClean="0">
                <a:solidFill>
                  <a:srgbClr val="ED1C24"/>
                </a:solidFill>
                <a:latin typeface="楷体" panose="02010609060101010101" pitchFamily="49" charset="-122"/>
                <a:ea typeface="楷体" panose="02010609060101010101" pitchFamily="49" charset="-122"/>
              </a:rPr>
              <a:t>                 我</a:t>
            </a:r>
            <a:r>
              <a:rPr lang="zh-CN" altLang="en-US" sz="2200" dirty="0" smtClean="0">
                <a:solidFill>
                  <a:srgbClr val="ED1C24"/>
                </a:solidFill>
                <a:latin typeface="楷体" panose="02010609060101010101" pitchFamily="49" charset="-122"/>
                <a:ea typeface="楷体" panose="02010609060101010101" pitchFamily="49" charset="-122"/>
              </a:rPr>
              <a:t>给他三斤苹果。</a:t>
            </a:r>
            <a:endParaRPr lang="zh-CN" altLang="en-US" sz="2200" dirty="0" smtClean="0">
              <a:solidFill>
                <a:srgbClr val="ED1C2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ED1C24"/>
                </a:solidFill>
                <a:latin typeface="楷体" panose="02010609060101010101" pitchFamily="49" charset="-122"/>
                <a:ea typeface="楷体" panose="02010609060101010101" pitchFamily="49" charset="-122"/>
              </a:rPr>
              <a:t>我苹果三斤给他。 </a:t>
            </a:r>
            <a:r>
              <a:rPr lang="zh-CN" altLang="en-US" sz="2200" dirty="0" smtClean="0">
                <a:solidFill>
                  <a:srgbClr val="ED1C24"/>
                </a:solidFill>
                <a:latin typeface="楷体" panose="02010609060101010101" pitchFamily="49" charset="-122"/>
                <a:ea typeface="楷体" panose="02010609060101010101" pitchFamily="49" charset="-122"/>
              </a:rPr>
              <a:t>                 我</a:t>
            </a:r>
            <a:r>
              <a:rPr lang="zh-CN" altLang="en-US" sz="2200" dirty="0" smtClean="0">
                <a:solidFill>
                  <a:srgbClr val="ED1C24"/>
                </a:solidFill>
                <a:latin typeface="楷体" panose="02010609060101010101" pitchFamily="49" charset="-122"/>
                <a:ea typeface="楷体" panose="02010609060101010101" pitchFamily="49" charset="-122"/>
              </a:rPr>
              <a:t>给他三斤苹果。</a:t>
            </a:r>
            <a:endParaRPr lang="zh-CN" altLang="en-US" sz="2200" dirty="0" smtClean="0">
              <a:solidFill>
                <a:srgbClr val="ED1C2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ED1C24"/>
                </a:solidFill>
                <a:latin typeface="楷体" panose="02010609060101010101" pitchFamily="49" charset="-122"/>
                <a:ea typeface="楷体" panose="02010609060101010101" pitchFamily="49" charset="-122"/>
              </a:rPr>
              <a:t>衣服送一件给我。 </a:t>
            </a:r>
            <a:r>
              <a:rPr lang="zh-CN" altLang="en-US" sz="2200" dirty="0" smtClean="0">
                <a:solidFill>
                  <a:srgbClr val="ED1C24"/>
                </a:solidFill>
                <a:latin typeface="楷体" panose="02010609060101010101" pitchFamily="49" charset="-122"/>
                <a:ea typeface="楷体" panose="02010609060101010101" pitchFamily="49" charset="-122"/>
              </a:rPr>
              <a:t>                 送</a:t>
            </a:r>
            <a:r>
              <a:rPr lang="zh-CN" altLang="en-US" sz="2200" dirty="0" smtClean="0">
                <a:solidFill>
                  <a:srgbClr val="ED1C24"/>
                </a:solidFill>
                <a:latin typeface="楷体" panose="02010609060101010101" pitchFamily="49" charset="-122"/>
                <a:ea typeface="楷体" panose="02010609060101010101" pitchFamily="49" charset="-122"/>
              </a:rPr>
              <a:t>我一件衣服。</a:t>
            </a:r>
            <a:endParaRPr lang="zh-CN" altLang="en-US" sz="2200" dirty="0">
              <a:solidFill>
                <a:srgbClr val="ED1C24"/>
              </a:solidFill>
              <a:latin typeface="楷体" panose="02010609060101010101" pitchFamily="49" charset="-122"/>
              <a:ea typeface="楷体" panose="02010609060101010101" pitchFamily="49" charset="-122"/>
            </a:endParaRPr>
          </a:p>
        </p:txBody>
      </p:sp>
      <p:sp>
        <p:nvSpPr>
          <p:cNvPr id="11" name="左右箭头 10"/>
          <p:cNvSpPr/>
          <p:nvPr/>
        </p:nvSpPr>
        <p:spPr>
          <a:xfrm>
            <a:off x="5277247" y="4696445"/>
            <a:ext cx="1440160" cy="504056"/>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3828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948087" y="591989"/>
              <a:ext cx="3166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三 语序的</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不</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5"/>
          <p:cNvSpPr/>
          <p:nvPr/>
        </p:nvSpPr>
        <p:spPr>
          <a:xfrm>
            <a:off x="884759" y="880021"/>
            <a:ext cx="180020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028775" y="880021"/>
            <a:ext cx="1728192" cy="430887"/>
          </a:xfrm>
          <a:prstGeom prst="rect">
            <a:avLst/>
          </a:prstGeom>
          <a:noFill/>
        </p:spPr>
        <p:txBody>
          <a:bodyPr wrap="square" rtlCol="0">
            <a:spAutoFit/>
          </a:bodyPr>
          <a:lstStyle/>
          <a:p>
            <a:r>
              <a:rPr lang="zh-CN" altLang="en-US" sz="2200" dirty="0" smtClean="0"/>
              <a:t>状语的位置</a:t>
            </a:r>
            <a:endParaRPr lang="zh-CN" altLang="en-US" sz="2200" dirty="0" smtClean="0"/>
          </a:p>
        </p:txBody>
      </p:sp>
      <p:sp>
        <p:nvSpPr>
          <p:cNvPr id="40" name="矩形 39"/>
          <p:cNvSpPr/>
          <p:nvPr/>
        </p:nvSpPr>
        <p:spPr>
          <a:xfrm>
            <a:off x="812751" y="1456085"/>
            <a:ext cx="11377264" cy="1107996"/>
          </a:xfrm>
          <a:prstGeom prst="rect">
            <a:avLst/>
          </a:prstGeom>
        </p:spPr>
        <p:txBody>
          <a:bodyPr wrap="square">
            <a:spAutoFit/>
          </a:bodyPr>
          <a:lstStyle/>
          <a:p>
            <a:pPr algn="just">
              <a:lnSpc>
                <a:spcPct val="150000"/>
              </a:lnSpc>
            </a:pPr>
            <a:r>
              <a:rPr lang="zh-CN" altLang="en-US" sz="2200" dirty="0" smtClean="0"/>
              <a:t>        状</a:t>
            </a:r>
            <a:r>
              <a:rPr lang="zh-CN" altLang="en-US" sz="2200" dirty="0" smtClean="0"/>
              <a:t>语在普通话中通常置于充当谓语的动词、形容词之前，但是在许多方言中却存</a:t>
            </a:r>
            <a:r>
              <a:rPr lang="zh-CN" altLang="en-US" sz="2200" dirty="0" smtClean="0"/>
              <a:t>在着</a:t>
            </a:r>
            <a:r>
              <a:rPr lang="zh-CN" altLang="en-US" sz="2200" dirty="0" smtClean="0"/>
              <a:t>状语后置的现象。</a:t>
            </a:r>
            <a:endParaRPr lang="zh-CN" altLang="en-US" sz="2200" dirty="0" smtClean="0">
              <a:latin typeface="+mn-ea"/>
              <a:ea typeface="+mn-ea"/>
            </a:endParaRPr>
          </a:p>
        </p:txBody>
      </p:sp>
      <p:sp>
        <p:nvSpPr>
          <p:cNvPr id="41" name="矩形 40"/>
          <p:cNvSpPr/>
          <p:nvPr/>
        </p:nvSpPr>
        <p:spPr>
          <a:xfrm>
            <a:off x="2180903" y="2824237"/>
            <a:ext cx="9145016" cy="3139321"/>
          </a:xfrm>
          <a:prstGeom prst="rect">
            <a:avLst/>
          </a:prstGeom>
        </p:spPr>
        <p:txBody>
          <a:bodyPr wrap="square">
            <a:spAutoFit/>
          </a:bodyPr>
          <a:lstStyle/>
          <a:p>
            <a:pPr>
              <a:lnSpc>
                <a:spcPct val="150000"/>
              </a:lnSpc>
            </a:pPr>
            <a:r>
              <a:rPr lang="zh-CN" altLang="en-US" sz="2200" dirty="0" smtClean="0">
                <a:latin typeface="楷体" panose="02010609060101010101" pitchFamily="49" charset="-122"/>
                <a:ea typeface="楷体" panose="02010609060101010101" pitchFamily="49" charset="-122"/>
              </a:rPr>
              <a:t>        </a:t>
            </a:r>
            <a:r>
              <a:rPr lang="zh-CN" altLang="en-US" sz="2200" dirty="0" smtClean="0">
                <a:solidFill>
                  <a:srgbClr val="23AF34"/>
                </a:solidFill>
                <a:latin typeface="楷体" panose="02010609060101010101" pitchFamily="49" charset="-122"/>
                <a:ea typeface="楷体" panose="02010609060101010101" pitchFamily="49" charset="-122"/>
              </a:rPr>
              <a:t>方</a:t>
            </a:r>
            <a:r>
              <a:rPr lang="zh-CN" altLang="en-US" sz="2200" dirty="0" smtClean="0">
                <a:solidFill>
                  <a:srgbClr val="23AF34"/>
                </a:solidFill>
                <a:latin typeface="楷体" panose="02010609060101010101" pitchFamily="49" charset="-122"/>
                <a:ea typeface="楷体" panose="02010609060101010101" pitchFamily="49" charset="-122"/>
              </a:rPr>
              <a:t>言　　　　　　　　　　　　　</a:t>
            </a:r>
            <a:r>
              <a:rPr lang="zh-CN" altLang="en-US" sz="2200" dirty="0" smtClean="0">
                <a:solidFill>
                  <a:srgbClr val="23AF34"/>
                </a:solidFill>
                <a:latin typeface="楷体" panose="02010609060101010101" pitchFamily="49" charset="-122"/>
                <a:ea typeface="楷体" panose="02010609060101010101" pitchFamily="49" charset="-122"/>
              </a:rPr>
              <a:t>     普</a:t>
            </a:r>
            <a:r>
              <a:rPr lang="zh-CN" altLang="en-US" sz="2200" dirty="0" smtClean="0">
                <a:solidFill>
                  <a:srgbClr val="23AF34"/>
                </a:solidFill>
                <a:latin typeface="楷体" panose="02010609060101010101" pitchFamily="49" charset="-122"/>
                <a:ea typeface="楷体" panose="02010609060101010101" pitchFamily="49" charset="-122"/>
              </a:rPr>
              <a:t>通话</a:t>
            </a:r>
            <a:endParaRPr lang="zh-CN" altLang="en-US" sz="2200" dirty="0" smtClean="0">
              <a:solidFill>
                <a:srgbClr val="23AF3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23AF34"/>
                </a:solidFill>
                <a:latin typeface="楷体" panose="02010609060101010101" pitchFamily="49" charset="-122"/>
                <a:ea typeface="楷体" panose="02010609060101010101" pitchFamily="49" charset="-122"/>
              </a:rPr>
              <a:t>   讲</a:t>
            </a:r>
            <a:r>
              <a:rPr lang="zh-CN" altLang="en-US" sz="2200" dirty="0" smtClean="0">
                <a:solidFill>
                  <a:srgbClr val="23AF34"/>
                </a:solidFill>
                <a:latin typeface="楷体" panose="02010609060101010101" pitchFamily="49" charset="-122"/>
                <a:ea typeface="楷体" panose="02010609060101010101" pitchFamily="49" charset="-122"/>
              </a:rPr>
              <a:t>少两句话。 </a:t>
            </a:r>
            <a:r>
              <a:rPr lang="zh-CN" altLang="en-US" sz="2200" dirty="0" smtClean="0">
                <a:solidFill>
                  <a:srgbClr val="23AF34"/>
                </a:solidFill>
                <a:latin typeface="楷体" panose="02010609060101010101" pitchFamily="49" charset="-122"/>
                <a:ea typeface="楷体" panose="02010609060101010101" pitchFamily="49" charset="-122"/>
              </a:rPr>
              <a:t>                       少</a:t>
            </a:r>
            <a:r>
              <a:rPr lang="zh-CN" altLang="en-US" sz="2200" dirty="0" smtClean="0">
                <a:solidFill>
                  <a:srgbClr val="23AF34"/>
                </a:solidFill>
                <a:latin typeface="楷体" panose="02010609060101010101" pitchFamily="49" charset="-122"/>
                <a:ea typeface="楷体" panose="02010609060101010101" pitchFamily="49" charset="-122"/>
              </a:rPr>
              <a:t>讲两句话。</a:t>
            </a:r>
            <a:endParaRPr lang="zh-CN" altLang="en-US" sz="2200" dirty="0" smtClean="0">
              <a:solidFill>
                <a:srgbClr val="23AF3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23AF34"/>
                </a:solidFill>
                <a:latin typeface="楷体" panose="02010609060101010101" pitchFamily="49" charset="-122"/>
                <a:ea typeface="楷体" panose="02010609060101010101" pitchFamily="49" charset="-122"/>
              </a:rPr>
              <a:t>  用</a:t>
            </a:r>
            <a:r>
              <a:rPr lang="zh-CN" altLang="en-US" sz="2200" dirty="0" smtClean="0">
                <a:solidFill>
                  <a:srgbClr val="23AF34"/>
                </a:solidFill>
                <a:latin typeface="楷体" panose="02010609060101010101" pitchFamily="49" charset="-122"/>
                <a:ea typeface="楷体" panose="02010609060101010101" pitchFamily="49" charset="-122"/>
              </a:rPr>
              <a:t>多一点时间来陪孩子。 </a:t>
            </a:r>
            <a:r>
              <a:rPr lang="zh-CN" altLang="en-US" sz="2200" dirty="0" smtClean="0">
                <a:solidFill>
                  <a:srgbClr val="23AF34"/>
                </a:solidFill>
                <a:latin typeface="楷体" panose="02010609060101010101" pitchFamily="49" charset="-122"/>
                <a:ea typeface="楷体" panose="02010609060101010101" pitchFamily="49" charset="-122"/>
              </a:rPr>
              <a:t>              多</a:t>
            </a:r>
            <a:r>
              <a:rPr lang="zh-CN" altLang="en-US" sz="2200" dirty="0" smtClean="0">
                <a:solidFill>
                  <a:srgbClr val="23AF34"/>
                </a:solidFill>
                <a:latin typeface="楷体" panose="02010609060101010101" pitchFamily="49" charset="-122"/>
                <a:ea typeface="楷体" panose="02010609060101010101" pitchFamily="49" charset="-122"/>
              </a:rPr>
              <a:t>用一点时间来陪孩子。</a:t>
            </a:r>
            <a:endParaRPr lang="zh-CN" altLang="en-US" sz="2200" dirty="0" smtClean="0">
              <a:solidFill>
                <a:srgbClr val="23AF3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23AF34"/>
                </a:solidFill>
                <a:latin typeface="楷体" panose="02010609060101010101" pitchFamily="49" charset="-122"/>
                <a:ea typeface="楷体" panose="02010609060101010101" pitchFamily="49" charset="-122"/>
              </a:rPr>
              <a:t>  你</a:t>
            </a:r>
            <a:r>
              <a:rPr lang="zh-CN" altLang="en-US" sz="2200" dirty="0" smtClean="0">
                <a:solidFill>
                  <a:srgbClr val="23AF34"/>
                </a:solidFill>
                <a:latin typeface="楷体" panose="02010609060101010101" pitchFamily="49" charset="-122"/>
                <a:ea typeface="楷体" panose="02010609060101010101" pitchFamily="49" charset="-122"/>
              </a:rPr>
              <a:t>吃一碗添。 </a:t>
            </a:r>
            <a:r>
              <a:rPr lang="zh-CN" altLang="en-US" sz="2200" dirty="0" smtClean="0">
                <a:solidFill>
                  <a:srgbClr val="23AF34"/>
                </a:solidFill>
                <a:latin typeface="楷体" panose="02010609060101010101" pitchFamily="49" charset="-122"/>
                <a:ea typeface="楷体" panose="02010609060101010101" pitchFamily="49" charset="-122"/>
              </a:rPr>
              <a:t>                        你</a:t>
            </a:r>
            <a:r>
              <a:rPr lang="zh-CN" altLang="en-US" sz="2200" dirty="0" smtClean="0">
                <a:solidFill>
                  <a:srgbClr val="23AF34"/>
                </a:solidFill>
                <a:latin typeface="楷体" panose="02010609060101010101" pitchFamily="49" charset="-122"/>
                <a:ea typeface="楷体" panose="02010609060101010101" pitchFamily="49" charset="-122"/>
              </a:rPr>
              <a:t>再吃一碗。</a:t>
            </a:r>
            <a:endParaRPr lang="zh-CN" altLang="en-US" sz="2200" dirty="0" smtClean="0">
              <a:solidFill>
                <a:srgbClr val="23AF3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23AF34"/>
                </a:solidFill>
                <a:latin typeface="楷体" panose="02010609060101010101" pitchFamily="49" charset="-122"/>
                <a:ea typeface="楷体" panose="02010609060101010101" pitchFamily="49" charset="-122"/>
              </a:rPr>
              <a:t>  这</a:t>
            </a:r>
            <a:r>
              <a:rPr lang="zh-CN" altLang="en-US" sz="2200" dirty="0" smtClean="0">
                <a:solidFill>
                  <a:srgbClr val="23AF34"/>
                </a:solidFill>
                <a:latin typeface="楷体" panose="02010609060101010101" pitchFamily="49" charset="-122"/>
                <a:ea typeface="楷体" panose="02010609060101010101" pitchFamily="49" charset="-122"/>
              </a:rPr>
              <a:t>房子干净很罗。 </a:t>
            </a:r>
            <a:r>
              <a:rPr lang="zh-CN" altLang="en-US" sz="2200" dirty="0" smtClean="0">
                <a:solidFill>
                  <a:srgbClr val="23AF34"/>
                </a:solidFill>
                <a:latin typeface="楷体" panose="02010609060101010101" pitchFamily="49" charset="-122"/>
                <a:ea typeface="楷体" panose="02010609060101010101" pitchFamily="49" charset="-122"/>
              </a:rPr>
              <a:t>                    这</a:t>
            </a:r>
            <a:r>
              <a:rPr lang="zh-CN" altLang="en-US" sz="2200" dirty="0" smtClean="0">
                <a:solidFill>
                  <a:srgbClr val="23AF34"/>
                </a:solidFill>
                <a:latin typeface="楷体" panose="02010609060101010101" pitchFamily="49" charset="-122"/>
                <a:ea typeface="楷体" panose="02010609060101010101" pitchFamily="49" charset="-122"/>
              </a:rPr>
              <a:t>房子非常干净</a:t>
            </a:r>
            <a:r>
              <a:rPr lang="zh-CN" altLang="en-US" sz="2200" dirty="0" smtClean="0">
                <a:solidFill>
                  <a:srgbClr val="23AF34"/>
                </a:solidFill>
                <a:latin typeface="楷体" panose="02010609060101010101" pitchFamily="49" charset="-122"/>
                <a:ea typeface="楷体" panose="02010609060101010101" pitchFamily="49" charset="-122"/>
              </a:rPr>
              <a:t>。</a:t>
            </a:r>
            <a:endParaRPr lang="en-US" altLang="zh-CN" sz="2200" dirty="0" smtClean="0">
              <a:solidFill>
                <a:srgbClr val="23AF34"/>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23AF34"/>
                </a:solidFill>
                <a:latin typeface="楷体" panose="02010609060101010101" pitchFamily="49" charset="-122"/>
                <a:ea typeface="楷体" panose="02010609060101010101" pitchFamily="49" charset="-122"/>
              </a:rPr>
              <a:t>  你</a:t>
            </a:r>
            <a:r>
              <a:rPr lang="zh-CN" altLang="en-US" sz="2200" dirty="0" smtClean="0">
                <a:solidFill>
                  <a:srgbClr val="23AF34"/>
                </a:solidFill>
                <a:latin typeface="楷体" panose="02010609060101010101" pitchFamily="49" charset="-122"/>
                <a:ea typeface="楷体" panose="02010609060101010101" pitchFamily="49" charset="-122"/>
              </a:rPr>
              <a:t>吃多一点。 </a:t>
            </a:r>
            <a:r>
              <a:rPr lang="zh-CN" altLang="en-US" sz="2200" dirty="0" smtClean="0">
                <a:solidFill>
                  <a:srgbClr val="23AF34"/>
                </a:solidFill>
                <a:latin typeface="楷体" panose="02010609060101010101" pitchFamily="49" charset="-122"/>
                <a:ea typeface="楷体" panose="02010609060101010101" pitchFamily="49" charset="-122"/>
              </a:rPr>
              <a:t>                        你</a:t>
            </a:r>
            <a:r>
              <a:rPr lang="zh-CN" altLang="en-US" sz="2200" dirty="0" smtClean="0">
                <a:solidFill>
                  <a:srgbClr val="23AF34"/>
                </a:solidFill>
                <a:latin typeface="楷体" panose="02010609060101010101" pitchFamily="49" charset="-122"/>
                <a:ea typeface="楷体" panose="02010609060101010101" pitchFamily="49" charset="-122"/>
              </a:rPr>
              <a:t>多吃一点</a:t>
            </a:r>
            <a:r>
              <a:rPr lang="zh-CN" altLang="en-US" sz="2200" dirty="0" smtClean="0">
                <a:solidFill>
                  <a:srgbClr val="23AF34"/>
                </a:solidFill>
                <a:latin typeface="楷体" panose="02010609060101010101" pitchFamily="49" charset="-122"/>
                <a:ea typeface="楷体" panose="02010609060101010101" pitchFamily="49" charset="-122"/>
              </a:rPr>
              <a:t>。</a:t>
            </a:r>
            <a:endParaRPr lang="en-US" altLang="zh-CN" sz="2200" dirty="0" smtClean="0">
              <a:solidFill>
                <a:srgbClr val="23AF34"/>
              </a:solidFill>
              <a:latin typeface="楷体" panose="02010609060101010101" pitchFamily="49" charset="-122"/>
              <a:ea typeface="楷体" panose="02010609060101010101" pitchFamily="49" charset="-122"/>
            </a:endParaRPr>
          </a:p>
        </p:txBody>
      </p:sp>
      <p:sp>
        <p:nvSpPr>
          <p:cNvPr id="11" name="左右箭头 10"/>
          <p:cNvSpPr/>
          <p:nvPr/>
        </p:nvSpPr>
        <p:spPr>
          <a:xfrm>
            <a:off x="5637287" y="4264397"/>
            <a:ext cx="1440160" cy="504056"/>
          </a:xfrm>
          <a:prstGeom prst="leftRightArrow">
            <a:avLst/>
          </a:prstGeom>
          <a:solidFill>
            <a:srgbClr val="ED1C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4248753" y="0"/>
            <a:ext cx="1724932" cy="1726853"/>
          </a:xfrm>
          <a:prstGeom prst="rect">
            <a:avLst/>
          </a:prstGeom>
          <a:blipFill dpi="0" rotWithShape="1">
            <a:blip r:embed="rId1" cstate="print">
              <a:extLst>
                <a:ext uri="{28A0092B-C50C-407E-A947-70E740481C1C}">
                  <a14:useLocalDpi xmlns:a14="http://schemas.microsoft.com/office/drawing/2010/main" val="0"/>
                </a:ext>
              </a:extLst>
            </a:blip>
            <a:srcRect/>
            <a:stretch>
              <a:fillRect l="-25084" r="-25084"/>
            </a:stretch>
          </a:blipFill>
          <a:ln>
            <a:noFill/>
          </a:ln>
        </p:spPr>
        <p:txBody>
          <a:bodyPr vert="horz" wrap="square" lIns="128580" tIns="64290" rIns="128580" bIns="64290" numCol="1" anchor="t" anchorCtr="0" compatLnSpc="1"/>
          <a:lstStyle/>
          <a:p>
            <a:endParaRPr lang="zh-CN" altLang="en-US"/>
          </a:p>
        </p:txBody>
      </p:sp>
      <p:sp>
        <p:nvSpPr>
          <p:cNvPr id="7" name="Rectangle 7"/>
          <p:cNvSpPr>
            <a:spLocks noChangeArrowheads="1"/>
          </p:cNvSpPr>
          <p:nvPr/>
        </p:nvSpPr>
        <p:spPr bwMode="auto">
          <a:xfrm>
            <a:off x="101022" y="414096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1016719" y="356212"/>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53" y="708552"/>
            <a:ext cx="1008622" cy="100862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2941635" y="4023132"/>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1" name="Rectangle 11"/>
          <p:cNvSpPr>
            <a:spLocks noChangeArrowheads="1"/>
          </p:cNvSpPr>
          <p:nvPr/>
        </p:nvSpPr>
        <p:spPr bwMode="auto">
          <a:xfrm>
            <a:off x="4328085" y="5409641"/>
            <a:ext cx="1825666" cy="1823009"/>
          </a:xfrm>
          <a:prstGeom prst="rect">
            <a:avLst/>
          </a:prstGeom>
          <a:blipFill dpi="0" rotWithShape="1">
            <a:blip r:embed="rId2" cstate="print">
              <a:extLst>
                <a:ext uri="{28A0092B-C50C-407E-A947-70E740481C1C}">
                  <a14:useLocalDpi xmlns:a14="http://schemas.microsoft.com/office/drawing/2010/main" val="0"/>
                </a:ext>
              </a:extLst>
            </a:blip>
            <a:srcRect/>
            <a:stretch>
              <a:fillRect l="-24925" r="-24925"/>
            </a:stretch>
          </a:blip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4328085" y="3597228"/>
            <a:ext cx="422034" cy="425905"/>
          </a:xfrm>
          <a:prstGeom prst="rect">
            <a:avLst/>
          </a:prstGeom>
          <a:solidFill>
            <a:schemeClr val="accent3"/>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815382" y="4859195"/>
            <a:ext cx="954416" cy="954416"/>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1012847" y="1726853"/>
            <a:ext cx="3029737" cy="3023929"/>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4125119" y="1744117"/>
            <a:ext cx="915696" cy="91416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3"/>
            </p:custDataLst>
          </p:nvPr>
        </p:nvSpPr>
        <p:spPr>
          <a:xfrm>
            <a:off x="6429375" y="2032149"/>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4"/>
            </p:custDataLst>
          </p:nvPr>
        </p:nvSpPr>
        <p:spPr>
          <a:xfrm>
            <a:off x="7221463" y="1277517"/>
            <a:ext cx="4824536" cy="193899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just">
              <a:lnSpc>
                <a:spcPct val="150000"/>
              </a:lnSpc>
            </a:pPr>
            <a:r>
              <a:rPr lang="zh-CN" altLang="en-US" sz="2800" dirty="0" smtClean="0">
                <a:solidFill>
                  <a:schemeClr val="tx1"/>
                </a:solidFill>
              </a:rPr>
              <a:t>懂得学好普通话必须要克服方</a:t>
            </a:r>
            <a:r>
              <a:rPr lang="zh-CN" altLang="en-US" sz="2800" dirty="0" smtClean="0">
                <a:solidFill>
                  <a:schemeClr val="tx1"/>
                </a:solidFill>
              </a:rPr>
              <a:t>言语法中</a:t>
            </a:r>
            <a:r>
              <a:rPr lang="zh-CN" altLang="en-US" sz="2800" dirty="0" smtClean="0">
                <a:solidFill>
                  <a:schemeClr val="tx1"/>
                </a:solidFill>
              </a:rPr>
              <a:t>不良因素的影</a:t>
            </a:r>
            <a:r>
              <a:rPr lang="zh-CN" altLang="en-US" sz="2800" dirty="0" smtClean="0">
                <a:solidFill>
                  <a:schemeClr val="tx1"/>
                </a:solidFill>
              </a:rPr>
              <a:t>响，语言表达更加规范化。</a:t>
            </a:r>
            <a:endParaRPr lang="en-US" altLang="zh-CN"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5"/>
            </p:custDataLst>
          </p:nvPr>
        </p:nvSpPr>
        <p:spPr>
          <a:xfrm>
            <a:off x="6573391" y="4480421"/>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4" name="MH_Entry_2"/>
          <p:cNvSpPr/>
          <p:nvPr>
            <p:custDataLst>
              <p:tags r:id="rId6"/>
            </p:custDataLst>
          </p:nvPr>
        </p:nvSpPr>
        <p:spPr>
          <a:xfrm>
            <a:off x="7221463" y="3723442"/>
            <a:ext cx="5112568" cy="193899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gn="just">
              <a:lnSpc>
                <a:spcPct val="150000"/>
              </a:lnSpc>
            </a:pPr>
            <a:r>
              <a:rPr lang="zh-CN" altLang="en-US" sz="2800" dirty="0" smtClean="0">
                <a:solidFill>
                  <a:schemeClr val="tx1"/>
                </a:solidFill>
              </a:rPr>
              <a:t>掌握普通话与方言在语法方面的差异，从而可以有针对性地练习普通话语法。</a:t>
            </a:r>
            <a:endParaRPr lang="en-US" altLang="zh-CN" sz="2800" dirty="0" smtClean="0">
              <a:solidFill>
                <a:schemeClr val="tx1"/>
              </a:solidFill>
              <a:sym typeface="Arial" panose="020B0604020202020204" pitchFamily="34" charset="0"/>
            </a:endParaRPr>
          </a:p>
        </p:txBody>
      </p:sp>
      <p:sp>
        <p:nvSpPr>
          <p:cNvPr id="29" name="MH_Others_1"/>
          <p:cNvSpPr txBox="1"/>
          <p:nvPr>
            <p:custDataLst>
              <p:tags r:id="rId7"/>
            </p:custDataLst>
          </p:nvPr>
        </p:nvSpPr>
        <p:spPr>
          <a:xfrm>
            <a:off x="1214066" y="2407181"/>
            <a:ext cx="2626654" cy="1661993"/>
          </a:xfrm>
          <a:prstGeom prst="rect">
            <a:avLst/>
          </a:prstGeom>
          <a:noFill/>
        </p:spPr>
        <p:txBody>
          <a:bodyPr vert="horz" wrap="square" lIns="0" tIns="0" rIns="0" bIns="0" rtlCol="0" anchor="ctr" anchorCtr="0">
            <a:spAutoFit/>
          </a:bodyPr>
          <a:lstStyle/>
          <a:p>
            <a:pPr algn="ctr"/>
            <a:r>
              <a:rPr lang="zh-CN" altLang="en-US" sz="5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学习   目标</a:t>
            </a:r>
            <a:endParaRPr lang="zh-CN" altLang="en-US" sz="5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0-#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0-#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0-#ppt_w/2"/>
                                          </p:val>
                                        </p:tav>
                                        <p:tav tm="100000">
                                          <p:val>
                                            <p:strVal val="#ppt_x"/>
                                          </p:val>
                                        </p:tav>
                                      </p:tavLst>
                                    </p:anim>
                                    <p:anim calcmode="lin" valueType="num">
                                      <p:cBhvr additive="base">
                                        <p:cTn id="20" dur="1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250" fill="hold"/>
                                        <p:tgtEl>
                                          <p:spTgt spid="10"/>
                                        </p:tgtEl>
                                        <p:attrNameLst>
                                          <p:attrName>ppt_x</p:attrName>
                                        </p:attrNameLst>
                                      </p:cBhvr>
                                      <p:tavLst>
                                        <p:tav tm="0">
                                          <p:val>
                                            <p:strVal val="0-#ppt_w/2"/>
                                          </p:val>
                                        </p:tav>
                                        <p:tav tm="100000">
                                          <p:val>
                                            <p:strVal val="#ppt_x"/>
                                          </p:val>
                                        </p:tav>
                                      </p:tavLst>
                                    </p:anim>
                                    <p:anim calcmode="lin" valueType="num">
                                      <p:cBhvr additive="base">
                                        <p:cTn id="24" dur="125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0-#ppt_w/2"/>
                                          </p:val>
                                        </p:tav>
                                        <p:tav tm="100000">
                                          <p:val>
                                            <p:strVal val="#ppt_x"/>
                                          </p:val>
                                        </p:tav>
                                      </p:tavLst>
                                    </p:anim>
                                    <p:anim calcmode="lin" valueType="num">
                                      <p:cBhvr additive="base">
                                        <p:cTn id="28" dur="1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250" fill="hold"/>
                                        <p:tgtEl>
                                          <p:spTgt spid="12"/>
                                        </p:tgtEl>
                                        <p:attrNameLst>
                                          <p:attrName>ppt_x</p:attrName>
                                        </p:attrNameLst>
                                      </p:cBhvr>
                                      <p:tavLst>
                                        <p:tav tm="0">
                                          <p:val>
                                            <p:strVal val="0-#ppt_w/2"/>
                                          </p:val>
                                        </p:tav>
                                        <p:tav tm="100000">
                                          <p:val>
                                            <p:strVal val="#ppt_x"/>
                                          </p:val>
                                        </p:tav>
                                      </p:tavLst>
                                    </p:anim>
                                    <p:anim calcmode="lin" valueType="num">
                                      <p:cBhvr additive="base">
                                        <p:cTn id="32" dur="125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500" fill="hold"/>
                                        <p:tgtEl>
                                          <p:spTgt spid="14"/>
                                        </p:tgtEl>
                                        <p:attrNameLst>
                                          <p:attrName>ppt_x</p:attrName>
                                        </p:attrNameLst>
                                      </p:cBhvr>
                                      <p:tavLst>
                                        <p:tav tm="0">
                                          <p:val>
                                            <p:strVal val="0-#ppt_w/2"/>
                                          </p:val>
                                        </p:tav>
                                        <p:tav tm="100000">
                                          <p:val>
                                            <p:strVal val="#ppt_x"/>
                                          </p:val>
                                        </p:tav>
                                      </p:tavLst>
                                    </p:anim>
                                    <p:anim calcmode="lin" valueType="num">
                                      <p:cBhvr additive="base">
                                        <p:cTn id="36" dur="1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accel="40000" fill="hold" grpId="0" nodeType="withEffect">
                                  <p:stCondLst>
                                    <p:cond delay="25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1000" fill="hold"/>
                                        <p:tgtEl>
                                          <p:spTgt spid="5"/>
                                        </p:tgtEl>
                                        <p:attrNameLst>
                                          <p:attrName>ppt_x</p:attrName>
                                        </p:attrNameLst>
                                      </p:cBhvr>
                                      <p:tavLst>
                                        <p:tav tm="0">
                                          <p:val>
                                            <p:strVal val="0-#ppt_w/2"/>
                                          </p:val>
                                        </p:tav>
                                        <p:tav tm="100000">
                                          <p:val>
                                            <p:strVal val="#ppt_x"/>
                                          </p:val>
                                        </p:tav>
                                      </p:tavLst>
                                    </p:anim>
                                    <p:anim calcmode="lin" valueType="num">
                                      <p:cBhvr additive="base">
                                        <p:cTn id="40" dur="1000" fill="hold"/>
                                        <p:tgtEl>
                                          <p:spTgt spid="5"/>
                                        </p:tgtEl>
                                        <p:attrNameLst>
                                          <p:attrName>ppt_y</p:attrName>
                                        </p:attrNameLst>
                                      </p:cBhvr>
                                      <p:tavLst>
                                        <p:tav tm="0">
                                          <p:val>
                                            <p:strVal val="#ppt_y"/>
                                          </p:val>
                                        </p:tav>
                                        <p:tav tm="100000">
                                          <p:val>
                                            <p:strVal val="#ppt_y"/>
                                          </p:val>
                                        </p:tav>
                                      </p:tavLst>
                                    </p:anim>
                                  </p:childTnLst>
                                </p:cTn>
                              </p:par>
                              <p:par>
                                <p:cTn id="41" presetID="2" presetClass="entr" presetSubtype="8" accel="40000" fill="hold" grpId="0" nodeType="withEffect">
                                  <p:stCondLst>
                                    <p:cond delay="10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0-#ppt_w/2"/>
                                          </p:val>
                                        </p:tav>
                                        <p:tav tm="100000">
                                          <p:val>
                                            <p:strVal val="#ppt_x"/>
                                          </p:val>
                                        </p:tav>
                                      </p:tavLst>
                                    </p:anim>
                                    <p:anim calcmode="lin" valueType="num">
                                      <p:cBhvr additive="base">
                                        <p:cTn id="44"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by="(-#ppt_w*2)" calcmode="lin" valueType="num">
                                      <p:cBhvr rctx="PPT">
                                        <p:cTn id="49" dur="500" autoRev="1" fill="hold">
                                          <p:stCondLst>
                                            <p:cond delay="0"/>
                                          </p:stCondLst>
                                        </p:cTn>
                                        <p:tgtEl>
                                          <p:spTgt spid="29"/>
                                        </p:tgtEl>
                                        <p:attrNameLst>
                                          <p:attrName>ppt_w</p:attrName>
                                        </p:attrNameLst>
                                      </p:cBhvr>
                                    </p:anim>
                                    <p:anim by="(#ppt_w*0.50)" calcmode="lin" valueType="num">
                                      <p:cBhvr>
                                        <p:cTn id="50" dur="500" decel="50000" autoRev="1" fill="hold">
                                          <p:stCondLst>
                                            <p:cond delay="0"/>
                                          </p:stCondLst>
                                        </p:cTn>
                                        <p:tgtEl>
                                          <p:spTgt spid="29"/>
                                        </p:tgtEl>
                                        <p:attrNameLst>
                                          <p:attrName>ppt_x</p:attrName>
                                        </p:attrNameLst>
                                      </p:cBhvr>
                                    </p:anim>
                                    <p:anim from="(-#ppt_h/2)" to="(#ppt_y)" calcmode="lin" valueType="num">
                                      <p:cBhvr>
                                        <p:cTn id="51" dur="1000" fill="hold">
                                          <p:stCondLst>
                                            <p:cond delay="0"/>
                                          </p:stCondLst>
                                        </p:cTn>
                                        <p:tgtEl>
                                          <p:spTgt spid="29"/>
                                        </p:tgtEl>
                                        <p:attrNameLst>
                                          <p:attrName>ppt_y</p:attrName>
                                        </p:attrNameLst>
                                      </p:cBhvr>
                                    </p:anim>
                                    <p:animRot by="21600000">
                                      <p:cBhvr>
                                        <p:cTn id="52" dur="1000" fill="hold">
                                          <p:stCondLst>
                                            <p:cond delay="0"/>
                                          </p:stCondLst>
                                        </p:cTn>
                                        <p:tgtEl>
                                          <p:spTgt spid="29"/>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down)">
                                      <p:cBhvr>
                                        <p:cTn id="69" dur="500"/>
                                        <p:tgtEl>
                                          <p:spTgt spid="2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P spid="5" grpId="0" animBg="1"/>
      <p:bldP spid="13" grpId="0" animBg="1"/>
      <p:bldP spid="21" grpId="0" animBg="1"/>
      <p:bldP spid="22" grpId="0"/>
      <p:bldP spid="23" grpId="0" animBg="1"/>
      <p:bldP spid="24"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338280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948087" y="591989"/>
              <a:ext cx="3166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8"/>
          <p:cNvSpPr txBox="1"/>
          <p:nvPr/>
        </p:nvSpPr>
        <p:spPr>
          <a:xfrm>
            <a:off x="3837087" y="231949"/>
            <a:ext cx="4896544"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三 语序的</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不</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5"/>
          <p:cNvSpPr/>
          <p:nvPr/>
        </p:nvSpPr>
        <p:spPr>
          <a:xfrm>
            <a:off x="884759" y="880021"/>
            <a:ext cx="180020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028775" y="880021"/>
            <a:ext cx="1728192" cy="430887"/>
          </a:xfrm>
          <a:prstGeom prst="rect">
            <a:avLst/>
          </a:prstGeom>
          <a:noFill/>
        </p:spPr>
        <p:txBody>
          <a:bodyPr wrap="square" rtlCol="0">
            <a:spAutoFit/>
          </a:bodyPr>
          <a:lstStyle/>
          <a:p>
            <a:r>
              <a:rPr lang="zh-CN" altLang="en-US" sz="2200" dirty="0" smtClean="0"/>
              <a:t>补语的位置</a:t>
            </a:r>
            <a:endParaRPr lang="zh-CN" altLang="en-US" sz="2200" dirty="0" smtClean="0"/>
          </a:p>
        </p:txBody>
      </p:sp>
      <p:sp>
        <p:nvSpPr>
          <p:cNvPr id="40" name="矩形 39"/>
          <p:cNvSpPr/>
          <p:nvPr/>
        </p:nvSpPr>
        <p:spPr>
          <a:xfrm>
            <a:off x="812751" y="1384077"/>
            <a:ext cx="11377264" cy="1615827"/>
          </a:xfrm>
          <a:prstGeom prst="rect">
            <a:avLst/>
          </a:prstGeom>
        </p:spPr>
        <p:txBody>
          <a:bodyPr wrap="square">
            <a:spAutoFit/>
          </a:bodyPr>
          <a:lstStyle/>
          <a:p>
            <a:pPr algn="just">
              <a:lnSpc>
                <a:spcPct val="150000"/>
              </a:lnSpc>
            </a:pPr>
            <a:r>
              <a:rPr lang="zh-CN" altLang="en-US" sz="2200" dirty="0" smtClean="0"/>
              <a:t>        补</a:t>
            </a:r>
            <a:r>
              <a:rPr lang="zh-CN" altLang="en-US" sz="2200" dirty="0" smtClean="0"/>
              <a:t>语和宾语都在动词之后，两个成分同时出现时，涉及语序问题。这种顺序有的</a:t>
            </a:r>
            <a:r>
              <a:rPr lang="zh-CN" altLang="en-US" sz="2200" dirty="0" smtClean="0"/>
              <a:t>时候</a:t>
            </a:r>
            <a:r>
              <a:rPr lang="zh-CN" altLang="en-US" sz="2200" dirty="0" smtClean="0"/>
              <a:t>取决于补语，即不同的补语和中心语结合的紧密程度不同。有时候又取决于宾语，</a:t>
            </a:r>
            <a:r>
              <a:rPr lang="zh-CN" altLang="en-US" sz="2200" dirty="0" smtClean="0"/>
              <a:t>即不</a:t>
            </a:r>
            <a:r>
              <a:rPr lang="zh-CN" altLang="en-US" sz="2200" dirty="0" smtClean="0"/>
              <a:t>同的宾语要求有不同的位置</a:t>
            </a:r>
            <a:r>
              <a:rPr lang="zh-CN" altLang="en-US" sz="2200" dirty="0" smtClean="0"/>
              <a:t>。</a:t>
            </a:r>
            <a:endParaRPr lang="zh-CN" altLang="en-US" sz="2200" dirty="0" smtClean="0">
              <a:latin typeface="+mn-ea"/>
              <a:ea typeface="+mn-ea"/>
            </a:endParaRPr>
          </a:p>
        </p:txBody>
      </p:sp>
      <p:sp>
        <p:nvSpPr>
          <p:cNvPr id="41" name="矩形 40"/>
          <p:cNvSpPr/>
          <p:nvPr/>
        </p:nvSpPr>
        <p:spPr>
          <a:xfrm>
            <a:off x="2612951" y="3184277"/>
            <a:ext cx="8663678" cy="3139321"/>
          </a:xfrm>
          <a:prstGeom prst="rect">
            <a:avLst/>
          </a:prstGeom>
        </p:spPr>
        <p:txBody>
          <a:bodyPr wrap="square">
            <a:spAutoFit/>
          </a:bodyPr>
          <a:lstStyle/>
          <a:p>
            <a:pPr>
              <a:lnSpc>
                <a:spcPct val="150000"/>
              </a:lnSpc>
            </a:pPr>
            <a:r>
              <a:rPr lang="zh-CN" altLang="en-US" sz="2200" dirty="0" smtClean="0">
                <a:latin typeface="楷体" panose="02010609060101010101" pitchFamily="49" charset="-122"/>
                <a:ea typeface="楷体" panose="02010609060101010101" pitchFamily="49" charset="-122"/>
              </a:rPr>
              <a:t>    </a:t>
            </a:r>
            <a:r>
              <a:rPr lang="zh-CN" altLang="en-US" sz="2200" dirty="0" smtClean="0">
                <a:solidFill>
                  <a:srgbClr val="7556E8"/>
                </a:solidFill>
                <a:latin typeface="楷体" panose="02010609060101010101" pitchFamily="49" charset="-122"/>
                <a:ea typeface="楷体" panose="02010609060101010101" pitchFamily="49" charset="-122"/>
              </a:rPr>
              <a:t>方</a:t>
            </a:r>
            <a:r>
              <a:rPr lang="zh-CN" altLang="en-US" sz="2200" dirty="0" smtClean="0">
                <a:solidFill>
                  <a:srgbClr val="7556E8"/>
                </a:solidFill>
                <a:latin typeface="楷体" panose="02010609060101010101" pitchFamily="49" charset="-122"/>
                <a:ea typeface="楷体" panose="02010609060101010101" pitchFamily="49" charset="-122"/>
              </a:rPr>
              <a:t>言　　　　　　　　　　　　　　 　</a:t>
            </a:r>
            <a:r>
              <a:rPr lang="zh-CN" altLang="en-US" sz="2200" dirty="0" smtClean="0">
                <a:solidFill>
                  <a:srgbClr val="7556E8"/>
                </a:solidFill>
                <a:latin typeface="楷体" panose="02010609060101010101" pitchFamily="49" charset="-122"/>
                <a:ea typeface="楷体" panose="02010609060101010101" pitchFamily="49" charset="-122"/>
              </a:rPr>
              <a:t> 普</a:t>
            </a:r>
            <a:r>
              <a:rPr lang="zh-CN" altLang="en-US" sz="2200" dirty="0" smtClean="0">
                <a:solidFill>
                  <a:srgbClr val="7556E8"/>
                </a:solidFill>
                <a:latin typeface="楷体" panose="02010609060101010101" pitchFamily="49" charset="-122"/>
                <a:ea typeface="楷体" panose="02010609060101010101" pitchFamily="49" charset="-122"/>
              </a:rPr>
              <a:t>通话</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打佢唔过。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打不过他。</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说得他过。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说得过他。</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跑不他过。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跑不过他。</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想看他下子。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想看他一下。</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你</a:t>
            </a:r>
            <a:r>
              <a:rPr lang="zh-CN" altLang="en-US" sz="2200" dirty="0" smtClean="0">
                <a:solidFill>
                  <a:srgbClr val="7556E8"/>
                </a:solidFill>
                <a:latin typeface="楷体" panose="02010609060101010101" pitchFamily="49" charset="-122"/>
                <a:ea typeface="楷体" panose="02010609060101010101" pitchFamily="49" charset="-122"/>
              </a:rPr>
              <a:t>躲得脱和尚躲不脱庙</a:t>
            </a:r>
            <a:r>
              <a:rPr lang="zh-CN" altLang="en-US" sz="2200" dirty="0" smtClean="0">
                <a:solidFill>
                  <a:srgbClr val="7556E8"/>
                </a:solidFill>
                <a:latin typeface="楷体" panose="02010609060101010101" pitchFamily="49" charset="-122"/>
                <a:ea typeface="楷体" panose="02010609060101010101" pitchFamily="49" charset="-122"/>
              </a:rPr>
              <a:t>。               </a:t>
            </a:r>
            <a:r>
              <a:rPr lang="zh-CN" altLang="en-US" sz="2200" dirty="0" smtClean="0">
                <a:solidFill>
                  <a:srgbClr val="7556E8"/>
                </a:solidFill>
                <a:latin typeface="楷体" panose="02010609060101010101" pitchFamily="49" charset="-122"/>
                <a:ea typeface="楷体" panose="02010609060101010101" pitchFamily="49" charset="-122"/>
              </a:rPr>
              <a:t>你躲得了和尚躲不了庙。</a:t>
            </a:r>
            <a:endParaRPr lang="en-US" altLang="zh-CN" sz="2200" dirty="0" smtClean="0">
              <a:solidFill>
                <a:srgbClr val="7556E8"/>
              </a:solidFill>
              <a:latin typeface="楷体" panose="02010609060101010101" pitchFamily="49" charset="-122"/>
              <a:ea typeface="楷体" panose="02010609060101010101" pitchFamily="49" charset="-122"/>
            </a:endParaRPr>
          </a:p>
        </p:txBody>
      </p:sp>
      <p:sp>
        <p:nvSpPr>
          <p:cNvPr id="10" name="左右箭头 9"/>
          <p:cNvSpPr/>
          <p:nvPr/>
        </p:nvSpPr>
        <p:spPr>
          <a:xfrm>
            <a:off x="5781303" y="4408413"/>
            <a:ext cx="1440160" cy="504056"/>
          </a:xfrm>
          <a:prstGeom prst="lef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04071" y="591989"/>
              <a:ext cx="33108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125119" y="303957"/>
            <a:ext cx="4320480"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四 几种句式的不同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10"/>
          <p:cNvSpPr>
            <a:spLocks noChangeArrowheads="1"/>
          </p:cNvSpPr>
          <p:nvPr/>
        </p:nvSpPr>
        <p:spPr bwMode="auto">
          <a:xfrm>
            <a:off x="1604839" y="1384077"/>
            <a:ext cx="2592288" cy="1800200"/>
          </a:xfrm>
          <a:prstGeom prst="rect">
            <a:avLst/>
          </a:prstGeom>
          <a:solidFill>
            <a:schemeClr val="bg2">
              <a:lumMod val="75000"/>
            </a:schemeClr>
          </a:solidFill>
          <a:ln>
            <a:noFill/>
          </a:ln>
        </p:spPr>
        <p:txBody>
          <a:bodyPr vert="horz" wrap="square" lIns="128580" tIns="64290" rIns="128580" bIns="64290" numCol="1" anchor="t" anchorCtr="0" compatLnSpc="1"/>
          <a:lstStyle/>
          <a:p>
            <a:endParaRPr lang="zh-CN" altLang="en-US"/>
          </a:p>
        </p:txBody>
      </p:sp>
      <p:sp>
        <p:nvSpPr>
          <p:cNvPr id="31" name="Rectangle 9"/>
          <p:cNvSpPr>
            <a:spLocks noChangeArrowheads="1"/>
          </p:cNvSpPr>
          <p:nvPr/>
        </p:nvSpPr>
        <p:spPr bwMode="auto">
          <a:xfrm>
            <a:off x="2468935" y="1816125"/>
            <a:ext cx="2592288" cy="172819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33" name="Rectangle 10"/>
          <p:cNvSpPr>
            <a:spLocks noChangeArrowheads="1"/>
          </p:cNvSpPr>
          <p:nvPr/>
        </p:nvSpPr>
        <p:spPr bwMode="auto">
          <a:xfrm>
            <a:off x="6573391" y="1600101"/>
            <a:ext cx="2592288" cy="1800200"/>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34" name="Rectangle 10"/>
          <p:cNvSpPr>
            <a:spLocks noChangeArrowheads="1"/>
          </p:cNvSpPr>
          <p:nvPr/>
        </p:nvSpPr>
        <p:spPr bwMode="auto">
          <a:xfrm>
            <a:off x="1604839" y="4192389"/>
            <a:ext cx="2592288" cy="1800200"/>
          </a:xfrm>
          <a:prstGeom prst="rect">
            <a:avLst/>
          </a:prstGeom>
          <a:solidFill>
            <a:srgbClr val="CAC2FA"/>
          </a:solidFill>
          <a:ln>
            <a:noFill/>
          </a:ln>
        </p:spPr>
        <p:txBody>
          <a:bodyPr vert="horz" wrap="square" lIns="128580" tIns="64290" rIns="128580" bIns="64290" numCol="1" anchor="t" anchorCtr="0" compatLnSpc="1"/>
          <a:lstStyle/>
          <a:p>
            <a:endParaRPr lang="zh-CN" altLang="en-US"/>
          </a:p>
        </p:txBody>
      </p:sp>
      <p:sp>
        <p:nvSpPr>
          <p:cNvPr id="35" name="Rectangle 10"/>
          <p:cNvSpPr>
            <a:spLocks noChangeArrowheads="1"/>
          </p:cNvSpPr>
          <p:nvPr/>
        </p:nvSpPr>
        <p:spPr bwMode="auto">
          <a:xfrm>
            <a:off x="6573391" y="4336405"/>
            <a:ext cx="2592288" cy="1800200"/>
          </a:xfrm>
          <a:prstGeom prst="rect">
            <a:avLst/>
          </a:prstGeom>
          <a:solidFill>
            <a:srgbClr val="7556E8"/>
          </a:solidFill>
          <a:ln>
            <a:noFill/>
          </a:ln>
        </p:spPr>
        <p:txBody>
          <a:bodyPr vert="horz" wrap="square" lIns="128580" tIns="64290" rIns="128580" bIns="64290" numCol="1" anchor="t" anchorCtr="0" compatLnSpc="1"/>
          <a:lstStyle/>
          <a:p>
            <a:endParaRPr lang="zh-CN" altLang="en-US"/>
          </a:p>
        </p:txBody>
      </p:sp>
      <p:sp>
        <p:nvSpPr>
          <p:cNvPr id="36" name="Rectangle 9"/>
          <p:cNvSpPr>
            <a:spLocks noChangeArrowheads="1"/>
          </p:cNvSpPr>
          <p:nvPr/>
        </p:nvSpPr>
        <p:spPr bwMode="auto">
          <a:xfrm>
            <a:off x="2396927" y="4552429"/>
            <a:ext cx="2592288" cy="172819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37" name="Rectangle 9"/>
          <p:cNvSpPr>
            <a:spLocks noChangeArrowheads="1"/>
          </p:cNvSpPr>
          <p:nvPr/>
        </p:nvSpPr>
        <p:spPr bwMode="auto">
          <a:xfrm>
            <a:off x="7509495" y="4696445"/>
            <a:ext cx="2592288" cy="1728192"/>
          </a:xfrm>
          <a:prstGeom prst="rect">
            <a:avLst/>
          </a:prstGeom>
          <a:solidFill>
            <a:srgbClr val="FF9966"/>
          </a:solidFill>
          <a:ln>
            <a:noFill/>
          </a:ln>
        </p:spPr>
        <p:txBody>
          <a:bodyPr vert="horz" wrap="square" lIns="128580" tIns="64290" rIns="128580" bIns="64290" numCol="1" anchor="t" anchorCtr="0" compatLnSpc="1"/>
          <a:lstStyle/>
          <a:p>
            <a:endParaRPr lang="zh-CN" altLang="en-US"/>
          </a:p>
        </p:txBody>
      </p:sp>
      <p:sp>
        <p:nvSpPr>
          <p:cNvPr id="38" name="矩形 37"/>
          <p:cNvSpPr/>
          <p:nvPr/>
        </p:nvSpPr>
        <p:spPr>
          <a:xfrm>
            <a:off x="3189015" y="2392189"/>
            <a:ext cx="1107996" cy="461665"/>
          </a:xfrm>
          <a:prstGeom prst="rect">
            <a:avLst/>
          </a:prstGeom>
        </p:spPr>
        <p:txBody>
          <a:bodyPr wrap="none">
            <a:spAutoFit/>
          </a:bodyPr>
          <a:lstStyle/>
          <a:p>
            <a:r>
              <a:rPr lang="zh-CN" altLang="en-US" sz="2400" b="1" dirty="0" smtClean="0">
                <a:solidFill>
                  <a:schemeClr val="tx2"/>
                </a:solidFill>
                <a:latin typeface="方正粗黑宋简体" panose="02000000000000000000" pitchFamily="2" charset="-122"/>
                <a:ea typeface="方正粗黑宋简体" panose="02000000000000000000" pitchFamily="2" charset="-122"/>
              </a:rPr>
              <a:t>比较句</a:t>
            </a:r>
            <a:endParaRPr lang="zh-CN" altLang="en-US" sz="2400" b="1" dirty="0">
              <a:solidFill>
                <a:schemeClr val="tx2"/>
              </a:solidFill>
              <a:latin typeface="方正粗黑宋简体" panose="02000000000000000000" pitchFamily="2" charset="-122"/>
              <a:ea typeface="方正粗黑宋简体" panose="02000000000000000000" pitchFamily="2" charset="-122"/>
            </a:endParaRPr>
          </a:p>
        </p:txBody>
      </p:sp>
      <p:sp>
        <p:nvSpPr>
          <p:cNvPr id="32" name="Rectangle 9"/>
          <p:cNvSpPr>
            <a:spLocks noChangeArrowheads="1"/>
          </p:cNvSpPr>
          <p:nvPr/>
        </p:nvSpPr>
        <p:spPr bwMode="auto">
          <a:xfrm>
            <a:off x="7509495" y="1960141"/>
            <a:ext cx="2592288" cy="1728192"/>
          </a:xfrm>
          <a:prstGeom prst="rect">
            <a:avLst/>
          </a:prstGeom>
          <a:solidFill>
            <a:srgbClr val="FFD757"/>
          </a:solidFill>
          <a:ln>
            <a:noFill/>
          </a:ln>
        </p:spPr>
        <p:txBody>
          <a:bodyPr vert="horz" wrap="square" lIns="128580" tIns="64290" rIns="128580" bIns="64290" numCol="1" anchor="t" anchorCtr="0" compatLnSpc="1"/>
          <a:lstStyle/>
          <a:p>
            <a:endParaRPr lang="zh-CN" altLang="en-US"/>
          </a:p>
        </p:txBody>
      </p:sp>
      <p:sp>
        <p:nvSpPr>
          <p:cNvPr id="39" name="矩形 38"/>
          <p:cNvSpPr/>
          <p:nvPr/>
        </p:nvSpPr>
        <p:spPr>
          <a:xfrm>
            <a:off x="7941543" y="2536205"/>
            <a:ext cx="1821332" cy="461665"/>
          </a:xfrm>
          <a:prstGeom prst="rect">
            <a:avLst/>
          </a:prstGeom>
        </p:spPr>
        <p:txBody>
          <a:bodyPr wrap="none">
            <a:spAutoFit/>
          </a:bodyPr>
          <a:lstStyle/>
          <a:p>
            <a:r>
              <a:rPr lang="zh-CN" altLang="en-US" sz="2400" b="1" dirty="0" smtClean="0">
                <a:solidFill>
                  <a:schemeClr val="tx2"/>
                </a:solidFill>
                <a:latin typeface="方正粗黑宋简体" panose="02000000000000000000" pitchFamily="2" charset="-122"/>
                <a:ea typeface="方正粗黑宋简体" panose="02000000000000000000" pitchFamily="2" charset="-122"/>
              </a:rPr>
              <a:t>“</a:t>
            </a:r>
            <a:r>
              <a:rPr lang="zh-CN" altLang="en-US" sz="2400" b="1" dirty="0" smtClean="0">
                <a:solidFill>
                  <a:schemeClr val="tx2"/>
                </a:solidFill>
                <a:latin typeface="方正粗黑宋简体" panose="02000000000000000000" pitchFamily="2" charset="-122"/>
                <a:ea typeface="方正粗黑宋简体" panose="02000000000000000000" pitchFamily="2" charset="-122"/>
              </a:rPr>
              <a:t>被</a:t>
            </a:r>
            <a:r>
              <a:rPr lang="zh-CN" altLang="en-US" sz="2400" b="1" dirty="0" smtClean="0">
                <a:solidFill>
                  <a:schemeClr val="tx2"/>
                </a:solidFill>
                <a:latin typeface="方正粗黑宋简体" panose="02000000000000000000" pitchFamily="2" charset="-122"/>
                <a:ea typeface="方正粗黑宋简体" panose="02000000000000000000" pitchFamily="2" charset="-122"/>
              </a:rPr>
              <a:t>” 字句</a:t>
            </a:r>
            <a:endParaRPr lang="zh-CN" altLang="en-US" sz="2400" b="1" dirty="0">
              <a:solidFill>
                <a:schemeClr val="tx2"/>
              </a:solidFill>
              <a:latin typeface="方正粗黑宋简体" panose="02000000000000000000" pitchFamily="2" charset="-122"/>
              <a:ea typeface="方正粗黑宋简体" panose="02000000000000000000" pitchFamily="2" charset="-122"/>
            </a:endParaRPr>
          </a:p>
        </p:txBody>
      </p:sp>
      <p:sp>
        <p:nvSpPr>
          <p:cNvPr id="40" name="矩形 39"/>
          <p:cNvSpPr/>
          <p:nvPr/>
        </p:nvSpPr>
        <p:spPr>
          <a:xfrm>
            <a:off x="2828975" y="5128493"/>
            <a:ext cx="1821332" cy="461665"/>
          </a:xfrm>
          <a:prstGeom prst="rect">
            <a:avLst/>
          </a:prstGeom>
        </p:spPr>
        <p:txBody>
          <a:bodyPr wrap="none">
            <a:spAutoFit/>
          </a:bodyPr>
          <a:lstStyle/>
          <a:p>
            <a:r>
              <a:rPr lang="zh-CN" altLang="en-US" sz="2400" b="1" dirty="0" smtClean="0">
                <a:solidFill>
                  <a:schemeClr val="tx2"/>
                </a:solidFill>
                <a:latin typeface="方正粗黑宋简体" panose="02000000000000000000" pitchFamily="2" charset="-122"/>
                <a:ea typeface="方正粗黑宋简体" panose="02000000000000000000" pitchFamily="2" charset="-122"/>
              </a:rPr>
              <a:t>“把” 字句</a:t>
            </a:r>
            <a:endParaRPr lang="zh-CN" altLang="en-US" sz="2400" b="1" dirty="0">
              <a:solidFill>
                <a:schemeClr val="tx2"/>
              </a:solidFill>
              <a:latin typeface="方正粗黑宋简体" panose="02000000000000000000" pitchFamily="2" charset="-122"/>
              <a:ea typeface="方正粗黑宋简体" panose="02000000000000000000" pitchFamily="2" charset="-122"/>
            </a:endParaRPr>
          </a:p>
        </p:txBody>
      </p:sp>
      <p:sp>
        <p:nvSpPr>
          <p:cNvPr id="41" name="矩形 40"/>
          <p:cNvSpPr/>
          <p:nvPr/>
        </p:nvSpPr>
        <p:spPr>
          <a:xfrm>
            <a:off x="8301583" y="5272509"/>
            <a:ext cx="1112805" cy="461665"/>
          </a:xfrm>
          <a:prstGeom prst="rect">
            <a:avLst/>
          </a:prstGeom>
        </p:spPr>
        <p:txBody>
          <a:bodyPr wrap="none">
            <a:spAutoFit/>
          </a:bodyPr>
          <a:lstStyle/>
          <a:p>
            <a:r>
              <a:rPr lang="zh-CN" altLang="en-US" sz="2400" b="1" dirty="0" smtClean="0">
                <a:solidFill>
                  <a:schemeClr val="tx2"/>
                </a:solidFill>
                <a:latin typeface="方正粗黑宋简体" panose="02000000000000000000" pitchFamily="2" charset="-122"/>
                <a:ea typeface="方正粗黑宋简体" panose="02000000000000000000" pitchFamily="2" charset="-122"/>
              </a:rPr>
              <a:t>疑问句</a:t>
            </a:r>
            <a:endParaRPr lang="zh-CN" altLang="en-US" sz="2400" b="1" dirty="0">
              <a:solidFill>
                <a:schemeClr val="tx2"/>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50" fill="hold"/>
                                        <p:tgtEl>
                                          <p:spTgt spid="30"/>
                                        </p:tgtEl>
                                        <p:attrNameLst>
                                          <p:attrName>ppt_x</p:attrName>
                                        </p:attrNameLst>
                                      </p:cBhvr>
                                      <p:tavLst>
                                        <p:tav tm="0">
                                          <p:val>
                                            <p:strVal val="0-#ppt_w/2"/>
                                          </p:val>
                                        </p:tav>
                                        <p:tav tm="100000">
                                          <p:val>
                                            <p:strVal val="#ppt_x"/>
                                          </p:val>
                                        </p:tav>
                                      </p:tavLst>
                                    </p:anim>
                                    <p:anim calcmode="lin" valueType="num">
                                      <p:cBhvr additive="base">
                                        <p:cTn id="8" dur="125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0-#ppt_w/2"/>
                                          </p:val>
                                        </p:tav>
                                        <p:tav tm="100000">
                                          <p:val>
                                            <p:strVal val="#ppt_x"/>
                                          </p:val>
                                        </p:tav>
                                      </p:tavLst>
                                    </p:anim>
                                    <p:anim calcmode="lin" valueType="num">
                                      <p:cBhvr additive="base">
                                        <p:cTn id="12" dur="1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0-#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250" fill="hold"/>
                                        <p:tgtEl>
                                          <p:spTgt spid="33"/>
                                        </p:tgtEl>
                                        <p:attrNameLst>
                                          <p:attrName>ppt_x</p:attrName>
                                        </p:attrNameLst>
                                      </p:cBhvr>
                                      <p:tavLst>
                                        <p:tav tm="0">
                                          <p:val>
                                            <p:strVal val="0-#ppt_w/2"/>
                                          </p:val>
                                        </p:tav>
                                        <p:tav tm="100000">
                                          <p:val>
                                            <p:strVal val="#ppt_x"/>
                                          </p:val>
                                        </p:tav>
                                      </p:tavLst>
                                    </p:anim>
                                    <p:anim calcmode="lin" valueType="num">
                                      <p:cBhvr additive="base">
                                        <p:cTn id="20" dur="125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250" fill="hold"/>
                                        <p:tgtEl>
                                          <p:spTgt spid="34"/>
                                        </p:tgtEl>
                                        <p:attrNameLst>
                                          <p:attrName>ppt_x</p:attrName>
                                        </p:attrNameLst>
                                      </p:cBhvr>
                                      <p:tavLst>
                                        <p:tav tm="0">
                                          <p:val>
                                            <p:strVal val="0-#ppt_w/2"/>
                                          </p:val>
                                        </p:tav>
                                        <p:tav tm="100000">
                                          <p:val>
                                            <p:strVal val="#ppt_x"/>
                                          </p:val>
                                        </p:tav>
                                      </p:tavLst>
                                    </p:anim>
                                    <p:anim calcmode="lin" valueType="num">
                                      <p:cBhvr additive="base">
                                        <p:cTn id="24" dur="1250" fill="hold"/>
                                        <p:tgtEl>
                                          <p:spTgt spid="3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250" fill="hold"/>
                                        <p:tgtEl>
                                          <p:spTgt spid="35"/>
                                        </p:tgtEl>
                                        <p:attrNameLst>
                                          <p:attrName>ppt_x</p:attrName>
                                        </p:attrNameLst>
                                      </p:cBhvr>
                                      <p:tavLst>
                                        <p:tav tm="0">
                                          <p:val>
                                            <p:strVal val="0-#ppt_w/2"/>
                                          </p:val>
                                        </p:tav>
                                        <p:tav tm="100000">
                                          <p:val>
                                            <p:strVal val="#ppt_x"/>
                                          </p:val>
                                        </p:tav>
                                      </p:tavLst>
                                    </p:anim>
                                    <p:anim calcmode="lin" valueType="num">
                                      <p:cBhvr additive="base">
                                        <p:cTn id="28" dur="125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1500" fill="hold"/>
                                        <p:tgtEl>
                                          <p:spTgt spid="36"/>
                                        </p:tgtEl>
                                        <p:attrNameLst>
                                          <p:attrName>ppt_x</p:attrName>
                                        </p:attrNameLst>
                                      </p:cBhvr>
                                      <p:tavLst>
                                        <p:tav tm="0">
                                          <p:val>
                                            <p:strVal val="0-#ppt_w/2"/>
                                          </p:val>
                                        </p:tav>
                                        <p:tav tm="100000">
                                          <p:val>
                                            <p:strVal val="#ppt_x"/>
                                          </p:val>
                                        </p:tav>
                                      </p:tavLst>
                                    </p:anim>
                                    <p:anim calcmode="lin" valueType="num">
                                      <p:cBhvr additive="base">
                                        <p:cTn id="32" dur="1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50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500" fill="hold"/>
                                        <p:tgtEl>
                                          <p:spTgt spid="37"/>
                                        </p:tgtEl>
                                        <p:attrNameLst>
                                          <p:attrName>ppt_x</p:attrName>
                                        </p:attrNameLst>
                                      </p:cBhvr>
                                      <p:tavLst>
                                        <p:tav tm="0">
                                          <p:val>
                                            <p:strVal val="0-#ppt_w/2"/>
                                          </p:val>
                                        </p:tav>
                                        <p:tav tm="100000">
                                          <p:val>
                                            <p:strVal val="#ppt_x"/>
                                          </p:val>
                                        </p:tav>
                                      </p:tavLst>
                                    </p:anim>
                                    <p:anim calcmode="lin" valueType="num">
                                      <p:cBhvr additive="base">
                                        <p:cTn id="36" dur="1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3" grpId="0" animBg="1"/>
      <p:bldP spid="34" grpId="0" animBg="1"/>
      <p:bldP spid="35" grpId="0" animBg="1"/>
      <p:bldP spid="36" grpId="0" animBg="1"/>
      <p:bldP spid="37" grpId="0" animBg="1"/>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04071" y="591989"/>
              <a:ext cx="33108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125119" y="303957"/>
            <a:ext cx="4320480"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四 几种句式的不同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35"/>
          <p:cNvSpPr/>
          <p:nvPr/>
        </p:nvSpPr>
        <p:spPr>
          <a:xfrm>
            <a:off x="884759" y="880021"/>
            <a:ext cx="144016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1028775" y="880021"/>
            <a:ext cx="1728192" cy="430887"/>
          </a:xfrm>
          <a:prstGeom prst="rect">
            <a:avLst/>
          </a:prstGeom>
          <a:noFill/>
        </p:spPr>
        <p:txBody>
          <a:bodyPr wrap="square" rtlCol="0">
            <a:spAutoFit/>
          </a:bodyPr>
          <a:lstStyle/>
          <a:p>
            <a:r>
              <a:rPr lang="zh-CN" altLang="en-US" sz="2200" dirty="0" smtClean="0"/>
              <a:t>比较句</a:t>
            </a:r>
            <a:endParaRPr lang="zh-CN" altLang="en-US" sz="2200" dirty="0" smtClean="0"/>
          </a:p>
        </p:txBody>
      </p:sp>
      <p:sp>
        <p:nvSpPr>
          <p:cNvPr id="22" name="矩形 21"/>
          <p:cNvSpPr/>
          <p:nvPr/>
        </p:nvSpPr>
        <p:spPr>
          <a:xfrm>
            <a:off x="884759" y="1528093"/>
            <a:ext cx="4536504" cy="600164"/>
          </a:xfrm>
          <a:prstGeom prst="rect">
            <a:avLst/>
          </a:prstGeom>
        </p:spPr>
        <p:txBody>
          <a:bodyPr wrap="square">
            <a:spAutoFit/>
          </a:bodyPr>
          <a:lstStyle/>
          <a:p>
            <a:pPr>
              <a:lnSpc>
                <a:spcPct val="150000"/>
              </a:lnSpc>
            </a:pPr>
            <a:r>
              <a:rPr lang="zh-CN" altLang="en-US" sz="2200" dirty="0" smtClean="0">
                <a:latin typeface="+mn-ea"/>
                <a:ea typeface="+mn-ea"/>
              </a:rPr>
              <a:t>基本格</a:t>
            </a:r>
            <a:r>
              <a:rPr lang="zh-CN" altLang="en-US" sz="2200" dirty="0" smtClean="0">
                <a:latin typeface="+mn-ea"/>
                <a:ea typeface="+mn-ea"/>
              </a:rPr>
              <a:t>式：“</a:t>
            </a:r>
            <a:r>
              <a:rPr lang="zh-CN" altLang="en-US" sz="2200" dirty="0" smtClean="0">
                <a:latin typeface="+mn-ea"/>
                <a:ea typeface="+mn-ea"/>
              </a:rPr>
              <a:t>甲</a:t>
            </a:r>
            <a:r>
              <a:rPr lang="en-US" altLang="zh-CN" sz="2200" dirty="0" smtClean="0">
                <a:latin typeface="+mn-ea"/>
                <a:ea typeface="+mn-ea"/>
              </a:rPr>
              <a:t>+</a:t>
            </a:r>
            <a:r>
              <a:rPr lang="zh-CN" altLang="en-US" sz="2200" dirty="0" smtClean="0">
                <a:latin typeface="+mn-ea"/>
                <a:ea typeface="+mn-ea"/>
              </a:rPr>
              <a:t>比</a:t>
            </a:r>
            <a:r>
              <a:rPr lang="en-US" altLang="zh-CN" sz="2200" dirty="0" smtClean="0">
                <a:latin typeface="+mn-ea"/>
                <a:ea typeface="+mn-ea"/>
              </a:rPr>
              <a:t>+</a:t>
            </a:r>
            <a:r>
              <a:rPr lang="zh-CN" altLang="en-US" sz="2200" dirty="0" smtClean="0">
                <a:latin typeface="+mn-ea"/>
                <a:ea typeface="+mn-ea"/>
              </a:rPr>
              <a:t>乙</a:t>
            </a:r>
            <a:r>
              <a:rPr lang="en-US" altLang="zh-CN" sz="2200" dirty="0" smtClean="0">
                <a:latin typeface="+mn-ea"/>
                <a:ea typeface="+mn-ea"/>
              </a:rPr>
              <a:t>+</a:t>
            </a:r>
            <a:r>
              <a:rPr lang="zh-CN" altLang="en-US" sz="2200" dirty="0" smtClean="0">
                <a:latin typeface="+mn-ea"/>
                <a:ea typeface="+mn-ea"/>
              </a:rPr>
              <a:t>比</a:t>
            </a:r>
            <a:r>
              <a:rPr lang="zh-CN" altLang="en-US" sz="2200" dirty="0" smtClean="0">
                <a:latin typeface="+mn-ea"/>
                <a:ea typeface="+mn-ea"/>
              </a:rPr>
              <a:t>较语”</a:t>
            </a:r>
            <a:endParaRPr lang="zh-CN" altLang="en-US" sz="2200" dirty="0">
              <a:latin typeface="+mn-ea"/>
              <a:ea typeface="+mn-ea"/>
            </a:endParaRPr>
          </a:p>
        </p:txBody>
      </p:sp>
      <p:sp>
        <p:nvSpPr>
          <p:cNvPr id="23" name="矩形 22"/>
          <p:cNvSpPr/>
          <p:nvPr/>
        </p:nvSpPr>
        <p:spPr>
          <a:xfrm>
            <a:off x="5781303" y="1528093"/>
            <a:ext cx="3214687" cy="600164"/>
          </a:xfrm>
          <a:prstGeom prst="rect">
            <a:avLst/>
          </a:prstGeom>
        </p:spPr>
        <p:txBody>
          <a:bodyPr wrap="square">
            <a:spAutoFit/>
          </a:bodyPr>
          <a:lstStyle/>
          <a:p>
            <a:pPr>
              <a:lnSpc>
                <a:spcPct val="150000"/>
              </a:lnSpc>
            </a:pPr>
            <a:r>
              <a:rPr lang="zh-CN" altLang="en-US" sz="2200" dirty="0" smtClean="0">
                <a:latin typeface="+mn-ea"/>
                <a:ea typeface="+mn-ea"/>
              </a:rPr>
              <a:t>“甲</a:t>
            </a:r>
            <a:r>
              <a:rPr lang="en-US" altLang="zh-CN" sz="2200" dirty="0" smtClean="0">
                <a:latin typeface="+mn-ea"/>
                <a:ea typeface="+mn-ea"/>
              </a:rPr>
              <a:t>+</a:t>
            </a:r>
            <a:r>
              <a:rPr lang="zh-CN" altLang="en-US" sz="2200" dirty="0" smtClean="0">
                <a:latin typeface="+mn-ea"/>
                <a:ea typeface="+mn-ea"/>
              </a:rPr>
              <a:t>比</a:t>
            </a:r>
            <a:r>
              <a:rPr lang="zh-CN" altLang="en-US" sz="2200" dirty="0" smtClean="0">
                <a:latin typeface="+mn-ea"/>
                <a:ea typeface="+mn-ea"/>
              </a:rPr>
              <a:t>较语</a:t>
            </a:r>
            <a:r>
              <a:rPr lang="en-US" altLang="zh-CN" sz="2200" dirty="0" smtClean="0">
                <a:latin typeface="+mn-ea"/>
                <a:ea typeface="+mn-ea"/>
              </a:rPr>
              <a:t>+</a:t>
            </a:r>
            <a:r>
              <a:rPr lang="zh-CN" altLang="en-US" sz="2200" dirty="0" smtClean="0">
                <a:latin typeface="+mn-ea"/>
                <a:ea typeface="+mn-ea"/>
              </a:rPr>
              <a:t>过</a:t>
            </a:r>
            <a:r>
              <a:rPr lang="en-US" altLang="zh-CN" sz="2200" dirty="0" smtClean="0">
                <a:latin typeface="+mn-ea"/>
                <a:ea typeface="+mn-ea"/>
              </a:rPr>
              <a:t>+</a:t>
            </a:r>
            <a:r>
              <a:rPr lang="zh-CN" altLang="en-US" sz="2200" dirty="0" smtClean="0">
                <a:latin typeface="+mn-ea"/>
                <a:ea typeface="+mn-ea"/>
              </a:rPr>
              <a:t>乙</a:t>
            </a:r>
            <a:r>
              <a:rPr lang="zh-CN" altLang="en-US" sz="2200" dirty="0" smtClean="0">
                <a:latin typeface="+mn-ea"/>
                <a:ea typeface="+mn-ea"/>
              </a:rPr>
              <a:t>”</a:t>
            </a:r>
            <a:endParaRPr lang="zh-CN" altLang="en-US" sz="2200" dirty="0" smtClean="0">
              <a:latin typeface="+mn-ea"/>
              <a:ea typeface="+mn-ea"/>
            </a:endParaRPr>
          </a:p>
        </p:txBody>
      </p:sp>
      <p:sp>
        <p:nvSpPr>
          <p:cNvPr id="24" name="矩形 23"/>
          <p:cNvSpPr/>
          <p:nvPr/>
        </p:nvSpPr>
        <p:spPr>
          <a:xfrm>
            <a:off x="9021663" y="1528093"/>
            <a:ext cx="3147015" cy="600164"/>
          </a:xfrm>
          <a:prstGeom prst="rect">
            <a:avLst/>
          </a:prstGeom>
        </p:spPr>
        <p:txBody>
          <a:bodyPr wrap="none">
            <a:spAutoFit/>
          </a:bodyPr>
          <a:lstStyle/>
          <a:p>
            <a:pPr>
              <a:lnSpc>
                <a:spcPct val="150000"/>
              </a:lnSpc>
            </a:pPr>
            <a:r>
              <a:rPr lang="zh-CN" altLang="en-US" sz="2200" dirty="0" smtClean="0">
                <a:latin typeface="+mn-ea"/>
                <a:ea typeface="+mn-ea"/>
              </a:rPr>
              <a:t>“甲</a:t>
            </a:r>
            <a:r>
              <a:rPr lang="en-US" altLang="zh-CN" sz="2200" dirty="0" smtClean="0">
                <a:latin typeface="+mn-ea"/>
                <a:ea typeface="+mn-ea"/>
              </a:rPr>
              <a:t>+</a:t>
            </a:r>
            <a:r>
              <a:rPr lang="zh-CN" altLang="en-US" sz="2200" dirty="0" smtClean="0">
                <a:latin typeface="+mn-ea"/>
                <a:ea typeface="+mn-ea"/>
              </a:rPr>
              <a:t>动</a:t>
            </a:r>
            <a:r>
              <a:rPr lang="zh-CN" altLang="en-US" sz="2200" dirty="0" smtClean="0">
                <a:latin typeface="+mn-ea"/>
                <a:ea typeface="+mn-ea"/>
              </a:rPr>
              <a:t>词</a:t>
            </a:r>
            <a:r>
              <a:rPr lang="en-US" altLang="zh-CN" sz="2200" dirty="0" smtClean="0">
                <a:latin typeface="+mn-ea"/>
                <a:ea typeface="+mn-ea"/>
              </a:rPr>
              <a:t>/</a:t>
            </a:r>
            <a:r>
              <a:rPr lang="zh-CN" altLang="en-US" sz="2200" dirty="0" smtClean="0">
                <a:latin typeface="+mn-ea"/>
                <a:ea typeface="+mn-ea"/>
              </a:rPr>
              <a:t>形</a:t>
            </a:r>
            <a:r>
              <a:rPr lang="zh-CN" altLang="en-US" sz="2200" dirty="0" smtClean="0">
                <a:latin typeface="+mn-ea"/>
                <a:ea typeface="+mn-ea"/>
              </a:rPr>
              <a:t>容词</a:t>
            </a:r>
            <a:r>
              <a:rPr lang="en-US" altLang="zh-CN" sz="2200" dirty="0" smtClean="0">
                <a:latin typeface="+mn-ea"/>
                <a:ea typeface="+mn-ea"/>
              </a:rPr>
              <a:t>+</a:t>
            </a:r>
            <a:r>
              <a:rPr lang="zh-CN" altLang="en-US" sz="2200" dirty="0" smtClean="0">
                <a:latin typeface="+mn-ea"/>
                <a:ea typeface="+mn-ea"/>
              </a:rPr>
              <a:t>乙</a:t>
            </a:r>
            <a:r>
              <a:rPr lang="zh-CN" altLang="en-US" sz="2200" dirty="0" smtClean="0">
                <a:latin typeface="+mn-ea"/>
                <a:ea typeface="+mn-ea"/>
              </a:rPr>
              <a:t>”</a:t>
            </a:r>
            <a:endParaRPr lang="zh-CN" altLang="en-US" sz="2200" dirty="0" smtClean="0">
              <a:latin typeface="+mn-ea"/>
              <a:ea typeface="+mn-ea"/>
            </a:endParaRPr>
          </a:p>
        </p:txBody>
      </p:sp>
      <p:sp>
        <p:nvSpPr>
          <p:cNvPr id="25" name="矩形 24"/>
          <p:cNvSpPr/>
          <p:nvPr/>
        </p:nvSpPr>
        <p:spPr>
          <a:xfrm>
            <a:off x="2324919" y="2248173"/>
            <a:ext cx="2864887" cy="600164"/>
          </a:xfrm>
          <a:prstGeom prst="rect">
            <a:avLst/>
          </a:prstGeom>
        </p:spPr>
        <p:txBody>
          <a:bodyPr wrap="none">
            <a:spAutoFit/>
          </a:bodyPr>
          <a:lstStyle/>
          <a:p>
            <a:pPr>
              <a:lnSpc>
                <a:spcPct val="150000"/>
              </a:lnSpc>
            </a:pPr>
            <a:r>
              <a:rPr lang="zh-CN" altLang="en-US" sz="2200" dirty="0" smtClean="0">
                <a:latin typeface="+mn-ea"/>
                <a:ea typeface="+mn-ea"/>
              </a:rPr>
              <a:t>“甲</a:t>
            </a:r>
            <a:r>
              <a:rPr lang="en-US" altLang="zh-CN" sz="2200" dirty="0" smtClean="0">
                <a:latin typeface="+mn-ea"/>
                <a:ea typeface="+mn-ea"/>
              </a:rPr>
              <a:t>+</a:t>
            </a:r>
            <a:r>
              <a:rPr lang="zh-CN" altLang="en-US" sz="2200" dirty="0" smtClean="0">
                <a:latin typeface="+mn-ea"/>
                <a:ea typeface="+mn-ea"/>
              </a:rPr>
              <a:t>形</a:t>
            </a:r>
            <a:r>
              <a:rPr lang="zh-CN" altLang="en-US" sz="2200" dirty="0" smtClean="0">
                <a:latin typeface="+mn-ea"/>
                <a:ea typeface="+mn-ea"/>
              </a:rPr>
              <a:t>容词</a:t>
            </a:r>
            <a:r>
              <a:rPr lang="en-US" altLang="zh-CN" sz="2200" dirty="0" smtClean="0">
                <a:latin typeface="+mn-ea"/>
                <a:ea typeface="+mn-ea"/>
              </a:rPr>
              <a:t>+</a:t>
            </a:r>
            <a:r>
              <a:rPr lang="zh-CN" altLang="en-US" sz="2200" dirty="0" smtClean="0">
                <a:latin typeface="+mn-ea"/>
                <a:ea typeface="+mn-ea"/>
              </a:rPr>
              <a:t>起</a:t>
            </a:r>
            <a:r>
              <a:rPr lang="en-US" altLang="zh-CN" sz="2200" dirty="0" smtClean="0">
                <a:latin typeface="+mn-ea"/>
                <a:ea typeface="+mn-ea"/>
              </a:rPr>
              <a:t>+</a:t>
            </a:r>
            <a:r>
              <a:rPr lang="zh-CN" altLang="en-US" sz="2200" dirty="0" smtClean="0">
                <a:latin typeface="+mn-ea"/>
                <a:ea typeface="+mn-ea"/>
              </a:rPr>
              <a:t>乙</a:t>
            </a:r>
            <a:r>
              <a:rPr lang="zh-CN" altLang="en-US" sz="2200" dirty="0" smtClean="0">
                <a:latin typeface="+mn-ea"/>
                <a:ea typeface="+mn-ea"/>
              </a:rPr>
              <a:t>”</a:t>
            </a:r>
            <a:endParaRPr lang="zh-CN" altLang="en-US" sz="2200" dirty="0" smtClean="0">
              <a:latin typeface="+mn-ea"/>
              <a:ea typeface="+mn-ea"/>
            </a:endParaRPr>
          </a:p>
        </p:txBody>
      </p:sp>
      <p:sp>
        <p:nvSpPr>
          <p:cNvPr id="26" name="矩形 25"/>
          <p:cNvSpPr/>
          <p:nvPr/>
        </p:nvSpPr>
        <p:spPr>
          <a:xfrm>
            <a:off x="5781303" y="2320181"/>
            <a:ext cx="2864887" cy="600164"/>
          </a:xfrm>
          <a:prstGeom prst="rect">
            <a:avLst/>
          </a:prstGeom>
        </p:spPr>
        <p:txBody>
          <a:bodyPr wrap="none">
            <a:spAutoFit/>
          </a:bodyPr>
          <a:lstStyle/>
          <a:p>
            <a:pPr>
              <a:lnSpc>
                <a:spcPct val="150000"/>
              </a:lnSpc>
            </a:pPr>
            <a:r>
              <a:rPr lang="zh-CN" altLang="en-US" sz="2200" dirty="0" smtClean="0">
                <a:latin typeface="+mn-ea"/>
                <a:ea typeface="+mn-ea"/>
              </a:rPr>
              <a:t>“甲</a:t>
            </a:r>
            <a:r>
              <a:rPr lang="en-US" altLang="zh-CN" sz="2200" dirty="0" smtClean="0">
                <a:latin typeface="+mn-ea"/>
                <a:ea typeface="+mn-ea"/>
              </a:rPr>
              <a:t>+</a:t>
            </a:r>
            <a:r>
              <a:rPr lang="zh-CN" altLang="en-US" sz="2200" dirty="0" smtClean="0">
                <a:latin typeface="+mn-ea"/>
                <a:ea typeface="+mn-ea"/>
              </a:rPr>
              <a:t>比</a:t>
            </a:r>
            <a:r>
              <a:rPr lang="zh-CN" altLang="en-US" sz="2200" dirty="0" smtClean="0">
                <a:latin typeface="+mn-ea"/>
                <a:ea typeface="+mn-ea"/>
              </a:rPr>
              <a:t>较词</a:t>
            </a:r>
            <a:r>
              <a:rPr lang="en-US" altLang="zh-CN" sz="2200" dirty="0" smtClean="0">
                <a:latin typeface="+mn-ea"/>
                <a:ea typeface="+mn-ea"/>
              </a:rPr>
              <a:t>+</a:t>
            </a:r>
            <a:r>
              <a:rPr lang="zh-CN" altLang="en-US" sz="2200" dirty="0" smtClean="0">
                <a:latin typeface="+mn-ea"/>
                <a:ea typeface="+mn-ea"/>
              </a:rPr>
              <a:t>的</a:t>
            </a:r>
            <a:r>
              <a:rPr lang="en-US" altLang="zh-CN" sz="2200" dirty="0" smtClean="0">
                <a:latin typeface="+mn-ea"/>
                <a:ea typeface="+mn-ea"/>
              </a:rPr>
              <a:t>+</a:t>
            </a:r>
            <a:r>
              <a:rPr lang="zh-CN" altLang="en-US" sz="2200" dirty="0" smtClean="0">
                <a:latin typeface="+mn-ea"/>
                <a:ea typeface="+mn-ea"/>
              </a:rPr>
              <a:t>乙</a:t>
            </a:r>
            <a:r>
              <a:rPr lang="zh-CN" altLang="en-US" sz="2200" dirty="0" smtClean="0">
                <a:latin typeface="+mn-ea"/>
                <a:ea typeface="+mn-ea"/>
              </a:rPr>
              <a:t>”</a:t>
            </a:r>
            <a:endParaRPr lang="zh-CN" altLang="en-US" sz="2200" dirty="0" smtClean="0">
              <a:latin typeface="+mn-ea"/>
              <a:ea typeface="+mn-ea"/>
            </a:endParaRPr>
          </a:p>
        </p:txBody>
      </p:sp>
      <p:sp>
        <p:nvSpPr>
          <p:cNvPr id="27" name="矩形 26"/>
          <p:cNvSpPr/>
          <p:nvPr/>
        </p:nvSpPr>
        <p:spPr>
          <a:xfrm>
            <a:off x="9093671" y="2392189"/>
            <a:ext cx="2864887" cy="430887"/>
          </a:xfrm>
          <a:prstGeom prst="rect">
            <a:avLst/>
          </a:prstGeom>
        </p:spPr>
        <p:txBody>
          <a:bodyPr wrap="none">
            <a:spAutoFit/>
          </a:bodyPr>
          <a:lstStyle/>
          <a:p>
            <a:r>
              <a:rPr lang="zh-CN" altLang="en-US" sz="2200" dirty="0" smtClean="0">
                <a:latin typeface="+mn-ea"/>
                <a:ea typeface="+mn-ea"/>
              </a:rPr>
              <a:t>“甲不如乙</a:t>
            </a:r>
            <a:r>
              <a:rPr lang="en-US" altLang="zh-CN" sz="2200" dirty="0" smtClean="0">
                <a:latin typeface="+mn-ea"/>
                <a:ea typeface="+mn-ea"/>
              </a:rPr>
              <a:t>+</a:t>
            </a:r>
            <a:r>
              <a:rPr lang="zh-CN" altLang="en-US" sz="2200" dirty="0" smtClean="0">
                <a:latin typeface="+mn-ea"/>
                <a:ea typeface="+mn-ea"/>
              </a:rPr>
              <a:t>比</a:t>
            </a:r>
            <a:r>
              <a:rPr lang="zh-CN" altLang="en-US" sz="2200" dirty="0" smtClean="0">
                <a:latin typeface="+mn-ea"/>
                <a:ea typeface="+mn-ea"/>
              </a:rPr>
              <a:t>较词”</a:t>
            </a:r>
            <a:endParaRPr lang="zh-CN" altLang="en-US" sz="2200" dirty="0" smtClean="0">
              <a:latin typeface="+mn-ea"/>
              <a:ea typeface="+mn-ea"/>
            </a:endParaRPr>
          </a:p>
        </p:txBody>
      </p:sp>
      <p:sp>
        <p:nvSpPr>
          <p:cNvPr id="28" name="矩形 27"/>
          <p:cNvSpPr/>
          <p:nvPr/>
        </p:nvSpPr>
        <p:spPr>
          <a:xfrm>
            <a:off x="2180903" y="3040261"/>
            <a:ext cx="9001000" cy="3139321"/>
          </a:xfrm>
          <a:prstGeom prst="rect">
            <a:avLst/>
          </a:prstGeom>
        </p:spPr>
        <p:txBody>
          <a:bodyPr wrap="square">
            <a:spAutoFit/>
          </a:bodyPr>
          <a:lstStyle/>
          <a:p>
            <a:pPr algn="just">
              <a:lnSpc>
                <a:spcPct val="150000"/>
              </a:lnSpc>
            </a:pPr>
            <a:r>
              <a:rPr lang="zh-CN" altLang="en-US" dirty="0" smtClean="0"/>
              <a:t>　</a:t>
            </a:r>
            <a:r>
              <a:rPr lang="zh-CN" altLang="en-US" dirty="0" smtClean="0">
                <a:solidFill>
                  <a:srgbClr val="00B0F0"/>
                </a:solidFill>
              </a:rPr>
              <a:t>          </a:t>
            </a:r>
            <a:r>
              <a:rPr lang="zh-CN" altLang="en-US" sz="2200" dirty="0" smtClean="0">
                <a:solidFill>
                  <a:srgbClr val="00B0F0"/>
                </a:solidFill>
                <a:latin typeface="楷体" panose="02010609060101010101" pitchFamily="49" charset="-122"/>
                <a:ea typeface="楷体" panose="02010609060101010101" pitchFamily="49" charset="-122"/>
              </a:rPr>
              <a:t>方</a:t>
            </a:r>
            <a:r>
              <a:rPr lang="zh-CN" altLang="en-US" sz="2200" dirty="0" smtClean="0">
                <a:solidFill>
                  <a:srgbClr val="00B0F0"/>
                </a:solidFill>
                <a:latin typeface="楷体" panose="02010609060101010101" pitchFamily="49" charset="-122"/>
                <a:ea typeface="楷体" panose="02010609060101010101" pitchFamily="49" charset="-122"/>
              </a:rPr>
              <a:t>言　　　　　　　　　　　　　　 　　</a:t>
            </a:r>
            <a:r>
              <a:rPr lang="zh-CN" altLang="en-US" sz="2200" dirty="0" smtClean="0">
                <a:solidFill>
                  <a:srgbClr val="00B0F0"/>
                </a:solidFill>
                <a:latin typeface="楷体" panose="02010609060101010101" pitchFamily="49" charset="-122"/>
                <a:ea typeface="楷体" panose="02010609060101010101" pitchFamily="49" charset="-122"/>
              </a:rPr>
              <a:t>普</a:t>
            </a:r>
            <a:r>
              <a:rPr lang="zh-CN" altLang="en-US" sz="2200" dirty="0" smtClean="0">
                <a:solidFill>
                  <a:srgbClr val="00B0F0"/>
                </a:solidFill>
                <a:latin typeface="楷体" panose="02010609060101010101" pitchFamily="49" charset="-122"/>
                <a:ea typeface="楷体" panose="02010609060101010101" pitchFamily="49" charset="-122"/>
              </a:rPr>
              <a:t>通话</a:t>
            </a:r>
            <a:endParaRPr lang="zh-CN" altLang="en-US" sz="2200" dirty="0" smtClean="0">
              <a:solidFill>
                <a:srgbClr val="00B0F0"/>
              </a:solidFill>
              <a:latin typeface="楷体" panose="02010609060101010101" pitchFamily="49" charset="-122"/>
              <a:ea typeface="楷体" panose="02010609060101010101" pitchFamily="49" charset="-122"/>
            </a:endParaRPr>
          </a:p>
          <a:p>
            <a:pPr algn="just">
              <a:lnSpc>
                <a:spcPct val="150000"/>
              </a:lnSpc>
            </a:pPr>
            <a:r>
              <a:rPr lang="zh-CN" altLang="en-US" sz="2200" dirty="0" smtClean="0">
                <a:solidFill>
                  <a:srgbClr val="00B0F0"/>
                </a:solidFill>
                <a:latin typeface="楷体" panose="02010609060101010101" pitchFamily="49" charset="-122"/>
                <a:ea typeface="楷体" panose="02010609060101010101" pitchFamily="49" charset="-122"/>
              </a:rPr>
              <a:t> 坐</a:t>
            </a:r>
            <a:r>
              <a:rPr lang="zh-CN" altLang="en-US" sz="2200" dirty="0" smtClean="0">
                <a:solidFill>
                  <a:srgbClr val="00B0F0"/>
                </a:solidFill>
                <a:latin typeface="楷体" panose="02010609060101010101" pitchFamily="49" charset="-122"/>
                <a:ea typeface="楷体" panose="02010609060101010101" pitchFamily="49" charset="-122"/>
              </a:rPr>
              <a:t>飞机快过坐火车。 </a:t>
            </a:r>
            <a:r>
              <a:rPr lang="zh-CN" altLang="en-US" sz="2200" dirty="0" smtClean="0">
                <a:solidFill>
                  <a:srgbClr val="00B0F0"/>
                </a:solidFill>
                <a:latin typeface="楷体" panose="02010609060101010101" pitchFamily="49" charset="-122"/>
                <a:ea typeface="楷体" panose="02010609060101010101" pitchFamily="49" charset="-122"/>
              </a:rPr>
              <a:t>                 坐</a:t>
            </a:r>
            <a:r>
              <a:rPr lang="zh-CN" altLang="en-US" sz="2200" dirty="0" smtClean="0">
                <a:solidFill>
                  <a:srgbClr val="00B0F0"/>
                </a:solidFill>
                <a:latin typeface="楷体" panose="02010609060101010101" pitchFamily="49" charset="-122"/>
                <a:ea typeface="楷体" panose="02010609060101010101" pitchFamily="49" charset="-122"/>
              </a:rPr>
              <a:t>飞机比坐火车快。</a:t>
            </a:r>
            <a:endParaRPr lang="zh-CN" altLang="en-US" sz="2200" dirty="0" smtClean="0">
              <a:solidFill>
                <a:srgbClr val="00B0F0"/>
              </a:solidFill>
              <a:latin typeface="楷体" panose="02010609060101010101" pitchFamily="49" charset="-122"/>
              <a:ea typeface="楷体" panose="02010609060101010101" pitchFamily="49" charset="-122"/>
            </a:endParaRPr>
          </a:p>
          <a:p>
            <a:pPr algn="just">
              <a:lnSpc>
                <a:spcPct val="150000"/>
              </a:lnSpc>
            </a:pPr>
            <a:r>
              <a:rPr lang="zh-CN" altLang="en-US" sz="2200" dirty="0" smtClean="0">
                <a:solidFill>
                  <a:srgbClr val="00B0F0"/>
                </a:solidFill>
                <a:latin typeface="楷体" panose="02010609060101010101" pitchFamily="49" charset="-122"/>
                <a:ea typeface="楷体" panose="02010609060101010101" pitchFamily="49" charset="-122"/>
              </a:rPr>
              <a:t> 兔</a:t>
            </a:r>
            <a:r>
              <a:rPr lang="zh-CN" altLang="en-US" sz="2200" dirty="0" smtClean="0">
                <a:solidFill>
                  <a:srgbClr val="00B0F0"/>
                </a:solidFill>
                <a:latin typeface="楷体" panose="02010609060101010101" pitchFamily="49" charset="-122"/>
                <a:ea typeface="楷体" panose="02010609060101010101" pitchFamily="49" charset="-122"/>
              </a:rPr>
              <a:t>子跑快乌龟。 </a:t>
            </a:r>
            <a:r>
              <a:rPr lang="zh-CN" altLang="en-US" sz="2200" dirty="0" smtClean="0">
                <a:solidFill>
                  <a:srgbClr val="00B0F0"/>
                </a:solidFill>
                <a:latin typeface="楷体" panose="02010609060101010101" pitchFamily="49" charset="-122"/>
                <a:ea typeface="楷体" panose="02010609060101010101" pitchFamily="49" charset="-122"/>
              </a:rPr>
              <a:t>                     兔</a:t>
            </a:r>
            <a:r>
              <a:rPr lang="zh-CN" altLang="en-US" sz="2200" dirty="0" smtClean="0">
                <a:solidFill>
                  <a:srgbClr val="00B0F0"/>
                </a:solidFill>
                <a:latin typeface="楷体" panose="02010609060101010101" pitchFamily="49" charset="-122"/>
                <a:ea typeface="楷体" panose="02010609060101010101" pitchFamily="49" charset="-122"/>
              </a:rPr>
              <a:t>子跑得比乌龟快</a:t>
            </a:r>
            <a:r>
              <a:rPr lang="zh-CN" altLang="en-US" sz="2200" dirty="0" smtClean="0">
                <a:solidFill>
                  <a:srgbClr val="00B0F0"/>
                </a:solidFill>
                <a:latin typeface="楷体" panose="02010609060101010101" pitchFamily="49" charset="-122"/>
                <a:ea typeface="楷体" panose="02010609060101010101" pitchFamily="49" charset="-122"/>
              </a:rPr>
              <a:t>。</a:t>
            </a:r>
            <a:endParaRPr lang="en-US" altLang="zh-CN" sz="2200" dirty="0" smtClean="0">
              <a:solidFill>
                <a:srgbClr val="00B0F0"/>
              </a:solidFill>
              <a:latin typeface="楷体" panose="02010609060101010101" pitchFamily="49" charset="-122"/>
              <a:ea typeface="楷体" panose="02010609060101010101" pitchFamily="49" charset="-122"/>
            </a:endParaRPr>
          </a:p>
          <a:p>
            <a:pPr algn="just">
              <a:lnSpc>
                <a:spcPct val="150000"/>
              </a:lnSpc>
            </a:pPr>
            <a:r>
              <a:rPr lang="zh-CN" altLang="en-US" sz="2200" dirty="0" smtClean="0">
                <a:solidFill>
                  <a:srgbClr val="00B0F0"/>
                </a:solidFill>
                <a:latin typeface="楷体" panose="02010609060101010101" pitchFamily="49" charset="-122"/>
                <a:ea typeface="楷体" panose="02010609060101010101" pitchFamily="49" charset="-122"/>
              </a:rPr>
              <a:t> 你</a:t>
            </a:r>
            <a:r>
              <a:rPr lang="zh-CN" altLang="en-US" sz="2200" dirty="0" smtClean="0">
                <a:solidFill>
                  <a:srgbClr val="00B0F0"/>
                </a:solidFill>
                <a:latin typeface="楷体" panose="02010609060101010101" pitchFamily="49" charset="-122"/>
                <a:ea typeface="楷体" panose="02010609060101010101" pitchFamily="49" charset="-122"/>
              </a:rPr>
              <a:t>比较矮我。 </a:t>
            </a:r>
            <a:r>
              <a:rPr lang="zh-CN" altLang="en-US" sz="2200" dirty="0" smtClean="0">
                <a:solidFill>
                  <a:srgbClr val="00B0F0"/>
                </a:solidFill>
                <a:latin typeface="楷体" panose="02010609060101010101" pitchFamily="49" charset="-122"/>
                <a:ea typeface="楷体" panose="02010609060101010101" pitchFamily="49" charset="-122"/>
              </a:rPr>
              <a:t>                       你</a:t>
            </a:r>
            <a:r>
              <a:rPr lang="zh-CN" altLang="en-US" sz="2200" dirty="0" smtClean="0">
                <a:solidFill>
                  <a:srgbClr val="00B0F0"/>
                </a:solidFill>
                <a:latin typeface="楷体" panose="02010609060101010101" pitchFamily="49" charset="-122"/>
                <a:ea typeface="楷体" panose="02010609060101010101" pitchFamily="49" charset="-122"/>
              </a:rPr>
              <a:t>比我矮。</a:t>
            </a:r>
            <a:endParaRPr lang="zh-CN" altLang="en-US" sz="2200" dirty="0" smtClean="0">
              <a:solidFill>
                <a:srgbClr val="00B0F0"/>
              </a:solidFill>
              <a:latin typeface="楷体" panose="02010609060101010101" pitchFamily="49" charset="-122"/>
              <a:ea typeface="楷体" panose="02010609060101010101" pitchFamily="49" charset="-122"/>
            </a:endParaRPr>
          </a:p>
          <a:p>
            <a:pPr algn="just">
              <a:lnSpc>
                <a:spcPct val="150000"/>
              </a:lnSpc>
            </a:pPr>
            <a:r>
              <a:rPr lang="zh-CN" altLang="en-US" sz="2200" dirty="0" smtClean="0">
                <a:solidFill>
                  <a:srgbClr val="00B0F0"/>
                </a:solidFill>
                <a:latin typeface="楷体" panose="02010609060101010101" pitchFamily="49" charset="-122"/>
                <a:ea typeface="楷体" panose="02010609060101010101" pitchFamily="49" charset="-122"/>
              </a:rPr>
              <a:t> 他</a:t>
            </a:r>
            <a:r>
              <a:rPr lang="zh-CN" altLang="en-US" sz="2200" dirty="0" smtClean="0">
                <a:solidFill>
                  <a:srgbClr val="00B0F0"/>
                </a:solidFill>
                <a:latin typeface="楷体" panose="02010609060101010101" pitchFamily="49" charset="-122"/>
                <a:ea typeface="楷体" panose="02010609060101010101" pitchFamily="49" charset="-122"/>
              </a:rPr>
              <a:t>跑得不快过我。 </a:t>
            </a:r>
            <a:r>
              <a:rPr lang="zh-CN" altLang="en-US" sz="2200" dirty="0" smtClean="0">
                <a:solidFill>
                  <a:srgbClr val="00B0F0"/>
                </a:solidFill>
                <a:latin typeface="楷体" panose="02010609060101010101" pitchFamily="49" charset="-122"/>
                <a:ea typeface="楷体" panose="02010609060101010101" pitchFamily="49" charset="-122"/>
              </a:rPr>
              <a:t>                   他</a:t>
            </a:r>
            <a:r>
              <a:rPr lang="zh-CN" altLang="en-US" sz="2200" dirty="0" smtClean="0">
                <a:solidFill>
                  <a:srgbClr val="00B0F0"/>
                </a:solidFill>
                <a:latin typeface="楷体" panose="02010609060101010101" pitchFamily="49" charset="-122"/>
                <a:ea typeface="楷体" panose="02010609060101010101" pitchFamily="49" charset="-122"/>
              </a:rPr>
              <a:t>跑得没我快。</a:t>
            </a:r>
            <a:endParaRPr lang="zh-CN" altLang="en-US" sz="2200" dirty="0" smtClean="0">
              <a:solidFill>
                <a:srgbClr val="00B0F0"/>
              </a:solidFill>
              <a:latin typeface="楷体" panose="02010609060101010101" pitchFamily="49" charset="-122"/>
              <a:ea typeface="楷体" panose="02010609060101010101" pitchFamily="49" charset="-122"/>
            </a:endParaRPr>
          </a:p>
          <a:p>
            <a:pPr algn="just">
              <a:lnSpc>
                <a:spcPct val="150000"/>
              </a:lnSpc>
            </a:pPr>
            <a:r>
              <a:rPr lang="zh-CN" altLang="en-US" sz="2200" dirty="0" smtClean="0">
                <a:solidFill>
                  <a:srgbClr val="00B0F0"/>
                </a:solidFill>
                <a:latin typeface="楷体" panose="02010609060101010101" pitchFamily="49" charset="-122"/>
                <a:ea typeface="楷体" panose="02010609060101010101" pitchFamily="49" charset="-122"/>
              </a:rPr>
              <a:t> 我</a:t>
            </a:r>
            <a:r>
              <a:rPr lang="zh-CN" altLang="en-US" sz="2200" dirty="0" smtClean="0">
                <a:solidFill>
                  <a:srgbClr val="00B0F0"/>
                </a:solidFill>
                <a:latin typeface="楷体" panose="02010609060101010101" pitchFamily="49" charset="-122"/>
                <a:ea typeface="楷体" panose="02010609060101010101" pitchFamily="49" charset="-122"/>
              </a:rPr>
              <a:t>不值他。 </a:t>
            </a:r>
            <a:r>
              <a:rPr lang="zh-CN" altLang="en-US" sz="2200" dirty="0" smtClean="0">
                <a:solidFill>
                  <a:srgbClr val="00B0F0"/>
                </a:solidFill>
                <a:latin typeface="楷体" panose="02010609060101010101" pitchFamily="49" charset="-122"/>
                <a:ea typeface="楷体" panose="02010609060101010101" pitchFamily="49" charset="-122"/>
              </a:rPr>
              <a:t>                         我</a:t>
            </a:r>
            <a:r>
              <a:rPr lang="zh-CN" altLang="en-US" sz="2200" dirty="0" smtClean="0">
                <a:solidFill>
                  <a:srgbClr val="00B0F0"/>
                </a:solidFill>
                <a:latin typeface="楷体" panose="02010609060101010101" pitchFamily="49" charset="-122"/>
                <a:ea typeface="楷体" panose="02010609060101010101" pitchFamily="49" charset="-122"/>
              </a:rPr>
              <a:t>不如他。</a:t>
            </a:r>
            <a:endParaRPr lang="zh-CN" altLang="en-US" sz="2200" dirty="0">
              <a:solidFill>
                <a:srgbClr val="00B0F0"/>
              </a:solidFill>
              <a:latin typeface="楷体" panose="02010609060101010101" pitchFamily="49" charset="-122"/>
              <a:ea typeface="楷体" panose="02010609060101010101" pitchFamily="49" charset="-122"/>
            </a:endParaRPr>
          </a:p>
        </p:txBody>
      </p:sp>
      <p:sp>
        <p:nvSpPr>
          <p:cNvPr id="29" name="左右箭头 28"/>
          <p:cNvSpPr/>
          <p:nvPr/>
        </p:nvSpPr>
        <p:spPr>
          <a:xfrm>
            <a:off x="5205239" y="4264397"/>
            <a:ext cx="1440160" cy="504056"/>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04071" y="591989"/>
              <a:ext cx="33108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125119" y="303957"/>
            <a:ext cx="4320480"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四 几种句式的不同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35"/>
          <p:cNvSpPr/>
          <p:nvPr/>
        </p:nvSpPr>
        <p:spPr>
          <a:xfrm>
            <a:off x="884759" y="880021"/>
            <a:ext cx="144016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812751" y="880021"/>
            <a:ext cx="1728192" cy="430887"/>
          </a:xfrm>
          <a:prstGeom prst="rect">
            <a:avLst/>
          </a:prstGeom>
          <a:noFill/>
        </p:spPr>
        <p:txBody>
          <a:bodyPr wrap="square" rtlCol="0">
            <a:spAutoFit/>
          </a:bodyPr>
          <a:lstStyle/>
          <a:p>
            <a:r>
              <a:rPr lang="zh-CN" altLang="en-US" sz="2200" dirty="0" smtClean="0"/>
              <a:t>“被”字句</a:t>
            </a:r>
            <a:endParaRPr lang="zh-CN" altLang="en-US" sz="2200" dirty="0" smtClean="0"/>
          </a:p>
        </p:txBody>
      </p:sp>
      <p:sp>
        <p:nvSpPr>
          <p:cNvPr id="22" name="矩形 21"/>
          <p:cNvSpPr/>
          <p:nvPr/>
        </p:nvSpPr>
        <p:spPr>
          <a:xfrm>
            <a:off x="812751" y="1456085"/>
            <a:ext cx="11305256" cy="1107996"/>
          </a:xfrm>
          <a:prstGeom prst="rect">
            <a:avLst/>
          </a:prstGeom>
        </p:spPr>
        <p:txBody>
          <a:bodyPr wrap="square">
            <a:spAutoFit/>
          </a:bodyPr>
          <a:lstStyle/>
          <a:p>
            <a:pPr algn="just">
              <a:lnSpc>
                <a:spcPct val="150000"/>
              </a:lnSpc>
            </a:pPr>
            <a:r>
              <a:rPr lang="zh-CN" altLang="en-US" sz="2200" dirty="0" smtClean="0"/>
              <a:t>        普</a:t>
            </a:r>
            <a:r>
              <a:rPr lang="zh-CN" altLang="en-US" sz="2200" dirty="0" smtClean="0"/>
              <a:t>通话里常用介词“被”（口语里常用“叫、让”等）或者用“被”引进施事宾语</a:t>
            </a:r>
            <a:r>
              <a:rPr lang="zh-CN" altLang="en-US" sz="2200" dirty="0" smtClean="0"/>
              <a:t>，放</a:t>
            </a:r>
            <a:r>
              <a:rPr lang="zh-CN" altLang="en-US" sz="2200" dirty="0" smtClean="0"/>
              <a:t>在谓语动词前，构成表示被动意义的“‘被’字句”。</a:t>
            </a:r>
            <a:endParaRPr lang="zh-CN" altLang="en-US" sz="2200" dirty="0">
              <a:latin typeface="+mn-ea"/>
              <a:ea typeface="+mn-ea"/>
            </a:endParaRPr>
          </a:p>
        </p:txBody>
      </p:sp>
      <p:sp>
        <p:nvSpPr>
          <p:cNvPr id="28" name="矩形 27"/>
          <p:cNvSpPr/>
          <p:nvPr/>
        </p:nvSpPr>
        <p:spPr>
          <a:xfrm>
            <a:off x="1676847" y="2569835"/>
            <a:ext cx="10225136" cy="4662815"/>
          </a:xfrm>
          <a:prstGeom prst="rect">
            <a:avLst/>
          </a:prstGeom>
        </p:spPr>
        <p:txBody>
          <a:bodyPr wrap="square">
            <a:spAutoFit/>
          </a:bodyPr>
          <a:lstStyle/>
          <a:p>
            <a:pPr>
              <a:lnSpc>
                <a:spcPct val="150000"/>
              </a:lnSpc>
            </a:pPr>
            <a:r>
              <a:rPr lang="zh-CN" altLang="en-US" dirty="0" smtClean="0"/>
              <a:t>　</a:t>
            </a:r>
            <a:r>
              <a:rPr lang="zh-CN" altLang="en-US" dirty="0" smtClean="0"/>
              <a:t>     </a:t>
            </a:r>
            <a:r>
              <a:rPr lang="zh-CN" altLang="en-US" sz="2200" dirty="0" smtClean="0">
                <a:solidFill>
                  <a:srgbClr val="FF6699"/>
                </a:solidFill>
                <a:latin typeface="楷体" panose="02010609060101010101" pitchFamily="49" charset="-122"/>
                <a:ea typeface="楷体" panose="02010609060101010101" pitchFamily="49" charset="-122"/>
              </a:rPr>
              <a:t>方</a:t>
            </a:r>
            <a:r>
              <a:rPr lang="zh-CN" altLang="en-US" sz="2200" dirty="0" smtClean="0">
                <a:solidFill>
                  <a:srgbClr val="FF6699"/>
                </a:solidFill>
                <a:latin typeface="楷体" panose="02010609060101010101" pitchFamily="49" charset="-122"/>
                <a:ea typeface="楷体" panose="02010609060101010101" pitchFamily="49" charset="-122"/>
              </a:rPr>
              <a:t>言　　　　　　　　　　　　　　 　　　</a:t>
            </a:r>
            <a:r>
              <a:rPr lang="zh-CN" altLang="en-US" sz="2200" dirty="0" smtClean="0">
                <a:solidFill>
                  <a:srgbClr val="FF6699"/>
                </a:solidFill>
                <a:latin typeface="楷体" panose="02010609060101010101" pitchFamily="49" charset="-122"/>
                <a:ea typeface="楷体" panose="02010609060101010101" pitchFamily="49" charset="-122"/>
              </a:rPr>
              <a:t>       普</a:t>
            </a:r>
            <a:r>
              <a:rPr lang="zh-CN" altLang="en-US" sz="2200" dirty="0" smtClean="0">
                <a:solidFill>
                  <a:srgbClr val="FF6699"/>
                </a:solidFill>
                <a:latin typeface="楷体" panose="02010609060101010101" pitchFamily="49" charset="-122"/>
                <a:ea typeface="楷体" panose="02010609060101010101" pitchFamily="49" charset="-122"/>
              </a:rPr>
              <a:t>通话</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他捞了一餐打。 </a:t>
            </a:r>
            <a:r>
              <a:rPr lang="zh-CN" altLang="en-US" sz="2200" dirty="0" smtClean="0">
                <a:solidFill>
                  <a:srgbClr val="FF6699"/>
                </a:solidFill>
                <a:latin typeface="楷体" panose="02010609060101010101" pitchFamily="49" charset="-122"/>
                <a:ea typeface="楷体" panose="02010609060101010101" pitchFamily="49" charset="-122"/>
              </a:rPr>
              <a:t>                              他</a:t>
            </a:r>
            <a:r>
              <a:rPr lang="zh-CN" altLang="en-US" sz="2200" dirty="0" smtClean="0">
                <a:solidFill>
                  <a:srgbClr val="FF6699"/>
                </a:solidFill>
                <a:latin typeface="楷体" panose="02010609060101010101" pitchFamily="49" charset="-122"/>
                <a:ea typeface="楷体" panose="02010609060101010101" pitchFamily="49" charset="-122"/>
              </a:rPr>
              <a:t>被打了一顿。</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书阿弟弟撕坏了。 </a:t>
            </a:r>
            <a:r>
              <a:rPr lang="zh-CN" altLang="en-US" sz="2200" dirty="0" smtClean="0">
                <a:solidFill>
                  <a:srgbClr val="FF6699"/>
                </a:solidFill>
                <a:latin typeface="楷体" panose="02010609060101010101" pitchFamily="49" charset="-122"/>
                <a:ea typeface="楷体" panose="02010609060101010101" pitchFamily="49" charset="-122"/>
              </a:rPr>
              <a:t>                            书</a:t>
            </a:r>
            <a:r>
              <a:rPr lang="zh-CN" altLang="en-US" sz="2200" dirty="0" smtClean="0">
                <a:solidFill>
                  <a:srgbClr val="FF6699"/>
                </a:solidFill>
                <a:latin typeface="楷体" panose="02010609060101010101" pitchFamily="49" charset="-122"/>
                <a:ea typeface="楷体" panose="02010609060101010101" pitchFamily="49" charset="-122"/>
              </a:rPr>
              <a:t>被弟弟撕坏了。</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妹妹的书包遭树枝枝挂破啰。 </a:t>
            </a:r>
            <a:r>
              <a:rPr lang="zh-CN" altLang="en-US" sz="2200" dirty="0" smtClean="0">
                <a:solidFill>
                  <a:srgbClr val="FF6699"/>
                </a:solidFill>
                <a:latin typeface="楷体" panose="02010609060101010101" pitchFamily="49" charset="-122"/>
                <a:ea typeface="楷体" panose="02010609060101010101" pitchFamily="49" charset="-122"/>
              </a:rPr>
              <a:t>                  妹</a:t>
            </a:r>
            <a:r>
              <a:rPr lang="zh-CN" altLang="en-US" sz="2200" dirty="0" smtClean="0">
                <a:solidFill>
                  <a:srgbClr val="FF6699"/>
                </a:solidFill>
                <a:latin typeface="楷体" panose="02010609060101010101" pitchFamily="49" charset="-122"/>
                <a:ea typeface="楷体" panose="02010609060101010101" pitchFamily="49" charset="-122"/>
              </a:rPr>
              <a:t>妹的书包被树枝挂破了。</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我们招他骂了一顿。 </a:t>
            </a:r>
            <a:r>
              <a:rPr lang="zh-CN" altLang="en-US" sz="2200" dirty="0" smtClean="0">
                <a:solidFill>
                  <a:srgbClr val="FF6699"/>
                </a:solidFill>
                <a:latin typeface="楷体" panose="02010609060101010101" pitchFamily="49" charset="-122"/>
                <a:ea typeface="楷体" panose="02010609060101010101" pitchFamily="49" charset="-122"/>
              </a:rPr>
              <a:t>                          我</a:t>
            </a:r>
            <a:r>
              <a:rPr lang="zh-CN" altLang="en-US" sz="2200" dirty="0" smtClean="0">
                <a:solidFill>
                  <a:srgbClr val="FF6699"/>
                </a:solidFill>
                <a:latin typeface="楷体" panose="02010609060101010101" pitchFamily="49" charset="-122"/>
                <a:ea typeface="楷体" panose="02010609060101010101" pitchFamily="49" charset="-122"/>
              </a:rPr>
              <a:t>们被他骂了一顿。</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众人都得他说乐了。 </a:t>
            </a:r>
            <a:r>
              <a:rPr lang="zh-CN" altLang="en-US" sz="2200" dirty="0" smtClean="0">
                <a:solidFill>
                  <a:srgbClr val="FF6699"/>
                </a:solidFill>
                <a:latin typeface="楷体" panose="02010609060101010101" pitchFamily="49" charset="-122"/>
                <a:ea typeface="楷体" panose="02010609060101010101" pitchFamily="49" charset="-122"/>
              </a:rPr>
              <a:t>                          大</a:t>
            </a:r>
            <a:r>
              <a:rPr lang="zh-CN" altLang="en-US" sz="2200" dirty="0" smtClean="0">
                <a:solidFill>
                  <a:srgbClr val="FF6699"/>
                </a:solidFill>
                <a:latin typeface="楷体" panose="02010609060101010101" pitchFamily="49" charset="-122"/>
                <a:ea typeface="楷体" panose="02010609060101010101" pitchFamily="49" charset="-122"/>
              </a:rPr>
              <a:t>家都被他说乐了。</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别被他跑了。 </a:t>
            </a:r>
            <a:r>
              <a:rPr lang="zh-CN" altLang="en-US" sz="2200" dirty="0" smtClean="0">
                <a:solidFill>
                  <a:srgbClr val="FF6699"/>
                </a:solidFill>
                <a:latin typeface="楷体" panose="02010609060101010101" pitchFamily="49" charset="-122"/>
                <a:ea typeface="楷体" panose="02010609060101010101" pitchFamily="49" charset="-122"/>
              </a:rPr>
              <a:t>                                别</a:t>
            </a:r>
            <a:r>
              <a:rPr lang="zh-CN" altLang="en-US" sz="2200" dirty="0" smtClean="0">
                <a:solidFill>
                  <a:srgbClr val="FF6699"/>
                </a:solidFill>
                <a:latin typeface="楷体" panose="02010609060101010101" pitchFamily="49" charset="-122"/>
                <a:ea typeface="楷体" panose="02010609060101010101" pitchFamily="49" charset="-122"/>
              </a:rPr>
              <a:t>让他跑了。</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他把狗咬了一口</a:t>
            </a:r>
            <a:r>
              <a:rPr lang="zh-CN" altLang="en-US" sz="2200" dirty="0" smtClean="0">
                <a:solidFill>
                  <a:srgbClr val="FF6699"/>
                </a:solidFill>
                <a:latin typeface="楷体" panose="02010609060101010101" pitchFamily="49" charset="-122"/>
                <a:ea typeface="楷体" panose="02010609060101010101" pitchFamily="49" charset="-122"/>
              </a:rPr>
              <a:t>。                             </a:t>
            </a:r>
            <a:r>
              <a:rPr lang="zh-CN" altLang="en-US" sz="2200" dirty="0" smtClean="0">
                <a:solidFill>
                  <a:srgbClr val="FF6699"/>
                </a:solidFill>
                <a:latin typeface="楷体" panose="02010609060101010101" pitchFamily="49" charset="-122"/>
                <a:ea typeface="楷体" panose="02010609060101010101" pitchFamily="49" charset="-122"/>
              </a:rPr>
              <a:t>他被狗咬了一口。</a:t>
            </a:r>
            <a:endParaRPr lang="zh-CN" altLang="en-US" sz="2200" dirty="0" smtClean="0">
              <a:solidFill>
                <a:srgbClr val="FF6699"/>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6699"/>
                </a:solidFill>
                <a:latin typeface="楷体" panose="02010609060101010101" pitchFamily="49" charset="-122"/>
                <a:ea typeface="楷体" panose="02010609060101010101" pitchFamily="49" charset="-122"/>
              </a:rPr>
              <a:t>我把钱把他了。 </a:t>
            </a:r>
            <a:r>
              <a:rPr lang="zh-CN" altLang="en-US" sz="2200" dirty="0" smtClean="0">
                <a:solidFill>
                  <a:srgbClr val="FF6699"/>
                </a:solidFill>
                <a:latin typeface="楷体" panose="02010609060101010101" pitchFamily="49" charset="-122"/>
                <a:ea typeface="楷体" panose="02010609060101010101" pitchFamily="49" charset="-122"/>
              </a:rPr>
              <a:t>                              我</a:t>
            </a:r>
            <a:r>
              <a:rPr lang="zh-CN" altLang="en-US" sz="2200" dirty="0" smtClean="0">
                <a:solidFill>
                  <a:srgbClr val="FF6699"/>
                </a:solidFill>
                <a:latin typeface="楷体" panose="02010609060101010101" pitchFamily="49" charset="-122"/>
                <a:ea typeface="楷体" panose="02010609060101010101" pitchFamily="49" charset="-122"/>
              </a:rPr>
              <a:t>把钱给他了。</a:t>
            </a:r>
            <a:endParaRPr lang="zh-CN" altLang="en-US" sz="2200" dirty="0">
              <a:solidFill>
                <a:srgbClr val="FF6699"/>
              </a:solidFill>
              <a:latin typeface="楷体" panose="02010609060101010101" pitchFamily="49" charset="-122"/>
              <a:ea typeface="楷体" panose="02010609060101010101" pitchFamily="49" charset="-122"/>
            </a:endParaRPr>
          </a:p>
        </p:txBody>
      </p:sp>
      <p:sp>
        <p:nvSpPr>
          <p:cNvPr id="16" name="左右箭头 15"/>
          <p:cNvSpPr/>
          <p:nvPr/>
        </p:nvSpPr>
        <p:spPr>
          <a:xfrm>
            <a:off x="5925319" y="4336405"/>
            <a:ext cx="1440160" cy="504056"/>
          </a:xfrm>
          <a:prstGeom prst="leftRightArrow">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04071" y="591989"/>
              <a:ext cx="33108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125119" y="303957"/>
            <a:ext cx="4320480"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四 几种句式的不同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35"/>
          <p:cNvSpPr/>
          <p:nvPr/>
        </p:nvSpPr>
        <p:spPr>
          <a:xfrm>
            <a:off x="884759" y="880021"/>
            <a:ext cx="144016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812751" y="880021"/>
            <a:ext cx="1728192" cy="430887"/>
          </a:xfrm>
          <a:prstGeom prst="rect">
            <a:avLst/>
          </a:prstGeom>
          <a:noFill/>
        </p:spPr>
        <p:txBody>
          <a:bodyPr wrap="square" rtlCol="0">
            <a:spAutoFit/>
          </a:bodyPr>
          <a:lstStyle/>
          <a:p>
            <a:r>
              <a:rPr lang="zh-CN" altLang="en-US" sz="2200" dirty="0" smtClean="0"/>
              <a:t>“把”字句</a:t>
            </a:r>
            <a:endParaRPr lang="zh-CN" altLang="en-US" sz="2200" dirty="0" smtClean="0"/>
          </a:p>
        </p:txBody>
      </p:sp>
      <p:sp>
        <p:nvSpPr>
          <p:cNvPr id="28" name="矩形 27"/>
          <p:cNvSpPr/>
          <p:nvPr/>
        </p:nvSpPr>
        <p:spPr>
          <a:xfrm>
            <a:off x="2180903" y="2320181"/>
            <a:ext cx="8568952" cy="2631490"/>
          </a:xfrm>
          <a:prstGeom prst="rect">
            <a:avLst/>
          </a:prstGeom>
        </p:spPr>
        <p:txBody>
          <a:bodyPr wrap="square">
            <a:spAutoFit/>
          </a:bodyPr>
          <a:lstStyle/>
          <a:p>
            <a:pPr>
              <a:lnSpc>
                <a:spcPct val="150000"/>
              </a:lnSpc>
            </a:pPr>
            <a:r>
              <a:rPr lang="zh-CN" altLang="en-US" dirty="0" smtClean="0"/>
              <a:t>　</a:t>
            </a:r>
            <a:r>
              <a:rPr lang="zh-CN" altLang="en-US" dirty="0" smtClean="0"/>
              <a:t>        </a:t>
            </a:r>
            <a:r>
              <a:rPr lang="zh-CN" altLang="en-US" sz="2200" dirty="0" smtClean="0">
                <a:solidFill>
                  <a:srgbClr val="7556E8"/>
                </a:solidFill>
                <a:latin typeface="楷体" panose="02010609060101010101" pitchFamily="49" charset="-122"/>
                <a:ea typeface="楷体" panose="02010609060101010101" pitchFamily="49" charset="-122"/>
              </a:rPr>
              <a:t>方</a:t>
            </a:r>
            <a:r>
              <a:rPr lang="zh-CN" altLang="en-US" sz="2200" dirty="0" smtClean="0">
                <a:solidFill>
                  <a:srgbClr val="7556E8"/>
                </a:solidFill>
                <a:latin typeface="楷体" panose="02010609060101010101" pitchFamily="49" charset="-122"/>
                <a:ea typeface="楷体" panose="02010609060101010101" pitchFamily="49" charset="-122"/>
              </a:rPr>
              <a:t>言　　　　　　　　　　　　　　 　　普通话</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拉上他去。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把他拉上去。</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推他地下。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把他推到地上。</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他</a:t>
            </a:r>
            <a:r>
              <a:rPr lang="zh-CN" altLang="en-US" sz="2200" dirty="0" smtClean="0">
                <a:solidFill>
                  <a:srgbClr val="7556E8"/>
                </a:solidFill>
                <a:latin typeface="楷体" panose="02010609060101010101" pitchFamily="49" charset="-122"/>
                <a:ea typeface="楷体" panose="02010609060101010101" pitchFamily="49" charset="-122"/>
              </a:rPr>
              <a:t>关我门外了。 </a:t>
            </a:r>
            <a:r>
              <a:rPr lang="zh-CN" altLang="en-US" sz="2200" dirty="0" smtClean="0">
                <a:solidFill>
                  <a:srgbClr val="7556E8"/>
                </a:solidFill>
                <a:latin typeface="楷体" panose="02010609060101010101" pitchFamily="49" charset="-122"/>
                <a:ea typeface="楷体" panose="02010609060101010101" pitchFamily="49" charset="-122"/>
              </a:rPr>
              <a:t>                      他</a:t>
            </a:r>
            <a:r>
              <a:rPr lang="zh-CN" altLang="en-US" sz="2200" dirty="0" smtClean="0">
                <a:solidFill>
                  <a:srgbClr val="7556E8"/>
                </a:solidFill>
                <a:latin typeface="楷体" panose="02010609060101010101" pitchFamily="49" charset="-122"/>
                <a:ea typeface="楷体" panose="02010609060101010101" pitchFamily="49" charset="-122"/>
              </a:rPr>
              <a:t>把我关在门外了。</a:t>
            </a:r>
            <a:endParaRPr lang="zh-CN" altLang="en-US" sz="2200" dirty="0" smtClean="0">
              <a:solidFill>
                <a:srgbClr val="7556E8"/>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们抓他起来。 </a:t>
            </a:r>
            <a:r>
              <a:rPr lang="zh-CN" altLang="en-US" sz="2200" dirty="0" smtClean="0">
                <a:solidFill>
                  <a:srgbClr val="7556E8"/>
                </a:solidFill>
                <a:latin typeface="楷体" panose="02010609060101010101" pitchFamily="49" charset="-122"/>
                <a:ea typeface="楷体" panose="02010609060101010101" pitchFamily="49" charset="-122"/>
              </a:rPr>
              <a:t>                      我</a:t>
            </a:r>
            <a:r>
              <a:rPr lang="zh-CN" altLang="en-US" sz="2200" dirty="0" smtClean="0">
                <a:solidFill>
                  <a:srgbClr val="7556E8"/>
                </a:solidFill>
                <a:latin typeface="楷体" panose="02010609060101010101" pitchFamily="49" charset="-122"/>
                <a:ea typeface="楷体" panose="02010609060101010101" pitchFamily="49" charset="-122"/>
              </a:rPr>
              <a:t>们把他抓起来。</a:t>
            </a:r>
            <a:endParaRPr lang="zh-CN" altLang="en-US" sz="2200" dirty="0">
              <a:solidFill>
                <a:srgbClr val="7556E8"/>
              </a:solidFill>
              <a:latin typeface="楷体" panose="02010609060101010101" pitchFamily="49" charset="-122"/>
              <a:ea typeface="楷体" panose="02010609060101010101" pitchFamily="49" charset="-122"/>
            </a:endParaRPr>
          </a:p>
        </p:txBody>
      </p:sp>
      <p:sp>
        <p:nvSpPr>
          <p:cNvPr id="12" name="矩形 11"/>
          <p:cNvSpPr/>
          <p:nvPr/>
        </p:nvSpPr>
        <p:spPr>
          <a:xfrm>
            <a:off x="884759" y="1528093"/>
            <a:ext cx="5040560" cy="646331"/>
          </a:xfrm>
          <a:prstGeom prst="rect">
            <a:avLst/>
          </a:prstGeom>
        </p:spPr>
        <p:txBody>
          <a:bodyPr wrap="square">
            <a:spAutoFit/>
          </a:bodyPr>
          <a:lstStyle/>
          <a:p>
            <a:pPr>
              <a:lnSpc>
                <a:spcPct val="150000"/>
              </a:lnSpc>
            </a:pPr>
            <a:r>
              <a:rPr lang="zh-CN" altLang="en-US" sz="2200" dirty="0" smtClean="0">
                <a:latin typeface="+mn-ea"/>
                <a:ea typeface="+mn-ea"/>
              </a:rPr>
              <a:t>基本格</a:t>
            </a:r>
            <a:r>
              <a:rPr lang="zh-CN" altLang="en-US" sz="2200" dirty="0" smtClean="0">
                <a:latin typeface="+mn-ea"/>
                <a:ea typeface="+mn-ea"/>
              </a:rPr>
              <a:t>式：</a:t>
            </a:r>
            <a:r>
              <a:rPr lang="zh-CN" altLang="en-US" sz="2400" dirty="0" smtClean="0"/>
              <a:t>“</a:t>
            </a:r>
            <a:r>
              <a:rPr lang="zh-CN" altLang="en-US" sz="2400" dirty="0" smtClean="0"/>
              <a:t>把</a:t>
            </a:r>
            <a:r>
              <a:rPr lang="en-US" altLang="zh-CN" sz="2400" dirty="0" smtClean="0"/>
              <a:t>+ </a:t>
            </a:r>
            <a:r>
              <a:rPr lang="zh-CN" altLang="en-US" sz="2400" dirty="0" smtClean="0"/>
              <a:t>宾语</a:t>
            </a:r>
            <a:r>
              <a:rPr lang="en-US" altLang="zh-CN" sz="2400" dirty="0" smtClean="0"/>
              <a:t>+ </a:t>
            </a:r>
            <a:r>
              <a:rPr lang="zh-CN" altLang="en-US" sz="2400" dirty="0" smtClean="0"/>
              <a:t>谓语</a:t>
            </a:r>
            <a:r>
              <a:rPr lang="en-US" altLang="zh-CN" sz="2400" dirty="0" smtClean="0"/>
              <a:t>+ </a:t>
            </a:r>
            <a:r>
              <a:rPr lang="zh-CN" altLang="en-US" sz="2400" dirty="0" smtClean="0"/>
              <a:t>补语</a:t>
            </a:r>
            <a:r>
              <a:rPr lang="zh-CN" altLang="en-US" sz="2400" dirty="0" smtClean="0"/>
              <a:t>”</a:t>
            </a:r>
            <a:endParaRPr lang="zh-CN" altLang="en-US" sz="2200" dirty="0">
              <a:latin typeface="+mn-ea"/>
              <a:ea typeface="+mn-ea"/>
            </a:endParaRPr>
          </a:p>
        </p:txBody>
      </p:sp>
      <p:sp>
        <p:nvSpPr>
          <p:cNvPr id="13" name="左右箭头 12"/>
          <p:cNvSpPr/>
          <p:nvPr/>
        </p:nvSpPr>
        <p:spPr>
          <a:xfrm>
            <a:off x="5277247" y="3400301"/>
            <a:ext cx="1440160" cy="504056"/>
          </a:xfrm>
          <a:prstGeom prst="leftRightArrow">
            <a:avLst/>
          </a:prstGeom>
          <a:solidFill>
            <a:srgbClr val="FF99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04071" y="591989"/>
              <a:ext cx="33108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125119" y="303957"/>
            <a:ext cx="4320480"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四 几种句式的不同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35"/>
          <p:cNvSpPr/>
          <p:nvPr/>
        </p:nvSpPr>
        <p:spPr>
          <a:xfrm>
            <a:off x="884759" y="880021"/>
            <a:ext cx="144016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1028775" y="880021"/>
            <a:ext cx="1080120" cy="430887"/>
          </a:xfrm>
          <a:prstGeom prst="rect">
            <a:avLst/>
          </a:prstGeom>
          <a:noFill/>
        </p:spPr>
        <p:txBody>
          <a:bodyPr wrap="square" rtlCol="0">
            <a:spAutoFit/>
          </a:bodyPr>
          <a:lstStyle/>
          <a:p>
            <a:r>
              <a:rPr lang="zh-CN" altLang="en-US" sz="2200" dirty="0" smtClean="0"/>
              <a:t>疑问句</a:t>
            </a:r>
            <a:endParaRPr lang="zh-CN" altLang="en-US" sz="2200" dirty="0" smtClean="0"/>
          </a:p>
        </p:txBody>
      </p:sp>
      <p:sp>
        <p:nvSpPr>
          <p:cNvPr id="28" name="矩形 27"/>
          <p:cNvSpPr/>
          <p:nvPr/>
        </p:nvSpPr>
        <p:spPr>
          <a:xfrm>
            <a:off x="2180903" y="2320181"/>
            <a:ext cx="8568952" cy="3647152"/>
          </a:xfrm>
          <a:prstGeom prst="rect">
            <a:avLst/>
          </a:prstGeom>
        </p:spPr>
        <p:txBody>
          <a:bodyPr wrap="square">
            <a:spAutoFit/>
          </a:bodyPr>
          <a:lstStyle/>
          <a:p>
            <a:pPr>
              <a:lnSpc>
                <a:spcPct val="150000"/>
              </a:lnSpc>
            </a:pPr>
            <a:r>
              <a:rPr lang="zh-CN" altLang="en-US" dirty="0" smtClean="0"/>
              <a:t>　</a:t>
            </a:r>
            <a:r>
              <a:rPr lang="zh-CN" altLang="en-US" sz="2200" dirty="0" smtClean="0">
                <a:latin typeface="楷体" panose="02010609060101010101" pitchFamily="49" charset="-122"/>
                <a:ea typeface="楷体" panose="02010609060101010101" pitchFamily="49" charset="-122"/>
              </a:rPr>
              <a:t>     </a:t>
            </a:r>
            <a:r>
              <a:rPr lang="zh-CN" altLang="en-US" sz="2200" dirty="0" smtClean="0">
                <a:solidFill>
                  <a:srgbClr val="FF9966"/>
                </a:solidFill>
                <a:latin typeface="楷体" panose="02010609060101010101" pitchFamily="49" charset="-122"/>
                <a:ea typeface="楷体" panose="02010609060101010101" pitchFamily="49" charset="-122"/>
              </a:rPr>
              <a:t>方</a:t>
            </a:r>
            <a:r>
              <a:rPr lang="zh-CN" altLang="en-US" sz="2200" dirty="0" smtClean="0">
                <a:solidFill>
                  <a:srgbClr val="FF9966"/>
                </a:solidFill>
                <a:latin typeface="楷体" panose="02010609060101010101" pitchFamily="49" charset="-122"/>
                <a:ea typeface="楷体" panose="02010609060101010101" pitchFamily="49" charset="-122"/>
              </a:rPr>
              <a:t>言　　　　　　　　　　　　　　 　</a:t>
            </a:r>
            <a:r>
              <a:rPr lang="zh-CN" altLang="en-US" sz="2200" dirty="0" smtClean="0">
                <a:solidFill>
                  <a:srgbClr val="FF9966"/>
                </a:solidFill>
                <a:latin typeface="楷体" panose="02010609060101010101" pitchFamily="49" charset="-122"/>
                <a:ea typeface="楷体" panose="02010609060101010101" pitchFamily="49" charset="-122"/>
              </a:rPr>
              <a:t>  普</a:t>
            </a:r>
            <a:r>
              <a:rPr lang="zh-CN" altLang="en-US" sz="2200" dirty="0" smtClean="0">
                <a:solidFill>
                  <a:srgbClr val="FF9966"/>
                </a:solidFill>
                <a:latin typeface="楷体" panose="02010609060101010101" pitchFamily="49" charset="-122"/>
                <a:ea typeface="楷体" panose="02010609060101010101" pitchFamily="49" charset="-122"/>
              </a:rPr>
              <a:t>通话</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这</a:t>
            </a:r>
            <a:r>
              <a:rPr lang="zh-CN" altLang="en-US" sz="2200" dirty="0" smtClean="0">
                <a:solidFill>
                  <a:srgbClr val="FF9966"/>
                </a:solidFill>
                <a:latin typeface="楷体" panose="02010609060101010101" pitchFamily="49" charset="-122"/>
                <a:ea typeface="楷体" panose="02010609060101010101" pitchFamily="49" charset="-122"/>
              </a:rPr>
              <a:t>种舞你跳得来跳不来？ </a:t>
            </a:r>
            <a:r>
              <a:rPr lang="zh-CN" altLang="en-US" sz="2200" dirty="0" smtClean="0">
                <a:solidFill>
                  <a:srgbClr val="FF9966"/>
                </a:solidFill>
                <a:latin typeface="楷体" panose="02010609060101010101" pitchFamily="49" charset="-122"/>
                <a:ea typeface="楷体" panose="02010609060101010101" pitchFamily="49" charset="-122"/>
              </a:rPr>
              <a:t>              这</a:t>
            </a:r>
            <a:r>
              <a:rPr lang="zh-CN" altLang="en-US" sz="2200" dirty="0" smtClean="0">
                <a:solidFill>
                  <a:srgbClr val="FF9966"/>
                </a:solidFill>
                <a:latin typeface="楷体" panose="02010609060101010101" pitchFamily="49" charset="-122"/>
                <a:ea typeface="楷体" panose="02010609060101010101" pitchFamily="49" charset="-122"/>
              </a:rPr>
              <a:t>种舞你会不会跳？</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我</a:t>
            </a:r>
            <a:r>
              <a:rPr lang="zh-CN" altLang="en-US" sz="2200" dirty="0" smtClean="0">
                <a:solidFill>
                  <a:srgbClr val="FF9966"/>
                </a:solidFill>
                <a:latin typeface="楷体" panose="02010609060101010101" pitchFamily="49" charset="-122"/>
                <a:ea typeface="楷体" panose="02010609060101010101" pitchFamily="49" charset="-122"/>
              </a:rPr>
              <a:t>闻不来烟味儿</a:t>
            </a:r>
            <a:r>
              <a:rPr lang="zh-CN" altLang="en-US" sz="2200" dirty="0" smtClean="0">
                <a:solidFill>
                  <a:srgbClr val="FF9966"/>
                </a:solidFill>
                <a:latin typeface="楷体" panose="02010609060101010101" pitchFamily="49" charset="-122"/>
                <a:ea typeface="楷体" panose="02010609060101010101" pitchFamily="49" charset="-122"/>
              </a:rPr>
              <a:t>。                     </a:t>
            </a:r>
            <a:r>
              <a:rPr lang="zh-CN" altLang="en-US" sz="2200" dirty="0" smtClean="0">
                <a:solidFill>
                  <a:srgbClr val="FF9966"/>
                </a:solidFill>
                <a:latin typeface="楷体" panose="02010609060101010101" pitchFamily="49" charset="-122"/>
                <a:ea typeface="楷体" panose="02010609060101010101" pitchFamily="49" charset="-122"/>
              </a:rPr>
              <a:t>我不喜欢闻烟味儿。</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他</a:t>
            </a:r>
            <a:r>
              <a:rPr lang="zh-CN" altLang="en-US" sz="2200" dirty="0" smtClean="0">
                <a:solidFill>
                  <a:srgbClr val="FF9966"/>
                </a:solidFill>
                <a:latin typeface="楷体" panose="02010609060101010101" pitchFamily="49" charset="-122"/>
                <a:ea typeface="楷体" panose="02010609060101010101" pitchFamily="49" charset="-122"/>
              </a:rPr>
              <a:t>得不得来？ </a:t>
            </a:r>
            <a:r>
              <a:rPr lang="zh-CN" altLang="en-US" sz="2200" dirty="0" smtClean="0">
                <a:solidFill>
                  <a:srgbClr val="FF9966"/>
                </a:solidFill>
                <a:latin typeface="楷体" panose="02010609060101010101" pitchFamily="49" charset="-122"/>
                <a:ea typeface="楷体" panose="02010609060101010101" pitchFamily="49" charset="-122"/>
              </a:rPr>
              <a:t>                        他</a:t>
            </a:r>
            <a:r>
              <a:rPr lang="zh-CN" altLang="en-US" sz="2200" dirty="0" smtClean="0">
                <a:solidFill>
                  <a:srgbClr val="FF9966"/>
                </a:solidFill>
                <a:latin typeface="楷体" panose="02010609060101010101" pitchFamily="49" charset="-122"/>
                <a:ea typeface="楷体" panose="02010609060101010101" pitchFamily="49" charset="-122"/>
              </a:rPr>
              <a:t>会不会来？</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他</a:t>
            </a:r>
            <a:r>
              <a:rPr lang="zh-CN" altLang="en-US" sz="2200" dirty="0" smtClean="0">
                <a:solidFill>
                  <a:srgbClr val="FF9966"/>
                </a:solidFill>
                <a:latin typeface="楷体" panose="02010609060101010101" pitchFamily="49" charset="-122"/>
                <a:ea typeface="楷体" panose="02010609060101010101" pitchFamily="49" charset="-122"/>
              </a:rPr>
              <a:t>不得会强迫我们走。 </a:t>
            </a:r>
            <a:r>
              <a:rPr lang="zh-CN" altLang="en-US" sz="2200" dirty="0" smtClean="0">
                <a:solidFill>
                  <a:srgbClr val="FF9966"/>
                </a:solidFill>
                <a:latin typeface="楷体" panose="02010609060101010101" pitchFamily="49" charset="-122"/>
                <a:ea typeface="楷体" panose="02010609060101010101" pitchFamily="49" charset="-122"/>
              </a:rPr>
              <a:t>                他</a:t>
            </a:r>
            <a:r>
              <a:rPr lang="zh-CN" altLang="en-US" sz="2200" dirty="0" smtClean="0">
                <a:solidFill>
                  <a:srgbClr val="FF9966"/>
                </a:solidFill>
                <a:latin typeface="楷体" panose="02010609060101010101" pitchFamily="49" charset="-122"/>
                <a:ea typeface="楷体" panose="02010609060101010101" pitchFamily="49" charset="-122"/>
              </a:rPr>
              <a:t>不会强迫我们走。</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你</a:t>
            </a:r>
            <a:r>
              <a:rPr lang="zh-CN" altLang="en-US" sz="2200" dirty="0" smtClean="0">
                <a:solidFill>
                  <a:srgbClr val="FF9966"/>
                </a:solidFill>
                <a:latin typeface="楷体" panose="02010609060101010101" pitchFamily="49" charset="-122"/>
                <a:ea typeface="楷体" panose="02010609060101010101" pitchFamily="49" charset="-122"/>
              </a:rPr>
              <a:t>走得不</a:t>
            </a:r>
            <a:r>
              <a:rPr lang="zh-CN" altLang="en-US" sz="2200" dirty="0" smtClean="0">
                <a:solidFill>
                  <a:srgbClr val="FF9966"/>
                </a:solidFill>
                <a:latin typeface="楷体" panose="02010609060101010101" pitchFamily="49" charset="-122"/>
                <a:ea typeface="楷体" panose="02010609060101010101" pitchFamily="49" charset="-122"/>
              </a:rPr>
              <a:t>？                           </a:t>
            </a:r>
            <a:r>
              <a:rPr lang="zh-CN" altLang="en-US" sz="2200" dirty="0" smtClean="0">
                <a:solidFill>
                  <a:srgbClr val="FF9966"/>
                </a:solidFill>
                <a:latin typeface="楷体" panose="02010609060101010101" pitchFamily="49" charset="-122"/>
                <a:ea typeface="楷体" panose="02010609060101010101" pitchFamily="49" charset="-122"/>
              </a:rPr>
              <a:t>你能不能走？</a:t>
            </a:r>
            <a:endParaRPr lang="zh-CN" altLang="en-US" sz="2200" dirty="0" smtClean="0">
              <a:solidFill>
                <a:srgbClr val="FF9966"/>
              </a:solidFill>
              <a:latin typeface="楷体" panose="02010609060101010101" pitchFamily="49" charset="-122"/>
              <a:ea typeface="楷体" panose="02010609060101010101" pitchFamily="49" charset="-122"/>
            </a:endParaRPr>
          </a:p>
          <a:p>
            <a:pPr>
              <a:lnSpc>
                <a:spcPct val="150000"/>
              </a:lnSpc>
            </a:pPr>
            <a:r>
              <a:rPr lang="zh-CN" altLang="en-US" sz="2200" dirty="0" smtClean="0">
                <a:solidFill>
                  <a:srgbClr val="FF9966"/>
                </a:solidFill>
                <a:latin typeface="楷体" panose="02010609060101010101" pitchFamily="49" charset="-122"/>
                <a:ea typeface="楷体" panose="02010609060101010101" pitchFamily="49" charset="-122"/>
              </a:rPr>
              <a:t> 你</a:t>
            </a:r>
            <a:r>
              <a:rPr lang="zh-CN" altLang="en-US" sz="2200" dirty="0" smtClean="0">
                <a:solidFill>
                  <a:srgbClr val="FF9966"/>
                </a:solidFill>
                <a:latin typeface="楷体" panose="02010609060101010101" pitchFamily="49" charset="-122"/>
                <a:ea typeface="楷体" panose="02010609060101010101" pitchFamily="49" charset="-122"/>
              </a:rPr>
              <a:t>是不看电影？ </a:t>
            </a:r>
            <a:r>
              <a:rPr lang="zh-CN" altLang="en-US" sz="2200" dirty="0" smtClean="0">
                <a:solidFill>
                  <a:srgbClr val="FF9966"/>
                </a:solidFill>
                <a:latin typeface="楷体" panose="02010609060101010101" pitchFamily="49" charset="-122"/>
                <a:ea typeface="楷体" panose="02010609060101010101" pitchFamily="49" charset="-122"/>
              </a:rPr>
              <a:t>                      你</a:t>
            </a:r>
            <a:r>
              <a:rPr lang="zh-CN" altLang="en-US" sz="2200" dirty="0" smtClean="0">
                <a:solidFill>
                  <a:srgbClr val="FF9966"/>
                </a:solidFill>
                <a:latin typeface="楷体" panose="02010609060101010101" pitchFamily="49" charset="-122"/>
                <a:ea typeface="楷体" panose="02010609060101010101" pitchFamily="49" charset="-122"/>
              </a:rPr>
              <a:t>看不看电影？</a:t>
            </a:r>
            <a:endParaRPr lang="zh-CN" altLang="en-US" sz="2200" dirty="0">
              <a:solidFill>
                <a:srgbClr val="FF9966"/>
              </a:solidFill>
              <a:latin typeface="楷体" panose="02010609060101010101" pitchFamily="49" charset="-122"/>
              <a:ea typeface="楷体" panose="02010609060101010101" pitchFamily="49" charset="-122"/>
            </a:endParaRPr>
          </a:p>
        </p:txBody>
      </p:sp>
      <p:sp>
        <p:nvSpPr>
          <p:cNvPr id="12" name="矩形 11"/>
          <p:cNvSpPr/>
          <p:nvPr/>
        </p:nvSpPr>
        <p:spPr>
          <a:xfrm>
            <a:off x="884759" y="1456085"/>
            <a:ext cx="11233248" cy="559769"/>
          </a:xfrm>
          <a:prstGeom prst="rect">
            <a:avLst/>
          </a:prstGeom>
        </p:spPr>
        <p:txBody>
          <a:bodyPr wrap="square">
            <a:spAutoFit/>
          </a:bodyPr>
          <a:lstStyle/>
          <a:p>
            <a:pPr>
              <a:lnSpc>
                <a:spcPct val="150000"/>
              </a:lnSpc>
            </a:pPr>
            <a:r>
              <a:rPr lang="zh-CN" altLang="en-US" sz="2200" dirty="0" smtClean="0">
                <a:latin typeface="+mn-ea"/>
                <a:ea typeface="+mn-ea"/>
              </a:rPr>
              <a:t>基本格</a:t>
            </a:r>
            <a:r>
              <a:rPr lang="zh-CN" altLang="en-US" sz="2200" dirty="0" smtClean="0">
                <a:latin typeface="+mn-ea"/>
                <a:ea typeface="+mn-ea"/>
              </a:rPr>
              <a:t>式：</a:t>
            </a:r>
            <a:r>
              <a:rPr lang="zh-CN" altLang="en-US" sz="2400" dirty="0" smtClean="0">
                <a:latin typeface="+mn-ea"/>
                <a:ea typeface="+mn-ea"/>
              </a:rPr>
              <a:t>“动不动”和“行不行”句</a:t>
            </a:r>
            <a:r>
              <a:rPr lang="zh-CN" altLang="en-US" sz="2400" dirty="0" smtClean="0">
                <a:latin typeface="+mn-ea"/>
                <a:ea typeface="+mn-ea"/>
              </a:rPr>
              <a:t>式。</a:t>
            </a:r>
            <a:r>
              <a:rPr lang="en-US" altLang="zh-CN" sz="2200" dirty="0" smtClean="0">
                <a:latin typeface="+mn-ea"/>
                <a:ea typeface="+mn-ea"/>
              </a:rPr>
              <a:t>“A </a:t>
            </a:r>
            <a:r>
              <a:rPr lang="zh-CN" altLang="en-US" sz="2200" dirty="0" smtClean="0">
                <a:latin typeface="+mn-ea"/>
                <a:ea typeface="+mn-ea"/>
              </a:rPr>
              <a:t>不</a:t>
            </a:r>
            <a:r>
              <a:rPr lang="en-US" altLang="zh-CN" sz="2200" dirty="0" smtClean="0">
                <a:latin typeface="+mn-ea"/>
                <a:ea typeface="+mn-ea"/>
              </a:rPr>
              <a:t>A</a:t>
            </a:r>
            <a:r>
              <a:rPr lang="zh-CN" altLang="en-US" sz="2200" dirty="0" smtClean="0">
                <a:latin typeface="+mn-ea"/>
                <a:ea typeface="+mn-ea"/>
              </a:rPr>
              <a:t>、</a:t>
            </a:r>
            <a:r>
              <a:rPr lang="en-US" altLang="zh-CN" sz="2200" dirty="0" smtClean="0">
                <a:latin typeface="+mn-ea"/>
                <a:ea typeface="+mn-ea"/>
              </a:rPr>
              <a:t>AB </a:t>
            </a:r>
            <a:r>
              <a:rPr lang="zh-CN" altLang="en-US" sz="2200" dirty="0" smtClean="0">
                <a:latin typeface="+mn-ea"/>
                <a:ea typeface="+mn-ea"/>
              </a:rPr>
              <a:t>不</a:t>
            </a:r>
            <a:r>
              <a:rPr lang="en-US" altLang="zh-CN" sz="2200" dirty="0" smtClean="0">
                <a:latin typeface="+mn-ea"/>
                <a:ea typeface="+mn-ea"/>
              </a:rPr>
              <a:t>AB”</a:t>
            </a:r>
            <a:r>
              <a:rPr lang="zh-CN" altLang="en-US" sz="2200" dirty="0" smtClean="0">
                <a:latin typeface="+mn-ea"/>
                <a:ea typeface="+mn-ea"/>
              </a:rPr>
              <a:t>或“</a:t>
            </a:r>
            <a:r>
              <a:rPr lang="en-US" altLang="zh-CN" sz="2200" dirty="0" smtClean="0">
                <a:latin typeface="+mn-ea"/>
                <a:ea typeface="+mn-ea"/>
              </a:rPr>
              <a:t>A </a:t>
            </a:r>
            <a:r>
              <a:rPr lang="zh-CN" altLang="en-US" sz="2200" dirty="0" smtClean="0">
                <a:latin typeface="+mn-ea"/>
                <a:ea typeface="+mn-ea"/>
              </a:rPr>
              <a:t>没</a:t>
            </a:r>
            <a:r>
              <a:rPr lang="en-US" altLang="zh-CN" sz="2200" dirty="0" smtClean="0">
                <a:latin typeface="+mn-ea"/>
                <a:ea typeface="+mn-ea"/>
              </a:rPr>
              <a:t>A</a:t>
            </a:r>
            <a:r>
              <a:rPr lang="zh-CN" altLang="en-US" sz="2200" dirty="0" smtClean="0">
                <a:latin typeface="+mn-ea"/>
                <a:ea typeface="+mn-ea"/>
              </a:rPr>
              <a:t>、</a:t>
            </a:r>
            <a:r>
              <a:rPr lang="en-US" altLang="zh-CN" sz="2200" dirty="0" smtClean="0">
                <a:latin typeface="+mn-ea"/>
                <a:ea typeface="+mn-ea"/>
              </a:rPr>
              <a:t>AB </a:t>
            </a:r>
            <a:r>
              <a:rPr lang="zh-CN" altLang="en-US" sz="2200" dirty="0" smtClean="0">
                <a:latin typeface="+mn-ea"/>
                <a:ea typeface="+mn-ea"/>
              </a:rPr>
              <a:t>没</a:t>
            </a:r>
            <a:r>
              <a:rPr lang="en-US" altLang="zh-CN" sz="2200" dirty="0" smtClean="0">
                <a:latin typeface="+mn-ea"/>
                <a:ea typeface="+mn-ea"/>
              </a:rPr>
              <a:t>AB”</a:t>
            </a:r>
            <a:endParaRPr lang="zh-CN" altLang="en-US" sz="2200" dirty="0" smtClean="0">
              <a:latin typeface="+mn-ea"/>
              <a:ea typeface="+mn-ea"/>
            </a:endParaRPr>
          </a:p>
        </p:txBody>
      </p:sp>
      <p:sp>
        <p:nvSpPr>
          <p:cNvPr id="14" name="左右箭头 13"/>
          <p:cNvSpPr/>
          <p:nvPr/>
        </p:nvSpPr>
        <p:spPr>
          <a:xfrm>
            <a:off x="5565279" y="3904357"/>
            <a:ext cx="1440160" cy="504056"/>
          </a:xfrm>
          <a:prstGeom prst="leftRightArrow">
            <a:avLst/>
          </a:prstGeom>
          <a:solidFill>
            <a:srgbClr val="CAC2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01022" y="414096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1016719" y="356212"/>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53" y="708552"/>
            <a:ext cx="1008622" cy="1008622"/>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815382" y="4859195"/>
            <a:ext cx="954416" cy="954416"/>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1012847" y="1726853"/>
            <a:ext cx="3029737" cy="3023929"/>
          </a:xfrm>
          <a:prstGeom prst="rect">
            <a:avLst/>
          </a:prstGeom>
          <a:solidFill>
            <a:schemeClr val="accent1"/>
          </a:solidFill>
          <a:ln>
            <a:noFill/>
          </a:ln>
        </p:spPr>
        <p:txBody>
          <a:bodyPr vert="horz" wrap="square" lIns="128580" tIns="64290" rIns="128580" bIns="64290" numCol="1" anchor="t" anchorCtr="0" compatLnSpc="1"/>
          <a:lstStyle/>
          <a:p>
            <a:endParaRPr lang="zh-CN" altLang="en-US"/>
          </a:p>
        </p:txBody>
      </p:sp>
      <p:pic>
        <p:nvPicPr>
          <p:cNvPr id="18" name="图片 17" descr="t01bf64ff56c99853d4.jpg"/>
          <p:cNvPicPr>
            <a:picLocks noChangeAspect="1"/>
          </p:cNvPicPr>
          <p:nvPr/>
        </p:nvPicPr>
        <p:blipFill>
          <a:blip r:embed="rId1" cstate="print"/>
          <a:stretch>
            <a:fillRect/>
          </a:stretch>
        </p:blipFill>
        <p:spPr>
          <a:xfrm>
            <a:off x="4125119" y="952029"/>
            <a:ext cx="8192910" cy="4608512"/>
          </a:xfrm>
          <a:prstGeom prst="rect">
            <a:avLst/>
          </a:prstGeom>
        </p:spPr>
      </p:pic>
      <p:sp>
        <p:nvSpPr>
          <p:cNvPr id="10" name="Rectangle 10"/>
          <p:cNvSpPr>
            <a:spLocks noChangeArrowheads="1"/>
          </p:cNvSpPr>
          <p:nvPr/>
        </p:nvSpPr>
        <p:spPr bwMode="auto">
          <a:xfrm>
            <a:off x="596727" y="2392189"/>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4" grpId="0" animBg="1"/>
      <p:bldP spid="5"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40743" y="447973"/>
            <a:ext cx="11665296" cy="2308324"/>
          </a:xfrm>
          <a:prstGeom prst="rect">
            <a:avLst/>
          </a:prstGeom>
        </p:spPr>
        <p:txBody>
          <a:bodyPr wrap="square">
            <a:spAutoFit/>
          </a:bodyPr>
          <a:lstStyle/>
          <a:p>
            <a:pPr>
              <a:lnSpc>
                <a:spcPct val="150000"/>
              </a:lnSpc>
            </a:pPr>
            <a:r>
              <a:rPr lang="zh-CN" altLang="en-US" sz="2400" dirty="0" smtClean="0"/>
              <a:t>        语</a:t>
            </a:r>
            <a:r>
              <a:rPr lang="zh-CN" altLang="en-US" sz="2400" dirty="0" smtClean="0"/>
              <a:t>法结构是语言最稳固的本质部分，汉语方言间的语法结构可以说基本上是一致的，差别仅表现在细节上</a:t>
            </a:r>
            <a:r>
              <a:rPr lang="zh-CN" altLang="en-US" sz="2400" dirty="0" smtClean="0"/>
              <a:t>。</a:t>
            </a:r>
            <a:r>
              <a:rPr lang="zh-CN" altLang="en-US" sz="2400" dirty="0" smtClean="0"/>
              <a:t>但由于语法的强大的稳固性，方言区的人民在学习普通话</a:t>
            </a:r>
            <a:r>
              <a:rPr lang="zh-CN" altLang="en-US" sz="2400" dirty="0" smtClean="0"/>
              <a:t>的过</a:t>
            </a:r>
            <a:r>
              <a:rPr lang="zh-CN" altLang="en-US" sz="2400" dirty="0" smtClean="0"/>
              <a:t>程中，掌握了语音和词汇以后，还可能保持一些方言语法的习</a:t>
            </a:r>
            <a:r>
              <a:rPr lang="zh-CN" altLang="en-US" sz="2400" dirty="0" smtClean="0"/>
              <a:t>惯，在学习普</a:t>
            </a:r>
            <a:r>
              <a:rPr lang="zh-CN" altLang="en-US" sz="2400" dirty="0" smtClean="0"/>
              <a:t>通话时，必须注意改正。</a:t>
            </a:r>
            <a:endParaRPr lang="zh-CN" altLang="en-US" sz="2400" dirty="0" smtClean="0"/>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73791" y="4552429"/>
            <a:ext cx="2204580" cy="2204580"/>
          </a:xfrm>
          <a:prstGeom prst="rect">
            <a:avLst/>
          </a:prstGeom>
        </p:spPr>
      </p:pic>
      <p:sp>
        <p:nvSpPr>
          <p:cNvPr id="12" name="矩形 11"/>
          <p:cNvSpPr/>
          <p:nvPr/>
        </p:nvSpPr>
        <p:spPr>
          <a:xfrm>
            <a:off x="2036887" y="3040261"/>
            <a:ext cx="10513168" cy="3138170"/>
          </a:xfrm>
          <a:prstGeom prst="rect">
            <a:avLst/>
          </a:prstGeom>
        </p:spPr>
        <p:txBody>
          <a:bodyPr wrap="square">
            <a:spAutoFit/>
          </a:bodyPr>
          <a:lstStyle/>
          <a:p>
            <a:pPr>
              <a:lnSpc>
                <a:spcPct val="150000"/>
              </a:lnSpc>
            </a:pPr>
            <a:r>
              <a:rPr lang="zh-CN" altLang="en-US" sz="2200" dirty="0" smtClean="0">
                <a:latin typeface="楷体" panose="02010609060101010101" pitchFamily="49" charset="-122"/>
                <a:ea typeface="楷体" panose="02010609060101010101" pitchFamily="49" charset="-122"/>
              </a:rPr>
              <a:t>广州话把“我先走”说成“我行先”，把“再买两斤香蕉”说成“买两斤香蕉添”；</a:t>
            </a:r>
            <a:endParaRPr lang="en-US" altLang="zh-CN"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客家话把“多买几本书”说成“买多几本书”；</a:t>
            </a:r>
            <a:endParaRPr lang="en-US" altLang="zh-CN"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上海话把“你吃饭了吗？”说成“侬饭吃过伐？”；</a:t>
            </a:r>
            <a:endParaRPr lang="en-US" altLang="zh-CN"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江西宜春话把“给我一本书”说成“给本书我”；</a:t>
            </a:r>
            <a:endParaRPr lang="en-US" altLang="zh-CN"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闽南话把“一头大牛”说成“大只牛”；</a:t>
            </a:r>
            <a:endParaRPr lang="en-US" altLang="zh-CN"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厦门话把“红、很红、最红”说成“红、红红、红红红”。</a:t>
            </a:r>
            <a:endParaRPr lang="zh-CN" altLang="en-US" sz="2200" dirty="0" smtClean="0">
              <a:latin typeface="楷体" panose="02010609060101010101" pitchFamily="49" charset="-122"/>
              <a:ea typeface="楷体" panose="02010609060101010101" pitchFamily="49" charset="-122"/>
            </a:endParaRPr>
          </a:p>
        </p:txBody>
      </p:sp>
      <p:sp>
        <p:nvSpPr>
          <p:cNvPr id="13" name="圆角矩形 12"/>
          <p:cNvSpPr/>
          <p:nvPr/>
        </p:nvSpPr>
        <p:spPr>
          <a:xfrm>
            <a:off x="812751" y="3112269"/>
            <a:ext cx="1080120" cy="29523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4759" y="3544317"/>
            <a:ext cx="936104" cy="1952009"/>
          </a:xfrm>
          <a:prstGeom prst="rect">
            <a:avLst/>
          </a:prstGeom>
        </p:spPr>
        <p:txBody>
          <a:bodyPr wrap="square" lIns="0" tIns="0" rIns="0" bIns="0">
            <a:spAutoFit/>
          </a:bodyPr>
          <a:lstStyle/>
          <a:p>
            <a:pPr algn="just">
              <a:lnSpc>
                <a:spcPct val="150000"/>
              </a:lnSpc>
            </a:pPr>
            <a:r>
              <a:rPr lang="zh-CN" altLang="en-US" sz="2200" b="1" dirty="0" smtClean="0">
                <a:solidFill>
                  <a:srgbClr val="0070C0"/>
                </a:solidFill>
                <a:latin typeface="+mn-ea"/>
                <a:ea typeface="+mn-ea"/>
              </a:rPr>
              <a:t>方言区人民的语法习惯</a:t>
            </a:r>
            <a:endParaRPr lang="zh-CN" altLang="en-US" sz="2200" b="1" dirty="0">
              <a:solidFill>
                <a:srgbClr val="0070C0"/>
              </a:solidFill>
              <a:latin typeface="+mn-ea"/>
              <a:ea typeface="+mn-ea"/>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1172791" y="663997"/>
            <a:ext cx="3024336" cy="2808312"/>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chemeClr val="accent1"/>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1388815" y="1600101"/>
            <a:ext cx="25922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普通话</a:t>
            </a:r>
            <a:endParaRPr lang="zh-CN" altLang="en-US" sz="60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1" name="Freeform 8"/>
          <p:cNvSpPr/>
          <p:nvPr/>
        </p:nvSpPr>
        <p:spPr bwMode="auto">
          <a:xfrm>
            <a:off x="1244799" y="4048373"/>
            <a:ext cx="2808312" cy="2664296"/>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FFC000"/>
          </a:solidFill>
          <a:ln w="0">
            <a:noFill/>
            <a:prstDash val="solid"/>
            <a:round/>
          </a:ln>
        </p:spPr>
        <p:txBody>
          <a:bodyPr vert="horz" wrap="square" lIns="128573" tIns="64286" rIns="128573" bIns="64286" numCol="1" anchor="t" anchorCtr="0" compatLnSpc="1"/>
          <a:lstStyle/>
          <a:p>
            <a:endParaRPr lang="zh-CN" altLang="en-US" sz="2000"/>
          </a:p>
        </p:txBody>
      </p:sp>
      <p:sp>
        <p:nvSpPr>
          <p:cNvPr id="12" name="文本框 2"/>
          <p:cNvSpPr txBox="1">
            <a:spLocks noChangeArrowheads="1"/>
          </p:cNvSpPr>
          <p:nvPr>
            <p:custDataLst>
              <p:tags r:id="rId2"/>
            </p:custDataLst>
          </p:nvPr>
        </p:nvSpPr>
        <p:spPr bwMode="auto">
          <a:xfrm>
            <a:off x="1532831" y="4840461"/>
            <a:ext cx="23042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6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方   言</a:t>
            </a:r>
            <a:endParaRPr lang="zh-CN" altLang="en-US" sz="6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TextBox 15"/>
          <p:cNvSpPr txBox="1"/>
          <p:nvPr/>
        </p:nvSpPr>
        <p:spPr>
          <a:xfrm>
            <a:off x="1892871" y="3184277"/>
            <a:ext cx="1656184" cy="1169551"/>
          </a:xfrm>
          <a:prstGeom prst="rect">
            <a:avLst/>
          </a:prstGeom>
          <a:solidFill>
            <a:schemeClr val="bg1"/>
          </a:solidFill>
        </p:spPr>
        <p:txBody>
          <a:bodyPr wrap="square" rtlCol="0">
            <a:spAutoFit/>
          </a:bodyPr>
          <a:lstStyle/>
          <a:p>
            <a:r>
              <a:rPr lang="en-US" altLang="zh-CN" sz="7000" b="1" dirty="0" smtClean="0">
                <a:solidFill>
                  <a:srgbClr val="FF000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VS</a:t>
            </a:r>
            <a:endParaRPr lang="zh-CN" altLang="en-US" sz="7000" b="1" dirty="0" smtClean="0">
              <a:solidFill>
                <a:srgbClr val="FF000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9" name="Rectangle 81"/>
          <p:cNvSpPr/>
          <p:nvPr/>
        </p:nvSpPr>
        <p:spPr>
          <a:xfrm>
            <a:off x="5637287" y="736005"/>
            <a:ext cx="5184576" cy="8640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81"/>
          <p:cNvSpPr/>
          <p:nvPr/>
        </p:nvSpPr>
        <p:spPr>
          <a:xfrm>
            <a:off x="5709295" y="2464197"/>
            <a:ext cx="5184576" cy="8640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81"/>
          <p:cNvSpPr/>
          <p:nvPr/>
        </p:nvSpPr>
        <p:spPr>
          <a:xfrm>
            <a:off x="5709295" y="4048373"/>
            <a:ext cx="5184576" cy="7920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81"/>
          <p:cNvSpPr/>
          <p:nvPr/>
        </p:nvSpPr>
        <p:spPr>
          <a:xfrm>
            <a:off x="5997327" y="880021"/>
            <a:ext cx="5184576" cy="8640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81"/>
          <p:cNvSpPr/>
          <p:nvPr/>
        </p:nvSpPr>
        <p:spPr>
          <a:xfrm>
            <a:off x="6141343" y="2608213"/>
            <a:ext cx="5184576" cy="8640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81"/>
          <p:cNvSpPr/>
          <p:nvPr/>
        </p:nvSpPr>
        <p:spPr>
          <a:xfrm>
            <a:off x="6141343" y="4192389"/>
            <a:ext cx="5184576" cy="8640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6141343" y="952029"/>
            <a:ext cx="4801314" cy="707886"/>
          </a:xfrm>
          <a:prstGeom prst="rect">
            <a:avLst/>
          </a:prstGeom>
        </p:spPr>
        <p:txBody>
          <a:bodyPr wrap="none">
            <a:spAutoFit/>
          </a:bodyPr>
          <a:lstStyle/>
          <a:p>
            <a:r>
              <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实词的形态变化不同</a:t>
            </a:r>
            <a:endPar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6" name="矩形 25"/>
          <p:cNvSpPr/>
          <p:nvPr/>
        </p:nvSpPr>
        <p:spPr>
          <a:xfrm>
            <a:off x="6933431" y="2680221"/>
            <a:ext cx="3775393" cy="707886"/>
          </a:xfrm>
          <a:prstGeom prst="rect">
            <a:avLst/>
          </a:prstGeom>
        </p:spPr>
        <p:txBody>
          <a:bodyPr wrap="none">
            <a:spAutoFit/>
          </a:bodyPr>
          <a:lstStyle/>
          <a:p>
            <a:r>
              <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虚词的用法不同</a:t>
            </a:r>
            <a:endPar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矩形 26"/>
          <p:cNvSpPr/>
          <p:nvPr/>
        </p:nvSpPr>
        <p:spPr>
          <a:xfrm>
            <a:off x="7509495" y="4264397"/>
            <a:ext cx="2749471" cy="707886"/>
          </a:xfrm>
          <a:prstGeom prst="rect">
            <a:avLst/>
          </a:prstGeom>
        </p:spPr>
        <p:txBody>
          <a:bodyPr wrap="none">
            <a:spAutoFit/>
          </a:bodyPr>
          <a:lstStyle/>
          <a:p>
            <a:r>
              <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语序的不同</a:t>
            </a:r>
            <a:endPar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Rectangle 81"/>
          <p:cNvSpPr/>
          <p:nvPr/>
        </p:nvSpPr>
        <p:spPr>
          <a:xfrm>
            <a:off x="5781303" y="5704557"/>
            <a:ext cx="5184576" cy="7920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81"/>
          <p:cNvSpPr/>
          <p:nvPr/>
        </p:nvSpPr>
        <p:spPr>
          <a:xfrm>
            <a:off x="6213351" y="5848573"/>
            <a:ext cx="5184576" cy="8640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7005439" y="5920581"/>
            <a:ext cx="3775393" cy="707886"/>
          </a:xfrm>
          <a:prstGeom prst="rect">
            <a:avLst/>
          </a:prstGeom>
        </p:spPr>
        <p:txBody>
          <a:bodyPr wrap="none">
            <a:spAutoFit/>
          </a:bodyPr>
          <a:lstStyle/>
          <a:p>
            <a:r>
              <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几种句式的不同</a:t>
            </a:r>
            <a:endParaRPr lang="zh-CN" altLang="en-US" sz="40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accel="4000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500" fill="hold"/>
                                        <p:tgtEl>
                                          <p:spTgt spid="11"/>
                                        </p:tgtEl>
                                        <p:attrNameLst>
                                          <p:attrName>ppt_x</p:attrName>
                                        </p:attrNameLst>
                                      </p:cBhvr>
                                      <p:tavLst>
                                        <p:tav tm="0">
                                          <p:val>
                                            <p:strVal val="0-#ppt_w/2"/>
                                          </p:val>
                                        </p:tav>
                                        <p:tav tm="100000">
                                          <p:val>
                                            <p:strVal val="#ppt_x"/>
                                          </p:val>
                                        </p:tav>
                                      </p:tavLst>
                                    </p:anim>
                                    <p:anim calcmode="lin" valueType="num">
                                      <p:cBhvr additive="base">
                                        <p:cTn id="1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837087"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68735" y="591989"/>
            <a:ext cx="11809312" cy="0"/>
            <a:chOff x="1028775" y="591989"/>
            <a:chExt cx="10886946" cy="0"/>
          </a:xfrm>
        </p:grpSpPr>
        <p:cxnSp>
          <p:nvCxnSpPr>
            <p:cNvPr id="19" name="直接连接符 18"/>
            <p:cNvCxnSpPr/>
            <p:nvPr/>
          </p:nvCxnSpPr>
          <p:spPr>
            <a:xfrm>
              <a:off x="1028775" y="591989"/>
              <a:ext cx="28545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928449" y="591989"/>
              <a:ext cx="29872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96727" y="1384077"/>
            <a:ext cx="11881320" cy="1615827"/>
          </a:xfrm>
          <a:prstGeom prst="rect">
            <a:avLst/>
          </a:prstGeom>
        </p:spPr>
        <p:txBody>
          <a:bodyPr wrap="square">
            <a:spAutoFit/>
          </a:bodyPr>
          <a:lstStyle/>
          <a:p>
            <a:pPr algn="just">
              <a:lnSpc>
                <a:spcPct val="150000"/>
              </a:lnSpc>
            </a:pPr>
            <a:r>
              <a:rPr lang="zh-CN" altLang="en-US" sz="2200" dirty="0" smtClean="0"/>
              <a:t>        表</a:t>
            </a:r>
            <a:r>
              <a:rPr lang="zh-CN" altLang="en-US" sz="2200" dirty="0" smtClean="0"/>
              <a:t>示语法意义的形态变化，即语法学上所谓“构形法”的手段，在现代汉语普通话中是不很丰富的，但在各地的汉语方言中却存在一些为普通话所没有的或很少使用的构形手段，显示出方言的语法特色。</a:t>
            </a:r>
            <a:endParaRPr lang="zh-CN" altLang="en-US" sz="2200" dirty="0"/>
          </a:p>
        </p:txBody>
      </p:sp>
      <p:sp>
        <p:nvSpPr>
          <p:cNvPr id="23" name="Round Same Side Corner Rectangle 4"/>
          <p:cNvSpPr/>
          <p:nvPr/>
        </p:nvSpPr>
        <p:spPr>
          <a:xfrm>
            <a:off x="5709295" y="2896245"/>
            <a:ext cx="1080120" cy="3312368"/>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矩形 24"/>
          <p:cNvSpPr/>
          <p:nvPr/>
        </p:nvSpPr>
        <p:spPr>
          <a:xfrm>
            <a:off x="5997327" y="3400301"/>
            <a:ext cx="492443" cy="2308324"/>
          </a:xfrm>
          <a:prstGeom prst="rect">
            <a:avLst/>
          </a:prstGeom>
        </p:spPr>
        <p:txBody>
          <a:bodyPr wrap="none">
            <a:spAutoFit/>
          </a:bodyPr>
          <a:lstStyle/>
          <a:p>
            <a:r>
              <a:rPr lang="zh-CN" altLang="en-US" sz="2400" b="1" dirty="0" smtClean="0">
                <a:latin typeface="+mn-ea"/>
                <a:ea typeface="+mn-ea"/>
                <a:sym typeface="Arial" panose="020B0604020202020204" pitchFamily="34" charset="0"/>
              </a:rPr>
              <a:t>形</a:t>
            </a:r>
            <a:endParaRPr lang="en-US" altLang="zh-CN" sz="2400" b="1" dirty="0" smtClean="0">
              <a:latin typeface="+mn-ea"/>
              <a:ea typeface="+mn-ea"/>
              <a:sym typeface="Arial" panose="020B0604020202020204" pitchFamily="34" charset="0"/>
            </a:endParaRPr>
          </a:p>
          <a:p>
            <a:r>
              <a:rPr lang="zh-CN" altLang="en-US" sz="2400" b="1" dirty="0" smtClean="0">
                <a:latin typeface="+mn-ea"/>
                <a:ea typeface="+mn-ea"/>
                <a:sym typeface="Arial" panose="020B0604020202020204" pitchFamily="34" charset="0"/>
              </a:rPr>
              <a:t>态</a:t>
            </a:r>
            <a:endParaRPr lang="en-US" altLang="zh-CN" sz="2400" b="1" dirty="0" smtClean="0">
              <a:latin typeface="+mn-ea"/>
              <a:ea typeface="+mn-ea"/>
              <a:sym typeface="Arial" panose="020B0604020202020204" pitchFamily="34" charset="0"/>
            </a:endParaRPr>
          </a:p>
          <a:p>
            <a:r>
              <a:rPr lang="zh-CN" altLang="en-US" sz="2400" b="1" dirty="0" smtClean="0">
                <a:latin typeface="+mn-ea"/>
                <a:ea typeface="+mn-ea"/>
                <a:sym typeface="Arial" panose="020B0604020202020204" pitchFamily="34" charset="0"/>
              </a:rPr>
              <a:t>变</a:t>
            </a:r>
            <a:endParaRPr lang="en-US" altLang="zh-CN" sz="2400" b="1" dirty="0" smtClean="0">
              <a:latin typeface="+mn-ea"/>
              <a:ea typeface="+mn-ea"/>
              <a:sym typeface="Arial" panose="020B0604020202020204" pitchFamily="34" charset="0"/>
            </a:endParaRPr>
          </a:p>
          <a:p>
            <a:r>
              <a:rPr lang="zh-CN" altLang="en-US" sz="2400" b="1" dirty="0" smtClean="0">
                <a:latin typeface="+mn-ea"/>
                <a:ea typeface="+mn-ea"/>
                <a:sym typeface="Arial" panose="020B0604020202020204" pitchFamily="34" charset="0"/>
              </a:rPr>
              <a:t>化</a:t>
            </a:r>
            <a:endParaRPr lang="en-US" altLang="zh-CN" sz="2400" b="1" dirty="0" smtClean="0">
              <a:latin typeface="+mn-ea"/>
              <a:ea typeface="+mn-ea"/>
              <a:sym typeface="Arial" panose="020B0604020202020204" pitchFamily="34" charset="0"/>
            </a:endParaRPr>
          </a:p>
          <a:p>
            <a:r>
              <a:rPr lang="zh-CN" altLang="en-US" sz="2400" b="1" dirty="0" smtClean="0">
                <a:latin typeface="+mn-ea"/>
                <a:ea typeface="+mn-ea"/>
                <a:sym typeface="Arial" panose="020B0604020202020204" pitchFamily="34" charset="0"/>
              </a:rPr>
              <a:t>不</a:t>
            </a:r>
            <a:endParaRPr lang="en-US" altLang="zh-CN" sz="2400" b="1" dirty="0" smtClean="0">
              <a:latin typeface="+mn-ea"/>
              <a:ea typeface="+mn-ea"/>
              <a:sym typeface="Arial" panose="020B0604020202020204" pitchFamily="34" charset="0"/>
            </a:endParaRPr>
          </a:p>
          <a:p>
            <a:r>
              <a:rPr lang="zh-CN" altLang="en-US" sz="2400" b="1" dirty="0" smtClean="0">
                <a:latin typeface="+mn-ea"/>
                <a:ea typeface="+mn-ea"/>
                <a:sym typeface="Arial" panose="020B0604020202020204" pitchFamily="34" charset="0"/>
              </a:rPr>
              <a:t>同</a:t>
            </a:r>
            <a:endParaRPr lang="zh-CN" altLang="en-US" sz="2400" b="1" dirty="0">
              <a:latin typeface="+mn-ea"/>
              <a:ea typeface="+mn-ea"/>
            </a:endParaRPr>
          </a:p>
        </p:txBody>
      </p:sp>
      <p:sp>
        <p:nvSpPr>
          <p:cNvPr id="26" name="Pentagon 5"/>
          <p:cNvSpPr/>
          <p:nvPr/>
        </p:nvSpPr>
        <p:spPr>
          <a:xfrm>
            <a:off x="6789415" y="3760341"/>
            <a:ext cx="2376264" cy="576064"/>
          </a:xfrm>
          <a:prstGeom prst="homePlate">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7293471" y="3832349"/>
            <a:ext cx="1008112" cy="430887"/>
          </a:xfrm>
          <a:prstGeom prst="rect">
            <a:avLst/>
          </a:prstGeom>
        </p:spPr>
        <p:txBody>
          <a:bodyPr wrap="square">
            <a:spAutoFit/>
          </a:bodyPr>
          <a:lstStyle/>
          <a:p>
            <a:r>
              <a:rPr lang="zh-CN" altLang="en-US" sz="2200" b="1" dirty="0" smtClean="0"/>
              <a:t>重    叠</a:t>
            </a:r>
            <a:endParaRPr lang="zh-CN" altLang="en-US" sz="2200" b="1" dirty="0"/>
          </a:p>
        </p:txBody>
      </p:sp>
      <p:sp>
        <p:nvSpPr>
          <p:cNvPr id="28" name="Pentagon 5"/>
          <p:cNvSpPr/>
          <p:nvPr/>
        </p:nvSpPr>
        <p:spPr>
          <a:xfrm rot="10800000">
            <a:off x="3333031" y="4840461"/>
            <a:ext cx="2376264" cy="576064"/>
          </a:xfrm>
          <a:prstGeom prst="homePlate">
            <a:avLst/>
          </a:prstGeom>
          <a:solidFill>
            <a:srgbClr val="FFC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矩形 28"/>
          <p:cNvSpPr/>
          <p:nvPr/>
        </p:nvSpPr>
        <p:spPr>
          <a:xfrm>
            <a:off x="4125119" y="4912469"/>
            <a:ext cx="1008112" cy="430887"/>
          </a:xfrm>
          <a:prstGeom prst="rect">
            <a:avLst/>
          </a:prstGeom>
        </p:spPr>
        <p:txBody>
          <a:bodyPr wrap="square">
            <a:spAutoFit/>
          </a:bodyPr>
          <a:lstStyle/>
          <a:p>
            <a:r>
              <a:rPr lang="zh-CN" altLang="en-US" sz="2200" b="1" dirty="0" smtClean="0"/>
              <a:t>附    加</a:t>
            </a:r>
            <a:endParaRPr lang="zh-CN" altLang="en-US" sz="2200" b="1" dirty="0"/>
          </a:p>
        </p:txBody>
      </p:sp>
      <p:sp>
        <p:nvSpPr>
          <p:cNvPr id="30" name="左大括号 29"/>
          <p:cNvSpPr/>
          <p:nvPr/>
        </p:nvSpPr>
        <p:spPr>
          <a:xfrm>
            <a:off x="9237687" y="2752229"/>
            <a:ext cx="864096" cy="26642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矩形 30"/>
          <p:cNvSpPr/>
          <p:nvPr/>
        </p:nvSpPr>
        <p:spPr>
          <a:xfrm>
            <a:off x="10173791" y="2536205"/>
            <a:ext cx="1319592" cy="430887"/>
          </a:xfrm>
          <a:prstGeom prst="rect">
            <a:avLst/>
          </a:prstGeom>
          <a:solidFill>
            <a:srgbClr val="00B0F0"/>
          </a:solidFill>
        </p:spPr>
        <p:txBody>
          <a:bodyPr wrap="none">
            <a:spAutoFit/>
          </a:bodyPr>
          <a:lstStyle/>
          <a:p>
            <a:r>
              <a:rPr lang="zh-CN" altLang="en-US" sz="2200" b="1" dirty="0" smtClean="0"/>
              <a:t>名词重叠</a:t>
            </a:r>
            <a:endParaRPr lang="zh-CN" altLang="en-US" sz="2200" b="1" dirty="0" smtClean="0"/>
          </a:p>
        </p:txBody>
      </p:sp>
      <p:sp>
        <p:nvSpPr>
          <p:cNvPr id="32" name="矩形 31"/>
          <p:cNvSpPr/>
          <p:nvPr/>
        </p:nvSpPr>
        <p:spPr>
          <a:xfrm>
            <a:off x="10101783" y="5200501"/>
            <a:ext cx="1603324" cy="430887"/>
          </a:xfrm>
          <a:prstGeom prst="rect">
            <a:avLst/>
          </a:prstGeom>
          <a:solidFill>
            <a:srgbClr val="00B0F0"/>
          </a:solidFill>
        </p:spPr>
        <p:txBody>
          <a:bodyPr wrap="none">
            <a:spAutoFit/>
          </a:bodyPr>
          <a:lstStyle/>
          <a:p>
            <a:r>
              <a:rPr lang="zh-CN" altLang="en-US" sz="2200" b="1" dirty="0" smtClean="0"/>
              <a:t>形容词重叠</a:t>
            </a:r>
            <a:endParaRPr lang="zh-CN" altLang="en-US" sz="2200" b="1" dirty="0" smtClean="0"/>
          </a:p>
        </p:txBody>
      </p:sp>
      <p:sp>
        <p:nvSpPr>
          <p:cNvPr id="33" name="左大括号 32"/>
          <p:cNvSpPr/>
          <p:nvPr/>
        </p:nvSpPr>
        <p:spPr>
          <a:xfrm rot="10800000">
            <a:off x="2468935" y="3832349"/>
            <a:ext cx="864096" cy="26642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1748855" y="3616325"/>
            <a:ext cx="752129" cy="430887"/>
          </a:xfrm>
          <a:prstGeom prst="rect">
            <a:avLst/>
          </a:prstGeom>
          <a:solidFill>
            <a:srgbClr val="A47291"/>
          </a:solidFill>
        </p:spPr>
        <p:txBody>
          <a:bodyPr wrap="none">
            <a:spAutoFit/>
          </a:bodyPr>
          <a:lstStyle/>
          <a:p>
            <a:r>
              <a:rPr lang="zh-CN" altLang="en-US" sz="2200" b="1" dirty="0" smtClean="0"/>
              <a:t>前缀</a:t>
            </a:r>
            <a:endParaRPr lang="zh-CN" altLang="en-US" sz="2200" b="1" dirty="0" smtClean="0"/>
          </a:p>
        </p:txBody>
      </p:sp>
      <p:sp>
        <p:nvSpPr>
          <p:cNvPr id="35" name="矩形 34"/>
          <p:cNvSpPr/>
          <p:nvPr/>
        </p:nvSpPr>
        <p:spPr>
          <a:xfrm>
            <a:off x="1820863" y="6280621"/>
            <a:ext cx="752129" cy="430887"/>
          </a:xfrm>
          <a:prstGeom prst="rect">
            <a:avLst/>
          </a:prstGeom>
          <a:solidFill>
            <a:srgbClr val="A47291"/>
          </a:solidFill>
        </p:spPr>
        <p:txBody>
          <a:bodyPr wrap="none">
            <a:spAutoFit/>
          </a:bodyPr>
          <a:lstStyle/>
          <a:p>
            <a:r>
              <a:rPr lang="zh-CN" altLang="en-US" sz="2200" b="1" dirty="0" smtClean="0"/>
              <a:t>后缀</a:t>
            </a:r>
            <a:endParaRPr lang="zh-CN" altLang="en-US" sz="2200" b="1"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p:nvPr/>
        </p:nvGrpSpPr>
        <p:grpSpPr>
          <a:xfrm>
            <a:off x="886327" y="591989"/>
            <a:ext cx="11086097" cy="0"/>
            <a:chOff x="1028775" y="591989"/>
            <a:chExt cx="11086097" cy="0"/>
          </a:xfrm>
        </p:grpSpPr>
        <p:cxnSp>
          <p:nvCxnSpPr>
            <p:cNvPr id="25" name="直接连接符 24"/>
            <p:cNvCxnSpPr/>
            <p:nvPr/>
          </p:nvCxnSpPr>
          <p:spPr>
            <a:xfrm>
              <a:off x="1028775" y="591989"/>
              <a:ext cx="266272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452143" y="591989"/>
              <a:ext cx="26627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 name="Rectangle 35"/>
          <p:cNvSpPr/>
          <p:nvPr/>
        </p:nvSpPr>
        <p:spPr>
          <a:xfrm>
            <a:off x="944953" y="1013020"/>
            <a:ext cx="1584176"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1100783" y="1024037"/>
            <a:ext cx="1296144" cy="430887"/>
          </a:xfrm>
          <a:prstGeom prst="rect">
            <a:avLst/>
          </a:prstGeom>
          <a:noFill/>
        </p:spPr>
        <p:txBody>
          <a:bodyPr wrap="square" rtlCol="0">
            <a:spAutoFit/>
          </a:bodyPr>
          <a:lstStyle/>
          <a:p>
            <a:r>
              <a:rPr lang="zh-CN" altLang="en-US" sz="2200" dirty="0" smtClean="0"/>
              <a:t>重      叠</a:t>
            </a:r>
            <a:endParaRPr lang="zh-CN" altLang="en-US" sz="2200" dirty="0"/>
          </a:p>
        </p:txBody>
      </p:sp>
      <p:sp>
        <p:nvSpPr>
          <p:cNvPr id="13" name="TextBox 8"/>
          <p:cNvSpPr txBox="1"/>
          <p:nvPr/>
        </p:nvSpPr>
        <p:spPr>
          <a:xfrm>
            <a:off x="3837087"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812751" y="1744117"/>
            <a:ext cx="11233248" cy="1050096"/>
          </a:xfrm>
          <a:prstGeom prst="rect">
            <a:avLst/>
          </a:prstGeom>
        </p:spPr>
        <p:txBody>
          <a:bodyPr wrap="square">
            <a:spAutoFit/>
          </a:bodyPr>
          <a:lstStyle/>
          <a:p>
            <a:pPr algn="just">
              <a:lnSpc>
                <a:spcPct val="150000"/>
              </a:lnSpc>
            </a:pPr>
            <a:r>
              <a:rPr lang="zh-CN" altLang="en-US" sz="2200" dirty="0" smtClean="0"/>
              <a:t>         </a:t>
            </a:r>
            <a:r>
              <a:rPr lang="zh-CN" altLang="en-US" sz="2200" dirty="0" smtClean="0">
                <a:solidFill>
                  <a:srgbClr val="ED1C24"/>
                </a:solidFill>
              </a:rPr>
              <a:t>名</a:t>
            </a:r>
            <a:r>
              <a:rPr lang="zh-CN" altLang="en-US" sz="2200" dirty="0" smtClean="0">
                <a:solidFill>
                  <a:srgbClr val="ED1C24"/>
                </a:solidFill>
              </a:rPr>
              <a:t>词重</a:t>
            </a:r>
            <a:r>
              <a:rPr lang="zh-CN" altLang="en-US" sz="2200" dirty="0" smtClean="0">
                <a:solidFill>
                  <a:srgbClr val="ED1C24"/>
                </a:solidFill>
              </a:rPr>
              <a:t>叠</a:t>
            </a:r>
            <a:r>
              <a:rPr lang="zh-CN" altLang="en-US" sz="2200" dirty="0" smtClean="0"/>
              <a:t>：普</a:t>
            </a:r>
            <a:r>
              <a:rPr lang="zh-CN" altLang="en-US" sz="2200" dirty="0" smtClean="0"/>
              <a:t>通话的名词重叠只限于部分亲属称谓和少数物名，用法比较单纯。而在某些方言里却用得很普遍，用法也比较复杂。</a:t>
            </a:r>
            <a:endParaRPr lang="zh-CN" altLang="en-US" sz="2200" dirty="0" smtClean="0"/>
          </a:p>
        </p:txBody>
      </p:sp>
      <p:sp>
        <p:nvSpPr>
          <p:cNvPr id="15" name="矩形 14"/>
          <p:cNvSpPr/>
          <p:nvPr/>
        </p:nvSpPr>
        <p:spPr>
          <a:xfrm>
            <a:off x="2180903" y="3077666"/>
            <a:ext cx="8352928" cy="2631490"/>
          </a:xfrm>
          <a:prstGeom prst="rect">
            <a:avLst/>
          </a:prstGeom>
          <a:solidFill>
            <a:srgbClr val="FF9999"/>
          </a:solidFill>
        </p:spPr>
        <p:txBody>
          <a:bodyPr wrap="square">
            <a:spAutoFit/>
          </a:bodyPr>
          <a:lstStyle/>
          <a:p>
            <a:pPr>
              <a:lnSpc>
                <a:spcPct val="150000"/>
              </a:lnSpc>
            </a:pPr>
            <a:r>
              <a:rPr lang="zh-CN" altLang="en-US" dirty="0" smtClean="0"/>
              <a:t>　　</a:t>
            </a:r>
            <a:r>
              <a:rPr lang="zh-CN" altLang="en-US" sz="2200" dirty="0" smtClean="0"/>
              <a:t>　</a:t>
            </a:r>
            <a:r>
              <a:rPr lang="zh-CN" altLang="en-US" sz="2200" dirty="0" smtClean="0">
                <a:latin typeface="楷体" panose="02010609060101010101" pitchFamily="49" charset="-122"/>
                <a:ea typeface="楷体" panose="02010609060101010101" pitchFamily="49" charset="-122"/>
              </a:rPr>
              <a:t> 方</a:t>
            </a:r>
            <a:r>
              <a:rPr lang="zh-CN" altLang="en-US" sz="2200" dirty="0" smtClean="0">
                <a:latin typeface="楷体" panose="02010609060101010101" pitchFamily="49" charset="-122"/>
                <a:ea typeface="楷体" panose="02010609060101010101" pitchFamily="49" charset="-122"/>
              </a:rPr>
              <a:t>言　　　　　　　　　　 　　　</a:t>
            </a:r>
            <a:r>
              <a:rPr lang="zh-CN" altLang="en-US" sz="2200" dirty="0" smtClean="0">
                <a:latin typeface="楷体" panose="02010609060101010101" pitchFamily="49" charset="-122"/>
                <a:ea typeface="楷体" panose="02010609060101010101" pitchFamily="49" charset="-122"/>
              </a:rPr>
              <a:t>        普</a:t>
            </a:r>
            <a:r>
              <a:rPr lang="zh-CN" altLang="en-US" sz="2200" dirty="0" smtClean="0">
                <a:latin typeface="楷体" panose="02010609060101010101" pitchFamily="49" charset="-122"/>
                <a:ea typeface="楷体" panose="02010609060101010101" pitchFamily="49" charset="-122"/>
              </a:rPr>
              <a:t>通话</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把瓶瓶上的盖盖拧开</a:t>
            </a:r>
            <a:r>
              <a:rPr lang="zh-CN" altLang="en-US" sz="2200" dirty="0" smtClean="0">
                <a:latin typeface="楷体" panose="02010609060101010101" pitchFamily="49" charset="-122"/>
                <a:ea typeface="楷体" panose="02010609060101010101" pitchFamily="49" charset="-122"/>
              </a:rPr>
              <a:t>。                    把</a:t>
            </a:r>
            <a:r>
              <a:rPr lang="zh-CN" altLang="en-US" sz="2200" dirty="0" smtClean="0">
                <a:latin typeface="楷体" panose="02010609060101010101" pitchFamily="49" charset="-122"/>
                <a:ea typeface="楷体" panose="02010609060101010101" pitchFamily="49" charset="-122"/>
              </a:rPr>
              <a:t>瓶子上的盖儿拧开。</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门上有一个眼眼。 </a:t>
            </a:r>
            <a:r>
              <a:rPr lang="zh-CN" altLang="en-US" sz="2200" dirty="0" smtClean="0">
                <a:latin typeface="楷体" panose="02010609060101010101" pitchFamily="49" charset="-122"/>
                <a:ea typeface="楷体" panose="02010609060101010101" pitchFamily="49" charset="-122"/>
              </a:rPr>
              <a:t>                         门</a:t>
            </a:r>
            <a:r>
              <a:rPr lang="zh-CN" altLang="en-US" sz="2200" dirty="0" smtClean="0">
                <a:latin typeface="楷体" panose="02010609060101010101" pitchFamily="49" charset="-122"/>
                <a:ea typeface="楷体" panose="02010609060101010101" pitchFamily="49" charset="-122"/>
              </a:rPr>
              <a:t>上有一个眼儿。</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牌牌是木头做的。 </a:t>
            </a:r>
            <a:r>
              <a:rPr lang="zh-CN" altLang="en-US" sz="2200" dirty="0" smtClean="0">
                <a:latin typeface="楷体" panose="02010609060101010101" pitchFamily="49" charset="-122"/>
                <a:ea typeface="楷体" panose="02010609060101010101" pitchFamily="49" charset="-122"/>
              </a:rPr>
              <a:t>                         牌</a:t>
            </a:r>
            <a:r>
              <a:rPr lang="zh-CN" altLang="en-US" sz="2200" dirty="0" smtClean="0">
                <a:latin typeface="楷体" panose="02010609060101010101" pitchFamily="49" charset="-122"/>
                <a:ea typeface="楷体" panose="02010609060101010101" pitchFamily="49" charset="-122"/>
              </a:rPr>
              <a:t>子是木头做的。</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这顶帽帽儿真好看。 </a:t>
            </a:r>
            <a:r>
              <a:rPr lang="zh-CN" altLang="en-US" sz="2200" dirty="0" smtClean="0">
                <a:latin typeface="楷体" panose="02010609060101010101" pitchFamily="49" charset="-122"/>
                <a:ea typeface="楷体" panose="02010609060101010101" pitchFamily="49" charset="-122"/>
              </a:rPr>
              <a:t>                       这</a:t>
            </a:r>
            <a:r>
              <a:rPr lang="zh-CN" altLang="en-US" sz="2200" dirty="0" smtClean="0">
                <a:latin typeface="楷体" panose="02010609060101010101" pitchFamily="49" charset="-122"/>
                <a:ea typeface="楷体" panose="02010609060101010101" pitchFamily="49" charset="-122"/>
              </a:rPr>
              <a:t>顶小帽子真好看。</a:t>
            </a:r>
            <a:endParaRPr lang="zh-CN" altLang="en-US" sz="2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p:nvPr/>
        </p:nvGrpSpPr>
        <p:grpSpPr>
          <a:xfrm>
            <a:off x="886327" y="591989"/>
            <a:ext cx="11086097" cy="0"/>
            <a:chOff x="1028775" y="591989"/>
            <a:chExt cx="11086097" cy="0"/>
          </a:xfrm>
        </p:grpSpPr>
        <p:cxnSp>
          <p:nvCxnSpPr>
            <p:cNvPr id="25" name="直接连接符 24"/>
            <p:cNvCxnSpPr/>
            <p:nvPr/>
          </p:nvCxnSpPr>
          <p:spPr>
            <a:xfrm>
              <a:off x="1028775" y="591989"/>
              <a:ext cx="266272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452143" y="591989"/>
              <a:ext cx="26627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 name="Rectangle 35"/>
          <p:cNvSpPr/>
          <p:nvPr/>
        </p:nvSpPr>
        <p:spPr>
          <a:xfrm>
            <a:off x="944953" y="1013020"/>
            <a:ext cx="1584176"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1100783" y="1024037"/>
            <a:ext cx="1296144" cy="430887"/>
          </a:xfrm>
          <a:prstGeom prst="rect">
            <a:avLst/>
          </a:prstGeom>
          <a:noFill/>
        </p:spPr>
        <p:txBody>
          <a:bodyPr wrap="square" rtlCol="0">
            <a:spAutoFit/>
          </a:bodyPr>
          <a:lstStyle/>
          <a:p>
            <a:r>
              <a:rPr lang="zh-CN" altLang="en-US" sz="2200" dirty="0" smtClean="0"/>
              <a:t>重      叠</a:t>
            </a:r>
            <a:endParaRPr lang="zh-CN" altLang="en-US" sz="2200" dirty="0"/>
          </a:p>
        </p:txBody>
      </p:sp>
      <p:sp>
        <p:nvSpPr>
          <p:cNvPr id="13" name="TextBox 8"/>
          <p:cNvSpPr txBox="1"/>
          <p:nvPr/>
        </p:nvSpPr>
        <p:spPr>
          <a:xfrm>
            <a:off x="3837087"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884759" y="1672109"/>
            <a:ext cx="11233248" cy="1557927"/>
          </a:xfrm>
          <a:prstGeom prst="rect">
            <a:avLst/>
          </a:prstGeom>
        </p:spPr>
        <p:txBody>
          <a:bodyPr wrap="square">
            <a:spAutoFit/>
          </a:bodyPr>
          <a:lstStyle/>
          <a:p>
            <a:pPr algn="just">
              <a:lnSpc>
                <a:spcPct val="150000"/>
              </a:lnSpc>
            </a:pPr>
            <a:r>
              <a:rPr lang="zh-CN" altLang="en-US" sz="2200" dirty="0" smtClean="0"/>
              <a:t>          </a:t>
            </a:r>
            <a:r>
              <a:rPr lang="zh-CN" altLang="en-US" sz="2200" dirty="0" smtClean="0">
                <a:solidFill>
                  <a:srgbClr val="ED1C24"/>
                </a:solidFill>
              </a:rPr>
              <a:t>形容词重叠</a:t>
            </a:r>
            <a:r>
              <a:rPr lang="zh-CN" altLang="en-US" sz="2200" dirty="0" smtClean="0"/>
              <a:t>：形</a:t>
            </a:r>
            <a:r>
              <a:rPr lang="zh-CN" altLang="en-US" sz="2200" dirty="0" smtClean="0"/>
              <a:t>容词在普通话中可以重叠，但单音节重叠一般要在后面加上“的”字，如“红</a:t>
            </a:r>
            <a:r>
              <a:rPr lang="zh-CN" altLang="en-US" sz="2200" dirty="0" smtClean="0"/>
              <a:t>”重</a:t>
            </a:r>
            <a:r>
              <a:rPr lang="zh-CN" altLang="en-US" sz="2200" dirty="0" smtClean="0"/>
              <a:t>叠为“红红的”。但在湖北、浙江等一些方言里常常没有“的”。有的方言里有三叠</a:t>
            </a:r>
            <a:r>
              <a:rPr lang="zh-CN" altLang="en-US" sz="2200" dirty="0" smtClean="0"/>
              <a:t>。</a:t>
            </a:r>
            <a:endParaRPr lang="zh-CN" altLang="en-US" sz="2200" dirty="0" smtClean="0"/>
          </a:p>
        </p:txBody>
      </p:sp>
      <p:sp>
        <p:nvSpPr>
          <p:cNvPr id="15" name="矩形 14"/>
          <p:cNvSpPr/>
          <p:nvPr/>
        </p:nvSpPr>
        <p:spPr>
          <a:xfrm>
            <a:off x="2540943" y="3544317"/>
            <a:ext cx="7560840" cy="2677656"/>
          </a:xfrm>
          <a:prstGeom prst="rect">
            <a:avLst/>
          </a:prstGeom>
          <a:solidFill>
            <a:srgbClr val="33CCFF"/>
          </a:solidFill>
        </p:spPr>
        <p:txBody>
          <a:bodyPr wrap="square">
            <a:spAutoFit/>
          </a:bodyPr>
          <a:lstStyle/>
          <a:p>
            <a:pPr>
              <a:lnSpc>
                <a:spcPct val="150000"/>
              </a:lnSpc>
            </a:pPr>
            <a:r>
              <a:rPr lang="zh-CN" altLang="en-US" dirty="0" smtClean="0"/>
              <a:t>　　</a:t>
            </a:r>
            <a:r>
              <a:rPr lang="zh-CN" altLang="en-US" sz="2200" dirty="0" smtClean="0"/>
              <a:t>　</a:t>
            </a:r>
            <a:r>
              <a:rPr lang="zh-CN" altLang="en-US" sz="2200" dirty="0" smtClean="0">
                <a:latin typeface="楷体" panose="02010609060101010101" pitchFamily="49" charset="-122"/>
                <a:ea typeface="楷体" panose="02010609060101010101" pitchFamily="49" charset="-122"/>
              </a:rPr>
              <a:t>方言 </a:t>
            </a:r>
            <a:r>
              <a:rPr lang="zh-CN" altLang="en-US" sz="2400" dirty="0" smtClean="0"/>
              <a:t>　　</a:t>
            </a:r>
            <a:r>
              <a:rPr lang="zh-CN" altLang="en-US" sz="2400" dirty="0" smtClean="0"/>
              <a:t>                                                  </a:t>
            </a:r>
            <a:r>
              <a:rPr lang="zh-CN" altLang="en-US" sz="2200" dirty="0" smtClean="0">
                <a:latin typeface="楷体" panose="02010609060101010101" pitchFamily="49" charset="-122"/>
                <a:ea typeface="楷体" panose="02010609060101010101" pitchFamily="49" charset="-122"/>
              </a:rPr>
              <a:t>普通话</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他的手洗得白白白。                 </a:t>
            </a:r>
            <a:r>
              <a:rPr lang="zh-CN" altLang="en-US" sz="2200" dirty="0" smtClean="0">
                <a:latin typeface="楷体" panose="02010609060101010101" pitchFamily="49" charset="-122"/>
                <a:ea typeface="楷体" panose="02010609060101010101" pitchFamily="49" charset="-122"/>
              </a:rPr>
              <a:t>他</a:t>
            </a:r>
            <a:r>
              <a:rPr lang="zh-CN" altLang="en-US" sz="2200" dirty="0" smtClean="0">
                <a:latin typeface="楷体" panose="02010609060101010101" pitchFamily="49" charset="-122"/>
                <a:ea typeface="楷体" panose="02010609060101010101" pitchFamily="49" charset="-122"/>
              </a:rPr>
              <a:t>的手洗得很白。</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冰冰冷                             </a:t>
            </a:r>
            <a:r>
              <a:rPr lang="zh-CN" altLang="en-US" sz="2200" dirty="0" smtClean="0">
                <a:latin typeface="楷体" panose="02010609060101010101" pitchFamily="49" charset="-122"/>
                <a:ea typeface="楷体" panose="02010609060101010101" pitchFamily="49" charset="-122"/>
              </a:rPr>
              <a:t>冷</a:t>
            </a:r>
            <a:r>
              <a:rPr lang="zh-CN" altLang="en-US" sz="2200" dirty="0" smtClean="0">
                <a:latin typeface="楷体" panose="02010609060101010101" pitchFamily="49" charset="-122"/>
                <a:ea typeface="楷体" panose="02010609060101010101" pitchFamily="49" charset="-122"/>
              </a:rPr>
              <a:t>冰冰</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雪雪白的                           </a:t>
            </a:r>
            <a:r>
              <a:rPr lang="zh-CN" altLang="en-US" sz="2200" dirty="0" smtClean="0">
                <a:latin typeface="楷体" panose="02010609060101010101" pitchFamily="49" charset="-122"/>
                <a:ea typeface="楷体" panose="02010609060101010101" pitchFamily="49" charset="-122"/>
              </a:rPr>
              <a:t>雪</a:t>
            </a:r>
            <a:r>
              <a:rPr lang="zh-CN" altLang="en-US" sz="2200" dirty="0" smtClean="0">
                <a:latin typeface="楷体" panose="02010609060101010101" pitchFamily="49" charset="-122"/>
                <a:ea typeface="楷体" panose="02010609060101010101" pitchFamily="49" charset="-122"/>
              </a:rPr>
              <a:t>白雪白的</a:t>
            </a:r>
            <a:endParaRPr lang="zh-CN" altLang="en-US" sz="2200" dirty="0" smtClean="0">
              <a:latin typeface="楷体" panose="02010609060101010101" pitchFamily="49" charset="-122"/>
              <a:ea typeface="楷体" panose="02010609060101010101" pitchFamily="49" charset="-122"/>
            </a:endParaRPr>
          </a:p>
          <a:p>
            <a:pPr>
              <a:lnSpc>
                <a:spcPct val="150000"/>
              </a:lnSpc>
            </a:pPr>
            <a:r>
              <a:rPr lang="zh-CN" altLang="en-US" sz="2200" dirty="0" smtClean="0">
                <a:latin typeface="楷体" panose="02010609060101010101" pitchFamily="49" charset="-122"/>
                <a:ea typeface="楷体" panose="02010609060101010101" pitchFamily="49" charset="-122"/>
              </a:rPr>
              <a:t>清白清白                           </a:t>
            </a:r>
            <a:r>
              <a:rPr lang="zh-CN" altLang="en-US" sz="2200" dirty="0" smtClean="0">
                <a:latin typeface="楷体" panose="02010609060101010101" pitchFamily="49" charset="-122"/>
                <a:ea typeface="楷体" panose="02010609060101010101" pitchFamily="49" charset="-122"/>
              </a:rPr>
              <a:t>清</a:t>
            </a:r>
            <a:r>
              <a:rPr lang="zh-CN" altLang="en-US" sz="2200" dirty="0" smtClean="0">
                <a:latin typeface="楷体" panose="02010609060101010101" pitchFamily="49" charset="-122"/>
                <a:ea typeface="楷体" panose="02010609060101010101" pitchFamily="49" charset="-122"/>
              </a:rPr>
              <a:t>清白白</a:t>
            </a:r>
            <a:endParaRPr lang="zh-CN" altLang="en-US" sz="22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30887"/>
          </a:xfrm>
          <a:prstGeom prst="rect">
            <a:avLst/>
          </a:prstGeom>
          <a:noFill/>
        </p:spPr>
        <p:txBody>
          <a:bodyPr wrap="square" rtlCol="0">
            <a:spAutoFit/>
          </a:bodyPr>
          <a:lstStyle/>
          <a:p>
            <a:r>
              <a:rPr lang="zh-CN" altLang="en-US" sz="2200" dirty="0" smtClean="0"/>
              <a:t>附       加</a:t>
            </a:r>
            <a:endParaRPr lang="zh-CN" altLang="en-US" sz="2200" dirty="0"/>
          </a:p>
        </p:txBody>
      </p:sp>
      <p:sp>
        <p:nvSpPr>
          <p:cNvPr id="15" name="矩形 14"/>
          <p:cNvSpPr/>
          <p:nvPr/>
        </p:nvSpPr>
        <p:spPr>
          <a:xfrm>
            <a:off x="812751" y="1600101"/>
            <a:ext cx="11161240" cy="1050096"/>
          </a:xfrm>
          <a:prstGeom prst="rect">
            <a:avLst/>
          </a:prstGeom>
        </p:spPr>
        <p:txBody>
          <a:bodyPr wrap="square">
            <a:spAutoFit/>
          </a:bodyPr>
          <a:lstStyle/>
          <a:p>
            <a:pPr>
              <a:lnSpc>
                <a:spcPct val="150000"/>
              </a:lnSpc>
            </a:pPr>
            <a:r>
              <a:rPr lang="zh-CN" altLang="en-US" sz="2200" dirty="0" smtClean="0"/>
              <a:t>         </a:t>
            </a:r>
            <a:r>
              <a:rPr lang="zh-CN" altLang="en-US" sz="2200" dirty="0" smtClean="0">
                <a:solidFill>
                  <a:srgbClr val="ED1C24"/>
                </a:solidFill>
              </a:rPr>
              <a:t>前缀</a:t>
            </a:r>
            <a:r>
              <a:rPr lang="zh-CN" altLang="en-US" sz="2200" dirty="0" smtClean="0"/>
              <a:t>：附</a:t>
            </a:r>
            <a:r>
              <a:rPr lang="zh-CN" altLang="en-US" sz="2200" dirty="0" smtClean="0"/>
              <a:t>加的前缀在方言与普通话里数量不多，这里只说说“阿”。“阿”在普通话里很少用，但在一些方言区“阿”的使用很普遍。</a:t>
            </a:r>
            <a:endParaRPr lang="zh-CN" altLang="en-US" sz="2200" dirty="0" smtClean="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812751" y="2680221"/>
            <a:ext cx="11305256" cy="4154984"/>
          </a:xfrm>
          <a:prstGeom prst="rect">
            <a:avLst/>
          </a:prstGeom>
          <a:solidFill>
            <a:schemeClr val="accent2">
              <a:lumMod val="20000"/>
              <a:lumOff val="80000"/>
            </a:schemeClr>
          </a:solidFill>
        </p:spPr>
        <p:txBody>
          <a:bodyPr wrap="square">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    吴</a:t>
            </a:r>
            <a:r>
              <a:rPr lang="zh-CN" altLang="en-US" sz="2200" dirty="0" smtClean="0">
                <a:latin typeface="楷体" panose="02010609060101010101" pitchFamily="49" charset="-122"/>
                <a:ea typeface="楷体" panose="02010609060101010101" pitchFamily="49" charset="-122"/>
              </a:rPr>
              <a:t>方言上海话里的亲属称谓一般不重叠，而是加前缀“阿”，例如“</a:t>
            </a:r>
            <a:r>
              <a:rPr lang="zh-CN" altLang="en-US" sz="2200" dirty="0" smtClean="0">
                <a:latin typeface="楷体" panose="02010609060101010101" pitchFamily="49" charset="-122"/>
                <a:ea typeface="楷体" panose="02010609060101010101" pitchFamily="49" charset="-122"/>
              </a:rPr>
              <a:t>阿奶</a:t>
            </a:r>
            <a:r>
              <a:rPr lang="zh-CN" altLang="en-US" sz="2200" dirty="0" smtClean="0">
                <a:latin typeface="楷体" panose="02010609060101010101" pitchFamily="49" charset="-122"/>
                <a:ea typeface="楷体" panose="02010609060101010101" pitchFamily="49" charset="-122"/>
              </a:rPr>
              <a:t>”（奶奶）、“阿爸”（爸爸）、“阿叔”（叔叔）、“阿哥”（哥哥）。上海话在爱称、排行</a:t>
            </a:r>
            <a:r>
              <a:rPr lang="zh-CN" altLang="en-US" sz="2200" dirty="0" smtClean="0">
                <a:latin typeface="楷体" panose="02010609060101010101" pitchFamily="49" charset="-122"/>
                <a:ea typeface="楷体" panose="02010609060101010101" pitchFamily="49" charset="-122"/>
              </a:rPr>
              <a:t>和姓</a:t>
            </a:r>
            <a:r>
              <a:rPr lang="zh-CN" altLang="en-US" sz="2200" dirty="0" smtClean="0">
                <a:latin typeface="楷体" panose="02010609060101010101" pitchFamily="49" charset="-122"/>
                <a:ea typeface="楷体" panose="02010609060101010101" pitchFamily="49" charset="-122"/>
              </a:rPr>
              <a:t>名前边也往往冠以“阿”字，如“阿宝”“阿囡”“阿大”“阿二”“阿三”“阿李”“</a:t>
            </a:r>
            <a:r>
              <a:rPr lang="zh-CN" altLang="en-US" sz="2200" dirty="0" smtClean="0">
                <a:latin typeface="楷体" panose="02010609060101010101" pitchFamily="49" charset="-122"/>
                <a:ea typeface="楷体" panose="02010609060101010101" pitchFamily="49" charset="-122"/>
              </a:rPr>
              <a:t>阿明</a:t>
            </a:r>
            <a:r>
              <a:rPr lang="zh-CN" altLang="en-US" sz="2200" dirty="0" smtClean="0">
                <a:latin typeface="楷体" panose="02010609060101010101" pitchFamily="49" charset="-122"/>
                <a:ea typeface="楷体" panose="02010609060101010101" pitchFamily="49" charset="-122"/>
              </a:rPr>
              <a:t>”“阿东山</a:t>
            </a:r>
            <a:r>
              <a:rPr lang="zh-CN" altLang="en-US" sz="2200" dirty="0" smtClean="0">
                <a:latin typeface="楷体" panose="02010609060101010101" pitchFamily="49" charset="-122"/>
                <a:ea typeface="楷体" panose="02010609060101010101" pitchFamily="49" charset="-122"/>
              </a:rPr>
              <a:t>”。</a:t>
            </a:r>
            <a:endParaRPr lang="en-US" altLang="zh-CN" sz="2200" dirty="0" smtClean="0">
              <a:latin typeface="楷体" panose="02010609060101010101" pitchFamily="49" charset="-122"/>
              <a:ea typeface="楷体" panose="02010609060101010101" pitchFamily="49" charset="-122"/>
            </a:endParaRPr>
          </a:p>
          <a:p>
            <a:pPr algn="just">
              <a:lnSpc>
                <a:spcPct val="150000"/>
              </a:lnSpc>
            </a:pP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zh-CN" altLang="en-US" sz="2200" dirty="0" smtClean="0">
                <a:latin typeface="楷体" panose="02010609060101010101" pitchFamily="49" charset="-122"/>
                <a:ea typeface="楷体" panose="02010609060101010101" pitchFamily="49" charset="-122"/>
              </a:rPr>
              <a:t>    闽</a:t>
            </a:r>
            <a:r>
              <a:rPr lang="zh-CN" altLang="en-US" sz="2200" dirty="0" smtClean="0">
                <a:latin typeface="楷体" panose="02010609060101010101" pitchFamily="49" charset="-122"/>
                <a:ea typeface="楷体" panose="02010609060101010101" pitchFamily="49" charset="-122"/>
              </a:rPr>
              <a:t>方言厦门话里的“阿”除冠于亲属称谓和单音名字前以外，还跟代词“</a:t>
            </a:r>
            <a:r>
              <a:rPr lang="en-US" altLang="zh-CN" sz="2200" dirty="0" smtClean="0">
                <a:latin typeface="楷体" panose="02010609060101010101" pitchFamily="49" charset="-122"/>
                <a:ea typeface="楷体" panose="02010609060101010101" pitchFamily="49" charset="-122"/>
              </a:rPr>
              <a:t>e”</a:t>
            </a:r>
            <a:r>
              <a:rPr lang="zh-CN" altLang="en-US" sz="2200" dirty="0" smtClean="0">
                <a:latin typeface="楷体" panose="02010609060101010101" pitchFamily="49" charset="-122"/>
                <a:ea typeface="楷体" panose="02010609060101010101" pitchFamily="49" charset="-122"/>
              </a:rPr>
              <a:t>一起</a:t>
            </a:r>
            <a:r>
              <a:rPr lang="zh-CN" altLang="en-US" sz="2200" dirty="0" smtClean="0">
                <a:latin typeface="楷体" panose="02010609060101010101" pitchFamily="49" charset="-122"/>
                <a:ea typeface="楷体" panose="02010609060101010101" pitchFamily="49" charset="-122"/>
              </a:rPr>
              <a:t>组成</a:t>
            </a:r>
            <a:r>
              <a:rPr lang="zh-CN" altLang="en-US" sz="2200" dirty="0" smtClean="0">
                <a:latin typeface="楷体" panose="02010609060101010101" pitchFamily="49" charset="-122"/>
                <a:ea typeface="楷体" panose="02010609060101010101" pitchFamily="49" charset="-122"/>
              </a:rPr>
              <a:t>“阿</a:t>
            </a:r>
            <a:r>
              <a:rPr lang="en-US" altLang="zh-CN" sz="2200" dirty="0" err="1" smtClean="0">
                <a:latin typeface="楷体" panose="02010609060101010101" pitchFamily="49" charset="-122"/>
                <a:ea typeface="楷体" panose="02010609060101010101" pitchFamily="49" charset="-122"/>
              </a:rPr>
              <a:t>Xe</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形式，用以称呼人，带有轻蔑、戏谑的语气，例如“阿戆</a:t>
            </a:r>
            <a:r>
              <a:rPr lang="en-US" altLang="zh-CN" sz="2200" dirty="0" smtClean="0">
                <a:latin typeface="楷体" panose="02010609060101010101" pitchFamily="49" charset="-122"/>
                <a:ea typeface="楷体" panose="02010609060101010101" pitchFamily="49" charset="-122"/>
              </a:rPr>
              <a:t>e”</a:t>
            </a:r>
            <a:r>
              <a:rPr lang="zh-CN" altLang="en-US" sz="2200" dirty="0" smtClean="0">
                <a:latin typeface="楷体" panose="02010609060101010101" pitchFamily="49" charset="-122"/>
                <a:ea typeface="楷体" panose="02010609060101010101" pitchFamily="49" charset="-122"/>
              </a:rPr>
              <a:t>（傻瓜）、“阿</a:t>
            </a:r>
            <a:r>
              <a:rPr lang="zh-CN" altLang="en-US" sz="2200" dirty="0" smtClean="0">
                <a:latin typeface="楷体" panose="02010609060101010101" pitchFamily="49" charset="-122"/>
                <a:ea typeface="楷体" panose="02010609060101010101" pitchFamily="49" charset="-122"/>
              </a:rPr>
              <a:t>乡</a:t>
            </a:r>
            <a:r>
              <a:rPr lang="en-US" altLang="zh-CN" sz="2200" dirty="0" smtClean="0">
                <a:latin typeface="楷体" panose="02010609060101010101" pitchFamily="49" charset="-122"/>
                <a:ea typeface="楷体" panose="02010609060101010101" pitchFamily="49" charset="-122"/>
              </a:rPr>
              <a:t>e</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（乡下佬）、“阿散</a:t>
            </a:r>
            <a:r>
              <a:rPr lang="en-US" altLang="zh-CN" sz="2200" dirty="0" smtClean="0">
                <a:latin typeface="楷体" panose="02010609060101010101" pitchFamily="49" charset="-122"/>
                <a:ea typeface="楷体" panose="02010609060101010101" pitchFamily="49" charset="-122"/>
              </a:rPr>
              <a:t>e”</a:t>
            </a:r>
            <a:r>
              <a:rPr lang="zh-CN" altLang="en-US" sz="2200" dirty="0" smtClean="0">
                <a:latin typeface="楷体" panose="02010609060101010101" pitchFamily="49" charset="-122"/>
                <a:ea typeface="楷体" panose="02010609060101010101" pitchFamily="49" charset="-122"/>
              </a:rPr>
              <a:t>（游手好闲者）。</a:t>
            </a:r>
            <a:endParaRPr lang="zh-CN" altLang="en-US" sz="2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886327" y="591989"/>
            <a:ext cx="11086097" cy="0"/>
            <a:chOff x="1028775" y="591989"/>
            <a:chExt cx="11086097" cy="0"/>
          </a:xfrm>
        </p:grpSpPr>
        <p:cxnSp>
          <p:nvCxnSpPr>
            <p:cNvPr id="47" name="直接连接符 46"/>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11829975" y="3472309"/>
            <a:ext cx="615553" cy="1584176"/>
          </a:xfrm>
          <a:prstGeom prst="rect">
            <a:avLst/>
          </a:prstGeom>
          <a:noFill/>
        </p:spPr>
        <p:txBody>
          <a:bodyPr vert="eaVert" wrap="square" rtlCol="0">
            <a:spAutoFit/>
          </a:bodyPr>
          <a:lstStyle/>
          <a:p>
            <a:r>
              <a:rPr lang="zh-CN" altLang="en-US" sz="2800" dirty="0" smtClean="0">
                <a:solidFill>
                  <a:schemeClr val="bg1"/>
                </a:solidFill>
                <a:latin typeface="黑体" panose="02010609060101010101" pitchFamily="49" charset="-122"/>
                <a:ea typeface="黑体" panose="02010609060101010101" pitchFamily="49" charset="-122"/>
              </a:rPr>
              <a:t>西    方</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2" name="Rectangle 35"/>
          <p:cNvSpPr/>
          <p:nvPr/>
        </p:nvSpPr>
        <p:spPr>
          <a:xfrm>
            <a:off x="884759" y="952029"/>
            <a:ext cx="1656184"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028775" y="952029"/>
            <a:ext cx="1296144" cy="430887"/>
          </a:xfrm>
          <a:prstGeom prst="rect">
            <a:avLst/>
          </a:prstGeom>
          <a:noFill/>
        </p:spPr>
        <p:txBody>
          <a:bodyPr wrap="square" rtlCol="0">
            <a:spAutoFit/>
          </a:bodyPr>
          <a:lstStyle/>
          <a:p>
            <a:r>
              <a:rPr lang="zh-CN" altLang="en-US" sz="2200" dirty="0" smtClean="0"/>
              <a:t>附       加</a:t>
            </a:r>
            <a:endParaRPr lang="zh-CN" altLang="en-US" sz="2200" dirty="0"/>
          </a:p>
        </p:txBody>
      </p:sp>
      <p:sp>
        <p:nvSpPr>
          <p:cNvPr id="15" name="矩形 14"/>
          <p:cNvSpPr/>
          <p:nvPr/>
        </p:nvSpPr>
        <p:spPr>
          <a:xfrm>
            <a:off x="812751" y="1600101"/>
            <a:ext cx="11161240" cy="1050096"/>
          </a:xfrm>
          <a:prstGeom prst="rect">
            <a:avLst/>
          </a:prstGeom>
        </p:spPr>
        <p:txBody>
          <a:bodyPr wrap="square">
            <a:spAutoFit/>
          </a:bodyPr>
          <a:lstStyle/>
          <a:p>
            <a:pPr algn="just">
              <a:lnSpc>
                <a:spcPct val="150000"/>
              </a:lnSpc>
            </a:pPr>
            <a:r>
              <a:rPr lang="zh-CN" altLang="en-US" sz="2200" dirty="0" smtClean="0"/>
              <a:t>         </a:t>
            </a:r>
            <a:r>
              <a:rPr lang="zh-CN" altLang="en-US" sz="2200" dirty="0" smtClean="0">
                <a:solidFill>
                  <a:srgbClr val="ED1C24"/>
                </a:solidFill>
              </a:rPr>
              <a:t>后缀</a:t>
            </a:r>
            <a:r>
              <a:rPr lang="zh-CN" altLang="en-US" sz="2200" dirty="0" smtClean="0"/>
              <a:t>：</a:t>
            </a:r>
            <a:r>
              <a:rPr lang="zh-CN" altLang="en-US" sz="2200" dirty="0" smtClean="0"/>
              <a:t>附加的后缀在方言和普通话里数量都比前缀多，这里只谈“子、儿、头”，但这些后缀用在什么词语里，普通话和方言有所不同。</a:t>
            </a:r>
            <a:endParaRPr lang="zh-CN" altLang="en-US" sz="2200" dirty="0" smtClean="0"/>
          </a:p>
        </p:txBody>
      </p:sp>
      <p:sp>
        <p:nvSpPr>
          <p:cNvPr id="20" name="TextBox 8"/>
          <p:cNvSpPr txBox="1"/>
          <p:nvPr/>
        </p:nvSpPr>
        <p:spPr>
          <a:xfrm>
            <a:off x="3621063" y="303957"/>
            <a:ext cx="5286946" cy="615553"/>
          </a:xfrm>
          <a:prstGeom prst="rect">
            <a:avLst/>
          </a:prstGeom>
          <a:noFill/>
        </p:spPr>
        <p:txBody>
          <a:bodyPr wrap="square" lIns="0" tIns="0" rIns="0" bIns="0" rtlCol="0" anchor="ctr">
            <a:spAutoFit/>
          </a:bodyPr>
          <a:lstStyle/>
          <a:p>
            <a:pPr algn="ctr"/>
            <a:r>
              <a:rPr lang="zh-CN" altLang="en-US" sz="4000" dirty="0" smtClean="0">
                <a:latin typeface="Arial" panose="020B0604020202020204" pitchFamily="34" charset="0"/>
                <a:ea typeface="微软雅黑" panose="020B0503020204020204" pitchFamily="34" charset="-122"/>
                <a:sym typeface="Arial" panose="020B0604020202020204" pitchFamily="34" charset="0"/>
              </a:rPr>
              <a:t>一 </a:t>
            </a:r>
            <a:r>
              <a:rPr lang="zh-CN" altLang="en-US" sz="4000" dirty="0" smtClean="0">
                <a:latin typeface="Arial" panose="020B0604020202020204" pitchFamily="34" charset="0"/>
                <a:ea typeface="微软雅黑" panose="020B0503020204020204" pitchFamily="34" charset="-122"/>
                <a:sym typeface="Arial" panose="020B0604020202020204" pitchFamily="34" charset="0"/>
              </a:rPr>
              <a:t>实词的形态变化不同</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流程图: 联系 10"/>
          <p:cNvSpPr/>
          <p:nvPr/>
        </p:nvSpPr>
        <p:spPr>
          <a:xfrm>
            <a:off x="740743" y="2968253"/>
            <a:ext cx="2016224" cy="1872208"/>
          </a:xfrm>
          <a:prstGeom prst="flowChartConnector">
            <a:avLst/>
          </a:prstGeom>
          <a:solidFill>
            <a:srgbClr val="CAC2F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16807" y="3472309"/>
            <a:ext cx="825867" cy="861774"/>
          </a:xfrm>
          <a:prstGeom prst="rect">
            <a:avLst/>
          </a:prstGeom>
        </p:spPr>
        <p:txBody>
          <a:bodyPr wrap="none">
            <a:spAutoFit/>
          </a:bodyPr>
          <a:lstStyle/>
          <a:p>
            <a:r>
              <a:rPr lang="zh-CN" altLang="en-US" sz="5000" b="1" dirty="0" smtClean="0"/>
              <a:t>子</a:t>
            </a:r>
            <a:endParaRPr lang="zh-CN" altLang="en-US" sz="5000" b="1" dirty="0"/>
          </a:p>
        </p:txBody>
      </p:sp>
      <p:sp>
        <p:nvSpPr>
          <p:cNvPr id="16" name="矩形 15"/>
          <p:cNvSpPr/>
          <p:nvPr/>
        </p:nvSpPr>
        <p:spPr>
          <a:xfrm>
            <a:off x="2684959" y="2896245"/>
            <a:ext cx="4980851" cy="430887"/>
          </a:xfrm>
          <a:prstGeom prst="rect">
            <a:avLst/>
          </a:prstGeom>
        </p:spPr>
        <p:txBody>
          <a:bodyPr wrap="none">
            <a:spAutoFit/>
          </a:bodyPr>
          <a:lstStyle/>
          <a:p>
            <a:r>
              <a:rPr lang="zh-CN" altLang="en-US" sz="2200" dirty="0" smtClean="0"/>
              <a:t>上海话、苏州话“子”尾词十分丰富。</a:t>
            </a:r>
            <a:endParaRPr lang="zh-CN" altLang="en-US" sz="2200" dirty="0" smtClean="0"/>
          </a:p>
        </p:txBody>
      </p:sp>
      <p:sp>
        <p:nvSpPr>
          <p:cNvPr id="17" name="矩形 16"/>
          <p:cNvSpPr/>
          <p:nvPr/>
        </p:nvSpPr>
        <p:spPr>
          <a:xfrm>
            <a:off x="2828975" y="3328293"/>
            <a:ext cx="7237879" cy="430887"/>
          </a:xfrm>
          <a:prstGeom prst="rect">
            <a:avLst/>
          </a:prstGeom>
          <a:solidFill>
            <a:srgbClr val="FFFF99"/>
          </a:solidFill>
        </p:spPr>
        <p:txBody>
          <a:bodyPr wrap="none">
            <a:spAutoFit/>
          </a:bodyPr>
          <a:lstStyle/>
          <a:p>
            <a:pPr algn="just"/>
            <a:r>
              <a:rPr lang="zh-CN" altLang="en-US" sz="2200" dirty="0" smtClean="0">
                <a:latin typeface="楷体" panose="02010609060101010101" pitchFamily="49" charset="-122"/>
                <a:ea typeface="楷体" panose="02010609060101010101" pitchFamily="49" charset="-122"/>
              </a:rPr>
              <a:t>“车子”（车）、“镬子”（锅）、“学生子”（学生）</a:t>
            </a:r>
            <a:endParaRPr lang="zh-CN" altLang="en-US" sz="2200" dirty="0">
              <a:latin typeface="楷体" panose="02010609060101010101" pitchFamily="49" charset="-122"/>
              <a:ea typeface="楷体" panose="02010609060101010101" pitchFamily="49" charset="-122"/>
            </a:endParaRPr>
          </a:p>
        </p:txBody>
      </p:sp>
      <p:sp>
        <p:nvSpPr>
          <p:cNvPr id="18" name="矩形 17"/>
          <p:cNvSpPr/>
          <p:nvPr/>
        </p:nvSpPr>
        <p:spPr>
          <a:xfrm>
            <a:off x="2828975" y="3832349"/>
            <a:ext cx="9073008" cy="1028680"/>
          </a:xfrm>
          <a:prstGeom prst="rect">
            <a:avLst/>
          </a:prstGeom>
          <a:solidFill>
            <a:srgbClr val="FFD757"/>
          </a:solidFill>
        </p:spPr>
        <p:txBody>
          <a:bodyPr wrap="square">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“今朝子”（今天）、“明朝子”（明天）、“昨日子”（昨天）、“葛日子”（那天）</a:t>
            </a:r>
            <a:endParaRPr lang="zh-CN" altLang="en-US" sz="2200" dirty="0" smtClean="0">
              <a:latin typeface="楷体" panose="02010609060101010101" pitchFamily="49" charset="-122"/>
              <a:ea typeface="楷体" panose="02010609060101010101" pitchFamily="49" charset="-122"/>
            </a:endParaRPr>
          </a:p>
        </p:txBody>
      </p:sp>
      <p:sp>
        <p:nvSpPr>
          <p:cNvPr id="19" name="矩形 18"/>
          <p:cNvSpPr/>
          <p:nvPr/>
        </p:nvSpPr>
        <p:spPr>
          <a:xfrm>
            <a:off x="884759" y="5056485"/>
            <a:ext cx="10801200" cy="430887"/>
          </a:xfrm>
          <a:prstGeom prst="rect">
            <a:avLst/>
          </a:prstGeom>
        </p:spPr>
        <p:txBody>
          <a:bodyPr wrap="square">
            <a:spAutoFit/>
          </a:bodyPr>
          <a:lstStyle/>
          <a:p>
            <a:pPr algn="just"/>
            <a:r>
              <a:rPr lang="zh-CN" altLang="en-US" sz="2200" dirty="0" smtClean="0"/>
              <a:t>湘方言双峰话老湘语和赣方言南昌话“子”的使用范围也比普通话大得</a:t>
            </a:r>
            <a:r>
              <a:rPr lang="zh-CN" altLang="en-US" sz="2200" dirty="0" smtClean="0"/>
              <a:t>多。</a:t>
            </a:r>
            <a:endParaRPr lang="zh-CN" altLang="en-US" sz="2200" dirty="0" smtClean="0"/>
          </a:p>
        </p:txBody>
      </p:sp>
      <p:sp>
        <p:nvSpPr>
          <p:cNvPr id="22" name="矩形 21"/>
          <p:cNvSpPr/>
          <p:nvPr/>
        </p:nvSpPr>
        <p:spPr>
          <a:xfrm>
            <a:off x="956767" y="5560541"/>
            <a:ext cx="7128792" cy="1107996"/>
          </a:xfrm>
          <a:prstGeom prst="rect">
            <a:avLst/>
          </a:prstGeom>
          <a:solidFill>
            <a:srgbClr val="FF99FF"/>
          </a:solidFill>
        </p:spPr>
        <p:txBody>
          <a:bodyPr wrap="square">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双峰话的“老鼠子”“老鸦子”“星子”“蚂蚁子”</a:t>
            </a: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zh-CN" altLang="en-US" sz="2200" dirty="0" smtClean="0">
                <a:latin typeface="楷体" panose="02010609060101010101" pitchFamily="49" charset="-122"/>
                <a:ea typeface="楷体" panose="02010609060101010101" pitchFamily="49" charset="-122"/>
              </a:rPr>
              <a:t>南昌话的“麻雀子”“驼背子”“涎围子”（涎布）</a:t>
            </a:r>
            <a:endParaRPr lang="zh-CN" altLang="en-US" sz="22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ENTRY"/>
  <p:tag name="ID" val="553512"/>
  <p:tag name="MH_ORDER" val="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1022204031"/>
  <p:tag name="MH_LIBRARY" val="GRAPHIC"/>
</p:tagLst>
</file>

<file path=ppt/tags/tag7.xml><?xml version="1.0" encoding="utf-8"?>
<p:tagLst xmlns:p="http://schemas.openxmlformats.org/presentationml/2006/main">
  <p:tag name="MH" val="20161022204031"/>
  <p:tag name="MH_LIBRARY" val="GRAPHIC"/>
  <p:tag name="MH_ORDER" val="文本框 2"/>
</p:tagLst>
</file>

<file path=ppt/tags/tag8.xml><?xml version="1.0" encoding="utf-8"?>
<p:tagLst xmlns:p="http://schemas.openxmlformats.org/presentationml/2006/main">
  <p:tag name="MH" val="20161022204031"/>
  <p:tag name="MH_LIBRARY" val="GRAPHIC"/>
  <p:tag name="MH_ORDER" val="文本框 2"/>
</p:tagLst>
</file>

<file path=ppt/tags/tag9.xml><?xml version="1.0" encoding="utf-8"?>
<p:tagLst xmlns:p="http://schemas.openxmlformats.org/presentationml/2006/main">
  <p:tag name="MH" val="20161022204031"/>
  <p:tag name="MH_LIBRARY" val="GRAPHIC"/>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5972</Words>
  <Application>WPS 演示</Application>
  <PresentationFormat>自定义</PresentationFormat>
  <Paragraphs>357</Paragraphs>
  <Slides>26</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Calibri</vt:lpstr>
      <vt:lpstr>微软雅黑</vt:lpstr>
      <vt:lpstr>Times New Roman</vt:lpstr>
      <vt:lpstr>楷体</vt:lpstr>
      <vt:lpstr>黑体</vt:lpstr>
      <vt:lpstr>Arial Unicode MS</vt:lpstr>
      <vt:lpstr>Calibri Light</vt:lpstr>
      <vt:lpstr>方正粗黑宋简体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3</cp:revision>
  <dcterms:created xsi:type="dcterms:W3CDTF">2016-11-29T13:18:00Z</dcterms:created>
  <dcterms:modified xsi:type="dcterms:W3CDTF">2021-01-14T05:34:38Z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SaveFontToCloudKey">
    <vt:lpwstr>1047466759_btnclosed</vt:lpwstr>
  </property>
  <property fmtid="{D5CDD505-2E9C-101B-9397-08002B2CF9AE}" pid="3" name="KSOProductBuildVer">
    <vt:lpwstr>2052-11.1.0.10228</vt:lpwstr>
  </property>
</Properties>
</file>