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4882" r:id="rId3"/>
    <p:sldId id="4888" r:id="rId5"/>
    <p:sldId id="4716" r:id="rId6"/>
    <p:sldId id="4890" r:id="rId7"/>
    <p:sldId id="4937" r:id="rId8"/>
    <p:sldId id="4938" r:id="rId9"/>
    <p:sldId id="4939" r:id="rId10"/>
    <p:sldId id="4940" r:id="rId11"/>
    <p:sldId id="4941" r:id="rId12"/>
    <p:sldId id="4942" r:id="rId13"/>
    <p:sldId id="4943" r:id="rId14"/>
    <p:sldId id="4944" r:id="rId15"/>
    <p:sldId id="4945" r:id="rId16"/>
    <p:sldId id="4946" r:id="rId17"/>
    <p:sldId id="4936" r:id="rId18"/>
  </p:sldIdLst>
  <p:sldSz cx="12858750" cy="723265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C2FA"/>
    <a:srgbClr val="CCCCFF"/>
    <a:srgbClr val="FF3399"/>
    <a:srgbClr val="0066FF"/>
    <a:srgbClr val="99CCFF"/>
    <a:srgbClr val="FF9966"/>
    <a:srgbClr val="FFD757"/>
    <a:srgbClr val="FF6699"/>
    <a:srgbClr val="9999FF"/>
    <a:srgbClr val="23AF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2" autoAdjust="0"/>
    <p:restoredTop sz="95274" autoAdjust="0"/>
  </p:normalViewPr>
  <p:slideViewPr>
    <p:cSldViewPr>
      <p:cViewPr>
        <p:scale>
          <a:sx n="86" d="100"/>
          <a:sy n="86" d="100"/>
        </p:scale>
        <p:origin x="-510" y="-30"/>
      </p:cViewPr>
      <p:guideLst>
        <p:guide orient="horz" pos="328"/>
        <p:guide orient="horz" pos="4183"/>
        <p:guide pos="4050"/>
        <p:guide pos="557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8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620A9-DA74-42BF-9043-257E1E6360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759F-E270-46AF-BBBD-F20907FA53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620A9-DA74-42BF-9043-257E1E6360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5759F-E270-46AF-BBBD-F20907FA53A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2.jpe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GIF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248753" y="0"/>
            <a:ext cx="1724932" cy="1726853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84" r="-25084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1022" y="414096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16719" y="35621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3" y="708552"/>
            <a:ext cx="1008622" cy="10086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941635" y="4023132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328085" y="5409641"/>
            <a:ext cx="1825666" cy="1823009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4925" r="-24925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4328085" y="3597228"/>
            <a:ext cx="422034" cy="4259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15382" y="4859195"/>
            <a:ext cx="954416" cy="9544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5853311" y="2464197"/>
            <a:ext cx="619268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</a:t>
            </a: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元</a:t>
            </a: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五</a:t>
            </a: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态势语训</a:t>
            </a: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练</a:t>
            </a:r>
            <a:endParaRPr lang="en-US" altLang="zh-CN" sz="5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2847" y="1726853"/>
            <a:ext cx="3029737" cy="302392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057" b="-3057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3742246" y="1726854"/>
            <a:ext cx="915696" cy="9141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pic>
        <p:nvPicPr>
          <p:cNvPr id="2" name="Could This Be Love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124575" y="-106419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accel="4000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6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7" grpId="0"/>
      <p:bldP spid="17" grpId="1"/>
      <p:bldP spid="5" grpId="0" animBg="1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266272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452143" y="591989"/>
              <a:ext cx="26627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态势语训练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44799" y="1816125"/>
            <a:ext cx="820891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眼晴是心灵的窗户，人的复杂的情感都可以通过目光语表现出来。</a:t>
            </a:r>
            <a:endParaRPr lang="zh-CN" altLang="en-US" sz="2200" dirty="0" smtClean="0"/>
          </a:p>
        </p:txBody>
      </p:sp>
      <p:sp>
        <p:nvSpPr>
          <p:cNvPr id="9" name="矩形 8"/>
          <p:cNvSpPr/>
          <p:nvPr/>
        </p:nvSpPr>
        <p:spPr>
          <a:xfrm>
            <a:off x="884759" y="1096045"/>
            <a:ext cx="1595309" cy="430887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三、目光语</a:t>
            </a:r>
            <a:endParaRPr lang="zh-CN" altLang="en-US" sz="2200" dirty="0" smtClean="0"/>
          </a:p>
        </p:txBody>
      </p:sp>
      <p:pic>
        <p:nvPicPr>
          <p:cNvPr id="12" name="图片 11" descr="t0144f4762717e1c73c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453711" y="1312069"/>
            <a:ext cx="2190750" cy="16383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5925319" y="3616325"/>
            <a:ext cx="30059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目光切忌过高或过低。</a:t>
            </a:r>
            <a:endParaRPr lang="zh-CN" altLang="en-US" sz="2200" dirty="0" smtClean="0"/>
          </a:p>
        </p:txBody>
      </p:sp>
      <p:sp>
        <p:nvSpPr>
          <p:cNvPr id="17" name="矩形 16"/>
          <p:cNvSpPr/>
          <p:nvPr/>
        </p:nvSpPr>
        <p:spPr>
          <a:xfrm>
            <a:off x="5853311" y="5056485"/>
            <a:ext cx="27238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目光切忌飘忽不定。</a:t>
            </a:r>
            <a:endParaRPr lang="zh-CN" altLang="en-US" sz="2200" dirty="0" smtClean="0"/>
          </a:p>
        </p:txBody>
      </p:sp>
      <p:sp>
        <p:nvSpPr>
          <p:cNvPr id="22" name="椭圆 21"/>
          <p:cNvSpPr/>
          <p:nvPr/>
        </p:nvSpPr>
        <p:spPr>
          <a:xfrm>
            <a:off x="1748855" y="3472309"/>
            <a:ext cx="1368152" cy="2016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180903" y="3904357"/>
            <a:ext cx="46839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 smtClean="0">
                <a:latin typeface="+mn-ea"/>
                <a:ea typeface="+mn-ea"/>
              </a:rPr>
              <a:t>注</a:t>
            </a:r>
            <a:endParaRPr lang="en-US" altLang="zh-CN" sz="2200" b="1" dirty="0" smtClean="0">
              <a:latin typeface="+mn-ea"/>
              <a:ea typeface="+mn-ea"/>
            </a:endParaRPr>
          </a:p>
          <a:p>
            <a:endParaRPr lang="en-US" altLang="zh-CN" sz="2200" b="1" dirty="0" smtClean="0">
              <a:latin typeface="+mn-ea"/>
              <a:ea typeface="+mn-ea"/>
            </a:endParaRPr>
          </a:p>
          <a:p>
            <a:r>
              <a:rPr lang="zh-CN" altLang="en-US" sz="2200" b="1" dirty="0" smtClean="0">
                <a:latin typeface="+mn-ea"/>
                <a:ea typeface="+mn-ea"/>
              </a:rPr>
              <a:t>意</a:t>
            </a:r>
            <a:endParaRPr lang="zh-CN" altLang="en-US" sz="2200" b="1" dirty="0">
              <a:latin typeface="+mn-ea"/>
              <a:ea typeface="+mn-ea"/>
            </a:endParaRPr>
          </a:p>
        </p:txBody>
      </p:sp>
      <p:sp>
        <p:nvSpPr>
          <p:cNvPr id="24" name="右箭头 23"/>
          <p:cNvSpPr/>
          <p:nvPr/>
        </p:nvSpPr>
        <p:spPr>
          <a:xfrm>
            <a:off x="3333031" y="3472309"/>
            <a:ext cx="237626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3333031" y="4840461"/>
            <a:ext cx="237626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6501383" y="1888133"/>
            <a:ext cx="489569" cy="379473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Pentagon 3"/>
          <p:cNvSpPr/>
          <p:nvPr/>
        </p:nvSpPr>
        <p:spPr>
          <a:xfrm rot="10800000">
            <a:off x="3981103" y="2104157"/>
            <a:ext cx="2376264" cy="36004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7077447" y="2824237"/>
            <a:ext cx="2232248" cy="36004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    环  视</a:t>
            </a:r>
            <a:endParaRPr lang="en-GB" altLang="en-US" sz="2200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grpSp>
        <p:nvGrpSpPr>
          <p:cNvPr id="2" name="组合 38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/>
          <p:cNvSpPr txBox="1"/>
          <p:nvPr/>
        </p:nvSpPr>
        <p:spPr>
          <a:xfrm>
            <a:off x="6501383" y="2536205"/>
            <a:ext cx="523220" cy="2520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200" dirty="0" smtClean="0">
                <a:latin typeface="+mj-ea"/>
                <a:ea typeface="+mj-ea"/>
              </a:rPr>
              <a:t>目光语运用技巧</a:t>
            </a:r>
            <a:endParaRPr lang="zh-CN" altLang="en-US" sz="2200" dirty="0">
              <a:latin typeface="+mj-ea"/>
              <a:ea typeface="+mj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29175" y="2032149"/>
            <a:ext cx="11521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latin typeface="+mj-ea"/>
                <a:ea typeface="+mj-ea"/>
              </a:rPr>
              <a:t>正  视</a:t>
            </a:r>
            <a:endParaRPr lang="zh-CN" altLang="en-US" sz="2200" dirty="0">
              <a:latin typeface="+mj-ea"/>
              <a:ea typeface="+mj-ea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态势语训练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Pentagon 3"/>
          <p:cNvSpPr/>
          <p:nvPr/>
        </p:nvSpPr>
        <p:spPr>
          <a:xfrm rot="10800000">
            <a:off x="3981103" y="3616325"/>
            <a:ext cx="2376264" cy="36004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29175" y="3544317"/>
            <a:ext cx="11521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latin typeface="+mj-ea"/>
                <a:ea typeface="+mj-ea"/>
              </a:rPr>
              <a:t>点  视</a:t>
            </a:r>
            <a:endParaRPr lang="zh-CN" altLang="en-US" sz="2200" dirty="0">
              <a:latin typeface="+mj-ea"/>
              <a:ea typeface="+mj-ea"/>
            </a:endParaRPr>
          </a:p>
        </p:txBody>
      </p:sp>
      <p:sp>
        <p:nvSpPr>
          <p:cNvPr id="33" name="Pentagon 7"/>
          <p:cNvSpPr/>
          <p:nvPr/>
        </p:nvSpPr>
        <p:spPr>
          <a:xfrm>
            <a:off x="7077447" y="4408413"/>
            <a:ext cx="2232248" cy="36004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    虚  视</a:t>
            </a:r>
            <a:endParaRPr lang="en-GB" altLang="en-US" sz="2200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37" name="Pentagon 3"/>
          <p:cNvSpPr/>
          <p:nvPr/>
        </p:nvSpPr>
        <p:spPr>
          <a:xfrm rot="10800000">
            <a:off x="3981103" y="5128493"/>
            <a:ext cx="2376264" cy="36004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629175" y="5056485"/>
            <a:ext cx="11521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latin typeface="+mj-ea"/>
                <a:ea typeface="+mj-ea"/>
              </a:rPr>
              <a:t>闭  目</a:t>
            </a:r>
            <a:endParaRPr lang="zh-CN" altLang="en-US" sz="2200" dirty="0">
              <a:latin typeface="+mj-ea"/>
              <a:ea typeface="+mj-ea"/>
            </a:endParaRPr>
          </a:p>
        </p:txBody>
      </p:sp>
      <p:pic>
        <p:nvPicPr>
          <p:cNvPr id="45" name="图片 44" descr="30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36687" y="1024037"/>
            <a:ext cx="3384376" cy="3384376"/>
          </a:xfrm>
          <a:prstGeom prst="rect">
            <a:avLst/>
          </a:prstGeom>
        </p:spPr>
      </p:pic>
      <p:pic>
        <p:nvPicPr>
          <p:cNvPr id="46" name="图片 45" descr="QQ图片2021011023121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53711" y="3760341"/>
            <a:ext cx="3067095" cy="29682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266272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452143" y="591989"/>
              <a:ext cx="26627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态势语训练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4759" y="1096045"/>
            <a:ext cx="1595309" cy="430887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四、身姿语</a:t>
            </a:r>
            <a:endParaRPr lang="zh-CN" altLang="en-US" sz="2200" dirty="0" smtClean="0"/>
          </a:p>
        </p:txBody>
      </p:sp>
      <p:pic>
        <p:nvPicPr>
          <p:cNvPr id="15" name="图片 14" descr="f16cb90be35b44b7a35892cff7029d67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797527" y="3400301"/>
            <a:ext cx="3636392" cy="3063536"/>
          </a:xfrm>
          <a:prstGeom prst="rect">
            <a:avLst/>
          </a:prstGeom>
        </p:spPr>
      </p:pic>
      <p:sp>
        <p:nvSpPr>
          <p:cNvPr id="18" name="笑脸 17"/>
          <p:cNvSpPr/>
          <p:nvPr/>
        </p:nvSpPr>
        <p:spPr>
          <a:xfrm>
            <a:off x="1316807" y="4408413"/>
            <a:ext cx="1152128" cy="1152128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468935" y="2320181"/>
            <a:ext cx="1313180" cy="542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男性站姿</a:t>
            </a:r>
            <a:endParaRPr lang="zh-CN" altLang="en-US" sz="2200" dirty="0"/>
          </a:p>
        </p:txBody>
      </p:sp>
      <p:sp>
        <p:nvSpPr>
          <p:cNvPr id="28" name="笑脸 27"/>
          <p:cNvSpPr/>
          <p:nvPr/>
        </p:nvSpPr>
        <p:spPr>
          <a:xfrm>
            <a:off x="1244799" y="2176165"/>
            <a:ext cx="1152128" cy="1152128"/>
          </a:xfrm>
          <a:prstGeom prst="smileyFac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540943" y="4696445"/>
            <a:ext cx="131318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女性</a:t>
            </a:r>
            <a:r>
              <a:rPr lang="zh-CN" altLang="en-US" sz="2200" dirty="0" smtClean="0"/>
              <a:t>站姿</a:t>
            </a:r>
            <a:endParaRPr lang="zh-CN" altLang="en-US" sz="2200" dirty="0"/>
          </a:p>
        </p:txBody>
      </p:sp>
      <p:sp>
        <p:nvSpPr>
          <p:cNvPr id="30" name="矩形 29"/>
          <p:cNvSpPr/>
          <p:nvPr/>
        </p:nvSpPr>
        <p:spPr>
          <a:xfrm>
            <a:off x="4197127" y="4264397"/>
            <a:ext cx="1595309" cy="542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“正步位”</a:t>
            </a:r>
            <a:endParaRPr lang="zh-CN" altLang="en-US" sz="2200" dirty="0" smtClean="0"/>
          </a:p>
        </p:txBody>
      </p:sp>
      <p:sp>
        <p:nvSpPr>
          <p:cNvPr id="31" name="矩形 30"/>
          <p:cNvSpPr/>
          <p:nvPr/>
        </p:nvSpPr>
        <p:spPr>
          <a:xfrm>
            <a:off x="4125119" y="5272509"/>
            <a:ext cx="1877437" cy="542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“丁字步位”</a:t>
            </a:r>
            <a:endParaRPr lang="zh-CN" altLang="en-US" sz="2200" dirty="0" smtClean="0"/>
          </a:p>
        </p:txBody>
      </p:sp>
      <p:cxnSp>
        <p:nvCxnSpPr>
          <p:cNvPr id="33" name="直接箭头连接符 32"/>
          <p:cNvCxnSpPr>
            <a:stCxn id="29" idx="3"/>
          </p:cNvCxnSpPr>
          <p:nvPr/>
        </p:nvCxnSpPr>
        <p:spPr>
          <a:xfrm flipV="1">
            <a:off x="3854123" y="4624437"/>
            <a:ext cx="415012" cy="3720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>
            <a:off x="3837087" y="5128493"/>
            <a:ext cx="36004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 flipV="1">
            <a:off x="3837087" y="2680221"/>
            <a:ext cx="792088" cy="120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4701183" y="2032149"/>
            <a:ext cx="7416824" cy="1557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双脚打开与肩同宽。双肩下沉，身姿提拔，双臂自然垂</a:t>
            </a:r>
            <a:r>
              <a:rPr lang="zh-CN" altLang="en-US" sz="2200" dirty="0" smtClean="0"/>
              <a:t>直于</a:t>
            </a:r>
            <a:r>
              <a:rPr lang="zh-CN" altLang="en-US" sz="2200" dirty="0" smtClean="0"/>
              <a:t>身体两侧，也可右手握于左手手腕在腹前，头正，目视前方，面带微笑。</a:t>
            </a:r>
            <a:endParaRPr lang="zh-CN" altLang="en-US" sz="2200" dirty="0" smtClean="0"/>
          </a:p>
        </p:txBody>
      </p:sp>
      <p:sp>
        <p:nvSpPr>
          <p:cNvPr id="41" name="矩形 40"/>
          <p:cNvSpPr/>
          <p:nvPr/>
        </p:nvSpPr>
        <p:spPr>
          <a:xfrm>
            <a:off x="596727" y="3544317"/>
            <a:ext cx="466794" cy="769441"/>
          </a:xfrm>
          <a:prstGeom prst="rect">
            <a:avLst/>
          </a:prstGeom>
          <a:solidFill>
            <a:srgbClr val="FF3399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站</a:t>
            </a:r>
            <a:endParaRPr lang="en-US" altLang="zh-CN" sz="2200" dirty="0" smtClean="0"/>
          </a:p>
          <a:p>
            <a:r>
              <a:rPr lang="zh-CN" altLang="en-US" sz="2200" dirty="0" smtClean="0"/>
              <a:t>姿</a:t>
            </a:r>
            <a:endParaRPr lang="zh-CN" altLang="en-US" sz="2200" dirty="0" smtClean="0"/>
          </a:p>
        </p:txBody>
      </p:sp>
      <p:cxnSp>
        <p:nvCxnSpPr>
          <p:cNvPr id="42" name="直接箭头连接符 41"/>
          <p:cNvCxnSpPr/>
          <p:nvPr/>
        </p:nvCxnSpPr>
        <p:spPr>
          <a:xfrm flipV="1">
            <a:off x="884759" y="3040261"/>
            <a:ext cx="415012" cy="3720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/>
          <p:nvPr/>
        </p:nvCxnSpPr>
        <p:spPr>
          <a:xfrm>
            <a:off x="884759" y="4480421"/>
            <a:ext cx="36004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266272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452143" y="591989"/>
              <a:ext cx="26627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态势语训练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4759" y="1096045"/>
            <a:ext cx="1595309" cy="430887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四、身姿语</a:t>
            </a:r>
            <a:endParaRPr lang="zh-CN" altLang="en-US" sz="2200" dirty="0" smtClean="0"/>
          </a:p>
        </p:txBody>
      </p:sp>
      <p:sp>
        <p:nvSpPr>
          <p:cNvPr id="41" name="矩形 40"/>
          <p:cNvSpPr/>
          <p:nvPr/>
        </p:nvSpPr>
        <p:spPr>
          <a:xfrm>
            <a:off x="4197127" y="1816125"/>
            <a:ext cx="748923" cy="430887"/>
          </a:xfrm>
          <a:prstGeom prst="rect">
            <a:avLst/>
          </a:prstGeom>
          <a:solidFill>
            <a:srgbClr val="CCCCFF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走姿</a:t>
            </a:r>
            <a:endParaRPr lang="zh-CN" altLang="en-US" sz="2200" dirty="0" smtClean="0"/>
          </a:p>
        </p:txBody>
      </p:sp>
      <p:pic>
        <p:nvPicPr>
          <p:cNvPr id="21" name="图片 20" descr="t01cd01b9735009b7ca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84759" y="1816125"/>
            <a:ext cx="3168352" cy="4234926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4989215" y="1744117"/>
            <a:ext cx="4980851" cy="542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是给观众的第一印象，要从容、自信。</a:t>
            </a:r>
            <a:endParaRPr lang="zh-CN" altLang="en-US" sz="2200" dirty="0"/>
          </a:p>
        </p:txBody>
      </p:sp>
      <p:sp>
        <p:nvSpPr>
          <p:cNvPr id="23" name="矩形 22"/>
          <p:cNvSpPr/>
          <p:nvPr/>
        </p:nvSpPr>
        <p:spPr>
          <a:xfrm>
            <a:off x="4197127" y="3040261"/>
            <a:ext cx="7488832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登台亮相：从左边上台，在台上站定，运用目光语进行控场，对观众说“大家好，欢迎来到这里，谢谢！”，再从台上右边下场。</a:t>
            </a:r>
            <a:endParaRPr lang="zh-CN" altLang="en-US" sz="22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266272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452143" y="591989"/>
              <a:ext cx="26627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态势语训练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4759" y="1096045"/>
            <a:ext cx="1595309" cy="430887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四、身姿语</a:t>
            </a:r>
            <a:endParaRPr lang="zh-CN" altLang="en-US" sz="2200" dirty="0" smtClean="0"/>
          </a:p>
        </p:txBody>
      </p:sp>
      <p:sp>
        <p:nvSpPr>
          <p:cNvPr id="41" name="矩形 40"/>
          <p:cNvSpPr/>
          <p:nvPr/>
        </p:nvSpPr>
        <p:spPr>
          <a:xfrm>
            <a:off x="884759" y="1960141"/>
            <a:ext cx="748923" cy="430887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坐姿</a:t>
            </a:r>
            <a:endParaRPr lang="zh-CN" altLang="en-US" sz="2200" dirty="0" smtClean="0"/>
          </a:p>
        </p:txBody>
      </p:sp>
      <p:sp>
        <p:nvSpPr>
          <p:cNvPr id="23" name="矩形 22"/>
          <p:cNvSpPr/>
          <p:nvPr/>
        </p:nvSpPr>
        <p:spPr>
          <a:xfrm>
            <a:off x="1820863" y="1816125"/>
            <a:ext cx="9865096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正式场合的坐姿要求坐得端正、稳重、自然、亲切，给人一种舒适感。入座时，</a:t>
            </a:r>
            <a:r>
              <a:rPr lang="zh-CN" altLang="en-US" sz="2200" dirty="0" smtClean="0"/>
              <a:t>轻而</a:t>
            </a:r>
            <a:r>
              <a:rPr lang="zh-CN" altLang="en-US" sz="2200" dirty="0" smtClean="0"/>
              <a:t>缓，走到座位前面转身，右脚后退半步，然后轻稳坐下，坐下后收回退后半步的右脚</a:t>
            </a:r>
            <a:r>
              <a:rPr lang="zh-CN" altLang="en-US" sz="2200" dirty="0" smtClean="0"/>
              <a:t>。女</a:t>
            </a:r>
            <a:r>
              <a:rPr lang="zh-CN" altLang="en-US" sz="2200" dirty="0" smtClean="0"/>
              <a:t>性要坐得优雅、自然；男性要坐得稳重、亲切。</a:t>
            </a:r>
            <a:endParaRPr lang="zh-CN" altLang="en-US" sz="2200" dirty="0" smtClean="0"/>
          </a:p>
        </p:txBody>
      </p:sp>
      <p:pic>
        <p:nvPicPr>
          <p:cNvPr id="11" name="图片 10" descr="view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180903" y="3472309"/>
            <a:ext cx="1656184" cy="351939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197127" y="3976365"/>
            <a:ext cx="1595309" cy="430887"/>
          </a:xfrm>
          <a:prstGeom prst="rect">
            <a:avLst/>
          </a:prstGeom>
          <a:solidFill>
            <a:srgbClr val="CAC2FA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正步位坐姿</a:t>
            </a:r>
            <a:endParaRPr lang="zh-CN" altLang="en-US" sz="2200" dirty="0" smtClean="0"/>
          </a:p>
        </p:txBody>
      </p:sp>
      <p:sp>
        <p:nvSpPr>
          <p:cNvPr id="13" name="矩形 12"/>
          <p:cNvSpPr/>
          <p:nvPr/>
        </p:nvSpPr>
        <p:spPr>
          <a:xfrm>
            <a:off x="4197127" y="4984477"/>
            <a:ext cx="1595309" cy="430887"/>
          </a:xfrm>
          <a:prstGeom prst="rect">
            <a:avLst/>
          </a:prstGeom>
          <a:solidFill>
            <a:srgbClr val="CAC2FA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开放式坐姿</a:t>
            </a:r>
            <a:endParaRPr lang="zh-CN" altLang="en-US" sz="2200" dirty="0" smtClean="0"/>
          </a:p>
        </p:txBody>
      </p:sp>
      <p:pic>
        <p:nvPicPr>
          <p:cNvPr id="15" name="图片 14" descr="5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1423" y="3688333"/>
            <a:ext cx="2874716" cy="288032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7653511" y="6568653"/>
            <a:ext cx="13131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女士坐姿</a:t>
            </a:r>
            <a:endParaRPr lang="zh-CN" altLang="en-US" sz="2200" dirty="0" smtClean="0"/>
          </a:p>
        </p:txBody>
      </p:sp>
      <p:sp>
        <p:nvSpPr>
          <p:cNvPr id="17" name="矩形 16"/>
          <p:cNvSpPr/>
          <p:nvPr/>
        </p:nvSpPr>
        <p:spPr>
          <a:xfrm>
            <a:off x="10029775" y="3976365"/>
            <a:ext cx="1877437" cy="430887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丁字步位坐姿</a:t>
            </a:r>
            <a:endParaRPr lang="zh-CN" altLang="en-US" sz="2200" dirty="0" smtClean="0"/>
          </a:p>
        </p:txBody>
      </p:sp>
      <p:sp>
        <p:nvSpPr>
          <p:cNvPr id="18" name="矩形 17"/>
          <p:cNvSpPr/>
          <p:nvPr/>
        </p:nvSpPr>
        <p:spPr>
          <a:xfrm>
            <a:off x="10029775" y="4912469"/>
            <a:ext cx="1595309" cy="430887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斜放式坐姿</a:t>
            </a:r>
            <a:endParaRPr lang="zh-CN" altLang="en-US" sz="2200" dirty="0" smtClean="0"/>
          </a:p>
        </p:txBody>
      </p:sp>
      <p:sp>
        <p:nvSpPr>
          <p:cNvPr id="19" name="矩形 18"/>
          <p:cNvSpPr/>
          <p:nvPr/>
        </p:nvSpPr>
        <p:spPr>
          <a:xfrm>
            <a:off x="10029775" y="5776565"/>
            <a:ext cx="1595309" cy="430887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叠放式坐姿</a:t>
            </a:r>
            <a:endParaRPr lang="zh-CN" altLang="en-US" sz="22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1022" y="414096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16719" y="35621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3" y="708552"/>
            <a:ext cx="1008622" cy="10086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15382" y="4859195"/>
            <a:ext cx="954416" cy="9544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2847" y="1726853"/>
            <a:ext cx="3029737" cy="30239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pic>
        <p:nvPicPr>
          <p:cNvPr id="18" name="图片 17" descr="t01bf64ff56c99853d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125119" y="952029"/>
            <a:ext cx="8192910" cy="4608512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596727" y="2392189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4" grpId="0" animBg="1"/>
      <p:bldP spid="5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248753" y="0"/>
            <a:ext cx="1724932" cy="1726853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84" r="-25084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1022" y="414096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16719" y="35621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3" y="708552"/>
            <a:ext cx="1008622" cy="10086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941635" y="4023132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328085" y="5409641"/>
            <a:ext cx="1825666" cy="1823009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4925" r="-24925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4328085" y="3597228"/>
            <a:ext cx="422034" cy="4259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15382" y="4859195"/>
            <a:ext cx="954416" cy="9544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2847" y="1726853"/>
            <a:ext cx="3029737" cy="30239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4125119" y="1744117"/>
            <a:ext cx="915696" cy="9141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21" name="MH_Number_1"/>
          <p:cNvSpPr/>
          <p:nvPr>
            <p:custDataLst>
              <p:tags r:id="rId3"/>
            </p:custDataLst>
          </p:nvPr>
        </p:nvSpPr>
        <p:spPr>
          <a:xfrm>
            <a:off x="6429375" y="2032149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2" name="MH_Entry_1"/>
          <p:cNvSpPr/>
          <p:nvPr>
            <p:custDataLst>
              <p:tags r:id="rId4"/>
            </p:custDataLst>
          </p:nvPr>
        </p:nvSpPr>
        <p:spPr>
          <a:xfrm>
            <a:off x="7221463" y="1851232"/>
            <a:ext cx="3312368" cy="64633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sym typeface="Arial" panose="020B0604020202020204" pitchFamily="34" charset="0"/>
              </a:rPr>
              <a:t>掌握态势语四要素。</a:t>
            </a:r>
            <a:endParaRPr lang="en-US" altLang="zh-CN" sz="2800" dirty="0" smtClean="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23" name="MH_Number_2"/>
          <p:cNvSpPr/>
          <p:nvPr>
            <p:custDataLst>
              <p:tags r:id="rId5"/>
            </p:custDataLst>
          </p:nvPr>
        </p:nvSpPr>
        <p:spPr>
          <a:xfrm>
            <a:off x="6429375" y="3544317"/>
            <a:ext cx="379667" cy="37966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4" name="MH_Entry_2"/>
          <p:cNvSpPr/>
          <p:nvPr>
            <p:custDataLst>
              <p:tags r:id="rId6"/>
            </p:custDataLst>
          </p:nvPr>
        </p:nvSpPr>
        <p:spPr>
          <a:xfrm>
            <a:off x="7149455" y="3112269"/>
            <a:ext cx="5112568" cy="121886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</a:rPr>
              <a:t>掌握演讲、导游词等有声语言中态势语的运用。</a:t>
            </a:r>
            <a:endParaRPr lang="en-US" altLang="zh-CN" sz="2800" dirty="0" smtClean="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29" name="MH_Others_1"/>
          <p:cNvSpPr txBox="1"/>
          <p:nvPr>
            <p:custDataLst>
              <p:tags r:id="rId7"/>
            </p:custDataLst>
          </p:nvPr>
        </p:nvSpPr>
        <p:spPr>
          <a:xfrm>
            <a:off x="1214066" y="2361461"/>
            <a:ext cx="2626654" cy="166199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   目标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MH_Number_1"/>
          <p:cNvSpPr/>
          <p:nvPr>
            <p:custDataLst>
              <p:tags r:id="rId8"/>
            </p:custDataLst>
          </p:nvPr>
        </p:nvSpPr>
        <p:spPr>
          <a:xfrm>
            <a:off x="6501383" y="5416525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9" name="MH_Entry_1"/>
          <p:cNvSpPr/>
          <p:nvPr>
            <p:custDataLst>
              <p:tags r:id="rId9"/>
            </p:custDataLst>
          </p:nvPr>
        </p:nvSpPr>
        <p:spPr>
          <a:xfrm>
            <a:off x="7149455" y="4624437"/>
            <a:ext cx="5184576" cy="186519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</a:rPr>
              <a:t>能够在演讲、导游词等有声语言的过程中熟练、恰当地运用自然、流畅、优美</a:t>
            </a:r>
            <a:r>
              <a:rPr lang="zh-CN" altLang="en-US" sz="2800" dirty="0" smtClean="0">
                <a:solidFill>
                  <a:schemeClr val="tx1"/>
                </a:solidFill>
              </a:rPr>
              <a:t>的态</a:t>
            </a:r>
            <a:r>
              <a:rPr lang="zh-CN" altLang="en-US" sz="2800" dirty="0" smtClean="0">
                <a:solidFill>
                  <a:schemeClr val="tx1"/>
                </a:solidFill>
              </a:rPr>
              <a:t>势语。</a:t>
            </a:r>
            <a:endParaRPr lang="en-US" altLang="zh-CN" sz="2800" dirty="0" smtClean="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000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5" grpId="0" animBg="1"/>
      <p:bldP spid="13" grpId="0" animBg="1"/>
      <p:bldP spid="21" grpId="0" animBg="1"/>
      <p:bldP spid="22" grpId="0"/>
      <p:bldP spid="23" grpId="0" animBg="1"/>
      <p:bldP spid="24" grpId="0"/>
      <p:bldP spid="29" grpId="0"/>
      <p:bldP spid="18" grpId="0" animBg="1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态势语概说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668735" y="1096045"/>
            <a:ext cx="2664296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一 、什么</a:t>
            </a:r>
            <a:r>
              <a:rPr lang="zh-CN" altLang="en-US" sz="2200" b="1" dirty="0" smtClean="0"/>
              <a:t>是态势语？</a:t>
            </a:r>
            <a:endParaRPr lang="zh-CN" altLang="en-US" sz="2200" b="1" dirty="0" smtClean="0"/>
          </a:p>
        </p:txBody>
      </p:sp>
      <p:sp>
        <p:nvSpPr>
          <p:cNvPr id="21" name="矩形 20"/>
          <p:cNvSpPr/>
          <p:nvPr/>
        </p:nvSpPr>
        <p:spPr>
          <a:xfrm>
            <a:off x="668735" y="1744117"/>
            <a:ext cx="11809312" cy="1050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通</a:t>
            </a:r>
            <a:r>
              <a:rPr lang="zh-CN" altLang="en-US" sz="2200" dirty="0" smtClean="0"/>
              <a:t>过手势语、表情语、目光语、身姿语等配合有声语言传递信息，来表</a:t>
            </a:r>
            <a:r>
              <a:rPr lang="zh-CN" altLang="en-US" sz="2200" dirty="0" smtClean="0"/>
              <a:t>达情</a:t>
            </a:r>
            <a:r>
              <a:rPr lang="zh-CN" altLang="en-US" sz="2200" dirty="0" smtClean="0"/>
              <a:t>感的特殊语言，也称为肢体语言、体态语言。</a:t>
            </a:r>
            <a:endParaRPr lang="zh-CN" altLang="en-US" sz="2200" dirty="0" smtClean="0"/>
          </a:p>
        </p:txBody>
      </p:sp>
      <p:pic>
        <p:nvPicPr>
          <p:cNvPr id="10" name="图片 9" descr="05_001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293471" y="2824237"/>
            <a:ext cx="4400500" cy="3771857"/>
          </a:xfrm>
          <a:prstGeom prst="rect">
            <a:avLst/>
          </a:prstGeom>
        </p:spPr>
      </p:pic>
      <p:sp>
        <p:nvSpPr>
          <p:cNvPr id="11" name="左右箭头 10"/>
          <p:cNvSpPr/>
          <p:nvPr/>
        </p:nvSpPr>
        <p:spPr>
          <a:xfrm>
            <a:off x="1748855" y="4264397"/>
            <a:ext cx="4248472" cy="122413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上下箭头 11"/>
          <p:cNvSpPr/>
          <p:nvPr/>
        </p:nvSpPr>
        <p:spPr>
          <a:xfrm>
            <a:off x="3333031" y="3328293"/>
            <a:ext cx="1152128" cy="3096344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84759" y="4624437"/>
            <a:ext cx="7489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rgbClr val="FF3399"/>
                </a:solidFill>
              </a:rPr>
              <a:t>自然</a:t>
            </a:r>
            <a:endParaRPr lang="zh-CN" altLang="en-US" sz="2200" dirty="0" smtClean="0">
              <a:solidFill>
                <a:srgbClr val="FF3399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49055" y="2896245"/>
            <a:ext cx="7489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rgbClr val="FF3399"/>
                </a:solidFill>
              </a:rPr>
              <a:t>简洁</a:t>
            </a:r>
            <a:endParaRPr lang="zh-CN" altLang="en-US" sz="2200" dirty="0" smtClean="0">
              <a:solidFill>
                <a:srgbClr val="FF3399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9335" y="4624437"/>
            <a:ext cx="7489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rgbClr val="FF3399"/>
                </a:solidFill>
              </a:rPr>
              <a:t>恰当</a:t>
            </a:r>
            <a:endParaRPr lang="zh-CN" altLang="en-US" sz="2200" dirty="0" smtClean="0">
              <a:solidFill>
                <a:srgbClr val="FF3399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49055" y="6424637"/>
            <a:ext cx="7489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rgbClr val="FF3399"/>
                </a:solidFill>
              </a:rPr>
              <a:t>熟练</a:t>
            </a:r>
            <a:endParaRPr lang="zh-CN" altLang="en-US" sz="2200" dirty="0" smtClean="0">
              <a:solidFill>
                <a:srgbClr val="FF3399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93071" y="4264397"/>
            <a:ext cx="46679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rgbClr val="FF0000"/>
                </a:solidFill>
              </a:rPr>
              <a:t>四</a:t>
            </a:r>
            <a:endParaRPr lang="en-US" altLang="zh-CN" sz="2200" dirty="0" smtClean="0">
              <a:solidFill>
                <a:srgbClr val="FF0000"/>
              </a:solidFill>
            </a:endParaRPr>
          </a:p>
          <a:p>
            <a:r>
              <a:rPr lang="zh-CN" altLang="en-US" sz="2200" dirty="0" smtClean="0">
                <a:solidFill>
                  <a:srgbClr val="FF0000"/>
                </a:solidFill>
              </a:rPr>
              <a:t>要</a:t>
            </a:r>
            <a:endParaRPr lang="en-US" altLang="zh-CN" sz="2200" dirty="0" smtClean="0">
              <a:solidFill>
                <a:srgbClr val="FF0000"/>
              </a:solidFill>
            </a:endParaRPr>
          </a:p>
          <a:p>
            <a:r>
              <a:rPr lang="zh-CN" altLang="en-US" sz="2200" dirty="0" smtClean="0">
                <a:solidFill>
                  <a:srgbClr val="FF0000"/>
                </a:solidFill>
              </a:rPr>
              <a:t>素</a:t>
            </a:r>
            <a:endParaRPr lang="zh-CN" altLang="en-US" sz="22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266272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452143" y="591989"/>
              <a:ext cx="26627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态势语训练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流程图: 联系 23"/>
          <p:cNvSpPr/>
          <p:nvPr/>
        </p:nvSpPr>
        <p:spPr>
          <a:xfrm>
            <a:off x="2180903" y="1456085"/>
            <a:ext cx="1944216" cy="1728192"/>
          </a:xfrm>
          <a:prstGeom prst="flowChartConnecto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612951" y="2032149"/>
            <a:ext cx="10310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 smtClean="0"/>
              <a:t>手势语</a:t>
            </a:r>
            <a:endParaRPr lang="zh-CN" altLang="en-US" sz="2200" b="1" dirty="0"/>
          </a:p>
        </p:txBody>
      </p:sp>
      <p:sp>
        <p:nvSpPr>
          <p:cNvPr id="28" name="流程图: 联系 27"/>
          <p:cNvSpPr/>
          <p:nvPr/>
        </p:nvSpPr>
        <p:spPr>
          <a:xfrm>
            <a:off x="8013551" y="1888133"/>
            <a:ext cx="1944216" cy="172819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8445599" y="2464197"/>
            <a:ext cx="103586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 smtClean="0"/>
              <a:t>表情语</a:t>
            </a:r>
            <a:endParaRPr lang="zh-CN" altLang="en-US" sz="2200" b="1" dirty="0"/>
          </a:p>
        </p:txBody>
      </p:sp>
      <p:sp>
        <p:nvSpPr>
          <p:cNvPr id="30" name="流程图: 联系 29"/>
          <p:cNvSpPr/>
          <p:nvPr/>
        </p:nvSpPr>
        <p:spPr>
          <a:xfrm>
            <a:off x="3189015" y="4912469"/>
            <a:ext cx="1944216" cy="1728192"/>
          </a:xfrm>
          <a:prstGeom prst="flowChartConnector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621063" y="5488533"/>
            <a:ext cx="103586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 smtClean="0"/>
              <a:t>目光语</a:t>
            </a:r>
            <a:endParaRPr lang="zh-CN" altLang="en-US" sz="2200" b="1" dirty="0"/>
          </a:p>
        </p:txBody>
      </p:sp>
      <p:sp>
        <p:nvSpPr>
          <p:cNvPr id="32" name="流程图: 联系 31"/>
          <p:cNvSpPr/>
          <p:nvPr/>
        </p:nvSpPr>
        <p:spPr>
          <a:xfrm>
            <a:off x="8301583" y="5128493"/>
            <a:ext cx="1944216" cy="1728192"/>
          </a:xfrm>
          <a:prstGeom prst="flowChartConnector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733631" y="5704557"/>
            <a:ext cx="103586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 smtClean="0"/>
              <a:t>身姿语</a:t>
            </a:r>
            <a:endParaRPr lang="zh-CN" altLang="en-US" sz="2200" b="1" dirty="0"/>
          </a:p>
        </p:txBody>
      </p:sp>
      <p:sp>
        <p:nvSpPr>
          <p:cNvPr id="34" name="流程图: 联系 33"/>
          <p:cNvSpPr/>
          <p:nvPr/>
        </p:nvSpPr>
        <p:spPr>
          <a:xfrm>
            <a:off x="5061223" y="2968253"/>
            <a:ext cx="2160240" cy="194421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05239" y="3688333"/>
            <a:ext cx="2016224" cy="542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 smtClean="0"/>
              <a:t>态势语的形态</a:t>
            </a:r>
            <a:endParaRPr lang="zh-CN" altLang="en-US" sz="2200" b="1" dirty="0" smtClean="0"/>
          </a:p>
        </p:txBody>
      </p:sp>
      <p:cxnSp>
        <p:nvCxnSpPr>
          <p:cNvPr id="38" name="直接箭头连接符 37"/>
          <p:cNvCxnSpPr/>
          <p:nvPr/>
        </p:nvCxnSpPr>
        <p:spPr>
          <a:xfrm flipV="1">
            <a:off x="7149455" y="3112269"/>
            <a:ext cx="864096" cy="360040"/>
          </a:xfrm>
          <a:prstGeom prst="straightConnector1">
            <a:avLst/>
          </a:prstGeom>
          <a:ln w="127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 flipH="1" flipV="1">
            <a:off x="4053111" y="2824237"/>
            <a:ext cx="1080120" cy="648072"/>
          </a:xfrm>
          <a:prstGeom prst="straightConnector1">
            <a:avLst/>
          </a:prstGeom>
          <a:ln w="127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/>
          <p:nvPr/>
        </p:nvCxnSpPr>
        <p:spPr>
          <a:xfrm flipH="1">
            <a:off x="4773191" y="4624437"/>
            <a:ext cx="504056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>
            <a:stCxn id="34" idx="5"/>
          </p:cNvCxnSpPr>
          <p:nvPr/>
        </p:nvCxnSpPr>
        <p:spPr>
          <a:xfrm>
            <a:off x="6905103" y="4627745"/>
            <a:ext cx="1468488" cy="10048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266272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452143" y="591989"/>
              <a:ext cx="26627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态势语训练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7" name="图片 16" descr="1c330ef74ec7da5a830c1e1cdd9004b8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40743" y="3400301"/>
            <a:ext cx="2348648" cy="2016224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812751" y="1672109"/>
            <a:ext cx="1152128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手</a:t>
            </a:r>
            <a:r>
              <a:rPr lang="zh-CN" altLang="en-US" sz="2200" dirty="0" smtClean="0"/>
              <a:t>掌、手臂、手指结合的摆、伸、握、指等动作，可以使演讲者所要表达的情感更加到位。</a:t>
            </a:r>
            <a:endParaRPr lang="zh-CN" altLang="en-US" sz="2200" dirty="0" smtClean="0"/>
          </a:p>
        </p:txBody>
      </p:sp>
      <p:sp>
        <p:nvSpPr>
          <p:cNvPr id="9" name="矩形 8"/>
          <p:cNvSpPr/>
          <p:nvPr/>
        </p:nvSpPr>
        <p:spPr>
          <a:xfrm>
            <a:off x="884759" y="1096045"/>
            <a:ext cx="1595309" cy="430887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一、手势语</a:t>
            </a:r>
            <a:endParaRPr lang="zh-CN" altLang="en-US" sz="2200" dirty="0" smtClean="0"/>
          </a:p>
        </p:txBody>
      </p:sp>
      <p:sp>
        <p:nvSpPr>
          <p:cNvPr id="10" name="矩形 9"/>
          <p:cNvSpPr/>
          <p:nvPr/>
        </p:nvSpPr>
        <p:spPr>
          <a:xfrm>
            <a:off x="1388815" y="5560541"/>
            <a:ext cx="7489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掌式</a:t>
            </a:r>
            <a:endParaRPr lang="zh-CN" altLang="en-US" sz="2200" dirty="0" smtClean="0"/>
          </a:p>
        </p:txBody>
      </p:sp>
      <p:sp>
        <p:nvSpPr>
          <p:cNvPr id="11" name="矩形 10"/>
          <p:cNvSpPr/>
          <p:nvPr/>
        </p:nvSpPr>
        <p:spPr>
          <a:xfrm>
            <a:off x="3189015" y="2824237"/>
            <a:ext cx="9047335" cy="10286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手掌大拇指自然张开，其余四指并拢，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45 °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倾斜，手臂从身旁向前伸出或是向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上抬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起，表示号召、激越等情感升华。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89015" y="4120381"/>
            <a:ext cx="7943200" cy="5208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双手手掌由分到合，表示亲密、希望、团结、友好等情感。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89015" y="4984477"/>
            <a:ext cx="7096815" cy="5208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 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双手手掌由合到分，表示失望、疑问、消极等情感。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89015" y="5776565"/>
            <a:ext cx="9001000" cy="4308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 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手掌心朝下，微微向前伸，向下推出，表示反对、制止、厌恶等情感。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266272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452143" y="591989"/>
              <a:ext cx="26627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态势语训练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4759" y="1096045"/>
            <a:ext cx="1595309" cy="430887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一、手势语</a:t>
            </a:r>
            <a:endParaRPr lang="zh-CN" altLang="en-US" sz="2200" dirty="0" smtClean="0"/>
          </a:p>
        </p:txBody>
      </p:sp>
      <p:pic>
        <p:nvPicPr>
          <p:cNvPr id="15" name="图片 14" descr="t01c6991ff66f87b8f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12751" y="1672109"/>
            <a:ext cx="2467992" cy="197439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2828975" y="2608213"/>
            <a:ext cx="752000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在演讲中手握拳头，表示力量、决心、团结、奋斗等情感。</a:t>
            </a:r>
            <a:endParaRPr lang="zh-CN" altLang="en-US" sz="2200" dirty="0" smtClean="0"/>
          </a:p>
        </p:txBody>
      </p:sp>
      <p:sp>
        <p:nvSpPr>
          <p:cNvPr id="20" name="矩形 19"/>
          <p:cNvSpPr/>
          <p:nvPr/>
        </p:nvSpPr>
        <p:spPr>
          <a:xfrm>
            <a:off x="1604839" y="3760341"/>
            <a:ext cx="7489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拳式</a:t>
            </a:r>
            <a:endParaRPr lang="zh-CN" altLang="en-US" sz="2200" dirty="0" smtClean="0"/>
          </a:p>
        </p:txBody>
      </p:sp>
      <p:pic>
        <p:nvPicPr>
          <p:cNvPr id="21" name="图片 20" descr="df2785fddec747bbbcc7d77ad9939507_th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65479" y="3688333"/>
            <a:ext cx="4762500" cy="295275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0173791" y="5992589"/>
            <a:ext cx="7489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指式</a:t>
            </a:r>
            <a:endParaRPr lang="zh-CN" altLang="en-US" sz="2200" dirty="0" smtClean="0"/>
          </a:p>
        </p:txBody>
      </p:sp>
      <p:sp>
        <p:nvSpPr>
          <p:cNvPr id="23" name="矩形 22"/>
          <p:cNvSpPr/>
          <p:nvPr/>
        </p:nvSpPr>
        <p:spPr>
          <a:xfrm>
            <a:off x="4557167" y="5344517"/>
            <a:ext cx="413446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指式是指示具体的对象和事物。</a:t>
            </a:r>
            <a:endParaRPr lang="zh-CN" altLang="en-US" sz="22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266272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452143" y="591989"/>
              <a:ext cx="26627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态势语训练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4759" y="1096045"/>
            <a:ext cx="1313180" cy="430887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运用技巧</a:t>
            </a:r>
            <a:endParaRPr lang="zh-CN" altLang="en-US" sz="2200" dirty="0" smtClean="0"/>
          </a:p>
        </p:txBody>
      </p:sp>
      <p:pic>
        <p:nvPicPr>
          <p:cNvPr id="16" name="图片 15" descr="t0144f6946cc748e5a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405039" y="1816125"/>
            <a:ext cx="3528392" cy="4885466"/>
          </a:xfrm>
          <a:prstGeom prst="rect">
            <a:avLst/>
          </a:prstGeom>
        </p:spPr>
      </p:pic>
      <p:cxnSp>
        <p:nvCxnSpPr>
          <p:cNvPr id="19" name="直接箭头连接符 18"/>
          <p:cNvCxnSpPr/>
          <p:nvPr/>
        </p:nvCxnSpPr>
        <p:spPr>
          <a:xfrm flipH="1" flipV="1">
            <a:off x="2612951" y="3904357"/>
            <a:ext cx="720080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1100783" y="3256285"/>
            <a:ext cx="2159566" cy="542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单手势和双手势</a:t>
            </a:r>
            <a:endParaRPr lang="zh-CN" altLang="en-US" sz="2200" dirty="0"/>
          </a:p>
        </p:txBody>
      </p:sp>
      <p:cxnSp>
        <p:nvCxnSpPr>
          <p:cNvPr id="28" name="直接箭头连接符 27"/>
          <p:cNvCxnSpPr/>
          <p:nvPr/>
        </p:nvCxnSpPr>
        <p:spPr>
          <a:xfrm flipV="1">
            <a:off x="5349255" y="2248173"/>
            <a:ext cx="2232248" cy="19442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7725519" y="1960141"/>
            <a:ext cx="24416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上区（肩部以上）</a:t>
            </a:r>
            <a:endParaRPr lang="zh-CN" altLang="en-US" sz="2200" dirty="0" smtClean="0"/>
          </a:p>
        </p:txBody>
      </p:sp>
      <p:cxnSp>
        <p:nvCxnSpPr>
          <p:cNvPr id="30" name="直接箭头连接符 29"/>
          <p:cNvCxnSpPr/>
          <p:nvPr/>
        </p:nvCxnSpPr>
        <p:spPr>
          <a:xfrm flipV="1">
            <a:off x="4629175" y="5200501"/>
            <a:ext cx="3240360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7941543" y="4912469"/>
            <a:ext cx="27238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中区（肩部至腹部）</a:t>
            </a:r>
            <a:endParaRPr lang="zh-CN" altLang="en-US" sz="2200" dirty="0" smtClean="0"/>
          </a:p>
        </p:txBody>
      </p:sp>
      <p:cxnSp>
        <p:nvCxnSpPr>
          <p:cNvPr id="34" name="直接箭头连接符 33"/>
          <p:cNvCxnSpPr/>
          <p:nvPr/>
        </p:nvCxnSpPr>
        <p:spPr>
          <a:xfrm>
            <a:off x="4557167" y="5488533"/>
            <a:ext cx="3312368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7941543" y="5992589"/>
            <a:ext cx="24416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下区（腹部以下）</a:t>
            </a:r>
            <a:endParaRPr lang="zh-CN" altLang="en-US" sz="2200" dirty="0" smtClean="0"/>
          </a:p>
        </p:txBody>
      </p:sp>
      <p:sp>
        <p:nvSpPr>
          <p:cNvPr id="38" name="矩形 37"/>
          <p:cNvSpPr/>
          <p:nvPr/>
        </p:nvSpPr>
        <p:spPr>
          <a:xfrm>
            <a:off x="7725519" y="2320181"/>
            <a:ext cx="4464496" cy="1050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solidFill>
                  <a:srgbClr val="0066FF"/>
                </a:solidFill>
              </a:rPr>
              <a:t>表示坚定的信念、殷切的希望、美好的憧憬等情感。</a:t>
            </a:r>
            <a:endParaRPr lang="zh-CN" altLang="en-US" sz="2200" dirty="0" smtClean="0">
              <a:solidFill>
                <a:srgbClr val="0066FF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941543" y="5272509"/>
            <a:ext cx="3570208" cy="542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solidFill>
                  <a:srgbClr val="0066FF"/>
                </a:solidFill>
              </a:rPr>
              <a:t>表示叙述事物、说明事理。</a:t>
            </a:r>
            <a:endParaRPr lang="zh-CN" altLang="en-US" sz="2200" dirty="0" smtClean="0">
              <a:solidFill>
                <a:srgbClr val="0066FF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941543" y="6352629"/>
            <a:ext cx="475252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solidFill>
                  <a:srgbClr val="0066FF"/>
                </a:solidFill>
              </a:rPr>
              <a:t>表示憎恶、鄙夷、不屑、厌烦等感情。</a:t>
            </a:r>
            <a:endParaRPr lang="zh-CN" altLang="en-US" sz="2200" dirty="0" smtClean="0">
              <a:solidFill>
                <a:srgbClr val="0066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266272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452143" y="591989"/>
              <a:ext cx="26627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态势语训练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横卷形 12"/>
          <p:cNvSpPr/>
          <p:nvPr/>
        </p:nvSpPr>
        <p:spPr>
          <a:xfrm>
            <a:off x="884759" y="880021"/>
            <a:ext cx="2808312" cy="792088"/>
          </a:xfrm>
          <a:prstGeom prst="horizont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532831" y="1096045"/>
            <a:ext cx="13131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实践训练</a:t>
            </a:r>
            <a:endParaRPr lang="zh-CN" altLang="en-US" sz="2200" dirty="0"/>
          </a:p>
        </p:txBody>
      </p:sp>
      <p:sp>
        <p:nvSpPr>
          <p:cNvPr id="17" name="矩形 16"/>
          <p:cNvSpPr/>
          <p:nvPr/>
        </p:nvSpPr>
        <p:spPr>
          <a:xfrm>
            <a:off x="884759" y="1672109"/>
            <a:ext cx="1123324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请根据文字内容配上恰当的态势语。</a:t>
            </a:r>
            <a:endParaRPr lang="zh-CN" altLang="en-US" sz="2200" dirty="0" smtClean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今天早晨，天放晴了，太阳出来了。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动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作提示：太阳是从下往上升起，可以在说“太阳出来了”这句时，用掌式，从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体侧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45 °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从下往上抬手伸出至上区。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我早期的生活经历像流动的小溪，我在里面尽情玩耍。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动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作提示：说“流动的小溪”时，右手掌式从中区左侧向右侧横向摊开手，说“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玩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耍”时，手掌收放。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 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真情、荣誉、正义，是他的动机。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动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作提示：右手掌式从中区左、中、右挥掌向下各一次，对应“真情、荣誉、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正义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”，说“动机”时，在右侧握拳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 descr="t01131441a3f7e7869b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2876129">
            <a:off x="8757510" y="787159"/>
            <a:ext cx="3007953" cy="16393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266272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452143" y="591989"/>
              <a:ext cx="26627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态势语训练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2751" y="1600101"/>
            <a:ext cx="115212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人</a:t>
            </a:r>
            <a:r>
              <a:rPr lang="zh-CN" altLang="en-US" sz="2200" dirty="0" smtClean="0"/>
              <a:t>的脸部表情所表达的情感非常丰富，不同的脸部表情传达出人们不同的情感，</a:t>
            </a:r>
            <a:r>
              <a:rPr lang="zh-CN" altLang="en-US" sz="2200" dirty="0" smtClean="0"/>
              <a:t>如喜</a:t>
            </a:r>
            <a:r>
              <a:rPr lang="zh-CN" altLang="en-US" sz="2200" dirty="0" smtClean="0"/>
              <a:t>、怒、哀、惧等。</a:t>
            </a:r>
            <a:endParaRPr lang="zh-CN" altLang="en-US" sz="2200" dirty="0" smtClean="0"/>
          </a:p>
        </p:txBody>
      </p:sp>
      <p:sp>
        <p:nvSpPr>
          <p:cNvPr id="9" name="矩形 8"/>
          <p:cNvSpPr/>
          <p:nvPr/>
        </p:nvSpPr>
        <p:spPr>
          <a:xfrm>
            <a:off x="884759" y="1096045"/>
            <a:ext cx="1595309" cy="430887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二、表情语</a:t>
            </a:r>
            <a:endParaRPr lang="zh-CN" altLang="en-US" sz="2200" dirty="0" smtClean="0"/>
          </a:p>
        </p:txBody>
      </p:sp>
      <p:pic>
        <p:nvPicPr>
          <p:cNvPr id="15" name="图片 14" descr="01d2ae0ff0477d98767573100528d069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381703" y="3544317"/>
            <a:ext cx="2448272" cy="3411259"/>
          </a:xfrm>
          <a:prstGeom prst="rect">
            <a:avLst/>
          </a:prstGeom>
        </p:spPr>
      </p:pic>
      <p:pic>
        <p:nvPicPr>
          <p:cNvPr id="18" name="图片 17" descr="t01db7c3aa96ad101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8775" y="3040261"/>
            <a:ext cx="3240360" cy="1944216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485159" y="3184277"/>
            <a:ext cx="374441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/>
              <a:t>         甜</a:t>
            </a:r>
            <a:r>
              <a:rPr lang="zh-CN" altLang="en-US" sz="2200" dirty="0" smtClean="0"/>
              <a:t>美的微笑可以最快地拉近人与人之间沟通的距离。</a:t>
            </a:r>
            <a:endParaRPr lang="zh-CN" altLang="en-US" sz="2200" dirty="0" smtClean="0"/>
          </a:p>
        </p:txBody>
      </p:sp>
      <p:sp>
        <p:nvSpPr>
          <p:cNvPr id="21" name="矩形 20"/>
          <p:cNvSpPr/>
          <p:nvPr/>
        </p:nvSpPr>
        <p:spPr>
          <a:xfrm>
            <a:off x="1316807" y="5272509"/>
            <a:ext cx="8064896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 牙</a:t>
            </a:r>
            <a:r>
              <a:rPr lang="zh-CN" altLang="en-US" sz="2200" dirty="0" smtClean="0"/>
              <a:t>齿咬住筷子中部的前端，不能碰到嘴角</a:t>
            </a:r>
            <a:r>
              <a:rPr lang="zh-CN" altLang="en-US" sz="2200" dirty="0" smtClean="0"/>
              <a:t>。咬</a:t>
            </a:r>
            <a:r>
              <a:rPr lang="zh-CN" altLang="en-US" sz="2200" dirty="0" smtClean="0"/>
              <a:t>住筷子后，嘴角斜着往两边咧，发“一”的声音</a:t>
            </a:r>
            <a:r>
              <a:rPr lang="zh-CN" altLang="en-US" sz="2200" dirty="0" smtClean="0"/>
              <a:t>。咬</a:t>
            </a:r>
            <a:r>
              <a:rPr lang="zh-CN" altLang="en-US" sz="2200" dirty="0" smtClean="0"/>
              <a:t>筷子的同时要对着镜子调整嘴型，嘴角上扬</a:t>
            </a:r>
            <a:r>
              <a:rPr lang="en-US" altLang="zh-CN" sz="2200" dirty="0" smtClean="0"/>
              <a:t>15°</a:t>
            </a:r>
            <a:r>
              <a:rPr lang="zh-CN" altLang="en-US" sz="2200" dirty="0" smtClean="0"/>
              <a:t>左</a:t>
            </a:r>
            <a:r>
              <a:rPr lang="zh-CN" altLang="en-US" sz="2200" dirty="0" smtClean="0"/>
              <a:t>右。</a:t>
            </a:r>
            <a:endParaRPr lang="zh-CN" altLang="en-US" sz="22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4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5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6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7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8.xml><?xml version="1.0" encoding="utf-8"?>
<p:tagLst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15"/>
</p:tagLst>
</file>

<file path=ppt/theme/theme1.xml><?xml version="1.0" encoding="utf-8"?>
<a:theme xmlns:a="http://schemas.openxmlformats.org/drawingml/2006/main" name="1_自定义设计方案">
  <a:themeElements>
    <a:clrScheme name="自定义 10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3CF8F"/>
      </a:accent1>
      <a:accent2>
        <a:srgbClr val="595959"/>
      </a:accent2>
      <a:accent3>
        <a:srgbClr val="83CF8F"/>
      </a:accent3>
      <a:accent4>
        <a:srgbClr val="595959"/>
      </a:accent4>
      <a:accent5>
        <a:srgbClr val="83CF8F"/>
      </a:accent5>
      <a:accent6>
        <a:srgbClr val="595959"/>
      </a:accent6>
      <a:hlink>
        <a:srgbClr val="83CF8F"/>
      </a:hlink>
      <a:folHlink>
        <a:srgbClr val="595959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1424</Words>
  <Application>WPS 演示</Application>
  <PresentationFormat>自定义</PresentationFormat>
  <Paragraphs>189</Paragraphs>
  <Slides>15</Slides>
  <Notes>15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微软雅黑</vt:lpstr>
      <vt:lpstr>Times New Roman</vt:lpstr>
      <vt:lpstr>楷体</vt:lpstr>
      <vt:lpstr>Arial Unicode MS</vt:lpstr>
      <vt:lpstr>Calibri Light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bt215</dc:title>
  <dc:creator/>
  <cp:lastModifiedBy>武静影</cp:lastModifiedBy>
  <cp:revision>2</cp:revision>
  <dcterms:created xsi:type="dcterms:W3CDTF">2016-11-29T13:18:00Z</dcterms:created>
  <dcterms:modified xsi:type="dcterms:W3CDTF">2021-01-14T05:34:14Z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