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4882" r:id="rId3"/>
    <p:sldId id="4888" r:id="rId5"/>
    <p:sldId id="4716" r:id="rId6"/>
    <p:sldId id="4890" r:id="rId7"/>
    <p:sldId id="4937" r:id="rId8"/>
    <p:sldId id="4900" r:id="rId9"/>
    <p:sldId id="4938" r:id="rId10"/>
    <p:sldId id="4939" r:id="rId11"/>
    <p:sldId id="4951" r:id="rId12"/>
    <p:sldId id="4952" r:id="rId13"/>
    <p:sldId id="4953" r:id="rId14"/>
    <p:sldId id="4954" r:id="rId15"/>
    <p:sldId id="4955" r:id="rId16"/>
    <p:sldId id="4956" r:id="rId17"/>
    <p:sldId id="4959" r:id="rId18"/>
    <p:sldId id="4957" r:id="rId19"/>
    <p:sldId id="4958" r:id="rId20"/>
    <p:sldId id="4960" r:id="rId21"/>
    <p:sldId id="4961" r:id="rId22"/>
    <p:sldId id="4962" r:id="rId23"/>
    <p:sldId id="4963" r:id="rId24"/>
    <p:sldId id="4964" r:id="rId25"/>
    <p:sldId id="4965" r:id="rId26"/>
    <p:sldId id="4966" r:id="rId27"/>
    <p:sldId id="4967" r:id="rId28"/>
    <p:sldId id="4936" r:id="rId29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2FA"/>
    <a:srgbClr val="FF9966"/>
    <a:srgbClr val="FFD757"/>
    <a:srgbClr val="99CCFF"/>
    <a:srgbClr val="FF6699"/>
    <a:srgbClr val="9999FF"/>
    <a:srgbClr val="FF3399"/>
    <a:srgbClr val="CCCCFF"/>
    <a:srgbClr val="23AF34"/>
    <a:srgbClr val="755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30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8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853311" y="2464197"/>
            <a:ext cx="6192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元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四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朗读训练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4759" y="1024037"/>
            <a:ext cx="2808312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（二）逻辑感受</a:t>
            </a:r>
            <a:endParaRPr lang="zh-CN" altLang="en-US" sz="2200" b="1" dirty="0" smtClean="0"/>
          </a:p>
        </p:txBody>
      </p:sp>
      <p:sp>
        <p:nvSpPr>
          <p:cNvPr id="24" name="矩形 23"/>
          <p:cNvSpPr/>
          <p:nvPr/>
        </p:nvSpPr>
        <p:spPr>
          <a:xfrm>
            <a:off x="812751" y="1672109"/>
            <a:ext cx="11377264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作</a:t>
            </a:r>
            <a:r>
              <a:rPr lang="zh-CN" altLang="en-US" sz="2200" dirty="0" smtClean="0"/>
              <a:t>品内容的各部分之间，作品语句的各组成部分之间，作品段落层次之间，都有</a:t>
            </a:r>
            <a:r>
              <a:rPr lang="zh-CN" altLang="en-US" sz="2200" dirty="0" smtClean="0"/>
              <a:t>内在</a:t>
            </a:r>
            <a:r>
              <a:rPr lang="zh-CN" altLang="en-US" sz="2200" dirty="0" smtClean="0"/>
              <a:t>的联系，都存在紧密的逻辑</a:t>
            </a:r>
            <a:r>
              <a:rPr lang="zh-CN" altLang="en-US" sz="2200" dirty="0" smtClean="0"/>
              <a:t>。</a:t>
            </a:r>
            <a:r>
              <a:rPr lang="zh-CN" altLang="en-US" sz="2200" dirty="0" smtClean="0"/>
              <a:t>逻辑感受包括并列感、递进感、转折感、对比感、主次感等。</a:t>
            </a:r>
            <a:endParaRPr lang="zh-CN" altLang="en-US" sz="2200" dirty="0" smtClean="0"/>
          </a:p>
        </p:txBody>
      </p:sp>
      <p:pic>
        <p:nvPicPr>
          <p:cNvPr id="10" name="图片 9" descr="f_17fe3cc10f72023e08be480b08dcaa9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189015" y="3256285"/>
            <a:ext cx="6264696" cy="3526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4759" y="1024037"/>
            <a:ext cx="1944216" cy="430887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逻辑感受训练</a:t>
            </a:r>
            <a:endParaRPr lang="zh-CN" altLang="en-US" sz="2200" b="1" dirty="0" smtClean="0"/>
          </a:p>
        </p:txBody>
      </p:sp>
      <p:pic>
        <p:nvPicPr>
          <p:cNvPr id="11" name="图片 10" descr="925c2aa9607042b0876c398e7336f1d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13151" y="2320181"/>
            <a:ext cx="4320480" cy="31443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0783004">
            <a:off x="1800659" y="2136673"/>
            <a:ext cx="954107" cy="5539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7556E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并列</a:t>
            </a:r>
            <a:endParaRPr lang="zh-CN" altLang="en-US" sz="3000" b="1" dirty="0">
              <a:solidFill>
                <a:srgbClr val="7556E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 rot="1577451">
            <a:off x="1892871" y="4192389"/>
            <a:ext cx="954107" cy="5539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递进</a:t>
            </a:r>
            <a:endParaRPr lang="zh-CN" altLang="en-US" sz="30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 rot="20717517">
            <a:off x="9436399" y="1640137"/>
            <a:ext cx="954107" cy="5539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23AF34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转折</a:t>
            </a:r>
            <a:endParaRPr lang="zh-CN" altLang="en-US" sz="3000" b="1" dirty="0" smtClean="0">
              <a:solidFill>
                <a:srgbClr val="23AF34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443374">
            <a:off x="10029248" y="4362793"/>
            <a:ext cx="954107" cy="5539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99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</a:t>
            </a:r>
            <a:endParaRPr lang="zh-CN" altLang="en-US" sz="3000" b="1" dirty="0" smtClean="0">
              <a:solidFill>
                <a:srgbClr val="FF996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7367" y="6136605"/>
            <a:ext cx="957313" cy="5539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33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主次</a:t>
            </a:r>
            <a:endParaRPr lang="zh-CN" altLang="en-US" sz="3000" b="1" dirty="0" smtClean="0">
              <a:solidFill>
                <a:srgbClr val="FF33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三、表达作品</a:t>
            </a:r>
            <a:endParaRPr lang="zh-CN" altLang="en-US" sz="2200" b="1" dirty="0" smtClean="0"/>
          </a:p>
        </p:txBody>
      </p:sp>
      <p:sp>
        <p:nvSpPr>
          <p:cNvPr id="17" name="矩形 16"/>
          <p:cNvSpPr/>
          <p:nvPr/>
        </p:nvSpPr>
        <p:spPr>
          <a:xfrm>
            <a:off x="812751" y="1672109"/>
            <a:ext cx="66967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         在</a:t>
            </a:r>
            <a:r>
              <a:rPr lang="zh-CN" altLang="en-US" sz="2200" dirty="0" smtClean="0"/>
              <a:t>理解和感受作品的基础上，我们要做到形之于</a:t>
            </a:r>
            <a:r>
              <a:rPr lang="zh-CN" altLang="en-US" sz="2200" dirty="0" smtClean="0"/>
              <a:t>声掌</a:t>
            </a:r>
            <a:r>
              <a:rPr lang="zh-CN" altLang="en-US" sz="2200" dirty="0" smtClean="0"/>
              <a:t>握和运用表达技巧是发挥</a:t>
            </a:r>
            <a:r>
              <a:rPr lang="zh-CN" altLang="en-US" sz="2200" dirty="0" smtClean="0"/>
              <a:t>有声</a:t>
            </a:r>
            <a:r>
              <a:rPr lang="zh-CN" altLang="en-US" sz="2200" dirty="0" smtClean="0"/>
              <a:t>语言的作用、实现朗读目的的一种手段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 </a:t>
            </a:r>
            <a:r>
              <a:rPr lang="en-US" altLang="zh-CN" sz="2200" dirty="0" smtClean="0"/>
              <a:t>        </a:t>
            </a:r>
            <a:r>
              <a:rPr lang="zh-CN" altLang="en-US" sz="2200" dirty="0" smtClean="0"/>
              <a:t>表</a:t>
            </a:r>
            <a:r>
              <a:rPr lang="zh-CN" altLang="en-US" sz="2200" dirty="0" smtClean="0"/>
              <a:t>达技巧包括</a:t>
            </a:r>
            <a:r>
              <a:rPr lang="zh-CN" altLang="en-US" sz="2200" dirty="0" smtClean="0">
                <a:solidFill>
                  <a:srgbClr val="FF3399"/>
                </a:solidFill>
              </a:rPr>
              <a:t>停顿、重音、语</a:t>
            </a:r>
            <a:r>
              <a:rPr lang="zh-CN" altLang="en-US" sz="2200" dirty="0" smtClean="0">
                <a:solidFill>
                  <a:srgbClr val="FF3399"/>
                </a:solidFill>
              </a:rPr>
              <a:t>调、节</a:t>
            </a:r>
            <a:r>
              <a:rPr lang="zh-CN" altLang="en-US" sz="2200" dirty="0" smtClean="0">
                <a:solidFill>
                  <a:srgbClr val="FF3399"/>
                </a:solidFill>
              </a:rPr>
              <a:t>奏</a:t>
            </a:r>
            <a:r>
              <a:rPr lang="zh-CN" altLang="en-US" sz="2200" dirty="0" smtClean="0"/>
              <a:t>四</a:t>
            </a:r>
            <a:r>
              <a:rPr lang="zh-CN" altLang="en-US" sz="2200" dirty="0" smtClean="0"/>
              <a:t>个方</a:t>
            </a:r>
            <a:r>
              <a:rPr lang="zh-CN" altLang="en-US" sz="2200" dirty="0" smtClean="0"/>
              <a:t>面。</a:t>
            </a:r>
            <a:endParaRPr lang="zh-CN" altLang="en-US" sz="2200" dirty="0" smtClean="0"/>
          </a:p>
        </p:txBody>
      </p:sp>
      <p:pic>
        <p:nvPicPr>
          <p:cNvPr id="19" name="图片 18" descr="114324txtx29t91sjix4zw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37487" y="1744117"/>
            <a:ext cx="4929643" cy="504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</a:t>
            </a:r>
            <a:r>
              <a:rPr lang="zh-CN" altLang="en-US" sz="2200" b="1" dirty="0" smtClean="0"/>
              <a:t>一</a:t>
            </a:r>
            <a:r>
              <a:rPr lang="zh-CN" altLang="en-US" sz="2200" b="1" dirty="0" smtClean="0"/>
              <a:t>）停顿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812751" y="1672109"/>
            <a:ext cx="11161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停顿是</a:t>
            </a:r>
            <a:r>
              <a:rPr lang="zh-CN" altLang="en-US" sz="2200" dirty="0" smtClean="0"/>
              <a:t>语流行进中声音上暂时的间歇、休止和中断。它既是朗读者生理换气的需要，也是表情达意的需要，还是听众领悟思考的需要。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2036887" y="4408413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停顿</a:t>
            </a:r>
            <a:endParaRPr lang="zh-CN" altLang="en-US" sz="2200" dirty="0"/>
          </a:p>
        </p:txBody>
      </p:sp>
      <p:sp>
        <p:nvSpPr>
          <p:cNvPr id="13" name="左大括号 12"/>
          <p:cNvSpPr/>
          <p:nvPr/>
        </p:nvSpPr>
        <p:spPr>
          <a:xfrm>
            <a:off x="2756967" y="3328293"/>
            <a:ext cx="1512168" cy="25922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41143" y="3112269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结构停顿</a:t>
            </a:r>
            <a:endParaRPr lang="zh-CN" altLang="en-US" sz="2200" dirty="0" smtClean="0"/>
          </a:p>
        </p:txBody>
      </p:sp>
      <p:sp>
        <p:nvSpPr>
          <p:cNvPr id="15" name="矩形 14"/>
          <p:cNvSpPr/>
          <p:nvPr/>
        </p:nvSpPr>
        <p:spPr>
          <a:xfrm>
            <a:off x="4341143" y="440841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强调停顿</a:t>
            </a:r>
            <a:endParaRPr lang="zh-CN" altLang="en-US" sz="2200" dirty="0" smtClean="0"/>
          </a:p>
        </p:txBody>
      </p:sp>
      <p:sp>
        <p:nvSpPr>
          <p:cNvPr id="16" name="矩形 15"/>
          <p:cNvSpPr/>
          <p:nvPr/>
        </p:nvSpPr>
        <p:spPr>
          <a:xfrm>
            <a:off x="4341143" y="5704557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心理停顿</a:t>
            </a:r>
            <a:endParaRPr lang="zh-CN" altLang="en-US" sz="2200" dirty="0" smtClean="0"/>
          </a:p>
        </p:txBody>
      </p:sp>
      <p:cxnSp>
        <p:nvCxnSpPr>
          <p:cNvPr id="20" name="直接连接符 19"/>
          <p:cNvCxnSpPr>
            <a:endCxn id="15" idx="1"/>
          </p:cNvCxnSpPr>
          <p:nvPr/>
        </p:nvCxnSpPr>
        <p:spPr>
          <a:xfrm flipV="1">
            <a:off x="3117007" y="4623857"/>
            <a:ext cx="1224136" cy="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213351" y="3112269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标点符号是重</a:t>
            </a:r>
            <a:r>
              <a:rPr lang="zh-CN" altLang="en-US" sz="2200" dirty="0" smtClean="0"/>
              <a:t>要标</a:t>
            </a:r>
            <a:r>
              <a:rPr lang="zh-CN" altLang="en-US" sz="2200" dirty="0" smtClean="0"/>
              <a:t>志</a:t>
            </a:r>
            <a:endParaRPr lang="zh-CN" altLang="en-US" sz="2200" dirty="0" smtClean="0"/>
          </a:p>
        </p:txBody>
      </p:sp>
      <p:cxnSp>
        <p:nvCxnSpPr>
          <p:cNvPr id="23" name="直接连接符 22"/>
          <p:cNvCxnSpPr/>
          <p:nvPr/>
        </p:nvCxnSpPr>
        <p:spPr>
          <a:xfrm>
            <a:off x="5637287" y="3328293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213351" y="4408413"/>
            <a:ext cx="61093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为了突出某一语意或某种感情而形成的语流停顿</a:t>
            </a:r>
            <a:endParaRPr lang="zh-CN" altLang="en-US" sz="2200" dirty="0" smtClean="0"/>
          </a:p>
        </p:txBody>
      </p:sp>
      <p:cxnSp>
        <p:nvCxnSpPr>
          <p:cNvPr id="27" name="直接连接符 26"/>
          <p:cNvCxnSpPr/>
          <p:nvPr/>
        </p:nvCxnSpPr>
        <p:spPr>
          <a:xfrm>
            <a:off x="5637287" y="4624437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285359" y="5704557"/>
            <a:ext cx="34563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位置不确定，时间比较</a:t>
            </a:r>
            <a:r>
              <a:rPr lang="zh-CN" altLang="en-US" sz="2200" dirty="0" smtClean="0"/>
              <a:t>长</a:t>
            </a:r>
            <a:endParaRPr lang="zh-CN" altLang="en-US" sz="2200" dirty="0" smtClean="0"/>
          </a:p>
        </p:txBody>
      </p:sp>
      <p:cxnSp>
        <p:nvCxnSpPr>
          <p:cNvPr id="29" name="直接连接符 28"/>
          <p:cNvCxnSpPr/>
          <p:nvPr/>
        </p:nvCxnSpPr>
        <p:spPr>
          <a:xfrm>
            <a:off x="5637287" y="5920581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5d8b20c7977f4164a2333e05da01a06f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8735" y="4912469"/>
            <a:ext cx="1974178" cy="2148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（二）重音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884759" y="1600101"/>
            <a:ext cx="11161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重</a:t>
            </a:r>
            <a:r>
              <a:rPr lang="zh-CN" altLang="en-US" sz="2200" dirty="0" smtClean="0"/>
              <a:t>音是指在朗读中需要着重强调和突出的音节（词或词组），它是体现语句本质和</a:t>
            </a:r>
            <a:r>
              <a:rPr lang="zh-CN" altLang="en-US" sz="2200" dirty="0" smtClean="0"/>
              <a:t>语句</a:t>
            </a:r>
            <a:r>
              <a:rPr lang="zh-CN" altLang="en-US" sz="2200" dirty="0" smtClean="0"/>
              <a:t>目的的重要手段。</a:t>
            </a:r>
            <a:endParaRPr lang="zh-CN" altLang="en-US" sz="2200" dirty="0" smtClean="0"/>
          </a:p>
        </p:txBody>
      </p:sp>
      <p:pic>
        <p:nvPicPr>
          <p:cNvPr id="22" name="图片 21" descr="d45e7fad808a41d582179ea0f92971cd_th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6727" y="3040261"/>
            <a:ext cx="5637634" cy="349317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5853311" y="2968253"/>
            <a:ext cx="1791970" cy="429895"/>
          </a:xfrm>
          <a:prstGeom prst="rect">
            <a:avLst/>
          </a:prstGeom>
          <a:solidFill>
            <a:srgbClr val="FFD757"/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/>
              <a:t>1.</a:t>
            </a:r>
            <a:r>
              <a:rPr lang="zh-CN" altLang="en-US" sz="2200" dirty="0" smtClean="0"/>
              <a:t>重</a:t>
            </a:r>
            <a:r>
              <a:rPr lang="zh-CN" altLang="en-US" sz="2200" dirty="0" smtClean="0"/>
              <a:t>音的确定</a:t>
            </a:r>
            <a:endParaRPr lang="zh-CN" altLang="en-US" sz="2200" dirty="0" smtClean="0"/>
          </a:p>
        </p:txBody>
      </p:sp>
      <p:sp>
        <p:nvSpPr>
          <p:cNvPr id="33" name="矩形 32"/>
          <p:cNvSpPr/>
          <p:nvPr/>
        </p:nvSpPr>
        <p:spPr>
          <a:xfrm>
            <a:off x="5853311" y="3616325"/>
            <a:ext cx="5040560" cy="21236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我不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能去。（意思是：让他去吧。）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去。（意思是：我有别的事。）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我不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能去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。（意思是：不是我不肯去。）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我不能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去。（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意思是：让他来吧。）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4759" y="1024037"/>
            <a:ext cx="1512168" cy="430887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语法重音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1532831" y="1600101"/>
            <a:ext cx="610936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根据句子语法结构对某个句子成分所读的重</a:t>
            </a:r>
            <a:r>
              <a:rPr lang="zh-CN" altLang="en-US" sz="2200" dirty="0" smtClean="0"/>
              <a:t>音。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1892871" y="2248173"/>
            <a:ext cx="105131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①一句话中主语和谓语相比，习惯上谓语是重音。</a:t>
            </a:r>
            <a:endParaRPr lang="zh-CN" altLang="en-US" sz="2200" dirty="0" smtClean="0"/>
          </a:p>
          <a:p>
            <a:pPr>
              <a:lnSpc>
                <a:spcPct val="150000"/>
              </a:lnSpc>
            </a:pPr>
            <a:r>
              <a:rPr lang="zh-CN" altLang="en-US" sz="2200" dirty="0" smtClean="0"/>
              <a:t>②一句话的附加成分定语、状语、补语与基本成分主语、谓语、宾语相比，习惯上，</a:t>
            </a:r>
            <a:endParaRPr lang="zh-CN" altLang="en-US" sz="2200" dirty="0" smtClean="0"/>
          </a:p>
          <a:p>
            <a:pPr>
              <a:lnSpc>
                <a:spcPct val="150000"/>
              </a:lnSpc>
            </a:pPr>
            <a:r>
              <a:rPr lang="zh-CN" altLang="en-US" sz="2200" dirty="0" smtClean="0"/>
              <a:t>附加成分读重音。</a:t>
            </a:r>
            <a:endParaRPr lang="zh-CN" altLang="en-US" sz="2200" dirty="0" smtClean="0"/>
          </a:p>
          <a:p>
            <a:pPr>
              <a:lnSpc>
                <a:spcPct val="150000"/>
              </a:lnSpc>
            </a:pPr>
            <a:r>
              <a:rPr lang="zh-CN" altLang="en-US" sz="2200" dirty="0" smtClean="0"/>
              <a:t>③有些代词也常读重音。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884759" y="2896245"/>
            <a:ext cx="504056" cy="769441"/>
          </a:xfrm>
          <a:prstGeom prst="rect">
            <a:avLst/>
          </a:prstGeom>
          <a:solidFill>
            <a:srgbClr val="CAC2FA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规</a:t>
            </a:r>
            <a:endParaRPr lang="en-US" altLang="zh-CN" sz="2200" b="1" dirty="0" smtClean="0"/>
          </a:p>
          <a:p>
            <a:r>
              <a:rPr lang="zh-CN" altLang="en-US" sz="2200" b="1" dirty="0" smtClean="0"/>
              <a:t>律</a:t>
            </a:r>
            <a:endParaRPr lang="zh-CN" altLang="en-US" sz="2200" b="1" dirty="0" smtClean="0"/>
          </a:p>
        </p:txBody>
      </p:sp>
      <p:sp>
        <p:nvSpPr>
          <p:cNvPr id="12" name="左大括号 11"/>
          <p:cNvSpPr/>
          <p:nvPr/>
        </p:nvSpPr>
        <p:spPr>
          <a:xfrm>
            <a:off x="1244799" y="2536205"/>
            <a:ext cx="720080" cy="15121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92871" y="4624437"/>
            <a:ext cx="6429375" cy="15365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山朗润起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来了，水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涨起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来了，太阳的脸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红起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来了。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②它披着本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色的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外衣，亲切温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暖地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包裹起我们。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③你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很聪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明，你的文章写得非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常感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4759" y="1024037"/>
            <a:ext cx="1512168" cy="430887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逻辑重音</a:t>
            </a:r>
            <a:endParaRPr lang="zh-CN" altLang="en-US" sz="2200" b="1" dirty="0" smtClean="0"/>
          </a:p>
        </p:txBody>
      </p:sp>
      <p:sp>
        <p:nvSpPr>
          <p:cNvPr id="17" name="矩形 16"/>
          <p:cNvSpPr/>
          <p:nvPr/>
        </p:nvSpPr>
        <p:spPr>
          <a:xfrm>
            <a:off x="884759" y="1672109"/>
            <a:ext cx="11161240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        根</a:t>
            </a:r>
            <a:r>
              <a:rPr lang="zh-CN" altLang="en-US" sz="2200" dirty="0" smtClean="0"/>
              <a:t>据词或短语在语句链条上彼此之间的逻辑关系而确定的重音</a:t>
            </a:r>
            <a:r>
              <a:rPr lang="zh-CN" altLang="en-US" sz="2200" dirty="0" smtClean="0"/>
              <a:t>。句</a:t>
            </a:r>
            <a:r>
              <a:rPr lang="zh-CN" altLang="en-US" sz="2200" dirty="0" smtClean="0"/>
              <a:t>中表示并列、对比、呼应、承递、转折的词，常常读重音。</a:t>
            </a:r>
            <a:endParaRPr lang="zh-CN" altLang="en-US" sz="2200" dirty="0" smtClean="0"/>
          </a:p>
        </p:txBody>
      </p:sp>
      <p:sp>
        <p:nvSpPr>
          <p:cNvPr id="18" name="矩形 17"/>
          <p:cNvSpPr/>
          <p:nvPr/>
        </p:nvSpPr>
        <p:spPr>
          <a:xfrm>
            <a:off x="1316807" y="3040261"/>
            <a:ext cx="10657184" cy="263149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①如果把自己浸泡在积极、乐观、向上的心态中，快乐必然会占据你的每一天。（并列）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②我感到自己的无知，也感到了丑石的伟大，我甚至怨恨它这么多年竟会默默地忍受着这一切！（对比）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③这一片天地好像是我的。我也像超出了平时的自己。（呼应）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4759" y="1024037"/>
            <a:ext cx="1512168" cy="430887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感情重音</a:t>
            </a:r>
            <a:endParaRPr lang="zh-CN" altLang="en-US" sz="22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1460823" y="1672109"/>
            <a:ext cx="106571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为了表达某种特定的感情，对语句中某些词或词组加以感情色彩的强调而确定的重音。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2396927" y="2320181"/>
            <a:ext cx="9001000" cy="2123658"/>
          </a:xfrm>
          <a:prstGeom prst="rect">
            <a:avLst/>
          </a:prstGeom>
          <a:solidFill>
            <a:srgbClr val="99CC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①今年二月，我从海外回来，一脚踏进昆明，心都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醉了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个国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民党政府的“友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邦人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士”，是些什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么东西！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③我翻阅照相册时，人们总是问：“你爸爸是什么样子的？”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天晓得！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④别了，我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中国，我全心爱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中国！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t01131441a3f7e7869b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2751" y="4624437"/>
            <a:ext cx="3810000" cy="2076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759" y="1168053"/>
            <a:ext cx="1791970" cy="429895"/>
          </a:xfrm>
          <a:prstGeom prst="rect">
            <a:avLst/>
          </a:prstGeom>
          <a:solidFill>
            <a:srgbClr val="FFD757"/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/>
              <a:t>2.</a:t>
            </a:r>
            <a:r>
              <a:rPr lang="zh-CN" altLang="en-US" sz="2200" dirty="0" smtClean="0"/>
              <a:t>重</a:t>
            </a:r>
            <a:r>
              <a:rPr lang="zh-CN" altLang="en-US" sz="2200" dirty="0" smtClean="0"/>
              <a:t>音</a:t>
            </a:r>
            <a:r>
              <a:rPr lang="zh-CN" altLang="en-US" sz="2200" dirty="0" smtClean="0"/>
              <a:t>的表达</a:t>
            </a:r>
            <a:endParaRPr lang="zh-CN" altLang="en-US" sz="2200" dirty="0" smtClean="0"/>
          </a:p>
        </p:txBody>
      </p:sp>
      <p:sp>
        <p:nvSpPr>
          <p:cNvPr id="9" name="矩形 8"/>
          <p:cNvSpPr/>
          <p:nvPr/>
        </p:nvSpPr>
        <p:spPr>
          <a:xfrm>
            <a:off x="1244799" y="1672109"/>
            <a:ext cx="828092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常见重音表现的方法有重读、轻读、高读、慢读、停顿及拖音等。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956767" y="2464197"/>
            <a:ext cx="11089232" cy="3139321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）这是英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中国人民坚强不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屈的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声音，这声音惊天动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地，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气壮山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河。（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重读）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）你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给了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我们多少慈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母般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的温暖！（轻读）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）让暴风雨来得更猛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烈些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吧！（高读）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）漓江的水真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静啊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，静得让你感觉不到它在流动；漓江的水真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，清得可以看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见江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底的沙石；漓江的水真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，绿得仿佛那是一块无暇的翡翠。（慢读）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）啊，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轻些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呀，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轻些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，他正在中南海接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见外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宾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（拖音）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（三）语调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884759" y="1672109"/>
            <a:ext cx="111612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  指</a:t>
            </a:r>
            <a:r>
              <a:rPr lang="zh-CN" altLang="en-US" sz="2200" dirty="0" smtClean="0"/>
              <a:t>语句中的抑扬对比，高低升降。不同的语调，体现不同的语气，表达不</a:t>
            </a:r>
            <a:r>
              <a:rPr lang="zh-CN" altLang="en-US" sz="2200" dirty="0" smtClean="0"/>
              <a:t>同的</a:t>
            </a:r>
            <a:r>
              <a:rPr lang="zh-CN" altLang="en-US" sz="2200" dirty="0" smtClean="0"/>
              <a:t>思想感情。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1028775" y="2248173"/>
            <a:ext cx="66090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概括为</a:t>
            </a:r>
            <a:r>
              <a:rPr lang="zh-CN" altLang="en-US" sz="2200" dirty="0" smtClean="0">
                <a:solidFill>
                  <a:srgbClr val="FF0000"/>
                </a:solidFill>
              </a:rPr>
              <a:t>平直调、上扬调、下抑调</a:t>
            </a:r>
            <a:r>
              <a:rPr lang="zh-CN" altLang="en-US" sz="2200" dirty="0" smtClean="0"/>
              <a:t>和</a:t>
            </a:r>
            <a:r>
              <a:rPr lang="zh-CN" altLang="en-US" sz="2200" dirty="0" smtClean="0">
                <a:solidFill>
                  <a:srgbClr val="FF0000"/>
                </a:solidFill>
              </a:rPr>
              <a:t>曲折调</a:t>
            </a:r>
            <a:r>
              <a:rPr lang="zh-CN" altLang="en-US" sz="2200" dirty="0" smtClean="0"/>
              <a:t>四种类型。</a:t>
            </a:r>
            <a:endParaRPr lang="zh-CN" altLang="en-US" sz="2200" dirty="0" smtClean="0"/>
          </a:p>
        </p:txBody>
      </p:sp>
      <p:sp>
        <p:nvSpPr>
          <p:cNvPr id="13" name="矩形 12"/>
          <p:cNvSpPr/>
          <p:nvPr/>
        </p:nvSpPr>
        <p:spPr>
          <a:xfrm>
            <a:off x="956767" y="3544317"/>
            <a:ext cx="8352928" cy="2044342"/>
          </a:xfrm>
          <a:prstGeom prst="rect">
            <a:avLst/>
          </a:prstGeom>
          <a:solidFill>
            <a:srgbClr val="CCCC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啊！↘ 知道了。↘（降抑，表示肯定）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啊？↗ 你说谁？↗（上扬，表示发问）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啊！＼↗ 怎么会是他？＼↗（先降后升，表示惊奇或疑惑不解）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 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/↘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原来是这样啊！ 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/↘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（先升后降，表示恍然大悟）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t013dc9901e73b3d1d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09695" y="3544317"/>
            <a:ext cx="2770426" cy="34630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rot="541100">
            <a:off x="9224004" y="2708549"/>
            <a:ext cx="2271776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打电话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429375" y="203214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221463" y="1642521"/>
            <a:ext cx="4824536" cy="12089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知道什么是朗读，朗读的意义和基本要求。</a:t>
            </a:r>
            <a:endParaRPr lang="en-US" altLang="zh-CN" sz="2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501383" y="3832349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221463" y="3400301"/>
            <a:ext cx="5112568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掌握多种朗读技巧，提高声音的表现力。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214066" y="2361461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1"/>
          <p:cNvSpPr/>
          <p:nvPr>
            <p:custDataLst>
              <p:tags r:id="rId8"/>
            </p:custDataLst>
          </p:nvPr>
        </p:nvSpPr>
        <p:spPr>
          <a:xfrm>
            <a:off x="6573391" y="5704557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/>
          <p:nvPr>
            <p:custDataLst>
              <p:tags r:id="rId9"/>
            </p:custDataLst>
          </p:nvPr>
        </p:nvSpPr>
        <p:spPr>
          <a:xfrm>
            <a:off x="7221463" y="4912469"/>
            <a:ext cx="5184576" cy="19389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能够有感情地朗读各类作品；通过朗读优秀作品培养正确的审美观。</a:t>
            </a:r>
            <a:endParaRPr lang="en-US" altLang="zh-CN" sz="2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684959" y="1600101"/>
            <a:ext cx="1728192" cy="1080120"/>
          </a:xfrm>
          <a:prstGeom prst="ellipse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2991" y="1888133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</a:rPr>
              <a:t>平直调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85359" y="1960141"/>
            <a:ext cx="44165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语气平直舒缓，高低变化不明显。</a:t>
            </a:r>
            <a:endParaRPr lang="zh-CN" altLang="en-US" sz="2200" dirty="0"/>
          </a:p>
        </p:txBody>
      </p:sp>
      <p:sp>
        <p:nvSpPr>
          <p:cNvPr id="19" name="右箭头 18"/>
          <p:cNvSpPr/>
          <p:nvPr/>
        </p:nvSpPr>
        <p:spPr>
          <a:xfrm>
            <a:off x="4917207" y="1888133"/>
            <a:ext cx="122413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44799" y="3040261"/>
            <a:ext cx="10513168" cy="2631490"/>
          </a:xfrm>
          <a:prstGeom prst="rect">
            <a:avLst/>
          </a:prstGeom>
          <a:ln>
            <a:solidFill>
              <a:srgbClr val="FF9966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）两个同龄的年轻人同时受雇于一家店铺，并且拿同样的薪水。→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）中国西部我们通常是指黄河与秦岭相连一线以西，包括西北和西南的十二个省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、市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、自治区。→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）尽管统计学的数据一再地证明，吸烟有害健康，可是全世界的烟民并没有减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少的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迹象。→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684959" y="1600101"/>
            <a:ext cx="1728192" cy="1080120"/>
          </a:xfrm>
          <a:prstGeom prst="ellipse">
            <a:avLst/>
          </a:prstGeom>
          <a:solidFill>
            <a:srgbClr val="FFD7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2991" y="1888133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</a:rPr>
              <a:t>上扬调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73391" y="1888133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语</a:t>
            </a:r>
            <a:r>
              <a:rPr lang="zh-CN" altLang="en-US" sz="2200" dirty="0" smtClean="0"/>
              <a:t>气</a:t>
            </a:r>
            <a:r>
              <a:rPr lang="zh-CN" altLang="en-US" sz="2200" dirty="0" smtClean="0"/>
              <a:t>由低到高，逐渐上扬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  <p:sp>
        <p:nvSpPr>
          <p:cNvPr id="19" name="右箭头 18"/>
          <p:cNvSpPr/>
          <p:nvPr/>
        </p:nvSpPr>
        <p:spPr>
          <a:xfrm>
            <a:off x="4917207" y="1888133"/>
            <a:ext cx="1224136" cy="504056"/>
          </a:xfrm>
          <a:prstGeom prst="rightArrow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88815" y="3040261"/>
            <a:ext cx="10513168" cy="2123658"/>
          </a:xfrm>
          <a:prstGeom prst="rect">
            <a:avLst/>
          </a:prstGeom>
          <a:ln>
            <a:solidFill>
              <a:srgbClr val="9999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）可爱的，我将什么来比拟你呢？↗我怎么比拟得出呢？↗</a:t>
            </a:r>
            <a:endParaRPr lang="en-US" altLang="zh-CN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）当人们想到这个盲老人，一生中竟连万紫千红的春天都不曾看到，怎能不对他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产生同情之心呢？↗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）起来，↗不愿做奴隶的人们！↗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684959" y="1600101"/>
            <a:ext cx="1728192" cy="10801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2991" y="1888133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</a:rPr>
              <a:t>下抑调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73391" y="1888133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语</a:t>
            </a:r>
            <a:r>
              <a:rPr lang="zh-CN" altLang="en-US" sz="2200" dirty="0" smtClean="0"/>
              <a:t>气由高到低，</a:t>
            </a:r>
            <a:r>
              <a:rPr lang="zh-CN" altLang="en-US" sz="2200" dirty="0" smtClean="0"/>
              <a:t>逐</a:t>
            </a:r>
            <a:r>
              <a:rPr lang="zh-CN" altLang="en-US" sz="2200" dirty="0" smtClean="0"/>
              <a:t>渐下抑。</a:t>
            </a:r>
            <a:endParaRPr lang="zh-CN" altLang="en-US" sz="2200" dirty="0"/>
          </a:p>
        </p:txBody>
      </p:sp>
      <p:sp>
        <p:nvSpPr>
          <p:cNvPr id="19" name="右箭头 18"/>
          <p:cNvSpPr/>
          <p:nvPr/>
        </p:nvSpPr>
        <p:spPr>
          <a:xfrm>
            <a:off x="4917207" y="1888133"/>
            <a:ext cx="1224136" cy="50405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20863" y="3040261"/>
            <a:ext cx="9073008" cy="1615827"/>
          </a:xfrm>
          <a:prstGeom prst="rect">
            <a:avLst/>
          </a:prstGeom>
          <a:ln>
            <a:solidFill>
              <a:srgbClr val="FF6699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）勇士们，我将加入你们的队伍。↘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）是的，智力可以受损，但爱永远不会。↘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）那醉人的绿呀！↘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684959" y="1600101"/>
            <a:ext cx="1728192" cy="108012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2991" y="1888133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</a:rPr>
              <a:t>曲折调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90543" y="1888133"/>
            <a:ext cx="46987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有抑扬升降的曲折变化，呈波浪形。</a:t>
            </a:r>
            <a:endParaRPr lang="zh-CN" altLang="en-US" sz="2200" dirty="0"/>
          </a:p>
        </p:txBody>
      </p:sp>
      <p:sp>
        <p:nvSpPr>
          <p:cNvPr id="19" name="右箭头 18"/>
          <p:cNvSpPr/>
          <p:nvPr/>
        </p:nvSpPr>
        <p:spPr>
          <a:xfrm>
            <a:off x="4917207" y="1888133"/>
            <a:ext cx="1224136" cy="504056"/>
          </a:xfrm>
          <a:prstGeom prst="rightArrow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20863" y="3184277"/>
            <a:ext cx="10225136" cy="1536511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）你走得开，↗ 你放得下这么好的地方么？↘ 你放得下周家？↗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）七七四十八，↗ 你真是太聪明了！↘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）可是到了后来，↘ 碰了几次壁，↗ 把鼻子碰扁了。↘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（四）节奏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884759" y="1528093"/>
            <a:ext cx="11161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指</a:t>
            </a:r>
            <a:r>
              <a:rPr lang="zh-CN" altLang="en-US" sz="2200" dirty="0" smtClean="0"/>
              <a:t>语言表达中由作品的思想感情的波澜起伏造成的抑扬顿挫、轻重缓急的</a:t>
            </a:r>
            <a:r>
              <a:rPr lang="zh-CN" altLang="en-US" sz="2200" dirty="0" smtClean="0"/>
              <a:t>声音</a:t>
            </a:r>
            <a:r>
              <a:rPr lang="zh-CN" altLang="en-US" sz="2200" dirty="0" smtClean="0"/>
              <a:t>形式的回环往复。</a:t>
            </a:r>
            <a:endParaRPr lang="zh-CN" altLang="en-US" sz="2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6213351" y="3040261"/>
            <a:ext cx="55446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分成六种类型：轻快型、凝重型、高亢型、舒缓型、低沉型、紧张型。</a:t>
            </a:r>
            <a:endParaRPr lang="zh-CN" altLang="en-US" sz="2200" dirty="0" smtClean="0"/>
          </a:p>
        </p:txBody>
      </p:sp>
      <p:pic>
        <p:nvPicPr>
          <p:cNvPr id="16" name="图片 15" descr="t01c333afd6290d089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72791" y="3112269"/>
            <a:ext cx="4322512" cy="3036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（四）节奏</a:t>
            </a:r>
            <a:endParaRPr lang="zh-CN" altLang="en-US" sz="2200" b="1" dirty="0" smtClean="0"/>
          </a:p>
        </p:txBody>
      </p:sp>
      <p:sp>
        <p:nvSpPr>
          <p:cNvPr id="12" name="矩形 11"/>
          <p:cNvSpPr/>
          <p:nvPr/>
        </p:nvSpPr>
        <p:spPr>
          <a:xfrm>
            <a:off x="3189015" y="2104157"/>
            <a:ext cx="2592288" cy="600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7207" y="3688333"/>
            <a:ext cx="2804105" cy="520848"/>
          </a:xfrm>
          <a:prstGeom prst="rect">
            <a:avLst/>
          </a:prstGeom>
          <a:solidFill>
            <a:srgbClr val="99CCFF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凝重型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军礼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09695" y="3544317"/>
            <a:ext cx="2952328" cy="600164"/>
          </a:xfrm>
          <a:prstGeom prst="rect">
            <a:avLst/>
          </a:prstGeom>
          <a:solidFill>
            <a:srgbClr val="FFD757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高亢型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黄河颂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85159" y="5632549"/>
            <a:ext cx="2736304" cy="600164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舒缓型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雨巷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85559" y="5200501"/>
            <a:ext cx="3888432" cy="520848"/>
          </a:xfrm>
          <a:prstGeom prst="rect">
            <a:avLst/>
          </a:prstGeom>
          <a:solidFill>
            <a:srgbClr val="CAC2FA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低沉型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秋天的怀念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69535" y="1672109"/>
            <a:ext cx="4032448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紧张型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最后一次演讲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58f60fa725f97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60823" y="2896245"/>
            <a:ext cx="3904357" cy="39043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朗读概说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52028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、什么是朗读</a:t>
            </a:r>
            <a:r>
              <a:rPr lang="zh-CN" altLang="en-US" sz="2200" b="1" dirty="0" smtClean="0"/>
              <a:t>？</a:t>
            </a:r>
            <a:endParaRPr lang="zh-CN" altLang="en-US" sz="2200" b="1" dirty="0" smtClean="0"/>
          </a:p>
        </p:txBody>
      </p:sp>
      <p:sp>
        <p:nvSpPr>
          <p:cNvPr id="21" name="矩形 20"/>
          <p:cNvSpPr/>
          <p:nvPr/>
        </p:nvSpPr>
        <p:spPr>
          <a:xfrm>
            <a:off x="1100783" y="1888133"/>
            <a:ext cx="63914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朗读是把书面语言转化为有声语言的再创作活动。</a:t>
            </a:r>
            <a:endParaRPr lang="zh-CN" altLang="en-US" sz="2200" dirty="0" smtClean="0"/>
          </a:p>
        </p:txBody>
      </p:sp>
      <p:sp>
        <p:nvSpPr>
          <p:cNvPr id="22" name="矩形 21"/>
          <p:cNvSpPr/>
          <p:nvPr/>
        </p:nvSpPr>
        <p:spPr>
          <a:xfrm>
            <a:off x="6861423" y="2968253"/>
            <a:ext cx="4824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朗</a:t>
            </a:r>
            <a:r>
              <a:rPr lang="zh-CN" altLang="en-US" sz="2200" dirty="0" smtClean="0"/>
              <a:t>读有助于促进语言规范化，培养良好的语感，提高口语表达能力，培养高尚的审美情趣，提高艺术鉴赏能力。</a:t>
            </a:r>
            <a:endParaRPr lang="zh-CN" altLang="en-US" sz="2200" dirty="0" smtClean="0"/>
          </a:p>
        </p:txBody>
      </p:sp>
      <p:pic>
        <p:nvPicPr>
          <p:cNvPr id="24" name="图片 23" descr="46eb0002816668e7d6d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88815" y="2536205"/>
            <a:ext cx="4614643" cy="3779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朗读概说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952328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二、朗读的基本要求</a:t>
            </a:r>
            <a:endParaRPr lang="zh-CN" altLang="en-US" sz="2200" b="1" dirty="0" smtClean="0"/>
          </a:p>
        </p:txBody>
      </p:sp>
      <p:pic>
        <p:nvPicPr>
          <p:cNvPr id="12" name="图片 11" descr="O10_-hiqtcan727128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01183" y="2176165"/>
            <a:ext cx="4174086" cy="418050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 rot="20747924">
            <a:off x="956767" y="2464197"/>
            <a:ext cx="230425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0540116">
            <a:off x="1532831" y="2896245"/>
            <a:ext cx="10081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正   确</a:t>
            </a:r>
            <a:endParaRPr lang="zh-CN" altLang="en-US" sz="2200" dirty="0"/>
          </a:p>
        </p:txBody>
      </p:sp>
      <p:sp>
        <p:nvSpPr>
          <p:cNvPr id="20" name="椭圆 19"/>
          <p:cNvSpPr/>
          <p:nvPr/>
        </p:nvSpPr>
        <p:spPr>
          <a:xfrm rot="2185523">
            <a:off x="9640667" y="3016174"/>
            <a:ext cx="2304256" cy="1224136"/>
          </a:xfrm>
          <a:prstGeom prst="ellipse">
            <a:avLst/>
          </a:prstGeom>
          <a:solidFill>
            <a:srgbClr val="CAC2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250356">
            <a:off x="10272777" y="3446634"/>
            <a:ext cx="10081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流   利</a:t>
            </a:r>
            <a:endParaRPr lang="zh-CN" altLang="en-US" sz="2200" dirty="0"/>
          </a:p>
        </p:txBody>
      </p:sp>
      <p:sp>
        <p:nvSpPr>
          <p:cNvPr id="22" name="椭圆 21"/>
          <p:cNvSpPr/>
          <p:nvPr/>
        </p:nvSpPr>
        <p:spPr>
          <a:xfrm>
            <a:off x="2972991" y="5560541"/>
            <a:ext cx="2304256" cy="1224136"/>
          </a:xfrm>
          <a:prstGeom prst="ellipse">
            <a:avLst/>
          </a:prstGeom>
          <a:solidFill>
            <a:srgbClr val="FFD7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49055" y="5992589"/>
            <a:ext cx="11811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有感情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266272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452143" y="591989"/>
              <a:ext cx="26627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一、理解作品</a:t>
            </a:r>
            <a:endParaRPr lang="zh-CN" altLang="en-US" sz="2200" b="1" dirty="0" smtClean="0"/>
          </a:p>
        </p:txBody>
      </p:sp>
      <p:sp>
        <p:nvSpPr>
          <p:cNvPr id="12" name="右箭头 11"/>
          <p:cNvSpPr/>
          <p:nvPr/>
        </p:nvSpPr>
        <p:spPr>
          <a:xfrm>
            <a:off x="956767" y="2032149"/>
            <a:ext cx="2304256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44799" y="2104157"/>
            <a:ext cx="1313180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抓住立意</a:t>
            </a:r>
            <a:endParaRPr lang="zh-CN" altLang="en-US" sz="2200" dirty="0"/>
          </a:p>
        </p:txBody>
      </p:sp>
      <p:sp>
        <p:nvSpPr>
          <p:cNvPr id="18" name="矩形 17"/>
          <p:cNvSpPr/>
          <p:nvPr/>
        </p:nvSpPr>
        <p:spPr>
          <a:xfrm>
            <a:off x="3477047" y="2176165"/>
            <a:ext cx="27238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立意是作品的灵魂。</a:t>
            </a:r>
            <a:endParaRPr lang="zh-CN" altLang="en-US" sz="2200" dirty="0"/>
          </a:p>
        </p:txBody>
      </p:sp>
      <p:sp>
        <p:nvSpPr>
          <p:cNvPr id="20" name="右箭头 19"/>
          <p:cNvSpPr/>
          <p:nvPr/>
        </p:nvSpPr>
        <p:spPr>
          <a:xfrm>
            <a:off x="1892871" y="3328293"/>
            <a:ext cx="2304256" cy="792088"/>
          </a:xfrm>
          <a:prstGeom prst="rightArrow">
            <a:avLst/>
          </a:prstGeom>
          <a:solidFill>
            <a:srgbClr val="FFD7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80903" y="3400301"/>
            <a:ext cx="1313180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梳理结构</a:t>
            </a:r>
            <a:endParaRPr lang="zh-CN" altLang="en-US" sz="2200" dirty="0" smtClean="0"/>
          </a:p>
        </p:txBody>
      </p:sp>
      <p:sp>
        <p:nvSpPr>
          <p:cNvPr id="22" name="矩形 21"/>
          <p:cNvSpPr/>
          <p:nvPr/>
        </p:nvSpPr>
        <p:spPr>
          <a:xfrm>
            <a:off x="4341143" y="3544317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结构是作品的骨骼。</a:t>
            </a:r>
            <a:endParaRPr lang="zh-CN" altLang="en-US" sz="2200" dirty="0" smtClean="0"/>
          </a:p>
        </p:txBody>
      </p:sp>
      <p:sp>
        <p:nvSpPr>
          <p:cNvPr id="23" name="右箭头 22"/>
          <p:cNvSpPr/>
          <p:nvPr/>
        </p:nvSpPr>
        <p:spPr>
          <a:xfrm>
            <a:off x="2972991" y="4840461"/>
            <a:ext cx="2304256" cy="792088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61023" y="4912469"/>
            <a:ext cx="1313180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把握基调</a:t>
            </a:r>
            <a:endParaRPr lang="zh-CN" altLang="en-US" sz="2200" dirty="0" smtClean="0"/>
          </a:p>
        </p:txBody>
      </p:sp>
      <p:sp>
        <p:nvSpPr>
          <p:cNvPr id="27" name="矩形 26"/>
          <p:cNvSpPr/>
          <p:nvPr/>
        </p:nvSpPr>
        <p:spPr>
          <a:xfrm>
            <a:off x="5421263" y="4984477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基调是作品的个性。</a:t>
            </a:r>
            <a:endParaRPr lang="zh-CN" altLang="en-US" sz="2200" dirty="0" smtClean="0"/>
          </a:p>
        </p:txBody>
      </p:sp>
      <p:pic>
        <p:nvPicPr>
          <p:cNvPr id="28" name="图片 27" descr="W02017031734639197408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29575" y="1672109"/>
            <a:ext cx="3810000" cy="36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1667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876079" y="591989"/>
              <a:ext cx="32387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4759" y="1024037"/>
            <a:ext cx="2160240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二、感受作品</a:t>
            </a:r>
            <a:endParaRPr lang="zh-CN" altLang="en-US" sz="2200" b="1" dirty="0" smtClean="0"/>
          </a:p>
        </p:txBody>
      </p:sp>
      <p:sp>
        <p:nvSpPr>
          <p:cNvPr id="18" name="矩形 17"/>
          <p:cNvSpPr/>
          <p:nvPr/>
        </p:nvSpPr>
        <p:spPr>
          <a:xfrm>
            <a:off x="884759" y="1672109"/>
            <a:ext cx="11305256" cy="161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在</a:t>
            </a:r>
            <a:r>
              <a:rPr lang="zh-CN" altLang="en-US" sz="2200" dirty="0" smtClean="0"/>
              <a:t>朗读时，不能只感觉到文字的存在，而要透过文字语言的符号感觉到这些符号所</a:t>
            </a:r>
            <a:r>
              <a:rPr lang="zh-CN" altLang="en-US" sz="2200" dirty="0" smtClean="0"/>
              <a:t>代表</a:t>
            </a:r>
            <a:r>
              <a:rPr lang="zh-CN" altLang="en-US" sz="2200" dirty="0" smtClean="0"/>
              <a:t>的具体的客观事物的存在，要感之于外，受之于心。这种感受贯穿在理解作品的全</a:t>
            </a:r>
            <a:r>
              <a:rPr lang="zh-CN" altLang="en-US" sz="2200" dirty="0" smtClean="0"/>
              <a:t>过程</a:t>
            </a:r>
            <a:r>
              <a:rPr lang="zh-CN" altLang="en-US" sz="2200" dirty="0" smtClean="0"/>
              <a:t>，也贯穿在表达作品的全过程。</a:t>
            </a:r>
            <a:endParaRPr lang="zh-CN" altLang="en-US" sz="2200" dirty="0"/>
          </a:p>
        </p:txBody>
      </p:sp>
      <p:sp>
        <p:nvSpPr>
          <p:cNvPr id="23" name="弦形 22"/>
          <p:cNvSpPr/>
          <p:nvPr/>
        </p:nvSpPr>
        <p:spPr>
          <a:xfrm>
            <a:off x="2684959" y="3688333"/>
            <a:ext cx="4176464" cy="2592288"/>
          </a:xfrm>
          <a:prstGeom prst="chord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弦形 23"/>
          <p:cNvSpPr/>
          <p:nvPr/>
        </p:nvSpPr>
        <p:spPr>
          <a:xfrm rot="10800000">
            <a:off x="5997327" y="3544317"/>
            <a:ext cx="3816424" cy="2592288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77047" y="4696445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形象感受</a:t>
            </a:r>
            <a:endParaRPr lang="zh-CN" altLang="en-US" sz="2200" dirty="0" smtClean="0"/>
          </a:p>
        </p:txBody>
      </p:sp>
      <p:sp>
        <p:nvSpPr>
          <p:cNvPr id="22" name="矩形 21"/>
          <p:cNvSpPr/>
          <p:nvPr/>
        </p:nvSpPr>
        <p:spPr>
          <a:xfrm>
            <a:off x="7797527" y="4336405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逻辑感受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4759" y="1024037"/>
            <a:ext cx="2808312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（一）形象感受</a:t>
            </a:r>
            <a:endParaRPr lang="zh-CN" altLang="en-US" sz="2200" b="1" dirty="0" smtClean="0"/>
          </a:p>
        </p:txBody>
      </p:sp>
      <p:sp>
        <p:nvSpPr>
          <p:cNvPr id="24" name="矩形 23"/>
          <p:cNvSpPr/>
          <p:nvPr/>
        </p:nvSpPr>
        <p:spPr>
          <a:xfrm>
            <a:off x="812751" y="1672109"/>
            <a:ext cx="642937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形</a:t>
            </a:r>
            <a:r>
              <a:rPr lang="zh-CN" altLang="en-US" sz="2200" dirty="0" smtClean="0"/>
              <a:t>象感受是指朗读者通过视觉、听觉、嗅觉、味觉、触觉、时间觉和空间觉、运动觉等，对所表达的内容中描述的事物进行具体能动的体验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 </a:t>
            </a:r>
            <a:r>
              <a:rPr lang="en-US" altLang="zh-CN" sz="2200" dirty="0" smtClean="0"/>
              <a:t>       </a:t>
            </a:r>
            <a:r>
              <a:rPr lang="zh-CN" altLang="en-US" sz="2200" dirty="0" smtClean="0"/>
              <a:t>朗读的过程是</a:t>
            </a:r>
            <a:r>
              <a:rPr lang="zh-CN" altLang="en-US" sz="2200" dirty="0" smtClean="0"/>
              <a:t>文字</a:t>
            </a:r>
            <a:r>
              <a:rPr lang="en-US" altLang="zh-CN" sz="2200" dirty="0" smtClean="0"/>
              <a:t>——</a:t>
            </a:r>
            <a:r>
              <a:rPr lang="zh-CN" altLang="en-US" sz="2200" dirty="0" smtClean="0"/>
              <a:t>生活</a:t>
            </a:r>
            <a:r>
              <a:rPr lang="en-US" altLang="zh-CN" sz="2200" dirty="0" smtClean="0"/>
              <a:t>——</a:t>
            </a:r>
            <a:r>
              <a:rPr lang="zh-CN" altLang="en-US" sz="2200" dirty="0" smtClean="0"/>
              <a:t>声音的过程</a:t>
            </a:r>
            <a:r>
              <a:rPr lang="zh-CN" altLang="en-US" sz="2200" dirty="0" smtClean="0"/>
              <a:t>，是</a:t>
            </a:r>
            <a:r>
              <a:rPr lang="zh-CN" altLang="en-US" sz="2200" dirty="0" smtClean="0"/>
              <a:t>一个记忆联想和再造联想的过程。</a:t>
            </a:r>
            <a:endParaRPr lang="zh-CN" altLang="en-US" sz="2200" dirty="0" smtClean="0"/>
          </a:p>
        </p:txBody>
      </p:sp>
      <p:pic>
        <p:nvPicPr>
          <p:cNvPr id="25" name="图片 24" descr="73fc3b595fbd4539bc58afdab4e7c3d0_th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01383" y="3688333"/>
            <a:ext cx="6096000" cy="339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6767" y="1096045"/>
            <a:ext cx="1944216" cy="430887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形象感受训练</a:t>
            </a:r>
            <a:endParaRPr lang="zh-CN" altLang="en-US" sz="2200" b="1" dirty="0" smtClean="0"/>
          </a:p>
        </p:txBody>
      </p:sp>
      <p:pic>
        <p:nvPicPr>
          <p:cNvPr id="18" name="图片 17" descr="t0144f4762717e1c73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52911" y="1888133"/>
            <a:ext cx="2190750" cy="16383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044999" y="3616325"/>
            <a:ext cx="7489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视觉</a:t>
            </a:r>
            <a:endParaRPr lang="zh-CN" altLang="en-US" sz="2200" dirty="0"/>
          </a:p>
        </p:txBody>
      </p:sp>
      <p:pic>
        <p:nvPicPr>
          <p:cNvPr id="21" name="图片 20" descr="t01baf651a1758afc3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9415" y="1456085"/>
            <a:ext cx="2886478" cy="261974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8877647" y="3328293"/>
            <a:ext cx="7489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听觉</a:t>
            </a:r>
            <a:endParaRPr lang="zh-CN" altLang="en-US" sz="2200" dirty="0" smtClean="0"/>
          </a:p>
        </p:txBody>
      </p:sp>
      <p:pic>
        <p:nvPicPr>
          <p:cNvPr id="25" name="图片 24" descr="t01a4de82f00045de7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4799" y="4264397"/>
            <a:ext cx="4536504" cy="284507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4773191" y="6208613"/>
            <a:ext cx="7489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嗅觉</a:t>
            </a:r>
            <a:endParaRPr lang="zh-CN" altLang="en-US" sz="2200" dirty="0" smtClean="0"/>
          </a:p>
        </p:txBody>
      </p:sp>
      <p:pic>
        <p:nvPicPr>
          <p:cNvPr id="27" name="图片 26" descr="t0191ef63f1cf1f690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93471" y="4264397"/>
            <a:ext cx="2037366" cy="261200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381703" y="6280621"/>
            <a:ext cx="7489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味觉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2518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1829975" y="3472309"/>
            <a:ext cx="615553" cy="15841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    方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3765079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朗读的技巧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6767" y="1096045"/>
            <a:ext cx="1944216" cy="430887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形象感受训练</a:t>
            </a:r>
            <a:endParaRPr lang="zh-CN" altLang="en-US" sz="2200" b="1" dirty="0" smtClean="0"/>
          </a:p>
        </p:txBody>
      </p:sp>
      <p:pic>
        <p:nvPicPr>
          <p:cNvPr id="29" name="图片 28" descr="0313a457658d49d4891e110be212b557_th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8775" y="2680221"/>
            <a:ext cx="3024336" cy="302433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036887" y="5344517"/>
            <a:ext cx="7489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触觉</a:t>
            </a:r>
            <a:endParaRPr lang="zh-CN" altLang="en-US" sz="2200" dirty="0" smtClean="0"/>
          </a:p>
        </p:txBody>
      </p:sp>
      <p:pic>
        <p:nvPicPr>
          <p:cNvPr id="20" name="图片 19" descr="t0128bee9dbb650cb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5159" y="2176165"/>
            <a:ext cx="3649992" cy="331236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781303" y="5344517"/>
            <a:ext cx="748923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动觉</a:t>
            </a:r>
            <a:endParaRPr lang="zh-CN" altLang="en-US" sz="2200" dirty="0" smtClean="0"/>
          </a:p>
        </p:txBody>
      </p:sp>
      <p:pic>
        <p:nvPicPr>
          <p:cNvPr id="23" name="图片 22" descr="t01dcd84bb7113aaf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1543" y="2248173"/>
            <a:ext cx="4450660" cy="302433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669735" y="5272509"/>
            <a:ext cx="1595309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时间、空间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2640</Words>
  <Application>WPS 演示</Application>
  <PresentationFormat>自定义</PresentationFormat>
  <Paragraphs>300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Arial Unicode MS</vt:lpstr>
      <vt:lpstr>Calibri Light</vt:lpstr>
      <vt:lpstr>仿宋</vt:lpstr>
      <vt:lpstr>楷体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3</cp:revision>
  <dcterms:created xsi:type="dcterms:W3CDTF">2016-11-29T13:18:00Z</dcterms:created>
  <dcterms:modified xsi:type="dcterms:W3CDTF">2021-01-14T05:33:25Z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