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tags/tag6.xml" ContentType="application/vnd.openxmlformats-officedocument.presentationml.tags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theme/theme3.xml" ContentType="application/vnd.openxmlformats-officedocument.theme+xml"/>
  <Override PartName="/ppt/tags/tag4.xml" ContentType="application/vnd.openxmlformats-officedocument.presentationml.tags+xml"/>
  <Override PartName="/ppt/notesSlides/notesSlide29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tags/tag2.xml" ContentType="application/vnd.openxmlformats-officedocument.presentationml.tags+xml"/>
  <Override PartName="/ppt/notesSlides/notesSlide18.xml" ContentType="application/vnd.openxmlformats-officedocument.presentationml.notesSlide+xml"/>
  <Override PartName="/ppt/notesSlides/notesSlide27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notesSlides/notesSlide25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notesSlides/notesSlide1.xml" ContentType="application/vnd.openxmlformats-officedocument.presentationml.notesSlide+xml"/>
  <Default Extension="png" ContentType="image/png"/>
  <Override PartName="/ppt/tags/tag7.xml" ContentType="application/vnd.openxmlformats-officedocument.presentationml.tags+xml"/>
  <Override PartName="/ppt/notesSlides/notesSlide3.xml" ContentType="application/vnd.openxmlformats-officedocument.presentationml.notesSlide+xml"/>
  <Default Extension="mp3" ContentType="audio/unknown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ags/tag5.xml" ContentType="application/vnd.openxmlformats-officedocument.presentationml.tags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Default Extension="jpeg" ContentType="image/jpeg"/>
  <Override PartName="/ppt/tags/tag3.xml" ContentType="application/vnd.openxmlformats-officedocument.presentationml.tags+xml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723" r:id="rId1"/>
  </p:sldMasterIdLst>
  <p:notesMasterIdLst>
    <p:notesMasterId r:id="rId31"/>
  </p:notesMasterIdLst>
  <p:handoutMasterIdLst>
    <p:handoutMasterId r:id="rId32"/>
  </p:handoutMasterIdLst>
  <p:sldIdLst>
    <p:sldId id="4882" r:id="rId2"/>
    <p:sldId id="4888" r:id="rId3"/>
    <p:sldId id="4716" r:id="rId4"/>
    <p:sldId id="4937" r:id="rId5"/>
    <p:sldId id="4938" r:id="rId6"/>
    <p:sldId id="4942" r:id="rId7"/>
    <p:sldId id="4941" r:id="rId8"/>
    <p:sldId id="4940" r:id="rId9"/>
    <p:sldId id="4939" r:id="rId10"/>
    <p:sldId id="4945" r:id="rId11"/>
    <p:sldId id="4944" r:id="rId12"/>
    <p:sldId id="4943" r:id="rId13"/>
    <p:sldId id="4948" r:id="rId14"/>
    <p:sldId id="4947" r:id="rId15"/>
    <p:sldId id="4949" r:id="rId16"/>
    <p:sldId id="4946" r:id="rId17"/>
    <p:sldId id="4951" r:id="rId18"/>
    <p:sldId id="4953" r:id="rId19"/>
    <p:sldId id="4950" r:id="rId20"/>
    <p:sldId id="4952" r:id="rId21"/>
    <p:sldId id="4955" r:id="rId22"/>
    <p:sldId id="4957" r:id="rId23"/>
    <p:sldId id="4956" r:id="rId24"/>
    <p:sldId id="4954" r:id="rId25"/>
    <p:sldId id="4959" r:id="rId26"/>
    <p:sldId id="4958" r:id="rId27"/>
    <p:sldId id="4961" r:id="rId28"/>
    <p:sldId id="4962" r:id="rId29"/>
    <p:sldId id="4936" r:id="rId30"/>
  </p:sldIdLst>
  <p:sldSz cx="12858750" cy="7232650"/>
  <p:notesSz cx="6858000" cy="9144000"/>
  <p:custDataLst>
    <p:tags r:id="rId33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639763" indent="-182563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1282700" indent="-3683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925638" indent="-554038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2568575" indent="-73977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328" userDrawn="1">
          <p15:clr>
            <a:srgbClr val="A4A3A4"/>
          </p15:clr>
        </p15:guide>
        <p15:guide id="2" pos="4050" userDrawn="1">
          <p15:clr>
            <a:srgbClr val="A4A3A4"/>
          </p15:clr>
        </p15:guide>
        <p15:guide id="3" pos="557" userDrawn="1">
          <p15:clr>
            <a:srgbClr val="A4A3A4"/>
          </p15:clr>
        </p15:guide>
        <p15:guide id="5" orient="horz" pos="4183" userDrawn="1">
          <p15:clr>
            <a:srgbClr val="A4A3A4"/>
          </p15:clr>
        </p15:guide>
        <p15:guide id="6" pos="7497" userDrawn="1">
          <p15:clr>
            <a:srgbClr val="A4A3A4"/>
          </p15:clr>
        </p15:guide>
        <p15:guide id="7" pos="6908" userDrawn="1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showAnimation="0" useTimings="0">
    <p:present/>
    <p:sldAll/>
    <p:penClr>
      <a:srgbClr val="FF0000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ED1C24"/>
    <a:srgbClr val="ADE4C3"/>
    <a:srgbClr val="329589"/>
    <a:srgbClr val="8DB04B"/>
    <a:srgbClr val="A47291"/>
    <a:srgbClr val="4A6644"/>
    <a:srgbClr val="486041"/>
    <a:srgbClr val="134B73"/>
    <a:srgbClr val="73A6A3"/>
    <a:srgbClr val="FBB80D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202" autoAdjust="0"/>
    <p:restoredTop sz="95274" autoAdjust="0"/>
  </p:normalViewPr>
  <p:slideViewPr>
    <p:cSldViewPr>
      <p:cViewPr>
        <p:scale>
          <a:sx n="86" d="100"/>
          <a:sy n="86" d="100"/>
        </p:scale>
        <p:origin x="-510" y="-78"/>
      </p:cViewPr>
      <p:guideLst>
        <p:guide orient="horz" pos="328"/>
        <p:guide orient="horz" pos="4183"/>
        <p:guide pos="4050"/>
        <p:guide pos="557"/>
        <p:guide pos="7497"/>
        <p:guide pos="6908"/>
      </p:guideLst>
    </p:cSldViewPr>
  </p:slideViewPr>
  <p:outlineViewPr>
    <p:cViewPr>
      <p:scale>
        <a:sx n="100" d="100"/>
        <a:sy n="100" d="100"/>
      </p:scale>
      <p:origin x="0" y="-10374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33" d="100"/>
        <a:sy n="33" d="100"/>
      </p:scale>
      <p:origin x="0" y="0"/>
    </p:cViewPr>
  </p:sorterViewPr>
  <p:notesViewPr>
    <p:cSldViewPr>
      <p:cViewPr varScale="1">
        <p:scale>
          <a:sx n="65" d="100"/>
          <a:sy n="65" d="100"/>
        </p:scale>
        <p:origin x="2796" y="54"/>
      </p:cViewPr>
      <p:guideLst/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630DBF-D010-4114-9DE3-41E342A27C18}" type="datetimeFigureOut">
              <a:rPr lang="zh-CN" altLang="en-US" smtClean="0"/>
              <a:pPr/>
              <a:t>2021/1/12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4D1D107-4CC9-43CA-8CA8-36E1DF70D5F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98666007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06024D97-E667-405D-B634-E583E2108D71}" type="datetimeFigureOut">
              <a:rPr lang="zh-CN" altLang="en-US"/>
              <a:pPr>
                <a:defRPr/>
              </a:pPr>
              <a:t>2021/1/12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18F03C3-53C1-4F10-8DAF-D1F318E96C6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06054043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5pPr>
    <a:lvl6pPr marL="2285493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6pPr>
    <a:lvl7pPr marL="27425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7pPr>
    <a:lvl8pPr marL="31996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8pPr>
    <a:lvl9pPr marL="3656788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8791785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D1495A-DD81-44F4-9F54-1F39867BF2D9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88403508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D1495A-DD81-44F4-9F54-1F39867BF2D9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88403508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D1495A-DD81-44F4-9F54-1F39867BF2D9}" type="slidenum">
              <a:rPr lang="en-US" smtClean="0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88403508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D1495A-DD81-44F4-9F54-1F39867BF2D9}" type="slidenum">
              <a:rPr lang="en-US" smtClean="0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88403508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D1495A-DD81-44F4-9F54-1F39867BF2D9}" type="slidenum">
              <a:rPr lang="en-US" smtClean="0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88403508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D1495A-DD81-44F4-9F54-1F39867BF2D9}" type="slidenum">
              <a:rPr lang="en-US" smtClean="0"/>
              <a:pPr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88403508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D1495A-DD81-44F4-9F54-1F39867BF2D9}" type="slidenum">
              <a:rPr lang="en-US" smtClean="0"/>
              <a:pPr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88403508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D1495A-DD81-44F4-9F54-1F39867BF2D9}" type="slidenum">
              <a:rPr lang="en-US" smtClean="0"/>
              <a:pPr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88403508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D1495A-DD81-44F4-9F54-1F39867BF2D9}" type="slidenum">
              <a:rPr lang="en-US" smtClean="0"/>
              <a:pPr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88403508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D1495A-DD81-44F4-9F54-1F39867BF2D9}" type="slidenum">
              <a:rPr lang="en-US" smtClean="0"/>
              <a:pPr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88403508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73146610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D1495A-DD81-44F4-9F54-1F39867BF2D9}" type="slidenum">
              <a:rPr lang="en-US" smtClean="0"/>
              <a:pPr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88403508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D1495A-DD81-44F4-9F54-1F39867BF2D9}" type="slidenum">
              <a:rPr lang="en-US" smtClean="0"/>
              <a:pPr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88403508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D1495A-DD81-44F4-9F54-1F39867BF2D9}" type="slidenum">
              <a:rPr lang="en-US" smtClean="0"/>
              <a:pPr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88403508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D1495A-DD81-44F4-9F54-1F39867BF2D9}" type="slidenum">
              <a:rPr lang="en-US" smtClean="0"/>
              <a:pPr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88403508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D1495A-DD81-44F4-9F54-1F39867BF2D9}" type="slidenum">
              <a:rPr lang="en-US" smtClean="0"/>
              <a:pPr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884035088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D1495A-DD81-44F4-9F54-1F39867BF2D9}" type="slidenum">
              <a:rPr lang="en-US" smtClean="0"/>
              <a:pPr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884035088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D1495A-DD81-44F4-9F54-1F39867BF2D9}" type="slidenum">
              <a:rPr lang="en-US" smtClean="0"/>
              <a:pPr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884035088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D1495A-DD81-44F4-9F54-1F39867BF2D9}" type="slidenum">
              <a:rPr lang="en-US" smtClean="0"/>
              <a:pPr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884035088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D1495A-DD81-44F4-9F54-1F39867BF2D9}" type="slidenum">
              <a:rPr lang="en-US" smtClean="0"/>
              <a:pPr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884035088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73146610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D1495A-DD81-44F4-9F54-1F39867BF2D9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88403508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D1495A-DD81-44F4-9F54-1F39867BF2D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88403508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D1495A-DD81-44F4-9F54-1F39867BF2D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88403508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D1495A-DD81-44F4-9F54-1F39867BF2D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88403508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D1495A-DD81-44F4-9F54-1F39867BF2D9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88403508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D1495A-DD81-44F4-9F54-1F39867BF2D9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88403508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D1495A-DD81-44F4-9F54-1F39867BF2D9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88403508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620A9-DA74-42BF-9043-257E1E63600C}" type="datetimeFigureOut">
              <a:rPr lang="zh-CN" altLang="en-US" smtClean="0"/>
              <a:pPr/>
              <a:t>2021/1/12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85759F-E270-46AF-BBBD-F20907FA53A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6729384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84238" y="385763"/>
            <a:ext cx="11090275" cy="1397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84238" y="1925638"/>
            <a:ext cx="11090275" cy="45894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84238" y="6704013"/>
            <a:ext cx="28924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C620A9-DA74-42BF-9043-257E1E63600C}" type="datetimeFigureOut">
              <a:rPr lang="zh-CN" altLang="en-US" smtClean="0"/>
              <a:pPr/>
              <a:t>2021/1/12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259263" y="6704013"/>
            <a:ext cx="43402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082088" y="6704013"/>
            <a:ext cx="28924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085759F-E270-46AF-BBBD-F20907FA53A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1372093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0" r:id="rId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notesSlide" Target="../notesSlides/notesSlide1.xml"/><Relationship Id="rId7" Type="http://schemas.microsoft.com/office/2007/relationships/media" Target="../media/media1.mp3"/><Relationship Id="rId2" Type="http://schemas.openxmlformats.org/officeDocument/2006/relationships/slideLayout" Target="../slideLayouts/slideLayout1.xml"/><Relationship Id="rId1" Type="http://schemas.openxmlformats.org/officeDocument/2006/relationships/video" Target="NULL" TargetMode="External"/><Relationship Id="rId6" Type="http://schemas.openxmlformats.org/officeDocument/2006/relationships/image" Target="../media/image3.jpeg"/><Relationship Id="rId5" Type="http://schemas.openxmlformats.org/officeDocument/2006/relationships/image" Target="../media/image2.jpeg"/><Relationship Id="rId4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.xml"/><Relationship Id="rId3" Type="http://schemas.openxmlformats.org/officeDocument/2006/relationships/tags" Target="../tags/tag4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5" Type="http://schemas.openxmlformats.org/officeDocument/2006/relationships/tags" Target="../tags/tag6.xml"/><Relationship Id="rId10" Type="http://schemas.openxmlformats.org/officeDocument/2006/relationships/image" Target="../media/image2.jpeg"/><Relationship Id="rId4" Type="http://schemas.openxmlformats.org/officeDocument/2006/relationships/tags" Target="../tags/tag5.xml"/><Relationship Id="rId9" Type="http://schemas.openxmlformats.org/officeDocument/2006/relationships/image" Target="../media/image1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4248753" y="0"/>
            <a:ext cx="1724932" cy="1726853"/>
          </a:xfrm>
          <a:prstGeom prst="rect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 l="-25084" r="-25084"/>
            </a:stretch>
          </a:blipFill>
          <a:ln>
            <a:noFill/>
          </a:ln>
          <a:extLst/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Rectangle 7"/>
          <p:cNvSpPr>
            <a:spLocks noChangeArrowheads="1"/>
          </p:cNvSpPr>
          <p:nvPr/>
        </p:nvSpPr>
        <p:spPr bwMode="auto">
          <a:xfrm>
            <a:off x="101022" y="4140963"/>
            <a:ext cx="704680" cy="704680"/>
          </a:xfrm>
          <a:prstGeom prst="rect">
            <a:avLst/>
          </a:prstGeom>
          <a:solidFill>
            <a:schemeClr val="accent2"/>
          </a:solidFill>
          <a:ln>
            <a:noFill/>
          </a:ln>
          <a:extLst/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1016719" y="356212"/>
            <a:ext cx="348468" cy="348468"/>
          </a:xfrm>
          <a:prstGeom prst="rect">
            <a:avLst/>
          </a:prstGeom>
          <a:solidFill>
            <a:schemeClr val="accent2"/>
          </a:solidFill>
          <a:ln>
            <a:noFill/>
          </a:ln>
          <a:extLst/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Rectangle 9"/>
          <p:cNvSpPr>
            <a:spLocks noChangeArrowheads="1"/>
          </p:cNvSpPr>
          <p:nvPr/>
        </p:nvSpPr>
        <p:spPr bwMode="auto">
          <a:xfrm>
            <a:off x="353" y="708552"/>
            <a:ext cx="1008622" cy="1008622"/>
          </a:xfrm>
          <a:prstGeom prst="rect">
            <a:avLst/>
          </a:prstGeom>
          <a:solidFill>
            <a:schemeClr val="accent1"/>
          </a:solidFill>
          <a:ln>
            <a:noFill/>
          </a:ln>
          <a:extLst/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Rectangle 10"/>
          <p:cNvSpPr>
            <a:spLocks noChangeArrowheads="1"/>
          </p:cNvSpPr>
          <p:nvPr/>
        </p:nvSpPr>
        <p:spPr bwMode="auto">
          <a:xfrm>
            <a:off x="2941635" y="4023132"/>
            <a:ext cx="1386450" cy="1385117"/>
          </a:xfrm>
          <a:prstGeom prst="rect">
            <a:avLst/>
          </a:prstGeom>
          <a:solidFill>
            <a:schemeClr val="accent4"/>
          </a:solidFill>
          <a:ln>
            <a:noFill/>
          </a:ln>
          <a:extLst/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Rectangle 11"/>
          <p:cNvSpPr>
            <a:spLocks noChangeArrowheads="1"/>
          </p:cNvSpPr>
          <p:nvPr/>
        </p:nvSpPr>
        <p:spPr bwMode="auto">
          <a:xfrm>
            <a:off x="4328085" y="5409641"/>
            <a:ext cx="1825666" cy="1823009"/>
          </a:xfrm>
          <a:prstGeom prst="rect">
            <a:avLst/>
          </a:pr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 l="-24925" r="-24925"/>
            </a:stretch>
          </a:blipFill>
          <a:ln>
            <a:noFill/>
          </a:ln>
          <a:extLst/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Rectangle 12"/>
          <p:cNvSpPr>
            <a:spLocks noChangeArrowheads="1"/>
          </p:cNvSpPr>
          <p:nvPr/>
        </p:nvSpPr>
        <p:spPr bwMode="auto">
          <a:xfrm>
            <a:off x="4328085" y="3597228"/>
            <a:ext cx="422034" cy="425905"/>
          </a:xfrm>
          <a:prstGeom prst="rect">
            <a:avLst/>
          </a:prstGeom>
          <a:solidFill>
            <a:schemeClr val="accent3"/>
          </a:solidFill>
          <a:ln>
            <a:noFill/>
          </a:ln>
          <a:extLst/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Rectangle 14"/>
          <p:cNvSpPr>
            <a:spLocks noChangeArrowheads="1"/>
          </p:cNvSpPr>
          <p:nvPr/>
        </p:nvSpPr>
        <p:spPr bwMode="auto">
          <a:xfrm>
            <a:off x="815382" y="4859195"/>
            <a:ext cx="954416" cy="954416"/>
          </a:xfrm>
          <a:prstGeom prst="rect">
            <a:avLst/>
          </a:prstGeom>
          <a:solidFill>
            <a:schemeClr val="accent1"/>
          </a:solidFill>
          <a:ln>
            <a:noFill/>
          </a:ln>
          <a:extLst/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矩形 259"/>
          <p:cNvSpPr>
            <a:spLocks noChangeArrowheads="1"/>
          </p:cNvSpPr>
          <p:nvPr/>
        </p:nvSpPr>
        <p:spPr bwMode="auto">
          <a:xfrm>
            <a:off x="5277247" y="2464197"/>
            <a:ext cx="6984776" cy="28253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zh-CN" altLang="en-US" sz="5400" b="1" dirty="0" smtClean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单</a:t>
            </a:r>
            <a:r>
              <a:rPr lang="zh-CN" altLang="en-US" sz="5400" b="1" dirty="0" smtClean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元</a:t>
            </a:r>
            <a:r>
              <a:rPr lang="zh-CN" altLang="en-US" sz="5400" b="1" dirty="0" smtClean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十</a:t>
            </a:r>
            <a:r>
              <a:rPr lang="zh-CN" altLang="en-US" sz="5400" b="1" dirty="0" smtClean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计算机辅助   </a:t>
            </a:r>
            <a:endParaRPr lang="en-US" altLang="zh-CN" sz="5400" b="1" dirty="0" smtClean="0">
              <a:solidFill>
                <a:schemeClr val="accent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None/>
            </a:pPr>
            <a:r>
              <a:rPr lang="en-US" altLang="zh-CN" sz="5400" b="1" dirty="0" smtClean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5400" b="1" dirty="0" smtClean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        </a:t>
            </a:r>
            <a:r>
              <a:rPr lang="zh-CN" altLang="en-US" sz="5400" b="1" dirty="0" smtClean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普通话水平 </a:t>
            </a:r>
            <a:endParaRPr lang="en-US" altLang="zh-CN" sz="5400" b="1" dirty="0" smtClean="0">
              <a:solidFill>
                <a:schemeClr val="accent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None/>
            </a:pPr>
            <a:r>
              <a:rPr lang="en-US" altLang="zh-CN" sz="5400" b="1" dirty="0" smtClean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5400" b="1" dirty="0" smtClean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          </a:t>
            </a:r>
            <a:r>
              <a:rPr lang="zh-CN" altLang="en-US" sz="5400" b="1" dirty="0" smtClean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测试指南</a:t>
            </a:r>
            <a:endParaRPr lang="en-US" altLang="zh-CN" sz="5400" b="1" dirty="0">
              <a:solidFill>
                <a:schemeClr val="accent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1012847" y="1726853"/>
            <a:ext cx="3029737" cy="3023929"/>
          </a:xfrm>
          <a:prstGeom prst="rect">
            <a:avLst/>
          </a:prstGeom>
          <a:blipFill dpi="0" rotWithShape="1"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 t="-3057" b="-3057"/>
            </a:stretch>
          </a:blipFill>
          <a:ln>
            <a:noFill/>
          </a:ln>
          <a:extLst/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Rectangle 13"/>
          <p:cNvSpPr>
            <a:spLocks noChangeArrowheads="1"/>
          </p:cNvSpPr>
          <p:nvPr/>
        </p:nvSpPr>
        <p:spPr bwMode="auto">
          <a:xfrm>
            <a:off x="3742246" y="1726854"/>
            <a:ext cx="915696" cy="914162"/>
          </a:xfrm>
          <a:prstGeom prst="rect">
            <a:avLst/>
          </a:prstGeom>
          <a:solidFill>
            <a:schemeClr val="accent1"/>
          </a:solidFill>
          <a:ln>
            <a:noFill/>
          </a:ln>
          <a:extLst/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2" name="Could This Be Love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7"/>
              </p:ext>
            </p:extLst>
          </p:nvPr>
        </p:nvPicPr>
        <p:blipFill>
          <a:blip r:embed="rId8" cstate="print"/>
          <a:stretch>
            <a:fillRect/>
          </a:stretch>
        </p:blipFill>
        <p:spPr>
          <a:xfrm>
            <a:off x="6124575" y="-106419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0511747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8" accel="40000" fill="hold" grpId="0" nodeType="click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accel="4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accel="4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accel="4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ac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accel="4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accel="4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8" accel="4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8" accel="4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8" accel="4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 tmFilter="0,0; .5, 1; 1, 1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300"/>
                            </p:stCondLst>
                            <p:childTnLst>
                              <p:par>
                                <p:cTn id="59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60" dur="5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1" dur="25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numSld="999" showWhenStopped="0">
                <p:cTn id="62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4" grpId="0" animBg="1"/>
      <p:bldP spid="17" grpId="0"/>
      <p:bldP spid="17" grpId="1"/>
      <p:bldP spid="5" grpId="0" animBg="1"/>
      <p:bldP spid="13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8"/>
          <p:cNvSpPr txBox="1"/>
          <p:nvPr/>
        </p:nvSpPr>
        <p:spPr>
          <a:xfrm>
            <a:off x="4454798" y="172013"/>
            <a:ext cx="3949155" cy="61555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400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一 </a:t>
            </a:r>
            <a:r>
              <a:rPr lang="zh-CN" altLang="en-US" sz="400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测试流程</a:t>
            </a:r>
            <a:endParaRPr lang="zh-CN" altLang="en-US" sz="40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2" name="组合 17"/>
          <p:cNvGrpSpPr/>
          <p:nvPr/>
        </p:nvGrpSpPr>
        <p:grpSpPr>
          <a:xfrm>
            <a:off x="886327" y="591989"/>
            <a:ext cx="11086097" cy="0"/>
            <a:chOff x="1028775" y="591989"/>
            <a:chExt cx="11086097" cy="0"/>
          </a:xfrm>
        </p:grpSpPr>
        <p:cxnSp>
          <p:nvCxnSpPr>
            <p:cNvPr id="19" name="直接连接符 18"/>
            <p:cNvCxnSpPr/>
            <p:nvPr/>
          </p:nvCxnSpPr>
          <p:spPr>
            <a:xfrm>
              <a:off x="1028775" y="591989"/>
              <a:ext cx="350419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8610675" y="591989"/>
              <a:ext cx="350419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" name="矩形 5"/>
          <p:cNvSpPr/>
          <p:nvPr/>
        </p:nvSpPr>
        <p:spPr>
          <a:xfrm>
            <a:off x="884759" y="808013"/>
            <a:ext cx="1877437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200" dirty="0" smtClean="0"/>
              <a:t>六、开始考试</a:t>
            </a:r>
          </a:p>
        </p:txBody>
      </p:sp>
      <p:sp>
        <p:nvSpPr>
          <p:cNvPr id="7" name="矩形 6"/>
          <p:cNvSpPr/>
          <p:nvPr/>
        </p:nvSpPr>
        <p:spPr>
          <a:xfrm>
            <a:off x="956767" y="1456085"/>
            <a:ext cx="11017224" cy="3785652"/>
          </a:xfrm>
          <a:prstGeom prst="rect">
            <a:avLst/>
          </a:prstGeom>
          <a:ln w="19050">
            <a:solidFill>
              <a:srgbClr val="7030A0"/>
            </a:solidFill>
          </a:ln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000" dirty="0" smtClean="0">
                <a:latin typeface="+mn-ea"/>
                <a:ea typeface="+mn-ea"/>
              </a:rPr>
              <a:t>提示：</a:t>
            </a:r>
          </a:p>
          <a:p>
            <a:pPr algn="just">
              <a:lnSpc>
                <a:spcPct val="150000"/>
              </a:lnSpc>
            </a:pPr>
            <a:r>
              <a:rPr lang="en-US" altLang="zh-CN" sz="2000" dirty="0" smtClean="0">
                <a:latin typeface="+mn-ea"/>
                <a:ea typeface="+mn-ea"/>
              </a:rPr>
              <a:t>1. </a:t>
            </a:r>
            <a:r>
              <a:rPr lang="zh-CN" altLang="en-US" sz="2000" dirty="0" smtClean="0">
                <a:latin typeface="+mn-ea"/>
                <a:ea typeface="+mn-ea"/>
              </a:rPr>
              <a:t>普通话水平测试共有</a:t>
            </a:r>
            <a:r>
              <a:rPr lang="en-US" altLang="zh-CN" sz="2000" dirty="0" smtClean="0">
                <a:latin typeface="+mn-ea"/>
                <a:ea typeface="+mn-ea"/>
              </a:rPr>
              <a:t>4 </a:t>
            </a:r>
            <a:r>
              <a:rPr lang="zh-CN" altLang="en-US" sz="2000" dirty="0" smtClean="0">
                <a:latin typeface="+mn-ea"/>
                <a:ea typeface="+mn-ea"/>
              </a:rPr>
              <a:t>项题目，系统会依次显示各项内容，您只需根据屏幕显示的试题内容进行录音。</a:t>
            </a:r>
          </a:p>
          <a:p>
            <a:pPr algn="just">
              <a:lnSpc>
                <a:spcPct val="150000"/>
              </a:lnSpc>
            </a:pPr>
            <a:r>
              <a:rPr lang="en-US" altLang="zh-CN" sz="2000" dirty="0" smtClean="0">
                <a:latin typeface="+mn-ea"/>
                <a:ea typeface="+mn-ea"/>
              </a:rPr>
              <a:t>2. </a:t>
            </a:r>
            <a:r>
              <a:rPr lang="zh-CN" altLang="en-US" sz="2000" dirty="0" smtClean="0">
                <a:latin typeface="+mn-ea"/>
                <a:ea typeface="+mn-ea"/>
              </a:rPr>
              <a:t>每项试题前都有一段语音提示，请在提示语结束并听到“嘟”的一声后，再开始录音。</a:t>
            </a:r>
          </a:p>
          <a:p>
            <a:pPr algn="just">
              <a:lnSpc>
                <a:spcPct val="150000"/>
              </a:lnSpc>
            </a:pPr>
            <a:r>
              <a:rPr lang="en-US" altLang="zh-CN" sz="2000" dirty="0" smtClean="0">
                <a:latin typeface="+mn-ea"/>
                <a:ea typeface="+mn-ea"/>
              </a:rPr>
              <a:t>3. </a:t>
            </a:r>
            <a:r>
              <a:rPr lang="zh-CN" altLang="en-US" sz="2000" dirty="0" smtClean="0">
                <a:latin typeface="+mn-ea"/>
                <a:ea typeface="+mn-ea"/>
              </a:rPr>
              <a:t>录音过程中，应做到吐字清晰，语速适中，音量同试音时保持一致。</a:t>
            </a:r>
          </a:p>
          <a:p>
            <a:pPr algn="just">
              <a:lnSpc>
                <a:spcPct val="150000"/>
              </a:lnSpc>
            </a:pPr>
            <a:r>
              <a:rPr lang="en-US" altLang="zh-CN" sz="2000" dirty="0" smtClean="0">
                <a:latin typeface="+mn-ea"/>
                <a:ea typeface="+mn-ea"/>
              </a:rPr>
              <a:t>4. </a:t>
            </a:r>
            <a:r>
              <a:rPr lang="zh-CN" altLang="en-US" sz="2000" dirty="0" smtClean="0">
                <a:latin typeface="+mn-ea"/>
                <a:ea typeface="+mn-ea"/>
              </a:rPr>
              <a:t>录音过程中，请注意主屏下方的时间提示，确保在规定的时间内完成每项考试。</a:t>
            </a:r>
          </a:p>
          <a:p>
            <a:pPr algn="just">
              <a:lnSpc>
                <a:spcPct val="150000"/>
              </a:lnSpc>
            </a:pPr>
            <a:r>
              <a:rPr lang="en-US" altLang="zh-CN" sz="2000" dirty="0" smtClean="0">
                <a:latin typeface="+mn-ea"/>
                <a:ea typeface="+mn-ea"/>
              </a:rPr>
              <a:t>5. </a:t>
            </a:r>
            <a:r>
              <a:rPr lang="zh-CN" altLang="en-US" sz="2000" dirty="0" smtClean="0">
                <a:latin typeface="+mn-ea"/>
                <a:ea typeface="+mn-ea"/>
              </a:rPr>
              <a:t>规定时间结束，系统会自动进入下一项试题。</a:t>
            </a:r>
          </a:p>
          <a:p>
            <a:pPr algn="just">
              <a:lnSpc>
                <a:spcPct val="150000"/>
              </a:lnSpc>
            </a:pPr>
            <a:r>
              <a:rPr lang="en-US" altLang="zh-CN" sz="2000" dirty="0" smtClean="0">
                <a:latin typeface="+mn-ea"/>
                <a:ea typeface="+mn-ea"/>
              </a:rPr>
              <a:t>6. </a:t>
            </a:r>
            <a:r>
              <a:rPr lang="zh-CN" altLang="en-US" sz="2000" dirty="0" smtClean="0">
                <a:latin typeface="+mn-ea"/>
                <a:ea typeface="+mn-ea"/>
              </a:rPr>
              <a:t>如某项试题时间有余，单击屏幕右下角的“下一题”按钮，可进入下一项试题。</a:t>
            </a:r>
          </a:p>
        </p:txBody>
      </p:sp>
      <p:sp>
        <p:nvSpPr>
          <p:cNvPr id="8" name="矩形 7"/>
          <p:cNvSpPr/>
          <p:nvPr/>
        </p:nvSpPr>
        <p:spPr>
          <a:xfrm>
            <a:off x="956767" y="5344517"/>
            <a:ext cx="11017224" cy="1477328"/>
          </a:xfrm>
          <a:prstGeom prst="rect">
            <a:avLst/>
          </a:prstGeom>
          <a:ln w="19050" cmpd="thickThin">
            <a:solidFill>
              <a:srgbClr val="FFFF00"/>
            </a:solidFill>
          </a:ln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000" dirty="0" smtClean="0">
                <a:latin typeface="+mn-ea"/>
                <a:ea typeface="+mn-ea"/>
              </a:rPr>
              <a:t>特别提示：</a:t>
            </a:r>
          </a:p>
          <a:p>
            <a:pPr algn="just">
              <a:lnSpc>
                <a:spcPct val="150000"/>
              </a:lnSpc>
            </a:pPr>
            <a:r>
              <a:rPr lang="en-US" altLang="zh-CN" sz="2000" dirty="0" smtClean="0">
                <a:latin typeface="+mn-ea"/>
                <a:ea typeface="+mn-ea"/>
              </a:rPr>
              <a:t>1. </a:t>
            </a:r>
            <a:r>
              <a:rPr lang="zh-CN" altLang="en-US" sz="2000" dirty="0" smtClean="0">
                <a:latin typeface="+mn-ea"/>
                <a:ea typeface="+mn-ea"/>
              </a:rPr>
              <a:t>考试过程中，考生不要说试卷以外的任何内容，以免影响考试成绩。</a:t>
            </a:r>
          </a:p>
          <a:p>
            <a:pPr algn="just">
              <a:lnSpc>
                <a:spcPct val="150000"/>
              </a:lnSpc>
            </a:pPr>
            <a:r>
              <a:rPr lang="en-US" altLang="zh-CN" sz="2000" dirty="0" smtClean="0">
                <a:latin typeface="+mn-ea"/>
                <a:ea typeface="+mn-ea"/>
              </a:rPr>
              <a:t>2. </a:t>
            </a:r>
            <a:r>
              <a:rPr lang="zh-CN" altLang="en-US" sz="2000" dirty="0" smtClean="0">
                <a:latin typeface="+mn-ea"/>
                <a:ea typeface="+mn-ea"/>
              </a:rPr>
              <a:t>如有疑问，请举手示意，工作人员会及时前来解答。</a:t>
            </a:r>
          </a:p>
        </p:txBody>
      </p:sp>
    </p:spTree>
    <p:extLst>
      <p:ext uri="{BB962C8B-B14F-4D97-AF65-F5344CB8AC3E}">
        <p14:creationId xmlns:p14="http://schemas.microsoft.com/office/powerpoint/2010/main" xmlns="" val="17471900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8"/>
          <p:cNvSpPr txBox="1"/>
          <p:nvPr/>
        </p:nvSpPr>
        <p:spPr>
          <a:xfrm>
            <a:off x="4454798" y="172013"/>
            <a:ext cx="3949155" cy="61555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400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一 </a:t>
            </a:r>
            <a:r>
              <a:rPr lang="zh-CN" altLang="en-US" sz="400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测试流程</a:t>
            </a:r>
            <a:endParaRPr lang="zh-CN" altLang="en-US" sz="40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2" name="组合 17"/>
          <p:cNvGrpSpPr/>
          <p:nvPr/>
        </p:nvGrpSpPr>
        <p:grpSpPr>
          <a:xfrm>
            <a:off x="886327" y="591989"/>
            <a:ext cx="11086097" cy="0"/>
            <a:chOff x="1028775" y="591989"/>
            <a:chExt cx="11086097" cy="0"/>
          </a:xfrm>
        </p:grpSpPr>
        <p:cxnSp>
          <p:nvCxnSpPr>
            <p:cNvPr id="19" name="直接连接符 18"/>
            <p:cNvCxnSpPr/>
            <p:nvPr/>
          </p:nvCxnSpPr>
          <p:spPr>
            <a:xfrm>
              <a:off x="1028775" y="591989"/>
              <a:ext cx="350419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8610675" y="591989"/>
              <a:ext cx="350419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" name="矩形 5"/>
          <p:cNvSpPr/>
          <p:nvPr/>
        </p:nvSpPr>
        <p:spPr>
          <a:xfrm>
            <a:off x="1388815" y="1744117"/>
            <a:ext cx="4464496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000" dirty="0" smtClean="0">
                <a:latin typeface="+mn-ea"/>
                <a:ea typeface="+mn-ea"/>
              </a:rPr>
              <a:t>第一题　读单音节字词（如图示）</a:t>
            </a:r>
          </a:p>
          <a:p>
            <a:pPr algn="just">
              <a:lnSpc>
                <a:spcPct val="150000"/>
              </a:lnSpc>
            </a:pPr>
            <a:r>
              <a:rPr lang="en-US" altLang="zh-CN" sz="2000" dirty="0" smtClean="0">
                <a:latin typeface="+mn-ea"/>
                <a:ea typeface="+mn-ea"/>
              </a:rPr>
              <a:t>1. </a:t>
            </a:r>
            <a:r>
              <a:rPr lang="zh-CN" altLang="en-US" sz="2000" dirty="0" smtClean="0">
                <a:latin typeface="+mn-ea"/>
                <a:ea typeface="+mn-ea"/>
              </a:rPr>
              <a:t>请在提示语结束并听到“嘟”的一声后，再开始录音。</a:t>
            </a:r>
          </a:p>
          <a:p>
            <a:pPr algn="just">
              <a:lnSpc>
                <a:spcPct val="150000"/>
              </a:lnSpc>
            </a:pPr>
            <a:r>
              <a:rPr lang="en-US" altLang="zh-CN" sz="2000" dirty="0" smtClean="0">
                <a:latin typeface="+mn-ea"/>
                <a:ea typeface="+mn-ea"/>
              </a:rPr>
              <a:t>2. </a:t>
            </a:r>
            <a:r>
              <a:rPr lang="zh-CN" altLang="en-US" sz="2000" dirty="0" smtClean="0">
                <a:latin typeface="+mn-ea"/>
                <a:ea typeface="+mn-ea"/>
              </a:rPr>
              <a:t>如该项试题时间有余，单击屏幕右下角的“下一题”按钮，可进入下一项试题。</a:t>
            </a:r>
          </a:p>
          <a:p>
            <a:pPr algn="just">
              <a:lnSpc>
                <a:spcPct val="150000"/>
              </a:lnSpc>
            </a:pPr>
            <a:r>
              <a:rPr lang="en-US" altLang="zh-CN" sz="2000" dirty="0" smtClean="0">
                <a:latin typeface="+mn-ea"/>
                <a:ea typeface="+mn-ea"/>
              </a:rPr>
              <a:t>3. </a:t>
            </a:r>
            <a:r>
              <a:rPr lang="zh-CN" altLang="en-US" sz="2000" dirty="0" smtClean="0">
                <a:latin typeface="+mn-ea"/>
                <a:ea typeface="+mn-ea"/>
              </a:rPr>
              <a:t>请务必横向朗读，蓝黑字体是为了分行醒目，不要跳行读题</a:t>
            </a:r>
            <a:r>
              <a:rPr lang="zh-CN" altLang="en-US" dirty="0" smtClean="0"/>
              <a:t>。</a:t>
            </a:r>
            <a:endParaRPr lang="zh-CN" altLang="en-US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69335" y="1672109"/>
            <a:ext cx="5310276" cy="39857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17471900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8"/>
          <p:cNvSpPr txBox="1"/>
          <p:nvPr/>
        </p:nvSpPr>
        <p:spPr>
          <a:xfrm>
            <a:off x="4454798" y="172013"/>
            <a:ext cx="3949155" cy="61555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400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一 </a:t>
            </a:r>
            <a:r>
              <a:rPr lang="zh-CN" altLang="en-US" sz="400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测试流程</a:t>
            </a:r>
            <a:endParaRPr lang="zh-CN" altLang="en-US" sz="40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2" name="组合 17"/>
          <p:cNvGrpSpPr/>
          <p:nvPr/>
        </p:nvGrpSpPr>
        <p:grpSpPr>
          <a:xfrm>
            <a:off x="886327" y="591989"/>
            <a:ext cx="11086097" cy="0"/>
            <a:chOff x="1028775" y="591989"/>
            <a:chExt cx="11086097" cy="0"/>
          </a:xfrm>
        </p:grpSpPr>
        <p:cxnSp>
          <p:nvCxnSpPr>
            <p:cNvPr id="19" name="直接连接符 18"/>
            <p:cNvCxnSpPr/>
            <p:nvPr/>
          </p:nvCxnSpPr>
          <p:spPr>
            <a:xfrm>
              <a:off x="1028775" y="591989"/>
              <a:ext cx="350419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8610675" y="591989"/>
              <a:ext cx="350419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" name="矩形 5"/>
          <p:cNvSpPr/>
          <p:nvPr/>
        </p:nvSpPr>
        <p:spPr>
          <a:xfrm>
            <a:off x="1676847" y="2104157"/>
            <a:ext cx="4032448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000" dirty="0" smtClean="0">
                <a:latin typeface="+mn-ea"/>
                <a:ea typeface="+mn-ea"/>
              </a:rPr>
              <a:t>第二题　读多音节词语（如图示）</a:t>
            </a:r>
          </a:p>
          <a:p>
            <a:pPr algn="just">
              <a:lnSpc>
                <a:spcPct val="150000"/>
              </a:lnSpc>
            </a:pPr>
            <a:r>
              <a:rPr lang="en-US" altLang="zh-CN" sz="2000" dirty="0" smtClean="0">
                <a:latin typeface="+mn-ea"/>
                <a:ea typeface="+mn-ea"/>
              </a:rPr>
              <a:t>1. </a:t>
            </a:r>
            <a:r>
              <a:rPr lang="zh-CN" altLang="en-US" sz="2000" dirty="0" smtClean="0">
                <a:latin typeface="+mn-ea"/>
                <a:ea typeface="+mn-ea"/>
              </a:rPr>
              <a:t>请在提示语结束并听到“嘟”的一声后，再开始录音。</a:t>
            </a:r>
          </a:p>
          <a:p>
            <a:pPr algn="just">
              <a:lnSpc>
                <a:spcPct val="150000"/>
              </a:lnSpc>
            </a:pPr>
            <a:r>
              <a:rPr lang="en-US" altLang="zh-CN" sz="2000" dirty="0" smtClean="0">
                <a:latin typeface="+mn-ea"/>
                <a:ea typeface="+mn-ea"/>
              </a:rPr>
              <a:t>2. </a:t>
            </a:r>
            <a:r>
              <a:rPr lang="zh-CN" altLang="en-US" sz="2000" dirty="0" smtClean="0">
                <a:latin typeface="+mn-ea"/>
                <a:ea typeface="+mn-ea"/>
              </a:rPr>
              <a:t>如该项试题时间有余，单击屏幕右下角的“下一题”按钮，可进入下一项试题。</a:t>
            </a: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69335" y="1600101"/>
            <a:ext cx="5112568" cy="3837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17471900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8"/>
          <p:cNvSpPr txBox="1"/>
          <p:nvPr/>
        </p:nvSpPr>
        <p:spPr>
          <a:xfrm>
            <a:off x="4454798" y="172013"/>
            <a:ext cx="3949155" cy="61555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400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一 </a:t>
            </a:r>
            <a:r>
              <a:rPr lang="zh-CN" altLang="en-US" sz="400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测试流程</a:t>
            </a:r>
            <a:endParaRPr lang="zh-CN" altLang="en-US" sz="40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2" name="组合 17"/>
          <p:cNvGrpSpPr/>
          <p:nvPr/>
        </p:nvGrpSpPr>
        <p:grpSpPr>
          <a:xfrm>
            <a:off x="886327" y="591989"/>
            <a:ext cx="11086097" cy="0"/>
            <a:chOff x="1028775" y="591989"/>
            <a:chExt cx="11086097" cy="0"/>
          </a:xfrm>
        </p:grpSpPr>
        <p:cxnSp>
          <p:nvCxnSpPr>
            <p:cNvPr id="19" name="直接连接符 18"/>
            <p:cNvCxnSpPr/>
            <p:nvPr/>
          </p:nvCxnSpPr>
          <p:spPr>
            <a:xfrm>
              <a:off x="1028775" y="591989"/>
              <a:ext cx="350419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8610675" y="591989"/>
              <a:ext cx="350419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" name="矩形 5"/>
          <p:cNvSpPr/>
          <p:nvPr/>
        </p:nvSpPr>
        <p:spPr>
          <a:xfrm>
            <a:off x="1460823" y="1744117"/>
            <a:ext cx="4464496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000" dirty="0" smtClean="0">
                <a:latin typeface="+mn-ea"/>
                <a:ea typeface="+mn-ea"/>
              </a:rPr>
              <a:t>第三题　朗读短文（如图示）</a:t>
            </a:r>
          </a:p>
          <a:p>
            <a:pPr algn="just">
              <a:lnSpc>
                <a:spcPct val="150000"/>
              </a:lnSpc>
            </a:pPr>
            <a:r>
              <a:rPr lang="en-US" altLang="zh-CN" sz="2000" dirty="0" smtClean="0">
                <a:latin typeface="+mn-ea"/>
                <a:ea typeface="+mn-ea"/>
              </a:rPr>
              <a:t>1. </a:t>
            </a:r>
            <a:r>
              <a:rPr lang="zh-CN" altLang="en-US" sz="2000" dirty="0" smtClean="0">
                <a:latin typeface="+mn-ea"/>
                <a:ea typeface="+mn-ea"/>
              </a:rPr>
              <a:t>请在提示语结束并听到“嘟”的一声后，再开始录音。</a:t>
            </a:r>
          </a:p>
          <a:p>
            <a:pPr algn="just">
              <a:lnSpc>
                <a:spcPct val="150000"/>
              </a:lnSpc>
            </a:pPr>
            <a:r>
              <a:rPr lang="en-US" altLang="zh-CN" sz="2000" dirty="0" smtClean="0">
                <a:latin typeface="+mn-ea"/>
                <a:ea typeface="+mn-ea"/>
              </a:rPr>
              <a:t>2. </a:t>
            </a:r>
            <a:r>
              <a:rPr lang="zh-CN" altLang="en-US" sz="2000" dirty="0" smtClean="0">
                <a:latin typeface="+mn-ea"/>
                <a:ea typeface="+mn-ea"/>
              </a:rPr>
              <a:t>朗读时保持音量稳定，大小与试音音量一致，音量过低会导致评测失败。</a:t>
            </a:r>
          </a:p>
          <a:p>
            <a:pPr algn="just">
              <a:lnSpc>
                <a:spcPct val="150000"/>
              </a:lnSpc>
            </a:pPr>
            <a:r>
              <a:rPr lang="en-US" altLang="zh-CN" sz="2000" dirty="0" smtClean="0">
                <a:latin typeface="+mn-ea"/>
                <a:ea typeface="+mn-ea"/>
              </a:rPr>
              <a:t>3. </a:t>
            </a:r>
            <a:r>
              <a:rPr lang="zh-CN" altLang="en-US" sz="2000" dirty="0" smtClean="0">
                <a:latin typeface="+mn-ea"/>
                <a:ea typeface="+mn-ea"/>
              </a:rPr>
              <a:t>如该项试题时间有余，单击屏幕右下角的“下一题”按钮，可进入下一项试题。</a:t>
            </a: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41343" y="1672109"/>
            <a:ext cx="5297816" cy="39763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17471900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8"/>
          <p:cNvSpPr txBox="1"/>
          <p:nvPr/>
        </p:nvSpPr>
        <p:spPr>
          <a:xfrm>
            <a:off x="4454798" y="172013"/>
            <a:ext cx="3949155" cy="61555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400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一 </a:t>
            </a:r>
            <a:r>
              <a:rPr lang="zh-CN" altLang="en-US" sz="400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测试流程</a:t>
            </a:r>
            <a:endParaRPr lang="zh-CN" altLang="en-US" sz="40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2" name="组合 17"/>
          <p:cNvGrpSpPr/>
          <p:nvPr/>
        </p:nvGrpSpPr>
        <p:grpSpPr>
          <a:xfrm>
            <a:off x="886327" y="591989"/>
            <a:ext cx="11086097" cy="0"/>
            <a:chOff x="1028775" y="591989"/>
            <a:chExt cx="11086097" cy="0"/>
          </a:xfrm>
        </p:grpSpPr>
        <p:cxnSp>
          <p:nvCxnSpPr>
            <p:cNvPr id="19" name="直接连接符 18"/>
            <p:cNvCxnSpPr/>
            <p:nvPr/>
          </p:nvCxnSpPr>
          <p:spPr>
            <a:xfrm>
              <a:off x="1028775" y="591989"/>
              <a:ext cx="350419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8610675" y="591989"/>
              <a:ext cx="350419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" name="矩形 5"/>
          <p:cNvSpPr/>
          <p:nvPr/>
        </p:nvSpPr>
        <p:spPr>
          <a:xfrm>
            <a:off x="1244799" y="1312069"/>
            <a:ext cx="4752528" cy="51706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000" dirty="0" smtClean="0">
                <a:latin typeface="+mn-ea"/>
                <a:ea typeface="+mn-ea"/>
              </a:rPr>
              <a:t>第四题　命题说话（如图示）</a:t>
            </a:r>
          </a:p>
          <a:p>
            <a:pPr marL="342900" indent="-342900" algn="just">
              <a:lnSpc>
                <a:spcPct val="150000"/>
              </a:lnSpc>
              <a:buAutoNum type="arabicPeriod"/>
            </a:pPr>
            <a:r>
              <a:rPr lang="zh-CN" altLang="en-US" sz="2000" dirty="0" smtClean="0">
                <a:latin typeface="+mn-ea"/>
                <a:ea typeface="+mn-ea"/>
              </a:rPr>
              <a:t>请在提示语结束并听到“嘟”的一声后，再开始录音。</a:t>
            </a:r>
            <a:endParaRPr lang="en-US" altLang="zh-CN" sz="2000" dirty="0" smtClean="0">
              <a:latin typeface="+mn-ea"/>
              <a:ea typeface="+mn-ea"/>
            </a:endParaRPr>
          </a:p>
          <a:p>
            <a:pPr marL="342900" indent="-342900" algn="just">
              <a:lnSpc>
                <a:spcPct val="150000"/>
              </a:lnSpc>
            </a:pPr>
            <a:r>
              <a:rPr lang="en-US" altLang="zh-CN" sz="2000" dirty="0" smtClean="0">
                <a:latin typeface="+mn-ea"/>
                <a:ea typeface="+mn-ea"/>
              </a:rPr>
              <a:t>2. </a:t>
            </a:r>
            <a:r>
              <a:rPr lang="zh-CN" altLang="en-US" sz="2000" dirty="0" smtClean="0">
                <a:latin typeface="+mn-ea"/>
                <a:ea typeface="+mn-ea"/>
              </a:rPr>
              <a:t>录音开始时，请读出所选话题名称。如：我说的话题是“我喜欢的节日”。</a:t>
            </a:r>
          </a:p>
          <a:p>
            <a:pPr algn="just">
              <a:lnSpc>
                <a:spcPct val="150000"/>
              </a:lnSpc>
            </a:pPr>
            <a:r>
              <a:rPr lang="en-US" altLang="zh-CN" sz="2000" dirty="0" smtClean="0">
                <a:latin typeface="+mn-ea"/>
                <a:ea typeface="+mn-ea"/>
              </a:rPr>
              <a:t>3. </a:t>
            </a:r>
            <a:r>
              <a:rPr lang="zh-CN" altLang="en-US" sz="2000" dirty="0" smtClean="0">
                <a:latin typeface="+mn-ea"/>
                <a:ea typeface="+mn-ea"/>
              </a:rPr>
              <a:t>说话内容需符合所选话题，离题或不具评判价值语料均会导致丢分。</a:t>
            </a:r>
          </a:p>
          <a:p>
            <a:pPr algn="just">
              <a:lnSpc>
                <a:spcPct val="150000"/>
              </a:lnSpc>
            </a:pPr>
            <a:r>
              <a:rPr lang="en-US" altLang="zh-CN" sz="2000" dirty="0" smtClean="0">
                <a:latin typeface="+mn-ea"/>
                <a:ea typeface="+mn-ea"/>
              </a:rPr>
              <a:t>4. </a:t>
            </a:r>
            <a:r>
              <a:rPr lang="zh-CN" altLang="en-US" sz="2000" dirty="0" smtClean="0">
                <a:latin typeface="+mn-ea"/>
                <a:ea typeface="+mn-ea"/>
              </a:rPr>
              <a:t>本题必须说满</a:t>
            </a:r>
            <a:r>
              <a:rPr lang="en-US" altLang="zh-CN" sz="2000" dirty="0" smtClean="0">
                <a:latin typeface="+mn-ea"/>
                <a:ea typeface="+mn-ea"/>
              </a:rPr>
              <a:t>3 </a:t>
            </a:r>
            <a:r>
              <a:rPr lang="zh-CN" altLang="en-US" sz="2000" dirty="0" smtClean="0">
                <a:latin typeface="+mn-ea"/>
                <a:ea typeface="+mn-ea"/>
              </a:rPr>
              <a:t>分钟（请按主屏下方的时间提示条把握时间）。</a:t>
            </a:r>
          </a:p>
          <a:p>
            <a:pPr algn="just">
              <a:lnSpc>
                <a:spcPct val="150000"/>
              </a:lnSpc>
            </a:pPr>
            <a:r>
              <a:rPr lang="en-US" altLang="zh-CN" sz="2000" dirty="0" smtClean="0">
                <a:latin typeface="+mn-ea"/>
                <a:ea typeface="+mn-ea"/>
              </a:rPr>
              <a:t>5. </a:t>
            </a:r>
            <a:r>
              <a:rPr lang="zh-CN" altLang="en-US" sz="2000" dirty="0" smtClean="0">
                <a:latin typeface="+mn-ea"/>
                <a:ea typeface="+mn-ea"/>
              </a:rPr>
              <a:t>说满三分钟后，系统会自动提交试卷，便可结束考试。</a:t>
            </a: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85359" y="1600101"/>
            <a:ext cx="5688848" cy="42643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17471900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8"/>
          <p:cNvSpPr txBox="1"/>
          <p:nvPr/>
        </p:nvSpPr>
        <p:spPr>
          <a:xfrm>
            <a:off x="4454798" y="172013"/>
            <a:ext cx="3949155" cy="61555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400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一 </a:t>
            </a:r>
            <a:r>
              <a:rPr lang="zh-CN" altLang="en-US" sz="400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测试流程</a:t>
            </a:r>
            <a:endParaRPr lang="zh-CN" altLang="en-US" sz="40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2" name="组合 17"/>
          <p:cNvGrpSpPr/>
          <p:nvPr/>
        </p:nvGrpSpPr>
        <p:grpSpPr>
          <a:xfrm>
            <a:off x="886327" y="591989"/>
            <a:ext cx="11086097" cy="0"/>
            <a:chOff x="1028775" y="591989"/>
            <a:chExt cx="11086097" cy="0"/>
          </a:xfrm>
        </p:grpSpPr>
        <p:cxnSp>
          <p:nvCxnSpPr>
            <p:cNvPr id="19" name="直接连接符 18"/>
            <p:cNvCxnSpPr/>
            <p:nvPr/>
          </p:nvCxnSpPr>
          <p:spPr>
            <a:xfrm>
              <a:off x="1028775" y="591989"/>
              <a:ext cx="350419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8610675" y="591989"/>
              <a:ext cx="350419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" name="矩形 5"/>
          <p:cNvSpPr/>
          <p:nvPr/>
        </p:nvSpPr>
        <p:spPr>
          <a:xfrm>
            <a:off x="1460823" y="2392189"/>
            <a:ext cx="3672408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000" dirty="0" smtClean="0">
                <a:latin typeface="+mn-ea"/>
                <a:ea typeface="+mn-ea"/>
              </a:rPr>
              <a:t>1</a:t>
            </a:r>
            <a:r>
              <a:rPr lang="en-US" altLang="zh-CN" sz="2000" dirty="0" smtClean="0">
                <a:latin typeface="+mn-ea"/>
                <a:ea typeface="+mn-ea"/>
              </a:rPr>
              <a:t>. </a:t>
            </a:r>
            <a:r>
              <a:rPr lang="zh-CN" altLang="en-US" sz="2000" dirty="0" smtClean="0">
                <a:latin typeface="+mn-ea"/>
                <a:ea typeface="+mn-ea"/>
              </a:rPr>
              <a:t>提交试卷后，系统会自动弹出如下提示框，表示您已成功结束本次考试。</a:t>
            </a:r>
          </a:p>
          <a:p>
            <a:pPr algn="just">
              <a:lnSpc>
                <a:spcPct val="150000"/>
              </a:lnSpc>
            </a:pPr>
            <a:r>
              <a:rPr lang="en-US" altLang="zh-CN" sz="2000" dirty="0" smtClean="0">
                <a:latin typeface="+mn-ea"/>
                <a:ea typeface="+mn-ea"/>
              </a:rPr>
              <a:t>2. </a:t>
            </a:r>
            <a:r>
              <a:rPr lang="zh-CN" altLang="en-US" sz="2000" dirty="0" smtClean="0">
                <a:latin typeface="+mn-ea"/>
                <a:ea typeface="+mn-ea"/>
              </a:rPr>
              <a:t>请摘下耳机放在桌上，然后离开考场。</a:t>
            </a:r>
          </a:p>
        </p:txBody>
      </p:sp>
      <p:sp>
        <p:nvSpPr>
          <p:cNvPr id="7" name="矩形 6"/>
          <p:cNvSpPr/>
          <p:nvPr/>
        </p:nvSpPr>
        <p:spPr>
          <a:xfrm>
            <a:off x="602631" y="808013"/>
            <a:ext cx="3288080" cy="52084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200" dirty="0" smtClean="0">
                <a:latin typeface="+mn-ea"/>
              </a:rPr>
              <a:t>七、结束考试（如图示）</a:t>
            </a: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93271" y="1888133"/>
            <a:ext cx="5475490" cy="41087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17471900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8"/>
          <p:cNvSpPr txBox="1"/>
          <p:nvPr/>
        </p:nvSpPr>
        <p:spPr>
          <a:xfrm>
            <a:off x="4454798" y="172013"/>
            <a:ext cx="3949155" cy="61555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400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二  测试注意事项</a:t>
            </a:r>
            <a:endParaRPr lang="zh-CN" altLang="en-US" sz="40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2" name="组合 17"/>
          <p:cNvGrpSpPr/>
          <p:nvPr/>
        </p:nvGrpSpPr>
        <p:grpSpPr>
          <a:xfrm>
            <a:off x="886327" y="591989"/>
            <a:ext cx="11086097" cy="0"/>
            <a:chOff x="1028775" y="591989"/>
            <a:chExt cx="11086097" cy="0"/>
          </a:xfrm>
        </p:grpSpPr>
        <p:cxnSp>
          <p:nvCxnSpPr>
            <p:cNvPr id="19" name="直接连接符 18"/>
            <p:cNvCxnSpPr/>
            <p:nvPr/>
          </p:nvCxnSpPr>
          <p:spPr>
            <a:xfrm>
              <a:off x="1028775" y="591989"/>
              <a:ext cx="350419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8610675" y="591989"/>
              <a:ext cx="350419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6" name="图片 5" descr="6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316807" y="880021"/>
            <a:ext cx="2476500" cy="33432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341143" y="1600101"/>
            <a:ext cx="1313180" cy="430887"/>
          </a:xfrm>
          <a:prstGeom prst="rect">
            <a:avLst/>
          </a:prstGeom>
          <a:solidFill>
            <a:srgbClr val="FFFF00"/>
          </a:solidFill>
        </p:spPr>
        <p:txBody>
          <a:bodyPr wrap="none">
            <a:spAutoFit/>
          </a:bodyPr>
          <a:lstStyle/>
          <a:p>
            <a:r>
              <a:rPr lang="zh-CN" altLang="en-US" sz="2200" dirty="0" smtClean="0"/>
              <a:t>准备时间</a:t>
            </a:r>
            <a:endParaRPr lang="zh-CN" altLang="en-US" sz="2200" dirty="0"/>
          </a:p>
        </p:txBody>
      </p:sp>
      <p:sp>
        <p:nvSpPr>
          <p:cNvPr id="8" name="矩形 7"/>
          <p:cNvSpPr/>
          <p:nvPr/>
        </p:nvSpPr>
        <p:spPr>
          <a:xfrm>
            <a:off x="4269135" y="2176165"/>
            <a:ext cx="6429375" cy="1557927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200" dirty="0" smtClean="0"/>
              <a:t>计算机测试同人工测试一样，会安排</a:t>
            </a:r>
            <a:r>
              <a:rPr lang="en-US" altLang="zh-CN" sz="2200" dirty="0" smtClean="0"/>
              <a:t>10 </a:t>
            </a:r>
            <a:r>
              <a:rPr lang="zh-CN" altLang="en-US" sz="2200" dirty="0" smtClean="0"/>
              <a:t>分钟左右的时间让考生在备测室做测前准备，考生可以充分利用这段时间。</a:t>
            </a:r>
          </a:p>
        </p:txBody>
      </p:sp>
      <p:pic>
        <p:nvPicPr>
          <p:cNvPr id="9" name="图片 8" descr="t01131441a3f7e7869b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13002007">
            <a:off x="8400420" y="4765025"/>
            <a:ext cx="3810000" cy="2076450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1316807" y="4552429"/>
            <a:ext cx="748923" cy="430887"/>
          </a:xfrm>
          <a:prstGeom prst="rect">
            <a:avLst/>
          </a:prstGeom>
          <a:solidFill>
            <a:srgbClr val="FFFF00"/>
          </a:solidFill>
        </p:spPr>
        <p:txBody>
          <a:bodyPr wrap="none">
            <a:spAutoFit/>
          </a:bodyPr>
          <a:lstStyle/>
          <a:p>
            <a:r>
              <a:rPr lang="zh-CN" altLang="en-US" sz="2200" dirty="0" smtClean="0"/>
              <a:t>音量</a:t>
            </a:r>
            <a:endParaRPr lang="zh-CN" altLang="en-US" sz="2200" dirty="0"/>
          </a:p>
        </p:txBody>
      </p:sp>
      <p:sp>
        <p:nvSpPr>
          <p:cNvPr id="11" name="矩形 10"/>
          <p:cNvSpPr/>
          <p:nvPr/>
        </p:nvSpPr>
        <p:spPr>
          <a:xfrm>
            <a:off x="1100783" y="4984477"/>
            <a:ext cx="8640960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200" dirty="0" smtClean="0">
                <a:latin typeface="+mj-ea"/>
                <a:ea typeface="+mj-ea"/>
              </a:rPr>
              <a:t>1. </a:t>
            </a:r>
            <a:r>
              <a:rPr lang="zh-CN" altLang="en-US" sz="2200" dirty="0" smtClean="0">
                <a:latin typeface="+mj-ea"/>
                <a:ea typeface="+mj-ea"/>
              </a:rPr>
              <a:t>测试时应该采用中等音量（即两三个人之间正常交谈的音量）。</a:t>
            </a:r>
          </a:p>
          <a:p>
            <a:pPr algn="just">
              <a:lnSpc>
                <a:spcPct val="150000"/>
              </a:lnSpc>
            </a:pPr>
            <a:r>
              <a:rPr lang="en-US" altLang="zh-CN" sz="2200" dirty="0" smtClean="0">
                <a:latin typeface="+mj-ea"/>
                <a:ea typeface="+mj-ea"/>
              </a:rPr>
              <a:t>2. </a:t>
            </a:r>
            <a:r>
              <a:rPr lang="zh-CN" altLang="en-US" sz="2200" dirty="0" smtClean="0">
                <a:latin typeface="+mj-ea"/>
                <a:ea typeface="+mj-ea"/>
              </a:rPr>
              <a:t>从试音到整个考试过程音量应保持基本一致，切记声音不可忽大忽小。</a:t>
            </a:r>
          </a:p>
        </p:txBody>
      </p:sp>
    </p:spTree>
    <p:extLst>
      <p:ext uri="{BB962C8B-B14F-4D97-AF65-F5344CB8AC3E}">
        <p14:creationId xmlns:p14="http://schemas.microsoft.com/office/powerpoint/2010/main" xmlns="" val="17471900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7"/>
          <p:cNvGrpSpPr/>
          <p:nvPr/>
        </p:nvGrpSpPr>
        <p:grpSpPr>
          <a:xfrm>
            <a:off x="886327" y="591989"/>
            <a:ext cx="11086097" cy="0"/>
            <a:chOff x="1028775" y="591989"/>
            <a:chExt cx="11086097" cy="0"/>
          </a:xfrm>
        </p:grpSpPr>
        <p:cxnSp>
          <p:nvCxnSpPr>
            <p:cNvPr id="19" name="直接连接符 18"/>
            <p:cNvCxnSpPr/>
            <p:nvPr/>
          </p:nvCxnSpPr>
          <p:spPr>
            <a:xfrm>
              <a:off x="1028775" y="591989"/>
              <a:ext cx="350419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8610675" y="591989"/>
              <a:ext cx="350419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" name="TextBox 8"/>
          <p:cNvSpPr txBox="1"/>
          <p:nvPr/>
        </p:nvSpPr>
        <p:spPr>
          <a:xfrm>
            <a:off x="4454798" y="172013"/>
            <a:ext cx="3949155" cy="61555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400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二  测试注意事项</a:t>
            </a:r>
            <a:endParaRPr lang="zh-CN" altLang="en-US" sz="40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7" name="图片 6" descr="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429375" y="1384077"/>
            <a:ext cx="3917235" cy="2448272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1100783" y="1312069"/>
            <a:ext cx="4896544" cy="26314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200" dirty="0" smtClean="0"/>
              <a:t>        考</a:t>
            </a:r>
            <a:r>
              <a:rPr lang="zh-CN" altLang="en-US" sz="2200" dirty="0" smtClean="0"/>
              <a:t>试时应保持适中的语速，既不能读得太快</a:t>
            </a:r>
            <a:r>
              <a:rPr lang="zh-CN" altLang="en-US" sz="2200" dirty="0" smtClean="0"/>
              <a:t>，造</a:t>
            </a:r>
            <a:r>
              <a:rPr lang="zh-CN" altLang="en-US" sz="2200" dirty="0" smtClean="0"/>
              <a:t>成字音不</a:t>
            </a:r>
            <a:r>
              <a:rPr lang="zh-CN" altLang="en-US" sz="2200" dirty="0" smtClean="0"/>
              <a:t>清晰</a:t>
            </a:r>
            <a:r>
              <a:rPr lang="zh-CN" altLang="en-US" sz="2200" dirty="0" smtClean="0"/>
              <a:t>，影响评分甚至可能造成考试失败</a:t>
            </a:r>
            <a:r>
              <a:rPr lang="zh-CN" altLang="en-US" sz="2200" dirty="0" smtClean="0"/>
              <a:t>；也</a:t>
            </a:r>
            <a:r>
              <a:rPr lang="zh-CN" altLang="en-US" sz="2200" dirty="0" smtClean="0"/>
              <a:t>不能读得太慢</a:t>
            </a:r>
            <a:r>
              <a:rPr lang="zh-CN" altLang="en-US" sz="2200" dirty="0" smtClean="0"/>
              <a:t>，会</a:t>
            </a:r>
            <a:r>
              <a:rPr lang="zh-CN" altLang="en-US" sz="2200" dirty="0" smtClean="0"/>
              <a:t>出现蹦字</a:t>
            </a:r>
            <a:r>
              <a:rPr lang="zh-CN" altLang="en-US" sz="2200" dirty="0" smtClean="0"/>
              <a:t>、读</a:t>
            </a:r>
            <a:r>
              <a:rPr lang="zh-CN" altLang="en-US" sz="2200" dirty="0" smtClean="0"/>
              <a:t>音不流畅、不连贯的现象。</a:t>
            </a:r>
            <a:endParaRPr lang="zh-CN" altLang="en-US" sz="2200" dirty="0"/>
          </a:p>
        </p:txBody>
      </p:sp>
      <p:sp>
        <p:nvSpPr>
          <p:cNvPr id="9" name="矩形 8"/>
          <p:cNvSpPr/>
          <p:nvPr/>
        </p:nvSpPr>
        <p:spPr>
          <a:xfrm>
            <a:off x="1244799" y="4912469"/>
            <a:ext cx="10225136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200" dirty="0" smtClean="0"/>
              <a:t>         测</a:t>
            </a:r>
            <a:r>
              <a:rPr lang="zh-CN" altLang="en-US" sz="2200" dirty="0" smtClean="0"/>
              <a:t>试时，前三项如果有“漏读”现象是要按字扣分的，所以要注意避免漏读，即使有不认识的字，也应揣摩着读。</a:t>
            </a:r>
          </a:p>
        </p:txBody>
      </p:sp>
      <p:sp>
        <p:nvSpPr>
          <p:cNvPr id="10" name="矩形 9"/>
          <p:cNvSpPr/>
          <p:nvPr/>
        </p:nvSpPr>
        <p:spPr>
          <a:xfrm>
            <a:off x="1100783" y="952029"/>
            <a:ext cx="748923" cy="430887"/>
          </a:xfrm>
          <a:prstGeom prst="rect">
            <a:avLst/>
          </a:prstGeom>
          <a:solidFill>
            <a:srgbClr val="FFFF00"/>
          </a:solidFill>
        </p:spPr>
        <p:txBody>
          <a:bodyPr wrap="none">
            <a:spAutoFit/>
          </a:bodyPr>
          <a:lstStyle/>
          <a:p>
            <a:r>
              <a:rPr lang="zh-CN" altLang="en-US" sz="2200" dirty="0" smtClean="0"/>
              <a:t>语速</a:t>
            </a:r>
            <a:endParaRPr lang="zh-CN" altLang="en-US" sz="2200" dirty="0"/>
          </a:p>
        </p:txBody>
      </p:sp>
      <p:sp>
        <p:nvSpPr>
          <p:cNvPr id="11" name="矩形 10"/>
          <p:cNvSpPr/>
          <p:nvPr/>
        </p:nvSpPr>
        <p:spPr>
          <a:xfrm>
            <a:off x="1244799" y="4408413"/>
            <a:ext cx="748923" cy="430887"/>
          </a:xfrm>
          <a:prstGeom prst="rect">
            <a:avLst/>
          </a:prstGeom>
          <a:solidFill>
            <a:srgbClr val="FFFF00"/>
          </a:solidFill>
        </p:spPr>
        <p:txBody>
          <a:bodyPr wrap="none">
            <a:spAutoFit/>
          </a:bodyPr>
          <a:lstStyle/>
          <a:p>
            <a:r>
              <a:rPr lang="zh-CN" altLang="en-US" sz="2200" dirty="0" smtClean="0"/>
              <a:t>漏读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17471900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7"/>
          <p:cNvGrpSpPr/>
          <p:nvPr/>
        </p:nvGrpSpPr>
        <p:grpSpPr>
          <a:xfrm>
            <a:off x="886327" y="591989"/>
            <a:ext cx="11086097" cy="0"/>
            <a:chOff x="1028775" y="591989"/>
            <a:chExt cx="11086097" cy="0"/>
          </a:xfrm>
        </p:grpSpPr>
        <p:cxnSp>
          <p:nvCxnSpPr>
            <p:cNvPr id="19" name="直接连接符 18"/>
            <p:cNvCxnSpPr/>
            <p:nvPr/>
          </p:nvCxnSpPr>
          <p:spPr>
            <a:xfrm>
              <a:off x="1028775" y="591989"/>
              <a:ext cx="350419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8610675" y="591989"/>
              <a:ext cx="350419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" name="TextBox 8"/>
          <p:cNvSpPr txBox="1"/>
          <p:nvPr/>
        </p:nvSpPr>
        <p:spPr>
          <a:xfrm>
            <a:off x="4454798" y="172013"/>
            <a:ext cx="3949155" cy="61555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400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二  测试注意事项</a:t>
            </a:r>
            <a:endParaRPr lang="zh-CN" altLang="en-US" sz="40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884759" y="1024037"/>
            <a:ext cx="1031051" cy="430887"/>
          </a:xfrm>
          <a:prstGeom prst="rect">
            <a:avLst/>
          </a:prstGeom>
          <a:solidFill>
            <a:srgbClr val="FFFF00"/>
          </a:solidFill>
        </p:spPr>
        <p:txBody>
          <a:bodyPr wrap="none">
            <a:spAutoFit/>
          </a:bodyPr>
          <a:lstStyle/>
          <a:p>
            <a:r>
              <a:rPr lang="zh-CN" altLang="en-US" sz="2200" dirty="0" smtClean="0"/>
              <a:t>重复读</a:t>
            </a:r>
            <a:endParaRPr lang="zh-CN" altLang="en-US" sz="2200" dirty="0"/>
          </a:p>
        </p:txBody>
      </p:sp>
      <p:sp>
        <p:nvSpPr>
          <p:cNvPr id="8" name="矩形 7"/>
          <p:cNvSpPr/>
          <p:nvPr/>
        </p:nvSpPr>
        <p:spPr>
          <a:xfrm>
            <a:off x="884759" y="1672109"/>
            <a:ext cx="11089232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200" dirty="0" smtClean="0"/>
              <a:t>        第</a:t>
            </a:r>
            <a:r>
              <a:rPr lang="zh-CN" altLang="en-US" sz="2200" dirty="0" smtClean="0"/>
              <a:t>一项和第二项如果有个别字词因读错后可以重复读一遍，计算机系统会自动进行识别，不会因为一个字的重读而影响整体评分。朗读短文时则不能出现重复读的情况，因为计算机评分时是以四百个音节为标准的，重复读会造成增字，从而影响得分。</a:t>
            </a:r>
          </a:p>
        </p:txBody>
      </p:sp>
      <p:pic>
        <p:nvPicPr>
          <p:cNvPr id="13" name="图片 12" descr="8.jpe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301583" y="3256285"/>
            <a:ext cx="3743325" cy="3533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7471900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7"/>
          <p:cNvGrpSpPr/>
          <p:nvPr/>
        </p:nvGrpSpPr>
        <p:grpSpPr>
          <a:xfrm>
            <a:off x="886327" y="591989"/>
            <a:ext cx="11086097" cy="0"/>
            <a:chOff x="1028775" y="591989"/>
            <a:chExt cx="11086097" cy="0"/>
          </a:xfrm>
        </p:grpSpPr>
        <p:cxnSp>
          <p:nvCxnSpPr>
            <p:cNvPr id="19" name="直接连接符 18"/>
            <p:cNvCxnSpPr/>
            <p:nvPr/>
          </p:nvCxnSpPr>
          <p:spPr>
            <a:xfrm>
              <a:off x="1028775" y="591989"/>
              <a:ext cx="350419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8610675" y="591989"/>
              <a:ext cx="350419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" name="TextBox 8"/>
          <p:cNvSpPr txBox="1"/>
          <p:nvPr/>
        </p:nvSpPr>
        <p:spPr>
          <a:xfrm>
            <a:off x="4454798" y="172013"/>
            <a:ext cx="3949155" cy="61555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400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二  测试注意事项</a:t>
            </a:r>
            <a:endParaRPr lang="zh-CN" altLang="en-US" sz="40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884759" y="1168053"/>
            <a:ext cx="2031325" cy="461665"/>
          </a:xfrm>
          <a:prstGeom prst="rect">
            <a:avLst/>
          </a:prstGeom>
          <a:solidFill>
            <a:srgbClr val="FFFF00"/>
          </a:solidFill>
        </p:spPr>
        <p:txBody>
          <a:bodyPr wrap="none">
            <a:spAutoFit/>
          </a:bodyPr>
          <a:lstStyle/>
          <a:p>
            <a:r>
              <a:rPr lang="zh-CN" altLang="en-US" sz="2400" dirty="0" smtClean="0"/>
              <a:t>“命题说话”</a:t>
            </a:r>
            <a:endParaRPr lang="zh-CN" altLang="en-US" sz="2200" dirty="0"/>
          </a:p>
        </p:txBody>
      </p:sp>
      <p:sp>
        <p:nvSpPr>
          <p:cNvPr id="8" name="矩形 7"/>
          <p:cNvSpPr/>
          <p:nvPr/>
        </p:nvSpPr>
        <p:spPr>
          <a:xfrm>
            <a:off x="884759" y="1744117"/>
            <a:ext cx="8352928" cy="542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200" dirty="0" smtClean="0"/>
              <a:t>1.</a:t>
            </a:r>
            <a:r>
              <a:rPr lang="zh-CN" altLang="en-US" sz="2200" dirty="0" smtClean="0"/>
              <a:t>“命题说话”测试项共提供了</a:t>
            </a:r>
            <a:r>
              <a:rPr lang="en-US" altLang="zh-CN" sz="2200" dirty="0" smtClean="0"/>
              <a:t>30 </a:t>
            </a:r>
            <a:r>
              <a:rPr lang="zh-CN" altLang="en-US" sz="2200" dirty="0" smtClean="0"/>
              <a:t>个话题，测试人应事先做好准备。</a:t>
            </a:r>
          </a:p>
        </p:txBody>
      </p:sp>
      <p:sp>
        <p:nvSpPr>
          <p:cNvPr id="9" name="矩形 8"/>
          <p:cNvSpPr/>
          <p:nvPr/>
        </p:nvSpPr>
        <p:spPr>
          <a:xfrm>
            <a:off x="884759" y="2320181"/>
            <a:ext cx="11089232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200" dirty="0" smtClean="0"/>
              <a:t>2.</a:t>
            </a:r>
            <a:r>
              <a:rPr lang="zh-CN" altLang="en-US" sz="2200" dirty="0" smtClean="0"/>
              <a:t>“命题说话”项必须说满三分钟，测试人应注意屏幕下方的时间进度条。说话时间每缺</a:t>
            </a:r>
            <a:r>
              <a:rPr lang="en-US" altLang="zh-CN" sz="2200" dirty="0" smtClean="0"/>
              <a:t>30 </a:t>
            </a:r>
            <a:r>
              <a:rPr lang="zh-CN" altLang="en-US" sz="2200" dirty="0" smtClean="0"/>
              <a:t>秒，加扣</a:t>
            </a:r>
            <a:r>
              <a:rPr lang="en-US" altLang="zh-CN" sz="2200" dirty="0" smtClean="0"/>
              <a:t>3 </a:t>
            </a:r>
            <a:r>
              <a:rPr lang="zh-CN" altLang="en-US" sz="2200" dirty="0" smtClean="0"/>
              <a:t>分；说话时间少于或等于</a:t>
            </a:r>
            <a:r>
              <a:rPr lang="en-US" altLang="zh-CN" sz="2200" dirty="0" smtClean="0"/>
              <a:t>30 </a:t>
            </a:r>
            <a:r>
              <a:rPr lang="zh-CN" altLang="en-US" sz="2200" dirty="0" smtClean="0"/>
              <a:t>秒，该项成绩为</a:t>
            </a:r>
            <a:r>
              <a:rPr lang="en-US" altLang="zh-CN" sz="2200" dirty="0" smtClean="0"/>
              <a:t>0 </a:t>
            </a:r>
            <a:r>
              <a:rPr lang="zh-CN" altLang="en-US" sz="2200" dirty="0" smtClean="0"/>
              <a:t>分。</a:t>
            </a:r>
          </a:p>
        </p:txBody>
      </p:sp>
      <p:sp>
        <p:nvSpPr>
          <p:cNvPr id="10" name="矩形 9"/>
          <p:cNvSpPr/>
          <p:nvPr/>
        </p:nvSpPr>
        <p:spPr>
          <a:xfrm>
            <a:off x="884759" y="3400301"/>
            <a:ext cx="11089232" cy="10500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200" dirty="0" smtClean="0"/>
              <a:t>3. </a:t>
            </a:r>
            <a:r>
              <a:rPr lang="zh-CN" altLang="en-US" sz="2200" dirty="0" smtClean="0"/>
              <a:t>正确理解事先准备的含义，如有背稿、离题、简单重复、反复纠错等现象，将按评分标准予以扣分。</a:t>
            </a:r>
          </a:p>
        </p:txBody>
      </p:sp>
      <p:pic>
        <p:nvPicPr>
          <p:cNvPr id="11" name="图片 10" descr="1dd2d87b_E1006247_aa170278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221463" y="4408413"/>
            <a:ext cx="5102352" cy="2438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7471900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4248753" y="0"/>
            <a:ext cx="1724932" cy="1726853"/>
          </a:xfrm>
          <a:prstGeom prst="rect">
            <a:avLst/>
          </a:prstGeom>
          <a:blipFill dpi="0" rotWithShape="1">
            <a:blip r:embed="rId9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 l="-25084" r="-25084"/>
            </a:stretch>
          </a:blipFill>
          <a:ln>
            <a:noFill/>
          </a:ln>
          <a:extLst/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Rectangle 7"/>
          <p:cNvSpPr>
            <a:spLocks noChangeArrowheads="1"/>
          </p:cNvSpPr>
          <p:nvPr/>
        </p:nvSpPr>
        <p:spPr bwMode="auto">
          <a:xfrm>
            <a:off x="101022" y="4140963"/>
            <a:ext cx="704680" cy="704680"/>
          </a:xfrm>
          <a:prstGeom prst="rect">
            <a:avLst/>
          </a:prstGeom>
          <a:solidFill>
            <a:schemeClr val="accent2"/>
          </a:solidFill>
          <a:ln>
            <a:noFill/>
          </a:ln>
          <a:extLst/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1016719" y="356212"/>
            <a:ext cx="348468" cy="348468"/>
          </a:xfrm>
          <a:prstGeom prst="rect">
            <a:avLst/>
          </a:prstGeom>
          <a:solidFill>
            <a:schemeClr val="accent2"/>
          </a:solidFill>
          <a:ln>
            <a:noFill/>
          </a:ln>
          <a:extLst/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Rectangle 9"/>
          <p:cNvSpPr>
            <a:spLocks noChangeArrowheads="1"/>
          </p:cNvSpPr>
          <p:nvPr/>
        </p:nvSpPr>
        <p:spPr bwMode="auto">
          <a:xfrm>
            <a:off x="353" y="708552"/>
            <a:ext cx="1008622" cy="1008622"/>
          </a:xfrm>
          <a:prstGeom prst="rect">
            <a:avLst/>
          </a:prstGeom>
          <a:solidFill>
            <a:schemeClr val="accent1"/>
          </a:solidFill>
          <a:ln>
            <a:noFill/>
          </a:ln>
          <a:extLst/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Rectangle 10"/>
          <p:cNvSpPr>
            <a:spLocks noChangeArrowheads="1"/>
          </p:cNvSpPr>
          <p:nvPr/>
        </p:nvSpPr>
        <p:spPr bwMode="auto">
          <a:xfrm>
            <a:off x="2941635" y="4023132"/>
            <a:ext cx="1386450" cy="1385117"/>
          </a:xfrm>
          <a:prstGeom prst="rect">
            <a:avLst/>
          </a:prstGeom>
          <a:solidFill>
            <a:schemeClr val="accent4"/>
          </a:solidFill>
          <a:ln>
            <a:noFill/>
          </a:ln>
          <a:extLst/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Rectangle 11"/>
          <p:cNvSpPr>
            <a:spLocks noChangeArrowheads="1"/>
          </p:cNvSpPr>
          <p:nvPr/>
        </p:nvSpPr>
        <p:spPr bwMode="auto">
          <a:xfrm>
            <a:off x="4328085" y="5409641"/>
            <a:ext cx="1825666" cy="1823009"/>
          </a:xfrm>
          <a:prstGeom prst="rect">
            <a:avLst/>
          </a:prstGeom>
          <a:blipFill dpi="0" rotWithShape="1">
            <a:blip r:embed="rId10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 l="-24925" r="-24925"/>
            </a:stretch>
          </a:blipFill>
          <a:ln>
            <a:noFill/>
          </a:ln>
          <a:extLst/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Rectangle 12"/>
          <p:cNvSpPr>
            <a:spLocks noChangeArrowheads="1"/>
          </p:cNvSpPr>
          <p:nvPr/>
        </p:nvSpPr>
        <p:spPr bwMode="auto">
          <a:xfrm>
            <a:off x="4328085" y="3597228"/>
            <a:ext cx="422034" cy="425905"/>
          </a:xfrm>
          <a:prstGeom prst="rect">
            <a:avLst/>
          </a:prstGeom>
          <a:solidFill>
            <a:schemeClr val="accent3"/>
          </a:solidFill>
          <a:ln>
            <a:noFill/>
          </a:ln>
          <a:extLst/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Rectangle 14"/>
          <p:cNvSpPr>
            <a:spLocks noChangeArrowheads="1"/>
          </p:cNvSpPr>
          <p:nvPr/>
        </p:nvSpPr>
        <p:spPr bwMode="auto">
          <a:xfrm>
            <a:off x="815382" y="4859195"/>
            <a:ext cx="954416" cy="954416"/>
          </a:xfrm>
          <a:prstGeom prst="rect">
            <a:avLst/>
          </a:prstGeom>
          <a:solidFill>
            <a:schemeClr val="accent1"/>
          </a:solidFill>
          <a:ln>
            <a:noFill/>
          </a:ln>
          <a:extLst/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1012847" y="1726853"/>
            <a:ext cx="3029737" cy="3023929"/>
          </a:xfrm>
          <a:prstGeom prst="rect">
            <a:avLst/>
          </a:prstGeom>
          <a:solidFill>
            <a:schemeClr val="accent1"/>
          </a:solidFill>
          <a:ln>
            <a:noFill/>
          </a:ln>
          <a:extLst/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Rectangle 13"/>
          <p:cNvSpPr>
            <a:spLocks noChangeArrowheads="1"/>
          </p:cNvSpPr>
          <p:nvPr/>
        </p:nvSpPr>
        <p:spPr bwMode="auto">
          <a:xfrm>
            <a:off x="4125119" y="1744117"/>
            <a:ext cx="915696" cy="914162"/>
          </a:xfrm>
          <a:prstGeom prst="rect">
            <a:avLst/>
          </a:prstGeom>
          <a:solidFill>
            <a:schemeClr val="accent1"/>
          </a:solidFill>
          <a:ln>
            <a:noFill/>
          </a:ln>
          <a:extLst/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" name="MH_Number_1"/>
          <p:cNvSpPr/>
          <p:nvPr>
            <p:custDataLst>
              <p:tags r:id="rId1"/>
            </p:custDataLst>
          </p:nvPr>
        </p:nvSpPr>
        <p:spPr>
          <a:xfrm>
            <a:off x="6429375" y="2032149"/>
            <a:ext cx="379667" cy="379667"/>
          </a:xfrm>
          <a:prstGeom prst="ellipse">
            <a:avLst/>
          </a:prstGeom>
          <a:solidFill>
            <a:schemeClr val="accent1"/>
          </a:solidFill>
          <a:ln w="28575">
            <a:solidFill>
              <a:schemeClr val="bg1"/>
            </a:solidFill>
          </a:ln>
          <a:effectLst>
            <a:outerShdw blurRad="203200" dist="1143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altLang="zh-CN" sz="2109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1</a:t>
            </a:r>
            <a:endParaRPr lang="zh-CN" altLang="en-US" sz="2109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sp>
        <p:nvSpPr>
          <p:cNvPr id="22" name="MH_Entry_1"/>
          <p:cNvSpPr/>
          <p:nvPr>
            <p:custDataLst>
              <p:tags r:id="rId2"/>
            </p:custDataLst>
          </p:nvPr>
        </p:nvSpPr>
        <p:spPr>
          <a:xfrm>
            <a:off x="7221463" y="1642520"/>
            <a:ext cx="4824536" cy="1208985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800" dirty="0" smtClean="0">
                <a:solidFill>
                  <a:schemeClr val="tx1"/>
                </a:solidFill>
              </a:rPr>
              <a:t>了解计算机辅助普通话水平测试的流程。</a:t>
            </a:r>
            <a:endParaRPr lang="en-US" altLang="zh-CN" sz="2800" dirty="0" smtClean="0">
              <a:solidFill>
                <a:schemeClr val="tx1"/>
              </a:solidFill>
              <a:sym typeface="Arial" panose="020B0604020202020204" pitchFamily="34" charset="0"/>
            </a:endParaRPr>
          </a:p>
        </p:txBody>
      </p:sp>
      <p:sp>
        <p:nvSpPr>
          <p:cNvPr id="23" name="MH_Number_2"/>
          <p:cNvSpPr/>
          <p:nvPr>
            <p:custDataLst>
              <p:tags r:id="rId3"/>
            </p:custDataLst>
          </p:nvPr>
        </p:nvSpPr>
        <p:spPr>
          <a:xfrm>
            <a:off x="6573391" y="4480421"/>
            <a:ext cx="379667" cy="379667"/>
          </a:xfrm>
          <a:prstGeom prst="ellipse">
            <a:avLst/>
          </a:prstGeom>
          <a:solidFill>
            <a:schemeClr val="accent2"/>
          </a:solidFill>
          <a:ln w="28575">
            <a:solidFill>
              <a:schemeClr val="bg1"/>
            </a:solidFill>
          </a:ln>
          <a:effectLst>
            <a:outerShdw blurRad="203200" dist="1143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altLang="zh-CN" sz="2109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2</a:t>
            </a:r>
            <a:endParaRPr lang="zh-CN" altLang="en-US" sz="2109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sp>
        <p:nvSpPr>
          <p:cNvPr id="24" name="MH_Entry_2"/>
          <p:cNvSpPr/>
          <p:nvPr>
            <p:custDataLst>
              <p:tags r:id="rId4"/>
            </p:custDataLst>
          </p:nvPr>
        </p:nvSpPr>
        <p:spPr>
          <a:xfrm>
            <a:off x="7221463" y="3723441"/>
            <a:ext cx="5256584" cy="1938992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800" dirty="0" smtClean="0">
                <a:solidFill>
                  <a:schemeClr val="tx1"/>
                </a:solidFill>
              </a:rPr>
              <a:t>对计算机辅助测试中常见问题进行归纳并进行解答，从而帮助考生取得更好的成绩。</a:t>
            </a:r>
            <a:endParaRPr lang="en-US" altLang="zh-CN" sz="2800" dirty="0" smtClean="0">
              <a:solidFill>
                <a:schemeClr val="tx1"/>
              </a:solidFill>
              <a:sym typeface="Arial" panose="020B0604020202020204" pitchFamily="34" charset="0"/>
            </a:endParaRPr>
          </a:p>
        </p:txBody>
      </p:sp>
      <p:sp>
        <p:nvSpPr>
          <p:cNvPr id="29" name="MH_Others_1"/>
          <p:cNvSpPr txBox="1"/>
          <p:nvPr>
            <p:custDataLst>
              <p:tags r:id="rId5"/>
            </p:custDataLst>
          </p:nvPr>
        </p:nvSpPr>
        <p:spPr>
          <a:xfrm>
            <a:off x="1172791" y="1960141"/>
            <a:ext cx="2626654" cy="1661993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pPr algn="ctr"/>
            <a:r>
              <a:rPr lang="zh-CN" altLang="en-US" sz="5400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学习   目标</a:t>
            </a:r>
            <a:endParaRPr lang="zh-CN" altLang="en-US" sz="54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" name="MH_Others_2"/>
          <p:cNvSpPr txBox="1"/>
          <p:nvPr>
            <p:custDataLst>
              <p:tags r:id="rId6"/>
            </p:custDataLst>
          </p:nvPr>
        </p:nvSpPr>
        <p:spPr>
          <a:xfrm>
            <a:off x="1388815" y="3609695"/>
            <a:ext cx="2330017" cy="492443"/>
          </a:xfrm>
          <a:prstGeom prst="rect">
            <a:avLst/>
          </a:prstGeom>
          <a:noFill/>
        </p:spPr>
        <p:txBody>
          <a:bodyPr vert="horz" wrap="square" lIns="0" tIns="0" rIns="0" bIns="0">
            <a:spAutoFit/>
          </a:bodyPr>
          <a:lstStyle/>
          <a:p>
            <a:pPr algn="ctr">
              <a:defRPr/>
            </a:pPr>
            <a:r>
              <a:rPr lang="en-US" altLang="zh-CN" sz="32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CONTENTS</a:t>
            </a:r>
            <a:endParaRPr lang="zh-CN" altLang="en-US" sz="32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608653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40000" fill="hold" grpId="0" nodeType="click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accel="4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accel="4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accel="4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ac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accel="4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accel="4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accel="4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8" accel="4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8" accel="4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3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4" grpId="0" animBg="1"/>
      <p:bldP spid="5" grpId="0" animBg="1"/>
      <p:bldP spid="13" grpId="0" animBg="1"/>
      <p:bldP spid="21" grpId="0" animBg="1"/>
      <p:bldP spid="22" grpId="0"/>
      <p:bldP spid="23" grpId="0" animBg="1"/>
      <p:bldP spid="24" grpId="0"/>
      <p:bldP spid="29" grpId="0"/>
      <p:bldP spid="30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7"/>
          <p:cNvGrpSpPr/>
          <p:nvPr/>
        </p:nvGrpSpPr>
        <p:grpSpPr>
          <a:xfrm>
            <a:off x="886327" y="591989"/>
            <a:ext cx="11086097" cy="0"/>
            <a:chOff x="1028775" y="591989"/>
            <a:chExt cx="11086097" cy="0"/>
          </a:xfrm>
        </p:grpSpPr>
        <p:cxnSp>
          <p:nvCxnSpPr>
            <p:cNvPr id="19" name="直接连接符 18"/>
            <p:cNvCxnSpPr/>
            <p:nvPr/>
          </p:nvCxnSpPr>
          <p:spPr>
            <a:xfrm>
              <a:off x="1028775" y="591989"/>
              <a:ext cx="350419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8610675" y="591989"/>
              <a:ext cx="350419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" name="TextBox 8"/>
          <p:cNvSpPr txBox="1"/>
          <p:nvPr/>
        </p:nvSpPr>
        <p:spPr>
          <a:xfrm>
            <a:off x="4454798" y="172013"/>
            <a:ext cx="3949155" cy="61555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400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二  测试注意事项</a:t>
            </a:r>
            <a:endParaRPr lang="zh-CN" altLang="en-US" sz="40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956767" y="1168053"/>
            <a:ext cx="1723549" cy="461665"/>
          </a:xfrm>
          <a:prstGeom prst="rect">
            <a:avLst/>
          </a:prstGeom>
          <a:solidFill>
            <a:srgbClr val="FFFF00"/>
          </a:solidFill>
        </p:spPr>
        <p:txBody>
          <a:bodyPr wrap="none">
            <a:spAutoFit/>
          </a:bodyPr>
          <a:lstStyle/>
          <a:p>
            <a:r>
              <a:rPr lang="zh-CN" altLang="en-US" sz="2400" dirty="0" smtClean="0"/>
              <a:t>系统的操作</a:t>
            </a:r>
          </a:p>
        </p:txBody>
      </p:sp>
      <p:sp>
        <p:nvSpPr>
          <p:cNvPr id="8" name="矩形 7"/>
          <p:cNvSpPr/>
          <p:nvPr/>
        </p:nvSpPr>
        <p:spPr>
          <a:xfrm>
            <a:off x="1028775" y="1960141"/>
            <a:ext cx="5760640" cy="26314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200" dirty="0" smtClean="0"/>
              <a:t>1. </a:t>
            </a:r>
            <a:r>
              <a:rPr lang="zh-CN" altLang="en-US" sz="2200" dirty="0" smtClean="0"/>
              <a:t>候测室会播放“考试流程”，请注意观看。</a:t>
            </a:r>
          </a:p>
          <a:p>
            <a:pPr algn="just">
              <a:lnSpc>
                <a:spcPct val="150000"/>
              </a:lnSpc>
            </a:pPr>
            <a:r>
              <a:rPr lang="en-US" altLang="zh-CN" sz="2200" dirty="0" smtClean="0"/>
              <a:t>2. </a:t>
            </a:r>
            <a:r>
              <a:rPr lang="zh-CN" altLang="en-US" sz="2200" dirty="0" smtClean="0"/>
              <a:t>计算机已设定程序，操作简便，测试时只要按提示操作即可。</a:t>
            </a:r>
          </a:p>
          <a:p>
            <a:pPr algn="just">
              <a:lnSpc>
                <a:spcPct val="150000"/>
              </a:lnSpc>
            </a:pPr>
            <a:r>
              <a:rPr lang="en-US" altLang="zh-CN" sz="2200" dirty="0" smtClean="0"/>
              <a:t>3. </a:t>
            </a:r>
            <a:r>
              <a:rPr lang="zh-CN" altLang="en-US" sz="2200" dirty="0" smtClean="0"/>
              <a:t>不要随意按动其他按钮，也不要拉扯各种连接线，以防出现意外情况。</a:t>
            </a:r>
          </a:p>
        </p:txBody>
      </p:sp>
      <p:pic>
        <p:nvPicPr>
          <p:cNvPr id="9" name="图片 8" descr="9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365479" y="1960141"/>
            <a:ext cx="3754565" cy="37603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7471900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7"/>
          <p:cNvGrpSpPr/>
          <p:nvPr/>
        </p:nvGrpSpPr>
        <p:grpSpPr>
          <a:xfrm>
            <a:off x="886327" y="591989"/>
            <a:ext cx="11086097" cy="0"/>
            <a:chOff x="1028775" y="591989"/>
            <a:chExt cx="11086097" cy="0"/>
          </a:xfrm>
        </p:grpSpPr>
        <p:cxnSp>
          <p:nvCxnSpPr>
            <p:cNvPr id="19" name="直接连接符 18"/>
            <p:cNvCxnSpPr/>
            <p:nvPr/>
          </p:nvCxnSpPr>
          <p:spPr>
            <a:xfrm>
              <a:off x="1028775" y="591989"/>
              <a:ext cx="350419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8610675" y="591989"/>
              <a:ext cx="350419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" name="TextBox 8"/>
          <p:cNvSpPr txBox="1"/>
          <p:nvPr/>
        </p:nvSpPr>
        <p:spPr>
          <a:xfrm>
            <a:off x="4454798" y="172013"/>
            <a:ext cx="3949155" cy="61555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400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二  测试注意事项</a:t>
            </a:r>
            <a:endParaRPr lang="zh-CN" altLang="en-US" sz="40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956767" y="952029"/>
            <a:ext cx="2031325" cy="461665"/>
          </a:xfrm>
          <a:prstGeom prst="rect">
            <a:avLst/>
          </a:prstGeom>
          <a:solidFill>
            <a:srgbClr val="FFFF00"/>
          </a:solidFill>
        </p:spPr>
        <p:txBody>
          <a:bodyPr wrap="none">
            <a:spAutoFit/>
          </a:bodyPr>
          <a:lstStyle/>
          <a:p>
            <a:r>
              <a:rPr lang="zh-CN" altLang="en-US" sz="2400" dirty="0" smtClean="0"/>
              <a:t>意外情况处理</a:t>
            </a:r>
          </a:p>
        </p:txBody>
      </p:sp>
      <p:sp>
        <p:nvSpPr>
          <p:cNvPr id="8" name="矩形 7"/>
          <p:cNvSpPr/>
          <p:nvPr/>
        </p:nvSpPr>
        <p:spPr>
          <a:xfrm>
            <a:off x="1028775" y="1816125"/>
            <a:ext cx="6429375" cy="1615827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200" dirty="0" smtClean="0"/>
              <a:t>         测</a:t>
            </a:r>
            <a:r>
              <a:rPr lang="zh-CN" altLang="en-US" sz="2200" dirty="0" smtClean="0"/>
              <a:t>试前应解决所有操作上的疑问，测试时一定要沉着冷静，不要说同测试内容无关的话。测试时如遇问题，应举手示意，工作人员会及时前来处理。</a:t>
            </a:r>
          </a:p>
        </p:txBody>
      </p:sp>
      <p:pic>
        <p:nvPicPr>
          <p:cNvPr id="9" name="图片 8" descr="4a449d63b7d1fcae2b1ad8044a677ad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013551" y="3112269"/>
            <a:ext cx="2762951" cy="33282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7471900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7"/>
          <p:cNvGrpSpPr/>
          <p:nvPr/>
        </p:nvGrpSpPr>
        <p:grpSpPr>
          <a:xfrm>
            <a:off x="886327" y="591989"/>
            <a:ext cx="11086097" cy="0"/>
            <a:chOff x="1028775" y="591989"/>
            <a:chExt cx="11086097" cy="0"/>
          </a:xfrm>
        </p:grpSpPr>
        <p:cxnSp>
          <p:nvCxnSpPr>
            <p:cNvPr id="19" name="直接连接符 18"/>
            <p:cNvCxnSpPr/>
            <p:nvPr/>
          </p:nvCxnSpPr>
          <p:spPr>
            <a:xfrm>
              <a:off x="1028775" y="591989"/>
              <a:ext cx="350419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8610675" y="591989"/>
              <a:ext cx="350419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" name="TextBox 8"/>
          <p:cNvSpPr txBox="1"/>
          <p:nvPr/>
        </p:nvSpPr>
        <p:spPr>
          <a:xfrm>
            <a:off x="4454798" y="172013"/>
            <a:ext cx="3949155" cy="61555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400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二  测试注意事项</a:t>
            </a:r>
            <a:endParaRPr lang="zh-CN" altLang="en-US" sz="40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956767" y="1024037"/>
            <a:ext cx="1415772" cy="461665"/>
          </a:xfrm>
          <a:prstGeom prst="rect">
            <a:avLst/>
          </a:prstGeom>
          <a:solidFill>
            <a:srgbClr val="FFFF00"/>
          </a:solidFill>
        </p:spPr>
        <p:txBody>
          <a:bodyPr wrap="none">
            <a:spAutoFit/>
          </a:bodyPr>
          <a:lstStyle/>
          <a:p>
            <a:r>
              <a:rPr lang="zh-CN" altLang="en-US" sz="2400" dirty="0" smtClean="0"/>
              <a:t>环境影响</a:t>
            </a:r>
          </a:p>
        </p:txBody>
      </p:sp>
      <p:sp>
        <p:nvSpPr>
          <p:cNvPr id="8" name="矩形 7"/>
          <p:cNvSpPr/>
          <p:nvPr/>
        </p:nvSpPr>
        <p:spPr>
          <a:xfrm>
            <a:off x="956767" y="1744117"/>
            <a:ext cx="6429375" cy="3081421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200" dirty="0" smtClean="0"/>
              <a:t>1. </a:t>
            </a:r>
            <a:r>
              <a:rPr lang="zh-CN" altLang="en-US" sz="2200" dirty="0" smtClean="0"/>
              <a:t>计算机辅助测试如果安排在开放的语音室或计算机机房进行，考试时，难免能听见别人的声音。所以，测试人要调整好状态，专注于自己的考试，避免受到他人的干扰。</a:t>
            </a:r>
          </a:p>
          <a:p>
            <a:pPr algn="just">
              <a:lnSpc>
                <a:spcPct val="150000"/>
              </a:lnSpc>
            </a:pPr>
            <a:r>
              <a:rPr lang="en-US" altLang="zh-CN" sz="2200" dirty="0" smtClean="0"/>
              <a:t>2. </a:t>
            </a:r>
            <a:r>
              <a:rPr lang="zh-CN" altLang="en-US" sz="2200" dirty="0" smtClean="0"/>
              <a:t>测试时佩戴的话筒是能屏蔽别处的声音的，测试人不用担心别人的声音会录入你的计算机。</a:t>
            </a:r>
          </a:p>
        </p:txBody>
      </p:sp>
      <p:pic>
        <p:nvPicPr>
          <p:cNvPr id="9" name="图片 8" descr="1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437487" y="1456085"/>
            <a:ext cx="4608595" cy="49308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7471900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7"/>
          <p:cNvGrpSpPr/>
          <p:nvPr/>
        </p:nvGrpSpPr>
        <p:grpSpPr>
          <a:xfrm>
            <a:off x="886327" y="591989"/>
            <a:ext cx="11086097" cy="0"/>
            <a:chOff x="1028775" y="591989"/>
            <a:chExt cx="11086097" cy="0"/>
          </a:xfrm>
        </p:grpSpPr>
        <p:cxnSp>
          <p:nvCxnSpPr>
            <p:cNvPr id="19" name="直接连接符 18"/>
            <p:cNvCxnSpPr/>
            <p:nvPr/>
          </p:nvCxnSpPr>
          <p:spPr>
            <a:xfrm>
              <a:off x="1028775" y="591989"/>
              <a:ext cx="350419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8610675" y="591989"/>
              <a:ext cx="350419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" name="TextBox 8"/>
          <p:cNvSpPr txBox="1"/>
          <p:nvPr/>
        </p:nvSpPr>
        <p:spPr>
          <a:xfrm>
            <a:off x="4454798" y="172013"/>
            <a:ext cx="3949155" cy="61555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400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二  测试注意事项</a:t>
            </a:r>
            <a:endParaRPr lang="zh-CN" altLang="en-US" sz="40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956767" y="880021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 smtClean="0"/>
              <a:t>考试证件</a:t>
            </a:r>
          </a:p>
        </p:txBody>
      </p:sp>
      <p:pic>
        <p:nvPicPr>
          <p:cNvPr id="8" name="图片 7" descr="11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08895" y="2032149"/>
            <a:ext cx="4104456" cy="4186545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6501383" y="2104157"/>
            <a:ext cx="4248472" cy="36471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200" dirty="0" smtClean="0"/>
              <a:t>1. </a:t>
            </a:r>
            <a:r>
              <a:rPr lang="zh-CN" altLang="en-US" sz="2200" dirty="0" smtClean="0"/>
              <a:t>测试人考试时必须出示身份证和准考证，并核对证件上的名字是否一致，如有错误，请及时向老师报告更改。</a:t>
            </a:r>
          </a:p>
          <a:p>
            <a:pPr algn="just">
              <a:lnSpc>
                <a:spcPct val="150000"/>
              </a:lnSpc>
            </a:pPr>
            <a:r>
              <a:rPr lang="en-US" altLang="zh-CN" sz="2200" dirty="0" smtClean="0"/>
              <a:t>2. </a:t>
            </a:r>
            <a:r>
              <a:rPr lang="zh-CN" altLang="en-US" sz="2200" dirty="0" smtClean="0"/>
              <a:t>测试人应在准考证规定的时间提前半小时赶到考场，以便老师点名、核对证件和分发试卷。</a:t>
            </a:r>
          </a:p>
        </p:txBody>
      </p:sp>
    </p:spTree>
    <p:extLst>
      <p:ext uri="{BB962C8B-B14F-4D97-AF65-F5344CB8AC3E}">
        <p14:creationId xmlns:p14="http://schemas.microsoft.com/office/powerpoint/2010/main" xmlns="" val="17471900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7"/>
          <p:cNvGrpSpPr/>
          <p:nvPr/>
        </p:nvGrpSpPr>
        <p:grpSpPr>
          <a:xfrm>
            <a:off x="886327" y="591989"/>
            <a:ext cx="11086097" cy="0"/>
            <a:chOff x="1028775" y="591989"/>
            <a:chExt cx="11086097" cy="0"/>
          </a:xfrm>
        </p:grpSpPr>
        <p:cxnSp>
          <p:nvCxnSpPr>
            <p:cNvPr id="19" name="直接连接符 18"/>
            <p:cNvCxnSpPr/>
            <p:nvPr/>
          </p:nvCxnSpPr>
          <p:spPr>
            <a:xfrm>
              <a:off x="1028775" y="591989"/>
              <a:ext cx="259072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9596159" y="591989"/>
              <a:ext cx="2518713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" name="TextBox 8"/>
          <p:cNvSpPr txBox="1"/>
          <p:nvPr/>
        </p:nvSpPr>
        <p:spPr>
          <a:xfrm>
            <a:off x="3333031" y="231949"/>
            <a:ext cx="6480720" cy="1231106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400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三</a:t>
            </a:r>
            <a:r>
              <a:rPr lang="zh-CN" altLang="en-US" sz="4000" dirty="0" smtClean="0"/>
              <a:t>计算机辅助普通话水平测试常见问题解答</a:t>
            </a:r>
            <a:endParaRPr lang="zh-CN" altLang="en-US" sz="40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180903" y="2320181"/>
            <a:ext cx="914501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200" dirty="0" smtClean="0">
                <a:solidFill>
                  <a:srgbClr val="FF0000"/>
                </a:solidFill>
              </a:rPr>
              <a:t>1. </a:t>
            </a:r>
            <a:r>
              <a:rPr lang="zh-CN" altLang="en-US" sz="2200" dirty="0" smtClean="0">
                <a:solidFill>
                  <a:srgbClr val="FF0000"/>
                </a:solidFill>
              </a:rPr>
              <a:t>问：参加普通话机辅测试需要什么证件？</a:t>
            </a:r>
          </a:p>
          <a:p>
            <a:pPr algn="just">
              <a:lnSpc>
                <a:spcPct val="150000"/>
              </a:lnSpc>
            </a:pPr>
            <a:r>
              <a:rPr lang="zh-CN" altLang="en-US" sz="2200" dirty="0" smtClean="0"/>
              <a:t>答：考生参加考试需携带有效身份证件，如身份证或学生证。凡证件不齐或没有</a:t>
            </a:r>
            <a:r>
              <a:rPr lang="zh-CN" altLang="en-US" sz="2200" dirty="0" smtClean="0"/>
              <a:t>按时</a:t>
            </a:r>
            <a:r>
              <a:rPr lang="zh-CN" altLang="en-US" sz="2200" dirty="0" smtClean="0"/>
              <a:t>参加考试者，以缺考论处。如果查实为代考者，按</a:t>
            </a:r>
            <a:r>
              <a:rPr lang="en-US" altLang="zh-CN" sz="2200" dirty="0" smtClean="0"/>
              <a:t>《</a:t>
            </a:r>
            <a:r>
              <a:rPr lang="zh-CN" altLang="en-US" sz="2200" dirty="0" smtClean="0"/>
              <a:t>国家教育考试违规处理办法</a:t>
            </a:r>
            <a:r>
              <a:rPr lang="en-US" altLang="zh-CN" sz="2200" dirty="0" smtClean="0"/>
              <a:t>》</a:t>
            </a:r>
            <a:r>
              <a:rPr lang="zh-CN" altLang="en-US" sz="2200" dirty="0" smtClean="0"/>
              <a:t>严肃</a:t>
            </a:r>
            <a:r>
              <a:rPr lang="zh-CN" altLang="en-US" sz="2200" dirty="0" smtClean="0"/>
              <a:t>处理。</a:t>
            </a:r>
          </a:p>
        </p:txBody>
      </p:sp>
      <p:pic>
        <p:nvPicPr>
          <p:cNvPr id="10" name="图片 9" descr="12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301583" y="3688333"/>
            <a:ext cx="3333750" cy="3333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7471900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7"/>
          <p:cNvGrpSpPr/>
          <p:nvPr/>
        </p:nvGrpSpPr>
        <p:grpSpPr>
          <a:xfrm>
            <a:off x="886327" y="591989"/>
            <a:ext cx="11086097" cy="0"/>
            <a:chOff x="1028775" y="591989"/>
            <a:chExt cx="11086097" cy="0"/>
          </a:xfrm>
        </p:grpSpPr>
        <p:cxnSp>
          <p:nvCxnSpPr>
            <p:cNvPr id="19" name="直接连接符 18"/>
            <p:cNvCxnSpPr/>
            <p:nvPr/>
          </p:nvCxnSpPr>
          <p:spPr>
            <a:xfrm>
              <a:off x="1028775" y="591989"/>
              <a:ext cx="259072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9596159" y="591989"/>
              <a:ext cx="2518713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" name="TextBox 8"/>
          <p:cNvSpPr txBox="1"/>
          <p:nvPr/>
        </p:nvSpPr>
        <p:spPr>
          <a:xfrm>
            <a:off x="3333031" y="231949"/>
            <a:ext cx="6480720" cy="1231106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400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三</a:t>
            </a:r>
            <a:r>
              <a:rPr lang="zh-CN" altLang="en-US" sz="4000" dirty="0" smtClean="0"/>
              <a:t>计算机辅助普通话水平测试常见问题解答</a:t>
            </a:r>
            <a:endParaRPr lang="zh-CN" altLang="en-US" sz="40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7" name="图片 6" descr="12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805639" y="3898900"/>
            <a:ext cx="3333750" cy="333375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2612951" y="2248173"/>
            <a:ext cx="8280920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200" dirty="0" smtClean="0">
                <a:solidFill>
                  <a:srgbClr val="FF0000"/>
                </a:solidFill>
              </a:rPr>
              <a:t>2. </a:t>
            </a:r>
            <a:r>
              <a:rPr lang="zh-CN" altLang="en-US" sz="2200" dirty="0" smtClean="0">
                <a:solidFill>
                  <a:srgbClr val="FF0000"/>
                </a:solidFill>
              </a:rPr>
              <a:t>问：参加计算机辅助普通话水平测试与以前的传统人工测试相比，考试结果是</a:t>
            </a:r>
            <a:r>
              <a:rPr lang="zh-CN" altLang="en-US" sz="2200" dirty="0" smtClean="0">
                <a:solidFill>
                  <a:srgbClr val="FF0000"/>
                </a:solidFill>
              </a:rPr>
              <a:t>否会</a:t>
            </a:r>
            <a:r>
              <a:rPr lang="zh-CN" altLang="en-US" sz="2200" dirty="0" smtClean="0">
                <a:solidFill>
                  <a:srgbClr val="FF0000"/>
                </a:solidFill>
              </a:rPr>
              <a:t>有不同？</a:t>
            </a:r>
          </a:p>
          <a:p>
            <a:pPr algn="just">
              <a:lnSpc>
                <a:spcPct val="150000"/>
              </a:lnSpc>
            </a:pPr>
            <a:r>
              <a:rPr lang="zh-CN" altLang="en-US" sz="2200" dirty="0" smtClean="0"/>
              <a:t>答：不会。计算机的评分标准是建立在大量人工测试数据分析的基础之上的，机</a:t>
            </a:r>
            <a:r>
              <a:rPr lang="zh-CN" altLang="en-US" sz="2200" dirty="0" smtClean="0"/>
              <a:t>测与</a:t>
            </a:r>
            <a:r>
              <a:rPr lang="zh-CN" altLang="en-US" sz="2200" dirty="0" smtClean="0"/>
              <a:t>人测结果基本一致，不会有明显差别。</a:t>
            </a:r>
          </a:p>
        </p:txBody>
      </p:sp>
    </p:spTree>
    <p:extLst>
      <p:ext uri="{BB962C8B-B14F-4D97-AF65-F5344CB8AC3E}">
        <p14:creationId xmlns:p14="http://schemas.microsoft.com/office/powerpoint/2010/main" xmlns="" val="17471900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7"/>
          <p:cNvGrpSpPr/>
          <p:nvPr/>
        </p:nvGrpSpPr>
        <p:grpSpPr>
          <a:xfrm>
            <a:off x="886327" y="591989"/>
            <a:ext cx="11086097" cy="0"/>
            <a:chOff x="1028775" y="591989"/>
            <a:chExt cx="11086097" cy="0"/>
          </a:xfrm>
        </p:grpSpPr>
        <p:cxnSp>
          <p:nvCxnSpPr>
            <p:cNvPr id="19" name="直接连接符 18"/>
            <p:cNvCxnSpPr/>
            <p:nvPr/>
          </p:nvCxnSpPr>
          <p:spPr>
            <a:xfrm>
              <a:off x="1028775" y="591989"/>
              <a:ext cx="259072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9596159" y="591989"/>
              <a:ext cx="2518713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" name="TextBox 8"/>
          <p:cNvSpPr txBox="1"/>
          <p:nvPr/>
        </p:nvSpPr>
        <p:spPr>
          <a:xfrm>
            <a:off x="3333031" y="231949"/>
            <a:ext cx="6480720" cy="1231106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400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三</a:t>
            </a:r>
            <a:r>
              <a:rPr lang="zh-CN" altLang="en-US" sz="4000" dirty="0" smtClean="0"/>
              <a:t>计算机辅助普通话水平测试常见问题解答</a:t>
            </a:r>
            <a:endParaRPr lang="zh-CN" altLang="en-US" sz="40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7" name="图片 6" descr="12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309695" y="4192389"/>
            <a:ext cx="3333750" cy="333375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1820863" y="1744117"/>
            <a:ext cx="9649072" cy="36471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200" dirty="0" smtClean="0">
                <a:solidFill>
                  <a:srgbClr val="FF0000"/>
                </a:solidFill>
              </a:rPr>
              <a:t>3. </a:t>
            </a:r>
            <a:r>
              <a:rPr lang="zh-CN" altLang="en-US" sz="2200" dirty="0" smtClean="0">
                <a:solidFill>
                  <a:srgbClr val="FF0000"/>
                </a:solidFill>
              </a:rPr>
              <a:t>问：我平时说话声音非常小，这会影响我的成绩吗？</a:t>
            </a:r>
          </a:p>
          <a:p>
            <a:pPr algn="just">
              <a:lnSpc>
                <a:spcPct val="150000"/>
              </a:lnSpc>
            </a:pPr>
            <a:r>
              <a:rPr lang="zh-CN" altLang="en-US" sz="2200" dirty="0" smtClean="0"/>
              <a:t>答：肯定会。因为测试考场内多人在同时发音，你周围的噪音会比较大。但测试</a:t>
            </a:r>
            <a:r>
              <a:rPr lang="zh-CN" altLang="en-US" sz="2200" dirty="0" smtClean="0"/>
              <a:t>软件</a:t>
            </a:r>
            <a:r>
              <a:rPr lang="zh-CN" altLang="en-US" sz="2200" dirty="0" smtClean="0"/>
              <a:t>在设计时，已经考虑到这个问题了。解决的方法是：采用有方向的麦克，使一定范围内的声音能被有效捕捉，其他声音只能作为背景音。但如果发音人的声音太小，电脑在放大有效音的同时，背景音也被放大了，环境噪音当然就影响了计算机对语音的判断。你要做的是，在模拟测试和试音中，反复调整自己的音量，找到准确的感觉。</a:t>
            </a:r>
          </a:p>
        </p:txBody>
      </p:sp>
    </p:spTree>
    <p:extLst>
      <p:ext uri="{BB962C8B-B14F-4D97-AF65-F5344CB8AC3E}">
        <p14:creationId xmlns:p14="http://schemas.microsoft.com/office/powerpoint/2010/main" xmlns="" val="17471900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7"/>
          <p:cNvGrpSpPr/>
          <p:nvPr/>
        </p:nvGrpSpPr>
        <p:grpSpPr>
          <a:xfrm>
            <a:off x="886327" y="591989"/>
            <a:ext cx="11086097" cy="0"/>
            <a:chOff x="1028775" y="591989"/>
            <a:chExt cx="11086097" cy="0"/>
          </a:xfrm>
        </p:grpSpPr>
        <p:cxnSp>
          <p:nvCxnSpPr>
            <p:cNvPr id="19" name="直接连接符 18"/>
            <p:cNvCxnSpPr/>
            <p:nvPr/>
          </p:nvCxnSpPr>
          <p:spPr>
            <a:xfrm>
              <a:off x="1028775" y="591989"/>
              <a:ext cx="259072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9596159" y="591989"/>
              <a:ext cx="2518713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" name="TextBox 8"/>
          <p:cNvSpPr txBox="1"/>
          <p:nvPr/>
        </p:nvSpPr>
        <p:spPr>
          <a:xfrm>
            <a:off x="3333031" y="231949"/>
            <a:ext cx="6480720" cy="1231106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400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三</a:t>
            </a:r>
            <a:r>
              <a:rPr lang="zh-CN" altLang="en-US" sz="4000" dirty="0" smtClean="0"/>
              <a:t>计算机辅助普通话水平测试常见问题解答</a:t>
            </a:r>
            <a:endParaRPr lang="zh-CN" altLang="en-US" sz="40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7" name="图片 6" descr="12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301583" y="3688333"/>
            <a:ext cx="3333750" cy="333375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1892871" y="2248173"/>
            <a:ext cx="9289032" cy="2065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200" dirty="0" smtClean="0">
                <a:solidFill>
                  <a:srgbClr val="FF0000"/>
                </a:solidFill>
              </a:rPr>
              <a:t>4. </a:t>
            </a:r>
            <a:r>
              <a:rPr lang="zh-CN" altLang="en-US" sz="2200" dirty="0" smtClean="0">
                <a:solidFill>
                  <a:srgbClr val="FF0000"/>
                </a:solidFill>
              </a:rPr>
              <a:t>问：为了保证录音质量，考试时是不是声音越大越好？</a:t>
            </a:r>
          </a:p>
          <a:p>
            <a:pPr algn="just">
              <a:lnSpc>
                <a:spcPct val="150000"/>
              </a:lnSpc>
            </a:pPr>
            <a:r>
              <a:rPr lang="zh-CN" altLang="en-US" sz="2200" dirty="0" smtClean="0"/>
              <a:t>答：不是。首先，声音太大会影响其他考生；其次，过大的声音会导致电脑音频数据失真，增加共鸣和气息音，同样影响判断。考前请大家多上网试试音，找到适中的音量就行了。</a:t>
            </a:r>
          </a:p>
        </p:txBody>
      </p:sp>
    </p:spTree>
    <p:extLst>
      <p:ext uri="{BB962C8B-B14F-4D97-AF65-F5344CB8AC3E}">
        <p14:creationId xmlns:p14="http://schemas.microsoft.com/office/powerpoint/2010/main" xmlns="" val="17471900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7"/>
          <p:cNvGrpSpPr/>
          <p:nvPr/>
        </p:nvGrpSpPr>
        <p:grpSpPr>
          <a:xfrm>
            <a:off x="886327" y="591989"/>
            <a:ext cx="11086097" cy="0"/>
            <a:chOff x="1028775" y="591989"/>
            <a:chExt cx="11086097" cy="0"/>
          </a:xfrm>
        </p:grpSpPr>
        <p:cxnSp>
          <p:nvCxnSpPr>
            <p:cNvPr id="19" name="直接连接符 18"/>
            <p:cNvCxnSpPr/>
            <p:nvPr/>
          </p:nvCxnSpPr>
          <p:spPr>
            <a:xfrm>
              <a:off x="1028775" y="591989"/>
              <a:ext cx="259072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9596159" y="591989"/>
              <a:ext cx="2518713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" name="TextBox 8"/>
          <p:cNvSpPr txBox="1"/>
          <p:nvPr/>
        </p:nvSpPr>
        <p:spPr>
          <a:xfrm>
            <a:off x="3333031" y="231949"/>
            <a:ext cx="6480720" cy="1231106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400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三</a:t>
            </a:r>
            <a:r>
              <a:rPr lang="zh-CN" altLang="en-US" sz="4000" dirty="0" smtClean="0"/>
              <a:t>计算机辅助普通话水平测试常见问题解答</a:t>
            </a:r>
            <a:endParaRPr lang="zh-CN" altLang="en-US" sz="40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956767" y="1960141"/>
            <a:ext cx="3570208" cy="430887"/>
          </a:xfrm>
          <a:prstGeom prst="rect">
            <a:avLst/>
          </a:prstGeom>
          <a:solidFill>
            <a:srgbClr val="ED1C24"/>
          </a:solidFill>
        </p:spPr>
        <p:txBody>
          <a:bodyPr wrap="none">
            <a:spAutoFit/>
          </a:bodyPr>
          <a:lstStyle/>
          <a:p>
            <a:r>
              <a:rPr lang="zh-CN" altLang="en-US" sz="2200" dirty="0" smtClean="0"/>
              <a:t>普通话水平测试用朗读作品</a:t>
            </a:r>
            <a:endParaRPr lang="zh-CN" altLang="en-US" sz="2200" dirty="0"/>
          </a:p>
        </p:txBody>
      </p:sp>
      <p:sp>
        <p:nvSpPr>
          <p:cNvPr id="9" name="矩形 8"/>
          <p:cNvSpPr/>
          <p:nvPr/>
        </p:nvSpPr>
        <p:spPr>
          <a:xfrm>
            <a:off x="956767" y="2752229"/>
            <a:ext cx="3005951" cy="430887"/>
          </a:xfrm>
          <a:prstGeom prst="rect">
            <a:avLst/>
          </a:prstGeom>
          <a:solidFill>
            <a:srgbClr val="FFC000"/>
          </a:solidFill>
        </p:spPr>
        <p:txBody>
          <a:bodyPr wrap="none">
            <a:spAutoFit/>
          </a:bodyPr>
          <a:lstStyle/>
          <a:p>
            <a:r>
              <a:rPr lang="zh-CN" altLang="en-US" sz="2200" dirty="0" smtClean="0"/>
              <a:t>普通话水平测试用话题</a:t>
            </a:r>
          </a:p>
        </p:txBody>
      </p:sp>
      <p:sp>
        <p:nvSpPr>
          <p:cNvPr id="10" name="矩形 9"/>
          <p:cNvSpPr/>
          <p:nvPr/>
        </p:nvSpPr>
        <p:spPr>
          <a:xfrm>
            <a:off x="956767" y="3544317"/>
            <a:ext cx="4416594" cy="430887"/>
          </a:xfrm>
          <a:prstGeom prst="rect">
            <a:avLst/>
          </a:prstGeom>
          <a:solidFill>
            <a:srgbClr val="92D050"/>
          </a:solidFill>
        </p:spPr>
        <p:txBody>
          <a:bodyPr wrap="none">
            <a:spAutoFit/>
          </a:bodyPr>
          <a:lstStyle/>
          <a:p>
            <a:r>
              <a:rPr lang="zh-CN" altLang="en-US" sz="2200" dirty="0" smtClean="0"/>
              <a:t>普通话水平测试模拟试卷（六套）</a:t>
            </a:r>
          </a:p>
        </p:txBody>
      </p:sp>
      <p:sp>
        <p:nvSpPr>
          <p:cNvPr id="11" name="矩形 10"/>
          <p:cNvSpPr/>
          <p:nvPr/>
        </p:nvSpPr>
        <p:spPr>
          <a:xfrm>
            <a:off x="956767" y="4264397"/>
            <a:ext cx="2723823" cy="430887"/>
          </a:xfrm>
          <a:prstGeom prst="rect">
            <a:avLst/>
          </a:prstGeom>
          <a:solidFill>
            <a:srgbClr val="00B0F0"/>
          </a:solidFill>
        </p:spPr>
        <p:txBody>
          <a:bodyPr wrap="none">
            <a:spAutoFit/>
          </a:bodyPr>
          <a:lstStyle/>
          <a:p>
            <a:r>
              <a:rPr lang="zh-CN" altLang="en-US" sz="2200" dirty="0" smtClean="0"/>
              <a:t>普通话异读词审音表</a:t>
            </a:r>
          </a:p>
        </p:txBody>
      </p:sp>
      <p:sp>
        <p:nvSpPr>
          <p:cNvPr id="12" name="矩形 11"/>
          <p:cNvSpPr/>
          <p:nvPr/>
        </p:nvSpPr>
        <p:spPr>
          <a:xfrm>
            <a:off x="956767" y="4984477"/>
            <a:ext cx="1595309" cy="430887"/>
          </a:xfrm>
          <a:prstGeom prst="rect">
            <a:avLst/>
          </a:prstGeom>
          <a:solidFill>
            <a:srgbClr val="FFFF00"/>
          </a:solidFill>
        </p:spPr>
        <p:txBody>
          <a:bodyPr wrap="none">
            <a:spAutoFit/>
          </a:bodyPr>
          <a:lstStyle/>
          <a:p>
            <a:r>
              <a:rPr lang="zh-CN" altLang="en-US" sz="2200" dirty="0" smtClean="0"/>
              <a:t>审音表正文</a:t>
            </a:r>
          </a:p>
        </p:txBody>
      </p:sp>
    </p:spTree>
    <p:extLst>
      <p:ext uri="{BB962C8B-B14F-4D97-AF65-F5344CB8AC3E}">
        <p14:creationId xmlns:p14="http://schemas.microsoft.com/office/powerpoint/2010/main" xmlns="" val="17471900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ChangeArrowheads="1"/>
          </p:cNvSpPr>
          <p:nvPr/>
        </p:nvSpPr>
        <p:spPr bwMode="auto">
          <a:xfrm>
            <a:off x="101022" y="4140963"/>
            <a:ext cx="704680" cy="704680"/>
          </a:xfrm>
          <a:prstGeom prst="rect">
            <a:avLst/>
          </a:prstGeom>
          <a:solidFill>
            <a:schemeClr val="accent2"/>
          </a:solidFill>
          <a:ln>
            <a:noFill/>
          </a:ln>
          <a:extLst/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1016719" y="356212"/>
            <a:ext cx="348468" cy="348468"/>
          </a:xfrm>
          <a:prstGeom prst="rect">
            <a:avLst/>
          </a:prstGeom>
          <a:solidFill>
            <a:schemeClr val="accent2"/>
          </a:solidFill>
          <a:ln>
            <a:noFill/>
          </a:ln>
          <a:extLst/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Rectangle 9"/>
          <p:cNvSpPr>
            <a:spLocks noChangeArrowheads="1"/>
          </p:cNvSpPr>
          <p:nvPr/>
        </p:nvSpPr>
        <p:spPr bwMode="auto">
          <a:xfrm>
            <a:off x="353" y="708552"/>
            <a:ext cx="1008622" cy="1008622"/>
          </a:xfrm>
          <a:prstGeom prst="rect">
            <a:avLst/>
          </a:prstGeom>
          <a:solidFill>
            <a:schemeClr val="accent1"/>
          </a:solidFill>
          <a:ln>
            <a:noFill/>
          </a:ln>
          <a:extLst/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Rectangle 14"/>
          <p:cNvSpPr>
            <a:spLocks noChangeArrowheads="1"/>
          </p:cNvSpPr>
          <p:nvPr/>
        </p:nvSpPr>
        <p:spPr bwMode="auto">
          <a:xfrm>
            <a:off x="815382" y="4859195"/>
            <a:ext cx="954416" cy="954416"/>
          </a:xfrm>
          <a:prstGeom prst="rect">
            <a:avLst/>
          </a:prstGeom>
          <a:solidFill>
            <a:schemeClr val="accent1"/>
          </a:solidFill>
          <a:ln>
            <a:noFill/>
          </a:ln>
          <a:extLst/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1012847" y="1726853"/>
            <a:ext cx="3029737" cy="3023929"/>
          </a:xfrm>
          <a:prstGeom prst="rect">
            <a:avLst/>
          </a:prstGeom>
          <a:solidFill>
            <a:schemeClr val="accent1"/>
          </a:solidFill>
          <a:ln>
            <a:noFill/>
          </a:ln>
          <a:extLst/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18" name="图片 17" descr="t01bf64ff56c99853d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125119" y="952029"/>
            <a:ext cx="8192910" cy="4608512"/>
          </a:xfrm>
          <a:prstGeom prst="rect">
            <a:avLst/>
          </a:prstGeom>
        </p:spPr>
      </p:pic>
      <p:sp>
        <p:nvSpPr>
          <p:cNvPr id="10" name="Rectangle 10"/>
          <p:cNvSpPr>
            <a:spLocks noChangeArrowheads="1"/>
          </p:cNvSpPr>
          <p:nvPr/>
        </p:nvSpPr>
        <p:spPr bwMode="auto">
          <a:xfrm>
            <a:off x="596727" y="2392189"/>
            <a:ext cx="1386450" cy="1385117"/>
          </a:xfrm>
          <a:prstGeom prst="rect">
            <a:avLst/>
          </a:prstGeom>
          <a:solidFill>
            <a:schemeClr val="accent4"/>
          </a:solidFill>
          <a:ln>
            <a:noFill/>
          </a:ln>
          <a:extLst/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7608653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4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accel="4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accel="4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ac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accel="4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accel="4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4" grpId="0" animBg="1"/>
      <p:bldP spid="5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8"/>
          <p:cNvSpPr txBox="1"/>
          <p:nvPr/>
        </p:nvSpPr>
        <p:spPr>
          <a:xfrm>
            <a:off x="4454798" y="172013"/>
            <a:ext cx="3949155" cy="61555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400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一 </a:t>
            </a:r>
            <a:r>
              <a:rPr lang="zh-CN" altLang="en-US" sz="400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测试流程</a:t>
            </a:r>
            <a:endParaRPr lang="zh-CN" altLang="en-US" sz="40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886327" y="591989"/>
            <a:ext cx="11086097" cy="0"/>
            <a:chOff x="1028775" y="591989"/>
            <a:chExt cx="11086097" cy="0"/>
          </a:xfrm>
        </p:grpSpPr>
        <p:cxnSp>
          <p:nvCxnSpPr>
            <p:cNvPr id="19" name="直接连接符 18"/>
            <p:cNvCxnSpPr/>
            <p:nvPr/>
          </p:nvCxnSpPr>
          <p:spPr>
            <a:xfrm>
              <a:off x="1028775" y="591989"/>
              <a:ext cx="350419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8610675" y="591989"/>
              <a:ext cx="350419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" name="矩形 10"/>
          <p:cNvSpPr/>
          <p:nvPr/>
        </p:nvSpPr>
        <p:spPr>
          <a:xfrm>
            <a:off x="884759" y="1168053"/>
            <a:ext cx="11089232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200" dirty="0" smtClean="0"/>
              <a:t>        计</a:t>
            </a:r>
            <a:r>
              <a:rPr lang="zh-CN" altLang="en-US" sz="2200" dirty="0" smtClean="0"/>
              <a:t>算机辅助测试系统一般由通讯网络、考场环境、计算机及音响设备、测试软件</a:t>
            </a:r>
            <a:r>
              <a:rPr lang="zh-CN" altLang="en-US" sz="2200" dirty="0" smtClean="0"/>
              <a:t>和应</a:t>
            </a:r>
            <a:r>
              <a:rPr lang="zh-CN" altLang="en-US" sz="2200" dirty="0" smtClean="0"/>
              <a:t>试者操作等要素构成。应试者在参加测试前，应仔细阅读本“应试指南”，了解“普</a:t>
            </a:r>
            <a:r>
              <a:rPr lang="zh-CN" altLang="en-US" sz="2200" dirty="0" smtClean="0"/>
              <a:t>通话</a:t>
            </a:r>
            <a:r>
              <a:rPr lang="zh-CN" altLang="en-US" sz="2200" dirty="0" smtClean="0"/>
              <a:t>水平计算机辅助测试系统”的操作程序。</a:t>
            </a:r>
            <a:endParaRPr lang="zh-CN" altLang="en-US" sz="2200" dirty="0"/>
          </a:p>
        </p:txBody>
      </p:sp>
      <p:pic>
        <p:nvPicPr>
          <p:cNvPr id="15" name="图片 14" descr="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069335" y="3112269"/>
            <a:ext cx="5650160" cy="3531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7471900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8"/>
          <p:cNvSpPr txBox="1"/>
          <p:nvPr/>
        </p:nvSpPr>
        <p:spPr>
          <a:xfrm>
            <a:off x="4454798" y="172013"/>
            <a:ext cx="3949155" cy="61555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400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一 </a:t>
            </a:r>
            <a:r>
              <a:rPr lang="zh-CN" altLang="en-US" sz="400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测试流程</a:t>
            </a:r>
            <a:endParaRPr lang="zh-CN" altLang="en-US" sz="40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2" name="组合 17"/>
          <p:cNvGrpSpPr/>
          <p:nvPr/>
        </p:nvGrpSpPr>
        <p:grpSpPr>
          <a:xfrm>
            <a:off x="886327" y="591989"/>
            <a:ext cx="11086097" cy="0"/>
            <a:chOff x="1028775" y="591989"/>
            <a:chExt cx="11086097" cy="0"/>
          </a:xfrm>
        </p:grpSpPr>
        <p:cxnSp>
          <p:nvCxnSpPr>
            <p:cNvPr id="19" name="直接连接符 18"/>
            <p:cNvCxnSpPr/>
            <p:nvPr/>
          </p:nvCxnSpPr>
          <p:spPr>
            <a:xfrm>
              <a:off x="1028775" y="591989"/>
              <a:ext cx="350419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8610675" y="591989"/>
              <a:ext cx="350419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矩形 7"/>
          <p:cNvSpPr/>
          <p:nvPr/>
        </p:nvSpPr>
        <p:spPr>
          <a:xfrm>
            <a:off x="884759" y="1096045"/>
            <a:ext cx="3288080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200" dirty="0" smtClean="0"/>
              <a:t>一、佩戴耳机（如图示）</a:t>
            </a:r>
            <a:endParaRPr lang="zh-CN" altLang="en-US" sz="22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48855" y="1888133"/>
            <a:ext cx="2784027" cy="42294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645399" y="1960141"/>
            <a:ext cx="4320480" cy="41880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矩形 11"/>
          <p:cNvSpPr/>
          <p:nvPr/>
        </p:nvSpPr>
        <p:spPr>
          <a:xfrm>
            <a:off x="1100783" y="6208613"/>
            <a:ext cx="10369152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000" dirty="0" smtClean="0">
                <a:latin typeface="+mn-ea"/>
                <a:ea typeface="+mn-ea"/>
              </a:rPr>
              <a:t>1. </a:t>
            </a:r>
            <a:r>
              <a:rPr lang="zh-CN" altLang="en-US" sz="2000" dirty="0" smtClean="0">
                <a:latin typeface="+mn-ea"/>
                <a:ea typeface="+mn-ea"/>
              </a:rPr>
              <a:t>请您就座后戴上耳机（麦克风戴在左耳），并将话筒置于口腔前方，不可用手捂</a:t>
            </a:r>
            <a:r>
              <a:rPr lang="zh-CN" altLang="en-US" sz="2000" dirty="0" smtClean="0">
                <a:latin typeface="+mn-ea"/>
                <a:ea typeface="+mn-ea"/>
              </a:rPr>
              <a:t>着话</a:t>
            </a:r>
            <a:r>
              <a:rPr lang="zh-CN" altLang="en-US" sz="2000" dirty="0" smtClean="0">
                <a:latin typeface="+mn-ea"/>
                <a:ea typeface="+mn-ea"/>
              </a:rPr>
              <a:t>筒。</a:t>
            </a:r>
            <a:endParaRPr lang="zh-CN" altLang="en-US" sz="2000" dirty="0">
              <a:latin typeface="+mn-ea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471900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8"/>
          <p:cNvSpPr txBox="1"/>
          <p:nvPr/>
        </p:nvSpPr>
        <p:spPr>
          <a:xfrm>
            <a:off x="4454798" y="172013"/>
            <a:ext cx="3949155" cy="61555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400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一 </a:t>
            </a:r>
            <a:r>
              <a:rPr lang="zh-CN" altLang="en-US" sz="400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测试流程</a:t>
            </a:r>
            <a:endParaRPr lang="zh-CN" altLang="en-US" sz="40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2" name="组合 17"/>
          <p:cNvGrpSpPr/>
          <p:nvPr/>
        </p:nvGrpSpPr>
        <p:grpSpPr>
          <a:xfrm>
            <a:off x="886327" y="591989"/>
            <a:ext cx="11086097" cy="0"/>
            <a:chOff x="1028775" y="591989"/>
            <a:chExt cx="11086097" cy="0"/>
          </a:xfrm>
        </p:grpSpPr>
        <p:cxnSp>
          <p:nvCxnSpPr>
            <p:cNvPr id="19" name="直接连接符 18"/>
            <p:cNvCxnSpPr/>
            <p:nvPr/>
          </p:nvCxnSpPr>
          <p:spPr>
            <a:xfrm>
              <a:off x="1028775" y="591989"/>
              <a:ext cx="350419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8610675" y="591989"/>
              <a:ext cx="350419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矩形 7"/>
          <p:cNvSpPr/>
          <p:nvPr/>
        </p:nvSpPr>
        <p:spPr>
          <a:xfrm>
            <a:off x="884759" y="1096045"/>
            <a:ext cx="3288080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200" dirty="0" smtClean="0"/>
              <a:t>一、佩戴耳机（如图示）</a:t>
            </a:r>
            <a:endParaRPr lang="zh-CN" altLang="en-US" sz="22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93071" y="2464197"/>
            <a:ext cx="5832648" cy="3782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矩形 10"/>
          <p:cNvSpPr/>
          <p:nvPr/>
        </p:nvSpPr>
        <p:spPr>
          <a:xfrm>
            <a:off x="1460823" y="1672109"/>
            <a:ext cx="467307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dirty="0" smtClean="0">
                <a:latin typeface="+mn-ea"/>
                <a:ea typeface="+mn-ea"/>
              </a:rPr>
              <a:t>2. </a:t>
            </a:r>
            <a:r>
              <a:rPr lang="zh-CN" altLang="en-US" sz="2000" dirty="0" smtClean="0">
                <a:latin typeface="+mn-ea"/>
                <a:ea typeface="+mn-ea"/>
              </a:rPr>
              <a:t>戴好耳机后请点击“下一步”按钮。</a:t>
            </a:r>
          </a:p>
        </p:txBody>
      </p:sp>
    </p:spTree>
    <p:extLst>
      <p:ext uri="{BB962C8B-B14F-4D97-AF65-F5344CB8AC3E}">
        <p14:creationId xmlns:p14="http://schemas.microsoft.com/office/powerpoint/2010/main" xmlns="" val="17471900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8"/>
          <p:cNvSpPr txBox="1"/>
          <p:nvPr/>
        </p:nvSpPr>
        <p:spPr>
          <a:xfrm>
            <a:off x="4454798" y="172013"/>
            <a:ext cx="3949155" cy="61555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400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一 </a:t>
            </a:r>
            <a:r>
              <a:rPr lang="zh-CN" altLang="en-US" sz="400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测试流程</a:t>
            </a:r>
            <a:endParaRPr lang="zh-CN" altLang="en-US" sz="40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2" name="组合 17"/>
          <p:cNvGrpSpPr/>
          <p:nvPr/>
        </p:nvGrpSpPr>
        <p:grpSpPr>
          <a:xfrm>
            <a:off x="886327" y="591989"/>
            <a:ext cx="11086097" cy="0"/>
            <a:chOff x="1028775" y="591989"/>
            <a:chExt cx="11086097" cy="0"/>
          </a:xfrm>
        </p:grpSpPr>
        <p:cxnSp>
          <p:nvCxnSpPr>
            <p:cNvPr id="19" name="直接连接符 18"/>
            <p:cNvCxnSpPr/>
            <p:nvPr/>
          </p:nvCxnSpPr>
          <p:spPr>
            <a:xfrm>
              <a:off x="1028775" y="591989"/>
              <a:ext cx="350419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8610675" y="591989"/>
              <a:ext cx="350419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矩形 6"/>
          <p:cNvSpPr/>
          <p:nvPr/>
        </p:nvSpPr>
        <p:spPr>
          <a:xfrm>
            <a:off x="884759" y="880021"/>
            <a:ext cx="6429375" cy="43088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sz="2200" dirty="0" smtClean="0"/>
              <a:t>二、考生登录（如图示</a:t>
            </a:r>
            <a:r>
              <a:rPr lang="zh-CN" altLang="en-US" sz="2200" dirty="0" smtClean="0"/>
              <a:t>）</a:t>
            </a:r>
            <a:endParaRPr lang="zh-CN" altLang="en-US" sz="2200" dirty="0" smtClean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69335" y="2896245"/>
            <a:ext cx="4835872" cy="31837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矩形 8"/>
          <p:cNvSpPr/>
          <p:nvPr/>
        </p:nvSpPr>
        <p:spPr>
          <a:xfrm>
            <a:off x="956767" y="1528093"/>
            <a:ext cx="6429375" cy="1015663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zh-CN" sz="2000" dirty="0" smtClean="0">
                <a:latin typeface="+mn-ea"/>
                <a:ea typeface="+mn-ea"/>
              </a:rPr>
              <a:t>1. </a:t>
            </a:r>
            <a:r>
              <a:rPr lang="zh-CN" altLang="en-US" sz="2000" dirty="0" smtClean="0">
                <a:latin typeface="+mn-ea"/>
                <a:ea typeface="+mn-ea"/>
              </a:rPr>
              <a:t>输入您的准考证编号。</a:t>
            </a:r>
          </a:p>
          <a:p>
            <a:r>
              <a:rPr lang="en-US" altLang="zh-CN" sz="2000" dirty="0" smtClean="0">
                <a:latin typeface="+mn-ea"/>
                <a:ea typeface="+mn-ea"/>
              </a:rPr>
              <a:t>2. </a:t>
            </a:r>
            <a:r>
              <a:rPr lang="zh-CN" altLang="en-US" sz="2000" dirty="0" smtClean="0">
                <a:latin typeface="+mn-ea"/>
                <a:ea typeface="+mn-ea"/>
              </a:rPr>
              <a:t>单击“进入”按钮继续。</a:t>
            </a:r>
          </a:p>
          <a:p>
            <a:r>
              <a:rPr lang="en-US" altLang="zh-CN" sz="2000" dirty="0" smtClean="0">
                <a:latin typeface="+mn-ea"/>
                <a:ea typeface="+mn-ea"/>
              </a:rPr>
              <a:t>3. </a:t>
            </a:r>
            <a:r>
              <a:rPr lang="zh-CN" altLang="en-US" sz="2000" dirty="0" smtClean="0">
                <a:latin typeface="+mn-ea"/>
                <a:ea typeface="+mn-ea"/>
              </a:rPr>
              <a:t>如果输入有误，单击“修改”按钮重新输入。</a:t>
            </a:r>
          </a:p>
        </p:txBody>
      </p:sp>
    </p:spTree>
    <p:extLst>
      <p:ext uri="{BB962C8B-B14F-4D97-AF65-F5344CB8AC3E}">
        <p14:creationId xmlns:p14="http://schemas.microsoft.com/office/powerpoint/2010/main" xmlns="" val="17471900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8"/>
          <p:cNvSpPr txBox="1"/>
          <p:nvPr/>
        </p:nvSpPr>
        <p:spPr>
          <a:xfrm>
            <a:off x="4454798" y="172013"/>
            <a:ext cx="3949155" cy="61555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400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一 </a:t>
            </a:r>
            <a:r>
              <a:rPr lang="zh-CN" altLang="en-US" sz="400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测试流程</a:t>
            </a:r>
            <a:endParaRPr lang="zh-CN" altLang="en-US" sz="40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2" name="组合 17"/>
          <p:cNvGrpSpPr/>
          <p:nvPr/>
        </p:nvGrpSpPr>
        <p:grpSpPr>
          <a:xfrm>
            <a:off x="886327" y="591989"/>
            <a:ext cx="11086097" cy="0"/>
            <a:chOff x="1028775" y="591989"/>
            <a:chExt cx="11086097" cy="0"/>
          </a:xfrm>
        </p:grpSpPr>
        <p:cxnSp>
          <p:nvCxnSpPr>
            <p:cNvPr id="19" name="直接连接符 18"/>
            <p:cNvCxnSpPr/>
            <p:nvPr/>
          </p:nvCxnSpPr>
          <p:spPr>
            <a:xfrm>
              <a:off x="1028775" y="591989"/>
              <a:ext cx="350419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8610675" y="591989"/>
              <a:ext cx="350419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矩形 6"/>
          <p:cNvSpPr/>
          <p:nvPr/>
        </p:nvSpPr>
        <p:spPr>
          <a:xfrm>
            <a:off x="812751" y="880021"/>
            <a:ext cx="3288080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200" dirty="0" smtClean="0"/>
              <a:t>三、核对信息（如图示）</a:t>
            </a:r>
          </a:p>
        </p:txBody>
      </p:sp>
      <p:sp>
        <p:nvSpPr>
          <p:cNvPr id="9" name="矩形 8"/>
          <p:cNvSpPr/>
          <p:nvPr/>
        </p:nvSpPr>
        <p:spPr>
          <a:xfrm>
            <a:off x="956767" y="1456085"/>
            <a:ext cx="10873208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dirty="0" smtClean="0">
                <a:latin typeface="+mn-ea"/>
                <a:ea typeface="+mn-ea"/>
              </a:rPr>
              <a:t>1. </a:t>
            </a:r>
            <a:r>
              <a:rPr lang="zh-CN" altLang="en-US" sz="2000" dirty="0" smtClean="0">
                <a:latin typeface="+mn-ea"/>
                <a:ea typeface="+mn-ea"/>
              </a:rPr>
              <a:t>请仔细核对您的个人信息。</a:t>
            </a:r>
          </a:p>
          <a:p>
            <a:r>
              <a:rPr lang="en-US" altLang="zh-CN" sz="2000" dirty="0" smtClean="0">
                <a:latin typeface="+mn-ea"/>
                <a:ea typeface="+mn-ea"/>
              </a:rPr>
              <a:t>2. </a:t>
            </a:r>
            <a:r>
              <a:rPr lang="zh-CN" altLang="en-US" sz="2000" dirty="0" smtClean="0">
                <a:latin typeface="+mn-ea"/>
                <a:ea typeface="+mn-ea"/>
              </a:rPr>
              <a:t>如信息无误，单击“确认”按钮继续。</a:t>
            </a:r>
          </a:p>
          <a:p>
            <a:r>
              <a:rPr lang="en-US" altLang="zh-CN" sz="2000" dirty="0" smtClean="0">
                <a:latin typeface="+mn-ea"/>
                <a:ea typeface="+mn-ea"/>
              </a:rPr>
              <a:t>3. </a:t>
            </a:r>
            <a:r>
              <a:rPr lang="zh-CN" altLang="en-US" sz="2000" dirty="0" smtClean="0">
                <a:latin typeface="+mn-ea"/>
                <a:ea typeface="+mn-ea"/>
              </a:rPr>
              <a:t>如准考证编号有误，请单击“返回”按钮重新登录。</a:t>
            </a:r>
          </a:p>
          <a:p>
            <a:r>
              <a:rPr lang="en-US" altLang="zh-CN" sz="2000" dirty="0" smtClean="0">
                <a:latin typeface="+mn-ea"/>
                <a:ea typeface="+mn-ea"/>
              </a:rPr>
              <a:t>4. </a:t>
            </a:r>
            <a:r>
              <a:rPr lang="zh-CN" altLang="en-US" sz="2000" dirty="0" smtClean="0">
                <a:latin typeface="+mn-ea"/>
                <a:ea typeface="+mn-ea"/>
              </a:rPr>
              <a:t>如其他信息有误，请索要并填写“湖南省计算机辅助普通话水平测试考生信息</a:t>
            </a:r>
            <a:r>
              <a:rPr lang="zh-CN" altLang="en-US" sz="2000" dirty="0" smtClean="0">
                <a:latin typeface="+mn-ea"/>
                <a:ea typeface="+mn-ea"/>
              </a:rPr>
              <a:t>更正</a:t>
            </a:r>
            <a:r>
              <a:rPr lang="zh-CN" altLang="en-US" sz="2000" dirty="0" smtClean="0">
                <a:latin typeface="+mn-ea"/>
                <a:ea typeface="+mn-ea"/>
              </a:rPr>
              <a:t>单”，交主考老师备案，然后单击“确认”按钮继续。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21063" y="3328293"/>
            <a:ext cx="4940442" cy="32562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17471900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8"/>
          <p:cNvSpPr txBox="1"/>
          <p:nvPr/>
        </p:nvSpPr>
        <p:spPr>
          <a:xfrm>
            <a:off x="4454798" y="172013"/>
            <a:ext cx="3949155" cy="61555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400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一 </a:t>
            </a:r>
            <a:r>
              <a:rPr lang="zh-CN" altLang="en-US" sz="400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测试流程</a:t>
            </a:r>
            <a:endParaRPr lang="zh-CN" altLang="en-US" sz="40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2" name="组合 17"/>
          <p:cNvGrpSpPr/>
          <p:nvPr/>
        </p:nvGrpSpPr>
        <p:grpSpPr>
          <a:xfrm>
            <a:off x="886327" y="591989"/>
            <a:ext cx="11086097" cy="0"/>
            <a:chOff x="1028775" y="591989"/>
            <a:chExt cx="11086097" cy="0"/>
          </a:xfrm>
        </p:grpSpPr>
        <p:cxnSp>
          <p:nvCxnSpPr>
            <p:cNvPr id="19" name="直接连接符 18"/>
            <p:cNvCxnSpPr/>
            <p:nvPr/>
          </p:nvCxnSpPr>
          <p:spPr>
            <a:xfrm>
              <a:off x="1028775" y="591989"/>
              <a:ext cx="350419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8610675" y="591989"/>
              <a:ext cx="350419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矩形 6"/>
          <p:cNvSpPr/>
          <p:nvPr/>
        </p:nvSpPr>
        <p:spPr>
          <a:xfrm>
            <a:off x="884759" y="880021"/>
            <a:ext cx="3288080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200" dirty="0" smtClean="0"/>
              <a:t>四、确认试卷（如图示）</a:t>
            </a:r>
          </a:p>
        </p:txBody>
      </p:sp>
      <p:sp>
        <p:nvSpPr>
          <p:cNvPr id="9" name="矩形 8"/>
          <p:cNvSpPr/>
          <p:nvPr/>
        </p:nvSpPr>
        <p:spPr>
          <a:xfrm>
            <a:off x="956767" y="1384077"/>
            <a:ext cx="608371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 smtClean="0">
                <a:latin typeface="+mn-ea"/>
                <a:ea typeface="+mn-ea"/>
              </a:rPr>
              <a:t>考生该步骤不需操作，直接点击“确认”按钮继续。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61023" y="2104157"/>
            <a:ext cx="5906573" cy="3875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17471900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8"/>
          <p:cNvSpPr txBox="1"/>
          <p:nvPr/>
        </p:nvSpPr>
        <p:spPr>
          <a:xfrm>
            <a:off x="4454798" y="172013"/>
            <a:ext cx="3949155" cy="61555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400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一 </a:t>
            </a:r>
            <a:r>
              <a:rPr lang="zh-CN" altLang="en-US" sz="400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测试流程</a:t>
            </a:r>
            <a:endParaRPr lang="zh-CN" altLang="en-US" sz="40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2" name="组合 17"/>
          <p:cNvGrpSpPr/>
          <p:nvPr/>
        </p:nvGrpSpPr>
        <p:grpSpPr>
          <a:xfrm>
            <a:off x="886327" y="591989"/>
            <a:ext cx="11086097" cy="0"/>
            <a:chOff x="1028775" y="591989"/>
            <a:chExt cx="11086097" cy="0"/>
          </a:xfrm>
        </p:grpSpPr>
        <p:cxnSp>
          <p:nvCxnSpPr>
            <p:cNvPr id="19" name="直接连接符 18"/>
            <p:cNvCxnSpPr/>
            <p:nvPr/>
          </p:nvCxnSpPr>
          <p:spPr>
            <a:xfrm>
              <a:off x="1028775" y="591989"/>
              <a:ext cx="350419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8610675" y="591989"/>
              <a:ext cx="350419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矩形 6"/>
          <p:cNvSpPr/>
          <p:nvPr/>
        </p:nvSpPr>
        <p:spPr>
          <a:xfrm>
            <a:off x="884759" y="880021"/>
            <a:ext cx="3288080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200" dirty="0" smtClean="0"/>
              <a:t>五、自动试音（如图示）</a:t>
            </a:r>
          </a:p>
        </p:txBody>
      </p:sp>
      <p:sp>
        <p:nvSpPr>
          <p:cNvPr id="9" name="矩形 8"/>
          <p:cNvSpPr/>
          <p:nvPr/>
        </p:nvSpPr>
        <p:spPr>
          <a:xfrm>
            <a:off x="1028775" y="1456085"/>
            <a:ext cx="6429375" cy="3785652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000" dirty="0" smtClean="0">
                <a:latin typeface="+mn-ea"/>
                <a:ea typeface="+mn-ea"/>
              </a:rPr>
              <a:t>1. </a:t>
            </a:r>
            <a:r>
              <a:rPr lang="zh-CN" altLang="en-US" sz="2000" dirty="0" smtClean="0">
                <a:latin typeface="+mn-ea"/>
                <a:ea typeface="+mn-ea"/>
              </a:rPr>
              <a:t>请在提示语结束并听到“嘟”的一声后，用正常说话的音量朗读主屏中的个人</a:t>
            </a:r>
            <a:r>
              <a:rPr lang="zh-CN" altLang="en-US" sz="2000" dirty="0" smtClean="0">
                <a:latin typeface="+mn-ea"/>
                <a:ea typeface="+mn-ea"/>
              </a:rPr>
              <a:t>测试</a:t>
            </a:r>
            <a:r>
              <a:rPr lang="zh-CN" altLang="en-US" sz="2000" dirty="0" smtClean="0">
                <a:latin typeface="+mn-ea"/>
                <a:ea typeface="+mn-ea"/>
              </a:rPr>
              <a:t>信息。</a:t>
            </a:r>
          </a:p>
          <a:p>
            <a:pPr algn="just">
              <a:lnSpc>
                <a:spcPct val="150000"/>
              </a:lnSpc>
            </a:pPr>
            <a:r>
              <a:rPr lang="en-US" altLang="zh-CN" sz="2000" dirty="0" smtClean="0">
                <a:latin typeface="+mn-ea"/>
                <a:ea typeface="+mn-ea"/>
              </a:rPr>
              <a:t>2. </a:t>
            </a:r>
            <a:r>
              <a:rPr lang="zh-CN" altLang="en-US" sz="2000" dirty="0" smtClean="0">
                <a:latin typeface="+mn-ea"/>
                <a:ea typeface="+mn-ea"/>
              </a:rPr>
              <a:t>本系统会自动调节，以适应您的音量，您不用作任何操作。</a:t>
            </a:r>
          </a:p>
          <a:p>
            <a:pPr algn="just">
              <a:lnSpc>
                <a:spcPct val="150000"/>
              </a:lnSpc>
            </a:pPr>
            <a:r>
              <a:rPr lang="en-US" altLang="zh-CN" sz="2000" dirty="0" smtClean="0">
                <a:latin typeface="+mn-ea"/>
                <a:ea typeface="+mn-ea"/>
              </a:rPr>
              <a:t>3. </a:t>
            </a:r>
            <a:r>
              <a:rPr lang="zh-CN" altLang="en-US" sz="2000" dirty="0" smtClean="0">
                <a:latin typeface="+mn-ea"/>
                <a:ea typeface="+mn-ea"/>
              </a:rPr>
              <a:t>系统会给应试人两次试音的机会，如果第一次试音失败，请考生按照提示，点</a:t>
            </a:r>
            <a:r>
              <a:rPr lang="zh-CN" altLang="en-US" sz="2000" dirty="0" smtClean="0">
                <a:latin typeface="+mn-ea"/>
                <a:ea typeface="+mn-ea"/>
              </a:rPr>
              <a:t>击“</a:t>
            </a:r>
            <a:r>
              <a:rPr lang="zh-CN" altLang="en-US" sz="2000" dirty="0" smtClean="0">
                <a:latin typeface="+mn-ea"/>
                <a:ea typeface="+mn-ea"/>
              </a:rPr>
              <a:t>确定”按钮后继续第二次试音，此时，考生请根据提示调整音量，以确保试音成功</a:t>
            </a:r>
            <a:r>
              <a:rPr lang="zh-CN" altLang="en-US" sz="2000" dirty="0" smtClean="0">
                <a:latin typeface="+mn-ea"/>
                <a:ea typeface="+mn-ea"/>
              </a:rPr>
              <a:t>。</a:t>
            </a:r>
            <a:endParaRPr lang="zh-CN" altLang="en-US" sz="2000" dirty="0" smtClean="0">
              <a:latin typeface="+mn-ea"/>
              <a:ea typeface="+mn-ea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81503" y="1600101"/>
            <a:ext cx="4605031" cy="34563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矩形 9"/>
          <p:cNvSpPr/>
          <p:nvPr/>
        </p:nvSpPr>
        <p:spPr>
          <a:xfrm>
            <a:off x="1028775" y="5128493"/>
            <a:ext cx="1123324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000" dirty="0" smtClean="0">
                <a:latin typeface="+mn-ea"/>
                <a:ea typeface="+mn-ea"/>
              </a:rPr>
              <a:t>4. </a:t>
            </a:r>
            <a:r>
              <a:rPr lang="zh-CN" altLang="en-US" sz="2000" dirty="0" smtClean="0">
                <a:latin typeface="+mn-ea"/>
                <a:ea typeface="+mn-ea"/>
              </a:rPr>
              <a:t>试音成功，系统会自动跳转至“试音成功，请等待考试指令”的对话框，考生此时只需耐心等待，不需做任何操作。</a:t>
            </a:r>
          </a:p>
        </p:txBody>
      </p:sp>
    </p:spTree>
    <p:extLst>
      <p:ext uri="{BB962C8B-B14F-4D97-AF65-F5344CB8AC3E}">
        <p14:creationId xmlns:p14="http://schemas.microsoft.com/office/powerpoint/2010/main" xmlns="" val="17471900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COURSE_ID" val="9E7965BD-BA7C-4284-B303-3DF26FF20985"/>
  <p:tag name="ISPRING_SCORM_RATE_SLIDES" val="1"/>
  <p:tag name="ISPRINGONLINEFOLDERID" val="0"/>
  <p:tag name="ISPRINGONLINEFOLDERPATH" val="Content List"/>
  <p:tag name="ISPRINGCLOUDFOLDERID" val="0"/>
  <p:tag name="ISPRINGCLOUDFOLDERPATH" val="Repository"/>
  <p:tag name="ISPRING_PLAYERS_CUSTOMIZATION" val="UEsDBBQAAgAIAEOUV0cNwDEewAEAANoDAAAPAAAAbm9uZS9wbGF5ZXIueG1spZJPb9QwEMXPW6nfIfK9dpYKUa0cekDKiaJKC4jbyptME1PHDp4Ju/vtmfzZpFuQQOKQaPIy72fPs/X9sXHJT4hog8/EWqYiAV+E0voqE18+5zd34v799ZVunTlBTGyZCR88iKQELKJtiX2PhupMvBAkQ0XCL4+bI9pM1ETtRqnD4SAPtzLESr1J07X69vBxW9TQmBvrkYwvmLvs5VYkbbQhWjpl4l0qrq9WA/ICZ5F7fIXBdf3KKIvQqDYCgieIatz2bN3Q3838NMErOrWAgkdfDbPvTfH8EMrOAfbaSo9tWyDqCYO20rSx6zufYCwyMTbsGkA0FaB0vhJq9Ko/mPWTM1hPHLzA9ty22zuLNYsjfejeLerubBmyVxNHXYJ0M0wwnGLeOZeDoS5CKZIIPzrLVd5jv85HkK7FuJzn7h0+Wy/xULDGVW4KCvH0gR18JFOUco5ejtHLwdTbh+ITF49TnNsFMgezhKBratzbf86j7/6fOEp4Mp0jcV7B+hKOueW/BA2PQsAz9pqk1sl+tTOVd9ftmxdX40Iadzdl8R1FQiZWwNewNGTUos8w9Zqm1fg5JTTHotXv91JPRC5/AVBLAQIAABQAAgAIAEOUV0cNwDEewAEAANoDAAAPAAAAAAAAAAEAAAAAAAAAAABub25lL3BsYXllci54bWxQSwUGAAAAAAEAAQA9AAAA7QEAAAAA"/>
  <p:tag name="ISPRING_OUTPUT_FOLDER" val="C:\Users\Administrator\Desktop"/>
  <p:tag name="ISPRING_SCORM_PASSING_SCORE" val="100.000000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PRESENTATION_TITLE" val="bt215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NUMBER"/>
  <p:tag name="ID" val="553512"/>
  <p:tag name="MH_ORDER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NUMBER"/>
  <p:tag name="ID" val="553512"/>
  <p:tag name="MH_ORDER" val="2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2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OTHERS"/>
  <p:tag name="ID" val="553512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OTHERS"/>
  <p:tag name="ID" val="553512"/>
</p:tagLst>
</file>

<file path=ppt/theme/theme1.xml><?xml version="1.0" encoding="utf-8"?>
<a:theme xmlns:a="http://schemas.openxmlformats.org/drawingml/2006/main" name="1_自定义设计方案">
  <a:themeElements>
    <a:clrScheme name="自定义 100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83CF8F"/>
      </a:accent1>
      <a:accent2>
        <a:srgbClr val="595959"/>
      </a:accent2>
      <a:accent3>
        <a:srgbClr val="83CF8F"/>
      </a:accent3>
      <a:accent4>
        <a:srgbClr val="595959"/>
      </a:accent4>
      <a:accent5>
        <a:srgbClr val="83CF8F"/>
      </a:accent5>
      <a:accent6>
        <a:srgbClr val="595959"/>
      </a:accent6>
      <a:hlink>
        <a:srgbClr val="83CF8F"/>
      </a:hlink>
      <a:folHlink>
        <a:srgbClr val="595959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2737</Words>
  <Application>Microsoft Office PowerPoint</Application>
  <PresentationFormat>自定义</PresentationFormat>
  <Paragraphs>156</Paragraphs>
  <Slides>29</Slides>
  <Notes>29</Notes>
  <HiddenSlides>0</HiddenSlides>
  <MMClips>1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0" baseType="lpstr">
      <vt:lpstr>1_自定义设计方案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bt215</dc:title>
  <dc:creator/>
  <cp:lastModifiedBy/>
  <cp:revision>1</cp:revision>
  <dcterms:created xsi:type="dcterms:W3CDTF">2016-11-29T13:18:51Z</dcterms:created>
  <dcterms:modified xsi:type="dcterms:W3CDTF">2021-01-12T15:48:14Z</dcterms:modified>
</cp:coreProperties>
</file>