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4882" r:id="rId3"/>
    <p:sldId id="4888" r:id="rId5"/>
    <p:sldId id="4884" r:id="rId6"/>
    <p:sldId id="4938" r:id="rId7"/>
    <p:sldId id="4937" r:id="rId8"/>
    <p:sldId id="4942" r:id="rId9"/>
    <p:sldId id="4939" r:id="rId10"/>
    <p:sldId id="4943" r:id="rId11"/>
    <p:sldId id="4944" r:id="rId12"/>
    <p:sldId id="4945" r:id="rId13"/>
    <p:sldId id="4941" r:id="rId14"/>
    <p:sldId id="4940" r:id="rId15"/>
    <p:sldId id="4936" r:id="rId16"/>
  </p:sldIdLst>
  <p:sldSz cx="12858750" cy="723265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9900FF"/>
    <a:srgbClr val="ADE4C3"/>
    <a:srgbClr val="ED1C24"/>
    <a:srgbClr val="329589"/>
    <a:srgbClr val="8DB04B"/>
    <a:srgbClr val="A47291"/>
    <a:srgbClr val="4A6644"/>
    <a:srgbClr val="486041"/>
    <a:srgbClr val="134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2" autoAdjust="0"/>
    <p:restoredTop sz="95274" autoAdjust="0"/>
  </p:normalViewPr>
  <p:slideViewPr>
    <p:cSldViewPr>
      <p:cViewPr>
        <p:scale>
          <a:sx n="86" d="100"/>
          <a:sy n="86" d="100"/>
        </p:scale>
        <p:origin x="-510" y="-72"/>
      </p:cViewPr>
      <p:guideLst>
        <p:guide orient="horz" pos="328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6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620A9-DA74-42BF-9043-257E1E6360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5759F-E270-46AF-BBBD-F20907FA53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48753" y="0"/>
            <a:ext cx="1724932" cy="172685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941635" y="402313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28085" y="5409641"/>
            <a:ext cx="1825666" cy="182300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25" r="-24925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328085" y="3597228"/>
            <a:ext cx="422034" cy="4259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5205239" y="2536205"/>
            <a:ext cx="6984776" cy="182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单元八     普通话水平 </a:t>
            </a:r>
            <a:endParaRPr lang="en-US" altLang="zh-CN" sz="5400" b="1" dirty="0" smtClean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等级测试概说</a:t>
            </a:r>
            <a:endParaRPr lang="en-US" altLang="zh-CN" sz="5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057" b="-3057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3742246" y="1726854"/>
            <a:ext cx="915696" cy="9141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24575" y="-106419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accel="4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6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7" grpId="0"/>
      <p:bldP spid="17" grpId="1"/>
      <p:bldP spid="5" grpId="0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1"/>
          <p:cNvSpPr/>
          <p:nvPr/>
        </p:nvSpPr>
        <p:spPr>
          <a:xfrm>
            <a:off x="380703" y="303957"/>
            <a:ext cx="4680520" cy="6480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81"/>
          <p:cNvSpPr/>
          <p:nvPr/>
        </p:nvSpPr>
        <p:spPr>
          <a:xfrm>
            <a:off x="812751" y="519981"/>
            <a:ext cx="4896544" cy="64807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0743" y="663997"/>
            <a:ext cx="49685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200" dirty="0" smtClean="0"/>
              <a:t>四、普通话水平测试的对象和达标要求</a:t>
            </a:r>
            <a:endParaRPr lang="zh-CN" altLang="en-US" sz="2200" dirty="0"/>
          </a:p>
        </p:txBody>
      </p:sp>
      <p:sp>
        <p:nvSpPr>
          <p:cNvPr id="5" name="矩形 4"/>
          <p:cNvSpPr/>
          <p:nvPr/>
        </p:nvSpPr>
        <p:spPr>
          <a:xfrm>
            <a:off x="884759" y="1528093"/>
            <a:ext cx="11233248" cy="1536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>
                <a:solidFill>
                  <a:srgbClr val="FF9966"/>
                </a:solidFill>
                <a:latin typeface="+mn-ea"/>
                <a:ea typeface="+mn-ea"/>
              </a:rPr>
              <a:t>4</a:t>
            </a:r>
            <a:r>
              <a:rPr lang="en-US" altLang="zh-CN" sz="2200" dirty="0" smtClean="0">
                <a:solidFill>
                  <a:srgbClr val="FF9966"/>
                </a:solidFill>
                <a:latin typeface="+mn-ea"/>
                <a:ea typeface="+mn-ea"/>
              </a:rPr>
              <a:t>. </a:t>
            </a:r>
            <a:r>
              <a:rPr lang="zh-CN" altLang="en-US" sz="2200" dirty="0" smtClean="0">
                <a:solidFill>
                  <a:srgbClr val="FF9966"/>
                </a:solidFill>
                <a:latin typeface="+mn-ea"/>
                <a:ea typeface="+mn-ea"/>
              </a:rPr>
              <a:t>党政机关公务人员、解放军和武警指战员、商业、邮电、文化、铁路、交通、民航、旅游、银行、保险、医院等主要服务性行业从业人员至少应达到普通话水平三级。少数直接面向社会公众的服务性行业从业人员应达到二级以上水平。</a:t>
            </a:r>
            <a:endParaRPr lang="zh-CN" altLang="en-US" sz="2200" dirty="0">
              <a:solidFill>
                <a:srgbClr val="FF9966"/>
              </a:solidFill>
              <a:latin typeface="+mn-ea"/>
              <a:ea typeface="+mn-ea"/>
            </a:endParaRPr>
          </a:p>
        </p:txBody>
      </p:sp>
      <p:pic>
        <p:nvPicPr>
          <p:cNvPr id="6" name="图片 5" descr="18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96927" y="3256285"/>
            <a:ext cx="3326727" cy="3501277"/>
          </a:xfrm>
          <a:prstGeom prst="rect">
            <a:avLst/>
          </a:prstGeom>
        </p:spPr>
      </p:pic>
      <p:pic>
        <p:nvPicPr>
          <p:cNvPr id="7" name="图片 6" descr="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5399" y="3328293"/>
            <a:ext cx="4637315" cy="3312368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1"/>
          <p:cNvSpPr/>
          <p:nvPr/>
        </p:nvSpPr>
        <p:spPr>
          <a:xfrm>
            <a:off x="380703" y="303957"/>
            <a:ext cx="4392488" cy="6480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81"/>
          <p:cNvSpPr/>
          <p:nvPr/>
        </p:nvSpPr>
        <p:spPr>
          <a:xfrm>
            <a:off x="812751" y="519981"/>
            <a:ext cx="4392488" cy="64807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8735" y="663997"/>
            <a:ext cx="48245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200" dirty="0" smtClean="0"/>
              <a:t>五、普通话水平测试试题构成及样卷</a:t>
            </a:r>
            <a:endParaRPr lang="zh-CN" altLang="en-US" sz="2200" dirty="0"/>
          </a:p>
        </p:txBody>
      </p:sp>
      <p:sp>
        <p:nvSpPr>
          <p:cNvPr id="5" name="六边形 4"/>
          <p:cNvSpPr/>
          <p:nvPr/>
        </p:nvSpPr>
        <p:spPr>
          <a:xfrm>
            <a:off x="5205239" y="1312069"/>
            <a:ext cx="1872208" cy="1512168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>
            <a:off x="3044999" y="2824237"/>
            <a:ext cx="1872208" cy="1512168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>
            <a:off x="7221463" y="2752229"/>
            <a:ext cx="1872208" cy="1512168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3981103" y="5128493"/>
            <a:ext cx="1872208" cy="1512168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>
            <a:off x="6645399" y="5056485"/>
            <a:ext cx="1872208" cy="1512168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93271" y="1384077"/>
            <a:ext cx="13681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读单音节字词（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个音节，共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65479" y="2968253"/>
            <a:ext cx="18722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读多音节词语（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个音节，共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分）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61023" y="3256285"/>
            <a:ext cx="16561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选择判断（共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分）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97127" y="5200501"/>
            <a:ext cx="1440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朗读短文（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篇，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个音节，共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分）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89415" y="5344517"/>
            <a:ext cx="15841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命题说话（限时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分钟，共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分）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65279" y="3688333"/>
            <a:ext cx="1313180" cy="430887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测试试卷</a:t>
            </a:r>
            <a:endParaRPr lang="zh-CN" altLang="en-US" sz="2200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1"/>
          <p:cNvSpPr/>
          <p:nvPr/>
        </p:nvSpPr>
        <p:spPr>
          <a:xfrm>
            <a:off x="380703" y="303957"/>
            <a:ext cx="4464496" cy="6480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Rectangle 81"/>
          <p:cNvSpPr/>
          <p:nvPr/>
        </p:nvSpPr>
        <p:spPr>
          <a:xfrm>
            <a:off x="884759" y="447973"/>
            <a:ext cx="4392488" cy="64807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0743" y="591989"/>
            <a:ext cx="48245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200" dirty="0" smtClean="0"/>
              <a:t>五、普通话水平测试试题构成及样卷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2252911" y="1384077"/>
            <a:ext cx="6429375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国家普通话水平测试试卷（样卷）</a:t>
            </a:r>
            <a:endParaRPr lang="zh-CN" altLang="en-US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一、读单音节字词（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个音节，共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分，限时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3.5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分钟）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风　叠　庚　咬　插　势　颇　扛　嘴　魔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赛　撂　昭　群　孔　糕　麻　树　许　湍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肥　远　德　霍　瞥　猾　砸　僵　掰　乱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80903" y="2896245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二、读多音节词语（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个音节，共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分，限时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2.5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分钟）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旋律　　闻名　　半道儿　　而且　　作品　　　从中　　　行当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土匪　　共同　　虐待　　　单纯　　饭盒儿　　日益　　　牛仔裤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雄伟　　运用　　轻蔑　　　家眷　　民政　　　打杂儿　　赞美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0903" y="4192389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三、选择判断（此题湖南省免测，其内容和分值并入“命题说话”项）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词语判断：请判断并读出下列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组词语中的普通话词语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）如崭　　　现在　　　而家　　　今下　　　目下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）瞒人　　　边个　　　谁　　　　啥侬　　　啥人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）为么子　　做脉个　　为什么　　为会里　　为啥　　　为怎样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80903" y="5704557"/>
            <a:ext cx="90730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四、朗读短文：请朗读第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号作品（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个音节，共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分，限时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分钟）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五、命题说话（请在下列话题中任选一个，共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分，限时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分钟）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谈谈科技发展与社会生活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我的朋友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pic>
        <p:nvPicPr>
          <p:cNvPr id="18" name="图片 17" descr="t01bf64ff56c99853d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125119" y="952029"/>
            <a:ext cx="8192910" cy="4608512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96727" y="2392189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 animBg="1"/>
      <p:bldP spid="5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48753" y="0"/>
            <a:ext cx="1724932" cy="172685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941635" y="402313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28085" y="5409641"/>
            <a:ext cx="1825666" cy="182300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25" r="-24925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328085" y="3597228"/>
            <a:ext cx="422034" cy="4259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4125119" y="1744117"/>
            <a:ext cx="915696" cy="9141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21" name="MH_Number_1"/>
          <p:cNvSpPr/>
          <p:nvPr>
            <p:custDataLst>
              <p:tags r:id="rId3"/>
            </p:custDataLst>
          </p:nvPr>
        </p:nvSpPr>
        <p:spPr>
          <a:xfrm>
            <a:off x="6429375" y="2104157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2" name="MH_Entry_1"/>
          <p:cNvSpPr/>
          <p:nvPr>
            <p:custDataLst>
              <p:tags r:id="rId4"/>
            </p:custDataLst>
          </p:nvPr>
        </p:nvSpPr>
        <p:spPr>
          <a:xfrm>
            <a:off x="7005439" y="1384077"/>
            <a:ext cx="5400600" cy="19389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了解普通话水平等级测试的意义和性质，树立推广普通话的意识和责任，养成说普通话的良好习惯。</a:t>
            </a:r>
            <a:endParaRPr lang="en-US" altLang="zh-CN" sz="2800" dirty="0" smtClean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3" name="MH_Number_2"/>
          <p:cNvSpPr/>
          <p:nvPr>
            <p:custDataLst>
              <p:tags r:id="rId5"/>
            </p:custDataLst>
          </p:nvPr>
        </p:nvSpPr>
        <p:spPr>
          <a:xfrm>
            <a:off x="6573391" y="4984477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4" name="MH_Entry_2"/>
          <p:cNvSpPr/>
          <p:nvPr>
            <p:custDataLst>
              <p:tags r:id="rId6"/>
            </p:custDataLst>
          </p:nvPr>
        </p:nvSpPr>
        <p:spPr>
          <a:xfrm>
            <a:off x="7149455" y="4552429"/>
            <a:ext cx="5256584" cy="121886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掌握普通话水平测试的等级划分和测试内容。</a:t>
            </a:r>
            <a:endParaRPr lang="en-US" altLang="zh-CN" sz="2800" dirty="0" smtClean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9" name="MH_Others_1"/>
          <p:cNvSpPr txBox="1"/>
          <p:nvPr>
            <p:custDataLst>
              <p:tags r:id="rId7"/>
            </p:custDataLst>
          </p:nvPr>
        </p:nvSpPr>
        <p:spPr>
          <a:xfrm>
            <a:off x="1151836" y="2478936"/>
            <a:ext cx="2626654" cy="166199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   目标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5" grpId="0" animBg="1"/>
      <p:bldP spid="13" grpId="0" animBg="1"/>
      <p:bldP spid="21" grpId="0" animBg="1"/>
      <p:bldP spid="22" grpId="0"/>
      <p:bldP spid="23" grpId="0" animBg="1"/>
      <p:bldP spid="24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1"/>
          <p:cNvSpPr/>
          <p:nvPr/>
        </p:nvSpPr>
        <p:spPr>
          <a:xfrm>
            <a:off x="380703" y="303957"/>
            <a:ext cx="3312368" cy="6480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81"/>
          <p:cNvSpPr/>
          <p:nvPr/>
        </p:nvSpPr>
        <p:spPr>
          <a:xfrm>
            <a:off x="812751" y="519981"/>
            <a:ext cx="3384376" cy="64807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0743" y="663997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一、普通话水平测试的意义</a:t>
            </a:r>
            <a:endParaRPr lang="zh-CN" altLang="en-US" sz="2200" dirty="0"/>
          </a:p>
        </p:txBody>
      </p:sp>
      <p:sp>
        <p:nvSpPr>
          <p:cNvPr id="28" name="矩形 27"/>
          <p:cNvSpPr/>
          <p:nvPr/>
        </p:nvSpPr>
        <p:spPr>
          <a:xfrm>
            <a:off x="1388815" y="1888133"/>
            <a:ext cx="950505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普通话是以北京语音为标准音、以北方话为基础方言、以典范的现代白话文著作为语法规范的现代汉民族共同语。它不仅是汉民族的共同语，也是全中华民族（包括各少数民族、港澳台同胞和全世界华人）通用的共同语。</a:t>
            </a:r>
            <a:endParaRPr lang="zh-CN" altLang="en-US" sz="2200" dirty="0"/>
          </a:p>
        </p:txBody>
      </p:sp>
      <p:sp>
        <p:nvSpPr>
          <p:cNvPr id="29" name="矩形 28"/>
          <p:cNvSpPr/>
          <p:nvPr/>
        </p:nvSpPr>
        <p:spPr>
          <a:xfrm>
            <a:off x="1460823" y="3688333"/>
            <a:ext cx="626469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/>
              <a:t>     《</a:t>
            </a:r>
            <a:r>
              <a:rPr lang="zh-CN" altLang="en-US" sz="2200" dirty="0" smtClean="0"/>
              <a:t>中华人民共和国宪法</a:t>
            </a:r>
            <a:r>
              <a:rPr lang="en-US" altLang="zh-CN" sz="2200" dirty="0" smtClean="0"/>
              <a:t>》</a:t>
            </a:r>
            <a:r>
              <a:rPr lang="zh-CN" altLang="en-US" sz="2200" dirty="0" smtClean="0"/>
              <a:t>规定“国家推广全国通用的普通话”。</a:t>
            </a:r>
            <a:endParaRPr lang="zh-CN" altLang="en-US" sz="2200" dirty="0" smtClean="0"/>
          </a:p>
        </p:txBody>
      </p:sp>
      <p:sp>
        <p:nvSpPr>
          <p:cNvPr id="30" name="矩形 29"/>
          <p:cNvSpPr/>
          <p:nvPr/>
        </p:nvSpPr>
        <p:spPr>
          <a:xfrm>
            <a:off x="1460823" y="4840461"/>
            <a:ext cx="590465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普通话水平测试是推广普通话工作的重要组成部分，是使推广普通话工作逐步走向制度化、科学化、规范化的重要举措。</a:t>
            </a:r>
            <a:endParaRPr lang="zh-CN" altLang="en-US" sz="2200" dirty="0" smtClean="0"/>
          </a:p>
        </p:txBody>
      </p:sp>
      <p:pic>
        <p:nvPicPr>
          <p:cNvPr id="31" name="图片 30" descr="t01a65e9e7830d4e58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797527" y="3472309"/>
            <a:ext cx="3374844" cy="3374844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1"/>
          <p:cNvSpPr/>
          <p:nvPr/>
        </p:nvSpPr>
        <p:spPr>
          <a:xfrm>
            <a:off x="380703" y="303957"/>
            <a:ext cx="3312368" cy="6480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81"/>
          <p:cNvSpPr/>
          <p:nvPr/>
        </p:nvSpPr>
        <p:spPr>
          <a:xfrm>
            <a:off x="812751" y="519981"/>
            <a:ext cx="3384376" cy="64807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0743" y="663997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二、普通话水平测试的性质</a:t>
            </a:r>
            <a:endParaRPr lang="zh-CN" altLang="en-US" sz="2200" dirty="0"/>
          </a:p>
        </p:txBody>
      </p:sp>
      <p:sp>
        <p:nvSpPr>
          <p:cNvPr id="5" name="矩形 4"/>
          <p:cNvSpPr/>
          <p:nvPr/>
        </p:nvSpPr>
        <p:spPr>
          <a:xfrm>
            <a:off x="812751" y="1456085"/>
            <a:ext cx="10801200" cy="102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    普通话水平测试（缩写为</a:t>
            </a:r>
            <a:r>
              <a:rPr lang="en-US" altLang="zh-CN" sz="2200" dirty="0" smtClean="0">
                <a:latin typeface="+mj-ea"/>
                <a:ea typeface="+mj-ea"/>
              </a:rPr>
              <a:t>PSC</a:t>
            </a:r>
            <a:r>
              <a:rPr lang="zh-CN" altLang="en-US" sz="2200" dirty="0" smtClean="0">
                <a:latin typeface="+mj-ea"/>
                <a:ea typeface="+mj-ea"/>
              </a:rPr>
              <a:t>）是测查应试人普通话规范程度、熟练程度，并认定其普通话水平等级的国家级口语考试，是一种资格证书考试。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pic>
        <p:nvPicPr>
          <p:cNvPr id="6" name="图片 5" descr="1385371302643vssju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125119" y="3184277"/>
            <a:ext cx="5061702" cy="4048373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1"/>
          <p:cNvSpPr/>
          <p:nvPr/>
        </p:nvSpPr>
        <p:spPr>
          <a:xfrm>
            <a:off x="380703" y="303957"/>
            <a:ext cx="4968552" cy="6480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81"/>
          <p:cNvSpPr/>
          <p:nvPr/>
        </p:nvSpPr>
        <p:spPr>
          <a:xfrm>
            <a:off x="884759" y="519981"/>
            <a:ext cx="5256584" cy="64807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56767" y="591989"/>
            <a:ext cx="50405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200" dirty="0" smtClean="0"/>
              <a:t>三、普通话水平测试的内容和等级要求</a:t>
            </a:r>
            <a:endParaRPr lang="zh-CN" altLang="en-US" sz="2200" dirty="0"/>
          </a:p>
        </p:txBody>
      </p:sp>
      <p:sp>
        <p:nvSpPr>
          <p:cNvPr id="5" name="矩形 4"/>
          <p:cNvSpPr/>
          <p:nvPr/>
        </p:nvSpPr>
        <p:spPr>
          <a:xfrm>
            <a:off x="524719" y="1456085"/>
            <a:ext cx="1144927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方式：口试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内容：普通话语音、词汇和语法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范围：国家测试机构编制的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普通话水平测试用普通话词语表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r>
              <a:rPr lang="zh-CN" altLang="en-US" sz="2200" dirty="0" smtClean="0">
                <a:latin typeface="+mj-ea"/>
                <a:ea typeface="+mj-ea"/>
              </a:rPr>
              <a:t>、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普通话水平测试用朗读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  </a:t>
            </a:r>
            <a:r>
              <a:rPr lang="zh-CN" altLang="en-US" sz="2200" dirty="0" smtClean="0">
                <a:latin typeface="+mj-ea"/>
                <a:ea typeface="+mj-ea"/>
              </a:rPr>
              <a:t>作品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r>
              <a:rPr lang="zh-CN" altLang="en-US" sz="2200" dirty="0" smtClean="0">
                <a:latin typeface="+mj-ea"/>
                <a:ea typeface="+mj-ea"/>
              </a:rPr>
              <a:t>、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普通话水平测试用话题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r>
              <a:rPr lang="zh-CN" altLang="en-US" sz="2200" dirty="0" smtClean="0">
                <a:latin typeface="+mj-ea"/>
                <a:ea typeface="+mj-ea"/>
              </a:rPr>
              <a:t>等。</a:t>
            </a:r>
            <a:endParaRPr lang="zh-CN" altLang="en-US" sz="2200" dirty="0"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4719" y="3904357"/>
            <a:ext cx="59046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三个级别：一级是标准级或称高级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      </a:t>
            </a:r>
            <a:r>
              <a:rPr lang="zh-CN" altLang="en-US" sz="2200" dirty="0" smtClean="0">
                <a:latin typeface="+mj-ea"/>
                <a:ea typeface="+mj-ea"/>
              </a:rPr>
              <a:t>二级是中级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      </a:t>
            </a:r>
            <a:r>
              <a:rPr lang="zh-CN" altLang="en-US" sz="2200" dirty="0" smtClean="0">
                <a:latin typeface="+mj-ea"/>
                <a:ea typeface="+mj-ea"/>
              </a:rPr>
              <a:t>三级是初级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每个级别内划分甲乙两个等次。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pic>
        <p:nvPicPr>
          <p:cNvPr id="8" name="图片 7" descr="20140424151034-531497177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01383" y="3400301"/>
            <a:ext cx="5256584" cy="3107131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1"/>
          <p:cNvSpPr/>
          <p:nvPr/>
        </p:nvSpPr>
        <p:spPr>
          <a:xfrm>
            <a:off x="380703" y="303957"/>
            <a:ext cx="4968552" cy="6480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81"/>
          <p:cNvSpPr/>
          <p:nvPr/>
        </p:nvSpPr>
        <p:spPr>
          <a:xfrm>
            <a:off x="884759" y="519981"/>
            <a:ext cx="5256584" cy="64807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56767" y="591989"/>
            <a:ext cx="50405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200" dirty="0" smtClean="0"/>
              <a:t>三、普通话水平测试的内容和等级要求</a:t>
            </a:r>
            <a:endParaRPr lang="zh-CN" altLang="en-US" sz="22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460823" y="1456085"/>
          <a:ext cx="10009112" cy="5205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8712968"/>
              </a:tblGrid>
              <a:tr h="405392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      等     级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                                                                   判定标准</a:t>
                      </a:r>
                      <a:endParaRPr lang="zh-CN" altLang="en-US" dirty="0"/>
                    </a:p>
                  </a:txBody>
                  <a:tcPr/>
                </a:tc>
              </a:tr>
              <a:tr h="699718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8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一级甲等</a:t>
                      </a:r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朗读和自由交谈时，语音标准，词汇、语法正确无误，语调自然，表达流畅。测试总失分率在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3% </a:t>
                      </a:r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以内。</a:t>
                      </a:r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695090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8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一级乙等</a:t>
                      </a:r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朗读和自由交谈时，语音标准，词汇、语法正确无误，语调自然，表达流畅。偶尔有字音、字调失误。测试总失分率在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8% </a:t>
                      </a:r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以内。</a:t>
                      </a:r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8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二级甲等</a:t>
                      </a:r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朗读和自由交谈时，声韵调发音基本标准，语调自然，表达流畅。少数难点音（平翘舌音、前后鼻尾音、边鼻音等）有时出现失误。词汇、语法极少有误。测试总失分率在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13% </a:t>
                      </a:r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以内。</a:t>
                      </a:r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05392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8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二级乙等</a:t>
                      </a:r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朗读和自由交谈时，个别调值不准，声韵母发音有不到位现象。难点音（平翘舌音、前后鼻尾音、边鼻音、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fu-</a:t>
                      </a:r>
                      <a:r>
                        <a:rPr lang="en-US" altLang="zh-CN" sz="1800" kern="1200" baseline="0" dirty="0" err="1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hu</a:t>
                      </a:r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z-</a:t>
                      </a:r>
                      <a:r>
                        <a:rPr lang="en-US" altLang="zh-CN" sz="1800" kern="1200" baseline="0" dirty="0" err="1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zh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-j</a:t>
                      </a:r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、送气和不送气、</a:t>
                      </a:r>
                      <a:r>
                        <a:rPr lang="en-US" altLang="zh-CN" sz="1800" kern="1200" baseline="0" dirty="0" err="1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i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-ü </a:t>
                      </a:r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不分、保留浊塞音、浊塞擦音、丢介音、复韵母单音化等）失误较多。方言语调不明显。有使用方言词、方言语法的情况。测试总失分率在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20% </a:t>
                      </a:r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以内。</a:t>
                      </a:r>
                      <a:endParaRPr lang="zh-CN" altLang="en-US" sz="1800" kern="1200" baseline="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  <a:tr h="405392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8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三级甲等</a:t>
                      </a:r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朗读和自由交谈时，声韵调发音失误较多，难点音超出常见范围，声调调值多不准。方言语调较明显。词汇、语法有失误。测试总失分率在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30% </a:t>
                      </a:r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以内。</a:t>
                      </a:r>
                      <a:endParaRPr lang="zh-CN" altLang="en-US" sz="1800" kern="1200" baseline="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  <a:tr h="405392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8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三级乙等</a:t>
                      </a:r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朗读和自由交谈时，声韵调发音失误多，方音特征突出。方言语调明显。词汇、语法失误较多。外地人听其谈话有听不懂的情况，测试总失分率在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40%</a:t>
                      </a:r>
                      <a:r>
                        <a:rPr lang="zh-CN" altLang="en-US" sz="1800" kern="1200" baseline="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以内。</a:t>
                      </a:r>
                      <a:endParaRPr lang="zh-CN" altLang="en-US" sz="1800" kern="1200" baseline="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1"/>
          <p:cNvSpPr/>
          <p:nvPr/>
        </p:nvSpPr>
        <p:spPr>
          <a:xfrm>
            <a:off x="380703" y="303957"/>
            <a:ext cx="4680520" cy="6480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81"/>
          <p:cNvSpPr/>
          <p:nvPr/>
        </p:nvSpPr>
        <p:spPr>
          <a:xfrm>
            <a:off x="812751" y="519981"/>
            <a:ext cx="4896544" cy="64807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0743" y="663997"/>
            <a:ext cx="49685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200" dirty="0" smtClean="0"/>
              <a:t>四、普通话水平测试的对象和达标要求</a:t>
            </a:r>
            <a:endParaRPr lang="zh-CN" altLang="en-US" sz="2200" dirty="0"/>
          </a:p>
        </p:txBody>
      </p:sp>
      <p:sp>
        <p:nvSpPr>
          <p:cNvPr id="5" name="矩形 4"/>
          <p:cNvSpPr/>
          <p:nvPr/>
        </p:nvSpPr>
        <p:spPr>
          <a:xfrm>
            <a:off x="884759" y="1528093"/>
            <a:ext cx="11233248" cy="520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>
                <a:solidFill>
                  <a:srgbClr val="00B0F0"/>
                </a:solidFill>
                <a:latin typeface="+mn-ea"/>
                <a:ea typeface="+mn-ea"/>
              </a:rPr>
              <a:t>1. </a:t>
            </a:r>
            <a:r>
              <a:rPr lang="zh-CN" altLang="en-US" sz="2200" dirty="0" smtClean="0">
                <a:solidFill>
                  <a:srgbClr val="00B0F0"/>
                </a:solidFill>
                <a:latin typeface="+mn-ea"/>
                <a:ea typeface="+mn-ea"/>
              </a:rPr>
              <a:t>国家级和省级广播电台、电视台的播音员和节目主持人，普通话水平必须达到一级甲等</a:t>
            </a:r>
            <a:r>
              <a:rPr lang="zh-CN" altLang="en-US" sz="2200" dirty="0" smtClean="0">
                <a:solidFill>
                  <a:srgbClr val="00B0F0"/>
                </a:solidFill>
                <a:latin typeface="+mn-ea"/>
                <a:ea typeface="+mn-ea"/>
              </a:rPr>
              <a:t>。</a:t>
            </a:r>
            <a:endParaRPr lang="zh-CN" altLang="en-US" sz="2200" dirty="0" smtClean="0">
              <a:solidFill>
                <a:srgbClr val="00B0F0"/>
              </a:solidFill>
              <a:latin typeface="+mn-ea"/>
              <a:ea typeface="+mn-ea"/>
            </a:endParaRPr>
          </a:p>
        </p:txBody>
      </p:sp>
      <p:pic>
        <p:nvPicPr>
          <p:cNvPr id="6" name="图片 5" descr="1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60823" y="2464197"/>
            <a:ext cx="4276725" cy="4038600"/>
          </a:xfrm>
          <a:prstGeom prst="rect">
            <a:avLst/>
          </a:prstGeom>
        </p:spPr>
      </p:pic>
      <p:pic>
        <p:nvPicPr>
          <p:cNvPr id="7" name="图片 6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09495" y="2464197"/>
            <a:ext cx="2766458" cy="4223599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1"/>
          <p:cNvSpPr/>
          <p:nvPr/>
        </p:nvSpPr>
        <p:spPr>
          <a:xfrm>
            <a:off x="380703" y="303957"/>
            <a:ext cx="4680520" cy="6480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81"/>
          <p:cNvSpPr/>
          <p:nvPr/>
        </p:nvSpPr>
        <p:spPr>
          <a:xfrm>
            <a:off x="812751" y="519981"/>
            <a:ext cx="4896544" cy="64807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0743" y="663997"/>
            <a:ext cx="49685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200" dirty="0" smtClean="0"/>
              <a:t>四、普通话水平测试的对象和达标要求</a:t>
            </a:r>
            <a:endParaRPr lang="zh-CN" altLang="en-US" sz="2200" dirty="0"/>
          </a:p>
        </p:txBody>
      </p:sp>
      <p:sp>
        <p:nvSpPr>
          <p:cNvPr id="5" name="矩形 4"/>
          <p:cNvSpPr/>
          <p:nvPr/>
        </p:nvSpPr>
        <p:spPr>
          <a:xfrm>
            <a:off x="884759" y="1528093"/>
            <a:ext cx="11233248" cy="1536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en-US" altLang="zh-CN" sz="2200" dirty="0" smtClean="0">
                <a:solidFill>
                  <a:srgbClr val="FF0000"/>
                </a:solidFill>
                <a:latin typeface="+mn-ea"/>
                <a:ea typeface="+mn-ea"/>
              </a:rPr>
              <a:t>. </a:t>
            </a:r>
            <a:r>
              <a:rPr lang="zh-CN" altLang="en-US" sz="2200" dirty="0" smtClean="0">
                <a:solidFill>
                  <a:srgbClr val="FF0000"/>
                </a:solidFill>
                <a:latin typeface="+mn-ea"/>
                <a:ea typeface="+mn-ea"/>
              </a:rPr>
              <a:t>电影、话剧、广播剧、电视剧等表演、配音人员，播音、主持人专业和电影、话剧表演专业的教师和毕业生，师范系统普通话语音课教师和口语教师，普通话水平必须达到一级乙等</a:t>
            </a:r>
            <a:r>
              <a:rPr lang="zh-CN" altLang="en-US" sz="2200" dirty="0" smtClean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zh-CN" altLang="en-US" sz="2200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6" name="图片 5" descr="1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84959" y="3256285"/>
            <a:ext cx="2120068" cy="3188072"/>
          </a:xfrm>
          <a:prstGeom prst="rect">
            <a:avLst/>
          </a:prstGeom>
        </p:spPr>
      </p:pic>
      <p:pic>
        <p:nvPicPr>
          <p:cNvPr id="7" name="图片 6" descr="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97327" y="3328293"/>
            <a:ext cx="4940300" cy="3048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1"/>
          <p:cNvSpPr/>
          <p:nvPr/>
        </p:nvSpPr>
        <p:spPr>
          <a:xfrm>
            <a:off x="380703" y="303957"/>
            <a:ext cx="4680520" cy="6480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81"/>
          <p:cNvSpPr/>
          <p:nvPr/>
        </p:nvSpPr>
        <p:spPr>
          <a:xfrm>
            <a:off x="812751" y="519981"/>
            <a:ext cx="4896544" cy="64807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0743" y="663997"/>
            <a:ext cx="49685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200" dirty="0" smtClean="0"/>
              <a:t>四、普通话水平测试的对象和达标要求</a:t>
            </a:r>
            <a:endParaRPr lang="zh-CN" altLang="en-US" sz="2200" dirty="0"/>
          </a:p>
        </p:txBody>
      </p:sp>
      <p:sp>
        <p:nvSpPr>
          <p:cNvPr id="5" name="矩形 4"/>
          <p:cNvSpPr/>
          <p:nvPr/>
        </p:nvSpPr>
        <p:spPr>
          <a:xfrm>
            <a:off x="884759" y="1528093"/>
            <a:ext cx="11233248" cy="102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>
                <a:solidFill>
                  <a:srgbClr val="9900FF"/>
                </a:solidFill>
                <a:latin typeface="+mn-ea"/>
                <a:ea typeface="+mn-ea"/>
              </a:rPr>
              <a:t>3</a:t>
            </a:r>
            <a:r>
              <a:rPr lang="en-US" altLang="zh-CN" sz="2200" dirty="0" smtClean="0">
                <a:solidFill>
                  <a:srgbClr val="9900FF"/>
                </a:solidFill>
                <a:latin typeface="+mn-ea"/>
                <a:ea typeface="+mn-ea"/>
              </a:rPr>
              <a:t>. </a:t>
            </a:r>
            <a:r>
              <a:rPr lang="zh-CN" altLang="en-US" sz="2200" dirty="0" smtClean="0">
                <a:solidFill>
                  <a:srgbClr val="9900FF"/>
                </a:solidFill>
                <a:latin typeface="+mn-ea"/>
                <a:ea typeface="+mn-ea"/>
              </a:rPr>
              <a:t>师范系统的教师和毕业生，普教系统的教师和职业中学与口语表达密切相关专业的毕业生，广播电视教学的教师，报考教师资格的人员，普通话水平不得低于二级</a:t>
            </a:r>
            <a:r>
              <a:rPr lang="zh-CN" altLang="en-US" sz="2200" dirty="0" smtClean="0">
                <a:solidFill>
                  <a:srgbClr val="9900FF"/>
                </a:solidFill>
                <a:latin typeface="+mn-ea"/>
                <a:ea typeface="+mn-ea"/>
              </a:rPr>
              <a:t>。</a:t>
            </a:r>
            <a:endParaRPr lang="zh-CN" altLang="en-US" sz="2200" dirty="0" smtClean="0">
              <a:solidFill>
                <a:srgbClr val="9900FF"/>
              </a:solidFill>
              <a:latin typeface="+mn-ea"/>
              <a:ea typeface="+mn-ea"/>
            </a:endParaRPr>
          </a:p>
        </p:txBody>
      </p:sp>
      <p:pic>
        <p:nvPicPr>
          <p:cNvPr id="6" name="图片 5" descr="17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68935" y="2824237"/>
            <a:ext cx="4037434" cy="4037434"/>
          </a:xfrm>
          <a:prstGeom prst="rect">
            <a:avLst/>
          </a:prstGeom>
        </p:spPr>
      </p:pic>
      <p:pic>
        <p:nvPicPr>
          <p:cNvPr id="7" name="图片 6" descr="a6199938bcd74af08777a91979d7d57e_th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21463" y="3112269"/>
            <a:ext cx="3234757" cy="3472309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10.xml><?xml version="1.0" encoding="utf-8"?>
<p:tagLst xmlns:p="http://schemas.openxmlformats.org/presentationml/2006/main">
  <p:tag name="MH" val="20161022204031"/>
  <p:tag name="MH_LIBRARY" val="GRAPHIC"/>
</p:tagLst>
</file>

<file path=ppt/tags/tag11.xml><?xml version="1.0" encoding="utf-8"?>
<p:tagLst xmlns:p="http://schemas.openxmlformats.org/presentationml/2006/main">
  <p:tag name="MH" val="20161022204031"/>
  <p:tag name="MH_LIBRARY" val="GRAPHIC"/>
</p:tagLst>
</file>

<file path=ppt/tags/tag12.xml><?xml version="1.0" encoding="utf-8"?>
<p:tagLst xmlns:p="http://schemas.openxmlformats.org/presentationml/2006/main">
  <p:tag name="MH" val="20161022204031"/>
  <p:tag name="MH_LIBRARY" val="GRAPHIC"/>
</p:tagLst>
</file>

<file path=ppt/tags/tag13.xml><?xml version="1.0" encoding="utf-8"?>
<p:tagLst xmlns:p="http://schemas.openxmlformats.org/presentationml/2006/main">
  <p:tag name="MH" val="20161022204031"/>
  <p:tag name="MH_LIBRARY" val="GRAPHIC"/>
</p:tagLst>
</file>

<file path=ppt/tags/tag14.xml><?xml version="1.0" encoding="utf-8"?>
<p:tagLst xmlns:p="http://schemas.openxmlformats.org/presentationml/2006/main">
  <p:tag name="MH" val="20161022204031"/>
  <p:tag name="MH_LIBRARY" val="GRAPHIC"/>
</p:tagLst>
</file>

<file path=ppt/tags/tag15.xml><?xml version="1.0" encoding="utf-8"?>
<p:tagLst xmlns:p="http://schemas.openxmlformats.org/presentationml/2006/main">
  <p:tag name="MH" val="20161022204031"/>
  <p:tag name="MH_LIBRARY" val="GRAPHIC"/>
</p:tagLst>
</file>

<file path=ppt/tags/tag16.xml><?xml version="1.0" encoding="utf-8"?>
<p:tagLst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15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6.xml><?xml version="1.0" encoding="utf-8"?>
<p:tagLst xmlns:p="http://schemas.openxmlformats.org/presentationml/2006/main">
  <p:tag name="MH" val="20161022204031"/>
  <p:tag name="MH_LIBRARY" val="GRAPHIC"/>
</p:tagLst>
</file>

<file path=ppt/tags/tag7.xml><?xml version="1.0" encoding="utf-8"?>
<p:tagLst xmlns:p="http://schemas.openxmlformats.org/presentationml/2006/main">
  <p:tag name="MH" val="20161022204031"/>
  <p:tag name="MH_LIBRARY" val="GRAPHIC"/>
</p:tagLst>
</file>

<file path=ppt/tags/tag8.xml><?xml version="1.0" encoding="utf-8"?>
<p:tagLst xmlns:p="http://schemas.openxmlformats.org/presentationml/2006/main">
  <p:tag name="MH" val="20161022204031"/>
  <p:tag name="MH_LIBRARY" val="GRAPHIC"/>
</p:tagLst>
</file>

<file path=ppt/tags/tag9.xml><?xml version="1.0" encoding="utf-8"?>
<p:tagLst xmlns:p="http://schemas.openxmlformats.org/presentationml/2006/main">
  <p:tag name="MH" val="20161022204031"/>
  <p:tag name="MH_LIBRARY" val="GRAPHIC"/>
</p:tagLst>
</file>

<file path=ppt/theme/theme1.xml><?xml version="1.0" encoding="utf-8"?>
<a:theme xmlns:a="http://schemas.openxmlformats.org/drawingml/2006/main" name="1_自定义设计方案">
  <a:themeElements>
    <a:clrScheme name="自定义 10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3CF8F"/>
      </a:accent1>
      <a:accent2>
        <a:srgbClr val="595959"/>
      </a:accent2>
      <a:accent3>
        <a:srgbClr val="83CF8F"/>
      </a:accent3>
      <a:accent4>
        <a:srgbClr val="595959"/>
      </a:accent4>
      <a:accent5>
        <a:srgbClr val="83CF8F"/>
      </a:accent5>
      <a:accent6>
        <a:srgbClr val="595959"/>
      </a:accent6>
      <a:hlink>
        <a:srgbClr val="83CF8F"/>
      </a:hlink>
      <a:folHlink>
        <a:srgbClr val="595959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2131</Words>
  <Application>WPS 演示</Application>
  <PresentationFormat>自定义</PresentationFormat>
  <Paragraphs>121</Paragraphs>
  <Slides>13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微软雅黑</vt:lpstr>
      <vt:lpstr>Times New Roman</vt:lpstr>
      <vt:lpstr>楷体</vt:lpstr>
      <vt:lpstr>Arial Unicode MS</vt:lpstr>
      <vt:lpstr>Calibri Light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bt215</dc:title>
  <dc:creator/>
  <cp:lastModifiedBy>武静影</cp:lastModifiedBy>
  <cp:revision>2</cp:revision>
  <dcterms:created xsi:type="dcterms:W3CDTF">2016-11-29T13:18:00Z</dcterms:created>
  <dcterms:modified xsi:type="dcterms:W3CDTF">2021-01-14T05:36:56Z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