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0" r:id="rId3"/>
  </p:sldMasterIdLst>
  <p:notesMasterIdLst>
    <p:notesMasterId r:id="rId6"/>
  </p:notesMasterIdLst>
  <p:handoutMasterIdLst>
    <p:handoutMasterId r:id="rId41"/>
  </p:handoutMasterIdLst>
  <p:sldIdLst>
    <p:sldId id="269" r:id="rId4"/>
    <p:sldId id="428" r:id="rId5"/>
    <p:sldId id="329" r:id="rId7"/>
    <p:sldId id="582" r:id="rId8"/>
    <p:sldId id="335" r:id="rId9"/>
    <p:sldId id="334" r:id="rId10"/>
    <p:sldId id="496" r:id="rId11"/>
    <p:sldId id="548" r:id="rId12"/>
    <p:sldId id="497" r:id="rId13"/>
    <p:sldId id="550" r:id="rId14"/>
    <p:sldId id="552" r:id="rId15"/>
    <p:sldId id="554" r:id="rId16"/>
    <p:sldId id="555" r:id="rId17"/>
    <p:sldId id="556" r:id="rId18"/>
    <p:sldId id="557" r:id="rId19"/>
    <p:sldId id="559" r:id="rId20"/>
    <p:sldId id="560" r:id="rId21"/>
    <p:sldId id="558" r:id="rId22"/>
    <p:sldId id="561" r:id="rId23"/>
    <p:sldId id="562" r:id="rId24"/>
    <p:sldId id="563" r:id="rId25"/>
    <p:sldId id="564" r:id="rId26"/>
    <p:sldId id="565" r:id="rId27"/>
    <p:sldId id="566" r:id="rId28"/>
    <p:sldId id="567" r:id="rId29"/>
    <p:sldId id="500" r:id="rId30"/>
    <p:sldId id="568" r:id="rId31"/>
    <p:sldId id="474" r:id="rId32"/>
    <p:sldId id="571" r:id="rId33"/>
    <p:sldId id="574" r:id="rId34"/>
    <p:sldId id="575" r:id="rId35"/>
    <p:sldId id="573" r:id="rId36"/>
    <p:sldId id="576" r:id="rId37"/>
    <p:sldId id="577" r:id="rId38"/>
    <p:sldId id="579" r:id="rId39"/>
    <p:sldId id="272" r:id="rId40"/>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0" name="Mia Vida Villanueva" initials="MVV" lastIdx="1" clrIdx="0"/>
  <p:cmAuthor id="7" name="1206988966@qq.com" initials="1" lastIdx="1" clrIdx="2"/>
  <p:cmAuthor id="1" name="Wangzhi gang" initials="Wg" lastIdx="1" clrIdx="0"/>
  <p:cmAuthor id="8" name="姜伟光" initials="姜" lastIdx="1" clrIdx="0"/>
  <p:cmAuthor id="3" name="lenovo" initials="l" lastIdx="6" clrIdx="2"/>
  <p:cmAuthor id="4" name="Administrator" initials="A" lastIdx="4" clrIdx="3"/>
  <p:cmAuthor id="5" name="宋洁然" initials="宋" lastIdx="2" clrIdx="1"/>
  <p:cmAuthor id="6"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CC301"/>
    <a:srgbClr val="FFFFFF"/>
    <a:srgbClr val="FFD966"/>
    <a:srgbClr val="9BBB59"/>
    <a:srgbClr val="E3BE17"/>
    <a:srgbClr val="EDEAF1"/>
    <a:srgbClr val="ECE9F0"/>
    <a:srgbClr val="7EA96D"/>
    <a:srgbClr val="EDEBF0"/>
    <a:srgbClr val="CAB9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1971"/>
        <p:guide pos="3708"/>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6" Type="http://schemas.openxmlformats.org/officeDocument/2006/relationships/tags" Target="tags/tag567.xml"/><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2.png"/><Relationship Id="rId2" Type="http://schemas.openxmlformats.org/officeDocument/2006/relationships/tags" Target="../tags/tag5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image" Target="../media/image1.png"/><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79.xml"/><Relationship Id="rId6" Type="http://schemas.openxmlformats.org/officeDocument/2006/relationships/image" Target="../media/image2.png"/><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image" Target="../media/image4.png"/><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0" Type="http://schemas.openxmlformats.org/officeDocument/2006/relationships/tags" Target="../tags/tag94.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image" Target="../media/image4.png"/><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0" Type="http://schemas.openxmlformats.org/officeDocument/2006/relationships/tags" Target="../tags/tag10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image" Target="../media/image4.png"/><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0" Type="http://schemas.openxmlformats.org/officeDocument/2006/relationships/tags" Target="../tags/tag11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image" Target="../media/image4.png"/><Relationship Id="rId2" Type="http://schemas.openxmlformats.org/officeDocument/2006/relationships/tags" Target="../tags/tag11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image" Target="../media/image6.png"/><Relationship Id="rId6" Type="http://schemas.openxmlformats.org/officeDocument/2006/relationships/tags" Target="../tags/tag124.xml"/><Relationship Id="rId5" Type="http://schemas.openxmlformats.org/officeDocument/2006/relationships/image" Target="../media/image5.png"/><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image" Target="../media/image2.png"/><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image" Target="../media/image3.png"/><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image" Target="../media/image2.png"/><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image" Target="../media/image7.png"/><Relationship Id="rId7" Type="http://schemas.openxmlformats.org/officeDocument/2006/relationships/tags" Target="../tags/tag140.xml"/><Relationship Id="rId6" Type="http://schemas.openxmlformats.org/officeDocument/2006/relationships/image" Target="../media/image1.png"/><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3" Type="http://schemas.openxmlformats.org/officeDocument/2006/relationships/tags" Target="../tags/tag155.xml"/><Relationship Id="rId22" Type="http://schemas.openxmlformats.org/officeDocument/2006/relationships/tags" Target="../tags/tag154.xml"/><Relationship Id="rId21" Type="http://schemas.openxmlformats.org/officeDocument/2006/relationships/tags" Target="../tags/tag153.xml"/><Relationship Id="rId20" Type="http://schemas.openxmlformats.org/officeDocument/2006/relationships/tags" Target="../tags/tag152.xml"/><Relationship Id="rId2" Type="http://schemas.openxmlformats.org/officeDocument/2006/relationships/tags" Target="../tags/tag136.xml"/><Relationship Id="rId19" Type="http://schemas.openxmlformats.org/officeDocument/2006/relationships/tags" Target="../tags/tag151.xml"/><Relationship Id="rId18" Type="http://schemas.openxmlformats.org/officeDocument/2006/relationships/tags" Target="../tags/tag150.xml"/><Relationship Id="rId17" Type="http://schemas.openxmlformats.org/officeDocument/2006/relationships/tags" Target="../tags/tag149.xml"/><Relationship Id="rId16" Type="http://schemas.openxmlformats.org/officeDocument/2006/relationships/tags" Target="../tags/tag148.xml"/><Relationship Id="rId15" Type="http://schemas.openxmlformats.org/officeDocument/2006/relationships/tags" Target="../tags/tag147.xml"/><Relationship Id="rId14" Type="http://schemas.openxmlformats.org/officeDocument/2006/relationships/tags" Target="../tags/tag146.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image" Target="../media/image2.png"/><Relationship Id="rId2" Type="http://schemas.openxmlformats.org/officeDocument/2006/relationships/tags" Target="../tags/tag156.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image" Target="../media/image3.png"/><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image" Target="../media/image2.png"/><Relationship Id="rId2" Type="http://schemas.openxmlformats.org/officeDocument/2006/relationships/tags" Target="../tags/tag171.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image" Target="../media/image2.png"/><Relationship Id="rId2" Type="http://schemas.openxmlformats.org/officeDocument/2006/relationships/tags" Target="../tags/tag178.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image" Target="../media/image2.png"/><Relationship Id="rId2" Type="http://schemas.openxmlformats.org/officeDocument/2006/relationships/tags" Target="../tags/tag195.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image" Target="../media/image2.png"/><Relationship Id="rId2" Type="http://schemas.openxmlformats.org/officeDocument/2006/relationships/tags" Target="../tags/tag32.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image" Target="../media/image2.png"/><Relationship Id="rId2" Type="http://schemas.openxmlformats.org/officeDocument/2006/relationships/tags" Target="../tags/tag202.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image" Target="../media/image2.png"/><Relationship Id="rId2" Type="http://schemas.openxmlformats.org/officeDocument/2006/relationships/tags" Target="../tags/tag208.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image" Target="../media/image1.png"/><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0" Type="http://schemas.openxmlformats.org/officeDocument/2006/relationships/tags" Target="../tags/tag230.xml"/><Relationship Id="rId2" Type="http://schemas.openxmlformats.org/officeDocument/2006/relationships/tags" Target="../tags/tag213.xml"/><Relationship Id="rId19" Type="http://schemas.openxmlformats.org/officeDocument/2006/relationships/tags" Target="../tags/tag229.xml"/><Relationship Id="rId18" Type="http://schemas.openxmlformats.org/officeDocument/2006/relationships/tags" Target="../tags/tag228.xml"/><Relationship Id="rId17" Type="http://schemas.openxmlformats.org/officeDocument/2006/relationships/tags" Target="../tags/tag227.xml"/><Relationship Id="rId16" Type="http://schemas.openxmlformats.org/officeDocument/2006/relationships/tags" Target="../tags/tag226.xml"/><Relationship Id="rId15" Type="http://schemas.openxmlformats.org/officeDocument/2006/relationships/tags" Target="../tags/tag225.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7" Type="http://schemas.openxmlformats.org/officeDocument/2006/relationships/tags" Target="../tags/tag235.xml"/><Relationship Id="rId6" Type="http://schemas.openxmlformats.org/officeDocument/2006/relationships/image" Target="../media/image2.png"/><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image" Target="../media/image4.png"/><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0" Type="http://schemas.openxmlformats.org/officeDocument/2006/relationships/tags" Target="../tags/tag250.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image" Target="../media/image4.png"/><Relationship Id="rId7" Type="http://schemas.openxmlformats.org/officeDocument/2006/relationships/tags" Target="../tags/tag256.xml"/><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tags" Target="../tags/tag251.xml"/><Relationship Id="rId10" Type="http://schemas.openxmlformats.org/officeDocument/2006/relationships/tags" Target="../tags/tag258.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image" Target="../media/image4.png"/><Relationship Id="rId7" Type="http://schemas.openxmlformats.org/officeDocument/2006/relationships/tags" Target="../tags/tag264.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0" Type="http://schemas.openxmlformats.org/officeDocument/2006/relationships/tags" Target="../tags/tag266.xml"/><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image" Target="../media/image4.png"/><Relationship Id="rId2" Type="http://schemas.openxmlformats.org/officeDocument/2006/relationships/tags" Target="../tags/tag26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image" Target="../media/image6.png"/><Relationship Id="rId6" Type="http://schemas.openxmlformats.org/officeDocument/2006/relationships/tags" Target="../tags/tag280.xml"/><Relationship Id="rId5" Type="http://schemas.openxmlformats.org/officeDocument/2006/relationships/image" Target="../media/image5.png"/><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2" Type="http://schemas.openxmlformats.org/officeDocument/2006/relationships/tags" Target="../tags/tag285.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image" Target="../media/image2.png"/><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image" Target="../media/image2.png"/><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355"/>
            <a:ext cx="11877040" cy="6510655"/>
            <a:chOff x="157480" y="173990"/>
            <a:chExt cx="11877040" cy="6510655"/>
          </a:xfrm>
        </p:grpSpPr>
        <p:sp>
          <p:nvSpPr>
            <p:cNvPr id="8" name="矩形 7"/>
            <p:cNvSpPr/>
            <p:nvPr userDrawn="1">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4"/>
              </p:custDataLst>
            </p:nvPr>
          </p:nvSpPr>
          <p:spPr>
            <a:xfrm>
              <a:off x="1132840" y="1768792"/>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userDrawn="1">
              <p:custDataLst>
                <p:tags r:id="rId5"/>
              </p:custDataLst>
            </p:nvPr>
          </p:nvPicPr>
          <p:blipFill>
            <a:blip r:embed="rId6"/>
            <a:srcRect/>
            <a:stretch>
              <a:fillRect/>
            </a:stretch>
          </p:blipFill>
          <p:spPr>
            <a:xfrm>
              <a:off x="849630" y="1353185"/>
              <a:ext cx="4086225" cy="4150995"/>
            </a:xfrm>
            <a:prstGeom prst="rect">
              <a:avLst/>
            </a:prstGeom>
          </p:spPr>
        </p:pic>
      </p:grpSp>
      <p:grpSp>
        <p:nvGrpSpPr>
          <p:cNvPr id="33" name="组合 32"/>
          <p:cNvGrpSpPr/>
          <p:nvPr userDrawn="1">
            <p:custDataLst>
              <p:tags r:id="rId7"/>
            </p:custDataLst>
          </p:nvPr>
        </p:nvGrpSpPr>
        <p:grpSpPr>
          <a:xfrm>
            <a:off x="6524625" y="4403016"/>
            <a:ext cx="3360285" cy="537201"/>
            <a:chOff x="14709" y="7553"/>
            <a:chExt cx="3628" cy="580"/>
          </a:xfrm>
          <a:solidFill>
            <a:schemeClr val="accent1"/>
          </a:solidFill>
        </p:grpSpPr>
        <p:sp>
          <p:nvSpPr>
            <p:cNvPr id="34"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5"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6"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7"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157480" y="173990"/>
            <a:ext cx="11877040" cy="6510655"/>
            <a:chOff x="157480" y="173990"/>
            <a:chExt cx="11877040" cy="6510655"/>
          </a:xfrm>
        </p:grpSpPr>
        <p:sp>
          <p:nvSpPr>
            <p:cNvPr id="7" name="矩形 6"/>
            <p:cNvSpPr/>
            <p:nvPr>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1179195" y="1973580"/>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51194"/>
            <p:cNvPicPr>
              <a:picLocks noChangeAspect="1"/>
            </p:cNvPicPr>
            <p:nvPr>
              <p:custDataLst>
                <p:tags r:id="rId5"/>
              </p:custDataLst>
            </p:nvPr>
          </p:nvPicPr>
          <p:blipFill>
            <a:blip r:embed="rId6"/>
            <a:srcRect/>
            <a:stretch>
              <a:fillRect/>
            </a:stretch>
          </p:blipFill>
          <p:spPr>
            <a:xfrm>
              <a:off x="820420" y="1353185"/>
              <a:ext cx="4086225" cy="4150995"/>
            </a:xfrm>
            <a:prstGeom prst="rect">
              <a:avLst/>
            </a:prstGeom>
          </p:spPr>
        </p:pic>
      </p:grpSp>
      <p:grpSp>
        <p:nvGrpSpPr>
          <p:cNvPr id="22" name="组合 21"/>
          <p:cNvGrpSpPr/>
          <p:nvPr>
            <p:custDataLst>
              <p:tags r:id="rId7"/>
            </p:custDataLst>
          </p:nvPr>
        </p:nvGrpSpPr>
        <p:grpSpPr>
          <a:xfrm>
            <a:off x="6466205" y="4271571"/>
            <a:ext cx="3360285" cy="537201"/>
            <a:chOff x="14709" y="7553"/>
            <a:chExt cx="3628" cy="580"/>
          </a:xfrm>
          <a:solidFill>
            <a:schemeClr val="accent1"/>
          </a:solidFill>
        </p:grpSpPr>
        <p:sp>
          <p:nvSpPr>
            <p:cNvPr id="23"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4"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5"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6"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pic>
        <p:nvPicPr>
          <p:cNvPr id="6" name="图片 5" descr="摄图网_400275437"/>
          <p:cNvPicPr>
            <a:picLocks noChangeAspect="1"/>
          </p:cNvPicPr>
          <p:nvPr>
            <p:custDataLst>
              <p:tags r:id="rId5"/>
            </p:custDataLst>
          </p:nvPr>
        </p:nvPicPr>
        <p:blipFill>
          <a:blip r:embed="rId6"/>
          <a:stretch>
            <a:fillRect/>
          </a:stretch>
        </p:blipFill>
        <p:spPr>
          <a:xfrm>
            <a:off x="10069195" y="5568315"/>
            <a:ext cx="2207895" cy="1282065"/>
          </a:xfrm>
          <a:prstGeom prst="rect">
            <a:avLst/>
          </a:prstGeom>
        </p:spPr>
      </p:pic>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735"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sz="2135" baseline="0">
                <a:solidFill>
                  <a:schemeClr val="tx1">
                    <a:lumMod val="85000"/>
                    <a:lumOff val="15000"/>
                  </a:schemeClr>
                </a:solidFill>
                <a:latin typeface="Arial" panose="020B0604020202020204" pitchFamily="34" charset="0"/>
                <a:ea typeface="微软雅黑" panose="020B0503020204020204" charset="-122"/>
              </a:defRPr>
            </a:lvl1pPr>
            <a:lvl2pPr>
              <a:defRPr sz="2135" baseline="0">
                <a:solidFill>
                  <a:schemeClr val="tx1">
                    <a:lumMod val="85000"/>
                    <a:lumOff val="15000"/>
                  </a:schemeClr>
                </a:solidFill>
                <a:latin typeface="Arial" panose="020B0604020202020204" pitchFamily="34" charset="0"/>
                <a:ea typeface="微软雅黑" panose="020B0503020204020204" charset="-122"/>
              </a:defRPr>
            </a:lvl2pPr>
            <a:lvl3pPr>
              <a:defRPr sz="2135" baseline="0">
                <a:solidFill>
                  <a:schemeClr val="tx1">
                    <a:lumMod val="85000"/>
                    <a:lumOff val="15000"/>
                  </a:schemeClr>
                </a:solidFill>
                <a:latin typeface="Arial" panose="020B0604020202020204" pitchFamily="34" charset="0"/>
                <a:ea typeface="微软雅黑" panose="020B0503020204020204" charset="-122"/>
              </a:defRPr>
            </a:lvl3pPr>
            <a:lvl4pPr>
              <a:defRPr sz="2135" baseline="0">
                <a:solidFill>
                  <a:schemeClr val="tx1">
                    <a:lumMod val="85000"/>
                    <a:lumOff val="15000"/>
                  </a:schemeClr>
                </a:solidFill>
                <a:latin typeface="Arial" panose="020B0604020202020204" pitchFamily="34" charset="0"/>
                <a:ea typeface="微软雅黑" panose="020B0503020204020204" charset="-122"/>
              </a:defRPr>
            </a:lvl4pPr>
            <a:lvl5pPr>
              <a:defRPr sz="213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9"/>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descr="摄图网_400275437"/>
          <p:cNvPicPr>
            <a:picLocks noChangeAspect="1"/>
          </p:cNvPicPr>
          <p:nvPr>
            <p:custDataLst>
              <p:tags r:id="rId8"/>
            </p:custDataLst>
          </p:nvPr>
        </p:nvPicPr>
        <p:blipFill>
          <a:blip r:embed="rId9"/>
          <a:stretch>
            <a:fillRect/>
          </a:stretch>
        </p:blipFill>
        <p:spPr>
          <a:xfrm>
            <a:off x="-106680" y="5687060"/>
            <a:ext cx="2030730" cy="1179195"/>
          </a:xfrm>
          <a:prstGeom prst="rect">
            <a:avLst/>
          </a:prstGeom>
        </p:spPr>
      </p:pic>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80975" y="5681345"/>
            <a:ext cx="2030730" cy="1179195"/>
          </a:xfrm>
          <a:prstGeom prst="rect">
            <a:avLst/>
          </a:prstGeom>
        </p:spPr>
      </p:pic>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513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7" name="内容占位符 6"/>
          <p:cNvSpPr>
            <a:spLocks noGrp="1"/>
          </p:cNvSpPr>
          <p:nvPr>
            <p:ph sz="quarter" idx="13"/>
            <p:custDataLst>
              <p:tags r:id="rId7"/>
            </p:custDataLst>
          </p:nvPr>
        </p:nvSpPr>
        <p:spPr>
          <a:xfrm>
            <a:off x="579600" y="1663200"/>
            <a:ext cx="53424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135" y="4817110"/>
            <a:ext cx="53422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480" y="4813300"/>
            <a:ext cx="53676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p:custDataLst>
              <p:tags r:id="rId3"/>
            </p:custDataLst>
          </p:nvPr>
        </p:nvGrpSpPr>
        <p:grpSpPr>
          <a:xfrm>
            <a:off x="-107315" y="-70485"/>
            <a:ext cx="12405360" cy="6941820"/>
            <a:chOff x="-107315" y="-70485"/>
            <a:chExt cx="12405360" cy="6941820"/>
          </a:xfrm>
        </p:grpSpPr>
        <p:pic>
          <p:nvPicPr>
            <p:cNvPr id="6" name="图片 5" descr="摄图网_400275437"/>
            <p:cNvPicPr>
              <a:picLocks noChangeAspect="1"/>
            </p:cNvPicPr>
            <p:nvPr userDrawn="1">
              <p:custDataLst>
                <p:tags r:id="rId4"/>
              </p:custDataLst>
            </p:nvPr>
          </p:nvPicPr>
          <p:blipFill>
            <a:blip r:embed="rId5"/>
            <a:stretch>
              <a:fillRect/>
            </a:stretch>
          </p:blipFill>
          <p:spPr>
            <a:xfrm>
              <a:off x="9770110" y="5403215"/>
              <a:ext cx="2527935" cy="1468120"/>
            </a:xfrm>
            <a:prstGeom prst="rect">
              <a:avLst/>
            </a:prstGeom>
          </p:spPr>
        </p:pic>
        <p:pic>
          <p:nvPicPr>
            <p:cNvPr id="8" name="图片 7" descr="摄图网_401051194"/>
            <p:cNvPicPr>
              <a:picLocks noChangeAspect="1"/>
            </p:cNvPicPr>
            <p:nvPr userDrawn="1">
              <p:custDataLst>
                <p:tags r:id="rId6"/>
              </p:custDataLst>
            </p:nvPr>
          </p:nvPicPr>
          <p:blipFill>
            <a:blip r:embed="rId7"/>
            <a:srcRect/>
            <a:stretch>
              <a:fillRect/>
            </a:stretch>
          </p:blipFill>
          <p:spPr>
            <a:xfrm>
              <a:off x="-107315" y="-70485"/>
              <a:ext cx="2453005" cy="2493645"/>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57480" y="173990"/>
            <a:ext cx="11877040" cy="6510655"/>
            <a:chOff x="157480" y="173990"/>
            <a:chExt cx="11877040" cy="6510655"/>
          </a:xfrm>
        </p:grpSpPr>
        <p:sp>
          <p:nvSpPr>
            <p:cNvPr id="8" name="矩形 7"/>
            <p:cNvSpPr/>
            <p:nvPr>
              <p:custDataLst>
                <p:tags r:id="rId3"/>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4"/>
              </p:custDataLst>
            </p:nvPr>
          </p:nvSpPr>
          <p:spPr>
            <a:xfrm>
              <a:off x="7762240" y="2079625"/>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p:custDataLst>
                <p:tags r:id="rId5"/>
              </p:custDataLst>
            </p:nvPr>
          </p:nvPicPr>
          <p:blipFill>
            <a:blip r:embed="rId6"/>
            <a:srcRect/>
            <a:stretch>
              <a:fillRect/>
            </a:stretch>
          </p:blipFill>
          <p:spPr>
            <a:xfrm>
              <a:off x="7260590" y="1307465"/>
              <a:ext cx="4353560" cy="4422775"/>
            </a:xfrm>
            <a:prstGeom prst="rect">
              <a:avLst/>
            </a:prstGeom>
          </p:spPr>
        </p:pic>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879747" y="2826631"/>
            <a:ext cx="6417946" cy="933198"/>
          </a:xfrm>
        </p:spPr>
        <p:txBody>
          <a:bodyPr lIns="90000" tIns="46800" rIns="90000" bIns="0" anchor="b" anchorCtr="0">
            <a:normAutofit/>
          </a:bodyPr>
          <a:lstStyle>
            <a:lvl1pP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879742" y="3871211"/>
            <a:ext cx="6417946" cy="1077985"/>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990"/>
            <a:ext cx="11877040" cy="6510655"/>
            <a:chOff x="157480" y="173990"/>
            <a:chExt cx="11877040" cy="6510655"/>
          </a:xfrm>
        </p:grpSpPr>
        <p:sp>
          <p:nvSpPr>
            <p:cNvPr id="8" name="矩形 7"/>
            <p:cNvSpPr/>
            <p:nvPr userDrawn="1">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4"/>
              </p:custDataLst>
            </p:nvPr>
          </p:nvSpPr>
          <p:spPr>
            <a:xfrm>
              <a:off x="1132840" y="1768792"/>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userDrawn="1">
              <p:custDataLst>
                <p:tags r:id="rId5"/>
              </p:custDataLst>
            </p:nvPr>
          </p:nvPicPr>
          <p:blipFill>
            <a:blip r:embed="rId6"/>
            <a:srcRect/>
            <a:stretch>
              <a:fillRect/>
            </a:stretch>
          </p:blipFill>
          <p:spPr>
            <a:xfrm>
              <a:off x="820420" y="1353185"/>
              <a:ext cx="4086225" cy="4150995"/>
            </a:xfrm>
            <a:prstGeom prst="rect">
              <a:avLst/>
            </a:prstGeom>
          </p:spPr>
        </p:pic>
        <p:pic>
          <p:nvPicPr>
            <p:cNvPr id="11" name="图片 10" descr="摄图网_400275437"/>
            <p:cNvPicPr>
              <a:picLocks noChangeAspect="1"/>
            </p:cNvPicPr>
            <p:nvPr userDrawn="1">
              <p:custDataLst>
                <p:tags r:id="rId7"/>
              </p:custDataLst>
            </p:nvPr>
          </p:nvPicPr>
          <p:blipFill>
            <a:blip r:embed="rId8"/>
            <a:stretch>
              <a:fillRect/>
            </a:stretch>
          </p:blipFill>
          <p:spPr>
            <a:xfrm>
              <a:off x="6504305" y="1778635"/>
              <a:ext cx="944880" cy="548640"/>
            </a:xfrm>
            <a:prstGeom prst="rect">
              <a:avLst/>
            </a:prstGeom>
          </p:spPr>
        </p:pic>
      </p:grpSp>
      <p:grpSp>
        <p:nvGrpSpPr>
          <p:cNvPr id="33" name="组合 32"/>
          <p:cNvGrpSpPr/>
          <p:nvPr userDrawn="1">
            <p:custDataLst>
              <p:tags r:id="rId9"/>
            </p:custDataLst>
          </p:nvPr>
        </p:nvGrpSpPr>
        <p:grpSpPr>
          <a:xfrm>
            <a:off x="6466205" y="4271571"/>
            <a:ext cx="3360285" cy="537201"/>
            <a:chOff x="14709" y="7553"/>
            <a:chExt cx="3628" cy="580"/>
          </a:xfrm>
          <a:solidFill>
            <a:schemeClr val="accent1"/>
          </a:solidFill>
        </p:grpSpPr>
        <p:sp>
          <p:nvSpPr>
            <p:cNvPr id="34" name="Freeform 131"/>
            <p:cNvSpPr>
              <a:spLocks noEditPoints="1"/>
            </p:cNvSpPr>
            <p:nvPr>
              <p:custDataLst>
                <p:tags r:id="rId10"/>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5" name="Freeform 132"/>
            <p:cNvSpPr/>
            <p:nvPr>
              <p:custDataLst>
                <p:tags r:id="rId11"/>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6" name="Freeform 137"/>
            <p:cNvSpPr>
              <a:spLocks noEditPoints="1"/>
            </p:cNvSpPr>
            <p:nvPr>
              <p:custDataLst>
                <p:tags r:id="rId12"/>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7" name="Freeform 141"/>
            <p:cNvSpPr>
              <a:spLocks noEditPoints="1"/>
            </p:cNvSpPr>
            <p:nvPr>
              <p:custDataLst>
                <p:tags r:id="rId13"/>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16" name="日期占位符 15"/>
          <p:cNvSpPr>
            <a:spLocks noGrp="1"/>
          </p:cNvSpPr>
          <p:nvPr>
            <p:ph type="dt" sz="half" idx="10"/>
            <p:custDataLst>
              <p:tags r:id="rId1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5"/>
            </p:custDataLst>
          </p:nvPr>
        </p:nvSpPr>
        <p:spPr/>
        <p:txBody>
          <a:bodyPr/>
          <a:lstStyle/>
          <a:p>
            <a:endParaRPr lang="zh-CN" altLang="en-US" dirty="0"/>
          </a:p>
        </p:txBody>
      </p:sp>
      <p:sp>
        <p:nvSpPr>
          <p:cNvPr id="18" name="灯片编号占位符 17"/>
          <p:cNvSpPr>
            <a:spLocks noGrp="1"/>
          </p:cNvSpPr>
          <p:nvPr>
            <p:ph type="sldNum" sz="quarter" idx="12"/>
            <p:custDataLst>
              <p:tags r:id="rId16"/>
            </p:custDataLst>
          </p:nvPr>
        </p:nvSpPr>
        <p:spPr/>
        <p:txBody>
          <a:bodyPr/>
          <a:lstStyle/>
          <a:p>
            <a:fld id="{49AE70B2-8BF9-45C0-BB95-33D1B9D3A854}" type="slidenum">
              <a:rPr lang="zh-CN" altLang="en-US" smtClean="0"/>
            </a:fld>
            <a:endParaRPr lang="zh-CN" altLang="en-US" dirty="0"/>
          </a:p>
        </p:txBody>
      </p:sp>
      <p:sp>
        <p:nvSpPr>
          <p:cNvPr id="27" name="椭圆 26"/>
          <p:cNvSpPr/>
          <p:nvPr userDrawn="1">
            <p:custDataLst>
              <p:tags r:id="rId17"/>
            </p:custDataLst>
          </p:nvPr>
        </p:nvSpPr>
        <p:spPr>
          <a:xfrm>
            <a:off x="5219065" y="2193926"/>
            <a:ext cx="1073785" cy="1073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8" name="椭圆 27"/>
          <p:cNvSpPr/>
          <p:nvPr userDrawn="1">
            <p:custDataLst>
              <p:tags r:id="rId18"/>
            </p:custDataLst>
          </p:nvPr>
        </p:nvSpPr>
        <p:spPr>
          <a:xfrm>
            <a:off x="763968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9" name="椭圆 28"/>
          <p:cNvSpPr/>
          <p:nvPr userDrawn="1">
            <p:custDataLst>
              <p:tags r:id="rId19"/>
            </p:custDataLst>
          </p:nvPr>
        </p:nvSpPr>
        <p:spPr>
          <a:xfrm>
            <a:off x="884999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30" name="椭圆 29"/>
          <p:cNvSpPr/>
          <p:nvPr userDrawn="1">
            <p:custDataLst>
              <p:tags r:id="rId20"/>
            </p:custDataLst>
          </p:nvPr>
        </p:nvSpPr>
        <p:spPr>
          <a:xfrm>
            <a:off x="1006030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31" name="椭圆 30"/>
          <p:cNvSpPr/>
          <p:nvPr userDrawn="1">
            <p:custDataLst>
              <p:tags r:id="rId21"/>
            </p:custDataLst>
          </p:nvPr>
        </p:nvSpPr>
        <p:spPr>
          <a:xfrm>
            <a:off x="6429375" y="2193926"/>
            <a:ext cx="1073785" cy="1073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 name="标题 1"/>
          <p:cNvSpPr>
            <a:spLocks noGrp="1"/>
          </p:cNvSpPr>
          <p:nvPr>
            <p:ph type="ctrTitle" hasCustomPrompt="1"/>
            <p:custDataLst>
              <p:tags r:id="rId22"/>
            </p:custDataLst>
          </p:nvPr>
        </p:nvSpPr>
        <p:spPr>
          <a:xfrm>
            <a:off x="5298122" y="2257426"/>
            <a:ext cx="5760000" cy="899167"/>
          </a:xfrm>
        </p:spPr>
        <p:txBody>
          <a:bodyPr lIns="101600" tIns="38100" rIns="25400" bIns="38100" anchor="t" anchorCtr="0">
            <a:noAutofit/>
          </a:bodyPr>
          <a:lstStyle>
            <a:lvl1pPr algn="dist">
              <a:defRPr sz="5400" spc="600" baseline="0">
                <a:solidFill>
                  <a:schemeClr val="bg1"/>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23"/>
            </p:custDataLst>
          </p:nvPr>
        </p:nvSpPr>
        <p:spPr>
          <a:xfrm>
            <a:off x="5298122" y="3328037"/>
            <a:ext cx="5760000" cy="674210"/>
          </a:xfrm>
        </p:spPr>
        <p:txBody>
          <a:bodyPr lIns="101600" tIns="38100" rIns="76200" bIns="38100">
            <a:noAutofit/>
          </a:bodyPr>
          <a:lstStyle>
            <a:lvl1pPr marL="0" indent="0" algn="ctr" eaLnBrk="1" fontAlgn="auto" latinLnBrk="0" hangingPunct="1">
              <a:lnSpc>
                <a:spcPct val="100000"/>
              </a:lnSpc>
              <a:buNone/>
              <a:defRPr sz="32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990"/>
            <a:ext cx="11877040" cy="6510655"/>
            <a:chOff x="157480" y="173990"/>
            <a:chExt cx="11877040" cy="6510655"/>
          </a:xfrm>
        </p:grpSpPr>
        <p:sp>
          <p:nvSpPr>
            <p:cNvPr id="8" name="矩形 7"/>
            <p:cNvSpPr/>
            <p:nvPr>
              <p:custDataLst>
                <p:tags r:id="rId3"/>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4"/>
              </p:custDataLst>
            </p:nvPr>
          </p:nvSpPr>
          <p:spPr>
            <a:xfrm>
              <a:off x="7762240" y="2079625"/>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p:custDataLst>
                <p:tags r:id="rId5"/>
              </p:custDataLst>
            </p:nvPr>
          </p:nvPicPr>
          <p:blipFill>
            <a:blip r:embed="rId6"/>
            <a:srcRect/>
            <a:stretch>
              <a:fillRect/>
            </a:stretch>
          </p:blipFill>
          <p:spPr>
            <a:xfrm>
              <a:off x="7260590" y="1307465"/>
              <a:ext cx="4353560" cy="4422775"/>
            </a:xfrm>
            <a:prstGeom prst="rect">
              <a:avLst/>
            </a:prstGeom>
          </p:spPr>
        </p:pic>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879747" y="2826631"/>
            <a:ext cx="6417946" cy="933198"/>
          </a:xfrm>
        </p:spPr>
        <p:txBody>
          <a:bodyPr lIns="90000" tIns="46800" rIns="90000" bIns="0" anchor="b" anchorCtr="0">
            <a:normAutofit/>
          </a:bodyPr>
          <a:lstStyle>
            <a:lvl1pP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879742" y="3871211"/>
            <a:ext cx="6417946" cy="1077985"/>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3"/>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末尾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57480" y="173990"/>
            <a:ext cx="11877040" cy="6510655"/>
            <a:chOff x="157480" y="173990"/>
            <a:chExt cx="11877040" cy="6510655"/>
          </a:xfrm>
        </p:grpSpPr>
        <p:sp>
          <p:nvSpPr>
            <p:cNvPr id="7" name="矩形 6"/>
            <p:cNvSpPr/>
            <p:nvPr>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1179195" y="1973580"/>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51194"/>
            <p:cNvPicPr>
              <a:picLocks noChangeAspect="1"/>
            </p:cNvPicPr>
            <p:nvPr>
              <p:custDataLst>
                <p:tags r:id="rId5"/>
              </p:custDataLst>
            </p:nvPr>
          </p:nvPicPr>
          <p:blipFill>
            <a:blip r:embed="rId6"/>
            <a:srcRect/>
            <a:stretch>
              <a:fillRect/>
            </a:stretch>
          </p:blipFill>
          <p:spPr>
            <a:xfrm>
              <a:off x="820420" y="1353185"/>
              <a:ext cx="4086225" cy="4150995"/>
            </a:xfrm>
            <a:prstGeom prst="rect">
              <a:avLst/>
            </a:prstGeom>
          </p:spPr>
        </p:pic>
      </p:grpSp>
      <p:grpSp>
        <p:nvGrpSpPr>
          <p:cNvPr id="22" name="组合 21"/>
          <p:cNvGrpSpPr/>
          <p:nvPr userDrawn="1">
            <p:custDataLst>
              <p:tags r:id="rId7"/>
            </p:custDataLst>
          </p:nvPr>
        </p:nvGrpSpPr>
        <p:grpSpPr>
          <a:xfrm>
            <a:off x="6466205" y="4271571"/>
            <a:ext cx="3360285" cy="537201"/>
            <a:chOff x="14709" y="7553"/>
            <a:chExt cx="3628" cy="580"/>
          </a:xfrm>
          <a:solidFill>
            <a:schemeClr val="accent1"/>
          </a:solidFill>
        </p:grpSpPr>
        <p:sp>
          <p:nvSpPr>
            <p:cNvPr id="23"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4"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5"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6"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18" name="椭圆 17"/>
          <p:cNvSpPr/>
          <p:nvPr userDrawn="1">
            <p:custDataLst>
              <p:tags r:id="rId12"/>
            </p:custDataLst>
          </p:nvPr>
        </p:nvSpPr>
        <p:spPr>
          <a:xfrm>
            <a:off x="5695950" y="2070100"/>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19" name="椭圆 18"/>
          <p:cNvSpPr/>
          <p:nvPr userDrawn="1">
            <p:custDataLst>
              <p:tags r:id="rId13"/>
            </p:custDataLst>
          </p:nvPr>
        </p:nvSpPr>
        <p:spPr>
          <a:xfrm>
            <a:off x="8402955" y="2070100"/>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0" name="椭圆 19"/>
          <p:cNvSpPr/>
          <p:nvPr userDrawn="1">
            <p:custDataLst>
              <p:tags r:id="rId14"/>
            </p:custDataLst>
          </p:nvPr>
        </p:nvSpPr>
        <p:spPr>
          <a:xfrm>
            <a:off x="9756140" y="2070100"/>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1" name="椭圆 20"/>
          <p:cNvSpPr/>
          <p:nvPr userDrawn="1">
            <p:custDataLst>
              <p:tags r:id="rId15"/>
            </p:custDataLst>
          </p:nvPr>
        </p:nvSpPr>
        <p:spPr>
          <a:xfrm>
            <a:off x="7049135" y="2070100"/>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9"/>
            </p:custDataLst>
          </p:nvPr>
        </p:nvSpPr>
        <p:spPr>
          <a:xfrm>
            <a:off x="5708650" y="2095501"/>
            <a:ext cx="5316854" cy="1273809"/>
          </a:xfrm>
        </p:spPr>
        <p:txBody>
          <a:bodyPr vert="horz" lIns="90000" tIns="46800" rIns="90000" bIns="46800" rtlCol="0" anchor="t" anchorCtr="0">
            <a:normAutofit/>
          </a:bodyPr>
          <a:lstStyle>
            <a:lvl1pPr marL="0" marR="0" algn="dist" defTabSz="914400" rtl="0" eaLnBrk="1" fontAlgn="auto" latinLnBrk="0" hangingPunct="1">
              <a:lnSpc>
                <a:spcPct val="100000"/>
              </a:lnSpc>
              <a:buNone/>
              <a:defRPr kumimoji="0" lang="zh-CN" altLang="en-US" sz="7200" b="1" i="0" u="none" strike="noStrike" kern="1200" cap="none" spc="600" normalizeH="0" baseline="0" noProof="1" dirty="0">
                <a:solidFill>
                  <a:schemeClr val="bg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17" name="文本占位符 16"/>
          <p:cNvSpPr>
            <a:spLocks noGrp="1"/>
          </p:cNvSpPr>
          <p:nvPr>
            <p:ph type="body" sz="quarter" idx="13" hasCustomPrompt="1"/>
            <p:custDataLst>
              <p:tags r:id="rId20"/>
            </p:custDataLst>
          </p:nvPr>
        </p:nvSpPr>
        <p:spPr>
          <a:xfrm>
            <a:off x="5695949" y="3488691"/>
            <a:ext cx="5316855" cy="533400"/>
          </a:xfrm>
        </p:spPr>
        <p:txBody>
          <a:bodyPr lIns="90000" tIns="46800" rIns="90000" bIns="46800">
            <a:normAutofit/>
          </a:bodyPr>
          <a:lstStyle>
            <a:lvl1pPr marL="0" indent="0" algn="ctr">
              <a:buNone/>
              <a:defRPr sz="2400" spc="400" baseline="0"/>
            </a:lvl1pPr>
          </a:lstStyle>
          <a:p>
            <a:pPr lvl="0"/>
            <a:r>
              <a:rPr lang="zh-CN" altLang="en-US" dirty="0"/>
              <a:t>单击此处编辑文本</a:t>
            </a:r>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通用">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pic>
        <p:nvPicPr>
          <p:cNvPr id="6" name="图片 5" descr="摄图网_400275437"/>
          <p:cNvPicPr>
            <a:picLocks noChangeAspect="1"/>
          </p:cNvPicPr>
          <p:nvPr userDrawn="1">
            <p:custDataLst>
              <p:tags r:id="rId5"/>
            </p:custDataLst>
          </p:nvPr>
        </p:nvPicPr>
        <p:blipFill>
          <a:blip r:embed="rId6"/>
          <a:stretch>
            <a:fillRect/>
          </a:stretch>
        </p:blipFill>
        <p:spPr>
          <a:xfrm>
            <a:off x="10069195" y="5568315"/>
            <a:ext cx="2207895" cy="1282065"/>
          </a:xfrm>
          <a:prstGeom prst="rect">
            <a:avLst/>
          </a:prstGeom>
        </p:spPr>
      </p:pic>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735"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sz="2135" baseline="0">
                <a:solidFill>
                  <a:schemeClr val="tx1">
                    <a:lumMod val="85000"/>
                    <a:lumOff val="15000"/>
                  </a:schemeClr>
                </a:solidFill>
                <a:latin typeface="Arial" panose="020B0604020202020204" pitchFamily="34" charset="0"/>
                <a:ea typeface="微软雅黑" panose="020B0503020204020204" charset="-122"/>
              </a:defRPr>
            </a:lvl1pPr>
            <a:lvl2pPr>
              <a:defRPr sz="2135" baseline="0">
                <a:solidFill>
                  <a:schemeClr val="tx1">
                    <a:lumMod val="85000"/>
                    <a:lumOff val="15000"/>
                  </a:schemeClr>
                </a:solidFill>
                <a:latin typeface="Arial" panose="020B0604020202020204" pitchFamily="34" charset="0"/>
                <a:ea typeface="微软雅黑" panose="020B0503020204020204" charset="-122"/>
              </a:defRPr>
            </a:lvl2pPr>
            <a:lvl3pPr>
              <a:defRPr sz="2135" baseline="0">
                <a:solidFill>
                  <a:schemeClr val="tx1">
                    <a:lumMod val="85000"/>
                    <a:lumOff val="15000"/>
                  </a:schemeClr>
                </a:solidFill>
                <a:latin typeface="Arial" panose="020B0604020202020204" pitchFamily="34" charset="0"/>
                <a:ea typeface="微软雅黑" panose="020B0503020204020204" charset="-122"/>
              </a:defRPr>
            </a:lvl3pPr>
            <a:lvl4pPr>
              <a:defRPr sz="2135" baseline="0">
                <a:solidFill>
                  <a:schemeClr val="tx1">
                    <a:lumMod val="85000"/>
                    <a:lumOff val="15000"/>
                  </a:schemeClr>
                </a:solidFill>
                <a:latin typeface="Arial" panose="020B0604020202020204" pitchFamily="34" charset="0"/>
                <a:ea typeface="微软雅黑" panose="020B0503020204020204" charset="-122"/>
              </a:defRPr>
            </a:lvl4pPr>
            <a:lvl5pPr>
              <a:defRPr sz="213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9"/>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descr="摄图网_400275437"/>
          <p:cNvPicPr>
            <a:picLocks noChangeAspect="1"/>
          </p:cNvPicPr>
          <p:nvPr userDrawn="1">
            <p:custDataLst>
              <p:tags r:id="rId8"/>
            </p:custDataLst>
          </p:nvPr>
        </p:nvPicPr>
        <p:blipFill>
          <a:blip r:embed="rId9"/>
          <a:stretch>
            <a:fillRect/>
          </a:stretch>
        </p:blipFill>
        <p:spPr>
          <a:xfrm>
            <a:off x="-106680" y="5687060"/>
            <a:ext cx="2030730" cy="1179195"/>
          </a:xfrm>
          <a:prstGeom prst="rect">
            <a:avLst/>
          </a:prstGeom>
        </p:spPr>
      </p:pic>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 name="图片 5" descr="摄图网_400275437"/>
          <p:cNvPicPr>
            <a:picLocks noChangeAspect="1"/>
          </p:cNvPicPr>
          <p:nvPr userDrawn="1">
            <p:custDataLst>
              <p:tags r:id="rId2"/>
            </p:custDataLst>
          </p:nvPr>
        </p:nvPicPr>
        <p:blipFill>
          <a:blip r:embed="rId3"/>
          <a:stretch>
            <a:fillRect/>
          </a:stretch>
        </p:blipFill>
        <p:spPr>
          <a:xfrm>
            <a:off x="-180975" y="5681345"/>
            <a:ext cx="2030730" cy="1179195"/>
          </a:xfrm>
          <a:prstGeom prst="rect">
            <a:avLst/>
          </a:prstGeom>
        </p:spPr>
      </p:pic>
      <p:sp>
        <p:nvSpPr>
          <p:cNvPr id="10" name="矩形 9"/>
          <p:cNvSpPr/>
          <p:nvPr userDrawn="1">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513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7" name="内容占位符 6"/>
          <p:cNvSpPr>
            <a:spLocks noGrp="1"/>
          </p:cNvSpPr>
          <p:nvPr>
            <p:ph sz="quarter" idx="13"/>
            <p:custDataLst>
              <p:tags r:id="rId7"/>
            </p:custDataLst>
          </p:nvPr>
        </p:nvSpPr>
        <p:spPr>
          <a:xfrm>
            <a:off x="579600" y="1663200"/>
            <a:ext cx="53424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135" y="4817110"/>
            <a:ext cx="53422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480" y="4813300"/>
            <a:ext cx="53676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userDrawn="1">
            <p:custDataLst>
              <p:tags r:id="rId3"/>
            </p:custDataLst>
          </p:nvPr>
        </p:nvGrpSpPr>
        <p:grpSpPr>
          <a:xfrm>
            <a:off x="-107315" y="-70485"/>
            <a:ext cx="12405360" cy="6941820"/>
            <a:chOff x="-107315" y="-70485"/>
            <a:chExt cx="12405360" cy="6941820"/>
          </a:xfrm>
        </p:grpSpPr>
        <p:pic>
          <p:nvPicPr>
            <p:cNvPr id="6" name="图片 5" descr="摄图网_400275437"/>
            <p:cNvPicPr>
              <a:picLocks noChangeAspect="1"/>
            </p:cNvPicPr>
            <p:nvPr userDrawn="1">
              <p:custDataLst>
                <p:tags r:id="rId4"/>
              </p:custDataLst>
            </p:nvPr>
          </p:nvPicPr>
          <p:blipFill>
            <a:blip r:embed="rId5"/>
            <a:stretch>
              <a:fillRect/>
            </a:stretch>
          </p:blipFill>
          <p:spPr>
            <a:xfrm>
              <a:off x="9770110" y="5403215"/>
              <a:ext cx="2527935" cy="1468120"/>
            </a:xfrm>
            <a:prstGeom prst="rect">
              <a:avLst/>
            </a:prstGeom>
          </p:spPr>
        </p:pic>
        <p:pic>
          <p:nvPicPr>
            <p:cNvPr id="8" name="图片 7" descr="摄图网_401051194"/>
            <p:cNvPicPr>
              <a:picLocks noChangeAspect="1"/>
            </p:cNvPicPr>
            <p:nvPr userDrawn="1">
              <p:custDataLst>
                <p:tags r:id="rId6"/>
              </p:custDataLst>
            </p:nvPr>
          </p:nvPicPr>
          <p:blipFill>
            <a:blip r:embed="rId7"/>
            <a:srcRect/>
            <a:stretch>
              <a:fillRect/>
            </a:stretch>
          </p:blipFill>
          <p:spPr>
            <a:xfrm>
              <a:off x="-107315" y="-70485"/>
              <a:ext cx="2453005" cy="2493645"/>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635" y="-635"/>
            <a:ext cx="12191365" cy="6858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7"/>
          <p:cNvSpPr/>
          <p:nvPr userDrawn="1"/>
        </p:nvSpPr>
        <p:spPr>
          <a:xfrm rot="2138863">
            <a:off x="712187" y="295275"/>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8"/>
          <p:cNvSpPr/>
          <p:nvPr userDrawn="1"/>
        </p:nvSpPr>
        <p:spPr>
          <a:xfrm rot="793502">
            <a:off x="585621" y="281939"/>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9"/>
          <p:cNvCxnSpPr/>
          <p:nvPr userDrawn="1"/>
        </p:nvCxnSpPr>
        <p:spPr>
          <a:xfrm>
            <a:off x="1118280" y="945503"/>
            <a:ext cx="1026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8" Type="http://schemas.openxmlformats.org/officeDocument/2006/relationships/theme" Target="../theme/theme1.xml"/><Relationship Id="rId47" Type="http://schemas.openxmlformats.org/officeDocument/2006/relationships/tags" Target="../tags/tag135.xml"/><Relationship Id="rId46" Type="http://schemas.openxmlformats.org/officeDocument/2006/relationships/tags" Target="../tags/tag134.xml"/><Relationship Id="rId45" Type="http://schemas.openxmlformats.org/officeDocument/2006/relationships/tags" Target="../tags/tag133.xml"/><Relationship Id="rId44" Type="http://schemas.openxmlformats.org/officeDocument/2006/relationships/tags" Target="../tags/tag132.xml"/><Relationship Id="rId43" Type="http://schemas.openxmlformats.org/officeDocument/2006/relationships/tags" Target="../tags/tag131.xml"/><Relationship Id="rId42" Type="http://schemas.openxmlformats.org/officeDocument/2006/relationships/tags" Target="../tags/tag130.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50.xml"/><Relationship Id="rId8" Type="http://schemas.openxmlformats.org/officeDocument/2006/relationships/slideLayout" Target="../slideLayouts/slideLayout49.xml"/><Relationship Id="rId7" Type="http://schemas.openxmlformats.org/officeDocument/2006/relationships/slideLayout" Target="../slideLayouts/slideLayout48.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5" Type="http://schemas.openxmlformats.org/officeDocument/2006/relationships/theme" Target="../theme/theme2.xml"/><Relationship Id="rId24" Type="http://schemas.openxmlformats.org/officeDocument/2006/relationships/tags" Target="../tags/tag291.xml"/><Relationship Id="rId23" Type="http://schemas.openxmlformats.org/officeDocument/2006/relationships/tags" Target="../tags/tag290.xml"/><Relationship Id="rId22" Type="http://schemas.openxmlformats.org/officeDocument/2006/relationships/tags" Target="../tags/tag289.xml"/><Relationship Id="rId21" Type="http://schemas.openxmlformats.org/officeDocument/2006/relationships/tags" Target="../tags/tag288.xml"/><Relationship Id="rId20" Type="http://schemas.openxmlformats.org/officeDocument/2006/relationships/tags" Target="../tags/tag287.xml"/><Relationship Id="rId2" Type="http://schemas.openxmlformats.org/officeDocument/2006/relationships/slideLayout" Target="../slideLayouts/slideLayout43.xml"/><Relationship Id="rId19" Type="http://schemas.openxmlformats.org/officeDocument/2006/relationships/tags" Target="../tags/tag286.xml"/><Relationship Id="rId18" Type="http://schemas.openxmlformats.org/officeDocument/2006/relationships/slideLayout" Target="../slideLayouts/slideLayout59.xml"/><Relationship Id="rId17" Type="http://schemas.openxmlformats.org/officeDocument/2006/relationships/slideLayout" Target="../slideLayouts/slideLayout58.xml"/><Relationship Id="rId16" Type="http://schemas.openxmlformats.org/officeDocument/2006/relationships/slideLayout" Target="../slideLayouts/slideLayout57.xml"/><Relationship Id="rId15" Type="http://schemas.openxmlformats.org/officeDocument/2006/relationships/slideLayout" Target="../slideLayouts/slideLayout56.xml"/><Relationship Id="rId14" Type="http://schemas.openxmlformats.org/officeDocument/2006/relationships/slideLayout" Target="../slideLayouts/slideLayout55.xml"/><Relationship Id="rId13" Type="http://schemas.openxmlformats.org/officeDocument/2006/relationships/slideLayout" Target="../slideLayouts/slideLayout54.xml"/><Relationship Id="rId12" Type="http://schemas.openxmlformats.org/officeDocument/2006/relationships/slideLayout" Target="../slideLayouts/slideLayout53.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2"/>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3"/>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4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4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4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image" Target="../media/image7.png"/><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1" Type="http://schemas.openxmlformats.org/officeDocument/2006/relationships/slideLayout" Target="../slideLayouts/slideLayout1.xml"/><Relationship Id="rId10" Type="http://schemas.openxmlformats.org/officeDocument/2006/relationships/tags" Target="../tags/tag300.xml"/><Relationship Id="rId1" Type="http://schemas.openxmlformats.org/officeDocument/2006/relationships/tags" Target="../tags/tag292.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396.xml"/><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tags" Target="../tags/tag393.xml"/><Relationship Id="rId2" Type="http://schemas.openxmlformats.org/officeDocument/2006/relationships/tags" Target="../tags/tag392.xml"/><Relationship Id="rId1" Type="http://schemas.openxmlformats.org/officeDocument/2006/relationships/tags" Target="../tags/tag391.xml"/></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6.xml"/><Relationship Id="rId7" Type="http://schemas.openxmlformats.org/officeDocument/2006/relationships/tags" Target="../tags/tag40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tags" Target="../tags/tag400.xml"/><Relationship Id="rId3" Type="http://schemas.openxmlformats.org/officeDocument/2006/relationships/tags" Target="../tags/tag399.xml"/><Relationship Id="rId2" Type="http://schemas.openxmlformats.org/officeDocument/2006/relationships/tags" Target="../tags/tag398.xml"/><Relationship Id="rId1" Type="http://schemas.openxmlformats.org/officeDocument/2006/relationships/tags" Target="../tags/tag397.xml"/></Relationships>
</file>

<file path=ppt/slides/_rels/slide12.xml.rels><?xml version="1.0" encoding="UTF-8" standalone="yes"?>
<Relationships xmlns="http://schemas.openxmlformats.org/package/2006/relationships"><Relationship Id="rId9" Type="http://schemas.openxmlformats.org/officeDocument/2006/relationships/tags" Target="../tags/tag409.xml"/><Relationship Id="rId8" Type="http://schemas.openxmlformats.org/officeDocument/2006/relationships/tags" Target="../tags/tag408.xml"/><Relationship Id="rId7" Type="http://schemas.openxmlformats.org/officeDocument/2006/relationships/tags" Target="../tags/tag407.xml"/><Relationship Id="rId6" Type="http://schemas.openxmlformats.org/officeDocument/2006/relationships/image" Target="../media/image14.jpeg"/><Relationship Id="rId5" Type="http://schemas.openxmlformats.org/officeDocument/2006/relationships/tags" Target="../tags/tag406.xml"/><Relationship Id="rId4" Type="http://schemas.openxmlformats.org/officeDocument/2006/relationships/tags" Target="../tags/tag405.xml"/><Relationship Id="rId3" Type="http://schemas.openxmlformats.org/officeDocument/2006/relationships/tags" Target="../tags/tag404.xml"/><Relationship Id="rId2" Type="http://schemas.openxmlformats.org/officeDocument/2006/relationships/tags" Target="../tags/tag403.xml"/><Relationship Id="rId19" Type="http://schemas.openxmlformats.org/officeDocument/2006/relationships/notesSlide" Target="../notesSlides/notesSlide5.xml"/><Relationship Id="rId18" Type="http://schemas.openxmlformats.org/officeDocument/2006/relationships/slideLayout" Target="../slideLayouts/slideLayout6.xml"/><Relationship Id="rId17" Type="http://schemas.openxmlformats.org/officeDocument/2006/relationships/tags" Target="../tags/tag416.xml"/><Relationship Id="rId16" Type="http://schemas.openxmlformats.org/officeDocument/2006/relationships/tags" Target="../tags/tag415.xml"/><Relationship Id="rId15" Type="http://schemas.openxmlformats.org/officeDocument/2006/relationships/tags" Target="../tags/tag414.xml"/><Relationship Id="rId14" Type="http://schemas.openxmlformats.org/officeDocument/2006/relationships/tags" Target="../tags/tag413.xml"/><Relationship Id="rId13" Type="http://schemas.openxmlformats.org/officeDocument/2006/relationships/tags" Target="../tags/tag412.xml"/><Relationship Id="rId12" Type="http://schemas.openxmlformats.org/officeDocument/2006/relationships/image" Target="../media/image15.jpeg"/><Relationship Id="rId11" Type="http://schemas.openxmlformats.org/officeDocument/2006/relationships/tags" Target="../tags/tag411.xml"/><Relationship Id="rId10" Type="http://schemas.openxmlformats.org/officeDocument/2006/relationships/tags" Target="../tags/tag410.xml"/><Relationship Id="rId1" Type="http://schemas.openxmlformats.org/officeDocument/2006/relationships/tags" Target="../tags/tag40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17.xml"/><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423.xml"/><Relationship Id="rId5" Type="http://schemas.openxmlformats.org/officeDocument/2006/relationships/tags" Target="../tags/tag422.xml"/><Relationship Id="rId4" Type="http://schemas.openxmlformats.org/officeDocument/2006/relationships/tags" Target="../tags/tag421.xml"/><Relationship Id="rId3" Type="http://schemas.openxmlformats.org/officeDocument/2006/relationships/tags" Target="../tags/tag420.xml"/><Relationship Id="rId2" Type="http://schemas.openxmlformats.org/officeDocument/2006/relationships/tags" Target="../tags/tag419.xml"/><Relationship Id="rId1" Type="http://schemas.openxmlformats.org/officeDocument/2006/relationships/tags" Target="../tags/tag418.xml"/></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6.xml"/><Relationship Id="rId7" Type="http://schemas.openxmlformats.org/officeDocument/2006/relationships/tags" Target="../tags/tag429.xml"/><Relationship Id="rId6" Type="http://schemas.openxmlformats.org/officeDocument/2006/relationships/tags" Target="../tags/tag428.xml"/><Relationship Id="rId5" Type="http://schemas.openxmlformats.org/officeDocument/2006/relationships/tags" Target="../tags/tag427.xml"/><Relationship Id="rId4" Type="http://schemas.openxmlformats.org/officeDocument/2006/relationships/image" Target="../media/image16.jpeg"/><Relationship Id="rId3" Type="http://schemas.openxmlformats.org/officeDocument/2006/relationships/tags" Target="../tags/tag426.xml"/><Relationship Id="rId2" Type="http://schemas.openxmlformats.org/officeDocument/2006/relationships/tags" Target="../tags/tag425.xml"/><Relationship Id="rId1" Type="http://schemas.openxmlformats.org/officeDocument/2006/relationships/tags" Target="../tags/tag424.xml"/></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6.xml"/><Relationship Id="rId7" Type="http://schemas.openxmlformats.org/officeDocument/2006/relationships/tags" Target="../tags/tag435.xml"/><Relationship Id="rId6" Type="http://schemas.openxmlformats.org/officeDocument/2006/relationships/tags" Target="../tags/tag434.xml"/><Relationship Id="rId5" Type="http://schemas.openxmlformats.org/officeDocument/2006/relationships/tags" Target="../tags/tag433.xml"/><Relationship Id="rId4" Type="http://schemas.openxmlformats.org/officeDocument/2006/relationships/image" Target="../media/image16.jpeg"/><Relationship Id="rId3" Type="http://schemas.openxmlformats.org/officeDocument/2006/relationships/tags" Target="../tags/tag432.xml"/><Relationship Id="rId2" Type="http://schemas.openxmlformats.org/officeDocument/2006/relationships/tags" Target="../tags/tag431.xml"/><Relationship Id="rId1" Type="http://schemas.openxmlformats.org/officeDocument/2006/relationships/tags" Target="../tags/tag430.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440.xml"/><Relationship Id="rId5" Type="http://schemas.openxmlformats.org/officeDocument/2006/relationships/tags" Target="../tags/tag439.xml"/><Relationship Id="rId4" Type="http://schemas.openxmlformats.org/officeDocument/2006/relationships/image" Target="../media/image7.png"/><Relationship Id="rId3" Type="http://schemas.openxmlformats.org/officeDocument/2006/relationships/tags" Target="../tags/tag438.xml"/><Relationship Id="rId2" Type="http://schemas.openxmlformats.org/officeDocument/2006/relationships/tags" Target="../tags/tag437.xml"/><Relationship Id="rId1" Type="http://schemas.openxmlformats.org/officeDocument/2006/relationships/tags" Target="../tags/tag436.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447.xml"/><Relationship Id="rId7" Type="http://schemas.openxmlformats.org/officeDocument/2006/relationships/tags" Target="../tags/tag446.xml"/><Relationship Id="rId6" Type="http://schemas.openxmlformats.org/officeDocument/2006/relationships/tags" Target="../tags/tag445.xml"/><Relationship Id="rId5" Type="http://schemas.openxmlformats.org/officeDocument/2006/relationships/tags" Target="../tags/tag444.xml"/><Relationship Id="rId4" Type="http://schemas.openxmlformats.org/officeDocument/2006/relationships/image" Target="../media/image17.png"/><Relationship Id="rId3" Type="http://schemas.openxmlformats.org/officeDocument/2006/relationships/tags" Target="../tags/tag443.xml"/><Relationship Id="rId2" Type="http://schemas.openxmlformats.org/officeDocument/2006/relationships/tags" Target="../tags/tag442.xml"/><Relationship Id="rId10" Type="http://schemas.openxmlformats.org/officeDocument/2006/relationships/notesSlide" Target="../notesSlides/notesSlide8.xml"/><Relationship Id="rId1" Type="http://schemas.openxmlformats.org/officeDocument/2006/relationships/tags" Target="../tags/tag441.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6.xml"/><Relationship Id="rId5" Type="http://schemas.openxmlformats.org/officeDocument/2006/relationships/tags" Target="../tags/tag451.xml"/><Relationship Id="rId4" Type="http://schemas.openxmlformats.org/officeDocument/2006/relationships/image" Target="../media/image18.png"/><Relationship Id="rId3" Type="http://schemas.openxmlformats.org/officeDocument/2006/relationships/tags" Target="../tags/tag450.xml"/><Relationship Id="rId2" Type="http://schemas.openxmlformats.org/officeDocument/2006/relationships/tags" Target="../tags/tag449.xml"/><Relationship Id="rId1" Type="http://schemas.openxmlformats.org/officeDocument/2006/relationships/tags" Target="../tags/tag448.xml"/></Relationships>
</file>

<file path=ppt/slides/_rels/slide2.xml.rels><?xml version="1.0" encoding="UTF-8" standalone="yes"?>
<Relationships xmlns="http://schemas.openxmlformats.org/package/2006/relationships"><Relationship Id="rId9" Type="http://schemas.openxmlformats.org/officeDocument/2006/relationships/tags" Target="../tags/tag309.xml"/><Relationship Id="rId8" Type="http://schemas.openxmlformats.org/officeDocument/2006/relationships/tags" Target="../tags/tag308.xml"/><Relationship Id="rId7" Type="http://schemas.openxmlformats.org/officeDocument/2006/relationships/tags" Target="../tags/tag307.xml"/><Relationship Id="rId64" Type="http://schemas.openxmlformats.org/officeDocument/2006/relationships/notesSlide" Target="../notesSlides/notesSlide1.xml"/><Relationship Id="rId63" Type="http://schemas.openxmlformats.org/officeDocument/2006/relationships/slideLayout" Target="../slideLayouts/slideLayout47.xml"/><Relationship Id="rId62" Type="http://schemas.openxmlformats.org/officeDocument/2006/relationships/tags" Target="../tags/tag362.xml"/><Relationship Id="rId61" Type="http://schemas.openxmlformats.org/officeDocument/2006/relationships/tags" Target="../tags/tag361.xml"/><Relationship Id="rId60" Type="http://schemas.openxmlformats.org/officeDocument/2006/relationships/tags" Target="../tags/tag360.xml"/><Relationship Id="rId6" Type="http://schemas.openxmlformats.org/officeDocument/2006/relationships/tags" Target="../tags/tag306.xml"/><Relationship Id="rId59" Type="http://schemas.openxmlformats.org/officeDocument/2006/relationships/tags" Target="../tags/tag359.xml"/><Relationship Id="rId58" Type="http://schemas.openxmlformats.org/officeDocument/2006/relationships/tags" Target="../tags/tag358.xml"/><Relationship Id="rId57" Type="http://schemas.openxmlformats.org/officeDocument/2006/relationships/tags" Target="../tags/tag357.xml"/><Relationship Id="rId56" Type="http://schemas.openxmlformats.org/officeDocument/2006/relationships/tags" Target="../tags/tag356.xml"/><Relationship Id="rId55" Type="http://schemas.openxmlformats.org/officeDocument/2006/relationships/tags" Target="../tags/tag355.xml"/><Relationship Id="rId54" Type="http://schemas.openxmlformats.org/officeDocument/2006/relationships/tags" Target="../tags/tag354.xml"/><Relationship Id="rId53" Type="http://schemas.openxmlformats.org/officeDocument/2006/relationships/tags" Target="../tags/tag353.xml"/><Relationship Id="rId52" Type="http://schemas.openxmlformats.org/officeDocument/2006/relationships/tags" Target="../tags/tag352.xml"/><Relationship Id="rId51" Type="http://schemas.openxmlformats.org/officeDocument/2006/relationships/tags" Target="../tags/tag351.xml"/><Relationship Id="rId50" Type="http://schemas.openxmlformats.org/officeDocument/2006/relationships/tags" Target="../tags/tag350.xml"/><Relationship Id="rId5" Type="http://schemas.openxmlformats.org/officeDocument/2006/relationships/tags" Target="../tags/tag305.xml"/><Relationship Id="rId49" Type="http://schemas.openxmlformats.org/officeDocument/2006/relationships/tags" Target="../tags/tag349.xml"/><Relationship Id="rId48" Type="http://schemas.openxmlformats.org/officeDocument/2006/relationships/tags" Target="../tags/tag348.xml"/><Relationship Id="rId47" Type="http://schemas.openxmlformats.org/officeDocument/2006/relationships/tags" Target="../tags/tag347.xml"/><Relationship Id="rId46" Type="http://schemas.openxmlformats.org/officeDocument/2006/relationships/tags" Target="../tags/tag346.xml"/><Relationship Id="rId45" Type="http://schemas.openxmlformats.org/officeDocument/2006/relationships/tags" Target="../tags/tag345.xml"/><Relationship Id="rId44" Type="http://schemas.openxmlformats.org/officeDocument/2006/relationships/tags" Target="../tags/tag344.xml"/><Relationship Id="rId43" Type="http://schemas.openxmlformats.org/officeDocument/2006/relationships/tags" Target="../tags/tag343.xml"/><Relationship Id="rId42" Type="http://schemas.openxmlformats.org/officeDocument/2006/relationships/tags" Target="../tags/tag342.xml"/><Relationship Id="rId41" Type="http://schemas.openxmlformats.org/officeDocument/2006/relationships/tags" Target="../tags/tag341.xml"/><Relationship Id="rId40" Type="http://schemas.openxmlformats.org/officeDocument/2006/relationships/tags" Target="../tags/tag340.xml"/><Relationship Id="rId4" Type="http://schemas.openxmlformats.org/officeDocument/2006/relationships/tags" Target="../tags/tag304.xml"/><Relationship Id="rId39" Type="http://schemas.openxmlformats.org/officeDocument/2006/relationships/tags" Target="../tags/tag339.xml"/><Relationship Id="rId38" Type="http://schemas.openxmlformats.org/officeDocument/2006/relationships/tags" Target="../tags/tag338.xml"/><Relationship Id="rId37" Type="http://schemas.openxmlformats.org/officeDocument/2006/relationships/tags" Target="../tags/tag337.xml"/><Relationship Id="rId36" Type="http://schemas.openxmlformats.org/officeDocument/2006/relationships/tags" Target="../tags/tag336.xml"/><Relationship Id="rId35" Type="http://schemas.openxmlformats.org/officeDocument/2006/relationships/tags" Target="../tags/tag335.xml"/><Relationship Id="rId34" Type="http://schemas.openxmlformats.org/officeDocument/2006/relationships/tags" Target="../tags/tag334.xml"/><Relationship Id="rId33" Type="http://schemas.openxmlformats.org/officeDocument/2006/relationships/tags" Target="../tags/tag333.xml"/><Relationship Id="rId32" Type="http://schemas.openxmlformats.org/officeDocument/2006/relationships/tags" Target="../tags/tag332.xml"/><Relationship Id="rId31" Type="http://schemas.openxmlformats.org/officeDocument/2006/relationships/tags" Target="../tags/tag331.xml"/><Relationship Id="rId30" Type="http://schemas.openxmlformats.org/officeDocument/2006/relationships/tags" Target="../tags/tag330.xml"/><Relationship Id="rId3" Type="http://schemas.openxmlformats.org/officeDocument/2006/relationships/tags" Target="../tags/tag303.xml"/><Relationship Id="rId29" Type="http://schemas.openxmlformats.org/officeDocument/2006/relationships/tags" Target="../tags/tag329.xml"/><Relationship Id="rId28" Type="http://schemas.openxmlformats.org/officeDocument/2006/relationships/tags" Target="../tags/tag328.xml"/><Relationship Id="rId27" Type="http://schemas.openxmlformats.org/officeDocument/2006/relationships/tags" Target="../tags/tag327.xml"/><Relationship Id="rId26" Type="http://schemas.openxmlformats.org/officeDocument/2006/relationships/tags" Target="../tags/tag326.xml"/><Relationship Id="rId25" Type="http://schemas.openxmlformats.org/officeDocument/2006/relationships/tags" Target="../tags/tag325.xml"/><Relationship Id="rId24" Type="http://schemas.openxmlformats.org/officeDocument/2006/relationships/tags" Target="../tags/tag324.xml"/><Relationship Id="rId23" Type="http://schemas.openxmlformats.org/officeDocument/2006/relationships/tags" Target="../tags/tag323.xml"/><Relationship Id="rId22" Type="http://schemas.openxmlformats.org/officeDocument/2006/relationships/tags" Target="../tags/tag322.xml"/><Relationship Id="rId21" Type="http://schemas.openxmlformats.org/officeDocument/2006/relationships/tags" Target="../tags/tag321.xml"/><Relationship Id="rId20" Type="http://schemas.openxmlformats.org/officeDocument/2006/relationships/tags" Target="../tags/tag320.xml"/><Relationship Id="rId2" Type="http://schemas.openxmlformats.org/officeDocument/2006/relationships/tags" Target="../tags/tag302.xml"/><Relationship Id="rId19" Type="http://schemas.openxmlformats.org/officeDocument/2006/relationships/tags" Target="../tags/tag319.xml"/><Relationship Id="rId18" Type="http://schemas.openxmlformats.org/officeDocument/2006/relationships/tags" Target="../tags/tag318.xml"/><Relationship Id="rId17" Type="http://schemas.openxmlformats.org/officeDocument/2006/relationships/tags" Target="../tags/tag317.xml"/><Relationship Id="rId16" Type="http://schemas.openxmlformats.org/officeDocument/2006/relationships/tags" Target="../tags/tag316.xml"/><Relationship Id="rId15" Type="http://schemas.openxmlformats.org/officeDocument/2006/relationships/tags" Target="../tags/tag315.xml"/><Relationship Id="rId14" Type="http://schemas.openxmlformats.org/officeDocument/2006/relationships/tags" Target="../tags/tag314.xml"/><Relationship Id="rId13" Type="http://schemas.openxmlformats.org/officeDocument/2006/relationships/tags" Target="../tags/tag313.xml"/><Relationship Id="rId12" Type="http://schemas.openxmlformats.org/officeDocument/2006/relationships/tags" Target="../tags/tag312.xml"/><Relationship Id="rId11" Type="http://schemas.openxmlformats.org/officeDocument/2006/relationships/tags" Target="../tags/tag311.xml"/><Relationship Id="rId10" Type="http://schemas.openxmlformats.org/officeDocument/2006/relationships/tags" Target="../tags/tag310.xml"/><Relationship Id="rId1" Type="http://schemas.openxmlformats.org/officeDocument/2006/relationships/tags" Target="../tags/tag301.xml"/></Relationships>
</file>

<file path=ppt/slides/_rels/slide20.xml.rels><?xml version="1.0" encoding="UTF-8" standalone="yes"?>
<Relationships xmlns="http://schemas.openxmlformats.org/package/2006/relationships"><Relationship Id="rId9" Type="http://schemas.openxmlformats.org/officeDocument/2006/relationships/tags" Target="../tags/tag458.xml"/><Relationship Id="rId8" Type="http://schemas.openxmlformats.org/officeDocument/2006/relationships/image" Target="../media/image20.jpeg"/><Relationship Id="rId7" Type="http://schemas.openxmlformats.org/officeDocument/2006/relationships/tags" Target="../tags/tag457.xml"/><Relationship Id="rId6" Type="http://schemas.openxmlformats.org/officeDocument/2006/relationships/tags" Target="../tags/tag456.xml"/><Relationship Id="rId5" Type="http://schemas.openxmlformats.org/officeDocument/2006/relationships/tags" Target="../tags/tag455.xml"/><Relationship Id="rId4" Type="http://schemas.openxmlformats.org/officeDocument/2006/relationships/image" Target="../media/image19.jpeg"/><Relationship Id="rId3" Type="http://schemas.openxmlformats.org/officeDocument/2006/relationships/tags" Target="../tags/tag454.xml"/><Relationship Id="rId2" Type="http://schemas.openxmlformats.org/officeDocument/2006/relationships/tags" Target="../tags/tag453.xml"/><Relationship Id="rId17" Type="http://schemas.openxmlformats.org/officeDocument/2006/relationships/notesSlide" Target="../notesSlides/notesSlide10.xml"/><Relationship Id="rId16" Type="http://schemas.openxmlformats.org/officeDocument/2006/relationships/slideLayout" Target="../slideLayouts/slideLayout6.xml"/><Relationship Id="rId15" Type="http://schemas.openxmlformats.org/officeDocument/2006/relationships/tags" Target="../tags/tag463.xml"/><Relationship Id="rId14" Type="http://schemas.openxmlformats.org/officeDocument/2006/relationships/tags" Target="../tags/tag462.xml"/><Relationship Id="rId13" Type="http://schemas.openxmlformats.org/officeDocument/2006/relationships/tags" Target="../tags/tag461.xml"/><Relationship Id="rId12" Type="http://schemas.openxmlformats.org/officeDocument/2006/relationships/image" Target="../media/image21.jpeg"/><Relationship Id="rId11" Type="http://schemas.openxmlformats.org/officeDocument/2006/relationships/tags" Target="../tags/tag460.xml"/><Relationship Id="rId10" Type="http://schemas.openxmlformats.org/officeDocument/2006/relationships/tags" Target="../tags/tag459.xml"/><Relationship Id="rId1" Type="http://schemas.openxmlformats.org/officeDocument/2006/relationships/tags" Target="../tags/tag452.xml"/></Relationships>
</file>

<file path=ppt/slides/_rels/slide21.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6.xml"/><Relationship Id="rId7" Type="http://schemas.openxmlformats.org/officeDocument/2006/relationships/tags" Target="../tags/tag468.xml"/><Relationship Id="rId6" Type="http://schemas.openxmlformats.org/officeDocument/2006/relationships/image" Target="../media/image23.jpeg"/><Relationship Id="rId5" Type="http://schemas.openxmlformats.org/officeDocument/2006/relationships/tags" Target="../tags/tag467.xml"/><Relationship Id="rId4" Type="http://schemas.openxmlformats.org/officeDocument/2006/relationships/image" Target="../media/image22.jpeg"/><Relationship Id="rId3" Type="http://schemas.openxmlformats.org/officeDocument/2006/relationships/tags" Target="../tags/tag466.xml"/><Relationship Id="rId2" Type="http://schemas.openxmlformats.org/officeDocument/2006/relationships/tags" Target="../tags/tag465.xml"/><Relationship Id="rId1" Type="http://schemas.openxmlformats.org/officeDocument/2006/relationships/tags" Target="../tags/tag464.xml"/></Relationships>
</file>

<file path=ppt/slides/_rels/slide22.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6.xml"/><Relationship Id="rId7" Type="http://schemas.openxmlformats.org/officeDocument/2006/relationships/tags" Target="../tags/tag474.xml"/><Relationship Id="rId6" Type="http://schemas.openxmlformats.org/officeDocument/2006/relationships/tags" Target="../tags/tag473.xml"/><Relationship Id="rId5" Type="http://schemas.openxmlformats.org/officeDocument/2006/relationships/tags" Target="../tags/tag472.xml"/><Relationship Id="rId4" Type="http://schemas.openxmlformats.org/officeDocument/2006/relationships/image" Target="../media/image24.jpeg"/><Relationship Id="rId3" Type="http://schemas.openxmlformats.org/officeDocument/2006/relationships/tags" Target="../tags/tag471.xml"/><Relationship Id="rId2" Type="http://schemas.openxmlformats.org/officeDocument/2006/relationships/tags" Target="../tags/tag470.xml"/><Relationship Id="rId1" Type="http://schemas.openxmlformats.org/officeDocument/2006/relationships/tags" Target="../tags/tag469.xml"/></Relationships>
</file>

<file path=ppt/slides/_rels/slide2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6.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image" Target="../media/image24.jpeg"/><Relationship Id="rId3" Type="http://schemas.openxmlformats.org/officeDocument/2006/relationships/tags" Target="../tags/tag477.xml"/><Relationship Id="rId2" Type="http://schemas.openxmlformats.org/officeDocument/2006/relationships/tags" Target="../tags/tag476.xml"/><Relationship Id="rId1" Type="http://schemas.openxmlformats.org/officeDocument/2006/relationships/tags" Target="../tags/tag475.xml"/></Relationships>
</file>

<file path=ppt/slides/_rels/slide24.xml.rels><?xml version="1.0" encoding="UTF-8" standalone="yes"?>
<Relationships xmlns="http://schemas.openxmlformats.org/package/2006/relationships"><Relationship Id="rId9" Type="http://schemas.openxmlformats.org/officeDocument/2006/relationships/tags" Target="../tags/tag488.xml"/><Relationship Id="rId8" Type="http://schemas.openxmlformats.org/officeDocument/2006/relationships/tags" Target="../tags/tag487.xml"/><Relationship Id="rId7" Type="http://schemas.openxmlformats.org/officeDocument/2006/relationships/tags" Target="../tags/tag486.xml"/><Relationship Id="rId6" Type="http://schemas.openxmlformats.org/officeDocument/2006/relationships/tags" Target="../tags/tag485.xml"/><Relationship Id="rId5" Type="http://schemas.openxmlformats.org/officeDocument/2006/relationships/image" Target="../media/image25.jpeg"/><Relationship Id="rId4" Type="http://schemas.openxmlformats.org/officeDocument/2006/relationships/tags" Target="../tags/tag484.xml"/><Relationship Id="rId3" Type="http://schemas.openxmlformats.org/officeDocument/2006/relationships/tags" Target="../tags/tag483.xml"/><Relationship Id="rId2" Type="http://schemas.openxmlformats.org/officeDocument/2006/relationships/tags" Target="../tags/tag482.xml"/><Relationship Id="rId13" Type="http://schemas.openxmlformats.org/officeDocument/2006/relationships/notesSlide" Target="../notesSlides/notesSlide14.xml"/><Relationship Id="rId12" Type="http://schemas.openxmlformats.org/officeDocument/2006/relationships/slideLayout" Target="../slideLayouts/slideLayout6.xml"/><Relationship Id="rId11" Type="http://schemas.openxmlformats.org/officeDocument/2006/relationships/tags" Target="../tags/tag490.xml"/><Relationship Id="rId10" Type="http://schemas.openxmlformats.org/officeDocument/2006/relationships/tags" Target="../tags/tag489.xml"/><Relationship Id="rId1" Type="http://schemas.openxmlformats.org/officeDocument/2006/relationships/tags" Target="../tags/tag481.xml"/></Relationships>
</file>

<file path=ppt/slides/_rels/slide25.xml.rels><?xml version="1.0" encoding="UTF-8" standalone="yes"?>
<Relationships xmlns="http://schemas.openxmlformats.org/package/2006/relationships"><Relationship Id="rId9" Type="http://schemas.openxmlformats.org/officeDocument/2006/relationships/tags" Target="../tags/tag498.xml"/><Relationship Id="rId8" Type="http://schemas.openxmlformats.org/officeDocument/2006/relationships/tags" Target="../tags/tag497.xml"/><Relationship Id="rId7" Type="http://schemas.openxmlformats.org/officeDocument/2006/relationships/tags" Target="../tags/tag496.xml"/><Relationship Id="rId6" Type="http://schemas.openxmlformats.org/officeDocument/2006/relationships/tags" Target="../tags/tag495.xml"/><Relationship Id="rId5" Type="http://schemas.openxmlformats.org/officeDocument/2006/relationships/image" Target="../media/image25.jpeg"/><Relationship Id="rId4" Type="http://schemas.openxmlformats.org/officeDocument/2006/relationships/tags" Target="../tags/tag494.xml"/><Relationship Id="rId3" Type="http://schemas.openxmlformats.org/officeDocument/2006/relationships/tags" Target="../tags/tag493.xml"/><Relationship Id="rId2" Type="http://schemas.openxmlformats.org/officeDocument/2006/relationships/tags" Target="../tags/tag492.xml"/><Relationship Id="rId13" Type="http://schemas.openxmlformats.org/officeDocument/2006/relationships/notesSlide" Target="../notesSlides/notesSlide15.xml"/><Relationship Id="rId12" Type="http://schemas.openxmlformats.org/officeDocument/2006/relationships/slideLayout" Target="../slideLayouts/slideLayout6.xml"/><Relationship Id="rId11" Type="http://schemas.openxmlformats.org/officeDocument/2006/relationships/tags" Target="../tags/tag500.xml"/><Relationship Id="rId10" Type="http://schemas.openxmlformats.org/officeDocument/2006/relationships/tags" Target="../tags/tag499.xml"/><Relationship Id="rId1" Type="http://schemas.openxmlformats.org/officeDocument/2006/relationships/tags" Target="../tags/tag491.xml"/></Relationships>
</file>

<file path=ppt/slides/_rels/slide26.xml.rels><?xml version="1.0" encoding="UTF-8" standalone="yes"?>
<Relationships xmlns="http://schemas.openxmlformats.org/package/2006/relationships"><Relationship Id="rId9" Type="http://schemas.openxmlformats.org/officeDocument/2006/relationships/tags" Target="../tags/tag506.xml"/><Relationship Id="rId8" Type="http://schemas.openxmlformats.org/officeDocument/2006/relationships/image" Target="../media/image28.jpeg"/><Relationship Id="rId7" Type="http://schemas.openxmlformats.org/officeDocument/2006/relationships/tags" Target="../tags/tag505.xml"/><Relationship Id="rId6" Type="http://schemas.openxmlformats.org/officeDocument/2006/relationships/image" Target="../media/image27.jpeg"/><Relationship Id="rId5" Type="http://schemas.openxmlformats.org/officeDocument/2006/relationships/tags" Target="../tags/tag504.xml"/><Relationship Id="rId4" Type="http://schemas.openxmlformats.org/officeDocument/2006/relationships/image" Target="../media/image26.jpeg"/><Relationship Id="rId3" Type="http://schemas.openxmlformats.org/officeDocument/2006/relationships/tags" Target="../tags/tag503.xml"/><Relationship Id="rId22" Type="http://schemas.openxmlformats.org/officeDocument/2006/relationships/notesSlide" Target="../notesSlides/notesSlide16.xml"/><Relationship Id="rId21" Type="http://schemas.openxmlformats.org/officeDocument/2006/relationships/slideLayout" Target="../slideLayouts/slideLayout6.xml"/><Relationship Id="rId20" Type="http://schemas.openxmlformats.org/officeDocument/2006/relationships/tags" Target="../tags/tag516.xml"/><Relationship Id="rId2" Type="http://schemas.openxmlformats.org/officeDocument/2006/relationships/tags" Target="../tags/tag502.xml"/><Relationship Id="rId19" Type="http://schemas.openxmlformats.org/officeDocument/2006/relationships/tags" Target="../tags/tag515.xml"/><Relationship Id="rId18" Type="http://schemas.openxmlformats.org/officeDocument/2006/relationships/tags" Target="../tags/tag514.xml"/><Relationship Id="rId17" Type="http://schemas.openxmlformats.org/officeDocument/2006/relationships/tags" Target="../tags/tag513.xml"/><Relationship Id="rId16" Type="http://schemas.openxmlformats.org/officeDocument/2006/relationships/tags" Target="../tags/tag512.xml"/><Relationship Id="rId15" Type="http://schemas.openxmlformats.org/officeDocument/2006/relationships/tags" Target="../tags/tag511.xml"/><Relationship Id="rId14" Type="http://schemas.openxmlformats.org/officeDocument/2006/relationships/tags" Target="../tags/tag510.xml"/><Relationship Id="rId13" Type="http://schemas.openxmlformats.org/officeDocument/2006/relationships/tags" Target="../tags/tag509.xml"/><Relationship Id="rId12" Type="http://schemas.openxmlformats.org/officeDocument/2006/relationships/tags" Target="../tags/tag508.xml"/><Relationship Id="rId11" Type="http://schemas.openxmlformats.org/officeDocument/2006/relationships/tags" Target="../tags/tag507.xml"/><Relationship Id="rId10" Type="http://schemas.openxmlformats.org/officeDocument/2006/relationships/image" Target="../media/image29.jpeg"/><Relationship Id="rId1" Type="http://schemas.openxmlformats.org/officeDocument/2006/relationships/tags" Target="../tags/tag50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517.xml"/><Relationship Id="rId1" Type="http://schemas.openxmlformats.org/officeDocument/2006/relationships/image" Target="../media/image8.jpeg"/></Relationships>
</file>

<file path=ppt/slides/_rels/slide28.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6.xml"/><Relationship Id="rId7" Type="http://schemas.openxmlformats.org/officeDocument/2006/relationships/tags" Target="../tags/tag523.xml"/><Relationship Id="rId6" Type="http://schemas.openxmlformats.org/officeDocument/2006/relationships/tags" Target="../tags/tag522.xml"/><Relationship Id="rId5" Type="http://schemas.openxmlformats.org/officeDocument/2006/relationships/tags" Target="../tags/tag521.xml"/><Relationship Id="rId4" Type="http://schemas.openxmlformats.org/officeDocument/2006/relationships/tags" Target="../tags/tag520.xml"/><Relationship Id="rId3" Type="http://schemas.openxmlformats.org/officeDocument/2006/relationships/tags" Target="../tags/tag519.xml"/><Relationship Id="rId2" Type="http://schemas.openxmlformats.org/officeDocument/2006/relationships/tags" Target="../tags/tag518.xml"/><Relationship Id="rId1" Type="http://schemas.openxmlformats.org/officeDocument/2006/relationships/image" Target="../media/image30.jpeg"/></Relationships>
</file>

<file path=ppt/slides/_rels/slide29.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tags" Target="../tags/tag530.xml"/><Relationship Id="rId7" Type="http://schemas.openxmlformats.org/officeDocument/2006/relationships/tags" Target="../tags/tag529.xml"/><Relationship Id="rId6" Type="http://schemas.openxmlformats.org/officeDocument/2006/relationships/tags" Target="../tags/tag528.xml"/><Relationship Id="rId5" Type="http://schemas.openxmlformats.org/officeDocument/2006/relationships/tags" Target="../tags/tag527.xml"/><Relationship Id="rId4" Type="http://schemas.openxmlformats.org/officeDocument/2006/relationships/tags" Target="../tags/tag526.xml"/><Relationship Id="rId3" Type="http://schemas.openxmlformats.org/officeDocument/2006/relationships/image" Target="../media/image7.png"/><Relationship Id="rId2" Type="http://schemas.openxmlformats.org/officeDocument/2006/relationships/tags" Target="../tags/tag525.xml"/><Relationship Id="rId15" Type="http://schemas.openxmlformats.org/officeDocument/2006/relationships/notesSlide" Target="../notesSlides/notesSlide18.xml"/><Relationship Id="rId14" Type="http://schemas.openxmlformats.org/officeDocument/2006/relationships/slideLayout" Target="../slideLayouts/slideLayout6.xml"/><Relationship Id="rId13" Type="http://schemas.openxmlformats.org/officeDocument/2006/relationships/tags" Target="../tags/tag534.xml"/><Relationship Id="rId12" Type="http://schemas.openxmlformats.org/officeDocument/2006/relationships/tags" Target="../tags/tag533.xml"/><Relationship Id="rId11" Type="http://schemas.openxmlformats.org/officeDocument/2006/relationships/tags" Target="../tags/tag532.xml"/><Relationship Id="rId10" Type="http://schemas.openxmlformats.org/officeDocument/2006/relationships/tags" Target="../tags/tag531.xml"/><Relationship Id="rId1" Type="http://schemas.openxmlformats.org/officeDocument/2006/relationships/tags" Target="../tags/tag524.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0" Type="http://schemas.openxmlformats.org/officeDocument/2006/relationships/notesSlide" Target="../notesSlides/notesSlide2.xml"/><Relationship Id="rId1" Type="http://schemas.openxmlformats.org/officeDocument/2006/relationships/tags" Target="../tags/tag363.xml"/></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6.xml"/><Relationship Id="rId5" Type="http://schemas.openxmlformats.org/officeDocument/2006/relationships/tags" Target="../tags/tag538.xml"/><Relationship Id="rId4" Type="http://schemas.openxmlformats.org/officeDocument/2006/relationships/image" Target="../media/image31.png"/><Relationship Id="rId3" Type="http://schemas.openxmlformats.org/officeDocument/2006/relationships/tags" Target="../tags/tag537.xml"/><Relationship Id="rId2" Type="http://schemas.openxmlformats.org/officeDocument/2006/relationships/tags" Target="../tags/tag536.xml"/><Relationship Id="rId1" Type="http://schemas.openxmlformats.org/officeDocument/2006/relationships/tags" Target="../tags/tag535.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546.xml"/><Relationship Id="rId7" Type="http://schemas.openxmlformats.org/officeDocument/2006/relationships/tags" Target="../tags/tag545.xml"/><Relationship Id="rId6" Type="http://schemas.openxmlformats.org/officeDocument/2006/relationships/tags" Target="../tags/tag544.xml"/><Relationship Id="rId5" Type="http://schemas.openxmlformats.org/officeDocument/2006/relationships/tags" Target="../tags/tag543.xml"/><Relationship Id="rId4" Type="http://schemas.openxmlformats.org/officeDocument/2006/relationships/tags" Target="../tags/tag542.xml"/><Relationship Id="rId3" Type="http://schemas.openxmlformats.org/officeDocument/2006/relationships/tags" Target="../tags/tag541.xml"/><Relationship Id="rId2" Type="http://schemas.openxmlformats.org/officeDocument/2006/relationships/tags" Target="../tags/tag540.xml"/><Relationship Id="rId10" Type="http://schemas.openxmlformats.org/officeDocument/2006/relationships/notesSlide" Target="../notesSlides/notesSlide20.xml"/><Relationship Id="rId1" Type="http://schemas.openxmlformats.org/officeDocument/2006/relationships/tags" Target="../tags/tag539.xml"/></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6.xml"/><Relationship Id="rId4" Type="http://schemas.openxmlformats.org/officeDocument/2006/relationships/tags" Target="../tags/tag549.xml"/><Relationship Id="rId3" Type="http://schemas.openxmlformats.org/officeDocument/2006/relationships/image" Target="../media/image31.png"/><Relationship Id="rId2" Type="http://schemas.openxmlformats.org/officeDocument/2006/relationships/tags" Target="../tags/tag548.xml"/><Relationship Id="rId1" Type="http://schemas.openxmlformats.org/officeDocument/2006/relationships/tags" Target="../tags/tag547.xml"/></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6.xml"/><Relationship Id="rId4" Type="http://schemas.openxmlformats.org/officeDocument/2006/relationships/tags" Target="../tags/tag552.xml"/><Relationship Id="rId3" Type="http://schemas.openxmlformats.org/officeDocument/2006/relationships/image" Target="../media/image31.png"/><Relationship Id="rId2" Type="http://schemas.openxmlformats.org/officeDocument/2006/relationships/tags" Target="../tags/tag551.xml"/><Relationship Id="rId1" Type="http://schemas.openxmlformats.org/officeDocument/2006/relationships/tags" Target="../tags/tag550.xml"/></Relationships>
</file>

<file path=ppt/slides/_rels/slide34.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557.xml"/><Relationship Id="rId5" Type="http://schemas.openxmlformats.org/officeDocument/2006/relationships/tags" Target="../tags/tag556.xml"/><Relationship Id="rId4" Type="http://schemas.openxmlformats.org/officeDocument/2006/relationships/image" Target="../media/image7.png"/><Relationship Id="rId3" Type="http://schemas.openxmlformats.org/officeDocument/2006/relationships/tags" Target="../tags/tag555.xml"/><Relationship Id="rId2" Type="http://schemas.openxmlformats.org/officeDocument/2006/relationships/tags" Target="../tags/tag554.xml"/><Relationship Id="rId1" Type="http://schemas.openxmlformats.org/officeDocument/2006/relationships/tags" Target="../tags/tag553.xml"/></Relationships>
</file>

<file path=ppt/slides/_rels/slide35.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6.xml"/><Relationship Id="rId5" Type="http://schemas.openxmlformats.org/officeDocument/2006/relationships/tags" Target="../tags/tag561.xml"/><Relationship Id="rId4" Type="http://schemas.openxmlformats.org/officeDocument/2006/relationships/image" Target="../media/image31.png"/><Relationship Id="rId3" Type="http://schemas.openxmlformats.org/officeDocument/2006/relationships/tags" Target="../tags/tag560.xml"/><Relationship Id="rId2" Type="http://schemas.openxmlformats.org/officeDocument/2006/relationships/tags" Target="../tags/tag559.xml"/><Relationship Id="rId1" Type="http://schemas.openxmlformats.org/officeDocument/2006/relationships/tags" Target="../tags/tag558.xml"/></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tags" Target="../tags/tag566.xml"/><Relationship Id="rId4" Type="http://schemas.openxmlformats.org/officeDocument/2006/relationships/tags" Target="../tags/tag565.xml"/><Relationship Id="rId3" Type="http://schemas.openxmlformats.org/officeDocument/2006/relationships/tags" Target="../tags/tag564.xml"/><Relationship Id="rId2" Type="http://schemas.openxmlformats.org/officeDocument/2006/relationships/tags" Target="../tags/tag563.xml"/><Relationship Id="rId1" Type="http://schemas.openxmlformats.org/officeDocument/2006/relationships/tags" Target="../tags/tag56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7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37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73.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380.xml"/><Relationship Id="rId6" Type="http://schemas.openxmlformats.org/officeDocument/2006/relationships/tags" Target="../tags/tag379.xml"/><Relationship Id="rId5" Type="http://schemas.openxmlformats.org/officeDocument/2006/relationships/tags" Target="../tags/tag378.xml"/><Relationship Id="rId4" Type="http://schemas.openxmlformats.org/officeDocument/2006/relationships/tags" Target="../tags/tag377.xml"/><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383.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tags" Target="../tags/tag382.xml"/><Relationship Id="rId1" Type="http://schemas.openxmlformats.org/officeDocument/2006/relationships/tags" Target="../tags/tag381.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390.xml"/><Relationship Id="rId7" Type="http://schemas.openxmlformats.org/officeDocument/2006/relationships/tags" Target="../tags/tag389.xml"/><Relationship Id="rId6" Type="http://schemas.openxmlformats.org/officeDocument/2006/relationships/image" Target="../media/image11.jpeg"/><Relationship Id="rId5" Type="http://schemas.openxmlformats.org/officeDocument/2006/relationships/tags" Target="../tags/tag388.xml"/><Relationship Id="rId4" Type="http://schemas.openxmlformats.org/officeDocument/2006/relationships/tags" Target="../tags/tag387.xml"/><Relationship Id="rId3" Type="http://schemas.openxmlformats.org/officeDocument/2006/relationships/tags" Target="../tags/tag386.xml"/><Relationship Id="rId2" Type="http://schemas.openxmlformats.org/officeDocument/2006/relationships/tags" Target="../tags/tag385.xml"/><Relationship Id="rId1" Type="http://schemas.openxmlformats.org/officeDocument/2006/relationships/tags" Target="../tags/tag38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ctrTitle"/>
          </p:nvPr>
        </p:nvSpPr>
        <p:spPr>
          <a:xfrm>
            <a:off x="5312410" y="2242820"/>
            <a:ext cx="675640" cy="648335"/>
          </a:xfrm>
        </p:spPr>
        <p:txBody>
          <a:bodyPr/>
          <a:p>
            <a:r>
              <a:rPr lang="zh-CN" altLang="zh-CN" sz="4800" spc="600">
                <a:solidFill>
                  <a:schemeClr val="bg1"/>
                </a:solidFill>
                <a:ea typeface="汉仪旗黑-85S" panose="00020600040101010101" pitchFamily="18" charset="-122"/>
              </a:rPr>
              <a:t>心</a:t>
            </a:r>
            <a:endParaRPr lang="zh-CN" altLang="zh-CN"/>
          </a:p>
        </p:txBody>
      </p:sp>
      <p:sp>
        <p:nvSpPr>
          <p:cNvPr id="5" name="标题 3"/>
          <p:cNvSpPr/>
          <p:nvPr/>
        </p:nvSpPr>
        <p:spPr>
          <a:xfrm>
            <a:off x="6392545" y="2226310"/>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理</a:t>
            </a:r>
            <a:endParaRPr lang="zh-CN" altLang="en-US"/>
          </a:p>
        </p:txBody>
      </p:sp>
      <p:sp>
        <p:nvSpPr>
          <p:cNvPr id="6" name="标题 3"/>
          <p:cNvSpPr/>
          <p:nvPr/>
        </p:nvSpPr>
        <p:spPr>
          <a:xfrm>
            <a:off x="7299960" y="222821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健</a:t>
            </a:r>
            <a:endParaRPr lang="zh-CN" altLang="zh-CN" sz="4800"/>
          </a:p>
        </p:txBody>
      </p:sp>
      <p:sp>
        <p:nvSpPr>
          <p:cNvPr id="7" name="标题 3"/>
          <p:cNvSpPr/>
          <p:nvPr/>
        </p:nvSpPr>
        <p:spPr>
          <a:xfrm>
            <a:off x="8352155" y="221234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康</a:t>
            </a:r>
            <a:endParaRPr lang="zh-CN" altLang="zh-CN" sz="4800"/>
          </a:p>
        </p:txBody>
      </p:sp>
      <p:sp>
        <p:nvSpPr>
          <p:cNvPr id="8" name="标题 3"/>
          <p:cNvSpPr/>
          <p:nvPr/>
        </p:nvSpPr>
        <p:spPr>
          <a:xfrm>
            <a:off x="9506585"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教</a:t>
            </a:r>
            <a:endParaRPr lang="zh-CN" altLang="zh-CN" sz="4800"/>
          </a:p>
        </p:txBody>
      </p:sp>
      <p:sp>
        <p:nvSpPr>
          <p:cNvPr id="9" name="标题 3"/>
          <p:cNvSpPr/>
          <p:nvPr/>
        </p:nvSpPr>
        <p:spPr>
          <a:xfrm>
            <a:off x="10532110" y="2228215"/>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育</a:t>
            </a:r>
            <a:endParaRPr lang="zh-CN" altLang="zh-CN" sz="4800"/>
          </a:p>
        </p:txBody>
      </p:sp>
      <p:sp>
        <p:nvSpPr>
          <p:cNvPr id="19" name="椭圆 18"/>
          <p:cNvSpPr/>
          <p:nvPr userDrawn="1">
            <p:custDataLst>
              <p:tags r:id="rId1"/>
            </p:custDataLst>
          </p:nvPr>
        </p:nvSpPr>
        <p:spPr>
          <a:xfrm>
            <a:off x="5219065" y="2132965"/>
            <a:ext cx="930910" cy="90995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0" name="椭圆 19"/>
          <p:cNvSpPr/>
          <p:nvPr userDrawn="1">
            <p:custDataLst>
              <p:tags r:id="rId2"/>
            </p:custDataLst>
          </p:nvPr>
        </p:nvSpPr>
        <p:spPr>
          <a:xfrm>
            <a:off x="731774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1" name="椭圆 20"/>
          <p:cNvSpPr/>
          <p:nvPr userDrawn="1">
            <p:custDataLst>
              <p:tags r:id="rId3"/>
            </p:custDataLst>
          </p:nvPr>
        </p:nvSpPr>
        <p:spPr>
          <a:xfrm>
            <a:off x="836676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2" name="椭圆 21"/>
          <p:cNvSpPr/>
          <p:nvPr userDrawn="1">
            <p:custDataLst>
              <p:tags r:id="rId4"/>
            </p:custDataLst>
          </p:nvPr>
        </p:nvSpPr>
        <p:spPr>
          <a:xfrm>
            <a:off x="10444480" y="21837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nvGrpSpPr>
          <p:cNvPr id="23" name="组合 22"/>
          <p:cNvGrpSpPr/>
          <p:nvPr userDrawn="1"/>
        </p:nvGrpSpPr>
        <p:grpSpPr>
          <a:xfrm>
            <a:off x="9414510" y="2272665"/>
            <a:ext cx="930910" cy="1249045"/>
            <a:chOff x="14815" y="2824"/>
            <a:chExt cx="1466" cy="1967"/>
          </a:xfrm>
        </p:grpSpPr>
        <p:pic>
          <p:nvPicPr>
            <p:cNvPr id="24" name="图片 23" descr="摄图网_400275437"/>
            <p:cNvPicPr>
              <a:picLocks noChangeAspect="1"/>
            </p:cNvPicPr>
            <p:nvPr userDrawn="1">
              <p:custDataLst>
                <p:tags r:id="rId5"/>
              </p:custDataLst>
            </p:nvPr>
          </p:nvPicPr>
          <p:blipFill>
            <a:blip r:embed="rId6"/>
            <a:stretch>
              <a:fillRect/>
            </a:stretch>
          </p:blipFill>
          <p:spPr>
            <a:xfrm>
              <a:off x="14862" y="2824"/>
              <a:ext cx="1290" cy="732"/>
            </a:xfrm>
            <a:prstGeom prst="rect">
              <a:avLst/>
            </a:prstGeom>
          </p:spPr>
        </p:pic>
        <p:sp>
          <p:nvSpPr>
            <p:cNvPr id="25" name="椭圆 24"/>
            <p:cNvSpPr/>
            <p:nvPr userDrawn="1">
              <p:custDataLst>
                <p:tags r:id="rId7"/>
              </p:custDataLst>
            </p:nvPr>
          </p:nvSpPr>
          <p:spPr>
            <a:xfrm>
              <a:off x="1481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grpSp>
        <p:nvGrpSpPr>
          <p:cNvPr id="26" name="组合 25"/>
          <p:cNvGrpSpPr/>
          <p:nvPr userDrawn="1"/>
        </p:nvGrpSpPr>
        <p:grpSpPr>
          <a:xfrm>
            <a:off x="6273800" y="2247265"/>
            <a:ext cx="930910" cy="1274445"/>
            <a:chOff x="9925" y="2784"/>
            <a:chExt cx="1466" cy="2007"/>
          </a:xfrm>
        </p:grpSpPr>
        <p:pic>
          <p:nvPicPr>
            <p:cNvPr id="32" name="图片 31" descr="摄图网_400275437"/>
            <p:cNvPicPr>
              <a:picLocks noChangeAspect="1"/>
            </p:cNvPicPr>
            <p:nvPr userDrawn="1">
              <p:custDataLst>
                <p:tags r:id="rId8"/>
              </p:custDataLst>
            </p:nvPr>
          </p:nvPicPr>
          <p:blipFill>
            <a:blip r:embed="rId6"/>
            <a:stretch>
              <a:fillRect/>
            </a:stretch>
          </p:blipFill>
          <p:spPr>
            <a:xfrm>
              <a:off x="10014" y="2784"/>
              <a:ext cx="1290" cy="732"/>
            </a:xfrm>
            <a:prstGeom prst="rect">
              <a:avLst/>
            </a:prstGeom>
          </p:spPr>
        </p:pic>
        <p:sp>
          <p:nvSpPr>
            <p:cNvPr id="33" name="椭圆 32"/>
            <p:cNvSpPr/>
            <p:nvPr userDrawn="1">
              <p:custDataLst>
                <p:tags r:id="rId9"/>
              </p:custDataLst>
            </p:nvPr>
          </p:nvSpPr>
          <p:spPr>
            <a:xfrm>
              <a:off x="992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sp>
        <p:nvSpPr>
          <p:cNvPr id="97" name="标题 96"/>
          <p:cNvSpPr/>
          <p:nvPr/>
        </p:nvSpPr>
        <p:spPr>
          <a:xfrm>
            <a:off x="5312410" y="2228215"/>
            <a:ext cx="675640" cy="648335"/>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4800" spc="600">
                <a:solidFill>
                  <a:schemeClr val="bg1"/>
                </a:solidFill>
                <a:ea typeface="汉仪旗黑-85S" panose="00020600040101010101" pitchFamily="18" charset="-122"/>
              </a:rPr>
              <a:t>心</a:t>
            </a:r>
            <a:endParaRPr lang="zh-CN" altLang="zh-CN" sz="4800" spc="600">
              <a:solidFill>
                <a:schemeClr val="bg1"/>
              </a:solidFill>
              <a:ea typeface="汉仪旗黑-85S" panose="00020600040101010101" pitchFamily="18" charset="-122"/>
            </a:endParaRPr>
          </a:p>
        </p:txBody>
      </p:sp>
      <p:sp>
        <p:nvSpPr>
          <p:cNvPr id="98" name="标题 3"/>
          <p:cNvSpPr/>
          <p:nvPr/>
        </p:nvSpPr>
        <p:spPr>
          <a:xfrm>
            <a:off x="6392545" y="2679065"/>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理</a:t>
            </a:r>
            <a:endParaRPr lang="zh-CN" altLang="zh-CN" sz="4800">
              <a:solidFill>
                <a:schemeClr val="bg1"/>
              </a:solidFill>
            </a:endParaRPr>
          </a:p>
        </p:txBody>
      </p:sp>
      <p:sp>
        <p:nvSpPr>
          <p:cNvPr id="99" name="标题 3"/>
          <p:cNvSpPr/>
          <p:nvPr/>
        </p:nvSpPr>
        <p:spPr>
          <a:xfrm>
            <a:off x="7299960" y="221361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健</a:t>
            </a:r>
            <a:endParaRPr lang="zh-CN" altLang="zh-CN" sz="4800">
              <a:solidFill>
                <a:schemeClr val="bg1"/>
              </a:solidFill>
            </a:endParaRPr>
          </a:p>
        </p:txBody>
      </p:sp>
      <p:sp>
        <p:nvSpPr>
          <p:cNvPr id="100" name="标题 3"/>
          <p:cNvSpPr/>
          <p:nvPr/>
        </p:nvSpPr>
        <p:spPr>
          <a:xfrm>
            <a:off x="8352155" y="219773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康</a:t>
            </a:r>
            <a:endParaRPr lang="zh-CN" altLang="zh-CN" sz="4800">
              <a:solidFill>
                <a:schemeClr val="bg1"/>
              </a:solidFill>
            </a:endParaRPr>
          </a:p>
        </p:txBody>
      </p:sp>
      <p:sp>
        <p:nvSpPr>
          <p:cNvPr id="101" name="标题 3"/>
          <p:cNvSpPr/>
          <p:nvPr/>
        </p:nvSpPr>
        <p:spPr>
          <a:xfrm>
            <a:off x="9506585" y="268097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教</a:t>
            </a:r>
            <a:endParaRPr lang="zh-CN" altLang="zh-CN" sz="4800">
              <a:solidFill>
                <a:schemeClr val="bg1"/>
              </a:solidFill>
            </a:endParaRPr>
          </a:p>
        </p:txBody>
      </p:sp>
      <p:sp>
        <p:nvSpPr>
          <p:cNvPr id="102" name="标题 3"/>
          <p:cNvSpPr/>
          <p:nvPr/>
        </p:nvSpPr>
        <p:spPr>
          <a:xfrm>
            <a:off x="10532110"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育</a:t>
            </a:r>
            <a:endParaRPr lang="zh-CN" altLang="zh-CN" sz="4800">
              <a:solidFill>
                <a:schemeClr val="bg1"/>
              </a:solidFill>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500" fill="hold">
                                          <p:stCondLst>
                                            <p:cond delay="0"/>
                                          </p:stCondLst>
                                        </p:cTn>
                                        <p:tgtEl>
                                          <p:spTgt spid="98"/>
                                        </p:tgtEl>
                                        <p:attrNameLst>
                                          <p:attrName>style.visibility</p:attrName>
                                        </p:attrNameLst>
                                      </p:cBhvr>
                                      <p:to>
                                        <p:strVal val="visible"/>
                                      </p:to>
                                    </p:set>
                                    <p:animEffect transition="in" filter="fade">
                                      <p:cBhvr>
                                        <p:cTn id="13" dur="500"/>
                                        <p:tgtEl>
                                          <p:spTgt spid="98"/>
                                        </p:tgtEl>
                                      </p:cBhvr>
                                    </p:animEffect>
                                    <p:anim calcmode="lin" valueType="num">
                                      <p:cBhvr>
                                        <p:cTn id="14" dur="500" fill="hold"/>
                                        <p:tgtEl>
                                          <p:spTgt spid="98"/>
                                        </p:tgtEl>
                                        <p:attrNameLst>
                                          <p:attrName>ppt_x</p:attrName>
                                        </p:attrNameLst>
                                      </p:cBhvr>
                                      <p:tavLst>
                                        <p:tav tm="0">
                                          <p:val>
                                            <p:strVal val="#ppt_x"/>
                                          </p:val>
                                        </p:tav>
                                        <p:tav tm="100000">
                                          <p:val>
                                            <p:strVal val="#ppt_x"/>
                                          </p:val>
                                        </p:tav>
                                      </p:tavLst>
                                    </p:anim>
                                    <p:anim calcmode="lin" valueType="num">
                                      <p:cBhvr>
                                        <p:cTn id="15" dur="500" fill="hold"/>
                                        <p:tgtEl>
                                          <p:spTgt spid="9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9"/>
                                        </p:tgtEl>
                                        <p:attrNameLst>
                                          <p:attrName>style.visibility</p:attrName>
                                        </p:attrNameLst>
                                      </p:cBhvr>
                                      <p:to>
                                        <p:strVal val="visible"/>
                                      </p:to>
                                    </p:set>
                                    <p:animEffect transition="in" filter="fade">
                                      <p:cBhvr>
                                        <p:cTn id="19" dur="500"/>
                                        <p:tgtEl>
                                          <p:spTgt spid="99"/>
                                        </p:tgtEl>
                                      </p:cBhvr>
                                    </p:animEffect>
                                    <p:anim calcmode="lin" valueType="num">
                                      <p:cBhvr>
                                        <p:cTn id="20" dur="500" fill="hold"/>
                                        <p:tgtEl>
                                          <p:spTgt spid="99"/>
                                        </p:tgtEl>
                                        <p:attrNameLst>
                                          <p:attrName>ppt_x</p:attrName>
                                        </p:attrNameLst>
                                      </p:cBhvr>
                                      <p:tavLst>
                                        <p:tav tm="0">
                                          <p:val>
                                            <p:strVal val="#ppt_x"/>
                                          </p:val>
                                        </p:tav>
                                        <p:tav tm="100000">
                                          <p:val>
                                            <p:strVal val="#ppt_x"/>
                                          </p:val>
                                        </p:tav>
                                      </p:tavLst>
                                    </p:anim>
                                    <p:anim calcmode="lin" valueType="num">
                                      <p:cBhvr>
                                        <p:cTn id="21" dur="500" fill="hold"/>
                                        <p:tgtEl>
                                          <p:spTgt spid="9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0"/>
                                        </p:tgtEl>
                                        <p:attrNameLst>
                                          <p:attrName>style.visibility</p:attrName>
                                        </p:attrNameLst>
                                      </p:cBhvr>
                                      <p:to>
                                        <p:strVal val="visible"/>
                                      </p:to>
                                    </p:set>
                                    <p:animEffect transition="in" filter="fade">
                                      <p:cBhvr>
                                        <p:cTn id="25" dur="500"/>
                                        <p:tgtEl>
                                          <p:spTgt spid="100"/>
                                        </p:tgtEl>
                                      </p:cBhvr>
                                    </p:animEffect>
                                    <p:anim calcmode="lin" valueType="num">
                                      <p:cBhvr>
                                        <p:cTn id="26" dur="500" fill="hold"/>
                                        <p:tgtEl>
                                          <p:spTgt spid="100"/>
                                        </p:tgtEl>
                                        <p:attrNameLst>
                                          <p:attrName>ppt_x</p:attrName>
                                        </p:attrNameLst>
                                      </p:cBhvr>
                                      <p:tavLst>
                                        <p:tav tm="0">
                                          <p:val>
                                            <p:strVal val="#ppt_x"/>
                                          </p:val>
                                        </p:tav>
                                        <p:tav tm="100000">
                                          <p:val>
                                            <p:strVal val="#ppt_x"/>
                                          </p:val>
                                        </p:tav>
                                      </p:tavLst>
                                    </p:anim>
                                    <p:anim calcmode="lin" valueType="num">
                                      <p:cBhvr>
                                        <p:cTn id="27" dur="500" fill="hold"/>
                                        <p:tgtEl>
                                          <p:spTgt spid="10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500" fill="hold">
                                          <p:stCondLst>
                                            <p:cond delay="0"/>
                                          </p:stCondLst>
                                        </p:cTn>
                                        <p:tgtEl>
                                          <p:spTgt spid="101"/>
                                        </p:tgtEl>
                                        <p:attrNameLst>
                                          <p:attrName>style.visibility</p:attrName>
                                        </p:attrNameLst>
                                      </p:cBhvr>
                                      <p:to>
                                        <p:strVal val="visible"/>
                                      </p:to>
                                    </p:set>
                                    <p:animEffect transition="in" filter="fade">
                                      <p:cBhvr>
                                        <p:cTn id="31" dur="500"/>
                                        <p:tgtEl>
                                          <p:spTgt spid="101"/>
                                        </p:tgtEl>
                                      </p:cBhvr>
                                    </p:animEffect>
                                    <p:anim calcmode="lin" valueType="num">
                                      <p:cBhvr>
                                        <p:cTn id="32" dur="500" fill="hold"/>
                                        <p:tgtEl>
                                          <p:spTgt spid="101"/>
                                        </p:tgtEl>
                                        <p:attrNameLst>
                                          <p:attrName>ppt_x</p:attrName>
                                        </p:attrNameLst>
                                      </p:cBhvr>
                                      <p:tavLst>
                                        <p:tav tm="0">
                                          <p:val>
                                            <p:strVal val="#ppt_x"/>
                                          </p:val>
                                        </p:tav>
                                        <p:tav tm="100000">
                                          <p:val>
                                            <p:strVal val="#ppt_x"/>
                                          </p:val>
                                        </p:tav>
                                      </p:tavLst>
                                    </p:anim>
                                    <p:anim calcmode="lin" valueType="num">
                                      <p:cBhvr>
                                        <p:cTn id="33" dur="500" fill="hold"/>
                                        <p:tgtEl>
                                          <p:spTgt spid="10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500" fill="hold">
                                          <p:stCondLst>
                                            <p:cond delay="0"/>
                                          </p:stCondLst>
                                        </p:cTn>
                                        <p:tgtEl>
                                          <p:spTgt spid="102"/>
                                        </p:tgtEl>
                                        <p:attrNameLst>
                                          <p:attrName>style.visibility</p:attrName>
                                        </p:attrNameLst>
                                      </p:cBhvr>
                                      <p:to>
                                        <p:strVal val="visible"/>
                                      </p:to>
                                    </p:set>
                                    <p:animEffect transition="in" filter="fade">
                                      <p:cBhvr>
                                        <p:cTn id="37" dur="500"/>
                                        <p:tgtEl>
                                          <p:spTgt spid="102"/>
                                        </p:tgtEl>
                                      </p:cBhvr>
                                    </p:animEffect>
                                    <p:anim calcmode="lin" valueType="num">
                                      <p:cBhvr>
                                        <p:cTn id="38" dur="500" fill="hold"/>
                                        <p:tgtEl>
                                          <p:spTgt spid="102"/>
                                        </p:tgtEl>
                                        <p:attrNameLst>
                                          <p:attrName>ppt_x</p:attrName>
                                        </p:attrNameLst>
                                      </p:cBhvr>
                                      <p:tavLst>
                                        <p:tav tm="0">
                                          <p:val>
                                            <p:strVal val="#ppt_x"/>
                                          </p:val>
                                        </p:tav>
                                        <p:tav tm="100000">
                                          <p:val>
                                            <p:strVal val="#ppt_x"/>
                                          </p:val>
                                        </p:tav>
                                      </p:tavLst>
                                    </p:anim>
                                    <p:anim calcmode="lin" valueType="num">
                                      <p:cBhvr>
                                        <p:cTn id="39" dur="500" fill="hold"/>
                                        <p:tgtEl>
                                          <p:spTgt spid="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9" grpId="0"/>
      <p:bldP spid="100" grpId="0"/>
      <p:bldP spid="102" grpId="0"/>
      <p:bldP spid="98" grpId="0"/>
      <p:bldP spid="10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二、职业生涯规划的主要理论</a:t>
            </a:r>
            <a:endParaRPr lang="zh-CN" altLang="en-US" sz="2400" b="1" spc="300" noProof="0" dirty="0">
              <a:ln>
                <a:noFill/>
              </a:ln>
              <a:solidFill>
                <a:srgbClr val="FCC301"/>
              </a:solidFill>
              <a:effectLst/>
              <a:uLnTx/>
              <a:sym typeface="+mn-ea"/>
            </a:endParaRPr>
          </a:p>
        </p:txBody>
      </p:sp>
      <p:sp>
        <p:nvSpPr>
          <p:cNvPr id="2" name="文本框 1"/>
          <p:cNvSpPr txBox="1"/>
          <p:nvPr>
            <p:custDataLst>
              <p:tags r:id="rId1"/>
            </p:custDataLst>
          </p:nvPr>
        </p:nvSpPr>
        <p:spPr>
          <a:xfrm>
            <a:off x="3994150" y="1421765"/>
            <a:ext cx="4117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（二）职业发展阶段理论</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06" name="组合 105"/>
          <p:cNvGrpSpPr/>
          <p:nvPr>
            <p:custDataLst>
              <p:tags r:id="rId2"/>
            </p:custDataLst>
          </p:nvPr>
        </p:nvGrpSpPr>
        <p:grpSpPr>
          <a:xfrm>
            <a:off x="1510030" y="2154555"/>
            <a:ext cx="9295765" cy="3644900"/>
            <a:chOff x="3977" y="2715"/>
            <a:chExt cx="12960" cy="7570"/>
          </a:xfrm>
        </p:grpSpPr>
        <p:sp>
          <p:nvSpPr>
            <p:cNvPr id="107" name="矩形 106"/>
            <p:cNvSpPr/>
            <p:nvPr>
              <p:custDataLst>
                <p:tags r:id="rId3"/>
              </p:custDataLst>
            </p:nvPr>
          </p:nvSpPr>
          <p:spPr>
            <a:xfrm>
              <a:off x="5226" y="2715"/>
              <a:ext cx="10462" cy="757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8" name="圆角矩形 107"/>
            <p:cNvSpPr/>
            <p:nvPr>
              <p:custDataLst>
                <p:tags r:id="rId4"/>
              </p:custDataLst>
            </p:nvPr>
          </p:nvSpPr>
          <p:spPr>
            <a:xfrm>
              <a:off x="3977" y="2930"/>
              <a:ext cx="12960" cy="7139"/>
            </a:xfrm>
            <a:prstGeom prst="roundRect">
              <a:avLst/>
            </a:prstGeom>
            <a:solidFill>
              <a:schemeClr val="bg1"/>
            </a:solidFill>
            <a:ln w="12700" cmpd="sng">
              <a:solidFill>
                <a:srgbClr val="E3BE1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5" name="矩形 24"/>
          <p:cNvSpPr/>
          <p:nvPr>
            <p:custDataLst>
              <p:tags r:id="rId5"/>
            </p:custDataLst>
          </p:nvPr>
        </p:nvSpPr>
        <p:spPr>
          <a:xfrm>
            <a:off x="1965960" y="2680970"/>
            <a:ext cx="8173720" cy="2599055"/>
          </a:xfrm>
          <a:prstGeom prst="rect">
            <a:avLst/>
          </a:prstGeom>
        </p:spPr>
        <p:txBody>
          <a:bodyPr/>
          <a:p>
            <a:pPr marL="285750" marR="0" lvl="0" indent="-285750" algn="just" defTabSz="914400" rtl="0" fontAlgn="base">
              <a:lnSpc>
                <a:spcPct val="150000"/>
              </a:lnSpc>
              <a:spcBef>
                <a:spcPts val="800"/>
              </a:spcBef>
              <a:spcAft>
                <a:spcPts val="0"/>
              </a:spcAft>
              <a:buClr>
                <a:srgbClr val="00B050"/>
              </a:buClr>
              <a:buSzTx/>
              <a:buFont typeface="Malgun Gothic" panose="020B0503020000020004" charset="-127"/>
              <a:buChar char="▣"/>
              <a:defRPr/>
            </a:pPr>
            <a:r>
              <a:rPr kumimoji="0" lang="zh-CN" altLang="en-US" sz="1600" i="0" spc="100" baseline="0" noProof="1">
                <a:ln>
                  <a:noFill/>
                </a:ln>
                <a:solidFill>
                  <a:schemeClr val="tx1"/>
                </a:solidFill>
                <a:effectLst/>
                <a:uLnTx/>
                <a:uFillTx/>
                <a:ea typeface="微软雅黑" panose="020B0503020204020204" charset="-122"/>
                <a:sym typeface="Arial" panose="020B0604020202020204" pitchFamily="34" charset="0"/>
              </a:rPr>
              <a:t>职业发展理论主要有舒伯（Super）的发展理论及戈特弗雷德森（Gottfredsen）的职业抱负发展理论，下面我们主要介绍舒伯的发展理论。舒伯认为，职业选择是一个发展的过程，而不是发生在某一时间点上的事件。他把生涯发展划分为成长、探索、建立、维持和衰退五个阶段，每个阶段都有特定的发展任务需要完成，每一阶段需达到一定的发展水准或成就水准，由一个阶段转换到另一个阶段中常常包括小的循环，即也要经历成长、探索、建立、维持和衰退的问题，也有可能在前进到另一个阶段之前退回到其他阶段。</a:t>
            </a:r>
            <a:endParaRPr kumimoji="0" lang="zh-CN" altLang="en-US" sz="1600" i="0" spc="100" baseline="0" noProof="1">
              <a:ln>
                <a:noFill/>
              </a:ln>
              <a:solidFill>
                <a:schemeClr val="tx1"/>
              </a:solidFill>
              <a:effectLst/>
              <a:uLnTx/>
              <a:uFillTx/>
              <a:ea typeface="微软雅黑" panose="020B0503020204020204" charset="-122"/>
              <a:sym typeface="Arial" panose="020B0604020202020204" pitchFamily="34" charset="0"/>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二、职业生涯规划的主要理论</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2"/>
            </p:custDataLst>
          </p:nvPr>
        </p:nvSpPr>
        <p:spPr>
          <a:xfrm>
            <a:off x="794385" y="1447800"/>
            <a:ext cx="1026922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360045" lvl="0" indent="-360045" defTabSz="913765" fontAlgn="base">
              <a:buSzPct val="120000"/>
              <a:buFont typeface="Wingdings" panose="05000000000000000000" charset="0"/>
              <a:buChar char="v"/>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在每一个阶段中，都必须完成此阶段的发展任务以便能够进入下一个阶段。</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custDataLst>
              <p:tags r:id="rId3"/>
            </p:custDataLst>
          </p:nvPr>
        </p:nvSpPr>
        <p:spPr>
          <a:xfrm>
            <a:off x="996315" y="2137410"/>
            <a:ext cx="7400290" cy="1651635"/>
          </a:xfrm>
          <a:prstGeom prst="rect">
            <a:avLst/>
          </a:prstGeom>
          <a:solidFill>
            <a:schemeClr val="accent6">
              <a:lumMod val="20000"/>
              <a:lumOff val="80000"/>
            </a:schemeClr>
          </a:solidFill>
        </p:spPr>
        <p:txBody>
          <a:bodyPr wrap="square" lIns="90000" tIns="46800" rIns="90000" bIns="46800" rtlCol="0" anchor="ctr" anchorCtr="0"/>
          <a:lstStyle>
            <a:defPPr>
              <a:defRPr lang="zh-CN"/>
            </a:defPPr>
            <a:lvl1pPr fontAlgn="auto">
              <a:lnSpc>
                <a:spcPct val="130000"/>
              </a:lnSpc>
              <a:spcAft>
                <a:spcPts val="1000"/>
              </a:spcAft>
              <a:defRPr sz="1600" spc="150"/>
            </a:lvl1pPr>
          </a:lstStyle>
          <a:p>
            <a:pPr lvl="0" indent="0" algn="just" fontAlgn="ctr">
              <a:lnSpc>
                <a:spcPct val="140000"/>
              </a:lnSpc>
              <a:spcBef>
                <a:spcPts val="1000"/>
              </a:spcBef>
              <a:spcAft>
                <a:spcPts val="0"/>
              </a:spcAft>
              <a:buClr>
                <a:srgbClr val="000000"/>
              </a:buClr>
              <a:buSzPct val="120000"/>
              <a:buFont typeface="MS PMincho" panose="02020600040205080304" charset="-128"/>
              <a:buNone/>
            </a:pPr>
            <a:r>
              <a:rPr lang="en-US" altLang="zh-CN" b="1" spc="200">
                <a:solidFill>
                  <a:srgbClr val="404040"/>
                </a:solidFill>
                <a:uFillTx/>
                <a:latin typeface="微软雅黑" panose="020B0503020204020204" charset="-122"/>
                <a:ea typeface="微软雅黑" panose="020B0503020204020204" charset="-122"/>
                <a:cs typeface="微软雅黑" panose="020B0503020204020204" charset="-122"/>
                <a:sym typeface="+mn-ea"/>
              </a:rPr>
              <a:t>1. 成长阶段（出生至 14 岁）。</a:t>
            </a:r>
            <a:r>
              <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rPr>
              <a:t>该阶段孩童开始发展自我概念，开始以各种不同的方式来表达自己的需要，且经过对现实世界不断地尝试，修饰他自己的角色。这个阶段共包括三个时期：幻想期（4 岁至 10 岁）、兴趣期（11 岁至 12 岁）、能力期（13 岁至 14 岁）。</a:t>
            </a:r>
            <a:endPar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5" name="文本框 14"/>
          <p:cNvSpPr txBox="1"/>
          <p:nvPr>
            <p:custDataLst>
              <p:tags r:id="rId4"/>
            </p:custDataLst>
          </p:nvPr>
        </p:nvSpPr>
        <p:spPr>
          <a:xfrm>
            <a:off x="3851910" y="4283710"/>
            <a:ext cx="7145655" cy="1737360"/>
          </a:xfrm>
          <a:prstGeom prst="rect">
            <a:avLst/>
          </a:prstGeom>
          <a:solidFill>
            <a:schemeClr val="accent6">
              <a:lumMod val="20000"/>
              <a:lumOff val="80000"/>
            </a:schemeClr>
          </a:solidFill>
        </p:spPr>
        <p:txBody>
          <a:bodyPr wrap="square" lIns="90000" tIns="46800" rIns="90000" bIns="46800" rtlCol="0" anchor="ctr" anchorCtr="0"/>
          <a:lstStyle>
            <a:defPPr>
              <a:defRPr lang="zh-CN"/>
            </a:defPPr>
            <a:lvl1pPr fontAlgn="auto">
              <a:lnSpc>
                <a:spcPct val="130000"/>
              </a:lnSpc>
              <a:spcAft>
                <a:spcPts val="1000"/>
              </a:spcAft>
              <a:defRPr sz="1600" spc="150"/>
            </a:lvl1pPr>
          </a:lstStyle>
          <a:p>
            <a:pPr lvl="0" indent="0" algn="just" fontAlgn="ctr">
              <a:lnSpc>
                <a:spcPct val="140000"/>
              </a:lnSpc>
              <a:spcBef>
                <a:spcPts val="1000"/>
              </a:spcBef>
              <a:spcAft>
                <a:spcPts val="0"/>
              </a:spcAft>
              <a:buClr>
                <a:srgbClr val="000000"/>
              </a:buClr>
              <a:buSzPct val="120000"/>
              <a:buFont typeface="MS PMincho" panose="02020600040205080304" charset="-128"/>
              <a:buNone/>
            </a:pPr>
            <a:r>
              <a:rPr lang="en-US" altLang="zh-CN" b="1" spc="200">
                <a:solidFill>
                  <a:srgbClr val="404040"/>
                </a:solidFill>
                <a:uFillTx/>
                <a:latin typeface="微软雅黑" panose="020B0503020204020204" charset="-122"/>
                <a:ea typeface="微软雅黑" panose="020B0503020204020204" charset="-122"/>
                <a:cs typeface="微软雅黑" panose="020B0503020204020204" charset="-122"/>
                <a:sym typeface="+mn-ea"/>
              </a:rPr>
              <a:t>2. 探索阶段（15 岁至 24 岁）。</a:t>
            </a:r>
            <a:r>
              <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rPr>
              <a:t>该阶段的青少年通过学校、社团、休闲等活动，对自我能力及角色、职业进行探索，选择职业时有较大弹性。这阶段共包括三个时期：试探期（15 岁至 17 岁）、过渡期（18 岁至 21 岁）、试验并稍作承诺期（22 岁至 24 岁）。</a:t>
            </a:r>
            <a:endPar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3" name="图片 22"/>
          <p:cNvPicPr>
            <a:picLocks noChangeAspect="1"/>
          </p:cNvPicPr>
          <p:nvPr/>
        </p:nvPicPr>
        <p:blipFill>
          <a:blip r:embed="rId5"/>
          <a:srcRect l="48566"/>
          <a:stretch>
            <a:fillRect/>
          </a:stretch>
        </p:blipFill>
        <p:spPr>
          <a:xfrm>
            <a:off x="8624570" y="1855470"/>
            <a:ext cx="2309495" cy="2256790"/>
          </a:xfrm>
          <a:prstGeom prst="rect">
            <a:avLst/>
          </a:prstGeom>
        </p:spPr>
      </p:pic>
      <p:pic>
        <p:nvPicPr>
          <p:cNvPr id="24" name="图片 23"/>
          <p:cNvPicPr>
            <a:picLocks noChangeAspect="1"/>
          </p:cNvPicPr>
          <p:nvPr/>
        </p:nvPicPr>
        <p:blipFill>
          <a:blip r:embed="rId6"/>
          <a:stretch>
            <a:fillRect/>
          </a:stretch>
        </p:blipFill>
        <p:spPr>
          <a:xfrm>
            <a:off x="1138555" y="3972560"/>
            <a:ext cx="2461895" cy="2265680"/>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500" fill="hold">
                                          <p:stCondLst>
                                            <p:cond delay="0"/>
                                          </p:stCondLst>
                                        </p:cTn>
                                        <p:tgtEl>
                                          <p:spTgt spid="23"/>
                                        </p:tgtEl>
                                        <p:attrNameLst>
                                          <p:attrName>style.visibility</p:attrName>
                                        </p:attrNameLst>
                                      </p:cBhvr>
                                      <p:to>
                                        <p:strVal val="visible"/>
                                      </p:to>
                                    </p:set>
                                    <p:animEffect transition="in" filter="wipe(right)">
                                      <p:cBhvr>
                                        <p:cTn id="7" dur="500"/>
                                        <p:tgtEl>
                                          <p:spTgt spid="23"/>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500" fill="hold">
                                          <p:stCondLst>
                                            <p:cond delay="0"/>
                                          </p:stCondLst>
                                        </p:cTn>
                                        <p:tgtEl>
                                          <p:spTgt spid="24"/>
                                        </p:tgtEl>
                                        <p:attrNameLst>
                                          <p:attrName>style.visibility</p:attrName>
                                        </p:attrNameLst>
                                      </p:cBhvr>
                                      <p:to>
                                        <p:strVal val="visible"/>
                                      </p:to>
                                    </p:set>
                                    <p:animEffect transition="in" filter="wipe(right)">
                                      <p:cBhvr>
                                        <p:cTn id="1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二、职业生涯规划的主要理论</a:t>
            </a:r>
            <a:endParaRPr lang="zh-CN" altLang="en-US" sz="2400" b="1" spc="300" noProof="0" dirty="0">
              <a:ln>
                <a:noFill/>
              </a:ln>
              <a:solidFill>
                <a:srgbClr val="FCC301"/>
              </a:solidFill>
              <a:effectLst/>
              <a:uLnTx/>
              <a:sym typeface="+mn-ea"/>
            </a:endParaRPr>
          </a:p>
        </p:txBody>
      </p:sp>
      <p:grpSp>
        <p:nvGrpSpPr>
          <p:cNvPr id="2" name="组合 1"/>
          <p:cNvGrpSpPr/>
          <p:nvPr/>
        </p:nvGrpSpPr>
        <p:grpSpPr>
          <a:xfrm>
            <a:off x="7291705" y="1644650"/>
            <a:ext cx="3913505" cy="1974850"/>
            <a:chOff x="1392" y="3977"/>
            <a:chExt cx="3023" cy="1583"/>
          </a:xfrm>
        </p:grpSpPr>
        <p:sp>
          <p:nvSpPr>
            <p:cNvPr id="57" name="六边形 56"/>
            <p:cNvSpPr/>
            <p:nvPr>
              <p:custDataLst>
                <p:tags r:id="rId2"/>
              </p:custDataLst>
            </p:nvPr>
          </p:nvSpPr>
          <p:spPr>
            <a:xfrm rot="5400000">
              <a:off x="1379" y="3990"/>
              <a:ext cx="202" cy="177"/>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5" name="矩形 4"/>
            <p:cNvSpPr/>
            <p:nvPr>
              <p:custDataLst>
                <p:tags r:id="rId3"/>
              </p:custDataLst>
            </p:nvPr>
          </p:nvSpPr>
          <p:spPr>
            <a:xfrm rot="330573">
              <a:off x="1410" y="4086"/>
              <a:ext cx="2992" cy="1470"/>
            </a:xfrm>
            <a:prstGeom prst="rect">
              <a:avLst/>
            </a:prstGeom>
            <a:noFill/>
            <a:ln>
              <a:solidFill>
                <a:srgbClr val="D0CECE"/>
              </a:solid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63" name="六边形 62"/>
            <p:cNvSpPr/>
            <p:nvPr>
              <p:custDataLst>
                <p:tags r:id="rId4"/>
              </p:custDataLst>
            </p:nvPr>
          </p:nvSpPr>
          <p:spPr>
            <a:xfrm rot="5400000">
              <a:off x="1874" y="5428"/>
              <a:ext cx="82" cy="72"/>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pic>
          <p:nvPicPr>
            <p:cNvPr id="6" name="图片 5"/>
            <p:cNvPicPr/>
            <p:nvPr>
              <p:custDataLst>
                <p:tags r:id="rId5"/>
              </p:custDataLst>
            </p:nvPr>
          </p:nvPicPr>
          <p:blipFill rotWithShape="1">
            <a:blip r:embed="rId6"/>
            <a:srcRect/>
            <a:stretch>
              <a:fillRect/>
            </a:stretch>
          </p:blipFill>
          <p:spPr>
            <a:xfrm>
              <a:off x="1471" y="4114"/>
              <a:ext cx="2945" cy="1447"/>
            </a:xfrm>
            <a:prstGeom prst="rect">
              <a:avLst/>
            </a:prstGeom>
          </p:spPr>
        </p:pic>
      </p:grpSp>
      <p:grpSp>
        <p:nvGrpSpPr>
          <p:cNvPr id="7" name="组合 6"/>
          <p:cNvGrpSpPr/>
          <p:nvPr/>
        </p:nvGrpSpPr>
        <p:grpSpPr>
          <a:xfrm>
            <a:off x="7289165" y="3819525"/>
            <a:ext cx="3996690" cy="2233930"/>
            <a:chOff x="1392" y="7717"/>
            <a:chExt cx="3010" cy="1942"/>
          </a:xfrm>
        </p:grpSpPr>
        <p:sp>
          <p:nvSpPr>
            <p:cNvPr id="47" name="六边形 46"/>
            <p:cNvSpPr/>
            <p:nvPr>
              <p:custDataLst>
                <p:tags r:id="rId7"/>
              </p:custDataLst>
            </p:nvPr>
          </p:nvSpPr>
          <p:spPr>
            <a:xfrm rot="5400000">
              <a:off x="1379" y="7832"/>
              <a:ext cx="202" cy="177"/>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8" name="矩形 47"/>
            <p:cNvSpPr/>
            <p:nvPr>
              <p:custDataLst>
                <p:tags r:id="rId8"/>
              </p:custDataLst>
            </p:nvPr>
          </p:nvSpPr>
          <p:spPr>
            <a:xfrm rot="330573">
              <a:off x="1410" y="7927"/>
              <a:ext cx="2992" cy="1470"/>
            </a:xfrm>
            <a:prstGeom prst="rect">
              <a:avLst/>
            </a:prstGeom>
            <a:noFill/>
            <a:ln>
              <a:solidFill>
                <a:srgbClr val="D0CECE"/>
              </a:solid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9" name="六边形 48"/>
            <p:cNvSpPr/>
            <p:nvPr>
              <p:custDataLst>
                <p:tags r:id="rId9"/>
              </p:custDataLst>
            </p:nvPr>
          </p:nvSpPr>
          <p:spPr>
            <a:xfrm rot="5400000">
              <a:off x="1874" y="7722"/>
              <a:ext cx="82" cy="72"/>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53" name="六边形 52"/>
            <p:cNvSpPr/>
            <p:nvPr>
              <p:custDataLst>
                <p:tags r:id="rId10"/>
              </p:custDataLst>
            </p:nvPr>
          </p:nvSpPr>
          <p:spPr>
            <a:xfrm rot="5400000">
              <a:off x="1874" y="9270"/>
              <a:ext cx="82" cy="72"/>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pic>
          <p:nvPicPr>
            <p:cNvPr id="12" name="图片 11"/>
            <p:cNvPicPr/>
            <p:nvPr>
              <p:custDataLst>
                <p:tags r:id="rId11"/>
              </p:custDataLst>
            </p:nvPr>
          </p:nvPicPr>
          <p:blipFill rotWithShape="1">
            <a:blip r:embed="rId12"/>
            <a:srcRect/>
            <a:stretch>
              <a:fillRect/>
            </a:stretch>
          </p:blipFill>
          <p:spPr>
            <a:xfrm>
              <a:off x="1471" y="7901"/>
              <a:ext cx="2916" cy="1758"/>
            </a:xfrm>
            <a:prstGeom prst="rect">
              <a:avLst/>
            </a:prstGeom>
          </p:spPr>
        </p:pic>
      </p:grpSp>
      <p:sp>
        <p:nvSpPr>
          <p:cNvPr id="4" name="矩形 3"/>
          <p:cNvSpPr/>
          <p:nvPr>
            <p:custDataLst>
              <p:tags r:id="rId13"/>
            </p:custDataLst>
          </p:nvPr>
        </p:nvSpPr>
        <p:spPr>
          <a:xfrm>
            <a:off x="-8890" y="1867535"/>
            <a:ext cx="7044690" cy="4096385"/>
          </a:xfrm>
          <a:prstGeom prst="rect">
            <a:avLst/>
          </a:prstGeom>
          <a:solidFill>
            <a:srgbClr val="ECE9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sp>
        <p:nvSpPr>
          <p:cNvPr id="18" name="矩形 17"/>
          <p:cNvSpPr/>
          <p:nvPr>
            <p:custDataLst>
              <p:tags r:id="rId14"/>
            </p:custDataLst>
          </p:nvPr>
        </p:nvSpPr>
        <p:spPr>
          <a:xfrm>
            <a:off x="657860" y="2120265"/>
            <a:ext cx="6195060" cy="3419475"/>
          </a:xfrm>
          <a:prstGeom prst="rect">
            <a:avLst/>
          </a:prstGeom>
        </p:spPr>
        <p:txBody>
          <a:bodyPr/>
          <a:p>
            <a:pPr marR="0" lvl="0" indent="0" algn="just" defTabSz="914400" rtl="0" fontAlgn="base">
              <a:lnSpc>
                <a:spcPct val="130000"/>
              </a:lnSpc>
              <a:spcBef>
                <a:spcPts val="800"/>
              </a:spcBef>
              <a:spcAft>
                <a:spcPts val="0"/>
              </a:spcAft>
              <a:buClr>
                <a:srgbClr val="00B050"/>
              </a:buClr>
              <a:buSzTx/>
              <a:buFont typeface="Malgun Gothic" panose="020B0503020000020004" charset="-127"/>
              <a:buNone/>
              <a:defRPr/>
            </a:pPr>
            <a:r>
              <a:rPr kumimoji="0" lang="zh-CN" altLang="en-US" sz="1600" b="1" i="0" strike="noStrike" spc="150" baseline="0" noProof="1">
                <a:ln>
                  <a:noFill/>
                </a:ln>
                <a:effectLst/>
                <a:uLnTx/>
                <a:uFillTx/>
                <a:ea typeface="微软雅黑" panose="020B0503020204020204" charset="-122"/>
                <a:sym typeface="Arial" panose="020B0604020202020204" pitchFamily="34" charset="0"/>
              </a:rPr>
              <a:t>3. 建立阶段（25 岁至 44 岁）。</a:t>
            </a:r>
            <a:r>
              <a:rPr kumimoji="0" lang="zh-CN" altLang="en-US" sz="1600" i="0" strike="noStrike" spc="150" baseline="0" noProof="1">
                <a:ln>
                  <a:noFill/>
                </a:ln>
                <a:effectLst/>
                <a:uLnTx/>
                <a:uFillTx/>
                <a:ea typeface="微软雅黑" panose="020B0503020204020204" charset="-122"/>
                <a:sym typeface="Arial" panose="020B0604020202020204" pitchFamily="34" charset="0"/>
              </a:rPr>
              <a:t>由于经过上一阶段的尝试，不合适者会谋求变迁或作其他探索，因此该阶段较能确定在整个事业生涯中属于自己的“位子”，并在 31 岁至 40岁，开始考虑如何保住这个“位子”，并固定下来。这个阶段又包括两个时期：试验—承诺稳定期（25 岁至 30 岁）、建立期（31 至 44 岁）。</a:t>
            </a:r>
            <a:endParaRPr kumimoji="0" lang="zh-CN" altLang="en-US" sz="1600" i="0" strike="noStrike" spc="150" baseline="0" noProof="1">
              <a:ln>
                <a:noFill/>
              </a:ln>
              <a:effectLst/>
              <a:uLnTx/>
              <a:uFillTx/>
              <a:ea typeface="微软雅黑" panose="020B0503020204020204" charset="-122"/>
              <a:sym typeface="Arial" panose="020B0604020202020204" pitchFamily="34" charset="0"/>
            </a:endParaRPr>
          </a:p>
          <a:p>
            <a:pPr marR="0" lvl="0" indent="0" algn="just" defTabSz="914400" rtl="0" fontAlgn="base">
              <a:lnSpc>
                <a:spcPct val="130000"/>
              </a:lnSpc>
              <a:spcBef>
                <a:spcPts val="800"/>
              </a:spcBef>
              <a:spcAft>
                <a:spcPts val="0"/>
              </a:spcAft>
              <a:buClr>
                <a:srgbClr val="00B050"/>
              </a:buClr>
              <a:buSzTx/>
              <a:buFont typeface="Malgun Gothic" panose="020B0503020000020004" charset="-127"/>
              <a:buNone/>
              <a:defRPr/>
            </a:pPr>
            <a:r>
              <a:rPr kumimoji="0" lang="zh-CN" altLang="en-US" sz="1600" b="1" i="0" strike="noStrike" spc="150" baseline="0" noProof="1">
                <a:ln>
                  <a:noFill/>
                </a:ln>
                <a:effectLst/>
                <a:uLnTx/>
                <a:uFillTx/>
                <a:ea typeface="微软雅黑" panose="020B0503020204020204" charset="-122"/>
                <a:sym typeface="Arial" panose="020B0604020202020204" pitchFamily="34" charset="0"/>
              </a:rPr>
              <a:t>4. 维持阶段（45 岁至 65 岁）。个</a:t>
            </a:r>
            <a:r>
              <a:rPr kumimoji="0" lang="zh-CN" altLang="en-US" sz="1600" i="0" strike="noStrike" spc="150" baseline="0" noProof="1">
                <a:ln>
                  <a:noFill/>
                </a:ln>
                <a:effectLst/>
                <a:uLnTx/>
                <a:uFillTx/>
                <a:ea typeface="微软雅黑" panose="020B0503020204020204" charset="-122"/>
                <a:sym typeface="Arial" panose="020B0604020202020204" pitchFamily="34" charset="0"/>
              </a:rPr>
              <a:t>体仍希望继续维持属于他的工作“位子”，同时会面对新的人员的挑战。</a:t>
            </a:r>
            <a:endParaRPr kumimoji="0" lang="zh-CN" altLang="en-US" sz="1600" i="0" strike="noStrike" spc="150" baseline="0" noProof="1">
              <a:ln>
                <a:noFill/>
              </a:ln>
              <a:effectLst/>
              <a:uLnTx/>
              <a:uFillTx/>
              <a:ea typeface="微软雅黑" panose="020B0503020204020204" charset="-122"/>
              <a:sym typeface="Arial" panose="020B0604020202020204" pitchFamily="34" charset="0"/>
            </a:endParaRPr>
          </a:p>
          <a:p>
            <a:pPr marR="0" lvl="0" indent="0" algn="just" defTabSz="914400" rtl="0" fontAlgn="base">
              <a:lnSpc>
                <a:spcPct val="130000"/>
              </a:lnSpc>
              <a:spcBef>
                <a:spcPts val="800"/>
              </a:spcBef>
              <a:spcAft>
                <a:spcPts val="0"/>
              </a:spcAft>
              <a:buClr>
                <a:srgbClr val="00B050"/>
              </a:buClr>
              <a:buSzTx/>
              <a:buFont typeface="Malgun Gothic" panose="020B0503020000020004" charset="-127"/>
              <a:buNone/>
              <a:defRPr/>
            </a:pPr>
            <a:r>
              <a:rPr kumimoji="0" lang="zh-CN" altLang="en-US" sz="1600" b="1" i="0" strike="noStrike" spc="150" baseline="0" noProof="1">
                <a:ln>
                  <a:noFill/>
                </a:ln>
                <a:effectLst/>
                <a:uLnTx/>
                <a:uFillTx/>
                <a:ea typeface="微软雅黑" panose="020B0503020204020204" charset="-122"/>
                <a:sym typeface="Arial" panose="020B0604020202020204" pitchFamily="34" charset="0"/>
              </a:rPr>
              <a:t>5. 衰退阶段（在 65 岁以上）。</a:t>
            </a:r>
            <a:r>
              <a:rPr kumimoji="0" lang="zh-CN" altLang="en-US" sz="1600" i="0" strike="noStrike" spc="150" baseline="0" noProof="1">
                <a:ln>
                  <a:noFill/>
                </a:ln>
                <a:effectLst/>
                <a:uLnTx/>
                <a:uFillTx/>
                <a:ea typeface="微软雅黑" panose="020B0503020204020204" charset="-122"/>
                <a:sym typeface="Arial" panose="020B0604020202020204" pitchFamily="34" charset="0"/>
              </a:rPr>
              <a:t>由于生理及心理机能日渐衰退，个体不得不面对现实，从积极参与到隐退。</a:t>
            </a:r>
            <a:endParaRPr kumimoji="0" lang="zh-CN" altLang="en-US" sz="1600" i="0" strike="noStrike" spc="150" baseline="0" noProof="1">
              <a:ln>
                <a:noFill/>
              </a:ln>
              <a:effectLst/>
              <a:uLnTx/>
              <a:uFillTx/>
              <a:ea typeface="微软雅黑" panose="020B0503020204020204" charset="-122"/>
              <a:sym typeface="Arial" panose="020B0604020202020204" pitchFamily="34" charset="0"/>
            </a:endParaRPr>
          </a:p>
        </p:txBody>
      </p:sp>
      <p:grpSp>
        <p:nvGrpSpPr>
          <p:cNvPr id="21" name="组合 20"/>
          <p:cNvGrpSpPr/>
          <p:nvPr/>
        </p:nvGrpSpPr>
        <p:grpSpPr>
          <a:xfrm>
            <a:off x="5591175" y="1595755"/>
            <a:ext cx="1076960" cy="512445"/>
            <a:chOff x="8805" y="2848"/>
            <a:chExt cx="1248" cy="720"/>
          </a:xfrm>
        </p:grpSpPr>
        <p:sp>
          <p:nvSpPr>
            <p:cNvPr id="8" name="任意多边形: 形状 18"/>
            <p:cNvSpPr/>
            <p:nvPr>
              <p:custDataLst>
                <p:tags r:id="rId15"/>
              </p:custDataLst>
            </p:nvPr>
          </p:nvSpPr>
          <p:spPr>
            <a:xfrm rot="10800000">
              <a:off x="9465" y="2848"/>
              <a:ext cx="588"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sp>
          <p:nvSpPr>
            <p:cNvPr id="10" name="任意多边形: 形状 19"/>
            <p:cNvSpPr/>
            <p:nvPr>
              <p:custDataLst>
                <p:tags r:id="rId16"/>
              </p:custDataLst>
            </p:nvPr>
          </p:nvSpPr>
          <p:spPr>
            <a:xfrm rot="10800000">
              <a:off x="8805" y="2848"/>
              <a:ext cx="590"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gr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547995" y="3095625"/>
            <a:ext cx="6121400"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任务二　大学期间职业生涯规划的制定</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
        <p:nvSpPr>
          <p:cNvPr id="3" name="文本占位符 2"/>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大学生职业生涯规划与择业心理</a:t>
            </a:r>
            <a:endParaRPr lang="zh-CN" altLang="en-US" sz="2400" b="1" spc="300" dirty="0">
              <a:solidFill>
                <a:srgbClr val="7EA96D"/>
              </a:solidFill>
              <a:uFillTx/>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一、职业生涯规划的步骤</a:t>
            </a:r>
            <a:endParaRPr lang="zh-CN" altLang="en-US" sz="2400" b="1" spc="300" noProof="0" dirty="0">
              <a:ln>
                <a:noFill/>
              </a:ln>
              <a:solidFill>
                <a:srgbClr val="FCC301"/>
              </a:solidFill>
              <a:effectLst/>
              <a:uLnTx/>
              <a:sym typeface="+mn-ea"/>
            </a:endParaRPr>
          </a:p>
        </p:txBody>
      </p:sp>
      <p:sp>
        <p:nvSpPr>
          <p:cNvPr id="2" name="文本框 1"/>
          <p:cNvSpPr txBox="1"/>
          <p:nvPr>
            <p:custDataLst>
              <p:tags r:id="rId1"/>
            </p:custDataLst>
          </p:nvPr>
        </p:nvSpPr>
        <p:spPr>
          <a:xfrm>
            <a:off x="3994150" y="1421765"/>
            <a:ext cx="4117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（一）自我评估</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06" name="组合 105"/>
          <p:cNvGrpSpPr/>
          <p:nvPr>
            <p:custDataLst>
              <p:tags r:id="rId2"/>
            </p:custDataLst>
          </p:nvPr>
        </p:nvGrpSpPr>
        <p:grpSpPr>
          <a:xfrm>
            <a:off x="1510030" y="2154555"/>
            <a:ext cx="9295765" cy="3644900"/>
            <a:chOff x="3977" y="2715"/>
            <a:chExt cx="12960" cy="7570"/>
          </a:xfrm>
        </p:grpSpPr>
        <p:sp>
          <p:nvSpPr>
            <p:cNvPr id="107" name="矩形 106"/>
            <p:cNvSpPr/>
            <p:nvPr>
              <p:custDataLst>
                <p:tags r:id="rId3"/>
              </p:custDataLst>
            </p:nvPr>
          </p:nvSpPr>
          <p:spPr>
            <a:xfrm>
              <a:off x="5226" y="2715"/>
              <a:ext cx="10462" cy="757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8" name="圆角矩形 107"/>
            <p:cNvSpPr/>
            <p:nvPr>
              <p:custDataLst>
                <p:tags r:id="rId4"/>
              </p:custDataLst>
            </p:nvPr>
          </p:nvSpPr>
          <p:spPr>
            <a:xfrm>
              <a:off x="3977" y="2930"/>
              <a:ext cx="12960" cy="7139"/>
            </a:xfrm>
            <a:prstGeom prst="roundRect">
              <a:avLst/>
            </a:prstGeom>
            <a:solidFill>
              <a:schemeClr val="bg1"/>
            </a:solidFill>
            <a:ln w="12700" cmpd="sng">
              <a:solidFill>
                <a:srgbClr val="E3BE1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5" name="矩形 24"/>
          <p:cNvSpPr/>
          <p:nvPr>
            <p:custDataLst>
              <p:tags r:id="rId5"/>
            </p:custDataLst>
          </p:nvPr>
        </p:nvSpPr>
        <p:spPr>
          <a:xfrm>
            <a:off x="2009140" y="2540000"/>
            <a:ext cx="8173720" cy="3021965"/>
          </a:xfrm>
          <a:prstGeom prst="rect">
            <a:avLst/>
          </a:prstGeom>
        </p:spPr>
        <p:txBody>
          <a:bodyPr/>
          <a:p>
            <a:pPr marL="285750" marR="0" lvl="0" indent="-285750" algn="just" defTabSz="914400" rtl="0" fontAlgn="base">
              <a:lnSpc>
                <a:spcPct val="140000"/>
              </a:lnSpc>
              <a:spcBef>
                <a:spcPts val="800"/>
              </a:spcBef>
              <a:spcAft>
                <a:spcPts val="0"/>
              </a:spcAft>
              <a:buClr>
                <a:srgbClr val="00B050"/>
              </a:buClr>
              <a:buSzTx/>
              <a:buFont typeface="Malgun Gothic" panose="020B0503020000020004" charset="-127"/>
              <a:buChar char="▣"/>
              <a:defRPr/>
            </a:pPr>
            <a:r>
              <a:rPr kumimoji="0" lang="zh-CN" altLang="en-US" sz="1600" i="0" spc="100" baseline="0" noProof="1">
                <a:ln>
                  <a:noFill/>
                </a:ln>
                <a:solidFill>
                  <a:schemeClr val="tx1"/>
                </a:solidFill>
                <a:effectLst/>
                <a:uLnTx/>
                <a:uFillTx/>
                <a:ea typeface="微软雅黑" panose="020B0503020204020204" charset="-122"/>
                <a:sym typeface="Arial" panose="020B0604020202020204" pitchFamily="34" charset="0"/>
              </a:rPr>
              <a:t>自我评估是对自己做出全面的分析，个人职业生涯规划的第一个关键环节是进行正确的评估。在进行职业生涯规划时，同学们考虑更多的是“我想从事什么职业”“我想在未来的职业生涯中达到什么样的目标”，很少能用“我能干什么”的眼光来客观地审视自己。在这样的心态下所制定的职业理想很容易脱离自己的实际情况，也就无法实现。因此，需要对自己的兴趣、特长、性格、学识、技能、智商、情商、德商、组织管理、协调、活动能力等做出一个全面、客观、准确的分析和评价，找出自己的优势、劣势，优点、缺点，为选定生涯路线、目标、制订生涯计划提供依据。</a:t>
            </a:r>
            <a:endParaRPr kumimoji="0" lang="zh-CN" altLang="en-US" sz="1600" i="0" spc="100" baseline="0" noProof="1">
              <a:ln>
                <a:noFill/>
              </a:ln>
              <a:solidFill>
                <a:schemeClr val="tx1"/>
              </a:solidFill>
              <a:effectLst/>
              <a:uLnTx/>
              <a:uFillTx/>
              <a:ea typeface="微软雅黑" panose="020B0503020204020204" charset="-122"/>
              <a:sym typeface="Arial" panose="020B0604020202020204" pitchFamily="34" charset="0"/>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一、职业生涯规划的步骤</a:t>
            </a:r>
            <a:endParaRPr lang="zh-CN" altLang="en-US" sz="2400" b="1" spc="300" noProof="0" dirty="0">
              <a:ln>
                <a:noFill/>
              </a:ln>
              <a:solidFill>
                <a:srgbClr val="FCC301"/>
              </a:solidFill>
              <a:effectLst/>
              <a:uLnTx/>
              <a:sym typeface="+mn-ea"/>
            </a:endParaRPr>
          </a:p>
          <a:p>
            <a:pPr marL="0" algn="l">
              <a:buClrTx/>
              <a:buSzTx/>
              <a:buNone/>
            </a:pPr>
            <a:endParaRPr lang="zh-CN" altLang="en-US" sz="2400" b="1" spc="300" noProof="0" dirty="0">
              <a:ln>
                <a:noFill/>
              </a:ln>
              <a:solidFill>
                <a:srgbClr val="FCC301"/>
              </a:solidFill>
              <a:effectLst/>
              <a:uLnTx/>
              <a:sym typeface="+mn-ea"/>
            </a:endParaRPr>
          </a:p>
        </p:txBody>
      </p:sp>
      <p:cxnSp>
        <p:nvCxnSpPr>
          <p:cNvPr id="7" name="直接连接符 6"/>
          <p:cNvCxnSpPr/>
          <p:nvPr>
            <p:custDataLst>
              <p:tags r:id="rId2"/>
            </p:custDataLst>
          </p:nvPr>
        </p:nvCxnSpPr>
        <p:spPr>
          <a:xfrm>
            <a:off x="946154" y="2160793"/>
            <a:ext cx="5181600" cy="0"/>
          </a:xfrm>
          <a:prstGeom prst="line">
            <a:avLst/>
          </a:prstGeom>
          <a:ln w="12700">
            <a:solidFill>
              <a:schemeClr val="accent1"/>
            </a:solidFill>
            <a:prstDash val="solid"/>
          </a:ln>
        </p:spPr>
        <p:style>
          <a:lnRef idx="1">
            <a:srgbClr val="1E6BC5"/>
          </a:lnRef>
          <a:fillRef idx="0">
            <a:srgbClr val="1E6BC5"/>
          </a:fillRef>
          <a:effectRef idx="0">
            <a:srgbClr val="1E6BC5"/>
          </a:effectRef>
          <a:fontRef idx="minor">
            <a:srgbClr val="000000"/>
          </a:fontRef>
        </p:style>
      </p:cxnSp>
      <p:sp>
        <p:nvSpPr>
          <p:cNvPr id="11" name="文本框 10"/>
          <p:cNvSpPr txBox="1"/>
          <p:nvPr>
            <p:custDataLst>
              <p:tags r:id="rId3"/>
            </p:custDataLst>
          </p:nvPr>
        </p:nvSpPr>
        <p:spPr>
          <a:xfrm>
            <a:off x="846455" y="1605280"/>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360045" lvl="0" indent="-360045" defTabSz="913765" fontAlgn="base">
              <a:buSzPct val="110000"/>
              <a:buFont typeface="Wingdings" panose="05000000000000000000" charset="0"/>
              <a:buChar char="p"/>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具体来说，自我评估主要有以下几个方面：</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descr="&amp;pky8926729319&amp;"/>
          <p:cNvPicPr>
            <a:picLocks noChangeAspect="1"/>
          </p:cNvPicPr>
          <p:nvPr/>
        </p:nvPicPr>
        <p:blipFill>
          <a:blip r:embed="rId4"/>
          <a:srcRect r="35152"/>
          <a:stretch>
            <a:fillRect/>
          </a:stretch>
        </p:blipFill>
        <p:spPr>
          <a:xfrm flipH="1">
            <a:off x="6350000" y="1019810"/>
            <a:ext cx="5842000" cy="5867400"/>
          </a:xfrm>
          <a:prstGeom prst="rect">
            <a:avLst/>
          </a:prstGeom>
        </p:spPr>
      </p:pic>
      <p:sp>
        <p:nvSpPr>
          <p:cNvPr id="4" name="矩形 3"/>
          <p:cNvSpPr/>
          <p:nvPr>
            <p:custDataLst>
              <p:tags r:id="rId5"/>
            </p:custDataLst>
          </p:nvPr>
        </p:nvSpPr>
        <p:spPr>
          <a:xfrm>
            <a:off x="699770" y="2395855"/>
            <a:ext cx="7103745" cy="3746500"/>
          </a:xfrm>
          <a:prstGeom prst="rect">
            <a:avLst/>
          </a:prstGeom>
          <a:solidFill>
            <a:srgbClr val="FCC301">
              <a:alpha val="27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6" name="文本框 5"/>
          <p:cNvSpPr txBox="1"/>
          <p:nvPr>
            <p:custDataLst>
              <p:tags r:id="rId6"/>
            </p:custDataLst>
          </p:nvPr>
        </p:nvSpPr>
        <p:spPr>
          <a:xfrm>
            <a:off x="1085850" y="2622550"/>
            <a:ext cx="6358255" cy="328866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just">
              <a:lnSpc>
                <a:spcPct val="130000"/>
              </a:lnSpc>
              <a:spcBef>
                <a:spcPts val="0"/>
              </a:spcBef>
              <a:spcAft>
                <a:spcPts val="1000"/>
              </a:spcAft>
              <a:buSzPct val="100000"/>
              <a:buNone/>
            </a:pPr>
            <a:r>
              <a:rPr sz="1600" b="1"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1. 评估自己的现实条件</a:t>
            </a:r>
            <a:r>
              <a:rPr lang="zh-CN" sz="1600" b="1"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a:t>
            </a:r>
            <a:r>
              <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自我评估是个人职业生涯规划的基础，也是获得可行的规划方案的前提。一个人只有通过自我评估，正确深刻地认识和了解自己才能对未来的职业生涯做出最佳抉择。如果忽略了自我评估，所做的职业生涯规划很容易中途夭折。测试一下自己的职业兴趣、职业性格、职业能力等相关素质，以确定自己的职业特长，发挥自己的优势。</a:t>
            </a:r>
            <a:endPar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endParaRPr>
          </a:p>
          <a:p>
            <a:pPr marL="0" lvl="0" indent="0" algn="just">
              <a:lnSpc>
                <a:spcPct val="130000"/>
              </a:lnSpc>
              <a:spcBef>
                <a:spcPts val="0"/>
              </a:spcBef>
              <a:spcAft>
                <a:spcPts val="1000"/>
              </a:spcAft>
              <a:buSzPct val="100000"/>
              <a:buNone/>
            </a:pPr>
            <a:r>
              <a:rPr sz="1600" b="1"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2. 预测自己的职业发展潜力</a:t>
            </a:r>
            <a:r>
              <a:rPr lang="zh-CN" sz="1600" b="1"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a:t>
            </a:r>
            <a:r>
              <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对大学生来说，职业生涯是未来的事，要分析自己潜在的条件，寻找到哪些是经过努力可能达到和具备的条件。这既是确定职业目标的重要根据，也是制定具体方法和措施的基础。</a:t>
            </a:r>
            <a:endPar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一、职业生涯规划的步骤</a:t>
            </a:r>
            <a:endParaRPr lang="zh-CN" altLang="en-US" sz="2400" b="1" spc="300" noProof="0" dirty="0">
              <a:ln>
                <a:noFill/>
              </a:ln>
              <a:solidFill>
                <a:srgbClr val="FCC301"/>
              </a:solidFill>
              <a:effectLst/>
              <a:uLnTx/>
              <a:sym typeface="+mn-ea"/>
            </a:endParaRPr>
          </a:p>
          <a:p>
            <a:pPr marL="0" algn="l">
              <a:buClrTx/>
              <a:buSzTx/>
              <a:buNone/>
            </a:pPr>
            <a:endParaRPr lang="zh-CN" altLang="en-US" sz="2400" b="1" spc="300" noProof="0" dirty="0">
              <a:ln>
                <a:noFill/>
              </a:ln>
              <a:solidFill>
                <a:srgbClr val="FCC301"/>
              </a:solidFill>
              <a:effectLst/>
              <a:uLnTx/>
              <a:sym typeface="+mn-ea"/>
            </a:endParaRPr>
          </a:p>
        </p:txBody>
      </p:sp>
      <p:cxnSp>
        <p:nvCxnSpPr>
          <p:cNvPr id="7" name="直接连接符 6"/>
          <p:cNvCxnSpPr/>
          <p:nvPr>
            <p:custDataLst>
              <p:tags r:id="rId2"/>
            </p:custDataLst>
          </p:nvPr>
        </p:nvCxnSpPr>
        <p:spPr>
          <a:xfrm>
            <a:off x="946154" y="2160793"/>
            <a:ext cx="5181600" cy="0"/>
          </a:xfrm>
          <a:prstGeom prst="line">
            <a:avLst/>
          </a:prstGeom>
          <a:ln w="12700">
            <a:solidFill>
              <a:schemeClr val="accent1"/>
            </a:solidFill>
            <a:prstDash val="solid"/>
          </a:ln>
        </p:spPr>
        <p:style>
          <a:lnRef idx="1">
            <a:srgbClr val="1E6BC5"/>
          </a:lnRef>
          <a:fillRef idx="0">
            <a:srgbClr val="1E6BC5"/>
          </a:fillRef>
          <a:effectRef idx="0">
            <a:srgbClr val="1E6BC5"/>
          </a:effectRef>
          <a:fontRef idx="minor">
            <a:srgbClr val="000000"/>
          </a:fontRef>
        </p:style>
      </p:cxnSp>
      <p:sp>
        <p:nvSpPr>
          <p:cNvPr id="11" name="文本框 10"/>
          <p:cNvSpPr txBox="1"/>
          <p:nvPr>
            <p:custDataLst>
              <p:tags r:id="rId3"/>
            </p:custDataLst>
          </p:nvPr>
        </p:nvSpPr>
        <p:spPr>
          <a:xfrm>
            <a:off x="846455" y="1605280"/>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360045" lvl="0" indent="-360045" defTabSz="913765" fontAlgn="base">
              <a:buSzPct val="110000"/>
              <a:buFont typeface="Wingdings" panose="05000000000000000000" charset="0"/>
              <a:buChar char="p"/>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具体来说，自我评估主要有以下几个方面：</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descr="&amp;pky8926729319&amp;"/>
          <p:cNvPicPr>
            <a:picLocks noChangeAspect="1"/>
          </p:cNvPicPr>
          <p:nvPr/>
        </p:nvPicPr>
        <p:blipFill>
          <a:blip r:embed="rId4"/>
          <a:srcRect r="35152"/>
          <a:stretch>
            <a:fillRect/>
          </a:stretch>
        </p:blipFill>
        <p:spPr>
          <a:xfrm flipH="1">
            <a:off x="6350000" y="1019810"/>
            <a:ext cx="5842000" cy="5867400"/>
          </a:xfrm>
          <a:prstGeom prst="rect">
            <a:avLst/>
          </a:prstGeom>
        </p:spPr>
      </p:pic>
      <p:sp>
        <p:nvSpPr>
          <p:cNvPr id="4" name="矩形 3"/>
          <p:cNvSpPr/>
          <p:nvPr>
            <p:custDataLst>
              <p:tags r:id="rId5"/>
            </p:custDataLst>
          </p:nvPr>
        </p:nvSpPr>
        <p:spPr>
          <a:xfrm>
            <a:off x="699770" y="2395855"/>
            <a:ext cx="7103745" cy="3746500"/>
          </a:xfrm>
          <a:prstGeom prst="rect">
            <a:avLst/>
          </a:prstGeom>
          <a:solidFill>
            <a:srgbClr val="FCC301">
              <a:alpha val="27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6" name="文本框 5"/>
          <p:cNvSpPr txBox="1"/>
          <p:nvPr>
            <p:custDataLst>
              <p:tags r:id="rId6"/>
            </p:custDataLst>
          </p:nvPr>
        </p:nvSpPr>
        <p:spPr>
          <a:xfrm>
            <a:off x="1085850" y="2622550"/>
            <a:ext cx="6358255" cy="328866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just">
              <a:lnSpc>
                <a:spcPct val="130000"/>
              </a:lnSpc>
              <a:spcBef>
                <a:spcPts val="0"/>
              </a:spcBef>
              <a:spcAft>
                <a:spcPts val="1000"/>
              </a:spcAft>
              <a:buSzPct val="100000"/>
              <a:buNone/>
            </a:pPr>
            <a:r>
              <a:rPr sz="1600" b="1"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3. 分析就业环境及其变化趋势</a:t>
            </a:r>
            <a:r>
              <a:rPr lang="zh-CN" sz="1600" b="1"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a:t>
            </a:r>
            <a:r>
              <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要分析就业环境，分析地区、社会、经济、科技等的发展情况，以及将要从事的职业在社会中的地位等因素。同时，还应认识到，就业环境不是一成不变的。在职业生涯规划时，要充分了解社会发展趋势对职业影响的程度，从而使自己的设计能够更好地与之相结合。</a:t>
            </a:r>
            <a:endPar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endParaRPr>
          </a:p>
          <a:p>
            <a:pPr marL="0" lvl="0" indent="0" algn="just">
              <a:lnSpc>
                <a:spcPct val="130000"/>
              </a:lnSpc>
              <a:spcBef>
                <a:spcPts val="0"/>
              </a:spcBef>
              <a:spcAft>
                <a:spcPts val="1000"/>
              </a:spcAft>
              <a:buSzPct val="100000"/>
              <a:buNone/>
            </a:pPr>
            <a:r>
              <a:rPr sz="1600" b="1"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4. 寻找自身差距，找到弥补方法</a:t>
            </a:r>
            <a:r>
              <a:rPr lang="zh-CN" sz="1600" b="1"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a:t>
            </a:r>
            <a:r>
              <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通过分析自己的现实条件和潜在发展能力，以及职业对劳动者素质的要求，就会寻找到自身条件与职业要求之间的差距，制定弥补这些差距的措施和规划。这就需要大学生深入了解相关职业的有关情况，如职业资格、职业标准、职业道德规范等，做到有的放矢。</a:t>
            </a:r>
            <a:endPar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心理故事</a:t>
            </a:r>
            <a:endParaRPr lang="zh-CN" altLang="en-US" sz="2400" b="1" spc="300" noProof="0" dirty="0">
              <a:ln>
                <a:noFill/>
              </a:ln>
              <a:solidFill>
                <a:srgbClr val="FCC301"/>
              </a:solidFill>
              <a:effectLst/>
              <a:uLnTx/>
              <a:sym typeface="+mn-ea"/>
            </a:endParaRPr>
          </a:p>
        </p:txBody>
      </p:sp>
      <p:sp>
        <p:nvSpPr>
          <p:cNvPr id="43" name="矩形 42"/>
          <p:cNvSpPr/>
          <p:nvPr>
            <p:custDataLst>
              <p:tags r:id="rId1"/>
            </p:custDataLst>
          </p:nvPr>
        </p:nvSpPr>
        <p:spPr>
          <a:xfrm>
            <a:off x="-2540" y="1240790"/>
            <a:ext cx="12192000" cy="5614670"/>
          </a:xfrm>
          <a:prstGeom prst="rect">
            <a:avLst/>
          </a:prstGeom>
          <a:solidFill>
            <a:srgbClr val="7EA96D"/>
          </a:solidFill>
          <a:ln w="63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51" name="矩形 50"/>
          <p:cNvSpPr/>
          <p:nvPr>
            <p:custDataLst>
              <p:tags r:id="rId2"/>
            </p:custDataLst>
          </p:nvPr>
        </p:nvSpPr>
        <p:spPr>
          <a:xfrm>
            <a:off x="588645" y="1240790"/>
            <a:ext cx="11014075" cy="5615305"/>
          </a:xfrm>
          <a:prstGeom prst="rect">
            <a:avLst/>
          </a:prstGeom>
          <a:solidFill>
            <a:srgbClr val="E4EEFE"/>
          </a:solidFill>
          <a:ln w="190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pic>
        <p:nvPicPr>
          <p:cNvPr id="47" name="图片 46" descr="摄图网_400275437"/>
          <p:cNvPicPr>
            <a:picLocks noChangeAspect="1"/>
          </p:cNvPicPr>
          <p:nvPr userDrawn="1">
            <p:custDataLst>
              <p:tags r:id="rId3"/>
            </p:custDataLst>
          </p:nvPr>
        </p:nvPicPr>
        <p:blipFill>
          <a:blip r:embed="rId4"/>
          <a:stretch>
            <a:fillRect/>
          </a:stretch>
        </p:blipFill>
        <p:spPr>
          <a:xfrm>
            <a:off x="1020445" y="1474470"/>
            <a:ext cx="819150" cy="464820"/>
          </a:xfrm>
          <a:prstGeom prst="rect">
            <a:avLst/>
          </a:prstGeom>
        </p:spPr>
      </p:pic>
      <p:sp>
        <p:nvSpPr>
          <p:cNvPr id="49" name="文本框 48"/>
          <p:cNvSpPr txBox="1"/>
          <p:nvPr>
            <p:custDataLst>
              <p:tags r:id="rId5"/>
            </p:custDataLst>
          </p:nvPr>
        </p:nvSpPr>
        <p:spPr>
          <a:xfrm>
            <a:off x="1629410" y="1856740"/>
            <a:ext cx="8933180" cy="467868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508000" algn="ctr" fontAlgn="ctr">
              <a:lnSpc>
                <a:spcPct val="15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610347219"/>
                </a:ext>
              </a:extLst>
            </a:pPr>
            <a:r>
              <a:rPr sz="1800" b="1" spc="200" dirty="0">
                <a:solidFill>
                  <a:srgbClr val="FCC301"/>
                </a:solidFill>
                <a:uFillTx/>
                <a:latin typeface="微软雅黑" panose="020B0503020204020204" charset="-122"/>
                <a:ea typeface="微软雅黑" panose="020B0503020204020204" charset="-122"/>
                <a:sym typeface="+mn-ea"/>
              </a:rPr>
              <a:t>两个兄弟</a:t>
            </a:r>
            <a:endParaRPr sz="1800" b="1" spc="200" dirty="0">
              <a:solidFill>
                <a:srgbClr val="FCC301"/>
              </a:solidFill>
              <a:uFillTx/>
              <a:latin typeface="微软雅黑" panose="020B0503020204020204" charset="-122"/>
              <a:ea typeface="微软雅黑" panose="020B0503020204020204" charset="-122"/>
              <a:sym typeface="+mn-ea"/>
            </a:endParaRPr>
          </a:p>
          <a:p>
            <a:pPr lvl="0" indent="457200" algn="just" fontAlgn="ctr">
              <a:lnSpc>
                <a:spcPct val="15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519747147"/>
                </a:ext>
              </a:extLst>
            </a:pPr>
            <a:r>
              <a:rPr spc="200" dirty="0">
                <a:solidFill>
                  <a:schemeClr val="tx1">
                    <a:lumMod val="95000"/>
                    <a:lumOff val="5000"/>
                  </a:schemeClr>
                </a:solidFill>
                <a:uFillTx/>
                <a:latin typeface="微软雅黑" panose="020B0503020204020204" charset="-122"/>
                <a:ea typeface="微软雅黑" panose="020B0503020204020204" charset="-122"/>
                <a:sym typeface="+mn-ea"/>
              </a:rPr>
              <a:t>有两个兄弟分别住在相邻的两座山上。两山之间有一条溪，两兄弟每天都会在同一时间下山去溪边挑水。不知不觉已经过了五年。突然有一天，左边这座山的弟弟没有下山挑水，右边那座山的哥哥心想：“他大概睡过头了。”便不以为然。哪知第二天，左边这座山的弟弟，还是没有下山挑水，第三天也一样，直到过了一个月，右边那座山的哥哥想：“我的弟弟可能生病了。”于是他便爬上了左边这座山去探望他的弟弟。当他看到他的弟弟正在打太极拳时，他十分好奇地问：“你已经一个月没有下山挑水了，难道你可以不喝水吗 ?”左边这座山的弟弟指着一口井说：“这五年来，我每天做完功课后，都会抽空挖这口井。如今，终于让我挖出水，我就不必再下山挑水，我可以有更多时间练我喜欢的太极拳了。”</a:t>
            </a:r>
            <a:endParaRPr spc="2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57200" algn="just" fontAlgn="ctr">
              <a:lnSpc>
                <a:spcPct val="15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519747147"/>
                </a:ext>
              </a:extLst>
            </a:pPr>
            <a:r>
              <a:rPr spc="200" dirty="0">
                <a:solidFill>
                  <a:schemeClr val="tx1">
                    <a:lumMod val="95000"/>
                    <a:lumOff val="5000"/>
                  </a:schemeClr>
                </a:solidFill>
                <a:uFillTx/>
                <a:latin typeface="微软雅黑" panose="020B0503020204020204" charset="-122"/>
                <a:ea typeface="微软雅黑" panose="020B0503020204020204" charset="-122"/>
                <a:sym typeface="+mn-ea"/>
              </a:rPr>
              <a:t>我们常常会忘记把握闲暇时间，挖一口属于自己的井，培养自己另一方面的实力。如果我们没有忘记，那当我们年纪大了，我们还依然会有水喝，而且还能喝得很悠闲。</a:t>
            </a:r>
            <a:endParaRPr spc="200" dirty="0">
              <a:solidFill>
                <a:schemeClr val="tx1">
                  <a:lumMod val="95000"/>
                  <a:lumOff val="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一、职业生涯规划的步骤</a:t>
            </a:r>
            <a:endParaRPr lang="zh-CN" altLang="en-US" sz="2400" b="1" spc="300" noProof="0" dirty="0">
              <a:ln>
                <a:noFill/>
              </a:ln>
              <a:solidFill>
                <a:srgbClr val="FCC301"/>
              </a:solidFill>
              <a:effectLst/>
              <a:uLnTx/>
              <a:sym typeface="+mn-ea"/>
            </a:endParaRPr>
          </a:p>
          <a:p>
            <a:pPr marL="0" algn="l">
              <a:buClrTx/>
              <a:buSzTx/>
              <a:buNone/>
            </a:pPr>
            <a:endParaRPr lang="zh-CN" altLang="en-US" sz="2400" b="1" spc="300" noProof="0" dirty="0">
              <a:ln>
                <a:noFill/>
              </a:ln>
              <a:solidFill>
                <a:srgbClr val="FCC301"/>
              </a:solidFill>
              <a:effectLst/>
              <a:uLnTx/>
              <a:sym typeface="+mn-ea"/>
            </a:endParaRPr>
          </a:p>
        </p:txBody>
      </p:sp>
      <p:grpSp>
        <p:nvGrpSpPr>
          <p:cNvPr id="12" name="组合 11"/>
          <p:cNvGrpSpPr/>
          <p:nvPr/>
        </p:nvGrpSpPr>
        <p:grpSpPr>
          <a:xfrm>
            <a:off x="6796405" y="2385060"/>
            <a:ext cx="4596130" cy="3538220"/>
            <a:chOff x="10567" y="3409"/>
            <a:chExt cx="7238" cy="5572"/>
          </a:xfrm>
        </p:grpSpPr>
        <p:sp>
          <p:nvSpPr>
            <p:cNvPr id="5" name="矩形 4"/>
            <p:cNvSpPr/>
            <p:nvPr>
              <p:custDataLst>
                <p:tags r:id="rId2"/>
              </p:custDataLst>
            </p:nvPr>
          </p:nvSpPr>
          <p:spPr>
            <a:xfrm>
              <a:off x="10747" y="3667"/>
              <a:ext cx="7059" cy="5314"/>
            </a:xfrm>
            <a:prstGeom prst="rect">
              <a:avLst/>
            </a:prstGeom>
            <a:solidFill>
              <a:srgbClr val="C4C815"/>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pic>
          <p:nvPicPr>
            <p:cNvPr id="2" name="图片 1"/>
            <p:cNvPicPr>
              <a:picLocks noChangeAspect="1"/>
            </p:cNvPicPr>
            <p:nvPr>
              <p:custDataLst>
                <p:tags r:id="rId3"/>
              </p:custDataLst>
            </p:nvPr>
          </p:nvPicPr>
          <p:blipFill>
            <a:blip r:embed="rId4"/>
            <a:srcRect r="27535" b="5375"/>
            <a:stretch>
              <a:fillRect/>
            </a:stretch>
          </p:blipFill>
          <p:spPr>
            <a:xfrm>
              <a:off x="10567" y="3409"/>
              <a:ext cx="7019" cy="5383"/>
            </a:xfrm>
            <a:prstGeom prst="rect">
              <a:avLst/>
            </a:prstGeom>
            <a:effectLst>
              <a:glow rad="101600">
                <a:schemeClr val="accent1">
                  <a:satMod val="175000"/>
                  <a:alpha val="40000"/>
                </a:schemeClr>
              </a:glow>
              <a:outerShdw blurRad="63500" sx="102000" sy="102000" algn="ctr" rotWithShape="0">
                <a:prstClr val="black">
                  <a:alpha val="40000"/>
                </a:prstClr>
              </a:outerShdw>
            </a:effectLst>
          </p:spPr>
        </p:pic>
      </p:grpSp>
      <p:sp>
        <p:nvSpPr>
          <p:cNvPr id="6" name="文本框 5"/>
          <p:cNvSpPr txBox="1"/>
          <p:nvPr>
            <p:custDataLst>
              <p:tags r:id="rId5"/>
            </p:custDataLst>
          </p:nvPr>
        </p:nvSpPr>
        <p:spPr>
          <a:xfrm>
            <a:off x="852170" y="2385060"/>
            <a:ext cx="5333365" cy="375666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just">
              <a:lnSpc>
                <a:spcPct val="130000"/>
              </a:lnSpc>
              <a:spcBef>
                <a:spcPts val="0"/>
              </a:spcBef>
              <a:spcAft>
                <a:spcPts val="1000"/>
              </a:spcAft>
              <a:buSzPct val="100000"/>
              <a:buFont typeface="Wingdings" panose="05000000000000000000" charset="0"/>
              <a:buChar char="u"/>
            </a:pPr>
            <a:r>
              <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明确的目标是前进的动力。从职业生涯发展的角度来看，职业目标包括近期目标和中、远期目标。近期目标是在最近几年内、最近几个月内能够实现的目标，如干出什么成绩、晋升到什么职位、接受什么样的学习和培训等；中、远期目标则与自己的人生追求相接近，如成为部门经理等。</a:t>
            </a:r>
            <a:endPar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endParaRPr>
          </a:p>
          <a:p>
            <a:pPr marL="285750" lvl="0" indent="-285750" algn="just">
              <a:lnSpc>
                <a:spcPct val="130000"/>
              </a:lnSpc>
              <a:spcBef>
                <a:spcPts val="0"/>
              </a:spcBef>
              <a:spcAft>
                <a:spcPts val="1000"/>
              </a:spcAft>
              <a:buSzPct val="100000"/>
              <a:buFont typeface="Wingdings" panose="05000000000000000000" charset="0"/>
              <a:buChar char="u"/>
            </a:pPr>
            <a:r>
              <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制定目标应考虑到两方面因素：一是外部因素，社会经济发展的需要和面临的就业环境；二是内部因素，即自身的素质，包括现实的素质条件和未来可能达到的素质条件。只有这样，制订的职业目标才是准确的。</a:t>
            </a:r>
            <a:endPar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endParaRPr>
          </a:p>
        </p:txBody>
      </p:sp>
      <p:cxnSp>
        <p:nvCxnSpPr>
          <p:cNvPr id="7" name="直接连接符 6"/>
          <p:cNvCxnSpPr/>
          <p:nvPr>
            <p:custDataLst>
              <p:tags r:id="rId6"/>
            </p:custDataLst>
          </p:nvPr>
        </p:nvCxnSpPr>
        <p:spPr>
          <a:xfrm>
            <a:off x="778514" y="2244613"/>
            <a:ext cx="5181600" cy="0"/>
          </a:xfrm>
          <a:prstGeom prst="line">
            <a:avLst/>
          </a:prstGeom>
          <a:ln w="12700">
            <a:solidFill>
              <a:schemeClr val="accent1"/>
            </a:solidFill>
            <a:prstDash val="solid"/>
          </a:ln>
        </p:spPr>
        <p:style>
          <a:lnRef idx="1">
            <a:srgbClr val="1E6BC5"/>
          </a:lnRef>
          <a:fillRef idx="0">
            <a:srgbClr val="1E6BC5"/>
          </a:fillRef>
          <a:effectRef idx="0">
            <a:srgbClr val="1E6BC5"/>
          </a:effectRef>
          <a:fontRef idx="minor">
            <a:srgbClr val="000000"/>
          </a:fontRef>
        </p:style>
      </p:cxnSp>
      <p:sp>
        <p:nvSpPr>
          <p:cNvPr id="11" name="文本框 10"/>
          <p:cNvSpPr txBox="1"/>
          <p:nvPr>
            <p:custDataLst>
              <p:tags r:id="rId7"/>
            </p:custDataLst>
          </p:nvPr>
        </p:nvSpPr>
        <p:spPr>
          <a:xfrm>
            <a:off x="678815" y="1689100"/>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（二）职业发展目标的确定</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一、职业生涯规划的步骤</a:t>
            </a:r>
            <a:endParaRPr lang="zh-CN" altLang="en-US" sz="2400" b="1" spc="300" noProof="0" dirty="0">
              <a:ln>
                <a:noFill/>
              </a:ln>
              <a:solidFill>
                <a:srgbClr val="FCC301"/>
              </a:solidFill>
              <a:effectLst/>
              <a:uLnTx/>
              <a:sym typeface="+mn-ea"/>
            </a:endParaRPr>
          </a:p>
        </p:txBody>
      </p:sp>
      <p:sp>
        <p:nvSpPr>
          <p:cNvPr id="4" name="椭圆 3"/>
          <p:cNvSpPr/>
          <p:nvPr>
            <p:custDataLst>
              <p:tags r:id="rId2"/>
            </p:custDataLst>
          </p:nvPr>
        </p:nvSpPr>
        <p:spPr>
          <a:xfrm>
            <a:off x="10915650" y="1901825"/>
            <a:ext cx="254000" cy="231775"/>
          </a:xfrm>
          <a:prstGeom prst="ellipse">
            <a:avLst/>
          </a:prstGeom>
          <a:solidFill>
            <a:srgbClr val="EDE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3" name="矩形 30"/>
          <p:cNvSpPr>
            <a:spLocks noChangeArrowheads="1"/>
          </p:cNvSpPr>
          <p:nvPr/>
        </p:nvSpPr>
        <p:spPr bwMode="auto">
          <a:xfrm>
            <a:off x="7590155" y="2411095"/>
            <a:ext cx="3171190" cy="3597910"/>
          </a:xfrm>
          <a:prstGeom prst="rect">
            <a:avLst/>
          </a:prstGeom>
          <a:noFill/>
          <a:ln w="9525">
            <a:noFill/>
            <a:miter lim="800000"/>
          </a:ln>
        </p:spPr>
        <p:txBody>
          <a:bodyPr wrap="square" lIns="155481" tIns="77741" rIns="155481" bIns="77741">
            <a:spAutoFit/>
          </a:bodyPr>
          <a:p>
            <a:pPr algn="just" defTabSz="914400">
              <a:lnSpc>
                <a:spcPct val="140000"/>
              </a:lnSpc>
              <a:defRPr/>
            </a:pPr>
            <a:r>
              <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在职业生涯规划中，措施是实现目标的重要保证，再完美的目标，如果没有具体的行动和措施来保证，也只能是纸上谈兵。大学生一般要根据自己的职业目标和实际情况，制订出可行的措施，在时间上做出具体安排，以确保目标的实现，从而使职业生涯更加美好而辉煌。</a:t>
            </a:r>
            <a:endPar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nvGrpSpPr>
          <p:cNvPr id="2" name="组合 1"/>
          <p:cNvGrpSpPr/>
          <p:nvPr/>
        </p:nvGrpSpPr>
        <p:grpSpPr>
          <a:xfrm>
            <a:off x="7404101" y="1694576"/>
            <a:ext cx="3787110" cy="560493"/>
            <a:chOff x="1190045" y="1445954"/>
            <a:chExt cx="2532101" cy="364058"/>
          </a:xfrm>
        </p:grpSpPr>
        <p:cxnSp>
          <p:nvCxnSpPr>
            <p:cNvPr id="15" name="Straight Connector 38"/>
            <p:cNvCxnSpPr/>
            <p:nvPr/>
          </p:nvCxnSpPr>
          <p:spPr bwMode="auto">
            <a:xfrm flipV="1">
              <a:off x="1190045" y="1810010"/>
              <a:ext cx="2406997" cy="2"/>
            </a:xfrm>
            <a:prstGeom prst="line">
              <a:avLst/>
            </a:prstGeom>
            <a:noFill/>
            <a:ln w="6350" cap="rnd" cmpd="sng" algn="ctr">
              <a:solidFill>
                <a:sysClr val="windowText" lastClr="000000">
                  <a:lumMod val="50000"/>
                  <a:lumOff val="50000"/>
                </a:sysClr>
              </a:solidFill>
              <a:prstDash val="solid"/>
            </a:ln>
            <a:effectLst/>
          </p:spPr>
        </p:cxnSp>
        <p:grpSp>
          <p:nvGrpSpPr>
            <p:cNvPr id="16" name="组合 15"/>
            <p:cNvGrpSpPr/>
            <p:nvPr/>
          </p:nvGrpSpPr>
          <p:grpSpPr>
            <a:xfrm>
              <a:off x="1244794" y="1445954"/>
              <a:ext cx="2477352" cy="261752"/>
              <a:chOff x="1244794" y="1445954"/>
              <a:chExt cx="2477352" cy="261752"/>
            </a:xfrm>
          </p:grpSpPr>
          <p:sp>
            <p:nvSpPr>
              <p:cNvPr id="6" name="Rounded Rectangle 43"/>
              <p:cNvSpPr/>
              <p:nvPr/>
            </p:nvSpPr>
            <p:spPr>
              <a:xfrm>
                <a:off x="1244794" y="1463818"/>
                <a:ext cx="720000" cy="243888"/>
              </a:xfrm>
              <a:prstGeom prst="roundRect">
                <a:avLst>
                  <a:gd name="adj" fmla="val 0"/>
                </a:avLst>
              </a:prstGeom>
              <a:solidFill>
                <a:srgbClr val="E3BE17"/>
              </a:solidFill>
              <a:ln w="25400" cap="flat" cmpd="sng" algn="ctr">
                <a:noFill/>
                <a:prstDash val="solid"/>
              </a:ln>
              <a:effectLst/>
            </p:spPr>
            <p:txBody>
              <a:bodyPr rtlCol="0" anchor="ctr"/>
              <a:p>
                <a:pPr algn="ctr" defTabSz="914400">
                  <a:defRPr/>
                </a:pPr>
                <a:endParaRPr lang="id-ID" sz="2000"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7" name="TextBox 52"/>
              <p:cNvSpPr txBox="1"/>
              <p:nvPr/>
            </p:nvSpPr>
            <p:spPr>
              <a:xfrm>
                <a:off x="1314389" y="1467534"/>
                <a:ext cx="580808" cy="239223"/>
              </a:xfrm>
              <a:prstGeom prst="rect">
                <a:avLst/>
              </a:prstGeom>
              <a:noFill/>
            </p:spPr>
            <p:txBody>
              <a:bodyPr wrap="none" rtlCol="0">
                <a:spAutoFit/>
              </a:bodyPr>
              <a:p>
                <a:pPr algn="ctr" defTabSz="914400">
                  <a:defRPr/>
                </a:pPr>
                <a:r>
                  <a:rPr lang="zh-CN" altLang="en-US"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rPr>
                  <a:t>（四）</a:t>
                </a:r>
                <a:endParaRPr lang="zh-CN" altLang="en-US"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2" name="TextBox 53"/>
              <p:cNvSpPr txBox="1"/>
              <p:nvPr/>
            </p:nvSpPr>
            <p:spPr>
              <a:xfrm>
                <a:off x="1953822" y="1445954"/>
                <a:ext cx="1768324" cy="259020"/>
              </a:xfrm>
              <a:prstGeom prst="rect">
                <a:avLst/>
              </a:prstGeom>
              <a:noFill/>
            </p:spPr>
            <p:txBody>
              <a:bodyPr wrap="square" rtlCol="0">
                <a:spAutoFit/>
              </a:bodyPr>
              <a:p>
                <a:pPr defTabSz="914400">
                  <a:defRPr/>
                </a:pPr>
                <a:r>
                  <a:rPr sz="2000" b="1" spc="150">
                    <a:solidFill>
                      <a:srgbClr val="404040"/>
                    </a:solidFill>
                    <a:latin typeface="微软雅黑" panose="020B0503020204020204" charset="-122"/>
                    <a:ea typeface="微软雅黑" panose="020B0503020204020204" charset="-122"/>
                    <a:cs typeface="微软雅黑" panose="020B0503020204020204" charset="-122"/>
                    <a:sym typeface="+mn-ea"/>
                  </a:rPr>
                  <a:t>措施的制定</a:t>
                </a:r>
                <a:endParaRPr sz="2000" b="1" spc="150">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grpSp>
      </p:grpSp>
      <p:sp>
        <p:nvSpPr>
          <p:cNvPr id="5" name="矩形 30"/>
          <p:cNvSpPr>
            <a:spLocks noChangeArrowheads="1"/>
          </p:cNvSpPr>
          <p:nvPr/>
        </p:nvSpPr>
        <p:spPr bwMode="auto">
          <a:xfrm>
            <a:off x="971550" y="2339340"/>
            <a:ext cx="6000115" cy="1434465"/>
          </a:xfrm>
          <a:prstGeom prst="rect">
            <a:avLst/>
          </a:prstGeom>
          <a:noFill/>
          <a:ln w="9525">
            <a:noFill/>
            <a:miter lim="800000"/>
          </a:ln>
        </p:spPr>
        <p:txBody>
          <a:bodyPr wrap="square" lIns="155481" tIns="77741" rIns="155481" bIns="77741">
            <a:spAutoFit/>
          </a:bodyPr>
          <a:p>
            <a:pPr algn="just" defTabSz="914400">
              <a:lnSpc>
                <a:spcPct val="130000"/>
              </a:lnSpc>
              <a:defRPr/>
            </a:pPr>
            <a:r>
              <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实现职业理想，不是一蹴而就的，要靠每一个阶段目标的实现而达到。</a:t>
            </a:r>
            <a:endPar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algn="just" defTabSz="914400">
              <a:lnSpc>
                <a:spcPct val="130000"/>
              </a:lnSpc>
              <a:defRPr/>
            </a:pPr>
            <a:r>
              <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一般意义上讲，职业生涯的阶段可以分为准备阶段、实习阶段、选择阶段、定向阶段、发展阶段、实现阶段等。</a:t>
            </a:r>
            <a:endPar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8" name="组合 7"/>
          <p:cNvGrpSpPr/>
          <p:nvPr/>
        </p:nvGrpSpPr>
        <p:grpSpPr>
          <a:xfrm>
            <a:off x="998221" y="1685686"/>
            <a:ext cx="4499999" cy="560493"/>
            <a:chOff x="1190045" y="1445954"/>
            <a:chExt cx="3008746" cy="364058"/>
          </a:xfrm>
        </p:grpSpPr>
        <p:cxnSp>
          <p:nvCxnSpPr>
            <p:cNvPr id="9" name="Straight Connector 38"/>
            <p:cNvCxnSpPr/>
            <p:nvPr/>
          </p:nvCxnSpPr>
          <p:spPr bwMode="auto">
            <a:xfrm flipV="1">
              <a:off x="1190045" y="1810010"/>
              <a:ext cx="3008746" cy="2"/>
            </a:xfrm>
            <a:prstGeom prst="line">
              <a:avLst/>
            </a:prstGeom>
            <a:noFill/>
            <a:ln w="6350" cap="rnd" cmpd="sng" algn="ctr">
              <a:solidFill>
                <a:sysClr val="windowText" lastClr="000000">
                  <a:lumMod val="50000"/>
                  <a:lumOff val="50000"/>
                </a:sysClr>
              </a:solidFill>
              <a:prstDash val="solid"/>
            </a:ln>
            <a:effectLst/>
          </p:spPr>
        </p:cxnSp>
        <p:grpSp>
          <p:nvGrpSpPr>
            <p:cNvPr id="10" name="组合 9"/>
            <p:cNvGrpSpPr/>
            <p:nvPr/>
          </p:nvGrpSpPr>
          <p:grpSpPr>
            <a:xfrm>
              <a:off x="1244794" y="1445954"/>
              <a:ext cx="2477352" cy="261752"/>
              <a:chOff x="1244794" y="1445954"/>
              <a:chExt cx="2477352" cy="261752"/>
            </a:xfrm>
          </p:grpSpPr>
          <p:sp>
            <p:nvSpPr>
              <p:cNvPr id="11" name="Rounded Rectangle 43"/>
              <p:cNvSpPr/>
              <p:nvPr/>
            </p:nvSpPr>
            <p:spPr>
              <a:xfrm>
                <a:off x="1244794" y="1463818"/>
                <a:ext cx="720000" cy="243888"/>
              </a:xfrm>
              <a:prstGeom prst="roundRect">
                <a:avLst>
                  <a:gd name="adj" fmla="val 0"/>
                </a:avLst>
              </a:prstGeom>
              <a:solidFill>
                <a:srgbClr val="E3BE17"/>
              </a:solidFill>
              <a:ln w="25400" cap="flat" cmpd="sng" algn="ctr">
                <a:noFill/>
                <a:prstDash val="solid"/>
              </a:ln>
              <a:effectLst/>
            </p:spPr>
            <p:txBody>
              <a:bodyPr rtlCol="0" anchor="ctr"/>
              <a:p>
                <a:pPr algn="ctr" defTabSz="914400">
                  <a:defRPr/>
                </a:pPr>
                <a:endParaRPr lang="id-ID" sz="2000"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4" name="TextBox 52"/>
              <p:cNvSpPr txBox="1"/>
              <p:nvPr/>
            </p:nvSpPr>
            <p:spPr>
              <a:xfrm>
                <a:off x="1314389" y="1467534"/>
                <a:ext cx="580808" cy="239223"/>
              </a:xfrm>
              <a:prstGeom prst="rect">
                <a:avLst/>
              </a:prstGeom>
              <a:noFill/>
            </p:spPr>
            <p:txBody>
              <a:bodyPr wrap="none" rtlCol="0">
                <a:spAutoFit/>
              </a:bodyPr>
              <a:p>
                <a:pPr algn="ctr" defTabSz="914400">
                  <a:defRPr/>
                </a:pPr>
                <a:r>
                  <a:rPr lang="zh-CN" altLang="en-US"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rPr>
                  <a:t>（三）</a:t>
                </a:r>
                <a:endParaRPr lang="zh-CN" altLang="en-US"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8" name="TextBox 53"/>
              <p:cNvSpPr txBox="1"/>
              <p:nvPr/>
            </p:nvSpPr>
            <p:spPr>
              <a:xfrm>
                <a:off x="1953822" y="1445954"/>
                <a:ext cx="1768324" cy="259020"/>
              </a:xfrm>
              <a:prstGeom prst="rect">
                <a:avLst/>
              </a:prstGeom>
              <a:noFill/>
            </p:spPr>
            <p:txBody>
              <a:bodyPr wrap="square" rtlCol="0">
                <a:spAutoFit/>
              </a:bodyPr>
              <a:p>
                <a:pPr defTabSz="914400">
                  <a:defRPr/>
                </a:pPr>
                <a:r>
                  <a:rPr sz="2000" b="1"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发展阶段的设计</a:t>
                </a:r>
                <a:endParaRPr sz="2000" b="1"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grpSp>
      <p:pic>
        <p:nvPicPr>
          <p:cNvPr id="57" name="图片 56"/>
          <p:cNvPicPr/>
          <p:nvPr>
            <p:custDataLst>
              <p:tags r:id="rId3"/>
            </p:custDataLst>
          </p:nvPr>
        </p:nvPicPr>
        <p:blipFill rotWithShape="1">
          <a:blip r:embed="rId4"/>
          <a:srcRect t="5556" b="5556"/>
          <a:stretch>
            <a:fillRect/>
          </a:stretch>
        </p:blipFill>
        <p:spPr>
          <a:xfrm>
            <a:off x="1465580" y="3871595"/>
            <a:ext cx="5012055" cy="209296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p:tgtEl>
                                          <p:spTgt spid="13"/>
                                        </p:tgtEl>
                                        <p:attrNameLst>
                                          <p:attrName>ppt_y</p:attrName>
                                        </p:attrNameLst>
                                      </p:cBhvr>
                                      <p:tavLst>
                                        <p:tav tm="0">
                                          <p:val>
                                            <p:strVal val="#ppt_y-#ppt_h*1.125000"/>
                                          </p:val>
                                        </p:tav>
                                        <p:tav tm="100000">
                                          <p:val>
                                            <p:strVal val="#ppt_y"/>
                                          </p:val>
                                        </p:tav>
                                      </p:tavLst>
                                    </p:anim>
                                    <p:animEffect transition="in" filter="wipe(down)">
                                      <p:cBhvr>
                                        <p:cTn id="12" dur="1000"/>
                                        <p:tgtEl>
                                          <p:spTgt spid="13"/>
                                        </p:tgtEl>
                                      </p:cBhvr>
                                    </p:animEffect>
                                  </p:childTnLst>
                                </p:cTn>
                              </p:par>
                            </p:childTnLst>
                          </p:cTn>
                        </p:par>
                        <p:par>
                          <p:cTn id="13" fill="hold">
                            <p:stCondLst>
                              <p:cond delay="1500"/>
                            </p:stCondLst>
                            <p:childTnLst>
                              <p:par>
                                <p:cTn id="14" presetID="14" presetClass="entr" presetSubtype="1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childTnLst>
                          </p:cTn>
                        </p:par>
                        <p:par>
                          <p:cTn id="17" fill="hold">
                            <p:stCondLst>
                              <p:cond delay="2000"/>
                            </p:stCondLst>
                            <p:childTnLst>
                              <p:par>
                                <p:cTn id="18" presetID="1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000"/>
                                        <p:tgtEl>
                                          <p:spTgt spid="5"/>
                                        </p:tgtEl>
                                        <p:attrNameLst>
                                          <p:attrName>ppt_y</p:attrName>
                                        </p:attrNameLst>
                                      </p:cBhvr>
                                      <p:tavLst>
                                        <p:tav tm="0">
                                          <p:val>
                                            <p:strVal val="#ppt_y-#ppt_h*1.125000"/>
                                          </p:val>
                                        </p:tav>
                                        <p:tav tm="100000">
                                          <p:val>
                                            <p:strVal val="#ppt_y"/>
                                          </p:val>
                                        </p:tav>
                                      </p:tavLst>
                                    </p:anim>
                                    <p:animEffect transition="in" filter="wipe(down)">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6458585" y="1866265"/>
            <a:ext cx="5124450" cy="523240"/>
            <a:chOff x="9926" y="2939"/>
            <a:chExt cx="8070" cy="824"/>
          </a:xfrm>
        </p:grpSpPr>
        <p:sp>
          <p:nvSpPr>
            <p:cNvPr id="22" name="文本框 21"/>
            <p:cNvSpPr txBox="1"/>
            <p:nvPr>
              <p:custDataLst>
                <p:tags r:id="rId1"/>
              </p:custDataLst>
            </p:nvPr>
          </p:nvSpPr>
          <p:spPr>
            <a:xfrm>
              <a:off x="11087" y="2985"/>
              <a:ext cx="6909"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大学生学习心理与创造性思维培养 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 name="组合 5"/>
            <p:cNvGrpSpPr/>
            <p:nvPr>
              <p:custDataLst>
                <p:tags r:id="rId2"/>
              </p:custDataLst>
            </p:nvPr>
          </p:nvGrpSpPr>
          <p:grpSpPr>
            <a:xfrm>
              <a:off x="9926" y="2939"/>
              <a:ext cx="1069" cy="824"/>
              <a:chOff x="745601" y="1880290"/>
              <a:chExt cx="678520" cy="523220"/>
            </a:xfrm>
          </p:grpSpPr>
          <p:sp>
            <p:nvSpPr>
              <p:cNvPr id="29" name="椭圆 28"/>
              <p:cNvSpPr/>
              <p:nvPr>
                <p:custDataLst>
                  <p:tags r:id="rId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30" name="文本框 29"/>
              <p:cNvSpPr txBox="1"/>
              <p:nvPr>
                <p:custDataLst>
                  <p:tags r:id="rId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7</a:t>
                </a:r>
                <a:endParaRPr lang="en-US" altLang="zh-CN" sz="2000" b="1" dirty="0">
                  <a:latin typeface="微软雅黑" panose="020B0503020204020204" charset="-122"/>
                  <a:ea typeface="微软雅黑" panose="020B0503020204020204" charset="-122"/>
                </a:endParaRPr>
              </a:p>
            </p:txBody>
          </p:sp>
          <p:sp>
            <p:nvSpPr>
              <p:cNvPr id="2" name="椭圆 1"/>
              <p:cNvSpPr/>
              <p:nvPr>
                <p:custDataLst>
                  <p:tags r:id="rId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6" name="组合 75"/>
          <p:cNvGrpSpPr/>
          <p:nvPr/>
        </p:nvGrpSpPr>
        <p:grpSpPr>
          <a:xfrm>
            <a:off x="6458585" y="2624455"/>
            <a:ext cx="4104005" cy="523240"/>
            <a:chOff x="9926" y="4133"/>
            <a:chExt cx="6463" cy="824"/>
          </a:xfrm>
        </p:grpSpPr>
        <p:sp>
          <p:nvSpPr>
            <p:cNvPr id="33" name="文本框 32"/>
            <p:cNvSpPr txBox="1"/>
            <p:nvPr>
              <p:custDataLst>
                <p:tags r:id="rId6"/>
              </p:custDataLst>
            </p:nvPr>
          </p:nvSpPr>
          <p:spPr>
            <a:xfrm>
              <a:off x="11087" y="4179"/>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大学生情绪管理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3" name="组合 2"/>
            <p:cNvGrpSpPr/>
            <p:nvPr>
              <p:custDataLst>
                <p:tags r:id="rId7"/>
              </p:custDataLst>
            </p:nvPr>
          </p:nvGrpSpPr>
          <p:grpSpPr>
            <a:xfrm>
              <a:off x="9926" y="4133"/>
              <a:ext cx="1069" cy="824"/>
              <a:chOff x="745601" y="2873351"/>
              <a:chExt cx="678520" cy="523220"/>
            </a:xfrm>
          </p:grpSpPr>
          <p:sp>
            <p:nvSpPr>
              <p:cNvPr id="34" name="椭圆 33"/>
              <p:cNvSpPr/>
              <p:nvPr>
                <p:custDataLst>
                  <p:tags r:id="rId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 name="文本框 3"/>
              <p:cNvSpPr txBox="1"/>
              <p:nvPr>
                <p:custDataLst>
                  <p:tags r:id="rId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8</a:t>
                </a:r>
                <a:endParaRPr lang="en-US" altLang="zh-CN" sz="2000" b="1" dirty="0">
                  <a:latin typeface="微软雅黑" panose="020B0503020204020204" charset="-122"/>
                  <a:ea typeface="微软雅黑" panose="020B0503020204020204" charset="-122"/>
                </a:endParaRPr>
              </a:p>
            </p:txBody>
          </p:sp>
          <p:sp>
            <p:nvSpPr>
              <p:cNvPr id="5" name="椭圆 4"/>
              <p:cNvSpPr/>
              <p:nvPr>
                <p:custDataLst>
                  <p:tags r:id="rId1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7" name="组合 76"/>
          <p:cNvGrpSpPr/>
          <p:nvPr/>
        </p:nvGrpSpPr>
        <p:grpSpPr>
          <a:xfrm>
            <a:off x="6458585" y="3402965"/>
            <a:ext cx="4104005" cy="523240"/>
            <a:chOff x="9926" y="5359"/>
            <a:chExt cx="6463" cy="824"/>
          </a:xfrm>
        </p:grpSpPr>
        <p:sp>
          <p:nvSpPr>
            <p:cNvPr id="7" name="文本框 6"/>
            <p:cNvSpPr txBox="1"/>
            <p:nvPr>
              <p:custDataLst>
                <p:tags r:id="rId11"/>
              </p:custDataLst>
            </p:nvPr>
          </p:nvSpPr>
          <p:spPr>
            <a:xfrm>
              <a:off x="11087" y="540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大学生人际交往</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 name="组合 7"/>
            <p:cNvGrpSpPr/>
            <p:nvPr>
              <p:custDataLst>
                <p:tags r:id="rId12"/>
              </p:custDataLst>
            </p:nvPr>
          </p:nvGrpSpPr>
          <p:grpSpPr>
            <a:xfrm>
              <a:off x="9926" y="5359"/>
              <a:ext cx="1069" cy="824"/>
              <a:chOff x="745601" y="3866412"/>
              <a:chExt cx="678520" cy="523220"/>
            </a:xfrm>
          </p:grpSpPr>
          <p:sp>
            <p:nvSpPr>
              <p:cNvPr id="9" name="椭圆 8"/>
              <p:cNvSpPr/>
              <p:nvPr>
                <p:custDataLst>
                  <p:tags r:id="rId1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0" name="文本框 9"/>
              <p:cNvSpPr txBox="1"/>
              <p:nvPr>
                <p:custDataLst>
                  <p:tags r:id="rId1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9</a:t>
                </a:r>
                <a:endParaRPr lang="en-US" altLang="zh-CN" sz="2000" b="1" dirty="0">
                  <a:latin typeface="微软雅黑" panose="020B0503020204020204" charset="-122"/>
                  <a:ea typeface="微软雅黑" panose="020B0503020204020204" charset="-122"/>
                </a:endParaRPr>
              </a:p>
            </p:txBody>
          </p:sp>
          <p:sp>
            <p:nvSpPr>
              <p:cNvPr id="12" name="椭圆 11"/>
              <p:cNvSpPr/>
              <p:nvPr>
                <p:custDataLst>
                  <p:tags r:id="rId1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8" name="组合 77"/>
          <p:cNvGrpSpPr/>
          <p:nvPr/>
        </p:nvGrpSpPr>
        <p:grpSpPr>
          <a:xfrm>
            <a:off x="6431280" y="4171315"/>
            <a:ext cx="4131310" cy="523240"/>
            <a:chOff x="9883" y="6569"/>
            <a:chExt cx="6506" cy="824"/>
          </a:xfrm>
        </p:grpSpPr>
        <p:sp>
          <p:nvSpPr>
            <p:cNvPr id="43" name="文本框 42"/>
            <p:cNvSpPr txBox="1"/>
            <p:nvPr>
              <p:custDataLst>
                <p:tags r:id="rId16"/>
              </p:custDataLst>
            </p:nvPr>
          </p:nvSpPr>
          <p:spPr>
            <a:xfrm>
              <a:off x="11087" y="661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大学生恋爱与性心理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3" name="组合 12"/>
            <p:cNvGrpSpPr/>
            <p:nvPr>
              <p:custDataLst>
                <p:tags r:id="rId17"/>
              </p:custDataLst>
            </p:nvPr>
          </p:nvGrpSpPr>
          <p:grpSpPr>
            <a:xfrm>
              <a:off x="9883" y="6569"/>
              <a:ext cx="1112" cy="824"/>
              <a:chOff x="718296" y="4859473"/>
              <a:chExt cx="705825" cy="523220"/>
            </a:xfrm>
          </p:grpSpPr>
          <p:sp>
            <p:nvSpPr>
              <p:cNvPr id="44" name="椭圆 43"/>
              <p:cNvSpPr/>
              <p:nvPr>
                <p:custDataLst>
                  <p:tags r:id="rId1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5" name="文本框 44"/>
              <p:cNvSpPr txBox="1"/>
              <p:nvPr>
                <p:custDataLst>
                  <p:tags r:id="rId19"/>
                </p:custDataLst>
              </p:nvPr>
            </p:nvSpPr>
            <p:spPr>
              <a:xfrm>
                <a:off x="718296" y="4915988"/>
                <a:ext cx="571500"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10</a:t>
                </a:r>
                <a:endParaRPr lang="en-US" altLang="zh-CN" sz="2000" b="1" dirty="0">
                  <a:latin typeface="微软雅黑" panose="020B0503020204020204" charset="-122"/>
                  <a:ea typeface="微软雅黑" panose="020B0503020204020204" charset="-122"/>
                </a:endParaRPr>
              </a:p>
            </p:txBody>
          </p:sp>
          <p:sp>
            <p:nvSpPr>
              <p:cNvPr id="46" name="椭圆 45"/>
              <p:cNvSpPr/>
              <p:nvPr>
                <p:custDataLst>
                  <p:tags r:id="rId2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9" name="组合 78"/>
          <p:cNvGrpSpPr/>
          <p:nvPr/>
        </p:nvGrpSpPr>
        <p:grpSpPr>
          <a:xfrm>
            <a:off x="6438265" y="4877435"/>
            <a:ext cx="5023485" cy="523240"/>
            <a:chOff x="9894" y="7681"/>
            <a:chExt cx="7911" cy="824"/>
          </a:xfrm>
        </p:grpSpPr>
        <p:sp>
          <p:nvSpPr>
            <p:cNvPr id="32" name="文本框 31"/>
            <p:cNvSpPr txBox="1"/>
            <p:nvPr>
              <p:custDataLst>
                <p:tags r:id="rId21"/>
              </p:custDataLst>
            </p:nvPr>
          </p:nvSpPr>
          <p:spPr>
            <a:xfrm>
              <a:off x="11088" y="7727"/>
              <a:ext cx="671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大学生压力管理与挫折应对 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4" name="组合 13"/>
            <p:cNvGrpSpPr/>
            <p:nvPr>
              <p:custDataLst>
                <p:tags r:id="rId22"/>
              </p:custDataLst>
            </p:nvPr>
          </p:nvGrpSpPr>
          <p:grpSpPr>
            <a:xfrm>
              <a:off x="9894" y="7681"/>
              <a:ext cx="1102" cy="824"/>
              <a:chOff x="724646" y="3866412"/>
              <a:chExt cx="699475" cy="523220"/>
            </a:xfrm>
          </p:grpSpPr>
          <p:sp>
            <p:nvSpPr>
              <p:cNvPr id="15" name="椭圆 14"/>
              <p:cNvSpPr/>
              <p:nvPr>
                <p:custDataLst>
                  <p:tags r:id="rId2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7" name="文本框 46"/>
              <p:cNvSpPr txBox="1"/>
              <p:nvPr>
                <p:custDataLst>
                  <p:tags r:id="rId24"/>
                </p:custDataLst>
              </p:nvPr>
            </p:nvSpPr>
            <p:spPr>
              <a:xfrm>
                <a:off x="724646" y="3922927"/>
                <a:ext cx="62547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11</a:t>
                </a:r>
                <a:endParaRPr lang="en-US" altLang="zh-CN" sz="2000" b="1" dirty="0">
                  <a:latin typeface="微软雅黑" panose="020B0503020204020204" charset="-122"/>
                  <a:ea typeface="微软雅黑" panose="020B0503020204020204" charset="-122"/>
                </a:endParaRPr>
              </a:p>
            </p:txBody>
          </p:sp>
          <p:sp>
            <p:nvSpPr>
              <p:cNvPr id="48" name="椭圆 47"/>
              <p:cNvSpPr/>
              <p:nvPr>
                <p:custDataLst>
                  <p:tags r:id="rId2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80" name="组合 79"/>
          <p:cNvGrpSpPr/>
          <p:nvPr/>
        </p:nvGrpSpPr>
        <p:grpSpPr>
          <a:xfrm>
            <a:off x="6431915" y="5645785"/>
            <a:ext cx="5151120" cy="523240"/>
            <a:chOff x="9884" y="8891"/>
            <a:chExt cx="8112" cy="824"/>
          </a:xfrm>
        </p:grpSpPr>
        <p:sp>
          <p:nvSpPr>
            <p:cNvPr id="49" name="文本框 48"/>
            <p:cNvSpPr txBox="1"/>
            <p:nvPr>
              <p:custDataLst>
                <p:tags r:id="rId26"/>
              </p:custDataLst>
            </p:nvPr>
          </p:nvSpPr>
          <p:spPr>
            <a:xfrm>
              <a:off x="11088" y="8937"/>
              <a:ext cx="6908"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大学生生命教育与心理危机应对</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0" name="组合 49"/>
            <p:cNvGrpSpPr/>
            <p:nvPr>
              <p:custDataLst>
                <p:tags r:id="rId27"/>
              </p:custDataLst>
            </p:nvPr>
          </p:nvGrpSpPr>
          <p:grpSpPr>
            <a:xfrm>
              <a:off x="9884" y="8891"/>
              <a:ext cx="1112" cy="824"/>
              <a:chOff x="718296" y="4859473"/>
              <a:chExt cx="705825" cy="523220"/>
            </a:xfrm>
          </p:grpSpPr>
          <p:sp>
            <p:nvSpPr>
              <p:cNvPr id="51" name="椭圆 50"/>
              <p:cNvSpPr/>
              <p:nvPr>
                <p:custDataLst>
                  <p:tags r:id="rId2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2" name="文本框 51"/>
              <p:cNvSpPr txBox="1"/>
              <p:nvPr>
                <p:custDataLst>
                  <p:tags r:id="rId29"/>
                </p:custDataLst>
              </p:nvPr>
            </p:nvSpPr>
            <p:spPr>
              <a:xfrm>
                <a:off x="718296" y="4915988"/>
                <a:ext cx="57086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12</a:t>
                </a:r>
                <a:endParaRPr lang="en-US" altLang="zh-CN" sz="2000" b="1" dirty="0">
                  <a:latin typeface="微软雅黑" panose="020B0503020204020204" charset="-122"/>
                  <a:ea typeface="微软雅黑" panose="020B0503020204020204" charset="-122"/>
                </a:endParaRPr>
              </a:p>
            </p:txBody>
          </p:sp>
          <p:sp>
            <p:nvSpPr>
              <p:cNvPr id="53" name="椭圆 52"/>
              <p:cNvSpPr/>
              <p:nvPr>
                <p:custDataLst>
                  <p:tags r:id="rId3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68" name="组合 67"/>
          <p:cNvGrpSpPr/>
          <p:nvPr/>
        </p:nvGrpSpPr>
        <p:grpSpPr>
          <a:xfrm>
            <a:off x="923925" y="1826895"/>
            <a:ext cx="4164965" cy="523240"/>
            <a:chOff x="2657" y="2877"/>
            <a:chExt cx="6559" cy="824"/>
          </a:xfrm>
        </p:grpSpPr>
        <p:sp>
          <p:nvSpPr>
            <p:cNvPr id="16" name="文本框 15"/>
            <p:cNvSpPr txBox="1"/>
            <p:nvPr>
              <p:custDataLst>
                <p:tags r:id="rId31"/>
              </p:custDataLst>
            </p:nvPr>
          </p:nvSpPr>
          <p:spPr>
            <a:xfrm>
              <a:off x="3914" y="2923"/>
              <a:ext cx="5303"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大学生心理健康导论</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7" name="组合 16"/>
            <p:cNvGrpSpPr/>
            <p:nvPr>
              <p:custDataLst>
                <p:tags r:id="rId32"/>
              </p:custDataLst>
            </p:nvPr>
          </p:nvGrpSpPr>
          <p:grpSpPr>
            <a:xfrm>
              <a:off x="2657" y="2877"/>
              <a:ext cx="1069" cy="824"/>
              <a:chOff x="745601" y="1880290"/>
              <a:chExt cx="678520" cy="523220"/>
            </a:xfrm>
          </p:grpSpPr>
          <p:sp>
            <p:nvSpPr>
              <p:cNvPr id="18" name="椭圆 17"/>
              <p:cNvSpPr/>
              <p:nvPr>
                <p:custDataLst>
                  <p:tags r:id="rId3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9" name="文本框 18"/>
              <p:cNvSpPr txBox="1"/>
              <p:nvPr>
                <p:custDataLst>
                  <p:tags r:id="rId3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a:t>
                </a:r>
                <a:endParaRPr lang="en-US" altLang="zh-CN" sz="2000" b="1" dirty="0">
                  <a:latin typeface="微软雅黑" panose="020B0503020204020204" charset="-122"/>
                  <a:ea typeface="微软雅黑" panose="020B0503020204020204" charset="-122"/>
                </a:endParaRPr>
              </a:p>
            </p:txBody>
          </p:sp>
          <p:sp>
            <p:nvSpPr>
              <p:cNvPr id="20" name="椭圆 19"/>
              <p:cNvSpPr/>
              <p:nvPr>
                <p:custDataLst>
                  <p:tags r:id="rId3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69" name="组合 68"/>
          <p:cNvGrpSpPr/>
          <p:nvPr/>
        </p:nvGrpSpPr>
        <p:grpSpPr>
          <a:xfrm>
            <a:off x="923925" y="2585085"/>
            <a:ext cx="4763770" cy="523240"/>
            <a:chOff x="2657" y="4071"/>
            <a:chExt cx="7502" cy="824"/>
          </a:xfrm>
        </p:grpSpPr>
        <p:sp>
          <p:nvSpPr>
            <p:cNvPr id="21" name="文本框 20"/>
            <p:cNvSpPr txBox="1"/>
            <p:nvPr>
              <p:custDataLst>
                <p:tags r:id="rId36"/>
              </p:custDataLst>
            </p:nvPr>
          </p:nvSpPr>
          <p:spPr>
            <a:xfrm>
              <a:off x="3914" y="4117"/>
              <a:ext cx="6245"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大学生心理咨询与心理治疗</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23" name="组合 22"/>
            <p:cNvGrpSpPr/>
            <p:nvPr>
              <p:custDataLst>
                <p:tags r:id="rId37"/>
              </p:custDataLst>
            </p:nvPr>
          </p:nvGrpSpPr>
          <p:grpSpPr>
            <a:xfrm>
              <a:off x="2657" y="4071"/>
              <a:ext cx="1069" cy="824"/>
              <a:chOff x="745601" y="2873351"/>
              <a:chExt cx="678520" cy="523220"/>
            </a:xfrm>
          </p:grpSpPr>
          <p:sp>
            <p:nvSpPr>
              <p:cNvPr id="24" name="椭圆 23"/>
              <p:cNvSpPr/>
              <p:nvPr>
                <p:custDataLst>
                  <p:tags r:id="rId3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25" name="文本框 24"/>
              <p:cNvSpPr txBox="1"/>
              <p:nvPr>
                <p:custDataLst>
                  <p:tags r:id="rId3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2</a:t>
                </a:r>
                <a:endParaRPr lang="en-US" altLang="zh-CN" sz="2000" b="1" dirty="0">
                  <a:latin typeface="微软雅黑" panose="020B0503020204020204" charset="-122"/>
                  <a:ea typeface="微软雅黑" panose="020B0503020204020204" charset="-122"/>
                </a:endParaRPr>
              </a:p>
            </p:txBody>
          </p:sp>
          <p:sp>
            <p:nvSpPr>
              <p:cNvPr id="26" name="椭圆 25"/>
              <p:cNvSpPr/>
              <p:nvPr>
                <p:custDataLst>
                  <p:tags r:id="rId4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0" name="组合 69"/>
          <p:cNvGrpSpPr/>
          <p:nvPr/>
        </p:nvGrpSpPr>
        <p:grpSpPr>
          <a:xfrm>
            <a:off x="923925" y="3363595"/>
            <a:ext cx="5076190" cy="523240"/>
            <a:chOff x="2657" y="5297"/>
            <a:chExt cx="7994" cy="824"/>
          </a:xfrm>
        </p:grpSpPr>
        <p:sp>
          <p:nvSpPr>
            <p:cNvPr id="27" name="文本框 26"/>
            <p:cNvSpPr txBox="1"/>
            <p:nvPr>
              <p:custDataLst>
                <p:tags r:id="rId41"/>
              </p:custDataLst>
            </p:nvPr>
          </p:nvSpPr>
          <p:spPr>
            <a:xfrm>
              <a:off x="3914" y="5343"/>
              <a:ext cx="673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大学生常见心理困惑与异常心理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4" name="组合 53"/>
            <p:cNvGrpSpPr/>
            <p:nvPr>
              <p:custDataLst>
                <p:tags r:id="rId42"/>
              </p:custDataLst>
            </p:nvPr>
          </p:nvGrpSpPr>
          <p:grpSpPr>
            <a:xfrm>
              <a:off x="2657" y="5297"/>
              <a:ext cx="1069" cy="824"/>
              <a:chOff x="745601" y="3866412"/>
              <a:chExt cx="678520" cy="523220"/>
            </a:xfrm>
          </p:grpSpPr>
          <p:sp>
            <p:nvSpPr>
              <p:cNvPr id="55" name="椭圆 54"/>
              <p:cNvSpPr/>
              <p:nvPr>
                <p:custDataLst>
                  <p:tags r:id="rId4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6" name="文本框 55"/>
              <p:cNvSpPr txBox="1"/>
              <p:nvPr>
                <p:custDataLst>
                  <p:tags r:id="rId4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3</a:t>
                </a:r>
                <a:endParaRPr lang="en-US" altLang="zh-CN" sz="2000" b="1" dirty="0">
                  <a:latin typeface="微软雅黑" panose="020B0503020204020204" charset="-122"/>
                  <a:ea typeface="微软雅黑" panose="020B0503020204020204" charset="-122"/>
                </a:endParaRPr>
              </a:p>
            </p:txBody>
          </p:sp>
          <p:sp>
            <p:nvSpPr>
              <p:cNvPr id="57" name="椭圆 56"/>
              <p:cNvSpPr/>
              <p:nvPr>
                <p:custDataLst>
                  <p:tags r:id="rId4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1" name="组合 70"/>
          <p:cNvGrpSpPr/>
          <p:nvPr/>
        </p:nvGrpSpPr>
        <p:grpSpPr>
          <a:xfrm>
            <a:off x="923925" y="4131945"/>
            <a:ext cx="4164965" cy="523240"/>
            <a:chOff x="2657" y="6507"/>
            <a:chExt cx="6559" cy="824"/>
          </a:xfrm>
        </p:grpSpPr>
        <p:sp>
          <p:nvSpPr>
            <p:cNvPr id="58" name="文本框 57"/>
            <p:cNvSpPr txBox="1"/>
            <p:nvPr>
              <p:custDataLst>
                <p:tags r:id="rId46"/>
              </p:custDataLst>
            </p:nvPr>
          </p:nvSpPr>
          <p:spPr>
            <a:xfrm>
              <a:off x="3914" y="6553"/>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大学生自我意识与培养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9" name="组合 58"/>
            <p:cNvGrpSpPr/>
            <p:nvPr>
              <p:custDataLst>
                <p:tags r:id="rId47"/>
              </p:custDataLst>
            </p:nvPr>
          </p:nvGrpSpPr>
          <p:grpSpPr>
            <a:xfrm>
              <a:off x="2657" y="6507"/>
              <a:ext cx="1069" cy="824"/>
              <a:chOff x="745601" y="4859473"/>
              <a:chExt cx="678520" cy="523220"/>
            </a:xfrm>
          </p:grpSpPr>
          <p:sp>
            <p:nvSpPr>
              <p:cNvPr id="60" name="椭圆 59"/>
              <p:cNvSpPr/>
              <p:nvPr>
                <p:custDataLst>
                  <p:tags r:id="rId4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1" name="文本框 60"/>
              <p:cNvSpPr txBox="1"/>
              <p:nvPr>
                <p:custDataLst>
                  <p:tags r:id="rId49"/>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4</a:t>
                </a:r>
                <a:endParaRPr lang="en-US" altLang="zh-CN" sz="2000" b="1" dirty="0">
                  <a:latin typeface="微软雅黑" panose="020B0503020204020204" charset="-122"/>
                  <a:ea typeface="微软雅黑" panose="020B0503020204020204" charset="-122"/>
                </a:endParaRPr>
              </a:p>
            </p:txBody>
          </p:sp>
          <p:sp>
            <p:nvSpPr>
              <p:cNvPr id="62" name="椭圆 61"/>
              <p:cNvSpPr/>
              <p:nvPr>
                <p:custDataLst>
                  <p:tags r:id="rId5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2" name="组合 71"/>
          <p:cNvGrpSpPr/>
          <p:nvPr/>
        </p:nvGrpSpPr>
        <p:grpSpPr>
          <a:xfrm>
            <a:off x="924560" y="4838065"/>
            <a:ext cx="4164965" cy="523240"/>
            <a:chOff x="2658" y="7619"/>
            <a:chExt cx="6559" cy="824"/>
          </a:xfrm>
        </p:grpSpPr>
        <p:sp>
          <p:nvSpPr>
            <p:cNvPr id="63" name="文本框 62"/>
            <p:cNvSpPr txBox="1"/>
            <p:nvPr>
              <p:custDataLst>
                <p:tags r:id="rId51"/>
              </p:custDataLst>
            </p:nvPr>
          </p:nvSpPr>
          <p:spPr>
            <a:xfrm>
              <a:off x="3915" y="766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大学生人格发展与培养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4" name="组合 63"/>
            <p:cNvGrpSpPr/>
            <p:nvPr>
              <p:custDataLst>
                <p:tags r:id="rId52"/>
              </p:custDataLst>
            </p:nvPr>
          </p:nvGrpSpPr>
          <p:grpSpPr>
            <a:xfrm>
              <a:off x="2658" y="7619"/>
              <a:ext cx="1069" cy="824"/>
              <a:chOff x="745601" y="3866412"/>
              <a:chExt cx="678520" cy="523220"/>
            </a:xfrm>
          </p:grpSpPr>
          <p:sp>
            <p:nvSpPr>
              <p:cNvPr id="65" name="椭圆 64"/>
              <p:cNvSpPr/>
              <p:nvPr>
                <p:custDataLst>
                  <p:tags r:id="rId5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6" name="文本框 65"/>
              <p:cNvSpPr txBox="1"/>
              <p:nvPr>
                <p:custDataLst>
                  <p:tags r:id="rId5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5</a:t>
                </a:r>
                <a:endParaRPr lang="en-US" altLang="zh-CN" sz="2000" b="1" dirty="0">
                  <a:latin typeface="微软雅黑" panose="020B0503020204020204" charset="-122"/>
                  <a:ea typeface="微软雅黑" panose="020B0503020204020204" charset="-122"/>
                </a:endParaRPr>
              </a:p>
            </p:txBody>
          </p:sp>
          <p:sp>
            <p:nvSpPr>
              <p:cNvPr id="67" name="椭圆 66"/>
              <p:cNvSpPr/>
              <p:nvPr>
                <p:custDataLst>
                  <p:tags r:id="rId5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3" name="组合 72"/>
          <p:cNvGrpSpPr/>
          <p:nvPr/>
        </p:nvGrpSpPr>
        <p:grpSpPr>
          <a:xfrm>
            <a:off x="924560" y="5606415"/>
            <a:ext cx="5293995" cy="523240"/>
            <a:chOff x="2658" y="8829"/>
            <a:chExt cx="8337" cy="824"/>
          </a:xfrm>
        </p:grpSpPr>
        <p:sp>
          <p:nvSpPr>
            <p:cNvPr id="74" name="文本框 73"/>
            <p:cNvSpPr txBox="1"/>
            <p:nvPr>
              <p:custDataLst>
                <p:tags r:id="rId56"/>
              </p:custDataLst>
            </p:nvPr>
          </p:nvSpPr>
          <p:spPr>
            <a:xfrm>
              <a:off x="3915" y="8875"/>
              <a:ext cx="7080"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大学生职业生涯规划与择业心理 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1" name="组合 80"/>
            <p:cNvGrpSpPr/>
            <p:nvPr>
              <p:custDataLst>
                <p:tags r:id="rId57"/>
              </p:custDataLst>
            </p:nvPr>
          </p:nvGrpSpPr>
          <p:grpSpPr>
            <a:xfrm>
              <a:off x="2658" y="8829"/>
              <a:ext cx="1069" cy="824"/>
              <a:chOff x="745601" y="4859473"/>
              <a:chExt cx="678520" cy="523220"/>
            </a:xfrm>
          </p:grpSpPr>
          <p:sp>
            <p:nvSpPr>
              <p:cNvPr id="82" name="椭圆 81"/>
              <p:cNvSpPr/>
              <p:nvPr>
                <p:custDataLst>
                  <p:tags r:id="rId5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83" name="文本框 82"/>
              <p:cNvSpPr txBox="1"/>
              <p:nvPr>
                <p:custDataLst>
                  <p:tags r:id="rId59"/>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6</a:t>
                </a:r>
                <a:endParaRPr lang="en-US" altLang="zh-CN" sz="2000" b="1" dirty="0">
                  <a:latin typeface="微软雅黑" panose="020B0503020204020204" charset="-122"/>
                  <a:ea typeface="微软雅黑" panose="020B0503020204020204" charset="-122"/>
                </a:endParaRPr>
              </a:p>
            </p:txBody>
          </p:sp>
          <p:sp>
            <p:nvSpPr>
              <p:cNvPr id="84" name="椭圆 83"/>
              <p:cNvSpPr/>
              <p:nvPr>
                <p:custDataLst>
                  <p:tags r:id="rId6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90" name="组合 89"/>
          <p:cNvGrpSpPr/>
          <p:nvPr/>
        </p:nvGrpSpPr>
        <p:grpSpPr>
          <a:xfrm>
            <a:off x="4679315" y="162560"/>
            <a:ext cx="2833370" cy="1243330"/>
            <a:chOff x="7088" y="256"/>
            <a:chExt cx="4462" cy="1958"/>
          </a:xfrm>
        </p:grpSpPr>
        <p:sp>
          <p:nvSpPr>
            <p:cNvPr id="89" name="矩形 88"/>
            <p:cNvSpPr/>
            <p:nvPr/>
          </p:nvSpPr>
          <p:spPr>
            <a:xfrm>
              <a:off x="7088" y="256"/>
              <a:ext cx="4462" cy="1959"/>
            </a:xfrm>
            <a:prstGeom prst="rect">
              <a:avLst/>
            </a:prstGeom>
            <a:solidFill>
              <a:schemeClr val="bg1"/>
            </a:solidFill>
            <a:ln w="28575">
              <a:solidFill>
                <a:srgbClr val="FCC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文本框 87"/>
            <p:cNvSpPr txBox="1"/>
            <p:nvPr>
              <p:custDataLst>
                <p:tags r:id="rId61"/>
              </p:custDataLst>
            </p:nvPr>
          </p:nvSpPr>
          <p:spPr>
            <a:xfrm>
              <a:off x="7435" y="394"/>
              <a:ext cx="3805" cy="1631"/>
            </a:xfrm>
            <a:prstGeom prst="rect">
              <a:avLst/>
            </a:prstGeom>
            <a:noFill/>
          </p:spPr>
          <p:txBody>
            <a:bodyPr wrap="square" rtlCol="0" anchor="b" anchorCtr="0"/>
            <a:p>
              <a:pPr algn="ctr"/>
              <a:r>
                <a:rPr lang="zh-CN" altLang="en-US" sz="6000" b="1" dirty="0">
                  <a:solidFill>
                    <a:srgbClr val="7EA96D"/>
                  </a:solidFill>
                  <a:uFillTx/>
                  <a:latin typeface="微软雅黑" panose="020B0503020204020204" charset="-122"/>
                  <a:ea typeface="微软雅黑" panose="020B0503020204020204" charset="-122"/>
                </a:rPr>
                <a:t>目 录</a:t>
              </a:r>
              <a:endParaRPr lang="zh-CN" altLang="en-US" sz="6000" b="1" dirty="0">
                <a:solidFill>
                  <a:srgbClr val="7EA96D"/>
                </a:solidFill>
                <a:uFillTx/>
                <a:latin typeface="微软雅黑" panose="020B0503020204020204" charset="-122"/>
                <a:ea typeface="微软雅黑" panose="020B0503020204020204" charset="-122"/>
              </a:endParaRPr>
            </a:p>
          </p:txBody>
        </p:sp>
      </p:grpSp>
    </p:spTree>
    <p:custDataLst>
      <p:tags r:id="rId6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000" fill="hold">
                                          <p:stCondLst>
                                            <p:cond delay="0"/>
                                          </p:stCondLst>
                                        </p:cTn>
                                        <p:tgtEl>
                                          <p:spTgt spid="68"/>
                                        </p:tgtEl>
                                        <p:attrNameLst>
                                          <p:attrName>style.visibility</p:attrName>
                                        </p:attrNameLst>
                                      </p:cBhvr>
                                      <p:to>
                                        <p:strVal val="visible"/>
                                      </p:to>
                                    </p:set>
                                    <p:anim calcmode="lin" valueType="num">
                                      <p:cBhvr>
                                        <p:cTn id="7" dur="1000" fill="hold"/>
                                        <p:tgtEl>
                                          <p:spTgt spid="68"/>
                                        </p:tgtEl>
                                        <p:attrNameLst>
                                          <p:attrName>ppt_x</p:attrName>
                                        </p:attrNameLst>
                                      </p:cBhvr>
                                      <p:tavLst>
                                        <p:tav tm="0">
                                          <p:val>
                                            <p:strVal val="#ppt_x-.2"/>
                                          </p:val>
                                        </p:tav>
                                        <p:tav tm="100000">
                                          <p:val>
                                            <p:strVal val="#ppt_x"/>
                                          </p:val>
                                        </p:tav>
                                      </p:tavLst>
                                    </p:anim>
                                    <p:anim calcmode="lin" valueType="num">
                                      <p:cBhvr>
                                        <p:cTn id="8" dur="1000" fill="hold"/>
                                        <p:tgtEl>
                                          <p:spTgt spid="68"/>
                                        </p:tgtEl>
                                        <p:attrNameLst>
                                          <p:attrName>ppt_y</p:attrName>
                                        </p:attrNameLst>
                                      </p:cBhvr>
                                      <p:tavLst>
                                        <p:tav tm="0">
                                          <p:val>
                                            <p:strVal val="#ppt_y"/>
                                          </p:val>
                                        </p:tav>
                                        <p:tav tm="100000">
                                          <p:val>
                                            <p:strVal val="#ppt_y"/>
                                          </p:val>
                                        </p:tav>
                                      </p:tavLst>
                                    </p:anim>
                                    <p:animEffect transition="in" filter="wipe(right)" prLst="gradientSize: 0.1">
                                      <p:cBhvr>
                                        <p:cTn id="9" dur="1000"/>
                                        <p:tgtEl>
                                          <p:spTgt spid="68"/>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000" fill="hold">
                                          <p:stCondLst>
                                            <p:cond delay="0"/>
                                          </p:stCondLst>
                                        </p:cTn>
                                        <p:tgtEl>
                                          <p:spTgt spid="69"/>
                                        </p:tgtEl>
                                        <p:attrNameLst>
                                          <p:attrName>style.visibility</p:attrName>
                                        </p:attrNameLst>
                                      </p:cBhvr>
                                      <p:to>
                                        <p:strVal val="visible"/>
                                      </p:to>
                                    </p:set>
                                    <p:anim calcmode="lin" valueType="num">
                                      <p:cBhvr>
                                        <p:cTn id="13" dur="1000" fill="hold"/>
                                        <p:tgtEl>
                                          <p:spTgt spid="69"/>
                                        </p:tgtEl>
                                        <p:attrNameLst>
                                          <p:attrName>ppt_x</p:attrName>
                                        </p:attrNameLst>
                                      </p:cBhvr>
                                      <p:tavLst>
                                        <p:tav tm="0">
                                          <p:val>
                                            <p:strVal val="#ppt_x-.2"/>
                                          </p:val>
                                        </p:tav>
                                        <p:tav tm="100000">
                                          <p:val>
                                            <p:strVal val="#ppt_x"/>
                                          </p:val>
                                        </p:tav>
                                      </p:tavLst>
                                    </p:anim>
                                    <p:anim calcmode="lin" valueType="num">
                                      <p:cBhvr>
                                        <p:cTn id="14" dur="1000" fill="hold"/>
                                        <p:tgtEl>
                                          <p:spTgt spid="69"/>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9"/>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000" fill="hold">
                                          <p:stCondLst>
                                            <p:cond delay="0"/>
                                          </p:stCondLst>
                                        </p:cTn>
                                        <p:tgtEl>
                                          <p:spTgt spid="70"/>
                                        </p:tgtEl>
                                        <p:attrNameLst>
                                          <p:attrName>style.visibility</p:attrName>
                                        </p:attrNameLst>
                                      </p:cBhvr>
                                      <p:to>
                                        <p:strVal val="visible"/>
                                      </p:to>
                                    </p:set>
                                    <p:anim calcmode="lin" valueType="num">
                                      <p:cBhvr>
                                        <p:cTn id="19" dur="1000" fill="hold"/>
                                        <p:tgtEl>
                                          <p:spTgt spid="70"/>
                                        </p:tgtEl>
                                        <p:attrNameLst>
                                          <p:attrName>ppt_x</p:attrName>
                                        </p:attrNameLst>
                                      </p:cBhvr>
                                      <p:tavLst>
                                        <p:tav tm="0">
                                          <p:val>
                                            <p:strVal val="#ppt_x-.2"/>
                                          </p:val>
                                        </p:tav>
                                        <p:tav tm="100000">
                                          <p:val>
                                            <p:strVal val="#ppt_x"/>
                                          </p:val>
                                        </p:tav>
                                      </p:tavLst>
                                    </p:anim>
                                    <p:anim calcmode="lin" valueType="num">
                                      <p:cBhvr>
                                        <p:cTn id="20" dur="1000" fill="hold"/>
                                        <p:tgtEl>
                                          <p:spTgt spid="7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70"/>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000" fill="hold">
                                          <p:stCondLst>
                                            <p:cond delay="0"/>
                                          </p:stCondLst>
                                        </p:cTn>
                                        <p:tgtEl>
                                          <p:spTgt spid="71"/>
                                        </p:tgtEl>
                                        <p:attrNameLst>
                                          <p:attrName>style.visibility</p:attrName>
                                        </p:attrNameLst>
                                      </p:cBhvr>
                                      <p:to>
                                        <p:strVal val="visible"/>
                                      </p:to>
                                    </p:set>
                                    <p:anim calcmode="lin" valueType="num">
                                      <p:cBhvr>
                                        <p:cTn id="25" dur="1000" fill="hold"/>
                                        <p:tgtEl>
                                          <p:spTgt spid="71"/>
                                        </p:tgtEl>
                                        <p:attrNameLst>
                                          <p:attrName>ppt_x</p:attrName>
                                        </p:attrNameLst>
                                      </p:cBhvr>
                                      <p:tavLst>
                                        <p:tav tm="0">
                                          <p:val>
                                            <p:strVal val="#ppt_x-.2"/>
                                          </p:val>
                                        </p:tav>
                                        <p:tav tm="100000">
                                          <p:val>
                                            <p:strVal val="#ppt_x"/>
                                          </p:val>
                                        </p:tav>
                                      </p:tavLst>
                                    </p:anim>
                                    <p:anim calcmode="lin" valueType="num">
                                      <p:cBhvr>
                                        <p:cTn id="26" dur="1000" fill="hold"/>
                                        <p:tgtEl>
                                          <p:spTgt spid="71"/>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1"/>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000" fill="hold">
                                          <p:stCondLst>
                                            <p:cond delay="0"/>
                                          </p:stCondLst>
                                        </p:cTn>
                                        <p:tgtEl>
                                          <p:spTgt spid="72"/>
                                        </p:tgtEl>
                                        <p:attrNameLst>
                                          <p:attrName>style.visibility</p:attrName>
                                        </p:attrNameLst>
                                      </p:cBhvr>
                                      <p:to>
                                        <p:strVal val="visible"/>
                                      </p:to>
                                    </p:set>
                                    <p:anim calcmode="lin" valueType="num">
                                      <p:cBhvr>
                                        <p:cTn id="31" dur="1000" fill="hold"/>
                                        <p:tgtEl>
                                          <p:spTgt spid="72"/>
                                        </p:tgtEl>
                                        <p:attrNameLst>
                                          <p:attrName>ppt_x</p:attrName>
                                        </p:attrNameLst>
                                      </p:cBhvr>
                                      <p:tavLst>
                                        <p:tav tm="0">
                                          <p:val>
                                            <p:strVal val="#ppt_x-.2"/>
                                          </p:val>
                                        </p:tav>
                                        <p:tav tm="100000">
                                          <p:val>
                                            <p:strVal val="#ppt_x"/>
                                          </p:val>
                                        </p:tav>
                                      </p:tavLst>
                                    </p:anim>
                                    <p:anim calcmode="lin" valueType="num">
                                      <p:cBhvr>
                                        <p:cTn id="32" dur="1000" fill="hold"/>
                                        <p:tgtEl>
                                          <p:spTgt spid="72"/>
                                        </p:tgtEl>
                                        <p:attrNameLst>
                                          <p:attrName>ppt_y</p:attrName>
                                        </p:attrNameLst>
                                      </p:cBhvr>
                                      <p:tavLst>
                                        <p:tav tm="0">
                                          <p:val>
                                            <p:strVal val="#ppt_y"/>
                                          </p:val>
                                        </p:tav>
                                        <p:tav tm="100000">
                                          <p:val>
                                            <p:strVal val="#ppt_y"/>
                                          </p:val>
                                        </p:tav>
                                      </p:tavLst>
                                    </p:anim>
                                    <p:animEffect transition="in" filter="wipe(right)" prLst="gradientSize: 0.1">
                                      <p:cBhvr>
                                        <p:cTn id="33" dur="1000"/>
                                        <p:tgtEl>
                                          <p:spTgt spid="72"/>
                                        </p:tgtEl>
                                      </p:cBhvr>
                                    </p:animEffect>
                                  </p:childTnLst>
                                </p:cTn>
                              </p:par>
                            </p:childTnLst>
                          </p:cTn>
                        </p:par>
                        <p:par>
                          <p:cTn id="34" fill="hold">
                            <p:stCondLst>
                              <p:cond delay="5000"/>
                            </p:stCondLst>
                            <p:childTnLst>
                              <p:par>
                                <p:cTn id="35" presetID="29" presetClass="entr" presetSubtype="0" fill="hold" nodeType="afterEffect">
                                  <p:stCondLst>
                                    <p:cond delay="0"/>
                                  </p:stCondLst>
                                  <p:childTnLst>
                                    <p:set>
                                      <p:cBhvr>
                                        <p:cTn id="36" dur="1000" fill="hold">
                                          <p:stCondLst>
                                            <p:cond delay="0"/>
                                          </p:stCondLst>
                                        </p:cTn>
                                        <p:tgtEl>
                                          <p:spTgt spid="73"/>
                                        </p:tgtEl>
                                        <p:attrNameLst>
                                          <p:attrName>style.visibility</p:attrName>
                                        </p:attrNameLst>
                                      </p:cBhvr>
                                      <p:to>
                                        <p:strVal val="visible"/>
                                      </p:to>
                                    </p:set>
                                    <p:anim calcmode="lin" valueType="num">
                                      <p:cBhvr>
                                        <p:cTn id="37" dur="1000" fill="hold"/>
                                        <p:tgtEl>
                                          <p:spTgt spid="73"/>
                                        </p:tgtEl>
                                        <p:attrNameLst>
                                          <p:attrName>ppt_x</p:attrName>
                                        </p:attrNameLst>
                                      </p:cBhvr>
                                      <p:tavLst>
                                        <p:tav tm="0">
                                          <p:val>
                                            <p:strVal val="#ppt_x-.2"/>
                                          </p:val>
                                        </p:tav>
                                        <p:tav tm="100000">
                                          <p:val>
                                            <p:strVal val="#ppt_x"/>
                                          </p:val>
                                        </p:tav>
                                      </p:tavLst>
                                    </p:anim>
                                    <p:anim calcmode="lin" valueType="num">
                                      <p:cBhvr>
                                        <p:cTn id="38" dur="1000" fill="hold"/>
                                        <p:tgtEl>
                                          <p:spTgt spid="73"/>
                                        </p:tgtEl>
                                        <p:attrNameLst>
                                          <p:attrName>ppt_y</p:attrName>
                                        </p:attrNameLst>
                                      </p:cBhvr>
                                      <p:tavLst>
                                        <p:tav tm="0">
                                          <p:val>
                                            <p:strVal val="#ppt_y"/>
                                          </p:val>
                                        </p:tav>
                                        <p:tav tm="100000">
                                          <p:val>
                                            <p:strVal val="#ppt_y"/>
                                          </p:val>
                                        </p:tav>
                                      </p:tavLst>
                                    </p:anim>
                                    <p:animEffect transition="in" filter="wipe(right)" prLst="gradientSize: 0.1">
                                      <p:cBhvr>
                                        <p:cTn id="39" dur="1000"/>
                                        <p:tgtEl>
                                          <p:spTgt spid="73"/>
                                        </p:tgtEl>
                                      </p:cBhvr>
                                    </p:animEffect>
                                  </p:childTnLst>
                                </p:cTn>
                              </p:par>
                            </p:childTnLst>
                          </p:cTn>
                        </p:par>
                        <p:par>
                          <p:cTn id="40" fill="hold">
                            <p:stCondLst>
                              <p:cond delay="6000"/>
                            </p:stCondLst>
                            <p:childTnLst>
                              <p:par>
                                <p:cTn id="41" presetID="29" presetClass="entr" presetSubtype="0" fill="hold" nodeType="afterEffect">
                                  <p:stCondLst>
                                    <p:cond delay="0"/>
                                  </p:stCondLst>
                                  <p:childTnLst>
                                    <p:set>
                                      <p:cBhvr>
                                        <p:cTn id="42" dur="1000" fill="hold">
                                          <p:stCondLst>
                                            <p:cond delay="0"/>
                                          </p:stCondLst>
                                        </p:cTn>
                                        <p:tgtEl>
                                          <p:spTgt spid="75"/>
                                        </p:tgtEl>
                                        <p:attrNameLst>
                                          <p:attrName>style.visibility</p:attrName>
                                        </p:attrNameLst>
                                      </p:cBhvr>
                                      <p:to>
                                        <p:strVal val="visible"/>
                                      </p:to>
                                    </p:set>
                                    <p:anim calcmode="lin" valueType="num">
                                      <p:cBhvr>
                                        <p:cTn id="43" dur="1000" fill="hold"/>
                                        <p:tgtEl>
                                          <p:spTgt spid="75"/>
                                        </p:tgtEl>
                                        <p:attrNameLst>
                                          <p:attrName>ppt_x</p:attrName>
                                        </p:attrNameLst>
                                      </p:cBhvr>
                                      <p:tavLst>
                                        <p:tav tm="0">
                                          <p:val>
                                            <p:strVal val="#ppt_x-.2"/>
                                          </p:val>
                                        </p:tav>
                                        <p:tav tm="100000">
                                          <p:val>
                                            <p:strVal val="#ppt_x"/>
                                          </p:val>
                                        </p:tav>
                                      </p:tavLst>
                                    </p:anim>
                                    <p:anim calcmode="lin" valueType="num">
                                      <p:cBhvr>
                                        <p:cTn id="44" dur="1000" fill="hold"/>
                                        <p:tgtEl>
                                          <p:spTgt spid="75"/>
                                        </p:tgtEl>
                                        <p:attrNameLst>
                                          <p:attrName>ppt_y</p:attrName>
                                        </p:attrNameLst>
                                      </p:cBhvr>
                                      <p:tavLst>
                                        <p:tav tm="0">
                                          <p:val>
                                            <p:strVal val="#ppt_y"/>
                                          </p:val>
                                        </p:tav>
                                        <p:tav tm="100000">
                                          <p:val>
                                            <p:strVal val="#ppt_y"/>
                                          </p:val>
                                        </p:tav>
                                      </p:tavLst>
                                    </p:anim>
                                    <p:animEffect transition="in" filter="wipe(right)" prLst="gradientSize: 0.1">
                                      <p:cBhvr>
                                        <p:cTn id="45" dur="1000"/>
                                        <p:tgtEl>
                                          <p:spTgt spid="75"/>
                                        </p:tgtEl>
                                      </p:cBhvr>
                                    </p:animEffect>
                                  </p:childTnLst>
                                </p:cTn>
                              </p:par>
                            </p:childTnLst>
                          </p:cTn>
                        </p:par>
                        <p:par>
                          <p:cTn id="46" fill="hold">
                            <p:stCondLst>
                              <p:cond delay="7000"/>
                            </p:stCondLst>
                            <p:childTnLst>
                              <p:par>
                                <p:cTn id="47" presetID="29" presetClass="entr" presetSubtype="0" fill="hold" nodeType="afterEffect">
                                  <p:stCondLst>
                                    <p:cond delay="0"/>
                                  </p:stCondLst>
                                  <p:childTnLst>
                                    <p:set>
                                      <p:cBhvr>
                                        <p:cTn id="48" dur="1000" fill="hold">
                                          <p:stCondLst>
                                            <p:cond delay="0"/>
                                          </p:stCondLst>
                                        </p:cTn>
                                        <p:tgtEl>
                                          <p:spTgt spid="76"/>
                                        </p:tgtEl>
                                        <p:attrNameLst>
                                          <p:attrName>style.visibility</p:attrName>
                                        </p:attrNameLst>
                                      </p:cBhvr>
                                      <p:to>
                                        <p:strVal val="visible"/>
                                      </p:to>
                                    </p:set>
                                    <p:anim calcmode="lin" valueType="num">
                                      <p:cBhvr>
                                        <p:cTn id="49" dur="1000" fill="hold"/>
                                        <p:tgtEl>
                                          <p:spTgt spid="76"/>
                                        </p:tgtEl>
                                        <p:attrNameLst>
                                          <p:attrName>ppt_x</p:attrName>
                                        </p:attrNameLst>
                                      </p:cBhvr>
                                      <p:tavLst>
                                        <p:tav tm="0">
                                          <p:val>
                                            <p:strVal val="#ppt_x-.2"/>
                                          </p:val>
                                        </p:tav>
                                        <p:tav tm="100000">
                                          <p:val>
                                            <p:strVal val="#ppt_x"/>
                                          </p:val>
                                        </p:tav>
                                      </p:tavLst>
                                    </p:anim>
                                    <p:anim calcmode="lin" valueType="num">
                                      <p:cBhvr>
                                        <p:cTn id="50" dur="1000" fill="hold"/>
                                        <p:tgtEl>
                                          <p:spTgt spid="76"/>
                                        </p:tgtEl>
                                        <p:attrNameLst>
                                          <p:attrName>ppt_y</p:attrName>
                                        </p:attrNameLst>
                                      </p:cBhvr>
                                      <p:tavLst>
                                        <p:tav tm="0">
                                          <p:val>
                                            <p:strVal val="#ppt_y"/>
                                          </p:val>
                                        </p:tav>
                                        <p:tav tm="100000">
                                          <p:val>
                                            <p:strVal val="#ppt_y"/>
                                          </p:val>
                                        </p:tav>
                                      </p:tavLst>
                                    </p:anim>
                                    <p:animEffect transition="in" filter="wipe(right)" prLst="gradientSize: 0.1">
                                      <p:cBhvr>
                                        <p:cTn id="51" dur="1000"/>
                                        <p:tgtEl>
                                          <p:spTgt spid="76"/>
                                        </p:tgtEl>
                                      </p:cBhvr>
                                    </p:animEffect>
                                  </p:childTnLst>
                                </p:cTn>
                              </p:par>
                            </p:childTnLst>
                          </p:cTn>
                        </p:par>
                        <p:par>
                          <p:cTn id="52" fill="hold">
                            <p:stCondLst>
                              <p:cond delay="8000"/>
                            </p:stCondLst>
                            <p:childTnLst>
                              <p:par>
                                <p:cTn id="53" presetID="29" presetClass="entr" presetSubtype="0" fill="hold" nodeType="afterEffect">
                                  <p:stCondLst>
                                    <p:cond delay="0"/>
                                  </p:stCondLst>
                                  <p:childTnLst>
                                    <p:set>
                                      <p:cBhvr>
                                        <p:cTn id="54" dur="1000" fill="hold">
                                          <p:stCondLst>
                                            <p:cond delay="0"/>
                                          </p:stCondLst>
                                        </p:cTn>
                                        <p:tgtEl>
                                          <p:spTgt spid="77"/>
                                        </p:tgtEl>
                                        <p:attrNameLst>
                                          <p:attrName>style.visibility</p:attrName>
                                        </p:attrNameLst>
                                      </p:cBhvr>
                                      <p:to>
                                        <p:strVal val="visible"/>
                                      </p:to>
                                    </p:set>
                                    <p:anim calcmode="lin" valueType="num">
                                      <p:cBhvr>
                                        <p:cTn id="55" dur="1000" fill="hold"/>
                                        <p:tgtEl>
                                          <p:spTgt spid="77"/>
                                        </p:tgtEl>
                                        <p:attrNameLst>
                                          <p:attrName>ppt_x</p:attrName>
                                        </p:attrNameLst>
                                      </p:cBhvr>
                                      <p:tavLst>
                                        <p:tav tm="0">
                                          <p:val>
                                            <p:strVal val="#ppt_x-.2"/>
                                          </p:val>
                                        </p:tav>
                                        <p:tav tm="100000">
                                          <p:val>
                                            <p:strVal val="#ppt_x"/>
                                          </p:val>
                                        </p:tav>
                                      </p:tavLst>
                                    </p:anim>
                                    <p:anim calcmode="lin" valueType="num">
                                      <p:cBhvr>
                                        <p:cTn id="56" dur="1000" fill="hold"/>
                                        <p:tgtEl>
                                          <p:spTgt spid="77"/>
                                        </p:tgtEl>
                                        <p:attrNameLst>
                                          <p:attrName>ppt_y</p:attrName>
                                        </p:attrNameLst>
                                      </p:cBhvr>
                                      <p:tavLst>
                                        <p:tav tm="0">
                                          <p:val>
                                            <p:strVal val="#ppt_y"/>
                                          </p:val>
                                        </p:tav>
                                        <p:tav tm="100000">
                                          <p:val>
                                            <p:strVal val="#ppt_y"/>
                                          </p:val>
                                        </p:tav>
                                      </p:tavLst>
                                    </p:anim>
                                    <p:animEffect transition="in" filter="wipe(right)" prLst="gradientSize: 0.1">
                                      <p:cBhvr>
                                        <p:cTn id="57" dur="1000"/>
                                        <p:tgtEl>
                                          <p:spTgt spid="77"/>
                                        </p:tgtEl>
                                      </p:cBhvr>
                                    </p:animEffect>
                                  </p:childTnLst>
                                </p:cTn>
                              </p:par>
                            </p:childTnLst>
                          </p:cTn>
                        </p:par>
                        <p:par>
                          <p:cTn id="58" fill="hold">
                            <p:stCondLst>
                              <p:cond delay="9000"/>
                            </p:stCondLst>
                            <p:childTnLst>
                              <p:par>
                                <p:cTn id="59" presetID="29" presetClass="entr" presetSubtype="0" fill="hold" nodeType="afterEffect">
                                  <p:stCondLst>
                                    <p:cond delay="0"/>
                                  </p:stCondLst>
                                  <p:childTnLst>
                                    <p:set>
                                      <p:cBhvr>
                                        <p:cTn id="60" dur="1000" fill="hold">
                                          <p:stCondLst>
                                            <p:cond delay="0"/>
                                          </p:stCondLst>
                                        </p:cTn>
                                        <p:tgtEl>
                                          <p:spTgt spid="78"/>
                                        </p:tgtEl>
                                        <p:attrNameLst>
                                          <p:attrName>style.visibility</p:attrName>
                                        </p:attrNameLst>
                                      </p:cBhvr>
                                      <p:to>
                                        <p:strVal val="visible"/>
                                      </p:to>
                                    </p:set>
                                    <p:anim calcmode="lin" valueType="num">
                                      <p:cBhvr>
                                        <p:cTn id="61" dur="1000" fill="hold"/>
                                        <p:tgtEl>
                                          <p:spTgt spid="78"/>
                                        </p:tgtEl>
                                        <p:attrNameLst>
                                          <p:attrName>ppt_x</p:attrName>
                                        </p:attrNameLst>
                                      </p:cBhvr>
                                      <p:tavLst>
                                        <p:tav tm="0">
                                          <p:val>
                                            <p:strVal val="#ppt_x-.2"/>
                                          </p:val>
                                        </p:tav>
                                        <p:tav tm="100000">
                                          <p:val>
                                            <p:strVal val="#ppt_x"/>
                                          </p:val>
                                        </p:tav>
                                      </p:tavLst>
                                    </p:anim>
                                    <p:anim calcmode="lin" valueType="num">
                                      <p:cBhvr>
                                        <p:cTn id="62" dur="1000" fill="hold"/>
                                        <p:tgtEl>
                                          <p:spTgt spid="78"/>
                                        </p:tgtEl>
                                        <p:attrNameLst>
                                          <p:attrName>ppt_y</p:attrName>
                                        </p:attrNameLst>
                                      </p:cBhvr>
                                      <p:tavLst>
                                        <p:tav tm="0">
                                          <p:val>
                                            <p:strVal val="#ppt_y"/>
                                          </p:val>
                                        </p:tav>
                                        <p:tav tm="100000">
                                          <p:val>
                                            <p:strVal val="#ppt_y"/>
                                          </p:val>
                                        </p:tav>
                                      </p:tavLst>
                                    </p:anim>
                                    <p:animEffect transition="in" filter="wipe(right)" prLst="gradientSize: 0.1">
                                      <p:cBhvr>
                                        <p:cTn id="63" dur="1000"/>
                                        <p:tgtEl>
                                          <p:spTgt spid="78"/>
                                        </p:tgtEl>
                                      </p:cBhvr>
                                    </p:animEffect>
                                  </p:childTnLst>
                                </p:cTn>
                              </p:par>
                            </p:childTnLst>
                          </p:cTn>
                        </p:par>
                        <p:par>
                          <p:cTn id="64" fill="hold">
                            <p:stCondLst>
                              <p:cond delay="10000"/>
                            </p:stCondLst>
                            <p:childTnLst>
                              <p:par>
                                <p:cTn id="65" presetID="29" presetClass="entr" presetSubtype="0" fill="hold" nodeType="afterEffect">
                                  <p:stCondLst>
                                    <p:cond delay="0"/>
                                  </p:stCondLst>
                                  <p:childTnLst>
                                    <p:set>
                                      <p:cBhvr>
                                        <p:cTn id="66" dur="1000" fill="hold">
                                          <p:stCondLst>
                                            <p:cond delay="0"/>
                                          </p:stCondLst>
                                        </p:cTn>
                                        <p:tgtEl>
                                          <p:spTgt spid="79"/>
                                        </p:tgtEl>
                                        <p:attrNameLst>
                                          <p:attrName>style.visibility</p:attrName>
                                        </p:attrNameLst>
                                      </p:cBhvr>
                                      <p:to>
                                        <p:strVal val="visible"/>
                                      </p:to>
                                    </p:set>
                                    <p:anim calcmode="lin" valueType="num">
                                      <p:cBhvr>
                                        <p:cTn id="67" dur="1000" fill="hold"/>
                                        <p:tgtEl>
                                          <p:spTgt spid="79"/>
                                        </p:tgtEl>
                                        <p:attrNameLst>
                                          <p:attrName>ppt_x</p:attrName>
                                        </p:attrNameLst>
                                      </p:cBhvr>
                                      <p:tavLst>
                                        <p:tav tm="0">
                                          <p:val>
                                            <p:strVal val="#ppt_x-.2"/>
                                          </p:val>
                                        </p:tav>
                                        <p:tav tm="100000">
                                          <p:val>
                                            <p:strVal val="#ppt_x"/>
                                          </p:val>
                                        </p:tav>
                                      </p:tavLst>
                                    </p:anim>
                                    <p:anim calcmode="lin" valueType="num">
                                      <p:cBhvr>
                                        <p:cTn id="68" dur="1000" fill="hold"/>
                                        <p:tgtEl>
                                          <p:spTgt spid="79"/>
                                        </p:tgtEl>
                                        <p:attrNameLst>
                                          <p:attrName>ppt_y</p:attrName>
                                        </p:attrNameLst>
                                      </p:cBhvr>
                                      <p:tavLst>
                                        <p:tav tm="0">
                                          <p:val>
                                            <p:strVal val="#ppt_y"/>
                                          </p:val>
                                        </p:tav>
                                        <p:tav tm="100000">
                                          <p:val>
                                            <p:strVal val="#ppt_y"/>
                                          </p:val>
                                        </p:tav>
                                      </p:tavLst>
                                    </p:anim>
                                    <p:animEffect transition="in" filter="wipe(right)" prLst="gradientSize: 0.1">
                                      <p:cBhvr>
                                        <p:cTn id="69" dur="1000"/>
                                        <p:tgtEl>
                                          <p:spTgt spid="79"/>
                                        </p:tgtEl>
                                      </p:cBhvr>
                                    </p:animEffect>
                                  </p:childTnLst>
                                </p:cTn>
                              </p:par>
                            </p:childTnLst>
                          </p:cTn>
                        </p:par>
                        <p:par>
                          <p:cTn id="70" fill="hold">
                            <p:stCondLst>
                              <p:cond delay="11000"/>
                            </p:stCondLst>
                            <p:childTnLst>
                              <p:par>
                                <p:cTn id="71" presetID="29" presetClass="entr" presetSubtype="0" fill="hold" nodeType="afterEffect">
                                  <p:stCondLst>
                                    <p:cond delay="0"/>
                                  </p:stCondLst>
                                  <p:childTnLst>
                                    <p:set>
                                      <p:cBhvr>
                                        <p:cTn id="72" dur="1000" fill="hold">
                                          <p:stCondLst>
                                            <p:cond delay="0"/>
                                          </p:stCondLst>
                                        </p:cTn>
                                        <p:tgtEl>
                                          <p:spTgt spid="80"/>
                                        </p:tgtEl>
                                        <p:attrNameLst>
                                          <p:attrName>style.visibility</p:attrName>
                                        </p:attrNameLst>
                                      </p:cBhvr>
                                      <p:to>
                                        <p:strVal val="visible"/>
                                      </p:to>
                                    </p:set>
                                    <p:anim calcmode="lin" valueType="num">
                                      <p:cBhvr>
                                        <p:cTn id="73" dur="1000" fill="hold"/>
                                        <p:tgtEl>
                                          <p:spTgt spid="80"/>
                                        </p:tgtEl>
                                        <p:attrNameLst>
                                          <p:attrName>ppt_x</p:attrName>
                                        </p:attrNameLst>
                                      </p:cBhvr>
                                      <p:tavLst>
                                        <p:tav tm="0">
                                          <p:val>
                                            <p:strVal val="#ppt_x-.2"/>
                                          </p:val>
                                        </p:tav>
                                        <p:tav tm="100000">
                                          <p:val>
                                            <p:strVal val="#ppt_x"/>
                                          </p:val>
                                        </p:tav>
                                      </p:tavLst>
                                    </p:anim>
                                    <p:anim calcmode="lin" valueType="num">
                                      <p:cBhvr>
                                        <p:cTn id="74" dur="1000" fill="hold"/>
                                        <p:tgtEl>
                                          <p:spTgt spid="80"/>
                                        </p:tgtEl>
                                        <p:attrNameLst>
                                          <p:attrName>ppt_y</p:attrName>
                                        </p:attrNameLst>
                                      </p:cBhvr>
                                      <p:tavLst>
                                        <p:tav tm="0">
                                          <p:val>
                                            <p:strVal val="#ppt_y"/>
                                          </p:val>
                                        </p:tav>
                                        <p:tav tm="100000">
                                          <p:val>
                                            <p:strVal val="#ppt_y"/>
                                          </p:val>
                                        </p:tav>
                                      </p:tavLst>
                                    </p:anim>
                                    <p:animEffect transition="in" filter="wipe(right)" prLst="gradientSize: 0.1">
                                      <p:cBhvr>
                                        <p:cTn id="75"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拓展知识</a:t>
            </a:r>
            <a:endParaRPr lang="zh-CN" altLang="en-US" sz="2400" b="1" spc="300" noProof="0" dirty="0">
              <a:ln>
                <a:noFill/>
              </a:ln>
              <a:solidFill>
                <a:srgbClr val="FCC301"/>
              </a:solidFill>
              <a:effectLst/>
              <a:uLnTx/>
              <a:sym typeface="+mn-ea"/>
            </a:endParaRPr>
          </a:p>
        </p:txBody>
      </p:sp>
      <p:sp>
        <p:nvSpPr>
          <p:cNvPr id="28" name="文本框 27"/>
          <p:cNvSpPr txBox="1"/>
          <p:nvPr>
            <p:custDataLst>
              <p:tags r:id="rId2"/>
            </p:custDataLst>
          </p:nvPr>
        </p:nvSpPr>
        <p:spPr>
          <a:xfrm>
            <a:off x="961390" y="1543050"/>
            <a:ext cx="1026922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360045" lvl="0" indent="-360045" defTabSz="913765" fontAlgn="base">
              <a:buSzPct val="120000"/>
              <a:buFont typeface="Wingdings" panose="05000000000000000000" charset="0"/>
              <a:buChar char="v"/>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制定阶段目标时要注意以下几点：</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1" name="图片 30"/>
          <p:cNvPicPr>
            <a:picLocks noChangeAspect="1"/>
          </p:cNvPicPr>
          <p:nvPr>
            <p:custDataLst>
              <p:tags r:id="rId3"/>
            </p:custDataLst>
          </p:nvPr>
        </p:nvPicPr>
        <p:blipFill rotWithShape="1">
          <a:blip r:embed="rId4"/>
          <a:srcRect t="-117"/>
          <a:stretch>
            <a:fillRect/>
          </a:stretch>
        </p:blipFill>
        <p:spPr>
          <a:xfrm>
            <a:off x="2229485" y="2404745"/>
            <a:ext cx="2073275" cy="1851025"/>
          </a:xfrm>
          <a:prstGeom prst="rect">
            <a:avLst/>
          </a:prstGeom>
        </p:spPr>
      </p:pic>
      <p:sp>
        <p:nvSpPr>
          <p:cNvPr id="30" name="矩形 29"/>
          <p:cNvSpPr/>
          <p:nvPr>
            <p:custDataLst>
              <p:tags r:id="rId5"/>
            </p:custDataLst>
          </p:nvPr>
        </p:nvSpPr>
        <p:spPr>
          <a:xfrm>
            <a:off x="2089150" y="2334260"/>
            <a:ext cx="2348230" cy="3411855"/>
          </a:xfrm>
          <a:prstGeom prst="rect">
            <a:avLst/>
          </a:prstGeom>
          <a:noFill/>
          <a:ln w="28575">
            <a:solidFill>
              <a:schemeClr val="accent1"/>
            </a:solidFill>
          </a:ln>
        </p:spPr>
        <p:style>
          <a:lnRef idx="2">
            <a:srgbClr val="4472C4">
              <a:shade val="50000"/>
            </a:srgbClr>
          </a:lnRef>
          <a:fillRef idx="1">
            <a:srgbClr val="4472C4"/>
          </a:fillRef>
          <a:effectRef idx="0">
            <a:srgbClr val="4472C4"/>
          </a:effectRef>
          <a:fontRef idx="minor">
            <a:sysClr val="window" lastClr="FFFFFF"/>
          </a:fontRef>
        </p:style>
        <p:txBody>
          <a:bodyPr wrap="square" lIns="90000" rIns="72000"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32" name="YOUR TITLE"/>
          <p:cNvSpPr txBox="1"/>
          <p:nvPr>
            <p:custDataLst>
              <p:tags r:id="rId6"/>
            </p:custDataLst>
          </p:nvPr>
        </p:nvSpPr>
        <p:spPr>
          <a:xfrm>
            <a:off x="2307590" y="4385310"/>
            <a:ext cx="1917065" cy="961390"/>
          </a:xfrm>
          <a:prstGeom prst="rect">
            <a:avLst/>
          </a:prstGeom>
          <a:noFill/>
          <a:ln w="12700" cap="flat">
            <a:noFill/>
            <a:miter lim="400000"/>
          </a:ln>
          <a:effectLst/>
        </p:spPr>
        <p:txBody>
          <a:bodyPr wrap="square" lIns="90000" tIns="45719" rIns="90000" bIns="45719" numCol="1" anchor="t"/>
          <a:lstStyle>
            <a:lvl1pPr algn="ctr">
              <a:defRPr sz="1600">
                <a:solidFill>
                  <a:srgbClr val="404040"/>
                </a:solidFill>
                <a:latin typeface="Arial" panose="020B0604020202020204" pitchFamily="34" charset="0"/>
                <a:ea typeface="微软雅黑" panose="020B0503020204020204" charset="-122"/>
                <a:cs typeface="+mn-ea"/>
                <a:sym typeface="Helvetica"/>
              </a:defRPr>
            </a:lvl1pPr>
          </a:lstStyle>
          <a:p>
            <a:pPr marL="0" marR="0" lvl="0" indent="0" algn="just" defTabSz="914400" rtl="0" eaLnBrk="1" fontAlgn="auto" latinLnBrk="0" hangingPunct="1">
              <a:lnSpc>
                <a:spcPct val="140000"/>
              </a:lnSpc>
              <a:spcBef>
                <a:spcPts val="0"/>
              </a:spcBef>
              <a:spcAft>
                <a:spcPts val="0"/>
              </a:spcAft>
              <a:buClrTx/>
              <a:buSzTx/>
              <a:buFontTx/>
              <a:buNone/>
              <a:defRPr/>
            </a:pPr>
            <a:r>
              <a:rPr kumimoji="0" lang="zh-CN" altLang="en-US" sz="1400" b="0" i="0" u="none" strike="noStrike" kern="1200" cap="none" spc="150" normalizeH="0" noProof="0" dirty="0">
                <a:ln>
                  <a:noFill/>
                </a:ln>
                <a:solidFill>
                  <a:schemeClr val="tx1">
                    <a:lumMod val="75000"/>
                  </a:schemeClr>
                </a:solidFill>
                <a:effectLst/>
                <a:uLnTx/>
                <a:uFillTx/>
                <a:latin typeface="微软雅黑" panose="020B0503020204020204" charset="-122"/>
                <a:ea typeface="微软雅黑" panose="020B0503020204020204" charset="-122"/>
                <a:sym typeface="Helvetica"/>
              </a:rPr>
              <a:t>一是不宜过高，遥不可及的目标是没有任何实际意义的。</a:t>
            </a:r>
            <a:endParaRPr kumimoji="0" lang="zh-CN" altLang="en-US" sz="1400" b="0" i="0" u="none" strike="noStrike" kern="1200" cap="none" spc="150" normalizeH="0" noProof="0" dirty="0">
              <a:ln>
                <a:noFill/>
              </a:ln>
              <a:solidFill>
                <a:schemeClr val="tx1">
                  <a:lumMod val="75000"/>
                </a:schemeClr>
              </a:solidFill>
              <a:effectLst/>
              <a:uLnTx/>
              <a:uFillTx/>
              <a:latin typeface="微软雅黑" panose="020B0503020204020204" charset="-122"/>
              <a:ea typeface="微软雅黑" panose="020B0503020204020204" charset="-122"/>
              <a:sym typeface="Helvetica"/>
            </a:endParaRPr>
          </a:p>
        </p:txBody>
      </p:sp>
      <p:pic>
        <p:nvPicPr>
          <p:cNvPr id="33" name="图片 32"/>
          <p:cNvPicPr>
            <a:picLocks noChangeAspect="1"/>
          </p:cNvPicPr>
          <p:nvPr>
            <p:custDataLst>
              <p:tags r:id="rId7"/>
            </p:custDataLst>
          </p:nvPr>
        </p:nvPicPr>
        <p:blipFill rotWithShape="1">
          <a:blip r:embed="rId8"/>
          <a:srcRect/>
          <a:stretch>
            <a:fillRect/>
          </a:stretch>
        </p:blipFill>
        <p:spPr>
          <a:xfrm>
            <a:off x="5062220" y="2404745"/>
            <a:ext cx="2077720" cy="1854835"/>
          </a:xfrm>
          <a:prstGeom prst="rect">
            <a:avLst/>
          </a:prstGeom>
        </p:spPr>
      </p:pic>
      <p:sp>
        <p:nvSpPr>
          <p:cNvPr id="35" name="矩形 34"/>
          <p:cNvSpPr/>
          <p:nvPr>
            <p:custDataLst>
              <p:tags r:id="rId9"/>
            </p:custDataLst>
          </p:nvPr>
        </p:nvSpPr>
        <p:spPr>
          <a:xfrm>
            <a:off x="4921885" y="2334260"/>
            <a:ext cx="2348230" cy="3411855"/>
          </a:xfrm>
          <a:prstGeom prst="rect">
            <a:avLst/>
          </a:prstGeom>
          <a:noFill/>
          <a:ln w="28575">
            <a:solidFill>
              <a:schemeClr val="accent1"/>
            </a:solidFill>
          </a:ln>
        </p:spPr>
        <p:style>
          <a:lnRef idx="2">
            <a:srgbClr val="4472C4">
              <a:shade val="50000"/>
            </a:srgbClr>
          </a:lnRef>
          <a:fillRef idx="1">
            <a:srgbClr val="4472C4"/>
          </a:fillRef>
          <a:effectRef idx="0">
            <a:srgbClr val="4472C4"/>
          </a:effectRef>
          <a:fontRef idx="minor">
            <a:sysClr val="window" lastClr="FFFFFF"/>
          </a:fontRef>
        </p:style>
        <p:txBody>
          <a:bodyPr wrap="square" lIns="90000" rIns="72000"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37" name="YOUR TITLE"/>
          <p:cNvSpPr txBox="1"/>
          <p:nvPr>
            <p:custDataLst>
              <p:tags r:id="rId10"/>
            </p:custDataLst>
          </p:nvPr>
        </p:nvSpPr>
        <p:spPr>
          <a:xfrm>
            <a:off x="4994275" y="4385310"/>
            <a:ext cx="2145665" cy="961390"/>
          </a:xfrm>
          <a:prstGeom prst="rect">
            <a:avLst/>
          </a:prstGeom>
          <a:noFill/>
          <a:ln w="12700" cap="flat">
            <a:noFill/>
            <a:miter lim="400000"/>
          </a:ln>
          <a:effectLst/>
        </p:spPr>
        <p:txBody>
          <a:bodyPr wrap="square" lIns="90000" tIns="45719" rIns="90000" bIns="45719" numCol="1" anchor="t"/>
          <a:lstStyle>
            <a:lvl1pPr algn="ctr">
              <a:defRPr sz="1600">
                <a:solidFill>
                  <a:srgbClr val="404040"/>
                </a:solidFill>
                <a:latin typeface="Arial" panose="020B0604020202020204" pitchFamily="34" charset="0"/>
                <a:ea typeface="微软雅黑" panose="020B0503020204020204" charset="-122"/>
                <a:cs typeface="+mn-ea"/>
                <a:sym typeface="Helvetica"/>
              </a:defRPr>
            </a:lvl1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150" normalizeH="0" noProof="0" dirty="0">
                <a:ln>
                  <a:noFill/>
                </a:ln>
                <a:solidFill>
                  <a:schemeClr val="tx1">
                    <a:lumMod val="75000"/>
                  </a:schemeClr>
                </a:solidFill>
                <a:effectLst/>
                <a:uLnTx/>
                <a:uFillTx/>
                <a:latin typeface="微软雅黑" panose="020B0503020204020204" charset="-122"/>
                <a:ea typeface="微软雅黑" panose="020B0503020204020204" charset="-122"/>
                <a:sym typeface="Helvetica"/>
              </a:rPr>
              <a:t>二是不能过低，不经过努力就达到的目标，不仅不能激励人们奋发向上，反而会降低人们的动机和热情。</a:t>
            </a:r>
            <a:endParaRPr kumimoji="0" lang="zh-CN" altLang="en-US" sz="1400" b="0" i="0" u="none" strike="noStrike" kern="1200" cap="none" spc="150" normalizeH="0" noProof="0" dirty="0">
              <a:ln>
                <a:noFill/>
              </a:ln>
              <a:solidFill>
                <a:schemeClr val="tx1">
                  <a:lumMod val="75000"/>
                </a:schemeClr>
              </a:solidFill>
              <a:effectLst/>
              <a:uLnTx/>
              <a:uFillTx/>
              <a:latin typeface="微软雅黑" panose="020B0503020204020204" charset="-122"/>
              <a:ea typeface="微软雅黑" panose="020B0503020204020204" charset="-122"/>
              <a:sym typeface="Helvetica"/>
            </a:endParaRPr>
          </a:p>
        </p:txBody>
      </p:sp>
      <p:pic>
        <p:nvPicPr>
          <p:cNvPr id="39" name="图片 38"/>
          <p:cNvPicPr>
            <a:picLocks noChangeAspect="1"/>
          </p:cNvPicPr>
          <p:nvPr>
            <p:custDataLst>
              <p:tags r:id="rId11"/>
            </p:custDataLst>
          </p:nvPr>
        </p:nvPicPr>
        <p:blipFill rotWithShape="1">
          <a:blip r:embed="rId12"/>
          <a:srcRect/>
          <a:stretch>
            <a:fillRect/>
          </a:stretch>
        </p:blipFill>
        <p:spPr>
          <a:xfrm>
            <a:off x="7894955" y="2414270"/>
            <a:ext cx="2066925" cy="1844675"/>
          </a:xfrm>
          <a:prstGeom prst="rect">
            <a:avLst/>
          </a:prstGeom>
        </p:spPr>
      </p:pic>
      <p:sp>
        <p:nvSpPr>
          <p:cNvPr id="41" name="矩形 40"/>
          <p:cNvSpPr/>
          <p:nvPr>
            <p:custDataLst>
              <p:tags r:id="rId13"/>
            </p:custDataLst>
          </p:nvPr>
        </p:nvSpPr>
        <p:spPr>
          <a:xfrm>
            <a:off x="7754620" y="2334260"/>
            <a:ext cx="2348230" cy="3411855"/>
          </a:xfrm>
          <a:prstGeom prst="rect">
            <a:avLst/>
          </a:prstGeom>
          <a:noFill/>
          <a:ln w="28575">
            <a:solidFill>
              <a:schemeClr val="accent1"/>
            </a:solidFill>
          </a:ln>
        </p:spPr>
        <p:style>
          <a:lnRef idx="2">
            <a:srgbClr val="4472C4">
              <a:shade val="50000"/>
            </a:srgbClr>
          </a:lnRef>
          <a:fillRef idx="1">
            <a:srgbClr val="4472C4"/>
          </a:fillRef>
          <a:effectRef idx="0">
            <a:srgbClr val="4472C4"/>
          </a:effectRef>
          <a:fontRef idx="minor">
            <a:sysClr val="window" lastClr="FFFFFF"/>
          </a:fontRef>
        </p:style>
        <p:txBody>
          <a:bodyPr wrap="square" lIns="90000" rIns="72000"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42" name="YOUR TITLE"/>
          <p:cNvSpPr txBox="1"/>
          <p:nvPr>
            <p:custDataLst>
              <p:tags r:id="rId14"/>
            </p:custDataLst>
          </p:nvPr>
        </p:nvSpPr>
        <p:spPr>
          <a:xfrm>
            <a:off x="8044815" y="4385310"/>
            <a:ext cx="1917065" cy="961390"/>
          </a:xfrm>
          <a:prstGeom prst="rect">
            <a:avLst/>
          </a:prstGeom>
          <a:noFill/>
          <a:ln w="12700" cap="flat">
            <a:noFill/>
            <a:miter lim="400000"/>
          </a:ln>
          <a:effectLst/>
        </p:spPr>
        <p:txBody>
          <a:bodyPr wrap="square" lIns="90000" tIns="45719" rIns="90000" bIns="45719" numCol="1" anchor="t">
            <a:noAutofit/>
          </a:bodyPr>
          <a:lstStyle>
            <a:lvl1pPr algn="ctr">
              <a:defRPr sz="1600">
                <a:solidFill>
                  <a:srgbClr val="404040"/>
                </a:solidFill>
                <a:latin typeface="Arial" panose="020B0604020202020204" pitchFamily="34" charset="0"/>
                <a:ea typeface="微软雅黑" panose="020B0503020204020204" charset="-122"/>
                <a:cs typeface="+mn-ea"/>
                <a:sym typeface="Helvetica"/>
              </a:defRPr>
            </a:lvl1pPr>
          </a:lstStyle>
          <a:p>
            <a:pPr marL="0" marR="0" lvl="0" indent="0" algn="just" defTabSz="914400" rtl="0" eaLnBrk="1" fontAlgn="auto" latinLnBrk="0" hangingPunct="1">
              <a:lnSpc>
                <a:spcPct val="140000"/>
              </a:lnSpc>
              <a:spcBef>
                <a:spcPts val="0"/>
              </a:spcBef>
              <a:spcAft>
                <a:spcPts val="0"/>
              </a:spcAft>
              <a:buClrTx/>
              <a:buSzTx/>
              <a:buFontTx/>
              <a:buNone/>
              <a:defRPr/>
            </a:pPr>
            <a:r>
              <a:rPr kumimoji="0" lang="zh-CN" altLang="en-US" sz="1400" b="0" i="0" u="none" strike="noStrike" kern="1200" cap="none" spc="150" normalizeH="0" noProof="0" dirty="0">
                <a:ln>
                  <a:noFill/>
                </a:ln>
                <a:solidFill>
                  <a:schemeClr val="tx1">
                    <a:lumMod val="75000"/>
                  </a:schemeClr>
                </a:solidFill>
                <a:effectLst/>
                <a:uLnTx/>
                <a:uFillTx/>
                <a:latin typeface="微软雅黑" panose="020B0503020204020204" charset="-122"/>
                <a:ea typeface="微软雅黑" panose="020B0503020204020204" charset="-122"/>
                <a:sym typeface="Helvetica"/>
              </a:rPr>
              <a:t>三是不要笼统和模糊，要能让自己从目标中找到具体的差距和不足。</a:t>
            </a:r>
            <a:endParaRPr kumimoji="0" lang="zh-CN" altLang="en-US" sz="1400" b="0" i="0" u="none" strike="noStrike" kern="1200" cap="none" spc="150" normalizeH="0" noProof="0" dirty="0">
              <a:ln>
                <a:noFill/>
              </a:ln>
              <a:solidFill>
                <a:schemeClr val="tx1">
                  <a:lumMod val="75000"/>
                </a:schemeClr>
              </a:solidFill>
              <a:effectLst/>
              <a:uLnTx/>
              <a:uFillTx/>
              <a:latin typeface="微软雅黑" panose="020B0503020204020204" charset="-122"/>
              <a:ea typeface="微软雅黑" panose="020B0503020204020204" charset="-122"/>
              <a:sym typeface="Helvetic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二、职业生涯规划应注意的问题</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2"/>
            </p:custDataLst>
          </p:nvPr>
        </p:nvSpPr>
        <p:spPr>
          <a:xfrm>
            <a:off x="780415" y="1254125"/>
            <a:ext cx="572516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1. 树立正确的职业理想，确立明确的职业目标</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 name="矩形 11"/>
          <p:cNvSpPr/>
          <p:nvPr>
            <p:custDataLst>
              <p:tags r:id="rId3"/>
            </p:custDataLst>
          </p:nvPr>
        </p:nvSpPr>
        <p:spPr>
          <a:xfrm>
            <a:off x="780415" y="2313940"/>
            <a:ext cx="6623685" cy="3580130"/>
          </a:xfrm>
          <a:prstGeom prst="rect">
            <a:avLst/>
          </a:prstGeom>
        </p:spPr>
        <p:txBody>
          <a:bodyPr anchor="ctr"/>
          <a:lstStyle/>
          <a:p>
            <a:pPr lvl="0" indent="444500" defTabSz="913765" fontAlgn="base">
              <a:lnSpc>
                <a:spcPct val="140000"/>
              </a:lnSpc>
              <a:spcBef>
                <a:spcPts val="500"/>
              </a:spcBef>
              <a:buSzPct val="25000"/>
              <a:buNone/>
              <a:defRPr/>
              <a:extLst>
                <a:ext uri="{35155182-B16C-46BC-9424-99874614C6A1}">
                  <wpsdc:indentchars xmlns:wpsdc="http://www.wps.cn/officeDocument/2017/drawingmlCustomData" val="200" checksum="909944644"/>
                </a:ext>
              </a:extLst>
            </a:pPr>
            <a:r>
              <a:rPr lang="en-US" altLang="zh-CN" sz="1600" spc="150">
                <a:solidFill>
                  <a:schemeClr val="tx1"/>
                </a:solidFill>
                <a:uFillTx/>
                <a:latin typeface="微软雅黑" panose="020B0503020204020204" charset="-122"/>
                <a:ea typeface="微软雅黑" panose="020B0503020204020204" charset="-122"/>
                <a:cs typeface="微软雅黑" panose="020B0503020204020204" charset="-122"/>
                <a:sym typeface="+mn-ea"/>
              </a:rPr>
              <a:t>职业理想是指人们对未来职业表现出来的一种强烈的追求和向往，是人们对未来职业生活的构想和规划。职业理想受社会环境、社会现实制约：凡是符合社会发展需要和人民利益的职业理想都是高尚的、正确的，并具有现实的可行性。大学生的职业理想应把个人志向与国家利益和社会需要有机地结合起来。</a:t>
            </a:r>
            <a:endParaRPr lang="en-US" altLang="zh-CN" sz="1600" spc="15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lvl="0" indent="444500" defTabSz="913765" fontAlgn="base">
              <a:lnSpc>
                <a:spcPct val="140000"/>
              </a:lnSpc>
              <a:spcBef>
                <a:spcPts val="500"/>
              </a:spcBef>
              <a:buSzPct val="25000"/>
              <a:buNone/>
              <a:defRPr/>
              <a:extLst>
                <a:ext uri="{35155182-B16C-46BC-9424-99874614C6A1}">
                  <wpsdc:indentchars xmlns:wpsdc="http://www.wps.cn/officeDocument/2017/drawingmlCustomData" val="200" checksum="909944644"/>
                </a:ext>
              </a:extLst>
            </a:pPr>
            <a:r>
              <a:rPr lang="en-US" altLang="zh-CN" sz="1600" spc="150">
                <a:solidFill>
                  <a:schemeClr val="tx1"/>
                </a:solidFill>
                <a:uFillTx/>
                <a:latin typeface="微软雅黑" panose="020B0503020204020204" charset="-122"/>
                <a:ea typeface="微软雅黑" panose="020B0503020204020204" charset="-122"/>
                <a:cs typeface="微软雅黑" panose="020B0503020204020204" charset="-122"/>
                <a:sym typeface="+mn-ea"/>
              </a:rPr>
              <a:t>一个人选择什么样的职业，以及为什么选择某种职业，通常都是以其职业理想为出发点的。大学生树立职业理想的过程，也是在心目中进行职业生涯设计的过程。一旦在心目中有了自己认为理想的职业，就会依据职业理想的目标，去规划自己的学习和实践，做好各种准备。所以，大学生应当尽快确定自己的职业目标：打算成为哪方面的人才，打算在哪个领域成才等。对这些问题的不同答案不仅影响职业生涯设计，也会影响个人成功的机会。</a:t>
            </a:r>
            <a:endParaRPr lang="en-US" altLang="zh-CN" sz="1600" spc="15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3" name="图片 12" descr="&amp;pky8941366315&amp;"/>
          <p:cNvPicPr>
            <a:picLocks noChangeAspect="1"/>
          </p:cNvPicPr>
          <p:nvPr/>
        </p:nvPicPr>
        <p:blipFill>
          <a:blip r:embed="rId4">
            <a:clrChange>
              <a:clrFrom>
                <a:srgbClr val="EAF1FC">
                  <a:alpha val="100000"/>
                </a:srgbClr>
              </a:clrFrom>
              <a:clrTo>
                <a:srgbClr val="EAF1FC">
                  <a:alpha val="100000"/>
                  <a:alpha val="0"/>
                </a:srgbClr>
              </a:clrTo>
            </a:clrChange>
          </a:blip>
          <a:srcRect r="16755" b="3187"/>
          <a:stretch>
            <a:fillRect/>
          </a:stretch>
        </p:blipFill>
        <p:spPr>
          <a:xfrm flipH="1">
            <a:off x="9484995" y="0"/>
            <a:ext cx="2707005" cy="2101850"/>
          </a:xfrm>
          <a:prstGeom prst="rect">
            <a:avLst/>
          </a:prstGeom>
        </p:spPr>
      </p:pic>
      <p:grpSp>
        <p:nvGrpSpPr>
          <p:cNvPr id="15" name="组合 14"/>
          <p:cNvGrpSpPr/>
          <p:nvPr/>
        </p:nvGrpSpPr>
        <p:grpSpPr>
          <a:xfrm>
            <a:off x="7625715" y="2343150"/>
            <a:ext cx="4206240" cy="3522345"/>
            <a:chOff x="9672" y="2691"/>
            <a:chExt cx="8866" cy="7088"/>
          </a:xfrm>
        </p:grpSpPr>
        <p:sp>
          <p:nvSpPr>
            <p:cNvPr id="2" name="矩形 1"/>
            <p:cNvSpPr/>
            <p:nvPr>
              <p:custDataLst>
                <p:tags r:id="rId5"/>
              </p:custDataLst>
            </p:nvPr>
          </p:nvSpPr>
          <p:spPr>
            <a:xfrm>
              <a:off x="9672" y="2691"/>
              <a:ext cx="8866" cy="7089"/>
            </a:xfrm>
            <a:prstGeom prst="rect">
              <a:avLst/>
            </a:prstGeom>
            <a:solidFill>
              <a:srgbClr val="FFFFFF"/>
            </a:solidFill>
            <a:ln>
              <a:noFill/>
            </a:ln>
            <a:effectLst>
              <a:outerShdw blurRad="2667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rgbClr val="FFFFFF"/>
                  </a:solidFill>
                  <a:latin typeface="微软雅黑" panose="020B0503020204020204" charset="-122"/>
                  <a:ea typeface="微软雅黑" panose="020B0503020204020204" charset="-122"/>
                  <a:sym typeface="Arial" panose="020B0604020202020204" pitchFamily="34" charset="0"/>
                </a:rPr>
                <a:t>任务三　大学生常见的人格发展缺陷与调适</a:t>
              </a: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14" name="图片 13" descr="&amp;pky8717422100&amp;"/>
            <p:cNvPicPr>
              <a:picLocks noChangeAspect="1"/>
            </p:cNvPicPr>
            <p:nvPr/>
          </p:nvPicPr>
          <p:blipFill>
            <a:blip r:embed="rId6">
              <a:clrChange>
                <a:clrFrom>
                  <a:srgbClr val="3BB6D5">
                    <a:alpha val="100000"/>
                  </a:srgbClr>
                </a:clrFrom>
                <a:clrTo>
                  <a:srgbClr val="3BB6D5">
                    <a:alpha val="100000"/>
                    <a:alpha val="0"/>
                  </a:srgbClr>
                </a:clrTo>
              </a:clrChange>
            </a:blip>
            <a:srcRect l="18725" r="18119" b="12436"/>
            <a:stretch>
              <a:fillRect/>
            </a:stretch>
          </p:blipFill>
          <p:spPr>
            <a:xfrm>
              <a:off x="9979" y="3058"/>
              <a:ext cx="8252" cy="6354"/>
            </a:xfrm>
            <a:prstGeom prst="rect">
              <a:avLst/>
            </a:prstGeom>
            <a:ln>
              <a:noFill/>
            </a:ln>
          </p:spPr>
        </p:pic>
      </p:gr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二、职业生涯规划应注意的问题</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2"/>
            </p:custDataLst>
          </p:nvPr>
        </p:nvSpPr>
        <p:spPr>
          <a:xfrm>
            <a:off x="607060" y="1595120"/>
            <a:ext cx="540639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1. 树立正确的职业理想，确立明确的职业目标</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custDataLst>
              <p:tags r:id="rId3"/>
            </p:custDataLst>
          </p:nvPr>
        </p:nvPicPr>
        <p:blipFill rotWithShape="1">
          <a:blip r:embed="rId4">
            <a:extLst>
              <a:ext uri="{28A0092B-C50C-407E-A947-70E740481C1C}">
                <a14:useLocalDpi xmlns:a14="http://schemas.microsoft.com/office/drawing/2010/main" val="0"/>
              </a:ext>
            </a:extLst>
          </a:blip>
          <a:srcRect/>
          <a:stretch>
            <a:fillRect/>
          </a:stretch>
        </p:blipFill>
        <p:spPr>
          <a:xfrm>
            <a:off x="0" y="2199005"/>
            <a:ext cx="6720205" cy="4672330"/>
          </a:xfrm>
          <a:prstGeom prst="rect">
            <a:avLst/>
          </a:prstGeom>
        </p:spPr>
      </p:pic>
      <p:sp>
        <p:nvSpPr>
          <p:cNvPr id="4" name="矩形 3"/>
          <p:cNvSpPr/>
          <p:nvPr>
            <p:custDataLst>
              <p:tags r:id="rId5"/>
            </p:custDataLst>
          </p:nvPr>
        </p:nvSpPr>
        <p:spPr>
          <a:xfrm>
            <a:off x="6138545" y="1124857"/>
            <a:ext cx="5370286" cy="5370286"/>
          </a:xfrm>
          <a:prstGeom prst="rect">
            <a:avLst/>
          </a:prstGeom>
          <a:gradFill>
            <a:gsLst>
              <a:gs pos="0">
                <a:srgbClr val="14CD68"/>
              </a:gs>
              <a:gs pos="100000">
                <a:srgbClr val="0B6E38"/>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5" name="矩形 4"/>
          <p:cNvSpPr/>
          <p:nvPr>
            <p:custDataLst>
              <p:tags r:id="rId6"/>
            </p:custDataLst>
          </p:nvPr>
        </p:nvSpPr>
        <p:spPr>
          <a:xfrm>
            <a:off x="6541770" y="1180465"/>
            <a:ext cx="4733290" cy="5163185"/>
          </a:xfrm>
          <a:prstGeom prst="rect">
            <a:avLst/>
          </a:prstGeom>
        </p:spPr>
        <p:txBody>
          <a:bodyPr anchor="ctr"/>
          <a:p>
            <a:pPr lvl="0" indent="406400" defTabSz="913765" fontAlgn="base">
              <a:lnSpc>
                <a:spcPct val="130000"/>
              </a:lnSpc>
              <a:spcBef>
                <a:spcPts val="500"/>
              </a:spcBef>
              <a:buSzPct val="25000"/>
              <a:buNone/>
              <a:defRPr/>
              <a:extLst>
                <a:ext uri="{35155182-B16C-46BC-9424-99874614C6A1}">
                  <wpsdc:indentchars xmlns:wpsdc="http://www.wps.cn/officeDocument/2017/drawingmlCustomData" val="200" checksum="1751898641"/>
                </a:ext>
              </a:extLst>
            </a:pPr>
            <a:r>
              <a:rPr lang="en-US" altLang="zh-CN" sz="1500" spc="100">
                <a:solidFill>
                  <a:schemeClr val="bg1"/>
                </a:solidFill>
                <a:uFillTx/>
                <a:latin typeface="微软雅黑" panose="020B0503020204020204" charset="-122"/>
                <a:ea typeface="微软雅黑" panose="020B0503020204020204" charset="-122"/>
                <a:cs typeface="微软雅黑" panose="020B0503020204020204" charset="-122"/>
                <a:sym typeface="+mn-ea"/>
              </a:rPr>
              <a:t>职业理想是指人们对未来职业表现出来的一种强烈的追求和向往，是人们对未来职业生活的构想和规划。职业理想受社会环境、社会现实制约：凡是符合社会发展需要和人民利益的职业理想都是高尚的、正确的，并具有现实的可行性。大学生的职业理想应把个人志向与国家利益和社会需要有机地结合起来。</a:t>
            </a:r>
            <a:endParaRPr lang="en-US" altLang="zh-CN" sz="1500" spc="100">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lvl="0" indent="406400" defTabSz="913765" fontAlgn="base">
              <a:lnSpc>
                <a:spcPct val="130000"/>
              </a:lnSpc>
              <a:spcBef>
                <a:spcPts val="500"/>
              </a:spcBef>
              <a:buSzPct val="25000"/>
              <a:buNone/>
              <a:defRPr/>
              <a:extLst>
                <a:ext uri="{35155182-B16C-46BC-9424-99874614C6A1}">
                  <wpsdc:indentchars xmlns:wpsdc="http://www.wps.cn/officeDocument/2017/drawingmlCustomData" val="200" checksum="1751898641"/>
                </a:ext>
              </a:extLst>
            </a:pPr>
            <a:r>
              <a:rPr lang="en-US" altLang="zh-CN" sz="1500" spc="100">
                <a:solidFill>
                  <a:schemeClr val="bg1"/>
                </a:solidFill>
                <a:uFillTx/>
                <a:latin typeface="微软雅黑" panose="020B0503020204020204" charset="-122"/>
                <a:ea typeface="微软雅黑" panose="020B0503020204020204" charset="-122"/>
                <a:cs typeface="微软雅黑" panose="020B0503020204020204" charset="-122"/>
                <a:sym typeface="+mn-ea"/>
              </a:rPr>
              <a:t>一个人选择什么样的职业，以及为什么选择某种职业，通常都是以其职业理想为出发点的。大学生树立职业理想的过程，也是在心目中进行职业生涯设计的过程。一旦在心目中有了自己认为理想的职业，就会依据职业理想的目标，去规划自己的学习和实践，做好各种准备。所以，大学生应当尽快确定自己的职业目标：打算成为哪方面的人才，打算在哪个领域成才等。对这些问题的不同答案不仅影响职业生涯设计，也会影响个人成功的机会。</a:t>
            </a:r>
            <a:endParaRPr lang="en-US" altLang="zh-CN" sz="1500" spc="1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二、职业生涯规划应注意的问题</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2"/>
            </p:custDataLst>
          </p:nvPr>
        </p:nvSpPr>
        <p:spPr>
          <a:xfrm>
            <a:off x="607060" y="1595120"/>
            <a:ext cx="540639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2. 正确进行自我分析和职业分析</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custDataLst>
              <p:tags r:id="rId3"/>
            </p:custDataLst>
          </p:nvPr>
        </p:nvPicPr>
        <p:blipFill rotWithShape="1">
          <a:blip r:embed="rId4">
            <a:extLst>
              <a:ext uri="{28A0092B-C50C-407E-A947-70E740481C1C}">
                <a14:useLocalDpi xmlns:a14="http://schemas.microsoft.com/office/drawing/2010/main" val="0"/>
              </a:ext>
            </a:extLst>
          </a:blip>
          <a:srcRect/>
          <a:stretch>
            <a:fillRect/>
          </a:stretch>
        </p:blipFill>
        <p:spPr>
          <a:xfrm>
            <a:off x="0" y="2199005"/>
            <a:ext cx="6720205" cy="4672330"/>
          </a:xfrm>
          <a:prstGeom prst="rect">
            <a:avLst/>
          </a:prstGeom>
        </p:spPr>
      </p:pic>
      <p:sp>
        <p:nvSpPr>
          <p:cNvPr id="4" name="矩形 3"/>
          <p:cNvSpPr/>
          <p:nvPr>
            <p:custDataLst>
              <p:tags r:id="rId5"/>
            </p:custDataLst>
          </p:nvPr>
        </p:nvSpPr>
        <p:spPr>
          <a:xfrm>
            <a:off x="6138545" y="1124857"/>
            <a:ext cx="5370286" cy="5370286"/>
          </a:xfrm>
          <a:prstGeom prst="rect">
            <a:avLst/>
          </a:prstGeom>
          <a:gradFill>
            <a:gsLst>
              <a:gs pos="0">
                <a:srgbClr val="14CD68"/>
              </a:gs>
              <a:gs pos="100000">
                <a:srgbClr val="0B6E38"/>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5" name="矩形 4"/>
          <p:cNvSpPr/>
          <p:nvPr>
            <p:custDataLst>
              <p:tags r:id="rId6"/>
            </p:custDataLst>
          </p:nvPr>
        </p:nvSpPr>
        <p:spPr>
          <a:xfrm>
            <a:off x="6583680" y="1208405"/>
            <a:ext cx="4592320" cy="5163185"/>
          </a:xfrm>
          <a:prstGeom prst="rect">
            <a:avLst/>
          </a:prstGeom>
        </p:spPr>
        <p:txBody>
          <a:bodyPr anchor="ctr"/>
          <a:p>
            <a:pPr lvl="0" indent="431800" defTabSz="913765" fontAlgn="base">
              <a:lnSpc>
                <a:spcPct val="130000"/>
              </a:lnSpc>
              <a:spcBef>
                <a:spcPts val="500"/>
              </a:spcBef>
              <a:buSzPct val="25000"/>
              <a:buNone/>
              <a:defRPr/>
              <a:extLst>
                <a:ext uri="{35155182-B16C-46BC-9424-99874614C6A1}">
                  <wpsdc:indentchars xmlns:wpsdc="http://www.wps.cn/officeDocument/2017/drawingmlCustomData" val="200" checksum="2036942933"/>
                </a:ext>
              </a:extLst>
            </a:pPr>
            <a:r>
              <a:rPr lang="en-US" altLang="zh-CN" sz="1600" b="1" spc="100">
                <a:solidFill>
                  <a:schemeClr val="bg1"/>
                </a:solidFill>
                <a:uFillTx/>
                <a:latin typeface="微软雅黑" panose="020B0503020204020204" charset="-122"/>
                <a:ea typeface="微软雅黑" panose="020B0503020204020204" charset="-122"/>
                <a:cs typeface="微软雅黑" panose="020B0503020204020204" charset="-122"/>
                <a:sym typeface="+mn-ea"/>
              </a:rPr>
              <a:t>自我分析：</a:t>
            </a:r>
            <a:r>
              <a:rPr lang="en-US" altLang="zh-CN" sz="1600" spc="100">
                <a:solidFill>
                  <a:schemeClr val="bg1"/>
                </a:solidFill>
                <a:uFillTx/>
                <a:latin typeface="微软雅黑" panose="020B0503020204020204" charset="-122"/>
                <a:ea typeface="微软雅黑" panose="020B0503020204020204" charset="-122"/>
                <a:cs typeface="微软雅黑" panose="020B0503020204020204" charset="-122"/>
                <a:sym typeface="+mn-ea"/>
              </a:rPr>
              <a:t>要通过科学的方法和手段，对自己的职业兴趣、气质、性格、能力等进行全面认识，清楚自己的优势与特长、劣势与不足。自我分析要客观、冷静，不能以点代面，既要看到自己的优点，又要面对自己的缺点。</a:t>
            </a:r>
            <a:endParaRPr lang="en-US" altLang="zh-CN" sz="1600" spc="100">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lvl="0" indent="431800" defTabSz="913765" fontAlgn="base">
              <a:lnSpc>
                <a:spcPct val="130000"/>
              </a:lnSpc>
              <a:spcBef>
                <a:spcPts val="500"/>
              </a:spcBef>
              <a:buSzPct val="25000"/>
              <a:buNone/>
              <a:defRPr/>
              <a:extLst>
                <a:ext uri="{35155182-B16C-46BC-9424-99874614C6A1}">
                  <wpsdc:indentchars xmlns:wpsdc="http://www.wps.cn/officeDocument/2017/drawingmlCustomData" val="200" checksum="2036942933"/>
                </a:ext>
              </a:extLst>
            </a:pPr>
            <a:r>
              <a:rPr lang="en-US" altLang="zh-CN" sz="1600" b="1" spc="100">
                <a:solidFill>
                  <a:schemeClr val="bg1"/>
                </a:solidFill>
                <a:uFillTx/>
                <a:latin typeface="微软雅黑" panose="020B0503020204020204" charset="-122"/>
                <a:ea typeface="微软雅黑" panose="020B0503020204020204" charset="-122"/>
                <a:cs typeface="微软雅黑" panose="020B0503020204020204" charset="-122"/>
                <a:sym typeface="+mn-ea"/>
              </a:rPr>
              <a:t>职业分析：</a:t>
            </a:r>
            <a:r>
              <a:rPr lang="en-US" altLang="zh-CN" sz="1600" spc="100">
                <a:solidFill>
                  <a:schemeClr val="bg1"/>
                </a:solidFill>
                <a:uFillTx/>
                <a:latin typeface="微软雅黑" panose="020B0503020204020204" charset="-122"/>
                <a:ea typeface="微软雅黑" panose="020B0503020204020204" charset="-122"/>
                <a:cs typeface="微软雅黑" panose="020B0503020204020204" charset="-122"/>
                <a:sym typeface="+mn-ea"/>
              </a:rPr>
              <a:t>现代职业具有自身的区域性、行业性、岗位性等特性。职业区域可能是城市，也可能是农村，可能是经济发达的特区，也可能是经济一般或贫困落后地区。职业生涯设计时要考虑到职业区域的具体特点，比如该地区的特殊政策、环境特征，不能仅看重单位的大小、名气，而要对该职业所在的行业现状和发展前景有比较深入的了解，比如人才供给情况、平均工资状况等。</a:t>
            </a:r>
            <a:endParaRPr lang="en-US" altLang="zh-CN" sz="1600" spc="1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二、职业生涯规划应注意的问题</a:t>
            </a:r>
            <a:endParaRPr lang="zh-CN" altLang="en-US" sz="2400" b="1" spc="300" noProof="0" dirty="0">
              <a:ln>
                <a:noFill/>
              </a:ln>
              <a:solidFill>
                <a:srgbClr val="FCC301"/>
              </a:solidFill>
              <a:effectLst/>
              <a:uLnTx/>
              <a:sym typeface="+mn-ea"/>
            </a:endParaRPr>
          </a:p>
        </p:txBody>
      </p:sp>
      <p:sp>
        <p:nvSpPr>
          <p:cNvPr id="10" name="文本框 9"/>
          <p:cNvSpPr txBox="1"/>
          <p:nvPr>
            <p:custDataLst>
              <p:tags r:id="rId2"/>
            </p:custDataLst>
          </p:nvPr>
        </p:nvSpPr>
        <p:spPr>
          <a:xfrm>
            <a:off x="6310630" y="2230120"/>
            <a:ext cx="4998085" cy="3587750"/>
          </a:xfrm>
          <a:prstGeom prst="rect">
            <a:avLst/>
          </a:prstGeom>
        </p:spPr>
        <p:txBody>
          <a:bodyPr wrap="square" tIns="46800" bIns="46800">
            <a:normAutofit/>
          </a:bodyPr>
          <a:lstStyle>
            <a:defPPr>
              <a:defRPr lang="en-US"/>
            </a:defPPr>
            <a:lvl1pPr marR="0" lvl="0" indent="0" algn="ctr" defTabSz="914400" fontAlgn="auto">
              <a:lnSpc>
                <a:spcPct val="130000"/>
              </a:lnSpc>
              <a:spcBef>
                <a:spcPct val="0"/>
              </a:spcBef>
              <a:buClrTx/>
              <a:buSzTx/>
              <a:buFontTx/>
              <a:buNone/>
              <a:defRPr kumimoji="0" sz="1400" b="0" i="0" u="none" strike="noStrike" cap="none" spc="0" normalizeH="0" baseline="0">
                <a:ln>
                  <a:noFill/>
                </a:ln>
                <a:solidFill>
                  <a:srgbClr val="FFFFFF"/>
                </a:solidFill>
                <a:effectLst/>
                <a:uLnTx/>
                <a:uFillTx/>
                <a:latin typeface="Arial" panose="020B0604020202020204" pitchFamily="34" charset="0"/>
                <a:ea typeface="微软雅黑" panose="020B0503020204020204" charset="-122"/>
                <a:cs typeface="Arial" panose="020B0604020202020204" pitchFamily="34" charset="0"/>
              </a:defRPr>
            </a:lvl1pPr>
            <a:lvl2pPr defTabSz="914400"/>
            <a:lvl3pPr defTabSz="914400"/>
            <a:lvl4pPr defTabSz="914400"/>
            <a:lvl5pPr defTabSz="914400"/>
            <a:lvl6pPr defTabSz="914400"/>
            <a:lvl7pPr defTabSz="914400"/>
            <a:lvl8pPr defTabSz="914400"/>
            <a:lvl9pPr defTabSz="914400"/>
          </a:lstStyle>
          <a:p>
            <a:pPr marL="285750" lvl="0" indent="-285750" algn="l">
              <a:lnSpc>
                <a:spcPct val="140000"/>
              </a:lnSpc>
              <a:spcBef>
                <a:spcPts val="0"/>
              </a:spcBef>
              <a:spcAft>
                <a:spcPts val="0"/>
              </a:spcAft>
              <a:buSzPct val="100000"/>
              <a:buFont typeface="Wingdings" panose="05000000000000000000" charset="0"/>
              <a:buChar char="p"/>
            </a:pPr>
            <a:r>
              <a:rPr lang="zh-CN" altLang="en-US" sz="1600" spc="150" dirty="0">
                <a:solidFill>
                  <a:srgbClr val="000000">
                    <a:lumMod val="75000"/>
                    <a:lumOff val="25000"/>
                  </a:srgbClr>
                </a:solidFill>
                <a:ea typeface="微软雅黑" panose="020B0503020204020204" charset="-122"/>
                <a:cs typeface="+mn-ea"/>
              </a:rPr>
              <a:t>知识的积累是成才的基础和必要条件。但知识不是衡量人才的绝对标准。单纯的知识数量并不足以表明一个人真正的知识水平。大学生不仅要具有相当数量的知识，还必须要形成合理的知识结构，没有合理的知识结构，就不能展现创造力。在职业生涯设计时，大学生要将已有知识科学地重组，建构合理的知识结构：既能很好地适应社会需要，又能充分体现个人特色；既能满足专业要求，又具备良好人文修养；既能发挥群体优势，又能展现个人专长。</a:t>
            </a:r>
            <a:endParaRPr lang="zh-CN" altLang="en-US" sz="1600" spc="150" dirty="0">
              <a:solidFill>
                <a:srgbClr val="000000">
                  <a:lumMod val="75000"/>
                  <a:lumOff val="25000"/>
                </a:srgbClr>
              </a:solidFill>
              <a:ea typeface="微软雅黑" panose="020B0503020204020204" charset="-122"/>
              <a:cs typeface="+mn-ea"/>
            </a:endParaRPr>
          </a:p>
        </p:txBody>
      </p:sp>
      <p:sp>
        <p:nvSpPr>
          <p:cNvPr id="6" name="矩形 5"/>
          <p:cNvSpPr/>
          <p:nvPr>
            <p:custDataLst>
              <p:tags r:id="rId3"/>
            </p:custDataLst>
          </p:nvPr>
        </p:nvSpPr>
        <p:spPr>
          <a:xfrm>
            <a:off x="861695" y="2166620"/>
            <a:ext cx="4664075" cy="3588385"/>
          </a:xfrm>
          <a:prstGeom prst="rect">
            <a:avLst/>
          </a:prstGeom>
          <a:noFill/>
          <a:ln w="57150">
            <a:solidFill>
              <a:srgbClr val="E3BE17"/>
            </a:solidFill>
          </a:ln>
        </p:spPr>
        <p:style>
          <a:lnRef idx="2">
            <a:srgbClr val="258F8D">
              <a:shade val="50000"/>
            </a:srgbClr>
          </a:lnRef>
          <a:fillRef idx="1">
            <a:srgbClr val="258F8D"/>
          </a:fillRef>
          <a:effectRef idx="0">
            <a:srgbClr val="258F8D"/>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p:cNvPicPr>
            <a:picLocks noChangeAspect="1"/>
          </p:cNvPicPr>
          <p:nvPr>
            <p:custDataLst>
              <p:tags r:id="rId4"/>
            </p:custDataLst>
          </p:nvPr>
        </p:nvPicPr>
        <p:blipFill rotWithShape="1">
          <a:blip r:embed="rId5"/>
          <a:srcRect l="7406" r="7406"/>
          <a:stretch>
            <a:fillRect/>
          </a:stretch>
        </p:blipFill>
        <p:spPr>
          <a:xfrm>
            <a:off x="1063625" y="1799590"/>
            <a:ext cx="4774565" cy="3808730"/>
          </a:xfrm>
          <a:prstGeom prst="rect">
            <a:avLst/>
          </a:prstGeom>
        </p:spPr>
      </p:pic>
      <p:grpSp>
        <p:nvGrpSpPr>
          <p:cNvPr id="8" name="组合 7"/>
          <p:cNvGrpSpPr/>
          <p:nvPr/>
        </p:nvGrpSpPr>
        <p:grpSpPr>
          <a:xfrm>
            <a:off x="10631170" y="1315720"/>
            <a:ext cx="988695" cy="859790"/>
            <a:chOff x="16896" y="1152"/>
            <a:chExt cx="1557" cy="1354"/>
          </a:xfrm>
        </p:grpSpPr>
        <p:cxnSp>
          <p:nvCxnSpPr>
            <p:cNvPr id="50" name="直接连接符 49"/>
            <p:cNvCxnSpPr/>
            <p:nvPr>
              <p:custDataLst>
                <p:tags r:id="rId6"/>
              </p:custDataLst>
            </p:nvPr>
          </p:nvCxnSpPr>
          <p:spPr>
            <a:xfrm flipV="1">
              <a:off x="17974" y="1152"/>
              <a:ext cx="0" cy="677"/>
            </a:xfrm>
            <a:prstGeom prst="line">
              <a:avLst/>
            </a:prstGeom>
            <a:ln w="57150">
              <a:solidFill>
                <a:schemeClr val="accent6"/>
              </a:solidFill>
            </a:ln>
          </p:spPr>
          <p:style>
            <a:lnRef idx="1">
              <a:srgbClr val="258F8D"/>
            </a:lnRef>
            <a:fillRef idx="0">
              <a:srgbClr val="258F8D"/>
            </a:fillRef>
            <a:effectRef idx="0">
              <a:srgbClr val="258F8D"/>
            </a:effectRef>
            <a:fontRef idx="minor">
              <a:srgbClr val="000000"/>
            </a:fontRef>
          </p:style>
        </p:cxnSp>
        <p:cxnSp>
          <p:nvCxnSpPr>
            <p:cNvPr id="59" name="直接连接符 58"/>
            <p:cNvCxnSpPr/>
            <p:nvPr>
              <p:custDataLst>
                <p:tags r:id="rId7"/>
              </p:custDataLst>
            </p:nvPr>
          </p:nvCxnSpPr>
          <p:spPr>
            <a:xfrm>
              <a:off x="16896" y="1375"/>
              <a:ext cx="1557" cy="0"/>
            </a:xfrm>
            <a:prstGeom prst="line">
              <a:avLst/>
            </a:prstGeom>
            <a:ln w="57150">
              <a:solidFill>
                <a:schemeClr val="accent6"/>
              </a:solidFill>
            </a:ln>
          </p:spPr>
          <p:style>
            <a:lnRef idx="1">
              <a:srgbClr val="258F8D"/>
            </a:lnRef>
            <a:fillRef idx="0">
              <a:srgbClr val="258F8D"/>
            </a:fillRef>
            <a:effectRef idx="0">
              <a:srgbClr val="258F8D"/>
            </a:effectRef>
            <a:fontRef idx="minor">
              <a:srgbClr val="000000"/>
            </a:fontRef>
          </p:style>
        </p:cxnSp>
        <p:cxnSp>
          <p:nvCxnSpPr>
            <p:cNvPr id="66" name="直接连接符 65"/>
            <p:cNvCxnSpPr/>
            <p:nvPr>
              <p:custDataLst>
                <p:tags r:id="rId8"/>
              </p:custDataLst>
            </p:nvPr>
          </p:nvCxnSpPr>
          <p:spPr>
            <a:xfrm flipV="1">
              <a:off x="18128" y="1152"/>
              <a:ext cx="0" cy="1354"/>
            </a:xfrm>
            <a:prstGeom prst="line">
              <a:avLst/>
            </a:prstGeom>
            <a:ln w="57150">
              <a:solidFill>
                <a:schemeClr val="accent6"/>
              </a:solidFill>
            </a:ln>
          </p:spPr>
          <p:style>
            <a:lnRef idx="1">
              <a:srgbClr val="258F8D"/>
            </a:lnRef>
            <a:fillRef idx="0">
              <a:srgbClr val="258F8D"/>
            </a:fillRef>
            <a:effectRef idx="0">
              <a:srgbClr val="258F8D"/>
            </a:effectRef>
            <a:fontRef idx="minor">
              <a:srgbClr val="000000"/>
            </a:fontRef>
          </p:style>
        </p:cxnSp>
        <p:cxnSp>
          <p:nvCxnSpPr>
            <p:cNvPr id="7" name="直接连接符 6"/>
            <p:cNvCxnSpPr/>
            <p:nvPr>
              <p:custDataLst>
                <p:tags r:id="rId9"/>
              </p:custDataLst>
            </p:nvPr>
          </p:nvCxnSpPr>
          <p:spPr>
            <a:xfrm>
              <a:off x="17615" y="1535"/>
              <a:ext cx="839" cy="0"/>
            </a:xfrm>
            <a:prstGeom prst="line">
              <a:avLst/>
            </a:prstGeom>
            <a:ln w="57150">
              <a:solidFill>
                <a:schemeClr val="accent6"/>
              </a:solidFill>
            </a:ln>
          </p:spPr>
          <p:style>
            <a:lnRef idx="1">
              <a:srgbClr val="258F8D"/>
            </a:lnRef>
            <a:fillRef idx="0">
              <a:srgbClr val="258F8D"/>
            </a:fillRef>
            <a:effectRef idx="0">
              <a:srgbClr val="258F8D"/>
            </a:effectRef>
            <a:fontRef idx="minor">
              <a:srgbClr val="000000"/>
            </a:fontRef>
          </p:style>
        </p:cxnSp>
      </p:grpSp>
      <p:sp>
        <p:nvSpPr>
          <p:cNvPr id="14" name="文本框 13"/>
          <p:cNvSpPr txBox="1"/>
          <p:nvPr>
            <p:custDataLst>
              <p:tags r:id="rId10"/>
            </p:custDataLst>
          </p:nvPr>
        </p:nvSpPr>
        <p:spPr>
          <a:xfrm>
            <a:off x="6221730" y="1674495"/>
            <a:ext cx="394589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3. 构建合理的知识结构</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二、职业生涯规划应注意的问题</a:t>
            </a:r>
            <a:endParaRPr lang="zh-CN" altLang="en-US" sz="2400" b="1" spc="300" noProof="0" dirty="0">
              <a:ln>
                <a:noFill/>
              </a:ln>
              <a:solidFill>
                <a:srgbClr val="FCC301"/>
              </a:solidFill>
              <a:effectLst/>
              <a:uLnTx/>
              <a:sym typeface="+mn-ea"/>
            </a:endParaRPr>
          </a:p>
        </p:txBody>
      </p:sp>
      <p:sp>
        <p:nvSpPr>
          <p:cNvPr id="10" name="文本框 9"/>
          <p:cNvSpPr txBox="1"/>
          <p:nvPr>
            <p:custDataLst>
              <p:tags r:id="rId2"/>
            </p:custDataLst>
          </p:nvPr>
        </p:nvSpPr>
        <p:spPr>
          <a:xfrm>
            <a:off x="6310630" y="2230120"/>
            <a:ext cx="4998085" cy="3587750"/>
          </a:xfrm>
          <a:prstGeom prst="rect">
            <a:avLst/>
          </a:prstGeom>
        </p:spPr>
        <p:txBody>
          <a:bodyPr wrap="square" tIns="46800" bIns="46800">
            <a:normAutofit fontScale="90000"/>
          </a:bodyPr>
          <a:lstStyle>
            <a:defPPr>
              <a:defRPr lang="en-US"/>
            </a:defPPr>
            <a:lvl1pPr marR="0" lvl="0" indent="0" algn="ctr" defTabSz="914400" fontAlgn="auto">
              <a:lnSpc>
                <a:spcPct val="130000"/>
              </a:lnSpc>
              <a:spcBef>
                <a:spcPct val="0"/>
              </a:spcBef>
              <a:buClrTx/>
              <a:buSzTx/>
              <a:buFontTx/>
              <a:buNone/>
              <a:defRPr kumimoji="0" sz="1400" b="0" i="0" u="none" strike="noStrike" cap="none" spc="0" normalizeH="0" baseline="0">
                <a:ln>
                  <a:noFill/>
                </a:ln>
                <a:solidFill>
                  <a:srgbClr val="FFFFFF"/>
                </a:solidFill>
                <a:effectLst/>
                <a:uLnTx/>
                <a:uFillTx/>
                <a:latin typeface="Arial" panose="020B0604020202020204" pitchFamily="34" charset="0"/>
                <a:ea typeface="微软雅黑" panose="020B0503020204020204" charset="-122"/>
                <a:cs typeface="Arial" panose="020B0604020202020204" pitchFamily="34" charset="0"/>
              </a:defRPr>
            </a:lvl1pPr>
            <a:lvl2pPr defTabSz="914400"/>
            <a:lvl3pPr defTabSz="914400"/>
            <a:lvl4pPr defTabSz="914400"/>
            <a:lvl5pPr defTabSz="914400"/>
            <a:lvl6pPr defTabSz="914400"/>
            <a:lvl7pPr defTabSz="914400"/>
            <a:lvl8pPr defTabSz="914400"/>
            <a:lvl9pPr defTabSz="914400"/>
          </a:lstStyle>
          <a:p>
            <a:pPr marL="285750" lvl="0" indent="-285750" algn="l">
              <a:lnSpc>
                <a:spcPct val="150000"/>
              </a:lnSpc>
              <a:spcBef>
                <a:spcPts val="1000"/>
              </a:spcBef>
              <a:spcAft>
                <a:spcPts val="0"/>
              </a:spcAft>
              <a:buSzPct val="100000"/>
              <a:buFont typeface="Wingdings" panose="05000000000000000000" charset="0"/>
              <a:buChar char="p"/>
            </a:pPr>
            <a:r>
              <a:rPr lang="zh-CN" altLang="en-US" sz="1600" spc="150" dirty="0">
                <a:solidFill>
                  <a:srgbClr val="000000">
                    <a:lumMod val="75000"/>
                    <a:lumOff val="25000"/>
                  </a:srgbClr>
                </a:solidFill>
                <a:ea typeface="微软雅黑" panose="020B0503020204020204" charset="-122"/>
                <a:cs typeface="+mn-ea"/>
              </a:rPr>
              <a:t>大学生的综合能力和知识面是用人单位选择大学生的依据。用人单位不仅考核大学生的专业知识和技能，而且还考核其综合运用知识的能力、对环境的适应能力、对文化的整合能力和实际操作能力等。</a:t>
            </a:r>
            <a:endParaRPr lang="zh-CN" altLang="en-US" sz="1600" spc="150" dirty="0">
              <a:solidFill>
                <a:srgbClr val="000000">
                  <a:lumMod val="75000"/>
                  <a:lumOff val="25000"/>
                </a:srgbClr>
              </a:solidFill>
              <a:ea typeface="微软雅黑" panose="020B0503020204020204" charset="-122"/>
              <a:cs typeface="+mn-ea"/>
            </a:endParaRPr>
          </a:p>
          <a:p>
            <a:pPr marL="285750" lvl="0" indent="-285750" algn="l">
              <a:lnSpc>
                <a:spcPct val="150000"/>
              </a:lnSpc>
              <a:spcBef>
                <a:spcPts val="1000"/>
              </a:spcBef>
              <a:spcAft>
                <a:spcPts val="0"/>
              </a:spcAft>
              <a:buSzPct val="100000"/>
              <a:buFont typeface="Wingdings" panose="05000000000000000000" charset="0"/>
              <a:buChar char="p"/>
            </a:pPr>
            <a:r>
              <a:rPr lang="zh-CN" altLang="en-US" sz="1600" spc="150" dirty="0">
                <a:solidFill>
                  <a:srgbClr val="000000">
                    <a:lumMod val="75000"/>
                    <a:lumOff val="25000"/>
                  </a:srgbClr>
                </a:solidFill>
                <a:ea typeface="微软雅黑" panose="020B0503020204020204" charset="-122"/>
                <a:cs typeface="+mn-ea"/>
              </a:rPr>
              <a:t>大学生进行职业生涯设计时，除了构建合理的知识结构外，还要具备从事本行业岗位的基本能力和某些专业能力。一般来说，大学生应重点培养适合社会需要的</a:t>
            </a:r>
            <a:r>
              <a:rPr lang="zh-CN" altLang="en-US" sz="1600" b="1" spc="150" dirty="0">
                <a:solidFill>
                  <a:srgbClr val="000000">
                    <a:lumMod val="75000"/>
                    <a:lumOff val="25000"/>
                  </a:srgbClr>
                </a:solidFill>
                <a:ea typeface="微软雅黑" panose="020B0503020204020204" charset="-122"/>
                <a:cs typeface="+mn-ea"/>
              </a:rPr>
              <a:t>决策能力</a:t>
            </a:r>
            <a:r>
              <a:rPr lang="zh-CN" altLang="en-US" sz="1600" spc="150" dirty="0">
                <a:solidFill>
                  <a:srgbClr val="000000">
                    <a:lumMod val="75000"/>
                    <a:lumOff val="25000"/>
                  </a:srgbClr>
                </a:solidFill>
                <a:ea typeface="微软雅黑" panose="020B0503020204020204" charset="-122"/>
                <a:cs typeface="+mn-ea"/>
              </a:rPr>
              <a:t>、</a:t>
            </a:r>
            <a:r>
              <a:rPr lang="zh-CN" altLang="en-US" sz="1600" b="1" spc="150" dirty="0">
                <a:solidFill>
                  <a:srgbClr val="000000">
                    <a:lumMod val="75000"/>
                    <a:lumOff val="25000"/>
                  </a:srgbClr>
                </a:solidFill>
                <a:ea typeface="微软雅黑" panose="020B0503020204020204" charset="-122"/>
                <a:cs typeface="+mn-ea"/>
              </a:rPr>
              <a:t>创造能力</a:t>
            </a:r>
            <a:r>
              <a:rPr lang="zh-CN" altLang="en-US" sz="1600" spc="150" dirty="0">
                <a:solidFill>
                  <a:srgbClr val="000000">
                    <a:lumMod val="75000"/>
                    <a:lumOff val="25000"/>
                  </a:srgbClr>
                </a:solidFill>
                <a:ea typeface="微软雅黑" panose="020B0503020204020204" charset="-122"/>
                <a:cs typeface="+mn-ea"/>
              </a:rPr>
              <a:t>、</a:t>
            </a:r>
            <a:r>
              <a:rPr lang="zh-CN" altLang="en-US" sz="1600" b="1" spc="150" dirty="0">
                <a:solidFill>
                  <a:srgbClr val="000000">
                    <a:lumMod val="75000"/>
                    <a:lumOff val="25000"/>
                  </a:srgbClr>
                </a:solidFill>
                <a:ea typeface="微软雅黑" panose="020B0503020204020204" charset="-122"/>
                <a:cs typeface="+mn-ea"/>
              </a:rPr>
              <a:t>社交能力</a:t>
            </a:r>
            <a:r>
              <a:rPr lang="zh-CN" altLang="en-US" sz="1600" spc="150" dirty="0">
                <a:solidFill>
                  <a:srgbClr val="000000">
                    <a:lumMod val="75000"/>
                    <a:lumOff val="25000"/>
                  </a:srgbClr>
                </a:solidFill>
                <a:ea typeface="微软雅黑" panose="020B0503020204020204" charset="-122"/>
                <a:cs typeface="+mn-ea"/>
              </a:rPr>
              <a:t>、</a:t>
            </a:r>
            <a:r>
              <a:rPr lang="zh-CN" altLang="en-US" sz="1600" b="1" spc="150" dirty="0">
                <a:solidFill>
                  <a:srgbClr val="000000">
                    <a:lumMod val="75000"/>
                    <a:lumOff val="25000"/>
                  </a:srgbClr>
                </a:solidFill>
                <a:ea typeface="微软雅黑" panose="020B0503020204020204" charset="-122"/>
                <a:cs typeface="+mn-ea"/>
              </a:rPr>
              <a:t>实际操作能力</a:t>
            </a:r>
            <a:r>
              <a:rPr lang="zh-CN" altLang="en-US" sz="1600" spc="150" dirty="0">
                <a:solidFill>
                  <a:srgbClr val="000000">
                    <a:lumMod val="75000"/>
                    <a:lumOff val="25000"/>
                  </a:srgbClr>
                </a:solidFill>
                <a:ea typeface="微软雅黑" panose="020B0503020204020204" charset="-122"/>
                <a:cs typeface="+mn-ea"/>
              </a:rPr>
              <a:t>、</a:t>
            </a:r>
            <a:r>
              <a:rPr lang="zh-CN" altLang="en-US" sz="1600" b="1" spc="150" dirty="0">
                <a:solidFill>
                  <a:srgbClr val="000000">
                    <a:lumMod val="75000"/>
                    <a:lumOff val="25000"/>
                  </a:srgbClr>
                </a:solidFill>
                <a:ea typeface="微软雅黑" panose="020B0503020204020204" charset="-122"/>
                <a:cs typeface="+mn-ea"/>
              </a:rPr>
              <a:t>组织管理能力和终身学习能力</a:t>
            </a:r>
            <a:r>
              <a:rPr lang="zh-CN" altLang="en-US" sz="1600" spc="150" dirty="0">
                <a:solidFill>
                  <a:srgbClr val="000000">
                    <a:lumMod val="75000"/>
                    <a:lumOff val="25000"/>
                  </a:srgbClr>
                </a:solidFill>
                <a:ea typeface="微软雅黑" panose="020B0503020204020204" charset="-122"/>
                <a:cs typeface="+mn-ea"/>
              </a:rPr>
              <a:t>、</a:t>
            </a:r>
            <a:r>
              <a:rPr lang="zh-CN" altLang="en-US" sz="1600" b="1" spc="150" dirty="0">
                <a:solidFill>
                  <a:srgbClr val="000000">
                    <a:lumMod val="75000"/>
                    <a:lumOff val="25000"/>
                  </a:srgbClr>
                </a:solidFill>
                <a:ea typeface="微软雅黑" panose="020B0503020204020204" charset="-122"/>
                <a:cs typeface="+mn-ea"/>
              </a:rPr>
              <a:t>心理调适能力</a:t>
            </a:r>
            <a:r>
              <a:rPr lang="zh-CN" altLang="en-US" sz="1600" spc="150" dirty="0">
                <a:solidFill>
                  <a:srgbClr val="000000">
                    <a:lumMod val="75000"/>
                    <a:lumOff val="25000"/>
                  </a:srgbClr>
                </a:solidFill>
                <a:ea typeface="微软雅黑" panose="020B0503020204020204" charset="-122"/>
                <a:cs typeface="+mn-ea"/>
              </a:rPr>
              <a:t>、</a:t>
            </a:r>
            <a:r>
              <a:rPr lang="zh-CN" altLang="en-US" sz="1600" b="1" spc="150" dirty="0">
                <a:solidFill>
                  <a:srgbClr val="000000">
                    <a:lumMod val="75000"/>
                    <a:lumOff val="25000"/>
                  </a:srgbClr>
                </a:solidFill>
                <a:ea typeface="微软雅黑" panose="020B0503020204020204" charset="-122"/>
                <a:cs typeface="+mn-ea"/>
              </a:rPr>
              <a:t>随机应变能力</a:t>
            </a:r>
            <a:r>
              <a:rPr lang="zh-CN" altLang="en-US" sz="1600" spc="150" dirty="0">
                <a:solidFill>
                  <a:srgbClr val="000000">
                    <a:lumMod val="75000"/>
                    <a:lumOff val="25000"/>
                  </a:srgbClr>
                </a:solidFill>
                <a:ea typeface="微软雅黑" panose="020B0503020204020204" charset="-122"/>
                <a:cs typeface="+mn-ea"/>
              </a:rPr>
              <a:t>等。</a:t>
            </a:r>
            <a:endParaRPr lang="zh-CN" altLang="en-US" sz="1600" spc="150" dirty="0">
              <a:solidFill>
                <a:srgbClr val="000000">
                  <a:lumMod val="75000"/>
                  <a:lumOff val="25000"/>
                </a:srgbClr>
              </a:solidFill>
              <a:ea typeface="微软雅黑" panose="020B0503020204020204" charset="-122"/>
              <a:cs typeface="+mn-ea"/>
            </a:endParaRPr>
          </a:p>
        </p:txBody>
      </p:sp>
      <p:sp>
        <p:nvSpPr>
          <p:cNvPr id="6" name="矩形 5"/>
          <p:cNvSpPr/>
          <p:nvPr>
            <p:custDataLst>
              <p:tags r:id="rId3"/>
            </p:custDataLst>
          </p:nvPr>
        </p:nvSpPr>
        <p:spPr>
          <a:xfrm>
            <a:off x="861695" y="2166620"/>
            <a:ext cx="4664075" cy="3588385"/>
          </a:xfrm>
          <a:prstGeom prst="rect">
            <a:avLst/>
          </a:prstGeom>
          <a:noFill/>
          <a:ln w="57150">
            <a:solidFill>
              <a:srgbClr val="E3BE17"/>
            </a:solidFill>
          </a:ln>
        </p:spPr>
        <p:style>
          <a:lnRef idx="2">
            <a:srgbClr val="258F8D">
              <a:shade val="50000"/>
            </a:srgbClr>
          </a:lnRef>
          <a:fillRef idx="1">
            <a:srgbClr val="258F8D"/>
          </a:fillRef>
          <a:effectRef idx="0">
            <a:srgbClr val="258F8D"/>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p:cNvPicPr>
            <a:picLocks noChangeAspect="1"/>
          </p:cNvPicPr>
          <p:nvPr>
            <p:custDataLst>
              <p:tags r:id="rId4"/>
            </p:custDataLst>
          </p:nvPr>
        </p:nvPicPr>
        <p:blipFill rotWithShape="1">
          <a:blip r:embed="rId5"/>
          <a:srcRect l="7406" r="7406"/>
          <a:stretch>
            <a:fillRect/>
          </a:stretch>
        </p:blipFill>
        <p:spPr>
          <a:xfrm>
            <a:off x="1063625" y="1799590"/>
            <a:ext cx="4774565" cy="3808730"/>
          </a:xfrm>
          <a:prstGeom prst="rect">
            <a:avLst/>
          </a:prstGeom>
        </p:spPr>
      </p:pic>
      <p:grpSp>
        <p:nvGrpSpPr>
          <p:cNvPr id="8" name="组合 7"/>
          <p:cNvGrpSpPr/>
          <p:nvPr/>
        </p:nvGrpSpPr>
        <p:grpSpPr>
          <a:xfrm>
            <a:off x="10631170" y="1315720"/>
            <a:ext cx="988695" cy="859790"/>
            <a:chOff x="16896" y="1152"/>
            <a:chExt cx="1557" cy="1354"/>
          </a:xfrm>
        </p:grpSpPr>
        <p:cxnSp>
          <p:nvCxnSpPr>
            <p:cNvPr id="50" name="直接连接符 49"/>
            <p:cNvCxnSpPr/>
            <p:nvPr>
              <p:custDataLst>
                <p:tags r:id="rId6"/>
              </p:custDataLst>
            </p:nvPr>
          </p:nvCxnSpPr>
          <p:spPr>
            <a:xfrm flipV="1">
              <a:off x="17974" y="1152"/>
              <a:ext cx="0" cy="677"/>
            </a:xfrm>
            <a:prstGeom prst="line">
              <a:avLst/>
            </a:prstGeom>
            <a:ln w="57150">
              <a:solidFill>
                <a:schemeClr val="accent6"/>
              </a:solidFill>
            </a:ln>
          </p:spPr>
          <p:style>
            <a:lnRef idx="1">
              <a:srgbClr val="258F8D"/>
            </a:lnRef>
            <a:fillRef idx="0">
              <a:srgbClr val="258F8D"/>
            </a:fillRef>
            <a:effectRef idx="0">
              <a:srgbClr val="258F8D"/>
            </a:effectRef>
            <a:fontRef idx="minor">
              <a:srgbClr val="000000"/>
            </a:fontRef>
          </p:style>
        </p:cxnSp>
        <p:cxnSp>
          <p:nvCxnSpPr>
            <p:cNvPr id="59" name="直接连接符 58"/>
            <p:cNvCxnSpPr/>
            <p:nvPr>
              <p:custDataLst>
                <p:tags r:id="rId7"/>
              </p:custDataLst>
            </p:nvPr>
          </p:nvCxnSpPr>
          <p:spPr>
            <a:xfrm>
              <a:off x="16896" y="1375"/>
              <a:ext cx="1557" cy="0"/>
            </a:xfrm>
            <a:prstGeom prst="line">
              <a:avLst/>
            </a:prstGeom>
            <a:ln w="57150">
              <a:solidFill>
                <a:schemeClr val="accent6"/>
              </a:solidFill>
            </a:ln>
          </p:spPr>
          <p:style>
            <a:lnRef idx="1">
              <a:srgbClr val="258F8D"/>
            </a:lnRef>
            <a:fillRef idx="0">
              <a:srgbClr val="258F8D"/>
            </a:fillRef>
            <a:effectRef idx="0">
              <a:srgbClr val="258F8D"/>
            </a:effectRef>
            <a:fontRef idx="minor">
              <a:srgbClr val="000000"/>
            </a:fontRef>
          </p:style>
        </p:cxnSp>
        <p:cxnSp>
          <p:nvCxnSpPr>
            <p:cNvPr id="66" name="直接连接符 65"/>
            <p:cNvCxnSpPr/>
            <p:nvPr>
              <p:custDataLst>
                <p:tags r:id="rId8"/>
              </p:custDataLst>
            </p:nvPr>
          </p:nvCxnSpPr>
          <p:spPr>
            <a:xfrm flipV="1">
              <a:off x="18128" y="1152"/>
              <a:ext cx="0" cy="1354"/>
            </a:xfrm>
            <a:prstGeom prst="line">
              <a:avLst/>
            </a:prstGeom>
            <a:ln w="57150">
              <a:solidFill>
                <a:schemeClr val="accent6"/>
              </a:solidFill>
            </a:ln>
          </p:spPr>
          <p:style>
            <a:lnRef idx="1">
              <a:srgbClr val="258F8D"/>
            </a:lnRef>
            <a:fillRef idx="0">
              <a:srgbClr val="258F8D"/>
            </a:fillRef>
            <a:effectRef idx="0">
              <a:srgbClr val="258F8D"/>
            </a:effectRef>
            <a:fontRef idx="minor">
              <a:srgbClr val="000000"/>
            </a:fontRef>
          </p:style>
        </p:cxnSp>
        <p:cxnSp>
          <p:nvCxnSpPr>
            <p:cNvPr id="7" name="直接连接符 6"/>
            <p:cNvCxnSpPr/>
            <p:nvPr>
              <p:custDataLst>
                <p:tags r:id="rId9"/>
              </p:custDataLst>
            </p:nvPr>
          </p:nvCxnSpPr>
          <p:spPr>
            <a:xfrm>
              <a:off x="17615" y="1535"/>
              <a:ext cx="839" cy="0"/>
            </a:xfrm>
            <a:prstGeom prst="line">
              <a:avLst/>
            </a:prstGeom>
            <a:ln w="57150">
              <a:solidFill>
                <a:schemeClr val="accent6"/>
              </a:solidFill>
            </a:ln>
          </p:spPr>
          <p:style>
            <a:lnRef idx="1">
              <a:srgbClr val="258F8D"/>
            </a:lnRef>
            <a:fillRef idx="0">
              <a:srgbClr val="258F8D"/>
            </a:fillRef>
            <a:effectRef idx="0">
              <a:srgbClr val="258F8D"/>
            </a:effectRef>
            <a:fontRef idx="minor">
              <a:srgbClr val="000000"/>
            </a:fontRef>
          </p:style>
        </p:cxnSp>
      </p:grpSp>
      <p:sp>
        <p:nvSpPr>
          <p:cNvPr id="14" name="文本框 13"/>
          <p:cNvSpPr txBox="1"/>
          <p:nvPr>
            <p:custDataLst>
              <p:tags r:id="rId10"/>
            </p:custDataLst>
          </p:nvPr>
        </p:nvSpPr>
        <p:spPr>
          <a:xfrm>
            <a:off x="6221730" y="1674495"/>
            <a:ext cx="394589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4. 培养职业需要的实践能力</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二、职业生涯规划应注意的问题</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1"/>
            </p:custDataLst>
          </p:nvPr>
        </p:nvSpPr>
        <p:spPr>
          <a:xfrm>
            <a:off x="820420" y="1360170"/>
            <a:ext cx="4365625" cy="433705"/>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indent="0" algn="just" defTabSz="913765" fontAlgn="base">
              <a:buClr>
                <a:srgbClr val="404040"/>
              </a:buClr>
              <a:buSzPct val="100000"/>
              <a:buFont typeface="Malgun Gothic" panose="020B0503020000020004" charset="-127"/>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5. 参加有益的职业训练</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custDataLst>
              <p:tags r:id="rId2"/>
            </p:custDataLst>
          </p:nvPr>
        </p:nvGrpSpPr>
        <p:grpSpPr>
          <a:xfrm>
            <a:off x="7454265" y="1183005"/>
            <a:ext cx="4088765" cy="5194935"/>
            <a:chOff x="0" y="0"/>
            <a:chExt cx="8164" cy="10799"/>
          </a:xfrm>
        </p:grpSpPr>
        <p:pic>
          <p:nvPicPr>
            <p:cNvPr id="46" name="图片 45"/>
            <p:cNvPicPr/>
            <p:nvPr>
              <p:custDataLst>
                <p:tags r:id="rId3"/>
              </p:custDataLst>
            </p:nvPr>
          </p:nvPicPr>
          <p:blipFill rotWithShape="1">
            <a:blip r:embed="rId4"/>
            <a:srcRect b="-6"/>
            <a:stretch>
              <a:fillRect/>
            </a:stretch>
          </p:blipFill>
          <p:spPr>
            <a:xfrm>
              <a:off x="4206" y="5521"/>
              <a:ext cx="3959" cy="5279"/>
            </a:xfrm>
            <a:prstGeom prst="rect">
              <a:avLst/>
            </a:prstGeom>
          </p:spPr>
        </p:pic>
        <p:pic>
          <p:nvPicPr>
            <p:cNvPr id="44" name="图片 43"/>
            <p:cNvPicPr/>
            <p:nvPr>
              <p:custDataLst>
                <p:tags r:id="rId5"/>
              </p:custDataLst>
            </p:nvPr>
          </p:nvPicPr>
          <p:blipFill rotWithShape="1">
            <a:blip r:embed="rId6">
              <a:extLst>
                <a:ext uri="{28A0092B-C50C-407E-A947-70E740481C1C}">
                  <a14:useLocalDpi xmlns:a14="http://schemas.microsoft.com/office/drawing/2010/main" val="0"/>
                </a:ext>
              </a:extLst>
            </a:blip>
            <a:srcRect/>
            <a:stretch>
              <a:fillRect/>
            </a:stretch>
          </p:blipFill>
          <p:spPr>
            <a:xfrm>
              <a:off x="0" y="0"/>
              <a:ext cx="3959" cy="5279"/>
            </a:xfrm>
            <a:prstGeom prst="rect">
              <a:avLst/>
            </a:prstGeom>
          </p:spPr>
        </p:pic>
        <p:pic>
          <p:nvPicPr>
            <p:cNvPr id="45" name="图片 44"/>
            <p:cNvPicPr/>
            <p:nvPr>
              <p:custDataLst>
                <p:tags r:id="rId7"/>
              </p:custDataLst>
            </p:nvPr>
          </p:nvPicPr>
          <p:blipFill rotWithShape="1">
            <a:blip r:embed="rId8">
              <a:extLst>
                <a:ext uri="{28A0092B-C50C-407E-A947-70E740481C1C}">
                  <a14:useLocalDpi xmlns:a14="http://schemas.microsoft.com/office/drawing/2010/main" val="0"/>
                </a:ext>
              </a:extLst>
            </a:blip>
            <a:srcRect/>
            <a:stretch>
              <a:fillRect/>
            </a:stretch>
          </p:blipFill>
          <p:spPr>
            <a:xfrm>
              <a:off x="4206" y="0"/>
              <a:ext cx="3959" cy="5279"/>
            </a:xfrm>
            <a:prstGeom prst="rect">
              <a:avLst/>
            </a:prstGeom>
          </p:spPr>
        </p:pic>
        <p:pic>
          <p:nvPicPr>
            <p:cNvPr id="47" name="图片 46"/>
            <p:cNvPicPr/>
            <p:nvPr>
              <p:custDataLst>
                <p:tags r:id="rId9"/>
              </p:custDataLst>
            </p:nvPr>
          </p:nvPicPr>
          <p:blipFill rotWithShape="1">
            <a:blip r:embed="rId10"/>
            <a:srcRect/>
            <a:stretch>
              <a:fillRect/>
            </a:stretch>
          </p:blipFill>
          <p:spPr>
            <a:xfrm>
              <a:off x="0" y="5521"/>
              <a:ext cx="3959" cy="5279"/>
            </a:xfrm>
            <a:prstGeom prst="rect">
              <a:avLst/>
            </a:prstGeom>
          </p:spPr>
        </p:pic>
        <p:grpSp>
          <p:nvGrpSpPr>
            <p:cNvPr id="7" name="Group 2"/>
            <p:cNvGrpSpPr/>
            <p:nvPr>
              <p:custDataLst>
                <p:tags r:id="rId11"/>
              </p:custDataLst>
            </p:nvPr>
          </p:nvGrpSpPr>
          <p:grpSpPr>
            <a:xfrm>
              <a:off x="2716" y="4068"/>
              <a:ext cx="2726" cy="2726"/>
              <a:chOff x="2275115" y="2275115"/>
              <a:chExt cx="2307771" cy="2307771"/>
            </a:xfrm>
          </p:grpSpPr>
          <p:grpSp>
            <p:nvGrpSpPr>
              <p:cNvPr id="8" name="Group 1"/>
              <p:cNvGrpSpPr/>
              <p:nvPr/>
            </p:nvGrpSpPr>
            <p:grpSpPr>
              <a:xfrm>
                <a:off x="2275115" y="2275115"/>
                <a:ext cx="2307771" cy="2307771"/>
                <a:chOff x="2275115" y="2275115"/>
                <a:chExt cx="2307771" cy="2307771"/>
              </a:xfrm>
            </p:grpSpPr>
            <p:sp>
              <p:nvSpPr>
                <p:cNvPr id="10" name="Diamond 24"/>
                <p:cNvSpPr/>
                <p:nvPr>
                  <p:custDataLst>
                    <p:tags r:id="rId12"/>
                  </p:custDataLst>
                </p:nvPr>
              </p:nvSpPr>
              <p:spPr>
                <a:xfrm>
                  <a:off x="2275115" y="2275115"/>
                  <a:ext cx="2307771" cy="2307771"/>
                </a:xfrm>
                <a:prstGeom prst="diamond">
                  <a:avLst/>
                </a:pr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id-ID" sz="1350"/>
                </a:p>
              </p:txBody>
            </p:sp>
            <p:sp>
              <p:nvSpPr>
                <p:cNvPr id="12" name="Diamond 25"/>
                <p:cNvSpPr/>
                <p:nvPr>
                  <p:custDataLst>
                    <p:tags r:id="rId13"/>
                  </p:custDataLst>
                </p:nvPr>
              </p:nvSpPr>
              <p:spPr>
                <a:xfrm>
                  <a:off x="2418174" y="2418174"/>
                  <a:ext cx="2021654" cy="2021652"/>
                </a:xfrm>
                <a:prstGeom prst="diamond">
                  <a:avLst/>
                </a:prstGeom>
                <a:solidFill>
                  <a:srgbClr val="E7E6E6">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id-ID" sz="1350" dirty="0"/>
                </a:p>
              </p:txBody>
            </p:sp>
          </p:grpSp>
          <p:sp>
            <p:nvSpPr>
              <p:cNvPr id="27" name="AutoShape 117"/>
              <p:cNvSpPr/>
              <p:nvPr>
                <p:custDataLst>
                  <p:tags r:id="rId14"/>
                </p:custDataLst>
              </p:nvPr>
            </p:nvSpPr>
            <p:spPr bwMode="auto">
              <a:xfrm>
                <a:off x="3077956" y="3222901"/>
                <a:ext cx="702087" cy="52686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ysClr val="window" lastClr="FFFFFF"/>
              </a:solidFill>
              <a:ln>
                <a:noFill/>
              </a:ln>
              <a:effectLst/>
            </p:spPr>
            <p:txBody>
              <a:bodyPr lIns="14288" tIns="14288" rIns="14288" bIns="14288" anchor="ctr"/>
              <a:p>
                <a:pPr algn="ctr" defTabSz="171450" fontAlgn="base" hangingPunct="0">
                  <a:spcBef>
                    <a:spcPct val="0"/>
                  </a:spcBef>
                  <a:spcAft>
                    <a:spcPct val="0"/>
                  </a:spcAft>
                </a:pPr>
                <a:endParaRPr lang="en-US" sz="1125" dirty="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3" name="组合 12"/>
          <p:cNvGrpSpPr/>
          <p:nvPr>
            <p:custDataLst>
              <p:tags r:id="rId15"/>
            </p:custDataLst>
          </p:nvPr>
        </p:nvGrpSpPr>
        <p:grpSpPr>
          <a:xfrm>
            <a:off x="6940777" y="2384697"/>
            <a:ext cx="276999" cy="3006585"/>
            <a:chOff x="5478510" y="1920512"/>
            <a:chExt cx="276999" cy="3006585"/>
          </a:xfrm>
        </p:grpSpPr>
        <p:cxnSp>
          <p:nvCxnSpPr>
            <p:cNvPr id="14" name="直接连接符 13"/>
            <p:cNvCxnSpPr/>
            <p:nvPr>
              <p:custDataLst>
                <p:tags r:id="rId16"/>
              </p:custDataLst>
            </p:nvPr>
          </p:nvCxnSpPr>
          <p:spPr>
            <a:xfrm>
              <a:off x="5617010" y="4037217"/>
              <a:ext cx="0" cy="88988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sp>
          <p:nvSpPr>
            <p:cNvPr id="15" name="文本框 14"/>
            <p:cNvSpPr txBox="1"/>
            <p:nvPr>
              <p:custDataLst>
                <p:tags r:id="rId17"/>
              </p:custDataLst>
            </p:nvPr>
          </p:nvSpPr>
          <p:spPr>
            <a:xfrm rot="5400000">
              <a:off x="4918742" y="3370161"/>
              <a:ext cx="1396536" cy="276999"/>
            </a:xfrm>
            <a:prstGeom prst="rect">
              <a:avLst/>
            </a:prstGeom>
            <a:noFill/>
          </p:spPr>
          <p:txBody>
            <a:bodyPr wrap="square" rtlCol="0">
              <a:spAutoFit/>
            </a:bodyPr>
            <a:p>
              <a:r>
                <a:rPr lang="en-US" altLang="zh-CN" sz="1200">
                  <a:solidFill>
                    <a:sysClr val="window" lastClr="FFFFFF">
                      <a:lumMod val="75000"/>
                    </a:sysClr>
                  </a:solidFill>
                  <a:latin typeface="Arial" panose="020B0604020202020204" pitchFamily="34" charset="0"/>
                  <a:ea typeface="微软雅黑" panose="020B0503020204020204" charset="-122"/>
                </a:rPr>
                <a:t>www.wps.com</a:t>
              </a:r>
              <a:endParaRPr lang="en-US" altLang="zh-CN" sz="1200">
                <a:solidFill>
                  <a:sysClr val="window" lastClr="FFFFFF">
                    <a:lumMod val="75000"/>
                  </a:sysClr>
                </a:solidFill>
                <a:latin typeface="Arial" panose="020B0604020202020204" pitchFamily="34" charset="0"/>
                <a:ea typeface="微软雅黑" panose="020B0503020204020204" charset="-122"/>
              </a:endParaRPr>
            </a:p>
          </p:txBody>
        </p:sp>
        <p:cxnSp>
          <p:nvCxnSpPr>
            <p:cNvPr id="32" name="直接连接符 31"/>
            <p:cNvCxnSpPr/>
            <p:nvPr>
              <p:custDataLst>
                <p:tags r:id="rId18"/>
              </p:custDataLst>
            </p:nvPr>
          </p:nvCxnSpPr>
          <p:spPr>
            <a:xfrm>
              <a:off x="5617010" y="1920512"/>
              <a:ext cx="0" cy="88988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grpSp>
      <p:sp>
        <p:nvSpPr>
          <p:cNvPr id="109" name="文本框 108"/>
          <p:cNvSpPr txBox="1"/>
          <p:nvPr>
            <p:custDataLst>
              <p:tags r:id="rId19"/>
            </p:custDataLst>
          </p:nvPr>
        </p:nvSpPr>
        <p:spPr>
          <a:xfrm>
            <a:off x="991235" y="1877695"/>
            <a:ext cx="5685155" cy="406590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57200" algn="l" fontAlgn="ctr">
              <a:lnSpc>
                <a:spcPct val="130000"/>
              </a:lnSpc>
              <a:spcBef>
                <a:spcPts val="600"/>
              </a:spcBef>
              <a:spcAft>
                <a:spcPts val="0"/>
              </a:spcAft>
              <a:buSzPct val="100000"/>
              <a:buFont typeface="+mj-lt"/>
              <a:buNone/>
              <a:extLst>
                <a:ext uri="{35155182-B16C-46BC-9424-99874614C6A1}">
                  <wpsdc:indentchars xmlns:wpsdc="http://www.wps.cn/officeDocument/2017/drawingmlCustomData" val="200" checksum="1519747147"/>
                </a:ext>
              </a:extLst>
            </a:pPr>
            <a:r>
              <a:rPr spc="200" dirty="0">
                <a:solidFill>
                  <a:schemeClr val="tx1"/>
                </a:solidFill>
                <a:uFillTx/>
                <a:latin typeface="微软雅黑" panose="020B0503020204020204" charset="-122"/>
                <a:ea typeface="微软雅黑" panose="020B0503020204020204" charset="-122"/>
              </a:rPr>
              <a:t>职业训练包括职业技能的培训，对职业的适应性考核、职业意向的科学测定等。</a:t>
            </a:r>
            <a:endParaRPr spc="200" dirty="0">
              <a:solidFill>
                <a:schemeClr val="tx1"/>
              </a:solidFill>
              <a:uFillTx/>
              <a:latin typeface="微软雅黑" panose="020B0503020204020204" charset="-122"/>
              <a:ea typeface="微软雅黑" panose="020B0503020204020204" charset="-122"/>
            </a:endParaRPr>
          </a:p>
          <a:p>
            <a:pPr lvl="0" indent="457200" algn="l" fontAlgn="ctr">
              <a:lnSpc>
                <a:spcPct val="130000"/>
              </a:lnSpc>
              <a:spcBef>
                <a:spcPts val="600"/>
              </a:spcBef>
              <a:spcAft>
                <a:spcPts val="0"/>
              </a:spcAft>
              <a:buSzPct val="100000"/>
              <a:buFont typeface="+mj-lt"/>
              <a:buNone/>
              <a:extLst>
                <a:ext uri="{35155182-B16C-46BC-9424-99874614C6A1}">
                  <wpsdc:indentchars xmlns:wpsdc="http://www.wps.cn/officeDocument/2017/drawingmlCustomData" val="200" checksum="1519747147"/>
                </a:ext>
              </a:extLst>
            </a:pPr>
            <a:r>
              <a:rPr spc="200" dirty="0">
                <a:solidFill>
                  <a:schemeClr val="tx1"/>
                </a:solidFill>
                <a:uFillTx/>
                <a:latin typeface="微软雅黑" panose="020B0503020204020204" charset="-122"/>
                <a:ea typeface="微软雅黑" panose="020B0503020204020204" charset="-122"/>
              </a:rPr>
              <a:t>目前，高校组织的大学生暑期“三下乡”活动、大学生“青年志愿者”活动、大学生毕业实习锻炼、大学生校园创业活动等都是职业训练很好的形式。除此之外，大学生还可以</a:t>
            </a:r>
            <a:r>
              <a:rPr spc="100" dirty="0">
                <a:solidFill>
                  <a:schemeClr val="tx1"/>
                </a:solidFill>
                <a:uFillTx/>
                <a:latin typeface="微软雅黑" panose="020B0503020204020204" charset="-122"/>
                <a:ea typeface="微软雅黑" panose="020B0503020204020204" charset="-122"/>
              </a:rPr>
              <a:t>参加学校举办的成功的毕业生校友回校与大学生的座谈、校外知名人士来校与大学生的交流。有条件的大学生还可以利用假期实习或从事社会兼职工作等。</a:t>
            </a:r>
            <a:endParaRPr spc="100" dirty="0">
              <a:solidFill>
                <a:schemeClr val="tx1"/>
              </a:solidFill>
              <a:uFillTx/>
              <a:latin typeface="微软雅黑" panose="020B0503020204020204" charset="-122"/>
              <a:ea typeface="微软雅黑" panose="020B0503020204020204" charset="-122"/>
            </a:endParaRPr>
          </a:p>
          <a:p>
            <a:pPr lvl="0" indent="457200" algn="l" fontAlgn="ctr">
              <a:lnSpc>
                <a:spcPct val="130000"/>
              </a:lnSpc>
              <a:spcBef>
                <a:spcPts val="600"/>
              </a:spcBef>
              <a:spcAft>
                <a:spcPts val="0"/>
              </a:spcAft>
              <a:buSzPct val="100000"/>
              <a:buFont typeface="+mj-lt"/>
              <a:buNone/>
              <a:extLst>
                <a:ext uri="{35155182-B16C-46BC-9424-99874614C6A1}">
                  <wpsdc:indentchars xmlns:wpsdc="http://www.wps.cn/officeDocument/2017/drawingmlCustomData" val="200" checksum="1519747147"/>
                </a:ext>
              </a:extLst>
            </a:pPr>
            <a:r>
              <a:rPr spc="200" dirty="0">
                <a:solidFill>
                  <a:schemeClr val="tx1"/>
                </a:solidFill>
                <a:uFillTx/>
                <a:latin typeface="微软雅黑" panose="020B0503020204020204" charset="-122"/>
                <a:ea typeface="微软雅黑" panose="020B0503020204020204" charset="-122"/>
              </a:rPr>
              <a:t>除了以上几个方面，大学生在进行职业生涯设计时，还应培养良好的道德修养和健康的心理素质，比如正确对待择业挫折的心理素质和敢于竞争、善于竞争的心理素质等。</a:t>
            </a:r>
            <a:endParaRPr spc="200" dirty="0">
              <a:solidFill>
                <a:schemeClr val="tx1"/>
              </a:solidFill>
              <a:uFillTx/>
              <a:latin typeface="微软雅黑" panose="020B0503020204020204" charset="-122"/>
              <a:ea typeface="微软雅黑" panose="020B0503020204020204" charset="-122"/>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547995" y="3095625"/>
            <a:ext cx="6121400"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ctr" defTabSz="913765" rtl="0" eaLnBrk="1" fontAlgn="auto" latinLnBrk="0" hangingPunct="1">
              <a:lnSpc>
                <a:spcPct val="140000"/>
              </a:lnSpc>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任务三  大学生择业中常见心理问题</a:t>
            </a:r>
            <a:endParaRPr lang="zh-CN" altLang="en-US" sz="2400" b="1" spc="300" noProof="0" dirty="0">
              <a:ln>
                <a:noFill/>
              </a:ln>
              <a:solidFill>
                <a:schemeClr val="bg1"/>
              </a:solidFill>
              <a:effectLst/>
              <a:uLnTx/>
              <a:uFillTx/>
              <a:sym typeface="+mn-ea"/>
            </a:endParaRPr>
          </a:p>
          <a:p>
            <a:pPr marL="0" marR="0" lvl="0" indent="0" algn="ctr" defTabSz="913765" rtl="0" eaLnBrk="1" fontAlgn="auto" latinLnBrk="0" hangingPunct="1">
              <a:lnSpc>
                <a:spcPct val="140000"/>
              </a:lnSpc>
              <a:spcBef>
                <a:spcPct val="0"/>
              </a:spcBef>
              <a:spcAft>
                <a:spcPts val="0"/>
              </a:spcAft>
              <a:buClrTx/>
              <a:buSzTx/>
              <a:buFontTx/>
              <a:buNone/>
              <a:defRPr/>
            </a:pPr>
            <a:r>
              <a:rPr lang="zh-CN" altLang="en-US" sz="2400" b="1" spc="300" noProof="0" dirty="0">
                <a:ln>
                  <a:noFill/>
                </a:ln>
                <a:solidFill>
                  <a:schemeClr val="bg1"/>
                </a:solidFill>
                <a:effectLst/>
                <a:uLnTx/>
                <a:uFillTx/>
                <a:sym typeface="+mn-ea"/>
              </a:rPr>
              <a:t>及调适</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
        <p:nvSpPr>
          <p:cNvPr id="3" name="文本占位符 2"/>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大学生职业生涯规划与择业心理</a:t>
            </a:r>
            <a:endParaRPr lang="zh-CN" altLang="en-US" sz="2400" b="1" spc="300" dirty="0">
              <a:solidFill>
                <a:srgbClr val="7EA96D"/>
              </a:solidFill>
              <a:uFillTx/>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大学生择业中常见心理问题及调适</a:t>
            </a:r>
            <a:endParaRPr lang="zh-CN" altLang="en-US" sz="2400" b="1" spc="300" noProof="0" dirty="0">
              <a:ln>
                <a:noFill/>
              </a:ln>
              <a:solidFill>
                <a:srgbClr val="FCC301"/>
              </a:solidFill>
              <a:effectLst/>
              <a:uLnTx/>
              <a:sym typeface="+mn-ea"/>
            </a:endParaRPr>
          </a:p>
        </p:txBody>
      </p:sp>
      <p:pic>
        <p:nvPicPr>
          <p:cNvPr id="13" name="图片 12" descr="&amp;pky8558874562&amp;"/>
          <p:cNvPicPr>
            <a:picLocks noChangeAspect="1"/>
          </p:cNvPicPr>
          <p:nvPr/>
        </p:nvPicPr>
        <p:blipFill>
          <a:blip r:embed="rId1"/>
          <a:srcRect l="21408" t="5561" r="28731"/>
          <a:stretch>
            <a:fillRect/>
          </a:stretch>
        </p:blipFill>
        <p:spPr>
          <a:xfrm>
            <a:off x="7404100" y="1943735"/>
            <a:ext cx="3351530" cy="4017010"/>
          </a:xfrm>
          <a:prstGeom prst="rect">
            <a:avLst/>
          </a:prstGeom>
          <a:effectLst>
            <a:glow rad="101600">
              <a:schemeClr val="accent1">
                <a:satMod val="175000"/>
                <a:alpha val="40000"/>
              </a:schemeClr>
            </a:glow>
            <a:outerShdw blurRad="50800" dist="38100" dir="10800000" algn="r" rotWithShape="0">
              <a:prstClr val="black">
                <a:alpha val="40000"/>
              </a:prstClr>
            </a:outerShdw>
          </a:effectLst>
        </p:spPr>
      </p:pic>
      <p:sp>
        <p:nvSpPr>
          <p:cNvPr id="7" name="矩形 6"/>
          <p:cNvSpPr/>
          <p:nvPr>
            <p:custDataLst>
              <p:tags r:id="rId2"/>
            </p:custDataLst>
          </p:nvPr>
        </p:nvSpPr>
        <p:spPr>
          <a:xfrm>
            <a:off x="-7620" y="1943735"/>
            <a:ext cx="7156450" cy="4031615"/>
          </a:xfrm>
          <a:prstGeom prst="rect">
            <a:avLst/>
          </a:prstGeom>
          <a:solidFill>
            <a:srgbClr val="ECE9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grpSp>
        <p:nvGrpSpPr>
          <p:cNvPr id="21" name="组合 20"/>
          <p:cNvGrpSpPr/>
          <p:nvPr/>
        </p:nvGrpSpPr>
        <p:grpSpPr>
          <a:xfrm>
            <a:off x="5591175" y="1783715"/>
            <a:ext cx="1076960" cy="512445"/>
            <a:chOff x="8805" y="2848"/>
            <a:chExt cx="1248" cy="720"/>
          </a:xfrm>
        </p:grpSpPr>
        <p:sp>
          <p:nvSpPr>
            <p:cNvPr id="10" name="任意多边形: 形状 18"/>
            <p:cNvSpPr/>
            <p:nvPr>
              <p:custDataLst>
                <p:tags r:id="rId3"/>
              </p:custDataLst>
            </p:nvPr>
          </p:nvSpPr>
          <p:spPr>
            <a:xfrm rot="10800000">
              <a:off x="9465" y="2848"/>
              <a:ext cx="588"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sp>
          <p:nvSpPr>
            <p:cNvPr id="12" name="任意多边形: 形状 19"/>
            <p:cNvSpPr/>
            <p:nvPr>
              <p:custDataLst>
                <p:tags r:id="rId4"/>
              </p:custDataLst>
            </p:nvPr>
          </p:nvSpPr>
          <p:spPr>
            <a:xfrm rot="10800000">
              <a:off x="8805" y="2848"/>
              <a:ext cx="590"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grpSp>
      <p:sp>
        <p:nvSpPr>
          <p:cNvPr id="11" name="文本框 10"/>
          <p:cNvSpPr txBox="1"/>
          <p:nvPr>
            <p:custDataLst>
              <p:tags r:id="rId5"/>
            </p:custDataLst>
          </p:nvPr>
        </p:nvSpPr>
        <p:spPr>
          <a:xfrm>
            <a:off x="1027430" y="2296160"/>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just"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（一）自傲心理</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 name="矩形 17"/>
          <p:cNvSpPr/>
          <p:nvPr>
            <p:custDataLst>
              <p:tags r:id="rId6"/>
            </p:custDataLst>
          </p:nvPr>
        </p:nvSpPr>
        <p:spPr>
          <a:xfrm>
            <a:off x="1134110" y="2830830"/>
            <a:ext cx="5534025" cy="2686685"/>
          </a:xfrm>
          <a:prstGeom prst="rect">
            <a:avLst/>
          </a:prstGeom>
        </p:spPr>
        <p:txBody>
          <a:bodyPr/>
          <a:p>
            <a:pPr marL="0" marR="0" lvl="0" indent="444500" algn="just" defTabSz="914400" rtl="0" fontAlgn="base">
              <a:lnSpc>
                <a:spcPct val="130000"/>
              </a:lnSpc>
              <a:spcBef>
                <a:spcPts val="800"/>
              </a:spcBef>
              <a:spcAft>
                <a:spcPts val="0"/>
              </a:spcAft>
              <a:buClrTx/>
              <a:buSzTx/>
              <a:buFont typeface="Wingdings" panose="05000000000000000000" pitchFamily="2" charset="2"/>
              <a:buNone/>
              <a:defRPr/>
              <a:extLst>
                <a:ext uri="{35155182-B16C-46BC-9424-99874614C6A1}">
                  <wpsdc:indentchars xmlns:wpsdc="http://www.wps.cn/officeDocument/2017/drawingmlCustomData" val="200" checksum="909944644"/>
                </a:ext>
              </a:extLst>
            </a:pP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在职业选择中，自傲心理主要表现为自命清高，自命不凡，求职期望过高，不切实际。</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a:p>
            <a:pPr marL="0" marR="0" lvl="0" indent="444500" algn="just" defTabSz="914400" rtl="0" fontAlgn="base">
              <a:lnSpc>
                <a:spcPct val="130000"/>
              </a:lnSpc>
              <a:spcBef>
                <a:spcPts val="800"/>
              </a:spcBef>
              <a:spcAft>
                <a:spcPts val="0"/>
              </a:spcAft>
              <a:buClrTx/>
              <a:buSzTx/>
              <a:buFont typeface="Wingdings" panose="05000000000000000000" pitchFamily="2" charset="2"/>
              <a:buNone/>
              <a:defRPr/>
              <a:extLst>
                <a:ext uri="{35155182-B16C-46BC-9424-99874614C6A1}">
                  <wpsdc:indentchars xmlns:wpsdc="http://www.wps.cn/officeDocument/2017/drawingmlCustomData" val="200" checksum="909944644"/>
                </a:ext>
              </a:extLst>
            </a:pP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在大学生活中，要多与人交往，以人际关系作为一面镜子，照出自己的优点和不足；要有意识地参加一些集体活动和社会实践活动，以便发现自己，认识自己；要多审视、反省自己，不断总结自己的经验教训，在别人的评价和自己对自身的总结评价相结合的基础上，客观、正确地评价自己，以防止自傲心理的滋生和蔓延。</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心理案例</a:t>
            </a:r>
            <a:endParaRPr lang="zh-CN" altLang="en-US" sz="2400" b="1" spc="300" noProof="0" dirty="0">
              <a:ln>
                <a:noFill/>
              </a:ln>
              <a:solidFill>
                <a:srgbClr val="FCC301"/>
              </a:solidFill>
              <a:effectLst/>
              <a:uLnTx/>
              <a:sym typeface="+mn-ea"/>
            </a:endParaRPr>
          </a:p>
        </p:txBody>
      </p:sp>
      <p:pic>
        <p:nvPicPr>
          <p:cNvPr id="47" name="图片 46" descr="摄图网_400275437"/>
          <p:cNvPicPr>
            <a:picLocks noChangeAspect="1"/>
          </p:cNvPicPr>
          <p:nvPr userDrawn="1">
            <p:custDataLst>
              <p:tags r:id="rId2"/>
            </p:custDataLst>
          </p:nvPr>
        </p:nvPicPr>
        <p:blipFill>
          <a:blip r:embed="rId3"/>
          <a:stretch>
            <a:fillRect/>
          </a:stretch>
        </p:blipFill>
        <p:spPr>
          <a:xfrm>
            <a:off x="822960" y="1379855"/>
            <a:ext cx="819150" cy="464820"/>
          </a:xfrm>
          <a:prstGeom prst="rect">
            <a:avLst/>
          </a:prstGeom>
        </p:spPr>
      </p:pic>
      <p:sp>
        <p:nvSpPr>
          <p:cNvPr id="49" name="文本框 48"/>
          <p:cNvSpPr txBox="1"/>
          <p:nvPr>
            <p:custDataLst>
              <p:tags r:id="rId4"/>
            </p:custDataLst>
          </p:nvPr>
        </p:nvSpPr>
        <p:spPr>
          <a:xfrm>
            <a:off x="1236980" y="2070100"/>
            <a:ext cx="9697720" cy="378396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31800" algn="just" fontAlgn="ctr">
              <a:lnSpc>
                <a:spcPct val="13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2036942933"/>
                </a:ext>
              </a:extLst>
            </a:pPr>
            <a:r>
              <a:rPr b="1" spc="100" dirty="0">
                <a:solidFill>
                  <a:schemeClr val="accent1"/>
                </a:solidFill>
                <a:uFillTx/>
                <a:latin typeface="微软雅黑" panose="020B0503020204020204" charset="-122"/>
                <a:ea typeface="微软雅黑" panose="020B0503020204020204" charset="-122"/>
                <a:sym typeface="+mn-ea"/>
              </a:rPr>
              <a:t>案例描述：</a:t>
            </a:r>
            <a:endParaRPr b="1" spc="100" dirty="0">
              <a:solidFill>
                <a:schemeClr val="accent1"/>
              </a:solidFill>
              <a:uFillTx/>
              <a:latin typeface="微软雅黑" panose="020B0503020204020204" charset="-122"/>
              <a:ea typeface="微软雅黑" panose="020B0503020204020204" charset="-122"/>
              <a:sym typeface="+mn-ea"/>
            </a:endParaRPr>
          </a:p>
          <a:p>
            <a:pPr lvl="0" indent="431800" algn="just" fontAlgn="ctr">
              <a:lnSpc>
                <a:spcPct val="13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2036942933"/>
                </a:ext>
              </a:extLst>
            </a:pPr>
            <a:r>
              <a:rPr spc="100" dirty="0">
                <a:solidFill>
                  <a:schemeClr val="tx1">
                    <a:lumMod val="95000"/>
                    <a:lumOff val="5000"/>
                  </a:schemeClr>
                </a:solidFill>
                <a:uFillTx/>
                <a:latin typeface="微软雅黑" panose="020B0503020204020204" charset="-122"/>
                <a:ea typeface="微软雅黑" panose="020B0503020204020204" charset="-122"/>
                <a:sym typeface="+mn-ea"/>
              </a:rPr>
              <a:t>小军是一家高职院校的学生，今年大二，进学校时因分数偏低，虽然被录取了，但是被调剂到了植物学专业。进入大二学习专业课后，发现自己对这个专业一点也不感兴趣，了解了下就业方向更是失望。如果毕业以后去从事专业工作，那么自己将要一辈子忍受下去。如果是不从事专业工作，那么自己到底要去做什么工作呢 ? 在剩余的两年里，自己不知道该顺其自然还是应该做哪些准备。</a:t>
            </a:r>
            <a:endParaRPr spc="1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31800" algn="just" fontAlgn="ctr">
              <a:lnSpc>
                <a:spcPct val="13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2036942933"/>
                </a:ext>
              </a:extLst>
            </a:pPr>
            <a:r>
              <a:rPr b="1" spc="100" dirty="0">
                <a:solidFill>
                  <a:schemeClr val="accent1"/>
                </a:solidFill>
                <a:uFillTx/>
                <a:latin typeface="微软雅黑" panose="020B0503020204020204" charset="-122"/>
                <a:ea typeface="微软雅黑" panose="020B0503020204020204" charset="-122"/>
                <a:sym typeface="+mn-ea"/>
              </a:rPr>
              <a:t>案例分析：</a:t>
            </a:r>
            <a:endParaRPr b="1" spc="100" dirty="0">
              <a:solidFill>
                <a:schemeClr val="accent1"/>
              </a:solidFill>
              <a:uFillTx/>
              <a:latin typeface="微软雅黑" panose="020B0503020204020204" charset="-122"/>
              <a:ea typeface="微软雅黑" panose="020B0503020204020204" charset="-122"/>
              <a:sym typeface="+mn-ea"/>
            </a:endParaRPr>
          </a:p>
          <a:p>
            <a:pPr lvl="0" indent="431800" algn="just" fontAlgn="ctr">
              <a:lnSpc>
                <a:spcPct val="13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2036942933"/>
                </a:ext>
              </a:extLst>
            </a:pPr>
            <a:r>
              <a:rPr spc="100" dirty="0">
                <a:solidFill>
                  <a:schemeClr val="tx1">
                    <a:lumMod val="95000"/>
                    <a:lumOff val="5000"/>
                  </a:schemeClr>
                </a:solidFill>
                <a:uFillTx/>
                <a:latin typeface="微软雅黑" panose="020B0503020204020204" charset="-122"/>
                <a:ea typeface="微软雅黑" panose="020B0503020204020204" charset="-122"/>
                <a:sym typeface="+mn-ea"/>
              </a:rPr>
              <a:t>现在部分高职学生就业困难，求职偏离专业方向竞争力更是比不上专业对口的学生。所以在剩下的两年时间里，小军应根据职业生涯的主客观条件进行测定、分析、总结，对自己的兴趣、爱好、能力、特点进行综合分析与权衡，结合职场现实环境因素，根据自己的职业倾向以及价值观确定最佳的职业发展方向，明确毕业后适合且能切入的有发展的工作平台在什么行业岗位。并为实现这一就业目标规划好自己在校行之有效的安排，做好就业准备工作，有针对性地增强自己的竞争力。</a:t>
            </a:r>
            <a:endParaRPr spc="100" dirty="0">
              <a:solidFill>
                <a:schemeClr val="tx1">
                  <a:lumMod val="95000"/>
                  <a:lumOff val="5000"/>
                </a:schemeClr>
              </a:solidFill>
              <a:uFillTx/>
              <a:latin typeface="微软雅黑" panose="020B0503020204020204" charset="-122"/>
              <a:ea typeface="微软雅黑" panose="020B0503020204020204" charset="-122"/>
              <a:sym typeface="+mn-ea"/>
            </a:endParaRPr>
          </a:p>
        </p:txBody>
      </p:sp>
      <p:grpSp>
        <p:nvGrpSpPr>
          <p:cNvPr id="2" name="组合 1"/>
          <p:cNvGrpSpPr/>
          <p:nvPr/>
        </p:nvGrpSpPr>
        <p:grpSpPr>
          <a:xfrm>
            <a:off x="9758045" y="1531620"/>
            <a:ext cx="1490980" cy="1311910"/>
            <a:chOff x="15669" y="2703"/>
            <a:chExt cx="2947" cy="2345"/>
          </a:xfrm>
        </p:grpSpPr>
        <p:sp>
          <p:nvSpPr>
            <p:cNvPr id="10" name="矩形 9"/>
            <p:cNvSpPr/>
            <p:nvPr>
              <p:custDataLst>
                <p:tags r:id="rId5"/>
              </p:custDataLst>
            </p:nvPr>
          </p:nvSpPr>
          <p:spPr>
            <a:xfrm>
              <a:off x="18310" y="2703"/>
              <a:ext cx="307" cy="307"/>
            </a:xfrm>
            <a:prstGeom prst="rect">
              <a:avLst/>
            </a:prstGeom>
            <a:solidFill>
              <a:srgbClr val="FED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3" name="直接连接符 2"/>
            <p:cNvCxnSpPr>
              <a:stCxn id="10" idx="1"/>
            </p:cNvCxnSpPr>
            <p:nvPr>
              <p:custDataLst>
                <p:tags r:id="rId6"/>
              </p:custDataLst>
            </p:nvPr>
          </p:nvCxnSpPr>
          <p:spPr>
            <a:xfrm flipH="1">
              <a:off x="15669" y="2857"/>
              <a:ext cx="2641" cy="1"/>
            </a:xfrm>
            <a:prstGeom prst="line">
              <a:avLst/>
            </a:prstGeom>
            <a:ln>
              <a:solidFill>
                <a:srgbClr val="FEDC65"/>
              </a:solidFill>
              <a:prstDash val="dashDot"/>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10" idx="2"/>
            </p:cNvCxnSpPr>
            <p:nvPr>
              <p:custDataLst>
                <p:tags r:id="rId7"/>
              </p:custDataLst>
            </p:nvPr>
          </p:nvCxnSpPr>
          <p:spPr>
            <a:xfrm>
              <a:off x="18464" y="3010"/>
              <a:ext cx="14" cy="2038"/>
            </a:xfrm>
            <a:prstGeom prst="line">
              <a:avLst/>
            </a:prstGeom>
            <a:ln>
              <a:solidFill>
                <a:srgbClr val="FEDC65"/>
              </a:solidFill>
              <a:prstDash val="dashDot"/>
            </a:ln>
          </p:spPr>
          <p:style>
            <a:lnRef idx="1">
              <a:schemeClr val="accent1"/>
            </a:lnRef>
            <a:fillRef idx="0">
              <a:schemeClr val="accent1"/>
            </a:fillRef>
            <a:effectRef idx="0">
              <a:schemeClr val="accent1"/>
            </a:effectRef>
            <a:fontRef idx="minor">
              <a:schemeClr val="tx1"/>
            </a:fontRef>
          </p:style>
        </p:cxnSp>
      </p:grpSp>
      <p:pic>
        <p:nvPicPr>
          <p:cNvPr id="7" name="图片 6" descr="摄图网_400275437"/>
          <p:cNvPicPr>
            <a:picLocks noChangeAspect="1"/>
          </p:cNvPicPr>
          <p:nvPr userDrawn="1">
            <p:custDataLst>
              <p:tags r:id="rId8"/>
            </p:custDataLst>
          </p:nvPr>
        </p:nvPicPr>
        <p:blipFill>
          <a:blip r:embed="rId9"/>
          <a:stretch>
            <a:fillRect/>
          </a:stretch>
        </p:blipFill>
        <p:spPr>
          <a:xfrm>
            <a:off x="9883140" y="5552440"/>
            <a:ext cx="2207895" cy="1282065"/>
          </a:xfrm>
          <a:prstGeom prst="rect">
            <a:avLst/>
          </a:prstGeom>
        </p:spPr>
      </p:pic>
      <p:grpSp>
        <p:nvGrpSpPr>
          <p:cNvPr id="8" name="组合 7"/>
          <p:cNvGrpSpPr/>
          <p:nvPr/>
        </p:nvGrpSpPr>
        <p:grpSpPr>
          <a:xfrm>
            <a:off x="921385" y="5060950"/>
            <a:ext cx="1477645" cy="1271270"/>
            <a:chOff x="276" y="8021"/>
            <a:chExt cx="2947" cy="2344"/>
          </a:xfrm>
        </p:grpSpPr>
        <p:sp>
          <p:nvSpPr>
            <p:cNvPr id="9" name="矩形 8"/>
            <p:cNvSpPr/>
            <p:nvPr>
              <p:custDataLst>
                <p:tags r:id="rId10"/>
              </p:custDataLst>
            </p:nvPr>
          </p:nvSpPr>
          <p:spPr>
            <a:xfrm rot="10800000">
              <a:off x="276" y="10059"/>
              <a:ext cx="307" cy="307"/>
            </a:xfrm>
            <a:prstGeom prst="rect">
              <a:avLst/>
            </a:prstGeom>
            <a:solidFill>
              <a:srgbClr val="7E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18" name="直接连接符 17"/>
            <p:cNvCxnSpPr>
              <a:stCxn id="9" idx="1"/>
            </p:cNvCxnSpPr>
            <p:nvPr>
              <p:custDataLst>
                <p:tags r:id="rId11"/>
              </p:custDataLst>
            </p:nvPr>
          </p:nvCxnSpPr>
          <p:spPr>
            <a:xfrm rot="10800000" flipH="1">
              <a:off x="583" y="10211"/>
              <a:ext cx="2641" cy="1"/>
            </a:xfrm>
            <a:prstGeom prst="line">
              <a:avLst/>
            </a:prstGeom>
            <a:ln>
              <a:solidFill>
                <a:srgbClr val="7EA96D"/>
              </a:solidFill>
              <a:prstDash val="dash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9" idx="2"/>
            </p:cNvCxnSpPr>
            <p:nvPr>
              <p:custDataLst>
                <p:tags r:id="rId12"/>
              </p:custDataLst>
            </p:nvPr>
          </p:nvCxnSpPr>
          <p:spPr>
            <a:xfrm rot="10800000">
              <a:off x="416" y="8021"/>
              <a:ext cx="14" cy="2038"/>
            </a:xfrm>
            <a:prstGeom prst="line">
              <a:avLst/>
            </a:prstGeom>
            <a:ln>
              <a:solidFill>
                <a:srgbClr val="7EA96D"/>
              </a:solidFill>
              <a:prstDash val="dashDot"/>
            </a:ln>
          </p:spPr>
          <p:style>
            <a:lnRef idx="1">
              <a:schemeClr val="accent1"/>
            </a:lnRef>
            <a:fillRef idx="0">
              <a:schemeClr val="accent1"/>
            </a:fillRef>
            <a:effectRef idx="0">
              <a:schemeClr val="accent1"/>
            </a:effectRef>
            <a:fontRef idx="minor">
              <a:schemeClr val="tx1"/>
            </a:fontRef>
          </p:style>
        </p:cxnSp>
      </p:grpSp>
      <p:sp>
        <p:nvSpPr>
          <p:cNvPr id="12" name="TextBox 53"/>
          <p:cNvSpPr txBox="1"/>
          <p:nvPr/>
        </p:nvSpPr>
        <p:spPr>
          <a:xfrm>
            <a:off x="5230466" y="1701561"/>
            <a:ext cx="2644775" cy="368300"/>
          </a:xfrm>
          <a:prstGeom prst="rect">
            <a:avLst/>
          </a:prstGeom>
          <a:noFill/>
        </p:spPr>
        <p:txBody>
          <a:bodyPr wrap="square" rtlCol="0">
            <a:spAutoFit/>
          </a:bodyPr>
          <a:p>
            <a:pPr indent="0" algn="ctr" defTabSz="914400">
              <a:buNone/>
              <a:defRPr/>
            </a:pPr>
            <a:r>
              <a:rPr lang="zh-CN" b="1" spc="200">
                <a:gradFill>
                  <a:gsLst>
                    <a:gs pos="0">
                      <a:srgbClr val="14CD68"/>
                    </a:gs>
                    <a:gs pos="100000">
                      <a:srgbClr val="0B6E38"/>
                    </a:gs>
                  </a:gsLst>
                  <a:lin scaled="0"/>
                </a:gradFill>
                <a:uFillTx/>
                <a:latin typeface="微软雅黑" panose="020B0503020204020204" charset="-122"/>
                <a:ea typeface="微软雅黑" panose="020B0503020204020204" charset="-122"/>
                <a:cs typeface="微软雅黑" panose="020B0503020204020204" charset="-122"/>
                <a:sym typeface="+mn-ea"/>
              </a:rPr>
              <a:t>成长的烦恼</a:t>
            </a:r>
            <a:endParaRPr lang="zh-CN" b="1" spc="200">
              <a:gradFill>
                <a:gsLst>
                  <a:gs pos="0">
                    <a:srgbClr val="14CD68"/>
                  </a:gs>
                  <a:gs pos="100000">
                    <a:srgbClr val="0B6E38"/>
                  </a:gs>
                </a:gsLst>
                <a:lin scaled="0"/>
              </a:gra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custDataLst>
              <p:tags r:id="rId1"/>
            </p:custDataLst>
          </p:nvPr>
        </p:nvSpPr>
        <p:spPr>
          <a:xfrm>
            <a:off x="1029970" y="3980180"/>
            <a:ext cx="5883275" cy="1340485"/>
          </a:xfrm>
        </p:spPr>
        <p:txBody>
          <a:bodyPr anchor="ctr" anchorCtr="0">
            <a:noAutofit/>
          </a:bodyPr>
          <a:lstStyle/>
          <a:p>
            <a:pPr algn="r">
              <a:lnSpc>
                <a:spcPct val="100000"/>
              </a:lnSpc>
            </a:pPr>
            <a:r>
              <a:rPr lang="zh-CN" altLang="en-US" sz="4400" spc="200" dirty="0">
                <a:solidFill>
                  <a:schemeClr val="tx1">
                    <a:lumMod val="85000"/>
                    <a:lumOff val="15000"/>
                  </a:schemeClr>
                </a:solidFill>
                <a:uFillTx/>
              </a:rPr>
              <a:t>大学生职业生涯规划</a:t>
            </a:r>
            <a:br>
              <a:rPr lang="zh-CN" altLang="en-US" sz="4400" spc="200" dirty="0">
                <a:solidFill>
                  <a:schemeClr val="tx1">
                    <a:lumMod val="85000"/>
                    <a:lumOff val="15000"/>
                  </a:schemeClr>
                </a:solidFill>
                <a:uFillTx/>
              </a:rPr>
            </a:br>
            <a:r>
              <a:rPr lang="zh-CN" altLang="en-US" sz="4400" spc="200" dirty="0">
                <a:solidFill>
                  <a:schemeClr val="tx1">
                    <a:lumMod val="85000"/>
                    <a:lumOff val="15000"/>
                  </a:schemeClr>
                </a:solidFill>
                <a:uFillTx/>
              </a:rPr>
              <a:t>与择业心理</a:t>
            </a:r>
            <a:endParaRPr lang="zh-CN" altLang="en-US" sz="4400" spc="200" dirty="0">
              <a:solidFill>
                <a:schemeClr val="tx1">
                  <a:lumMod val="85000"/>
                  <a:lumOff val="15000"/>
                </a:schemeClr>
              </a:solidFill>
              <a:uFillTx/>
            </a:endParaRPr>
          </a:p>
        </p:txBody>
      </p:sp>
      <p:grpSp>
        <p:nvGrpSpPr>
          <p:cNvPr id="12" name="组合 11"/>
          <p:cNvGrpSpPr/>
          <p:nvPr/>
        </p:nvGrpSpPr>
        <p:grpSpPr>
          <a:xfrm>
            <a:off x="1366520" y="2780665"/>
            <a:ext cx="3209925" cy="900430"/>
            <a:chOff x="1941" y="2470"/>
            <a:chExt cx="5055" cy="1418"/>
          </a:xfrm>
        </p:grpSpPr>
        <p:grpSp>
          <p:nvGrpSpPr>
            <p:cNvPr id="7" name="组合 6"/>
            <p:cNvGrpSpPr/>
            <p:nvPr/>
          </p:nvGrpSpPr>
          <p:grpSpPr>
            <a:xfrm>
              <a:off x="1941" y="2470"/>
              <a:ext cx="1440" cy="1418"/>
              <a:chOff x="1560" y="3070"/>
              <a:chExt cx="1440" cy="1418"/>
            </a:xfrm>
          </p:grpSpPr>
          <p:sp>
            <p:nvSpPr>
              <p:cNvPr id="2" name="椭圆 1"/>
              <p:cNvSpPr/>
              <p:nvPr>
                <p:custDataLst>
                  <p:tags r:id="rId2"/>
                </p:custDataLst>
              </p:nvPr>
            </p:nvSpPr>
            <p:spPr>
              <a:xfrm>
                <a:off x="1560"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5" name="文本框 14"/>
              <p:cNvSpPr txBox="1"/>
              <p:nvPr>
                <p:custDataLst>
                  <p:tags r:id="rId3"/>
                </p:custDataLst>
              </p:nvPr>
            </p:nvSpPr>
            <p:spPr>
              <a:xfrm>
                <a:off x="1684" y="3251"/>
                <a:ext cx="1136" cy="959"/>
              </a:xfrm>
              <a:prstGeom prst="rect">
                <a:avLst/>
              </a:prstGeom>
              <a:noFill/>
            </p:spPr>
            <p:txBody>
              <a:bodyPr wrap="square" rtlCol="0"/>
              <a:lstStyle/>
              <a:p>
                <a:pPr algn="dist"/>
                <a:r>
                  <a:rPr lang="zh-CN" altLang="zh-CN" sz="4400" dirty="0">
                    <a:solidFill>
                      <a:schemeClr val="bg1"/>
                    </a:solidFill>
                    <a:latin typeface="Arial" panose="020B0604020202020204" pitchFamily="34" charset="0"/>
                    <a:ea typeface="汉仪旗黑-85S" panose="00020600040101010101" pitchFamily="18" charset="-122"/>
                  </a:rPr>
                  <a:t>单</a:t>
                </a:r>
                <a:endParaRPr lang="zh-CN" altLang="zh-CN" sz="4400" dirty="0">
                  <a:solidFill>
                    <a:schemeClr val="bg1"/>
                  </a:solidFill>
                  <a:latin typeface="Arial" panose="020B0604020202020204" pitchFamily="34" charset="0"/>
                  <a:ea typeface="汉仪旗黑-85S" panose="00020600040101010101" pitchFamily="18" charset="-122"/>
                </a:endParaRPr>
              </a:p>
            </p:txBody>
          </p:sp>
        </p:grpSp>
        <p:grpSp>
          <p:nvGrpSpPr>
            <p:cNvPr id="10" name="组合 9"/>
            <p:cNvGrpSpPr/>
            <p:nvPr/>
          </p:nvGrpSpPr>
          <p:grpSpPr>
            <a:xfrm>
              <a:off x="3742" y="2470"/>
              <a:ext cx="1440" cy="1418"/>
              <a:chOff x="3448" y="3070"/>
              <a:chExt cx="1440" cy="1418"/>
            </a:xfrm>
          </p:grpSpPr>
          <p:sp>
            <p:nvSpPr>
              <p:cNvPr id="8" name="椭圆 7"/>
              <p:cNvSpPr/>
              <p:nvPr>
                <p:custDataLst>
                  <p:tags r:id="rId4"/>
                </p:custDataLst>
              </p:nvPr>
            </p:nvSpPr>
            <p:spPr>
              <a:xfrm>
                <a:off x="3448"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 name="文本框 2"/>
              <p:cNvSpPr txBox="1"/>
              <p:nvPr>
                <p:custDataLst>
                  <p:tags r:id="rId5"/>
                </p:custDataLst>
              </p:nvPr>
            </p:nvSpPr>
            <p:spPr>
              <a:xfrm>
                <a:off x="3600" y="3252"/>
                <a:ext cx="1136" cy="959"/>
              </a:xfrm>
              <a:prstGeom prst="rect">
                <a:avLst/>
              </a:prstGeom>
              <a:noFill/>
            </p:spPr>
            <p:txBody>
              <a:bodyPr wrap="square" rtlCol="0"/>
              <a:p>
                <a:pPr algn="dist"/>
                <a:r>
                  <a:rPr lang="zh-CN" altLang="en-US" sz="4400" dirty="0">
                    <a:solidFill>
                      <a:schemeClr val="bg1"/>
                    </a:solidFill>
                    <a:latin typeface="Arial" panose="020B0604020202020204" pitchFamily="34" charset="0"/>
                    <a:ea typeface="汉仪旗黑-85S" panose="00020600040101010101" pitchFamily="18" charset="-122"/>
                  </a:rPr>
                  <a:t>元</a:t>
                </a:r>
                <a:endParaRPr lang="zh-CN" altLang="en-US" sz="4400" dirty="0">
                  <a:solidFill>
                    <a:schemeClr val="bg1"/>
                  </a:solidFill>
                  <a:latin typeface="Arial" panose="020B0604020202020204" pitchFamily="34" charset="0"/>
                  <a:ea typeface="汉仪旗黑-85S" panose="00020600040101010101" pitchFamily="18" charset="-122"/>
                </a:endParaRPr>
              </a:p>
            </p:txBody>
          </p:sp>
        </p:grpSp>
        <p:grpSp>
          <p:nvGrpSpPr>
            <p:cNvPr id="11" name="组合 10"/>
            <p:cNvGrpSpPr/>
            <p:nvPr/>
          </p:nvGrpSpPr>
          <p:grpSpPr>
            <a:xfrm>
              <a:off x="5556" y="2470"/>
              <a:ext cx="1440" cy="1418"/>
              <a:chOff x="5336" y="3070"/>
              <a:chExt cx="1440" cy="1418"/>
            </a:xfrm>
          </p:grpSpPr>
          <p:sp>
            <p:nvSpPr>
              <p:cNvPr id="9" name="椭圆 8"/>
              <p:cNvSpPr/>
              <p:nvPr>
                <p:custDataLst>
                  <p:tags r:id="rId6"/>
                </p:custDataLst>
              </p:nvPr>
            </p:nvSpPr>
            <p:spPr>
              <a:xfrm>
                <a:off x="5336"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 name="文本框 3"/>
              <p:cNvSpPr txBox="1"/>
              <p:nvPr>
                <p:custDataLst>
                  <p:tags r:id="rId7"/>
                </p:custDataLst>
              </p:nvPr>
            </p:nvSpPr>
            <p:spPr>
              <a:xfrm>
                <a:off x="5488" y="3252"/>
                <a:ext cx="1136" cy="959"/>
              </a:xfrm>
              <a:prstGeom prst="rect">
                <a:avLst/>
              </a:prstGeom>
              <a:noFill/>
            </p:spPr>
            <p:txBody>
              <a:bodyPr wrap="square" rtlCol="0"/>
              <a:p>
                <a:pPr algn="dist"/>
                <a:r>
                  <a:rPr lang="zh-CN" altLang="en-US" sz="4400" dirty="0">
                    <a:solidFill>
                      <a:schemeClr val="bg1"/>
                    </a:solidFill>
                    <a:latin typeface="Arial" panose="020B0604020202020204" pitchFamily="34" charset="0"/>
                    <a:ea typeface="汉仪旗黑-85S" panose="00020600040101010101" pitchFamily="18" charset="-122"/>
                  </a:rPr>
                  <a:t>六</a:t>
                </a:r>
                <a:endParaRPr lang="zh-CN" altLang="en-US" sz="4400" dirty="0">
                  <a:solidFill>
                    <a:schemeClr val="bg1"/>
                  </a:solidFill>
                  <a:latin typeface="Arial" panose="020B0604020202020204" pitchFamily="34" charset="0"/>
                  <a:ea typeface="汉仪旗黑-85S" panose="00020600040101010101" pitchFamily="18" charset="-122"/>
                </a:endParaRPr>
              </a:p>
            </p:txBody>
          </p:sp>
        </p:grpSp>
      </p:grpSp>
      <p:sp>
        <p:nvSpPr>
          <p:cNvPr id="16" name="Freeform 184"/>
          <p:cNvSpPr>
            <a:spLocks noEditPoints="1"/>
          </p:cNvSpPr>
          <p:nvPr/>
        </p:nvSpPr>
        <p:spPr bwMode="auto">
          <a:xfrm>
            <a:off x="979804" y="846500"/>
            <a:ext cx="930275" cy="1046559"/>
          </a:xfrm>
          <a:custGeom>
            <a:avLst/>
            <a:gdLst/>
            <a:ahLst/>
            <a:cxnLst>
              <a:cxn ang="0">
                <a:pos x="338" y="16"/>
              </a:cxn>
              <a:cxn ang="0">
                <a:pos x="328" y="2"/>
              </a:cxn>
              <a:cxn ang="0">
                <a:pos x="50" y="0"/>
              </a:cxn>
              <a:cxn ang="0">
                <a:pos x="36" y="10"/>
              </a:cxn>
              <a:cxn ang="0">
                <a:pos x="12" y="56"/>
              </a:cxn>
              <a:cxn ang="0">
                <a:pos x="2" y="64"/>
              </a:cxn>
              <a:cxn ang="0">
                <a:pos x="4" y="76"/>
              </a:cxn>
              <a:cxn ang="0">
                <a:pos x="36" y="138"/>
              </a:cxn>
              <a:cxn ang="0">
                <a:pos x="4" y="140"/>
              </a:cxn>
              <a:cxn ang="0">
                <a:pos x="2" y="154"/>
              </a:cxn>
              <a:cxn ang="0">
                <a:pos x="36" y="160"/>
              </a:cxn>
              <a:cxn ang="0">
                <a:pos x="8" y="218"/>
              </a:cxn>
              <a:cxn ang="0">
                <a:pos x="0" y="230"/>
              </a:cxn>
              <a:cxn ang="0">
                <a:pos x="12" y="240"/>
              </a:cxn>
              <a:cxn ang="0">
                <a:pos x="12" y="298"/>
              </a:cxn>
              <a:cxn ang="0">
                <a:pos x="0" y="310"/>
              </a:cxn>
              <a:cxn ang="0">
                <a:pos x="8" y="320"/>
              </a:cxn>
              <a:cxn ang="0">
                <a:pos x="36" y="370"/>
              </a:cxn>
              <a:cxn ang="0">
                <a:pos x="46" y="384"/>
              </a:cxn>
              <a:cxn ang="0">
                <a:pos x="82" y="416"/>
              </a:cxn>
              <a:cxn ang="0">
                <a:pos x="92" y="430"/>
              </a:cxn>
              <a:cxn ang="0">
                <a:pos x="376" y="430"/>
              </a:cxn>
              <a:cxn ang="0">
                <a:pos x="384" y="62"/>
              </a:cxn>
              <a:cxn ang="0">
                <a:pos x="376" y="48"/>
              </a:cxn>
              <a:cxn ang="0">
                <a:pos x="50" y="320"/>
              </a:cxn>
              <a:cxn ang="0">
                <a:pos x="68" y="330"/>
              </a:cxn>
              <a:cxn ang="0">
                <a:pos x="90" y="332"/>
              </a:cxn>
              <a:cxn ang="0">
                <a:pos x="104" y="310"/>
              </a:cxn>
              <a:cxn ang="0">
                <a:pos x="80" y="286"/>
              </a:cxn>
              <a:cxn ang="0">
                <a:pos x="64" y="294"/>
              </a:cxn>
              <a:cxn ang="0">
                <a:pos x="60" y="240"/>
              </a:cxn>
              <a:cxn ang="0">
                <a:pos x="74" y="252"/>
              </a:cxn>
              <a:cxn ang="0">
                <a:pos x="96" y="246"/>
              </a:cxn>
              <a:cxn ang="0">
                <a:pos x="102" y="220"/>
              </a:cxn>
              <a:cxn ang="0">
                <a:pos x="80" y="206"/>
              </a:cxn>
              <a:cxn ang="0">
                <a:pos x="60" y="218"/>
              </a:cxn>
              <a:cxn ang="0">
                <a:pos x="60" y="160"/>
              </a:cxn>
              <a:cxn ang="0">
                <a:pos x="80" y="172"/>
              </a:cxn>
              <a:cxn ang="0">
                <a:pos x="102" y="158"/>
              </a:cxn>
              <a:cxn ang="0">
                <a:pos x="96" y="132"/>
              </a:cxn>
              <a:cxn ang="0">
                <a:pos x="74" y="126"/>
              </a:cxn>
              <a:cxn ang="0">
                <a:pos x="50" y="138"/>
              </a:cxn>
              <a:cxn ang="0">
                <a:pos x="64" y="84"/>
              </a:cxn>
              <a:cxn ang="0">
                <a:pos x="80" y="92"/>
              </a:cxn>
              <a:cxn ang="0">
                <a:pos x="104" y="68"/>
              </a:cxn>
              <a:cxn ang="0">
                <a:pos x="90" y="46"/>
              </a:cxn>
              <a:cxn ang="0">
                <a:pos x="68" y="48"/>
              </a:cxn>
              <a:cxn ang="0">
                <a:pos x="50" y="16"/>
              </a:cxn>
              <a:cxn ang="0">
                <a:pos x="98" y="410"/>
              </a:cxn>
              <a:cxn ang="0">
                <a:pos x="328" y="384"/>
              </a:cxn>
              <a:cxn ang="0">
                <a:pos x="338" y="62"/>
              </a:cxn>
            </a:cxnLst>
            <a:rect l="0" t="0" r="r" b="b"/>
            <a:pathLst>
              <a:path w="384" h="432">
                <a:moveTo>
                  <a:pt x="370" y="48"/>
                </a:moveTo>
                <a:lnTo>
                  <a:pt x="362" y="48"/>
                </a:lnTo>
                <a:lnTo>
                  <a:pt x="338" y="48"/>
                </a:lnTo>
                <a:lnTo>
                  <a:pt x="338" y="16"/>
                </a:lnTo>
                <a:lnTo>
                  <a:pt x="338" y="16"/>
                </a:lnTo>
                <a:lnTo>
                  <a:pt x="336" y="10"/>
                </a:lnTo>
                <a:lnTo>
                  <a:pt x="334" y="4"/>
                </a:lnTo>
                <a:lnTo>
                  <a:pt x="328" y="2"/>
                </a:lnTo>
                <a:lnTo>
                  <a:pt x="322" y="0"/>
                </a:lnTo>
                <a:lnTo>
                  <a:pt x="316" y="0"/>
                </a:lnTo>
                <a:lnTo>
                  <a:pt x="50" y="0"/>
                </a:lnTo>
                <a:lnTo>
                  <a:pt x="50" y="0"/>
                </a:lnTo>
                <a:lnTo>
                  <a:pt x="50" y="0"/>
                </a:lnTo>
                <a:lnTo>
                  <a:pt x="44" y="2"/>
                </a:lnTo>
                <a:lnTo>
                  <a:pt x="40" y="4"/>
                </a:lnTo>
                <a:lnTo>
                  <a:pt x="36" y="10"/>
                </a:lnTo>
                <a:lnTo>
                  <a:pt x="36" y="16"/>
                </a:lnTo>
                <a:lnTo>
                  <a:pt x="36" y="16"/>
                </a:lnTo>
                <a:lnTo>
                  <a:pt x="36" y="56"/>
                </a:lnTo>
                <a:lnTo>
                  <a:pt x="12" y="56"/>
                </a:lnTo>
                <a:lnTo>
                  <a:pt x="12" y="56"/>
                </a:lnTo>
                <a:lnTo>
                  <a:pt x="8" y="58"/>
                </a:lnTo>
                <a:lnTo>
                  <a:pt x="4" y="60"/>
                </a:lnTo>
                <a:lnTo>
                  <a:pt x="2" y="64"/>
                </a:lnTo>
                <a:lnTo>
                  <a:pt x="0" y="68"/>
                </a:lnTo>
                <a:lnTo>
                  <a:pt x="0" y="68"/>
                </a:lnTo>
                <a:lnTo>
                  <a:pt x="2" y="72"/>
                </a:lnTo>
                <a:lnTo>
                  <a:pt x="4" y="76"/>
                </a:lnTo>
                <a:lnTo>
                  <a:pt x="8" y="78"/>
                </a:lnTo>
                <a:lnTo>
                  <a:pt x="12" y="80"/>
                </a:lnTo>
                <a:lnTo>
                  <a:pt x="36" y="80"/>
                </a:lnTo>
                <a:lnTo>
                  <a:pt x="36" y="138"/>
                </a:lnTo>
                <a:lnTo>
                  <a:pt x="12" y="138"/>
                </a:lnTo>
                <a:lnTo>
                  <a:pt x="12" y="138"/>
                </a:lnTo>
                <a:lnTo>
                  <a:pt x="8" y="138"/>
                </a:lnTo>
                <a:lnTo>
                  <a:pt x="4" y="140"/>
                </a:lnTo>
                <a:lnTo>
                  <a:pt x="2" y="144"/>
                </a:lnTo>
                <a:lnTo>
                  <a:pt x="0" y="148"/>
                </a:lnTo>
                <a:lnTo>
                  <a:pt x="0" y="148"/>
                </a:lnTo>
                <a:lnTo>
                  <a:pt x="2" y="154"/>
                </a:lnTo>
                <a:lnTo>
                  <a:pt x="4" y="156"/>
                </a:lnTo>
                <a:lnTo>
                  <a:pt x="8" y="160"/>
                </a:lnTo>
                <a:lnTo>
                  <a:pt x="12" y="160"/>
                </a:lnTo>
                <a:lnTo>
                  <a:pt x="36" y="160"/>
                </a:lnTo>
                <a:lnTo>
                  <a:pt x="36" y="218"/>
                </a:lnTo>
                <a:lnTo>
                  <a:pt x="12" y="218"/>
                </a:lnTo>
                <a:lnTo>
                  <a:pt x="12" y="218"/>
                </a:lnTo>
                <a:lnTo>
                  <a:pt x="8" y="218"/>
                </a:lnTo>
                <a:lnTo>
                  <a:pt x="4" y="222"/>
                </a:lnTo>
                <a:lnTo>
                  <a:pt x="2" y="224"/>
                </a:lnTo>
                <a:lnTo>
                  <a:pt x="0" y="230"/>
                </a:lnTo>
                <a:lnTo>
                  <a:pt x="0" y="230"/>
                </a:lnTo>
                <a:lnTo>
                  <a:pt x="2" y="234"/>
                </a:lnTo>
                <a:lnTo>
                  <a:pt x="4" y="238"/>
                </a:lnTo>
                <a:lnTo>
                  <a:pt x="8" y="240"/>
                </a:lnTo>
                <a:lnTo>
                  <a:pt x="12" y="240"/>
                </a:lnTo>
                <a:lnTo>
                  <a:pt x="36" y="240"/>
                </a:lnTo>
                <a:lnTo>
                  <a:pt x="36" y="298"/>
                </a:lnTo>
                <a:lnTo>
                  <a:pt x="12" y="298"/>
                </a:lnTo>
                <a:lnTo>
                  <a:pt x="12" y="298"/>
                </a:lnTo>
                <a:lnTo>
                  <a:pt x="8" y="300"/>
                </a:lnTo>
                <a:lnTo>
                  <a:pt x="4" y="302"/>
                </a:lnTo>
                <a:lnTo>
                  <a:pt x="2" y="306"/>
                </a:lnTo>
                <a:lnTo>
                  <a:pt x="0" y="310"/>
                </a:lnTo>
                <a:lnTo>
                  <a:pt x="0" y="310"/>
                </a:lnTo>
                <a:lnTo>
                  <a:pt x="2" y="314"/>
                </a:lnTo>
                <a:lnTo>
                  <a:pt x="4" y="318"/>
                </a:lnTo>
                <a:lnTo>
                  <a:pt x="8" y="320"/>
                </a:lnTo>
                <a:lnTo>
                  <a:pt x="12" y="320"/>
                </a:lnTo>
                <a:lnTo>
                  <a:pt x="36" y="320"/>
                </a:lnTo>
                <a:lnTo>
                  <a:pt x="36" y="362"/>
                </a:lnTo>
                <a:lnTo>
                  <a:pt x="36" y="370"/>
                </a:lnTo>
                <a:lnTo>
                  <a:pt x="36" y="370"/>
                </a:lnTo>
                <a:lnTo>
                  <a:pt x="36" y="376"/>
                </a:lnTo>
                <a:lnTo>
                  <a:pt x="40" y="380"/>
                </a:lnTo>
                <a:lnTo>
                  <a:pt x="46" y="384"/>
                </a:lnTo>
                <a:lnTo>
                  <a:pt x="50" y="386"/>
                </a:lnTo>
                <a:lnTo>
                  <a:pt x="82" y="386"/>
                </a:lnTo>
                <a:lnTo>
                  <a:pt x="82" y="410"/>
                </a:lnTo>
                <a:lnTo>
                  <a:pt x="82" y="416"/>
                </a:lnTo>
                <a:lnTo>
                  <a:pt x="82" y="416"/>
                </a:lnTo>
                <a:lnTo>
                  <a:pt x="84" y="422"/>
                </a:lnTo>
                <a:lnTo>
                  <a:pt x="86" y="428"/>
                </a:lnTo>
                <a:lnTo>
                  <a:pt x="92" y="430"/>
                </a:lnTo>
                <a:lnTo>
                  <a:pt x="98" y="432"/>
                </a:lnTo>
                <a:lnTo>
                  <a:pt x="370" y="432"/>
                </a:lnTo>
                <a:lnTo>
                  <a:pt x="370" y="432"/>
                </a:lnTo>
                <a:lnTo>
                  <a:pt x="376" y="430"/>
                </a:lnTo>
                <a:lnTo>
                  <a:pt x="380" y="428"/>
                </a:lnTo>
                <a:lnTo>
                  <a:pt x="384" y="422"/>
                </a:lnTo>
                <a:lnTo>
                  <a:pt x="384" y="416"/>
                </a:lnTo>
                <a:lnTo>
                  <a:pt x="384" y="62"/>
                </a:lnTo>
                <a:lnTo>
                  <a:pt x="384" y="62"/>
                </a:lnTo>
                <a:lnTo>
                  <a:pt x="384" y="56"/>
                </a:lnTo>
                <a:lnTo>
                  <a:pt x="380" y="52"/>
                </a:lnTo>
                <a:lnTo>
                  <a:pt x="376" y="48"/>
                </a:lnTo>
                <a:lnTo>
                  <a:pt x="370" y="48"/>
                </a:lnTo>
                <a:lnTo>
                  <a:pt x="370" y="48"/>
                </a:lnTo>
                <a:close/>
                <a:moveTo>
                  <a:pt x="50" y="362"/>
                </a:moveTo>
                <a:lnTo>
                  <a:pt x="50" y="320"/>
                </a:lnTo>
                <a:lnTo>
                  <a:pt x="60" y="320"/>
                </a:lnTo>
                <a:lnTo>
                  <a:pt x="60" y="320"/>
                </a:lnTo>
                <a:lnTo>
                  <a:pt x="64" y="326"/>
                </a:lnTo>
                <a:lnTo>
                  <a:pt x="68" y="330"/>
                </a:lnTo>
                <a:lnTo>
                  <a:pt x="74" y="332"/>
                </a:lnTo>
                <a:lnTo>
                  <a:pt x="80" y="334"/>
                </a:lnTo>
                <a:lnTo>
                  <a:pt x="80" y="334"/>
                </a:lnTo>
                <a:lnTo>
                  <a:pt x="90" y="332"/>
                </a:lnTo>
                <a:lnTo>
                  <a:pt x="96" y="326"/>
                </a:lnTo>
                <a:lnTo>
                  <a:pt x="102" y="318"/>
                </a:lnTo>
                <a:lnTo>
                  <a:pt x="104" y="310"/>
                </a:lnTo>
                <a:lnTo>
                  <a:pt x="104" y="310"/>
                </a:lnTo>
                <a:lnTo>
                  <a:pt x="102" y="300"/>
                </a:lnTo>
                <a:lnTo>
                  <a:pt x="96" y="292"/>
                </a:lnTo>
                <a:lnTo>
                  <a:pt x="90" y="288"/>
                </a:lnTo>
                <a:lnTo>
                  <a:pt x="80" y="286"/>
                </a:lnTo>
                <a:lnTo>
                  <a:pt x="80" y="286"/>
                </a:lnTo>
                <a:lnTo>
                  <a:pt x="74" y="286"/>
                </a:lnTo>
                <a:lnTo>
                  <a:pt x="68" y="290"/>
                </a:lnTo>
                <a:lnTo>
                  <a:pt x="64" y="294"/>
                </a:lnTo>
                <a:lnTo>
                  <a:pt x="60" y="298"/>
                </a:lnTo>
                <a:lnTo>
                  <a:pt x="50" y="298"/>
                </a:lnTo>
                <a:lnTo>
                  <a:pt x="50" y="240"/>
                </a:lnTo>
                <a:lnTo>
                  <a:pt x="60" y="240"/>
                </a:lnTo>
                <a:lnTo>
                  <a:pt x="60" y="240"/>
                </a:lnTo>
                <a:lnTo>
                  <a:pt x="64" y="246"/>
                </a:lnTo>
                <a:lnTo>
                  <a:pt x="68" y="250"/>
                </a:lnTo>
                <a:lnTo>
                  <a:pt x="74" y="252"/>
                </a:lnTo>
                <a:lnTo>
                  <a:pt x="80" y="252"/>
                </a:lnTo>
                <a:lnTo>
                  <a:pt x="80" y="252"/>
                </a:lnTo>
                <a:lnTo>
                  <a:pt x="90" y="250"/>
                </a:lnTo>
                <a:lnTo>
                  <a:pt x="96" y="246"/>
                </a:lnTo>
                <a:lnTo>
                  <a:pt x="102" y="238"/>
                </a:lnTo>
                <a:lnTo>
                  <a:pt x="104" y="230"/>
                </a:lnTo>
                <a:lnTo>
                  <a:pt x="104" y="230"/>
                </a:lnTo>
                <a:lnTo>
                  <a:pt x="102" y="220"/>
                </a:lnTo>
                <a:lnTo>
                  <a:pt x="96" y="212"/>
                </a:lnTo>
                <a:lnTo>
                  <a:pt x="90" y="208"/>
                </a:lnTo>
                <a:lnTo>
                  <a:pt x="80" y="206"/>
                </a:lnTo>
                <a:lnTo>
                  <a:pt x="80" y="206"/>
                </a:lnTo>
                <a:lnTo>
                  <a:pt x="74" y="206"/>
                </a:lnTo>
                <a:lnTo>
                  <a:pt x="68" y="210"/>
                </a:lnTo>
                <a:lnTo>
                  <a:pt x="64" y="212"/>
                </a:lnTo>
                <a:lnTo>
                  <a:pt x="60" y="218"/>
                </a:lnTo>
                <a:lnTo>
                  <a:pt x="50" y="218"/>
                </a:lnTo>
                <a:lnTo>
                  <a:pt x="50" y="160"/>
                </a:lnTo>
                <a:lnTo>
                  <a:pt x="60" y="160"/>
                </a:lnTo>
                <a:lnTo>
                  <a:pt x="60" y="160"/>
                </a:lnTo>
                <a:lnTo>
                  <a:pt x="64" y="166"/>
                </a:lnTo>
                <a:lnTo>
                  <a:pt x="68" y="168"/>
                </a:lnTo>
                <a:lnTo>
                  <a:pt x="74" y="172"/>
                </a:lnTo>
                <a:lnTo>
                  <a:pt x="80" y="172"/>
                </a:lnTo>
                <a:lnTo>
                  <a:pt x="80" y="172"/>
                </a:lnTo>
                <a:lnTo>
                  <a:pt x="90" y="170"/>
                </a:lnTo>
                <a:lnTo>
                  <a:pt x="96" y="166"/>
                </a:lnTo>
                <a:lnTo>
                  <a:pt x="102" y="158"/>
                </a:lnTo>
                <a:lnTo>
                  <a:pt x="104" y="148"/>
                </a:lnTo>
                <a:lnTo>
                  <a:pt x="104" y="148"/>
                </a:lnTo>
                <a:lnTo>
                  <a:pt x="102" y="140"/>
                </a:lnTo>
                <a:lnTo>
                  <a:pt x="96" y="132"/>
                </a:lnTo>
                <a:lnTo>
                  <a:pt x="90" y="128"/>
                </a:lnTo>
                <a:lnTo>
                  <a:pt x="80" y="126"/>
                </a:lnTo>
                <a:lnTo>
                  <a:pt x="80" y="126"/>
                </a:lnTo>
                <a:lnTo>
                  <a:pt x="74" y="126"/>
                </a:lnTo>
                <a:lnTo>
                  <a:pt x="68" y="128"/>
                </a:lnTo>
                <a:lnTo>
                  <a:pt x="64" y="132"/>
                </a:lnTo>
                <a:lnTo>
                  <a:pt x="60" y="138"/>
                </a:lnTo>
                <a:lnTo>
                  <a:pt x="50" y="138"/>
                </a:lnTo>
                <a:lnTo>
                  <a:pt x="50" y="80"/>
                </a:lnTo>
                <a:lnTo>
                  <a:pt x="60" y="80"/>
                </a:lnTo>
                <a:lnTo>
                  <a:pt x="60" y="80"/>
                </a:lnTo>
                <a:lnTo>
                  <a:pt x="64" y="84"/>
                </a:lnTo>
                <a:lnTo>
                  <a:pt x="68" y="88"/>
                </a:lnTo>
                <a:lnTo>
                  <a:pt x="74" y="90"/>
                </a:lnTo>
                <a:lnTo>
                  <a:pt x="80" y="92"/>
                </a:lnTo>
                <a:lnTo>
                  <a:pt x="80" y="92"/>
                </a:lnTo>
                <a:lnTo>
                  <a:pt x="90" y="90"/>
                </a:lnTo>
                <a:lnTo>
                  <a:pt x="96" y="84"/>
                </a:lnTo>
                <a:lnTo>
                  <a:pt x="102" y="78"/>
                </a:lnTo>
                <a:lnTo>
                  <a:pt x="104" y="68"/>
                </a:lnTo>
                <a:lnTo>
                  <a:pt x="104" y="68"/>
                </a:lnTo>
                <a:lnTo>
                  <a:pt x="102" y="60"/>
                </a:lnTo>
                <a:lnTo>
                  <a:pt x="96" y="52"/>
                </a:lnTo>
                <a:lnTo>
                  <a:pt x="90" y="46"/>
                </a:lnTo>
                <a:lnTo>
                  <a:pt x="80" y="44"/>
                </a:lnTo>
                <a:lnTo>
                  <a:pt x="80" y="44"/>
                </a:lnTo>
                <a:lnTo>
                  <a:pt x="74" y="46"/>
                </a:lnTo>
                <a:lnTo>
                  <a:pt x="68" y="48"/>
                </a:lnTo>
                <a:lnTo>
                  <a:pt x="64" y="52"/>
                </a:lnTo>
                <a:lnTo>
                  <a:pt x="60" y="56"/>
                </a:lnTo>
                <a:lnTo>
                  <a:pt x="50" y="56"/>
                </a:lnTo>
                <a:lnTo>
                  <a:pt x="50" y="16"/>
                </a:lnTo>
                <a:lnTo>
                  <a:pt x="316" y="16"/>
                </a:lnTo>
                <a:lnTo>
                  <a:pt x="316" y="362"/>
                </a:lnTo>
                <a:lnTo>
                  <a:pt x="50" y="362"/>
                </a:lnTo>
                <a:close/>
                <a:moveTo>
                  <a:pt x="98" y="410"/>
                </a:moveTo>
                <a:lnTo>
                  <a:pt x="98" y="386"/>
                </a:lnTo>
                <a:lnTo>
                  <a:pt x="322" y="386"/>
                </a:lnTo>
                <a:lnTo>
                  <a:pt x="322" y="386"/>
                </a:lnTo>
                <a:lnTo>
                  <a:pt x="328" y="384"/>
                </a:lnTo>
                <a:lnTo>
                  <a:pt x="334" y="380"/>
                </a:lnTo>
                <a:lnTo>
                  <a:pt x="336" y="376"/>
                </a:lnTo>
                <a:lnTo>
                  <a:pt x="338" y="370"/>
                </a:lnTo>
                <a:lnTo>
                  <a:pt x="338" y="62"/>
                </a:lnTo>
                <a:lnTo>
                  <a:pt x="362" y="62"/>
                </a:lnTo>
                <a:lnTo>
                  <a:pt x="362" y="410"/>
                </a:lnTo>
                <a:lnTo>
                  <a:pt x="98" y="410"/>
                </a:lnTo>
                <a:close/>
              </a:path>
            </a:pathLst>
          </a:custGeom>
          <a:solidFill>
            <a:srgbClr val="7EA96D"/>
          </a:solidFill>
          <a:ln w="9525">
            <a:noFill/>
            <a:round/>
          </a:ln>
        </p:spPr>
        <p:txBody>
          <a:bodyPr vert="horz" wrap="square" lIns="91440" tIns="45720" rIns="91440" bIns="45720" numCol="1" anchor="t" anchorCtr="0" compatLnSpc="1"/>
          <a:p>
            <a:endParaRPr lang="zh-CN" altLang="en-US"/>
          </a:p>
        </p:txBody>
      </p:sp>
      <p:cxnSp>
        <p:nvCxnSpPr>
          <p:cNvPr id="17" name="直接连接符 4"/>
          <p:cNvCxnSpPr/>
          <p:nvPr userDrawn="1"/>
        </p:nvCxnSpPr>
        <p:spPr>
          <a:xfrm>
            <a:off x="1297305" y="3877628"/>
            <a:ext cx="5616000" cy="0"/>
          </a:xfrm>
          <a:prstGeom prst="line">
            <a:avLst/>
          </a:prstGeom>
          <a:ln w="41275">
            <a:solidFill>
              <a:srgbClr val="7EA96D"/>
            </a:solidFill>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3" nodeType="with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to="" calcmode="lin" valueType="num">
                                      <p:cBhvr>
                                        <p:cTn id="7" dur="700" fill="hold">
                                          <p:stCondLst>
                                            <p:cond delay="0"/>
                                          </p:stCondLst>
                                        </p:cTn>
                                        <p:tgtEl>
                                          <p:spTgt spid="13"/>
                                        </p:tgtEl>
                                        <p:attrNameLst>
                                          <p:attrName>ppt_x</p:attrName>
                                        </p:attrNameLst>
                                      </p:cBhvr>
                                      <p:tavLst>
                                        <p:tav tm="0" fmla="#ppt_x-#ppt_h*((1.5-1.5*$)^3-(1.5-1.5*$)^2)">
                                          <p:val>
                                            <p:fltVal val="0"/>
                                          </p:val>
                                        </p:tav>
                                        <p:tav tm="100000">
                                          <p:val>
                                            <p:fltVal val="1"/>
                                          </p:val>
                                        </p:tav>
                                      </p:tavLst>
                                    </p:anim>
                                    <p:anim to="" calcmode="lin" valueType="num">
                                      <p:cBhvr>
                                        <p:cTn id="8" dur="700" fill="hold">
                                          <p:stCondLst>
                                            <p:cond delay="0"/>
                                          </p:stCondLst>
                                        </p:cTn>
                                        <p:tgtEl>
                                          <p:spTgt spid="13"/>
                                        </p:tgtEl>
                                        <p:attrNameLst>
                                          <p:attrName>style.rotation</p:attrName>
                                        </p:attrNameLst>
                                      </p:cBhvr>
                                      <p:tavLst>
                                        <p:tav tm="0" fmla="#ppt_r+180*((1.5-1.5*$)^3-(1.5-1.5*$)^2)">
                                          <p:val>
                                            <p:fltVal val="0"/>
                                          </p:val>
                                        </p:tav>
                                        <p:tav tm="100000">
                                          <p:val>
                                            <p:fltVal val="1"/>
                                          </p:val>
                                        </p:tav>
                                      </p:tavLst>
                                    </p:anim>
                                    <p:animEffect filter="fade">
                                      <p:cBhvr>
                                        <p:cTn id="9" dur="300">
                                          <p:stCondLst>
                                            <p:cond delay="0"/>
                                          </p:stCondLst>
                                        </p:cTn>
                                        <p:tgtEl>
                                          <p:spTgt spid="13"/>
                                        </p:tgtEl>
                                      </p:cBhvr>
                                    </p:animEffect>
                                  </p:childTnLst>
                                </p:cTn>
                              </p:par>
                            </p:childTnLst>
                          </p:cTn>
                        </p:par>
                        <p:par>
                          <p:cTn id="10" fill="hold">
                            <p:stCondLst>
                              <p:cond delay="0"/>
                            </p:stCondLst>
                            <p:childTnLst>
                              <p:par>
                                <p:cTn id="11" presetID="6"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ircle(in)">
                                      <p:cBhvr>
                                        <p:cTn id="1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3" grpId="2"/>
      <p:bldP spid="13" grpId="3"/>
      <p:bldP spid="16"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二、自卑心理</a:t>
            </a:r>
            <a:endParaRPr lang="zh-CN" altLang="en-US" sz="2400" b="1" spc="300" noProof="0" dirty="0">
              <a:ln>
                <a:noFill/>
              </a:ln>
              <a:solidFill>
                <a:srgbClr val="FCC301"/>
              </a:solidFill>
              <a:effectLst/>
              <a:uLnTx/>
              <a:sym typeface="+mn-ea"/>
            </a:endParaRPr>
          </a:p>
        </p:txBody>
      </p:sp>
      <p:sp>
        <p:nvSpPr>
          <p:cNvPr id="4" name="椭圆 3"/>
          <p:cNvSpPr/>
          <p:nvPr>
            <p:custDataLst>
              <p:tags r:id="rId2"/>
            </p:custDataLst>
          </p:nvPr>
        </p:nvSpPr>
        <p:spPr>
          <a:xfrm>
            <a:off x="10915650" y="1901825"/>
            <a:ext cx="254000" cy="231775"/>
          </a:xfrm>
          <a:prstGeom prst="ellipse">
            <a:avLst/>
          </a:prstGeom>
          <a:solidFill>
            <a:srgbClr val="EDE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3" name="矩形 30"/>
          <p:cNvSpPr>
            <a:spLocks noChangeArrowheads="1"/>
          </p:cNvSpPr>
          <p:nvPr/>
        </p:nvSpPr>
        <p:spPr bwMode="auto">
          <a:xfrm>
            <a:off x="7056120" y="1532255"/>
            <a:ext cx="3858895" cy="4631055"/>
          </a:xfrm>
          <a:prstGeom prst="rect">
            <a:avLst/>
          </a:prstGeom>
          <a:noFill/>
          <a:ln w="9525">
            <a:noFill/>
            <a:miter lim="800000"/>
          </a:ln>
        </p:spPr>
        <p:txBody>
          <a:bodyPr wrap="square" lIns="155481" tIns="77741" rIns="155481" bIns="77741">
            <a:spAutoFit/>
          </a:bodyPr>
          <a:p>
            <a:pPr algn="just" defTabSz="914400">
              <a:lnSpc>
                <a:spcPct val="140000"/>
              </a:lnSpc>
              <a:defRPr/>
            </a:pPr>
            <a:r>
              <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有自卑心理的同学，应首先树立一种平等观念，即只要进入大学，大家的起跑线都是相同的，不论男生还是女生，家在农村还是在城市，没有高低贵贱之分，同样都要通过自身的不懈努力为将来的就业去奋斗；要正确看待当今社会出现的一些不公平现象；要认识到在就业市场上存在的不公平现象只是少数的暂时现象，树立“有志者事竟成”的观念；在大学生活中要经常和同学、老师、朋友交流，在一些集体活动中寻找成就感，培养自信心。</a:t>
            </a:r>
            <a:endPar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 name="矩形 30"/>
          <p:cNvSpPr>
            <a:spLocks noChangeArrowheads="1"/>
          </p:cNvSpPr>
          <p:nvPr/>
        </p:nvSpPr>
        <p:spPr bwMode="auto">
          <a:xfrm>
            <a:off x="971550" y="2339340"/>
            <a:ext cx="6000115" cy="1532255"/>
          </a:xfrm>
          <a:prstGeom prst="rect">
            <a:avLst/>
          </a:prstGeom>
          <a:noFill/>
          <a:ln w="9525">
            <a:noFill/>
            <a:miter lim="800000"/>
          </a:ln>
        </p:spPr>
        <p:txBody>
          <a:bodyPr wrap="square" lIns="155481" tIns="77741" rIns="155481" bIns="77741">
            <a:spAutoFit/>
          </a:bodyPr>
          <a:p>
            <a:pPr algn="just" defTabSz="914400">
              <a:lnSpc>
                <a:spcPct val="140000"/>
              </a:lnSpc>
              <a:defRPr/>
            </a:pPr>
            <a:r>
              <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在职业选择中，大学生的自卑心理表现也比较突出。有的同学要么觉得自己成绩不好，要么觉得自己能力不行，要么觉得自己关系不硬，总之纠缠在自己某方面所谓的“缺陷”里走不出来，看不到自己的优势，树立不了信心。</a:t>
            </a:r>
            <a:endPar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8" name="组合 7"/>
          <p:cNvGrpSpPr/>
          <p:nvPr/>
        </p:nvGrpSpPr>
        <p:grpSpPr>
          <a:xfrm>
            <a:off x="998221" y="1713189"/>
            <a:ext cx="4499999" cy="532990"/>
            <a:chOff x="1190045" y="1463818"/>
            <a:chExt cx="3008746" cy="346194"/>
          </a:xfrm>
        </p:grpSpPr>
        <p:cxnSp>
          <p:nvCxnSpPr>
            <p:cNvPr id="9" name="Straight Connector 38"/>
            <p:cNvCxnSpPr/>
            <p:nvPr/>
          </p:nvCxnSpPr>
          <p:spPr bwMode="auto">
            <a:xfrm flipV="1">
              <a:off x="1190045" y="1810010"/>
              <a:ext cx="3008746" cy="2"/>
            </a:xfrm>
            <a:prstGeom prst="line">
              <a:avLst/>
            </a:prstGeom>
            <a:noFill/>
            <a:ln w="6350" cap="rnd" cmpd="sng" algn="ctr">
              <a:solidFill>
                <a:sysClr val="windowText" lastClr="000000">
                  <a:lumMod val="50000"/>
                  <a:lumOff val="50000"/>
                </a:sysClr>
              </a:solidFill>
              <a:prstDash val="solid"/>
            </a:ln>
            <a:effectLst/>
          </p:spPr>
        </p:cxnSp>
        <p:sp>
          <p:nvSpPr>
            <p:cNvPr id="11" name="Rounded Rectangle 43"/>
            <p:cNvSpPr/>
            <p:nvPr/>
          </p:nvSpPr>
          <p:spPr>
            <a:xfrm>
              <a:off x="1244794" y="1463818"/>
              <a:ext cx="720000" cy="243888"/>
            </a:xfrm>
            <a:prstGeom prst="roundRect">
              <a:avLst>
                <a:gd name="adj" fmla="val 0"/>
              </a:avLst>
            </a:prstGeom>
            <a:solidFill>
              <a:srgbClr val="E3BE17"/>
            </a:solidFill>
            <a:ln w="25400" cap="flat" cmpd="sng" algn="ctr">
              <a:noFill/>
              <a:prstDash val="solid"/>
            </a:ln>
            <a:effectLst/>
          </p:spPr>
          <p:txBody>
            <a:bodyPr rtlCol="0" anchor="ctr"/>
            <a:p>
              <a:pPr algn="ctr" defTabSz="914400">
                <a:defRPr/>
              </a:pPr>
              <a:endParaRPr lang="id-ID" sz="2000"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grpSp>
      <p:pic>
        <p:nvPicPr>
          <p:cNvPr id="3" name="图片 2"/>
          <p:cNvPicPr>
            <a:picLocks noChangeAspect="1"/>
          </p:cNvPicPr>
          <p:nvPr>
            <p:custDataLst>
              <p:tags r:id="rId3"/>
            </p:custDataLst>
          </p:nvPr>
        </p:nvPicPr>
        <p:blipFill>
          <a:blip r:embed="rId4"/>
          <a:srcRect l="49772"/>
          <a:stretch>
            <a:fillRect/>
          </a:stretch>
        </p:blipFill>
        <p:spPr>
          <a:xfrm>
            <a:off x="1310640" y="3871595"/>
            <a:ext cx="4899025" cy="233362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p:tgtEl>
                                          <p:spTgt spid="13"/>
                                        </p:tgtEl>
                                        <p:attrNameLst>
                                          <p:attrName>ppt_y</p:attrName>
                                        </p:attrNameLst>
                                      </p:cBhvr>
                                      <p:tavLst>
                                        <p:tav tm="0">
                                          <p:val>
                                            <p:strVal val="#ppt_y-#ppt_h*1.125000"/>
                                          </p:val>
                                        </p:tav>
                                        <p:tav tm="100000">
                                          <p:val>
                                            <p:strVal val="#ppt_y"/>
                                          </p:val>
                                        </p:tav>
                                      </p:tavLst>
                                    </p:anim>
                                    <p:animEffect transition="in" filter="wipe(down)">
                                      <p:cBhvr>
                                        <p:cTn id="8" dur="1000"/>
                                        <p:tgtEl>
                                          <p:spTgt spid="13"/>
                                        </p:tgtEl>
                                      </p:cBhvr>
                                    </p:animEffect>
                                  </p:childTnLst>
                                </p:cTn>
                              </p:par>
                            </p:childTnLst>
                          </p:cTn>
                        </p:par>
                        <p:par>
                          <p:cTn id="9" fill="hold">
                            <p:stCondLst>
                              <p:cond delay="1000"/>
                            </p:stCondLst>
                            <p:childTnLst>
                              <p:par>
                                <p:cTn id="10" presetID="14" presetClass="entr" presetSubtype="1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par>
                          <p:cTn id="13" fill="hold">
                            <p:stCondLst>
                              <p:cond delay="1500"/>
                            </p:stCondLst>
                            <p:childTnLst>
                              <p:par>
                                <p:cTn id="14" presetID="12" presetClass="entr" presetSubtype="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0"/>
                                        <p:tgtEl>
                                          <p:spTgt spid="5"/>
                                        </p:tgtEl>
                                        <p:attrNameLst>
                                          <p:attrName>ppt_y</p:attrName>
                                        </p:attrNameLst>
                                      </p:cBhvr>
                                      <p:tavLst>
                                        <p:tav tm="0">
                                          <p:val>
                                            <p:strVal val="#ppt_y-#ppt_h*1.125000"/>
                                          </p:val>
                                        </p:tav>
                                        <p:tav tm="100000">
                                          <p:val>
                                            <p:strVal val="#ppt_y"/>
                                          </p:val>
                                        </p:tav>
                                      </p:tavLst>
                                    </p:anim>
                                    <p:animEffect transition="in" filter="wipe(down)">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三、依赖心理</a:t>
            </a:r>
            <a:endParaRPr lang="zh-CN" altLang="en-US" sz="2400" b="1" spc="300" noProof="0" dirty="0">
              <a:ln>
                <a:noFill/>
              </a:ln>
              <a:solidFill>
                <a:srgbClr val="FCC301"/>
              </a:solidFill>
              <a:effectLst/>
              <a:uLnTx/>
              <a:sym typeface="+mn-ea"/>
            </a:endParaRPr>
          </a:p>
        </p:txBody>
      </p:sp>
      <p:sp>
        <p:nvSpPr>
          <p:cNvPr id="4" name="椭圆 3"/>
          <p:cNvSpPr/>
          <p:nvPr>
            <p:custDataLst>
              <p:tags r:id="rId2"/>
            </p:custDataLst>
          </p:nvPr>
        </p:nvSpPr>
        <p:spPr>
          <a:xfrm>
            <a:off x="10915650" y="1790065"/>
            <a:ext cx="254000" cy="23177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9" name="椭圆 18"/>
          <p:cNvSpPr/>
          <p:nvPr>
            <p:custDataLst>
              <p:tags r:id="rId3"/>
            </p:custDataLst>
          </p:nvPr>
        </p:nvSpPr>
        <p:spPr>
          <a:xfrm>
            <a:off x="5995670" y="4580890"/>
            <a:ext cx="463550" cy="40322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椭圆 19"/>
          <p:cNvSpPr/>
          <p:nvPr>
            <p:custDataLst>
              <p:tags r:id="rId4"/>
            </p:custDataLst>
          </p:nvPr>
        </p:nvSpPr>
        <p:spPr>
          <a:xfrm flipV="1">
            <a:off x="6108065" y="4234180"/>
            <a:ext cx="135890" cy="11811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椭圆 20"/>
          <p:cNvSpPr/>
          <p:nvPr>
            <p:custDataLst>
              <p:tags r:id="rId5"/>
            </p:custDataLst>
          </p:nvPr>
        </p:nvSpPr>
        <p:spPr>
          <a:xfrm>
            <a:off x="10199370" y="1788795"/>
            <a:ext cx="254000" cy="22098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6"/>
            </p:custDataLst>
          </p:nvPr>
        </p:nvSpPr>
        <p:spPr>
          <a:xfrm>
            <a:off x="1082040" y="2412365"/>
            <a:ext cx="4913630" cy="3576320"/>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custDataLst>
              <p:tags r:id="rId7"/>
            </p:custDataLst>
          </p:nvPr>
        </p:nvSpPr>
        <p:spPr>
          <a:xfrm>
            <a:off x="6243955" y="2412365"/>
            <a:ext cx="4924425" cy="3576320"/>
          </a:xfrm>
          <a:prstGeom prst="rect">
            <a:avLst/>
          </a:prstGeom>
          <a:solidFill>
            <a:schemeClr val="bg1"/>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30"/>
          <p:cNvSpPr>
            <a:spLocks noChangeArrowheads="1"/>
          </p:cNvSpPr>
          <p:nvPr/>
        </p:nvSpPr>
        <p:spPr bwMode="auto">
          <a:xfrm>
            <a:off x="1181100" y="2666365"/>
            <a:ext cx="4641850" cy="3253740"/>
          </a:xfrm>
          <a:prstGeom prst="rect">
            <a:avLst/>
          </a:prstGeom>
          <a:noFill/>
          <a:ln w="9525">
            <a:noFill/>
            <a:miter lim="800000"/>
          </a:ln>
        </p:spPr>
        <p:txBody>
          <a:bodyPr wrap="square" lIns="155481" tIns="77741" rIns="155481" bIns="77741">
            <a:spAutoFit/>
          </a:bodyPr>
          <a:p>
            <a:pPr algn="just" defTabSz="914400">
              <a:lnSpc>
                <a:spcPct val="140000"/>
              </a:lnSpc>
              <a:defRPr/>
            </a:pPr>
            <a:r>
              <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有些大学生从小在家里就备受父母亲友的关爱，有些甚至在大学期间也经常受到虽远隔千里但却仍无微不至的父母的照料，再加上这种学生从中学到大学一直一帆风顺，很少经历什么挫折，也从未独立地处理过一些事情，因而这种学生久而久之便产生一种依赖心理。懒于思考生活中的问题，不善于对自己生活中的事做出抉择，凡事拿不定主意，极愿听从父母师长的安排。</a:t>
            </a:r>
            <a:endPar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cxnSp>
        <p:nvCxnSpPr>
          <p:cNvPr id="9" name="Straight Connector 38"/>
          <p:cNvCxnSpPr/>
          <p:nvPr/>
        </p:nvCxnSpPr>
        <p:spPr bwMode="auto">
          <a:xfrm flipV="1">
            <a:off x="998220" y="2134235"/>
            <a:ext cx="4500245" cy="0"/>
          </a:xfrm>
          <a:prstGeom prst="line">
            <a:avLst/>
          </a:prstGeom>
          <a:noFill/>
          <a:ln w="6350" cap="rnd" cmpd="sng" algn="ctr">
            <a:solidFill>
              <a:sysClr val="windowText" lastClr="000000">
                <a:lumMod val="50000"/>
                <a:lumOff val="50000"/>
              </a:sysClr>
            </a:solidFill>
            <a:prstDash val="solid"/>
          </a:ln>
          <a:effectLst/>
        </p:spPr>
      </p:cxnSp>
      <p:sp>
        <p:nvSpPr>
          <p:cNvPr id="11" name="Rounded Rectangle 43"/>
          <p:cNvSpPr/>
          <p:nvPr/>
        </p:nvSpPr>
        <p:spPr>
          <a:xfrm>
            <a:off x="1080135" y="1601470"/>
            <a:ext cx="1076960" cy="375285"/>
          </a:xfrm>
          <a:prstGeom prst="roundRect">
            <a:avLst>
              <a:gd name="adj" fmla="val 0"/>
            </a:avLst>
          </a:prstGeom>
          <a:solidFill>
            <a:srgbClr val="E3BE17"/>
          </a:solidFill>
          <a:ln w="25400" cap="flat" cmpd="sng" algn="ctr">
            <a:noFill/>
            <a:prstDash val="solid"/>
          </a:ln>
          <a:effectLst/>
        </p:spPr>
        <p:txBody>
          <a:bodyPr rtlCol="0" anchor="ctr"/>
          <a:p>
            <a:pPr algn="ctr" defTabSz="914400">
              <a:defRPr/>
            </a:pPr>
            <a:endParaRPr lang="id-ID" sz="2000"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6" name="矩形 30"/>
          <p:cNvSpPr>
            <a:spLocks noChangeArrowheads="1"/>
          </p:cNvSpPr>
          <p:nvPr/>
        </p:nvSpPr>
        <p:spPr bwMode="auto">
          <a:xfrm>
            <a:off x="6425565" y="2666365"/>
            <a:ext cx="4641850" cy="3253740"/>
          </a:xfrm>
          <a:prstGeom prst="rect">
            <a:avLst/>
          </a:prstGeom>
          <a:noFill/>
          <a:ln w="9525">
            <a:noFill/>
            <a:miter lim="800000"/>
          </a:ln>
        </p:spPr>
        <p:txBody>
          <a:bodyPr wrap="square" lIns="155481" tIns="77741" rIns="155481" bIns="77741">
            <a:spAutoFit/>
          </a:bodyPr>
          <a:p>
            <a:pPr algn="just" defTabSz="914400">
              <a:lnSpc>
                <a:spcPct val="140000"/>
              </a:lnSpc>
              <a:defRPr/>
            </a:pPr>
            <a:r>
              <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大学生应当从在校期间就开始锻炼自己的独立性。由学会独立处理日常生活中的种种琐碎问题开始，养成自己独立思考、自主解决问题的习惯。在择业问题上，大学生应充分了解自己的兴趣和性格特征，结合自己的专业特色分析就业市场，主动出击，发挥自身的主观能动性，把择业的过程不仅当作找工作的过程，而且作为锻炼自己独立性的</a:t>
            </a:r>
            <a:endPar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just" defTabSz="914400">
              <a:lnSpc>
                <a:spcPct val="140000"/>
              </a:lnSpc>
              <a:defRPr/>
            </a:pPr>
            <a:r>
              <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一次机会，为将来的发展打下基础。</a:t>
            </a:r>
            <a:endPar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p:tgtEl>
                                          <p:spTgt spid="13"/>
                                        </p:tgtEl>
                                        <p:attrNameLst>
                                          <p:attrName>ppt_y</p:attrName>
                                        </p:attrNameLst>
                                      </p:cBhvr>
                                      <p:tavLst>
                                        <p:tav tm="0">
                                          <p:val>
                                            <p:strVal val="#ppt_y-#ppt_h*1.125000"/>
                                          </p:val>
                                        </p:tav>
                                        <p:tav tm="100000">
                                          <p:val>
                                            <p:strVal val="#ppt_y"/>
                                          </p:val>
                                        </p:tav>
                                      </p:tavLst>
                                    </p:anim>
                                    <p:animEffect transition="in" filter="wipe(down)">
                                      <p:cBhvr>
                                        <p:cTn id="8" dur="1000"/>
                                        <p:tgtEl>
                                          <p:spTgt spid="13"/>
                                        </p:tgtEl>
                                      </p:cBhvr>
                                    </p:animEffect>
                                  </p:childTnLst>
                                </p:cTn>
                              </p:par>
                            </p:childTnLst>
                          </p:cTn>
                        </p:par>
                        <p:par>
                          <p:cTn id="9" fill="hold">
                            <p:stCondLst>
                              <p:cond delay="1000"/>
                            </p:stCondLst>
                            <p:childTnLst>
                              <p:par>
                                <p:cTn id="10" presetID="12" presetClass="entr" presetSubtype="1"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1000"/>
                                        <p:tgtEl>
                                          <p:spTgt spid="16"/>
                                        </p:tgtEl>
                                        <p:attrNameLst>
                                          <p:attrName>ppt_y</p:attrName>
                                        </p:attrNameLst>
                                      </p:cBhvr>
                                      <p:tavLst>
                                        <p:tav tm="0">
                                          <p:val>
                                            <p:strVal val="#ppt_y-#ppt_h*1.125000"/>
                                          </p:val>
                                        </p:tav>
                                        <p:tav tm="100000">
                                          <p:val>
                                            <p:strVal val="#ppt_y"/>
                                          </p:val>
                                        </p:tav>
                                      </p:tavLst>
                                    </p:anim>
                                    <p:animEffect transition="in" filter="wipe(down)">
                                      <p:cBhvr>
                                        <p:cTn id="1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四、从众心理</a:t>
            </a:r>
            <a:endParaRPr lang="zh-CN" altLang="en-US" sz="2400" b="1" spc="300" noProof="0" dirty="0">
              <a:ln>
                <a:noFill/>
              </a:ln>
              <a:solidFill>
                <a:srgbClr val="FCC301"/>
              </a:solidFill>
              <a:effectLst/>
              <a:uLnTx/>
              <a:sym typeface="+mn-ea"/>
            </a:endParaRPr>
          </a:p>
        </p:txBody>
      </p:sp>
      <p:sp>
        <p:nvSpPr>
          <p:cNvPr id="5" name="矩形 30"/>
          <p:cNvSpPr>
            <a:spLocks noChangeArrowheads="1"/>
          </p:cNvSpPr>
          <p:nvPr/>
        </p:nvSpPr>
        <p:spPr bwMode="auto">
          <a:xfrm>
            <a:off x="934720" y="2220595"/>
            <a:ext cx="5531485" cy="2394585"/>
          </a:xfrm>
          <a:prstGeom prst="rect">
            <a:avLst/>
          </a:prstGeom>
          <a:noFill/>
          <a:ln w="9525">
            <a:noFill/>
            <a:miter lim="800000"/>
          </a:ln>
        </p:spPr>
        <p:txBody>
          <a:bodyPr wrap="square" lIns="155481" tIns="77741" rIns="155481" bIns="77741">
            <a:spAutoFit/>
          </a:bodyPr>
          <a:p>
            <a:pPr marL="285750" indent="-285750" algn="just" defTabSz="914400">
              <a:lnSpc>
                <a:spcPct val="130000"/>
              </a:lnSpc>
              <a:buFont typeface="Wingdings" panose="05000000000000000000" charset="0"/>
              <a:buChar char="v"/>
              <a:defRPr/>
            </a:pPr>
            <a:r>
              <a:rPr sz="1600"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从众心理是在社会或群体的压力下，个人放弃自己的意见，而采取顺从的心理倾向。从众心理重的人，容易接受暗示，缺乏主见，依赖性强，不能独立思考，为了保持与大家一致，往往说违心的话，做违心的事。在大学生职业选择问题上，相当多的同学受从众心理的影响，盲目追求所谓的“潮流”，而忽视个人的真正需求。</a:t>
            </a:r>
            <a:endParaRPr sz="1600"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8" name="组合 7"/>
          <p:cNvGrpSpPr/>
          <p:nvPr/>
        </p:nvGrpSpPr>
        <p:grpSpPr>
          <a:xfrm>
            <a:off x="998221" y="1535389"/>
            <a:ext cx="3384001" cy="532990"/>
            <a:chOff x="1190045" y="1463818"/>
            <a:chExt cx="2262578" cy="346194"/>
          </a:xfrm>
        </p:grpSpPr>
        <p:cxnSp>
          <p:nvCxnSpPr>
            <p:cNvPr id="9" name="Straight Connector 38"/>
            <p:cNvCxnSpPr/>
            <p:nvPr/>
          </p:nvCxnSpPr>
          <p:spPr bwMode="auto">
            <a:xfrm flipV="1">
              <a:off x="1190045" y="1810010"/>
              <a:ext cx="2262578" cy="2"/>
            </a:xfrm>
            <a:prstGeom prst="line">
              <a:avLst/>
            </a:prstGeom>
            <a:noFill/>
            <a:ln w="6350" cap="rnd" cmpd="sng" algn="ctr">
              <a:solidFill>
                <a:sysClr val="windowText" lastClr="000000">
                  <a:lumMod val="50000"/>
                  <a:lumOff val="50000"/>
                </a:sysClr>
              </a:solidFill>
              <a:prstDash val="solid"/>
            </a:ln>
            <a:effectLst/>
          </p:spPr>
        </p:cxnSp>
        <p:sp>
          <p:nvSpPr>
            <p:cNvPr id="11" name="Rounded Rectangle 43"/>
            <p:cNvSpPr/>
            <p:nvPr/>
          </p:nvSpPr>
          <p:spPr>
            <a:xfrm>
              <a:off x="1244794" y="1463818"/>
              <a:ext cx="720000" cy="243888"/>
            </a:xfrm>
            <a:prstGeom prst="roundRect">
              <a:avLst>
                <a:gd name="adj" fmla="val 0"/>
              </a:avLst>
            </a:prstGeom>
            <a:solidFill>
              <a:srgbClr val="E3BE17"/>
            </a:solidFill>
            <a:ln w="25400" cap="flat" cmpd="sng" algn="ctr">
              <a:noFill/>
              <a:prstDash val="solid"/>
            </a:ln>
            <a:effectLst/>
          </p:spPr>
          <p:txBody>
            <a:bodyPr rtlCol="0" anchor="ctr"/>
            <a:p>
              <a:pPr algn="ctr" defTabSz="914400">
                <a:defRPr/>
              </a:pPr>
              <a:endParaRPr lang="id-ID" sz="2000"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grpSp>
      <p:sp>
        <p:nvSpPr>
          <p:cNvPr id="3" name="矩形 30"/>
          <p:cNvSpPr>
            <a:spLocks noChangeArrowheads="1"/>
          </p:cNvSpPr>
          <p:nvPr/>
        </p:nvSpPr>
        <p:spPr bwMode="auto">
          <a:xfrm>
            <a:off x="934720" y="4603750"/>
            <a:ext cx="10382250" cy="1754505"/>
          </a:xfrm>
          <a:prstGeom prst="rect">
            <a:avLst/>
          </a:prstGeom>
          <a:noFill/>
          <a:ln w="9525">
            <a:noFill/>
            <a:miter lim="800000"/>
          </a:ln>
        </p:spPr>
        <p:txBody>
          <a:bodyPr wrap="square" lIns="155481" tIns="77741" rIns="155481" bIns="77741">
            <a:spAutoFit/>
          </a:bodyPr>
          <a:p>
            <a:pPr marL="285750" indent="-285750" algn="just" defTabSz="914400">
              <a:lnSpc>
                <a:spcPct val="130000"/>
              </a:lnSpc>
              <a:buFont typeface="Wingdings" panose="05000000000000000000" charset="0"/>
              <a:buChar char="v"/>
              <a:defRPr/>
            </a:pPr>
            <a:r>
              <a:rPr sz="1600"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大学生择业的这种从众心理，究其原因，主要是由于大学生没有很好地了解当前的就业形势，再加上本身存在一定程度的自卑心理和依赖心理，不敢独立做出自己的选择，只好跟着大家一起走，人云亦云。人家往哪里走，他就往哪里走，什么职业热门，他就选择什么职业。大学生应当充分了解人才供需情况和就业形势，认清自我，合理确立自己的职业方向，增强自信心，克服从众心理的影响，为今后走上社会做好准备。</a:t>
            </a:r>
            <a:endParaRPr sz="1600"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9" name="图片 18"/>
          <p:cNvPicPr>
            <a:picLocks noChangeAspect="1"/>
          </p:cNvPicPr>
          <p:nvPr>
            <p:custDataLst>
              <p:tags r:id="rId2"/>
            </p:custDataLst>
          </p:nvPr>
        </p:nvPicPr>
        <p:blipFill>
          <a:blip r:embed="rId3">
            <a:clrChange>
              <a:clrFrom>
                <a:srgbClr val="FFFFFF">
                  <a:alpha val="100000"/>
                </a:srgbClr>
              </a:clrFrom>
              <a:clrTo>
                <a:srgbClr val="FFFFFF">
                  <a:alpha val="100000"/>
                  <a:alpha val="0"/>
                </a:srgbClr>
              </a:clrTo>
            </a:clrChange>
          </a:blip>
          <a:srcRect r="49961"/>
          <a:stretch>
            <a:fillRect/>
          </a:stretch>
        </p:blipFill>
        <p:spPr>
          <a:xfrm>
            <a:off x="6621145" y="2399665"/>
            <a:ext cx="4456430" cy="220345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p:tgtEl>
                                          <p:spTgt spid="5"/>
                                        </p:tgtEl>
                                        <p:attrNameLst>
                                          <p:attrName>ppt_y</p:attrName>
                                        </p:attrNameLst>
                                      </p:cBhvr>
                                      <p:tavLst>
                                        <p:tav tm="0">
                                          <p:val>
                                            <p:strVal val="#ppt_y-#ppt_h*1.125000"/>
                                          </p:val>
                                        </p:tav>
                                        <p:tav tm="100000">
                                          <p:val>
                                            <p:strVal val="#ppt_y"/>
                                          </p:val>
                                        </p:tav>
                                      </p:tavLst>
                                    </p:anim>
                                    <p:animEffect transition="in" filter="wipe(down)">
                                      <p:cBhvr>
                                        <p:cTn id="12" dur="1000"/>
                                        <p:tgtEl>
                                          <p:spTgt spid="5"/>
                                        </p:tgtEl>
                                      </p:cBhvr>
                                    </p:animEffect>
                                  </p:childTnLst>
                                </p:cTn>
                              </p:par>
                            </p:childTnLst>
                          </p:cTn>
                        </p:par>
                        <p:par>
                          <p:cTn id="13" fill="hold">
                            <p:stCondLst>
                              <p:cond delay="1500"/>
                            </p:stCondLst>
                            <p:childTnLst>
                              <p:par>
                                <p:cTn id="14" presetID="1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0"/>
                                        <p:tgtEl>
                                          <p:spTgt spid="3"/>
                                        </p:tgtEl>
                                        <p:attrNameLst>
                                          <p:attrName>ppt_y</p:attrName>
                                        </p:attrNameLst>
                                      </p:cBhvr>
                                      <p:tavLst>
                                        <p:tav tm="0">
                                          <p:val>
                                            <p:strVal val="#ppt_y-#ppt_h*1.125000"/>
                                          </p:val>
                                        </p:tav>
                                        <p:tav tm="100000">
                                          <p:val>
                                            <p:strVal val="#ppt_y"/>
                                          </p:val>
                                        </p:tav>
                                      </p:tavLst>
                                    </p:anim>
                                    <p:animEffect transition="in" filter="wipe(down)">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虚荣心理</a:t>
            </a:r>
            <a:endParaRPr lang="zh-CN" altLang="en-US" sz="2400" b="1" spc="300" noProof="0" dirty="0">
              <a:ln>
                <a:noFill/>
              </a:ln>
              <a:solidFill>
                <a:srgbClr val="FCC301"/>
              </a:solidFill>
              <a:effectLst/>
              <a:uLnTx/>
              <a:sym typeface="+mn-ea"/>
            </a:endParaRPr>
          </a:p>
        </p:txBody>
      </p:sp>
      <p:sp>
        <p:nvSpPr>
          <p:cNvPr id="5" name="矩形 30"/>
          <p:cNvSpPr>
            <a:spLocks noChangeArrowheads="1"/>
          </p:cNvSpPr>
          <p:nvPr/>
        </p:nvSpPr>
        <p:spPr bwMode="auto">
          <a:xfrm>
            <a:off x="934720" y="2220595"/>
            <a:ext cx="5531485" cy="2564765"/>
          </a:xfrm>
          <a:prstGeom prst="rect">
            <a:avLst/>
          </a:prstGeom>
          <a:noFill/>
          <a:ln w="9525">
            <a:noFill/>
            <a:miter lim="800000"/>
          </a:ln>
        </p:spPr>
        <p:txBody>
          <a:bodyPr wrap="square" lIns="155481" tIns="77741" rIns="155481" bIns="77741">
            <a:spAutoFit/>
          </a:bodyPr>
          <a:p>
            <a:pPr marL="285750" indent="-285750" algn="just" defTabSz="914400">
              <a:lnSpc>
                <a:spcPct val="140000"/>
              </a:lnSpc>
              <a:buFont typeface="Wingdings" panose="05000000000000000000" charset="0"/>
              <a:buChar char="v"/>
              <a:defRPr/>
            </a:pPr>
            <a:r>
              <a:rPr lang="zh-CN" sz="1600"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虚</a:t>
            </a:r>
            <a:r>
              <a:rPr sz="1600"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荣心理也是大学生择业过程中的一种不良心理。虚荣心强的大学生，往往不切实际，好高骛远。他们选择职业的目的是为了让别人羡慕，满足自己的虚荣心，而不是为自己寻找施展才华的空间。有的同学在择业过程中有明显的功利意识，他们把眼光集中在知名度高、社会地位好、经济利益实惠的单位上，不考虑自己的专业、爱好以及能力。</a:t>
            </a:r>
            <a:endParaRPr sz="1600"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8" name="组合 7"/>
          <p:cNvGrpSpPr/>
          <p:nvPr/>
        </p:nvGrpSpPr>
        <p:grpSpPr>
          <a:xfrm>
            <a:off x="998221" y="1535389"/>
            <a:ext cx="3384001" cy="532990"/>
            <a:chOff x="1190045" y="1463818"/>
            <a:chExt cx="2262578" cy="346194"/>
          </a:xfrm>
        </p:grpSpPr>
        <p:cxnSp>
          <p:nvCxnSpPr>
            <p:cNvPr id="9" name="Straight Connector 38"/>
            <p:cNvCxnSpPr/>
            <p:nvPr/>
          </p:nvCxnSpPr>
          <p:spPr bwMode="auto">
            <a:xfrm flipV="1">
              <a:off x="1190045" y="1810010"/>
              <a:ext cx="2262578" cy="2"/>
            </a:xfrm>
            <a:prstGeom prst="line">
              <a:avLst/>
            </a:prstGeom>
            <a:noFill/>
            <a:ln w="6350" cap="rnd" cmpd="sng" algn="ctr">
              <a:solidFill>
                <a:sysClr val="windowText" lastClr="000000">
                  <a:lumMod val="50000"/>
                  <a:lumOff val="50000"/>
                </a:sysClr>
              </a:solidFill>
              <a:prstDash val="solid"/>
            </a:ln>
            <a:effectLst/>
          </p:spPr>
        </p:cxnSp>
        <p:sp>
          <p:nvSpPr>
            <p:cNvPr id="11" name="Rounded Rectangle 43"/>
            <p:cNvSpPr/>
            <p:nvPr/>
          </p:nvSpPr>
          <p:spPr>
            <a:xfrm>
              <a:off x="1244794" y="1463818"/>
              <a:ext cx="720000" cy="243888"/>
            </a:xfrm>
            <a:prstGeom prst="roundRect">
              <a:avLst>
                <a:gd name="adj" fmla="val 0"/>
              </a:avLst>
            </a:prstGeom>
            <a:solidFill>
              <a:srgbClr val="E3BE17"/>
            </a:solidFill>
            <a:ln w="25400" cap="flat" cmpd="sng" algn="ctr">
              <a:noFill/>
              <a:prstDash val="solid"/>
            </a:ln>
            <a:effectLst/>
          </p:spPr>
          <p:txBody>
            <a:bodyPr rtlCol="0" anchor="ctr"/>
            <a:p>
              <a:pPr algn="ctr" defTabSz="914400">
                <a:defRPr/>
              </a:pPr>
              <a:endParaRPr lang="id-ID" sz="2000"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grpSp>
      <p:sp>
        <p:nvSpPr>
          <p:cNvPr id="3" name="矩形 30"/>
          <p:cNvSpPr>
            <a:spLocks noChangeArrowheads="1"/>
          </p:cNvSpPr>
          <p:nvPr/>
        </p:nvSpPr>
        <p:spPr bwMode="auto">
          <a:xfrm>
            <a:off x="934720" y="4785360"/>
            <a:ext cx="10382250" cy="1187450"/>
          </a:xfrm>
          <a:prstGeom prst="rect">
            <a:avLst/>
          </a:prstGeom>
          <a:noFill/>
          <a:ln w="9525">
            <a:noFill/>
            <a:miter lim="800000"/>
          </a:ln>
        </p:spPr>
        <p:txBody>
          <a:bodyPr wrap="square" lIns="155481" tIns="77741" rIns="155481" bIns="77741">
            <a:spAutoFit/>
          </a:bodyPr>
          <a:p>
            <a:pPr marL="285750" indent="-285750" algn="just" defTabSz="914400">
              <a:lnSpc>
                <a:spcPct val="140000"/>
              </a:lnSpc>
              <a:buFont typeface="Wingdings" panose="05000000000000000000" charset="0"/>
              <a:buChar char="v"/>
              <a:defRPr/>
            </a:pPr>
            <a:r>
              <a:rPr sz="1600"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虚荣心重的同学应当端正自己的就业动机，摆脱爱慕虚荣、喜欢炫耀的心态，在择业时注重实事求是；要加深对自身性格、气质、兴趣的了解，树立合理的择业观念，以保证自身的素质资源得以合理的配置和充分利用。</a:t>
            </a:r>
            <a:endParaRPr sz="1600"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9" name="图片 18"/>
          <p:cNvPicPr>
            <a:picLocks noChangeAspect="1"/>
          </p:cNvPicPr>
          <p:nvPr>
            <p:custDataLst>
              <p:tags r:id="rId2"/>
            </p:custDataLst>
          </p:nvPr>
        </p:nvPicPr>
        <p:blipFill>
          <a:blip r:embed="rId3">
            <a:clrChange>
              <a:clrFrom>
                <a:srgbClr val="FFFFFF">
                  <a:alpha val="100000"/>
                </a:srgbClr>
              </a:clrFrom>
              <a:clrTo>
                <a:srgbClr val="FFFFFF">
                  <a:alpha val="100000"/>
                  <a:alpha val="0"/>
                </a:srgbClr>
              </a:clrTo>
            </a:clrChange>
          </a:blip>
          <a:srcRect r="49961"/>
          <a:stretch>
            <a:fillRect/>
          </a:stretch>
        </p:blipFill>
        <p:spPr>
          <a:xfrm>
            <a:off x="6621145" y="2399665"/>
            <a:ext cx="4456430" cy="233362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p:tgtEl>
                                          <p:spTgt spid="5"/>
                                        </p:tgtEl>
                                        <p:attrNameLst>
                                          <p:attrName>ppt_y</p:attrName>
                                        </p:attrNameLst>
                                      </p:cBhvr>
                                      <p:tavLst>
                                        <p:tav tm="0">
                                          <p:val>
                                            <p:strVal val="#ppt_y-#ppt_h*1.125000"/>
                                          </p:val>
                                        </p:tav>
                                        <p:tav tm="100000">
                                          <p:val>
                                            <p:strVal val="#ppt_y"/>
                                          </p:val>
                                        </p:tav>
                                      </p:tavLst>
                                    </p:anim>
                                    <p:animEffect transition="in" filter="wipe(down)">
                                      <p:cBhvr>
                                        <p:cTn id="12" dur="1000"/>
                                        <p:tgtEl>
                                          <p:spTgt spid="5"/>
                                        </p:tgtEl>
                                      </p:cBhvr>
                                    </p:animEffect>
                                  </p:childTnLst>
                                </p:cTn>
                              </p:par>
                            </p:childTnLst>
                          </p:cTn>
                        </p:par>
                        <p:par>
                          <p:cTn id="13" fill="hold">
                            <p:stCondLst>
                              <p:cond delay="1500"/>
                            </p:stCondLst>
                            <p:childTnLst>
                              <p:par>
                                <p:cTn id="14" presetID="1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0"/>
                                        <p:tgtEl>
                                          <p:spTgt spid="3"/>
                                        </p:tgtEl>
                                        <p:attrNameLst>
                                          <p:attrName>ppt_y</p:attrName>
                                        </p:attrNameLst>
                                      </p:cBhvr>
                                      <p:tavLst>
                                        <p:tav tm="0">
                                          <p:val>
                                            <p:strVal val="#ppt_y-#ppt_h*1.125000"/>
                                          </p:val>
                                        </p:tav>
                                        <p:tav tm="100000">
                                          <p:val>
                                            <p:strVal val="#ppt_y"/>
                                          </p:val>
                                        </p:tav>
                                      </p:tavLst>
                                    </p:anim>
                                    <p:animEffect transition="in" filter="wipe(down)">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心理故事</a:t>
            </a:r>
            <a:endParaRPr lang="zh-CN" altLang="en-US" sz="2400" b="1" spc="300" noProof="0" dirty="0">
              <a:ln>
                <a:noFill/>
              </a:ln>
              <a:solidFill>
                <a:srgbClr val="FCC301"/>
              </a:solidFill>
              <a:effectLst/>
              <a:uLnTx/>
              <a:sym typeface="+mn-ea"/>
            </a:endParaRPr>
          </a:p>
        </p:txBody>
      </p:sp>
      <p:sp>
        <p:nvSpPr>
          <p:cNvPr id="43" name="矩形 42"/>
          <p:cNvSpPr/>
          <p:nvPr>
            <p:custDataLst>
              <p:tags r:id="rId1"/>
            </p:custDataLst>
          </p:nvPr>
        </p:nvSpPr>
        <p:spPr>
          <a:xfrm>
            <a:off x="-2540" y="1240790"/>
            <a:ext cx="12192000" cy="5614670"/>
          </a:xfrm>
          <a:prstGeom prst="rect">
            <a:avLst/>
          </a:prstGeom>
          <a:solidFill>
            <a:srgbClr val="7EA96D"/>
          </a:solidFill>
          <a:ln w="63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51" name="矩形 50"/>
          <p:cNvSpPr/>
          <p:nvPr>
            <p:custDataLst>
              <p:tags r:id="rId2"/>
            </p:custDataLst>
          </p:nvPr>
        </p:nvSpPr>
        <p:spPr>
          <a:xfrm>
            <a:off x="588645" y="1240790"/>
            <a:ext cx="11014075" cy="5615305"/>
          </a:xfrm>
          <a:prstGeom prst="rect">
            <a:avLst/>
          </a:prstGeom>
          <a:solidFill>
            <a:srgbClr val="E4EEFE"/>
          </a:solidFill>
          <a:ln w="190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pic>
        <p:nvPicPr>
          <p:cNvPr id="47" name="图片 46" descr="摄图网_400275437"/>
          <p:cNvPicPr>
            <a:picLocks noChangeAspect="1"/>
          </p:cNvPicPr>
          <p:nvPr userDrawn="1">
            <p:custDataLst>
              <p:tags r:id="rId3"/>
            </p:custDataLst>
          </p:nvPr>
        </p:nvPicPr>
        <p:blipFill>
          <a:blip r:embed="rId4"/>
          <a:stretch>
            <a:fillRect/>
          </a:stretch>
        </p:blipFill>
        <p:spPr>
          <a:xfrm>
            <a:off x="1020445" y="1474470"/>
            <a:ext cx="819150" cy="464820"/>
          </a:xfrm>
          <a:prstGeom prst="rect">
            <a:avLst/>
          </a:prstGeom>
        </p:spPr>
      </p:pic>
      <p:sp>
        <p:nvSpPr>
          <p:cNvPr id="49" name="文本框 48"/>
          <p:cNvSpPr txBox="1"/>
          <p:nvPr>
            <p:custDataLst>
              <p:tags r:id="rId5"/>
            </p:custDataLst>
          </p:nvPr>
        </p:nvSpPr>
        <p:spPr>
          <a:xfrm>
            <a:off x="1703705" y="1764665"/>
            <a:ext cx="8933180" cy="456755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508000" algn="ctr" fontAlgn="ctr">
              <a:lnSpc>
                <a:spcPct val="14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610347219"/>
                </a:ext>
              </a:extLst>
            </a:pPr>
            <a:r>
              <a:rPr sz="1800" b="1" spc="200" dirty="0">
                <a:solidFill>
                  <a:srgbClr val="FCC301"/>
                </a:solidFill>
                <a:uFillTx/>
                <a:latin typeface="微软雅黑" panose="020B0503020204020204" charset="-122"/>
                <a:ea typeface="微软雅黑" panose="020B0503020204020204" charset="-122"/>
                <a:sym typeface="+mn-ea"/>
              </a:rPr>
              <a:t>新生活是从选定方向开始的</a:t>
            </a:r>
            <a:endParaRPr sz="1800" b="1" spc="200" dirty="0">
              <a:solidFill>
                <a:srgbClr val="FCC301"/>
              </a:solidFill>
              <a:uFillTx/>
              <a:latin typeface="微软雅黑" panose="020B0503020204020204" charset="-122"/>
              <a:ea typeface="微软雅黑" panose="020B0503020204020204" charset="-122"/>
              <a:sym typeface="+mn-ea"/>
            </a:endParaRPr>
          </a:p>
          <a:p>
            <a:pPr lvl="0" indent="457200" algn="just" fontAlgn="ctr">
              <a:lnSpc>
                <a:spcPct val="14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519747147"/>
                </a:ext>
              </a:extLst>
            </a:pPr>
            <a:r>
              <a:rPr spc="200" dirty="0">
                <a:solidFill>
                  <a:schemeClr val="tx1">
                    <a:lumMod val="95000"/>
                    <a:lumOff val="5000"/>
                  </a:schemeClr>
                </a:solidFill>
                <a:uFillTx/>
                <a:latin typeface="微软雅黑" panose="020B0503020204020204" charset="-122"/>
                <a:ea typeface="微软雅黑" panose="020B0503020204020204" charset="-122"/>
                <a:sym typeface="+mn-ea"/>
              </a:rPr>
              <a:t>在非洲撒哈拉沙漠中有一个叫比塞尔的村庄，它靠在一块 15 平方公里的绿洲旁，从这里走出沙漠一般需要三天三夜的时间。</a:t>
            </a:r>
            <a:endParaRPr spc="2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57200" algn="just" fontAlgn="ctr">
              <a:lnSpc>
                <a:spcPct val="14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519747147"/>
                </a:ext>
              </a:extLst>
            </a:pPr>
            <a:r>
              <a:rPr spc="200" dirty="0">
                <a:solidFill>
                  <a:schemeClr val="tx1">
                    <a:lumMod val="95000"/>
                    <a:lumOff val="5000"/>
                  </a:schemeClr>
                </a:solidFill>
                <a:uFillTx/>
                <a:latin typeface="微软雅黑" panose="020B0503020204020204" charset="-122"/>
                <a:ea typeface="微软雅黑" panose="020B0503020204020204" charset="-122"/>
                <a:sym typeface="+mn-ea"/>
              </a:rPr>
              <a:t>可是在肯·莱文 1926 年发现它之前，这儿的人没有一个走出过大沙漠。为什么世世代代的比塞尔人始终走不出那片沙漠？</a:t>
            </a:r>
            <a:endParaRPr spc="2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57200" algn="just" fontAlgn="ctr">
              <a:lnSpc>
                <a:spcPct val="14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519747147"/>
                </a:ext>
              </a:extLst>
            </a:pPr>
            <a:r>
              <a:rPr spc="200" dirty="0">
                <a:solidFill>
                  <a:schemeClr val="tx1">
                    <a:lumMod val="95000"/>
                    <a:lumOff val="5000"/>
                  </a:schemeClr>
                </a:solidFill>
                <a:uFillTx/>
                <a:latin typeface="微软雅黑" panose="020B0503020204020204" charset="-122"/>
                <a:ea typeface="微软雅黑" panose="020B0503020204020204" charset="-122"/>
                <a:sym typeface="+mn-ea"/>
              </a:rPr>
              <a:t>原来比塞尔人一直不认识北斗星，在茫茫大漠中，没有方向的他们只能凭感觉向前走。然而，在一望无际的沙漠中，一个人若是没有固定方向的指引，他会走出许许多多大小不一的圆圈，最终回到他起步的地方。</a:t>
            </a:r>
            <a:endParaRPr spc="2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57200" algn="just" fontAlgn="ctr">
              <a:lnSpc>
                <a:spcPct val="14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519747147"/>
                </a:ext>
              </a:extLst>
            </a:pPr>
            <a:r>
              <a:rPr spc="200" dirty="0">
                <a:solidFill>
                  <a:schemeClr val="tx1">
                    <a:lumMod val="95000"/>
                    <a:lumOff val="5000"/>
                  </a:schemeClr>
                </a:solidFill>
                <a:uFillTx/>
                <a:latin typeface="微软雅黑" panose="020B0503020204020204" charset="-122"/>
                <a:ea typeface="微软雅黑" panose="020B0503020204020204" charset="-122"/>
                <a:sym typeface="+mn-ea"/>
              </a:rPr>
              <a:t>但是自从肯·莱文发现这个村庄之后，他便把识别北斗星的方法教给了当地的居民，比塞尔人也相继走出了他们世代相守的沙漠。</a:t>
            </a:r>
            <a:endParaRPr spc="2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57200" algn="just" fontAlgn="ctr">
              <a:lnSpc>
                <a:spcPct val="14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519747147"/>
                </a:ext>
              </a:extLst>
            </a:pPr>
            <a:r>
              <a:rPr spc="200" dirty="0">
                <a:solidFill>
                  <a:schemeClr val="tx1">
                    <a:lumMod val="95000"/>
                    <a:lumOff val="5000"/>
                  </a:schemeClr>
                </a:solidFill>
                <a:uFillTx/>
                <a:latin typeface="微软雅黑" panose="020B0503020204020204" charset="-122"/>
                <a:ea typeface="微软雅黑" panose="020B0503020204020204" charset="-122"/>
                <a:sym typeface="+mn-ea"/>
              </a:rPr>
              <a:t>如今的比塞尔已经成了一个旅游胜地，每一个到达比塞尔的人都会发现一座纪念碑，碑上刻着一行醒目大字：新生活是从选定方向开始的。</a:t>
            </a:r>
            <a:endParaRPr spc="200" dirty="0">
              <a:solidFill>
                <a:schemeClr val="tx1">
                  <a:lumMod val="95000"/>
                  <a:lumOff val="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挫折心理</a:t>
            </a:r>
            <a:endParaRPr lang="zh-CN" altLang="en-US" sz="2400" b="1" spc="300" noProof="0" dirty="0">
              <a:ln>
                <a:noFill/>
              </a:ln>
              <a:solidFill>
                <a:srgbClr val="FCC301"/>
              </a:solidFill>
              <a:effectLst/>
              <a:uLnTx/>
              <a:sym typeface="+mn-ea"/>
            </a:endParaRPr>
          </a:p>
        </p:txBody>
      </p:sp>
      <p:sp>
        <p:nvSpPr>
          <p:cNvPr id="4" name="椭圆 3"/>
          <p:cNvSpPr/>
          <p:nvPr>
            <p:custDataLst>
              <p:tags r:id="rId2"/>
            </p:custDataLst>
          </p:nvPr>
        </p:nvSpPr>
        <p:spPr>
          <a:xfrm>
            <a:off x="10706100" y="1692275"/>
            <a:ext cx="254000" cy="231775"/>
          </a:xfrm>
          <a:prstGeom prst="ellipse">
            <a:avLst/>
          </a:prstGeom>
          <a:solidFill>
            <a:srgbClr val="EDE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3" name="矩形 30"/>
          <p:cNvSpPr>
            <a:spLocks noChangeArrowheads="1"/>
          </p:cNvSpPr>
          <p:nvPr/>
        </p:nvSpPr>
        <p:spPr bwMode="auto">
          <a:xfrm>
            <a:off x="5974715" y="2129790"/>
            <a:ext cx="5323205" cy="1924685"/>
          </a:xfrm>
          <a:prstGeom prst="rect">
            <a:avLst/>
          </a:prstGeom>
          <a:noFill/>
          <a:ln w="9525">
            <a:noFill/>
            <a:miter lim="800000"/>
          </a:ln>
        </p:spPr>
        <p:txBody>
          <a:bodyPr wrap="square" lIns="155481" tIns="77741" rIns="155481" bIns="77741">
            <a:spAutoFit/>
          </a:bodyPr>
          <a:p>
            <a:pPr marL="285750" indent="-285750" algn="just" defTabSz="914400">
              <a:lnSpc>
                <a:spcPct val="120000"/>
              </a:lnSpc>
              <a:buFont typeface="Wingdings" panose="05000000000000000000" charset="0"/>
              <a:buChar char="ü"/>
              <a:defRPr/>
            </a:pPr>
            <a:r>
              <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此</a:t>
            </a:r>
            <a:r>
              <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外，在职业选择中，还有一种危害性较大的心理——嫉妒心理，表现为对别人在择业中的顺利或成功进行贬低、挖苦、讽刺甚至造谣中伤。有嫉妒心理的大学生，一定要客观承认人与人之间的差距，抛却自私狭隘的意识，学会进行公平、正常的竞争，争取以实力取胜。</a:t>
            </a:r>
            <a:endPar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 name="矩形 30"/>
          <p:cNvSpPr>
            <a:spLocks noChangeArrowheads="1"/>
          </p:cNvSpPr>
          <p:nvPr/>
        </p:nvSpPr>
        <p:spPr bwMode="auto">
          <a:xfrm>
            <a:off x="706120" y="2185670"/>
            <a:ext cx="5238750" cy="3802380"/>
          </a:xfrm>
          <a:prstGeom prst="rect">
            <a:avLst/>
          </a:prstGeom>
          <a:noFill/>
          <a:ln w="9525">
            <a:noFill/>
            <a:miter lim="800000"/>
          </a:ln>
        </p:spPr>
        <p:txBody>
          <a:bodyPr wrap="square" lIns="155481" tIns="77741" rIns="155481" bIns="77741">
            <a:spAutoFit/>
          </a:bodyPr>
          <a:p>
            <a:pPr marL="285750" indent="-285750" algn="just" defTabSz="914400" fontAlgn="auto">
              <a:lnSpc>
                <a:spcPct val="130000"/>
              </a:lnSpc>
              <a:spcBef>
                <a:spcPts val="1000"/>
              </a:spcBef>
              <a:spcAft>
                <a:spcPts val="0"/>
              </a:spcAft>
              <a:buFont typeface="Wingdings" panose="05000000000000000000" charset="0"/>
              <a:buChar char="ü"/>
              <a:defRPr/>
            </a:pPr>
            <a:r>
              <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随着我国就业市场的变化，就业竞争的加剧，就业形势越来越严峻，而大学生未经世事，在就业中容易产生自我评价偏高、职业期望偏高的情况，在职业选择时容易受到挫折。比如理想的职业愿望不能实现，自己的职业选择不能被亲朋好友所接受和理解，都容易使他们产生挫折感。</a:t>
            </a:r>
            <a:endPar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just" defTabSz="914400" fontAlgn="auto">
              <a:lnSpc>
                <a:spcPct val="130000"/>
              </a:lnSpc>
              <a:spcBef>
                <a:spcPts val="1000"/>
              </a:spcBef>
              <a:spcAft>
                <a:spcPts val="0"/>
              </a:spcAft>
              <a:buFont typeface="Wingdings" panose="05000000000000000000" charset="0"/>
              <a:buChar char="ü"/>
              <a:defRPr/>
            </a:pPr>
            <a:r>
              <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大学生在择业过程中要正确对待挫折，勇于战胜挫折。要善于正确分析挫折产生的原因，自觉调整自己的需要和情绪，认真反思，冷静处理，采取合理的心理防</a:t>
            </a:r>
            <a:r>
              <a:rPr sz="16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卫机制，如情绪转移、合理化作用等，舒缓心理压力</a:t>
            </a:r>
            <a:r>
              <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，减少破坏性行为发生的几率。</a:t>
            </a:r>
            <a:endPar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8" name="组合 7"/>
          <p:cNvGrpSpPr/>
          <p:nvPr/>
        </p:nvGrpSpPr>
        <p:grpSpPr>
          <a:xfrm>
            <a:off x="872491" y="1517609"/>
            <a:ext cx="4499999" cy="532990"/>
            <a:chOff x="1190045" y="1463818"/>
            <a:chExt cx="3008746" cy="346194"/>
          </a:xfrm>
        </p:grpSpPr>
        <p:cxnSp>
          <p:nvCxnSpPr>
            <p:cNvPr id="9" name="Straight Connector 38"/>
            <p:cNvCxnSpPr/>
            <p:nvPr/>
          </p:nvCxnSpPr>
          <p:spPr bwMode="auto">
            <a:xfrm flipV="1">
              <a:off x="1190045" y="1810010"/>
              <a:ext cx="3008746" cy="2"/>
            </a:xfrm>
            <a:prstGeom prst="line">
              <a:avLst/>
            </a:prstGeom>
            <a:noFill/>
            <a:ln w="6350" cap="rnd" cmpd="sng" algn="ctr">
              <a:solidFill>
                <a:sysClr val="windowText" lastClr="000000">
                  <a:lumMod val="50000"/>
                  <a:lumOff val="50000"/>
                </a:sysClr>
              </a:solidFill>
              <a:prstDash val="solid"/>
            </a:ln>
            <a:effectLst/>
          </p:spPr>
        </p:cxnSp>
        <p:sp>
          <p:nvSpPr>
            <p:cNvPr id="11" name="Rounded Rectangle 43"/>
            <p:cNvSpPr/>
            <p:nvPr/>
          </p:nvSpPr>
          <p:spPr>
            <a:xfrm>
              <a:off x="1244794" y="1463818"/>
              <a:ext cx="720000" cy="243888"/>
            </a:xfrm>
            <a:prstGeom prst="roundRect">
              <a:avLst>
                <a:gd name="adj" fmla="val 0"/>
              </a:avLst>
            </a:prstGeom>
            <a:solidFill>
              <a:srgbClr val="E3BE17"/>
            </a:solidFill>
            <a:ln w="25400" cap="flat" cmpd="sng" algn="ctr">
              <a:noFill/>
              <a:prstDash val="solid"/>
            </a:ln>
            <a:effectLst/>
          </p:spPr>
          <p:txBody>
            <a:bodyPr rtlCol="0" anchor="ctr"/>
            <a:p>
              <a:pPr algn="ctr" defTabSz="914400">
                <a:defRPr/>
              </a:pPr>
              <a:endParaRPr lang="id-ID" sz="2000"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grpSp>
      <p:pic>
        <p:nvPicPr>
          <p:cNvPr id="3" name="图片 2"/>
          <p:cNvPicPr>
            <a:picLocks noChangeAspect="1"/>
          </p:cNvPicPr>
          <p:nvPr>
            <p:custDataLst>
              <p:tags r:id="rId3"/>
            </p:custDataLst>
          </p:nvPr>
        </p:nvPicPr>
        <p:blipFill>
          <a:blip r:embed="rId4"/>
          <a:srcRect l="49772" b="6026"/>
          <a:stretch>
            <a:fillRect/>
          </a:stretch>
        </p:blipFill>
        <p:spPr>
          <a:xfrm>
            <a:off x="6334760" y="4054475"/>
            <a:ext cx="4962525" cy="198056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p:tgtEl>
                                          <p:spTgt spid="13"/>
                                        </p:tgtEl>
                                        <p:attrNameLst>
                                          <p:attrName>ppt_y</p:attrName>
                                        </p:attrNameLst>
                                      </p:cBhvr>
                                      <p:tavLst>
                                        <p:tav tm="0">
                                          <p:val>
                                            <p:strVal val="#ppt_y-#ppt_h*1.125000"/>
                                          </p:val>
                                        </p:tav>
                                        <p:tav tm="100000">
                                          <p:val>
                                            <p:strVal val="#ppt_y"/>
                                          </p:val>
                                        </p:tav>
                                      </p:tavLst>
                                    </p:anim>
                                    <p:animEffect transition="in" filter="wipe(down)">
                                      <p:cBhvr>
                                        <p:cTn id="8" dur="1000"/>
                                        <p:tgtEl>
                                          <p:spTgt spid="13"/>
                                        </p:tgtEl>
                                      </p:cBhvr>
                                    </p:animEffect>
                                  </p:childTnLst>
                                </p:cTn>
                              </p:par>
                            </p:childTnLst>
                          </p:cTn>
                        </p:par>
                        <p:par>
                          <p:cTn id="9" fill="hold">
                            <p:stCondLst>
                              <p:cond delay="1000"/>
                            </p:stCondLst>
                            <p:childTnLst>
                              <p:par>
                                <p:cTn id="10" presetID="14" presetClass="entr" presetSubtype="1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par>
                          <p:cTn id="13" fill="hold">
                            <p:stCondLst>
                              <p:cond delay="1500"/>
                            </p:stCondLst>
                            <p:childTnLst>
                              <p:par>
                                <p:cTn id="14" presetID="12" presetClass="entr" presetSubtype="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0"/>
                                        <p:tgtEl>
                                          <p:spTgt spid="5"/>
                                        </p:tgtEl>
                                        <p:attrNameLst>
                                          <p:attrName>ppt_y</p:attrName>
                                        </p:attrNameLst>
                                      </p:cBhvr>
                                      <p:tavLst>
                                        <p:tav tm="0">
                                          <p:val>
                                            <p:strVal val="#ppt_y-#ppt_h*1.125000"/>
                                          </p:val>
                                        </p:tav>
                                        <p:tav tm="100000">
                                          <p:val>
                                            <p:strVal val="#ppt_y"/>
                                          </p:val>
                                        </p:tav>
                                      </p:tavLst>
                                    </p:anim>
                                    <p:animEffect transition="in" filter="wipe(down)">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custDataLst>
              <p:tags r:id="rId1"/>
            </p:custDataLst>
          </p:nvPr>
        </p:nvSpPr>
        <p:spPr>
          <a:xfrm>
            <a:off x="5615940"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19" name="椭圆 18"/>
          <p:cNvSpPr/>
          <p:nvPr>
            <p:custDataLst>
              <p:tags r:id="rId2"/>
            </p:custDataLst>
          </p:nvPr>
        </p:nvSpPr>
        <p:spPr>
          <a:xfrm>
            <a:off x="8322945"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0" name="椭圆 19"/>
          <p:cNvSpPr/>
          <p:nvPr>
            <p:custDataLst>
              <p:tags r:id="rId3"/>
            </p:custDataLst>
          </p:nvPr>
        </p:nvSpPr>
        <p:spPr>
          <a:xfrm>
            <a:off x="9676130"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1" name="椭圆 20"/>
          <p:cNvSpPr/>
          <p:nvPr>
            <p:custDataLst>
              <p:tags r:id="rId4"/>
            </p:custDataLst>
          </p:nvPr>
        </p:nvSpPr>
        <p:spPr>
          <a:xfrm>
            <a:off x="6969125"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97" name="标题 96"/>
          <p:cNvSpPr/>
          <p:nvPr/>
        </p:nvSpPr>
        <p:spPr>
          <a:xfrm>
            <a:off x="5758180" y="2553970"/>
            <a:ext cx="920115" cy="9029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感</a:t>
            </a:r>
            <a:endParaRPr lang="zh-CN" altLang="zh-CN" sz="5400" spc="600">
              <a:solidFill>
                <a:schemeClr val="bg1"/>
              </a:solidFill>
              <a:ea typeface="汉仪旗黑-85S" panose="00020600040101010101" pitchFamily="18" charset="-122"/>
            </a:endParaRPr>
          </a:p>
        </p:txBody>
      </p:sp>
      <p:sp>
        <p:nvSpPr>
          <p:cNvPr id="8" name="标题 96"/>
          <p:cNvSpPr/>
          <p:nvPr/>
        </p:nvSpPr>
        <p:spPr>
          <a:xfrm>
            <a:off x="7143115" y="2604135"/>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谢</a:t>
            </a:r>
            <a:endParaRPr lang="zh-CN" altLang="zh-CN" sz="5400" spc="600">
              <a:solidFill>
                <a:schemeClr val="bg1"/>
              </a:solidFill>
              <a:ea typeface="汉仪旗黑-85S" panose="00020600040101010101" pitchFamily="18" charset="-122"/>
            </a:endParaRPr>
          </a:p>
        </p:txBody>
      </p:sp>
      <p:sp>
        <p:nvSpPr>
          <p:cNvPr id="9" name="标题 96"/>
          <p:cNvSpPr/>
          <p:nvPr/>
        </p:nvSpPr>
        <p:spPr>
          <a:xfrm>
            <a:off x="8496935" y="25539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观</a:t>
            </a:r>
            <a:endParaRPr lang="zh-CN" altLang="zh-CN" sz="5400" spc="600">
              <a:solidFill>
                <a:schemeClr val="bg1"/>
              </a:solidFill>
              <a:ea typeface="汉仪旗黑-85S" panose="00020600040101010101" pitchFamily="18" charset="-122"/>
            </a:endParaRPr>
          </a:p>
        </p:txBody>
      </p:sp>
      <p:sp>
        <p:nvSpPr>
          <p:cNvPr id="10" name="标题 96"/>
          <p:cNvSpPr/>
          <p:nvPr/>
        </p:nvSpPr>
        <p:spPr>
          <a:xfrm>
            <a:off x="9850120" y="26047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看</a:t>
            </a:r>
            <a:endParaRPr lang="zh-CN" altLang="zh-CN" sz="5400" spc="600">
              <a:solidFill>
                <a:schemeClr val="bg1"/>
              </a:solidFill>
              <a:ea typeface="汉仪旗黑-85S" panose="00020600040101010101" pitchFamily="18"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500"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 name="组合 26"/>
          <p:cNvGrpSpPr/>
          <p:nvPr/>
        </p:nvGrpSpPr>
        <p:grpSpPr>
          <a:xfrm>
            <a:off x="1414780" y="1926272"/>
            <a:ext cx="9378315" cy="3454400"/>
            <a:chOff x="0" y="2170471"/>
            <a:chExt cx="5247967" cy="2517058"/>
          </a:xfrm>
          <a:solidFill>
            <a:schemeClr val="bg2">
              <a:lumMod val="75000"/>
            </a:schemeClr>
          </a:solidFill>
        </p:grpSpPr>
        <p:sp>
          <p:nvSpPr>
            <p:cNvPr id="11" name="矩形 10"/>
            <p:cNvSpPr/>
            <p:nvPr/>
          </p:nvSpPr>
          <p:spPr>
            <a:xfrm flipH="1">
              <a:off x="0" y="2170471"/>
              <a:ext cx="4591665" cy="2517058"/>
            </a:xfrm>
            <a:prstGeom prst="rect">
              <a:avLst/>
            </a:prstGeom>
            <a:solidFill>
              <a:srgbClr val="7E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3" name="矩形 12"/>
            <p:cNvSpPr/>
            <p:nvPr/>
          </p:nvSpPr>
          <p:spPr>
            <a:xfrm flipH="1">
              <a:off x="4734234" y="2170471"/>
              <a:ext cx="260553"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4" name="矩形 13"/>
            <p:cNvSpPr/>
            <p:nvPr/>
          </p:nvSpPr>
          <p:spPr>
            <a:xfrm flipH="1">
              <a:off x="5137356" y="2170471"/>
              <a:ext cx="110611"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4" name="文本框 3"/>
          <p:cNvSpPr txBox="1"/>
          <p:nvPr/>
        </p:nvSpPr>
        <p:spPr>
          <a:xfrm>
            <a:off x="1676400" y="2634615"/>
            <a:ext cx="7752715" cy="2691765"/>
          </a:xfrm>
          <a:prstGeom prst="rect">
            <a:avLst/>
          </a:prstGeom>
          <a:noFill/>
        </p:spPr>
        <p:txBody>
          <a:bodyPr wrap="square" rtlCol="0">
            <a:spAutoFit/>
          </a:bodyPr>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理想是指路明灯，没有理想，就没有坚定的方向，而没有方向，就没有生活。</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——托尔斯泰</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有志者，事竟成，破釜沉舟，百二秦关终属楚；苦心人，天不负，卧薪尝胆，三千越甲可吞吴。</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a:t>
            </a:r>
            <a:r>
              <a:rPr lang="en-US" altLang="zh-CN" sz="1600" b="1" spc="200">
                <a:solidFill>
                  <a:schemeClr val="bg1"/>
                </a:solidFill>
                <a:uFillTx/>
              </a:rPr>
              <a:t>           </a:t>
            </a:r>
            <a:r>
              <a:rPr lang="zh-CN" altLang="en-US" sz="1600" b="1" spc="200">
                <a:solidFill>
                  <a:schemeClr val="bg1"/>
                </a:solidFill>
                <a:uFillTx/>
              </a:rPr>
              <a:t>——蒲松龄</a:t>
            </a:r>
            <a:endParaRPr lang="zh-CN" altLang="en-US" sz="1600" b="1" spc="200">
              <a:solidFill>
                <a:schemeClr val="bg1"/>
              </a:solidFill>
              <a:uFillTx/>
            </a:endParaRPr>
          </a:p>
        </p:txBody>
      </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大学生职业生涯规划与择业心理</a:t>
            </a:r>
            <a:endParaRPr lang="zh-CN" altLang="en-US" sz="2400" b="1" spc="300" dirty="0">
              <a:solidFill>
                <a:srgbClr val="7EA96D"/>
              </a:solidFill>
              <a:uFillTx/>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1776095" y="1363980"/>
            <a:ext cx="8721090" cy="1441196"/>
            <a:chOff x="2797" y="3055"/>
            <a:chExt cx="13606" cy="2837"/>
          </a:xfrm>
        </p:grpSpPr>
        <p:sp>
          <p:nvSpPr>
            <p:cNvPr id="1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8" name="îsľîdé"/>
            <p:cNvSpPr/>
            <p:nvPr/>
          </p:nvSpPr>
          <p:spPr>
            <a:xfrm>
              <a:off x="2797" y="3055"/>
              <a:ext cx="13606" cy="2835"/>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9" name="î$ļídé"/>
            <p:cNvSpPr txBox="1"/>
            <p:nvPr/>
          </p:nvSpPr>
          <p:spPr bwMode="auto">
            <a:xfrm>
              <a:off x="3260"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【知识目标】</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20" name="iṣļíḍê"/>
            <p:cNvSpPr txBox="1"/>
            <p:nvPr/>
          </p:nvSpPr>
          <p:spPr bwMode="auto">
            <a:xfrm>
              <a:off x="3588" y="3864"/>
              <a:ext cx="11999" cy="2028"/>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系统地了解职业规划和择业心理。</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学会并积极给自己的职业生涯做出最优的规划，学会如何去应对职场中可能出现的事件。</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p:txBody>
        </p:sp>
      </p:grpSp>
      <p:grpSp>
        <p:nvGrpSpPr>
          <p:cNvPr id="5" name="组合 4"/>
          <p:cNvGrpSpPr/>
          <p:nvPr/>
        </p:nvGrpSpPr>
        <p:grpSpPr>
          <a:xfrm>
            <a:off x="1776095" y="4669155"/>
            <a:ext cx="8721090" cy="1601470"/>
            <a:chOff x="2797" y="3055"/>
            <a:chExt cx="13606" cy="2931"/>
          </a:xfrm>
        </p:grpSpPr>
        <p:sp>
          <p:nvSpPr>
            <p:cNvPr id="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8" name="îsľîdé"/>
            <p:cNvSpPr/>
            <p:nvPr/>
          </p:nvSpPr>
          <p:spPr>
            <a:xfrm>
              <a:off x="2797" y="3055"/>
              <a:ext cx="13606" cy="2931"/>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0" name="î$ļídé"/>
            <p:cNvSpPr txBox="1"/>
            <p:nvPr/>
          </p:nvSpPr>
          <p:spPr bwMode="auto">
            <a:xfrm>
              <a:off x="3218"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lgn="l">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【心理素质目标】</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11" name="iṣļíḍê"/>
            <p:cNvSpPr txBox="1"/>
            <p:nvPr/>
          </p:nvSpPr>
          <p:spPr bwMode="auto">
            <a:xfrm>
              <a:off x="3569" y="3800"/>
              <a:ext cx="12019" cy="1906"/>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00000"/>
                </a:lnSpc>
                <a:buFont typeface="+mj-lt"/>
                <a:buAutoNum type="arabicPeriod"/>
              </a:pPr>
              <a:r>
                <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rPr>
                <a:t>正视自己的真实现状，努力提升自身心理素质，为成为社会的有用之才而努力。</a:t>
              </a:r>
              <a:endPar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endParaRPr>
            </a:p>
            <a:p>
              <a:pPr marL="342900" indent="-342900" fontAlgn="auto">
                <a:lnSpc>
                  <a:spcPct val="100000"/>
                </a:lnSpc>
                <a:buFont typeface="+mj-lt"/>
                <a:buAutoNum type="arabicPeriod"/>
              </a:pPr>
              <a:r>
                <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rPr>
                <a:t>提升自我的就业能力，包括初入职场的心态调整、角色定位、合理规划、价值实现 , 学习如何获得幸福人生。</a:t>
              </a:r>
              <a:endPar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endParaRPr>
            </a:p>
          </p:txBody>
        </p:sp>
      </p:grpSp>
      <p:grpSp>
        <p:nvGrpSpPr>
          <p:cNvPr id="9" name="组合 8"/>
          <p:cNvGrpSpPr/>
          <p:nvPr/>
        </p:nvGrpSpPr>
        <p:grpSpPr>
          <a:xfrm>
            <a:off x="1776095" y="3021330"/>
            <a:ext cx="8721090" cy="1440815"/>
            <a:chOff x="2797" y="4758"/>
            <a:chExt cx="13734" cy="2269"/>
          </a:xfrm>
        </p:grpSpPr>
        <p:grpSp>
          <p:nvGrpSpPr>
            <p:cNvPr id="3" name="组合 2"/>
            <p:cNvGrpSpPr/>
            <p:nvPr/>
          </p:nvGrpSpPr>
          <p:grpSpPr>
            <a:xfrm>
              <a:off x="2797" y="4758"/>
              <a:ext cx="13734" cy="2268"/>
              <a:chOff x="2797" y="6654"/>
              <a:chExt cx="13606" cy="2835"/>
            </a:xfrm>
          </p:grpSpPr>
          <p:sp>
            <p:nvSpPr>
              <p:cNvPr id="13" name="îṥ1ïďe"/>
              <p:cNvSpPr/>
              <p:nvPr/>
            </p:nvSpPr>
            <p:spPr bwMode="auto">
              <a:xfrm flipH="1">
                <a:off x="2866" y="6738"/>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6">
                  <a:lumMod val="75000"/>
                </a:schemeClr>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4" name="îṩḷiḑe"/>
              <p:cNvSpPr/>
              <p:nvPr/>
            </p:nvSpPr>
            <p:spPr>
              <a:xfrm>
                <a:off x="2797" y="6654"/>
                <a:ext cx="13606" cy="2835"/>
              </a:xfrm>
              <a:prstGeom prst="homePlate">
                <a:avLst/>
              </a:prstGeom>
              <a:no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5" name="iş1ïďe"/>
              <p:cNvSpPr txBox="1"/>
              <p:nvPr/>
            </p:nvSpPr>
            <p:spPr bwMode="auto">
              <a:xfrm>
                <a:off x="3239" y="6867"/>
                <a:ext cx="11533" cy="586"/>
              </a:xfrm>
              <a:prstGeom prst="rect">
                <a:avLst/>
              </a:prstGeom>
            </p:spPr>
            <p:txBody>
              <a:bodyPr wrap="none" lIns="120000" tIns="62400" rIns="120000" bIns="62400" anchor="ctr">
                <a:noAutofit/>
                <a:scene3d>
                  <a:camera prst="orthographicFront"/>
                  <a:lightRig rig="threePt" dir="t"/>
                </a:scene3d>
                <a:sp3d>
                  <a:bevelT w="0" h="0"/>
                </a:sp3d>
              </a:bodyPr>
              <a:p>
                <a:pPr indent="0" algn="l">
                  <a:buFont typeface="+mj-lt"/>
                  <a:buNone/>
                  <a:defRPr/>
                </a:pPr>
                <a:r>
                  <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rPr>
                  <a:t>【能力目标】</a:t>
                </a:r>
                <a:endPar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endParaRPr>
              </a:p>
            </p:txBody>
          </p:sp>
        </p:grpSp>
        <p:sp>
          <p:nvSpPr>
            <p:cNvPr id="2" name="iṣļíḍê"/>
            <p:cNvSpPr txBox="1"/>
            <p:nvPr/>
          </p:nvSpPr>
          <p:spPr bwMode="auto">
            <a:xfrm>
              <a:off x="3595" y="5397"/>
              <a:ext cx="12112" cy="1630"/>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从自我认知层面上找自身的优势与劣势，不断提升自身能力，提高适应社会职场的能力。。</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提高自我在职业生涯方面的规划能力。</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p:txBody>
        </p:sp>
      </p:grpSp>
      <p:sp>
        <p:nvSpPr>
          <p:cNvPr id="6" name="文本占位符 5"/>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大学生职业生涯规划与择业心理</a:t>
            </a:r>
            <a:endParaRPr lang="zh-CN" altLang="en-US" sz="2400" b="1" spc="300" dirty="0">
              <a:solidFill>
                <a:srgbClr val="7EA96D"/>
              </a:solidFill>
              <a:uFillTx/>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任务一    大学生职业生涯规划</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
        <p:nvSpPr>
          <p:cNvPr id="3" name="文本占位符 2"/>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大学生职业生涯规划与择业心理</a:t>
            </a:r>
            <a:endParaRPr lang="zh-CN" altLang="en-US" sz="2400" b="1" spc="300" dirty="0">
              <a:solidFill>
                <a:srgbClr val="7EA96D"/>
              </a:solidFill>
              <a:uFillTx/>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一、职业生涯规划的含义</a:t>
            </a:r>
            <a:endParaRPr lang="zh-CN" altLang="en-US" sz="2400" b="1" spc="300" noProof="0" dirty="0">
              <a:ln>
                <a:noFill/>
              </a:ln>
              <a:solidFill>
                <a:srgbClr val="FCC301"/>
              </a:solidFill>
              <a:effectLst/>
              <a:uLnTx/>
              <a:sym typeface="+mn-ea"/>
            </a:endParaRPr>
          </a:p>
        </p:txBody>
      </p:sp>
      <p:grpSp>
        <p:nvGrpSpPr>
          <p:cNvPr id="3" name="组合 2"/>
          <p:cNvGrpSpPr/>
          <p:nvPr>
            <p:custDataLst>
              <p:tags r:id="rId1"/>
            </p:custDataLst>
          </p:nvPr>
        </p:nvGrpSpPr>
        <p:grpSpPr>
          <a:xfrm>
            <a:off x="1005840" y="2104390"/>
            <a:ext cx="10060305" cy="3749675"/>
            <a:chOff x="2662" y="2632"/>
            <a:chExt cx="13720" cy="3369"/>
          </a:xfrm>
        </p:grpSpPr>
        <p:sp>
          <p:nvSpPr>
            <p:cNvPr id="7" name="矩形 6"/>
            <p:cNvSpPr/>
            <p:nvPr>
              <p:custDataLst>
                <p:tags r:id="rId2"/>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custDataLst>
                <p:tags r:id="rId3"/>
              </p:custDataLst>
            </p:nvPr>
          </p:nvGrpSpPr>
          <p:grpSpPr>
            <a:xfrm>
              <a:off x="2662" y="3146"/>
              <a:ext cx="971" cy="745"/>
              <a:chOff x="2594202" y="2559050"/>
              <a:chExt cx="616738" cy="473075"/>
            </a:xfrm>
          </p:grpSpPr>
          <p:sp>
            <p:nvSpPr>
              <p:cNvPr id="12" name="矩形 11"/>
              <p:cNvSpPr/>
              <p:nvPr>
                <p:custDataLst>
                  <p:tags r:id="rId4"/>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5"/>
                </p:custDataLst>
              </p:nvPr>
            </p:nvSpPr>
            <p:spPr>
              <a:xfrm rot="10800000">
                <a:off x="2594202" y="2621896"/>
                <a:ext cx="616738" cy="346927"/>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4" name="Title 6"/>
          <p:cNvSpPr txBox="1"/>
          <p:nvPr>
            <p:custDataLst>
              <p:tags r:id="rId6"/>
            </p:custDataLst>
          </p:nvPr>
        </p:nvSpPr>
        <p:spPr>
          <a:xfrm>
            <a:off x="2021840" y="2443480"/>
            <a:ext cx="8605520" cy="30270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职业生涯规划是指在对个人和内外环境因素进行分析的基础上对职业生涯乃至人生进行持续的系统的计划过程。职业生涯将贯穿人的一生。大学生职业生涯规划是指学生在大学期间进行系统的职业生涯规划的过程，它包括大学期间的学习规划、职业规划、爱情规划和生活规划。也就是在对一个人职业生涯的主客观条件进行测定、分析、总结研究的基础上，确定其最佳的职业奋斗目标，并为实现这一目标做出行之有效的安排。它的主要内容包括：自我认识（了解自己的性格倾向、职业兴趣及职业价值观定向）；确立目标（确定职业方向和目标，制定职业发展道路计划）；生涯规划（明确需要进行的自我学习、提升准备和行动计划）。</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二、职业生涯规划的主要理论</a:t>
            </a:r>
            <a:endParaRPr lang="zh-CN" altLang="en-US" sz="2400" b="1" spc="300" noProof="0" dirty="0">
              <a:ln>
                <a:noFill/>
              </a:ln>
              <a:solidFill>
                <a:srgbClr val="FCC301"/>
              </a:solidFill>
              <a:effectLst/>
              <a:uLnTx/>
              <a:sym typeface="+mn-ea"/>
            </a:endParaRPr>
          </a:p>
        </p:txBody>
      </p:sp>
      <p:sp>
        <p:nvSpPr>
          <p:cNvPr id="2" name="文本框 1"/>
          <p:cNvSpPr txBox="1"/>
          <p:nvPr>
            <p:custDataLst>
              <p:tags r:id="rId1"/>
            </p:custDataLst>
          </p:nvPr>
        </p:nvSpPr>
        <p:spPr>
          <a:xfrm>
            <a:off x="696595" y="1454150"/>
            <a:ext cx="4117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just"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（一）霍兰德职业理论</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5" name="矩形 24"/>
          <p:cNvSpPr/>
          <p:nvPr>
            <p:custDataLst>
              <p:tags r:id="rId2"/>
            </p:custDataLst>
          </p:nvPr>
        </p:nvSpPr>
        <p:spPr>
          <a:xfrm>
            <a:off x="696595" y="1903730"/>
            <a:ext cx="5265420" cy="4588510"/>
          </a:xfrm>
          <a:prstGeom prst="rect">
            <a:avLst/>
          </a:prstGeom>
        </p:spPr>
        <p:txBody>
          <a:bodyPr/>
          <a:p>
            <a:pPr marL="285750" marR="0" lvl="0" indent="-285750" algn="just" defTabSz="914400" rtl="0" fontAlgn="base">
              <a:lnSpc>
                <a:spcPct val="130000"/>
              </a:lnSpc>
              <a:spcBef>
                <a:spcPts val="800"/>
              </a:spcBef>
              <a:spcAft>
                <a:spcPts val="0"/>
              </a:spcAft>
              <a:buClr>
                <a:srgbClr val="00B050"/>
              </a:buClr>
              <a:buSzTx/>
              <a:buFont typeface="Malgun Gothic" panose="020B0503020000020004" charset="-127"/>
              <a:buChar char="▣"/>
              <a:defRPr/>
            </a:pPr>
            <a:r>
              <a:rPr kumimoji="0" lang="zh-CN" altLang="en-US" sz="1500" i="0" spc="100" baseline="0" noProof="1">
                <a:ln>
                  <a:noFill/>
                </a:ln>
                <a:solidFill>
                  <a:schemeClr val="tx1"/>
                </a:solidFill>
                <a:effectLst/>
                <a:uLnTx/>
                <a:uFillTx/>
                <a:ea typeface="微软雅黑" panose="020B0503020204020204" charset="-122"/>
                <a:sym typeface="Arial" panose="020B0604020202020204" pitchFamily="34" charset="0"/>
              </a:rPr>
              <a:t>约翰·霍兰德（John Holland）是美国约翰·霍普金斯大学心理学教授，美国著名的职业指导专家。他于 1959 年提出了具有广泛社会影响的职业兴趣理论——人业互择理论，认为人的人格类型、兴趣与职业密切相关，兴趣是人们活动的巨大动力。凡是具有职业兴趣的职业都可以提高人们的积极性，促使人们积极地、愉快地从事该职业，且职业兴趣与人格之间存在很高的相关性。霍兰德的职业理论，其核心假设是人可以分为六大类，即现实型、研究型、社会型、传统型、企业型、艺术型。职业环境也可以分成相应的同样名称的六大类，人格与职业环境的匹配是形成职业满意度、成就感的基础。各个兴趣类型的特点及较为适宜的职业环境如表 6-1 所示。</a:t>
            </a:r>
            <a:endParaRPr kumimoji="0" lang="zh-CN" altLang="en-US" sz="1500" i="0" spc="100" baseline="0" noProof="1">
              <a:ln>
                <a:noFill/>
              </a:ln>
              <a:solidFill>
                <a:schemeClr val="tx1"/>
              </a:solidFill>
              <a:effectLst/>
              <a:uLnTx/>
              <a:uFillTx/>
              <a:ea typeface="微软雅黑" panose="020B0503020204020204" charset="-122"/>
              <a:sym typeface="Arial" panose="020B0604020202020204" pitchFamily="34" charset="0"/>
            </a:endParaRPr>
          </a:p>
        </p:txBody>
      </p:sp>
      <p:grpSp>
        <p:nvGrpSpPr>
          <p:cNvPr id="10" name="组合 9"/>
          <p:cNvGrpSpPr/>
          <p:nvPr/>
        </p:nvGrpSpPr>
        <p:grpSpPr>
          <a:xfrm>
            <a:off x="6180455" y="568960"/>
            <a:ext cx="5433060" cy="5922645"/>
            <a:chOff x="9889" y="616"/>
            <a:chExt cx="8400" cy="9307"/>
          </a:xfrm>
        </p:grpSpPr>
        <p:pic>
          <p:nvPicPr>
            <p:cNvPr id="5" name="图片 4"/>
            <p:cNvPicPr>
              <a:picLocks noChangeAspect="1"/>
            </p:cNvPicPr>
            <p:nvPr/>
          </p:nvPicPr>
          <p:blipFill>
            <a:blip r:embed="rId3"/>
            <a:stretch>
              <a:fillRect/>
            </a:stretch>
          </p:blipFill>
          <p:spPr>
            <a:xfrm>
              <a:off x="9889" y="616"/>
              <a:ext cx="8400" cy="7755"/>
            </a:xfrm>
            <a:prstGeom prst="rect">
              <a:avLst/>
            </a:prstGeom>
          </p:spPr>
        </p:pic>
        <p:pic>
          <p:nvPicPr>
            <p:cNvPr id="6" name="图片 5"/>
            <p:cNvPicPr>
              <a:picLocks noChangeAspect="1"/>
            </p:cNvPicPr>
            <p:nvPr/>
          </p:nvPicPr>
          <p:blipFill>
            <a:blip r:embed="rId4"/>
            <a:srcRect t="22398"/>
            <a:stretch>
              <a:fillRect/>
            </a:stretch>
          </p:blipFill>
          <p:spPr>
            <a:xfrm>
              <a:off x="9999" y="8305"/>
              <a:ext cx="8205" cy="1618"/>
            </a:xfrm>
            <a:prstGeom prst="rect">
              <a:avLst/>
            </a:prstGeom>
          </p:spPr>
        </p:pic>
      </p:gr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2" name="任意多边形: 形状 21"/>
          <p:cNvSpPr/>
          <p:nvPr>
            <p:custDataLst>
              <p:tags r:id="rId1"/>
            </p:custDataLst>
          </p:nvPr>
        </p:nvSpPr>
        <p:spPr>
          <a:xfrm>
            <a:off x="1651000" y="1784985"/>
            <a:ext cx="10267315" cy="4473575"/>
          </a:xfrm>
          <a:custGeom>
            <a:avLst/>
            <a:gdLst>
              <a:gd name="connsiteX0" fmla="*/ 0 w 3802742"/>
              <a:gd name="connsiteY0" fmla="*/ 348343 h 3817257"/>
              <a:gd name="connsiteX1" fmla="*/ 0 w 3802742"/>
              <a:gd name="connsiteY1" fmla="*/ 0 h 3817257"/>
              <a:gd name="connsiteX2" fmla="*/ 3802742 w 3802742"/>
              <a:gd name="connsiteY2" fmla="*/ 0 h 3817257"/>
              <a:gd name="connsiteX3" fmla="*/ 3802742 w 3802742"/>
              <a:gd name="connsiteY3" fmla="*/ 3817257 h 3817257"/>
              <a:gd name="connsiteX4" fmla="*/ 0 w 3802742"/>
              <a:gd name="connsiteY4" fmla="*/ 3817257 h 3817257"/>
              <a:gd name="connsiteX5" fmla="*/ 0 w 3802742"/>
              <a:gd name="connsiteY5" fmla="*/ 3454400 h 381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02742" h="3817257">
                <a:moveTo>
                  <a:pt x="0" y="348343"/>
                </a:moveTo>
                <a:lnTo>
                  <a:pt x="0" y="0"/>
                </a:lnTo>
                <a:lnTo>
                  <a:pt x="3802742" y="0"/>
                </a:lnTo>
                <a:lnTo>
                  <a:pt x="3802742" y="3817257"/>
                </a:lnTo>
                <a:lnTo>
                  <a:pt x="0" y="3817257"/>
                </a:lnTo>
                <a:lnTo>
                  <a:pt x="0" y="3454400"/>
                </a:lnTo>
              </a:path>
            </a:pathLst>
          </a:custGeom>
          <a:solidFill>
            <a:srgbClr val="EDEAF1"/>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2"/>
            </p:custDataLst>
          </p:nvPr>
        </p:nvSpPr>
        <p:spPr>
          <a:xfrm>
            <a:off x="3750310" y="2072005"/>
            <a:ext cx="7804785" cy="3882390"/>
          </a:xfrm>
          <a:prstGeom prst="rect">
            <a:avLst/>
          </a:prstGeom>
          <a:noFill/>
        </p:spPr>
        <p:txBody>
          <a:bodyPr wrap="square" lIns="90000" tIns="46800" rIns="90000" bIns="46800" rtlCol="0"/>
          <a:lstStyle>
            <a:defPPr>
              <a:defRPr lang="zh-CN"/>
            </a:defPPr>
            <a:lvl1pPr fontAlgn="auto">
              <a:lnSpc>
                <a:spcPct val="130000"/>
              </a:lnSpc>
              <a:spcAft>
                <a:spcPts val="1000"/>
              </a:spcAft>
              <a:defRPr sz="1600" spc="150"/>
            </a:lvl1pPr>
          </a:lstStyle>
          <a:p>
            <a:pPr marL="360045" lvl="0" indent="-360045" algn="l" fontAlgn="ctr">
              <a:lnSpc>
                <a:spcPct val="130000"/>
              </a:lnSpc>
              <a:spcBef>
                <a:spcPts val="1000"/>
              </a:spcBef>
              <a:spcAft>
                <a:spcPts val="0"/>
              </a:spcAft>
              <a:buClr>
                <a:srgbClr val="000000"/>
              </a:buClr>
              <a:buSzPct val="120000"/>
              <a:buFont typeface="MS PMincho" panose="02020600040205080304" charset="-128"/>
              <a:buChar char="✪"/>
            </a:pPr>
            <a:r>
              <a:rPr lang="en-US" altLang="zh-CN" spc="100">
                <a:solidFill>
                  <a:srgbClr val="404040"/>
                </a:solidFill>
                <a:uFillTx/>
                <a:latin typeface="微软雅黑" panose="020B0503020204020204" charset="-122"/>
                <a:ea typeface="微软雅黑" panose="020B0503020204020204" charset="-122"/>
                <a:cs typeface="微软雅黑" panose="020B0503020204020204" charset="-122"/>
                <a:sym typeface="+mn-ea"/>
              </a:rPr>
              <a:t>人们通常倾向选择与自我兴趣类型匹配的职业环境，如具有现实型兴趣的人希望在现实型的职业环境中工作，这样可以最好地发挥个人的潜能。但职业选择中，个体并非一定要选择与自己兴趣完全对应的职业环境。一则因为个体本身常是多种兴趣类型的综合体，单一类型显著突出的情况不多，因此个体的兴趣类型也时常以其在六大类型中得分居前三位的类型组合而成。组合时根据分数的高低依次排列字母，构成其兴趣组型，如RCA、AIS 等；二则因为影响职业选择的因素是多方面的，不完全依据兴趣类型，还要参照社会的职业需求及获得职业的现实可能性。因此，职业选择时会不断妥协，寻求其相邻职业环境、甚至相隔职业环境，在这种环境中，个体需要逐渐适应工作环境。但如果个体寻找的是相对的职业环境，意味着所进入的是与自我兴趣完全不同的职业环境，则工作起来可能难以适应，或者难以做到工作时觉得很快乐，甚至可能会每天工作得很痛苦。</a:t>
            </a:r>
            <a:endParaRPr lang="en-US" altLang="zh-CN" spc="100">
              <a:solidFill>
                <a:srgbClr val="40404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 name="矩形 19"/>
          <p:cNvSpPr/>
          <p:nvPr>
            <p:custDataLst>
              <p:tags r:id="rId3"/>
            </p:custDataLst>
          </p:nvPr>
        </p:nvSpPr>
        <p:spPr>
          <a:xfrm>
            <a:off x="11798378" y="6330143"/>
            <a:ext cx="232228" cy="232228"/>
          </a:xfrm>
          <a:prstGeom prst="rect">
            <a:avLst/>
          </a:prstGeom>
          <a:solidFill>
            <a:srgbClr val="FFF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grpSp>
        <p:nvGrpSpPr>
          <p:cNvPr id="2" name="组合 1"/>
          <p:cNvGrpSpPr/>
          <p:nvPr/>
        </p:nvGrpSpPr>
        <p:grpSpPr>
          <a:xfrm>
            <a:off x="129540" y="2072005"/>
            <a:ext cx="3281680" cy="3938905"/>
            <a:chOff x="226" y="2207"/>
            <a:chExt cx="5168" cy="6780"/>
          </a:xfrm>
        </p:grpSpPr>
        <p:sp>
          <p:nvSpPr>
            <p:cNvPr id="3" name="矩形 2"/>
            <p:cNvSpPr/>
            <p:nvPr>
              <p:custDataLst>
                <p:tags r:id="rId4"/>
              </p:custDataLst>
            </p:nvPr>
          </p:nvSpPr>
          <p:spPr>
            <a:xfrm>
              <a:off x="226" y="2207"/>
              <a:ext cx="5169" cy="6781"/>
            </a:xfrm>
            <a:prstGeom prst="rect">
              <a:avLst/>
            </a:prstGeom>
            <a:pattFill prst="ltDnDiag">
              <a:fgClr>
                <a:srgbClr val="FEDC65"/>
              </a:fgClr>
              <a:bgClr>
                <a:srgbClr val="FFFFF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14" name="图片 13"/>
            <p:cNvPicPr>
              <a:picLocks noChangeAspect="1"/>
            </p:cNvPicPr>
            <p:nvPr>
              <p:custDataLst>
                <p:tags r:id="rId5"/>
              </p:custDataLst>
            </p:nvPr>
          </p:nvPicPr>
          <p:blipFill>
            <a:blip r:embed="rId6"/>
            <a:srcRect l="17317" t="9424" r="44886" b="6678"/>
            <a:stretch>
              <a:fillRect/>
            </a:stretch>
          </p:blipFill>
          <p:spPr>
            <a:xfrm>
              <a:off x="437" y="2439"/>
              <a:ext cx="4748" cy="6330"/>
            </a:xfrm>
            <a:custGeom>
              <a:avLst/>
              <a:gdLst>
                <a:gd name="connsiteX0" fmla="*/ 0 w 3014783"/>
                <a:gd name="connsiteY0" fmla="*/ 0 h 4019710"/>
                <a:gd name="connsiteX1" fmla="*/ 3014783 w 3014783"/>
                <a:gd name="connsiteY1" fmla="*/ 0 h 4019710"/>
                <a:gd name="connsiteX2" fmla="*/ 3014783 w 3014783"/>
                <a:gd name="connsiteY2" fmla="*/ 4019710 h 4019710"/>
                <a:gd name="connsiteX3" fmla="*/ 0 w 3014783"/>
                <a:gd name="connsiteY3" fmla="*/ 4019710 h 4019710"/>
              </a:gdLst>
              <a:ahLst/>
              <a:cxnLst>
                <a:cxn ang="0">
                  <a:pos x="connsiteX0" y="connsiteY0"/>
                </a:cxn>
                <a:cxn ang="0">
                  <a:pos x="connsiteX1" y="connsiteY1"/>
                </a:cxn>
                <a:cxn ang="0">
                  <a:pos x="connsiteX2" y="connsiteY2"/>
                </a:cxn>
                <a:cxn ang="0">
                  <a:pos x="connsiteX3" y="connsiteY3"/>
                </a:cxn>
              </a:cxnLst>
              <a:rect l="l" t="t" r="r" b="b"/>
              <a:pathLst>
                <a:path w="3014783" h="4019710">
                  <a:moveTo>
                    <a:pt x="0" y="0"/>
                  </a:moveTo>
                  <a:lnTo>
                    <a:pt x="3014783" y="0"/>
                  </a:lnTo>
                  <a:lnTo>
                    <a:pt x="3014783" y="4019710"/>
                  </a:lnTo>
                  <a:lnTo>
                    <a:pt x="0" y="4019710"/>
                  </a:lnTo>
                  <a:close/>
                </a:path>
              </a:pathLst>
            </a:custGeom>
          </p:spPr>
        </p:pic>
      </p:gr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二、职业生涯规划的主要理论</a:t>
            </a:r>
            <a:endParaRPr lang="zh-CN" altLang="en-US" sz="2400" b="1" spc="300" noProof="0" dirty="0">
              <a:ln>
                <a:noFill/>
              </a:ln>
              <a:solidFill>
                <a:srgbClr val="FCC301"/>
              </a:solidFill>
              <a:effectLst/>
              <a:uLnTx/>
              <a:sym typeface="+mn-ea"/>
            </a:endParaRPr>
          </a:p>
        </p:txBody>
      </p:sp>
      <p:sp>
        <p:nvSpPr>
          <p:cNvPr id="5" name="文本框 4"/>
          <p:cNvSpPr txBox="1"/>
          <p:nvPr>
            <p:custDataLst>
              <p:tags r:id="rId7"/>
            </p:custDataLst>
          </p:nvPr>
        </p:nvSpPr>
        <p:spPr>
          <a:xfrm>
            <a:off x="706755" y="1244600"/>
            <a:ext cx="4117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just"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（一）霍兰德职业理论</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5.xml><?xml version="1.0" encoding="utf-8"?>
<p:tagLst xmlns:p="http://schemas.openxmlformats.org/presentationml/2006/main">
  <p:tag name="KSO_WM_TEMPLATE_THUMBS_INDEX" val="1、4、7、9、10、11、12、15、20、21、22"/>
  <p:tag name="KSO_WM_TEMPLATE_SUBCATEGORY" val="0"/>
  <p:tag name="KSO_WM_TAG_VERSION" val="1.0"/>
  <p:tag name="KSO_WM_BEAUTIFY_FLAG" val="#wm#"/>
  <p:tag name="KSO_WM_TEMPLATE_CATEGORY" val="custom"/>
  <p:tag name="KSO_WM_TEMPLATE_INDEX" val="20203704"/>
  <p:tag name="KSO_WM_TEMPLATE_MASTER_TYPE" val="1"/>
  <p:tag name="KSO_WM_TEMPLATE_COLOR_TYPE" val="1"/>
  <p:tag name="KSO_WM_TEMPLATE_MASTER_THUMB_INDEX" val="1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p="http://schemas.openxmlformats.org/presentationml/2006/main">
  <p:tag name="KSO_WM_TEMPLATE_THUMBS_INDEX" val="1、4、7、9、10、11、12、15、20、21、22"/>
  <p:tag name="KSO_WM_TEMPLATE_SUBCATEGORY" val="0"/>
  <p:tag name="KSO_WM_TAG_VERSION" val="1.0"/>
  <p:tag name="KSO_WM_BEAUTIFY_FLAG" val="#wm#"/>
  <p:tag name="KSO_WM_TEMPLATE_CATEGORY" val="custom"/>
  <p:tag name="KSO_WM_TEMPLATE_INDEX" val="20203704"/>
  <p:tag name="KSO_WM_TEMPLATE_MASTER_TYPE" val="1"/>
  <p:tag name="KSO_WM_TEMPLATE_COLOR_TYPE" val="1"/>
  <p:tag name="KSO_WM_TEMPLATE_MASTER_THUMB_INDEX" val="12"/>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00.xml><?xml version="1.0" encoding="utf-8"?>
<p:tagLst xmlns:p="http://schemas.openxmlformats.org/presentationml/2006/main">
  <p:tag name="KSO_WM_SLIDE_ID" val="custom20202616_1"/>
  <p:tag name="KSO_WM_TEMPLATE_SUBCATEGORY" val="0"/>
  <p:tag name="KSO_WM_TEMPLATE_MASTER_TYPE" val="1"/>
  <p:tag name="KSO_WM_TEMPLATE_COLOR_TYPE"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704"/>
  <p:tag name="KSO_WM_SLIDE_LAYOUT" val="a_b"/>
  <p:tag name="KSO_WM_SLIDE_LAYOUT_CNT" val="1_2"/>
  <p:tag name="KSO_WM_TEMPLATE_THUMBS_INDEX" val="1、4、6、14"/>
  <p:tag name="KSO_WM_SLIDE_ANIMATION_ID" val="3126320"/>
  <p:tag name="KSO_WM_SLIDE_ANIMATION_TYPE" val="0_8_2"/>
  <p:tag name="KSO_WM_SLIDE_MODEL_TYPE" val="cover"/>
  <p:tag name="KSO_WM_SPECIAL_SOURCE" val="bdnull"/>
</p:tagLst>
</file>

<file path=ppt/tags/tag30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61.xml><?xml version="1.0" encoding="utf-8"?>
<p:tagLst xmlns:p="http://schemas.openxmlformats.org/presentationml/2006/main">
  <p:tag name="KSO_WM_UNIT_ISCONTENTSTITLE" val="1"/>
  <p:tag name="KSO_WM_UNIT_PRESET_TEXT" val="CONTENT"/>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616_4*a*1"/>
  <p:tag name="KSO_WM_TEMPLATE_CATEGORY" val="custom"/>
  <p:tag name="KSO_WM_TEMPLATE_INDEX" val="2020261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62.xml><?xml version="1.0" encoding="utf-8"?>
<p:tagLst xmlns:p="http://schemas.openxmlformats.org/presentationml/2006/main">
  <p:tag name="KSO_WM_TEMPLATE_THUMBS_INDEX" val="1、2、3、6、8、10、11、12、15"/>
  <p:tag name="KSO_WM_SLIDE_ID" val="custom20203704_2"/>
  <p:tag name="KSO_WM_TEMPLATE_SUBCATEGORY" val="0"/>
  <p:tag name="KSO_WM_SLIDE_TYPE" val="contents"/>
  <p:tag name="KSO_WM_SLIDE_SUBTYPE" val="diag"/>
  <p:tag name="KSO_WM_SLIDE_ITEM_CNT" val="2"/>
  <p:tag name="KSO_WM_SLIDE_INDEX" val="2"/>
  <p:tag name="KSO_WM_TAG_VERSION" val="1.0"/>
  <p:tag name="KSO_WM_BEAUTIFY_FLAG" val="#wm#"/>
  <p:tag name="KSO_WM_TEMPLATE_CATEGORY" val="custom"/>
  <p:tag name="KSO_WM_TEMPLATE_INDEX" val="20203704"/>
  <p:tag name="KSO_WM_SLIDE_LAYOUT" val="a_b_l"/>
  <p:tag name="KSO_WM_SLIDE_LAYOUT_CNT" val="1_1_1"/>
  <p:tag name="KSO_WM_TEMPLATE_MASTER_TYPE" val="1"/>
  <p:tag name="KSO_WM_TEMPLATE_COLOR_TYPE" val="1"/>
  <p:tag name="KSO_WM_DIAGRAM_GROUP_CODE" val="l1-1"/>
  <p:tag name="KSO_WM_SLIDE_DIAGTYPE" val="l"/>
  <p:tag name="KSO_WM_SPECIAL_SOURCE" val="bdnull"/>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a*1"/>
  <p:tag name="KSO_WM_TEMPLATE_CATEGORY" val="custom"/>
  <p:tag name="KSO_WM_TEMPLATE_INDEX" val="20203704"/>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1"/>
  <p:tag name="KSO_WM_TEMPLATE_CATEGORY" val="custom"/>
  <p:tag name="KSO_WM_TEMPLATE_INDEX" val="20203704"/>
  <p:tag name="KSO_WM_UNIT_LAYERLEVEL" val="1"/>
  <p:tag name="KSO_WM_TAG_VERSION" val="1.0"/>
  <p:tag name="KSO_WM_BEAUTIFY_FLAG" val="#wm#"/>
  <p:tag name="KSO_WM_UNIT_TYPE" val="i"/>
  <p:tag name="KSO_WM_UNIT_INDEX" val="1"/>
</p:tagLst>
</file>

<file path=ppt/tags/tag365.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2"/>
  <p:tag name="KSO_WM_TEMPLATE_CATEGORY" val="custom"/>
  <p:tag name="KSO_WM_TEMPLATE_INDEX" val="20203704"/>
  <p:tag name="KSO_WM_UNIT_LAYERLEVEL" val="1"/>
  <p:tag name="KSO_WM_TAG_VERSION" val="1.0"/>
  <p:tag name="KSO_WM_BEAUTIFY_FLAG" val="#wm#"/>
  <p:tag name="KSO_WM_UNIT_TYPE" val="i"/>
  <p:tag name="KSO_WM_UNIT_INDEX" val="2"/>
</p:tagLst>
</file>

<file path=ppt/tags/tag36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3"/>
  <p:tag name="KSO_WM_TEMPLATE_CATEGORY" val="custom"/>
  <p:tag name="KSO_WM_TEMPLATE_INDEX" val="20203704"/>
  <p:tag name="KSO_WM_UNIT_LAYERLEVEL" val="1"/>
  <p:tag name="KSO_WM_TAG_VERSION" val="1.0"/>
  <p:tag name="KSO_WM_BEAUTIFY_FLAG" val="#wm#"/>
  <p:tag name="KSO_WM_UNIT_TYPE" val="i"/>
  <p:tag name="KSO_WM_UNIT_INDEX" val="3"/>
</p:tagLst>
</file>

<file path=ppt/tags/tag36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70.xml><?xml version="1.0" encoding="utf-8"?>
<p:tagLst xmlns:p="http://schemas.openxmlformats.org/presentationml/2006/main">
  <p:tag name="KSO_WM_TEMPLATE_THUMBS_INDEX" val="1、2、3、6、8、10、11、12、15"/>
  <p:tag name="KSO_WM_SLIDE_ID" val="custom20203704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3704"/>
  <p:tag name="KSO_WM_SLIDE_LAYOUT" val="a_b_e"/>
  <p:tag name="KSO_WM_SLIDE_LAYOUT_CNT" val="1_1_1"/>
  <p:tag name="KSO_WM_TEMPLATE_MASTER_TYPE" val="1"/>
  <p:tag name="KSO_WM_TEMPLATE_COLOR_TYPE" val="1"/>
  <p:tag name="KSO_WM_SLIDE_ANIMATION_ID" val="3127456"/>
  <p:tag name="KSO_WM_SLIDE_ANIMATION_TYPE" val="0_9_1"/>
  <p:tag name="KSO_WM_SPECIAL_SOURCE" val="bdnull"/>
</p:tagLst>
</file>

<file path=ppt/tags/tag371.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4.xml><?xml version="1.0" encoding="utf-8"?>
<p:tagLst xmlns:p="http://schemas.openxmlformats.org/presentationml/2006/main">
  <p:tag name="KSO_WM_UNIT_TEXTBOXSTYLE_GUID" val="{b2e162c4-1ea3-41b1-8dba-86d0450d224e}"/>
</p:tagLst>
</file>

<file path=ppt/tags/tag375.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376.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37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8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81.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382.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38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2"/>
  <p:tag name="KSO_WM_TEMPLATE_CATEGORY" val="diagram"/>
  <p:tag name="KSO_WM_TEMPLATE_INDEX" val="20191355"/>
  <p:tag name="KSO_WM_UNIT_LAYERLEVEL" val="1"/>
  <p:tag name="KSO_WM_TAG_VERSION" val="1.0"/>
  <p:tag name="KSO_WM_BEAUTIFY_FLAG" val="#wm#"/>
  <p:tag name="KSO_WM_UNIT_TYPE" val="i"/>
  <p:tag name="KSO_WM_UNIT_INDEX" val="2"/>
  <p:tag name="KSO_WM_UNIT_ADJUSTLAYOUT_ID" val="22"/>
  <p:tag name="KSO_WM_UNIT_COLOR_SCHEME_SHAPE_ID" val="22"/>
  <p:tag name="KSO_WM_UNIT_COLOR_SCHEME_PARENT_PAGE" val="0_1"/>
  <p:tag name="KSO_WM_UNIT_FOIL_COLOR" val="1"/>
  <p:tag name="KSO_WM_UNIT_FILL_FORE_SCHEMECOLOR_INDEX_BRIGHTNESS" val="0"/>
  <p:tag name="KSO_WM_UNIT_FILL_FORE_SCHEMECOLOR_INDEX" val="14"/>
  <p:tag name="KSO_WM_UNIT_FILL_TYPE" val="1"/>
  <p:tag name="KSO_WM_UNIT_LINE_FORE_SCHEMECOLOR_INDEX_BRIGHTNESS" val="-0.5"/>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385.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55_1*f*1"/>
  <p:tag name="KSO_WM_TEMPLATE_CATEGORY" val="diagram"/>
  <p:tag name="KSO_WM_TEMPLATE_INDEX" val="20191355"/>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3-1"/>
  <p:tag name="KSO_WM_UNIT_NOCLEAR" val="0"/>
  <p:tag name="KSO_WM_UNIT_TEXT_FILL_FORE_SCHEMECOLOR_INDEX_BRIGHTNESS" val="0.25"/>
  <p:tag name="KSO_WM_UNIT_TEXT_FILL_FORE_SCHEMECOLOR_INDEX" val="13"/>
  <p:tag name="KSO_WM_UNIT_TEXT_FILL_TYPE"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3"/>
  <p:tag name="KSO_WM_TEMPLATE_CATEGORY" val="diagram"/>
  <p:tag name="KSO_WM_TEMPLATE_INDEX" val="20191355"/>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4"/>
  <p:tag name="KSO_WM_TEMPLATE_CATEGORY" val="diagram"/>
  <p:tag name="KSO_WM_TEMPLATE_INDEX" val="20191355"/>
  <p:tag name="KSO_WM_UNIT_LAYERLEVEL" val="1"/>
  <p:tag name="KSO_WM_TAG_VERSION" val="1.0"/>
  <p:tag name="KSO_WM_BEAUTIFY_FLAG" val="#wm#"/>
  <p:tag name="KSO_WM_UNIT_TYPE" val="i"/>
  <p:tag name="KSO_WM_UNIT_INDEX" val="4"/>
  <p:tag name="KSO_WM_UNIT_ADJUSTLAYOUT_ID" val="5"/>
  <p:tag name="KSO_WM_UNIT_COLOR_SCHEME_SHAPE_ID" val="5"/>
  <p:tag name="KSO_WM_UNIT_COLOR_SCHEME_PARENT_PAGE" val="0_1"/>
  <p:tag name="KSO_WM_UNIT_FILL_FORE_SCHEMECOLOR_INDEX_BRIGHTNESS" val="0.8"/>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14"/>
  <p:tag name="KSO_WM_UNIT_TEXT_FILL_TYPE" val="1"/>
</p:tagLst>
</file>

<file path=ppt/tags/tag388.xml><?xml version="1.0" encoding="utf-8"?>
<p:tagLst xmlns:p="http://schemas.openxmlformats.org/presentationml/2006/main">
  <p:tag name="KSO_WM_UNIT_VALUE" val="1116*837"/>
  <p:tag name="KSO_WM_UNIT_HIGHLIGHT" val="0"/>
  <p:tag name="KSO_WM_UNIT_COMPATIBLE" val="0"/>
  <p:tag name="KSO_WM_UNIT_DIAGRAM_ISNUMVISUAL" val="0"/>
  <p:tag name="KSO_WM_UNIT_DIAGRAM_ISREFERUNIT" val="0"/>
  <p:tag name="KSO_WM_UNIT_TYPE" val="d"/>
  <p:tag name="KSO_WM_UNIT_INDEX" val="1"/>
  <p:tag name="KSO_WM_UNIT_ID" val="diagram20191355_1*d*1"/>
  <p:tag name="KSO_WM_TEMPLATE_CATEGORY" val="diagram"/>
  <p:tag name="KSO_WM_TEMPLATE_INDEX" val="20191355"/>
  <p:tag name="KSO_WM_UNIT_SUPPORT_UNIT_TYPE" val="[]"/>
  <p:tag name="KSO_WM_UNIT_LAYERLEVEL" val="1"/>
  <p:tag name="KSO_WM_TAG_VERSION" val="1.0"/>
  <p:tag name="KSO_WM_BEAUTIFY_FLAG" val="#wm#"/>
  <p:tag name="REFSHAPE" val="141449132"/>
</p:tagLst>
</file>

<file path=ppt/tags/tag38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90.xml><?xml version="1.0" encoding="utf-8"?>
<p:tagLst xmlns:p="http://schemas.openxmlformats.org/presentationml/2006/main">
  <p:tag name="KSO_WM_BEAUTIFY_FLAG" val="#wm#"/>
  <p:tag name="KSO_WM_TEMPLATE_CATEGORY" val="diagram"/>
  <p:tag name="KSO_WM_TEMPLATE_INDEX" val="20191355"/>
  <p:tag name="KSO_WM_SLIDE_ID" val="diagram20191355_1"/>
  <p:tag name="KSO_WM_SLIDE_ITEM_CNT" val="0"/>
  <p:tag name="KSO_WM_SLIDE_INDEX" val="1"/>
  <p:tag name="KSO_WM_TAG_VERSION" val="1.0"/>
  <p:tag name="KSO_WM_SLIDE_LAYOUT" val="a_d_f"/>
  <p:tag name="KSO_WM_SLIDE_LAYOUT_CNT" val="1_1_1"/>
  <p:tag name="KSO_WM_SLIDE_TYPE" val="text"/>
  <p:tag name="KSO_WM_SLIDE_SUBTYPE" val="picTxt"/>
  <p:tag name="KSO_WM_SLIDE_SIZE" val="939*447"/>
  <p:tag name="KSO_WM_SLIDE_POSITION" val="8*59"/>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 name="KSO_WM_SLIDE_BK_DARK_LIGHT" val="2"/>
  <p:tag name="KSO_WM_SLIDE_BACKGROUND_TYPE" val="general"/>
  <p:tag name="KSO_WM_SPECIAL_SOURCE" val="bdnull"/>
</p:tagLst>
</file>

<file path=ppt/tags/tag391.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392.xml><?xml version="1.0" encoding="utf-8"?>
<p:tagLst xmlns:p="http://schemas.openxmlformats.org/presentationml/2006/main">
  <p:tag name="KSO_WM_UNIT_TEXTBOXSTYLE_GUID" val="{5fc6bd79-f41e-48fe-8596-1f93e4518add}"/>
</p:tagLst>
</file>

<file path=ppt/tags/tag393.xml><?xml version="1.0" encoding="utf-8"?>
<p:tagLst xmlns:p="http://schemas.openxmlformats.org/presentationml/2006/main">
  <p:tag name="KSO_WM_UNIT_TEXTBOXSTYLE_SHAPETYPE" val="1"/>
  <p:tag name="KSO_WM_UNIT_TEXTBOXSTYLE_ADJUSTLEFT" val="0_25.60001"/>
  <p:tag name="KSO_WM_UNIT_TEXTBOXSTYLE_ADJUSTTOP" val="0_-37.67496"/>
  <p:tag name="KSO_WM_UNIT_TEXTBOXSTYLE_ADJUSTWIDTH" val="100_-51.25"/>
  <p:tag name="KSO_WM_UNIT_TEXTBOXSTYLE_ADJUSTHEIGTH" val="100_75.25"/>
  <p:tag name="KSO_WM_UNIT_HIGHLIGHT" val="0"/>
  <p:tag name="KSO_WM_UNIT_COMPATIBLE" val="0"/>
  <p:tag name="KSO_WM_UNIT_DIAGRAM_ISNUMVISUAL" val="0"/>
  <p:tag name="KSO_WM_UNIT_DIAGRAM_ISREFERUNIT" val="0"/>
  <p:tag name="KSO_WM_UNIT_TYPE" val="i"/>
  <p:tag name="KSO_WM_UNIT_INDEX" val="1"/>
  <p:tag name="KSO_WM_UNIT_ID" val="mixed20201907_188*i*1"/>
  <p:tag name="KSO_WM_TEMPLATE_CATEGORY" val="mixed"/>
  <p:tag name="KSO_WM_TEMPLATE_INDEX" val="20201907"/>
  <p:tag name="KSO_WM_UNIT_LAYERLEVEL" val="1"/>
  <p:tag name="KSO_WM_TAG_VERSION" val="1.0"/>
  <p:tag name="KSO_WM_BEAUTIFY_FLAG" val="#wm#"/>
  <p:tag name="KSO_WM_UNIT_TEXTBOXSTYLE_GUID" val="{5fc6bd79-f41e-48fe-8596-1f93e4518add}"/>
</p:tagLst>
</file>

<file path=ppt/tags/tag394.xml><?xml version="1.0" encoding="utf-8"?>
<p:tagLst xmlns:p="http://schemas.openxmlformats.org/presentationml/2006/main">
  <p:tag name="KSO_WM_UNIT_TEXTBOXSTYLE_SHAPETYPE" val="1"/>
  <p:tag name="KSO_WM_UNIT_TEXTBOXSTYLE_ADJUSTLEFT" val="0_-36.85001"/>
  <p:tag name="KSO_WM_UNIT_TEXTBOXSTYLE_ADJUSTTOP" val="0_-26.89999"/>
  <p:tag name="KSO_WM_UNIT_TEXTBOXSTYLE_ADJUSTWIDTH" val="100_73.64999"/>
  <p:tag name="KSO_WM_UNIT_TEXTBOXSTYLE_ADJUSTHEIGTH" val="100_53.7"/>
  <p:tag name="KSO_WM_UNIT_HIGHLIGHT" val="0"/>
  <p:tag name="KSO_WM_UNIT_COMPATIBLE" val="0"/>
  <p:tag name="KSO_WM_UNIT_DIAGRAM_ISNUMVISUAL" val="0"/>
  <p:tag name="KSO_WM_UNIT_DIAGRAM_ISREFERUNIT" val="0"/>
  <p:tag name="KSO_WM_UNIT_TYPE" val="i"/>
  <p:tag name="KSO_WM_UNIT_INDEX" val="2"/>
  <p:tag name="KSO_WM_UNIT_ID" val="mixed20201907_188*i*2"/>
  <p:tag name="KSO_WM_TEMPLATE_CATEGORY" val="mixed"/>
  <p:tag name="KSO_WM_TEMPLATE_INDEX" val="20201907"/>
  <p:tag name="KSO_WM_UNIT_LAYERLEVEL" val="1"/>
  <p:tag name="KSO_WM_TAG_VERSION" val="1.0"/>
  <p:tag name="KSO_WM_BEAUTIFY_FLAG" val="#wm#"/>
  <p:tag name="KSO_WM_UNIT_TEXTBOXSTYLE_GUID" val="{5fc6bd79-f41e-48fe-8596-1f93e4518add}"/>
</p:tagLst>
</file>

<file path=ppt/tags/tag395.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396.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97.xml><?xml version="1.0" encoding="utf-8"?>
<p:tagLst xmlns:p="http://schemas.openxmlformats.org/presentationml/2006/main">
  <p:tag name="REFSHAPE" val="678797316"/>
</p:tagLst>
</file>

<file path=ppt/tags/tag398.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399.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55_1*f*1"/>
  <p:tag name="KSO_WM_TEMPLATE_CATEGORY" val="diagram"/>
  <p:tag name="KSO_WM_TEMPLATE_INDEX" val="20191355"/>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3-1"/>
  <p:tag name="KSO_WM_UNIT_NOCLEAR" val="0"/>
  <p:tag name="KSO_WM_UNIT_TEXT_FILL_FORE_SCHEMECOLOR_INDEX_BRIGHTNESS" val="0.25"/>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00.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55_1*f*1"/>
  <p:tag name="KSO_WM_TEMPLATE_CATEGORY" val="diagram"/>
  <p:tag name="KSO_WM_TEMPLATE_INDEX" val="20191355"/>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3-1"/>
  <p:tag name="KSO_WM_UNIT_NOCLEAR" val="0"/>
  <p:tag name="KSO_WM_UNIT_TEXT_FILL_FORE_SCHEMECOLOR_INDEX_BRIGHTNESS" val="0.25"/>
  <p:tag name="KSO_WM_UNIT_TEXT_FILL_FORE_SCHEMECOLOR_INDEX" val="13"/>
  <p:tag name="KSO_WM_UNIT_TEXT_FILL_TYPE" val="1"/>
</p:tagLst>
</file>

<file path=ppt/tags/tag401.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02.xml><?xml version="1.0" encoding="utf-8"?>
<p:tagLst xmlns:p="http://schemas.openxmlformats.org/presentationml/2006/main">
  <p:tag name="REFSHAPE" val="678797316"/>
</p:tagLst>
</file>

<file path=ppt/tags/tag403.xml><?xml version="1.0" encoding="utf-8"?>
<p:tagLst xmlns:p="http://schemas.openxmlformats.org/presentationml/2006/main">
  <p:tag name="KSO_WM_UNIT_COLOR_SCHEME_SHAPE_ID" val="57"/>
  <p:tag name="KSO_WM_UNIT_COLOR_SCHEME_PARENT_PAGE" val="0_3"/>
  <p:tag name="KSO_WM_UNIT_ADJUSTLAYOUT_ID" val="57"/>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6514_3*l_h_i*1_2_3"/>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04.xml><?xml version="1.0" encoding="utf-8"?>
<p:tagLst xmlns:p="http://schemas.openxmlformats.org/presentationml/2006/main">
  <p:tag name="KSO_WM_UNIT_COLOR_SCHEME_SHAPE_ID" val="59"/>
  <p:tag name="KSO_WM_UNIT_COLOR_SCHEME_PARENT_PAGE" val="0_3"/>
  <p:tag name="KSO_WM_UNIT_ADJUSTLAYOUT_ID" val="59"/>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96514_3*l_h_i*1_2_4"/>
  <p:tag name="KSO_WM_TEMPLATE_CATEGORY" val="diagram"/>
  <p:tag name="KSO_WM_TEMPLATE_INDEX" val="20196514"/>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1"/>
</p:tagLst>
</file>

<file path=ppt/tags/tag405.xml><?xml version="1.0" encoding="utf-8"?>
<p:tagLst xmlns:p="http://schemas.openxmlformats.org/presentationml/2006/main">
  <p:tag name="KSO_WM_UNIT_COLOR_SCHEME_SHAPE_ID" val="63"/>
  <p:tag name="KSO_WM_UNIT_COLOR_SCHEME_PARENT_PAGE" val="0_3"/>
  <p:tag name="KSO_WM_UNIT_ADJUSTLAYOUT_ID" val="63"/>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196514_3*l_h_i*1_2_6"/>
  <p:tag name="KSO_WM_TEMPLATE_CATEGORY" val="diagram"/>
  <p:tag name="KSO_WM_TEMPLATE_INDEX" val="20196514"/>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406.xml><?xml version="1.0" encoding="utf-8"?>
<p:tagLst xmlns:p="http://schemas.openxmlformats.org/presentationml/2006/main">
  <p:tag name="KSO_WM_UNIT_COLOR_SCHEME_SHAPE_ID" val="64"/>
  <p:tag name="KSO_WM_UNIT_COLOR_SCHEME_PARENT_PAGE" val="0_3"/>
  <p:tag name="KSO_WM_UNIT_ADJUSTLAYOUT_ID" val="64"/>
  <p:tag name="KSO_WM_UNIT_PICTURE_CLIP_FLAG" val="1"/>
  <p:tag name="KSO_WM_UNIT_DIAGRAM_MODELTYPE" val="stripeEnum"/>
  <p:tag name="KSO_WM_UNIT_VALUE" val="283*56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196514_3*l_h_d*1_2_1"/>
  <p:tag name="KSO_WM_TEMPLATE_CATEGORY" val="diagram"/>
  <p:tag name="KSO_WM_TEMPLATE_INDEX" val="20196514"/>
  <p:tag name="KSO_WM_UNIT_SUPPORT_UNIT_TYPE" val="[]"/>
  <p:tag name="KSO_WM_UNIT_LAYERLEVEL" val="1_1_1"/>
  <p:tag name="KSO_WM_TAG_VERSION" val="1.0"/>
  <p:tag name="KSO_WM_BEAUTIFY_FLAG" val="#wm#"/>
  <p:tag name="KSO_WM_UNIT_USESOURCEFORMAT_APPLY" val="1"/>
</p:tagLst>
</file>

<file path=ppt/tags/tag407.xml><?xml version="1.0" encoding="utf-8"?>
<p:tagLst xmlns:p="http://schemas.openxmlformats.org/presentationml/2006/main">
  <p:tag name="KSO_WM_UNIT_COLOR_SCHEME_SHAPE_ID" val="47"/>
  <p:tag name="KSO_WM_UNIT_COLOR_SCHEME_PARENT_PAGE" val="0_3"/>
  <p:tag name="KSO_WM_UNIT_ADJUSTLAYOUT_ID" val="47"/>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96514_3*l_h_i*1_4_3"/>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08.xml><?xml version="1.0" encoding="utf-8"?>
<p:tagLst xmlns:p="http://schemas.openxmlformats.org/presentationml/2006/main">
  <p:tag name="KSO_WM_UNIT_COLOR_SCHEME_SHAPE_ID" val="48"/>
  <p:tag name="KSO_WM_UNIT_COLOR_SCHEME_PARENT_PAGE" val="0_3"/>
  <p:tag name="KSO_WM_UNIT_ADJUSTLAYOUT_ID" val="48"/>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96514_3*l_h_i*1_4_4"/>
  <p:tag name="KSO_WM_TEMPLATE_CATEGORY" val="diagram"/>
  <p:tag name="KSO_WM_TEMPLATE_INDEX" val="20196514"/>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1"/>
</p:tagLst>
</file>

<file path=ppt/tags/tag409.xml><?xml version="1.0" encoding="utf-8"?>
<p:tagLst xmlns:p="http://schemas.openxmlformats.org/presentationml/2006/main">
  <p:tag name="KSO_WM_UNIT_COLOR_SCHEME_SHAPE_ID" val="49"/>
  <p:tag name="KSO_WM_UNIT_COLOR_SCHEME_PARENT_PAGE" val="0_3"/>
  <p:tag name="KSO_WM_UNIT_ADJUSTLAYOUT_ID" val="49"/>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196514_3*l_h_i*1_4_5"/>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UNIT_COLOR_SCHEME_SHAPE_ID" val="53"/>
  <p:tag name="KSO_WM_UNIT_COLOR_SCHEME_PARENT_PAGE" val="0_3"/>
  <p:tag name="KSO_WM_UNIT_ADJUSTLAYOUT_ID" val="53"/>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20196514_3*l_h_i*1_4_6"/>
  <p:tag name="KSO_WM_TEMPLATE_CATEGORY" val="diagram"/>
  <p:tag name="KSO_WM_TEMPLATE_INDEX" val="20196514"/>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411.xml><?xml version="1.0" encoding="utf-8"?>
<p:tagLst xmlns:p="http://schemas.openxmlformats.org/presentationml/2006/main">
  <p:tag name="KSO_WM_UNIT_COLOR_SCHEME_SHAPE_ID" val="55"/>
  <p:tag name="KSO_WM_UNIT_COLOR_SCHEME_PARENT_PAGE" val="0_3"/>
  <p:tag name="KSO_WM_UNIT_ADJUSTLAYOUT_ID" val="55"/>
  <p:tag name="KSO_WM_UNIT_PICTURE_CLIP_FLAG" val="1"/>
  <p:tag name="KSO_WM_UNIT_DIAGRAM_MODELTYPE" val="stripeEnum"/>
  <p:tag name="KSO_WM_UNIT_VALUE" val="283*56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196514_3*l_h_d*1_4_1"/>
  <p:tag name="KSO_WM_TEMPLATE_CATEGORY" val="diagram"/>
  <p:tag name="KSO_WM_TEMPLATE_INDEX" val="20196514"/>
  <p:tag name="KSO_WM_UNIT_SUPPORT_UNIT_TYPE" val="[]"/>
  <p:tag name="KSO_WM_UNIT_LAYERLEVEL" val="1_1_1"/>
  <p:tag name="KSO_WM_TAG_VERSION" val="1.0"/>
  <p:tag name="KSO_WM_BEAUTIFY_FLAG" val="#wm#"/>
  <p:tag name="KSO_WM_UNIT_USESOURCEFORMAT_APPLY"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13.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94_1*i*8"/>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94_1*i*9"/>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6.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17.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18.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19.xml><?xml version="1.0" encoding="utf-8"?>
<p:tagLst xmlns:p="http://schemas.openxmlformats.org/presentationml/2006/main">
  <p:tag name="KSO_WM_UNIT_TEXTBOXSTYLE_GUID" val="{5fc6bd79-f41e-48fe-8596-1f93e4518add}"/>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0.xml><?xml version="1.0" encoding="utf-8"?>
<p:tagLst xmlns:p="http://schemas.openxmlformats.org/presentationml/2006/main">
  <p:tag name="KSO_WM_UNIT_TEXTBOXSTYLE_SHAPETYPE" val="1"/>
  <p:tag name="KSO_WM_UNIT_TEXTBOXSTYLE_ADJUSTLEFT" val="0_25.60001"/>
  <p:tag name="KSO_WM_UNIT_TEXTBOXSTYLE_ADJUSTTOP" val="0_-37.67496"/>
  <p:tag name="KSO_WM_UNIT_TEXTBOXSTYLE_ADJUSTWIDTH" val="100_-51.25"/>
  <p:tag name="KSO_WM_UNIT_TEXTBOXSTYLE_ADJUSTHEIGTH" val="100_75.25"/>
  <p:tag name="KSO_WM_UNIT_HIGHLIGHT" val="0"/>
  <p:tag name="KSO_WM_UNIT_COMPATIBLE" val="0"/>
  <p:tag name="KSO_WM_UNIT_DIAGRAM_ISNUMVISUAL" val="0"/>
  <p:tag name="KSO_WM_UNIT_DIAGRAM_ISREFERUNIT" val="0"/>
  <p:tag name="KSO_WM_UNIT_TYPE" val="i"/>
  <p:tag name="KSO_WM_UNIT_INDEX" val="1"/>
  <p:tag name="KSO_WM_UNIT_ID" val="mixed20201907_188*i*1"/>
  <p:tag name="KSO_WM_TEMPLATE_CATEGORY" val="mixed"/>
  <p:tag name="KSO_WM_TEMPLATE_INDEX" val="20201907"/>
  <p:tag name="KSO_WM_UNIT_LAYERLEVEL" val="1"/>
  <p:tag name="KSO_WM_TAG_VERSION" val="1.0"/>
  <p:tag name="KSO_WM_BEAUTIFY_FLAG" val="#wm#"/>
  <p:tag name="KSO_WM_UNIT_TEXTBOXSTYLE_GUID" val="{5fc6bd79-f41e-48fe-8596-1f93e4518add}"/>
</p:tagLst>
</file>

<file path=ppt/tags/tag421.xml><?xml version="1.0" encoding="utf-8"?>
<p:tagLst xmlns:p="http://schemas.openxmlformats.org/presentationml/2006/main">
  <p:tag name="KSO_WM_UNIT_TEXTBOXSTYLE_SHAPETYPE" val="1"/>
  <p:tag name="KSO_WM_UNIT_TEXTBOXSTYLE_ADJUSTLEFT" val="0_-36.85001"/>
  <p:tag name="KSO_WM_UNIT_TEXTBOXSTYLE_ADJUSTTOP" val="0_-26.89999"/>
  <p:tag name="KSO_WM_UNIT_TEXTBOXSTYLE_ADJUSTWIDTH" val="100_73.64999"/>
  <p:tag name="KSO_WM_UNIT_TEXTBOXSTYLE_ADJUSTHEIGTH" val="100_53.7"/>
  <p:tag name="KSO_WM_UNIT_HIGHLIGHT" val="0"/>
  <p:tag name="KSO_WM_UNIT_COMPATIBLE" val="0"/>
  <p:tag name="KSO_WM_UNIT_DIAGRAM_ISNUMVISUAL" val="0"/>
  <p:tag name="KSO_WM_UNIT_DIAGRAM_ISREFERUNIT" val="0"/>
  <p:tag name="KSO_WM_UNIT_TYPE" val="i"/>
  <p:tag name="KSO_WM_UNIT_INDEX" val="2"/>
  <p:tag name="KSO_WM_UNIT_ID" val="mixed20201907_188*i*2"/>
  <p:tag name="KSO_WM_TEMPLATE_CATEGORY" val="mixed"/>
  <p:tag name="KSO_WM_TEMPLATE_INDEX" val="20201907"/>
  <p:tag name="KSO_WM_UNIT_LAYERLEVEL" val="1"/>
  <p:tag name="KSO_WM_TAG_VERSION" val="1.0"/>
  <p:tag name="KSO_WM_BEAUTIFY_FLAG" val="#wm#"/>
  <p:tag name="KSO_WM_UNIT_TEXTBOXSTYLE_GUID" val="{5fc6bd79-f41e-48fe-8596-1f93e4518add}"/>
</p:tagLst>
</file>

<file path=ppt/tags/tag422.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2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24.xml><?xml version="1.0" encoding="utf-8"?>
<p:tagLst xmlns:p="http://schemas.openxmlformats.org/presentationml/2006/main">
  <p:tag name="REFSHAPE" val="678797316"/>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1378_1*i*4"/>
  <p:tag name="KSO_WM_TEMPLATE_CATEGORY" val="diagram"/>
  <p:tag name="KSO_WM_TEMPLATE_INDEX" val="20191378"/>
  <p:tag name="KSO_WM_UNIT_LAYERLEVEL" val="1"/>
  <p:tag name="KSO_WM_TAG_VERSION" val="1.0"/>
  <p:tag name="KSO_WM_BEAUTIFY_FLAG" val="#wm#"/>
  <p:tag name="KSO_WM_UNIT_ADJUSTLAYOUT_ID" val="11"/>
  <p:tag name="KSO_WM_UNIT_COLOR_SCHEME_SHAPE_ID" val="11"/>
  <p:tag name="KSO_WM_UNIT_COLOR_SCHEME_PARENT_PAGE" val="0_1"/>
  <p:tag name="KSO_WM_UNIT_DECOLORIZATION" val="1"/>
</p:tagLst>
</file>

<file path=ppt/tags/tag426.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428.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1378_1*f*1"/>
  <p:tag name="KSO_WM_TEMPLATE_CATEGORY" val="diagram"/>
  <p:tag name="KSO_WM_TEMPLATE_INDEX" val="20191378"/>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2-1"/>
</p:tagLst>
</file>

<file path=ppt/tags/tag429.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p="http://schemas.openxmlformats.org/presentationml/2006/main">
  <p:tag name="REFSHAPE" val="678797316"/>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1378_1*i*4"/>
  <p:tag name="KSO_WM_TEMPLATE_CATEGORY" val="diagram"/>
  <p:tag name="KSO_WM_TEMPLATE_INDEX" val="20191378"/>
  <p:tag name="KSO_WM_UNIT_LAYERLEVEL" val="1"/>
  <p:tag name="KSO_WM_TAG_VERSION" val="1.0"/>
  <p:tag name="KSO_WM_BEAUTIFY_FLAG" val="#wm#"/>
  <p:tag name="KSO_WM_UNIT_ADJUSTLAYOUT_ID" val="11"/>
  <p:tag name="KSO_WM_UNIT_COLOR_SCHEME_SHAPE_ID" val="11"/>
  <p:tag name="KSO_WM_UNIT_COLOR_SCHEME_PARENT_PAGE" val="0_1"/>
  <p:tag name="KSO_WM_UNIT_DECOLORIZATION" val="1"/>
</p:tagLst>
</file>

<file path=ppt/tags/tag432.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434.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1378_1*f*1"/>
  <p:tag name="KSO_WM_TEMPLATE_CATEGORY" val="diagram"/>
  <p:tag name="KSO_WM_TEMPLATE_INDEX" val="20191378"/>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2-1"/>
</p:tagLst>
</file>

<file path=ppt/tags/tag435.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9.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41.xml><?xml version="1.0" encoding="utf-8"?>
<p:tagLst xmlns:p="http://schemas.openxmlformats.org/presentationml/2006/main">
  <p:tag name="REFSHAPE" val="678797316"/>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1378_1*i*5"/>
  <p:tag name="KSO_WM_TEMPLATE_CATEGORY" val="diagram"/>
  <p:tag name="KSO_WM_TEMPLATE_INDEX" val="20191378"/>
  <p:tag name="KSO_WM_UNIT_LAYERLEVEL" val="1"/>
  <p:tag name="KSO_WM_TAG_VERSION" val="1.0"/>
  <p:tag name="KSO_WM_BEAUTIFY_FLAG" val="#wm#"/>
  <p:tag name="KSO_WM_UNIT_ADJUSTLAYOUT_ID" val="8"/>
  <p:tag name="KSO_WM_UNIT_COLOR_SCHEME_SHAPE_ID" val="8"/>
  <p:tag name="KSO_WM_UNIT_COLOR_SCHEME_PARENT_PAGE" val="0_1"/>
  <p:tag name="KSO_WM_UNIT_FOIL_COLOR" val="1"/>
</p:tagLst>
</file>

<file path=ppt/tags/tag443.xml><?xml version="1.0" encoding="utf-8"?>
<p:tagLst xmlns:p="http://schemas.openxmlformats.org/presentationml/2006/main">
  <p:tag name="KSO_WM_UNIT_PLACING_PICTURE_USER_VIEWPORT" val="{&quot;height&quot;:4069,&quot;width&quot;:6109}"/>
</p:tagLst>
</file>

<file path=ppt/tags/tag444.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1378_1*f*1"/>
  <p:tag name="KSO_WM_TEMPLATE_CATEGORY" val="diagram"/>
  <p:tag name="KSO_WM_TEMPLATE_INDEX" val="20191378"/>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2-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1378_1*i*4"/>
  <p:tag name="KSO_WM_TEMPLATE_CATEGORY" val="diagram"/>
  <p:tag name="KSO_WM_TEMPLATE_INDEX" val="20191378"/>
  <p:tag name="KSO_WM_UNIT_LAYERLEVEL" val="1"/>
  <p:tag name="KSO_WM_TAG_VERSION" val="1.0"/>
  <p:tag name="KSO_WM_BEAUTIFY_FLAG" val="#wm#"/>
  <p:tag name="KSO_WM_UNIT_ADJUSTLAYOUT_ID" val="11"/>
  <p:tag name="KSO_WM_UNIT_COLOR_SCHEME_SHAPE_ID" val="11"/>
  <p:tag name="KSO_WM_UNIT_COLOR_SCHEME_PARENT_PAGE" val="0_1"/>
  <p:tag name="KSO_WM_UNIT_DECOLORIZATION" val="1"/>
</p:tagLst>
</file>

<file path=ppt/tags/tag446.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47.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48.xml><?xml version="1.0" encoding="utf-8"?>
<p:tagLst xmlns:p="http://schemas.openxmlformats.org/presentationml/2006/main">
  <p:tag name="REFSHAPE" val="678797316"/>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50.xml><?xml version="1.0" encoding="utf-8"?>
<p:tagLst xmlns:p="http://schemas.openxmlformats.org/presentationml/2006/main">
  <p:tag name="KSO_WM_UNIT_VALUE" val="879*1757"/>
  <p:tag name="KSO_WM_UNIT_HIGHLIGHT" val="0"/>
  <p:tag name="KSO_WM_UNIT_COMPATIBLE" val="0"/>
  <p:tag name="KSO_WM_UNIT_DIAGRAM_ISNUMVISUAL" val="0"/>
  <p:tag name="KSO_WM_UNIT_DIAGRAM_ISREFERUNIT" val="0"/>
  <p:tag name="KSO_WM_UNIT_TYPE" val="d"/>
  <p:tag name="KSO_WM_UNIT_INDEX" val="1"/>
  <p:tag name="KSO_WM_UNIT_ID" val="diagram20196662_1*d*1"/>
  <p:tag name="KSO_WM_TEMPLATE_CATEGORY" val="diagram"/>
  <p:tag name="KSO_WM_TEMPLATE_INDEX" val="20196662"/>
  <p:tag name="KSO_WM_UNIT_LAYERLEVEL" val="1"/>
  <p:tag name="KSO_WM_TAG_VERSION" val="1.0"/>
  <p:tag name="KSO_WM_BEAUTIFY_FLAG" val="#wm#"/>
  <p:tag name="KSO_WM_UNIT_ADJUSTLAYOUT_ID" val="57"/>
  <p:tag name="KSO_WM_UNIT_PICTURE_CLIP_FLAG" val="1"/>
</p:tagLst>
</file>

<file path=ppt/tags/tag451.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52.xml><?xml version="1.0" encoding="utf-8"?>
<p:tagLst xmlns:p="http://schemas.openxmlformats.org/presentationml/2006/main">
  <p:tag name="REFSHAPE" val="678797316"/>
</p:tagLst>
</file>

<file path=ppt/tags/tag45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54.xml><?xml version="1.0" encoding="utf-8"?>
<p:tagLst xmlns:p="http://schemas.openxmlformats.org/presentationml/2006/main">
  <p:tag name="KSO_WM_UNIT_VALUE" val="612*61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198850_3*l_h_d*1_1_1"/>
  <p:tag name="KSO_WM_TEMPLATE_CATEGORY" val="diagram"/>
  <p:tag name="KSO_WM_TEMPLATE_INDEX" val="20198850"/>
  <p:tag name="KSO_WM_UNIT_SUPPORT_UNIT_TYPE" val="[]"/>
  <p:tag name="KSO_WM_UNIT_LAYERLEVEL" val="1_1_1"/>
  <p:tag name="KSO_WM_TAG_VERSION" val="1.0"/>
  <p:tag name="KSO_WM_BEAUTIFY_FLAG" val="#wm#"/>
  <p:tag name="KSO_WM_UNIT_DIAGRAM_MODELTYPE" val="stripeEnum"/>
  <p:tag name="KSO_WM_UNIT_USESOURCEFORMAT_APPLY" val="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850_3*l_h_i*1_1_1"/>
  <p:tag name="KSO_WM_TEMPLATE_CATEGORY" val="diagram"/>
  <p:tag name="KSO_WM_TEMPLATE_INDEX" val="20198850"/>
  <p:tag name="KSO_WM_UNIT_LAYERLEVEL" val="1_1_1"/>
  <p:tag name="KSO_WM_TAG_VERSION" val="1.0"/>
  <p:tag name="KSO_WM_BEAUTIFY_FLAG" val="#wm#"/>
  <p:tag name="KSO_WM_UNIT_DIAGRAM_MODELTYPE" val="stripeEnum"/>
  <p:tag name="KSO_WM_UNIT_LINE_FORE_SCHEMECOLOR_INDEX" val="16"/>
  <p:tag name="KSO_WM_UNIT_LINE_FILL_TYPE" val="2"/>
  <p:tag name="KSO_WM_UNIT_USESOURCEFORMAT_APPLY" val="1"/>
</p:tagLst>
</file>

<file path=ppt/tags/tag456.xml><?xml version="1.0" encoding="utf-8"?>
<p:tagLst xmlns:p="http://schemas.openxmlformats.org/presentationml/2006/main">
  <p:tag name="KSO_WM_UNIT_PRESET_TEXT" val="单击此处添加文本具体内容"/>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50_3*l_h_f*1_1_1"/>
  <p:tag name="KSO_WM_TEMPLATE_CATEGORY" val="diagram"/>
  <p:tag name="KSO_WM_TEMPLATE_INDEX" val="20198850"/>
  <p:tag name="KSO_WM_UNIT_LAYERLEVEL" val="1_1_1"/>
  <p:tag name="KSO_WM_TAG_VERSION" val="1.0"/>
  <p:tag name="KSO_WM_BEAUTIFY_FLAG" val="#wm#"/>
  <p:tag name="KSO_WM_UNIT_DIAGRAM_MODELTYPE" val="stripeEnum"/>
  <p:tag name="KSO_WM_UNIT_USESOURCEFORMAT_APPLY" val="1"/>
</p:tagLst>
</file>

<file path=ppt/tags/tag457.xml><?xml version="1.0" encoding="utf-8"?>
<p:tagLst xmlns:p="http://schemas.openxmlformats.org/presentationml/2006/main">
  <p:tag name="KSO_WM_UNIT_VALUE" val="614*614"/>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198850_3*l_h_d*1_2_1"/>
  <p:tag name="KSO_WM_TEMPLATE_CATEGORY" val="diagram"/>
  <p:tag name="KSO_WM_TEMPLATE_INDEX" val="20198850"/>
  <p:tag name="KSO_WM_UNIT_SUPPORT_UNIT_TYPE" val="[]"/>
  <p:tag name="KSO_WM_UNIT_LAYERLEVEL" val="1_1_1"/>
  <p:tag name="KSO_WM_TAG_VERSION" val="1.0"/>
  <p:tag name="KSO_WM_BEAUTIFY_FLAG" val="#wm#"/>
  <p:tag name="KSO_WM_UNIT_DIAGRAM_MODELTYPE" val="stripeEnum"/>
  <p:tag name="KSO_WM_UNIT_USESOURCEFORMAT_APPLY" val="1"/>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850_3*l_h_i*1_2_1"/>
  <p:tag name="KSO_WM_TEMPLATE_CATEGORY" val="diagram"/>
  <p:tag name="KSO_WM_TEMPLATE_INDEX" val="20198850"/>
  <p:tag name="KSO_WM_UNIT_LAYERLEVEL" val="1_1_1"/>
  <p:tag name="KSO_WM_TAG_VERSION" val="1.0"/>
  <p:tag name="KSO_WM_BEAUTIFY_FLAG" val="#wm#"/>
  <p:tag name="KSO_WM_UNIT_DIAGRAM_MODELTYPE" val="stripeEnum"/>
  <p:tag name="KSO_WM_UNIT_LINE_FORE_SCHEMECOLOR_INDEX" val="16"/>
  <p:tag name="KSO_WM_UNIT_LINE_FILL_TYPE" val="2"/>
  <p:tag name="KSO_WM_UNIT_USESOURCEFORMAT_APPLY" val="1"/>
</p:tagLst>
</file>

<file path=ppt/tags/tag459.xml><?xml version="1.0" encoding="utf-8"?>
<p:tagLst xmlns:p="http://schemas.openxmlformats.org/presentationml/2006/main">
  <p:tag name="KSO_WM_UNIT_PRESET_TEXT" val="单击此处添加文本具体内容"/>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50_3*l_h_f*1_2_1"/>
  <p:tag name="KSO_WM_TEMPLATE_CATEGORY" val="diagram"/>
  <p:tag name="KSO_WM_TEMPLATE_INDEX" val="20198850"/>
  <p:tag name="KSO_WM_UNIT_LAYERLEVEL" val="1_1_1"/>
  <p:tag name="KSO_WM_TAG_VERSION" val="1.0"/>
  <p:tag name="KSO_WM_BEAUTIFY_FLAG" val="#wm#"/>
  <p:tag name="KSO_WM_UNIT_DIAGRAM_MODELTYPE" val="stripeEnum"/>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60.xml><?xml version="1.0" encoding="utf-8"?>
<p:tagLst xmlns:p="http://schemas.openxmlformats.org/presentationml/2006/main">
  <p:tag name="KSO_WM_UNIT_VALUE" val="611*611"/>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198850_3*l_h_d*1_3_1"/>
  <p:tag name="KSO_WM_TEMPLATE_CATEGORY" val="diagram"/>
  <p:tag name="KSO_WM_TEMPLATE_INDEX" val="20198850"/>
  <p:tag name="KSO_WM_UNIT_SUPPORT_UNIT_TYPE" val="[]"/>
  <p:tag name="KSO_WM_UNIT_LAYERLEVEL" val="1_1_1"/>
  <p:tag name="KSO_WM_TAG_VERSION" val="1.0"/>
  <p:tag name="KSO_WM_BEAUTIFY_FLAG" val="#wm#"/>
  <p:tag name="KSO_WM_UNIT_DIAGRAM_MODELTYPE" val="stripeEnum"/>
  <p:tag name="KSO_WM_UNIT_USESOURCEFORMAT_APPLY"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50_3*l_h_i*1_3_1"/>
  <p:tag name="KSO_WM_TEMPLATE_CATEGORY" val="diagram"/>
  <p:tag name="KSO_WM_TEMPLATE_INDEX" val="20198850"/>
  <p:tag name="KSO_WM_UNIT_LAYERLEVEL" val="1_1_1"/>
  <p:tag name="KSO_WM_TAG_VERSION" val="1.0"/>
  <p:tag name="KSO_WM_BEAUTIFY_FLAG" val="#wm#"/>
  <p:tag name="KSO_WM_UNIT_DIAGRAM_MODELTYPE" val="stripeEnum"/>
  <p:tag name="KSO_WM_UNIT_LINE_FORE_SCHEMECOLOR_INDEX" val="16"/>
  <p:tag name="KSO_WM_UNIT_LINE_FILL_TYPE" val="2"/>
  <p:tag name="KSO_WM_UNIT_USESOURCEFORMAT_APPLY" val="1"/>
</p:tagLst>
</file>

<file path=ppt/tags/tag462.xml><?xml version="1.0" encoding="utf-8"?>
<p:tagLst xmlns:p="http://schemas.openxmlformats.org/presentationml/2006/main">
  <p:tag name="KSO_WM_UNIT_PRESET_TEXT" val="单击此处添加文本具体内容"/>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50_3*l_h_f*1_3_1"/>
  <p:tag name="KSO_WM_TEMPLATE_CATEGORY" val="diagram"/>
  <p:tag name="KSO_WM_TEMPLATE_INDEX" val="20198850"/>
  <p:tag name="KSO_WM_UNIT_LAYERLEVEL" val="1_1_1"/>
  <p:tag name="KSO_WM_TAG_VERSION" val="1.0"/>
  <p:tag name="KSO_WM_BEAUTIFY_FLAG" val="#wm#"/>
  <p:tag name="KSO_WM_UNIT_DIAGRAM_MODELTYPE" val="stripeEnum"/>
  <p:tag name="KSO_WM_UNIT_USESOURCEFORMAT_APPLY" val="1"/>
</p:tagLst>
</file>

<file path=ppt/tags/tag463.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64.xml><?xml version="1.0" encoding="utf-8"?>
<p:tagLst xmlns:p="http://schemas.openxmlformats.org/presentationml/2006/main">
  <p:tag name="REFSHAPE" val="678797316"/>
</p:tagLst>
</file>

<file path=ppt/tags/tag465.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66.xml><?xml version="1.0" encoding="utf-8"?>
<p:tagLst xmlns:p="http://schemas.openxmlformats.org/presentationml/2006/main">
  <p:tag name="KSO_WM_UNIT_NOCLEAR" val="0"/>
  <p:tag name="KSO_WM_UNIT_VALUE" val="300"/>
  <p:tag name="KSO_WM_UNIT_HIGHLIGHT" val="0"/>
  <p:tag name="KSO_WM_UNIT_COMPATIBLE" val="0"/>
  <p:tag name="KSO_WM_UNIT_DIAGRAM_ISNUMVISUAL" val="0"/>
  <p:tag name="KSO_WM_UNIT_DIAGRAM_ISREFERUNIT" val="0"/>
  <p:tag name="KSO_WM_UNIT_TYPE" val="f"/>
  <p:tag name="KSO_WM_UNIT_INDEX" val="1"/>
  <p:tag name="KSO_WM_UNIT_ID" val="diagram20204628_1*f*1"/>
  <p:tag name="KSO_WM_TEMPLATE_CATEGORY" val="diagram"/>
  <p:tag name="KSO_WM_TEMPLATE_INDEX" val="20204628"/>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
  <p:tag name="KSO_WM_UNIT_TEXT_FILL_FORE_SCHEMECOLOR_INDEX_BRIGHTNESS" val="0.25"/>
  <p:tag name="KSO_WM_UNIT_TEXT_FILL_FORE_SCHEMECOLOR_INDEX" val="13"/>
  <p:tag name="KSO_WM_UNIT_TEXT_FILL_TYPE"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2"/>
  <p:tag name="KSO_WM_UNIT_ID" val="diagram20204628_1*y*2"/>
  <p:tag name="KSO_WM_TEMPLATE_CATEGORY" val="diagram"/>
  <p:tag name="KSO_WM_TEMPLATE_INDEX" val="20204628"/>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468.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69.xml><?xml version="1.0" encoding="utf-8"?>
<p:tagLst xmlns:p="http://schemas.openxmlformats.org/presentationml/2006/main">
  <p:tag name="REFSHAPE" val="678797316"/>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70.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71.xml><?xml version="1.0" encoding="utf-8"?>
<p:tagLst xmlns:p="http://schemas.openxmlformats.org/presentationml/2006/main">
  <p:tag name="KSO_WM_UNIT_VALUE" val="1403*1865"/>
  <p:tag name="KSO_WM_UNIT_HIGHLIGHT" val="0"/>
  <p:tag name="KSO_WM_UNIT_COMPATIBLE" val="0"/>
  <p:tag name="KSO_WM_UNIT_DIAGRAM_ISNUMVISUAL" val="0"/>
  <p:tag name="KSO_WM_UNIT_DIAGRAM_ISREFERUNIT" val="0"/>
  <p:tag name="KSO_WM_UNIT_TYPE" val="d"/>
  <p:tag name="KSO_WM_UNIT_INDEX" val="1"/>
  <p:tag name="KSO_WM_UNIT_ID" val="diagram20200753_1*d*1"/>
  <p:tag name="KSO_WM_TEMPLATE_CATEGORY" val="diagram"/>
  <p:tag name="KSO_WM_TEMPLATE_INDEX" val="20200753"/>
  <p:tag name="KSO_WM_UNIT_SUPPORT_UNIT_TYPE" val="[&quot;all&quot;]"/>
  <p:tag name="KSO_WM_UNIT_LAYERLEVEL" val="1"/>
  <p:tag name="KSO_WM_TAG_VERSION" val="1.0"/>
  <p:tag name="KSO_WM_BEAUTIFY_FLAG" val="#wm#"/>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753_1*h_i*1_1"/>
  <p:tag name="KSO_WM_TEMPLATE_CATEGORY" val="diagram"/>
  <p:tag name="KSO_WM_TEMPLATE_INDEX" val="20200753"/>
  <p:tag name="KSO_WM_UNIT_LAYERLEVEL" val="1_1"/>
  <p:tag name="KSO_WM_TAG_VERSION" val="1.0"/>
  <p:tag name="KSO_WM_BEAUTIFY_FLAG" val="#wm#"/>
</p:tagLst>
</file>

<file path=ppt/tags/tag473.xml><?xml version="1.0" encoding="utf-8"?>
<p:tagLst xmlns:p="http://schemas.openxmlformats.org/presentationml/2006/main">
  <p:tag name="KSO_WM_UNIT_NOCLEAR" val="0"/>
  <p:tag name="KSO_WM_UNIT_VALUE" val="300"/>
  <p:tag name="KSO_WM_UNIT_HIGHLIGHT" val="0"/>
  <p:tag name="KSO_WM_UNIT_COMPATIBLE" val="0"/>
  <p:tag name="KSO_WM_UNIT_DIAGRAM_ISNUMVISUAL" val="0"/>
  <p:tag name="KSO_WM_UNIT_DIAGRAM_ISREFERUNIT" val="0"/>
  <p:tag name="KSO_WM_UNIT_TYPE" val="f"/>
  <p:tag name="KSO_WM_UNIT_INDEX" val="1"/>
  <p:tag name="KSO_WM_UNIT_ID" val="diagram20204628_1*f*1"/>
  <p:tag name="KSO_WM_TEMPLATE_CATEGORY" val="diagram"/>
  <p:tag name="KSO_WM_TEMPLATE_INDEX" val="20204628"/>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
  <p:tag name="KSO_WM_UNIT_TEXT_FILL_FORE_SCHEMECOLOR_INDEX_BRIGHTNESS" val="0.25"/>
  <p:tag name="KSO_WM_UNIT_TEXT_FILL_FORE_SCHEMECOLOR_INDEX" val="13"/>
  <p:tag name="KSO_WM_UNIT_TEXT_FILL_TYPE" val="1"/>
</p:tagLst>
</file>

<file path=ppt/tags/tag474.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75.xml><?xml version="1.0" encoding="utf-8"?>
<p:tagLst xmlns:p="http://schemas.openxmlformats.org/presentationml/2006/main">
  <p:tag name="REFSHAPE" val="678797316"/>
</p:tagLst>
</file>

<file path=ppt/tags/tag476.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77.xml><?xml version="1.0" encoding="utf-8"?>
<p:tagLst xmlns:p="http://schemas.openxmlformats.org/presentationml/2006/main">
  <p:tag name="KSO_WM_UNIT_VALUE" val="1403*1865"/>
  <p:tag name="KSO_WM_UNIT_HIGHLIGHT" val="0"/>
  <p:tag name="KSO_WM_UNIT_COMPATIBLE" val="0"/>
  <p:tag name="KSO_WM_UNIT_DIAGRAM_ISNUMVISUAL" val="0"/>
  <p:tag name="KSO_WM_UNIT_DIAGRAM_ISREFERUNIT" val="0"/>
  <p:tag name="KSO_WM_UNIT_TYPE" val="d"/>
  <p:tag name="KSO_WM_UNIT_INDEX" val="1"/>
  <p:tag name="KSO_WM_UNIT_ID" val="diagram20200753_1*d*1"/>
  <p:tag name="KSO_WM_TEMPLATE_CATEGORY" val="diagram"/>
  <p:tag name="KSO_WM_TEMPLATE_INDEX" val="20200753"/>
  <p:tag name="KSO_WM_UNIT_SUPPORT_UNIT_TYPE" val="[&quot;all&quot;]"/>
  <p:tag name="KSO_WM_UNIT_LAYERLEVEL" val="1"/>
  <p:tag name="KSO_WM_TAG_VERSION" val="1.0"/>
  <p:tag name="KSO_WM_BEAUTIFY_FLAG" val="#wm#"/>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753_1*h_i*1_1"/>
  <p:tag name="KSO_WM_TEMPLATE_CATEGORY" val="diagram"/>
  <p:tag name="KSO_WM_TEMPLATE_INDEX" val="20200753"/>
  <p:tag name="KSO_WM_UNIT_LAYERLEVEL" val="1_1"/>
  <p:tag name="KSO_WM_TAG_VERSION" val="1.0"/>
  <p:tag name="KSO_WM_BEAUTIFY_FLAG" val="#wm#"/>
</p:tagLst>
</file>

<file path=ppt/tags/tag479.xml><?xml version="1.0" encoding="utf-8"?>
<p:tagLst xmlns:p="http://schemas.openxmlformats.org/presentationml/2006/main">
  <p:tag name="KSO_WM_UNIT_NOCLEAR" val="0"/>
  <p:tag name="KSO_WM_UNIT_VALUE" val="300"/>
  <p:tag name="KSO_WM_UNIT_HIGHLIGHT" val="0"/>
  <p:tag name="KSO_WM_UNIT_COMPATIBLE" val="0"/>
  <p:tag name="KSO_WM_UNIT_DIAGRAM_ISNUMVISUAL" val="0"/>
  <p:tag name="KSO_WM_UNIT_DIAGRAM_ISREFERUNIT" val="0"/>
  <p:tag name="KSO_WM_UNIT_TYPE" val="f"/>
  <p:tag name="KSO_WM_UNIT_INDEX" val="1"/>
  <p:tag name="KSO_WM_UNIT_ID" val="diagram20204628_1*f*1"/>
  <p:tag name="KSO_WM_TEMPLATE_CATEGORY" val="diagram"/>
  <p:tag name="KSO_WM_TEMPLATE_INDEX" val="20204628"/>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
  <p:tag name="KSO_WM_UNIT_TEXT_FILL_FORE_SCHEMECOLOR_INDEX_BRIGHTNESS" val="0.25"/>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80.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81.xml><?xml version="1.0" encoding="utf-8"?>
<p:tagLst xmlns:p="http://schemas.openxmlformats.org/presentationml/2006/main">
  <p:tag name="REFSHAPE" val="678797316"/>
</p:tagLst>
</file>

<file path=ppt/tags/tag482.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
  <p:tag name="KSO_WM_UNIT_NOCLEAR" val="0"/>
  <p:tag name="KSO_WM_UNIT_VALUE" val="108"/>
  <p:tag name="KSO_WM_UNIT_HIGHLIGHT" val="0"/>
  <p:tag name="KSO_WM_UNIT_COMPATIBLE" val="0"/>
  <p:tag name="KSO_WM_UNIT_DIAGRAM_ISNUMVISUAL" val="0"/>
  <p:tag name="KSO_WM_UNIT_DIAGRAM_ISREFERUNIT" val="0"/>
  <p:tag name="KSO_WM_UNIT_TYPE" val="f"/>
  <p:tag name="KSO_WM_UNIT_INDEX" val="1"/>
  <p:tag name="KSO_WM_UNIT_ID" val="diagram20182492_1*f*1"/>
  <p:tag name="KSO_WM_TEMPLATE_CATEGORY" val="diagram"/>
  <p:tag name="KSO_WM_TEMPLATE_INDEX" val="20182492"/>
  <p:tag name="KSO_WM_UNIT_LAYERLEVEL" val="1"/>
  <p:tag name="KSO_WM_TAG_VERSION" val="1.0"/>
  <p:tag name="KSO_WM_BEAUTIFY_FLAG" val="#wm#"/>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82492_1*i*2"/>
  <p:tag name="KSO_WM_TEMPLATE_CATEGORY" val="diagram"/>
  <p:tag name="KSO_WM_TEMPLATE_INDEX" val="20182492"/>
  <p:tag name="KSO_WM_UNIT_LAYERLEVEL" val="1"/>
  <p:tag name="KSO_WM_TAG_VERSION" val="1.0"/>
  <p:tag name="KSO_WM_BEAUTIFY_FLAG" val="#wm#"/>
</p:tagLst>
</file>

<file path=ppt/tags/tag484.xml><?xml version="1.0" encoding="utf-8"?>
<p:tagLst xmlns:p="http://schemas.openxmlformats.org/presentationml/2006/main">
  <p:tag name="KSO_WM_UNIT_VALUE" val="1371*1558"/>
  <p:tag name="KSO_WM_UNIT_HIGHLIGHT" val="0"/>
  <p:tag name="KSO_WM_UNIT_COMPATIBLE" val="0"/>
  <p:tag name="KSO_WM_UNIT_DIAGRAM_ISNUMVISUAL" val="0"/>
  <p:tag name="KSO_WM_UNIT_DIAGRAM_ISREFERUNIT" val="0"/>
  <p:tag name="KSO_WM_UNIT_TYPE" val="d"/>
  <p:tag name="KSO_WM_UNIT_INDEX" val="1"/>
  <p:tag name="KSO_WM_UNIT_ID" val="diagram20182492_1*d*1"/>
  <p:tag name="KSO_WM_TEMPLATE_CATEGORY" val="diagram"/>
  <p:tag name="KSO_WM_TEMPLATE_INDEX" val="20182492"/>
  <p:tag name="KSO_WM_UNIT_SUPPORT_UNIT_TYPE" val="[]"/>
  <p:tag name="KSO_WM_UNIT_LAYERLEVEL" val="1"/>
  <p:tag name="KSO_WM_TAG_VERSION" val="1.0"/>
  <p:tag name="KSO_WM_BEAUTIFY_FLAG" val="#wm#"/>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82492_1*i*4"/>
  <p:tag name="KSO_WM_TEMPLATE_CATEGORY" val="diagram"/>
  <p:tag name="KSO_WM_TEMPLATE_INDEX" val="20182492"/>
  <p:tag name="KSO_WM_UNIT_LAYERLEVEL" val="1"/>
  <p:tag name="KSO_WM_TAG_VERSION" val="1.0"/>
  <p:tag name="KSO_WM_BEAUTIFY_FLAG" val="#wm#"/>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82492_1*i*5"/>
  <p:tag name="KSO_WM_TEMPLATE_CATEGORY" val="diagram"/>
  <p:tag name="KSO_WM_TEMPLATE_INDEX" val="20182492"/>
  <p:tag name="KSO_WM_UNIT_LAYERLEVEL" val="1"/>
  <p:tag name="KSO_WM_TAG_VERSION" val="1.0"/>
  <p:tag name="KSO_WM_BEAUTIFY_FLAG" val="#wm#"/>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82492_1*i*6"/>
  <p:tag name="KSO_WM_TEMPLATE_CATEGORY" val="diagram"/>
  <p:tag name="KSO_WM_TEMPLATE_INDEX" val="20182492"/>
  <p:tag name="KSO_WM_UNIT_LAYERLEVEL" val="1"/>
  <p:tag name="KSO_WM_TAG_VERSION" val="1.0"/>
  <p:tag name="KSO_WM_BEAUTIFY_FLAG" val="#wm#"/>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82492_1*i*7"/>
  <p:tag name="KSO_WM_TEMPLATE_CATEGORY" val="diagram"/>
  <p:tag name="KSO_WM_TEMPLATE_INDEX" val="20182492"/>
  <p:tag name="KSO_WM_UNIT_LAYERLEVEL" val="1"/>
  <p:tag name="KSO_WM_TAG_VERSION" val="1.0"/>
  <p:tag name="KSO_WM_BEAUTIFY_FLAG" val="#wm#"/>
</p:tagLst>
</file>

<file path=ppt/tags/tag48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90.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91.xml><?xml version="1.0" encoding="utf-8"?>
<p:tagLst xmlns:p="http://schemas.openxmlformats.org/presentationml/2006/main">
  <p:tag name="REFSHAPE" val="678797316"/>
</p:tagLst>
</file>

<file path=ppt/tags/tag492.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
  <p:tag name="KSO_WM_UNIT_NOCLEAR" val="0"/>
  <p:tag name="KSO_WM_UNIT_VALUE" val="108"/>
  <p:tag name="KSO_WM_UNIT_HIGHLIGHT" val="0"/>
  <p:tag name="KSO_WM_UNIT_COMPATIBLE" val="0"/>
  <p:tag name="KSO_WM_UNIT_DIAGRAM_ISNUMVISUAL" val="0"/>
  <p:tag name="KSO_WM_UNIT_DIAGRAM_ISREFERUNIT" val="0"/>
  <p:tag name="KSO_WM_UNIT_TYPE" val="f"/>
  <p:tag name="KSO_WM_UNIT_INDEX" val="1"/>
  <p:tag name="KSO_WM_UNIT_ID" val="diagram20182492_1*f*1"/>
  <p:tag name="KSO_WM_TEMPLATE_CATEGORY" val="diagram"/>
  <p:tag name="KSO_WM_TEMPLATE_INDEX" val="20182492"/>
  <p:tag name="KSO_WM_UNIT_LAYERLEVEL" val="1"/>
  <p:tag name="KSO_WM_TAG_VERSION" val="1.0"/>
  <p:tag name="KSO_WM_BEAUTIFY_FLAG" val="#wm#"/>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82492_1*i*2"/>
  <p:tag name="KSO_WM_TEMPLATE_CATEGORY" val="diagram"/>
  <p:tag name="KSO_WM_TEMPLATE_INDEX" val="20182492"/>
  <p:tag name="KSO_WM_UNIT_LAYERLEVEL" val="1"/>
  <p:tag name="KSO_WM_TAG_VERSION" val="1.0"/>
  <p:tag name="KSO_WM_BEAUTIFY_FLAG" val="#wm#"/>
</p:tagLst>
</file>

<file path=ppt/tags/tag494.xml><?xml version="1.0" encoding="utf-8"?>
<p:tagLst xmlns:p="http://schemas.openxmlformats.org/presentationml/2006/main">
  <p:tag name="KSO_WM_UNIT_VALUE" val="1371*1558"/>
  <p:tag name="KSO_WM_UNIT_HIGHLIGHT" val="0"/>
  <p:tag name="KSO_WM_UNIT_COMPATIBLE" val="0"/>
  <p:tag name="KSO_WM_UNIT_DIAGRAM_ISNUMVISUAL" val="0"/>
  <p:tag name="KSO_WM_UNIT_DIAGRAM_ISREFERUNIT" val="0"/>
  <p:tag name="KSO_WM_UNIT_TYPE" val="d"/>
  <p:tag name="KSO_WM_UNIT_INDEX" val="1"/>
  <p:tag name="KSO_WM_UNIT_ID" val="diagram20182492_1*d*1"/>
  <p:tag name="KSO_WM_TEMPLATE_CATEGORY" val="diagram"/>
  <p:tag name="KSO_WM_TEMPLATE_INDEX" val="20182492"/>
  <p:tag name="KSO_WM_UNIT_SUPPORT_UNIT_TYPE" val="[]"/>
  <p:tag name="KSO_WM_UNIT_LAYERLEVEL" val="1"/>
  <p:tag name="KSO_WM_TAG_VERSION" val="1.0"/>
  <p:tag name="KSO_WM_BEAUTIFY_FLAG" val="#wm#"/>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82492_1*i*4"/>
  <p:tag name="KSO_WM_TEMPLATE_CATEGORY" val="diagram"/>
  <p:tag name="KSO_WM_TEMPLATE_INDEX" val="20182492"/>
  <p:tag name="KSO_WM_UNIT_LAYERLEVEL" val="1"/>
  <p:tag name="KSO_WM_TAG_VERSION" val="1.0"/>
  <p:tag name="KSO_WM_BEAUTIFY_FLAG" val="#wm#"/>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82492_1*i*5"/>
  <p:tag name="KSO_WM_TEMPLATE_CATEGORY" val="diagram"/>
  <p:tag name="KSO_WM_TEMPLATE_INDEX" val="20182492"/>
  <p:tag name="KSO_WM_UNIT_LAYERLEVEL" val="1"/>
  <p:tag name="KSO_WM_TAG_VERSION" val="1.0"/>
  <p:tag name="KSO_WM_BEAUTIFY_FLAG" val="#wm#"/>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82492_1*i*6"/>
  <p:tag name="KSO_WM_TEMPLATE_CATEGORY" val="diagram"/>
  <p:tag name="KSO_WM_TEMPLATE_INDEX" val="20182492"/>
  <p:tag name="KSO_WM_UNIT_LAYERLEVEL" val="1"/>
  <p:tag name="KSO_WM_TAG_VERSION" val="1.0"/>
  <p:tag name="KSO_WM_BEAUTIFY_FLAG" val="#wm#"/>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82492_1*i*7"/>
  <p:tag name="KSO_WM_TEMPLATE_CATEGORY" val="diagram"/>
  <p:tag name="KSO_WM_TEMPLATE_INDEX" val="20182492"/>
  <p:tag name="KSO_WM_UNIT_LAYERLEVEL" val="1"/>
  <p:tag name="KSO_WM_TAG_VERSION" val="1.0"/>
  <p:tag name="KSO_WM_BEAUTIFY_FLAG" val="#wm#"/>
</p:tagLst>
</file>

<file path=ppt/tags/tag49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00.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01.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63_5*i*1"/>
  <p:tag name="KSO_WM_TEMPLATE_CATEGORY" val="diagram"/>
  <p:tag name="KSO_WM_TEMPLATE_INDEX" val="20198863"/>
  <p:tag name="KSO_WM_UNIT_LAYERLEVEL" val="1"/>
  <p:tag name="KSO_WM_TAG_VERSION" val="1.0"/>
  <p:tag name="KSO_WM_BEAUTIFY_FLAG" val="#wm#"/>
  <p:tag name="KSO_WM_UNIT_USESOURCEFORMAT_APPLY" val="1"/>
</p:tagLst>
</file>

<file path=ppt/tags/tag503.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2"/>
  <p:tag name="KSO_WM_UNIT_ID" val="diagram20198863_5*d*2"/>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504.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4"/>
  <p:tag name="KSO_WM_UNIT_ID" val="diagram20198863_5*d*4"/>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505.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63_5*d*1"/>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506.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3"/>
  <p:tag name="KSO_WM_UNIT_ID" val="diagram20198863_5*d*3"/>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863_1**"/>
  <p:tag name="KSO_WM_TEMPLATE_CATEGORY" val="diagram"/>
  <p:tag name="KSO_WM_TEMPLATE_INDEX" val="20198863"/>
  <p:tag name="KSO_WM_UNIT_LAYERLEVEL" val="1"/>
  <p:tag name="KSO_WM_TAG_VERSION" val="1.0"/>
  <p:tag name="KSO_WM_BEAUTIFY_FLAG" val="#wm#"/>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63_5*i*2"/>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63_5*i*3"/>
  <p:tag name="KSO_WM_TEMPLATE_CATEGORY" val="diagram"/>
  <p:tag name="KSO_WM_TEMPLATE_INDEX" val="20198863"/>
  <p:tag name="KSO_WM_UNIT_LAYERLEVEL" val="1"/>
  <p:tag name="KSO_WM_TAG_VERSION" val="1.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63_5*i*4"/>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63_5*i*5"/>
  <p:tag name="KSO_WM_TEMPLATE_CATEGORY" val="diagram"/>
  <p:tag name="KSO_WM_TEMPLATE_INDEX" val="20198863"/>
  <p:tag name="KSO_WM_UNIT_LAYERLEVEL" val="1"/>
  <p:tag name="KSO_WM_TAG_VERSION" val="1.0"/>
  <p:tag name="KSO_WM_BEAUTIFY_FLAG" val="#wm#"/>
  <p:tag name="KSO_WM_UNIT_USESOURCEFORMAT_APPLY"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98863_5*i*6"/>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513.xml><?xml version="1.0" encoding="utf-8"?>
<p:tagLst xmlns:p="http://schemas.openxmlformats.org/presentationml/2006/main">
  <p:tag name="KSO_WM_UNIT_RELATE_UNITID" val="diagram20198863_5*i*1"/>
  <p:tag name="KSO_WM_UNIT_NOCLEAR" val="0"/>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63_5*i*8"/>
  <p:tag name="KSO_WM_TEMPLATE_CATEGORY" val="diagram"/>
  <p:tag name="KSO_WM_TEMPLATE_INDEX" val="20198863"/>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198863_5*i*7"/>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515.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92"/>
  <p:tag name="KSO_WM_UNIT_HIGHLIGHT" val="0"/>
  <p:tag name="KSO_WM_UNIT_COMPATIBLE" val="0"/>
  <p:tag name="KSO_WM_UNIT_DIAGRAM_ISNUMVISUAL" val="0"/>
  <p:tag name="KSO_WM_UNIT_DIAGRAM_ISREFERUNIT" val="0"/>
  <p:tag name="KSO_WM_UNIT_TYPE" val="f"/>
  <p:tag name="KSO_WM_UNIT_INDEX" val="1"/>
  <p:tag name="KSO_WM_UNIT_ID" val="mixed20201907_188*f*1"/>
  <p:tag name="KSO_WM_TEMPLATE_CATEGORY" val="mixed"/>
  <p:tag name="KSO_WM_TEMPLATE_INDEX" val="20201907"/>
  <p:tag name="KSO_WM_UNIT_LAYERLEVEL" val="1"/>
  <p:tag name="KSO_WM_TAG_VERSION" val="1.0"/>
  <p:tag name="KSO_WM_BEAUTIFY_FLAG" val="#wm#"/>
  <p:tag name="KSO_WM_UNIT_TEXTBOXSTYLE_GUID" val="{5fc6bd79-f41e-48fe-8596-1f93e4518add}"/>
  <p:tag name="KSO_WM_UNIT_TEXTBOXSTYLE_TEMPLATEID" val="3134227"/>
  <p:tag name="KSO_WM_UNIT_TEXTBOXSTYLE_TYPE" val="9"/>
</p:tagLst>
</file>

<file path=ppt/tags/tag516.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17.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94_1*i*8"/>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94_1*i*9"/>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1.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22.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52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24.xml><?xml version="1.0" encoding="utf-8"?>
<p:tagLst xmlns:p="http://schemas.openxmlformats.org/presentationml/2006/main">
  <p:tag name="REFSHAPE" val="678797316"/>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6.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0_1*i*4"/>
  <p:tag name="KSO_WM_TEMPLATE_CATEGORY" val="diagram"/>
  <p:tag name="KSO_WM_TEMPLATE_INDEX" val="20205190"/>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0_1*i*5"/>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0_1*i*6"/>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5190_1*i*8"/>
  <p:tag name="KSO_WM_TEMPLATE_CATEGORY" val="diagram"/>
  <p:tag name="KSO_WM_TEMPLATE_INDEX" val="20205190"/>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5190_1*i*9"/>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5190_1*i*10"/>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534.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535.xml><?xml version="1.0" encoding="utf-8"?>
<p:tagLst xmlns:p="http://schemas.openxmlformats.org/presentationml/2006/main">
  <p:tag name="REFSHAPE" val="678797316"/>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537.xml><?xml version="1.0" encoding="utf-8"?>
<p:tagLst xmlns:p="http://schemas.openxmlformats.org/presentationml/2006/main">
  <p:tag name="REFSHAPE" val="933838980"/>
  <p:tag name="KSO_WM_UNIT_PLACING_PICTURE_USER_VIEWPORT" val="{&quot;height&quot;:3675,&quot;width&quot;:15360}"/>
</p:tagLst>
</file>

<file path=ppt/tags/tag538.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539.xml><?xml version="1.0" encoding="utf-8"?>
<p:tagLst xmlns:p="http://schemas.openxmlformats.org/presentationml/2006/main">
  <p:tag name="REFSHAPE" val="678797316"/>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15_1*i*3"/>
  <p:tag name="KSO_WM_TEMPLATE_CATEGORY" val="diagram"/>
  <p:tag name="KSO_WM_TEMPLATE_INDEX" val="20205115"/>
  <p:tag name="KSO_WM_UNIT_LAYERLEVEL" val="1"/>
  <p:tag name="KSO_WM_TAG_VERSION" val="1.0"/>
  <p:tag name="KSO_WM_BEAUTIFY_FLAG" val="#wm#"/>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15_1*i*4"/>
  <p:tag name="KSO_WM_TEMPLATE_CATEGORY" val="diagram"/>
  <p:tag name="KSO_WM_TEMPLATE_INDEX" val="20205115"/>
  <p:tag name="KSO_WM_UNIT_LAYERLEVEL" val="1"/>
  <p:tag name="KSO_WM_TAG_VERSION" val="1.0"/>
  <p:tag name="KSO_WM_BEAUTIFY_FLAG" val="#wm#"/>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546.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547.xml><?xml version="1.0" encoding="utf-8"?>
<p:tagLst xmlns:p="http://schemas.openxmlformats.org/presentationml/2006/main">
  <p:tag name="REFSHAPE" val="678797316"/>
</p:tagLst>
</file>

<file path=ppt/tags/tag548.xml><?xml version="1.0" encoding="utf-8"?>
<p:tagLst xmlns:p="http://schemas.openxmlformats.org/presentationml/2006/main">
  <p:tag name="REFSHAPE" val="933838980"/>
  <p:tag name="KSO_WM_UNIT_PLACING_PICTURE_USER_VIEWPORT" val="{&quot;height&quot;:3675,&quot;width&quot;:15360}"/>
</p:tagLst>
</file>

<file path=ppt/tags/tag549.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50.xml><?xml version="1.0" encoding="utf-8"?>
<p:tagLst xmlns:p="http://schemas.openxmlformats.org/presentationml/2006/main">
  <p:tag name="REFSHAPE" val="678797316"/>
</p:tagLst>
</file>

<file path=ppt/tags/tag551.xml><?xml version="1.0" encoding="utf-8"?>
<p:tagLst xmlns:p="http://schemas.openxmlformats.org/presentationml/2006/main">
  <p:tag name="REFSHAPE" val="933838980"/>
  <p:tag name="KSO_WM_UNIT_PLACING_PICTURE_USER_VIEWPORT" val="{&quot;height&quot;:3675,&quot;width&quot;:15360}"/>
</p:tagLst>
</file>

<file path=ppt/tags/tag552.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56.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557.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58.xml><?xml version="1.0" encoding="utf-8"?>
<p:tagLst xmlns:p="http://schemas.openxmlformats.org/presentationml/2006/main">
  <p:tag name="REFSHAPE" val="678797316"/>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60.xml><?xml version="1.0" encoding="utf-8"?>
<p:tagLst xmlns:p="http://schemas.openxmlformats.org/presentationml/2006/main">
  <p:tag name="REFSHAPE" val="933838980"/>
  <p:tag name="KSO_WM_UNIT_PLACING_PICTURE_USER_VIEWPORT" val="{&quot;height&quot;:3675,&quot;width&quot;:15360}"/>
</p:tagLst>
</file>

<file path=ppt/tags/tag561.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6.xml><?xml version="1.0" encoding="utf-8"?>
<p:tagLst xmlns:p="http://schemas.openxmlformats.org/presentationml/2006/main">
  <p:tag name="KSO_WM_SLIDE_ID" val="custom20203704_22"/>
  <p:tag name="KSO_WM_TEMPLATE_SUBCATEGORY" val="0"/>
  <p:tag name="KSO_WM_TEMPLATE_MASTER_TYPE" val="1"/>
  <p:tag name="KSO_WM_TEMPLATE_COLOR_TYPE" val="1"/>
  <p:tag name="KSO_WM_SLIDE_ITEM_CNT" val="0"/>
  <p:tag name="KSO_WM_SLIDE_INDEX" val="22"/>
  <p:tag name="KSO_WM_TAG_VERSION" val="1.0"/>
  <p:tag name="KSO_WM_BEAUTIFY_FLAG" val="#wm#"/>
  <p:tag name="KSO_WM_TEMPLATE_CATEGORY" val="custom"/>
  <p:tag name="KSO_WM_TEMPLATE_INDEX" val="20203704"/>
  <p:tag name="KSO_WM_SLIDE_TYPE" val="endPage"/>
  <p:tag name="KSO_WM_SLIDE_SUBTYPE" val="pureTxt"/>
  <p:tag name="KSO_WM_SLIDE_LAYOUT" val="a_b"/>
  <p:tag name="KSO_WM_SLIDE_LAYOUT_CNT" val="1_1"/>
  <p:tag name="KSO_WM_TEMPLATE_THUMBS_INDEX" val="1、2、3、6、8、10、11、12、15"/>
  <p:tag name="KSO_WM_SPECIAL_SOURCE" val="bdnull"/>
</p:tagLst>
</file>

<file path=ppt/tags/tag567.xml><?xml version="1.0" encoding="utf-8"?>
<p:tagLst xmlns:p="http://schemas.openxmlformats.org/presentationml/2006/main">
  <p:tag name="KSO_DOCER_TEMPLATE_OPEN_ONCE_MARK"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Office 主题​​">
  <a:themeElements>
    <a:clrScheme name="自定义 85">
      <a:dk1>
        <a:sysClr val="windowText" lastClr="000000"/>
      </a:dk1>
      <a:lt1>
        <a:sysClr val="window" lastClr="FFFFFF"/>
      </a:lt1>
      <a:dk2>
        <a:srgbClr val="FFFCF1"/>
      </a:dk2>
      <a:lt2>
        <a:srgbClr val="FFFFFF"/>
      </a:lt2>
      <a:accent1>
        <a:srgbClr val="FCC301"/>
      </a:accent1>
      <a:accent2>
        <a:srgbClr val="E3BE17"/>
      </a:accent2>
      <a:accent3>
        <a:srgbClr val="CAB92C"/>
      </a:accent3>
      <a:accent4>
        <a:srgbClr val="B1B342"/>
      </a:accent4>
      <a:accent5>
        <a:srgbClr val="98AE57"/>
      </a:accent5>
      <a:accent6>
        <a:srgbClr val="7FA96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85">
      <a:dk1>
        <a:sysClr val="windowText" lastClr="000000"/>
      </a:dk1>
      <a:lt1>
        <a:sysClr val="window" lastClr="FFFFFF"/>
      </a:lt1>
      <a:dk2>
        <a:srgbClr val="FFFCF1"/>
      </a:dk2>
      <a:lt2>
        <a:srgbClr val="FFFFFF"/>
      </a:lt2>
      <a:accent1>
        <a:srgbClr val="FCC301"/>
      </a:accent1>
      <a:accent2>
        <a:srgbClr val="E3BE17"/>
      </a:accent2>
      <a:accent3>
        <a:srgbClr val="CAB92C"/>
      </a:accent3>
      <a:accent4>
        <a:srgbClr val="B1B342"/>
      </a:accent4>
      <a:accent5>
        <a:srgbClr val="98AE57"/>
      </a:accent5>
      <a:accent6>
        <a:srgbClr val="7FA96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8783</Words>
  <Application>WPS 演示</Application>
  <PresentationFormat>宽屏</PresentationFormat>
  <Paragraphs>327</Paragraphs>
  <Slides>36</Slides>
  <Notes>1</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36</vt:i4>
      </vt:variant>
    </vt:vector>
  </HeadingPairs>
  <TitlesOfParts>
    <vt:vector size="56" baseType="lpstr">
      <vt:lpstr>Arial</vt:lpstr>
      <vt:lpstr>宋体</vt:lpstr>
      <vt:lpstr>Wingdings</vt:lpstr>
      <vt:lpstr>微软雅黑</vt:lpstr>
      <vt:lpstr>汉仪旗黑-85S</vt:lpstr>
      <vt:lpstr>黑体</vt:lpstr>
      <vt:lpstr>叶根友毛笔行书简体-个人版</vt:lpstr>
      <vt:lpstr>方正黑体简体</vt:lpstr>
      <vt:lpstr>方正黑体简体</vt:lpstr>
      <vt:lpstr>Arial Unicode MS</vt:lpstr>
      <vt:lpstr>Segoe UI</vt:lpstr>
      <vt:lpstr>Wingdings</vt:lpstr>
      <vt:lpstr>Malgun Gothic</vt:lpstr>
      <vt:lpstr>MS PMincho</vt:lpstr>
      <vt:lpstr>思源黑体旧字形 Normal</vt:lpstr>
      <vt:lpstr>Helvetica</vt:lpstr>
      <vt:lpstr>Gill Sans</vt:lpstr>
      <vt:lpstr>Gill Sans MT</vt:lpstr>
      <vt:lpstr>Office 主题​​</vt:lpstr>
      <vt:lpstr>1_Office 主题​​</vt:lpstr>
      <vt:lpstr>心</vt:lpstr>
      <vt:lpstr>PowerPoint 演示文稿</vt:lpstr>
      <vt:lpstr>大学生职业生涯规划 与择业心理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wxl</dc:creator>
  <cp:lastModifiedBy>hmd</cp:lastModifiedBy>
  <cp:revision>36</cp:revision>
  <dcterms:created xsi:type="dcterms:W3CDTF">2019-05-28T01:30:00Z</dcterms:created>
  <dcterms:modified xsi:type="dcterms:W3CDTF">2021-11-12T10:09:56Z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3D73BAEC154F448EBCB41743AF2B801A</vt:lpwstr>
  </property>
</Properties>
</file>