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1" r:id="rId3"/>
  </p:sldMasterIdLst>
  <p:notesMasterIdLst>
    <p:notesMasterId r:id="rId6"/>
  </p:notesMasterIdLst>
  <p:handoutMasterIdLst>
    <p:handoutMasterId r:id="rId31"/>
  </p:handoutMasterIdLst>
  <p:sldIdLst>
    <p:sldId id="269" r:id="rId4"/>
    <p:sldId id="379" r:id="rId5"/>
    <p:sldId id="329" r:id="rId7"/>
    <p:sldId id="273" r:id="rId8"/>
    <p:sldId id="335" r:id="rId9"/>
    <p:sldId id="334" r:id="rId10"/>
    <p:sldId id="336" r:id="rId11"/>
    <p:sldId id="340" r:id="rId12"/>
    <p:sldId id="337" r:id="rId13"/>
    <p:sldId id="341" r:id="rId14"/>
    <p:sldId id="342" r:id="rId15"/>
    <p:sldId id="344" r:id="rId16"/>
    <p:sldId id="346" r:id="rId17"/>
    <p:sldId id="365" r:id="rId18"/>
    <p:sldId id="361" r:id="rId19"/>
    <p:sldId id="350" r:id="rId20"/>
    <p:sldId id="349" r:id="rId21"/>
    <p:sldId id="360" r:id="rId22"/>
    <p:sldId id="352" r:id="rId23"/>
    <p:sldId id="353" r:id="rId24"/>
    <p:sldId id="354" r:id="rId25"/>
    <p:sldId id="355" r:id="rId26"/>
    <p:sldId id="357" r:id="rId27"/>
    <p:sldId id="358" r:id="rId28"/>
    <p:sldId id="359" r:id="rId29"/>
    <p:sldId id="272" r:id="rId30"/>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C301"/>
    <a:srgbClr val="FFFFFF"/>
    <a:srgbClr val="ECE9F0"/>
    <a:srgbClr val="EDEBF0"/>
    <a:srgbClr val="E3BE17"/>
    <a:srgbClr val="CAB92C"/>
    <a:srgbClr val="B1B342"/>
    <a:srgbClr val="7EA96D"/>
    <a:srgbClr val="C4C815"/>
    <a:srgbClr val="F8F7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19"/>
        <p:guide pos="370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566.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2.png"/><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2.png"/><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image" Target="../media/image1.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80.xml"/><Relationship Id="rId6" Type="http://schemas.openxmlformats.org/officeDocument/2006/relationships/image" Target="../media/image2.pn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4.png"/><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0" Type="http://schemas.openxmlformats.org/officeDocument/2006/relationships/tags" Target="../tags/tag95.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4.png"/><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4.png"/><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4.png"/><Relationship Id="rId2" Type="http://schemas.openxmlformats.org/officeDocument/2006/relationships/tags" Target="../tags/tag11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image" Target="../media/image6.png"/><Relationship Id="rId6" Type="http://schemas.openxmlformats.org/officeDocument/2006/relationships/tags" Target="../tags/tag125.xml"/><Relationship Id="rId5" Type="http://schemas.openxmlformats.org/officeDocument/2006/relationships/image" Target="../media/image5.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image" Target="../media/image7.png"/><Relationship Id="rId7" Type="http://schemas.openxmlformats.org/officeDocument/2006/relationships/tags" Target="../tags/tag141.xml"/><Relationship Id="rId6" Type="http://schemas.openxmlformats.org/officeDocument/2006/relationships/image" Target="../media/image1.png"/><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7.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image" Target="../media/image2.png"/><Relationship Id="rId2" Type="http://schemas.openxmlformats.org/officeDocument/2006/relationships/tags" Target="../tags/tag157.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image" Target="../media/image3.png"/><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image" Target="../media/image2.png"/><Relationship Id="rId2" Type="http://schemas.openxmlformats.org/officeDocument/2006/relationships/tags" Target="../tags/tag172.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image" Target="../media/image2.png"/><Relationship Id="rId2" Type="http://schemas.openxmlformats.org/officeDocument/2006/relationships/tags" Target="../tags/tag179.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2.png"/><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image" Target="../media/image2.png"/><Relationship Id="rId2" Type="http://schemas.openxmlformats.org/officeDocument/2006/relationships/tags" Target="../tags/tag196.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image" Target="../media/image2.png"/><Relationship Id="rId2" Type="http://schemas.openxmlformats.org/officeDocument/2006/relationships/tags" Target="../tags/tag209.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image" Target="../media/image1.png"/><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0" Type="http://schemas.openxmlformats.org/officeDocument/2006/relationships/tags" Target="../tags/tag231.xml"/><Relationship Id="rId2" Type="http://schemas.openxmlformats.org/officeDocument/2006/relationships/tags" Target="../tags/tag214.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7" Type="http://schemas.openxmlformats.org/officeDocument/2006/relationships/tags" Target="../tags/tag236.xml"/><Relationship Id="rId6" Type="http://schemas.openxmlformats.org/officeDocument/2006/relationships/image" Target="../media/image2.png"/><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image" Target="../media/image4.png"/><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0" Type="http://schemas.openxmlformats.org/officeDocument/2006/relationships/tags" Target="../tags/tag251.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image" Target="../media/image4.png"/><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0" Type="http://schemas.openxmlformats.org/officeDocument/2006/relationships/tags" Target="../tags/tag259.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image" Target="../media/image4.png"/><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0" Type="http://schemas.openxmlformats.org/officeDocument/2006/relationships/tags" Target="../tags/tag267.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image" Target="../media/image4.png"/><Relationship Id="rId2" Type="http://schemas.openxmlformats.org/officeDocument/2006/relationships/tags" Target="../tags/tag268.xml"/><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2.png"/><Relationship Id="rId2" Type="http://schemas.openxmlformats.org/officeDocument/2006/relationships/tags" Target="../tags/tag33.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image" Target="../media/image6.png"/><Relationship Id="rId6" Type="http://schemas.openxmlformats.org/officeDocument/2006/relationships/tags" Target="../tags/tag281.xml"/><Relationship Id="rId5" Type="http://schemas.openxmlformats.org/officeDocument/2006/relationships/image" Target="../media/image5.png"/><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2.png"/><Relationship Id="rId2" Type="http://schemas.openxmlformats.org/officeDocument/2006/relationships/tags" Target="../tags/tag4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1_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9" Type="http://schemas.openxmlformats.org/officeDocument/2006/relationships/theme" Target="../theme/theme1.xml"/><Relationship Id="rId48" Type="http://schemas.openxmlformats.org/officeDocument/2006/relationships/tags" Target="../tags/tag136.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5" Type="http://schemas.openxmlformats.org/officeDocument/2006/relationships/theme" Target="../theme/theme2.xml"/><Relationship Id="rId24" Type="http://schemas.openxmlformats.org/officeDocument/2006/relationships/tags" Target="../tags/tag292.xml"/><Relationship Id="rId23" Type="http://schemas.openxmlformats.org/officeDocument/2006/relationships/tags" Target="../tags/tag291.xml"/><Relationship Id="rId22" Type="http://schemas.openxmlformats.org/officeDocument/2006/relationships/tags" Target="../tags/tag290.xml"/><Relationship Id="rId21" Type="http://schemas.openxmlformats.org/officeDocument/2006/relationships/tags" Target="../tags/tag289.xml"/><Relationship Id="rId20" Type="http://schemas.openxmlformats.org/officeDocument/2006/relationships/tags" Target="../tags/tag288.xml"/><Relationship Id="rId2" Type="http://schemas.openxmlformats.org/officeDocument/2006/relationships/slideLayout" Target="../slideLayouts/slideLayout44.xml"/><Relationship Id="rId19" Type="http://schemas.openxmlformats.org/officeDocument/2006/relationships/tags" Target="../tags/tag287.xml"/><Relationship Id="rId18" Type="http://schemas.openxmlformats.org/officeDocument/2006/relationships/slideLayout" Target="../slideLayouts/slideLayout60.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image" Target="../media/image7.png"/><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1" Type="http://schemas.openxmlformats.org/officeDocument/2006/relationships/slideLayout" Target="../slideLayouts/slideLayout1.xml"/><Relationship Id="rId10" Type="http://schemas.openxmlformats.org/officeDocument/2006/relationships/tags" Target="../tags/tag301.xml"/><Relationship Id="rId1" Type="http://schemas.openxmlformats.org/officeDocument/2006/relationships/tags" Target="../tags/tag29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07.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12.xml.rels><?xml version="1.0" encoding="UTF-8" standalone="yes"?>
<Relationships xmlns="http://schemas.openxmlformats.org/package/2006/relationships"><Relationship Id="rId9" Type="http://schemas.openxmlformats.org/officeDocument/2006/relationships/tags" Target="../tags/tag423.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2" Type="http://schemas.openxmlformats.org/officeDocument/2006/relationships/slideLayout" Target="../slideLayouts/slideLayout7.xml"/><Relationship Id="rId21" Type="http://schemas.openxmlformats.org/officeDocument/2006/relationships/tags" Target="../tags/tag435.xml"/><Relationship Id="rId20" Type="http://schemas.openxmlformats.org/officeDocument/2006/relationships/tags" Target="../tags/tag434.xml"/><Relationship Id="rId2" Type="http://schemas.openxmlformats.org/officeDocument/2006/relationships/tags" Target="../tags/tag416.xml"/><Relationship Id="rId19" Type="http://schemas.openxmlformats.org/officeDocument/2006/relationships/tags" Target="../tags/tag433.xml"/><Relationship Id="rId18" Type="http://schemas.openxmlformats.org/officeDocument/2006/relationships/tags" Target="../tags/tag432.xml"/><Relationship Id="rId17" Type="http://schemas.openxmlformats.org/officeDocument/2006/relationships/tags" Target="../tags/tag431.xml"/><Relationship Id="rId16" Type="http://schemas.openxmlformats.org/officeDocument/2006/relationships/tags" Target="../tags/tag430.xml"/><Relationship Id="rId15" Type="http://schemas.openxmlformats.org/officeDocument/2006/relationships/tags" Target="../tags/tag429.xml"/><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tags" Target="../tags/tag415.xml"/></Relationships>
</file>

<file path=ppt/slides/_rels/slide13.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6" Type="http://schemas.openxmlformats.org/officeDocument/2006/relationships/slideLayout" Target="../slideLayouts/slideLayout7.xml"/><Relationship Id="rId35" Type="http://schemas.openxmlformats.org/officeDocument/2006/relationships/tags" Target="../tags/tag470.xml"/><Relationship Id="rId34" Type="http://schemas.openxmlformats.org/officeDocument/2006/relationships/tags" Target="../tags/tag469.xml"/><Relationship Id="rId33" Type="http://schemas.openxmlformats.org/officeDocument/2006/relationships/tags" Target="../tags/tag468.xml"/><Relationship Id="rId32" Type="http://schemas.openxmlformats.org/officeDocument/2006/relationships/tags" Target="../tags/tag467.xml"/><Relationship Id="rId31" Type="http://schemas.openxmlformats.org/officeDocument/2006/relationships/tags" Target="../tags/tag466.xml"/><Relationship Id="rId30" Type="http://schemas.openxmlformats.org/officeDocument/2006/relationships/tags" Target="../tags/tag465.xml"/><Relationship Id="rId3" Type="http://schemas.openxmlformats.org/officeDocument/2006/relationships/tags" Target="../tags/tag438.xml"/><Relationship Id="rId29" Type="http://schemas.openxmlformats.org/officeDocument/2006/relationships/tags" Target="../tags/tag464.xml"/><Relationship Id="rId28" Type="http://schemas.openxmlformats.org/officeDocument/2006/relationships/tags" Target="../tags/tag463.xml"/><Relationship Id="rId27" Type="http://schemas.openxmlformats.org/officeDocument/2006/relationships/tags" Target="../tags/tag462.xml"/><Relationship Id="rId26" Type="http://schemas.openxmlformats.org/officeDocument/2006/relationships/tags" Target="../tags/tag461.xml"/><Relationship Id="rId25" Type="http://schemas.openxmlformats.org/officeDocument/2006/relationships/tags" Target="../tags/tag460.xml"/><Relationship Id="rId24" Type="http://schemas.openxmlformats.org/officeDocument/2006/relationships/tags" Target="../tags/tag459.xml"/><Relationship Id="rId23" Type="http://schemas.openxmlformats.org/officeDocument/2006/relationships/tags" Target="../tags/tag458.xml"/><Relationship Id="rId22" Type="http://schemas.openxmlformats.org/officeDocument/2006/relationships/tags" Target="../tags/tag457.xml"/><Relationship Id="rId21" Type="http://schemas.openxmlformats.org/officeDocument/2006/relationships/tags" Target="../tags/tag456.xml"/><Relationship Id="rId20" Type="http://schemas.openxmlformats.org/officeDocument/2006/relationships/tags" Target="../tags/tag455.xml"/><Relationship Id="rId2" Type="http://schemas.openxmlformats.org/officeDocument/2006/relationships/tags" Target="../tags/tag437.xml"/><Relationship Id="rId19" Type="http://schemas.openxmlformats.org/officeDocument/2006/relationships/tags" Target="../tags/tag454.xml"/><Relationship Id="rId18" Type="http://schemas.openxmlformats.org/officeDocument/2006/relationships/tags" Target="../tags/tag453.xml"/><Relationship Id="rId17" Type="http://schemas.openxmlformats.org/officeDocument/2006/relationships/tags" Target="../tags/tag452.xml"/><Relationship Id="rId16" Type="http://schemas.openxmlformats.org/officeDocument/2006/relationships/tags" Target="../tags/tag451.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6.xml"/></Relationships>
</file>

<file path=ppt/slides/_rels/slide14.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image" Target="../media/image2.png"/><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1" Type="http://schemas.openxmlformats.org/officeDocument/2006/relationships/slideLayout" Target="../slideLayouts/slideLayout7.xml"/><Relationship Id="rId10" Type="http://schemas.openxmlformats.org/officeDocument/2006/relationships/tags" Target="../tags/tag479.xml"/><Relationship Id="rId1" Type="http://schemas.openxmlformats.org/officeDocument/2006/relationships/tags" Target="../tags/tag471.xml"/></Relationships>
</file>

<file path=ppt/slides/_rels/slide15.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tags" Target="../tags/tag486.xml"/><Relationship Id="rId7" Type="http://schemas.openxmlformats.org/officeDocument/2006/relationships/tags" Target="../tags/tag485.xml"/><Relationship Id="rId6" Type="http://schemas.openxmlformats.org/officeDocument/2006/relationships/image" Target="../media/image2.png"/><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1" Type="http://schemas.openxmlformats.org/officeDocument/2006/relationships/slideLayout" Target="../slideLayouts/slideLayout7.xml"/><Relationship Id="rId10" Type="http://schemas.openxmlformats.org/officeDocument/2006/relationships/tags" Target="../tags/tag488.xml"/><Relationship Id="rId1" Type="http://schemas.openxmlformats.org/officeDocument/2006/relationships/tags" Target="../tags/tag480.xml"/></Relationships>
</file>

<file path=ppt/slides/_rels/slide16.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tags" Target="../tags/tag495.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image" Target="../media/image9.jpeg"/><Relationship Id="rId3" Type="http://schemas.openxmlformats.org/officeDocument/2006/relationships/tags" Target="../tags/tag491.xml"/><Relationship Id="rId2" Type="http://schemas.openxmlformats.org/officeDocument/2006/relationships/tags" Target="../tags/tag490.xml"/><Relationship Id="rId15" Type="http://schemas.openxmlformats.org/officeDocument/2006/relationships/notesSlide" Target="../notesSlides/notesSlide4.xml"/><Relationship Id="rId14" Type="http://schemas.openxmlformats.org/officeDocument/2006/relationships/slideLayout" Target="../slideLayouts/slideLayout7.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tags" Target="../tags/tag489.xml"/></Relationships>
</file>

<file path=ppt/slides/_rels/slide17.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image" Target="../media/image10.jpeg"/><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1" Type="http://schemas.openxmlformats.org/officeDocument/2006/relationships/notesSlide" Target="../notesSlides/notesSlide5.xml"/><Relationship Id="rId10" Type="http://schemas.openxmlformats.org/officeDocument/2006/relationships/slideLayout" Target="../slideLayouts/slideLayout7.xml"/><Relationship Id="rId1" Type="http://schemas.openxmlformats.org/officeDocument/2006/relationships/tags" Target="../tags/tag501.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image" Target="../media/image7.png"/><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7.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tags" Target="../tags/tag514.xml"/></Relationships>
</file>

<file path=ppt/slides/_rels/slide2.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4" Type="http://schemas.openxmlformats.org/officeDocument/2006/relationships/notesSlide" Target="../notesSlides/notesSlide1.xml"/><Relationship Id="rId63" Type="http://schemas.openxmlformats.org/officeDocument/2006/relationships/slideLayout" Target="../slideLayouts/slideLayout48.xml"/><Relationship Id="rId62" Type="http://schemas.openxmlformats.org/officeDocument/2006/relationships/tags" Target="../tags/tag363.xml"/><Relationship Id="rId61" Type="http://schemas.openxmlformats.org/officeDocument/2006/relationships/tags" Target="../tags/tag362.xml"/><Relationship Id="rId60" Type="http://schemas.openxmlformats.org/officeDocument/2006/relationships/tags" Target="../tags/tag361.xml"/><Relationship Id="rId6" Type="http://schemas.openxmlformats.org/officeDocument/2006/relationships/tags" Target="../tags/tag307.xml"/><Relationship Id="rId59" Type="http://schemas.openxmlformats.org/officeDocument/2006/relationships/tags" Target="../tags/tag360.xml"/><Relationship Id="rId58" Type="http://schemas.openxmlformats.org/officeDocument/2006/relationships/tags" Target="../tags/tag359.xml"/><Relationship Id="rId57" Type="http://schemas.openxmlformats.org/officeDocument/2006/relationships/tags" Target="../tags/tag358.xml"/><Relationship Id="rId56" Type="http://schemas.openxmlformats.org/officeDocument/2006/relationships/tags" Target="../tags/tag357.xml"/><Relationship Id="rId55" Type="http://schemas.openxmlformats.org/officeDocument/2006/relationships/tags" Target="../tags/tag356.xml"/><Relationship Id="rId54" Type="http://schemas.openxmlformats.org/officeDocument/2006/relationships/tags" Target="../tags/tag355.xml"/><Relationship Id="rId53" Type="http://schemas.openxmlformats.org/officeDocument/2006/relationships/tags" Target="../tags/tag354.xml"/><Relationship Id="rId52" Type="http://schemas.openxmlformats.org/officeDocument/2006/relationships/tags" Target="../tags/tag353.xml"/><Relationship Id="rId51" Type="http://schemas.openxmlformats.org/officeDocument/2006/relationships/tags" Target="../tags/tag352.xml"/><Relationship Id="rId50" Type="http://schemas.openxmlformats.org/officeDocument/2006/relationships/tags" Target="../tags/tag351.xml"/><Relationship Id="rId5" Type="http://schemas.openxmlformats.org/officeDocument/2006/relationships/tags" Target="../tags/tag306.xml"/><Relationship Id="rId49" Type="http://schemas.openxmlformats.org/officeDocument/2006/relationships/tags" Target="../tags/tag350.xml"/><Relationship Id="rId48" Type="http://schemas.openxmlformats.org/officeDocument/2006/relationships/tags" Target="../tags/tag349.xml"/><Relationship Id="rId47" Type="http://schemas.openxmlformats.org/officeDocument/2006/relationships/tags" Target="../tags/tag348.xml"/><Relationship Id="rId46" Type="http://schemas.openxmlformats.org/officeDocument/2006/relationships/tags" Target="../tags/tag347.xml"/><Relationship Id="rId45" Type="http://schemas.openxmlformats.org/officeDocument/2006/relationships/tags" Target="../tags/tag346.xml"/><Relationship Id="rId44" Type="http://schemas.openxmlformats.org/officeDocument/2006/relationships/tags" Target="../tags/tag345.xml"/><Relationship Id="rId43" Type="http://schemas.openxmlformats.org/officeDocument/2006/relationships/tags" Target="../tags/tag344.xml"/><Relationship Id="rId42" Type="http://schemas.openxmlformats.org/officeDocument/2006/relationships/tags" Target="../tags/tag343.xml"/><Relationship Id="rId41" Type="http://schemas.openxmlformats.org/officeDocument/2006/relationships/tags" Target="../tags/tag342.xml"/><Relationship Id="rId40" Type="http://schemas.openxmlformats.org/officeDocument/2006/relationships/tags" Target="../tags/tag341.xml"/><Relationship Id="rId4" Type="http://schemas.openxmlformats.org/officeDocument/2006/relationships/tags" Target="../tags/tag305.xml"/><Relationship Id="rId39" Type="http://schemas.openxmlformats.org/officeDocument/2006/relationships/tags" Target="../tags/tag340.xml"/><Relationship Id="rId38" Type="http://schemas.openxmlformats.org/officeDocument/2006/relationships/tags" Target="../tags/tag339.xml"/><Relationship Id="rId37" Type="http://schemas.openxmlformats.org/officeDocument/2006/relationships/tags" Target="../tags/tag338.xml"/><Relationship Id="rId36" Type="http://schemas.openxmlformats.org/officeDocument/2006/relationships/tags" Target="../tags/tag337.xml"/><Relationship Id="rId35" Type="http://schemas.openxmlformats.org/officeDocument/2006/relationships/tags" Target="../tags/tag336.xml"/><Relationship Id="rId34" Type="http://schemas.openxmlformats.org/officeDocument/2006/relationships/tags" Target="../tags/tag335.xml"/><Relationship Id="rId33" Type="http://schemas.openxmlformats.org/officeDocument/2006/relationships/tags" Target="../tags/tag334.xml"/><Relationship Id="rId32" Type="http://schemas.openxmlformats.org/officeDocument/2006/relationships/tags" Target="../tags/tag333.xml"/><Relationship Id="rId31" Type="http://schemas.openxmlformats.org/officeDocument/2006/relationships/tags" Target="../tags/tag332.xml"/><Relationship Id="rId30" Type="http://schemas.openxmlformats.org/officeDocument/2006/relationships/tags" Target="../tags/tag331.xml"/><Relationship Id="rId3" Type="http://schemas.openxmlformats.org/officeDocument/2006/relationships/tags" Target="../tags/tag304.xml"/><Relationship Id="rId29" Type="http://schemas.openxmlformats.org/officeDocument/2006/relationships/tags" Target="../tags/tag330.xml"/><Relationship Id="rId28" Type="http://schemas.openxmlformats.org/officeDocument/2006/relationships/tags" Target="../tags/tag329.xml"/><Relationship Id="rId27" Type="http://schemas.openxmlformats.org/officeDocument/2006/relationships/tags" Target="../tags/tag328.xml"/><Relationship Id="rId26" Type="http://schemas.openxmlformats.org/officeDocument/2006/relationships/tags" Target="../tags/tag327.xml"/><Relationship Id="rId25" Type="http://schemas.openxmlformats.org/officeDocument/2006/relationships/tags" Target="../tags/tag326.xml"/><Relationship Id="rId24" Type="http://schemas.openxmlformats.org/officeDocument/2006/relationships/tags" Target="../tags/tag325.xml"/><Relationship Id="rId23" Type="http://schemas.openxmlformats.org/officeDocument/2006/relationships/tags" Target="../tags/tag324.xml"/><Relationship Id="rId22" Type="http://schemas.openxmlformats.org/officeDocument/2006/relationships/tags" Target="../tags/tag323.xml"/><Relationship Id="rId21" Type="http://schemas.openxmlformats.org/officeDocument/2006/relationships/tags" Target="../tags/tag322.xml"/><Relationship Id="rId20" Type="http://schemas.openxmlformats.org/officeDocument/2006/relationships/tags" Target="../tags/tag321.xml"/><Relationship Id="rId2" Type="http://schemas.openxmlformats.org/officeDocument/2006/relationships/tags" Target="../tags/tag303.xml"/><Relationship Id="rId19" Type="http://schemas.openxmlformats.org/officeDocument/2006/relationships/tags" Target="../tags/tag320.xml"/><Relationship Id="rId18" Type="http://schemas.openxmlformats.org/officeDocument/2006/relationships/tags" Target="../tags/tag319.xml"/><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 Type="http://schemas.openxmlformats.org/officeDocument/2006/relationships/tags" Target="../tags/tag520.xml"/></Relationships>
</file>

<file path=ppt/slides/_rels/slide21.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3" Type="http://schemas.openxmlformats.org/officeDocument/2006/relationships/notesSlide" Target="../notesSlides/notesSlide8.xml"/><Relationship Id="rId12" Type="http://schemas.openxmlformats.org/officeDocument/2006/relationships/slideLayout" Target="../slideLayouts/slideLayout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6.xml"/></Relationships>
</file>

<file path=ppt/slides/_rels/slide22.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image" Target="../media/image11.png"/><Relationship Id="rId6" Type="http://schemas.openxmlformats.org/officeDocument/2006/relationships/tags" Target="../tags/tag542.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1" Type="http://schemas.openxmlformats.org/officeDocument/2006/relationships/notesSlide" Target="../notesSlides/notesSlide9.xml"/><Relationship Id="rId10" Type="http://schemas.openxmlformats.org/officeDocument/2006/relationships/slideLayout" Target="../slideLayouts/slideLayout7.xml"/><Relationship Id="rId1" Type="http://schemas.openxmlformats.org/officeDocument/2006/relationships/tags" Target="../tags/tag537.xml"/></Relationships>
</file>

<file path=ppt/slides/_rels/slide23.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image" Target="../media/image11.png"/><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1" Type="http://schemas.openxmlformats.org/officeDocument/2006/relationships/notesSlide" Target="../notesSlides/notesSlide10.xml"/><Relationship Id="rId10" Type="http://schemas.openxmlformats.org/officeDocument/2006/relationships/slideLayout" Target="../slideLayouts/slideLayout7.xml"/><Relationship Id="rId1" Type="http://schemas.openxmlformats.org/officeDocument/2006/relationships/tags" Target="../tags/tag545.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image" Target="../media/image12.png"/><Relationship Id="rId2" Type="http://schemas.openxmlformats.org/officeDocument/2006/relationships/tags" Target="../tags/tag554.xml"/><Relationship Id="rId1" Type="http://schemas.openxmlformats.org/officeDocument/2006/relationships/tags" Target="../tags/tag553.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7.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2.png"/><Relationship Id="rId2" Type="http://schemas.openxmlformats.org/officeDocument/2006/relationships/tags" Target="../tags/tag558.xml"/><Relationship Id="rId1" Type="http://schemas.openxmlformats.org/officeDocument/2006/relationships/tags" Target="../tags/tag557.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65.xml"/><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0" Type="http://schemas.openxmlformats.org/officeDocument/2006/relationships/notesSlide" Target="../notesSlides/notesSlide2.xml"/><Relationship Id="rId1" Type="http://schemas.openxmlformats.org/officeDocument/2006/relationships/tags" Target="../tags/tag36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7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74.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s>
</file>

<file path=ppt/slides/_rels/slide8.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1" Type="http://schemas.openxmlformats.org/officeDocument/2006/relationships/slideLayout" Target="../slideLayouts/slideLayout7.xml"/><Relationship Id="rId20" Type="http://schemas.openxmlformats.org/officeDocument/2006/relationships/tags" Target="../tags/tag401.xml"/><Relationship Id="rId2" Type="http://schemas.openxmlformats.org/officeDocument/2006/relationships/tags" Target="../tags/tag383.xml"/><Relationship Id="rId19" Type="http://schemas.openxmlformats.org/officeDocument/2006/relationships/tags" Target="../tags/tag400.xml"/><Relationship Id="rId18" Type="http://schemas.openxmlformats.org/officeDocument/2006/relationships/tags" Target="../tags/tag399.xml"/><Relationship Id="rId17" Type="http://schemas.openxmlformats.org/officeDocument/2006/relationships/tags" Target="../tags/tag398.xml"/><Relationship Id="rId16" Type="http://schemas.openxmlformats.org/officeDocument/2006/relationships/tags" Target="../tags/tag397.xml"/><Relationship Id="rId15" Type="http://schemas.openxmlformats.org/officeDocument/2006/relationships/tags" Target="../tags/tag396.xml"/><Relationship Id="rId14" Type="http://schemas.openxmlformats.org/officeDocument/2006/relationships/tags" Target="../tags/tag395.xml"/><Relationship Id="rId13" Type="http://schemas.openxmlformats.org/officeDocument/2006/relationships/tags" Target="../tags/tag394.xml"/><Relationship Id="rId12" Type="http://schemas.openxmlformats.org/officeDocument/2006/relationships/tags" Target="../tags/tag393.xml"/><Relationship Id="rId11" Type="http://schemas.openxmlformats.org/officeDocument/2006/relationships/tags" Target="../tags/tag392.xml"/><Relationship Id="rId10" Type="http://schemas.openxmlformats.org/officeDocument/2006/relationships/tags" Target="../tags/tag391.xml"/><Relationship Id="rId1" Type="http://schemas.openxmlformats.org/officeDocument/2006/relationships/tags" Target="../tags/tag382.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image" Target="../media/image7.png"/><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大学生心理健康导论</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心理健康概述</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一、健康观的发展</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1812290"/>
            <a:ext cx="10098405" cy="399859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098040"/>
            <a:ext cx="8816340" cy="30543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健康的内涵随着社会的发展和进步而不断丰富和拓展。早在 1948 年，世界卫生组织（WHO）就对健康做了这样的定义：“健康是一个人的生理、心理与社会适应都臻于完美的状态，而不是没有疾病与虚弱。”世界卫生组织对于健康观的这一转变是一个飞跃，改变了人们特别是医学界长期存在的只重视健康的躯体方面，而忽视健康的心理、社会方面的片面观点。随着医学的进步和卫生事业的发展，人类许多躯体疾病得到了有效的控制和治疗，人的平均寿命延长了，人们对健康的认识和要求也相应地提高了，不只是希望活得长久，更重要的是希望生活得幸福愉快。</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1989 年，世界卫生组织再次定义了健康的概念：“健康包括躯体健康、心理健康、社会适应良好、道德健康。”对于健康的阐释更加全面、科学、完整和系统。</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二、心理健康的含义</a:t>
            </a:r>
            <a:endParaRPr lang="zh-CN" altLang="en-US" sz="2400" b="1" spc="300" noProof="0" dirty="0">
              <a:ln>
                <a:noFill/>
              </a:ln>
              <a:solidFill>
                <a:srgbClr val="FCC301"/>
              </a:solidFill>
              <a:effectLst/>
              <a:uLnTx/>
              <a:sym typeface="+mn-ea"/>
            </a:endParaRPr>
          </a:p>
        </p:txBody>
      </p:sp>
      <p:sp>
        <p:nvSpPr>
          <p:cNvPr id="206" name="文本框 205"/>
          <p:cNvSpPr txBox="1"/>
          <p:nvPr>
            <p:custDataLst>
              <p:tags r:id="rId1"/>
            </p:custDataLst>
          </p:nvPr>
        </p:nvSpPr>
        <p:spPr>
          <a:xfrm>
            <a:off x="851535" y="1463675"/>
            <a:ext cx="10440000" cy="44132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b="1" dirty="0">
                <a:solidFill>
                  <a:schemeClr val="tx1">
                    <a:lumMod val="75000"/>
                    <a:lumOff val="25000"/>
                  </a:schemeClr>
                </a:solidFill>
                <a:uFillTx/>
                <a:latin typeface="微软雅黑" panose="020B0503020204020204" charset="-122"/>
                <a:ea typeface="微软雅黑" panose="020B0503020204020204" charset="-122"/>
                <a:sym typeface="+mn-ea"/>
              </a:rPr>
              <a:t>关于心理健康国内外学者曾从不同角度探讨过它的定义和内涵，提出过许多观点和看法。</a:t>
            </a:r>
            <a:endParaRPr lang="en-US" b="1"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851535" y="2056130"/>
            <a:ext cx="5188585" cy="38938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lang="en-US" b="1" dirty="0">
                <a:solidFill>
                  <a:schemeClr val="tx1">
                    <a:lumMod val="75000"/>
                    <a:lumOff val="25000"/>
                  </a:schemeClr>
                </a:solidFill>
                <a:uFillTx/>
                <a:latin typeface="微软雅黑" panose="020B0503020204020204" charset="-122"/>
                <a:ea typeface="微软雅黑" panose="020B0503020204020204" charset="-122"/>
                <a:sym typeface="+mn-ea"/>
              </a:rPr>
              <a:t>1946 年第三届国际心理卫生大会曾为心理健康下过这样的定义：“所谓心理健康是指在身体、智能以及情感上与他人的心理健康不相矛盾的范围内，将个人心境发展成最佳状态。”还具体指明心理健康的标志是：身体、智力、情绪十分调和；适应环境，人际关系中彼此能谦让；有幸福感；在工作和职业中，能充分发挥自己的能力，过有效率的生活。</a:t>
            </a: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a:p>
            <a:pPr marL="360045" lvl="0" indent="-360045" algn="just" fontAlgn="ctr">
              <a:lnSpc>
                <a:spcPct val="150000"/>
              </a:lnSpc>
              <a:spcBef>
                <a:spcPts val="1000"/>
              </a:spcBef>
              <a:spcAft>
                <a:spcPts val="0"/>
              </a:spcAft>
              <a:buSzPct val="100000"/>
              <a:buFont typeface="Wingdings" panose="05000000000000000000" charset="0"/>
              <a:buChar char="u"/>
            </a:pPr>
            <a:r>
              <a:rPr b="1" dirty="0">
                <a:solidFill>
                  <a:schemeClr val="tx1">
                    <a:lumMod val="75000"/>
                    <a:lumOff val="25000"/>
                  </a:schemeClr>
                </a:solidFill>
                <a:uFillTx/>
                <a:latin typeface="微软雅黑" panose="020B0503020204020204" charset="-122"/>
                <a:ea typeface="微软雅黑" panose="020B0503020204020204" charset="-122"/>
                <a:sym typeface="+mn-ea"/>
              </a:rPr>
              <a:t>目前，一般认为心理健康主要是指人心理上一种持续、积极、有效率的状态。它包含两层含义：</a:t>
            </a: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34" name="组合 33"/>
          <p:cNvGrpSpPr/>
          <p:nvPr/>
        </p:nvGrpSpPr>
        <p:grpSpPr>
          <a:xfrm>
            <a:off x="6348730" y="2056130"/>
            <a:ext cx="4736465" cy="3753559"/>
            <a:chOff x="6805" y="4223"/>
            <a:chExt cx="5594" cy="4581"/>
          </a:xfrm>
        </p:grpSpPr>
        <p:sp>
          <p:nvSpPr>
            <p:cNvPr id="5" name="Freeform 5"/>
            <p:cNvSpPr>
              <a:spLocks noEditPoints="1"/>
            </p:cNvSpPr>
            <p:nvPr>
              <p:custDataLst>
                <p:tags r:id="rId3"/>
              </p:custDataLst>
            </p:nvPr>
          </p:nvSpPr>
          <p:spPr bwMode="auto">
            <a:xfrm>
              <a:off x="6805" y="5764"/>
              <a:ext cx="2402" cy="2262"/>
            </a:xfrm>
            <a:custGeom>
              <a:avLst/>
              <a:gdLst>
                <a:gd name="T0" fmla="*/ 566 w 720"/>
                <a:gd name="T1" fmla="*/ 40 h 720"/>
                <a:gd name="T2" fmla="*/ 680 w 720"/>
                <a:gd name="T3" fmla="*/ 154 h 720"/>
                <a:gd name="T4" fmla="*/ 680 w 720"/>
                <a:gd name="T5" fmla="*/ 566 h 720"/>
                <a:gd name="T6" fmla="*/ 566 w 720"/>
                <a:gd name="T7" fmla="*/ 680 h 720"/>
                <a:gd name="T8" fmla="*/ 154 w 720"/>
                <a:gd name="T9" fmla="*/ 680 h 720"/>
                <a:gd name="T10" fmla="*/ 40 w 720"/>
                <a:gd name="T11" fmla="*/ 566 h 720"/>
                <a:gd name="T12" fmla="*/ 40 w 720"/>
                <a:gd name="T13" fmla="*/ 154 h 720"/>
                <a:gd name="T14" fmla="*/ 154 w 720"/>
                <a:gd name="T15" fmla="*/ 40 h 720"/>
                <a:gd name="T16" fmla="*/ 566 w 720"/>
                <a:gd name="T17" fmla="*/ 40 h 720"/>
                <a:gd name="T18" fmla="*/ 566 w 720"/>
                <a:gd name="T19" fmla="*/ 0 h 720"/>
                <a:gd name="T20" fmla="*/ 154 w 720"/>
                <a:gd name="T21" fmla="*/ 0 h 720"/>
                <a:gd name="T22" fmla="*/ 0 w 720"/>
                <a:gd name="T23" fmla="*/ 154 h 720"/>
                <a:gd name="T24" fmla="*/ 0 w 720"/>
                <a:gd name="T25" fmla="*/ 566 h 720"/>
                <a:gd name="T26" fmla="*/ 154 w 720"/>
                <a:gd name="T27" fmla="*/ 720 h 720"/>
                <a:gd name="T28" fmla="*/ 566 w 720"/>
                <a:gd name="T29" fmla="*/ 720 h 720"/>
                <a:gd name="T30" fmla="*/ 720 w 720"/>
                <a:gd name="T31" fmla="*/ 566 h 720"/>
                <a:gd name="T32" fmla="*/ 720 w 720"/>
                <a:gd name="T33" fmla="*/ 154 h 720"/>
                <a:gd name="T34" fmla="*/ 566 w 720"/>
                <a:gd name="T35"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720">
                  <a:moveTo>
                    <a:pt x="566" y="40"/>
                  </a:moveTo>
                  <a:cubicBezTo>
                    <a:pt x="629" y="40"/>
                    <a:pt x="680" y="91"/>
                    <a:pt x="680" y="154"/>
                  </a:cubicBezTo>
                  <a:cubicBezTo>
                    <a:pt x="680" y="566"/>
                    <a:pt x="680" y="566"/>
                    <a:pt x="680" y="566"/>
                  </a:cubicBezTo>
                  <a:cubicBezTo>
                    <a:pt x="680" y="628"/>
                    <a:pt x="629" y="680"/>
                    <a:pt x="566" y="680"/>
                  </a:cubicBezTo>
                  <a:cubicBezTo>
                    <a:pt x="154" y="680"/>
                    <a:pt x="154" y="680"/>
                    <a:pt x="154" y="680"/>
                  </a:cubicBezTo>
                  <a:cubicBezTo>
                    <a:pt x="91" y="680"/>
                    <a:pt x="40" y="628"/>
                    <a:pt x="40" y="566"/>
                  </a:cubicBezTo>
                  <a:cubicBezTo>
                    <a:pt x="40" y="154"/>
                    <a:pt x="40" y="154"/>
                    <a:pt x="40" y="154"/>
                  </a:cubicBezTo>
                  <a:cubicBezTo>
                    <a:pt x="40" y="91"/>
                    <a:pt x="91" y="40"/>
                    <a:pt x="154" y="40"/>
                  </a:cubicBezTo>
                  <a:lnTo>
                    <a:pt x="566" y="40"/>
                  </a:lnTo>
                  <a:close/>
                  <a:moveTo>
                    <a:pt x="566" y="0"/>
                  </a:moveTo>
                  <a:cubicBezTo>
                    <a:pt x="154" y="0"/>
                    <a:pt x="154" y="0"/>
                    <a:pt x="154" y="0"/>
                  </a:cubicBezTo>
                  <a:cubicBezTo>
                    <a:pt x="70" y="0"/>
                    <a:pt x="0" y="69"/>
                    <a:pt x="0" y="154"/>
                  </a:cubicBezTo>
                  <a:cubicBezTo>
                    <a:pt x="0" y="566"/>
                    <a:pt x="0" y="566"/>
                    <a:pt x="0" y="566"/>
                  </a:cubicBezTo>
                  <a:cubicBezTo>
                    <a:pt x="0" y="650"/>
                    <a:pt x="70" y="720"/>
                    <a:pt x="154" y="720"/>
                  </a:cubicBezTo>
                  <a:cubicBezTo>
                    <a:pt x="566" y="720"/>
                    <a:pt x="566" y="720"/>
                    <a:pt x="566" y="720"/>
                  </a:cubicBezTo>
                  <a:cubicBezTo>
                    <a:pt x="651" y="720"/>
                    <a:pt x="720" y="650"/>
                    <a:pt x="720" y="566"/>
                  </a:cubicBezTo>
                  <a:cubicBezTo>
                    <a:pt x="720" y="154"/>
                    <a:pt x="720" y="154"/>
                    <a:pt x="720" y="154"/>
                  </a:cubicBezTo>
                  <a:cubicBezTo>
                    <a:pt x="720" y="69"/>
                    <a:pt x="651" y="0"/>
                    <a:pt x="566" y="0"/>
                  </a:cubicBezTo>
                  <a:close/>
                </a:path>
              </a:pathLst>
            </a:custGeom>
            <a:solidFill>
              <a:srgbClr val="C4C81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 name="Freeform 10"/>
            <p:cNvSpPr>
              <a:spLocks noEditPoints="1"/>
            </p:cNvSpPr>
            <p:nvPr>
              <p:custDataLst>
                <p:tags r:id="rId4"/>
              </p:custDataLst>
            </p:nvPr>
          </p:nvSpPr>
          <p:spPr bwMode="auto">
            <a:xfrm>
              <a:off x="9688" y="5764"/>
              <a:ext cx="2492" cy="3040"/>
            </a:xfrm>
            <a:custGeom>
              <a:avLst/>
              <a:gdLst>
                <a:gd name="T0" fmla="*/ 566 w 720"/>
                <a:gd name="T1" fmla="*/ 40 h 720"/>
                <a:gd name="T2" fmla="*/ 680 w 720"/>
                <a:gd name="T3" fmla="*/ 154 h 720"/>
                <a:gd name="T4" fmla="*/ 680 w 720"/>
                <a:gd name="T5" fmla="*/ 566 h 720"/>
                <a:gd name="T6" fmla="*/ 566 w 720"/>
                <a:gd name="T7" fmla="*/ 680 h 720"/>
                <a:gd name="T8" fmla="*/ 154 w 720"/>
                <a:gd name="T9" fmla="*/ 680 h 720"/>
                <a:gd name="T10" fmla="*/ 40 w 720"/>
                <a:gd name="T11" fmla="*/ 566 h 720"/>
                <a:gd name="T12" fmla="*/ 40 w 720"/>
                <a:gd name="T13" fmla="*/ 154 h 720"/>
                <a:gd name="T14" fmla="*/ 154 w 720"/>
                <a:gd name="T15" fmla="*/ 40 h 720"/>
                <a:gd name="T16" fmla="*/ 566 w 720"/>
                <a:gd name="T17" fmla="*/ 40 h 720"/>
                <a:gd name="T18" fmla="*/ 566 w 720"/>
                <a:gd name="T19" fmla="*/ 0 h 720"/>
                <a:gd name="T20" fmla="*/ 154 w 720"/>
                <a:gd name="T21" fmla="*/ 0 h 720"/>
                <a:gd name="T22" fmla="*/ 0 w 720"/>
                <a:gd name="T23" fmla="*/ 154 h 720"/>
                <a:gd name="T24" fmla="*/ 0 w 720"/>
                <a:gd name="T25" fmla="*/ 566 h 720"/>
                <a:gd name="T26" fmla="*/ 154 w 720"/>
                <a:gd name="T27" fmla="*/ 720 h 720"/>
                <a:gd name="T28" fmla="*/ 566 w 720"/>
                <a:gd name="T29" fmla="*/ 720 h 720"/>
                <a:gd name="T30" fmla="*/ 720 w 720"/>
                <a:gd name="T31" fmla="*/ 566 h 720"/>
                <a:gd name="T32" fmla="*/ 720 w 720"/>
                <a:gd name="T33" fmla="*/ 154 h 720"/>
                <a:gd name="T34" fmla="*/ 566 w 720"/>
                <a:gd name="T35"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720">
                  <a:moveTo>
                    <a:pt x="566" y="40"/>
                  </a:moveTo>
                  <a:cubicBezTo>
                    <a:pt x="629" y="40"/>
                    <a:pt x="680" y="91"/>
                    <a:pt x="680" y="154"/>
                  </a:cubicBezTo>
                  <a:cubicBezTo>
                    <a:pt x="680" y="566"/>
                    <a:pt x="680" y="566"/>
                    <a:pt x="680" y="566"/>
                  </a:cubicBezTo>
                  <a:cubicBezTo>
                    <a:pt x="680" y="628"/>
                    <a:pt x="629" y="680"/>
                    <a:pt x="566" y="680"/>
                  </a:cubicBezTo>
                  <a:cubicBezTo>
                    <a:pt x="154" y="680"/>
                    <a:pt x="154" y="680"/>
                    <a:pt x="154" y="680"/>
                  </a:cubicBezTo>
                  <a:cubicBezTo>
                    <a:pt x="91" y="680"/>
                    <a:pt x="40" y="628"/>
                    <a:pt x="40" y="566"/>
                  </a:cubicBezTo>
                  <a:cubicBezTo>
                    <a:pt x="40" y="154"/>
                    <a:pt x="40" y="154"/>
                    <a:pt x="40" y="154"/>
                  </a:cubicBezTo>
                  <a:cubicBezTo>
                    <a:pt x="40" y="91"/>
                    <a:pt x="91" y="40"/>
                    <a:pt x="154" y="40"/>
                  </a:cubicBezTo>
                  <a:lnTo>
                    <a:pt x="566" y="40"/>
                  </a:lnTo>
                  <a:close/>
                  <a:moveTo>
                    <a:pt x="566" y="0"/>
                  </a:moveTo>
                  <a:cubicBezTo>
                    <a:pt x="154" y="0"/>
                    <a:pt x="154" y="0"/>
                    <a:pt x="154" y="0"/>
                  </a:cubicBezTo>
                  <a:cubicBezTo>
                    <a:pt x="70" y="0"/>
                    <a:pt x="0" y="69"/>
                    <a:pt x="0" y="154"/>
                  </a:cubicBezTo>
                  <a:cubicBezTo>
                    <a:pt x="0" y="566"/>
                    <a:pt x="0" y="566"/>
                    <a:pt x="0" y="566"/>
                  </a:cubicBezTo>
                  <a:cubicBezTo>
                    <a:pt x="0" y="650"/>
                    <a:pt x="70" y="720"/>
                    <a:pt x="154" y="720"/>
                  </a:cubicBezTo>
                  <a:cubicBezTo>
                    <a:pt x="566" y="720"/>
                    <a:pt x="566" y="720"/>
                    <a:pt x="566" y="720"/>
                  </a:cubicBezTo>
                  <a:cubicBezTo>
                    <a:pt x="651" y="720"/>
                    <a:pt x="720" y="650"/>
                    <a:pt x="720" y="566"/>
                  </a:cubicBezTo>
                  <a:cubicBezTo>
                    <a:pt x="720" y="154"/>
                    <a:pt x="720" y="154"/>
                    <a:pt x="720" y="154"/>
                  </a:cubicBezTo>
                  <a:cubicBezTo>
                    <a:pt x="720" y="69"/>
                    <a:pt x="651" y="0"/>
                    <a:pt x="566" y="0"/>
                  </a:cubicBez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 name="Freeform 13"/>
            <p:cNvSpPr/>
            <p:nvPr>
              <p:custDataLst>
                <p:tags r:id="rId5"/>
              </p:custDataLst>
            </p:nvPr>
          </p:nvSpPr>
          <p:spPr bwMode="auto">
            <a:xfrm>
              <a:off x="7953" y="4499"/>
              <a:ext cx="3134" cy="1265"/>
            </a:xfrm>
            <a:custGeom>
              <a:avLst/>
              <a:gdLst>
                <a:gd name="T0" fmla="*/ 909 w 909"/>
                <a:gd name="T1" fmla="*/ 408 h 458"/>
                <a:gd name="T2" fmla="*/ 860 w 909"/>
                <a:gd name="T3" fmla="*/ 458 h 458"/>
                <a:gd name="T4" fmla="*/ 811 w 909"/>
                <a:gd name="T5" fmla="*/ 408 h 458"/>
                <a:gd name="T6" fmla="*/ 841 w 909"/>
                <a:gd name="T7" fmla="*/ 408 h 458"/>
                <a:gd name="T8" fmla="*/ 439 w 909"/>
                <a:gd name="T9" fmla="*/ 36 h 458"/>
                <a:gd name="T10" fmla="*/ 37 w 909"/>
                <a:gd name="T11" fmla="*/ 439 h 458"/>
                <a:gd name="T12" fmla="*/ 0 w 909"/>
                <a:gd name="T13" fmla="*/ 439 h 458"/>
                <a:gd name="T14" fmla="*/ 439 w 909"/>
                <a:gd name="T15" fmla="*/ 0 h 458"/>
                <a:gd name="T16" fmla="*/ 877 w 909"/>
                <a:gd name="T17" fmla="*/ 408 h 458"/>
                <a:gd name="T18" fmla="*/ 909 w 909"/>
                <a:gd name="T19" fmla="*/ 40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458">
                  <a:moveTo>
                    <a:pt x="909" y="408"/>
                  </a:moveTo>
                  <a:cubicBezTo>
                    <a:pt x="860" y="458"/>
                    <a:pt x="860" y="458"/>
                    <a:pt x="860" y="458"/>
                  </a:cubicBezTo>
                  <a:cubicBezTo>
                    <a:pt x="811" y="408"/>
                    <a:pt x="811" y="408"/>
                    <a:pt x="811" y="408"/>
                  </a:cubicBezTo>
                  <a:cubicBezTo>
                    <a:pt x="841" y="408"/>
                    <a:pt x="841" y="408"/>
                    <a:pt x="841" y="408"/>
                  </a:cubicBezTo>
                  <a:cubicBezTo>
                    <a:pt x="825" y="201"/>
                    <a:pt x="651" y="36"/>
                    <a:pt x="439" y="36"/>
                  </a:cubicBezTo>
                  <a:cubicBezTo>
                    <a:pt x="217" y="36"/>
                    <a:pt x="37" y="217"/>
                    <a:pt x="37" y="439"/>
                  </a:cubicBezTo>
                  <a:cubicBezTo>
                    <a:pt x="0" y="439"/>
                    <a:pt x="0" y="439"/>
                    <a:pt x="0" y="439"/>
                  </a:cubicBezTo>
                  <a:cubicBezTo>
                    <a:pt x="0" y="197"/>
                    <a:pt x="197" y="0"/>
                    <a:pt x="439" y="0"/>
                  </a:cubicBezTo>
                  <a:cubicBezTo>
                    <a:pt x="671" y="0"/>
                    <a:pt x="862" y="180"/>
                    <a:pt x="877" y="408"/>
                  </a:cubicBezTo>
                  <a:lnTo>
                    <a:pt x="909" y="408"/>
                  </a:lnTo>
                  <a:close/>
                </a:path>
              </a:pathLst>
            </a:custGeom>
            <a:solidFill>
              <a:srgbClr val="C4C815"/>
            </a:solidFill>
            <a:ln w="9525">
              <a:noFill/>
              <a:round/>
            </a:ln>
          </p:spPr>
          <p:txBody>
            <a:bodyPr vert="horz" wrap="square" lIns="68580" tIns="34290" rIns="68580" bIns="34290" numCol="1" anchor="t" anchorCtr="0" compatLnSpc="1"/>
            <a:p>
              <a:endParaRPr lang="zh-CN" altLang="en-US" sz="1350"/>
            </a:p>
          </p:txBody>
        </p:sp>
        <p:grpSp>
          <p:nvGrpSpPr>
            <p:cNvPr id="17" name="组合 16"/>
            <p:cNvGrpSpPr/>
            <p:nvPr>
              <p:custDataLst>
                <p:tags r:id="rId6"/>
              </p:custDataLst>
            </p:nvPr>
          </p:nvGrpSpPr>
          <p:grpSpPr>
            <a:xfrm rot="0">
              <a:off x="11309" y="4223"/>
              <a:ext cx="1090" cy="1299"/>
              <a:chOff x="5176838" y="476250"/>
              <a:chExt cx="1195387" cy="1423988"/>
            </a:xfrm>
            <a:solidFill>
              <a:srgbClr val="C4C815"/>
            </a:solidFill>
          </p:grpSpPr>
          <p:sp>
            <p:nvSpPr>
              <p:cNvPr id="18" name="Rectangle 44"/>
              <p:cNvSpPr>
                <a:spLocks noChangeArrowheads="1"/>
              </p:cNvSpPr>
              <p:nvPr>
                <p:custDataLst>
                  <p:tags r:id="rId7"/>
                </p:custDataLst>
              </p:nvPr>
            </p:nvSpPr>
            <p:spPr bwMode="auto">
              <a:xfrm>
                <a:off x="5759450" y="1069975"/>
                <a:ext cx="30162" cy="576263"/>
              </a:xfrm>
              <a:prstGeom prst="rect">
                <a:avLst/>
              </a:prstGeom>
              <a:grpFill/>
              <a:ln>
                <a:noFill/>
              </a:ln>
            </p:spPr>
            <p:txBody>
              <a:bodyPr vert="horz" wrap="square" lIns="68580" tIns="34290" rIns="68580" bIns="34290" numCol="1" anchor="t" anchorCtr="0" compatLnSpc="1"/>
              <a:p>
                <a:endParaRPr lang="zh-CN" altLang="en-US" sz="1350"/>
              </a:p>
            </p:txBody>
          </p:sp>
          <p:sp>
            <p:nvSpPr>
              <p:cNvPr id="19" name="Rectangle 45"/>
              <p:cNvSpPr>
                <a:spLocks noChangeArrowheads="1"/>
              </p:cNvSpPr>
              <p:nvPr>
                <p:custDataLst>
                  <p:tags r:id="rId8"/>
                </p:custDataLst>
              </p:nvPr>
            </p:nvSpPr>
            <p:spPr bwMode="auto">
              <a:xfrm>
                <a:off x="5759450" y="1069975"/>
                <a:ext cx="30162" cy="576263"/>
              </a:xfrm>
              <a:prstGeom prst="rect">
                <a:avLst/>
              </a:prstGeom>
              <a:grpFill/>
              <a:ln>
                <a:noFill/>
              </a:ln>
            </p:spPr>
            <p:txBody>
              <a:bodyPr vert="horz" wrap="square" lIns="68580" tIns="34290" rIns="68580" bIns="34290" numCol="1" anchor="t" anchorCtr="0" compatLnSpc="1"/>
              <a:p>
                <a:endParaRPr lang="zh-CN" altLang="en-US" sz="1350"/>
              </a:p>
            </p:txBody>
          </p:sp>
          <p:sp>
            <p:nvSpPr>
              <p:cNvPr id="48" name="Freeform 46"/>
              <p:cNvSpPr/>
              <p:nvPr>
                <p:custDataLst>
                  <p:tags r:id="rId9"/>
                </p:custDataLst>
              </p:nvPr>
            </p:nvSpPr>
            <p:spPr bwMode="auto">
              <a:xfrm>
                <a:off x="5559425" y="476250"/>
                <a:ext cx="433387" cy="609600"/>
              </a:xfrm>
              <a:custGeom>
                <a:avLst/>
                <a:gdLst>
                  <a:gd name="T0" fmla="*/ 143 w 143"/>
                  <a:gd name="T1" fmla="*/ 104 h 201"/>
                  <a:gd name="T2" fmla="*/ 71 w 143"/>
                  <a:gd name="T3" fmla="*/ 201 h 201"/>
                  <a:gd name="T4" fmla="*/ 0 w 143"/>
                  <a:gd name="T5" fmla="*/ 104 h 201"/>
                  <a:gd name="T6" fmla="*/ 71 w 143"/>
                  <a:gd name="T7" fmla="*/ 0 h 201"/>
                  <a:gd name="T8" fmla="*/ 143 w 143"/>
                  <a:gd name="T9" fmla="*/ 104 h 201"/>
                </a:gdLst>
                <a:ahLst/>
                <a:cxnLst>
                  <a:cxn ang="0">
                    <a:pos x="T0" y="T1"/>
                  </a:cxn>
                  <a:cxn ang="0">
                    <a:pos x="T2" y="T3"/>
                  </a:cxn>
                  <a:cxn ang="0">
                    <a:pos x="T4" y="T5"/>
                  </a:cxn>
                  <a:cxn ang="0">
                    <a:pos x="T6" y="T7"/>
                  </a:cxn>
                  <a:cxn ang="0">
                    <a:pos x="T8" y="T9"/>
                  </a:cxn>
                </a:cxnLst>
                <a:rect l="0" t="0" r="r" b="b"/>
                <a:pathLst>
                  <a:path w="143" h="201">
                    <a:moveTo>
                      <a:pt x="143" y="104"/>
                    </a:moveTo>
                    <a:cubicBezTo>
                      <a:pt x="143" y="163"/>
                      <a:pt x="98" y="201"/>
                      <a:pt x="71" y="201"/>
                    </a:cubicBezTo>
                    <a:cubicBezTo>
                      <a:pt x="45" y="201"/>
                      <a:pt x="0" y="163"/>
                      <a:pt x="0" y="104"/>
                    </a:cubicBezTo>
                    <a:cubicBezTo>
                      <a:pt x="0" y="44"/>
                      <a:pt x="64" y="0"/>
                      <a:pt x="71" y="0"/>
                    </a:cubicBezTo>
                    <a:cubicBezTo>
                      <a:pt x="77" y="0"/>
                      <a:pt x="143" y="44"/>
                      <a:pt x="143" y="104"/>
                    </a:cubicBezTo>
                  </a:path>
                </a:pathLst>
              </a:custGeom>
              <a:grpFill/>
              <a:ln>
                <a:noFill/>
              </a:ln>
            </p:spPr>
            <p:txBody>
              <a:bodyPr vert="horz" wrap="square" lIns="68580" tIns="34290" rIns="68580" bIns="34290" numCol="1" anchor="t" anchorCtr="0" compatLnSpc="1"/>
              <a:p>
                <a:endParaRPr lang="zh-CN" altLang="en-US" sz="1350"/>
              </a:p>
            </p:txBody>
          </p:sp>
          <p:sp>
            <p:nvSpPr>
              <p:cNvPr id="49" name="Rectangle 47"/>
              <p:cNvSpPr>
                <a:spLocks noChangeArrowheads="1"/>
              </p:cNvSpPr>
              <p:nvPr>
                <p:custDataLst>
                  <p:tags r:id="rId10"/>
                </p:custDataLst>
              </p:nvPr>
            </p:nvSpPr>
            <p:spPr bwMode="auto">
              <a:xfrm>
                <a:off x="5559425" y="476250"/>
                <a:ext cx="211137" cy="314325"/>
              </a:xfrm>
              <a:prstGeom prst="rect">
                <a:avLst/>
              </a:prstGeom>
              <a:grpFill/>
              <a:ln>
                <a:noFill/>
              </a:ln>
            </p:spPr>
            <p:txBody>
              <a:bodyPr vert="horz" wrap="square" lIns="68580" tIns="34290" rIns="68580" bIns="34290" numCol="1" anchor="t" anchorCtr="0" compatLnSpc="1"/>
              <a:p>
                <a:endParaRPr lang="zh-CN" altLang="en-US" sz="1350"/>
              </a:p>
            </p:txBody>
          </p:sp>
          <p:sp>
            <p:nvSpPr>
              <p:cNvPr id="50" name="Freeform 48"/>
              <p:cNvSpPr/>
              <p:nvPr>
                <p:custDataLst>
                  <p:tags r:id="rId11"/>
                </p:custDataLst>
              </p:nvPr>
            </p:nvSpPr>
            <p:spPr bwMode="auto">
              <a:xfrm>
                <a:off x="5559425" y="476250"/>
                <a:ext cx="214312" cy="609600"/>
              </a:xfrm>
              <a:custGeom>
                <a:avLst/>
                <a:gdLst>
                  <a:gd name="T0" fmla="*/ 71 w 71"/>
                  <a:gd name="T1" fmla="*/ 0 h 201"/>
                  <a:gd name="T2" fmla="*/ 70 w 71"/>
                  <a:gd name="T3" fmla="*/ 0 h 201"/>
                  <a:gd name="T4" fmla="*/ 0 w 71"/>
                  <a:gd name="T5" fmla="*/ 104 h 201"/>
                  <a:gd name="T6" fmla="*/ 71 w 71"/>
                  <a:gd name="T7" fmla="*/ 201 h 201"/>
                  <a:gd name="T8" fmla="*/ 71 w 71"/>
                  <a:gd name="T9" fmla="*/ 0 h 201"/>
                  <a:gd name="T10" fmla="*/ 71 w 71"/>
                  <a:gd name="T11" fmla="*/ 0 h 201"/>
                  <a:gd name="T12" fmla="*/ 71 w 71"/>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71" h="201">
                    <a:moveTo>
                      <a:pt x="71" y="0"/>
                    </a:moveTo>
                    <a:cubicBezTo>
                      <a:pt x="71" y="0"/>
                      <a:pt x="71" y="0"/>
                      <a:pt x="70" y="0"/>
                    </a:cubicBezTo>
                    <a:cubicBezTo>
                      <a:pt x="61" y="2"/>
                      <a:pt x="0" y="46"/>
                      <a:pt x="0" y="104"/>
                    </a:cubicBezTo>
                    <a:cubicBezTo>
                      <a:pt x="0" y="163"/>
                      <a:pt x="45" y="201"/>
                      <a:pt x="71" y="201"/>
                    </a:cubicBezTo>
                    <a:cubicBezTo>
                      <a:pt x="71" y="0"/>
                      <a:pt x="71" y="0"/>
                      <a:pt x="71" y="0"/>
                    </a:cubicBezTo>
                    <a:cubicBezTo>
                      <a:pt x="71" y="0"/>
                      <a:pt x="71" y="0"/>
                      <a:pt x="71" y="0"/>
                    </a:cubicBezTo>
                    <a:cubicBezTo>
                      <a:pt x="71" y="0"/>
                      <a:pt x="71" y="0"/>
                      <a:pt x="71" y="0"/>
                    </a:cubicBezTo>
                  </a:path>
                </a:pathLst>
              </a:custGeom>
              <a:grpFill/>
              <a:ln>
                <a:noFill/>
              </a:ln>
            </p:spPr>
            <p:txBody>
              <a:bodyPr vert="horz" wrap="square" lIns="68580" tIns="34290" rIns="68580" bIns="34290" numCol="1" anchor="t" anchorCtr="0" compatLnSpc="1"/>
              <a:p>
                <a:endParaRPr lang="zh-CN" altLang="en-US" sz="1350"/>
              </a:p>
            </p:txBody>
          </p:sp>
          <p:sp>
            <p:nvSpPr>
              <p:cNvPr id="51" name="Freeform 49"/>
              <p:cNvSpPr/>
              <p:nvPr>
                <p:custDataLst>
                  <p:tags r:id="rId12"/>
                </p:custDataLst>
              </p:nvPr>
            </p:nvSpPr>
            <p:spPr bwMode="auto">
              <a:xfrm>
                <a:off x="5773738" y="1290638"/>
                <a:ext cx="252412" cy="406400"/>
              </a:xfrm>
              <a:custGeom>
                <a:avLst/>
                <a:gdLst>
                  <a:gd name="T0" fmla="*/ 4 w 83"/>
                  <a:gd name="T1" fmla="*/ 134 h 134"/>
                  <a:gd name="T2" fmla="*/ 44 w 83"/>
                  <a:gd name="T3" fmla="*/ 23 h 134"/>
                  <a:gd name="T4" fmla="*/ 71 w 83"/>
                  <a:gd name="T5" fmla="*/ 4 h 134"/>
                  <a:gd name="T6" fmla="*/ 81 w 83"/>
                  <a:gd name="T7" fmla="*/ 0 h 134"/>
                  <a:gd name="T8" fmla="*/ 83 w 83"/>
                  <a:gd name="T9" fmla="*/ 7 h 134"/>
                  <a:gd name="T10" fmla="*/ 74 w 83"/>
                  <a:gd name="T11" fmla="*/ 10 h 134"/>
                  <a:gd name="T12" fmla="*/ 49 w 83"/>
                  <a:gd name="T13" fmla="*/ 28 h 134"/>
                  <a:gd name="T14" fmla="*/ 11 w 83"/>
                  <a:gd name="T15" fmla="*/ 133 h 134"/>
                  <a:gd name="T16" fmla="*/ 4 w 83"/>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34">
                    <a:moveTo>
                      <a:pt x="4" y="134"/>
                    </a:moveTo>
                    <a:cubicBezTo>
                      <a:pt x="0" y="94"/>
                      <a:pt x="15" y="52"/>
                      <a:pt x="44" y="23"/>
                    </a:cubicBezTo>
                    <a:cubicBezTo>
                      <a:pt x="53" y="14"/>
                      <a:pt x="62" y="8"/>
                      <a:pt x="71" y="4"/>
                    </a:cubicBezTo>
                    <a:cubicBezTo>
                      <a:pt x="74" y="2"/>
                      <a:pt x="78" y="1"/>
                      <a:pt x="81" y="0"/>
                    </a:cubicBezTo>
                    <a:cubicBezTo>
                      <a:pt x="83" y="7"/>
                      <a:pt x="83" y="7"/>
                      <a:pt x="83" y="7"/>
                    </a:cubicBezTo>
                    <a:cubicBezTo>
                      <a:pt x="80" y="8"/>
                      <a:pt x="77" y="9"/>
                      <a:pt x="74" y="10"/>
                    </a:cubicBezTo>
                    <a:cubicBezTo>
                      <a:pt x="65" y="14"/>
                      <a:pt x="57" y="20"/>
                      <a:pt x="49" y="28"/>
                    </a:cubicBezTo>
                    <a:cubicBezTo>
                      <a:pt x="22" y="56"/>
                      <a:pt x="8" y="95"/>
                      <a:pt x="11" y="133"/>
                    </a:cubicBezTo>
                    <a:cubicBezTo>
                      <a:pt x="4" y="134"/>
                      <a:pt x="4" y="134"/>
                      <a:pt x="4" y="134"/>
                    </a:cubicBezTo>
                  </a:path>
                </a:pathLst>
              </a:custGeom>
              <a:grpFill/>
              <a:ln>
                <a:noFill/>
              </a:ln>
            </p:spPr>
            <p:txBody>
              <a:bodyPr vert="horz" wrap="square" lIns="68580" tIns="34290" rIns="68580" bIns="34290" numCol="1" anchor="t" anchorCtr="0" compatLnSpc="1"/>
              <a:p>
                <a:endParaRPr lang="zh-CN" altLang="en-US" sz="1350"/>
              </a:p>
            </p:txBody>
          </p:sp>
          <p:sp>
            <p:nvSpPr>
              <p:cNvPr id="52" name="Freeform 50"/>
              <p:cNvSpPr/>
              <p:nvPr>
                <p:custDataLst>
                  <p:tags r:id="rId13"/>
                </p:custDataLst>
              </p:nvPr>
            </p:nvSpPr>
            <p:spPr bwMode="auto">
              <a:xfrm>
                <a:off x="5973763" y="1055688"/>
                <a:ext cx="398462" cy="334963"/>
              </a:xfrm>
              <a:custGeom>
                <a:avLst/>
                <a:gdLst>
                  <a:gd name="T0" fmla="*/ 85 w 131"/>
                  <a:gd name="T1" fmla="*/ 94 h 111"/>
                  <a:gd name="T2" fmla="*/ 7 w 131"/>
                  <a:gd name="T3" fmla="*/ 85 h 111"/>
                  <a:gd name="T4" fmla="*/ 46 w 131"/>
                  <a:gd name="T5" fmla="*/ 16 h 111"/>
                  <a:gd name="T6" fmla="*/ 124 w 131"/>
                  <a:gd name="T7" fmla="*/ 26 h 111"/>
                  <a:gd name="T8" fmla="*/ 85 w 131"/>
                  <a:gd name="T9" fmla="*/ 94 h 111"/>
                </a:gdLst>
                <a:ahLst/>
                <a:cxnLst>
                  <a:cxn ang="0">
                    <a:pos x="T0" y="T1"/>
                  </a:cxn>
                  <a:cxn ang="0">
                    <a:pos x="T2" y="T3"/>
                  </a:cxn>
                  <a:cxn ang="0">
                    <a:pos x="T4" y="T5"/>
                  </a:cxn>
                  <a:cxn ang="0">
                    <a:pos x="T6" y="T7"/>
                  </a:cxn>
                  <a:cxn ang="0">
                    <a:pos x="T8" y="T9"/>
                  </a:cxn>
                </a:cxnLst>
                <a:rect l="0" t="0" r="r" b="b"/>
                <a:pathLst>
                  <a:path w="131" h="111">
                    <a:moveTo>
                      <a:pt x="85" y="94"/>
                    </a:moveTo>
                    <a:cubicBezTo>
                      <a:pt x="53" y="111"/>
                      <a:pt x="15" y="100"/>
                      <a:pt x="7" y="85"/>
                    </a:cubicBezTo>
                    <a:cubicBezTo>
                      <a:pt x="0" y="71"/>
                      <a:pt x="14" y="33"/>
                      <a:pt x="46" y="16"/>
                    </a:cubicBezTo>
                    <a:cubicBezTo>
                      <a:pt x="78" y="0"/>
                      <a:pt x="117" y="12"/>
                      <a:pt x="124" y="26"/>
                    </a:cubicBezTo>
                    <a:cubicBezTo>
                      <a:pt x="131" y="39"/>
                      <a:pt x="118" y="78"/>
                      <a:pt x="85" y="94"/>
                    </a:cubicBezTo>
                  </a:path>
                </a:pathLst>
              </a:custGeom>
              <a:grpFill/>
              <a:ln>
                <a:noFill/>
              </a:ln>
            </p:spPr>
            <p:txBody>
              <a:bodyPr vert="horz" wrap="square" lIns="68580" tIns="34290" rIns="68580" bIns="34290" numCol="1" anchor="t" anchorCtr="0" compatLnSpc="1"/>
              <a:p>
                <a:endParaRPr lang="zh-CN" altLang="en-US" sz="1350"/>
              </a:p>
            </p:txBody>
          </p:sp>
          <p:sp>
            <p:nvSpPr>
              <p:cNvPr id="53" name="Freeform 51"/>
              <p:cNvSpPr/>
              <p:nvPr>
                <p:custDataLst>
                  <p:tags r:id="rId14"/>
                </p:custDataLst>
              </p:nvPr>
            </p:nvSpPr>
            <p:spPr bwMode="auto">
              <a:xfrm>
                <a:off x="5992813" y="1082675"/>
                <a:ext cx="357187" cy="230188"/>
              </a:xfrm>
              <a:custGeom>
                <a:avLst/>
                <a:gdLst>
                  <a:gd name="T0" fmla="*/ 74 w 118"/>
                  <a:gd name="T1" fmla="*/ 0 h 76"/>
                  <a:gd name="T2" fmla="*/ 40 w 118"/>
                  <a:gd name="T3" fmla="*/ 7 h 76"/>
                  <a:gd name="T4" fmla="*/ 0 w 118"/>
                  <a:gd name="T5" fmla="*/ 66 h 76"/>
                  <a:gd name="T6" fmla="*/ 1 w 118"/>
                  <a:gd name="T7" fmla="*/ 76 h 76"/>
                  <a:gd name="T8" fmla="*/ 118 w 118"/>
                  <a:gd name="T9" fmla="*/ 17 h 76"/>
                  <a:gd name="T10" fmla="*/ 74 w 118"/>
                  <a:gd name="T11" fmla="*/ 0 h 76"/>
                </a:gdLst>
                <a:ahLst/>
                <a:cxnLst>
                  <a:cxn ang="0">
                    <a:pos x="T0" y="T1"/>
                  </a:cxn>
                  <a:cxn ang="0">
                    <a:pos x="T2" y="T3"/>
                  </a:cxn>
                  <a:cxn ang="0">
                    <a:pos x="T4" y="T5"/>
                  </a:cxn>
                  <a:cxn ang="0">
                    <a:pos x="T6" y="T7"/>
                  </a:cxn>
                  <a:cxn ang="0">
                    <a:pos x="T8" y="T9"/>
                  </a:cxn>
                  <a:cxn ang="0">
                    <a:pos x="T10" y="T11"/>
                  </a:cxn>
                </a:cxnLst>
                <a:rect l="0" t="0" r="r" b="b"/>
                <a:pathLst>
                  <a:path w="118" h="76">
                    <a:moveTo>
                      <a:pt x="74" y="0"/>
                    </a:moveTo>
                    <a:cubicBezTo>
                      <a:pt x="63" y="0"/>
                      <a:pt x="51" y="2"/>
                      <a:pt x="40" y="7"/>
                    </a:cubicBezTo>
                    <a:cubicBezTo>
                      <a:pt x="13" y="21"/>
                      <a:pt x="0" y="49"/>
                      <a:pt x="0" y="66"/>
                    </a:cubicBezTo>
                    <a:cubicBezTo>
                      <a:pt x="0" y="70"/>
                      <a:pt x="0" y="73"/>
                      <a:pt x="1" y="76"/>
                    </a:cubicBezTo>
                    <a:cubicBezTo>
                      <a:pt x="118" y="17"/>
                      <a:pt x="118" y="17"/>
                      <a:pt x="118" y="17"/>
                    </a:cubicBezTo>
                    <a:cubicBezTo>
                      <a:pt x="113" y="8"/>
                      <a:pt x="95" y="0"/>
                      <a:pt x="74" y="0"/>
                    </a:cubicBezTo>
                  </a:path>
                </a:pathLst>
              </a:custGeom>
              <a:grpFill/>
              <a:ln>
                <a:noFill/>
              </a:ln>
            </p:spPr>
            <p:txBody>
              <a:bodyPr vert="horz" wrap="square" lIns="68580" tIns="34290" rIns="68580" bIns="34290" numCol="1" anchor="t" anchorCtr="0" compatLnSpc="1"/>
              <a:p>
                <a:endParaRPr lang="zh-CN" altLang="en-US" sz="1350"/>
              </a:p>
            </p:txBody>
          </p:sp>
          <p:sp>
            <p:nvSpPr>
              <p:cNvPr id="54" name="Freeform 52"/>
              <p:cNvSpPr/>
              <p:nvPr>
                <p:custDataLst>
                  <p:tags r:id="rId15"/>
                </p:custDataLst>
              </p:nvPr>
            </p:nvSpPr>
            <p:spPr bwMode="auto">
              <a:xfrm>
                <a:off x="5522913" y="1290638"/>
                <a:ext cx="250825" cy="406400"/>
              </a:xfrm>
              <a:custGeom>
                <a:avLst/>
                <a:gdLst>
                  <a:gd name="T0" fmla="*/ 79 w 83"/>
                  <a:gd name="T1" fmla="*/ 134 h 134"/>
                  <a:gd name="T2" fmla="*/ 39 w 83"/>
                  <a:gd name="T3" fmla="*/ 23 h 134"/>
                  <a:gd name="T4" fmla="*/ 12 w 83"/>
                  <a:gd name="T5" fmla="*/ 4 h 134"/>
                  <a:gd name="T6" fmla="*/ 2 w 83"/>
                  <a:gd name="T7" fmla="*/ 0 h 134"/>
                  <a:gd name="T8" fmla="*/ 0 w 83"/>
                  <a:gd name="T9" fmla="*/ 7 h 134"/>
                  <a:gd name="T10" fmla="*/ 9 w 83"/>
                  <a:gd name="T11" fmla="*/ 10 h 134"/>
                  <a:gd name="T12" fmla="*/ 34 w 83"/>
                  <a:gd name="T13" fmla="*/ 28 h 134"/>
                  <a:gd name="T14" fmla="*/ 72 w 83"/>
                  <a:gd name="T15" fmla="*/ 133 h 134"/>
                  <a:gd name="T16" fmla="*/ 79 w 83"/>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34">
                    <a:moveTo>
                      <a:pt x="79" y="134"/>
                    </a:moveTo>
                    <a:cubicBezTo>
                      <a:pt x="83" y="94"/>
                      <a:pt x="68" y="52"/>
                      <a:pt x="39" y="23"/>
                    </a:cubicBezTo>
                    <a:cubicBezTo>
                      <a:pt x="30" y="14"/>
                      <a:pt x="21" y="8"/>
                      <a:pt x="12" y="4"/>
                    </a:cubicBezTo>
                    <a:cubicBezTo>
                      <a:pt x="8" y="2"/>
                      <a:pt x="5" y="1"/>
                      <a:pt x="2" y="0"/>
                    </a:cubicBezTo>
                    <a:cubicBezTo>
                      <a:pt x="0" y="7"/>
                      <a:pt x="0" y="7"/>
                      <a:pt x="0" y="7"/>
                    </a:cubicBezTo>
                    <a:cubicBezTo>
                      <a:pt x="3" y="8"/>
                      <a:pt x="6" y="9"/>
                      <a:pt x="9" y="10"/>
                    </a:cubicBezTo>
                    <a:cubicBezTo>
                      <a:pt x="17" y="14"/>
                      <a:pt x="26" y="20"/>
                      <a:pt x="34" y="28"/>
                    </a:cubicBezTo>
                    <a:cubicBezTo>
                      <a:pt x="61" y="56"/>
                      <a:pt x="75" y="95"/>
                      <a:pt x="72" y="133"/>
                    </a:cubicBezTo>
                    <a:cubicBezTo>
                      <a:pt x="79" y="134"/>
                      <a:pt x="79" y="134"/>
                      <a:pt x="79" y="134"/>
                    </a:cubicBezTo>
                  </a:path>
                </a:pathLst>
              </a:custGeom>
              <a:grpFill/>
              <a:ln>
                <a:noFill/>
              </a:ln>
            </p:spPr>
            <p:txBody>
              <a:bodyPr vert="horz" wrap="square" lIns="68580" tIns="34290" rIns="68580" bIns="34290" numCol="1" anchor="t" anchorCtr="0" compatLnSpc="1"/>
              <a:p>
                <a:endParaRPr lang="zh-CN" altLang="en-US" sz="1350"/>
              </a:p>
            </p:txBody>
          </p:sp>
          <p:sp>
            <p:nvSpPr>
              <p:cNvPr id="55" name="Freeform 53"/>
              <p:cNvSpPr/>
              <p:nvPr>
                <p:custDataLst>
                  <p:tags r:id="rId16"/>
                </p:custDataLst>
              </p:nvPr>
            </p:nvSpPr>
            <p:spPr bwMode="auto">
              <a:xfrm>
                <a:off x="5176838" y="1055688"/>
                <a:ext cx="396875" cy="334963"/>
              </a:xfrm>
              <a:custGeom>
                <a:avLst/>
                <a:gdLst>
                  <a:gd name="T0" fmla="*/ 45 w 131"/>
                  <a:gd name="T1" fmla="*/ 94 h 111"/>
                  <a:gd name="T2" fmla="*/ 123 w 131"/>
                  <a:gd name="T3" fmla="*/ 85 h 111"/>
                  <a:gd name="T4" fmla="*/ 85 w 131"/>
                  <a:gd name="T5" fmla="*/ 16 h 111"/>
                  <a:gd name="T6" fmla="*/ 7 w 131"/>
                  <a:gd name="T7" fmla="*/ 26 h 111"/>
                  <a:gd name="T8" fmla="*/ 45 w 131"/>
                  <a:gd name="T9" fmla="*/ 94 h 111"/>
                </a:gdLst>
                <a:ahLst/>
                <a:cxnLst>
                  <a:cxn ang="0">
                    <a:pos x="T0" y="T1"/>
                  </a:cxn>
                  <a:cxn ang="0">
                    <a:pos x="T2" y="T3"/>
                  </a:cxn>
                  <a:cxn ang="0">
                    <a:pos x="T4" y="T5"/>
                  </a:cxn>
                  <a:cxn ang="0">
                    <a:pos x="T6" y="T7"/>
                  </a:cxn>
                  <a:cxn ang="0">
                    <a:pos x="T8" y="T9"/>
                  </a:cxn>
                </a:cxnLst>
                <a:rect l="0" t="0" r="r" b="b"/>
                <a:pathLst>
                  <a:path w="131" h="111">
                    <a:moveTo>
                      <a:pt x="45" y="94"/>
                    </a:moveTo>
                    <a:cubicBezTo>
                      <a:pt x="78" y="111"/>
                      <a:pt x="116" y="100"/>
                      <a:pt x="123" y="85"/>
                    </a:cubicBezTo>
                    <a:cubicBezTo>
                      <a:pt x="131" y="71"/>
                      <a:pt x="117" y="33"/>
                      <a:pt x="85" y="16"/>
                    </a:cubicBezTo>
                    <a:cubicBezTo>
                      <a:pt x="53" y="0"/>
                      <a:pt x="14" y="12"/>
                      <a:pt x="7" y="26"/>
                    </a:cubicBezTo>
                    <a:cubicBezTo>
                      <a:pt x="0" y="39"/>
                      <a:pt x="13" y="78"/>
                      <a:pt x="45" y="94"/>
                    </a:cubicBezTo>
                  </a:path>
                </a:pathLst>
              </a:custGeom>
              <a:grpFill/>
              <a:ln>
                <a:noFill/>
              </a:ln>
            </p:spPr>
            <p:txBody>
              <a:bodyPr vert="horz" wrap="square" lIns="68580" tIns="34290" rIns="68580" bIns="34290" numCol="1" anchor="t" anchorCtr="0" compatLnSpc="1"/>
              <a:p>
                <a:endParaRPr lang="zh-CN" altLang="en-US" sz="1350"/>
              </a:p>
            </p:txBody>
          </p:sp>
          <p:sp>
            <p:nvSpPr>
              <p:cNvPr id="56" name="Freeform 54"/>
              <p:cNvSpPr/>
              <p:nvPr>
                <p:custDataLst>
                  <p:tags r:id="rId17"/>
                </p:custDataLst>
              </p:nvPr>
            </p:nvSpPr>
            <p:spPr bwMode="auto">
              <a:xfrm>
                <a:off x="5197475" y="1082675"/>
                <a:ext cx="358775" cy="230188"/>
              </a:xfrm>
              <a:custGeom>
                <a:avLst/>
                <a:gdLst>
                  <a:gd name="T0" fmla="*/ 44 w 118"/>
                  <a:gd name="T1" fmla="*/ 0 h 76"/>
                  <a:gd name="T2" fmla="*/ 0 w 118"/>
                  <a:gd name="T3" fmla="*/ 17 h 76"/>
                  <a:gd name="T4" fmla="*/ 116 w 118"/>
                  <a:gd name="T5" fmla="*/ 76 h 76"/>
                  <a:gd name="T6" fmla="*/ 118 w 118"/>
                  <a:gd name="T7" fmla="*/ 66 h 76"/>
                  <a:gd name="T8" fmla="*/ 78 w 118"/>
                  <a:gd name="T9" fmla="*/ 7 h 76"/>
                  <a:gd name="T10" fmla="*/ 44 w 118"/>
                  <a:gd name="T11" fmla="*/ 0 h 76"/>
                </a:gdLst>
                <a:ahLst/>
                <a:cxnLst>
                  <a:cxn ang="0">
                    <a:pos x="T0" y="T1"/>
                  </a:cxn>
                  <a:cxn ang="0">
                    <a:pos x="T2" y="T3"/>
                  </a:cxn>
                  <a:cxn ang="0">
                    <a:pos x="T4" y="T5"/>
                  </a:cxn>
                  <a:cxn ang="0">
                    <a:pos x="T6" y="T7"/>
                  </a:cxn>
                  <a:cxn ang="0">
                    <a:pos x="T8" y="T9"/>
                  </a:cxn>
                  <a:cxn ang="0">
                    <a:pos x="T10" y="T11"/>
                  </a:cxn>
                </a:cxnLst>
                <a:rect l="0" t="0" r="r" b="b"/>
                <a:pathLst>
                  <a:path w="118" h="76">
                    <a:moveTo>
                      <a:pt x="44" y="0"/>
                    </a:moveTo>
                    <a:cubicBezTo>
                      <a:pt x="23" y="0"/>
                      <a:pt x="5" y="8"/>
                      <a:pt x="0" y="17"/>
                    </a:cubicBezTo>
                    <a:cubicBezTo>
                      <a:pt x="116" y="76"/>
                      <a:pt x="116" y="76"/>
                      <a:pt x="116" y="76"/>
                    </a:cubicBezTo>
                    <a:cubicBezTo>
                      <a:pt x="118" y="73"/>
                      <a:pt x="118" y="70"/>
                      <a:pt x="118" y="66"/>
                    </a:cubicBezTo>
                    <a:cubicBezTo>
                      <a:pt x="118" y="49"/>
                      <a:pt x="105" y="21"/>
                      <a:pt x="78" y="7"/>
                    </a:cubicBezTo>
                    <a:cubicBezTo>
                      <a:pt x="67" y="2"/>
                      <a:pt x="55" y="0"/>
                      <a:pt x="44" y="0"/>
                    </a:cubicBezTo>
                  </a:path>
                </a:pathLst>
              </a:custGeom>
              <a:grpFill/>
              <a:ln>
                <a:noFill/>
              </a:ln>
            </p:spPr>
            <p:txBody>
              <a:bodyPr vert="horz" wrap="square" lIns="68580" tIns="34290" rIns="68580" bIns="34290" numCol="1" anchor="t" anchorCtr="0" compatLnSpc="1"/>
              <a:p>
                <a:endParaRPr lang="zh-CN" altLang="en-US" sz="1350"/>
              </a:p>
            </p:txBody>
          </p:sp>
          <p:sp>
            <p:nvSpPr>
              <p:cNvPr id="57" name="Freeform 55"/>
              <p:cNvSpPr/>
              <p:nvPr>
                <p:custDataLst>
                  <p:tags r:id="rId18"/>
                </p:custDataLst>
              </p:nvPr>
            </p:nvSpPr>
            <p:spPr bwMode="auto">
              <a:xfrm>
                <a:off x="5297488" y="1546225"/>
                <a:ext cx="982662" cy="354013"/>
              </a:xfrm>
              <a:custGeom>
                <a:avLst/>
                <a:gdLst>
                  <a:gd name="T0" fmla="*/ 324 w 324"/>
                  <a:gd name="T1" fmla="*/ 117 h 117"/>
                  <a:gd name="T2" fmla="*/ 229 w 324"/>
                  <a:gd name="T3" fmla="*/ 57 h 117"/>
                  <a:gd name="T4" fmla="*/ 93 w 324"/>
                  <a:gd name="T5" fmla="*/ 57 h 117"/>
                  <a:gd name="T6" fmla="*/ 0 w 324"/>
                  <a:gd name="T7" fmla="*/ 117 h 117"/>
                  <a:gd name="T8" fmla="*/ 324 w 324"/>
                  <a:gd name="T9" fmla="*/ 117 h 117"/>
                </a:gdLst>
                <a:ahLst/>
                <a:cxnLst>
                  <a:cxn ang="0">
                    <a:pos x="T0" y="T1"/>
                  </a:cxn>
                  <a:cxn ang="0">
                    <a:pos x="T2" y="T3"/>
                  </a:cxn>
                  <a:cxn ang="0">
                    <a:pos x="T4" y="T5"/>
                  </a:cxn>
                  <a:cxn ang="0">
                    <a:pos x="T6" y="T7"/>
                  </a:cxn>
                  <a:cxn ang="0">
                    <a:pos x="T8" y="T9"/>
                  </a:cxn>
                </a:cxnLst>
                <a:rect l="0" t="0" r="r" b="b"/>
                <a:pathLst>
                  <a:path w="324" h="117">
                    <a:moveTo>
                      <a:pt x="324" y="117"/>
                    </a:moveTo>
                    <a:cubicBezTo>
                      <a:pt x="316" y="70"/>
                      <a:pt x="273" y="47"/>
                      <a:pt x="229" y="57"/>
                    </a:cubicBezTo>
                    <a:cubicBezTo>
                      <a:pt x="206" y="3"/>
                      <a:pt x="118" y="0"/>
                      <a:pt x="93" y="57"/>
                    </a:cubicBezTo>
                    <a:cubicBezTo>
                      <a:pt x="50" y="47"/>
                      <a:pt x="6" y="71"/>
                      <a:pt x="0" y="117"/>
                    </a:cubicBezTo>
                    <a:lnTo>
                      <a:pt x="324" y="117"/>
                    </a:lnTo>
                    <a:close/>
                  </a:path>
                </a:pathLst>
              </a:custGeom>
              <a:grpFill/>
              <a:ln>
                <a:noFill/>
              </a:ln>
            </p:spPr>
            <p:txBody>
              <a:bodyPr vert="horz" wrap="square" lIns="68580" tIns="34290" rIns="68580" bIns="34290" numCol="1" anchor="t" anchorCtr="0" compatLnSpc="1"/>
              <a:p>
                <a:endParaRPr lang="zh-CN" altLang="en-US" sz="1350"/>
              </a:p>
            </p:txBody>
          </p:sp>
        </p:grpSp>
        <p:sp>
          <p:nvSpPr>
            <p:cNvPr id="86" name="文本框 85"/>
            <p:cNvSpPr txBox="1"/>
            <p:nvPr>
              <p:custDataLst>
                <p:tags r:id="rId19"/>
              </p:custDataLst>
            </p:nvPr>
          </p:nvSpPr>
          <p:spPr>
            <a:xfrm>
              <a:off x="7023" y="5987"/>
              <a:ext cx="1965" cy="1817"/>
            </a:xfrm>
            <a:prstGeom prst="rect">
              <a:avLst/>
            </a:prstGeom>
            <a:noFill/>
          </p:spPr>
          <p:txBody>
            <a:bodyPr wrap="square" rtlCol="0">
              <a:spAutoFit/>
            </a:bodyPr>
            <a:p>
              <a:pPr algn="just">
                <a:lnSpc>
                  <a:spcPct val="130000"/>
                </a:lnSpc>
              </a:pPr>
              <a:r>
                <a:rPr lang="zh-CN" altLang="en-US" sz="1400" smtClean="0">
                  <a:solidFill>
                    <a:srgbClr val="595959"/>
                  </a:solidFill>
                </a:rPr>
                <a:t>一是没有疾病。这是心理健康的基本条件，如同身体没有疾病是身体健康的最基本条件一样。</a:t>
              </a:r>
              <a:endParaRPr lang="zh-CN" altLang="en-US" sz="1400" smtClean="0">
                <a:solidFill>
                  <a:srgbClr val="595959"/>
                </a:solidFill>
              </a:endParaRPr>
            </a:p>
          </p:txBody>
        </p:sp>
        <p:sp>
          <p:nvSpPr>
            <p:cNvPr id="87" name="文本框 86"/>
            <p:cNvSpPr txBox="1"/>
            <p:nvPr>
              <p:custDataLst>
                <p:tags r:id="rId20"/>
              </p:custDataLst>
            </p:nvPr>
          </p:nvSpPr>
          <p:spPr>
            <a:xfrm>
              <a:off x="9891" y="6059"/>
              <a:ext cx="2144" cy="2499"/>
            </a:xfrm>
            <a:prstGeom prst="rect">
              <a:avLst/>
            </a:prstGeom>
            <a:noFill/>
          </p:spPr>
          <p:txBody>
            <a:bodyPr wrap="square" rtlCol="0">
              <a:spAutoFit/>
            </a:bodyPr>
            <a:p>
              <a:pPr algn="just">
                <a:lnSpc>
                  <a:spcPct val="130000"/>
                </a:lnSpc>
              </a:pPr>
              <a:r>
                <a:rPr lang="zh-CN" altLang="en-US" sz="1400" smtClean="0">
                  <a:solidFill>
                    <a:srgbClr val="595959"/>
                  </a:solidFill>
                </a:rPr>
                <a:t>二是有一种积极发展的心理状态。这是心理健康的最本质含义，它意味着要消除一</a:t>
              </a:r>
              <a:endParaRPr lang="zh-CN" altLang="en-US" sz="1400" smtClean="0">
                <a:solidFill>
                  <a:srgbClr val="595959"/>
                </a:solidFill>
              </a:endParaRPr>
            </a:p>
            <a:p>
              <a:pPr algn="just">
                <a:lnSpc>
                  <a:spcPct val="130000"/>
                </a:lnSpc>
              </a:pPr>
              <a:r>
                <a:rPr lang="zh-CN" altLang="en-US" sz="1400" smtClean="0">
                  <a:solidFill>
                    <a:srgbClr val="595959"/>
                  </a:solidFill>
                </a:rPr>
                <a:t>切不健康的心理倾向，使一个人的心理处于最佳发展状态。</a:t>
              </a:r>
              <a:endParaRPr lang="zh-CN" altLang="en-US" sz="1400" smtClean="0">
                <a:solidFill>
                  <a:srgbClr val="595959"/>
                </a:solidFill>
              </a:endParaRPr>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0" presetClass="entr" presetSubtype="0" decel="10000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strVal val="#ppt_w+.3"/>
                                          </p:val>
                                        </p:tav>
                                        <p:tav tm="100000">
                                          <p:val>
                                            <p:strVal val="#ppt_w"/>
                                          </p:val>
                                        </p:tav>
                                      </p:tavLst>
                                    </p:anim>
                                    <p:anim calcmode="lin" valueType="num">
                                      <p:cBhvr>
                                        <p:cTn id="20" dur="1000" fill="hold"/>
                                        <p:tgtEl>
                                          <p:spTgt spid="34"/>
                                        </p:tgtEl>
                                        <p:attrNameLst>
                                          <p:attrName>ppt_h</p:attrName>
                                        </p:attrNameLst>
                                      </p:cBhvr>
                                      <p:tavLst>
                                        <p:tav tm="0">
                                          <p:val>
                                            <p:strVal val="#ppt_h"/>
                                          </p:val>
                                        </p:tav>
                                        <p:tav tm="100000">
                                          <p:val>
                                            <p:strVal val="#ppt_h"/>
                                          </p:val>
                                        </p:tav>
                                      </p:tavLst>
                                    </p:anim>
                                    <p:animEffect transition="in" filter="fade">
                                      <p:cBhvr>
                                        <p:cTn id="2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三、大学生心理健康的标准</a:t>
            </a:r>
            <a:endParaRPr lang="zh-CN" altLang="en-US" sz="2400" b="1" spc="300" noProof="0" dirty="0">
              <a:ln>
                <a:noFill/>
              </a:ln>
              <a:solidFill>
                <a:srgbClr val="FCC301"/>
              </a:solidFill>
              <a:effectLst/>
              <a:uLnTx/>
              <a:sym typeface="+mn-ea"/>
            </a:endParaRPr>
          </a:p>
        </p:txBody>
      </p:sp>
      <p:sp>
        <p:nvSpPr>
          <p:cNvPr id="3" name="文本框 2"/>
          <p:cNvSpPr txBox="1"/>
          <p:nvPr/>
        </p:nvSpPr>
        <p:spPr>
          <a:xfrm>
            <a:off x="996950" y="1379220"/>
            <a:ext cx="10440000" cy="829945"/>
          </a:xfrm>
          <a:prstGeom prst="rect">
            <a:avLst/>
          </a:prstGeom>
          <a:noFill/>
        </p:spPr>
        <p:txBody>
          <a:bodyPr wrap="square" rtlCol="0">
            <a:spAutoFit/>
          </a:bodyPr>
          <a:p>
            <a:pPr marL="285750" indent="-285750">
              <a:lnSpc>
                <a:spcPct val="150000"/>
              </a:lnSpc>
              <a:buSzPct val="105000"/>
              <a:buFont typeface="BatangChe" panose="02030609000101010101" charset="-127"/>
              <a:buChar char="◈"/>
            </a:pPr>
            <a:r>
              <a:rPr lang="zh-CN" altLang="en-US" sz="1600" b="1" spc="200">
                <a:solidFill>
                  <a:schemeClr val="tx1">
                    <a:lumMod val="85000"/>
                    <a:lumOff val="15000"/>
                  </a:schemeClr>
                </a:solidFill>
                <a:uFillTx/>
                <a:latin typeface="微软雅黑" panose="020B0503020204020204" charset="-122"/>
                <a:ea typeface="微软雅黑" panose="020B0503020204020204" charset="-122"/>
              </a:rPr>
              <a:t>根据大学生这一特殊群体的年龄特征、心理特征和社会角色特征，一般把大学生心理健康的标准概括为以下八条：</a:t>
            </a:r>
            <a:endParaRPr lang="zh-CN" altLang="en-US" sz="1600" b="1" spc="200">
              <a:solidFill>
                <a:schemeClr val="tx1">
                  <a:lumMod val="85000"/>
                  <a:lumOff val="15000"/>
                </a:schemeClr>
              </a:solidFill>
              <a:uFillTx/>
              <a:latin typeface="微软雅黑" panose="020B0503020204020204" charset="-122"/>
              <a:ea typeface="微软雅黑" panose="020B0503020204020204" charset="-122"/>
            </a:endParaRPr>
          </a:p>
        </p:txBody>
      </p:sp>
      <p:grpSp>
        <p:nvGrpSpPr>
          <p:cNvPr id="13" name="组合 12"/>
          <p:cNvGrpSpPr/>
          <p:nvPr/>
        </p:nvGrpSpPr>
        <p:grpSpPr>
          <a:xfrm>
            <a:off x="1541780" y="4384040"/>
            <a:ext cx="8954135" cy="1182823"/>
            <a:chOff x="2260" y="3940"/>
            <a:chExt cx="14680" cy="2612"/>
          </a:xfrm>
        </p:grpSpPr>
        <p:sp>
          <p:nvSpPr>
            <p:cNvPr id="4" name="Freeform 55"/>
            <p:cNvSpPr/>
            <p:nvPr>
              <p:custDataLst>
                <p:tags r:id="rId1"/>
              </p:custDataLst>
            </p:nvPr>
          </p:nvSpPr>
          <p:spPr>
            <a:xfrm rot="16200000">
              <a:off x="14319" y="4212"/>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6" name="Freeform 52"/>
            <p:cNvSpPr/>
            <p:nvPr>
              <p:custDataLst>
                <p:tags r:id="rId2"/>
              </p:custDataLst>
            </p:nvPr>
          </p:nvSpPr>
          <p:spPr>
            <a:xfrm rot="16200000">
              <a:off x="10427" y="4192"/>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 name="Freeform 51"/>
            <p:cNvSpPr/>
            <p:nvPr>
              <p:custDataLst>
                <p:tags r:id="rId3"/>
              </p:custDataLst>
            </p:nvPr>
          </p:nvSpPr>
          <p:spPr>
            <a:xfrm rot="16200000">
              <a:off x="6528" y="4192"/>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 name="Freeform 50"/>
            <p:cNvSpPr/>
            <p:nvPr>
              <p:custDataLst>
                <p:tags r:id="rId4"/>
              </p:custDataLst>
            </p:nvPr>
          </p:nvSpPr>
          <p:spPr>
            <a:xfrm rot="16200000">
              <a:off x="2635" y="4194"/>
              <a:ext cx="2457" cy="2209"/>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cxnSp>
          <p:nvCxnSpPr>
            <p:cNvPr id="20" name="Straight Connector 29"/>
            <p:cNvCxnSpPr/>
            <p:nvPr>
              <p:custDataLst>
                <p:tags r:id="rId5"/>
              </p:custDataLst>
            </p:nvPr>
          </p:nvCxnSpPr>
          <p:spPr>
            <a:xfrm flipH="1">
              <a:off x="2260" y="5075"/>
              <a:ext cx="14680" cy="0"/>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1" name="Freeform 44"/>
            <p:cNvSpPr/>
            <p:nvPr>
              <p:custDataLst>
                <p:tags r:id="rId6"/>
              </p:custDataLst>
            </p:nvPr>
          </p:nvSpPr>
          <p:spPr>
            <a:xfrm rot="16200000">
              <a:off x="2634"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2" name="Freeform 53"/>
            <p:cNvSpPr/>
            <p:nvPr>
              <p:custDataLst>
                <p:tags r:id="rId7"/>
              </p:custDataLst>
            </p:nvPr>
          </p:nvSpPr>
          <p:spPr>
            <a:xfrm rot="16200000">
              <a:off x="6520"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3" name="Freeform 68"/>
            <p:cNvSpPr/>
            <p:nvPr>
              <p:custDataLst>
                <p:tags r:id="rId8"/>
              </p:custDataLst>
            </p:nvPr>
          </p:nvSpPr>
          <p:spPr>
            <a:xfrm rot="16200000">
              <a:off x="10419"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4" name="Freeform 71"/>
            <p:cNvSpPr/>
            <p:nvPr>
              <p:custDataLst>
                <p:tags r:id="rId9"/>
              </p:custDataLst>
            </p:nvPr>
          </p:nvSpPr>
          <p:spPr>
            <a:xfrm rot="16200000">
              <a:off x="14319"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5" name="Text Placeholder 3"/>
            <p:cNvSpPr txBox="1"/>
            <p:nvPr>
              <p:custDataLst>
                <p:tags r:id="rId10"/>
              </p:custDataLst>
            </p:nvPr>
          </p:nvSpPr>
          <p:spPr>
            <a:xfrm>
              <a:off x="3305"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5</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6" name="Text Placeholder 3"/>
            <p:cNvSpPr txBox="1"/>
            <p:nvPr>
              <p:custDataLst>
                <p:tags r:id="rId11"/>
              </p:custDataLst>
            </p:nvPr>
          </p:nvSpPr>
          <p:spPr>
            <a:xfrm>
              <a:off x="7208"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6</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7" name="Text Placeholder 3"/>
            <p:cNvSpPr txBox="1"/>
            <p:nvPr>
              <p:custDataLst>
                <p:tags r:id="rId12"/>
              </p:custDataLst>
            </p:nvPr>
          </p:nvSpPr>
          <p:spPr>
            <a:xfrm>
              <a:off x="11113"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7</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8" name="Text Placeholder 3"/>
            <p:cNvSpPr txBox="1"/>
            <p:nvPr>
              <p:custDataLst>
                <p:tags r:id="rId13"/>
              </p:custDataLst>
            </p:nvPr>
          </p:nvSpPr>
          <p:spPr>
            <a:xfrm>
              <a:off x="15015"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8</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sp>
        <p:nvSpPr>
          <p:cNvPr id="8" name="文本框 7"/>
          <p:cNvSpPr txBox="1"/>
          <p:nvPr>
            <p:custDataLst>
              <p:tags r:id="rId14"/>
            </p:custDataLst>
          </p:nvPr>
        </p:nvSpPr>
        <p:spPr>
          <a:xfrm>
            <a:off x="1381125" y="5567045"/>
            <a:ext cx="2276475" cy="516255"/>
          </a:xfrm>
          <a:prstGeom prst="rect">
            <a:avLst/>
          </a:prstGeom>
          <a:noFill/>
        </p:spPr>
        <p:txBody>
          <a:bodyPr wrap="square" lIns="90170" tIns="46990" rIns="90170" bIns="46990" rtlCol="0" anchor="t">
            <a:normAutofit/>
          </a:bodyPr>
          <a:lstStyle/>
          <a:p>
            <a:pPr algn="ctr">
              <a:lnSpc>
                <a:spcPct val="120000"/>
              </a:lnSpc>
            </a:pPr>
            <a:r>
              <a:rPr lang="zh-CN" altLang="en-US" sz="1600" b="1" spc="200" dirty="0">
                <a:solidFill>
                  <a:srgbClr val="FCC301"/>
                </a:solidFill>
                <a:uFillTx/>
                <a:latin typeface="Arial" panose="020B0604020202020204" pitchFamily="34" charset="0"/>
                <a:ea typeface="微软雅黑" panose="020B0503020204020204" charset="-122"/>
                <a:sym typeface="+mn-ea"/>
              </a:rPr>
              <a:t>自我评价正确</a:t>
            </a:r>
            <a:endParaRPr lang="zh-CN" altLang="en-US" sz="1600" b="1" spc="200" dirty="0">
              <a:solidFill>
                <a:srgbClr val="FCC301"/>
              </a:solidFill>
              <a:uFillTx/>
              <a:latin typeface="Arial" panose="020B0604020202020204" pitchFamily="34" charset="0"/>
              <a:ea typeface="微软雅黑" panose="020B0503020204020204" charset="-122"/>
              <a:sym typeface="+mn-ea"/>
            </a:endParaRPr>
          </a:p>
        </p:txBody>
      </p:sp>
      <p:sp>
        <p:nvSpPr>
          <p:cNvPr id="10" name="文本框 9"/>
          <p:cNvSpPr txBox="1"/>
          <p:nvPr>
            <p:custDataLst>
              <p:tags r:id="rId15"/>
            </p:custDataLst>
          </p:nvPr>
        </p:nvSpPr>
        <p:spPr>
          <a:xfrm>
            <a:off x="3750945" y="5612765"/>
            <a:ext cx="2276475" cy="516255"/>
          </a:xfrm>
          <a:prstGeom prst="rect">
            <a:avLst/>
          </a:prstGeom>
          <a:noFill/>
        </p:spPr>
        <p:txBody>
          <a:bodyPr wrap="square" lIns="90170" tIns="46990" rIns="90170" bIns="46990" rtlCol="0" anchor="t">
            <a:normAutofit/>
          </a:bodyPr>
          <a:lstStyle/>
          <a:p>
            <a:pPr algn="ctr">
              <a:lnSpc>
                <a:spcPct val="120000"/>
              </a:lnSpc>
            </a:pPr>
            <a:r>
              <a:rPr lang="zh-CN" altLang="en-US" sz="1600" b="1" spc="200" dirty="0">
                <a:solidFill>
                  <a:srgbClr val="E3BE17"/>
                </a:solidFill>
                <a:uFillTx/>
                <a:latin typeface="Arial" panose="020B0604020202020204" pitchFamily="34" charset="0"/>
                <a:ea typeface="微软雅黑" panose="020B0503020204020204" charset="-122"/>
                <a:sym typeface="+mn-ea"/>
              </a:rPr>
              <a:t>人际关系和谐</a:t>
            </a:r>
            <a:endParaRPr lang="zh-CN" altLang="en-US" sz="1600" b="1" spc="200" dirty="0">
              <a:solidFill>
                <a:srgbClr val="E3BE17"/>
              </a:solidFill>
              <a:uFillTx/>
              <a:latin typeface="Arial" panose="020B0604020202020204" pitchFamily="34" charset="0"/>
              <a:ea typeface="微软雅黑" panose="020B0503020204020204" charset="-122"/>
              <a:sym typeface="+mn-ea"/>
            </a:endParaRPr>
          </a:p>
        </p:txBody>
      </p:sp>
      <p:sp>
        <p:nvSpPr>
          <p:cNvPr id="11" name="文本框 10"/>
          <p:cNvSpPr txBox="1"/>
          <p:nvPr>
            <p:custDataLst>
              <p:tags r:id="rId16"/>
            </p:custDataLst>
          </p:nvPr>
        </p:nvSpPr>
        <p:spPr>
          <a:xfrm>
            <a:off x="6129655" y="5612765"/>
            <a:ext cx="2276475" cy="516255"/>
          </a:xfrm>
          <a:prstGeom prst="rect">
            <a:avLst/>
          </a:prstGeom>
          <a:noFill/>
        </p:spPr>
        <p:txBody>
          <a:bodyPr wrap="square" lIns="90170" tIns="46990" rIns="90170" bIns="46990" rtlCol="0" anchor="t">
            <a:normAutofit/>
          </a:bodyPr>
          <a:lstStyle/>
          <a:p>
            <a:pPr algn="ctr">
              <a:lnSpc>
                <a:spcPct val="120000"/>
              </a:lnSpc>
            </a:pPr>
            <a:r>
              <a:rPr lang="zh-CN" altLang="en-US" sz="1600" b="1" spc="200" dirty="0">
                <a:solidFill>
                  <a:srgbClr val="CAB92C"/>
                </a:solidFill>
                <a:uFillTx/>
                <a:latin typeface="Arial" panose="020B0604020202020204" pitchFamily="34" charset="0"/>
                <a:ea typeface="微软雅黑" panose="020B0503020204020204" charset="-122"/>
                <a:sym typeface="+mn-ea"/>
              </a:rPr>
              <a:t> 适应能力强</a:t>
            </a:r>
            <a:endParaRPr lang="zh-CN" altLang="en-US" sz="1600" b="1" spc="200" dirty="0">
              <a:solidFill>
                <a:srgbClr val="CAB92C"/>
              </a:solidFill>
              <a:uFillTx/>
              <a:latin typeface="Arial" panose="020B0604020202020204" pitchFamily="34" charset="0"/>
              <a:ea typeface="微软雅黑" panose="020B0503020204020204" charset="-122"/>
              <a:sym typeface="+mn-ea"/>
            </a:endParaRPr>
          </a:p>
        </p:txBody>
      </p:sp>
      <p:sp>
        <p:nvSpPr>
          <p:cNvPr id="12" name="文本框 11"/>
          <p:cNvSpPr txBox="1"/>
          <p:nvPr>
            <p:custDataLst>
              <p:tags r:id="rId17"/>
            </p:custDataLst>
          </p:nvPr>
        </p:nvSpPr>
        <p:spPr>
          <a:xfrm>
            <a:off x="8683625" y="5532755"/>
            <a:ext cx="1951355" cy="610870"/>
          </a:xfrm>
          <a:prstGeom prst="rect">
            <a:avLst/>
          </a:prstGeom>
          <a:noFill/>
        </p:spPr>
        <p:txBody>
          <a:bodyPr wrap="square" lIns="90170" tIns="46990" rIns="90170" bIns="46990" rtlCol="0" anchor="t"/>
          <a:lstStyle/>
          <a:p>
            <a:pPr algn="ctr">
              <a:lnSpc>
                <a:spcPct val="110000"/>
              </a:lnSpc>
            </a:pPr>
            <a:r>
              <a:rPr lang="zh-CN" altLang="en-US" sz="1600" b="1" spc="200" dirty="0">
                <a:solidFill>
                  <a:srgbClr val="B1B342"/>
                </a:solidFill>
                <a:uFillTx/>
                <a:latin typeface="Arial" panose="020B0604020202020204" pitchFamily="34" charset="0"/>
                <a:ea typeface="微软雅黑" panose="020B0503020204020204" charset="-122"/>
                <a:sym typeface="+mn-ea"/>
              </a:rPr>
              <a:t>心理行为符合大学生的年龄特征</a:t>
            </a:r>
            <a:endParaRPr lang="zh-CN" altLang="en-US" sz="1600" b="1" spc="200" dirty="0">
              <a:solidFill>
                <a:srgbClr val="B1B342"/>
              </a:solidFill>
              <a:uFillTx/>
              <a:latin typeface="Arial" panose="020B0604020202020204" pitchFamily="34" charset="0"/>
              <a:ea typeface="微软雅黑" panose="020B0503020204020204" charset="-122"/>
              <a:sym typeface="+mn-ea"/>
            </a:endParaRPr>
          </a:p>
        </p:txBody>
      </p:sp>
      <p:grpSp>
        <p:nvGrpSpPr>
          <p:cNvPr id="29" name="组合 28"/>
          <p:cNvGrpSpPr/>
          <p:nvPr/>
        </p:nvGrpSpPr>
        <p:grpSpPr>
          <a:xfrm>
            <a:off x="1459865" y="2520315"/>
            <a:ext cx="8954135" cy="1182370"/>
            <a:chOff x="2260" y="3940"/>
            <a:chExt cx="14680" cy="2611"/>
          </a:xfrm>
        </p:grpSpPr>
        <p:sp>
          <p:nvSpPr>
            <p:cNvPr id="30" name="Freeform 55"/>
            <p:cNvSpPr/>
            <p:nvPr>
              <p:custDataLst>
                <p:tags r:id="rId18"/>
              </p:custDataLst>
            </p:nvPr>
          </p:nvSpPr>
          <p:spPr>
            <a:xfrm rot="16200000">
              <a:off x="14319" y="4212"/>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1" name="Freeform 52"/>
            <p:cNvSpPr/>
            <p:nvPr>
              <p:custDataLst>
                <p:tags r:id="rId19"/>
              </p:custDataLst>
            </p:nvPr>
          </p:nvSpPr>
          <p:spPr>
            <a:xfrm rot="16200000">
              <a:off x="10427" y="4192"/>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2" name="Freeform 51"/>
            <p:cNvSpPr/>
            <p:nvPr>
              <p:custDataLst>
                <p:tags r:id="rId20"/>
              </p:custDataLst>
            </p:nvPr>
          </p:nvSpPr>
          <p:spPr>
            <a:xfrm rot="16200000">
              <a:off x="6528" y="4192"/>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3" name="Freeform 50"/>
            <p:cNvSpPr/>
            <p:nvPr>
              <p:custDataLst>
                <p:tags r:id="rId21"/>
              </p:custDataLst>
            </p:nvPr>
          </p:nvSpPr>
          <p:spPr>
            <a:xfrm rot="16200000">
              <a:off x="2635" y="4194"/>
              <a:ext cx="2457" cy="2209"/>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cxnSp>
          <p:nvCxnSpPr>
            <p:cNvPr id="35" name="Straight Connector 29"/>
            <p:cNvCxnSpPr/>
            <p:nvPr>
              <p:custDataLst>
                <p:tags r:id="rId22"/>
              </p:custDataLst>
            </p:nvPr>
          </p:nvCxnSpPr>
          <p:spPr>
            <a:xfrm flipH="1">
              <a:off x="2260" y="5075"/>
              <a:ext cx="14680" cy="0"/>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44"/>
            <p:cNvSpPr/>
            <p:nvPr>
              <p:custDataLst>
                <p:tags r:id="rId23"/>
              </p:custDataLst>
            </p:nvPr>
          </p:nvSpPr>
          <p:spPr>
            <a:xfrm rot="16200000">
              <a:off x="2634"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7" name="Freeform 53"/>
            <p:cNvSpPr/>
            <p:nvPr>
              <p:custDataLst>
                <p:tags r:id="rId24"/>
              </p:custDataLst>
            </p:nvPr>
          </p:nvSpPr>
          <p:spPr>
            <a:xfrm rot="16200000">
              <a:off x="6520"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8" name="Freeform 68"/>
            <p:cNvSpPr/>
            <p:nvPr>
              <p:custDataLst>
                <p:tags r:id="rId25"/>
              </p:custDataLst>
            </p:nvPr>
          </p:nvSpPr>
          <p:spPr>
            <a:xfrm rot="16200000">
              <a:off x="10419"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9" name="Freeform 71"/>
            <p:cNvSpPr/>
            <p:nvPr>
              <p:custDataLst>
                <p:tags r:id="rId26"/>
              </p:custDataLst>
            </p:nvPr>
          </p:nvSpPr>
          <p:spPr>
            <a:xfrm rot="16200000">
              <a:off x="14319" y="4057"/>
              <a:ext cx="2457" cy="222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ctr">
              <a:normAutofit/>
            </a:bodyPr>
            <a:lstStyle/>
            <a:p>
              <a:pPr algn="ctr" defTabSz="1375410"/>
              <a:endParaRPr lang="en-US" sz="3555" dirty="0">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40" name="Text Placeholder 3"/>
            <p:cNvSpPr txBox="1"/>
            <p:nvPr>
              <p:custDataLst>
                <p:tags r:id="rId27"/>
              </p:custDataLst>
            </p:nvPr>
          </p:nvSpPr>
          <p:spPr>
            <a:xfrm>
              <a:off x="3305"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1</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41" name="Text Placeholder 3"/>
            <p:cNvSpPr txBox="1"/>
            <p:nvPr>
              <p:custDataLst>
                <p:tags r:id="rId28"/>
              </p:custDataLst>
            </p:nvPr>
          </p:nvSpPr>
          <p:spPr>
            <a:xfrm>
              <a:off x="7208"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2</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42" name="Text Placeholder 3"/>
            <p:cNvSpPr txBox="1"/>
            <p:nvPr>
              <p:custDataLst>
                <p:tags r:id="rId29"/>
              </p:custDataLst>
            </p:nvPr>
          </p:nvSpPr>
          <p:spPr>
            <a:xfrm>
              <a:off x="11112"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3</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43" name="Text Placeholder 3"/>
            <p:cNvSpPr txBox="1"/>
            <p:nvPr>
              <p:custDataLst>
                <p:tags r:id="rId30"/>
              </p:custDataLst>
            </p:nvPr>
          </p:nvSpPr>
          <p:spPr>
            <a:xfrm>
              <a:off x="15015" y="4404"/>
              <a:ext cx="1084" cy="1020"/>
            </a:xfrm>
            <a:prstGeom prst="rect">
              <a:avLst/>
            </a:prstGeom>
          </p:spPr>
          <p:txBody>
            <a:bodyPr wrap="square" lIns="90170" tIns="46990" rIns="90170" bIns="46990" anchor="ctr" anchorCtr="0"/>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rPr>
                <a:t>4</a:t>
              </a:r>
              <a:endParaRPr lang="en-US" altLang="zh-CN" sz="2000" b="1"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sp>
        <p:nvSpPr>
          <p:cNvPr id="44" name="文本框 43"/>
          <p:cNvSpPr txBox="1"/>
          <p:nvPr>
            <p:custDataLst>
              <p:tags r:id="rId31"/>
            </p:custDataLst>
          </p:nvPr>
        </p:nvSpPr>
        <p:spPr>
          <a:xfrm>
            <a:off x="1278255" y="3703320"/>
            <a:ext cx="2276475" cy="516255"/>
          </a:xfrm>
          <a:prstGeom prst="rect">
            <a:avLst/>
          </a:prstGeom>
          <a:noFill/>
        </p:spPr>
        <p:txBody>
          <a:bodyPr wrap="square" lIns="90170" tIns="46990" rIns="90170" bIns="46990" rtlCol="0" anchor="t">
            <a:normAutofit/>
          </a:bodyPr>
          <a:p>
            <a:pPr algn="ctr">
              <a:lnSpc>
                <a:spcPct val="120000"/>
              </a:lnSpc>
            </a:pPr>
            <a:r>
              <a:rPr lang="zh-CN" altLang="en-US" sz="1600" b="1" spc="200" dirty="0">
                <a:solidFill>
                  <a:srgbClr val="FCC301"/>
                </a:solidFill>
                <a:uFillTx/>
                <a:latin typeface="Arial" panose="020B0604020202020204" pitchFamily="34" charset="0"/>
                <a:ea typeface="微软雅黑" panose="020B0503020204020204" charset="-122"/>
                <a:sym typeface="+mn-ea"/>
              </a:rPr>
              <a:t>智力正常</a:t>
            </a:r>
            <a:endParaRPr lang="zh-CN" altLang="en-US" sz="1600" b="1" spc="200" dirty="0">
              <a:solidFill>
                <a:srgbClr val="FCC301"/>
              </a:solidFill>
              <a:uFillTx/>
              <a:latin typeface="Arial" panose="020B0604020202020204" pitchFamily="34" charset="0"/>
              <a:ea typeface="微软雅黑" panose="020B0503020204020204" charset="-122"/>
              <a:sym typeface="+mn-ea"/>
            </a:endParaRPr>
          </a:p>
        </p:txBody>
      </p:sp>
      <p:sp>
        <p:nvSpPr>
          <p:cNvPr id="45" name="文本框 44"/>
          <p:cNvSpPr txBox="1"/>
          <p:nvPr>
            <p:custDataLst>
              <p:tags r:id="rId32"/>
            </p:custDataLst>
          </p:nvPr>
        </p:nvSpPr>
        <p:spPr>
          <a:xfrm>
            <a:off x="3643630" y="3703320"/>
            <a:ext cx="2276475" cy="516255"/>
          </a:xfrm>
          <a:prstGeom prst="rect">
            <a:avLst/>
          </a:prstGeom>
          <a:noFill/>
        </p:spPr>
        <p:txBody>
          <a:bodyPr wrap="square" lIns="90170" tIns="46990" rIns="90170" bIns="46990" rtlCol="0" anchor="t">
            <a:normAutofit/>
          </a:bodyPr>
          <a:p>
            <a:pPr algn="ctr">
              <a:lnSpc>
                <a:spcPct val="120000"/>
              </a:lnSpc>
            </a:pPr>
            <a:r>
              <a:rPr lang="zh-CN" altLang="en-US" sz="1600" b="1" spc="200" dirty="0">
                <a:solidFill>
                  <a:srgbClr val="E3BE17"/>
                </a:solidFill>
                <a:uFillTx/>
                <a:latin typeface="Arial" panose="020B0604020202020204" pitchFamily="34" charset="0"/>
                <a:ea typeface="微软雅黑" panose="020B0503020204020204" charset="-122"/>
                <a:sym typeface="+mn-ea"/>
              </a:rPr>
              <a:t>情绪健康</a:t>
            </a:r>
            <a:endParaRPr lang="zh-CN" altLang="en-US" sz="1600" b="1" spc="200" dirty="0">
              <a:solidFill>
                <a:srgbClr val="E3BE17"/>
              </a:solidFill>
              <a:uFillTx/>
              <a:latin typeface="Arial" panose="020B0604020202020204" pitchFamily="34" charset="0"/>
              <a:ea typeface="微软雅黑" panose="020B0503020204020204" charset="-122"/>
              <a:sym typeface="+mn-ea"/>
            </a:endParaRPr>
          </a:p>
        </p:txBody>
      </p:sp>
      <p:sp>
        <p:nvSpPr>
          <p:cNvPr id="46" name="文本框 45"/>
          <p:cNvSpPr txBox="1"/>
          <p:nvPr>
            <p:custDataLst>
              <p:tags r:id="rId33"/>
            </p:custDataLst>
          </p:nvPr>
        </p:nvSpPr>
        <p:spPr>
          <a:xfrm>
            <a:off x="6047740" y="3691890"/>
            <a:ext cx="2276475" cy="516255"/>
          </a:xfrm>
          <a:prstGeom prst="rect">
            <a:avLst/>
          </a:prstGeom>
          <a:noFill/>
        </p:spPr>
        <p:txBody>
          <a:bodyPr wrap="square" lIns="90170" tIns="46990" rIns="90170" bIns="46990" rtlCol="0" anchor="t">
            <a:normAutofit/>
          </a:bodyPr>
          <a:p>
            <a:pPr algn="ctr">
              <a:lnSpc>
                <a:spcPct val="120000"/>
              </a:lnSpc>
            </a:pPr>
            <a:r>
              <a:rPr lang="zh-CN" altLang="en-US" sz="1600" b="1" spc="200" dirty="0">
                <a:solidFill>
                  <a:srgbClr val="CAB92C"/>
                </a:solidFill>
                <a:uFillTx/>
                <a:latin typeface="Arial" panose="020B0604020202020204" pitchFamily="34" charset="0"/>
                <a:ea typeface="微软雅黑" panose="020B0503020204020204" charset="-122"/>
                <a:sym typeface="+mn-ea"/>
              </a:rPr>
              <a:t>意志健全</a:t>
            </a:r>
            <a:endParaRPr lang="zh-CN" altLang="en-US" sz="1600" b="1" spc="200" dirty="0">
              <a:solidFill>
                <a:srgbClr val="CAB92C"/>
              </a:solidFill>
              <a:uFillTx/>
              <a:latin typeface="Arial" panose="020B0604020202020204" pitchFamily="34" charset="0"/>
              <a:ea typeface="微软雅黑" panose="020B0503020204020204" charset="-122"/>
              <a:sym typeface="+mn-ea"/>
            </a:endParaRPr>
          </a:p>
        </p:txBody>
      </p:sp>
      <p:sp>
        <p:nvSpPr>
          <p:cNvPr id="47" name="文本框 46"/>
          <p:cNvSpPr txBox="1"/>
          <p:nvPr>
            <p:custDataLst>
              <p:tags r:id="rId34"/>
            </p:custDataLst>
          </p:nvPr>
        </p:nvSpPr>
        <p:spPr>
          <a:xfrm>
            <a:off x="8426450" y="3632835"/>
            <a:ext cx="2276475" cy="516255"/>
          </a:xfrm>
          <a:prstGeom prst="rect">
            <a:avLst/>
          </a:prstGeom>
          <a:noFill/>
        </p:spPr>
        <p:txBody>
          <a:bodyPr wrap="square" lIns="90170" tIns="46990" rIns="90170" bIns="46990" rtlCol="0" anchor="t">
            <a:normAutofit/>
          </a:bodyPr>
          <a:p>
            <a:pPr algn="ctr">
              <a:lnSpc>
                <a:spcPct val="120000"/>
              </a:lnSpc>
            </a:pPr>
            <a:r>
              <a:rPr lang="zh-CN" altLang="en-US" sz="1600" b="1" spc="200" dirty="0">
                <a:solidFill>
                  <a:srgbClr val="B1B342"/>
                </a:solidFill>
                <a:uFillTx/>
                <a:latin typeface="Arial" panose="020B0604020202020204" pitchFamily="34" charset="0"/>
                <a:ea typeface="微软雅黑" panose="020B0503020204020204" charset="-122"/>
                <a:sym typeface="+mn-ea"/>
              </a:rPr>
              <a:t>人格完整</a:t>
            </a:r>
            <a:endParaRPr lang="zh-CN" altLang="en-US" sz="1600" b="1" spc="200" dirty="0">
              <a:solidFill>
                <a:srgbClr val="B1B342"/>
              </a:solidFill>
              <a:uFillTx/>
              <a:latin typeface="Arial" panose="020B0604020202020204" pitchFamily="34" charset="0"/>
              <a:ea typeface="微软雅黑" panose="020B0503020204020204" charset="-122"/>
              <a:sym typeface="+mn-ea"/>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sp>
        <p:nvSpPr>
          <p:cNvPr id="49" name="文本框 48"/>
          <p:cNvSpPr txBox="1"/>
          <p:nvPr>
            <p:custDataLst>
              <p:tags r:id="rId1"/>
            </p:custDataLst>
          </p:nvPr>
        </p:nvSpPr>
        <p:spPr>
          <a:xfrm>
            <a:off x="1431290" y="1411605"/>
            <a:ext cx="9720000" cy="435546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00000"/>
              <a:buFont typeface="Wingdings" panose="05000000000000000000" charset="0"/>
              <a:buNone/>
            </a:pPr>
            <a:r>
              <a:rPr sz="1800" b="1" dirty="0">
                <a:solidFill>
                  <a:srgbClr val="FCC301"/>
                </a:solidFill>
                <a:uFillTx/>
                <a:latin typeface="微软雅黑" panose="020B0503020204020204" charset="-122"/>
                <a:ea typeface="微软雅黑" panose="020B0503020204020204" charset="-122"/>
                <a:sym typeface="+mn-ea"/>
              </a:rPr>
              <a:t>案例描述：</a:t>
            </a:r>
            <a:endParaRPr sz="1800" b="1" dirty="0">
              <a:solidFill>
                <a:srgbClr val="FCC301"/>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小林来自于一个偏僻乡村，父母均是农民，母亲积劳成疾，患有多种慢性病，家庭比较贫困，姐弟二人。她性格内向，不善言语，喜欢独来独往，很少与人交往。但她从小很节俭，从不与同学攀比，学习刻苦，成绩优异。然而自上大学之后，她发现以前的生活方式完全不适合大学生活。她想融入班集体中，却不知道如何与人交往，怎样处理宿舍同学之间、班级同学之间的人际关系，这使她伤透了脑筋。一年多来，她和班上同学相处很不融洽，跟同宿舍人曾经发生过几次不小的冲突，关系相当紧张。她经常独来独往，基本上不和班上同学交流，集体活动也很少参加，与同学的感情淡漠。她觉得自己没有一个能相互了解、谈得来的知心朋友，常常感到特别的孤独和自卑，长期的苦恼和焦虑使她患上了神经衰弱症。</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9815195" y="1757680"/>
            <a:ext cx="1490980" cy="1311910"/>
            <a:chOff x="15669" y="2703"/>
            <a:chExt cx="2947" cy="2345"/>
          </a:xfrm>
        </p:grpSpPr>
        <p:sp>
          <p:nvSpPr>
            <p:cNvPr id="10" name="矩形 9"/>
            <p:cNvSpPr/>
            <p:nvPr>
              <p:custDataLst>
                <p:tags r:id="rId2"/>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2" name="直接连接符 11"/>
            <p:cNvCxnSpPr>
              <a:stCxn id="10" idx="1"/>
            </p:cNvCxnSpPr>
            <p:nvPr>
              <p:custDataLst>
                <p:tags r:id="rId3"/>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2"/>
            </p:cNvCxnSpPr>
            <p:nvPr>
              <p:custDataLst>
                <p:tags r:id="rId4"/>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5" name="图片 4" descr="摄图网_400275437"/>
          <p:cNvPicPr>
            <a:picLocks noChangeAspect="1"/>
          </p:cNvPicPr>
          <p:nvPr userDrawn="1">
            <p:custDataLst>
              <p:tags r:id="rId5"/>
            </p:custDataLst>
          </p:nvPr>
        </p:nvPicPr>
        <p:blipFill>
          <a:blip r:embed="rId6"/>
          <a:stretch>
            <a:fillRect/>
          </a:stretch>
        </p:blipFill>
        <p:spPr>
          <a:xfrm>
            <a:off x="9883140" y="5552440"/>
            <a:ext cx="2207895" cy="1282065"/>
          </a:xfrm>
          <a:prstGeom prst="rect">
            <a:avLst/>
          </a:prstGeom>
        </p:spPr>
      </p:pic>
      <p:grpSp>
        <p:nvGrpSpPr>
          <p:cNvPr id="3" name="组合 2"/>
          <p:cNvGrpSpPr/>
          <p:nvPr/>
        </p:nvGrpSpPr>
        <p:grpSpPr>
          <a:xfrm>
            <a:off x="940435" y="4756785"/>
            <a:ext cx="1477645" cy="1271270"/>
            <a:chOff x="276" y="8021"/>
            <a:chExt cx="2947" cy="2344"/>
          </a:xfrm>
        </p:grpSpPr>
        <p:sp>
          <p:nvSpPr>
            <p:cNvPr id="17" name="矩形 16"/>
            <p:cNvSpPr/>
            <p:nvPr>
              <p:custDataLst>
                <p:tags r:id="rId7"/>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stCxn id="17" idx="1"/>
            </p:cNvCxnSpPr>
            <p:nvPr>
              <p:custDataLst>
                <p:tags r:id="rId8"/>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2"/>
            </p:cNvCxnSpPr>
            <p:nvPr>
              <p:custDataLst>
                <p:tags r:id="rId9"/>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三、大学生心理健康的标准</a:t>
            </a:r>
            <a:endParaRPr lang="zh-CN" altLang="en-US" sz="2400" b="1" spc="300" noProof="0" dirty="0">
              <a:ln>
                <a:noFill/>
              </a:ln>
              <a:solidFill>
                <a:srgbClr val="FCC301"/>
              </a:solidFill>
              <a:effectLst/>
              <a:uLnTx/>
              <a:sym typeface="+mn-ea"/>
            </a:endParaRPr>
          </a:p>
        </p:txBody>
      </p:sp>
      <p:sp>
        <p:nvSpPr>
          <p:cNvPr id="49" name="文本框 48"/>
          <p:cNvSpPr txBox="1"/>
          <p:nvPr>
            <p:custDataLst>
              <p:tags r:id="rId1"/>
            </p:custDataLst>
          </p:nvPr>
        </p:nvSpPr>
        <p:spPr>
          <a:xfrm>
            <a:off x="1341755" y="1840865"/>
            <a:ext cx="9720000" cy="36525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经常的失眠和头痛使她精神疲惫，体质下降。她本想通过埋头学习的方法来减轻痛苦，然而，事与愿违，由于她学习精力很难集中，效果很差，成绩急剧下降，后来竟出现考试不及格的现象。她感到恐慌，失去了坚持学习的信心。这种心理使她逐渐对大学生活失去了兴趣，迷失在自己编织的网中，一度出现自暴自弃的现象。</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chemeClr val="accent6"/>
                </a:solidFill>
                <a:uFillTx/>
                <a:latin typeface="微软雅黑" panose="020B0503020204020204" charset="-122"/>
                <a:ea typeface="微软雅黑" panose="020B0503020204020204" charset="-122"/>
                <a:sym typeface="+mn-ea"/>
              </a:rPr>
              <a:t>案例分析：</a:t>
            </a:r>
            <a:endParaRPr sz="1800" b="1" dirty="0">
              <a:solidFill>
                <a:schemeClr val="accent6"/>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小林进入大学后存在大学生活环境不适应，自我认知偏差，以及人际关系不和谐等一系列现象，从而导致她的身体健康和心理状态趋于崩溃边缘，她自身的心理健康状况需引起高度重视。</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9828530" y="1687830"/>
            <a:ext cx="1490980" cy="1311910"/>
            <a:chOff x="15669" y="2703"/>
            <a:chExt cx="2947" cy="2345"/>
          </a:xfrm>
        </p:grpSpPr>
        <p:sp>
          <p:nvSpPr>
            <p:cNvPr id="10" name="矩形 9"/>
            <p:cNvSpPr/>
            <p:nvPr>
              <p:custDataLst>
                <p:tags r:id="rId2"/>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2" name="直接连接符 11"/>
            <p:cNvCxnSpPr>
              <a:stCxn id="10" idx="1"/>
            </p:cNvCxnSpPr>
            <p:nvPr>
              <p:custDataLst>
                <p:tags r:id="rId3"/>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2"/>
            </p:cNvCxnSpPr>
            <p:nvPr>
              <p:custDataLst>
                <p:tags r:id="rId4"/>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5" name="图片 4" descr="摄图网_400275437"/>
          <p:cNvPicPr>
            <a:picLocks noChangeAspect="1"/>
          </p:cNvPicPr>
          <p:nvPr userDrawn="1">
            <p:custDataLst>
              <p:tags r:id="rId5"/>
            </p:custDataLst>
          </p:nvPr>
        </p:nvPicPr>
        <p:blipFill>
          <a:blip r:embed="rId6"/>
          <a:stretch>
            <a:fillRect/>
          </a:stretch>
        </p:blipFill>
        <p:spPr>
          <a:xfrm>
            <a:off x="9883140" y="5552440"/>
            <a:ext cx="2207895" cy="1282065"/>
          </a:xfrm>
          <a:prstGeom prst="rect">
            <a:avLst/>
          </a:prstGeom>
        </p:spPr>
      </p:pic>
      <p:grpSp>
        <p:nvGrpSpPr>
          <p:cNvPr id="3" name="组合 2"/>
          <p:cNvGrpSpPr/>
          <p:nvPr/>
        </p:nvGrpSpPr>
        <p:grpSpPr>
          <a:xfrm>
            <a:off x="953770" y="4486275"/>
            <a:ext cx="1477645" cy="1271270"/>
            <a:chOff x="276" y="8021"/>
            <a:chExt cx="2947" cy="2344"/>
          </a:xfrm>
        </p:grpSpPr>
        <p:sp>
          <p:nvSpPr>
            <p:cNvPr id="17" name="矩形 16"/>
            <p:cNvSpPr/>
            <p:nvPr>
              <p:custDataLst>
                <p:tags r:id="rId7"/>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stCxn id="17" idx="1"/>
            </p:cNvCxnSpPr>
            <p:nvPr>
              <p:custDataLst>
                <p:tags r:id="rId8"/>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2"/>
            </p:cNvCxnSpPr>
            <p:nvPr>
              <p:custDataLst>
                <p:tags r:id="rId9"/>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3" name="文本框 2"/>
          <p:cNvSpPr txBox="1"/>
          <p:nvPr>
            <p:custDataLst>
              <p:tags r:id="rId2"/>
            </p:custDataLst>
          </p:nvPr>
        </p:nvSpPr>
        <p:spPr>
          <a:xfrm>
            <a:off x="996950" y="1379220"/>
            <a:ext cx="1044000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rPr>
              <a:t>（一）生理因素</a:t>
            </a:r>
            <a:r>
              <a:rPr lang="zh-CN" altLang="en-US" sz="1600" b="1" spc="200">
                <a:solidFill>
                  <a:schemeClr val="tx1">
                    <a:lumMod val="85000"/>
                    <a:lumOff val="15000"/>
                  </a:schemeClr>
                </a:solidFill>
                <a:uFillTx/>
                <a:latin typeface="微软雅黑" panose="020B0503020204020204" charset="-122"/>
                <a:ea typeface="微软雅黑" panose="020B0503020204020204" charset="-122"/>
              </a:rPr>
              <a:t>：对大学生心理健康产生影响的生理因素主要有四种：</a:t>
            </a:r>
            <a:endParaRPr lang="zh-CN" altLang="en-US" sz="1600" b="1" spc="200">
              <a:solidFill>
                <a:schemeClr val="tx1">
                  <a:lumMod val="85000"/>
                  <a:lumOff val="15000"/>
                </a:schemeClr>
              </a:solidFill>
              <a:uFillTx/>
              <a:latin typeface="微软雅黑" panose="020B0503020204020204" charset="-122"/>
              <a:ea typeface="微软雅黑" panose="020B0503020204020204" charset="-122"/>
            </a:endParaRPr>
          </a:p>
        </p:txBody>
      </p:sp>
      <p:sp>
        <p:nvSpPr>
          <p:cNvPr id="2" name="矩形 1"/>
          <p:cNvSpPr/>
          <p:nvPr>
            <p:custDataLst>
              <p:tags r:id="rId3"/>
            </p:custDataLst>
          </p:nvPr>
        </p:nvSpPr>
        <p:spPr>
          <a:xfrm>
            <a:off x="0" y="2970953"/>
            <a:ext cx="12187666" cy="2241762"/>
          </a:xfrm>
          <a:prstGeom prst="rect">
            <a:avLst/>
          </a:prstGeom>
          <a:blipFill>
            <a:blip r:embed="rId4"/>
            <a:srcRect/>
            <a:stretch>
              <a:fillRect t="-125940" b="-12576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ym typeface="+mn-lt"/>
            </a:endParaRPr>
          </a:p>
        </p:txBody>
      </p:sp>
      <p:sp>
        <p:nvSpPr>
          <p:cNvPr id="5" name="矩形 4"/>
          <p:cNvSpPr/>
          <p:nvPr>
            <p:custDataLst>
              <p:tags r:id="rId5"/>
            </p:custDataLst>
          </p:nvPr>
        </p:nvSpPr>
        <p:spPr>
          <a:xfrm>
            <a:off x="735330" y="2992755"/>
            <a:ext cx="2541905" cy="307911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rmAutofit/>
          </a:bodyPr>
          <a:p>
            <a:pPr marL="0" lvl="0" indent="0" algn="just">
              <a:lnSpc>
                <a:spcPct val="150000"/>
              </a:lnSpc>
              <a:spcBef>
                <a:spcPts val="0"/>
              </a:spcBef>
              <a:spcAft>
                <a:spcPts val="0"/>
              </a:spcAft>
              <a:buSzPct val="100000"/>
            </a:pPr>
            <a:r>
              <a:rPr lang="zh-CN" altLang="en-US" sz="1400" spc="100" dirty="0" smtClean="0">
                <a:solidFill>
                  <a:schemeClr val="bg2"/>
                </a:solidFill>
                <a:uFillTx/>
              </a:rPr>
              <a:t>根据临床观察和专家的研究分析，脑器质性病变，如脑肿瘤、脑萎缩、脑炎、脑血管疾病、脑外伤等，会直接导致各种心理异常表现，出现意识障碍、智力障碍、严重遗忘症、人格异常等。</a:t>
            </a:r>
            <a:endParaRPr lang="zh-CN" altLang="en-US" sz="1400" spc="100" dirty="0" smtClean="0">
              <a:solidFill>
                <a:schemeClr val="bg2"/>
              </a:solidFill>
              <a:uFillTx/>
            </a:endParaRPr>
          </a:p>
        </p:txBody>
      </p:sp>
      <p:sp>
        <p:nvSpPr>
          <p:cNvPr id="6" name="矩形 5"/>
          <p:cNvSpPr/>
          <p:nvPr>
            <p:custDataLst>
              <p:tags r:id="rId6"/>
            </p:custDataLst>
          </p:nvPr>
        </p:nvSpPr>
        <p:spPr>
          <a:xfrm>
            <a:off x="735187" y="2272665"/>
            <a:ext cx="2541824" cy="6948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p>
            <a:pPr marL="0" indent="0" algn="ctr">
              <a:lnSpc>
                <a:spcPct val="100000"/>
              </a:lnSpc>
              <a:spcBef>
                <a:spcPts val="0"/>
              </a:spcBef>
              <a:spcAft>
                <a:spcPts val="0"/>
              </a:spcAft>
              <a:buSzPct val="100000"/>
            </a:pPr>
            <a:r>
              <a:rPr lang="zh-CN" altLang="en-US" sz="1600" b="1" spc="200" smtClean="0">
                <a:solidFill>
                  <a:srgbClr val="000000"/>
                </a:solidFill>
                <a:latin typeface="+mj-lt"/>
                <a:ea typeface="+mj-ea"/>
                <a:cs typeface="+mj-cs"/>
              </a:rPr>
              <a:t>1. 大脑的器质性病变</a:t>
            </a:r>
            <a:endParaRPr lang="zh-CN" altLang="en-US" sz="1600" b="1" spc="200" smtClean="0">
              <a:solidFill>
                <a:srgbClr val="000000"/>
              </a:solidFill>
              <a:latin typeface="+mj-lt"/>
              <a:ea typeface="+mj-ea"/>
              <a:cs typeface="+mj-cs"/>
            </a:endParaRPr>
          </a:p>
        </p:txBody>
      </p:sp>
      <p:sp>
        <p:nvSpPr>
          <p:cNvPr id="12" name="矩形 11"/>
          <p:cNvSpPr/>
          <p:nvPr>
            <p:custDataLst>
              <p:tags r:id="rId7"/>
            </p:custDataLst>
          </p:nvPr>
        </p:nvSpPr>
        <p:spPr>
          <a:xfrm>
            <a:off x="3465830" y="2992755"/>
            <a:ext cx="2541905" cy="307911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rmAutofit/>
          </a:bodyPr>
          <a:p>
            <a:pPr marL="0" lvl="0" indent="0" algn="just">
              <a:lnSpc>
                <a:spcPct val="150000"/>
              </a:lnSpc>
              <a:spcBef>
                <a:spcPts val="0"/>
              </a:spcBef>
              <a:spcAft>
                <a:spcPts val="0"/>
              </a:spcAft>
              <a:buSzPct val="100000"/>
            </a:pPr>
            <a:r>
              <a:rPr lang="zh-CN" altLang="en-US" sz="1400" spc="100" dirty="0" smtClean="0">
                <a:solidFill>
                  <a:schemeClr val="bg2"/>
                </a:solidFill>
                <a:uFillTx/>
              </a:rPr>
              <a:t>各种躯体疾病，尤其是慢性疾病，常可使人变得烦躁不安，敏感多疑，情绪稳定性降低，行为控制力减弱，兴趣缺乏，人际关系变得紧张，严重的还可能导致心理障碍。</a:t>
            </a:r>
            <a:endParaRPr lang="zh-CN" altLang="en-US" sz="1400" spc="100" dirty="0" smtClean="0">
              <a:solidFill>
                <a:schemeClr val="bg2"/>
              </a:solidFill>
              <a:uFillTx/>
            </a:endParaRPr>
          </a:p>
        </p:txBody>
      </p:sp>
      <p:sp>
        <p:nvSpPr>
          <p:cNvPr id="13" name="矩形 12"/>
          <p:cNvSpPr/>
          <p:nvPr>
            <p:custDataLst>
              <p:tags r:id="rId8"/>
            </p:custDataLst>
          </p:nvPr>
        </p:nvSpPr>
        <p:spPr>
          <a:xfrm>
            <a:off x="3465681" y="2272665"/>
            <a:ext cx="2541824" cy="6948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p>
            <a:pPr marL="0" indent="0" algn="ctr">
              <a:lnSpc>
                <a:spcPct val="100000"/>
              </a:lnSpc>
              <a:spcBef>
                <a:spcPts val="0"/>
              </a:spcBef>
              <a:spcAft>
                <a:spcPts val="0"/>
              </a:spcAft>
              <a:buSzPct val="100000"/>
            </a:pPr>
            <a:r>
              <a:rPr lang="zh-CN" altLang="en-US" sz="1600" b="1" spc="200" smtClean="0">
                <a:solidFill>
                  <a:schemeClr val="lt1"/>
                </a:solidFill>
                <a:latin typeface="+mj-lt"/>
                <a:ea typeface="+mj-ea"/>
                <a:cs typeface="+mj-cs"/>
              </a:rPr>
              <a:t>2. 躯体疾病</a:t>
            </a:r>
            <a:endParaRPr lang="zh-CN" altLang="en-US" sz="1600" b="1" spc="200" smtClean="0">
              <a:solidFill>
                <a:schemeClr val="lt1"/>
              </a:solidFill>
              <a:latin typeface="+mj-lt"/>
              <a:ea typeface="+mj-ea"/>
              <a:cs typeface="+mj-cs"/>
            </a:endParaRPr>
          </a:p>
        </p:txBody>
      </p:sp>
      <p:sp>
        <p:nvSpPr>
          <p:cNvPr id="14" name="矩形 13"/>
          <p:cNvSpPr/>
          <p:nvPr>
            <p:custDataLst>
              <p:tags r:id="rId9"/>
            </p:custDataLst>
          </p:nvPr>
        </p:nvSpPr>
        <p:spPr>
          <a:xfrm>
            <a:off x="6196330" y="2992755"/>
            <a:ext cx="2541905" cy="307911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rmAutofit lnSpcReduction="20000"/>
          </a:bodyPr>
          <a:p>
            <a:pPr marL="0" lvl="0" indent="0" algn="just">
              <a:lnSpc>
                <a:spcPct val="150000"/>
              </a:lnSpc>
              <a:spcBef>
                <a:spcPts val="0"/>
              </a:spcBef>
              <a:spcAft>
                <a:spcPts val="0"/>
              </a:spcAft>
              <a:buSzPct val="100000"/>
            </a:pPr>
            <a:r>
              <a:rPr lang="zh-CN" altLang="en-US" sz="1400" spc="100" dirty="0" smtClean="0">
                <a:solidFill>
                  <a:schemeClr val="bg2"/>
                </a:solidFill>
                <a:uFillTx/>
              </a:rPr>
              <a:t>大量研究表明，在精神疾病中，尤其是在精神分裂症、躁狂抑郁症等的发病因素中，遗传因素占有重要的地位。</a:t>
            </a:r>
            <a:endParaRPr lang="zh-CN" altLang="en-US" sz="1400" spc="100" dirty="0" smtClean="0">
              <a:solidFill>
                <a:schemeClr val="bg2"/>
              </a:solidFill>
              <a:uFillTx/>
            </a:endParaRPr>
          </a:p>
        </p:txBody>
      </p:sp>
      <p:sp>
        <p:nvSpPr>
          <p:cNvPr id="15" name="矩形 14"/>
          <p:cNvSpPr/>
          <p:nvPr>
            <p:custDataLst>
              <p:tags r:id="rId10"/>
            </p:custDataLst>
          </p:nvPr>
        </p:nvSpPr>
        <p:spPr>
          <a:xfrm>
            <a:off x="6196175" y="2272665"/>
            <a:ext cx="2541824" cy="694807"/>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p>
            <a:pPr marL="0" indent="0" algn="ctr">
              <a:lnSpc>
                <a:spcPct val="100000"/>
              </a:lnSpc>
              <a:spcBef>
                <a:spcPts val="0"/>
              </a:spcBef>
              <a:spcAft>
                <a:spcPts val="0"/>
              </a:spcAft>
              <a:buSzPct val="100000"/>
            </a:pPr>
            <a:r>
              <a:rPr lang="zh-CN" altLang="en-US" sz="1600" b="1" spc="200" smtClean="0">
                <a:solidFill>
                  <a:srgbClr val="000000"/>
                </a:solidFill>
                <a:latin typeface="+mj-lt"/>
                <a:ea typeface="+mj-ea"/>
                <a:cs typeface="+mj-cs"/>
              </a:rPr>
              <a:t>3. 遗传因素</a:t>
            </a:r>
            <a:endParaRPr lang="zh-CN" altLang="en-US" sz="1600" b="1" spc="200" smtClean="0">
              <a:solidFill>
                <a:srgbClr val="000000"/>
              </a:solidFill>
              <a:latin typeface="+mj-lt"/>
              <a:ea typeface="+mj-ea"/>
              <a:cs typeface="+mj-cs"/>
            </a:endParaRPr>
          </a:p>
        </p:txBody>
      </p:sp>
      <p:sp>
        <p:nvSpPr>
          <p:cNvPr id="16" name="矩形 15"/>
          <p:cNvSpPr/>
          <p:nvPr>
            <p:custDataLst>
              <p:tags r:id="rId11"/>
            </p:custDataLst>
          </p:nvPr>
        </p:nvSpPr>
        <p:spPr>
          <a:xfrm>
            <a:off x="8926830" y="2992755"/>
            <a:ext cx="2541905" cy="307911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0">
            <a:noAutofit/>
          </a:bodyPr>
          <a:p>
            <a:pPr marL="0" lvl="0" indent="0" algn="just">
              <a:lnSpc>
                <a:spcPct val="130000"/>
              </a:lnSpc>
              <a:spcBef>
                <a:spcPts val="0"/>
              </a:spcBef>
              <a:spcAft>
                <a:spcPts val="0"/>
              </a:spcAft>
              <a:buSzPct val="100000"/>
            </a:pPr>
            <a:r>
              <a:rPr lang="zh-CN" altLang="en-US" sz="1400" spc="100" dirty="0" smtClean="0">
                <a:solidFill>
                  <a:schemeClr val="bg2"/>
                </a:solidFill>
                <a:uFillTx/>
              </a:rPr>
              <a:t>神经系统的先天素质不健全，如大脑皮层和皮层下神经组织之间的相互协调作用有某种障碍，大脑皮层的兴奋和抑制过程的协调作用有某种障碍等，会导致病态人格等心理异常，神经类型属于弱型的人更容易受到不良因素的影响而引起不健康的心理行为。</a:t>
            </a:r>
            <a:endParaRPr lang="zh-CN" altLang="en-US" sz="1400" spc="100" dirty="0" smtClean="0">
              <a:solidFill>
                <a:schemeClr val="bg2"/>
              </a:solidFill>
              <a:uFillTx/>
            </a:endParaRPr>
          </a:p>
        </p:txBody>
      </p:sp>
      <p:sp>
        <p:nvSpPr>
          <p:cNvPr id="17" name="矩形 16"/>
          <p:cNvSpPr/>
          <p:nvPr>
            <p:custDataLst>
              <p:tags r:id="rId12"/>
            </p:custDataLst>
          </p:nvPr>
        </p:nvSpPr>
        <p:spPr>
          <a:xfrm>
            <a:off x="8926669" y="2272665"/>
            <a:ext cx="2541824" cy="6948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p>
            <a:pPr marL="0" indent="0" algn="ctr">
              <a:lnSpc>
                <a:spcPct val="100000"/>
              </a:lnSpc>
              <a:spcBef>
                <a:spcPts val="0"/>
              </a:spcBef>
              <a:spcAft>
                <a:spcPts val="0"/>
              </a:spcAft>
              <a:buSzPct val="100000"/>
            </a:pPr>
            <a:r>
              <a:rPr lang="zh-CN" altLang="en-US" sz="1600" b="1" spc="200" smtClean="0">
                <a:solidFill>
                  <a:schemeClr val="lt1"/>
                </a:solidFill>
                <a:latin typeface="+mj-lt"/>
                <a:ea typeface="+mj-ea"/>
                <a:cs typeface="+mj-cs"/>
              </a:rPr>
              <a:t>4. 神经系统的先天素质不健全</a:t>
            </a:r>
            <a:endParaRPr lang="zh-CN" altLang="en-US" sz="1600" b="1" spc="200" smtClean="0">
              <a:solidFill>
                <a:schemeClr val="lt1"/>
              </a:solidFill>
              <a:latin typeface="+mj-lt"/>
              <a:ea typeface="+mj-ea"/>
              <a:cs typeface="+mj-cs"/>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4" name="矩形 3"/>
          <p:cNvSpPr/>
          <p:nvPr>
            <p:custDataLst>
              <p:tags r:id="rId2"/>
            </p:custDataLst>
          </p:nvPr>
        </p:nvSpPr>
        <p:spPr>
          <a:xfrm>
            <a:off x="5080" y="1985645"/>
            <a:ext cx="7156450" cy="387667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789940" y="217360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（二）社会因素：</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21" name="组合 20"/>
          <p:cNvGrpSpPr/>
          <p:nvPr/>
        </p:nvGrpSpPr>
        <p:grpSpPr>
          <a:xfrm>
            <a:off x="5591175" y="1741805"/>
            <a:ext cx="1076960" cy="512445"/>
            <a:chOff x="8805" y="2848"/>
            <a:chExt cx="1248" cy="720"/>
          </a:xfrm>
        </p:grpSpPr>
        <p:sp>
          <p:nvSpPr>
            <p:cNvPr id="8" name="任意多边形: 形状 18"/>
            <p:cNvSpPr/>
            <p:nvPr>
              <p:custDataLst>
                <p:tags r:id="rId4"/>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5"/>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6"/>
            </p:custDataLst>
          </p:nvPr>
        </p:nvSpPr>
        <p:spPr>
          <a:xfrm>
            <a:off x="905510" y="2713990"/>
            <a:ext cx="5534025" cy="2686685"/>
          </a:xfrm>
          <a:prstGeom prst="rect">
            <a:avLst/>
          </a:prstGeom>
        </p:spPr>
        <p:txBody>
          <a:bodyPr/>
          <a:p>
            <a:pPr marL="0" marR="0" lvl="0" indent="444500" algn="just" defTabSz="914400" rtl="0" fontAlgn="base">
              <a:lnSpc>
                <a:spcPct val="14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社会因素是影响大学生心理发展的决定性因素。美国精神分析专家哈内认为，许多心理变态是由于对环境的不良适应而引起的。改革开放以来，我国社会发生了巨大的变化。随着社会主义市场经济体制的确立，市场竞争机制的导入，人们生活方式、价值观念发生了重大变化，人们的心理活动日趋复杂、活跃，心理压力也逐渐加大。这些新的大量社会刺激给人们的心理健康带来的威胁越来越大。</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pic>
        <p:nvPicPr>
          <p:cNvPr id="23" name="图片 22" descr="C:\Users\kingsoft\Desktop\资源\高清图\绿色\芭蕉叶\disjunct-fern-fern-leaf-2563742.jpgdisjunct-fern-fern-leaf-2563742"/>
          <p:cNvPicPr>
            <a:picLocks noChangeAspect="1"/>
          </p:cNvPicPr>
          <p:nvPr>
            <p:custDataLst>
              <p:tags r:id="rId7"/>
            </p:custDataLst>
          </p:nvPr>
        </p:nvPicPr>
        <p:blipFill rotWithShape="1">
          <a:blip r:embed="rId8"/>
          <a:srcRect/>
          <a:stretch>
            <a:fillRect/>
          </a:stretch>
        </p:blipFill>
        <p:spPr>
          <a:xfrm>
            <a:off x="7311390" y="1985645"/>
            <a:ext cx="4390390" cy="38773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456690" y="2171700"/>
            <a:ext cx="9312275" cy="368681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4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马戏团里的小象</a:t>
            </a:r>
            <a:endParaRPr sz="1800" b="1" dirty="0">
              <a:solidFill>
                <a:srgbClr val="FCC301"/>
              </a:solidFill>
              <a:uFillTx/>
              <a:latin typeface="微软雅黑" panose="020B0503020204020204" charset="-122"/>
              <a:ea typeface="微软雅黑" panose="020B0503020204020204" charset="-122"/>
              <a:sym typeface="+mn-ea"/>
            </a:endParaRPr>
          </a:p>
          <a:p>
            <a:pPr lvl="0" indent="444500" algn="just" fontAlgn="ctr">
              <a:lnSpc>
                <a:spcPct val="14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小象出生在马戏团中，它的父母也都是马戏团中的老演员。小象很淘气，总想到处跑动。工作人员在它腿上拴上一条细铁链，另一头系在铁杆上。小象对这根铁链很不习惯，它用力去挣，挣不脱，无奈的它只好在铁链范围内活动。过了几天，小象又试着想挣脱铁链，可是还没成功，它只好闷闷不乐地老实下来……一次又一次，小象总也挣不脱这根铁链。慢慢地，它不再去试了，它习惯铁链了，再看看父母也是一样嘛，好像本来就应该是这个样子。小象一天天长大了，以它现在的力气，挣断那根小铁链简直不费吹灰之力，可是它从来也想不到这样做。它认为那根链子对它来说，牢不可破。这个强烈的心理暗示早已深深地植入它的记忆中了。一代又一代，马戏团中的大象们就被一根有形的小铁链和一根无形的大铁链拴着，活动在一个固定的小范围中。</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3748405"/>
            <a:ext cx="12188825" cy="3110230"/>
          </a:xfrm>
          <a:prstGeom prst="rect">
            <a:avLst/>
          </a:prstGeom>
          <a:solidFill>
            <a:srgbClr val="84D1C2">
              <a:alpha val="14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2" name="文本框 25"/>
          <p:cNvSpPr txBox="1"/>
          <p:nvPr>
            <p:custDataLst>
              <p:tags r:id="rId3"/>
            </p:custDataLst>
          </p:nvPr>
        </p:nvSpPr>
        <p:spPr>
          <a:xfrm>
            <a:off x="956945" y="1439545"/>
            <a:ext cx="5154930" cy="2134235"/>
          </a:xfrm>
          <a:prstGeom prst="rect">
            <a:avLst/>
          </a:prstGeom>
          <a:noFill/>
          <a:ln w="9525">
            <a:noFill/>
          </a:ln>
        </p:spPr>
        <p:txBody>
          <a:bodyPr lIns="101600" tIns="0" rIns="82550" bIns="0"/>
          <a:p>
            <a:pPr marL="285750" marR="0" indent="-285750" algn="just" defTabSz="914400" fontAlgn="ctr">
              <a:lnSpc>
                <a:spcPct val="13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1. 社会文化因素</a:t>
            </a:r>
            <a:endPar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R="0" algn="just" defTabSz="914400" fontAlgn="ctr">
              <a:lnSpc>
                <a:spcPct val="130000"/>
              </a:lnSpc>
              <a:spcBef>
                <a:spcPts val="500"/>
              </a:spcBef>
              <a:buClr>
                <a:srgbClr val="E34D4D"/>
              </a:buClr>
              <a:buSzPct val="80000"/>
              <a:buFont typeface="WPS-Bullets" pitchFamily="2" charset="0"/>
              <a:buNone/>
              <a:defRPr/>
            </a:pP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当代大学生处在东西文化交叉、多种价值观冲突的时代。随着改革开放的深入，西方文化大量涌入，东西方文化发生着从未有过的碰撞与冲突。面对不同于以往的文化背景和多种价值选择，一些同学常感到矛盾、疑虑、混乱、彷徨、无所适从和压抑。这种长时间的心理失调，必然会给心理素质发展带来不良影响。</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25"/>
          <p:cNvSpPr txBox="1"/>
          <p:nvPr>
            <p:custDataLst>
              <p:tags r:id="rId4"/>
            </p:custDataLst>
          </p:nvPr>
        </p:nvSpPr>
        <p:spPr>
          <a:xfrm>
            <a:off x="956310" y="3978275"/>
            <a:ext cx="10440035" cy="2117725"/>
          </a:xfrm>
          <a:prstGeom prst="rect">
            <a:avLst/>
          </a:prstGeom>
          <a:noFill/>
          <a:ln w="9525">
            <a:noFill/>
          </a:ln>
        </p:spPr>
        <p:txBody>
          <a:bodyPr lIns="101600" tIns="0" rIns="82550" bIns="0"/>
          <a:p>
            <a:pPr marL="285750" marR="0" indent="-285750" algn="just" defTabSz="914400" fontAlgn="ctr">
              <a:lnSpc>
                <a:spcPct val="13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3. 市场经济因素</a:t>
            </a:r>
            <a:endPar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R="0" algn="just" defTabSz="914400" fontAlgn="ctr">
              <a:lnSpc>
                <a:spcPct val="130000"/>
              </a:lnSpc>
              <a:spcBef>
                <a:spcPts val="500"/>
              </a:spcBef>
              <a:buClr>
                <a:srgbClr val="E34D4D"/>
              </a:buClr>
              <a:buSzPct val="80000"/>
              <a:buFont typeface="WPS-Bullets" pitchFamily="2" charset="0"/>
              <a:buNone/>
              <a:defRPr/>
            </a:pPr>
            <a:r>
              <a:rPr kumimoji="0"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市场经济引入竞争机制，这种竞争随着改革开放的深入，呈现更加激烈的趋势。一方面为人们充分发挥聪明才智、展开平等竞争提供可能和契机，另一方面又给人们的现实生活带来巨大压力。社会现实冲击了大学生平静的心理，引起情绪波动，并由此引发他们自我的觉醒，开始注重现实，讲求实效，互相展开平等竞争。而这种竞争对于一些意志薄弱的学生无疑是一种挑战，当遇到挫折的时候就容易缺乏自信，不敢面对现实，因此产生各种错误或消极的心理。市场观念也给大学生的心理发展带来负面影响，不少学生舍弃自身价值和理想的实现去单纯追逐经济目标，这种价值取向必然导致个人至上、金钱至上、享乐至上。</a:t>
            </a:r>
            <a:endParaRPr kumimoji="0"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7" name="文本框 25"/>
          <p:cNvSpPr txBox="1"/>
          <p:nvPr>
            <p:custDataLst>
              <p:tags r:id="rId5"/>
            </p:custDataLst>
          </p:nvPr>
        </p:nvSpPr>
        <p:spPr>
          <a:xfrm>
            <a:off x="6278880" y="1398905"/>
            <a:ext cx="5117465" cy="2348865"/>
          </a:xfrm>
          <a:prstGeom prst="rect">
            <a:avLst/>
          </a:prstGeom>
          <a:noFill/>
          <a:ln w="9525">
            <a:noFill/>
          </a:ln>
        </p:spPr>
        <p:txBody>
          <a:bodyPr lIns="101600" tIns="0" rIns="82550" bIns="0"/>
          <a:p>
            <a:pPr marL="285750" marR="0" indent="-285750" algn="just" defTabSz="914400" fontAlgn="ctr">
              <a:lnSpc>
                <a:spcPct val="130000"/>
              </a:lnSpc>
              <a:spcBef>
                <a:spcPts val="500"/>
              </a:spcBef>
              <a:buClr>
                <a:srgbClr val="E34D4D"/>
              </a:buClr>
              <a:buSzPct val="80000"/>
              <a:buFont typeface="WPS-Bullets" pitchFamily="2" charset="0"/>
              <a:buChar char=""/>
              <a:defRPr/>
            </a:pPr>
            <a:r>
              <a:rPr kumimoji="0" lang="en-US"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2</a:t>
            </a: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 大众传媒因素</a:t>
            </a:r>
            <a:endPar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R="0" algn="just" defTabSz="914400" fontAlgn="ctr">
              <a:lnSpc>
                <a:spcPct val="130000"/>
              </a:lnSpc>
              <a:spcBef>
                <a:spcPts val="500"/>
              </a:spcBef>
              <a:buClr>
                <a:srgbClr val="E34D4D"/>
              </a:buClr>
              <a:buSzPct val="80000"/>
              <a:buFont typeface="WPS-Bullets" pitchFamily="2" charset="0"/>
              <a:buNone/>
              <a:defRPr/>
            </a:pP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科学技术的发展，使得大众传媒手段越来越丰富，广播、电视、报纸、杂志、网络日新月异的发展，尤其是互联网的普及，传播速度极大提高，信息容量无限增大。大学生作为社会最活跃、最敏感和有知识的群体，求知欲强但分辨能力弱，崇尚科学但欠辩证思维，大众传媒中的很多不健康的因素会给他们的思想和行为带来消极影响，并导致一些心理问题的产生。</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3" name="矩形 2"/>
          <p:cNvSpPr/>
          <p:nvPr>
            <p:custDataLst>
              <p:tags r:id="rId2"/>
            </p:custDataLst>
          </p:nvPr>
        </p:nvSpPr>
        <p:spPr>
          <a:xfrm>
            <a:off x="1052830" y="1932940"/>
            <a:ext cx="9671050" cy="4033520"/>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3"/>
            </p:custDataLst>
          </p:nvPr>
        </p:nvSpPr>
        <p:spPr>
          <a:xfrm>
            <a:off x="1338580" y="1673225"/>
            <a:ext cx="9652635" cy="4034790"/>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1379" name="文本框 25"/>
          <p:cNvSpPr txBox="1"/>
          <p:nvPr>
            <p:custDataLst>
              <p:tags r:id="rId4"/>
            </p:custDataLst>
          </p:nvPr>
        </p:nvSpPr>
        <p:spPr>
          <a:xfrm>
            <a:off x="2072005" y="2825750"/>
            <a:ext cx="8185150" cy="2437765"/>
          </a:xfrm>
          <a:prstGeom prst="rect">
            <a:avLst/>
          </a:prstGeom>
          <a:noFill/>
          <a:ln w="9525">
            <a:noFill/>
          </a:ln>
        </p:spPr>
        <p:txBody>
          <a:bodyPr lIns="101600" tIns="0" rIns="82550" bIns="0"/>
          <a:lstStyle/>
          <a:p>
            <a:pPr marL="285750" marR="0" indent="-285750" algn="just" defTabSz="914400" fontAlgn="ctr">
              <a:lnSpc>
                <a:spcPct val="15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家庭是社会的细胞，是一个人最早接触到的社会环境。它包括家庭人际关系，父母的文化程度、教育方式，父母的价值观、人生观、人格特征等因素。</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5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父母是孩子的第一任老师。家庭环境对人的一生会产生重要影响，特别是早年形成的人格结构会在以后的心理发展中打下深深的烙印。在大学生步入社会之前，很大程度上要受到父母言谈举止及其社会行为方式的影响。家庭教育方法上的不当和不良的环境影响极易养成子女不良的性格、心理及行为。</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50000"/>
              </a:lnSpc>
              <a:spcBef>
                <a:spcPts val="1000"/>
              </a:spcBef>
              <a:buClr>
                <a:srgbClr val="E34D4D"/>
              </a:buClr>
              <a:buSzPct val="80000"/>
              <a:buFont typeface="WPS-Bullets" pitchFamily="2" charset="0"/>
              <a:buChar char=""/>
              <a:defRPr/>
            </a:pP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custDataLst>
              <p:tags r:id="rId5"/>
            </p:custDataLst>
          </p:nvPr>
        </p:nvSpPr>
        <p:spPr>
          <a:xfrm>
            <a:off x="1678940" y="225234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（三）家庭环境因素：</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4" name="文本框 3"/>
          <p:cNvSpPr txBox="1"/>
          <p:nvPr>
            <p:custDataLst>
              <p:tags r:id="rId2"/>
            </p:custDataLst>
          </p:nvPr>
        </p:nvSpPr>
        <p:spPr>
          <a:xfrm>
            <a:off x="907415" y="152209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（四）学校因素</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8" name="椭圆 7"/>
          <p:cNvSpPr/>
          <p:nvPr>
            <p:custDataLst>
              <p:tags r:id="rId3"/>
            </p:custDataLst>
          </p:nvPr>
        </p:nvSpPr>
        <p:spPr>
          <a:xfrm>
            <a:off x="6068060" y="4665663"/>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4"/>
            </p:custDataLst>
          </p:nvPr>
        </p:nvSpPr>
        <p:spPr>
          <a:xfrm flipV="1">
            <a:off x="6179185" y="4319588"/>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5"/>
            </p:custDataLst>
          </p:nvPr>
        </p:nvSpPr>
        <p:spPr>
          <a:xfrm rot="16722168">
            <a:off x="6288723" y="2927350"/>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椭圆 12"/>
          <p:cNvSpPr/>
          <p:nvPr>
            <p:custDataLst>
              <p:tags r:id="rId6"/>
            </p:custDataLst>
          </p:nvPr>
        </p:nvSpPr>
        <p:spPr>
          <a:xfrm>
            <a:off x="10354310" y="1797050"/>
            <a:ext cx="254000" cy="23177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7"/>
            </p:custDataLst>
          </p:nvPr>
        </p:nvSpPr>
        <p:spPr>
          <a:xfrm>
            <a:off x="907098" y="2190750"/>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矩形 11"/>
          <p:cNvSpPr/>
          <p:nvPr>
            <p:custDataLst>
              <p:tags r:id="rId8"/>
            </p:custDataLst>
          </p:nvPr>
        </p:nvSpPr>
        <p:spPr>
          <a:xfrm>
            <a:off x="1276668" y="2454910"/>
            <a:ext cx="4281488" cy="3230563"/>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1. 心理素质教育环节薄弱</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algn="just" fontAlgn="ctr">
              <a:lnSpc>
                <a:spcPct val="130000"/>
              </a:lnSpc>
              <a:spcBef>
                <a:spcPts val="600"/>
              </a:spcBef>
              <a:spcAft>
                <a:spcPts val="0"/>
              </a:spcAft>
              <a:buSzPct val="100000"/>
              <a:buFont typeface="Arial" panose="020B0604020202020204" pitchFamily="34" charset="0"/>
              <a:buNone/>
            </a:pPr>
            <a:r>
              <a:rPr sz="1600"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许久以来，学校教育没有认识到心理素质的地位及重要性，学校没有注意优化学生的心理素质，缺乏完善学生健康人格形成和发展的机制，没有使学生形成良好的自我组织调控机制。学生因得不到有益的指导、培养、训练及环境塑造，优良人格素质的形成和发展受到影响。</a:t>
            </a:r>
            <a:endParaRPr sz="1600"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矩形 26"/>
          <p:cNvSpPr/>
          <p:nvPr>
            <p:custDataLst>
              <p:tags r:id="rId9"/>
            </p:custDataLst>
          </p:nvPr>
        </p:nvSpPr>
        <p:spPr>
          <a:xfrm>
            <a:off x="6318885" y="2190750"/>
            <a:ext cx="5035550" cy="3759200"/>
          </a:xfrm>
          <a:prstGeom prst="rect">
            <a:avLst/>
          </a:prstGeom>
          <a:solidFill>
            <a:srgbClr val="FCC30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28" name="矩形 27"/>
          <p:cNvSpPr/>
          <p:nvPr>
            <p:custDataLst>
              <p:tags r:id="rId10"/>
            </p:custDataLst>
          </p:nvPr>
        </p:nvSpPr>
        <p:spPr>
          <a:xfrm>
            <a:off x="6424295" y="2365375"/>
            <a:ext cx="4824413"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30000"/>
              </a:lnSpc>
              <a:spcBef>
                <a:spcPts val="600"/>
              </a:spcBef>
              <a:spcAft>
                <a:spcPts val="0"/>
              </a:spcAft>
              <a:buSzPct val="100000"/>
              <a:buFont typeface="Arial" panose="020B0604020202020204" pitchFamily="34" charset="0"/>
              <a:buNone/>
            </a:pPr>
            <a:r>
              <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2. 教学过程的影响</a:t>
            </a:r>
            <a:endParaRPr sz="1600" b="1"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algn="just" fontAlgn="ctr">
              <a:lnSpc>
                <a:spcPct val="130000"/>
              </a:lnSpc>
              <a:spcBef>
                <a:spcPts val="600"/>
              </a:spcBef>
              <a:spcAft>
                <a:spcPts val="0"/>
              </a:spcAft>
              <a:buSzPct val="100000"/>
              <a:buFont typeface="Arial" panose="020B0604020202020204" pitchFamily="34" charset="0"/>
              <a:buNone/>
            </a:pPr>
            <a:r>
              <a:rPr sz="1600"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大学繁杂的教学内容和多变的教学方式，代替了中学“填鸭式”的教学，有些同学因不能尽快熟悉和适应这种新的学习生活，会倍感紧张和焦虑。学校在各项评优过程中，过分突出智育成分，忽视德智体美的全面发展，重知识的传授和专业技能的培养，忽视学生全面素质的培育，导致许多学生盲目追求高分数，忽视社会实践的锻炼，淡化了他们适应集体生活、参与各种有益的集体活动的积极性。</a:t>
            </a:r>
            <a:endParaRPr sz="1600"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2195830"/>
            <a:ext cx="12192000" cy="466217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149985" y="2579370"/>
            <a:ext cx="7145020" cy="316230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a:lnSpc>
                <a:spcPct val="140000"/>
              </a:lnSpc>
              <a:spcBef>
                <a:spcPts val="0"/>
              </a:spcBef>
              <a:spcAft>
                <a:spcPts val="0"/>
              </a:spcAft>
              <a:buFont typeface="+mj-lt"/>
              <a:buNone/>
            </a:pPr>
            <a:r>
              <a:rPr lang="en-US" altLang="zh-CN" sz="1800" b="1" spc="150" dirty="0">
                <a:solidFill>
                  <a:schemeClr val="tx1"/>
                </a:solidFill>
                <a:uLnTx/>
                <a:uFillTx/>
                <a:cs typeface="微软雅黑" panose="020B0503020204020204" charset="-122"/>
              </a:rPr>
              <a:t>1. 自我评价不客观</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4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大学生的自我意识、自我控制能力和自我评价能力，虽然随着年龄增长发生了飞跃，但思维中的形象成分仍在起作用，思维过程很容易表面化和片面化，自我认识还不全面，自控能力还较弱，自我评价易受情感波动的影响，对事物的观察和思考容易理想化，客观上他们的心理并未发展成熟。有的只看到自身长处，自以为是，傲慢无礼，对自己期望值过高；有的只看到自己的不足，心灰意冷、缺乏自信，对自己不抱任何希望；有的甚至对自己是一无所知。自我评价的消极、混乱，既不利于提高自身心理素质，又影响自己融入群体和与他人交往。</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5"/>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6"/>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7" name="图片 16"/>
          <p:cNvPicPr>
            <a:picLocks noChangeAspect="1"/>
          </p:cNvPicPr>
          <p:nvPr/>
        </p:nvPicPr>
        <p:blipFill>
          <a:blip r:embed="rId7"/>
          <a:stretch>
            <a:fillRect/>
          </a:stretch>
        </p:blipFill>
        <p:spPr>
          <a:xfrm>
            <a:off x="8771890" y="2526030"/>
            <a:ext cx="3131820" cy="2260600"/>
          </a:xfrm>
          <a:prstGeom prst="rect">
            <a:avLst/>
          </a:prstGeom>
        </p:spPr>
      </p:pic>
      <p:sp>
        <p:nvSpPr>
          <p:cNvPr id="21" name="文本框 20"/>
          <p:cNvSpPr txBox="1"/>
          <p:nvPr>
            <p:custDataLst>
              <p:tags r:id="rId8"/>
            </p:custDataLst>
          </p:nvPr>
        </p:nvSpPr>
        <p:spPr>
          <a:xfrm>
            <a:off x="2229485" y="1654175"/>
            <a:ext cx="4455160" cy="541655"/>
          </a:xfrm>
          <a:prstGeom prst="rect">
            <a:avLst/>
          </a:prstGeom>
          <a:solidFill>
            <a:srgbClr val="FCC301"/>
          </a:solidFill>
          <a:ln>
            <a:noFill/>
          </a:ln>
        </p:spPr>
        <p:style>
          <a:lnRef idx="2">
            <a:srgbClr val="00B0F0">
              <a:shade val="50000"/>
            </a:srgbClr>
          </a:lnRef>
          <a:fillRef idx="1">
            <a:srgbClr val="00B0F0"/>
          </a:fillRef>
          <a:effectRef idx="0">
            <a:srgbClr val="00B0F0"/>
          </a:effectRef>
          <a:fontRef idx="minor">
            <a:srgbClr val="000000"/>
          </a:fontRef>
        </p:style>
        <p:txBody>
          <a:bodyPr lIns="46800" tIns="46800" rIns="46800" bIns="46800" anchor="ctr" anchorCtr="0"/>
          <a:lstStyle>
            <a:defPPr>
              <a:defRPr lang="zh-CN"/>
            </a:defPPr>
            <a:lvl1pPr algn="ctr" defTabSz="1216660">
              <a:spcBef>
                <a:spcPct val="20000"/>
              </a:spcBef>
              <a:defRPr b="1">
                <a:solidFill>
                  <a:srgbClr val="FFFFFF"/>
                </a:solidFill>
                <a:latin typeface="Arial" panose="020B0604020202020204" pitchFamily="34" charset="0"/>
                <a:ea typeface="微软雅黑" panose="020B0503020204020204" charset="-122"/>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indent="0" algn="ctr">
              <a:lnSpc>
                <a:spcPct val="150000"/>
              </a:lnSpc>
              <a:buSzPct val="105000"/>
              <a:buFont typeface="BatangChe" panose="02030609000101010101" charset="-127"/>
              <a:buNone/>
            </a:pPr>
            <a:r>
              <a:rPr lang="zh-CN" altLang="en-US" spc="200">
                <a:solidFill>
                  <a:schemeClr val="tx1">
                    <a:lumMod val="85000"/>
                    <a:lumOff val="15000"/>
                  </a:schemeClr>
                </a:solidFill>
                <a:uFillTx/>
                <a:latin typeface="微软雅黑" panose="020B0503020204020204" charset="-122"/>
                <a:sym typeface="+mn-ea"/>
              </a:rPr>
              <a:t>（五）个体因素</a:t>
            </a:r>
            <a:endParaRPr kumimoji="0" lang="zh-CN" altLang="en-US" sz="1800" b="1" i="0" u="none" strike="noStrike" kern="1200" cap="none" spc="150" normalizeH="0" baseline="0" noProof="1">
              <a:ln>
                <a:noFill/>
              </a:ln>
              <a:solidFill>
                <a:srgbClr val="222222"/>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2195830"/>
            <a:ext cx="12192000" cy="466217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149985" y="2579370"/>
            <a:ext cx="7145020" cy="316230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a:lnSpc>
                <a:spcPct val="150000"/>
              </a:lnSpc>
              <a:spcBef>
                <a:spcPts val="0"/>
              </a:spcBef>
              <a:spcAft>
                <a:spcPts val="0"/>
              </a:spcAft>
              <a:buFont typeface="+mj-lt"/>
              <a:buNone/>
            </a:pPr>
            <a:r>
              <a:rPr lang="en-US" altLang="zh-CN" sz="1800" b="1" spc="150" dirty="0">
                <a:solidFill>
                  <a:schemeClr val="tx1"/>
                </a:solidFill>
                <a:uLnTx/>
                <a:uFillTx/>
                <a:cs typeface="微软雅黑" panose="020B0503020204020204" charset="-122"/>
              </a:rPr>
              <a:t>2. 心理承受能力弱</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心理素质差，心理承受能力弱，是当代大学生普遍存在的一个问题。大学生是青年一代中的佼佼者，有的在中学成绩名列前茅，学校和老师都予以特别的关心和爱护；有的在家里是父母的掌上明珠，占有特殊地位。因此，许多学生感情比较脆弱，爱虚荣，喜赞扬，缺乏在困难和逆境中的锻炼，经不起挫折。对于考试失败、遇到困难、犯错误受批评、同学关系紧张等，心理上往往难以承受，随之而来的可能是灰心丧气，悲观失望，自暴自弃，甚至走上邪路。</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5"/>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6"/>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7" name="图片 16"/>
          <p:cNvPicPr>
            <a:picLocks noChangeAspect="1"/>
          </p:cNvPicPr>
          <p:nvPr/>
        </p:nvPicPr>
        <p:blipFill>
          <a:blip r:embed="rId7"/>
          <a:stretch>
            <a:fillRect/>
          </a:stretch>
        </p:blipFill>
        <p:spPr>
          <a:xfrm>
            <a:off x="8771890" y="2526030"/>
            <a:ext cx="3131820" cy="2260600"/>
          </a:xfrm>
          <a:prstGeom prst="rect">
            <a:avLst/>
          </a:prstGeom>
        </p:spPr>
      </p:pic>
      <p:sp>
        <p:nvSpPr>
          <p:cNvPr id="21" name="文本框 20"/>
          <p:cNvSpPr txBox="1"/>
          <p:nvPr>
            <p:custDataLst>
              <p:tags r:id="rId8"/>
            </p:custDataLst>
          </p:nvPr>
        </p:nvSpPr>
        <p:spPr>
          <a:xfrm>
            <a:off x="2229485" y="1654175"/>
            <a:ext cx="4455160" cy="541655"/>
          </a:xfrm>
          <a:prstGeom prst="rect">
            <a:avLst/>
          </a:prstGeom>
          <a:solidFill>
            <a:srgbClr val="FCC301"/>
          </a:solidFill>
          <a:ln>
            <a:noFill/>
          </a:ln>
        </p:spPr>
        <p:style>
          <a:lnRef idx="2">
            <a:srgbClr val="00B0F0">
              <a:shade val="50000"/>
            </a:srgbClr>
          </a:lnRef>
          <a:fillRef idx="1">
            <a:srgbClr val="00B0F0"/>
          </a:fillRef>
          <a:effectRef idx="0">
            <a:srgbClr val="00B0F0"/>
          </a:effectRef>
          <a:fontRef idx="minor">
            <a:srgbClr val="000000"/>
          </a:fontRef>
        </p:style>
        <p:txBody>
          <a:bodyPr lIns="46800" tIns="46800" rIns="46800" bIns="46800" anchor="ctr" anchorCtr="0"/>
          <a:lstStyle>
            <a:defPPr>
              <a:defRPr lang="zh-CN"/>
            </a:defPPr>
            <a:lvl1pPr algn="ctr" defTabSz="1216660">
              <a:spcBef>
                <a:spcPct val="20000"/>
              </a:spcBef>
              <a:defRPr b="1">
                <a:solidFill>
                  <a:srgbClr val="FFFFFF"/>
                </a:solidFill>
                <a:latin typeface="Arial" panose="020B0604020202020204" pitchFamily="34" charset="0"/>
                <a:ea typeface="微软雅黑" panose="020B0503020204020204" charset="-122"/>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indent="0" algn="ctr">
              <a:lnSpc>
                <a:spcPct val="150000"/>
              </a:lnSpc>
              <a:buSzPct val="105000"/>
              <a:buFont typeface="BatangChe" panose="02030609000101010101" charset="-127"/>
              <a:buNone/>
            </a:pPr>
            <a:r>
              <a:rPr lang="zh-CN" altLang="en-US" spc="200">
                <a:solidFill>
                  <a:schemeClr val="tx1">
                    <a:lumMod val="85000"/>
                    <a:lumOff val="15000"/>
                  </a:schemeClr>
                </a:solidFill>
                <a:uFillTx/>
                <a:latin typeface="微软雅黑" panose="020B0503020204020204" charset="-122"/>
                <a:sym typeface="+mn-ea"/>
              </a:rPr>
              <a:t>（五）个体因素</a:t>
            </a:r>
            <a:endParaRPr kumimoji="0" lang="zh-CN" altLang="en-US" sz="1800" b="1" i="0" u="none" strike="noStrike" kern="1200" cap="none" spc="150" normalizeH="0" baseline="0" noProof="1">
              <a:ln>
                <a:noFill/>
              </a:ln>
              <a:solidFill>
                <a:srgbClr val="222222"/>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2" name="矩形 1"/>
          <p:cNvSpPr/>
          <p:nvPr>
            <p:custDataLst>
              <p:tags r:id="rId2"/>
            </p:custDataLst>
          </p:nvPr>
        </p:nvSpPr>
        <p:spPr>
          <a:xfrm>
            <a:off x="1106805" y="1995170"/>
            <a:ext cx="9890125" cy="4474845"/>
          </a:xfrm>
          <a:prstGeom prst="rect">
            <a:avLst/>
          </a:prstGeom>
          <a:solidFill>
            <a:sysClr val="window" lastClr="FFFFFF">
              <a:alpha val="90000"/>
            </a:sysClr>
          </a:solidFill>
          <a:ln>
            <a:solidFill>
              <a:srgbClr val="FCC301">
                <a:alpha val="5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pic>
        <p:nvPicPr>
          <p:cNvPr id="4" name="图片 3"/>
          <p:cNvPicPr>
            <a:picLocks noChangeAspect="1"/>
          </p:cNvPicPr>
          <p:nvPr/>
        </p:nvPicPr>
        <p:blipFill>
          <a:blip r:embed="rId3"/>
          <a:stretch>
            <a:fillRect/>
          </a:stretch>
        </p:blipFill>
        <p:spPr>
          <a:xfrm>
            <a:off x="1606550" y="2303780"/>
            <a:ext cx="2541270" cy="3867785"/>
          </a:xfrm>
          <a:prstGeom prst="rect">
            <a:avLst/>
          </a:prstGeom>
        </p:spPr>
      </p:pic>
      <p:sp>
        <p:nvSpPr>
          <p:cNvPr id="7" name="文本框 6"/>
          <p:cNvSpPr txBox="1"/>
          <p:nvPr>
            <p:custDataLst>
              <p:tags r:id="rId4"/>
            </p:custDataLst>
          </p:nvPr>
        </p:nvSpPr>
        <p:spPr>
          <a:xfrm>
            <a:off x="4401820" y="2250440"/>
            <a:ext cx="6315075" cy="38684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3. 强烈的心理冲突和薄弱的自控能力</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在现实生活中大学生往往会面临彼此不相容、相互不可兼得的选择，这时就容易出现心理冲突。心理冲突往往给人以挫折感，强烈的心理冲突不仅使他们的内心世界各种价值观念之间发生冲突，也使他们陷入无尽的困惑和苦闷之中，极大地消耗心理能量，会使心理功能得不到发挥而影响心理健康。</a:t>
            </a:r>
            <a:r>
              <a:rPr lang="zh-CN" altLang="en-US" sz="1600" spc="50" dirty="0">
                <a:solidFill>
                  <a:sysClr val="windowText" lastClr="000000"/>
                </a:solidFill>
                <a:uFillTx/>
                <a:cs typeface="微软雅黑" panose="020B0503020204020204" charset="-122"/>
                <a:sym typeface="+mn-ea"/>
              </a:rPr>
              <a:t>有些同学缺乏必要的自我约束和调控能力，在感情和理智发生冲突时，往往不能冷静及时地用理智正确调节自己。相反，受情绪</a:t>
            </a:r>
            <a:r>
              <a:rPr lang="zh-CN" altLang="en-US" sz="1600" spc="150" dirty="0">
                <a:solidFill>
                  <a:sysClr val="windowText" lastClr="000000"/>
                </a:solidFill>
                <a:uFillTx/>
                <a:cs typeface="微软雅黑" panose="020B0503020204020204" charset="-122"/>
                <a:sym typeface="+mn-ea"/>
              </a:rPr>
              <a:t>的作用，还会随意放任感情，行为冲动，常常因此发生一些意想不到的悲剧。</a:t>
            </a:r>
            <a:endParaRPr lang="zh-CN" altLang="en-US" sz="1600" spc="150" dirty="0">
              <a:solidFill>
                <a:sysClr val="windowText" lastClr="000000"/>
              </a:solidFill>
              <a:uFillTx/>
              <a:cs typeface="微软雅黑" panose="020B0503020204020204" charset="-122"/>
              <a:sym typeface="+mn-ea"/>
            </a:endParaRPr>
          </a:p>
        </p:txBody>
      </p:sp>
      <p:sp>
        <p:nvSpPr>
          <p:cNvPr id="5" name="文本框 4"/>
          <p:cNvSpPr txBox="1"/>
          <p:nvPr/>
        </p:nvSpPr>
        <p:spPr>
          <a:xfrm>
            <a:off x="1278890" y="1273175"/>
            <a:ext cx="9634220" cy="368300"/>
          </a:xfrm>
          <a:prstGeom prst="rect">
            <a:avLst/>
          </a:prstGeom>
          <a:noFill/>
        </p:spPr>
        <p:txBody>
          <a:bodyPr wrap="square" rtlCol="0">
            <a:spAutoFit/>
          </a:bodyPr>
          <a:p>
            <a:pPr algn="ctr"/>
            <a:r>
              <a:rPr lang="zh-CN" altLang="en-US" b="1" spc="200">
                <a:solidFill>
                  <a:schemeClr val="tx1">
                    <a:lumMod val="85000"/>
                    <a:lumOff val="15000"/>
                  </a:schemeClr>
                </a:solidFill>
                <a:uFillTx/>
                <a:latin typeface="微软雅黑" panose="020B0503020204020204" charset="-122"/>
                <a:sym typeface="+mn-ea"/>
              </a:rPr>
              <a:t>（五）个体因素</a:t>
            </a:r>
            <a:endParaRPr lang="zh-CN" altLang="en-US" b="1"/>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四、影响大学生心理健康的因素</a:t>
            </a:r>
            <a:endParaRPr lang="zh-CN" altLang="en-US" sz="2400" b="1" spc="300" noProof="0" dirty="0">
              <a:ln>
                <a:noFill/>
              </a:ln>
              <a:solidFill>
                <a:srgbClr val="FCC301"/>
              </a:solidFill>
              <a:effectLst/>
              <a:uLnTx/>
              <a:sym typeface="+mn-ea"/>
            </a:endParaRPr>
          </a:p>
        </p:txBody>
      </p:sp>
      <p:sp>
        <p:nvSpPr>
          <p:cNvPr id="2" name="矩形 1"/>
          <p:cNvSpPr/>
          <p:nvPr>
            <p:custDataLst>
              <p:tags r:id="rId2"/>
            </p:custDataLst>
          </p:nvPr>
        </p:nvSpPr>
        <p:spPr>
          <a:xfrm>
            <a:off x="1106805" y="1947545"/>
            <a:ext cx="9890125" cy="4474845"/>
          </a:xfrm>
          <a:prstGeom prst="rect">
            <a:avLst/>
          </a:prstGeom>
          <a:solidFill>
            <a:sysClr val="window" lastClr="FFFFFF">
              <a:alpha val="90000"/>
            </a:sysClr>
          </a:solidFill>
          <a:ln>
            <a:solidFill>
              <a:srgbClr val="FCC301">
                <a:alpha val="50000"/>
              </a:srgb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pic>
        <p:nvPicPr>
          <p:cNvPr id="4" name="图片 3"/>
          <p:cNvPicPr>
            <a:picLocks noChangeAspect="1"/>
          </p:cNvPicPr>
          <p:nvPr/>
        </p:nvPicPr>
        <p:blipFill>
          <a:blip r:embed="rId3"/>
          <a:stretch>
            <a:fillRect/>
          </a:stretch>
        </p:blipFill>
        <p:spPr>
          <a:xfrm>
            <a:off x="1606550" y="2256155"/>
            <a:ext cx="2541270" cy="3867785"/>
          </a:xfrm>
          <a:prstGeom prst="rect">
            <a:avLst/>
          </a:prstGeom>
        </p:spPr>
      </p:pic>
      <p:sp>
        <p:nvSpPr>
          <p:cNvPr id="7" name="文本框 6"/>
          <p:cNvSpPr txBox="1"/>
          <p:nvPr>
            <p:custDataLst>
              <p:tags r:id="rId4"/>
            </p:custDataLst>
          </p:nvPr>
        </p:nvSpPr>
        <p:spPr>
          <a:xfrm>
            <a:off x="4401820" y="2256155"/>
            <a:ext cx="6315075" cy="38684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fontAlgn="auto">
              <a:lnSpc>
                <a:spcPct val="150000"/>
              </a:lnSpc>
              <a:spcBef>
                <a:spcPts val="1000"/>
              </a:spcBef>
              <a:spcAft>
                <a:spcPts val="0"/>
              </a:spcAft>
              <a:buFont typeface="+mj-lt"/>
              <a:buNone/>
            </a:pPr>
            <a:r>
              <a:rPr lang="en-US" altLang="zh-CN" sz="1800" b="1" spc="150" dirty="0">
                <a:solidFill>
                  <a:schemeClr val="tx1"/>
                </a:solidFill>
                <a:uLnTx/>
                <a:uFillTx/>
                <a:cs typeface="微软雅黑" panose="020B0503020204020204" charset="-122"/>
              </a:rPr>
              <a:t>4. 性成熟</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5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大学生的性生理已基本成熟，性心理也有很大变化。他们渴望接近异性，但由于经验不足，阅历太浅，又缺乏理性，因而增加了对性爱意识、欲望表露的盲目性和欠严肃性，容易进入低级情感滥泄的误区而无法自拔，导致情绪不稳、心理冲突甚至行为异常；有时热恋双方情感一时难以自控，发生冲动和越轨行为，但事后又出现悔恨、焦虑、恐怖性心理情感；当爱情与毕业分配形成两难选择时，男女双方会出现强烈的心理失调，严重时会因失恋出现极度情绪低落。</a:t>
            </a:r>
            <a:endParaRPr lang="zh-CN" altLang="en-US" sz="1600" spc="150" dirty="0">
              <a:solidFill>
                <a:sysClr val="windowText" lastClr="000000"/>
              </a:solidFill>
              <a:uFillTx/>
              <a:cs typeface="微软雅黑" panose="020B0503020204020204" charset="-122"/>
              <a:sym typeface="+mn-ea"/>
            </a:endParaRPr>
          </a:p>
        </p:txBody>
      </p:sp>
      <p:sp>
        <p:nvSpPr>
          <p:cNvPr id="5" name="文本框 4"/>
          <p:cNvSpPr txBox="1"/>
          <p:nvPr/>
        </p:nvSpPr>
        <p:spPr>
          <a:xfrm>
            <a:off x="1278890" y="1320800"/>
            <a:ext cx="9634220" cy="368300"/>
          </a:xfrm>
          <a:prstGeom prst="rect">
            <a:avLst/>
          </a:prstGeom>
          <a:noFill/>
        </p:spPr>
        <p:txBody>
          <a:bodyPr wrap="square" rtlCol="0">
            <a:spAutoFit/>
          </a:bodyPr>
          <a:p>
            <a:pPr algn="ctr"/>
            <a:r>
              <a:rPr lang="zh-CN" altLang="en-US" b="1" spc="200">
                <a:solidFill>
                  <a:schemeClr val="tx1">
                    <a:lumMod val="85000"/>
                    <a:lumOff val="15000"/>
                  </a:schemeClr>
                </a:solidFill>
                <a:uFillTx/>
                <a:latin typeface="微软雅黑" panose="020B0503020204020204" charset="-122"/>
                <a:sym typeface="+mn-ea"/>
              </a:rPr>
              <a:t>（五）个体因素</a:t>
            </a:r>
            <a:endParaRPr lang="zh-CN" altLang="en-US" b="1"/>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614170" y="3681095"/>
            <a:ext cx="5671820" cy="1368425"/>
          </a:xfrm>
        </p:spPr>
        <p:txBody>
          <a:bodyPr anchor="ctr" anchorCtr="0">
            <a:noAutofit/>
          </a:bodyPr>
          <a:lstStyle/>
          <a:p>
            <a:pPr algn="just">
              <a:lnSpc>
                <a:spcPct val="120000"/>
              </a:lnSpc>
            </a:pPr>
            <a:r>
              <a:rPr lang="zh-CN" altLang="en-US" sz="4400" dirty="0"/>
              <a:t>大学生心理健康导论</a:t>
            </a:r>
            <a:endParaRPr lang="zh-CN" altLang="en-US" sz="4400" dirty="0"/>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一</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32385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491740"/>
            <a:ext cx="7142480" cy="232283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世界上最宽阔的是海洋，比海洋更宽阔的是天空，比天空更宽阔的是人的胸怀。</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——雨果</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经得起各种诱惑和烦恼的考验，才算达到了最完美的心灵健康。</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——弗朗西斯·培根</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大学生心理健康导论</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大学生心理健康导论</a:t>
            </a:r>
            <a:endParaRPr lang="zh-CN" altLang="en-US" sz="2400" b="1" spc="300" dirty="0">
              <a:solidFill>
                <a:srgbClr val="7EA96D"/>
              </a:solidFill>
              <a:uFillTx/>
              <a:sym typeface="+mn-ea"/>
            </a:endParaRPr>
          </a:p>
        </p:txBody>
      </p:sp>
      <p:grpSp>
        <p:nvGrpSpPr>
          <p:cNvPr id="3" name="组合 2"/>
          <p:cNvGrpSpPr/>
          <p:nvPr/>
        </p:nvGrpSpPr>
        <p:grpSpPr>
          <a:xfrm>
            <a:off x="1776095" y="3091180"/>
            <a:ext cx="8721090" cy="1440180"/>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sp>
          <p:nvSpPr>
            <p:cNvPr id="16" name="ïśḷidé"/>
            <p:cNvSpPr txBox="1"/>
            <p:nvPr/>
          </p:nvSpPr>
          <p:spPr bwMode="auto">
            <a:xfrm>
              <a:off x="3589" y="7607"/>
              <a:ext cx="12000" cy="1630"/>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a:lnSpc>
                  <a:spcPct val="140000"/>
                </a:lnSpc>
                <a:buFont typeface="+mj-lt"/>
                <a:buAutoNum type="arabicPeriod"/>
                <a:defRPr/>
              </a:pPr>
              <a:r>
                <a:rPr lang="zh-CN" altLang="en-US" sz="1600" spc="300" dirty="0">
                  <a:latin typeface="方正黑体简体" charset="0"/>
                  <a:ea typeface="方正黑体简体" panose="03000509000000000000" pitchFamily="2" charset="-122"/>
                  <a:sym typeface="方正黑体简体" panose="03000509000000000000" pitchFamily="2" charset="-122"/>
                </a:rPr>
                <a:t>能够对自身心理健康状况进行正确、客观地认知和评价。</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a:p>
              <a:pPr marL="342900" indent="-342900">
                <a:lnSpc>
                  <a:spcPct val="140000"/>
                </a:lnSpc>
                <a:buFont typeface="+mj-lt"/>
                <a:buAutoNum type="arabicPeriod"/>
                <a:defRPr/>
              </a:pPr>
              <a:r>
                <a:rPr lang="zh-CN" altLang="en-US" sz="1600" spc="300" dirty="0">
                  <a:latin typeface="方正黑体简体" charset="0"/>
                  <a:ea typeface="方正黑体简体" panose="03000509000000000000" pitchFamily="2" charset="-122"/>
                  <a:sym typeface="方正黑体简体" panose="03000509000000000000" pitchFamily="2" charset="-122"/>
                </a:rPr>
                <a:t>掌握探索自我心理现象的技能，发展心理调适技能及心理发展技能。</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p:txBody>
        </p:sp>
      </p:grpSp>
      <p:grpSp>
        <p:nvGrpSpPr>
          <p:cNvPr id="4" name="组合 3"/>
          <p:cNvGrpSpPr/>
          <p:nvPr/>
        </p:nvGrpSpPr>
        <p:grpSpPr>
          <a:xfrm>
            <a:off x="1776095" y="143383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【学习要点】</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611" y="3993"/>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40000"/>
                </a:lnSpc>
                <a:buFont typeface="+mj-lt"/>
                <a:buAutoNum type="arabicPeriod"/>
              </a:pPr>
              <a:r>
                <a:rPr lang="zh-CN" altLang="en-US" sz="1600" spc="300" dirty="0">
                  <a:latin typeface="方正黑体简体" charset="0"/>
                  <a:ea typeface="方正黑体简体" panose="03000509000000000000" pitchFamily="2" charset="-122"/>
                  <a:sym typeface="方正黑体简体" panose="03000509000000000000" pitchFamily="2" charset="-122"/>
                </a:rPr>
                <a:t>了解心理活动的特点和实质。</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a:p>
              <a:pPr marL="342900" indent="-342900" fontAlgn="auto">
                <a:lnSpc>
                  <a:spcPct val="140000"/>
                </a:lnSpc>
                <a:buFont typeface="+mj-lt"/>
                <a:buAutoNum type="arabicPeriod"/>
              </a:pPr>
              <a:r>
                <a:rPr lang="zh-CN" altLang="en-US" sz="1600" spc="300" dirty="0">
                  <a:latin typeface="方正黑体简体" charset="0"/>
                  <a:ea typeface="方正黑体简体" panose="03000509000000000000" pitchFamily="2" charset="-122"/>
                  <a:sym typeface="方正黑体简体" panose="03000509000000000000" pitchFamily="2" charset="-122"/>
                </a:rPr>
                <a:t>明确心理健康的标准和意义。</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p:txBody>
        </p:sp>
      </p:grpSp>
      <p:grpSp>
        <p:nvGrpSpPr>
          <p:cNvPr id="5" name="组合 4"/>
          <p:cNvGrpSpPr/>
          <p:nvPr/>
        </p:nvGrpSpPr>
        <p:grpSpPr>
          <a:xfrm>
            <a:off x="1776095" y="4739005"/>
            <a:ext cx="8721090" cy="1440180"/>
            <a:chOff x="2797" y="3055"/>
            <a:chExt cx="13606" cy="2835"/>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993"/>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40000"/>
                </a:lnSpc>
                <a:buFont typeface="+mj-lt"/>
                <a:buAutoNum type="arabicPeriod"/>
              </a:pPr>
              <a:r>
                <a:rPr lang="zh-CN" altLang="en-US" sz="1600" spc="300" dirty="0">
                  <a:latin typeface="方正黑体简体" charset="0"/>
                  <a:ea typeface="方正黑体简体" panose="03000509000000000000" pitchFamily="2" charset="-122"/>
                  <a:sym typeface="方正黑体简体" panose="03000509000000000000" pitchFamily="2" charset="-122"/>
                </a:rPr>
                <a:t>能够有意识地树立正确的心理健康观念。</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a:p>
              <a:pPr marL="342900" indent="-342900" fontAlgn="auto">
                <a:lnSpc>
                  <a:spcPct val="140000"/>
                </a:lnSpc>
                <a:buFont typeface="+mj-lt"/>
                <a:buAutoNum type="arabicPeriod"/>
              </a:pPr>
              <a:r>
                <a:rPr lang="zh-CN" altLang="en-US" sz="1600" spc="300" dirty="0">
                  <a:latin typeface="方正黑体简体" charset="0"/>
                  <a:ea typeface="方正黑体简体" panose="03000509000000000000" pitchFamily="2" charset="-122"/>
                  <a:sym typeface="方正黑体简体" panose="03000509000000000000" pitchFamily="2" charset="-122"/>
                </a:rPr>
                <a:t>自主地调整心理状态，培养良好心理素质。</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大学生心理健康导论</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心理活动的特点和实质</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一、心理的含义</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1812290"/>
            <a:ext cx="10098405" cy="399859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098040"/>
            <a:ext cx="8816340" cy="34772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有史以来，人本身就是最难解的谜。人眼可以看到缤纷的世界，人耳可以聆听美妙的声音，人脑可以存储丰富的知识……人对人、对事有自己的态度，有喜怒哀乐，有七情六欲。人有不同的兴趣和能力，有“万物之灵”的智慧，人能运用自己的思维去探索自然和社会的各种奥秘；也能通过活动去满足自己的各种需要，并在周围环境中留下自己意志的印迹……所有这些都是在我们生活实践中经常发生的心理现象，我们简称为心理。人的心理千变万化，人的心理现象是自然界最复杂、最奇妙的一种现象。我们经常会发现自己的思想、情绪、行为和意识是那么不可思议。</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心理学就是研究心理现象、心理特征及心理活动规律的科学。</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苏格拉底说：“去认识你自己吧。”其实，学习心理学的意义之一就是为了认识我们自身。</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二、心理的构成</a:t>
            </a:r>
            <a:endParaRPr lang="zh-CN" altLang="en-US" sz="2400" b="1" spc="300" noProof="0" dirty="0">
              <a:ln>
                <a:noFill/>
              </a:ln>
              <a:solidFill>
                <a:srgbClr val="FCC301"/>
              </a:solidFill>
              <a:effectLst/>
              <a:uLnTx/>
              <a:sym typeface="+mn-ea"/>
            </a:endParaRPr>
          </a:p>
        </p:txBody>
      </p:sp>
      <p:sp>
        <p:nvSpPr>
          <p:cNvPr id="206" name="文本框 205"/>
          <p:cNvSpPr txBox="1"/>
          <p:nvPr>
            <p:custDataLst>
              <p:tags r:id="rId1"/>
            </p:custDataLst>
          </p:nvPr>
        </p:nvSpPr>
        <p:spPr>
          <a:xfrm>
            <a:off x="851535" y="1397000"/>
            <a:ext cx="10440000" cy="81089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b="1" dirty="0">
                <a:solidFill>
                  <a:schemeClr val="tx1">
                    <a:lumMod val="75000"/>
                    <a:lumOff val="25000"/>
                  </a:schemeClr>
                </a:solidFill>
                <a:uFillTx/>
                <a:latin typeface="微软雅黑" panose="020B0503020204020204" charset="-122"/>
                <a:ea typeface="微软雅黑" panose="020B0503020204020204" charset="-122"/>
                <a:sym typeface="+mn-ea"/>
              </a:rPr>
              <a:t>人的心理活动极为复杂，表现形式也多种多样，通常把它分成两大类，即心理过程与个性心理（又称人格）。心理过程是人们共同具有的心理活动，个性是个体独特的稳定的心理特点。</a:t>
            </a: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1323975" y="2566035"/>
            <a:ext cx="9968230" cy="3322955"/>
            <a:chOff x="2085" y="4041"/>
            <a:chExt cx="15698" cy="5233"/>
          </a:xfrm>
        </p:grpSpPr>
        <p:grpSp>
          <p:nvGrpSpPr>
            <p:cNvPr id="24" name="组合 23"/>
            <p:cNvGrpSpPr/>
            <p:nvPr/>
          </p:nvGrpSpPr>
          <p:grpSpPr>
            <a:xfrm>
              <a:off x="7309" y="7674"/>
              <a:ext cx="659" cy="1426"/>
              <a:chOff x="8884" y="7836"/>
              <a:chExt cx="659" cy="1820"/>
            </a:xfrm>
          </p:grpSpPr>
          <p:cxnSp>
            <p:nvCxnSpPr>
              <p:cNvPr id="52" name="Straight Connector 51"/>
              <p:cNvCxnSpPr/>
              <p:nvPr>
                <p:custDataLst>
                  <p:tags r:id="rId2"/>
                </p:custDataLst>
              </p:nvPr>
            </p:nvCxnSpPr>
            <p:spPr>
              <a:xfrm rot="16200000" flipV="1">
                <a:off x="9065" y="8564"/>
                <a:ext cx="0" cy="363"/>
              </a:xfrm>
              <a:prstGeom prst="line">
                <a:avLst/>
              </a:prstGeom>
              <a:ln w="19050">
                <a:solidFill>
                  <a:srgbClr val="FFFFFF">
                    <a:lumMod val="65000"/>
                  </a:srgbClr>
                </a:solidFill>
                <a:headEnd type="none"/>
                <a:tailEnd type="oval"/>
              </a:ln>
            </p:spPr>
            <p:style>
              <a:lnRef idx="1">
                <a:srgbClr val="2196F3"/>
              </a:lnRef>
              <a:fillRef idx="0">
                <a:srgbClr val="2196F3"/>
              </a:fillRef>
              <a:effectRef idx="0">
                <a:srgbClr val="2196F3"/>
              </a:effectRef>
              <a:fontRef idx="minor">
                <a:srgbClr val="222222"/>
              </a:fontRef>
            </p:style>
          </p:cxnSp>
          <p:sp>
            <p:nvSpPr>
              <p:cNvPr id="53" name="Shape 1158"/>
              <p:cNvSpPr/>
              <p:nvPr>
                <p:custDataLst>
                  <p:tags r:id="rId3"/>
                </p:custDataLst>
              </p:nvPr>
            </p:nvSpPr>
            <p:spPr>
              <a:xfrm>
                <a:off x="9275" y="7836"/>
                <a:ext cx="269" cy="911"/>
              </a:xfrm>
              <a:custGeom>
                <a:avLst/>
                <a:gdLst/>
                <a:ahLst/>
                <a:cxnLst>
                  <a:cxn ang="0">
                    <a:pos x="wd2" y="hd2"/>
                  </a:cxn>
                  <a:cxn ang="5400000">
                    <a:pos x="wd2" y="hd2"/>
                  </a:cxn>
                  <a:cxn ang="10800000">
                    <a:pos x="wd2" y="hd2"/>
                  </a:cxn>
                  <a:cxn ang="16200000">
                    <a:pos x="wd2" y="hd2"/>
                  </a:cxn>
                </a:cxnLst>
                <a:rect l="0" t="0" r="r" b="b"/>
                <a:pathLst>
                  <a:path w="21536" h="21571" extrusionOk="0">
                    <a:moveTo>
                      <a:pt x="11" y="21571"/>
                    </a:moveTo>
                    <a:lnTo>
                      <a:pt x="11" y="1410"/>
                    </a:lnTo>
                    <a:cubicBezTo>
                      <a:pt x="-64" y="1028"/>
                      <a:pt x="241" y="651"/>
                      <a:pt x="843" y="379"/>
                    </a:cubicBezTo>
                    <a:cubicBezTo>
                      <a:pt x="1445" y="108"/>
                      <a:pt x="2282" y="-29"/>
                      <a:pt x="3131" y="5"/>
                    </a:cubicBezTo>
                    <a:lnTo>
                      <a:pt x="21536" y="5"/>
                    </a:lnTo>
                  </a:path>
                </a:pathLst>
              </a:custGeom>
              <a:ln w="28575">
                <a:solidFill>
                  <a:srgbClr val="FFFFFF">
                    <a:lumMod val="65000"/>
                  </a:srgbClr>
                </a:solidFill>
                <a:miter lim="400000"/>
                <a:tailEnd type="oval"/>
              </a:ln>
            </p:spPr>
            <p:txBody>
              <a:bodyPr lIns="19050" tIns="19050" rIns="19050" bIns="19050" anchor="ctr">
                <a:normAutofit/>
              </a:bodyPr>
              <a:p>
                <a:pPr defTabSz="228600">
                  <a:lnSpc>
                    <a:spcPct val="120000"/>
                  </a:lnSpc>
                  <a:defRPr sz="3000" spc="209">
                    <a:solidFill>
                      <a:srgbClr val="FFFFFF"/>
                    </a:solidFill>
                    <a:effectLst>
                      <a:outerShdw blurRad="38100" dist="12700" dir="5400000" rotWithShape="0">
                        <a:srgbClr val="000000">
                          <a:alpha val="50000"/>
                        </a:srgbClr>
                      </a:outerShdw>
                    </a:effectLst>
                    <a:latin typeface="FontAwesome"/>
                    <a:ea typeface="FontAwesome"/>
                    <a:cs typeface="FontAwesome"/>
                    <a:sym typeface="FontAwesome"/>
                  </a:defRPr>
                </a:pPr>
                <a:endParaRPr sz="1500">
                  <a:latin typeface="微软雅黑" panose="020B0503020204020204" charset="-122"/>
                  <a:ea typeface="微软雅黑" panose="020B0503020204020204" charset="-122"/>
                  <a:cs typeface="+mn-ea"/>
                  <a:sym typeface="+mn-lt"/>
                </a:endParaRPr>
              </a:p>
            </p:txBody>
          </p:sp>
          <p:sp>
            <p:nvSpPr>
              <p:cNvPr id="54" name="Shape 1158"/>
              <p:cNvSpPr/>
              <p:nvPr>
                <p:custDataLst>
                  <p:tags r:id="rId4"/>
                </p:custDataLst>
              </p:nvPr>
            </p:nvSpPr>
            <p:spPr>
              <a:xfrm flipV="1">
                <a:off x="9275" y="8746"/>
                <a:ext cx="269" cy="911"/>
              </a:xfrm>
              <a:custGeom>
                <a:avLst/>
                <a:gdLst/>
                <a:ahLst/>
                <a:cxnLst>
                  <a:cxn ang="0">
                    <a:pos x="wd2" y="hd2"/>
                  </a:cxn>
                  <a:cxn ang="5400000">
                    <a:pos x="wd2" y="hd2"/>
                  </a:cxn>
                  <a:cxn ang="10800000">
                    <a:pos x="wd2" y="hd2"/>
                  </a:cxn>
                  <a:cxn ang="16200000">
                    <a:pos x="wd2" y="hd2"/>
                  </a:cxn>
                </a:cxnLst>
                <a:rect l="0" t="0" r="r" b="b"/>
                <a:pathLst>
                  <a:path w="21536" h="21571" extrusionOk="0">
                    <a:moveTo>
                      <a:pt x="11" y="21571"/>
                    </a:moveTo>
                    <a:lnTo>
                      <a:pt x="11" y="1410"/>
                    </a:lnTo>
                    <a:cubicBezTo>
                      <a:pt x="-64" y="1028"/>
                      <a:pt x="241" y="651"/>
                      <a:pt x="843" y="379"/>
                    </a:cubicBezTo>
                    <a:cubicBezTo>
                      <a:pt x="1445" y="108"/>
                      <a:pt x="2282" y="-29"/>
                      <a:pt x="3131" y="5"/>
                    </a:cubicBezTo>
                    <a:lnTo>
                      <a:pt x="21536" y="5"/>
                    </a:lnTo>
                  </a:path>
                </a:pathLst>
              </a:custGeom>
              <a:ln w="28575">
                <a:solidFill>
                  <a:srgbClr val="FFFFFF">
                    <a:lumMod val="65000"/>
                  </a:srgbClr>
                </a:solidFill>
                <a:miter lim="400000"/>
                <a:tailEnd type="oval"/>
              </a:ln>
            </p:spPr>
            <p:txBody>
              <a:bodyPr lIns="19050" tIns="19050" rIns="19050" bIns="19050" anchor="ctr">
                <a:normAutofit/>
              </a:bodyPr>
              <a:p>
                <a:pPr defTabSz="228600">
                  <a:lnSpc>
                    <a:spcPct val="120000"/>
                  </a:lnSpc>
                  <a:defRPr sz="3000" spc="209">
                    <a:solidFill>
                      <a:srgbClr val="FFFFFF"/>
                    </a:solidFill>
                    <a:effectLst>
                      <a:outerShdw blurRad="38100" dist="12700" dir="5400000" rotWithShape="0">
                        <a:srgbClr val="000000">
                          <a:alpha val="50000"/>
                        </a:srgbClr>
                      </a:outerShdw>
                    </a:effectLst>
                    <a:latin typeface="FontAwesome"/>
                    <a:ea typeface="FontAwesome"/>
                    <a:cs typeface="FontAwesome"/>
                    <a:sym typeface="FontAwesome"/>
                  </a:defRPr>
                </a:pPr>
                <a:endParaRPr sz="1500">
                  <a:latin typeface="微软雅黑" panose="020B0503020204020204" charset="-122"/>
                  <a:ea typeface="微软雅黑" panose="020B0503020204020204" charset="-122"/>
                  <a:cs typeface="+mn-ea"/>
                  <a:sym typeface="+mn-lt"/>
                </a:endParaRPr>
              </a:p>
            </p:txBody>
          </p:sp>
        </p:grpSp>
        <p:sp>
          <p:nvSpPr>
            <p:cNvPr id="79" name="文本框 78"/>
            <p:cNvSpPr txBox="1"/>
            <p:nvPr>
              <p:custDataLst>
                <p:tags r:id="rId5"/>
              </p:custDataLst>
            </p:nvPr>
          </p:nvSpPr>
          <p:spPr>
            <a:xfrm>
              <a:off x="2085" y="6350"/>
              <a:ext cx="2132" cy="533"/>
            </a:xfrm>
            <a:prstGeom prst="rect">
              <a:avLst/>
            </a:prstGeom>
            <a:noFill/>
          </p:spPr>
          <p:txBody>
            <a:bodyPr wrap="square" rtlCol="0">
              <a:noAutofit/>
            </a:bodyPr>
            <a:p>
              <a:pPr algn="ctr">
                <a:lnSpc>
                  <a:spcPct val="120000"/>
                </a:lnSpc>
              </a:pPr>
              <a:r>
                <a:rPr lang="zh-CN" altLang="en-US" sz="1600" b="1" spc="150" dirty="0">
                  <a:latin typeface="微软雅黑" panose="020B0503020204020204" charset="-122"/>
                  <a:ea typeface="微软雅黑" panose="020B0503020204020204" charset="-122"/>
                  <a:cs typeface="+mn-ea"/>
                  <a:sym typeface="+mn-lt"/>
                </a:rPr>
                <a:t>人的心理</a:t>
              </a:r>
              <a:endParaRPr lang="zh-CN" altLang="en-US" sz="1600" b="1" spc="150" dirty="0">
                <a:latin typeface="微软雅黑" panose="020B0503020204020204" charset="-122"/>
                <a:ea typeface="微软雅黑" panose="020B0503020204020204" charset="-122"/>
                <a:cs typeface="+mn-ea"/>
                <a:sym typeface="+mn-lt"/>
              </a:endParaRPr>
            </a:p>
          </p:txBody>
        </p:sp>
        <p:sp>
          <p:nvSpPr>
            <p:cNvPr id="83" name="文本框 82"/>
            <p:cNvSpPr txBox="1"/>
            <p:nvPr>
              <p:custDataLst>
                <p:tags r:id="rId6"/>
              </p:custDataLst>
            </p:nvPr>
          </p:nvSpPr>
          <p:spPr>
            <a:xfrm>
              <a:off x="5469" y="4963"/>
              <a:ext cx="1914" cy="533"/>
            </a:xfrm>
            <a:prstGeom prst="rect">
              <a:avLst/>
            </a:prstGeom>
            <a:noFill/>
          </p:spPr>
          <p:txBody>
            <a:bodyPr wrap="square" rtlCol="0">
              <a:noAutofit/>
            </a:bodyPr>
            <a:p>
              <a:pPr>
                <a:lnSpc>
                  <a:spcPct val="120000"/>
                </a:lnSpc>
              </a:pPr>
              <a:r>
                <a:rPr lang="zh-CN" altLang="en-US" sz="1600" b="1" spc="150" dirty="0">
                  <a:latin typeface="微软雅黑" panose="020B0503020204020204" charset="-122"/>
                  <a:ea typeface="微软雅黑" panose="020B0503020204020204" charset="-122"/>
                  <a:cs typeface="+mn-ea"/>
                  <a:sym typeface="+mn-lt"/>
                </a:rPr>
                <a:t>心理过程</a:t>
              </a:r>
              <a:endParaRPr lang="zh-CN" altLang="en-US" sz="1600" b="1" spc="150" dirty="0">
                <a:latin typeface="微软雅黑" panose="020B0503020204020204" charset="-122"/>
                <a:ea typeface="微软雅黑" panose="020B0503020204020204" charset="-122"/>
                <a:cs typeface="+mn-ea"/>
                <a:sym typeface="+mn-lt"/>
              </a:endParaRPr>
            </a:p>
          </p:txBody>
        </p:sp>
        <p:sp>
          <p:nvSpPr>
            <p:cNvPr id="87" name="文本框 86"/>
            <p:cNvSpPr txBox="1"/>
            <p:nvPr>
              <p:custDataLst>
                <p:tags r:id="rId7"/>
              </p:custDataLst>
            </p:nvPr>
          </p:nvSpPr>
          <p:spPr>
            <a:xfrm>
              <a:off x="8390" y="4041"/>
              <a:ext cx="9367" cy="533"/>
            </a:xfrm>
            <a:prstGeom prst="rect">
              <a:avLst/>
            </a:prstGeom>
            <a:noFill/>
          </p:spPr>
          <p:txBody>
            <a:bodyPr wrap="square" rtlCol="0">
              <a:noAutofit/>
            </a:bodyPr>
            <a:p>
              <a:pPr>
                <a:lnSpc>
                  <a:spcPct val="120000"/>
                </a:lnSpc>
              </a:pPr>
              <a:r>
                <a:rPr lang="zh-CN" altLang="en-US" sz="1600" b="1" spc="100" dirty="0">
                  <a:solidFill>
                    <a:schemeClr val="tx1"/>
                  </a:solidFill>
                  <a:uFillTx/>
                  <a:latin typeface="微软雅黑" panose="020B0503020204020204" charset="-122"/>
                  <a:ea typeface="微软雅黑" panose="020B0503020204020204" charset="-122"/>
                  <a:cs typeface="+mn-ea"/>
                  <a:sym typeface="+mn-lt"/>
                </a:rPr>
                <a:t>认识过程：</a:t>
              </a:r>
              <a:r>
                <a:rPr lang="zh-CN" altLang="en-US" sz="1600" spc="100" dirty="0">
                  <a:solidFill>
                    <a:schemeClr val="tx1"/>
                  </a:solidFill>
                  <a:uFillTx/>
                  <a:latin typeface="微软雅黑" panose="020B0503020204020204" charset="-122"/>
                  <a:ea typeface="微软雅黑" panose="020B0503020204020204" charset="-122"/>
                  <a:cs typeface="+mn-ea"/>
                  <a:sym typeface="+mn-lt"/>
                </a:rPr>
                <a:t>感觉、知觉、记忆、思维、想象等</a:t>
              </a:r>
              <a:endParaRPr lang="zh-CN" altLang="en-US" sz="1600" spc="100" dirty="0">
                <a:solidFill>
                  <a:schemeClr val="tx1"/>
                </a:solidFill>
                <a:uFillTx/>
                <a:latin typeface="微软雅黑" panose="020B0503020204020204" charset="-122"/>
                <a:ea typeface="微软雅黑" panose="020B0503020204020204" charset="-122"/>
                <a:cs typeface="+mn-ea"/>
                <a:sym typeface="+mn-lt"/>
              </a:endParaRPr>
            </a:p>
          </p:txBody>
        </p:sp>
        <p:sp>
          <p:nvSpPr>
            <p:cNvPr id="92" name="文本框 91"/>
            <p:cNvSpPr txBox="1"/>
            <p:nvPr>
              <p:custDataLst>
                <p:tags r:id="rId8"/>
              </p:custDataLst>
            </p:nvPr>
          </p:nvSpPr>
          <p:spPr>
            <a:xfrm>
              <a:off x="5325" y="8065"/>
              <a:ext cx="1944" cy="533"/>
            </a:xfrm>
            <a:prstGeom prst="rect">
              <a:avLst/>
            </a:prstGeom>
            <a:noFill/>
          </p:spPr>
          <p:txBody>
            <a:bodyPr wrap="square" rtlCol="0"/>
            <a:p>
              <a:pPr>
                <a:lnSpc>
                  <a:spcPct val="120000"/>
                </a:lnSpc>
              </a:pPr>
              <a:r>
                <a:rPr lang="zh-CN" altLang="en-US" sz="1600" b="1" spc="150" dirty="0">
                  <a:latin typeface="微软雅黑" panose="020B0503020204020204" charset="-122"/>
                  <a:ea typeface="微软雅黑" panose="020B0503020204020204" charset="-122"/>
                  <a:cs typeface="+mn-ea"/>
                  <a:sym typeface="+mn-lt"/>
                </a:rPr>
                <a:t>个性心理</a:t>
              </a:r>
              <a:endParaRPr lang="zh-CN" altLang="en-US" sz="1600" b="1" spc="150" dirty="0">
                <a:latin typeface="微软雅黑" panose="020B0503020204020204" charset="-122"/>
                <a:ea typeface="微软雅黑" panose="020B0503020204020204" charset="-122"/>
                <a:cs typeface="+mn-ea"/>
                <a:sym typeface="+mn-lt"/>
              </a:endParaRPr>
            </a:p>
          </p:txBody>
        </p:sp>
        <p:sp>
          <p:nvSpPr>
            <p:cNvPr id="101" name="文本框 100"/>
            <p:cNvSpPr txBox="1"/>
            <p:nvPr>
              <p:custDataLst>
                <p:tags r:id="rId9"/>
              </p:custDataLst>
            </p:nvPr>
          </p:nvSpPr>
          <p:spPr>
            <a:xfrm>
              <a:off x="8371" y="7332"/>
              <a:ext cx="9412" cy="533"/>
            </a:xfrm>
            <a:prstGeom prst="rect">
              <a:avLst/>
            </a:prstGeom>
            <a:noFill/>
          </p:spPr>
          <p:txBody>
            <a:bodyPr wrap="square" rtlCol="0">
              <a:noAutofit/>
            </a:bodyPr>
            <a:p>
              <a:pPr>
                <a:lnSpc>
                  <a:spcPct val="120000"/>
                </a:lnSpc>
              </a:pPr>
              <a:r>
                <a:rPr lang="zh-CN" altLang="en-US" sz="1600" b="1" spc="100" dirty="0">
                  <a:solidFill>
                    <a:schemeClr val="tx1"/>
                  </a:solidFill>
                  <a:uFillTx/>
                  <a:latin typeface="微软雅黑" panose="020B0503020204020204" charset="-122"/>
                  <a:ea typeface="微软雅黑" panose="020B0503020204020204" charset="-122"/>
                  <a:cs typeface="+mn-ea"/>
                  <a:sym typeface="+mn-lt"/>
                </a:rPr>
                <a:t>个性倾向性：</a:t>
              </a:r>
              <a:r>
                <a:rPr lang="zh-CN" altLang="en-US" sz="1600" spc="100" dirty="0">
                  <a:solidFill>
                    <a:schemeClr val="tx1"/>
                  </a:solidFill>
                  <a:uFillTx/>
                  <a:latin typeface="微软雅黑" panose="020B0503020204020204" charset="-122"/>
                  <a:ea typeface="微软雅黑" panose="020B0503020204020204" charset="-122"/>
                  <a:cs typeface="+mn-ea"/>
                  <a:sym typeface="+mn-lt"/>
                </a:rPr>
                <a:t>需要、动机、兴趣、理想、信念、世界观、价值观</a:t>
              </a:r>
              <a:endParaRPr lang="zh-CN" altLang="en-US" sz="1600" spc="100" dirty="0">
                <a:solidFill>
                  <a:schemeClr val="tx1"/>
                </a:solidFill>
                <a:uFillTx/>
                <a:latin typeface="微软雅黑" panose="020B0503020204020204" charset="-122"/>
                <a:ea typeface="微软雅黑" panose="020B0503020204020204" charset="-122"/>
                <a:cs typeface="+mn-ea"/>
                <a:sym typeface="+mn-lt"/>
              </a:endParaRPr>
            </a:p>
          </p:txBody>
        </p:sp>
        <p:sp>
          <p:nvSpPr>
            <p:cNvPr id="104" name="文本框 103"/>
            <p:cNvSpPr txBox="1"/>
            <p:nvPr>
              <p:custDataLst>
                <p:tags r:id="rId10"/>
              </p:custDataLst>
            </p:nvPr>
          </p:nvSpPr>
          <p:spPr>
            <a:xfrm>
              <a:off x="8371" y="8742"/>
              <a:ext cx="8870" cy="533"/>
            </a:xfrm>
            <a:prstGeom prst="rect">
              <a:avLst/>
            </a:prstGeom>
            <a:noFill/>
          </p:spPr>
          <p:txBody>
            <a:bodyPr wrap="square" rtlCol="0">
              <a:noAutofit/>
            </a:bodyPr>
            <a:p>
              <a:pPr>
                <a:lnSpc>
                  <a:spcPct val="120000"/>
                </a:lnSpc>
              </a:pPr>
              <a:r>
                <a:rPr lang="zh-CN" altLang="en-US" sz="1600" b="1" spc="100" dirty="0">
                  <a:solidFill>
                    <a:schemeClr val="tx1"/>
                  </a:solidFill>
                  <a:uFillTx/>
                  <a:latin typeface="微软雅黑" panose="020B0503020204020204" charset="-122"/>
                  <a:ea typeface="微软雅黑" panose="020B0503020204020204" charset="-122"/>
                  <a:cs typeface="+mn-ea"/>
                  <a:sym typeface="+mn-lt"/>
                </a:rPr>
                <a:t>个性心理特征：</a:t>
              </a:r>
              <a:r>
                <a:rPr lang="zh-CN" altLang="en-US" sz="1600" spc="100" dirty="0">
                  <a:solidFill>
                    <a:schemeClr val="tx1"/>
                  </a:solidFill>
                  <a:uFillTx/>
                  <a:latin typeface="微软雅黑" panose="020B0503020204020204" charset="-122"/>
                  <a:ea typeface="微软雅黑" panose="020B0503020204020204" charset="-122"/>
                  <a:cs typeface="+mn-ea"/>
                  <a:sym typeface="+mn-lt"/>
                </a:rPr>
                <a:t>气质、能力、性格等</a:t>
              </a:r>
              <a:endParaRPr lang="zh-CN" altLang="en-US" sz="1600" spc="100" dirty="0">
                <a:solidFill>
                  <a:schemeClr val="tx1"/>
                </a:solidFill>
                <a:uFillTx/>
                <a:latin typeface="微软雅黑" panose="020B0503020204020204" charset="-122"/>
                <a:ea typeface="微软雅黑" panose="020B0503020204020204" charset="-122"/>
                <a:cs typeface="+mn-ea"/>
                <a:sym typeface="+mn-lt"/>
              </a:endParaRPr>
            </a:p>
          </p:txBody>
        </p:sp>
        <p:sp>
          <p:nvSpPr>
            <p:cNvPr id="107" name="文本框 106"/>
            <p:cNvSpPr txBox="1"/>
            <p:nvPr>
              <p:custDataLst>
                <p:tags r:id="rId11"/>
              </p:custDataLst>
            </p:nvPr>
          </p:nvSpPr>
          <p:spPr>
            <a:xfrm>
              <a:off x="8371" y="5068"/>
              <a:ext cx="9387" cy="533"/>
            </a:xfrm>
            <a:prstGeom prst="rect">
              <a:avLst/>
            </a:prstGeom>
            <a:noFill/>
          </p:spPr>
          <p:txBody>
            <a:bodyPr wrap="square" rtlCol="0">
              <a:noAutofit/>
            </a:bodyPr>
            <a:p>
              <a:pPr>
                <a:lnSpc>
                  <a:spcPct val="120000"/>
                </a:lnSpc>
              </a:pPr>
              <a:r>
                <a:rPr lang="zh-CN" altLang="en-US" sz="1600" b="1" spc="100" dirty="0">
                  <a:solidFill>
                    <a:schemeClr val="tx1"/>
                  </a:solidFill>
                  <a:uFillTx/>
                  <a:latin typeface="微软雅黑" panose="020B0503020204020204" charset="-122"/>
                  <a:ea typeface="微软雅黑" panose="020B0503020204020204" charset="-122"/>
                  <a:cs typeface="+mn-ea"/>
                  <a:sym typeface="+mn-lt"/>
                </a:rPr>
                <a:t>情感过程：</a:t>
              </a:r>
              <a:r>
                <a:rPr lang="zh-CN" altLang="en-US" sz="1600" spc="100" dirty="0">
                  <a:solidFill>
                    <a:schemeClr val="tx1"/>
                  </a:solidFill>
                  <a:uFillTx/>
                  <a:latin typeface="微软雅黑" panose="020B0503020204020204" charset="-122"/>
                  <a:ea typeface="微软雅黑" panose="020B0503020204020204" charset="-122"/>
                  <a:cs typeface="+mn-ea"/>
                  <a:sym typeface="+mn-lt"/>
                </a:rPr>
                <a:t>情绪、情感等</a:t>
              </a:r>
              <a:endParaRPr lang="zh-CN" altLang="en-US" sz="1600" spc="100" dirty="0">
                <a:solidFill>
                  <a:schemeClr val="tx1"/>
                </a:solidFill>
                <a:uFillTx/>
                <a:latin typeface="微软雅黑" panose="020B0503020204020204" charset="-122"/>
                <a:ea typeface="微软雅黑" panose="020B0503020204020204" charset="-122"/>
                <a:cs typeface="+mn-ea"/>
                <a:sym typeface="+mn-lt"/>
              </a:endParaRPr>
            </a:p>
          </p:txBody>
        </p:sp>
        <p:grpSp>
          <p:nvGrpSpPr>
            <p:cNvPr id="23" name="组合 22"/>
            <p:cNvGrpSpPr/>
            <p:nvPr/>
          </p:nvGrpSpPr>
          <p:grpSpPr>
            <a:xfrm>
              <a:off x="7337" y="4284"/>
              <a:ext cx="756" cy="2343"/>
              <a:chOff x="7518" y="3213"/>
              <a:chExt cx="756" cy="3435"/>
            </a:xfrm>
          </p:grpSpPr>
          <p:sp>
            <p:nvSpPr>
              <p:cNvPr id="41" name="Shape 1158"/>
              <p:cNvSpPr/>
              <p:nvPr>
                <p:custDataLst>
                  <p:tags r:id="rId12"/>
                </p:custDataLst>
              </p:nvPr>
            </p:nvSpPr>
            <p:spPr>
              <a:xfrm>
                <a:off x="7909" y="3213"/>
                <a:ext cx="269" cy="1304"/>
              </a:xfrm>
              <a:custGeom>
                <a:avLst/>
                <a:gdLst/>
                <a:ahLst/>
                <a:cxnLst>
                  <a:cxn ang="0">
                    <a:pos x="wd2" y="hd2"/>
                  </a:cxn>
                  <a:cxn ang="5400000">
                    <a:pos x="wd2" y="hd2"/>
                  </a:cxn>
                  <a:cxn ang="10800000">
                    <a:pos x="wd2" y="hd2"/>
                  </a:cxn>
                  <a:cxn ang="16200000">
                    <a:pos x="wd2" y="hd2"/>
                  </a:cxn>
                </a:cxnLst>
                <a:rect l="0" t="0" r="r" b="b"/>
                <a:pathLst>
                  <a:path w="21536" h="21571" extrusionOk="0">
                    <a:moveTo>
                      <a:pt x="11" y="21571"/>
                    </a:moveTo>
                    <a:lnTo>
                      <a:pt x="11" y="1410"/>
                    </a:lnTo>
                    <a:cubicBezTo>
                      <a:pt x="-64" y="1028"/>
                      <a:pt x="241" y="651"/>
                      <a:pt x="843" y="379"/>
                    </a:cubicBezTo>
                    <a:cubicBezTo>
                      <a:pt x="1445" y="108"/>
                      <a:pt x="2282" y="-29"/>
                      <a:pt x="3131" y="5"/>
                    </a:cubicBezTo>
                    <a:lnTo>
                      <a:pt x="21536" y="5"/>
                    </a:lnTo>
                  </a:path>
                </a:pathLst>
              </a:custGeom>
              <a:ln w="28575">
                <a:solidFill>
                  <a:srgbClr val="FFFFFF">
                    <a:lumMod val="65000"/>
                  </a:srgbClr>
                </a:solidFill>
                <a:miter lim="400000"/>
                <a:tailEnd type="oval"/>
              </a:ln>
            </p:spPr>
            <p:txBody>
              <a:bodyPr lIns="19050" tIns="19050" rIns="19050" bIns="19050" anchor="ctr">
                <a:normAutofit/>
              </a:bodyPr>
              <a:p>
                <a:pPr defTabSz="228600">
                  <a:lnSpc>
                    <a:spcPct val="120000"/>
                  </a:lnSpc>
                  <a:defRPr sz="3000" spc="209">
                    <a:solidFill>
                      <a:srgbClr val="FFFFFF"/>
                    </a:solidFill>
                    <a:effectLst>
                      <a:outerShdw blurRad="38100" dist="12700" dir="5400000" rotWithShape="0">
                        <a:srgbClr val="000000">
                          <a:alpha val="50000"/>
                        </a:srgbClr>
                      </a:outerShdw>
                    </a:effectLst>
                    <a:latin typeface="FontAwesome"/>
                    <a:ea typeface="FontAwesome"/>
                    <a:cs typeface="FontAwesome"/>
                    <a:sym typeface="FontAwesome"/>
                  </a:defRPr>
                </a:pPr>
                <a:endParaRPr sz="1500">
                  <a:latin typeface="微软雅黑" panose="020B0503020204020204" charset="-122"/>
                  <a:ea typeface="微软雅黑" panose="020B0503020204020204" charset="-122"/>
                  <a:cs typeface="+mn-ea"/>
                  <a:sym typeface="+mn-lt"/>
                </a:endParaRPr>
              </a:p>
            </p:txBody>
          </p:sp>
          <p:sp>
            <p:nvSpPr>
              <p:cNvPr id="42" name="Shape 1158"/>
              <p:cNvSpPr/>
              <p:nvPr>
                <p:custDataLst>
                  <p:tags r:id="rId13"/>
                </p:custDataLst>
              </p:nvPr>
            </p:nvSpPr>
            <p:spPr>
              <a:xfrm flipV="1">
                <a:off x="7909" y="4438"/>
                <a:ext cx="269" cy="2211"/>
              </a:xfrm>
              <a:custGeom>
                <a:avLst/>
                <a:gdLst/>
                <a:ahLst/>
                <a:cxnLst>
                  <a:cxn ang="0">
                    <a:pos x="wd2" y="hd2"/>
                  </a:cxn>
                  <a:cxn ang="5400000">
                    <a:pos x="wd2" y="hd2"/>
                  </a:cxn>
                  <a:cxn ang="10800000">
                    <a:pos x="wd2" y="hd2"/>
                  </a:cxn>
                  <a:cxn ang="16200000">
                    <a:pos x="wd2" y="hd2"/>
                  </a:cxn>
                </a:cxnLst>
                <a:rect l="0" t="0" r="r" b="b"/>
                <a:pathLst>
                  <a:path w="21536" h="21571" extrusionOk="0">
                    <a:moveTo>
                      <a:pt x="11" y="21571"/>
                    </a:moveTo>
                    <a:lnTo>
                      <a:pt x="11" y="1410"/>
                    </a:lnTo>
                    <a:cubicBezTo>
                      <a:pt x="-64" y="1028"/>
                      <a:pt x="241" y="651"/>
                      <a:pt x="843" y="379"/>
                    </a:cubicBezTo>
                    <a:cubicBezTo>
                      <a:pt x="1445" y="108"/>
                      <a:pt x="2282" y="-29"/>
                      <a:pt x="3131" y="5"/>
                    </a:cubicBezTo>
                    <a:lnTo>
                      <a:pt x="21536" y="5"/>
                    </a:lnTo>
                  </a:path>
                </a:pathLst>
              </a:custGeom>
              <a:ln w="28575">
                <a:solidFill>
                  <a:srgbClr val="FFFFFF">
                    <a:lumMod val="65000"/>
                  </a:srgbClr>
                </a:solidFill>
                <a:miter lim="400000"/>
                <a:tailEnd type="oval"/>
              </a:ln>
            </p:spPr>
            <p:txBody>
              <a:bodyPr lIns="19050" tIns="19050" rIns="19050" bIns="19050" anchor="ctr">
                <a:normAutofit/>
              </a:bodyPr>
              <a:p>
                <a:pPr defTabSz="228600">
                  <a:lnSpc>
                    <a:spcPct val="120000"/>
                  </a:lnSpc>
                  <a:defRPr sz="3000" spc="209">
                    <a:solidFill>
                      <a:srgbClr val="FFFFFF"/>
                    </a:solidFill>
                    <a:effectLst>
                      <a:outerShdw blurRad="38100" dist="12700" dir="5400000" rotWithShape="0">
                        <a:srgbClr val="000000">
                          <a:alpha val="50000"/>
                        </a:srgbClr>
                      </a:outerShdw>
                    </a:effectLst>
                    <a:latin typeface="FontAwesome"/>
                    <a:ea typeface="FontAwesome"/>
                    <a:cs typeface="FontAwesome"/>
                    <a:sym typeface="FontAwesome"/>
                  </a:defRPr>
                </a:pPr>
                <a:endParaRPr sz="1500">
                  <a:latin typeface="微软雅黑" panose="020B0503020204020204" charset="-122"/>
                  <a:ea typeface="微软雅黑" panose="020B0503020204020204" charset="-122"/>
                  <a:cs typeface="+mn-ea"/>
                  <a:sym typeface="+mn-lt"/>
                </a:endParaRPr>
              </a:p>
            </p:txBody>
          </p:sp>
          <p:grpSp>
            <p:nvGrpSpPr>
              <p:cNvPr id="17" name="组合 16"/>
              <p:cNvGrpSpPr/>
              <p:nvPr/>
            </p:nvGrpSpPr>
            <p:grpSpPr>
              <a:xfrm>
                <a:off x="7518" y="4752"/>
                <a:ext cx="756" cy="0"/>
                <a:chOff x="8568" y="3891"/>
                <a:chExt cx="756" cy="0"/>
              </a:xfrm>
            </p:grpSpPr>
            <p:cxnSp>
              <p:nvCxnSpPr>
                <p:cNvPr id="39" name="Straight Connector 38"/>
                <p:cNvCxnSpPr/>
                <p:nvPr>
                  <p:custDataLst>
                    <p:tags r:id="rId14"/>
                  </p:custDataLst>
                </p:nvPr>
              </p:nvCxnSpPr>
              <p:spPr>
                <a:xfrm rot="16200000" flipV="1">
                  <a:off x="8749" y="3710"/>
                  <a:ext cx="0" cy="363"/>
                </a:xfrm>
                <a:prstGeom prst="line">
                  <a:avLst/>
                </a:prstGeom>
                <a:ln w="19050">
                  <a:solidFill>
                    <a:srgbClr val="FFFFFF">
                      <a:lumMod val="65000"/>
                    </a:srgbClr>
                  </a:solidFill>
                  <a:headEnd type="none"/>
                  <a:tailEnd type="oval"/>
                </a:ln>
              </p:spPr>
              <p:style>
                <a:lnRef idx="1">
                  <a:srgbClr val="2196F3"/>
                </a:lnRef>
                <a:fillRef idx="0">
                  <a:srgbClr val="2196F3"/>
                </a:fillRef>
                <a:effectRef idx="0">
                  <a:srgbClr val="2196F3"/>
                </a:effectRef>
                <a:fontRef idx="minor">
                  <a:srgbClr val="222222"/>
                </a:fontRef>
              </p:style>
            </p:cxnSp>
            <p:cxnSp>
              <p:nvCxnSpPr>
                <p:cNvPr id="18" name="Straight Connector 25"/>
                <p:cNvCxnSpPr/>
                <p:nvPr>
                  <p:custDataLst>
                    <p:tags r:id="rId15"/>
                  </p:custDataLst>
                </p:nvPr>
              </p:nvCxnSpPr>
              <p:spPr>
                <a:xfrm rot="16200000" flipV="1">
                  <a:off x="9143" y="3710"/>
                  <a:ext cx="0" cy="363"/>
                </a:xfrm>
                <a:prstGeom prst="line">
                  <a:avLst/>
                </a:prstGeom>
                <a:ln w="19050">
                  <a:solidFill>
                    <a:srgbClr val="FFFFFF">
                      <a:lumMod val="65000"/>
                    </a:srgbClr>
                  </a:solidFill>
                  <a:headEnd type="oval"/>
                  <a:tailEnd type="none"/>
                </a:ln>
              </p:spPr>
              <p:style>
                <a:lnRef idx="1">
                  <a:srgbClr val="2196F3"/>
                </a:lnRef>
                <a:fillRef idx="0">
                  <a:srgbClr val="2196F3"/>
                </a:fillRef>
                <a:effectRef idx="0">
                  <a:srgbClr val="2196F3"/>
                </a:effectRef>
                <a:fontRef idx="minor">
                  <a:srgbClr val="222222"/>
                </a:fontRef>
              </p:style>
            </p:cxnSp>
          </p:grpSp>
        </p:grpSp>
        <p:grpSp>
          <p:nvGrpSpPr>
            <p:cNvPr id="22" name="组合 21"/>
            <p:cNvGrpSpPr/>
            <p:nvPr/>
          </p:nvGrpSpPr>
          <p:grpSpPr>
            <a:xfrm>
              <a:off x="4050" y="5257"/>
              <a:ext cx="1275" cy="3136"/>
              <a:chOff x="4134" y="4711"/>
              <a:chExt cx="1275" cy="4025"/>
            </a:xfrm>
          </p:grpSpPr>
          <p:sp>
            <p:nvSpPr>
              <p:cNvPr id="36" name="Shape 1158"/>
              <p:cNvSpPr/>
              <p:nvPr>
                <p:custDataLst>
                  <p:tags r:id="rId16"/>
                </p:custDataLst>
              </p:nvPr>
            </p:nvSpPr>
            <p:spPr>
              <a:xfrm>
                <a:off x="4775" y="4711"/>
                <a:ext cx="634" cy="1871"/>
              </a:xfrm>
              <a:custGeom>
                <a:avLst/>
                <a:gdLst/>
                <a:ahLst/>
                <a:cxnLst>
                  <a:cxn ang="0">
                    <a:pos x="wd2" y="hd2"/>
                  </a:cxn>
                  <a:cxn ang="5400000">
                    <a:pos x="wd2" y="hd2"/>
                  </a:cxn>
                  <a:cxn ang="10800000">
                    <a:pos x="wd2" y="hd2"/>
                  </a:cxn>
                  <a:cxn ang="16200000">
                    <a:pos x="wd2" y="hd2"/>
                  </a:cxn>
                </a:cxnLst>
                <a:rect l="0" t="0" r="r" b="b"/>
                <a:pathLst>
                  <a:path w="21536" h="21571" extrusionOk="0">
                    <a:moveTo>
                      <a:pt x="11" y="21571"/>
                    </a:moveTo>
                    <a:lnTo>
                      <a:pt x="11" y="1410"/>
                    </a:lnTo>
                    <a:cubicBezTo>
                      <a:pt x="-64" y="1028"/>
                      <a:pt x="241" y="651"/>
                      <a:pt x="843" y="379"/>
                    </a:cubicBezTo>
                    <a:cubicBezTo>
                      <a:pt x="1445" y="108"/>
                      <a:pt x="2282" y="-29"/>
                      <a:pt x="3131" y="5"/>
                    </a:cubicBezTo>
                    <a:lnTo>
                      <a:pt x="21536" y="5"/>
                    </a:lnTo>
                  </a:path>
                </a:pathLst>
              </a:custGeom>
              <a:ln w="28575">
                <a:solidFill>
                  <a:srgbClr val="FFFFFF">
                    <a:lumMod val="65000"/>
                  </a:srgbClr>
                </a:solidFill>
                <a:miter lim="400000"/>
                <a:tailEnd type="oval"/>
              </a:ln>
            </p:spPr>
            <p:txBody>
              <a:bodyPr lIns="19050" tIns="19050" rIns="19050" bIns="19050" anchor="ctr">
                <a:normAutofit/>
              </a:bodyPr>
              <a:p>
                <a:pPr defTabSz="228600">
                  <a:lnSpc>
                    <a:spcPct val="120000"/>
                  </a:lnSpc>
                  <a:defRPr sz="3000" spc="209">
                    <a:solidFill>
                      <a:srgbClr val="FFFFFF"/>
                    </a:solidFill>
                    <a:effectLst>
                      <a:outerShdw blurRad="38100" dist="12700" dir="5400000" rotWithShape="0">
                        <a:srgbClr val="000000">
                          <a:alpha val="50000"/>
                        </a:srgbClr>
                      </a:outerShdw>
                    </a:effectLst>
                    <a:latin typeface="FontAwesome"/>
                    <a:ea typeface="FontAwesome"/>
                    <a:cs typeface="FontAwesome"/>
                    <a:sym typeface="FontAwesome"/>
                  </a:defRPr>
                </a:pPr>
                <a:endParaRPr sz="1500">
                  <a:latin typeface="微软雅黑" panose="020B0503020204020204" charset="-122"/>
                  <a:ea typeface="微软雅黑" panose="020B0503020204020204" charset="-122"/>
                  <a:cs typeface="+mn-ea"/>
                  <a:sym typeface="+mn-lt"/>
                </a:endParaRPr>
              </a:p>
            </p:txBody>
          </p:sp>
          <p:sp>
            <p:nvSpPr>
              <p:cNvPr id="38" name="Shape 1158"/>
              <p:cNvSpPr/>
              <p:nvPr>
                <p:custDataLst>
                  <p:tags r:id="rId17"/>
                </p:custDataLst>
              </p:nvPr>
            </p:nvSpPr>
            <p:spPr>
              <a:xfrm flipV="1">
                <a:off x="4775" y="6588"/>
                <a:ext cx="634" cy="2149"/>
              </a:xfrm>
              <a:custGeom>
                <a:avLst/>
                <a:gdLst/>
                <a:ahLst/>
                <a:cxnLst>
                  <a:cxn ang="0">
                    <a:pos x="wd2" y="hd2"/>
                  </a:cxn>
                  <a:cxn ang="5400000">
                    <a:pos x="wd2" y="hd2"/>
                  </a:cxn>
                  <a:cxn ang="10800000">
                    <a:pos x="wd2" y="hd2"/>
                  </a:cxn>
                  <a:cxn ang="16200000">
                    <a:pos x="wd2" y="hd2"/>
                  </a:cxn>
                </a:cxnLst>
                <a:rect l="0" t="0" r="r" b="b"/>
                <a:pathLst>
                  <a:path w="21536" h="21571" extrusionOk="0">
                    <a:moveTo>
                      <a:pt x="11" y="21571"/>
                    </a:moveTo>
                    <a:lnTo>
                      <a:pt x="11" y="1410"/>
                    </a:lnTo>
                    <a:cubicBezTo>
                      <a:pt x="-64" y="1028"/>
                      <a:pt x="241" y="651"/>
                      <a:pt x="843" y="379"/>
                    </a:cubicBezTo>
                    <a:cubicBezTo>
                      <a:pt x="1445" y="108"/>
                      <a:pt x="2282" y="-29"/>
                      <a:pt x="3131" y="5"/>
                    </a:cubicBezTo>
                    <a:lnTo>
                      <a:pt x="21536" y="5"/>
                    </a:lnTo>
                  </a:path>
                </a:pathLst>
              </a:custGeom>
              <a:ln w="28575">
                <a:solidFill>
                  <a:srgbClr val="FFFFFF">
                    <a:lumMod val="65000"/>
                  </a:srgbClr>
                </a:solidFill>
                <a:miter lim="400000"/>
                <a:tailEnd type="oval"/>
              </a:ln>
            </p:spPr>
            <p:txBody>
              <a:bodyPr lIns="19050" tIns="19050" rIns="19050" bIns="19050" anchor="ctr">
                <a:normAutofit/>
              </a:bodyPr>
              <a:p>
                <a:pPr defTabSz="228600">
                  <a:lnSpc>
                    <a:spcPct val="120000"/>
                  </a:lnSpc>
                  <a:defRPr sz="3000" spc="209">
                    <a:solidFill>
                      <a:srgbClr val="FFFFFF"/>
                    </a:solidFill>
                    <a:effectLst>
                      <a:outerShdw blurRad="38100" dist="12700" dir="5400000" rotWithShape="0">
                        <a:srgbClr val="000000">
                          <a:alpha val="50000"/>
                        </a:srgbClr>
                      </a:outerShdw>
                    </a:effectLst>
                    <a:latin typeface="FontAwesome"/>
                    <a:ea typeface="FontAwesome"/>
                    <a:cs typeface="FontAwesome"/>
                    <a:sym typeface="FontAwesome"/>
                  </a:defRPr>
                </a:pPr>
                <a:endParaRPr sz="1500">
                  <a:latin typeface="微软雅黑" panose="020B0503020204020204" charset="-122"/>
                  <a:ea typeface="微软雅黑" panose="020B0503020204020204" charset="-122"/>
                  <a:cs typeface="+mn-ea"/>
                  <a:sym typeface="+mn-lt"/>
                </a:endParaRPr>
              </a:p>
            </p:txBody>
          </p:sp>
          <p:cxnSp>
            <p:nvCxnSpPr>
              <p:cNvPr id="19" name="Straight Connector 38"/>
              <p:cNvCxnSpPr/>
              <p:nvPr>
                <p:custDataLst>
                  <p:tags r:id="rId18"/>
                </p:custDataLst>
              </p:nvPr>
            </p:nvCxnSpPr>
            <p:spPr>
              <a:xfrm rot="16200000" flipV="1">
                <a:off x="4446" y="6199"/>
                <a:ext cx="0" cy="624"/>
              </a:xfrm>
              <a:prstGeom prst="line">
                <a:avLst/>
              </a:prstGeom>
              <a:ln w="19050">
                <a:solidFill>
                  <a:srgbClr val="FFFFFF">
                    <a:lumMod val="65000"/>
                  </a:srgbClr>
                </a:solidFill>
                <a:headEnd type="none"/>
                <a:tailEnd type="oval"/>
              </a:ln>
            </p:spPr>
            <p:style>
              <a:lnRef idx="1">
                <a:srgbClr val="2196F3"/>
              </a:lnRef>
              <a:fillRef idx="0">
                <a:srgbClr val="2196F3"/>
              </a:fillRef>
              <a:effectRef idx="0">
                <a:srgbClr val="2196F3"/>
              </a:effectRef>
              <a:fontRef idx="minor">
                <a:srgbClr val="222222"/>
              </a:fontRef>
            </p:style>
          </p:cxnSp>
        </p:grpSp>
        <p:sp>
          <p:nvSpPr>
            <p:cNvPr id="25" name="文本框 24"/>
            <p:cNvSpPr txBox="1"/>
            <p:nvPr>
              <p:custDataLst>
                <p:tags r:id="rId19"/>
              </p:custDataLst>
            </p:nvPr>
          </p:nvSpPr>
          <p:spPr>
            <a:xfrm>
              <a:off x="8371" y="6287"/>
              <a:ext cx="4863" cy="533"/>
            </a:xfrm>
            <a:prstGeom prst="rect">
              <a:avLst/>
            </a:prstGeom>
            <a:noFill/>
          </p:spPr>
          <p:txBody>
            <a:bodyPr wrap="square" rtlCol="0">
              <a:noAutofit/>
            </a:bodyPr>
            <a:p>
              <a:pPr>
                <a:lnSpc>
                  <a:spcPct val="120000"/>
                </a:lnSpc>
              </a:pPr>
              <a:r>
                <a:rPr lang="zh-CN" altLang="en-US" sz="1600" b="1" spc="100" dirty="0">
                  <a:solidFill>
                    <a:schemeClr val="tx1"/>
                  </a:solidFill>
                  <a:uFillTx/>
                  <a:latin typeface="微软雅黑" panose="020B0503020204020204" charset="-122"/>
                  <a:ea typeface="微软雅黑" panose="020B0503020204020204" charset="-122"/>
                  <a:cs typeface="+mn-ea"/>
                  <a:sym typeface="+mn-lt"/>
                </a:rPr>
                <a:t>意志过程</a:t>
              </a:r>
              <a:endParaRPr lang="zh-CN" altLang="en-US" sz="1600" b="1" spc="100" dirty="0">
                <a:solidFill>
                  <a:schemeClr val="tx1"/>
                </a:solidFill>
                <a:uFillTx/>
                <a:latin typeface="微软雅黑" panose="020B0503020204020204" charset="-122"/>
                <a:ea typeface="微软雅黑" panose="020B0503020204020204" charset="-122"/>
                <a:cs typeface="+mn-ea"/>
                <a:sym typeface="+mn-lt"/>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二、心理故事</a:t>
            </a:r>
            <a:endParaRPr lang="en-US" altLang="zh-CN"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440180" y="1939290"/>
            <a:ext cx="9312275" cy="446468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莱特兄弟的飞翔之梦</a:t>
            </a:r>
            <a:endParaRPr sz="1800" b="1" dirty="0">
              <a:solidFill>
                <a:srgbClr val="FCC301"/>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一百多年前，一位穷苦的牧羊人带着两个幼小的儿子替别人放羊为生。</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有一天，他们赶着羊来到一个山坡上，一群大雁鸣叫着从他们头顶飞过，并很快消失在远方。牧羊人的小儿子问父亲：“大雁要往哪里飞 ?”牧羊人说：“它们要去一个温暖的地方，在那里安家，度过寒冷的冬天。”大儿子眨着眼睛羡慕地说：“要是我也能像大雁那样飞起来就好了。”小儿子也说：“要是能做一只会飞的大雁该多好啊 !”</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牧羊人沉默了一会儿，然后对两个儿子说：“只要你们想，你们也能飞起来。”两个儿子试了试，都没能飞起来，他们用怀疑的眼神看着父亲，牧羊人说：“让我飞给你们看。”于是他张开双臂，但也没能飞起来。可是，牧羊人肯定地说：“我因为年纪大了才飞不起来，你们还小，只要不断努力，将来就一定能飞起来，去想去的地方。”</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两个儿子牢牢记住了父亲的话，并一直努力着，等他们长大——哥哥 36 岁，弟弟 32 岁时，他们果然飞起来了，因为他们发明了飞机。这两个人就是美国的莱特兄弟。</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1.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1.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5.xml><?xml version="1.0" encoding="utf-8"?>
<p:tagLst xmlns:p="http://schemas.openxmlformats.org/presentationml/2006/main">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i*1_1_3_2"/>
  <p:tag name="KSO_WM_TEMPLATE_CATEGORY" val="diagram"/>
  <p:tag name="KSO_WM_TEMPLATE_INDEX" val="20201549"/>
  <p:tag name="KSO_WM_UNIT_LAYERLEVEL" val="1_1_1_1"/>
  <p:tag name="KSO_WM_TAG_VERSION" val="1.0"/>
  <p:tag name="KSO_WM_BEAUTIFY_FLAG" val="#wm#"/>
  <p:tag name="KSO_WM_DIAGRAM_GROUP_CODE" val="p1-1"/>
  <p:tag name="KSO_WM_UNIT_TYPE" val="p_h_h_i"/>
  <p:tag name="KSO_WM_UNIT_INDEX" val="1_1_3_2"/>
  <p:tag name="KSO_WM_UNIT_LINE_FORE_SCHEMECOLOR_INDEX" val="16"/>
  <p:tag name="KSO_WM_UNIT_LINE_FILL_TYPE" val="2"/>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i*1_1_3_1_1"/>
  <p:tag name="KSO_WM_TEMPLATE_CATEGORY" val="diagram"/>
  <p:tag name="KSO_WM_TEMPLATE_INDEX" val="20201549"/>
  <p:tag name="KSO_WM_UNIT_LAYERLEVEL" val="1_1_1_1_1"/>
  <p:tag name="KSO_WM_TAG_VERSION" val="1.0"/>
  <p:tag name="KSO_WM_BEAUTIFY_FLAG" val="#wm#"/>
  <p:tag name="KSO_WM_DIAGRAM_GROUP_CODE" val="p1-1"/>
  <p:tag name="KSO_WM_UNIT_TYPE" val="p_h_h_h_i"/>
  <p:tag name="KSO_WM_UNIT_INDEX" val="1_1_3_1_1"/>
  <p:tag name="KSO_WM_UNIT_LINE_FORE_SCHEMECOLOR_INDEX" val="16"/>
  <p:tag name="KSO_WM_UNIT_LINE_FILL_TYPE" val="2"/>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i*1_1_3_2_1"/>
  <p:tag name="KSO_WM_TEMPLATE_CATEGORY" val="diagram"/>
  <p:tag name="KSO_WM_TEMPLATE_INDEX" val="20201549"/>
  <p:tag name="KSO_WM_UNIT_LAYERLEVEL" val="1_1_1_1_1"/>
  <p:tag name="KSO_WM_TAG_VERSION" val="1.0"/>
  <p:tag name="KSO_WM_BEAUTIFY_FLAG" val="#wm#"/>
  <p:tag name="KSO_WM_DIAGRAM_GROUP_CODE" val="p1-1"/>
  <p:tag name="KSO_WM_UNIT_TYPE" val="p_h_h_h_i"/>
  <p:tag name="KSO_WM_UNIT_INDEX" val="1_1_3_2_1"/>
  <p:tag name="KSO_WM_UNIT_LINE_FORE_SCHEMECOLOR_INDEX" val="16"/>
  <p:tag name="KSO_WM_UNIT_LINE_FILL_TYPE" val="2"/>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f*1_1_2"/>
  <p:tag name="KSO_WM_TEMPLATE_CATEGORY" val="diagram"/>
  <p:tag name="KSO_WM_TEMPLATE_INDEX" val="20201549"/>
  <p:tag name="KSO_WM_UNIT_LAYERLEVEL" val="1_1_1"/>
  <p:tag name="KSO_WM_TAG_VERSION" val="1.0"/>
  <p:tag name="KSO_WM_BEAUTIFY_FLAG" val="#wm#"/>
  <p:tag name="KSO_WM_UNIT_NOCLEAR" val="0"/>
  <p:tag name="KSO_WM_UNIT_VALUE" val="3"/>
  <p:tag name="KSO_WM_DIAGRAM_GROUP_CODE" val="p1-1"/>
  <p:tag name="KSO_WM_UNIT_TYPE" val="p_h_f"/>
  <p:tag name="KSO_WM_UNIT_INDEX" val="1_1_2"/>
  <p:tag name="KSO_WM_UNIT_PRESET_TEXT" val="添加文本"/>
  <p:tag name="KSO_WM_UNIT_TEXT_FILL_FORE_SCHEMECOLOR_INDEX" val="5"/>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f*1_1_1_1"/>
  <p:tag name="KSO_WM_TEMPLATE_CATEGORY" val="diagram"/>
  <p:tag name="KSO_WM_TEMPLATE_INDEX" val="20201549"/>
  <p:tag name="KSO_WM_UNIT_LAYERLEVEL" val="1_1_1_1"/>
  <p:tag name="KSO_WM_TAG_VERSION" val="1.0"/>
  <p:tag name="KSO_WM_BEAUTIFY_FLAG" val="#wm#"/>
  <p:tag name="KSO_WM_UNIT_NOCLEAR" val="0"/>
  <p:tag name="KSO_WM_DIAGRAM_GROUP_CODE" val="p1-1"/>
  <p:tag name="KSO_WM_UNIT_TYPE" val="p_h_h_f"/>
  <p:tag name="KSO_WM_UNIT_INDEX" val="1_1_1_1"/>
  <p:tag name="KSO_WM_UNIT_PRESET_TEXT" val="添加文本"/>
  <p:tag name="KSO_WM_UNIT_VALUE" val="4"/>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f*1_1_2_1"/>
  <p:tag name="KSO_WM_TEMPLATE_CATEGORY" val="diagram"/>
  <p:tag name="KSO_WM_TEMPLATE_INDEX" val="20201549"/>
  <p:tag name="KSO_WM_UNIT_LAYERLEVEL" val="1_1_1_1"/>
  <p:tag name="KSO_WM_TAG_VERSION" val="1.0"/>
  <p:tag name="KSO_WM_BEAUTIFY_FLAG" val="#wm#"/>
  <p:tag name="KSO_WM_UNIT_NOCLEAR" val="0"/>
  <p:tag name="KSO_WM_DIAGRAM_GROUP_CODE" val="p1-1"/>
  <p:tag name="KSO_WM_UNIT_TYPE" val="p_h_h_f"/>
  <p:tag name="KSO_WM_UNIT_INDEX" val="1_1_2_1"/>
  <p:tag name="KSO_WM_UNIT_PRESET_TEXT" val="添加文本"/>
  <p:tag name="KSO_WM_UNIT_VALUE" val="4"/>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f*1_1_3_1"/>
  <p:tag name="KSO_WM_TEMPLATE_CATEGORY" val="diagram"/>
  <p:tag name="KSO_WM_TEMPLATE_INDEX" val="20201549"/>
  <p:tag name="KSO_WM_UNIT_LAYERLEVEL" val="1_1_1_1"/>
  <p:tag name="KSO_WM_TAG_VERSION" val="1.0"/>
  <p:tag name="KSO_WM_BEAUTIFY_FLAG" val="#wm#"/>
  <p:tag name="KSO_WM_UNIT_NOCLEAR" val="0"/>
  <p:tag name="KSO_WM_DIAGRAM_GROUP_CODE" val="p1-1"/>
  <p:tag name="KSO_WM_UNIT_TYPE" val="p_h_h_f"/>
  <p:tag name="KSO_WM_UNIT_INDEX" val="1_1_3_1"/>
  <p:tag name="KSO_WM_UNIT_PRESET_TEXT" val="添加文本"/>
  <p:tag name="KSO_WM_UNIT_VALUE" val="4"/>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f*1_1_3_1_2"/>
  <p:tag name="KSO_WM_TEMPLATE_CATEGORY" val="diagram"/>
  <p:tag name="KSO_WM_TEMPLATE_INDEX" val="20201549"/>
  <p:tag name="KSO_WM_UNIT_LAYERLEVEL" val="1_1_1_1_1"/>
  <p:tag name="KSO_WM_TAG_VERSION" val="1.0"/>
  <p:tag name="KSO_WM_BEAUTIFY_FLAG" val="#wm#"/>
  <p:tag name="KSO_WM_UNIT_NOCLEAR" val="0"/>
  <p:tag name="KSO_WM_DIAGRAM_GROUP_CODE" val="p1-1"/>
  <p:tag name="KSO_WM_UNIT_TYPE" val="p_h_h_h_f"/>
  <p:tag name="KSO_WM_UNIT_INDEX" val="1_1_3_1_2"/>
  <p:tag name="KSO_WM_UNIT_PRESET_TEXT" val="添加文本"/>
  <p:tag name="KSO_WM_UNIT_VALUE" val="4"/>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f*1_1_3_2_2"/>
  <p:tag name="KSO_WM_TEMPLATE_CATEGORY" val="diagram"/>
  <p:tag name="KSO_WM_TEMPLATE_INDEX" val="20201549"/>
  <p:tag name="KSO_WM_UNIT_LAYERLEVEL" val="1_1_1_1_1"/>
  <p:tag name="KSO_WM_TAG_VERSION" val="1.0"/>
  <p:tag name="KSO_WM_BEAUTIFY_FLAG" val="#wm#"/>
  <p:tag name="KSO_WM_UNIT_NOCLEAR" val="0"/>
  <p:tag name="KSO_WM_DIAGRAM_GROUP_CODE" val="p1-1"/>
  <p:tag name="KSO_WM_UNIT_TYPE" val="p_h_h_h_f"/>
  <p:tag name="KSO_WM_UNIT_INDEX" val="1_1_3_2_2"/>
  <p:tag name="KSO_WM_UNIT_PRESET_TEXT" val="添加文本"/>
  <p:tag name="KSO_WM_UNIT_VALUE" val="4"/>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f*1_1_1_2_1"/>
  <p:tag name="KSO_WM_TEMPLATE_CATEGORY" val="diagram"/>
  <p:tag name="KSO_WM_TEMPLATE_INDEX" val="20201549"/>
  <p:tag name="KSO_WM_UNIT_LAYERLEVEL" val="1_1_1_1_1"/>
  <p:tag name="KSO_WM_TAG_VERSION" val="1.0"/>
  <p:tag name="KSO_WM_BEAUTIFY_FLAG" val="#wm#"/>
  <p:tag name="KSO_WM_UNIT_NOCLEAR" val="0"/>
  <p:tag name="KSO_WM_DIAGRAM_GROUP_CODE" val="p1-1"/>
  <p:tag name="KSO_WM_UNIT_TYPE" val="p_h_h_h_f"/>
  <p:tag name="KSO_WM_UNIT_INDEX" val="1_1_1_2_1"/>
  <p:tag name="KSO_WM_UNIT_PRESET_TEXT" val="添加文本"/>
  <p:tag name="KSO_WM_UNIT_VALUE" val="4"/>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i*1_1_1_1_1"/>
  <p:tag name="KSO_WM_TEMPLATE_CATEGORY" val="diagram"/>
  <p:tag name="KSO_WM_TEMPLATE_INDEX" val="20201549"/>
  <p:tag name="KSO_WM_UNIT_LAYERLEVEL" val="1_1_1_1_1"/>
  <p:tag name="KSO_WM_TAG_VERSION" val="1.0"/>
  <p:tag name="KSO_WM_BEAUTIFY_FLAG" val="#wm#"/>
  <p:tag name="KSO_WM_DIAGRAM_GROUP_CODE" val="p1-1"/>
  <p:tag name="KSO_WM_UNIT_TYPE" val="p_h_h_h_i"/>
  <p:tag name="KSO_WM_UNIT_INDEX" val="1_1_1_1_1"/>
  <p:tag name="KSO_WM_UNIT_LINE_FORE_SCHEMECOLOR_INDEX" val="16"/>
  <p:tag name="KSO_WM_UNIT_LINE_FILL_TYPE" val="2"/>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i*1_1_1_2_1"/>
  <p:tag name="KSO_WM_TEMPLATE_CATEGORY" val="diagram"/>
  <p:tag name="KSO_WM_TEMPLATE_INDEX" val="20201549"/>
  <p:tag name="KSO_WM_UNIT_LAYERLEVEL" val="1_1_1_1_1"/>
  <p:tag name="KSO_WM_TAG_VERSION" val="1.0"/>
  <p:tag name="KSO_WM_BEAUTIFY_FLAG" val="#wm#"/>
  <p:tag name="KSO_WM_DIAGRAM_GROUP_CODE" val="p1-1"/>
  <p:tag name="KSO_WM_UNIT_TYPE" val="p_h_h_h_i"/>
  <p:tag name="KSO_WM_UNIT_INDEX" val="1_1_1_2_1"/>
  <p:tag name="KSO_WM_UNIT_LINE_FORE_SCHEMECOLOR_INDEX" val="16"/>
  <p:tag name="KSO_WM_UNIT_LINE_FILL_TYPE" val="2"/>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i*1_1_1_2"/>
  <p:tag name="KSO_WM_TEMPLATE_CATEGORY" val="diagram"/>
  <p:tag name="KSO_WM_TEMPLATE_INDEX" val="20201549"/>
  <p:tag name="KSO_WM_UNIT_LAYERLEVEL" val="1_1_1_1"/>
  <p:tag name="KSO_WM_TAG_VERSION" val="1.0"/>
  <p:tag name="KSO_WM_BEAUTIFY_FLAG" val="#wm#"/>
  <p:tag name="KSO_WM_DIAGRAM_GROUP_CODE" val="p1-1"/>
  <p:tag name="KSO_WM_UNIT_TYPE" val="p_h_h_i"/>
  <p:tag name="KSO_WM_UNIT_INDEX" val="1_1_1_2"/>
  <p:tag name="KSO_WM_UNIT_LINE_FORE_SCHEMECOLOR_INDEX" val="16"/>
  <p:tag name="KSO_WM_UNIT_LINE_FILL_TYPE" val="2"/>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i*1_1_2_1"/>
  <p:tag name="KSO_WM_TEMPLATE_CATEGORY" val="diagram"/>
  <p:tag name="KSO_WM_TEMPLATE_INDEX" val="20201549"/>
  <p:tag name="KSO_WM_UNIT_LAYERLEVEL" val="1_1_1_1"/>
  <p:tag name="KSO_WM_TAG_VERSION" val="1.0"/>
  <p:tag name="KSO_WM_BEAUTIFY_FLAG" val="#wm#"/>
  <p:tag name="KSO_WM_DIAGRAM_GROUP_CODE" val="p1-1"/>
  <p:tag name="KSO_WM_UNIT_TYPE" val="p_h_h_i"/>
  <p:tag name="KSO_WM_UNIT_INDEX" val="1_1_2_1"/>
  <p:tag name="KSO_WM_UNIT_LINE_FORE_SCHEMECOLOR_INDEX" val="16"/>
  <p:tag name="KSO_WM_UNIT_LINE_FILL_TYPE" val="2"/>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i*1_1_1_1"/>
  <p:tag name="KSO_WM_TEMPLATE_CATEGORY" val="diagram"/>
  <p:tag name="KSO_WM_TEMPLATE_INDEX" val="20201549"/>
  <p:tag name="KSO_WM_UNIT_LAYERLEVEL" val="1_1_1_1"/>
  <p:tag name="KSO_WM_TAG_VERSION" val="1.0"/>
  <p:tag name="KSO_WM_BEAUTIFY_FLAG" val="#wm#"/>
  <p:tag name="KSO_WM_DIAGRAM_GROUP_CODE" val="p1-1"/>
  <p:tag name="KSO_WM_UNIT_TYPE" val="p_h_h_i"/>
  <p:tag name="KSO_WM_UNIT_INDEX" val="1_1_1_1"/>
  <p:tag name="KSO_WM_UNIT_LINE_FORE_SCHEMECOLOR_INDEX" val="16"/>
  <p:tag name="KSO_WM_UNIT_LINE_FILL_TYPE" val="2"/>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i*1_1_3_1"/>
  <p:tag name="KSO_WM_TEMPLATE_CATEGORY" val="diagram"/>
  <p:tag name="KSO_WM_TEMPLATE_INDEX" val="20201549"/>
  <p:tag name="KSO_WM_UNIT_LAYERLEVEL" val="1_1_1_1"/>
  <p:tag name="KSO_WM_TAG_VERSION" val="1.0"/>
  <p:tag name="KSO_WM_BEAUTIFY_FLAG" val="#wm#"/>
  <p:tag name="KSO_WM_DIAGRAM_GROUP_CODE" val="p1-1"/>
  <p:tag name="KSO_WM_UNIT_TYPE" val="p_h_h_i"/>
  <p:tag name="KSO_WM_UNIT_INDEX" val="1_1_3_1"/>
  <p:tag name="KSO_WM_UNIT_LINE_FORE_SCHEMECOLOR_INDEX" val="16"/>
  <p:tag name="KSO_WM_UNIT_LINE_FILL_TYPE" val="2"/>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i*1_1_1_2"/>
  <p:tag name="KSO_WM_TEMPLATE_CATEGORY" val="diagram"/>
  <p:tag name="KSO_WM_TEMPLATE_INDEX" val="20201549"/>
  <p:tag name="KSO_WM_UNIT_LAYERLEVEL" val="1_1_1_1"/>
  <p:tag name="KSO_WM_TAG_VERSION" val="1.0"/>
  <p:tag name="KSO_WM_BEAUTIFY_FLAG" val="#wm#"/>
  <p:tag name="KSO_WM_DIAGRAM_GROUP_CODE" val="p1-1"/>
  <p:tag name="KSO_WM_UNIT_TYPE" val="p_h_h_i"/>
  <p:tag name="KSO_WM_UNIT_INDEX" val="1_1_1_2"/>
  <p:tag name="KSO_WM_UNIT_LINE_FORE_SCHEMECOLOR_INDEX" val="16"/>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h_h_f*1_1_1_2_1"/>
  <p:tag name="KSO_WM_TEMPLATE_CATEGORY" val="diagram"/>
  <p:tag name="KSO_WM_TEMPLATE_INDEX" val="20201549"/>
  <p:tag name="KSO_WM_UNIT_LAYERLEVEL" val="1_1_1_1_1"/>
  <p:tag name="KSO_WM_TAG_VERSION" val="1.0"/>
  <p:tag name="KSO_WM_BEAUTIFY_FLAG" val="#wm#"/>
  <p:tag name="KSO_WM_UNIT_NOCLEAR" val="0"/>
  <p:tag name="KSO_WM_DIAGRAM_GROUP_CODE" val="p1-1"/>
  <p:tag name="KSO_WM_UNIT_TYPE" val="p_h_h_h_f"/>
  <p:tag name="KSO_WM_UNIT_INDEX" val="1_1_1_2_1"/>
  <p:tag name="KSO_WM_UNIT_PRESET_TEXT" val="添加文本"/>
  <p:tag name="KSO_WM_UNIT_VALUE" val="4"/>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0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0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08.xml><?xml version="1.0" encoding="utf-8"?>
<p:tagLst xmlns:p="http://schemas.openxmlformats.org/presentationml/2006/main">
  <p:tag name="KSO_WM_UNIT_TEXTBOXSTYLE_GUID" val="{b2e162c4-1ea3-41b1-8dba-86d0450d224e}"/>
</p:tagLst>
</file>

<file path=ppt/tags/tag409.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10.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41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41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16.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17.xml><?xml version="1.0" encoding="utf-8"?>
<p:tagLst xmlns:p="http://schemas.openxmlformats.org/presentationml/2006/main">
  <p:tag name="KSO_WM_TEMPLATE_CATEGORY" val="diagram"/>
  <p:tag name="KSO_WM_TEMPLATE_INDEX" val="20181213"/>
  <p:tag name="KSO_WM_UNIT_TYPE" val="m_h_i"/>
  <p:tag name="KSO_WM_UNIT_INDEX" val="1_1_1"/>
  <p:tag name="KSO_WM_UNIT_ID" val="diagram20181213_1*m_h_i*1_1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18.xml><?xml version="1.0" encoding="utf-8"?>
<p:tagLst xmlns:p="http://schemas.openxmlformats.org/presentationml/2006/main">
  <p:tag name="KSO_WM_TEMPLATE_CATEGORY" val="diagram"/>
  <p:tag name="KSO_WM_TEMPLATE_INDEX" val="20181213"/>
  <p:tag name="KSO_WM_UNIT_TYPE" val="m_h_i"/>
  <p:tag name="KSO_WM_UNIT_INDEX" val="1_2_2"/>
  <p:tag name="KSO_WM_UNIT_ID" val="diagram20181213_1*m_h_i*1_2_2"/>
  <p:tag name="KSO_WM_UNIT_LAYERLEVEL" val="1_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4"/>
</p:tagLst>
</file>

<file path=ppt/tags/tag419.xml><?xml version="1.0" encoding="utf-8"?>
<p:tagLst xmlns:p="http://schemas.openxmlformats.org/presentationml/2006/main">
  <p:tag name="KSO_WM_TEMPLATE_CATEGORY" val="diagram"/>
  <p:tag name="KSO_WM_TEMPLATE_INDEX" val="20181213"/>
  <p:tag name="KSO_WM_UNIT_TYPE" val="m_i"/>
  <p:tag name="KSO_WM_UNIT_INDEX" val="1_5"/>
  <p:tag name="KSO_WM_UNIT_ID" val="diagram20181213_1*m_i*1_5"/>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TAG_VERSION" val="1.0"/>
  <p:tag name="KSO_WM_BEAUTIFY_FLAG" val="#wm#"/>
  <p:tag name="KSO_WM_UNIT_TYPE" val="i"/>
  <p:tag name="KSO_WM_UNIT_ID" val="diagram20181213_1*i*36"/>
  <p:tag name="KSO_WM_TEMPLATE_CATEGORY" val="diagram"/>
  <p:tag name="KSO_WM_TEMPLATE_INDEX" val="20181213"/>
  <p:tag name="KSO_WM_UNIT_INDEX" val="36"/>
</p:tagLst>
</file>

<file path=ppt/tags/tag421.xml><?xml version="1.0" encoding="utf-8"?>
<p:tagLst xmlns:p="http://schemas.openxmlformats.org/presentationml/2006/main">
  <p:tag name="KSO_WM_TEMPLATE_CATEGORY" val="diagram"/>
  <p:tag name="KSO_WM_TEMPLATE_INDEX" val="20181213"/>
  <p:tag name="KSO_WM_UNIT_TYPE" val="m_h_i"/>
  <p:tag name="KSO_WM_UNIT_INDEX" val="1_2_3"/>
  <p:tag name="KSO_WM_UNIT_ID" val="diagram20181213_1*m_h_i*1_2_3"/>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2.xml><?xml version="1.0" encoding="utf-8"?>
<p:tagLst xmlns:p="http://schemas.openxmlformats.org/presentationml/2006/main">
  <p:tag name="KSO_WM_TEMPLATE_CATEGORY" val="diagram"/>
  <p:tag name="KSO_WM_TEMPLATE_INDEX" val="20181213"/>
  <p:tag name="KSO_WM_UNIT_TYPE" val="m_h_i"/>
  <p:tag name="KSO_WM_UNIT_INDEX" val="1_2_4"/>
  <p:tag name="KSO_WM_UNIT_ID" val="diagram20181213_1*m_h_i*1_2_4"/>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3.xml><?xml version="1.0" encoding="utf-8"?>
<p:tagLst xmlns:p="http://schemas.openxmlformats.org/presentationml/2006/main">
  <p:tag name="KSO_WM_TEMPLATE_CATEGORY" val="diagram"/>
  <p:tag name="KSO_WM_TEMPLATE_INDEX" val="20181213"/>
  <p:tag name="KSO_WM_UNIT_TYPE" val="m_h_i"/>
  <p:tag name="KSO_WM_UNIT_INDEX" val="1_2_5"/>
  <p:tag name="KSO_WM_UNIT_ID" val="diagram20181213_1*m_h_i*1_2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4.xml><?xml version="1.0" encoding="utf-8"?>
<p:tagLst xmlns:p="http://schemas.openxmlformats.org/presentationml/2006/main">
  <p:tag name="KSO_WM_TEMPLATE_CATEGORY" val="diagram"/>
  <p:tag name="KSO_WM_TEMPLATE_INDEX" val="20181213"/>
  <p:tag name="KSO_WM_UNIT_TYPE" val="m_h_i"/>
  <p:tag name="KSO_WM_UNIT_INDEX" val="1_2_6"/>
  <p:tag name="KSO_WM_UNIT_ID" val="diagram20181213_1*m_h_i*1_2_6"/>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5.xml><?xml version="1.0" encoding="utf-8"?>
<p:tagLst xmlns:p="http://schemas.openxmlformats.org/presentationml/2006/main">
  <p:tag name="KSO_WM_TEMPLATE_CATEGORY" val="diagram"/>
  <p:tag name="KSO_WM_TEMPLATE_INDEX" val="20181213"/>
  <p:tag name="KSO_WM_UNIT_TYPE" val="m_h_i"/>
  <p:tag name="KSO_WM_UNIT_INDEX" val="1_2_7"/>
  <p:tag name="KSO_WM_UNIT_ID" val="diagram20181213_1*m_h_i*1_2_7"/>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6.xml><?xml version="1.0" encoding="utf-8"?>
<p:tagLst xmlns:p="http://schemas.openxmlformats.org/presentationml/2006/main">
  <p:tag name="KSO_WM_TEMPLATE_CATEGORY" val="diagram"/>
  <p:tag name="KSO_WM_TEMPLATE_INDEX" val="20181213"/>
  <p:tag name="KSO_WM_UNIT_TYPE" val="m_h_i"/>
  <p:tag name="KSO_WM_UNIT_INDEX" val="1_2_8"/>
  <p:tag name="KSO_WM_UNIT_ID" val="diagram20181213_1*m_h_i*1_2_8"/>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7.xml><?xml version="1.0" encoding="utf-8"?>
<p:tagLst xmlns:p="http://schemas.openxmlformats.org/presentationml/2006/main">
  <p:tag name="KSO_WM_TEMPLATE_CATEGORY" val="diagram"/>
  <p:tag name="KSO_WM_TEMPLATE_INDEX" val="20181213"/>
  <p:tag name="KSO_WM_UNIT_TYPE" val="m_h_i"/>
  <p:tag name="KSO_WM_UNIT_INDEX" val="1_2_9"/>
  <p:tag name="KSO_WM_UNIT_ID" val="diagram20181213_1*m_h_i*1_2_9"/>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8.xml><?xml version="1.0" encoding="utf-8"?>
<p:tagLst xmlns:p="http://schemas.openxmlformats.org/presentationml/2006/main">
  <p:tag name="KSO_WM_TEMPLATE_CATEGORY" val="diagram"/>
  <p:tag name="KSO_WM_TEMPLATE_INDEX" val="20181213"/>
  <p:tag name="KSO_WM_UNIT_TYPE" val="m_h_i"/>
  <p:tag name="KSO_WM_UNIT_INDEX" val="1_2_10"/>
  <p:tag name="KSO_WM_UNIT_ID" val="diagram20181213_1*m_h_i*1_2_10"/>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29.xml><?xml version="1.0" encoding="utf-8"?>
<p:tagLst xmlns:p="http://schemas.openxmlformats.org/presentationml/2006/main">
  <p:tag name="KSO_WM_TEMPLATE_CATEGORY" val="diagram"/>
  <p:tag name="KSO_WM_TEMPLATE_INDEX" val="20181213"/>
  <p:tag name="KSO_WM_UNIT_TYPE" val="m_h_i"/>
  <p:tag name="KSO_WM_UNIT_INDEX" val="1_2_11"/>
  <p:tag name="KSO_WM_UNIT_ID" val="diagram20181213_1*m_h_i*1_2_1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TEMPLATE_CATEGORY" val="diagram"/>
  <p:tag name="KSO_WM_TEMPLATE_INDEX" val="20181213"/>
  <p:tag name="KSO_WM_UNIT_TYPE" val="m_h_i"/>
  <p:tag name="KSO_WM_UNIT_INDEX" val="1_2_12"/>
  <p:tag name="KSO_WM_UNIT_ID" val="diagram20181213_1*m_h_i*1_2_1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31.xml><?xml version="1.0" encoding="utf-8"?>
<p:tagLst xmlns:p="http://schemas.openxmlformats.org/presentationml/2006/main">
  <p:tag name="KSO_WM_TEMPLATE_CATEGORY" val="diagram"/>
  <p:tag name="KSO_WM_TEMPLATE_INDEX" val="20181213"/>
  <p:tag name="KSO_WM_UNIT_TYPE" val="m_h_i"/>
  <p:tag name="KSO_WM_UNIT_INDEX" val="1_2_13"/>
  <p:tag name="KSO_WM_UNIT_ID" val="diagram20181213_1*m_h_i*1_2_13"/>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32.xml><?xml version="1.0" encoding="utf-8"?>
<p:tagLst xmlns:p="http://schemas.openxmlformats.org/presentationml/2006/main">
  <p:tag name="KSO_WM_TEMPLATE_CATEGORY" val="diagram"/>
  <p:tag name="KSO_WM_TEMPLATE_INDEX" val="20181213"/>
  <p:tag name="KSO_WM_UNIT_TYPE" val="m_h_i"/>
  <p:tag name="KSO_WM_UNIT_INDEX" val="1_2_14"/>
  <p:tag name="KSO_WM_UNIT_ID" val="diagram20181213_1*m_h_i*1_2_14"/>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433.xml><?xml version="1.0" encoding="utf-8"?>
<p:tagLst xmlns:p="http://schemas.openxmlformats.org/presentationml/2006/main">
  <p:tag name="KSO_WM_TEMPLATE_CATEGORY" val="diagram"/>
  <p:tag name="KSO_WM_TEMPLATE_INDEX" val="20181213"/>
  <p:tag name="KSO_WM_UNIT_TYPE" val="m_h_f"/>
  <p:tag name="KSO_WM_UNIT_INDEX" val="1_1_1"/>
  <p:tag name="KSO_WM_UNIT_ID" val="diagram20181213_1*m_h_f*1_1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m1-1"/>
  <p:tag name="KSO_WM_UNIT_PRESET_TEXT" val="请在这里输入您的内容文字请在这里输入您的内容文字"/>
  <p:tag name="KSO_WM_UNIT_TEXT_FILL_FORE_SCHEMECOLOR_INDEX" val="3"/>
  <p:tag name="KSO_WM_UNIT_TEXT_FILL_TYPE" val="1"/>
  <p:tag name="KSO_WM_UNIT_USESOURCEFORMAT_APPLY" val="1"/>
  <p:tag name="KSO_WM_UNIT_DIAGRAM_SCHEMECOLOR_ID" val="4"/>
</p:tagLst>
</file>

<file path=ppt/tags/tag434.xml><?xml version="1.0" encoding="utf-8"?>
<p:tagLst xmlns:p="http://schemas.openxmlformats.org/presentationml/2006/main">
  <p:tag name="KSO_WM_TEMPLATE_CATEGORY" val="diagram"/>
  <p:tag name="KSO_WM_TEMPLATE_INDEX" val="20181213"/>
  <p:tag name="KSO_WM_UNIT_TYPE" val="m_h_f"/>
  <p:tag name="KSO_WM_UNIT_INDEX" val="1_2_1"/>
  <p:tag name="KSO_WM_UNIT_ID" val="diagram20181213_1*m_h_f*1_2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m1-1"/>
  <p:tag name="KSO_WM_UNIT_PRESET_TEXT" val="请在这里输入您的内容文字请在这里输入您的内容文字"/>
  <p:tag name="KSO_WM_UNIT_TEXT_FILL_FORE_SCHEMECOLOR_INDEX" val="3"/>
  <p:tag name="KSO_WM_UNIT_TEXT_FILL_TYPE" val="1"/>
  <p:tag name="KSO_WM_UNIT_USESOURCEFORMAT_APPLY" val="1"/>
  <p:tag name="KSO_WM_UNIT_DIAGRAM_SCHEMECOLOR_ID" val="4"/>
</p:tagLst>
</file>

<file path=ppt/tags/tag43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36.xml><?xml version="1.0" encoding="utf-8"?>
<p:tagLst xmlns:p="http://schemas.openxmlformats.org/presentationml/2006/main">
  <p:tag name="REFSHAPE" val="-1498520244"/>
  <p:tag name="KSO_WM_UNIT_HIGHLIGHT" val="0"/>
  <p:tag name="KSO_WM_UNIT_COMPATIBLE" val="0"/>
  <p:tag name="KSO_WM_UNIT_DIAGRAM_ISNUMVISUAL" val="0"/>
  <p:tag name="KSO_WM_UNIT_DIAGRAM_ISREFERUNIT" val="0"/>
  <p:tag name="KSO_WM_UNIT_ID" val="custom20203704_9*l_h_i*1_4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4_3"/>
  <p:tag name="KSO_WM_UNIT_FILL_FORE_SCHEMECOLOR_INDEX" val="14"/>
  <p:tag name="KSO_WM_UNIT_FILL_TYPE" val="1"/>
  <p:tag name="KSO_WM_UNIT_USESOURCEFORMAT_APPLY" val="1"/>
</p:tagLst>
</file>

<file path=ppt/tags/tag437.xml><?xml version="1.0" encoding="utf-8"?>
<p:tagLst xmlns:p="http://schemas.openxmlformats.org/presentationml/2006/main">
  <p:tag name="REFSHAPE" val="-1498521468"/>
  <p:tag name="KSO_WM_UNIT_HIGHLIGHT" val="0"/>
  <p:tag name="KSO_WM_UNIT_COMPATIBLE" val="0"/>
  <p:tag name="KSO_WM_UNIT_DIAGRAM_ISNUMVISUAL" val="0"/>
  <p:tag name="KSO_WM_UNIT_DIAGRAM_ISREFERUNIT" val="0"/>
  <p:tag name="KSO_WM_UNIT_ID" val="custom20203704_9*l_h_i*1_3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3_3"/>
  <p:tag name="KSO_WM_UNIT_FILL_FORE_SCHEMECOLOR_INDEX" val="14"/>
  <p:tag name="KSO_WM_UNIT_FILL_TYPE" val="1"/>
  <p:tag name="KSO_WM_UNIT_USESOURCEFORMAT_APPLY" val="1"/>
</p:tagLst>
</file>

<file path=ppt/tags/tag438.xml><?xml version="1.0" encoding="utf-8"?>
<p:tagLst xmlns:p="http://schemas.openxmlformats.org/presentationml/2006/main">
  <p:tag name="REFSHAPE" val="-1498522148"/>
  <p:tag name="KSO_WM_UNIT_HIGHLIGHT" val="0"/>
  <p:tag name="KSO_WM_UNIT_COMPATIBLE" val="0"/>
  <p:tag name="KSO_WM_UNIT_DIAGRAM_ISNUMVISUAL" val="0"/>
  <p:tag name="KSO_WM_UNIT_DIAGRAM_ISREFERUNIT" val="0"/>
  <p:tag name="KSO_WM_UNIT_ID" val="custom20203704_9*l_h_i*1_2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2_3"/>
  <p:tag name="KSO_WM_UNIT_FILL_FORE_SCHEMECOLOR_INDEX" val="14"/>
  <p:tag name="KSO_WM_UNIT_FILL_TYPE" val="1"/>
  <p:tag name="KSO_WM_UNIT_USESOURCEFORMAT_APPLY" val="1"/>
</p:tagLst>
</file>

<file path=ppt/tags/tag439.xml><?xml version="1.0" encoding="utf-8"?>
<p:tagLst xmlns:p="http://schemas.openxmlformats.org/presentationml/2006/main">
  <p:tag name="REFSHAPE" val="-1498519564"/>
  <p:tag name="KSO_WM_UNIT_HIGHLIGHT" val="0"/>
  <p:tag name="KSO_WM_UNIT_COMPATIBLE" val="0"/>
  <p:tag name="KSO_WM_UNIT_DIAGRAM_ISNUMVISUAL" val="0"/>
  <p:tag name="KSO_WM_UNIT_DIAGRAM_ISREFERUNIT" val="0"/>
  <p:tag name="KSO_WM_UNIT_ID" val="custom20203704_9*l_h_i*1_1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1_3"/>
  <p:tag name="KSO_WM_UNIT_FILL_FORE_SCHEMECOLOR_INDEX" val="14"/>
  <p:tag name="KSO_WM_UNI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REFSHAPE" val="-1498522420"/>
  <p:tag name="KSO_WM_UNIT_HIGHLIGHT" val="0"/>
  <p:tag name="KSO_WM_UNIT_COMPATIBLE" val="0"/>
  <p:tag name="KSO_WM_UNIT_DIAGRAM_ISNUMVISUAL" val="0"/>
  <p:tag name="KSO_WM_UNIT_DIAGRAM_ISREFERUNIT" val="0"/>
  <p:tag name="KSO_WM_UNIT_ID" val="custom20203704_9*l_i*1_1"/>
  <p:tag name="KSO_WM_TEMPLATE_CATEGORY" val="custom"/>
  <p:tag name="KSO_WM_TEMPLATE_INDEX" val="20203704"/>
  <p:tag name="KSO_WM_UNIT_LAYERLEVEL" val="1_1"/>
  <p:tag name="KSO_WM_TAG_VERSION" val="1.0"/>
  <p:tag name="KSO_WM_BEAUTIFY_FLAG" val="#wm#"/>
  <p:tag name="KSO_WM_DIAGRAM_GROUP_CODE" val="l1-2"/>
  <p:tag name="KSO_WM_UNIT_SUBTYPE" val="n"/>
  <p:tag name="KSO_WM_UNIT_TYPE" val="l_i"/>
  <p:tag name="KSO_WM_UNIT_INDEX" val="1_1"/>
  <p:tag name="KSO_WM_UNIT_LINE_FORE_SCHEMECOLOR_INDEX" val="14"/>
  <p:tag name="KSO_WM_UNIT_LINE_FILL_TYPE" val="2"/>
  <p:tag name="KSO_WM_UNIT_USESOURCEFORMAT_APPLY" val="1"/>
</p:tagLst>
</file>

<file path=ppt/tags/tag441.xml><?xml version="1.0" encoding="utf-8"?>
<p:tagLst xmlns:p="http://schemas.openxmlformats.org/presentationml/2006/main">
  <p:tag name="REFSHAPE" val="-1498520108"/>
  <p:tag name="KSO_WM_UNIT_HIGHLIGHT" val="0"/>
  <p:tag name="KSO_WM_UNIT_COMPATIBLE" val="0"/>
  <p:tag name="KSO_WM_UNIT_DIAGRAM_ISNUMVISUAL" val="0"/>
  <p:tag name="KSO_WM_UNIT_DIAGRAM_ISREFERUNIT" val="0"/>
  <p:tag name="KSO_WM_UNIT_ID" val="custom20203704_9*l_h_i*1_1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1_2"/>
  <p:tag name="KSO_WM_UNIT_FILL_FORE_SCHEMECOLOR_INDEX" val="5"/>
  <p:tag name="KSO_WM_UNIT_FILL_TYPE" val="1"/>
  <p:tag name="KSO_WM_UNIT_USESOURCEFORMAT_APPLY" val="1"/>
</p:tagLst>
</file>

<file path=ppt/tags/tag442.xml><?xml version="1.0" encoding="utf-8"?>
<p:tagLst xmlns:p="http://schemas.openxmlformats.org/presentationml/2006/main">
  <p:tag name="REFSHAPE" val="-1498521332"/>
  <p:tag name="KSO_WM_UNIT_HIGHLIGHT" val="0"/>
  <p:tag name="KSO_WM_UNIT_COMPATIBLE" val="0"/>
  <p:tag name="KSO_WM_UNIT_DIAGRAM_ISNUMVISUAL" val="0"/>
  <p:tag name="KSO_WM_UNIT_DIAGRAM_ISREFERUNIT" val="0"/>
  <p:tag name="KSO_WM_UNIT_ID" val="custom20203704_9*l_h_i*1_2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2_2"/>
  <p:tag name="KSO_WM_UNIT_FILL_FORE_SCHEMECOLOR_INDEX" val="6"/>
  <p:tag name="KSO_WM_UNIT_FILL_TYPE" val="1"/>
  <p:tag name="KSO_WM_UNIT_USESOURCEFORMAT_APPLY" val="1"/>
</p:tagLst>
</file>

<file path=ppt/tags/tag443.xml><?xml version="1.0" encoding="utf-8"?>
<p:tagLst xmlns:p="http://schemas.openxmlformats.org/presentationml/2006/main">
  <p:tag name="REFSHAPE" val="-1498522012"/>
  <p:tag name="KSO_WM_UNIT_HIGHLIGHT" val="0"/>
  <p:tag name="KSO_WM_UNIT_COMPATIBLE" val="0"/>
  <p:tag name="KSO_WM_UNIT_DIAGRAM_ISNUMVISUAL" val="0"/>
  <p:tag name="KSO_WM_UNIT_DIAGRAM_ISREFERUNIT" val="0"/>
  <p:tag name="KSO_WM_UNIT_ID" val="custom20203704_9*l_h_i*1_3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3_2"/>
  <p:tag name="KSO_WM_UNIT_FILL_FORE_SCHEMECOLOR_INDEX" val="7"/>
  <p:tag name="KSO_WM_UNIT_FILL_TYPE" val="1"/>
  <p:tag name="KSO_WM_UNIT_USESOURCEFORMAT_APPLY" val="1"/>
</p:tagLst>
</file>

<file path=ppt/tags/tag444.xml><?xml version="1.0" encoding="utf-8"?>
<p:tagLst xmlns:p="http://schemas.openxmlformats.org/presentationml/2006/main">
  <p:tag name="REFSHAPE" val="-1498520516"/>
  <p:tag name="KSO_WM_UNIT_HIGHLIGHT" val="0"/>
  <p:tag name="KSO_WM_UNIT_COMPATIBLE" val="0"/>
  <p:tag name="KSO_WM_UNIT_DIAGRAM_ISNUMVISUAL" val="0"/>
  <p:tag name="KSO_WM_UNIT_DIAGRAM_ISREFERUNIT" val="0"/>
  <p:tag name="KSO_WM_UNIT_ID" val="custom20203704_9*l_h_i*1_4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4_2"/>
  <p:tag name="KSO_WM_UNIT_FILL_FORE_SCHEMECOLOR_INDEX" val="8"/>
  <p:tag name="KSO_WM_UNIT_FILL_TYPE" val="1"/>
  <p:tag name="KSO_WM_UNIT_USESOURCEFORMAT_APPLY" val="1"/>
</p:tagLst>
</file>

<file path=ppt/tags/tag445.xml><?xml version="1.0" encoding="utf-8"?>
<p:tagLst xmlns:p="http://schemas.openxmlformats.org/presentationml/2006/main">
  <p:tag name="REFSHAPE" val="-1498521604"/>
  <p:tag name="KSO_WM_UNIT_HIGHLIGHT" val="0"/>
  <p:tag name="KSO_WM_UNIT_COMPATIBLE" val="0"/>
  <p:tag name="KSO_WM_UNIT_DIAGRAM_ISNUMVISUAL" val="0"/>
  <p:tag name="KSO_WM_UNIT_DIAGRAM_ISREFERUNIT" val="0"/>
  <p:tag name="KSO_WM_UNIT_ID" val="custom20203704_9*l_h_i*1_1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1_1"/>
  <p:tag name="KSO_WM_UNIT_TEXT_FILL_FORE_SCHEMECOLOR_INDEX" val="14"/>
  <p:tag name="KSO_WM_UNIT_TEXT_FILL_TYPE" val="1"/>
  <p:tag name="KSO_WM_UNIT_USESOURCEFORMAT_APPLY" val="1"/>
</p:tagLst>
</file>

<file path=ppt/tags/tag446.xml><?xml version="1.0" encoding="utf-8"?>
<p:tagLst xmlns:p="http://schemas.openxmlformats.org/presentationml/2006/main">
  <p:tag name="REFSHAPE" val="-1498520924"/>
  <p:tag name="KSO_WM_UNIT_HIGHLIGHT" val="0"/>
  <p:tag name="KSO_WM_UNIT_COMPATIBLE" val="0"/>
  <p:tag name="KSO_WM_UNIT_DIAGRAM_ISNUMVISUAL" val="0"/>
  <p:tag name="KSO_WM_UNIT_DIAGRAM_ISREFERUNIT" val="0"/>
  <p:tag name="KSO_WM_UNIT_ID" val="custom20203704_9*l_h_i*1_2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2_1"/>
  <p:tag name="KSO_WM_UNIT_TEXT_FILL_FORE_SCHEMECOLOR_INDEX" val="14"/>
  <p:tag name="KSO_WM_UNIT_TEXT_FILL_TYPE" val="1"/>
  <p:tag name="KSO_WM_UNIT_USESOURCEFORMAT_APPLY" val="1"/>
</p:tagLst>
</file>

<file path=ppt/tags/tag447.xml><?xml version="1.0" encoding="utf-8"?>
<p:tagLst xmlns:p="http://schemas.openxmlformats.org/presentationml/2006/main">
  <p:tag name="REFSHAPE" val="-1498520380"/>
  <p:tag name="KSO_WM_UNIT_HIGHLIGHT" val="0"/>
  <p:tag name="KSO_WM_UNIT_COMPATIBLE" val="0"/>
  <p:tag name="KSO_WM_UNIT_DIAGRAM_ISNUMVISUAL" val="0"/>
  <p:tag name="KSO_WM_UNIT_DIAGRAM_ISREFERUNIT" val="0"/>
  <p:tag name="KSO_WM_UNIT_ID" val="custom20203704_9*l_h_i*1_3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3_1"/>
  <p:tag name="KSO_WM_UNIT_TEXT_FILL_FORE_SCHEMECOLOR_INDEX" val="14"/>
  <p:tag name="KSO_WM_UNIT_TEXT_FILL_TYPE" val="1"/>
  <p:tag name="KSO_WM_UNIT_USESOURCEFORMAT_APPLY" val="1"/>
</p:tagLst>
</file>

<file path=ppt/tags/tag448.xml><?xml version="1.0" encoding="utf-8"?>
<p:tagLst xmlns:p="http://schemas.openxmlformats.org/presentationml/2006/main">
  <p:tag name="REFSHAPE" val="-1498519428"/>
  <p:tag name="KSO_WM_UNIT_HIGHLIGHT" val="0"/>
  <p:tag name="KSO_WM_UNIT_COMPATIBLE" val="0"/>
  <p:tag name="KSO_WM_UNIT_DIAGRAM_ISNUMVISUAL" val="0"/>
  <p:tag name="KSO_WM_UNIT_DIAGRAM_ISREFERUNIT" val="0"/>
  <p:tag name="KSO_WM_UNIT_ID" val="custom20203704_9*l_h_i*1_4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4_1"/>
  <p:tag name="KSO_WM_UNIT_TEXT_FILL_FORE_SCHEMECOLOR_INDEX" val="14"/>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1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1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2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2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3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3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4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4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REFSHAPE" val="-1498520244"/>
  <p:tag name="KSO_WM_UNIT_HIGHLIGHT" val="0"/>
  <p:tag name="KSO_WM_UNIT_COMPATIBLE" val="0"/>
  <p:tag name="KSO_WM_UNIT_DIAGRAM_ISNUMVISUAL" val="0"/>
  <p:tag name="KSO_WM_UNIT_DIAGRAM_ISREFERUNIT" val="0"/>
  <p:tag name="KSO_WM_UNIT_ID" val="custom20203704_9*l_h_i*1_4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4_3"/>
  <p:tag name="KSO_WM_UNIT_FILL_FORE_SCHEMECOLOR_INDEX" val="14"/>
  <p:tag name="KSO_WM_UNIT_FILL_TYPE" val="1"/>
  <p:tag name="KSO_WM_UNIT_USESOURCEFORMAT_APPLY" val="1"/>
</p:tagLst>
</file>

<file path=ppt/tags/tag454.xml><?xml version="1.0" encoding="utf-8"?>
<p:tagLst xmlns:p="http://schemas.openxmlformats.org/presentationml/2006/main">
  <p:tag name="REFSHAPE" val="-1498521468"/>
  <p:tag name="KSO_WM_UNIT_HIGHLIGHT" val="0"/>
  <p:tag name="KSO_WM_UNIT_COMPATIBLE" val="0"/>
  <p:tag name="KSO_WM_UNIT_DIAGRAM_ISNUMVISUAL" val="0"/>
  <p:tag name="KSO_WM_UNIT_DIAGRAM_ISREFERUNIT" val="0"/>
  <p:tag name="KSO_WM_UNIT_ID" val="custom20203704_9*l_h_i*1_3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3_3"/>
  <p:tag name="KSO_WM_UNIT_FILL_FORE_SCHEMECOLOR_INDEX" val="14"/>
  <p:tag name="KSO_WM_UNIT_FILL_TYPE" val="1"/>
  <p:tag name="KSO_WM_UNIT_USESOURCEFORMAT_APPLY" val="1"/>
</p:tagLst>
</file>

<file path=ppt/tags/tag455.xml><?xml version="1.0" encoding="utf-8"?>
<p:tagLst xmlns:p="http://schemas.openxmlformats.org/presentationml/2006/main">
  <p:tag name="REFSHAPE" val="-1498522148"/>
  <p:tag name="KSO_WM_UNIT_HIGHLIGHT" val="0"/>
  <p:tag name="KSO_WM_UNIT_COMPATIBLE" val="0"/>
  <p:tag name="KSO_WM_UNIT_DIAGRAM_ISNUMVISUAL" val="0"/>
  <p:tag name="KSO_WM_UNIT_DIAGRAM_ISREFERUNIT" val="0"/>
  <p:tag name="KSO_WM_UNIT_ID" val="custom20203704_9*l_h_i*1_2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2_3"/>
  <p:tag name="KSO_WM_UNIT_FILL_FORE_SCHEMECOLOR_INDEX" val="14"/>
  <p:tag name="KSO_WM_UNIT_FILL_TYPE" val="1"/>
  <p:tag name="KSO_WM_UNIT_USESOURCEFORMAT_APPLY" val="1"/>
</p:tagLst>
</file>

<file path=ppt/tags/tag456.xml><?xml version="1.0" encoding="utf-8"?>
<p:tagLst xmlns:p="http://schemas.openxmlformats.org/presentationml/2006/main">
  <p:tag name="REFSHAPE" val="-1498519564"/>
  <p:tag name="KSO_WM_UNIT_HIGHLIGHT" val="0"/>
  <p:tag name="KSO_WM_UNIT_COMPATIBLE" val="0"/>
  <p:tag name="KSO_WM_UNIT_DIAGRAM_ISNUMVISUAL" val="0"/>
  <p:tag name="KSO_WM_UNIT_DIAGRAM_ISREFERUNIT" val="0"/>
  <p:tag name="KSO_WM_UNIT_ID" val="custom20203704_9*l_h_i*1_1_3"/>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1_3"/>
  <p:tag name="KSO_WM_UNIT_FILL_FORE_SCHEMECOLOR_INDEX" val="14"/>
  <p:tag name="KSO_WM_UNIT_FILL_TYPE" val="1"/>
  <p:tag name="KSO_WM_UNIT_USESOURCEFORMAT_APPLY" val="1"/>
</p:tagLst>
</file>

<file path=ppt/tags/tag457.xml><?xml version="1.0" encoding="utf-8"?>
<p:tagLst xmlns:p="http://schemas.openxmlformats.org/presentationml/2006/main">
  <p:tag name="REFSHAPE" val="-1498522420"/>
  <p:tag name="KSO_WM_UNIT_HIGHLIGHT" val="0"/>
  <p:tag name="KSO_WM_UNIT_COMPATIBLE" val="0"/>
  <p:tag name="KSO_WM_UNIT_DIAGRAM_ISNUMVISUAL" val="0"/>
  <p:tag name="KSO_WM_UNIT_DIAGRAM_ISREFERUNIT" val="0"/>
  <p:tag name="KSO_WM_UNIT_ID" val="custom20203704_9*l_i*1_1"/>
  <p:tag name="KSO_WM_TEMPLATE_CATEGORY" val="custom"/>
  <p:tag name="KSO_WM_TEMPLATE_INDEX" val="20203704"/>
  <p:tag name="KSO_WM_UNIT_LAYERLEVEL" val="1_1"/>
  <p:tag name="KSO_WM_TAG_VERSION" val="1.0"/>
  <p:tag name="KSO_WM_BEAUTIFY_FLAG" val="#wm#"/>
  <p:tag name="KSO_WM_DIAGRAM_GROUP_CODE" val="l1-2"/>
  <p:tag name="KSO_WM_UNIT_SUBTYPE" val="n"/>
  <p:tag name="KSO_WM_UNIT_TYPE" val="l_i"/>
  <p:tag name="KSO_WM_UNIT_INDEX" val="1_1"/>
  <p:tag name="KSO_WM_UNIT_LINE_FORE_SCHEMECOLOR_INDEX" val="14"/>
  <p:tag name="KSO_WM_UNIT_LINE_FILL_TYPE" val="2"/>
  <p:tag name="KSO_WM_UNIT_USESOURCEFORMAT_APPLY" val="1"/>
</p:tagLst>
</file>

<file path=ppt/tags/tag458.xml><?xml version="1.0" encoding="utf-8"?>
<p:tagLst xmlns:p="http://schemas.openxmlformats.org/presentationml/2006/main">
  <p:tag name="REFSHAPE" val="-1498520108"/>
  <p:tag name="KSO_WM_UNIT_HIGHLIGHT" val="0"/>
  <p:tag name="KSO_WM_UNIT_COMPATIBLE" val="0"/>
  <p:tag name="KSO_WM_UNIT_DIAGRAM_ISNUMVISUAL" val="0"/>
  <p:tag name="KSO_WM_UNIT_DIAGRAM_ISREFERUNIT" val="0"/>
  <p:tag name="KSO_WM_UNIT_ID" val="custom20203704_9*l_h_i*1_1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1_2"/>
  <p:tag name="KSO_WM_UNIT_FILL_FORE_SCHEMECOLOR_INDEX" val="5"/>
  <p:tag name="KSO_WM_UNIT_FILL_TYPE" val="1"/>
  <p:tag name="KSO_WM_UNIT_USESOURCEFORMAT_APPLY" val="1"/>
</p:tagLst>
</file>

<file path=ppt/tags/tag459.xml><?xml version="1.0" encoding="utf-8"?>
<p:tagLst xmlns:p="http://schemas.openxmlformats.org/presentationml/2006/main">
  <p:tag name="REFSHAPE" val="-1498521332"/>
  <p:tag name="KSO_WM_UNIT_HIGHLIGHT" val="0"/>
  <p:tag name="KSO_WM_UNIT_COMPATIBLE" val="0"/>
  <p:tag name="KSO_WM_UNIT_DIAGRAM_ISNUMVISUAL" val="0"/>
  <p:tag name="KSO_WM_UNIT_DIAGRAM_ISREFERUNIT" val="0"/>
  <p:tag name="KSO_WM_UNIT_ID" val="custom20203704_9*l_h_i*1_2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2_2"/>
  <p:tag name="KSO_WM_UNIT_FILL_FORE_SCHEMECOLOR_INDEX" val="6"/>
  <p:tag name="KSO_WM_UNI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REFSHAPE" val="-1498522012"/>
  <p:tag name="KSO_WM_UNIT_HIGHLIGHT" val="0"/>
  <p:tag name="KSO_WM_UNIT_COMPATIBLE" val="0"/>
  <p:tag name="KSO_WM_UNIT_DIAGRAM_ISNUMVISUAL" val="0"/>
  <p:tag name="KSO_WM_UNIT_DIAGRAM_ISREFERUNIT" val="0"/>
  <p:tag name="KSO_WM_UNIT_ID" val="custom20203704_9*l_h_i*1_3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3_2"/>
  <p:tag name="KSO_WM_UNIT_FILL_FORE_SCHEMECOLOR_INDEX" val="7"/>
  <p:tag name="KSO_WM_UNIT_FILL_TYPE" val="1"/>
  <p:tag name="KSO_WM_UNIT_USESOURCEFORMAT_APPLY" val="1"/>
</p:tagLst>
</file>

<file path=ppt/tags/tag461.xml><?xml version="1.0" encoding="utf-8"?>
<p:tagLst xmlns:p="http://schemas.openxmlformats.org/presentationml/2006/main">
  <p:tag name="REFSHAPE" val="-1498520516"/>
  <p:tag name="KSO_WM_UNIT_HIGHLIGHT" val="0"/>
  <p:tag name="KSO_WM_UNIT_COMPATIBLE" val="0"/>
  <p:tag name="KSO_WM_UNIT_DIAGRAM_ISNUMVISUAL" val="0"/>
  <p:tag name="KSO_WM_UNIT_DIAGRAM_ISREFERUNIT" val="0"/>
  <p:tag name="KSO_WM_UNIT_ID" val="custom20203704_9*l_h_i*1_4_2"/>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4_2"/>
  <p:tag name="KSO_WM_UNIT_FILL_FORE_SCHEMECOLOR_INDEX" val="8"/>
  <p:tag name="KSO_WM_UNIT_FILL_TYPE" val="1"/>
  <p:tag name="KSO_WM_UNIT_USESOURCEFORMAT_APPLY" val="1"/>
</p:tagLst>
</file>

<file path=ppt/tags/tag462.xml><?xml version="1.0" encoding="utf-8"?>
<p:tagLst xmlns:p="http://schemas.openxmlformats.org/presentationml/2006/main">
  <p:tag name="REFSHAPE" val="-1498521604"/>
  <p:tag name="KSO_WM_UNIT_HIGHLIGHT" val="0"/>
  <p:tag name="KSO_WM_UNIT_COMPATIBLE" val="0"/>
  <p:tag name="KSO_WM_UNIT_DIAGRAM_ISNUMVISUAL" val="0"/>
  <p:tag name="KSO_WM_UNIT_DIAGRAM_ISREFERUNIT" val="0"/>
  <p:tag name="KSO_WM_UNIT_ID" val="custom20203704_9*l_h_i*1_1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1_1"/>
  <p:tag name="KSO_WM_UNIT_TEXT_FILL_FORE_SCHEMECOLOR_INDEX" val="14"/>
  <p:tag name="KSO_WM_UNIT_TEXT_FILL_TYPE" val="1"/>
  <p:tag name="KSO_WM_UNIT_USESOURCEFORMAT_APPLY" val="1"/>
</p:tagLst>
</file>

<file path=ppt/tags/tag463.xml><?xml version="1.0" encoding="utf-8"?>
<p:tagLst xmlns:p="http://schemas.openxmlformats.org/presentationml/2006/main">
  <p:tag name="REFSHAPE" val="-1498520924"/>
  <p:tag name="KSO_WM_UNIT_HIGHLIGHT" val="0"/>
  <p:tag name="KSO_WM_UNIT_COMPATIBLE" val="0"/>
  <p:tag name="KSO_WM_UNIT_DIAGRAM_ISNUMVISUAL" val="0"/>
  <p:tag name="KSO_WM_UNIT_DIAGRAM_ISREFERUNIT" val="0"/>
  <p:tag name="KSO_WM_UNIT_ID" val="custom20203704_9*l_h_i*1_2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2_1"/>
  <p:tag name="KSO_WM_UNIT_TEXT_FILL_FORE_SCHEMECOLOR_INDEX" val="14"/>
  <p:tag name="KSO_WM_UNIT_TEXT_FILL_TYPE" val="1"/>
  <p:tag name="KSO_WM_UNIT_USESOURCEFORMAT_APPLY" val="1"/>
</p:tagLst>
</file>

<file path=ppt/tags/tag464.xml><?xml version="1.0" encoding="utf-8"?>
<p:tagLst xmlns:p="http://schemas.openxmlformats.org/presentationml/2006/main">
  <p:tag name="REFSHAPE" val="-1498520380"/>
  <p:tag name="KSO_WM_UNIT_HIGHLIGHT" val="0"/>
  <p:tag name="KSO_WM_UNIT_COMPATIBLE" val="0"/>
  <p:tag name="KSO_WM_UNIT_DIAGRAM_ISNUMVISUAL" val="0"/>
  <p:tag name="KSO_WM_UNIT_DIAGRAM_ISREFERUNIT" val="0"/>
  <p:tag name="KSO_WM_UNIT_ID" val="custom20203704_9*l_h_i*1_3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3_1"/>
  <p:tag name="KSO_WM_UNIT_TEXT_FILL_FORE_SCHEMECOLOR_INDEX" val="14"/>
  <p:tag name="KSO_WM_UNIT_TEXT_FILL_TYPE" val="1"/>
  <p:tag name="KSO_WM_UNIT_USESOURCEFORMAT_APPLY" val="1"/>
</p:tagLst>
</file>

<file path=ppt/tags/tag465.xml><?xml version="1.0" encoding="utf-8"?>
<p:tagLst xmlns:p="http://schemas.openxmlformats.org/presentationml/2006/main">
  <p:tag name="REFSHAPE" val="-1498519428"/>
  <p:tag name="KSO_WM_UNIT_HIGHLIGHT" val="0"/>
  <p:tag name="KSO_WM_UNIT_COMPATIBLE" val="0"/>
  <p:tag name="KSO_WM_UNIT_DIAGRAM_ISNUMVISUAL" val="0"/>
  <p:tag name="KSO_WM_UNIT_DIAGRAM_ISREFERUNIT" val="0"/>
  <p:tag name="KSO_WM_UNIT_ID" val="custom20203704_9*l_h_i*1_4_1"/>
  <p:tag name="KSO_WM_TEMPLATE_CATEGORY" val="custom"/>
  <p:tag name="KSO_WM_TEMPLATE_INDEX" val="20203704"/>
  <p:tag name="KSO_WM_UNIT_LAYERLEVEL" val="1_1_1"/>
  <p:tag name="KSO_WM_TAG_VERSION" val="1.0"/>
  <p:tag name="KSO_WM_BEAUTIFY_FLAG" val="#wm#"/>
  <p:tag name="KSO_WM_DIAGRAM_GROUP_CODE" val="l1-2"/>
  <p:tag name="KSO_WM_UNIT_TYPE" val="l_h_i"/>
  <p:tag name="KSO_WM_UNIT_INDEX" val="1_4_1"/>
  <p:tag name="KSO_WM_UNIT_TEXT_FILL_FORE_SCHEMECOLOR_INDEX" val="14"/>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1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1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2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2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3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3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9*l_h_f*1_4_1"/>
  <p:tag name="KSO_WM_TEMPLATE_CATEGORY" val="custom"/>
  <p:tag name="KSO_WM_TEMPLATE_INDEX" val="20203704"/>
  <p:tag name="KSO_WM_UNIT_LAYERLEVEL" val="1_1_1"/>
  <p:tag name="KSO_WM_TAG_VERSION" val="1.0"/>
  <p:tag name="KSO_WM_BEAUTIFY_FLAG" val="#wm#"/>
  <p:tag name="KSO_WM_UNIT_NOCLEAR" val="0"/>
  <p:tag name="KSO_WM_DIAGRAM_GROUP_CODE" val="l1-2"/>
  <p:tag name="KSO_WM_UNIT_TYPE" val="l_h_f"/>
  <p:tag name="KSO_WM_UNIT_INDEX" val="1_4_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71.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7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48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89.xml><?xml version="1.0" encoding="utf-8"?>
<p:tagLst xmlns:p="http://schemas.openxmlformats.org/presentationml/2006/main">
  <p:tag name="REFSHAPE" val="67879731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REFSHAPE" val="678820844"/>
</p:tagLst>
</file>

<file path=ppt/tags/tag491.xml><?xml version="1.0" encoding="utf-8"?>
<p:tagLst xmlns:p="http://schemas.openxmlformats.org/presentationml/2006/main">
  <p:tag name="KSO_WM_TEMPLATE_CATEGORY" val="diagram"/>
  <p:tag name="KSO_WM_TEMPLATE_INDEX" val="20186276"/>
  <p:tag name="KSO_WM_UNIT_TYPE" val="l_i"/>
  <p:tag name="KSO_WM_UNIT_INDEX" val="1_1"/>
  <p:tag name="KSO_WM_UNIT_ID" val="diagram20186276_2*l_i*1_1"/>
  <p:tag name="KSO_WM_UNIT_LAYERLEVEL" val="1_1"/>
  <p:tag name="KSO_WM_BEAUTIFY_FLAG" val="#wm#"/>
  <p:tag name="KSO_WM_TAG_VERSION" val="1.0"/>
  <p:tag name="KSO_WM_DIAGRAM_GROUP_CODE" val="l1-1"/>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TEMPLATE_CATEGORY" val="diagram"/>
  <p:tag name="KSO_WM_TEMPLATE_INDEX" val="20186276"/>
  <p:tag name="KSO_WM_UNIT_TYPE" val="l_h_f"/>
  <p:tag name="KSO_WM_UNIT_INDEX" val="1_1_1"/>
  <p:tag name="KSO_WM_UNIT_ID" val="diagram20186276_2*l_h_f*1_1_1"/>
  <p:tag name="KSO_WM_UNIT_LAYERLEVEL" val="1_1_1"/>
  <p:tag name="KSO_WM_UNIT_VALUE" val="10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建议使用主题字体）。"/>
  <p:tag name="KSO_WM_UNIT_FILL_FORE_SCHEMECOLOR_INDEX" val="13"/>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TEMPLATE_CATEGORY" val="diagram"/>
  <p:tag name="KSO_WM_TEMPLATE_INDEX" val="20186276"/>
  <p:tag name="KSO_WM_UNIT_TYPE" val="l_h_a"/>
  <p:tag name="KSO_WM_UNIT_INDEX" val="1_1_1"/>
  <p:tag name="KSO_WM_UNIT_ID" val="diagram20186276_2*l_h_a*1_1_1"/>
  <p:tag name="KSO_WM_UNIT_LAYERLEVEL" val="1_1_1"/>
  <p:tag name="KSO_WM_UNIT_VALUE" val="20"/>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FILL_FORE_SCHEMECOLOR_INDEX" val="5"/>
  <p:tag name="KSO_WM_UNIT_FILL_TYPE" val="1"/>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TEMPLATE_CATEGORY" val="diagram"/>
  <p:tag name="KSO_WM_TEMPLATE_INDEX" val="20186276"/>
  <p:tag name="KSO_WM_UNIT_TYPE" val="l_h_f"/>
  <p:tag name="KSO_WM_UNIT_INDEX" val="1_2_1"/>
  <p:tag name="KSO_WM_UNIT_ID" val="diagram20186276_2*l_h_f*1_2_1"/>
  <p:tag name="KSO_WM_UNIT_LAYERLEVEL" val="1_1_1"/>
  <p:tag name="KSO_WM_UNIT_VALUE" val="10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建议使用主题字体）。"/>
  <p:tag name="KSO_WM_UNIT_FILL_FORE_SCHEMECOLOR_INDEX" val="13"/>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TEMPLATE_CATEGORY" val="diagram"/>
  <p:tag name="KSO_WM_TEMPLATE_INDEX" val="20186276"/>
  <p:tag name="KSO_WM_UNIT_TYPE" val="l_h_a"/>
  <p:tag name="KSO_WM_UNIT_INDEX" val="1_2_1"/>
  <p:tag name="KSO_WM_UNIT_ID" val="diagram20186276_2*l_h_a*1_2_1"/>
  <p:tag name="KSO_WM_UNIT_LAYERLEVEL" val="1_1_1"/>
  <p:tag name="KSO_WM_UNIT_VALUE" val="20"/>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FILL_FORE_SCHEMECOLOR_INDEX" val="7"/>
  <p:tag name="KSO_WM_UNIT_FILL_TYPE" val="1"/>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TEMPLATE_CATEGORY" val="diagram"/>
  <p:tag name="KSO_WM_TEMPLATE_INDEX" val="20186276"/>
  <p:tag name="KSO_WM_UNIT_TYPE" val="l_h_f"/>
  <p:tag name="KSO_WM_UNIT_INDEX" val="1_3_1"/>
  <p:tag name="KSO_WM_UNIT_ID" val="diagram20186276_2*l_h_f*1_3_1"/>
  <p:tag name="KSO_WM_UNIT_LAYERLEVEL" val="1_1_1"/>
  <p:tag name="KSO_WM_UNIT_VALUE" val="10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建议使用主题字体）。"/>
  <p:tag name="KSO_WM_UNIT_FILL_FORE_SCHEMECOLOR_INDEX" val="13"/>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TEMPLATE_CATEGORY" val="diagram"/>
  <p:tag name="KSO_WM_TEMPLATE_INDEX" val="20186276"/>
  <p:tag name="KSO_WM_UNIT_TYPE" val="l_h_a"/>
  <p:tag name="KSO_WM_UNIT_INDEX" val="1_3_1"/>
  <p:tag name="KSO_WM_UNIT_ID" val="diagram20186276_2*l_h_a*1_3_1"/>
  <p:tag name="KSO_WM_UNIT_LAYERLEVEL" val="1_1_1"/>
  <p:tag name="KSO_WM_UNIT_VALUE" val="20"/>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FILL_FORE_SCHEMECOLOR_INDEX" val="5"/>
  <p:tag name="KSO_WM_UNIT_FILL_TYPE" val="1"/>
  <p:tag name="KSO_WM_UNIT_TEXT_FILL_FORE_SCHEMECOLOR_INDEX" val="2"/>
  <p:tag name="KSO_WM_UNIT_TEXT_FILL_TYPE" val="1"/>
  <p:tag name="KSO_WM_UNIT_USESOURCEFORMAT_APPLY" val="1"/>
</p:tagLst>
</file>

<file path=ppt/tags/tag498.xml><?xml version="1.0" encoding="utf-8"?>
<p:tagLst xmlns:p="http://schemas.openxmlformats.org/presentationml/2006/main">
  <p:tag name="KSO_WM_TEMPLATE_CATEGORY" val="diagram"/>
  <p:tag name="KSO_WM_TEMPLATE_INDEX" val="20186276"/>
  <p:tag name="KSO_WM_UNIT_TYPE" val="l_h_f"/>
  <p:tag name="KSO_WM_UNIT_INDEX" val="1_4_1"/>
  <p:tag name="KSO_WM_UNIT_ID" val="diagram20186276_2*l_h_f*1_4_1"/>
  <p:tag name="KSO_WM_UNIT_LAYERLEVEL" val="1_1_1"/>
  <p:tag name="KSO_WM_UNIT_VALUE" val="10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建议使用主题字体）。"/>
  <p:tag name="KSO_WM_UNIT_FILL_FORE_SCHEMECOLOR_INDEX" val="13"/>
  <p:tag name="KSO_WM_UNIT_FILL_TYPE" val="1"/>
  <p:tag name="KSO_WM_UNIT_TEXT_FILL_FORE_SCHEMECOLOR_INDEX" val="2"/>
  <p:tag name="KSO_WM_UNIT_TEXT_FILL_TYPE" val="1"/>
  <p:tag name="KSO_WM_UNIT_USESOURCEFORMAT_APPLY" val="1"/>
</p:tagLst>
</file>

<file path=ppt/tags/tag499.xml><?xml version="1.0" encoding="utf-8"?>
<p:tagLst xmlns:p="http://schemas.openxmlformats.org/presentationml/2006/main">
  <p:tag name="KSO_WM_TEMPLATE_CATEGORY" val="diagram"/>
  <p:tag name="KSO_WM_TEMPLATE_INDEX" val="20186276"/>
  <p:tag name="KSO_WM_UNIT_TYPE" val="l_h_a"/>
  <p:tag name="KSO_WM_UNIT_INDEX" val="1_4_1"/>
  <p:tag name="KSO_WM_UNIT_ID" val="diagram20186276_2*l_h_a*1_4_1"/>
  <p:tag name="KSO_WM_UNIT_LAYERLEVEL" val="1_1_1"/>
  <p:tag name="KSO_WM_UNIT_VALUE" val="20"/>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FILL_FORE_SCHEMECOLOR_INDEX" val="7"/>
  <p:tag name="KSO_WM_UNIT_FILL_TYPE" val="1"/>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01.xml><?xml version="1.0" encoding="utf-8"?>
<p:tagLst xmlns:p="http://schemas.openxmlformats.org/presentationml/2006/main">
  <p:tag name="REFSHAPE" val="678797316"/>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REFSHAPE" val="678820844"/>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50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1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15.xml><?xml version="1.0" encoding="utf-8"?>
<p:tagLst xmlns:p="http://schemas.openxmlformats.org/presentationml/2006/main">
  <p:tag name="REFSHAPE" val="678797316"/>
</p:tagLst>
</file>

<file path=ppt/tags/tag516.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517.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518.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51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REFSHAPE" val="678797316"/>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523.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524.xml><?xml version="1.0" encoding="utf-8"?>
<p:tagLst xmlns:p="http://schemas.openxmlformats.org/presentationml/2006/main">
  <p:tag name="REFSHAPE" val="678820844"/>
</p:tagLst>
</file>

<file path=ppt/tags/tag52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26.xml><?xml version="1.0" encoding="utf-8"?>
<p:tagLst xmlns:p="http://schemas.openxmlformats.org/presentationml/2006/main">
  <p:tag name="REFSHAPE" val="678797316"/>
</p:tagLst>
</file>

<file path=ppt/tags/tag527.xml><?xml version="1.0" encoding="utf-8"?>
<p:tagLst xmlns:p="http://schemas.openxmlformats.org/presentationml/2006/main">
  <p:tag name="REFSHAPE" val="678820844"/>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3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37.xml><?xml version="1.0" encoding="utf-8"?>
<p:tagLst xmlns:p="http://schemas.openxmlformats.org/presentationml/2006/main">
  <p:tag name="REFSHAPE" val="678797316"/>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87_1*l_h_a*1_1_1"/>
  <p:tag name="KSO_WM_UNIT_FILL_FORE_SCHEMECOLOR_INDEX" val="5"/>
  <p:tag name="KSO_WM_UNIT_FILL_TYPE" val="1"/>
  <p:tag name="KSO_WM_UNIT_TEXT_FILL_FORE_SCHEMECOLOR_INDEX" val="14"/>
  <p:tag name="KSO_WM_UNIT_TEXT_FILL_TYPE" val="1"/>
  <p:tag name="KSO_WM_UNIT_USESOURCEFORMAT_APPLY" val="1"/>
</p:tagLst>
</file>

<file path=ppt/tags/tag54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45.xml><?xml version="1.0" encoding="utf-8"?>
<p:tagLst xmlns:p="http://schemas.openxmlformats.org/presentationml/2006/main">
  <p:tag name="REFSHAPE" val="678797316"/>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4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20168787"/>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87_1*l_h_a*1_1_1"/>
  <p:tag name="KSO_WM_UNIT_FILL_FORE_SCHEMECOLOR_INDEX" val="5"/>
  <p:tag name="KSO_WM_UNIT_FILL_TYPE" val="1"/>
  <p:tag name="KSO_WM_UNIT_TEXT_FILL_FORE_SCHEMECOLOR_INDEX" val="14"/>
  <p:tag name="KSO_WM_UNIT_TEXT_FILL_TYPE" val="1"/>
  <p:tag name="KSO_WM_UNIT_USESOURCEFORMAT_APPLY" val="1"/>
</p:tagLst>
</file>

<file path=ppt/tags/tag55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53.xml><?xml version="1.0" encoding="utf-8"?>
<p:tagLst xmlns:p="http://schemas.openxmlformats.org/presentationml/2006/main">
  <p:tag name="REFSHAPE" val="678797316"/>
</p:tagLst>
</file>

<file path=ppt/tags/tag5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555.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5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57.xml><?xml version="1.0" encoding="utf-8"?>
<p:tagLst xmlns:p="http://schemas.openxmlformats.org/presentationml/2006/main">
  <p:tag name="REFSHAPE" val="678797316"/>
</p:tagLst>
</file>

<file path=ppt/tags/tag5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559.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5.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566.xml><?xml version="1.0" encoding="utf-8"?>
<p:tagLst xmlns:p="http://schemas.openxmlformats.org/presentationml/2006/main">
  <p:tag name="KSO_DOCER_TEMPLATE_OPEN_ONCE_MARK"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5993</Words>
  <Application>WPS 演示</Application>
  <PresentationFormat>宽屏</PresentationFormat>
  <Paragraphs>308</Paragraphs>
  <Slides>26</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26</vt:i4>
      </vt:variant>
    </vt:vector>
  </HeadingPairs>
  <TitlesOfParts>
    <vt:vector size="44"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Segoe UI</vt:lpstr>
      <vt:lpstr>Wingdings</vt:lpstr>
      <vt:lpstr>FontAwesome</vt:lpstr>
      <vt:lpstr>BatangChe</vt:lpstr>
      <vt:lpstr>WPS-Bullets</vt:lpstr>
      <vt:lpstr>Segoe Print</vt:lpstr>
      <vt:lpstr>Office 主题​​</vt:lpstr>
      <vt:lpstr>1_Office 主题​​</vt:lpstr>
      <vt:lpstr>心</vt:lpstr>
      <vt:lpstr>PowerPoint 演示文稿</vt:lpstr>
      <vt:lpstr>大学生心理健康导论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22</cp:revision>
  <dcterms:created xsi:type="dcterms:W3CDTF">2019-05-28T01:30:00Z</dcterms:created>
  <dcterms:modified xsi:type="dcterms:W3CDTF">2021-11-12T09:23:06Z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BC87B68A503C49CC9EF7E5E1A6E56BB3</vt:lpwstr>
  </property>
</Properties>
</file>