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49"/>
  </p:handoutMasterIdLst>
  <p:sldIdLst>
    <p:sldId id="269" r:id="rId4"/>
    <p:sldId id="590" r:id="rId5"/>
    <p:sldId id="329" r:id="rId7"/>
    <p:sldId id="273" r:id="rId8"/>
    <p:sldId id="335" r:id="rId9"/>
    <p:sldId id="334" r:id="rId10"/>
    <p:sldId id="496" r:id="rId11"/>
    <p:sldId id="542" r:id="rId12"/>
    <p:sldId id="497" r:id="rId13"/>
    <p:sldId id="543" r:id="rId14"/>
    <p:sldId id="544" r:id="rId15"/>
    <p:sldId id="546" r:id="rId16"/>
    <p:sldId id="547" r:id="rId17"/>
    <p:sldId id="549" r:id="rId18"/>
    <p:sldId id="550" r:id="rId19"/>
    <p:sldId id="551" r:id="rId20"/>
    <p:sldId id="553" r:id="rId21"/>
    <p:sldId id="554" r:id="rId22"/>
    <p:sldId id="556" r:id="rId23"/>
    <p:sldId id="557" r:id="rId24"/>
    <p:sldId id="558" r:id="rId25"/>
    <p:sldId id="559" r:id="rId26"/>
    <p:sldId id="560" r:id="rId27"/>
    <p:sldId id="561" r:id="rId28"/>
    <p:sldId id="562" r:id="rId29"/>
    <p:sldId id="563" r:id="rId30"/>
    <p:sldId id="564" r:id="rId31"/>
    <p:sldId id="565" r:id="rId32"/>
    <p:sldId id="567" r:id="rId33"/>
    <p:sldId id="568" r:id="rId34"/>
    <p:sldId id="569" r:id="rId35"/>
    <p:sldId id="572" r:id="rId36"/>
    <p:sldId id="575" r:id="rId37"/>
    <p:sldId id="576" r:id="rId38"/>
    <p:sldId id="577" r:id="rId39"/>
    <p:sldId id="578" r:id="rId40"/>
    <p:sldId id="581" r:id="rId41"/>
    <p:sldId id="582" r:id="rId42"/>
    <p:sldId id="583" r:id="rId43"/>
    <p:sldId id="552" r:id="rId44"/>
    <p:sldId id="584" r:id="rId45"/>
    <p:sldId id="585" r:id="rId46"/>
    <p:sldId id="586" r:id="rId47"/>
    <p:sldId id="272" r:id="rId48"/>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CC301"/>
    <a:srgbClr val="FFD966"/>
    <a:srgbClr val="9BBB59"/>
    <a:srgbClr val="E3BE17"/>
    <a:srgbClr val="EDEAF1"/>
    <a:srgbClr val="ECE9F0"/>
    <a:srgbClr val="7EA96D"/>
    <a:srgbClr val="EDEBF0"/>
    <a:srgbClr val="CAB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32"/>
        <p:guide pos="363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4" Type="http://schemas.openxmlformats.org/officeDocument/2006/relationships/tags" Target="tags/tag776.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image" Target="../media/image9.jpeg"/><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1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2" Type="http://schemas.openxmlformats.org/officeDocument/2006/relationships/notesSlide" Target="../notesSlides/notesSlide4.xml"/><Relationship Id="rId11" Type="http://schemas.openxmlformats.org/officeDocument/2006/relationships/slideLayout" Target="../slideLayouts/slideLayout6.xml"/><Relationship Id="rId10" Type="http://schemas.openxmlformats.org/officeDocument/2006/relationships/tags" Target="../tags/tag409.xml"/><Relationship Id="rId1" Type="http://schemas.openxmlformats.org/officeDocument/2006/relationships/tags" Target="../tags/tag400.xml"/></Relationships>
</file>

<file path=ppt/slides/_rels/slide12.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1" Type="http://schemas.openxmlformats.org/officeDocument/2006/relationships/slideLayout" Target="../slideLayouts/slideLayout6.xml"/><Relationship Id="rId30" Type="http://schemas.openxmlformats.org/officeDocument/2006/relationships/tags" Target="../tags/tag439.xml"/><Relationship Id="rId3" Type="http://schemas.openxmlformats.org/officeDocument/2006/relationships/tags" Target="../tags/tag412.xml"/><Relationship Id="rId29" Type="http://schemas.openxmlformats.org/officeDocument/2006/relationships/tags" Target="../tags/tag438.xml"/><Relationship Id="rId28" Type="http://schemas.openxmlformats.org/officeDocument/2006/relationships/tags" Target="../tags/tag437.xml"/><Relationship Id="rId27" Type="http://schemas.openxmlformats.org/officeDocument/2006/relationships/tags" Target="../tags/tag436.xml"/><Relationship Id="rId26" Type="http://schemas.openxmlformats.org/officeDocument/2006/relationships/tags" Target="../tags/tag435.xml"/><Relationship Id="rId25" Type="http://schemas.openxmlformats.org/officeDocument/2006/relationships/tags" Target="../tags/tag434.xml"/><Relationship Id="rId24" Type="http://schemas.openxmlformats.org/officeDocument/2006/relationships/tags" Target="../tags/tag433.xml"/><Relationship Id="rId23" Type="http://schemas.openxmlformats.org/officeDocument/2006/relationships/tags" Target="../tags/tag432.xml"/><Relationship Id="rId22" Type="http://schemas.openxmlformats.org/officeDocument/2006/relationships/tags" Target="../tags/tag431.xml"/><Relationship Id="rId21" Type="http://schemas.openxmlformats.org/officeDocument/2006/relationships/tags" Target="../tags/tag430.xml"/><Relationship Id="rId20" Type="http://schemas.openxmlformats.org/officeDocument/2006/relationships/tags" Target="../tags/tag429.xml"/><Relationship Id="rId2" Type="http://schemas.openxmlformats.org/officeDocument/2006/relationships/tags" Target="../tags/tag411.xml"/><Relationship Id="rId19" Type="http://schemas.openxmlformats.org/officeDocument/2006/relationships/tags" Target="../tags/tag428.xml"/><Relationship Id="rId18" Type="http://schemas.openxmlformats.org/officeDocument/2006/relationships/tags" Target="../tags/tag427.xml"/><Relationship Id="rId17" Type="http://schemas.openxmlformats.org/officeDocument/2006/relationships/tags" Target="../tags/tag426.xml"/><Relationship Id="rId16" Type="http://schemas.openxmlformats.org/officeDocument/2006/relationships/tags" Target="../tags/tag425.xml"/><Relationship Id="rId15" Type="http://schemas.openxmlformats.org/officeDocument/2006/relationships/tags" Target="../tags/tag424.xml"/><Relationship Id="rId14" Type="http://schemas.openxmlformats.org/officeDocument/2006/relationships/tags" Target="../tags/tag423.xml"/><Relationship Id="rId13" Type="http://schemas.openxmlformats.org/officeDocument/2006/relationships/tags" Target="../tags/tag422.xml"/><Relationship Id="rId12" Type="http://schemas.openxmlformats.org/officeDocument/2006/relationships/tags" Target="../tags/tag421.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0.xml"/></Relationships>
</file>

<file path=ppt/slides/_rels/slide13.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1" Type="http://schemas.openxmlformats.org/officeDocument/2006/relationships/slideLayout" Target="../slideLayouts/slideLayout6.xml"/><Relationship Id="rId30" Type="http://schemas.openxmlformats.org/officeDocument/2006/relationships/tags" Target="../tags/tag469.xml"/><Relationship Id="rId3" Type="http://schemas.openxmlformats.org/officeDocument/2006/relationships/tags" Target="../tags/tag442.xml"/><Relationship Id="rId29" Type="http://schemas.openxmlformats.org/officeDocument/2006/relationships/tags" Target="../tags/tag468.xml"/><Relationship Id="rId28" Type="http://schemas.openxmlformats.org/officeDocument/2006/relationships/tags" Target="../tags/tag467.xml"/><Relationship Id="rId27" Type="http://schemas.openxmlformats.org/officeDocument/2006/relationships/tags" Target="../tags/tag466.xml"/><Relationship Id="rId26" Type="http://schemas.openxmlformats.org/officeDocument/2006/relationships/tags" Target="../tags/tag465.xml"/><Relationship Id="rId25" Type="http://schemas.openxmlformats.org/officeDocument/2006/relationships/tags" Target="../tags/tag464.xml"/><Relationship Id="rId24" Type="http://schemas.openxmlformats.org/officeDocument/2006/relationships/tags" Target="../tags/tag463.xml"/><Relationship Id="rId23" Type="http://schemas.openxmlformats.org/officeDocument/2006/relationships/tags" Target="../tags/tag462.xml"/><Relationship Id="rId22" Type="http://schemas.openxmlformats.org/officeDocument/2006/relationships/tags" Target="../tags/tag461.xml"/><Relationship Id="rId21" Type="http://schemas.openxmlformats.org/officeDocument/2006/relationships/tags" Target="../tags/tag460.xml"/><Relationship Id="rId20" Type="http://schemas.openxmlformats.org/officeDocument/2006/relationships/tags" Target="../tags/tag459.xml"/><Relationship Id="rId2" Type="http://schemas.openxmlformats.org/officeDocument/2006/relationships/tags" Target="../tags/tag441.xml"/><Relationship Id="rId19" Type="http://schemas.openxmlformats.org/officeDocument/2006/relationships/tags" Target="../tags/tag458.xml"/><Relationship Id="rId18" Type="http://schemas.openxmlformats.org/officeDocument/2006/relationships/tags" Target="../tags/tag457.xml"/><Relationship Id="rId17" Type="http://schemas.openxmlformats.org/officeDocument/2006/relationships/tags" Target="../tags/tag456.xml"/><Relationship Id="rId16" Type="http://schemas.openxmlformats.org/officeDocument/2006/relationships/tags" Target="../tags/tag455.xml"/><Relationship Id="rId15" Type="http://schemas.openxmlformats.org/officeDocument/2006/relationships/tags" Target="../tags/tag454.xml"/><Relationship Id="rId14" Type="http://schemas.openxmlformats.org/officeDocument/2006/relationships/tags" Target="../tags/tag453.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0.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6.xml"/><Relationship Id="rId5" Type="http://schemas.openxmlformats.org/officeDocument/2006/relationships/tags" Target="../tags/tag473.xml"/><Relationship Id="rId4" Type="http://schemas.openxmlformats.org/officeDocument/2006/relationships/image" Target="../media/image10.jpeg"/><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15.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7" Type="http://schemas.openxmlformats.org/officeDocument/2006/relationships/notesSlide" Target="../notesSlides/notesSlide6.xml"/><Relationship Id="rId26" Type="http://schemas.openxmlformats.org/officeDocument/2006/relationships/slideLayout" Target="../slideLayouts/slideLayout6.xml"/><Relationship Id="rId25" Type="http://schemas.openxmlformats.org/officeDocument/2006/relationships/tags" Target="../tags/tag498.xml"/><Relationship Id="rId24" Type="http://schemas.openxmlformats.org/officeDocument/2006/relationships/tags" Target="../tags/tag497.xml"/><Relationship Id="rId23" Type="http://schemas.openxmlformats.org/officeDocument/2006/relationships/tags" Target="../tags/tag49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16.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3" Type="http://schemas.openxmlformats.org/officeDocument/2006/relationships/notesSlide" Target="../notesSlides/notesSlide7.xml"/><Relationship Id="rId12" Type="http://schemas.openxmlformats.org/officeDocument/2006/relationships/slideLayout" Target="../slideLayouts/slideLayout6.xml"/><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tags" Target="../tags/tag499.xml"/></Relationships>
</file>

<file path=ppt/slides/_rels/slide17.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3" Type="http://schemas.openxmlformats.org/officeDocument/2006/relationships/notesSlide" Target="../notesSlides/notesSlide8.xml"/><Relationship Id="rId12" Type="http://schemas.openxmlformats.org/officeDocument/2006/relationships/slideLayout" Target="../slideLayouts/slideLayout6.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18.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image" Target="../media/image11.png"/><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6" Type="http://schemas.openxmlformats.org/officeDocument/2006/relationships/slideLayout" Target="../slideLayouts/slideLayout6.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1.xml"/></Relationships>
</file>

<file path=ppt/slides/_rels/slide19.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image" Target="../media/image11.png"/><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6" Type="http://schemas.openxmlformats.org/officeDocument/2006/relationships/slideLayout" Target="../slideLayouts/slideLayout6.xml"/><Relationship Id="rId15" Type="http://schemas.openxmlformats.org/officeDocument/2006/relationships/tags" Target="../tags/tag548.xml"/><Relationship Id="rId14" Type="http://schemas.openxmlformats.org/officeDocument/2006/relationships/tags" Target="../tags/tag547.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tags" Target="../tags/tag535.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6.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image" Target="../media/image12.png"/><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6.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image" Target="../media/image12.png"/><Relationship Id="rId2" Type="http://schemas.openxmlformats.org/officeDocument/2006/relationships/tags" Target="../tags/tag556.xml"/><Relationship Id="rId1" Type="http://schemas.openxmlformats.org/officeDocument/2006/relationships/tags" Target="../tags/tag555.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image" Target="../media/image7.png"/><Relationship Id="rId3" Type="http://schemas.openxmlformats.org/officeDocument/2006/relationships/tags" Target="../tags/tag561.xml"/><Relationship Id="rId2" Type="http://schemas.openxmlformats.org/officeDocument/2006/relationships/tags" Target="../tags/tag560.xml"/><Relationship Id="rId1" Type="http://schemas.openxmlformats.org/officeDocument/2006/relationships/tags" Target="../tags/tag559.xml"/></Relationships>
</file>

<file path=ppt/slides/_rels/slide23.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2" Type="http://schemas.openxmlformats.org/officeDocument/2006/relationships/notesSlide" Target="../notesSlides/notesSlide11.xml"/><Relationship Id="rId11" Type="http://schemas.openxmlformats.org/officeDocument/2006/relationships/slideLayout" Target="../slideLayouts/slideLayout6.xml"/><Relationship Id="rId10" Type="http://schemas.openxmlformats.org/officeDocument/2006/relationships/tags" Target="../tags/tag573.xml"/><Relationship Id="rId1" Type="http://schemas.openxmlformats.org/officeDocument/2006/relationships/tags" Target="../tags/tag56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74.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0" Type="http://schemas.openxmlformats.org/officeDocument/2006/relationships/notesSlide" Target="../notesSlides/notesSlide12.xml"/><Relationship Id="rId1" Type="http://schemas.openxmlformats.org/officeDocument/2006/relationships/tags" Target="../tags/tag575.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image" Target="../media/image13.jpeg"/><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0" Type="http://schemas.openxmlformats.org/officeDocument/2006/relationships/notesSlide" Target="../notesSlides/notesSlide13.xml"/><Relationship Id="rId1" Type="http://schemas.openxmlformats.org/officeDocument/2006/relationships/tags" Target="../tags/tag58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96.xml"/><Relationship Id="rId7" Type="http://schemas.openxmlformats.org/officeDocument/2006/relationships/tags" Target="../tags/tag595.xml"/><Relationship Id="rId6" Type="http://schemas.openxmlformats.org/officeDocument/2006/relationships/image" Target="../media/image13.jpeg"/><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0" Type="http://schemas.openxmlformats.org/officeDocument/2006/relationships/notesSlide" Target="../notesSlides/notesSlide14.xml"/><Relationship Id="rId1" Type="http://schemas.openxmlformats.org/officeDocument/2006/relationships/tags" Target="../tags/tag590.xml"/></Relationships>
</file>

<file path=ppt/slides/_rels/slide28.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image" Target="../media/image16.png"/><Relationship Id="rId6" Type="http://schemas.openxmlformats.org/officeDocument/2006/relationships/tags" Target="../tags/tag600.xml"/><Relationship Id="rId5" Type="http://schemas.openxmlformats.org/officeDocument/2006/relationships/image" Target="../media/image15.png"/><Relationship Id="rId4" Type="http://schemas.openxmlformats.org/officeDocument/2006/relationships/tags" Target="../tags/tag599.xml"/><Relationship Id="rId3" Type="http://schemas.openxmlformats.org/officeDocument/2006/relationships/image" Target="../media/image14.png"/><Relationship Id="rId2" Type="http://schemas.openxmlformats.org/officeDocument/2006/relationships/tags" Target="../tags/tag598.xml"/><Relationship Id="rId16" Type="http://schemas.openxmlformats.org/officeDocument/2006/relationships/notesSlide" Target="../notesSlides/notesSlide15.xml"/><Relationship Id="rId15" Type="http://schemas.openxmlformats.org/officeDocument/2006/relationships/slideLayout" Target="../slideLayouts/slideLayout6.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7.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6.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6.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18.xml"/><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19.png"/><Relationship Id="rId5" Type="http://schemas.openxmlformats.org/officeDocument/2006/relationships/tags" Target="../tags/tag62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18.png"/><Relationship Id="rId20" Type="http://schemas.openxmlformats.org/officeDocument/2006/relationships/notesSlide" Target="../notesSlides/notesSlide18.xml"/><Relationship Id="rId2" Type="http://schemas.openxmlformats.org/officeDocument/2006/relationships/tags" Target="../tags/tag620.xml"/><Relationship Id="rId19" Type="http://schemas.openxmlformats.org/officeDocument/2006/relationships/slideLayout" Target="../slideLayouts/slideLayout6.xml"/><Relationship Id="rId18" Type="http://schemas.openxmlformats.org/officeDocument/2006/relationships/tags" Target="../tags/tag631.xml"/><Relationship Id="rId17" Type="http://schemas.openxmlformats.org/officeDocument/2006/relationships/tags" Target="../tags/tag630.xml"/><Relationship Id="rId16" Type="http://schemas.openxmlformats.org/officeDocument/2006/relationships/image" Target="../media/image20.jpeg"/><Relationship Id="rId15" Type="http://schemas.openxmlformats.org/officeDocument/2006/relationships/tags" Target="../tags/tag629.xml"/><Relationship Id="rId14" Type="http://schemas.openxmlformats.org/officeDocument/2006/relationships/tags" Target="../tags/tag628.xml"/><Relationship Id="rId13" Type="http://schemas.openxmlformats.org/officeDocument/2006/relationships/tags" Target="../tags/tag627.xml"/><Relationship Id="rId12" Type="http://schemas.openxmlformats.org/officeDocument/2006/relationships/tags" Target="../tags/tag626.xml"/><Relationship Id="rId11" Type="http://schemas.openxmlformats.org/officeDocument/2006/relationships/tags" Target="../tags/tag625.xml"/><Relationship Id="rId10" Type="http://schemas.openxmlformats.org/officeDocument/2006/relationships/tags" Target="../tags/tag624.xml"/><Relationship Id="rId1" Type="http://schemas.openxmlformats.org/officeDocument/2006/relationships/tags" Target="../tags/tag619.xml"/></Relationships>
</file>

<file path=ppt/slides/_rels/slide33.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19.png"/><Relationship Id="rId2" Type="http://schemas.openxmlformats.org/officeDocument/2006/relationships/tags" Target="../tags/tag633.xml"/><Relationship Id="rId13" Type="http://schemas.openxmlformats.org/officeDocument/2006/relationships/notesSlide" Target="../notesSlides/notesSlide19.xml"/><Relationship Id="rId12" Type="http://schemas.openxmlformats.org/officeDocument/2006/relationships/slideLayout" Target="../slideLayouts/slideLayout6.xml"/><Relationship Id="rId11" Type="http://schemas.openxmlformats.org/officeDocument/2006/relationships/tags" Target="../tags/tag639.xml"/><Relationship Id="rId10" Type="http://schemas.openxmlformats.org/officeDocument/2006/relationships/image" Target="../media/image2.png"/><Relationship Id="rId1" Type="http://schemas.openxmlformats.org/officeDocument/2006/relationships/tags" Target="../tags/tag632.xml"/></Relationships>
</file>

<file path=ppt/slides/_rels/slide34.xml.rels><?xml version="1.0" encoding="UTF-8" standalone="yes"?>
<Relationships xmlns="http://schemas.openxmlformats.org/package/2006/relationships"><Relationship Id="rId9" Type="http://schemas.openxmlformats.org/officeDocument/2006/relationships/tags" Target="../tags/tag646.xml"/><Relationship Id="rId8" Type="http://schemas.openxmlformats.org/officeDocument/2006/relationships/tags" Target="../tags/tag645.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image" Target="file:///C:\Users\1V994W2\PycharmProjects\PPT_Background_Generation/pic_temp/1_pic_quater_left_down.png" TargetMode="External"/><Relationship Id="rId3" Type="http://schemas.openxmlformats.org/officeDocument/2006/relationships/image" Target="../media/image19.png"/><Relationship Id="rId23" Type="http://schemas.openxmlformats.org/officeDocument/2006/relationships/notesSlide" Target="../notesSlides/notesSlide20.xml"/><Relationship Id="rId22" Type="http://schemas.openxmlformats.org/officeDocument/2006/relationships/slideLayout" Target="../slideLayouts/slideLayout6.xml"/><Relationship Id="rId21" Type="http://schemas.openxmlformats.org/officeDocument/2006/relationships/tags" Target="../tags/tag655.xml"/><Relationship Id="rId20" Type="http://schemas.openxmlformats.org/officeDocument/2006/relationships/image" Target="../media/image23.jpeg"/><Relationship Id="rId2" Type="http://schemas.openxmlformats.org/officeDocument/2006/relationships/tags" Target="../tags/tag641.xml"/><Relationship Id="rId19" Type="http://schemas.openxmlformats.org/officeDocument/2006/relationships/tags" Target="../tags/tag654.xml"/><Relationship Id="rId18" Type="http://schemas.openxmlformats.org/officeDocument/2006/relationships/image" Target="../media/image22.jpeg"/><Relationship Id="rId17" Type="http://schemas.openxmlformats.org/officeDocument/2006/relationships/tags" Target="../tags/tag653.xml"/><Relationship Id="rId16" Type="http://schemas.openxmlformats.org/officeDocument/2006/relationships/image" Target="../media/image21.jpeg"/><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tags" Target="../tags/tag648.xml"/><Relationship Id="rId10" Type="http://schemas.openxmlformats.org/officeDocument/2006/relationships/tags" Target="../tags/tag647.xml"/><Relationship Id="rId1" Type="http://schemas.openxmlformats.org/officeDocument/2006/relationships/tags" Target="../tags/tag640.xml"/></Relationships>
</file>

<file path=ppt/slides/_rels/slide35.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19.png"/><Relationship Id="rId5" Type="http://schemas.openxmlformats.org/officeDocument/2006/relationships/tags" Target="../tags/tag6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18.png"/><Relationship Id="rId20" Type="http://schemas.openxmlformats.org/officeDocument/2006/relationships/notesSlide" Target="../notesSlides/notesSlide21.xml"/><Relationship Id="rId2" Type="http://schemas.openxmlformats.org/officeDocument/2006/relationships/tags" Target="../tags/tag657.xml"/><Relationship Id="rId19" Type="http://schemas.openxmlformats.org/officeDocument/2006/relationships/slideLayout" Target="../slideLayouts/slideLayout6.xml"/><Relationship Id="rId18" Type="http://schemas.openxmlformats.org/officeDocument/2006/relationships/tags" Target="../tags/tag668.xml"/><Relationship Id="rId17" Type="http://schemas.openxmlformats.org/officeDocument/2006/relationships/tags" Target="../tags/tag667.xml"/><Relationship Id="rId16" Type="http://schemas.openxmlformats.org/officeDocument/2006/relationships/image" Target="../media/image20.jpeg"/><Relationship Id="rId15" Type="http://schemas.openxmlformats.org/officeDocument/2006/relationships/tags" Target="../tags/tag666.xml"/><Relationship Id="rId14" Type="http://schemas.openxmlformats.org/officeDocument/2006/relationships/tags" Target="../tags/tag665.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tags" Target="../tags/tag656.xml"/></Relationships>
</file>

<file path=ppt/slides/_rels/slide36.xml.rels><?xml version="1.0" encoding="UTF-8" standalone="yes"?>
<Relationships xmlns="http://schemas.openxmlformats.org/package/2006/relationships"><Relationship Id="rId9" Type="http://schemas.openxmlformats.org/officeDocument/2006/relationships/tags" Target="../tags/tag673.xml"/><Relationship Id="rId8" Type="http://schemas.openxmlformats.org/officeDocument/2006/relationships/tags" Target="../tags/tag67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19.png"/><Relationship Id="rId5" Type="http://schemas.openxmlformats.org/officeDocument/2006/relationships/tags" Target="../tags/tag67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18.png"/><Relationship Id="rId2" Type="http://schemas.openxmlformats.org/officeDocument/2006/relationships/tags" Target="../tags/tag670.xml"/><Relationship Id="rId18" Type="http://schemas.openxmlformats.org/officeDocument/2006/relationships/notesSlide" Target="../notesSlides/notesSlide22.xml"/><Relationship Id="rId17" Type="http://schemas.openxmlformats.org/officeDocument/2006/relationships/slideLayout" Target="../slideLayouts/slideLayout6.xml"/><Relationship Id="rId16" Type="http://schemas.openxmlformats.org/officeDocument/2006/relationships/tags" Target="../tags/tag678.xml"/><Relationship Id="rId15" Type="http://schemas.openxmlformats.org/officeDocument/2006/relationships/tags" Target="../tags/tag677.xml"/><Relationship Id="rId14" Type="http://schemas.openxmlformats.org/officeDocument/2006/relationships/image" Target="../media/image2.png"/><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image" Target="../media/image24.jpeg"/><Relationship Id="rId10" Type="http://schemas.openxmlformats.org/officeDocument/2006/relationships/tags" Target="../tags/tag674.xml"/><Relationship Id="rId1" Type="http://schemas.openxmlformats.org/officeDocument/2006/relationships/tags" Target="../tags/tag669.xml"/></Relationships>
</file>

<file path=ppt/slides/_rels/slide37.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19.png"/><Relationship Id="rId5" Type="http://schemas.openxmlformats.org/officeDocument/2006/relationships/tags" Target="../tags/tag68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18.png"/><Relationship Id="rId2" Type="http://schemas.openxmlformats.org/officeDocument/2006/relationships/tags" Target="../tags/tag680.xml"/><Relationship Id="rId15" Type="http://schemas.openxmlformats.org/officeDocument/2006/relationships/notesSlide" Target="../notesSlides/notesSlide23.xml"/><Relationship Id="rId14" Type="http://schemas.openxmlformats.org/officeDocument/2006/relationships/slideLayout" Target="../slideLayouts/slideLayout6.xml"/><Relationship Id="rId13" Type="http://schemas.openxmlformats.org/officeDocument/2006/relationships/tags" Target="../tags/tag687.xml"/><Relationship Id="rId12" Type="http://schemas.openxmlformats.org/officeDocument/2006/relationships/tags" Target="../tags/tag686.xml"/><Relationship Id="rId11" Type="http://schemas.openxmlformats.org/officeDocument/2006/relationships/tags" Target="../tags/tag685.xml"/><Relationship Id="rId10" Type="http://schemas.openxmlformats.org/officeDocument/2006/relationships/tags" Target="../tags/tag684.xml"/><Relationship Id="rId1" Type="http://schemas.openxmlformats.org/officeDocument/2006/relationships/tags" Target="../tags/tag679.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tags" Target="../tags/tag690.xml"/><Relationship Id="rId2" Type="http://schemas.openxmlformats.org/officeDocument/2006/relationships/tags" Target="../tags/tag689.xml"/><Relationship Id="rId10" Type="http://schemas.openxmlformats.org/officeDocument/2006/relationships/notesSlide" Target="../notesSlides/notesSlide24.xml"/><Relationship Id="rId1" Type="http://schemas.openxmlformats.org/officeDocument/2006/relationships/tags" Target="../tags/tag688.xml"/></Relationships>
</file>

<file path=ppt/slides/_rels/slide39.xml.rels><?xml version="1.0" encoding="UTF-8" standalone="yes"?>
<Relationships xmlns="http://schemas.openxmlformats.org/package/2006/relationships"><Relationship Id="rId9" Type="http://schemas.openxmlformats.org/officeDocument/2006/relationships/tags" Target="../tags/tag704.xml"/><Relationship Id="rId8" Type="http://schemas.openxmlformats.org/officeDocument/2006/relationships/tags" Target="../tags/tag703.xml"/><Relationship Id="rId7" Type="http://schemas.openxmlformats.org/officeDocument/2006/relationships/tags" Target="../tags/tag702.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7" Type="http://schemas.openxmlformats.org/officeDocument/2006/relationships/notesSlide" Target="../notesSlides/notesSlide25.xml"/><Relationship Id="rId16" Type="http://schemas.openxmlformats.org/officeDocument/2006/relationships/slideLayout" Target="../slideLayouts/slideLayout6.xml"/><Relationship Id="rId15" Type="http://schemas.openxmlformats.org/officeDocument/2006/relationships/tags" Target="../tags/tag710.xml"/><Relationship Id="rId14" Type="http://schemas.openxmlformats.org/officeDocument/2006/relationships/tags" Target="../tags/tag709.xml"/><Relationship Id="rId13" Type="http://schemas.openxmlformats.org/officeDocument/2006/relationships/tags" Target="../tags/tag708.xml"/><Relationship Id="rId12" Type="http://schemas.openxmlformats.org/officeDocument/2006/relationships/tags" Target="../tags/tag707.xml"/><Relationship Id="rId11" Type="http://schemas.openxmlformats.org/officeDocument/2006/relationships/tags" Target="../tags/tag706.xml"/><Relationship Id="rId10" Type="http://schemas.openxmlformats.org/officeDocument/2006/relationships/tags" Target="../tags/tag705.xml"/><Relationship Id="rId1" Type="http://schemas.openxmlformats.org/officeDocument/2006/relationships/tags" Target="../tags/tag69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0" Type="http://schemas.openxmlformats.org/officeDocument/2006/relationships/notesSlide" Target="../notesSlides/notesSlide26.xml"/><Relationship Id="rId3" Type="http://schemas.openxmlformats.org/officeDocument/2006/relationships/tags" Target="../tags/tag713.xml"/><Relationship Id="rId29" Type="http://schemas.openxmlformats.org/officeDocument/2006/relationships/slideLayout" Target="../slideLayouts/slideLayout6.xml"/><Relationship Id="rId28" Type="http://schemas.openxmlformats.org/officeDocument/2006/relationships/tags" Target="../tags/tag738.xml"/><Relationship Id="rId27" Type="http://schemas.openxmlformats.org/officeDocument/2006/relationships/tags" Target="../tags/tag737.xml"/><Relationship Id="rId26" Type="http://schemas.openxmlformats.org/officeDocument/2006/relationships/tags" Target="../tags/tag736.xml"/><Relationship Id="rId25" Type="http://schemas.openxmlformats.org/officeDocument/2006/relationships/tags" Target="../tags/tag735.xml"/><Relationship Id="rId24" Type="http://schemas.openxmlformats.org/officeDocument/2006/relationships/tags" Target="../tags/tag734.xml"/><Relationship Id="rId23" Type="http://schemas.openxmlformats.org/officeDocument/2006/relationships/tags" Target="../tags/tag733.xml"/><Relationship Id="rId22" Type="http://schemas.openxmlformats.org/officeDocument/2006/relationships/tags" Target="../tags/tag732.xml"/><Relationship Id="rId21" Type="http://schemas.openxmlformats.org/officeDocument/2006/relationships/tags" Target="../tags/tag731.xml"/><Relationship Id="rId20" Type="http://schemas.openxmlformats.org/officeDocument/2006/relationships/tags" Target="../tags/tag730.xml"/><Relationship Id="rId2" Type="http://schemas.openxmlformats.org/officeDocument/2006/relationships/tags" Target="../tags/tag712.xml"/><Relationship Id="rId19" Type="http://schemas.openxmlformats.org/officeDocument/2006/relationships/tags" Target="../tags/tag729.xml"/><Relationship Id="rId18" Type="http://schemas.openxmlformats.org/officeDocument/2006/relationships/tags" Target="../tags/tag728.xml"/><Relationship Id="rId17" Type="http://schemas.openxmlformats.org/officeDocument/2006/relationships/tags" Target="../tags/tag727.xml"/><Relationship Id="rId16" Type="http://schemas.openxmlformats.org/officeDocument/2006/relationships/tags" Target="../tags/tag726.xml"/><Relationship Id="rId15" Type="http://schemas.openxmlformats.org/officeDocument/2006/relationships/tags" Target="../tags/tag725.xml"/><Relationship Id="rId14" Type="http://schemas.openxmlformats.org/officeDocument/2006/relationships/tags" Target="../tags/tag724.xml"/><Relationship Id="rId13" Type="http://schemas.openxmlformats.org/officeDocument/2006/relationships/tags" Target="../tags/tag723.xml"/><Relationship Id="rId12" Type="http://schemas.openxmlformats.org/officeDocument/2006/relationships/tags" Target="../tags/tag722.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tags" Target="../tags/tag711.xml"/></Relationships>
</file>

<file path=ppt/slides/_rels/slide41.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image" Target="../media/image13.jpeg"/><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8" Type="http://schemas.openxmlformats.org/officeDocument/2006/relationships/notesSlide" Target="../notesSlides/notesSlide27.xml"/><Relationship Id="rId17" Type="http://schemas.openxmlformats.org/officeDocument/2006/relationships/slideLayout" Target="../slideLayouts/slideLayout6.xml"/><Relationship Id="rId16" Type="http://schemas.openxmlformats.org/officeDocument/2006/relationships/tags" Target="../tags/tag753.xml"/><Relationship Id="rId15" Type="http://schemas.openxmlformats.org/officeDocument/2006/relationships/tags" Target="../tags/tag752.xml"/><Relationship Id="rId14" Type="http://schemas.openxmlformats.org/officeDocument/2006/relationships/tags" Target="../tags/tag751.xml"/><Relationship Id="rId13" Type="http://schemas.openxmlformats.org/officeDocument/2006/relationships/tags" Target="../tags/tag750.xml"/><Relationship Id="rId12" Type="http://schemas.openxmlformats.org/officeDocument/2006/relationships/tags" Target="../tags/tag749.xml"/><Relationship Id="rId11" Type="http://schemas.openxmlformats.org/officeDocument/2006/relationships/tags" Target="../tags/tag748.xml"/><Relationship Id="rId10" Type="http://schemas.openxmlformats.org/officeDocument/2006/relationships/tags" Target="../tags/tag747.xml"/><Relationship Id="rId1" Type="http://schemas.openxmlformats.org/officeDocument/2006/relationships/tags" Target="../tags/tag739.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6.xml"/><Relationship Id="rId7" Type="http://schemas.openxmlformats.org/officeDocument/2006/relationships/tags" Target="../tags/tag760.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tags" Target="../tags/tag755.xml"/><Relationship Id="rId1" Type="http://schemas.openxmlformats.org/officeDocument/2006/relationships/tags" Target="../tags/tag754.xml"/></Relationships>
</file>

<file path=ppt/slides/_rels/slide43.xml.rels><?xml version="1.0" encoding="UTF-8" standalone="yes"?>
<Relationships xmlns="http://schemas.openxmlformats.org/package/2006/relationships"><Relationship Id="rId9" Type="http://schemas.openxmlformats.org/officeDocument/2006/relationships/tags" Target="../tags/tag769.xml"/><Relationship Id="rId8" Type="http://schemas.openxmlformats.org/officeDocument/2006/relationships/tags" Target="../tags/tag768.xml"/><Relationship Id="rId7" Type="http://schemas.openxmlformats.org/officeDocument/2006/relationships/tags" Target="../tags/tag767.xml"/><Relationship Id="rId6" Type="http://schemas.openxmlformats.org/officeDocument/2006/relationships/tags" Target="../tags/tag766.xml"/><Relationship Id="rId5" Type="http://schemas.openxmlformats.org/officeDocument/2006/relationships/tags" Target="../tags/tag765.xml"/><Relationship Id="rId4" Type="http://schemas.openxmlformats.org/officeDocument/2006/relationships/tags" Target="../tags/tag764.xml"/><Relationship Id="rId3" Type="http://schemas.openxmlformats.org/officeDocument/2006/relationships/tags" Target="../tags/tag763.xml"/><Relationship Id="rId2" Type="http://schemas.openxmlformats.org/officeDocument/2006/relationships/tags" Target="../tags/tag762.xml"/><Relationship Id="rId12" Type="http://schemas.openxmlformats.org/officeDocument/2006/relationships/notesSlide" Target="../notesSlides/notesSlide29.xml"/><Relationship Id="rId11" Type="http://schemas.openxmlformats.org/officeDocument/2006/relationships/slideLayout" Target="../slideLayouts/slideLayout6.xml"/><Relationship Id="rId10" Type="http://schemas.openxmlformats.org/officeDocument/2006/relationships/tags" Target="../tags/tag770.xml"/><Relationship Id="rId1" Type="http://schemas.openxmlformats.org/officeDocument/2006/relationships/tags" Target="../tags/tag761.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tags" Target="../tags/tag77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image" Target="../media/image7.png"/><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image" Target="../media/image9.jpeg"/><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995170"/>
            <a:ext cx="10267315"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150745"/>
            <a:ext cx="7804785" cy="3968115"/>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构成挫折的个人因素是指由于个人在生理、心理以及知识、能力等方面的阻碍和限制，使人的需要和目标不能满足和实现而产生挫折，包括自身生理条件、心理水平。如个人身高、体形、容貌、知识结构、健康状况、表达能力、自我期望、经济条件等都可能是挫折源。有些大学生自视较高，有强烈的自尊心，争强好胜和追求完美的心理较强，所以大学生的挫折很多都是来自个人自身因素。</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在构成挫折的个人因素中，大学生的自身条件和能力与自我期望之间的矛盾是造成挫折的重要因素。许多大学生往往过于自信，过高地估计自己的能力，对自我发展的预期和要求不是从客观实际情况出发，而是从主观愿望出发，常常对自己提出不切实际的要求，制订过高的甚至无法达到的目标和计划。一旦这些目标和计划因为能力不及无法实现，而自己又不能清醒地认识到这一点，就会产生强烈的挫折感。</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19773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二、大学生产生挫折的原因</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（二）个人因素</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二、大学生产生挫折的原因</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a:t>
            </a: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）动机冲突</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0" y="2188845"/>
            <a:ext cx="12192000" cy="4619625"/>
            <a:chOff x="0" y="2721"/>
            <a:chExt cx="19200" cy="7275"/>
          </a:xfrm>
        </p:grpSpPr>
        <p:sp>
          <p:nvSpPr>
            <p:cNvPr id="26" name="任意多边形: 形状 25"/>
            <p:cNvSpPr/>
            <p:nvPr>
              <p:custDataLst>
                <p:tags r:id="rId3"/>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16"/>
            <p:cNvSpPr/>
            <p:nvPr>
              <p:custDataLst>
                <p:tags r:id="rId4"/>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0" y="2721"/>
              <a:ext cx="12472"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7"/>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8"/>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12" name="文本框 11"/>
          <p:cNvSpPr txBox="1"/>
          <p:nvPr>
            <p:custDataLst>
              <p:tags r:id="rId9"/>
            </p:custDataLst>
          </p:nvPr>
        </p:nvSpPr>
        <p:spPr>
          <a:xfrm>
            <a:off x="582930" y="2614295"/>
            <a:ext cx="8242300" cy="3616325"/>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Clr>
                <a:srgbClr val="000000"/>
              </a:buClr>
              <a:buSzPct val="120000"/>
              <a:buFont typeface="MS PMincho" panose="02020600040205080304" charset="-128"/>
              <a:buChar char="✪"/>
            </a:pPr>
            <a:r>
              <a:rPr lang="en-US" altLang="zh-CN" sz="1800" spc="200">
                <a:solidFill>
                  <a:srgbClr val="404040"/>
                </a:solidFill>
                <a:uFillTx/>
                <a:latin typeface="微软雅黑" panose="020B0503020204020204" charset="-122"/>
                <a:ea typeface="微软雅黑" panose="020B0503020204020204" charset="-122"/>
                <a:cs typeface="微软雅黑" panose="020B0503020204020204" charset="-122"/>
                <a:sym typeface="+mn-ea"/>
              </a:rPr>
              <a:t>动机冲突也是造成挫折的主要原因，在每个人的生活中经常出现。在现实生活中，人们的需要是多种多样的，常常会因多种需要而产生多个动机，并指向多个目标。当这些并存的动机相互排斥，或者由于种种条件的限制不可能全部实现而必须有所选择时，就形成了动机冲突。动机冲突常常会造成动机部分或全部不能得到满足，同时也就使动机所指向的目标受到阻碍，产生挫折感。其表现形式主要有</a:t>
            </a: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双趋冲突、双避冲突、趋避冲突</a:t>
            </a:r>
            <a:r>
              <a:rPr lang="en-US" altLang="zh-CN" sz="1800" spc="200">
                <a:solidFill>
                  <a:srgbClr val="404040"/>
                </a:solidFill>
                <a:uFillTx/>
                <a:latin typeface="微软雅黑" panose="020B0503020204020204" charset="-122"/>
                <a:ea typeface="微软雅黑" panose="020B0503020204020204" charset="-122"/>
                <a:cs typeface="微软雅黑" panose="020B0503020204020204" charset="-122"/>
                <a:sym typeface="+mn-ea"/>
              </a:rPr>
              <a:t>和</a:t>
            </a: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双重趋避冲突</a:t>
            </a:r>
            <a:r>
              <a:rPr lang="en-US" altLang="zh-CN" sz="1800" spc="200">
                <a:solidFill>
                  <a:srgbClr val="404040"/>
                </a:solidFill>
                <a:uFillTx/>
                <a:latin typeface="微软雅黑" panose="020B0503020204020204" charset="-122"/>
                <a:ea typeface="微软雅黑" panose="020B0503020204020204" charset="-122"/>
                <a:cs typeface="微软雅黑" panose="020B0503020204020204" charset="-122"/>
                <a:sym typeface="+mn-ea"/>
              </a:rPr>
              <a:t>。</a:t>
            </a:r>
            <a:endParaRPr lang="en-US" altLang="zh-CN" sz="1800"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二、大学生产生挫折的原因</a:t>
            </a:r>
            <a:endParaRPr lang="zh-CN" altLang="en-US" sz="2400" b="1" spc="300" noProof="0" dirty="0">
              <a:ln>
                <a:noFill/>
              </a:ln>
              <a:solidFill>
                <a:srgbClr val="FCC301"/>
              </a:solidFill>
              <a:effectLst/>
              <a:uLnTx/>
              <a:sym typeface="+mn-ea"/>
            </a:endParaRPr>
          </a:p>
        </p:txBody>
      </p:sp>
      <p:sp>
        <p:nvSpPr>
          <p:cNvPr id="30" name="任意多边形 29"/>
          <p:cNvSpPr/>
          <p:nvPr>
            <p:custDataLst>
              <p:tags r:id="rId1"/>
            </p:custDataLst>
          </p:nvPr>
        </p:nvSpPr>
        <p:spPr>
          <a:xfrm>
            <a:off x="8681085" y="6330950"/>
            <a:ext cx="400050" cy="505460"/>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5" name="任意多边形 5"/>
          <p:cNvSpPr/>
          <p:nvPr>
            <p:custDataLst>
              <p:tags r:id="rId2"/>
            </p:custDataLst>
          </p:nvPr>
        </p:nvSpPr>
        <p:spPr>
          <a:xfrm>
            <a:off x="7936865" y="6313805"/>
            <a:ext cx="429895" cy="546100"/>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 name="任意多边形 7"/>
          <p:cNvSpPr/>
          <p:nvPr>
            <p:custDataLst>
              <p:tags r:id="rId3"/>
            </p:custDataLst>
          </p:nvPr>
        </p:nvSpPr>
        <p:spPr>
          <a:xfrm>
            <a:off x="1962150" y="6046470"/>
            <a:ext cx="624840" cy="789940"/>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 name="任意多边形 15"/>
          <p:cNvSpPr/>
          <p:nvPr>
            <p:custDataLst>
              <p:tags r:id="rId4"/>
            </p:custDataLst>
          </p:nvPr>
        </p:nvSpPr>
        <p:spPr>
          <a:xfrm>
            <a:off x="5902325" y="6116320"/>
            <a:ext cx="567055" cy="720090"/>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6" name="任意多边形 23"/>
          <p:cNvSpPr/>
          <p:nvPr>
            <p:custDataLst>
              <p:tags r:id="rId5"/>
            </p:custDataLst>
          </p:nvPr>
        </p:nvSpPr>
        <p:spPr>
          <a:xfrm>
            <a:off x="510857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9" name="任意多边形 10"/>
          <p:cNvSpPr/>
          <p:nvPr>
            <p:custDataLst>
              <p:tags r:id="rId6"/>
            </p:custDataLst>
          </p:nvPr>
        </p:nvSpPr>
        <p:spPr>
          <a:xfrm>
            <a:off x="2555240" y="6304280"/>
            <a:ext cx="421005" cy="5321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 name="任意多边形 6"/>
          <p:cNvSpPr/>
          <p:nvPr>
            <p:custDataLst>
              <p:tags r:id="rId7"/>
            </p:custDataLst>
          </p:nvPr>
        </p:nvSpPr>
        <p:spPr>
          <a:xfrm>
            <a:off x="6443980" y="6201410"/>
            <a:ext cx="501015" cy="635635"/>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7" name="任意多边形 13"/>
          <p:cNvSpPr/>
          <p:nvPr>
            <p:custDataLst>
              <p:tags r:id="rId8"/>
            </p:custDataLst>
          </p:nvPr>
        </p:nvSpPr>
        <p:spPr>
          <a:xfrm>
            <a:off x="6841490" y="6046470"/>
            <a:ext cx="624840" cy="789940"/>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0" name="任意多边形 14"/>
          <p:cNvSpPr/>
          <p:nvPr>
            <p:custDataLst>
              <p:tags r:id="rId9"/>
            </p:custDataLst>
          </p:nvPr>
        </p:nvSpPr>
        <p:spPr>
          <a:xfrm>
            <a:off x="7346950" y="5767705"/>
            <a:ext cx="845820" cy="1068705"/>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1" name="任意多边形 24"/>
          <p:cNvSpPr/>
          <p:nvPr>
            <p:custDataLst>
              <p:tags r:id="rId10"/>
            </p:custDataLst>
          </p:nvPr>
        </p:nvSpPr>
        <p:spPr>
          <a:xfrm>
            <a:off x="8011160" y="5276850"/>
            <a:ext cx="1235710" cy="155956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3" name="任意多边形 26"/>
          <p:cNvSpPr/>
          <p:nvPr>
            <p:custDataLst>
              <p:tags r:id="rId11"/>
            </p:custDataLst>
          </p:nvPr>
        </p:nvSpPr>
        <p:spPr>
          <a:xfrm>
            <a:off x="9595485" y="5937250"/>
            <a:ext cx="711835" cy="899160"/>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4" name="任意多边形 27"/>
          <p:cNvSpPr/>
          <p:nvPr>
            <p:custDataLst>
              <p:tags r:id="rId12"/>
            </p:custDataLst>
          </p:nvPr>
        </p:nvSpPr>
        <p:spPr>
          <a:xfrm>
            <a:off x="10364470" y="6029960"/>
            <a:ext cx="637540" cy="806450"/>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5" name="任意多边形 28"/>
          <p:cNvSpPr/>
          <p:nvPr>
            <p:custDataLst>
              <p:tags r:id="rId13"/>
            </p:custDataLst>
          </p:nvPr>
        </p:nvSpPr>
        <p:spPr>
          <a:xfrm>
            <a:off x="902398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6" name="任意多边形 17"/>
          <p:cNvSpPr/>
          <p:nvPr>
            <p:custDataLst>
              <p:tags r:id="rId14"/>
            </p:custDataLst>
          </p:nvPr>
        </p:nvSpPr>
        <p:spPr>
          <a:xfrm>
            <a:off x="-11430"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任意多边形 18"/>
          <p:cNvSpPr/>
          <p:nvPr>
            <p:custDataLst>
              <p:tags r:id="rId15"/>
            </p:custDataLst>
          </p:nvPr>
        </p:nvSpPr>
        <p:spPr>
          <a:xfrm>
            <a:off x="2088515" y="5767705"/>
            <a:ext cx="845820" cy="1068705"/>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8" name="任意多边形 19"/>
          <p:cNvSpPr/>
          <p:nvPr>
            <p:custDataLst>
              <p:tags r:id="rId16"/>
            </p:custDataLst>
          </p:nvPr>
        </p:nvSpPr>
        <p:spPr>
          <a:xfrm>
            <a:off x="4337050" y="5937250"/>
            <a:ext cx="713740" cy="899160"/>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任意多边形 20"/>
          <p:cNvSpPr/>
          <p:nvPr>
            <p:custDataLst>
              <p:tags r:id="rId17"/>
            </p:custDataLst>
          </p:nvPr>
        </p:nvSpPr>
        <p:spPr>
          <a:xfrm>
            <a:off x="376745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0" name="任意多边形 21"/>
          <p:cNvSpPr/>
          <p:nvPr>
            <p:custDataLst>
              <p:tags r:id="rId18"/>
            </p:custDataLst>
          </p:nvPr>
        </p:nvSpPr>
        <p:spPr>
          <a:xfrm>
            <a:off x="5244465"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7" name="任意多边形 22"/>
          <p:cNvSpPr/>
          <p:nvPr>
            <p:custDataLst>
              <p:tags r:id="rId19"/>
            </p:custDataLst>
          </p:nvPr>
        </p:nvSpPr>
        <p:spPr>
          <a:xfrm>
            <a:off x="2754630" y="5276850"/>
            <a:ext cx="1233805" cy="155956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2" name="任意多边形 11"/>
          <p:cNvSpPr/>
          <p:nvPr>
            <p:custDataLst>
              <p:tags r:id="rId20"/>
            </p:custDataLst>
          </p:nvPr>
        </p:nvSpPr>
        <p:spPr>
          <a:xfrm>
            <a:off x="1403985" y="6201410"/>
            <a:ext cx="503555" cy="635635"/>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3" name="任意多边形 12"/>
          <p:cNvSpPr/>
          <p:nvPr>
            <p:custDataLst>
              <p:tags r:id="rId21"/>
            </p:custDataLst>
          </p:nvPr>
        </p:nvSpPr>
        <p:spPr>
          <a:xfrm>
            <a:off x="804545" y="6116320"/>
            <a:ext cx="569595" cy="720090"/>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4" name="任意多边形 8"/>
          <p:cNvSpPr/>
          <p:nvPr>
            <p:custDataLst>
              <p:tags r:id="rId22"/>
            </p:custDataLst>
          </p:nvPr>
        </p:nvSpPr>
        <p:spPr>
          <a:xfrm>
            <a:off x="3510915" y="6330950"/>
            <a:ext cx="398145" cy="505460"/>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6" name="矩形 85"/>
          <p:cNvSpPr/>
          <p:nvPr>
            <p:custDataLst>
              <p:tags r:id="rId23"/>
            </p:custDataLst>
          </p:nvPr>
        </p:nvSpPr>
        <p:spPr bwMode="auto">
          <a:xfrm>
            <a:off x="6355715" y="1939290"/>
            <a:ext cx="5050790" cy="2186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l" fontAlgn="ctr">
              <a:lnSpc>
                <a:spcPct val="160000"/>
              </a:lnSpc>
              <a:spcBef>
                <a:spcPts val="1200"/>
              </a:spcBef>
              <a:spcAft>
                <a:spcPts val="0"/>
              </a:spcAft>
              <a:buSzPct val="90000"/>
              <a:buFont typeface="WPS-Bullets" pitchFamily="2" charset="0"/>
              <a:buChar char=""/>
            </a:pPr>
            <a:r>
              <a:rPr lang="zh-CN" altLang="en-US" sz="1400" b="1" spc="200" dirty="0">
                <a:solidFill>
                  <a:schemeClr val="tx1">
                    <a:lumMod val="75000"/>
                    <a:lumOff val="25000"/>
                  </a:schemeClr>
                </a:solidFill>
                <a:uFillTx/>
                <a:latin typeface="微软雅黑" panose="020B0503020204020204" charset="-122"/>
                <a:ea typeface="微软雅黑" panose="020B0503020204020204" charset="-122"/>
                <a:sym typeface="+mn-ea"/>
              </a:rPr>
              <a:t>2. 双避式冲突：</a:t>
            </a:r>
            <a:r>
              <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rPr>
              <a:t>双避式冲突是指人们同时遇到两个具有相同威胁性的目标，两者都想躲避，但因条件所限而必须选择其一，从而产生左右为难的冲突情境。如“前有悬崖，后有追兵”。</a:t>
            </a:r>
            <a:endPar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98" name="矩形 97"/>
          <p:cNvSpPr/>
          <p:nvPr>
            <p:custDataLst>
              <p:tags r:id="rId24"/>
            </p:custDataLst>
          </p:nvPr>
        </p:nvSpPr>
        <p:spPr bwMode="auto">
          <a:xfrm>
            <a:off x="732790" y="1908175"/>
            <a:ext cx="5155565"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just" fontAlgn="ctr">
              <a:lnSpc>
                <a:spcPct val="150000"/>
              </a:lnSpc>
              <a:spcBef>
                <a:spcPts val="1200"/>
              </a:spcBef>
              <a:spcAft>
                <a:spcPts val="0"/>
              </a:spcAft>
              <a:buSzPct val="90000"/>
              <a:buFont typeface="WPS-Bullets" pitchFamily="2" charset="0"/>
              <a:buChar char=""/>
            </a:pPr>
            <a:r>
              <a:rPr lang="zh-CN" altLang="en-US" sz="1400" b="1" spc="100" dirty="0">
                <a:solidFill>
                  <a:schemeClr val="tx1">
                    <a:lumMod val="75000"/>
                    <a:lumOff val="25000"/>
                  </a:schemeClr>
                </a:solidFill>
                <a:uFillTx/>
                <a:latin typeface="微软雅黑" panose="020B0503020204020204" charset="-122"/>
                <a:ea typeface="微软雅黑" panose="020B0503020204020204" charset="-122"/>
                <a:sym typeface="+mn-ea"/>
              </a:rPr>
              <a:t>1. 双趋式冲突：</a:t>
            </a:r>
            <a:r>
              <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rPr>
              <a:t>是指人们在有目的的活动中，同时有两个并存的具有同样吸引力的目标，而这两个目标因条件所限又无法同时实现，从而产生的难以取舍的冲突情境。“鱼和熊掌不可兼得”。如有些学生在谈恋爱期间同时对两个异性有好感，但只能选择其中的一个而放弃另一个；有些学生想做好社会工作，又不想影响学习等。</a:t>
            </a:r>
            <a:endPar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endParaRPr>
          </a:p>
        </p:txBody>
      </p:sp>
      <p:cxnSp>
        <p:nvCxnSpPr>
          <p:cNvPr id="100" name="直接连接符 99"/>
          <p:cNvCxnSpPr/>
          <p:nvPr>
            <p:custDataLst>
              <p:tags r:id="rId25"/>
            </p:custDataLst>
          </p:nvPr>
        </p:nvCxnSpPr>
        <p:spPr>
          <a:xfrm>
            <a:off x="6185535" y="1864641"/>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3" name="任意多边形 30"/>
          <p:cNvSpPr/>
          <p:nvPr>
            <p:custDataLst>
              <p:tags r:id="rId26"/>
            </p:custDataLst>
          </p:nvPr>
        </p:nvSpPr>
        <p:spPr>
          <a:xfrm>
            <a:off x="223012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solidFill>
              <a:srgbClr val="B07C49"/>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4" name="任意多边形 59"/>
          <p:cNvSpPr/>
          <p:nvPr>
            <p:custDataLst>
              <p:tags r:id="rId27"/>
            </p:custDataLst>
          </p:nvPr>
        </p:nvSpPr>
        <p:spPr>
          <a:xfrm flipH="1">
            <a:off x="810133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rgbClr val="92D050"/>
          </a:solidFill>
          <a:ln>
            <a:solidFill>
              <a:srgbClr val="F6CDAD"/>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1" name="任意多边形 25"/>
          <p:cNvSpPr/>
          <p:nvPr>
            <p:custDataLst>
              <p:tags r:id="rId28"/>
            </p:custDataLst>
          </p:nvPr>
        </p:nvSpPr>
        <p:spPr>
          <a:xfrm>
            <a:off x="10643235" y="5019040"/>
            <a:ext cx="1437640" cy="181737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bg1">
              <a:lumMod val="95000"/>
            </a:schemeClr>
          </a:solidFill>
          <a:ln>
            <a:noFill/>
          </a:ln>
        </p:spPr>
        <p:txBody>
          <a:bodyPr wrap="square" lIns="91440" tIns="45720" rIns="91440" bIns="45720" anchor="ctr">
            <a:normAutofit fontScale="25000" lnSpcReduction="20000"/>
          </a:bodyPr>
          <a:p>
            <a:pPr algn="ctr"/>
            <a:endParaRPr>
              <a:latin typeface="Arial" panose="020B0604020202020204" pitchFamily="34" charset="0"/>
              <a:ea typeface="微软雅黑" panose="020B0503020204020204" charset="-122"/>
            </a:endParaRPr>
          </a:p>
        </p:txBody>
      </p:sp>
      <p:sp>
        <p:nvSpPr>
          <p:cNvPr id="2" name="文本框 1"/>
          <p:cNvSpPr txBox="1"/>
          <p:nvPr>
            <p:custDataLst>
              <p:tags r:id="rId29"/>
            </p:custDataLst>
          </p:nvPr>
        </p:nvSpPr>
        <p:spPr>
          <a:xfrm>
            <a:off x="3510915" y="125984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a:t>
            </a: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）动机冲突</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2000"/>
                                        <p:tgtEl>
                                          <p:spTgt spid="9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heel(1)">
                                      <p:cBhvr>
                                        <p:cTn id="11" dur="2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二、大学生产生挫折的原因</a:t>
            </a:r>
            <a:endParaRPr lang="zh-CN" altLang="en-US" sz="2400" b="1" spc="300" noProof="0" dirty="0">
              <a:ln>
                <a:noFill/>
              </a:ln>
              <a:solidFill>
                <a:srgbClr val="FCC301"/>
              </a:solidFill>
              <a:effectLst/>
              <a:uLnTx/>
              <a:sym typeface="+mn-ea"/>
            </a:endParaRPr>
          </a:p>
        </p:txBody>
      </p:sp>
      <p:sp>
        <p:nvSpPr>
          <p:cNvPr id="30" name="任意多边形 29"/>
          <p:cNvSpPr/>
          <p:nvPr>
            <p:custDataLst>
              <p:tags r:id="rId1"/>
            </p:custDataLst>
          </p:nvPr>
        </p:nvSpPr>
        <p:spPr>
          <a:xfrm>
            <a:off x="8681085" y="6330950"/>
            <a:ext cx="400050" cy="505460"/>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5" name="任意多边形 5"/>
          <p:cNvSpPr/>
          <p:nvPr>
            <p:custDataLst>
              <p:tags r:id="rId2"/>
            </p:custDataLst>
          </p:nvPr>
        </p:nvSpPr>
        <p:spPr>
          <a:xfrm>
            <a:off x="7936865" y="6313805"/>
            <a:ext cx="429895" cy="546100"/>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 name="任意多边形 7"/>
          <p:cNvSpPr/>
          <p:nvPr>
            <p:custDataLst>
              <p:tags r:id="rId3"/>
            </p:custDataLst>
          </p:nvPr>
        </p:nvSpPr>
        <p:spPr>
          <a:xfrm>
            <a:off x="1962150" y="6046470"/>
            <a:ext cx="624840" cy="789940"/>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 name="任意多边形 15"/>
          <p:cNvSpPr/>
          <p:nvPr>
            <p:custDataLst>
              <p:tags r:id="rId4"/>
            </p:custDataLst>
          </p:nvPr>
        </p:nvSpPr>
        <p:spPr>
          <a:xfrm>
            <a:off x="5902325" y="6116320"/>
            <a:ext cx="567055" cy="720090"/>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6" name="任意多边形 23"/>
          <p:cNvSpPr/>
          <p:nvPr>
            <p:custDataLst>
              <p:tags r:id="rId5"/>
            </p:custDataLst>
          </p:nvPr>
        </p:nvSpPr>
        <p:spPr>
          <a:xfrm>
            <a:off x="510857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9" name="任意多边形 10"/>
          <p:cNvSpPr/>
          <p:nvPr>
            <p:custDataLst>
              <p:tags r:id="rId6"/>
            </p:custDataLst>
          </p:nvPr>
        </p:nvSpPr>
        <p:spPr>
          <a:xfrm>
            <a:off x="2555240" y="6304280"/>
            <a:ext cx="421005" cy="5321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 name="任意多边形 6"/>
          <p:cNvSpPr/>
          <p:nvPr>
            <p:custDataLst>
              <p:tags r:id="rId7"/>
            </p:custDataLst>
          </p:nvPr>
        </p:nvSpPr>
        <p:spPr>
          <a:xfrm>
            <a:off x="6443980" y="6201410"/>
            <a:ext cx="501015" cy="635635"/>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7" name="任意多边形 13"/>
          <p:cNvSpPr/>
          <p:nvPr>
            <p:custDataLst>
              <p:tags r:id="rId8"/>
            </p:custDataLst>
          </p:nvPr>
        </p:nvSpPr>
        <p:spPr>
          <a:xfrm>
            <a:off x="6841490" y="6046470"/>
            <a:ext cx="624840" cy="789940"/>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0" name="任意多边形 14"/>
          <p:cNvSpPr/>
          <p:nvPr>
            <p:custDataLst>
              <p:tags r:id="rId9"/>
            </p:custDataLst>
          </p:nvPr>
        </p:nvSpPr>
        <p:spPr>
          <a:xfrm>
            <a:off x="7346950" y="5767705"/>
            <a:ext cx="845820" cy="1068705"/>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1" name="任意多边形 24"/>
          <p:cNvSpPr/>
          <p:nvPr>
            <p:custDataLst>
              <p:tags r:id="rId10"/>
            </p:custDataLst>
          </p:nvPr>
        </p:nvSpPr>
        <p:spPr>
          <a:xfrm>
            <a:off x="8011160" y="5276850"/>
            <a:ext cx="1235710" cy="155956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3" name="任意多边形 26"/>
          <p:cNvSpPr/>
          <p:nvPr>
            <p:custDataLst>
              <p:tags r:id="rId11"/>
            </p:custDataLst>
          </p:nvPr>
        </p:nvSpPr>
        <p:spPr>
          <a:xfrm>
            <a:off x="9595485" y="5937250"/>
            <a:ext cx="711835" cy="899160"/>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4" name="任意多边形 27"/>
          <p:cNvSpPr/>
          <p:nvPr>
            <p:custDataLst>
              <p:tags r:id="rId12"/>
            </p:custDataLst>
          </p:nvPr>
        </p:nvSpPr>
        <p:spPr>
          <a:xfrm>
            <a:off x="10364470" y="6029960"/>
            <a:ext cx="637540" cy="806450"/>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5" name="任意多边形 28"/>
          <p:cNvSpPr/>
          <p:nvPr>
            <p:custDataLst>
              <p:tags r:id="rId13"/>
            </p:custDataLst>
          </p:nvPr>
        </p:nvSpPr>
        <p:spPr>
          <a:xfrm>
            <a:off x="902398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6" name="任意多边形 17"/>
          <p:cNvSpPr/>
          <p:nvPr>
            <p:custDataLst>
              <p:tags r:id="rId14"/>
            </p:custDataLst>
          </p:nvPr>
        </p:nvSpPr>
        <p:spPr>
          <a:xfrm>
            <a:off x="-11430"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任意多边形 18"/>
          <p:cNvSpPr/>
          <p:nvPr>
            <p:custDataLst>
              <p:tags r:id="rId15"/>
            </p:custDataLst>
          </p:nvPr>
        </p:nvSpPr>
        <p:spPr>
          <a:xfrm>
            <a:off x="2088515" y="5767705"/>
            <a:ext cx="845820" cy="1068705"/>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8" name="任意多边形 19"/>
          <p:cNvSpPr/>
          <p:nvPr>
            <p:custDataLst>
              <p:tags r:id="rId16"/>
            </p:custDataLst>
          </p:nvPr>
        </p:nvSpPr>
        <p:spPr>
          <a:xfrm>
            <a:off x="4337050" y="5937250"/>
            <a:ext cx="713740" cy="899160"/>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任意多边形 20"/>
          <p:cNvSpPr/>
          <p:nvPr>
            <p:custDataLst>
              <p:tags r:id="rId17"/>
            </p:custDataLst>
          </p:nvPr>
        </p:nvSpPr>
        <p:spPr>
          <a:xfrm>
            <a:off x="376745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0" name="任意多边形 21"/>
          <p:cNvSpPr/>
          <p:nvPr>
            <p:custDataLst>
              <p:tags r:id="rId18"/>
            </p:custDataLst>
          </p:nvPr>
        </p:nvSpPr>
        <p:spPr>
          <a:xfrm>
            <a:off x="5244465"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7" name="任意多边形 22"/>
          <p:cNvSpPr/>
          <p:nvPr>
            <p:custDataLst>
              <p:tags r:id="rId19"/>
            </p:custDataLst>
          </p:nvPr>
        </p:nvSpPr>
        <p:spPr>
          <a:xfrm>
            <a:off x="2754630" y="5276850"/>
            <a:ext cx="1233805" cy="155956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2" name="任意多边形 11"/>
          <p:cNvSpPr/>
          <p:nvPr>
            <p:custDataLst>
              <p:tags r:id="rId20"/>
            </p:custDataLst>
          </p:nvPr>
        </p:nvSpPr>
        <p:spPr>
          <a:xfrm>
            <a:off x="1403985" y="6201410"/>
            <a:ext cx="503555" cy="635635"/>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3" name="任意多边形 12"/>
          <p:cNvSpPr/>
          <p:nvPr>
            <p:custDataLst>
              <p:tags r:id="rId21"/>
            </p:custDataLst>
          </p:nvPr>
        </p:nvSpPr>
        <p:spPr>
          <a:xfrm>
            <a:off x="804545" y="6116320"/>
            <a:ext cx="569595" cy="720090"/>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4" name="任意多边形 8"/>
          <p:cNvSpPr/>
          <p:nvPr>
            <p:custDataLst>
              <p:tags r:id="rId22"/>
            </p:custDataLst>
          </p:nvPr>
        </p:nvSpPr>
        <p:spPr>
          <a:xfrm>
            <a:off x="3510915" y="6330950"/>
            <a:ext cx="398145" cy="505460"/>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6" name="矩形 85"/>
          <p:cNvSpPr/>
          <p:nvPr>
            <p:custDataLst>
              <p:tags r:id="rId23"/>
            </p:custDataLst>
          </p:nvPr>
        </p:nvSpPr>
        <p:spPr bwMode="auto">
          <a:xfrm>
            <a:off x="6370320" y="1882140"/>
            <a:ext cx="5050790" cy="2186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l" fontAlgn="ctr">
              <a:lnSpc>
                <a:spcPct val="160000"/>
              </a:lnSpc>
              <a:spcBef>
                <a:spcPts val="1200"/>
              </a:spcBef>
              <a:spcAft>
                <a:spcPts val="0"/>
              </a:spcAft>
              <a:buSzPct val="90000"/>
              <a:buFont typeface="WPS-Bullets" pitchFamily="2" charset="0"/>
              <a:buChar char=""/>
            </a:pPr>
            <a:r>
              <a:rPr lang="zh-CN" altLang="en-US" sz="1400" b="1" spc="200" dirty="0">
                <a:solidFill>
                  <a:schemeClr val="tx1">
                    <a:lumMod val="75000"/>
                    <a:lumOff val="25000"/>
                  </a:schemeClr>
                </a:solidFill>
                <a:uFillTx/>
                <a:latin typeface="微软雅黑" panose="020B0503020204020204" charset="-122"/>
                <a:ea typeface="微软雅黑" panose="020B0503020204020204" charset="-122"/>
                <a:sym typeface="+mn-ea"/>
              </a:rPr>
              <a:t>4. 双重趋避式冲突：</a:t>
            </a:r>
            <a:r>
              <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rPr>
              <a:t>是指人们同时遇到两个或两个以上的目标，而每一个目标又同时存在趋避冲突。这种类型是双趋式、双避式冲突的混合类型。如一个学历、能力有限的人，想找份既轻松、收入又高的工作，但事实上，遇到的却是要么是收入高但很辛苦，要么是轻松但收入低的工作。</a:t>
            </a:r>
            <a:endPar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98" name="矩形 97"/>
          <p:cNvSpPr/>
          <p:nvPr>
            <p:custDataLst>
              <p:tags r:id="rId24"/>
            </p:custDataLst>
          </p:nvPr>
        </p:nvSpPr>
        <p:spPr bwMode="auto">
          <a:xfrm>
            <a:off x="747395" y="1851025"/>
            <a:ext cx="5155565"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just" fontAlgn="ctr">
              <a:lnSpc>
                <a:spcPct val="150000"/>
              </a:lnSpc>
              <a:spcBef>
                <a:spcPts val="1200"/>
              </a:spcBef>
              <a:spcAft>
                <a:spcPts val="0"/>
              </a:spcAft>
              <a:buSzPct val="90000"/>
              <a:buFont typeface="WPS-Bullets" pitchFamily="2" charset="0"/>
              <a:buChar char=""/>
            </a:pPr>
            <a:r>
              <a:rPr lang="zh-CN" altLang="en-US" sz="1400" b="1" spc="100" dirty="0">
                <a:solidFill>
                  <a:schemeClr val="tx1">
                    <a:lumMod val="75000"/>
                    <a:lumOff val="25000"/>
                  </a:schemeClr>
                </a:solidFill>
                <a:uFillTx/>
                <a:latin typeface="微软雅黑" panose="020B0503020204020204" charset="-122"/>
                <a:ea typeface="微软雅黑" panose="020B0503020204020204" charset="-122"/>
                <a:sym typeface="+mn-ea"/>
              </a:rPr>
              <a:t>3. 趋避式冲突：</a:t>
            </a:r>
            <a:r>
              <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rPr>
              <a:t>是指人们在面对同一目标时产生的互相矛盾的心态，即这一目标既具有吸引力，能够满足某些需要，同时又具有排斥力，构成某些威胁。如有些学生想参加演讲比赛，但又怕失败有损自尊心；考试时，有些学生因平时没有认真学习和复习害怕考试不及格，于是就产生了作弊的想法，但又怕被监考老师发现受到校纪处分。</a:t>
            </a:r>
            <a:endPar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endParaRPr>
          </a:p>
        </p:txBody>
      </p:sp>
      <p:cxnSp>
        <p:nvCxnSpPr>
          <p:cNvPr id="100" name="直接连接符 99"/>
          <p:cNvCxnSpPr/>
          <p:nvPr>
            <p:custDataLst>
              <p:tags r:id="rId25"/>
            </p:custDataLst>
          </p:nvPr>
        </p:nvCxnSpPr>
        <p:spPr>
          <a:xfrm>
            <a:off x="6200140" y="1807491"/>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3" name="任意多边形 30"/>
          <p:cNvSpPr/>
          <p:nvPr>
            <p:custDataLst>
              <p:tags r:id="rId26"/>
            </p:custDataLst>
          </p:nvPr>
        </p:nvSpPr>
        <p:spPr>
          <a:xfrm>
            <a:off x="223012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solidFill>
              <a:srgbClr val="B07C49"/>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4" name="任意多边形 59"/>
          <p:cNvSpPr/>
          <p:nvPr>
            <p:custDataLst>
              <p:tags r:id="rId27"/>
            </p:custDataLst>
          </p:nvPr>
        </p:nvSpPr>
        <p:spPr>
          <a:xfrm flipH="1">
            <a:off x="810133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rgbClr val="92D050"/>
          </a:solidFill>
          <a:ln>
            <a:solidFill>
              <a:srgbClr val="F6CDAD"/>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1" name="任意多边形 25"/>
          <p:cNvSpPr/>
          <p:nvPr>
            <p:custDataLst>
              <p:tags r:id="rId28"/>
            </p:custDataLst>
          </p:nvPr>
        </p:nvSpPr>
        <p:spPr>
          <a:xfrm>
            <a:off x="10643235" y="5019040"/>
            <a:ext cx="1437640" cy="181737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bg1">
              <a:lumMod val="95000"/>
            </a:schemeClr>
          </a:solidFill>
          <a:ln>
            <a:noFill/>
          </a:ln>
        </p:spPr>
        <p:txBody>
          <a:bodyPr wrap="square" lIns="91440" tIns="45720" rIns="91440" bIns="45720" anchor="ctr">
            <a:normAutofit fontScale="25000" lnSpcReduction="20000"/>
          </a:bodyPr>
          <a:p>
            <a:pPr algn="ctr"/>
            <a:endParaRPr>
              <a:latin typeface="Arial" panose="020B0604020202020204" pitchFamily="34" charset="0"/>
              <a:ea typeface="微软雅黑" panose="020B0503020204020204" charset="-122"/>
            </a:endParaRPr>
          </a:p>
        </p:txBody>
      </p:sp>
      <p:sp>
        <p:nvSpPr>
          <p:cNvPr id="2" name="文本框 1"/>
          <p:cNvSpPr txBox="1"/>
          <p:nvPr>
            <p:custDataLst>
              <p:tags r:id="rId29"/>
            </p:custDataLst>
          </p:nvPr>
        </p:nvSpPr>
        <p:spPr>
          <a:xfrm>
            <a:off x="3510915" y="118999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a:t>
            </a: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）动机冲突</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2000"/>
                                        <p:tgtEl>
                                          <p:spTgt spid="9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heel(1)">
                                      <p:cBhvr>
                                        <p:cTn id="11" dur="2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三、挫折的性质及其转化</a:t>
            </a:r>
            <a:endParaRPr lang="zh-CN" altLang="en-US" sz="2400" b="1" spc="300" noProof="0" dirty="0">
              <a:ln>
                <a:noFill/>
              </a:ln>
              <a:solidFill>
                <a:srgbClr val="FCC301"/>
              </a:solidFill>
              <a:effectLst/>
              <a:uLnTx/>
              <a:sym typeface="+mn-ea"/>
            </a:endParaRPr>
          </a:p>
        </p:txBody>
      </p:sp>
      <p:sp>
        <p:nvSpPr>
          <p:cNvPr id="2" name="文本框 25"/>
          <p:cNvSpPr txBox="1"/>
          <p:nvPr>
            <p:custDataLst>
              <p:tags r:id="rId2"/>
            </p:custDataLst>
          </p:nvPr>
        </p:nvSpPr>
        <p:spPr>
          <a:xfrm>
            <a:off x="664845" y="1607185"/>
            <a:ext cx="6118860" cy="2423795"/>
          </a:xfrm>
          <a:prstGeom prst="rect">
            <a:avLst/>
          </a:prstGeom>
          <a:noFill/>
          <a:ln w="9525">
            <a:noFill/>
          </a:ln>
        </p:spPr>
        <p:txBody>
          <a:bodyPr lIns="101600" tIns="0" rIns="82550" bIns="0"/>
          <a:p>
            <a:pPr marL="360045" marR="0" indent="-360045" algn="just" defTabSz="914400" fontAlgn="ctr">
              <a:lnSpc>
                <a:spcPct val="140000"/>
              </a:lnSpc>
              <a:spcBef>
                <a:spcPts val="500"/>
              </a:spcBef>
              <a:buClr>
                <a:srgbClr val="E34D4D"/>
              </a:buClr>
              <a:buSzPct val="105000"/>
              <a:buFont typeface="BatangChe" panose="02030609000101010101" charset="-127"/>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从挫折产生的基础和过程看，挫折是不可避免的和随时随地都可能发生的，所以，挫折具有必然性和普遍性。同时挫折还具有两面性：一方面，挫折具有消极性，使人失望、痛苦、沮丧，或引起粗暴的消极对抗行为，甚至导致攻击侵犯行为或失去对生活的追求，给自己和他人造成严重损失；另一方面，挫折又具有积极性，给人以教益，使人认识错误，接受教训，磨炼意志。使人更加成熟、坚强，在逆境中奋起，从而获得进一步的发展。</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25"/>
          <p:cNvSpPr txBox="1"/>
          <p:nvPr>
            <p:custDataLst>
              <p:tags r:id="rId3"/>
            </p:custDataLst>
          </p:nvPr>
        </p:nvSpPr>
        <p:spPr>
          <a:xfrm>
            <a:off x="695960" y="4525010"/>
            <a:ext cx="10800080" cy="1708150"/>
          </a:xfrm>
          <a:prstGeom prst="rect">
            <a:avLst/>
          </a:prstGeom>
          <a:noFill/>
          <a:ln w="9525">
            <a:noFill/>
          </a:ln>
        </p:spPr>
        <p:txBody>
          <a:bodyPr lIns="101600" tIns="0" rIns="82550" bIns="0"/>
          <a:p>
            <a:pPr marL="360045" marR="0" indent="-360045" algn="just" defTabSz="914400" fontAlgn="ctr">
              <a:lnSpc>
                <a:spcPct val="150000"/>
              </a:lnSpc>
              <a:spcBef>
                <a:spcPts val="500"/>
              </a:spcBef>
              <a:buClr>
                <a:srgbClr val="E34D4D"/>
              </a:buClr>
              <a:buSzPct val="100000"/>
              <a:buFont typeface="BatangChe" panose="02030609000101010101" charset="-127"/>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挫折的消极性和积极性都是相对的，也是可以转化的。挫折的转化是指当人们遇到挫折时，以积极的态度向挫折学习，将挫折变为动力，以顽强的毅力继续奋斗，或重新调整目标，从而使需要或动机获得新的满足的心理过程和实践过程，即减少挫折的消极因素，积极寻找挫折积极的一面，促使挫折产生的消极因素向积极方面转化。</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4" name="图片 13" descr="&amp;pky8717422100&amp;"/>
          <p:cNvPicPr>
            <a:picLocks noChangeAspect="1"/>
          </p:cNvPicPr>
          <p:nvPr/>
        </p:nvPicPr>
        <p:blipFill>
          <a:blip r:embed="rId4">
            <a:clrChange>
              <a:clrFrom>
                <a:srgbClr val="3BB6D5">
                  <a:alpha val="100000"/>
                </a:srgbClr>
              </a:clrFrom>
              <a:clrTo>
                <a:srgbClr val="3BB6D5">
                  <a:alpha val="100000"/>
                  <a:alpha val="0"/>
                </a:srgbClr>
              </a:clrTo>
            </a:clrChange>
          </a:blip>
          <a:srcRect l="18725" r="18119" b="12436"/>
          <a:stretch>
            <a:fillRect/>
          </a:stretch>
        </p:blipFill>
        <p:spPr>
          <a:xfrm>
            <a:off x="7122160" y="1358265"/>
            <a:ext cx="3924935" cy="3166745"/>
          </a:xfrm>
          <a:prstGeom prst="rect">
            <a:avLst/>
          </a:prstGeom>
          <a:ln>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3" name="文本框 2"/>
          <p:cNvSpPr txBox="1"/>
          <p:nvPr>
            <p:custDataLst>
              <p:tags r:id="rId2"/>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（一）大学生常见挫折</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74" name="组合 273"/>
          <p:cNvGrpSpPr/>
          <p:nvPr/>
        </p:nvGrpSpPr>
        <p:grpSpPr>
          <a:xfrm>
            <a:off x="1387475" y="2150110"/>
            <a:ext cx="3314065" cy="4258310"/>
            <a:chOff x="7775" y="4234"/>
            <a:chExt cx="3650" cy="4802"/>
          </a:xfrm>
        </p:grpSpPr>
        <p:sp>
          <p:nvSpPr>
            <p:cNvPr id="262" name="任意多边形 261"/>
            <p:cNvSpPr/>
            <p:nvPr>
              <p:custDataLst>
                <p:tags r:id="rId3"/>
              </p:custDataLst>
            </p:nvPr>
          </p:nvSpPr>
          <p:spPr>
            <a:xfrm flipH="1">
              <a:off x="9694" y="5678"/>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3" name="任意多边形 262"/>
            <p:cNvSpPr/>
            <p:nvPr>
              <p:custDataLst>
                <p:tags r:id="rId4"/>
              </p:custDataLst>
            </p:nvPr>
          </p:nvSpPr>
          <p:spPr>
            <a:xfrm flipH="1">
              <a:off x="8411" y="5746"/>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4" name="任意多边形 263"/>
            <p:cNvSpPr/>
            <p:nvPr>
              <p:custDataLst>
                <p:tags r:id="rId5"/>
              </p:custDataLst>
            </p:nvPr>
          </p:nvSpPr>
          <p:spPr>
            <a:xfrm flipH="1">
              <a:off x="7775" y="6127"/>
              <a:ext cx="830" cy="849"/>
            </a:xfrm>
            <a:custGeom>
              <a:avLst/>
              <a:gdLst/>
              <a:ahLst/>
              <a:cxnLst/>
              <a:rect l="0" t="0" r="0" b="0"/>
              <a:pathLst>
                <a:path w="120000" h="120000" extrusionOk="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A0BB0C"/>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5" name="任意多边形 264"/>
            <p:cNvSpPr/>
            <p:nvPr>
              <p:custDataLst>
                <p:tags r:id="rId6"/>
              </p:custDataLst>
            </p:nvPr>
          </p:nvSpPr>
          <p:spPr>
            <a:xfrm flipH="1">
              <a:off x="8424" y="5569"/>
              <a:ext cx="586" cy="600"/>
            </a:xfrm>
            <a:custGeom>
              <a:avLst/>
              <a:gdLst/>
              <a:ahLst/>
              <a:cxnLst/>
              <a:rect l="0" t="0" r="0" b="0"/>
              <a:pathLst>
                <a:path w="120000" h="120000" extrusionOk="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6" name="任意多边形 265"/>
            <p:cNvSpPr/>
            <p:nvPr>
              <p:custDataLst>
                <p:tags r:id="rId7"/>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FF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7" name="任意多边形 266"/>
            <p:cNvSpPr/>
            <p:nvPr>
              <p:custDataLst>
                <p:tags r:id="rId8"/>
              </p:custDataLst>
            </p:nvPr>
          </p:nvSpPr>
          <p:spPr>
            <a:xfrm flipH="1">
              <a:off x="8177" y="4860"/>
              <a:ext cx="608" cy="622"/>
            </a:xfrm>
            <a:custGeom>
              <a:avLst/>
              <a:gdLst/>
              <a:ahLst/>
              <a:cxnLst/>
              <a:rect l="0" t="0" r="0" b="0"/>
              <a:pathLst>
                <a:path w="120000" h="120000" extrusionOk="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8" name="任意多边形 267"/>
            <p:cNvSpPr/>
            <p:nvPr>
              <p:custDataLst>
                <p:tags r:id="rId9"/>
              </p:custDataLst>
            </p:nvPr>
          </p:nvSpPr>
          <p:spPr>
            <a:xfrm flipH="1">
              <a:off x="10185" y="4364"/>
              <a:ext cx="535" cy="547"/>
            </a:xfrm>
            <a:custGeom>
              <a:avLst/>
              <a:gdLst/>
              <a:ahLst/>
              <a:cxnLst/>
              <a:rect l="0" t="0" r="0" b="0"/>
              <a:pathLst>
                <a:path w="120000" h="120000" extrusionOk="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9" name="任意多边形 268"/>
            <p:cNvSpPr/>
            <p:nvPr>
              <p:custDataLst>
                <p:tags r:id="rId10"/>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DE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0" name="任意多边形 269"/>
            <p:cNvSpPr/>
            <p:nvPr>
              <p:custDataLst>
                <p:tags r:id="rId11"/>
              </p:custDataLst>
            </p:nvPr>
          </p:nvSpPr>
          <p:spPr>
            <a:xfrm flipH="1">
              <a:off x="10964" y="5951"/>
              <a:ext cx="462" cy="472"/>
            </a:xfrm>
            <a:custGeom>
              <a:avLst/>
              <a:gdLst/>
              <a:ahLst/>
              <a:cxnLst/>
              <a:rect l="0" t="0" r="0" b="0"/>
              <a:pathLst>
                <a:path w="120000" h="120000" extrusionOk="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1" name="任意多边形 270"/>
            <p:cNvSpPr/>
            <p:nvPr>
              <p:custDataLst>
                <p:tags r:id="rId12"/>
              </p:custDataLst>
            </p:nvPr>
          </p:nvSpPr>
          <p:spPr bwMode="auto">
            <a:xfrm>
              <a:off x="10683" y="5125"/>
              <a:ext cx="508" cy="489"/>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a:latin typeface="微软雅黑" panose="020B0503020204020204" charset="-122"/>
                <a:ea typeface="微软雅黑" panose="020B0503020204020204" charset="-122"/>
              </a:endParaRPr>
            </a:p>
          </p:txBody>
        </p:sp>
        <p:sp>
          <p:nvSpPr>
            <p:cNvPr id="272" name="任意多边形 271"/>
            <p:cNvSpPr/>
            <p:nvPr>
              <p:custDataLst>
                <p:tags r:id="rId13"/>
              </p:custDataLst>
            </p:nvPr>
          </p:nvSpPr>
          <p:spPr bwMode="auto">
            <a:xfrm>
              <a:off x="9107" y="4482"/>
              <a:ext cx="741" cy="714"/>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zh-CN" altLang="en-US" dirty="0">
                <a:latin typeface="微软雅黑" panose="020B0503020204020204" charset="-122"/>
                <a:ea typeface="微软雅黑" panose="020B0503020204020204" charset="-122"/>
              </a:endParaRPr>
            </a:p>
          </p:txBody>
        </p:sp>
        <p:sp>
          <p:nvSpPr>
            <p:cNvPr id="273" name="任意多边形 272"/>
            <p:cNvSpPr/>
            <p:nvPr>
              <p:custDataLst>
                <p:tags r:id="rId14"/>
              </p:custDataLst>
            </p:nvPr>
          </p:nvSpPr>
          <p:spPr bwMode="auto">
            <a:xfrm>
              <a:off x="7973" y="6342"/>
              <a:ext cx="434" cy="41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ysClr val="window" lastClr="FFFFFF"/>
            </a:solidFill>
            <a:ln>
              <a:noFill/>
            </a:ln>
            <a:effectLst/>
          </p:spPr>
          <p:txBody>
            <a:bodyPr lIns="121888" tIns="121888" rIns="121888" bIns="121888"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hangingPunct="0">
                <a:lnSpc>
                  <a:spcPct val="120000"/>
                </a:lnSpc>
                <a:spcBef>
                  <a:spcPct val="0"/>
                </a:spcBef>
                <a:spcAft>
                  <a:spcPct val="0"/>
                </a:spcAft>
              </a:pPr>
              <a:endParaRPr lang="zh-CN" altLang="zh-CN" sz="6400">
                <a:solidFill>
                  <a:srgbClr val="000000"/>
                </a:solidFill>
                <a:latin typeface="微软雅黑" panose="020B0503020204020204" charset="-122"/>
                <a:ea typeface="微软雅黑" panose="020B0503020204020204" charset="-122"/>
              </a:endParaRPr>
            </a:p>
          </p:txBody>
        </p:sp>
        <p:sp>
          <p:nvSpPr>
            <p:cNvPr id="278" name="任意多边形 277"/>
            <p:cNvSpPr/>
            <p:nvPr>
              <p:custDataLst>
                <p:tags r:id="rId15"/>
              </p:custDataLst>
            </p:nvPr>
          </p:nvSpPr>
          <p:spPr>
            <a:xfrm flipH="1">
              <a:off x="9691" y="5755"/>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9" name="任意多边形 278"/>
            <p:cNvSpPr/>
            <p:nvPr>
              <p:custDataLst>
                <p:tags r:id="rId16"/>
              </p:custDataLst>
            </p:nvPr>
          </p:nvSpPr>
          <p:spPr>
            <a:xfrm flipH="1">
              <a:off x="8408" y="5823"/>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grpSp>
      <p:grpSp>
        <p:nvGrpSpPr>
          <p:cNvPr id="4" name="组合 3"/>
          <p:cNvGrpSpPr/>
          <p:nvPr/>
        </p:nvGrpSpPr>
        <p:grpSpPr>
          <a:xfrm>
            <a:off x="5211445" y="2408555"/>
            <a:ext cx="6892290" cy="3237343"/>
            <a:chOff x="7657" y="3507"/>
            <a:chExt cx="9428" cy="4483"/>
          </a:xfrm>
        </p:grpSpPr>
        <p:grpSp>
          <p:nvGrpSpPr>
            <p:cNvPr id="125" name="组合 124"/>
            <p:cNvGrpSpPr/>
            <p:nvPr/>
          </p:nvGrpSpPr>
          <p:grpSpPr>
            <a:xfrm>
              <a:off x="7657" y="3507"/>
              <a:ext cx="9414" cy="1166"/>
              <a:chOff x="7657" y="3811"/>
              <a:chExt cx="9414" cy="1166"/>
            </a:xfrm>
          </p:grpSpPr>
          <p:sp>
            <p:nvSpPr>
              <p:cNvPr id="103" name="任意多边形 102"/>
              <p:cNvSpPr/>
              <p:nvPr>
                <p:custDataLst>
                  <p:tags r:id="rId17"/>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C00"/>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1</a:t>
                </a:r>
                <a:endParaRPr lang="en-US" b="1" spc="100">
                  <a:solidFill>
                    <a:schemeClr val="bg1"/>
                  </a:solidFill>
                  <a:latin typeface="微软雅黑" panose="020B0503020204020204" charset="-122"/>
                  <a:ea typeface="微软雅黑" panose="020B0503020204020204" charset="-122"/>
                </a:endParaRPr>
              </a:p>
            </p:txBody>
          </p:sp>
          <p:sp>
            <p:nvSpPr>
              <p:cNvPr id="106" name="矩形 105"/>
              <p:cNvSpPr/>
              <p:nvPr>
                <p:custDataLst>
                  <p:tags r:id="rId18"/>
                </p:custDataLst>
              </p:nvPr>
            </p:nvSpPr>
            <p:spPr>
              <a:xfrm>
                <a:off x="8523" y="3811"/>
                <a:ext cx="8548" cy="1167"/>
              </a:xfrm>
              <a:prstGeom prst="rect">
                <a:avLst/>
              </a:prstGeom>
            </p:spPr>
            <p:txBody>
              <a:bodyPr wrap="square" lIns="90000" tIns="0" rIns="90000" bIns="46800" anchor="ctr" anchorCtr="0"/>
              <a:p>
                <a:pPr marL="0" lvl="0" indent="0" algn="just">
                  <a:lnSpc>
                    <a:spcPct val="130000"/>
                  </a:lnSpc>
                  <a:spcBef>
                    <a:spcPts val="0"/>
                  </a:spcBef>
                  <a:spcAft>
                    <a:spcPts val="0"/>
                  </a:spcAft>
                  <a:buSzPct val="100000"/>
                </a:pPr>
                <a:r>
                  <a:rPr lang="zh-CN" altLang="en-US" sz="1600" b="1" spc="200">
                    <a:solidFill>
                      <a:schemeClr val="tx1">
                        <a:lumMod val="65000"/>
                        <a:lumOff val="35000"/>
                      </a:schemeClr>
                    </a:solidFill>
                    <a:uFillTx/>
                    <a:latin typeface="微软雅黑" panose="020B0503020204020204" charset="-122"/>
                    <a:ea typeface="微软雅黑" panose="020B0503020204020204" charset="-122"/>
                  </a:rPr>
                  <a:t>自我认识、自我定位、性心理、恋爱等方面的挫折。</a:t>
                </a:r>
                <a:endParaRPr lang="zh-CN" altLang="en-US" sz="16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6" name="组合 125"/>
            <p:cNvGrpSpPr/>
            <p:nvPr/>
          </p:nvGrpSpPr>
          <p:grpSpPr>
            <a:xfrm>
              <a:off x="7657" y="4668"/>
              <a:ext cx="9428" cy="1166"/>
              <a:chOff x="7657" y="4972"/>
              <a:chExt cx="9428" cy="1166"/>
            </a:xfrm>
          </p:grpSpPr>
          <p:sp>
            <p:nvSpPr>
              <p:cNvPr id="107" name="任意多边形 106"/>
              <p:cNvSpPr/>
              <p:nvPr>
                <p:custDataLst>
                  <p:tags r:id="rId19"/>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CC00"/>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2</a:t>
                </a:r>
                <a:endParaRPr lang="en-US" b="1" spc="100">
                  <a:solidFill>
                    <a:schemeClr val="bg1"/>
                  </a:solidFill>
                  <a:latin typeface="微软雅黑" panose="020B0503020204020204" charset="-122"/>
                  <a:ea typeface="微软雅黑" panose="020B0503020204020204" charset="-122"/>
                </a:endParaRPr>
              </a:p>
            </p:txBody>
          </p:sp>
          <p:sp>
            <p:nvSpPr>
              <p:cNvPr id="110" name="矩形 109"/>
              <p:cNvSpPr/>
              <p:nvPr>
                <p:custDataLst>
                  <p:tags r:id="rId20"/>
                </p:custDataLst>
              </p:nvPr>
            </p:nvSpPr>
            <p:spPr>
              <a:xfrm>
                <a:off x="8537" y="4972"/>
                <a:ext cx="8548" cy="1167"/>
              </a:xfrm>
              <a:prstGeom prst="rect">
                <a:avLst/>
              </a:prstGeom>
            </p:spPr>
            <p:txBody>
              <a:bodyPr wrap="square" lIns="90000" tIns="0" rIns="90000" bIns="46800" anchor="ctr" anchorCtr="0"/>
              <a:p>
                <a:pPr marL="0" lvl="0" indent="0" algn="just">
                  <a:lnSpc>
                    <a:spcPct val="130000"/>
                  </a:lnSpc>
                  <a:spcBef>
                    <a:spcPts val="0"/>
                  </a:spcBef>
                  <a:spcAft>
                    <a:spcPts val="0"/>
                  </a:spcAft>
                  <a:buSzPct val="100000"/>
                </a:pPr>
                <a:r>
                  <a:rPr lang="zh-CN" altLang="en-US" sz="1600" b="1" spc="200">
                    <a:solidFill>
                      <a:schemeClr val="tx1">
                        <a:lumMod val="65000"/>
                        <a:lumOff val="35000"/>
                      </a:schemeClr>
                    </a:solidFill>
                    <a:uFillTx/>
                    <a:latin typeface="微软雅黑" panose="020B0503020204020204" charset="-122"/>
                    <a:ea typeface="微软雅黑" panose="020B0503020204020204" charset="-122"/>
                  </a:rPr>
                  <a:t>平人际交往、个人发展方面的挫折。</a:t>
                </a:r>
                <a:endParaRPr lang="zh-CN" altLang="en-US" sz="16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7" name="组合 126"/>
            <p:cNvGrpSpPr/>
            <p:nvPr/>
          </p:nvGrpSpPr>
          <p:grpSpPr>
            <a:xfrm>
              <a:off x="7657" y="6024"/>
              <a:ext cx="9414" cy="680"/>
              <a:chOff x="7657" y="6328"/>
              <a:chExt cx="9414" cy="680"/>
            </a:xfrm>
          </p:grpSpPr>
          <p:sp>
            <p:nvSpPr>
              <p:cNvPr id="111" name="任意多边形 110"/>
              <p:cNvSpPr/>
              <p:nvPr>
                <p:custDataLst>
                  <p:tags r:id="rId21"/>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50F"/>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3</a:t>
                </a:r>
                <a:endParaRPr lang="en-US" b="1" spc="100">
                  <a:solidFill>
                    <a:schemeClr val="bg1"/>
                  </a:solidFill>
                  <a:latin typeface="微软雅黑" panose="020B0503020204020204" charset="-122"/>
                  <a:ea typeface="微软雅黑" panose="020B0503020204020204" charset="-122"/>
                </a:endParaRPr>
              </a:p>
            </p:txBody>
          </p:sp>
          <p:sp>
            <p:nvSpPr>
              <p:cNvPr id="114" name="矩形 113"/>
              <p:cNvSpPr/>
              <p:nvPr>
                <p:custDataLst>
                  <p:tags r:id="rId22"/>
                </p:custDataLst>
              </p:nvPr>
            </p:nvSpPr>
            <p:spPr>
              <a:xfrm>
                <a:off x="8523" y="6434"/>
                <a:ext cx="8548" cy="387"/>
              </a:xfrm>
              <a:prstGeom prst="rect">
                <a:avLst/>
              </a:prstGeom>
            </p:spPr>
            <p:txBody>
              <a:bodyPr wrap="square" lIns="90000" tIns="0" rIns="90000" bIns="46800" anchor="ctr" anchorCtr="0"/>
              <a:p>
                <a:pPr marL="0" lvl="0" algn="just">
                  <a:lnSpc>
                    <a:spcPct val="130000"/>
                  </a:lnSpc>
                  <a:spcBef>
                    <a:spcPts val="0"/>
                  </a:spcBef>
                  <a:spcAft>
                    <a:spcPts val="0"/>
                  </a:spcAft>
                  <a:buClrTx/>
                  <a:buSzTx/>
                  <a:buFontTx/>
                </a:pPr>
                <a:r>
                  <a:rPr lang="zh-CN" altLang="en-US" sz="1600" b="1" spc="200">
                    <a:solidFill>
                      <a:schemeClr val="tx1">
                        <a:lumMod val="65000"/>
                        <a:lumOff val="35000"/>
                      </a:schemeClr>
                    </a:solidFill>
                    <a:uFillTx/>
                    <a:latin typeface="微软雅黑" panose="020B0503020204020204" charset="-122"/>
                    <a:ea typeface="微软雅黑" panose="020B0503020204020204" charset="-122"/>
                  </a:rPr>
                  <a:t>生活习惯、专业学习、人际关系、经济来源等方面的挫折。</a:t>
                </a:r>
                <a:endParaRPr lang="zh-CN" altLang="en-US" sz="16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8" name="组合 127"/>
            <p:cNvGrpSpPr/>
            <p:nvPr/>
          </p:nvGrpSpPr>
          <p:grpSpPr>
            <a:xfrm>
              <a:off x="7657" y="6980"/>
              <a:ext cx="9414" cy="1010"/>
              <a:chOff x="7657" y="7284"/>
              <a:chExt cx="9414" cy="1010"/>
            </a:xfrm>
          </p:grpSpPr>
          <p:sp>
            <p:nvSpPr>
              <p:cNvPr id="115" name="任意多边形 114"/>
              <p:cNvSpPr/>
              <p:nvPr>
                <p:custDataLst>
                  <p:tags r:id="rId23"/>
                </p:custDataLst>
              </p:nvPr>
            </p:nvSpPr>
            <p:spPr>
              <a:xfrm>
                <a:off x="7657" y="7473"/>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9A35B"/>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4</a:t>
                </a:r>
                <a:endParaRPr lang="en-US" b="1" spc="100">
                  <a:solidFill>
                    <a:schemeClr val="bg1"/>
                  </a:solidFill>
                  <a:latin typeface="微软雅黑" panose="020B0503020204020204" charset="-122"/>
                  <a:ea typeface="微软雅黑" panose="020B0503020204020204" charset="-122"/>
                </a:endParaRPr>
              </a:p>
            </p:txBody>
          </p:sp>
          <p:sp>
            <p:nvSpPr>
              <p:cNvPr id="118" name="矩形 117"/>
              <p:cNvSpPr/>
              <p:nvPr>
                <p:custDataLst>
                  <p:tags r:id="rId24"/>
                </p:custDataLst>
              </p:nvPr>
            </p:nvSpPr>
            <p:spPr>
              <a:xfrm>
                <a:off x="8523" y="7284"/>
                <a:ext cx="8548" cy="1010"/>
              </a:xfrm>
              <a:prstGeom prst="rect">
                <a:avLst/>
              </a:prstGeom>
            </p:spPr>
            <p:txBody>
              <a:bodyPr wrap="square" lIns="90000" tIns="0" rIns="90000" bIns="46800" anchor="ctr" anchorCtr="0"/>
              <a:p>
                <a:pPr algn="just">
                  <a:lnSpc>
                    <a:spcPct val="130000"/>
                  </a:lnSpc>
                </a:pPr>
                <a:r>
                  <a:rPr lang="zh-CN" altLang="en-US" sz="1600" b="1" spc="200">
                    <a:solidFill>
                      <a:schemeClr val="tx1">
                        <a:lumMod val="65000"/>
                        <a:lumOff val="35000"/>
                      </a:schemeClr>
                    </a:solidFill>
                    <a:uFillTx/>
                    <a:latin typeface="微软雅黑" panose="020B0503020204020204" charset="-122"/>
                    <a:ea typeface="微软雅黑" panose="020B0503020204020204" charset="-122"/>
                  </a:rPr>
                  <a:t>求职、择业、就业方面的挫折。</a:t>
                </a:r>
                <a:endParaRPr lang="zh-CN" altLang="en-US" sz="1600" b="1" spc="200">
                  <a:solidFill>
                    <a:schemeClr val="tx1">
                      <a:lumMod val="65000"/>
                      <a:lumOff val="35000"/>
                    </a:schemeClr>
                  </a:solidFill>
                  <a:uFillTx/>
                  <a:latin typeface="微软雅黑" panose="020B0503020204020204" charset="-122"/>
                  <a:ea typeface="微软雅黑" panose="020B0503020204020204" charset="-122"/>
                </a:endParaRPr>
              </a:p>
            </p:txBody>
          </p:sp>
        </p:grpSp>
      </p:gr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3" name="文本框 2"/>
          <p:cNvSpPr txBox="1"/>
          <p:nvPr>
            <p:custDataLst>
              <p:tags r:id="rId2"/>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椭圆 7"/>
          <p:cNvSpPr/>
          <p:nvPr>
            <p:custDataLst>
              <p:tags r:id="rId3"/>
            </p:custDataLst>
          </p:nvPr>
        </p:nvSpPr>
        <p:spPr>
          <a:xfrm>
            <a:off x="6042660" y="4759008"/>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4"/>
            </p:custDataLst>
          </p:nvPr>
        </p:nvSpPr>
        <p:spPr>
          <a:xfrm flipV="1">
            <a:off x="6153785" y="4412933"/>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5"/>
            </p:custDataLst>
          </p:nvPr>
        </p:nvSpPr>
        <p:spPr>
          <a:xfrm rot="16722168">
            <a:off x="6263323" y="3020695"/>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custDataLst>
              <p:tags r:id="rId6"/>
            </p:custDataLst>
          </p:nvPr>
        </p:nvSpPr>
        <p:spPr>
          <a:xfrm>
            <a:off x="881698" y="2284095"/>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矩形 5"/>
          <p:cNvSpPr/>
          <p:nvPr>
            <p:custDataLst>
              <p:tags r:id="rId7"/>
            </p:custDataLst>
          </p:nvPr>
        </p:nvSpPr>
        <p:spPr>
          <a:xfrm>
            <a:off x="1194435" y="2468245"/>
            <a:ext cx="4418330"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indent="0" algn="just" fontAlgn="ctr">
              <a:lnSpc>
                <a:spcPct val="130000"/>
              </a:lnSpc>
              <a:spcBef>
                <a:spcPts val="100"/>
              </a:spcBef>
              <a:spcAft>
                <a:spcPts val="0"/>
              </a:spcAft>
              <a:buSzPct val="100000"/>
              <a:buFont typeface="Wingdings" panose="05000000000000000000" charset="0"/>
              <a:buNone/>
            </a:pPr>
            <a:r>
              <a:rPr lang="en-US" altLang="zh-CN"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（1）</a:t>
            </a:r>
            <a:r>
              <a:rPr lang="en-US" altLang="zh-CN"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焦虑</a:t>
            </a:r>
            <a:r>
              <a:rPr lang="zh-CN" altLang="en-US"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：焦虑</a:t>
            </a:r>
            <a:r>
              <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是一种模糊的、紧张不安的综合性负面情绪，常常伴随焦急、忧虑、恐惧等感受，甚至可能会出现发冷汗、恶心、心悸、手颤、失眠等神经生理反应。当人们面临心理冲突、情境压力或遇到挫折，或者预感到某种不祥的事情或不良的后果将要发生，或者感到需要付出努力的情境将要来临而又感到没有把握预防和解决时，一般都会产生焦虑情绪。</a:t>
            </a:r>
            <a:endParaRPr lang="en-US" altLang="zh-CN"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8"/>
            </p:custDataLst>
          </p:nvPr>
        </p:nvSpPr>
        <p:spPr>
          <a:xfrm>
            <a:off x="6293485" y="2284095"/>
            <a:ext cx="5022000" cy="3759200"/>
          </a:xfrm>
          <a:prstGeom prst="rect">
            <a:avLst/>
          </a:prstGeom>
          <a:solidFill>
            <a:schemeClr val="accent2"/>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19" name="矩形 18"/>
          <p:cNvSpPr/>
          <p:nvPr>
            <p:custDataLst>
              <p:tags r:id="rId9"/>
            </p:custDataLst>
          </p:nvPr>
        </p:nvSpPr>
        <p:spPr>
          <a:xfrm>
            <a:off x="6632575" y="2458720"/>
            <a:ext cx="4455795"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indent="0" algn="just" fontAlgn="ctr">
              <a:lnSpc>
                <a:spcPct val="130000"/>
              </a:lnSpc>
              <a:spcBef>
                <a:spcPts val="100"/>
              </a:spcBef>
              <a:spcAft>
                <a:spcPts val="0"/>
              </a:spcAft>
              <a:buSzPct val="100000"/>
              <a:buFont typeface="Wingdings" panose="05000000000000000000" charset="0"/>
              <a:buNone/>
            </a:pPr>
            <a:r>
              <a:rPr lang="en-US" altLang="zh-CN" sz="1600" b="1" spc="100">
                <a:solidFill>
                  <a:schemeClr val="bg2"/>
                </a:solidFill>
                <a:uFillTx/>
                <a:latin typeface="微软雅黑" panose="020B0503020204020204" charset="-122"/>
                <a:ea typeface="微软雅黑" panose="020B0503020204020204" charset="-122"/>
                <a:cs typeface="微软雅黑" panose="020B0503020204020204" charset="-122"/>
                <a:sym typeface="+mn-ea"/>
              </a:rPr>
              <a:t>（2）冷漠</a:t>
            </a:r>
            <a:r>
              <a:rPr lang="zh-CN" altLang="en-US" sz="1600" b="1" spc="100">
                <a:solidFill>
                  <a:schemeClr val="bg2"/>
                </a:solidFill>
                <a:uFillTx/>
                <a:latin typeface="微软雅黑" panose="020B0503020204020204" charset="-122"/>
                <a:ea typeface="微软雅黑" panose="020B0503020204020204" charset="-122"/>
                <a:cs typeface="微软雅黑" panose="020B0503020204020204" charset="-122"/>
                <a:sym typeface="+mn-ea"/>
              </a:rPr>
              <a:t>：冷漠</a:t>
            </a: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是指当个人遇到挫折时表现出的一种无动于衷和漠不关心的态度。这是一种复杂的挫折反应。表面上看，冷漠似乎是逆来顺受，毫无情绪反应，而事实上并不意味着当事人没有反应，而是对挫折更加痛苦的内心体验，只是被压抑或以间接的形式表现了出来。一般情况下，对挫折的冷漠反应是由于一个人长期遭受挫折或感到没有任何希望摆脱或消除困境时产生的。</a:t>
            </a:r>
            <a:endPar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10"/>
            </p:custDataLst>
          </p:nvPr>
        </p:nvSpPr>
        <p:spPr>
          <a:xfrm>
            <a:off x="961390" y="178117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情绪性反应</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6042660" y="4423728"/>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3"/>
            </p:custDataLst>
          </p:nvPr>
        </p:nvSpPr>
        <p:spPr>
          <a:xfrm flipV="1">
            <a:off x="6153785" y="4077653"/>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63323" y="2685415"/>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custDataLst>
              <p:tags r:id="rId5"/>
            </p:custDataLst>
          </p:nvPr>
        </p:nvSpPr>
        <p:spPr>
          <a:xfrm>
            <a:off x="1048068" y="2577465"/>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6" name="矩形 5"/>
          <p:cNvSpPr/>
          <p:nvPr>
            <p:custDataLst>
              <p:tags r:id="rId6"/>
            </p:custDataLst>
          </p:nvPr>
        </p:nvSpPr>
        <p:spPr>
          <a:xfrm>
            <a:off x="1348105" y="2761615"/>
            <a:ext cx="4418330"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indent="0" algn="just" fontAlgn="ctr">
              <a:lnSpc>
                <a:spcPct val="130000"/>
              </a:lnSpc>
              <a:spcBef>
                <a:spcPts val="100"/>
              </a:spcBef>
              <a:spcAft>
                <a:spcPts val="0"/>
              </a:spcAft>
              <a:buSzPct val="100000"/>
              <a:buFont typeface="Wingdings" panose="05000000000000000000" charset="0"/>
              <a:buNone/>
            </a:pPr>
            <a:r>
              <a:rPr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（3）退行</a:t>
            </a:r>
            <a:r>
              <a:rPr lang="zh-CN" sz="1600" b="1" spc="100">
                <a:solidFill>
                  <a:schemeClr val="bg1"/>
                </a:solidFill>
                <a:uFillTx/>
                <a:latin typeface="微软雅黑" panose="020B0503020204020204" charset="-122"/>
                <a:ea typeface="微软雅黑" panose="020B0503020204020204" charset="-122"/>
                <a:cs typeface="微软雅黑" panose="020B0503020204020204" charset="-122"/>
                <a:sym typeface="+mn-ea"/>
              </a:rPr>
              <a:t>：退行，</a:t>
            </a:r>
            <a:r>
              <a:rPr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也叫退化感情、倒退。是指当人们受到挫折时所表现出的与自己年龄和身份</a:t>
            </a:r>
            <a:endParaRPr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1" indent="0" algn="just" fontAlgn="ctr">
              <a:lnSpc>
                <a:spcPct val="130000"/>
              </a:lnSpc>
              <a:spcBef>
                <a:spcPts val="100"/>
              </a:spcBef>
              <a:spcAft>
                <a:spcPts val="0"/>
              </a:spcAft>
              <a:buSzPct val="100000"/>
              <a:buFont typeface="Wingdings" panose="05000000000000000000" charset="0"/>
              <a:buNone/>
            </a:pPr>
            <a:r>
              <a:rPr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不相称的幼稚行为。通常，不同年龄阶段的人，各有其不同的情绪和行为模式。随着年</a:t>
            </a:r>
            <a:endParaRPr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1" indent="0" algn="just" fontAlgn="ctr">
              <a:lnSpc>
                <a:spcPct val="130000"/>
              </a:lnSpc>
              <a:spcBef>
                <a:spcPts val="100"/>
              </a:spcBef>
              <a:spcAft>
                <a:spcPts val="0"/>
              </a:spcAft>
              <a:buSzPct val="100000"/>
              <a:buFont typeface="Wingdings" panose="05000000000000000000" charset="0"/>
              <a:buNone/>
            </a:pPr>
            <a:r>
              <a:rPr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龄的增长，在社会生活方方面面的影响下，人们在情绪和行为方面会日益成熟起来，并</a:t>
            </a:r>
            <a:endParaRPr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1" indent="0" algn="just" fontAlgn="ctr">
              <a:lnSpc>
                <a:spcPct val="130000"/>
              </a:lnSpc>
              <a:spcBef>
                <a:spcPts val="100"/>
              </a:spcBef>
              <a:spcAft>
                <a:spcPts val="0"/>
              </a:spcAft>
              <a:buSzPct val="100000"/>
              <a:buFont typeface="Wingdings" panose="05000000000000000000" charset="0"/>
              <a:buNone/>
            </a:pPr>
            <a:r>
              <a:rPr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逐渐学会控制自己，在适当的场合和适当的时候，做出与自己年龄相符的情绪反应和行</a:t>
            </a:r>
            <a:endParaRPr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1" indent="0" algn="just" fontAlgn="ctr">
              <a:lnSpc>
                <a:spcPct val="130000"/>
              </a:lnSpc>
              <a:spcBef>
                <a:spcPts val="100"/>
              </a:spcBef>
              <a:spcAft>
                <a:spcPts val="0"/>
              </a:spcAft>
              <a:buSzPct val="100000"/>
              <a:buFont typeface="Wingdings" panose="05000000000000000000" charset="0"/>
              <a:buNone/>
            </a:pPr>
            <a:r>
              <a:rPr sz="1600" spc="100">
                <a:solidFill>
                  <a:schemeClr val="bg1"/>
                </a:solidFill>
                <a:uFillTx/>
                <a:latin typeface="微软雅黑" panose="020B0503020204020204" charset="-122"/>
                <a:ea typeface="微软雅黑" panose="020B0503020204020204" charset="-122"/>
                <a:cs typeface="微软雅黑" panose="020B0503020204020204" charset="-122"/>
                <a:sym typeface="+mn-ea"/>
              </a:rPr>
              <a:t>为表现。</a:t>
            </a:r>
            <a:endParaRPr sz="160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7"/>
            </p:custDataLst>
          </p:nvPr>
        </p:nvSpPr>
        <p:spPr>
          <a:xfrm>
            <a:off x="6447155" y="2577465"/>
            <a:ext cx="5022000" cy="3759200"/>
          </a:xfrm>
          <a:prstGeom prst="rect">
            <a:avLst/>
          </a:prstGeom>
          <a:solidFill>
            <a:schemeClr val="accent2"/>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19" name="矩形 18"/>
          <p:cNvSpPr/>
          <p:nvPr>
            <p:custDataLst>
              <p:tags r:id="rId8"/>
            </p:custDataLst>
          </p:nvPr>
        </p:nvSpPr>
        <p:spPr>
          <a:xfrm>
            <a:off x="6786245" y="2752090"/>
            <a:ext cx="4455795"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indent="0" algn="just" fontAlgn="ctr">
              <a:lnSpc>
                <a:spcPct val="130000"/>
              </a:lnSpc>
              <a:spcBef>
                <a:spcPts val="100"/>
              </a:spcBef>
              <a:spcAft>
                <a:spcPts val="0"/>
              </a:spcAft>
              <a:buSzPct val="100000"/>
              <a:buFont typeface="Wingdings" panose="05000000000000000000" charset="0"/>
              <a:buNone/>
            </a:pPr>
            <a:r>
              <a:rPr sz="1600" b="1" spc="100">
                <a:solidFill>
                  <a:schemeClr val="bg2"/>
                </a:solidFill>
                <a:uFillTx/>
                <a:latin typeface="微软雅黑" panose="020B0503020204020204" charset="-122"/>
                <a:ea typeface="微软雅黑" panose="020B0503020204020204" charset="-122"/>
                <a:cs typeface="微软雅黑" panose="020B0503020204020204" charset="-122"/>
                <a:sym typeface="+mn-ea"/>
              </a:rPr>
              <a:t>（4）幻想</a:t>
            </a:r>
            <a:r>
              <a:rPr lang="zh-CN" sz="1600" b="1" spc="100">
                <a:solidFill>
                  <a:schemeClr val="bg2"/>
                </a:solidFill>
                <a:uFillTx/>
                <a:latin typeface="微软雅黑" panose="020B0503020204020204" charset="-122"/>
                <a:ea typeface="微软雅黑" panose="020B0503020204020204" charset="-122"/>
                <a:cs typeface="微软雅黑" panose="020B0503020204020204" charset="-122"/>
                <a:sym typeface="+mn-ea"/>
              </a:rPr>
              <a:t>：幻想</a:t>
            </a:r>
            <a:r>
              <a:rPr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是指个人在遇到挫折时企图以自己想象的虚幻情境来应对挫折。任何人都有幻想，大学生又处在多幻想的年龄段，所以大学生的幻想特别多。通过幻想，人们可以暂时脱离现实，在自己想象的情境中满足一些自己的需要和欲望，产生一种愉快和满足的感觉。应该说，当人们遇到挫折时，暂时的幻想，可以使人在一定程度上缓解挫折情绪，偶尔为之，也是正常的。但</a:t>
            </a:r>
            <a:endParaRPr sz="16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9"/>
            </p:custDataLst>
          </p:nvPr>
        </p:nvSpPr>
        <p:spPr>
          <a:xfrm>
            <a:off x="3931285" y="128968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10"/>
            </p:custDataLst>
          </p:nvPr>
        </p:nvSpPr>
        <p:spPr>
          <a:xfrm>
            <a:off x="972820" y="201041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情绪性反应</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93" name="椭圆 92"/>
          <p:cNvSpPr/>
          <p:nvPr>
            <p:custDataLst>
              <p:tags r:id="rId2"/>
            </p:custDataLst>
          </p:nvPr>
        </p:nvSpPr>
        <p:spPr>
          <a:xfrm>
            <a:off x="5970324" y="1880282"/>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94" name="椭圆 93"/>
          <p:cNvSpPr/>
          <p:nvPr>
            <p:custDataLst>
              <p:tags r:id="rId3"/>
            </p:custDataLst>
          </p:nvPr>
        </p:nvSpPr>
        <p:spPr>
          <a:xfrm>
            <a:off x="6501184" y="4420295"/>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0" name="组合 109"/>
          <p:cNvGrpSpPr/>
          <p:nvPr/>
        </p:nvGrpSpPr>
        <p:grpSpPr>
          <a:xfrm>
            <a:off x="1261745" y="2421255"/>
            <a:ext cx="9554845" cy="1293495"/>
            <a:chOff x="1151" y="2102"/>
            <a:chExt cx="15047" cy="2037"/>
          </a:xfrm>
        </p:grpSpPr>
        <p:sp>
          <p:nvSpPr>
            <p:cNvPr id="111" name="矩形 110"/>
            <p:cNvSpPr/>
            <p:nvPr>
              <p:custDataLst>
                <p:tags r:id="rId4"/>
              </p:custDataLst>
            </p:nvPr>
          </p:nvSpPr>
          <p:spPr>
            <a:xfrm>
              <a:off x="2478" y="2102"/>
              <a:ext cx="13720" cy="20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 （5）逃避：</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逃避是指个人在遇到挫折或感到可能面临挫折时，不能面对现实、正视挫折，而是以消极的态度躲开挫折和现实的一种挫折反应方式。如有些学生谈恋爱失败后就不敢再谈恋爱；有些学生当众演讲失败，受到别人嘲笑后再也不参加集体活动等。</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a:ln>
              <a:noFill/>
            </a:ln>
          </p:spPr>
        </p:pic>
      </p:grpSp>
      <p:grpSp>
        <p:nvGrpSpPr>
          <p:cNvPr id="113" name="组合 112"/>
          <p:cNvGrpSpPr/>
          <p:nvPr/>
        </p:nvGrpSpPr>
        <p:grpSpPr>
          <a:xfrm>
            <a:off x="1275715" y="3922395"/>
            <a:ext cx="9541510" cy="1731010"/>
            <a:chOff x="1173" y="5214"/>
            <a:chExt cx="15026" cy="2726"/>
          </a:xfrm>
        </p:grpSpPr>
        <p:sp>
          <p:nvSpPr>
            <p:cNvPr id="114" name="矩形 113"/>
            <p:cNvSpPr/>
            <p:nvPr>
              <p:custDataLst>
                <p:tags r:id="rId6"/>
              </p:custDataLst>
            </p:nvPr>
          </p:nvSpPr>
          <p:spPr>
            <a:xfrm>
              <a:off x="2478" y="5214"/>
              <a:ext cx="13721" cy="27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（6）固执：</a:t>
              </a:r>
              <a:r>
                <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固执是</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指个人在受到挫折后，采取刻板的方式盲目地反复进行某种单调、机械的无效动作，尽管知道这些动作对目标的达成、需要的满足并无帮助。通常，固执是在一个人反复遭受挫折而又一时无法克服或回避的情况下产生的，过多、过严的惩罚和指责，或者当人处于惊慌失措的状态时也容易产生固执行为。</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7"/>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8"/>
              </p:custDataLst>
            </p:nvPr>
          </p:nvGrpSpPr>
          <p:grpSpPr>
            <a:xfrm rot="0">
              <a:off x="15378" y="2380"/>
              <a:ext cx="1607" cy="240"/>
              <a:chOff x="12103" y="3344"/>
              <a:chExt cx="1607" cy="240"/>
            </a:xfrm>
            <a:grpFill/>
          </p:grpSpPr>
          <p:sp>
            <p:nvSpPr>
              <p:cNvPr id="256" name="矩形 255"/>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13"/>
            </p:custDataLst>
          </p:nvPr>
        </p:nvSpPr>
        <p:spPr>
          <a:xfrm>
            <a:off x="3931285" y="128968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14"/>
            </p:custDataLst>
          </p:nvPr>
        </p:nvSpPr>
        <p:spPr>
          <a:xfrm>
            <a:off x="1116965" y="194119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情绪性反应</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0"/>
                                        </p:tgtEl>
                                        <p:attrNameLst>
                                          <p:attrName>style.visibility</p:attrName>
                                        </p:attrNameLst>
                                      </p:cBhvr>
                                      <p:to>
                                        <p:strVal val="visible"/>
                                      </p:to>
                                    </p:set>
                                    <p:animEffect transition="in" filter="barn(inVertical)">
                                      <p:cBhvr>
                                        <p:cTn id="7" dur="1000"/>
                                        <p:tgtEl>
                                          <p:spTgt spid="110"/>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113"/>
                                        </p:tgtEl>
                                        <p:attrNameLst>
                                          <p:attrName>style.visibility</p:attrName>
                                        </p:attrNameLst>
                                      </p:cBhvr>
                                      <p:to>
                                        <p:strVal val="visible"/>
                                      </p:to>
                                    </p:set>
                                    <p:animEffect transition="in" filter="barn(inVertical)">
                                      <p:cBhvr>
                                        <p:cTn id="11"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93" name="椭圆 92"/>
          <p:cNvSpPr/>
          <p:nvPr>
            <p:custDataLst>
              <p:tags r:id="rId2"/>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94" name="椭圆 93"/>
          <p:cNvSpPr/>
          <p:nvPr>
            <p:custDataLst>
              <p:tags r:id="rId3"/>
            </p:custDataLst>
          </p:nvPr>
        </p:nvSpPr>
        <p:spPr>
          <a:xfrm>
            <a:off x="6544364" y="44196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0" name="组合 109"/>
          <p:cNvGrpSpPr/>
          <p:nvPr/>
        </p:nvGrpSpPr>
        <p:grpSpPr>
          <a:xfrm>
            <a:off x="1261745" y="2505075"/>
            <a:ext cx="9554845" cy="1293495"/>
            <a:chOff x="1151" y="2102"/>
            <a:chExt cx="15047" cy="2037"/>
          </a:xfrm>
        </p:grpSpPr>
        <p:sp>
          <p:nvSpPr>
            <p:cNvPr id="111" name="矩形 110"/>
            <p:cNvSpPr/>
            <p:nvPr>
              <p:custDataLst>
                <p:tags r:id="rId4"/>
              </p:custDataLst>
            </p:nvPr>
          </p:nvSpPr>
          <p:spPr>
            <a:xfrm>
              <a:off x="2478" y="2102"/>
              <a:ext cx="13720" cy="20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 （7）攻击：</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攻击是指当一个人遇到挫折时，为了将愤怒的情绪发泄出去，或者对构成挫折的对象进行报复而产生的攻击性行为。攻击性行为的对象可能是构成挫折的人或物，也可能是其他替代物，还有可能是受挫者自身。攻击性行为的表现形式多种多样，一般分直接攻击和转向攻击两种。</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a:ln>
              <a:noFill/>
            </a:ln>
          </p:spPr>
        </p:pic>
      </p:grpSp>
      <p:grpSp>
        <p:nvGrpSpPr>
          <p:cNvPr id="113" name="组合 112"/>
          <p:cNvGrpSpPr/>
          <p:nvPr/>
        </p:nvGrpSpPr>
        <p:grpSpPr>
          <a:xfrm>
            <a:off x="1275715" y="4006215"/>
            <a:ext cx="9541510" cy="1731010"/>
            <a:chOff x="1173" y="5214"/>
            <a:chExt cx="15026" cy="2726"/>
          </a:xfrm>
        </p:grpSpPr>
        <p:sp>
          <p:nvSpPr>
            <p:cNvPr id="114" name="矩形 113"/>
            <p:cNvSpPr/>
            <p:nvPr>
              <p:custDataLst>
                <p:tags r:id="rId6"/>
              </p:custDataLst>
            </p:nvPr>
          </p:nvSpPr>
          <p:spPr>
            <a:xfrm>
              <a:off x="2478" y="5214"/>
              <a:ext cx="13721" cy="27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（8）</a:t>
              </a: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自杀：</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自杀是个人遭受挫折后的一种极端反应方式，也可以看做是受挫后针对自身的一种典型的特殊的攻击行为。当一个人受到突然而沉重的挫折打击，或者长期受到挫折的困扰和折磨，感到万念俱灰不能自拔时，可能会产生自暴自弃、轻生厌世的想法，此时若得不到外力的帮助，就可能采取上吊、跳楼、投河、服毒等方式自杀。</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67" name="组合 266"/>
          <p:cNvGrpSpPr/>
          <p:nvPr/>
        </p:nvGrpSpPr>
        <p:grpSpPr>
          <a:xfrm>
            <a:off x="857885" y="6395720"/>
            <a:ext cx="10332085" cy="152400"/>
            <a:chOff x="714" y="2380"/>
            <a:chExt cx="16271" cy="240"/>
          </a:xfrm>
          <a:solidFill>
            <a:schemeClr val="accent1"/>
          </a:solidFill>
        </p:grpSpPr>
        <p:cxnSp>
          <p:nvCxnSpPr>
            <p:cNvPr id="254" name="直接连接符 253"/>
            <p:cNvCxnSpPr/>
            <p:nvPr>
              <p:custDataLst>
                <p:tags r:id="rId7"/>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8"/>
              </p:custDataLst>
            </p:nvPr>
          </p:nvGrpSpPr>
          <p:grpSpPr>
            <a:xfrm rot="0">
              <a:off x="15378" y="2380"/>
              <a:ext cx="1607" cy="240"/>
              <a:chOff x="12103" y="3344"/>
              <a:chExt cx="1607" cy="240"/>
            </a:xfrm>
            <a:grpFill/>
          </p:grpSpPr>
          <p:sp>
            <p:nvSpPr>
              <p:cNvPr id="256" name="矩形 255"/>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custDataLst>
              <p:tags r:id="rId13"/>
            </p:custDataLst>
          </p:nvPr>
        </p:nvSpPr>
        <p:spPr>
          <a:xfrm>
            <a:off x="3931285" y="128968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14"/>
            </p:custDataLst>
          </p:nvPr>
        </p:nvSpPr>
        <p:spPr>
          <a:xfrm>
            <a:off x="1116965" y="194119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情绪性反应</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0"/>
                                        </p:tgtEl>
                                        <p:attrNameLst>
                                          <p:attrName>style.visibility</p:attrName>
                                        </p:attrNameLst>
                                      </p:cBhvr>
                                      <p:to>
                                        <p:strVal val="visible"/>
                                      </p:to>
                                    </p:set>
                                    <p:animEffect transition="in" filter="barn(inVertical)">
                                      <p:cBhvr>
                                        <p:cTn id="7" dur="1000"/>
                                        <p:tgtEl>
                                          <p:spTgt spid="110"/>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113"/>
                                        </p:tgtEl>
                                        <p:attrNameLst>
                                          <p:attrName>style.visibility</p:attrName>
                                        </p:attrNameLst>
                                      </p:cBhvr>
                                      <p:to>
                                        <p:strVal val="visible"/>
                                      </p:to>
                                    </p:set>
                                    <p:animEffect transition="in" filter="barn(inVertical)">
                                      <p:cBhvr>
                                        <p:cTn id="11"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861695" y="2001520"/>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l"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理智性反应</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2" name="Picture 2"/>
          <p:cNvPicPr>
            <a:picLocks noChangeAspect="1" noChangeArrowheads="1"/>
          </p:cNvPicPr>
          <p:nvPr>
            <p:custDataLst>
              <p:tags r:id="rId3"/>
            </p:custDataLst>
          </p:nvPr>
        </p:nvPicPr>
        <p:blipFill>
          <a:blip r:embed="rId4"/>
          <a:srcRect t="36439" b="10309"/>
          <a:stretch>
            <a:fillRect/>
          </a:stretch>
        </p:blipFill>
        <p:spPr bwMode="auto">
          <a:xfrm>
            <a:off x="0" y="3907155"/>
            <a:ext cx="12192000" cy="2950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le 6"/>
          <p:cNvSpPr txBox="1"/>
          <p:nvPr>
            <p:custDataLst>
              <p:tags r:id="rId5"/>
            </p:custDataLst>
          </p:nvPr>
        </p:nvSpPr>
        <p:spPr>
          <a:xfrm>
            <a:off x="791845" y="2369820"/>
            <a:ext cx="10607675" cy="127952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lvl="0" indent="0" algn="just" fontAlgn="ctr">
              <a:lnSpc>
                <a:spcPct val="130000"/>
              </a:lnSpc>
              <a:spcBef>
                <a:spcPts val="1200"/>
              </a:spcBef>
              <a:spcAft>
                <a:spcPts val="0"/>
              </a:spcAft>
              <a:buSzPct val="100000"/>
              <a:buFont typeface="Wingdings" panose="05000000000000000000" charset="0"/>
              <a:buNone/>
            </a:pPr>
            <a:r>
              <a:rPr lang="zh-CN" altLang="en-US" b="1" spc="160" dirty="0">
                <a:solidFill>
                  <a:srgbClr val="00B050"/>
                </a:solidFill>
                <a:uFillTx/>
                <a:latin typeface="微软雅黑" panose="020B0503020204020204" charset="-122"/>
                <a:ea typeface="微软雅黑" panose="020B0503020204020204" charset="-122"/>
                <a:sym typeface="+mn-ea"/>
              </a:rPr>
              <a:t>（1）坚持目标，逆境奋起，矢志不渝：</a:t>
            </a: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当人们遇到挫折后，经过客观冷静地分析，发现自己所追求的目标是现实的和正确的，当前的挫折只是暂时的，是在实现目标的道路上遇到的一些曲折，经过努力是可以克服和逾越的。所以，应设法排除障碍，克服困难，坚持不懈地朝着既定目标矢志不渝地迈进，直至最终实现自己的愿望和目标。</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custDataLst>
              <p:tags r:id="rId6"/>
            </p:custDataLst>
          </p:nvPr>
        </p:nvSpPr>
        <p:spPr>
          <a:xfrm>
            <a:off x="3931285" y="128968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pic>
        <p:nvPicPr>
          <p:cNvPr id="12" name="Picture 2"/>
          <p:cNvPicPr>
            <a:picLocks noChangeAspect="1" noChangeArrowheads="1"/>
          </p:cNvPicPr>
          <p:nvPr>
            <p:custDataLst>
              <p:tags r:id="rId2"/>
            </p:custDataLst>
          </p:nvPr>
        </p:nvPicPr>
        <p:blipFill>
          <a:blip r:embed="rId3"/>
          <a:srcRect t="36439" b="10309"/>
          <a:stretch>
            <a:fillRect/>
          </a:stretch>
        </p:blipFill>
        <p:spPr bwMode="auto">
          <a:xfrm>
            <a:off x="0" y="3907155"/>
            <a:ext cx="12192000" cy="2950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le 6"/>
          <p:cNvSpPr txBox="1"/>
          <p:nvPr>
            <p:custDataLst>
              <p:tags r:id="rId4"/>
            </p:custDataLst>
          </p:nvPr>
        </p:nvSpPr>
        <p:spPr>
          <a:xfrm>
            <a:off x="806450" y="1249680"/>
            <a:ext cx="10607675" cy="255968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lvl="0" indent="0" algn="just" fontAlgn="ctr">
              <a:lnSpc>
                <a:spcPct val="130000"/>
              </a:lnSpc>
              <a:spcBef>
                <a:spcPts val="1200"/>
              </a:spcBef>
              <a:spcAft>
                <a:spcPts val="0"/>
              </a:spcAft>
              <a:buSzPct val="100000"/>
              <a:buFont typeface="Wingdings" panose="05000000000000000000" charset="0"/>
              <a:buNone/>
            </a:pPr>
            <a:r>
              <a:rPr lang="zh-CN" altLang="en-US" b="1" spc="160" dirty="0">
                <a:solidFill>
                  <a:srgbClr val="00B050"/>
                </a:solidFill>
                <a:uFillTx/>
                <a:latin typeface="微软雅黑" panose="020B0503020204020204" charset="-122"/>
                <a:ea typeface="微软雅黑" panose="020B0503020204020204" charset="-122"/>
                <a:sym typeface="+mn-ea"/>
              </a:rPr>
              <a:t>（2）调整目标，循序渐进，不断努力：</a:t>
            </a: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由于自身条件或社会因素的限制，人们的需要和目标并不是都能满足和实现的，或者在目前的条件下是不可能满足和实现的。因此，人们在实现目标的过程中，几经努力和尝试都失败后，就要冷静下来，认真客观地分析导致失败的真正原因，并根据实际情况对自己的奋斗目标进行适当的调整。一方面，可能自己定的目标太高，不符合目前自己的实际情况，或实现目标的条件尚不具备，需要适当降低目标，或将目标分成几个阶段性目标，并根据实际情况适当变换实现目标的途径和方法，循序渐进，通过不断努力，逐步获得成功。另一方面，人们满足需要和实现愿望的途径和方式是多种多样的，一旦遇到挫折，发现原定的目标难以实现时，还可以改换目标，寻找新的能够实现的目标取而代之，同样可以达到满足自身需要的目的。</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853565" y="1973580"/>
            <a:ext cx="8679180" cy="41592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沙子的命运</a:t>
            </a:r>
            <a:endParaRPr sz="1800" b="1" spc="200" dirty="0">
              <a:solidFill>
                <a:srgbClr val="FCC301"/>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很久很久以前，有一个养蚌人，他想培育一颗世界上最大最美的珍珠。他去大海的沙滩上挑选沙粒，并且一颗一颗地问它们，愿不愿变成珍珠。那些被问的沙粒，一颗一颗都摇头说不愿意。养蚌人从清晨问到黄昏，得到的都是同样的结果，他快要绝望了。</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就在这时，有一颗沙子答应了。因为，它一直想成为一颗珍珠。</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旁边的沙粒都嘲笑它，说它太傻，去蚌壳里住，远离亲人朋友，见不到阳光、雨露、明月、清风，甚至还缺少空气，只能与黑暗、潮湿、寒冷、孤寂为伍，多么不值得！那颗沙子还是无怨无悔地随养蚌人去了。</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斗转星移，几年过去了，那颗沙子已长成了一颗晶莹剔透、价值连城的珍珠，而曾经嘲笑它的那些伙伴们，有的依然是海滩上平凡的沙粒，有的已化为尘埃。</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四、大学生常见挫折与反应</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1114425" y="175831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l" defTabSz="913765" fontAlgn="base">
              <a:buSzPct val="10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个性的变化</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5" name="组合 14"/>
          <p:cNvGrpSpPr/>
          <p:nvPr/>
        </p:nvGrpSpPr>
        <p:grpSpPr>
          <a:xfrm>
            <a:off x="1086485" y="2258695"/>
            <a:ext cx="10381615" cy="4079875"/>
            <a:chOff x="1774" y="3036"/>
            <a:chExt cx="15710" cy="6946"/>
          </a:xfrm>
        </p:grpSpPr>
        <p:sp>
          <p:nvSpPr>
            <p:cNvPr id="2" name="矩形 1"/>
            <p:cNvSpPr/>
            <p:nvPr>
              <p:custDataLst>
                <p:tags r:id="rId3"/>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3" name="文本框 2"/>
            <p:cNvSpPr txBox="1"/>
            <p:nvPr>
              <p:custDataLst>
                <p:tags r:id="rId4"/>
              </p:custDataLst>
            </p:nvPr>
          </p:nvSpPr>
          <p:spPr>
            <a:xfrm>
              <a:off x="2416" y="3385"/>
              <a:ext cx="14341" cy="5967"/>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0"/>
                </a:spcAft>
                <a:buClr>
                  <a:srgbClr val="00B050"/>
                </a:buClr>
                <a:buSzPct val="100000"/>
                <a:buFont typeface="Wingdings" panose="05000000000000000000" charset="0"/>
                <a:buChar char="Ø"/>
              </a:pPr>
              <a:r>
                <a:rPr dirty="0">
                  <a:solidFill>
                    <a:schemeClr val="tx1">
                      <a:lumMod val="75000"/>
                      <a:lumOff val="25000"/>
                    </a:schemeClr>
                  </a:solidFill>
                  <a:uFillTx/>
                  <a:latin typeface="微软雅黑" panose="020B0503020204020204" charset="-122"/>
                  <a:ea typeface="微软雅黑" panose="020B0503020204020204" charset="-122"/>
                  <a:sym typeface="+mn-ea"/>
                </a:rPr>
                <a:t>通常情况下，挫折对人的影响都是暂时的，随着具体挫折情境和条件的改变，随着时间的推移或受挫者认识上的变化，受挫者在受到挫折后所感受到的紧张状态会逐渐消失。但人们在受到挫折后，除了上述直接表现出的挫折反应外，还会出现间接的反应，并对受挫者产生久远的影响，甚至影响到个性的形成与发展。</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285750" lvl="0" indent="-285750" algn="just" fontAlgn="ctr">
                <a:lnSpc>
                  <a:spcPct val="130000"/>
                </a:lnSpc>
                <a:spcBef>
                  <a:spcPts val="1000"/>
                </a:spcBef>
                <a:spcAft>
                  <a:spcPts val="0"/>
                </a:spcAft>
                <a:buClr>
                  <a:srgbClr val="00B050"/>
                </a:buClr>
                <a:buSzPct val="100000"/>
                <a:buFont typeface="Wingdings" panose="05000000000000000000" charset="0"/>
                <a:buChar char="Ø"/>
              </a:pPr>
              <a:r>
                <a:rPr dirty="0">
                  <a:solidFill>
                    <a:schemeClr val="tx1">
                      <a:lumMod val="75000"/>
                      <a:lumOff val="25000"/>
                    </a:schemeClr>
                  </a:solidFill>
                  <a:uFillTx/>
                  <a:latin typeface="微软雅黑" panose="020B0503020204020204" charset="-122"/>
                  <a:ea typeface="微软雅黑" panose="020B0503020204020204" charset="-122"/>
                  <a:sym typeface="+mn-ea"/>
                </a:rPr>
                <a:t>挫折对个性的影响，一般是在人们连续经历挫折，或者遭受特别重大挫折的情况下产生的。由于导致挫折的情境和条件相对稳定并长期持续，由此产生的紧张状态和挫折反应就会反复出现，久而久之这些反应方式就会逐渐固定下来，使受挫者形成了习惯和一些突出的个性特点。</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285750" lvl="0" indent="-285750" algn="just" fontAlgn="ctr">
                <a:lnSpc>
                  <a:spcPct val="130000"/>
                </a:lnSpc>
                <a:spcBef>
                  <a:spcPts val="1000"/>
                </a:spcBef>
                <a:spcAft>
                  <a:spcPts val="0"/>
                </a:spcAft>
                <a:buClr>
                  <a:srgbClr val="00B050"/>
                </a:buClr>
                <a:buSzPct val="100000"/>
                <a:buFont typeface="Wingdings" panose="05000000000000000000" charset="0"/>
                <a:buChar char="Ø"/>
              </a:pPr>
              <a:r>
                <a:rPr dirty="0">
                  <a:solidFill>
                    <a:schemeClr val="tx1">
                      <a:lumMod val="75000"/>
                      <a:lumOff val="25000"/>
                    </a:schemeClr>
                  </a:solidFill>
                  <a:uFillTx/>
                  <a:latin typeface="微软雅黑" panose="020B0503020204020204" charset="-122"/>
                  <a:ea typeface="微软雅黑" panose="020B0503020204020204" charset="-122"/>
                  <a:sym typeface="+mn-ea"/>
                </a:rPr>
                <a:t>总之，挫折对个性的影响在很大程度上取决于人们对挫折的适应情况，对挫折的消极反应如果得不到及时纠正，并在心理和行为上固定下来，就会形成对挫折的适应不良，对受挫者的个性形成与发展就会带来不利的影响。</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marL="285750" lvl="0" indent="-285750" algn="just" fontAlgn="ctr">
                <a:lnSpc>
                  <a:spcPct val="120000"/>
                </a:lnSpc>
                <a:spcBef>
                  <a:spcPts val="1000"/>
                </a:spcBef>
                <a:spcAft>
                  <a:spcPts val="0"/>
                </a:spcAft>
                <a:buClr>
                  <a:srgbClr val="00B050"/>
                </a:buClr>
                <a:buSzPct val="100000"/>
                <a:buFont typeface="Wingdings" panose="05000000000000000000" charset="0"/>
                <a:buChar char="Ø"/>
              </a:pPr>
              <a:endParaRPr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5"/>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custDataLst>
                <p:tags r:id="rId6"/>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 name="斜纹 3"/>
            <p:cNvSpPr/>
            <p:nvPr>
              <p:custDataLst>
                <p:tags r:id="rId7"/>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斜纹 4"/>
            <p:cNvSpPr/>
            <p:nvPr>
              <p:custDataLst>
                <p:tags r:id="rId8"/>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7" name="文本框 6"/>
          <p:cNvSpPr txBox="1"/>
          <p:nvPr>
            <p:custDataLst>
              <p:tags r:id="rId9"/>
            </p:custDataLst>
          </p:nvPr>
        </p:nvSpPr>
        <p:spPr>
          <a:xfrm>
            <a:off x="3931285" y="128968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（二）大学生的挫折反应特点</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大学生压力管理与挫折应对</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大学生挫折调适方法与技术</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9263380" cy="393700"/>
          </a:xfrm>
        </p:spPr>
        <p:txBody>
          <a:bodyPr>
            <a:noAutofit/>
          </a:bodyPr>
          <a:p>
            <a:pPr marL="0" algn="l">
              <a:buClrTx/>
              <a:buSzTx/>
              <a:buNone/>
            </a:pPr>
            <a:r>
              <a:rPr lang="zh-CN" altLang="en-US" sz="2400" b="1" spc="300" noProof="0" dirty="0">
                <a:ln>
                  <a:noFill/>
                </a:ln>
                <a:solidFill>
                  <a:srgbClr val="FCC301"/>
                </a:solidFill>
                <a:effectLst/>
                <a:uLnTx/>
                <a:sym typeface="+mn-ea"/>
              </a:rPr>
              <a:t>一、社会、学校要努力帮助大学生战胜挫折</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957705"/>
            <a:ext cx="9763760" cy="3651250"/>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221230" y="2219960"/>
            <a:ext cx="8115300" cy="30270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于受教育的大学生而言，社会、学校对他们的健康成长具有不可推脱、无可非议的责任。首先应该充分认识到大学生是一个特殊的社会群体。他们虽然身体已经发育成熟，但心理尚未成熟；他们是正在高校中接受高级专门知识的青年，受教育是他们的中心内容；由于他们刚刚步入社会缺乏正反两方面的社会经验的体验，更缺乏面对挫折、战胜挫折的勇气、方法，所以应该对受挫大学生的行为表现持宽容态度，加强对 00 后大学生的挫折教育，通过开展心理健康教育和心理咨询，积极疏导，形成学校、家庭、社会“三位一体”的挫折教育网，积极帮助大学生摆脱困境，战胜挫折。</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二、大学生挫折自我调适方法与技术</a:t>
            </a:r>
            <a:endParaRPr lang="zh-CN" altLang="en-US" sz="2400" b="1" spc="300" noProof="0" dirty="0">
              <a:ln>
                <a:noFill/>
              </a:ln>
              <a:solidFill>
                <a:srgbClr val="FCC301"/>
              </a:solidFill>
              <a:effectLst/>
              <a:uLnTx/>
              <a:sym typeface="+mn-ea"/>
            </a:endParaRPr>
          </a:p>
        </p:txBody>
      </p:sp>
      <p:sp>
        <p:nvSpPr>
          <p:cNvPr id="4" name="矩形 3"/>
          <p:cNvSpPr/>
          <p:nvPr>
            <p:custDataLst>
              <p:tags r:id="rId1"/>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矩形 6"/>
          <p:cNvSpPr/>
          <p:nvPr>
            <p:custDataLst>
              <p:tags r:id="rId2"/>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3"/>
            </p:custDataLst>
          </p:nvPr>
        </p:nvSpPr>
        <p:spPr>
          <a:xfrm>
            <a:off x="1205865" y="2523490"/>
            <a:ext cx="6932930" cy="343027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正确认识挫折，是大学生战胜挫折的先导和前提。人的生活和工作不可能一帆风顺，人生遇到各种挫折是不可避免的，挫折是我们生活的组成部分。因此，大学生应做好面对挫折的充分的心理准备，一旦遇到挫折，就不会惊慌失措，痛苦绝望，而能够正视现实，敢于面对挫折的挑战。同时，也应该看到，挫折也并不是总发生的，生活中还有很多快乐、幸运和幸福的事情。所以，大学生在遇到挫折时，不应只看到挫折带来的损失和痛苦，还应看到自己的优点和已取得的成绩，不应始终停留在挫折产生的不良情绪之中，而应尽快从痛苦中解脱出来，以理智面对挫折。</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4"/>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5"/>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0" name="图片 9" descr="&amp;pky764477356&amp;"/>
          <p:cNvPicPr>
            <a:picLocks noChangeAspect="1"/>
          </p:cNvPicPr>
          <p:nvPr/>
        </p:nvPicPr>
        <p:blipFill>
          <a:blip r:embed="rId6"/>
          <a:srcRect l="33607" t="30375" r="10293"/>
          <a:stretch>
            <a:fillRect/>
          </a:stretch>
        </p:blipFill>
        <p:spPr>
          <a:xfrm>
            <a:off x="8747760" y="2526665"/>
            <a:ext cx="3179445" cy="2259330"/>
          </a:xfrm>
          <a:prstGeom prst="rect">
            <a:avLst/>
          </a:prstGeom>
        </p:spPr>
      </p:pic>
      <p:sp>
        <p:nvSpPr>
          <p:cNvPr id="11" name="TextBox 53"/>
          <p:cNvSpPr txBox="1"/>
          <p:nvPr>
            <p:custDataLst>
              <p:tags r:id="rId7"/>
            </p:custDataLst>
          </p:nvPr>
        </p:nvSpPr>
        <p:spPr>
          <a:xfrm>
            <a:off x="3284191" y="1313577"/>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（一）树立正确的挫折观</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二、大学生挫折自我调适方法与技术</a:t>
            </a:r>
            <a:endParaRPr lang="zh-CN" altLang="en-US" sz="2400" b="1" spc="300" noProof="0" dirty="0">
              <a:ln>
                <a:noFill/>
              </a:ln>
              <a:solidFill>
                <a:srgbClr val="FCC301"/>
              </a:solidFill>
              <a:effectLst/>
              <a:uLnTx/>
              <a:sym typeface="+mn-ea"/>
            </a:endParaRPr>
          </a:p>
        </p:txBody>
      </p:sp>
      <p:sp>
        <p:nvSpPr>
          <p:cNvPr id="4" name="矩形 3"/>
          <p:cNvSpPr/>
          <p:nvPr>
            <p:custDataLst>
              <p:tags r:id="rId1"/>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矩形 6"/>
          <p:cNvSpPr/>
          <p:nvPr>
            <p:custDataLst>
              <p:tags r:id="rId2"/>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3"/>
            </p:custDataLst>
          </p:nvPr>
        </p:nvSpPr>
        <p:spPr>
          <a:xfrm>
            <a:off x="1205865" y="2523490"/>
            <a:ext cx="6932930" cy="343027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挫折具有两面性，生活中的挫折和磨难并不都是坏事。平静、安逸、舒适的生活，往往使人安于现状；挫折和磨难，却使人受到磨炼和考验，变得更加成熟和坚强。因此，大学生应积极投身实践活动，在实践中不断磨炼自己，提高自己的意志力，培养坚强的意志品质。在实践过程中，不要惧怕失败，要善于从失败中总结经验教训，化消极因素为积极因素，使挫折向积极方向转化，不断提高自己解决困难、战胜挫折的能力。在总结经验教训时，应着重考虑确定的奋斗目标是否恰当、实施的途径和方法是否正确、造成挫折的原因来自何处、转败为胜的办法在哪里。</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4"/>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5"/>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0" name="图片 9" descr="&amp;pky764477356&amp;"/>
          <p:cNvPicPr>
            <a:picLocks noChangeAspect="1"/>
          </p:cNvPicPr>
          <p:nvPr/>
        </p:nvPicPr>
        <p:blipFill>
          <a:blip r:embed="rId6"/>
          <a:srcRect l="33607" t="30375" r="10293"/>
          <a:stretch>
            <a:fillRect/>
          </a:stretch>
        </p:blipFill>
        <p:spPr>
          <a:xfrm>
            <a:off x="8747760" y="2526665"/>
            <a:ext cx="3179445" cy="2259330"/>
          </a:xfrm>
          <a:prstGeom prst="rect">
            <a:avLst/>
          </a:prstGeom>
        </p:spPr>
      </p:pic>
      <p:sp>
        <p:nvSpPr>
          <p:cNvPr id="11" name="TextBox 53"/>
          <p:cNvSpPr txBox="1"/>
          <p:nvPr>
            <p:custDataLst>
              <p:tags r:id="rId7"/>
            </p:custDataLst>
          </p:nvPr>
        </p:nvSpPr>
        <p:spPr>
          <a:xfrm>
            <a:off x="2895600" y="1299845"/>
            <a:ext cx="6400800"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（二）积极投身实践活动，不断磨炼自己和积累经验</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二、大学生挫折自我调适方法与技术</a:t>
            </a:r>
            <a:endParaRPr lang="zh-CN" altLang="en-US" sz="2400" b="1" spc="300" noProof="0" dirty="0">
              <a:ln>
                <a:noFill/>
              </a:ln>
              <a:solidFill>
                <a:srgbClr val="FCC301"/>
              </a:solidFill>
              <a:effectLst/>
              <a:uLnTx/>
              <a:sym typeface="+mn-ea"/>
            </a:endParaRPr>
          </a:p>
        </p:txBody>
      </p:sp>
      <p:sp>
        <p:nvSpPr>
          <p:cNvPr id="11" name="TextBox 53"/>
          <p:cNvSpPr txBox="1"/>
          <p:nvPr>
            <p:custDataLst>
              <p:tags r:id="rId1"/>
            </p:custDataLst>
          </p:nvPr>
        </p:nvSpPr>
        <p:spPr>
          <a:xfrm>
            <a:off x="2895600" y="1482725"/>
            <a:ext cx="6400800"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（三）改变不合理的认知观念</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pic>
        <p:nvPicPr>
          <p:cNvPr id="19" name="图片 18" descr="图片3"/>
          <p:cNvPicPr>
            <a:picLocks noChangeAspect="1"/>
          </p:cNvPicPr>
          <p:nvPr>
            <p:custDataLst>
              <p:tags r:id="rId2"/>
            </p:custDataLst>
          </p:nvPr>
        </p:nvPicPr>
        <p:blipFill>
          <a:blip r:embed="rId3"/>
          <a:stretch>
            <a:fillRect/>
          </a:stretch>
        </p:blipFill>
        <p:spPr>
          <a:xfrm>
            <a:off x="8171180" y="2259330"/>
            <a:ext cx="3242945" cy="3602990"/>
          </a:xfrm>
          <a:prstGeom prst="rect">
            <a:avLst/>
          </a:prstGeom>
        </p:spPr>
      </p:pic>
      <p:pic>
        <p:nvPicPr>
          <p:cNvPr id="21" name="图片 20" descr="图片2"/>
          <p:cNvPicPr>
            <a:picLocks noChangeAspect="1"/>
          </p:cNvPicPr>
          <p:nvPr>
            <p:custDataLst>
              <p:tags r:id="rId4"/>
            </p:custDataLst>
          </p:nvPr>
        </p:nvPicPr>
        <p:blipFill>
          <a:blip r:embed="rId5"/>
          <a:stretch>
            <a:fillRect/>
          </a:stretch>
        </p:blipFill>
        <p:spPr>
          <a:xfrm>
            <a:off x="4474210" y="2258695"/>
            <a:ext cx="3242945" cy="3602990"/>
          </a:xfrm>
          <a:prstGeom prst="rect">
            <a:avLst/>
          </a:prstGeom>
        </p:spPr>
      </p:pic>
      <p:pic>
        <p:nvPicPr>
          <p:cNvPr id="22" name="图片 21" descr="图片1"/>
          <p:cNvPicPr>
            <a:picLocks noChangeAspect="1"/>
          </p:cNvPicPr>
          <p:nvPr>
            <p:custDataLst>
              <p:tags r:id="rId6"/>
            </p:custDataLst>
          </p:nvPr>
        </p:nvPicPr>
        <p:blipFill>
          <a:blip r:embed="rId7"/>
          <a:stretch>
            <a:fillRect/>
          </a:stretch>
        </p:blipFill>
        <p:spPr>
          <a:xfrm>
            <a:off x="768377" y="2202271"/>
            <a:ext cx="3242945" cy="3602990"/>
          </a:xfrm>
          <a:prstGeom prst="rect">
            <a:avLst/>
          </a:prstGeom>
        </p:spPr>
      </p:pic>
      <p:sp>
        <p:nvSpPr>
          <p:cNvPr id="23" name="矩形 22"/>
          <p:cNvSpPr/>
          <p:nvPr>
            <p:custDataLst>
              <p:tags r:id="rId8"/>
            </p:custDataLst>
          </p:nvPr>
        </p:nvSpPr>
        <p:spPr>
          <a:xfrm>
            <a:off x="1010285" y="2406015"/>
            <a:ext cx="2787650" cy="3224530"/>
          </a:xfrm>
          <a:prstGeom prst="rect">
            <a:avLst/>
          </a:prstGeom>
          <a:solidFill>
            <a:srgbClr val="FFFFFF">
              <a:alpha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24" name="矩形 23"/>
          <p:cNvSpPr/>
          <p:nvPr>
            <p:custDataLst>
              <p:tags r:id="rId9"/>
            </p:custDataLst>
          </p:nvPr>
        </p:nvSpPr>
        <p:spPr>
          <a:xfrm>
            <a:off x="4716780" y="2406015"/>
            <a:ext cx="2787650" cy="3224530"/>
          </a:xfrm>
          <a:prstGeom prst="rect">
            <a:avLst/>
          </a:prstGeom>
          <a:solidFill>
            <a:srgbClr val="FFFFFF">
              <a:alpha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26" name="矩形 25"/>
          <p:cNvSpPr/>
          <p:nvPr>
            <p:custDataLst>
              <p:tags r:id="rId10"/>
            </p:custDataLst>
          </p:nvPr>
        </p:nvSpPr>
        <p:spPr>
          <a:xfrm>
            <a:off x="8413750" y="2406015"/>
            <a:ext cx="2787650" cy="3224530"/>
          </a:xfrm>
          <a:prstGeom prst="rect">
            <a:avLst/>
          </a:prstGeom>
          <a:solidFill>
            <a:srgbClr val="FFFFFF">
              <a:alpha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29" name="文本框 28"/>
          <p:cNvSpPr txBox="1"/>
          <p:nvPr>
            <p:custDataLst>
              <p:tags r:id="rId11"/>
            </p:custDataLst>
          </p:nvPr>
        </p:nvSpPr>
        <p:spPr>
          <a:xfrm>
            <a:off x="1240790" y="3225800"/>
            <a:ext cx="2527300" cy="1642745"/>
          </a:xfrm>
          <a:prstGeom prst="rect">
            <a:avLst/>
          </a:prstGeom>
          <a:noFill/>
        </p:spPr>
        <p:txBody>
          <a:bodyPr wrap="square" tIns="0" rtlCol="0">
            <a:noAutofit/>
          </a:bodyPr>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en-US" altLang="zh-CN" sz="1600" b="1" spc="150" dirty="0">
                <a:solidFill>
                  <a:srgbClr val="00B050"/>
                </a:solidFill>
                <a:latin typeface="微软雅黑" panose="020B0503020204020204" charset="-122"/>
                <a:ea typeface="微软雅黑" panose="020B0503020204020204" charset="-122"/>
              </a:rPr>
              <a:t>（1）此事不该发生。有些人把生活中的不顺利，学习、交往中的挫折、失败看做是不应该发生的。</a:t>
            </a:r>
            <a:endParaRPr lang="en-US" altLang="zh-CN" sz="1600" b="1" spc="150" dirty="0">
              <a:solidFill>
                <a:srgbClr val="00B050"/>
              </a:solidFill>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4834890" y="3196590"/>
            <a:ext cx="2512060" cy="1613535"/>
          </a:xfrm>
          <a:prstGeom prst="rect">
            <a:avLst/>
          </a:prstGeom>
          <a:noFill/>
        </p:spPr>
        <p:txBody>
          <a:bodyPr wrap="square" tIns="0" rtlCol="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en-US" altLang="zh-CN" sz="1600" b="1" spc="150" dirty="0">
                <a:solidFill>
                  <a:srgbClr val="00B050"/>
                </a:solidFill>
                <a:latin typeface="微软雅黑" panose="020B0503020204020204" charset="-122"/>
                <a:ea typeface="微软雅黑" panose="020B0503020204020204" charset="-122"/>
              </a:rPr>
              <a:t>（2）以偏概全。有些人常常以片面的思维方式看待事物，简单地以个别事件来断言全部生活，一叶障目。</a:t>
            </a:r>
            <a:endParaRPr lang="en-US" altLang="zh-CN" sz="1600" b="1" spc="150" dirty="0">
              <a:solidFill>
                <a:srgbClr val="00B050"/>
              </a:solidFill>
              <a:latin typeface="微软雅黑" panose="020B0503020204020204" charset="-122"/>
              <a:ea typeface="微软雅黑" panose="020B0503020204020204" charset="-122"/>
            </a:endParaRPr>
          </a:p>
        </p:txBody>
      </p:sp>
      <p:sp>
        <p:nvSpPr>
          <p:cNvPr id="30" name="文本框 29"/>
          <p:cNvSpPr txBox="1"/>
          <p:nvPr>
            <p:custDataLst>
              <p:tags r:id="rId13"/>
            </p:custDataLst>
          </p:nvPr>
        </p:nvSpPr>
        <p:spPr>
          <a:xfrm>
            <a:off x="8561070" y="3225800"/>
            <a:ext cx="2512060" cy="1108710"/>
          </a:xfrm>
          <a:prstGeom prst="rect">
            <a:avLst/>
          </a:prstGeom>
          <a:noFill/>
        </p:spPr>
        <p:txBody>
          <a:bodyPr wrap="square" tIns="0" rtlCol="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en-US" altLang="zh-CN" sz="1600" b="1" spc="150" dirty="0">
                <a:solidFill>
                  <a:srgbClr val="00B050"/>
                </a:solidFill>
                <a:latin typeface="微软雅黑" panose="020B0503020204020204" charset="-122"/>
                <a:ea typeface="微软雅黑" panose="020B0503020204020204" charset="-122"/>
              </a:rPr>
              <a:t>（3）无限夸大后果。有些人遇到的是一些小挫折，却把后果想象得非常糟糕、可怕。</a:t>
            </a:r>
            <a:endParaRPr lang="en-US" altLang="zh-CN" sz="1600" b="1" spc="150" dirty="0">
              <a:solidFill>
                <a:srgbClr val="00B050"/>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二、大学生挫折自我调适方法与技术</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2284095"/>
            <a:ext cx="7103745" cy="363410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2701290"/>
            <a:ext cx="6344285" cy="269430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4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大学生应主动培养自己良好的人格品质，改变那些不适应发展的不良的人格品质，培养自信乐观、自强不息、宽容豁达、开拓创新等品质。自信才能乐观，乐观才能自信，两者相辅相成。当遇到挫折、困境时，如果相信自己一定能取胜，那就会积极地去改变现实，克服困难，战胜挫折，这是自信的作用。乐观者在面临挫折、困境时，不会被眼前的困难吓倒，而是能够透过表面的不利看到蕴藏在背后的希望，相信明天是美好的，从而信心十足地去战胜困难。</a:t>
            </a:r>
            <a:endParaRPr lang="zh-CN" altLang="en-US" sz="1600" spc="150" dirty="0">
              <a:solidFill>
                <a:sysClr val="windowText" lastClr="000000"/>
              </a:solidFill>
              <a:uFillTx/>
              <a:cs typeface="微软雅黑" panose="020B0503020204020204" charset="-122"/>
              <a:sym typeface="+mn-ea"/>
            </a:endParaRPr>
          </a:p>
        </p:txBody>
      </p:sp>
      <p:sp>
        <p:nvSpPr>
          <p:cNvPr id="11" name="文本框 10"/>
          <p:cNvSpPr txBox="1"/>
          <p:nvPr>
            <p:custDataLst>
              <p:tags r:id="rId5"/>
            </p:custDataLst>
          </p:nvPr>
        </p:nvSpPr>
        <p:spPr>
          <a:xfrm>
            <a:off x="650875" y="168973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（四）优化自身人格品质</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029970" y="4241165"/>
            <a:ext cx="4924425" cy="1044575"/>
          </a:xfrm>
        </p:spPr>
        <p:txBody>
          <a:bodyPr anchor="ctr" anchorCtr="0">
            <a:noAutofit/>
          </a:bodyPr>
          <a:lstStyle/>
          <a:p>
            <a:pPr algn="r">
              <a:lnSpc>
                <a:spcPct val="100000"/>
              </a:lnSpc>
            </a:pPr>
            <a:r>
              <a:rPr lang="zh-CN" altLang="en-US" sz="4400" spc="200" dirty="0">
                <a:solidFill>
                  <a:schemeClr val="tx1">
                    <a:lumMod val="85000"/>
                    <a:lumOff val="15000"/>
                  </a:schemeClr>
                </a:solidFill>
                <a:uFillTx/>
              </a:rPr>
              <a:t>大学生压力管理</a:t>
            </a:r>
            <a:br>
              <a:rPr lang="zh-CN" altLang="en-US" sz="4400" spc="200" dirty="0">
                <a:solidFill>
                  <a:schemeClr val="tx1">
                    <a:lumMod val="85000"/>
                    <a:lumOff val="15000"/>
                  </a:schemeClr>
                </a:solidFill>
                <a:uFillTx/>
              </a:rPr>
            </a:br>
            <a:r>
              <a:rPr lang="zh-CN" altLang="en-US" sz="4400" spc="200" dirty="0">
                <a:solidFill>
                  <a:schemeClr val="tx1">
                    <a:lumMod val="85000"/>
                    <a:lumOff val="15000"/>
                  </a:schemeClr>
                </a:solidFill>
                <a:uFillTx/>
              </a:rPr>
              <a:t>与挫折应对</a:t>
            </a:r>
            <a:endParaRPr lang="zh-CN" altLang="en-US" sz="4400" spc="200" dirty="0">
              <a:solidFill>
                <a:schemeClr val="tx1">
                  <a:lumMod val="85000"/>
                  <a:lumOff val="15000"/>
                </a:schemeClr>
              </a:solidFill>
              <a:uFillTx/>
            </a:endParaRPr>
          </a:p>
        </p:txBody>
      </p:sp>
      <p:grpSp>
        <p:nvGrpSpPr>
          <p:cNvPr id="12" name="组合 11"/>
          <p:cNvGrpSpPr/>
          <p:nvPr/>
        </p:nvGrpSpPr>
        <p:grpSpPr>
          <a:xfrm>
            <a:off x="1366520" y="2780665"/>
            <a:ext cx="3564000" cy="1008000"/>
            <a:chOff x="1941" y="2470"/>
            <a:chExt cx="5056"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1" cy="1418"/>
              <a:chOff x="5336" y="3070"/>
              <a:chExt cx="1441"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398" y="3357"/>
                <a:ext cx="1289" cy="959"/>
              </a:xfrm>
              <a:prstGeom prst="rect">
                <a:avLst/>
              </a:prstGeom>
              <a:noFill/>
            </p:spPr>
            <p:txBody>
              <a:bodyPr wrap="square" lIns="0" tIns="0" rIns="0" bIns="0" rtlCol="0" anchor="ctr" anchorCtr="0">
                <a:noAutofit/>
              </a:bodyPr>
              <a:p>
                <a:pPr algn="dist"/>
                <a:r>
                  <a:rPr lang="zh-CN" altLang="en-US" sz="3200" spc="-200" dirty="0">
                    <a:solidFill>
                      <a:schemeClr val="bg1"/>
                    </a:solidFill>
                    <a:uFillTx/>
                    <a:latin typeface="Arial" panose="020B0604020202020204" pitchFamily="34" charset="0"/>
                    <a:ea typeface="汉仪旗黑-85S" panose="00020600040101010101" pitchFamily="18" charset="-122"/>
                  </a:rPr>
                  <a:t>十一</a:t>
                </a:r>
                <a:endParaRPr lang="zh-CN" altLang="en-US" sz="3200" spc="-200" dirty="0">
                  <a:solidFill>
                    <a:schemeClr val="bg1"/>
                  </a:solidFill>
                  <a:uFillTx/>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4860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二、大学生挫折自我调适方法与技术</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2284095"/>
            <a:ext cx="7103745" cy="363410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983615" y="2392045"/>
            <a:ext cx="6344285" cy="342836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31800" algn="just" defTabSz="913765" rtl="0" fontAlgn="auto">
              <a:lnSpc>
                <a:spcPct val="120000"/>
              </a:lnSpc>
              <a:spcBef>
                <a:spcPts val="1000"/>
              </a:spcBef>
              <a:spcAft>
                <a:spcPts val="0"/>
              </a:spcAft>
              <a:buClrTx/>
              <a:buSzTx/>
              <a:buFont typeface="+mj-ea"/>
              <a:buNone/>
              <a:defRPr/>
              <a:extLst>
                <a:ext uri="{35155182-B16C-46BC-9424-99874614C6A1}">
                  <wpsdc:indentchars xmlns:wpsdc="http://www.wps.cn/officeDocument/2017/drawingmlCustomData" val="200" checksum="2036942933"/>
                </a:ext>
              </a:extLst>
            </a:pPr>
            <a:r>
              <a:rPr lang="zh-CN" altLang="en-US" sz="1600" spc="100" dirty="0">
                <a:solidFill>
                  <a:sysClr val="windowText" lastClr="000000"/>
                </a:solidFill>
                <a:uFillTx/>
                <a:cs typeface="微软雅黑" panose="020B0503020204020204" charset="-122"/>
                <a:sym typeface="+mn-ea"/>
              </a:rPr>
              <a:t>学习一些自我心理调适方法可以有效地化解因挫折而产生的焦虑、紧张等不良情绪，从而提高挫折承受力。常用的自我心理调适方法有自我暗示法、放松调节法、想象脱敏法、想象调节法和呼吸调节法等。</a:t>
            </a:r>
            <a:endParaRPr lang="zh-CN" altLang="en-US" sz="1600" spc="100" dirty="0">
              <a:solidFill>
                <a:sysClr val="windowText" lastClr="000000"/>
              </a:solidFill>
              <a:uFillTx/>
              <a:cs typeface="微软雅黑" panose="020B0503020204020204" charset="-122"/>
              <a:sym typeface="+mn-ea"/>
            </a:endParaRPr>
          </a:p>
          <a:p>
            <a:pPr marL="0" marR="0" lvl="1" indent="431800" algn="just" defTabSz="913765" rtl="0" fontAlgn="auto">
              <a:lnSpc>
                <a:spcPct val="120000"/>
              </a:lnSpc>
              <a:spcBef>
                <a:spcPts val="1000"/>
              </a:spcBef>
              <a:spcAft>
                <a:spcPts val="0"/>
              </a:spcAft>
              <a:buClrTx/>
              <a:buSzTx/>
              <a:buFont typeface="+mj-ea"/>
              <a:buNone/>
              <a:defRPr/>
              <a:extLst>
                <a:ext uri="{35155182-B16C-46BC-9424-99874614C6A1}">
                  <wpsdc:indentchars xmlns:wpsdc="http://www.wps.cn/officeDocument/2017/drawingmlCustomData" val="200" checksum="2036942933"/>
                </a:ext>
              </a:extLst>
            </a:pPr>
            <a:r>
              <a:rPr lang="zh-CN" altLang="en-US" sz="1600" spc="100" dirty="0">
                <a:solidFill>
                  <a:sysClr val="windowText" lastClr="000000"/>
                </a:solidFill>
                <a:uFillTx/>
                <a:cs typeface="微软雅黑" panose="020B0503020204020204" charset="-122"/>
                <a:sym typeface="+mn-ea"/>
              </a:rPr>
              <a:t>提高挫折承受力，还应建立和谐的人际关系，营造自己的情感社会支持系统。当人遇到挫折时，一般都伴有强烈的情绪反应，处于焦虑和痛苦之中，如果有几个好朋友或者亲友能够给予安慰、关心、支持、鼓励和信任，将能有效地缓解心理压力和降低情绪反应，从而增强对挫折的承受力。所以，大学生在遇到挫折时，不应将自己封闭起来，而应尽快找自己的好朋友和家人进行沟通，寻求他们的支持和帮助。</a:t>
            </a:r>
            <a:endParaRPr lang="zh-CN" altLang="en-US" sz="1600" spc="100" dirty="0">
              <a:solidFill>
                <a:sysClr val="windowText" lastClr="000000"/>
              </a:solidFill>
              <a:uFillTx/>
              <a:cs typeface="微软雅黑" panose="020B0503020204020204" charset="-122"/>
              <a:sym typeface="+mn-ea"/>
            </a:endParaRPr>
          </a:p>
        </p:txBody>
      </p:sp>
      <p:sp>
        <p:nvSpPr>
          <p:cNvPr id="11" name="文本框 10"/>
          <p:cNvSpPr txBox="1"/>
          <p:nvPr>
            <p:custDataLst>
              <p:tags r:id="rId5"/>
            </p:custDataLst>
          </p:nvPr>
        </p:nvSpPr>
        <p:spPr>
          <a:xfrm>
            <a:off x="650875" y="1689735"/>
            <a:ext cx="7009765"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（五）学习心理调适技巧，主动寻求社会支持和专业帮助</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大学生压力管理与挫折应对</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压力与压力管理</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一、压力的定义</a:t>
            </a:r>
            <a:endParaRPr lang="zh-CN" altLang="en-US" sz="2400" b="1" spc="300" noProof="0" dirty="0">
              <a:ln>
                <a:noFill/>
              </a:ln>
              <a:solidFill>
                <a:srgbClr val="FCC301"/>
              </a:solidFill>
              <a:effectLst/>
              <a:uLnTx/>
              <a:sym typeface="+mn-ea"/>
            </a:endParaRPr>
          </a:p>
        </p:txBody>
      </p:sp>
      <p:pic>
        <p:nvPicPr>
          <p:cNvPr id="14" name="图片 13"/>
          <p:cNvPicPr/>
          <p:nvPr userDrawn="1">
            <p:custDataLst>
              <p:tags r:id="rId2"/>
            </p:custDataLst>
          </p:nvPr>
        </p:nvPicPr>
        <p:blipFill>
          <a:blip r:embed="rId3" r:link="rId4" cstate="screen"/>
          <a:stretch>
            <a:fillRect/>
          </a:stretch>
        </p:blipFill>
        <p:spPr>
          <a:xfrm>
            <a:off x="11471910" y="6141154"/>
            <a:ext cx="720090" cy="716846"/>
          </a:xfrm>
          <a:prstGeom prst="rect">
            <a:avLst/>
          </a:prstGeom>
        </p:spPr>
      </p:pic>
      <p:pic>
        <p:nvPicPr>
          <p:cNvPr id="15" name="图片 14"/>
          <p:cNvPicPr/>
          <p:nvPr userDrawn="1">
            <p:custDataLst>
              <p:tags r:id="rId5"/>
            </p:custDataLst>
          </p:nvPr>
        </p:nvPicPr>
        <p:blipFill>
          <a:blip r:embed="rId6" r:link="rId7" cstate="screen"/>
          <a:stretch>
            <a:fillRect/>
          </a:stretch>
        </p:blipFill>
        <p:spPr>
          <a:xfrm>
            <a:off x="0" y="6137910"/>
            <a:ext cx="720090" cy="720090"/>
          </a:xfrm>
          <a:prstGeom prst="rect">
            <a:avLst/>
          </a:prstGeom>
        </p:spPr>
      </p:pic>
      <p:sp>
        <p:nvSpPr>
          <p:cNvPr id="16" name="矩形 15"/>
          <p:cNvSpPr/>
          <p:nvPr>
            <p:custDataLst>
              <p:tags r:id="rId8"/>
            </p:custDataLst>
          </p:nvPr>
        </p:nvSpPr>
        <p:spPr>
          <a:xfrm>
            <a:off x="608953" y="1954594"/>
            <a:ext cx="5182845" cy="3960956"/>
          </a:xfrm>
          <a:prstGeom prst="rect">
            <a:avLst/>
          </a:prstGeom>
          <a:solidFill>
            <a:srgbClr val="FFFFFF"/>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19" name="矩形 18"/>
          <p:cNvSpPr/>
          <p:nvPr>
            <p:custDataLst>
              <p:tags r:id="rId9"/>
            </p:custDataLst>
          </p:nvPr>
        </p:nvSpPr>
        <p:spPr>
          <a:xfrm>
            <a:off x="6400204" y="1954594"/>
            <a:ext cx="5182845" cy="3960956"/>
          </a:xfrm>
          <a:prstGeom prst="rect">
            <a:avLst/>
          </a:prstGeom>
          <a:solidFill>
            <a:srgbClr val="FFFFFF"/>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20" name="TextBox 13"/>
          <p:cNvSpPr txBox="1"/>
          <p:nvPr>
            <p:custDataLst>
              <p:tags r:id="rId10"/>
            </p:custDataLst>
          </p:nvPr>
        </p:nvSpPr>
        <p:spPr>
          <a:xfrm>
            <a:off x="608400"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noProof="0" dirty="0">
                <a:ln>
                  <a:noFill/>
                </a:ln>
                <a:solidFill>
                  <a:schemeClr val="accent3">
                    <a:lumMod val="75000"/>
                  </a:schemeClr>
                </a:solidFill>
                <a:effectLst/>
                <a:uLnTx/>
                <a:uFillTx/>
                <a:latin typeface="幼圆" panose="02010509060101010101" pitchFamily="49" charset="-122"/>
                <a:ea typeface="幼圆" panose="02010509060101010101" pitchFamily="49" charset="-122"/>
                <a:cs typeface="微软雅黑" panose="020B0503020204020204" charset="-122"/>
              </a:rPr>
              <a:t>https://</a:t>
            </a:r>
            <a:r>
              <a:rPr kumimoji="0" lang="en-US" altLang="zh-CN" sz="1000" b="1" i="0" u="none" strike="noStrike" kern="1200" cap="none" spc="150" normalizeH="0" noProof="0" dirty="0">
                <a:ln>
                  <a:noFill/>
                </a:ln>
                <a:solidFill>
                  <a:schemeClr val="accent4">
                    <a:lumMod val="75000"/>
                  </a:schemeClr>
                </a:solidFill>
                <a:effectLst/>
                <a:uLnTx/>
                <a:uFillTx/>
                <a:latin typeface="幼圆" panose="02010509060101010101" pitchFamily="49" charset="-122"/>
                <a:ea typeface="幼圆" panose="02010509060101010101" pitchFamily="49" charset="-122"/>
                <a:cs typeface="微软雅黑" panose="020B0503020204020204" charset="-122"/>
              </a:rPr>
              <a:t>www.wps.cn</a:t>
            </a:r>
            <a:endParaRPr kumimoji="0" lang="en-US" altLang="zh-CN" sz="1000" b="1" i="0" u="none" strike="noStrike" kern="1200" cap="none" spc="150" normalizeH="0" noProof="0" dirty="0">
              <a:ln>
                <a:noFill/>
              </a:ln>
              <a:solidFill>
                <a:schemeClr val="accent4">
                  <a:lumMod val="75000"/>
                </a:schemeClr>
              </a:solidFill>
              <a:effectLst/>
              <a:uLnTx/>
              <a:uFillTx/>
              <a:latin typeface="幼圆" panose="02010509060101010101" pitchFamily="49" charset="-122"/>
              <a:ea typeface="幼圆" panose="02010509060101010101" pitchFamily="49" charset="-122"/>
              <a:cs typeface="微软雅黑" panose="020B0503020204020204" charset="-122"/>
            </a:endParaRPr>
          </a:p>
        </p:txBody>
      </p:sp>
      <p:sp>
        <p:nvSpPr>
          <p:cNvPr id="21" name="椭圆 20"/>
          <p:cNvSpPr>
            <a:spLocks noChangeAspect="1"/>
          </p:cNvSpPr>
          <p:nvPr>
            <p:custDataLst>
              <p:tags r:id="rId11"/>
            </p:custDataLst>
          </p:nvPr>
        </p:nvSpPr>
        <p:spPr>
          <a:xfrm>
            <a:off x="11525250"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2" name="椭圆 21"/>
          <p:cNvSpPr/>
          <p:nvPr>
            <p:custDataLst>
              <p:tags r:id="rId12"/>
            </p:custDataLst>
          </p:nvPr>
        </p:nvSpPr>
        <p:spPr>
          <a:xfrm>
            <a:off x="11209020"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3" name="椭圆 22"/>
          <p:cNvSpPr>
            <a:spLocks noChangeAspect="1"/>
          </p:cNvSpPr>
          <p:nvPr>
            <p:custDataLst>
              <p:tags r:id="rId13"/>
            </p:custDataLst>
          </p:nvPr>
        </p:nvSpPr>
        <p:spPr>
          <a:xfrm>
            <a:off x="11367135"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4" name="Title 6"/>
          <p:cNvSpPr txBox="1"/>
          <p:nvPr>
            <p:custDataLst>
              <p:tags r:id="rId14"/>
            </p:custDataLst>
          </p:nvPr>
        </p:nvSpPr>
        <p:spPr>
          <a:xfrm>
            <a:off x="6704405" y="2260594"/>
            <a:ext cx="4562516" cy="3348956"/>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a:lnSpc>
                <a:spcPct val="150000"/>
              </a:lnSpc>
              <a:spcBef>
                <a:spcPts val="0"/>
              </a:spcBef>
              <a:spcAft>
                <a:spcPts val="800"/>
              </a:spcAft>
              <a:buSzPct val="100000"/>
              <a:buFont typeface="Wingdings" panose="05000000000000000000" pitchFamily="2" charset="2"/>
              <a:buNone/>
            </a:pPr>
            <a:r>
              <a:rPr sz="1600" spc="150" dirty="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我们这里所说的压力不同于力学范畴中的压力。力学中的压力是实实在在的直接作用，可以测量，并且也容易控制和消除。而心理压力则是一种心理感受，同时存在个体差异。压力是心理失衡的结果，来源于内心冲突。心理作为现实的反应，必定将我们日常生活中遇到的各种各样的矛盾，如理想与现实、自我与社会等冲突，引入我们的内心世界，从而引发焦虑、苦恼等情绪体验和感受。</a:t>
            </a:r>
            <a:endParaRPr sz="1600" spc="150" dirty="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pic>
        <p:nvPicPr>
          <p:cNvPr id="25" name="图片 24"/>
          <p:cNvPicPr>
            <a:picLocks noChangeAspect="1"/>
          </p:cNvPicPr>
          <p:nvPr>
            <p:custDataLst>
              <p:tags r:id="rId15"/>
            </p:custDataLst>
          </p:nvPr>
        </p:nvPicPr>
        <p:blipFill rotWithShape="1">
          <a:blip r:embed="rId16"/>
          <a:srcRect l="13340" t="6122"/>
          <a:stretch>
            <a:fillRect/>
          </a:stretch>
        </p:blipFill>
        <p:spPr>
          <a:xfrm>
            <a:off x="760153" y="2105794"/>
            <a:ext cx="4880440" cy="3660330"/>
          </a:xfrm>
          <a:prstGeom prst="rect">
            <a:avLst/>
          </a:prstGeom>
        </p:spPr>
      </p:pic>
      <p:sp>
        <p:nvSpPr>
          <p:cNvPr id="26" name="TextBox 53"/>
          <p:cNvSpPr txBox="1"/>
          <p:nvPr>
            <p:custDataLst>
              <p:tags r:id="rId17"/>
            </p:custDataLst>
          </p:nvPr>
        </p:nvSpPr>
        <p:spPr>
          <a:xfrm>
            <a:off x="2895600" y="1412875"/>
            <a:ext cx="6400800" cy="368300"/>
          </a:xfrm>
          <a:prstGeom prst="rect">
            <a:avLst/>
          </a:prstGeom>
          <a:noFill/>
        </p:spPr>
        <p:txBody>
          <a:bodyPr wrap="square" rtlCol="0">
            <a:spAutoFit/>
          </a:bodyPr>
          <a:p>
            <a:pPr algn="ctr" defTabSz="914400">
              <a:defRPr/>
            </a:pPr>
            <a:r>
              <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rPr>
              <a:t>（一）压力是一种心理感受和体验</a:t>
            </a:r>
            <a:endPar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一、压力的定义</a:t>
            </a:r>
            <a:endParaRPr lang="zh-CN" altLang="en-US" sz="2400" b="1" spc="300" noProof="0" dirty="0">
              <a:ln>
                <a:noFill/>
              </a:ln>
              <a:solidFill>
                <a:srgbClr val="FCC301"/>
              </a:solidFill>
              <a:effectLst/>
              <a:uLnTx/>
              <a:sym typeface="+mn-ea"/>
            </a:endParaRPr>
          </a:p>
        </p:txBody>
      </p:sp>
      <p:pic>
        <p:nvPicPr>
          <p:cNvPr id="15" name="图片 14"/>
          <p:cNvPicPr/>
          <p:nvPr userDrawn="1">
            <p:custDataLst>
              <p:tags r:id="rId2"/>
            </p:custDataLst>
          </p:nvPr>
        </p:nvPicPr>
        <p:blipFill>
          <a:blip r:embed="rId3" r:link="rId4" cstate="screen"/>
          <a:stretch>
            <a:fillRect/>
          </a:stretch>
        </p:blipFill>
        <p:spPr>
          <a:xfrm>
            <a:off x="0" y="6137910"/>
            <a:ext cx="720090" cy="720090"/>
          </a:xfrm>
          <a:prstGeom prst="rect">
            <a:avLst/>
          </a:prstGeom>
        </p:spPr>
      </p:pic>
      <p:sp>
        <p:nvSpPr>
          <p:cNvPr id="26" name="TextBox 53"/>
          <p:cNvSpPr txBox="1"/>
          <p:nvPr>
            <p:custDataLst>
              <p:tags r:id="rId5"/>
            </p:custDataLst>
          </p:nvPr>
        </p:nvSpPr>
        <p:spPr>
          <a:xfrm>
            <a:off x="720090" y="1384935"/>
            <a:ext cx="4693920" cy="368300"/>
          </a:xfrm>
          <a:prstGeom prst="rect">
            <a:avLst/>
          </a:prstGeom>
          <a:noFill/>
        </p:spPr>
        <p:txBody>
          <a:bodyPr wrap="square" rtlCol="0">
            <a:spAutoFit/>
          </a:bodyPr>
          <a:p>
            <a:pPr algn="just" defTabSz="914400">
              <a:defRPr/>
            </a:pPr>
            <a:r>
              <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rPr>
              <a:t>（二）压力是压力源作用的结果</a:t>
            </a:r>
            <a:endPar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endParaRPr>
          </a:p>
        </p:txBody>
      </p:sp>
      <p:sp>
        <p:nvSpPr>
          <p:cNvPr id="6" name="文本框 5"/>
          <p:cNvSpPr txBox="1"/>
          <p:nvPr>
            <p:custDataLst>
              <p:tags r:id="rId6"/>
            </p:custDataLst>
          </p:nvPr>
        </p:nvSpPr>
        <p:spPr>
          <a:xfrm>
            <a:off x="1048385" y="1821180"/>
            <a:ext cx="10440035" cy="6242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压力虽然是一种体验，但离不开客观刺激——压力源。诸如生活费超支、即将到来的期末考试、毕业后的就业问题等，成为大学生压力的主要原因。</a:t>
            </a:r>
            <a:endPar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sp>
        <p:nvSpPr>
          <p:cNvPr id="2" name="TextBox 53"/>
          <p:cNvSpPr txBox="1"/>
          <p:nvPr>
            <p:custDataLst>
              <p:tags r:id="rId7"/>
            </p:custDataLst>
          </p:nvPr>
        </p:nvSpPr>
        <p:spPr>
          <a:xfrm>
            <a:off x="720090" y="2613025"/>
            <a:ext cx="4693920" cy="368300"/>
          </a:xfrm>
          <a:prstGeom prst="rect">
            <a:avLst/>
          </a:prstGeom>
          <a:noFill/>
        </p:spPr>
        <p:txBody>
          <a:bodyPr wrap="square" rtlCol="0">
            <a:spAutoFit/>
          </a:bodyPr>
          <a:p>
            <a:pPr algn="just" defTabSz="914400">
              <a:defRPr/>
            </a:pPr>
            <a:r>
              <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rPr>
              <a:t>（三）压力反应与主观评价</a:t>
            </a:r>
            <a:endPar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endParaRPr>
          </a:p>
        </p:txBody>
      </p:sp>
      <p:sp>
        <p:nvSpPr>
          <p:cNvPr id="3" name="文本框 2"/>
          <p:cNvSpPr txBox="1"/>
          <p:nvPr>
            <p:custDataLst>
              <p:tags r:id="rId8"/>
            </p:custDataLst>
          </p:nvPr>
        </p:nvSpPr>
        <p:spPr>
          <a:xfrm>
            <a:off x="1034415" y="3050540"/>
            <a:ext cx="10440035" cy="16262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sz="1600" b="1"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1. 压力的心理反应</a:t>
            </a:r>
            <a:r>
              <a:rPr lang="zh-CN" sz="1600" b="1"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在压力情境下，个体的感知功能被激活，注意力集中，记忆力增强，思维也变得活跃。个体的认知反应既有积极的一面，也可能具有消极的作用。积极的一面是认知活动增强，有利于应对压力情境，迎接威胁与挑战。但也可能产生诸如“灾难化”消极认知反应，即对负面压力源的潜在后果估计得过分严重。消极认知反应还包括自我评价降低，使得个体的自主感知自信心丧失。个体的心理反应还集中在情绪方面。面对压力，个体最常见的情绪反应包括：焦虑与恐惧、愤怒与怨恨、抑郁等。</a:t>
            </a:r>
            <a:endPar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0" lvl="0" indent="0" algn="just">
              <a:lnSpc>
                <a:spcPct val="130000"/>
              </a:lnSpc>
              <a:spcBef>
                <a:spcPts val="0"/>
              </a:spcBef>
              <a:spcAft>
                <a:spcPts val="1000"/>
              </a:spcAft>
              <a:buSzPct val="100000"/>
              <a:buNone/>
            </a:pPr>
            <a:r>
              <a:rPr sz="1600" b="1"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2. 压力的行为反应</a:t>
            </a:r>
            <a:r>
              <a:rPr lang="zh-CN" sz="1600" b="1"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a:t>
            </a:r>
            <a:r>
              <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压力条件下的行为反应，与心理和情绪反应密切相关，也可以将其视为心理和生理过程的外显反应。行为反应主要涉及面部表情、目光、身姿和动作，也包括声调、音高、语速和节奏等副言语线索。当压力超过当事人承受能力的时候，个体的行为反应可能会显得惊慌失措，以至身体的协调能力和灵活性下降，动作刻板，或运动性不安，搓手顿足；或运动减少而呆滞。</a:t>
            </a:r>
            <a:endParaRPr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pic>
        <p:nvPicPr>
          <p:cNvPr id="4" name="图片 3" descr="摄图网_400275437"/>
          <p:cNvPicPr>
            <a:picLocks noChangeAspect="1"/>
          </p:cNvPicPr>
          <p:nvPr userDrawn="1">
            <p:custDataLst>
              <p:tags r:id="rId9"/>
            </p:custDataLst>
          </p:nvPr>
        </p:nvPicPr>
        <p:blipFill>
          <a:blip r:embed="rId10"/>
          <a:stretch>
            <a:fillRect/>
          </a:stretch>
        </p:blipFill>
        <p:spPr>
          <a:xfrm>
            <a:off x="9883140" y="5650865"/>
            <a:ext cx="2038350" cy="118364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一、压力的定义</a:t>
            </a:r>
            <a:endParaRPr lang="zh-CN" altLang="en-US" sz="2400" b="1" spc="300" noProof="0" dirty="0">
              <a:ln>
                <a:noFill/>
              </a:ln>
              <a:solidFill>
                <a:srgbClr val="FCC301"/>
              </a:solidFill>
              <a:effectLst/>
              <a:uLnTx/>
              <a:sym typeface="+mn-ea"/>
            </a:endParaRPr>
          </a:p>
        </p:txBody>
      </p:sp>
      <p:pic>
        <p:nvPicPr>
          <p:cNvPr id="15" name="图片 14"/>
          <p:cNvPicPr/>
          <p:nvPr userDrawn="1">
            <p:custDataLst>
              <p:tags r:id="rId2"/>
            </p:custDataLst>
          </p:nvPr>
        </p:nvPicPr>
        <p:blipFill>
          <a:blip r:embed="rId3" r:link="rId4" cstate="screen"/>
          <a:stretch>
            <a:fillRect/>
          </a:stretch>
        </p:blipFill>
        <p:spPr>
          <a:xfrm>
            <a:off x="0" y="6137910"/>
            <a:ext cx="720090" cy="720090"/>
          </a:xfrm>
          <a:prstGeom prst="rect">
            <a:avLst/>
          </a:prstGeom>
        </p:spPr>
      </p:pic>
      <p:sp>
        <p:nvSpPr>
          <p:cNvPr id="5" name="Title 6"/>
          <p:cNvSpPr txBox="1"/>
          <p:nvPr>
            <p:custDataLst>
              <p:tags r:id="rId5"/>
            </p:custDataLst>
          </p:nvPr>
        </p:nvSpPr>
        <p:spPr>
          <a:xfrm>
            <a:off x="706120" y="1409700"/>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3. 对压力的认知和评价</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custDataLst>
              <p:tags r:id="rId6"/>
            </p:custDataLst>
          </p:nvPr>
        </p:nvSpPr>
        <p:spPr>
          <a:xfrm>
            <a:off x="851535" y="1978660"/>
            <a:ext cx="3420110" cy="419608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 name="矩形 7"/>
          <p:cNvSpPr/>
          <p:nvPr>
            <p:custDataLst>
              <p:tags r:id="rId7"/>
            </p:custDataLst>
          </p:nvPr>
        </p:nvSpPr>
        <p:spPr>
          <a:xfrm>
            <a:off x="851535" y="612088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9" name="文本框 8"/>
          <p:cNvSpPr txBox="1"/>
          <p:nvPr>
            <p:custDataLst>
              <p:tags r:id="rId8"/>
            </p:custDataLst>
          </p:nvPr>
        </p:nvSpPr>
        <p:spPr>
          <a:xfrm>
            <a:off x="1057910" y="2116455"/>
            <a:ext cx="3006725" cy="1212850"/>
          </a:xfrm>
          <a:prstGeom prst="rect">
            <a:avLst/>
          </a:prstGeom>
          <a:noFill/>
        </p:spPr>
        <p:txBody>
          <a:bodyPr wrap="square" lIns="90000" tIns="0" rIns="90000" bIns="46800" rtlCol="0">
            <a:noAutofit/>
          </a:bodyPr>
          <a:lstStyle/>
          <a:p>
            <a:pPr algn="just" fontAlgn="auto">
              <a:lnSpc>
                <a:spcPct val="150000"/>
              </a:lnSpc>
              <a:spcAft>
                <a:spcPts val="1000"/>
              </a:spcAft>
            </a:pPr>
            <a:r>
              <a:rPr lang="zh-CN" altLang="en-US" sz="1400" spc="150" dirty="0">
                <a:solidFill>
                  <a:srgbClr val="000000">
                    <a:lumMod val="65000"/>
                    <a:lumOff val="35000"/>
                  </a:srgbClr>
                </a:solidFill>
                <a:uFillTx/>
                <a:latin typeface="微软雅黑" panose="020B0503020204020204" charset="-122"/>
                <a:ea typeface="微软雅黑" panose="020B0503020204020204" charset="-122"/>
              </a:rPr>
              <a:t>（1）压力源本身的性质与特点，即是单一性的还是复合性的，一般性的还是破坏性的。</a:t>
            </a:r>
            <a:endParaRPr lang="zh-CN" altLang="en-US" sz="14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10" name="矩形 9"/>
          <p:cNvSpPr/>
          <p:nvPr>
            <p:custDataLst>
              <p:tags r:id="rId9"/>
            </p:custDataLst>
          </p:nvPr>
        </p:nvSpPr>
        <p:spPr>
          <a:xfrm>
            <a:off x="4385945" y="1981200"/>
            <a:ext cx="3420110" cy="419354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1" name="矩形 10"/>
          <p:cNvSpPr/>
          <p:nvPr>
            <p:custDataLst>
              <p:tags r:id="rId10"/>
            </p:custDataLst>
          </p:nvPr>
        </p:nvSpPr>
        <p:spPr>
          <a:xfrm>
            <a:off x="4386000" y="612088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2" name="文本框 11"/>
          <p:cNvSpPr txBox="1"/>
          <p:nvPr>
            <p:custDataLst>
              <p:tags r:id="rId11"/>
            </p:custDataLst>
          </p:nvPr>
        </p:nvSpPr>
        <p:spPr>
          <a:xfrm>
            <a:off x="4488815" y="2116455"/>
            <a:ext cx="3176270" cy="2002790"/>
          </a:xfrm>
          <a:prstGeom prst="rect">
            <a:avLst/>
          </a:prstGeom>
          <a:noFill/>
        </p:spPr>
        <p:txBody>
          <a:bodyPr wrap="square" lIns="90000" tIns="0" rIns="90000" bIns="46800" rtlCol="0">
            <a:noAutofit/>
          </a:bodyPr>
          <a:lstStyle/>
          <a:p>
            <a:pPr algn="just" fontAlgn="auto">
              <a:lnSpc>
                <a:spcPct val="150000"/>
              </a:lnSpc>
              <a:spcAft>
                <a:spcPts val="1000"/>
              </a:spcAft>
            </a:pPr>
            <a:r>
              <a:rPr lang="zh-CN" altLang="en-US" sz="1400" spc="150" dirty="0">
                <a:solidFill>
                  <a:srgbClr val="000000">
                    <a:lumMod val="65000"/>
                    <a:lumOff val="35000"/>
                  </a:srgbClr>
                </a:solidFill>
                <a:uFillTx/>
                <a:latin typeface="微软雅黑" panose="020B0503020204020204" charset="-122"/>
                <a:ea typeface="微软雅黑" panose="020B0503020204020204" charset="-122"/>
              </a:rPr>
              <a:t>（2）社会支持系统。当个体具有较强的社会支持系统时，他可能觉得压力没什么大不了的，自己可以得到帮助；相反，社会支持系统薄弱的人会很沮丧，有一种独自面对困难的悲伤。</a:t>
            </a:r>
            <a:endParaRPr lang="zh-CN" altLang="en-US" sz="14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14" name="矩形 13"/>
          <p:cNvSpPr/>
          <p:nvPr>
            <p:custDataLst>
              <p:tags r:id="rId12"/>
            </p:custDataLst>
          </p:nvPr>
        </p:nvSpPr>
        <p:spPr>
          <a:xfrm>
            <a:off x="7934325" y="1978660"/>
            <a:ext cx="3420110" cy="419608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3" name="矩形 12"/>
          <p:cNvSpPr/>
          <p:nvPr>
            <p:custDataLst>
              <p:tags r:id="rId13"/>
            </p:custDataLst>
          </p:nvPr>
        </p:nvSpPr>
        <p:spPr>
          <a:xfrm>
            <a:off x="7934435" y="6120880"/>
            <a:ext cx="3418413"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6" name="文本框 15"/>
          <p:cNvSpPr txBox="1"/>
          <p:nvPr>
            <p:custDataLst>
              <p:tags r:id="rId14"/>
            </p:custDataLst>
          </p:nvPr>
        </p:nvSpPr>
        <p:spPr>
          <a:xfrm>
            <a:off x="8037195" y="2116455"/>
            <a:ext cx="3176270" cy="2002790"/>
          </a:xfrm>
          <a:prstGeom prst="rect">
            <a:avLst/>
          </a:prstGeom>
          <a:noFill/>
        </p:spPr>
        <p:txBody>
          <a:bodyPr wrap="square" lIns="90000" tIns="0" rIns="90000" bIns="46800" rtlCol="0">
            <a:noAutofit/>
          </a:bodyPr>
          <a:lstStyle/>
          <a:p>
            <a:pPr algn="just" fontAlgn="auto">
              <a:lnSpc>
                <a:spcPct val="130000"/>
              </a:lnSpc>
              <a:spcAft>
                <a:spcPts val="1000"/>
              </a:spcAft>
            </a:pPr>
            <a:r>
              <a:rPr lang="zh-CN" altLang="en-US" sz="1400" spc="150" dirty="0">
                <a:solidFill>
                  <a:srgbClr val="000000">
                    <a:lumMod val="65000"/>
                    <a:lumOff val="35000"/>
                  </a:srgbClr>
                </a:solidFill>
                <a:uFillTx/>
                <a:latin typeface="微软雅黑" panose="020B0503020204020204" charset="-122"/>
                <a:ea typeface="微软雅黑" panose="020B0503020204020204" charset="-122"/>
              </a:rPr>
              <a:t>（3）当事人自身的身心特点。主要包括三个方面：性别、年龄、受教育程度、经济状况、婚姻状况、职业等人口统计学状况；体魄强壮与否的生理状况；认知与归因风格、性格倾向、情绪状态、应对能力与应对风格、人格动力特征、自我概念等心理因素。</a:t>
            </a:r>
            <a:endParaRPr lang="zh-CN" altLang="en-US" sz="1400" spc="150" dirty="0">
              <a:solidFill>
                <a:srgbClr val="000000">
                  <a:lumMod val="65000"/>
                  <a:lumOff val="35000"/>
                </a:srgbClr>
              </a:solidFill>
              <a:uFillTx/>
              <a:latin typeface="微软雅黑" panose="020B0503020204020204" charset="-122"/>
              <a:ea typeface="微软雅黑" panose="020B0503020204020204" charset="-122"/>
            </a:endParaRPr>
          </a:p>
        </p:txBody>
      </p:sp>
      <p:pic>
        <p:nvPicPr>
          <p:cNvPr id="20" name="图片 19"/>
          <p:cNvPicPr/>
          <p:nvPr>
            <p:custDataLst>
              <p:tags r:id="rId15"/>
            </p:custDataLst>
          </p:nvPr>
        </p:nvPicPr>
        <p:blipFill rotWithShape="1">
          <a:blip r:embed="rId16"/>
          <a:srcRect/>
          <a:stretch>
            <a:fillRect/>
          </a:stretch>
        </p:blipFill>
        <p:spPr>
          <a:xfrm>
            <a:off x="851534" y="4410879"/>
            <a:ext cx="3420000" cy="1710001"/>
          </a:xfrm>
          <a:prstGeom prst="rect">
            <a:avLst/>
          </a:prstGeom>
        </p:spPr>
      </p:pic>
      <p:pic>
        <p:nvPicPr>
          <p:cNvPr id="21" name="图片 20"/>
          <p:cNvPicPr/>
          <p:nvPr>
            <p:custDataLst>
              <p:tags r:id="rId17"/>
            </p:custDataLst>
          </p:nvPr>
        </p:nvPicPr>
        <p:blipFill rotWithShape="1">
          <a:blip r:embed="rId18"/>
          <a:srcRect/>
          <a:stretch>
            <a:fillRect/>
          </a:stretch>
        </p:blipFill>
        <p:spPr>
          <a:xfrm>
            <a:off x="7934435" y="4411673"/>
            <a:ext cx="3418413" cy="1709207"/>
          </a:xfrm>
          <a:prstGeom prst="rect">
            <a:avLst/>
          </a:prstGeom>
        </p:spPr>
      </p:pic>
      <p:pic>
        <p:nvPicPr>
          <p:cNvPr id="22" name="图片 21"/>
          <p:cNvPicPr/>
          <p:nvPr>
            <p:custDataLst>
              <p:tags r:id="rId19"/>
            </p:custDataLst>
          </p:nvPr>
        </p:nvPicPr>
        <p:blipFill rotWithShape="1">
          <a:blip r:embed="rId20"/>
          <a:srcRect/>
          <a:stretch>
            <a:fillRect/>
          </a:stretch>
        </p:blipFill>
        <p:spPr>
          <a:xfrm>
            <a:off x="4386000" y="4411979"/>
            <a:ext cx="3420000" cy="1708901"/>
          </a:xfrm>
          <a:prstGeom prst="rect">
            <a:avLst/>
          </a:prstGeom>
        </p:spPr>
      </p:pic>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二、压力的作用及人的反应</a:t>
            </a:r>
            <a:endParaRPr lang="zh-CN" altLang="en-US" sz="2400" b="1" spc="300" noProof="0" dirty="0">
              <a:ln>
                <a:noFill/>
              </a:ln>
              <a:solidFill>
                <a:srgbClr val="FCC301"/>
              </a:solidFill>
              <a:effectLst/>
              <a:uLnTx/>
              <a:sym typeface="+mn-ea"/>
            </a:endParaRPr>
          </a:p>
        </p:txBody>
      </p:sp>
      <p:pic>
        <p:nvPicPr>
          <p:cNvPr id="14" name="图片 13"/>
          <p:cNvPicPr/>
          <p:nvPr userDrawn="1">
            <p:custDataLst>
              <p:tags r:id="rId2"/>
            </p:custDataLst>
          </p:nvPr>
        </p:nvPicPr>
        <p:blipFill>
          <a:blip r:embed="rId3" r:link="rId4" cstate="screen"/>
          <a:stretch>
            <a:fillRect/>
          </a:stretch>
        </p:blipFill>
        <p:spPr>
          <a:xfrm>
            <a:off x="11471910" y="6141154"/>
            <a:ext cx="720090" cy="716846"/>
          </a:xfrm>
          <a:prstGeom prst="rect">
            <a:avLst/>
          </a:prstGeom>
        </p:spPr>
      </p:pic>
      <p:pic>
        <p:nvPicPr>
          <p:cNvPr id="15" name="图片 14"/>
          <p:cNvPicPr/>
          <p:nvPr userDrawn="1">
            <p:custDataLst>
              <p:tags r:id="rId5"/>
            </p:custDataLst>
          </p:nvPr>
        </p:nvPicPr>
        <p:blipFill>
          <a:blip r:embed="rId6" r:link="rId7" cstate="screen"/>
          <a:stretch>
            <a:fillRect/>
          </a:stretch>
        </p:blipFill>
        <p:spPr>
          <a:xfrm>
            <a:off x="0" y="6137910"/>
            <a:ext cx="720090" cy="720090"/>
          </a:xfrm>
          <a:prstGeom prst="rect">
            <a:avLst/>
          </a:prstGeom>
        </p:spPr>
      </p:pic>
      <p:sp>
        <p:nvSpPr>
          <p:cNvPr id="16" name="矩形 15"/>
          <p:cNvSpPr/>
          <p:nvPr>
            <p:custDataLst>
              <p:tags r:id="rId8"/>
            </p:custDataLst>
          </p:nvPr>
        </p:nvSpPr>
        <p:spPr>
          <a:xfrm>
            <a:off x="608953" y="1954594"/>
            <a:ext cx="5182845" cy="3960956"/>
          </a:xfrm>
          <a:prstGeom prst="rect">
            <a:avLst/>
          </a:prstGeom>
          <a:solidFill>
            <a:srgbClr val="FFFFFF"/>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19" name="矩形 18"/>
          <p:cNvSpPr/>
          <p:nvPr>
            <p:custDataLst>
              <p:tags r:id="rId9"/>
            </p:custDataLst>
          </p:nvPr>
        </p:nvSpPr>
        <p:spPr>
          <a:xfrm>
            <a:off x="6400204" y="1954594"/>
            <a:ext cx="5182845" cy="3960956"/>
          </a:xfrm>
          <a:prstGeom prst="rect">
            <a:avLst/>
          </a:prstGeom>
          <a:solidFill>
            <a:srgbClr val="FFFFFF"/>
          </a:solidFill>
          <a:ln>
            <a:no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20" name="TextBox 13"/>
          <p:cNvSpPr txBox="1"/>
          <p:nvPr>
            <p:custDataLst>
              <p:tags r:id="rId10"/>
            </p:custDataLst>
          </p:nvPr>
        </p:nvSpPr>
        <p:spPr>
          <a:xfrm>
            <a:off x="608400"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noProof="0" dirty="0">
                <a:ln>
                  <a:noFill/>
                </a:ln>
                <a:solidFill>
                  <a:schemeClr val="accent3">
                    <a:lumMod val="75000"/>
                  </a:schemeClr>
                </a:solidFill>
                <a:effectLst/>
                <a:uLnTx/>
                <a:uFillTx/>
                <a:latin typeface="幼圆" panose="02010509060101010101" pitchFamily="49" charset="-122"/>
                <a:ea typeface="幼圆" panose="02010509060101010101" pitchFamily="49" charset="-122"/>
                <a:cs typeface="微软雅黑" panose="020B0503020204020204" charset="-122"/>
              </a:rPr>
              <a:t>https://</a:t>
            </a:r>
            <a:r>
              <a:rPr kumimoji="0" lang="en-US" altLang="zh-CN" sz="1000" b="1" i="0" u="none" strike="noStrike" kern="1200" cap="none" spc="150" normalizeH="0" noProof="0" dirty="0">
                <a:ln>
                  <a:noFill/>
                </a:ln>
                <a:solidFill>
                  <a:schemeClr val="accent4">
                    <a:lumMod val="75000"/>
                  </a:schemeClr>
                </a:solidFill>
                <a:effectLst/>
                <a:uLnTx/>
                <a:uFillTx/>
                <a:latin typeface="幼圆" panose="02010509060101010101" pitchFamily="49" charset="-122"/>
                <a:ea typeface="幼圆" panose="02010509060101010101" pitchFamily="49" charset="-122"/>
                <a:cs typeface="微软雅黑" panose="020B0503020204020204" charset="-122"/>
              </a:rPr>
              <a:t>www.wps.cn</a:t>
            </a:r>
            <a:endParaRPr kumimoji="0" lang="en-US" altLang="zh-CN" sz="1000" b="1" i="0" u="none" strike="noStrike" kern="1200" cap="none" spc="150" normalizeH="0" noProof="0" dirty="0">
              <a:ln>
                <a:noFill/>
              </a:ln>
              <a:solidFill>
                <a:schemeClr val="accent4">
                  <a:lumMod val="75000"/>
                </a:schemeClr>
              </a:solidFill>
              <a:effectLst/>
              <a:uLnTx/>
              <a:uFillTx/>
              <a:latin typeface="幼圆" panose="02010509060101010101" pitchFamily="49" charset="-122"/>
              <a:ea typeface="幼圆" panose="02010509060101010101" pitchFamily="49" charset="-122"/>
              <a:cs typeface="微软雅黑" panose="020B0503020204020204" charset="-122"/>
            </a:endParaRPr>
          </a:p>
        </p:txBody>
      </p:sp>
      <p:sp>
        <p:nvSpPr>
          <p:cNvPr id="21" name="椭圆 20"/>
          <p:cNvSpPr>
            <a:spLocks noChangeAspect="1"/>
          </p:cNvSpPr>
          <p:nvPr>
            <p:custDataLst>
              <p:tags r:id="rId11"/>
            </p:custDataLst>
          </p:nvPr>
        </p:nvSpPr>
        <p:spPr>
          <a:xfrm>
            <a:off x="11525250"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2" name="椭圆 21"/>
          <p:cNvSpPr/>
          <p:nvPr>
            <p:custDataLst>
              <p:tags r:id="rId12"/>
            </p:custDataLst>
          </p:nvPr>
        </p:nvSpPr>
        <p:spPr>
          <a:xfrm>
            <a:off x="11209020"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3" name="椭圆 22"/>
          <p:cNvSpPr>
            <a:spLocks noChangeAspect="1"/>
          </p:cNvSpPr>
          <p:nvPr>
            <p:custDataLst>
              <p:tags r:id="rId13"/>
            </p:custDataLst>
          </p:nvPr>
        </p:nvSpPr>
        <p:spPr>
          <a:xfrm>
            <a:off x="11367135" y="6326505"/>
            <a:ext cx="57785" cy="57785"/>
          </a:xfrm>
          <a:prstGeom prst="ellipse">
            <a:avLst/>
          </a:prstGeom>
          <a:solidFill>
            <a:srgbClr val="29716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幼圆" panose="02010509060101010101" pitchFamily="49" charset="-122"/>
              <a:ea typeface="幼圆" panose="02010509060101010101" pitchFamily="49" charset="-122"/>
            </a:endParaRPr>
          </a:p>
        </p:txBody>
      </p:sp>
      <p:sp>
        <p:nvSpPr>
          <p:cNvPr id="24" name="Title 6"/>
          <p:cNvSpPr txBox="1"/>
          <p:nvPr>
            <p:custDataLst>
              <p:tags r:id="rId14"/>
            </p:custDataLst>
          </p:nvPr>
        </p:nvSpPr>
        <p:spPr>
          <a:xfrm>
            <a:off x="6704330" y="2161540"/>
            <a:ext cx="4562475" cy="350520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a:lnSpc>
                <a:spcPct val="130000"/>
              </a:lnSpc>
              <a:spcBef>
                <a:spcPts val="0"/>
              </a:spcBef>
              <a:spcAft>
                <a:spcPts val="800"/>
              </a:spcAft>
              <a:buSzPct val="100000"/>
              <a:buFont typeface="Wingdings" panose="05000000000000000000" pitchFamily="2" charset="2"/>
              <a:buNone/>
            </a:pPr>
            <a:r>
              <a:rPr sz="1600" b="1" spc="50" dirty="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1. 压力对健康的积极作用：</a:t>
            </a:r>
            <a:r>
              <a:rPr sz="1600" spc="50" dirty="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一般单一性社会压力有益于健康，它使人生活得充实，人生变得有意义，我们将这类压力称之为良性压力。事实上完全没有压力的生活是不可想象的，也是不真实的。心理学的研究表明，早年的心理压力是促进儿童成长和发展的必要条件。经受过生活压力的青少年在以后的生活和工作中更容易适应环境，更容易取得成功；反之，早年生活条件太好，没经历过挫折和压力，则有如温室里成长的花朵，经不起生活的风吹雨打。对于大学生而言，适度的压力是维持正常身心功能活动，激发积极性和主动性，锻炼和培养良好意志力品质的必要条件。</a:t>
            </a:r>
            <a:endParaRPr sz="1600" spc="50" dirty="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pic>
        <p:nvPicPr>
          <p:cNvPr id="25" name="图片 24"/>
          <p:cNvPicPr>
            <a:picLocks noChangeAspect="1"/>
          </p:cNvPicPr>
          <p:nvPr>
            <p:custDataLst>
              <p:tags r:id="rId15"/>
            </p:custDataLst>
          </p:nvPr>
        </p:nvPicPr>
        <p:blipFill rotWithShape="1">
          <a:blip r:embed="rId16"/>
          <a:srcRect l="13340" t="6122"/>
          <a:stretch>
            <a:fillRect/>
          </a:stretch>
        </p:blipFill>
        <p:spPr>
          <a:xfrm>
            <a:off x="760153" y="2105794"/>
            <a:ext cx="4880440" cy="3660330"/>
          </a:xfrm>
          <a:prstGeom prst="rect">
            <a:avLst/>
          </a:prstGeom>
        </p:spPr>
      </p:pic>
      <p:sp>
        <p:nvSpPr>
          <p:cNvPr id="26" name="TextBox 53"/>
          <p:cNvSpPr txBox="1"/>
          <p:nvPr>
            <p:custDataLst>
              <p:tags r:id="rId17"/>
            </p:custDataLst>
          </p:nvPr>
        </p:nvSpPr>
        <p:spPr>
          <a:xfrm>
            <a:off x="2895600" y="1412875"/>
            <a:ext cx="6400800" cy="368300"/>
          </a:xfrm>
          <a:prstGeom prst="rect">
            <a:avLst/>
          </a:prstGeom>
          <a:noFill/>
        </p:spPr>
        <p:txBody>
          <a:bodyPr wrap="square" rtlCol="0">
            <a:spAutoFit/>
          </a:bodyPr>
          <a:p>
            <a:pPr algn="ctr" defTabSz="914400">
              <a:defRPr/>
            </a:pPr>
            <a:r>
              <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rPr>
              <a:t>（一）压力的作用</a:t>
            </a:r>
            <a:endPar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二、压力的作用及人的反应</a:t>
            </a:r>
            <a:endParaRPr lang="zh-CN" altLang="en-US" sz="2400" b="1" spc="300" noProof="0" dirty="0">
              <a:ln>
                <a:noFill/>
              </a:ln>
              <a:solidFill>
                <a:srgbClr val="FCC301"/>
              </a:solidFill>
              <a:effectLst/>
              <a:uLnTx/>
              <a:sym typeface="+mn-ea"/>
            </a:endParaRPr>
          </a:p>
        </p:txBody>
      </p:sp>
      <p:pic>
        <p:nvPicPr>
          <p:cNvPr id="14" name="图片 13"/>
          <p:cNvPicPr/>
          <p:nvPr userDrawn="1">
            <p:custDataLst>
              <p:tags r:id="rId2"/>
            </p:custDataLst>
          </p:nvPr>
        </p:nvPicPr>
        <p:blipFill>
          <a:blip r:embed="rId3" r:link="rId4" cstate="screen"/>
          <a:stretch>
            <a:fillRect/>
          </a:stretch>
        </p:blipFill>
        <p:spPr>
          <a:xfrm>
            <a:off x="11471910" y="6141154"/>
            <a:ext cx="720090" cy="716846"/>
          </a:xfrm>
          <a:prstGeom prst="rect">
            <a:avLst/>
          </a:prstGeom>
        </p:spPr>
      </p:pic>
      <p:pic>
        <p:nvPicPr>
          <p:cNvPr id="15" name="图片 14"/>
          <p:cNvPicPr/>
          <p:nvPr userDrawn="1">
            <p:custDataLst>
              <p:tags r:id="rId5"/>
            </p:custDataLst>
          </p:nvPr>
        </p:nvPicPr>
        <p:blipFill>
          <a:blip r:embed="rId6" r:link="rId7" cstate="screen"/>
          <a:stretch>
            <a:fillRect/>
          </a:stretch>
        </p:blipFill>
        <p:spPr>
          <a:xfrm>
            <a:off x="0" y="6137910"/>
            <a:ext cx="720090" cy="720090"/>
          </a:xfrm>
          <a:prstGeom prst="rect">
            <a:avLst/>
          </a:prstGeom>
        </p:spPr>
      </p:pic>
      <p:sp>
        <p:nvSpPr>
          <p:cNvPr id="18" name="任意多边形: 形状 17"/>
          <p:cNvSpPr/>
          <p:nvPr>
            <p:custDataLst>
              <p:tags r:id="rId8"/>
            </p:custDataLst>
          </p:nvPr>
        </p:nvSpPr>
        <p:spPr>
          <a:xfrm flipH="1">
            <a:off x="8652510" y="-2"/>
            <a:ext cx="3546173" cy="6858002"/>
          </a:xfrm>
          <a:custGeom>
            <a:avLst/>
            <a:gdLst>
              <a:gd name="connsiteX0" fmla="*/ 117172 w 3546173"/>
              <a:gd name="connsiteY0" fmla="*/ 0 h 6858002"/>
              <a:gd name="connsiteX1" fmla="*/ 3546173 w 3546173"/>
              <a:gd name="connsiteY1" fmla="*/ 3429001 h 6858002"/>
              <a:gd name="connsiteX2" fmla="*/ 117172 w 3546173"/>
              <a:gd name="connsiteY2" fmla="*/ 6858002 h 6858002"/>
              <a:gd name="connsiteX3" fmla="*/ 0 w 3546173"/>
              <a:gd name="connsiteY3" fmla="*/ 6855039 h 6858002"/>
              <a:gd name="connsiteX4" fmla="*/ 0 w 3546173"/>
              <a:gd name="connsiteY4" fmla="*/ 5125721 h 6858002"/>
              <a:gd name="connsiteX5" fmla="*/ 117172 w 3546173"/>
              <a:gd name="connsiteY5" fmla="*/ 5131637 h 6858002"/>
              <a:gd name="connsiteX6" fmla="*/ 1819808 w 3546173"/>
              <a:gd name="connsiteY6" fmla="*/ 3429001 h 6858002"/>
              <a:gd name="connsiteX7" fmla="*/ 117172 w 3546173"/>
              <a:gd name="connsiteY7" fmla="*/ 1726365 h 6858002"/>
              <a:gd name="connsiteX8" fmla="*/ 0 w 3546173"/>
              <a:gd name="connsiteY8" fmla="*/ 1732282 h 6858002"/>
              <a:gd name="connsiteX9" fmla="*/ 0 w 3546173"/>
              <a:gd name="connsiteY9" fmla="*/ 296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6173" h="6858002">
                <a:moveTo>
                  <a:pt x="117172" y="0"/>
                </a:moveTo>
                <a:cubicBezTo>
                  <a:pt x="2010957" y="0"/>
                  <a:pt x="3546173" y="1535216"/>
                  <a:pt x="3546173" y="3429001"/>
                </a:cubicBezTo>
                <a:cubicBezTo>
                  <a:pt x="3546173" y="5322786"/>
                  <a:pt x="2010957" y="6858002"/>
                  <a:pt x="117172" y="6858002"/>
                </a:cubicBezTo>
                <a:lnTo>
                  <a:pt x="0" y="6855039"/>
                </a:lnTo>
                <a:lnTo>
                  <a:pt x="0" y="5125721"/>
                </a:lnTo>
                <a:lnTo>
                  <a:pt x="117172" y="5131637"/>
                </a:lnTo>
                <a:cubicBezTo>
                  <a:pt x="1057512" y="5131637"/>
                  <a:pt x="1819808" y="4369341"/>
                  <a:pt x="1819808" y="3429001"/>
                </a:cubicBezTo>
                <a:cubicBezTo>
                  <a:pt x="1819808" y="2488661"/>
                  <a:pt x="1057512" y="1726365"/>
                  <a:pt x="117172" y="1726365"/>
                </a:cubicBezTo>
                <a:lnTo>
                  <a:pt x="0" y="1732282"/>
                </a:lnTo>
                <a:lnTo>
                  <a:pt x="0" y="2963"/>
                </a:lnTo>
                <a:close/>
              </a:path>
            </a:pathLst>
          </a:custGeom>
          <a:solidFill>
            <a:srgbClr val="A6A6A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kumimoji="1" lang="zh-CN" altLang="en-US" sz="1600" b="1" dirty="0">
              <a:solidFill>
                <a:srgbClr val="FFFFFF"/>
              </a:solidFill>
              <a:latin typeface="微软雅黑" panose="020B0503020204020204" charset="-122"/>
              <a:ea typeface="微软雅黑" panose="020B0503020204020204" charset="-122"/>
            </a:endParaRPr>
          </a:p>
        </p:txBody>
      </p:sp>
      <p:sp>
        <p:nvSpPr>
          <p:cNvPr id="3" name="矩形 2"/>
          <p:cNvSpPr/>
          <p:nvPr>
            <p:custDataLst>
              <p:tags r:id="rId9"/>
            </p:custDataLst>
          </p:nvPr>
        </p:nvSpPr>
        <p:spPr>
          <a:xfrm>
            <a:off x="0" y="1918457"/>
            <a:ext cx="12192000" cy="4058433"/>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rgbClr val="FFFFFF"/>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10"/>
            </p:custDataLst>
          </p:nvPr>
        </p:nvPicPr>
        <p:blipFill rotWithShape="1">
          <a:blip r:embed="rId11"/>
          <a:srcRect l="24999" r="8351"/>
          <a:stretch>
            <a:fillRect/>
          </a:stretch>
        </p:blipFill>
        <p:spPr>
          <a:xfrm>
            <a:off x="8949714" y="2471673"/>
            <a:ext cx="2951999" cy="2951999"/>
          </a:xfrm>
          <a:prstGeom prst="rect">
            <a:avLst/>
          </a:prstGeom>
        </p:spPr>
      </p:pic>
      <p:sp>
        <p:nvSpPr>
          <p:cNvPr id="4" name="文本框 3"/>
          <p:cNvSpPr txBox="1"/>
          <p:nvPr>
            <p:custDataLst>
              <p:tags r:id="rId12"/>
            </p:custDataLst>
          </p:nvPr>
        </p:nvSpPr>
        <p:spPr>
          <a:xfrm>
            <a:off x="525417" y="2330709"/>
            <a:ext cx="8185150" cy="3233928"/>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444500" lvl="1" indent="0" algn="l" fontAlgn="ctr">
              <a:lnSpc>
                <a:spcPct val="150000"/>
              </a:lnSpc>
              <a:spcBef>
                <a:spcPts val="0"/>
              </a:spcBef>
              <a:spcAft>
                <a:spcPts val="0"/>
              </a:spcAft>
              <a:buSzPct val="100000"/>
              <a:buFont typeface="+mj-lt"/>
              <a:buNone/>
            </a:pPr>
            <a:r>
              <a:rPr sz="1600" b="1" spc="150" dirty="0">
                <a:solidFill>
                  <a:srgbClr val="404040"/>
                </a:solidFill>
                <a:uFillTx/>
                <a:latin typeface="微软雅黑" panose="020B0503020204020204" charset="-122"/>
                <a:ea typeface="微软雅黑" panose="020B0503020204020204" charset="-122"/>
                <a:sym typeface="思源黑体旧字形 Normal" panose="020B0400000000000000" pitchFamily="34" charset="-128"/>
              </a:rPr>
              <a:t>2. 压力对健康的消极影响：</a:t>
            </a:r>
            <a:r>
              <a:rPr sz="1600" spc="150" dirty="0">
                <a:solidFill>
                  <a:srgbClr val="404040"/>
                </a:solidFill>
                <a:uFillTx/>
                <a:latin typeface="微软雅黑" panose="020B0503020204020204" charset="-122"/>
                <a:ea typeface="微软雅黑" panose="020B0503020204020204" charset="-122"/>
                <a:sym typeface="思源黑体旧字形 Normal" panose="020B0400000000000000" pitchFamily="34" charset="-128"/>
              </a:rPr>
              <a:t>继时性压力和破坏性压力，则会成为人们健康的杀手。继时性压力使人处于慢性心理应激状态，时间一久便容易引发一系列的身心症状。病人会产生呼吸困难、易疲劳、心悸和胸痛等生理症状。此外，还有紧张性头痛、焦虑、抑郁、强迫行为等心理症状，是为慢性应激障碍。</a:t>
            </a:r>
            <a:endParaRPr sz="1600" spc="150" dirty="0">
              <a:solidFill>
                <a:srgbClr val="404040"/>
              </a:solidFill>
              <a:uFillTx/>
              <a:latin typeface="微软雅黑" panose="020B0503020204020204" charset="-122"/>
              <a:ea typeface="微软雅黑" panose="020B0503020204020204" charset="-122"/>
              <a:sym typeface="思源黑体旧字形 Normal" panose="020B0400000000000000" pitchFamily="34" charset="-128"/>
            </a:endParaRPr>
          </a:p>
          <a:p>
            <a:pPr marL="444500" lvl="1" indent="0" algn="l" fontAlgn="ctr">
              <a:lnSpc>
                <a:spcPct val="150000"/>
              </a:lnSpc>
              <a:spcBef>
                <a:spcPts val="0"/>
              </a:spcBef>
              <a:spcAft>
                <a:spcPts val="0"/>
              </a:spcAft>
              <a:buSzPct val="100000"/>
              <a:buFont typeface="+mj-lt"/>
              <a:buNone/>
            </a:pPr>
            <a:r>
              <a:rPr sz="1600" spc="150" dirty="0">
                <a:solidFill>
                  <a:srgbClr val="404040"/>
                </a:solidFill>
                <a:uFillTx/>
                <a:latin typeface="微软雅黑" panose="020B0503020204020204" charset="-122"/>
                <a:ea typeface="微软雅黑" panose="020B0503020204020204" charset="-122"/>
                <a:sym typeface="思源黑体旧字形 Normal" panose="020B0400000000000000" pitchFamily="34" charset="-128"/>
              </a:rPr>
              <a:t>     破坏性压力，比如地震、战争等，则容易使人患上创伤后压力失调，或创伤后应激障碍，造成感知、情绪、行为等方面的系列问题，是为急性应激障碍。比如女性被强暴后会变得呆滞、记忆丧失、回避社会活动、失去安全感等。强大自然灾害的心理反应，则比创伤后压力失调更为严重，产生灾难症候群。</a:t>
            </a:r>
            <a:endParaRPr lang="en-US" sz="1600" spc="150" dirty="0">
              <a:solidFill>
                <a:srgbClr val="404040"/>
              </a:solidFill>
              <a:uFillTx/>
              <a:latin typeface="微软雅黑" panose="020B0503020204020204" charset="-122"/>
              <a:ea typeface="微软雅黑" panose="020B0503020204020204" charset="-122"/>
              <a:sym typeface="思源黑体旧字形 Normal" panose="020B0400000000000000" pitchFamily="34" charset="-128"/>
            </a:endParaRPr>
          </a:p>
        </p:txBody>
      </p:sp>
      <p:pic>
        <p:nvPicPr>
          <p:cNvPr id="6" name="图片 5" descr="摄图网_400275437"/>
          <p:cNvPicPr>
            <a:picLocks noChangeAspect="1"/>
          </p:cNvPicPr>
          <p:nvPr userDrawn="1">
            <p:custDataLst>
              <p:tags r:id="rId13"/>
            </p:custDataLst>
          </p:nvPr>
        </p:nvPicPr>
        <p:blipFill>
          <a:blip r:embed="rId14"/>
          <a:stretch>
            <a:fillRect/>
          </a:stretch>
        </p:blipFill>
        <p:spPr>
          <a:xfrm>
            <a:off x="91440" y="5490210"/>
            <a:ext cx="2207895" cy="1282065"/>
          </a:xfrm>
          <a:prstGeom prst="rect">
            <a:avLst/>
          </a:prstGeom>
        </p:spPr>
      </p:pic>
      <p:sp>
        <p:nvSpPr>
          <p:cNvPr id="26" name="TextBox 53"/>
          <p:cNvSpPr txBox="1"/>
          <p:nvPr>
            <p:custDataLst>
              <p:tags r:id="rId15"/>
            </p:custDataLst>
          </p:nvPr>
        </p:nvSpPr>
        <p:spPr>
          <a:xfrm>
            <a:off x="2895600" y="1412875"/>
            <a:ext cx="6400800" cy="368300"/>
          </a:xfrm>
          <a:prstGeom prst="rect">
            <a:avLst/>
          </a:prstGeom>
          <a:noFill/>
        </p:spPr>
        <p:txBody>
          <a:bodyPr wrap="square" rtlCol="0">
            <a:spAutoFit/>
          </a:bodyPr>
          <a:p>
            <a:pPr algn="ctr" defTabSz="914400">
              <a:defRPr/>
            </a:pPr>
            <a:r>
              <a:rPr lang="en-US" altLang="zh-CN" b="1" kern="0" spc="200" dirty="0">
                <a:solidFill>
                  <a:schemeClr val="tx1"/>
                </a:solidFill>
                <a:uFillTx/>
                <a:latin typeface="微软雅黑" panose="020B0503020204020204" charset="-122"/>
                <a:ea typeface="微软雅黑" panose="020B0503020204020204" charset="-122"/>
                <a:sym typeface="思源黑体旧字形 Normal" panose="020B0400000000000000" pitchFamily="34" charset="-128"/>
              </a:rPr>
              <a:t>（一）压力的作用</a:t>
            </a:r>
            <a:endParaRPr lang="en-US" altLang="zh-CN" b="1" kern="0" spc="200" dirty="0">
              <a:solidFill>
                <a:schemeClr val="tx1"/>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二、压力的作用及人的反应</a:t>
            </a:r>
            <a:endParaRPr lang="zh-CN" altLang="en-US" sz="2400" b="1" spc="300" noProof="0" dirty="0">
              <a:ln>
                <a:noFill/>
              </a:ln>
              <a:solidFill>
                <a:srgbClr val="FCC301"/>
              </a:solidFill>
              <a:effectLst/>
              <a:uLnTx/>
              <a:sym typeface="+mn-ea"/>
            </a:endParaRPr>
          </a:p>
        </p:txBody>
      </p:sp>
      <p:pic>
        <p:nvPicPr>
          <p:cNvPr id="14" name="图片 13"/>
          <p:cNvPicPr/>
          <p:nvPr userDrawn="1">
            <p:custDataLst>
              <p:tags r:id="rId2"/>
            </p:custDataLst>
          </p:nvPr>
        </p:nvPicPr>
        <p:blipFill>
          <a:blip r:embed="rId3" r:link="rId4" cstate="screen"/>
          <a:stretch>
            <a:fillRect/>
          </a:stretch>
        </p:blipFill>
        <p:spPr>
          <a:xfrm>
            <a:off x="11471910" y="6141154"/>
            <a:ext cx="720090" cy="716846"/>
          </a:xfrm>
          <a:prstGeom prst="rect">
            <a:avLst/>
          </a:prstGeom>
        </p:spPr>
      </p:pic>
      <p:pic>
        <p:nvPicPr>
          <p:cNvPr id="15" name="图片 14"/>
          <p:cNvPicPr/>
          <p:nvPr userDrawn="1">
            <p:custDataLst>
              <p:tags r:id="rId5"/>
            </p:custDataLst>
          </p:nvPr>
        </p:nvPicPr>
        <p:blipFill>
          <a:blip r:embed="rId6" r:link="rId7" cstate="screen"/>
          <a:stretch>
            <a:fillRect/>
          </a:stretch>
        </p:blipFill>
        <p:spPr>
          <a:xfrm>
            <a:off x="0" y="6137910"/>
            <a:ext cx="720090" cy="720090"/>
          </a:xfrm>
          <a:prstGeom prst="rect">
            <a:avLst/>
          </a:prstGeom>
        </p:spPr>
      </p:pic>
      <p:sp>
        <p:nvSpPr>
          <p:cNvPr id="26" name="TextBox 53"/>
          <p:cNvSpPr txBox="1"/>
          <p:nvPr>
            <p:custDataLst>
              <p:tags r:id="rId8"/>
            </p:custDataLst>
          </p:nvPr>
        </p:nvSpPr>
        <p:spPr>
          <a:xfrm>
            <a:off x="829310" y="1350010"/>
            <a:ext cx="4467860" cy="368300"/>
          </a:xfrm>
          <a:prstGeom prst="rect">
            <a:avLst/>
          </a:prstGeom>
          <a:noFill/>
        </p:spPr>
        <p:txBody>
          <a:bodyPr wrap="square" rtlCol="0">
            <a:spAutoFit/>
          </a:bodyPr>
          <a:p>
            <a:pPr algn="ctr" defTabSz="914400">
              <a:defRPr/>
            </a:pPr>
            <a:r>
              <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rPr>
              <a:t>（二）压力反应的阶段</a:t>
            </a:r>
            <a:endParaRPr lang="en-US" altLang="zh-CN" b="1" kern="0" spc="200" dirty="0">
              <a:solidFill>
                <a:srgbClr val="00B050"/>
              </a:solidFill>
              <a:uFillTx/>
              <a:latin typeface="微软雅黑" panose="020B0503020204020204" charset="-122"/>
              <a:ea typeface="微软雅黑" panose="020B0503020204020204" charset="-122"/>
              <a:sym typeface="思源黑体旧字形 Normal" panose="020B0400000000000000" pitchFamily="34" charset="-128"/>
            </a:endParaRPr>
          </a:p>
        </p:txBody>
      </p:sp>
      <p:sp>
        <p:nvSpPr>
          <p:cNvPr id="28" name="矩形 27"/>
          <p:cNvSpPr/>
          <p:nvPr>
            <p:custDataLst>
              <p:tags r:id="rId9"/>
            </p:custDataLst>
          </p:nvPr>
        </p:nvSpPr>
        <p:spPr>
          <a:xfrm>
            <a:off x="0" y="983615"/>
            <a:ext cx="6125845" cy="5861050"/>
          </a:xfrm>
          <a:prstGeom prst="rect">
            <a:avLst/>
          </a:prstGeom>
          <a:solidFill>
            <a:srgbClr val="84D1C2">
              <a:alpha val="14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29" name="文本框 25"/>
          <p:cNvSpPr txBox="1"/>
          <p:nvPr>
            <p:custDataLst>
              <p:tags r:id="rId10"/>
            </p:custDataLst>
          </p:nvPr>
        </p:nvSpPr>
        <p:spPr>
          <a:xfrm>
            <a:off x="6171565" y="1587500"/>
            <a:ext cx="5089525" cy="1941195"/>
          </a:xfrm>
          <a:prstGeom prst="rect">
            <a:avLst/>
          </a:prstGeom>
          <a:noFill/>
          <a:ln w="9525">
            <a:noFill/>
          </a:ln>
        </p:spPr>
        <p:txBody>
          <a:bodyPr lIns="101600" tIns="0" rIns="82550" bIns="0"/>
          <a:p>
            <a:pPr marL="285750" marR="0" indent="-285750" algn="just" defTabSz="914400" fontAlgn="ctr">
              <a:lnSpc>
                <a:spcPct val="140000"/>
              </a:lnSpc>
              <a:spcBef>
                <a:spcPts val="500"/>
              </a:spcBef>
              <a:buClr>
                <a:srgbClr val="E34D4D"/>
              </a:buClr>
              <a:buSzPct val="80000"/>
              <a:buFont typeface="WPS-Bullets" pitchFamily="2" charset="0"/>
              <a:buChar char=""/>
              <a:defRPr/>
            </a:pPr>
            <a:r>
              <a:rPr kumimoji="0" lang="zh-CN" altLang="en-US" sz="14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1. 警觉阶段</a:t>
            </a: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又叫唤醒期或准备期。发现事件并引起警觉，同时准备应付。交感神经支配肾上腺分泌肾上腺素和副肾上腺素，这些激素促进人体的新陈代谢，释放储存的能量，于是主要器官的活动处于兴奋状态，包括：呼吸、心跳加速；汗腺加快分泌；骨骼肌紧张，血压、体温升高等。</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2" name="文本框 25"/>
          <p:cNvSpPr txBox="1"/>
          <p:nvPr>
            <p:custDataLst>
              <p:tags r:id="rId11"/>
            </p:custDataLst>
          </p:nvPr>
        </p:nvSpPr>
        <p:spPr>
          <a:xfrm>
            <a:off x="6171565" y="3545205"/>
            <a:ext cx="5189220" cy="2618740"/>
          </a:xfrm>
          <a:prstGeom prst="rect">
            <a:avLst/>
          </a:prstGeom>
          <a:noFill/>
          <a:ln w="9525">
            <a:noFill/>
          </a:ln>
        </p:spPr>
        <p:txBody>
          <a:bodyPr lIns="101600" tIns="0" rIns="82550" bIns="0"/>
          <a:p>
            <a:pPr marL="285750" marR="0" indent="-285750" algn="just" defTabSz="914400" fontAlgn="ctr">
              <a:lnSpc>
                <a:spcPct val="140000"/>
              </a:lnSpc>
              <a:spcBef>
                <a:spcPts val="500"/>
              </a:spcBef>
              <a:buClr>
                <a:srgbClr val="E34D4D"/>
              </a:buClr>
              <a:buSzPct val="80000"/>
              <a:buFont typeface="WPS-Bullets" pitchFamily="2" charset="0"/>
              <a:buChar char=""/>
              <a:defRPr/>
            </a:pPr>
            <a:r>
              <a:rPr kumimoji="0" lang="zh-CN" altLang="en-US" sz="14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2. 搏斗阶段：</a:t>
            </a: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又叫战斗期或反抗期。继警觉之后，人体全身心投入战斗，</a:t>
            </a:r>
            <a:r>
              <a:rPr kumimoji="0" lang="zh-CN" altLang="en-US" sz="1400" baseline="0" noProof="1">
                <a:solidFill>
                  <a:srgbClr val="40404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或消除压力，或适应压力，或退却。</a:t>
            </a:r>
            <a:endParaRPr kumimoji="0" lang="zh-CN" altLang="en-US" sz="1400" baseline="0" noProof="1">
              <a:solidFill>
                <a:srgbClr val="40404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647700" marR="0" indent="-342900" algn="just" defTabSz="914400" fontAlgn="ctr">
              <a:lnSpc>
                <a:spcPct val="140000"/>
              </a:lnSpc>
              <a:spcBef>
                <a:spcPts val="500"/>
              </a:spcBef>
              <a:buClr>
                <a:srgbClr val="000000"/>
              </a:buClr>
              <a:buSzPct val="100000"/>
              <a:buFont typeface="+mj-ea"/>
              <a:buAutoNum type="circleNumDbPlain"/>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警觉阶段的生理生化指标表面恢复正常，外在行为平复，实则处于意识控制之下的抑制状态。</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647700" marR="0" indent="-342900" algn="just" defTabSz="914400" fontAlgn="ctr">
              <a:lnSpc>
                <a:spcPct val="140000"/>
              </a:lnSpc>
              <a:spcBef>
                <a:spcPts val="500"/>
              </a:spcBef>
              <a:buClr>
                <a:srgbClr val="000000"/>
              </a:buClr>
              <a:buSzPct val="100000"/>
              <a:buFont typeface="+mj-ea"/>
              <a:buAutoNum type="circleNumDbPlain"/>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个体内部的生理和心理资源以及能量，被大量耗费。</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647700" marR="0" indent="-342900" algn="just" defTabSz="914400" fontAlgn="ctr">
              <a:lnSpc>
                <a:spcPct val="140000"/>
              </a:lnSpc>
              <a:spcBef>
                <a:spcPts val="500"/>
              </a:spcBef>
              <a:buClr>
                <a:srgbClr val="000000"/>
              </a:buClr>
              <a:buSzPct val="100000"/>
              <a:buFont typeface="+mj-ea"/>
              <a:buAutoNum type="circleNumDbPlain"/>
              <a:defRPr/>
            </a:pP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由于调控压力而大量消耗能量，此时个体变得极为敏感和脆弱，即便是日常微小的刺激，也能引发个体强烈的情绪反应。</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 name="文本框 25"/>
          <p:cNvSpPr txBox="1"/>
          <p:nvPr>
            <p:custDataLst>
              <p:tags r:id="rId12"/>
            </p:custDataLst>
          </p:nvPr>
        </p:nvSpPr>
        <p:spPr>
          <a:xfrm>
            <a:off x="668020" y="1891665"/>
            <a:ext cx="5089525" cy="4142740"/>
          </a:xfrm>
          <a:prstGeom prst="rect">
            <a:avLst/>
          </a:prstGeom>
          <a:noFill/>
          <a:ln w="9525">
            <a:noFill/>
          </a:ln>
        </p:spPr>
        <p:txBody>
          <a:bodyPr lIns="101600" tIns="0" rIns="82550" bIns="0"/>
          <a:p>
            <a:pPr marL="285750" marR="0" indent="-285750" algn="just" defTabSz="914400" fontAlgn="ctr">
              <a:lnSpc>
                <a:spcPct val="150000"/>
              </a:lnSpc>
              <a:spcBef>
                <a:spcPts val="500"/>
              </a:spcBef>
              <a:buClr>
                <a:srgbClr val="E34D4D"/>
              </a:buClr>
              <a:buSzPct val="80000"/>
              <a:buFont typeface="WPS-Bullets" pitchFamily="2" charset="0"/>
              <a:buChar char=""/>
              <a:defRPr/>
            </a:pPr>
            <a:r>
              <a:rPr kumimoji="0" lang="zh-CN" altLang="en-US" sz="14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3. 衰竭阶段</a:t>
            </a:r>
            <a:r>
              <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又叫枯竭期或倦怠期。由于抗击压力的能量已经消耗殆尽，此时个体在短时间内难以继续承受压力。如果一个压力反应周期之后，外在的压力消失了，经过一定时间的调理休息，个体很快就能恢复正常的体征。如果压力源持续存在，个体仍不能适应，那么一个能量已经消耗殆尽的人，就必然会发生危险，此时，疾病、死亡都是极有可能的。有两种压力可能使肌体调节失常，一是突如其来的过大压力，二是持续不变低量的压力。前一种压力使人压力调节机制瓦解，后一种压力可能逃避正常的肌体反应，造成压力的蓄积。长期处于叠加性压力和破坏性压力状态下容易出现身心疾病，就是这个道理。</a:t>
            </a:r>
            <a:endParaRPr kumimoji="0" lang="zh-CN" altLang="en-US" sz="14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926338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1150620" y="1957705"/>
            <a:ext cx="9763760" cy="3651250"/>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221230" y="2085340"/>
            <a:ext cx="8115300" cy="33959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压力看不见也摸不着，可它在我们每个人的生活中无处不在，无可逃避，因此，这就有个压力适应的问题。所谓压力适应，是指个体在压力反应之后能很快恢复正常的身心特征，或者面对持续压力不处于极端状态而能保持身心健康的能力。为了能很好地适应大学乃至今后的学习、生活和工作，大学生朋友宜进行有效地压力管理，提高自己的压力适应能力。所谓压力管理，是指针对可预见的压力源进行必要的干预，维护身心健康，提高问题处理的效率，保证学习生活目标顺利实现的管理活动。</a:t>
            </a:r>
            <a:endPar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926338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grpSp>
        <p:nvGrpSpPr>
          <p:cNvPr id="27" name="组合 26"/>
          <p:cNvGrpSpPr/>
          <p:nvPr/>
        </p:nvGrpSpPr>
        <p:grpSpPr>
          <a:xfrm>
            <a:off x="1420495" y="2570480"/>
            <a:ext cx="2606040" cy="3771265"/>
            <a:chOff x="2237" y="3806"/>
            <a:chExt cx="4104" cy="5939"/>
          </a:xfrm>
        </p:grpSpPr>
        <p:sp>
          <p:nvSpPr>
            <p:cNvPr id="15" name="矩形: 圆角 14"/>
            <p:cNvSpPr/>
            <p:nvPr>
              <p:custDataLst>
                <p:tags r:id="rId2"/>
              </p:custDataLst>
            </p:nvPr>
          </p:nvSpPr>
          <p:spPr>
            <a:xfrm>
              <a:off x="2237" y="4603"/>
              <a:ext cx="4105" cy="5142"/>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圆角 11"/>
            <p:cNvSpPr/>
            <p:nvPr>
              <p:custDataLst>
                <p:tags r:id="rId3"/>
              </p:custDataLst>
            </p:nvPr>
          </p:nvSpPr>
          <p:spPr>
            <a:xfrm>
              <a:off x="3719" y="3806"/>
              <a:ext cx="1142" cy="1226"/>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books_115067"/>
            <p:cNvSpPr>
              <a:spLocks noChangeAspect="1"/>
            </p:cNvSpPr>
            <p:nvPr>
              <p:custDataLst>
                <p:tags r:id="rId4"/>
              </p:custDataLst>
            </p:nvPr>
          </p:nvSpPr>
          <p:spPr bwMode="auto">
            <a:xfrm>
              <a:off x="3986" y="4137"/>
              <a:ext cx="608" cy="546"/>
            </a:xfrm>
            <a:custGeom>
              <a:avLst/>
              <a:gdLst>
                <a:gd name="T0" fmla="*/ 873 w 3949"/>
                <a:gd name="T1" fmla="*/ 2867 h 3307"/>
                <a:gd name="T2" fmla="*/ 767 w 3949"/>
                <a:gd name="T3" fmla="*/ 2760 h 3307"/>
                <a:gd name="T4" fmla="*/ 873 w 3949"/>
                <a:gd name="T5" fmla="*/ 2653 h 3307"/>
                <a:gd name="T6" fmla="*/ 3949 w 3949"/>
                <a:gd name="T7" fmla="*/ 2653 h 3307"/>
                <a:gd name="T8" fmla="*/ 3949 w 3949"/>
                <a:gd name="T9" fmla="*/ 2213 h 3307"/>
                <a:gd name="T10" fmla="*/ 3736 w 3949"/>
                <a:gd name="T11" fmla="*/ 2213 h 3307"/>
                <a:gd name="T12" fmla="*/ 3736 w 3949"/>
                <a:gd name="T13" fmla="*/ 1760 h 3307"/>
                <a:gd name="T14" fmla="*/ 540 w 3949"/>
                <a:gd name="T15" fmla="*/ 1760 h 3307"/>
                <a:gd name="T16" fmla="*/ 433 w 3949"/>
                <a:gd name="T17" fmla="*/ 1653 h 3307"/>
                <a:gd name="T18" fmla="*/ 540 w 3949"/>
                <a:gd name="T19" fmla="*/ 1547 h 3307"/>
                <a:gd name="T20" fmla="*/ 3736 w 3949"/>
                <a:gd name="T21" fmla="*/ 1547 h 3307"/>
                <a:gd name="T22" fmla="*/ 3736 w 3949"/>
                <a:gd name="T23" fmla="*/ 1093 h 3307"/>
                <a:gd name="T24" fmla="*/ 3949 w 3949"/>
                <a:gd name="T25" fmla="*/ 1093 h 3307"/>
                <a:gd name="T26" fmla="*/ 3949 w 3949"/>
                <a:gd name="T27" fmla="*/ 653 h 3307"/>
                <a:gd name="T28" fmla="*/ 873 w 3949"/>
                <a:gd name="T29" fmla="*/ 653 h 3307"/>
                <a:gd name="T30" fmla="*/ 767 w 3949"/>
                <a:gd name="T31" fmla="*/ 547 h 3307"/>
                <a:gd name="T32" fmla="*/ 873 w 3949"/>
                <a:gd name="T33" fmla="*/ 440 h 3307"/>
                <a:gd name="T34" fmla="*/ 3949 w 3949"/>
                <a:gd name="T35" fmla="*/ 440 h 3307"/>
                <a:gd name="T36" fmla="*/ 3949 w 3949"/>
                <a:gd name="T37" fmla="*/ 0 h 3307"/>
                <a:gd name="T38" fmla="*/ 884 w 3949"/>
                <a:gd name="T39" fmla="*/ 0 h 3307"/>
                <a:gd name="T40" fmla="*/ 336 w 3949"/>
                <a:gd name="T41" fmla="*/ 549 h 3307"/>
                <a:gd name="T42" fmla="*/ 807 w 3949"/>
                <a:gd name="T43" fmla="*/ 1093 h 3307"/>
                <a:gd name="T44" fmla="*/ 560 w 3949"/>
                <a:gd name="T45" fmla="*/ 1093 h 3307"/>
                <a:gd name="T46" fmla="*/ 0 w 3949"/>
                <a:gd name="T47" fmla="*/ 1653 h 3307"/>
                <a:gd name="T48" fmla="*/ 560 w 3949"/>
                <a:gd name="T49" fmla="*/ 2213 h 3307"/>
                <a:gd name="T50" fmla="*/ 793 w 3949"/>
                <a:gd name="T51" fmla="*/ 2213 h 3307"/>
                <a:gd name="T52" fmla="*/ 336 w 3949"/>
                <a:gd name="T53" fmla="*/ 2756 h 3307"/>
                <a:gd name="T54" fmla="*/ 884 w 3949"/>
                <a:gd name="T55" fmla="*/ 3307 h 3307"/>
                <a:gd name="T56" fmla="*/ 3949 w 3949"/>
                <a:gd name="T57" fmla="*/ 3307 h 3307"/>
                <a:gd name="T58" fmla="*/ 3949 w 3949"/>
                <a:gd name="T59" fmla="*/ 2867 h 3307"/>
                <a:gd name="T60" fmla="*/ 873 w 3949"/>
                <a:gd name="T61" fmla="*/ 2867 h 3307"/>
                <a:gd name="T62" fmla="*/ 873 w 3949"/>
                <a:gd name="T63" fmla="*/ 2867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49" h="3307">
                  <a:moveTo>
                    <a:pt x="873" y="2867"/>
                  </a:moveTo>
                  <a:cubicBezTo>
                    <a:pt x="814" y="2867"/>
                    <a:pt x="767" y="2819"/>
                    <a:pt x="767" y="2760"/>
                  </a:cubicBezTo>
                  <a:cubicBezTo>
                    <a:pt x="767" y="2701"/>
                    <a:pt x="814" y="2653"/>
                    <a:pt x="873" y="2653"/>
                  </a:cubicBezTo>
                  <a:lnTo>
                    <a:pt x="3949" y="2653"/>
                  </a:lnTo>
                  <a:lnTo>
                    <a:pt x="3949" y="2213"/>
                  </a:lnTo>
                  <a:lnTo>
                    <a:pt x="3736" y="2213"/>
                  </a:lnTo>
                  <a:lnTo>
                    <a:pt x="3736" y="1760"/>
                  </a:lnTo>
                  <a:lnTo>
                    <a:pt x="540" y="1760"/>
                  </a:lnTo>
                  <a:cubicBezTo>
                    <a:pt x="481" y="1760"/>
                    <a:pt x="433" y="1712"/>
                    <a:pt x="433" y="1653"/>
                  </a:cubicBezTo>
                  <a:cubicBezTo>
                    <a:pt x="433" y="1595"/>
                    <a:pt x="481" y="1547"/>
                    <a:pt x="540" y="1547"/>
                  </a:cubicBezTo>
                  <a:lnTo>
                    <a:pt x="3736" y="1547"/>
                  </a:lnTo>
                  <a:lnTo>
                    <a:pt x="3736" y="1093"/>
                  </a:lnTo>
                  <a:lnTo>
                    <a:pt x="3949" y="1093"/>
                  </a:lnTo>
                  <a:lnTo>
                    <a:pt x="3949" y="653"/>
                  </a:lnTo>
                  <a:lnTo>
                    <a:pt x="873" y="653"/>
                  </a:lnTo>
                  <a:cubicBezTo>
                    <a:pt x="814" y="653"/>
                    <a:pt x="767" y="606"/>
                    <a:pt x="767" y="547"/>
                  </a:cubicBezTo>
                  <a:cubicBezTo>
                    <a:pt x="767" y="488"/>
                    <a:pt x="814" y="440"/>
                    <a:pt x="873" y="440"/>
                  </a:cubicBezTo>
                  <a:lnTo>
                    <a:pt x="3949" y="440"/>
                  </a:lnTo>
                  <a:lnTo>
                    <a:pt x="3949" y="0"/>
                  </a:lnTo>
                  <a:lnTo>
                    <a:pt x="884" y="0"/>
                  </a:lnTo>
                  <a:cubicBezTo>
                    <a:pt x="582" y="0"/>
                    <a:pt x="336" y="247"/>
                    <a:pt x="336" y="549"/>
                  </a:cubicBezTo>
                  <a:cubicBezTo>
                    <a:pt x="336" y="826"/>
                    <a:pt x="541" y="1053"/>
                    <a:pt x="807" y="1093"/>
                  </a:cubicBezTo>
                  <a:lnTo>
                    <a:pt x="560" y="1093"/>
                  </a:lnTo>
                  <a:cubicBezTo>
                    <a:pt x="251" y="1093"/>
                    <a:pt x="0" y="1344"/>
                    <a:pt x="0" y="1653"/>
                  </a:cubicBezTo>
                  <a:cubicBezTo>
                    <a:pt x="0" y="1963"/>
                    <a:pt x="251" y="2213"/>
                    <a:pt x="560" y="2213"/>
                  </a:cubicBezTo>
                  <a:lnTo>
                    <a:pt x="793" y="2213"/>
                  </a:lnTo>
                  <a:cubicBezTo>
                    <a:pt x="534" y="2253"/>
                    <a:pt x="336" y="2485"/>
                    <a:pt x="336" y="2756"/>
                  </a:cubicBezTo>
                  <a:cubicBezTo>
                    <a:pt x="336" y="3058"/>
                    <a:pt x="582" y="3307"/>
                    <a:pt x="884" y="3307"/>
                  </a:cubicBezTo>
                  <a:lnTo>
                    <a:pt x="3949" y="3307"/>
                  </a:lnTo>
                  <a:lnTo>
                    <a:pt x="3949" y="2867"/>
                  </a:lnTo>
                  <a:lnTo>
                    <a:pt x="873" y="2867"/>
                  </a:lnTo>
                  <a:lnTo>
                    <a:pt x="873" y="2867"/>
                  </a:ln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5"/>
              </p:custDataLst>
            </p:nvPr>
          </p:nvSpPr>
          <p:spPr>
            <a:xfrm>
              <a:off x="2351" y="5548"/>
              <a:ext cx="3833" cy="3276"/>
            </a:xfrm>
            <a:prstGeom prst="rect">
              <a:avLst/>
            </a:prstGeom>
            <a:noFill/>
          </p:spPr>
          <p:txBody>
            <a:bodyPr wrap="square" rtlCol="0"/>
            <a:lstStyle/>
            <a:p>
              <a:pPr marL="0" marR="0" lvl="0" indent="0" algn="just" defTabSz="914400" rtl="0" eaLnBrk="1" fontAlgn="auto" latinLnBrk="0" hangingPunct="1">
                <a:lnSpc>
                  <a:spcPct val="130000"/>
                </a:lnSpc>
                <a:buClrTx/>
                <a:buSzTx/>
                <a:buFontTx/>
                <a:buNone/>
                <a:defRPr/>
              </a:pPr>
              <a:r>
                <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（1）学会尊重他人。其中当然包括你的同学和老师，因为只有尊重他人的人才能获得他人的友谊，也才可能获得帮助。</a:t>
              </a:r>
              <a:endPar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26" name="组合 25"/>
          <p:cNvGrpSpPr/>
          <p:nvPr/>
        </p:nvGrpSpPr>
        <p:grpSpPr>
          <a:xfrm>
            <a:off x="4729585" y="2659447"/>
            <a:ext cx="2606872" cy="3682611"/>
            <a:chOff x="7206" y="3769"/>
            <a:chExt cx="4105" cy="5976"/>
          </a:xfrm>
        </p:grpSpPr>
        <p:sp>
          <p:nvSpPr>
            <p:cNvPr id="16" name="矩形: 圆角 15"/>
            <p:cNvSpPr/>
            <p:nvPr>
              <p:custDataLst>
                <p:tags r:id="rId6"/>
              </p:custDataLst>
            </p:nvPr>
          </p:nvSpPr>
          <p:spPr>
            <a:xfrm>
              <a:off x="7206" y="4446"/>
              <a:ext cx="4105" cy="5299"/>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圆角 12"/>
            <p:cNvSpPr/>
            <p:nvPr>
              <p:custDataLst>
                <p:tags r:id="rId7"/>
              </p:custDataLst>
            </p:nvPr>
          </p:nvSpPr>
          <p:spPr>
            <a:xfrm>
              <a:off x="8688" y="3769"/>
              <a:ext cx="1142" cy="1263"/>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books_115067"/>
            <p:cNvSpPr>
              <a:spLocks noChangeAspect="1"/>
            </p:cNvSpPr>
            <p:nvPr>
              <p:custDataLst>
                <p:tags r:id="rId8"/>
              </p:custDataLst>
            </p:nvPr>
          </p:nvSpPr>
          <p:spPr bwMode="auto">
            <a:xfrm>
              <a:off x="8956" y="4128"/>
              <a:ext cx="608" cy="54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ysClr val="window" lastClr="FFFFFF"/>
            </a:solidFill>
            <a:ln>
              <a:noFill/>
            </a:ln>
          </p:spPr>
          <p:txBody>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9"/>
              </p:custDataLst>
            </p:nvPr>
          </p:nvSpPr>
          <p:spPr>
            <a:xfrm>
              <a:off x="7321" y="5195"/>
              <a:ext cx="3876" cy="4028"/>
            </a:xfrm>
            <a:prstGeom prst="rect">
              <a:avLst/>
            </a:prstGeom>
            <a:noFill/>
          </p:spPr>
          <p:txBody>
            <a:bodyPr wrap="square" rtlCol="0"/>
            <a:lstStyle/>
            <a:p>
              <a:pPr marL="0" marR="0" lvl="0" indent="0" algn="just" defTabSz="914400" rtl="0" eaLnBrk="1" fontAlgn="auto" latinLnBrk="0" hangingPunct="1">
                <a:lnSpc>
                  <a:spcPct val="130000"/>
                </a:lnSpc>
                <a:buClrTx/>
                <a:buSzTx/>
                <a:buFontTx/>
                <a:buNone/>
                <a:defRPr/>
              </a:pPr>
              <a:r>
                <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2）扩大社会交往面，结识更多的朋友。首先，让你的同学成为你最亲密的朋友；其次，你需要一位人生的导师，可以在你遇到困难的时候提供客观的分析和有益的观点，而这样的导师无疑就是你的老师或者其他长者。</a:t>
              </a:r>
              <a:endPar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25" name="组合 24"/>
          <p:cNvGrpSpPr/>
          <p:nvPr/>
        </p:nvGrpSpPr>
        <p:grpSpPr>
          <a:xfrm>
            <a:off x="8115300" y="2660015"/>
            <a:ext cx="2606675" cy="3681730"/>
            <a:chOff x="10242" y="3822"/>
            <a:chExt cx="3607" cy="5251"/>
          </a:xfrm>
        </p:grpSpPr>
        <p:sp>
          <p:nvSpPr>
            <p:cNvPr id="17" name="矩形: 圆角 16"/>
            <p:cNvSpPr/>
            <p:nvPr>
              <p:custDataLst>
                <p:tags r:id="rId10"/>
              </p:custDataLst>
            </p:nvPr>
          </p:nvSpPr>
          <p:spPr>
            <a:xfrm>
              <a:off x="10242" y="4417"/>
              <a:ext cx="3607" cy="4656"/>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矩形: 圆角 13"/>
            <p:cNvSpPr/>
            <p:nvPr>
              <p:custDataLst>
                <p:tags r:id="rId11"/>
              </p:custDataLst>
            </p:nvPr>
          </p:nvSpPr>
          <p:spPr>
            <a:xfrm>
              <a:off x="11544" y="3822"/>
              <a:ext cx="1003" cy="1110"/>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books_115067"/>
            <p:cNvSpPr>
              <a:spLocks noChangeAspect="1"/>
            </p:cNvSpPr>
            <p:nvPr>
              <p:custDataLst>
                <p:tags r:id="rId12"/>
              </p:custDataLst>
            </p:nvPr>
          </p:nvSpPr>
          <p:spPr bwMode="auto">
            <a:xfrm>
              <a:off x="11791" y="4097"/>
              <a:ext cx="510" cy="561"/>
            </a:xfrm>
            <a:custGeom>
              <a:avLst/>
              <a:gdLst>
                <a:gd name="connsiteX0" fmla="*/ 122974 w 608979"/>
                <a:gd name="connsiteY0" fmla="*/ 216354 h 606228"/>
                <a:gd name="connsiteX1" fmla="*/ 161222 w 608979"/>
                <a:gd name="connsiteY1" fmla="*/ 216354 h 606228"/>
                <a:gd name="connsiteX2" fmla="*/ 167114 w 608979"/>
                <a:gd name="connsiteY2" fmla="*/ 227187 h 606228"/>
                <a:gd name="connsiteX3" fmla="*/ 73597 w 608979"/>
                <a:gd name="connsiteY3" fmla="*/ 371650 h 606228"/>
                <a:gd name="connsiteX4" fmla="*/ 75935 w 608979"/>
                <a:gd name="connsiteY4" fmla="*/ 376039 h 606228"/>
                <a:gd name="connsiteX5" fmla="*/ 121571 w 608979"/>
                <a:gd name="connsiteY5" fmla="*/ 376039 h 606228"/>
                <a:gd name="connsiteX6" fmla="*/ 150281 w 608979"/>
                <a:gd name="connsiteY6" fmla="*/ 376039 h 606228"/>
                <a:gd name="connsiteX7" fmla="*/ 182264 w 608979"/>
                <a:gd name="connsiteY7" fmla="*/ 376039 h 606228"/>
                <a:gd name="connsiteX8" fmla="*/ 189371 w 608979"/>
                <a:gd name="connsiteY8" fmla="*/ 382856 h 606228"/>
                <a:gd name="connsiteX9" fmla="*/ 304396 w 608979"/>
                <a:gd name="connsiteY9" fmla="*/ 490900 h 606228"/>
                <a:gd name="connsiteX10" fmla="*/ 419328 w 608979"/>
                <a:gd name="connsiteY10" fmla="*/ 382856 h 606228"/>
                <a:gd name="connsiteX11" fmla="*/ 426435 w 608979"/>
                <a:gd name="connsiteY11" fmla="*/ 376039 h 606228"/>
                <a:gd name="connsiteX12" fmla="*/ 458511 w 608979"/>
                <a:gd name="connsiteY12" fmla="*/ 376039 h 606228"/>
                <a:gd name="connsiteX13" fmla="*/ 491896 w 608979"/>
                <a:gd name="connsiteY13" fmla="*/ 376039 h 606228"/>
                <a:gd name="connsiteX14" fmla="*/ 532950 w 608979"/>
                <a:gd name="connsiteY14" fmla="*/ 376039 h 606228"/>
                <a:gd name="connsiteX15" fmla="*/ 535288 w 608979"/>
                <a:gd name="connsiteY15" fmla="*/ 371650 h 606228"/>
                <a:gd name="connsiteX16" fmla="*/ 441772 w 608979"/>
                <a:gd name="connsiteY16" fmla="*/ 227187 h 606228"/>
                <a:gd name="connsiteX17" fmla="*/ 447663 w 608979"/>
                <a:gd name="connsiteY17" fmla="*/ 216354 h 606228"/>
                <a:gd name="connsiteX18" fmla="*/ 485911 w 608979"/>
                <a:gd name="connsiteY18" fmla="*/ 216354 h 606228"/>
                <a:gd name="connsiteX19" fmla="*/ 516304 w 608979"/>
                <a:gd name="connsiteY19" fmla="*/ 232976 h 606228"/>
                <a:gd name="connsiteX20" fmla="*/ 602994 w 608979"/>
                <a:gd name="connsiteY20" fmla="*/ 366701 h 606228"/>
                <a:gd name="connsiteX21" fmla="*/ 608979 w 608979"/>
                <a:gd name="connsiteY21" fmla="*/ 386965 h 606228"/>
                <a:gd name="connsiteX22" fmla="*/ 608979 w 608979"/>
                <a:gd name="connsiteY22" fmla="*/ 573264 h 606228"/>
                <a:gd name="connsiteX23" fmla="*/ 575968 w 608979"/>
                <a:gd name="connsiteY23" fmla="*/ 606228 h 606228"/>
                <a:gd name="connsiteX24" fmla="*/ 304490 w 608979"/>
                <a:gd name="connsiteY24" fmla="*/ 606228 h 606228"/>
                <a:gd name="connsiteX25" fmla="*/ 33011 w 608979"/>
                <a:gd name="connsiteY25" fmla="*/ 606228 h 606228"/>
                <a:gd name="connsiteX26" fmla="*/ 0 w 608979"/>
                <a:gd name="connsiteY26" fmla="*/ 573264 h 606228"/>
                <a:gd name="connsiteX27" fmla="*/ 0 w 608979"/>
                <a:gd name="connsiteY27" fmla="*/ 386965 h 606228"/>
                <a:gd name="connsiteX28" fmla="*/ 5985 w 608979"/>
                <a:gd name="connsiteY28" fmla="*/ 366701 h 606228"/>
                <a:gd name="connsiteX29" fmla="*/ 92488 w 608979"/>
                <a:gd name="connsiteY29" fmla="*/ 232976 h 606228"/>
                <a:gd name="connsiteX30" fmla="*/ 122974 w 608979"/>
                <a:gd name="connsiteY30" fmla="*/ 216354 h 606228"/>
                <a:gd name="connsiteX31" fmla="*/ 304489 w 608979"/>
                <a:gd name="connsiteY31" fmla="*/ 0 h 606228"/>
                <a:gd name="connsiteX32" fmla="*/ 354341 w 608979"/>
                <a:gd name="connsiteY32" fmla="*/ 49771 h 606228"/>
                <a:gd name="connsiteX33" fmla="*/ 354341 w 608979"/>
                <a:gd name="connsiteY33" fmla="*/ 246895 h 606228"/>
                <a:gd name="connsiteX34" fmla="*/ 386796 w 608979"/>
                <a:gd name="connsiteY34" fmla="*/ 246895 h 606228"/>
                <a:gd name="connsiteX35" fmla="*/ 396804 w 608979"/>
                <a:gd name="connsiteY35" fmla="*/ 267531 h 606228"/>
                <a:gd name="connsiteX36" fmla="*/ 314590 w 608979"/>
                <a:gd name="connsiteY36" fmla="*/ 371929 h 606228"/>
                <a:gd name="connsiteX37" fmla="*/ 294481 w 608979"/>
                <a:gd name="connsiteY37" fmla="*/ 371929 h 606228"/>
                <a:gd name="connsiteX38" fmla="*/ 212174 w 608979"/>
                <a:gd name="connsiteY38" fmla="*/ 267531 h 606228"/>
                <a:gd name="connsiteX39" fmla="*/ 222182 w 608979"/>
                <a:gd name="connsiteY39" fmla="*/ 246895 h 606228"/>
                <a:gd name="connsiteX40" fmla="*/ 254637 w 608979"/>
                <a:gd name="connsiteY40" fmla="*/ 246895 h 606228"/>
                <a:gd name="connsiteX41" fmla="*/ 254637 w 608979"/>
                <a:gd name="connsiteY41" fmla="*/ 49771 h 606228"/>
                <a:gd name="connsiteX42" fmla="*/ 304489 w 608979"/>
                <a:gd name="connsiteY42"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979" h="606228">
                  <a:moveTo>
                    <a:pt x="122974" y="216354"/>
                  </a:moveTo>
                  <a:lnTo>
                    <a:pt x="161222" y="216354"/>
                  </a:lnTo>
                  <a:cubicBezTo>
                    <a:pt x="166740" y="216354"/>
                    <a:pt x="170106" y="222518"/>
                    <a:pt x="167114" y="227187"/>
                  </a:cubicBezTo>
                  <a:lnTo>
                    <a:pt x="73597" y="371650"/>
                  </a:lnTo>
                  <a:cubicBezTo>
                    <a:pt x="72475" y="373518"/>
                    <a:pt x="73691" y="376039"/>
                    <a:pt x="75935" y="376039"/>
                  </a:cubicBezTo>
                  <a:lnTo>
                    <a:pt x="121571" y="376039"/>
                  </a:lnTo>
                  <a:lnTo>
                    <a:pt x="150281" y="376039"/>
                  </a:lnTo>
                  <a:lnTo>
                    <a:pt x="182264" y="376039"/>
                  </a:lnTo>
                  <a:cubicBezTo>
                    <a:pt x="186191" y="376039"/>
                    <a:pt x="189184" y="379027"/>
                    <a:pt x="189371" y="382856"/>
                  </a:cubicBezTo>
                  <a:cubicBezTo>
                    <a:pt x="193018" y="443088"/>
                    <a:pt x="243049" y="490900"/>
                    <a:pt x="304396" y="490900"/>
                  </a:cubicBezTo>
                  <a:cubicBezTo>
                    <a:pt x="365743" y="490900"/>
                    <a:pt x="415681" y="443088"/>
                    <a:pt x="419328" y="382856"/>
                  </a:cubicBezTo>
                  <a:cubicBezTo>
                    <a:pt x="419608" y="379121"/>
                    <a:pt x="422601" y="376039"/>
                    <a:pt x="426435" y="376039"/>
                  </a:cubicBezTo>
                  <a:lnTo>
                    <a:pt x="458511" y="376039"/>
                  </a:lnTo>
                  <a:lnTo>
                    <a:pt x="491896" y="376039"/>
                  </a:lnTo>
                  <a:lnTo>
                    <a:pt x="532950" y="376039"/>
                  </a:lnTo>
                  <a:cubicBezTo>
                    <a:pt x="535195" y="376039"/>
                    <a:pt x="536504" y="373518"/>
                    <a:pt x="535288" y="371650"/>
                  </a:cubicBezTo>
                  <a:lnTo>
                    <a:pt x="441772" y="227187"/>
                  </a:lnTo>
                  <a:cubicBezTo>
                    <a:pt x="438686" y="222611"/>
                    <a:pt x="442052" y="216354"/>
                    <a:pt x="447663" y="216354"/>
                  </a:cubicBezTo>
                  <a:lnTo>
                    <a:pt x="485911" y="216354"/>
                  </a:lnTo>
                  <a:cubicBezTo>
                    <a:pt x="498256" y="216354"/>
                    <a:pt x="509571" y="222611"/>
                    <a:pt x="516304" y="232976"/>
                  </a:cubicBezTo>
                  <a:lnTo>
                    <a:pt x="602994" y="366701"/>
                  </a:lnTo>
                  <a:cubicBezTo>
                    <a:pt x="607015" y="372771"/>
                    <a:pt x="608979" y="379774"/>
                    <a:pt x="608979" y="386965"/>
                  </a:cubicBezTo>
                  <a:lnTo>
                    <a:pt x="608979" y="573264"/>
                  </a:lnTo>
                  <a:cubicBezTo>
                    <a:pt x="608979" y="591380"/>
                    <a:pt x="594110" y="606228"/>
                    <a:pt x="575968" y="606228"/>
                  </a:cubicBezTo>
                  <a:lnTo>
                    <a:pt x="304490" y="606228"/>
                  </a:lnTo>
                  <a:lnTo>
                    <a:pt x="33011" y="606228"/>
                  </a:lnTo>
                  <a:cubicBezTo>
                    <a:pt x="14869" y="606228"/>
                    <a:pt x="0" y="591380"/>
                    <a:pt x="0" y="573264"/>
                  </a:cubicBezTo>
                  <a:lnTo>
                    <a:pt x="0" y="386965"/>
                  </a:lnTo>
                  <a:cubicBezTo>
                    <a:pt x="0" y="379774"/>
                    <a:pt x="2151" y="372677"/>
                    <a:pt x="5985" y="366701"/>
                  </a:cubicBezTo>
                  <a:lnTo>
                    <a:pt x="92488" y="232976"/>
                  </a:lnTo>
                  <a:cubicBezTo>
                    <a:pt x="99221" y="222611"/>
                    <a:pt x="110630" y="216354"/>
                    <a:pt x="122974" y="216354"/>
                  </a:cubicBezTo>
                  <a:close/>
                  <a:moveTo>
                    <a:pt x="304489" y="0"/>
                  </a:moveTo>
                  <a:cubicBezTo>
                    <a:pt x="332081" y="0"/>
                    <a:pt x="354341" y="22318"/>
                    <a:pt x="354341" y="49771"/>
                  </a:cubicBezTo>
                  <a:lnTo>
                    <a:pt x="354341" y="246895"/>
                  </a:lnTo>
                  <a:lnTo>
                    <a:pt x="386796" y="246895"/>
                  </a:lnTo>
                  <a:cubicBezTo>
                    <a:pt x="397365" y="246895"/>
                    <a:pt x="403351" y="259221"/>
                    <a:pt x="396804" y="267531"/>
                  </a:cubicBezTo>
                  <a:lnTo>
                    <a:pt x="314590" y="371929"/>
                  </a:lnTo>
                  <a:cubicBezTo>
                    <a:pt x="309446" y="378372"/>
                    <a:pt x="299625" y="378372"/>
                    <a:pt x="294481" y="371929"/>
                  </a:cubicBezTo>
                  <a:lnTo>
                    <a:pt x="212174" y="267531"/>
                  </a:lnTo>
                  <a:cubicBezTo>
                    <a:pt x="205627" y="259221"/>
                    <a:pt x="211613" y="246895"/>
                    <a:pt x="222182" y="246895"/>
                  </a:cubicBezTo>
                  <a:lnTo>
                    <a:pt x="254637" y="246895"/>
                  </a:lnTo>
                  <a:lnTo>
                    <a:pt x="254637" y="49771"/>
                  </a:lnTo>
                  <a:cubicBezTo>
                    <a:pt x="254637" y="22318"/>
                    <a:pt x="276897" y="0"/>
                    <a:pt x="304489"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13"/>
              </p:custDataLst>
            </p:nvPr>
          </p:nvSpPr>
          <p:spPr>
            <a:xfrm>
              <a:off x="10426" y="5077"/>
              <a:ext cx="3238" cy="3775"/>
            </a:xfrm>
            <a:prstGeom prst="rect">
              <a:avLst/>
            </a:prstGeom>
            <a:noFill/>
          </p:spPr>
          <p:txBody>
            <a:bodyPr wrap="square" rtlCol="0"/>
            <a:lstStyle/>
            <a:p>
              <a:pPr marL="0" marR="0" lvl="0" indent="0" algn="just" defTabSz="914400" rtl="0" eaLnBrk="1" fontAlgn="auto" latinLnBrk="0" hangingPunct="1">
                <a:lnSpc>
                  <a:spcPct val="130000"/>
                </a:lnSpc>
                <a:buClrTx/>
                <a:buSzTx/>
                <a:buFontTx/>
                <a:buNone/>
                <a:defRPr/>
              </a:pPr>
              <a:r>
                <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rPr>
                <a:t>（3）你需要向亲人、朋友和老师敞开你的心扉。你可能基于自尊或面子的考虑而拒绝他人的帮助。但是在你确实无法解决问题的时候，最好将你面临的压力说给他们听，让他们帮助你分析并提供建议。</a:t>
              </a:r>
              <a:endParaRPr kumimoji="0" lang="zh-CN" altLang="en-US" sz="1400" b="1"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14" name="文本框 13"/>
          <p:cNvSpPr txBox="1"/>
          <p:nvPr>
            <p:custDataLst>
              <p:tags r:id="rId14"/>
            </p:custDataLst>
          </p:nvPr>
        </p:nvSpPr>
        <p:spPr>
          <a:xfrm>
            <a:off x="3529330" y="136334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（一）构建自己的社会支持系统</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011670"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有压力才会有动力，有动力才能坚持进步。</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a:t>
            </a:r>
            <a:r>
              <a:rPr lang="zh-CN" altLang="en-US" sz="1600" b="1" spc="200">
                <a:solidFill>
                  <a:schemeClr val="bg1"/>
                </a:solidFill>
                <a:uFillTx/>
              </a:rPr>
              <a:t>雷锋</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即使跌倒一百次，也要一百零一次地站起来。</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——张海迪</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大学生压力管理与挫折应对</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sp>
        <p:nvSpPr>
          <p:cNvPr id="41" name="任意多边形 40"/>
          <p:cNvSpPr/>
          <p:nvPr>
            <p:custDataLst>
              <p:tags r:id="rId2"/>
            </p:custDataLst>
          </p:nvPr>
        </p:nvSpPr>
        <p:spPr bwMode="auto">
          <a:xfrm>
            <a:off x="4204940" y="2510803"/>
            <a:ext cx="1483132" cy="4301082"/>
          </a:xfrm>
          <a:custGeom>
            <a:avLst/>
            <a:gdLst>
              <a:gd name="T0" fmla="*/ 1065 w 1065"/>
              <a:gd name="T1" fmla="*/ 3211 h 3242"/>
              <a:gd name="T2" fmla="*/ 574 w 1065"/>
              <a:gd name="T3" fmla="*/ 2846 h 3242"/>
              <a:gd name="T4" fmla="*/ 574 w 1065"/>
              <a:gd name="T5" fmla="*/ 0 h 3242"/>
              <a:gd name="T6" fmla="*/ 501 w 1065"/>
              <a:gd name="T7" fmla="*/ 0 h 3242"/>
              <a:gd name="T8" fmla="*/ 501 w 1065"/>
              <a:gd name="T9" fmla="*/ 2846 h 3242"/>
              <a:gd name="T10" fmla="*/ 0 w 1065"/>
              <a:gd name="T11" fmla="*/ 3211 h 3242"/>
              <a:gd name="T12" fmla="*/ 21 w 1065"/>
              <a:gd name="T13" fmla="*/ 3242 h 3242"/>
              <a:gd name="T14" fmla="*/ 501 w 1065"/>
              <a:gd name="T15" fmla="*/ 2887 h 3242"/>
              <a:gd name="T16" fmla="*/ 501 w 1065"/>
              <a:gd name="T17" fmla="*/ 2940 h 3242"/>
              <a:gd name="T18" fmla="*/ 512 w 1065"/>
              <a:gd name="T19" fmla="*/ 2940 h 3242"/>
              <a:gd name="T20" fmla="*/ 512 w 1065"/>
              <a:gd name="T21" fmla="*/ 3242 h 3242"/>
              <a:gd name="T22" fmla="*/ 554 w 1065"/>
              <a:gd name="T23" fmla="*/ 3242 h 3242"/>
              <a:gd name="T24" fmla="*/ 554 w 1065"/>
              <a:gd name="T25" fmla="*/ 2940 h 3242"/>
              <a:gd name="T26" fmla="*/ 574 w 1065"/>
              <a:gd name="T27" fmla="*/ 2940 h 3242"/>
              <a:gd name="T28" fmla="*/ 574 w 1065"/>
              <a:gd name="T29" fmla="*/ 2887 h 3242"/>
              <a:gd name="T30" fmla="*/ 1044 w 1065"/>
              <a:gd name="T31" fmla="*/ 3231 h 3242"/>
              <a:gd name="T32" fmla="*/ 1065 w 1065"/>
              <a:gd name="T33" fmla="*/ 3211 h 3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5" h="3242">
                <a:moveTo>
                  <a:pt x="1065" y="3211"/>
                </a:moveTo>
                <a:lnTo>
                  <a:pt x="574" y="2846"/>
                </a:lnTo>
                <a:lnTo>
                  <a:pt x="574" y="0"/>
                </a:lnTo>
                <a:lnTo>
                  <a:pt x="501" y="0"/>
                </a:lnTo>
                <a:lnTo>
                  <a:pt x="501" y="2846"/>
                </a:lnTo>
                <a:lnTo>
                  <a:pt x="0" y="3211"/>
                </a:lnTo>
                <a:lnTo>
                  <a:pt x="21" y="3242"/>
                </a:lnTo>
                <a:lnTo>
                  <a:pt x="501" y="2887"/>
                </a:lnTo>
                <a:lnTo>
                  <a:pt x="501" y="2940"/>
                </a:lnTo>
                <a:lnTo>
                  <a:pt x="512" y="2940"/>
                </a:lnTo>
                <a:lnTo>
                  <a:pt x="512" y="3242"/>
                </a:lnTo>
                <a:lnTo>
                  <a:pt x="554" y="3242"/>
                </a:lnTo>
                <a:lnTo>
                  <a:pt x="554" y="2940"/>
                </a:lnTo>
                <a:lnTo>
                  <a:pt x="574" y="2940"/>
                </a:lnTo>
                <a:lnTo>
                  <a:pt x="574" y="2887"/>
                </a:lnTo>
                <a:lnTo>
                  <a:pt x="1044" y="3231"/>
                </a:lnTo>
                <a:lnTo>
                  <a:pt x="1065" y="3211"/>
                </a:lnTo>
                <a:close/>
              </a:path>
            </a:pathLst>
          </a:custGeom>
          <a:solidFill>
            <a:schemeClr val="tx1">
              <a:lumMod val="50000"/>
              <a:lumOff val="50000"/>
            </a:schemeClr>
          </a:solidFill>
          <a:ln>
            <a:solidFill>
              <a:srgbClr val="00B050"/>
            </a:solid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3" name="矩形 42"/>
          <p:cNvSpPr/>
          <p:nvPr>
            <p:custDataLst>
              <p:tags r:id="rId3"/>
            </p:custDataLst>
          </p:nvPr>
        </p:nvSpPr>
        <p:spPr bwMode="auto">
          <a:xfrm>
            <a:off x="1416050" y="2642235"/>
            <a:ext cx="7092950" cy="3170555"/>
          </a:xfrm>
          <a:prstGeom prst="rect">
            <a:avLst/>
          </a:prstGeom>
          <a:solidFill>
            <a:schemeClr val="bg1">
              <a:lumMod val="95000"/>
            </a:schemeClr>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4" name="矩形 43"/>
          <p:cNvSpPr/>
          <p:nvPr>
            <p:custDataLst>
              <p:tags r:id="rId4"/>
            </p:custDataLst>
          </p:nvPr>
        </p:nvSpPr>
        <p:spPr bwMode="auto">
          <a:xfrm>
            <a:off x="1416050" y="2510790"/>
            <a:ext cx="7093585" cy="131445"/>
          </a:xfrm>
          <a:prstGeom prst="rect">
            <a:avLst/>
          </a:prstGeom>
          <a:solidFill>
            <a:srgbClr val="FCC3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5" name="矩形 44"/>
          <p:cNvSpPr/>
          <p:nvPr>
            <p:custDataLst>
              <p:tags r:id="rId5"/>
            </p:custDataLst>
          </p:nvPr>
        </p:nvSpPr>
        <p:spPr bwMode="auto">
          <a:xfrm>
            <a:off x="1416050" y="5740023"/>
            <a:ext cx="7093685" cy="132359"/>
          </a:xfrm>
          <a:prstGeom prst="rect">
            <a:avLst/>
          </a:prstGeom>
          <a:solidFill>
            <a:srgbClr val="FCC301"/>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grpSp>
        <p:nvGrpSpPr>
          <p:cNvPr id="72" name="组合 71"/>
          <p:cNvGrpSpPr/>
          <p:nvPr/>
        </p:nvGrpSpPr>
        <p:grpSpPr>
          <a:xfrm>
            <a:off x="8609330" y="2510790"/>
            <a:ext cx="2274570" cy="4050030"/>
            <a:chOff x="12494" y="3912"/>
            <a:chExt cx="3582" cy="6378"/>
          </a:xfrm>
        </p:grpSpPr>
        <p:sp>
          <p:nvSpPr>
            <p:cNvPr id="46" name="任意多边形 45"/>
            <p:cNvSpPr/>
            <p:nvPr>
              <p:custDataLst>
                <p:tags r:id="rId6"/>
              </p:custDataLst>
            </p:nvPr>
          </p:nvSpPr>
          <p:spPr bwMode="auto">
            <a:xfrm flipH="1">
              <a:off x="13726" y="6927"/>
              <a:ext cx="1520" cy="1786"/>
            </a:xfrm>
            <a:custGeom>
              <a:avLst/>
              <a:gdLst>
                <a:gd name="T0" fmla="*/ 12 w 79"/>
                <a:gd name="T1" fmla="*/ 0 h 93"/>
                <a:gd name="T2" fmla="*/ 9 w 79"/>
                <a:gd name="T3" fmla="*/ 93 h 93"/>
                <a:gd name="T4" fmla="*/ 66 w 79"/>
                <a:gd name="T5" fmla="*/ 93 h 93"/>
                <a:gd name="T6" fmla="*/ 62 w 79"/>
                <a:gd name="T7" fmla="*/ 0 h 93"/>
                <a:gd name="T8" fmla="*/ 12 w 79"/>
                <a:gd name="T9" fmla="*/ 0 h 93"/>
              </a:gdLst>
              <a:ahLst/>
              <a:cxnLst>
                <a:cxn ang="0">
                  <a:pos x="T0" y="T1"/>
                </a:cxn>
                <a:cxn ang="0">
                  <a:pos x="T2" y="T3"/>
                </a:cxn>
                <a:cxn ang="0">
                  <a:pos x="T4" y="T5"/>
                </a:cxn>
                <a:cxn ang="0">
                  <a:pos x="T6" y="T7"/>
                </a:cxn>
                <a:cxn ang="0">
                  <a:pos x="T8" y="T9"/>
                </a:cxn>
              </a:cxnLst>
              <a:rect l="0" t="0" r="r" b="b"/>
              <a:pathLst>
                <a:path w="79" h="93">
                  <a:moveTo>
                    <a:pt x="12" y="0"/>
                  </a:moveTo>
                  <a:cubicBezTo>
                    <a:pt x="12" y="0"/>
                    <a:pt x="0" y="47"/>
                    <a:pt x="9" y="93"/>
                  </a:cubicBezTo>
                  <a:cubicBezTo>
                    <a:pt x="66" y="93"/>
                    <a:pt x="66" y="93"/>
                    <a:pt x="66" y="93"/>
                  </a:cubicBezTo>
                  <a:cubicBezTo>
                    <a:pt x="66" y="93"/>
                    <a:pt x="79" y="45"/>
                    <a:pt x="62" y="0"/>
                  </a:cubicBezTo>
                  <a:lnTo>
                    <a:pt x="12"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7" name="任意多边形 46"/>
            <p:cNvSpPr/>
            <p:nvPr>
              <p:custDataLst>
                <p:tags r:id="rId7"/>
              </p:custDataLst>
            </p:nvPr>
          </p:nvSpPr>
          <p:spPr bwMode="auto">
            <a:xfrm flipH="1">
              <a:off x="12976" y="6927"/>
              <a:ext cx="1079" cy="826"/>
            </a:xfrm>
            <a:custGeom>
              <a:avLst/>
              <a:gdLst>
                <a:gd name="T0" fmla="*/ 0 w 56"/>
                <a:gd name="T1" fmla="*/ 0 h 43"/>
                <a:gd name="T2" fmla="*/ 1 w 56"/>
                <a:gd name="T3" fmla="*/ 1 h 43"/>
                <a:gd name="T4" fmla="*/ 24 w 56"/>
                <a:gd name="T5" fmla="*/ 24 h 43"/>
                <a:gd name="T6" fmla="*/ 46 w 56"/>
                <a:gd name="T7" fmla="*/ 14 h 43"/>
                <a:gd name="T8" fmla="*/ 56 w 56"/>
                <a:gd name="T9" fmla="*/ 23 h 43"/>
                <a:gd name="T10" fmla="*/ 20 w 56"/>
                <a:gd name="T11" fmla="*/ 40 h 43"/>
                <a:gd name="T12" fmla="*/ 0 w 56"/>
                <a:gd name="T13" fmla="*/ 29 h 43"/>
                <a:gd name="T14" fmla="*/ 0 w 5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3">
                  <a:moveTo>
                    <a:pt x="0" y="0"/>
                  </a:moveTo>
                  <a:cubicBezTo>
                    <a:pt x="0" y="0"/>
                    <a:pt x="1" y="1"/>
                    <a:pt x="1" y="1"/>
                  </a:cubicBezTo>
                  <a:cubicBezTo>
                    <a:pt x="4" y="5"/>
                    <a:pt x="16" y="24"/>
                    <a:pt x="24" y="24"/>
                  </a:cubicBezTo>
                  <a:cubicBezTo>
                    <a:pt x="24" y="24"/>
                    <a:pt x="36" y="28"/>
                    <a:pt x="46" y="14"/>
                  </a:cubicBezTo>
                  <a:cubicBezTo>
                    <a:pt x="56" y="23"/>
                    <a:pt x="56" y="23"/>
                    <a:pt x="56" y="23"/>
                  </a:cubicBezTo>
                  <a:cubicBezTo>
                    <a:pt x="56" y="23"/>
                    <a:pt x="39" y="43"/>
                    <a:pt x="20" y="40"/>
                  </a:cubicBezTo>
                  <a:cubicBezTo>
                    <a:pt x="3" y="37"/>
                    <a:pt x="0" y="29"/>
                    <a:pt x="0" y="29"/>
                  </a:cubicBezTo>
                  <a:lnTo>
                    <a:pt x="0"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8" name="任意多边形 47"/>
            <p:cNvSpPr/>
            <p:nvPr>
              <p:custDataLst>
                <p:tags r:id="rId8"/>
              </p:custDataLst>
            </p:nvPr>
          </p:nvSpPr>
          <p:spPr bwMode="auto">
            <a:xfrm flipH="1">
              <a:off x="12494" y="6659"/>
              <a:ext cx="655" cy="711"/>
            </a:xfrm>
            <a:custGeom>
              <a:avLst/>
              <a:gdLst>
                <a:gd name="T0" fmla="*/ 0 w 34"/>
                <a:gd name="T1" fmla="*/ 28 h 37"/>
                <a:gd name="T2" fmla="*/ 7 w 34"/>
                <a:gd name="T3" fmla="*/ 13 h 37"/>
                <a:gd name="T4" fmla="*/ 10 w 34"/>
                <a:gd name="T5" fmla="*/ 2 h 37"/>
                <a:gd name="T6" fmla="*/ 11 w 34"/>
                <a:gd name="T7" fmla="*/ 17 h 37"/>
                <a:gd name="T8" fmla="*/ 25 w 34"/>
                <a:gd name="T9" fmla="*/ 6 h 37"/>
                <a:gd name="T10" fmla="*/ 16 w 34"/>
                <a:gd name="T11" fmla="*/ 18 h 37"/>
                <a:gd name="T12" fmla="*/ 30 w 34"/>
                <a:gd name="T13" fmla="*/ 9 h 37"/>
                <a:gd name="T14" fmla="*/ 19 w 34"/>
                <a:gd name="T15" fmla="*/ 21 h 37"/>
                <a:gd name="T16" fmla="*/ 32 w 34"/>
                <a:gd name="T17" fmla="*/ 16 h 37"/>
                <a:gd name="T18" fmla="*/ 22 w 34"/>
                <a:gd name="T19" fmla="*/ 26 h 37"/>
                <a:gd name="T20" fmla="*/ 10 w 34"/>
                <a:gd name="T21" fmla="*/ 37 h 37"/>
                <a:gd name="T22" fmla="*/ 0 w 34"/>
                <a:gd name="T2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7">
                  <a:moveTo>
                    <a:pt x="0" y="28"/>
                  </a:moveTo>
                  <a:cubicBezTo>
                    <a:pt x="0" y="28"/>
                    <a:pt x="6" y="17"/>
                    <a:pt x="7" y="13"/>
                  </a:cubicBezTo>
                  <a:cubicBezTo>
                    <a:pt x="8" y="8"/>
                    <a:pt x="7" y="3"/>
                    <a:pt x="10" y="2"/>
                  </a:cubicBezTo>
                  <a:cubicBezTo>
                    <a:pt x="12" y="0"/>
                    <a:pt x="16" y="9"/>
                    <a:pt x="11" y="17"/>
                  </a:cubicBezTo>
                  <a:cubicBezTo>
                    <a:pt x="11" y="17"/>
                    <a:pt x="23" y="2"/>
                    <a:pt x="25" y="6"/>
                  </a:cubicBezTo>
                  <a:cubicBezTo>
                    <a:pt x="25" y="6"/>
                    <a:pt x="28" y="7"/>
                    <a:pt x="16" y="18"/>
                  </a:cubicBezTo>
                  <a:cubicBezTo>
                    <a:pt x="16" y="18"/>
                    <a:pt x="28" y="8"/>
                    <a:pt x="30" y="9"/>
                  </a:cubicBezTo>
                  <a:cubicBezTo>
                    <a:pt x="31" y="11"/>
                    <a:pt x="30" y="14"/>
                    <a:pt x="19" y="21"/>
                  </a:cubicBezTo>
                  <a:cubicBezTo>
                    <a:pt x="19" y="21"/>
                    <a:pt x="31" y="15"/>
                    <a:pt x="32" y="16"/>
                  </a:cubicBezTo>
                  <a:cubicBezTo>
                    <a:pt x="34" y="18"/>
                    <a:pt x="32" y="19"/>
                    <a:pt x="22" y="26"/>
                  </a:cubicBezTo>
                  <a:cubicBezTo>
                    <a:pt x="10" y="37"/>
                    <a:pt x="10" y="37"/>
                    <a:pt x="10" y="37"/>
                  </a:cubicBezTo>
                  <a:lnTo>
                    <a:pt x="0" y="28"/>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49" name="任意多边形 48"/>
            <p:cNvSpPr/>
            <p:nvPr>
              <p:custDataLst>
                <p:tags r:id="rId9"/>
              </p:custDataLst>
            </p:nvPr>
          </p:nvSpPr>
          <p:spPr bwMode="auto">
            <a:xfrm flipH="1">
              <a:off x="13323" y="4583"/>
              <a:ext cx="2156" cy="2344"/>
            </a:xfrm>
            <a:custGeom>
              <a:avLst/>
              <a:gdLst>
                <a:gd name="T0" fmla="*/ 65 w 112"/>
                <a:gd name="T1" fmla="*/ 9 h 122"/>
                <a:gd name="T2" fmla="*/ 111 w 112"/>
                <a:gd name="T3" fmla="*/ 67 h 122"/>
                <a:gd name="T4" fmla="*/ 91 w 112"/>
                <a:gd name="T5" fmla="*/ 79 h 122"/>
                <a:gd name="T6" fmla="*/ 75 w 112"/>
                <a:gd name="T7" fmla="*/ 122 h 122"/>
                <a:gd name="T8" fmla="*/ 24 w 112"/>
                <a:gd name="T9" fmla="*/ 122 h 122"/>
                <a:gd name="T10" fmla="*/ 16 w 112"/>
                <a:gd name="T11" fmla="*/ 20 h 122"/>
                <a:gd name="T12" fmla="*/ 65 w 112"/>
                <a:gd name="T13" fmla="*/ 9 h 122"/>
              </a:gdLst>
              <a:ahLst/>
              <a:cxnLst>
                <a:cxn ang="0">
                  <a:pos x="T0" y="T1"/>
                </a:cxn>
                <a:cxn ang="0">
                  <a:pos x="T2" y="T3"/>
                </a:cxn>
                <a:cxn ang="0">
                  <a:pos x="T4" y="T5"/>
                </a:cxn>
                <a:cxn ang="0">
                  <a:pos x="T6" y="T7"/>
                </a:cxn>
                <a:cxn ang="0">
                  <a:pos x="T8" y="T9"/>
                </a:cxn>
                <a:cxn ang="0">
                  <a:pos x="T10" y="T11"/>
                </a:cxn>
                <a:cxn ang="0">
                  <a:pos x="T12" y="T13"/>
                </a:cxn>
              </a:cxnLst>
              <a:rect l="0" t="0" r="r" b="b"/>
              <a:pathLst>
                <a:path w="112" h="122">
                  <a:moveTo>
                    <a:pt x="65" y="9"/>
                  </a:moveTo>
                  <a:cubicBezTo>
                    <a:pt x="65" y="9"/>
                    <a:pt x="112" y="51"/>
                    <a:pt x="111" y="67"/>
                  </a:cubicBezTo>
                  <a:cubicBezTo>
                    <a:pt x="110" y="83"/>
                    <a:pt x="91" y="79"/>
                    <a:pt x="91" y="79"/>
                  </a:cubicBezTo>
                  <a:cubicBezTo>
                    <a:pt x="91" y="79"/>
                    <a:pt x="86" y="100"/>
                    <a:pt x="75" y="122"/>
                  </a:cubicBezTo>
                  <a:cubicBezTo>
                    <a:pt x="24" y="122"/>
                    <a:pt x="24" y="122"/>
                    <a:pt x="24" y="122"/>
                  </a:cubicBezTo>
                  <a:cubicBezTo>
                    <a:pt x="24" y="122"/>
                    <a:pt x="0" y="37"/>
                    <a:pt x="16" y="20"/>
                  </a:cubicBezTo>
                  <a:cubicBezTo>
                    <a:pt x="33" y="3"/>
                    <a:pt x="50" y="0"/>
                    <a:pt x="65" y="9"/>
                  </a:cubicBez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0" name="任意多边形 49"/>
            <p:cNvSpPr/>
            <p:nvPr>
              <p:custDataLst>
                <p:tags r:id="rId10"/>
              </p:custDataLst>
            </p:nvPr>
          </p:nvSpPr>
          <p:spPr bwMode="auto">
            <a:xfrm flipH="1">
              <a:off x="13457" y="3912"/>
              <a:ext cx="2366" cy="2612"/>
            </a:xfrm>
            <a:custGeom>
              <a:avLst/>
              <a:gdLst>
                <a:gd name="T0" fmla="*/ 90 w 123"/>
                <a:gd name="T1" fmla="*/ 0 h 136"/>
                <a:gd name="T2" fmla="*/ 64 w 123"/>
                <a:gd name="T3" fmla="*/ 23 h 136"/>
                <a:gd name="T4" fmla="*/ 23 w 123"/>
                <a:gd name="T5" fmla="*/ 52 h 136"/>
                <a:gd name="T6" fmla="*/ 7 w 123"/>
                <a:gd name="T7" fmla="*/ 87 h 136"/>
                <a:gd name="T8" fmla="*/ 37 w 123"/>
                <a:gd name="T9" fmla="*/ 136 h 136"/>
                <a:gd name="T10" fmla="*/ 47 w 123"/>
                <a:gd name="T11" fmla="*/ 122 h 136"/>
                <a:gd name="T12" fmla="*/ 39 w 123"/>
                <a:gd name="T13" fmla="*/ 112 h 136"/>
                <a:gd name="T14" fmla="*/ 44 w 123"/>
                <a:gd name="T15" fmla="*/ 98 h 136"/>
                <a:gd name="T16" fmla="*/ 51 w 123"/>
                <a:gd name="T17" fmla="*/ 103 h 136"/>
                <a:gd name="T18" fmla="*/ 47 w 123"/>
                <a:gd name="T19" fmla="*/ 64 h 136"/>
                <a:gd name="T20" fmla="*/ 90 w 123"/>
                <a:gd name="T2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36">
                  <a:moveTo>
                    <a:pt x="90" y="0"/>
                  </a:moveTo>
                  <a:cubicBezTo>
                    <a:pt x="90" y="0"/>
                    <a:pt x="90" y="26"/>
                    <a:pt x="64" y="23"/>
                  </a:cubicBezTo>
                  <a:cubicBezTo>
                    <a:pt x="18" y="17"/>
                    <a:pt x="23" y="52"/>
                    <a:pt x="23" y="52"/>
                  </a:cubicBezTo>
                  <a:cubicBezTo>
                    <a:pt x="23" y="52"/>
                    <a:pt x="0" y="62"/>
                    <a:pt x="7" y="87"/>
                  </a:cubicBezTo>
                  <a:cubicBezTo>
                    <a:pt x="14" y="114"/>
                    <a:pt x="27" y="121"/>
                    <a:pt x="37" y="136"/>
                  </a:cubicBezTo>
                  <a:cubicBezTo>
                    <a:pt x="37" y="136"/>
                    <a:pt x="42" y="134"/>
                    <a:pt x="47" y="122"/>
                  </a:cubicBezTo>
                  <a:cubicBezTo>
                    <a:pt x="43" y="121"/>
                    <a:pt x="40" y="118"/>
                    <a:pt x="39" y="112"/>
                  </a:cubicBezTo>
                  <a:cubicBezTo>
                    <a:pt x="37" y="106"/>
                    <a:pt x="39" y="99"/>
                    <a:pt x="44" y="98"/>
                  </a:cubicBezTo>
                  <a:cubicBezTo>
                    <a:pt x="46" y="98"/>
                    <a:pt x="49" y="99"/>
                    <a:pt x="51" y="103"/>
                  </a:cubicBezTo>
                  <a:cubicBezTo>
                    <a:pt x="53" y="83"/>
                    <a:pt x="47" y="64"/>
                    <a:pt x="47" y="64"/>
                  </a:cubicBezTo>
                  <a:cubicBezTo>
                    <a:pt x="47" y="64"/>
                    <a:pt x="123" y="36"/>
                    <a:pt x="90" y="0"/>
                  </a:cubicBezTo>
                  <a:close/>
                </a:path>
              </a:pathLst>
            </a:cu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1" name="椭圆 50"/>
            <p:cNvSpPr/>
            <p:nvPr>
              <p:custDataLst>
                <p:tags r:id="rId11"/>
              </p:custDataLst>
            </p:nvPr>
          </p:nvSpPr>
          <p:spPr bwMode="auto">
            <a:xfrm flipH="1">
              <a:off x="14304" y="5276"/>
              <a:ext cx="194" cy="191"/>
            </a:xfrm>
            <a:prstGeom prst="ellipse">
              <a:avLst/>
            </a:pr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2" name="任意多边形 51"/>
            <p:cNvSpPr/>
            <p:nvPr>
              <p:custDataLst>
                <p:tags r:id="rId12"/>
              </p:custDataLst>
            </p:nvPr>
          </p:nvSpPr>
          <p:spPr bwMode="auto">
            <a:xfrm flipH="1">
              <a:off x="13977" y="6927"/>
              <a:ext cx="1097" cy="308"/>
            </a:xfrm>
            <a:custGeom>
              <a:avLst/>
              <a:gdLst>
                <a:gd name="T0" fmla="*/ 32 w 595"/>
                <a:gd name="T1" fmla="*/ 0 h 167"/>
                <a:gd name="T2" fmla="*/ 0 w 595"/>
                <a:gd name="T3" fmla="*/ 62 h 167"/>
                <a:gd name="T4" fmla="*/ 324 w 595"/>
                <a:gd name="T5" fmla="*/ 167 h 167"/>
                <a:gd name="T6" fmla="*/ 449 w 595"/>
                <a:gd name="T7" fmla="*/ 42 h 167"/>
                <a:gd name="T8" fmla="*/ 595 w 595"/>
                <a:gd name="T9" fmla="*/ 156 h 167"/>
                <a:gd name="T10" fmla="*/ 595 w 595"/>
                <a:gd name="T11" fmla="*/ 31 h 167"/>
                <a:gd name="T12" fmla="*/ 553 w 595"/>
                <a:gd name="T13" fmla="*/ 0 h 167"/>
                <a:gd name="T14" fmla="*/ 32 w 595"/>
                <a:gd name="T15" fmla="*/ 0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5" h="167">
                  <a:moveTo>
                    <a:pt x="32" y="0"/>
                  </a:moveTo>
                  <a:lnTo>
                    <a:pt x="0" y="62"/>
                  </a:lnTo>
                  <a:lnTo>
                    <a:pt x="324" y="167"/>
                  </a:lnTo>
                  <a:lnTo>
                    <a:pt x="449" y="42"/>
                  </a:lnTo>
                  <a:lnTo>
                    <a:pt x="595" y="156"/>
                  </a:lnTo>
                  <a:lnTo>
                    <a:pt x="595" y="31"/>
                  </a:lnTo>
                  <a:lnTo>
                    <a:pt x="553" y="0"/>
                  </a:lnTo>
                  <a:lnTo>
                    <a:pt x="32" y="0"/>
                  </a:lnTo>
                  <a:close/>
                </a:path>
              </a:pathLst>
            </a:custGeom>
            <a:solidFill>
              <a:srgbClr val="C9C4B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3" name="任意多边形 52"/>
            <p:cNvSpPr/>
            <p:nvPr>
              <p:custDataLst>
                <p:tags r:id="rId13"/>
              </p:custDataLst>
            </p:nvPr>
          </p:nvSpPr>
          <p:spPr bwMode="auto">
            <a:xfrm flipH="1">
              <a:off x="13920" y="7006"/>
              <a:ext cx="443" cy="1209"/>
            </a:xfrm>
            <a:custGeom>
              <a:avLst/>
              <a:gdLst>
                <a:gd name="T0" fmla="*/ 42 w 240"/>
                <a:gd name="T1" fmla="*/ 125 h 656"/>
                <a:gd name="T2" fmla="*/ 0 w 240"/>
                <a:gd name="T3" fmla="*/ 73 h 656"/>
                <a:gd name="T4" fmla="*/ 63 w 240"/>
                <a:gd name="T5" fmla="*/ 0 h 656"/>
                <a:gd name="T6" fmla="*/ 147 w 240"/>
                <a:gd name="T7" fmla="*/ 62 h 656"/>
                <a:gd name="T8" fmla="*/ 105 w 240"/>
                <a:gd name="T9" fmla="*/ 125 h 656"/>
                <a:gd name="T10" fmla="*/ 240 w 240"/>
                <a:gd name="T11" fmla="*/ 573 h 656"/>
                <a:gd name="T12" fmla="*/ 136 w 240"/>
                <a:gd name="T13" fmla="*/ 656 h 656"/>
                <a:gd name="T14" fmla="*/ 32 w 240"/>
                <a:gd name="T15" fmla="*/ 594 h 656"/>
                <a:gd name="T16" fmla="*/ 42 w 240"/>
                <a:gd name="T17" fmla="*/ 12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656">
                  <a:moveTo>
                    <a:pt x="42" y="125"/>
                  </a:moveTo>
                  <a:lnTo>
                    <a:pt x="0" y="73"/>
                  </a:lnTo>
                  <a:lnTo>
                    <a:pt x="63" y="0"/>
                  </a:lnTo>
                  <a:lnTo>
                    <a:pt x="147" y="62"/>
                  </a:lnTo>
                  <a:lnTo>
                    <a:pt x="105" y="125"/>
                  </a:lnTo>
                  <a:lnTo>
                    <a:pt x="240" y="573"/>
                  </a:lnTo>
                  <a:lnTo>
                    <a:pt x="136" y="656"/>
                  </a:lnTo>
                  <a:lnTo>
                    <a:pt x="32" y="594"/>
                  </a:lnTo>
                  <a:lnTo>
                    <a:pt x="42" y="125"/>
                  </a:lnTo>
                  <a:close/>
                </a:path>
              </a:pathLst>
            </a:custGeom>
            <a:solidFill>
              <a:srgbClr val="D9731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4" name="任意多边形 53"/>
            <p:cNvSpPr/>
            <p:nvPr>
              <p:custDataLst>
                <p:tags r:id="rId14"/>
              </p:custDataLst>
            </p:nvPr>
          </p:nvSpPr>
          <p:spPr bwMode="auto">
            <a:xfrm flipH="1">
              <a:off x="14034" y="6063"/>
              <a:ext cx="347" cy="403"/>
            </a:xfrm>
            <a:custGeom>
              <a:avLst/>
              <a:gdLst>
                <a:gd name="T0" fmla="*/ 4 w 18"/>
                <a:gd name="T1" fmla="*/ 0 h 21"/>
                <a:gd name="T2" fmla="*/ 18 w 18"/>
                <a:gd name="T3" fmla="*/ 3 h 21"/>
                <a:gd name="T4" fmla="*/ 8 w 18"/>
                <a:gd name="T5" fmla="*/ 21 h 21"/>
                <a:gd name="T6" fmla="*/ 4 w 18"/>
                <a:gd name="T7" fmla="*/ 0 h 21"/>
              </a:gdLst>
              <a:ahLst/>
              <a:cxnLst>
                <a:cxn ang="0">
                  <a:pos x="T0" y="T1"/>
                </a:cxn>
                <a:cxn ang="0">
                  <a:pos x="T2" y="T3"/>
                </a:cxn>
                <a:cxn ang="0">
                  <a:pos x="T4" y="T5"/>
                </a:cxn>
                <a:cxn ang="0">
                  <a:pos x="T6" y="T7"/>
                </a:cxn>
              </a:cxnLst>
              <a:rect l="0" t="0" r="r" b="b"/>
              <a:pathLst>
                <a:path w="18" h="21">
                  <a:moveTo>
                    <a:pt x="4" y="0"/>
                  </a:moveTo>
                  <a:cubicBezTo>
                    <a:pt x="4" y="0"/>
                    <a:pt x="10" y="4"/>
                    <a:pt x="18" y="3"/>
                  </a:cubicBezTo>
                  <a:cubicBezTo>
                    <a:pt x="18" y="3"/>
                    <a:pt x="13" y="21"/>
                    <a:pt x="8" y="21"/>
                  </a:cubicBezTo>
                  <a:cubicBezTo>
                    <a:pt x="8" y="21"/>
                    <a:pt x="0" y="21"/>
                    <a:pt x="4" y="0"/>
                  </a:cubicBez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5" name="任意多边形 54"/>
            <p:cNvSpPr/>
            <p:nvPr>
              <p:custDataLst>
                <p:tags r:id="rId15"/>
              </p:custDataLst>
            </p:nvPr>
          </p:nvSpPr>
          <p:spPr bwMode="auto">
            <a:xfrm flipH="1">
              <a:off x="13882" y="8714"/>
              <a:ext cx="1307" cy="1576"/>
            </a:xfrm>
            <a:custGeom>
              <a:avLst/>
              <a:gdLst>
                <a:gd name="T0" fmla="*/ 59 w 68"/>
                <a:gd name="T1" fmla="*/ 74 h 82"/>
                <a:gd name="T2" fmla="*/ 51 w 68"/>
                <a:gd name="T3" fmla="*/ 76 h 82"/>
                <a:gd name="T4" fmla="*/ 63 w 68"/>
                <a:gd name="T5" fmla="*/ 0 h 82"/>
                <a:gd name="T6" fmla="*/ 6 w 68"/>
                <a:gd name="T7" fmla="*/ 0 h 82"/>
                <a:gd name="T8" fmla="*/ 17 w 68"/>
                <a:gd name="T9" fmla="*/ 76 h 82"/>
                <a:gd name="T10" fmla="*/ 10 w 68"/>
                <a:gd name="T11" fmla="*/ 74 h 82"/>
                <a:gd name="T12" fmla="*/ 2 w 68"/>
                <a:gd name="T13" fmla="*/ 82 h 82"/>
                <a:gd name="T14" fmla="*/ 27 w 68"/>
                <a:gd name="T15" fmla="*/ 82 h 82"/>
                <a:gd name="T16" fmla="*/ 27 w 68"/>
                <a:gd name="T17" fmla="*/ 13 h 82"/>
                <a:gd name="T18" fmla="*/ 42 w 68"/>
                <a:gd name="T19" fmla="*/ 13 h 82"/>
                <a:gd name="T20" fmla="*/ 42 w 68"/>
                <a:gd name="T21" fmla="*/ 82 h 82"/>
                <a:gd name="T22" fmla="*/ 67 w 68"/>
                <a:gd name="T23" fmla="*/ 82 h 82"/>
                <a:gd name="T24" fmla="*/ 59 w 68"/>
                <a:gd name="T25"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2">
                  <a:moveTo>
                    <a:pt x="59" y="74"/>
                  </a:moveTo>
                  <a:cubicBezTo>
                    <a:pt x="59" y="74"/>
                    <a:pt x="54" y="74"/>
                    <a:pt x="51" y="76"/>
                  </a:cubicBezTo>
                  <a:cubicBezTo>
                    <a:pt x="63" y="0"/>
                    <a:pt x="63" y="0"/>
                    <a:pt x="63" y="0"/>
                  </a:cubicBezTo>
                  <a:cubicBezTo>
                    <a:pt x="6" y="0"/>
                    <a:pt x="6" y="0"/>
                    <a:pt x="6" y="0"/>
                  </a:cubicBezTo>
                  <a:cubicBezTo>
                    <a:pt x="17" y="76"/>
                    <a:pt x="17" y="76"/>
                    <a:pt x="17" y="76"/>
                  </a:cubicBezTo>
                  <a:cubicBezTo>
                    <a:pt x="14" y="74"/>
                    <a:pt x="10" y="74"/>
                    <a:pt x="10" y="74"/>
                  </a:cubicBezTo>
                  <a:cubicBezTo>
                    <a:pt x="0" y="73"/>
                    <a:pt x="2" y="82"/>
                    <a:pt x="2" y="82"/>
                  </a:cubicBezTo>
                  <a:cubicBezTo>
                    <a:pt x="27" y="82"/>
                    <a:pt x="27" y="82"/>
                    <a:pt x="27" y="82"/>
                  </a:cubicBezTo>
                  <a:cubicBezTo>
                    <a:pt x="27" y="13"/>
                    <a:pt x="27" y="13"/>
                    <a:pt x="27" y="13"/>
                  </a:cubicBezTo>
                  <a:cubicBezTo>
                    <a:pt x="42" y="13"/>
                    <a:pt x="42" y="13"/>
                    <a:pt x="42" y="13"/>
                  </a:cubicBezTo>
                  <a:cubicBezTo>
                    <a:pt x="42" y="82"/>
                    <a:pt x="42" y="82"/>
                    <a:pt x="42" y="82"/>
                  </a:cubicBezTo>
                  <a:cubicBezTo>
                    <a:pt x="67" y="82"/>
                    <a:pt x="67" y="82"/>
                    <a:pt x="67" y="82"/>
                  </a:cubicBezTo>
                  <a:cubicBezTo>
                    <a:pt x="67" y="82"/>
                    <a:pt x="68" y="73"/>
                    <a:pt x="59" y="74"/>
                  </a:cubicBezTo>
                  <a:close/>
                </a:path>
              </a:pathLst>
            </a:custGeom>
            <a:solidFill>
              <a:srgbClr val="0C374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6" name="任意多边形 55"/>
            <p:cNvSpPr/>
            <p:nvPr>
              <p:custDataLst>
                <p:tags r:id="rId16"/>
              </p:custDataLst>
            </p:nvPr>
          </p:nvSpPr>
          <p:spPr bwMode="auto">
            <a:xfrm flipH="1">
              <a:off x="14958" y="8714"/>
              <a:ext cx="1117" cy="422"/>
            </a:xfrm>
            <a:custGeom>
              <a:avLst/>
              <a:gdLst>
                <a:gd name="T0" fmla="*/ 57 w 58"/>
                <a:gd name="T1" fmla="*/ 22 h 22"/>
                <a:gd name="T2" fmla="*/ 2 w 58"/>
                <a:gd name="T3" fmla="*/ 3 h 22"/>
                <a:gd name="T4" fmla="*/ 0 w 58"/>
                <a:gd name="T5" fmla="*/ 0 h 22"/>
                <a:gd name="T6" fmla="*/ 1 w 58"/>
                <a:gd name="T7" fmla="*/ 0 h 22"/>
                <a:gd name="T8" fmla="*/ 3 w 58"/>
                <a:gd name="T9" fmla="*/ 1 h 22"/>
                <a:gd name="T10" fmla="*/ 5 w 58"/>
                <a:gd name="T11" fmla="*/ 1 h 22"/>
                <a:gd name="T12" fmla="*/ 58 w 58"/>
                <a:gd name="T13" fmla="*/ 20 h 22"/>
                <a:gd name="T14" fmla="*/ 57 w 5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2">
                  <a:moveTo>
                    <a:pt x="57" y="22"/>
                  </a:moveTo>
                  <a:cubicBezTo>
                    <a:pt x="2" y="3"/>
                    <a:pt x="2" y="3"/>
                    <a:pt x="2" y="3"/>
                  </a:cubicBezTo>
                  <a:cubicBezTo>
                    <a:pt x="1" y="3"/>
                    <a:pt x="0" y="1"/>
                    <a:pt x="0" y="0"/>
                  </a:cubicBezTo>
                  <a:cubicBezTo>
                    <a:pt x="1" y="0"/>
                    <a:pt x="1" y="0"/>
                    <a:pt x="1" y="0"/>
                  </a:cubicBezTo>
                  <a:cubicBezTo>
                    <a:pt x="3" y="1"/>
                    <a:pt x="3" y="1"/>
                    <a:pt x="3" y="1"/>
                  </a:cubicBezTo>
                  <a:cubicBezTo>
                    <a:pt x="5" y="1"/>
                    <a:pt x="5" y="1"/>
                    <a:pt x="5" y="1"/>
                  </a:cubicBezTo>
                  <a:cubicBezTo>
                    <a:pt x="58" y="20"/>
                    <a:pt x="58" y="20"/>
                    <a:pt x="58" y="20"/>
                  </a:cubicBezTo>
                  <a:lnTo>
                    <a:pt x="57" y="22"/>
                  </a:lnTo>
                  <a:close/>
                </a:path>
              </a:pathLst>
            </a:custGeom>
            <a:solidFill>
              <a:srgbClr val="D861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7" name="任意多边形 56"/>
            <p:cNvSpPr/>
            <p:nvPr>
              <p:custDataLst>
                <p:tags r:id="rId17"/>
              </p:custDataLst>
            </p:nvPr>
          </p:nvSpPr>
          <p:spPr bwMode="auto">
            <a:xfrm flipH="1">
              <a:off x="14651" y="8253"/>
              <a:ext cx="365" cy="883"/>
            </a:xfrm>
            <a:custGeom>
              <a:avLst/>
              <a:gdLst>
                <a:gd name="T0" fmla="*/ 4 w 19"/>
                <a:gd name="T1" fmla="*/ 45 h 46"/>
                <a:gd name="T2" fmla="*/ 2 w 19"/>
                <a:gd name="T3" fmla="*/ 46 h 46"/>
                <a:gd name="T4" fmla="*/ 0 w 19"/>
                <a:gd name="T5" fmla="*/ 43 h 46"/>
                <a:gd name="T6" fmla="*/ 15 w 19"/>
                <a:gd name="T7" fmla="*/ 0 h 46"/>
                <a:gd name="T8" fmla="*/ 19 w 19"/>
                <a:gd name="T9" fmla="*/ 1 h 46"/>
                <a:gd name="T10" fmla="*/ 4 w 19"/>
                <a:gd name="T11" fmla="*/ 45 h 46"/>
              </a:gdLst>
              <a:ahLst/>
              <a:cxnLst>
                <a:cxn ang="0">
                  <a:pos x="T0" y="T1"/>
                </a:cxn>
                <a:cxn ang="0">
                  <a:pos x="T2" y="T3"/>
                </a:cxn>
                <a:cxn ang="0">
                  <a:pos x="T4" y="T5"/>
                </a:cxn>
                <a:cxn ang="0">
                  <a:pos x="T6" y="T7"/>
                </a:cxn>
                <a:cxn ang="0">
                  <a:pos x="T8" y="T9"/>
                </a:cxn>
                <a:cxn ang="0">
                  <a:pos x="T10" y="T11"/>
                </a:cxn>
              </a:cxnLst>
              <a:rect l="0" t="0" r="r" b="b"/>
              <a:pathLst>
                <a:path w="19" h="46">
                  <a:moveTo>
                    <a:pt x="4" y="45"/>
                  </a:moveTo>
                  <a:cubicBezTo>
                    <a:pt x="4" y="46"/>
                    <a:pt x="3" y="46"/>
                    <a:pt x="2" y="46"/>
                  </a:cubicBezTo>
                  <a:cubicBezTo>
                    <a:pt x="1" y="46"/>
                    <a:pt x="0" y="44"/>
                    <a:pt x="0" y="43"/>
                  </a:cubicBezTo>
                  <a:cubicBezTo>
                    <a:pt x="15" y="0"/>
                    <a:pt x="15" y="0"/>
                    <a:pt x="15" y="0"/>
                  </a:cubicBezTo>
                  <a:cubicBezTo>
                    <a:pt x="19" y="1"/>
                    <a:pt x="19" y="1"/>
                    <a:pt x="19" y="1"/>
                  </a:cubicBezTo>
                  <a:lnTo>
                    <a:pt x="4" y="45"/>
                  </a:lnTo>
                  <a:close/>
                </a:path>
              </a:pathLst>
            </a:custGeom>
            <a:solidFill>
              <a:srgbClr val="F1E9D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8" name="任意多边形 57"/>
            <p:cNvSpPr/>
            <p:nvPr>
              <p:custDataLst>
                <p:tags r:id="rId18"/>
              </p:custDataLst>
            </p:nvPr>
          </p:nvSpPr>
          <p:spPr bwMode="auto">
            <a:xfrm flipH="1">
              <a:off x="14728" y="7889"/>
              <a:ext cx="1348" cy="1191"/>
            </a:xfrm>
            <a:custGeom>
              <a:avLst/>
              <a:gdLst>
                <a:gd name="T0" fmla="*/ 157 w 731"/>
                <a:gd name="T1" fmla="*/ 0 h 646"/>
                <a:gd name="T2" fmla="*/ 0 w 731"/>
                <a:gd name="T3" fmla="*/ 448 h 646"/>
                <a:gd name="T4" fmla="*/ 575 w 731"/>
                <a:gd name="T5" fmla="*/ 646 h 646"/>
                <a:gd name="T6" fmla="*/ 731 w 731"/>
                <a:gd name="T7" fmla="*/ 198 h 646"/>
                <a:gd name="T8" fmla="*/ 157 w 731"/>
                <a:gd name="T9" fmla="*/ 0 h 646"/>
              </a:gdLst>
              <a:ahLst/>
              <a:cxnLst>
                <a:cxn ang="0">
                  <a:pos x="T0" y="T1"/>
                </a:cxn>
                <a:cxn ang="0">
                  <a:pos x="T2" y="T3"/>
                </a:cxn>
                <a:cxn ang="0">
                  <a:pos x="T4" y="T5"/>
                </a:cxn>
                <a:cxn ang="0">
                  <a:pos x="T6" y="T7"/>
                </a:cxn>
                <a:cxn ang="0">
                  <a:pos x="T8" y="T9"/>
                </a:cxn>
              </a:cxnLst>
              <a:rect l="0" t="0" r="r" b="b"/>
              <a:pathLst>
                <a:path w="731" h="646">
                  <a:moveTo>
                    <a:pt x="157" y="0"/>
                  </a:moveTo>
                  <a:lnTo>
                    <a:pt x="0" y="448"/>
                  </a:lnTo>
                  <a:lnTo>
                    <a:pt x="575" y="646"/>
                  </a:lnTo>
                  <a:lnTo>
                    <a:pt x="731" y="198"/>
                  </a:lnTo>
                  <a:lnTo>
                    <a:pt x="157" y="0"/>
                  </a:lnTo>
                  <a:close/>
                </a:path>
              </a:pathLst>
            </a:custGeom>
            <a:solidFill>
              <a:srgbClr val="F26F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59" name="任意多边形 58"/>
            <p:cNvSpPr/>
            <p:nvPr>
              <p:custDataLst>
                <p:tags r:id="rId19"/>
              </p:custDataLst>
            </p:nvPr>
          </p:nvSpPr>
          <p:spPr bwMode="auto">
            <a:xfrm flipH="1">
              <a:off x="14651" y="8253"/>
              <a:ext cx="77" cy="77"/>
            </a:xfrm>
            <a:custGeom>
              <a:avLst/>
              <a:gdLst>
                <a:gd name="T0" fmla="*/ 4 w 4"/>
                <a:gd name="T1" fmla="*/ 1 h 4"/>
                <a:gd name="T2" fmla="*/ 1 w 4"/>
                <a:gd name="T3" fmla="*/ 3 h 4"/>
                <a:gd name="T4" fmla="*/ 0 w 4"/>
                <a:gd name="T5" fmla="*/ 0 h 4"/>
                <a:gd name="T6" fmla="*/ 4 w 4"/>
                <a:gd name="T7" fmla="*/ 1 h 4"/>
              </a:gdLst>
              <a:ahLst/>
              <a:cxnLst>
                <a:cxn ang="0">
                  <a:pos x="T0" y="T1"/>
                </a:cxn>
                <a:cxn ang="0">
                  <a:pos x="T2" y="T3"/>
                </a:cxn>
                <a:cxn ang="0">
                  <a:pos x="T4" y="T5"/>
                </a:cxn>
                <a:cxn ang="0">
                  <a:pos x="T6" y="T7"/>
                </a:cxn>
              </a:cxnLst>
              <a:rect l="0" t="0" r="r" b="b"/>
              <a:pathLst>
                <a:path w="4" h="4">
                  <a:moveTo>
                    <a:pt x="4" y="1"/>
                  </a:moveTo>
                  <a:cubicBezTo>
                    <a:pt x="4" y="3"/>
                    <a:pt x="3" y="4"/>
                    <a:pt x="1" y="3"/>
                  </a:cubicBezTo>
                  <a:cubicBezTo>
                    <a:pt x="0" y="3"/>
                    <a:pt x="0" y="1"/>
                    <a:pt x="0" y="0"/>
                  </a:cubicBezTo>
                  <a:lnTo>
                    <a:pt x="4" y="1"/>
                  </a:lnTo>
                  <a:close/>
                </a:path>
              </a:pathLst>
            </a:custGeom>
            <a:solidFill>
              <a:srgbClr val="D3CCB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0" name="任意多边形 59"/>
            <p:cNvSpPr/>
            <p:nvPr>
              <p:custDataLst>
                <p:tags r:id="rId20"/>
              </p:custDataLst>
            </p:nvPr>
          </p:nvSpPr>
          <p:spPr bwMode="auto">
            <a:xfrm flipH="1">
              <a:off x="15400" y="8580"/>
              <a:ext cx="385" cy="520"/>
            </a:xfrm>
            <a:custGeom>
              <a:avLst/>
              <a:gdLst>
                <a:gd name="T0" fmla="*/ 4 w 20"/>
                <a:gd name="T1" fmla="*/ 0 h 27"/>
                <a:gd name="T2" fmla="*/ 5 w 20"/>
                <a:gd name="T3" fmla="*/ 20 h 27"/>
                <a:gd name="T4" fmla="*/ 16 w 20"/>
                <a:gd name="T5" fmla="*/ 17 h 27"/>
                <a:gd name="T6" fmla="*/ 17 w 20"/>
                <a:gd name="T7" fmla="*/ 12 h 27"/>
                <a:gd name="T8" fmla="*/ 13 w 20"/>
                <a:gd name="T9" fmla="*/ 3 h 27"/>
                <a:gd name="T10" fmla="*/ 4 w 20"/>
                <a:gd name="T11" fmla="*/ 0 h 27"/>
              </a:gdLst>
              <a:ahLst/>
              <a:cxnLst>
                <a:cxn ang="0">
                  <a:pos x="T0" y="T1"/>
                </a:cxn>
                <a:cxn ang="0">
                  <a:pos x="T2" y="T3"/>
                </a:cxn>
                <a:cxn ang="0">
                  <a:pos x="T4" y="T5"/>
                </a:cxn>
                <a:cxn ang="0">
                  <a:pos x="T6" y="T7"/>
                </a:cxn>
                <a:cxn ang="0">
                  <a:pos x="T8" y="T9"/>
                </a:cxn>
                <a:cxn ang="0">
                  <a:pos x="T10" y="T11"/>
                </a:cxn>
              </a:cxnLst>
              <a:rect l="0" t="0" r="r" b="b"/>
              <a:pathLst>
                <a:path w="20" h="27">
                  <a:moveTo>
                    <a:pt x="4" y="0"/>
                  </a:moveTo>
                  <a:cubicBezTo>
                    <a:pt x="4" y="0"/>
                    <a:pt x="0" y="13"/>
                    <a:pt x="5" y="20"/>
                  </a:cubicBezTo>
                  <a:cubicBezTo>
                    <a:pt x="10" y="27"/>
                    <a:pt x="16" y="20"/>
                    <a:pt x="16" y="17"/>
                  </a:cubicBezTo>
                  <a:cubicBezTo>
                    <a:pt x="16" y="17"/>
                    <a:pt x="20" y="15"/>
                    <a:pt x="17" y="12"/>
                  </a:cubicBezTo>
                  <a:cubicBezTo>
                    <a:pt x="15" y="10"/>
                    <a:pt x="13" y="3"/>
                    <a:pt x="13" y="3"/>
                  </a:cubicBezTo>
                  <a:lnTo>
                    <a:pt x="4" y="0"/>
                  </a:lnTo>
                  <a:close/>
                </a:path>
              </a:pathLst>
            </a:custGeom>
            <a:solidFill>
              <a:srgbClr val="FFC48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1" name="任意多边形 60"/>
            <p:cNvSpPr/>
            <p:nvPr>
              <p:custDataLst>
                <p:tags r:id="rId21"/>
              </p:custDataLst>
            </p:nvPr>
          </p:nvSpPr>
          <p:spPr bwMode="auto">
            <a:xfrm flipH="1">
              <a:off x="14919" y="6927"/>
              <a:ext cx="788" cy="1709"/>
            </a:xfrm>
            <a:custGeom>
              <a:avLst/>
              <a:gdLst>
                <a:gd name="T0" fmla="*/ 36 w 41"/>
                <a:gd name="T1" fmla="*/ 0 h 89"/>
                <a:gd name="T2" fmla="*/ 0 w 41"/>
                <a:gd name="T3" fmla="*/ 86 h 89"/>
                <a:gd name="T4" fmla="*/ 9 w 41"/>
                <a:gd name="T5" fmla="*/ 89 h 89"/>
                <a:gd name="T6" fmla="*/ 41 w 41"/>
                <a:gd name="T7" fmla="*/ 29 h 89"/>
                <a:gd name="T8" fmla="*/ 36 w 41"/>
                <a:gd name="T9" fmla="*/ 0 h 89"/>
              </a:gdLst>
              <a:ahLst/>
              <a:cxnLst>
                <a:cxn ang="0">
                  <a:pos x="T0" y="T1"/>
                </a:cxn>
                <a:cxn ang="0">
                  <a:pos x="T2" y="T3"/>
                </a:cxn>
                <a:cxn ang="0">
                  <a:pos x="T4" y="T5"/>
                </a:cxn>
                <a:cxn ang="0">
                  <a:pos x="T6" y="T7"/>
                </a:cxn>
                <a:cxn ang="0">
                  <a:pos x="T8" y="T9"/>
                </a:cxn>
              </a:cxnLst>
              <a:rect l="0" t="0" r="r" b="b"/>
              <a:pathLst>
                <a:path w="41" h="89">
                  <a:moveTo>
                    <a:pt x="36" y="0"/>
                  </a:moveTo>
                  <a:cubicBezTo>
                    <a:pt x="36" y="0"/>
                    <a:pt x="11" y="41"/>
                    <a:pt x="0" y="86"/>
                  </a:cubicBezTo>
                  <a:cubicBezTo>
                    <a:pt x="9" y="89"/>
                    <a:pt x="9" y="89"/>
                    <a:pt x="9" y="89"/>
                  </a:cubicBezTo>
                  <a:cubicBezTo>
                    <a:pt x="9" y="89"/>
                    <a:pt x="34" y="35"/>
                    <a:pt x="41" y="29"/>
                  </a:cubicBezTo>
                  <a:lnTo>
                    <a:pt x="36" y="0"/>
                  </a:lnTo>
                  <a:close/>
                </a:path>
              </a:pathLst>
            </a:custGeom>
            <a:solidFill>
              <a:srgbClr val="FCF5E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sym typeface="+mn-lt"/>
              </a:endParaRPr>
            </a:p>
          </p:txBody>
        </p:sp>
      </p:grpSp>
      <p:sp>
        <p:nvSpPr>
          <p:cNvPr id="62" name="任意多边形 61"/>
          <p:cNvSpPr/>
          <p:nvPr>
            <p:custDataLst>
              <p:tags r:id="rId22"/>
            </p:custDataLst>
          </p:nvPr>
        </p:nvSpPr>
        <p:spPr bwMode="auto">
          <a:xfrm>
            <a:off x="1530152" y="2927775"/>
            <a:ext cx="409536" cy="324670"/>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sp>
        <p:nvSpPr>
          <p:cNvPr id="63" name="任意多边形 62"/>
          <p:cNvSpPr/>
          <p:nvPr>
            <p:custDataLst>
              <p:tags r:id="rId23"/>
            </p:custDataLst>
          </p:nvPr>
        </p:nvSpPr>
        <p:spPr bwMode="auto">
          <a:xfrm>
            <a:off x="4997784" y="2885732"/>
            <a:ext cx="409536" cy="408757"/>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accent3"/>
          </a:solidFill>
          <a:ln>
            <a:noFill/>
          </a:ln>
        </p:spPr>
        <p:txBody>
          <a:bodyPr anchor="ctr"/>
          <a:p>
            <a:pPr algn="ctr">
              <a:lnSpc>
                <a:spcPct val="130000"/>
              </a:lnSpc>
            </a:pPr>
            <a:endParaRPr>
              <a:latin typeface="微软雅黑" panose="020B0503020204020204" charset="-122"/>
              <a:ea typeface="微软雅黑" panose="020B0503020204020204" charset="-122"/>
              <a:sym typeface="+mn-lt"/>
            </a:endParaRPr>
          </a:p>
        </p:txBody>
      </p:sp>
      <p:cxnSp>
        <p:nvCxnSpPr>
          <p:cNvPr id="67" name="直接连接符 66"/>
          <p:cNvCxnSpPr/>
          <p:nvPr>
            <p:custDataLst>
              <p:tags r:id="rId24"/>
            </p:custDataLst>
          </p:nvPr>
        </p:nvCxnSpPr>
        <p:spPr>
          <a:xfrm>
            <a:off x="4946536" y="2845747"/>
            <a:ext cx="0" cy="231784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0" name="文本框 69"/>
          <p:cNvSpPr txBox="1"/>
          <p:nvPr>
            <p:custDataLst>
              <p:tags r:id="rId25"/>
            </p:custDataLst>
          </p:nvPr>
        </p:nvSpPr>
        <p:spPr bwMode="auto">
          <a:xfrm>
            <a:off x="1940560" y="2769235"/>
            <a:ext cx="2938780" cy="302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oAutofit/>
          </a:bodyPr>
          <a:p>
            <a:pPr marL="0" lvl="0" indent="0" algn="just" defTabSz="913765">
              <a:lnSpc>
                <a:spcPct val="130000"/>
              </a:lnSpc>
              <a:spcBef>
                <a:spcPts val="0"/>
              </a:spcBef>
              <a:spcAft>
                <a:spcPts val="0"/>
              </a:spcAft>
              <a:buSzPct val="100000"/>
              <a:defRPr/>
            </a:pPr>
            <a:r>
              <a:rPr kumimoji="0" lang="zh-CN" altLang="en-US" sz="1400" b="1" i="0" spc="200" noProof="0" dirty="0">
                <a:ln>
                  <a:noFill/>
                </a:ln>
                <a:solidFill>
                  <a:schemeClr val="tx1"/>
                </a:solidFill>
                <a:effectLst/>
                <a:uFillTx/>
                <a:latin typeface="微软雅黑" panose="020B0503020204020204" charset="-122"/>
                <a:ea typeface="微软雅黑" panose="020B0503020204020204" charset="-122"/>
                <a:cs typeface="+mj-cs"/>
                <a:sym typeface="+mn-ea"/>
              </a:rPr>
              <a:t>（1）有意识地觉知自身的紧张、焦虑等情绪状态。</a:t>
            </a:r>
            <a:r>
              <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rPr>
              <a:t>当你处于应激状态时，自己的生理和情绪会有什么样的不适反应？记录自己的这些压力反应，然后锁定这些反应指标，以后每当你产生这些不适反应时，便对自己发出警告。你的压力预警，就像战争中的雷达一样，让你保持必要的警惕。</a:t>
            </a:r>
            <a:endPar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endParaRPr>
          </a:p>
        </p:txBody>
      </p:sp>
      <p:sp>
        <p:nvSpPr>
          <p:cNvPr id="14" name="文本框 13"/>
          <p:cNvSpPr txBox="1"/>
          <p:nvPr>
            <p:custDataLst>
              <p:tags r:id="rId26"/>
            </p:custDataLst>
          </p:nvPr>
        </p:nvSpPr>
        <p:spPr>
          <a:xfrm>
            <a:off x="3475990" y="139255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（二）觉知和调整自己的生理状态</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27"/>
            </p:custDataLst>
          </p:nvPr>
        </p:nvSpPr>
        <p:spPr bwMode="auto">
          <a:xfrm>
            <a:off x="5407660" y="2845435"/>
            <a:ext cx="2938780" cy="262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ctr" anchorCtr="0">
            <a:noAutofit/>
          </a:bodyPr>
          <a:p>
            <a:pPr marL="0" lvl="0" indent="0" algn="just" defTabSz="913765">
              <a:lnSpc>
                <a:spcPct val="140000"/>
              </a:lnSpc>
              <a:spcBef>
                <a:spcPts val="0"/>
              </a:spcBef>
              <a:spcAft>
                <a:spcPts val="0"/>
              </a:spcAft>
              <a:buSzPct val="100000"/>
              <a:defRPr/>
            </a:pPr>
            <a:r>
              <a:rPr kumimoji="0" lang="zh-CN" altLang="en-US" sz="1400" b="1" i="0" spc="200" noProof="0" dirty="0">
                <a:ln>
                  <a:noFill/>
                </a:ln>
                <a:solidFill>
                  <a:schemeClr val="tx1"/>
                </a:solidFill>
                <a:effectLst/>
                <a:uFillTx/>
                <a:latin typeface="微软雅黑" panose="020B0503020204020204" charset="-122"/>
                <a:ea typeface="微软雅黑" panose="020B0503020204020204" charset="-122"/>
                <a:cs typeface="+mj-cs"/>
                <a:sym typeface="+mn-ea"/>
              </a:rPr>
              <a:t>（2）学会控制自己的不良生理指标</a:t>
            </a:r>
            <a:r>
              <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rPr>
              <a:t>。当你的压力知觉性提高时，你也需要提高生理指标控制力，比如心跳、呼吸、血压等。这实际上就是生物反馈过程，当然，提供反馈的不是机器而是你自己的觉知能力。</a:t>
            </a:r>
            <a:endParaRPr kumimoji="0" lang="zh-CN" altLang="en-US" sz="1400" i="0" spc="200" noProof="0" dirty="0">
              <a:ln>
                <a:noFill/>
              </a:ln>
              <a:solidFill>
                <a:schemeClr val="tx1"/>
              </a:solidFill>
              <a:effectLst/>
              <a:uFillTx/>
              <a:latin typeface="微软雅黑" panose="020B0503020204020204" charset="-122"/>
              <a:ea typeface="微软雅黑" panose="020B0503020204020204" charset="-122"/>
              <a:cs typeface="+mj-cs"/>
              <a:sym typeface="+mn-ea"/>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3529330" y="126301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（三）减轻和消除自己的心理负累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custDataLst>
              <p:tags r:id="rId3"/>
            </p:custDataLst>
          </p:nvPr>
        </p:nvSpPr>
        <p:spPr>
          <a:xfrm>
            <a:off x="0" y="2098040"/>
            <a:ext cx="12192000" cy="407035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pic>
        <p:nvPicPr>
          <p:cNvPr id="2" name="图片 1" descr="&amp;pky764477356&amp;"/>
          <p:cNvPicPr>
            <a:picLocks noChangeAspect="1"/>
          </p:cNvPicPr>
          <p:nvPr>
            <p:custDataLst>
              <p:tags r:id="rId4"/>
            </p:custDataLst>
          </p:nvPr>
        </p:nvPicPr>
        <p:blipFill>
          <a:blip r:embed="rId5"/>
          <a:srcRect l="33607" t="30375" r="10293"/>
          <a:stretch>
            <a:fillRect/>
          </a:stretch>
        </p:blipFill>
        <p:spPr>
          <a:xfrm>
            <a:off x="7689850" y="2366645"/>
            <a:ext cx="4291965" cy="3289300"/>
          </a:xfrm>
          <a:prstGeom prst="rect">
            <a:avLst/>
          </a:prstGeom>
        </p:spPr>
      </p:pic>
      <p:grpSp>
        <p:nvGrpSpPr>
          <p:cNvPr id="29" name="组合 28"/>
          <p:cNvGrpSpPr/>
          <p:nvPr>
            <p:custDataLst>
              <p:tags r:id="rId6"/>
            </p:custDataLst>
          </p:nvPr>
        </p:nvGrpSpPr>
        <p:grpSpPr>
          <a:xfrm rot="0">
            <a:off x="662940" y="2654300"/>
            <a:ext cx="3325495" cy="2654935"/>
            <a:chOff x="2424161" y="3228975"/>
            <a:chExt cx="2747865" cy="2162175"/>
          </a:xfrm>
        </p:grpSpPr>
        <p:sp>
          <p:nvSpPr>
            <p:cNvPr id="5" name="矩形 4"/>
            <p:cNvSpPr/>
            <p:nvPr>
              <p:custDataLst>
                <p:tags r:id="rId7"/>
              </p:custDataLst>
            </p:nvPr>
          </p:nvSpPr>
          <p:spPr>
            <a:xfrm>
              <a:off x="2424161" y="4925786"/>
              <a:ext cx="2747865" cy="46536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solidFill>
                  <a:schemeClr val="bg1"/>
                </a:solidFill>
                <a:latin typeface="微软雅黑" panose="020B0503020204020204" charset="-122"/>
                <a:ea typeface="微软雅黑" panose="020B0503020204020204" charset="-122"/>
              </a:endParaRPr>
            </a:p>
          </p:txBody>
        </p:sp>
        <p:sp>
          <p:nvSpPr>
            <p:cNvPr id="6" name="矩形 5"/>
            <p:cNvSpPr/>
            <p:nvPr>
              <p:custDataLst>
                <p:tags r:id="rId8"/>
              </p:custDataLst>
            </p:nvPr>
          </p:nvSpPr>
          <p:spPr>
            <a:xfrm>
              <a:off x="2424161" y="3263624"/>
              <a:ext cx="2747340" cy="16620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marL="0" lvl="0" indent="0" algn="just">
                <a:lnSpc>
                  <a:spcPct val="120000"/>
                </a:lnSpc>
                <a:spcBef>
                  <a:spcPts val="0"/>
                </a:spcBef>
                <a:spcAft>
                  <a:spcPts val="0"/>
                </a:spcAft>
                <a:buSzPct val="100000"/>
              </a:pPr>
              <a:r>
                <a:rPr lang="zh-CN" altLang="en-US" sz="1400" b="1" spc="150" dirty="0">
                  <a:solidFill>
                    <a:schemeClr val="bg1"/>
                  </a:solidFill>
                  <a:latin typeface="微软雅黑" panose="020B0503020204020204" charset="-122"/>
                  <a:ea typeface="微软雅黑" panose="020B0503020204020204" charset="-122"/>
                </a:rPr>
                <a:t>理性辨析和积极归因。</a:t>
              </a:r>
              <a:r>
                <a:rPr lang="zh-CN" altLang="en-US" sz="1400" spc="150" dirty="0">
                  <a:solidFill>
                    <a:schemeClr val="bg1"/>
                  </a:solidFill>
                  <a:latin typeface="微软雅黑" panose="020B0503020204020204" charset="-122"/>
                  <a:ea typeface="微软雅黑" panose="020B0503020204020204" charset="-122"/>
                </a:rPr>
                <a:t>找来纸笔，将你面临的核心问题写下来，接下来你需要围绕着这个问题逐步回答：这个问题是如何产生的？这个问题真的与我有关吗？通过如此反复逐层深入的自我辨析，理清问题症结所在，从而减轻对压力情景认识的模糊或者夸大威胁而产生的焦虑。</a:t>
              </a:r>
              <a:endParaRPr lang="zh-CN" altLang="en-US" sz="1400" spc="150" dirty="0">
                <a:solidFill>
                  <a:schemeClr val="bg1"/>
                </a:solidFill>
                <a:latin typeface="微软雅黑" panose="020B0503020204020204" charset="-122"/>
                <a:ea typeface="微软雅黑" panose="020B0503020204020204" charset="-122"/>
              </a:endParaRPr>
            </a:p>
          </p:txBody>
        </p:sp>
        <p:sp>
          <p:nvSpPr>
            <p:cNvPr id="8" name="矩形 7"/>
            <p:cNvSpPr/>
            <p:nvPr>
              <p:custDataLst>
                <p:tags r:id="rId9"/>
              </p:custDataLst>
            </p:nvPr>
          </p:nvSpPr>
          <p:spPr>
            <a:xfrm>
              <a:off x="2424161" y="3228975"/>
              <a:ext cx="2747865" cy="4187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a:solidFill>
                  <a:schemeClr val="bg1"/>
                </a:solidFill>
                <a:latin typeface="微软雅黑" panose="020B0503020204020204" charset="-122"/>
                <a:ea typeface="微软雅黑" panose="020B0503020204020204" charset="-122"/>
              </a:endParaRPr>
            </a:p>
          </p:txBody>
        </p:sp>
        <p:sp>
          <p:nvSpPr>
            <p:cNvPr id="10" name="圆角矩形 9"/>
            <p:cNvSpPr/>
            <p:nvPr>
              <p:custDataLst>
                <p:tags r:id="rId10"/>
              </p:custDataLst>
            </p:nvPr>
          </p:nvSpPr>
          <p:spPr>
            <a:xfrm>
              <a:off x="3282869" y="4997807"/>
              <a:ext cx="1030449" cy="32132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lnSpc>
                  <a:spcPct val="120000"/>
                </a:lnSpc>
              </a:pPr>
              <a:r>
                <a:rPr lang="en-US" altLang="zh-CN" b="1" dirty="0">
                  <a:solidFill>
                    <a:srgbClr val="000000"/>
                  </a:solidFill>
                  <a:latin typeface="微软雅黑" panose="020B0503020204020204" charset="-122"/>
                  <a:ea typeface="微软雅黑" panose="020B0503020204020204" charset="-122"/>
                  <a:cs typeface="Arial" panose="020B0604020202020204" pitchFamily="34" charset="0"/>
                </a:rPr>
                <a:t>01</a:t>
              </a:r>
              <a:endParaRPr lang="en-US" altLang="zh-CN" b="1" dirty="0">
                <a:solidFill>
                  <a:srgbClr val="000000"/>
                </a:solidFill>
                <a:latin typeface="微软雅黑" panose="020B0503020204020204" charset="-122"/>
                <a:ea typeface="微软雅黑" panose="020B0503020204020204" charset="-122"/>
                <a:cs typeface="Arial" panose="020B0604020202020204" pitchFamily="34" charset="0"/>
              </a:endParaRPr>
            </a:p>
          </p:txBody>
        </p:sp>
      </p:grpSp>
      <p:grpSp>
        <p:nvGrpSpPr>
          <p:cNvPr id="30" name="组合 29"/>
          <p:cNvGrpSpPr/>
          <p:nvPr>
            <p:custDataLst>
              <p:tags r:id="rId11"/>
            </p:custDataLst>
          </p:nvPr>
        </p:nvGrpSpPr>
        <p:grpSpPr>
          <a:xfrm rot="0">
            <a:off x="4173220" y="2654300"/>
            <a:ext cx="3326130" cy="2654935"/>
            <a:chOff x="7019974" y="3228975"/>
            <a:chExt cx="2748390" cy="2162175"/>
          </a:xfrm>
        </p:grpSpPr>
        <p:sp>
          <p:nvSpPr>
            <p:cNvPr id="12" name="矩形 11"/>
            <p:cNvSpPr/>
            <p:nvPr>
              <p:custDataLst>
                <p:tags r:id="rId12"/>
              </p:custDataLst>
            </p:nvPr>
          </p:nvSpPr>
          <p:spPr>
            <a:xfrm>
              <a:off x="7019974" y="4925786"/>
              <a:ext cx="2747865" cy="46536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solidFill>
                  <a:schemeClr val="bg1"/>
                </a:solidFill>
                <a:latin typeface="微软雅黑" panose="020B0503020204020204" charset="-122"/>
                <a:ea typeface="微软雅黑" panose="020B0503020204020204" charset="-122"/>
              </a:endParaRPr>
            </a:p>
          </p:txBody>
        </p:sp>
        <p:sp>
          <p:nvSpPr>
            <p:cNvPr id="13" name="矩形 12"/>
            <p:cNvSpPr/>
            <p:nvPr>
              <p:custDataLst>
                <p:tags r:id="rId13"/>
              </p:custDataLst>
            </p:nvPr>
          </p:nvSpPr>
          <p:spPr>
            <a:xfrm>
              <a:off x="7019974" y="3263624"/>
              <a:ext cx="2748390" cy="16620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p>
              <a:pPr marL="0" lvl="0" indent="0" algn="just">
                <a:lnSpc>
                  <a:spcPct val="130000"/>
                </a:lnSpc>
                <a:spcBef>
                  <a:spcPts val="0"/>
                </a:spcBef>
                <a:spcAft>
                  <a:spcPts val="0"/>
                </a:spcAft>
                <a:buSzPct val="100000"/>
              </a:pPr>
              <a:r>
                <a:rPr lang="zh-CN" altLang="en-US" sz="1400" b="1" spc="150" dirty="0">
                  <a:solidFill>
                    <a:schemeClr val="bg1"/>
                  </a:solidFill>
                  <a:latin typeface="微软雅黑" panose="020B0503020204020204" charset="-122"/>
                  <a:ea typeface="微软雅黑" panose="020B0503020204020204" charset="-122"/>
                </a:rPr>
                <a:t>学会经常进行放松训练。</a:t>
              </a:r>
              <a:r>
                <a:rPr lang="zh-CN" altLang="en-US" sz="1400" spc="150" dirty="0">
                  <a:solidFill>
                    <a:schemeClr val="bg1"/>
                  </a:solidFill>
                  <a:latin typeface="微软雅黑" panose="020B0503020204020204" charset="-122"/>
                  <a:ea typeface="微软雅黑" panose="020B0503020204020204" charset="-122"/>
                </a:rPr>
                <a:t>放松训练是通过一定的练习程序，学习有意识地控制和调节自己的身心活动，以达到降低机体唤醒水平，调整因紧张而紊乱的身心功能，从而使机体内环境保持平衡与稳定的过程。</a:t>
              </a:r>
              <a:endParaRPr lang="zh-CN" altLang="en-US" sz="1400" spc="150" dirty="0">
                <a:solidFill>
                  <a:schemeClr val="bg1"/>
                </a:solidFill>
                <a:latin typeface="微软雅黑" panose="020B0503020204020204" charset="-122"/>
                <a:ea typeface="微软雅黑" panose="020B0503020204020204" charset="-122"/>
              </a:endParaRPr>
            </a:p>
          </p:txBody>
        </p:sp>
        <p:sp>
          <p:nvSpPr>
            <p:cNvPr id="15" name="矩形 14"/>
            <p:cNvSpPr/>
            <p:nvPr>
              <p:custDataLst>
                <p:tags r:id="rId14"/>
              </p:custDataLst>
            </p:nvPr>
          </p:nvSpPr>
          <p:spPr>
            <a:xfrm>
              <a:off x="7019974" y="3228975"/>
              <a:ext cx="2747865" cy="4187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a:solidFill>
                  <a:schemeClr val="bg1"/>
                </a:solidFill>
                <a:latin typeface="微软雅黑" panose="020B0503020204020204" charset="-122"/>
                <a:ea typeface="微软雅黑" panose="020B0503020204020204" charset="-122"/>
              </a:endParaRPr>
            </a:p>
          </p:txBody>
        </p:sp>
        <p:sp>
          <p:nvSpPr>
            <p:cNvPr id="16" name="圆角矩形 15"/>
            <p:cNvSpPr/>
            <p:nvPr>
              <p:custDataLst>
                <p:tags r:id="rId15"/>
              </p:custDataLst>
            </p:nvPr>
          </p:nvSpPr>
          <p:spPr>
            <a:xfrm>
              <a:off x="7878682" y="4997807"/>
              <a:ext cx="1030449" cy="32132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lnSpc>
                  <a:spcPct val="120000"/>
                </a:lnSpc>
              </a:pPr>
              <a:r>
                <a:rPr lang="en-US" altLang="zh-CN" b="1" dirty="0">
                  <a:solidFill>
                    <a:srgbClr val="000000"/>
                  </a:solidFill>
                  <a:latin typeface="微软雅黑" panose="020B0503020204020204" charset="-122"/>
                  <a:ea typeface="微软雅黑" panose="020B0503020204020204" charset="-122"/>
                  <a:cs typeface="Arial" panose="020B0604020202020204" pitchFamily="34" charset="0"/>
                </a:rPr>
                <a:t>02</a:t>
              </a:r>
              <a:endParaRPr lang="en-US" altLang="zh-CN" b="1" dirty="0">
                <a:solidFill>
                  <a:srgbClr val="000000"/>
                </a:solidFill>
                <a:latin typeface="微软雅黑" panose="020B0503020204020204" charset="-122"/>
                <a:ea typeface="微软雅黑" panose="020B0503020204020204" charset="-122"/>
                <a:cs typeface="Arial" panose="020B0604020202020204" pitchFamily="34" charset="0"/>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926338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grpSp>
        <p:nvGrpSpPr>
          <p:cNvPr id="155" name="组合 154"/>
          <p:cNvGrpSpPr/>
          <p:nvPr>
            <p:custDataLst>
              <p:tags r:id="rId2"/>
            </p:custDataLst>
          </p:nvPr>
        </p:nvGrpSpPr>
        <p:grpSpPr>
          <a:xfrm>
            <a:off x="985520" y="2093595"/>
            <a:ext cx="10253980" cy="3907155"/>
            <a:chOff x="1504" y="3423"/>
            <a:chExt cx="15874" cy="4556"/>
          </a:xfrm>
        </p:grpSpPr>
        <p:sp>
          <p:nvSpPr>
            <p:cNvPr id="156" name="折角形 155"/>
            <p:cNvSpPr/>
            <p:nvPr>
              <p:custDataLst>
                <p:tags r:id="rId3"/>
              </p:custDataLst>
            </p:nvPr>
          </p:nvSpPr>
          <p:spPr>
            <a:xfrm>
              <a:off x="1504" y="3461"/>
              <a:ext cx="15874" cy="4518"/>
            </a:xfrm>
            <a:prstGeom prst="foldedCorner">
              <a:avLst>
                <a:gd name="adj" fmla="val 24325"/>
              </a:avLst>
            </a:prstGeom>
            <a:solidFill>
              <a:schemeClr val="bg1"/>
            </a:solidFill>
            <a:ln>
              <a:noFill/>
            </a:ln>
            <a:effectLst>
              <a:glow rad="101600">
                <a:schemeClr val="accent4">
                  <a:satMod val="175000"/>
                  <a:alpha val="40000"/>
                </a:schemeClr>
              </a:glow>
              <a:outerShdw blurRad="152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custDataLst>
                <p:tags r:id="rId4"/>
              </p:custDataLst>
            </p:nvPr>
          </p:nvSpPr>
          <p:spPr>
            <a:xfrm>
              <a:off x="2235" y="3423"/>
              <a:ext cx="729" cy="843"/>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文本框 157"/>
          <p:cNvSpPr txBox="1"/>
          <p:nvPr>
            <p:custDataLst>
              <p:tags r:id="rId5"/>
            </p:custDataLst>
          </p:nvPr>
        </p:nvSpPr>
        <p:spPr>
          <a:xfrm>
            <a:off x="1718945" y="2477770"/>
            <a:ext cx="8804275" cy="31711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1" indent="-285750" algn="just" fontAlgn="ctr">
              <a:lnSpc>
                <a:spcPct val="140000"/>
              </a:lnSpc>
              <a:spcBef>
                <a:spcPts val="600"/>
              </a:spcBef>
              <a:spcAft>
                <a:spcPts val="0"/>
              </a:spcAft>
              <a:buSzPct val="105000"/>
              <a:buFont typeface="Wingdings" panose="05000000000000000000" charset="0"/>
              <a:buChar char="Ø"/>
            </a:pPr>
            <a:r>
              <a:rPr sz="1600" spc="150" baseline="0" dirty="0">
                <a:solidFill>
                  <a:schemeClr val="tx1"/>
                </a:solidFill>
                <a:uLnTx/>
                <a:uFillTx/>
                <a:latin typeface="微软雅黑" panose="020B0503020204020204" charset="-122"/>
                <a:ea typeface="微软雅黑" panose="020B0503020204020204" charset="-122"/>
                <a:sym typeface="+mn-ea"/>
              </a:rPr>
              <a:t>乔治在关于从时间中解放出来的文章中表达了他对时间管理的看法：我们的生活一直受到钟表的支配，但钟表时间是人类发明的，用来服务于我们的，我们不能让时间的测量支配我们的思考，否则我们将在无法自我实现的焦虑中伤害到自己。我们日常学习、生活和工作中的许多压力，都来源于事情和任务本身。因此，对压力源进行管理，也是压力管理的重要策略。压力源管理常常与时间管理相关联。所谓时间管理，简单说就是为了提高时间的利用率和有效性，而对时间进行合理的计划和控制，有效安排和管理日常事务的管理活动。大学生的时间管理，是大学生对大学生活时间（包括学习时间和闲暇时间），采用科学的手段，围绕学习生活事务及其进程，进行有计划、有系统地控制、调节，最终达到有效利用时间来实现自我发展的目的的管理活动。</a:t>
            </a:r>
            <a:endParaRPr sz="1600" spc="150" baseline="0" dirty="0">
              <a:solidFill>
                <a:schemeClr val="tx1"/>
              </a:solidFill>
              <a:uLnTx/>
              <a:uFillTx/>
              <a:latin typeface="微软雅黑" panose="020B0503020204020204" charset="-122"/>
              <a:ea typeface="微软雅黑" panose="020B0503020204020204" charset="-122"/>
              <a:sym typeface="+mn-ea"/>
            </a:endParaRPr>
          </a:p>
        </p:txBody>
      </p:sp>
      <p:sp>
        <p:nvSpPr>
          <p:cNvPr id="14" name="文本框 13"/>
          <p:cNvSpPr txBox="1"/>
          <p:nvPr>
            <p:custDataLst>
              <p:tags r:id="rId6"/>
            </p:custDataLst>
          </p:nvPr>
        </p:nvSpPr>
        <p:spPr>
          <a:xfrm>
            <a:off x="3529330" y="126301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（四）进行有效的时间管理</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9263380" cy="393700"/>
          </a:xfrm>
        </p:spPr>
        <p:txBody>
          <a:bodyPr>
            <a:noAutofit/>
          </a:bodyPr>
          <a:p>
            <a:pPr marL="0" algn="l">
              <a:buClrTx/>
              <a:buSzTx/>
              <a:buNone/>
            </a:pPr>
            <a:r>
              <a:rPr lang="zh-CN" altLang="en-US" sz="2400" b="1" spc="300" noProof="0" dirty="0">
                <a:ln>
                  <a:noFill/>
                </a:ln>
                <a:solidFill>
                  <a:srgbClr val="FCC301"/>
                </a:solidFill>
                <a:effectLst/>
                <a:uLnTx/>
                <a:sym typeface="+mn-ea"/>
              </a:rPr>
              <a:t>三、压力管理的策略</a:t>
            </a:r>
            <a:endParaRPr lang="zh-CN" altLang="en-US" sz="2400" b="1" spc="300" noProof="0" dirty="0">
              <a:ln>
                <a:noFill/>
              </a:ln>
              <a:solidFill>
                <a:srgbClr val="FCC301"/>
              </a:solidFill>
              <a:effectLst/>
              <a:uLnTx/>
              <a:sym typeface="+mn-ea"/>
            </a:endParaRPr>
          </a:p>
        </p:txBody>
      </p:sp>
      <p:grpSp>
        <p:nvGrpSpPr>
          <p:cNvPr id="214018" name="组合 58"/>
          <p:cNvGrpSpPr/>
          <p:nvPr/>
        </p:nvGrpSpPr>
        <p:grpSpPr>
          <a:xfrm rot="0">
            <a:off x="1035685" y="2649855"/>
            <a:ext cx="2885440" cy="3459480"/>
            <a:chOff x="1530349" y="3492239"/>
            <a:chExt cx="2146637" cy="2445427"/>
          </a:xfrm>
        </p:grpSpPr>
        <p:sp>
          <p:nvSpPr>
            <p:cNvPr id="5" name="任意多边形 4"/>
            <p:cNvSpPr/>
            <p:nvPr>
              <p:custDataLst>
                <p:tags r:id="rId2"/>
              </p:custDataLst>
            </p:nvPr>
          </p:nvSpPr>
          <p:spPr>
            <a:xfrm>
              <a:off x="1530349" y="3492239"/>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00000"/>
                </a:lnSpc>
                <a:buNone/>
              </a:pPr>
              <a:r>
                <a:rPr lang="zh-CN" altLang="en-US" sz="1400" b="1"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（1）ABC 时间管理法。最初由美国管理学家莱金（Lakein）提出，他建议为了提高时间的利用率，每个人确定今后 5 年、今后半年及现阶段要达到的目标。人们应该将其各阶段目标分为 ABC 三个等级，A 级为最重要且必须完成的目标，B 级为较重要很想完成的目标，C 级为不太重要可以暂时搁置的目标。</a:t>
              </a:r>
              <a:endParaRPr lang="zh-CN" altLang="en-US" sz="1400" b="1"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5" name="任意多边形 54"/>
            <p:cNvSpPr/>
            <p:nvPr>
              <p:custDataLst>
                <p:tags r:id="rId3"/>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A</a:t>
              </a:r>
              <a:endParaRPr lang="en-US" altLang="zh-CN" sz="2400" b="1" strike="noStrike" noProof="1" dirty="0">
                <a:solidFill>
                  <a:schemeClr val="bg1"/>
                </a:solidFill>
                <a:sym typeface="Arial" panose="020B0604020202020204" pitchFamily="34" charset="0"/>
              </a:endParaRPr>
            </a:p>
          </p:txBody>
        </p:sp>
      </p:grpSp>
      <p:grpSp>
        <p:nvGrpSpPr>
          <p:cNvPr id="214021" name="组合 7"/>
          <p:cNvGrpSpPr/>
          <p:nvPr/>
        </p:nvGrpSpPr>
        <p:grpSpPr>
          <a:xfrm rot="0">
            <a:off x="4561205" y="2527300"/>
            <a:ext cx="2883535" cy="3621405"/>
            <a:chOff x="1473201" y="3520920"/>
            <a:chExt cx="2146637" cy="2560821"/>
          </a:xfrm>
        </p:grpSpPr>
        <p:sp>
          <p:nvSpPr>
            <p:cNvPr id="61" name="任意多边形 60"/>
            <p:cNvSpPr/>
            <p:nvPr>
              <p:custDataLst>
                <p:tags r:id="rId4"/>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30000"/>
                </a:lnSpc>
                <a:buNone/>
              </a:pPr>
              <a:r>
                <a:rPr lang="zh-CN" altLang="en-US" sz="1400" b="1" strike="noStrike"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四象限时间管理法。按照重要性和紧迫性把事情分成两个维度，其一是按重要性排序，其二是按紧迫性排序。然后，把所有事情纳入四象限，按照四个象限的顺序灵活而有序地安排工作。高效时间管理法的核心：先轻重，后缓急</a:t>
              </a:r>
              <a:r>
                <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1400" b="1" strike="noStrike"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任意多边形 3"/>
            <p:cNvSpPr/>
            <p:nvPr>
              <p:custDataLst>
                <p:tags r:id="rId5"/>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B</a:t>
              </a:r>
              <a:endParaRPr lang="en-US" altLang="zh-CN" sz="2400" b="1" strike="noStrike" noProof="1" dirty="0">
                <a:solidFill>
                  <a:schemeClr val="bg1"/>
                </a:solidFill>
                <a:sym typeface="Arial" panose="020B0604020202020204" pitchFamily="34" charset="0"/>
              </a:endParaRPr>
            </a:p>
          </p:txBody>
        </p:sp>
      </p:grpSp>
      <p:grpSp>
        <p:nvGrpSpPr>
          <p:cNvPr id="214024" name="组合 5"/>
          <p:cNvGrpSpPr/>
          <p:nvPr/>
        </p:nvGrpSpPr>
        <p:grpSpPr>
          <a:xfrm rot="0">
            <a:off x="8084820" y="2527300"/>
            <a:ext cx="2883535" cy="3621405"/>
            <a:chOff x="1473201" y="3520920"/>
            <a:chExt cx="2146637" cy="2560821"/>
          </a:xfrm>
        </p:grpSpPr>
        <p:sp>
          <p:nvSpPr>
            <p:cNvPr id="6" name="任意多边形 5"/>
            <p:cNvSpPr/>
            <p:nvPr>
              <p:custDataLst>
                <p:tags r:id="rId6"/>
              </p:custDataLst>
            </p:nvPr>
          </p:nvSpPr>
          <p:spPr>
            <a:xfrm>
              <a:off x="1473201" y="3636314"/>
              <a:ext cx="2146637" cy="2445427"/>
            </a:xfrm>
            <a:custGeom>
              <a:avLst/>
              <a:gdLst>
                <a:gd name="connsiteX0" fmla="*/ 621024 w 2146637"/>
                <a:gd name="connsiteY0" fmla="*/ 0 h 2445427"/>
                <a:gd name="connsiteX1" fmla="*/ 2146637 w 2146637"/>
                <a:gd name="connsiteY1" fmla="*/ 0 h 2445427"/>
                <a:gd name="connsiteX2" fmla="*/ 2146637 w 2146637"/>
                <a:gd name="connsiteY2" fmla="*/ 2279225 h 2445427"/>
                <a:gd name="connsiteX3" fmla="*/ 2045474 w 2146637"/>
                <a:gd name="connsiteY3" fmla="*/ 2445427 h 2445427"/>
                <a:gd name="connsiteX4" fmla="*/ 1931849 w 2146637"/>
                <a:gd name="connsiteY4" fmla="*/ 2258751 h 2445427"/>
                <a:gd name="connsiteX5" fmla="*/ 1818224 w 2146637"/>
                <a:gd name="connsiteY5" fmla="*/ 2445427 h 2445427"/>
                <a:gd name="connsiteX6" fmla="*/ 1704599 w 2146637"/>
                <a:gd name="connsiteY6" fmla="*/ 2258751 h 2445427"/>
                <a:gd name="connsiteX7" fmla="*/ 1590974 w 2146637"/>
                <a:gd name="connsiteY7" fmla="*/ 2445427 h 2445427"/>
                <a:gd name="connsiteX8" fmla="*/ 1477349 w 2146637"/>
                <a:gd name="connsiteY8" fmla="*/ 2258751 h 2445427"/>
                <a:gd name="connsiteX9" fmla="*/ 1363724 w 2146637"/>
                <a:gd name="connsiteY9" fmla="*/ 2445427 h 2445427"/>
                <a:gd name="connsiteX10" fmla="*/ 1250099 w 2146637"/>
                <a:gd name="connsiteY10" fmla="*/ 2258751 h 2445427"/>
                <a:gd name="connsiteX11" fmla="*/ 1136474 w 2146637"/>
                <a:gd name="connsiteY11" fmla="*/ 2445427 h 2445427"/>
                <a:gd name="connsiteX12" fmla="*/ 1022849 w 2146637"/>
                <a:gd name="connsiteY12" fmla="*/ 2258751 h 2445427"/>
                <a:gd name="connsiteX13" fmla="*/ 909224 w 2146637"/>
                <a:gd name="connsiteY13" fmla="*/ 2445427 h 2445427"/>
                <a:gd name="connsiteX14" fmla="*/ 795599 w 2146637"/>
                <a:gd name="connsiteY14" fmla="*/ 2258751 h 2445427"/>
                <a:gd name="connsiteX15" fmla="*/ 681974 w 2146637"/>
                <a:gd name="connsiteY15" fmla="*/ 2445427 h 2445427"/>
                <a:gd name="connsiteX16" fmla="*/ 568349 w 2146637"/>
                <a:gd name="connsiteY16" fmla="*/ 2258751 h 2445427"/>
                <a:gd name="connsiteX17" fmla="*/ 454724 w 2146637"/>
                <a:gd name="connsiteY17" fmla="*/ 2445427 h 2445427"/>
                <a:gd name="connsiteX18" fmla="*/ 341099 w 2146637"/>
                <a:gd name="connsiteY18" fmla="*/ 2258751 h 2445427"/>
                <a:gd name="connsiteX19" fmla="*/ 227474 w 2146637"/>
                <a:gd name="connsiteY19" fmla="*/ 2445427 h 2445427"/>
                <a:gd name="connsiteX20" fmla="*/ 113849 w 2146637"/>
                <a:gd name="connsiteY20" fmla="*/ 2258751 h 2445427"/>
                <a:gd name="connsiteX21" fmla="*/ 224 w 2146637"/>
                <a:gd name="connsiteY21" fmla="*/ 2445427 h 2445427"/>
                <a:gd name="connsiteX22" fmla="*/ 0 w 2146637"/>
                <a:gd name="connsiteY22" fmla="*/ 2445057 h 2445427"/>
                <a:gd name="connsiteX23" fmla="*/ 58680 w 2146637"/>
                <a:gd name="connsiteY23" fmla="*/ 2230240 h 2445427"/>
                <a:gd name="connsiteX24" fmla="*/ 205287 w 2146637"/>
                <a:gd name="connsiteY24" fmla="*/ 690376 h 2445427"/>
                <a:gd name="connsiteX25" fmla="*/ 198168 w 2146637"/>
                <a:gd name="connsiteY25" fmla="*/ 567619 h 244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6637" h="2445427">
                  <a:moveTo>
                    <a:pt x="621024" y="0"/>
                  </a:moveTo>
                  <a:lnTo>
                    <a:pt x="2146637" y="0"/>
                  </a:lnTo>
                  <a:lnTo>
                    <a:pt x="2146637" y="2279225"/>
                  </a:lnTo>
                  <a:lnTo>
                    <a:pt x="2045474" y="2445427"/>
                  </a:lnTo>
                  <a:lnTo>
                    <a:pt x="1931849" y="2258751"/>
                  </a:lnTo>
                  <a:lnTo>
                    <a:pt x="1818224" y="2445427"/>
                  </a:lnTo>
                  <a:lnTo>
                    <a:pt x="1704599" y="2258751"/>
                  </a:lnTo>
                  <a:lnTo>
                    <a:pt x="1590974" y="2445427"/>
                  </a:lnTo>
                  <a:lnTo>
                    <a:pt x="1477349" y="2258751"/>
                  </a:lnTo>
                  <a:lnTo>
                    <a:pt x="1363724" y="2445427"/>
                  </a:lnTo>
                  <a:lnTo>
                    <a:pt x="1250099" y="2258751"/>
                  </a:lnTo>
                  <a:lnTo>
                    <a:pt x="1136474" y="2445427"/>
                  </a:lnTo>
                  <a:lnTo>
                    <a:pt x="1022849" y="2258751"/>
                  </a:lnTo>
                  <a:lnTo>
                    <a:pt x="909224" y="2445427"/>
                  </a:lnTo>
                  <a:lnTo>
                    <a:pt x="795599" y="2258751"/>
                  </a:lnTo>
                  <a:lnTo>
                    <a:pt x="681974" y="2445427"/>
                  </a:lnTo>
                  <a:lnTo>
                    <a:pt x="568349" y="2258751"/>
                  </a:lnTo>
                  <a:lnTo>
                    <a:pt x="454724" y="2445427"/>
                  </a:lnTo>
                  <a:lnTo>
                    <a:pt x="341099" y="2258751"/>
                  </a:lnTo>
                  <a:lnTo>
                    <a:pt x="227474" y="2445427"/>
                  </a:lnTo>
                  <a:lnTo>
                    <a:pt x="113849" y="2258751"/>
                  </a:lnTo>
                  <a:lnTo>
                    <a:pt x="224" y="2445427"/>
                  </a:lnTo>
                  <a:lnTo>
                    <a:pt x="0" y="2445057"/>
                  </a:lnTo>
                  <a:lnTo>
                    <a:pt x="58680" y="2230240"/>
                  </a:lnTo>
                  <a:cubicBezTo>
                    <a:pt x="175351" y="1740291"/>
                    <a:pt x="224220" y="1212908"/>
                    <a:pt x="205287" y="690376"/>
                  </a:cubicBezTo>
                  <a:lnTo>
                    <a:pt x="198168" y="56761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2000" tIns="252000" rIns="91440" bIns="180000" numCol="1" spcCol="0" rtlCol="0" fromWordArt="0" anchor="ctr" anchorCtr="0" forceAA="0" compatLnSpc="1"/>
            <a:p>
              <a:pPr algn="just" fontAlgn="base">
                <a:lnSpc>
                  <a:spcPct val="140000"/>
                </a:lnSpc>
                <a:buNone/>
              </a:pPr>
              <a:r>
                <a:rPr lang="zh-CN" altLang="en-US" sz="1400" b="1" strike="noStrike"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（3）记录统计法。通过记录和总结每日的时间消耗情况，以判断时间耗费的整体情况，分析时间浪费的原因，采取适当的措施节约时间。</a:t>
              </a:r>
              <a:endParaRPr lang="zh-CN" altLang="en-US" sz="1400" b="1" strike="noStrike" spc="100" noProof="1">
                <a:solidFill>
                  <a:schemeClr val="bg2"/>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任意多边形 10"/>
            <p:cNvSpPr/>
            <p:nvPr>
              <p:custDataLst>
                <p:tags r:id="rId7"/>
              </p:custDataLst>
            </p:nvPr>
          </p:nvSpPr>
          <p:spPr>
            <a:xfrm rot="21207190">
              <a:off x="1567561" y="3520920"/>
              <a:ext cx="563855" cy="662526"/>
            </a:xfrm>
            <a:custGeom>
              <a:avLst/>
              <a:gdLst>
                <a:gd name="connsiteX0" fmla="*/ 0 w 483083"/>
                <a:gd name="connsiteY0" fmla="*/ 0 h 567619"/>
                <a:gd name="connsiteX1" fmla="*/ 483083 w 483083"/>
                <a:gd name="connsiteY1" fmla="*/ 0 h 567619"/>
                <a:gd name="connsiteX2" fmla="*/ 60227 w 483083"/>
                <a:gd name="connsiteY2" fmla="*/ 567619 h 567619"/>
                <a:gd name="connsiteX3" fmla="*/ 52230 w 483083"/>
                <a:gd name="connsiteY3" fmla="*/ 429710 h 567619"/>
                <a:gd name="connsiteX4" fmla="*/ 25813 w 483083"/>
                <a:gd name="connsiteY4" fmla="*/ 171027 h 56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083" h="567619">
                  <a:moveTo>
                    <a:pt x="0" y="0"/>
                  </a:moveTo>
                  <a:lnTo>
                    <a:pt x="483083" y="0"/>
                  </a:lnTo>
                  <a:lnTo>
                    <a:pt x="60227" y="567619"/>
                  </a:lnTo>
                  <a:lnTo>
                    <a:pt x="52230" y="429710"/>
                  </a:lnTo>
                  <a:cubicBezTo>
                    <a:pt x="45308" y="343087"/>
                    <a:pt x="36502" y="256794"/>
                    <a:pt x="25813" y="17102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144000" bIns="288000" numCol="1" spcCol="0" rtlCol="0" fromWordArt="0" anchor="ctr" anchorCtr="0" forceAA="0" compatLnSpc="1">
              <a:normAutofit/>
            </a:bodyPr>
            <a:p>
              <a:pPr algn="ctr" fontAlgn="base">
                <a:lnSpc>
                  <a:spcPct val="150000"/>
                </a:lnSpc>
                <a:buNone/>
              </a:pPr>
              <a:r>
                <a:rPr lang="en-US" altLang="zh-CN" sz="2400" b="1" strike="noStrike" noProof="1" dirty="0">
                  <a:solidFill>
                    <a:schemeClr val="bg1"/>
                  </a:solidFill>
                  <a:sym typeface="Arial" panose="020B0604020202020204" pitchFamily="34" charset="0"/>
                </a:rPr>
                <a:t>C</a:t>
              </a:r>
              <a:endParaRPr lang="en-US" altLang="zh-CN" sz="2400" b="1" strike="noStrike" noProof="1" dirty="0">
                <a:solidFill>
                  <a:schemeClr val="bg1"/>
                </a:solidFill>
                <a:sym typeface="Arial" panose="020B0604020202020204" pitchFamily="34" charset="0"/>
              </a:endParaRPr>
            </a:p>
          </p:txBody>
        </p:sp>
      </p:grpSp>
      <p:sp>
        <p:nvSpPr>
          <p:cNvPr id="2" name="文本框 1"/>
          <p:cNvSpPr txBox="1"/>
          <p:nvPr>
            <p:custDataLst>
              <p:tags r:id="rId8"/>
            </p:custDataLst>
          </p:nvPr>
        </p:nvSpPr>
        <p:spPr>
          <a:xfrm>
            <a:off x="831215" y="1823720"/>
            <a:ext cx="10621645"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以下时间管理方式，建议大学生朋友学会运用：</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9"/>
            </p:custDataLst>
          </p:nvPr>
        </p:nvSpPr>
        <p:spPr>
          <a:xfrm>
            <a:off x="3529330" y="126301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（四）进行有效的时间管理</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大学生压力管理与挫折应对</a:t>
            </a:r>
            <a:endParaRPr lang="zh-CN" altLang="en-US" sz="2400" b="1" spc="300" dirty="0">
              <a:solidFill>
                <a:srgbClr val="7EA96D"/>
              </a:solidFill>
              <a:sym typeface="+mn-ea"/>
            </a:endParaRPr>
          </a:p>
        </p:txBody>
      </p:sp>
      <p:grpSp>
        <p:nvGrpSpPr>
          <p:cNvPr id="3" name="组合 2"/>
          <p:cNvGrpSpPr/>
          <p:nvPr/>
        </p:nvGrpSpPr>
        <p:grpSpPr>
          <a:xfrm>
            <a:off x="1776095" y="3021330"/>
            <a:ext cx="8721090" cy="1440180"/>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掌握压力与挫折的含义。</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理解大学生压力现状和挫折表现。</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了解挫折产生的主要原因。</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488948"/>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gn="just"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提高对挫折的科学认识。</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algn="just"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增强自我面对挫折、承受挫折以及战胜挫折的能力。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algn="just" fontAlgn="auto">
                <a:lnSpc>
                  <a:spcPct val="10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以振兴中华为己任，树立远大理想和抱负，培养坚忍不拔、自律自强的意志品质。</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
        <p:nvSpPr>
          <p:cNvPr id="2" name="iṣļíḍê"/>
          <p:cNvSpPr txBox="1"/>
          <p:nvPr/>
        </p:nvSpPr>
        <p:spPr bwMode="auto">
          <a:xfrm>
            <a:off x="2283105" y="3427222"/>
            <a:ext cx="6107199" cy="821944"/>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培养学生认识和应对压力与挫折的能力。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提升抗压力和挫折承受力。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更好地适应环境。</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大学生压力管理与挫折应对</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挫折概述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一、什么是挫折</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04390"/>
            <a:ext cx="10060305" cy="374967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35810" y="2488883"/>
            <a:ext cx="8605520" cy="29806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所谓挫折（frustration）就是我们通常所说的“碰钉子”，是指个体的动机行为受到阻碍而产生的紧张状态与情绪反应。个体在实现目标的过程中，动机行为会有不同的结果，一是无须特别努力即可达到目标，需要很容易满足；二是遇到了干扰和障碍，但是经过努力或者采取某种方法仍可达到目标；三是遇到干扰和障碍使目标不能达到，需要不能满足，而产生种种不安、焦虑情绪。在心理学上，把个人遇到的第三种情况称之为挫折。它是一种消极的心理状态。</a:t>
            </a:r>
            <a:endPar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zh-CN" sz="2400" b="1" spc="300" noProof="0" dirty="0">
                <a:ln>
                  <a:noFill/>
                </a:ln>
                <a:solidFill>
                  <a:srgbClr val="FCC301"/>
                </a:solidFill>
                <a:effectLst/>
                <a:uLnTx/>
                <a:sym typeface="+mn-ea"/>
              </a:rPr>
              <a:t>心理案例</a:t>
            </a:r>
            <a:endParaRPr lang="zh-CN" altLang="zh-CN"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839595" y="2234565"/>
            <a:ext cx="8679180" cy="387604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不知转弯的“情场”固执</a:t>
            </a:r>
            <a:endParaRPr sz="1800" b="1" spc="200" dirty="0">
              <a:solidFill>
                <a:srgbClr val="FCC301"/>
              </a:solidFill>
              <a:uFillTx/>
              <a:latin typeface="微软雅黑" panose="020B0503020204020204" charset="-122"/>
              <a:ea typeface="微软雅黑" panose="020B0503020204020204" charset="-122"/>
              <a:sym typeface="+mn-ea"/>
            </a:endParaRPr>
          </a:p>
          <a:p>
            <a:pPr lvl="0" indent="5080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spc="200" dirty="0">
                <a:solidFill>
                  <a:schemeClr val="tx1">
                    <a:lumMod val="95000"/>
                    <a:lumOff val="5000"/>
                  </a:schemeClr>
                </a:solidFill>
                <a:uFillTx/>
                <a:latin typeface="微软雅黑" panose="020B0503020204020204" charset="-122"/>
                <a:ea typeface="微软雅黑" panose="020B0503020204020204" charset="-122"/>
                <a:sym typeface="+mn-ea"/>
              </a:rPr>
              <a:t>某大学一年级女生，在一次暑期旅游中结识了本校一位二年级男生。两人一见钟情，在短短一周内，感情迅速达到“炽热”地步。但开学返校后，男生态度突变，拒绝再与该女生来往，使这位年仅 18 岁的姑娘一下陷入情感危机中。处于绝望状态的女生情绪非常忧郁，无法坚持上课学习，整日哭泣，不思饮食，只好由家属监护。多少同学、朋友劝说，她就是听不进去，仍然抱着能见上他一面谈谈的希望。并要求老师去找该男生，不止一次到男生宿舍门口等待，张望着窗口。“只要见他一面，看他一眼，我死也甘心。”校方和家长于是送她到心理咨询中心进行咨询。</a:t>
            </a:r>
            <a:endParaRPr sz="1800"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1651000" y="1995170"/>
            <a:ext cx="10267315"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3750310" y="2418080"/>
            <a:ext cx="7804785" cy="3506470"/>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构成挫折的客观因素是指个人自身因素以外的自然因素和社会因素给人带来的限制与阻碍，使人的需要和目标不能满足和实现而产生挫折。</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spc="100">
                <a:solidFill>
                  <a:srgbClr val="404040"/>
                </a:solidFill>
                <a:uFillTx/>
                <a:latin typeface="微软雅黑" panose="020B0503020204020204" charset="-122"/>
                <a:ea typeface="微软雅黑" panose="020B0503020204020204" charset="-122"/>
                <a:cs typeface="微软雅黑" panose="020B0503020204020204" charset="-122"/>
                <a:sym typeface="+mn-ea"/>
              </a:rPr>
              <a:t>自然因素是指个人不能预料和控制的天灾人祸、时空限制、意外事件等，如地震、洪水、交通事故、疾病、死亡等。自然因素造成的挫折每个人随时都可能遇到，其后果可能很严重，对人的影响很大，如亲人去世、因交通事故致残等；也可能不严重，对人只产生暂时的影响，如有些学生刚入学时对当地气候的不适应，不习惯集体住宿等。</a:t>
            </a:r>
            <a:endParaRPr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l" fontAlgn="ctr">
              <a:lnSpc>
                <a:spcPct val="130000"/>
              </a:lnSpc>
              <a:spcBef>
                <a:spcPts val="1000"/>
              </a:spcBef>
              <a:spcAft>
                <a:spcPts val="0"/>
              </a:spcAft>
              <a:buClr>
                <a:srgbClr val="000000"/>
              </a:buClr>
              <a:buSzPct val="120000"/>
              <a:buFont typeface="MS PMincho" panose="02020600040205080304" charset="-128"/>
              <a:buChar char="✪"/>
            </a:pPr>
            <a:r>
              <a:rPr spc="100">
                <a:solidFill>
                  <a:srgbClr val="404040"/>
                </a:solidFill>
                <a:uFillTx/>
                <a:latin typeface="微软雅黑" panose="020B0503020204020204" charset="-122"/>
                <a:ea typeface="微软雅黑" panose="020B0503020204020204" charset="-122"/>
                <a:cs typeface="微软雅黑" panose="020B0503020204020204" charset="-122"/>
                <a:sym typeface="+mn-ea"/>
              </a:rPr>
              <a:t>社会因素是指个人在社会生活中受到的各种人为因素的限制与阻碍，包括政治制度、经济条件、人际关系、宗教信仰、传统观念、风俗习惯、战争动乱等方面。</a:t>
            </a:r>
            <a:endParaRPr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129540" y="219773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二、大学生产生挫折的原因</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（一）客观因素</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38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39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2.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397.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39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REFSHAPE" val="678797316"/>
</p:tagLst>
</file>

<file path=ppt/tags/tag40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08.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ID" val="custom20187428_2*i*12"/>
  <p:tag name="KSO_WM_UNIT_LAYERLEVEL" val="1"/>
  <p:tag name="KSO_WM_TAG_VERSION" val="1.0"/>
  <p:tag name="KSO_WM_BEAUTIFY_FLAG" val="#wm#"/>
  <p:tag name="KSO_WM_UNIT_COLOR_SCHEME_SHAPE_ID" val="3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2"/>
  <p:tag name="KSO_WM_UNIT_FILL_FORE_SCHEMECOLOR_INDEX" val="14"/>
  <p:tag name="KSO_WM_UNIT_FILL_TYPE" val="1"/>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ID" val="custom20187428_2*i*24"/>
  <p:tag name="KSO_WM_UNIT_LAYERLEVEL" val="1"/>
  <p:tag name="KSO_WM_TAG_VERSION" val="1.0"/>
  <p:tag name="KSO_WM_BEAUTIFY_FLAG" val="#wm#"/>
  <p:tag name="KSO_WM_UNIT_COLOR_SCHEME_SHAPE_ID" val="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4"/>
  <p:tag name="KSO_WM_UNIT_FILL_FORE_SCHEMECOLOR_INDEX" val="15"/>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ID" val="custom20187428_2*i*25"/>
  <p:tag name="KSO_WM_UNIT_LAYERLEVEL" val="1"/>
  <p:tag name="KSO_WM_TAG_VERSION" val="1.0"/>
  <p:tag name="KSO_WM_BEAUTIFY_FLAG" val="#wm#"/>
  <p:tag name="KSO_WM_UNIT_COLOR_SCHEME_SHAPE_ID" val="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5"/>
  <p:tag name="KSO_WM_UNIT_FILL_FORE_SCHEMECOLOR_INDEX" val="14"/>
  <p:tag name="KSO_WM_UNIT_FILL_TYPE" val="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ID" val="custom20187428_2*i*14"/>
  <p:tag name="KSO_WM_UNIT_LAYERLEVEL" val="1"/>
  <p:tag name="KSO_WM_TAG_VERSION" val="1.0"/>
  <p:tag name="KSO_WM_BEAUTIFY_FLAG" val="#wm#"/>
  <p:tag name="KSO_WM_UNIT_COLOR_SCHEME_SHAPE_ID" val="1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4"/>
  <p:tag name="KSO_WM_UNIT_FILL_FORE_SCHEMECOLOR_INDEX" val="14"/>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ID" val="custom20187428_2*i*26"/>
  <p:tag name="KSO_WM_UNIT_LAYERLEVEL" val="1"/>
  <p:tag name="KSO_WM_TAG_VERSION" val="1.0"/>
  <p:tag name="KSO_WM_BEAUTIFY_FLAG" val="#wm#"/>
  <p:tag name="KSO_WM_UNIT_COLOR_SCHEME_SHAPE_ID" val="2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6"/>
  <p:tag name="KSO_WM_UNIT_FILL_FORE_SCHEMECOLOR_INDEX" val="14"/>
  <p:tag name="KSO_WM_UNIT_FILL_TYPE" val="1"/>
  <p:tag name="KSO_WM_UNIT_TEXT_FILL_FORE_SCHEMECOLOR_INDEX" val="13"/>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ID" val="custom20187428_2*i*22"/>
  <p:tag name="KSO_WM_UNIT_LAYERLEVEL" val="1"/>
  <p:tag name="KSO_WM_TAG_VERSION" val="1.0"/>
  <p:tag name="KSO_WM_BEAUTIFY_FLAG" val="#wm#"/>
  <p:tag name="KSO_WM_UNIT_COLOR_SCHEME_SHAPE_ID" val="1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2"/>
  <p:tag name="KSO_WM_UNIT_FILL_FORE_SCHEMECOLOR_INDEX" val="14"/>
  <p:tag name="KSO_WM_UNIT_FILL_TYPE" val="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ID" val="custom20187428_2*i*27"/>
  <p:tag name="KSO_WM_UNIT_LAYERLEVEL" val="1"/>
  <p:tag name="KSO_WM_TAG_VERSION" val="1.0"/>
  <p:tag name="KSO_WM_BEAUTIFY_FLAG" val="#wm#"/>
  <p:tag name="KSO_WM_UNIT_COLOR_SCHEME_SHAPE_ID" val="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7"/>
  <p:tag name="KSO_WM_UNIT_FILL_FORE_SCHEMECOLOR_INDEX" val="14"/>
  <p:tag name="KSO_WM_UNIT_FILL_TYPE" val="1"/>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ID" val="custom20187428_2*i*28"/>
  <p:tag name="KSO_WM_UNIT_LAYERLEVEL" val="1"/>
  <p:tag name="KSO_WM_TAG_VERSION" val="1.0"/>
  <p:tag name="KSO_WM_BEAUTIFY_FLAG" val="#wm#"/>
  <p:tag name="KSO_WM_UNIT_COLOR_SCHEME_SHAPE_ID" val="1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8"/>
  <p:tag name="KSO_WM_UNIT_FILL_FORE_SCHEMECOLOR_INDEX" val="14"/>
  <p:tag name="KSO_WM_UNIT_FILL_TYPE" val="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ID" val="custom20187428_2*i*2"/>
  <p:tag name="KSO_WM_UNIT_LAYERLEVEL" val="1"/>
  <p:tag name="KSO_WM_TAG_VERSION" val="1.0"/>
  <p:tag name="KSO_WM_BEAUTIFY_FLAG" val="#wm#"/>
  <p:tag name="KSO_WM_UNIT_COLOR_SCHEME_SHAPE_ID" val="1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
  <p:tag name="KSO_WM_UNIT_FILL_FORE_SCHEMECOLOR_INDEX" val="14"/>
  <p:tag name="KSO_WM_UNIT_FILL_TYPE" val="1"/>
  <p:tag name="KSO_WM_UNIT_TEXT_FILL_FORE_SCHEMECOLOR_INDEX" val="13"/>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ID" val="custom20187428_2*i*3"/>
  <p:tag name="KSO_WM_UNIT_LAYERLEVEL" val="1"/>
  <p:tag name="KSO_WM_TAG_VERSION" val="1.0"/>
  <p:tag name="KSO_WM_BEAUTIFY_FLAG" val="#wm#"/>
  <p:tag name="KSO_WM_UNIT_COLOR_SCHEME_SHAPE_ID" val="2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3"/>
  <p:tag name="KSO_WM_UNIT_FILL_FORE_SCHEMECOLOR_INDEX" val="14"/>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ID" val="custom20187428_2*i*4"/>
  <p:tag name="KSO_WM_UNIT_LAYERLEVEL" val="1"/>
  <p:tag name="KSO_WM_TAG_VERSION" val="1.0"/>
  <p:tag name="KSO_WM_BEAUTIFY_FLAG" val="#wm#"/>
  <p:tag name="KSO_WM_UNIT_COLOR_SCHEME_SHAPE_ID" val="2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4"/>
  <p:tag name="KSO_WM_UNIT_FILL_FORE_SCHEMECOLOR_INDEX" val="14"/>
  <p:tag name="KSO_WM_UNIT_FILL_TYPE" val="1"/>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ID" val="custom20187428_2*i*5"/>
  <p:tag name="KSO_WM_UNIT_LAYERLEVEL" val="1"/>
  <p:tag name="KSO_WM_TAG_VERSION" val="1.0"/>
  <p:tag name="KSO_WM_BEAUTIFY_FLAG" val="#wm#"/>
  <p:tag name="KSO_WM_UNIT_COLOR_SCHEME_SHAPE_ID" val="2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5"/>
  <p:tag name="KSO_WM_UNIT_FILL_FORE_SCHEMECOLOR_INDEX" val="14"/>
  <p:tag name="KSO_WM_UNIT_FILL_TYPE" val="1"/>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UNIT_HIGHLIGHT" val="0"/>
  <p:tag name="KSO_WM_UNIT_COMPATIBLE" val="0"/>
  <p:tag name="KSO_WM_UNIT_ID" val="custom20187428_2*i*6"/>
  <p:tag name="KSO_WM_UNIT_LAYERLEVEL" val="1"/>
  <p:tag name="KSO_WM_TAG_VERSION" val="1.0"/>
  <p:tag name="KSO_WM_BEAUTIFY_FLAG" val="#wm#"/>
  <p:tag name="KSO_WM_UNIT_COLOR_SCHEME_SHAPE_ID" val="2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6"/>
  <p:tag name="KSO_WM_UNIT_FILL_FORE_SCHEMECOLOR_INDEX" val="14"/>
  <p:tag name="KSO_WM_UNIT_FILL_TYPE" val="1"/>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ID" val="custom20187428_2*i*7"/>
  <p:tag name="KSO_WM_UNIT_LAYERLEVEL" val="1"/>
  <p:tag name="KSO_WM_TAG_VERSION" val="1.0"/>
  <p:tag name="KSO_WM_BEAUTIFY_FLAG" val="#wm#"/>
  <p:tag name="KSO_WM_UNIT_COLOR_SCHEME_SHAPE_ID" val="1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7"/>
  <p:tag name="KSO_WM_UNIT_FILL_FORE_SCHEMECOLOR_INDEX" val="14"/>
  <p:tag name="KSO_WM_UNIT_FILL_TYPE" val="1"/>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UNIT_HIGHLIGHT" val="0"/>
  <p:tag name="KSO_WM_UNIT_COMPATIBLE" val="0"/>
  <p:tag name="KSO_WM_UNIT_ID" val="custom20187428_2*i*8"/>
  <p:tag name="KSO_WM_UNIT_LAYERLEVEL" val="1"/>
  <p:tag name="KSO_WM_TAG_VERSION" val="1.0"/>
  <p:tag name="KSO_WM_BEAUTIFY_FLAG" val="#wm#"/>
  <p:tag name="KSO_WM_UNIT_COLOR_SCHEME_SHAPE_ID" val="1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8"/>
  <p:tag name="KSO_WM_UNIT_FILL_FORE_SCHEMECOLOR_INDEX" val="14"/>
  <p:tag name="KSO_WM_UNIT_FILL_TYPE" val="1"/>
  <p:tag name="KSO_WM_UNIT_TEXT_FILL_FORE_SCHEMECOLOR_INDEX" val="13"/>
  <p:tag name="KSO_WM_UNIT_TEX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ID" val="custom20187428_2*i*9"/>
  <p:tag name="KSO_WM_UNIT_LAYERLEVEL" val="1"/>
  <p:tag name="KSO_WM_TAG_VERSION" val="1.0"/>
  <p:tag name="KSO_WM_BEAUTIFY_FLAG" val="#wm#"/>
  <p:tag name="KSO_WM_UNIT_COLOR_SCHEME_SHAPE_ID" val="2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9"/>
  <p:tag name="KSO_WM_UNIT_FILL_FORE_SCHEMECOLOR_INDEX" val="14"/>
  <p:tag name="KSO_WM_UNIT_FILL_TYPE" val="1"/>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ID" val="custom20187428_2*i*10"/>
  <p:tag name="KSO_WM_UNIT_LAYERLEVEL" val="1"/>
  <p:tag name="KSO_WM_TAG_VERSION" val="1.0"/>
  <p:tag name="KSO_WM_BEAUTIFY_FLAG" val="#wm#"/>
  <p:tag name="KSO_WM_UNIT_COLOR_SCHEME_SHAPE_ID" val="2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0"/>
  <p:tag name="KSO_WM_UNIT_FILL_FORE_SCHEMECOLOR_INDEX" val="14"/>
  <p:tag name="KSO_WM_UNIT_FILL_TYPE" val="1"/>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ID" val="custom20187428_2*i*11"/>
  <p:tag name="KSO_WM_UNIT_LAYERLEVEL" val="1"/>
  <p:tag name="KSO_WM_TAG_VERSION" val="1.0"/>
  <p:tag name="KSO_WM_BEAUTIFY_FLAG" val="#wm#"/>
  <p:tag name="KSO_WM_UNIT_COLOR_SCHEME_SHAPE_ID" val="2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1"/>
  <p:tag name="KSO_WM_UNIT_FILL_FORE_SCHEMECOLOR_INDEX" val="14"/>
  <p:tag name="KSO_WM_UNIT_FILL_TYPE" val="1"/>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ID" val="custom20187428_2*i*13"/>
  <p:tag name="KSO_WM_UNIT_LAYERLEVEL" val="1"/>
  <p:tag name="KSO_WM_TAG_VERSION" val="1.0"/>
  <p:tag name="KSO_WM_BEAUTIFY_FLAG" val="#wm#"/>
  <p:tag name="KSO_WM_UNIT_COLOR_SCHEME_SHAPE_ID" val="2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3"/>
  <p:tag name="KSO_WM_UNIT_FILL_FORE_SCHEMECOLOR_INDEX" val="14"/>
  <p:tag name="KSO_WM_UNIT_FILL_TYPE" val="1"/>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ID" val="custom20187428_2*i*15"/>
  <p:tag name="KSO_WM_UNIT_LAYERLEVEL" val="1"/>
  <p:tag name="KSO_WM_TAG_VERSION" val="1.0"/>
  <p:tag name="KSO_WM_BEAUTIFY_FLAG" val="#wm#"/>
  <p:tag name="KSO_WM_UNIT_COLOR_SCHEME_SHAPE_ID" val="1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5"/>
  <p:tag name="KSO_WM_UNIT_FILL_FORE_SCHEMECOLOR_INDEX" val="14"/>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ID" val="custom20187428_2*i*16"/>
  <p:tag name="KSO_WM_UNIT_LAYERLEVEL" val="1"/>
  <p:tag name="KSO_WM_TAG_VERSION" val="1.0"/>
  <p:tag name="KSO_WM_BEAUTIFY_FLAG" val="#wm#"/>
  <p:tag name="KSO_WM_UNIT_COLOR_SCHEME_SHAPE_ID" val="1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6"/>
  <p:tag name="KSO_WM_UNIT_FILL_FORE_SCHEMECOLOR_INDEX" val="14"/>
  <p:tag name="KSO_WM_UNIT_FILL_TYPE" val="1"/>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ID" val="custom20187428_2*i*18"/>
  <p:tag name="KSO_WM_UNIT_LAYERLEVEL" val="1"/>
  <p:tag name="KSO_WM_TAG_VERSION" val="1.0"/>
  <p:tag name="KSO_WM_BEAUTIFY_FLAG" val="#wm#"/>
  <p:tag name="KSO_WM_UNIT_COLOR_SCHEME_SHAPE_ID" val="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8"/>
  <p:tag name="KSO_WM_UNIT_FILL_FORE_SCHEMECOLOR_INDEX" val="14"/>
  <p:tag name="KSO_WM_UNIT_FILL_TYPE" val="1"/>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2_1"/>
  <p:tag name="KSO_WM_UNIT_ID" val="custom20187428_2*l_h_f*1_2_1"/>
  <p:tag name="KSO_WM_TEMPLATE_CATEGORY" val="custom"/>
  <p:tag name="KSO_WM_TEMPLATE_INDEX" val="20187428"/>
  <p:tag name="KSO_WM_UNIT_LAYERLEVEL" val="1_1_1"/>
  <p:tag name="KSO_WM_TAG_VERSION" val="1.0"/>
  <p:tag name="KSO_WM_BEAUTIFY_FLAG" val="#wm#"/>
  <p:tag name="KSO_WM_UNIT_COLOR_SCHEME_SHAPE_ID" val="86"/>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1_1"/>
  <p:tag name="KSO_WM_UNIT_ID" val="custom20187428_2*l_h_f*1_1_1"/>
  <p:tag name="KSO_WM_TEMPLATE_CATEGORY" val="custom"/>
  <p:tag name="KSO_WM_TEMPLATE_INDEX" val="20187428"/>
  <p:tag name="KSO_WM_UNIT_LAYERLEVEL" val="1_1_1"/>
  <p:tag name="KSO_WM_TAG_VERSION" val="1.0"/>
  <p:tag name="KSO_WM_BEAUTIFY_FLAG" val="#wm#"/>
  <p:tag name="KSO_WM_UNIT_COLOR_SCHEME_SHAPE_ID" val="98"/>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DIAGRAM_GROUP_CODE" val="l1-1"/>
  <p:tag name="KSO_WM_UNIT_ID" val="custom20187428_2*l_h_i*1_2_1"/>
  <p:tag name="KSO_WM_TEMPLATE_CATEGORY" val="custom"/>
  <p:tag name="KSO_WM_TEMPLATE_INDEX" val="20187428"/>
  <p:tag name="KSO_WM_UNIT_LAYERLEVEL" val="1_1_1"/>
  <p:tag name="KSO_WM_TAG_VERSION" val="1.0"/>
  <p:tag name="KSO_WM_BEAUTIFY_FLAG" val="#wm#"/>
  <p:tag name="KSO_WM_UNIT_COLOR_SCHEME_SHAPE_ID" val="100"/>
  <p:tag name="KSO_WM_UNIT_COLOR_SCHEME_PARENT_PAGE" val="0_1"/>
  <p:tag name="KSO_WM_UNIT_ABSOLUTE_COLOR" val="1"/>
  <p:tag name="KSO_WM_UNIT_DIAGRAM_ISNUMVISUAL" val="0"/>
  <p:tag name="KSO_WM_UNIT_DIAGRAM_ISREFERUNIT" val="0"/>
  <p:tag name="KSO_WM_UNIT_TYPE" val="l_h_i"/>
  <p:tag name="KSO_WM_UNIT_INDEX" val="1_2_1"/>
  <p:tag name="KSO_WM_UNIT_LINE_FORE_SCHEMECOLOR_INDEX" val="14"/>
  <p:tag name="KSO_WM_UNIT_LINE_FILL_TYPE" val="2"/>
  <p:tag name="KSO_WM_UNIT_USESOURCEFORMAT_APPLY" val="1"/>
</p:tagLst>
</file>

<file path=ppt/tags/tag435.xml><?xml version="1.0" encoding="utf-8"?>
<p:tagLst xmlns:p="http://schemas.openxmlformats.org/presentationml/2006/main">
  <p:tag name="KSO_WM_UNIT_HIGHLIGHT" val="0"/>
  <p:tag name="KSO_WM_UNIT_COMPATIBLE" val="0"/>
  <p:tag name="KSO_WM_UNIT_TYPE" val="i"/>
  <p:tag name="KSO_WM_UNIT_INDEX" val="17"/>
  <p:tag name="KSO_WM_UNIT_ID" val="custom20187428_2*i*17"/>
  <p:tag name="KSO_WM_UNIT_LAYERLEVEL" val="1"/>
  <p:tag name="KSO_WM_TAG_VERSION" val="1.0"/>
  <p:tag name="KSO_WM_BEAUTIFY_FLAG" val="#wm#"/>
  <p:tag name="KSO_WM_UNIT_COLOR_SCHEME_SHAPE_ID" val="3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5"/>
  <p:tag name="KSO_WM_UNIT_FILL_TYPE" val="1"/>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TYPE" val="i"/>
  <p:tag name="KSO_WM_UNIT_INDEX" val="23"/>
  <p:tag name="KSO_WM_UNIT_ID" val="custom20187428_2*i*23"/>
  <p:tag name="KSO_WM_UNIT_LAYERLEVEL" val="1"/>
  <p:tag name="KSO_WM_TAG_VERSION" val="1.0"/>
  <p:tag name="KSO_WM_BEAUTIFY_FLAG" val="#wm#"/>
  <p:tag name="KSO_WM_UNIT_COLOR_SCHEME_SHAPE_ID" val="6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6"/>
  <p:tag name="KSO_WM_UNIT_FILL_TYPE" val="1"/>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ID" val="custom20187428_2*i*20"/>
  <p:tag name="KSO_WM_UNIT_LAYERLEVEL" val="1"/>
  <p:tag name="KSO_WM_TAG_VERSION" val="1.0"/>
  <p:tag name="KSO_WM_BEAUTIFY_FLAG" val="#wm#"/>
  <p:tag name="KSO_WM_UNIT_COLOR_SCHEME_SHAPE_ID" val="2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0"/>
  <p:tag name="KSO_WM_UNIT_FILL_FORE_SCHEMECOLOR_INDEX" val="14"/>
  <p:tag name="KSO_WM_UNIT_FILL_TYPE" val="1"/>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3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ID" val="custom20187428_2*i*12"/>
  <p:tag name="KSO_WM_UNIT_LAYERLEVEL" val="1"/>
  <p:tag name="KSO_WM_TAG_VERSION" val="1.0"/>
  <p:tag name="KSO_WM_BEAUTIFY_FLAG" val="#wm#"/>
  <p:tag name="KSO_WM_UNIT_COLOR_SCHEME_SHAPE_ID" val="3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2"/>
  <p:tag name="KSO_WM_UNIT_FILL_FORE_SCHEMECOLOR_INDEX" val="14"/>
  <p:tag name="KSO_WM_UNIT_FILL_TYPE" val="1"/>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ID" val="custom20187428_2*i*24"/>
  <p:tag name="KSO_WM_UNIT_LAYERLEVEL" val="1"/>
  <p:tag name="KSO_WM_TAG_VERSION" val="1.0"/>
  <p:tag name="KSO_WM_BEAUTIFY_FLAG" val="#wm#"/>
  <p:tag name="KSO_WM_UNIT_COLOR_SCHEME_SHAPE_ID" val="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4"/>
  <p:tag name="KSO_WM_UNIT_FILL_FORE_SCHEMECOLOR_INDEX" val="15"/>
  <p:tag name="KSO_WM_UNIT_FILL_TYPE" val="1"/>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ID" val="custom20187428_2*i*25"/>
  <p:tag name="KSO_WM_UNIT_LAYERLEVEL" val="1"/>
  <p:tag name="KSO_WM_TAG_VERSION" val="1.0"/>
  <p:tag name="KSO_WM_BEAUTIFY_FLAG" val="#wm#"/>
  <p:tag name="KSO_WM_UNIT_COLOR_SCHEME_SHAPE_ID" val="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5"/>
  <p:tag name="KSO_WM_UNIT_FILL_FORE_SCHEMECOLOR_INDEX" val="14"/>
  <p:tag name="KSO_WM_UNIT_FILL_TYPE" val="1"/>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ID" val="custom20187428_2*i*14"/>
  <p:tag name="KSO_WM_UNIT_LAYERLEVEL" val="1"/>
  <p:tag name="KSO_WM_TAG_VERSION" val="1.0"/>
  <p:tag name="KSO_WM_BEAUTIFY_FLAG" val="#wm#"/>
  <p:tag name="KSO_WM_UNIT_COLOR_SCHEME_SHAPE_ID" val="1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4"/>
  <p:tag name="KSO_WM_UNIT_FILL_FORE_SCHEMECOLOR_INDEX" val="14"/>
  <p:tag name="KSO_WM_UNIT_FILL_TYPE" val="1"/>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ID" val="custom20187428_2*i*26"/>
  <p:tag name="KSO_WM_UNIT_LAYERLEVEL" val="1"/>
  <p:tag name="KSO_WM_TAG_VERSION" val="1.0"/>
  <p:tag name="KSO_WM_BEAUTIFY_FLAG" val="#wm#"/>
  <p:tag name="KSO_WM_UNIT_COLOR_SCHEME_SHAPE_ID" val="2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6"/>
  <p:tag name="KSO_WM_UNIT_FILL_FORE_SCHEMECOLOR_INDEX" val="14"/>
  <p:tag name="KSO_WM_UNIT_FILL_TYPE" val="1"/>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ID" val="custom20187428_2*i*22"/>
  <p:tag name="KSO_WM_UNIT_LAYERLEVEL" val="1"/>
  <p:tag name="KSO_WM_TAG_VERSION" val="1.0"/>
  <p:tag name="KSO_WM_BEAUTIFY_FLAG" val="#wm#"/>
  <p:tag name="KSO_WM_UNIT_COLOR_SCHEME_SHAPE_ID" val="1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2"/>
  <p:tag name="KSO_WM_UNIT_FILL_FORE_SCHEMECOLOR_INDEX" val="14"/>
  <p:tag name="KSO_WM_UNIT_FILL_TYPE" val="1"/>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ID" val="custom20187428_2*i*27"/>
  <p:tag name="KSO_WM_UNIT_LAYERLEVEL" val="1"/>
  <p:tag name="KSO_WM_TAG_VERSION" val="1.0"/>
  <p:tag name="KSO_WM_BEAUTIFY_FLAG" val="#wm#"/>
  <p:tag name="KSO_WM_UNIT_COLOR_SCHEME_SHAPE_ID" val="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7"/>
  <p:tag name="KSO_WM_UNIT_FILL_FORE_SCHEMECOLOR_INDEX" val="14"/>
  <p:tag name="KSO_WM_UNIT_FILL_TYPE" val="1"/>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ID" val="custom20187428_2*i*28"/>
  <p:tag name="KSO_WM_UNIT_LAYERLEVEL" val="1"/>
  <p:tag name="KSO_WM_TAG_VERSION" val="1.0"/>
  <p:tag name="KSO_WM_BEAUTIFY_FLAG" val="#wm#"/>
  <p:tag name="KSO_WM_UNIT_COLOR_SCHEME_SHAPE_ID" val="1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8"/>
  <p:tag name="KSO_WM_UNIT_FILL_FORE_SCHEMECOLOR_INDEX" val="14"/>
  <p:tag name="KSO_WM_UNIT_FILL_TYPE" val="1"/>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ID" val="custom20187428_2*i*2"/>
  <p:tag name="KSO_WM_UNIT_LAYERLEVEL" val="1"/>
  <p:tag name="KSO_WM_TAG_VERSION" val="1.0"/>
  <p:tag name="KSO_WM_BEAUTIFY_FLAG" val="#wm#"/>
  <p:tag name="KSO_WM_UNIT_COLOR_SCHEME_SHAPE_ID" val="1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
  <p:tag name="KSO_WM_UNIT_FILL_FORE_SCHEMECOLOR_INDEX" val="14"/>
  <p:tag name="KSO_WM_UNIT_FILL_TYPE" val="1"/>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ID" val="custom20187428_2*i*3"/>
  <p:tag name="KSO_WM_UNIT_LAYERLEVEL" val="1"/>
  <p:tag name="KSO_WM_TAG_VERSION" val="1.0"/>
  <p:tag name="KSO_WM_BEAUTIFY_FLAG" val="#wm#"/>
  <p:tag name="KSO_WM_UNIT_COLOR_SCHEME_SHAPE_ID" val="2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3"/>
  <p:tag name="KSO_WM_UNIT_FILL_FORE_SCHEMECOLOR_INDEX" val="14"/>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UNIT_HIGHLIGHT" val="0"/>
  <p:tag name="KSO_WM_UNIT_COMPATIBLE" val="0"/>
  <p:tag name="KSO_WM_UNIT_ID" val="custom20187428_2*i*4"/>
  <p:tag name="KSO_WM_UNIT_LAYERLEVEL" val="1"/>
  <p:tag name="KSO_WM_TAG_VERSION" val="1.0"/>
  <p:tag name="KSO_WM_BEAUTIFY_FLAG" val="#wm#"/>
  <p:tag name="KSO_WM_UNIT_COLOR_SCHEME_SHAPE_ID" val="2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4"/>
  <p:tag name="KSO_WM_UNIT_FILL_FORE_SCHEMECOLOR_INDEX" val="14"/>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ID" val="custom20187428_2*i*5"/>
  <p:tag name="KSO_WM_UNIT_LAYERLEVEL" val="1"/>
  <p:tag name="KSO_WM_TAG_VERSION" val="1.0"/>
  <p:tag name="KSO_WM_BEAUTIFY_FLAG" val="#wm#"/>
  <p:tag name="KSO_WM_UNIT_COLOR_SCHEME_SHAPE_ID" val="2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5"/>
  <p:tag name="KSO_WM_UNIT_FILL_FORE_SCHEMECOLOR_INDEX" val="14"/>
  <p:tag name="KSO_WM_UNIT_FILL_TYPE" val="1"/>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ID" val="custom20187428_2*i*6"/>
  <p:tag name="KSO_WM_UNIT_LAYERLEVEL" val="1"/>
  <p:tag name="KSO_WM_TAG_VERSION" val="1.0"/>
  <p:tag name="KSO_WM_BEAUTIFY_FLAG" val="#wm#"/>
  <p:tag name="KSO_WM_UNIT_COLOR_SCHEME_SHAPE_ID" val="2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6"/>
  <p:tag name="KSO_WM_UNIT_FILL_FORE_SCHEMECOLOR_INDEX" val="14"/>
  <p:tag name="KSO_WM_UNIT_FILL_TYPE" val="1"/>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ID" val="custom20187428_2*i*7"/>
  <p:tag name="KSO_WM_UNIT_LAYERLEVEL" val="1"/>
  <p:tag name="KSO_WM_TAG_VERSION" val="1.0"/>
  <p:tag name="KSO_WM_BEAUTIFY_FLAG" val="#wm#"/>
  <p:tag name="KSO_WM_UNIT_COLOR_SCHEME_SHAPE_ID" val="1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7"/>
  <p:tag name="KSO_WM_UNIT_FILL_FORE_SCHEMECOLOR_INDEX" val="14"/>
  <p:tag name="KSO_WM_UNIT_FILL_TYPE" val="1"/>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ID" val="custom20187428_2*i*8"/>
  <p:tag name="KSO_WM_UNIT_LAYERLEVEL" val="1"/>
  <p:tag name="KSO_WM_TAG_VERSION" val="1.0"/>
  <p:tag name="KSO_WM_BEAUTIFY_FLAG" val="#wm#"/>
  <p:tag name="KSO_WM_UNIT_COLOR_SCHEME_SHAPE_ID" val="1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8"/>
  <p:tag name="KSO_WM_UNIT_FILL_FORE_SCHEMECOLOR_INDEX" val="14"/>
  <p:tag name="KSO_WM_UNIT_FILL_TYPE"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ID" val="custom20187428_2*i*9"/>
  <p:tag name="KSO_WM_UNIT_LAYERLEVEL" val="1"/>
  <p:tag name="KSO_WM_TAG_VERSION" val="1.0"/>
  <p:tag name="KSO_WM_BEAUTIFY_FLAG" val="#wm#"/>
  <p:tag name="KSO_WM_UNIT_COLOR_SCHEME_SHAPE_ID" val="2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9"/>
  <p:tag name="KSO_WM_UNIT_FILL_FORE_SCHEMECOLOR_INDEX" val="14"/>
  <p:tag name="KSO_WM_UNIT_FILL_TYPE" val="1"/>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ID" val="custom20187428_2*i*10"/>
  <p:tag name="KSO_WM_UNIT_LAYERLEVEL" val="1"/>
  <p:tag name="KSO_WM_TAG_VERSION" val="1.0"/>
  <p:tag name="KSO_WM_BEAUTIFY_FLAG" val="#wm#"/>
  <p:tag name="KSO_WM_UNIT_COLOR_SCHEME_SHAPE_ID" val="2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0"/>
  <p:tag name="KSO_WM_UNIT_FILL_FORE_SCHEMECOLOR_INDEX" val="14"/>
  <p:tag name="KSO_WM_UNIT_FILL_TYPE" val="1"/>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ID" val="custom20187428_2*i*11"/>
  <p:tag name="KSO_WM_UNIT_LAYERLEVEL" val="1"/>
  <p:tag name="KSO_WM_TAG_VERSION" val="1.0"/>
  <p:tag name="KSO_WM_BEAUTIFY_FLAG" val="#wm#"/>
  <p:tag name="KSO_WM_UNIT_COLOR_SCHEME_SHAPE_ID" val="2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1"/>
  <p:tag name="KSO_WM_UNIT_FILL_FORE_SCHEMECOLOR_INDEX" val="14"/>
  <p:tag name="KSO_WM_UNIT_FILL_TYPE" val="1"/>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ID" val="custom20187428_2*i*13"/>
  <p:tag name="KSO_WM_UNIT_LAYERLEVEL" val="1"/>
  <p:tag name="KSO_WM_TAG_VERSION" val="1.0"/>
  <p:tag name="KSO_WM_BEAUTIFY_FLAG" val="#wm#"/>
  <p:tag name="KSO_WM_UNIT_COLOR_SCHEME_SHAPE_ID" val="2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3"/>
  <p:tag name="KSO_WM_UNIT_FILL_FORE_SCHEMECOLOR_INDEX" val="14"/>
  <p:tag name="KSO_WM_UNIT_FILL_TYPE" val="1"/>
  <p:tag name="KSO_WM_UNIT_TEXT_FILL_FORE_SCHEMECOLOR_INDEX" val="13"/>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ID" val="custom20187428_2*i*15"/>
  <p:tag name="KSO_WM_UNIT_LAYERLEVEL" val="1"/>
  <p:tag name="KSO_WM_TAG_VERSION" val="1.0"/>
  <p:tag name="KSO_WM_BEAUTIFY_FLAG" val="#wm#"/>
  <p:tag name="KSO_WM_UNIT_COLOR_SCHEME_SHAPE_ID" val="1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5"/>
  <p:tag name="KSO_WM_UNIT_FILL_FORE_SCHEMECOLOR_INDEX" val="14"/>
  <p:tag name="KSO_WM_UNIT_FILL_TYPE"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ID" val="custom20187428_2*i*16"/>
  <p:tag name="KSO_WM_UNIT_LAYERLEVEL" val="1"/>
  <p:tag name="KSO_WM_TAG_VERSION" val="1.0"/>
  <p:tag name="KSO_WM_BEAUTIFY_FLAG" val="#wm#"/>
  <p:tag name="KSO_WM_UNIT_COLOR_SCHEME_SHAPE_ID" val="1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6"/>
  <p:tag name="KSO_WM_UNIT_FILL_FORE_SCHEMECOLOR_INDEX" val="14"/>
  <p:tag name="KSO_WM_UNIT_FILL_TYPE" val="1"/>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ID" val="custom20187428_2*i*18"/>
  <p:tag name="KSO_WM_UNIT_LAYERLEVEL" val="1"/>
  <p:tag name="KSO_WM_TAG_VERSION" val="1.0"/>
  <p:tag name="KSO_WM_BEAUTIFY_FLAG" val="#wm#"/>
  <p:tag name="KSO_WM_UNIT_COLOR_SCHEME_SHAPE_ID" val="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8"/>
  <p:tag name="KSO_WM_UNIT_FILL_FORE_SCHEMECOLOR_INDEX" val="14"/>
  <p:tag name="KSO_WM_UNIT_FILL_TYPE" val="1"/>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2_1"/>
  <p:tag name="KSO_WM_UNIT_ID" val="custom20187428_2*l_h_f*1_2_1"/>
  <p:tag name="KSO_WM_TEMPLATE_CATEGORY" val="custom"/>
  <p:tag name="KSO_WM_TEMPLATE_INDEX" val="20187428"/>
  <p:tag name="KSO_WM_UNIT_LAYERLEVEL" val="1_1_1"/>
  <p:tag name="KSO_WM_TAG_VERSION" val="1.0"/>
  <p:tag name="KSO_WM_BEAUTIFY_FLAG" val="#wm#"/>
  <p:tag name="KSO_WM_UNIT_COLOR_SCHEME_SHAPE_ID" val="86"/>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1_1"/>
  <p:tag name="KSO_WM_UNIT_ID" val="custom20187428_2*l_h_f*1_1_1"/>
  <p:tag name="KSO_WM_TEMPLATE_CATEGORY" val="custom"/>
  <p:tag name="KSO_WM_TEMPLATE_INDEX" val="20187428"/>
  <p:tag name="KSO_WM_UNIT_LAYERLEVEL" val="1_1_1"/>
  <p:tag name="KSO_WM_TAG_VERSION" val="1.0"/>
  <p:tag name="KSO_WM_BEAUTIFY_FLAG" val="#wm#"/>
  <p:tag name="KSO_WM_UNIT_COLOR_SCHEME_SHAPE_ID" val="98"/>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DIAGRAM_GROUP_CODE" val="l1-1"/>
  <p:tag name="KSO_WM_UNIT_ID" val="custom20187428_2*l_h_i*1_2_1"/>
  <p:tag name="KSO_WM_TEMPLATE_CATEGORY" val="custom"/>
  <p:tag name="KSO_WM_TEMPLATE_INDEX" val="20187428"/>
  <p:tag name="KSO_WM_UNIT_LAYERLEVEL" val="1_1_1"/>
  <p:tag name="KSO_WM_TAG_VERSION" val="1.0"/>
  <p:tag name="KSO_WM_BEAUTIFY_FLAG" val="#wm#"/>
  <p:tag name="KSO_WM_UNIT_COLOR_SCHEME_SHAPE_ID" val="100"/>
  <p:tag name="KSO_WM_UNIT_COLOR_SCHEME_PARENT_PAGE" val="0_1"/>
  <p:tag name="KSO_WM_UNIT_ABSOLUTE_COLOR" val="1"/>
  <p:tag name="KSO_WM_UNIT_DIAGRAM_ISNUMVISUAL" val="0"/>
  <p:tag name="KSO_WM_UNIT_DIAGRAM_ISREFERUNIT" val="0"/>
  <p:tag name="KSO_WM_UNIT_TYPE" val="l_h_i"/>
  <p:tag name="KSO_WM_UNIT_INDEX" val="1_2_1"/>
  <p:tag name="KSO_WM_UNIT_LINE_FORE_SCHEMECOLOR_INDEX" val="14"/>
  <p:tag name="KSO_WM_UNIT_LINE_FILL_TYPE" val="2"/>
  <p:tag name="KSO_WM_UNIT_USESOURCEFORMAT_APPLY" val="1"/>
</p:tagLst>
</file>

<file path=ppt/tags/tag465.xml><?xml version="1.0" encoding="utf-8"?>
<p:tagLst xmlns:p="http://schemas.openxmlformats.org/presentationml/2006/main">
  <p:tag name="KSO_WM_UNIT_HIGHLIGHT" val="0"/>
  <p:tag name="KSO_WM_UNIT_COMPATIBLE" val="0"/>
  <p:tag name="KSO_WM_UNIT_TYPE" val="i"/>
  <p:tag name="KSO_WM_UNIT_INDEX" val="17"/>
  <p:tag name="KSO_WM_UNIT_ID" val="custom20187428_2*i*17"/>
  <p:tag name="KSO_WM_UNIT_LAYERLEVEL" val="1"/>
  <p:tag name="KSO_WM_TAG_VERSION" val="1.0"/>
  <p:tag name="KSO_WM_BEAUTIFY_FLAG" val="#wm#"/>
  <p:tag name="KSO_WM_UNIT_COLOR_SCHEME_SHAPE_ID" val="3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5"/>
  <p:tag name="KSO_WM_UNIT_FILL_TYPE" val="1"/>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TYPE" val="i"/>
  <p:tag name="KSO_WM_UNIT_INDEX" val="23"/>
  <p:tag name="KSO_WM_UNIT_ID" val="custom20187428_2*i*23"/>
  <p:tag name="KSO_WM_UNIT_LAYERLEVEL" val="1"/>
  <p:tag name="KSO_WM_TAG_VERSION" val="1.0"/>
  <p:tag name="KSO_WM_BEAUTIFY_FLAG" val="#wm#"/>
  <p:tag name="KSO_WM_UNIT_COLOR_SCHEME_SHAPE_ID" val="6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6"/>
  <p:tag name="KSO_WM_UNIT_FILL_TYPE"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ID" val="custom20187428_2*i*20"/>
  <p:tag name="KSO_WM_UNIT_LAYERLEVEL" val="1"/>
  <p:tag name="KSO_WM_TAG_VERSION" val="1.0"/>
  <p:tag name="KSO_WM_BEAUTIFY_FLAG" val="#wm#"/>
  <p:tag name="KSO_WM_UNIT_COLOR_SCHEME_SHAPE_ID" val="2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0"/>
  <p:tag name="KSO_WM_UNIT_FILL_FORE_SCHEMECOLOR_INDEX" val="14"/>
  <p:tag name="KSO_WM_UNIT_FILL_TYPE" val="1"/>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REFSHAPE" val="678797316"/>
</p:tagLst>
</file>

<file path=ppt/tags/tag471.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72.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7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74.xml><?xml version="1.0" encoding="utf-8"?>
<p:tagLst xmlns:p="http://schemas.openxmlformats.org/presentationml/2006/main">
  <p:tag name="REFSHAPE" val="678797316"/>
</p:tagLst>
</file>

<file path=ppt/tags/tag47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76.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477.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478.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479.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481.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482.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483.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484.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485.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486.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487.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488.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489.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492.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494.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496.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49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99.xml><?xml version="1.0" encoding="utf-8"?>
<p:tagLst xmlns:p="http://schemas.openxmlformats.org/presentationml/2006/main">
  <p:tag name="REFSHAPE" val="67879731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0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0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REFSHAPE" val="678797316"/>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1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1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21.xml><?xml version="1.0" encoding="utf-8"?>
<p:tagLst xmlns:p="http://schemas.openxmlformats.org/presentationml/2006/main">
  <p:tag name="REFSHAPE" val="678797316"/>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2*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25.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26.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27.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28.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529.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531.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53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3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3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35.xml><?xml version="1.0" encoding="utf-8"?>
<p:tagLst xmlns:p="http://schemas.openxmlformats.org/presentationml/2006/main">
  <p:tag name="REFSHAPE" val="678797316"/>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2*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3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41.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42.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543.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544.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545.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54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4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4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49.xml><?xml version="1.0" encoding="utf-8"?>
<p:tagLst xmlns:p="http://schemas.openxmlformats.org/presentationml/2006/main">
  <p:tag name="REFSHAPE" val="67879731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51.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55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55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5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55.xml><?xml version="1.0" encoding="utf-8"?>
<p:tagLst xmlns:p="http://schemas.openxmlformats.org/presentationml/2006/main">
  <p:tag name="REFSHAPE" val="678797316"/>
</p:tagLst>
</file>

<file path=ppt/tags/tag556.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55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55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64.xml><?xml version="1.0" encoding="utf-8"?>
<p:tagLst xmlns:p="http://schemas.openxmlformats.org/presentationml/2006/main">
  <p:tag name="REFSHAPE" val="678797316"/>
</p:tagLst>
</file>

<file path=ppt/tags/tag56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6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56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69.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7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57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7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7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75.xml><?xml version="1.0" encoding="utf-8"?>
<p:tagLst xmlns:p="http://schemas.openxmlformats.org/presentationml/2006/main">
  <p:tag name="REFSHAPE" val="678797316"/>
</p:tagLst>
</file>

<file path=ppt/tags/tag576.xml><?xml version="1.0" encoding="utf-8"?>
<p:tagLst xmlns:p="http://schemas.openxmlformats.org/presentationml/2006/main">
  <p:tag name="KSO_WM_UNIT_TEXTBOXSTYLE_GUID" val="{b2e162c4-1ea3-41b1-8dba-86d0450d224e}"/>
</p:tagLst>
</file>

<file path=ppt/tags/tag577.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78.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58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58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8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588.xml><?xml version="1.0" encoding="utf-8"?>
<p:tagLst xmlns:p="http://schemas.openxmlformats.org/presentationml/2006/main">
  <p:tag name="REFSHAPE" val="933838844"/>
</p:tagLst>
</file>

<file path=ppt/tags/tag58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59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595.xml><?xml version="1.0" encoding="utf-8"?>
<p:tagLst xmlns:p="http://schemas.openxmlformats.org/presentationml/2006/main">
  <p:tag name="REFSHAPE" val="933838844"/>
</p:tagLst>
</file>

<file path=ppt/tags/tag59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97.xml><?xml version="1.0" encoding="utf-8"?>
<p:tagLst xmlns:p="http://schemas.openxmlformats.org/presentationml/2006/main">
  <p:tag name="REFSHAPE" val="933838844"/>
</p:tagLst>
</file>

<file path=ppt/tags/tag598.xml><?xml version="1.0" encoding="utf-8"?>
<p:tagLst xmlns:p="http://schemas.openxmlformats.org/presentationml/2006/main">
  <p:tag name="KSO_WM_UNIT_VALUE" val="1000*90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01354_1*l_h_d*1_3_1"/>
  <p:tag name="KSO_WM_TEMPLATE_CATEGORY" val="diagram"/>
  <p:tag name="KSO_WM_TEMPLATE_INDEX" val="20201354"/>
  <p:tag name="KSO_WM_UNIT_LAYERLEVEL" val="1_1_1"/>
  <p:tag name="KSO_WM_TAG_VERSION" val="1.0"/>
  <p:tag name="KSO_WM_BEAUTIFY_FLAG" val="#wm#"/>
  <p:tag name="KSO_WM_UNIT_USESOURCEFORMAT_APPLY" val="1"/>
</p:tagLst>
</file>

<file path=ppt/tags/tag599.xml><?xml version="1.0" encoding="utf-8"?>
<p:tagLst xmlns:p="http://schemas.openxmlformats.org/presentationml/2006/main">
  <p:tag name="KSO_WM_UNIT_VALUE" val="1000*90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01354_1*l_h_d*1_2_1"/>
  <p:tag name="KSO_WM_TEMPLATE_CATEGORY" val="diagram"/>
  <p:tag name="KSO_WM_TEMPLATE_INDEX" val="20201354"/>
  <p:tag name="KSO_WM_UNIT_LAYERLEVEL" val="1_1_1"/>
  <p:tag name="KSO_WM_TAG_VERSION" val="1.0"/>
  <p:tag name="KSO_WM_BEAUTIFY_FLAG" val="#wm#"/>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UNIT_VALUE" val="1000*9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01354_1*l_h_d*1_1_1"/>
  <p:tag name="KSO_WM_TEMPLATE_CATEGORY" val="diagram"/>
  <p:tag name="KSO_WM_TEMPLATE_INDEX" val="20201354"/>
  <p:tag name="KSO_WM_UNIT_LAYERLEVEL" val="1_1_1"/>
  <p:tag name="KSO_WM_TAG_VERSION" val="1.0"/>
  <p:tag name="KSO_WM_BEAUTIFY_FLAG" val="#wm#"/>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i*1_1_1"/>
  <p:tag name="KSO_WM_TEMPLATE_CATEGORY" val="diagram"/>
  <p:tag name="KSO_WM_TEMPLATE_INDEX" val="20201354"/>
  <p:tag name="KSO_WM_UNIT_LAYERLEVEL" val="1_1_1"/>
  <p:tag name="KSO_WM_TAG_VERSION" val="1.0"/>
  <p:tag name="KSO_WM_BEAUTIFY_FLAG" val="#wm#"/>
  <p:tag name="KSO_WM_DIAGRAM_GROUP_CODE" val="l1-1"/>
  <p:tag name="KSO_WM_UNIT_TYPE" val="l_h_i"/>
  <p:tag name="KSO_WM_UNIT_INDEX" val="1_1_1"/>
  <p:tag name="KSO_WM_UNIT_FILL_FORE_SCHEMECOLOR_INDEX" val="14"/>
  <p:tag name="KSO_WM_UNIT_FILL_TYPE" val="1"/>
  <p:tag name="KSO_WM_UNIT_TEXT_FILL_FORE_SCHEMECOLOR_INDEX" val="2"/>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i*1_2_1"/>
  <p:tag name="KSO_WM_TEMPLATE_CATEGORY" val="diagram"/>
  <p:tag name="KSO_WM_TEMPLATE_INDEX" val="20201354"/>
  <p:tag name="KSO_WM_UNIT_LAYERLEVEL" val="1_1_1"/>
  <p:tag name="KSO_WM_TAG_VERSION" val="1.0"/>
  <p:tag name="KSO_WM_BEAUTIFY_FLAG" val="#wm#"/>
  <p:tag name="KSO_WM_DIAGRAM_GROUP_CODE" val="l1-1"/>
  <p:tag name="KSO_WM_UNIT_TYPE" val="l_h_i"/>
  <p:tag name="KSO_WM_UNIT_INDEX" val="1_2_1"/>
  <p:tag name="KSO_WM_UNIT_FILL_FORE_SCHEMECOLOR_INDEX" val="14"/>
  <p:tag name="KSO_WM_UNIT_FILL_TYPE" val="1"/>
  <p:tag name="KSO_WM_UNIT_TEXT_FILL_FORE_SCHEMECOLOR_INDEX" val="2"/>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i*1_3_1"/>
  <p:tag name="KSO_WM_TEMPLATE_CATEGORY" val="diagram"/>
  <p:tag name="KSO_WM_TEMPLATE_INDEX" val="20201354"/>
  <p:tag name="KSO_WM_UNIT_LAYERLEVEL" val="1_1_1"/>
  <p:tag name="KSO_WM_TAG_VERSION" val="1.0"/>
  <p:tag name="KSO_WM_BEAUTIFY_FLAG" val="#wm#"/>
  <p:tag name="KSO_WM_DIAGRAM_GROUP_CODE" val="l1-1"/>
  <p:tag name="KSO_WM_UNIT_TYPE" val="l_h_i"/>
  <p:tag name="KSO_WM_UNIT_INDEX" val="1_3_1"/>
  <p:tag name="KSO_WM_UNIT_FILL_FORE_SCHEMECOLOR_INDEX" val="14"/>
  <p:tag name="KSO_WM_UNIT_FILL_TYPE" val="1"/>
  <p:tag name="KSO_WM_UNIT_TEXT_FILL_FORE_SCHEMECOLOR_INDEX" val="2"/>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f*1_1_1"/>
  <p:tag name="KSO_WM_TEMPLATE_CATEGORY" val="diagram"/>
  <p:tag name="KSO_WM_TEMPLATE_INDEX" val="20201354"/>
  <p:tag name="KSO_WM_UNIT_LAYERLEVEL" val="1_1_1"/>
  <p:tag name="KSO_WM_TAG_VERSION" val="1.0"/>
  <p:tag name="KSO_WM_BEAUTIFY_FLAG" val="#wm#"/>
  <p:tag name="KSO_WM_DIAGRAM_GROUP_CODE" val="l1-1"/>
  <p:tag name="KSO_WM_UNIT_TYPE" val="l_h_f"/>
  <p:tag name="KSO_WM_UNIT_INDEX" val="1_1_1"/>
  <p:tag name="KSO_WM_UNIT_PRESET_TEXT" val="单击此处添加文本具体内容，简明扼要的阐述您的观点。"/>
  <p:tag name="KSO_WM_UNIT_NOCLEAR" val="0"/>
  <p:tag name="KSO_WM_UNIT_VALUE" val="48"/>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f*1_2_1"/>
  <p:tag name="KSO_WM_TEMPLATE_CATEGORY" val="diagram"/>
  <p:tag name="KSO_WM_TEMPLATE_INDEX" val="20201354"/>
  <p:tag name="KSO_WM_UNIT_LAYERLEVEL" val="1_1_1"/>
  <p:tag name="KSO_WM_TAG_VERSION" val="1.0"/>
  <p:tag name="KSO_WM_BEAUTIFY_FLAG" val="#wm#"/>
  <p:tag name="KSO_WM_DIAGRAM_GROUP_CODE" val="l1-1"/>
  <p:tag name="KSO_WM_UNIT_TYPE" val="l_h_f"/>
  <p:tag name="KSO_WM_UNIT_INDEX" val="1_2_1"/>
  <p:tag name="KSO_WM_UNIT_PRESET_TEXT" val="单击此处添加文本具体内容，简明扼要的阐述您的观点。"/>
  <p:tag name="KSO_WM_UNIT_NOCLEAR" val="0"/>
  <p:tag name="KSO_WM_UNIT_VALUE" val="48"/>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4_1*l_h_f*1_2_1"/>
  <p:tag name="KSO_WM_TEMPLATE_CATEGORY" val="diagram"/>
  <p:tag name="KSO_WM_TEMPLATE_INDEX" val="20201354"/>
  <p:tag name="KSO_WM_UNIT_LAYERLEVEL" val="1_1_1"/>
  <p:tag name="KSO_WM_TAG_VERSION" val="1.0"/>
  <p:tag name="KSO_WM_BEAUTIFY_FLAG" val="#wm#"/>
  <p:tag name="KSO_WM_DIAGRAM_GROUP_CODE" val="l1-1"/>
  <p:tag name="KSO_WM_UNIT_TYPE" val="l_h_f"/>
  <p:tag name="KSO_WM_UNIT_INDEX" val="1_2_1"/>
  <p:tag name="KSO_WM_UNIT_PRESET_TEXT" val="单击此处添加文本具体内容，简明扼要的阐述您的观点。"/>
  <p:tag name="KSO_WM_UNIT_NOCLEAR" val="0"/>
  <p:tag name="KSO_WM_UNIT_VALUE" val="48"/>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08.xml><?xml version="1.0" encoding="utf-8"?>
<p:tagLst xmlns:p="http://schemas.openxmlformats.org/presentationml/2006/main">
  <p:tag name="REFSHAPE" val="678797316"/>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13.xml><?xml version="1.0" encoding="utf-8"?>
<p:tagLst xmlns:p="http://schemas.openxmlformats.org/presentationml/2006/main">
  <p:tag name="REFSHAPE" val="678797316"/>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1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1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1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19.xml><?xml version="1.0" encoding="utf-8"?>
<p:tagLst xmlns:p="http://schemas.openxmlformats.org/presentationml/2006/main">
  <p:tag name="REFSHAPE" val="67879731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2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1_1*i*1"/>
  <p:tag name="KSO_WM_TEMPLATE_CATEGORY" val="diagram"/>
  <p:tag name="KSO_WM_TEMPLATE_INDEX" val="20203891"/>
  <p:tag name="KSO_WM_UNIT_LAYERLEVEL" val="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UNIT_PLACING_PICTURE_MD4" val="0"/>
  <p:tag name="KSO_WM_UNIT_FILL_FORE_SCHEMECOLOR_INDEX_BRIGHTNESS" val="0"/>
  <p:tag name="KSO_WM_UNIT_FILL_FORE_SCHEMECOLOR_INDEX" val="16"/>
  <p:tag name="KSO_WM_UNIT_FILL_TYPE" val="1"/>
  <p:tag name="KSO_WM_UNIT_SHADOW_SCHEMECOLOR_INDEX_BRIGHTNESS" val="0"/>
  <p:tag name="KSO_WM_UNIT_SHADOW_SCHEMECOLOR_INDEX" val="13"/>
  <p:tag name="KSO_WM_UNIT_TEXT_FILL_TYPE"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1_1*i*2"/>
  <p:tag name="KSO_WM_TEMPLATE_CATEGORY" val="diagram"/>
  <p:tag name="KSO_WM_TEMPLATE_INDEX" val="20203891"/>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 name="KSO_WM_UNIT_FILL_FORE_SCHEMECOLOR_INDEX_BRIGHTNESS" val="0"/>
  <p:tag name="KSO_WM_UNIT_FILL_FORE_SCHEMECOLOR_INDEX" val="16"/>
  <p:tag name="KSO_WM_UNIT_FILL_TYPE" val="1"/>
  <p:tag name="KSO_WM_UNIT_TEX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891_1*i*7"/>
  <p:tag name="KSO_WM_TEMPLATE_CATEGORY" val="diagram"/>
  <p:tag name="KSO_WM_TEMPLATE_INDEX" val="20203891"/>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PLACING_PICTURE_MD4" val="0"/>
  <p:tag name="KSO_WM_UNIT_TEXT_FILL_TYPE"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891_1*i*4"/>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1_1*i*5"/>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1_1*i*6"/>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28.xml><?xml version="1.0" encoding="utf-8"?>
<p:tagLst xmlns:p="http://schemas.openxmlformats.org/presentationml/2006/main">
  <p:tag name="KSO_WM_UNIT_PRESET_TEXT" val="我们是致力于研究AI智能创作PPT的一个团队;我们潜心钻研幻灯片的演示规律与创作思路，希望通过人工智能解放用户双手，不仅高效，而且精准。&#13;我们拥有金山办公软件30年的技术积累，WPS的300,000,000个忠实用户；以及一支富有研究精神，匠心做事的团队。"/>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1"/>
  <p:tag name="KSO_WM_UNIT_ID" val="diagram20203891_1*f*1"/>
  <p:tag name="KSO_WM_TEMPLATE_CATEGORY" val="diagram"/>
  <p:tag name="KSO_WM_TEMPLATE_INDEX" val="20203891"/>
  <p:tag name="KSO_WM_UNIT_LAYERLEVEL" val="1"/>
  <p:tag name="KSO_WM_TAG_VERSION" val="1.0"/>
  <p:tag name="KSO_WM_BEAUTIFY_FLAG" val="#wm#"/>
  <p:tag name="KSO_WM_UNIT_DEFAULT_FONT" val="14;16;2"/>
  <p:tag name="KSO_WM_UNIT_BLOCK" val="0"/>
  <p:tag name="KSO_WM_UNIT_SM_LIMIT_TYPE" val="1"/>
  <p:tag name="KSO_WM_UNIT_PLACING_PICTURE_MD4" val="0"/>
  <p:tag name="KSO_WM_UNIT_TEXT_FILL_FORE_SCHEMECOLOR_INDEX_BRIGHTNESS" val="0.35"/>
  <p:tag name="KSO_WM_UNIT_TEXT_FILL_FORE_SCHEMECOLOR_INDEX" val="13"/>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3891_1*d*1"/>
  <p:tag name="KSO_WM_TEMPLATE_CATEGORY" val="diagram"/>
  <p:tag name="KSO_WM_TEMPLATE_INDEX" val="20203891"/>
  <p:tag name="KSO_WM_UNIT_LAYERLEVEL" val="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d"/>
  <p:tag name="KSO_WM_UNIT_INDEX" val="1"/>
  <p:tag name="KSO_WM_UNIT_SUPPORT_UNIT_TYPE" val="[&quot;all&quot;]"/>
  <p:tag name="KSO_WM_UNIT_BLOCK" val="0"/>
  <p:tag name="KSO_WM_UNIT_SM_LIMIT_TYPE" val="1"/>
  <p:tag name="KSO_WM_UNIT_PLACING_PICTURE_MD4" val="0"/>
  <p:tag name="REFSHAPE" val="66403389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REFSHAPE" val="933838844"/>
</p:tagLst>
</file>

<file path=ppt/tags/tag63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32.xml><?xml version="1.0" encoding="utf-8"?>
<p:tagLst xmlns:p="http://schemas.openxmlformats.org/presentationml/2006/main">
  <p:tag name="REFSHAPE" val="678797316"/>
</p:tagLst>
</file>

<file path=ppt/tags/tag63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34.xml><?xml version="1.0" encoding="utf-8"?>
<p:tagLst xmlns:p="http://schemas.openxmlformats.org/presentationml/2006/main">
  <p:tag name="REFSHAPE" val="933838844"/>
</p:tagLst>
</file>

<file path=ppt/tags/tag635.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636.xml><?xml version="1.0" encoding="utf-8"?>
<p:tagLst xmlns:p="http://schemas.openxmlformats.org/presentationml/2006/main">
  <p:tag name="REFSHAPE" val="933838844"/>
</p:tagLst>
</file>

<file path=ppt/tags/tag637.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3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REFSHAPE" val="678797316"/>
</p:tagLst>
</file>

<file path=ppt/tags/tag64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42.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643.xml><?xml version="1.0" encoding="utf-8"?>
<p:tagLst xmlns:p="http://schemas.openxmlformats.org/presentationml/2006/main">
  <p:tag name="KSO_WM_UNIT_ADJUSTLAYOUT_ID" val="84"/>
  <p:tag name="KSO_WM_UNIT_COLOR_SCHEME_SHAPE_ID" val="8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6_2*l_h_i*1_1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644.xml><?xml version="1.0" encoding="utf-8"?>
<p:tagLst xmlns:p="http://schemas.openxmlformats.org/presentationml/2006/main">
  <p:tag name="KSO_WM_UNIT_ADJUSTLAYOUT_ID" val="85"/>
  <p:tag name="KSO_WM_UNIT_COLOR_SCHEME_SHAPE_ID" val="8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6516_2*l_h_i*1_1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645.xml><?xml version="1.0" encoding="utf-8"?>
<p:tagLst xmlns:p="http://schemas.openxmlformats.org/presentationml/2006/main">
  <p:tag name="KSO_WM_UNIT_TEXT_PART_ID_V2" val="d-1-1"/>
  <p:tag name="KSO_WM_UNIT_ADJUSTLAYOUT_ID" val="87"/>
  <p:tag name="KSO_WM_UNIT_COLOR_SCHEME_SHAPE_ID" val="87"/>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6_2*l_h_f*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ADJUSTLAYOUT_ID" val="93"/>
  <p:tag name="KSO_WM_UNIT_COLOR_SCHEME_SHAPE_ID" val="93"/>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6_2*l_h_i*1_2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647.xml><?xml version="1.0" encoding="utf-8"?>
<p:tagLst xmlns:p="http://schemas.openxmlformats.org/presentationml/2006/main">
  <p:tag name="KSO_WM_UNIT_ADJUSTLAYOUT_ID" val="94"/>
  <p:tag name="KSO_WM_UNIT_COLOR_SCHEME_SHAPE_ID" val="94"/>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6516_2*l_h_i*1_2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648.xml><?xml version="1.0" encoding="utf-8"?>
<p:tagLst xmlns:p="http://schemas.openxmlformats.org/presentationml/2006/main">
  <p:tag name="KSO_WM_UNIT_TEXT_PART_ID_V2" val="d-1-1"/>
  <p:tag name="KSO_WM_UNIT_ADJUSTLAYOUT_ID" val="99"/>
  <p:tag name="KSO_WM_UNIT_COLOR_SCHEME_SHAPE_ID" val="99"/>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6_2*l_h_f*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ADJUSTLAYOUT_ID" val="102"/>
  <p:tag name="KSO_WM_UNIT_COLOR_SCHEME_SHAPE_ID" val="102"/>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6_2*l_h_i*1_3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ADJUSTLAYOUT_ID" val="103"/>
  <p:tag name="KSO_WM_UNIT_COLOR_SCHEME_SHAPE_ID" val="103"/>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6516_2*l_h_i*1_3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UNIT_TEXT_PART_ID_V2" val="d-1-1"/>
  <p:tag name="KSO_WM_UNIT_ADJUSTLAYOUT_ID" val="108"/>
  <p:tag name="KSO_WM_UNIT_COLOR_SCHEME_SHAPE_ID" val="108"/>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6_2*l_h_f*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ADJUSTLAYOUT_ID" val="30"/>
  <p:tag name="KSO_WM_UNIT_PICTURE_CLIP_FLAG" val="1"/>
  <p:tag name="KSO_WM_UNIT_COLOR_SCHEME_SHAPE_ID" val="30"/>
  <p:tag name="KSO_WM_UNIT_COLOR_SCHEME_PARENT_PAGE" val="0_2"/>
  <p:tag name="KSO_WM_UNIT_DIAGRAM_MODELTYPE" val="stripeEnum"/>
  <p:tag name="KSO_WM_UNIT_VALUE" val="475*94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6516_2*l_h_d*1_1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653.xml><?xml version="1.0" encoding="utf-8"?>
<p:tagLst xmlns:p="http://schemas.openxmlformats.org/presentationml/2006/main">
  <p:tag name="KSO_WM_UNIT_ADJUSTLAYOUT_ID" val="31"/>
  <p:tag name="KSO_WM_UNIT_PICTURE_CLIP_FLAG" val="1"/>
  <p:tag name="KSO_WM_UNIT_COLOR_SCHEME_SHAPE_ID" val="31"/>
  <p:tag name="KSO_WM_UNIT_COLOR_SCHEME_PARENT_PAGE" val="0_2"/>
  <p:tag name="KSO_WM_UNIT_DIAGRAM_MODELTYPE" val="stripeEnum"/>
  <p:tag name="KSO_WM_UNIT_VALUE" val="474*94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6516_2*l_h_d*1_3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654.xml><?xml version="1.0" encoding="utf-8"?>
<p:tagLst xmlns:p="http://schemas.openxmlformats.org/presentationml/2006/main">
  <p:tag name="KSO_WM_UNIT_ADJUSTLAYOUT_ID" val="34"/>
  <p:tag name="KSO_WM_UNIT_PICTURE_CLIP_FLAG" val="1"/>
  <p:tag name="KSO_WM_UNIT_COLOR_SCHEME_SHAPE_ID" val="34"/>
  <p:tag name="KSO_WM_UNIT_COLOR_SCHEME_PARENT_PAGE" val="0_2"/>
  <p:tag name="KSO_WM_UNIT_DIAGRAM_MODELTYPE" val="stripeEnum"/>
  <p:tag name="KSO_WM_UNIT_VALUE" val="474*94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6_2*l_h_d*1_2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65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56.xml><?xml version="1.0" encoding="utf-8"?>
<p:tagLst xmlns:p="http://schemas.openxmlformats.org/presentationml/2006/main">
  <p:tag name="REFSHAPE" val="678797316"/>
</p:tagLst>
</file>

<file path=ppt/tags/tag65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5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1_1*i*1"/>
  <p:tag name="KSO_WM_TEMPLATE_CATEGORY" val="diagram"/>
  <p:tag name="KSO_WM_TEMPLATE_INDEX" val="20203891"/>
  <p:tag name="KSO_WM_UNIT_LAYERLEVEL" val="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UNIT_PLACING_PICTURE_MD4" val="0"/>
  <p:tag name="KSO_WM_UNIT_FILL_FORE_SCHEMECOLOR_INDEX_BRIGHTNESS" val="0"/>
  <p:tag name="KSO_WM_UNIT_FILL_FORE_SCHEMECOLOR_INDEX" val="16"/>
  <p:tag name="KSO_WM_UNIT_FILL_TYPE" val="1"/>
  <p:tag name="KSO_WM_UNIT_SHADOW_SCHEMECOLOR_INDEX_BRIGHTNESS" val="0"/>
  <p:tag name="KSO_WM_UNIT_SHADOW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1_1*i*2"/>
  <p:tag name="KSO_WM_TEMPLATE_CATEGORY" val="diagram"/>
  <p:tag name="KSO_WM_TEMPLATE_INDEX" val="20203891"/>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 name="KSO_WM_UNIT_FILL_FORE_SCHEMECOLOR_INDEX_BRIGHTNESS" val="0"/>
  <p:tag name="KSO_WM_UNIT_FILL_FORE_SCHEMECOLOR_INDEX" val="16"/>
  <p:tag name="KSO_WM_UNIT_FILL_TYPE" val="1"/>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891_1*i*7"/>
  <p:tag name="KSO_WM_TEMPLATE_CATEGORY" val="diagram"/>
  <p:tag name="KSO_WM_TEMPLATE_INDEX" val="20203891"/>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PLACING_PICTURE_MD4" val="0"/>
  <p:tag name="KSO_WM_UNIT_TEXT_FILL_TYPE"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891_1*i*4"/>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1_1*i*5"/>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1_1*i*6"/>
  <p:tag name="KSO_WM_TEMPLATE_CATEGORY" val="diagram"/>
  <p:tag name="KSO_WM_TEMPLATE_INDEX" val="20203891"/>
  <p:tag name="KSO_WM_UNIT_LAYERLEVEL" val="1"/>
  <p:tag name="KSO_WM_TAG_VERSION" val="1.0"/>
  <p:tag name="KSO_WM_BEAUTIFY_FLAG" val="#wm#"/>
  <p:tag name="KSO_WM_UNIT_SM_LIMIT_TYPE" val="1"/>
  <p:tag name="KSO_WM_UNIT_PLACING_PICTURE_MD4" val="0"/>
  <p:tag name="KSO_WM_UNIT_FILL_FORE_SCHEMECOLOR_INDEX_BRIGHTNESS" val="-0.25"/>
  <p:tag name="KSO_WM_UNIT_FILL_FORE_SCHEMECOLOR_INDEX" val="8"/>
  <p:tag name="KSO_WM_UNIT_FILL_TYPE" val="1"/>
  <p:tag name="KSO_WM_UNIT_TEXT_FILL_TYPE" val="1"/>
</p:tagLst>
</file>

<file path=ppt/tags/tag665.xml><?xml version="1.0" encoding="utf-8"?>
<p:tagLst xmlns:p="http://schemas.openxmlformats.org/presentationml/2006/main">
  <p:tag name="KSO_WM_UNIT_PRESET_TEXT" val="我们是致力于研究AI智能创作PPT的一个团队;我们潜心钻研幻灯片的演示规律与创作思路，希望通过人工智能解放用户双手，不仅高效，而且精准。&#13;我们拥有金山办公软件30年的技术积累，WPS的300,000,000个忠实用户；以及一支富有研究精神，匠心做事的团队。"/>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1"/>
  <p:tag name="KSO_WM_UNIT_ID" val="diagram20203891_1*f*1"/>
  <p:tag name="KSO_WM_TEMPLATE_CATEGORY" val="diagram"/>
  <p:tag name="KSO_WM_TEMPLATE_INDEX" val="20203891"/>
  <p:tag name="KSO_WM_UNIT_LAYERLEVEL" val="1"/>
  <p:tag name="KSO_WM_TAG_VERSION" val="1.0"/>
  <p:tag name="KSO_WM_BEAUTIFY_FLAG" val="#wm#"/>
  <p:tag name="KSO_WM_UNIT_DEFAULT_FONT" val="14;16;2"/>
  <p:tag name="KSO_WM_UNIT_BLOCK" val="0"/>
  <p:tag name="KSO_WM_UNIT_SM_LIMIT_TYPE" val="1"/>
  <p:tag name="KSO_WM_UNIT_PLACING_PICTURE_MD4" val="0"/>
  <p:tag name="KSO_WM_UNIT_TEXT_FILL_FORE_SCHEMECOLOR_INDEX_BRIGHTNESS" val="0.35"/>
  <p:tag name="KSO_WM_UNIT_TEXT_FILL_FORE_SCHEMECOLOR_INDEX" val="13"/>
  <p:tag name="KSO_WM_UNIT_TEXT_FILL_TYPE"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3891_1*d*1"/>
  <p:tag name="KSO_WM_TEMPLATE_CATEGORY" val="diagram"/>
  <p:tag name="KSO_WM_TEMPLATE_INDEX" val="20203891"/>
  <p:tag name="KSO_WM_UNIT_LAYERLEVEL" val="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d"/>
  <p:tag name="KSO_WM_UNIT_INDEX" val="1"/>
  <p:tag name="KSO_WM_UNIT_SUPPORT_UNIT_TYPE" val="[&quot;all&quot;]"/>
  <p:tag name="KSO_WM_UNIT_BLOCK" val="0"/>
  <p:tag name="KSO_WM_UNIT_SM_LIMIT_TYPE" val="1"/>
  <p:tag name="KSO_WM_UNIT_PLACING_PICTURE_MD4" val="0"/>
  <p:tag name="REFSHAPE" val="664033892"/>
</p:tagLst>
</file>

<file path=ppt/tags/tag667.xml><?xml version="1.0" encoding="utf-8"?>
<p:tagLst xmlns:p="http://schemas.openxmlformats.org/presentationml/2006/main">
  <p:tag name="REFSHAPE" val="933838844"/>
</p:tagLst>
</file>

<file path=ppt/tags/tag66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69.xml><?xml version="1.0" encoding="utf-8"?>
<p:tagLst xmlns:p="http://schemas.openxmlformats.org/presentationml/2006/main">
  <p:tag name="REFSHAPE" val="67879731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7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72.xml><?xml version="1.0" encoding="utf-8"?>
<p:tagLst xmlns:p="http://schemas.openxmlformats.org/presentationml/2006/main">
  <p:tag name="KSO_WM_UNIT_ADJUSTLAYOUT_ID" val="18"/>
  <p:tag name="KSO_WM_UNIT_COLOR_SCHEME_SHAPE_ID" val="18"/>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3873_1*i*3"/>
  <p:tag name="KSO_WM_TEMPLATE_CATEGORY" val="diagram"/>
  <p:tag name="KSO_WM_TEMPLATE_INDEX" val="20193873"/>
  <p:tag name="KSO_WM_UNIT_LAYERLEVEL" val="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73.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3873_1*i*2"/>
  <p:tag name="KSO_WM_TEMPLATE_CATEGORY" val="diagram"/>
  <p:tag name="KSO_WM_TEMPLATE_INDEX" val="20193873"/>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74.xml><?xml version="1.0" encoding="utf-8"?>
<p:tagLst xmlns:p="http://schemas.openxmlformats.org/presentationml/2006/main">
  <p:tag name="KSO_WM_UNIT_ADJUSTLAYOUT_ID" val="5"/>
  <p:tag name="KSO_WM_UNIT_PICTURE_CLIP_FLAG" val="1"/>
  <p:tag name="KSO_WM_UNIT_COLOR_SCHEME_SHAPE_ID" val="5"/>
  <p:tag name="KSO_WM_UNIT_COLOR_SCHEME_PARENT_PAGE" val="0_1"/>
  <p:tag name="KSO_WM_UNIT_VALUE" val="819*819"/>
  <p:tag name="KSO_WM_UNIT_HIGHLIGHT" val="0"/>
  <p:tag name="KSO_WM_UNIT_COMPATIBLE" val="0"/>
  <p:tag name="KSO_WM_UNIT_DIAGRAM_ISNUMVISUAL" val="0"/>
  <p:tag name="KSO_WM_UNIT_DIAGRAM_ISREFERUNIT" val="0"/>
  <p:tag name="KSO_WM_UNIT_TYPE" val="d"/>
  <p:tag name="KSO_WM_UNIT_INDEX" val="1"/>
  <p:tag name="KSO_WM_UNIT_ID" val="diagram20193873_1*d*1"/>
  <p:tag name="KSO_WM_TEMPLATE_CATEGORY" val="diagram"/>
  <p:tag name="KSO_WM_TEMPLATE_INDEX" val="20193873"/>
  <p:tag name="KSO_WM_UNIT_SUPPORT_UNIT_TYPE" val="[&quot;all&quot;]"/>
  <p:tag name="KSO_WM_UNIT_LAYERLEVEL" val="1"/>
  <p:tag name="KSO_WM_TAG_VERSION" val="1.0"/>
  <p:tag name="KSO_WM_BEAUTIFY_FLAG" val="#wm#"/>
  <p:tag name="REFSHAPE" val="997011556"/>
</p:tagLst>
</file>

<file path=ppt/tags/tag675.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3_1*f*1"/>
  <p:tag name="KSO_WM_TEMPLATE_CATEGORY" val="diagram"/>
  <p:tag name="KSO_WM_TEMPLATE_INDEX" val="2019387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FILL_FORE_SCHEMECOLOR_INDEX_BRIGHTNESS" val="0.25"/>
  <p:tag name="KSO_WM_UNIT_TEXT_FILL_FORE_SCHEMECOLOR_INDEX" val="13"/>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77.xml><?xml version="1.0" encoding="utf-8"?>
<p:tagLst xmlns:p="http://schemas.openxmlformats.org/presentationml/2006/main">
  <p:tag name="REFSHAPE" val="933838844"/>
</p:tagLst>
</file>

<file path=ppt/tags/tag67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79.xml><?xml version="1.0" encoding="utf-8"?>
<p:tagLst xmlns:p="http://schemas.openxmlformats.org/presentationml/2006/main">
  <p:tag name="REFSHAPE" val="67879731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8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UNIT_TYPE" val="i"/>
</p:tagLst>
</file>

<file path=ppt/tags/tag682.xml><?xml version="1.0" encoding="utf-8"?>
<p:tagLst xmlns:p="http://schemas.openxmlformats.org/presentationml/2006/main">
  <p:tag name="REFSHAPE" val="933838844"/>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84.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85.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8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8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88.xml><?xml version="1.0" encoding="utf-8"?>
<p:tagLst xmlns:p="http://schemas.openxmlformats.org/presentationml/2006/main">
  <p:tag name="REFSHAPE" val="678797316"/>
</p:tagLst>
</file>

<file path=ppt/tags/tag689.xml><?xml version="1.0" encoding="utf-8"?>
<p:tagLst xmlns:p="http://schemas.openxmlformats.org/presentationml/2006/main">
  <p:tag name="KSO_WM_UNIT_TEXTBOXSTYLE_GUID" val="{b2e162c4-1ea3-41b1-8dba-86d0450d224e}"/>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91.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69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69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96.xml><?xml version="1.0" encoding="utf-8"?>
<p:tagLst xmlns:p="http://schemas.openxmlformats.org/presentationml/2006/main">
  <p:tag name="REFSHAPE" val="678797316"/>
</p:tagLst>
</file>

<file path=ppt/tags/tag6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3_3*l_h_i*1_1_2"/>
  <p:tag name="KSO_WM_TEMPLATE_CATEGORY" val="diagram"/>
  <p:tag name="KSO_WM_TEMPLATE_INDEX" val="20198943"/>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6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3_3*l_h_i*1_1_1"/>
  <p:tag name="KSO_WM_TEMPLATE_CATEGORY" val="diagram"/>
  <p:tag name="KSO_WM_TEMPLATE_INDEX" val="2019894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99.xml><?xml version="1.0" encoding="utf-8"?>
<p:tagLst xmlns:p="http://schemas.openxmlformats.org/presentationml/2006/main">
  <p:tag name="KSO_WM_UNIT_DIAGRAM_MODELTYPE" val="stripeEnum"/>
  <p:tag name="KSO_WM_UNIT_VALUE" val="79*9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3_3*l_h_x*1_1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3_3*l_h_f*1_1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3_3*l_h_i*1_2_1"/>
  <p:tag name="KSO_WM_TEMPLATE_CATEGORY" val="diagram"/>
  <p:tag name="KSO_WM_TEMPLATE_INDEX" val="20198943"/>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7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3_3*l_h_i*1_2_2"/>
  <p:tag name="KSO_WM_TEMPLATE_CATEGORY" val="diagram"/>
  <p:tag name="KSO_WM_TEMPLATE_INDEX" val="2019894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03.xml><?xml version="1.0" encoding="utf-8"?>
<p:tagLst xmlns:p="http://schemas.openxmlformats.org/presentationml/2006/main">
  <p:tag name="KSO_WM_UNIT_DIAGRAM_MODELTYPE" val="stripeEnum"/>
  <p:tag name="KSO_WM_UNIT_VALUE" val="77*9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3_3*l_h_x*1_2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704.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3_3*l_h_f*1_2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3_3*l_h_i*1_3_1"/>
  <p:tag name="KSO_WM_TEMPLATE_CATEGORY" val="diagram"/>
  <p:tag name="KSO_WM_TEMPLATE_INDEX" val="2019894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7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3_3*l_h_i*1_3_2"/>
  <p:tag name="KSO_WM_TEMPLATE_CATEGORY" val="diagram"/>
  <p:tag name="KSO_WM_TEMPLATE_INDEX" val="20198943"/>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07.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3_3*l_h_x*1_3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708.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3_3*l_h_f*1_3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11.xml><?xml version="1.0" encoding="utf-8"?>
<p:tagLst xmlns:p="http://schemas.openxmlformats.org/presentationml/2006/main">
  <p:tag name="REFSHAPE" val="678797316"/>
</p:tagLst>
</file>

<file path=ppt/tags/tag712.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87960_4*l_i*1_1"/>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87960_4*l_i*1_2"/>
  <p:tag name="KSO_WM_TEMPLATE_CATEGORY" val="diagram"/>
  <p:tag name="KSO_WM_TEMPLATE_INDEX" val="2018796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87960_4*l_i*1_3"/>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87960_4*l_i*1_4"/>
  <p:tag name="KSO_WM_TEMPLATE_CATEGORY" val="diagram"/>
  <p:tag name="KSO_WM_TEMPLATE_INDEX" val="20187960"/>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87960_4*l_i*1_5"/>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DIAGRAM_GROUP_CODE" val="l1-1"/>
  <p:tag name="KSO_WM_UNIT_TYPE" val="l_i"/>
  <p:tag name="KSO_WM_UNIT_INDEX" val="1_6"/>
  <p:tag name="KSO_WM_UNIT_ID" val="diagram20187960_4*l_i*1_6"/>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DIAGRAM_GROUP_CODE" val="l1-1"/>
  <p:tag name="KSO_WM_UNIT_TYPE" val="l_i"/>
  <p:tag name="KSO_WM_UNIT_INDEX" val="1_7"/>
  <p:tag name="KSO_WM_UNIT_ID" val="diagram20187960_4*l_i*1_7"/>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DIAGRAM_GROUP_CODE" val="l1-1"/>
  <p:tag name="KSO_WM_UNIT_TYPE" val="l_i"/>
  <p:tag name="KSO_WM_UNIT_INDEX" val="1_8"/>
  <p:tag name="KSO_WM_UNIT_ID" val="diagram20187960_4*l_i*1_8"/>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DIAGRAM_GROUP_CODE" val="l1-1"/>
  <p:tag name="KSO_WM_UNIT_TYPE" val="l_i"/>
  <p:tag name="KSO_WM_UNIT_INDEX" val="1_9"/>
  <p:tag name="KSO_WM_UNIT_ID" val="diagram20187960_4*l_i*1_9"/>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DIAGRAM_GROUP_CODE" val="l1-1"/>
  <p:tag name="KSO_WM_UNIT_TYPE" val="l_i"/>
  <p:tag name="KSO_WM_UNIT_INDEX" val="1_10"/>
  <p:tag name="KSO_WM_UNIT_ID" val="diagram20187960_4*l_i*1_10"/>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UNIT_HIGHLIGHT" val="0"/>
  <p:tag name="KSO_WM_UNIT_COMPATIBLE" val="0"/>
  <p:tag name="KSO_WM_DIAGRAM_GROUP_CODE" val="l1-1"/>
  <p:tag name="KSO_WM_UNIT_TYPE" val="l_i"/>
  <p:tag name="KSO_WM_UNIT_INDEX" val="1_11"/>
  <p:tag name="KSO_WM_UNIT_ID" val="diagram20187960_4*l_i*1_11"/>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DIAGRAM_GROUP_CODE" val="l1-1"/>
  <p:tag name="KSO_WM_UNIT_TYPE" val="l_i"/>
  <p:tag name="KSO_WM_UNIT_INDEX" val="1_12"/>
  <p:tag name="KSO_WM_UNIT_ID" val="diagram20187960_4*l_i*1_12"/>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DIAGRAM_GROUP_CODE" val="l1-1"/>
  <p:tag name="KSO_WM_UNIT_TYPE" val="l_i"/>
  <p:tag name="KSO_WM_UNIT_INDEX" val="1_13"/>
  <p:tag name="KSO_WM_UNIT_ID" val="diagram20187960_4*l_i*1_13"/>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DIAGRAM_GROUP_CODE" val="l1-1"/>
  <p:tag name="KSO_WM_UNIT_TYPE" val="l_i"/>
  <p:tag name="KSO_WM_UNIT_INDEX" val="1_14"/>
  <p:tag name="KSO_WM_UNIT_ID" val="diagram20187960_4*l_i*1_14"/>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DIAGRAM_GROUP_CODE" val="l1-1"/>
  <p:tag name="KSO_WM_UNIT_TYPE" val="l_i"/>
  <p:tag name="KSO_WM_UNIT_INDEX" val="1_15"/>
  <p:tag name="KSO_WM_UNIT_ID" val="diagram20187960_4*l_i*1_15"/>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UNIT_HIGHLIGHT" val="0"/>
  <p:tag name="KSO_WM_UNIT_COMPATIBLE" val="0"/>
  <p:tag name="KSO_WM_DIAGRAM_GROUP_CODE" val="l1-1"/>
  <p:tag name="KSO_WM_UNIT_TYPE" val="l_i"/>
  <p:tag name="KSO_WM_UNIT_INDEX" val="1_16"/>
  <p:tag name="KSO_WM_UNIT_ID" val="diagram20187960_4*l_i*1_16"/>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8.xml><?xml version="1.0" encoding="utf-8"?>
<p:tagLst xmlns:p="http://schemas.openxmlformats.org/presentationml/2006/main">
  <p:tag name="KSO_WM_UNIT_HIGHLIGHT" val="0"/>
  <p:tag name="KSO_WM_UNIT_COMPATIBLE" val="0"/>
  <p:tag name="KSO_WM_DIAGRAM_GROUP_CODE" val="l1-1"/>
  <p:tag name="KSO_WM_UNIT_TYPE" val="l_i"/>
  <p:tag name="KSO_WM_UNIT_INDEX" val="1_17"/>
  <p:tag name="KSO_WM_UNIT_ID" val="diagram20187960_4*l_i*1_17"/>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DIAGRAM_GROUP_CODE" val="l1-1"/>
  <p:tag name="KSO_WM_UNIT_TYPE" val="l_i"/>
  <p:tag name="KSO_WM_UNIT_INDEX" val="1_18"/>
  <p:tag name="KSO_WM_UNIT_ID" val="diagram20187960_4*l_i*1_18"/>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DIAGRAM_GROUP_CODE" val="l1-1"/>
  <p:tag name="KSO_WM_UNIT_TYPE" val="l_i"/>
  <p:tag name="KSO_WM_UNIT_INDEX" val="1_19"/>
  <p:tag name="KSO_WM_UNIT_ID" val="diagram20187960_4*l_i*1_19"/>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31.xml><?xml version="1.0" encoding="utf-8"?>
<p:tagLst xmlns:p="http://schemas.openxmlformats.org/presentationml/2006/main">
  <p:tag name="KSO_WM_UNIT_HIGHLIGHT" val="0"/>
  <p:tag name="KSO_WM_UNIT_COMPATIBLE" val="0"/>
  <p:tag name="KSO_WM_DIAGRAM_GROUP_CODE" val="l1-1"/>
  <p:tag name="KSO_WM_UNIT_TYPE" val="l_i"/>
  <p:tag name="KSO_WM_UNIT_INDEX" val="1_20"/>
  <p:tag name="KSO_WM_UNIT_ID" val="diagram20187960_4*l_i*1_20"/>
  <p:tag name="KSO_WM_TEMPLATE_CATEGORY" val="diagram"/>
  <p:tag name="KSO_WM_TEMPLATE_INDEX" val="2018796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960_4*l_h_i*1_1_1"/>
  <p:tag name="KSO_WM_TEMPLATE_CATEGORY" val="diagram"/>
  <p:tag name="KSO_WM_TEMPLATE_INDEX" val="2018796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960_4*l_h_i*1_2_1"/>
  <p:tag name="KSO_WM_TEMPLATE_CATEGORY" val="diagram"/>
  <p:tag name="KSO_WM_TEMPLATE_INDEX" val="2018796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734.xml><?xml version="1.0" encoding="utf-8"?>
<p:tagLst xmlns:p="http://schemas.openxmlformats.org/presentationml/2006/main">
  <p:tag name="KSO_WM_UNIT_HIGHLIGHT" val="0"/>
  <p:tag name="KSO_WM_UNIT_COMPATIBLE" val="0"/>
  <p:tag name="KSO_WM_DIAGRAM_GROUP_CODE" val="l1-1"/>
  <p:tag name="KSO_WM_UNIT_TYPE" val="l_i"/>
  <p:tag name="KSO_WM_UNIT_INDEX" val="1_26"/>
  <p:tag name="KSO_WM_UNIT_ID" val="diagram20187960_4*l_i*1_26"/>
  <p:tag name="KSO_WM_TEMPLATE_CATEGORY" val="diagram"/>
  <p:tag name="KSO_WM_TEMPLATE_INDEX" val="2018796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735.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1_1"/>
  <p:tag name="KSO_WM_UNIT_ID" val="diagram20187960_3*l_h_f*1_1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73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37.xml><?xml version="1.0" encoding="utf-8"?>
<p:tagLst xmlns:p="http://schemas.openxmlformats.org/presentationml/2006/main">
  <p:tag name="KSO_WM_UNIT_ISCONTENTSTITLE" val="0"/>
  <p:tag name="KSO_WM_UNIT_VALUE" val="36"/>
  <p:tag name="KSO_WM_UNIT_HIGHLIGHT" val="0"/>
  <p:tag name="KSO_WM_UNIT_COMPATIBLE" val="0"/>
  <p:tag name="KSO_WM_DIAGRAM_GROUP_CODE" val="l1-1"/>
  <p:tag name="KSO_WM_UNIT_TYPE" val="l_h_f"/>
  <p:tag name="KSO_WM_UNIT_INDEX" val="1_1_1"/>
  <p:tag name="KSO_WM_UNIT_ID" val="diagram20187960_3*l_h_f*1_1_1"/>
  <p:tag name="KSO_WM_TEMPLATE_CATEGORY" val="diagram"/>
  <p:tag name="KSO_WM_TEMPLATE_INDEX" val="20187960"/>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73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39.xml><?xml version="1.0" encoding="utf-8"?>
<p:tagLst xmlns:p="http://schemas.openxmlformats.org/presentationml/2006/main">
  <p:tag name="REFSHAPE" val="67879731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REFSHAPE" val="502862852"/>
</p:tagLst>
</file>

<file path=ppt/tags/tag742.xml><?xml version="1.0" encoding="utf-8"?>
<p:tagLst xmlns:p="http://schemas.openxmlformats.org/presentationml/2006/main">
  <p:tag name="REFSHAPE" val="502864076"/>
</p:tagLst>
</file>

<file path=ppt/tags/tag743.xml><?xml version="1.0" encoding="utf-8"?>
<p:tagLst xmlns:p="http://schemas.openxmlformats.org/presentationml/2006/main">
  <p:tag name="KSO_WM_TAG_VERSION" val="1.0"/>
  <p:tag name="KSO_WM_BEAUTIFY_FLAG" val="#wm#"/>
  <p:tag name="KSO_WM_UNIT_TYPE" val="i"/>
  <p:tag name="KSO_WM_UNIT_ID" val="diagram715_2*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5_2*l_h_i*1_1_1"/>
  <p:tag name="KSO_WM_TEMPLATE_CATEGORY" val="diagram"/>
  <p:tag name="KSO_WM_TEMPLATE_INDEX" val="715"/>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45.xml><?xml version="1.0" encoding="utf-8"?>
<p:tagLst xmlns:p="http://schemas.openxmlformats.org/presentationml/2006/main">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5_2*l_h_f*1_1_1"/>
  <p:tag name="KSO_WM_TEMPLATE_CATEGORY" val="diagram"/>
  <p:tag name="KSO_WM_TEMPLATE_INDEX" val="715"/>
  <p:tag name="KSO_WM_UNIT_LAYERLEVEL" val="1_1_1"/>
  <p:tag name="KSO_WM_TAG_VERSION" val="1.0"/>
  <p:tag name="KSO_WM_BEAUTIFY_FLAG" val="#wm#"/>
  <p:tag name="KSO_WM_UNIT_PRESET_TEXT" val="单击此处添加&#13;文本具体内容"/>
  <p:tag name="KSO_WM_UNIT_FILL_FORE_SCHEMECOLOR_INDEX" val="5"/>
  <p:tag name="KSO_WM_UNIT_FILL_TYPE" val="1"/>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2*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748.xml><?xml version="1.0" encoding="utf-8"?>
<p:tagLst xmlns:p="http://schemas.openxmlformats.org/presentationml/2006/main">
  <p:tag name="KSO_WM_TAG_VERSION" val="1.0"/>
  <p:tag name="KSO_WM_BEAUTIFY_FLAG" val="#wm#"/>
  <p:tag name="KSO_WM_UNIT_TYPE" val="i"/>
  <p:tag name="KSO_WM_UNIT_ID" val="diagram715_2*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 name="KSO_WM_UNIT_USESOURCEFORMAT_APPLY"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5_2*l_h_i*1_2_1"/>
  <p:tag name="KSO_WM_TEMPLATE_CATEGORY" val="diagram"/>
  <p:tag name="KSO_WM_TEMPLATE_INDEX" val="715"/>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5_2*l_h_f*1_2_1"/>
  <p:tag name="KSO_WM_TEMPLATE_CATEGORY" val="diagram"/>
  <p:tag name="KSO_WM_TEMPLATE_INDEX" val="715"/>
  <p:tag name="KSO_WM_UNIT_LAYERLEVEL" val="1_1_1"/>
  <p:tag name="KSO_WM_TAG_VERSION" val="1.0"/>
  <p:tag name="KSO_WM_BEAUTIFY_FLAG" val="#wm#"/>
  <p:tag name="KSO_WM_UNIT_PRESET_TEXT" val="单击此处添加&#13;文本具体内容"/>
  <p:tag name="KSO_WM_UNIT_FILL_FORE_SCHEMECOLOR_INDEX" val="5"/>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2*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75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2*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75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54.xml><?xml version="1.0" encoding="utf-8"?>
<p:tagLst xmlns:p="http://schemas.openxmlformats.org/presentationml/2006/main">
  <p:tag name="REFSHAPE" val="678797316"/>
</p:tagLst>
</file>

<file path=ppt/tags/tag755.xml><?xml version="1.0" encoding="utf-8"?>
<p:tagLst xmlns:p="http://schemas.openxmlformats.org/presentationml/2006/main">
  <p:tag name="KSO_WM_UNIT_TEXTBOXSTYLE_GUID" val="{0cf6692d-18d8-4040-ba00-07ec1664ff6b}"/>
</p:tagLst>
</file>

<file path=ppt/tags/tag75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i"/>
  <p:tag name="KSO_WM_UNIT_INDEX" val="1"/>
  <p:tag name="KSO_WM_UNIT_ID" val="mixed20201907_202*i*1"/>
  <p:tag name="KSO_WM_TEMPLATE_CATEGORY" val="mixed"/>
  <p:tag name="KSO_WM_TEMPLATE_INDEX" val="20201907"/>
  <p:tag name="KSO_WM_UNIT_LAYERLEVEL" val="1"/>
  <p:tag name="KSO_WM_TAG_VERSION" val="1.0"/>
  <p:tag name="KSO_WM_BEAUTIFY_FLAG" val="#wm#"/>
  <p:tag name="KSO_WM_UNIT_TEXTBOXSTYLE_GUID" val="{0cf6692d-18d8-4040-ba00-07ec1664ff6b}"/>
</p:tagLst>
</file>

<file path=ppt/tags/tag75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i"/>
  <p:tag name="KSO_WM_UNIT_INDEX" val="2"/>
  <p:tag name="KSO_WM_UNIT_ID" val="mixed20201907_202*i*2"/>
  <p:tag name="KSO_WM_TEMPLATE_CATEGORY" val="mixed"/>
  <p:tag name="KSO_WM_TEMPLATE_INDEX" val="20201907"/>
  <p:tag name="KSO_WM_UNIT_LAYERLEVEL" val="1"/>
  <p:tag name="KSO_WM_TAG_VERSION" val="1.0"/>
  <p:tag name="KSO_WM_BEAUTIFY_FLAG" val="#wm#"/>
  <p:tag name="KSO_WM_UNIT_TEXTBOXSTYLE_GUID" val="{0cf6692d-18d8-4040-ba00-07ec1664ff6b}"/>
</p:tagLst>
</file>

<file path=ppt/tags/tag758.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02*f*1"/>
  <p:tag name="KSO_WM_TEMPLATE_CATEGORY" val="mixed"/>
  <p:tag name="KSO_WM_TEMPLATE_INDEX" val="20201907"/>
  <p:tag name="KSO_WM_UNIT_LAYERLEVEL" val="1"/>
  <p:tag name="KSO_WM_TAG_VERSION" val="1.0"/>
  <p:tag name="KSO_WM_BEAUTIFY_FLAG" val="#wm#"/>
  <p:tag name="KSO_WM_UNIT_TEXTBOXSTYLE_GUID" val="{0cf6692d-18d8-4040-ba00-07ec1664ff6b}"/>
  <p:tag name="KSO_WM_UNIT_TEXTBOXSTYLE_TEMPLATEID" val="3134241"/>
  <p:tag name="KSO_WM_UNIT_TEXTBOXSTYLE_TYPE" val="9"/>
</p:tagLst>
</file>

<file path=ppt/tags/tag75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61.xml><?xml version="1.0" encoding="utf-8"?>
<p:tagLst xmlns:p="http://schemas.openxmlformats.org/presentationml/2006/main">
  <p:tag name="REFSHAPE" val="678797316"/>
</p:tagLst>
</file>

<file path=ppt/tags/tag762.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1_1"/>
  <p:tag name="KSO_WM_UNIT_ID" val="diagram160669_3*l_h_f*1_1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1"/>
  <p:tag name="KSO_WM_UNIT_ID" val="diagram160669_3*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764.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2_1"/>
  <p:tag name="KSO_WM_UNIT_ID" val="diagram160669_3*l_h_f*1_2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2"/>
  <p:tag name="KSO_WM_UNIT_ID" val="diagram160669_3*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h_f"/>
  <p:tag name="KSO_WM_UNIT_INDEX" val="1_3_1"/>
  <p:tag name="KSO_WM_UNIT_ID" val="diagram160669_3*l_h_f*1_3_1"/>
  <p:tag name="KSO_WM_UNIT_CLEAR" val="1"/>
  <p:tag name="KSO_WM_UNIT_LAYERLEVEL" val="1_1_1"/>
  <p:tag name="KSO_WM_UNIT_VALUE" val="48"/>
  <p:tag name="KSO_WM_UNIT_HIGHLIGHT" val="0"/>
  <p:tag name="KSO_WM_UNIT_COMPATIBLE" val="0"/>
  <p:tag name="KSO_WM_UNIT_PRESET_TEXT_INDEX" val="4"/>
  <p:tag name="KSO_WM_UNIT_PRESET_TEXT_LEN" val="12"/>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160669"/>
  <p:tag name="KSO_WM_UNIT_TYPE" val="l_i"/>
  <p:tag name="KSO_WM_UNIT_INDEX" val="1_3"/>
  <p:tag name="KSO_WM_UNIT_ID" val="diagram160669_3*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76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6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5.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776.xml><?xml version="1.0" encoding="utf-8"?>
<p:tagLst xmlns:p="http://schemas.openxmlformats.org/presentationml/2006/main">
  <p:tag name="KSO_DOCER_TEMPLATE_OPEN_ONCE_MARK"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10917</Words>
  <Application>WPS 演示</Application>
  <PresentationFormat>宽屏</PresentationFormat>
  <Paragraphs>430</Paragraphs>
  <Slides>44</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44</vt:i4>
      </vt:variant>
    </vt:vector>
  </HeadingPairs>
  <TitlesOfParts>
    <vt:vector size="64" baseType="lpstr">
      <vt:lpstr>Arial</vt:lpstr>
      <vt:lpstr>宋体</vt:lpstr>
      <vt:lpstr>Wingdings</vt:lpstr>
      <vt:lpstr>微软雅黑</vt:lpstr>
      <vt:lpstr>汉仪旗黑-85S</vt:lpstr>
      <vt:lpstr>叶根友毛笔行书简体-个人版</vt:lpstr>
      <vt:lpstr>方正黑体简体</vt:lpstr>
      <vt:lpstr>方正黑体简体</vt:lpstr>
      <vt:lpstr>Arial Unicode MS</vt:lpstr>
      <vt:lpstr>Segoe UI</vt:lpstr>
      <vt:lpstr>Wingdings</vt:lpstr>
      <vt:lpstr>MS PMincho</vt:lpstr>
      <vt:lpstr>WPS-Bullets</vt:lpstr>
      <vt:lpstr>BatangChe</vt:lpstr>
      <vt:lpstr>思源黑体旧字形 Normal</vt:lpstr>
      <vt:lpstr>黑体</vt:lpstr>
      <vt:lpstr>幼圆</vt:lpstr>
      <vt:lpstr>Malgun Gothic</vt:lpstr>
      <vt:lpstr>Office 主题​​</vt:lpstr>
      <vt:lpstr>1_Office 主题​​</vt:lpstr>
      <vt:lpstr>心</vt:lpstr>
      <vt:lpstr>PowerPoint 演示文稿</vt:lpstr>
      <vt:lpstr>大学生压力管理 与挫折应对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38</cp:revision>
  <dcterms:created xsi:type="dcterms:W3CDTF">2019-05-28T01:30:00Z</dcterms:created>
  <dcterms:modified xsi:type="dcterms:W3CDTF">2021-11-12T07:36:04Z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2E35738CAC164092A58902E8BBC25F3D</vt:lpwstr>
  </property>
</Properties>
</file>