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6"/>
  </p:notesMasterIdLst>
  <p:handoutMasterIdLst>
    <p:handoutMasterId r:id="rId36"/>
  </p:handoutMasterIdLst>
  <p:sldIdLst>
    <p:sldId id="269" r:id="rId4"/>
    <p:sldId id="428" r:id="rId5"/>
    <p:sldId id="329" r:id="rId7"/>
    <p:sldId id="497" r:id="rId8"/>
    <p:sldId id="335" r:id="rId9"/>
    <p:sldId id="334" r:id="rId10"/>
    <p:sldId id="336" r:id="rId11"/>
    <p:sldId id="379" r:id="rId12"/>
    <p:sldId id="471" r:id="rId13"/>
    <p:sldId id="473" r:id="rId14"/>
    <p:sldId id="474" r:id="rId15"/>
    <p:sldId id="475" r:id="rId16"/>
    <p:sldId id="477" r:id="rId17"/>
    <p:sldId id="478" r:id="rId18"/>
    <p:sldId id="479" r:id="rId19"/>
    <p:sldId id="480" r:id="rId20"/>
    <p:sldId id="385" r:id="rId21"/>
    <p:sldId id="481" r:id="rId22"/>
    <p:sldId id="482" r:id="rId23"/>
    <p:sldId id="483" r:id="rId24"/>
    <p:sldId id="485" r:id="rId25"/>
    <p:sldId id="389" r:id="rId26"/>
    <p:sldId id="487" r:id="rId27"/>
    <p:sldId id="488" r:id="rId28"/>
    <p:sldId id="489" r:id="rId29"/>
    <p:sldId id="388" r:id="rId30"/>
    <p:sldId id="490" r:id="rId31"/>
    <p:sldId id="491" r:id="rId32"/>
    <p:sldId id="395" r:id="rId33"/>
    <p:sldId id="413" r:id="rId34"/>
    <p:sldId id="272" r:id="rId35"/>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3BE17"/>
    <a:srgbClr val="FCC301"/>
    <a:srgbClr val="ECE9F0"/>
    <a:srgbClr val="FFFFFF"/>
    <a:srgbClr val="7EA96D"/>
    <a:srgbClr val="EDEBF0"/>
    <a:srgbClr val="CAB92C"/>
    <a:srgbClr val="B1B342"/>
    <a:srgbClr val="C4C815"/>
    <a:srgbClr val="F8F7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05"/>
        <p:guide pos="3628"/>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1" Type="http://schemas.openxmlformats.org/officeDocument/2006/relationships/tags" Target="tags/tag536.xml"/><Relationship Id="rId40" Type="http://schemas.openxmlformats.org/officeDocument/2006/relationships/commentAuthors" Target="commentAuthors.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image" Target="../media/image1.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image" Target="../media/image2.png"/><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4.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media/image4.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4.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4.pn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6.png"/><Relationship Id="rId6" Type="http://schemas.openxmlformats.org/officeDocument/2006/relationships/tags" Target="../tags/tag124.xml"/><Relationship Id="rId5" Type="http://schemas.openxmlformats.org/officeDocument/2006/relationships/image" Target="../media/image5.png"/><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image" Target="../media/image3.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7.png"/><Relationship Id="rId7" Type="http://schemas.openxmlformats.org/officeDocument/2006/relationships/tags" Target="../tags/tag140.xml"/><Relationship Id="rId6" Type="http://schemas.openxmlformats.org/officeDocument/2006/relationships/image" Target="../media/image1.pn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6.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2.png"/><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image" Target="../media/image2.png"/><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2.png"/><Relationship Id="rId2" Type="http://schemas.openxmlformats.org/officeDocument/2006/relationships/tags" Target="../tags/tag178.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png"/><Relationship Id="rId2" Type="http://schemas.openxmlformats.org/officeDocument/2006/relationships/tags" Target="../tags/tag195.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2.png"/><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png"/><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image" Target="../media/image1.png"/><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0" Type="http://schemas.openxmlformats.org/officeDocument/2006/relationships/tags" Target="../tags/tag230.xml"/><Relationship Id="rId2" Type="http://schemas.openxmlformats.org/officeDocument/2006/relationships/tags" Target="../tags/tag213.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image" Target="../media/image2.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4.png"/><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0" Type="http://schemas.openxmlformats.org/officeDocument/2006/relationships/tags" Target="../tags/tag250.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4.png"/><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media/image4.png"/><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0" Type="http://schemas.openxmlformats.org/officeDocument/2006/relationships/tags" Target="../tags/tag266.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4.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image" Target="../media/image6.png"/><Relationship Id="rId6" Type="http://schemas.openxmlformats.org/officeDocument/2006/relationships/tags" Target="../tags/tag280.xml"/><Relationship Id="rId5" Type="http://schemas.openxmlformats.org/officeDocument/2006/relationships/image" Target="../media/image5.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2.png"/><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tags" Target="../tags/tag130.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5" Type="http://schemas.openxmlformats.org/officeDocument/2006/relationships/theme" Target="../theme/theme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slideLayout" Target="../slideLayouts/slideLayout43.xml"/><Relationship Id="rId19" Type="http://schemas.openxmlformats.org/officeDocument/2006/relationships/tags" Target="../tags/tag286.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image" Target="../media/image7.png"/><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1" Type="http://schemas.openxmlformats.org/officeDocument/2006/relationships/slideLayout" Target="../slideLayouts/slideLayout1.xml"/><Relationship Id="rId10" Type="http://schemas.openxmlformats.org/officeDocument/2006/relationships/tags" Target="../tags/tag300.xml"/><Relationship Id="rId1" Type="http://schemas.openxmlformats.org/officeDocument/2006/relationships/tags" Target="../tags/tag29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02.xml"/><Relationship Id="rId7" Type="http://schemas.openxmlformats.org/officeDocument/2006/relationships/image" Target="../media/image9.jpeg"/><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0" Type="http://schemas.openxmlformats.org/officeDocument/2006/relationships/notesSlide" Target="../notesSlides/notesSlide6.xml"/><Relationship Id="rId1" Type="http://schemas.openxmlformats.org/officeDocument/2006/relationships/tags" Target="../tags/tag396.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10.xml"/><Relationship Id="rId7" Type="http://schemas.openxmlformats.org/officeDocument/2006/relationships/tags" Target="../tags/tag409.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0" Type="http://schemas.openxmlformats.org/officeDocument/2006/relationships/notesSlide" Target="../notesSlides/notesSlide7.xml"/><Relationship Id="rId1" Type="http://schemas.openxmlformats.org/officeDocument/2006/relationships/tags" Target="../tags/tag40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11.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6.xml"/><Relationship Id="rId7" Type="http://schemas.openxmlformats.org/officeDocument/2006/relationships/tags" Target="../tags/tag416.xml"/><Relationship Id="rId6" Type="http://schemas.openxmlformats.org/officeDocument/2006/relationships/image" Target="../media/image11.jpeg"/><Relationship Id="rId5" Type="http://schemas.openxmlformats.org/officeDocument/2006/relationships/tags" Target="../tags/tag415.xml"/><Relationship Id="rId4" Type="http://schemas.openxmlformats.org/officeDocument/2006/relationships/image" Target="../media/image10.jpeg"/><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6.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 Type="http://schemas.openxmlformats.org/officeDocument/2006/relationships/tags" Target="../tags/tag417.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6.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6.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s>
</file>

<file path=ppt/slides/_rels/slide17.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 Type="http://schemas.openxmlformats.org/officeDocument/2006/relationships/image" Target="../media/image13.jpeg"/><Relationship Id="rId11" Type="http://schemas.openxmlformats.org/officeDocument/2006/relationships/notesSlide" Target="../notesSlides/notesSlide12.xml"/><Relationship Id="rId10" Type="http://schemas.openxmlformats.org/officeDocument/2006/relationships/slideLayout" Target="../slideLayouts/slideLayout6.xml"/><Relationship Id="rId1" Type="http://schemas.openxmlformats.org/officeDocument/2006/relationships/tags" Target="../tags/tag433.xml"/></Relationships>
</file>

<file path=ppt/slides/_rels/slide18.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image" Target="../media/image13.jpeg"/><Relationship Id="rId11" Type="http://schemas.openxmlformats.org/officeDocument/2006/relationships/notesSlide" Target="../notesSlides/notesSlide13.xml"/><Relationship Id="rId10" Type="http://schemas.openxmlformats.org/officeDocument/2006/relationships/slideLayout" Target="../slideLayouts/slideLayout6.xml"/><Relationship Id="rId1" Type="http://schemas.openxmlformats.org/officeDocument/2006/relationships/tags" Target="../tags/tag441.xml"/></Relationships>
</file>

<file path=ppt/slides/_rels/slide19.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image" Target="../media/image13.jpeg"/><Relationship Id="rId11" Type="http://schemas.openxmlformats.org/officeDocument/2006/relationships/notesSlide" Target="../notesSlides/notesSlide14.xml"/><Relationship Id="rId10" Type="http://schemas.openxmlformats.org/officeDocument/2006/relationships/slideLayout" Target="../slideLayouts/slideLayout6.xml"/><Relationship Id="rId1" Type="http://schemas.openxmlformats.org/officeDocument/2006/relationships/tags" Target="../tags/tag449.xml"/></Relationships>
</file>

<file path=ppt/slides/_rels/slide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4" Type="http://schemas.openxmlformats.org/officeDocument/2006/relationships/notesSlide" Target="../notesSlides/notesSlide1.xml"/><Relationship Id="rId63" Type="http://schemas.openxmlformats.org/officeDocument/2006/relationships/slideLayout" Target="../slideLayouts/slideLayout47.xml"/><Relationship Id="rId62" Type="http://schemas.openxmlformats.org/officeDocument/2006/relationships/tags" Target="../tags/tag362.xml"/><Relationship Id="rId61" Type="http://schemas.openxmlformats.org/officeDocument/2006/relationships/tags" Target="../tags/tag361.xml"/><Relationship Id="rId60" Type="http://schemas.openxmlformats.org/officeDocument/2006/relationships/tags" Target="../tags/tag360.xml"/><Relationship Id="rId6" Type="http://schemas.openxmlformats.org/officeDocument/2006/relationships/tags" Target="../tags/tag306.xml"/><Relationship Id="rId59" Type="http://schemas.openxmlformats.org/officeDocument/2006/relationships/tags" Target="../tags/tag359.xml"/><Relationship Id="rId58" Type="http://schemas.openxmlformats.org/officeDocument/2006/relationships/tags" Target="../tags/tag358.xml"/><Relationship Id="rId57" Type="http://schemas.openxmlformats.org/officeDocument/2006/relationships/tags" Target="../tags/tag357.xml"/><Relationship Id="rId56" Type="http://schemas.openxmlformats.org/officeDocument/2006/relationships/tags" Target="../tags/tag356.xml"/><Relationship Id="rId55" Type="http://schemas.openxmlformats.org/officeDocument/2006/relationships/tags" Target="../tags/tag355.xml"/><Relationship Id="rId54" Type="http://schemas.openxmlformats.org/officeDocument/2006/relationships/tags" Target="../tags/tag354.xml"/><Relationship Id="rId53" Type="http://schemas.openxmlformats.org/officeDocument/2006/relationships/tags" Target="../tags/tag353.xml"/><Relationship Id="rId52" Type="http://schemas.openxmlformats.org/officeDocument/2006/relationships/tags" Target="../tags/tag352.xml"/><Relationship Id="rId51" Type="http://schemas.openxmlformats.org/officeDocument/2006/relationships/tags" Target="../tags/tag351.xml"/><Relationship Id="rId50" Type="http://schemas.openxmlformats.org/officeDocument/2006/relationships/tags" Target="../tags/tag350.xml"/><Relationship Id="rId5" Type="http://schemas.openxmlformats.org/officeDocument/2006/relationships/tags" Target="../tags/tag305.xml"/><Relationship Id="rId49" Type="http://schemas.openxmlformats.org/officeDocument/2006/relationships/tags" Target="../tags/tag349.xml"/><Relationship Id="rId48" Type="http://schemas.openxmlformats.org/officeDocument/2006/relationships/tags" Target="../tags/tag348.xml"/><Relationship Id="rId47" Type="http://schemas.openxmlformats.org/officeDocument/2006/relationships/tags" Target="../tags/tag347.xml"/><Relationship Id="rId46" Type="http://schemas.openxmlformats.org/officeDocument/2006/relationships/tags" Target="../tags/tag346.xml"/><Relationship Id="rId45" Type="http://schemas.openxmlformats.org/officeDocument/2006/relationships/tags" Target="../tags/tag345.xml"/><Relationship Id="rId44" Type="http://schemas.openxmlformats.org/officeDocument/2006/relationships/tags" Target="../tags/tag344.xml"/><Relationship Id="rId43" Type="http://schemas.openxmlformats.org/officeDocument/2006/relationships/tags" Target="../tags/tag343.xml"/><Relationship Id="rId42" Type="http://schemas.openxmlformats.org/officeDocument/2006/relationships/tags" Target="../tags/tag342.xml"/><Relationship Id="rId41" Type="http://schemas.openxmlformats.org/officeDocument/2006/relationships/tags" Target="../tags/tag341.xml"/><Relationship Id="rId40" Type="http://schemas.openxmlformats.org/officeDocument/2006/relationships/tags" Target="../tags/tag340.xml"/><Relationship Id="rId4" Type="http://schemas.openxmlformats.org/officeDocument/2006/relationships/tags" Target="../tags/tag304.xml"/><Relationship Id="rId39" Type="http://schemas.openxmlformats.org/officeDocument/2006/relationships/tags" Target="../tags/tag339.xml"/><Relationship Id="rId38" Type="http://schemas.openxmlformats.org/officeDocument/2006/relationships/tags" Target="../tags/tag338.xml"/><Relationship Id="rId37" Type="http://schemas.openxmlformats.org/officeDocument/2006/relationships/tags" Target="../tags/tag337.xml"/><Relationship Id="rId36" Type="http://schemas.openxmlformats.org/officeDocument/2006/relationships/tags" Target="../tags/tag336.xml"/><Relationship Id="rId35" Type="http://schemas.openxmlformats.org/officeDocument/2006/relationships/tags" Target="../tags/tag335.xml"/><Relationship Id="rId34" Type="http://schemas.openxmlformats.org/officeDocument/2006/relationships/tags" Target="../tags/tag334.xml"/><Relationship Id="rId33" Type="http://schemas.openxmlformats.org/officeDocument/2006/relationships/tags" Target="../tags/tag333.xml"/><Relationship Id="rId32" Type="http://schemas.openxmlformats.org/officeDocument/2006/relationships/tags" Target="../tags/tag332.xml"/><Relationship Id="rId31" Type="http://schemas.openxmlformats.org/officeDocument/2006/relationships/tags" Target="../tags/tag331.xml"/><Relationship Id="rId30" Type="http://schemas.openxmlformats.org/officeDocument/2006/relationships/tags" Target="../tags/tag330.xml"/><Relationship Id="rId3" Type="http://schemas.openxmlformats.org/officeDocument/2006/relationships/tags" Target="../tags/tag303.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64.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2" Type="http://schemas.openxmlformats.org/officeDocument/2006/relationships/notesSlide" Target="../notesSlides/notesSlide15.xml"/><Relationship Id="rId11" Type="http://schemas.openxmlformats.org/officeDocument/2006/relationships/slideLayout" Target="../slideLayouts/slideLayout6.xml"/><Relationship Id="rId10" Type="http://schemas.openxmlformats.org/officeDocument/2006/relationships/tags" Target="../tags/tag474.xml"/><Relationship Id="rId1" Type="http://schemas.openxmlformats.org/officeDocument/2006/relationships/tags" Target="../tags/tag465.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image" Target="../media/image14.jpeg"/><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0" Type="http://schemas.openxmlformats.org/officeDocument/2006/relationships/notesSlide" Target="../notesSlides/notesSlide16.xml"/><Relationship Id="rId1" Type="http://schemas.openxmlformats.org/officeDocument/2006/relationships/tags" Target="../tags/tag475.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88.xml"/><Relationship Id="rId7" Type="http://schemas.openxmlformats.org/officeDocument/2006/relationships/image" Target="../media/image15.jpeg"/><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tags" Target="../tags/tag483.xml"/><Relationship Id="rId10" Type="http://schemas.openxmlformats.org/officeDocument/2006/relationships/notesSlide" Target="../notesSlides/notesSlide17.xml"/><Relationship Id="rId1" Type="http://schemas.openxmlformats.org/officeDocument/2006/relationships/tags" Target="../tags/tag48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89.xml"/><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image" Target="../media/image7.png"/><Relationship Id="rId2" Type="http://schemas.openxmlformats.org/officeDocument/2006/relationships/tags" Target="../tags/tag491.xml"/><Relationship Id="rId15" Type="http://schemas.openxmlformats.org/officeDocument/2006/relationships/notesSlide" Target="../notesSlides/notesSlide18.xml"/><Relationship Id="rId14" Type="http://schemas.openxmlformats.org/officeDocument/2006/relationships/slideLayout" Target="../slideLayouts/slideLayout6.xml"/><Relationship Id="rId13" Type="http://schemas.openxmlformats.org/officeDocument/2006/relationships/tags" Target="../tags/tag500.xml"/><Relationship Id="rId12" Type="http://schemas.openxmlformats.org/officeDocument/2006/relationships/tags" Target="../tags/tag499.xml"/><Relationship Id="rId11" Type="http://schemas.openxmlformats.org/officeDocument/2006/relationships/tags" Target="../tags/tag498.xml"/><Relationship Id="rId10" Type="http://schemas.openxmlformats.org/officeDocument/2006/relationships/tags" Target="../tags/tag497.xml"/><Relationship Id="rId1" Type="http://schemas.openxmlformats.org/officeDocument/2006/relationships/tags" Target="../tags/tag490.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28.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image" Target="../media/image17.png"/><Relationship Id="rId3" Type="http://schemas.openxmlformats.org/officeDocument/2006/relationships/tags" Target="../tags/tag508.xml"/><Relationship Id="rId2" Type="http://schemas.openxmlformats.org/officeDocument/2006/relationships/tags" Target="../tags/tag507.xml"/><Relationship Id="rId17" Type="http://schemas.openxmlformats.org/officeDocument/2006/relationships/notesSlide" Target="../notesSlides/notesSlide20.xml"/><Relationship Id="rId16" Type="http://schemas.openxmlformats.org/officeDocument/2006/relationships/slideLayout" Target="../slideLayouts/slideLayout6.xml"/><Relationship Id="rId15" Type="http://schemas.openxmlformats.org/officeDocument/2006/relationships/tags" Target="../tags/tag51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tags" Target="../tags/tag506.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image" Target="../media/image14.jpeg"/><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 Type="http://schemas.openxmlformats.org/officeDocument/2006/relationships/tags" Target="../tags/tag521.xml"/><Relationship Id="rId10" Type="http://schemas.openxmlformats.org/officeDocument/2006/relationships/notesSlide" Target="../notesSlides/notesSlide21.xml"/><Relationship Id="rId1" Type="http://schemas.openxmlformats.org/officeDocument/2006/relationships/tags" Target="../tags/tag520.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0" Type="http://schemas.openxmlformats.org/officeDocument/2006/relationships/notesSlide" Target="../notesSlides/notesSlide2.xml"/><Relationship Id="rId1" Type="http://schemas.openxmlformats.org/officeDocument/2006/relationships/tags" Target="../tags/tag363.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6.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 Type="http://schemas.openxmlformats.org/officeDocument/2006/relationships/image" Target="../media/image12.jpe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tags" Target="../tags/tag533.xml"/><Relationship Id="rId2" Type="http://schemas.openxmlformats.org/officeDocument/2006/relationships/tags" Target="../tags/tag532.xml"/><Relationship Id="rId1" Type="http://schemas.openxmlformats.org/officeDocument/2006/relationships/tags" Target="../tags/tag53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7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7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3.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0" Type="http://schemas.openxmlformats.org/officeDocument/2006/relationships/notesSlide" Target="../notesSlides/notesSlide4.xml"/><Relationship Id="rId1" Type="http://schemas.openxmlformats.org/officeDocument/2006/relationships/tags" Target="../tags/tag381.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95.xml"/><Relationship Id="rId7" Type="http://schemas.openxmlformats.org/officeDocument/2006/relationships/image" Target="../media/image9.jpeg"/><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0" Type="http://schemas.openxmlformats.org/officeDocument/2006/relationships/notesSlide" Target="../notesSlides/notesSlide5.xml"/><Relationship Id="rId1" Type="http://schemas.openxmlformats.org/officeDocument/2006/relationships/tags" Target="../tags/tag38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二、自我意识的层次和结构</a:t>
            </a:r>
            <a:endParaRPr lang="zh-CN" altLang="en-US" sz="2400" b="1" spc="300" noProof="0" dirty="0">
              <a:ln>
                <a:noFill/>
              </a:ln>
              <a:solidFill>
                <a:srgbClr val="FCC301"/>
              </a:solidFill>
              <a:effectLst/>
              <a:uLnTx/>
              <a:sym typeface="+mn-ea"/>
            </a:endParaRPr>
          </a:p>
        </p:txBody>
      </p:sp>
      <p:sp>
        <p:nvSpPr>
          <p:cNvPr id="4" name="矩形 3"/>
          <p:cNvSpPr/>
          <p:nvPr>
            <p:custDataLst>
              <p:tags r:id="rId2"/>
            </p:custDataLst>
          </p:nvPr>
        </p:nvSpPr>
        <p:spPr>
          <a:xfrm>
            <a:off x="0" y="1839595"/>
            <a:ext cx="7156450" cy="409638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595755"/>
            <a:ext cx="1076960" cy="512445"/>
            <a:chOff x="8805" y="2848"/>
            <a:chExt cx="1248" cy="720"/>
          </a:xfrm>
        </p:grpSpPr>
        <p:sp>
          <p:nvSpPr>
            <p:cNvPr id="8" name="任意多边形: 形状 18"/>
            <p:cNvSpPr/>
            <p:nvPr>
              <p:custDataLst>
                <p:tags r:id="rId3"/>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4"/>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5"/>
            </p:custDataLst>
          </p:nvPr>
        </p:nvSpPr>
        <p:spPr>
          <a:xfrm>
            <a:off x="795020" y="2663190"/>
            <a:ext cx="5843270" cy="2320290"/>
          </a:xfrm>
          <a:prstGeom prst="rect">
            <a:avLst/>
          </a:prstGeom>
        </p:spPr>
        <p:txBody>
          <a:bodyPr anchor="ctr" anchorCtr="0"/>
          <a:p>
            <a:pPr marL="285750" marR="0" lvl="0" indent="-285750" algn="just" defTabSz="914400" rtl="0" fontAlgn="base">
              <a:lnSpc>
                <a:spcPct val="150000"/>
              </a:lnSpc>
              <a:spcBef>
                <a:spcPts val="800"/>
              </a:spcBef>
              <a:spcAft>
                <a:spcPts val="0"/>
              </a:spcAft>
              <a:buClr>
                <a:srgbClr val="00B050"/>
              </a:buClr>
              <a:buSzTx/>
              <a:buFont typeface="Malgun Gothic" panose="020B0503020000020004" charset="-127"/>
              <a:buChar char="▣"/>
              <a:defRPr/>
            </a:pPr>
            <a:r>
              <a:rPr kumimoji="0" lang="zh-CN" altLang="en-US" sz="1600" b="1" i="0" strike="noStrike" spc="150" baseline="0" noProof="1">
                <a:ln>
                  <a:noFill/>
                </a:ln>
                <a:effectLst/>
                <a:uLnTx/>
                <a:uFillTx/>
                <a:ea typeface="微软雅黑" panose="020B0503020204020204" charset="-122"/>
                <a:sym typeface="Arial" panose="020B0604020202020204" pitchFamily="34" charset="0"/>
              </a:rPr>
              <a:t>从层次来看，</a:t>
            </a:r>
            <a:r>
              <a:rPr kumimoji="0" lang="zh-CN" altLang="en-US" sz="1600" i="0" strike="noStrike" spc="150" baseline="0" noProof="1">
                <a:ln>
                  <a:noFill/>
                </a:ln>
                <a:effectLst/>
                <a:uLnTx/>
                <a:uFillTx/>
                <a:ea typeface="微软雅黑" panose="020B0503020204020204" charset="-122"/>
                <a:sym typeface="Arial" panose="020B0604020202020204" pitchFamily="34" charset="0"/>
              </a:rPr>
              <a:t>上述的生理自我、社会自我和心理自我是一个由低到高的发展序列，者之间是密切联系的。其中每个层次都有不同的自我认识、自我体验和自我控制，由于这些要素不同的组合，形成了不同个体不同的自我意识。</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pic>
        <p:nvPicPr>
          <p:cNvPr id="23" name="图片 22" descr="C:\Users\kingsoft\Desktop\资源\高清图\绿色\芭蕉叶\disjunct-fern-fern-leaf-2563742.jpgdisjunct-fern-fern-leaf-2563742"/>
          <p:cNvPicPr>
            <a:picLocks noChangeAspect="1"/>
          </p:cNvPicPr>
          <p:nvPr>
            <p:custDataLst>
              <p:tags r:id="rId6"/>
            </p:custDataLst>
          </p:nvPr>
        </p:nvPicPr>
        <p:blipFill rotWithShape="1">
          <a:blip r:embed="rId7"/>
          <a:srcRect/>
          <a:stretch>
            <a:fillRect/>
          </a:stretch>
        </p:blipFill>
        <p:spPr>
          <a:xfrm>
            <a:off x="7311390" y="1839595"/>
            <a:ext cx="4390390" cy="409638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二、自我意识的层次和结构</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0" y="2188845"/>
            <a:ext cx="12192000" cy="4619625"/>
            <a:chOff x="0" y="2721"/>
            <a:chExt cx="19200" cy="7275"/>
          </a:xfrm>
        </p:grpSpPr>
        <p:sp>
          <p:nvSpPr>
            <p:cNvPr id="26" name="任意多边形: 形状 25"/>
            <p:cNvSpPr/>
            <p:nvPr>
              <p:custDataLst>
                <p:tags r:id="rId1"/>
              </p:custDataLst>
            </p:nvPr>
          </p:nvSpPr>
          <p:spPr>
            <a:xfrm>
              <a:off x="12116" y="2721"/>
              <a:ext cx="7084" cy="7262"/>
            </a:xfrm>
            <a:custGeom>
              <a:avLst/>
              <a:gdLst>
                <a:gd name="connsiteX0" fmla="*/ 21365 w 4498109"/>
                <a:gd name="connsiteY0" fmla="*/ 0 h 4611225"/>
                <a:gd name="connsiteX1" fmla="*/ 4498109 w 4498109"/>
                <a:gd name="connsiteY1" fmla="*/ 0 h 4611225"/>
                <a:gd name="connsiteX2" fmla="*/ 4498109 w 4498109"/>
                <a:gd name="connsiteY2" fmla="*/ 4611225 h 4611225"/>
                <a:gd name="connsiteX3" fmla="*/ 0 w 4498109"/>
                <a:gd name="connsiteY3" fmla="*/ 4611225 h 4611225"/>
                <a:gd name="connsiteX4" fmla="*/ 0 w 4498109"/>
                <a:gd name="connsiteY4" fmla="*/ 4564427 h 4611225"/>
                <a:gd name="connsiteX5" fmla="*/ 12195 w 4498109"/>
                <a:gd name="connsiteY5" fmla="*/ 4565043 h 4611225"/>
                <a:gd name="connsiteX6" fmla="*/ 2294948 w 4498109"/>
                <a:gd name="connsiteY6" fmla="*/ 2282290 h 4611225"/>
                <a:gd name="connsiteX7" fmla="*/ 245594 w 4498109"/>
                <a:gd name="connsiteY7" fmla="*/ 11323 h 4611225"/>
                <a:gd name="connsiteX8" fmla="*/ 0 w 4498109"/>
                <a:gd name="connsiteY8" fmla="*/ 0 h 4611225"/>
                <a:gd name="connsiteX9" fmla="*/ 3026 w 4498109"/>
                <a:gd name="connsiteY9" fmla="*/ 0 h 4611225"/>
                <a:gd name="connsiteX10" fmla="*/ 0 w 4498109"/>
                <a:gd name="connsiteY10"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8109" h="4611225">
                  <a:moveTo>
                    <a:pt x="21365" y="0"/>
                  </a:moveTo>
                  <a:lnTo>
                    <a:pt x="4498109" y="0"/>
                  </a:lnTo>
                  <a:lnTo>
                    <a:pt x="4498109"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pattFill prst="lt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p:nvPr>
              <p:custDataLst>
                <p:tags r:id="rId2"/>
              </p:custDataLst>
            </p:nvPr>
          </p:nvSpPr>
          <p:spPr>
            <a:xfrm>
              <a:off x="12116" y="2721"/>
              <a:ext cx="6528" cy="7262"/>
            </a:xfrm>
            <a:custGeom>
              <a:avLst/>
              <a:gdLst>
                <a:gd name="connsiteX0" fmla="*/ 21365 w 4145025"/>
                <a:gd name="connsiteY0" fmla="*/ 0 h 4611225"/>
                <a:gd name="connsiteX1" fmla="*/ 3027250 w 4145025"/>
                <a:gd name="connsiteY1" fmla="*/ 0 h 4611225"/>
                <a:gd name="connsiteX2" fmla="*/ 3197420 w 4145025"/>
                <a:gd name="connsiteY2" fmla="*/ 154662 h 4611225"/>
                <a:gd name="connsiteX3" fmla="*/ 4145025 w 4145025"/>
                <a:gd name="connsiteY3" fmla="*/ 2442382 h 4611225"/>
                <a:gd name="connsiteX4" fmla="*/ 3406234 w 4145025"/>
                <a:gd name="connsiteY4" fmla="*/ 4500349 h 4611225"/>
                <a:gd name="connsiteX5" fmla="*/ 3305463 w 4145025"/>
                <a:gd name="connsiteY5" fmla="*/ 4611225 h 4611225"/>
                <a:gd name="connsiteX6" fmla="*/ 0 w 4145025"/>
                <a:gd name="connsiteY6" fmla="*/ 4611225 h 4611225"/>
                <a:gd name="connsiteX7" fmla="*/ 0 w 4145025"/>
                <a:gd name="connsiteY7" fmla="*/ 4564427 h 4611225"/>
                <a:gd name="connsiteX8" fmla="*/ 12195 w 4145025"/>
                <a:gd name="connsiteY8" fmla="*/ 4565043 h 4611225"/>
                <a:gd name="connsiteX9" fmla="*/ 2294948 w 4145025"/>
                <a:gd name="connsiteY9" fmla="*/ 2282290 h 4611225"/>
                <a:gd name="connsiteX10" fmla="*/ 245594 w 4145025"/>
                <a:gd name="connsiteY10" fmla="*/ 11323 h 4611225"/>
                <a:gd name="connsiteX11" fmla="*/ 0 w 4145025"/>
                <a:gd name="connsiteY11" fmla="*/ 0 h 4611225"/>
                <a:gd name="connsiteX12" fmla="*/ 3026 w 4145025"/>
                <a:gd name="connsiteY12" fmla="*/ 0 h 4611225"/>
                <a:gd name="connsiteX13" fmla="*/ 0 w 4145025"/>
                <a:gd name="connsiteY13"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5025" h="4611225">
                  <a:moveTo>
                    <a:pt x="21365" y="0"/>
                  </a:moveTo>
                  <a:lnTo>
                    <a:pt x="3027250" y="0"/>
                  </a:lnTo>
                  <a:lnTo>
                    <a:pt x="3197420" y="154662"/>
                  </a:lnTo>
                  <a:cubicBezTo>
                    <a:pt x="3782899" y="740140"/>
                    <a:pt x="4145025" y="1548972"/>
                    <a:pt x="4145025" y="2442382"/>
                  </a:cubicBezTo>
                  <a:cubicBezTo>
                    <a:pt x="4145025" y="3224116"/>
                    <a:pt x="3867772" y="3941095"/>
                    <a:pt x="3406234" y="4500349"/>
                  </a:cubicBezTo>
                  <a:lnTo>
                    <a:pt x="3305463"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3"/>
              </p:custDataLst>
            </p:nvPr>
          </p:nvSpPr>
          <p:spPr>
            <a:xfrm>
              <a:off x="0" y="2721"/>
              <a:ext cx="11339" cy="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0" y="9910"/>
              <a:ext cx="12116" cy="74"/>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5"/>
              </p:custDataLst>
            </p:nvPr>
          </p:nvSpPr>
          <p:spPr>
            <a:xfrm>
              <a:off x="12116" y="2735"/>
              <a:ext cx="5688" cy="7248"/>
            </a:xfrm>
            <a:custGeom>
              <a:avLst/>
              <a:gdLst>
                <a:gd name="connsiteX0" fmla="*/ 366125 w 3611975"/>
                <a:gd name="connsiteY0" fmla="*/ 0 h 4602225"/>
                <a:gd name="connsiteX1" fmla="*/ 3611975 w 3611975"/>
                <a:gd name="connsiteY1" fmla="*/ 3245850 h 4602225"/>
                <a:gd name="connsiteX2" fmla="*/ 3356900 w 3611975"/>
                <a:gd name="connsiteY2" fmla="*/ 4509281 h 4602225"/>
                <a:gd name="connsiteX3" fmla="*/ 3312127 w 3611975"/>
                <a:gd name="connsiteY3" fmla="*/ 4602225 h 4602225"/>
                <a:gd name="connsiteX4" fmla="*/ 0 w 3611975"/>
                <a:gd name="connsiteY4" fmla="*/ 4602225 h 4602225"/>
                <a:gd name="connsiteX5" fmla="*/ 0 w 3611975"/>
                <a:gd name="connsiteY5" fmla="*/ 4555427 h 4602225"/>
                <a:gd name="connsiteX6" fmla="*/ 12195 w 3611975"/>
                <a:gd name="connsiteY6" fmla="*/ 4556043 h 4602225"/>
                <a:gd name="connsiteX7" fmla="*/ 2294948 w 3611975"/>
                <a:gd name="connsiteY7" fmla="*/ 2273290 h 4602225"/>
                <a:gd name="connsiteX8" fmla="*/ 458304 w 3611975"/>
                <a:gd name="connsiteY8" fmla="*/ 34106 h 4602225"/>
                <a:gd name="connsiteX9" fmla="*/ 249742 w 3611975"/>
                <a:gd name="connsiteY9" fmla="*/ 2943 h 460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1975" h="4602225">
                  <a:moveTo>
                    <a:pt x="366125" y="0"/>
                  </a:moveTo>
                  <a:cubicBezTo>
                    <a:pt x="2158758" y="0"/>
                    <a:pt x="3611975" y="1453217"/>
                    <a:pt x="3611975" y="3245850"/>
                  </a:cubicBezTo>
                  <a:cubicBezTo>
                    <a:pt x="3611975" y="3694008"/>
                    <a:pt x="3521149" y="4120953"/>
                    <a:pt x="3356900" y="4509281"/>
                  </a:cubicBezTo>
                  <a:lnTo>
                    <a:pt x="3312127" y="4602225"/>
                  </a:lnTo>
                  <a:lnTo>
                    <a:pt x="0" y="4602225"/>
                  </a:lnTo>
                  <a:lnTo>
                    <a:pt x="0" y="4555427"/>
                  </a:lnTo>
                  <a:lnTo>
                    <a:pt x="12195" y="4556043"/>
                  </a:lnTo>
                  <a:cubicBezTo>
                    <a:pt x="1272925" y="4556043"/>
                    <a:pt x="2294948" y="3534020"/>
                    <a:pt x="2294948" y="2273290"/>
                  </a:cubicBezTo>
                  <a:cubicBezTo>
                    <a:pt x="2294948" y="1165227"/>
                    <a:pt x="1505460" y="241558"/>
                    <a:pt x="458304" y="34106"/>
                  </a:cubicBezTo>
                  <a:lnTo>
                    <a:pt x="249742" y="2943"/>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a:xfrm>
              <a:off x="12116" y="5632"/>
              <a:ext cx="5688" cy="4364"/>
            </a:xfrm>
            <a:custGeom>
              <a:avLst/>
              <a:gdLst>
                <a:gd name="connsiteX0" fmla="*/ 3283935 w 3611975"/>
                <a:gd name="connsiteY0" fmla="*/ 0 h 2771272"/>
                <a:gd name="connsiteX1" fmla="*/ 3356900 w 3611975"/>
                <a:gd name="connsiteY1" fmla="*/ 151466 h 2771272"/>
                <a:gd name="connsiteX2" fmla="*/ 3611975 w 3611975"/>
                <a:gd name="connsiteY2" fmla="*/ 1414897 h 2771272"/>
                <a:gd name="connsiteX3" fmla="*/ 3356900 w 3611975"/>
                <a:gd name="connsiteY3" fmla="*/ 2678328 h 2771272"/>
                <a:gd name="connsiteX4" fmla="*/ 3312127 w 3611975"/>
                <a:gd name="connsiteY4" fmla="*/ 2771272 h 2771272"/>
                <a:gd name="connsiteX5" fmla="*/ 0 w 3611975"/>
                <a:gd name="connsiteY5" fmla="*/ 2771272 h 2771272"/>
                <a:gd name="connsiteX6" fmla="*/ 0 w 3611975"/>
                <a:gd name="connsiteY6" fmla="*/ 2746806 h 2771272"/>
                <a:gd name="connsiteX7" fmla="*/ 64205 w 3611975"/>
                <a:gd name="connsiteY7" fmla="*/ 2748429 h 2771272"/>
                <a:gd name="connsiteX8" fmla="*/ 3257962 w 3611975"/>
                <a:gd name="connsiteY8" fmla="*/ 145443 h 27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75" h="2771272">
                  <a:moveTo>
                    <a:pt x="3283935" y="0"/>
                  </a:moveTo>
                  <a:lnTo>
                    <a:pt x="3356900" y="151466"/>
                  </a:lnTo>
                  <a:cubicBezTo>
                    <a:pt x="3521149" y="539794"/>
                    <a:pt x="3611975" y="966739"/>
                    <a:pt x="3611975" y="1414897"/>
                  </a:cubicBezTo>
                  <a:cubicBezTo>
                    <a:pt x="3611975" y="1863055"/>
                    <a:pt x="3521149" y="2290000"/>
                    <a:pt x="3356900" y="2678328"/>
                  </a:cubicBezTo>
                  <a:lnTo>
                    <a:pt x="3312127" y="2771272"/>
                  </a:lnTo>
                  <a:lnTo>
                    <a:pt x="0" y="2771272"/>
                  </a:lnTo>
                  <a:lnTo>
                    <a:pt x="0" y="2746806"/>
                  </a:lnTo>
                  <a:lnTo>
                    <a:pt x="64205" y="2748429"/>
                  </a:lnTo>
                  <a:cubicBezTo>
                    <a:pt x="1639592" y="2748429"/>
                    <a:pt x="2953980" y="1630964"/>
                    <a:pt x="3257962" y="145443"/>
                  </a:cubicBezTo>
                  <a:close/>
                </a:path>
              </a:pathLst>
            </a:custGeom>
            <a:solidFill>
              <a:schemeClr val="tx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8" name="文本框 7"/>
          <p:cNvSpPr txBox="1"/>
          <p:nvPr>
            <p:custDataLst>
              <p:tags r:id="rId7"/>
            </p:custDataLst>
          </p:nvPr>
        </p:nvSpPr>
        <p:spPr>
          <a:xfrm>
            <a:off x="688340" y="2376805"/>
            <a:ext cx="10939145" cy="339598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l" fontAlgn="ctr">
              <a:lnSpc>
                <a:spcPct val="150000"/>
              </a:lnSpc>
              <a:spcBef>
                <a:spcPts val="1000"/>
              </a:spcBef>
              <a:spcAft>
                <a:spcPts val="0"/>
              </a:spcAft>
              <a:buSzPct val="100000"/>
              <a:buFont typeface="Wingdings" panose="05000000000000000000" charset="0"/>
              <a:buNone/>
            </a:pPr>
            <a:r>
              <a:rPr lang="zh-CN" altLang="en-US" b="1">
                <a:ln>
                  <a:noFill/>
                </a:ln>
                <a:solidFill>
                  <a:schemeClr val="accent2"/>
                </a:solidFill>
                <a:effectLst/>
                <a:uLnTx/>
                <a:uFillTx/>
                <a:ea typeface="微软雅黑" panose="020B0503020204020204" charset="-122"/>
                <a:sym typeface="Arial" panose="020B0604020202020204" pitchFamily="34" charset="0"/>
              </a:rPr>
              <a:t>从存在方式看，</a:t>
            </a:r>
            <a:r>
              <a:rPr lang="zh-CN" altLang="en-US">
                <a:ln>
                  <a:noFill/>
                </a:ln>
                <a:effectLst/>
                <a:uLnTx/>
                <a:uFillTx/>
                <a:ea typeface="微软雅黑" panose="020B0503020204020204" charset="-122"/>
                <a:sym typeface="Arial" panose="020B0604020202020204" pitchFamily="34" charset="0"/>
              </a:rPr>
              <a:t>自我意识可分为现实自我、投射自我和理想自我。所谓现实自我就是个体从自己的立场出发对自己当前总体实际状况的基本看法；投射自我也称镜中自我，是指个体想象自己在他人心目中的形象或他人对自己的基本看法；理想自我则是指个体想要达到的比较完美的形象。从自我观念存在的形式来看，现实自我是一种能被人感知到的客观存在，而投射自我和理想自我是在个体大脑中的一种客观存在，容易受到个体的主观因素影响，往往不稳定、易变化。研究表明，当现实自我和投射自我相一致时，个体会产生加快自我发展的倾向，反之，个体会感到别人不理解自己，或试图改变现实自我。当理想自我建立在个体的实际情况基础之上，且符合社会要求和期望时，它就会指导现实自我积极适应并作用于内外环境，从而使自我意识获得快速发展。反之，如果理想自我、现实自我和社会自我三者之间有矛盾，就会引起个体内心的混乱，甚至会引起严重的心理疾病。</a:t>
            </a:r>
            <a:endParaRPr lang="zh-CN" altLang="en-US">
              <a:ln>
                <a:noFill/>
              </a:ln>
              <a:effectLst/>
              <a:uLnTx/>
              <a:uFillTx/>
              <a:ea typeface="微软雅黑" panose="020B050302020402020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大学生自我意识与培养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大学生良好自我意识的培养</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一、正确的自我认知</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650875" y="173355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（一）正确的自我认知</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矩形 11"/>
          <p:cNvSpPr/>
          <p:nvPr>
            <p:custDataLst>
              <p:tags r:id="rId3"/>
            </p:custDataLst>
          </p:nvPr>
        </p:nvSpPr>
        <p:spPr>
          <a:xfrm>
            <a:off x="780415" y="2313940"/>
            <a:ext cx="6744335" cy="3580130"/>
          </a:xfrm>
          <a:prstGeom prst="rect">
            <a:avLst/>
          </a:prstGeom>
        </p:spPr>
        <p:txBody>
          <a:bodyPr anchor="ctr"/>
          <a:lstStyle/>
          <a:p>
            <a:pPr lvl="0" indent="431800" defTabSz="913765" fontAlgn="base">
              <a:lnSpc>
                <a:spcPct val="130000"/>
              </a:lnSpc>
              <a:spcBef>
                <a:spcPts val="500"/>
              </a:spcBef>
              <a:buSzPct val="25000"/>
              <a:buNone/>
              <a:defRPr/>
              <a:extLst>
                <a:ext uri="{35155182-B16C-46BC-9424-99874614C6A1}">
                  <wpsdc:indentchars xmlns:wpsdc="http://www.wps.cn/officeDocument/2017/drawingmlCustomData" val="200" checksum="2036942933"/>
                </a:ext>
              </a:extLst>
            </a:pPr>
            <a:r>
              <a:rPr lang="en-US" altLang="zh-CN" sz="1600" spc="100">
                <a:solidFill>
                  <a:schemeClr val="tx1"/>
                </a:solidFill>
                <a:uFillTx/>
                <a:latin typeface="微软雅黑" panose="020B0503020204020204" charset="-122"/>
                <a:ea typeface="微软雅黑" panose="020B0503020204020204" charset="-122"/>
                <a:cs typeface="微软雅黑" panose="020B0503020204020204" charset="-122"/>
                <a:sym typeface="+mn-ea"/>
              </a:rPr>
              <a:t>“人贵有自知之明”，全面而正确的自我认知是培养良好的自我意识的前提和基础。“世界上没有两片相同的树叶”，每个人都是有自己特色的、独一无二的，只有正确认识自己，才能科学对待自己的过去，恰当地确立自我发展的方向，实实在在地把握现在；才能在社会情境中找到自己恰当的位置，才能理解他人，尊重他人，与他人和谐相处，被社会所接纳。</a:t>
            </a:r>
            <a:endParaRPr lang="en-US" altLang="zh-CN" sz="160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lvl="0" indent="431800" defTabSz="913765" fontAlgn="base">
              <a:lnSpc>
                <a:spcPct val="130000"/>
              </a:lnSpc>
              <a:spcBef>
                <a:spcPts val="500"/>
              </a:spcBef>
              <a:buSzPct val="25000"/>
              <a:buNone/>
              <a:defRPr/>
              <a:extLst>
                <a:ext uri="{35155182-B16C-46BC-9424-99874614C6A1}">
                  <wpsdc:indentchars xmlns:wpsdc="http://www.wps.cn/officeDocument/2017/drawingmlCustomData" val="200" checksum="2036942933"/>
                </a:ext>
              </a:extLst>
            </a:pPr>
            <a:r>
              <a:rPr lang="en-US" altLang="zh-CN" sz="1600" spc="100">
                <a:solidFill>
                  <a:schemeClr val="tx1"/>
                </a:solidFill>
                <a:uFillTx/>
                <a:latin typeface="微软雅黑" panose="020B0503020204020204" charset="-122"/>
                <a:ea typeface="微软雅黑" panose="020B0503020204020204" charset="-122"/>
                <a:cs typeface="微软雅黑" panose="020B0503020204020204" charset="-122"/>
                <a:sym typeface="+mn-ea"/>
              </a:rPr>
              <a:t>我们不妨自己认真仔细地想一想，用尽量多的形容词描述自己，要忠实于自己的内心。在此基础上，进行第二步，即“投射自我”的描述，描述父母眼中的我、同学眼中的我、老师眼中的我、恋人眼中的我、兄弟姐妹眼中的我，你再寻找这些描述中共同的品质，将其归类。描述你的维度越多，你越会找到比较正确的自我。</a:t>
            </a:r>
            <a:endParaRPr lang="en-US" altLang="zh-CN" sz="160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3" name="图片 12" descr="&amp;pky8941366315&amp;"/>
          <p:cNvPicPr>
            <a:picLocks noChangeAspect="1"/>
          </p:cNvPicPr>
          <p:nvPr/>
        </p:nvPicPr>
        <p:blipFill>
          <a:blip r:embed="rId4">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grpSp>
        <p:nvGrpSpPr>
          <p:cNvPr id="15" name="组合 14"/>
          <p:cNvGrpSpPr/>
          <p:nvPr/>
        </p:nvGrpSpPr>
        <p:grpSpPr>
          <a:xfrm>
            <a:off x="7625715" y="2371090"/>
            <a:ext cx="4206240" cy="3522345"/>
            <a:chOff x="9672" y="2691"/>
            <a:chExt cx="8866" cy="7088"/>
          </a:xfrm>
        </p:grpSpPr>
        <p:sp>
          <p:nvSpPr>
            <p:cNvPr id="2" name="矩形 1"/>
            <p:cNvSpPr/>
            <p:nvPr>
              <p:custDataLst>
                <p:tags r:id="rId5"/>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6">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mp;pky8926729319&amp;"/>
          <p:cNvPicPr>
            <a:picLocks noChangeAspect="1"/>
          </p:cNvPicPr>
          <p:nvPr/>
        </p:nvPicPr>
        <p:blipFill>
          <a:blip r:embed="rId1"/>
          <a:srcRect r="35152"/>
          <a:stretch>
            <a:fillRect/>
          </a:stretch>
        </p:blipFill>
        <p:spPr>
          <a:xfrm flipH="1">
            <a:off x="6350000" y="1019810"/>
            <a:ext cx="5842000" cy="5867400"/>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一、正确的自我认知</a:t>
            </a:r>
            <a:endParaRPr lang="zh-CN" altLang="en-US" sz="2400" b="1" spc="300" noProof="0" dirty="0">
              <a:ln>
                <a:noFill/>
              </a:ln>
              <a:solidFill>
                <a:srgbClr val="FCC301"/>
              </a:solidFill>
              <a:effectLst/>
              <a:uLnTx/>
              <a:sym typeface="+mn-ea"/>
            </a:endParaRPr>
          </a:p>
        </p:txBody>
      </p:sp>
      <p:sp>
        <p:nvSpPr>
          <p:cNvPr id="3" name="矩形 2"/>
          <p:cNvSpPr/>
          <p:nvPr>
            <p:custDataLst>
              <p:tags r:id="rId3"/>
            </p:custDataLst>
          </p:nvPr>
        </p:nvSpPr>
        <p:spPr>
          <a:xfrm>
            <a:off x="699770" y="2284095"/>
            <a:ext cx="7103745" cy="3634105"/>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4"/>
            </p:custDataLst>
          </p:nvPr>
        </p:nvSpPr>
        <p:spPr>
          <a:xfrm>
            <a:off x="1059815" y="2701290"/>
            <a:ext cx="6344285" cy="269430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4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要想使自我评价客观恰当，就要全方位地比较，多角度地评价自我。古人云：“以铜为镜，可以正衣冠；以史为镜，可以知兴替；以人为镜，可以明得失。”积极地将获得的信息进行分析、综合和比较，既要进行纵向比较——将现实自我与过去自我、理想自我进行比较，又要进行横向比较——将自己与他人作比较；既要与比自己优秀的人比较，又要与相似的人比较，还要与比自己稍差的人比较。只有这样，我们才能正确认识自我，客观评价自我。</a:t>
            </a:r>
            <a:endParaRPr lang="zh-CN" altLang="en-US" sz="1600" spc="150" dirty="0">
              <a:solidFill>
                <a:sysClr val="windowText" lastClr="000000"/>
              </a:solidFill>
              <a:uFillTx/>
              <a:cs typeface="微软雅黑" panose="020B0503020204020204" charset="-122"/>
              <a:sym typeface="+mn-ea"/>
            </a:endParaRPr>
          </a:p>
        </p:txBody>
      </p:sp>
      <p:sp>
        <p:nvSpPr>
          <p:cNvPr id="11" name="文本框 10"/>
          <p:cNvSpPr txBox="1"/>
          <p:nvPr>
            <p:custDataLst>
              <p:tags r:id="rId5"/>
            </p:custDataLst>
          </p:nvPr>
        </p:nvSpPr>
        <p:spPr>
          <a:xfrm>
            <a:off x="650875" y="168973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（二）多角度的自我评价</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mp;pky8926729319&amp;"/>
          <p:cNvPicPr>
            <a:picLocks noChangeAspect="1"/>
          </p:cNvPicPr>
          <p:nvPr/>
        </p:nvPicPr>
        <p:blipFill>
          <a:blip r:embed="rId1"/>
          <a:srcRect r="35152"/>
          <a:stretch>
            <a:fillRect/>
          </a:stretch>
        </p:blipFill>
        <p:spPr>
          <a:xfrm flipH="1">
            <a:off x="6350000" y="1019810"/>
            <a:ext cx="5842000" cy="5867400"/>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一、正确的自我认知</a:t>
            </a:r>
            <a:endParaRPr lang="zh-CN" altLang="en-US" sz="2400" b="1" spc="300" noProof="0" dirty="0">
              <a:ln>
                <a:noFill/>
              </a:ln>
              <a:solidFill>
                <a:srgbClr val="FCC301"/>
              </a:solidFill>
              <a:effectLst/>
              <a:uLnTx/>
              <a:sym typeface="+mn-ea"/>
            </a:endParaRPr>
          </a:p>
        </p:txBody>
      </p:sp>
      <p:sp>
        <p:nvSpPr>
          <p:cNvPr id="3" name="矩形 2"/>
          <p:cNvSpPr/>
          <p:nvPr>
            <p:custDataLst>
              <p:tags r:id="rId3"/>
            </p:custDataLst>
          </p:nvPr>
        </p:nvSpPr>
        <p:spPr>
          <a:xfrm>
            <a:off x="699770" y="2284095"/>
            <a:ext cx="7103745" cy="3634105"/>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4"/>
            </p:custDataLst>
          </p:nvPr>
        </p:nvSpPr>
        <p:spPr>
          <a:xfrm>
            <a:off x="1059815" y="3037205"/>
            <a:ext cx="6344285" cy="213741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5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中国古代的曾子说“吾日三省吾身”，就是一种自我反省、自我监督活动。没有自我反省，就无从实现自我完善。通过反省、分析自己成功或失败的原因，对自己作一分为二的分析，严于解剖自我，敢于批评自己，调整自我评价，从而定位自我，提高自我认识，作为自我调控的出发点。</a:t>
            </a:r>
            <a:endParaRPr lang="zh-CN" altLang="en-US" sz="1600" spc="150" dirty="0">
              <a:solidFill>
                <a:sysClr val="windowText" lastClr="000000"/>
              </a:solidFill>
              <a:uFillTx/>
              <a:cs typeface="微软雅黑" panose="020B0503020204020204" charset="-122"/>
              <a:sym typeface="+mn-ea"/>
            </a:endParaRPr>
          </a:p>
        </p:txBody>
      </p:sp>
      <p:sp>
        <p:nvSpPr>
          <p:cNvPr id="11" name="文本框 10"/>
          <p:cNvSpPr txBox="1"/>
          <p:nvPr>
            <p:custDataLst>
              <p:tags r:id="rId5"/>
            </p:custDataLst>
          </p:nvPr>
        </p:nvSpPr>
        <p:spPr>
          <a:xfrm>
            <a:off x="650875" y="168973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（三）经常的自我反省</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0" y="3748405"/>
            <a:ext cx="12188825" cy="3110230"/>
          </a:xfrm>
          <a:prstGeom prst="rect">
            <a:avLst/>
          </a:prstGeom>
          <a:solidFill>
            <a:srgbClr val="84D1C2">
              <a:alpha val="14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二、积极的自我悦纳</a:t>
            </a:r>
            <a:endParaRPr lang="zh-CN" altLang="en-US" sz="2400" b="1" spc="300" noProof="0" dirty="0">
              <a:ln>
                <a:noFill/>
              </a:ln>
              <a:solidFill>
                <a:srgbClr val="FCC301"/>
              </a:solidFill>
              <a:effectLst/>
              <a:uLnTx/>
              <a:sym typeface="+mn-ea"/>
            </a:endParaRPr>
          </a:p>
        </p:txBody>
      </p:sp>
      <p:sp>
        <p:nvSpPr>
          <p:cNvPr id="2" name="文本框 25"/>
          <p:cNvSpPr txBox="1"/>
          <p:nvPr>
            <p:custDataLst>
              <p:tags r:id="rId3"/>
            </p:custDataLst>
          </p:nvPr>
        </p:nvSpPr>
        <p:spPr>
          <a:xfrm>
            <a:off x="956945" y="1439545"/>
            <a:ext cx="5089525" cy="2134235"/>
          </a:xfrm>
          <a:prstGeom prst="rect">
            <a:avLst/>
          </a:prstGeom>
          <a:noFill/>
          <a:ln w="9525">
            <a:noFill/>
          </a:ln>
        </p:spPr>
        <p:txBody>
          <a:bodyPr lIns="101600" tIns="0" rIns="82550" bIns="0"/>
          <a:p>
            <a:pPr marL="285750" marR="0" indent="-285750" algn="just" defTabSz="914400" fontAlgn="ctr">
              <a:lnSpc>
                <a:spcPct val="140000"/>
              </a:lnSpc>
              <a:spcBef>
                <a:spcPts val="500"/>
              </a:spcBef>
              <a:buClr>
                <a:srgbClr val="E34D4D"/>
              </a:buClr>
              <a:buSzPct val="80000"/>
              <a:buFont typeface="WPS-Bullets" pitchFamily="2" charset="0"/>
              <a:buChar char=""/>
              <a:defRPr/>
            </a:pPr>
            <a:r>
              <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（一）喜欢自己</a:t>
            </a:r>
            <a:endPar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a:p>
            <a:pPr marR="0" algn="just" defTabSz="914400" fontAlgn="ctr">
              <a:lnSpc>
                <a:spcPct val="140000"/>
              </a:lnSpc>
              <a:spcBef>
                <a:spcPts val="500"/>
              </a:spcBef>
              <a:buClr>
                <a:srgbClr val="E34D4D"/>
              </a:buClr>
              <a:buSzPct val="80000"/>
              <a:buFont typeface="WPS-Bullets" pitchFamily="2" charset="0"/>
              <a:buNone/>
              <a:defRPr/>
            </a:pP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悦纳自我就是要接纳自己、喜欢自己、欣赏自己、自尊自爱，对自己充满信心。看到自己身上的闪光点，发现自己潜藏的、待挖掘的能量，找到自己存在的价值。天生我材必有用，不必苛求自己做个十全十美的人。体会自我的独特性，在此基础上体验价值感、幸福感、愉快感与满足感。</a:t>
            </a:r>
            <a:endPar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25"/>
          <p:cNvSpPr txBox="1"/>
          <p:nvPr>
            <p:custDataLst>
              <p:tags r:id="rId4"/>
            </p:custDataLst>
          </p:nvPr>
        </p:nvSpPr>
        <p:spPr>
          <a:xfrm>
            <a:off x="956310" y="3978275"/>
            <a:ext cx="10440035" cy="2117725"/>
          </a:xfrm>
          <a:prstGeom prst="rect">
            <a:avLst/>
          </a:prstGeom>
          <a:noFill/>
          <a:ln w="9525">
            <a:noFill/>
          </a:ln>
        </p:spPr>
        <p:txBody>
          <a:bodyPr lIns="101600" tIns="0" rIns="82550" bIns="0"/>
          <a:p>
            <a:pPr marL="285750" marR="0" indent="-285750" algn="just" defTabSz="914400" fontAlgn="ctr">
              <a:lnSpc>
                <a:spcPct val="140000"/>
              </a:lnSpc>
              <a:spcBef>
                <a:spcPts val="500"/>
              </a:spcBef>
              <a:buClr>
                <a:srgbClr val="E34D4D"/>
              </a:buClr>
              <a:buSzPct val="80000"/>
              <a:buFont typeface="WPS-Bullets" pitchFamily="2" charset="0"/>
              <a:buChar char=""/>
              <a:defRPr/>
            </a:pPr>
            <a:r>
              <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（三）全面地看待自己的优缺点</a:t>
            </a:r>
            <a:endPar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a:p>
            <a:pPr marR="0" algn="just" defTabSz="914400" fontAlgn="ctr">
              <a:lnSpc>
                <a:spcPct val="140000"/>
              </a:lnSpc>
              <a:spcBef>
                <a:spcPts val="500"/>
              </a:spcBef>
              <a:buClr>
                <a:srgbClr val="E34D4D"/>
              </a:buClr>
              <a:buSzPct val="80000"/>
              <a:buFont typeface="WPS-Bullets" pitchFamily="2" charset="0"/>
              <a:buNone/>
              <a:defRPr/>
            </a:pPr>
            <a:r>
              <a:rPr kumimoji="0"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小李是个安静而庄重的人，但她认为自己是个“笨拙而又无趣”的人。相反，小王是个口若悬河的人，但她自认为：“我真是个大嘴巴，哪天我才能安静一点呢？我真希望变得端庄一点啊！”她们都没有全面地看待自己的优缺点。</a:t>
            </a:r>
            <a:endParaRPr kumimoji="0"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a:p>
            <a:pPr marR="0" algn="just" defTabSz="914400" fontAlgn="ctr">
              <a:lnSpc>
                <a:spcPct val="140000"/>
              </a:lnSpc>
              <a:spcBef>
                <a:spcPts val="500"/>
              </a:spcBef>
              <a:buClr>
                <a:srgbClr val="E34D4D"/>
              </a:buClr>
              <a:buSzPct val="80000"/>
              <a:buFont typeface="WPS-Bullets" pitchFamily="2" charset="0"/>
              <a:buNone/>
              <a:defRPr/>
            </a:pPr>
            <a:r>
              <a:rPr kumimoji="0"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其实，每个人都既有长处又有弱点，“尺有所短、寸有所长”。因此，要接纳自己的不完美，树立正确的认知观念，人不能十全十美，每个人都有优缺点，人既不会事事行，也不会事事不行。要善于克服自己的缺点，扬长避短，充分地挖掘自身潜力。。</a:t>
            </a:r>
            <a:endParaRPr kumimoji="0"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7" name="文本框 25"/>
          <p:cNvSpPr txBox="1"/>
          <p:nvPr>
            <p:custDataLst>
              <p:tags r:id="rId5"/>
            </p:custDataLst>
          </p:nvPr>
        </p:nvSpPr>
        <p:spPr>
          <a:xfrm>
            <a:off x="6161405" y="1439545"/>
            <a:ext cx="5234940" cy="2348865"/>
          </a:xfrm>
          <a:prstGeom prst="rect">
            <a:avLst/>
          </a:prstGeom>
          <a:noFill/>
          <a:ln w="9525">
            <a:noFill/>
          </a:ln>
        </p:spPr>
        <p:txBody>
          <a:bodyPr lIns="101600" tIns="0" rIns="82550" bIns="0"/>
          <a:p>
            <a:pPr marL="285750" marR="0" indent="-285750" algn="just" defTabSz="914400" fontAlgn="ctr">
              <a:lnSpc>
                <a:spcPct val="140000"/>
              </a:lnSpc>
              <a:spcBef>
                <a:spcPts val="500"/>
              </a:spcBef>
              <a:buClr>
                <a:srgbClr val="E34D4D"/>
              </a:buClr>
              <a:buSzPct val="80000"/>
              <a:buFont typeface="WPS-Bullets" pitchFamily="2" charset="0"/>
              <a:buChar char=""/>
              <a:defRPr/>
            </a:pPr>
            <a:r>
              <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（二）保持乐观、性情开朗</a:t>
            </a:r>
            <a:endPar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a:p>
            <a:pPr marR="0" algn="just" defTabSz="914400" fontAlgn="ctr">
              <a:lnSpc>
                <a:spcPct val="140000"/>
              </a:lnSpc>
              <a:spcBef>
                <a:spcPts val="500"/>
              </a:spcBef>
              <a:buClr>
                <a:srgbClr val="E34D4D"/>
              </a:buClr>
              <a:buSzPct val="80000"/>
              <a:buFont typeface="WPS-Bullets" pitchFamily="2" charset="0"/>
              <a:buNone/>
              <a:defRPr/>
            </a:pP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马克思曾说过：一种美好的心境，比十副良药更能解除生理上的疲劳和痛苦。经常保持着一种充实、愉悦的心境，这对于抵消那些不愉快的情绪体验，保持心理平衡，具有不可低估的作用。保持乐观、性情开朗，就能面对现实、正视现实中的自我，从而采取积极有效的态度去面对现实自我。</a:t>
            </a:r>
            <a:endPar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388992" y="2414953"/>
            <a:ext cx="3418878" cy="3845170"/>
          </a:xfrm>
          <a:prstGeom prst="rect">
            <a:avLst/>
          </a:prstGeom>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3. 界定问题，仔细诊断</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界定问题的主要任务是依据收集到的信息，结合心理咨询的有关知识，对学生的问</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题进行界定、诊断，辨明问题的类型、性质和严重程度等，为确立咨询目标和选择咨询方法打下基础。这个阶段要解决三个问题：（1）问题的类型。是学习、工作、婚恋情感问题，还是自我发展问题。（2）问题的性质。是一般的心理问题还是严重的精神疾病，是障碍性咨询还是发展性咨询。（3）问题的程度。不管是心理障碍还是心理疾病都要判定程度的轻重。为了准确判断，可以参考心理测验的结果。</a:t>
            </a:r>
            <a:endParaRPr lang="zh-CN" altLang="en-US" sz="1200" spc="150">
              <a:solidFill>
                <a:schemeClr val="bg1"/>
              </a:solidFill>
              <a:latin typeface="Arial" panose="020B0604020202020204" pitchFamily="34" charset="0"/>
              <a:ea typeface="微软雅黑" panose="020B0503020204020204" charset="-122"/>
            </a:endParaRPr>
          </a:p>
        </p:txBody>
      </p:sp>
      <p:pic>
        <p:nvPicPr>
          <p:cNvPr id="13" name="图片 12" descr="&amp;pky8558874562&amp;"/>
          <p:cNvPicPr>
            <a:picLocks noChangeAspect="1"/>
          </p:cNvPicPr>
          <p:nvPr/>
        </p:nvPicPr>
        <p:blipFill>
          <a:blip r:embed="rId2"/>
          <a:srcRect l="21408" t="5561" r="28731"/>
          <a:stretch>
            <a:fillRect/>
          </a:stretch>
        </p:blipFill>
        <p:spPr>
          <a:xfrm>
            <a:off x="7404100" y="1776095"/>
            <a:ext cx="3351530" cy="4017010"/>
          </a:xfrm>
          <a:prstGeom prst="rect">
            <a:avLst/>
          </a:prstGeom>
          <a:effectLst>
            <a:glow rad="101600">
              <a:schemeClr val="accent1">
                <a:satMod val="175000"/>
                <a:alpha val="40000"/>
              </a:schemeClr>
            </a:glow>
            <a:outerShdw blurRad="50800" dist="38100" dir="10800000" algn="r" rotWithShape="0">
              <a:prstClr val="black">
                <a:alpha val="40000"/>
              </a:prstClr>
            </a:outerShdw>
          </a:effectLst>
        </p:spPr>
      </p:pic>
      <p:sp>
        <p:nvSpPr>
          <p:cNvPr id="17" name="文本占位符 16"/>
          <p:cNvSpPr>
            <a:spLocks noGrp="1"/>
          </p:cNvSpPr>
          <p:nvPr>
            <p:ph type="body" sz="quarter" idx="10"/>
            <p:custDataLst>
              <p:tags r:id="rId3"/>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三、有效的自我调控</a:t>
            </a:r>
            <a:endParaRPr lang="zh-CN" altLang="en-US" sz="2400" b="1" spc="300" noProof="0" dirty="0">
              <a:ln>
                <a:noFill/>
              </a:ln>
              <a:solidFill>
                <a:srgbClr val="FCC301"/>
              </a:solidFill>
              <a:effectLst/>
              <a:uLnTx/>
              <a:sym typeface="+mn-ea"/>
            </a:endParaRPr>
          </a:p>
        </p:txBody>
      </p:sp>
      <p:sp>
        <p:nvSpPr>
          <p:cNvPr id="4" name="矩形 3"/>
          <p:cNvSpPr/>
          <p:nvPr>
            <p:custDataLst>
              <p:tags r:id="rId4"/>
            </p:custDataLst>
          </p:nvPr>
        </p:nvSpPr>
        <p:spPr>
          <a:xfrm>
            <a:off x="-7620" y="1776095"/>
            <a:ext cx="7156450" cy="403161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1024255" y="201485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（一）建立合乎自身实际的目标</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grpSp>
        <p:nvGrpSpPr>
          <p:cNvPr id="21" name="组合 20"/>
          <p:cNvGrpSpPr/>
          <p:nvPr/>
        </p:nvGrpSpPr>
        <p:grpSpPr>
          <a:xfrm>
            <a:off x="5591175" y="1532255"/>
            <a:ext cx="1076960" cy="512445"/>
            <a:chOff x="8805" y="2848"/>
            <a:chExt cx="1248" cy="720"/>
          </a:xfrm>
        </p:grpSpPr>
        <p:sp>
          <p:nvSpPr>
            <p:cNvPr id="5" name="任意多边形: 形状 18"/>
            <p:cNvSpPr/>
            <p:nvPr>
              <p:custDataLst>
                <p:tags r:id="rId6"/>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7" name="任意多边形: 形状 19"/>
            <p:cNvSpPr/>
            <p:nvPr>
              <p:custDataLst>
                <p:tags r:id="rId7"/>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8"/>
            </p:custDataLst>
          </p:nvPr>
        </p:nvSpPr>
        <p:spPr>
          <a:xfrm>
            <a:off x="1134110" y="2663190"/>
            <a:ext cx="5534025" cy="2686685"/>
          </a:xfrm>
          <a:prstGeom prst="rect">
            <a:avLst/>
          </a:prstGeom>
        </p:spPr>
        <p:txBody>
          <a:bodyPr/>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建立合乎自身实际情况的抱负水平，确立合适的理想自我。在充分了解自己的基础上确定恰当的目标，使目标既符合自己的实际要求，又符合自己的实际能力，不苛求自己，不被他人的要求左右。对大学生来说必须明确自己的期望是什么，以及这种期望的来源是来自自我的本身能力和需要，还是从满足他人的期望出发。只有明确这一点，才可能真正地认清自己，规划自己的发展方向，最终形成独立的自我。</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388992" y="2414953"/>
            <a:ext cx="3418878" cy="3845170"/>
          </a:xfrm>
          <a:prstGeom prst="rect">
            <a:avLst/>
          </a:prstGeom>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3. 界定问题，仔细诊断</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界定问题的主要任务是依据收集到的信息，结合心理咨询的有关知识，对学生的问</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题进行界定、诊断，辨明问题的类型、性质和严重程度等，为确立咨询目标和选择咨询方法打下基础。这个阶段要解决三个问题：（1）问题的类型。是学习、工作、婚恋情感问题，还是自我发展问题。（2）问题的性质。是一般的心理问题还是严重的精神疾病，是障碍性咨询还是发展性咨询。（3）问题的程度。不管是心理障碍还是心理疾病都要判定程度的轻重。为了准确判断，可以参考心理测验的结果。</a:t>
            </a:r>
            <a:endParaRPr lang="zh-CN" altLang="en-US" sz="1200" spc="150">
              <a:solidFill>
                <a:schemeClr val="bg1"/>
              </a:solidFill>
              <a:latin typeface="Arial" panose="020B0604020202020204" pitchFamily="34" charset="0"/>
              <a:ea typeface="微软雅黑" panose="020B0503020204020204" charset="-122"/>
            </a:endParaRPr>
          </a:p>
        </p:txBody>
      </p:sp>
      <p:pic>
        <p:nvPicPr>
          <p:cNvPr id="13" name="图片 12" descr="&amp;pky8558874562&amp;"/>
          <p:cNvPicPr>
            <a:picLocks noChangeAspect="1"/>
          </p:cNvPicPr>
          <p:nvPr/>
        </p:nvPicPr>
        <p:blipFill>
          <a:blip r:embed="rId2"/>
          <a:srcRect l="21408" t="5561" r="28731"/>
          <a:stretch>
            <a:fillRect/>
          </a:stretch>
        </p:blipFill>
        <p:spPr>
          <a:xfrm>
            <a:off x="7404100" y="1776095"/>
            <a:ext cx="3351530" cy="4017010"/>
          </a:xfrm>
          <a:prstGeom prst="rect">
            <a:avLst/>
          </a:prstGeom>
          <a:effectLst>
            <a:glow rad="101600">
              <a:schemeClr val="accent1">
                <a:satMod val="175000"/>
                <a:alpha val="40000"/>
              </a:schemeClr>
            </a:glow>
            <a:outerShdw blurRad="50800" dist="38100" dir="10800000" algn="r" rotWithShape="0">
              <a:prstClr val="black">
                <a:alpha val="40000"/>
              </a:prstClr>
            </a:outerShdw>
          </a:effectLst>
        </p:spPr>
      </p:pic>
      <p:sp>
        <p:nvSpPr>
          <p:cNvPr id="17" name="文本占位符 16"/>
          <p:cNvSpPr>
            <a:spLocks noGrp="1"/>
          </p:cNvSpPr>
          <p:nvPr>
            <p:ph type="body" sz="quarter" idx="10"/>
            <p:custDataLst>
              <p:tags r:id="rId3"/>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三、有效的自我调控</a:t>
            </a:r>
            <a:endParaRPr lang="zh-CN" altLang="en-US" sz="2400" b="1" spc="300" noProof="0" dirty="0">
              <a:ln>
                <a:noFill/>
              </a:ln>
              <a:solidFill>
                <a:srgbClr val="FCC301"/>
              </a:solidFill>
              <a:effectLst/>
              <a:uLnTx/>
              <a:sym typeface="+mn-ea"/>
            </a:endParaRPr>
          </a:p>
        </p:txBody>
      </p:sp>
      <p:sp>
        <p:nvSpPr>
          <p:cNvPr id="4" name="矩形 3"/>
          <p:cNvSpPr/>
          <p:nvPr>
            <p:custDataLst>
              <p:tags r:id="rId4"/>
            </p:custDataLst>
          </p:nvPr>
        </p:nvSpPr>
        <p:spPr>
          <a:xfrm>
            <a:off x="-7620" y="1776095"/>
            <a:ext cx="7156450" cy="403161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1024255" y="201485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（二）培养顽强的意志力</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grpSp>
        <p:nvGrpSpPr>
          <p:cNvPr id="21" name="组合 20"/>
          <p:cNvGrpSpPr/>
          <p:nvPr/>
        </p:nvGrpSpPr>
        <p:grpSpPr>
          <a:xfrm>
            <a:off x="5591175" y="1532255"/>
            <a:ext cx="1076960" cy="512445"/>
            <a:chOff x="8805" y="2848"/>
            <a:chExt cx="1248" cy="720"/>
          </a:xfrm>
        </p:grpSpPr>
        <p:sp>
          <p:nvSpPr>
            <p:cNvPr id="5" name="任意多边形: 形状 18"/>
            <p:cNvSpPr/>
            <p:nvPr>
              <p:custDataLst>
                <p:tags r:id="rId6"/>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7" name="任意多边形: 形状 19"/>
            <p:cNvSpPr/>
            <p:nvPr>
              <p:custDataLst>
                <p:tags r:id="rId7"/>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8"/>
            </p:custDataLst>
          </p:nvPr>
        </p:nvSpPr>
        <p:spPr>
          <a:xfrm>
            <a:off x="1134110" y="2636520"/>
            <a:ext cx="5534025" cy="2686685"/>
          </a:xfrm>
          <a:prstGeom prst="rect">
            <a:avLst/>
          </a:prstGeom>
        </p:spPr>
        <p:txBody>
          <a:bodyPr/>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很多大学生为自己树立了远大的目标和理想，但在努力的过程中，没有足够的自制能力和意志，经受不住挫折和打击，无法实现自我理想。例如，有些同学经常说，“我想早起，可就是没有毅力”，“我想学习，可就是学不进去”，“制订了一个计划，坚持了几天就很难维持下去，没有恒心”。因此，大学生要培养顽强的意志，发展坚持性和自制力，增强挫折耐受力，使自己能自觉主动地认清目标，为实现目标而努力排除干扰、克服困难。</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388992" y="2414953"/>
            <a:ext cx="3418878" cy="3845170"/>
          </a:xfrm>
          <a:prstGeom prst="rect">
            <a:avLst/>
          </a:prstGeom>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3. 界定问题，仔细诊断</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界定问题的主要任务是依据收集到的信息，结合心理咨询的有关知识，对学生的问</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题进行界定、诊断，辨明问题的类型、性质和严重程度等，为确立咨询目标和选择咨询方法打下基础。这个阶段要解决三个问题：（1）问题的类型。是学习、工作、婚恋情感问题，还是自我发展问题。（2）问题的性质。是一般的心理问题还是严重的精神疾病，是障碍性咨询还是发展性咨询。（3）问题的程度。不管是心理障碍还是心理疾病都要判定程度的轻重。为了准确判断，可以参考心理测验的结果。</a:t>
            </a:r>
            <a:endParaRPr lang="zh-CN" altLang="en-US" sz="1200" spc="150">
              <a:solidFill>
                <a:schemeClr val="bg1"/>
              </a:solidFill>
              <a:latin typeface="Arial" panose="020B0604020202020204" pitchFamily="34" charset="0"/>
              <a:ea typeface="微软雅黑" panose="020B0503020204020204" charset="-122"/>
            </a:endParaRPr>
          </a:p>
        </p:txBody>
      </p:sp>
      <p:pic>
        <p:nvPicPr>
          <p:cNvPr id="13" name="图片 12" descr="&amp;pky8558874562&amp;"/>
          <p:cNvPicPr>
            <a:picLocks noChangeAspect="1"/>
          </p:cNvPicPr>
          <p:nvPr/>
        </p:nvPicPr>
        <p:blipFill>
          <a:blip r:embed="rId2"/>
          <a:srcRect l="21408" t="5561" r="28731"/>
          <a:stretch>
            <a:fillRect/>
          </a:stretch>
        </p:blipFill>
        <p:spPr>
          <a:xfrm>
            <a:off x="7404100" y="1776095"/>
            <a:ext cx="3351530" cy="4017010"/>
          </a:xfrm>
          <a:prstGeom prst="rect">
            <a:avLst/>
          </a:prstGeom>
          <a:effectLst>
            <a:glow rad="101600">
              <a:schemeClr val="accent1">
                <a:satMod val="175000"/>
                <a:alpha val="40000"/>
              </a:schemeClr>
            </a:glow>
            <a:outerShdw blurRad="50800" dist="38100" dir="10800000" algn="r" rotWithShape="0">
              <a:prstClr val="black">
                <a:alpha val="40000"/>
              </a:prstClr>
            </a:outerShdw>
          </a:effectLst>
        </p:spPr>
      </p:pic>
      <p:sp>
        <p:nvSpPr>
          <p:cNvPr id="17" name="文本占位符 16"/>
          <p:cNvSpPr>
            <a:spLocks noGrp="1"/>
          </p:cNvSpPr>
          <p:nvPr>
            <p:ph type="body" sz="quarter" idx="10"/>
            <p:custDataLst>
              <p:tags r:id="rId3"/>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三、有效的自我调控</a:t>
            </a:r>
            <a:endParaRPr lang="zh-CN" altLang="en-US" sz="2400" b="1" spc="300" noProof="0" dirty="0">
              <a:ln>
                <a:noFill/>
              </a:ln>
              <a:solidFill>
                <a:srgbClr val="FCC301"/>
              </a:solidFill>
              <a:effectLst/>
              <a:uLnTx/>
              <a:sym typeface="+mn-ea"/>
            </a:endParaRPr>
          </a:p>
        </p:txBody>
      </p:sp>
      <p:sp>
        <p:nvSpPr>
          <p:cNvPr id="4" name="矩形 3"/>
          <p:cNvSpPr/>
          <p:nvPr>
            <p:custDataLst>
              <p:tags r:id="rId4"/>
            </p:custDataLst>
          </p:nvPr>
        </p:nvSpPr>
        <p:spPr>
          <a:xfrm>
            <a:off x="-7620" y="1776095"/>
            <a:ext cx="7156450" cy="403161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1024255" y="201485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（三）培养自信心</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grpSp>
        <p:nvGrpSpPr>
          <p:cNvPr id="21" name="组合 20"/>
          <p:cNvGrpSpPr/>
          <p:nvPr/>
        </p:nvGrpSpPr>
        <p:grpSpPr>
          <a:xfrm>
            <a:off x="5591175" y="1532255"/>
            <a:ext cx="1076960" cy="512445"/>
            <a:chOff x="8805" y="2848"/>
            <a:chExt cx="1248" cy="720"/>
          </a:xfrm>
        </p:grpSpPr>
        <p:sp>
          <p:nvSpPr>
            <p:cNvPr id="5" name="任意多边形: 形状 18"/>
            <p:cNvSpPr/>
            <p:nvPr>
              <p:custDataLst>
                <p:tags r:id="rId6"/>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7" name="任意多边形: 形状 19"/>
            <p:cNvSpPr/>
            <p:nvPr>
              <p:custDataLst>
                <p:tags r:id="rId7"/>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8"/>
            </p:custDataLst>
          </p:nvPr>
        </p:nvSpPr>
        <p:spPr>
          <a:xfrm>
            <a:off x="1134110" y="2623185"/>
            <a:ext cx="5534025" cy="2686685"/>
          </a:xfrm>
          <a:prstGeom prst="rect">
            <a:avLst/>
          </a:prstGeom>
        </p:spPr>
        <p:txBody>
          <a:bodyPr/>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自信心是一种自我肯定的信念，在自我意识中往往以“我行”“我能行”“我是不错的”“我比很多人都强”等观念存在与表现，并会有意无意地体现在人的行为之中。所以，有无自信心对个体来说是非常重要的。对于自卑的人，应当有效地调控自我，时常地进行积极的自我暗示，当面临某种事情感到自己信心不足时，不妨自己给自己壮胆：“你一定会成功！一定会的！”或者自问：“人人都能干，我为什么不能干？我同样的不也是人吗？”</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四、不断的自我超越</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2104390"/>
            <a:ext cx="10060305" cy="3199130"/>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971" cy="745"/>
              <a:chOff x="2594202" y="2559050"/>
              <a:chExt cx="616738"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499360"/>
            <a:ext cx="8605520" cy="22879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认识自我、接纳自我、调控自我，都是为了塑造自我、超越自我。对于大学生而言，超越自我更是终身努力的目标。在行动上，无论对人对事，均全力以赴，使自己的能力品行得到最大限度的发挥。完善自我、超越自我并不是一帆风顺的过程，它需要付出艰辛的努力和沉重的代价，也是一个“新我”形成的过程，是从“小我”走向“大我”，是从“昨天之我”向“今日之我”“明日之我”的迈进。珍惜已有的自我，追求更好、更高的自我，做一个“自如的、独特的、最好的自我”。</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大学生自我意识与培养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18325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ctr" defTabSz="913765" rtl="0" eaLnBrk="1" fontAlgn="auto" latinLnBrk="0" hangingPunct="1">
              <a:lnSpc>
                <a:spcPct val="13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任务三　大学生自我意识发展的</a:t>
            </a:r>
            <a:endParaRPr lang="zh-CN" altLang="en-US" sz="2400" b="1" spc="300" noProof="0" dirty="0">
              <a:ln>
                <a:noFill/>
              </a:ln>
              <a:solidFill>
                <a:schemeClr val="bg1"/>
              </a:solidFill>
              <a:effectLst/>
              <a:uLnTx/>
              <a:uFillTx/>
              <a:sym typeface="+mn-ea"/>
            </a:endParaRPr>
          </a:p>
          <a:p>
            <a:pPr marL="0" marR="0" lvl="0" indent="0" algn="ctr" defTabSz="913765" rtl="0" eaLnBrk="1" fontAlgn="auto" latinLnBrk="0" hangingPunct="1">
              <a:lnSpc>
                <a:spcPct val="13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偏差与调适</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一、过度的自我接受和自我拒绝</a:t>
            </a:r>
            <a:endParaRPr lang="zh-CN" altLang="en-US" sz="2400" b="1" spc="300" noProof="0" dirty="0">
              <a:ln>
                <a:noFill/>
              </a:ln>
              <a:solidFill>
                <a:srgbClr val="FCC301"/>
              </a:solidFill>
              <a:effectLst/>
              <a:uLnTx/>
              <a:sym typeface="+mn-ea"/>
            </a:endParaRPr>
          </a:p>
        </p:txBody>
      </p:sp>
      <p:sp>
        <p:nvSpPr>
          <p:cNvPr id="8" name="椭圆 7"/>
          <p:cNvSpPr/>
          <p:nvPr>
            <p:custDataLst>
              <p:tags r:id="rId2"/>
            </p:custDataLst>
          </p:nvPr>
        </p:nvSpPr>
        <p:spPr>
          <a:xfrm>
            <a:off x="6042660" y="4479608"/>
            <a:ext cx="463550" cy="42386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 name="椭圆 2"/>
          <p:cNvSpPr/>
          <p:nvPr>
            <p:custDataLst>
              <p:tags r:id="rId3"/>
            </p:custDataLst>
          </p:nvPr>
        </p:nvSpPr>
        <p:spPr>
          <a:xfrm flipV="1">
            <a:off x="6153785" y="4133533"/>
            <a:ext cx="136525" cy="123825"/>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4"/>
            </p:custDataLst>
          </p:nvPr>
        </p:nvSpPr>
        <p:spPr>
          <a:xfrm rot="16722168">
            <a:off x="6263323" y="2741295"/>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椭圆 3"/>
          <p:cNvSpPr/>
          <p:nvPr>
            <p:custDataLst>
              <p:tags r:id="rId5"/>
            </p:custDataLst>
          </p:nvPr>
        </p:nvSpPr>
        <p:spPr>
          <a:xfrm>
            <a:off x="10328910" y="1610995"/>
            <a:ext cx="254000" cy="23177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custDataLst>
              <p:tags r:id="rId6"/>
            </p:custDataLst>
          </p:nvPr>
        </p:nvSpPr>
        <p:spPr>
          <a:xfrm>
            <a:off x="881698" y="2004695"/>
            <a:ext cx="5021263" cy="3759200"/>
          </a:xfrm>
          <a:prstGeom prst="rect">
            <a:avLst/>
          </a:prstGeom>
          <a:solidFill>
            <a:srgbClr val="7EA96D"/>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9" name="矩形 8"/>
          <p:cNvSpPr/>
          <p:nvPr>
            <p:custDataLst>
              <p:tags r:id="rId7"/>
            </p:custDataLst>
          </p:nvPr>
        </p:nvSpPr>
        <p:spPr>
          <a:xfrm>
            <a:off x="1068705" y="2188845"/>
            <a:ext cx="4599940" cy="349567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1" indent="-285750" algn="just" fontAlgn="ctr">
              <a:lnSpc>
                <a:spcPct val="130000"/>
              </a:lnSpc>
              <a:spcBef>
                <a:spcPts val="100"/>
              </a:spcBef>
              <a:spcAft>
                <a:spcPts val="0"/>
              </a:spcAft>
              <a:buSzPct val="100000"/>
              <a:buFont typeface="Wingdings" panose="05000000000000000000" charset="0"/>
              <a:buChar char="p"/>
            </a:pPr>
            <a:r>
              <a:rPr sz="1600" b="1" spc="150" noProof="1">
                <a:solidFill>
                  <a:schemeClr val="bg1"/>
                </a:solidFill>
                <a:uFillTx/>
                <a:latin typeface="微软雅黑" panose="020B0503020204020204" charset="-122"/>
                <a:ea typeface="微软雅黑" panose="020B0503020204020204" charset="-122"/>
                <a:cs typeface="微软雅黑" panose="020B0503020204020204" charset="-122"/>
                <a:sym typeface="+mn-ea"/>
              </a:rPr>
              <a:t>自我接受</a:t>
            </a:r>
            <a:r>
              <a:rPr sz="1600" b="1" spc="150" noProof="1">
                <a:solidFill>
                  <a:schemeClr val="bg1"/>
                </a:solidFill>
                <a:uFillTx/>
                <a:latin typeface="微软雅黑" panose="020B0503020204020204" charset="-122"/>
                <a:ea typeface="微软雅黑" panose="020B0503020204020204" charset="-122"/>
                <a:cs typeface="微软雅黑" panose="020B0503020204020204" charset="-122"/>
                <a:sym typeface="+mn-ea"/>
              </a:rPr>
              <a:t>亦称自我认可，是指喜欢自己的个性，肯定自己的能力，对自己的才能和局限、长处和短处均能客观评价，不会过多地抱怨和谴责自己。而过度自我接受是把自我推向了极端，它主要是由高估自我引起的。有些大学生在对自我的肯定评价中往往有过之而无不及，仿佛是通过放大镜看自己的长处，甚至视缺点为优点；另一方面，他们看不起别人，不喜欢别人，拿放大镜看别人的短处。</a:t>
            </a:r>
            <a:endParaRPr sz="1600" b="1" spc="15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8"/>
            </p:custDataLst>
          </p:nvPr>
        </p:nvSpPr>
        <p:spPr>
          <a:xfrm>
            <a:off x="6293485" y="2004695"/>
            <a:ext cx="5022000" cy="3759200"/>
          </a:xfrm>
          <a:prstGeom prst="rect">
            <a:avLst/>
          </a:prstGeom>
          <a:solidFill>
            <a:srgbClr val="FCC30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19" name="矩形 18"/>
          <p:cNvSpPr/>
          <p:nvPr>
            <p:custDataLst>
              <p:tags r:id="rId9"/>
            </p:custDataLst>
          </p:nvPr>
        </p:nvSpPr>
        <p:spPr>
          <a:xfrm>
            <a:off x="6506845" y="2179320"/>
            <a:ext cx="4639310" cy="340995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1" indent="-285750" algn="just" fontAlgn="ctr">
              <a:lnSpc>
                <a:spcPct val="140000"/>
              </a:lnSpc>
              <a:spcBef>
                <a:spcPts val="100"/>
              </a:spcBef>
              <a:spcAft>
                <a:spcPts val="0"/>
              </a:spcAft>
              <a:buSzPct val="100000"/>
              <a:buFont typeface="Wingdings" panose="05000000000000000000" charset="0"/>
              <a:buChar char="p"/>
            </a:pPr>
            <a:r>
              <a:rPr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自我拒绝亦称自我否定，指不赞成自己，不喜欢自己，不能容忍自己的缺点和弱点，抱怨和指责自己。不同程度的自我拒绝在许多大学生身上都会出现，那些自卑感强、挫折感强的人则更为明显。而过度的自我拒绝则是严重的、经常的、多方面的自我否定，主要是由严重低估自我引起的。过度自我拒绝者往往有可能由自我否定发展为自我厌弃，甚至走向自我毁灭。</a:t>
            </a:r>
            <a:endParaRPr sz="1600" b="1"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二、过强的自尊心、自卑感和虚荣心</a:t>
            </a:r>
            <a:endParaRPr lang="zh-CN" altLang="en-US" sz="2400" b="1" spc="300" noProof="0" dirty="0">
              <a:ln>
                <a:noFill/>
              </a:ln>
              <a:solidFill>
                <a:srgbClr val="FCC301"/>
              </a:solidFill>
              <a:effectLst/>
              <a:uLnTx/>
              <a:sym typeface="+mn-ea"/>
            </a:endParaRPr>
          </a:p>
        </p:txBody>
      </p:sp>
      <p:sp>
        <p:nvSpPr>
          <p:cNvPr id="97" name="椭圆 96"/>
          <p:cNvSpPr/>
          <p:nvPr>
            <p:custDataLst>
              <p:tags r:id="rId2"/>
            </p:custDataLst>
          </p:nvPr>
        </p:nvSpPr>
        <p:spPr>
          <a:xfrm>
            <a:off x="1096900" y="2141123"/>
            <a:ext cx="2592600" cy="2592600"/>
          </a:xfrm>
          <a:prstGeom prst="ellipse">
            <a:avLst/>
          </a:prstGeom>
          <a:noFill/>
          <a:ln w="107950">
            <a:solidFill>
              <a:srgbClr val="E7E6E6">
                <a:lumMod val="75000"/>
              </a:srgbClr>
            </a:solidFill>
          </a:ln>
          <a:extLst>
            <a:ext uri="{909E8E84-426E-40DD-AFC4-6F175D3DCCD1}">
              <a14:hiddenFill xmlns:a14="http://schemas.microsoft.com/office/drawing/2010/main">
                <a:solidFill>
                  <a:sysClr val="window" lastClr="FFFFFF"/>
                </a:solidFill>
              </a14:hiddenFill>
            </a:ext>
          </a:extLst>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7" name="矩形 116"/>
          <p:cNvSpPr/>
          <p:nvPr>
            <p:custDataLst>
              <p:tags r:id="rId3"/>
            </p:custDataLst>
          </p:nvPr>
        </p:nvSpPr>
        <p:spPr>
          <a:xfrm>
            <a:off x="295910" y="1030605"/>
            <a:ext cx="4287520" cy="5827395"/>
          </a:xfrm>
          <a:prstGeom prst="rect">
            <a:avLst/>
          </a:pr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8" name="矩形 117"/>
          <p:cNvSpPr/>
          <p:nvPr>
            <p:custDataLst>
              <p:tags r:id="rId4"/>
            </p:custDataLst>
          </p:nvPr>
        </p:nvSpPr>
        <p:spPr>
          <a:xfrm>
            <a:off x="-14605" y="1030605"/>
            <a:ext cx="309245" cy="5827395"/>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pic>
        <p:nvPicPr>
          <p:cNvPr id="104" name="图片 103"/>
          <p:cNvPicPr>
            <a:picLocks noChangeAspect="1"/>
          </p:cNvPicPr>
          <p:nvPr>
            <p:custDataLst>
              <p:tags r:id="rId5"/>
            </p:custDataLst>
          </p:nvPr>
        </p:nvPicPr>
        <p:blipFill rotWithShape="1">
          <a:blip r:embed="rId6"/>
          <a:srcRect/>
          <a:stretch>
            <a:fillRect/>
          </a:stretch>
        </p:blipFill>
        <p:spPr>
          <a:xfrm>
            <a:off x="966470" y="2183130"/>
            <a:ext cx="3141345" cy="3141345"/>
          </a:xfrm>
          <a:prstGeom prst="ellipse">
            <a:avLst/>
          </a:prstGeom>
        </p:spPr>
      </p:pic>
      <p:sp>
        <p:nvSpPr>
          <p:cNvPr id="122" name="矩形 121"/>
          <p:cNvSpPr/>
          <p:nvPr>
            <p:custDataLst>
              <p:tags r:id="rId7"/>
            </p:custDataLst>
          </p:nvPr>
        </p:nvSpPr>
        <p:spPr>
          <a:xfrm>
            <a:off x="4979670" y="1983740"/>
            <a:ext cx="6362065" cy="386397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自尊心、自卑感以及虚荣心普遍存在于每一个大学生身上，这是正常的，即使是自卑感和虚荣心这样的消极心理现象，也是难以完全消除的，有时它们也会成为促进人向前的动力。但一旦过分，则会有害无益。</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自尊心强的人不是认为自己比别人优越，而只是对自己有信心，相信自己能够克服自己的缺点。它不是骄傲、自大或缺乏自我批评的同义词。而过强的自尊心恰恰是认为自己比别人优越，故而骄傲自大，缺乏自我批评，而且不允许别人批评，从而唯我独尊、以自我为中心，“老虎屁股摸不得”。这样的人很容易回避缺点，缺乏自知，易与人发生冲突。</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0" algn="just" fontAlgn="ctr">
              <a:lnSpc>
                <a:spcPct val="140000"/>
              </a:lnSpc>
              <a:spcBef>
                <a:spcPts val="1000"/>
              </a:spcBef>
              <a:spcAft>
                <a:spcPts val="0"/>
              </a:spcAft>
              <a:buSzPct val="100000"/>
              <a:buFont typeface="Wingdings" panose="05000000000000000000" charset="0"/>
              <a:buNone/>
            </a:pP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二、过强的自尊心、自卑感和虚荣心</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sp>
        <p:nvSpPr>
          <p:cNvPr id="5" name="矩形 4"/>
          <p:cNvSpPr/>
          <p:nvPr>
            <p:custDataLst>
              <p:tags r:id="rId2"/>
            </p:custDataLst>
          </p:nvPr>
        </p:nvSpPr>
        <p:spPr>
          <a:xfrm>
            <a:off x="0" y="1936115"/>
            <a:ext cx="12192000" cy="492188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矩形 5"/>
          <p:cNvSpPr/>
          <p:nvPr>
            <p:custDataLst>
              <p:tags r:id="rId3"/>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4"/>
            </p:custDataLst>
          </p:nvPr>
        </p:nvSpPr>
        <p:spPr>
          <a:xfrm>
            <a:off x="1149985" y="2579370"/>
            <a:ext cx="7145020" cy="358521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自卑感是一种对自己不满、鄙视、否定的情感，它往往是自尊心屡屡受挫的结果，没有自尊心也不会有自卑感，正是因为自尊心的作用，人才会有羞愧、不满、谴责。然而过强的自卑感又往往以过强的自尊心表现出来。虚荣心也一样，没有自尊心就没有虚荣心，而没有自卑感，也就不必用虚荣心来表现自尊心，虚荣心是自尊心和自卑感的混合物。可以认为，虚荣和自卑都是自尊心发展不良的结果。</a:t>
            </a:r>
            <a:endParaRPr lang="zh-CN" altLang="en-US" sz="1600" spc="150" dirty="0">
              <a:solidFill>
                <a:sysClr val="windowText" lastClr="000000"/>
              </a:solidFill>
              <a:uFillTx/>
              <a:cs typeface="微软雅黑" panose="020B0503020204020204" charset="-122"/>
              <a:sym typeface="+mn-ea"/>
            </a:endParaRPr>
          </a:p>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现实中，过强的自尊心、过重的自卑感与过分的虚荣心这三者是密切相关、相互纠缠的。</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5"/>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6"/>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2" name="图片 1" descr="&amp;pky764477356&amp;"/>
          <p:cNvPicPr>
            <a:picLocks noChangeAspect="1"/>
          </p:cNvPicPr>
          <p:nvPr/>
        </p:nvPicPr>
        <p:blipFill>
          <a:blip r:embed="rId7"/>
          <a:srcRect l="33607" t="30375" r="10293"/>
          <a:stretch>
            <a:fillRect/>
          </a:stretch>
        </p:blipFill>
        <p:spPr>
          <a:xfrm>
            <a:off x="8747760" y="2526665"/>
            <a:ext cx="3179445" cy="22593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down)">
                                      <p:cBhvr>
                                        <p:cTn id="7" dur="1000"/>
                                        <p:tgtEl>
                                          <p:spTgt spid="6"/>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二、过强的自尊心、自卑感和虚荣心</a:t>
            </a:r>
            <a:endParaRPr lang="zh-CN" altLang="en-US" sz="2400" b="1" spc="300" noProof="0" dirty="0">
              <a:ln>
                <a:noFill/>
              </a:ln>
              <a:solidFill>
                <a:srgbClr val="FCC301"/>
              </a:solidFill>
              <a:effectLst/>
              <a:uLnTx/>
              <a:sym typeface="+mn-ea"/>
            </a:endParaRPr>
          </a:p>
          <a:p>
            <a:pPr marL="0" indent="0">
              <a:buNone/>
            </a:pPr>
            <a:endParaRPr lang="zh-CN" altLang="en-US" sz="2400" b="1" spc="300" dirty="0">
              <a:solidFill>
                <a:srgbClr val="7EA96D"/>
              </a:solidFill>
              <a:uFillTx/>
              <a:sym typeface="+mn-ea"/>
            </a:endParaRPr>
          </a:p>
        </p:txBody>
      </p:sp>
      <p:pic>
        <p:nvPicPr>
          <p:cNvPr id="8" name="图片 7" descr="f4a28393408bf567baf06848353f5af6"/>
          <p:cNvPicPr>
            <a:picLocks noChangeAspect="1"/>
          </p:cNvPicPr>
          <p:nvPr/>
        </p:nvPicPr>
        <p:blipFill>
          <a:blip r:embed="rId1"/>
          <a:stretch>
            <a:fillRect/>
          </a:stretch>
        </p:blipFill>
        <p:spPr>
          <a:xfrm>
            <a:off x="1080770" y="1144905"/>
            <a:ext cx="10092055" cy="5460365"/>
          </a:xfrm>
          <a:prstGeom prst="rect">
            <a:avLst/>
          </a:prstGeom>
        </p:spPr>
      </p:pic>
      <p:sp>
        <p:nvSpPr>
          <p:cNvPr id="26" name="矩形 25"/>
          <p:cNvSpPr/>
          <p:nvPr/>
        </p:nvSpPr>
        <p:spPr>
          <a:xfrm>
            <a:off x="1439545" y="1398905"/>
            <a:ext cx="9406255" cy="3172460"/>
          </a:xfrm>
          <a:prstGeom prst="rect">
            <a:avLst/>
          </a:prstGeom>
          <a:solidFill>
            <a:srgbClr val="FFFF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0" name="TextBox 84"/>
          <p:cNvSpPr txBox="1">
            <a:spLocks noChangeArrowheads="1"/>
          </p:cNvSpPr>
          <p:nvPr/>
        </p:nvSpPr>
        <p:spPr bwMode="auto">
          <a:xfrm>
            <a:off x="1824990" y="1647508"/>
            <a:ext cx="854202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indent="431800" algn="just" fontAlgn="ctr">
              <a:lnSpc>
                <a:spcPct val="150000"/>
              </a:lnSpc>
              <a:spcBef>
                <a:spcPts val="500"/>
              </a:spcBef>
              <a:spcAft>
                <a:spcPts val="0"/>
              </a:spcAft>
              <a:buSzPct val="100000"/>
              <a:buFont typeface="+mj-lt"/>
              <a:buNone/>
            </a:pPr>
            <a:r>
              <a:rPr lang="zh-CN" altLang="en-US" sz="1600"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过强的自尊心、自卑感和虚荣心都是不健康的心理，会影响大学生的心理发展和人格成熟。为了改变这些不良的心理特点，首先，必须对其危害有清醒的认识，有勇气有决心改变自己；其次，应当努力认识自己，了解自己的长处与短处，扬长避短，并对自己有正确的评价；第三，树立自信和健康的荣誉心，正确地表现自己，不卑不亢；第四，不为外界的议论所左右，正确对待得失，勇于坚持正确的观念，改正错误。</a:t>
            </a:r>
            <a:endParaRPr lang="zh-CN" altLang="en-US" sz="1600"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zh-CN" sz="2400" b="1" spc="300" noProof="0" dirty="0">
                <a:ln>
                  <a:noFill/>
                </a:ln>
                <a:solidFill>
                  <a:srgbClr val="FCC301"/>
                </a:solidFill>
                <a:effectLst/>
                <a:uLnTx/>
                <a:sym typeface="+mn-ea"/>
              </a:rPr>
              <a:t>心理案例</a:t>
            </a:r>
            <a:endParaRPr lang="zh-CN" altLang="zh-CN" sz="2400" b="1" spc="300" noProof="0" dirty="0">
              <a:ln>
                <a:noFill/>
              </a:ln>
              <a:solidFill>
                <a:srgbClr val="FCC301"/>
              </a:solidFill>
              <a:effectLst/>
              <a:uLnTx/>
              <a:sym typeface="+mn-ea"/>
            </a:endParaRPr>
          </a:p>
        </p:txBody>
      </p:sp>
      <p:pic>
        <p:nvPicPr>
          <p:cNvPr id="47" name="图片 46" descr="摄图网_400275437"/>
          <p:cNvPicPr>
            <a:picLocks noChangeAspect="1"/>
          </p:cNvPicPr>
          <p:nvPr userDrawn="1">
            <p:custDataLst>
              <p:tags r:id="rId2"/>
            </p:custDataLst>
          </p:nvPr>
        </p:nvPicPr>
        <p:blipFill>
          <a:blip r:embed="rId3"/>
          <a:stretch>
            <a:fillRect/>
          </a:stretch>
        </p:blipFill>
        <p:spPr>
          <a:xfrm>
            <a:off x="822960" y="1379855"/>
            <a:ext cx="819150" cy="464820"/>
          </a:xfrm>
          <a:prstGeom prst="rect">
            <a:avLst/>
          </a:prstGeom>
        </p:spPr>
      </p:pic>
      <p:sp>
        <p:nvSpPr>
          <p:cNvPr id="49" name="文本框 48"/>
          <p:cNvSpPr txBox="1"/>
          <p:nvPr>
            <p:custDataLst>
              <p:tags r:id="rId4"/>
            </p:custDataLst>
          </p:nvPr>
        </p:nvSpPr>
        <p:spPr>
          <a:xfrm>
            <a:off x="1821815" y="2662555"/>
            <a:ext cx="8548370" cy="214947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李某，男，21 岁，某大学二年级学生。认为自己聪明过人，才能超群，爱在老师和同学面前夸耀自己，别人越关注就越兴奋。对同学有比较强烈的支配欲，爱支配他人而不愿受他人支配。对同学提出的意见或建议，总是不能接受，内心十分反感，还经常因此发怒。他看不到自己的缺点和不足，认为自己就是个十全十美的人，看不起周围的同学，人际关系非常不好。</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2" name="组合 1"/>
          <p:cNvGrpSpPr/>
          <p:nvPr/>
        </p:nvGrpSpPr>
        <p:grpSpPr>
          <a:xfrm>
            <a:off x="9418955" y="2394585"/>
            <a:ext cx="1490980" cy="1311910"/>
            <a:chOff x="15669" y="2703"/>
            <a:chExt cx="2947" cy="2345"/>
          </a:xfrm>
        </p:grpSpPr>
        <p:sp>
          <p:nvSpPr>
            <p:cNvPr id="10" name="矩形 9"/>
            <p:cNvSpPr/>
            <p:nvPr>
              <p:custDataLst>
                <p:tags r:id="rId5"/>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3" name="直接连接符 2"/>
            <p:cNvCxnSpPr>
              <a:stCxn id="10" idx="1"/>
            </p:cNvCxnSpPr>
            <p:nvPr>
              <p:custDataLst>
                <p:tags r:id="rId6"/>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0" idx="2"/>
            </p:cNvCxnSpPr>
            <p:nvPr>
              <p:custDataLst>
                <p:tags r:id="rId7"/>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pic>
        <p:nvPicPr>
          <p:cNvPr id="7" name="图片 6" descr="摄图网_400275437"/>
          <p:cNvPicPr>
            <a:picLocks noChangeAspect="1"/>
          </p:cNvPicPr>
          <p:nvPr userDrawn="1">
            <p:custDataLst>
              <p:tags r:id="rId8"/>
            </p:custDataLst>
          </p:nvPr>
        </p:nvPicPr>
        <p:blipFill>
          <a:blip r:embed="rId9"/>
          <a:stretch>
            <a:fillRect/>
          </a:stretch>
        </p:blipFill>
        <p:spPr>
          <a:xfrm>
            <a:off x="9883140" y="5552440"/>
            <a:ext cx="2207895" cy="1282065"/>
          </a:xfrm>
          <a:prstGeom prst="rect">
            <a:avLst/>
          </a:prstGeom>
        </p:spPr>
      </p:pic>
      <p:grpSp>
        <p:nvGrpSpPr>
          <p:cNvPr id="8" name="组合 7"/>
          <p:cNvGrpSpPr/>
          <p:nvPr/>
        </p:nvGrpSpPr>
        <p:grpSpPr>
          <a:xfrm>
            <a:off x="1400810" y="3932555"/>
            <a:ext cx="1477645" cy="1271270"/>
            <a:chOff x="276" y="8021"/>
            <a:chExt cx="2947" cy="2344"/>
          </a:xfrm>
        </p:grpSpPr>
        <p:sp>
          <p:nvSpPr>
            <p:cNvPr id="9" name="矩形 8"/>
            <p:cNvSpPr/>
            <p:nvPr>
              <p:custDataLst>
                <p:tags r:id="rId10"/>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stCxn id="9" idx="1"/>
            </p:cNvCxnSpPr>
            <p:nvPr>
              <p:custDataLst>
                <p:tags r:id="rId11"/>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9" idx="2"/>
            </p:cNvCxnSpPr>
            <p:nvPr>
              <p:custDataLst>
                <p:tags r:id="rId12"/>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三、过于自我中心和从众心理</a:t>
            </a:r>
            <a:endParaRPr lang="zh-CN" altLang="en-US" sz="2400" b="1" spc="300" noProof="0" dirty="0">
              <a:ln>
                <a:noFill/>
              </a:ln>
              <a:solidFill>
                <a:srgbClr val="FCC301"/>
              </a:solidFill>
              <a:effectLst/>
              <a:uLnTx/>
              <a:sym typeface="+mn-ea"/>
            </a:endParaRPr>
          </a:p>
        </p:txBody>
      </p:sp>
      <p:sp>
        <p:nvSpPr>
          <p:cNvPr id="8" name="矩形 7"/>
          <p:cNvSpPr/>
          <p:nvPr>
            <p:custDataLst>
              <p:tags r:id="rId2"/>
            </p:custDataLst>
          </p:nvPr>
        </p:nvSpPr>
        <p:spPr>
          <a:xfrm>
            <a:off x="926465" y="1999615"/>
            <a:ext cx="10008870" cy="3863340"/>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8" name="矩形 17"/>
          <p:cNvSpPr/>
          <p:nvPr>
            <p:custDataLst>
              <p:tags r:id="rId3"/>
            </p:custDataLst>
          </p:nvPr>
        </p:nvSpPr>
        <p:spPr>
          <a:xfrm>
            <a:off x="1212215" y="1739900"/>
            <a:ext cx="9990455" cy="3863975"/>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01379" name="文本框 25"/>
          <p:cNvSpPr txBox="1"/>
          <p:nvPr>
            <p:custDataLst>
              <p:tags r:id="rId4"/>
            </p:custDataLst>
          </p:nvPr>
        </p:nvSpPr>
        <p:spPr>
          <a:xfrm>
            <a:off x="1859915" y="2300605"/>
            <a:ext cx="8471535" cy="2983230"/>
          </a:xfrm>
          <a:prstGeom prst="rect">
            <a:avLst/>
          </a:prstGeom>
          <a:noFill/>
          <a:ln w="9525">
            <a:noFill/>
          </a:ln>
        </p:spPr>
        <p:txBody>
          <a:bodyPr lIns="101600" tIns="0" rIns="82550" bIns="0"/>
          <a:p>
            <a:pPr marL="285750" marR="0" indent="-285750" algn="just" defTabSz="914400" fontAlgn="ctr">
              <a:lnSpc>
                <a:spcPct val="150000"/>
              </a:lnSpc>
              <a:spcBef>
                <a:spcPts val="1000"/>
              </a:spcBef>
              <a:buClr>
                <a:srgbClr val="E34D4D"/>
              </a:buClr>
              <a:buSzPct val="80000"/>
              <a:buFont typeface="WPS-Bullets" pitchFamily="2" charset="0"/>
              <a:buChar char=""/>
              <a:defRPr/>
            </a:pPr>
            <a:r>
              <a:rPr lang="zh-CN" altLang="en-US" sz="1600" spc="150" dirty="0">
                <a:solidFill>
                  <a:sysClr val="windowText" lastClr="000000"/>
                </a:solidFill>
                <a:uFillTx/>
                <a:cs typeface="微软雅黑" panose="020B0503020204020204" charset="-122"/>
                <a:sym typeface="+mn-ea"/>
              </a:rPr>
              <a:t>过分以自我为中心的人，往往以自我为核心，想问题和做事情都从“我”字出发，不能设身处地地进行客观思考，盛气凌人。这种人往往有好处上，有困难让，有错误推，总认为自己对而别人错。</a:t>
            </a:r>
            <a:endParaRPr lang="zh-CN" altLang="en-US" sz="1600" spc="150" dirty="0">
              <a:solidFill>
                <a:sysClr val="windowText" lastClr="000000"/>
              </a:solidFill>
              <a:uFillTx/>
              <a:cs typeface="微软雅黑" panose="020B0503020204020204" charset="-122"/>
              <a:sym typeface="+mn-ea"/>
            </a:endParaRPr>
          </a:p>
          <a:p>
            <a:pPr marL="285750" marR="0" indent="-285750" algn="just" defTabSz="914400" fontAlgn="ctr">
              <a:lnSpc>
                <a:spcPct val="150000"/>
              </a:lnSpc>
              <a:spcBef>
                <a:spcPts val="1000"/>
              </a:spcBef>
              <a:buClr>
                <a:srgbClr val="E34D4D"/>
              </a:buClr>
              <a:buSzPct val="80000"/>
              <a:buFont typeface="WPS-Bullets" pitchFamily="2" charset="0"/>
              <a:buChar char=""/>
              <a:defRPr/>
            </a:pPr>
            <a:r>
              <a:rPr lang="zh-CN" altLang="en-US" sz="1600" spc="150" dirty="0">
                <a:solidFill>
                  <a:sysClr val="windowText" lastClr="000000"/>
                </a:solidFill>
                <a:uFillTx/>
                <a:cs typeface="微软雅黑" panose="020B0503020204020204" charset="-122"/>
                <a:sym typeface="+mn-ea"/>
              </a:rPr>
              <a:t>与过分自我中心相反，有少数大学生有过强的从众心理。从众指个人受到外界人群行为的影响，而在自己的知觉、判断、认识上表现出符合于公众舆论或多数人的行为方式。从众心理，人皆有之，但若过强则会有碍于心理发展。有过强从众心理的学生，缺乏主见和独立意向，常常人云亦云，随大流，自己不愿思考或懒于思考，遇到问题束手无策。</a:t>
            </a:r>
            <a:endParaRPr lang="zh-CN" altLang="en-US" sz="1600" spc="150" dirty="0">
              <a:solidFill>
                <a:sysClr val="windowText" lastClr="000000"/>
              </a:solidFill>
              <a:uFillTx/>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三、过于自我中心和从众心理</a:t>
            </a:r>
            <a:endParaRPr lang="zh-CN" altLang="en-US" sz="2400" b="1" spc="300" noProof="0" dirty="0">
              <a:ln>
                <a:noFill/>
              </a:ln>
              <a:solidFill>
                <a:srgbClr val="FCC301"/>
              </a:solidFill>
              <a:effectLst/>
              <a:uLnTx/>
              <a:sym typeface="+mn-ea"/>
            </a:endParaRPr>
          </a:p>
        </p:txBody>
      </p:sp>
      <p:sp>
        <p:nvSpPr>
          <p:cNvPr id="7" name="文本框 6"/>
          <p:cNvSpPr txBox="1"/>
          <p:nvPr>
            <p:custDataLst>
              <p:tags r:id="rId2"/>
            </p:custDataLst>
          </p:nvPr>
        </p:nvSpPr>
        <p:spPr>
          <a:xfrm>
            <a:off x="1049655" y="4901565"/>
            <a:ext cx="10234930" cy="81724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30000"/>
              </a:lnSpc>
              <a:spcBef>
                <a:spcPts val="800"/>
              </a:spcBef>
              <a:spcAft>
                <a:spcPts val="0"/>
              </a:spcAft>
              <a:buClrTx/>
              <a:buSzTx/>
              <a:buFont typeface="Malgun Gothic" panose="020B0503020000020004" charset="-127"/>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要克服过强的从众心理，就应培养和建立自信心，培养独立思考问题的能力，勇于创新，敢于与众不同。加强自我意识，同时确立健康的团体意识，不人云亦云，保持自己的独立性和个性。</a:t>
            </a:r>
            <a:endParaRPr lang="zh-CN" altLang="en-US" sz="1600" spc="150" dirty="0">
              <a:solidFill>
                <a:sysClr val="windowText" lastClr="000000"/>
              </a:solidFill>
              <a:uFillTx/>
              <a:cs typeface="微软雅黑" panose="020B0503020204020204" charset="-122"/>
              <a:sym typeface="+mn-ea"/>
            </a:endParaRPr>
          </a:p>
        </p:txBody>
      </p:sp>
      <p:grpSp>
        <p:nvGrpSpPr>
          <p:cNvPr id="110" name="组合 109"/>
          <p:cNvGrpSpPr/>
          <p:nvPr/>
        </p:nvGrpSpPr>
        <p:grpSpPr>
          <a:xfrm rot="0">
            <a:off x="1676400" y="1924050"/>
            <a:ext cx="9359900" cy="734695"/>
            <a:chOff x="1151" y="1806"/>
            <a:chExt cx="15288" cy="1157"/>
          </a:xfrm>
        </p:grpSpPr>
        <p:sp>
          <p:nvSpPr>
            <p:cNvPr id="111" name="矩形 110"/>
            <p:cNvSpPr/>
            <p:nvPr>
              <p:custDataLst>
                <p:tags r:id="rId3"/>
              </p:custDataLst>
            </p:nvPr>
          </p:nvSpPr>
          <p:spPr>
            <a:xfrm>
              <a:off x="2478" y="1806"/>
              <a:ext cx="13961" cy="88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30000"/>
                </a:lnSpc>
                <a:spcBef>
                  <a:spcPts val="1000"/>
                </a:spcBef>
                <a:spcAft>
                  <a:spcPts val="0"/>
                </a:spcAft>
                <a:buSzPct val="100000"/>
                <a:buFont typeface="Wingdings" panose="05000000000000000000" charset="0"/>
                <a:buNone/>
              </a:pPr>
              <a:r>
                <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其一，树立健康的人生观，自觉地把自己和他人、集体结合起来，走出自我的小天地；</a:t>
              </a:r>
              <a:endPar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2" name="图片 11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1823"/>
              <a:ext cx="1305" cy="1140"/>
            </a:xfrm>
            <a:prstGeom prst="rect">
              <a:avLst/>
            </a:prstGeom>
          </p:spPr>
        </p:pic>
      </p:grpSp>
      <p:grpSp>
        <p:nvGrpSpPr>
          <p:cNvPr id="113" name="组合 112"/>
          <p:cNvGrpSpPr/>
          <p:nvPr/>
        </p:nvGrpSpPr>
        <p:grpSpPr>
          <a:xfrm rot="0">
            <a:off x="1689735" y="2576195"/>
            <a:ext cx="9347200" cy="826770"/>
            <a:chOff x="1173" y="5167"/>
            <a:chExt cx="15267" cy="1302"/>
          </a:xfrm>
        </p:grpSpPr>
        <p:sp>
          <p:nvSpPr>
            <p:cNvPr id="114" name="矩形 113"/>
            <p:cNvSpPr/>
            <p:nvPr>
              <p:custDataLst>
                <p:tags r:id="rId5"/>
              </p:custDataLst>
            </p:nvPr>
          </p:nvSpPr>
          <p:spPr>
            <a:xfrm>
              <a:off x="2478" y="5167"/>
              <a:ext cx="13962" cy="130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20000"/>
                </a:lnSpc>
                <a:spcBef>
                  <a:spcPts val="1000"/>
                </a:spcBef>
                <a:spcAft>
                  <a:spcPts val="0"/>
                </a:spcAft>
                <a:buSzPct val="100000"/>
                <a:buFont typeface="Wingdings" panose="05000000000000000000" charset="0"/>
                <a:buNone/>
              </a:pPr>
              <a:r>
                <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其二，恰如其分地评价自己，既不低估也不高估，既不妄自菲薄，也不自高自大；</a:t>
              </a:r>
              <a:endParaRPr lang="zh-CN" sz="1600" b="1" spc="1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5" name="图片 11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73" y="5329"/>
              <a:ext cx="1305" cy="1140"/>
            </a:xfrm>
            <a:prstGeom prst="rect">
              <a:avLst/>
            </a:prstGeom>
          </p:spPr>
        </p:pic>
      </p:grpSp>
      <p:grpSp>
        <p:nvGrpSpPr>
          <p:cNvPr id="2" name="组合 1"/>
          <p:cNvGrpSpPr/>
          <p:nvPr/>
        </p:nvGrpSpPr>
        <p:grpSpPr>
          <a:xfrm rot="0">
            <a:off x="1677035" y="3409315"/>
            <a:ext cx="9360535" cy="723900"/>
            <a:chOff x="1151" y="2472"/>
            <a:chExt cx="15289" cy="1140"/>
          </a:xfrm>
        </p:grpSpPr>
        <p:sp>
          <p:nvSpPr>
            <p:cNvPr id="3" name="矩形 2"/>
            <p:cNvSpPr/>
            <p:nvPr>
              <p:custDataLst>
                <p:tags r:id="rId6"/>
              </p:custDataLst>
            </p:nvPr>
          </p:nvSpPr>
          <p:spPr>
            <a:xfrm>
              <a:off x="2478" y="2599"/>
              <a:ext cx="13962" cy="95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20000"/>
                </a:lnSpc>
                <a:spcBef>
                  <a:spcPts val="1000"/>
                </a:spcBef>
                <a:spcAft>
                  <a:spcPts val="0"/>
                </a:spcAft>
                <a:buSzPct val="100000"/>
                <a:buFont typeface="Wingdings" panose="05000000000000000000" charset="0"/>
                <a:buNone/>
              </a:pPr>
              <a:r>
                <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其三，尊重他人，只有尊重和信任他人才能获得他人的尊重和信任；</a:t>
              </a:r>
              <a:endPar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2472"/>
              <a:ext cx="1305" cy="1140"/>
            </a:xfrm>
            <a:prstGeom prst="rect">
              <a:avLst/>
            </a:prstGeom>
          </p:spPr>
        </p:pic>
      </p:grpSp>
      <p:grpSp>
        <p:nvGrpSpPr>
          <p:cNvPr id="6" name="组合 5"/>
          <p:cNvGrpSpPr/>
          <p:nvPr/>
        </p:nvGrpSpPr>
        <p:grpSpPr>
          <a:xfrm>
            <a:off x="857885" y="5854700"/>
            <a:ext cx="10331450" cy="152400"/>
            <a:chOff x="1351" y="9220"/>
            <a:chExt cx="16270" cy="240"/>
          </a:xfrm>
        </p:grpSpPr>
        <p:cxnSp>
          <p:nvCxnSpPr>
            <p:cNvPr id="626" name="直接连接符 625"/>
            <p:cNvCxnSpPr/>
            <p:nvPr>
              <p:custDataLst>
                <p:tags r:id="rId7"/>
              </p:custDataLst>
            </p:nvPr>
          </p:nvCxnSpPr>
          <p:spPr>
            <a:xfrm>
              <a:off x="1351" y="9371"/>
              <a:ext cx="14343" cy="0"/>
            </a:xfrm>
            <a:prstGeom prst="line">
              <a:avLst/>
            </a:prstGeom>
            <a:solidFill>
              <a:schemeClr val="accent1"/>
            </a:solid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27" name="组合 626"/>
            <p:cNvGrpSpPr/>
            <p:nvPr>
              <p:custDataLst>
                <p:tags r:id="rId8"/>
              </p:custDataLst>
            </p:nvPr>
          </p:nvGrpSpPr>
          <p:grpSpPr>
            <a:xfrm rot="0">
              <a:off x="16015" y="9220"/>
              <a:ext cx="1607" cy="240"/>
              <a:chOff x="12103" y="3344"/>
              <a:chExt cx="1607" cy="240"/>
            </a:xfrm>
            <a:solidFill>
              <a:schemeClr val="accent1"/>
            </a:solidFill>
          </p:grpSpPr>
          <p:sp>
            <p:nvSpPr>
              <p:cNvPr id="628" name="矩形 627"/>
              <p:cNvSpPr/>
              <p:nvPr>
                <p:custDataLst>
                  <p:tags r:id="rId9"/>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9" name="矩形 628"/>
              <p:cNvSpPr/>
              <p:nvPr>
                <p:custDataLst>
                  <p:tags r:id="rId10"/>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0" name="矩形 629"/>
              <p:cNvSpPr/>
              <p:nvPr>
                <p:custDataLst>
                  <p:tags r:id="rId11"/>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1" name="矩形 630"/>
              <p:cNvSpPr/>
              <p:nvPr>
                <p:custDataLst>
                  <p:tags r:id="rId12"/>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4" name="Title 6"/>
          <p:cNvSpPr txBox="1"/>
          <p:nvPr>
            <p:custDataLst>
              <p:tags r:id="rId13"/>
            </p:custDataLst>
          </p:nvPr>
        </p:nvSpPr>
        <p:spPr>
          <a:xfrm>
            <a:off x="1049655" y="1381125"/>
            <a:ext cx="8709660"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要克服过分自我中心的途径有：</a:t>
            </a:r>
            <a:endPar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rot="0">
            <a:off x="1677035" y="4144645"/>
            <a:ext cx="9360535" cy="723900"/>
            <a:chOff x="1151" y="2472"/>
            <a:chExt cx="15289" cy="1140"/>
          </a:xfrm>
        </p:grpSpPr>
        <p:sp>
          <p:nvSpPr>
            <p:cNvPr id="10" name="矩形 9"/>
            <p:cNvSpPr/>
            <p:nvPr>
              <p:custDataLst>
                <p:tags r:id="rId14"/>
              </p:custDataLst>
            </p:nvPr>
          </p:nvSpPr>
          <p:spPr>
            <a:xfrm>
              <a:off x="2478" y="2473"/>
              <a:ext cx="13962" cy="95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20000"/>
                </a:lnSpc>
                <a:spcBef>
                  <a:spcPts val="1000"/>
                </a:spcBef>
                <a:spcAft>
                  <a:spcPts val="0"/>
                </a:spcAft>
                <a:buSzPct val="100000"/>
                <a:buFont typeface="Wingdings" panose="05000000000000000000" charset="0"/>
                <a:buNone/>
              </a:pPr>
              <a:r>
                <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其四，设身处地地从他人的角度思考问题，关心他人，做到“我爱人人，人人爱我”。</a:t>
              </a:r>
              <a:endParaRPr sz="1600" b="1" spc="1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 name="图片 10"/>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2472"/>
              <a:ext cx="1305" cy="1140"/>
            </a:xfrm>
            <a:prstGeom prst="rect">
              <a:avLst/>
            </a:prstGeom>
          </p:spPr>
        </p:pic>
      </p:gr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四、消极的自我控制和逆反心理</a:t>
            </a:r>
            <a:endParaRPr lang="zh-CN" altLang="en-US" sz="2400" b="1" spc="300" noProof="0" dirty="0">
              <a:ln>
                <a:noFill/>
              </a:ln>
              <a:solidFill>
                <a:srgbClr val="FCC301"/>
              </a:solidFill>
              <a:effectLst/>
              <a:uLnTx/>
              <a:sym typeface="+mn-ea"/>
            </a:endParaRPr>
          </a:p>
        </p:txBody>
      </p:sp>
      <p:sp>
        <p:nvSpPr>
          <p:cNvPr id="97" name="椭圆 96"/>
          <p:cNvSpPr/>
          <p:nvPr>
            <p:custDataLst>
              <p:tags r:id="rId2"/>
            </p:custDataLst>
          </p:nvPr>
        </p:nvSpPr>
        <p:spPr>
          <a:xfrm>
            <a:off x="1096900" y="2141123"/>
            <a:ext cx="2592600" cy="2592600"/>
          </a:xfrm>
          <a:prstGeom prst="ellipse">
            <a:avLst/>
          </a:prstGeom>
          <a:noFill/>
          <a:ln w="107950">
            <a:solidFill>
              <a:srgbClr val="E7E6E6">
                <a:lumMod val="75000"/>
              </a:srgbClr>
            </a:solidFill>
          </a:ln>
          <a:extLst>
            <a:ext uri="{909E8E84-426E-40DD-AFC4-6F175D3DCCD1}">
              <a14:hiddenFill xmlns:a14="http://schemas.microsoft.com/office/drawing/2010/main">
                <a:solidFill>
                  <a:sysClr val="window" lastClr="FFFFFF"/>
                </a:solidFill>
              </a14:hiddenFill>
            </a:ext>
          </a:extLst>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7" name="矩形 116"/>
          <p:cNvSpPr/>
          <p:nvPr>
            <p:custDataLst>
              <p:tags r:id="rId3"/>
            </p:custDataLst>
          </p:nvPr>
        </p:nvSpPr>
        <p:spPr>
          <a:xfrm>
            <a:off x="295910" y="1030605"/>
            <a:ext cx="4287520" cy="5827395"/>
          </a:xfrm>
          <a:prstGeom prst="rect">
            <a:avLst/>
          </a:pr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8" name="矩形 117"/>
          <p:cNvSpPr/>
          <p:nvPr>
            <p:custDataLst>
              <p:tags r:id="rId4"/>
            </p:custDataLst>
          </p:nvPr>
        </p:nvSpPr>
        <p:spPr>
          <a:xfrm>
            <a:off x="-14605" y="1030605"/>
            <a:ext cx="309245" cy="5827395"/>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pic>
        <p:nvPicPr>
          <p:cNvPr id="104" name="图片 103"/>
          <p:cNvPicPr>
            <a:picLocks noChangeAspect="1"/>
          </p:cNvPicPr>
          <p:nvPr>
            <p:custDataLst>
              <p:tags r:id="rId5"/>
            </p:custDataLst>
          </p:nvPr>
        </p:nvPicPr>
        <p:blipFill rotWithShape="1">
          <a:blip r:embed="rId6"/>
          <a:srcRect/>
          <a:stretch>
            <a:fillRect/>
          </a:stretch>
        </p:blipFill>
        <p:spPr>
          <a:xfrm>
            <a:off x="966470" y="2183130"/>
            <a:ext cx="3141345" cy="3141345"/>
          </a:xfrm>
          <a:prstGeom prst="ellipse">
            <a:avLst/>
          </a:prstGeom>
        </p:spPr>
      </p:pic>
      <p:sp>
        <p:nvSpPr>
          <p:cNvPr id="122" name="矩形 121"/>
          <p:cNvSpPr/>
          <p:nvPr>
            <p:custDataLst>
              <p:tags r:id="rId7"/>
            </p:custDataLst>
          </p:nvPr>
        </p:nvSpPr>
        <p:spPr>
          <a:xfrm>
            <a:off x="4940935" y="1565910"/>
            <a:ext cx="6285230" cy="424053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大学生在自我控制上开始有了明显的自觉性、主动性，但还有一些同学由于遭受挫折和打击，或者受社会上一些不良风气的影响，觉得上大学就是解放了，不愿意埋头苦读，消极懒惰，不愿意受父母的约束和老师的教导，我行我素。</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逆反心理就其本身而言，有它的两重性：一方面表明青年人的批判精神、独立意识，但这种反叛精神有时会显得不够成熟；另一方面，不少人还不善于确切地把握反抗，即表现出过分的逆反心理，比如在内容上可能会一概排斥正确与错误、精华与糟粕；表现在手段上往往是粗劣的对抗、简单的排斥、情绪成分大，目的有时只是为了反抗而反抗，从而会给大学生的健康成长带来消极影响。</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614170" y="3876675"/>
            <a:ext cx="5347335" cy="1791970"/>
          </a:xfrm>
        </p:spPr>
        <p:txBody>
          <a:bodyPr anchor="ctr" anchorCtr="0">
            <a:noAutofit/>
          </a:bodyPr>
          <a:lstStyle/>
          <a:p>
            <a:pPr algn="r">
              <a:lnSpc>
                <a:spcPct val="100000"/>
              </a:lnSpc>
            </a:pPr>
            <a:r>
              <a:rPr lang="zh-CN" altLang="en-US" sz="4400" dirty="0"/>
              <a:t>大学生自我意识与培养</a:t>
            </a:r>
            <a:endParaRPr lang="zh-CN" altLang="en-US" sz="4400" dirty="0"/>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四</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56160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mp;pky8926729319&amp;"/>
          <p:cNvPicPr>
            <a:picLocks noChangeAspect="1"/>
          </p:cNvPicPr>
          <p:nvPr/>
        </p:nvPicPr>
        <p:blipFill>
          <a:blip r:embed="rId1"/>
          <a:srcRect r="35152"/>
          <a:stretch>
            <a:fillRect/>
          </a:stretch>
        </p:blipFill>
        <p:spPr>
          <a:xfrm flipH="1">
            <a:off x="6350000" y="1019810"/>
            <a:ext cx="5842000" cy="5867400"/>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四、消极的自我控制和逆反心理</a:t>
            </a:r>
            <a:endParaRPr lang="zh-CN" altLang="en-US" sz="2400" b="1" spc="300" noProof="0" dirty="0">
              <a:ln>
                <a:noFill/>
              </a:ln>
              <a:solidFill>
                <a:srgbClr val="FCC301"/>
              </a:solidFill>
              <a:effectLst/>
              <a:uLnTx/>
              <a:sym typeface="+mn-ea"/>
            </a:endParaRPr>
          </a:p>
        </p:txBody>
      </p:sp>
      <p:sp>
        <p:nvSpPr>
          <p:cNvPr id="3" name="矩形 2"/>
          <p:cNvSpPr/>
          <p:nvPr>
            <p:custDataLst>
              <p:tags r:id="rId3"/>
            </p:custDataLst>
          </p:nvPr>
        </p:nvSpPr>
        <p:spPr>
          <a:xfrm>
            <a:off x="699770" y="1917700"/>
            <a:ext cx="7103745" cy="4000500"/>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4"/>
            </p:custDataLst>
          </p:nvPr>
        </p:nvSpPr>
        <p:spPr>
          <a:xfrm>
            <a:off x="1224915" y="2237105"/>
            <a:ext cx="6123305" cy="337121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19100" algn="just" defTabSz="913765" rtl="0" fontAlgn="auto">
              <a:lnSpc>
                <a:spcPct val="150000"/>
              </a:lnSpc>
              <a:spcBef>
                <a:spcPts val="1000"/>
              </a:spcBef>
              <a:spcAft>
                <a:spcPts val="0"/>
              </a:spcAft>
              <a:buClrTx/>
              <a:buSzTx/>
              <a:buFont typeface="+mj-ea"/>
              <a:buNone/>
              <a:defRPr/>
              <a:extLst>
                <a:ext uri="{35155182-B16C-46BC-9424-99874614C6A1}">
                  <wpsdc:indentchars xmlns:wpsdc="http://www.wps.cn/officeDocument/2017/drawingmlCustomData" val="200" checksum="658388224"/>
                </a:ext>
              </a:extLst>
            </a:pPr>
            <a:r>
              <a:rPr lang="zh-CN" altLang="en-US" sz="1500" spc="150" dirty="0">
                <a:solidFill>
                  <a:sysClr val="windowText" lastClr="000000"/>
                </a:solidFill>
                <a:uFillTx/>
                <a:cs typeface="微软雅黑" panose="020B0503020204020204" charset="-122"/>
                <a:sym typeface="+mn-ea"/>
              </a:rPr>
              <a:t>为了发挥独立性本身的积极作用，消除过分的逆反心理所带来的消极影响，就需要正确地理解独立的含义，做到自主自立，自尊自爱，自信自律，多学多思，提高辨别正确与错误的能力，敢于反抗，善于反抗，更客观、更正确地对待自己、他人和社会，多接触社会和生活，加速自我社会化和人格成熟。</a:t>
            </a:r>
            <a:endParaRPr lang="zh-CN" altLang="en-US" sz="1500" spc="150" dirty="0">
              <a:solidFill>
                <a:sysClr val="windowText" lastClr="000000"/>
              </a:solidFill>
              <a:uFillTx/>
              <a:cs typeface="微软雅黑" panose="020B0503020204020204" charset="-122"/>
              <a:sym typeface="+mn-ea"/>
            </a:endParaRPr>
          </a:p>
          <a:p>
            <a:pPr marL="0" marR="0" lvl="1" indent="419100" algn="just" defTabSz="913765" rtl="0" fontAlgn="auto">
              <a:lnSpc>
                <a:spcPct val="150000"/>
              </a:lnSpc>
              <a:spcBef>
                <a:spcPts val="1000"/>
              </a:spcBef>
              <a:spcAft>
                <a:spcPts val="0"/>
              </a:spcAft>
              <a:buClrTx/>
              <a:buSzTx/>
              <a:buFont typeface="+mj-ea"/>
              <a:buNone/>
              <a:defRPr/>
              <a:extLst>
                <a:ext uri="{35155182-B16C-46BC-9424-99874614C6A1}">
                  <wpsdc:indentchars xmlns:wpsdc="http://www.wps.cn/officeDocument/2017/drawingmlCustomData" val="200" checksum="658388224"/>
                </a:ext>
              </a:extLst>
            </a:pPr>
            <a:r>
              <a:rPr lang="zh-CN" altLang="en-US" sz="1500" spc="150" dirty="0">
                <a:solidFill>
                  <a:sysClr val="windowText" lastClr="000000"/>
                </a:solidFill>
                <a:uFillTx/>
                <a:cs typeface="微软雅黑" panose="020B0503020204020204" charset="-122"/>
                <a:sym typeface="+mn-ea"/>
              </a:rPr>
              <a:t>应该看到，大学生自我意识发展过程中所出现的这样那样的失误、偏离、缺陷，是其心理发展还不成熟的表现。这是由他们的身心发展状况和时代特点决定的，大学生要准确了解自己，就应善于发现这些偏差，并努力加以改正。</a:t>
            </a:r>
            <a:endParaRPr lang="zh-CN" altLang="en-US" sz="1500" spc="150" dirty="0">
              <a:solidFill>
                <a:sysClr val="windowText" lastClr="000000"/>
              </a:solidFill>
              <a:uFillTx/>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2061845" y="2634615"/>
            <a:ext cx="7367270" cy="1953260"/>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知人者智，自知者明，胜人者有力，自胜者强。</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——老子</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生命的唯一意义在于活出真我，并完成那充满各种潜能的明天的我。</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 R.L. 史蒂文生</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大学生自我意识与培养</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大学生自我意识与培养</a:t>
            </a:r>
            <a:endParaRPr lang="zh-CN" altLang="en-US" sz="2400" b="1" spc="300" dirty="0">
              <a:solidFill>
                <a:srgbClr val="7EA96D"/>
              </a:solidFill>
              <a:uFillTx/>
              <a:sym typeface="+mn-ea"/>
            </a:endParaRPr>
          </a:p>
        </p:txBody>
      </p:sp>
      <p:grpSp>
        <p:nvGrpSpPr>
          <p:cNvPr id="3" name="组合 2"/>
          <p:cNvGrpSpPr/>
          <p:nvPr/>
        </p:nvGrpSpPr>
        <p:grpSpPr>
          <a:xfrm>
            <a:off x="1776095" y="3021330"/>
            <a:ext cx="8721090" cy="1440180"/>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grpSp>
      <p:grpSp>
        <p:nvGrpSpPr>
          <p:cNvPr id="4" name="组合 3"/>
          <p:cNvGrpSpPr/>
          <p:nvPr/>
        </p:nvGrpSpPr>
        <p:grpSpPr>
          <a:xfrm>
            <a:off x="1776095" y="1363980"/>
            <a:ext cx="8721090"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588" y="3864"/>
              <a:ext cx="9528"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理解自我意识的内涵和结构。</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明晰自我意识中常见的偏差。</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掌握提升自我意识的方法。</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grpSp>
        <p:nvGrpSpPr>
          <p:cNvPr id="5" name="组合 4"/>
          <p:cNvGrpSpPr/>
          <p:nvPr/>
        </p:nvGrpSpPr>
        <p:grpSpPr>
          <a:xfrm>
            <a:off x="1776095" y="4669155"/>
            <a:ext cx="8721090" cy="1488948"/>
            <a:chOff x="2797" y="3055"/>
            <a:chExt cx="13606" cy="2931"/>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931"/>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00"/>
              <a:ext cx="12019" cy="1906"/>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5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愉悦接受自我和肯定自我。</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5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培养积极心态不断自我超越。</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sp>
        <p:nvSpPr>
          <p:cNvPr id="2" name="iṣļíḍê"/>
          <p:cNvSpPr txBox="1"/>
          <p:nvPr/>
        </p:nvSpPr>
        <p:spPr bwMode="auto">
          <a:xfrm>
            <a:off x="2283105" y="3427222"/>
            <a:ext cx="6107199" cy="821944"/>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敢于表达自我，明晰自我形象。</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懂得扬长避短，学会悦纳自我。</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增强感受能力，加强自我调控。</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大学生自我意识与培养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自我意识概述</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一、自我意识的含义和作用</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1812290"/>
            <a:ext cx="10098405" cy="4159885"/>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1023" cy="745"/>
              <a:chOff x="2594202" y="2559050"/>
              <a:chExt cx="649476"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901"/>
                <a:ext cx="649476" cy="34687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049780"/>
            <a:ext cx="8660765" cy="36944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自我意识又称自我概念，是人对自己身心状态及对自己同客观世界的关系的认识，是人类特有的反映形式，也是人的心理区别于动物心理的一大特征。</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自我意识在个体发展过程中有十分重要的意义。首先，自我意识是认识外界客观事物的条件。一个人如果还不清楚自己，也无法把自己与周围相区别时，他就不可能认识外界的客观事物。其次，自我意识是人的自觉性、自控力的前提，对自我教育有推动作用。人只有意识到自己是谁，应该做什么的时候，才会自觉自律地去行动。一个人意识到自己的长处和不足，就有助于他发扬优点，克服缺点，取得自我教育积极的效果。再次，自我意识是改造自身主观因素的途径，它使人能不断地自我监督、自我修养、自我完善。正确的自我意识，可以帮助个体形成准确的自我认知与评价，并在此基础上建立自立、自主、自信的良好的心理品质，激励个体去大胆尝试，积极进取，最大限度地激发个体的潜能。</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二、自我意识的层次和结构</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0" y="2188845"/>
            <a:ext cx="12192000" cy="4619625"/>
            <a:chOff x="0" y="2721"/>
            <a:chExt cx="19200" cy="7275"/>
          </a:xfrm>
        </p:grpSpPr>
        <p:sp>
          <p:nvSpPr>
            <p:cNvPr id="26" name="任意多边形: 形状 25"/>
            <p:cNvSpPr/>
            <p:nvPr>
              <p:custDataLst>
                <p:tags r:id="rId1"/>
              </p:custDataLst>
            </p:nvPr>
          </p:nvSpPr>
          <p:spPr>
            <a:xfrm>
              <a:off x="12116" y="2721"/>
              <a:ext cx="7084" cy="7262"/>
            </a:xfrm>
            <a:custGeom>
              <a:avLst/>
              <a:gdLst>
                <a:gd name="connsiteX0" fmla="*/ 21365 w 4498109"/>
                <a:gd name="connsiteY0" fmla="*/ 0 h 4611225"/>
                <a:gd name="connsiteX1" fmla="*/ 4498109 w 4498109"/>
                <a:gd name="connsiteY1" fmla="*/ 0 h 4611225"/>
                <a:gd name="connsiteX2" fmla="*/ 4498109 w 4498109"/>
                <a:gd name="connsiteY2" fmla="*/ 4611225 h 4611225"/>
                <a:gd name="connsiteX3" fmla="*/ 0 w 4498109"/>
                <a:gd name="connsiteY3" fmla="*/ 4611225 h 4611225"/>
                <a:gd name="connsiteX4" fmla="*/ 0 w 4498109"/>
                <a:gd name="connsiteY4" fmla="*/ 4564427 h 4611225"/>
                <a:gd name="connsiteX5" fmla="*/ 12195 w 4498109"/>
                <a:gd name="connsiteY5" fmla="*/ 4565043 h 4611225"/>
                <a:gd name="connsiteX6" fmla="*/ 2294948 w 4498109"/>
                <a:gd name="connsiteY6" fmla="*/ 2282290 h 4611225"/>
                <a:gd name="connsiteX7" fmla="*/ 245594 w 4498109"/>
                <a:gd name="connsiteY7" fmla="*/ 11323 h 4611225"/>
                <a:gd name="connsiteX8" fmla="*/ 0 w 4498109"/>
                <a:gd name="connsiteY8" fmla="*/ 0 h 4611225"/>
                <a:gd name="connsiteX9" fmla="*/ 3026 w 4498109"/>
                <a:gd name="connsiteY9" fmla="*/ 0 h 4611225"/>
                <a:gd name="connsiteX10" fmla="*/ 0 w 4498109"/>
                <a:gd name="connsiteY10"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8109" h="4611225">
                  <a:moveTo>
                    <a:pt x="21365" y="0"/>
                  </a:moveTo>
                  <a:lnTo>
                    <a:pt x="4498109" y="0"/>
                  </a:lnTo>
                  <a:lnTo>
                    <a:pt x="4498109"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pattFill prst="lt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p:nvPr>
              <p:custDataLst>
                <p:tags r:id="rId2"/>
              </p:custDataLst>
            </p:nvPr>
          </p:nvSpPr>
          <p:spPr>
            <a:xfrm>
              <a:off x="12116" y="2721"/>
              <a:ext cx="6528" cy="7262"/>
            </a:xfrm>
            <a:custGeom>
              <a:avLst/>
              <a:gdLst>
                <a:gd name="connsiteX0" fmla="*/ 21365 w 4145025"/>
                <a:gd name="connsiteY0" fmla="*/ 0 h 4611225"/>
                <a:gd name="connsiteX1" fmla="*/ 3027250 w 4145025"/>
                <a:gd name="connsiteY1" fmla="*/ 0 h 4611225"/>
                <a:gd name="connsiteX2" fmla="*/ 3197420 w 4145025"/>
                <a:gd name="connsiteY2" fmla="*/ 154662 h 4611225"/>
                <a:gd name="connsiteX3" fmla="*/ 4145025 w 4145025"/>
                <a:gd name="connsiteY3" fmla="*/ 2442382 h 4611225"/>
                <a:gd name="connsiteX4" fmla="*/ 3406234 w 4145025"/>
                <a:gd name="connsiteY4" fmla="*/ 4500349 h 4611225"/>
                <a:gd name="connsiteX5" fmla="*/ 3305463 w 4145025"/>
                <a:gd name="connsiteY5" fmla="*/ 4611225 h 4611225"/>
                <a:gd name="connsiteX6" fmla="*/ 0 w 4145025"/>
                <a:gd name="connsiteY6" fmla="*/ 4611225 h 4611225"/>
                <a:gd name="connsiteX7" fmla="*/ 0 w 4145025"/>
                <a:gd name="connsiteY7" fmla="*/ 4564427 h 4611225"/>
                <a:gd name="connsiteX8" fmla="*/ 12195 w 4145025"/>
                <a:gd name="connsiteY8" fmla="*/ 4565043 h 4611225"/>
                <a:gd name="connsiteX9" fmla="*/ 2294948 w 4145025"/>
                <a:gd name="connsiteY9" fmla="*/ 2282290 h 4611225"/>
                <a:gd name="connsiteX10" fmla="*/ 245594 w 4145025"/>
                <a:gd name="connsiteY10" fmla="*/ 11323 h 4611225"/>
                <a:gd name="connsiteX11" fmla="*/ 0 w 4145025"/>
                <a:gd name="connsiteY11" fmla="*/ 0 h 4611225"/>
                <a:gd name="connsiteX12" fmla="*/ 3026 w 4145025"/>
                <a:gd name="connsiteY12" fmla="*/ 0 h 4611225"/>
                <a:gd name="connsiteX13" fmla="*/ 0 w 4145025"/>
                <a:gd name="connsiteY13"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5025" h="4611225">
                  <a:moveTo>
                    <a:pt x="21365" y="0"/>
                  </a:moveTo>
                  <a:lnTo>
                    <a:pt x="3027250" y="0"/>
                  </a:lnTo>
                  <a:lnTo>
                    <a:pt x="3197420" y="154662"/>
                  </a:lnTo>
                  <a:cubicBezTo>
                    <a:pt x="3782899" y="740140"/>
                    <a:pt x="4145025" y="1548972"/>
                    <a:pt x="4145025" y="2442382"/>
                  </a:cubicBezTo>
                  <a:cubicBezTo>
                    <a:pt x="4145025" y="3224116"/>
                    <a:pt x="3867772" y="3941095"/>
                    <a:pt x="3406234" y="4500349"/>
                  </a:cubicBezTo>
                  <a:lnTo>
                    <a:pt x="3305463"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3"/>
              </p:custDataLst>
            </p:nvPr>
          </p:nvSpPr>
          <p:spPr>
            <a:xfrm>
              <a:off x="0" y="2721"/>
              <a:ext cx="11339" cy="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0" y="9910"/>
              <a:ext cx="12116" cy="74"/>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5"/>
              </p:custDataLst>
            </p:nvPr>
          </p:nvSpPr>
          <p:spPr>
            <a:xfrm>
              <a:off x="12116" y="2735"/>
              <a:ext cx="5688" cy="7248"/>
            </a:xfrm>
            <a:custGeom>
              <a:avLst/>
              <a:gdLst>
                <a:gd name="connsiteX0" fmla="*/ 366125 w 3611975"/>
                <a:gd name="connsiteY0" fmla="*/ 0 h 4602225"/>
                <a:gd name="connsiteX1" fmla="*/ 3611975 w 3611975"/>
                <a:gd name="connsiteY1" fmla="*/ 3245850 h 4602225"/>
                <a:gd name="connsiteX2" fmla="*/ 3356900 w 3611975"/>
                <a:gd name="connsiteY2" fmla="*/ 4509281 h 4602225"/>
                <a:gd name="connsiteX3" fmla="*/ 3312127 w 3611975"/>
                <a:gd name="connsiteY3" fmla="*/ 4602225 h 4602225"/>
                <a:gd name="connsiteX4" fmla="*/ 0 w 3611975"/>
                <a:gd name="connsiteY4" fmla="*/ 4602225 h 4602225"/>
                <a:gd name="connsiteX5" fmla="*/ 0 w 3611975"/>
                <a:gd name="connsiteY5" fmla="*/ 4555427 h 4602225"/>
                <a:gd name="connsiteX6" fmla="*/ 12195 w 3611975"/>
                <a:gd name="connsiteY6" fmla="*/ 4556043 h 4602225"/>
                <a:gd name="connsiteX7" fmla="*/ 2294948 w 3611975"/>
                <a:gd name="connsiteY7" fmla="*/ 2273290 h 4602225"/>
                <a:gd name="connsiteX8" fmla="*/ 458304 w 3611975"/>
                <a:gd name="connsiteY8" fmla="*/ 34106 h 4602225"/>
                <a:gd name="connsiteX9" fmla="*/ 249742 w 3611975"/>
                <a:gd name="connsiteY9" fmla="*/ 2943 h 460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1975" h="4602225">
                  <a:moveTo>
                    <a:pt x="366125" y="0"/>
                  </a:moveTo>
                  <a:cubicBezTo>
                    <a:pt x="2158758" y="0"/>
                    <a:pt x="3611975" y="1453217"/>
                    <a:pt x="3611975" y="3245850"/>
                  </a:cubicBezTo>
                  <a:cubicBezTo>
                    <a:pt x="3611975" y="3694008"/>
                    <a:pt x="3521149" y="4120953"/>
                    <a:pt x="3356900" y="4509281"/>
                  </a:cubicBezTo>
                  <a:lnTo>
                    <a:pt x="3312127" y="4602225"/>
                  </a:lnTo>
                  <a:lnTo>
                    <a:pt x="0" y="4602225"/>
                  </a:lnTo>
                  <a:lnTo>
                    <a:pt x="0" y="4555427"/>
                  </a:lnTo>
                  <a:lnTo>
                    <a:pt x="12195" y="4556043"/>
                  </a:lnTo>
                  <a:cubicBezTo>
                    <a:pt x="1272925" y="4556043"/>
                    <a:pt x="2294948" y="3534020"/>
                    <a:pt x="2294948" y="2273290"/>
                  </a:cubicBezTo>
                  <a:cubicBezTo>
                    <a:pt x="2294948" y="1165227"/>
                    <a:pt x="1505460" y="241558"/>
                    <a:pt x="458304" y="34106"/>
                  </a:cubicBezTo>
                  <a:lnTo>
                    <a:pt x="249742" y="2943"/>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a:xfrm>
              <a:off x="12116" y="5632"/>
              <a:ext cx="5688" cy="4364"/>
            </a:xfrm>
            <a:custGeom>
              <a:avLst/>
              <a:gdLst>
                <a:gd name="connsiteX0" fmla="*/ 3283935 w 3611975"/>
                <a:gd name="connsiteY0" fmla="*/ 0 h 2771272"/>
                <a:gd name="connsiteX1" fmla="*/ 3356900 w 3611975"/>
                <a:gd name="connsiteY1" fmla="*/ 151466 h 2771272"/>
                <a:gd name="connsiteX2" fmla="*/ 3611975 w 3611975"/>
                <a:gd name="connsiteY2" fmla="*/ 1414897 h 2771272"/>
                <a:gd name="connsiteX3" fmla="*/ 3356900 w 3611975"/>
                <a:gd name="connsiteY3" fmla="*/ 2678328 h 2771272"/>
                <a:gd name="connsiteX4" fmla="*/ 3312127 w 3611975"/>
                <a:gd name="connsiteY4" fmla="*/ 2771272 h 2771272"/>
                <a:gd name="connsiteX5" fmla="*/ 0 w 3611975"/>
                <a:gd name="connsiteY5" fmla="*/ 2771272 h 2771272"/>
                <a:gd name="connsiteX6" fmla="*/ 0 w 3611975"/>
                <a:gd name="connsiteY6" fmla="*/ 2746806 h 2771272"/>
                <a:gd name="connsiteX7" fmla="*/ 64205 w 3611975"/>
                <a:gd name="connsiteY7" fmla="*/ 2748429 h 2771272"/>
                <a:gd name="connsiteX8" fmla="*/ 3257962 w 3611975"/>
                <a:gd name="connsiteY8" fmla="*/ 145443 h 27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75" h="2771272">
                  <a:moveTo>
                    <a:pt x="3283935" y="0"/>
                  </a:moveTo>
                  <a:lnTo>
                    <a:pt x="3356900" y="151466"/>
                  </a:lnTo>
                  <a:cubicBezTo>
                    <a:pt x="3521149" y="539794"/>
                    <a:pt x="3611975" y="966739"/>
                    <a:pt x="3611975" y="1414897"/>
                  </a:cubicBezTo>
                  <a:cubicBezTo>
                    <a:pt x="3611975" y="1863055"/>
                    <a:pt x="3521149" y="2290000"/>
                    <a:pt x="3356900" y="2678328"/>
                  </a:cubicBezTo>
                  <a:lnTo>
                    <a:pt x="3312127" y="2771272"/>
                  </a:lnTo>
                  <a:lnTo>
                    <a:pt x="0" y="2771272"/>
                  </a:lnTo>
                  <a:lnTo>
                    <a:pt x="0" y="2746806"/>
                  </a:lnTo>
                  <a:lnTo>
                    <a:pt x="64205" y="2748429"/>
                  </a:lnTo>
                  <a:cubicBezTo>
                    <a:pt x="1639592" y="2748429"/>
                    <a:pt x="2953980" y="1630964"/>
                    <a:pt x="3257962" y="145443"/>
                  </a:cubicBezTo>
                  <a:close/>
                </a:path>
              </a:pathLst>
            </a:custGeom>
            <a:solidFill>
              <a:schemeClr val="tx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8" name="文本框 7"/>
          <p:cNvSpPr txBox="1"/>
          <p:nvPr>
            <p:custDataLst>
              <p:tags r:id="rId7"/>
            </p:custDataLst>
          </p:nvPr>
        </p:nvSpPr>
        <p:spPr>
          <a:xfrm>
            <a:off x="688340" y="2376805"/>
            <a:ext cx="8647430" cy="38938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285750" lvl="0" indent="-285750" algn="l" fontAlgn="ctr">
              <a:lnSpc>
                <a:spcPct val="150000"/>
              </a:lnSpc>
              <a:spcBef>
                <a:spcPts val="1000"/>
              </a:spcBef>
              <a:spcAft>
                <a:spcPts val="0"/>
              </a:spcAft>
              <a:buSzPct val="100000"/>
              <a:buFont typeface="Wingdings" panose="05000000000000000000" charset="0"/>
              <a:buChar char="Ø"/>
            </a:pPr>
            <a:r>
              <a:rPr b="1" spc="200" dirty="0">
                <a:solidFill>
                  <a:srgbClr val="00B050"/>
                </a:solidFill>
                <a:uFillTx/>
                <a:latin typeface="微软雅黑" panose="020B0503020204020204" charset="-122"/>
                <a:ea typeface="微软雅黑" panose="020B0503020204020204" charset="-122"/>
                <a:sym typeface="+mn-ea"/>
              </a:rPr>
              <a:t>自我意识是一个多维度、多层次的心理系统，不是个别的心理机能。我们可以从以下几方面对自我意识的构建进行解析。</a:t>
            </a:r>
            <a:endParaRPr b="1" spc="200" dirty="0">
              <a:solidFill>
                <a:srgbClr val="00B050"/>
              </a:solidFill>
              <a:uFillTx/>
              <a:latin typeface="微软雅黑" panose="020B0503020204020204" charset="-122"/>
              <a:ea typeface="微软雅黑" panose="020B0503020204020204" charset="-122"/>
              <a:sym typeface="+mn-ea"/>
            </a:endParaRPr>
          </a:p>
          <a:p>
            <a:pPr marL="360045" lvl="0" indent="0" algn="l" fontAlgn="ctr">
              <a:lnSpc>
                <a:spcPct val="150000"/>
              </a:lnSpc>
              <a:spcBef>
                <a:spcPts val="1000"/>
              </a:spcBef>
              <a:spcAft>
                <a:spcPts val="0"/>
              </a:spcAft>
              <a:buSzPct val="100000"/>
              <a:buFont typeface="Wingdings" panose="05000000000000000000" charset="0"/>
              <a:buNone/>
            </a:pPr>
            <a:r>
              <a:rPr lang="zh-CN" altLang="en-US" b="1">
                <a:ln>
                  <a:noFill/>
                </a:ln>
                <a:solidFill>
                  <a:schemeClr val="accent2"/>
                </a:solidFill>
                <a:effectLst/>
                <a:uLnTx/>
                <a:uFillTx/>
                <a:ea typeface="微软雅黑" panose="020B0503020204020204" charset="-122"/>
                <a:sym typeface="Arial" panose="020B0604020202020204" pitchFamily="34" charset="0"/>
              </a:rPr>
              <a:t>从结构上看</a:t>
            </a:r>
            <a:r>
              <a:rPr lang="zh-CN" altLang="en-US">
                <a:ln>
                  <a:noFill/>
                </a:ln>
                <a:solidFill>
                  <a:schemeClr val="accent2"/>
                </a:solidFill>
                <a:effectLst/>
                <a:uLnTx/>
                <a:uFillTx/>
                <a:ea typeface="微软雅黑" panose="020B0503020204020204" charset="-122"/>
                <a:sym typeface="Arial" panose="020B0604020202020204" pitchFamily="34" charset="0"/>
              </a:rPr>
              <a:t>，</a:t>
            </a:r>
            <a:r>
              <a:rPr lang="zh-CN" altLang="en-US">
                <a:ln>
                  <a:noFill/>
                </a:ln>
                <a:effectLst/>
                <a:uLnTx/>
                <a:uFillTx/>
                <a:ea typeface="微软雅黑" panose="020B0503020204020204" charset="-122"/>
                <a:sym typeface="Arial" panose="020B0604020202020204" pitchFamily="34" charset="0"/>
              </a:rPr>
              <a:t>自我意识可分为自我认识、自我体验、自我调控。自我认识是自我意识的认知成分，主要包括个体的自我感觉、自我观察、自我分析和自我评价等方面内容。如我是什么类型的人、我的言行举止是否落落大方、我的进取心是否很强等，都是自我认识的内涵。自我体验属于情绪、情感的范畴，主要包括自尊、自信、自卑、自负、自责、自豪感等方面内容。如我对自己的学习成绩很满意、我对自己的社交能力弱而感到失望等，反映了个体的情绪体验。自我调控是指个体对自己的心理、行为和态度等方面的调节，主要包括自主、自立、自律、自我教育、自我控制等方面。</a:t>
            </a:r>
            <a:endParaRPr lang="zh-CN" altLang="en-US" spc="129"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二、自我意识的层次和结构</a:t>
            </a:r>
            <a:endParaRPr lang="zh-CN" altLang="en-US" sz="2400" b="1" spc="300" noProof="0" dirty="0">
              <a:ln>
                <a:noFill/>
              </a:ln>
              <a:solidFill>
                <a:srgbClr val="FCC301"/>
              </a:solidFill>
              <a:effectLst/>
              <a:uLnTx/>
              <a:sym typeface="+mn-ea"/>
            </a:endParaRPr>
          </a:p>
        </p:txBody>
      </p:sp>
      <p:sp>
        <p:nvSpPr>
          <p:cNvPr id="4" name="矩形 3"/>
          <p:cNvSpPr/>
          <p:nvPr>
            <p:custDataLst>
              <p:tags r:id="rId2"/>
            </p:custDataLst>
          </p:nvPr>
        </p:nvSpPr>
        <p:spPr>
          <a:xfrm>
            <a:off x="5080" y="1839595"/>
            <a:ext cx="7156450" cy="409638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595755"/>
            <a:ext cx="1076960" cy="512445"/>
            <a:chOff x="8805" y="2848"/>
            <a:chExt cx="1248" cy="720"/>
          </a:xfrm>
        </p:grpSpPr>
        <p:sp>
          <p:nvSpPr>
            <p:cNvPr id="8" name="任意多边形: 形状 18"/>
            <p:cNvSpPr/>
            <p:nvPr>
              <p:custDataLst>
                <p:tags r:id="rId3"/>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4"/>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5"/>
            </p:custDataLst>
          </p:nvPr>
        </p:nvSpPr>
        <p:spPr>
          <a:xfrm>
            <a:off x="501650" y="2225040"/>
            <a:ext cx="6238240" cy="3419475"/>
          </a:xfrm>
          <a:prstGeom prst="rect">
            <a:avLst/>
          </a:prstGeom>
        </p:spPr>
        <p:txBody>
          <a:bodyPr/>
          <a:p>
            <a:pPr marL="285750" marR="0" lvl="0" indent="-285750" algn="just" defTabSz="914400" rtl="0" fontAlgn="base">
              <a:lnSpc>
                <a:spcPct val="130000"/>
              </a:lnSpc>
              <a:spcBef>
                <a:spcPts val="800"/>
              </a:spcBef>
              <a:spcAft>
                <a:spcPts val="0"/>
              </a:spcAft>
              <a:buClr>
                <a:srgbClr val="00B050"/>
              </a:buClr>
              <a:buSzTx/>
              <a:buFont typeface="Malgun Gothic" panose="020B0503020000020004" charset="-127"/>
              <a:buChar char="▣"/>
              <a:defRPr/>
            </a:pPr>
            <a:r>
              <a:rPr kumimoji="0" lang="zh-CN" altLang="en-US" sz="1600" b="1" i="0" strike="noStrike" spc="150" baseline="0" noProof="1">
                <a:ln>
                  <a:noFill/>
                </a:ln>
                <a:effectLst/>
                <a:uLnTx/>
                <a:uFillTx/>
                <a:ea typeface="微软雅黑" panose="020B0503020204020204" charset="-122"/>
                <a:sym typeface="Arial" panose="020B0604020202020204" pitchFamily="34" charset="0"/>
              </a:rPr>
              <a:t>从内容上看</a:t>
            </a:r>
            <a:r>
              <a:rPr kumimoji="0" lang="zh-CN" altLang="en-US" sz="1600" i="0" strike="noStrike" spc="150" baseline="0" noProof="1">
                <a:ln>
                  <a:noFill/>
                </a:ln>
                <a:effectLst/>
                <a:uLnTx/>
                <a:uFillTx/>
                <a:ea typeface="微软雅黑" panose="020B0503020204020204" charset="-122"/>
                <a:sym typeface="Arial" panose="020B0604020202020204" pitchFamily="34" charset="0"/>
              </a:rPr>
              <a:t>，自我意识可分为生理自我、社会自我和心理自我。所谓生理自我是最原始的形态，是个人对自己身躯（身高、体重、容貌、身材、性别等）的认识及温饱饥饿、劳累疲乏的感受等；社会自我是个体对自己在社会关系、人际关系中的角色的意识，是对自己在社会生活中所处的经济状况、声誉、威信等方面的自我评价和自我体验；心理自我是对自己心理品质的自我认识和评价，主要包括对自己性格、智力、态度、爱好等的认识和体验。例如自己的理解力、记忆力强还是弱，思维敏捷还是迟钝，做事果断不果断等。</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pic>
        <p:nvPicPr>
          <p:cNvPr id="23" name="图片 22" descr="C:\Users\kingsoft\Desktop\资源\高清图\绿色\芭蕉叶\disjunct-fern-fern-leaf-2563742.jpgdisjunct-fern-fern-leaf-2563742"/>
          <p:cNvPicPr>
            <a:picLocks noChangeAspect="1"/>
          </p:cNvPicPr>
          <p:nvPr>
            <p:custDataLst>
              <p:tags r:id="rId6"/>
            </p:custDataLst>
          </p:nvPr>
        </p:nvPicPr>
        <p:blipFill rotWithShape="1">
          <a:blip r:embed="rId7"/>
          <a:srcRect/>
          <a:stretch>
            <a:fillRect/>
          </a:stretch>
        </p:blipFill>
        <p:spPr>
          <a:xfrm>
            <a:off x="7311390" y="1839595"/>
            <a:ext cx="4390390" cy="409638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UNIT_TEXTBOXSTYLE_GUID" val="{b2e162c4-1ea3-41b1-8dba-86d0450d224e}"/>
</p:tagLst>
</file>

<file path=ppt/tags/tag37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3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4"/>
  <p:tag name="KSO_WM_UNIT_ID" val="diagram20203761_1*i*4"/>
  <p:tag name="KSO_WM_TEMPLATE_CATEGORY" val="diagram"/>
  <p:tag name="KSO_WM_TEMPLATE_INDEX" val="20203761"/>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2"/>
  <p:tag name="KSO_WM_UNIT_ID" val="diagram20203761_1*i*2"/>
  <p:tag name="KSO_WM_TEMPLATE_CATEGORY" val="diagram"/>
  <p:tag name="KSO_WM_TEMPLATE_INDEX" val="20203761"/>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61_1*i*1"/>
  <p:tag name="KSO_WM_TEMPLATE_CATEGORY" val="diagram"/>
  <p:tag name="KSO_WM_TEMPLATE_INDEX" val="20203761"/>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5"/>
  <p:tag name="KSO_WM_UNIT_ID" val="diagram20203761_1*i*5"/>
  <p:tag name="KSO_WM_TEMPLATE_CATEGORY" val="diagram"/>
  <p:tag name="KSO_WM_TEMPLATE_INDEX" val="20203761"/>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3"/>
  <p:tag name="KSO_WM_UNIT_ID" val="diagram20203761_1*i*3"/>
  <p:tag name="KSO_WM_TEMPLATE_CATEGORY" val="diagram"/>
  <p:tag name="KSO_WM_TEMPLATE_INDEX" val="20203761"/>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6"/>
  <p:tag name="KSO_WM_UNIT_ID" val="diagram20203761_1*i*6"/>
  <p:tag name="KSO_WM_TEMPLATE_CATEGORY" val="diagram"/>
  <p:tag name="KSO_WM_TEMPLATE_INDEX" val="20203761"/>
  <p:tag name="KSO_WM_UNIT_LAYERLEVEL" val="1"/>
  <p:tag name="KSO_WM_TAG_VERSION" val="1.0"/>
  <p:tag name="KSO_WM_BEAUTIFY_FLAG" val="#wm#"/>
</p:tagLst>
</file>

<file path=ppt/tags/tag387.xml><?xml version="1.0" encoding="utf-8"?>
<p:tagLst xmlns:p="http://schemas.openxmlformats.org/presentationml/2006/main">
  <p:tag name="KSO_WM_UNIT_TEXTBOXSTYLE_SHAPETYPE" val="0"/>
  <p:tag name="KSO_WM_UNIT_TEXTBOXSTYLE_TEMPLATETYPE" val="1"/>
  <p:tag name="KSO_WM_UNIT_PRESET_TEXT" val="点击此处添加标题：&#13;点击此处添加正文。&#13;点击此处添加正文。&#13;点击此处添加正文。&#13;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77*f*1"/>
  <p:tag name="KSO_WM_TEMPLATE_CATEGORY" val="mixed"/>
  <p:tag name="KSO_WM_TEMPLATE_INDEX" val="20201907"/>
  <p:tag name="KSO_WM_UNIT_LAYERLEVEL" val="1"/>
  <p:tag name="KSO_WM_TAG_VERSION" val="1.0"/>
  <p:tag name="KSO_WM_BEAUTIFY_FLAG" val="#wm#"/>
  <p:tag name="KSO_WM_UNIT_TEXTBOXSTYLE_GUID" val="{6223c772-1059-4350-93b5-f849e9979278}"/>
  <p:tag name="KSO_WM_UNIT_TEXTBOXSTYLE_TEMPLATEID" val="3134316"/>
  <p:tag name="KSO_WM_UNIT_TEXTBOXSTYLE_TYPE" val="9"/>
</p:tagLst>
</file>

<file path=ppt/tags/tag38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9.xml><?xml version="1.0" encoding="utf-8"?>
<p:tagLst xmlns:p="http://schemas.openxmlformats.org/presentationml/2006/main">
  <p:tag name="REFSHAPE" val="67879731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UNIT_VALUE" val="1567*1566"/>
  <p:tag name="KSO_WM_UNIT_HIGHLIGHT" val="0"/>
  <p:tag name="KSO_WM_UNIT_COMPATIBLE" val="0"/>
  <p:tag name="KSO_WM_UNIT_DIAGRAM_ISNUMVISUAL" val="0"/>
  <p:tag name="KSO_WM_UNIT_DIAGRAM_ISREFERUNIT" val="0"/>
  <p:tag name="KSO_WM_UNIT_TYPE" val="d"/>
  <p:tag name="KSO_WM_UNIT_INDEX" val="1"/>
  <p:tag name="KSO_WM_UNIT_ID" val="custom20203704_11*d*1"/>
  <p:tag name="KSO_WM_TEMPLATE_CATEGORY" val="custom"/>
  <p:tag name="KSO_WM_TEMPLATE_INDEX" val="20203704"/>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l&quot;,&quot;m&quot;,&quot;n&quot;,&quot;o&quot;,&quot;p&quot;,&quot;q&quot;,&quot;r&quot;,&quot;α&quot;,&quot;β&quot;,&quot;δ&quot;]"/>
  <p:tag name="KSO_WM_UNIT_BLOCK" val="0"/>
  <p:tag name="KSO_WM_UNIT_SM_LIMIT_TYPE" val="2"/>
  <p:tag name="KSO_WM_UNIT_DECORATE_INFO" val="{&quot;pDecorateInfoX&quot;:{&quot;IsLeft&quot;:true,&quot;IsRight&quot;:false,&quot;IsRatio&quot;:false},&quot;pDecorateInfoY&quot;:{&quot;IsTop&quot;:true,&quot;IsBottom&quot;:false,&quot;IsRatio&quot;:false}}"/>
</p:tagLst>
</file>

<file path=ppt/tags/tag39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396.xml><?xml version="1.0" encoding="utf-8"?>
<p:tagLst xmlns:p="http://schemas.openxmlformats.org/presentationml/2006/main">
  <p:tag name="REFSHAPE" val="678797316"/>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UNIT_VALUE" val="1567*1566"/>
  <p:tag name="KSO_WM_UNIT_HIGHLIGHT" val="0"/>
  <p:tag name="KSO_WM_UNIT_COMPATIBLE" val="0"/>
  <p:tag name="KSO_WM_UNIT_DIAGRAM_ISNUMVISUAL" val="0"/>
  <p:tag name="KSO_WM_UNIT_DIAGRAM_ISREFERUNIT" val="0"/>
  <p:tag name="KSO_WM_UNIT_TYPE" val="d"/>
  <p:tag name="KSO_WM_UNIT_INDEX" val="1"/>
  <p:tag name="KSO_WM_UNIT_ID" val="custom20203704_11*d*1"/>
  <p:tag name="KSO_WM_TEMPLATE_CATEGORY" val="custom"/>
  <p:tag name="KSO_WM_TEMPLATE_INDEX" val="20203704"/>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l&quot;,&quot;m&quot;,&quot;n&quot;,&quot;o&quot;,&quot;p&quot;,&quot;q&quot;,&quot;r&quot;,&quot;α&quot;,&quot;β&quot;,&quot;δ&quot;]"/>
  <p:tag name="KSO_WM_UNIT_BLOCK" val="0"/>
  <p:tag name="KSO_WM_UNIT_SM_LIMIT_TYPE" val="2"/>
  <p:tag name="KSO_WM_UNIT_DECORATE_INFO" val="{&quot;pDecorateInfoX&quot;:{&quot;IsLeft&quot;:true,&quot;IsRight&quot;:false,&quot;IsRatio&quot;:false},&quot;pDecorateInfoY&quot;:{&quot;IsTop&quot;:true,&quot;IsBottom&quot;:false,&quot;IsRatio&quot;:false}}"/>
</p:tagLst>
</file>

<file path=ppt/tags/tag40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4"/>
  <p:tag name="KSO_WM_UNIT_ID" val="diagram20203761_1*i*4"/>
  <p:tag name="KSO_WM_TEMPLATE_CATEGORY" val="diagram"/>
  <p:tag name="KSO_WM_TEMPLATE_INDEX" val="2020376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2"/>
  <p:tag name="KSO_WM_UNIT_ID" val="diagram20203761_1*i*2"/>
  <p:tag name="KSO_WM_TEMPLATE_CATEGORY" val="diagram"/>
  <p:tag name="KSO_WM_TEMPLATE_INDEX" val="2020376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61_1*i*1"/>
  <p:tag name="KSO_WM_TEMPLATE_CATEGORY" val="diagram"/>
  <p:tag name="KSO_WM_TEMPLATE_INDEX" val="20203761"/>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5"/>
  <p:tag name="KSO_WM_UNIT_ID" val="diagram20203761_1*i*5"/>
  <p:tag name="KSO_WM_TEMPLATE_CATEGORY" val="diagram"/>
  <p:tag name="KSO_WM_TEMPLATE_INDEX" val="20203761"/>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3"/>
  <p:tag name="KSO_WM_UNIT_ID" val="diagram20203761_1*i*3"/>
  <p:tag name="KSO_WM_TEMPLATE_CATEGORY" val="diagram"/>
  <p:tag name="KSO_WM_TEMPLATE_INDEX" val="20203761"/>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6"/>
  <p:tag name="KSO_WM_UNIT_ID" val="diagram20203761_1*i*6"/>
  <p:tag name="KSO_WM_TEMPLATE_CATEGORY" val="diagram"/>
  <p:tag name="KSO_WM_TEMPLATE_INDEX" val="20203761"/>
  <p:tag name="KSO_WM_UNIT_LAYERLEVEL" val="1"/>
  <p:tag name="KSO_WM_TAG_VERSION" val="1.0"/>
  <p:tag name="KSO_WM_BEAUTIFY_FLAG" val="#wm#"/>
</p:tagLst>
</file>

<file path=ppt/tags/tag409.xml><?xml version="1.0" encoding="utf-8"?>
<p:tagLst xmlns:p="http://schemas.openxmlformats.org/presentationml/2006/main">
  <p:tag name="KSO_WM_UNIT_TEXTBOXSTYLE_SHAPETYPE" val="0"/>
  <p:tag name="KSO_WM_UNIT_TEXTBOXSTYLE_TEMPLATETYPE" val="1"/>
  <p:tag name="KSO_WM_UNIT_PRESET_TEXT" val="点击此处添加标题：&#13;点击此处添加正文。&#13;点击此处添加正文。&#13;点击此处添加正文。&#13;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77*f*1"/>
  <p:tag name="KSO_WM_TEMPLATE_CATEGORY" val="mixed"/>
  <p:tag name="KSO_WM_TEMPLATE_INDEX" val="20201907"/>
  <p:tag name="KSO_WM_UNIT_LAYERLEVEL" val="1"/>
  <p:tag name="KSO_WM_TAG_VERSION" val="1.0"/>
  <p:tag name="KSO_WM_BEAUTIFY_FLAG" val="#wm#"/>
  <p:tag name="KSO_WM_UNIT_TEXTBOXSTYLE_GUID" val="{6223c772-1059-4350-93b5-f849e9979278}"/>
  <p:tag name="KSO_WM_UNIT_TEXTBOXSTYLE_TEMPLATEID" val="3134316"/>
  <p:tag name="KSO_WM_UNIT_TEXTBOXSTYLE_TYPE" val="9"/>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1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12.xml><?xml version="1.0" encoding="utf-8"?>
<p:tagLst xmlns:p="http://schemas.openxmlformats.org/presentationml/2006/main">
  <p:tag name="REFSHAPE" val="678797316"/>
</p:tagLst>
</file>

<file path=ppt/tags/tag41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14.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41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17.xml><?xml version="1.0" encoding="utf-8"?>
<p:tagLst xmlns:p="http://schemas.openxmlformats.org/presentationml/2006/main">
  <p:tag name="REFSHAPE" val="678797316"/>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419.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2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22.xml><?xml version="1.0" encoding="utf-8"?>
<p:tagLst xmlns:p="http://schemas.openxmlformats.org/presentationml/2006/main">
  <p:tag name="REFSHAPE" val="678797316"/>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42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2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2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428.xml><?xml version="1.0" encoding="utf-8"?>
<p:tagLst xmlns:p="http://schemas.openxmlformats.org/presentationml/2006/main">
  <p:tag name="REFSHAPE" val="678797316"/>
</p:tagLst>
</file>

<file path=ppt/tags/tag429.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431.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43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137_1*f*3"/>
  <p:tag name="KSO_WM_TEMPLATE_CATEGORY" val="diagram"/>
  <p:tag name="KSO_WM_TEMPLATE_INDEX" val="20205137"/>
  <p:tag name="KSO_WM_UNIT_LAYERLEVEL" val="1"/>
  <p:tag name="KSO_WM_TAG_VERSION" val="1.0"/>
  <p:tag name="KSO_WM_BEAUTIFY_FLAG" val="#wm#"/>
  <p:tag name="KSO_WM_UNIT_NOCLEAR" val="0"/>
  <p:tag name="KSO_WM_UNIT_TYPE" val="f"/>
  <p:tag name="KSO_WM_UNIT_INDEX" val="3"/>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434.xml><?xml version="1.0" encoding="utf-8"?>
<p:tagLst xmlns:p="http://schemas.openxmlformats.org/presentationml/2006/main">
  <p:tag name="REFSHAPE" val="67879731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6.xml><?xml version="1.0" encoding="utf-8"?>
<p:tagLst xmlns:p="http://schemas.openxmlformats.org/presentationml/2006/main">
  <p:tag name="REFSHAPE" val="678820844"/>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9.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137_1*f*3"/>
  <p:tag name="KSO_WM_TEMPLATE_CATEGORY" val="diagram"/>
  <p:tag name="KSO_WM_TEMPLATE_INDEX" val="20205137"/>
  <p:tag name="KSO_WM_UNIT_LAYERLEVEL" val="1"/>
  <p:tag name="KSO_WM_TAG_VERSION" val="1.0"/>
  <p:tag name="KSO_WM_BEAUTIFY_FLAG" val="#wm#"/>
  <p:tag name="KSO_WM_UNIT_NOCLEAR" val="0"/>
  <p:tag name="KSO_WM_UNIT_TYPE" val="f"/>
  <p:tag name="KSO_WM_UNIT_INDEX" val="3"/>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442.xml><?xml version="1.0" encoding="utf-8"?>
<p:tagLst xmlns:p="http://schemas.openxmlformats.org/presentationml/2006/main">
  <p:tag name="REFSHAPE" val="678797316"/>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REFSHAPE" val="678820844"/>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7.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137_1*f*3"/>
  <p:tag name="KSO_WM_TEMPLATE_CATEGORY" val="diagram"/>
  <p:tag name="KSO_WM_TEMPLATE_INDEX" val="20205137"/>
  <p:tag name="KSO_WM_UNIT_LAYERLEVEL" val="1"/>
  <p:tag name="KSO_WM_TAG_VERSION" val="1.0"/>
  <p:tag name="KSO_WM_BEAUTIFY_FLAG" val="#wm#"/>
  <p:tag name="KSO_WM_UNIT_NOCLEAR" val="0"/>
  <p:tag name="KSO_WM_UNIT_TYPE" val="f"/>
  <p:tag name="KSO_WM_UNIT_INDEX" val="3"/>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50.xml><?xml version="1.0" encoding="utf-8"?>
<p:tagLst xmlns:p="http://schemas.openxmlformats.org/presentationml/2006/main">
  <p:tag name="REFSHAPE" val="678797316"/>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REFSHAPE" val="678820844"/>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56.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57.xml><?xml version="1.0" encoding="utf-8"?>
<p:tagLst xmlns:p="http://schemas.openxmlformats.org/presentationml/2006/main">
  <p:tag name="KSO_WM_UNIT_TEXTBOXSTYLE_GUID" val="{b2e162c4-1ea3-41b1-8dba-86d0450d224e}"/>
</p:tagLst>
</file>

<file path=ppt/tags/tag458.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459.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46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46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5.xml><?xml version="1.0" encoding="utf-8"?>
<p:tagLst xmlns:p="http://schemas.openxmlformats.org/presentationml/2006/main">
  <p:tag name="REFSHAPE" val="678797316"/>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47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47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474.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75.xml><?xml version="1.0" encoding="utf-8"?>
<p:tagLst xmlns:p="http://schemas.openxmlformats.org/presentationml/2006/main">
  <p:tag name="REFSHAPE" val="678797316"/>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30_5*i*2"/>
  <p:tag name="KSO_WM_TEMPLATE_CATEGORY" val="diagram"/>
  <p:tag name="KSO_WM_TEMPLATE_INDEX" val="20198830"/>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30_5*i*1"/>
  <p:tag name="KSO_WM_TEMPLATE_CATEGORY" val="diagram"/>
  <p:tag name="KSO_WM_TEMPLATE_INDEX" val="20198830"/>
  <p:tag name="KSO_WM_UNIT_LAYERLEVEL" val="1"/>
  <p:tag name="KSO_WM_TAG_VERSION" val="1.0"/>
  <p:tag name="KSO_WM_BEAUTIFY_FLAG" val="#wm#"/>
  <p:tag name="KSO_WM_UNIT_FILL_FORE_SCHEMECOLOR_INDEX" val="7"/>
  <p:tag name="KSO_WM_UNIT_FILL_TYPE" val="1"/>
  <p:tag name="KSO_WM_UNIT_USESOURCEFORMAT_APPLY"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5*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479.xml><?xml version="1.0" encoding="utf-8"?>
<p:tagLst xmlns:p="http://schemas.openxmlformats.org/presentationml/2006/main">
  <p:tag name="KSO_WM_UNIT_VALUE" val="652*6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30_5*d*1"/>
  <p:tag name="KSO_WM_TEMPLATE_CATEGORY" val="diagram"/>
  <p:tag name="KSO_WM_TEMPLATE_INDEX" val="20198830"/>
  <p:tag name="KSO_WM_UNIT_SUPPORT_UNIT_TYPE" val="[]"/>
  <p:tag name="KSO_WM_UNIT_LAYERLEVEL" val="1"/>
  <p:tag name="KSO_WM_TAG_VERSION" val="1.0"/>
  <p:tag name="KSO_WM_BEAUTIFY_FLAG" val="#wm#"/>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48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82.xml><?xml version="1.0" encoding="utf-8"?>
<p:tagLst xmlns:p="http://schemas.openxmlformats.org/presentationml/2006/main">
  <p:tag name="REFSHAPE" val="678797316"/>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85.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48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8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REFSHAPE" val="678797316"/>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01.xml><?xml version="1.0" encoding="utf-8"?>
<p:tagLst xmlns:p="http://schemas.openxmlformats.org/presentationml/2006/main">
  <p:tag name="REFSHAPE" val="678797316"/>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504.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50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06.xml><?xml version="1.0" encoding="utf-8"?>
<p:tagLst xmlns:p="http://schemas.openxmlformats.org/presentationml/2006/main">
  <p:tag name="REFSHAPE" val="678797316"/>
</p:tagLst>
</file>

<file path=ppt/tags/tag507.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08.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09.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11.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12.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13.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514.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515.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516.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517.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518.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1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REFSHAPE" val="678797316"/>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30_5*i*2"/>
  <p:tag name="KSO_WM_TEMPLATE_CATEGORY" val="diagram"/>
  <p:tag name="KSO_WM_TEMPLATE_INDEX" val="20198830"/>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30_5*i*1"/>
  <p:tag name="KSO_WM_TEMPLATE_CATEGORY" val="diagram"/>
  <p:tag name="KSO_WM_TEMPLATE_INDEX" val="20198830"/>
  <p:tag name="KSO_WM_UNIT_LAYERLEVEL" val="1"/>
  <p:tag name="KSO_WM_TAG_VERSION" val="1.0"/>
  <p:tag name="KSO_WM_BEAUTIFY_FLAG" val="#wm#"/>
  <p:tag name="KSO_WM_UNIT_FILL_FORE_SCHEMECOLOR_INDEX" val="7"/>
  <p:tag name="KSO_WM_UNI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5*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524.xml><?xml version="1.0" encoding="utf-8"?>
<p:tagLst xmlns:p="http://schemas.openxmlformats.org/presentationml/2006/main">
  <p:tag name="KSO_WM_UNIT_VALUE" val="652*6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30_5*d*1"/>
  <p:tag name="KSO_WM_TEMPLATE_CATEGORY" val="diagram"/>
  <p:tag name="KSO_WM_TEMPLATE_INDEX" val="20198830"/>
  <p:tag name="KSO_WM_UNIT_SUPPORT_UNIT_TYPE" val="[]"/>
  <p:tag name="KSO_WM_UNIT_LAYERLEVEL" val="1"/>
  <p:tag name="KSO_WM_TAG_VERSION" val="1.0"/>
  <p:tag name="KSO_WM_BEAUTIFY_FLAG" val="#wm#"/>
  <p:tag name="KSO_WM_UNIT_USESOURCEFORMAT_APPLY" val="1"/>
</p:tagLst>
</file>

<file path=ppt/tags/tag525.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26.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27.xml><?xml version="1.0" encoding="utf-8"?>
<p:tagLst xmlns:p="http://schemas.openxmlformats.org/presentationml/2006/main">
  <p:tag name="REFSHAPE" val="678797316"/>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29.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5.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536.xml><?xml version="1.0" encoding="utf-8"?>
<p:tagLst xmlns:p="http://schemas.openxmlformats.org/presentationml/2006/main">
  <p:tag name="KSO_DOCER_TEMPLATE_OPEN_ONCE_MARK"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7036</Words>
  <Application>WPS 演示</Application>
  <PresentationFormat>宽屏</PresentationFormat>
  <Paragraphs>272</Paragraphs>
  <Slides>31</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31</vt:i4>
      </vt:variant>
    </vt:vector>
  </HeadingPairs>
  <TitlesOfParts>
    <vt:vector size="48"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Segoe UI</vt:lpstr>
      <vt:lpstr>Wingdings</vt:lpstr>
      <vt:lpstr>Malgun Gothic</vt:lpstr>
      <vt:lpstr>WPS-Bullets</vt:lpstr>
      <vt:lpstr>BatangChe</vt:lpstr>
      <vt:lpstr>Office 主题​​</vt:lpstr>
      <vt:lpstr>1_Office 主题​​</vt:lpstr>
      <vt:lpstr>心</vt:lpstr>
      <vt:lpstr>PowerPoint 演示文稿</vt:lpstr>
      <vt:lpstr>大学生自我意识与培养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28</cp:revision>
  <dcterms:created xsi:type="dcterms:W3CDTF">2019-05-28T01:30:00Z</dcterms:created>
  <dcterms:modified xsi:type="dcterms:W3CDTF">2021-11-12T09:59:53Z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9CCDD69E4F5B4F5E84028301CF17BBBD</vt:lpwstr>
  </property>
</Properties>
</file>