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48"/>
  </p:handoutMasterIdLst>
  <p:sldIdLst>
    <p:sldId id="269" r:id="rId4"/>
    <p:sldId id="428" r:id="rId5"/>
    <p:sldId id="329" r:id="rId7"/>
    <p:sldId id="542" r:id="rId8"/>
    <p:sldId id="335" r:id="rId9"/>
    <p:sldId id="334" r:id="rId10"/>
    <p:sldId id="496" r:id="rId11"/>
    <p:sldId id="497" r:id="rId12"/>
    <p:sldId id="498" r:id="rId13"/>
    <p:sldId id="499" r:id="rId14"/>
    <p:sldId id="474" r:id="rId15"/>
    <p:sldId id="500" r:id="rId16"/>
    <p:sldId id="502" r:id="rId17"/>
    <p:sldId id="503" r:id="rId18"/>
    <p:sldId id="506" r:id="rId19"/>
    <p:sldId id="505" r:id="rId20"/>
    <p:sldId id="508" r:id="rId21"/>
    <p:sldId id="509" r:id="rId22"/>
    <p:sldId id="510" r:id="rId23"/>
    <p:sldId id="512" r:id="rId24"/>
    <p:sldId id="513" r:id="rId25"/>
    <p:sldId id="515" r:id="rId26"/>
    <p:sldId id="516" r:id="rId27"/>
    <p:sldId id="511" r:id="rId28"/>
    <p:sldId id="522" r:id="rId29"/>
    <p:sldId id="523" r:id="rId30"/>
    <p:sldId id="519" r:id="rId31"/>
    <p:sldId id="524" r:id="rId32"/>
    <p:sldId id="471" r:id="rId33"/>
    <p:sldId id="525" r:id="rId34"/>
    <p:sldId id="526" r:id="rId35"/>
    <p:sldId id="527" r:id="rId36"/>
    <p:sldId id="528" r:id="rId37"/>
    <p:sldId id="529" r:id="rId38"/>
    <p:sldId id="530" r:id="rId39"/>
    <p:sldId id="531" r:id="rId40"/>
    <p:sldId id="532" r:id="rId41"/>
    <p:sldId id="533" r:id="rId42"/>
    <p:sldId id="534" r:id="rId43"/>
    <p:sldId id="536" r:id="rId44"/>
    <p:sldId id="537" r:id="rId45"/>
    <p:sldId id="538" r:id="rId46"/>
    <p:sldId id="272" r:id="rId47"/>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301"/>
    <a:srgbClr val="FFD966"/>
    <a:srgbClr val="9BBB59"/>
    <a:srgbClr val="E3BE17"/>
    <a:srgbClr val="FFFFFF"/>
    <a:srgbClr val="EDEAF1"/>
    <a:srgbClr val="ECE9F0"/>
    <a:srgbClr val="7EA96D"/>
    <a:srgbClr val="EDEBF0"/>
    <a:srgbClr val="CAB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87"/>
        <p:guide pos="364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3" Type="http://schemas.openxmlformats.org/officeDocument/2006/relationships/tags" Target="tags/tag768.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image" Target="../media/image9.jpeg"/><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11.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1" Type="http://schemas.openxmlformats.org/officeDocument/2006/relationships/notesSlide" Target="../notesSlides/notesSlide4.xml"/><Relationship Id="rId10" Type="http://schemas.openxmlformats.org/officeDocument/2006/relationships/slideLayout" Target="../slideLayouts/slideLayout6.xml"/><Relationship Id="rId1" Type="http://schemas.openxmlformats.org/officeDocument/2006/relationships/tags" Target="../tags/tag402.xml"/></Relationships>
</file>

<file path=ppt/slides/_rels/slide12.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2.jpeg"/><Relationship Id="rId7" Type="http://schemas.openxmlformats.org/officeDocument/2006/relationships/tags" Target="../tags/tag415.xml"/><Relationship Id="rId6" Type="http://schemas.openxmlformats.org/officeDocument/2006/relationships/image" Target="../media/image11.jpeg"/><Relationship Id="rId5" Type="http://schemas.openxmlformats.org/officeDocument/2006/relationships/tags" Target="../tags/tag414.xml"/><Relationship Id="rId42" Type="http://schemas.openxmlformats.org/officeDocument/2006/relationships/notesSlide" Target="../notesSlides/notesSlide5.xml"/><Relationship Id="rId41" Type="http://schemas.openxmlformats.org/officeDocument/2006/relationships/slideLayout" Target="../slideLayouts/slideLayout6.xml"/><Relationship Id="rId40" Type="http://schemas.openxmlformats.org/officeDocument/2006/relationships/tags" Target="../tags/tag446.xml"/><Relationship Id="rId4" Type="http://schemas.openxmlformats.org/officeDocument/2006/relationships/image" Target="../media/image10.jpeg"/><Relationship Id="rId39" Type="http://schemas.openxmlformats.org/officeDocument/2006/relationships/tags" Target="../tags/tag445.xml"/><Relationship Id="rId38" Type="http://schemas.openxmlformats.org/officeDocument/2006/relationships/tags" Target="../tags/tag444.xml"/><Relationship Id="rId37" Type="http://schemas.openxmlformats.org/officeDocument/2006/relationships/tags" Target="../tags/tag443.xml"/><Relationship Id="rId36" Type="http://schemas.openxmlformats.org/officeDocument/2006/relationships/tags" Target="../tags/tag442.xml"/><Relationship Id="rId35" Type="http://schemas.openxmlformats.org/officeDocument/2006/relationships/tags" Target="../tags/tag441.xml"/><Relationship Id="rId34" Type="http://schemas.openxmlformats.org/officeDocument/2006/relationships/tags" Target="../tags/tag440.xml"/><Relationship Id="rId33" Type="http://schemas.openxmlformats.org/officeDocument/2006/relationships/tags" Target="../tags/tag439.xml"/><Relationship Id="rId32" Type="http://schemas.openxmlformats.org/officeDocument/2006/relationships/tags" Target="../tags/tag438.xml"/><Relationship Id="rId31" Type="http://schemas.openxmlformats.org/officeDocument/2006/relationships/tags" Target="../tags/tag437.xml"/><Relationship Id="rId30" Type="http://schemas.openxmlformats.org/officeDocument/2006/relationships/tags" Target="../tags/tag436.xml"/><Relationship Id="rId3" Type="http://schemas.openxmlformats.org/officeDocument/2006/relationships/tags" Target="../tags/tag413.xml"/><Relationship Id="rId29" Type="http://schemas.openxmlformats.org/officeDocument/2006/relationships/tags" Target="../tags/tag435.xml"/><Relationship Id="rId28" Type="http://schemas.openxmlformats.org/officeDocument/2006/relationships/tags" Target="../tags/tag434.xml"/><Relationship Id="rId27" Type="http://schemas.openxmlformats.org/officeDocument/2006/relationships/tags" Target="../tags/tag433.xml"/><Relationship Id="rId26" Type="http://schemas.openxmlformats.org/officeDocument/2006/relationships/tags" Target="../tags/tag432.xml"/><Relationship Id="rId25" Type="http://schemas.openxmlformats.org/officeDocument/2006/relationships/tags" Target="../tags/tag431.xml"/><Relationship Id="rId24" Type="http://schemas.openxmlformats.org/officeDocument/2006/relationships/tags" Target="../tags/tag430.xml"/><Relationship Id="rId23" Type="http://schemas.openxmlformats.org/officeDocument/2006/relationships/tags" Target="../tags/tag429.xml"/><Relationship Id="rId22" Type="http://schemas.openxmlformats.org/officeDocument/2006/relationships/tags" Target="../tags/tag428.xml"/><Relationship Id="rId21" Type="http://schemas.openxmlformats.org/officeDocument/2006/relationships/tags" Target="../tags/tag427.xml"/><Relationship Id="rId20" Type="http://schemas.openxmlformats.org/officeDocument/2006/relationships/tags" Target="../tags/tag426.xml"/><Relationship Id="rId2" Type="http://schemas.openxmlformats.org/officeDocument/2006/relationships/tags" Target="../tags/tag412.xml"/><Relationship Id="rId19" Type="http://schemas.openxmlformats.org/officeDocument/2006/relationships/tags" Target="../tags/tag425.xml"/><Relationship Id="rId18" Type="http://schemas.openxmlformats.org/officeDocument/2006/relationships/tags" Target="../tags/tag424.xml"/><Relationship Id="rId17" Type="http://schemas.openxmlformats.org/officeDocument/2006/relationships/tags" Target="../tags/tag423.xml"/><Relationship Id="rId16" Type="http://schemas.openxmlformats.org/officeDocument/2006/relationships/tags" Target="../tags/tag422.xml"/><Relationship Id="rId15" Type="http://schemas.openxmlformats.org/officeDocument/2006/relationships/tags" Target="../tags/tag421.xml"/><Relationship Id="rId14" Type="http://schemas.openxmlformats.org/officeDocument/2006/relationships/tags" Target="../tags/tag420.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image" Target="../media/image13.jpeg"/><Relationship Id="rId1" Type="http://schemas.openxmlformats.org/officeDocument/2006/relationships/tags" Target="../tags/tag411.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image" Target="../media/image14.png"/><Relationship Id="rId3" Type="http://schemas.openxmlformats.org/officeDocument/2006/relationships/tags" Target="../tags/tag449.xml"/><Relationship Id="rId2" Type="http://schemas.openxmlformats.org/officeDocument/2006/relationships/tags" Target="../tags/tag448.xml"/><Relationship Id="rId10" Type="http://schemas.openxmlformats.org/officeDocument/2006/relationships/notesSlide" Target="../notesSlides/notesSlide6.xml"/><Relationship Id="rId1" Type="http://schemas.openxmlformats.org/officeDocument/2006/relationships/tags" Target="../tags/tag447.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image" Target="../media/image14.png"/><Relationship Id="rId3" Type="http://schemas.openxmlformats.org/officeDocument/2006/relationships/tags" Target="../tags/tag456.xml"/><Relationship Id="rId2" Type="http://schemas.openxmlformats.org/officeDocument/2006/relationships/tags" Target="../tags/tag455.xml"/><Relationship Id="rId10" Type="http://schemas.openxmlformats.org/officeDocument/2006/relationships/notesSlide" Target="../notesSlides/notesSlide7.xml"/><Relationship Id="rId1" Type="http://schemas.openxmlformats.org/officeDocument/2006/relationships/tags" Target="../tags/tag454.xml"/></Relationships>
</file>

<file path=ppt/slides/_rels/slide15.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8" Type="http://schemas.openxmlformats.org/officeDocument/2006/relationships/notesSlide" Target="../notesSlides/notesSlide8.xml"/><Relationship Id="rId17" Type="http://schemas.openxmlformats.org/officeDocument/2006/relationships/slideLayout" Target="../slideLayouts/slideLayout6.xml"/><Relationship Id="rId16" Type="http://schemas.openxmlformats.org/officeDocument/2006/relationships/tags" Target="../tags/tag474.xml"/><Relationship Id="rId15" Type="http://schemas.openxmlformats.org/officeDocument/2006/relationships/image" Target="../media/image16.jpeg"/><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tags" Target="../tags/tag461.xml"/></Relationships>
</file>

<file path=ppt/slides/_rels/slide16.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5" Type="http://schemas.openxmlformats.org/officeDocument/2006/relationships/notesSlide" Target="../notesSlides/notesSlide9.xml"/><Relationship Id="rId34" Type="http://schemas.openxmlformats.org/officeDocument/2006/relationships/slideLayout" Target="../slideLayouts/slideLayout6.xml"/><Relationship Id="rId33" Type="http://schemas.openxmlformats.org/officeDocument/2006/relationships/tags" Target="../tags/tag507.xml"/><Relationship Id="rId32" Type="http://schemas.openxmlformats.org/officeDocument/2006/relationships/tags" Target="../tags/tag506.xml"/><Relationship Id="rId31" Type="http://schemas.openxmlformats.org/officeDocument/2006/relationships/tags" Target="../tags/tag505.xml"/><Relationship Id="rId30" Type="http://schemas.openxmlformats.org/officeDocument/2006/relationships/tags" Target="../tags/tag504.xml"/><Relationship Id="rId3" Type="http://schemas.openxmlformats.org/officeDocument/2006/relationships/tags" Target="../tags/tag477.xml"/><Relationship Id="rId29" Type="http://schemas.openxmlformats.org/officeDocument/2006/relationships/tags" Target="../tags/tag503.xml"/><Relationship Id="rId28" Type="http://schemas.openxmlformats.org/officeDocument/2006/relationships/tags" Target="../tags/tag502.xml"/><Relationship Id="rId27" Type="http://schemas.openxmlformats.org/officeDocument/2006/relationships/tags" Target="../tags/tag501.xml"/><Relationship Id="rId26" Type="http://schemas.openxmlformats.org/officeDocument/2006/relationships/tags" Target="../tags/tag500.xml"/><Relationship Id="rId25" Type="http://schemas.openxmlformats.org/officeDocument/2006/relationships/tags" Target="../tags/tag499.xml"/><Relationship Id="rId24" Type="http://schemas.openxmlformats.org/officeDocument/2006/relationships/tags" Target="../tags/tag498.xml"/><Relationship Id="rId23" Type="http://schemas.openxmlformats.org/officeDocument/2006/relationships/tags" Target="../tags/tag497.xml"/><Relationship Id="rId22" Type="http://schemas.openxmlformats.org/officeDocument/2006/relationships/tags" Target="../tags/tag496.xml"/><Relationship Id="rId21" Type="http://schemas.openxmlformats.org/officeDocument/2006/relationships/tags" Target="../tags/tag495.xml"/><Relationship Id="rId20" Type="http://schemas.openxmlformats.org/officeDocument/2006/relationships/tags" Target="../tags/tag494.xml"/><Relationship Id="rId2" Type="http://schemas.openxmlformats.org/officeDocument/2006/relationships/tags" Target="../tags/tag476.xml"/><Relationship Id="rId19" Type="http://schemas.openxmlformats.org/officeDocument/2006/relationships/tags" Target="../tags/tag493.xml"/><Relationship Id="rId18" Type="http://schemas.openxmlformats.org/officeDocument/2006/relationships/tags" Target="../tags/tag492.xml"/><Relationship Id="rId17" Type="http://schemas.openxmlformats.org/officeDocument/2006/relationships/tags" Target="../tags/tag491.xml"/><Relationship Id="rId16" Type="http://schemas.openxmlformats.org/officeDocument/2006/relationships/tags" Target="../tags/tag490.xml"/><Relationship Id="rId15" Type="http://schemas.openxmlformats.org/officeDocument/2006/relationships/tags" Target="../tags/tag489.xml"/><Relationship Id="rId14" Type="http://schemas.openxmlformats.org/officeDocument/2006/relationships/tags" Target="../tags/tag488.xml"/><Relationship Id="rId13" Type="http://schemas.openxmlformats.org/officeDocument/2006/relationships/tags" Target="../tags/tag487.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tags" Target="../tags/tag475.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image" Target="../media/image7.png"/><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18.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image" Target="../media/image15.jpeg"/><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9" Type="http://schemas.openxmlformats.org/officeDocument/2006/relationships/notesSlide" Target="../notesSlides/notesSlide10.xml"/><Relationship Id="rId18" Type="http://schemas.openxmlformats.org/officeDocument/2006/relationships/slideLayout" Target="../slideLayouts/slideLayout6.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image" Target="../media/image16.jpeg"/><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tags" Target="../tags/tag513.xml"/></Relationships>
</file>

<file path=ppt/slides/_rels/slide19.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2" Type="http://schemas.openxmlformats.org/officeDocument/2006/relationships/notesSlide" Target="../notesSlides/notesSlide11.xml"/><Relationship Id="rId21" Type="http://schemas.openxmlformats.org/officeDocument/2006/relationships/slideLayout" Target="../slideLayouts/slideLayout6.xml"/><Relationship Id="rId20" Type="http://schemas.openxmlformats.org/officeDocument/2006/relationships/tags" Target="../tags/tag547.xml"/><Relationship Id="rId2" Type="http://schemas.openxmlformats.org/officeDocument/2006/relationships/tags" Target="../tags/tag529.xml"/><Relationship Id="rId19" Type="http://schemas.openxmlformats.org/officeDocument/2006/relationships/tags" Target="../tags/tag546.xml"/><Relationship Id="rId18" Type="http://schemas.openxmlformats.org/officeDocument/2006/relationships/tags" Target="../tags/tag545.xml"/><Relationship Id="rId17" Type="http://schemas.openxmlformats.org/officeDocument/2006/relationships/tags" Target="../tags/tag544.xml"/><Relationship Id="rId16" Type="http://schemas.openxmlformats.org/officeDocument/2006/relationships/tags" Target="../tags/tag543.xml"/><Relationship Id="rId15" Type="http://schemas.openxmlformats.org/officeDocument/2006/relationships/tags" Target="../tags/tag542.xml"/><Relationship Id="rId14" Type="http://schemas.openxmlformats.org/officeDocument/2006/relationships/tags" Target="../tags/tag541.xml"/><Relationship Id="rId13" Type="http://schemas.openxmlformats.org/officeDocument/2006/relationships/tags" Target="../tags/tag540.xml"/><Relationship Id="rId12" Type="http://schemas.openxmlformats.org/officeDocument/2006/relationships/tags" Target="../tags/tag539.xml"/><Relationship Id="rId11" Type="http://schemas.openxmlformats.org/officeDocument/2006/relationships/tags" Target="../tags/tag538.xml"/><Relationship Id="rId10" Type="http://schemas.openxmlformats.org/officeDocument/2006/relationships/tags" Target="../tags/tag537.xml"/><Relationship Id="rId1" Type="http://schemas.openxmlformats.org/officeDocument/2006/relationships/tags" Target="../tags/tag528.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1" Type="http://schemas.openxmlformats.org/officeDocument/2006/relationships/notesSlide" Target="../notesSlides/notesSlide12.xml"/><Relationship Id="rId20" Type="http://schemas.openxmlformats.org/officeDocument/2006/relationships/slideLayout" Target="../slideLayouts/slideLayout6.xml"/><Relationship Id="rId2" Type="http://schemas.openxmlformats.org/officeDocument/2006/relationships/tags" Target="../tags/tag549.xml"/><Relationship Id="rId19" Type="http://schemas.openxmlformats.org/officeDocument/2006/relationships/tags" Target="../tags/tag566.xml"/><Relationship Id="rId18" Type="http://schemas.openxmlformats.org/officeDocument/2006/relationships/tags" Target="../tags/tag565.xml"/><Relationship Id="rId17" Type="http://schemas.openxmlformats.org/officeDocument/2006/relationships/tags" Target="../tags/tag564.xml"/><Relationship Id="rId16" Type="http://schemas.openxmlformats.org/officeDocument/2006/relationships/tags" Target="../tags/tag563.xml"/><Relationship Id="rId15" Type="http://schemas.openxmlformats.org/officeDocument/2006/relationships/tags" Target="../tags/tag562.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21.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2" Type="http://schemas.openxmlformats.org/officeDocument/2006/relationships/notesSlide" Target="../notesSlides/notesSlide13.xml"/><Relationship Id="rId11" Type="http://schemas.openxmlformats.org/officeDocument/2006/relationships/slideLayout" Target="../slideLayouts/slideLayout6.xml"/><Relationship Id="rId10" Type="http://schemas.openxmlformats.org/officeDocument/2006/relationships/tags" Target="../tags/tag574.xml"/><Relationship Id="rId1" Type="http://schemas.openxmlformats.org/officeDocument/2006/relationships/tags" Target="../tags/tag567.xml"/></Relationships>
</file>

<file path=ppt/slides/_rels/slide22.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1" Type="http://schemas.openxmlformats.org/officeDocument/2006/relationships/notesSlide" Target="../notesSlides/notesSlide14.xml"/><Relationship Id="rId10" Type="http://schemas.openxmlformats.org/officeDocument/2006/relationships/slideLayout" Target="../slideLayouts/slideLayout6.xml"/><Relationship Id="rId1" Type="http://schemas.openxmlformats.org/officeDocument/2006/relationships/tags" Target="../tags/tag57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82.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585.xml"/><Relationship Id="rId3" Type="http://schemas.openxmlformats.org/officeDocument/2006/relationships/image" Target="../media/image19.png"/><Relationship Id="rId2" Type="http://schemas.openxmlformats.org/officeDocument/2006/relationships/tags" Target="../tags/tag584.xml"/><Relationship Id="rId1" Type="http://schemas.openxmlformats.org/officeDocument/2006/relationships/tags" Target="../tags/tag583.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6.xml"/><Relationship Id="rId5" Type="http://schemas.openxmlformats.org/officeDocument/2006/relationships/tags" Target="../tags/tag589.xml"/><Relationship Id="rId4" Type="http://schemas.openxmlformats.org/officeDocument/2006/relationships/image" Target="../media/image20.png"/><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6.xml"/><Relationship Id="rId5" Type="http://schemas.openxmlformats.org/officeDocument/2006/relationships/tags" Target="../tags/tag593.xml"/><Relationship Id="rId4" Type="http://schemas.openxmlformats.org/officeDocument/2006/relationships/image" Target="../media/image20.png"/><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s>
</file>

<file path=ppt/slides/_rels/slide27.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3" Type="http://schemas.openxmlformats.org/officeDocument/2006/relationships/notesSlide" Target="../notesSlides/notesSlide18.xml"/><Relationship Id="rId42" Type="http://schemas.openxmlformats.org/officeDocument/2006/relationships/slideLayout" Target="../slideLayouts/slideLayout6.xml"/><Relationship Id="rId41" Type="http://schemas.openxmlformats.org/officeDocument/2006/relationships/tags" Target="../tags/tag634.xml"/><Relationship Id="rId40" Type="http://schemas.openxmlformats.org/officeDocument/2006/relationships/tags" Target="../tags/tag633.xml"/><Relationship Id="rId4" Type="http://schemas.openxmlformats.org/officeDocument/2006/relationships/tags" Target="../tags/tag597.xml"/><Relationship Id="rId39" Type="http://schemas.openxmlformats.org/officeDocument/2006/relationships/tags" Target="../tags/tag632.xml"/><Relationship Id="rId38" Type="http://schemas.openxmlformats.org/officeDocument/2006/relationships/tags" Target="../tags/tag631.xml"/><Relationship Id="rId37" Type="http://schemas.openxmlformats.org/officeDocument/2006/relationships/tags" Target="../tags/tag630.xml"/><Relationship Id="rId36" Type="http://schemas.openxmlformats.org/officeDocument/2006/relationships/tags" Target="../tags/tag629.xml"/><Relationship Id="rId35" Type="http://schemas.openxmlformats.org/officeDocument/2006/relationships/tags" Target="../tags/tag628.xml"/><Relationship Id="rId34" Type="http://schemas.openxmlformats.org/officeDocument/2006/relationships/tags" Target="../tags/tag627.xml"/><Relationship Id="rId33" Type="http://schemas.openxmlformats.org/officeDocument/2006/relationships/tags" Target="../tags/tag626.xml"/><Relationship Id="rId32" Type="http://schemas.openxmlformats.org/officeDocument/2006/relationships/tags" Target="../tags/tag625.xml"/><Relationship Id="rId31" Type="http://schemas.openxmlformats.org/officeDocument/2006/relationships/tags" Target="../tags/tag624.xml"/><Relationship Id="rId30" Type="http://schemas.openxmlformats.org/officeDocument/2006/relationships/tags" Target="../tags/tag623.xml"/><Relationship Id="rId3" Type="http://schemas.openxmlformats.org/officeDocument/2006/relationships/tags" Target="../tags/tag596.xml"/><Relationship Id="rId29" Type="http://schemas.openxmlformats.org/officeDocument/2006/relationships/tags" Target="../tags/tag622.xml"/><Relationship Id="rId28" Type="http://schemas.openxmlformats.org/officeDocument/2006/relationships/tags" Target="../tags/tag621.xml"/><Relationship Id="rId27" Type="http://schemas.openxmlformats.org/officeDocument/2006/relationships/tags" Target="../tags/tag620.xml"/><Relationship Id="rId26" Type="http://schemas.openxmlformats.org/officeDocument/2006/relationships/tags" Target="../tags/tag619.xml"/><Relationship Id="rId25" Type="http://schemas.openxmlformats.org/officeDocument/2006/relationships/tags" Target="../tags/tag618.xml"/><Relationship Id="rId24" Type="http://schemas.openxmlformats.org/officeDocument/2006/relationships/tags" Target="../tags/tag617.xml"/><Relationship Id="rId23" Type="http://schemas.openxmlformats.org/officeDocument/2006/relationships/tags" Target="../tags/tag616.xml"/><Relationship Id="rId22" Type="http://schemas.openxmlformats.org/officeDocument/2006/relationships/tags" Target="../tags/tag615.xml"/><Relationship Id="rId21" Type="http://schemas.openxmlformats.org/officeDocument/2006/relationships/tags" Target="../tags/tag614.xml"/><Relationship Id="rId20" Type="http://schemas.openxmlformats.org/officeDocument/2006/relationships/tags" Target="../tags/tag613.xml"/><Relationship Id="rId2" Type="http://schemas.openxmlformats.org/officeDocument/2006/relationships/tags" Target="../tags/tag595.xml"/><Relationship Id="rId19" Type="http://schemas.openxmlformats.org/officeDocument/2006/relationships/tags" Target="../tags/tag612.xml"/><Relationship Id="rId18" Type="http://schemas.openxmlformats.org/officeDocument/2006/relationships/tags" Target="../tags/tag611.xml"/><Relationship Id="rId17" Type="http://schemas.openxmlformats.org/officeDocument/2006/relationships/tags" Target="../tags/tag610.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35.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42.xml"/><Relationship Id="rId7" Type="http://schemas.openxmlformats.org/officeDocument/2006/relationships/image" Target="../media/image21.jpeg"/><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0" Type="http://schemas.openxmlformats.org/officeDocument/2006/relationships/notesSlide" Target="../notesSlides/notesSlide19.xml"/><Relationship Id="rId1" Type="http://schemas.openxmlformats.org/officeDocument/2006/relationships/tags" Target="../tags/tag636.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0" Type="http://schemas.openxmlformats.org/officeDocument/2006/relationships/notesSlide" Target="../notesSlides/notesSlide20.xml"/><Relationship Id="rId1" Type="http://schemas.openxmlformats.org/officeDocument/2006/relationships/tags" Target="../tags/tag643.xml"/></Relationships>
</file>

<file path=ppt/slides/_rels/slide31.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5" Type="http://schemas.openxmlformats.org/officeDocument/2006/relationships/notesSlide" Target="../notesSlides/notesSlide21.xml"/><Relationship Id="rId24" Type="http://schemas.openxmlformats.org/officeDocument/2006/relationships/slideLayout" Target="../slideLayouts/slideLayout6.xml"/><Relationship Id="rId23" Type="http://schemas.openxmlformats.org/officeDocument/2006/relationships/tags" Target="../tags/tag673.xml"/><Relationship Id="rId22" Type="http://schemas.openxmlformats.org/officeDocument/2006/relationships/tags" Target="../tags/tag672.xml"/><Relationship Id="rId21" Type="http://schemas.openxmlformats.org/officeDocument/2006/relationships/tags" Target="../tags/tag671.xml"/><Relationship Id="rId20" Type="http://schemas.openxmlformats.org/officeDocument/2006/relationships/tags" Target="../tags/tag670.xml"/><Relationship Id="rId2" Type="http://schemas.openxmlformats.org/officeDocument/2006/relationships/tags" Target="../tags/tag652.xml"/><Relationship Id="rId19" Type="http://schemas.openxmlformats.org/officeDocument/2006/relationships/tags" Target="../tags/tag669.xml"/><Relationship Id="rId18" Type="http://schemas.openxmlformats.org/officeDocument/2006/relationships/tags" Target="../tags/tag668.xml"/><Relationship Id="rId17" Type="http://schemas.openxmlformats.org/officeDocument/2006/relationships/tags" Target="../tags/tag667.xml"/><Relationship Id="rId16" Type="http://schemas.openxmlformats.org/officeDocument/2006/relationships/tags" Target="../tags/tag666.xml"/><Relationship Id="rId15" Type="http://schemas.openxmlformats.org/officeDocument/2006/relationships/tags" Target="../tags/tag665.xml"/><Relationship Id="rId14" Type="http://schemas.openxmlformats.org/officeDocument/2006/relationships/tags" Target="../tags/tag664.xml"/><Relationship Id="rId13" Type="http://schemas.openxmlformats.org/officeDocument/2006/relationships/tags" Target="../tags/tag663.xml"/><Relationship Id="rId12" Type="http://schemas.openxmlformats.org/officeDocument/2006/relationships/tags" Target="../tags/tag662.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1.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tags" Target="../tags/tag676.xml"/><Relationship Id="rId2" Type="http://schemas.openxmlformats.org/officeDocument/2006/relationships/tags" Target="../tags/tag675.xml"/><Relationship Id="rId10" Type="http://schemas.openxmlformats.org/officeDocument/2006/relationships/notesSlide" Target="../notesSlides/notesSlide22.xml"/><Relationship Id="rId1" Type="http://schemas.openxmlformats.org/officeDocument/2006/relationships/tags" Target="../tags/tag674.xml"/></Relationships>
</file>

<file path=ppt/slides/_rels/slide33.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image" Target="../media/image22.png"/><Relationship Id="rId3" Type="http://schemas.openxmlformats.org/officeDocument/2006/relationships/tags" Target="../tags/tag684.xml"/><Relationship Id="rId2" Type="http://schemas.openxmlformats.org/officeDocument/2006/relationships/tags" Target="../tags/tag683.xml"/><Relationship Id="rId16" Type="http://schemas.openxmlformats.org/officeDocument/2006/relationships/notesSlide" Target="../notesSlides/notesSlide23.xml"/><Relationship Id="rId15" Type="http://schemas.openxmlformats.org/officeDocument/2006/relationships/slideLayout" Target="../slideLayouts/slideLayout6.xml"/><Relationship Id="rId14" Type="http://schemas.openxmlformats.org/officeDocument/2006/relationships/tags" Target="../tags/tag694.xml"/><Relationship Id="rId13" Type="http://schemas.openxmlformats.org/officeDocument/2006/relationships/tags" Target="../tags/tag693.xml"/><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tags" Target="../tags/tag68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 Type="http://schemas.openxmlformats.org/officeDocument/2006/relationships/tags" Target="../tags/tag696.xml"/><Relationship Id="rId10" Type="http://schemas.openxmlformats.org/officeDocument/2006/relationships/notesSlide" Target="../notesSlides/notesSlide24.xml"/><Relationship Id="rId1" Type="http://schemas.openxmlformats.org/officeDocument/2006/relationships/tags" Target="../tags/tag695.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0" Type="http://schemas.openxmlformats.org/officeDocument/2006/relationships/notesSlide" Target="../notesSlides/notesSlide25.xml"/><Relationship Id="rId1" Type="http://schemas.openxmlformats.org/officeDocument/2006/relationships/tags" Target="../tags/tag703.xml"/></Relationships>
</file>

<file path=ppt/slides/_rels/slide36.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6" Type="http://schemas.openxmlformats.org/officeDocument/2006/relationships/notesSlide" Target="../notesSlides/notesSlide26.xml"/><Relationship Id="rId25" Type="http://schemas.openxmlformats.org/officeDocument/2006/relationships/slideLayout" Target="../slideLayouts/slideLayout6.xml"/><Relationship Id="rId24" Type="http://schemas.openxmlformats.org/officeDocument/2006/relationships/tags" Target="../tags/tag734.xml"/><Relationship Id="rId23" Type="http://schemas.openxmlformats.org/officeDocument/2006/relationships/tags" Target="../tags/tag733.xml"/><Relationship Id="rId22" Type="http://schemas.openxmlformats.org/officeDocument/2006/relationships/tags" Target="../tags/tag732.xml"/><Relationship Id="rId21" Type="http://schemas.openxmlformats.org/officeDocument/2006/relationships/tags" Target="../tags/tag731.xml"/><Relationship Id="rId20" Type="http://schemas.openxmlformats.org/officeDocument/2006/relationships/tags" Target="../tags/tag730.xml"/><Relationship Id="rId2" Type="http://schemas.openxmlformats.org/officeDocument/2006/relationships/tags" Target="../tags/tag712.xml"/><Relationship Id="rId19" Type="http://schemas.openxmlformats.org/officeDocument/2006/relationships/tags" Target="../tags/tag729.xml"/><Relationship Id="rId18" Type="http://schemas.openxmlformats.org/officeDocument/2006/relationships/tags" Target="../tags/tag728.xml"/><Relationship Id="rId17" Type="http://schemas.openxmlformats.org/officeDocument/2006/relationships/tags" Target="../tags/tag727.xml"/><Relationship Id="rId16" Type="http://schemas.openxmlformats.org/officeDocument/2006/relationships/tags" Target="../tags/tag726.xml"/><Relationship Id="rId15" Type="http://schemas.openxmlformats.org/officeDocument/2006/relationships/tags" Target="../tags/tag725.xml"/><Relationship Id="rId14" Type="http://schemas.openxmlformats.org/officeDocument/2006/relationships/tags" Target="../tags/tag724.xml"/><Relationship Id="rId13" Type="http://schemas.openxmlformats.org/officeDocument/2006/relationships/tags" Target="../tags/tag723.xml"/><Relationship Id="rId12" Type="http://schemas.openxmlformats.org/officeDocument/2006/relationships/tags" Target="../tags/tag722.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tags" Target="../tags/tag711.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6.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image" Target="../media/image23.png"/><Relationship Id="rId2" Type="http://schemas.openxmlformats.org/officeDocument/2006/relationships/tags" Target="../tags/tag736.xml"/><Relationship Id="rId1" Type="http://schemas.openxmlformats.org/officeDocument/2006/relationships/tags" Target="../tags/tag73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39.xml"/><Relationship Id="rId1" Type="http://schemas.openxmlformats.org/officeDocument/2006/relationships/image" Target="../media/image24.jpe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6.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image" Target="../media/image23.png"/><Relationship Id="rId2" Type="http://schemas.openxmlformats.org/officeDocument/2006/relationships/tags" Target="../tags/tag741.xml"/><Relationship Id="rId1" Type="http://schemas.openxmlformats.org/officeDocument/2006/relationships/tags" Target="../tags/tag7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image" Target="../media/image25.jpeg"/><Relationship Id="rId5" Type="http://schemas.openxmlformats.org/officeDocument/2006/relationships/tags" Target="../tags/tag748.xml"/><Relationship Id="rId4" Type="http://schemas.openxmlformats.org/officeDocument/2006/relationships/tags" Target="../tags/tag747.xml"/><Relationship Id="rId3" Type="http://schemas.openxmlformats.org/officeDocument/2006/relationships/tags" Target="../tags/tag746.xml"/><Relationship Id="rId2" Type="http://schemas.openxmlformats.org/officeDocument/2006/relationships/tags" Target="../tags/tag745.xml"/><Relationship Id="rId10" Type="http://schemas.openxmlformats.org/officeDocument/2006/relationships/notesSlide" Target="../notesSlides/notesSlide29.xml"/><Relationship Id="rId1" Type="http://schemas.openxmlformats.org/officeDocument/2006/relationships/tags" Target="../tags/tag744.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image" Target="../media/image25.jpeg"/><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0" Type="http://schemas.openxmlformats.org/officeDocument/2006/relationships/notesSlide" Target="../notesSlides/notesSlide30.xml"/><Relationship Id="rId1" Type="http://schemas.openxmlformats.org/officeDocument/2006/relationships/tags" Target="../tags/tag751.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image" Target="../media/image7.png"/><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9.jpe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image" Target="../media/image9.jpeg"/><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995170"/>
            <a:ext cx="10267315"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573655"/>
            <a:ext cx="7804785" cy="3139440"/>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人格是个体在生物遗传的基础上形成的，人的自然生物性构成了人格的基础，影响着人格的发展方向和方式，影响着某些人格特征在特定个体心理上形成的难易程度。</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5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在充分看到人格的生物学意义的同时，绝不能把人格的形成简单归结于先天固定，也不能把人格的发展看作是遗传决定的必然过程。任何初生的婴儿都不具备人格品质，他们既没有工作的能力也没有工作的热情，不会表现出宽容或尖刻、执着或散漫的人格特点。研究发现，由狼群哺育大的“狼孩”，尽管有健全的人体组织和构造，也有高度发</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19773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二、人格的基本特征</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人格的社会性和生物性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二、人格的基本特征</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2188845"/>
            <a:ext cx="12192000" cy="461962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2472"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人格的稳定性和可塑性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8"/>
            </p:custDataLst>
          </p:nvPr>
        </p:nvSpPr>
        <p:spPr>
          <a:xfrm>
            <a:off x="582930" y="2614295"/>
            <a:ext cx="8242300" cy="3616325"/>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360045" lvl="0" indent="-360045" algn="just" fontAlgn="ctr">
              <a:lnSpc>
                <a:spcPct val="14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个体经过母亲的孕育，历经出生、婴儿期、童年期、少年期、青年期、成人期、老年期的发展，逐渐形成相对稳定的人格。它使个体在不同的生活情景中都表现出大体一致的心理品质，这就是人格的稳定性。</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just" fontAlgn="ctr">
              <a:lnSpc>
                <a:spcPct val="14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当然，强调人格的稳定性并不意味着它在人的一生中是一成不变的，随着生理的成熟和环境的变化，人格也有可能产生或多或少的变化，这是人格可塑性的一面，所以说人格是相对稳定的，但也具有可塑性。</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just" fontAlgn="ctr">
              <a:lnSpc>
                <a:spcPct val="14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儿童的人格在形成过程中易受环境影响发生较大的改变，因而可塑性较大；成年人的人格比较稳定，可塑性小，但也并非不能改变。我们在生活中经常能够发现由于生活环境的重大变化或受到重大生活事件的影响，一个人的性格发生了比较明显的变化。</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三、个性形成的影响因素</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5915660" y="1418590"/>
            <a:ext cx="5621655" cy="74168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algn="just" defTabSz="913765" fontAlgn="base">
              <a:buClr>
                <a:srgbClr val="404040"/>
              </a:buClr>
              <a:buSzPct val="100000"/>
              <a:buFont typeface="Malgun Gothic" panose="020B0503020000020004" charset="-127"/>
              <a:buChar char="▣"/>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现代心理学认为个性是在遗传与环境因素交互作用下逐渐发展而形成的。</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custDataLst>
              <p:tags r:id="rId2"/>
            </p:custDataLst>
          </p:nvPr>
        </p:nvGrpSpPr>
        <p:grpSpPr>
          <a:xfrm>
            <a:off x="1031875" y="1207770"/>
            <a:ext cx="4088765" cy="5194935"/>
            <a:chOff x="0" y="0"/>
            <a:chExt cx="8164" cy="10799"/>
          </a:xfrm>
        </p:grpSpPr>
        <p:pic>
          <p:nvPicPr>
            <p:cNvPr id="46" name="图片 45"/>
            <p:cNvPicPr/>
            <p:nvPr>
              <p:custDataLst>
                <p:tags r:id="rId3"/>
              </p:custDataLst>
            </p:nvPr>
          </p:nvPicPr>
          <p:blipFill rotWithShape="1">
            <a:blip r:embed="rId4"/>
            <a:srcRect b="-6"/>
            <a:stretch>
              <a:fillRect/>
            </a:stretch>
          </p:blipFill>
          <p:spPr>
            <a:xfrm>
              <a:off x="4206" y="5521"/>
              <a:ext cx="3959" cy="5279"/>
            </a:xfrm>
            <a:prstGeom prst="rect">
              <a:avLst/>
            </a:prstGeom>
          </p:spPr>
        </p:pic>
        <p:pic>
          <p:nvPicPr>
            <p:cNvPr id="44" name="图片 43"/>
            <p:cNvPicPr/>
            <p:nvPr>
              <p:custDataLst>
                <p:tags r:id="rId5"/>
              </p:custDataLst>
            </p:nvPr>
          </p:nvPicPr>
          <p:blipFill rotWithShape="1">
            <a:blip r:embed="rId6">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7"/>
              </p:custDataLst>
            </p:nvPr>
          </p:nvPicPr>
          <p:blipFill rotWithShape="1">
            <a:blip r:embed="rId8">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9"/>
              </p:custDataLst>
            </p:nvPr>
          </p:nvPicPr>
          <p:blipFill rotWithShape="1">
            <a:blip r:embed="rId10"/>
            <a:srcRect/>
            <a:stretch>
              <a:fillRect/>
            </a:stretch>
          </p:blipFill>
          <p:spPr>
            <a:xfrm>
              <a:off x="0" y="5521"/>
              <a:ext cx="3959" cy="5279"/>
            </a:xfrm>
            <a:prstGeom prst="rect">
              <a:avLst/>
            </a:prstGeom>
          </p:spPr>
        </p:pic>
        <p:grpSp>
          <p:nvGrpSpPr>
            <p:cNvPr id="7" name="Group 2"/>
            <p:cNvGrpSpPr/>
            <p:nvPr>
              <p:custDataLst>
                <p:tags r:id="rId11"/>
              </p:custDataLst>
            </p:nvPr>
          </p:nvGrpSpPr>
          <p:grpSpPr>
            <a:xfrm>
              <a:off x="2716" y="4068"/>
              <a:ext cx="2726" cy="2726"/>
              <a:chOff x="2275115" y="2275115"/>
              <a:chExt cx="2307771" cy="2307771"/>
            </a:xfrm>
          </p:grpSpPr>
          <p:grpSp>
            <p:nvGrpSpPr>
              <p:cNvPr id="8" name="Group 1"/>
              <p:cNvGrpSpPr/>
              <p:nvPr/>
            </p:nvGrpSpPr>
            <p:grpSpPr>
              <a:xfrm>
                <a:off x="2275115" y="2275115"/>
                <a:ext cx="2307771" cy="2307771"/>
                <a:chOff x="2275115" y="2275115"/>
                <a:chExt cx="2307771" cy="2307771"/>
              </a:xfrm>
            </p:grpSpPr>
            <p:sp>
              <p:nvSpPr>
                <p:cNvPr id="10" name="Diamond 24"/>
                <p:cNvSpPr/>
                <p:nvPr>
                  <p:custDataLst>
                    <p:tags r:id="rId12"/>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a:p>
              </p:txBody>
            </p:sp>
            <p:sp>
              <p:nvSpPr>
                <p:cNvPr id="12" name="Diamond 25"/>
                <p:cNvSpPr/>
                <p:nvPr>
                  <p:custDataLst>
                    <p:tags r:id="rId13"/>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dirty="0"/>
                </a:p>
              </p:txBody>
            </p:sp>
          </p:grpSp>
          <p:sp>
            <p:nvSpPr>
              <p:cNvPr id="27" name="AutoShape 117"/>
              <p:cNvSpPr/>
              <p:nvPr>
                <p:custDataLst>
                  <p:tags r:id="rId14"/>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组合 12"/>
          <p:cNvGrpSpPr/>
          <p:nvPr>
            <p:custDataLst>
              <p:tags r:id="rId15"/>
            </p:custDataLst>
          </p:nvPr>
        </p:nvGrpSpPr>
        <p:grpSpPr>
          <a:xfrm>
            <a:off x="5639027" y="2464707"/>
            <a:ext cx="276999" cy="3006585"/>
            <a:chOff x="5478510" y="1920512"/>
            <a:chExt cx="276999" cy="3006585"/>
          </a:xfrm>
        </p:grpSpPr>
        <p:cxnSp>
          <p:nvCxnSpPr>
            <p:cNvPr id="14" name="直接连接符 13"/>
            <p:cNvCxnSpPr/>
            <p:nvPr>
              <p:custDataLst>
                <p:tags r:id="rId16"/>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15" name="文本框 14"/>
            <p:cNvSpPr txBox="1"/>
            <p:nvPr>
              <p:custDataLst>
                <p:tags r:id="rId17"/>
              </p:custDataLst>
            </p:nvPr>
          </p:nvSpPr>
          <p:spPr>
            <a:xfrm rot="5400000">
              <a:off x="4918742" y="3370161"/>
              <a:ext cx="1396536" cy="276999"/>
            </a:xfrm>
            <a:prstGeom prst="rect">
              <a:avLst/>
            </a:prstGeom>
            <a:noFill/>
          </p:spPr>
          <p:txBody>
            <a:bodyPr wrap="square" rtlCol="0">
              <a:spAutoFit/>
            </a:bodyPr>
            <a:p>
              <a:r>
                <a:rPr lang="en-US" altLang="zh-CN" sz="1200">
                  <a:solidFill>
                    <a:sysClr val="window" lastClr="FFFFFF">
                      <a:lumMod val="75000"/>
                    </a:sysClr>
                  </a:solidFill>
                  <a:latin typeface="Arial" panose="020B0604020202020204" pitchFamily="34" charset="0"/>
                  <a:ea typeface="微软雅黑" panose="020B0503020204020204" charset="-122"/>
                </a:rPr>
                <a:t>www.wps.com</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grpSp>
        <p:nvGrpSpPr>
          <p:cNvPr id="50" name="组合 49"/>
          <p:cNvGrpSpPr/>
          <p:nvPr/>
        </p:nvGrpSpPr>
        <p:grpSpPr>
          <a:xfrm>
            <a:off x="6560720" y="2485390"/>
            <a:ext cx="2285465" cy="477368"/>
            <a:chOff x="10860" y="3452"/>
            <a:chExt cx="3599" cy="752"/>
          </a:xfrm>
        </p:grpSpPr>
        <p:grpSp>
          <p:nvGrpSpPr>
            <p:cNvPr id="49" name="组合 48"/>
            <p:cNvGrpSpPr/>
            <p:nvPr/>
          </p:nvGrpSpPr>
          <p:grpSpPr>
            <a:xfrm>
              <a:off x="10860" y="3452"/>
              <a:ext cx="752" cy="752"/>
              <a:chOff x="10860" y="3452"/>
              <a:chExt cx="752" cy="752"/>
            </a:xfrm>
          </p:grpSpPr>
          <p:sp>
            <p:nvSpPr>
              <p:cNvPr id="16" name="椭圆 15"/>
              <p:cNvSpPr/>
              <p:nvPr>
                <p:custDataLst>
                  <p:tags r:id="rId19"/>
                </p:custDataLst>
              </p:nvPr>
            </p:nvSpPr>
            <p:spPr>
              <a:xfrm>
                <a:off x="10860" y="3452"/>
                <a:ext cx="752" cy="752"/>
              </a:xfrm>
              <a:prstGeom prst="ellipse">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18" name="文本框 17"/>
              <p:cNvSpPr txBox="1"/>
              <p:nvPr>
                <p:custDataLst>
                  <p:tags r:id="rId20"/>
                </p:custDataLst>
              </p:nvPr>
            </p:nvSpPr>
            <p:spPr>
              <a:xfrm>
                <a:off x="10874" y="3579"/>
                <a:ext cx="688" cy="580"/>
              </a:xfrm>
              <a:prstGeom prst="rect">
                <a:avLst/>
              </a:prstGeom>
              <a:noFill/>
            </p:spPr>
            <p:txBody>
              <a:bodyPr wrap="non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１</a:t>
                </a:r>
                <a:endParaRPr lang="zh-CN" altLang="en-US" b="1" kern="0" spc="200" dirty="0">
                  <a:solidFill>
                    <a:sysClr val="window" lastClr="FFFFFF"/>
                  </a:solidFill>
                  <a:latin typeface="Arial" panose="020B0604020202020204" pitchFamily="34" charset="0"/>
                  <a:ea typeface="微软雅黑" panose="020B0503020204020204" charset="-122"/>
                </a:endParaRPr>
              </a:p>
            </p:txBody>
          </p:sp>
        </p:grpSp>
        <p:sp>
          <p:nvSpPr>
            <p:cNvPr id="22" name="TextBox 46"/>
            <p:cNvSpPr txBox="1"/>
            <p:nvPr>
              <p:custDataLst>
                <p:tags r:id="rId21"/>
              </p:custDataLst>
            </p:nvPr>
          </p:nvSpPr>
          <p:spPr>
            <a:xfrm>
              <a:off x="11773" y="3600"/>
              <a:ext cx="2686" cy="529"/>
            </a:xfrm>
            <a:prstGeom prst="rect">
              <a:avLst/>
            </a:prstGeom>
            <a:noFill/>
          </p:spPr>
          <p:txBody>
            <a:bodyPr wrap="square" lIns="91428" tIns="45713" rIns="91428" bIns="45713" rtlCol="0">
              <a:spAutoFit/>
            </a:bodyPr>
            <a:p>
              <a:pPr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rPr>
                <a:t>生物遗传因素</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endParaRPr>
            </a:p>
          </p:txBody>
        </p:sp>
      </p:grpSp>
      <p:grpSp>
        <p:nvGrpSpPr>
          <p:cNvPr id="51" name="组合 50"/>
          <p:cNvGrpSpPr/>
          <p:nvPr/>
        </p:nvGrpSpPr>
        <p:grpSpPr>
          <a:xfrm>
            <a:off x="8923555" y="2511552"/>
            <a:ext cx="2091155" cy="477368"/>
            <a:chOff x="10860" y="4367"/>
            <a:chExt cx="3293" cy="752"/>
          </a:xfrm>
        </p:grpSpPr>
        <p:sp>
          <p:nvSpPr>
            <p:cNvPr id="19" name="椭圆 18"/>
            <p:cNvSpPr/>
            <p:nvPr>
              <p:custDataLst>
                <p:tags r:id="rId22"/>
              </p:custDataLst>
            </p:nvPr>
          </p:nvSpPr>
          <p:spPr>
            <a:xfrm>
              <a:off x="10860" y="4367"/>
              <a:ext cx="752" cy="752"/>
            </a:xfrm>
            <a:prstGeom prst="ellipse">
              <a:avLst/>
            </a:prstGeom>
            <a:solidFill>
              <a:srgbClr val="7EA96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grpSp>
          <p:nvGrpSpPr>
            <p:cNvPr id="43" name="组合 42"/>
            <p:cNvGrpSpPr/>
            <p:nvPr/>
          </p:nvGrpSpPr>
          <p:grpSpPr>
            <a:xfrm>
              <a:off x="10919" y="4477"/>
              <a:ext cx="3234" cy="580"/>
              <a:chOff x="10919" y="4477"/>
              <a:chExt cx="3234" cy="580"/>
            </a:xfrm>
          </p:grpSpPr>
          <p:sp>
            <p:nvSpPr>
              <p:cNvPr id="20" name="文本框 19"/>
              <p:cNvSpPr txBox="1"/>
              <p:nvPr>
                <p:custDataLst>
                  <p:tags r:id="rId23"/>
                </p:custDataLst>
              </p:nvPr>
            </p:nvSpPr>
            <p:spPr>
              <a:xfrm>
                <a:off x="10919" y="4477"/>
                <a:ext cx="688" cy="580"/>
              </a:xfrm>
              <a:prstGeom prst="rect">
                <a:avLst/>
              </a:prstGeom>
              <a:noFill/>
            </p:spPr>
            <p:txBody>
              <a:bodyPr wrap="non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２</a:t>
                </a:r>
                <a:endParaRPr lang="zh-CN" altLang="en-US" b="1" kern="0" spc="2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24"/>
                </p:custDataLst>
              </p:nvPr>
            </p:nvSpPr>
            <p:spPr>
              <a:xfrm>
                <a:off x="11691" y="4515"/>
                <a:ext cx="2462" cy="529"/>
              </a:xfrm>
              <a:prstGeom prst="rect">
                <a:avLst/>
              </a:prstGeom>
              <a:noFill/>
            </p:spPr>
            <p:txBody>
              <a:bodyPr wrap="square" lIns="91428" tIns="45713" rIns="91428" bIns="45713" rtlCol="0">
                <a:spAutoFit/>
              </a:bodyPr>
              <a:p>
                <a:pPr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rPr>
                  <a:t>社会文化因素</a:t>
                </a:r>
                <a:endParaRPr lang="zh-CN" altLang="en-US" sz="1600" kern="0" spc="200">
                  <a:solidFill>
                    <a:srgbClr val="000000">
                      <a:lumMod val="50000"/>
                      <a:lumOff val="50000"/>
                    </a:srgbClr>
                  </a:solidFill>
                  <a:latin typeface="Arial" panose="020B0604020202020204" pitchFamily="34" charset="0"/>
                  <a:ea typeface="微软雅黑" panose="020B0503020204020204" charset="-122"/>
                  <a:cs typeface="+mn-ea"/>
                </a:endParaRPr>
              </a:p>
            </p:txBody>
          </p:sp>
        </p:grpSp>
      </p:grpSp>
      <p:grpSp>
        <p:nvGrpSpPr>
          <p:cNvPr id="52" name="组合 51"/>
          <p:cNvGrpSpPr/>
          <p:nvPr/>
        </p:nvGrpSpPr>
        <p:grpSpPr>
          <a:xfrm>
            <a:off x="6560720" y="3494024"/>
            <a:ext cx="2091155" cy="477368"/>
            <a:chOff x="10860" y="5282"/>
            <a:chExt cx="3293" cy="752"/>
          </a:xfrm>
        </p:grpSpPr>
        <p:sp>
          <p:nvSpPr>
            <p:cNvPr id="21" name="椭圆 20"/>
            <p:cNvSpPr/>
            <p:nvPr>
              <p:custDataLst>
                <p:tags r:id="rId25"/>
              </p:custDataLst>
            </p:nvPr>
          </p:nvSpPr>
          <p:spPr>
            <a:xfrm>
              <a:off x="10860" y="5282"/>
              <a:ext cx="752" cy="752"/>
            </a:xfrm>
            <a:prstGeom prst="ellipse">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24" name="文本框 23"/>
            <p:cNvSpPr txBox="1"/>
            <p:nvPr>
              <p:custDataLst>
                <p:tags r:id="rId26"/>
              </p:custDataLst>
            </p:nvPr>
          </p:nvSpPr>
          <p:spPr>
            <a:xfrm>
              <a:off x="10874" y="5410"/>
              <a:ext cx="688" cy="580"/>
            </a:xfrm>
            <a:prstGeom prst="rect">
              <a:avLst/>
            </a:prstGeom>
            <a:noFill/>
          </p:spPr>
          <p:txBody>
            <a:bodyPr wrap="non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３</a:t>
              </a:r>
              <a:endParaRPr lang="zh-CN" altLang="en-US" b="1" kern="0" spc="200" dirty="0">
                <a:solidFill>
                  <a:sysClr val="window" lastClr="FFFFFF"/>
                </a:solidFill>
                <a:latin typeface="Arial" panose="020B0604020202020204" pitchFamily="34" charset="0"/>
                <a:ea typeface="微软雅黑" panose="020B0503020204020204" charset="-122"/>
              </a:endParaRPr>
            </a:p>
          </p:txBody>
        </p:sp>
        <p:sp>
          <p:nvSpPr>
            <p:cNvPr id="28" name="TextBox 46"/>
            <p:cNvSpPr txBox="1"/>
            <p:nvPr>
              <p:custDataLst>
                <p:tags r:id="rId27"/>
              </p:custDataLst>
            </p:nvPr>
          </p:nvSpPr>
          <p:spPr>
            <a:xfrm>
              <a:off x="11729" y="5431"/>
              <a:ext cx="2424"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学校的教育</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53" name="组合 52"/>
          <p:cNvGrpSpPr/>
          <p:nvPr/>
        </p:nvGrpSpPr>
        <p:grpSpPr>
          <a:xfrm>
            <a:off x="8923816" y="3494151"/>
            <a:ext cx="2089624" cy="477368"/>
            <a:chOff x="10862" y="6198"/>
            <a:chExt cx="3291" cy="752"/>
          </a:xfrm>
        </p:grpSpPr>
        <p:sp>
          <p:nvSpPr>
            <p:cNvPr id="29" name="椭圆 28"/>
            <p:cNvSpPr/>
            <p:nvPr>
              <p:custDataLst>
                <p:tags r:id="rId28"/>
              </p:custDataLst>
            </p:nvPr>
          </p:nvSpPr>
          <p:spPr>
            <a:xfrm>
              <a:off x="10862" y="6198"/>
              <a:ext cx="752" cy="752"/>
            </a:xfrm>
            <a:prstGeom prst="ellipse">
              <a:avLst/>
            </a:prstGeom>
            <a:solidFill>
              <a:srgbClr val="7EA96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31" name="文本框 30"/>
            <p:cNvSpPr txBox="1"/>
            <p:nvPr>
              <p:custDataLst>
                <p:tags r:id="rId29"/>
              </p:custDataLst>
            </p:nvPr>
          </p:nvSpPr>
          <p:spPr>
            <a:xfrm>
              <a:off x="10987" y="6280"/>
              <a:ext cx="550" cy="580"/>
            </a:xfrm>
            <a:prstGeom prst="rect">
              <a:avLst/>
            </a:prstGeom>
            <a:noFill/>
          </p:spPr>
          <p:txBody>
            <a:bodyPr wrap="none" rtlCol="0">
              <a:spAutoFit/>
            </a:bodyPr>
            <a:p>
              <a:pPr algn="just"/>
              <a:r>
                <a:rPr lang="en-US" altLang="zh-CN" b="1" kern="0" spc="200" dirty="0">
                  <a:solidFill>
                    <a:sysClr val="window" lastClr="FFFFFF"/>
                  </a:solidFill>
                  <a:latin typeface="微软雅黑" panose="020B0503020204020204" charset="-122"/>
                  <a:ea typeface="微软雅黑" panose="020B0503020204020204" charset="-122"/>
                </a:rPr>
                <a:t>4</a:t>
              </a:r>
              <a:endParaRPr lang="en-US" altLang="zh-CN" b="1" kern="0" spc="200" dirty="0">
                <a:solidFill>
                  <a:sysClr val="window" lastClr="FFFFFF"/>
                </a:solidFill>
                <a:latin typeface="微软雅黑" panose="020B0503020204020204" charset="-122"/>
                <a:ea typeface="微软雅黑" panose="020B0503020204020204" charset="-122"/>
              </a:endParaRPr>
            </a:p>
          </p:txBody>
        </p:sp>
        <p:sp>
          <p:nvSpPr>
            <p:cNvPr id="33" name="TextBox 46"/>
            <p:cNvSpPr txBox="1"/>
            <p:nvPr>
              <p:custDataLst>
                <p:tags r:id="rId30"/>
              </p:custDataLst>
            </p:nvPr>
          </p:nvSpPr>
          <p:spPr>
            <a:xfrm>
              <a:off x="11732" y="6346"/>
              <a:ext cx="2421"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家庭因素</a:t>
              </a:r>
              <a:endParaRPr lang="zh-CN" altLang="en-US" sz="1600"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55" name="组合 54"/>
          <p:cNvGrpSpPr/>
          <p:nvPr/>
        </p:nvGrpSpPr>
        <p:grpSpPr>
          <a:xfrm>
            <a:off x="6563782" y="4474718"/>
            <a:ext cx="2359873" cy="477368"/>
            <a:chOff x="10865" y="7113"/>
            <a:chExt cx="3716" cy="752"/>
          </a:xfrm>
        </p:grpSpPr>
        <p:sp>
          <p:nvSpPr>
            <p:cNvPr id="34" name="椭圆 33"/>
            <p:cNvSpPr/>
            <p:nvPr>
              <p:custDataLst>
                <p:tags r:id="rId31"/>
              </p:custDataLst>
            </p:nvPr>
          </p:nvSpPr>
          <p:spPr>
            <a:xfrm>
              <a:off x="10865" y="7113"/>
              <a:ext cx="752" cy="752"/>
            </a:xfrm>
            <a:prstGeom prst="ellipse">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35" name="文本框 34"/>
            <p:cNvSpPr txBox="1"/>
            <p:nvPr>
              <p:custDataLst>
                <p:tags r:id="rId32"/>
              </p:custDataLst>
            </p:nvPr>
          </p:nvSpPr>
          <p:spPr>
            <a:xfrm>
              <a:off x="10980" y="7240"/>
              <a:ext cx="531" cy="580"/>
            </a:xfrm>
            <a:prstGeom prst="rect">
              <a:avLst/>
            </a:prstGeom>
            <a:noFill/>
          </p:spPr>
          <p:txBody>
            <a:bodyPr wrap="square" rtlCol="0">
              <a:spAutoFit/>
            </a:bodyPr>
            <a:p>
              <a:pPr algn="just"/>
              <a:r>
                <a:rPr lang="en-US" altLang="zh-CN" b="1" kern="0" spc="200" dirty="0">
                  <a:solidFill>
                    <a:schemeClr val="bg1"/>
                  </a:solidFill>
                  <a:latin typeface="微软雅黑" panose="020B0503020204020204" charset="-122"/>
                  <a:ea typeface="微软雅黑" panose="020B0503020204020204" charset="-122"/>
                </a:rPr>
                <a:t>5</a:t>
              </a:r>
              <a:endParaRPr lang="en-US" altLang="zh-CN" b="1" kern="0" spc="200" dirty="0">
                <a:solidFill>
                  <a:schemeClr val="bg1"/>
                </a:solidFill>
                <a:latin typeface="微软雅黑" panose="020B0503020204020204" charset="-122"/>
                <a:ea typeface="微软雅黑" panose="020B0503020204020204" charset="-122"/>
              </a:endParaRPr>
            </a:p>
          </p:txBody>
        </p:sp>
        <p:sp>
          <p:nvSpPr>
            <p:cNvPr id="36" name="TextBox 46"/>
            <p:cNvSpPr txBox="1"/>
            <p:nvPr>
              <p:custDataLst>
                <p:tags r:id="rId33"/>
              </p:custDataLst>
            </p:nvPr>
          </p:nvSpPr>
          <p:spPr>
            <a:xfrm>
              <a:off x="11734" y="7261"/>
              <a:ext cx="2847"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早期童年经验</a:t>
              </a:r>
              <a:endParaRPr lang="zh-CN" altLang="en-US" sz="1600"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54" name="组合 53"/>
          <p:cNvGrpSpPr/>
          <p:nvPr/>
        </p:nvGrpSpPr>
        <p:grpSpPr>
          <a:xfrm>
            <a:off x="8853805" y="4474845"/>
            <a:ext cx="2458085" cy="477368"/>
            <a:chOff x="10710" y="8028"/>
            <a:chExt cx="3871" cy="752"/>
          </a:xfrm>
        </p:grpSpPr>
        <p:sp>
          <p:nvSpPr>
            <p:cNvPr id="37" name="椭圆 36"/>
            <p:cNvSpPr/>
            <p:nvPr>
              <p:custDataLst>
                <p:tags r:id="rId34"/>
              </p:custDataLst>
            </p:nvPr>
          </p:nvSpPr>
          <p:spPr>
            <a:xfrm>
              <a:off x="10867" y="8028"/>
              <a:ext cx="752" cy="752"/>
            </a:xfrm>
            <a:prstGeom prst="ellipse">
              <a:avLst/>
            </a:prstGeom>
            <a:solidFill>
              <a:srgbClr val="7EA96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38" name="文本框 37"/>
            <p:cNvSpPr txBox="1"/>
            <p:nvPr>
              <p:custDataLst>
                <p:tags r:id="rId35"/>
              </p:custDataLst>
            </p:nvPr>
          </p:nvSpPr>
          <p:spPr>
            <a:xfrm>
              <a:off x="10710" y="8125"/>
              <a:ext cx="844" cy="580"/>
            </a:xfrm>
            <a:prstGeom prst="rect">
              <a:avLst/>
            </a:prstGeom>
            <a:noFill/>
          </p:spPr>
          <p:txBody>
            <a:bodyPr wrap="none" rtlCol="0">
              <a:spAutoFit/>
            </a:bodyPr>
            <a:p>
              <a:pPr algn="just"/>
              <a:r>
                <a:rPr lang="zh-CN" altLang="en-US" b="1" kern="0" spc="200" dirty="0">
                  <a:solidFill>
                    <a:sysClr val="window" lastClr="FFFFFF"/>
                  </a:solidFill>
                  <a:latin typeface="微软雅黑" panose="020B0503020204020204" charset="-122"/>
                  <a:ea typeface="微软雅黑" panose="020B0503020204020204" charset="-122"/>
                </a:rPr>
                <a:t>  </a:t>
              </a:r>
              <a:r>
                <a:rPr lang="en-US" altLang="zh-CN" b="1" kern="0" spc="200" dirty="0">
                  <a:solidFill>
                    <a:sysClr val="window" lastClr="FFFFFF"/>
                  </a:solidFill>
                  <a:latin typeface="微软雅黑" panose="020B0503020204020204" charset="-122"/>
                  <a:ea typeface="微软雅黑" panose="020B0503020204020204" charset="-122"/>
                </a:rPr>
                <a:t>6</a:t>
              </a:r>
              <a:endParaRPr lang="en-US" altLang="zh-CN" b="1" kern="0" spc="200" dirty="0">
                <a:solidFill>
                  <a:sysClr val="window" lastClr="FFFFFF"/>
                </a:solidFill>
                <a:latin typeface="微软雅黑" panose="020B0503020204020204" charset="-122"/>
                <a:ea typeface="微软雅黑" panose="020B0503020204020204" charset="-122"/>
              </a:endParaRPr>
            </a:p>
          </p:txBody>
        </p:sp>
        <p:sp>
          <p:nvSpPr>
            <p:cNvPr id="39" name="TextBox 46"/>
            <p:cNvSpPr txBox="1"/>
            <p:nvPr>
              <p:custDataLst>
                <p:tags r:id="rId36"/>
              </p:custDataLst>
            </p:nvPr>
          </p:nvSpPr>
          <p:spPr>
            <a:xfrm>
              <a:off x="11737" y="8176"/>
              <a:ext cx="2844"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自</a:t>
              </a: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然物理因素</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56" name="组合 55"/>
          <p:cNvGrpSpPr/>
          <p:nvPr/>
        </p:nvGrpSpPr>
        <p:grpSpPr>
          <a:xfrm>
            <a:off x="6563669" y="5403215"/>
            <a:ext cx="2255211" cy="477368"/>
            <a:chOff x="10336" y="8509"/>
            <a:chExt cx="3552" cy="752"/>
          </a:xfrm>
        </p:grpSpPr>
        <p:sp>
          <p:nvSpPr>
            <p:cNvPr id="40" name="椭圆 39"/>
            <p:cNvSpPr/>
            <p:nvPr>
              <p:custDataLst>
                <p:tags r:id="rId37"/>
              </p:custDataLst>
            </p:nvPr>
          </p:nvSpPr>
          <p:spPr>
            <a:xfrm>
              <a:off x="10336" y="8509"/>
              <a:ext cx="752" cy="752"/>
            </a:xfrm>
            <a:prstGeom prst="ellipse">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41" name="文本框 40"/>
            <p:cNvSpPr txBox="1"/>
            <p:nvPr>
              <p:custDataLst>
                <p:tags r:id="rId38"/>
              </p:custDataLst>
            </p:nvPr>
          </p:nvSpPr>
          <p:spPr>
            <a:xfrm>
              <a:off x="10401" y="8636"/>
              <a:ext cx="550" cy="580"/>
            </a:xfrm>
            <a:prstGeom prst="rect">
              <a:avLst/>
            </a:prstGeom>
            <a:noFill/>
          </p:spPr>
          <p:txBody>
            <a:bodyPr wrap="none" rtlCol="0">
              <a:spAutoFit/>
            </a:bodyPr>
            <a:p>
              <a:pPr algn="just"/>
              <a:r>
                <a:rPr lang="en-US" altLang="zh-CN" b="1" kern="0" spc="200" dirty="0">
                  <a:solidFill>
                    <a:sysClr val="window" lastClr="FFFFFF"/>
                  </a:solidFill>
                  <a:latin typeface="微软雅黑" panose="020B0503020204020204" charset="-122"/>
                  <a:ea typeface="微软雅黑" panose="020B0503020204020204" charset="-122"/>
                </a:rPr>
                <a:t>7</a:t>
              </a:r>
              <a:endParaRPr lang="en-US" altLang="zh-CN" b="1" kern="0" spc="200" dirty="0">
                <a:solidFill>
                  <a:sysClr val="window" lastClr="FFFFFF"/>
                </a:solidFill>
                <a:latin typeface="微软雅黑" panose="020B0503020204020204" charset="-122"/>
                <a:ea typeface="微软雅黑" panose="020B0503020204020204" charset="-122"/>
              </a:endParaRPr>
            </a:p>
          </p:txBody>
        </p:sp>
        <p:sp>
          <p:nvSpPr>
            <p:cNvPr id="42" name="TextBox 46"/>
            <p:cNvSpPr txBox="1"/>
            <p:nvPr>
              <p:custDataLst>
                <p:tags r:id="rId39"/>
              </p:custDataLst>
            </p:nvPr>
          </p:nvSpPr>
          <p:spPr>
            <a:xfrm>
              <a:off x="11206" y="8657"/>
              <a:ext cx="2682"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自我调控因素</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grpSp>
        <p:nvGrpSpPr>
          <p:cNvPr id="12" name="组合 11"/>
          <p:cNvGrpSpPr/>
          <p:nvPr/>
        </p:nvGrpSpPr>
        <p:grpSpPr>
          <a:xfrm>
            <a:off x="6710045" y="2164715"/>
            <a:ext cx="4596130" cy="3538220"/>
            <a:chOff x="10567" y="3409"/>
            <a:chExt cx="7238" cy="5572"/>
          </a:xfrm>
        </p:grpSpPr>
        <p:sp>
          <p:nvSpPr>
            <p:cNvPr id="5" name="矩形 4"/>
            <p:cNvSpPr/>
            <p:nvPr>
              <p:custDataLst>
                <p:tags r:id="rId2"/>
              </p:custDataLst>
            </p:nvPr>
          </p:nvSpPr>
          <p:spPr>
            <a:xfrm>
              <a:off x="10747" y="3667"/>
              <a:ext cx="7059" cy="5314"/>
            </a:xfrm>
            <a:prstGeom prst="rect">
              <a:avLst/>
            </a:prstGeom>
            <a:solidFill>
              <a:srgbClr val="C4C815"/>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custDataLst>
                <p:tags r:id="rId3"/>
              </p:custDataLst>
            </p:nvPr>
          </p:nvPicPr>
          <p:blipFill>
            <a:blip r:embed="rId4"/>
            <a:srcRect r="27535" b="5375"/>
            <a:stretch>
              <a:fillRect/>
            </a:stretch>
          </p:blipFill>
          <p:spPr>
            <a:xfrm>
              <a:off x="10567" y="3409"/>
              <a:ext cx="7019" cy="5383"/>
            </a:xfrm>
            <a:prstGeom prst="rect">
              <a:avLst/>
            </a:prstGeom>
            <a:effectLst>
              <a:glow rad="101600">
                <a:schemeClr val="accent1">
                  <a:satMod val="175000"/>
                  <a:alpha val="40000"/>
                </a:schemeClr>
              </a:glow>
              <a:outerShdw blurRad="63500" sx="102000" sy="102000" algn="ctr" rotWithShape="0">
                <a:prstClr val="black">
                  <a:alpha val="40000"/>
                </a:prstClr>
              </a:outerShdw>
            </a:effectLst>
          </p:spPr>
        </p:pic>
      </p:grpSp>
      <p:sp>
        <p:nvSpPr>
          <p:cNvPr id="6" name="文本框 5"/>
          <p:cNvSpPr txBox="1"/>
          <p:nvPr>
            <p:custDataLst>
              <p:tags r:id="rId5"/>
            </p:custDataLst>
          </p:nvPr>
        </p:nvSpPr>
        <p:spPr>
          <a:xfrm>
            <a:off x="1019810" y="2385060"/>
            <a:ext cx="5234940" cy="32340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1. 个性倾向性</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个性倾向性是人进行活动的基本动力，是个性结构中最活跃的因素。它决定着人对现实的态度，决定着人对认识活动的对象的趋向和选择。个性倾向性主要包括需要、动机、兴趣、理想、信念和世界观。它们较少受生理因素的影响，主要是在后天的社会化过程中形成的。个性倾向性的各个成分并不是彼此孤立的，而是相互联系、相互影响和相互制约的。其中，需要是个性倾向性甚至整个个性积极性的源泉。个性倾向性被认为是以人的需要为基础的动力系统。</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7" name="直接连接符 6"/>
          <p:cNvCxnSpPr/>
          <p:nvPr>
            <p:custDataLst>
              <p:tags r:id="rId6"/>
            </p:custDataLst>
          </p:nvPr>
        </p:nvCxnSpPr>
        <p:spPr>
          <a:xfrm>
            <a:off x="946154" y="224461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7"/>
            </p:custDataLst>
          </p:nvPr>
        </p:nvSpPr>
        <p:spPr>
          <a:xfrm>
            <a:off x="846455" y="168910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（一）人格的结构</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grpSp>
        <p:nvGrpSpPr>
          <p:cNvPr id="12" name="组合 11"/>
          <p:cNvGrpSpPr/>
          <p:nvPr/>
        </p:nvGrpSpPr>
        <p:grpSpPr>
          <a:xfrm>
            <a:off x="6710045" y="2164715"/>
            <a:ext cx="4596130" cy="3538220"/>
            <a:chOff x="10567" y="3409"/>
            <a:chExt cx="7238" cy="5572"/>
          </a:xfrm>
        </p:grpSpPr>
        <p:sp>
          <p:nvSpPr>
            <p:cNvPr id="5" name="矩形 4"/>
            <p:cNvSpPr/>
            <p:nvPr>
              <p:custDataLst>
                <p:tags r:id="rId2"/>
              </p:custDataLst>
            </p:nvPr>
          </p:nvSpPr>
          <p:spPr>
            <a:xfrm>
              <a:off x="10747" y="3667"/>
              <a:ext cx="7059" cy="5314"/>
            </a:xfrm>
            <a:prstGeom prst="rect">
              <a:avLst/>
            </a:prstGeom>
            <a:solidFill>
              <a:srgbClr val="C4C815"/>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custDataLst>
                <p:tags r:id="rId3"/>
              </p:custDataLst>
            </p:nvPr>
          </p:nvPicPr>
          <p:blipFill>
            <a:blip r:embed="rId4"/>
            <a:srcRect r="27535" b="5375"/>
            <a:stretch>
              <a:fillRect/>
            </a:stretch>
          </p:blipFill>
          <p:spPr>
            <a:xfrm>
              <a:off x="10567" y="3409"/>
              <a:ext cx="7019" cy="5383"/>
            </a:xfrm>
            <a:prstGeom prst="rect">
              <a:avLst/>
            </a:prstGeom>
            <a:effectLst>
              <a:glow rad="101600">
                <a:schemeClr val="accent1">
                  <a:satMod val="175000"/>
                  <a:alpha val="40000"/>
                </a:schemeClr>
              </a:glow>
              <a:outerShdw blurRad="63500" sx="102000" sy="102000" algn="ctr" rotWithShape="0">
                <a:prstClr val="black">
                  <a:alpha val="40000"/>
                </a:prstClr>
              </a:outerShdw>
            </a:effectLst>
          </p:spPr>
        </p:pic>
      </p:grpSp>
      <p:sp>
        <p:nvSpPr>
          <p:cNvPr id="6" name="文本框 5"/>
          <p:cNvSpPr txBox="1"/>
          <p:nvPr>
            <p:custDataLst>
              <p:tags r:id="rId5"/>
            </p:custDataLst>
          </p:nvPr>
        </p:nvSpPr>
        <p:spPr>
          <a:xfrm>
            <a:off x="1019810" y="2385060"/>
            <a:ext cx="5234940" cy="37566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2. 个性心理特征</a:t>
            </a:r>
            <a:r>
              <a:rPr lang="zh-CN" sz="1600" b="1"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个性心理特征是一个人身上经常地、稳定地表现出来的心理特点。它是个性结构中比较稳定的成分，主要包括能力、气质和性格。在个性心理发展过程中，这些心理特征较早地形成，并且不同程度上受生理因素的影响。</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0" lvl="0" indent="0" algn="just">
              <a:lnSpc>
                <a:spcPct val="130000"/>
              </a:lnSpc>
              <a:spcBef>
                <a:spcPts val="0"/>
              </a:spcBef>
              <a:spcAft>
                <a:spcPts val="1000"/>
              </a:spcAft>
              <a:buSzPct val="100000"/>
              <a:buNone/>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个性倾向性和个性心理特征之间也是相互渗透和相互影响的。个性心理特征受个性倾向性调节；个性心理特征的变化也会在一定程度上影响个性倾向性。个性是一个统一的整体结构。</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7" name="直接连接符 6"/>
          <p:cNvCxnSpPr/>
          <p:nvPr>
            <p:custDataLst>
              <p:tags r:id="rId6"/>
            </p:custDataLst>
          </p:nvPr>
        </p:nvCxnSpPr>
        <p:spPr>
          <a:xfrm>
            <a:off x="946154" y="224461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7"/>
            </p:custDataLst>
          </p:nvPr>
        </p:nvSpPr>
        <p:spPr>
          <a:xfrm>
            <a:off x="846455" y="168910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（一）人格的结构</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grpSp>
        <p:nvGrpSpPr>
          <p:cNvPr id="43" name="组合 42"/>
          <p:cNvGrpSpPr/>
          <p:nvPr/>
        </p:nvGrpSpPr>
        <p:grpSpPr>
          <a:xfrm>
            <a:off x="5953760" y="1968500"/>
            <a:ext cx="5415280" cy="3556000"/>
            <a:chOff x="1519" y="2664"/>
            <a:chExt cx="8528" cy="5600"/>
          </a:xfrm>
        </p:grpSpPr>
        <p:sp>
          <p:nvSpPr>
            <p:cNvPr id="11" name="文本框 10"/>
            <p:cNvSpPr txBox="1"/>
            <p:nvPr>
              <p:custDataLst>
                <p:tags r:id="rId2"/>
              </p:custDataLst>
            </p:nvPr>
          </p:nvSpPr>
          <p:spPr>
            <a:xfrm>
              <a:off x="1519" y="2664"/>
              <a:ext cx="8084" cy="58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（二）人格的类型</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 name="矩形 40"/>
            <p:cNvSpPr/>
            <p:nvPr>
              <p:custDataLst>
                <p:tags r:id="rId3"/>
              </p:custDataLst>
            </p:nvPr>
          </p:nvSpPr>
          <p:spPr>
            <a:xfrm>
              <a:off x="1519" y="3577"/>
              <a:ext cx="8528" cy="4687"/>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9" name="文本框 108"/>
            <p:cNvSpPr txBox="1"/>
            <p:nvPr>
              <p:custDataLst>
                <p:tags r:id="rId4"/>
              </p:custDataLst>
            </p:nvPr>
          </p:nvSpPr>
          <p:spPr>
            <a:xfrm>
              <a:off x="2157" y="4409"/>
              <a:ext cx="7253" cy="3022"/>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57200" algn="l" fontAlgn="ctr">
                <a:lnSpc>
                  <a:spcPct val="150000"/>
                </a:lnSpc>
                <a:spcBef>
                  <a:spcPts val="600"/>
                </a:spcBef>
                <a:spcAft>
                  <a:spcPts val="0"/>
                </a:spcAft>
                <a:buSzPct val="100000"/>
                <a:buFont typeface="+mj-lt"/>
                <a:buNone/>
                <a:extLst>
                  <a:ext uri="{35155182-B16C-46BC-9424-99874614C6A1}">
                    <wpsdc:indentchars xmlns:wpsdc="http://www.wps.cn/officeDocument/2017/drawingmlCustomData" val="200" checksum="1519747147"/>
                  </a:ext>
                </a:extLst>
              </a:pPr>
              <a:r>
                <a:rPr b="1" spc="200" dirty="0">
                  <a:solidFill>
                    <a:schemeClr val="tx1"/>
                  </a:solidFill>
                  <a:uFillTx/>
                  <a:latin typeface="微软雅黑" panose="020B0503020204020204" charset="-122"/>
                  <a:ea typeface="微软雅黑" panose="020B0503020204020204" charset="-122"/>
                </a:rPr>
                <a:t>1. 气质</a:t>
              </a:r>
              <a:r>
                <a:rPr lang="zh-CN" b="1" spc="200" dirty="0">
                  <a:solidFill>
                    <a:schemeClr val="tx1"/>
                  </a:solidFill>
                  <a:uFillTx/>
                  <a:latin typeface="微软雅黑" panose="020B0503020204020204" charset="-122"/>
                  <a:ea typeface="微软雅黑" panose="020B0503020204020204" charset="-122"/>
                </a:rPr>
                <a:t>：</a:t>
              </a:r>
              <a:r>
                <a:rPr spc="200" dirty="0">
                  <a:solidFill>
                    <a:schemeClr val="tx1"/>
                  </a:solidFill>
                  <a:uFillTx/>
                  <a:latin typeface="微软雅黑" panose="020B0503020204020204" charset="-122"/>
                  <a:ea typeface="微软雅黑" panose="020B0503020204020204" charset="-122"/>
                </a:rPr>
                <a:t>气质是指个体表现在心理活动的强度、速度、灵活性与指向性的一种稳定的心理特征。这种特征既决定了个体心理活动的动力特征，又给每个人的心理活动蒙上了一层独特的色彩。</a:t>
              </a:r>
              <a:endParaRPr spc="200" dirty="0">
                <a:solidFill>
                  <a:schemeClr val="tx1"/>
                </a:solidFill>
                <a:uFillTx/>
                <a:latin typeface="微软雅黑" panose="020B0503020204020204" charset="-122"/>
                <a:ea typeface="微软雅黑" panose="020B0503020204020204" charset="-122"/>
              </a:endParaRPr>
            </a:p>
          </p:txBody>
        </p:sp>
      </p:grpSp>
      <p:grpSp>
        <p:nvGrpSpPr>
          <p:cNvPr id="2" name="组合 1"/>
          <p:cNvGrpSpPr/>
          <p:nvPr/>
        </p:nvGrpSpPr>
        <p:grpSpPr>
          <a:xfrm>
            <a:off x="1070610" y="1560830"/>
            <a:ext cx="4180840" cy="1974850"/>
            <a:chOff x="1392" y="3977"/>
            <a:chExt cx="3023" cy="1583"/>
          </a:xfrm>
        </p:grpSpPr>
        <p:sp>
          <p:nvSpPr>
            <p:cNvPr id="57" name="六边形 56"/>
            <p:cNvSpPr/>
            <p:nvPr>
              <p:custDataLst>
                <p:tags r:id="rId5"/>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6"/>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7"/>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8"/>
              </p:custDataLst>
            </p:nvPr>
          </p:nvPicPr>
          <p:blipFill rotWithShape="1">
            <a:blip r:embed="rId9"/>
            <a:srcRect/>
            <a:stretch>
              <a:fillRect/>
            </a:stretch>
          </p:blipFill>
          <p:spPr>
            <a:xfrm>
              <a:off x="1471" y="4114"/>
              <a:ext cx="2945" cy="1447"/>
            </a:xfrm>
            <a:prstGeom prst="rect">
              <a:avLst/>
            </a:prstGeom>
          </p:spPr>
        </p:pic>
      </p:grpSp>
      <p:grpSp>
        <p:nvGrpSpPr>
          <p:cNvPr id="7" name="组合 6"/>
          <p:cNvGrpSpPr/>
          <p:nvPr/>
        </p:nvGrpSpPr>
        <p:grpSpPr>
          <a:xfrm>
            <a:off x="1068070" y="3735705"/>
            <a:ext cx="4269740" cy="2234156"/>
            <a:chOff x="1392" y="7717"/>
            <a:chExt cx="3010" cy="1942"/>
          </a:xfrm>
        </p:grpSpPr>
        <p:sp>
          <p:nvSpPr>
            <p:cNvPr id="47" name="六边形 46"/>
            <p:cNvSpPr/>
            <p:nvPr>
              <p:custDataLst>
                <p:tags r:id="rId10"/>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11"/>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12"/>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3"/>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4"/>
              </p:custDataLst>
            </p:nvPr>
          </p:nvPicPr>
          <p:blipFill rotWithShape="1">
            <a:blip r:embed="rId15"/>
            <a:srcRect/>
            <a:stretch>
              <a:fillRect/>
            </a:stretch>
          </p:blipFill>
          <p:spPr>
            <a:xfrm>
              <a:off x="1471" y="7901"/>
              <a:ext cx="2916" cy="1758"/>
            </a:xfrm>
            <a:prstGeom prst="rect">
              <a:avLst/>
            </a:prstGeom>
          </p:spPr>
        </p:pic>
      </p:gr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964565" y="149796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现代心理学将人的气质分为四种典型类型，即胆汁质、多血质、黏液质和抑郁质。</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 name="任意多边形 40"/>
          <p:cNvSpPr/>
          <p:nvPr>
            <p:custDataLst>
              <p:tags r:id="rId3"/>
            </p:custDataLst>
          </p:nvPr>
        </p:nvSpPr>
        <p:spPr bwMode="auto">
          <a:xfrm>
            <a:off x="4204940" y="2399043"/>
            <a:ext cx="1483132" cy="4301082"/>
          </a:xfrm>
          <a:custGeom>
            <a:avLst/>
            <a:gdLst>
              <a:gd name="T0" fmla="*/ 1065 w 1065"/>
              <a:gd name="T1" fmla="*/ 3211 h 3242"/>
              <a:gd name="T2" fmla="*/ 574 w 1065"/>
              <a:gd name="T3" fmla="*/ 2846 h 3242"/>
              <a:gd name="T4" fmla="*/ 574 w 1065"/>
              <a:gd name="T5" fmla="*/ 0 h 3242"/>
              <a:gd name="T6" fmla="*/ 501 w 1065"/>
              <a:gd name="T7" fmla="*/ 0 h 3242"/>
              <a:gd name="T8" fmla="*/ 501 w 1065"/>
              <a:gd name="T9" fmla="*/ 2846 h 3242"/>
              <a:gd name="T10" fmla="*/ 0 w 1065"/>
              <a:gd name="T11" fmla="*/ 3211 h 3242"/>
              <a:gd name="T12" fmla="*/ 21 w 1065"/>
              <a:gd name="T13" fmla="*/ 3242 h 3242"/>
              <a:gd name="T14" fmla="*/ 501 w 1065"/>
              <a:gd name="T15" fmla="*/ 2887 h 3242"/>
              <a:gd name="T16" fmla="*/ 501 w 1065"/>
              <a:gd name="T17" fmla="*/ 2940 h 3242"/>
              <a:gd name="T18" fmla="*/ 512 w 1065"/>
              <a:gd name="T19" fmla="*/ 2940 h 3242"/>
              <a:gd name="T20" fmla="*/ 512 w 1065"/>
              <a:gd name="T21" fmla="*/ 3242 h 3242"/>
              <a:gd name="T22" fmla="*/ 554 w 1065"/>
              <a:gd name="T23" fmla="*/ 3242 h 3242"/>
              <a:gd name="T24" fmla="*/ 554 w 1065"/>
              <a:gd name="T25" fmla="*/ 2940 h 3242"/>
              <a:gd name="T26" fmla="*/ 574 w 1065"/>
              <a:gd name="T27" fmla="*/ 2940 h 3242"/>
              <a:gd name="T28" fmla="*/ 574 w 1065"/>
              <a:gd name="T29" fmla="*/ 2887 h 3242"/>
              <a:gd name="T30" fmla="*/ 1044 w 1065"/>
              <a:gd name="T31" fmla="*/ 3231 h 3242"/>
              <a:gd name="T32" fmla="*/ 1065 w 1065"/>
              <a:gd name="T33" fmla="*/ 3211 h 3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5" h="3242">
                <a:moveTo>
                  <a:pt x="1065" y="3211"/>
                </a:moveTo>
                <a:lnTo>
                  <a:pt x="574" y="2846"/>
                </a:lnTo>
                <a:lnTo>
                  <a:pt x="574" y="0"/>
                </a:lnTo>
                <a:lnTo>
                  <a:pt x="501" y="0"/>
                </a:lnTo>
                <a:lnTo>
                  <a:pt x="501" y="2846"/>
                </a:lnTo>
                <a:lnTo>
                  <a:pt x="0" y="3211"/>
                </a:lnTo>
                <a:lnTo>
                  <a:pt x="21" y="3242"/>
                </a:lnTo>
                <a:lnTo>
                  <a:pt x="501" y="2887"/>
                </a:lnTo>
                <a:lnTo>
                  <a:pt x="501" y="2940"/>
                </a:lnTo>
                <a:lnTo>
                  <a:pt x="512" y="2940"/>
                </a:lnTo>
                <a:lnTo>
                  <a:pt x="512" y="3242"/>
                </a:lnTo>
                <a:lnTo>
                  <a:pt x="554" y="3242"/>
                </a:lnTo>
                <a:lnTo>
                  <a:pt x="554" y="2940"/>
                </a:lnTo>
                <a:lnTo>
                  <a:pt x="574" y="2940"/>
                </a:lnTo>
                <a:lnTo>
                  <a:pt x="574" y="2887"/>
                </a:lnTo>
                <a:lnTo>
                  <a:pt x="1044" y="3231"/>
                </a:lnTo>
                <a:lnTo>
                  <a:pt x="1065" y="3211"/>
                </a:lnTo>
                <a:close/>
              </a:path>
            </a:pathLst>
          </a:custGeom>
          <a:solidFill>
            <a:schemeClr val="tx1">
              <a:lumMod val="50000"/>
              <a:lumOff val="50000"/>
            </a:schemeClr>
          </a:solidFill>
          <a:ln>
            <a:solidFill>
              <a:srgbClr val="00B050"/>
            </a:solid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3" name="矩形 42"/>
          <p:cNvSpPr/>
          <p:nvPr>
            <p:custDataLst>
              <p:tags r:id="rId4"/>
            </p:custDataLst>
          </p:nvPr>
        </p:nvSpPr>
        <p:spPr bwMode="auto">
          <a:xfrm>
            <a:off x="1416050" y="2530475"/>
            <a:ext cx="7092950" cy="3170555"/>
          </a:xfrm>
          <a:prstGeom prst="rect">
            <a:avLst/>
          </a:prstGeom>
          <a:solidFill>
            <a:schemeClr val="bg1">
              <a:lumMod val="95000"/>
            </a:schemeClr>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4" name="矩形 43"/>
          <p:cNvSpPr/>
          <p:nvPr>
            <p:custDataLst>
              <p:tags r:id="rId5"/>
            </p:custDataLst>
          </p:nvPr>
        </p:nvSpPr>
        <p:spPr bwMode="auto">
          <a:xfrm>
            <a:off x="1416050" y="2399030"/>
            <a:ext cx="7093585" cy="131445"/>
          </a:xfrm>
          <a:prstGeom prst="rect">
            <a:avLst/>
          </a:prstGeom>
          <a:solidFill>
            <a:srgbClr val="FCC3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5" name="矩形 44"/>
          <p:cNvSpPr/>
          <p:nvPr>
            <p:custDataLst>
              <p:tags r:id="rId6"/>
            </p:custDataLst>
          </p:nvPr>
        </p:nvSpPr>
        <p:spPr bwMode="auto">
          <a:xfrm>
            <a:off x="1416050" y="5628263"/>
            <a:ext cx="7093685" cy="132359"/>
          </a:xfrm>
          <a:prstGeom prst="rect">
            <a:avLst/>
          </a:prstGeom>
          <a:solidFill>
            <a:srgbClr val="FCC301"/>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grpSp>
        <p:nvGrpSpPr>
          <p:cNvPr id="72" name="组合 71"/>
          <p:cNvGrpSpPr/>
          <p:nvPr/>
        </p:nvGrpSpPr>
        <p:grpSpPr>
          <a:xfrm>
            <a:off x="8609330" y="2399030"/>
            <a:ext cx="2274570" cy="4050030"/>
            <a:chOff x="12494" y="3912"/>
            <a:chExt cx="3582" cy="6378"/>
          </a:xfrm>
        </p:grpSpPr>
        <p:sp>
          <p:nvSpPr>
            <p:cNvPr id="46" name="任意多边形 45"/>
            <p:cNvSpPr/>
            <p:nvPr>
              <p:custDataLst>
                <p:tags r:id="rId7"/>
              </p:custDataLst>
            </p:nvPr>
          </p:nvSpPr>
          <p:spPr bwMode="auto">
            <a:xfrm flipH="1">
              <a:off x="13726" y="6927"/>
              <a:ext cx="1520" cy="1786"/>
            </a:xfrm>
            <a:custGeom>
              <a:avLst/>
              <a:gdLst>
                <a:gd name="T0" fmla="*/ 12 w 79"/>
                <a:gd name="T1" fmla="*/ 0 h 93"/>
                <a:gd name="T2" fmla="*/ 9 w 79"/>
                <a:gd name="T3" fmla="*/ 93 h 93"/>
                <a:gd name="T4" fmla="*/ 66 w 79"/>
                <a:gd name="T5" fmla="*/ 93 h 93"/>
                <a:gd name="T6" fmla="*/ 62 w 79"/>
                <a:gd name="T7" fmla="*/ 0 h 93"/>
                <a:gd name="T8" fmla="*/ 12 w 79"/>
                <a:gd name="T9" fmla="*/ 0 h 93"/>
              </a:gdLst>
              <a:ahLst/>
              <a:cxnLst>
                <a:cxn ang="0">
                  <a:pos x="T0" y="T1"/>
                </a:cxn>
                <a:cxn ang="0">
                  <a:pos x="T2" y="T3"/>
                </a:cxn>
                <a:cxn ang="0">
                  <a:pos x="T4" y="T5"/>
                </a:cxn>
                <a:cxn ang="0">
                  <a:pos x="T6" y="T7"/>
                </a:cxn>
                <a:cxn ang="0">
                  <a:pos x="T8" y="T9"/>
                </a:cxn>
              </a:cxnLst>
              <a:rect l="0" t="0" r="r" b="b"/>
              <a:pathLst>
                <a:path w="79" h="93">
                  <a:moveTo>
                    <a:pt x="12" y="0"/>
                  </a:moveTo>
                  <a:cubicBezTo>
                    <a:pt x="12" y="0"/>
                    <a:pt x="0" y="47"/>
                    <a:pt x="9" y="93"/>
                  </a:cubicBezTo>
                  <a:cubicBezTo>
                    <a:pt x="66" y="93"/>
                    <a:pt x="66" y="93"/>
                    <a:pt x="66" y="93"/>
                  </a:cubicBezTo>
                  <a:cubicBezTo>
                    <a:pt x="66" y="93"/>
                    <a:pt x="79" y="45"/>
                    <a:pt x="62" y="0"/>
                  </a:cubicBezTo>
                  <a:lnTo>
                    <a:pt x="12"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7" name="任意多边形 46"/>
            <p:cNvSpPr/>
            <p:nvPr>
              <p:custDataLst>
                <p:tags r:id="rId8"/>
              </p:custDataLst>
            </p:nvPr>
          </p:nvSpPr>
          <p:spPr bwMode="auto">
            <a:xfrm flipH="1">
              <a:off x="12976" y="6927"/>
              <a:ext cx="1079" cy="826"/>
            </a:xfrm>
            <a:custGeom>
              <a:avLst/>
              <a:gdLst>
                <a:gd name="T0" fmla="*/ 0 w 56"/>
                <a:gd name="T1" fmla="*/ 0 h 43"/>
                <a:gd name="T2" fmla="*/ 1 w 56"/>
                <a:gd name="T3" fmla="*/ 1 h 43"/>
                <a:gd name="T4" fmla="*/ 24 w 56"/>
                <a:gd name="T5" fmla="*/ 24 h 43"/>
                <a:gd name="T6" fmla="*/ 46 w 56"/>
                <a:gd name="T7" fmla="*/ 14 h 43"/>
                <a:gd name="T8" fmla="*/ 56 w 56"/>
                <a:gd name="T9" fmla="*/ 23 h 43"/>
                <a:gd name="T10" fmla="*/ 20 w 56"/>
                <a:gd name="T11" fmla="*/ 40 h 43"/>
                <a:gd name="T12" fmla="*/ 0 w 56"/>
                <a:gd name="T13" fmla="*/ 29 h 43"/>
                <a:gd name="T14" fmla="*/ 0 w 5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3">
                  <a:moveTo>
                    <a:pt x="0" y="0"/>
                  </a:moveTo>
                  <a:cubicBezTo>
                    <a:pt x="0" y="0"/>
                    <a:pt x="1" y="1"/>
                    <a:pt x="1" y="1"/>
                  </a:cubicBezTo>
                  <a:cubicBezTo>
                    <a:pt x="4" y="5"/>
                    <a:pt x="16" y="24"/>
                    <a:pt x="24" y="24"/>
                  </a:cubicBezTo>
                  <a:cubicBezTo>
                    <a:pt x="24" y="24"/>
                    <a:pt x="36" y="28"/>
                    <a:pt x="46" y="14"/>
                  </a:cubicBezTo>
                  <a:cubicBezTo>
                    <a:pt x="56" y="23"/>
                    <a:pt x="56" y="23"/>
                    <a:pt x="56" y="23"/>
                  </a:cubicBezTo>
                  <a:cubicBezTo>
                    <a:pt x="56" y="23"/>
                    <a:pt x="39" y="43"/>
                    <a:pt x="20" y="40"/>
                  </a:cubicBezTo>
                  <a:cubicBezTo>
                    <a:pt x="3" y="37"/>
                    <a:pt x="0" y="29"/>
                    <a:pt x="0" y="29"/>
                  </a:cubicBezTo>
                  <a:lnTo>
                    <a:pt x="0"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8" name="任意多边形 47"/>
            <p:cNvSpPr/>
            <p:nvPr>
              <p:custDataLst>
                <p:tags r:id="rId9"/>
              </p:custDataLst>
            </p:nvPr>
          </p:nvSpPr>
          <p:spPr bwMode="auto">
            <a:xfrm flipH="1">
              <a:off x="12494" y="6659"/>
              <a:ext cx="655" cy="711"/>
            </a:xfrm>
            <a:custGeom>
              <a:avLst/>
              <a:gdLst>
                <a:gd name="T0" fmla="*/ 0 w 34"/>
                <a:gd name="T1" fmla="*/ 28 h 37"/>
                <a:gd name="T2" fmla="*/ 7 w 34"/>
                <a:gd name="T3" fmla="*/ 13 h 37"/>
                <a:gd name="T4" fmla="*/ 10 w 34"/>
                <a:gd name="T5" fmla="*/ 2 h 37"/>
                <a:gd name="T6" fmla="*/ 11 w 34"/>
                <a:gd name="T7" fmla="*/ 17 h 37"/>
                <a:gd name="T8" fmla="*/ 25 w 34"/>
                <a:gd name="T9" fmla="*/ 6 h 37"/>
                <a:gd name="T10" fmla="*/ 16 w 34"/>
                <a:gd name="T11" fmla="*/ 18 h 37"/>
                <a:gd name="T12" fmla="*/ 30 w 34"/>
                <a:gd name="T13" fmla="*/ 9 h 37"/>
                <a:gd name="T14" fmla="*/ 19 w 34"/>
                <a:gd name="T15" fmla="*/ 21 h 37"/>
                <a:gd name="T16" fmla="*/ 32 w 34"/>
                <a:gd name="T17" fmla="*/ 16 h 37"/>
                <a:gd name="T18" fmla="*/ 22 w 34"/>
                <a:gd name="T19" fmla="*/ 26 h 37"/>
                <a:gd name="T20" fmla="*/ 10 w 34"/>
                <a:gd name="T21" fmla="*/ 37 h 37"/>
                <a:gd name="T22" fmla="*/ 0 w 34"/>
                <a:gd name="T2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7">
                  <a:moveTo>
                    <a:pt x="0" y="28"/>
                  </a:moveTo>
                  <a:cubicBezTo>
                    <a:pt x="0" y="28"/>
                    <a:pt x="6" y="17"/>
                    <a:pt x="7" y="13"/>
                  </a:cubicBezTo>
                  <a:cubicBezTo>
                    <a:pt x="8" y="8"/>
                    <a:pt x="7" y="3"/>
                    <a:pt x="10" y="2"/>
                  </a:cubicBezTo>
                  <a:cubicBezTo>
                    <a:pt x="12" y="0"/>
                    <a:pt x="16" y="9"/>
                    <a:pt x="11" y="17"/>
                  </a:cubicBezTo>
                  <a:cubicBezTo>
                    <a:pt x="11" y="17"/>
                    <a:pt x="23" y="2"/>
                    <a:pt x="25" y="6"/>
                  </a:cubicBezTo>
                  <a:cubicBezTo>
                    <a:pt x="25" y="6"/>
                    <a:pt x="28" y="7"/>
                    <a:pt x="16" y="18"/>
                  </a:cubicBezTo>
                  <a:cubicBezTo>
                    <a:pt x="16" y="18"/>
                    <a:pt x="28" y="8"/>
                    <a:pt x="30" y="9"/>
                  </a:cubicBezTo>
                  <a:cubicBezTo>
                    <a:pt x="31" y="11"/>
                    <a:pt x="30" y="14"/>
                    <a:pt x="19" y="21"/>
                  </a:cubicBezTo>
                  <a:cubicBezTo>
                    <a:pt x="19" y="21"/>
                    <a:pt x="31" y="15"/>
                    <a:pt x="32" y="16"/>
                  </a:cubicBezTo>
                  <a:cubicBezTo>
                    <a:pt x="34" y="18"/>
                    <a:pt x="32" y="19"/>
                    <a:pt x="22" y="26"/>
                  </a:cubicBezTo>
                  <a:cubicBezTo>
                    <a:pt x="10" y="37"/>
                    <a:pt x="10" y="37"/>
                    <a:pt x="10" y="37"/>
                  </a:cubicBezTo>
                  <a:lnTo>
                    <a:pt x="0" y="28"/>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9" name="任意多边形 48"/>
            <p:cNvSpPr/>
            <p:nvPr>
              <p:custDataLst>
                <p:tags r:id="rId10"/>
              </p:custDataLst>
            </p:nvPr>
          </p:nvSpPr>
          <p:spPr bwMode="auto">
            <a:xfrm flipH="1">
              <a:off x="13323" y="4583"/>
              <a:ext cx="2156" cy="2344"/>
            </a:xfrm>
            <a:custGeom>
              <a:avLst/>
              <a:gdLst>
                <a:gd name="T0" fmla="*/ 65 w 112"/>
                <a:gd name="T1" fmla="*/ 9 h 122"/>
                <a:gd name="T2" fmla="*/ 111 w 112"/>
                <a:gd name="T3" fmla="*/ 67 h 122"/>
                <a:gd name="T4" fmla="*/ 91 w 112"/>
                <a:gd name="T5" fmla="*/ 79 h 122"/>
                <a:gd name="T6" fmla="*/ 75 w 112"/>
                <a:gd name="T7" fmla="*/ 122 h 122"/>
                <a:gd name="T8" fmla="*/ 24 w 112"/>
                <a:gd name="T9" fmla="*/ 122 h 122"/>
                <a:gd name="T10" fmla="*/ 16 w 112"/>
                <a:gd name="T11" fmla="*/ 20 h 122"/>
                <a:gd name="T12" fmla="*/ 65 w 112"/>
                <a:gd name="T13" fmla="*/ 9 h 122"/>
              </a:gdLst>
              <a:ahLst/>
              <a:cxnLst>
                <a:cxn ang="0">
                  <a:pos x="T0" y="T1"/>
                </a:cxn>
                <a:cxn ang="0">
                  <a:pos x="T2" y="T3"/>
                </a:cxn>
                <a:cxn ang="0">
                  <a:pos x="T4" y="T5"/>
                </a:cxn>
                <a:cxn ang="0">
                  <a:pos x="T6" y="T7"/>
                </a:cxn>
                <a:cxn ang="0">
                  <a:pos x="T8" y="T9"/>
                </a:cxn>
                <a:cxn ang="0">
                  <a:pos x="T10" y="T11"/>
                </a:cxn>
                <a:cxn ang="0">
                  <a:pos x="T12" y="T13"/>
                </a:cxn>
              </a:cxnLst>
              <a:rect l="0" t="0" r="r" b="b"/>
              <a:pathLst>
                <a:path w="112" h="122">
                  <a:moveTo>
                    <a:pt x="65" y="9"/>
                  </a:moveTo>
                  <a:cubicBezTo>
                    <a:pt x="65" y="9"/>
                    <a:pt x="112" y="51"/>
                    <a:pt x="111" y="67"/>
                  </a:cubicBezTo>
                  <a:cubicBezTo>
                    <a:pt x="110" y="83"/>
                    <a:pt x="91" y="79"/>
                    <a:pt x="91" y="79"/>
                  </a:cubicBezTo>
                  <a:cubicBezTo>
                    <a:pt x="91" y="79"/>
                    <a:pt x="86" y="100"/>
                    <a:pt x="75" y="122"/>
                  </a:cubicBezTo>
                  <a:cubicBezTo>
                    <a:pt x="24" y="122"/>
                    <a:pt x="24" y="122"/>
                    <a:pt x="24" y="122"/>
                  </a:cubicBezTo>
                  <a:cubicBezTo>
                    <a:pt x="24" y="122"/>
                    <a:pt x="0" y="37"/>
                    <a:pt x="16" y="20"/>
                  </a:cubicBezTo>
                  <a:cubicBezTo>
                    <a:pt x="33" y="3"/>
                    <a:pt x="50" y="0"/>
                    <a:pt x="65" y="9"/>
                  </a:cubicBez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0" name="任意多边形 49"/>
            <p:cNvSpPr/>
            <p:nvPr>
              <p:custDataLst>
                <p:tags r:id="rId11"/>
              </p:custDataLst>
            </p:nvPr>
          </p:nvSpPr>
          <p:spPr bwMode="auto">
            <a:xfrm flipH="1">
              <a:off x="13457" y="3912"/>
              <a:ext cx="2366" cy="2612"/>
            </a:xfrm>
            <a:custGeom>
              <a:avLst/>
              <a:gdLst>
                <a:gd name="T0" fmla="*/ 90 w 123"/>
                <a:gd name="T1" fmla="*/ 0 h 136"/>
                <a:gd name="T2" fmla="*/ 64 w 123"/>
                <a:gd name="T3" fmla="*/ 23 h 136"/>
                <a:gd name="T4" fmla="*/ 23 w 123"/>
                <a:gd name="T5" fmla="*/ 52 h 136"/>
                <a:gd name="T6" fmla="*/ 7 w 123"/>
                <a:gd name="T7" fmla="*/ 87 h 136"/>
                <a:gd name="T8" fmla="*/ 37 w 123"/>
                <a:gd name="T9" fmla="*/ 136 h 136"/>
                <a:gd name="T10" fmla="*/ 47 w 123"/>
                <a:gd name="T11" fmla="*/ 122 h 136"/>
                <a:gd name="T12" fmla="*/ 39 w 123"/>
                <a:gd name="T13" fmla="*/ 112 h 136"/>
                <a:gd name="T14" fmla="*/ 44 w 123"/>
                <a:gd name="T15" fmla="*/ 98 h 136"/>
                <a:gd name="T16" fmla="*/ 51 w 123"/>
                <a:gd name="T17" fmla="*/ 103 h 136"/>
                <a:gd name="T18" fmla="*/ 47 w 123"/>
                <a:gd name="T19" fmla="*/ 64 h 136"/>
                <a:gd name="T20" fmla="*/ 90 w 123"/>
                <a:gd name="T2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36">
                  <a:moveTo>
                    <a:pt x="90" y="0"/>
                  </a:moveTo>
                  <a:cubicBezTo>
                    <a:pt x="90" y="0"/>
                    <a:pt x="90" y="26"/>
                    <a:pt x="64" y="23"/>
                  </a:cubicBezTo>
                  <a:cubicBezTo>
                    <a:pt x="18" y="17"/>
                    <a:pt x="23" y="52"/>
                    <a:pt x="23" y="52"/>
                  </a:cubicBezTo>
                  <a:cubicBezTo>
                    <a:pt x="23" y="52"/>
                    <a:pt x="0" y="62"/>
                    <a:pt x="7" y="87"/>
                  </a:cubicBezTo>
                  <a:cubicBezTo>
                    <a:pt x="14" y="114"/>
                    <a:pt x="27" y="121"/>
                    <a:pt x="37" y="136"/>
                  </a:cubicBezTo>
                  <a:cubicBezTo>
                    <a:pt x="37" y="136"/>
                    <a:pt x="42" y="134"/>
                    <a:pt x="47" y="122"/>
                  </a:cubicBezTo>
                  <a:cubicBezTo>
                    <a:pt x="43" y="121"/>
                    <a:pt x="40" y="118"/>
                    <a:pt x="39" y="112"/>
                  </a:cubicBezTo>
                  <a:cubicBezTo>
                    <a:pt x="37" y="106"/>
                    <a:pt x="39" y="99"/>
                    <a:pt x="44" y="98"/>
                  </a:cubicBezTo>
                  <a:cubicBezTo>
                    <a:pt x="46" y="98"/>
                    <a:pt x="49" y="99"/>
                    <a:pt x="51" y="103"/>
                  </a:cubicBezTo>
                  <a:cubicBezTo>
                    <a:pt x="53" y="83"/>
                    <a:pt x="47" y="64"/>
                    <a:pt x="47" y="64"/>
                  </a:cubicBezTo>
                  <a:cubicBezTo>
                    <a:pt x="47" y="64"/>
                    <a:pt x="123" y="36"/>
                    <a:pt x="90" y="0"/>
                  </a:cubicBezTo>
                  <a:close/>
                </a:path>
              </a:pathLst>
            </a:cu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1" name="椭圆 50"/>
            <p:cNvSpPr/>
            <p:nvPr>
              <p:custDataLst>
                <p:tags r:id="rId12"/>
              </p:custDataLst>
            </p:nvPr>
          </p:nvSpPr>
          <p:spPr bwMode="auto">
            <a:xfrm flipH="1">
              <a:off x="14304" y="5276"/>
              <a:ext cx="194" cy="191"/>
            </a:xfrm>
            <a:prstGeom prst="ellipse">
              <a:avLst/>
            </a:pr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2" name="任意多边形 51"/>
            <p:cNvSpPr/>
            <p:nvPr>
              <p:custDataLst>
                <p:tags r:id="rId13"/>
              </p:custDataLst>
            </p:nvPr>
          </p:nvSpPr>
          <p:spPr bwMode="auto">
            <a:xfrm flipH="1">
              <a:off x="13977" y="6927"/>
              <a:ext cx="1097" cy="308"/>
            </a:xfrm>
            <a:custGeom>
              <a:avLst/>
              <a:gdLst>
                <a:gd name="T0" fmla="*/ 32 w 595"/>
                <a:gd name="T1" fmla="*/ 0 h 167"/>
                <a:gd name="T2" fmla="*/ 0 w 595"/>
                <a:gd name="T3" fmla="*/ 62 h 167"/>
                <a:gd name="T4" fmla="*/ 324 w 595"/>
                <a:gd name="T5" fmla="*/ 167 h 167"/>
                <a:gd name="T6" fmla="*/ 449 w 595"/>
                <a:gd name="T7" fmla="*/ 42 h 167"/>
                <a:gd name="T8" fmla="*/ 595 w 595"/>
                <a:gd name="T9" fmla="*/ 156 h 167"/>
                <a:gd name="T10" fmla="*/ 595 w 595"/>
                <a:gd name="T11" fmla="*/ 31 h 167"/>
                <a:gd name="T12" fmla="*/ 553 w 595"/>
                <a:gd name="T13" fmla="*/ 0 h 167"/>
                <a:gd name="T14" fmla="*/ 32 w 595"/>
                <a:gd name="T15" fmla="*/ 0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5" h="167">
                  <a:moveTo>
                    <a:pt x="32" y="0"/>
                  </a:moveTo>
                  <a:lnTo>
                    <a:pt x="0" y="62"/>
                  </a:lnTo>
                  <a:lnTo>
                    <a:pt x="324" y="167"/>
                  </a:lnTo>
                  <a:lnTo>
                    <a:pt x="449" y="42"/>
                  </a:lnTo>
                  <a:lnTo>
                    <a:pt x="595" y="156"/>
                  </a:lnTo>
                  <a:lnTo>
                    <a:pt x="595" y="31"/>
                  </a:lnTo>
                  <a:lnTo>
                    <a:pt x="553" y="0"/>
                  </a:lnTo>
                  <a:lnTo>
                    <a:pt x="32" y="0"/>
                  </a:lnTo>
                  <a:close/>
                </a:path>
              </a:pathLst>
            </a:custGeom>
            <a:solidFill>
              <a:srgbClr val="C9C4B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3" name="任意多边形 52"/>
            <p:cNvSpPr/>
            <p:nvPr>
              <p:custDataLst>
                <p:tags r:id="rId14"/>
              </p:custDataLst>
            </p:nvPr>
          </p:nvSpPr>
          <p:spPr bwMode="auto">
            <a:xfrm flipH="1">
              <a:off x="13920" y="7006"/>
              <a:ext cx="443" cy="1209"/>
            </a:xfrm>
            <a:custGeom>
              <a:avLst/>
              <a:gdLst>
                <a:gd name="T0" fmla="*/ 42 w 240"/>
                <a:gd name="T1" fmla="*/ 125 h 656"/>
                <a:gd name="T2" fmla="*/ 0 w 240"/>
                <a:gd name="T3" fmla="*/ 73 h 656"/>
                <a:gd name="T4" fmla="*/ 63 w 240"/>
                <a:gd name="T5" fmla="*/ 0 h 656"/>
                <a:gd name="T6" fmla="*/ 147 w 240"/>
                <a:gd name="T7" fmla="*/ 62 h 656"/>
                <a:gd name="T8" fmla="*/ 105 w 240"/>
                <a:gd name="T9" fmla="*/ 125 h 656"/>
                <a:gd name="T10" fmla="*/ 240 w 240"/>
                <a:gd name="T11" fmla="*/ 573 h 656"/>
                <a:gd name="T12" fmla="*/ 136 w 240"/>
                <a:gd name="T13" fmla="*/ 656 h 656"/>
                <a:gd name="T14" fmla="*/ 32 w 240"/>
                <a:gd name="T15" fmla="*/ 594 h 656"/>
                <a:gd name="T16" fmla="*/ 42 w 240"/>
                <a:gd name="T17" fmla="*/ 12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56">
                  <a:moveTo>
                    <a:pt x="42" y="125"/>
                  </a:moveTo>
                  <a:lnTo>
                    <a:pt x="0" y="73"/>
                  </a:lnTo>
                  <a:lnTo>
                    <a:pt x="63" y="0"/>
                  </a:lnTo>
                  <a:lnTo>
                    <a:pt x="147" y="62"/>
                  </a:lnTo>
                  <a:lnTo>
                    <a:pt x="105" y="125"/>
                  </a:lnTo>
                  <a:lnTo>
                    <a:pt x="240" y="573"/>
                  </a:lnTo>
                  <a:lnTo>
                    <a:pt x="136" y="656"/>
                  </a:lnTo>
                  <a:lnTo>
                    <a:pt x="32" y="594"/>
                  </a:lnTo>
                  <a:lnTo>
                    <a:pt x="42" y="125"/>
                  </a:lnTo>
                  <a:close/>
                </a:path>
              </a:pathLst>
            </a:custGeom>
            <a:solidFill>
              <a:srgbClr val="D9731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4" name="任意多边形 53"/>
            <p:cNvSpPr/>
            <p:nvPr>
              <p:custDataLst>
                <p:tags r:id="rId15"/>
              </p:custDataLst>
            </p:nvPr>
          </p:nvSpPr>
          <p:spPr bwMode="auto">
            <a:xfrm flipH="1">
              <a:off x="14034" y="6063"/>
              <a:ext cx="347" cy="403"/>
            </a:xfrm>
            <a:custGeom>
              <a:avLst/>
              <a:gdLst>
                <a:gd name="T0" fmla="*/ 4 w 18"/>
                <a:gd name="T1" fmla="*/ 0 h 21"/>
                <a:gd name="T2" fmla="*/ 18 w 18"/>
                <a:gd name="T3" fmla="*/ 3 h 21"/>
                <a:gd name="T4" fmla="*/ 8 w 18"/>
                <a:gd name="T5" fmla="*/ 21 h 21"/>
                <a:gd name="T6" fmla="*/ 4 w 18"/>
                <a:gd name="T7" fmla="*/ 0 h 21"/>
              </a:gdLst>
              <a:ahLst/>
              <a:cxnLst>
                <a:cxn ang="0">
                  <a:pos x="T0" y="T1"/>
                </a:cxn>
                <a:cxn ang="0">
                  <a:pos x="T2" y="T3"/>
                </a:cxn>
                <a:cxn ang="0">
                  <a:pos x="T4" y="T5"/>
                </a:cxn>
                <a:cxn ang="0">
                  <a:pos x="T6" y="T7"/>
                </a:cxn>
              </a:cxnLst>
              <a:rect l="0" t="0" r="r" b="b"/>
              <a:pathLst>
                <a:path w="18" h="21">
                  <a:moveTo>
                    <a:pt x="4" y="0"/>
                  </a:moveTo>
                  <a:cubicBezTo>
                    <a:pt x="4" y="0"/>
                    <a:pt x="10" y="4"/>
                    <a:pt x="18" y="3"/>
                  </a:cubicBezTo>
                  <a:cubicBezTo>
                    <a:pt x="18" y="3"/>
                    <a:pt x="13" y="21"/>
                    <a:pt x="8" y="21"/>
                  </a:cubicBezTo>
                  <a:cubicBezTo>
                    <a:pt x="8" y="21"/>
                    <a:pt x="0" y="21"/>
                    <a:pt x="4" y="0"/>
                  </a:cubicBez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5" name="任意多边形 54"/>
            <p:cNvSpPr/>
            <p:nvPr>
              <p:custDataLst>
                <p:tags r:id="rId16"/>
              </p:custDataLst>
            </p:nvPr>
          </p:nvSpPr>
          <p:spPr bwMode="auto">
            <a:xfrm flipH="1">
              <a:off x="13882" y="8714"/>
              <a:ext cx="1307" cy="1576"/>
            </a:xfrm>
            <a:custGeom>
              <a:avLst/>
              <a:gdLst>
                <a:gd name="T0" fmla="*/ 59 w 68"/>
                <a:gd name="T1" fmla="*/ 74 h 82"/>
                <a:gd name="T2" fmla="*/ 51 w 68"/>
                <a:gd name="T3" fmla="*/ 76 h 82"/>
                <a:gd name="T4" fmla="*/ 63 w 68"/>
                <a:gd name="T5" fmla="*/ 0 h 82"/>
                <a:gd name="T6" fmla="*/ 6 w 68"/>
                <a:gd name="T7" fmla="*/ 0 h 82"/>
                <a:gd name="T8" fmla="*/ 17 w 68"/>
                <a:gd name="T9" fmla="*/ 76 h 82"/>
                <a:gd name="T10" fmla="*/ 10 w 68"/>
                <a:gd name="T11" fmla="*/ 74 h 82"/>
                <a:gd name="T12" fmla="*/ 2 w 68"/>
                <a:gd name="T13" fmla="*/ 82 h 82"/>
                <a:gd name="T14" fmla="*/ 27 w 68"/>
                <a:gd name="T15" fmla="*/ 82 h 82"/>
                <a:gd name="T16" fmla="*/ 27 w 68"/>
                <a:gd name="T17" fmla="*/ 13 h 82"/>
                <a:gd name="T18" fmla="*/ 42 w 68"/>
                <a:gd name="T19" fmla="*/ 13 h 82"/>
                <a:gd name="T20" fmla="*/ 42 w 68"/>
                <a:gd name="T21" fmla="*/ 82 h 82"/>
                <a:gd name="T22" fmla="*/ 67 w 68"/>
                <a:gd name="T23" fmla="*/ 82 h 82"/>
                <a:gd name="T24" fmla="*/ 59 w 68"/>
                <a:gd name="T25"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2">
                  <a:moveTo>
                    <a:pt x="59" y="74"/>
                  </a:moveTo>
                  <a:cubicBezTo>
                    <a:pt x="59" y="74"/>
                    <a:pt x="54" y="74"/>
                    <a:pt x="51" y="76"/>
                  </a:cubicBezTo>
                  <a:cubicBezTo>
                    <a:pt x="63" y="0"/>
                    <a:pt x="63" y="0"/>
                    <a:pt x="63" y="0"/>
                  </a:cubicBezTo>
                  <a:cubicBezTo>
                    <a:pt x="6" y="0"/>
                    <a:pt x="6" y="0"/>
                    <a:pt x="6" y="0"/>
                  </a:cubicBezTo>
                  <a:cubicBezTo>
                    <a:pt x="17" y="76"/>
                    <a:pt x="17" y="76"/>
                    <a:pt x="17" y="76"/>
                  </a:cubicBezTo>
                  <a:cubicBezTo>
                    <a:pt x="14" y="74"/>
                    <a:pt x="10" y="74"/>
                    <a:pt x="10" y="74"/>
                  </a:cubicBezTo>
                  <a:cubicBezTo>
                    <a:pt x="0" y="73"/>
                    <a:pt x="2" y="82"/>
                    <a:pt x="2" y="82"/>
                  </a:cubicBezTo>
                  <a:cubicBezTo>
                    <a:pt x="27" y="82"/>
                    <a:pt x="27" y="82"/>
                    <a:pt x="27" y="82"/>
                  </a:cubicBezTo>
                  <a:cubicBezTo>
                    <a:pt x="27" y="13"/>
                    <a:pt x="27" y="13"/>
                    <a:pt x="27" y="13"/>
                  </a:cubicBezTo>
                  <a:cubicBezTo>
                    <a:pt x="42" y="13"/>
                    <a:pt x="42" y="13"/>
                    <a:pt x="42" y="13"/>
                  </a:cubicBezTo>
                  <a:cubicBezTo>
                    <a:pt x="42" y="82"/>
                    <a:pt x="42" y="82"/>
                    <a:pt x="42" y="82"/>
                  </a:cubicBezTo>
                  <a:cubicBezTo>
                    <a:pt x="67" y="82"/>
                    <a:pt x="67" y="82"/>
                    <a:pt x="67" y="82"/>
                  </a:cubicBezTo>
                  <a:cubicBezTo>
                    <a:pt x="67" y="82"/>
                    <a:pt x="68" y="73"/>
                    <a:pt x="59" y="74"/>
                  </a:cubicBezTo>
                  <a:close/>
                </a:path>
              </a:pathLst>
            </a:custGeom>
            <a:solidFill>
              <a:srgbClr val="0C374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6" name="任意多边形 55"/>
            <p:cNvSpPr/>
            <p:nvPr>
              <p:custDataLst>
                <p:tags r:id="rId17"/>
              </p:custDataLst>
            </p:nvPr>
          </p:nvSpPr>
          <p:spPr bwMode="auto">
            <a:xfrm flipH="1">
              <a:off x="14958" y="8714"/>
              <a:ext cx="1117" cy="422"/>
            </a:xfrm>
            <a:custGeom>
              <a:avLst/>
              <a:gdLst>
                <a:gd name="T0" fmla="*/ 57 w 58"/>
                <a:gd name="T1" fmla="*/ 22 h 22"/>
                <a:gd name="T2" fmla="*/ 2 w 58"/>
                <a:gd name="T3" fmla="*/ 3 h 22"/>
                <a:gd name="T4" fmla="*/ 0 w 58"/>
                <a:gd name="T5" fmla="*/ 0 h 22"/>
                <a:gd name="T6" fmla="*/ 1 w 58"/>
                <a:gd name="T7" fmla="*/ 0 h 22"/>
                <a:gd name="T8" fmla="*/ 3 w 58"/>
                <a:gd name="T9" fmla="*/ 1 h 22"/>
                <a:gd name="T10" fmla="*/ 5 w 58"/>
                <a:gd name="T11" fmla="*/ 1 h 22"/>
                <a:gd name="T12" fmla="*/ 58 w 58"/>
                <a:gd name="T13" fmla="*/ 20 h 22"/>
                <a:gd name="T14" fmla="*/ 57 w 5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2">
                  <a:moveTo>
                    <a:pt x="57" y="22"/>
                  </a:moveTo>
                  <a:cubicBezTo>
                    <a:pt x="2" y="3"/>
                    <a:pt x="2" y="3"/>
                    <a:pt x="2" y="3"/>
                  </a:cubicBezTo>
                  <a:cubicBezTo>
                    <a:pt x="1" y="3"/>
                    <a:pt x="0" y="1"/>
                    <a:pt x="0" y="0"/>
                  </a:cubicBezTo>
                  <a:cubicBezTo>
                    <a:pt x="1" y="0"/>
                    <a:pt x="1" y="0"/>
                    <a:pt x="1" y="0"/>
                  </a:cubicBezTo>
                  <a:cubicBezTo>
                    <a:pt x="3" y="1"/>
                    <a:pt x="3" y="1"/>
                    <a:pt x="3" y="1"/>
                  </a:cubicBezTo>
                  <a:cubicBezTo>
                    <a:pt x="5" y="1"/>
                    <a:pt x="5" y="1"/>
                    <a:pt x="5" y="1"/>
                  </a:cubicBezTo>
                  <a:cubicBezTo>
                    <a:pt x="58" y="20"/>
                    <a:pt x="58" y="20"/>
                    <a:pt x="58" y="20"/>
                  </a:cubicBezTo>
                  <a:lnTo>
                    <a:pt x="57" y="22"/>
                  </a:lnTo>
                  <a:close/>
                </a:path>
              </a:pathLst>
            </a:custGeom>
            <a:solidFill>
              <a:srgbClr val="D861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7" name="任意多边形 56"/>
            <p:cNvSpPr/>
            <p:nvPr>
              <p:custDataLst>
                <p:tags r:id="rId18"/>
              </p:custDataLst>
            </p:nvPr>
          </p:nvSpPr>
          <p:spPr bwMode="auto">
            <a:xfrm flipH="1">
              <a:off x="14651" y="8253"/>
              <a:ext cx="365" cy="883"/>
            </a:xfrm>
            <a:custGeom>
              <a:avLst/>
              <a:gdLst>
                <a:gd name="T0" fmla="*/ 4 w 19"/>
                <a:gd name="T1" fmla="*/ 45 h 46"/>
                <a:gd name="T2" fmla="*/ 2 w 19"/>
                <a:gd name="T3" fmla="*/ 46 h 46"/>
                <a:gd name="T4" fmla="*/ 0 w 19"/>
                <a:gd name="T5" fmla="*/ 43 h 46"/>
                <a:gd name="T6" fmla="*/ 15 w 19"/>
                <a:gd name="T7" fmla="*/ 0 h 46"/>
                <a:gd name="T8" fmla="*/ 19 w 19"/>
                <a:gd name="T9" fmla="*/ 1 h 46"/>
                <a:gd name="T10" fmla="*/ 4 w 19"/>
                <a:gd name="T11" fmla="*/ 45 h 46"/>
              </a:gdLst>
              <a:ahLst/>
              <a:cxnLst>
                <a:cxn ang="0">
                  <a:pos x="T0" y="T1"/>
                </a:cxn>
                <a:cxn ang="0">
                  <a:pos x="T2" y="T3"/>
                </a:cxn>
                <a:cxn ang="0">
                  <a:pos x="T4" y="T5"/>
                </a:cxn>
                <a:cxn ang="0">
                  <a:pos x="T6" y="T7"/>
                </a:cxn>
                <a:cxn ang="0">
                  <a:pos x="T8" y="T9"/>
                </a:cxn>
                <a:cxn ang="0">
                  <a:pos x="T10" y="T11"/>
                </a:cxn>
              </a:cxnLst>
              <a:rect l="0" t="0" r="r" b="b"/>
              <a:pathLst>
                <a:path w="19" h="46">
                  <a:moveTo>
                    <a:pt x="4" y="45"/>
                  </a:moveTo>
                  <a:cubicBezTo>
                    <a:pt x="4" y="46"/>
                    <a:pt x="3" y="46"/>
                    <a:pt x="2" y="46"/>
                  </a:cubicBezTo>
                  <a:cubicBezTo>
                    <a:pt x="1" y="46"/>
                    <a:pt x="0" y="44"/>
                    <a:pt x="0" y="43"/>
                  </a:cubicBezTo>
                  <a:cubicBezTo>
                    <a:pt x="15" y="0"/>
                    <a:pt x="15" y="0"/>
                    <a:pt x="15" y="0"/>
                  </a:cubicBezTo>
                  <a:cubicBezTo>
                    <a:pt x="19" y="1"/>
                    <a:pt x="19" y="1"/>
                    <a:pt x="19" y="1"/>
                  </a:cubicBezTo>
                  <a:lnTo>
                    <a:pt x="4" y="45"/>
                  </a:lnTo>
                  <a:close/>
                </a:path>
              </a:pathLst>
            </a:custGeom>
            <a:solidFill>
              <a:srgbClr val="F1E9D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8" name="任意多边形 57"/>
            <p:cNvSpPr/>
            <p:nvPr>
              <p:custDataLst>
                <p:tags r:id="rId19"/>
              </p:custDataLst>
            </p:nvPr>
          </p:nvSpPr>
          <p:spPr bwMode="auto">
            <a:xfrm flipH="1">
              <a:off x="14728" y="7889"/>
              <a:ext cx="1348" cy="1191"/>
            </a:xfrm>
            <a:custGeom>
              <a:avLst/>
              <a:gdLst>
                <a:gd name="T0" fmla="*/ 157 w 731"/>
                <a:gd name="T1" fmla="*/ 0 h 646"/>
                <a:gd name="T2" fmla="*/ 0 w 731"/>
                <a:gd name="T3" fmla="*/ 448 h 646"/>
                <a:gd name="T4" fmla="*/ 575 w 731"/>
                <a:gd name="T5" fmla="*/ 646 h 646"/>
                <a:gd name="T6" fmla="*/ 731 w 731"/>
                <a:gd name="T7" fmla="*/ 198 h 646"/>
                <a:gd name="T8" fmla="*/ 157 w 731"/>
                <a:gd name="T9" fmla="*/ 0 h 646"/>
              </a:gdLst>
              <a:ahLst/>
              <a:cxnLst>
                <a:cxn ang="0">
                  <a:pos x="T0" y="T1"/>
                </a:cxn>
                <a:cxn ang="0">
                  <a:pos x="T2" y="T3"/>
                </a:cxn>
                <a:cxn ang="0">
                  <a:pos x="T4" y="T5"/>
                </a:cxn>
                <a:cxn ang="0">
                  <a:pos x="T6" y="T7"/>
                </a:cxn>
                <a:cxn ang="0">
                  <a:pos x="T8" y="T9"/>
                </a:cxn>
              </a:cxnLst>
              <a:rect l="0" t="0" r="r" b="b"/>
              <a:pathLst>
                <a:path w="731" h="646">
                  <a:moveTo>
                    <a:pt x="157" y="0"/>
                  </a:moveTo>
                  <a:lnTo>
                    <a:pt x="0" y="448"/>
                  </a:lnTo>
                  <a:lnTo>
                    <a:pt x="575" y="646"/>
                  </a:lnTo>
                  <a:lnTo>
                    <a:pt x="731" y="198"/>
                  </a:lnTo>
                  <a:lnTo>
                    <a:pt x="157" y="0"/>
                  </a:lnTo>
                  <a:close/>
                </a:path>
              </a:pathLst>
            </a:custGeom>
            <a:solidFill>
              <a:srgbClr val="F26F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9" name="任意多边形 58"/>
            <p:cNvSpPr/>
            <p:nvPr>
              <p:custDataLst>
                <p:tags r:id="rId20"/>
              </p:custDataLst>
            </p:nvPr>
          </p:nvSpPr>
          <p:spPr bwMode="auto">
            <a:xfrm flipH="1">
              <a:off x="14651" y="8253"/>
              <a:ext cx="77" cy="77"/>
            </a:xfrm>
            <a:custGeom>
              <a:avLst/>
              <a:gdLst>
                <a:gd name="T0" fmla="*/ 4 w 4"/>
                <a:gd name="T1" fmla="*/ 1 h 4"/>
                <a:gd name="T2" fmla="*/ 1 w 4"/>
                <a:gd name="T3" fmla="*/ 3 h 4"/>
                <a:gd name="T4" fmla="*/ 0 w 4"/>
                <a:gd name="T5" fmla="*/ 0 h 4"/>
                <a:gd name="T6" fmla="*/ 4 w 4"/>
                <a:gd name="T7" fmla="*/ 1 h 4"/>
              </a:gdLst>
              <a:ahLst/>
              <a:cxnLst>
                <a:cxn ang="0">
                  <a:pos x="T0" y="T1"/>
                </a:cxn>
                <a:cxn ang="0">
                  <a:pos x="T2" y="T3"/>
                </a:cxn>
                <a:cxn ang="0">
                  <a:pos x="T4" y="T5"/>
                </a:cxn>
                <a:cxn ang="0">
                  <a:pos x="T6" y="T7"/>
                </a:cxn>
              </a:cxnLst>
              <a:rect l="0" t="0" r="r" b="b"/>
              <a:pathLst>
                <a:path w="4" h="4">
                  <a:moveTo>
                    <a:pt x="4" y="1"/>
                  </a:moveTo>
                  <a:cubicBezTo>
                    <a:pt x="4" y="3"/>
                    <a:pt x="3" y="4"/>
                    <a:pt x="1" y="3"/>
                  </a:cubicBezTo>
                  <a:cubicBezTo>
                    <a:pt x="0" y="3"/>
                    <a:pt x="0" y="1"/>
                    <a:pt x="0" y="0"/>
                  </a:cubicBezTo>
                  <a:lnTo>
                    <a:pt x="4" y="1"/>
                  </a:lnTo>
                  <a:close/>
                </a:path>
              </a:pathLst>
            </a:custGeom>
            <a:solidFill>
              <a:srgbClr val="D3CCB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0" name="任意多边形 59"/>
            <p:cNvSpPr/>
            <p:nvPr>
              <p:custDataLst>
                <p:tags r:id="rId21"/>
              </p:custDataLst>
            </p:nvPr>
          </p:nvSpPr>
          <p:spPr bwMode="auto">
            <a:xfrm flipH="1">
              <a:off x="15400" y="8580"/>
              <a:ext cx="385" cy="520"/>
            </a:xfrm>
            <a:custGeom>
              <a:avLst/>
              <a:gdLst>
                <a:gd name="T0" fmla="*/ 4 w 20"/>
                <a:gd name="T1" fmla="*/ 0 h 27"/>
                <a:gd name="T2" fmla="*/ 5 w 20"/>
                <a:gd name="T3" fmla="*/ 20 h 27"/>
                <a:gd name="T4" fmla="*/ 16 w 20"/>
                <a:gd name="T5" fmla="*/ 17 h 27"/>
                <a:gd name="T6" fmla="*/ 17 w 20"/>
                <a:gd name="T7" fmla="*/ 12 h 27"/>
                <a:gd name="T8" fmla="*/ 13 w 20"/>
                <a:gd name="T9" fmla="*/ 3 h 27"/>
                <a:gd name="T10" fmla="*/ 4 w 20"/>
                <a:gd name="T11" fmla="*/ 0 h 27"/>
              </a:gdLst>
              <a:ahLst/>
              <a:cxnLst>
                <a:cxn ang="0">
                  <a:pos x="T0" y="T1"/>
                </a:cxn>
                <a:cxn ang="0">
                  <a:pos x="T2" y="T3"/>
                </a:cxn>
                <a:cxn ang="0">
                  <a:pos x="T4" y="T5"/>
                </a:cxn>
                <a:cxn ang="0">
                  <a:pos x="T6" y="T7"/>
                </a:cxn>
                <a:cxn ang="0">
                  <a:pos x="T8" y="T9"/>
                </a:cxn>
                <a:cxn ang="0">
                  <a:pos x="T10" y="T11"/>
                </a:cxn>
              </a:cxnLst>
              <a:rect l="0" t="0" r="r" b="b"/>
              <a:pathLst>
                <a:path w="20" h="27">
                  <a:moveTo>
                    <a:pt x="4" y="0"/>
                  </a:moveTo>
                  <a:cubicBezTo>
                    <a:pt x="4" y="0"/>
                    <a:pt x="0" y="13"/>
                    <a:pt x="5" y="20"/>
                  </a:cubicBezTo>
                  <a:cubicBezTo>
                    <a:pt x="10" y="27"/>
                    <a:pt x="16" y="20"/>
                    <a:pt x="16" y="17"/>
                  </a:cubicBezTo>
                  <a:cubicBezTo>
                    <a:pt x="16" y="17"/>
                    <a:pt x="20" y="15"/>
                    <a:pt x="17" y="12"/>
                  </a:cubicBezTo>
                  <a:cubicBezTo>
                    <a:pt x="15" y="10"/>
                    <a:pt x="13" y="3"/>
                    <a:pt x="13" y="3"/>
                  </a:cubicBezTo>
                  <a:lnTo>
                    <a:pt x="4" y="0"/>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1" name="任意多边形 60"/>
            <p:cNvSpPr/>
            <p:nvPr>
              <p:custDataLst>
                <p:tags r:id="rId22"/>
              </p:custDataLst>
            </p:nvPr>
          </p:nvSpPr>
          <p:spPr bwMode="auto">
            <a:xfrm flipH="1">
              <a:off x="14919" y="6927"/>
              <a:ext cx="788" cy="1709"/>
            </a:xfrm>
            <a:custGeom>
              <a:avLst/>
              <a:gdLst>
                <a:gd name="T0" fmla="*/ 36 w 41"/>
                <a:gd name="T1" fmla="*/ 0 h 89"/>
                <a:gd name="T2" fmla="*/ 0 w 41"/>
                <a:gd name="T3" fmla="*/ 86 h 89"/>
                <a:gd name="T4" fmla="*/ 9 w 41"/>
                <a:gd name="T5" fmla="*/ 89 h 89"/>
                <a:gd name="T6" fmla="*/ 41 w 41"/>
                <a:gd name="T7" fmla="*/ 29 h 89"/>
                <a:gd name="T8" fmla="*/ 36 w 41"/>
                <a:gd name="T9" fmla="*/ 0 h 89"/>
              </a:gdLst>
              <a:ahLst/>
              <a:cxnLst>
                <a:cxn ang="0">
                  <a:pos x="T0" y="T1"/>
                </a:cxn>
                <a:cxn ang="0">
                  <a:pos x="T2" y="T3"/>
                </a:cxn>
                <a:cxn ang="0">
                  <a:pos x="T4" y="T5"/>
                </a:cxn>
                <a:cxn ang="0">
                  <a:pos x="T6" y="T7"/>
                </a:cxn>
                <a:cxn ang="0">
                  <a:pos x="T8" y="T9"/>
                </a:cxn>
              </a:cxnLst>
              <a:rect l="0" t="0" r="r" b="b"/>
              <a:pathLst>
                <a:path w="41" h="89">
                  <a:moveTo>
                    <a:pt x="36" y="0"/>
                  </a:moveTo>
                  <a:cubicBezTo>
                    <a:pt x="36" y="0"/>
                    <a:pt x="11" y="41"/>
                    <a:pt x="0" y="86"/>
                  </a:cubicBezTo>
                  <a:cubicBezTo>
                    <a:pt x="9" y="89"/>
                    <a:pt x="9" y="89"/>
                    <a:pt x="9" y="89"/>
                  </a:cubicBezTo>
                  <a:cubicBezTo>
                    <a:pt x="9" y="89"/>
                    <a:pt x="34" y="35"/>
                    <a:pt x="41" y="29"/>
                  </a:cubicBezTo>
                  <a:lnTo>
                    <a:pt x="36"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grpSp>
      <p:sp>
        <p:nvSpPr>
          <p:cNvPr id="62" name="任意多边形 61"/>
          <p:cNvSpPr/>
          <p:nvPr>
            <p:custDataLst>
              <p:tags r:id="rId23"/>
            </p:custDataLst>
          </p:nvPr>
        </p:nvSpPr>
        <p:spPr bwMode="auto">
          <a:xfrm>
            <a:off x="1530152" y="2816015"/>
            <a:ext cx="409536" cy="324670"/>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3" name="任意多边形 62"/>
          <p:cNvSpPr/>
          <p:nvPr>
            <p:custDataLst>
              <p:tags r:id="rId24"/>
            </p:custDataLst>
          </p:nvPr>
        </p:nvSpPr>
        <p:spPr bwMode="auto">
          <a:xfrm>
            <a:off x="4997784" y="2773972"/>
            <a:ext cx="409536" cy="408757"/>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accent3"/>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4" name="任意多边形 63"/>
          <p:cNvSpPr/>
          <p:nvPr>
            <p:custDataLst>
              <p:tags r:id="rId25"/>
            </p:custDataLst>
          </p:nvPr>
        </p:nvSpPr>
        <p:spPr bwMode="auto">
          <a:xfrm>
            <a:off x="1530152" y="4246276"/>
            <a:ext cx="409536" cy="295083"/>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accent2"/>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5" name="任意多边形 64"/>
          <p:cNvSpPr/>
          <p:nvPr>
            <p:custDataLst>
              <p:tags r:id="rId26"/>
            </p:custDataLst>
          </p:nvPr>
        </p:nvSpPr>
        <p:spPr bwMode="auto">
          <a:xfrm>
            <a:off x="4997784" y="4189439"/>
            <a:ext cx="409536" cy="408757"/>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accent4"/>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cxnSp>
        <p:nvCxnSpPr>
          <p:cNvPr id="66" name="直接连接符 65"/>
          <p:cNvCxnSpPr/>
          <p:nvPr>
            <p:custDataLst>
              <p:tags r:id="rId27"/>
            </p:custDataLst>
          </p:nvPr>
        </p:nvCxnSpPr>
        <p:spPr>
          <a:xfrm>
            <a:off x="2047482" y="3921731"/>
            <a:ext cx="5886099"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28"/>
            </p:custDataLst>
          </p:nvPr>
        </p:nvCxnSpPr>
        <p:spPr>
          <a:xfrm>
            <a:off x="4946536" y="2733987"/>
            <a:ext cx="0" cy="231784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68" name="文本框 67"/>
          <p:cNvSpPr txBox="1"/>
          <p:nvPr>
            <p:custDataLst>
              <p:tags r:id="rId29"/>
            </p:custDataLst>
          </p:nvPr>
        </p:nvSpPr>
        <p:spPr bwMode="auto">
          <a:xfrm>
            <a:off x="5574665" y="2729230"/>
            <a:ext cx="2660650" cy="109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Autofit/>
          </a:bodyPr>
          <a:p>
            <a:pPr marL="0" lvl="0" indent="0" algn="l" defTabSz="913765">
              <a:lnSpc>
                <a:spcPct val="130000"/>
              </a:lnSpc>
              <a:spcBef>
                <a:spcPts val="0"/>
              </a:spcBef>
              <a:spcAft>
                <a:spcPts val="0"/>
              </a:spcAft>
              <a:buSzPct val="100000"/>
              <a:defRPr/>
            </a:pPr>
            <a:r>
              <a:rPr kumimoji="0" lang="zh-CN" altLang="en-US" sz="1400" b="1" i="0" spc="200" noProof="0" dirty="0">
                <a:ln>
                  <a:noFill/>
                </a:ln>
                <a:solidFill>
                  <a:schemeClr val="tx1"/>
                </a:solidFill>
                <a:effectLst/>
                <a:uFillTx/>
                <a:latin typeface="微软雅黑" panose="020B0503020204020204" charset="-122"/>
                <a:ea typeface="微软雅黑" panose="020B0503020204020204" charset="-122"/>
                <a:cs typeface="+mj-cs"/>
                <a:sym typeface="+mn-ea"/>
              </a:rPr>
              <a:t>（2）多血质</a:t>
            </a:r>
            <a:r>
              <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rPr>
              <a:t>——喜形于色，喜怒都在展现中，可塑性强。多血质的人行动具有很高的反应性。</a:t>
            </a:r>
            <a:endPar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endParaRPr>
          </a:p>
        </p:txBody>
      </p:sp>
      <p:sp>
        <p:nvSpPr>
          <p:cNvPr id="69" name="文本框 68"/>
          <p:cNvSpPr txBox="1"/>
          <p:nvPr>
            <p:custDataLst>
              <p:tags r:id="rId30"/>
            </p:custDataLst>
          </p:nvPr>
        </p:nvSpPr>
        <p:spPr bwMode="auto">
          <a:xfrm>
            <a:off x="5574665" y="4151630"/>
            <a:ext cx="2660650" cy="168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ormAutofit/>
          </a:bodyPr>
          <a:p>
            <a:pPr marL="0" lvl="0" indent="0" algn="l" defTabSz="913765">
              <a:lnSpc>
                <a:spcPct val="130000"/>
              </a:lnSpc>
              <a:spcBef>
                <a:spcPts val="0"/>
              </a:spcBef>
              <a:spcAft>
                <a:spcPts val="0"/>
              </a:spcAft>
              <a:buSzPct val="100000"/>
              <a:defRPr/>
            </a:pPr>
            <a:r>
              <a:rPr kumimoji="0" lang="zh-CN" altLang="en-US" sz="1400" b="1" i="0" spc="200" noProof="0">
                <a:ln>
                  <a:noFill/>
                </a:ln>
                <a:solidFill>
                  <a:schemeClr val="tx1"/>
                </a:solidFill>
                <a:effectLst/>
                <a:uFillTx/>
                <a:latin typeface="微软雅黑" panose="020B0503020204020204" charset="-122"/>
                <a:ea typeface="微软雅黑" panose="020B0503020204020204" charset="-122"/>
                <a:cs typeface="+mj-cs"/>
                <a:sym typeface="+mn-lt"/>
              </a:rPr>
              <a:t>（4）抑郁质</a:t>
            </a:r>
            <a:r>
              <a:rPr kumimoji="0" lang="zh-CN" altLang="en-US" sz="1400" i="0" spc="200" noProof="0">
                <a:ln>
                  <a:noFill/>
                </a:ln>
                <a:solidFill>
                  <a:schemeClr val="tx1"/>
                </a:solidFill>
                <a:effectLst/>
                <a:uFillTx/>
                <a:latin typeface="微软雅黑" panose="020B0503020204020204" charset="-122"/>
                <a:ea typeface="微软雅黑" panose="020B0503020204020204" charset="-122"/>
                <a:cs typeface="+mj-cs"/>
                <a:sym typeface="+mn-lt"/>
              </a:rPr>
              <a:t>——秋风落叶。抑郁质的人有较高的感受性。这类人情感和行为动作进行得都相当缓慢、柔弱。</a:t>
            </a:r>
            <a:endParaRPr kumimoji="0" lang="zh-CN" altLang="en-US" sz="1400" i="0" spc="200" noProof="0">
              <a:ln>
                <a:noFill/>
              </a:ln>
              <a:solidFill>
                <a:schemeClr val="tx1"/>
              </a:solidFill>
              <a:effectLst/>
              <a:uFillTx/>
              <a:latin typeface="微软雅黑" panose="020B0503020204020204" charset="-122"/>
              <a:ea typeface="微软雅黑" panose="020B0503020204020204" charset="-122"/>
              <a:cs typeface="+mj-cs"/>
              <a:sym typeface="+mn-lt"/>
            </a:endParaRPr>
          </a:p>
        </p:txBody>
      </p:sp>
      <p:sp>
        <p:nvSpPr>
          <p:cNvPr id="70" name="文本框 69"/>
          <p:cNvSpPr txBox="1"/>
          <p:nvPr>
            <p:custDataLst>
              <p:tags r:id="rId31"/>
            </p:custDataLst>
          </p:nvPr>
        </p:nvSpPr>
        <p:spPr bwMode="auto">
          <a:xfrm>
            <a:off x="2007870" y="2657475"/>
            <a:ext cx="2626360" cy="142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oAutofit/>
          </a:bodyPr>
          <a:p>
            <a:pPr marL="0" lvl="0" indent="0" algn="just" defTabSz="913765">
              <a:lnSpc>
                <a:spcPct val="130000"/>
              </a:lnSpc>
              <a:spcBef>
                <a:spcPts val="0"/>
              </a:spcBef>
              <a:spcAft>
                <a:spcPts val="0"/>
              </a:spcAft>
              <a:buSzPct val="100000"/>
              <a:defRPr/>
            </a:pPr>
            <a:r>
              <a:rPr kumimoji="0" lang="zh-CN" altLang="en-US" sz="1400" b="1" i="0" spc="200" noProof="0" dirty="0">
                <a:ln>
                  <a:noFill/>
                </a:ln>
                <a:solidFill>
                  <a:schemeClr val="tx1"/>
                </a:solidFill>
                <a:effectLst/>
                <a:uFillTx/>
                <a:latin typeface="微软雅黑" panose="020B0503020204020204" charset="-122"/>
                <a:ea typeface="微软雅黑" panose="020B0503020204020204" charset="-122"/>
                <a:cs typeface="+mj-cs"/>
                <a:sym typeface="+mn-ea"/>
              </a:rPr>
              <a:t>（1）胆汁质</a:t>
            </a:r>
            <a:r>
              <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rPr>
              <a:t>——夏天里的一团火。胆汁质的人反应速度快，具有较高的反应性与主动性。</a:t>
            </a:r>
            <a:endPar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endParaRPr>
          </a:p>
        </p:txBody>
      </p:sp>
      <p:sp>
        <p:nvSpPr>
          <p:cNvPr id="71" name="文本框 70"/>
          <p:cNvSpPr txBox="1"/>
          <p:nvPr>
            <p:custDataLst>
              <p:tags r:id="rId32"/>
            </p:custDataLst>
          </p:nvPr>
        </p:nvSpPr>
        <p:spPr bwMode="auto">
          <a:xfrm>
            <a:off x="2007870" y="4145280"/>
            <a:ext cx="2626360" cy="126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p>
            <a:pPr marL="0" lvl="0" indent="0" algn="just" defTabSz="913765">
              <a:lnSpc>
                <a:spcPct val="130000"/>
              </a:lnSpc>
              <a:spcBef>
                <a:spcPts val="0"/>
              </a:spcBef>
              <a:spcAft>
                <a:spcPts val="0"/>
              </a:spcAft>
              <a:buSzPct val="100000"/>
              <a:defRPr/>
            </a:pPr>
            <a:r>
              <a:rPr kumimoji="0" lang="zh-CN" altLang="en-US" sz="1400" b="1" i="0" spc="200" noProof="0" dirty="0">
                <a:ln>
                  <a:noFill/>
                </a:ln>
                <a:solidFill>
                  <a:schemeClr val="tx1"/>
                </a:solidFill>
                <a:effectLst/>
                <a:uFillTx/>
                <a:latin typeface="微软雅黑" panose="020B0503020204020204" charset="-122"/>
                <a:ea typeface="微软雅黑" panose="020B0503020204020204" charset="-122"/>
                <a:cs typeface="+mj-cs"/>
                <a:sym typeface="+mn-ea"/>
              </a:rPr>
              <a:t>（3）黏液质</a:t>
            </a:r>
            <a:r>
              <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rPr>
              <a:t>——冰冷耐寒。黏液质的人反应性低。情感和行为动作进行得迟缓、稳定、缺乏灵活性。</a:t>
            </a:r>
            <a:endPar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zh-CN" sz="2400" b="1" spc="300" noProof="0" dirty="0">
                <a:ln>
                  <a:noFill/>
                </a:ln>
                <a:solidFill>
                  <a:srgbClr val="FCC301"/>
                </a:solidFill>
                <a:effectLst/>
                <a:uLnTx/>
                <a:sym typeface="+mn-ea"/>
              </a:rPr>
              <a:t>心理故事</a:t>
            </a:r>
            <a:endParaRPr lang="zh-CN" altLang="zh-CN"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626870" y="1939290"/>
            <a:ext cx="8933180" cy="458978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82600" algn="ctr"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b="1" spc="100" dirty="0">
                <a:solidFill>
                  <a:srgbClr val="FCC301"/>
                </a:solidFill>
                <a:uFillTx/>
                <a:latin typeface="微软雅黑" panose="020B0503020204020204" charset="-122"/>
                <a:ea typeface="微软雅黑" panose="020B0503020204020204" charset="-122"/>
                <a:sym typeface="+mn-ea"/>
              </a:rPr>
              <a:t>剧院外的迟到者</a:t>
            </a:r>
            <a:endParaRPr sz="1800" b="1" spc="100" dirty="0">
              <a:solidFill>
                <a:srgbClr val="FCC301"/>
              </a:solidFill>
              <a:uFillTx/>
              <a:latin typeface="微软雅黑" panose="020B0503020204020204" charset="-122"/>
              <a:ea typeface="微软雅黑" panose="020B0503020204020204" charset="-122"/>
              <a:sym typeface="+mn-ea"/>
            </a:endParaRPr>
          </a:p>
          <a:p>
            <a:pPr lvl="0" indent="4064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751898641"/>
                </a:ext>
              </a:extLst>
            </a:pPr>
            <a:r>
              <a:rPr sz="1500" spc="100" dirty="0">
                <a:solidFill>
                  <a:schemeClr val="tx1">
                    <a:lumMod val="95000"/>
                    <a:lumOff val="5000"/>
                  </a:schemeClr>
                </a:solidFill>
                <a:uFillTx/>
                <a:latin typeface="微软雅黑" panose="020B0503020204020204" charset="-122"/>
                <a:ea typeface="微软雅黑" panose="020B0503020204020204" charset="-122"/>
                <a:sym typeface="+mn-ea"/>
              </a:rPr>
              <a:t>一天晚上，四个歌剧迷去塔什剧院看著名的歌剧团演出。可是由于路上塞车，等四个人兴冲冲赶到歌剧院的门口时，歌剧在 10 分钟前就开演了。为了保证演出不受干扰，剧院规定，开演 10 分钟后，停止检票，这就意味着他们只能等 2 个小时后开演的下一场。</a:t>
            </a:r>
            <a:endParaRPr sz="1500"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064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751898641"/>
                </a:ext>
              </a:extLst>
            </a:pPr>
            <a:r>
              <a:rPr sz="1500" spc="100" dirty="0">
                <a:solidFill>
                  <a:schemeClr val="tx1">
                    <a:lumMod val="95000"/>
                    <a:lumOff val="5000"/>
                  </a:schemeClr>
                </a:solidFill>
                <a:uFillTx/>
                <a:latin typeface="微软雅黑" panose="020B0503020204020204" charset="-122"/>
                <a:ea typeface="微软雅黑" panose="020B0503020204020204" charset="-122"/>
                <a:sym typeface="+mn-ea"/>
              </a:rPr>
              <a:t>这时候，激动不已的第一个人早就没有耐心向检票员求情了，他向检票员怒吼：“我有票为什么不让我进，规矩是你们制定的，为什么偏偏是 10 分钟，而不是11 分钟 ? 再说是因为塞车我们才迟到的。你认为塞车是我们的过错吗 ?“那是市政交通问题，我们是受害者，你得让我进去……”一边说一边推撞着检票员，越说越激动，越推越用力。</a:t>
            </a:r>
            <a:endParaRPr sz="1500"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064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751898641"/>
                </a:ext>
              </a:extLst>
            </a:pPr>
            <a:r>
              <a:rPr sz="1500" spc="100" dirty="0">
                <a:solidFill>
                  <a:schemeClr val="tx1">
                    <a:lumMod val="95000"/>
                    <a:lumOff val="5000"/>
                  </a:schemeClr>
                </a:solidFill>
                <a:uFillTx/>
                <a:latin typeface="微软雅黑" panose="020B0503020204020204" charset="-122"/>
                <a:ea typeface="微软雅黑" panose="020B0503020204020204" charset="-122"/>
                <a:sym typeface="+mn-ea"/>
              </a:rPr>
              <a:t>而在一旁寻找机会的第二个人趁他们推搡的间隙，偷偷从检票员向上举着的右臂下钻了进去，边走还边回头做鬼脸。在这期间，第三个人干脆走进了剧院旁的一个小酒吧，一边品尝着威士忌，一边等待下一场演出的开始。而第四个人，一刻不停地抱怨着：“我怎么这么倒霉，昨天不小心摔坏了一只珍贵的花瓶，今天看演出又迟到了，要是我早点来就好了。唉 !”</a:t>
            </a:r>
            <a:endParaRPr sz="1500"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064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751898641"/>
                </a:ext>
              </a:extLst>
            </a:pPr>
            <a:r>
              <a:rPr sz="1500" spc="100" dirty="0">
                <a:solidFill>
                  <a:schemeClr val="tx1">
                    <a:lumMod val="95000"/>
                    <a:lumOff val="5000"/>
                  </a:schemeClr>
                </a:solidFill>
                <a:uFillTx/>
                <a:latin typeface="微软雅黑" panose="020B0503020204020204" charset="-122"/>
                <a:ea typeface="微软雅黑" panose="020B0503020204020204" charset="-122"/>
                <a:sym typeface="+mn-ea"/>
              </a:rPr>
              <a:t>看了上述小故事，你也许会开怀大笑，但是我们身边确实存在这样的人，面对同样一件事情，他们的反应竟然会如此不同。想一想，原因何在呢？</a:t>
            </a:r>
            <a:endParaRPr sz="1500"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grpSp>
        <p:nvGrpSpPr>
          <p:cNvPr id="43" name="组合 42"/>
          <p:cNvGrpSpPr/>
          <p:nvPr/>
        </p:nvGrpSpPr>
        <p:grpSpPr>
          <a:xfrm>
            <a:off x="5790565" y="2364740"/>
            <a:ext cx="5443220" cy="3682365"/>
            <a:chOff x="1431" y="3178"/>
            <a:chExt cx="8572" cy="5799"/>
          </a:xfrm>
        </p:grpSpPr>
        <p:sp>
          <p:nvSpPr>
            <p:cNvPr id="41" name="矩形 40"/>
            <p:cNvSpPr/>
            <p:nvPr>
              <p:custDataLst>
                <p:tags r:id="rId2"/>
              </p:custDataLst>
            </p:nvPr>
          </p:nvSpPr>
          <p:spPr>
            <a:xfrm>
              <a:off x="1431" y="3178"/>
              <a:ext cx="8572" cy="5799"/>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2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9" name="文本框 108"/>
            <p:cNvSpPr txBox="1"/>
            <p:nvPr>
              <p:custDataLst>
                <p:tags r:id="rId3"/>
              </p:custDataLst>
            </p:nvPr>
          </p:nvSpPr>
          <p:spPr>
            <a:xfrm>
              <a:off x="2046" y="3765"/>
              <a:ext cx="7520" cy="4649"/>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57200" algn="l" fontAlgn="ctr">
                <a:lnSpc>
                  <a:spcPct val="130000"/>
                </a:lnSpc>
                <a:spcBef>
                  <a:spcPts val="600"/>
                </a:spcBef>
                <a:spcAft>
                  <a:spcPts val="0"/>
                </a:spcAft>
                <a:buSzPct val="100000"/>
                <a:buFont typeface="+mj-lt"/>
                <a:buNone/>
                <a:extLst>
                  <a:ext uri="{35155182-B16C-46BC-9424-99874614C6A1}">
                    <wpsdc:indentchars xmlns:wpsdc="http://www.wps.cn/officeDocument/2017/drawingmlCustomData" val="200" checksum="1519747147"/>
                  </a:ext>
                </a:extLst>
              </a:pPr>
              <a:r>
                <a:rPr b="1" spc="200" dirty="0">
                  <a:solidFill>
                    <a:schemeClr val="tx1"/>
                  </a:solidFill>
                  <a:uFillTx/>
                  <a:latin typeface="微软雅黑" panose="020B0503020204020204" charset="-122"/>
                  <a:ea typeface="微软雅黑" panose="020B0503020204020204" charset="-122"/>
                </a:rPr>
                <a:t>2. 性格</a:t>
              </a:r>
              <a:r>
                <a:rPr lang="zh-CN" b="1" spc="200" dirty="0">
                  <a:solidFill>
                    <a:schemeClr val="tx1"/>
                  </a:solidFill>
                  <a:uFillTx/>
                  <a:latin typeface="微软雅黑" panose="020B0503020204020204" charset="-122"/>
                  <a:ea typeface="微软雅黑" panose="020B0503020204020204" charset="-122"/>
                </a:rPr>
                <a:t>：</a:t>
              </a:r>
              <a:r>
                <a:rPr spc="200" dirty="0">
                  <a:solidFill>
                    <a:schemeClr val="tx1"/>
                  </a:solidFill>
                  <a:uFillTx/>
                  <a:latin typeface="微软雅黑" panose="020B0503020204020204" charset="-122"/>
                  <a:ea typeface="微软雅黑" panose="020B0503020204020204" charset="-122"/>
                </a:rPr>
                <a:t>性格是指个人的品行道德和风格。它是人格结构的重要组成部分之一；是个人有关社会规范、伦理道德方面的各种习性的总称；是不易改变的、稳定的心理品质，如诚实、坚贞、奸险、乖戾等可作善恶、好坏、是非等价值评价的心理品质。性格是后天形成的，而人格的某些方面（如气质）却是生来就有的。性格表现了人们对现实与周围世界的态度，对自己、对别人、对事物的态度。</a:t>
              </a:r>
              <a:endParaRPr spc="200" dirty="0">
                <a:solidFill>
                  <a:schemeClr val="tx1"/>
                </a:solidFill>
                <a:uFillTx/>
                <a:latin typeface="微软雅黑" panose="020B0503020204020204" charset="-122"/>
                <a:ea typeface="微软雅黑" panose="020B0503020204020204" charset="-122"/>
              </a:endParaRPr>
            </a:p>
          </p:txBody>
        </p:sp>
      </p:grpSp>
      <p:grpSp>
        <p:nvGrpSpPr>
          <p:cNvPr id="2" name="组合 1"/>
          <p:cNvGrpSpPr/>
          <p:nvPr/>
        </p:nvGrpSpPr>
        <p:grpSpPr>
          <a:xfrm>
            <a:off x="1098550" y="1560830"/>
            <a:ext cx="4180840" cy="1974850"/>
            <a:chOff x="1392" y="3977"/>
            <a:chExt cx="3023" cy="1583"/>
          </a:xfrm>
        </p:grpSpPr>
        <p:sp>
          <p:nvSpPr>
            <p:cNvPr id="57" name="六边形 56"/>
            <p:cNvSpPr/>
            <p:nvPr>
              <p:custDataLst>
                <p:tags r:id="rId4"/>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5"/>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6"/>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7"/>
              </p:custDataLst>
            </p:nvPr>
          </p:nvPicPr>
          <p:blipFill rotWithShape="1">
            <a:blip r:embed="rId8"/>
            <a:srcRect/>
            <a:stretch>
              <a:fillRect/>
            </a:stretch>
          </p:blipFill>
          <p:spPr>
            <a:xfrm>
              <a:off x="1471" y="4114"/>
              <a:ext cx="2945" cy="1447"/>
            </a:xfrm>
            <a:prstGeom prst="rect">
              <a:avLst/>
            </a:prstGeom>
          </p:spPr>
        </p:pic>
      </p:grpSp>
      <p:grpSp>
        <p:nvGrpSpPr>
          <p:cNvPr id="7" name="组合 6"/>
          <p:cNvGrpSpPr/>
          <p:nvPr/>
        </p:nvGrpSpPr>
        <p:grpSpPr>
          <a:xfrm>
            <a:off x="1096010" y="3735705"/>
            <a:ext cx="4269740" cy="2234156"/>
            <a:chOff x="1392" y="7717"/>
            <a:chExt cx="3010" cy="1942"/>
          </a:xfrm>
        </p:grpSpPr>
        <p:sp>
          <p:nvSpPr>
            <p:cNvPr id="47" name="六边形 46"/>
            <p:cNvSpPr/>
            <p:nvPr>
              <p:custDataLst>
                <p:tags r:id="rId9"/>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10"/>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11"/>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2"/>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3"/>
              </p:custDataLst>
            </p:nvPr>
          </p:nvPicPr>
          <p:blipFill rotWithShape="1">
            <a:blip r:embed="rId14"/>
            <a:srcRect/>
            <a:stretch>
              <a:fillRect/>
            </a:stretch>
          </p:blipFill>
          <p:spPr>
            <a:xfrm>
              <a:off x="1471" y="7901"/>
              <a:ext cx="2916" cy="1758"/>
            </a:xfrm>
            <a:prstGeom prst="rect">
              <a:avLst/>
            </a:prstGeom>
          </p:spPr>
        </p:pic>
      </p:grpSp>
      <p:cxnSp>
        <p:nvCxnSpPr>
          <p:cNvPr id="3" name="直接连接符 2"/>
          <p:cNvCxnSpPr/>
          <p:nvPr>
            <p:custDataLst>
              <p:tags r:id="rId15"/>
            </p:custDataLst>
          </p:nvPr>
        </p:nvCxnSpPr>
        <p:spPr>
          <a:xfrm>
            <a:off x="5890264" y="221413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16"/>
            </p:custDataLst>
          </p:nvPr>
        </p:nvSpPr>
        <p:spPr>
          <a:xfrm>
            <a:off x="5790565" y="16586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（一）人格的</a:t>
            </a:r>
            <a:r>
              <a:rPr lang="zh-CN" altLang="en-US"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类型</a:t>
            </a:r>
            <a:endParaRPr lang="zh-CN" altLang="en-US"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961390" y="173990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defTabSz="913765" fontAlgn="base">
              <a:buSzPct val="120000"/>
              <a:buFont typeface="Wingdings" panose="05000000000000000000" charset="0"/>
              <a:buChar char="v"/>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由于这四种心理机能的支配，就形成了以下性格的八种类型：</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5" name="矩形 24"/>
          <p:cNvSpPr/>
          <p:nvPr>
            <p:custDataLst>
              <p:tags r:id="rId3"/>
            </p:custDataLst>
          </p:nvPr>
        </p:nvSpPr>
        <p:spPr>
          <a:xfrm>
            <a:off x="3042920" y="5140960"/>
            <a:ext cx="8126730" cy="641985"/>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 name="Text Placeholder 17"/>
          <p:cNvSpPr txBox="1"/>
          <p:nvPr>
            <p:custDataLst>
              <p:tags r:id="rId4"/>
            </p:custDataLst>
          </p:nvPr>
        </p:nvSpPr>
        <p:spPr>
          <a:xfrm>
            <a:off x="535940" y="5191125"/>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rPr>
              <a:t>（4）内倾情感型</a:t>
            </a:r>
            <a:endPar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endParaRPr>
          </a:p>
        </p:txBody>
      </p:sp>
      <p:sp>
        <p:nvSpPr>
          <p:cNvPr id="12" name="TextBox 48"/>
          <p:cNvSpPr txBox="1"/>
          <p:nvPr>
            <p:custDataLst>
              <p:tags r:id="rId5"/>
            </p:custDataLst>
          </p:nvPr>
        </p:nvSpPr>
        <p:spPr>
          <a:xfrm>
            <a:off x="3368040" y="5132705"/>
            <a:ext cx="7618095"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600">
                <a:solidFill>
                  <a:srgbClr val="000000">
                    <a:lumMod val="85000"/>
                    <a:lumOff val="15000"/>
                  </a:srgbClr>
                </a:solidFill>
                <a:latin typeface="Arial" panose="020B0604020202020204" pitchFamily="34" charset="0"/>
              </a:rPr>
              <a:t>这种类型的人情感沉着，不向外表露，沉默寡言，对人冷淡，有抑郁情绪；有时表现为恬静、深沉，给人以自信自足之感。</a:t>
            </a:r>
            <a:endParaRPr lang="zh-CN" altLang="en-US" sz="160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6"/>
            </p:custDataLst>
          </p:nvPr>
        </p:nvCxnSpPr>
        <p:spPr>
          <a:xfrm>
            <a:off x="3042920" y="5138420"/>
            <a:ext cx="0" cy="647700"/>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7"/>
            </p:custDataLst>
          </p:nvPr>
        </p:nvSpPr>
        <p:spPr>
          <a:xfrm>
            <a:off x="3007995" y="4257675"/>
            <a:ext cx="8126730" cy="641985"/>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3" name="Text Placeholder 17"/>
          <p:cNvSpPr txBox="1"/>
          <p:nvPr>
            <p:custDataLst>
              <p:tags r:id="rId8"/>
            </p:custDataLst>
          </p:nvPr>
        </p:nvSpPr>
        <p:spPr>
          <a:xfrm>
            <a:off x="501015" y="4305935"/>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rPr>
              <a:t>（3）外倾情感型</a:t>
            </a:r>
            <a:endPar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endParaRPr>
          </a:p>
        </p:txBody>
      </p:sp>
      <p:sp>
        <p:nvSpPr>
          <p:cNvPr id="14" name="TextBox 48"/>
          <p:cNvSpPr txBox="1"/>
          <p:nvPr>
            <p:custDataLst>
              <p:tags r:id="rId9"/>
            </p:custDataLst>
          </p:nvPr>
        </p:nvSpPr>
        <p:spPr>
          <a:xfrm>
            <a:off x="3333115" y="4249420"/>
            <a:ext cx="7653020" cy="658495"/>
          </a:xfrm>
          <a:prstGeom prst="rect">
            <a:avLst/>
          </a:prstGeom>
          <a:noFill/>
        </p:spPr>
        <p:txBody>
          <a:bodyPr wrap="square" rtlCol="0" anchor="ctr" anchorCtr="0"/>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marR="0" lvl="0" indent="0" fontAlgn="auto">
              <a:spcBef>
                <a:spcPts val="0"/>
              </a:spcBef>
              <a:spcAft>
                <a:spcPts val="0"/>
              </a:spcAft>
              <a:buClrTx/>
              <a:buSzTx/>
              <a:buFontTx/>
              <a:buNone/>
              <a:defRPr/>
            </a:pPr>
            <a:r>
              <a:rPr lang="zh-CN" altLang="en-US" sz="1600">
                <a:solidFill>
                  <a:srgbClr val="000000">
                    <a:lumMod val="85000"/>
                    <a:lumOff val="15000"/>
                  </a:srgbClr>
                </a:solidFill>
                <a:latin typeface="Arial" panose="020B0604020202020204" pitchFamily="34" charset="0"/>
              </a:rPr>
              <a:t>这种类型的人容易感情用事，情绪反应强烈，热情奔放，爱浮华虚饰，喜怒无常。</a:t>
            </a:r>
            <a:endParaRPr lang="zh-CN" altLang="en-US" sz="160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0"/>
            </p:custDataLst>
          </p:nvPr>
        </p:nvCxnSpPr>
        <p:spPr>
          <a:xfrm>
            <a:off x="3007995" y="4255135"/>
            <a:ext cx="0" cy="647700"/>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1"/>
            </p:custDataLst>
          </p:nvPr>
        </p:nvSpPr>
        <p:spPr>
          <a:xfrm>
            <a:off x="3007995" y="3360420"/>
            <a:ext cx="8126730" cy="641985"/>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5" name="Text Placeholder 17"/>
          <p:cNvSpPr txBox="1"/>
          <p:nvPr>
            <p:custDataLst>
              <p:tags r:id="rId12"/>
            </p:custDataLst>
          </p:nvPr>
        </p:nvSpPr>
        <p:spPr>
          <a:xfrm>
            <a:off x="501015" y="3406140"/>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rPr>
              <a:t>（2）内倾思维型</a:t>
            </a:r>
            <a:endPar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endParaRPr>
          </a:p>
        </p:txBody>
      </p:sp>
      <p:sp>
        <p:nvSpPr>
          <p:cNvPr id="16" name="TextBox 48"/>
          <p:cNvSpPr txBox="1"/>
          <p:nvPr>
            <p:custDataLst>
              <p:tags r:id="rId13"/>
            </p:custDataLst>
          </p:nvPr>
        </p:nvSpPr>
        <p:spPr>
          <a:xfrm>
            <a:off x="3333115" y="3352165"/>
            <a:ext cx="7653020"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600">
                <a:solidFill>
                  <a:srgbClr val="000000">
                    <a:lumMod val="85000"/>
                    <a:lumOff val="15000"/>
                  </a:srgbClr>
                </a:solidFill>
                <a:latin typeface="Arial" panose="020B0604020202020204" pitchFamily="34" charset="0"/>
              </a:rPr>
              <a:t>这种类型的人不关心外界现实，以自我为主，情感冷漠，与人疏远，倔强偏执，不体谅他人。</a:t>
            </a:r>
            <a:endParaRPr lang="zh-CN" altLang="en-US" sz="160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4"/>
            </p:custDataLst>
          </p:nvPr>
        </p:nvCxnSpPr>
        <p:spPr>
          <a:xfrm>
            <a:off x="3007995" y="3357245"/>
            <a:ext cx="0" cy="64770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5"/>
            </p:custDataLst>
          </p:nvPr>
        </p:nvSpPr>
        <p:spPr>
          <a:xfrm>
            <a:off x="10530205" y="252285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0" name="矩形 19"/>
          <p:cNvSpPr/>
          <p:nvPr>
            <p:custDataLst>
              <p:tags r:id="rId16"/>
            </p:custDataLst>
          </p:nvPr>
        </p:nvSpPr>
        <p:spPr>
          <a:xfrm>
            <a:off x="3007995" y="2463165"/>
            <a:ext cx="8126730" cy="64198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3" name="Text Placeholder 17"/>
          <p:cNvSpPr txBox="1"/>
          <p:nvPr>
            <p:custDataLst>
              <p:tags r:id="rId17"/>
            </p:custDataLst>
          </p:nvPr>
        </p:nvSpPr>
        <p:spPr>
          <a:xfrm>
            <a:off x="473075" y="2506980"/>
            <a:ext cx="23590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rPr>
              <a:t>（1）外倾思维型</a:t>
            </a:r>
            <a:endPar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endParaRPr>
          </a:p>
        </p:txBody>
      </p:sp>
      <p:sp>
        <p:nvSpPr>
          <p:cNvPr id="28" name="TextBox 48"/>
          <p:cNvSpPr txBox="1"/>
          <p:nvPr>
            <p:custDataLst>
              <p:tags r:id="rId18"/>
            </p:custDataLst>
          </p:nvPr>
        </p:nvSpPr>
        <p:spPr>
          <a:xfrm>
            <a:off x="3333115" y="2488565"/>
            <a:ext cx="7821930" cy="658495"/>
          </a:xfrm>
          <a:prstGeom prst="rect">
            <a:avLst/>
          </a:prstGeom>
          <a:noFill/>
        </p:spPr>
        <p:txBody>
          <a:bodyPr wrap="square" rtlCol="0" anchor="ctr" anchorCtr="0">
            <a:normAutofit fontScale="90000" lnSpcReduction="20000"/>
          </a:bodyPr>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rPr>
              <a:t>这种类型的人重视理解自然现象和客观事物的规律，重思考而不重感情，喜欢分析问题，处理问题讲求逻辑顺序，有判断和鉴别能力。</a:t>
            </a:r>
            <a:endPar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endParaRPr>
          </a:p>
        </p:txBody>
      </p:sp>
      <p:cxnSp>
        <p:nvCxnSpPr>
          <p:cNvPr id="45" name="直接连接符 44"/>
          <p:cNvCxnSpPr/>
          <p:nvPr>
            <p:custDataLst>
              <p:tags r:id="rId19"/>
            </p:custDataLst>
          </p:nvPr>
        </p:nvCxnSpPr>
        <p:spPr>
          <a:xfrm>
            <a:off x="3007995" y="2459990"/>
            <a:ext cx="0" cy="64770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sp>
        <p:nvSpPr>
          <p:cNvPr id="25" name="矩形 24"/>
          <p:cNvSpPr/>
          <p:nvPr>
            <p:custDataLst>
              <p:tags r:id="rId2"/>
            </p:custDataLst>
          </p:nvPr>
        </p:nvSpPr>
        <p:spPr>
          <a:xfrm>
            <a:off x="3042920" y="4847590"/>
            <a:ext cx="8126730" cy="641985"/>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 name="Text Placeholder 17"/>
          <p:cNvSpPr txBox="1"/>
          <p:nvPr>
            <p:custDataLst>
              <p:tags r:id="rId3"/>
            </p:custDataLst>
          </p:nvPr>
        </p:nvSpPr>
        <p:spPr>
          <a:xfrm>
            <a:off x="535940" y="4953635"/>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rPr>
              <a:t>（8）内倾直觉型</a:t>
            </a:r>
            <a:endPar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endParaRPr>
          </a:p>
        </p:txBody>
      </p:sp>
      <p:sp>
        <p:nvSpPr>
          <p:cNvPr id="12" name="TextBox 48"/>
          <p:cNvSpPr txBox="1"/>
          <p:nvPr>
            <p:custDataLst>
              <p:tags r:id="rId4"/>
            </p:custDataLst>
          </p:nvPr>
        </p:nvSpPr>
        <p:spPr>
          <a:xfrm>
            <a:off x="3368040" y="4839335"/>
            <a:ext cx="7618095"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600">
                <a:solidFill>
                  <a:srgbClr val="000000">
                    <a:lumMod val="85000"/>
                    <a:lumOff val="15000"/>
                  </a:srgbClr>
                </a:solidFill>
                <a:latin typeface="Arial" panose="020B0604020202020204" pitchFamily="34" charset="0"/>
              </a:rPr>
              <a:t>这种类型的人不关心外部事物，以自己的意象为主，从一个意象跳跃到另一个意象，而又不能超出个人直觉的范围，内心充满幻想。</a:t>
            </a:r>
            <a:endParaRPr lang="zh-CN" altLang="en-US" sz="160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5"/>
            </p:custDataLst>
          </p:nvPr>
        </p:nvCxnSpPr>
        <p:spPr>
          <a:xfrm>
            <a:off x="3042920" y="4845050"/>
            <a:ext cx="0" cy="647700"/>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6"/>
            </p:custDataLst>
          </p:nvPr>
        </p:nvSpPr>
        <p:spPr>
          <a:xfrm>
            <a:off x="3007995" y="3964305"/>
            <a:ext cx="8126730" cy="641985"/>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3" name="Text Placeholder 17"/>
          <p:cNvSpPr txBox="1"/>
          <p:nvPr>
            <p:custDataLst>
              <p:tags r:id="rId7"/>
            </p:custDataLst>
          </p:nvPr>
        </p:nvSpPr>
        <p:spPr>
          <a:xfrm>
            <a:off x="501015" y="4068445"/>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rPr>
              <a:t>（7）外倾直觉型</a:t>
            </a:r>
            <a:endPar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endParaRPr>
          </a:p>
        </p:txBody>
      </p:sp>
      <p:sp>
        <p:nvSpPr>
          <p:cNvPr id="14" name="TextBox 48"/>
          <p:cNvSpPr txBox="1"/>
          <p:nvPr>
            <p:custDataLst>
              <p:tags r:id="rId8"/>
            </p:custDataLst>
          </p:nvPr>
        </p:nvSpPr>
        <p:spPr>
          <a:xfrm>
            <a:off x="3333115" y="3956050"/>
            <a:ext cx="7653655" cy="658495"/>
          </a:xfrm>
          <a:prstGeom prst="rect">
            <a:avLst/>
          </a:prstGeom>
          <a:noFill/>
        </p:spPr>
        <p:txBody>
          <a:bodyPr wrap="square" rtlCol="0" anchor="ctr" anchorCtr="0"/>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marR="0" lvl="0" indent="0" fontAlgn="auto">
              <a:spcBef>
                <a:spcPts val="0"/>
              </a:spcBef>
              <a:spcAft>
                <a:spcPts val="0"/>
              </a:spcAft>
              <a:buClrTx/>
              <a:buSzTx/>
              <a:buFontTx/>
              <a:buNone/>
              <a:defRPr/>
            </a:pPr>
            <a:r>
              <a:rPr lang="zh-CN" altLang="en-US" sz="1600">
                <a:solidFill>
                  <a:srgbClr val="000000">
                    <a:lumMod val="85000"/>
                    <a:lumOff val="15000"/>
                  </a:srgbClr>
                </a:solidFill>
                <a:latin typeface="Arial" panose="020B0604020202020204" pitchFamily="34" charset="0"/>
              </a:rPr>
              <a:t>这种类型的人凭直觉观察事物和解决问题，不安于稳定的情境，不能保持长久的对工作目标追求的兴趣，对反复出现的日常事物容易厌倦，</a:t>
            </a:r>
            <a:r>
              <a:rPr lang="zh-CN" altLang="en-US" sz="1600" spc="0">
                <a:solidFill>
                  <a:srgbClr val="000000">
                    <a:lumMod val="85000"/>
                    <a:lumOff val="15000"/>
                  </a:srgbClr>
                </a:solidFill>
                <a:uFillTx/>
                <a:latin typeface="Arial" panose="020B0604020202020204" pitchFamily="34" charset="0"/>
              </a:rPr>
              <a:t>不断转移方向。</a:t>
            </a:r>
            <a:endParaRPr lang="zh-CN" altLang="en-US" sz="1600" spc="0">
              <a:solidFill>
                <a:srgbClr val="000000">
                  <a:lumMod val="85000"/>
                  <a:lumOff val="15000"/>
                </a:srgbClr>
              </a:solidFill>
              <a:uFillTx/>
              <a:latin typeface="Arial" panose="020B0604020202020204" pitchFamily="34" charset="0"/>
            </a:endParaRPr>
          </a:p>
        </p:txBody>
      </p:sp>
      <p:cxnSp>
        <p:nvCxnSpPr>
          <p:cNvPr id="43" name="直接连接符 42"/>
          <p:cNvCxnSpPr/>
          <p:nvPr>
            <p:custDataLst>
              <p:tags r:id="rId9"/>
            </p:custDataLst>
          </p:nvPr>
        </p:nvCxnSpPr>
        <p:spPr>
          <a:xfrm>
            <a:off x="3007995" y="3961765"/>
            <a:ext cx="0" cy="647700"/>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0"/>
            </p:custDataLst>
          </p:nvPr>
        </p:nvSpPr>
        <p:spPr>
          <a:xfrm>
            <a:off x="3007995" y="3067050"/>
            <a:ext cx="8126730" cy="641985"/>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5" name="Text Placeholder 17"/>
          <p:cNvSpPr txBox="1"/>
          <p:nvPr>
            <p:custDataLst>
              <p:tags r:id="rId11"/>
            </p:custDataLst>
          </p:nvPr>
        </p:nvSpPr>
        <p:spPr>
          <a:xfrm>
            <a:off x="501015" y="3168650"/>
            <a:ext cx="22955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rPr>
              <a:t>（6）内倾感觉型</a:t>
            </a:r>
            <a:endPar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endParaRPr>
          </a:p>
        </p:txBody>
      </p:sp>
      <p:sp>
        <p:nvSpPr>
          <p:cNvPr id="16" name="TextBox 48"/>
          <p:cNvSpPr txBox="1"/>
          <p:nvPr>
            <p:custDataLst>
              <p:tags r:id="rId12"/>
            </p:custDataLst>
          </p:nvPr>
        </p:nvSpPr>
        <p:spPr>
          <a:xfrm>
            <a:off x="3333115" y="3058795"/>
            <a:ext cx="7653020"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600">
                <a:solidFill>
                  <a:srgbClr val="000000">
                    <a:lumMod val="85000"/>
                    <a:lumOff val="15000"/>
                  </a:srgbClr>
                </a:solidFill>
                <a:latin typeface="Arial" panose="020B0604020202020204" pitchFamily="34" charset="0"/>
              </a:rPr>
              <a:t>这种类型的人不能深入到事物的内部，重视个人内心的感觉，在事物与自我之间凭借知觉观察一切，缺乏实际的思想和情感。</a:t>
            </a:r>
            <a:endParaRPr lang="zh-CN" altLang="en-US" sz="160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3"/>
            </p:custDataLst>
          </p:nvPr>
        </p:nvCxnSpPr>
        <p:spPr>
          <a:xfrm>
            <a:off x="3007995" y="3063875"/>
            <a:ext cx="0" cy="64770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4" name="椭圆 3"/>
          <p:cNvSpPr/>
          <p:nvPr>
            <p:custDataLst>
              <p:tags r:id="rId14"/>
            </p:custDataLst>
          </p:nvPr>
        </p:nvSpPr>
        <p:spPr>
          <a:xfrm>
            <a:off x="10530205" y="222948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0" name="矩形 19"/>
          <p:cNvSpPr/>
          <p:nvPr>
            <p:custDataLst>
              <p:tags r:id="rId15"/>
            </p:custDataLst>
          </p:nvPr>
        </p:nvSpPr>
        <p:spPr>
          <a:xfrm>
            <a:off x="3007995" y="2169795"/>
            <a:ext cx="8126730" cy="64198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3" name="Text Placeholder 17"/>
          <p:cNvSpPr txBox="1"/>
          <p:nvPr>
            <p:custDataLst>
              <p:tags r:id="rId16"/>
            </p:custDataLst>
          </p:nvPr>
        </p:nvSpPr>
        <p:spPr>
          <a:xfrm>
            <a:off x="473075" y="2269490"/>
            <a:ext cx="235902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rPr>
              <a:t>（5）外倾感觉型</a:t>
            </a:r>
            <a:endPar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endParaRPr>
          </a:p>
        </p:txBody>
      </p:sp>
      <p:sp>
        <p:nvSpPr>
          <p:cNvPr id="28" name="TextBox 48"/>
          <p:cNvSpPr txBox="1"/>
          <p:nvPr>
            <p:custDataLst>
              <p:tags r:id="rId17"/>
            </p:custDataLst>
          </p:nvPr>
        </p:nvSpPr>
        <p:spPr>
          <a:xfrm>
            <a:off x="3333115" y="2195195"/>
            <a:ext cx="7821930" cy="658495"/>
          </a:xfrm>
          <a:prstGeom prst="rect">
            <a:avLst/>
          </a:prstGeom>
          <a:noFill/>
        </p:spPr>
        <p:txBody>
          <a:bodyPr wrap="square" rtlCol="0" anchor="ctr" anchorCtr="0">
            <a:normAutofit fontScale="80000"/>
          </a:bodyPr>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rPr>
              <a:t>这种类型的人依据感觉估量生活价值，讲究实际，情感体验肤浅，对事物存在的意</a:t>
            </a:r>
            <a:endPar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rPr>
              <a:t>义不作更多的思考。</a:t>
            </a:r>
            <a:endParaRPr kumimoji="0" lang="zh-CN" altLang="en-US" sz="1875"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endParaRPr>
          </a:p>
        </p:txBody>
      </p:sp>
      <p:cxnSp>
        <p:nvCxnSpPr>
          <p:cNvPr id="45" name="直接连接符 44"/>
          <p:cNvCxnSpPr/>
          <p:nvPr>
            <p:custDataLst>
              <p:tags r:id="rId18"/>
            </p:custDataLst>
          </p:nvPr>
        </p:nvCxnSpPr>
        <p:spPr>
          <a:xfrm>
            <a:off x="3007995" y="2166620"/>
            <a:ext cx="0" cy="64770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06425" y="158242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（三）人格的发展</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任意多边形 16"/>
          <p:cNvSpPr/>
          <p:nvPr>
            <p:custDataLst>
              <p:tags r:id="rId3"/>
            </p:custDataLst>
          </p:nvPr>
        </p:nvSpPr>
        <p:spPr>
          <a:xfrm>
            <a:off x="6639560" y="1311275"/>
            <a:ext cx="5584190" cy="5547360"/>
          </a:xfrm>
          <a:custGeom>
            <a:avLst/>
            <a:gdLst>
              <a:gd name="connsiteX0" fmla="*/ 1413251 w 6174870"/>
              <a:gd name="connsiteY0" fmla="*/ 0 h 5063319"/>
              <a:gd name="connsiteX1" fmla="*/ 6174870 w 6174870"/>
              <a:gd name="connsiteY1" fmla="*/ 0 h 5063319"/>
              <a:gd name="connsiteX2" fmla="*/ 6174870 w 6174870"/>
              <a:gd name="connsiteY2" fmla="*/ 5063319 h 5063319"/>
              <a:gd name="connsiteX3" fmla="*/ 3278755 w 6174870"/>
              <a:gd name="connsiteY3" fmla="*/ 5063319 h 5063319"/>
              <a:gd name="connsiteX4" fmla="*/ 3263058 w 6174870"/>
              <a:gd name="connsiteY4" fmla="*/ 5049374 h 5063319"/>
              <a:gd name="connsiteX5" fmla="*/ 2669 w 6174870"/>
              <a:gd name="connsiteY5" fmla="*/ 1557338 h 5063319"/>
              <a:gd name="connsiteX6" fmla="*/ 1379404 w 6174870"/>
              <a:gd name="connsiteY6" fmla="*/ 25636 h 5063319"/>
              <a:gd name="connsiteX0-1" fmla="*/ 1422744 w 6184363"/>
              <a:gd name="connsiteY0-2" fmla="*/ 0 h 5063319"/>
              <a:gd name="connsiteX1-3" fmla="*/ 6184363 w 6184363"/>
              <a:gd name="connsiteY1-4" fmla="*/ 0 h 5063319"/>
              <a:gd name="connsiteX2-5" fmla="*/ 6184363 w 6184363"/>
              <a:gd name="connsiteY2-6" fmla="*/ 5063319 h 5063319"/>
              <a:gd name="connsiteX3-7" fmla="*/ 3288248 w 6184363"/>
              <a:gd name="connsiteY3-8" fmla="*/ 5063319 h 5063319"/>
              <a:gd name="connsiteX4-9" fmla="*/ 3272551 w 6184363"/>
              <a:gd name="connsiteY4-10" fmla="*/ 5049374 h 5063319"/>
              <a:gd name="connsiteX5-11" fmla="*/ 2637 w 6184363"/>
              <a:gd name="connsiteY5-12" fmla="*/ 1566863 h 5063319"/>
              <a:gd name="connsiteX6-13" fmla="*/ 1388897 w 6184363"/>
              <a:gd name="connsiteY6-14" fmla="*/ 25636 h 5063319"/>
              <a:gd name="connsiteX7" fmla="*/ 1422744 w 6184363"/>
              <a:gd name="connsiteY7" fmla="*/ 0 h 5063319"/>
              <a:gd name="connsiteX0-15" fmla="*/ 1420136 w 6181755"/>
              <a:gd name="connsiteY0-16" fmla="*/ 0 h 5063319"/>
              <a:gd name="connsiteX1-17" fmla="*/ 6181755 w 6181755"/>
              <a:gd name="connsiteY1-18" fmla="*/ 0 h 5063319"/>
              <a:gd name="connsiteX2-19" fmla="*/ 6181755 w 6181755"/>
              <a:gd name="connsiteY2-20" fmla="*/ 5063319 h 5063319"/>
              <a:gd name="connsiteX3-21" fmla="*/ 3285640 w 6181755"/>
              <a:gd name="connsiteY3-22" fmla="*/ 5063319 h 5063319"/>
              <a:gd name="connsiteX4-23" fmla="*/ 3269943 w 6181755"/>
              <a:gd name="connsiteY4-24" fmla="*/ 5049374 h 5063319"/>
              <a:gd name="connsiteX5-25" fmla="*/ 29 w 6181755"/>
              <a:gd name="connsiteY5-26" fmla="*/ 1566863 h 5063319"/>
              <a:gd name="connsiteX6-27" fmla="*/ 1386289 w 6181755"/>
              <a:gd name="connsiteY6-28" fmla="*/ 25636 h 5063319"/>
              <a:gd name="connsiteX7-29" fmla="*/ 1420136 w 6181755"/>
              <a:gd name="connsiteY7-30" fmla="*/ 0 h 5063319"/>
              <a:gd name="connsiteX0-31" fmla="*/ 1439184 w 6200803"/>
              <a:gd name="connsiteY0-32" fmla="*/ 0 h 5063319"/>
              <a:gd name="connsiteX1-33" fmla="*/ 6200803 w 6200803"/>
              <a:gd name="connsiteY1-34" fmla="*/ 0 h 5063319"/>
              <a:gd name="connsiteX2-35" fmla="*/ 6200803 w 6200803"/>
              <a:gd name="connsiteY2-36" fmla="*/ 5063319 h 5063319"/>
              <a:gd name="connsiteX3-37" fmla="*/ 3304688 w 6200803"/>
              <a:gd name="connsiteY3-38" fmla="*/ 5063319 h 5063319"/>
              <a:gd name="connsiteX4-39" fmla="*/ 3288991 w 6200803"/>
              <a:gd name="connsiteY4-40" fmla="*/ 5049374 h 5063319"/>
              <a:gd name="connsiteX5-41" fmla="*/ 27 w 6200803"/>
              <a:gd name="connsiteY5-42" fmla="*/ 1604963 h 5063319"/>
              <a:gd name="connsiteX6-43" fmla="*/ 1405337 w 6200803"/>
              <a:gd name="connsiteY6-44" fmla="*/ 25636 h 5063319"/>
              <a:gd name="connsiteX7-45" fmla="*/ 1439184 w 6200803"/>
              <a:gd name="connsiteY7-46" fmla="*/ 0 h 5063319"/>
              <a:gd name="connsiteX0-47" fmla="*/ 1439184 w 6200803"/>
              <a:gd name="connsiteY0-48" fmla="*/ 0 h 5063319"/>
              <a:gd name="connsiteX1-49" fmla="*/ 6200803 w 6200803"/>
              <a:gd name="connsiteY1-50" fmla="*/ 0 h 5063319"/>
              <a:gd name="connsiteX2-51" fmla="*/ 6200803 w 6200803"/>
              <a:gd name="connsiteY2-52" fmla="*/ 5063319 h 5063319"/>
              <a:gd name="connsiteX3-53" fmla="*/ 3304688 w 6200803"/>
              <a:gd name="connsiteY3-54" fmla="*/ 5063319 h 5063319"/>
              <a:gd name="connsiteX4-55" fmla="*/ 3288991 w 6200803"/>
              <a:gd name="connsiteY4-56" fmla="*/ 5049374 h 5063319"/>
              <a:gd name="connsiteX5-57" fmla="*/ 27 w 6200803"/>
              <a:gd name="connsiteY5-58" fmla="*/ 1604963 h 5063319"/>
              <a:gd name="connsiteX6-59" fmla="*/ 1405337 w 6200803"/>
              <a:gd name="connsiteY6-60" fmla="*/ 25636 h 5063319"/>
              <a:gd name="connsiteX7-61" fmla="*/ 1439184 w 6200803"/>
              <a:gd name="connsiteY7-62" fmla="*/ 0 h 5063319"/>
              <a:gd name="connsiteX0-63" fmla="*/ 1441641 w 6203260"/>
              <a:gd name="connsiteY0-64" fmla="*/ 0 h 5063319"/>
              <a:gd name="connsiteX1-65" fmla="*/ 6203260 w 6203260"/>
              <a:gd name="connsiteY1-66" fmla="*/ 0 h 5063319"/>
              <a:gd name="connsiteX2-67" fmla="*/ 6203260 w 6203260"/>
              <a:gd name="connsiteY2-68" fmla="*/ 5063319 h 5063319"/>
              <a:gd name="connsiteX3-69" fmla="*/ 3307145 w 6203260"/>
              <a:gd name="connsiteY3-70" fmla="*/ 5063319 h 5063319"/>
              <a:gd name="connsiteX4-71" fmla="*/ 3291448 w 6203260"/>
              <a:gd name="connsiteY4-72" fmla="*/ 5049374 h 5063319"/>
              <a:gd name="connsiteX5-73" fmla="*/ 2484 w 6203260"/>
              <a:gd name="connsiteY5-74" fmla="*/ 1604963 h 5063319"/>
              <a:gd name="connsiteX6-75" fmla="*/ 1407794 w 6203260"/>
              <a:gd name="connsiteY6-76" fmla="*/ 25636 h 5063319"/>
              <a:gd name="connsiteX7-77" fmla="*/ 1441641 w 6203260"/>
              <a:gd name="connsiteY7-78" fmla="*/ 0 h 5063319"/>
            </a:gdLst>
            <a:ahLst/>
            <a:cxnLst>
              <a:cxn ang="0">
                <a:pos x="connsiteX0-63" y="connsiteY0-64"/>
              </a:cxn>
              <a:cxn ang="0">
                <a:pos x="connsiteX1-65" y="connsiteY1-66"/>
              </a:cxn>
              <a:cxn ang="0">
                <a:pos x="connsiteX2-67" y="connsiteY2-68"/>
              </a:cxn>
              <a:cxn ang="0">
                <a:pos x="connsiteX3-69" y="connsiteY3-70"/>
              </a:cxn>
              <a:cxn ang="0">
                <a:pos x="connsiteX4-71" y="connsiteY4-72"/>
              </a:cxn>
              <a:cxn ang="0">
                <a:pos x="connsiteX5-73" y="connsiteY5-74"/>
              </a:cxn>
              <a:cxn ang="0">
                <a:pos x="connsiteX6-75" y="connsiteY6-76"/>
              </a:cxn>
              <a:cxn ang="0">
                <a:pos x="connsiteX7-77" y="connsiteY7-78"/>
              </a:cxn>
            </a:cxnLst>
            <a:rect l="l" t="t" r="r" b="b"/>
            <a:pathLst>
              <a:path w="6203260" h="5063319">
                <a:moveTo>
                  <a:pt x="1441641" y="0"/>
                </a:moveTo>
                <a:lnTo>
                  <a:pt x="6203260" y="0"/>
                </a:lnTo>
                <a:lnTo>
                  <a:pt x="6203260" y="5063319"/>
                </a:lnTo>
                <a:lnTo>
                  <a:pt x="3307145" y="5063319"/>
                </a:lnTo>
                <a:lnTo>
                  <a:pt x="3291448" y="5049374"/>
                </a:lnTo>
                <a:cubicBezTo>
                  <a:pt x="-250179" y="1748831"/>
                  <a:pt x="7643" y="1737519"/>
                  <a:pt x="2484" y="1604963"/>
                </a:cubicBezTo>
                <a:cubicBezTo>
                  <a:pt x="-2675" y="1472407"/>
                  <a:pt x="717951" y="566589"/>
                  <a:pt x="1407794" y="25636"/>
                </a:cubicBezTo>
                <a:lnTo>
                  <a:pt x="1441641" y="0"/>
                </a:lnTo>
                <a:close/>
              </a:path>
            </a:pathLst>
          </a:custGeom>
          <a:solidFill>
            <a:srgbClr val="72C5EA">
              <a:lumMod val="40000"/>
              <a:lumOff val="60000"/>
              <a:alpha val="50000"/>
            </a:srgbClr>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endParaRPr lang="zh-CN" altLang="en-US"/>
          </a:p>
        </p:txBody>
      </p:sp>
      <p:sp>
        <p:nvSpPr>
          <p:cNvPr id="19" name="椭圆 18"/>
          <p:cNvSpPr/>
          <p:nvPr>
            <p:custDataLst>
              <p:tags r:id="rId4"/>
            </p:custDataLst>
          </p:nvPr>
        </p:nvSpPr>
        <p:spPr>
          <a:xfrm>
            <a:off x="6379845" y="3039110"/>
            <a:ext cx="825500"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A</a:t>
            </a:r>
            <a:endParaRPr lang="zh-CN" altLang="en-US" sz="2800" dirty="0">
              <a:solidFill>
                <a:srgbClr val="FEFFFF"/>
              </a:solidFill>
            </a:endParaRPr>
          </a:p>
        </p:txBody>
      </p:sp>
      <p:sp>
        <p:nvSpPr>
          <p:cNvPr id="20" name="椭圆 19"/>
          <p:cNvSpPr/>
          <p:nvPr>
            <p:custDataLst>
              <p:tags r:id="rId5"/>
            </p:custDataLst>
          </p:nvPr>
        </p:nvSpPr>
        <p:spPr>
          <a:xfrm>
            <a:off x="7243445" y="4189730"/>
            <a:ext cx="836295"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B</a:t>
            </a:r>
            <a:endParaRPr lang="zh-CN" altLang="en-US" sz="2800" dirty="0">
              <a:solidFill>
                <a:srgbClr val="FEFFFF"/>
              </a:solidFill>
            </a:endParaRPr>
          </a:p>
        </p:txBody>
      </p:sp>
      <p:sp>
        <p:nvSpPr>
          <p:cNvPr id="22" name="椭圆 21"/>
          <p:cNvSpPr/>
          <p:nvPr>
            <p:custDataLst>
              <p:tags r:id="rId6"/>
            </p:custDataLst>
          </p:nvPr>
        </p:nvSpPr>
        <p:spPr>
          <a:xfrm>
            <a:off x="8246745" y="5253990"/>
            <a:ext cx="802640"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C</a:t>
            </a:r>
            <a:endParaRPr lang="zh-CN" altLang="en-US" sz="2800" dirty="0">
              <a:solidFill>
                <a:srgbClr val="FEFFFF"/>
              </a:solidFill>
            </a:endParaRPr>
          </a:p>
        </p:txBody>
      </p:sp>
      <p:pic>
        <p:nvPicPr>
          <p:cNvPr id="23" name="图片 22"/>
          <p:cNvPicPr>
            <a:picLocks noChangeAspect="1"/>
          </p:cNvPicPr>
          <p:nvPr/>
        </p:nvPicPr>
        <p:blipFill>
          <a:blip r:embed="rId7"/>
          <a:srcRect l="48566"/>
          <a:stretch>
            <a:fillRect/>
          </a:stretch>
        </p:blipFill>
        <p:spPr>
          <a:xfrm>
            <a:off x="8079740" y="1582420"/>
            <a:ext cx="2309495" cy="2374265"/>
          </a:xfrm>
          <a:prstGeom prst="rect">
            <a:avLst/>
          </a:prstGeom>
        </p:spPr>
      </p:pic>
      <p:pic>
        <p:nvPicPr>
          <p:cNvPr id="24" name="图片 23"/>
          <p:cNvPicPr>
            <a:picLocks noChangeAspect="1"/>
          </p:cNvPicPr>
          <p:nvPr/>
        </p:nvPicPr>
        <p:blipFill>
          <a:blip r:embed="rId8"/>
          <a:stretch>
            <a:fillRect/>
          </a:stretch>
        </p:blipFill>
        <p:spPr>
          <a:xfrm>
            <a:off x="9106535" y="3829685"/>
            <a:ext cx="2603500" cy="2395855"/>
          </a:xfrm>
          <a:prstGeom prst="rect">
            <a:avLst/>
          </a:prstGeom>
        </p:spPr>
      </p:pic>
      <p:sp>
        <p:nvSpPr>
          <p:cNvPr id="25" name="矩形 24"/>
          <p:cNvSpPr/>
          <p:nvPr>
            <p:custDataLst>
              <p:tags r:id="rId9"/>
            </p:custDataLst>
          </p:nvPr>
        </p:nvSpPr>
        <p:spPr>
          <a:xfrm>
            <a:off x="713105" y="2100580"/>
            <a:ext cx="5666740" cy="4051300"/>
          </a:xfrm>
          <a:prstGeom prst="rect">
            <a:avLst/>
          </a:prstGeom>
        </p:spPr>
        <p:txBody>
          <a:bodyPr/>
          <a:p>
            <a:pPr marL="285750" marR="0" lvl="0" indent="-285750" algn="just" defTabSz="914400" rtl="0" fontAlgn="base">
              <a:lnSpc>
                <a:spcPct val="130000"/>
              </a:lnSpc>
              <a:spcBef>
                <a:spcPts val="800"/>
              </a:spcBef>
              <a:spcAft>
                <a:spcPts val="0"/>
              </a:spcAft>
              <a:buClr>
                <a:srgbClr val="00B050"/>
              </a:buClr>
              <a:buSzTx/>
              <a:buFont typeface="Malgun Gothic" panose="020B0503020000020004" charset="-127"/>
              <a:buChar char="▣"/>
              <a:defRPr/>
            </a:pPr>
            <a:r>
              <a:rPr kumimoji="0" lang="zh-CN" altLang="en-US" sz="1600" b="1" i="0" spc="100" baseline="0" noProof="1">
                <a:ln>
                  <a:noFill/>
                </a:ln>
                <a:solidFill>
                  <a:schemeClr val="tx1"/>
                </a:solidFill>
                <a:effectLst/>
                <a:uLnTx/>
                <a:uFillTx/>
                <a:ea typeface="微软雅黑" panose="020B0503020204020204" charset="-122"/>
                <a:sym typeface="Arial" panose="020B0604020202020204" pitchFamily="34" charset="0"/>
              </a:rPr>
              <a:t>第一个阶段为萌芽期，</a:t>
            </a: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这个阶段是从人一出生到进入青春期之前。当婴儿出生 3～8个月时，婴儿便可区分“我—他”。成长到 8 个月到 1 岁时，对自我开始有些模糊的认识。2 周岁时，开始确立作为个体的一些基本概念，如性别、年龄等。此后，在父母和老师的教育下，在生理上提高了动作的协调性和自控能力，逐步能比较自如地运用语言，在心理上形成了初步的性格及情绪反应方式等。随着怀疑感的产生，也会对周围的事情提出疑问，并逐步发展到在一定程度上对周围世界的观察与思考。在观念上产生了朦胧、机械的道德观、价值观等。在这个时期，人以模仿为主，依赖性很强，自觉程度低，缺乏个体的主动性。</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500"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四、人格的类型及其发展</a:t>
            </a:r>
            <a:endParaRPr lang="zh-CN" altLang="en-US" sz="2400" b="1" spc="300" noProof="0" dirty="0">
              <a:ln>
                <a:noFill/>
              </a:ln>
              <a:solidFill>
                <a:srgbClr val="FCC301"/>
              </a:solidFill>
              <a:effectLst/>
              <a:uLnTx/>
              <a:sym typeface="+mn-ea"/>
            </a:endParaRPr>
          </a:p>
        </p:txBody>
      </p:sp>
      <p:sp>
        <p:nvSpPr>
          <p:cNvPr id="17" name="任意多边形 16"/>
          <p:cNvSpPr/>
          <p:nvPr>
            <p:custDataLst>
              <p:tags r:id="rId2"/>
            </p:custDataLst>
          </p:nvPr>
        </p:nvSpPr>
        <p:spPr>
          <a:xfrm>
            <a:off x="6639560" y="1311275"/>
            <a:ext cx="5584190" cy="5547360"/>
          </a:xfrm>
          <a:custGeom>
            <a:avLst/>
            <a:gdLst>
              <a:gd name="connsiteX0" fmla="*/ 1413251 w 6174870"/>
              <a:gd name="connsiteY0" fmla="*/ 0 h 5063319"/>
              <a:gd name="connsiteX1" fmla="*/ 6174870 w 6174870"/>
              <a:gd name="connsiteY1" fmla="*/ 0 h 5063319"/>
              <a:gd name="connsiteX2" fmla="*/ 6174870 w 6174870"/>
              <a:gd name="connsiteY2" fmla="*/ 5063319 h 5063319"/>
              <a:gd name="connsiteX3" fmla="*/ 3278755 w 6174870"/>
              <a:gd name="connsiteY3" fmla="*/ 5063319 h 5063319"/>
              <a:gd name="connsiteX4" fmla="*/ 3263058 w 6174870"/>
              <a:gd name="connsiteY4" fmla="*/ 5049374 h 5063319"/>
              <a:gd name="connsiteX5" fmla="*/ 2669 w 6174870"/>
              <a:gd name="connsiteY5" fmla="*/ 1557338 h 5063319"/>
              <a:gd name="connsiteX6" fmla="*/ 1379404 w 6174870"/>
              <a:gd name="connsiteY6" fmla="*/ 25636 h 5063319"/>
              <a:gd name="connsiteX0-1" fmla="*/ 1422744 w 6184363"/>
              <a:gd name="connsiteY0-2" fmla="*/ 0 h 5063319"/>
              <a:gd name="connsiteX1-3" fmla="*/ 6184363 w 6184363"/>
              <a:gd name="connsiteY1-4" fmla="*/ 0 h 5063319"/>
              <a:gd name="connsiteX2-5" fmla="*/ 6184363 w 6184363"/>
              <a:gd name="connsiteY2-6" fmla="*/ 5063319 h 5063319"/>
              <a:gd name="connsiteX3-7" fmla="*/ 3288248 w 6184363"/>
              <a:gd name="connsiteY3-8" fmla="*/ 5063319 h 5063319"/>
              <a:gd name="connsiteX4-9" fmla="*/ 3272551 w 6184363"/>
              <a:gd name="connsiteY4-10" fmla="*/ 5049374 h 5063319"/>
              <a:gd name="connsiteX5-11" fmla="*/ 2637 w 6184363"/>
              <a:gd name="connsiteY5-12" fmla="*/ 1566863 h 5063319"/>
              <a:gd name="connsiteX6-13" fmla="*/ 1388897 w 6184363"/>
              <a:gd name="connsiteY6-14" fmla="*/ 25636 h 5063319"/>
              <a:gd name="connsiteX7" fmla="*/ 1422744 w 6184363"/>
              <a:gd name="connsiteY7" fmla="*/ 0 h 5063319"/>
              <a:gd name="connsiteX0-15" fmla="*/ 1420136 w 6181755"/>
              <a:gd name="connsiteY0-16" fmla="*/ 0 h 5063319"/>
              <a:gd name="connsiteX1-17" fmla="*/ 6181755 w 6181755"/>
              <a:gd name="connsiteY1-18" fmla="*/ 0 h 5063319"/>
              <a:gd name="connsiteX2-19" fmla="*/ 6181755 w 6181755"/>
              <a:gd name="connsiteY2-20" fmla="*/ 5063319 h 5063319"/>
              <a:gd name="connsiteX3-21" fmla="*/ 3285640 w 6181755"/>
              <a:gd name="connsiteY3-22" fmla="*/ 5063319 h 5063319"/>
              <a:gd name="connsiteX4-23" fmla="*/ 3269943 w 6181755"/>
              <a:gd name="connsiteY4-24" fmla="*/ 5049374 h 5063319"/>
              <a:gd name="connsiteX5-25" fmla="*/ 29 w 6181755"/>
              <a:gd name="connsiteY5-26" fmla="*/ 1566863 h 5063319"/>
              <a:gd name="connsiteX6-27" fmla="*/ 1386289 w 6181755"/>
              <a:gd name="connsiteY6-28" fmla="*/ 25636 h 5063319"/>
              <a:gd name="connsiteX7-29" fmla="*/ 1420136 w 6181755"/>
              <a:gd name="connsiteY7-30" fmla="*/ 0 h 5063319"/>
              <a:gd name="connsiteX0-31" fmla="*/ 1439184 w 6200803"/>
              <a:gd name="connsiteY0-32" fmla="*/ 0 h 5063319"/>
              <a:gd name="connsiteX1-33" fmla="*/ 6200803 w 6200803"/>
              <a:gd name="connsiteY1-34" fmla="*/ 0 h 5063319"/>
              <a:gd name="connsiteX2-35" fmla="*/ 6200803 w 6200803"/>
              <a:gd name="connsiteY2-36" fmla="*/ 5063319 h 5063319"/>
              <a:gd name="connsiteX3-37" fmla="*/ 3304688 w 6200803"/>
              <a:gd name="connsiteY3-38" fmla="*/ 5063319 h 5063319"/>
              <a:gd name="connsiteX4-39" fmla="*/ 3288991 w 6200803"/>
              <a:gd name="connsiteY4-40" fmla="*/ 5049374 h 5063319"/>
              <a:gd name="connsiteX5-41" fmla="*/ 27 w 6200803"/>
              <a:gd name="connsiteY5-42" fmla="*/ 1604963 h 5063319"/>
              <a:gd name="connsiteX6-43" fmla="*/ 1405337 w 6200803"/>
              <a:gd name="connsiteY6-44" fmla="*/ 25636 h 5063319"/>
              <a:gd name="connsiteX7-45" fmla="*/ 1439184 w 6200803"/>
              <a:gd name="connsiteY7-46" fmla="*/ 0 h 5063319"/>
              <a:gd name="connsiteX0-47" fmla="*/ 1439184 w 6200803"/>
              <a:gd name="connsiteY0-48" fmla="*/ 0 h 5063319"/>
              <a:gd name="connsiteX1-49" fmla="*/ 6200803 w 6200803"/>
              <a:gd name="connsiteY1-50" fmla="*/ 0 h 5063319"/>
              <a:gd name="connsiteX2-51" fmla="*/ 6200803 w 6200803"/>
              <a:gd name="connsiteY2-52" fmla="*/ 5063319 h 5063319"/>
              <a:gd name="connsiteX3-53" fmla="*/ 3304688 w 6200803"/>
              <a:gd name="connsiteY3-54" fmla="*/ 5063319 h 5063319"/>
              <a:gd name="connsiteX4-55" fmla="*/ 3288991 w 6200803"/>
              <a:gd name="connsiteY4-56" fmla="*/ 5049374 h 5063319"/>
              <a:gd name="connsiteX5-57" fmla="*/ 27 w 6200803"/>
              <a:gd name="connsiteY5-58" fmla="*/ 1604963 h 5063319"/>
              <a:gd name="connsiteX6-59" fmla="*/ 1405337 w 6200803"/>
              <a:gd name="connsiteY6-60" fmla="*/ 25636 h 5063319"/>
              <a:gd name="connsiteX7-61" fmla="*/ 1439184 w 6200803"/>
              <a:gd name="connsiteY7-62" fmla="*/ 0 h 5063319"/>
              <a:gd name="connsiteX0-63" fmla="*/ 1441641 w 6203260"/>
              <a:gd name="connsiteY0-64" fmla="*/ 0 h 5063319"/>
              <a:gd name="connsiteX1-65" fmla="*/ 6203260 w 6203260"/>
              <a:gd name="connsiteY1-66" fmla="*/ 0 h 5063319"/>
              <a:gd name="connsiteX2-67" fmla="*/ 6203260 w 6203260"/>
              <a:gd name="connsiteY2-68" fmla="*/ 5063319 h 5063319"/>
              <a:gd name="connsiteX3-69" fmla="*/ 3307145 w 6203260"/>
              <a:gd name="connsiteY3-70" fmla="*/ 5063319 h 5063319"/>
              <a:gd name="connsiteX4-71" fmla="*/ 3291448 w 6203260"/>
              <a:gd name="connsiteY4-72" fmla="*/ 5049374 h 5063319"/>
              <a:gd name="connsiteX5-73" fmla="*/ 2484 w 6203260"/>
              <a:gd name="connsiteY5-74" fmla="*/ 1604963 h 5063319"/>
              <a:gd name="connsiteX6-75" fmla="*/ 1407794 w 6203260"/>
              <a:gd name="connsiteY6-76" fmla="*/ 25636 h 5063319"/>
              <a:gd name="connsiteX7-77" fmla="*/ 1441641 w 6203260"/>
              <a:gd name="connsiteY7-78" fmla="*/ 0 h 5063319"/>
            </a:gdLst>
            <a:ahLst/>
            <a:cxnLst>
              <a:cxn ang="0">
                <a:pos x="connsiteX0-63" y="connsiteY0-64"/>
              </a:cxn>
              <a:cxn ang="0">
                <a:pos x="connsiteX1-65" y="connsiteY1-66"/>
              </a:cxn>
              <a:cxn ang="0">
                <a:pos x="connsiteX2-67" y="connsiteY2-68"/>
              </a:cxn>
              <a:cxn ang="0">
                <a:pos x="connsiteX3-69" y="connsiteY3-70"/>
              </a:cxn>
              <a:cxn ang="0">
                <a:pos x="connsiteX4-71" y="connsiteY4-72"/>
              </a:cxn>
              <a:cxn ang="0">
                <a:pos x="connsiteX5-73" y="connsiteY5-74"/>
              </a:cxn>
              <a:cxn ang="0">
                <a:pos x="connsiteX6-75" y="connsiteY6-76"/>
              </a:cxn>
              <a:cxn ang="0">
                <a:pos x="connsiteX7-77" y="connsiteY7-78"/>
              </a:cxn>
            </a:cxnLst>
            <a:rect l="l" t="t" r="r" b="b"/>
            <a:pathLst>
              <a:path w="6203260" h="5063319">
                <a:moveTo>
                  <a:pt x="1441641" y="0"/>
                </a:moveTo>
                <a:lnTo>
                  <a:pt x="6203260" y="0"/>
                </a:lnTo>
                <a:lnTo>
                  <a:pt x="6203260" y="5063319"/>
                </a:lnTo>
                <a:lnTo>
                  <a:pt x="3307145" y="5063319"/>
                </a:lnTo>
                <a:lnTo>
                  <a:pt x="3291448" y="5049374"/>
                </a:lnTo>
                <a:cubicBezTo>
                  <a:pt x="-250179" y="1748831"/>
                  <a:pt x="7643" y="1737519"/>
                  <a:pt x="2484" y="1604963"/>
                </a:cubicBezTo>
                <a:cubicBezTo>
                  <a:pt x="-2675" y="1472407"/>
                  <a:pt x="717951" y="566589"/>
                  <a:pt x="1407794" y="25636"/>
                </a:cubicBezTo>
                <a:lnTo>
                  <a:pt x="1441641" y="0"/>
                </a:lnTo>
                <a:close/>
              </a:path>
            </a:pathLst>
          </a:custGeom>
          <a:solidFill>
            <a:srgbClr val="72C5EA">
              <a:lumMod val="40000"/>
              <a:lumOff val="60000"/>
              <a:alpha val="50000"/>
            </a:srgbClr>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endParaRPr lang="zh-CN" altLang="en-US"/>
          </a:p>
        </p:txBody>
      </p:sp>
      <p:sp>
        <p:nvSpPr>
          <p:cNvPr id="19" name="椭圆 18"/>
          <p:cNvSpPr/>
          <p:nvPr>
            <p:custDataLst>
              <p:tags r:id="rId3"/>
            </p:custDataLst>
          </p:nvPr>
        </p:nvSpPr>
        <p:spPr>
          <a:xfrm>
            <a:off x="6379845" y="3039110"/>
            <a:ext cx="825500"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A</a:t>
            </a:r>
            <a:endParaRPr lang="zh-CN" altLang="en-US" sz="2800" dirty="0">
              <a:solidFill>
                <a:srgbClr val="FEFFFF"/>
              </a:solidFill>
            </a:endParaRPr>
          </a:p>
        </p:txBody>
      </p:sp>
      <p:sp>
        <p:nvSpPr>
          <p:cNvPr id="20" name="椭圆 19"/>
          <p:cNvSpPr/>
          <p:nvPr>
            <p:custDataLst>
              <p:tags r:id="rId4"/>
            </p:custDataLst>
          </p:nvPr>
        </p:nvSpPr>
        <p:spPr>
          <a:xfrm>
            <a:off x="7243445" y="4189730"/>
            <a:ext cx="836295"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B</a:t>
            </a:r>
            <a:endParaRPr lang="zh-CN" altLang="en-US" sz="2800" dirty="0">
              <a:solidFill>
                <a:srgbClr val="FEFFFF"/>
              </a:solidFill>
            </a:endParaRPr>
          </a:p>
        </p:txBody>
      </p:sp>
      <p:sp>
        <p:nvSpPr>
          <p:cNvPr id="22" name="椭圆 21"/>
          <p:cNvSpPr/>
          <p:nvPr>
            <p:custDataLst>
              <p:tags r:id="rId5"/>
            </p:custDataLst>
          </p:nvPr>
        </p:nvSpPr>
        <p:spPr>
          <a:xfrm>
            <a:off x="8246745" y="5253990"/>
            <a:ext cx="802640" cy="790575"/>
          </a:xfrm>
          <a:prstGeom prst="ellipse">
            <a:avLst/>
          </a:prstGeom>
          <a:solidFill>
            <a:srgbClr val="9BBB59"/>
          </a:solidFill>
          <a:ln>
            <a:noFill/>
          </a:ln>
        </p:spPr>
        <p:style>
          <a:lnRef idx="2">
            <a:srgbClr val="72C5EA">
              <a:shade val="50000"/>
            </a:srgbClr>
          </a:lnRef>
          <a:fillRef idx="1">
            <a:srgbClr val="72C5EA"/>
          </a:fillRef>
          <a:effectRef idx="0">
            <a:srgbClr val="72C5EA"/>
          </a:effectRef>
          <a:fontRef idx="minor">
            <a:srgbClr val="FFFFFF"/>
          </a:fontRef>
        </p:style>
        <p:txBody>
          <a:bodyPr rtlCol="0" anchor="ctr"/>
          <a:p>
            <a:pPr algn="ctr"/>
            <a:r>
              <a:rPr lang="en-US" altLang="zh-CN" sz="2800" dirty="0">
                <a:solidFill>
                  <a:srgbClr val="FEFFFF"/>
                </a:solidFill>
              </a:rPr>
              <a:t>C</a:t>
            </a:r>
            <a:endParaRPr lang="zh-CN" altLang="en-US" sz="2800" dirty="0">
              <a:solidFill>
                <a:srgbClr val="FEFFFF"/>
              </a:solidFill>
            </a:endParaRPr>
          </a:p>
        </p:txBody>
      </p:sp>
      <p:pic>
        <p:nvPicPr>
          <p:cNvPr id="23" name="图片 22"/>
          <p:cNvPicPr>
            <a:picLocks noChangeAspect="1"/>
          </p:cNvPicPr>
          <p:nvPr/>
        </p:nvPicPr>
        <p:blipFill>
          <a:blip r:embed="rId6"/>
          <a:srcRect l="48566"/>
          <a:stretch>
            <a:fillRect/>
          </a:stretch>
        </p:blipFill>
        <p:spPr>
          <a:xfrm>
            <a:off x="8079740" y="1582420"/>
            <a:ext cx="2309495" cy="2374265"/>
          </a:xfrm>
          <a:prstGeom prst="rect">
            <a:avLst/>
          </a:prstGeom>
        </p:spPr>
      </p:pic>
      <p:pic>
        <p:nvPicPr>
          <p:cNvPr id="24" name="图片 23"/>
          <p:cNvPicPr>
            <a:picLocks noChangeAspect="1"/>
          </p:cNvPicPr>
          <p:nvPr/>
        </p:nvPicPr>
        <p:blipFill>
          <a:blip r:embed="rId7"/>
          <a:stretch>
            <a:fillRect/>
          </a:stretch>
        </p:blipFill>
        <p:spPr>
          <a:xfrm>
            <a:off x="9106535" y="3829685"/>
            <a:ext cx="2603500" cy="2395855"/>
          </a:xfrm>
          <a:prstGeom prst="rect">
            <a:avLst/>
          </a:prstGeom>
        </p:spPr>
      </p:pic>
      <p:sp>
        <p:nvSpPr>
          <p:cNvPr id="25" name="矩形 24"/>
          <p:cNvSpPr/>
          <p:nvPr>
            <p:custDataLst>
              <p:tags r:id="rId8"/>
            </p:custDataLst>
          </p:nvPr>
        </p:nvSpPr>
        <p:spPr>
          <a:xfrm>
            <a:off x="713105" y="2100580"/>
            <a:ext cx="5666740" cy="4051300"/>
          </a:xfrm>
          <a:prstGeom prst="rect">
            <a:avLst/>
          </a:prstGeom>
        </p:spPr>
        <p:txBody>
          <a:bodyPr/>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pc="100" baseline="0" noProof="1">
                <a:ln>
                  <a:noFill/>
                </a:ln>
                <a:solidFill>
                  <a:schemeClr val="tx1"/>
                </a:solidFill>
                <a:effectLst/>
                <a:uLnTx/>
                <a:uFillTx/>
                <a:ea typeface="微软雅黑" panose="020B0503020204020204" charset="-122"/>
                <a:sym typeface="Arial" panose="020B0604020202020204" pitchFamily="34" charset="0"/>
              </a:rPr>
              <a:t>第二阶段为重建期。</a:t>
            </a: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重建期是指从青春期开始到青年期结束。这是人格突变、重建和产生新质的时期，是人的生理和心理都处于显著变化的时期。</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pc="100" baseline="0" noProof="1">
                <a:ln>
                  <a:noFill/>
                </a:ln>
                <a:solidFill>
                  <a:schemeClr val="tx1"/>
                </a:solidFill>
                <a:effectLst/>
                <a:uLnTx/>
                <a:uFillTx/>
                <a:ea typeface="微软雅黑" panose="020B0503020204020204" charset="-122"/>
                <a:sym typeface="Arial" panose="020B0604020202020204" pitchFamily="34" charset="0"/>
              </a:rPr>
              <a:t>第三阶段为成熟期。</a:t>
            </a: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这个阶段是从成年期到老年期。随着自我意识的日趋成熟，人在社会中的位置和适应性得到强化，人格特质也逐步稳定，行为方式进一步稳固，社会角色得到确立，由过多的自我调节向积极参加社会生活迈进。开始专注于各自的事业，发挥才干，为社会谋利益并进一步实现人生价值，同时会关注、维持家庭及教育子女。</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500"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大学生人格发展与培养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大学生健康人格的塑造</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一、健康人格的含义</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222230" y="184848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1161415" y="2648585"/>
            <a:ext cx="5224780" cy="2909570"/>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自我意识是个体对自己和自己与他人、与周围世界关系的认识。具有健康人格的大学生对自己有恰如其分的、全面客观的评价，充满自信、扬长避短，愉悦地接纳自己，并在日常生活中能有效地调节自己的行为与环境保持平衡。缺乏正确自我意识的人常常表现出自我冲突、自我矛盾，或者自视清高、盲目自信，做力所不能及的事情，或者自我否定、妄自菲薄，轻易放弃一切可能的机遇。</a:t>
            </a:r>
            <a:endParaRPr lang="zh-CN" altLang="en-US" sz="1600" kern="0" spc="15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254761" y="1711721"/>
            <a:ext cx="6766530" cy="560493"/>
            <a:chOff x="1190045" y="1445954"/>
            <a:chExt cx="4524172" cy="364058"/>
          </a:xfrm>
        </p:grpSpPr>
        <p:cxnSp>
          <p:nvCxnSpPr>
            <p:cNvPr id="15"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4469423" cy="261752"/>
              <a:chOff x="1244794" y="1445954"/>
              <a:chExt cx="4469423"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（一）</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3760395" cy="259020"/>
              </a:xfrm>
              <a:prstGeom prst="rect">
                <a:avLst/>
              </a:prstGeom>
              <a:noFill/>
            </p:spPr>
            <p:txBody>
              <a:bodyPr wrap="square" rtlCol="0">
                <a:spAutoFit/>
              </a:bodyPr>
              <a:p>
                <a:pPr defTabSz="914400">
                  <a:defRPr/>
                </a:pPr>
                <a:r>
                  <a:rPr sz="20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积极的自我意识</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pic>
        <p:nvPicPr>
          <p:cNvPr id="20" name="图片 19"/>
          <p:cNvPicPr>
            <a:picLocks noChangeAspect="1"/>
          </p:cNvPicPr>
          <p:nvPr/>
        </p:nvPicPr>
        <p:blipFill>
          <a:blip r:embed="rId3"/>
          <a:stretch>
            <a:fillRect/>
          </a:stretch>
        </p:blipFill>
        <p:spPr>
          <a:xfrm>
            <a:off x="6661785" y="2648585"/>
            <a:ext cx="4415155" cy="29400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一、健康人格的含义</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498080" y="2411095"/>
            <a:ext cx="3418205" cy="3597910"/>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人际关系最能体现人格健全的管理程度。人格健康的大学生乐于与他人交往，并与他人建立良好的关系；与人相处时，尊重、信任、接纳等积极态度多于嫉妒、怀疑、冷漠等消极态度。人格健康的大学生常常以真诚、平等、谦虚、理解、宽容关爱的态度对待他人，同时也受到他人的重视与接纳。</a:t>
            </a:r>
            <a:endParaRPr lang="zh-CN" altLang="en-US" sz="1600" kern="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404101" y="1694576"/>
            <a:ext cx="3787110" cy="560493"/>
            <a:chOff x="1190045" y="1445954"/>
            <a:chExt cx="2532101" cy="364058"/>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2477352" cy="261752"/>
              <a:chOff x="1244794" y="1445954"/>
              <a:chExt cx="2477352"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（三）</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和谐的人际关系</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sp>
        <p:nvSpPr>
          <p:cNvPr id="5" name="矩形 30"/>
          <p:cNvSpPr>
            <a:spLocks noChangeArrowheads="1"/>
          </p:cNvSpPr>
          <p:nvPr/>
        </p:nvSpPr>
        <p:spPr bwMode="auto">
          <a:xfrm>
            <a:off x="971550" y="2339340"/>
            <a:ext cx="6000115" cy="1532255"/>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情绪标志着人格的成熟程度。人格健康的大学生情绪反应适度，具有调节和控制情绪的能力。经常保持愉快、满意、开朗的心境，对生活充满热情，善于自得其乐，并富有幽默感。当消极情绪出现时能合理地宣泄、排解、转移和升华。</a:t>
            </a:r>
            <a:endParaRPr lang="zh-CN" altLang="en-US" sz="1600" kern="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1" y="1685686"/>
            <a:ext cx="4499999" cy="560493"/>
            <a:chOff x="1190045" y="1445954"/>
            <a:chExt cx="3008746" cy="364058"/>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（二）</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59020"/>
              </a:xfrm>
              <a:prstGeom prst="rect">
                <a:avLst/>
              </a:prstGeom>
              <a:noFill/>
            </p:spPr>
            <p:txBody>
              <a:bodyPr wrap="square" rtlCol="0">
                <a:spAutoFit/>
              </a:bodyPr>
              <a:p>
                <a:pPr defTabSz="914400">
                  <a:defRPr/>
                </a:pPr>
                <a:r>
                  <a:rPr sz="20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良好的情绪调控能力</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pic>
        <p:nvPicPr>
          <p:cNvPr id="57" name="图片 56"/>
          <p:cNvPicPr/>
          <p:nvPr>
            <p:custDataLst>
              <p:tags r:id="rId3"/>
            </p:custDataLst>
          </p:nvPr>
        </p:nvPicPr>
        <p:blipFill rotWithShape="1">
          <a:blip r:embed="rId4"/>
          <a:srcRect t="5556" b="5556"/>
          <a:stretch>
            <a:fillRect/>
          </a:stretch>
        </p:blipFill>
        <p:spPr>
          <a:xfrm>
            <a:off x="1465580" y="3871595"/>
            <a:ext cx="5012055" cy="20929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一、健康人格的含义</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875645" y="1678940"/>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268845" y="2188210"/>
            <a:ext cx="3860800" cy="3989070"/>
          </a:xfrm>
          <a:prstGeom prst="rect">
            <a:avLst/>
          </a:prstGeom>
          <a:noFill/>
          <a:ln w="9525">
            <a:noFill/>
            <a:miter lim="800000"/>
          </a:ln>
        </p:spPr>
        <p:txBody>
          <a:bodyPr wrap="square" lIns="155481" tIns="77741" rIns="155481" bIns="77741">
            <a:spAutoFit/>
          </a:bodyPr>
          <a:p>
            <a:pPr algn="just" defTabSz="914400">
              <a:lnSpc>
                <a:spcPct val="120000"/>
              </a:lnSpc>
              <a:defRPr/>
            </a:pPr>
            <a:r>
              <a:rPr sz="1600" spc="150">
                <a:solidFill>
                  <a:srgbClr val="404040"/>
                </a:solidFill>
                <a:latin typeface="微软雅黑" panose="020B0503020204020204" charset="-122"/>
                <a:ea typeface="微软雅黑" panose="020B0503020204020204" charset="-122"/>
                <a:cs typeface="微软雅黑" panose="020B0503020204020204" charset="-122"/>
                <a:sym typeface="+mn-ea"/>
              </a:rPr>
              <a:t>积极乐观的人生态度是人类在社会实践中获得的本质力量的表现。乐观的大学生常常能看到生活中的阳光，对前途充满信心和希望，对自己所做的事情抱有浓厚的兴趣，并在其中努力发挥自身的智慧和能力。即使在遇到困难和挫折时，也不畏艰险，勇于拼搏。表现在学习上，人格健康的学生对学习怀有浓厚的兴趣，表现出观察敏锐、注意力集中、想象力丰富、充满信心、勇于克服困难，通过刻苦、严谨的学习过程，获得学习的满足感和成就感。</a:t>
            </a:r>
            <a:endParaRPr lang="zh-CN" altLang="en-US" sz="1600" kern="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7364096" y="1471691"/>
            <a:ext cx="3787110" cy="560493"/>
            <a:chOff x="1190045" y="1445954"/>
            <a:chExt cx="2532101" cy="364058"/>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2477352" cy="261752"/>
              <a:chOff x="1244794" y="1445954"/>
              <a:chExt cx="2477352"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（五）</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乐观的生活态度</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sp>
        <p:nvSpPr>
          <p:cNvPr id="5" name="矩形 30"/>
          <p:cNvSpPr>
            <a:spLocks noChangeArrowheads="1"/>
          </p:cNvSpPr>
          <p:nvPr/>
        </p:nvSpPr>
        <p:spPr bwMode="auto">
          <a:xfrm>
            <a:off x="984885" y="2171700"/>
            <a:ext cx="6000115" cy="1876425"/>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社会适应能力反映了人与社会的协调程度。人格健康的大学生能够和社会保持良好密切的接触，以一种开放的态度，主动关心社会，了解社会；在认识社会的同时，使自己的思想和行为跟上时代发展的步伐，与</a:t>
            </a:r>
            <a:r>
              <a:rPr lang="zh-CN" altLang="en-US" sz="1600">
                <a:solidFill>
                  <a:srgbClr val="40404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社会的要求相符合，能很快适应新的环境，包括学习环境、</a:t>
            </a:r>
            <a:r>
              <a:rPr lang="zh-CN" altLang="en-US" sz="1600">
                <a:solidFill>
                  <a:srgbClr val="40404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生活环境和人际环境等。</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8" name="组合 7"/>
          <p:cNvGrpSpPr/>
          <p:nvPr/>
        </p:nvGrpSpPr>
        <p:grpSpPr>
          <a:xfrm>
            <a:off x="1011556" y="1539001"/>
            <a:ext cx="4499999" cy="560493"/>
            <a:chOff x="1190045" y="1445954"/>
            <a:chExt cx="3008746" cy="364058"/>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（四）</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良好的社会适应能力</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pic>
        <p:nvPicPr>
          <p:cNvPr id="57" name="图片 56"/>
          <p:cNvPicPr/>
          <p:nvPr>
            <p:custDataLst>
              <p:tags r:id="rId3"/>
            </p:custDataLst>
          </p:nvPr>
        </p:nvPicPr>
        <p:blipFill rotWithShape="1">
          <a:blip r:embed="rId4"/>
          <a:srcRect t="5556" b="5556"/>
          <a:stretch>
            <a:fillRect/>
          </a:stretch>
        </p:blipFill>
        <p:spPr>
          <a:xfrm>
            <a:off x="1478915" y="4048125"/>
            <a:ext cx="5012055" cy="20929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二、塑造健康人格的途径和方法</a:t>
            </a:r>
            <a:endParaRPr lang="zh-CN" altLang="en-US" sz="2400" b="1" spc="300" noProof="0" dirty="0">
              <a:ln>
                <a:noFill/>
              </a:ln>
              <a:solidFill>
                <a:srgbClr val="FCC301"/>
              </a:solidFill>
              <a:effectLst/>
              <a:uLnTx/>
              <a:sym typeface="+mn-ea"/>
            </a:endParaRPr>
          </a:p>
        </p:txBody>
      </p:sp>
      <p:sp>
        <p:nvSpPr>
          <p:cNvPr id="216" name="Freeform 198"/>
          <p:cNvSpPr>
            <a:spLocks noEditPoints="1"/>
          </p:cNvSpPr>
          <p:nvPr>
            <p:custDataLst>
              <p:tags r:id="rId2"/>
            </p:custDataLst>
          </p:nvPr>
        </p:nvSpPr>
        <p:spPr bwMode="auto">
          <a:xfrm>
            <a:off x="10215507" y="4641531"/>
            <a:ext cx="277007" cy="366720"/>
          </a:xfrm>
          <a:custGeom>
            <a:avLst/>
            <a:gdLst>
              <a:gd name="T0" fmla="*/ 56 w 112"/>
              <a:gd name="T1" fmla="*/ 0 h 148"/>
              <a:gd name="T2" fmla="*/ 0 w 112"/>
              <a:gd name="T3" fmla="*/ 56 h 148"/>
              <a:gd name="T4" fmla="*/ 56 w 112"/>
              <a:gd name="T5" fmla="*/ 148 h 148"/>
              <a:gd name="T6" fmla="*/ 112 w 112"/>
              <a:gd name="T7" fmla="*/ 56 h 148"/>
              <a:gd name="T8" fmla="*/ 56 w 112"/>
              <a:gd name="T9" fmla="*/ 0 h 148"/>
              <a:gd name="T10" fmla="*/ 56 w 112"/>
              <a:gd name="T11" fmla="*/ 74 h 148"/>
              <a:gd name="T12" fmla="*/ 34 w 112"/>
              <a:gd name="T13" fmla="*/ 52 h 148"/>
              <a:gd name="T14" fmla="*/ 56 w 112"/>
              <a:gd name="T15" fmla="*/ 30 h 148"/>
              <a:gd name="T16" fmla="*/ 78 w 112"/>
              <a:gd name="T17" fmla="*/ 52 h 148"/>
              <a:gd name="T18" fmla="*/ 56 w 112"/>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48">
                <a:moveTo>
                  <a:pt x="56" y="0"/>
                </a:moveTo>
                <a:cubicBezTo>
                  <a:pt x="25" y="0"/>
                  <a:pt x="0" y="25"/>
                  <a:pt x="0" y="56"/>
                </a:cubicBezTo>
                <a:cubicBezTo>
                  <a:pt x="0" y="88"/>
                  <a:pt x="56" y="148"/>
                  <a:pt x="56" y="148"/>
                </a:cubicBezTo>
                <a:cubicBezTo>
                  <a:pt x="56" y="148"/>
                  <a:pt x="112" y="88"/>
                  <a:pt x="112" y="56"/>
                </a:cubicBezTo>
                <a:cubicBezTo>
                  <a:pt x="112" y="25"/>
                  <a:pt x="87" y="0"/>
                  <a:pt x="56" y="0"/>
                </a:cubicBezTo>
                <a:close/>
                <a:moveTo>
                  <a:pt x="56" y="74"/>
                </a:moveTo>
                <a:cubicBezTo>
                  <a:pt x="44" y="74"/>
                  <a:pt x="34" y="65"/>
                  <a:pt x="34" y="52"/>
                </a:cubicBezTo>
                <a:cubicBezTo>
                  <a:pt x="34" y="40"/>
                  <a:pt x="44" y="30"/>
                  <a:pt x="56" y="30"/>
                </a:cubicBezTo>
                <a:cubicBezTo>
                  <a:pt x="68" y="30"/>
                  <a:pt x="78" y="40"/>
                  <a:pt x="78" y="52"/>
                </a:cubicBezTo>
                <a:cubicBezTo>
                  <a:pt x="78" y="65"/>
                  <a:pt x="68" y="74"/>
                  <a:pt x="56" y="74"/>
                </a:cubicBezTo>
                <a:close/>
              </a:path>
            </a:pathLst>
          </a:custGeom>
          <a:solidFill>
            <a:srgbClr val="FFC000"/>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12" name="Freeform 198"/>
          <p:cNvSpPr>
            <a:spLocks noEditPoints="1"/>
          </p:cNvSpPr>
          <p:nvPr>
            <p:custDataLst>
              <p:tags r:id="rId3"/>
            </p:custDataLst>
          </p:nvPr>
        </p:nvSpPr>
        <p:spPr bwMode="auto">
          <a:xfrm>
            <a:off x="8514907" y="4641531"/>
            <a:ext cx="277007" cy="366720"/>
          </a:xfrm>
          <a:custGeom>
            <a:avLst/>
            <a:gdLst>
              <a:gd name="T0" fmla="*/ 56 w 112"/>
              <a:gd name="T1" fmla="*/ 0 h 148"/>
              <a:gd name="T2" fmla="*/ 0 w 112"/>
              <a:gd name="T3" fmla="*/ 56 h 148"/>
              <a:gd name="T4" fmla="*/ 56 w 112"/>
              <a:gd name="T5" fmla="*/ 148 h 148"/>
              <a:gd name="T6" fmla="*/ 112 w 112"/>
              <a:gd name="T7" fmla="*/ 56 h 148"/>
              <a:gd name="T8" fmla="*/ 56 w 112"/>
              <a:gd name="T9" fmla="*/ 0 h 148"/>
              <a:gd name="T10" fmla="*/ 56 w 112"/>
              <a:gd name="T11" fmla="*/ 74 h 148"/>
              <a:gd name="T12" fmla="*/ 34 w 112"/>
              <a:gd name="T13" fmla="*/ 52 h 148"/>
              <a:gd name="T14" fmla="*/ 56 w 112"/>
              <a:gd name="T15" fmla="*/ 30 h 148"/>
              <a:gd name="T16" fmla="*/ 78 w 112"/>
              <a:gd name="T17" fmla="*/ 52 h 148"/>
              <a:gd name="T18" fmla="*/ 56 w 112"/>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48">
                <a:moveTo>
                  <a:pt x="56" y="0"/>
                </a:moveTo>
                <a:cubicBezTo>
                  <a:pt x="25" y="0"/>
                  <a:pt x="0" y="25"/>
                  <a:pt x="0" y="56"/>
                </a:cubicBezTo>
                <a:cubicBezTo>
                  <a:pt x="0" y="88"/>
                  <a:pt x="56" y="148"/>
                  <a:pt x="56" y="148"/>
                </a:cubicBezTo>
                <a:cubicBezTo>
                  <a:pt x="56" y="148"/>
                  <a:pt x="112" y="88"/>
                  <a:pt x="112" y="56"/>
                </a:cubicBezTo>
                <a:cubicBezTo>
                  <a:pt x="112" y="25"/>
                  <a:pt x="87" y="0"/>
                  <a:pt x="56" y="0"/>
                </a:cubicBezTo>
                <a:close/>
                <a:moveTo>
                  <a:pt x="56" y="74"/>
                </a:moveTo>
                <a:cubicBezTo>
                  <a:pt x="44" y="74"/>
                  <a:pt x="34" y="65"/>
                  <a:pt x="34" y="52"/>
                </a:cubicBezTo>
                <a:cubicBezTo>
                  <a:pt x="34" y="40"/>
                  <a:pt x="44" y="30"/>
                  <a:pt x="56" y="30"/>
                </a:cubicBezTo>
                <a:cubicBezTo>
                  <a:pt x="68" y="30"/>
                  <a:pt x="78" y="40"/>
                  <a:pt x="78" y="52"/>
                </a:cubicBezTo>
                <a:cubicBezTo>
                  <a:pt x="78" y="65"/>
                  <a:pt x="68" y="74"/>
                  <a:pt x="56" y="74"/>
                </a:cubicBezTo>
                <a:close/>
              </a:path>
            </a:pathLst>
          </a:custGeom>
          <a:solidFill>
            <a:srgbClr val="9BBB59"/>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13" name="Rectangle 8"/>
          <p:cNvSpPr>
            <a:spLocks noChangeArrowheads="1"/>
          </p:cNvSpPr>
          <p:nvPr>
            <p:custDataLst>
              <p:tags r:id="rId4"/>
            </p:custDataLst>
          </p:nvPr>
        </p:nvSpPr>
        <p:spPr bwMode="auto">
          <a:xfrm>
            <a:off x="10346140" y="2864356"/>
            <a:ext cx="20461" cy="1841446"/>
          </a:xfrm>
          <a:prstGeom prst="rect">
            <a:avLst/>
          </a:prstGeom>
          <a:solidFill>
            <a:srgbClr val="FFC000"/>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09" name="Rectangle 8"/>
          <p:cNvSpPr>
            <a:spLocks noChangeArrowheads="1"/>
          </p:cNvSpPr>
          <p:nvPr>
            <p:custDataLst>
              <p:tags r:id="rId5"/>
            </p:custDataLst>
          </p:nvPr>
        </p:nvSpPr>
        <p:spPr bwMode="auto">
          <a:xfrm>
            <a:off x="8645540" y="2864356"/>
            <a:ext cx="20461" cy="1841446"/>
          </a:xfrm>
          <a:prstGeom prst="rect">
            <a:avLst/>
          </a:prstGeom>
          <a:solidFill>
            <a:srgbClr val="9BBB59"/>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3" name="Rectangle 5"/>
          <p:cNvSpPr>
            <a:spLocks noChangeArrowheads="1"/>
          </p:cNvSpPr>
          <p:nvPr>
            <p:custDataLst>
              <p:tags r:id="rId6"/>
            </p:custDataLst>
          </p:nvPr>
        </p:nvSpPr>
        <p:spPr bwMode="auto">
          <a:xfrm>
            <a:off x="1850809" y="2864356"/>
            <a:ext cx="20461" cy="1805049"/>
          </a:xfrm>
          <a:prstGeom prst="rect">
            <a:avLst/>
          </a:prstGeom>
          <a:solidFill>
            <a:srgbClr val="1F74AD"/>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 name="Rectangle 6"/>
          <p:cNvSpPr>
            <a:spLocks noChangeArrowheads="1"/>
          </p:cNvSpPr>
          <p:nvPr>
            <p:custDataLst>
              <p:tags r:id="rId7"/>
            </p:custDataLst>
          </p:nvPr>
        </p:nvSpPr>
        <p:spPr bwMode="auto">
          <a:xfrm>
            <a:off x="3546885" y="2864356"/>
            <a:ext cx="18887" cy="1805049"/>
          </a:xfrm>
          <a:prstGeom prst="rect">
            <a:avLst/>
          </a:prstGeom>
          <a:solidFill>
            <a:srgbClr val="3498D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 name="Rectangle 7"/>
          <p:cNvSpPr>
            <a:spLocks noChangeArrowheads="1"/>
          </p:cNvSpPr>
          <p:nvPr>
            <p:custDataLst>
              <p:tags r:id="rId8"/>
            </p:custDataLst>
          </p:nvPr>
        </p:nvSpPr>
        <p:spPr bwMode="auto">
          <a:xfrm>
            <a:off x="5243552" y="2864356"/>
            <a:ext cx="18887" cy="1811789"/>
          </a:xfrm>
          <a:prstGeom prst="rect">
            <a:avLst/>
          </a:prstGeom>
          <a:solidFill>
            <a:srgbClr val="1AA3AA"/>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8" name="Rectangle 8"/>
          <p:cNvSpPr>
            <a:spLocks noChangeArrowheads="1"/>
          </p:cNvSpPr>
          <p:nvPr>
            <p:custDataLst>
              <p:tags r:id="rId9"/>
            </p:custDataLst>
          </p:nvPr>
        </p:nvSpPr>
        <p:spPr bwMode="auto">
          <a:xfrm>
            <a:off x="6951234" y="2864356"/>
            <a:ext cx="20461" cy="1841446"/>
          </a:xfrm>
          <a:prstGeom prst="rect">
            <a:avLst/>
          </a:prstGeom>
          <a:solidFill>
            <a:srgbClr val="69A35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02" name="Freeform 198"/>
          <p:cNvSpPr>
            <a:spLocks noEditPoints="1"/>
          </p:cNvSpPr>
          <p:nvPr>
            <p:custDataLst>
              <p:tags r:id="rId10"/>
            </p:custDataLst>
          </p:nvPr>
        </p:nvSpPr>
        <p:spPr bwMode="auto">
          <a:xfrm>
            <a:off x="6820601" y="4641531"/>
            <a:ext cx="277007" cy="366720"/>
          </a:xfrm>
          <a:custGeom>
            <a:avLst/>
            <a:gdLst>
              <a:gd name="T0" fmla="*/ 56 w 112"/>
              <a:gd name="T1" fmla="*/ 0 h 148"/>
              <a:gd name="T2" fmla="*/ 0 w 112"/>
              <a:gd name="T3" fmla="*/ 56 h 148"/>
              <a:gd name="T4" fmla="*/ 56 w 112"/>
              <a:gd name="T5" fmla="*/ 148 h 148"/>
              <a:gd name="T6" fmla="*/ 112 w 112"/>
              <a:gd name="T7" fmla="*/ 56 h 148"/>
              <a:gd name="T8" fmla="*/ 56 w 112"/>
              <a:gd name="T9" fmla="*/ 0 h 148"/>
              <a:gd name="T10" fmla="*/ 56 w 112"/>
              <a:gd name="T11" fmla="*/ 74 h 148"/>
              <a:gd name="T12" fmla="*/ 34 w 112"/>
              <a:gd name="T13" fmla="*/ 52 h 148"/>
              <a:gd name="T14" fmla="*/ 56 w 112"/>
              <a:gd name="T15" fmla="*/ 30 h 148"/>
              <a:gd name="T16" fmla="*/ 78 w 112"/>
              <a:gd name="T17" fmla="*/ 52 h 148"/>
              <a:gd name="T18" fmla="*/ 56 w 112"/>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48">
                <a:moveTo>
                  <a:pt x="56" y="0"/>
                </a:moveTo>
                <a:cubicBezTo>
                  <a:pt x="25" y="0"/>
                  <a:pt x="0" y="25"/>
                  <a:pt x="0" y="56"/>
                </a:cubicBezTo>
                <a:cubicBezTo>
                  <a:pt x="0" y="88"/>
                  <a:pt x="56" y="148"/>
                  <a:pt x="56" y="148"/>
                </a:cubicBezTo>
                <a:cubicBezTo>
                  <a:pt x="56" y="148"/>
                  <a:pt x="112" y="88"/>
                  <a:pt x="112" y="56"/>
                </a:cubicBezTo>
                <a:cubicBezTo>
                  <a:pt x="112" y="25"/>
                  <a:pt x="87" y="0"/>
                  <a:pt x="56" y="0"/>
                </a:cubicBezTo>
                <a:close/>
                <a:moveTo>
                  <a:pt x="56" y="74"/>
                </a:moveTo>
                <a:cubicBezTo>
                  <a:pt x="44" y="74"/>
                  <a:pt x="34" y="65"/>
                  <a:pt x="34" y="52"/>
                </a:cubicBezTo>
                <a:cubicBezTo>
                  <a:pt x="34" y="40"/>
                  <a:pt x="44" y="30"/>
                  <a:pt x="56" y="30"/>
                </a:cubicBezTo>
                <a:cubicBezTo>
                  <a:pt x="68" y="30"/>
                  <a:pt x="78" y="40"/>
                  <a:pt x="78" y="52"/>
                </a:cubicBezTo>
                <a:cubicBezTo>
                  <a:pt x="78" y="65"/>
                  <a:pt x="68" y="74"/>
                  <a:pt x="56" y="74"/>
                </a:cubicBezTo>
                <a:close/>
              </a:path>
            </a:pathLst>
          </a:custGeom>
          <a:solidFill>
            <a:srgbClr val="69A35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03" name="Freeform 199"/>
          <p:cNvSpPr>
            <a:spLocks noEditPoints="1"/>
          </p:cNvSpPr>
          <p:nvPr>
            <p:custDataLst>
              <p:tags r:id="rId11"/>
            </p:custDataLst>
          </p:nvPr>
        </p:nvSpPr>
        <p:spPr bwMode="auto">
          <a:xfrm>
            <a:off x="5111344" y="4641531"/>
            <a:ext cx="280155" cy="366720"/>
          </a:xfrm>
          <a:custGeom>
            <a:avLst/>
            <a:gdLst>
              <a:gd name="T0" fmla="*/ 57 w 113"/>
              <a:gd name="T1" fmla="*/ 0 h 148"/>
              <a:gd name="T2" fmla="*/ 0 w 113"/>
              <a:gd name="T3" fmla="*/ 56 h 148"/>
              <a:gd name="T4" fmla="*/ 57 w 113"/>
              <a:gd name="T5" fmla="*/ 148 h 148"/>
              <a:gd name="T6" fmla="*/ 113 w 113"/>
              <a:gd name="T7" fmla="*/ 56 h 148"/>
              <a:gd name="T8" fmla="*/ 57 w 113"/>
              <a:gd name="T9" fmla="*/ 0 h 148"/>
              <a:gd name="T10" fmla="*/ 57 w 113"/>
              <a:gd name="T11" fmla="*/ 74 h 148"/>
              <a:gd name="T12" fmla="*/ 34 w 113"/>
              <a:gd name="T13" fmla="*/ 52 h 148"/>
              <a:gd name="T14" fmla="*/ 57 w 113"/>
              <a:gd name="T15" fmla="*/ 30 h 148"/>
              <a:gd name="T16" fmla="*/ 79 w 113"/>
              <a:gd name="T17" fmla="*/ 52 h 148"/>
              <a:gd name="T18" fmla="*/ 57 w 113"/>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48">
                <a:moveTo>
                  <a:pt x="57" y="0"/>
                </a:moveTo>
                <a:cubicBezTo>
                  <a:pt x="25" y="0"/>
                  <a:pt x="0" y="25"/>
                  <a:pt x="0" y="56"/>
                </a:cubicBezTo>
                <a:cubicBezTo>
                  <a:pt x="0" y="88"/>
                  <a:pt x="57" y="148"/>
                  <a:pt x="57" y="148"/>
                </a:cubicBezTo>
                <a:cubicBezTo>
                  <a:pt x="57" y="148"/>
                  <a:pt x="113" y="88"/>
                  <a:pt x="113" y="56"/>
                </a:cubicBezTo>
                <a:cubicBezTo>
                  <a:pt x="113" y="25"/>
                  <a:pt x="88" y="0"/>
                  <a:pt x="57" y="0"/>
                </a:cubicBezTo>
                <a:close/>
                <a:moveTo>
                  <a:pt x="57" y="74"/>
                </a:moveTo>
                <a:cubicBezTo>
                  <a:pt x="44" y="74"/>
                  <a:pt x="34" y="65"/>
                  <a:pt x="34" y="52"/>
                </a:cubicBezTo>
                <a:cubicBezTo>
                  <a:pt x="34" y="40"/>
                  <a:pt x="44" y="30"/>
                  <a:pt x="57" y="30"/>
                </a:cubicBezTo>
                <a:cubicBezTo>
                  <a:pt x="69" y="30"/>
                  <a:pt x="79" y="40"/>
                  <a:pt x="79" y="52"/>
                </a:cubicBezTo>
                <a:cubicBezTo>
                  <a:pt x="79" y="65"/>
                  <a:pt x="69" y="74"/>
                  <a:pt x="57" y="74"/>
                </a:cubicBezTo>
                <a:close/>
              </a:path>
            </a:pathLst>
          </a:custGeom>
          <a:solidFill>
            <a:srgbClr val="1AA3AA"/>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04" name="Freeform 200"/>
          <p:cNvSpPr>
            <a:spLocks noEditPoints="1"/>
          </p:cNvSpPr>
          <p:nvPr>
            <p:custDataLst>
              <p:tags r:id="rId12"/>
            </p:custDataLst>
          </p:nvPr>
        </p:nvSpPr>
        <p:spPr bwMode="auto">
          <a:xfrm>
            <a:off x="3413103" y="4641531"/>
            <a:ext cx="280155" cy="366720"/>
          </a:xfrm>
          <a:custGeom>
            <a:avLst/>
            <a:gdLst>
              <a:gd name="T0" fmla="*/ 57 w 113"/>
              <a:gd name="T1" fmla="*/ 0 h 148"/>
              <a:gd name="T2" fmla="*/ 0 w 113"/>
              <a:gd name="T3" fmla="*/ 56 h 148"/>
              <a:gd name="T4" fmla="*/ 57 w 113"/>
              <a:gd name="T5" fmla="*/ 148 h 148"/>
              <a:gd name="T6" fmla="*/ 113 w 113"/>
              <a:gd name="T7" fmla="*/ 56 h 148"/>
              <a:gd name="T8" fmla="*/ 57 w 113"/>
              <a:gd name="T9" fmla="*/ 0 h 148"/>
              <a:gd name="T10" fmla="*/ 57 w 113"/>
              <a:gd name="T11" fmla="*/ 74 h 148"/>
              <a:gd name="T12" fmla="*/ 34 w 113"/>
              <a:gd name="T13" fmla="*/ 52 h 148"/>
              <a:gd name="T14" fmla="*/ 57 w 113"/>
              <a:gd name="T15" fmla="*/ 30 h 148"/>
              <a:gd name="T16" fmla="*/ 79 w 113"/>
              <a:gd name="T17" fmla="*/ 52 h 148"/>
              <a:gd name="T18" fmla="*/ 57 w 113"/>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48">
                <a:moveTo>
                  <a:pt x="57" y="0"/>
                </a:moveTo>
                <a:cubicBezTo>
                  <a:pt x="25" y="0"/>
                  <a:pt x="0" y="25"/>
                  <a:pt x="0" y="56"/>
                </a:cubicBezTo>
                <a:cubicBezTo>
                  <a:pt x="0" y="88"/>
                  <a:pt x="57" y="148"/>
                  <a:pt x="57" y="148"/>
                </a:cubicBezTo>
                <a:cubicBezTo>
                  <a:pt x="57" y="148"/>
                  <a:pt x="113" y="88"/>
                  <a:pt x="113" y="56"/>
                </a:cubicBezTo>
                <a:cubicBezTo>
                  <a:pt x="113" y="25"/>
                  <a:pt x="88" y="0"/>
                  <a:pt x="57" y="0"/>
                </a:cubicBezTo>
                <a:close/>
                <a:moveTo>
                  <a:pt x="57" y="74"/>
                </a:moveTo>
                <a:cubicBezTo>
                  <a:pt x="44" y="74"/>
                  <a:pt x="34" y="65"/>
                  <a:pt x="34" y="52"/>
                </a:cubicBezTo>
                <a:cubicBezTo>
                  <a:pt x="34" y="40"/>
                  <a:pt x="44" y="30"/>
                  <a:pt x="57" y="30"/>
                </a:cubicBezTo>
                <a:cubicBezTo>
                  <a:pt x="69" y="30"/>
                  <a:pt x="79" y="40"/>
                  <a:pt x="79" y="52"/>
                </a:cubicBezTo>
                <a:cubicBezTo>
                  <a:pt x="79" y="65"/>
                  <a:pt x="69" y="74"/>
                  <a:pt x="57" y="74"/>
                </a:cubicBezTo>
                <a:close/>
              </a:path>
            </a:pathLst>
          </a:custGeom>
          <a:solidFill>
            <a:srgbClr val="3498D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05" name="Freeform 201"/>
          <p:cNvSpPr>
            <a:spLocks noEditPoints="1"/>
          </p:cNvSpPr>
          <p:nvPr>
            <p:custDataLst>
              <p:tags r:id="rId13"/>
            </p:custDataLst>
          </p:nvPr>
        </p:nvSpPr>
        <p:spPr bwMode="auto">
          <a:xfrm>
            <a:off x="1720175" y="4641531"/>
            <a:ext cx="280155" cy="366720"/>
          </a:xfrm>
          <a:custGeom>
            <a:avLst/>
            <a:gdLst>
              <a:gd name="T0" fmla="*/ 56 w 113"/>
              <a:gd name="T1" fmla="*/ 0 h 148"/>
              <a:gd name="T2" fmla="*/ 0 w 113"/>
              <a:gd name="T3" fmla="*/ 56 h 148"/>
              <a:gd name="T4" fmla="*/ 56 w 113"/>
              <a:gd name="T5" fmla="*/ 148 h 148"/>
              <a:gd name="T6" fmla="*/ 113 w 113"/>
              <a:gd name="T7" fmla="*/ 56 h 148"/>
              <a:gd name="T8" fmla="*/ 56 w 113"/>
              <a:gd name="T9" fmla="*/ 0 h 148"/>
              <a:gd name="T10" fmla="*/ 56 w 113"/>
              <a:gd name="T11" fmla="*/ 74 h 148"/>
              <a:gd name="T12" fmla="*/ 34 w 113"/>
              <a:gd name="T13" fmla="*/ 52 h 148"/>
              <a:gd name="T14" fmla="*/ 56 w 113"/>
              <a:gd name="T15" fmla="*/ 30 h 148"/>
              <a:gd name="T16" fmla="*/ 78 w 113"/>
              <a:gd name="T17" fmla="*/ 52 h 148"/>
              <a:gd name="T18" fmla="*/ 56 w 113"/>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48">
                <a:moveTo>
                  <a:pt x="56" y="0"/>
                </a:moveTo>
                <a:cubicBezTo>
                  <a:pt x="25" y="0"/>
                  <a:pt x="0" y="25"/>
                  <a:pt x="0" y="56"/>
                </a:cubicBezTo>
                <a:cubicBezTo>
                  <a:pt x="0" y="88"/>
                  <a:pt x="56" y="148"/>
                  <a:pt x="56" y="148"/>
                </a:cubicBezTo>
                <a:cubicBezTo>
                  <a:pt x="56" y="148"/>
                  <a:pt x="113" y="88"/>
                  <a:pt x="113" y="56"/>
                </a:cubicBezTo>
                <a:cubicBezTo>
                  <a:pt x="113" y="25"/>
                  <a:pt x="87" y="0"/>
                  <a:pt x="56" y="0"/>
                </a:cubicBezTo>
                <a:close/>
                <a:moveTo>
                  <a:pt x="56" y="74"/>
                </a:moveTo>
                <a:cubicBezTo>
                  <a:pt x="44" y="74"/>
                  <a:pt x="34" y="65"/>
                  <a:pt x="34" y="52"/>
                </a:cubicBezTo>
                <a:cubicBezTo>
                  <a:pt x="34" y="40"/>
                  <a:pt x="44" y="30"/>
                  <a:pt x="56" y="30"/>
                </a:cubicBezTo>
                <a:cubicBezTo>
                  <a:pt x="69" y="30"/>
                  <a:pt x="78" y="40"/>
                  <a:pt x="78" y="52"/>
                </a:cubicBezTo>
                <a:cubicBezTo>
                  <a:pt x="78" y="65"/>
                  <a:pt x="69" y="74"/>
                  <a:pt x="56" y="74"/>
                </a:cubicBezTo>
                <a:close/>
              </a:path>
            </a:pathLst>
          </a:custGeom>
          <a:solidFill>
            <a:srgbClr val="1F74AD"/>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14" name="Freeform 86"/>
          <p:cNvSpPr/>
          <p:nvPr>
            <p:custDataLst>
              <p:tags r:id="rId14"/>
            </p:custDataLst>
          </p:nvPr>
        </p:nvSpPr>
        <p:spPr bwMode="auto">
          <a:xfrm>
            <a:off x="9346713" y="3373511"/>
            <a:ext cx="2009873" cy="673630"/>
          </a:xfrm>
          <a:custGeom>
            <a:avLst/>
            <a:gdLst>
              <a:gd name="T0" fmla="*/ 1080 w 1277"/>
              <a:gd name="T1" fmla="*/ 428 h 428"/>
              <a:gd name="T2" fmla="*/ 0 w 1277"/>
              <a:gd name="T3" fmla="*/ 428 h 428"/>
              <a:gd name="T4" fmla="*/ 0 w 1277"/>
              <a:gd name="T5" fmla="*/ 239 h 428"/>
              <a:gd name="T6" fmla="*/ 0 w 1277"/>
              <a:gd name="T7" fmla="*/ 0 h 428"/>
              <a:gd name="T8" fmla="*/ 1080 w 1277"/>
              <a:gd name="T9" fmla="*/ 0 h 428"/>
              <a:gd name="T10" fmla="*/ 1277 w 1277"/>
              <a:gd name="T11" fmla="*/ 215 h 428"/>
              <a:gd name="T12" fmla="*/ 1080 w 1277"/>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277" h="428">
                <a:moveTo>
                  <a:pt x="1080" y="428"/>
                </a:moveTo>
                <a:lnTo>
                  <a:pt x="0" y="428"/>
                </a:lnTo>
                <a:lnTo>
                  <a:pt x="0" y="239"/>
                </a:lnTo>
                <a:lnTo>
                  <a:pt x="0" y="0"/>
                </a:lnTo>
                <a:lnTo>
                  <a:pt x="1080" y="0"/>
                </a:lnTo>
                <a:lnTo>
                  <a:pt x="1277" y="215"/>
                </a:lnTo>
                <a:lnTo>
                  <a:pt x="1080" y="428"/>
                </a:lnTo>
                <a:close/>
              </a:path>
            </a:pathLst>
          </a:custGeom>
          <a:solidFill>
            <a:srgbClr val="FFC000"/>
          </a:solidFill>
          <a:ln>
            <a:noFill/>
          </a:ln>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44" name="TextBox 243"/>
          <p:cNvSpPr txBox="1"/>
          <p:nvPr>
            <p:custDataLst>
              <p:tags r:id="rId15"/>
            </p:custDataLst>
          </p:nvPr>
        </p:nvSpPr>
        <p:spPr>
          <a:xfrm>
            <a:off x="9728200" y="3479800"/>
            <a:ext cx="1247140" cy="461645"/>
          </a:xfrm>
          <a:prstGeom prst="rect">
            <a:avLst/>
          </a:prstGeom>
          <a:solidFill>
            <a:srgbClr val="FFC000"/>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6</a:t>
            </a:r>
            <a:endParaRPr kumimoji="0" 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215" name="Rectangle 94"/>
          <p:cNvSpPr>
            <a:spLocks noChangeArrowheads="1"/>
          </p:cNvSpPr>
          <p:nvPr>
            <p:custDataLst>
              <p:tags r:id="rId16"/>
            </p:custDataLst>
          </p:nvPr>
        </p:nvSpPr>
        <p:spPr bwMode="auto">
          <a:xfrm>
            <a:off x="9461607" y="2843895"/>
            <a:ext cx="1720275" cy="20461"/>
          </a:xfrm>
          <a:prstGeom prst="rect">
            <a:avLst/>
          </a:prstGeom>
          <a:solidFill>
            <a:srgbClr val="FFC000"/>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11" name="Rectangle 94"/>
          <p:cNvSpPr>
            <a:spLocks noChangeArrowheads="1"/>
          </p:cNvSpPr>
          <p:nvPr>
            <p:custDataLst>
              <p:tags r:id="rId17"/>
            </p:custDataLst>
          </p:nvPr>
        </p:nvSpPr>
        <p:spPr bwMode="auto">
          <a:xfrm>
            <a:off x="7761007" y="2843895"/>
            <a:ext cx="1720275" cy="20461"/>
          </a:xfrm>
          <a:prstGeom prst="rect">
            <a:avLst/>
          </a:prstGeom>
          <a:solidFill>
            <a:srgbClr val="9BBB59"/>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5" name="Rectangle 91"/>
          <p:cNvSpPr>
            <a:spLocks noChangeArrowheads="1"/>
          </p:cNvSpPr>
          <p:nvPr>
            <p:custDataLst>
              <p:tags r:id="rId18"/>
            </p:custDataLst>
          </p:nvPr>
        </p:nvSpPr>
        <p:spPr bwMode="auto">
          <a:xfrm>
            <a:off x="1013494" y="2843895"/>
            <a:ext cx="1720275" cy="20461"/>
          </a:xfrm>
          <a:prstGeom prst="rect">
            <a:avLst/>
          </a:prstGeom>
          <a:solidFill>
            <a:srgbClr val="1F74AD"/>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6" name="Rectangle 92"/>
          <p:cNvSpPr>
            <a:spLocks noChangeArrowheads="1"/>
          </p:cNvSpPr>
          <p:nvPr>
            <p:custDataLst>
              <p:tags r:id="rId19"/>
            </p:custDataLst>
          </p:nvPr>
        </p:nvSpPr>
        <p:spPr bwMode="auto">
          <a:xfrm>
            <a:off x="2720587" y="2843895"/>
            <a:ext cx="1721849" cy="20461"/>
          </a:xfrm>
          <a:prstGeom prst="rect">
            <a:avLst/>
          </a:prstGeom>
          <a:solidFill>
            <a:srgbClr val="3498D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7" name="Rectangle 93"/>
          <p:cNvSpPr>
            <a:spLocks noChangeArrowheads="1"/>
          </p:cNvSpPr>
          <p:nvPr>
            <p:custDataLst>
              <p:tags r:id="rId20"/>
            </p:custDataLst>
          </p:nvPr>
        </p:nvSpPr>
        <p:spPr bwMode="auto">
          <a:xfrm>
            <a:off x="4392070" y="2843895"/>
            <a:ext cx="1721849" cy="20461"/>
          </a:xfrm>
          <a:prstGeom prst="rect">
            <a:avLst/>
          </a:prstGeom>
          <a:solidFill>
            <a:srgbClr val="1AA3AA"/>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8" name="Rectangle 94"/>
          <p:cNvSpPr>
            <a:spLocks noChangeArrowheads="1"/>
          </p:cNvSpPr>
          <p:nvPr>
            <p:custDataLst>
              <p:tags r:id="rId21"/>
            </p:custDataLst>
          </p:nvPr>
        </p:nvSpPr>
        <p:spPr bwMode="auto">
          <a:xfrm>
            <a:off x="6066702" y="2843895"/>
            <a:ext cx="1720275" cy="20461"/>
          </a:xfrm>
          <a:prstGeom prst="rect">
            <a:avLst/>
          </a:prstGeom>
          <a:solidFill>
            <a:srgbClr val="69A35B"/>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 name="Oval 6"/>
          <p:cNvSpPr/>
          <p:nvPr>
            <p:custDataLst>
              <p:tags r:id="rId22"/>
            </p:custDataLst>
          </p:nvPr>
        </p:nvSpPr>
        <p:spPr>
          <a:xfrm>
            <a:off x="893793" y="2775644"/>
            <a:ext cx="155900" cy="15590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5" name="Isosceles Triangle 244"/>
          <p:cNvSpPr/>
          <p:nvPr>
            <p:custDataLst>
              <p:tags r:id="rId23"/>
            </p:custDataLst>
          </p:nvPr>
        </p:nvSpPr>
        <p:spPr>
          <a:xfrm rot="5400000">
            <a:off x="11153509" y="2796667"/>
            <a:ext cx="155900" cy="107575"/>
          </a:xfrm>
          <a:prstGeom prst="triangl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6" name="Rectangle 245"/>
          <p:cNvSpPr/>
          <p:nvPr>
            <p:custDataLst>
              <p:tags r:id="rId24"/>
            </p:custDataLst>
          </p:nvPr>
        </p:nvSpPr>
        <p:spPr>
          <a:xfrm>
            <a:off x="1091071" y="5099343"/>
            <a:ext cx="1524736" cy="738664"/>
          </a:xfrm>
          <a:prstGeom prst="rect">
            <a:avLst/>
          </a:prstGeom>
        </p:spPr>
        <p:txBody>
          <a:bodyPr wrap="square" tIns="0">
            <a:normAutofit/>
          </a:bodyPr>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400" b="1" spc="150" smtClean="0">
                <a:solidFill>
                  <a:schemeClr val="accent5">
                    <a:lumMod val="50000"/>
                  </a:schemeClr>
                </a:solidFill>
                <a:latin typeface="微软雅黑" panose="020B0503020204020204" charset="-122"/>
                <a:ea typeface="微软雅黑" panose="020B0503020204020204" charset="-122"/>
              </a:rPr>
              <a:t>认识自我，优化人格整合</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210" name="Freeform 86"/>
          <p:cNvSpPr/>
          <p:nvPr>
            <p:custDataLst>
              <p:tags r:id="rId25"/>
            </p:custDataLst>
          </p:nvPr>
        </p:nvSpPr>
        <p:spPr bwMode="auto">
          <a:xfrm>
            <a:off x="7646113" y="3373511"/>
            <a:ext cx="2009873" cy="673630"/>
          </a:xfrm>
          <a:custGeom>
            <a:avLst/>
            <a:gdLst>
              <a:gd name="T0" fmla="*/ 1080 w 1277"/>
              <a:gd name="T1" fmla="*/ 428 h 428"/>
              <a:gd name="T2" fmla="*/ 0 w 1277"/>
              <a:gd name="T3" fmla="*/ 428 h 428"/>
              <a:gd name="T4" fmla="*/ 0 w 1277"/>
              <a:gd name="T5" fmla="*/ 239 h 428"/>
              <a:gd name="T6" fmla="*/ 0 w 1277"/>
              <a:gd name="T7" fmla="*/ 0 h 428"/>
              <a:gd name="T8" fmla="*/ 1080 w 1277"/>
              <a:gd name="T9" fmla="*/ 0 h 428"/>
              <a:gd name="T10" fmla="*/ 1277 w 1277"/>
              <a:gd name="T11" fmla="*/ 215 h 428"/>
              <a:gd name="T12" fmla="*/ 1080 w 1277"/>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277" h="428">
                <a:moveTo>
                  <a:pt x="1080" y="428"/>
                </a:moveTo>
                <a:lnTo>
                  <a:pt x="0" y="428"/>
                </a:lnTo>
                <a:lnTo>
                  <a:pt x="0" y="239"/>
                </a:lnTo>
                <a:lnTo>
                  <a:pt x="0" y="0"/>
                </a:lnTo>
                <a:lnTo>
                  <a:pt x="1080" y="0"/>
                </a:lnTo>
                <a:lnTo>
                  <a:pt x="1277" y="215"/>
                </a:lnTo>
                <a:lnTo>
                  <a:pt x="1080" y="428"/>
                </a:lnTo>
                <a:close/>
              </a:path>
            </a:pathLst>
          </a:custGeom>
          <a:solidFill>
            <a:srgbClr val="9BBB59"/>
          </a:solidFill>
          <a:ln>
            <a:noFill/>
          </a:ln>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43" name="TextBox 242"/>
          <p:cNvSpPr txBox="1"/>
          <p:nvPr>
            <p:custDataLst>
              <p:tags r:id="rId26"/>
            </p:custDataLst>
          </p:nvPr>
        </p:nvSpPr>
        <p:spPr>
          <a:xfrm>
            <a:off x="8027670" y="3479800"/>
            <a:ext cx="1247140" cy="461645"/>
          </a:xfrm>
          <a:prstGeom prst="rect">
            <a:avLst/>
          </a:prstGeom>
          <a:solidFill>
            <a:srgbClr val="9BBB59"/>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rPr>
              <a:t>5</a:t>
            </a:r>
            <a:endPar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90" name="Freeform 86"/>
          <p:cNvSpPr/>
          <p:nvPr>
            <p:custDataLst>
              <p:tags r:id="rId27"/>
            </p:custDataLst>
          </p:nvPr>
        </p:nvSpPr>
        <p:spPr bwMode="auto">
          <a:xfrm>
            <a:off x="5951807" y="3373511"/>
            <a:ext cx="2009873" cy="673630"/>
          </a:xfrm>
          <a:custGeom>
            <a:avLst/>
            <a:gdLst>
              <a:gd name="T0" fmla="*/ 1080 w 1277"/>
              <a:gd name="T1" fmla="*/ 428 h 428"/>
              <a:gd name="T2" fmla="*/ 0 w 1277"/>
              <a:gd name="T3" fmla="*/ 428 h 428"/>
              <a:gd name="T4" fmla="*/ 0 w 1277"/>
              <a:gd name="T5" fmla="*/ 239 h 428"/>
              <a:gd name="T6" fmla="*/ 0 w 1277"/>
              <a:gd name="T7" fmla="*/ 0 h 428"/>
              <a:gd name="T8" fmla="*/ 1080 w 1277"/>
              <a:gd name="T9" fmla="*/ 0 h 428"/>
              <a:gd name="T10" fmla="*/ 1277 w 1277"/>
              <a:gd name="T11" fmla="*/ 215 h 428"/>
              <a:gd name="T12" fmla="*/ 1080 w 1277"/>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277" h="428">
                <a:moveTo>
                  <a:pt x="1080" y="428"/>
                </a:moveTo>
                <a:lnTo>
                  <a:pt x="0" y="428"/>
                </a:lnTo>
                <a:lnTo>
                  <a:pt x="0" y="239"/>
                </a:lnTo>
                <a:lnTo>
                  <a:pt x="0" y="0"/>
                </a:lnTo>
                <a:lnTo>
                  <a:pt x="1080" y="0"/>
                </a:lnTo>
                <a:lnTo>
                  <a:pt x="1277" y="215"/>
                </a:lnTo>
                <a:lnTo>
                  <a:pt x="1080" y="428"/>
                </a:lnTo>
                <a:close/>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42" name="TextBox 241"/>
          <p:cNvSpPr txBox="1"/>
          <p:nvPr>
            <p:custDataLst>
              <p:tags r:id="rId28"/>
            </p:custDataLst>
          </p:nvPr>
        </p:nvSpPr>
        <p:spPr>
          <a:xfrm>
            <a:off x="6333490" y="3479800"/>
            <a:ext cx="1247140" cy="461645"/>
          </a:xfrm>
          <a:prstGeom prst="rect">
            <a:avLst/>
          </a:prstGeom>
          <a:solidFill>
            <a:srgbClr val="69A35B"/>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rPr>
              <a:t>4</a:t>
            </a:r>
            <a:endPar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7" name="Freeform 183"/>
          <p:cNvSpPr/>
          <p:nvPr>
            <p:custDataLst>
              <p:tags r:id="rId29"/>
            </p:custDataLst>
          </p:nvPr>
        </p:nvSpPr>
        <p:spPr bwMode="auto">
          <a:xfrm>
            <a:off x="4245698" y="3373511"/>
            <a:ext cx="2008299" cy="673630"/>
          </a:xfrm>
          <a:custGeom>
            <a:avLst/>
            <a:gdLst>
              <a:gd name="T0" fmla="*/ 1078 w 1276"/>
              <a:gd name="T1" fmla="*/ 428 h 428"/>
              <a:gd name="T2" fmla="*/ 0 w 1276"/>
              <a:gd name="T3" fmla="*/ 428 h 428"/>
              <a:gd name="T4" fmla="*/ 0 w 1276"/>
              <a:gd name="T5" fmla="*/ 0 h 428"/>
              <a:gd name="T6" fmla="*/ 1078 w 1276"/>
              <a:gd name="T7" fmla="*/ 0 h 428"/>
              <a:gd name="T8" fmla="*/ 1276 w 1276"/>
              <a:gd name="T9" fmla="*/ 215 h 428"/>
              <a:gd name="T10" fmla="*/ 1078 w 1276"/>
              <a:gd name="T11" fmla="*/ 428 h 428"/>
            </a:gdLst>
            <a:ahLst/>
            <a:cxnLst>
              <a:cxn ang="0">
                <a:pos x="T0" y="T1"/>
              </a:cxn>
              <a:cxn ang="0">
                <a:pos x="T2" y="T3"/>
              </a:cxn>
              <a:cxn ang="0">
                <a:pos x="T4" y="T5"/>
              </a:cxn>
              <a:cxn ang="0">
                <a:pos x="T6" y="T7"/>
              </a:cxn>
              <a:cxn ang="0">
                <a:pos x="T8" y="T9"/>
              </a:cxn>
              <a:cxn ang="0">
                <a:pos x="T10" y="T11"/>
              </a:cxn>
            </a:cxnLst>
            <a:rect l="0" t="0" r="r" b="b"/>
            <a:pathLst>
              <a:path w="1276" h="428">
                <a:moveTo>
                  <a:pt x="1078" y="428"/>
                </a:moveTo>
                <a:lnTo>
                  <a:pt x="0" y="428"/>
                </a:lnTo>
                <a:lnTo>
                  <a:pt x="0" y="0"/>
                </a:lnTo>
                <a:lnTo>
                  <a:pt x="1078" y="0"/>
                </a:lnTo>
                <a:lnTo>
                  <a:pt x="1276" y="215"/>
                </a:lnTo>
                <a:lnTo>
                  <a:pt x="1078" y="428"/>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41" name="TextBox 240"/>
          <p:cNvSpPr txBox="1"/>
          <p:nvPr>
            <p:custDataLst>
              <p:tags r:id="rId30"/>
            </p:custDataLst>
          </p:nvPr>
        </p:nvSpPr>
        <p:spPr>
          <a:xfrm>
            <a:off x="4626610" y="3479800"/>
            <a:ext cx="1247140" cy="461645"/>
          </a:xfrm>
          <a:prstGeom prst="rect">
            <a:avLst/>
          </a:prstGeom>
          <a:solidFill>
            <a:srgbClr val="1AA3AA"/>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rPr>
              <a:t>3</a:t>
            </a:r>
            <a:endPar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2" name="Freeform 188"/>
          <p:cNvSpPr/>
          <p:nvPr>
            <p:custDataLst>
              <p:tags r:id="rId31"/>
            </p:custDataLst>
          </p:nvPr>
        </p:nvSpPr>
        <p:spPr bwMode="auto">
          <a:xfrm>
            <a:off x="2549032" y="3373511"/>
            <a:ext cx="2009873" cy="673630"/>
          </a:xfrm>
          <a:custGeom>
            <a:avLst/>
            <a:gdLst>
              <a:gd name="T0" fmla="*/ 1080 w 1277"/>
              <a:gd name="T1" fmla="*/ 428 h 428"/>
              <a:gd name="T2" fmla="*/ 0 w 1277"/>
              <a:gd name="T3" fmla="*/ 428 h 428"/>
              <a:gd name="T4" fmla="*/ 0 w 1277"/>
              <a:gd name="T5" fmla="*/ 0 h 428"/>
              <a:gd name="T6" fmla="*/ 1080 w 1277"/>
              <a:gd name="T7" fmla="*/ 0 h 428"/>
              <a:gd name="T8" fmla="*/ 1277 w 1277"/>
              <a:gd name="T9" fmla="*/ 215 h 428"/>
              <a:gd name="T10" fmla="*/ 1080 w 1277"/>
              <a:gd name="T11" fmla="*/ 428 h 428"/>
            </a:gdLst>
            <a:ahLst/>
            <a:cxnLst>
              <a:cxn ang="0">
                <a:pos x="T0" y="T1"/>
              </a:cxn>
              <a:cxn ang="0">
                <a:pos x="T2" y="T3"/>
              </a:cxn>
              <a:cxn ang="0">
                <a:pos x="T4" y="T5"/>
              </a:cxn>
              <a:cxn ang="0">
                <a:pos x="T6" y="T7"/>
              </a:cxn>
              <a:cxn ang="0">
                <a:pos x="T8" y="T9"/>
              </a:cxn>
              <a:cxn ang="0">
                <a:pos x="T10" y="T11"/>
              </a:cxn>
            </a:cxnLst>
            <a:rect l="0" t="0" r="r" b="b"/>
            <a:pathLst>
              <a:path w="1277" h="428">
                <a:moveTo>
                  <a:pt x="1080" y="428"/>
                </a:moveTo>
                <a:lnTo>
                  <a:pt x="0" y="428"/>
                </a:lnTo>
                <a:lnTo>
                  <a:pt x="0" y="0"/>
                </a:lnTo>
                <a:lnTo>
                  <a:pt x="1080" y="0"/>
                </a:lnTo>
                <a:lnTo>
                  <a:pt x="1277" y="215"/>
                </a:lnTo>
                <a:lnTo>
                  <a:pt x="1080" y="428"/>
                </a:lnTo>
                <a:close/>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240" name="TextBox 239"/>
          <p:cNvSpPr txBox="1"/>
          <p:nvPr>
            <p:custDataLst>
              <p:tags r:id="rId32"/>
            </p:custDataLst>
          </p:nvPr>
        </p:nvSpPr>
        <p:spPr>
          <a:xfrm>
            <a:off x="2930525" y="3479800"/>
            <a:ext cx="1247140" cy="461645"/>
          </a:xfrm>
          <a:prstGeom prst="rect">
            <a:avLst/>
          </a:prstGeom>
          <a:solidFill>
            <a:srgbClr val="3498DB"/>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rPr>
              <a:t>2</a:t>
            </a:r>
            <a:endParaRPr kumimoji="0" lang="en-US"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7" name="Freeform 193"/>
          <p:cNvSpPr/>
          <p:nvPr>
            <p:custDataLst>
              <p:tags r:id="rId33"/>
            </p:custDataLst>
          </p:nvPr>
        </p:nvSpPr>
        <p:spPr bwMode="auto">
          <a:xfrm>
            <a:off x="854529" y="3373511"/>
            <a:ext cx="2008299" cy="673630"/>
          </a:xfrm>
          <a:custGeom>
            <a:avLst/>
            <a:gdLst>
              <a:gd name="T0" fmla="*/ 1078 w 1276"/>
              <a:gd name="T1" fmla="*/ 428 h 428"/>
              <a:gd name="T2" fmla="*/ 0 w 1276"/>
              <a:gd name="T3" fmla="*/ 428 h 428"/>
              <a:gd name="T4" fmla="*/ 123 w 1276"/>
              <a:gd name="T5" fmla="*/ 215 h 428"/>
              <a:gd name="T6" fmla="*/ 0 w 1276"/>
              <a:gd name="T7" fmla="*/ 0 h 428"/>
              <a:gd name="T8" fmla="*/ 1078 w 1276"/>
              <a:gd name="T9" fmla="*/ 0 h 428"/>
              <a:gd name="T10" fmla="*/ 1276 w 1276"/>
              <a:gd name="T11" fmla="*/ 215 h 428"/>
              <a:gd name="T12" fmla="*/ 1078 w 1276"/>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276" h="428">
                <a:moveTo>
                  <a:pt x="1078" y="428"/>
                </a:moveTo>
                <a:lnTo>
                  <a:pt x="0" y="428"/>
                </a:lnTo>
                <a:lnTo>
                  <a:pt x="123" y="215"/>
                </a:lnTo>
                <a:lnTo>
                  <a:pt x="0" y="0"/>
                </a:lnTo>
                <a:lnTo>
                  <a:pt x="1078" y="0"/>
                </a:lnTo>
                <a:lnTo>
                  <a:pt x="1276" y="215"/>
                </a:lnTo>
                <a:lnTo>
                  <a:pt x="1078" y="428"/>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5" name="TextBox 5"/>
          <p:cNvSpPr txBox="1"/>
          <p:nvPr>
            <p:custDataLst>
              <p:tags r:id="rId34"/>
            </p:custDataLst>
          </p:nvPr>
        </p:nvSpPr>
        <p:spPr>
          <a:xfrm>
            <a:off x="1235075" y="3479800"/>
            <a:ext cx="1247140" cy="461645"/>
          </a:xfrm>
          <a:prstGeom prst="rect">
            <a:avLst/>
          </a:prstGeom>
          <a:solidFill>
            <a:srgbClr val="1F74AD"/>
          </a:solidFill>
        </p:spPr>
        <p:txBody>
          <a:bodyPr wrap="square" lIns="90000" tIns="46800" rIns="90000" bIns="46800" rtlCol="0">
            <a:normAutofit fontScale="95000"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1</a:t>
            </a:r>
            <a:endParaRPr kumimoji="0" 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72" name="Rectangle 245"/>
          <p:cNvSpPr/>
          <p:nvPr>
            <p:custDataLst>
              <p:tags r:id="rId35"/>
            </p:custDataLst>
          </p:nvPr>
        </p:nvSpPr>
        <p:spPr>
          <a:xfrm>
            <a:off x="2799108" y="5099343"/>
            <a:ext cx="1524736" cy="738664"/>
          </a:xfrm>
          <a:prstGeom prst="rect">
            <a:avLst/>
          </a:prstGeom>
        </p:spPr>
        <p:txBody>
          <a:bodyPr wrap="square" tIns="0">
            <a:normAutofit/>
          </a:bodyPr>
          <a:p>
            <a:pPr lvl="0" algn="ctr">
              <a:lnSpc>
                <a:spcPct val="120000"/>
              </a:lnSpc>
              <a:defRPr/>
            </a:pPr>
            <a:r>
              <a:rPr lang="zh-CN" altLang="en-US" sz="1400" b="1" spc="150" smtClean="0">
                <a:solidFill>
                  <a:schemeClr val="accent5">
                    <a:lumMod val="50000"/>
                  </a:schemeClr>
                </a:solidFill>
                <a:latin typeface="微软雅黑" panose="020B0503020204020204" charset="-122"/>
                <a:ea typeface="微软雅黑" panose="020B0503020204020204" charset="-122"/>
              </a:rPr>
              <a:t>努力学习科学文化知识</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75" name="Rectangle 245"/>
          <p:cNvSpPr/>
          <p:nvPr>
            <p:custDataLst>
              <p:tags r:id="rId36"/>
            </p:custDataLst>
          </p:nvPr>
        </p:nvSpPr>
        <p:spPr>
          <a:xfrm>
            <a:off x="4507145" y="5089818"/>
            <a:ext cx="1524736" cy="738664"/>
          </a:xfrm>
          <a:prstGeom prst="rect">
            <a:avLst/>
          </a:prstGeom>
        </p:spPr>
        <p:txBody>
          <a:bodyPr wrap="square" tIns="0">
            <a:normAutofit lnSpcReduction="20000"/>
          </a:bodyPr>
          <a:p>
            <a:pPr lvl="0" algn="ctr">
              <a:lnSpc>
                <a:spcPct val="120000"/>
              </a:lnSpc>
              <a:defRPr/>
            </a:pPr>
            <a:r>
              <a:rPr lang="zh-CN" altLang="en-US" sz="1400" b="1" spc="150" smtClean="0">
                <a:solidFill>
                  <a:schemeClr val="accent5">
                    <a:lumMod val="50000"/>
                  </a:schemeClr>
                </a:solidFill>
                <a:latin typeface="微软雅黑" panose="020B0503020204020204" charset="-122"/>
                <a:ea typeface="微软雅黑" panose="020B0503020204020204" charset="-122"/>
              </a:rPr>
              <a:t>积极参加实践活动，从小事做起</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78" name="Rectangle 245"/>
          <p:cNvSpPr/>
          <p:nvPr>
            <p:custDataLst>
              <p:tags r:id="rId37"/>
            </p:custDataLst>
          </p:nvPr>
        </p:nvSpPr>
        <p:spPr>
          <a:xfrm>
            <a:off x="6215380" y="5099050"/>
            <a:ext cx="1502410" cy="738505"/>
          </a:xfrm>
          <a:prstGeom prst="rect">
            <a:avLst/>
          </a:prstGeom>
        </p:spPr>
        <p:txBody>
          <a:bodyPr wrap="square" tIns="0">
            <a:normAutofit lnSpcReduction="20000"/>
          </a:bodyPr>
          <a:p>
            <a:pPr lvl="0" algn="ctr">
              <a:lnSpc>
                <a:spcPct val="120000"/>
              </a:lnSpc>
              <a:defRPr/>
            </a:pPr>
            <a:r>
              <a:rPr lang="zh-CN" altLang="en-US" sz="1400" b="1" spc="150" smtClean="0">
                <a:solidFill>
                  <a:schemeClr val="accent5">
                    <a:lumMod val="50000"/>
                  </a:schemeClr>
                </a:solidFill>
                <a:latin typeface="微软雅黑" panose="020B0503020204020204" charset="-122"/>
                <a:ea typeface="微软雅黑" panose="020B0503020204020204" charset="-122"/>
              </a:rPr>
              <a:t>发展良好的人际关系，融入集体</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81" name="Rectangle 245"/>
          <p:cNvSpPr/>
          <p:nvPr>
            <p:custDataLst>
              <p:tags r:id="rId38"/>
            </p:custDataLst>
          </p:nvPr>
        </p:nvSpPr>
        <p:spPr>
          <a:xfrm>
            <a:off x="7923219" y="5099343"/>
            <a:ext cx="1524736" cy="738664"/>
          </a:xfrm>
          <a:prstGeom prst="rect">
            <a:avLst/>
          </a:prstGeom>
        </p:spPr>
        <p:txBody>
          <a:bodyPr wrap="square" tIns="0">
            <a:normAutofit/>
          </a:bodyPr>
          <a:p>
            <a:pPr lvl="0" algn="ctr">
              <a:lnSpc>
                <a:spcPct val="120000"/>
              </a:lnSpc>
              <a:defRPr/>
            </a:pPr>
            <a:r>
              <a:rPr lang="zh-CN" altLang="en-US" sz="1400" b="1" spc="150" smtClean="0">
                <a:solidFill>
                  <a:schemeClr val="accent5">
                    <a:lumMod val="50000"/>
                  </a:schemeClr>
                </a:solidFill>
                <a:latin typeface="微软雅黑" panose="020B0503020204020204" charset="-122"/>
                <a:ea typeface="微软雅黑" panose="020B0503020204020204" charset="-122"/>
              </a:rPr>
              <a:t>锻炼身体，强健体魄</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84" name="Rectangle 245"/>
          <p:cNvSpPr/>
          <p:nvPr>
            <p:custDataLst>
              <p:tags r:id="rId39"/>
            </p:custDataLst>
          </p:nvPr>
        </p:nvSpPr>
        <p:spPr>
          <a:xfrm>
            <a:off x="9631045" y="5089525"/>
            <a:ext cx="1502410" cy="738505"/>
          </a:xfrm>
          <a:prstGeom prst="rect">
            <a:avLst/>
          </a:prstGeom>
        </p:spPr>
        <p:txBody>
          <a:bodyPr wrap="square" tIns="0">
            <a:normAutofit lnSpcReduction="20000"/>
          </a:bodyPr>
          <a:p>
            <a:pPr lvl="0" algn="ctr">
              <a:lnSpc>
                <a:spcPct val="120000"/>
              </a:lnSpc>
              <a:defRPr/>
            </a:pPr>
            <a:r>
              <a:rPr lang="zh-CN" altLang="en-US" sz="1400" b="1" spc="150" smtClean="0">
                <a:solidFill>
                  <a:schemeClr val="accent5">
                    <a:lumMod val="50000"/>
                  </a:schemeClr>
                </a:solidFill>
                <a:latin typeface="微软雅黑" panose="020B0503020204020204" charset="-122"/>
                <a:ea typeface="微软雅黑" panose="020B0503020204020204" charset="-122"/>
              </a:rPr>
              <a:t>防止“过犹不及”</a:t>
            </a:r>
            <a:endParaRPr lang="zh-CN" altLang="en-US" sz="1400" b="1" spc="150" smtClean="0">
              <a:solidFill>
                <a:schemeClr val="accent5">
                  <a:lumMod val="50000"/>
                </a:schemeClr>
              </a:solidFill>
              <a:latin typeface="微软雅黑" panose="020B0503020204020204" charset="-122"/>
              <a:ea typeface="微软雅黑" panose="020B0503020204020204" charset="-122"/>
            </a:endParaRPr>
          </a:p>
        </p:txBody>
      </p:sp>
      <p:sp>
        <p:nvSpPr>
          <p:cNvPr id="10" name="文本框 9"/>
          <p:cNvSpPr txBox="1"/>
          <p:nvPr>
            <p:custDataLst>
              <p:tags r:id="rId40"/>
            </p:custDataLst>
          </p:nvPr>
        </p:nvSpPr>
        <p:spPr>
          <a:xfrm>
            <a:off x="964565" y="1631315"/>
            <a:ext cx="10269220" cy="51816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我大学生现实人格与健康人格的标准存在较大的反差。要消除这种反差，塑造健康的人格，应从以下几方面努力：</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大学生人格发展与培养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77278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ctr"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大学生常见的人格发展缺陷与调适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一、自卑</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5080" y="1839595"/>
            <a:ext cx="7156450" cy="380555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5"/>
            </p:custDataLst>
          </p:nvPr>
        </p:nvSpPr>
        <p:spPr>
          <a:xfrm>
            <a:off x="501650" y="2225040"/>
            <a:ext cx="6238240" cy="3419475"/>
          </a:xfrm>
          <a:prstGeom prst="rect">
            <a:avLst/>
          </a:prstGeom>
        </p:spPr>
        <p:txBody>
          <a:bodyPr/>
          <a:p>
            <a:pPr marL="285750" marR="0" lvl="0" indent="-285750" algn="just" defTabSz="914400" rtl="0" fontAlgn="base">
              <a:lnSpc>
                <a:spcPct val="130000"/>
              </a:lnSpc>
              <a:spcBef>
                <a:spcPts val="800"/>
              </a:spcBef>
              <a:spcAft>
                <a:spcPts val="0"/>
              </a:spcAft>
              <a:buClr>
                <a:srgbClr val="00B050"/>
              </a:buClr>
              <a:buSzTx/>
              <a:buFont typeface="Malgun Gothic" panose="020B0503020000020004" charset="-127"/>
              <a:buChar char="▣"/>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自卑心理来源于心理上的一种消极暗示，是人的自惭自艾、悲观失望、变形自尊的情感体验。有些同学一遇到不如意的事便垂头丧气，怨天尤人，或自认为无能为力并甘愿失败，对前途失去信心，心灰意冷等，这都是自卑的表现。引起自卑的既有人生态度、意志品质方面的原因，也有认知错误、人格不成熟的原因。</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a:p>
            <a:pPr marL="285750" marR="0" lvl="0" indent="-285750" algn="just" defTabSz="914400" rtl="0" fontAlgn="base">
              <a:lnSpc>
                <a:spcPct val="130000"/>
              </a:lnSpc>
              <a:spcBef>
                <a:spcPts val="800"/>
              </a:spcBef>
              <a:spcAft>
                <a:spcPts val="0"/>
              </a:spcAft>
              <a:buClr>
                <a:srgbClr val="00B050"/>
              </a:buClr>
              <a:buSzTx/>
              <a:buFont typeface="Malgun Gothic" panose="020B0503020000020004" charset="-127"/>
              <a:buChar char="▣"/>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克服自卑心理应该培养多方面的兴趣与爱好，多参加集体活动，多加强体育锻炼，多看幽默剧、相声等能给人带来笑声的节目，培养乐观的性格。</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grpSp>
        <p:nvGrpSpPr>
          <p:cNvPr id="15" name="组合 14"/>
          <p:cNvGrpSpPr/>
          <p:nvPr/>
        </p:nvGrpSpPr>
        <p:grpSpPr>
          <a:xfrm>
            <a:off x="7449185" y="1925955"/>
            <a:ext cx="4206240" cy="3718560"/>
            <a:chOff x="9672" y="2691"/>
            <a:chExt cx="8866" cy="7088"/>
          </a:xfrm>
        </p:grpSpPr>
        <p:sp>
          <p:nvSpPr>
            <p:cNvPr id="3" name="矩形 2"/>
            <p:cNvSpPr/>
            <p:nvPr>
              <p:custDataLst>
                <p:tags r:id="rId6"/>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FFFF"/>
                  </a:solidFill>
                  <a:latin typeface="微软雅黑" panose="020B0503020204020204" charset="-122"/>
                  <a:ea typeface="微软雅黑" panose="020B0503020204020204" charset="-122"/>
                  <a:sym typeface="Arial" panose="020B0604020202020204" pitchFamily="34" charset="0"/>
                </a:rPr>
                <a:t>任务三　大学生常见的人格发展缺陷与调适</a:t>
              </a: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7">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029970" y="3877945"/>
            <a:ext cx="6179185" cy="1340485"/>
          </a:xfrm>
        </p:spPr>
        <p:txBody>
          <a:bodyPr anchor="ctr" anchorCtr="0">
            <a:noAutofit/>
          </a:bodyPr>
          <a:lstStyle/>
          <a:p>
            <a:pPr algn="r">
              <a:lnSpc>
                <a:spcPct val="100000"/>
              </a:lnSpc>
            </a:pPr>
            <a:r>
              <a:rPr lang="zh-CN" altLang="en-US" sz="4400" spc="200" dirty="0">
                <a:solidFill>
                  <a:schemeClr val="tx1">
                    <a:lumMod val="85000"/>
                    <a:lumOff val="15000"/>
                  </a:schemeClr>
                </a:solidFill>
                <a:uFillTx/>
              </a:rPr>
              <a:t>大学生人格发展与培养</a:t>
            </a:r>
            <a:endParaRPr lang="zh-CN" altLang="en-US" sz="4400" spc="200" dirty="0">
              <a:solidFill>
                <a:schemeClr val="tx1">
                  <a:lumMod val="85000"/>
                  <a:lumOff val="15000"/>
                </a:schemeClr>
              </a:solidFill>
              <a:uFillTx/>
            </a:endParaRPr>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五</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5616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二、猜疑</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887855"/>
            <a:ext cx="9622155" cy="3382645"/>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166620" y="2199005"/>
            <a:ext cx="8210550" cy="2657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猜疑主要表现在人际交往中过度的神经过敏，遇事太敏感，疑神疑鬼。有些大学生在人际交往中往往具有双重性，一方面渴望能得到他人的理解和信任，另一方面又经常不理解、不信任他人。疑心重的人对他人的一言一行、一举一动都十分敏感，认为有其特定的含义，总以为他人在评论自己，说自己坏话，于是整天闷闷不乐。猜疑心理实际上是一种对别人不放心、不信任的戒备情感体验，这种心理往往把自己带入如履薄冰的境地，容易造成人际交往中的对立、误解情绪。</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二、猜疑</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964565" y="149796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当出现猜疑心理时，可以尝试运用以下的方法加以调整：</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3" name="组合 22"/>
          <p:cNvGrpSpPr/>
          <p:nvPr/>
        </p:nvGrpSpPr>
        <p:grpSpPr>
          <a:xfrm>
            <a:off x="977265" y="2427251"/>
            <a:ext cx="10570935" cy="3333940"/>
            <a:chOff x="1539" y="3822"/>
            <a:chExt cx="16647" cy="4743"/>
          </a:xfrm>
        </p:grpSpPr>
        <p:sp>
          <p:nvSpPr>
            <p:cNvPr id="15" name="矩形: 圆角 14"/>
            <p:cNvSpPr/>
            <p:nvPr>
              <p:custDataLst>
                <p:tags r:id="rId3"/>
              </p:custDataLst>
            </p:nvPr>
          </p:nvSpPr>
          <p:spPr>
            <a:xfrm>
              <a:off x="1539" y="4359"/>
              <a:ext cx="3607" cy="4206"/>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圆角 11"/>
            <p:cNvSpPr/>
            <p:nvPr>
              <p:custDataLst>
                <p:tags r:id="rId4"/>
              </p:custDataLst>
            </p:nvPr>
          </p:nvSpPr>
          <p:spPr>
            <a:xfrm>
              <a:off x="2841" y="3822"/>
              <a:ext cx="1003" cy="1003"/>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books_115067"/>
            <p:cNvSpPr>
              <a:spLocks noChangeAspect="1"/>
            </p:cNvSpPr>
            <p:nvPr>
              <p:custDataLst>
                <p:tags r:id="rId5"/>
              </p:custDataLst>
            </p:nvPr>
          </p:nvSpPr>
          <p:spPr bwMode="auto">
            <a:xfrm>
              <a:off x="3076" y="4101"/>
              <a:ext cx="534" cy="446"/>
            </a:xfrm>
            <a:custGeom>
              <a:avLst/>
              <a:gdLst>
                <a:gd name="T0" fmla="*/ 873 w 3949"/>
                <a:gd name="T1" fmla="*/ 2867 h 3307"/>
                <a:gd name="T2" fmla="*/ 767 w 3949"/>
                <a:gd name="T3" fmla="*/ 2760 h 3307"/>
                <a:gd name="T4" fmla="*/ 873 w 3949"/>
                <a:gd name="T5" fmla="*/ 2653 h 3307"/>
                <a:gd name="T6" fmla="*/ 3949 w 3949"/>
                <a:gd name="T7" fmla="*/ 2653 h 3307"/>
                <a:gd name="T8" fmla="*/ 3949 w 3949"/>
                <a:gd name="T9" fmla="*/ 2213 h 3307"/>
                <a:gd name="T10" fmla="*/ 3736 w 3949"/>
                <a:gd name="T11" fmla="*/ 2213 h 3307"/>
                <a:gd name="T12" fmla="*/ 3736 w 3949"/>
                <a:gd name="T13" fmla="*/ 1760 h 3307"/>
                <a:gd name="T14" fmla="*/ 540 w 3949"/>
                <a:gd name="T15" fmla="*/ 1760 h 3307"/>
                <a:gd name="T16" fmla="*/ 433 w 3949"/>
                <a:gd name="T17" fmla="*/ 1653 h 3307"/>
                <a:gd name="T18" fmla="*/ 540 w 3949"/>
                <a:gd name="T19" fmla="*/ 1547 h 3307"/>
                <a:gd name="T20" fmla="*/ 3736 w 3949"/>
                <a:gd name="T21" fmla="*/ 1547 h 3307"/>
                <a:gd name="T22" fmla="*/ 3736 w 3949"/>
                <a:gd name="T23" fmla="*/ 1093 h 3307"/>
                <a:gd name="T24" fmla="*/ 3949 w 3949"/>
                <a:gd name="T25" fmla="*/ 1093 h 3307"/>
                <a:gd name="T26" fmla="*/ 3949 w 3949"/>
                <a:gd name="T27" fmla="*/ 653 h 3307"/>
                <a:gd name="T28" fmla="*/ 873 w 3949"/>
                <a:gd name="T29" fmla="*/ 653 h 3307"/>
                <a:gd name="T30" fmla="*/ 767 w 3949"/>
                <a:gd name="T31" fmla="*/ 547 h 3307"/>
                <a:gd name="T32" fmla="*/ 873 w 3949"/>
                <a:gd name="T33" fmla="*/ 440 h 3307"/>
                <a:gd name="T34" fmla="*/ 3949 w 3949"/>
                <a:gd name="T35" fmla="*/ 440 h 3307"/>
                <a:gd name="T36" fmla="*/ 3949 w 3949"/>
                <a:gd name="T37" fmla="*/ 0 h 3307"/>
                <a:gd name="T38" fmla="*/ 884 w 3949"/>
                <a:gd name="T39" fmla="*/ 0 h 3307"/>
                <a:gd name="T40" fmla="*/ 336 w 3949"/>
                <a:gd name="T41" fmla="*/ 549 h 3307"/>
                <a:gd name="T42" fmla="*/ 807 w 3949"/>
                <a:gd name="T43" fmla="*/ 1093 h 3307"/>
                <a:gd name="T44" fmla="*/ 560 w 3949"/>
                <a:gd name="T45" fmla="*/ 1093 h 3307"/>
                <a:gd name="T46" fmla="*/ 0 w 3949"/>
                <a:gd name="T47" fmla="*/ 1653 h 3307"/>
                <a:gd name="T48" fmla="*/ 560 w 3949"/>
                <a:gd name="T49" fmla="*/ 2213 h 3307"/>
                <a:gd name="T50" fmla="*/ 793 w 3949"/>
                <a:gd name="T51" fmla="*/ 2213 h 3307"/>
                <a:gd name="T52" fmla="*/ 336 w 3949"/>
                <a:gd name="T53" fmla="*/ 2756 h 3307"/>
                <a:gd name="T54" fmla="*/ 884 w 3949"/>
                <a:gd name="T55" fmla="*/ 3307 h 3307"/>
                <a:gd name="T56" fmla="*/ 3949 w 3949"/>
                <a:gd name="T57" fmla="*/ 3307 h 3307"/>
                <a:gd name="T58" fmla="*/ 3949 w 3949"/>
                <a:gd name="T59" fmla="*/ 2867 h 3307"/>
                <a:gd name="T60" fmla="*/ 873 w 3949"/>
                <a:gd name="T61" fmla="*/ 2867 h 3307"/>
                <a:gd name="T62" fmla="*/ 873 w 3949"/>
                <a:gd name="T63" fmla="*/ 2867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49" h="3307">
                  <a:moveTo>
                    <a:pt x="873" y="2867"/>
                  </a:moveTo>
                  <a:cubicBezTo>
                    <a:pt x="814" y="2867"/>
                    <a:pt x="767" y="2819"/>
                    <a:pt x="767" y="2760"/>
                  </a:cubicBezTo>
                  <a:cubicBezTo>
                    <a:pt x="767" y="2701"/>
                    <a:pt x="814" y="2653"/>
                    <a:pt x="873" y="2653"/>
                  </a:cubicBezTo>
                  <a:lnTo>
                    <a:pt x="3949" y="2653"/>
                  </a:lnTo>
                  <a:lnTo>
                    <a:pt x="3949" y="2213"/>
                  </a:lnTo>
                  <a:lnTo>
                    <a:pt x="3736" y="2213"/>
                  </a:lnTo>
                  <a:lnTo>
                    <a:pt x="3736" y="1760"/>
                  </a:lnTo>
                  <a:lnTo>
                    <a:pt x="540" y="1760"/>
                  </a:lnTo>
                  <a:cubicBezTo>
                    <a:pt x="481" y="1760"/>
                    <a:pt x="433" y="1712"/>
                    <a:pt x="433" y="1653"/>
                  </a:cubicBezTo>
                  <a:cubicBezTo>
                    <a:pt x="433" y="1595"/>
                    <a:pt x="481" y="1547"/>
                    <a:pt x="540" y="1547"/>
                  </a:cubicBezTo>
                  <a:lnTo>
                    <a:pt x="3736" y="1547"/>
                  </a:lnTo>
                  <a:lnTo>
                    <a:pt x="3736" y="1093"/>
                  </a:lnTo>
                  <a:lnTo>
                    <a:pt x="3949" y="1093"/>
                  </a:lnTo>
                  <a:lnTo>
                    <a:pt x="3949" y="653"/>
                  </a:lnTo>
                  <a:lnTo>
                    <a:pt x="873" y="653"/>
                  </a:lnTo>
                  <a:cubicBezTo>
                    <a:pt x="814" y="653"/>
                    <a:pt x="767" y="606"/>
                    <a:pt x="767" y="547"/>
                  </a:cubicBezTo>
                  <a:cubicBezTo>
                    <a:pt x="767" y="488"/>
                    <a:pt x="814" y="440"/>
                    <a:pt x="873" y="440"/>
                  </a:cubicBezTo>
                  <a:lnTo>
                    <a:pt x="3949" y="440"/>
                  </a:lnTo>
                  <a:lnTo>
                    <a:pt x="3949" y="0"/>
                  </a:lnTo>
                  <a:lnTo>
                    <a:pt x="884" y="0"/>
                  </a:lnTo>
                  <a:cubicBezTo>
                    <a:pt x="582" y="0"/>
                    <a:pt x="336" y="247"/>
                    <a:pt x="336" y="549"/>
                  </a:cubicBezTo>
                  <a:cubicBezTo>
                    <a:pt x="336" y="826"/>
                    <a:pt x="541" y="1053"/>
                    <a:pt x="807" y="1093"/>
                  </a:cubicBezTo>
                  <a:lnTo>
                    <a:pt x="560" y="1093"/>
                  </a:lnTo>
                  <a:cubicBezTo>
                    <a:pt x="251" y="1093"/>
                    <a:pt x="0" y="1344"/>
                    <a:pt x="0" y="1653"/>
                  </a:cubicBezTo>
                  <a:cubicBezTo>
                    <a:pt x="0" y="1963"/>
                    <a:pt x="251" y="2213"/>
                    <a:pt x="560" y="2213"/>
                  </a:cubicBezTo>
                  <a:lnTo>
                    <a:pt x="793" y="2213"/>
                  </a:lnTo>
                  <a:cubicBezTo>
                    <a:pt x="534" y="2253"/>
                    <a:pt x="336" y="2485"/>
                    <a:pt x="336" y="2756"/>
                  </a:cubicBezTo>
                  <a:cubicBezTo>
                    <a:pt x="336" y="3058"/>
                    <a:pt x="582" y="3307"/>
                    <a:pt x="884" y="3307"/>
                  </a:cubicBezTo>
                  <a:lnTo>
                    <a:pt x="3949" y="3307"/>
                  </a:lnTo>
                  <a:lnTo>
                    <a:pt x="3949" y="2867"/>
                  </a:lnTo>
                  <a:lnTo>
                    <a:pt x="873" y="2867"/>
                  </a:lnTo>
                  <a:lnTo>
                    <a:pt x="873" y="2867"/>
                  </a:ln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6"/>
              </p:custDataLst>
            </p:nvPr>
          </p:nvSpPr>
          <p:spPr>
            <a:xfrm>
              <a:off x="1724" y="4950"/>
              <a:ext cx="3237" cy="552"/>
            </a:xfrm>
            <a:prstGeom prst="rect">
              <a:avLst/>
            </a:prstGeom>
            <a:noFill/>
          </p:spPr>
          <p:txBody>
            <a:bodyPr wrap="square" rtlCol="0" anchor="ctr">
              <a:normAutofit lnSpcReduction="20000"/>
            </a:bodyPr>
            <a:lstStyle/>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kumimoji="0" lang="zh-CN" altLang="en-US"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1" name="文本框 20"/>
            <p:cNvSpPr txBox="1"/>
            <p:nvPr>
              <p:custDataLst>
                <p:tags r:id="rId7"/>
              </p:custDataLst>
            </p:nvPr>
          </p:nvSpPr>
          <p:spPr>
            <a:xfrm>
              <a:off x="1539" y="5562"/>
              <a:ext cx="3608" cy="2679"/>
            </a:xfrm>
            <a:prstGeom prst="rect">
              <a:avLst/>
            </a:prstGeom>
            <a:noFill/>
          </p:spPr>
          <p:txBody>
            <a:bodyPr wrap="square" rtlCol="0"/>
            <a:lstStyle/>
            <a:p>
              <a:pPr marL="0" marR="0" lvl="0" indent="0" algn="ctr"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当产生猜疑时先不要外露，可留心观察所疑的人和事，若猜疑被证实时，不会因此感到震惊；当猜疑不成立时应打消疑心。因为不曾外露也不会伤害他人。</a:t>
              </a:r>
              <a:endPar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圆角 15"/>
            <p:cNvSpPr/>
            <p:nvPr>
              <p:custDataLst>
                <p:tags r:id="rId8"/>
              </p:custDataLst>
            </p:nvPr>
          </p:nvSpPr>
          <p:spPr>
            <a:xfrm>
              <a:off x="5905" y="4359"/>
              <a:ext cx="3607" cy="4206"/>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圆角 12"/>
            <p:cNvSpPr/>
            <p:nvPr>
              <p:custDataLst>
                <p:tags r:id="rId9"/>
              </p:custDataLst>
            </p:nvPr>
          </p:nvSpPr>
          <p:spPr>
            <a:xfrm>
              <a:off x="7207" y="3822"/>
              <a:ext cx="1003" cy="1003"/>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books_115067"/>
            <p:cNvSpPr>
              <a:spLocks noChangeAspect="1"/>
            </p:cNvSpPr>
            <p:nvPr>
              <p:custDataLst>
                <p:tags r:id="rId10"/>
              </p:custDataLst>
            </p:nvPr>
          </p:nvSpPr>
          <p:spPr bwMode="auto">
            <a:xfrm>
              <a:off x="7442" y="4106"/>
              <a:ext cx="534" cy="43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ysClr val="window" lastClr="FFFFFF"/>
            </a:solidFill>
            <a:ln>
              <a:noFill/>
            </a:ln>
          </p:spPr>
          <p:txBody>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1"/>
              </p:custDataLst>
            </p:nvPr>
          </p:nvSpPr>
          <p:spPr>
            <a:xfrm>
              <a:off x="6090" y="4950"/>
              <a:ext cx="3237" cy="552"/>
            </a:xfrm>
            <a:prstGeom prst="rect">
              <a:avLst/>
            </a:prstGeom>
            <a:noFill/>
          </p:spPr>
          <p:txBody>
            <a:bodyPr wrap="square" rtlCol="0" anchor="ctr">
              <a:normAutofit lnSpcReduction="20000"/>
            </a:bodyPr>
            <a:lstStyle/>
            <a:p>
              <a:pPr algn="ctr">
                <a:lnSpc>
                  <a:spcPct val="120000"/>
                </a:lnSpc>
                <a:defRPr/>
              </a:pPr>
              <a:r>
                <a:rPr lang="zh-CN" altLang="en-US" b="1" spc="300">
                  <a:solidFill>
                    <a:srgbClr val="1AA3AA"/>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b="1" spc="300">
                  <a:solidFill>
                    <a:srgbClr val="1AA3AA"/>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b="1" spc="300">
                  <a:solidFill>
                    <a:srgbClr val="1AA3AA"/>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lang="zh-CN" altLang="en-US" b="1" spc="300">
                <a:solidFill>
                  <a:srgbClr val="1AA3AA"/>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文本框 35"/>
            <p:cNvSpPr txBox="1"/>
            <p:nvPr>
              <p:custDataLst>
                <p:tags r:id="rId12"/>
              </p:custDataLst>
            </p:nvPr>
          </p:nvSpPr>
          <p:spPr>
            <a:xfrm>
              <a:off x="5906" y="5645"/>
              <a:ext cx="3607" cy="2615"/>
            </a:xfrm>
            <a:prstGeom prst="rect">
              <a:avLst/>
            </a:prstGeom>
            <a:noFill/>
          </p:spPr>
          <p:txBody>
            <a:bodyPr wrap="square" rtlCol="0"/>
            <a:lstStyle/>
            <a:p>
              <a:pPr marL="0" marR="0" lvl="0" indent="0" algn="ctr"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加强沟通。猜疑常常是由于误会或他人搬弄口舌引起的，因此碰到这种情况应主动地和被猜疑者沟通交流，这样有助于消除误会，改善、增进彼此的信任感。</a:t>
              </a:r>
              <a:endPar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圆角 16"/>
            <p:cNvSpPr/>
            <p:nvPr>
              <p:custDataLst>
                <p:tags r:id="rId13"/>
              </p:custDataLst>
            </p:nvPr>
          </p:nvSpPr>
          <p:spPr>
            <a:xfrm>
              <a:off x="10242" y="4359"/>
              <a:ext cx="3607" cy="4206"/>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矩形: 圆角 13"/>
            <p:cNvSpPr/>
            <p:nvPr>
              <p:custDataLst>
                <p:tags r:id="rId14"/>
              </p:custDataLst>
            </p:nvPr>
          </p:nvSpPr>
          <p:spPr>
            <a:xfrm>
              <a:off x="11544" y="3822"/>
              <a:ext cx="1003" cy="1003"/>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books_115067"/>
            <p:cNvSpPr>
              <a:spLocks noChangeAspect="1"/>
            </p:cNvSpPr>
            <p:nvPr>
              <p:custDataLst>
                <p:tags r:id="rId15"/>
              </p:custDataLst>
            </p:nvPr>
          </p:nvSpPr>
          <p:spPr bwMode="auto">
            <a:xfrm>
              <a:off x="11791" y="4070"/>
              <a:ext cx="510" cy="507"/>
            </a:xfrm>
            <a:custGeom>
              <a:avLst/>
              <a:gdLst>
                <a:gd name="connsiteX0" fmla="*/ 122974 w 608979"/>
                <a:gd name="connsiteY0" fmla="*/ 216354 h 606228"/>
                <a:gd name="connsiteX1" fmla="*/ 161222 w 608979"/>
                <a:gd name="connsiteY1" fmla="*/ 216354 h 606228"/>
                <a:gd name="connsiteX2" fmla="*/ 167114 w 608979"/>
                <a:gd name="connsiteY2" fmla="*/ 227187 h 606228"/>
                <a:gd name="connsiteX3" fmla="*/ 73597 w 608979"/>
                <a:gd name="connsiteY3" fmla="*/ 371650 h 606228"/>
                <a:gd name="connsiteX4" fmla="*/ 75935 w 608979"/>
                <a:gd name="connsiteY4" fmla="*/ 376039 h 606228"/>
                <a:gd name="connsiteX5" fmla="*/ 121571 w 608979"/>
                <a:gd name="connsiteY5" fmla="*/ 376039 h 606228"/>
                <a:gd name="connsiteX6" fmla="*/ 150281 w 608979"/>
                <a:gd name="connsiteY6" fmla="*/ 376039 h 606228"/>
                <a:gd name="connsiteX7" fmla="*/ 182264 w 608979"/>
                <a:gd name="connsiteY7" fmla="*/ 376039 h 606228"/>
                <a:gd name="connsiteX8" fmla="*/ 189371 w 608979"/>
                <a:gd name="connsiteY8" fmla="*/ 382856 h 606228"/>
                <a:gd name="connsiteX9" fmla="*/ 304396 w 608979"/>
                <a:gd name="connsiteY9" fmla="*/ 490900 h 606228"/>
                <a:gd name="connsiteX10" fmla="*/ 419328 w 608979"/>
                <a:gd name="connsiteY10" fmla="*/ 382856 h 606228"/>
                <a:gd name="connsiteX11" fmla="*/ 426435 w 608979"/>
                <a:gd name="connsiteY11" fmla="*/ 376039 h 606228"/>
                <a:gd name="connsiteX12" fmla="*/ 458511 w 608979"/>
                <a:gd name="connsiteY12" fmla="*/ 376039 h 606228"/>
                <a:gd name="connsiteX13" fmla="*/ 491896 w 608979"/>
                <a:gd name="connsiteY13" fmla="*/ 376039 h 606228"/>
                <a:gd name="connsiteX14" fmla="*/ 532950 w 608979"/>
                <a:gd name="connsiteY14" fmla="*/ 376039 h 606228"/>
                <a:gd name="connsiteX15" fmla="*/ 535288 w 608979"/>
                <a:gd name="connsiteY15" fmla="*/ 371650 h 606228"/>
                <a:gd name="connsiteX16" fmla="*/ 441772 w 608979"/>
                <a:gd name="connsiteY16" fmla="*/ 227187 h 606228"/>
                <a:gd name="connsiteX17" fmla="*/ 447663 w 608979"/>
                <a:gd name="connsiteY17" fmla="*/ 216354 h 606228"/>
                <a:gd name="connsiteX18" fmla="*/ 485911 w 608979"/>
                <a:gd name="connsiteY18" fmla="*/ 216354 h 606228"/>
                <a:gd name="connsiteX19" fmla="*/ 516304 w 608979"/>
                <a:gd name="connsiteY19" fmla="*/ 232976 h 606228"/>
                <a:gd name="connsiteX20" fmla="*/ 602994 w 608979"/>
                <a:gd name="connsiteY20" fmla="*/ 366701 h 606228"/>
                <a:gd name="connsiteX21" fmla="*/ 608979 w 608979"/>
                <a:gd name="connsiteY21" fmla="*/ 386965 h 606228"/>
                <a:gd name="connsiteX22" fmla="*/ 608979 w 608979"/>
                <a:gd name="connsiteY22" fmla="*/ 573264 h 606228"/>
                <a:gd name="connsiteX23" fmla="*/ 575968 w 608979"/>
                <a:gd name="connsiteY23" fmla="*/ 606228 h 606228"/>
                <a:gd name="connsiteX24" fmla="*/ 304490 w 608979"/>
                <a:gd name="connsiteY24" fmla="*/ 606228 h 606228"/>
                <a:gd name="connsiteX25" fmla="*/ 33011 w 608979"/>
                <a:gd name="connsiteY25" fmla="*/ 606228 h 606228"/>
                <a:gd name="connsiteX26" fmla="*/ 0 w 608979"/>
                <a:gd name="connsiteY26" fmla="*/ 573264 h 606228"/>
                <a:gd name="connsiteX27" fmla="*/ 0 w 608979"/>
                <a:gd name="connsiteY27" fmla="*/ 386965 h 606228"/>
                <a:gd name="connsiteX28" fmla="*/ 5985 w 608979"/>
                <a:gd name="connsiteY28" fmla="*/ 366701 h 606228"/>
                <a:gd name="connsiteX29" fmla="*/ 92488 w 608979"/>
                <a:gd name="connsiteY29" fmla="*/ 232976 h 606228"/>
                <a:gd name="connsiteX30" fmla="*/ 122974 w 608979"/>
                <a:gd name="connsiteY30" fmla="*/ 216354 h 606228"/>
                <a:gd name="connsiteX31" fmla="*/ 304489 w 608979"/>
                <a:gd name="connsiteY31" fmla="*/ 0 h 606228"/>
                <a:gd name="connsiteX32" fmla="*/ 354341 w 608979"/>
                <a:gd name="connsiteY32" fmla="*/ 49771 h 606228"/>
                <a:gd name="connsiteX33" fmla="*/ 354341 w 608979"/>
                <a:gd name="connsiteY33" fmla="*/ 246895 h 606228"/>
                <a:gd name="connsiteX34" fmla="*/ 386796 w 608979"/>
                <a:gd name="connsiteY34" fmla="*/ 246895 h 606228"/>
                <a:gd name="connsiteX35" fmla="*/ 396804 w 608979"/>
                <a:gd name="connsiteY35" fmla="*/ 267531 h 606228"/>
                <a:gd name="connsiteX36" fmla="*/ 314590 w 608979"/>
                <a:gd name="connsiteY36" fmla="*/ 371929 h 606228"/>
                <a:gd name="connsiteX37" fmla="*/ 294481 w 608979"/>
                <a:gd name="connsiteY37" fmla="*/ 371929 h 606228"/>
                <a:gd name="connsiteX38" fmla="*/ 212174 w 608979"/>
                <a:gd name="connsiteY38" fmla="*/ 267531 h 606228"/>
                <a:gd name="connsiteX39" fmla="*/ 222182 w 608979"/>
                <a:gd name="connsiteY39" fmla="*/ 246895 h 606228"/>
                <a:gd name="connsiteX40" fmla="*/ 254637 w 608979"/>
                <a:gd name="connsiteY40" fmla="*/ 246895 h 606228"/>
                <a:gd name="connsiteX41" fmla="*/ 254637 w 608979"/>
                <a:gd name="connsiteY41" fmla="*/ 49771 h 606228"/>
                <a:gd name="connsiteX42" fmla="*/ 304489 w 608979"/>
                <a:gd name="connsiteY42"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979" h="606228">
                  <a:moveTo>
                    <a:pt x="122974" y="216354"/>
                  </a:moveTo>
                  <a:lnTo>
                    <a:pt x="161222" y="216354"/>
                  </a:lnTo>
                  <a:cubicBezTo>
                    <a:pt x="166740" y="216354"/>
                    <a:pt x="170106" y="222518"/>
                    <a:pt x="167114" y="227187"/>
                  </a:cubicBezTo>
                  <a:lnTo>
                    <a:pt x="73597" y="371650"/>
                  </a:lnTo>
                  <a:cubicBezTo>
                    <a:pt x="72475" y="373518"/>
                    <a:pt x="73691" y="376039"/>
                    <a:pt x="75935" y="376039"/>
                  </a:cubicBezTo>
                  <a:lnTo>
                    <a:pt x="121571" y="376039"/>
                  </a:lnTo>
                  <a:lnTo>
                    <a:pt x="150281" y="376039"/>
                  </a:lnTo>
                  <a:lnTo>
                    <a:pt x="182264" y="376039"/>
                  </a:lnTo>
                  <a:cubicBezTo>
                    <a:pt x="186191" y="376039"/>
                    <a:pt x="189184" y="379027"/>
                    <a:pt x="189371" y="382856"/>
                  </a:cubicBezTo>
                  <a:cubicBezTo>
                    <a:pt x="193018" y="443088"/>
                    <a:pt x="243049" y="490900"/>
                    <a:pt x="304396" y="490900"/>
                  </a:cubicBezTo>
                  <a:cubicBezTo>
                    <a:pt x="365743" y="490900"/>
                    <a:pt x="415681" y="443088"/>
                    <a:pt x="419328" y="382856"/>
                  </a:cubicBezTo>
                  <a:cubicBezTo>
                    <a:pt x="419608" y="379121"/>
                    <a:pt x="422601" y="376039"/>
                    <a:pt x="426435" y="376039"/>
                  </a:cubicBezTo>
                  <a:lnTo>
                    <a:pt x="458511" y="376039"/>
                  </a:lnTo>
                  <a:lnTo>
                    <a:pt x="491896" y="376039"/>
                  </a:lnTo>
                  <a:lnTo>
                    <a:pt x="532950" y="376039"/>
                  </a:lnTo>
                  <a:cubicBezTo>
                    <a:pt x="535195" y="376039"/>
                    <a:pt x="536504" y="373518"/>
                    <a:pt x="535288" y="371650"/>
                  </a:cubicBezTo>
                  <a:lnTo>
                    <a:pt x="441772" y="227187"/>
                  </a:lnTo>
                  <a:cubicBezTo>
                    <a:pt x="438686" y="222611"/>
                    <a:pt x="442052" y="216354"/>
                    <a:pt x="447663" y="216354"/>
                  </a:cubicBezTo>
                  <a:lnTo>
                    <a:pt x="485911" y="216354"/>
                  </a:lnTo>
                  <a:cubicBezTo>
                    <a:pt x="498256" y="216354"/>
                    <a:pt x="509571" y="222611"/>
                    <a:pt x="516304" y="232976"/>
                  </a:cubicBezTo>
                  <a:lnTo>
                    <a:pt x="602994" y="366701"/>
                  </a:lnTo>
                  <a:cubicBezTo>
                    <a:pt x="607015" y="372771"/>
                    <a:pt x="608979" y="379774"/>
                    <a:pt x="608979" y="386965"/>
                  </a:cubicBezTo>
                  <a:lnTo>
                    <a:pt x="608979" y="573264"/>
                  </a:lnTo>
                  <a:cubicBezTo>
                    <a:pt x="608979" y="591380"/>
                    <a:pt x="594110" y="606228"/>
                    <a:pt x="575968" y="606228"/>
                  </a:cubicBezTo>
                  <a:lnTo>
                    <a:pt x="304490" y="606228"/>
                  </a:lnTo>
                  <a:lnTo>
                    <a:pt x="33011" y="606228"/>
                  </a:lnTo>
                  <a:cubicBezTo>
                    <a:pt x="14869" y="606228"/>
                    <a:pt x="0" y="591380"/>
                    <a:pt x="0" y="573264"/>
                  </a:cubicBezTo>
                  <a:lnTo>
                    <a:pt x="0" y="386965"/>
                  </a:lnTo>
                  <a:cubicBezTo>
                    <a:pt x="0" y="379774"/>
                    <a:pt x="2151" y="372677"/>
                    <a:pt x="5985" y="366701"/>
                  </a:cubicBezTo>
                  <a:lnTo>
                    <a:pt x="92488" y="232976"/>
                  </a:lnTo>
                  <a:cubicBezTo>
                    <a:pt x="99221" y="222611"/>
                    <a:pt x="110630" y="216354"/>
                    <a:pt x="122974" y="216354"/>
                  </a:cubicBezTo>
                  <a:close/>
                  <a:moveTo>
                    <a:pt x="304489" y="0"/>
                  </a:moveTo>
                  <a:cubicBezTo>
                    <a:pt x="332081" y="0"/>
                    <a:pt x="354341" y="22318"/>
                    <a:pt x="354341" y="49771"/>
                  </a:cubicBezTo>
                  <a:lnTo>
                    <a:pt x="354341" y="246895"/>
                  </a:lnTo>
                  <a:lnTo>
                    <a:pt x="386796" y="246895"/>
                  </a:lnTo>
                  <a:cubicBezTo>
                    <a:pt x="397365" y="246895"/>
                    <a:pt x="403351" y="259221"/>
                    <a:pt x="396804" y="267531"/>
                  </a:cubicBezTo>
                  <a:lnTo>
                    <a:pt x="314590" y="371929"/>
                  </a:lnTo>
                  <a:cubicBezTo>
                    <a:pt x="309446" y="378372"/>
                    <a:pt x="299625" y="378372"/>
                    <a:pt x="294481" y="371929"/>
                  </a:cubicBezTo>
                  <a:lnTo>
                    <a:pt x="212174" y="267531"/>
                  </a:lnTo>
                  <a:cubicBezTo>
                    <a:pt x="205627" y="259221"/>
                    <a:pt x="211613" y="246895"/>
                    <a:pt x="222182" y="246895"/>
                  </a:cubicBezTo>
                  <a:lnTo>
                    <a:pt x="254637" y="246895"/>
                  </a:lnTo>
                  <a:lnTo>
                    <a:pt x="254637" y="49771"/>
                  </a:lnTo>
                  <a:cubicBezTo>
                    <a:pt x="254637" y="22318"/>
                    <a:pt x="276897" y="0"/>
                    <a:pt x="304489"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10427" y="4950"/>
              <a:ext cx="3237" cy="552"/>
            </a:xfrm>
            <a:prstGeom prst="rect">
              <a:avLst/>
            </a:prstGeom>
            <a:noFill/>
          </p:spPr>
          <p:txBody>
            <a:bodyPr wrap="square" rtlCol="0" anchor="ctr">
              <a:normAutofit lnSpcReduction="20000"/>
            </a:bodyPr>
            <a:lstStyle/>
            <a:p>
              <a:pPr marR="0" lvl="0" indent="0" algn="ctr" fontAlgn="auto">
                <a:lnSpc>
                  <a:spcPct val="120000"/>
                </a:lnSpc>
                <a:buClrTx/>
                <a:buSzTx/>
                <a:buFontTx/>
                <a:buNone/>
                <a:defRPr/>
              </a:pPr>
              <a:r>
                <a:rPr lang="zh-CN" altLang="en-US" b="1" spc="300">
                  <a:solidFill>
                    <a:srgbClr val="9BBB5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b="1" spc="300">
                  <a:solidFill>
                    <a:srgbClr val="9BBB5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b="1" spc="300">
                  <a:solidFill>
                    <a:srgbClr val="9BBB5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lang="zh-CN" altLang="en-US" b="1" spc="300">
                <a:solidFill>
                  <a:srgbClr val="9BBB59"/>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9" name="文本框 38"/>
            <p:cNvSpPr txBox="1"/>
            <p:nvPr>
              <p:custDataLst>
                <p:tags r:id="rId17"/>
              </p:custDataLst>
            </p:nvPr>
          </p:nvSpPr>
          <p:spPr>
            <a:xfrm>
              <a:off x="10426" y="5782"/>
              <a:ext cx="3238" cy="2170"/>
            </a:xfrm>
            <a:prstGeom prst="rect">
              <a:avLst/>
            </a:prstGeom>
            <a:noFill/>
          </p:spPr>
          <p:txBody>
            <a:bodyPr wrap="square" rtlCol="0"/>
            <a:lstStyle/>
            <a:p>
              <a:pPr marL="0" marR="0" lvl="0" indent="0" algn="ctr"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抛弃成见和克自我暗示，学会全面、发展地看问题，改变封闭的思维方式。</a:t>
              </a:r>
              <a:endPar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矩形: 圆角 34"/>
            <p:cNvSpPr/>
            <p:nvPr>
              <p:custDataLst>
                <p:tags r:id="rId18"/>
              </p:custDataLst>
            </p:nvPr>
          </p:nvSpPr>
          <p:spPr>
            <a:xfrm>
              <a:off x="14579" y="4359"/>
              <a:ext cx="3607" cy="4206"/>
            </a:xfrm>
            <a:prstGeom prst="roundRect">
              <a:avLst>
                <a:gd name="adj" fmla="val 8595"/>
              </a:avLst>
            </a:prstGeom>
            <a:noFill/>
            <a:ln w="9525">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矩形: 圆角 37"/>
            <p:cNvSpPr/>
            <p:nvPr>
              <p:custDataLst>
                <p:tags r:id="rId19"/>
              </p:custDataLst>
            </p:nvPr>
          </p:nvSpPr>
          <p:spPr>
            <a:xfrm>
              <a:off x="15881" y="3822"/>
              <a:ext cx="1003" cy="1003"/>
            </a:xfrm>
            <a:prstGeom prst="round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20"/>
              </p:custDataLst>
            </p:nvPr>
          </p:nvSpPr>
          <p:spPr>
            <a:xfrm>
              <a:off x="14764" y="4950"/>
              <a:ext cx="3237" cy="552"/>
            </a:xfrm>
            <a:prstGeom prst="rect">
              <a:avLst/>
            </a:prstGeom>
            <a:noFill/>
          </p:spPr>
          <p:txBody>
            <a:bodyPr wrap="square" rtlCol="0" anchor="ctr">
              <a:normAutofit lnSpcReduction="20000"/>
            </a:bodyPr>
            <a:lstStyle/>
            <a:p>
              <a:pPr marR="0" lvl="0" indent="0" algn="ctr" fontAlgn="auto">
                <a:lnSpc>
                  <a:spcPct val="120000"/>
                </a:lnSpc>
                <a:buClrTx/>
                <a:buSzTx/>
                <a:buFontTx/>
                <a:buNone/>
                <a:defRPr/>
              </a:pPr>
              <a:r>
                <a:rPr lang="zh-CN" altLang="en-US" b="1" spc="300">
                  <a:solidFill>
                    <a:srgbClr val="FFC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b="1" spc="300">
                  <a:solidFill>
                    <a:srgbClr val="FFC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zh-CN" altLang="en-US" b="1" spc="300">
                  <a:solidFill>
                    <a:srgbClr val="FFC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lang="zh-CN" altLang="en-US" b="1" spc="300">
                <a:solidFill>
                  <a:srgbClr val="FFC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3" name="文本框 42"/>
            <p:cNvSpPr txBox="1"/>
            <p:nvPr>
              <p:custDataLst>
                <p:tags r:id="rId21"/>
              </p:custDataLst>
            </p:nvPr>
          </p:nvSpPr>
          <p:spPr>
            <a:xfrm>
              <a:off x="14923" y="5645"/>
              <a:ext cx="3078" cy="2595"/>
            </a:xfrm>
            <a:prstGeom prst="rect">
              <a:avLst/>
            </a:prstGeom>
            <a:noFill/>
          </p:spPr>
          <p:txBody>
            <a:bodyPr wrap="square" rtlCol="0"/>
            <a:lstStyle/>
            <a:p>
              <a:pPr marL="0" marR="0" lvl="0" indent="0" algn="ctr" defTabSz="914400" rtl="0" eaLnBrk="1" fontAlgn="auto" latinLnBrk="0" hangingPunct="1">
                <a:lnSpc>
                  <a:spcPct val="120000"/>
                </a:lnSpc>
                <a:buClrTx/>
                <a:buSzTx/>
                <a:buFontTx/>
                <a:buNone/>
                <a:defRPr/>
              </a:pPr>
              <a:r>
                <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“心底无私天地宽”，无私无畏，坦坦荡荡做人，和同学朋友坦诚相处，别人如何看自己，不必过分在意，相信“日久见人心”。</a:t>
              </a:r>
              <a:endParaRPr kumimoji="0" lang="zh-CN" altLang="en-US" sz="14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arrows-in-dart-boards_16065"/>
            <p:cNvSpPr>
              <a:spLocks noChangeAspect="1"/>
            </p:cNvSpPr>
            <p:nvPr>
              <p:custDataLst>
                <p:tags r:id="rId22"/>
              </p:custDataLst>
            </p:nvPr>
          </p:nvSpPr>
          <p:spPr bwMode="auto">
            <a:xfrm>
              <a:off x="16128" y="4070"/>
              <a:ext cx="508" cy="507"/>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三、羞怯</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887855"/>
            <a:ext cx="9622155" cy="3382645"/>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221230" y="2654300"/>
            <a:ext cx="8210550" cy="15494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羞怯在大学生中并不少见，比如不敢在大众场合发表意见，害怕与陌生人打交道，路上见到异性同学会手足无措，见到老师便难为情，说话总是感到紧张等。羞怯是自我防御心理过强的结果，它会阻碍人际交往，影响个人正常发挥才能，还会导致压抑、孤独、焦虑等不良心态。</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三、羞怯</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964565" y="1497965"/>
            <a:ext cx="10584180" cy="5988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虽然羞怯的人格特征与神经类型有一定的联系，但更多的还是后天因素所致。所以通过有意识的调节是可以改变的。</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0" name="组合 109"/>
          <p:cNvGrpSpPr/>
          <p:nvPr/>
        </p:nvGrpSpPr>
        <p:grpSpPr>
          <a:xfrm rot="0">
            <a:off x="1529715" y="2364105"/>
            <a:ext cx="9359900" cy="734695"/>
            <a:chOff x="1151" y="1806"/>
            <a:chExt cx="15288" cy="1157"/>
          </a:xfrm>
        </p:grpSpPr>
        <p:sp>
          <p:nvSpPr>
            <p:cNvPr id="111" name="矩形 110"/>
            <p:cNvSpPr/>
            <p:nvPr>
              <p:custDataLst>
                <p:tags r:id="rId3"/>
              </p:custDataLst>
            </p:nvPr>
          </p:nvSpPr>
          <p:spPr>
            <a:xfrm>
              <a:off x="2478" y="1806"/>
              <a:ext cx="13961" cy="88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3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1. 要对自己作一个具体分析，找到自己的所长和所短，发扬所长可增强信心并补偿不足，特别是要多看到自己的长处以增强信心。</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1823"/>
              <a:ext cx="1305" cy="1140"/>
            </a:xfrm>
            <a:prstGeom prst="rect">
              <a:avLst/>
            </a:prstGeom>
          </p:spPr>
        </p:pic>
      </p:grpSp>
      <p:grpSp>
        <p:nvGrpSpPr>
          <p:cNvPr id="113" name="组合 112"/>
          <p:cNvGrpSpPr/>
          <p:nvPr/>
        </p:nvGrpSpPr>
        <p:grpSpPr>
          <a:xfrm rot="0">
            <a:off x="1543050" y="3162935"/>
            <a:ext cx="9347200" cy="1181100"/>
            <a:chOff x="1173" y="5167"/>
            <a:chExt cx="15267" cy="1860"/>
          </a:xfrm>
        </p:grpSpPr>
        <p:sp>
          <p:nvSpPr>
            <p:cNvPr id="114" name="矩形 113"/>
            <p:cNvSpPr/>
            <p:nvPr>
              <p:custDataLst>
                <p:tags r:id="rId5"/>
              </p:custDataLst>
            </p:nvPr>
          </p:nvSpPr>
          <p:spPr>
            <a:xfrm>
              <a:off x="2478" y="5167"/>
              <a:ext cx="13962" cy="186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2. 放下思想包袱。事实上每个人都有怕羞心理，只是有些人善于调节，注意锻炼罢了。“金无足赤，人无完人”，一个人说错话、办错事没什么可怕，也不必难为情，错了改正就是了。</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 name="组合 1"/>
          <p:cNvGrpSpPr/>
          <p:nvPr/>
        </p:nvGrpSpPr>
        <p:grpSpPr>
          <a:xfrm rot="0">
            <a:off x="1530350" y="4103370"/>
            <a:ext cx="9360535" cy="1260475"/>
            <a:chOff x="1151" y="2284"/>
            <a:chExt cx="15289" cy="1985"/>
          </a:xfrm>
        </p:grpSpPr>
        <p:sp>
          <p:nvSpPr>
            <p:cNvPr id="5" name="矩形 4"/>
            <p:cNvSpPr/>
            <p:nvPr>
              <p:custDataLst>
                <p:tags r:id="rId6"/>
              </p:custDataLst>
            </p:nvPr>
          </p:nvSpPr>
          <p:spPr>
            <a:xfrm>
              <a:off x="2478" y="2284"/>
              <a:ext cx="13962" cy="198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3. 不要太在意别人的议论，所谓“人多口杂，金子也会熔化”，总把别人说的话放在心上便寸步难行，什么也不敢做，不敢说了。只要自己看准的就大胆去做。无论你做得多好，也不可能人人称赞。</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472"/>
              <a:ext cx="1305" cy="1140"/>
            </a:xfrm>
            <a:prstGeom prst="rect">
              <a:avLst/>
            </a:prstGeom>
          </p:spPr>
        </p:pic>
      </p:grpSp>
      <p:grpSp>
        <p:nvGrpSpPr>
          <p:cNvPr id="11" name="组合 10"/>
          <p:cNvGrpSpPr/>
          <p:nvPr/>
        </p:nvGrpSpPr>
        <p:grpSpPr>
          <a:xfrm>
            <a:off x="857885" y="6161405"/>
            <a:ext cx="10331450" cy="152400"/>
            <a:chOff x="1351" y="9220"/>
            <a:chExt cx="16270" cy="240"/>
          </a:xfrm>
        </p:grpSpPr>
        <p:cxnSp>
          <p:nvCxnSpPr>
            <p:cNvPr id="626" name="直接连接符 625"/>
            <p:cNvCxnSpPr/>
            <p:nvPr>
              <p:custDataLst>
                <p:tags r:id="rId7"/>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8"/>
              </p:custDataLst>
            </p:nvPr>
          </p:nvGrpSpPr>
          <p:grpSpPr>
            <a:xfrm rot="0">
              <a:off x="16015" y="9220"/>
              <a:ext cx="1607" cy="240"/>
              <a:chOff x="12103" y="3344"/>
              <a:chExt cx="1607" cy="240"/>
            </a:xfrm>
            <a:solidFill>
              <a:schemeClr val="accent1"/>
            </a:solidFill>
          </p:grpSpPr>
          <p:sp>
            <p:nvSpPr>
              <p:cNvPr id="628" name="矩形 627"/>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2" name="组合 11"/>
          <p:cNvGrpSpPr/>
          <p:nvPr/>
        </p:nvGrpSpPr>
        <p:grpSpPr>
          <a:xfrm rot="0">
            <a:off x="1530350" y="5291455"/>
            <a:ext cx="9360535" cy="723900"/>
            <a:chOff x="1151" y="2493"/>
            <a:chExt cx="15289" cy="1140"/>
          </a:xfrm>
        </p:grpSpPr>
        <p:sp>
          <p:nvSpPr>
            <p:cNvPr id="24" name="矩形 23"/>
            <p:cNvSpPr/>
            <p:nvPr>
              <p:custDataLst>
                <p:tags r:id="rId13"/>
              </p:custDataLst>
            </p:nvPr>
          </p:nvSpPr>
          <p:spPr>
            <a:xfrm>
              <a:off x="2478" y="2515"/>
              <a:ext cx="1396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4. 有意识地锻炼自己。胆量和能力都是锻炼的结果，要敢于说第一句话，敢于迈第一步。一旦这样做了，会发现自己不仅有能力把事情干好，而且有潜力把事情干得更好。</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5" name="图片 2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493"/>
              <a:ext cx="1305" cy="1140"/>
            </a:xfrm>
            <a:prstGeom prst="rect">
              <a:avLst/>
            </a:prstGeom>
          </p:spPr>
        </p:pic>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四、褊狭</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887855"/>
            <a:ext cx="9622155" cy="3382645"/>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221230" y="2503170"/>
            <a:ext cx="8115300" cy="1918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褊狭是人们常常说的“小心眼”，主要表现为心胸狭窄，挑剔，嫉妒。褊狭是一种有百害而无一利的人格特征。褊狭人格多出现于性格内向者，尤其是女性。褊狭不是与生俱来的，而是后天习得的。因而，克服褊狭人格首先要学会宽容，能够容人容事，正确看待生活中出现的矛盾冲突，对事不对人；其次要开阔心胸，拓展视野。人一旦心胸狭窄，就容易进入管状思维，只见树木，不见森林。</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五、急躁</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887855"/>
            <a:ext cx="9622155" cy="3382645"/>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221230" y="2365375"/>
            <a:ext cx="811530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急躁是常见的不良人格品质，表现为碰到不称心的事情马上就激动不安；做事缺乏充分准备，没准备好就盲目行动，急于达到目的；缺乏耐心、细心、恒心。性情急躁之人说话办事快，竞争意识强，容易冲动，情绪常常处于紧张状态。日常生活中有急躁特点的人为数不少，常常什么都想学，而且想短时间内学会，生怕比别人落后，急于求成。但实际常常达不到期望的目标，从而泄气、发怒，既影响自己的健康和工作学习效率，又妨碍正常的人际关系发展。</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五、急躁</a:t>
            </a:r>
            <a:endParaRPr lang="zh-CN" altLang="en-US" sz="2400" b="1" spc="300" noProof="0" dirty="0">
              <a:ln>
                <a:noFill/>
              </a:ln>
              <a:solidFill>
                <a:srgbClr val="FCC301"/>
              </a:solidFill>
              <a:effectLst/>
              <a:uLnTx/>
              <a:sym typeface="+mn-ea"/>
            </a:endParaRPr>
          </a:p>
        </p:txBody>
      </p:sp>
      <p:sp>
        <p:nvSpPr>
          <p:cNvPr id="14" name="矩形 13"/>
          <p:cNvSpPr/>
          <p:nvPr>
            <p:custDataLst>
              <p:tags r:id="rId2"/>
            </p:custDataLst>
          </p:nvPr>
        </p:nvSpPr>
        <p:spPr>
          <a:xfrm>
            <a:off x="0" y="2441992"/>
            <a:ext cx="12192000" cy="712053"/>
          </a:xfrm>
          <a:prstGeom prst="rect">
            <a:avLst/>
          </a:pr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400" b="1">
              <a:latin typeface="微软雅黑" panose="020B0503020204020204" charset="-122"/>
              <a:ea typeface="微软雅黑" panose="020B0503020204020204" charset="-122"/>
              <a:sym typeface="+mn-lt"/>
            </a:endParaRPr>
          </a:p>
        </p:txBody>
      </p:sp>
      <p:sp>
        <p:nvSpPr>
          <p:cNvPr id="27" name="文本框 26"/>
          <p:cNvSpPr txBox="1"/>
          <p:nvPr>
            <p:custDataLst>
              <p:tags r:id="rId3"/>
            </p:custDataLst>
          </p:nvPr>
        </p:nvSpPr>
        <p:spPr bwMode="auto">
          <a:xfrm>
            <a:off x="6964238" y="2671713"/>
            <a:ext cx="2014618" cy="416831"/>
          </a:xfrm>
          <a:prstGeom prst="rect">
            <a:avLst/>
          </a:prstGeom>
          <a:noFill/>
          <a:ln>
            <a:noFill/>
          </a:ln>
        </p:spPr>
        <p:txBody>
          <a:bodyPr wrap="square" lIns="90000" tIns="46800" rIns="90000" bIns="46800">
            <a:normAutofit/>
          </a:bodyPr>
          <a:lstStyle/>
          <a:p>
            <a:pPr marL="0" indent="0" algn="ctr">
              <a:lnSpc>
                <a:spcPct val="130000"/>
              </a:lnSpc>
              <a:spcBef>
                <a:spcPts val="0"/>
              </a:spcBef>
              <a:spcAft>
                <a:spcPts val="0"/>
              </a:spcAft>
              <a:buSzPct val="100000"/>
            </a:pPr>
            <a:r>
              <a:rPr lang="zh-CN" altLang="en-US" sz="1600" b="1" spc="300" dirty="0">
                <a:solidFill>
                  <a:schemeClr val="bg1"/>
                </a:solidFill>
                <a:uFillTx/>
                <a:latin typeface="微软雅黑" panose="020B0503020204020204" charset="-122"/>
                <a:ea typeface="微软雅黑" panose="020B0503020204020204" charset="-122"/>
                <a:cs typeface="+mj-cs"/>
                <a:sym typeface="+mn-ea"/>
              </a:rPr>
              <a:t>3. 控制发怒。</a:t>
            </a:r>
            <a:endParaRPr lang="zh-CN" altLang="en-US" sz="1600" b="1" spc="300" dirty="0">
              <a:solidFill>
                <a:schemeClr val="bg1"/>
              </a:solidFill>
              <a:uFillTx/>
              <a:latin typeface="微软雅黑" panose="020B0503020204020204" charset="-122"/>
              <a:ea typeface="微软雅黑" panose="020B0503020204020204" charset="-122"/>
              <a:cs typeface="+mj-cs"/>
              <a:sym typeface="+mn-ea"/>
            </a:endParaRPr>
          </a:p>
        </p:txBody>
      </p:sp>
      <p:sp>
        <p:nvSpPr>
          <p:cNvPr id="29" name="文本框 28"/>
          <p:cNvSpPr txBox="1"/>
          <p:nvPr>
            <p:custDataLst>
              <p:tags r:id="rId4"/>
            </p:custDataLst>
          </p:nvPr>
        </p:nvSpPr>
        <p:spPr bwMode="auto">
          <a:xfrm>
            <a:off x="6653530" y="4314825"/>
            <a:ext cx="2192020" cy="131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lstStyle/>
          <a:p>
            <a:pPr marL="0" lvl="0" indent="0" algn="l">
              <a:lnSpc>
                <a:spcPct val="140000"/>
              </a:lnSpc>
              <a:spcBef>
                <a:spcPts val="0"/>
              </a:spcBef>
              <a:spcAft>
                <a:spcPts val="0"/>
              </a:spcAft>
              <a:buSzPct val="100000"/>
            </a:pPr>
            <a:r>
              <a:rPr lang="zh-CN" altLang="en-US" sz="1200" b="1" spc="150" dirty="0">
                <a:solidFill>
                  <a:schemeClr val="tx1">
                    <a:lumMod val="75000"/>
                  </a:schemeClr>
                </a:solidFill>
                <a:uFillTx/>
                <a:latin typeface="微软雅黑" panose="020B0503020204020204" charset="-122"/>
                <a:ea typeface="微软雅黑" panose="020B0503020204020204" charset="-122"/>
                <a:sym typeface="+mn-ea"/>
              </a:rPr>
              <a:t>性格急躁的人容易发怒，应把制怒格言“能忍则自安，退一步则海阔天空”铭记在心，时时提醒自己遇事冷静。</a:t>
            </a:r>
            <a:endParaRPr lang="zh-CN" altLang="en-US" sz="1200" b="1" spc="150" dirty="0">
              <a:solidFill>
                <a:schemeClr val="tx1">
                  <a:lumMod val="75000"/>
                </a:schemeClr>
              </a:solidFill>
              <a:uFillTx/>
              <a:latin typeface="微软雅黑" panose="020B0503020204020204" charset="-122"/>
              <a:ea typeface="微软雅黑" panose="020B0503020204020204" charset="-122"/>
              <a:sym typeface="+mn-ea"/>
            </a:endParaRPr>
          </a:p>
        </p:txBody>
      </p:sp>
      <p:cxnSp>
        <p:nvCxnSpPr>
          <p:cNvPr id="30" name="肘形连接符 29"/>
          <p:cNvCxnSpPr>
            <a:stCxn id="27" idx="1"/>
            <a:endCxn id="29" idx="1"/>
          </p:cNvCxnSpPr>
          <p:nvPr>
            <p:custDataLst>
              <p:tags r:id="rId5"/>
            </p:custDataLst>
          </p:nvPr>
        </p:nvCxnSpPr>
        <p:spPr>
          <a:xfrm rot="10800000" flipV="1">
            <a:off x="6653530" y="2879725"/>
            <a:ext cx="310515" cy="2091690"/>
          </a:xfrm>
          <a:prstGeom prst="bentConnector3">
            <a:avLst>
              <a:gd name="adj1" fmla="val 176687"/>
            </a:avLst>
          </a:prstGeom>
          <a:ln w="952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custDataLst>
              <p:tags r:id="rId6"/>
            </p:custDataLst>
          </p:nvPr>
        </p:nvSpPr>
        <p:spPr bwMode="auto">
          <a:xfrm>
            <a:off x="4090670" y="2442210"/>
            <a:ext cx="2014855" cy="712470"/>
          </a:xfrm>
          <a:prstGeom prst="rect">
            <a:avLst/>
          </a:prstGeom>
          <a:noFill/>
          <a:ln>
            <a:noFill/>
          </a:ln>
        </p:spPr>
        <p:txBody>
          <a:bodyPr wrap="square" lIns="90000" tIns="46800" rIns="90000" bIns="46800"/>
          <a:lstStyle/>
          <a:p>
            <a:pPr marL="0" indent="0" algn="ctr">
              <a:lnSpc>
                <a:spcPct val="130000"/>
              </a:lnSpc>
              <a:spcBef>
                <a:spcPts val="0"/>
              </a:spcBef>
              <a:spcAft>
                <a:spcPts val="0"/>
              </a:spcAft>
              <a:buSzPct val="100000"/>
            </a:pPr>
            <a:r>
              <a:rPr lang="zh-CN" altLang="en-US" sz="1600" b="1" spc="300" dirty="0">
                <a:solidFill>
                  <a:schemeClr val="bg1"/>
                </a:solidFill>
                <a:uFillTx/>
                <a:latin typeface="微软雅黑" panose="020B0503020204020204" charset="-122"/>
                <a:ea typeface="微软雅黑" panose="020B0503020204020204" charset="-122"/>
                <a:cs typeface="+mj-cs"/>
                <a:sym typeface="+mn-ea"/>
              </a:rPr>
              <a:t>2. 改变行为，细心认真行事。</a:t>
            </a:r>
            <a:endParaRPr lang="zh-CN" altLang="en-US" sz="1600" b="1" spc="300" dirty="0">
              <a:solidFill>
                <a:schemeClr val="bg1"/>
              </a:solidFill>
              <a:uFillTx/>
              <a:latin typeface="微软雅黑" panose="020B0503020204020204" charset="-122"/>
              <a:ea typeface="微软雅黑" panose="020B0503020204020204" charset="-122"/>
              <a:cs typeface="+mj-cs"/>
              <a:sym typeface="+mn-ea"/>
            </a:endParaRPr>
          </a:p>
        </p:txBody>
      </p:sp>
      <p:sp>
        <p:nvSpPr>
          <p:cNvPr id="21" name="文本框 20"/>
          <p:cNvSpPr txBox="1"/>
          <p:nvPr>
            <p:custDataLst>
              <p:tags r:id="rId7"/>
            </p:custDataLst>
          </p:nvPr>
        </p:nvSpPr>
        <p:spPr bwMode="auto">
          <a:xfrm>
            <a:off x="3811905" y="4180205"/>
            <a:ext cx="2293620" cy="225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lstStyle/>
          <a:p>
            <a:pPr marL="0" lvl="0" indent="0" algn="just">
              <a:lnSpc>
                <a:spcPct val="110000"/>
              </a:lnSpc>
              <a:spcBef>
                <a:spcPts val="0"/>
              </a:spcBef>
              <a:spcAft>
                <a:spcPts val="0"/>
              </a:spcAft>
              <a:buSzPct val="100000"/>
            </a:pPr>
            <a:r>
              <a:rPr lang="zh-CN" altLang="en-US" sz="1200" b="1" spc="150" dirty="0">
                <a:solidFill>
                  <a:schemeClr val="tx1">
                    <a:lumMod val="75000"/>
                  </a:schemeClr>
                </a:solidFill>
                <a:uFillTx/>
                <a:latin typeface="微软雅黑" panose="020B0503020204020204" charset="-122"/>
                <a:ea typeface="微软雅黑" panose="020B0503020204020204" charset="-122"/>
                <a:sym typeface="+mn-ea"/>
              </a:rPr>
              <a:t>吃饭时间不得少于 20 分钟，细嚼慢咽；说话控制语速，想好了再说，不随意打断别人谈话；看书要一字一句细读，边读边想；走路骑车有意不超过别人；学习生活中改掉冲锋陷阵式的习惯，要不着急，有条不紊地干。</a:t>
            </a:r>
            <a:endParaRPr lang="zh-CN" altLang="en-US" sz="1200" b="1" spc="150" dirty="0">
              <a:solidFill>
                <a:schemeClr val="tx1">
                  <a:lumMod val="75000"/>
                </a:schemeClr>
              </a:solidFill>
              <a:uFillTx/>
              <a:latin typeface="微软雅黑" panose="020B0503020204020204" charset="-122"/>
              <a:ea typeface="微软雅黑" panose="020B0503020204020204" charset="-122"/>
              <a:sym typeface="+mn-ea"/>
            </a:endParaRPr>
          </a:p>
        </p:txBody>
      </p:sp>
      <p:cxnSp>
        <p:nvCxnSpPr>
          <p:cNvPr id="15" name="肘形连接符 14"/>
          <p:cNvCxnSpPr/>
          <p:nvPr>
            <p:custDataLst>
              <p:tags r:id="rId8"/>
            </p:custDataLst>
          </p:nvPr>
        </p:nvCxnSpPr>
        <p:spPr>
          <a:xfrm rot="10800000" flipV="1">
            <a:off x="3848100" y="2879725"/>
            <a:ext cx="314325" cy="2386965"/>
          </a:xfrm>
          <a:prstGeom prst="bentConnector3">
            <a:avLst>
              <a:gd name="adj1" fmla="val 175758"/>
            </a:avLst>
          </a:prstGeom>
          <a:ln w="952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9"/>
            </p:custDataLst>
          </p:nvPr>
        </p:nvSpPr>
        <p:spPr bwMode="auto">
          <a:xfrm>
            <a:off x="1300480" y="2613025"/>
            <a:ext cx="2157730" cy="416560"/>
          </a:xfrm>
          <a:prstGeom prst="rect">
            <a:avLst/>
          </a:prstGeom>
          <a:noFill/>
          <a:ln>
            <a:noFill/>
          </a:ln>
        </p:spPr>
        <p:txBody>
          <a:bodyPr wrap="square" lIns="90000" tIns="46800" rIns="90000" bIns="46800"/>
          <a:lstStyle/>
          <a:p>
            <a:pPr marL="0" indent="0" algn="ctr">
              <a:lnSpc>
                <a:spcPct val="130000"/>
              </a:lnSpc>
              <a:spcBef>
                <a:spcPts val="0"/>
              </a:spcBef>
              <a:spcAft>
                <a:spcPts val="0"/>
              </a:spcAft>
              <a:buSzPct val="100000"/>
            </a:pPr>
            <a:r>
              <a:rPr lang="zh-CN" altLang="en-US" sz="1600" b="1" spc="300" dirty="0">
                <a:solidFill>
                  <a:schemeClr val="bg1"/>
                </a:solidFill>
                <a:uFillTx/>
                <a:latin typeface="微软雅黑" panose="020B0503020204020204" charset="-122"/>
                <a:ea typeface="微软雅黑" panose="020B0503020204020204" charset="-122"/>
                <a:cs typeface="+mj-cs"/>
                <a:sym typeface="+mn-ea"/>
              </a:rPr>
              <a:t>1. 思先于行。</a:t>
            </a:r>
            <a:endParaRPr lang="zh-CN" altLang="en-US" sz="1600" b="1" spc="300" dirty="0">
              <a:solidFill>
                <a:schemeClr val="bg1"/>
              </a:solidFill>
              <a:uFillTx/>
              <a:latin typeface="微软雅黑" panose="020B0503020204020204" charset="-122"/>
              <a:ea typeface="微软雅黑" panose="020B0503020204020204" charset="-122"/>
              <a:cs typeface="+mj-cs"/>
              <a:sym typeface="+mn-ea"/>
            </a:endParaRPr>
          </a:p>
        </p:txBody>
      </p:sp>
      <p:sp>
        <p:nvSpPr>
          <p:cNvPr id="32" name="文本框 31"/>
          <p:cNvSpPr txBox="1"/>
          <p:nvPr>
            <p:custDataLst>
              <p:tags r:id="rId10"/>
            </p:custDataLst>
          </p:nvPr>
        </p:nvSpPr>
        <p:spPr bwMode="auto">
          <a:xfrm>
            <a:off x="992505" y="4274820"/>
            <a:ext cx="2192020" cy="135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lstStyle/>
          <a:p>
            <a:pPr marL="0" lvl="0" indent="0" algn="l">
              <a:lnSpc>
                <a:spcPct val="120000"/>
              </a:lnSpc>
              <a:spcBef>
                <a:spcPts val="0"/>
              </a:spcBef>
              <a:spcAft>
                <a:spcPts val="0"/>
              </a:spcAft>
              <a:buSzPct val="100000"/>
            </a:pPr>
            <a:r>
              <a:rPr lang="zh-CN" altLang="en-US" sz="1200" b="1" spc="150" dirty="0">
                <a:solidFill>
                  <a:schemeClr val="tx1">
                    <a:lumMod val="75000"/>
                  </a:schemeClr>
                </a:solidFill>
                <a:uFillTx/>
                <a:latin typeface="微软雅黑" panose="020B0503020204020204" charset="-122"/>
                <a:ea typeface="微软雅黑" panose="020B0503020204020204" charset="-122"/>
                <a:sym typeface="+mn-ea"/>
              </a:rPr>
              <a:t>加强自我修养，自觉地养成冷静沉着的习惯。在学习、生活中，对非原则性问题，要尽量避免与人发生矛盾，把精力用到积极思考之中。</a:t>
            </a:r>
            <a:endParaRPr lang="zh-CN" altLang="en-US" sz="1200" b="1" spc="150" dirty="0">
              <a:solidFill>
                <a:schemeClr val="tx1">
                  <a:lumMod val="75000"/>
                </a:schemeClr>
              </a:solidFill>
              <a:uFillTx/>
              <a:latin typeface="微软雅黑" panose="020B0503020204020204" charset="-122"/>
              <a:ea typeface="微软雅黑" panose="020B0503020204020204" charset="-122"/>
              <a:sym typeface="+mn-ea"/>
            </a:endParaRPr>
          </a:p>
        </p:txBody>
      </p:sp>
      <p:cxnSp>
        <p:nvCxnSpPr>
          <p:cNvPr id="33" name="肘形连接符 32"/>
          <p:cNvCxnSpPr>
            <a:stCxn id="25" idx="1"/>
            <a:endCxn id="32" idx="1"/>
          </p:cNvCxnSpPr>
          <p:nvPr>
            <p:custDataLst>
              <p:tags r:id="rId11"/>
            </p:custDataLst>
          </p:nvPr>
        </p:nvCxnSpPr>
        <p:spPr>
          <a:xfrm rot="10800000" flipV="1">
            <a:off x="992505" y="2821305"/>
            <a:ext cx="307975" cy="2130425"/>
          </a:xfrm>
          <a:prstGeom prst="bentConnector3">
            <a:avLst>
              <a:gd name="adj1" fmla="val 177320"/>
            </a:avLst>
          </a:prstGeom>
          <a:ln w="952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12"/>
            </p:custDataLst>
          </p:nvPr>
        </p:nvSpPr>
        <p:spPr bwMode="auto">
          <a:xfrm>
            <a:off x="9837420" y="2437765"/>
            <a:ext cx="2014855" cy="796925"/>
          </a:xfrm>
          <a:prstGeom prst="rect">
            <a:avLst/>
          </a:prstGeom>
          <a:noFill/>
          <a:ln>
            <a:noFill/>
          </a:ln>
        </p:spPr>
        <p:txBody>
          <a:bodyPr wrap="square" lIns="90000" tIns="46800" rIns="90000" bIns="46800"/>
          <a:lstStyle/>
          <a:p>
            <a:pPr algn="ctr">
              <a:lnSpc>
                <a:spcPct val="130000"/>
              </a:lnSpc>
              <a:spcBef>
                <a:spcPct val="0"/>
              </a:spcBef>
            </a:pPr>
            <a:r>
              <a:rPr lang="zh-CN" altLang="en-US" sz="1600" b="1" spc="300" dirty="0">
                <a:solidFill>
                  <a:schemeClr val="bg1"/>
                </a:solidFill>
                <a:uFillTx/>
                <a:latin typeface="微软雅黑" panose="020B0503020204020204" charset="-122"/>
                <a:ea typeface="微软雅黑" panose="020B0503020204020204" charset="-122"/>
                <a:cs typeface="+mj-cs"/>
                <a:sym typeface="+mn-ea"/>
              </a:rPr>
              <a:t>4. 采用松弛疗法，坚持静养训练。</a:t>
            </a:r>
            <a:endParaRPr lang="zh-CN" altLang="en-US" sz="1600" b="1" spc="300" dirty="0">
              <a:solidFill>
                <a:schemeClr val="bg1"/>
              </a:solidFill>
              <a:uFillTx/>
              <a:latin typeface="微软雅黑" panose="020B0503020204020204" charset="-122"/>
              <a:ea typeface="微软雅黑" panose="020B0503020204020204" charset="-122"/>
              <a:cs typeface="+mj-cs"/>
              <a:sym typeface="+mn-ea"/>
            </a:endParaRPr>
          </a:p>
        </p:txBody>
      </p:sp>
      <p:sp>
        <p:nvSpPr>
          <p:cNvPr id="46" name="文本框 45"/>
          <p:cNvSpPr txBox="1"/>
          <p:nvPr>
            <p:custDataLst>
              <p:tags r:id="rId13"/>
            </p:custDataLst>
          </p:nvPr>
        </p:nvSpPr>
        <p:spPr bwMode="auto">
          <a:xfrm>
            <a:off x="9526270" y="4234815"/>
            <a:ext cx="2192020" cy="186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lstStyle/>
          <a:p>
            <a:pPr algn="just">
              <a:lnSpc>
                <a:spcPct val="130000"/>
              </a:lnSpc>
              <a:spcBef>
                <a:spcPct val="0"/>
              </a:spcBef>
            </a:pPr>
            <a:r>
              <a:rPr lang="zh-CN" altLang="en-US" sz="1200" b="1" spc="150">
                <a:solidFill>
                  <a:schemeClr val="tx1">
                    <a:lumMod val="75000"/>
                  </a:schemeClr>
                </a:solidFill>
                <a:latin typeface="微软雅黑" panose="020B0503020204020204" charset="-122"/>
                <a:ea typeface="微软雅黑" panose="020B0503020204020204" charset="-122"/>
                <a:sym typeface="+mn-lt"/>
              </a:rPr>
              <a:t>在学习之余，常听轻松、优雅、恬静的音乐，赏花悦心，书画静神，打太极拳和练练气功。要经常闭目养神，使肌肉、神经都处于完全放松的状态。</a:t>
            </a:r>
            <a:endParaRPr lang="zh-CN" altLang="en-US" sz="1200" b="1" spc="150">
              <a:solidFill>
                <a:schemeClr val="tx1">
                  <a:lumMod val="75000"/>
                </a:schemeClr>
              </a:solidFill>
              <a:latin typeface="微软雅黑" panose="020B0503020204020204" charset="-122"/>
              <a:ea typeface="微软雅黑" panose="020B0503020204020204" charset="-122"/>
              <a:sym typeface="+mn-lt"/>
            </a:endParaRPr>
          </a:p>
        </p:txBody>
      </p:sp>
      <p:cxnSp>
        <p:nvCxnSpPr>
          <p:cNvPr id="47" name="肘形连接符 29"/>
          <p:cNvCxnSpPr>
            <a:stCxn id="36" idx="1"/>
            <a:endCxn id="46" idx="1"/>
          </p:cNvCxnSpPr>
          <p:nvPr>
            <p:custDataLst>
              <p:tags r:id="rId14"/>
            </p:custDataLst>
          </p:nvPr>
        </p:nvCxnSpPr>
        <p:spPr>
          <a:xfrm rot="10800000" flipV="1">
            <a:off x="9526270" y="2836545"/>
            <a:ext cx="311150" cy="2330450"/>
          </a:xfrm>
          <a:prstGeom prst="bentConnector3">
            <a:avLst>
              <a:gd name="adj1" fmla="val 176531"/>
            </a:avLst>
          </a:prstGeom>
          <a:ln w="952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custDataLst>
              <p:tags r:id="rId15"/>
            </p:custDataLst>
          </p:nvPr>
        </p:nvSpPr>
        <p:spPr>
          <a:xfrm>
            <a:off x="8932676" y="3468180"/>
            <a:ext cx="748800" cy="712800"/>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0" name="任意多边形 33"/>
          <p:cNvSpPr/>
          <p:nvPr>
            <p:custDataLst>
              <p:tags r:id="rId16"/>
            </p:custDataLst>
          </p:nvPr>
        </p:nvSpPr>
        <p:spPr bwMode="auto">
          <a:xfrm>
            <a:off x="9118585" y="3670159"/>
            <a:ext cx="376982" cy="308842"/>
          </a:xfrm>
          <a:custGeom>
            <a:avLst/>
            <a:gdLst>
              <a:gd name="T0" fmla="*/ 3810 w 3810"/>
              <a:gd name="T1" fmla="*/ 1484 h 3126"/>
              <a:gd name="T2" fmla="*/ 1905 w 3810"/>
              <a:gd name="T3" fmla="*/ 0 h 3126"/>
              <a:gd name="T4" fmla="*/ 1096 w 3810"/>
              <a:gd name="T5" fmla="*/ 630 h 3126"/>
              <a:gd name="T6" fmla="*/ 1096 w 3810"/>
              <a:gd name="T7" fmla="*/ 297 h 3126"/>
              <a:gd name="T8" fmla="*/ 696 w 3810"/>
              <a:gd name="T9" fmla="*/ 297 h 3126"/>
              <a:gd name="T10" fmla="*/ 696 w 3810"/>
              <a:gd name="T11" fmla="*/ 942 h 3126"/>
              <a:gd name="T12" fmla="*/ 0 w 3810"/>
              <a:gd name="T13" fmla="*/ 1484 h 3126"/>
              <a:gd name="T14" fmla="*/ 246 w 3810"/>
              <a:gd name="T15" fmla="*/ 1799 h 3126"/>
              <a:gd name="T16" fmla="*/ 498 w 3810"/>
              <a:gd name="T17" fmla="*/ 1603 h 3126"/>
              <a:gd name="T18" fmla="*/ 498 w 3810"/>
              <a:gd name="T19" fmla="*/ 3126 h 3126"/>
              <a:gd name="T20" fmla="*/ 3312 w 3810"/>
              <a:gd name="T21" fmla="*/ 3126 h 3126"/>
              <a:gd name="T22" fmla="*/ 3312 w 3810"/>
              <a:gd name="T23" fmla="*/ 1603 h 3126"/>
              <a:gd name="T24" fmla="*/ 3564 w 3810"/>
              <a:gd name="T25" fmla="*/ 1799 h 3126"/>
              <a:gd name="T26" fmla="*/ 3810 w 3810"/>
              <a:gd name="T27" fmla="*/ 1484 h 3126"/>
              <a:gd name="T28" fmla="*/ 1732 w 3810"/>
              <a:gd name="T29" fmla="*/ 2665 h 3126"/>
              <a:gd name="T30" fmla="*/ 1732 w 3810"/>
              <a:gd name="T31" fmla="*/ 2092 h 3126"/>
              <a:gd name="T32" fmla="*/ 2078 w 3810"/>
              <a:gd name="T33" fmla="*/ 2092 h 3126"/>
              <a:gd name="T34" fmla="*/ 2078 w 3810"/>
              <a:gd name="T35" fmla="*/ 2665 h 3126"/>
              <a:gd name="T36" fmla="*/ 1732 w 3810"/>
              <a:gd name="T37" fmla="*/ 2665 h 3126"/>
              <a:gd name="T38" fmla="*/ 2912 w 3810"/>
              <a:gd name="T39" fmla="*/ 2726 h 3126"/>
              <a:gd name="T40" fmla="*/ 2478 w 3810"/>
              <a:gd name="T41" fmla="*/ 2726 h 3126"/>
              <a:gd name="T42" fmla="*/ 2478 w 3810"/>
              <a:gd name="T43" fmla="*/ 1692 h 3126"/>
              <a:gd name="T44" fmla="*/ 1332 w 3810"/>
              <a:gd name="T45" fmla="*/ 1692 h 3126"/>
              <a:gd name="T46" fmla="*/ 1332 w 3810"/>
              <a:gd name="T47" fmla="*/ 2726 h 3126"/>
              <a:gd name="T48" fmla="*/ 898 w 3810"/>
              <a:gd name="T49" fmla="*/ 2726 h 3126"/>
              <a:gd name="T50" fmla="*/ 898 w 3810"/>
              <a:gd name="T51" fmla="*/ 1291 h 3126"/>
              <a:gd name="T52" fmla="*/ 1905 w 3810"/>
              <a:gd name="T53" fmla="*/ 507 h 3126"/>
              <a:gd name="T54" fmla="*/ 2912 w 3810"/>
              <a:gd name="T55" fmla="*/ 1291 h 3126"/>
              <a:gd name="T56" fmla="*/ 2912 w 3810"/>
              <a:gd name="T57" fmla="*/ 2726 h 3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10" h="3126">
                <a:moveTo>
                  <a:pt x="3810" y="1484"/>
                </a:moveTo>
                <a:lnTo>
                  <a:pt x="1905" y="0"/>
                </a:lnTo>
                <a:lnTo>
                  <a:pt x="1096" y="630"/>
                </a:lnTo>
                <a:lnTo>
                  <a:pt x="1096" y="297"/>
                </a:lnTo>
                <a:lnTo>
                  <a:pt x="696" y="297"/>
                </a:lnTo>
                <a:lnTo>
                  <a:pt x="696" y="942"/>
                </a:lnTo>
                <a:lnTo>
                  <a:pt x="0" y="1484"/>
                </a:lnTo>
                <a:lnTo>
                  <a:pt x="246" y="1799"/>
                </a:lnTo>
                <a:lnTo>
                  <a:pt x="498" y="1603"/>
                </a:lnTo>
                <a:lnTo>
                  <a:pt x="498" y="3126"/>
                </a:lnTo>
                <a:lnTo>
                  <a:pt x="3312" y="3126"/>
                </a:lnTo>
                <a:lnTo>
                  <a:pt x="3312" y="1603"/>
                </a:lnTo>
                <a:lnTo>
                  <a:pt x="3564" y="1799"/>
                </a:lnTo>
                <a:lnTo>
                  <a:pt x="3810" y="1484"/>
                </a:lnTo>
                <a:close/>
                <a:moveTo>
                  <a:pt x="1732" y="2665"/>
                </a:moveTo>
                <a:lnTo>
                  <a:pt x="1732" y="2092"/>
                </a:lnTo>
                <a:lnTo>
                  <a:pt x="2078" y="2092"/>
                </a:lnTo>
                <a:lnTo>
                  <a:pt x="2078" y="2665"/>
                </a:lnTo>
                <a:lnTo>
                  <a:pt x="1732" y="2665"/>
                </a:lnTo>
                <a:close/>
                <a:moveTo>
                  <a:pt x="2912" y="2726"/>
                </a:moveTo>
                <a:lnTo>
                  <a:pt x="2478" y="2726"/>
                </a:lnTo>
                <a:lnTo>
                  <a:pt x="2478" y="1692"/>
                </a:lnTo>
                <a:lnTo>
                  <a:pt x="1332" y="1692"/>
                </a:lnTo>
                <a:lnTo>
                  <a:pt x="1332" y="2726"/>
                </a:lnTo>
                <a:lnTo>
                  <a:pt x="898" y="2726"/>
                </a:lnTo>
                <a:lnTo>
                  <a:pt x="898" y="1291"/>
                </a:lnTo>
                <a:lnTo>
                  <a:pt x="1905" y="507"/>
                </a:lnTo>
                <a:lnTo>
                  <a:pt x="2912" y="1291"/>
                </a:lnTo>
                <a:lnTo>
                  <a:pt x="2912" y="2726"/>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a:latin typeface="微软雅黑" panose="020B0503020204020204" charset="-122"/>
              <a:ea typeface="微软雅黑" panose="020B0503020204020204" charset="-122"/>
              <a:sym typeface="+mn-lt"/>
            </a:endParaRPr>
          </a:p>
        </p:txBody>
      </p:sp>
      <p:sp>
        <p:nvSpPr>
          <p:cNvPr id="51" name="椭圆 50"/>
          <p:cNvSpPr/>
          <p:nvPr>
            <p:custDataLst>
              <p:tags r:id="rId17"/>
            </p:custDataLst>
          </p:nvPr>
        </p:nvSpPr>
        <p:spPr>
          <a:xfrm>
            <a:off x="403402" y="3468554"/>
            <a:ext cx="747896" cy="71205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2" name="任意多边形 17"/>
          <p:cNvSpPr/>
          <p:nvPr>
            <p:custDataLst>
              <p:tags r:id="rId18"/>
            </p:custDataLst>
          </p:nvPr>
        </p:nvSpPr>
        <p:spPr bwMode="auto">
          <a:xfrm>
            <a:off x="600354" y="3670667"/>
            <a:ext cx="353993" cy="30782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3" name="椭圆 52"/>
          <p:cNvSpPr/>
          <p:nvPr>
            <p:custDataLst>
              <p:tags r:id="rId19"/>
            </p:custDataLst>
          </p:nvPr>
        </p:nvSpPr>
        <p:spPr>
          <a:xfrm>
            <a:off x="3261300" y="3468554"/>
            <a:ext cx="747896" cy="712053"/>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4" name="任意多边形 25"/>
          <p:cNvSpPr/>
          <p:nvPr>
            <p:custDataLst>
              <p:tags r:id="rId20"/>
            </p:custDataLst>
          </p:nvPr>
        </p:nvSpPr>
        <p:spPr bwMode="auto">
          <a:xfrm>
            <a:off x="3458252" y="3670667"/>
            <a:ext cx="353993" cy="30782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5" name="椭圆 54"/>
          <p:cNvSpPr/>
          <p:nvPr>
            <p:custDataLst>
              <p:tags r:id="rId21"/>
            </p:custDataLst>
          </p:nvPr>
        </p:nvSpPr>
        <p:spPr>
          <a:xfrm>
            <a:off x="6060095" y="3468180"/>
            <a:ext cx="748800" cy="71280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56" name="任意多边形 33"/>
          <p:cNvSpPr/>
          <p:nvPr>
            <p:custDataLst>
              <p:tags r:id="rId22"/>
            </p:custDataLst>
          </p:nvPr>
        </p:nvSpPr>
        <p:spPr bwMode="auto">
          <a:xfrm>
            <a:off x="6243599" y="3640712"/>
            <a:ext cx="381793" cy="36773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lnSpc>
                <a:spcPct val="120000"/>
              </a:lnSpc>
            </a:pPr>
            <a:endParaRPr>
              <a:latin typeface="微软雅黑" panose="020B0503020204020204" charset="-122"/>
              <a:ea typeface="微软雅黑" panose="020B0503020204020204" charset="-122"/>
              <a:sym typeface="+mn-lt"/>
            </a:endParaRPr>
          </a:p>
        </p:txBody>
      </p:sp>
      <p:sp>
        <p:nvSpPr>
          <p:cNvPr id="3" name="文本框 2"/>
          <p:cNvSpPr txBox="1"/>
          <p:nvPr>
            <p:custDataLst>
              <p:tags r:id="rId23"/>
            </p:custDataLst>
          </p:nvPr>
        </p:nvSpPr>
        <p:spPr>
          <a:xfrm>
            <a:off x="964565" y="1497965"/>
            <a:ext cx="1058418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要克服急躁的人格缺陷，必须做到以下几点：</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六、懒散</a:t>
            </a:r>
            <a:endParaRPr lang="zh-CN" altLang="en-US" sz="2400" b="1" spc="300" noProof="0" dirty="0">
              <a:ln>
                <a:noFill/>
              </a:ln>
              <a:solidFill>
                <a:srgbClr val="FCC301"/>
              </a:solidFill>
              <a:effectLst/>
              <a:uLnTx/>
              <a:sym typeface="+mn-ea"/>
            </a:endParaRPr>
          </a:p>
        </p:txBody>
      </p:sp>
      <p:pic>
        <p:nvPicPr>
          <p:cNvPr id="3" name="Picture 2"/>
          <p:cNvPicPr>
            <a:picLocks noChangeAspect="1" noChangeArrowheads="1"/>
          </p:cNvPicPr>
          <p:nvPr>
            <p:custDataLst>
              <p:tags r:id="rId2"/>
            </p:custDataLst>
          </p:nvPr>
        </p:nvPicPr>
        <p:blipFill>
          <a:blip r:embed="rId3"/>
          <a:srcRect t="36439" b="10309"/>
          <a:stretch>
            <a:fillRect/>
          </a:stretch>
        </p:blipFill>
        <p:spPr bwMode="auto">
          <a:xfrm>
            <a:off x="0" y="3752215"/>
            <a:ext cx="12192000" cy="310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6"/>
          <p:cNvSpPr txBox="1"/>
          <p:nvPr>
            <p:custDataLst>
              <p:tags r:id="rId4"/>
            </p:custDataLst>
          </p:nvPr>
        </p:nvSpPr>
        <p:spPr>
          <a:xfrm>
            <a:off x="792480" y="1313180"/>
            <a:ext cx="10607675" cy="22396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16230" lvl="0" indent="-316230" algn="l" fontAlgn="ctr">
              <a:lnSpc>
                <a:spcPct val="13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懒散是指一种慵懒、闲散、拖拉、疲沓、松垮的生存状态。主要表现为：活力不足，什么也不想做，没有计划，随波逐流；无法将精力集中在学业上，无法从事自己喜欢的事，百无聊赖，心情不爽，情绪不佳，犹豫不决，顾此失彼，做事磨蹭。懒散的人在大学中常常是踩着铃声进教室，常为自己的懒散寻求合适的解释，做事一误再误，无休止地拖下去，虽下决心改正，但不能自拔，不接受教训，对任何事都没有信心，没有欲望。克服懒散的办法是从小事做起，自我监控，学习运筹和管理时间。正如一位学者所言：你是容量极大的水库，里面蓄积了从未使用过却随时随地可以供你使用的你的天赋与才干，但如果拖拉和胆怯使你永远无法打开那智慧的闸门，那水库也就如同空的一样。</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七、退缩</a:t>
            </a:r>
            <a:endParaRPr lang="zh-CN" altLang="en-US" sz="2400" b="1" spc="300" noProof="0" dirty="0">
              <a:ln>
                <a:noFill/>
              </a:ln>
              <a:solidFill>
                <a:srgbClr val="FCC301"/>
              </a:solidFill>
              <a:effectLst/>
              <a:uLnTx/>
              <a:sym typeface="+mn-ea"/>
            </a:endParaRPr>
          </a:p>
        </p:txBody>
      </p:sp>
      <p:pic>
        <p:nvPicPr>
          <p:cNvPr id="8" name="图片 7" descr="f4a28393408bf567baf06848353f5af6"/>
          <p:cNvPicPr>
            <a:picLocks noChangeAspect="1"/>
          </p:cNvPicPr>
          <p:nvPr/>
        </p:nvPicPr>
        <p:blipFill>
          <a:blip r:embed="rId1"/>
          <a:stretch>
            <a:fillRect/>
          </a:stretch>
        </p:blipFill>
        <p:spPr>
          <a:xfrm>
            <a:off x="1080770" y="1144905"/>
            <a:ext cx="10092055" cy="5460365"/>
          </a:xfrm>
          <a:prstGeom prst="rect">
            <a:avLst/>
          </a:prstGeom>
        </p:spPr>
      </p:pic>
      <p:sp>
        <p:nvSpPr>
          <p:cNvPr id="26" name="矩形 25"/>
          <p:cNvSpPr/>
          <p:nvPr/>
        </p:nvSpPr>
        <p:spPr>
          <a:xfrm>
            <a:off x="1439545" y="1398905"/>
            <a:ext cx="9406255" cy="3172460"/>
          </a:xfrm>
          <a:prstGeom prst="rect">
            <a:avLst/>
          </a:prstGeom>
          <a:solidFill>
            <a:srgbClr val="FF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0" name="TextBox 84"/>
          <p:cNvSpPr txBox="1">
            <a:spLocks noChangeArrowheads="1"/>
          </p:cNvSpPr>
          <p:nvPr/>
        </p:nvSpPr>
        <p:spPr bwMode="auto">
          <a:xfrm>
            <a:off x="1824990" y="1831975"/>
            <a:ext cx="854202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indent="431800" algn="just" fontAlgn="ctr">
              <a:lnSpc>
                <a:spcPct val="150000"/>
              </a:lnSpc>
              <a:spcBef>
                <a:spcPts val="500"/>
              </a:spcBef>
              <a:spcAft>
                <a:spcPts val="0"/>
              </a:spcAft>
              <a:buSzPct val="100000"/>
              <a:buFont typeface="+mj-lt"/>
              <a:buNone/>
            </a:pPr>
            <a:r>
              <a:rPr lang="zh-CN" altLang="en-US" sz="1600"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退缩是指在困难面前表现出怯懦与畏难的心理恐惧，选择逃避与后退。主要表现是：在困难面前缺乏勇气和信心，不表明自己的态度，不敢承担责任，不敢冒险，不敢与不良行为作斗争，回避困难，逃避责任等，这样的人常常抱怨自身的不幸，却宁愿忍受痛苦而不主动追求。克服退缩的办法是：鼓励自己积极应对生活中的挫折，发现自己的优点，变被动为主动。克服退缩需要勇气与毅力。</a:t>
            </a:r>
            <a:endParaRPr lang="zh-CN" altLang="en-US" sz="1600"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八、虚荣</a:t>
            </a:r>
            <a:endParaRPr lang="zh-CN" altLang="en-US" sz="2400" b="1" spc="300" noProof="0" dirty="0">
              <a:ln>
                <a:noFill/>
              </a:ln>
              <a:solidFill>
                <a:srgbClr val="FCC301"/>
              </a:solidFill>
              <a:effectLst/>
              <a:uLnTx/>
              <a:sym typeface="+mn-ea"/>
            </a:endParaRPr>
          </a:p>
        </p:txBody>
      </p:sp>
      <p:pic>
        <p:nvPicPr>
          <p:cNvPr id="3" name="Picture 2"/>
          <p:cNvPicPr>
            <a:picLocks noChangeAspect="1" noChangeArrowheads="1"/>
          </p:cNvPicPr>
          <p:nvPr>
            <p:custDataLst>
              <p:tags r:id="rId2"/>
            </p:custDataLst>
          </p:nvPr>
        </p:nvPicPr>
        <p:blipFill>
          <a:blip r:embed="rId3"/>
          <a:srcRect t="36439" b="10309"/>
          <a:stretch>
            <a:fillRect/>
          </a:stretch>
        </p:blipFill>
        <p:spPr bwMode="auto">
          <a:xfrm>
            <a:off x="0" y="3752215"/>
            <a:ext cx="12192000" cy="310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6"/>
          <p:cNvSpPr txBox="1"/>
          <p:nvPr>
            <p:custDataLst>
              <p:tags r:id="rId4"/>
            </p:custDataLst>
          </p:nvPr>
        </p:nvSpPr>
        <p:spPr>
          <a:xfrm>
            <a:off x="792480" y="1299845"/>
            <a:ext cx="10607675" cy="22155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16230" lvl="0" indent="-316230" algn="l" fontAlgn="ctr">
              <a:lnSpc>
                <a:spcPct val="15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虚荣是指过分看重荣誉、他人的赞美、自以为是。虚荣心往往与自尊心、自卑感紧紧相连。没有自尊心，就没有虚荣心，也就没有自卑感。虚荣心是自尊心与自卑感的混合产物。虚荣心强的人一般性格内向、情感脆弱、自尊心强且敏感，虽然有些自卑，又担心别人伤害自己的尊严，过分介意别人的评论与批评。与人交往时防御性强，喜欢抬高自己的形象，他们捍卫的是虚假的、脆弱的自我。克服过强的虚荣心，首先要对虚荣心的危害性有明确的认识；其次要正确看待名利，正视自己的优势与不足，扬长避短；再次是树立健康与积极的荣誉心，正确表现自己，不卑不亢，正确对待个人得失与他人评价。</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1676400" y="2634615"/>
            <a:ext cx="7752715"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衡量一个人的真正品格，是看他在知道没人看见的时候干些什么。</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——孟德斯鸠</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古之立大志者，不惟有超世之才，亦必有坚韧不拔之志。</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       </a:t>
            </a:r>
            <a:r>
              <a:rPr lang="zh-CN" altLang="en-US" sz="1600" b="1" spc="200">
                <a:solidFill>
                  <a:schemeClr val="bg1"/>
                </a:solidFill>
                <a:uFillTx/>
              </a:rPr>
              <a:t>——苏轼</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大学生人格发展与培养</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九、抑郁</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79670" y="1983740"/>
            <a:ext cx="6362065" cy="386397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4191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58388224"/>
                </a:ext>
              </a:extLst>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抑郁是一种常见的情绪困扰，是一种感到无力应对外界压力而产生的消极情绪，常伴有厌恶、痛苦、羞愧、自卑等情绪体验。抑郁人皆有之，对于大多数同学来说，抑郁只是偶尔出现，很快就消失；但那些性格内向，多疑多虑，不爱交际，生活中遭遇意外挫折的人更容易长期处于抑郁状态，甚至导致抑郁症。</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4191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58388224"/>
                </a:ext>
              </a:extLst>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抑郁的主要表现：</a:t>
            </a:r>
            <a:r>
              <a:rPr lang="zh-CN" sz="15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情绪低落，郁郁寡欢，闷闷不乐，思维迟缓，兴趣丧失，缺乏活力，反应迟钝，打不起精神，体验不到快乐。</a:t>
            </a: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抑郁在低年级学生中更为普遍。所谓的“周末综合征”在很大程度上就是抑郁。</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十、自我中心</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79670" y="1534160"/>
            <a:ext cx="6362065" cy="450278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444500" algn="just" fontAlgn="ctr">
              <a:lnSpc>
                <a:spcPct val="150000"/>
              </a:lnSpc>
              <a:spcBef>
                <a:spcPts val="1000"/>
              </a:spcBef>
              <a:spcAft>
                <a:spcPts val="0"/>
              </a:spcAft>
              <a:buSzPct val="100000"/>
              <a:buFont typeface="Wingdings" panose="05000000000000000000" charset="0"/>
              <a:buNone/>
            </a:pPr>
            <a:r>
              <a:rPr lang="zh-CN" altLang="en-US" sz="1500" spc="150" dirty="0">
                <a:solidFill>
                  <a:sysClr val="windowText" lastClr="000000"/>
                </a:solidFill>
                <a:uFillTx/>
                <a:cs typeface="微软雅黑" panose="020B0503020204020204" charset="-122"/>
                <a:sym typeface="+mn-ea"/>
              </a:rPr>
              <a:t>自我中心是指考虑问题、处理事情都以自我为中心，将自我作为思考问题的出发点与归宿。表现为一切以自己为出发点，目中无人，甚至自私自利，遇到冲突时，认为对的是自己而错的是他人。特别是那些自尊心强、优越感强、自信心高、独立性强的大学生，比较容易陷入自我中心之中。当这种倾向与一些不健康的思想意识如个人主义、自私自利和心理特征如过强的自尊心、唯我独尊相结合，自我中心与自我膨胀便呈现出来。</a:t>
            </a:r>
            <a:endParaRPr lang="zh-CN" altLang="en-US" sz="1500" spc="150" dirty="0">
              <a:solidFill>
                <a:sysClr val="windowText" lastClr="000000"/>
              </a:solidFill>
              <a:uFillTx/>
              <a:cs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改变自我中心的途径主要有：一是正确估价自己，认识到自己的社会责任，既不妄自菲薄也不夜郎自大，既不自我贬损也不自恋；二是树立正确的人生观与价值观，将自己与他人、自我与社会、个人利益与集体利益统筹考虑，从狭隘的小天地中走出来；三是学会尊重自己与尊重他人，懂得设身处地地为他人着想，换位思考，真诚待人。</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826260" y="2348230"/>
            <a:ext cx="8674100" cy="350647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82600" algn="ctr"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b="1" spc="100" dirty="0">
                <a:solidFill>
                  <a:srgbClr val="FCC301"/>
                </a:solidFill>
                <a:uFillTx/>
                <a:latin typeface="微软雅黑" panose="020B0503020204020204" charset="-122"/>
                <a:ea typeface="微软雅黑" panose="020B0503020204020204" charset="-122"/>
                <a:sym typeface="+mn-ea"/>
              </a:rPr>
              <a:t>学会换位思考</a:t>
            </a:r>
            <a:endParaRPr sz="1800" b="1" spc="100" dirty="0">
              <a:solidFill>
                <a:srgbClr val="FCC301"/>
              </a:solidFill>
              <a:uFillTx/>
              <a:latin typeface="微软雅黑" panose="020B0503020204020204" charset="-122"/>
              <a:ea typeface="微软雅黑" panose="020B0503020204020204" charset="-122"/>
              <a:sym typeface="+mn-ea"/>
            </a:endParaRPr>
          </a:p>
          <a:p>
            <a:pPr lvl="0" indent="4318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一个人请盲人朋友吃饭，吃到很晚，盲人说：“很晚了我要回去了。”主人就给了他一个灯笼，盲人就很生气地说：“我本来就看不见，你还给我点一个灯笼，这不是嘲笑我吗？”主人却说：“因为我在乎你，才给你点的这盏灯笼，你看不见，别人可以看得见，这样你走在黑夜里就不怕别人撞到你了。”盲人听后很是感动。别在自己的位置上看别人，要多在别人的位置上看自己，换位思考，将心比心。换位思考是人对人的一种心理体验过程。将心比心、设身处地是达成理解不可缺少的心理机制。它客观上要求我们将自己的内心世界，如情感体验、思维方式等与对方联系起来，站在对方的立场上体验和思考问题，从而与对方在情感上得到沟通，为增进理解奠定基础。</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大学生人格发展与培养</a:t>
            </a:r>
            <a:endParaRPr lang="zh-CN" altLang="en-US" sz="2400" b="1" spc="300" dirty="0">
              <a:solidFill>
                <a:srgbClr val="7EA96D"/>
              </a:solidFill>
              <a:uFillTx/>
              <a:sym typeface="+mn-ea"/>
            </a:endParaRPr>
          </a:p>
        </p:txBody>
      </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掌握人格的含义、特征及相关影响因素。</a:t>
              </a:r>
              <a:endParaRPr lang="zh-CN" altLang="en-US" sz="1600" spc="300" dirty="0">
                <a:latin typeface="+mn-ea"/>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了解塑造健康人格的途径和方法。</a:t>
              </a:r>
              <a:endParaRPr lang="zh-CN" altLang="en-US" sz="1600" spc="300" dirty="0">
                <a:latin typeface="+mn-ea"/>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熟悉大学生常见人格偏差特征及调适</a:t>
              </a:r>
              <a:r>
                <a:rPr lang="zh-CN" altLang="en-US" sz="1600" spc="300" dirty="0">
                  <a:latin typeface="方正黑体简体" charset="0"/>
                  <a:ea typeface="方正黑体简体" panose="03000509000000000000" pitchFamily="2" charset="-122"/>
                  <a:sym typeface="方正黑体简体" panose="03000509000000000000" pitchFamily="2" charset="-122"/>
                </a:rPr>
                <a:t>。</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grpSp>
        <p:nvGrpSpPr>
          <p:cNvPr id="5" name="组合 4"/>
          <p:cNvGrpSpPr/>
          <p:nvPr/>
        </p:nvGrpSpPr>
        <p:grpSpPr>
          <a:xfrm>
            <a:off x="1776095" y="4669155"/>
            <a:ext cx="8721090" cy="1488948"/>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7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了解自己的气质类型、性格特点，扬长避短，发挥性格优势。</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fontAlgn="auto">
                <a:lnSpc>
                  <a:spcPct val="17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抓住大学阶段“人格发展重要期”，不断完善自己的人格。</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6" name="组合 5"/>
          <p:cNvGrpSpPr/>
          <p:nvPr/>
        </p:nvGrpSpPr>
        <p:grpSpPr>
          <a:xfrm>
            <a:off x="1776095" y="3021330"/>
            <a:ext cx="8721090" cy="1440180"/>
            <a:chOff x="2797" y="4758"/>
            <a:chExt cx="13734" cy="2268"/>
          </a:xfrm>
        </p:grpSpPr>
        <p:grpSp>
          <p:nvGrpSpPr>
            <p:cNvPr id="3" name="组合 2"/>
            <p:cNvGrpSpPr/>
            <p:nvPr/>
          </p:nvGrpSpPr>
          <p:grpSpPr>
            <a:xfrm>
              <a:off x="2797" y="4758"/>
              <a:ext cx="13734" cy="2268"/>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sp>
          <p:nvSpPr>
            <p:cNvPr id="2" name="iṣļíḍê"/>
            <p:cNvSpPr txBox="1"/>
            <p:nvPr/>
          </p:nvSpPr>
          <p:spPr bwMode="auto">
            <a:xfrm>
              <a:off x="3595" y="5397"/>
              <a:ext cx="9618" cy="1294"/>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50000"/>
                </a:lnSpc>
                <a:buFont typeface="+mj-lt"/>
                <a:buAutoNum type="arabicPeriod"/>
              </a:pPr>
              <a:r>
                <a:rPr lang="zh-CN" altLang="en-US" sz="1600" spc="300" dirty="0">
                  <a:latin typeface="+mn-ea"/>
                  <a:sym typeface="方正黑体简体" panose="03000509000000000000" pitchFamily="2" charset="-122"/>
                </a:rPr>
                <a:t>学会觉察大学生常见的人格发展缺陷。</a:t>
              </a:r>
              <a:endParaRPr lang="zh-CN" altLang="en-US" sz="1600" spc="300" dirty="0">
                <a:latin typeface="+mn-ea"/>
                <a:sym typeface="方正黑体简体" panose="03000509000000000000" pitchFamily="2" charset="-122"/>
              </a:endParaRPr>
            </a:p>
            <a:p>
              <a:pPr marL="342900" indent="-342900" fontAlgn="auto">
                <a:lnSpc>
                  <a:spcPct val="150000"/>
                </a:lnSpc>
                <a:buFont typeface="+mj-lt"/>
                <a:buAutoNum type="arabicPeriod"/>
              </a:pPr>
              <a:r>
                <a:rPr lang="zh-CN" altLang="en-US" sz="1600" spc="300" dirty="0">
                  <a:latin typeface="+mn-ea"/>
                  <a:sym typeface="方正黑体简体" panose="03000509000000000000" pitchFamily="2" charset="-122"/>
                </a:rPr>
                <a:t>掌握大学生人格完善的途径与方法。</a:t>
              </a:r>
              <a:endParaRPr lang="zh-CN" altLang="en-US" sz="1600" spc="300" dirty="0">
                <a:latin typeface="+mn-ea"/>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ppt_x</p:attrName>
                                        </p:attrNameLst>
                                      </p:cBhvr>
                                      <p:tavLst>
                                        <p:tav tm="0">
                                          <p:val>
                                            <p:strVal val="#ppt_x-.2"/>
                                          </p:val>
                                        </p:tav>
                                        <p:tav tm="100000">
                                          <p:val>
                                            <p:strVal val="#ppt_x"/>
                                          </p:val>
                                        </p:tav>
                                      </p:tavLst>
                                    </p:anim>
                                    <p:anim calcmode="lin" valueType="num">
                                      <p:cBhvr>
                                        <p:cTn id="1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大学生人格发展与培养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人格概述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一、人格的含义</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04390"/>
            <a:ext cx="10060305" cy="374967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415540"/>
            <a:ext cx="8605520" cy="30543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人格”一词是我们日常生活中的高频词汇，我们经常说“他具有高尚的人格”“他出卖了自己的人格”“他具有健全的人格”等。人格一词涵盖了法律、道德、社会、哲学等领域。人格（personality）一词最初来源于古希腊语 Persona，是指演员在舞台上扮演角色所戴的假面具，它用来表现剧中人物的身份和性格。在我国的京剧中，各种脸谱也是用来展示不同角色的性格特点的。心理学沿用了“Persona”的含义，把个体在人生舞台上扮演角色时表现出来的种种行为和心理活动都看作是人格的表现。</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因此，心理学上所说的“人格”是指一个人表现于外的给人以印象性的特点和生活中所扮演的角色以及与此角色相应的个人品质、声誉和尊严等。</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995170"/>
            <a:ext cx="10267315"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418080"/>
            <a:ext cx="7804785" cy="3506470"/>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人格是人的整体精神面貌的表现，人格倾向性和人格特征不是孤立地存在着，也不是机械地联合在一起，而是相互联系、相互制约、相互作用组成一个完整的人格。</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人格的整体性</a:t>
            </a:r>
            <a:r>
              <a:rPr lang="zh-CN" altLang="en-US" spc="100">
                <a:solidFill>
                  <a:srgbClr val="404040"/>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首先表现在人格的内在统一上。个体能够正确地认识和评价自己，能及时调整内心世界的矛盾冲突，协调主观与客观、心理与环境之间的关系，这样他的动机和行为才能保持和谐一致。个体的人格一旦失去了内在统一，他的行为就会由几种相互抵触的动机支配，最终导致人格分裂。</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其次，只有从整体出发才能正确理解某一人格特征的确切含义。例如：热情大方，可能是性格外向，也可能是掩饰自己的孤独境况，还可能是情绪突然失控。离开了整体的人格结构，我们就无法分析理解任何具体个体的人格。</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19773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二、人格的基本特征</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人格的整体性与同一性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995170"/>
            <a:ext cx="10267315"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573655"/>
            <a:ext cx="7804785" cy="3139440"/>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Clr>
                <a:srgbClr val="000000"/>
              </a:buClr>
              <a:buSzPct val="120000"/>
              <a:buFont typeface="MS PMincho" panose="02020600040205080304" charset="-128"/>
              <a:buChar char="✪"/>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人格的独特性是指个体的人格是由某些和别人共同或相似的特征以及完全不同的特征错综复杂地交织在一起构成的。由于人格结构的多样性，每个人都有自己独特的个性特点。由于遗传、家庭教育、学校教育、周围社会环境、时代背景等方面的差异，人格的形成和发展必然会各不相同。如有的人开放自然，有的人顽固自守，有的人沉默寡言，有的人豪爽，有的人谨慎等。上述诸多因素综合在一起，就会渐渐形成各具特色的人格特征。</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19773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二、人格的基本特征</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人格的独特性与共同性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85.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38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87.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92.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39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4.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99.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01.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0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09.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5*i*1"/>
  <p:tag name="KSO_WM_TEMPLATE_CATEGORY" val="diagram"/>
  <p:tag name="KSO_WM_TEMPLATE_INDEX" val="20198863"/>
  <p:tag name="KSO_WM_UNIT_LAYERLEVEL" val="1"/>
  <p:tag name="KSO_WM_TAG_VERSION" val="1.0"/>
  <p:tag name="KSO_WM_BEAUTIFY_FLAG" val="#wm#"/>
  <p:tag name="KSO_WM_UNIT_USESOURCEFORMAT_APPLY" val="1"/>
</p:tagLst>
</file>

<file path=ppt/tags/tag413.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5*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414.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5*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415.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5*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416.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5*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5*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5*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5*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5*i*5"/>
  <p:tag name="KSO_WM_TEMPLATE_CATEGORY" val="diagram"/>
  <p:tag name="KSO_WM_TEMPLATE_INDEX" val="20198863"/>
  <p:tag name="KSO_WM_UNIT_LAYERLEVEL" val="1"/>
  <p:tag name="KSO_WM_TAG_VERSION" val="1.0"/>
  <p:tag name="KSO_WM_BEAUTIFY_FLAG" val="#wm#"/>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5*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3.xml><?xml version="1.0" encoding="utf-8"?>
<p:tagLst xmlns:p="http://schemas.openxmlformats.org/presentationml/2006/main">
  <p:tag name="KSO_WM_UNIT_RELATE_UNITID" val="diagram20198863_5*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5*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5*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5*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5*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27.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5*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5*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5*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5*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5*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5*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33.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5*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5*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5*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36.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5*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5*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5*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39.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5*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6_1"/>
  <p:tag name="KSO_WM_UNIT_ID" val="diagram20198863_5*l_h_i*1_6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198863_5*l_h_i*1_6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2.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863_5*l_h_f*1_6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6_1"/>
  <p:tag name="KSO_WM_UNIT_ID" val="diagram20198863_5*l_h_i*1_6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198863_5*l_h_i*1_6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5.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863_5*l_h_f*1_6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7.xml><?xml version="1.0" encoding="utf-8"?>
<p:tagLst xmlns:p="http://schemas.openxmlformats.org/presentationml/2006/main">
  <p:tag name="REFSHAPE" val="678797316"/>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8_1*i*5"/>
  <p:tag name="KSO_WM_TEMPLATE_CATEGORY" val="diagram"/>
  <p:tag name="KSO_WM_TEMPLATE_INDEX" val="2019137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Lst>
</file>

<file path=ppt/tags/tag449.xml><?xml version="1.0" encoding="utf-8"?>
<p:tagLst xmlns:p="http://schemas.openxmlformats.org/presentationml/2006/main">
  <p:tag name="KSO_WM_UNIT_PLACING_PICTURE_USER_VIEWPORT" val="{&quot;height&quot;:4069,&quot;width&quot;:6109}"/>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45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5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54.xml><?xml version="1.0" encoding="utf-8"?>
<p:tagLst xmlns:p="http://schemas.openxmlformats.org/presentationml/2006/main">
  <p:tag name="REFSHAPE" val="678797316"/>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8_1*i*5"/>
  <p:tag name="KSO_WM_TEMPLATE_CATEGORY" val="diagram"/>
  <p:tag name="KSO_WM_TEMPLATE_INDEX" val="2019137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Lst>
</file>

<file path=ppt/tags/tag456.xml><?xml version="1.0" encoding="utf-8"?>
<p:tagLst xmlns:p="http://schemas.openxmlformats.org/presentationml/2006/main">
  <p:tag name="KSO_WM_UNIT_PLACING_PICTURE_USER_VIEWPORT" val="{&quot;height&quot;:4069,&quot;width&quot;:6109}"/>
</p:tagLst>
</file>

<file path=ppt/tags/tag457.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45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61.xml><?xml version="1.0" encoding="utf-8"?>
<p:tagLst xmlns:p="http://schemas.openxmlformats.org/presentationml/2006/main">
  <p:tag name="REFSHAPE" val="678797316"/>
</p:tagLst>
</file>

<file path=ppt/tags/tag46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6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07_188*f*1"/>
  <p:tag name="KSO_WM_TEMPLATE_CATEGORY" val="mixed"/>
  <p:tag name="KSO_WM_TEMPLATE_INDEX" val="20201907"/>
  <p:tag name="KSO_WM_UNIT_LAYERLEVEL" val="1"/>
  <p:tag name="KSO_WM_TAG_VERSION" val="1.0"/>
  <p:tag name="KSO_WM_BEAUTIFY_FLAG" val="#wm#"/>
  <p:tag name="KSO_WM_UNIT_TEXTBOXSTYLE_GUID" val="{5fc6bd79-f41e-48fe-8596-1f93e4518add}"/>
  <p:tag name="KSO_WM_UNIT_TEXTBOXSTYLE_TEMPLATEID" val="3134227"/>
  <p:tag name="KSO_WM_UNIT_TEXTBOXSTYLE_TYPE" val="9"/>
</p:tagLst>
</file>

<file path=ppt/tags/tag465.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6.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467.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468.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469.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471.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72.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47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75.xml><?xml version="1.0" encoding="utf-8"?>
<p:tagLst xmlns:p="http://schemas.openxmlformats.org/presentationml/2006/main">
  <p:tag name="REFSHAPE" val="678797316"/>
</p:tagLst>
</file>

<file path=ppt/tags/tag47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7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87960_4*l_i*1_1"/>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87960_4*l_i*1_2"/>
  <p:tag name="KSO_WM_TEMPLATE_CATEGORY" val="diagram"/>
  <p:tag name="KSO_WM_TEMPLATE_INDEX" val="2018796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87960_4*l_i*1_3"/>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87960_4*l_i*1_4"/>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87960_4*l_i*1_5"/>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DIAGRAM_GROUP_CODE" val="l1-1"/>
  <p:tag name="KSO_WM_UNIT_TYPE" val="l_i"/>
  <p:tag name="KSO_WM_UNIT_INDEX" val="1_6"/>
  <p:tag name="KSO_WM_UNIT_ID" val="diagram20187960_4*l_i*1_6"/>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DIAGRAM_GROUP_CODE" val="l1-1"/>
  <p:tag name="KSO_WM_UNIT_TYPE" val="l_i"/>
  <p:tag name="KSO_WM_UNIT_INDEX" val="1_7"/>
  <p:tag name="KSO_WM_UNIT_ID" val="diagram20187960_4*l_i*1_7"/>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DIAGRAM_GROUP_CODE" val="l1-1"/>
  <p:tag name="KSO_WM_UNIT_TYPE" val="l_i"/>
  <p:tag name="KSO_WM_UNIT_INDEX" val="1_8"/>
  <p:tag name="KSO_WM_UNIT_ID" val="diagram20187960_4*l_i*1_8"/>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DIAGRAM_GROUP_CODE" val="l1-1"/>
  <p:tag name="KSO_WM_UNIT_TYPE" val="l_i"/>
  <p:tag name="KSO_WM_UNIT_INDEX" val="1_9"/>
  <p:tag name="KSO_WM_UNIT_ID" val="diagram20187960_4*l_i*1_9"/>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DIAGRAM_GROUP_CODE" val="l1-1"/>
  <p:tag name="KSO_WM_UNIT_TYPE" val="l_i"/>
  <p:tag name="KSO_WM_UNIT_INDEX" val="1_10"/>
  <p:tag name="KSO_WM_UNIT_ID" val="diagram20187960_4*l_i*1_10"/>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DIAGRAM_GROUP_CODE" val="l1-1"/>
  <p:tag name="KSO_WM_UNIT_TYPE" val="l_i"/>
  <p:tag name="KSO_WM_UNIT_INDEX" val="1_11"/>
  <p:tag name="KSO_WM_UNIT_ID" val="diagram20187960_4*l_i*1_11"/>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DIAGRAM_GROUP_CODE" val="l1-1"/>
  <p:tag name="KSO_WM_UNIT_TYPE" val="l_i"/>
  <p:tag name="KSO_WM_UNIT_INDEX" val="1_12"/>
  <p:tag name="KSO_WM_UNIT_ID" val="diagram20187960_4*l_i*1_12"/>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DIAGRAM_GROUP_CODE" val="l1-1"/>
  <p:tag name="KSO_WM_UNIT_TYPE" val="l_i"/>
  <p:tag name="KSO_WM_UNIT_INDEX" val="1_13"/>
  <p:tag name="KSO_WM_UNIT_ID" val="diagram20187960_4*l_i*1_13"/>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HIGHLIGHT" val="0"/>
  <p:tag name="KSO_WM_UNIT_COMPATIBLE" val="0"/>
  <p:tag name="KSO_WM_DIAGRAM_GROUP_CODE" val="l1-1"/>
  <p:tag name="KSO_WM_UNIT_TYPE" val="l_i"/>
  <p:tag name="KSO_WM_UNIT_INDEX" val="1_14"/>
  <p:tag name="KSO_WM_UNIT_ID" val="diagram20187960_4*l_i*1_14"/>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DIAGRAM_GROUP_CODE" val="l1-1"/>
  <p:tag name="KSO_WM_UNIT_TYPE" val="l_i"/>
  <p:tag name="KSO_WM_UNIT_INDEX" val="1_15"/>
  <p:tag name="KSO_WM_UNIT_ID" val="diagram20187960_4*l_i*1_15"/>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DIAGRAM_GROUP_CODE" val="l1-1"/>
  <p:tag name="KSO_WM_UNIT_TYPE" val="l_i"/>
  <p:tag name="KSO_WM_UNIT_INDEX" val="1_16"/>
  <p:tag name="KSO_WM_UNIT_ID" val="diagram20187960_4*l_i*1_16"/>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DIAGRAM_GROUP_CODE" val="l1-1"/>
  <p:tag name="KSO_WM_UNIT_TYPE" val="l_i"/>
  <p:tag name="KSO_WM_UNIT_INDEX" val="1_17"/>
  <p:tag name="KSO_WM_UNIT_ID" val="diagram20187960_4*l_i*1_17"/>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DIAGRAM_GROUP_CODE" val="l1-1"/>
  <p:tag name="KSO_WM_UNIT_TYPE" val="l_i"/>
  <p:tag name="KSO_WM_UNIT_INDEX" val="1_18"/>
  <p:tag name="KSO_WM_UNIT_ID" val="diagram20187960_4*l_i*1_18"/>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DIAGRAM_GROUP_CODE" val="l1-1"/>
  <p:tag name="KSO_WM_UNIT_TYPE" val="l_i"/>
  <p:tag name="KSO_WM_UNIT_INDEX" val="1_19"/>
  <p:tag name="KSO_WM_UNIT_ID" val="diagram20187960_4*l_i*1_19"/>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DIAGRAM_GROUP_CODE" val="l1-1"/>
  <p:tag name="KSO_WM_UNIT_TYPE" val="l_i"/>
  <p:tag name="KSO_WM_UNIT_INDEX" val="1_20"/>
  <p:tag name="KSO_WM_UNIT_ID" val="diagram20187960_4*l_i*1_20"/>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960_4*l_h_i*1_1_1"/>
  <p:tag name="KSO_WM_TEMPLATE_CATEGORY" val="diagram"/>
  <p:tag name="KSO_WM_TEMPLATE_INDEX" val="2018796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960_4*l_h_i*1_2_1"/>
  <p:tag name="KSO_WM_TEMPLATE_CATEGORY" val="diagram"/>
  <p:tag name="KSO_WM_TEMPLATE_INDEX" val="2018796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960_4*l_h_i*1_3_1"/>
  <p:tag name="KSO_WM_TEMPLATE_CATEGORY" val="diagram"/>
  <p:tag name="KSO_WM_TEMPLATE_INDEX" val="2018796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87960_4*l_h_i*1_4_1"/>
  <p:tag name="KSO_WM_TEMPLATE_CATEGORY" val="diagram"/>
  <p:tag name="KSO_WM_TEMPLATE_INDEX" val="2018796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DIAGRAM_GROUP_CODE" val="l1-1"/>
  <p:tag name="KSO_WM_UNIT_TYPE" val="l_i"/>
  <p:tag name="KSO_WM_UNIT_INDEX" val="1_25"/>
  <p:tag name="KSO_WM_UNIT_ID" val="diagram20187960_4*l_i*1_25"/>
  <p:tag name="KSO_WM_TEMPLATE_CATEGORY" val="diagram"/>
  <p:tag name="KSO_WM_TEMPLATE_INDEX" val="2018796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02.xml><?xml version="1.0" encoding="utf-8"?>
<p:tagLst xmlns:p="http://schemas.openxmlformats.org/presentationml/2006/main">
  <p:tag name="KSO_WM_UNIT_HIGHLIGHT" val="0"/>
  <p:tag name="KSO_WM_UNIT_COMPATIBLE" val="0"/>
  <p:tag name="KSO_WM_DIAGRAM_GROUP_CODE" val="l1-1"/>
  <p:tag name="KSO_WM_UNIT_TYPE" val="l_i"/>
  <p:tag name="KSO_WM_UNIT_INDEX" val="1_26"/>
  <p:tag name="KSO_WM_UNIT_ID" val="diagram20187960_4*l_i*1_26"/>
  <p:tag name="KSO_WM_TEMPLATE_CATEGORY" val="diagram"/>
  <p:tag name="KSO_WM_TEMPLATE_INDEX" val="2018796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03.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2_1"/>
  <p:tag name="KSO_WM_UNIT_ID" val="diagram20187960_4*l_h_f*1_2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4_1"/>
  <p:tag name="KSO_WM_UNIT_ID" val="diagram20187960_4*l_h_f*1_4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1_1"/>
  <p:tag name="KSO_WM_UNIT_ID" val="diagram20187960_3*l_h_f*1_1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3_1"/>
  <p:tag name="KSO_WM_UNIT_ID" val="diagram20187960_3*l_h_f*1_3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1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13.xml><?xml version="1.0" encoding="utf-8"?>
<p:tagLst xmlns:p="http://schemas.openxmlformats.org/presentationml/2006/main">
  <p:tag name="REFSHAPE" val="678797316"/>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1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07_188*f*1"/>
  <p:tag name="KSO_WM_TEMPLATE_CATEGORY" val="mixed"/>
  <p:tag name="KSO_WM_TEMPLATE_INDEX" val="20201907"/>
  <p:tag name="KSO_WM_UNIT_LAYERLEVEL" val="1"/>
  <p:tag name="KSO_WM_TAG_VERSION" val="1.0"/>
  <p:tag name="KSO_WM_BEAUTIFY_FLAG" val="#wm#"/>
  <p:tag name="KSO_WM_UNIT_TEXTBOXSTYLE_GUID" val="{5fc6bd79-f41e-48fe-8596-1f93e4518add}"/>
  <p:tag name="KSO_WM_UNIT_TEXTBOXSTYLE_TEMPLATEID" val="3134227"/>
  <p:tag name="KSO_WM_UNIT_TEXTBOXSTYLE_TYPE" val="9"/>
</p:tagLst>
</file>

<file path=ppt/tags/tag516.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17.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518.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519.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21.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522.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23.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524.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52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2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28.xml><?xml version="1.0" encoding="utf-8"?>
<p:tagLst xmlns:p="http://schemas.openxmlformats.org/presentationml/2006/main">
  <p:tag name="REFSHAPE" val="678797316"/>
</p:tagLst>
</file>

<file path=ppt/tags/tag52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2"/>
  <p:tag name="KSO_WM_UNIT_ID" val="diagram20198935_5*l_h_i*1_4_2"/>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5*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53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5*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1"/>
  <p:tag name="KSO_WM_UNIT_ID" val="diagram20198935_5*l_h_i*1_4_1"/>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2"/>
  <p:tag name="KSO_WM_UNIT_ID" val="diagram20198935_5*l_h_i*1_3_2"/>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5*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53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5*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1"/>
  <p:tag name="KSO_WM_UNIT_ID" val="diagram20198935_5*l_h_i*1_3_1"/>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5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2"/>
  <p:tag name="KSO_WM_UNIT_ID" val="diagram20198935_5*l_h_i*1_2_2"/>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39.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5*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5*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1"/>
  <p:tag name="KSO_WM_UNIT_ID" val="diagram20198935_5*l_h_i*1_2_1"/>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2"/>
  <p:tag name="KSO_WM_UNIT_ID" val="diagram20198935_5*l_h_i*1_1_2"/>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UNIT_DIAGRAM_MODELTYPE" val="stripeEnum"/>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5*l_h_a*1_1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545.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5*l_h_f*1_1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1"/>
  <p:tag name="KSO_WM_UNIT_ID" val="diagram20198935_5*l_h_i*1_1_1"/>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54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48.xml><?xml version="1.0" encoding="utf-8"?>
<p:tagLst xmlns:p="http://schemas.openxmlformats.org/presentationml/2006/main">
  <p:tag name="REFSHAPE" val="678797316"/>
</p:tagLst>
</file>

<file path=ppt/tags/tag5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2"/>
  <p:tag name="KSO_WM_UNIT_ID" val="diagram20198935_5*l_h_i*1_4_2"/>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5*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55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5*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1"/>
  <p:tag name="KSO_WM_UNIT_ID" val="diagram20198935_5*l_h_i*1_4_1"/>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2"/>
  <p:tag name="KSO_WM_UNIT_ID" val="diagram20198935_5*l_h_i*1_3_2"/>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5*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55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5*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1"/>
  <p:tag name="KSO_WM_UNIT_ID" val="diagram20198935_5*l_h_i*1_3_1"/>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5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2"/>
  <p:tag name="KSO_WM_UNIT_ID" val="diagram20198935_5*l_h_i*1_2_2"/>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5*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559.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5*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1"/>
  <p:tag name="KSO_WM_UNIT_ID" val="diagram20198935_5*l_h_i*1_2_1"/>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2"/>
  <p:tag name="KSO_WM_UNIT_ID" val="diagram20198935_5*l_h_i*1_1_2"/>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DIAGRAM_MODELTYPE" val="stripeEnum"/>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5*l_h_a*1_1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56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5*l_h_f*1_1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1"/>
  <p:tag name="KSO_WM_UNIT_ID" val="diagram20198935_5*l_h_i*1_1_1"/>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56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67.xml><?xml version="1.0" encoding="utf-8"?>
<p:tagLst xmlns:p="http://schemas.openxmlformats.org/presentationml/2006/main">
  <p:tag name="REFSHAPE" val="678797316"/>
</p:tagLst>
</file>

<file path=ppt/tags/tag56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69.xml><?xml version="1.0" encoding="utf-8"?>
<p:tagLst xmlns:p="http://schemas.openxmlformats.org/presentationml/2006/main">
  <p:tag name="KSO_WM_TAG_VERSION" val="1.0"/>
  <p:tag name="KSO_WM_BEAUTIFY_FLAG" val="#wm#"/>
  <p:tag name="KSO_WM_UNIT_TYPE" val="i"/>
  <p:tag name="KSO_WM_UNIT_ID" val="150995200*i*1"/>
  <p:tag name="KSO_WM_TEMPLATE_CATEGORY" val="diagram"/>
  <p:tag name="KSO_WM_TEMPLATE_INDEX" val="169299"/>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TAG_VERSION" val="1.0"/>
  <p:tag name="KSO_WM_BEAUTIFY_FLAG" val="#wm#"/>
  <p:tag name="KSO_WM_UNIT_TYPE" val="i"/>
  <p:tag name="KSO_WM_UNIT_ID" val="150995200*i*2"/>
  <p:tag name="KSO_WM_TEMPLATE_CATEGORY" val="diagram"/>
  <p:tag name="KSO_WM_TEMPLATE_INDEX" val="169299"/>
</p:tagLst>
</file>

<file path=ppt/tags/tag571.xml><?xml version="1.0" encoding="utf-8"?>
<p:tagLst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299"/>
</p:tagLst>
</file>

<file path=ppt/tags/tag572.xml><?xml version="1.0" encoding="utf-8"?>
<p:tagLst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299"/>
</p:tagLst>
</file>

<file path=ppt/tags/tag57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75.xml><?xml version="1.0" encoding="utf-8"?>
<p:tagLst xmlns:p="http://schemas.openxmlformats.org/presentationml/2006/main">
  <p:tag name="REFSHAPE" val="678797316"/>
</p:tagLst>
</file>

<file path=ppt/tags/tag576.xml><?xml version="1.0" encoding="utf-8"?>
<p:tagLst xmlns:p="http://schemas.openxmlformats.org/presentationml/2006/main">
  <p:tag name="KSO_WM_TAG_VERSION" val="1.0"/>
  <p:tag name="KSO_WM_BEAUTIFY_FLAG" val="#wm#"/>
  <p:tag name="KSO_WM_UNIT_TYPE" val="i"/>
  <p:tag name="KSO_WM_UNIT_ID" val="150995200*i*1"/>
  <p:tag name="KSO_WM_TEMPLATE_CATEGORY" val="diagram"/>
  <p:tag name="KSO_WM_TEMPLATE_INDEX" val="169299"/>
</p:tagLst>
</file>

<file path=ppt/tags/tag577.xml><?xml version="1.0" encoding="utf-8"?>
<p:tagLst xmlns:p="http://schemas.openxmlformats.org/presentationml/2006/main">
  <p:tag name="KSO_WM_TAG_VERSION" val="1.0"/>
  <p:tag name="KSO_WM_BEAUTIFY_FLAG" val="#wm#"/>
  <p:tag name="KSO_WM_UNIT_TYPE" val="i"/>
  <p:tag name="KSO_WM_UNIT_ID" val="150995200*i*2"/>
  <p:tag name="KSO_WM_TEMPLATE_CATEGORY" val="diagram"/>
  <p:tag name="KSO_WM_TEMPLATE_INDEX" val="169299"/>
</p:tagLst>
</file>

<file path=ppt/tags/tag578.xml><?xml version="1.0" encoding="utf-8"?>
<p:tagLst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299"/>
</p:tagLst>
</file>

<file path=ppt/tags/tag579.xml><?xml version="1.0" encoding="utf-8"?>
<p:tagLst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299"/>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8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83.xml><?xml version="1.0" encoding="utf-8"?>
<p:tagLst xmlns:p="http://schemas.openxmlformats.org/presentationml/2006/main">
  <p:tag name="REFSHAPE" val="678797316"/>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8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86.xml><?xml version="1.0" encoding="utf-8"?>
<p:tagLst xmlns:p="http://schemas.openxmlformats.org/presentationml/2006/main">
  <p:tag name="REFSHAPE" val="678797316"/>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88.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58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REFSHAPE" val="678797316"/>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92.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59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94.xml><?xml version="1.0" encoding="utf-8"?>
<p:tagLst xmlns:p="http://schemas.openxmlformats.org/presentationml/2006/main">
  <p:tag name="REFSHAPE" val="678797316"/>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00189_5*m_h_i*1_6_1"/>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89_5*m_h_i*1_5_1"/>
  <p:tag name="KSO_WM_TEMPLATE_CATEGORY" val="diagram"/>
  <p:tag name="KSO_WM_TEMPLATE_INDEX" val="2020018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00189_5*m_h_i*1_6_2"/>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89_5*m_h_i*1_5_2"/>
  <p:tag name="KSO_WM_TEMPLATE_CATEGORY" val="diagram"/>
  <p:tag name="KSO_WM_TEMPLATE_INDEX" val="2020018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89_5*m_h_i*1_1_1"/>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89_5*m_h_i*1_2_1"/>
  <p:tag name="KSO_WM_TEMPLATE_CATEGORY" val="diagram"/>
  <p:tag name="KSO_WM_TEMPLATE_INDEX" val="2020018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89_5*m_h_i*1_3_1"/>
  <p:tag name="KSO_WM_TEMPLATE_CATEGORY" val="diagram"/>
  <p:tag name="KSO_WM_TEMPLATE_INDEX" val="2020018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89_5*m_h_i*1_4_1"/>
  <p:tag name="KSO_WM_TEMPLATE_CATEGORY" val="diagram"/>
  <p:tag name="KSO_WM_TEMPLATE_INDEX" val="20200189"/>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89_5*m_h_i*1_4_2"/>
  <p:tag name="KSO_WM_TEMPLATE_CATEGORY" val="diagram"/>
  <p:tag name="KSO_WM_TEMPLATE_INDEX" val="20200189"/>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89_5*m_h_i*1_3_2"/>
  <p:tag name="KSO_WM_TEMPLATE_CATEGORY" val="diagram"/>
  <p:tag name="KSO_WM_TEMPLATE_INDEX" val="2020018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89_5*m_h_i*1_2_2"/>
  <p:tag name="KSO_WM_TEMPLATE_CATEGORY" val="diagram"/>
  <p:tag name="KSO_WM_TEMPLATE_INDEX" val="2020018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89_5*m_h_i*1_1_2"/>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1"/>
  <p:tag name="KSO_WM_UNIT_ID" val="diagram20200189_5*m_h_i*1_6_11"/>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2"/>
  <p:tag name="KSO_WM_UNIT_ID" val="diagram20200189_5*m_h_i*1_6_12"/>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3"/>
  <p:tag name="KSO_WM_UNIT_ID" val="diagram20200189_5*m_h_i*1_6_13"/>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189_5*m_h_i*1_5_4"/>
  <p:tag name="KSO_WM_TEMPLATE_CATEGORY" val="diagram"/>
  <p:tag name="KSO_WM_TEMPLATE_INDEX" val="2020018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89_5*m_h_i*1_1_4"/>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89_5*m_h_i*1_2_4"/>
  <p:tag name="KSO_WM_TEMPLATE_CATEGORY" val="diagram"/>
  <p:tag name="KSO_WM_TEMPLATE_INDEX" val="2020018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189_5*m_h_i*1_3_4"/>
  <p:tag name="KSO_WM_TEMPLATE_CATEGORY" val="diagram"/>
  <p:tag name="KSO_WM_TEMPLATE_INDEX" val="2020018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89_5*m_h_i*1_4_4"/>
  <p:tag name="KSO_WM_TEMPLATE_CATEGORY" val="diagram"/>
  <p:tag name="KSO_WM_TEMPLATE_INDEX" val="20200189"/>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89_5*m_h_i*1_1_5"/>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4"/>
  <p:tag name="KSO_WM_UNIT_ID" val="diagram20200189_5*m_h_i*1_6_14"/>
  <p:tag name="KSO_WM_TEMPLATE_CATEGORY" val="diagram"/>
  <p:tag name="KSO_WM_TEMPLATE_INDEX" val="20200189"/>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17.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89_5*m_h_f*1_1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189_5*m_h_i*1_5_5"/>
  <p:tag name="KSO_WM_TEMPLATE_CATEGORY" val="diagram"/>
  <p:tag name="KSO_WM_TEMPLATE_INDEX" val="2020018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189_5*m_h_i*1_5_6"/>
  <p:tag name="KSO_WM_TEMPLATE_CATEGORY" val="diagram"/>
  <p:tag name="KSO_WM_TEMPLATE_INDEX" val="2020018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189_5*m_h_i*1_4_5"/>
  <p:tag name="KSO_WM_TEMPLATE_CATEGORY" val="diagram"/>
  <p:tag name="KSO_WM_TEMPLATE_INDEX" val="20200189"/>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189_5*m_h_i*1_4_6"/>
  <p:tag name="KSO_WM_TEMPLATE_CATEGORY" val="diagram"/>
  <p:tag name="KSO_WM_TEMPLATE_INDEX" val="20200189"/>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189_5*m_h_i*1_3_5"/>
  <p:tag name="KSO_WM_TEMPLATE_CATEGORY" val="diagram"/>
  <p:tag name="KSO_WM_TEMPLATE_INDEX" val="2020018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189_5*m_h_i*1_3_6"/>
  <p:tag name="KSO_WM_TEMPLATE_CATEGORY" val="diagram"/>
  <p:tag name="KSO_WM_TEMPLATE_INDEX" val="2020018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89_5*m_h_i*1_2_5"/>
  <p:tag name="KSO_WM_TEMPLATE_CATEGORY" val="diagram"/>
  <p:tag name="KSO_WM_TEMPLATE_INDEX" val="2020018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89_5*m_h_i*1_2_6"/>
  <p:tag name="KSO_WM_TEMPLATE_CATEGORY" val="diagram"/>
  <p:tag name="KSO_WM_TEMPLATE_INDEX" val="2020018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189_5*m_h_i*1_1_6"/>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189_5*m_h_i*1_1_7"/>
  <p:tag name="KSO_WM_TEMPLATE_CATEGORY" val="diagram"/>
  <p:tag name="KSO_WM_TEMPLATE_INDEX" val="2020018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28.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89_5*m_h_f*1_2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29.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89_5*m_h_f*1_3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0189_5*m_h_f*1_4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31.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0189_5*m_h_f*1_5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32.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00189_5*m_h_f*1_6_1"/>
  <p:tag name="KSO_WM_TEMPLATE_CATEGORY" val="diagram"/>
  <p:tag name="KSO_WM_TEMPLATE_INDEX" val="20200189"/>
  <p:tag name="KSO_WM_UNIT_LAYERLEVEL" val="1_1_1"/>
  <p:tag name="KSO_WM_TAG_VERSION" val="1.0"/>
  <p:tag name="KSO_WM_BEAUTIFY_FLAG" val="#wm#"/>
  <p:tag name="KSO_WM_UNIT_PRESET_TEXT" val="单击此处添加文本具体内容"/>
  <p:tag name="KSO_WM_UNIT_USESOURCEFORMAT_APPLY" val="1"/>
</p:tagLst>
</file>

<file path=ppt/tags/tag63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3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3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36.xml><?xml version="1.0" encoding="utf-8"?>
<p:tagLst xmlns:p="http://schemas.openxmlformats.org/presentationml/2006/main">
  <p:tag name="REFSHAPE" val="678797316"/>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64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43.xml><?xml version="1.0" encoding="utf-8"?>
<p:tagLst xmlns:p="http://schemas.openxmlformats.org/presentationml/2006/main">
  <p:tag name="REFSHAPE" val="678797316"/>
</p:tagLst>
</file>

<file path=ppt/tags/tag644.xml><?xml version="1.0" encoding="utf-8"?>
<p:tagLst xmlns:p="http://schemas.openxmlformats.org/presentationml/2006/main">
  <p:tag name="KSO_WM_UNIT_TEXTBOXSTYLE_GUID" val="{b2e162c4-1ea3-41b1-8dba-86d0450d224e}"/>
</p:tagLst>
</file>

<file path=ppt/tags/tag64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4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64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51.xml><?xml version="1.0" encoding="utf-8"?>
<p:tagLst xmlns:p="http://schemas.openxmlformats.org/presentationml/2006/main">
  <p:tag name="REFSHAPE" val="678797316"/>
</p:tagLst>
</file>

<file path=ppt/tags/tag65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3_3*l_h_i*1_1_2"/>
  <p:tag name="KSO_WM_TEMPLATE_CATEGORY" val="diagram"/>
  <p:tag name="KSO_WM_TEMPLATE_INDEX" val="20198943"/>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6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3_3*l_h_i*1_1_1"/>
  <p:tag name="KSO_WM_TEMPLATE_CATEGORY" val="diagram"/>
  <p:tag name="KSO_WM_TEMPLATE_INDEX" val="2019894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55.xml><?xml version="1.0" encoding="utf-8"?>
<p:tagLst xmlns:p="http://schemas.openxmlformats.org/presentationml/2006/main">
  <p:tag name="KSO_WM_UNIT_DIAGRAM_MODELTYPE" val="stripeEnum"/>
  <p:tag name="KSO_WM_UNIT_VALUE" val="79*9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3_3*l_h_x*1_1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43_3*l_h_a*1_1_1"/>
  <p:tag name="KSO_WM_TEMPLATE_CATEGORY" val="diagram"/>
  <p:tag name="KSO_WM_TEMPLATE_INDEX" val="2019894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657.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3_3*l_h_f*1_1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3_3*l_h_i*1_2_1"/>
  <p:tag name="KSO_WM_TEMPLATE_CATEGORY" val="diagram"/>
  <p:tag name="KSO_WM_TEMPLATE_INDEX" val="20198943"/>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6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3_3*l_h_i*1_2_2"/>
  <p:tag name="KSO_WM_TEMPLATE_CATEGORY" val="diagram"/>
  <p:tag name="KSO_WM_TEMPLATE_INDEX" val="2019894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DIAGRAM_MODELTYPE" val="stripeEnum"/>
  <p:tag name="KSO_WM_UNIT_VALUE" val="77*9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3_3*l_h_x*1_2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61.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43_3*l_h_a*1_2_1"/>
  <p:tag name="KSO_WM_TEMPLATE_CATEGORY" val="diagram"/>
  <p:tag name="KSO_WM_TEMPLATE_INDEX" val="2019894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662.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3_3*l_h_f*1_2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3_3*l_h_i*1_3_1"/>
  <p:tag name="KSO_WM_TEMPLATE_CATEGORY" val="diagram"/>
  <p:tag name="KSO_WM_TEMPLATE_INDEX" val="2019894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6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3_3*l_h_i*1_3_2"/>
  <p:tag name="KSO_WM_TEMPLATE_CATEGORY" val="diagram"/>
  <p:tag name="KSO_WM_TEMPLATE_INDEX" val="20198943"/>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65.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3_3*l_h_x*1_3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66.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43_3*l_h_a*1_3_1"/>
  <p:tag name="KSO_WM_TEMPLATE_CATEGORY" val="diagram"/>
  <p:tag name="KSO_WM_TEMPLATE_INDEX" val="2019894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667.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3_3*l_h_f*1_3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3_3*l_h_i*1_4_1"/>
  <p:tag name="KSO_WM_TEMPLATE_CATEGORY" val="diagram"/>
  <p:tag name="KSO_WM_TEMPLATE_INDEX" val="2019894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6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3_3*l_h_i*1_4_2"/>
  <p:tag name="KSO_WM_TEMPLATE_CATEGORY" val="diagram"/>
  <p:tag name="KSO_WM_TEMPLATE_INDEX" val="20198943"/>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43_3*l_h_a*1_4_1"/>
  <p:tag name="KSO_WM_TEMPLATE_CATEGORY" val="diagram"/>
  <p:tag name="KSO_WM_TEMPLATE_INDEX" val="2019894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671.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3_3*l_h_f*1_4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3_3*l_h_x*1_4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4.xml><?xml version="1.0" encoding="utf-8"?>
<p:tagLst xmlns:p="http://schemas.openxmlformats.org/presentationml/2006/main">
  <p:tag name="REFSHAPE" val="678797316"/>
</p:tagLst>
</file>

<file path=ppt/tags/tag675.xml><?xml version="1.0" encoding="utf-8"?>
<p:tagLst xmlns:p="http://schemas.openxmlformats.org/presentationml/2006/main">
  <p:tag name="KSO_WM_UNIT_TEXTBOXSTYLE_GUID" val="{b2e162c4-1ea3-41b1-8dba-86d0450d224e}"/>
</p:tagLst>
</file>

<file path=ppt/tags/tag676.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77.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68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82.xml><?xml version="1.0" encoding="utf-8"?>
<p:tagLst xmlns:p="http://schemas.openxmlformats.org/presentationml/2006/main">
  <p:tag name="REFSHAPE" val="678797316"/>
</p:tagLst>
</file>

<file path=ppt/tags/tag68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84.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85.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86.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87.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88.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89.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691.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692.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693.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9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95.xml><?xml version="1.0" encoding="utf-8"?>
<p:tagLst xmlns:p="http://schemas.openxmlformats.org/presentationml/2006/main">
  <p:tag name="REFSHAPE" val="678797316"/>
</p:tagLst>
</file>

<file path=ppt/tags/tag696.xml><?xml version="1.0" encoding="utf-8"?>
<p:tagLst xmlns:p="http://schemas.openxmlformats.org/presentationml/2006/main">
  <p:tag name="KSO_WM_UNIT_TEXTBOXSTYLE_GUID" val="{b2e162c4-1ea3-41b1-8dba-86d0450d224e}"/>
</p:tagLst>
</file>

<file path=ppt/tags/tag697.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98.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70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70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03.xml><?xml version="1.0" encoding="utf-8"?>
<p:tagLst xmlns:p="http://schemas.openxmlformats.org/presentationml/2006/main">
  <p:tag name="REFSHAPE" val="678797316"/>
</p:tagLst>
</file>

<file path=ppt/tags/tag704.xml><?xml version="1.0" encoding="utf-8"?>
<p:tagLst xmlns:p="http://schemas.openxmlformats.org/presentationml/2006/main">
  <p:tag name="KSO_WM_UNIT_TEXTBOXSTYLE_GUID" val="{b2e162c4-1ea3-41b1-8dba-86d0450d224e}"/>
</p:tagLst>
</file>

<file path=ppt/tags/tag70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70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70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11.xml><?xml version="1.0" encoding="utf-8"?>
<p:tagLst xmlns:p="http://schemas.openxmlformats.org/presentationml/2006/main">
  <p:tag name="REFSHAPE" val="678797316"/>
</p:tagLst>
</file>

<file path=ppt/tags/tag712.xml><?xml version="1.0" encoding="utf-8"?>
<p:tagLst xmlns:p="http://schemas.openxmlformats.org/presentationml/2006/main">
  <p:tag name="KSO_WM_TEMPLATE_CATEGORY" val="diagram"/>
  <p:tag name="KSO_WM_TEMPLATE_INDEX" val="20187964"/>
  <p:tag name="KSO_WM_UNIT_TYPE" val="l_i"/>
  <p:tag name="KSO_WM_UNIT_INDEX" val="1_1"/>
  <p:tag name="KSO_WM_UNIT_ID" val="diagram20187964_4*l_i*1_1"/>
  <p:tag name="KSO_WM_UNIT_LAYERLEVEL" val="1_1"/>
  <p:tag name="KSO_WM_BEAUTIFY_FLAG" val="#wm#"/>
  <p:tag name="KSO_WM_TAG_VERSION" val="1.0"/>
  <p:tag name="KSO_WM_DIAGRAM_GROUP_CODE" val="l1-1"/>
  <p:tag name="KSO_WM_UNIT_HIGHLIGHT" val="0"/>
  <p:tag name="KSO_WM_UNIT_COMPATIBLE" val="0"/>
  <p:tag name="KSO_WM_UNIT_FILL_FORE_SCHEMECOLOR_INDEX" val="13"/>
  <p:tag name="KSO_WM_UNIT_FILL_TYPE" val="1"/>
  <p:tag name="KSO_WM_UNIT_TEXT_FILL_FORE_SCHEMECOLOR_INDEX" val="2"/>
  <p:tag name="KSO_WM_UNIT_TEXT_FILL_TYPE" val="1"/>
  <p:tag name="KSO_WM_UNIT_USESOURCEFORMAT_APPLY" val="1"/>
</p:tagLst>
</file>

<file path=ppt/tags/tag713.xml><?xml version="1.0" encoding="utf-8"?>
<p:tagLst xmlns:p="http://schemas.openxmlformats.org/presentationml/2006/main">
  <p:tag name="KSO_WM_TEMPLATE_CATEGORY" val="diagram"/>
  <p:tag name="KSO_WM_TEMPLATE_INDEX" val="20187964"/>
  <p:tag name="KSO_WM_UNIT_TYPE" val="l_h_a"/>
  <p:tag name="KSO_WM_UNIT_INDEX" val="1_3_1"/>
  <p:tag name="KSO_WM_UNIT_ID" val="diagram20187964_4*l_h_a*1_3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添加标题"/>
  <p:tag name="KSO_WM_UNIT_TEXT_FILL_FORE_SCHEMECOLOR_INDEX" val="14"/>
  <p:tag name="KSO_WM_UNIT_TEXT_FILL_TYPE" val="1"/>
  <p:tag name="KSO_WM_UNIT_USESOURCEFORMAT_APPLY" val="1"/>
</p:tagLst>
</file>

<file path=ppt/tags/tag714.xml><?xml version="1.0" encoding="utf-8"?>
<p:tagLst xmlns:p="http://schemas.openxmlformats.org/presentationml/2006/main">
  <p:tag name="KSO_WM_TEMPLATE_CATEGORY" val="diagram"/>
  <p:tag name="KSO_WM_TEMPLATE_INDEX" val="20187964"/>
  <p:tag name="KSO_WM_UNIT_TYPE" val="l_h_f"/>
  <p:tag name="KSO_WM_UNIT_INDEX" val="1_3_1"/>
  <p:tag name="KSO_WM_UNIT_ID" val="diagram20187964_4*l_h_f*1_3_1"/>
  <p:tag name="KSO_WM_UNIT_LAYERLEVEL" val="1_1_1"/>
  <p:tag name="KSO_WM_UNIT_VALUE" val="30"/>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TEMPLATE_CATEGORY" val="diagram"/>
  <p:tag name="KSO_WM_TEMPLATE_INDEX" val="20187964"/>
  <p:tag name="KSO_WM_UNIT_TYPE" val="l_h_i"/>
  <p:tag name="KSO_WM_UNIT_INDEX" val="1_3_1"/>
  <p:tag name="KSO_WM_UNIT_ID" val="diagram20187964_4*l_h_i*1_3_1"/>
  <p:tag name="KSO_WM_UNIT_LAYERLEVEL" val="1_1_1"/>
  <p:tag name="KSO_WM_BEAUTIFY_FLAG" val="#wm#"/>
  <p:tag name="KSO_WM_TAG_VERSION" val="1.0"/>
  <p:tag name="KSO_WM_DIAGRAM_GROUP_CODE" val="l1-1"/>
  <p:tag name="KSO_WM_UNIT_HIGHLIGHT" val="0"/>
  <p:tag name="KSO_WM_UNIT_COMPATIBLE" val="0"/>
  <p:tag name="KSO_WM_UNIT_LINE_FORE_SCHEMECOLOR_INDEX" val="13"/>
  <p:tag name="KSO_WM_UNIT_LINE_FILL_TYPE" val="2"/>
  <p:tag name="KSO_WM_UNIT_USESOURCEFORMAT_APPLY" val="1"/>
</p:tagLst>
</file>

<file path=ppt/tags/tag716.xml><?xml version="1.0" encoding="utf-8"?>
<p:tagLst xmlns:p="http://schemas.openxmlformats.org/presentationml/2006/main">
  <p:tag name="KSO_WM_TEMPLATE_CATEGORY" val="diagram"/>
  <p:tag name="KSO_WM_TEMPLATE_INDEX" val="20187964"/>
  <p:tag name="KSO_WM_UNIT_TYPE" val="l_h_a"/>
  <p:tag name="KSO_WM_UNIT_INDEX" val="1_2_1"/>
  <p:tag name="KSO_WM_UNIT_ID" val="diagram20187964_4*l_h_a*1_2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添加标题"/>
  <p:tag name="KSO_WM_UNIT_TEXT_FILL_FORE_SCHEMECOLOR_INDEX" val="14"/>
  <p:tag name="KSO_WM_UNIT_TEXT_FILL_TYPE" val="1"/>
  <p:tag name="KSO_WM_UNIT_USESOURCEFORMAT_APPLY" val="1"/>
</p:tagLst>
</file>

<file path=ppt/tags/tag717.xml><?xml version="1.0" encoding="utf-8"?>
<p:tagLst xmlns:p="http://schemas.openxmlformats.org/presentationml/2006/main">
  <p:tag name="KSO_WM_TEMPLATE_CATEGORY" val="diagram"/>
  <p:tag name="KSO_WM_TEMPLATE_INDEX" val="20187964"/>
  <p:tag name="KSO_WM_UNIT_TYPE" val="l_h_f"/>
  <p:tag name="KSO_WM_UNIT_INDEX" val="1_2_1"/>
  <p:tag name="KSO_WM_UNIT_ID" val="diagram20187964_4*l_h_f*1_2_1"/>
  <p:tag name="KSO_WM_UNIT_LAYERLEVEL" val="1_1_1"/>
  <p:tag name="KSO_WM_UNIT_VALUE" val="30"/>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TEMPLATE_CATEGORY" val="diagram"/>
  <p:tag name="KSO_WM_TEMPLATE_INDEX" val="20187964"/>
  <p:tag name="KSO_WM_UNIT_TYPE" val="l_h_i"/>
  <p:tag name="KSO_WM_UNIT_INDEX" val="1_2_1"/>
  <p:tag name="KSO_WM_UNIT_ID" val="diagram20187964_4*l_h_i*1_2_1"/>
  <p:tag name="KSO_WM_UNIT_LAYERLEVEL" val="1_1_1"/>
  <p:tag name="KSO_WM_BEAUTIFY_FLAG" val="#wm#"/>
  <p:tag name="KSO_WM_TAG_VERSION" val="1.0"/>
  <p:tag name="KSO_WM_DIAGRAM_GROUP_CODE" val="l1-1"/>
  <p:tag name="KSO_WM_UNIT_HIGHLIGHT" val="0"/>
  <p:tag name="KSO_WM_UNIT_COMPATIBLE" val="0"/>
  <p:tag name="KSO_WM_UNIT_LINE_FORE_SCHEMECOLOR_INDEX" val="13"/>
  <p:tag name="KSO_WM_UNIT_LINE_FILL_TYPE" val="2"/>
  <p:tag name="KSO_WM_UNIT_USESOURCEFORMAT_APPLY" val="1"/>
</p:tagLst>
</file>

<file path=ppt/tags/tag719.xml><?xml version="1.0" encoding="utf-8"?>
<p:tagLst xmlns:p="http://schemas.openxmlformats.org/presentationml/2006/main">
  <p:tag name="KSO_WM_TEMPLATE_CATEGORY" val="diagram"/>
  <p:tag name="KSO_WM_TEMPLATE_INDEX" val="20187964"/>
  <p:tag name="KSO_WM_UNIT_TYPE" val="l_h_a"/>
  <p:tag name="KSO_WM_UNIT_INDEX" val="1_1_1"/>
  <p:tag name="KSO_WM_UNIT_ID" val="diagram20187964_4*l_h_a*1_1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添加标题"/>
  <p:tag name="KSO_WM_UNIT_TEXT_FILL_FORE_SCHEMECOLOR_INDEX" val="14"/>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TEMPLATE_CATEGORY" val="diagram"/>
  <p:tag name="KSO_WM_TEMPLATE_INDEX" val="20187964"/>
  <p:tag name="KSO_WM_UNIT_TYPE" val="l_h_f"/>
  <p:tag name="KSO_WM_UNIT_INDEX" val="1_1_1"/>
  <p:tag name="KSO_WM_UNIT_ID" val="diagram20187964_4*l_h_f*1_1_1"/>
  <p:tag name="KSO_WM_UNIT_LAYERLEVEL" val="1_1_1"/>
  <p:tag name="KSO_WM_UNIT_VALUE" val="30"/>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TEMPLATE_CATEGORY" val="diagram"/>
  <p:tag name="KSO_WM_TEMPLATE_INDEX" val="20187964"/>
  <p:tag name="KSO_WM_UNIT_TYPE" val="l_h_i"/>
  <p:tag name="KSO_WM_UNIT_INDEX" val="1_1_1"/>
  <p:tag name="KSO_WM_UNIT_ID" val="diagram20187964_4*l_h_i*1_1_1"/>
  <p:tag name="KSO_WM_UNIT_LAYERLEVEL" val="1_1_1"/>
  <p:tag name="KSO_WM_BEAUTIFY_FLAG" val="#wm#"/>
  <p:tag name="KSO_WM_TAG_VERSION" val="1.0"/>
  <p:tag name="KSO_WM_DIAGRAM_GROUP_CODE" val="l1-1"/>
  <p:tag name="KSO_WM_UNIT_HIGHLIGHT" val="0"/>
  <p:tag name="KSO_WM_UNIT_COMPATIBLE" val="0"/>
  <p:tag name="KSO_WM_UNIT_LINE_FORE_SCHEMECOLOR_INDEX" val="13"/>
  <p:tag name="KSO_WM_UNIT_LINE_FILL_TYPE" val="2"/>
  <p:tag name="KSO_WM_UNIT_USESOURCEFORMAT_APPLY" val="1"/>
</p:tagLst>
</file>

<file path=ppt/tags/tag722.xml><?xml version="1.0" encoding="utf-8"?>
<p:tagLst xmlns:p="http://schemas.openxmlformats.org/presentationml/2006/main">
  <p:tag name="KSO_WM_TEMPLATE_CATEGORY" val="diagram"/>
  <p:tag name="KSO_WM_TEMPLATE_INDEX" val="20187964"/>
  <p:tag name="KSO_WM_UNIT_TYPE" val="l_h_a"/>
  <p:tag name="KSO_WM_UNIT_INDEX" val="1_4_1"/>
  <p:tag name="KSO_WM_UNIT_ID" val="diagram20187964_4*l_h_a*1_4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添加标题"/>
  <p:tag name="KSO_WM_UNIT_TEXT_FILL_FORE_SCHEMECOLOR_INDEX" val="14"/>
  <p:tag name="KSO_WM_UNIT_TEXT_FILL_TYPE" val="1"/>
  <p:tag name="KSO_WM_UNIT_USESOURCEFORMAT_APPLY" val="1"/>
</p:tagLst>
</file>

<file path=ppt/tags/tag723.xml><?xml version="1.0" encoding="utf-8"?>
<p:tagLst xmlns:p="http://schemas.openxmlformats.org/presentationml/2006/main">
  <p:tag name="KSO_WM_TEMPLATE_CATEGORY" val="diagram"/>
  <p:tag name="KSO_WM_TEMPLATE_INDEX" val="20187964"/>
  <p:tag name="KSO_WM_UNIT_TYPE" val="l_h_f"/>
  <p:tag name="KSO_WM_UNIT_INDEX" val="1_4_1"/>
  <p:tag name="KSO_WM_UNIT_ID" val="diagram20187964_4*l_h_f*1_4_1"/>
  <p:tag name="KSO_WM_UNIT_LAYERLEVEL" val="1_1_1"/>
  <p:tag name="KSO_WM_UNIT_VALUE" val="30"/>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TEMPLATE_CATEGORY" val="diagram"/>
  <p:tag name="KSO_WM_TEMPLATE_INDEX" val="20187964"/>
  <p:tag name="KSO_WM_UNIT_TYPE" val="l_h_i"/>
  <p:tag name="KSO_WM_UNIT_INDEX" val="1_4_1"/>
  <p:tag name="KSO_WM_UNIT_ID" val="diagram20187964_4*l_h_i*1_4_1"/>
  <p:tag name="KSO_WM_UNIT_LAYERLEVEL" val="1_1_1"/>
  <p:tag name="KSO_WM_BEAUTIFY_FLAG" val="#wm#"/>
  <p:tag name="KSO_WM_TAG_VERSION" val="1.0"/>
  <p:tag name="KSO_WM_DIAGRAM_GROUP_CODE" val="l1-1"/>
  <p:tag name="KSO_WM_UNIT_HIGHLIGHT" val="0"/>
  <p:tag name="KSO_WM_UNIT_COMPATIBLE" val="0"/>
  <p:tag name="KSO_WM_UNIT_LINE_FORE_SCHEMECOLOR_INDEX" val="13"/>
  <p:tag name="KSO_WM_UNIT_LINE_FILL_TYPE" val="2"/>
  <p:tag name="KSO_WM_UNIT_USESOURCEFORMAT_APPLY" val="1"/>
</p:tagLst>
</file>

<file path=ppt/tags/tag725.xml><?xml version="1.0" encoding="utf-8"?>
<p:tagLst xmlns:p="http://schemas.openxmlformats.org/presentationml/2006/main">
  <p:tag name="KSO_WM_TEMPLATE_CATEGORY" val="diagram"/>
  <p:tag name="KSO_WM_TEMPLATE_INDEX" val="20187964"/>
  <p:tag name="KSO_WM_UNIT_TYPE" val="l_h_i"/>
  <p:tag name="KSO_WM_UNIT_INDEX" val="1_4_3"/>
  <p:tag name="KSO_WM_UNIT_ID" val="diagram20187964_4*l_h_i*1_4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DIAGRAM_GROUP_CODE" val="l1-1"/>
  <p:tag name="KSO_WM_UNIT_ID" val="diagram20187964_4*l_h_i*1_4_4"/>
  <p:tag name="KSO_WM_TEMPLATE_CATEGORY" val="diagram"/>
  <p:tag name="KSO_WM_TEMPLATE_INDEX" val="20187964"/>
  <p:tag name="KSO_WM_UNIT_LAYERLEVEL" val="1_1_1"/>
  <p:tag name="KSO_WM_TAG_VERSION" val="1.0"/>
  <p:tag name="KSO_WM_BEAUTIFY_FLAG" val="#wm#"/>
  <p:tag name="KSO_WM_UNIT_TYPE" val="l_h_i"/>
  <p:tag name="KSO_WM_UNIT_INDEX" val="1_4_4"/>
  <p:tag name="KSO_WM_UNIT_FILL_FORE_SCHEMECOLOR_INDEX" val="14"/>
  <p:tag name="KSO_WM_UNIT_FILL_TYPE" val="1"/>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TEMPLATE_CATEGORY" val="diagram"/>
  <p:tag name="KSO_WM_TEMPLATE_INDEX" val="20187964"/>
  <p:tag name="KSO_WM_UNIT_TYPE" val="l_h_i"/>
  <p:tag name="KSO_WM_UNIT_INDEX" val="1_1_3"/>
  <p:tag name="KSO_WM_UNIT_ID" val="diagram20187964_2*l_h_i*1_1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KSO_WM_TEMPLATE_CATEGORY" val="diagram"/>
  <p:tag name="KSO_WM_TEMPLATE_INDEX" val="20187964"/>
  <p:tag name="KSO_WM_UNIT_TYPE" val="l_h_i"/>
  <p:tag name="KSO_WM_UNIT_INDEX" val="1_1_4"/>
  <p:tag name="KSO_WM_UNIT_ID" val="diagram20187964_2*l_h_i*1_1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29.xml><?xml version="1.0" encoding="utf-8"?>
<p:tagLst xmlns:p="http://schemas.openxmlformats.org/presentationml/2006/main">
  <p:tag name="KSO_WM_TEMPLATE_CATEGORY" val="diagram"/>
  <p:tag name="KSO_WM_TEMPLATE_INDEX" val="20187964"/>
  <p:tag name="KSO_WM_UNIT_TYPE" val="l_h_i"/>
  <p:tag name="KSO_WM_UNIT_INDEX" val="1_2_3"/>
  <p:tag name="KSO_WM_UNIT_ID" val="diagram20187964_2*l_h_i*1_2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TEMPLATE_CATEGORY" val="diagram"/>
  <p:tag name="KSO_WM_TEMPLATE_INDEX" val="20187964"/>
  <p:tag name="KSO_WM_UNIT_TYPE" val="l_h_i"/>
  <p:tag name="KSO_WM_UNIT_INDEX" val="1_2_4"/>
  <p:tag name="KSO_WM_UNIT_ID" val="diagram20187964_2*l_h_i*1_2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31.xml><?xml version="1.0" encoding="utf-8"?>
<p:tagLst xmlns:p="http://schemas.openxmlformats.org/presentationml/2006/main">
  <p:tag name="KSO_WM_TEMPLATE_CATEGORY" val="diagram"/>
  <p:tag name="KSO_WM_TEMPLATE_INDEX" val="20187964"/>
  <p:tag name="KSO_WM_UNIT_TYPE" val="l_h_i"/>
  <p:tag name="KSO_WM_UNIT_INDEX" val="1_3_3"/>
  <p:tag name="KSO_WM_UNIT_ID" val="diagram20187964_3*l_h_i*1_3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2.xml><?xml version="1.0" encoding="utf-8"?>
<p:tagLst xmlns:p="http://schemas.openxmlformats.org/presentationml/2006/main">
  <p:tag name="KSO_WM_TEMPLATE_CATEGORY" val="diagram"/>
  <p:tag name="KSO_WM_TEMPLATE_INDEX" val="20187964"/>
  <p:tag name="KSO_WM_UNIT_TYPE" val="l_h_i"/>
  <p:tag name="KSO_WM_UNIT_INDEX" val="1_3_4"/>
  <p:tag name="KSO_WM_UNIT_ID" val="diagram20187964_3*l_h_i*1_3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3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35.xml><?xml version="1.0" encoding="utf-8"?>
<p:tagLst xmlns:p="http://schemas.openxmlformats.org/presentationml/2006/main">
  <p:tag name="REFSHAPE" val="678797316"/>
</p:tagLst>
</file>

<file path=ppt/tags/tag736.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73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73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3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REFSHAPE" val="678797316"/>
</p:tagLst>
</file>

<file path=ppt/tags/tag741.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74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74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44.xml><?xml version="1.0" encoding="utf-8"?>
<p:tagLst xmlns:p="http://schemas.openxmlformats.org/presentationml/2006/main">
  <p:tag name="REFSHAPE" val="678797316"/>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748.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74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51.xml><?xml version="1.0" encoding="utf-8"?>
<p:tagLst xmlns:p="http://schemas.openxmlformats.org/presentationml/2006/main">
  <p:tag name="REFSHAPE" val="678797316"/>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755.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756.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75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76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7.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768.xml><?xml version="1.0" encoding="utf-8"?>
<p:tagLst xmlns:p="http://schemas.openxmlformats.org/presentationml/2006/main">
  <p:tag name="KSO_DOCER_TEMPLATE_OPEN_ONCE_MARK"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9171</Words>
  <Application>WPS 演示</Application>
  <PresentationFormat>宽屏</PresentationFormat>
  <Paragraphs>468</Paragraphs>
  <Slides>43</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43</vt:i4>
      </vt:variant>
    </vt:vector>
  </HeadingPairs>
  <TitlesOfParts>
    <vt:vector size="62"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MS PMincho</vt:lpstr>
      <vt:lpstr>Malgun Gothic</vt:lpstr>
      <vt:lpstr>Gill Sans</vt:lpstr>
      <vt:lpstr>思源黑体旧字形 Normal</vt:lpstr>
      <vt:lpstr>Gill Sans MT</vt:lpstr>
      <vt:lpstr>Office 主题​​</vt:lpstr>
      <vt:lpstr>1_Office 主题​​</vt:lpstr>
      <vt:lpstr>心</vt:lpstr>
      <vt:lpstr>PowerPoint 演示文稿</vt:lpstr>
      <vt:lpstr>大学生人格发展与培养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32</cp:revision>
  <dcterms:created xsi:type="dcterms:W3CDTF">2019-05-28T01:30:00Z</dcterms:created>
  <dcterms:modified xsi:type="dcterms:W3CDTF">2021-11-12T09:57:39Z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646BB8F398CC4484971E1BE63956117D</vt:lpwstr>
  </property>
</Properties>
</file>