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290" r:id="rId3"/>
    <p:sldId id="281" r:id="rId5"/>
    <p:sldId id="266" r:id="rId6"/>
    <p:sldId id="282" r:id="rId7"/>
    <p:sldId id="272" r:id="rId8"/>
    <p:sldId id="273" r:id="rId9"/>
    <p:sldId id="276" r:id="rId10"/>
    <p:sldId id="271" r:id="rId11"/>
    <p:sldId id="283" r:id="rId12"/>
    <p:sldId id="313" r:id="rId13"/>
    <p:sldId id="277" r:id="rId14"/>
    <p:sldId id="274" r:id="rId15"/>
    <p:sldId id="279" r:id="rId16"/>
    <p:sldId id="265" r:id="rId17"/>
    <p:sldId id="289" r:id="rId18"/>
    <p:sldId id="287" r:id="rId19"/>
    <p:sldId id="314" r:id="rId20"/>
    <p:sldId id="263" r:id="rId21"/>
    <p:sldId id="275" r:id="rId22"/>
    <p:sldId id="261" r:id="rId23"/>
    <p:sldId id="270" r:id="rId24"/>
    <p:sldId id="286" r:id="rId25"/>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0279" autoAdjust="0"/>
    <p:restoredTop sz="94660"/>
  </p:normalViewPr>
  <p:slideViewPr>
    <p:cSldViewPr snapToGrid="0">
      <p:cViewPr varScale="1">
        <p:scale>
          <a:sx n="114" d="100"/>
          <a:sy n="114" d="100"/>
        </p:scale>
        <p:origin x="744"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8.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宋体" panose="02010600030101010101" pitchFamily="2" charset="-122"/>
              </a:defRPr>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宋体" panose="02010600030101010101" pitchFamily="2" charset="-122"/>
              </a:defRPr>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000">
                <a:cs typeface="宋体" panose="02010600030101010101" pitchFamily="2"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cs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389" y="6356747"/>
            <a:ext cx="2742447" cy="364275"/>
          </a:xfrm>
          <a:prstGeom prst="rect">
            <a:avLst/>
          </a:prstGeom>
        </p:spPr>
        <p:txBody>
          <a:bodyPr/>
          <a:lstStyle>
            <a:lvl1pPr>
              <a:defRPr>
                <a:cs typeface="宋体" panose="02010600030101010101" pitchFamily="2" charset="-122"/>
              </a:defRPr>
            </a:lvl1pPr>
          </a:lstStyle>
          <a:p>
            <a:fld id="{7E63294E-4137-4133-B373-C96652FD0347}" type="datetimeFigureOut">
              <a:rPr lang="zh-CN" altLang="en-US" smtClean="0"/>
            </a:fld>
            <a:endParaRPr lang="zh-CN" altLang="en-US"/>
          </a:p>
        </p:txBody>
      </p:sp>
      <p:sp>
        <p:nvSpPr>
          <p:cNvPr id="5" name="页脚占位符 4"/>
          <p:cNvSpPr>
            <a:spLocks noGrp="1"/>
          </p:cNvSpPr>
          <p:nvPr>
            <p:ph type="ftr" sz="quarter" idx="11"/>
          </p:nvPr>
        </p:nvSpPr>
        <p:spPr>
          <a:xfrm>
            <a:off x="4038413" y="6356747"/>
            <a:ext cx="4115176" cy="364275"/>
          </a:xfrm>
          <a:prstGeom prst="rect">
            <a:avLst/>
          </a:prstGeom>
        </p:spPr>
        <p:txBody>
          <a:bodyPr/>
          <a:lstStyle>
            <a:lvl1pPr>
              <a:defRPr>
                <a:cs typeface="宋体" panose="02010600030101010101" pitchFamily="2" charset="-122"/>
              </a:defRPr>
            </a:lvl1pPr>
          </a:lstStyle>
          <a:p>
            <a:endParaRPr lang="zh-CN" altLang="en-US"/>
          </a:p>
        </p:txBody>
      </p:sp>
      <p:sp>
        <p:nvSpPr>
          <p:cNvPr id="6" name="灯片编号占位符 5"/>
          <p:cNvSpPr>
            <a:spLocks noGrp="1"/>
          </p:cNvSpPr>
          <p:nvPr>
            <p:ph type="sldNum" sz="quarter" idx="12"/>
          </p:nvPr>
        </p:nvSpPr>
        <p:spPr>
          <a:xfrm>
            <a:off x="8611166" y="6356747"/>
            <a:ext cx="2742447" cy="364275"/>
          </a:xfrm>
          <a:prstGeom prst="rect">
            <a:avLst/>
          </a:prstGeom>
        </p:spPr>
        <p:txBody>
          <a:bodyPr/>
          <a:lstStyle>
            <a:lvl1pPr>
              <a:defRPr>
                <a:cs typeface="宋体" panose="02010600030101010101" pitchFamily="2" charset="-122"/>
              </a:defRPr>
            </a:lvl1pPr>
          </a:lstStyle>
          <a:p>
            <a:fld id="{8BB8D2E3-26E2-4B7C-9771-1F65553523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99445" y="1759174"/>
            <a:ext cx="9558395" cy="2891790"/>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大学生创新创业</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教育</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矩形: 圆角 18"/>
          <p:cNvSpPr/>
          <p:nvPr/>
        </p:nvSpPr>
        <p:spPr>
          <a:xfrm>
            <a:off x="4049395" y="5144770"/>
            <a:ext cx="4337685" cy="837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latin typeface="宋体" panose="02010600030101010101" pitchFamily="2" charset="-122"/>
                <a:ea typeface="宋体" panose="02010600030101010101" pitchFamily="2" charset="-122"/>
                <a:cs typeface="+mn-ea"/>
                <a:sym typeface="Arial" panose="020B0604020202020204" pitchFamily="34" charset="0"/>
              </a:rPr>
              <a:t>第二章　创新能力</a:t>
            </a:r>
            <a:endParaRPr lang="zh-CN" sz="2400" dirty="0">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433921">
            <a:off x="262617" y="-2943979"/>
            <a:ext cx="2376455" cy="6719434"/>
            <a:chOff x="335" y="2438454"/>
            <a:chExt cx="630757"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5" name="组合 14"/>
          <p:cNvGrpSpPr/>
          <p:nvPr/>
        </p:nvGrpSpPr>
        <p:grpSpPr>
          <a:xfrm rot="3856804">
            <a:off x="9737002" y="3874107"/>
            <a:ext cx="1772171" cy="5564982"/>
            <a:chOff x="335" y="2438454"/>
            <a:chExt cx="793706"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3"/>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299"/>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7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17700" y="1005205"/>
            <a:ext cx="8356600" cy="5744210"/>
            <a:chOff x="673100" y="865009"/>
            <a:chExt cx="10845800" cy="5459591"/>
          </a:xfrm>
        </p:grpSpPr>
        <p:sp>
          <p:nvSpPr>
            <p:cNvPr id="3" name="íśḻiḋê"/>
            <p:cNvSpPr/>
            <p:nvPr/>
          </p:nvSpPr>
          <p:spPr bwMode="auto">
            <a:xfrm>
              <a:off x="4298324" y="865009"/>
              <a:ext cx="3628213" cy="5453574"/>
            </a:xfrm>
            <a:prstGeom prst="rect">
              <a:avLst/>
            </a:prstGeom>
            <a:gradFill flip="none" rotWithShape="1">
              <a:gsLst>
                <a:gs pos="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îšļïḍê"/>
            <p:cNvSpPr/>
            <p:nvPr/>
          </p:nvSpPr>
          <p:spPr bwMode="auto">
            <a:xfrm>
              <a:off x="7926537" y="1024298"/>
              <a:ext cx="3592363"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ïsļiḍê"/>
            <p:cNvSpPr/>
            <p:nvPr/>
          </p:nvSpPr>
          <p:spPr bwMode="auto">
            <a:xfrm>
              <a:off x="673100" y="1024298"/>
              <a:ext cx="3625224"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i$ḻiḍè"/>
            <p:cNvSpPr/>
            <p:nvPr/>
          </p:nvSpPr>
          <p:spPr bwMode="auto">
            <a:xfrm>
              <a:off x="7926536" y="865009"/>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îṡľïḓê"/>
            <p:cNvSpPr/>
            <p:nvPr/>
          </p:nvSpPr>
          <p:spPr bwMode="auto">
            <a:xfrm flipH="1">
              <a:off x="4122067" y="865010"/>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íṣliḍê"/>
            <p:cNvSpPr/>
            <p:nvPr/>
          </p:nvSpPr>
          <p:spPr bwMode="auto">
            <a:xfrm flipV="1">
              <a:off x="7926536" y="6152685"/>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is1îdê"/>
            <p:cNvSpPr/>
            <p:nvPr/>
          </p:nvSpPr>
          <p:spPr bwMode="auto">
            <a:xfrm flipH="1" flipV="1">
              <a:off x="4122067" y="6158701"/>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6" name="Group 29"/>
          <p:cNvGrpSpPr/>
          <p:nvPr/>
        </p:nvGrpSpPr>
        <p:grpSpPr>
          <a:xfrm>
            <a:off x="2656443" y="1246687"/>
            <a:ext cx="1117600" cy="1117600"/>
            <a:chOff x="2057400" y="1203303"/>
            <a:chExt cx="1117600" cy="1117600"/>
          </a:xfrm>
        </p:grpSpPr>
        <p:sp>
          <p:nvSpPr>
            <p:cNvPr id="47" name="椭圆 46"/>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Oval 28"/>
            <p:cNvSpPr/>
            <p:nvPr/>
          </p:nvSpPr>
          <p:spPr>
            <a:xfrm>
              <a:off x="2378156" y="1495403"/>
              <a:ext cx="476087" cy="5334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9" name="Group 30"/>
          <p:cNvGrpSpPr/>
          <p:nvPr/>
        </p:nvGrpSpPr>
        <p:grpSpPr>
          <a:xfrm>
            <a:off x="5536524" y="1246687"/>
            <a:ext cx="1117600" cy="1117600"/>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52" name="Group 33"/>
          <p:cNvGrpSpPr/>
          <p:nvPr/>
        </p:nvGrpSpPr>
        <p:grpSpPr>
          <a:xfrm>
            <a:off x="8332109" y="1246687"/>
            <a:ext cx="1117600" cy="1117600"/>
            <a:chOff x="2057400" y="1203303"/>
            <a:chExt cx="1117600" cy="1117600"/>
          </a:xfrm>
        </p:grpSpPr>
        <p:sp>
          <p:nvSpPr>
            <p:cNvPr id="53" name="椭圆 5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Oval 35"/>
            <p:cNvSpPr/>
            <p:nvPr/>
          </p:nvSpPr>
          <p:spPr>
            <a:xfrm>
              <a:off x="2349500" y="1512770"/>
              <a:ext cx="533400" cy="498665"/>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7" name="组合 36"/>
          <p:cNvGrpSpPr/>
          <p:nvPr/>
        </p:nvGrpSpPr>
        <p:grpSpPr>
          <a:xfrm>
            <a:off x="1917243" y="2605303"/>
            <a:ext cx="2658745" cy="3263725"/>
            <a:chOff x="1229954" y="5121881"/>
            <a:chExt cx="2658745" cy="3263725"/>
          </a:xfrm>
        </p:grpSpPr>
        <p:sp>
          <p:nvSpPr>
            <p:cNvPr id="38" name="矩形 37"/>
            <p:cNvSpPr/>
            <p:nvPr/>
          </p:nvSpPr>
          <p:spPr bwMode="auto">
            <a:xfrm>
              <a:off x="1330284" y="5772581"/>
              <a:ext cx="2458838" cy="261302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技法是创造学家根据创造性思维发展的规律和大量成功的创造与创新的实例总结出来的一些原理、技巧和方法。它的应用既可直接产生创新成果，同时也可启发人的创新思维，提高人的创造力、创新能力和创新成果的实现率。</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9" name="文本框 38"/>
            <p:cNvSpPr txBox="1"/>
            <p:nvPr/>
          </p:nvSpPr>
          <p:spPr>
            <a:xfrm>
              <a:off x="1229954" y="5121881"/>
              <a:ext cx="265874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创新技法的含义和作用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0" name="组合 39"/>
          <p:cNvGrpSpPr/>
          <p:nvPr/>
        </p:nvGrpSpPr>
        <p:grpSpPr>
          <a:xfrm>
            <a:off x="4879916" y="2364003"/>
            <a:ext cx="2626360" cy="4104640"/>
            <a:chOff x="1398229" y="5121881"/>
            <a:chExt cx="2626360" cy="4104640"/>
          </a:xfrm>
        </p:grpSpPr>
        <p:sp>
          <p:nvSpPr>
            <p:cNvPr id="41" name="矩形 40"/>
            <p:cNvSpPr/>
            <p:nvPr/>
          </p:nvSpPr>
          <p:spPr bwMode="auto">
            <a:xfrm>
              <a:off x="1398229" y="5772756"/>
              <a:ext cx="2626360" cy="345376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方面，“法无定法”，就是说在创新过程中，生搬硬套某种技法并非良策，应视不同对象，根据自己的特点灵活选用并综合应用各种技法、手段，不拘一格地进行探索和创新；另一方面，任何方法给人们提供的都只是一些要遵循的基本原则，指出必要步骤，介绍一些可供参考的途径与技巧，而绝非包治百病的灵丹妙药。</a:t>
              </a:r>
              <a:endPar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1398229" y="5121881"/>
              <a:ext cx="24587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 创新技法的辩证性</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grpSp>
        <p:nvGrpSpPr>
          <p:cNvPr id="43" name="组合 42"/>
          <p:cNvGrpSpPr/>
          <p:nvPr/>
        </p:nvGrpSpPr>
        <p:grpSpPr>
          <a:xfrm>
            <a:off x="7660855" y="2364003"/>
            <a:ext cx="2698115" cy="4594225"/>
            <a:chOff x="1397594" y="4880581"/>
            <a:chExt cx="2698115" cy="4594225"/>
          </a:xfrm>
        </p:grpSpPr>
        <p:sp>
          <p:nvSpPr>
            <p:cNvPr id="44" name="矩形 43"/>
            <p:cNvSpPr/>
            <p:nvPr/>
          </p:nvSpPr>
          <p:spPr bwMode="auto">
            <a:xfrm>
              <a:off x="1397594" y="5460971"/>
              <a:ext cx="2698115" cy="401383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第一，日本电气通信协会</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将常用的创新技法分为六类</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第二，日本创造学会会长恩田彰和日本创造力开发所所长高桥浩将创新技法分成三类</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第三，我国东北大学、国家科委人才资源研究所创造力开发课题组将创新技法分为三类</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第四，“台湾中华创意发展协会”将创新技法分为发散技法、收敛技法和统合技法三类。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nvSpPr>
          <p:spPr>
            <a:xfrm>
              <a:off x="1607779" y="4880581"/>
              <a:ext cx="203835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创新技法的分类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332105" y="421005"/>
            <a:ext cx="53206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一、创新技法概述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481396" y="1590287"/>
            <a:ext cx="2459355" cy="2573338"/>
            <a:chOff x="2001063" y="2959100"/>
            <a:chExt cx="2459355" cy="2573338"/>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76" name="组合 75"/>
            <p:cNvGrpSpPr/>
            <p:nvPr/>
          </p:nvGrpSpPr>
          <p:grpSpPr>
            <a:xfrm>
              <a:off x="2001063" y="3716338"/>
              <a:ext cx="2459355" cy="1816100"/>
              <a:chOff x="1313774" y="5121881"/>
              <a:chExt cx="2459355" cy="1816100"/>
            </a:xfrm>
          </p:grpSpPr>
          <p:sp>
            <p:nvSpPr>
              <p:cNvPr id="77" name="矩形 76"/>
              <p:cNvSpPr/>
              <p:nvPr/>
            </p:nvSpPr>
            <p:spPr bwMode="auto">
              <a:xfrm>
                <a:off x="1313774" y="5445731"/>
                <a:ext cx="2459355" cy="1492250"/>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会议负责人应事先对所议问题进行一定的研究，弄清问题的实质，找到问题的关键，设定解决问题所要达到的目标。</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1398229" y="5121881"/>
                <a:ext cx="2150745"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（1）准备阶段</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84" name="Group 41"/>
          <p:cNvGrpSpPr/>
          <p:nvPr/>
        </p:nvGrpSpPr>
        <p:grpSpPr>
          <a:xfrm>
            <a:off x="4866581" y="1576216"/>
            <a:ext cx="2922270" cy="2562109"/>
            <a:chOff x="2084883" y="2985569"/>
            <a:chExt cx="2922270" cy="2562109"/>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6" name="组合 85"/>
            <p:cNvGrpSpPr/>
            <p:nvPr/>
          </p:nvGrpSpPr>
          <p:grpSpPr>
            <a:xfrm>
              <a:off x="2084883" y="3716338"/>
              <a:ext cx="2922270" cy="1831340"/>
              <a:chOff x="1397594" y="5121881"/>
              <a:chExt cx="2922270" cy="1831340"/>
            </a:xfrm>
          </p:grpSpPr>
          <p:sp>
            <p:nvSpPr>
              <p:cNvPr id="87" name="矩形 86"/>
              <p:cNvSpPr/>
              <p:nvPr/>
            </p:nvSpPr>
            <p:spPr bwMode="auto">
              <a:xfrm>
                <a:off x="1397594" y="5460971"/>
                <a:ext cx="2922270" cy="1492250"/>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这一阶段是为了营造一种自由、宽松、祥和的氛围，使与会者精神得以放松，并迅速集中精力，开动大脑，形成有利于激发创新性思维的气氛。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1704299" y="5121881"/>
                <a:ext cx="2017395"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（2）热身阶段</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94" name="Group 46"/>
          <p:cNvGrpSpPr/>
          <p:nvPr/>
        </p:nvGrpSpPr>
        <p:grpSpPr>
          <a:xfrm>
            <a:off x="8251131" y="1576317"/>
            <a:ext cx="2952750" cy="2027873"/>
            <a:chOff x="2085518" y="2959100"/>
            <a:chExt cx="2952750" cy="2027873"/>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96" name="组合 95"/>
            <p:cNvGrpSpPr/>
            <p:nvPr/>
          </p:nvGrpSpPr>
          <p:grpSpPr>
            <a:xfrm>
              <a:off x="2085518" y="3716338"/>
              <a:ext cx="2952750" cy="1270635"/>
              <a:chOff x="1398229" y="5121881"/>
              <a:chExt cx="2952750" cy="1270635"/>
            </a:xfrm>
          </p:grpSpPr>
          <p:sp>
            <p:nvSpPr>
              <p:cNvPr id="97" name="矩形 96"/>
              <p:cNvSpPr/>
              <p:nvPr/>
            </p:nvSpPr>
            <p:spPr bwMode="auto">
              <a:xfrm>
                <a:off x="1704934" y="5460971"/>
                <a:ext cx="2646045" cy="93154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主持人在重申会议所议问题和会议规则后，简明扼要地介绍有待解决的问题。</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1398229" y="5121881"/>
                <a:ext cx="2753995"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（3）明确问题阶段</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79" name="Group 51"/>
          <p:cNvGrpSpPr/>
          <p:nvPr/>
        </p:nvGrpSpPr>
        <p:grpSpPr>
          <a:xfrm>
            <a:off x="1281371" y="4172818"/>
            <a:ext cx="2660015" cy="1728642"/>
            <a:chOff x="1884223" y="2978121"/>
            <a:chExt cx="2660015" cy="1728642"/>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1" name="组合 80"/>
            <p:cNvGrpSpPr/>
            <p:nvPr/>
          </p:nvGrpSpPr>
          <p:grpSpPr>
            <a:xfrm>
              <a:off x="1884223" y="3716338"/>
              <a:ext cx="2660015" cy="990425"/>
              <a:chOff x="1196934" y="5121881"/>
              <a:chExt cx="2660015" cy="990425"/>
            </a:xfrm>
          </p:grpSpPr>
          <p:sp>
            <p:nvSpPr>
              <p:cNvPr id="82" name="矩形 81"/>
              <p:cNvSpPr/>
              <p:nvPr/>
            </p:nvSpPr>
            <p:spPr bwMode="auto">
              <a:xfrm>
                <a:off x="1397594" y="5460796"/>
                <a:ext cx="2458838" cy="651510"/>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这一阶段是头脑风暴法最重要的环节。</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1196934" y="5121881"/>
                <a:ext cx="2660015"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（4）自由畅谈阶段</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89" name="Group 56"/>
          <p:cNvGrpSpPr/>
          <p:nvPr/>
        </p:nvGrpSpPr>
        <p:grpSpPr>
          <a:xfrm>
            <a:off x="4952306" y="4191084"/>
            <a:ext cx="2373630" cy="2252989"/>
            <a:chOff x="2170608" y="3014654"/>
            <a:chExt cx="2373630" cy="2252989"/>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91" name="组合 90"/>
            <p:cNvGrpSpPr/>
            <p:nvPr/>
          </p:nvGrpSpPr>
          <p:grpSpPr>
            <a:xfrm>
              <a:off x="2170608" y="3716338"/>
              <a:ext cx="2373630" cy="1551305"/>
              <a:chOff x="1483319" y="5121881"/>
              <a:chExt cx="2373630" cy="1551305"/>
            </a:xfrm>
          </p:grpSpPr>
          <p:sp>
            <p:nvSpPr>
              <p:cNvPr id="92" name="矩形 91"/>
              <p:cNvSpPr/>
              <p:nvPr/>
            </p:nvSpPr>
            <p:spPr bwMode="auto">
              <a:xfrm>
                <a:off x="1483319" y="5460971"/>
                <a:ext cx="2372995" cy="121221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会议结束后的一两天内，主持人应向与会者了解会后的新想法和新思路，以此补充会议记录。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1704299" y="5121881"/>
                <a:ext cx="2152650"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（5）筛选阶段</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a:xfrm>
            <a:off x="332105" y="26606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二、主要的创新技法</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909955" y="944880"/>
            <a:ext cx="320294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1. 头脑风暴法</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childTnLst>
                          </p:cTn>
                        </p:par>
                        <p:par>
                          <p:cTn id="30" fill="hold">
                            <p:stCondLst>
                              <p:cond delay="500"/>
                            </p:stCondLst>
                            <p:childTnLst>
                              <p:par>
                                <p:cTn id="31" presetID="16" presetClass="entr" presetSubtype="42"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barn(outHorizontal)">
                                      <p:cBhvr>
                                        <p:cTn id="33" dur="500"/>
                                        <p:tgtEl>
                                          <p:spTgt spid="71"/>
                                        </p:tgtEl>
                                      </p:cBhvr>
                                    </p:animEffect>
                                  </p:childTnLst>
                                </p:cTn>
                              </p:par>
                              <p:par>
                                <p:cTn id="34" presetID="16" presetClass="entr" presetSubtype="42"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barn(outHorizontal)">
                                      <p:cBhvr>
                                        <p:cTn id="36" dur="500"/>
                                        <p:tgtEl>
                                          <p:spTgt spid="73"/>
                                        </p:tgtEl>
                                      </p:cBhvr>
                                    </p:animEffect>
                                  </p:childTnLst>
                                </p:cTn>
                              </p:par>
                              <p:par>
                                <p:cTn id="37" presetID="16" presetClass="entr" presetSubtype="42"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barn(outHorizontal)">
                                      <p:cBhvr>
                                        <p:cTn id="39" dur="500"/>
                                        <p:tgtEl>
                                          <p:spTgt spid="74"/>
                                        </p:tgtEl>
                                      </p:cBhvr>
                                    </p:animEffect>
                                  </p:childTnLst>
                                </p:cTn>
                              </p:par>
                              <p:par>
                                <p:cTn id="40" presetID="16" presetClass="entr" presetSubtype="42" fill="hold"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barn(outHorizontal)">
                                      <p:cBhvr>
                                        <p:cTn id="4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77529" y="2476105"/>
            <a:ext cx="3242196" cy="3236398"/>
            <a:chOff x="2536563" y="2155824"/>
            <a:chExt cx="2550914" cy="2546352"/>
          </a:xfrm>
        </p:grpSpPr>
        <p:sp>
          <p:nvSpPr>
            <p:cNvPr id="3" name="ValueBack1"/>
            <p:cNvSpPr/>
            <p:nvPr/>
          </p:nvSpPr>
          <p:spPr bwMode="auto">
            <a:xfrm>
              <a:off x="2536563" y="2155824"/>
              <a:ext cx="1275457" cy="1273176"/>
            </a:xfrm>
            <a:custGeom>
              <a:avLst/>
              <a:gdLst>
                <a:gd name="T0" fmla="*/ 1084 w 1084"/>
                <a:gd name="T1" fmla="*/ 1084 h 1084"/>
                <a:gd name="T2" fmla="*/ 542 w 1084"/>
                <a:gd name="T3" fmla="*/ 1084 h 1084"/>
                <a:gd name="T4" fmla="*/ 0 w 1084"/>
                <a:gd name="T5" fmla="*/ 542 h 1084"/>
                <a:gd name="T6" fmla="*/ 0 w 1084"/>
                <a:gd name="T7" fmla="*/ 542 h 1084"/>
                <a:gd name="T8" fmla="*/ 542 w 1084"/>
                <a:gd name="T9" fmla="*/ 0 h 1084"/>
                <a:gd name="T10" fmla="*/ 542 w 1084"/>
                <a:gd name="T11" fmla="*/ 0 h 1084"/>
                <a:gd name="T12" fmla="*/ 1084 w 1084"/>
                <a:gd name="T13" fmla="*/ 542 h 1084"/>
                <a:gd name="T14" fmla="*/ 1084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1084"/>
                  </a:moveTo>
                  <a:cubicBezTo>
                    <a:pt x="542" y="1084"/>
                    <a:pt x="542" y="1084"/>
                    <a:pt x="542" y="1084"/>
                  </a:cubicBezTo>
                  <a:cubicBezTo>
                    <a:pt x="243" y="1084"/>
                    <a:pt x="0" y="841"/>
                    <a:pt x="0" y="542"/>
                  </a:cubicBezTo>
                  <a:cubicBezTo>
                    <a:pt x="0" y="542"/>
                    <a:pt x="0" y="542"/>
                    <a:pt x="0" y="542"/>
                  </a:cubicBezTo>
                  <a:cubicBezTo>
                    <a:pt x="0" y="243"/>
                    <a:pt x="243" y="0"/>
                    <a:pt x="542" y="0"/>
                  </a:cubicBezTo>
                  <a:cubicBezTo>
                    <a:pt x="542" y="0"/>
                    <a:pt x="542" y="0"/>
                    <a:pt x="542" y="0"/>
                  </a:cubicBezTo>
                  <a:cubicBezTo>
                    <a:pt x="841" y="0"/>
                    <a:pt x="1084" y="243"/>
                    <a:pt x="1084" y="542"/>
                  </a:cubicBezTo>
                  <a:lnTo>
                    <a:pt x="1084" y="1084"/>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ExtraShape"/>
            <p:cNvSpPr/>
            <p:nvPr/>
          </p:nvSpPr>
          <p:spPr bwMode="auto">
            <a:xfrm>
              <a:off x="2691716"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ValueBack2"/>
            <p:cNvSpPr/>
            <p:nvPr/>
          </p:nvSpPr>
          <p:spPr bwMode="auto">
            <a:xfrm>
              <a:off x="3812020" y="2155824"/>
              <a:ext cx="1275457" cy="1273176"/>
            </a:xfrm>
            <a:custGeom>
              <a:avLst/>
              <a:gdLst>
                <a:gd name="T0" fmla="*/ 0 w 1084"/>
                <a:gd name="T1" fmla="*/ 1084 h 1084"/>
                <a:gd name="T2" fmla="*/ 542 w 1084"/>
                <a:gd name="T3" fmla="*/ 1084 h 1084"/>
                <a:gd name="T4" fmla="*/ 1084 w 1084"/>
                <a:gd name="T5" fmla="*/ 542 h 1084"/>
                <a:gd name="T6" fmla="*/ 1084 w 1084"/>
                <a:gd name="T7" fmla="*/ 542 h 1084"/>
                <a:gd name="T8" fmla="*/ 542 w 1084"/>
                <a:gd name="T9" fmla="*/ 0 h 1084"/>
                <a:gd name="T10" fmla="*/ 542 w 1084"/>
                <a:gd name="T11" fmla="*/ 0 h 1084"/>
                <a:gd name="T12" fmla="*/ 0 w 1084"/>
                <a:gd name="T13" fmla="*/ 542 h 1084"/>
                <a:gd name="T14" fmla="*/ 0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1084"/>
                  </a:moveTo>
                  <a:cubicBezTo>
                    <a:pt x="542" y="1084"/>
                    <a:pt x="542" y="1084"/>
                    <a:pt x="542" y="1084"/>
                  </a:cubicBezTo>
                  <a:cubicBezTo>
                    <a:pt x="841" y="1084"/>
                    <a:pt x="1084" y="841"/>
                    <a:pt x="1084" y="542"/>
                  </a:cubicBezTo>
                  <a:cubicBezTo>
                    <a:pt x="1084" y="542"/>
                    <a:pt x="1084" y="542"/>
                    <a:pt x="1084" y="542"/>
                  </a:cubicBezTo>
                  <a:cubicBezTo>
                    <a:pt x="1084" y="243"/>
                    <a:pt x="841" y="0"/>
                    <a:pt x="542" y="0"/>
                  </a:cubicBezTo>
                  <a:cubicBezTo>
                    <a:pt x="542" y="0"/>
                    <a:pt x="542" y="0"/>
                    <a:pt x="542" y="0"/>
                  </a:cubicBezTo>
                  <a:cubicBezTo>
                    <a:pt x="243" y="0"/>
                    <a:pt x="0" y="243"/>
                    <a:pt x="0" y="542"/>
                  </a:cubicBezTo>
                  <a:lnTo>
                    <a:pt x="0" y="1084"/>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ExtraShape"/>
            <p:cNvSpPr/>
            <p:nvPr/>
          </p:nvSpPr>
          <p:spPr bwMode="auto">
            <a:xfrm>
              <a:off x="3966604"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ValueBack3"/>
            <p:cNvSpPr/>
            <p:nvPr/>
          </p:nvSpPr>
          <p:spPr bwMode="auto">
            <a:xfrm>
              <a:off x="2536563" y="3429000"/>
              <a:ext cx="1275457" cy="1273176"/>
            </a:xfrm>
            <a:custGeom>
              <a:avLst/>
              <a:gdLst>
                <a:gd name="T0" fmla="*/ 1084 w 1084"/>
                <a:gd name="T1" fmla="*/ 0 h 1084"/>
                <a:gd name="T2" fmla="*/ 542 w 1084"/>
                <a:gd name="T3" fmla="*/ 0 h 1084"/>
                <a:gd name="T4" fmla="*/ 0 w 1084"/>
                <a:gd name="T5" fmla="*/ 542 h 1084"/>
                <a:gd name="T6" fmla="*/ 0 w 1084"/>
                <a:gd name="T7" fmla="*/ 542 h 1084"/>
                <a:gd name="T8" fmla="*/ 542 w 1084"/>
                <a:gd name="T9" fmla="*/ 1084 h 1084"/>
                <a:gd name="T10" fmla="*/ 542 w 1084"/>
                <a:gd name="T11" fmla="*/ 1084 h 1084"/>
                <a:gd name="T12" fmla="*/ 1084 w 1084"/>
                <a:gd name="T13" fmla="*/ 542 h 1084"/>
                <a:gd name="T14" fmla="*/ 1084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0"/>
                  </a:moveTo>
                  <a:cubicBezTo>
                    <a:pt x="542" y="0"/>
                    <a:pt x="542" y="0"/>
                    <a:pt x="542" y="0"/>
                  </a:cubicBezTo>
                  <a:cubicBezTo>
                    <a:pt x="243" y="0"/>
                    <a:pt x="0" y="243"/>
                    <a:pt x="0" y="542"/>
                  </a:cubicBezTo>
                  <a:cubicBezTo>
                    <a:pt x="0" y="542"/>
                    <a:pt x="0" y="542"/>
                    <a:pt x="0" y="542"/>
                  </a:cubicBezTo>
                  <a:cubicBezTo>
                    <a:pt x="0" y="841"/>
                    <a:pt x="243" y="1084"/>
                    <a:pt x="542" y="1084"/>
                  </a:cubicBezTo>
                  <a:cubicBezTo>
                    <a:pt x="542" y="1084"/>
                    <a:pt x="542" y="1084"/>
                    <a:pt x="542" y="1084"/>
                  </a:cubicBezTo>
                  <a:cubicBezTo>
                    <a:pt x="841" y="1084"/>
                    <a:pt x="1084" y="841"/>
                    <a:pt x="1084" y="542"/>
                  </a:cubicBezTo>
                  <a:lnTo>
                    <a:pt x="1084"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ExtraShape"/>
            <p:cNvSpPr/>
            <p:nvPr/>
          </p:nvSpPr>
          <p:spPr bwMode="auto">
            <a:xfrm>
              <a:off x="2691717"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Back4"/>
            <p:cNvSpPr/>
            <p:nvPr/>
          </p:nvSpPr>
          <p:spPr bwMode="auto">
            <a:xfrm>
              <a:off x="3812020" y="3429000"/>
              <a:ext cx="1275457" cy="1273176"/>
            </a:xfrm>
            <a:custGeom>
              <a:avLst/>
              <a:gdLst>
                <a:gd name="T0" fmla="*/ 0 w 1084"/>
                <a:gd name="T1" fmla="*/ 0 h 1084"/>
                <a:gd name="T2" fmla="*/ 542 w 1084"/>
                <a:gd name="T3" fmla="*/ 0 h 1084"/>
                <a:gd name="T4" fmla="*/ 1084 w 1084"/>
                <a:gd name="T5" fmla="*/ 542 h 1084"/>
                <a:gd name="T6" fmla="*/ 1084 w 1084"/>
                <a:gd name="T7" fmla="*/ 542 h 1084"/>
                <a:gd name="T8" fmla="*/ 542 w 1084"/>
                <a:gd name="T9" fmla="*/ 1084 h 1084"/>
                <a:gd name="T10" fmla="*/ 542 w 1084"/>
                <a:gd name="T11" fmla="*/ 1084 h 1084"/>
                <a:gd name="T12" fmla="*/ 0 w 1084"/>
                <a:gd name="T13" fmla="*/ 542 h 1084"/>
                <a:gd name="T14" fmla="*/ 0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0"/>
                  </a:moveTo>
                  <a:cubicBezTo>
                    <a:pt x="542" y="0"/>
                    <a:pt x="542" y="0"/>
                    <a:pt x="542" y="0"/>
                  </a:cubicBezTo>
                  <a:cubicBezTo>
                    <a:pt x="841" y="0"/>
                    <a:pt x="1084" y="243"/>
                    <a:pt x="1084" y="542"/>
                  </a:cubicBezTo>
                  <a:cubicBezTo>
                    <a:pt x="1084" y="542"/>
                    <a:pt x="1084" y="542"/>
                    <a:pt x="1084" y="542"/>
                  </a:cubicBezTo>
                  <a:cubicBezTo>
                    <a:pt x="1084" y="841"/>
                    <a:pt x="841" y="1084"/>
                    <a:pt x="542" y="1084"/>
                  </a:cubicBezTo>
                  <a:cubicBezTo>
                    <a:pt x="542" y="1084"/>
                    <a:pt x="542" y="1084"/>
                    <a:pt x="542" y="1084"/>
                  </a:cubicBezTo>
                  <a:cubicBezTo>
                    <a:pt x="243" y="1084"/>
                    <a:pt x="0" y="841"/>
                    <a:pt x="0" y="542"/>
                  </a:cubicBez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ExtraShape"/>
            <p:cNvSpPr/>
            <p:nvPr/>
          </p:nvSpPr>
          <p:spPr bwMode="auto">
            <a:xfrm>
              <a:off x="3967174"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ValueShape1"/>
            <p:cNvSpPr/>
            <p:nvPr/>
          </p:nvSpPr>
          <p:spPr>
            <a:xfrm>
              <a:off x="2784963" y="2405600"/>
              <a:ext cx="773622" cy="773622"/>
            </a:xfrm>
            <a:prstGeom prst="blockArc">
              <a:avLst>
                <a:gd name="adj1" fmla="val 16200000"/>
                <a:gd name="adj2" fmla="val 3240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ValueShape2"/>
            <p:cNvSpPr/>
            <p:nvPr/>
          </p:nvSpPr>
          <p:spPr>
            <a:xfrm>
              <a:off x="4062366" y="2405600"/>
              <a:ext cx="773622" cy="773622"/>
            </a:xfrm>
            <a:prstGeom prst="blockArc">
              <a:avLst>
                <a:gd name="adj1" fmla="val 16200000"/>
                <a:gd name="adj2" fmla="val 8424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ValueShape3"/>
            <p:cNvSpPr/>
            <p:nvPr/>
          </p:nvSpPr>
          <p:spPr>
            <a:xfrm>
              <a:off x="2784963" y="3678206"/>
              <a:ext cx="773622" cy="773622"/>
            </a:xfrm>
            <a:prstGeom prst="blockArc">
              <a:avLst>
                <a:gd name="adj1" fmla="val 16200000"/>
                <a:gd name="adj2" fmla="val 5400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ValueShape4"/>
            <p:cNvSpPr/>
            <p:nvPr/>
          </p:nvSpPr>
          <p:spPr>
            <a:xfrm>
              <a:off x="4059280" y="3677636"/>
              <a:ext cx="773622" cy="773622"/>
            </a:xfrm>
            <a:prstGeom prst="blockArc">
              <a:avLst>
                <a:gd name="adj1" fmla="val 16200000"/>
                <a:gd name="adj2" fmla="val 9072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ExtraShape"/>
            <p:cNvSpPr/>
            <p:nvPr/>
          </p:nvSpPr>
          <p:spPr bwMode="auto">
            <a:xfrm>
              <a:off x="3661950" y="3278955"/>
              <a:ext cx="300140" cy="30008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0" name="组合 29"/>
          <p:cNvGrpSpPr/>
          <p:nvPr/>
        </p:nvGrpSpPr>
        <p:grpSpPr>
          <a:xfrm>
            <a:off x="1121219" y="2652289"/>
            <a:ext cx="3355975" cy="1831340"/>
            <a:chOff x="976589" y="5121881"/>
            <a:chExt cx="3355975" cy="1831340"/>
          </a:xfrm>
        </p:grpSpPr>
        <p:sp>
          <p:nvSpPr>
            <p:cNvPr id="31" name="矩形 30"/>
            <p:cNvSpPr/>
            <p:nvPr/>
          </p:nvSpPr>
          <p:spPr bwMode="auto">
            <a:xfrm>
              <a:off x="976589" y="5460971"/>
              <a:ext cx="3355975"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缺点列举法通过发散思维，发现和挖掘事物的缺点，并把它的缺点一一列举出来，然后再通过分析，找出其主要缺点，据此提出克服缺点的课题或方案。</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1397594" y="5121881"/>
              <a:ext cx="24587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（1）缺点列举法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3" name="组合 32"/>
          <p:cNvGrpSpPr/>
          <p:nvPr/>
        </p:nvGrpSpPr>
        <p:grpSpPr>
          <a:xfrm>
            <a:off x="1288224" y="4594225"/>
            <a:ext cx="2923540" cy="1831340"/>
            <a:chOff x="1143594" y="5121881"/>
            <a:chExt cx="2923540" cy="1831340"/>
          </a:xfrm>
        </p:grpSpPr>
        <p:sp>
          <p:nvSpPr>
            <p:cNvPr id="34" name="矩形 33"/>
            <p:cNvSpPr/>
            <p:nvPr/>
          </p:nvSpPr>
          <p:spPr bwMode="auto">
            <a:xfrm>
              <a:off x="1143594" y="5460971"/>
              <a:ext cx="2923540"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这种方法简单实用，既适用于个人，也适用于群体。其解决问题的主要手段是：逐一列举创意对象的特征，进行联想，提出解决方案。</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nvSpPr>
          <p:spPr>
            <a:xfrm>
              <a:off x="1617304" y="5121881"/>
              <a:ext cx="22390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（3）特性列举法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8196192" y="2652289"/>
            <a:ext cx="3107055" cy="1831340"/>
            <a:chOff x="1397594" y="5121881"/>
            <a:chExt cx="3107055" cy="1831340"/>
          </a:xfrm>
        </p:grpSpPr>
        <p:sp>
          <p:nvSpPr>
            <p:cNvPr id="37" name="矩形 36"/>
            <p:cNvSpPr/>
            <p:nvPr/>
          </p:nvSpPr>
          <p:spPr bwMode="auto">
            <a:xfrm>
              <a:off x="1397594" y="5460971"/>
              <a:ext cx="3107055"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希望点列举法是通过对既有事物或产品从多种角度提出希望，即提出各种各样的新奇设想，经过归纳，从中寻找发明创造主题的创造技法。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66255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（2）希望点列举法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9" name="组合 38"/>
          <p:cNvGrpSpPr/>
          <p:nvPr/>
        </p:nvGrpSpPr>
        <p:grpSpPr>
          <a:xfrm>
            <a:off x="8196192" y="4594225"/>
            <a:ext cx="2966720" cy="1831340"/>
            <a:chOff x="1397594" y="5121881"/>
            <a:chExt cx="2966720" cy="1831340"/>
          </a:xfrm>
        </p:grpSpPr>
        <p:sp>
          <p:nvSpPr>
            <p:cNvPr id="40" name="矩形 39"/>
            <p:cNvSpPr/>
            <p:nvPr/>
          </p:nvSpPr>
          <p:spPr bwMode="auto">
            <a:xfrm>
              <a:off x="1397594" y="5460971"/>
              <a:ext cx="2966720"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成对列举法是把任意选择的两个事项组合起来，成对列举其特征，或把某一范围内的事物一一列举，依次成对组合，从中获得独创性设计方案。</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1" name="文本框 40"/>
            <p:cNvSpPr txBox="1"/>
            <p:nvPr/>
          </p:nvSpPr>
          <p:spPr>
            <a:xfrm>
              <a:off x="1397594" y="5121881"/>
              <a:ext cx="24587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（4）成对列举法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06" name="文本框 105"/>
          <p:cNvSpPr txBox="1"/>
          <p:nvPr/>
        </p:nvSpPr>
        <p:spPr>
          <a:xfrm>
            <a:off x="332105" y="26606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二、主要的创新技法</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909955" y="944880"/>
            <a:ext cx="320294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2. 分析列举法</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1+#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301727" y="2017623"/>
            <a:ext cx="3588546" cy="3847428"/>
            <a:chOff x="4219493" y="1556792"/>
            <a:chExt cx="3859048" cy="4137445"/>
          </a:xfrm>
        </p:grpSpPr>
        <p:grpSp>
          <p:nvGrpSpPr>
            <p:cNvPr id="4" name="íśļiḋé"/>
            <p:cNvGrpSpPr/>
            <p:nvPr/>
          </p:nvGrpSpPr>
          <p:grpSpPr>
            <a:xfrm>
              <a:off x="4219493" y="1556792"/>
              <a:ext cx="3859048" cy="4137445"/>
              <a:chOff x="9552938" y="3145923"/>
              <a:chExt cx="5271774" cy="6090708"/>
            </a:xfrm>
          </p:grpSpPr>
          <p:sp>
            <p:nvSpPr>
              <p:cNvPr id="33" name="ïṣlíḓe"/>
              <p:cNvSpPr/>
              <p:nvPr/>
            </p:nvSpPr>
            <p:spPr bwMode="auto">
              <a:xfrm>
                <a:off x="9552938" y="4665426"/>
                <a:ext cx="2635887" cy="3047470"/>
              </a:xfrm>
              <a:custGeom>
                <a:avLst/>
                <a:gdLst>
                  <a:gd name="T0" fmla="*/ 0 w 2750"/>
                  <a:gd name="T1" fmla="*/ 0 h 3177"/>
                  <a:gd name="T2" fmla="*/ 0 w 2750"/>
                  <a:gd name="T3" fmla="*/ 0 h 3177"/>
                  <a:gd name="T4" fmla="*/ 320 w 2750"/>
                  <a:gd name="T5" fmla="*/ 1569 h 3177"/>
                  <a:gd name="T6" fmla="*/ 0 w 2750"/>
                  <a:gd name="T7" fmla="*/ 3176 h 3177"/>
                  <a:gd name="T8" fmla="*/ 2749 w 2750"/>
                  <a:gd name="T9" fmla="*/ 1589 h 3177"/>
                  <a:gd name="T10" fmla="*/ 0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0" y="0"/>
                    </a:moveTo>
                    <a:lnTo>
                      <a:pt x="0" y="0"/>
                    </a:lnTo>
                    <a:cubicBezTo>
                      <a:pt x="0" y="0"/>
                      <a:pt x="320" y="683"/>
                      <a:pt x="320" y="1569"/>
                    </a:cubicBezTo>
                    <a:cubicBezTo>
                      <a:pt x="320" y="2456"/>
                      <a:pt x="0" y="3176"/>
                      <a:pt x="0" y="3176"/>
                    </a:cubicBezTo>
                    <a:cubicBezTo>
                      <a:pt x="2749" y="1589"/>
                      <a:pt x="2749" y="1589"/>
                      <a:pt x="2749" y="1589"/>
                    </a:cubicBezTo>
                    <a:cubicBezTo>
                      <a:pt x="0" y="0"/>
                      <a:pt x="0" y="0"/>
                      <a:pt x="0" y="0"/>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íšḻíḍe"/>
              <p:cNvSpPr/>
              <p:nvPr/>
            </p:nvSpPr>
            <p:spPr bwMode="auto">
              <a:xfrm>
                <a:off x="12188825" y="4665426"/>
                <a:ext cx="2635887" cy="3047470"/>
              </a:xfrm>
              <a:custGeom>
                <a:avLst/>
                <a:gdLst>
                  <a:gd name="T0" fmla="*/ 2750 w 2751"/>
                  <a:gd name="T1" fmla="*/ 3176 h 3177"/>
                  <a:gd name="T2" fmla="*/ 2750 w 2751"/>
                  <a:gd name="T3" fmla="*/ 3176 h 3177"/>
                  <a:gd name="T4" fmla="*/ 2429 w 2751"/>
                  <a:gd name="T5" fmla="*/ 1607 h 3177"/>
                  <a:gd name="T6" fmla="*/ 2750 w 2751"/>
                  <a:gd name="T7" fmla="*/ 0 h 3177"/>
                  <a:gd name="T8" fmla="*/ 0 w 2751"/>
                  <a:gd name="T9" fmla="*/ 1587 h 3177"/>
                  <a:gd name="T10" fmla="*/ 275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2750" y="3176"/>
                    </a:moveTo>
                    <a:lnTo>
                      <a:pt x="2750" y="3176"/>
                    </a:lnTo>
                    <a:cubicBezTo>
                      <a:pt x="2750" y="3176"/>
                      <a:pt x="2429" y="2493"/>
                      <a:pt x="2429" y="1607"/>
                    </a:cubicBezTo>
                    <a:cubicBezTo>
                      <a:pt x="2429" y="720"/>
                      <a:pt x="2750" y="0"/>
                      <a:pt x="2750" y="0"/>
                    </a:cubicBezTo>
                    <a:cubicBezTo>
                      <a:pt x="0" y="1587"/>
                      <a:pt x="0" y="1587"/>
                      <a:pt x="0" y="1587"/>
                    </a:cubicBezTo>
                    <a:cubicBezTo>
                      <a:pt x="2750" y="3176"/>
                      <a:pt x="2750" y="3176"/>
                      <a:pt x="2750" y="3176"/>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íŝļíḓè"/>
              <p:cNvSpPr/>
              <p:nvPr/>
            </p:nvSpPr>
            <p:spPr bwMode="auto">
              <a:xfrm>
                <a:off x="9552938" y="6193393"/>
                <a:ext cx="2635887" cy="3043238"/>
              </a:xfrm>
              <a:custGeom>
                <a:avLst/>
                <a:gdLst>
                  <a:gd name="T0" fmla="*/ 0 w 2750"/>
                  <a:gd name="T1" fmla="*/ 1587 h 3175"/>
                  <a:gd name="T2" fmla="*/ 0 w 2750"/>
                  <a:gd name="T3" fmla="*/ 1587 h 3175"/>
                  <a:gd name="T4" fmla="*/ 1518 w 2750"/>
                  <a:gd name="T5" fmla="*/ 2093 h 3175"/>
                  <a:gd name="T6" fmla="*/ 2749 w 2750"/>
                  <a:gd name="T7" fmla="*/ 3174 h 3175"/>
                  <a:gd name="T8" fmla="*/ 2749 w 2750"/>
                  <a:gd name="T9" fmla="*/ 0 h 3175"/>
                  <a:gd name="T10" fmla="*/ 0 w 2750"/>
                  <a:gd name="T11" fmla="*/ 1587 h 3175"/>
                </a:gdLst>
                <a:ahLst/>
                <a:cxnLst>
                  <a:cxn ang="0">
                    <a:pos x="T0" y="T1"/>
                  </a:cxn>
                  <a:cxn ang="0">
                    <a:pos x="T2" y="T3"/>
                  </a:cxn>
                  <a:cxn ang="0">
                    <a:pos x="T4" y="T5"/>
                  </a:cxn>
                  <a:cxn ang="0">
                    <a:pos x="T6" y="T7"/>
                  </a:cxn>
                  <a:cxn ang="0">
                    <a:pos x="T8" y="T9"/>
                  </a:cxn>
                  <a:cxn ang="0">
                    <a:pos x="T10" y="T11"/>
                  </a:cxn>
                </a:cxnLst>
                <a:rect l="0" t="0" r="r" b="b"/>
                <a:pathLst>
                  <a:path w="2750" h="3175">
                    <a:moveTo>
                      <a:pt x="0" y="1587"/>
                    </a:moveTo>
                    <a:lnTo>
                      <a:pt x="0" y="1587"/>
                    </a:lnTo>
                    <a:cubicBezTo>
                      <a:pt x="0" y="1587"/>
                      <a:pt x="751" y="1651"/>
                      <a:pt x="1518" y="2093"/>
                    </a:cubicBezTo>
                    <a:cubicBezTo>
                      <a:pt x="2287" y="2537"/>
                      <a:pt x="2749" y="3174"/>
                      <a:pt x="2749" y="3174"/>
                    </a:cubicBezTo>
                    <a:cubicBezTo>
                      <a:pt x="2749" y="0"/>
                      <a:pt x="2749" y="0"/>
                      <a:pt x="2749" y="0"/>
                    </a:cubicBezTo>
                    <a:cubicBezTo>
                      <a:pt x="0" y="1587"/>
                      <a:pt x="0" y="1587"/>
                      <a:pt x="0" y="1587"/>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ïŝḻïḓé"/>
              <p:cNvSpPr/>
              <p:nvPr/>
            </p:nvSpPr>
            <p:spPr bwMode="auto">
              <a:xfrm>
                <a:off x="12188825" y="3145923"/>
                <a:ext cx="2635887" cy="3043238"/>
              </a:xfrm>
              <a:custGeom>
                <a:avLst/>
                <a:gdLst>
                  <a:gd name="T0" fmla="*/ 2750 w 2751"/>
                  <a:gd name="T1" fmla="*/ 1587 h 3175"/>
                  <a:gd name="T2" fmla="*/ 2750 w 2751"/>
                  <a:gd name="T3" fmla="*/ 1587 h 3175"/>
                  <a:gd name="T4" fmla="*/ 1231 w 2751"/>
                  <a:gd name="T5" fmla="*/ 1081 h 3175"/>
                  <a:gd name="T6" fmla="*/ 0 w 2751"/>
                  <a:gd name="T7" fmla="*/ 0 h 3175"/>
                  <a:gd name="T8" fmla="*/ 0 w 2751"/>
                  <a:gd name="T9" fmla="*/ 3174 h 3175"/>
                  <a:gd name="T10" fmla="*/ 2750 w 2751"/>
                  <a:gd name="T11" fmla="*/ 1587 h 3175"/>
                </a:gdLst>
                <a:ahLst/>
                <a:cxnLst>
                  <a:cxn ang="0">
                    <a:pos x="T0" y="T1"/>
                  </a:cxn>
                  <a:cxn ang="0">
                    <a:pos x="T2" y="T3"/>
                  </a:cxn>
                  <a:cxn ang="0">
                    <a:pos x="T4" y="T5"/>
                  </a:cxn>
                  <a:cxn ang="0">
                    <a:pos x="T6" y="T7"/>
                  </a:cxn>
                  <a:cxn ang="0">
                    <a:pos x="T8" y="T9"/>
                  </a:cxn>
                  <a:cxn ang="0">
                    <a:pos x="T10" y="T11"/>
                  </a:cxn>
                </a:cxnLst>
                <a:rect l="0" t="0" r="r" b="b"/>
                <a:pathLst>
                  <a:path w="2751" h="3175">
                    <a:moveTo>
                      <a:pt x="2750" y="1587"/>
                    </a:moveTo>
                    <a:lnTo>
                      <a:pt x="2750" y="1587"/>
                    </a:lnTo>
                    <a:cubicBezTo>
                      <a:pt x="2750" y="1587"/>
                      <a:pt x="2001" y="1523"/>
                      <a:pt x="1231" y="1081"/>
                    </a:cubicBezTo>
                    <a:cubicBezTo>
                      <a:pt x="464" y="637"/>
                      <a:pt x="0" y="0"/>
                      <a:pt x="0" y="0"/>
                    </a:cubicBezTo>
                    <a:cubicBezTo>
                      <a:pt x="0" y="3174"/>
                      <a:pt x="0" y="3174"/>
                      <a:pt x="0" y="3174"/>
                    </a:cubicBezTo>
                    <a:cubicBezTo>
                      <a:pt x="2750" y="1587"/>
                      <a:pt x="2750" y="1587"/>
                      <a:pt x="2750" y="1587"/>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iṩľïḑe"/>
              <p:cNvSpPr/>
              <p:nvPr/>
            </p:nvSpPr>
            <p:spPr bwMode="auto">
              <a:xfrm>
                <a:off x="12188825" y="6189161"/>
                <a:ext cx="2635887" cy="3043238"/>
              </a:xfrm>
              <a:custGeom>
                <a:avLst/>
                <a:gdLst>
                  <a:gd name="T0" fmla="*/ 0 w 2751"/>
                  <a:gd name="T1" fmla="*/ 3176 h 3177"/>
                  <a:gd name="T2" fmla="*/ 0 w 2751"/>
                  <a:gd name="T3" fmla="*/ 3176 h 3177"/>
                  <a:gd name="T4" fmla="*/ 1199 w 2751"/>
                  <a:gd name="T5" fmla="*/ 2115 h 3177"/>
                  <a:gd name="T6" fmla="*/ 2750 w 2751"/>
                  <a:gd name="T7" fmla="*/ 1589 h 3177"/>
                  <a:gd name="T8" fmla="*/ 0 w 2751"/>
                  <a:gd name="T9" fmla="*/ 0 h 3177"/>
                  <a:gd name="T10" fmla="*/ 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0" y="3176"/>
                    </a:moveTo>
                    <a:lnTo>
                      <a:pt x="0" y="3176"/>
                    </a:lnTo>
                    <a:cubicBezTo>
                      <a:pt x="0" y="3176"/>
                      <a:pt x="431" y="2557"/>
                      <a:pt x="1199" y="2115"/>
                    </a:cubicBezTo>
                    <a:cubicBezTo>
                      <a:pt x="1968" y="1671"/>
                      <a:pt x="2750" y="1589"/>
                      <a:pt x="2750" y="1589"/>
                    </a:cubicBezTo>
                    <a:cubicBezTo>
                      <a:pt x="0" y="0"/>
                      <a:pt x="0" y="0"/>
                      <a:pt x="0" y="0"/>
                    </a:cubicBezTo>
                    <a:cubicBezTo>
                      <a:pt x="0" y="3176"/>
                      <a:pt x="0" y="3176"/>
                      <a:pt x="0" y="3176"/>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íṩlíḑè"/>
              <p:cNvSpPr/>
              <p:nvPr/>
            </p:nvSpPr>
            <p:spPr bwMode="auto">
              <a:xfrm>
                <a:off x="9552938" y="3145923"/>
                <a:ext cx="2635887" cy="3043238"/>
              </a:xfrm>
              <a:custGeom>
                <a:avLst/>
                <a:gdLst>
                  <a:gd name="T0" fmla="*/ 2749 w 2750"/>
                  <a:gd name="T1" fmla="*/ 0 h 3177"/>
                  <a:gd name="T2" fmla="*/ 2749 w 2750"/>
                  <a:gd name="T3" fmla="*/ 0 h 3177"/>
                  <a:gd name="T4" fmla="*/ 1551 w 2750"/>
                  <a:gd name="T5" fmla="*/ 1061 h 3177"/>
                  <a:gd name="T6" fmla="*/ 0 w 2750"/>
                  <a:gd name="T7" fmla="*/ 1587 h 3177"/>
                  <a:gd name="T8" fmla="*/ 2749 w 2750"/>
                  <a:gd name="T9" fmla="*/ 3176 h 3177"/>
                  <a:gd name="T10" fmla="*/ 2749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2749" y="0"/>
                    </a:moveTo>
                    <a:lnTo>
                      <a:pt x="2749" y="0"/>
                    </a:lnTo>
                    <a:cubicBezTo>
                      <a:pt x="2749" y="0"/>
                      <a:pt x="2318" y="619"/>
                      <a:pt x="1551" y="1061"/>
                    </a:cubicBezTo>
                    <a:cubicBezTo>
                      <a:pt x="782" y="1505"/>
                      <a:pt x="0" y="1587"/>
                      <a:pt x="0" y="1587"/>
                    </a:cubicBezTo>
                    <a:cubicBezTo>
                      <a:pt x="2749" y="3176"/>
                      <a:pt x="2749" y="3176"/>
                      <a:pt x="2749" y="3176"/>
                    </a:cubicBezTo>
                    <a:cubicBezTo>
                      <a:pt x="2749" y="0"/>
                      <a:pt x="2749" y="0"/>
                      <a:pt x="2749" y="0"/>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5" name="ïṥḻîḓê"/>
            <p:cNvSpPr/>
            <p:nvPr/>
          </p:nvSpPr>
          <p:spPr>
            <a:xfrm>
              <a:off x="5430527"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iṡḷïḑè"/>
            <p:cNvSpPr/>
            <p:nvPr/>
          </p:nvSpPr>
          <p:spPr>
            <a:xfrm>
              <a:off x="4604366"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iṩḻíďè"/>
            <p:cNvSpPr/>
            <p:nvPr/>
          </p:nvSpPr>
          <p:spPr>
            <a:xfrm>
              <a:off x="5430527"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íSḷîḋè"/>
            <p:cNvSpPr/>
            <p:nvPr/>
          </p:nvSpPr>
          <p:spPr>
            <a:xfrm>
              <a:off x="6565462"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îṥlïdê"/>
            <p:cNvSpPr/>
            <p:nvPr/>
          </p:nvSpPr>
          <p:spPr>
            <a:xfrm>
              <a:off x="7283950"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ï$1iḍe"/>
            <p:cNvSpPr/>
            <p:nvPr/>
          </p:nvSpPr>
          <p:spPr>
            <a:xfrm>
              <a:off x="6565462"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0" name="组合 39"/>
          <p:cNvGrpSpPr/>
          <p:nvPr/>
        </p:nvGrpSpPr>
        <p:grpSpPr>
          <a:xfrm>
            <a:off x="794194" y="2078763"/>
            <a:ext cx="3506470" cy="1551305"/>
            <a:chOff x="649564" y="5121881"/>
            <a:chExt cx="3506470" cy="1551305"/>
          </a:xfrm>
        </p:grpSpPr>
        <p:sp>
          <p:nvSpPr>
            <p:cNvPr id="41" name="矩形 40"/>
            <p:cNvSpPr/>
            <p:nvPr/>
          </p:nvSpPr>
          <p:spPr bwMode="auto">
            <a:xfrm>
              <a:off x="649564" y="5460971"/>
              <a:ext cx="3506470"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主体附加法是指在原有的技术思想中补充新的内容，或在原有的物质产品中增添新的附件，从而使新得到的物品性能更好、功能更强的创新技法。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1397594" y="5121881"/>
              <a:ext cx="24587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（1）主体附加法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3" name="组合 42"/>
          <p:cNvGrpSpPr/>
          <p:nvPr/>
        </p:nvGrpSpPr>
        <p:grpSpPr>
          <a:xfrm>
            <a:off x="8196192" y="2078763"/>
            <a:ext cx="3036570" cy="1270635"/>
            <a:chOff x="1397594" y="5121881"/>
            <a:chExt cx="3036570" cy="1270635"/>
          </a:xfrm>
        </p:grpSpPr>
        <p:sp>
          <p:nvSpPr>
            <p:cNvPr id="44" name="矩形 43"/>
            <p:cNvSpPr/>
            <p:nvPr/>
          </p:nvSpPr>
          <p:spPr bwMode="auto">
            <a:xfrm>
              <a:off x="1397594" y="5460971"/>
              <a:ext cx="303657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同类组合法是指将两种或两种以上相同或相近事物进行组合的创新方法。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nvSpPr>
          <p:spPr>
            <a:xfrm>
              <a:off x="1397594" y="5121881"/>
              <a:ext cx="225361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（2）同类组合法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6" name="组合 45"/>
          <p:cNvGrpSpPr/>
          <p:nvPr/>
        </p:nvGrpSpPr>
        <p:grpSpPr>
          <a:xfrm>
            <a:off x="793559" y="3572005"/>
            <a:ext cx="3507105" cy="1551305"/>
            <a:chOff x="648929" y="5121881"/>
            <a:chExt cx="3507105" cy="1551305"/>
          </a:xfrm>
        </p:grpSpPr>
        <p:sp>
          <p:nvSpPr>
            <p:cNvPr id="47" name="矩形 46"/>
            <p:cNvSpPr/>
            <p:nvPr/>
          </p:nvSpPr>
          <p:spPr bwMode="auto">
            <a:xfrm>
              <a:off x="648929" y="5460971"/>
              <a:ext cx="350710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异类组合法是指将两个或两个以上科学领域中的技术思想或物质产品组合在一起，组合的结果带有不同的技术特点和技术风格的创新方法。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文本框 47"/>
            <p:cNvSpPr txBox="1"/>
            <p:nvPr/>
          </p:nvSpPr>
          <p:spPr>
            <a:xfrm>
              <a:off x="1305519" y="5121881"/>
              <a:ext cx="255079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（3）异类组合法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9" name="组合 48"/>
          <p:cNvGrpSpPr/>
          <p:nvPr/>
        </p:nvGrpSpPr>
        <p:grpSpPr>
          <a:xfrm>
            <a:off x="8196192" y="3572005"/>
            <a:ext cx="2909570" cy="1551305"/>
            <a:chOff x="1397594" y="5121881"/>
            <a:chExt cx="2909570" cy="1551305"/>
          </a:xfrm>
        </p:grpSpPr>
        <p:sp>
          <p:nvSpPr>
            <p:cNvPr id="50" name="矩形 49"/>
            <p:cNvSpPr/>
            <p:nvPr/>
          </p:nvSpPr>
          <p:spPr bwMode="auto">
            <a:xfrm>
              <a:off x="1397594" y="5460971"/>
              <a:ext cx="290957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重组组合法是指在事物的不同层次上分解原来的组合，然后再以新的思想重新组合起来的创新方法。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文本框 50"/>
            <p:cNvSpPr txBox="1"/>
            <p:nvPr/>
          </p:nvSpPr>
          <p:spPr>
            <a:xfrm>
              <a:off x="1397594" y="5121881"/>
              <a:ext cx="225361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（4）重组组合法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52" name="组合 51"/>
          <p:cNvGrpSpPr/>
          <p:nvPr/>
        </p:nvGrpSpPr>
        <p:grpSpPr>
          <a:xfrm>
            <a:off x="909129" y="5065247"/>
            <a:ext cx="3091815" cy="1551305"/>
            <a:chOff x="764499" y="5121881"/>
            <a:chExt cx="3091815" cy="1551305"/>
          </a:xfrm>
        </p:grpSpPr>
        <p:sp>
          <p:nvSpPr>
            <p:cNvPr id="53" name="矩形 52"/>
            <p:cNvSpPr/>
            <p:nvPr/>
          </p:nvSpPr>
          <p:spPr bwMode="auto">
            <a:xfrm>
              <a:off x="764499" y="5460971"/>
              <a:ext cx="309181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辐射组合法是以某一事物为中心，与多种其他元素相结合，形成技术辐射，从而产生新产品和新技术的创新方法。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文本框 53"/>
            <p:cNvSpPr txBox="1"/>
            <p:nvPr/>
          </p:nvSpPr>
          <p:spPr>
            <a:xfrm>
              <a:off x="1489034" y="5121881"/>
              <a:ext cx="23672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（5）辐射组合法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55" name="组合 54"/>
          <p:cNvGrpSpPr/>
          <p:nvPr/>
        </p:nvGrpSpPr>
        <p:grpSpPr>
          <a:xfrm>
            <a:off x="8196192" y="5065247"/>
            <a:ext cx="3036570" cy="1551305"/>
            <a:chOff x="1397594" y="5121881"/>
            <a:chExt cx="3036570" cy="1551305"/>
          </a:xfrm>
        </p:grpSpPr>
        <p:sp>
          <p:nvSpPr>
            <p:cNvPr id="56" name="矩形 55"/>
            <p:cNvSpPr/>
            <p:nvPr/>
          </p:nvSpPr>
          <p:spPr bwMode="auto">
            <a:xfrm>
              <a:off x="1397594" y="5460971"/>
              <a:ext cx="303657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坐标组合法由我国许国泰提出，又称为信息组合法、魔球法，是指利用不同信息进行坐标组合而获得新设想的创新方法。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7" name="文本框 56"/>
            <p:cNvSpPr txBox="1"/>
            <p:nvPr/>
          </p:nvSpPr>
          <p:spPr>
            <a:xfrm>
              <a:off x="1397594" y="5121881"/>
              <a:ext cx="236664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（6）坐标组合法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06" name="文本框 105"/>
          <p:cNvSpPr txBox="1"/>
          <p:nvPr/>
        </p:nvSpPr>
        <p:spPr>
          <a:xfrm>
            <a:off x="332105" y="26606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二、主要的创新技法</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909320" y="849630"/>
            <a:ext cx="320294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3. 组合法</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0-#ppt_w/2"/>
                                          </p:val>
                                        </p:tav>
                                        <p:tav tm="100000">
                                          <p:val>
                                            <p:strVal val="#ppt_x"/>
                                          </p:val>
                                        </p:tav>
                                      </p:tavLst>
                                    </p:anim>
                                    <p:anim calcmode="lin" valueType="num">
                                      <p:cBhvr additive="base">
                                        <p:cTn id="19" dur="500" fill="hold"/>
                                        <p:tgtEl>
                                          <p:spTgt spid="4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0-#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1+#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fill="hold"/>
                                        <p:tgtEl>
                                          <p:spTgt spid="49"/>
                                        </p:tgtEl>
                                        <p:attrNameLst>
                                          <p:attrName>ppt_x</p:attrName>
                                        </p:attrNameLst>
                                      </p:cBhvr>
                                      <p:tavLst>
                                        <p:tav tm="0">
                                          <p:val>
                                            <p:strVal val="1+#ppt_w/2"/>
                                          </p:val>
                                        </p:tav>
                                        <p:tav tm="100000">
                                          <p:val>
                                            <p:strVal val="#ppt_x"/>
                                          </p:val>
                                        </p:tav>
                                      </p:tavLst>
                                    </p:anim>
                                    <p:anim calcmode="lin" valueType="num">
                                      <p:cBhvr additive="base">
                                        <p:cTn id="31" dur="500" fill="hold"/>
                                        <p:tgtEl>
                                          <p:spTgt spid="4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additive="base">
                                        <p:cTn id="34" dur="500" fill="hold"/>
                                        <p:tgtEl>
                                          <p:spTgt spid="55"/>
                                        </p:tgtEl>
                                        <p:attrNameLst>
                                          <p:attrName>ppt_x</p:attrName>
                                        </p:attrNameLst>
                                      </p:cBhvr>
                                      <p:tavLst>
                                        <p:tav tm="0">
                                          <p:val>
                                            <p:strVal val="1+#ppt_w/2"/>
                                          </p:val>
                                        </p:tav>
                                        <p:tav tm="100000">
                                          <p:val>
                                            <p:strVal val="#ppt_x"/>
                                          </p:val>
                                        </p:tav>
                                      </p:tavLst>
                                    </p:anim>
                                    <p:anim calcmode="lin" valueType="num">
                                      <p:cBhvr additive="base">
                                        <p:cTn id="3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4"/>
          <p:cNvSpPr/>
          <p:nvPr/>
        </p:nvSpPr>
        <p:spPr>
          <a:xfrm>
            <a:off x="1020934" y="2712860"/>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矩形 6"/>
          <p:cNvSpPr/>
          <p:nvPr/>
        </p:nvSpPr>
        <p:spPr bwMode="auto">
          <a:xfrm>
            <a:off x="1598930" y="2632710"/>
            <a:ext cx="4329430" cy="3173730"/>
          </a:xfrm>
          <a:prstGeom prst="rect">
            <a:avLst/>
          </a:prstGeom>
        </p:spPr>
        <p:txBody>
          <a:bodyPr wrap="square">
            <a:spAutoFit/>
          </a:bodyPr>
          <a:lstStyle/>
          <a:p>
            <a:pPr>
              <a:lnSpc>
                <a:spcPct val="114000"/>
              </a:lnSpc>
              <a:defRPr/>
            </a:pPr>
            <a:r>
              <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实践证明，能发现问题并提出问题就等于成功了一半。巧妙地设问可以启发想象、开阔思路、引导创新。设问法就是指导人们在创造活动过程中，从哪些方面提出创造性问题的技法。设问法实际上就是提供了一张提问的单子，提问中使用“假如”“如果”“是否”“还有”等词语，并针对所需解决的问题逐项对照检查，以便能够启发思维促进想象，使人很快进入假想，并通过各种假设式的变换探索寻找解决</a:t>
            </a:r>
            <a:endPar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问题的途径。设问法具有以下两个特征：一是以提问的方式寻找发明的途径。例</a:t>
            </a:r>
            <a:endPar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8102206"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6096000" y="2076160"/>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8102206" y="2076160"/>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6" name="文本框 105"/>
          <p:cNvSpPr txBox="1"/>
          <p:nvPr/>
        </p:nvSpPr>
        <p:spPr>
          <a:xfrm>
            <a:off x="332105" y="26606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二、主要的创新技法</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5" name="文本框 4"/>
          <p:cNvSpPr txBox="1"/>
          <p:nvPr/>
        </p:nvSpPr>
        <p:spPr>
          <a:xfrm>
            <a:off x="909320" y="849630"/>
            <a:ext cx="320294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4. 设问法</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linds(horizont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flipV="1">
            <a:off x="7146722" y="4321398"/>
            <a:ext cx="716038" cy="1080274"/>
            <a:chOff x="7258929" y="1631852"/>
            <a:chExt cx="1674056" cy="464234"/>
          </a:xfrm>
        </p:grpSpPr>
        <p:cxnSp>
          <p:nvCxnSpPr>
            <p:cNvPr id="11" name="Straight Connector 10"/>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7220806" y="5131609"/>
            <a:ext cx="3347720" cy="1225550"/>
            <a:chOff x="581767" y="3102111"/>
            <a:chExt cx="3529684" cy="1225753"/>
          </a:xfrm>
        </p:grpSpPr>
        <p:sp>
          <p:nvSpPr>
            <p:cNvPr id="14" name="TextBox 13"/>
            <p:cNvSpPr txBox="1"/>
            <p:nvPr/>
          </p:nvSpPr>
          <p:spPr>
            <a:xfrm>
              <a:off x="581767" y="3102111"/>
              <a:ext cx="1277435" cy="423615"/>
            </a:xfrm>
            <a:prstGeom prst="rect">
              <a:avLst/>
            </a:prstGeom>
            <a:noFill/>
          </p:spPr>
          <p:txBody>
            <a:bodyPr wrap="none" rtlCol="0">
              <a:spAutoFit/>
            </a:bodyPr>
            <a:lstStyle/>
            <a:p>
              <a:pPr algn="l">
                <a:lnSpc>
                  <a:spcPct val="120000"/>
                </a:lnSpc>
              </a:pPr>
              <a:r>
                <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5. 实验法</a:t>
              </a:r>
              <a:endPar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15" name="Rectangle 14"/>
            <p:cNvSpPr/>
            <p:nvPr/>
          </p:nvSpPr>
          <p:spPr>
            <a:xfrm>
              <a:off x="581767" y="3351707"/>
              <a:ext cx="3529684" cy="976157"/>
            </a:xfrm>
            <a:prstGeom prst="rect">
              <a:avLst/>
            </a:prstGeom>
          </p:spPr>
          <p:txBody>
            <a:bodyPr wrap="square">
              <a:spAutoFit/>
            </a:bodyPr>
            <a:lstStyle/>
            <a:p>
              <a:pPr>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实验也是一种应用广泛的创新研究方法。它是在特定条件下，对研究对象进行考察的创新方法。</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7" name="Group 46"/>
          <p:cNvGrpSpPr/>
          <p:nvPr/>
        </p:nvGrpSpPr>
        <p:grpSpPr>
          <a:xfrm>
            <a:off x="7126557" y="2246115"/>
            <a:ext cx="1472407" cy="1707992"/>
            <a:chOff x="6878987" y="2245920"/>
            <a:chExt cx="1472650" cy="1708274"/>
          </a:xfrm>
        </p:grpSpPr>
        <p:sp>
          <p:nvSpPr>
            <p:cNvPr id="4" name="Hexagon 3"/>
            <p:cNvSpPr/>
            <p:nvPr/>
          </p:nvSpPr>
          <p:spPr>
            <a:xfrm rot="16200000">
              <a:off x="6761175" y="2363732"/>
              <a:ext cx="1708274" cy="147265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6" name="Freeform 15"/>
            <p:cNvSpPr>
              <a:spLocks noEditPoints="1"/>
            </p:cNvSpPr>
            <p:nvPr/>
          </p:nvSpPr>
          <p:spPr bwMode="auto">
            <a:xfrm>
              <a:off x="7356447" y="2808713"/>
              <a:ext cx="516319" cy="5839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6" name="Group 45"/>
          <p:cNvGrpSpPr/>
          <p:nvPr/>
        </p:nvGrpSpPr>
        <p:grpSpPr>
          <a:xfrm>
            <a:off x="5954910" y="2342681"/>
            <a:ext cx="1106242" cy="1283240"/>
            <a:chOff x="5707149" y="2342500"/>
            <a:chExt cx="1106424" cy="1283451"/>
          </a:xfrm>
        </p:grpSpPr>
        <p:sp>
          <p:nvSpPr>
            <p:cNvPr id="7" name="Hexagon 6"/>
            <p:cNvSpPr/>
            <p:nvPr/>
          </p:nvSpPr>
          <p:spPr>
            <a:xfrm rot="16200000">
              <a:off x="5618635" y="2431014"/>
              <a:ext cx="1283451" cy="1106424"/>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Freeform 16"/>
            <p:cNvSpPr>
              <a:spLocks noEditPoints="1"/>
            </p:cNvSpPr>
            <p:nvPr/>
          </p:nvSpPr>
          <p:spPr bwMode="auto">
            <a:xfrm>
              <a:off x="6054264" y="2758092"/>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8" name="Group 47"/>
          <p:cNvGrpSpPr/>
          <p:nvPr/>
        </p:nvGrpSpPr>
        <p:grpSpPr>
          <a:xfrm>
            <a:off x="8003646" y="3679780"/>
            <a:ext cx="1106242" cy="1283240"/>
            <a:chOff x="7756222" y="3679819"/>
            <a:chExt cx="1106424" cy="1283451"/>
          </a:xfrm>
        </p:grpSpPr>
        <p:sp>
          <p:nvSpPr>
            <p:cNvPr id="6" name="Hexagon 5"/>
            <p:cNvSpPr/>
            <p:nvPr/>
          </p:nvSpPr>
          <p:spPr>
            <a:xfrm rot="16200000">
              <a:off x="7667708" y="3768333"/>
              <a:ext cx="1283451" cy="110642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Freeform 17"/>
            <p:cNvSpPr>
              <a:spLocks noEditPoints="1"/>
            </p:cNvSpPr>
            <p:nvPr/>
          </p:nvSpPr>
          <p:spPr bwMode="auto">
            <a:xfrm>
              <a:off x="8107833" y="4106652"/>
              <a:ext cx="403032" cy="42822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5" name="Group 44"/>
          <p:cNvGrpSpPr/>
          <p:nvPr/>
        </p:nvGrpSpPr>
        <p:grpSpPr>
          <a:xfrm>
            <a:off x="5137313" y="3362189"/>
            <a:ext cx="1338554" cy="1552721"/>
            <a:chOff x="4889416" y="3362177"/>
            <a:chExt cx="1338773" cy="1552976"/>
          </a:xfrm>
        </p:grpSpPr>
        <p:sp>
          <p:nvSpPr>
            <p:cNvPr id="8" name="Hexagon 7"/>
            <p:cNvSpPr/>
            <p:nvPr/>
          </p:nvSpPr>
          <p:spPr>
            <a:xfrm rot="16200000">
              <a:off x="4782315" y="3469278"/>
              <a:ext cx="1552976" cy="133877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Freeform 18"/>
            <p:cNvSpPr>
              <a:spLocks noEditPoints="1"/>
            </p:cNvSpPr>
            <p:nvPr/>
          </p:nvSpPr>
          <p:spPr bwMode="auto">
            <a:xfrm>
              <a:off x="5260360" y="3842689"/>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5" name="Group 4"/>
          <p:cNvGrpSpPr/>
          <p:nvPr/>
        </p:nvGrpSpPr>
        <p:grpSpPr>
          <a:xfrm>
            <a:off x="4169263" y="3748938"/>
            <a:ext cx="914250" cy="1060530"/>
            <a:chOff x="3921207" y="3748989"/>
            <a:chExt cx="914400" cy="1060704"/>
          </a:xfrm>
        </p:grpSpPr>
        <p:sp>
          <p:nvSpPr>
            <p:cNvPr id="9" name="Hexagon 8"/>
            <p:cNvSpPr/>
            <p:nvPr/>
          </p:nvSpPr>
          <p:spPr>
            <a:xfrm rot="16200000">
              <a:off x="3848055" y="3822141"/>
              <a:ext cx="1060704" cy="9144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Freeform 19"/>
            <p:cNvSpPr>
              <a:spLocks noEditPoints="1"/>
            </p:cNvSpPr>
            <p:nvPr/>
          </p:nvSpPr>
          <p:spPr bwMode="auto">
            <a:xfrm>
              <a:off x="4185601" y="408660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21" name="Group 20"/>
          <p:cNvGrpSpPr/>
          <p:nvPr/>
        </p:nvGrpSpPr>
        <p:grpSpPr>
          <a:xfrm flipV="1">
            <a:off x="7862056" y="1896555"/>
            <a:ext cx="896112" cy="237399"/>
            <a:chOff x="7258929" y="1631852"/>
            <a:chExt cx="1674056" cy="464234"/>
          </a:xfrm>
        </p:grpSpPr>
        <p:cxnSp>
          <p:nvCxnSpPr>
            <p:cNvPr id="22" name="Straight Connector 21"/>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8898909" y="1707001"/>
            <a:ext cx="2668905" cy="1584324"/>
            <a:chOff x="581767" y="3038869"/>
            <a:chExt cx="2813972" cy="1584588"/>
          </a:xfrm>
        </p:grpSpPr>
        <p:sp>
          <p:nvSpPr>
            <p:cNvPr id="25" name="TextBox 24"/>
            <p:cNvSpPr txBox="1"/>
            <p:nvPr/>
          </p:nvSpPr>
          <p:spPr>
            <a:xfrm>
              <a:off x="582582" y="3038869"/>
              <a:ext cx="1759486" cy="423615"/>
            </a:xfrm>
            <a:prstGeom prst="rect">
              <a:avLst/>
            </a:prstGeom>
            <a:noFill/>
          </p:spPr>
          <p:txBody>
            <a:bodyPr wrap="none" rtlCol="0">
              <a:spAutoFit/>
            </a:bodyPr>
            <a:lstStyle/>
            <a:p>
              <a:pPr algn="l">
                <a:lnSpc>
                  <a:spcPct val="120000"/>
                </a:lnSpc>
              </a:pPr>
              <a:r>
                <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2. 物场分析法</a:t>
              </a:r>
              <a:endPar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26" name="Rectangle 25"/>
            <p:cNvSpPr/>
            <p:nvPr/>
          </p:nvSpPr>
          <p:spPr>
            <a:xfrm>
              <a:off x="581767" y="3351976"/>
              <a:ext cx="2813972" cy="1271481"/>
            </a:xfrm>
            <a:prstGeom prst="rect">
              <a:avLst/>
            </a:prstGeom>
          </p:spPr>
          <p:txBody>
            <a:bodyPr wrap="square">
              <a:spAutoFit/>
            </a:bodyPr>
            <a:lstStyle/>
            <a:p>
              <a:pPr>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物场分析法是一种逻辑性程序化的创新方法。物场是指物与物之间在场效应作用下相互作用和影响的关系。</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27" name="Group 26"/>
          <p:cNvGrpSpPr/>
          <p:nvPr/>
        </p:nvGrpSpPr>
        <p:grpSpPr>
          <a:xfrm flipH="1" flipV="1">
            <a:off x="5354436" y="1896557"/>
            <a:ext cx="1121429" cy="349559"/>
            <a:chOff x="7258929" y="1631852"/>
            <a:chExt cx="1674056" cy="464234"/>
          </a:xfrm>
        </p:grpSpPr>
        <p:cxnSp>
          <p:nvCxnSpPr>
            <p:cNvPr id="28" name="Straight Connector 27"/>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flipH="1">
            <a:off x="2286350" y="1701690"/>
            <a:ext cx="2886075" cy="1294130"/>
            <a:chOff x="581767" y="3033555"/>
            <a:chExt cx="3042948" cy="1294346"/>
          </a:xfrm>
        </p:grpSpPr>
        <p:sp>
          <p:nvSpPr>
            <p:cNvPr id="31" name="TextBox 30"/>
            <p:cNvSpPr txBox="1"/>
            <p:nvPr/>
          </p:nvSpPr>
          <p:spPr>
            <a:xfrm>
              <a:off x="1382572" y="3033555"/>
              <a:ext cx="2241538" cy="423616"/>
            </a:xfrm>
            <a:prstGeom prst="rect">
              <a:avLst/>
            </a:prstGeom>
            <a:noFill/>
          </p:spPr>
          <p:txBody>
            <a:bodyPr wrap="none" rtlCol="0">
              <a:spAutoFit/>
            </a:bodyPr>
            <a:lstStyle/>
            <a:p>
              <a:pPr algn="l">
                <a:lnSpc>
                  <a:spcPct val="120000"/>
                </a:lnSpc>
              </a:pPr>
              <a:r>
                <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1. 卡片整理型技法</a:t>
              </a:r>
              <a:endPar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32" name="Rectangle 31"/>
            <p:cNvSpPr/>
            <p:nvPr/>
          </p:nvSpPr>
          <p:spPr>
            <a:xfrm>
              <a:off x="581767" y="3351743"/>
              <a:ext cx="3042948" cy="976158"/>
            </a:xfrm>
            <a:prstGeom prst="rect">
              <a:avLst/>
            </a:prstGeom>
          </p:spPr>
          <p:txBody>
            <a:bodyPr wrap="square">
              <a:spAutoFit/>
            </a:bodyPr>
            <a:lstStyle/>
            <a:p>
              <a:pPr>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在这个过程中，整理加工有关问题的信息资料常常是很重要的一步。</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33" name="Group 32"/>
          <p:cNvGrpSpPr/>
          <p:nvPr/>
        </p:nvGrpSpPr>
        <p:grpSpPr>
          <a:xfrm rot="5400000" flipH="1" flipV="1">
            <a:off x="4953822" y="4816148"/>
            <a:ext cx="625260" cy="1080274"/>
            <a:chOff x="7258929" y="1631852"/>
            <a:chExt cx="1674056" cy="464234"/>
          </a:xfrm>
        </p:grpSpPr>
        <p:cxnSp>
          <p:nvCxnSpPr>
            <p:cNvPr id="34" name="Straight Connector 33"/>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flipH="1">
            <a:off x="2026751" y="5124057"/>
            <a:ext cx="2699385" cy="938530"/>
            <a:chOff x="348776" y="3094559"/>
            <a:chExt cx="2846111" cy="938687"/>
          </a:xfrm>
        </p:grpSpPr>
        <p:sp>
          <p:nvSpPr>
            <p:cNvPr id="37" name="TextBox 36"/>
            <p:cNvSpPr txBox="1"/>
            <p:nvPr/>
          </p:nvSpPr>
          <p:spPr>
            <a:xfrm>
              <a:off x="1394805" y="3094559"/>
              <a:ext cx="1277436" cy="423616"/>
            </a:xfrm>
            <a:prstGeom prst="rect">
              <a:avLst/>
            </a:prstGeom>
            <a:noFill/>
          </p:spPr>
          <p:txBody>
            <a:bodyPr wrap="none" rtlCol="0">
              <a:spAutoFit/>
            </a:bodyPr>
            <a:lstStyle/>
            <a:p>
              <a:pPr algn="l">
                <a:lnSpc>
                  <a:spcPct val="120000"/>
                </a:lnSpc>
              </a:pPr>
              <a:r>
                <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4. 观察法</a:t>
              </a:r>
              <a:endPar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38" name="Rectangle 37"/>
            <p:cNvSpPr/>
            <p:nvPr/>
          </p:nvSpPr>
          <p:spPr>
            <a:xfrm>
              <a:off x="348776" y="3351777"/>
              <a:ext cx="2846111" cy="681469"/>
            </a:xfrm>
            <a:prstGeom prst="rect">
              <a:avLst/>
            </a:prstGeom>
          </p:spPr>
          <p:txBody>
            <a:bodyPr wrap="square">
              <a:spAutoFit/>
            </a:bodyPr>
            <a:lstStyle/>
            <a:p>
              <a:pPr>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观察法是一种应用十分广泛的最古老的科学研究方法。</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39" name="Group 38"/>
          <p:cNvGrpSpPr/>
          <p:nvPr/>
        </p:nvGrpSpPr>
        <p:grpSpPr>
          <a:xfrm>
            <a:off x="1177014" y="3887259"/>
            <a:ext cx="2816697" cy="450713"/>
            <a:chOff x="7258929" y="1631852"/>
            <a:chExt cx="1674056" cy="464234"/>
          </a:xfrm>
        </p:grpSpPr>
        <p:cxnSp>
          <p:nvCxnSpPr>
            <p:cNvPr id="40" name="Straight Connector 39"/>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1234641" y="2888185"/>
            <a:ext cx="3178175" cy="1593850"/>
            <a:chOff x="475315" y="2861628"/>
            <a:chExt cx="3350924" cy="1594115"/>
          </a:xfrm>
        </p:grpSpPr>
        <p:sp>
          <p:nvSpPr>
            <p:cNvPr id="43" name="TextBox 42"/>
            <p:cNvSpPr txBox="1"/>
            <p:nvPr/>
          </p:nvSpPr>
          <p:spPr>
            <a:xfrm>
              <a:off x="688117" y="2861628"/>
              <a:ext cx="1277435" cy="423615"/>
            </a:xfrm>
            <a:prstGeom prst="rect">
              <a:avLst/>
            </a:prstGeom>
            <a:noFill/>
          </p:spPr>
          <p:txBody>
            <a:bodyPr wrap="none" rtlCol="0">
              <a:spAutoFit/>
            </a:bodyPr>
            <a:lstStyle/>
            <a:p>
              <a:pPr algn="l">
                <a:lnSpc>
                  <a:spcPct val="120000"/>
                </a:lnSpc>
              </a:pPr>
              <a:r>
                <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3. 信息法</a:t>
              </a:r>
              <a:endParaRPr lang="zh-CN" altLang="en-US">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44" name="Rectangle 43"/>
            <p:cNvSpPr/>
            <p:nvPr/>
          </p:nvSpPr>
          <p:spPr>
            <a:xfrm>
              <a:off x="475315" y="3184262"/>
              <a:ext cx="3350924" cy="1271481"/>
            </a:xfrm>
            <a:prstGeom prst="rect">
              <a:avLst/>
            </a:prstGeom>
          </p:spPr>
          <p:txBody>
            <a:bodyPr wrap="square">
              <a:spAutoFit/>
            </a:bodyPr>
            <a:lstStyle/>
            <a:p>
              <a:pPr>
                <a:lnSpc>
                  <a:spcPct val="120000"/>
                </a:lnSpc>
              </a:pPr>
              <a:r>
                <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通过收集高质量的信息，可以全面地认识某一创新领域或创造链的发展态势，进而找出新的创新课题，获得新的创新成果。</a:t>
              </a:r>
              <a:endParaRPr lang="zh-CN" altLang="en-US" sz="16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106" name="文本框 105"/>
          <p:cNvSpPr txBox="1"/>
          <p:nvPr/>
        </p:nvSpPr>
        <p:spPr>
          <a:xfrm>
            <a:off x="332105" y="26606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二、主要的创新技法</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909320" y="849630"/>
            <a:ext cx="320294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（三）其他创新技法</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2"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right)">
                                      <p:cBhvr>
                                        <p:cTn id="45" dur="500"/>
                                        <p:tgtEl>
                                          <p:spTgt spid="21"/>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right)">
                                      <p:cBhvr>
                                        <p:cTn id="53" dur="500"/>
                                        <p:tgtEl>
                                          <p:spTgt spid="27"/>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right)">
                                      <p:cBhvr>
                                        <p:cTn id="61" dur="500"/>
                                        <p:tgtEl>
                                          <p:spTgt spid="33"/>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par>
                          <p:cTn id="66" fill="hold">
                            <p:stCondLst>
                              <p:cond delay="6500"/>
                            </p:stCondLst>
                            <p:childTnLst>
                              <p:par>
                                <p:cTn id="67" presetID="22" presetClass="entr" presetSubtype="2"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right)">
                                      <p:cBhvr>
                                        <p:cTn id="69" dur="500"/>
                                        <p:tgtEl>
                                          <p:spTgt spid="39"/>
                                        </p:tgtEl>
                                      </p:cBhvr>
                                    </p:animEffect>
                                  </p:childTnLst>
                                </p:cTn>
                              </p:par>
                            </p:childTnLst>
                          </p:cTn>
                        </p:par>
                        <p:par>
                          <p:cTn id="70" fill="hold">
                            <p:stCondLst>
                              <p:cond delay="7000"/>
                            </p:stCondLst>
                            <p:childTnLst>
                              <p:par>
                                <p:cTn id="71" presetID="10" presetClass="entr" presetSubtype="0" fill="hold"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432810" y="2728595"/>
            <a:ext cx="6033770" cy="1477010"/>
          </a:xfrm>
          <a:prstGeom prst="rect">
            <a:avLst/>
          </a:prstGeom>
        </p:spPr>
        <p:txBody>
          <a:bodyPr wrap="square" lIns="0" tIns="0" rIns="0" bIns="0">
            <a:spAutoFit/>
          </a:bodyPr>
          <a:lstStyle/>
          <a:p>
            <a:pPr lvl="0"/>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03 </a:t>
            </a:r>
            <a:r>
              <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大学生创新能力的培养与训练</a:t>
            </a:r>
            <a:endPar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4"/>
          <p:cNvSpPr/>
          <p:nvPr/>
        </p:nvSpPr>
        <p:spPr>
          <a:xfrm>
            <a:off x="145904" y="1386345"/>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909320" y="1386205"/>
            <a:ext cx="4851400" cy="47999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1. 生理因素</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生理因素（脑力和体力）是人类创新能力赖以形成的物质基础，它潜在地决定了个体创新创业能力未来发展的类型、速度和水平。</a:t>
            </a:r>
            <a:endPar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r>
              <a:rPr lang="zh-CN" altLang="en-US" sz="1800" dirty="0">
                <a:latin typeface="宋体" panose="02010600030101010101" pitchFamily="2" charset="-122"/>
                <a:ea typeface="宋体" panose="02010600030101010101" pitchFamily="2" charset="-122"/>
                <a:sym typeface="Arial" panose="020B0604020202020204" pitchFamily="34" charset="0"/>
              </a:rPr>
              <a:t>2. 环境条件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环境是人的创新能力形成和发展的重要条件，环境的优良或恶劣程度，显著地影响着个体创新能力发展的速度和水平。</a:t>
            </a:r>
            <a:endPar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r>
              <a:rPr lang="zh-CN" altLang="en-US" sz="1800" dirty="0">
                <a:latin typeface="宋体" panose="02010600030101010101" pitchFamily="2" charset="-122"/>
                <a:ea typeface="宋体" panose="02010600030101010101" pitchFamily="2" charset="-122"/>
                <a:sym typeface="Arial" panose="020B0604020202020204" pitchFamily="34" charset="0"/>
              </a:rPr>
              <a:t>3. 实践过程</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实践是人的创新能力形成的唯一途径，又是人的创新能力发展的动力，还是检验人的创新活动成果的唯一标准。</a:t>
            </a:r>
            <a:endPar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r>
              <a:rPr lang="zh-CN" altLang="en-US" sz="1800" dirty="0">
                <a:latin typeface="宋体" panose="02010600030101010101" pitchFamily="2" charset="-122"/>
                <a:ea typeface="宋体" panose="02010600030101010101" pitchFamily="2" charset="-122"/>
                <a:sym typeface="Arial" panose="020B0604020202020204" pitchFamily="34" charset="0"/>
              </a:rPr>
              <a:t>4. 创新性思维</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r>
              <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创新性思维是直觉思维与逻辑思维的辩证统一，是发散思维与收敛思维的优化组合，是分析与综合的有机结合。</a:t>
            </a:r>
            <a:endParaRPr lang="en-US" altLang="zh-CN" sz="1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8102206"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6096000" y="2076160"/>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8102206" y="2076160"/>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6" name="文本框 105"/>
          <p:cNvSpPr txBox="1"/>
          <p:nvPr/>
        </p:nvSpPr>
        <p:spPr>
          <a:xfrm>
            <a:off x="332105" y="26606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一、提升创新能力</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5" name="文本框 4"/>
          <p:cNvSpPr txBox="1"/>
          <p:nvPr/>
        </p:nvSpPr>
        <p:spPr>
          <a:xfrm>
            <a:off x="909320" y="849630"/>
            <a:ext cx="3202940"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（一）创新能力的形成要素</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0" grpId="0" bldLvl="0" animBg="1"/>
      <p:bldP spid="11" grpId="0" bldLvl="0" animBg="1"/>
      <p:bldP spid="1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167" y="1156993"/>
            <a:ext cx="8413708" cy="3529307"/>
            <a:chOff x="4678167" y="1156993"/>
            <a:chExt cx="8413708" cy="3529307"/>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5809195" y="1156993"/>
              <a:ext cx="3675800" cy="1014730"/>
            </a:xfrm>
            <a:prstGeom prst="rect">
              <a:avLst/>
            </a:prstGeom>
          </p:spPr>
          <p:txBody>
            <a:bodyPr wrap="square">
              <a:spAutoFit/>
            </a:bodyPr>
            <a:lstStyle/>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不良生活方式及其坏习惯的影响</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消极的态度</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缺乏自信</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1" name="任意多边形: 形状 20"/>
          <p:cNvSpPr/>
          <p:nvPr/>
        </p:nvSpPr>
        <p:spPr>
          <a:xfrm>
            <a:off x="-3627438" y="-1870868"/>
            <a:ext cx="10714037" cy="10599736"/>
          </a:xfrm>
          <a:custGeom>
            <a:avLst/>
            <a:gdLst>
              <a:gd name="connsiteX0" fmla="*/ 5357019 w 10714037"/>
              <a:gd name="connsiteY0" fmla="*/ 5410199 h 10599736"/>
              <a:gd name="connsiteX1" fmla="*/ 7951787 w 10714037"/>
              <a:gd name="connsiteY1" fmla="*/ 8004968 h 10599736"/>
              <a:gd name="connsiteX2" fmla="*/ 5357019 w 10714037"/>
              <a:gd name="connsiteY2" fmla="*/ 10599736 h 10599736"/>
              <a:gd name="connsiteX3" fmla="*/ 2762250 w 10714037"/>
              <a:gd name="connsiteY3" fmla="*/ 8004968 h 10599736"/>
              <a:gd name="connsiteX4" fmla="*/ 2594769 w 10714037"/>
              <a:gd name="connsiteY4" fmla="*/ 2705099 h 10599736"/>
              <a:gd name="connsiteX5" fmla="*/ 5189537 w 10714037"/>
              <a:gd name="connsiteY5" fmla="*/ 5299868 h 10599736"/>
              <a:gd name="connsiteX6" fmla="*/ 2594769 w 10714037"/>
              <a:gd name="connsiteY6" fmla="*/ 7894636 h 10599736"/>
              <a:gd name="connsiteX7" fmla="*/ 0 w 10714037"/>
              <a:gd name="connsiteY7" fmla="*/ 5299868 h 10599736"/>
              <a:gd name="connsiteX8" fmla="*/ 8119269 w 10714037"/>
              <a:gd name="connsiteY8" fmla="*/ 2705099 h 10599736"/>
              <a:gd name="connsiteX9" fmla="*/ 10714037 w 10714037"/>
              <a:gd name="connsiteY9" fmla="*/ 5299868 h 10599736"/>
              <a:gd name="connsiteX10" fmla="*/ 8119269 w 10714037"/>
              <a:gd name="connsiteY10" fmla="*/ 7894636 h 10599736"/>
              <a:gd name="connsiteX11" fmla="*/ 5524500 w 10714037"/>
              <a:gd name="connsiteY11" fmla="*/ 5299868 h 10599736"/>
              <a:gd name="connsiteX12" fmla="*/ 5357019 w 10714037"/>
              <a:gd name="connsiteY12" fmla="*/ 0 h 10599736"/>
              <a:gd name="connsiteX13" fmla="*/ 7951787 w 10714037"/>
              <a:gd name="connsiteY13" fmla="*/ 2594768 h 10599736"/>
              <a:gd name="connsiteX14" fmla="*/ 5357019 w 10714037"/>
              <a:gd name="connsiteY14" fmla="*/ 5189536 h 10599736"/>
              <a:gd name="connsiteX15" fmla="*/ 2762250 w 10714037"/>
              <a:gd name="connsiteY15" fmla="*/ 2594768 h 1059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037" h="10599736">
                <a:moveTo>
                  <a:pt x="5357019" y="5410199"/>
                </a:moveTo>
                <a:lnTo>
                  <a:pt x="7951787" y="8004968"/>
                </a:lnTo>
                <a:lnTo>
                  <a:pt x="5357019" y="10599736"/>
                </a:lnTo>
                <a:lnTo>
                  <a:pt x="2762250" y="8004968"/>
                </a:lnTo>
                <a:close/>
                <a:moveTo>
                  <a:pt x="2594769" y="2705099"/>
                </a:moveTo>
                <a:lnTo>
                  <a:pt x="5189537" y="5299868"/>
                </a:lnTo>
                <a:lnTo>
                  <a:pt x="2594769" y="7894636"/>
                </a:lnTo>
                <a:lnTo>
                  <a:pt x="0" y="5299868"/>
                </a:lnTo>
                <a:close/>
                <a:moveTo>
                  <a:pt x="8119269" y="2705099"/>
                </a:moveTo>
                <a:lnTo>
                  <a:pt x="10714037" y="5299868"/>
                </a:lnTo>
                <a:lnTo>
                  <a:pt x="8119269" y="7894636"/>
                </a:lnTo>
                <a:lnTo>
                  <a:pt x="5524500" y="5299868"/>
                </a:lnTo>
                <a:close/>
                <a:moveTo>
                  <a:pt x="5357019" y="0"/>
                </a:moveTo>
                <a:lnTo>
                  <a:pt x="7951787" y="2594768"/>
                </a:lnTo>
                <a:lnTo>
                  <a:pt x="5357019" y="5189536"/>
                </a:lnTo>
                <a:lnTo>
                  <a:pt x="2762250" y="2594768"/>
                </a:lnTo>
                <a:close/>
              </a:path>
            </a:pathLst>
          </a:custGeom>
          <a:blipFill>
            <a:blip r:embed="rId2"/>
            <a:stretch>
              <a:fillRect l="-24229" r="-241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Oval 8"/>
          <p:cNvSpPr/>
          <p:nvPr/>
        </p:nvSpPr>
        <p:spPr>
          <a:xfrm>
            <a:off x="7089100" y="2463971"/>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0" name="组合 9"/>
          <p:cNvGrpSpPr/>
          <p:nvPr/>
        </p:nvGrpSpPr>
        <p:grpSpPr>
          <a:xfrm>
            <a:off x="7639117" y="2569047"/>
            <a:ext cx="3978275" cy="1831340"/>
            <a:chOff x="845174" y="5121881"/>
            <a:chExt cx="3978275" cy="1831340"/>
          </a:xfrm>
        </p:grpSpPr>
        <p:sp>
          <p:nvSpPr>
            <p:cNvPr id="11" name="矩形 10"/>
            <p:cNvSpPr/>
            <p:nvPr/>
          </p:nvSpPr>
          <p:spPr bwMode="auto">
            <a:xfrm>
              <a:off x="845174" y="5460971"/>
              <a:ext cx="3978275" cy="1492250"/>
            </a:xfrm>
            <a:prstGeom prst="rect">
              <a:avLst/>
            </a:prstGeom>
          </p:spPr>
          <p:txBody>
            <a:bodyPr wrap="square">
              <a:spAutoFit/>
            </a:bodyPr>
            <a:lstStyle/>
            <a:p>
              <a:pPr>
                <a:lnSpc>
                  <a:spcPct val="114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创新要想成功，从本质而言都需要顺势而为。但不能说每个创新者都能顺势而为，因为创新之初，很多时候其实无法辨清“势头”。要辨清势头，需要敏锐的观察力，这正是创新能力的一种体现。</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文本框 11"/>
            <p:cNvSpPr txBox="1"/>
            <p:nvPr/>
          </p:nvSpPr>
          <p:spPr>
            <a:xfrm>
              <a:off x="845174" y="5121881"/>
              <a:ext cx="397764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（三）创新能力形成的有效途径</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06" name="文本框 105"/>
          <p:cNvSpPr txBox="1"/>
          <p:nvPr/>
        </p:nvSpPr>
        <p:spPr>
          <a:xfrm>
            <a:off x="4906010" y="7747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一、提升创新能力</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5" name="文本框 4"/>
          <p:cNvSpPr txBox="1"/>
          <p:nvPr/>
        </p:nvSpPr>
        <p:spPr>
          <a:xfrm>
            <a:off x="5413375" y="661035"/>
            <a:ext cx="3827145"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（二）创新能力形成的主要障碍</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1760" y="139065"/>
            <a:ext cx="87083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二、个人创新能力培养与团队创新能力构建</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2" name="组合 1"/>
          <p:cNvGrpSpPr/>
          <p:nvPr/>
        </p:nvGrpSpPr>
        <p:grpSpPr>
          <a:xfrm>
            <a:off x="1092835" y="1972310"/>
            <a:ext cx="3539512" cy="3469640"/>
            <a:chOff x="1754908" y="2564549"/>
            <a:chExt cx="2877284" cy="2877285"/>
          </a:xfrm>
        </p:grpSpPr>
        <p:sp>
          <p:nvSpPr>
            <p:cNvPr id="8" name="ExtraShape"/>
            <p:cNvSpPr/>
            <p:nvPr/>
          </p:nvSpPr>
          <p:spPr>
            <a:xfrm>
              <a:off x="1754908" y="2564550"/>
              <a:ext cx="2877284" cy="2877284"/>
            </a:xfrm>
            <a:prstGeom prst="arc">
              <a:avLst>
                <a:gd name="adj1" fmla="val 16200000"/>
                <a:gd name="adj2" fmla="val 16189865"/>
              </a:avLst>
            </a:prstGeom>
            <a:ln w="1905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Shape1"/>
            <p:cNvSpPr/>
            <p:nvPr/>
          </p:nvSpPr>
          <p:spPr>
            <a:xfrm flipH="1">
              <a:off x="1754908" y="2564549"/>
              <a:ext cx="2877284" cy="2877284"/>
            </a:xfrm>
            <a:prstGeom prst="arc">
              <a:avLst>
                <a:gd name="adj1" fmla="val 16200000"/>
                <a:gd name="adj2" fmla="val 7776000"/>
              </a:avLst>
            </a:prstGeom>
            <a:ln w="190500" cap="rnd">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文本框 35"/>
            <p:cNvSpPr txBox="1"/>
            <p:nvPr/>
          </p:nvSpPr>
          <p:spPr>
            <a:xfrm>
              <a:off x="2100242" y="3620888"/>
              <a:ext cx="1957924" cy="994201"/>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个人创新能力的培养包括学习能力、记忆能力、分析能力等方面的培养。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7" name="矩形 36"/>
          <p:cNvSpPr/>
          <p:nvPr/>
        </p:nvSpPr>
        <p:spPr bwMode="auto">
          <a:xfrm>
            <a:off x="4272915" y="1972310"/>
            <a:ext cx="6746875" cy="2245360"/>
          </a:xfrm>
          <a:prstGeom prst="rect">
            <a:avLst/>
          </a:prstGeom>
        </p:spPr>
        <p:txBody>
          <a:bodyPr wrap="square">
            <a:spAutoFit/>
          </a:bodyPr>
          <a:lstStyle/>
          <a:p>
            <a:pPr>
              <a:lnSpc>
                <a:spcPct val="125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学习能力的培养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（1）树立坚定的学习信心（2）锻炼顽强的学习意志（3）养成善于思考的学习习惯（4）掌握科学的学习方法（5）培养稳定的学习情绪</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记忆能力的培养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（1）锻炼记忆能力（2）讲究记忆卫生（3）掌握记忆技巧</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分析能力的培养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①唯物辩证法②矛盾分析法③数学分析法④系统方法⑤信息方法。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文本框 4"/>
          <p:cNvSpPr txBox="1"/>
          <p:nvPr/>
        </p:nvSpPr>
        <p:spPr>
          <a:xfrm>
            <a:off x="544830" y="722630"/>
            <a:ext cx="3827145"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（一）个人创新能力培养</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98790" y="1475431"/>
            <a:ext cx="7393210" cy="3907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MH_Others_1"/>
          <p:cNvSpPr txBox="1"/>
          <p:nvPr>
            <p:custDataLst>
              <p:tags r:id="rId1"/>
            </p:custDataLst>
          </p:nvPr>
        </p:nvSpPr>
        <p:spPr>
          <a:xfrm>
            <a:off x="1316803" y="2243357"/>
            <a:ext cx="2918468" cy="1677832"/>
          </a:xfrm>
          <a:prstGeom prst="rect">
            <a:avLst/>
          </a:prstGeom>
          <a:noFill/>
        </p:spPr>
        <p:txBody>
          <a:bodyPr vert="horz" wrap="square" lIns="0" tIns="0" rIns="0" bIns="0" rtlCol="0" anchor="ctr" anchorCtr="0">
            <a:spAutoFit/>
          </a:bodyPr>
          <a:lstStyle/>
          <a:p>
            <a:pPr algn="ctr"/>
            <a:r>
              <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目录</a:t>
            </a:r>
            <a:endPar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MH_Others_2"/>
          <p:cNvSpPr txBox="1"/>
          <p:nvPr>
            <p:custDataLst>
              <p:tags r:id="rId2"/>
            </p:custDataLst>
          </p:nvPr>
        </p:nvSpPr>
        <p:spPr>
          <a:xfrm>
            <a:off x="1211926" y="4003221"/>
            <a:ext cx="3128221" cy="642035"/>
          </a:xfrm>
          <a:prstGeom prst="rect">
            <a:avLst/>
          </a:prstGeom>
          <a:noFill/>
        </p:spPr>
        <p:txBody>
          <a:bodyPr wrap="square" lIns="0" tIns="0" rIns="0" bIns="0">
            <a:spAutoFit/>
          </a:bodyPr>
          <a:lstStyle/>
          <a:p>
            <a:pPr algn="ctr">
              <a:defRPr/>
            </a:pPr>
            <a:r>
              <a:rPr lang="en-US" altLang="zh-CN"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CONTENTS</a:t>
            </a:r>
            <a:endParaRPr lang="zh-CN" altLang="en-US"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MH_Entry_1"/>
          <p:cNvSpPr/>
          <p:nvPr>
            <p:custDataLst>
              <p:tags r:id="rId3"/>
            </p:custDataLst>
          </p:nvPr>
        </p:nvSpPr>
        <p:spPr>
          <a:xfrm>
            <a:off x="6344920" y="2079625"/>
            <a:ext cx="3105150"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第一节　创新能力概述</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MH_Entry_2"/>
          <p:cNvSpPr/>
          <p:nvPr>
            <p:custDataLst>
              <p:tags r:id="rId4"/>
            </p:custDataLst>
          </p:nvPr>
        </p:nvSpPr>
        <p:spPr>
          <a:xfrm>
            <a:off x="6344920" y="2904490"/>
            <a:ext cx="389064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第二节　创新技法 </a:t>
            </a:r>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MH_Entry_3"/>
          <p:cNvSpPr/>
          <p:nvPr>
            <p:custDataLst>
              <p:tags r:id="rId5"/>
            </p:custDataLst>
          </p:nvPr>
        </p:nvSpPr>
        <p:spPr>
          <a:xfrm>
            <a:off x="6344920" y="3729355"/>
            <a:ext cx="548957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第三节　大学生创新能力的培养与训练</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6562" y="1475431"/>
            <a:ext cx="759845" cy="3907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19" grpId="0"/>
      <p:bldP spid="13" grpId="0" bldLvl="0" animBg="1"/>
      <p:bldP spid="14" grpId="0" bldLvl="0" animBg="1"/>
      <p:bldP spid="15" grpId="0" bldLvl="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6087382" y="2354580"/>
            <a:ext cx="6104618" cy="2148840"/>
          </a:xfrm>
          <a:prstGeom prst="rect">
            <a:avLst/>
          </a:prstGeom>
          <a:blipFill>
            <a:blip r:embed="rId1"/>
            <a:stretch>
              <a:fillRect t="-44961" b="-444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矩形 7"/>
          <p:cNvSpPr/>
          <p:nvPr/>
        </p:nvSpPr>
        <p:spPr>
          <a:xfrm>
            <a:off x="6087382" y="2354580"/>
            <a:ext cx="6104618" cy="2148840"/>
          </a:xfrm>
          <a:prstGeom prst="rect">
            <a:avLst/>
          </a:prstGeom>
          <a:gradFill flip="none" rotWithShape="1">
            <a:gsLst>
              <a:gs pos="0">
                <a:schemeClr val="tx1">
                  <a:alpha val="70000"/>
                </a:schemeClr>
              </a:gs>
              <a:gs pos="100000">
                <a:srgbClr val="FF0000">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矩形 8"/>
          <p:cNvSpPr/>
          <p:nvPr/>
        </p:nvSpPr>
        <p:spPr>
          <a:xfrm>
            <a:off x="6087382" y="4572000"/>
            <a:ext cx="6104618" cy="2286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Oval 10"/>
          <p:cNvSpPr/>
          <p:nvPr/>
        </p:nvSpPr>
        <p:spPr>
          <a:xfrm>
            <a:off x="1028345" y="5221776"/>
            <a:ext cx="563020" cy="580572"/>
          </a:xfrm>
          <a:custGeom>
            <a:avLst/>
            <a:gdLst>
              <a:gd name="connsiteX0" fmla="*/ 378299 w 559975"/>
              <a:gd name="connsiteY0" fmla="*/ 109628 h 577432"/>
              <a:gd name="connsiteX1" fmla="*/ 378299 w 559975"/>
              <a:gd name="connsiteY1" fmla="*/ 209082 h 577432"/>
              <a:gd name="connsiteX2" fmla="*/ 441010 w 559975"/>
              <a:gd name="connsiteY2" fmla="*/ 245917 h 577432"/>
              <a:gd name="connsiteX3" fmla="*/ 504642 w 559975"/>
              <a:gd name="connsiteY3" fmla="*/ 209082 h 577432"/>
              <a:gd name="connsiteX4" fmla="*/ 504642 w 559975"/>
              <a:gd name="connsiteY4" fmla="*/ 109628 h 577432"/>
              <a:gd name="connsiteX5" fmla="*/ 559975 w 559975"/>
              <a:gd name="connsiteY5" fmla="*/ 210003 h 577432"/>
              <a:gd name="connsiteX6" fmla="*/ 488043 w 559975"/>
              <a:gd name="connsiteY6" fmla="*/ 318666 h 577432"/>
              <a:gd name="connsiteX7" fmla="*/ 488043 w 559975"/>
              <a:gd name="connsiteY7" fmla="*/ 530467 h 577432"/>
              <a:gd name="connsiteX8" fmla="*/ 441010 w 559975"/>
              <a:gd name="connsiteY8" fmla="*/ 577432 h 577432"/>
              <a:gd name="connsiteX9" fmla="*/ 393977 w 559975"/>
              <a:gd name="connsiteY9" fmla="*/ 530467 h 577432"/>
              <a:gd name="connsiteX10" fmla="*/ 393977 w 559975"/>
              <a:gd name="connsiteY10" fmla="*/ 318666 h 577432"/>
              <a:gd name="connsiteX11" fmla="*/ 322966 w 559975"/>
              <a:gd name="connsiteY11" fmla="*/ 210003 h 577432"/>
              <a:gd name="connsiteX12" fmla="*/ 378299 w 559975"/>
              <a:gd name="connsiteY12" fmla="*/ 109628 h 577432"/>
              <a:gd name="connsiteX13" fmla="*/ 235212 w 559975"/>
              <a:gd name="connsiteY13" fmla="*/ 0 h 577432"/>
              <a:gd name="connsiteX14" fmla="*/ 372650 w 559975"/>
              <a:gd name="connsiteY14" fmla="*/ 74596 h 577432"/>
              <a:gd name="connsiteX15" fmla="*/ 360659 w 559975"/>
              <a:gd name="connsiteY15" fmla="*/ 81964 h 577432"/>
              <a:gd name="connsiteX16" fmla="*/ 310849 w 559975"/>
              <a:gd name="connsiteY16" fmla="*/ 133537 h 577432"/>
              <a:gd name="connsiteX17" fmla="*/ 235212 w 559975"/>
              <a:gd name="connsiteY17" fmla="*/ 81964 h 577432"/>
              <a:gd name="connsiteX18" fmla="*/ 152196 w 559975"/>
              <a:gd name="connsiteY18" fmla="*/ 164849 h 577432"/>
              <a:gd name="connsiteX19" fmla="*/ 152196 w 559975"/>
              <a:gd name="connsiteY19" fmla="*/ 244971 h 577432"/>
              <a:gd name="connsiteX20" fmla="*/ 294246 w 559975"/>
              <a:gd name="connsiteY20" fmla="*/ 244971 h 577432"/>
              <a:gd name="connsiteX21" fmla="*/ 361581 w 559975"/>
              <a:gd name="connsiteY21" fmla="*/ 337986 h 577432"/>
              <a:gd name="connsiteX22" fmla="*/ 361581 w 559975"/>
              <a:gd name="connsiteY22" fmla="*/ 530464 h 577432"/>
              <a:gd name="connsiteX23" fmla="*/ 377262 w 559975"/>
              <a:gd name="connsiteY23" fmla="*/ 577432 h 577432"/>
              <a:gd name="connsiteX24" fmla="*/ 61801 w 559975"/>
              <a:gd name="connsiteY24" fmla="*/ 577432 h 577432"/>
              <a:gd name="connsiteX25" fmla="*/ 0 w 559975"/>
              <a:gd name="connsiteY25" fmla="*/ 515729 h 577432"/>
              <a:gd name="connsiteX26" fmla="*/ 0 w 559975"/>
              <a:gd name="connsiteY26" fmla="*/ 306674 h 577432"/>
              <a:gd name="connsiteX27" fmla="*/ 61801 w 559975"/>
              <a:gd name="connsiteY27" fmla="*/ 244971 h 577432"/>
              <a:gd name="connsiteX28" fmla="*/ 70102 w 559975"/>
              <a:gd name="connsiteY28" fmla="*/ 244971 h 577432"/>
              <a:gd name="connsiteX29" fmla="*/ 70102 w 559975"/>
              <a:gd name="connsiteY29" fmla="*/ 164849 h 577432"/>
              <a:gd name="connsiteX30" fmla="*/ 235212 w 559975"/>
              <a:gd name="connsiteY30"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59975" h="577432">
                <a:moveTo>
                  <a:pt x="378299" y="109628"/>
                </a:moveTo>
                <a:lnTo>
                  <a:pt x="378299" y="209082"/>
                </a:lnTo>
                <a:cubicBezTo>
                  <a:pt x="378299" y="209082"/>
                  <a:pt x="406888" y="245917"/>
                  <a:pt x="441010" y="245917"/>
                </a:cubicBezTo>
                <a:cubicBezTo>
                  <a:pt x="475132" y="245917"/>
                  <a:pt x="504642" y="209082"/>
                  <a:pt x="504642" y="209082"/>
                </a:cubicBezTo>
                <a:lnTo>
                  <a:pt x="504642" y="109628"/>
                </a:lnTo>
                <a:cubicBezTo>
                  <a:pt x="537842" y="130808"/>
                  <a:pt x="559975" y="167643"/>
                  <a:pt x="559975" y="210003"/>
                </a:cubicBezTo>
                <a:cubicBezTo>
                  <a:pt x="559975" y="258810"/>
                  <a:pt x="530464" y="300249"/>
                  <a:pt x="488043" y="318666"/>
                </a:cubicBezTo>
                <a:lnTo>
                  <a:pt x="488043" y="530467"/>
                </a:lnTo>
                <a:cubicBezTo>
                  <a:pt x="488043" y="556252"/>
                  <a:pt x="466832" y="577432"/>
                  <a:pt x="441010" y="577432"/>
                </a:cubicBezTo>
                <a:cubicBezTo>
                  <a:pt x="415188" y="577432"/>
                  <a:pt x="393977" y="556252"/>
                  <a:pt x="393977" y="530467"/>
                </a:cubicBezTo>
                <a:lnTo>
                  <a:pt x="393977" y="318666"/>
                </a:lnTo>
                <a:cubicBezTo>
                  <a:pt x="352477" y="300249"/>
                  <a:pt x="322966" y="258810"/>
                  <a:pt x="322966" y="210003"/>
                </a:cubicBezTo>
                <a:cubicBezTo>
                  <a:pt x="322966" y="167643"/>
                  <a:pt x="345099" y="130808"/>
                  <a:pt x="378299" y="109628"/>
                </a:cubicBezTo>
                <a:close/>
                <a:moveTo>
                  <a:pt x="235212" y="0"/>
                </a:moveTo>
                <a:cubicBezTo>
                  <a:pt x="292401" y="0"/>
                  <a:pt x="343133" y="29470"/>
                  <a:pt x="372650" y="74596"/>
                </a:cubicBezTo>
                <a:lnTo>
                  <a:pt x="360659" y="81964"/>
                </a:lnTo>
                <a:cubicBezTo>
                  <a:pt x="339444" y="94857"/>
                  <a:pt x="322840" y="113276"/>
                  <a:pt x="310849" y="133537"/>
                </a:cubicBezTo>
                <a:cubicBezTo>
                  <a:pt x="298858" y="103146"/>
                  <a:pt x="269341" y="81964"/>
                  <a:pt x="235212" y="81964"/>
                </a:cubicBezTo>
                <a:cubicBezTo>
                  <a:pt x="189092" y="81964"/>
                  <a:pt x="152196" y="119723"/>
                  <a:pt x="152196" y="164849"/>
                </a:cubicBezTo>
                <a:lnTo>
                  <a:pt x="152196" y="244971"/>
                </a:lnTo>
                <a:lnTo>
                  <a:pt x="294246" y="244971"/>
                </a:lnTo>
                <a:cubicBezTo>
                  <a:pt x="303470" y="283651"/>
                  <a:pt x="327453" y="316805"/>
                  <a:pt x="361581" y="337986"/>
                </a:cubicBezTo>
                <a:lnTo>
                  <a:pt x="361581" y="530464"/>
                </a:lnTo>
                <a:cubicBezTo>
                  <a:pt x="361581" y="547962"/>
                  <a:pt x="367116" y="563618"/>
                  <a:pt x="377262" y="577432"/>
                </a:cubicBezTo>
                <a:lnTo>
                  <a:pt x="61801" y="577432"/>
                </a:lnTo>
                <a:cubicBezTo>
                  <a:pt x="27672" y="577432"/>
                  <a:pt x="0" y="548883"/>
                  <a:pt x="0" y="515729"/>
                </a:cubicBezTo>
                <a:lnTo>
                  <a:pt x="0" y="306674"/>
                </a:lnTo>
                <a:cubicBezTo>
                  <a:pt x="0" y="272599"/>
                  <a:pt x="27672" y="244971"/>
                  <a:pt x="61801" y="244971"/>
                </a:cubicBezTo>
                <a:lnTo>
                  <a:pt x="70102" y="244971"/>
                </a:lnTo>
                <a:lnTo>
                  <a:pt x="70102" y="164849"/>
                </a:lnTo>
                <a:cubicBezTo>
                  <a:pt x="70102" y="73676"/>
                  <a:pt x="143894" y="0"/>
                  <a:pt x="23521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2" name="组合 11"/>
          <p:cNvGrpSpPr/>
          <p:nvPr/>
        </p:nvGrpSpPr>
        <p:grpSpPr>
          <a:xfrm>
            <a:off x="1591310" y="4686300"/>
            <a:ext cx="4034155" cy="1071839"/>
            <a:chOff x="845174" y="5121881"/>
            <a:chExt cx="4034155" cy="77760"/>
          </a:xfrm>
        </p:grpSpPr>
        <p:sp>
          <p:nvSpPr>
            <p:cNvPr id="13" name="矩形 12"/>
            <p:cNvSpPr/>
            <p:nvPr/>
          </p:nvSpPr>
          <p:spPr bwMode="auto">
            <a:xfrm>
              <a:off x="935344" y="5152375"/>
              <a:ext cx="3943985" cy="47266"/>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强调思想互动模式常见于小型科研团队的组建过程。</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文本框 13"/>
            <p:cNvSpPr txBox="1"/>
            <p:nvPr/>
          </p:nvSpPr>
          <p:spPr>
            <a:xfrm>
              <a:off x="845174" y="5121881"/>
              <a:ext cx="3649980" cy="267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1. 强调思想互动模式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 name="组合 1"/>
          <p:cNvGrpSpPr/>
          <p:nvPr/>
        </p:nvGrpSpPr>
        <p:grpSpPr>
          <a:xfrm>
            <a:off x="-1163163" y="2171700"/>
            <a:ext cx="8413708" cy="2514600"/>
            <a:chOff x="-1163163" y="2171700"/>
            <a:chExt cx="8413708" cy="2514600"/>
          </a:xfrm>
        </p:grpSpPr>
        <p:sp>
          <p:nvSpPr>
            <p:cNvPr id="3" name="矩形 2"/>
            <p:cNvSpPr/>
            <p:nvPr/>
          </p:nvSpPr>
          <p:spPr>
            <a:xfrm>
              <a:off x="0" y="2354580"/>
              <a:ext cx="61046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0"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矩形 15"/>
            <p:cNvSpPr/>
            <p:nvPr/>
          </p:nvSpPr>
          <p:spPr bwMode="auto">
            <a:xfrm>
              <a:off x="545622" y="2586990"/>
              <a:ext cx="4784725" cy="1938020"/>
            </a:xfrm>
            <a:prstGeom prst="rect">
              <a:avLst/>
            </a:prstGeom>
          </p:spPr>
          <p:txBody>
            <a:bodyPr wrap="square">
              <a:spAutoFit/>
            </a:bodyPr>
            <a:lstStyle/>
            <a:p>
              <a:pPr>
                <a:lnSpc>
                  <a:spcPct val="125000"/>
                </a:lnSpc>
                <a:defRPr/>
              </a:pPr>
              <a:r>
                <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团队是介于创新者个人与创新组织之间的创新行为的单元或创新主体。创新团队的创新能力是指团队作为一个整体而具有的创新能力，而不是该团队成员个人创新能力的总和。与创新者个人一样，团队创新能力的发挥也需要有适宜的创新制度安排和创新文化氛围。</a:t>
              </a:r>
              <a:endParaRPr lang="en-US" altLang="zh-CN"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22" name="组合 21"/>
            <p:cNvGrpSpPr/>
            <p:nvPr/>
          </p:nvGrpSpPr>
          <p:grpSpPr>
            <a:xfrm>
              <a:off x="-1163163" y="2171700"/>
              <a:ext cx="8413708" cy="2514600"/>
              <a:chOff x="0" y="2171700"/>
              <a:chExt cx="6087382" cy="2514600"/>
            </a:xfrm>
          </p:grpSpPr>
          <p:pic>
            <p:nvPicPr>
              <p:cNvPr id="20" name="图片 19"/>
              <p:cNvPicPr>
                <a:picLocks noChangeAspect="1"/>
              </p:cNvPicPr>
              <p:nvPr/>
            </p:nvPicPr>
            <p:blipFill rotWithShape="1">
              <a:blip r:embed="rId3">
                <a:biLevel thresh="50000"/>
              </a:blip>
              <a:srcRect l="9602" r="9602" b="81384"/>
              <a:stretch>
                <a:fillRect/>
              </a:stretch>
            </p:blipFill>
            <p:spPr>
              <a:xfrm>
                <a:off x="0" y="2171700"/>
                <a:ext cx="6087382" cy="182880"/>
              </a:xfrm>
              <a:prstGeom prst="rect">
                <a:avLst/>
              </a:prstGeom>
            </p:spPr>
          </p:pic>
          <p:pic>
            <p:nvPicPr>
              <p:cNvPr id="21" name="图片 20"/>
              <p:cNvPicPr>
                <a:picLocks noChangeAspect="1"/>
              </p:cNvPicPr>
              <p:nvPr/>
            </p:nvPicPr>
            <p:blipFill rotWithShape="1">
              <a:blip r:embed="rId3">
                <a:biLevel thresh="50000"/>
              </a:blip>
              <a:srcRect l="9602" r="9602" b="81384"/>
              <a:stretch>
                <a:fillRect/>
              </a:stretch>
            </p:blipFill>
            <p:spPr>
              <a:xfrm flipV="1">
                <a:off x="0" y="4503420"/>
                <a:ext cx="6087382" cy="182880"/>
              </a:xfrm>
              <a:prstGeom prst="rect">
                <a:avLst/>
              </a:prstGeom>
            </p:spPr>
          </p:pic>
        </p:grpSp>
      </p:grpSp>
      <p:sp>
        <p:nvSpPr>
          <p:cNvPr id="33" name="文本框 32"/>
          <p:cNvSpPr txBox="1"/>
          <p:nvPr/>
        </p:nvSpPr>
        <p:spPr>
          <a:xfrm>
            <a:off x="111760" y="139065"/>
            <a:ext cx="87083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二、个人创新能力培养与团队创新能力构建</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5" name="文本框 4"/>
          <p:cNvSpPr txBox="1"/>
          <p:nvPr/>
        </p:nvSpPr>
        <p:spPr>
          <a:xfrm>
            <a:off x="544830" y="722630"/>
            <a:ext cx="3827145"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（二）团队创新能力构建</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681480" y="5758180"/>
            <a:ext cx="35598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强调纵向管理模式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6" name="矩形 5"/>
          <p:cNvSpPr/>
          <p:nvPr/>
        </p:nvSpPr>
        <p:spPr bwMode="auto">
          <a:xfrm>
            <a:off x="1591310" y="6127434"/>
            <a:ext cx="3943985" cy="651510"/>
          </a:xfrm>
          <a:prstGeom prst="rect">
            <a:avLst/>
          </a:prstGeom>
        </p:spPr>
        <p:txBody>
          <a:bodyPr wrap="square">
            <a:spAutoFit/>
            <a:scene3d>
              <a:camera prst="orthographicFront"/>
              <a:lightRig rig="threePt" dir="t"/>
            </a:scene3d>
            <a:sp3d contourW="12700"/>
          </a:bodyPr>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强调纵向管理模式常见于企业部门大型研发团队的组建过程。</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8" grpId="0" animBg="1"/>
      <p:bldP spid="9"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581525"/>
            <a:ext cx="12192000" cy="2276475"/>
          </a:xfrm>
          <a:prstGeom prst="rect">
            <a:avLst/>
          </a:prstGeom>
          <a:gradFill flip="none" rotWithShape="1">
            <a:gsLst>
              <a:gs pos="17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圆角 2"/>
          <p:cNvSpPr/>
          <p:nvPr/>
        </p:nvSpPr>
        <p:spPr>
          <a:xfrm>
            <a:off x="1454149" y="519920"/>
            <a:ext cx="3465966" cy="5614179"/>
          </a:xfrm>
          <a:prstGeom prst="roundRect">
            <a:avLst>
              <a:gd name="adj" fmla="val 5000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Oval 6"/>
          <p:cNvSpPr/>
          <p:nvPr/>
        </p:nvSpPr>
        <p:spPr>
          <a:xfrm>
            <a:off x="5338514" y="835929"/>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 name="组合 7"/>
          <p:cNvGrpSpPr/>
          <p:nvPr/>
        </p:nvGrpSpPr>
        <p:grpSpPr>
          <a:xfrm>
            <a:off x="6022979" y="888300"/>
            <a:ext cx="5146675" cy="1831340"/>
            <a:chOff x="845174" y="5121881"/>
            <a:chExt cx="5146675" cy="1831340"/>
          </a:xfrm>
        </p:grpSpPr>
        <p:sp>
          <p:nvSpPr>
            <p:cNvPr id="9" name="矩形 8"/>
            <p:cNvSpPr/>
            <p:nvPr/>
          </p:nvSpPr>
          <p:spPr bwMode="auto">
            <a:xfrm>
              <a:off x="845174" y="5460971"/>
              <a:ext cx="5146675"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（1）确立组织的基本价值理念并进行制度化。</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（2）确立创新价值理念并进行制度化。</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（3）领导应具备多方面的创新素质、全局观念和对未来的预见能力。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（4）善于发现创新型人才。</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文本框 9"/>
            <p:cNvSpPr txBox="1"/>
            <p:nvPr/>
          </p:nvSpPr>
          <p:spPr>
            <a:xfrm>
              <a:off x="845174" y="5121881"/>
              <a:ext cx="456755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1. 通过组织建设提升整体新能力</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3" name="文本框 32"/>
          <p:cNvSpPr txBox="1"/>
          <p:nvPr/>
        </p:nvSpPr>
        <p:spPr>
          <a:xfrm>
            <a:off x="3371215" y="26670"/>
            <a:ext cx="870839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二、个人创新能力培养与团队创新能力构建</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nvGrpSpPr>
          <p:cNvPr id="7" name="组合 6"/>
          <p:cNvGrpSpPr/>
          <p:nvPr/>
        </p:nvGrpSpPr>
        <p:grpSpPr>
          <a:xfrm>
            <a:off x="6022979" y="2738055"/>
            <a:ext cx="6169660" cy="1843405"/>
            <a:chOff x="845174" y="4980911"/>
            <a:chExt cx="6169660" cy="1843405"/>
          </a:xfrm>
        </p:grpSpPr>
        <p:sp>
          <p:nvSpPr>
            <p:cNvPr id="12" name="矩形 11"/>
            <p:cNvSpPr/>
            <p:nvPr/>
          </p:nvSpPr>
          <p:spPr bwMode="auto">
            <a:xfrm>
              <a:off x="845174" y="5612101"/>
              <a:ext cx="616966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由新知识或创意的形成或引入、新产品等新事物的设计和制作、新产品等新事物的社会化应用这三个环节组成。因此，创新需要这三方面的人才乃至综合型人才。第一类人才是创新蓝图的绘制者，第二类人才是工程师型的实干家，第三类人才是企业家型的实干家.</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文本框 12"/>
            <p:cNvSpPr txBox="1"/>
            <p:nvPr/>
          </p:nvSpPr>
          <p:spPr>
            <a:xfrm>
              <a:off x="845174" y="4980911"/>
              <a:ext cx="605663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2. 通过创新实践培养多方面的创新人才，提升整体创新能力</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4" name="文本框 13"/>
          <p:cNvSpPr txBox="1"/>
          <p:nvPr/>
        </p:nvSpPr>
        <p:spPr>
          <a:xfrm>
            <a:off x="4453890" y="520065"/>
            <a:ext cx="3827145" cy="368300"/>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（三）创新组织整体创新能力构建</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15" name="Oval 6"/>
          <p:cNvSpPr/>
          <p:nvPr/>
        </p:nvSpPr>
        <p:spPr>
          <a:xfrm>
            <a:off x="5338514" y="2642504"/>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bldLvl="0" animBg="1"/>
      <p:bldP spid="1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3433921">
            <a:off x="262617" y="-2943979"/>
            <a:ext cx="2376455" cy="6719434"/>
            <a:chOff x="335" y="2438454"/>
            <a:chExt cx="630757" cy="2222378"/>
          </a:xfrm>
        </p:grpSpPr>
        <p:sp>
          <p:nvSpPr>
            <p:cNvPr id="5" name="矩形 4"/>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6" name="矩形 5"/>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68965" y="2014472"/>
            <a:ext cx="9558395" cy="1491615"/>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感谢观看</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856804">
            <a:off x="9737002" y="3874107"/>
            <a:ext cx="1772171" cy="5564982"/>
            <a:chOff x="335" y="2438454"/>
            <a:chExt cx="793706"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38042" y="1649919"/>
            <a:ext cx="6017895" cy="2635885"/>
            <a:chOff x="139856" y="4500227"/>
            <a:chExt cx="6017895" cy="2635885"/>
          </a:xfrm>
        </p:grpSpPr>
        <p:sp>
          <p:nvSpPr>
            <p:cNvPr id="3" name="矩形 2"/>
            <p:cNvSpPr/>
            <p:nvPr/>
          </p:nvSpPr>
          <p:spPr bwMode="auto">
            <a:xfrm>
              <a:off x="139856" y="5083792"/>
              <a:ext cx="6017895" cy="2052320"/>
            </a:xfrm>
            <a:prstGeom prst="rect">
              <a:avLst/>
            </a:prstGeom>
          </p:spPr>
          <p:txBody>
            <a:bodyPr wrap="square">
              <a:spAutoFit/>
            </a:bodyPr>
            <a:lstStyle/>
            <a:p>
              <a:pPr algn="l">
                <a:lnSpc>
                  <a:spcPct val="114000"/>
                </a:lnSpc>
                <a:defRPr/>
              </a:pP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知识目标：</a:t>
              </a:r>
              <a:endPar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了解创新能力的含义、来源，掌握提升创新能力的重要意义，熟悉影响创新能力的因素；</a:t>
              </a:r>
              <a:endPar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了解创新技法的基本概述，掌握主要的创新技法。</a:t>
              </a:r>
              <a:endPar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技能目标：</a:t>
              </a:r>
              <a:endPar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学会应用各类创新技法；</a:t>
              </a:r>
              <a:endPar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找到适合提升自己创新能力的培养方法和途径。</a:t>
              </a:r>
              <a:endPar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文本框 3"/>
            <p:cNvSpPr txBox="1"/>
            <p:nvPr/>
          </p:nvSpPr>
          <p:spPr>
            <a:xfrm>
              <a:off x="139856" y="4500227"/>
              <a:ext cx="314187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课程目标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grpSp>
      <p:sp>
        <p:nvSpPr>
          <p:cNvPr id="13" name="Oval 4"/>
          <p:cNvSpPr/>
          <p:nvPr/>
        </p:nvSpPr>
        <p:spPr>
          <a:xfrm>
            <a:off x="6477591" y="1649527"/>
            <a:ext cx="580572" cy="532634"/>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椭圆 10"/>
          <p:cNvSpPr/>
          <p:nvPr/>
        </p:nvSpPr>
        <p:spPr>
          <a:xfrm>
            <a:off x="454242" y="1546859"/>
            <a:ext cx="3232150" cy="3232150"/>
          </a:xfrm>
          <a:prstGeom prst="ellipse">
            <a:avLst/>
          </a:prstGeom>
          <a:gradFill>
            <a:gsLst>
              <a:gs pos="4000">
                <a:schemeClr val="tx1"/>
              </a:gs>
              <a:gs pos="100000">
                <a:srgbClr val="FF0000"/>
              </a:gs>
            </a:gsLst>
            <a:lin ang="2700000" scaled="1"/>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椭圆 11"/>
          <p:cNvSpPr/>
          <p:nvPr/>
        </p:nvSpPr>
        <p:spPr>
          <a:xfrm>
            <a:off x="773864" y="1867116"/>
            <a:ext cx="2591636" cy="2591636"/>
          </a:xfrm>
          <a:prstGeom prst="ellipse">
            <a:avLst/>
          </a:prstGeom>
          <a:blipFill>
            <a:blip r:embed="rId1"/>
            <a:stretch>
              <a:fillRect l="-43613" r="-6387"/>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638128" y="3497275"/>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4047773" y="2796911"/>
            <a:ext cx="5217466"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01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创新能力概述</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2"/>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4" name="组合 13"/>
          <p:cNvGrpSpPr/>
          <p:nvPr/>
        </p:nvGrpSpPr>
        <p:grpSpPr>
          <a:xfrm rot="3433921">
            <a:off x="262617" y="-2943979"/>
            <a:ext cx="2376455" cy="6719434"/>
            <a:chOff x="335" y="2438454"/>
            <a:chExt cx="630757"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矩形 16"/>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8" name="组合 17"/>
          <p:cNvGrpSpPr/>
          <p:nvPr/>
        </p:nvGrpSpPr>
        <p:grpSpPr>
          <a:xfrm rot="3856804">
            <a:off x="9737002" y="3874107"/>
            <a:ext cx="1772171" cy="5564982"/>
            <a:chOff x="335" y="2438454"/>
            <a:chExt cx="793706" cy="2222378"/>
          </a:xfrm>
        </p:grpSpPr>
        <p:sp>
          <p:nvSpPr>
            <p:cNvPr id="19" name="矩形 18"/>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矩形 19"/>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412115" y="2474595"/>
            <a:ext cx="4761230" cy="2245360"/>
          </a:xfrm>
          <a:prstGeom prst="rect">
            <a:avLst/>
          </a:prstGeom>
        </p:spPr>
        <p:txBody>
          <a:bodyPr wrap="square">
            <a:spAutoFit/>
          </a:bodyPr>
          <a:lstStyle/>
          <a:p>
            <a:pPr algn="l">
              <a:lnSpc>
                <a:spcPct val="125000"/>
              </a:lnSpc>
              <a:defRPr/>
            </a:pPr>
            <a:r>
              <a:rPr lang="en-US" altLang="zh-CN" sz="16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创新能力</a:t>
            </a:r>
            <a:r>
              <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a:t>
            </a:r>
            <a:r>
              <a:rPr lang="en-US" altLang="zh-CN" sz="160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人才</a:t>
            </a:r>
            <a:r>
              <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的核心能力。所谓创新能力是指为了达到某一目标，综合运用所掌握的知识，通过分析解决问题，获得新颖的、独创的，具有社会价值的精神和物质财富的能力。</a:t>
            </a:r>
            <a:endPar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sz="16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创新能力</a:t>
            </a:r>
            <a:r>
              <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a:t>
            </a:r>
            <a:r>
              <a:rPr lang="en-US" altLang="zh-CN" sz="160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个体</a:t>
            </a:r>
            <a:r>
              <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的一种创造力，它从来就不是孤立地存在于个体的心理活动中，而是与每个人都具有的人格特征紧密相连的。</a:t>
            </a:r>
            <a:endParaRPr lang="en-US" altLang="zh-CN" sz="1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332105" y="421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一、创新能力的含义</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5944870" y="1373505"/>
            <a:ext cx="6243320" cy="4647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9"/>
          <p:cNvGrpSpPr/>
          <p:nvPr/>
        </p:nvGrpSpPr>
        <p:grpSpPr>
          <a:xfrm>
            <a:off x="69296" y="1522176"/>
            <a:ext cx="1927698" cy="1927698"/>
            <a:chOff x="1371604" y="3667129"/>
            <a:chExt cx="1828792" cy="1828792"/>
          </a:xfrm>
        </p:grpSpPr>
        <p:sp>
          <p:nvSpPr>
            <p:cNvPr id="30" name="椭圆 29"/>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8"/>
            <p:cNvSpPr/>
            <p:nvPr/>
          </p:nvSpPr>
          <p:spPr>
            <a:xfrm>
              <a:off x="1860549" y="4297528"/>
              <a:ext cx="850900" cy="567992"/>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41" name="任意多边形: 形状 40"/>
          <p:cNvSpPr/>
          <p:nvPr/>
        </p:nvSpPr>
        <p:spPr>
          <a:xfrm>
            <a:off x="8339565" y="0"/>
            <a:ext cx="3852434" cy="6858000"/>
          </a:xfrm>
          <a:custGeom>
            <a:avLst/>
            <a:gdLst>
              <a:gd name="connsiteX0" fmla="*/ 1677335 w 3890848"/>
              <a:gd name="connsiteY0" fmla="*/ 0 h 6926384"/>
              <a:gd name="connsiteX1" fmla="*/ 3890848 w 3890848"/>
              <a:gd name="connsiteY1" fmla="*/ 0 h 6926384"/>
              <a:gd name="connsiteX2" fmla="*/ 3890848 w 3890848"/>
              <a:gd name="connsiteY2" fmla="*/ 6926384 h 6926384"/>
              <a:gd name="connsiteX3" fmla="*/ 2684552 w 3890848"/>
              <a:gd name="connsiteY3" fmla="*/ 6926384 h 6926384"/>
              <a:gd name="connsiteX4" fmla="*/ 2625156 w 3890848"/>
              <a:gd name="connsiteY4" fmla="*/ 6907203 h 6926384"/>
              <a:gd name="connsiteX5" fmla="*/ 0 w 3890848"/>
              <a:gd name="connsiteY5" fmla="*/ 3209812 h 6926384"/>
              <a:gd name="connsiteX6" fmla="*/ 1424614 w 3890848"/>
              <a:gd name="connsiteY6" fmla="*/ 188981 h 692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848" h="6926384">
                <a:moveTo>
                  <a:pt x="1677335" y="0"/>
                </a:moveTo>
                <a:lnTo>
                  <a:pt x="3890848" y="0"/>
                </a:lnTo>
                <a:lnTo>
                  <a:pt x="3890848" y="6926384"/>
                </a:lnTo>
                <a:lnTo>
                  <a:pt x="2684552" y="6926384"/>
                </a:lnTo>
                <a:lnTo>
                  <a:pt x="2625156" y="6907203"/>
                </a:lnTo>
                <a:cubicBezTo>
                  <a:pt x="1096677" y="6374133"/>
                  <a:pt x="0" y="4920045"/>
                  <a:pt x="0" y="3209812"/>
                </a:cubicBezTo>
                <a:cubicBezTo>
                  <a:pt x="0" y="1993647"/>
                  <a:pt x="554567" y="907009"/>
                  <a:pt x="1424614" y="188981"/>
                </a:cubicBezTo>
                <a:close/>
              </a:path>
            </a:pathLst>
          </a:custGeom>
          <a:blipFill>
            <a:blip r:embed="rId1"/>
            <a:stretch>
              <a:fillRect l="-83788" r="-83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矩形 34"/>
          <p:cNvSpPr/>
          <p:nvPr/>
        </p:nvSpPr>
        <p:spPr bwMode="auto">
          <a:xfrm>
            <a:off x="1997075" y="1522095"/>
            <a:ext cx="6050280" cy="3476625"/>
          </a:xfrm>
          <a:prstGeom prst="rect">
            <a:avLst/>
          </a:prstGeom>
        </p:spPr>
        <p:txBody>
          <a:bodyPr wrap="square">
            <a:spAutoFit/>
          </a:bodyPr>
          <a:lstStyle/>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当今世界已进入创新的时代。</a:t>
            </a: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创造性思维方式</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培养创新能力，进行开创性工作的保障。一般来说，常规思维是纵向、线性、收敛和刚性的思维方式；而创新思维是多向、发散性的，思维方式是辩证的。在中国古代，诸子百家中的兵家（孙子与孙膑）与纵横家（鬼谷子）就很重视谋略思维。</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根据</a:t>
            </a: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马克思主义认识论的基本原理</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，创新能力的来源是社会实践。但具体来说，创新能力的来源是：意外的机遇，新知识的产生，现实生活中的不协调现象，工作任务的需要，人文情况的变化，知觉和观念的变化，等等。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创新与务实的关系。</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继承已有的基础、传统和成功的经验是成功的前提，求实是从实际出发求实效，这是创新的本质要求。</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332105" y="421005"/>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二、创新能力的来源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4866581" y="4171848"/>
            <a:ext cx="2458838" cy="957546"/>
            <a:chOff x="1397594" y="5121881"/>
            <a:chExt cx="2458838" cy="957546"/>
          </a:xfrm>
        </p:grpSpPr>
        <p:sp>
          <p:nvSpPr>
            <p:cNvPr id="41" name="矩形 40"/>
            <p:cNvSpPr/>
            <p:nvPr/>
          </p:nvSpPr>
          <p:spPr bwMode="auto">
            <a:xfrm>
              <a:off x="1397594" y="5460796"/>
              <a:ext cx="2458838" cy="618631"/>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000"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This template is exclusively designed by Fei </a:t>
              </a:r>
              <a:r>
                <a:rPr lang="en-US" altLang="zh-CN" sz="1000" dirty="0" err="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er</a:t>
              </a:r>
              <a:r>
                <a:rPr lang="en-US" altLang="zh-CN" sz="1000"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creative, and copyrights belong to Bao </a:t>
              </a:r>
              <a:r>
                <a:rPr lang="en-US" altLang="zh-CN" sz="1000" dirty="0" err="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tu</a:t>
              </a:r>
              <a:endParaRPr lang="zh-CN" altLang="en-US" sz="1000"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1704583" y="5121881"/>
              <a:ext cx="1844860" cy="369332"/>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标题添加</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332105" y="421005"/>
            <a:ext cx="532066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三、提升创新能力的意义</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0440" y="1481455"/>
            <a:ext cx="5192395" cy="3969385"/>
          </a:xfrm>
          <a:prstGeom prst="rect">
            <a:avLst/>
          </a:prstGeom>
          <a:noFill/>
        </p:spPr>
        <p:txBody>
          <a:bodyPr wrap="square" rtlCol="0">
            <a:spAutoFit/>
          </a:bodyPr>
          <a:p>
            <a:r>
              <a:rPr lang="zh-CN" altLang="en-US"/>
              <a:t>创新能力是</a:t>
            </a:r>
            <a:r>
              <a:rPr lang="zh-CN" altLang="en-US" b="1">
                <a:solidFill>
                  <a:schemeClr val="accent1"/>
                </a:solidFill>
                <a:effectLst>
                  <a:outerShdw blurRad="38100" dist="25400" dir="5400000" algn="ctr" rotWithShape="0">
                    <a:srgbClr val="6E747A">
                      <a:alpha val="43000"/>
                    </a:srgbClr>
                  </a:outerShdw>
                </a:effectLst>
              </a:rPr>
              <a:t>民族进步的灵魂、经济竞争</a:t>
            </a:r>
            <a:r>
              <a:rPr lang="zh-CN" altLang="en-US"/>
              <a:t>的核心。当今社会的竞争，与其说是人才的竞争，不如说是人的创造力的竞争。</a:t>
            </a:r>
            <a:endParaRPr lang="zh-CN" altLang="en-US"/>
          </a:p>
          <a:p>
            <a:r>
              <a:rPr lang="zh-CN" altLang="en-US"/>
              <a:t>在</a:t>
            </a:r>
            <a:r>
              <a:rPr lang="zh-CN" altLang="en-US">
                <a:solidFill>
                  <a:schemeClr val="accent1"/>
                </a:solidFill>
                <a:effectLst>
                  <a:outerShdw blurRad="38100" dist="25400" dir="5400000" algn="ctr" rotWithShape="0">
                    <a:srgbClr val="6E747A">
                      <a:alpha val="43000"/>
                    </a:srgbClr>
                  </a:outerShdw>
                </a:effectLst>
              </a:rPr>
              <a:t>科学技术飞速发展的今天</a:t>
            </a:r>
            <a:r>
              <a:rPr lang="zh-CN" altLang="en-US"/>
              <a:t>，创新意识和创新能力越来越成为一个国家国际竞争力和国际地位的最重要的决定因素。</a:t>
            </a:r>
            <a:r>
              <a:rPr lang="zh-CN" altLang="en-US">
                <a:solidFill>
                  <a:schemeClr val="accent1"/>
                </a:solidFill>
                <a:effectLst>
                  <a:outerShdw blurRad="38100" dist="25400" dir="5400000" algn="ctr" rotWithShape="0">
                    <a:srgbClr val="6E747A">
                      <a:alpha val="43000"/>
                    </a:srgbClr>
                  </a:outerShdw>
                </a:effectLst>
              </a:rPr>
              <a:t>改革开放以来</a:t>
            </a:r>
            <a:r>
              <a:rPr lang="zh-CN" altLang="en-US"/>
              <a:t>，我国创新能力有了很大提高，少数科学研究和技术创新在世界上也占有一席之地。但无可置疑的现实是，我国创新能力和国际先进水平的差距较大。</a:t>
            </a:r>
            <a:endParaRPr lang="zh-CN" altLang="en-US"/>
          </a:p>
          <a:p>
            <a:r>
              <a:rPr lang="zh-CN" altLang="en-US">
                <a:solidFill>
                  <a:schemeClr val="accent1"/>
                </a:solidFill>
                <a:effectLst>
                  <a:outerShdw blurRad="38100" dist="25400" dir="5400000" algn="ctr" rotWithShape="0">
                    <a:srgbClr val="6E747A">
                      <a:alpha val="43000"/>
                    </a:srgbClr>
                  </a:outerShdw>
                </a:effectLst>
              </a:rPr>
              <a:t>培养青少年的创新能力</a:t>
            </a:r>
            <a:r>
              <a:rPr lang="zh-CN" altLang="en-US"/>
              <a:t>，对于我国具有重大的意义。我国要到21世纪中叶达到中等发达国家水平，成为具有高度物质文明和精神文明的社会主义现代化强国，这个宏伟计划的实现需要这一事业的继承者们必须具有创新精神。</a:t>
            </a:r>
            <a:endParaRPr lang="zh-CN" altLang="en-US"/>
          </a:p>
        </p:txBody>
      </p:sp>
      <p:pic>
        <p:nvPicPr>
          <p:cNvPr id="8" name="图片 7"/>
          <p:cNvPicPr>
            <a:picLocks noChangeAspect="1"/>
          </p:cNvPicPr>
          <p:nvPr/>
        </p:nvPicPr>
        <p:blipFill>
          <a:blip r:embed="rId1"/>
          <a:stretch>
            <a:fillRect/>
          </a:stretch>
        </p:blipFill>
        <p:spPr>
          <a:xfrm>
            <a:off x="6268720" y="1783080"/>
            <a:ext cx="5651500" cy="3667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7300" y="3394076"/>
            <a:ext cx="9677400" cy="1482724"/>
            <a:chOff x="1019175" y="2175611"/>
            <a:chExt cx="10032310" cy="2708508"/>
          </a:xfrm>
          <a:blipFill dpi="0" rotWithShape="1">
            <a:blip r:embed="rId1">
              <a:extLst>
                <a:ext uri="{28A0092B-C50C-407E-A947-70E740481C1C}">
                  <a14:useLocalDpi xmlns:a14="http://schemas.microsoft.com/office/drawing/2010/main" val="0"/>
                </a:ext>
              </a:extLst>
            </a:blip>
            <a:srcRect/>
            <a:stretch>
              <a:fillRect/>
            </a:stretch>
          </a:blipFill>
        </p:grpSpPr>
        <p:sp>
          <p:nvSpPr>
            <p:cNvPr id="2" name="等腰三角形 1"/>
            <p:cNvSpPr/>
            <p:nvPr/>
          </p:nvSpPr>
          <p:spPr>
            <a:xfrm>
              <a:off x="101917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等腰三角形 2"/>
            <p:cNvSpPr/>
            <p:nvPr/>
          </p:nvSpPr>
          <p:spPr>
            <a:xfrm>
              <a:off x="4464394"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等腰三角形 3"/>
            <p:cNvSpPr/>
            <p:nvPr/>
          </p:nvSpPr>
          <p:spPr>
            <a:xfrm>
              <a:off x="790961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等腰三角形 4"/>
            <p:cNvSpPr/>
            <p:nvPr/>
          </p:nvSpPr>
          <p:spPr>
            <a:xfrm flipV="1">
              <a:off x="274178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等腰三角形 5"/>
            <p:cNvSpPr/>
            <p:nvPr/>
          </p:nvSpPr>
          <p:spPr>
            <a:xfrm flipV="1">
              <a:off x="618700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6" name="组合 15"/>
          <p:cNvGrpSpPr/>
          <p:nvPr/>
        </p:nvGrpSpPr>
        <p:grpSpPr>
          <a:xfrm>
            <a:off x="2499995" y="1218565"/>
            <a:ext cx="3630295" cy="2111375"/>
            <a:chOff x="1397594" y="5121881"/>
            <a:chExt cx="2656840" cy="2111375"/>
          </a:xfrm>
        </p:grpSpPr>
        <p:sp>
          <p:nvSpPr>
            <p:cNvPr id="17" name="矩形 16"/>
            <p:cNvSpPr/>
            <p:nvPr/>
          </p:nvSpPr>
          <p:spPr bwMode="auto">
            <a:xfrm>
              <a:off x="1397594" y="5460971"/>
              <a:ext cx="2656840" cy="177228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企业文化是企业内部影响企业创新与变革的重要因素。企业文化是将企业凝聚起来的“胶水”，这种凝聚效应全面体现于企业的各个方面，任何为了提高企业创新能力的举措必然应该有相应的企业文化转型计划。</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文本框 17"/>
            <p:cNvSpPr txBox="1"/>
            <p:nvPr/>
          </p:nvSpPr>
          <p:spPr>
            <a:xfrm>
              <a:off x="1704299" y="5121881"/>
              <a:ext cx="21513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（一）企业文化</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19" name="组合 18"/>
          <p:cNvGrpSpPr/>
          <p:nvPr/>
        </p:nvGrpSpPr>
        <p:grpSpPr>
          <a:xfrm>
            <a:off x="6556193" y="1370136"/>
            <a:ext cx="3036570" cy="1551305"/>
            <a:chOff x="1397594" y="5121881"/>
            <a:chExt cx="3036570" cy="1551305"/>
          </a:xfrm>
        </p:grpSpPr>
        <p:sp>
          <p:nvSpPr>
            <p:cNvPr id="20" name="矩形 19"/>
            <p:cNvSpPr/>
            <p:nvPr/>
          </p:nvSpPr>
          <p:spPr bwMode="auto">
            <a:xfrm>
              <a:off x="1397594" y="5460971"/>
              <a:ext cx="3036570"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一个企业的领导者在推动创新方面起着至关重要的作用，而其中领导者的风格又直接决定企业创新能力的高低。</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1" name="文本框 20"/>
            <p:cNvSpPr txBox="1"/>
            <p:nvPr/>
          </p:nvSpPr>
          <p:spPr>
            <a:xfrm>
              <a:off x="1704299" y="5121881"/>
              <a:ext cx="22390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（二）领导风格</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2" name="组合 21"/>
          <p:cNvGrpSpPr/>
          <p:nvPr/>
        </p:nvGrpSpPr>
        <p:grpSpPr>
          <a:xfrm>
            <a:off x="1543241" y="5240778"/>
            <a:ext cx="3038475" cy="1551305"/>
            <a:chOff x="1397594" y="5121881"/>
            <a:chExt cx="3038475" cy="1551305"/>
          </a:xfrm>
        </p:grpSpPr>
        <p:sp>
          <p:nvSpPr>
            <p:cNvPr id="23" name="矩形 22"/>
            <p:cNvSpPr/>
            <p:nvPr/>
          </p:nvSpPr>
          <p:spPr bwMode="auto">
            <a:xfrm>
              <a:off x="1397594" y="5460971"/>
              <a:ext cx="3037840"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zh-CN" altLang="en-US" sz="1600" dirty="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企业必须要有一个持续进行的培训项目来鼓励员工，告诉他们拥有创新思维对整个企业的发展前途至关重要。</a:t>
              </a:r>
              <a:endParaRPr lang="zh-CN" altLang="en-US" sz="1600" dirty="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4" name="文本框 23"/>
            <p:cNvSpPr txBox="1"/>
            <p:nvPr/>
          </p:nvSpPr>
          <p:spPr>
            <a:xfrm>
              <a:off x="1398229" y="5121881"/>
              <a:ext cx="303784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（三）员工的学习能力</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5" name="组合 24"/>
          <p:cNvGrpSpPr/>
          <p:nvPr/>
        </p:nvGrpSpPr>
        <p:grpSpPr>
          <a:xfrm>
            <a:off x="4582100" y="5240778"/>
            <a:ext cx="3321050" cy="1551305"/>
            <a:chOff x="1113114" y="5121881"/>
            <a:chExt cx="3321050" cy="1551305"/>
          </a:xfrm>
        </p:grpSpPr>
        <p:sp>
          <p:nvSpPr>
            <p:cNvPr id="26" name="矩形 25"/>
            <p:cNvSpPr/>
            <p:nvPr/>
          </p:nvSpPr>
          <p:spPr bwMode="auto">
            <a:xfrm>
              <a:off x="1113114" y="5460971"/>
              <a:ext cx="3321050"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如果将创新纳入个人和企业的绩效评估体系，就应该有相应的激励机制和奖励体系。而创新是否成功，往往要经过数年的考验才能被衡量。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7" name="文本框 26"/>
            <p:cNvSpPr txBox="1"/>
            <p:nvPr/>
          </p:nvSpPr>
          <p:spPr>
            <a:xfrm>
              <a:off x="1238844" y="5121881"/>
              <a:ext cx="290385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（四）创新的评价机制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8" name="组合 27"/>
          <p:cNvGrpSpPr/>
          <p:nvPr/>
        </p:nvGrpSpPr>
        <p:grpSpPr>
          <a:xfrm>
            <a:off x="8087050" y="5240778"/>
            <a:ext cx="4116705" cy="1551305"/>
            <a:chOff x="1294724" y="5121881"/>
            <a:chExt cx="4116705" cy="1551305"/>
          </a:xfrm>
        </p:grpSpPr>
        <p:sp>
          <p:nvSpPr>
            <p:cNvPr id="29" name="矩形 28"/>
            <p:cNvSpPr/>
            <p:nvPr/>
          </p:nvSpPr>
          <p:spPr bwMode="auto">
            <a:xfrm>
              <a:off x="1397594" y="5460971"/>
              <a:ext cx="388302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员工应迅速采取行动，富有主人翁精神，具有良好的团队合作精神。典型例子是飞利浦公司。它有两条产品线，分别是心脏复苏机和家庭医疗保健产品。</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0" name="文本框 29"/>
            <p:cNvSpPr txBox="1"/>
            <p:nvPr/>
          </p:nvSpPr>
          <p:spPr>
            <a:xfrm>
              <a:off x="1294724" y="5121881"/>
              <a:ext cx="411670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（五）员工的主动性与合作精神</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6" name="文本框 35"/>
          <p:cNvSpPr txBox="1"/>
          <p:nvPr/>
        </p:nvSpPr>
        <p:spPr>
          <a:xfrm>
            <a:off x="135255" y="336550"/>
            <a:ext cx="581469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四、影响创新能力的因素</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842950" y="2728637"/>
            <a:ext cx="4847472"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02 </a:t>
            </a:r>
            <a:r>
              <a:rPr lang="zh-CN" altLang="en-US" sz="4550" b="1" dirty="0" smtClean="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项目介绍</a:t>
            </a:r>
            <a:endParaRPr lang="zh-CN" altLang="en-US" sz="4550" b="1" dirty="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5.xml><?xml version="1.0" encoding="utf-8"?>
<p:tagLst xmlns:p="http://schemas.openxmlformats.org/presentationml/2006/main">
  <p:tag name="MH" val="20160830110146"/>
  <p:tag name="MH_LIBRARY" val="CONTENTS"/>
  <p:tag name="MH_TYPE" val="ENTRY"/>
  <p:tag name="ID" val="553512"/>
  <p:tag name="MH_ORDER" val="2"/>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ISLIDE.DIAGRAM" val="217690"/>
</p:tagLst>
</file>

<file path=ppt/tags/tag8.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s1lulraz">
      <a:dk1>
        <a:srgbClr val="373535"/>
      </a:dk1>
      <a:lt1>
        <a:srgbClr val="FFFFFF"/>
      </a:lt1>
      <a:dk2>
        <a:srgbClr val="1F487C"/>
      </a:dk2>
      <a:lt2>
        <a:srgbClr val="EDEBE0"/>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自定义 1">
      <a:majorFont>
        <a:latin typeface="宋体"/>
        <a:ea typeface="微软雅黑"/>
        <a:cs typeface=""/>
      </a:majorFont>
      <a:minorFont>
        <a:latin typeface="宋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4359</Words>
  <Application>WPS 演示</Application>
  <PresentationFormat>宽屏</PresentationFormat>
  <Paragraphs>263</Paragraphs>
  <Slides>22</Slides>
  <Notes>23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vt:lpstr>
      <vt:lpstr>宋体</vt:lpstr>
      <vt:lpstr>Wingdings</vt:lpstr>
      <vt:lpstr>微软雅黑</vt:lpstr>
      <vt:lpstr>Segoe UI Light</vt:lpstr>
      <vt:lpstr>Arial Unicode MS</vt:lpstr>
      <vt:lpstr>等线</vt:lpstr>
      <vt:lpstr>Arial</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11</dc:creator>
  <cp:lastModifiedBy>无谓</cp:lastModifiedBy>
  <cp:revision>100</cp:revision>
  <dcterms:created xsi:type="dcterms:W3CDTF">2017-08-18T03:02:00Z</dcterms:created>
  <dcterms:modified xsi:type="dcterms:W3CDTF">2019-11-23T05:36:34Z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