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4"/>
  </p:handoutMasterIdLst>
  <p:sldIdLst>
    <p:sldId id="290" r:id="rId3"/>
    <p:sldId id="281" r:id="rId5"/>
    <p:sldId id="266" r:id="rId6"/>
    <p:sldId id="282" r:id="rId7"/>
    <p:sldId id="272" r:id="rId8"/>
    <p:sldId id="277" r:id="rId9"/>
    <p:sldId id="279" r:id="rId10"/>
    <p:sldId id="276" r:id="rId11"/>
    <p:sldId id="283" r:id="rId12"/>
    <p:sldId id="273" r:id="rId13"/>
    <p:sldId id="313" r:id="rId14"/>
    <p:sldId id="314" r:id="rId15"/>
    <p:sldId id="271" r:id="rId16"/>
    <p:sldId id="287" r:id="rId17"/>
    <p:sldId id="265" r:id="rId18"/>
    <p:sldId id="264" r:id="rId19"/>
    <p:sldId id="315" r:id="rId20"/>
    <p:sldId id="274" r:id="rId21"/>
    <p:sldId id="278" r:id="rId22"/>
    <p:sldId id="286" r:id="rId23"/>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0279" autoAdjust="0"/>
    <p:restoredTop sz="94660"/>
  </p:normalViewPr>
  <p:slideViewPr>
    <p:cSldViewPr snapToGrid="0">
      <p:cViewPr varScale="1">
        <p:scale>
          <a:sx n="114" d="100"/>
          <a:sy n="114" d="100"/>
        </p:scale>
        <p:origin x="744"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8.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宋体" panose="02010600030101010101" pitchFamily="2" charset="-122"/>
              </a:defRPr>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宋体" panose="02010600030101010101" pitchFamily="2" charset="-122"/>
              </a:defRPr>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宋体" panose="02010600030101010101" pitchFamily="2" charset="-122"/>
      </a:defRPr>
    </a:lvl1pPr>
    <a:lvl2pPr marL="457200" algn="l" defTabSz="914400" rtl="0" eaLnBrk="1" latinLnBrk="0" hangingPunct="1">
      <a:defRPr sz="1200" kern="1200">
        <a:solidFill>
          <a:schemeClr val="tx1"/>
        </a:solidFill>
        <a:latin typeface="+mn-lt"/>
        <a:ea typeface="+mn-ea"/>
        <a:cs typeface="宋体" panose="02010600030101010101" pitchFamily="2" charset="-122"/>
      </a:defRPr>
    </a:lvl2pPr>
    <a:lvl3pPr marL="914400" algn="l" defTabSz="914400" rtl="0" eaLnBrk="1" latinLnBrk="0" hangingPunct="1">
      <a:defRPr sz="1200" kern="1200">
        <a:solidFill>
          <a:schemeClr val="tx1"/>
        </a:solidFill>
        <a:latin typeface="+mn-lt"/>
        <a:ea typeface="+mn-ea"/>
        <a:cs typeface="宋体" panose="02010600030101010101" pitchFamily="2" charset="-122"/>
      </a:defRPr>
    </a:lvl3pPr>
    <a:lvl4pPr marL="1371600" algn="l" defTabSz="914400" rtl="0" eaLnBrk="1" latinLnBrk="0" hangingPunct="1">
      <a:defRPr sz="1200" kern="1200">
        <a:solidFill>
          <a:schemeClr val="tx1"/>
        </a:solidFill>
        <a:latin typeface="+mn-lt"/>
        <a:ea typeface="+mn-ea"/>
        <a:cs typeface="宋体" panose="02010600030101010101" pitchFamily="2" charset="-122"/>
      </a:defRPr>
    </a:lvl4pPr>
    <a:lvl5pPr marL="1828800" algn="l" defTabSz="914400" rtl="0" eaLnBrk="1" latinLnBrk="0" hangingPunct="1">
      <a:defRPr sz="1200" kern="1200">
        <a:solidFill>
          <a:schemeClr val="tx1"/>
        </a:solidFill>
        <a:latin typeface="+mn-lt"/>
        <a:ea typeface="+mn-ea"/>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000">
                <a:cs typeface="宋体" panose="02010600030101010101" pitchFamily="2" charset="-122"/>
              </a:defRPr>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cs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389" y="6356747"/>
            <a:ext cx="2742447" cy="364275"/>
          </a:xfrm>
          <a:prstGeom prst="rect">
            <a:avLst/>
          </a:prstGeom>
        </p:spPr>
        <p:txBody>
          <a:bodyPr/>
          <a:lstStyle>
            <a:lvl1pPr>
              <a:defRPr>
                <a:cs typeface="宋体" panose="02010600030101010101" pitchFamily="2" charset="-122"/>
              </a:defRPr>
            </a:lvl1pPr>
          </a:lstStyle>
          <a:p>
            <a:fld id="{7E63294E-4137-4133-B373-C96652FD0347}" type="datetimeFigureOut">
              <a:rPr lang="zh-CN" altLang="en-US" smtClean="0"/>
            </a:fld>
            <a:endParaRPr lang="zh-CN" altLang="en-US"/>
          </a:p>
        </p:txBody>
      </p:sp>
      <p:sp>
        <p:nvSpPr>
          <p:cNvPr id="5" name="页脚占位符 4"/>
          <p:cNvSpPr>
            <a:spLocks noGrp="1"/>
          </p:cNvSpPr>
          <p:nvPr>
            <p:ph type="ftr" sz="quarter" idx="11"/>
          </p:nvPr>
        </p:nvSpPr>
        <p:spPr>
          <a:xfrm>
            <a:off x="4038413" y="6356747"/>
            <a:ext cx="4115176" cy="364275"/>
          </a:xfrm>
          <a:prstGeom prst="rect">
            <a:avLst/>
          </a:prstGeom>
        </p:spPr>
        <p:txBody>
          <a:bodyPr/>
          <a:lstStyle>
            <a:lvl1pPr>
              <a:defRPr>
                <a:cs typeface="宋体" panose="02010600030101010101" pitchFamily="2" charset="-122"/>
              </a:defRPr>
            </a:lvl1pPr>
          </a:lstStyle>
          <a:p>
            <a:endParaRPr lang="zh-CN" altLang="en-US"/>
          </a:p>
        </p:txBody>
      </p:sp>
      <p:sp>
        <p:nvSpPr>
          <p:cNvPr id="6" name="灯片编号占位符 5"/>
          <p:cNvSpPr>
            <a:spLocks noGrp="1"/>
          </p:cNvSpPr>
          <p:nvPr>
            <p:ph type="sldNum" sz="quarter" idx="12"/>
          </p:nvPr>
        </p:nvSpPr>
        <p:spPr>
          <a:xfrm>
            <a:off x="8611166" y="6356747"/>
            <a:ext cx="2742447" cy="364275"/>
          </a:xfrm>
          <a:prstGeom prst="rect">
            <a:avLst/>
          </a:prstGeom>
        </p:spPr>
        <p:txBody>
          <a:bodyPr/>
          <a:lstStyle>
            <a:lvl1pPr>
              <a:defRPr>
                <a:cs typeface="宋体" panose="02010600030101010101" pitchFamily="2" charset="-122"/>
              </a:defRPr>
            </a:lvl1pPr>
          </a:lstStyle>
          <a:p>
            <a:fld id="{8BB8D2E3-26E2-4B7C-9771-1F655535234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99445" y="1759174"/>
            <a:ext cx="9558395" cy="2891790"/>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大学生创新创业</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教育</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19" name="矩形: 圆角 18"/>
          <p:cNvSpPr/>
          <p:nvPr/>
        </p:nvSpPr>
        <p:spPr>
          <a:xfrm>
            <a:off x="4049395" y="5144770"/>
            <a:ext cx="4337685" cy="8375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latin typeface="宋体" panose="02010600030101010101" pitchFamily="2" charset="-122"/>
                <a:ea typeface="宋体" panose="02010600030101010101" pitchFamily="2" charset="-122"/>
                <a:cs typeface="+mn-ea"/>
                <a:sym typeface="Arial" panose="020B0604020202020204" pitchFamily="34" charset="0"/>
              </a:rPr>
              <a:t>第三章     创新思维</a:t>
            </a:r>
            <a:endParaRPr lang="zh-CN" sz="2400" dirty="0">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433921">
            <a:off x="262617" y="-2943979"/>
            <a:ext cx="2376455" cy="6719434"/>
            <a:chOff x="335" y="2438454"/>
            <a:chExt cx="630757"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5" name="组合 14"/>
          <p:cNvGrpSpPr/>
          <p:nvPr/>
        </p:nvGrpSpPr>
        <p:grpSpPr>
          <a:xfrm rot="3856804">
            <a:off x="9737002" y="3874107"/>
            <a:ext cx="1772171" cy="5564982"/>
            <a:chOff x="335" y="2438454"/>
            <a:chExt cx="793706"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3"/>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childTnLst>
                          </p:cTn>
                        </p:par>
                        <p:par>
                          <p:cTn id="14" fill="hold">
                            <p:stCondLst>
                              <p:cond delay="2299"/>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713740" y="2406015"/>
            <a:ext cx="6096000"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9" name="Group 9"/>
          <p:cNvGrpSpPr/>
          <p:nvPr/>
        </p:nvGrpSpPr>
        <p:grpSpPr>
          <a:xfrm>
            <a:off x="966551" y="1476456"/>
            <a:ext cx="1927698" cy="1927698"/>
            <a:chOff x="1371604" y="3667129"/>
            <a:chExt cx="1828792" cy="1828792"/>
          </a:xfrm>
        </p:grpSpPr>
        <p:sp>
          <p:nvSpPr>
            <p:cNvPr id="30" name="椭圆 29"/>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1" name="Oval 8"/>
            <p:cNvSpPr/>
            <p:nvPr/>
          </p:nvSpPr>
          <p:spPr>
            <a:xfrm>
              <a:off x="1860549" y="4297528"/>
              <a:ext cx="850900" cy="567992"/>
            </a:xfrm>
            <a:custGeom>
              <a:avLst/>
              <a:gdLst>
                <a:gd name="connsiteX0" fmla="*/ 596670 w 607215"/>
                <a:gd name="connsiteY0" fmla="*/ 16865 h 405328"/>
                <a:gd name="connsiteX1" fmla="*/ 607215 w 607215"/>
                <a:gd name="connsiteY1" fmla="*/ 45623 h 405328"/>
                <a:gd name="connsiteX2" fmla="*/ 607215 w 607215"/>
                <a:gd name="connsiteY2" fmla="*/ 356613 h 405328"/>
                <a:gd name="connsiteX3" fmla="*/ 497513 w 607215"/>
                <a:gd name="connsiteY3" fmla="*/ 216911 h 405328"/>
                <a:gd name="connsiteX4" fmla="*/ 465720 w 607215"/>
                <a:gd name="connsiteY4" fmla="*/ 241740 h 405328"/>
                <a:gd name="connsiteX5" fmla="*/ 587698 w 607215"/>
                <a:gd name="connsiteY5" fmla="*/ 396999 h 405328"/>
                <a:gd name="connsiteX6" fmla="*/ 561572 w 607215"/>
                <a:gd name="connsiteY6" fmla="*/ 405328 h 405328"/>
                <a:gd name="connsiteX7" fmla="*/ 45643 w 607215"/>
                <a:gd name="connsiteY7" fmla="*/ 405328 h 405328"/>
                <a:gd name="connsiteX8" fmla="*/ 17628 w 607215"/>
                <a:gd name="connsiteY8" fmla="*/ 395428 h 405328"/>
                <a:gd name="connsiteX9" fmla="*/ 138189 w 607215"/>
                <a:gd name="connsiteY9" fmla="*/ 241740 h 405328"/>
                <a:gd name="connsiteX10" fmla="*/ 106554 w 607215"/>
                <a:gd name="connsiteY10" fmla="*/ 217068 h 405328"/>
                <a:gd name="connsiteX11" fmla="*/ 0 w 607215"/>
                <a:gd name="connsiteY11" fmla="*/ 352527 h 405328"/>
                <a:gd name="connsiteX12" fmla="*/ 0 w 607215"/>
                <a:gd name="connsiteY12" fmla="*/ 45623 h 405328"/>
                <a:gd name="connsiteX13" fmla="*/ 4407 w 607215"/>
                <a:gd name="connsiteY13" fmla="*/ 26294 h 405328"/>
                <a:gd name="connsiteX14" fmla="*/ 304237 w 607215"/>
                <a:gd name="connsiteY14" fmla="*/ 347184 h 405328"/>
                <a:gd name="connsiteX15" fmla="*/ 45676 w 607215"/>
                <a:gd name="connsiteY15" fmla="*/ 0 h 405328"/>
                <a:gd name="connsiteX16" fmla="*/ 557819 w 607215"/>
                <a:gd name="connsiteY16" fmla="*/ 0 h 405328"/>
                <a:gd name="connsiteX17" fmla="*/ 303479 w 607215"/>
                <a:gd name="connsiteY17" fmla="*/ 287484 h 405328"/>
                <a:gd name="connsiteX18" fmla="*/ 35918 w 607215"/>
                <a:gd name="connsiteY18" fmla="*/ 1100 h 405328"/>
                <a:gd name="connsiteX19" fmla="*/ 45676 w 607215"/>
                <a:gd name="connsiteY19" fmla="*/ 0 h 4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215" h="405328">
                  <a:moveTo>
                    <a:pt x="596670" y="16865"/>
                  </a:moveTo>
                  <a:cubicBezTo>
                    <a:pt x="603280" y="24722"/>
                    <a:pt x="607215" y="34623"/>
                    <a:pt x="607215" y="45623"/>
                  </a:cubicBezTo>
                  <a:lnTo>
                    <a:pt x="607215" y="356613"/>
                  </a:lnTo>
                  <a:lnTo>
                    <a:pt x="497513" y="216911"/>
                  </a:lnTo>
                  <a:lnTo>
                    <a:pt x="465720" y="241740"/>
                  </a:lnTo>
                  <a:lnTo>
                    <a:pt x="587698" y="396999"/>
                  </a:lnTo>
                  <a:cubicBezTo>
                    <a:pt x="580301" y="402185"/>
                    <a:pt x="571330" y="405328"/>
                    <a:pt x="561572" y="405328"/>
                  </a:cubicBezTo>
                  <a:lnTo>
                    <a:pt x="45643" y="405328"/>
                  </a:lnTo>
                  <a:cubicBezTo>
                    <a:pt x="34941" y="405328"/>
                    <a:pt x="25340" y="401400"/>
                    <a:pt x="17628" y="395428"/>
                  </a:cubicBezTo>
                  <a:lnTo>
                    <a:pt x="138189" y="241740"/>
                  </a:lnTo>
                  <a:lnTo>
                    <a:pt x="106554" y="217068"/>
                  </a:lnTo>
                  <a:lnTo>
                    <a:pt x="0" y="352527"/>
                  </a:lnTo>
                  <a:lnTo>
                    <a:pt x="0" y="45623"/>
                  </a:lnTo>
                  <a:cubicBezTo>
                    <a:pt x="0" y="38708"/>
                    <a:pt x="1574" y="32265"/>
                    <a:pt x="4407" y="26294"/>
                  </a:cubicBezTo>
                  <a:lnTo>
                    <a:pt x="304237" y="347184"/>
                  </a:lnTo>
                  <a:close/>
                  <a:moveTo>
                    <a:pt x="45676" y="0"/>
                  </a:moveTo>
                  <a:lnTo>
                    <a:pt x="557819" y="0"/>
                  </a:lnTo>
                  <a:lnTo>
                    <a:pt x="303479" y="287484"/>
                  </a:lnTo>
                  <a:lnTo>
                    <a:pt x="35918" y="1100"/>
                  </a:lnTo>
                  <a:cubicBezTo>
                    <a:pt x="39066" y="314"/>
                    <a:pt x="42371" y="0"/>
                    <a:pt x="45676"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26" name="Group 10"/>
          <p:cNvGrpSpPr/>
          <p:nvPr/>
        </p:nvGrpSpPr>
        <p:grpSpPr>
          <a:xfrm>
            <a:off x="5397581" y="1442166"/>
            <a:ext cx="1927698" cy="1927698"/>
            <a:chOff x="1371604" y="3667129"/>
            <a:chExt cx="1828792" cy="1828792"/>
          </a:xfrm>
        </p:grpSpPr>
        <p:sp>
          <p:nvSpPr>
            <p:cNvPr id="27" name="椭圆 26"/>
            <p:cNvSpPr/>
            <p:nvPr/>
          </p:nvSpPr>
          <p:spPr>
            <a:xfrm>
              <a:off x="1371604" y="3667129"/>
              <a:ext cx="1828792" cy="1828792"/>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8" name="Oval 12"/>
            <p:cNvSpPr/>
            <p:nvPr/>
          </p:nvSpPr>
          <p:spPr>
            <a:xfrm>
              <a:off x="1860550" y="4191203"/>
              <a:ext cx="850900" cy="780642"/>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7" name="组合 16"/>
          <p:cNvGrpSpPr/>
          <p:nvPr/>
        </p:nvGrpSpPr>
        <p:grpSpPr>
          <a:xfrm>
            <a:off x="713681" y="3496310"/>
            <a:ext cx="2887980" cy="2952115"/>
            <a:chOff x="1264244" y="5121881"/>
            <a:chExt cx="2887980" cy="2952115"/>
          </a:xfrm>
        </p:grpSpPr>
        <p:sp>
          <p:nvSpPr>
            <p:cNvPr id="18" name="矩形 17"/>
            <p:cNvSpPr/>
            <p:nvPr/>
          </p:nvSpPr>
          <p:spPr bwMode="auto">
            <a:xfrm>
              <a:off x="1264244" y="5460971"/>
              <a:ext cx="2887980" cy="261302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发散思维又称多向思维、扩散思维，是指在对某一问题或事物的思考过程中，不拘泥于一点或一条线索，而是从仅有的信息中尽可能地向多方向扩展，不受已经确定的方式、方法、规则和范围等约束，并且从这种扩散的思考中求得常规的和非常规的多种设想的思维。</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文本框 18"/>
            <p:cNvSpPr txBox="1"/>
            <p:nvPr/>
          </p:nvSpPr>
          <p:spPr>
            <a:xfrm>
              <a:off x="1397594" y="5121881"/>
              <a:ext cx="24587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发散思维概述</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0" name="组合 19"/>
          <p:cNvGrpSpPr/>
          <p:nvPr/>
        </p:nvGrpSpPr>
        <p:grpSpPr>
          <a:xfrm>
            <a:off x="4806891" y="3496310"/>
            <a:ext cx="3262630" cy="3261360"/>
            <a:chOff x="1030564" y="4839941"/>
            <a:chExt cx="3262630" cy="3261360"/>
          </a:xfrm>
        </p:grpSpPr>
        <p:sp>
          <p:nvSpPr>
            <p:cNvPr id="21" name="矩形 20"/>
            <p:cNvSpPr/>
            <p:nvPr/>
          </p:nvSpPr>
          <p:spPr bwMode="auto">
            <a:xfrm>
              <a:off x="1030564" y="5208241"/>
              <a:ext cx="3262630" cy="289306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发散思维过程是让思维从某一点出发，任意发散，无一定方向，无一定范围，张开思维的翅膀，冲破一切禁锢，提出更多的创造性新设想。发散思维之所以能够产生众多的创造性新设想，是因为它除了应用已有的知识和记忆之外，更重要的是加入了想象因子，使人们的思路显得更加开阔，产生许多不同的，甚至是“荒诞离奇”的答案。</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nvSpPr>
          <p:spPr>
            <a:xfrm>
              <a:off x="1030564" y="4839941"/>
              <a:ext cx="257810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发散思维的运用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41" name="任意多边形: 形状 40"/>
          <p:cNvSpPr/>
          <p:nvPr/>
        </p:nvSpPr>
        <p:spPr>
          <a:xfrm>
            <a:off x="8339565" y="0"/>
            <a:ext cx="3852434" cy="6858000"/>
          </a:xfrm>
          <a:custGeom>
            <a:avLst/>
            <a:gdLst>
              <a:gd name="connsiteX0" fmla="*/ 1677335 w 3890848"/>
              <a:gd name="connsiteY0" fmla="*/ 0 h 6926384"/>
              <a:gd name="connsiteX1" fmla="*/ 3890848 w 3890848"/>
              <a:gd name="connsiteY1" fmla="*/ 0 h 6926384"/>
              <a:gd name="connsiteX2" fmla="*/ 3890848 w 3890848"/>
              <a:gd name="connsiteY2" fmla="*/ 6926384 h 6926384"/>
              <a:gd name="connsiteX3" fmla="*/ 2684552 w 3890848"/>
              <a:gd name="connsiteY3" fmla="*/ 6926384 h 6926384"/>
              <a:gd name="connsiteX4" fmla="*/ 2625156 w 3890848"/>
              <a:gd name="connsiteY4" fmla="*/ 6907203 h 6926384"/>
              <a:gd name="connsiteX5" fmla="*/ 0 w 3890848"/>
              <a:gd name="connsiteY5" fmla="*/ 3209812 h 6926384"/>
              <a:gd name="connsiteX6" fmla="*/ 1424614 w 3890848"/>
              <a:gd name="connsiteY6" fmla="*/ 188981 h 692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848" h="6926384">
                <a:moveTo>
                  <a:pt x="1677335" y="0"/>
                </a:moveTo>
                <a:lnTo>
                  <a:pt x="3890848" y="0"/>
                </a:lnTo>
                <a:lnTo>
                  <a:pt x="3890848" y="6926384"/>
                </a:lnTo>
                <a:lnTo>
                  <a:pt x="2684552" y="6926384"/>
                </a:lnTo>
                <a:lnTo>
                  <a:pt x="2625156" y="6907203"/>
                </a:lnTo>
                <a:cubicBezTo>
                  <a:pt x="1096677" y="6374133"/>
                  <a:pt x="0" y="4920045"/>
                  <a:pt x="0" y="3209812"/>
                </a:cubicBezTo>
                <a:cubicBezTo>
                  <a:pt x="0" y="1993647"/>
                  <a:pt x="554567" y="907009"/>
                  <a:pt x="1424614" y="188981"/>
                </a:cubicBezTo>
                <a:close/>
              </a:path>
            </a:pathLst>
          </a:custGeom>
          <a:blipFill>
            <a:blip r:embed="rId1"/>
            <a:stretch>
              <a:fillRect l="-83788" r="-832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矩形 34"/>
          <p:cNvSpPr/>
          <p:nvPr/>
        </p:nvSpPr>
        <p:spPr bwMode="auto">
          <a:xfrm>
            <a:off x="861695" y="1004854"/>
            <a:ext cx="6463665" cy="437515"/>
          </a:xfrm>
          <a:prstGeom prst="rect">
            <a:avLst/>
          </a:prstGeom>
        </p:spPr>
        <p:txBody>
          <a:bodyPr wrap="square">
            <a:spAutoFit/>
          </a:bodyPr>
          <a:lstStyle/>
          <a:p>
            <a:pPr>
              <a:lnSpc>
                <a:spcPct val="125000"/>
              </a:lnSpc>
              <a:defRPr/>
            </a:pPr>
            <a:r>
              <a:rPr lang="en-US" altLang="zh-CN"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（一）发散思维</a:t>
            </a:r>
            <a:endParaRPr lang="en-US" altLang="zh-CN"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文本框 5"/>
          <p:cNvSpPr txBox="1"/>
          <p:nvPr/>
        </p:nvSpPr>
        <p:spPr>
          <a:xfrm>
            <a:off x="290195" y="421005"/>
            <a:ext cx="58051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一、创新思维方式及其运用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1+#ppt_w/2"/>
                                          </p:val>
                                        </p:tav>
                                        <p:tav tm="100000">
                                          <p:val>
                                            <p:strVal val="#ppt_x"/>
                                          </p:val>
                                        </p:tav>
                                      </p:tavLst>
                                    </p:anim>
                                    <p:anim calcmode="lin" valueType="num">
                                      <p:cBhvr additive="base">
                                        <p:cTn id="3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16196" y="2107565"/>
            <a:ext cx="2887980" cy="2391410"/>
            <a:chOff x="1264244" y="5121881"/>
            <a:chExt cx="2887980" cy="2391410"/>
          </a:xfrm>
        </p:grpSpPr>
        <p:sp>
          <p:nvSpPr>
            <p:cNvPr id="18" name="矩形 17"/>
            <p:cNvSpPr/>
            <p:nvPr/>
          </p:nvSpPr>
          <p:spPr bwMode="auto">
            <a:xfrm>
              <a:off x="1264244" y="5460971"/>
              <a:ext cx="2887980" cy="205232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如果逆转一下正常的思路，从反面想问题，便能得出一些创新性的设想。如管理中的“鲶鱼效应”，需改变传统的“对固定路径的依赖”。逆向性思维具有以下特点</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（1）普遍性（2）新颖性</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文本框 18"/>
            <p:cNvSpPr txBox="1"/>
            <p:nvPr/>
          </p:nvSpPr>
          <p:spPr>
            <a:xfrm>
              <a:off x="1397594" y="5121881"/>
              <a:ext cx="24587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逆向思维概述</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0" name="组合 19"/>
          <p:cNvGrpSpPr/>
          <p:nvPr/>
        </p:nvGrpSpPr>
        <p:grpSpPr>
          <a:xfrm>
            <a:off x="3917891" y="2107565"/>
            <a:ext cx="3262630" cy="2981325"/>
            <a:chOff x="1030564" y="4839941"/>
            <a:chExt cx="3262630" cy="2981325"/>
          </a:xfrm>
        </p:grpSpPr>
        <p:sp>
          <p:nvSpPr>
            <p:cNvPr id="21" name="矩形 20"/>
            <p:cNvSpPr/>
            <p:nvPr/>
          </p:nvSpPr>
          <p:spPr bwMode="auto">
            <a:xfrm>
              <a:off x="1030564" y="5208241"/>
              <a:ext cx="3262630" cy="261302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从逆向去探求，从相反的方向去思考，这种思维方式改变人们通常只从正面去探求的习惯。从反面去认识事物，易引起新的思索，往往会产生超常的构思和不同凡俗的新观念。在发明创造或思考问题时，如果从正面不易突破，就改从相反方句去探求，常常可收到意想不到的效果。</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nvSpPr>
          <p:spPr>
            <a:xfrm>
              <a:off x="1030564" y="4839941"/>
              <a:ext cx="257810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逆向思维的运用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5" name="矩形 34"/>
          <p:cNvSpPr/>
          <p:nvPr/>
        </p:nvSpPr>
        <p:spPr bwMode="auto">
          <a:xfrm>
            <a:off x="861695" y="1004854"/>
            <a:ext cx="6463665" cy="437515"/>
          </a:xfrm>
          <a:prstGeom prst="rect">
            <a:avLst/>
          </a:prstGeom>
        </p:spPr>
        <p:txBody>
          <a:bodyPr wrap="square">
            <a:spAutoFit/>
          </a:bodyPr>
          <a:lstStyle/>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（二）逆向思维</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文本框 5"/>
          <p:cNvSpPr txBox="1"/>
          <p:nvPr/>
        </p:nvSpPr>
        <p:spPr>
          <a:xfrm>
            <a:off x="290195" y="421005"/>
            <a:ext cx="58051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一、创新思维方式及其运用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7420610" y="1007110"/>
            <a:ext cx="4608195" cy="4857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794316" y="2372995"/>
            <a:ext cx="2887980" cy="2111375"/>
            <a:chOff x="1264244" y="5121881"/>
            <a:chExt cx="2887980" cy="2111375"/>
          </a:xfrm>
        </p:grpSpPr>
        <p:sp>
          <p:nvSpPr>
            <p:cNvPr id="18" name="矩形 17"/>
            <p:cNvSpPr/>
            <p:nvPr/>
          </p:nvSpPr>
          <p:spPr bwMode="auto">
            <a:xfrm>
              <a:off x="1264244" y="5460971"/>
              <a:ext cx="2887980" cy="1772285"/>
            </a:xfrm>
            <a:prstGeom prst="rect">
              <a:avLst/>
            </a:prstGeom>
          </p:spPr>
          <p:txBody>
            <a:bodyPr wrap="square">
              <a:spAutoFit/>
              <a:scene3d>
                <a:camera prst="orthographicFront"/>
                <a:lightRig rig="threePt" dir="t"/>
              </a:scene3d>
              <a:sp3d contourW="12700"/>
            </a:bodyPr>
            <a:lstStyle/>
            <a:p>
              <a:pPr algn="l">
                <a:lnSpc>
                  <a:spcPct val="114000"/>
                </a:lnSpc>
                <a:defRPr/>
              </a:pPr>
              <a:r>
                <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联想思维是指由某一事物联想到另一种事物而产生认识的心理过程，即由所感知或所思的事物、概念或现象的刺激而想到其他的与之有关的事物、概念或现象的思维过程。</a:t>
              </a:r>
              <a:endParaRPr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文本框 18"/>
            <p:cNvSpPr txBox="1"/>
            <p:nvPr/>
          </p:nvSpPr>
          <p:spPr>
            <a:xfrm>
              <a:off x="1397594" y="5121881"/>
              <a:ext cx="24587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联想思维概述</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0" name="组合 19"/>
          <p:cNvGrpSpPr/>
          <p:nvPr/>
        </p:nvGrpSpPr>
        <p:grpSpPr>
          <a:xfrm>
            <a:off x="8884861" y="2205990"/>
            <a:ext cx="3262630" cy="2701290"/>
            <a:chOff x="1030564" y="4839941"/>
            <a:chExt cx="3262630" cy="2701290"/>
          </a:xfrm>
        </p:grpSpPr>
        <p:sp>
          <p:nvSpPr>
            <p:cNvPr id="21" name="矩形 20"/>
            <p:cNvSpPr/>
            <p:nvPr/>
          </p:nvSpPr>
          <p:spPr bwMode="auto">
            <a:xfrm>
              <a:off x="1030564" y="5208241"/>
              <a:ext cx="3262630" cy="233299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联想思维是人们通过一事物联想到另一事物的思维过程。联想能够克服两个概念意义上的差距，并在另一种定义上把它们连接起来，由此可以产生一些新颖的思想。</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（1）相似联想（2）接近联想</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（3）对比联想（4）仿生联想</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（5）仿形联想</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nvSpPr>
          <p:spPr>
            <a:xfrm>
              <a:off x="1030564" y="4839941"/>
              <a:ext cx="257810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联想思维的运用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5" name="矩形 34"/>
          <p:cNvSpPr/>
          <p:nvPr/>
        </p:nvSpPr>
        <p:spPr bwMode="auto">
          <a:xfrm>
            <a:off x="861695" y="1004854"/>
            <a:ext cx="6463665" cy="437515"/>
          </a:xfrm>
          <a:prstGeom prst="rect">
            <a:avLst/>
          </a:prstGeom>
        </p:spPr>
        <p:txBody>
          <a:bodyPr wrap="square">
            <a:spAutoFit/>
          </a:bodyPr>
          <a:lstStyle/>
          <a:p>
            <a:pPr>
              <a:lnSpc>
                <a:spcPct val="125000"/>
              </a:lnSpc>
              <a:defRPr/>
            </a:pPr>
            <a:r>
              <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（三）联想思维</a:t>
            </a:r>
            <a:endParaRPr lang="en-US" altLang="zh-CN"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文本框 5"/>
          <p:cNvSpPr txBox="1"/>
          <p:nvPr/>
        </p:nvSpPr>
        <p:spPr>
          <a:xfrm>
            <a:off x="290195" y="421005"/>
            <a:ext cx="58051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一、创新思维方式及其运用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3" name="图片 2"/>
          <p:cNvPicPr>
            <a:picLocks noChangeAspect="1"/>
          </p:cNvPicPr>
          <p:nvPr/>
        </p:nvPicPr>
        <p:blipFill>
          <a:blip r:embed="rId1"/>
          <a:stretch>
            <a:fillRect/>
          </a:stretch>
        </p:blipFill>
        <p:spPr>
          <a:xfrm>
            <a:off x="290195" y="2063750"/>
            <a:ext cx="4972685" cy="3353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7300" y="3394076"/>
            <a:ext cx="9677400" cy="1482724"/>
            <a:chOff x="1019175" y="2175611"/>
            <a:chExt cx="10032310" cy="2708508"/>
          </a:xfrm>
          <a:blipFill dpi="0" rotWithShape="1">
            <a:blip r:embed="rId1">
              <a:extLst>
                <a:ext uri="{28A0092B-C50C-407E-A947-70E740481C1C}">
                  <a14:useLocalDpi xmlns:a14="http://schemas.microsoft.com/office/drawing/2010/main" val="0"/>
                </a:ext>
              </a:extLst>
            </a:blip>
            <a:srcRect/>
            <a:stretch>
              <a:fillRect/>
            </a:stretch>
          </a:blipFill>
        </p:grpSpPr>
        <p:sp>
          <p:nvSpPr>
            <p:cNvPr id="2" name="等腰三角形 1"/>
            <p:cNvSpPr/>
            <p:nvPr/>
          </p:nvSpPr>
          <p:spPr>
            <a:xfrm>
              <a:off x="101917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等腰三角形 2"/>
            <p:cNvSpPr/>
            <p:nvPr/>
          </p:nvSpPr>
          <p:spPr>
            <a:xfrm>
              <a:off x="4464394"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等腰三角形 3"/>
            <p:cNvSpPr/>
            <p:nvPr/>
          </p:nvSpPr>
          <p:spPr>
            <a:xfrm>
              <a:off x="790961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等腰三角形 4"/>
            <p:cNvSpPr/>
            <p:nvPr/>
          </p:nvSpPr>
          <p:spPr>
            <a:xfrm flipV="1">
              <a:off x="274178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等腰三角形 5"/>
            <p:cNvSpPr/>
            <p:nvPr/>
          </p:nvSpPr>
          <p:spPr>
            <a:xfrm flipV="1">
              <a:off x="618700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6" name="组合 15"/>
          <p:cNvGrpSpPr/>
          <p:nvPr/>
        </p:nvGrpSpPr>
        <p:grpSpPr>
          <a:xfrm>
            <a:off x="2767965" y="1218565"/>
            <a:ext cx="3181985" cy="2111375"/>
            <a:chOff x="1397594" y="5121881"/>
            <a:chExt cx="2797103" cy="2111237"/>
          </a:xfrm>
        </p:grpSpPr>
        <p:sp>
          <p:nvSpPr>
            <p:cNvPr id="17" name="矩形 16"/>
            <p:cNvSpPr/>
            <p:nvPr/>
          </p:nvSpPr>
          <p:spPr bwMode="auto">
            <a:xfrm>
              <a:off x="1397594" y="5460949"/>
              <a:ext cx="2797103" cy="1772169"/>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组合法就是指按照一定的技术原理或功能目的，将现有的科学技术原理或方法、现象、物品作适当的组合或重新安排，从而获得具有统一整体功能的新技术、新产品、新形象的创新技法。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文本框 17"/>
            <p:cNvSpPr txBox="1"/>
            <p:nvPr/>
          </p:nvSpPr>
          <p:spPr>
            <a:xfrm>
              <a:off x="1704582" y="5121881"/>
              <a:ext cx="1844860" cy="368276"/>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（一）组合法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19" name="组合 18"/>
          <p:cNvGrpSpPr/>
          <p:nvPr/>
        </p:nvGrpSpPr>
        <p:grpSpPr>
          <a:xfrm>
            <a:off x="6527618" y="1115501"/>
            <a:ext cx="2895600" cy="2111375"/>
            <a:chOff x="1397594" y="5121881"/>
            <a:chExt cx="2895600" cy="2111375"/>
          </a:xfrm>
        </p:grpSpPr>
        <p:sp>
          <p:nvSpPr>
            <p:cNvPr id="20" name="矩形 19"/>
            <p:cNvSpPr/>
            <p:nvPr/>
          </p:nvSpPr>
          <p:spPr bwMode="auto">
            <a:xfrm>
              <a:off x="1397594" y="5460971"/>
              <a:ext cx="2895600" cy="177228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设问法是以提问的方式寻找发明的途径，从不同的角度、多方面来进行设问检查，对拟改进创新的事物进行分析，使问题具体化，以缩小需要探索和创新的范围。</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1" name="文本框 20"/>
            <p:cNvSpPr txBox="1"/>
            <p:nvPr/>
          </p:nvSpPr>
          <p:spPr>
            <a:xfrm>
              <a:off x="1704582"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（二）设问法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2" name="组合 21"/>
          <p:cNvGrpSpPr/>
          <p:nvPr/>
        </p:nvGrpSpPr>
        <p:grpSpPr>
          <a:xfrm>
            <a:off x="1543876" y="4973443"/>
            <a:ext cx="2458838" cy="1551130"/>
            <a:chOff x="1397594" y="5121881"/>
            <a:chExt cx="2458838" cy="1551130"/>
          </a:xfrm>
        </p:grpSpPr>
        <p:sp>
          <p:nvSpPr>
            <p:cNvPr id="23" name="矩形 22"/>
            <p:cNvSpPr/>
            <p:nvPr/>
          </p:nvSpPr>
          <p:spPr bwMode="auto">
            <a:xfrm>
              <a:off x="1397594" y="5460796"/>
              <a:ext cx="2458838" cy="1212215"/>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分析列举法是通过列举有关项目来达到全面考虑</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ct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问题，防止遗漏，从而形成多种构想方案的方法。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4" name="文本框 23"/>
            <p:cNvSpPr txBox="1"/>
            <p:nvPr/>
          </p:nvSpPr>
          <p:spPr>
            <a:xfrm>
              <a:off x="1397594" y="5121881"/>
              <a:ext cx="245808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（三）分析列举法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5" name="组合 24"/>
          <p:cNvGrpSpPr/>
          <p:nvPr/>
        </p:nvGrpSpPr>
        <p:grpSpPr>
          <a:xfrm>
            <a:off x="4580830" y="4973443"/>
            <a:ext cx="3075305" cy="1831340"/>
            <a:chOff x="1242654" y="5121881"/>
            <a:chExt cx="3075305" cy="1831340"/>
          </a:xfrm>
        </p:grpSpPr>
        <p:sp>
          <p:nvSpPr>
            <p:cNvPr id="26" name="矩形 25"/>
            <p:cNvSpPr/>
            <p:nvPr/>
          </p:nvSpPr>
          <p:spPr bwMode="auto">
            <a:xfrm>
              <a:off x="1242654" y="5460971"/>
              <a:ext cx="3075305"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联想类比法是指不同事物或现象在一定关系上的部分相同或相似，通过两类对象之间某些方面的相同或相似推出其他方面的相同或相似的方法。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7" name="文本框 26"/>
            <p:cNvSpPr txBox="1"/>
            <p:nvPr/>
          </p:nvSpPr>
          <p:spPr>
            <a:xfrm>
              <a:off x="1396959" y="5121881"/>
              <a:ext cx="245999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（四）联想类比法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8" name="组合 27"/>
          <p:cNvGrpSpPr/>
          <p:nvPr/>
        </p:nvGrpSpPr>
        <p:grpSpPr>
          <a:xfrm>
            <a:off x="8175950" y="4973443"/>
            <a:ext cx="2924175" cy="1551305"/>
            <a:chOff x="1397594" y="5121881"/>
            <a:chExt cx="2924175" cy="1551305"/>
          </a:xfrm>
        </p:grpSpPr>
        <p:sp>
          <p:nvSpPr>
            <p:cNvPr id="29" name="矩形 28"/>
            <p:cNvSpPr/>
            <p:nvPr/>
          </p:nvSpPr>
          <p:spPr bwMode="auto">
            <a:xfrm>
              <a:off x="1397594" y="5460971"/>
              <a:ext cx="292417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逆向思维可以挑战习惯性思维，克服心理定式，在技术创新、理论创新、产品创新上有突出的作用。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0" name="文本框 29"/>
            <p:cNvSpPr txBox="1"/>
            <p:nvPr/>
          </p:nvSpPr>
          <p:spPr>
            <a:xfrm>
              <a:off x="1704299" y="5121881"/>
              <a:ext cx="243776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（五）逆向思维法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8" name="文本框 7"/>
          <p:cNvSpPr txBox="1"/>
          <p:nvPr/>
        </p:nvSpPr>
        <p:spPr>
          <a:xfrm>
            <a:off x="144780" y="280035"/>
            <a:ext cx="58051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二、创新技法</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552190" y="2690495"/>
            <a:ext cx="5863590" cy="1477010"/>
          </a:xfrm>
          <a:prstGeom prst="rect">
            <a:avLst/>
          </a:prstGeom>
        </p:spPr>
        <p:txBody>
          <a:bodyPr wrap="square" lIns="0" tIns="0" rIns="0" bIns="0">
            <a:spAutoFit/>
          </a:bodyPr>
          <a:lstStyle/>
          <a:p>
            <a:pPr lvl="0"/>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03 </a:t>
            </a:r>
            <a:r>
              <a:rPr lang="zh-CN" altLang="en-US" sz="480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大学生创新思维的培养与训练</a:t>
            </a:r>
            <a:endParaRPr lang="zh-CN" altLang="en-US" sz="480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4785" y="205740"/>
            <a:ext cx="590740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一、创新思维的培养与提升</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3" name="Oval 4"/>
          <p:cNvSpPr/>
          <p:nvPr/>
        </p:nvSpPr>
        <p:spPr>
          <a:xfrm>
            <a:off x="948544" y="1739405"/>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 name="组合 5"/>
          <p:cNvGrpSpPr/>
          <p:nvPr/>
        </p:nvGrpSpPr>
        <p:grpSpPr>
          <a:xfrm>
            <a:off x="1526607" y="1845116"/>
            <a:ext cx="3943985" cy="2391410"/>
            <a:chOff x="845174" y="5121881"/>
            <a:chExt cx="3943985" cy="2391410"/>
          </a:xfrm>
        </p:grpSpPr>
        <p:sp>
          <p:nvSpPr>
            <p:cNvPr id="7" name="矩形 6"/>
            <p:cNvSpPr/>
            <p:nvPr/>
          </p:nvSpPr>
          <p:spPr bwMode="auto">
            <a:xfrm>
              <a:off x="845174" y="5460971"/>
              <a:ext cx="3943985" cy="205232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要养成良好的思维习惯，改掉不良的思维习惯，就必须深化理论学习，更新知识结构，加强智力锻炼，从而使思维更灵活、更科学。要实事求是</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；用联系、发展的观点分析解决问题；用系统、辩证的方法认识复杂问题；思维习惯决定行为，行为决定结果。</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845174" y="5121881"/>
              <a:ext cx="35636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（一）培养良好的思维习惯</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0" name="矩形 9"/>
          <p:cNvSpPr/>
          <p:nvPr/>
        </p:nvSpPr>
        <p:spPr>
          <a:xfrm>
            <a:off x="8102206" y="0"/>
            <a:ext cx="3089275" cy="4286250"/>
          </a:xfrm>
          <a:prstGeom prst="rect">
            <a:avLst/>
          </a:prstGeom>
          <a:blipFill>
            <a:blip r:embed="rId1"/>
            <a:stretch>
              <a:fillRect l="-36397" r="-71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矩形 10"/>
          <p:cNvSpPr/>
          <p:nvPr/>
        </p:nvSpPr>
        <p:spPr>
          <a:xfrm>
            <a:off x="6096000" y="2076160"/>
            <a:ext cx="3089275" cy="4286250"/>
          </a:xfrm>
          <a:prstGeom prst="rect">
            <a:avLst/>
          </a:prstGeom>
          <a:blipFill>
            <a:blip r:embed="rId2"/>
            <a:stretch>
              <a:fillRect t="-4067" b="-40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矩形 11"/>
          <p:cNvSpPr/>
          <p:nvPr/>
        </p:nvSpPr>
        <p:spPr>
          <a:xfrm>
            <a:off x="8102206" y="2076160"/>
            <a:ext cx="1083069" cy="2210090"/>
          </a:xfrm>
          <a:prstGeom prst="rect">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p:cNvSpPr/>
          <p:nvPr/>
        </p:nvSpPr>
        <p:spPr>
          <a:xfrm>
            <a:off x="687310" y="3669199"/>
            <a:ext cx="10823248" cy="3188801"/>
          </a:xfrm>
          <a:custGeom>
            <a:avLst/>
            <a:gdLst>
              <a:gd name="connsiteX0" fmla="*/ 5405760 w 10811516"/>
              <a:gd name="connsiteY0" fmla="*/ 0 h 3028156"/>
              <a:gd name="connsiteX1" fmla="*/ 10760953 w 10811516"/>
              <a:gd name="connsiteY1" fmla="*/ 2941599 h 3028156"/>
              <a:gd name="connsiteX2" fmla="*/ 10811516 w 10811516"/>
              <a:gd name="connsiteY2" fmla="*/ 3028156 h 3028156"/>
              <a:gd name="connsiteX3" fmla="*/ 0 w 10811516"/>
              <a:gd name="connsiteY3" fmla="*/ 3028156 h 3028156"/>
              <a:gd name="connsiteX4" fmla="*/ 50563 w 10811516"/>
              <a:gd name="connsiteY4" fmla="*/ 2941599 h 3028156"/>
              <a:gd name="connsiteX5" fmla="*/ 5405760 w 10811516"/>
              <a:gd name="connsiteY5" fmla="*/ 0 h 302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11516" h="3028156">
                <a:moveTo>
                  <a:pt x="5405760" y="0"/>
                </a:moveTo>
                <a:cubicBezTo>
                  <a:pt x="7657459" y="0"/>
                  <a:pt x="9635153" y="1173163"/>
                  <a:pt x="10760953" y="2941599"/>
                </a:cubicBezTo>
                <a:lnTo>
                  <a:pt x="10811516" y="3028156"/>
                </a:lnTo>
                <a:lnTo>
                  <a:pt x="0" y="3028156"/>
                </a:lnTo>
                <a:lnTo>
                  <a:pt x="50563" y="2941599"/>
                </a:lnTo>
                <a:cubicBezTo>
                  <a:pt x="1176364" y="1173163"/>
                  <a:pt x="3154059" y="0"/>
                  <a:pt x="540576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任意多边形: 形状 18"/>
          <p:cNvSpPr/>
          <p:nvPr/>
        </p:nvSpPr>
        <p:spPr>
          <a:xfrm>
            <a:off x="693175" y="3829844"/>
            <a:ext cx="10811516" cy="3028156"/>
          </a:xfrm>
          <a:custGeom>
            <a:avLst/>
            <a:gdLst>
              <a:gd name="connsiteX0" fmla="*/ 5405760 w 10811516"/>
              <a:gd name="connsiteY0" fmla="*/ 0 h 3028156"/>
              <a:gd name="connsiteX1" fmla="*/ 10760953 w 10811516"/>
              <a:gd name="connsiteY1" fmla="*/ 2941599 h 3028156"/>
              <a:gd name="connsiteX2" fmla="*/ 10811516 w 10811516"/>
              <a:gd name="connsiteY2" fmla="*/ 3028156 h 3028156"/>
              <a:gd name="connsiteX3" fmla="*/ 0 w 10811516"/>
              <a:gd name="connsiteY3" fmla="*/ 3028156 h 3028156"/>
              <a:gd name="connsiteX4" fmla="*/ 50563 w 10811516"/>
              <a:gd name="connsiteY4" fmla="*/ 2941599 h 3028156"/>
              <a:gd name="connsiteX5" fmla="*/ 5405760 w 10811516"/>
              <a:gd name="connsiteY5" fmla="*/ 0 h 302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11516" h="3028156">
                <a:moveTo>
                  <a:pt x="5405760" y="0"/>
                </a:moveTo>
                <a:cubicBezTo>
                  <a:pt x="7657459" y="0"/>
                  <a:pt x="9635153" y="1173163"/>
                  <a:pt x="10760953" y="2941599"/>
                </a:cubicBezTo>
                <a:lnTo>
                  <a:pt x="10811516" y="3028156"/>
                </a:lnTo>
                <a:lnTo>
                  <a:pt x="0" y="3028156"/>
                </a:lnTo>
                <a:lnTo>
                  <a:pt x="50563" y="2941599"/>
                </a:lnTo>
                <a:cubicBezTo>
                  <a:pt x="1176364" y="1173163"/>
                  <a:pt x="3154059" y="0"/>
                  <a:pt x="5405760" y="0"/>
                </a:cubicBezTo>
                <a:close/>
              </a:path>
            </a:pathLst>
          </a:custGeom>
          <a:gradFill>
            <a:gsLst>
              <a:gs pos="0">
                <a:schemeClr val="tx1"/>
              </a:gs>
              <a:gs pos="100000">
                <a:srgbClr val="FF0000">
                  <a:alpha val="6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椭圆 14"/>
          <p:cNvSpPr/>
          <p:nvPr/>
        </p:nvSpPr>
        <p:spPr>
          <a:xfrm>
            <a:off x="1763922" y="3488778"/>
            <a:ext cx="2076398" cy="2076398"/>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57150">
            <a:solidFill>
              <a:schemeClr val="bg1"/>
            </a:solidFill>
          </a:ln>
          <a:effectLst>
            <a:outerShdw blurRad="3937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椭圆 15"/>
          <p:cNvSpPr/>
          <p:nvPr/>
        </p:nvSpPr>
        <p:spPr>
          <a:xfrm>
            <a:off x="4697993" y="2308298"/>
            <a:ext cx="2816080" cy="281608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57150">
            <a:solidFill>
              <a:schemeClr val="bg1"/>
            </a:solidFill>
          </a:ln>
          <a:effectLst>
            <a:outerShdw blurRad="3937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椭圆 16"/>
          <p:cNvSpPr/>
          <p:nvPr/>
        </p:nvSpPr>
        <p:spPr>
          <a:xfrm>
            <a:off x="8371746" y="3488778"/>
            <a:ext cx="2076398" cy="207639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57150">
            <a:solidFill>
              <a:schemeClr val="bg1"/>
            </a:solidFill>
          </a:ln>
          <a:effectLst>
            <a:outerShdw blurRad="3937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矩形 17"/>
          <p:cNvSpPr/>
          <p:nvPr/>
        </p:nvSpPr>
        <p:spPr bwMode="auto">
          <a:xfrm>
            <a:off x="3482081" y="5304195"/>
            <a:ext cx="5226570" cy="1322070"/>
          </a:xfrm>
          <a:prstGeom prst="rect">
            <a:avLst/>
          </a:prstGeom>
        </p:spPr>
        <p:txBody>
          <a:bodyPr wrap="square">
            <a:spAutoFit/>
            <a:scene3d>
              <a:camera prst="orthographicFront"/>
              <a:lightRig rig="threePt" dir="t"/>
            </a:scene3d>
            <a:sp3d contourW="12700"/>
          </a:bodyPr>
          <a:lstStyle/>
          <a:p>
            <a:pPr algn="l">
              <a:lnSpc>
                <a:spcPct val="125000"/>
              </a:lnSpc>
              <a:defRPr/>
            </a:pP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创新思维除了必备的知识经验外，还常常受一定的非智力因素的影响、诱发和制约。</a:t>
            </a:r>
            <a:endPar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激活经验因素2. 锻炼意志3. 培养兴趣4. 激发情感</a:t>
            </a:r>
            <a:endPar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5. 塑造人格</a:t>
            </a:r>
            <a:endPar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1" name="文本框 20"/>
          <p:cNvSpPr txBox="1"/>
          <p:nvPr/>
        </p:nvSpPr>
        <p:spPr>
          <a:xfrm>
            <a:off x="302895" y="280035"/>
            <a:ext cx="60407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一、创新思维的培养与提升</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8" name="文本框 7"/>
          <p:cNvSpPr txBox="1"/>
          <p:nvPr/>
        </p:nvSpPr>
        <p:spPr>
          <a:xfrm>
            <a:off x="1134177" y="1125026"/>
            <a:ext cx="35636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（二）激发创新思维</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randombar(horizontal)">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15" grpId="0" animBg="1"/>
      <p:bldP spid="16" grpId="0" animBg="1"/>
      <p:bldP spid="1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40"/>
          <p:cNvGrpSpPr/>
          <p:nvPr/>
        </p:nvGrpSpPr>
        <p:grpSpPr>
          <a:xfrm>
            <a:off x="1789020" y="2055107"/>
            <a:ext cx="2153920" cy="1402715"/>
            <a:chOff x="2391872" y="2959100"/>
            <a:chExt cx="2153920" cy="1402715"/>
          </a:xfrm>
        </p:grpSpPr>
        <p:sp>
          <p:nvSpPr>
            <p:cNvPr id="75" name="Oval 36"/>
            <p:cNvSpPr/>
            <p:nvPr/>
          </p:nvSpPr>
          <p:spPr>
            <a:xfrm>
              <a:off x="3053587" y="2959100"/>
              <a:ext cx="521429" cy="5842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8" name="文本框 39"/>
            <p:cNvSpPr txBox="1"/>
            <p:nvPr/>
          </p:nvSpPr>
          <p:spPr>
            <a:xfrm>
              <a:off x="2391872" y="3716655"/>
              <a:ext cx="215392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1. 要勤于学习，增加知识积累</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4" name="Group 41"/>
          <p:cNvGrpSpPr/>
          <p:nvPr/>
        </p:nvGrpSpPr>
        <p:grpSpPr>
          <a:xfrm>
            <a:off x="5173570" y="2068341"/>
            <a:ext cx="2153285" cy="1376045"/>
            <a:chOff x="2391872" y="2985569"/>
            <a:chExt cx="2153285" cy="1376045"/>
          </a:xfrm>
        </p:grpSpPr>
        <p:sp>
          <p:nvSpPr>
            <p:cNvPr id="85" name="Oval 42"/>
            <p:cNvSpPr/>
            <p:nvPr/>
          </p:nvSpPr>
          <p:spPr>
            <a:xfrm>
              <a:off x="3022202" y="2985569"/>
              <a:ext cx="584200" cy="531261"/>
            </a:xfrm>
            <a:custGeom>
              <a:avLst/>
              <a:gdLst>
                <a:gd name="connsiteX0" fmla="*/ 323449 w 606266"/>
                <a:gd name="connsiteY0" fmla="*/ 120256 h 551328"/>
                <a:gd name="connsiteX1" fmla="*/ 365707 w 606266"/>
                <a:gd name="connsiteY1" fmla="*/ 129222 h 551328"/>
                <a:gd name="connsiteX2" fmla="*/ 386275 w 606266"/>
                <a:gd name="connsiteY2" fmla="*/ 148273 h 551328"/>
                <a:gd name="connsiteX3" fmla="*/ 408899 w 606266"/>
                <a:gd name="connsiteY3" fmla="*/ 219994 h 551328"/>
                <a:gd name="connsiteX4" fmla="*/ 405908 w 606266"/>
                <a:gd name="connsiteY4" fmla="*/ 230920 h 551328"/>
                <a:gd name="connsiteX5" fmla="*/ 413106 w 606266"/>
                <a:gd name="connsiteY5" fmla="*/ 261084 h 551328"/>
                <a:gd name="connsiteX6" fmla="*/ 398522 w 606266"/>
                <a:gd name="connsiteY6" fmla="*/ 286486 h 551328"/>
                <a:gd name="connsiteX7" fmla="*/ 347289 w 606266"/>
                <a:gd name="connsiteY7" fmla="*/ 349709 h 551328"/>
                <a:gd name="connsiteX8" fmla="*/ 309799 w 606266"/>
                <a:gd name="connsiteY8" fmla="*/ 349802 h 551328"/>
                <a:gd name="connsiteX9" fmla="*/ 258660 w 606266"/>
                <a:gd name="connsiteY9" fmla="*/ 286579 h 551328"/>
                <a:gd name="connsiteX10" fmla="*/ 244076 w 606266"/>
                <a:gd name="connsiteY10" fmla="*/ 261178 h 551328"/>
                <a:gd name="connsiteX11" fmla="*/ 251555 w 606266"/>
                <a:gd name="connsiteY11" fmla="*/ 230920 h 551328"/>
                <a:gd name="connsiteX12" fmla="*/ 248563 w 606266"/>
                <a:gd name="connsiteY12" fmla="*/ 219994 h 551328"/>
                <a:gd name="connsiteX13" fmla="*/ 248470 w 606266"/>
                <a:gd name="connsiteY13" fmla="*/ 184694 h 551328"/>
                <a:gd name="connsiteX14" fmla="*/ 269038 w 606266"/>
                <a:gd name="connsiteY14" fmla="*/ 148646 h 551328"/>
                <a:gd name="connsiteX15" fmla="*/ 288110 w 606266"/>
                <a:gd name="connsiteY15" fmla="*/ 132957 h 551328"/>
                <a:gd name="connsiteX16" fmla="*/ 306621 w 606266"/>
                <a:gd name="connsiteY16" fmla="*/ 123432 h 551328"/>
                <a:gd name="connsiteX17" fmla="*/ 323449 w 606266"/>
                <a:gd name="connsiteY17" fmla="*/ 120256 h 551328"/>
                <a:gd name="connsiteX18" fmla="*/ 330191 w 606266"/>
                <a:gd name="connsiteY18" fmla="*/ 0 h 551328"/>
                <a:gd name="connsiteX19" fmla="*/ 606266 w 606266"/>
                <a:gd name="connsiteY19" fmla="*/ 275664 h 551328"/>
                <a:gd name="connsiteX20" fmla="*/ 330191 w 606266"/>
                <a:gd name="connsiteY20" fmla="*/ 551328 h 551328"/>
                <a:gd name="connsiteX21" fmla="*/ 53929 w 606266"/>
                <a:gd name="connsiteY21" fmla="*/ 280147 h 551328"/>
                <a:gd name="connsiteX22" fmla="*/ 13247 w 606266"/>
                <a:gd name="connsiteY22" fmla="*/ 280147 h 551328"/>
                <a:gd name="connsiteX23" fmla="*/ 3054 w 606266"/>
                <a:gd name="connsiteY23" fmla="*/ 258575 h 551328"/>
                <a:gd name="connsiteX24" fmla="*/ 10722 w 606266"/>
                <a:gd name="connsiteY24" fmla="*/ 247743 h 551328"/>
                <a:gd name="connsiteX25" fmla="*/ 75720 w 606266"/>
                <a:gd name="connsiteY25" fmla="*/ 170049 h 551328"/>
                <a:gd name="connsiteX26" fmla="*/ 76187 w 606266"/>
                <a:gd name="connsiteY26" fmla="*/ 169582 h 551328"/>
                <a:gd name="connsiteX27" fmla="*/ 103776 w 606266"/>
                <a:gd name="connsiteY27" fmla="*/ 169582 h 551328"/>
                <a:gd name="connsiteX28" fmla="*/ 169522 w 606266"/>
                <a:gd name="connsiteY28" fmla="*/ 248117 h 551328"/>
                <a:gd name="connsiteX29" fmla="*/ 176816 w 606266"/>
                <a:gd name="connsiteY29" fmla="*/ 258575 h 551328"/>
                <a:gd name="connsiteX30" fmla="*/ 166622 w 606266"/>
                <a:gd name="connsiteY30" fmla="*/ 280147 h 551328"/>
                <a:gd name="connsiteX31" fmla="*/ 126221 w 606266"/>
                <a:gd name="connsiteY31" fmla="*/ 280147 h 551328"/>
                <a:gd name="connsiteX32" fmla="*/ 172234 w 606266"/>
                <a:gd name="connsiteY32" fmla="*/ 404345 h 551328"/>
                <a:gd name="connsiteX33" fmla="*/ 202909 w 606266"/>
                <a:gd name="connsiteY33" fmla="*/ 381373 h 551328"/>
                <a:gd name="connsiteX34" fmla="*/ 268748 w 606266"/>
                <a:gd name="connsiteY34" fmla="*/ 349623 h 551328"/>
                <a:gd name="connsiteX35" fmla="*/ 300451 w 606266"/>
                <a:gd name="connsiteY35" fmla="*/ 449728 h 551328"/>
                <a:gd name="connsiteX36" fmla="*/ 304753 w 606266"/>
                <a:gd name="connsiteY36" fmla="*/ 463269 h 551328"/>
                <a:gd name="connsiteX37" fmla="*/ 318969 w 606266"/>
                <a:gd name="connsiteY37" fmla="*/ 423021 h 551328"/>
                <a:gd name="connsiteX38" fmla="*/ 327573 w 606266"/>
                <a:gd name="connsiteY38" fmla="*/ 375396 h 551328"/>
                <a:gd name="connsiteX39" fmla="*/ 327760 w 606266"/>
                <a:gd name="connsiteY39" fmla="*/ 375396 h 551328"/>
                <a:gd name="connsiteX40" fmla="*/ 327853 w 606266"/>
                <a:gd name="connsiteY40" fmla="*/ 375396 h 551328"/>
                <a:gd name="connsiteX41" fmla="*/ 327947 w 606266"/>
                <a:gd name="connsiteY41" fmla="*/ 375396 h 551328"/>
                <a:gd name="connsiteX42" fmla="*/ 328134 w 606266"/>
                <a:gd name="connsiteY42" fmla="*/ 375396 h 551328"/>
                <a:gd name="connsiteX43" fmla="*/ 336738 w 606266"/>
                <a:gd name="connsiteY43" fmla="*/ 423021 h 551328"/>
                <a:gd name="connsiteX44" fmla="*/ 350953 w 606266"/>
                <a:gd name="connsiteY44" fmla="*/ 463269 h 551328"/>
                <a:gd name="connsiteX45" fmla="*/ 355255 w 606266"/>
                <a:gd name="connsiteY45" fmla="*/ 449728 h 551328"/>
                <a:gd name="connsiteX46" fmla="*/ 386959 w 606266"/>
                <a:gd name="connsiteY46" fmla="*/ 349623 h 551328"/>
                <a:gd name="connsiteX47" fmla="*/ 452798 w 606266"/>
                <a:gd name="connsiteY47" fmla="*/ 381373 h 551328"/>
                <a:gd name="connsiteX48" fmla="*/ 485343 w 606266"/>
                <a:gd name="connsiteY48" fmla="*/ 407520 h 551328"/>
                <a:gd name="connsiteX49" fmla="*/ 533974 w 606266"/>
                <a:gd name="connsiteY49" fmla="*/ 275664 h 551328"/>
                <a:gd name="connsiteX50" fmla="*/ 330191 w 606266"/>
                <a:gd name="connsiteY50" fmla="*/ 72184 h 551328"/>
                <a:gd name="connsiteX51" fmla="*/ 224325 w 606266"/>
                <a:gd name="connsiteY51" fmla="*/ 101693 h 551328"/>
                <a:gd name="connsiteX52" fmla="*/ 174759 w 606266"/>
                <a:gd name="connsiteY52" fmla="*/ 89647 h 551328"/>
                <a:gd name="connsiteX53" fmla="*/ 186823 w 606266"/>
                <a:gd name="connsiteY53" fmla="*/ 40061 h 551328"/>
                <a:gd name="connsiteX54" fmla="*/ 330191 w 606266"/>
                <a:gd name="connsiteY54" fmla="*/ 0 h 55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266" h="551328">
                  <a:moveTo>
                    <a:pt x="323449" y="120256"/>
                  </a:moveTo>
                  <a:cubicBezTo>
                    <a:pt x="341773" y="118762"/>
                    <a:pt x="355797" y="123245"/>
                    <a:pt x="365707" y="129222"/>
                  </a:cubicBezTo>
                  <a:cubicBezTo>
                    <a:pt x="380665" y="137440"/>
                    <a:pt x="386275" y="148273"/>
                    <a:pt x="386275" y="148273"/>
                  </a:cubicBezTo>
                  <a:cubicBezTo>
                    <a:pt x="386275" y="148273"/>
                    <a:pt x="420492" y="150607"/>
                    <a:pt x="408899" y="219994"/>
                  </a:cubicBezTo>
                  <a:cubicBezTo>
                    <a:pt x="408151" y="223543"/>
                    <a:pt x="407216" y="227185"/>
                    <a:pt x="405908" y="230920"/>
                  </a:cubicBezTo>
                  <a:cubicBezTo>
                    <a:pt x="412639" y="230267"/>
                    <a:pt x="420679" y="234282"/>
                    <a:pt x="413106" y="261084"/>
                  </a:cubicBezTo>
                  <a:cubicBezTo>
                    <a:pt x="407590" y="280602"/>
                    <a:pt x="402355" y="286206"/>
                    <a:pt x="398522" y="286486"/>
                  </a:cubicBezTo>
                  <a:cubicBezTo>
                    <a:pt x="394876" y="309739"/>
                    <a:pt x="376365" y="339250"/>
                    <a:pt x="347289" y="349709"/>
                  </a:cubicBezTo>
                  <a:cubicBezTo>
                    <a:pt x="335229" y="354098"/>
                    <a:pt x="321860" y="354098"/>
                    <a:pt x="309799" y="349802"/>
                  </a:cubicBezTo>
                  <a:cubicBezTo>
                    <a:pt x="280257" y="339530"/>
                    <a:pt x="262306" y="309833"/>
                    <a:pt x="258660" y="286579"/>
                  </a:cubicBezTo>
                  <a:cubicBezTo>
                    <a:pt x="254827" y="286206"/>
                    <a:pt x="249592" y="280696"/>
                    <a:pt x="244076" y="261178"/>
                  </a:cubicBezTo>
                  <a:cubicBezTo>
                    <a:pt x="236503" y="234376"/>
                    <a:pt x="244450" y="230453"/>
                    <a:pt x="251555" y="230920"/>
                  </a:cubicBezTo>
                  <a:cubicBezTo>
                    <a:pt x="250153" y="227278"/>
                    <a:pt x="249218" y="223543"/>
                    <a:pt x="248563" y="219994"/>
                  </a:cubicBezTo>
                  <a:cubicBezTo>
                    <a:pt x="246226" y="207480"/>
                    <a:pt x="245572" y="195807"/>
                    <a:pt x="248470" y="184694"/>
                  </a:cubicBezTo>
                  <a:cubicBezTo>
                    <a:pt x="251929" y="169752"/>
                    <a:pt x="259876" y="157798"/>
                    <a:pt x="269038" y="148646"/>
                  </a:cubicBezTo>
                  <a:cubicBezTo>
                    <a:pt x="274741" y="142669"/>
                    <a:pt x="281191" y="137253"/>
                    <a:pt x="288110" y="132957"/>
                  </a:cubicBezTo>
                  <a:cubicBezTo>
                    <a:pt x="293719" y="129035"/>
                    <a:pt x="299889" y="125673"/>
                    <a:pt x="306621" y="123432"/>
                  </a:cubicBezTo>
                  <a:cubicBezTo>
                    <a:pt x="311856" y="121564"/>
                    <a:pt x="317466" y="120443"/>
                    <a:pt x="323449" y="120256"/>
                  </a:cubicBezTo>
                  <a:close/>
                  <a:moveTo>
                    <a:pt x="330191" y="0"/>
                  </a:moveTo>
                  <a:cubicBezTo>
                    <a:pt x="482444" y="0"/>
                    <a:pt x="606266" y="123638"/>
                    <a:pt x="606266" y="275664"/>
                  </a:cubicBezTo>
                  <a:cubicBezTo>
                    <a:pt x="606266" y="427690"/>
                    <a:pt x="482444" y="551328"/>
                    <a:pt x="330191" y="551328"/>
                  </a:cubicBezTo>
                  <a:cubicBezTo>
                    <a:pt x="179435" y="551328"/>
                    <a:pt x="56548" y="430025"/>
                    <a:pt x="53929" y="280147"/>
                  </a:cubicBezTo>
                  <a:lnTo>
                    <a:pt x="13247" y="280147"/>
                  </a:lnTo>
                  <a:cubicBezTo>
                    <a:pt x="2025" y="280147"/>
                    <a:pt x="-4054" y="267166"/>
                    <a:pt x="3054" y="258575"/>
                  </a:cubicBezTo>
                  <a:lnTo>
                    <a:pt x="10722" y="247743"/>
                  </a:lnTo>
                  <a:cubicBezTo>
                    <a:pt x="30362" y="220195"/>
                    <a:pt x="52152" y="194235"/>
                    <a:pt x="75720" y="170049"/>
                  </a:cubicBezTo>
                  <a:lnTo>
                    <a:pt x="76187" y="169582"/>
                  </a:lnTo>
                  <a:cubicBezTo>
                    <a:pt x="83295" y="160804"/>
                    <a:pt x="96668" y="160804"/>
                    <a:pt x="103776" y="169582"/>
                  </a:cubicBezTo>
                  <a:cubicBezTo>
                    <a:pt x="127718" y="193955"/>
                    <a:pt x="149695" y="220195"/>
                    <a:pt x="169522" y="248117"/>
                  </a:cubicBezTo>
                  <a:lnTo>
                    <a:pt x="176816" y="258575"/>
                  </a:lnTo>
                  <a:cubicBezTo>
                    <a:pt x="183924" y="267166"/>
                    <a:pt x="177751" y="280147"/>
                    <a:pt x="166622" y="280147"/>
                  </a:cubicBezTo>
                  <a:lnTo>
                    <a:pt x="126221" y="280147"/>
                  </a:lnTo>
                  <a:cubicBezTo>
                    <a:pt x="127250" y="327211"/>
                    <a:pt x="144271" y="370354"/>
                    <a:pt x="172234" y="404345"/>
                  </a:cubicBezTo>
                  <a:cubicBezTo>
                    <a:pt x="178593" y="394166"/>
                    <a:pt x="188226" y="386696"/>
                    <a:pt x="202909" y="381373"/>
                  </a:cubicBezTo>
                  <a:cubicBezTo>
                    <a:pt x="244058" y="365685"/>
                    <a:pt x="268748" y="349623"/>
                    <a:pt x="268748" y="349623"/>
                  </a:cubicBezTo>
                  <a:lnTo>
                    <a:pt x="300451" y="449728"/>
                  </a:lnTo>
                  <a:lnTo>
                    <a:pt x="304753" y="463269"/>
                  </a:lnTo>
                  <a:lnTo>
                    <a:pt x="318969" y="423021"/>
                  </a:lnTo>
                  <a:cubicBezTo>
                    <a:pt x="286423" y="377638"/>
                    <a:pt x="321494" y="375396"/>
                    <a:pt x="327573" y="375396"/>
                  </a:cubicBezTo>
                  <a:lnTo>
                    <a:pt x="327760" y="375396"/>
                  </a:lnTo>
                  <a:lnTo>
                    <a:pt x="327853" y="375396"/>
                  </a:lnTo>
                  <a:lnTo>
                    <a:pt x="327947" y="375396"/>
                  </a:lnTo>
                  <a:lnTo>
                    <a:pt x="328134" y="375396"/>
                  </a:lnTo>
                  <a:cubicBezTo>
                    <a:pt x="334213" y="375396"/>
                    <a:pt x="369377" y="377638"/>
                    <a:pt x="336738" y="423021"/>
                  </a:cubicBezTo>
                  <a:lnTo>
                    <a:pt x="350953" y="463269"/>
                  </a:lnTo>
                  <a:lnTo>
                    <a:pt x="355255" y="449728"/>
                  </a:lnTo>
                  <a:lnTo>
                    <a:pt x="386959" y="349623"/>
                  </a:lnTo>
                  <a:cubicBezTo>
                    <a:pt x="386959" y="349623"/>
                    <a:pt x="411648" y="365685"/>
                    <a:pt x="452798" y="381373"/>
                  </a:cubicBezTo>
                  <a:cubicBezTo>
                    <a:pt x="468977" y="387162"/>
                    <a:pt x="479077" y="395754"/>
                    <a:pt x="485343" y="407520"/>
                  </a:cubicBezTo>
                  <a:cubicBezTo>
                    <a:pt x="515644" y="371848"/>
                    <a:pt x="533974" y="325904"/>
                    <a:pt x="533974" y="275664"/>
                  </a:cubicBezTo>
                  <a:cubicBezTo>
                    <a:pt x="533974" y="163419"/>
                    <a:pt x="442604" y="72091"/>
                    <a:pt x="330191" y="72184"/>
                  </a:cubicBezTo>
                  <a:cubicBezTo>
                    <a:pt x="292689" y="72184"/>
                    <a:pt x="256122" y="82363"/>
                    <a:pt x="224325" y="101693"/>
                  </a:cubicBezTo>
                  <a:cubicBezTo>
                    <a:pt x="207304" y="112058"/>
                    <a:pt x="185046" y="106642"/>
                    <a:pt x="174759" y="89647"/>
                  </a:cubicBezTo>
                  <a:cubicBezTo>
                    <a:pt x="164378" y="72651"/>
                    <a:pt x="169709" y="50426"/>
                    <a:pt x="186823" y="40061"/>
                  </a:cubicBezTo>
                  <a:cubicBezTo>
                    <a:pt x="229936" y="13820"/>
                    <a:pt x="279503" y="0"/>
                    <a:pt x="33019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8" name="文本框 45"/>
            <p:cNvSpPr txBox="1"/>
            <p:nvPr/>
          </p:nvSpPr>
          <p:spPr>
            <a:xfrm>
              <a:off x="2391872" y="3716454"/>
              <a:ext cx="2153285"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2. 要勤于实践，认真总结经验</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94" name="Group 46"/>
          <p:cNvGrpSpPr/>
          <p:nvPr/>
        </p:nvGrpSpPr>
        <p:grpSpPr>
          <a:xfrm>
            <a:off x="8558120" y="2055107"/>
            <a:ext cx="2352040" cy="1679575"/>
            <a:chOff x="2391872" y="2959100"/>
            <a:chExt cx="2352040" cy="1679575"/>
          </a:xfrm>
        </p:grpSpPr>
        <p:sp>
          <p:nvSpPr>
            <p:cNvPr id="95" name="Oval 47"/>
            <p:cNvSpPr/>
            <p:nvPr/>
          </p:nvSpPr>
          <p:spPr>
            <a:xfrm>
              <a:off x="3036251" y="2959100"/>
              <a:ext cx="556100" cy="584200"/>
            </a:xfrm>
            <a:custGeom>
              <a:avLst/>
              <a:gdLst>
                <a:gd name="connsiteX0" fmla="*/ 442830 w 578345"/>
                <a:gd name="connsiteY0" fmla="*/ 474058 h 607568"/>
                <a:gd name="connsiteX1" fmla="*/ 488002 w 578345"/>
                <a:gd name="connsiteY1" fmla="*/ 474058 h 607568"/>
                <a:gd name="connsiteX2" fmla="*/ 566054 w 578345"/>
                <a:gd name="connsiteY2" fmla="*/ 534828 h 607568"/>
                <a:gd name="connsiteX3" fmla="*/ 577731 w 578345"/>
                <a:gd name="connsiteY3" fmla="*/ 581787 h 607568"/>
                <a:gd name="connsiteX4" fmla="*/ 574043 w 578345"/>
                <a:gd name="connsiteY4" fmla="*/ 599588 h 607568"/>
                <a:gd name="connsiteX5" fmla="*/ 557603 w 578345"/>
                <a:gd name="connsiteY5" fmla="*/ 607568 h 607568"/>
                <a:gd name="connsiteX6" fmla="*/ 373075 w 578345"/>
                <a:gd name="connsiteY6" fmla="*/ 607568 h 607568"/>
                <a:gd name="connsiteX7" fmla="*/ 356789 w 578345"/>
                <a:gd name="connsiteY7" fmla="*/ 599588 h 607568"/>
                <a:gd name="connsiteX8" fmla="*/ 353101 w 578345"/>
                <a:gd name="connsiteY8" fmla="*/ 581787 h 607568"/>
                <a:gd name="connsiteX9" fmla="*/ 364778 w 578345"/>
                <a:gd name="connsiteY9" fmla="*/ 534828 h 607568"/>
                <a:gd name="connsiteX10" fmla="*/ 442830 w 578345"/>
                <a:gd name="connsiteY10" fmla="*/ 474058 h 607568"/>
                <a:gd name="connsiteX11" fmla="*/ 98186 w 578345"/>
                <a:gd name="connsiteY11" fmla="*/ 463615 h 607568"/>
                <a:gd name="connsiteX12" fmla="*/ 148431 w 578345"/>
                <a:gd name="connsiteY12" fmla="*/ 463615 h 607568"/>
                <a:gd name="connsiteX13" fmla="*/ 232942 w 578345"/>
                <a:gd name="connsiteY13" fmla="*/ 529606 h 607568"/>
                <a:gd name="connsiteX14" fmla="*/ 246002 w 578345"/>
                <a:gd name="connsiteY14" fmla="*/ 581785 h 607568"/>
                <a:gd name="connsiteX15" fmla="*/ 242315 w 578345"/>
                <a:gd name="connsiteY15" fmla="*/ 599588 h 607568"/>
                <a:gd name="connsiteX16" fmla="*/ 225874 w 578345"/>
                <a:gd name="connsiteY16" fmla="*/ 607568 h 607568"/>
                <a:gd name="connsiteX17" fmla="*/ 20743 w 578345"/>
                <a:gd name="connsiteY17" fmla="*/ 607568 h 607568"/>
                <a:gd name="connsiteX18" fmla="*/ 4302 w 578345"/>
                <a:gd name="connsiteY18" fmla="*/ 599588 h 607568"/>
                <a:gd name="connsiteX19" fmla="*/ 615 w 578345"/>
                <a:gd name="connsiteY19" fmla="*/ 581785 h 607568"/>
                <a:gd name="connsiteX20" fmla="*/ 13675 w 578345"/>
                <a:gd name="connsiteY20" fmla="*/ 529606 h 607568"/>
                <a:gd name="connsiteX21" fmla="*/ 98186 w 578345"/>
                <a:gd name="connsiteY21" fmla="*/ 463615 h 607568"/>
                <a:gd name="connsiteX22" fmla="*/ 465410 w 578345"/>
                <a:gd name="connsiteY22" fmla="*/ 295810 h 607568"/>
                <a:gd name="connsiteX23" fmla="*/ 543138 w 578345"/>
                <a:gd name="connsiteY23" fmla="*/ 373432 h 607568"/>
                <a:gd name="connsiteX24" fmla="*/ 465410 w 578345"/>
                <a:gd name="connsiteY24" fmla="*/ 451054 h 607568"/>
                <a:gd name="connsiteX25" fmla="*/ 387682 w 578345"/>
                <a:gd name="connsiteY25" fmla="*/ 373432 h 607568"/>
                <a:gd name="connsiteX26" fmla="*/ 465410 w 578345"/>
                <a:gd name="connsiteY26" fmla="*/ 295810 h 607568"/>
                <a:gd name="connsiteX27" fmla="*/ 123344 w 578345"/>
                <a:gd name="connsiteY27" fmla="*/ 284308 h 607568"/>
                <a:gd name="connsiteX28" fmla="*/ 212539 w 578345"/>
                <a:gd name="connsiteY28" fmla="*/ 373362 h 607568"/>
                <a:gd name="connsiteX29" fmla="*/ 123344 w 578345"/>
                <a:gd name="connsiteY29" fmla="*/ 462416 h 607568"/>
                <a:gd name="connsiteX30" fmla="*/ 34149 w 578345"/>
                <a:gd name="connsiteY30" fmla="*/ 373362 h 607568"/>
                <a:gd name="connsiteX31" fmla="*/ 123344 w 578345"/>
                <a:gd name="connsiteY31" fmla="*/ 284308 h 607568"/>
                <a:gd name="connsiteX32" fmla="*/ 346717 w 578345"/>
                <a:gd name="connsiteY32" fmla="*/ 258841 h 607568"/>
                <a:gd name="connsiteX33" fmla="*/ 420707 w 578345"/>
                <a:gd name="connsiteY33" fmla="*/ 283504 h 607568"/>
                <a:gd name="connsiteX34" fmla="*/ 365080 w 578345"/>
                <a:gd name="connsiteY34" fmla="*/ 367436 h 607568"/>
                <a:gd name="connsiteX35" fmla="*/ 342184 w 578345"/>
                <a:gd name="connsiteY35" fmla="*/ 439399 h 607568"/>
                <a:gd name="connsiteX36" fmla="*/ 330505 w 578345"/>
                <a:gd name="connsiteY36" fmla="*/ 460420 h 607568"/>
                <a:gd name="connsiteX37" fmla="*/ 321593 w 578345"/>
                <a:gd name="connsiteY37" fmla="*/ 462415 h 607568"/>
                <a:gd name="connsiteX38" fmla="*/ 306841 w 578345"/>
                <a:gd name="connsiteY38" fmla="*/ 456124 h 607568"/>
                <a:gd name="connsiteX39" fmla="*/ 271344 w 578345"/>
                <a:gd name="connsiteY39" fmla="*/ 337055 h 607568"/>
                <a:gd name="connsiteX40" fmla="*/ 314063 w 578345"/>
                <a:gd name="connsiteY40" fmla="*/ 267546 h 607568"/>
                <a:gd name="connsiteX41" fmla="*/ 346717 w 578345"/>
                <a:gd name="connsiteY41" fmla="*/ 258841 h 607568"/>
                <a:gd name="connsiteX42" fmla="*/ 484604 w 578345"/>
                <a:gd name="connsiteY42" fmla="*/ 78088 h 607568"/>
                <a:gd name="connsiteX43" fmla="*/ 470007 w 578345"/>
                <a:gd name="connsiteY43" fmla="*/ 84071 h 607568"/>
                <a:gd name="connsiteX44" fmla="*/ 463860 w 578345"/>
                <a:gd name="connsiteY44" fmla="*/ 98646 h 607568"/>
                <a:gd name="connsiteX45" fmla="*/ 470007 w 578345"/>
                <a:gd name="connsiteY45" fmla="*/ 113374 h 607568"/>
                <a:gd name="connsiteX46" fmla="*/ 484604 w 578345"/>
                <a:gd name="connsiteY46" fmla="*/ 119357 h 607568"/>
                <a:gd name="connsiteX47" fmla="*/ 499355 w 578345"/>
                <a:gd name="connsiteY47" fmla="*/ 113374 h 607568"/>
                <a:gd name="connsiteX48" fmla="*/ 505348 w 578345"/>
                <a:gd name="connsiteY48" fmla="*/ 98646 h 607568"/>
                <a:gd name="connsiteX49" fmla="*/ 499355 w 578345"/>
                <a:gd name="connsiteY49" fmla="*/ 84071 h 607568"/>
                <a:gd name="connsiteX50" fmla="*/ 484604 w 578345"/>
                <a:gd name="connsiteY50" fmla="*/ 78088 h 607568"/>
                <a:gd name="connsiteX51" fmla="*/ 428980 w 578345"/>
                <a:gd name="connsiteY51" fmla="*/ 78088 h 607568"/>
                <a:gd name="connsiteX52" fmla="*/ 414383 w 578345"/>
                <a:gd name="connsiteY52" fmla="*/ 84071 h 607568"/>
                <a:gd name="connsiteX53" fmla="*/ 408236 w 578345"/>
                <a:gd name="connsiteY53" fmla="*/ 98646 h 607568"/>
                <a:gd name="connsiteX54" fmla="*/ 414383 w 578345"/>
                <a:gd name="connsiteY54" fmla="*/ 113374 h 607568"/>
                <a:gd name="connsiteX55" fmla="*/ 428980 w 578345"/>
                <a:gd name="connsiteY55" fmla="*/ 119357 h 607568"/>
                <a:gd name="connsiteX56" fmla="*/ 443731 w 578345"/>
                <a:gd name="connsiteY56" fmla="*/ 113374 h 607568"/>
                <a:gd name="connsiteX57" fmla="*/ 449724 w 578345"/>
                <a:gd name="connsiteY57" fmla="*/ 98646 h 607568"/>
                <a:gd name="connsiteX58" fmla="*/ 443731 w 578345"/>
                <a:gd name="connsiteY58" fmla="*/ 84071 h 607568"/>
                <a:gd name="connsiteX59" fmla="*/ 428980 w 578345"/>
                <a:gd name="connsiteY59" fmla="*/ 78088 h 607568"/>
                <a:gd name="connsiteX60" fmla="*/ 373510 w 578345"/>
                <a:gd name="connsiteY60" fmla="*/ 78088 h 607568"/>
                <a:gd name="connsiteX61" fmla="*/ 358759 w 578345"/>
                <a:gd name="connsiteY61" fmla="*/ 84071 h 607568"/>
                <a:gd name="connsiteX62" fmla="*/ 352766 w 578345"/>
                <a:gd name="connsiteY62" fmla="*/ 98646 h 607568"/>
                <a:gd name="connsiteX63" fmla="*/ 358759 w 578345"/>
                <a:gd name="connsiteY63" fmla="*/ 113374 h 607568"/>
                <a:gd name="connsiteX64" fmla="*/ 373510 w 578345"/>
                <a:gd name="connsiteY64" fmla="*/ 119357 h 607568"/>
                <a:gd name="connsiteX65" fmla="*/ 388107 w 578345"/>
                <a:gd name="connsiteY65" fmla="*/ 113374 h 607568"/>
                <a:gd name="connsiteX66" fmla="*/ 394100 w 578345"/>
                <a:gd name="connsiteY66" fmla="*/ 98646 h 607568"/>
                <a:gd name="connsiteX67" fmla="*/ 388107 w 578345"/>
                <a:gd name="connsiteY67" fmla="*/ 84071 h 607568"/>
                <a:gd name="connsiteX68" fmla="*/ 373510 w 578345"/>
                <a:gd name="connsiteY68" fmla="*/ 78088 h 607568"/>
                <a:gd name="connsiteX69" fmla="*/ 53830 w 578345"/>
                <a:gd name="connsiteY69" fmla="*/ 52642 h 607568"/>
                <a:gd name="connsiteX70" fmla="*/ 250026 w 578345"/>
                <a:gd name="connsiteY70" fmla="*/ 52642 h 607568"/>
                <a:gd name="connsiteX71" fmla="*/ 250026 w 578345"/>
                <a:gd name="connsiteY71" fmla="*/ 159265 h 607568"/>
                <a:gd name="connsiteX72" fmla="*/ 270614 w 578345"/>
                <a:gd name="connsiteY72" fmla="*/ 211733 h 607568"/>
                <a:gd name="connsiteX73" fmla="*/ 252331 w 578345"/>
                <a:gd name="connsiteY73" fmla="*/ 218637 h 607568"/>
                <a:gd name="connsiteX74" fmla="*/ 116054 w 578345"/>
                <a:gd name="connsiteY74" fmla="*/ 218637 h 607568"/>
                <a:gd name="connsiteX75" fmla="*/ 112520 w 578345"/>
                <a:gd name="connsiteY75" fmla="*/ 227995 h 607568"/>
                <a:gd name="connsiteX76" fmla="*/ 87016 w 578345"/>
                <a:gd name="connsiteY76" fmla="*/ 245638 h 607568"/>
                <a:gd name="connsiteX77" fmla="*/ 61512 w 578345"/>
                <a:gd name="connsiteY77" fmla="*/ 227842 h 607568"/>
                <a:gd name="connsiteX78" fmla="*/ 58593 w 578345"/>
                <a:gd name="connsiteY78" fmla="*/ 219711 h 607568"/>
                <a:gd name="connsiteX79" fmla="*/ 49989 w 578345"/>
                <a:gd name="connsiteY79" fmla="*/ 218484 h 607568"/>
                <a:gd name="connsiteX80" fmla="*/ 26175 w 578345"/>
                <a:gd name="connsiteY80" fmla="*/ 191176 h 607568"/>
                <a:gd name="connsiteX81" fmla="*/ 26175 w 578345"/>
                <a:gd name="connsiteY81" fmla="*/ 80103 h 607568"/>
                <a:gd name="connsiteX82" fmla="*/ 53830 w 578345"/>
                <a:gd name="connsiteY82" fmla="*/ 52642 h 607568"/>
                <a:gd name="connsiteX83" fmla="*/ 327413 w 578345"/>
                <a:gd name="connsiteY83" fmla="*/ 0 h 607568"/>
                <a:gd name="connsiteX84" fmla="*/ 525938 w 578345"/>
                <a:gd name="connsiteY84" fmla="*/ 0 h 607568"/>
                <a:gd name="connsiteX85" fmla="*/ 574186 w 578345"/>
                <a:gd name="connsiteY85" fmla="*/ 48326 h 607568"/>
                <a:gd name="connsiteX86" fmla="*/ 574186 w 578345"/>
                <a:gd name="connsiteY86" fmla="*/ 159245 h 607568"/>
                <a:gd name="connsiteX87" fmla="*/ 541457 w 578345"/>
                <a:gd name="connsiteY87" fmla="*/ 204962 h 607568"/>
                <a:gd name="connsiteX88" fmla="*/ 536386 w 578345"/>
                <a:gd name="connsiteY88" fmla="*/ 206650 h 607568"/>
                <a:gd name="connsiteX89" fmla="*/ 533774 w 578345"/>
                <a:gd name="connsiteY89" fmla="*/ 211099 h 607568"/>
                <a:gd name="connsiteX90" fmla="*/ 492594 w 578345"/>
                <a:gd name="connsiteY90" fmla="*/ 234418 h 607568"/>
                <a:gd name="connsiteX91" fmla="*/ 453258 w 578345"/>
                <a:gd name="connsiteY91" fmla="*/ 213707 h 607568"/>
                <a:gd name="connsiteX92" fmla="*/ 448802 w 578345"/>
                <a:gd name="connsiteY92" fmla="*/ 207570 h 607568"/>
                <a:gd name="connsiteX93" fmla="*/ 327413 w 578345"/>
                <a:gd name="connsiteY93" fmla="*/ 207570 h 607568"/>
                <a:gd name="connsiteX94" fmla="*/ 279011 w 578345"/>
                <a:gd name="connsiteY94" fmla="*/ 159245 h 607568"/>
                <a:gd name="connsiteX95" fmla="*/ 279011 w 578345"/>
                <a:gd name="connsiteY95" fmla="*/ 48326 h 607568"/>
                <a:gd name="connsiteX96" fmla="*/ 327413 w 578345"/>
                <a:gd name="connsiteY9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8345" h="607568">
                  <a:moveTo>
                    <a:pt x="442830" y="474058"/>
                  </a:moveTo>
                  <a:lnTo>
                    <a:pt x="488002" y="474058"/>
                  </a:lnTo>
                  <a:cubicBezTo>
                    <a:pt x="523186" y="474058"/>
                    <a:pt x="557449" y="500760"/>
                    <a:pt x="566054" y="534828"/>
                  </a:cubicBezTo>
                  <a:lnTo>
                    <a:pt x="577731" y="581787"/>
                  </a:lnTo>
                  <a:cubicBezTo>
                    <a:pt x="579267" y="588079"/>
                    <a:pt x="577884" y="594524"/>
                    <a:pt x="574043" y="599588"/>
                  </a:cubicBezTo>
                  <a:cubicBezTo>
                    <a:pt x="570048" y="604652"/>
                    <a:pt x="564056" y="607568"/>
                    <a:pt x="557603" y="607568"/>
                  </a:cubicBezTo>
                  <a:lnTo>
                    <a:pt x="373075" y="607568"/>
                  </a:lnTo>
                  <a:cubicBezTo>
                    <a:pt x="366776" y="607568"/>
                    <a:pt x="360783" y="604652"/>
                    <a:pt x="356789" y="599588"/>
                  </a:cubicBezTo>
                  <a:cubicBezTo>
                    <a:pt x="352947" y="594524"/>
                    <a:pt x="351411" y="588079"/>
                    <a:pt x="353101" y="581787"/>
                  </a:cubicBezTo>
                  <a:lnTo>
                    <a:pt x="364778" y="534828"/>
                  </a:lnTo>
                  <a:cubicBezTo>
                    <a:pt x="373382" y="500760"/>
                    <a:pt x="407645" y="474058"/>
                    <a:pt x="442830" y="474058"/>
                  </a:cubicBezTo>
                  <a:close/>
                  <a:moveTo>
                    <a:pt x="98186" y="463615"/>
                  </a:moveTo>
                  <a:lnTo>
                    <a:pt x="148431" y="463615"/>
                  </a:lnTo>
                  <a:cubicBezTo>
                    <a:pt x="186538" y="463615"/>
                    <a:pt x="223722" y="492620"/>
                    <a:pt x="232942" y="529606"/>
                  </a:cubicBezTo>
                  <a:lnTo>
                    <a:pt x="246002" y="581785"/>
                  </a:lnTo>
                  <a:cubicBezTo>
                    <a:pt x="247539" y="588078"/>
                    <a:pt x="246156" y="594523"/>
                    <a:pt x="242315" y="599588"/>
                  </a:cubicBezTo>
                  <a:cubicBezTo>
                    <a:pt x="238320" y="604652"/>
                    <a:pt x="232327" y="607568"/>
                    <a:pt x="225874" y="607568"/>
                  </a:cubicBezTo>
                  <a:lnTo>
                    <a:pt x="20743" y="607568"/>
                  </a:lnTo>
                  <a:cubicBezTo>
                    <a:pt x="14290" y="607568"/>
                    <a:pt x="8297" y="604652"/>
                    <a:pt x="4302" y="599588"/>
                  </a:cubicBezTo>
                  <a:cubicBezTo>
                    <a:pt x="461" y="594523"/>
                    <a:pt x="-922" y="588078"/>
                    <a:pt x="615" y="581785"/>
                  </a:cubicBezTo>
                  <a:lnTo>
                    <a:pt x="13675" y="529606"/>
                  </a:lnTo>
                  <a:cubicBezTo>
                    <a:pt x="22895" y="492620"/>
                    <a:pt x="60079" y="463615"/>
                    <a:pt x="98186" y="463615"/>
                  </a:cubicBezTo>
                  <a:close/>
                  <a:moveTo>
                    <a:pt x="465410" y="295810"/>
                  </a:moveTo>
                  <a:cubicBezTo>
                    <a:pt x="508338" y="295810"/>
                    <a:pt x="543138" y="330563"/>
                    <a:pt x="543138" y="373432"/>
                  </a:cubicBezTo>
                  <a:cubicBezTo>
                    <a:pt x="543138" y="416301"/>
                    <a:pt x="508338" y="451054"/>
                    <a:pt x="465410" y="451054"/>
                  </a:cubicBezTo>
                  <a:cubicBezTo>
                    <a:pt x="422482" y="451054"/>
                    <a:pt x="387682" y="416301"/>
                    <a:pt x="387682" y="373432"/>
                  </a:cubicBezTo>
                  <a:cubicBezTo>
                    <a:pt x="387682" y="330563"/>
                    <a:pt x="422482" y="295810"/>
                    <a:pt x="465410" y="295810"/>
                  </a:cubicBezTo>
                  <a:close/>
                  <a:moveTo>
                    <a:pt x="123344" y="284308"/>
                  </a:moveTo>
                  <a:cubicBezTo>
                    <a:pt x="172605" y="284308"/>
                    <a:pt x="212539" y="324179"/>
                    <a:pt x="212539" y="373362"/>
                  </a:cubicBezTo>
                  <a:cubicBezTo>
                    <a:pt x="212539" y="422545"/>
                    <a:pt x="172605" y="462416"/>
                    <a:pt x="123344" y="462416"/>
                  </a:cubicBezTo>
                  <a:cubicBezTo>
                    <a:pt x="74083" y="462416"/>
                    <a:pt x="34149" y="422545"/>
                    <a:pt x="34149" y="373362"/>
                  </a:cubicBezTo>
                  <a:cubicBezTo>
                    <a:pt x="34149" y="324179"/>
                    <a:pt x="74083" y="284308"/>
                    <a:pt x="123344" y="284308"/>
                  </a:cubicBezTo>
                  <a:close/>
                  <a:moveTo>
                    <a:pt x="346717" y="258841"/>
                  </a:moveTo>
                  <a:cubicBezTo>
                    <a:pt x="378727" y="257266"/>
                    <a:pt x="407453" y="274182"/>
                    <a:pt x="420707" y="283504"/>
                  </a:cubicBezTo>
                  <a:cubicBezTo>
                    <a:pt x="389359" y="299155"/>
                    <a:pt x="367231" y="330610"/>
                    <a:pt x="365080" y="367436"/>
                  </a:cubicBezTo>
                  <a:cubicBezTo>
                    <a:pt x="342645" y="383700"/>
                    <a:pt x="340801" y="426050"/>
                    <a:pt x="342184" y="439399"/>
                  </a:cubicBezTo>
                  <a:cubicBezTo>
                    <a:pt x="343260" y="448145"/>
                    <a:pt x="338496" y="456584"/>
                    <a:pt x="330505" y="460420"/>
                  </a:cubicBezTo>
                  <a:cubicBezTo>
                    <a:pt x="327739" y="461801"/>
                    <a:pt x="324666" y="462415"/>
                    <a:pt x="321593" y="462415"/>
                  </a:cubicBezTo>
                  <a:cubicBezTo>
                    <a:pt x="316215" y="462415"/>
                    <a:pt x="310836" y="460267"/>
                    <a:pt x="306841" y="456124"/>
                  </a:cubicBezTo>
                  <a:cubicBezTo>
                    <a:pt x="277337" y="426050"/>
                    <a:pt x="264122" y="381552"/>
                    <a:pt x="271344" y="337055"/>
                  </a:cubicBezTo>
                  <a:cubicBezTo>
                    <a:pt x="276569" y="304679"/>
                    <a:pt x="292550" y="278594"/>
                    <a:pt x="314063" y="267546"/>
                  </a:cubicBezTo>
                  <a:cubicBezTo>
                    <a:pt x="325012" y="261946"/>
                    <a:pt x="336047" y="259366"/>
                    <a:pt x="346717" y="258841"/>
                  </a:cubicBezTo>
                  <a:close/>
                  <a:moveTo>
                    <a:pt x="484604" y="78088"/>
                  </a:moveTo>
                  <a:cubicBezTo>
                    <a:pt x="479226" y="78088"/>
                    <a:pt x="473848" y="80236"/>
                    <a:pt x="470007" y="84071"/>
                  </a:cubicBezTo>
                  <a:cubicBezTo>
                    <a:pt x="466165" y="87907"/>
                    <a:pt x="463860" y="93276"/>
                    <a:pt x="463860" y="98646"/>
                  </a:cubicBezTo>
                  <a:cubicBezTo>
                    <a:pt x="463860" y="104169"/>
                    <a:pt x="466165" y="109538"/>
                    <a:pt x="470007" y="113374"/>
                  </a:cubicBezTo>
                  <a:cubicBezTo>
                    <a:pt x="473848" y="117209"/>
                    <a:pt x="479226" y="119357"/>
                    <a:pt x="484604" y="119357"/>
                  </a:cubicBezTo>
                  <a:cubicBezTo>
                    <a:pt x="490136" y="119357"/>
                    <a:pt x="495360" y="117209"/>
                    <a:pt x="499355" y="113374"/>
                  </a:cubicBezTo>
                  <a:cubicBezTo>
                    <a:pt x="503196" y="109538"/>
                    <a:pt x="505348" y="104169"/>
                    <a:pt x="505348" y="98646"/>
                  </a:cubicBezTo>
                  <a:cubicBezTo>
                    <a:pt x="505348" y="93276"/>
                    <a:pt x="503196" y="87907"/>
                    <a:pt x="499355" y="84071"/>
                  </a:cubicBezTo>
                  <a:cubicBezTo>
                    <a:pt x="495360" y="80236"/>
                    <a:pt x="490136" y="78088"/>
                    <a:pt x="484604" y="78088"/>
                  </a:cubicBezTo>
                  <a:close/>
                  <a:moveTo>
                    <a:pt x="428980" y="78088"/>
                  </a:moveTo>
                  <a:cubicBezTo>
                    <a:pt x="423602" y="78088"/>
                    <a:pt x="418224" y="80236"/>
                    <a:pt x="414383" y="84071"/>
                  </a:cubicBezTo>
                  <a:cubicBezTo>
                    <a:pt x="410541" y="87907"/>
                    <a:pt x="408236" y="93276"/>
                    <a:pt x="408236" y="98646"/>
                  </a:cubicBezTo>
                  <a:cubicBezTo>
                    <a:pt x="408236" y="104169"/>
                    <a:pt x="410541" y="109538"/>
                    <a:pt x="414383" y="113374"/>
                  </a:cubicBezTo>
                  <a:cubicBezTo>
                    <a:pt x="418224" y="117209"/>
                    <a:pt x="423602" y="119357"/>
                    <a:pt x="428980" y="119357"/>
                  </a:cubicBezTo>
                  <a:cubicBezTo>
                    <a:pt x="434512" y="119357"/>
                    <a:pt x="439890" y="117209"/>
                    <a:pt x="443731" y="113374"/>
                  </a:cubicBezTo>
                  <a:cubicBezTo>
                    <a:pt x="447573" y="109538"/>
                    <a:pt x="449724" y="104169"/>
                    <a:pt x="449724" y="98646"/>
                  </a:cubicBezTo>
                  <a:cubicBezTo>
                    <a:pt x="449724" y="93276"/>
                    <a:pt x="447573" y="87907"/>
                    <a:pt x="443731" y="84071"/>
                  </a:cubicBezTo>
                  <a:cubicBezTo>
                    <a:pt x="439890" y="80236"/>
                    <a:pt x="434512" y="78088"/>
                    <a:pt x="428980" y="78088"/>
                  </a:cubicBezTo>
                  <a:close/>
                  <a:moveTo>
                    <a:pt x="373510" y="78088"/>
                  </a:moveTo>
                  <a:cubicBezTo>
                    <a:pt x="367978" y="78088"/>
                    <a:pt x="362600" y="80236"/>
                    <a:pt x="358759" y="84071"/>
                  </a:cubicBezTo>
                  <a:cubicBezTo>
                    <a:pt x="354918" y="87907"/>
                    <a:pt x="352766" y="93276"/>
                    <a:pt x="352766" y="98646"/>
                  </a:cubicBezTo>
                  <a:cubicBezTo>
                    <a:pt x="352766" y="104169"/>
                    <a:pt x="354918" y="109538"/>
                    <a:pt x="358759" y="113374"/>
                  </a:cubicBezTo>
                  <a:cubicBezTo>
                    <a:pt x="362600" y="117209"/>
                    <a:pt x="367978" y="119357"/>
                    <a:pt x="373510" y="119357"/>
                  </a:cubicBezTo>
                  <a:cubicBezTo>
                    <a:pt x="378888" y="119357"/>
                    <a:pt x="384266" y="117209"/>
                    <a:pt x="388107" y="113374"/>
                  </a:cubicBezTo>
                  <a:cubicBezTo>
                    <a:pt x="391949" y="109538"/>
                    <a:pt x="394100" y="104169"/>
                    <a:pt x="394100" y="98646"/>
                  </a:cubicBezTo>
                  <a:cubicBezTo>
                    <a:pt x="394100" y="93276"/>
                    <a:pt x="391949" y="87907"/>
                    <a:pt x="388107" y="84071"/>
                  </a:cubicBezTo>
                  <a:cubicBezTo>
                    <a:pt x="384266" y="80236"/>
                    <a:pt x="378888" y="78088"/>
                    <a:pt x="373510" y="78088"/>
                  </a:cubicBezTo>
                  <a:close/>
                  <a:moveTo>
                    <a:pt x="53830" y="52642"/>
                  </a:moveTo>
                  <a:lnTo>
                    <a:pt x="250026" y="52642"/>
                  </a:lnTo>
                  <a:lnTo>
                    <a:pt x="250026" y="159265"/>
                  </a:lnTo>
                  <a:cubicBezTo>
                    <a:pt x="250026" y="179516"/>
                    <a:pt x="257862" y="197926"/>
                    <a:pt x="270614" y="211733"/>
                  </a:cubicBezTo>
                  <a:cubicBezTo>
                    <a:pt x="265851" y="216029"/>
                    <a:pt x="259398" y="218637"/>
                    <a:pt x="252331" y="218637"/>
                  </a:cubicBezTo>
                  <a:lnTo>
                    <a:pt x="116054" y="218637"/>
                  </a:lnTo>
                  <a:lnTo>
                    <a:pt x="112520" y="227995"/>
                  </a:lnTo>
                  <a:cubicBezTo>
                    <a:pt x="108525" y="238581"/>
                    <a:pt x="98385" y="245638"/>
                    <a:pt x="87016" y="245638"/>
                  </a:cubicBezTo>
                  <a:cubicBezTo>
                    <a:pt x="75647" y="245638"/>
                    <a:pt x="65506" y="238427"/>
                    <a:pt x="61512" y="227842"/>
                  </a:cubicBezTo>
                  <a:lnTo>
                    <a:pt x="58593" y="219711"/>
                  </a:lnTo>
                  <a:lnTo>
                    <a:pt x="49989" y="218484"/>
                  </a:lnTo>
                  <a:cubicBezTo>
                    <a:pt x="36469" y="216489"/>
                    <a:pt x="26175" y="204830"/>
                    <a:pt x="26175" y="191176"/>
                  </a:cubicBezTo>
                  <a:lnTo>
                    <a:pt x="26175" y="80103"/>
                  </a:lnTo>
                  <a:cubicBezTo>
                    <a:pt x="26175" y="64915"/>
                    <a:pt x="38620" y="52642"/>
                    <a:pt x="53830" y="52642"/>
                  </a:cubicBezTo>
                  <a:close/>
                  <a:moveTo>
                    <a:pt x="327413" y="0"/>
                  </a:moveTo>
                  <a:lnTo>
                    <a:pt x="525938" y="0"/>
                  </a:lnTo>
                  <a:cubicBezTo>
                    <a:pt x="552520" y="0"/>
                    <a:pt x="574186" y="21632"/>
                    <a:pt x="574186" y="48326"/>
                  </a:cubicBezTo>
                  <a:lnTo>
                    <a:pt x="574186" y="159245"/>
                  </a:lnTo>
                  <a:cubicBezTo>
                    <a:pt x="574186" y="179802"/>
                    <a:pt x="560972" y="198212"/>
                    <a:pt x="541457" y="204962"/>
                  </a:cubicBezTo>
                  <a:lnTo>
                    <a:pt x="536386" y="206650"/>
                  </a:lnTo>
                  <a:lnTo>
                    <a:pt x="533774" y="211099"/>
                  </a:lnTo>
                  <a:cubicBezTo>
                    <a:pt x="525016" y="225520"/>
                    <a:pt x="509343" y="234418"/>
                    <a:pt x="492594" y="234418"/>
                  </a:cubicBezTo>
                  <a:cubicBezTo>
                    <a:pt x="476921" y="234418"/>
                    <a:pt x="462170" y="226747"/>
                    <a:pt x="453258" y="213707"/>
                  </a:cubicBezTo>
                  <a:lnTo>
                    <a:pt x="448802" y="207570"/>
                  </a:lnTo>
                  <a:lnTo>
                    <a:pt x="327413" y="207570"/>
                  </a:lnTo>
                  <a:cubicBezTo>
                    <a:pt x="300677" y="207570"/>
                    <a:pt x="279011" y="185939"/>
                    <a:pt x="279011" y="159245"/>
                  </a:cubicBezTo>
                  <a:lnTo>
                    <a:pt x="279011" y="48326"/>
                  </a:lnTo>
                  <a:cubicBezTo>
                    <a:pt x="279011" y="21632"/>
                    <a:pt x="300677" y="0"/>
                    <a:pt x="32741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8" name="文本框 50"/>
            <p:cNvSpPr txBox="1"/>
            <p:nvPr/>
          </p:nvSpPr>
          <p:spPr>
            <a:xfrm>
              <a:off x="2391872" y="3716655"/>
              <a:ext cx="2352040" cy="92202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3. 学会辩证思维，是培养良好思维方式的主要途径</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79" name="Group 51"/>
          <p:cNvGrpSpPr/>
          <p:nvPr/>
        </p:nvGrpSpPr>
        <p:grpSpPr>
          <a:xfrm>
            <a:off x="1507715" y="4172818"/>
            <a:ext cx="2435225" cy="1660525"/>
            <a:chOff x="2110567" y="2978121"/>
            <a:chExt cx="2435225" cy="1660525"/>
          </a:xfrm>
        </p:grpSpPr>
        <p:sp>
          <p:nvSpPr>
            <p:cNvPr id="80" name="Oval 52"/>
            <p:cNvSpPr/>
            <p:nvPr/>
          </p:nvSpPr>
          <p:spPr>
            <a:xfrm>
              <a:off x="3022202" y="2978121"/>
              <a:ext cx="584200" cy="546157"/>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3" name="文本框 55"/>
            <p:cNvSpPr txBox="1"/>
            <p:nvPr/>
          </p:nvSpPr>
          <p:spPr>
            <a:xfrm>
              <a:off x="2110567" y="3716626"/>
              <a:ext cx="2435225" cy="92202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4. 开发创新思维，是培养良好思维方式的重要环节</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9" name="Group 56"/>
          <p:cNvGrpSpPr/>
          <p:nvPr/>
        </p:nvGrpSpPr>
        <p:grpSpPr>
          <a:xfrm>
            <a:off x="4864325" y="4191084"/>
            <a:ext cx="2462530" cy="1900555"/>
            <a:chOff x="2082627" y="3014654"/>
            <a:chExt cx="2462530" cy="1900555"/>
          </a:xfrm>
        </p:grpSpPr>
        <p:sp>
          <p:nvSpPr>
            <p:cNvPr id="90" name="Oval 57"/>
            <p:cNvSpPr/>
            <p:nvPr/>
          </p:nvSpPr>
          <p:spPr>
            <a:xfrm>
              <a:off x="3022202" y="3014654"/>
              <a:ext cx="584200" cy="473090"/>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3" name="文本框 60"/>
            <p:cNvSpPr txBox="1"/>
            <p:nvPr/>
          </p:nvSpPr>
          <p:spPr>
            <a:xfrm>
              <a:off x="2082627" y="3716329"/>
              <a:ext cx="2462530" cy="119888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5. 避免思维定式的负效应，是培养良好思维方式必须注意的重要问题</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99" name="Group 61"/>
          <p:cNvGrpSpPr/>
          <p:nvPr/>
        </p:nvGrpSpPr>
        <p:grpSpPr>
          <a:xfrm>
            <a:off x="8558120" y="4163588"/>
            <a:ext cx="2169795" cy="1402080"/>
            <a:chOff x="2391872" y="2959662"/>
            <a:chExt cx="2169795" cy="1402080"/>
          </a:xfrm>
        </p:grpSpPr>
        <p:sp>
          <p:nvSpPr>
            <p:cNvPr id="100" name="Oval 62"/>
            <p:cNvSpPr/>
            <p:nvPr/>
          </p:nvSpPr>
          <p:spPr>
            <a:xfrm>
              <a:off x="3022202" y="2959662"/>
              <a:ext cx="584200" cy="583074"/>
            </a:xfrm>
            <a:custGeom>
              <a:avLst/>
              <a:gdLst>
                <a:gd name="connsiteX0" fmla="*/ 579996 w 605912"/>
                <a:gd name="connsiteY0" fmla="*/ 331577 h 604745"/>
                <a:gd name="connsiteX1" fmla="*/ 599400 w 605912"/>
                <a:gd name="connsiteY1" fmla="*/ 361244 h 604745"/>
                <a:gd name="connsiteX2" fmla="*/ 590394 w 605912"/>
                <a:gd name="connsiteY2" fmla="*/ 401201 h 604745"/>
                <a:gd name="connsiteX3" fmla="*/ 335366 w 605912"/>
                <a:gd name="connsiteY3" fmla="*/ 603027 h 604745"/>
                <a:gd name="connsiteX4" fmla="*/ 58427 w 605912"/>
                <a:gd name="connsiteY4" fmla="*/ 480652 h 604745"/>
                <a:gd name="connsiteX5" fmla="*/ 50814 w 605912"/>
                <a:gd name="connsiteY5" fmla="*/ 515510 h 604745"/>
                <a:gd name="connsiteX6" fmla="*/ 19806 w 605912"/>
                <a:gd name="connsiteY6" fmla="*/ 536091 h 604745"/>
                <a:gd name="connsiteX7" fmla="*/ 495 w 605912"/>
                <a:gd name="connsiteY7" fmla="*/ 506517 h 604745"/>
                <a:gd name="connsiteX8" fmla="*/ 22405 w 605912"/>
                <a:gd name="connsiteY8" fmla="*/ 404909 h 604745"/>
                <a:gd name="connsiteX9" fmla="*/ 53413 w 605912"/>
                <a:gd name="connsiteY9" fmla="*/ 385626 h 604745"/>
                <a:gd name="connsiteX10" fmla="*/ 153772 w 605912"/>
                <a:gd name="connsiteY10" fmla="*/ 407505 h 604745"/>
                <a:gd name="connsiteX11" fmla="*/ 173083 w 605912"/>
                <a:gd name="connsiteY11" fmla="*/ 437079 h 604745"/>
                <a:gd name="connsiteX12" fmla="*/ 143467 w 605912"/>
                <a:gd name="connsiteY12" fmla="*/ 456362 h 604745"/>
                <a:gd name="connsiteX13" fmla="*/ 95841 w 605912"/>
                <a:gd name="connsiteY13" fmla="*/ 445794 h 604745"/>
                <a:gd name="connsiteX14" fmla="*/ 330167 w 605912"/>
                <a:gd name="connsiteY14" fmla="*/ 552779 h 604745"/>
                <a:gd name="connsiteX15" fmla="*/ 539704 w 605912"/>
                <a:gd name="connsiteY15" fmla="*/ 392208 h 604745"/>
                <a:gd name="connsiteX16" fmla="*/ 550381 w 605912"/>
                <a:gd name="connsiteY16" fmla="*/ 350861 h 604745"/>
                <a:gd name="connsiteX17" fmla="*/ 579996 w 605912"/>
                <a:gd name="connsiteY17" fmla="*/ 331577 h 604745"/>
                <a:gd name="connsiteX18" fmla="*/ 551796 w 605912"/>
                <a:gd name="connsiteY18" fmla="*/ 173561 h 604745"/>
                <a:gd name="connsiteX19" fmla="*/ 585238 w 605912"/>
                <a:gd name="connsiteY19" fmla="*/ 187651 h 604745"/>
                <a:gd name="connsiteX20" fmla="*/ 605767 w 605912"/>
                <a:gd name="connsiteY20" fmla="*/ 269970 h 604745"/>
                <a:gd name="connsiteX21" fmla="*/ 582637 w 605912"/>
                <a:gd name="connsiteY21" fmla="*/ 299542 h 604745"/>
                <a:gd name="connsiteX22" fmla="*/ 554211 w 605912"/>
                <a:gd name="connsiteY22" fmla="*/ 275069 h 604745"/>
                <a:gd name="connsiteX23" fmla="*/ 537490 w 605912"/>
                <a:gd name="connsiteY23" fmla="*/ 206933 h 604745"/>
                <a:gd name="connsiteX24" fmla="*/ 551796 w 605912"/>
                <a:gd name="connsiteY24" fmla="*/ 173561 h 604745"/>
                <a:gd name="connsiteX25" fmla="*/ 322443 w 605912"/>
                <a:gd name="connsiteY25" fmla="*/ 100626 h 604745"/>
                <a:gd name="connsiteX26" fmla="*/ 348253 w 605912"/>
                <a:gd name="connsiteY26" fmla="*/ 126390 h 604745"/>
                <a:gd name="connsiteX27" fmla="*/ 348253 w 605912"/>
                <a:gd name="connsiteY27" fmla="*/ 302105 h 604745"/>
                <a:gd name="connsiteX28" fmla="*/ 322443 w 605912"/>
                <a:gd name="connsiteY28" fmla="*/ 327776 h 604745"/>
                <a:gd name="connsiteX29" fmla="*/ 203790 w 605912"/>
                <a:gd name="connsiteY29" fmla="*/ 327776 h 604745"/>
                <a:gd name="connsiteX30" fmla="*/ 177979 w 605912"/>
                <a:gd name="connsiteY30" fmla="*/ 302105 h 604745"/>
                <a:gd name="connsiteX31" fmla="*/ 203790 w 605912"/>
                <a:gd name="connsiteY31" fmla="*/ 276341 h 604745"/>
                <a:gd name="connsiteX32" fmla="*/ 296725 w 605912"/>
                <a:gd name="connsiteY32" fmla="*/ 276341 h 604745"/>
                <a:gd name="connsiteX33" fmla="*/ 296725 w 605912"/>
                <a:gd name="connsiteY33" fmla="*/ 126390 h 604745"/>
                <a:gd name="connsiteX34" fmla="*/ 322443 w 605912"/>
                <a:gd name="connsiteY34" fmla="*/ 100626 h 604745"/>
                <a:gd name="connsiteX35" fmla="*/ 92559 w 605912"/>
                <a:gd name="connsiteY35" fmla="*/ 94430 h 604745"/>
                <a:gd name="connsiteX36" fmla="*/ 111053 w 605912"/>
                <a:gd name="connsiteY36" fmla="*/ 100399 h 604745"/>
                <a:gd name="connsiteX37" fmla="*/ 113652 w 605912"/>
                <a:gd name="connsiteY37" fmla="*/ 136379 h 604745"/>
                <a:gd name="connsiteX38" fmla="*/ 93139 w 605912"/>
                <a:gd name="connsiteY38" fmla="*/ 163271 h 604745"/>
                <a:gd name="connsiteX39" fmla="*/ 57125 w 605912"/>
                <a:gd name="connsiteY39" fmla="*/ 170967 h 604745"/>
                <a:gd name="connsiteX40" fmla="*/ 49328 w 605912"/>
                <a:gd name="connsiteY40" fmla="*/ 136379 h 604745"/>
                <a:gd name="connsiteX41" fmla="*/ 75039 w 605912"/>
                <a:gd name="connsiteY41" fmla="*/ 102996 h 604745"/>
                <a:gd name="connsiteX42" fmla="*/ 92559 w 605912"/>
                <a:gd name="connsiteY42" fmla="*/ 94430 h 604745"/>
                <a:gd name="connsiteX43" fmla="*/ 454317 w 605912"/>
                <a:gd name="connsiteY43" fmla="*/ 48612 h 604745"/>
                <a:gd name="connsiteX44" fmla="*/ 473157 w 605912"/>
                <a:gd name="connsiteY44" fmla="*/ 52646 h 604745"/>
                <a:gd name="connsiteX45" fmla="*/ 537512 w 605912"/>
                <a:gd name="connsiteY45" fmla="*/ 111896 h 604745"/>
                <a:gd name="connsiteX46" fmla="*/ 533704 w 605912"/>
                <a:gd name="connsiteY46" fmla="*/ 147872 h 604745"/>
                <a:gd name="connsiteX47" fmla="*/ 498880 w 605912"/>
                <a:gd name="connsiteY47" fmla="*/ 143977 h 604745"/>
                <a:gd name="connsiteX48" fmla="*/ 444833 w 605912"/>
                <a:gd name="connsiteY48" fmla="*/ 93814 h 604745"/>
                <a:gd name="connsiteX49" fmla="*/ 438333 w 605912"/>
                <a:gd name="connsiteY49" fmla="*/ 59043 h 604745"/>
                <a:gd name="connsiteX50" fmla="*/ 454317 w 605912"/>
                <a:gd name="connsiteY50" fmla="*/ 48612 h 604745"/>
                <a:gd name="connsiteX51" fmla="*/ 220720 w 605912"/>
                <a:gd name="connsiteY51" fmla="*/ 11442 h 604745"/>
                <a:gd name="connsiteX52" fmla="*/ 251724 w 605912"/>
                <a:gd name="connsiteY52" fmla="*/ 29418 h 604745"/>
                <a:gd name="connsiteX53" fmla="*/ 233623 w 605912"/>
                <a:gd name="connsiteY53" fmla="*/ 60368 h 604745"/>
                <a:gd name="connsiteX54" fmla="*/ 166693 w 605912"/>
                <a:gd name="connsiteY54" fmla="*/ 89834 h 604745"/>
                <a:gd name="connsiteX55" fmla="*/ 133275 w 605912"/>
                <a:gd name="connsiteY55" fmla="*/ 80846 h 604745"/>
                <a:gd name="connsiteX56" fmla="*/ 140887 w 605912"/>
                <a:gd name="connsiteY56" fmla="*/ 46097 h 604745"/>
                <a:gd name="connsiteX57" fmla="*/ 220720 w 605912"/>
                <a:gd name="connsiteY57" fmla="*/ 11442 h 604745"/>
                <a:gd name="connsiteX58" fmla="*/ 309640 w 605912"/>
                <a:gd name="connsiteY58" fmla="*/ 0 h 604745"/>
                <a:gd name="connsiteX59" fmla="*/ 395899 w 605912"/>
                <a:gd name="connsiteY59" fmla="*/ 14101 h 604745"/>
                <a:gd name="connsiteX60" fmla="*/ 412612 w 605912"/>
                <a:gd name="connsiteY60" fmla="*/ 46292 h 604745"/>
                <a:gd name="connsiteX61" fmla="*/ 380393 w 605912"/>
                <a:gd name="connsiteY61" fmla="*/ 61692 h 604745"/>
                <a:gd name="connsiteX62" fmla="*/ 308247 w 605912"/>
                <a:gd name="connsiteY62" fmla="*/ 50096 h 604745"/>
                <a:gd name="connsiteX63" fmla="*/ 283827 w 605912"/>
                <a:gd name="connsiteY63" fmla="*/ 24491 h 604745"/>
                <a:gd name="connsiteX64" fmla="*/ 309640 w 605912"/>
                <a:gd name="connsiteY64" fmla="*/ 0 h 60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912" h="604745">
                  <a:moveTo>
                    <a:pt x="579996" y="331577"/>
                  </a:moveTo>
                  <a:cubicBezTo>
                    <a:pt x="594201" y="334173"/>
                    <a:pt x="603206" y="347060"/>
                    <a:pt x="599400" y="361244"/>
                  </a:cubicBezTo>
                  <a:cubicBezTo>
                    <a:pt x="597450" y="371071"/>
                    <a:pt x="591601" y="397956"/>
                    <a:pt x="590394" y="401201"/>
                  </a:cubicBezTo>
                  <a:cubicBezTo>
                    <a:pt x="551773" y="511709"/>
                    <a:pt x="452436" y="590418"/>
                    <a:pt x="335366" y="603027"/>
                  </a:cubicBezTo>
                  <a:cubicBezTo>
                    <a:pt x="219224" y="615542"/>
                    <a:pt x="115801" y="558156"/>
                    <a:pt x="58427" y="480652"/>
                  </a:cubicBezTo>
                  <a:lnTo>
                    <a:pt x="50814" y="515510"/>
                  </a:lnTo>
                  <a:cubicBezTo>
                    <a:pt x="46822" y="528397"/>
                    <a:pt x="35588" y="537667"/>
                    <a:pt x="19806" y="536091"/>
                  </a:cubicBezTo>
                  <a:cubicBezTo>
                    <a:pt x="5694" y="533496"/>
                    <a:pt x="-2104" y="519404"/>
                    <a:pt x="495" y="506517"/>
                  </a:cubicBezTo>
                  <a:lnTo>
                    <a:pt x="22405" y="404909"/>
                  </a:lnTo>
                  <a:cubicBezTo>
                    <a:pt x="26862" y="385626"/>
                    <a:pt x="46915" y="384421"/>
                    <a:pt x="53413" y="385626"/>
                  </a:cubicBezTo>
                  <a:lnTo>
                    <a:pt x="153772" y="407505"/>
                  </a:lnTo>
                  <a:cubicBezTo>
                    <a:pt x="167884" y="410101"/>
                    <a:pt x="175682" y="424193"/>
                    <a:pt x="173083" y="437079"/>
                  </a:cubicBezTo>
                  <a:cubicBezTo>
                    <a:pt x="170483" y="451171"/>
                    <a:pt x="156372" y="458958"/>
                    <a:pt x="143467" y="456362"/>
                  </a:cubicBezTo>
                  <a:lnTo>
                    <a:pt x="95841" y="445794"/>
                  </a:lnTo>
                  <a:cubicBezTo>
                    <a:pt x="147924" y="520702"/>
                    <a:pt x="237792" y="562420"/>
                    <a:pt x="330167" y="552779"/>
                  </a:cubicBezTo>
                  <a:cubicBezTo>
                    <a:pt x="424027" y="542766"/>
                    <a:pt x="505725" y="480559"/>
                    <a:pt x="539704" y="392208"/>
                  </a:cubicBezTo>
                  <a:cubicBezTo>
                    <a:pt x="539890" y="389613"/>
                    <a:pt x="547781" y="362542"/>
                    <a:pt x="550381" y="350861"/>
                  </a:cubicBezTo>
                  <a:cubicBezTo>
                    <a:pt x="552980" y="336769"/>
                    <a:pt x="565885" y="327776"/>
                    <a:pt x="579996" y="331577"/>
                  </a:cubicBezTo>
                  <a:close/>
                  <a:moveTo>
                    <a:pt x="551796" y="173561"/>
                  </a:moveTo>
                  <a:cubicBezTo>
                    <a:pt x="564615" y="168369"/>
                    <a:pt x="578735" y="174766"/>
                    <a:pt x="585238" y="187651"/>
                  </a:cubicBezTo>
                  <a:cubicBezTo>
                    <a:pt x="595456" y="213329"/>
                    <a:pt x="603166" y="241696"/>
                    <a:pt x="605767" y="269970"/>
                  </a:cubicBezTo>
                  <a:cubicBezTo>
                    <a:pt x="605767" y="269970"/>
                    <a:pt x="609204" y="296019"/>
                    <a:pt x="582637" y="299542"/>
                  </a:cubicBezTo>
                  <a:cubicBezTo>
                    <a:pt x="555697" y="303713"/>
                    <a:pt x="554211" y="275069"/>
                    <a:pt x="554211" y="275069"/>
                  </a:cubicBezTo>
                  <a:cubicBezTo>
                    <a:pt x="551610" y="251893"/>
                    <a:pt x="546594" y="228811"/>
                    <a:pt x="537490" y="206933"/>
                  </a:cubicBezTo>
                  <a:cubicBezTo>
                    <a:pt x="532288" y="194048"/>
                    <a:pt x="538791" y="179957"/>
                    <a:pt x="551796" y="173561"/>
                  </a:cubicBezTo>
                  <a:close/>
                  <a:moveTo>
                    <a:pt x="322443" y="100626"/>
                  </a:moveTo>
                  <a:cubicBezTo>
                    <a:pt x="336555" y="100626"/>
                    <a:pt x="348253" y="112303"/>
                    <a:pt x="348253" y="126390"/>
                  </a:cubicBezTo>
                  <a:lnTo>
                    <a:pt x="348253" y="302105"/>
                  </a:lnTo>
                  <a:cubicBezTo>
                    <a:pt x="346953" y="316192"/>
                    <a:pt x="336555" y="327776"/>
                    <a:pt x="322443" y="327776"/>
                  </a:cubicBezTo>
                  <a:lnTo>
                    <a:pt x="203790" y="327776"/>
                  </a:lnTo>
                  <a:cubicBezTo>
                    <a:pt x="189492" y="327776"/>
                    <a:pt x="177979" y="316192"/>
                    <a:pt x="177979" y="302105"/>
                  </a:cubicBezTo>
                  <a:cubicBezTo>
                    <a:pt x="177979" y="288018"/>
                    <a:pt x="189677" y="276341"/>
                    <a:pt x="203790" y="276341"/>
                  </a:cubicBezTo>
                  <a:lnTo>
                    <a:pt x="296725" y="276341"/>
                  </a:lnTo>
                  <a:lnTo>
                    <a:pt x="296725" y="126390"/>
                  </a:lnTo>
                  <a:cubicBezTo>
                    <a:pt x="296725" y="112303"/>
                    <a:pt x="308331" y="100626"/>
                    <a:pt x="322443" y="100626"/>
                  </a:cubicBezTo>
                  <a:close/>
                  <a:moveTo>
                    <a:pt x="92559" y="94430"/>
                  </a:moveTo>
                  <a:cubicBezTo>
                    <a:pt x="99149" y="93931"/>
                    <a:pt x="105902" y="95856"/>
                    <a:pt x="111053" y="100399"/>
                  </a:cubicBezTo>
                  <a:cubicBezTo>
                    <a:pt x="121356" y="109395"/>
                    <a:pt x="122656" y="126086"/>
                    <a:pt x="113652" y="136379"/>
                  </a:cubicBezTo>
                  <a:cubicBezTo>
                    <a:pt x="105948" y="145281"/>
                    <a:pt x="99544" y="154276"/>
                    <a:pt x="93139" y="163271"/>
                  </a:cubicBezTo>
                  <a:cubicBezTo>
                    <a:pt x="76988" y="181353"/>
                    <a:pt x="62323" y="173564"/>
                    <a:pt x="57125" y="170967"/>
                  </a:cubicBezTo>
                  <a:cubicBezTo>
                    <a:pt x="45615" y="163178"/>
                    <a:pt x="41717" y="147878"/>
                    <a:pt x="49328" y="136379"/>
                  </a:cubicBezTo>
                  <a:cubicBezTo>
                    <a:pt x="56939" y="124881"/>
                    <a:pt x="66036" y="113197"/>
                    <a:pt x="75039" y="102996"/>
                  </a:cubicBezTo>
                  <a:cubicBezTo>
                    <a:pt x="79541" y="97849"/>
                    <a:pt x="85969" y="94928"/>
                    <a:pt x="92559" y="94430"/>
                  </a:cubicBezTo>
                  <a:close/>
                  <a:moveTo>
                    <a:pt x="454317" y="48612"/>
                  </a:moveTo>
                  <a:cubicBezTo>
                    <a:pt x="460597" y="47500"/>
                    <a:pt x="467353" y="48798"/>
                    <a:pt x="473157" y="52646"/>
                  </a:cubicBezTo>
                  <a:cubicBezTo>
                    <a:pt x="497580" y="69428"/>
                    <a:pt x="519496" y="90013"/>
                    <a:pt x="537512" y="111896"/>
                  </a:cubicBezTo>
                  <a:cubicBezTo>
                    <a:pt x="546612" y="122095"/>
                    <a:pt x="544012" y="138785"/>
                    <a:pt x="533704" y="147872"/>
                  </a:cubicBezTo>
                  <a:cubicBezTo>
                    <a:pt x="529897" y="152415"/>
                    <a:pt x="510395" y="158349"/>
                    <a:pt x="498880" y="143977"/>
                  </a:cubicBezTo>
                  <a:cubicBezTo>
                    <a:pt x="483465" y="124691"/>
                    <a:pt x="465356" y="107908"/>
                    <a:pt x="444833" y="93814"/>
                  </a:cubicBezTo>
                  <a:cubicBezTo>
                    <a:pt x="433132" y="86026"/>
                    <a:pt x="430532" y="70726"/>
                    <a:pt x="438333" y="59043"/>
                  </a:cubicBezTo>
                  <a:cubicBezTo>
                    <a:pt x="442233" y="53248"/>
                    <a:pt x="448037" y="49725"/>
                    <a:pt x="454317" y="48612"/>
                  </a:cubicBezTo>
                  <a:close/>
                  <a:moveTo>
                    <a:pt x="220720" y="11442"/>
                  </a:moveTo>
                  <a:cubicBezTo>
                    <a:pt x="233623" y="7550"/>
                    <a:pt x="247826" y="15333"/>
                    <a:pt x="251724" y="29418"/>
                  </a:cubicBezTo>
                  <a:cubicBezTo>
                    <a:pt x="255530" y="42298"/>
                    <a:pt x="247733" y="56476"/>
                    <a:pt x="233623" y="60368"/>
                  </a:cubicBezTo>
                  <a:cubicBezTo>
                    <a:pt x="210509" y="66761"/>
                    <a:pt x="187209" y="77047"/>
                    <a:pt x="166693" y="89834"/>
                  </a:cubicBezTo>
                  <a:cubicBezTo>
                    <a:pt x="149242" y="96321"/>
                    <a:pt x="138288" y="88630"/>
                    <a:pt x="133275" y="80846"/>
                  </a:cubicBezTo>
                  <a:cubicBezTo>
                    <a:pt x="125478" y="69263"/>
                    <a:pt x="129284" y="53789"/>
                    <a:pt x="140887" y="46097"/>
                  </a:cubicBezTo>
                  <a:cubicBezTo>
                    <a:pt x="165394" y="30715"/>
                    <a:pt x="192407" y="19040"/>
                    <a:pt x="220720" y="11442"/>
                  </a:cubicBezTo>
                  <a:close/>
                  <a:moveTo>
                    <a:pt x="309640" y="0"/>
                  </a:moveTo>
                  <a:cubicBezTo>
                    <a:pt x="339167" y="0"/>
                    <a:pt x="367579" y="5102"/>
                    <a:pt x="395899" y="14101"/>
                  </a:cubicBezTo>
                  <a:cubicBezTo>
                    <a:pt x="408805" y="17904"/>
                    <a:pt x="416419" y="32191"/>
                    <a:pt x="412612" y="46292"/>
                  </a:cubicBezTo>
                  <a:cubicBezTo>
                    <a:pt x="407413" y="56497"/>
                    <a:pt x="395992" y="66331"/>
                    <a:pt x="380393" y="61692"/>
                  </a:cubicBezTo>
                  <a:cubicBezTo>
                    <a:pt x="357180" y="53899"/>
                    <a:pt x="332760" y="50096"/>
                    <a:pt x="308247" y="50096"/>
                  </a:cubicBezTo>
                  <a:cubicBezTo>
                    <a:pt x="294134" y="50096"/>
                    <a:pt x="283827" y="38685"/>
                    <a:pt x="283827" y="24491"/>
                  </a:cubicBezTo>
                  <a:cubicBezTo>
                    <a:pt x="283827" y="10297"/>
                    <a:pt x="295527" y="0"/>
                    <a:pt x="30964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3" name="文本框 65"/>
            <p:cNvSpPr txBox="1"/>
            <p:nvPr/>
          </p:nvSpPr>
          <p:spPr>
            <a:xfrm>
              <a:off x="2391872" y="3716582"/>
              <a:ext cx="2169795"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6. 优化思维主体意识的烙印</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cxnSp>
        <p:nvCxnSpPr>
          <p:cNvPr id="71" name="直接连接符 70"/>
          <p:cNvCxnSpPr/>
          <p:nvPr/>
        </p:nvCxnSpPr>
        <p:spPr>
          <a:xfrm>
            <a:off x="440372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40372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78827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78827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90195" y="421005"/>
            <a:ext cx="5927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一、创新思维的培养与提升</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8" name="文本框 7"/>
          <p:cNvSpPr txBox="1"/>
          <p:nvPr/>
        </p:nvSpPr>
        <p:spPr>
          <a:xfrm>
            <a:off x="1134177" y="1125026"/>
            <a:ext cx="35636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（三）优化思维结构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500" fill="hold"/>
                                        <p:tgtEl>
                                          <p:spTgt spid="84"/>
                                        </p:tgtEl>
                                        <p:attrNameLst>
                                          <p:attrName>ppt_w</p:attrName>
                                        </p:attrNameLst>
                                      </p:cBhvr>
                                      <p:tavLst>
                                        <p:tav tm="0">
                                          <p:val>
                                            <p:fltVal val="0"/>
                                          </p:val>
                                        </p:tav>
                                        <p:tav tm="100000">
                                          <p:val>
                                            <p:strVal val="#ppt_w"/>
                                          </p:val>
                                        </p:tav>
                                      </p:tavLst>
                                    </p:anim>
                                    <p:anim calcmode="lin" valueType="num">
                                      <p:cBhvr>
                                        <p:cTn id="13" dur="500" fill="hold"/>
                                        <p:tgtEl>
                                          <p:spTgt spid="84"/>
                                        </p:tgtEl>
                                        <p:attrNameLst>
                                          <p:attrName>ppt_h</p:attrName>
                                        </p:attrNameLst>
                                      </p:cBhvr>
                                      <p:tavLst>
                                        <p:tav tm="0">
                                          <p:val>
                                            <p:fltVal val="0"/>
                                          </p:val>
                                        </p:tav>
                                        <p:tav tm="100000">
                                          <p:val>
                                            <p:strVal val="#ppt_h"/>
                                          </p:val>
                                        </p:tav>
                                      </p:tavLst>
                                    </p:anim>
                                    <p:animEffect transition="in" filter="fade">
                                      <p:cBhvr>
                                        <p:cTn id="14" dur="500"/>
                                        <p:tgtEl>
                                          <p:spTgt spid="84"/>
                                        </p:tgtEl>
                                      </p:cBhvr>
                                    </p:animEffect>
                                  </p:childTnLst>
                                </p:cTn>
                              </p:par>
                              <p:par>
                                <p:cTn id="15" presetID="53" presetClass="entr" presetSubtype="16"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par>
                                <p:cTn id="30" presetID="53" presetClass="entr" presetSubtype="16" fill="hold" nodeType="withEffect">
                                  <p:stCondLst>
                                    <p:cond delay="0"/>
                                  </p:stCondLst>
                                  <p:childTnLst>
                                    <p:set>
                                      <p:cBhvr>
                                        <p:cTn id="31" dur="1" fill="hold">
                                          <p:stCondLst>
                                            <p:cond delay="0"/>
                                          </p:stCondLst>
                                        </p:cTn>
                                        <p:tgtEl>
                                          <p:spTgt spid="99"/>
                                        </p:tgtEl>
                                        <p:attrNameLst>
                                          <p:attrName>style.visibility</p:attrName>
                                        </p:attrNameLst>
                                      </p:cBhvr>
                                      <p:to>
                                        <p:strVal val="visible"/>
                                      </p:to>
                                    </p:set>
                                    <p:anim calcmode="lin" valueType="num">
                                      <p:cBhvr>
                                        <p:cTn id="32" dur="500" fill="hold"/>
                                        <p:tgtEl>
                                          <p:spTgt spid="99"/>
                                        </p:tgtEl>
                                        <p:attrNameLst>
                                          <p:attrName>ppt_w</p:attrName>
                                        </p:attrNameLst>
                                      </p:cBhvr>
                                      <p:tavLst>
                                        <p:tav tm="0">
                                          <p:val>
                                            <p:fltVal val="0"/>
                                          </p:val>
                                        </p:tav>
                                        <p:tav tm="100000">
                                          <p:val>
                                            <p:strVal val="#ppt_w"/>
                                          </p:val>
                                        </p:tav>
                                      </p:tavLst>
                                    </p:anim>
                                    <p:anim calcmode="lin" valueType="num">
                                      <p:cBhvr>
                                        <p:cTn id="33" dur="500" fill="hold"/>
                                        <p:tgtEl>
                                          <p:spTgt spid="99"/>
                                        </p:tgtEl>
                                        <p:attrNameLst>
                                          <p:attrName>ppt_h</p:attrName>
                                        </p:attrNameLst>
                                      </p:cBhvr>
                                      <p:tavLst>
                                        <p:tav tm="0">
                                          <p:val>
                                            <p:fltVal val="0"/>
                                          </p:val>
                                        </p:tav>
                                        <p:tav tm="100000">
                                          <p:val>
                                            <p:strVal val="#ppt_h"/>
                                          </p:val>
                                        </p:tav>
                                      </p:tavLst>
                                    </p:anim>
                                    <p:animEffect transition="in" filter="fade">
                                      <p:cBhvr>
                                        <p:cTn id="34" dur="500"/>
                                        <p:tgtEl>
                                          <p:spTgt spid="99"/>
                                        </p:tgtEl>
                                      </p:cBhvr>
                                    </p:animEffect>
                                  </p:childTnLst>
                                </p:cTn>
                              </p:par>
                            </p:childTnLst>
                          </p:cTn>
                        </p:par>
                        <p:par>
                          <p:cTn id="35" fill="hold">
                            <p:stCondLst>
                              <p:cond delay="500"/>
                            </p:stCondLst>
                            <p:childTnLst>
                              <p:par>
                                <p:cTn id="36" presetID="16" presetClass="entr" presetSubtype="42"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barn(outHorizontal)">
                                      <p:cBhvr>
                                        <p:cTn id="38" dur="500"/>
                                        <p:tgtEl>
                                          <p:spTgt spid="71"/>
                                        </p:tgtEl>
                                      </p:cBhvr>
                                    </p:animEffect>
                                  </p:childTnLst>
                                </p:cTn>
                              </p:par>
                              <p:par>
                                <p:cTn id="39" presetID="16" presetClass="entr" presetSubtype="42" fill="hold" nodeType="with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barn(outHorizontal)">
                                      <p:cBhvr>
                                        <p:cTn id="41" dur="500"/>
                                        <p:tgtEl>
                                          <p:spTgt spid="73"/>
                                        </p:tgtEl>
                                      </p:cBhvr>
                                    </p:animEffect>
                                  </p:childTnLst>
                                </p:cTn>
                              </p:par>
                              <p:par>
                                <p:cTn id="42" presetID="16" presetClass="entr" presetSubtype="42" fill="hold" nodeType="with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barn(outHorizontal)">
                                      <p:cBhvr>
                                        <p:cTn id="44" dur="500"/>
                                        <p:tgtEl>
                                          <p:spTgt spid="74"/>
                                        </p:tgtEl>
                                      </p:cBhvr>
                                    </p:animEffect>
                                  </p:childTnLst>
                                </p:cTn>
                              </p:par>
                              <p:par>
                                <p:cTn id="45" presetID="16" presetClass="entr" presetSubtype="42"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barn(outHorizontal)">
                                      <p:cBhvr>
                                        <p:cTn id="4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477529" y="2476105"/>
            <a:ext cx="3242196" cy="3236398"/>
            <a:chOff x="2536563" y="2155824"/>
            <a:chExt cx="2550914" cy="2546352"/>
          </a:xfrm>
        </p:grpSpPr>
        <p:sp>
          <p:nvSpPr>
            <p:cNvPr id="3" name="ValueBack1"/>
            <p:cNvSpPr/>
            <p:nvPr/>
          </p:nvSpPr>
          <p:spPr bwMode="auto">
            <a:xfrm>
              <a:off x="2536563" y="2155824"/>
              <a:ext cx="1275457" cy="1273176"/>
            </a:xfrm>
            <a:custGeom>
              <a:avLst/>
              <a:gdLst>
                <a:gd name="T0" fmla="*/ 1084 w 1084"/>
                <a:gd name="T1" fmla="*/ 1084 h 1084"/>
                <a:gd name="T2" fmla="*/ 542 w 1084"/>
                <a:gd name="T3" fmla="*/ 1084 h 1084"/>
                <a:gd name="T4" fmla="*/ 0 w 1084"/>
                <a:gd name="T5" fmla="*/ 542 h 1084"/>
                <a:gd name="T6" fmla="*/ 0 w 1084"/>
                <a:gd name="T7" fmla="*/ 542 h 1084"/>
                <a:gd name="T8" fmla="*/ 542 w 1084"/>
                <a:gd name="T9" fmla="*/ 0 h 1084"/>
                <a:gd name="T10" fmla="*/ 542 w 1084"/>
                <a:gd name="T11" fmla="*/ 0 h 1084"/>
                <a:gd name="T12" fmla="*/ 1084 w 1084"/>
                <a:gd name="T13" fmla="*/ 542 h 1084"/>
                <a:gd name="T14" fmla="*/ 1084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1084"/>
                  </a:moveTo>
                  <a:cubicBezTo>
                    <a:pt x="542" y="1084"/>
                    <a:pt x="542" y="1084"/>
                    <a:pt x="542" y="1084"/>
                  </a:cubicBezTo>
                  <a:cubicBezTo>
                    <a:pt x="243" y="1084"/>
                    <a:pt x="0" y="841"/>
                    <a:pt x="0" y="542"/>
                  </a:cubicBezTo>
                  <a:cubicBezTo>
                    <a:pt x="0" y="542"/>
                    <a:pt x="0" y="542"/>
                    <a:pt x="0" y="542"/>
                  </a:cubicBezTo>
                  <a:cubicBezTo>
                    <a:pt x="0" y="243"/>
                    <a:pt x="243" y="0"/>
                    <a:pt x="542" y="0"/>
                  </a:cubicBezTo>
                  <a:cubicBezTo>
                    <a:pt x="542" y="0"/>
                    <a:pt x="542" y="0"/>
                    <a:pt x="542" y="0"/>
                  </a:cubicBezTo>
                  <a:cubicBezTo>
                    <a:pt x="841" y="0"/>
                    <a:pt x="1084" y="243"/>
                    <a:pt x="1084" y="542"/>
                  </a:cubicBezTo>
                  <a:lnTo>
                    <a:pt x="1084" y="1084"/>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ExtraShape"/>
            <p:cNvSpPr/>
            <p:nvPr/>
          </p:nvSpPr>
          <p:spPr bwMode="auto">
            <a:xfrm>
              <a:off x="2691716"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ValueBack2"/>
            <p:cNvSpPr/>
            <p:nvPr/>
          </p:nvSpPr>
          <p:spPr bwMode="auto">
            <a:xfrm>
              <a:off x="3812020" y="2155824"/>
              <a:ext cx="1275457" cy="1273176"/>
            </a:xfrm>
            <a:custGeom>
              <a:avLst/>
              <a:gdLst>
                <a:gd name="T0" fmla="*/ 0 w 1084"/>
                <a:gd name="T1" fmla="*/ 1084 h 1084"/>
                <a:gd name="T2" fmla="*/ 542 w 1084"/>
                <a:gd name="T3" fmla="*/ 1084 h 1084"/>
                <a:gd name="T4" fmla="*/ 1084 w 1084"/>
                <a:gd name="T5" fmla="*/ 542 h 1084"/>
                <a:gd name="T6" fmla="*/ 1084 w 1084"/>
                <a:gd name="T7" fmla="*/ 542 h 1084"/>
                <a:gd name="T8" fmla="*/ 542 w 1084"/>
                <a:gd name="T9" fmla="*/ 0 h 1084"/>
                <a:gd name="T10" fmla="*/ 542 w 1084"/>
                <a:gd name="T11" fmla="*/ 0 h 1084"/>
                <a:gd name="T12" fmla="*/ 0 w 1084"/>
                <a:gd name="T13" fmla="*/ 542 h 1084"/>
                <a:gd name="T14" fmla="*/ 0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1084"/>
                  </a:moveTo>
                  <a:cubicBezTo>
                    <a:pt x="542" y="1084"/>
                    <a:pt x="542" y="1084"/>
                    <a:pt x="542" y="1084"/>
                  </a:cubicBezTo>
                  <a:cubicBezTo>
                    <a:pt x="841" y="1084"/>
                    <a:pt x="1084" y="841"/>
                    <a:pt x="1084" y="542"/>
                  </a:cubicBezTo>
                  <a:cubicBezTo>
                    <a:pt x="1084" y="542"/>
                    <a:pt x="1084" y="542"/>
                    <a:pt x="1084" y="542"/>
                  </a:cubicBezTo>
                  <a:cubicBezTo>
                    <a:pt x="1084" y="243"/>
                    <a:pt x="841" y="0"/>
                    <a:pt x="542" y="0"/>
                  </a:cubicBezTo>
                  <a:cubicBezTo>
                    <a:pt x="542" y="0"/>
                    <a:pt x="542" y="0"/>
                    <a:pt x="542" y="0"/>
                  </a:cubicBezTo>
                  <a:cubicBezTo>
                    <a:pt x="243" y="0"/>
                    <a:pt x="0" y="243"/>
                    <a:pt x="0" y="542"/>
                  </a:cubicBezTo>
                  <a:lnTo>
                    <a:pt x="0" y="1084"/>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ExtraShape"/>
            <p:cNvSpPr/>
            <p:nvPr/>
          </p:nvSpPr>
          <p:spPr bwMode="auto">
            <a:xfrm>
              <a:off x="3966604"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ValueBack3"/>
            <p:cNvSpPr/>
            <p:nvPr/>
          </p:nvSpPr>
          <p:spPr bwMode="auto">
            <a:xfrm>
              <a:off x="2536563" y="3429000"/>
              <a:ext cx="1275457" cy="1273176"/>
            </a:xfrm>
            <a:custGeom>
              <a:avLst/>
              <a:gdLst>
                <a:gd name="T0" fmla="*/ 1084 w 1084"/>
                <a:gd name="T1" fmla="*/ 0 h 1084"/>
                <a:gd name="T2" fmla="*/ 542 w 1084"/>
                <a:gd name="T3" fmla="*/ 0 h 1084"/>
                <a:gd name="T4" fmla="*/ 0 w 1084"/>
                <a:gd name="T5" fmla="*/ 542 h 1084"/>
                <a:gd name="T6" fmla="*/ 0 w 1084"/>
                <a:gd name="T7" fmla="*/ 542 h 1084"/>
                <a:gd name="T8" fmla="*/ 542 w 1084"/>
                <a:gd name="T9" fmla="*/ 1084 h 1084"/>
                <a:gd name="T10" fmla="*/ 542 w 1084"/>
                <a:gd name="T11" fmla="*/ 1084 h 1084"/>
                <a:gd name="T12" fmla="*/ 1084 w 1084"/>
                <a:gd name="T13" fmla="*/ 542 h 1084"/>
                <a:gd name="T14" fmla="*/ 1084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0"/>
                  </a:moveTo>
                  <a:cubicBezTo>
                    <a:pt x="542" y="0"/>
                    <a:pt x="542" y="0"/>
                    <a:pt x="542" y="0"/>
                  </a:cubicBezTo>
                  <a:cubicBezTo>
                    <a:pt x="243" y="0"/>
                    <a:pt x="0" y="243"/>
                    <a:pt x="0" y="542"/>
                  </a:cubicBezTo>
                  <a:cubicBezTo>
                    <a:pt x="0" y="542"/>
                    <a:pt x="0" y="542"/>
                    <a:pt x="0" y="542"/>
                  </a:cubicBezTo>
                  <a:cubicBezTo>
                    <a:pt x="0" y="841"/>
                    <a:pt x="243" y="1084"/>
                    <a:pt x="542" y="1084"/>
                  </a:cubicBezTo>
                  <a:cubicBezTo>
                    <a:pt x="542" y="1084"/>
                    <a:pt x="542" y="1084"/>
                    <a:pt x="542" y="1084"/>
                  </a:cubicBezTo>
                  <a:cubicBezTo>
                    <a:pt x="841" y="1084"/>
                    <a:pt x="1084" y="841"/>
                    <a:pt x="1084" y="542"/>
                  </a:cubicBezTo>
                  <a:lnTo>
                    <a:pt x="1084" y="0"/>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ExtraShape"/>
            <p:cNvSpPr/>
            <p:nvPr/>
          </p:nvSpPr>
          <p:spPr bwMode="auto">
            <a:xfrm>
              <a:off x="2691717"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Back4"/>
            <p:cNvSpPr/>
            <p:nvPr/>
          </p:nvSpPr>
          <p:spPr bwMode="auto">
            <a:xfrm>
              <a:off x="3812020" y="3429000"/>
              <a:ext cx="1275457" cy="1273176"/>
            </a:xfrm>
            <a:custGeom>
              <a:avLst/>
              <a:gdLst>
                <a:gd name="T0" fmla="*/ 0 w 1084"/>
                <a:gd name="T1" fmla="*/ 0 h 1084"/>
                <a:gd name="T2" fmla="*/ 542 w 1084"/>
                <a:gd name="T3" fmla="*/ 0 h 1084"/>
                <a:gd name="T4" fmla="*/ 1084 w 1084"/>
                <a:gd name="T5" fmla="*/ 542 h 1084"/>
                <a:gd name="T6" fmla="*/ 1084 w 1084"/>
                <a:gd name="T7" fmla="*/ 542 h 1084"/>
                <a:gd name="T8" fmla="*/ 542 w 1084"/>
                <a:gd name="T9" fmla="*/ 1084 h 1084"/>
                <a:gd name="T10" fmla="*/ 542 w 1084"/>
                <a:gd name="T11" fmla="*/ 1084 h 1084"/>
                <a:gd name="T12" fmla="*/ 0 w 1084"/>
                <a:gd name="T13" fmla="*/ 542 h 1084"/>
                <a:gd name="T14" fmla="*/ 0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0"/>
                  </a:moveTo>
                  <a:cubicBezTo>
                    <a:pt x="542" y="0"/>
                    <a:pt x="542" y="0"/>
                    <a:pt x="542" y="0"/>
                  </a:cubicBezTo>
                  <a:cubicBezTo>
                    <a:pt x="841" y="0"/>
                    <a:pt x="1084" y="243"/>
                    <a:pt x="1084" y="542"/>
                  </a:cubicBezTo>
                  <a:cubicBezTo>
                    <a:pt x="1084" y="542"/>
                    <a:pt x="1084" y="542"/>
                    <a:pt x="1084" y="542"/>
                  </a:cubicBezTo>
                  <a:cubicBezTo>
                    <a:pt x="1084" y="841"/>
                    <a:pt x="841" y="1084"/>
                    <a:pt x="542" y="1084"/>
                  </a:cubicBezTo>
                  <a:cubicBezTo>
                    <a:pt x="542" y="1084"/>
                    <a:pt x="542" y="1084"/>
                    <a:pt x="542" y="1084"/>
                  </a:cubicBezTo>
                  <a:cubicBezTo>
                    <a:pt x="243" y="1084"/>
                    <a:pt x="0" y="841"/>
                    <a:pt x="0" y="542"/>
                  </a:cubicBez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ExtraShape"/>
            <p:cNvSpPr/>
            <p:nvPr/>
          </p:nvSpPr>
          <p:spPr bwMode="auto">
            <a:xfrm>
              <a:off x="3967174"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ValueShape1"/>
            <p:cNvSpPr/>
            <p:nvPr/>
          </p:nvSpPr>
          <p:spPr>
            <a:xfrm>
              <a:off x="2784963" y="2405600"/>
              <a:ext cx="773622" cy="773622"/>
            </a:xfrm>
            <a:prstGeom prst="blockArc">
              <a:avLst>
                <a:gd name="adj1" fmla="val 16200000"/>
                <a:gd name="adj2" fmla="val 3240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ValueShape2"/>
            <p:cNvSpPr/>
            <p:nvPr/>
          </p:nvSpPr>
          <p:spPr>
            <a:xfrm>
              <a:off x="4062366" y="2405600"/>
              <a:ext cx="773622" cy="773622"/>
            </a:xfrm>
            <a:prstGeom prst="blockArc">
              <a:avLst>
                <a:gd name="adj1" fmla="val 16200000"/>
                <a:gd name="adj2" fmla="val 8424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ValueShape3"/>
            <p:cNvSpPr/>
            <p:nvPr/>
          </p:nvSpPr>
          <p:spPr>
            <a:xfrm>
              <a:off x="2784963" y="3678206"/>
              <a:ext cx="773622" cy="773622"/>
            </a:xfrm>
            <a:prstGeom prst="blockArc">
              <a:avLst>
                <a:gd name="adj1" fmla="val 16200000"/>
                <a:gd name="adj2" fmla="val 5400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ValueShape4"/>
            <p:cNvSpPr/>
            <p:nvPr/>
          </p:nvSpPr>
          <p:spPr>
            <a:xfrm>
              <a:off x="4059280" y="3677636"/>
              <a:ext cx="773622" cy="773622"/>
            </a:xfrm>
            <a:prstGeom prst="blockArc">
              <a:avLst>
                <a:gd name="adj1" fmla="val 16200000"/>
                <a:gd name="adj2" fmla="val 9072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ExtraShape"/>
            <p:cNvSpPr/>
            <p:nvPr/>
          </p:nvSpPr>
          <p:spPr bwMode="auto">
            <a:xfrm>
              <a:off x="3661950" y="3278955"/>
              <a:ext cx="300140" cy="30008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0" name="组合 29"/>
          <p:cNvGrpSpPr/>
          <p:nvPr/>
        </p:nvGrpSpPr>
        <p:grpSpPr>
          <a:xfrm>
            <a:off x="1408874" y="2376699"/>
            <a:ext cx="2592188" cy="1266015"/>
            <a:chOff x="1264244" y="4846291"/>
            <a:chExt cx="2592188" cy="1266015"/>
          </a:xfrm>
        </p:grpSpPr>
        <p:sp>
          <p:nvSpPr>
            <p:cNvPr id="31" name="矩形 30"/>
            <p:cNvSpPr/>
            <p:nvPr/>
          </p:nvSpPr>
          <p:spPr bwMode="auto">
            <a:xfrm>
              <a:off x="1397594" y="5460796"/>
              <a:ext cx="2458838" cy="65151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创新是真正意义上的超越，是一种敢为人先的胆识。</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文本框 31"/>
            <p:cNvSpPr txBox="1"/>
            <p:nvPr/>
          </p:nvSpPr>
          <p:spPr>
            <a:xfrm>
              <a:off x="1264244" y="4846291"/>
              <a:ext cx="259207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（一）不畏常规，敢于超越</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3" name="组合 32"/>
          <p:cNvGrpSpPr/>
          <p:nvPr/>
        </p:nvGrpSpPr>
        <p:grpSpPr>
          <a:xfrm>
            <a:off x="1542224" y="4410075"/>
            <a:ext cx="2458838" cy="1174575"/>
            <a:chOff x="1397594" y="4937731"/>
            <a:chExt cx="2458838" cy="1174575"/>
          </a:xfrm>
        </p:grpSpPr>
        <p:sp>
          <p:nvSpPr>
            <p:cNvPr id="34" name="矩形 33"/>
            <p:cNvSpPr/>
            <p:nvPr/>
          </p:nvSpPr>
          <p:spPr bwMode="auto">
            <a:xfrm>
              <a:off x="1397594" y="5460796"/>
              <a:ext cx="2458838" cy="65151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各高校应注重适时进行非逻辑性思维训练。</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文本框 34"/>
            <p:cNvSpPr txBox="1"/>
            <p:nvPr/>
          </p:nvSpPr>
          <p:spPr>
            <a:xfrm>
              <a:off x="1397594" y="4937731"/>
              <a:ext cx="245872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（三）多进行思维训练</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6" name="组合 35"/>
          <p:cNvGrpSpPr/>
          <p:nvPr/>
        </p:nvGrpSpPr>
        <p:grpSpPr>
          <a:xfrm>
            <a:off x="8196192" y="2346219"/>
            <a:ext cx="2747010" cy="1576530"/>
            <a:chOff x="1397594" y="4815811"/>
            <a:chExt cx="2747010" cy="1576530"/>
          </a:xfrm>
        </p:grpSpPr>
        <p:sp>
          <p:nvSpPr>
            <p:cNvPr id="37" name="矩形 36"/>
            <p:cNvSpPr/>
            <p:nvPr/>
          </p:nvSpPr>
          <p:spPr bwMode="auto">
            <a:xfrm>
              <a:off x="1397594" y="5460796"/>
              <a:ext cx="2458838"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真正把各种不同的思维方式运用好，实质上也就形成了创新性思维。</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文本框 37"/>
            <p:cNvSpPr txBox="1"/>
            <p:nvPr/>
          </p:nvSpPr>
          <p:spPr>
            <a:xfrm>
              <a:off x="1397594" y="4815811"/>
              <a:ext cx="274701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（二）善于运用各种不同的思维方式</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9" name="组合 38"/>
          <p:cNvGrpSpPr/>
          <p:nvPr/>
        </p:nvGrpSpPr>
        <p:grpSpPr>
          <a:xfrm>
            <a:off x="8195945" y="3923030"/>
            <a:ext cx="3996055" cy="2854960"/>
            <a:chOff x="1397594" y="4939001"/>
            <a:chExt cx="3347085" cy="2854960"/>
          </a:xfrm>
        </p:grpSpPr>
        <p:sp>
          <p:nvSpPr>
            <p:cNvPr id="40" name="矩形 39"/>
            <p:cNvSpPr/>
            <p:nvPr/>
          </p:nvSpPr>
          <p:spPr bwMode="auto">
            <a:xfrm>
              <a:off x="1397594" y="5460971"/>
              <a:ext cx="3347085" cy="233299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教师在教学过程中要注重培养学生的问题意识</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优化课外环境创造性思维能力的培养也离不开环境氛围的影响</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要支持、鼓励大学生创业活动，激发他们的创造欲望</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 优化学科机制，广博的知识面、合理的知识结构是创造性思维必需的物质基础</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1" name="文本框 40"/>
            <p:cNvSpPr txBox="1"/>
            <p:nvPr/>
          </p:nvSpPr>
          <p:spPr>
            <a:xfrm>
              <a:off x="1397594" y="4939001"/>
              <a:ext cx="2923713"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（四）培养学生的问题意识</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 name="文本框 1"/>
          <p:cNvSpPr txBox="1"/>
          <p:nvPr/>
        </p:nvSpPr>
        <p:spPr>
          <a:xfrm>
            <a:off x="290195" y="421005"/>
            <a:ext cx="5927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二、大学生创新思维的训练</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0-#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1+#ppt_w/2"/>
                                          </p:val>
                                        </p:tav>
                                        <p:tav tm="100000">
                                          <p:val>
                                            <p:strVal val="#ppt_x"/>
                                          </p:val>
                                        </p:tav>
                                      </p:tavLst>
                                    </p:anim>
                                    <p:anim calcmode="lin" valueType="num">
                                      <p:cBhvr additive="base">
                                        <p:cTn id="2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80244" y="1361128"/>
            <a:ext cx="8698212" cy="1047115"/>
            <a:chOff x="1880244" y="2038673"/>
            <a:chExt cx="8698212" cy="1047115"/>
          </a:xfrm>
        </p:grpSpPr>
        <p:grpSp>
          <p:nvGrpSpPr>
            <p:cNvPr id="34" name="组合 33"/>
            <p:cNvGrpSpPr/>
            <p:nvPr/>
          </p:nvGrpSpPr>
          <p:grpSpPr>
            <a:xfrm>
              <a:off x="1880244" y="2038673"/>
              <a:ext cx="3157965" cy="1047115"/>
              <a:chOff x="1410344" y="2208111"/>
              <a:chExt cx="3157965" cy="1047115"/>
            </a:xfrm>
          </p:grpSpPr>
          <p:sp>
            <p:nvSpPr>
              <p:cNvPr id="26" name="任意多边形: 形状 25"/>
              <p:cNvSpPr/>
              <p:nvPr/>
            </p:nvSpPr>
            <p:spPr>
              <a:xfrm>
                <a:off x="1410344" y="2208111"/>
                <a:ext cx="2545715" cy="1047115"/>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3" name="直接箭头连接符 12"/>
              <p:cNvCxnSpPr/>
              <p:nvPr/>
            </p:nvCxnSpPr>
            <p:spPr>
              <a:xfrm>
                <a:off x="3956356" y="2786974"/>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auto">
            <a:xfrm>
              <a:off x="6400800" y="2403663"/>
              <a:ext cx="4177656" cy="65151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重视基础知识的学习和基本技能的培养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重视个人综合能力的全面发展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139959" y="2155513"/>
              <a:ext cx="2190750"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（一）遵循科学发展观，知识和能力同时加强</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grpSp>
          <p:nvGrpSpPr>
            <p:cNvPr id="62" name="Group 43"/>
            <p:cNvGrpSpPr/>
            <p:nvPr/>
          </p:nvGrpSpPr>
          <p:grpSpPr>
            <a:xfrm>
              <a:off x="5418503" y="2306187"/>
              <a:ext cx="622697" cy="622697"/>
              <a:chOff x="2057400" y="1203303"/>
              <a:chExt cx="1117600" cy="1117600"/>
            </a:xfrm>
          </p:grpSpPr>
          <p:sp>
            <p:nvSpPr>
              <p:cNvPr id="63" name="椭圆 6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4" name="Oval 45"/>
              <p:cNvSpPr/>
              <p:nvPr/>
            </p:nvSpPr>
            <p:spPr>
              <a:xfrm>
                <a:off x="2349500" y="1517424"/>
                <a:ext cx="533400" cy="489357"/>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3" name="组合 2"/>
          <p:cNvGrpSpPr/>
          <p:nvPr/>
        </p:nvGrpSpPr>
        <p:grpSpPr>
          <a:xfrm>
            <a:off x="1880244" y="2681229"/>
            <a:ext cx="8698212" cy="1212215"/>
            <a:chOff x="1880244" y="3107949"/>
            <a:chExt cx="8698212" cy="1212215"/>
          </a:xfrm>
        </p:grpSpPr>
        <p:grpSp>
          <p:nvGrpSpPr>
            <p:cNvPr id="33" name="组合 32"/>
            <p:cNvGrpSpPr/>
            <p:nvPr/>
          </p:nvGrpSpPr>
          <p:grpSpPr>
            <a:xfrm>
              <a:off x="1880244" y="3252864"/>
              <a:ext cx="3157965" cy="974725"/>
              <a:chOff x="1410344" y="3220400"/>
              <a:chExt cx="3157965" cy="974725"/>
            </a:xfrm>
          </p:grpSpPr>
          <p:sp>
            <p:nvSpPr>
              <p:cNvPr id="27" name="任意多边形: 形状 26"/>
              <p:cNvSpPr/>
              <p:nvPr/>
            </p:nvSpPr>
            <p:spPr>
              <a:xfrm>
                <a:off x="1410344" y="3220400"/>
                <a:ext cx="2659380" cy="974725"/>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4" name="直接箭头连接符 13"/>
              <p:cNvCxnSpPr/>
              <p:nvPr/>
            </p:nvCxnSpPr>
            <p:spPr>
              <a:xfrm>
                <a:off x="3956356" y="3559868"/>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2066934" y="3252864"/>
              <a:ext cx="247332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（二）针对大学的不同阶段，创新性学习要有所侧重</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1" name="矩形 40"/>
            <p:cNvSpPr/>
            <p:nvPr/>
          </p:nvSpPr>
          <p:spPr bwMode="auto">
            <a:xfrm>
              <a:off x="6400800" y="3107949"/>
              <a:ext cx="4177656"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在大学学习的初级阶段，也就是打基础的阶段，要重视基本知识和基本技能的而在大学学习的高级阶段，或者研究生阶段，就要侧重于自己的创新意识及创新能力的培养</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5" name="Group 46"/>
            <p:cNvGrpSpPr/>
            <p:nvPr/>
          </p:nvGrpSpPr>
          <p:grpSpPr>
            <a:xfrm>
              <a:off x="5418503" y="3283770"/>
              <a:ext cx="622697" cy="622697"/>
              <a:chOff x="2057400" y="1203303"/>
              <a:chExt cx="1117600" cy="1117600"/>
            </a:xfrm>
          </p:grpSpPr>
          <p:sp>
            <p:nvSpPr>
              <p:cNvPr id="66" name="椭圆 65"/>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7" name="Oval 48"/>
              <p:cNvSpPr/>
              <p:nvPr/>
            </p:nvSpPr>
            <p:spPr>
              <a:xfrm>
                <a:off x="2363686" y="1495403"/>
                <a:ext cx="505026" cy="533400"/>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4" name="组合 3"/>
          <p:cNvGrpSpPr/>
          <p:nvPr/>
        </p:nvGrpSpPr>
        <p:grpSpPr>
          <a:xfrm>
            <a:off x="1880244" y="4095585"/>
            <a:ext cx="8698212" cy="931545"/>
            <a:chOff x="1880244" y="4095585"/>
            <a:chExt cx="8698212" cy="931545"/>
          </a:xfrm>
        </p:grpSpPr>
        <p:grpSp>
          <p:nvGrpSpPr>
            <p:cNvPr id="32" name="组合 31"/>
            <p:cNvGrpSpPr/>
            <p:nvPr/>
          </p:nvGrpSpPr>
          <p:grpSpPr>
            <a:xfrm>
              <a:off x="1880244" y="4227660"/>
              <a:ext cx="3157965" cy="678936"/>
              <a:chOff x="1410344" y="3993294"/>
              <a:chExt cx="3157965" cy="678936"/>
            </a:xfrm>
          </p:grpSpPr>
          <p:sp>
            <p:nvSpPr>
              <p:cNvPr id="28" name="任意多边形: 形状 27"/>
              <p:cNvSpPr/>
              <p:nvPr/>
            </p:nvSpPr>
            <p:spPr>
              <a:xfrm>
                <a:off x="1410344" y="3993294"/>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5" name="直接箭头连接符 14"/>
              <p:cNvCxnSpPr/>
              <p:nvPr/>
            </p:nvCxnSpPr>
            <p:spPr>
              <a:xfrm>
                <a:off x="3956356" y="4332762"/>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2263149" y="4261177"/>
              <a:ext cx="189293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（三）加强自身创新意识</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2" name="矩形 41"/>
            <p:cNvSpPr/>
            <p:nvPr/>
          </p:nvSpPr>
          <p:spPr bwMode="auto">
            <a:xfrm>
              <a:off x="6400800" y="4095585"/>
              <a:ext cx="4177656"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创新来源于身边，因此要想创新首先应该从自身出发留神身边的事物，遇事要积极地思考才能发现创新的元素。</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8" name="Group 49"/>
            <p:cNvGrpSpPr/>
            <p:nvPr/>
          </p:nvGrpSpPr>
          <p:grpSpPr>
            <a:xfrm>
              <a:off x="5418503" y="4250204"/>
              <a:ext cx="622697" cy="622697"/>
              <a:chOff x="2057400" y="1203303"/>
              <a:chExt cx="1117600" cy="1117600"/>
            </a:xfrm>
          </p:grpSpPr>
          <p:sp>
            <p:nvSpPr>
              <p:cNvPr id="69" name="椭圆 68"/>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0" name="Oval 51"/>
              <p:cNvSpPr/>
              <p:nvPr/>
            </p:nvSpPr>
            <p:spPr>
              <a:xfrm>
                <a:off x="2349500" y="1520550"/>
                <a:ext cx="533400" cy="483105"/>
              </a:xfrm>
              <a:custGeom>
                <a:avLst/>
                <a:gdLst>
                  <a:gd name="connsiteX0" fmla="*/ 282671 w 606933"/>
                  <a:gd name="connsiteY0" fmla="*/ 210543 h 549705"/>
                  <a:gd name="connsiteX1" fmla="*/ 282671 w 606933"/>
                  <a:gd name="connsiteY1" fmla="*/ 249428 h 549705"/>
                  <a:gd name="connsiteX2" fmla="*/ 293336 w 606933"/>
                  <a:gd name="connsiteY2" fmla="*/ 249652 h 549705"/>
                  <a:gd name="connsiteX3" fmla="*/ 326004 w 606933"/>
                  <a:gd name="connsiteY3" fmla="*/ 242032 h 549705"/>
                  <a:gd name="connsiteX4" fmla="*/ 331954 w 606933"/>
                  <a:gd name="connsiteY4" fmla="*/ 227688 h 549705"/>
                  <a:gd name="connsiteX5" fmla="*/ 317697 w 606933"/>
                  <a:gd name="connsiteY5" fmla="*/ 210543 h 549705"/>
                  <a:gd name="connsiteX6" fmla="*/ 184154 w 606933"/>
                  <a:gd name="connsiteY6" fmla="*/ 176704 h 549705"/>
                  <a:gd name="connsiteX7" fmla="*/ 174059 w 606933"/>
                  <a:gd name="connsiteY7" fmla="*/ 201684 h 549705"/>
                  <a:gd name="connsiteX8" fmla="*/ 194250 w 606933"/>
                  <a:gd name="connsiteY8" fmla="*/ 201684 h 549705"/>
                  <a:gd name="connsiteX9" fmla="*/ 297714 w 606933"/>
                  <a:gd name="connsiteY9" fmla="*/ 153841 h 549705"/>
                  <a:gd name="connsiteX10" fmla="*/ 282671 w 606933"/>
                  <a:gd name="connsiteY10" fmla="*/ 154514 h 549705"/>
                  <a:gd name="connsiteX11" fmla="*/ 282671 w 606933"/>
                  <a:gd name="connsiteY11" fmla="*/ 183649 h 549705"/>
                  <a:gd name="connsiteX12" fmla="*/ 317584 w 606933"/>
                  <a:gd name="connsiteY12" fmla="*/ 183649 h 549705"/>
                  <a:gd name="connsiteX13" fmla="*/ 327463 w 606933"/>
                  <a:gd name="connsiteY13" fmla="*/ 170538 h 549705"/>
                  <a:gd name="connsiteX14" fmla="*/ 322861 w 606933"/>
                  <a:gd name="connsiteY14" fmla="*/ 160005 h 549705"/>
                  <a:gd name="connsiteX15" fmla="*/ 322411 w 606933"/>
                  <a:gd name="connsiteY15" fmla="*/ 159669 h 549705"/>
                  <a:gd name="connsiteX16" fmla="*/ 297714 w 606933"/>
                  <a:gd name="connsiteY16" fmla="*/ 153841 h 549705"/>
                  <a:gd name="connsiteX17" fmla="*/ 183818 w 606933"/>
                  <a:gd name="connsiteY17" fmla="*/ 127865 h 549705"/>
                  <a:gd name="connsiteX18" fmla="*/ 184379 w 606933"/>
                  <a:gd name="connsiteY18" fmla="*/ 127865 h 549705"/>
                  <a:gd name="connsiteX19" fmla="*/ 196830 w 606933"/>
                  <a:gd name="connsiteY19" fmla="*/ 136266 h 549705"/>
                  <a:gd name="connsiteX20" fmla="*/ 245515 w 606933"/>
                  <a:gd name="connsiteY20" fmla="*/ 257019 h 549705"/>
                  <a:gd name="connsiteX21" fmla="*/ 238111 w 606933"/>
                  <a:gd name="connsiteY21" fmla="*/ 274494 h 549705"/>
                  <a:gd name="connsiteX22" fmla="*/ 220612 w 606933"/>
                  <a:gd name="connsiteY22" fmla="*/ 266989 h 549705"/>
                  <a:gd name="connsiteX23" fmla="*/ 205019 w 606933"/>
                  <a:gd name="connsiteY23" fmla="*/ 228567 h 549705"/>
                  <a:gd name="connsiteX24" fmla="*/ 163290 w 606933"/>
                  <a:gd name="connsiteY24" fmla="*/ 228567 h 549705"/>
                  <a:gd name="connsiteX25" fmla="*/ 147809 w 606933"/>
                  <a:gd name="connsiteY25" fmla="*/ 266989 h 549705"/>
                  <a:gd name="connsiteX26" fmla="*/ 135358 w 606933"/>
                  <a:gd name="connsiteY26" fmla="*/ 275390 h 549705"/>
                  <a:gd name="connsiteX27" fmla="*/ 130310 w 606933"/>
                  <a:gd name="connsiteY27" fmla="*/ 274494 h 549705"/>
                  <a:gd name="connsiteX28" fmla="*/ 122906 w 606933"/>
                  <a:gd name="connsiteY28" fmla="*/ 257019 h 549705"/>
                  <a:gd name="connsiteX29" fmla="*/ 171366 w 606933"/>
                  <a:gd name="connsiteY29" fmla="*/ 136378 h 549705"/>
                  <a:gd name="connsiteX30" fmla="*/ 183818 w 606933"/>
                  <a:gd name="connsiteY30" fmla="*/ 127865 h 549705"/>
                  <a:gd name="connsiteX31" fmla="*/ 443541 w 606933"/>
                  <a:gd name="connsiteY31" fmla="*/ 127300 h 549705"/>
                  <a:gd name="connsiteX32" fmla="*/ 477881 w 606933"/>
                  <a:gd name="connsiteY32" fmla="*/ 134022 h 549705"/>
                  <a:gd name="connsiteX33" fmla="*/ 483492 w 606933"/>
                  <a:gd name="connsiteY33" fmla="*/ 152169 h 549705"/>
                  <a:gd name="connsiteX34" fmla="*/ 465424 w 606933"/>
                  <a:gd name="connsiteY34" fmla="*/ 157882 h 549705"/>
                  <a:gd name="connsiteX35" fmla="*/ 443541 w 606933"/>
                  <a:gd name="connsiteY35" fmla="*/ 154073 h 549705"/>
                  <a:gd name="connsiteX36" fmla="*/ 395172 w 606933"/>
                  <a:gd name="connsiteY36" fmla="*/ 202690 h 549705"/>
                  <a:gd name="connsiteX37" fmla="*/ 440174 w 606933"/>
                  <a:gd name="connsiteY37" fmla="*/ 248955 h 549705"/>
                  <a:gd name="connsiteX38" fmla="*/ 465424 w 606933"/>
                  <a:gd name="connsiteY38" fmla="*/ 244810 h 549705"/>
                  <a:gd name="connsiteX39" fmla="*/ 483492 w 606933"/>
                  <a:gd name="connsiteY39" fmla="*/ 250860 h 549705"/>
                  <a:gd name="connsiteX40" fmla="*/ 477432 w 606933"/>
                  <a:gd name="connsiteY40" fmla="*/ 268895 h 549705"/>
                  <a:gd name="connsiteX41" fmla="*/ 440174 w 606933"/>
                  <a:gd name="connsiteY41" fmla="*/ 275840 h 549705"/>
                  <a:gd name="connsiteX42" fmla="*/ 368351 w 606933"/>
                  <a:gd name="connsiteY42" fmla="*/ 202690 h 549705"/>
                  <a:gd name="connsiteX43" fmla="*/ 443541 w 606933"/>
                  <a:gd name="connsiteY43" fmla="*/ 127300 h 549705"/>
                  <a:gd name="connsiteX44" fmla="*/ 297714 w 606933"/>
                  <a:gd name="connsiteY44" fmla="*/ 126947 h 549705"/>
                  <a:gd name="connsiteX45" fmla="*/ 339138 w 606933"/>
                  <a:gd name="connsiteY45" fmla="*/ 138601 h 549705"/>
                  <a:gd name="connsiteX46" fmla="*/ 354406 w 606933"/>
                  <a:gd name="connsiteY46" fmla="*/ 170538 h 549705"/>
                  <a:gd name="connsiteX47" fmla="*/ 345200 w 606933"/>
                  <a:gd name="connsiteY47" fmla="*/ 195864 h 549705"/>
                  <a:gd name="connsiteX48" fmla="*/ 358896 w 606933"/>
                  <a:gd name="connsiteY48" fmla="*/ 227688 h 549705"/>
                  <a:gd name="connsiteX49" fmla="*/ 344527 w 606933"/>
                  <a:gd name="connsiteY49" fmla="*/ 261418 h 549705"/>
                  <a:gd name="connsiteX50" fmla="*/ 344302 w 606933"/>
                  <a:gd name="connsiteY50" fmla="*/ 261754 h 549705"/>
                  <a:gd name="connsiteX51" fmla="*/ 293336 w 606933"/>
                  <a:gd name="connsiteY51" fmla="*/ 276546 h 549705"/>
                  <a:gd name="connsiteX52" fmla="*/ 267292 w 606933"/>
                  <a:gd name="connsiteY52" fmla="*/ 274977 h 549705"/>
                  <a:gd name="connsiteX53" fmla="*/ 255729 w 606933"/>
                  <a:gd name="connsiteY53" fmla="*/ 261642 h 549705"/>
                  <a:gd name="connsiteX54" fmla="*/ 255729 w 606933"/>
                  <a:gd name="connsiteY54" fmla="*/ 142972 h 549705"/>
                  <a:gd name="connsiteX55" fmla="*/ 266394 w 606933"/>
                  <a:gd name="connsiteY55" fmla="*/ 129749 h 549705"/>
                  <a:gd name="connsiteX56" fmla="*/ 297714 w 606933"/>
                  <a:gd name="connsiteY56" fmla="*/ 126947 h 549705"/>
                  <a:gd name="connsiteX57" fmla="*/ 45340 w 606933"/>
                  <a:gd name="connsiteY57" fmla="*/ 70478 h 549705"/>
                  <a:gd name="connsiteX58" fmla="*/ 45340 w 606933"/>
                  <a:gd name="connsiteY58" fmla="*/ 333005 h 549705"/>
                  <a:gd name="connsiteX59" fmla="*/ 561593 w 606933"/>
                  <a:gd name="connsiteY59" fmla="*/ 333005 h 549705"/>
                  <a:gd name="connsiteX60" fmla="*/ 561593 w 606933"/>
                  <a:gd name="connsiteY60" fmla="*/ 70478 h 549705"/>
                  <a:gd name="connsiteX61" fmla="*/ 41749 w 606933"/>
                  <a:gd name="connsiteY61" fmla="*/ 0 h 549705"/>
                  <a:gd name="connsiteX62" fmla="*/ 565184 w 606933"/>
                  <a:gd name="connsiteY62" fmla="*/ 0 h 549705"/>
                  <a:gd name="connsiteX63" fmla="*/ 606933 w 606933"/>
                  <a:gd name="connsiteY63" fmla="*/ 41569 h 549705"/>
                  <a:gd name="connsiteX64" fmla="*/ 606933 w 606933"/>
                  <a:gd name="connsiteY64" fmla="*/ 361914 h 549705"/>
                  <a:gd name="connsiteX65" fmla="*/ 565184 w 606933"/>
                  <a:gd name="connsiteY65" fmla="*/ 403483 h 549705"/>
                  <a:gd name="connsiteX66" fmla="*/ 401554 w 606933"/>
                  <a:gd name="connsiteY66" fmla="*/ 403483 h 549705"/>
                  <a:gd name="connsiteX67" fmla="*/ 456322 w 606933"/>
                  <a:gd name="connsiteY67" fmla="*/ 510601 h 549705"/>
                  <a:gd name="connsiteX68" fmla="*/ 444650 w 606933"/>
                  <a:gd name="connsiteY68" fmla="*/ 546792 h 549705"/>
                  <a:gd name="connsiteX69" fmla="*/ 432417 w 606933"/>
                  <a:gd name="connsiteY69" fmla="*/ 549705 h 549705"/>
                  <a:gd name="connsiteX70" fmla="*/ 408400 w 606933"/>
                  <a:gd name="connsiteY70" fmla="*/ 535139 h 549705"/>
                  <a:gd name="connsiteX71" fmla="*/ 341063 w 606933"/>
                  <a:gd name="connsiteY71" fmla="*/ 403483 h 549705"/>
                  <a:gd name="connsiteX72" fmla="*/ 330401 w 606933"/>
                  <a:gd name="connsiteY72" fmla="*/ 403483 h 549705"/>
                  <a:gd name="connsiteX73" fmla="*/ 330401 w 606933"/>
                  <a:gd name="connsiteY73" fmla="*/ 486510 h 549705"/>
                  <a:gd name="connsiteX74" fmla="*/ 303466 w 606933"/>
                  <a:gd name="connsiteY74" fmla="*/ 513290 h 549705"/>
                  <a:gd name="connsiteX75" fmla="*/ 276532 w 606933"/>
                  <a:gd name="connsiteY75" fmla="*/ 486510 h 549705"/>
                  <a:gd name="connsiteX76" fmla="*/ 276532 w 606933"/>
                  <a:gd name="connsiteY76" fmla="*/ 403483 h 549705"/>
                  <a:gd name="connsiteX77" fmla="*/ 265870 w 606933"/>
                  <a:gd name="connsiteY77" fmla="*/ 403483 h 549705"/>
                  <a:gd name="connsiteX78" fmla="*/ 198533 w 606933"/>
                  <a:gd name="connsiteY78" fmla="*/ 535139 h 549705"/>
                  <a:gd name="connsiteX79" fmla="*/ 174516 w 606933"/>
                  <a:gd name="connsiteY79" fmla="*/ 549705 h 549705"/>
                  <a:gd name="connsiteX80" fmla="*/ 162283 w 606933"/>
                  <a:gd name="connsiteY80" fmla="*/ 546792 h 549705"/>
                  <a:gd name="connsiteX81" fmla="*/ 150611 w 606933"/>
                  <a:gd name="connsiteY81" fmla="*/ 510601 h 549705"/>
                  <a:gd name="connsiteX82" fmla="*/ 205379 w 606933"/>
                  <a:gd name="connsiteY82" fmla="*/ 403483 h 549705"/>
                  <a:gd name="connsiteX83" fmla="*/ 41749 w 606933"/>
                  <a:gd name="connsiteY83" fmla="*/ 403483 h 549705"/>
                  <a:gd name="connsiteX84" fmla="*/ 0 w 606933"/>
                  <a:gd name="connsiteY84" fmla="*/ 361914 h 549705"/>
                  <a:gd name="connsiteX85" fmla="*/ 0 w 606933"/>
                  <a:gd name="connsiteY85" fmla="*/ 41569 h 549705"/>
                  <a:gd name="connsiteX86" fmla="*/ 41749 w 606933"/>
                  <a:gd name="connsiteY86" fmla="*/ 0 h 54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933" h="549705">
                    <a:moveTo>
                      <a:pt x="282671" y="210543"/>
                    </a:moveTo>
                    <a:lnTo>
                      <a:pt x="282671" y="249428"/>
                    </a:lnTo>
                    <a:cubicBezTo>
                      <a:pt x="285702" y="249540"/>
                      <a:pt x="289295" y="249652"/>
                      <a:pt x="293336" y="249652"/>
                    </a:cubicBezTo>
                    <a:cubicBezTo>
                      <a:pt x="309277" y="249652"/>
                      <a:pt x="320279" y="247075"/>
                      <a:pt x="326004" y="242032"/>
                    </a:cubicBezTo>
                    <a:cubicBezTo>
                      <a:pt x="330045" y="237998"/>
                      <a:pt x="331954" y="233403"/>
                      <a:pt x="331954" y="227688"/>
                    </a:cubicBezTo>
                    <a:cubicBezTo>
                      <a:pt x="331954" y="215586"/>
                      <a:pt x="321626" y="211664"/>
                      <a:pt x="317697" y="210543"/>
                    </a:cubicBezTo>
                    <a:close/>
                    <a:moveTo>
                      <a:pt x="184154" y="176704"/>
                    </a:moveTo>
                    <a:lnTo>
                      <a:pt x="174059" y="201684"/>
                    </a:lnTo>
                    <a:lnTo>
                      <a:pt x="194250" y="201684"/>
                    </a:lnTo>
                    <a:close/>
                    <a:moveTo>
                      <a:pt x="297714" y="153841"/>
                    </a:moveTo>
                    <a:cubicBezTo>
                      <a:pt x="292663" y="153841"/>
                      <a:pt x="287386" y="154066"/>
                      <a:pt x="282671" y="154514"/>
                    </a:cubicBezTo>
                    <a:lnTo>
                      <a:pt x="282671" y="183649"/>
                    </a:lnTo>
                    <a:lnTo>
                      <a:pt x="317584" y="183649"/>
                    </a:lnTo>
                    <a:cubicBezTo>
                      <a:pt x="323759" y="180848"/>
                      <a:pt x="327463" y="176029"/>
                      <a:pt x="327463" y="170538"/>
                    </a:cubicBezTo>
                    <a:cubicBezTo>
                      <a:pt x="327463" y="164151"/>
                      <a:pt x="324881" y="161461"/>
                      <a:pt x="322861" y="160005"/>
                    </a:cubicBezTo>
                    <a:cubicBezTo>
                      <a:pt x="322748" y="159893"/>
                      <a:pt x="322524" y="159781"/>
                      <a:pt x="322411" y="159669"/>
                    </a:cubicBezTo>
                    <a:cubicBezTo>
                      <a:pt x="319044" y="156979"/>
                      <a:pt x="313318" y="153841"/>
                      <a:pt x="297714" y="153841"/>
                    </a:cubicBezTo>
                    <a:close/>
                    <a:moveTo>
                      <a:pt x="183818" y="127865"/>
                    </a:moveTo>
                    <a:lnTo>
                      <a:pt x="184379" y="127865"/>
                    </a:lnTo>
                    <a:cubicBezTo>
                      <a:pt x="189875" y="127865"/>
                      <a:pt x="194811" y="131226"/>
                      <a:pt x="196830" y="136266"/>
                    </a:cubicBezTo>
                    <a:lnTo>
                      <a:pt x="245515" y="257019"/>
                    </a:lnTo>
                    <a:cubicBezTo>
                      <a:pt x="248319" y="263852"/>
                      <a:pt x="244954" y="271693"/>
                      <a:pt x="238111" y="274494"/>
                    </a:cubicBezTo>
                    <a:cubicBezTo>
                      <a:pt x="231156" y="277182"/>
                      <a:pt x="223304" y="273934"/>
                      <a:pt x="220612" y="266989"/>
                    </a:cubicBezTo>
                    <a:lnTo>
                      <a:pt x="205019" y="228567"/>
                    </a:lnTo>
                    <a:lnTo>
                      <a:pt x="163290" y="228567"/>
                    </a:lnTo>
                    <a:lnTo>
                      <a:pt x="147809" y="266989"/>
                    </a:lnTo>
                    <a:cubicBezTo>
                      <a:pt x="145678" y="272254"/>
                      <a:pt x="140630" y="275390"/>
                      <a:pt x="135358" y="275390"/>
                    </a:cubicBezTo>
                    <a:cubicBezTo>
                      <a:pt x="133675" y="275390"/>
                      <a:pt x="131993" y="275054"/>
                      <a:pt x="130310" y="274494"/>
                    </a:cubicBezTo>
                    <a:cubicBezTo>
                      <a:pt x="123467" y="271693"/>
                      <a:pt x="120102" y="263852"/>
                      <a:pt x="122906" y="257019"/>
                    </a:cubicBezTo>
                    <a:lnTo>
                      <a:pt x="171366" y="136378"/>
                    </a:lnTo>
                    <a:cubicBezTo>
                      <a:pt x="173386" y="131226"/>
                      <a:pt x="178321" y="127865"/>
                      <a:pt x="183818" y="127865"/>
                    </a:cubicBezTo>
                    <a:close/>
                    <a:moveTo>
                      <a:pt x="443541" y="127300"/>
                    </a:moveTo>
                    <a:cubicBezTo>
                      <a:pt x="462731" y="127300"/>
                      <a:pt x="473953" y="132005"/>
                      <a:pt x="477881" y="134022"/>
                    </a:cubicBezTo>
                    <a:cubicBezTo>
                      <a:pt x="484390" y="137494"/>
                      <a:pt x="486971" y="145560"/>
                      <a:pt x="483492" y="152169"/>
                    </a:cubicBezTo>
                    <a:cubicBezTo>
                      <a:pt x="480125" y="158778"/>
                      <a:pt x="471933" y="161243"/>
                      <a:pt x="465424" y="157882"/>
                    </a:cubicBezTo>
                    <a:cubicBezTo>
                      <a:pt x="464639" y="157434"/>
                      <a:pt x="457793" y="154073"/>
                      <a:pt x="443541" y="154073"/>
                    </a:cubicBezTo>
                    <a:cubicBezTo>
                      <a:pt x="414138" y="154073"/>
                      <a:pt x="395172" y="173229"/>
                      <a:pt x="395172" y="202690"/>
                    </a:cubicBezTo>
                    <a:cubicBezTo>
                      <a:pt x="395172" y="231704"/>
                      <a:pt x="412006" y="248955"/>
                      <a:pt x="440174" y="248955"/>
                    </a:cubicBezTo>
                    <a:cubicBezTo>
                      <a:pt x="453528" y="248955"/>
                      <a:pt x="462506" y="246267"/>
                      <a:pt x="465424" y="244810"/>
                    </a:cubicBezTo>
                    <a:cubicBezTo>
                      <a:pt x="472045" y="241562"/>
                      <a:pt x="480125" y="244250"/>
                      <a:pt x="483492" y="250860"/>
                    </a:cubicBezTo>
                    <a:cubicBezTo>
                      <a:pt x="486747" y="257469"/>
                      <a:pt x="484053" y="265534"/>
                      <a:pt x="477432" y="268895"/>
                    </a:cubicBezTo>
                    <a:cubicBezTo>
                      <a:pt x="468679" y="273264"/>
                      <a:pt x="454763" y="275840"/>
                      <a:pt x="440174" y="275840"/>
                    </a:cubicBezTo>
                    <a:cubicBezTo>
                      <a:pt x="397192" y="275840"/>
                      <a:pt x="368351" y="246491"/>
                      <a:pt x="368351" y="202690"/>
                    </a:cubicBezTo>
                    <a:cubicBezTo>
                      <a:pt x="368351" y="158330"/>
                      <a:pt x="399212" y="127300"/>
                      <a:pt x="443541" y="127300"/>
                    </a:cubicBezTo>
                    <a:close/>
                    <a:moveTo>
                      <a:pt x="297714" y="126947"/>
                    </a:moveTo>
                    <a:cubicBezTo>
                      <a:pt x="316349" y="126947"/>
                      <a:pt x="329147" y="130533"/>
                      <a:pt x="339138" y="138601"/>
                    </a:cubicBezTo>
                    <a:cubicBezTo>
                      <a:pt x="349017" y="145997"/>
                      <a:pt x="354406" y="157315"/>
                      <a:pt x="354406" y="170538"/>
                    </a:cubicBezTo>
                    <a:cubicBezTo>
                      <a:pt x="354406" y="179951"/>
                      <a:pt x="351150" y="188692"/>
                      <a:pt x="345200" y="195864"/>
                    </a:cubicBezTo>
                    <a:cubicBezTo>
                      <a:pt x="353058" y="203035"/>
                      <a:pt x="358896" y="213569"/>
                      <a:pt x="358896" y="227688"/>
                    </a:cubicBezTo>
                    <a:cubicBezTo>
                      <a:pt x="358896" y="240687"/>
                      <a:pt x="353957" y="252341"/>
                      <a:pt x="344527" y="261418"/>
                    </a:cubicBezTo>
                    <a:cubicBezTo>
                      <a:pt x="344414" y="261530"/>
                      <a:pt x="344414" y="261642"/>
                      <a:pt x="344302" y="261754"/>
                    </a:cubicBezTo>
                    <a:cubicBezTo>
                      <a:pt x="333188" y="271840"/>
                      <a:pt x="317023" y="276546"/>
                      <a:pt x="293336" y="276546"/>
                    </a:cubicBezTo>
                    <a:cubicBezTo>
                      <a:pt x="280538" y="276546"/>
                      <a:pt x="271558" y="275538"/>
                      <a:pt x="267292" y="274977"/>
                    </a:cubicBezTo>
                    <a:cubicBezTo>
                      <a:pt x="260668" y="274081"/>
                      <a:pt x="255729" y="268366"/>
                      <a:pt x="255729" y="261642"/>
                    </a:cubicBezTo>
                    <a:lnTo>
                      <a:pt x="255729" y="142972"/>
                    </a:lnTo>
                    <a:cubicBezTo>
                      <a:pt x="255729" y="136584"/>
                      <a:pt x="260107" y="131093"/>
                      <a:pt x="266394" y="129749"/>
                    </a:cubicBezTo>
                    <a:cubicBezTo>
                      <a:pt x="274701" y="128068"/>
                      <a:pt x="286376" y="126947"/>
                      <a:pt x="297714" y="126947"/>
                    </a:cubicBezTo>
                    <a:close/>
                    <a:moveTo>
                      <a:pt x="45340" y="70478"/>
                    </a:moveTo>
                    <a:lnTo>
                      <a:pt x="45340" y="333005"/>
                    </a:lnTo>
                    <a:lnTo>
                      <a:pt x="561593" y="333005"/>
                    </a:lnTo>
                    <a:lnTo>
                      <a:pt x="561593" y="70478"/>
                    </a:lnTo>
                    <a:close/>
                    <a:moveTo>
                      <a:pt x="41749" y="0"/>
                    </a:moveTo>
                    <a:lnTo>
                      <a:pt x="565184" y="0"/>
                    </a:lnTo>
                    <a:cubicBezTo>
                      <a:pt x="588303" y="0"/>
                      <a:pt x="606933" y="18600"/>
                      <a:pt x="606933" y="41569"/>
                    </a:cubicBezTo>
                    <a:lnTo>
                      <a:pt x="606933" y="361914"/>
                    </a:lnTo>
                    <a:cubicBezTo>
                      <a:pt x="606933" y="384883"/>
                      <a:pt x="588303" y="403483"/>
                      <a:pt x="565184" y="403483"/>
                    </a:cubicBezTo>
                    <a:lnTo>
                      <a:pt x="401554" y="403483"/>
                    </a:lnTo>
                    <a:lnTo>
                      <a:pt x="456322" y="510601"/>
                    </a:lnTo>
                    <a:cubicBezTo>
                      <a:pt x="463056" y="523822"/>
                      <a:pt x="457893" y="540069"/>
                      <a:pt x="444650" y="546792"/>
                    </a:cubicBezTo>
                    <a:cubicBezTo>
                      <a:pt x="440722" y="548809"/>
                      <a:pt x="436458" y="549705"/>
                      <a:pt x="432417" y="549705"/>
                    </a:cubicBezTo>
                    <a:cubicBezTo>
                      <a:pt x="422653" y="549705"/>
                      <a:pt x="413226" y="544327"/>
                      <a:pt x="408400" y="535139"/>
                    </a:cubicBezTo>
                    <a:lnTo>
                      <a:pt x="341063" y="403483"/>
                    </a:lnTo>
                    <a:lnTo>
                      <a:pt x="330401" y="403483"/>
                    </a:lnTo>
                    <a:lnTo>
                      <a:pt x="330401" y="486510"/>
                    </a:lnTo>
                    <a:cubicBezTo>
                      <a:pt x="330401" y="501301"/>
                      <a:pt x="318281" y="513290"/>
                      <a:pt x="303466" y="513290"/>
                    </a:cubicBezTo>
                    <a:cubicBezTo>
                      <a:pt x="288652" y="513290"/>
                      <a:pt x="276532" y="501301"/>
                      <a:pt x="276532" y="486510"/>
                    </a:cubicBezTo>
                    <a:lnTo>
                      <a:pt x="276532" y="403483"/>
                    </a:lnTo>
                    <a:lnTo>
                      <a:pt x="265870" y="403483"/>
                    </a:lnTo>
                    <a:lnTo>
                      <a:pt x="198533" y="535139"/>
                    </a:lnTo>
                    <a:cubicBezTo>
                      <a:pt x="193819" y="544327"/>
                      <a:pt x="184280" y="549705"/>
                      <a:pt x="174516" y="549705"/>
                    </a:cubicBezTo>
                    <a:cubicBezTo>
                      <a:pt x="170475" y="549705"/>
                      <a:pt x="166211" y="548809"/>
                      <a:pt x="162283" y="546792"/>
                    </a:cubicBezTo>
                    <a:cubicBezTo>
                      <a:pt x="149040" y="540069"/>
                      <a:pt x="143877" y="523822"/>
                      <a:pt x="150611" y="510601"/>
                    </a:cubicBezTo>
                    <a:lnTo>
                      <a:pt x="205379" y="403483"/>
                    </a:lnTo>
                    <a:lnTo>
                      <a:pt x="41749" y="403483"/>
                    </a:lnTo>
                    <a:cubicBezTo>
                      <a:pt x="18630" y="403483"/>
                      <a:pt x="0" y="384883"/>
                      <a:pt x="0" y="361914"/>
                    </a:cubicBezTo>
                    <a:lnTo>
                      <a:pt x="0" y="41569"/>
                    </a:lnTo>
                    <a:cubicBezTo>
                      <a:pt x="0" y="18600"/>
                      <a:pt x="18630" y="0"/>
                      <a:pt x="417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5" name="组合 4"/>
          <p:cNvGrpSpPr/>
          <p:nvPr/>
        </p:nvGrpSpPr>
        <p:grpSpPr>
          <a:xfrm>
            <a:off x="1880244" y="5200766"/>
            <a:ext cx="8698212" cy="931545"/>
            <a:chOff x="1880244" y="5200766"/>
            <a:chExt cx="8698212" cy="931545"/>
          </a:xfrm>
        </p:grpSpPr>
        <p:grpSp>
          <p:nvGrpSpPr>
            <p:cNvPr id="31" name="组合 30"/>
            <p:cNvGrpSpPr/>
            <p:nvPr/>
          </p:nvGrpSpPr>
          <p:grpSpPr>
            <a:xfrm>
              <a:off x="1880244" y="5202455"/>
              <a:ext cx="3157965" cy="678936"/>
              <a:chOff x="1410344" y="4766189"/>
              <a:chExt cx="3157965" cy="678936"/>
            </a:xfrm>
          </p:grpSpPr>
          <p:sp>
            <p:nvSpPr>
              <p:cNvPr id="29" name="任意多边形: 形状 28"/>
              <p:cNvSpPr/>
              <p:nvPr/>
            </p:nvSpPr>
            <p:spPr>
              <a:xfrm>
                <a:off x="1410344" y="4766189"/>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6" name="直接箭头连接符 15"/>
              <p:cNvCxnSpPr/>
              <p:nvPr/>
            </p:nvCxnSpPr>
            <p:spPr>
              <a:xfrm>
                <a:off x="3956356" y="5105657"/>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2263149" y="5217695"/>
              <a:ext cx="189293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（四）充分利用周边条件</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3" name="矩形 42"/>
            <p:cNvSpPr/>
            <p:nvPr/>
          </p:nvSpPr>
          <p:spPr bwMode="auto">
            <a:xfrm>
              <a:off x="6400800" y="5200766"/>
              <a:ext cx="4177656"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在学校会有许许多多的活动等待我们的参与，无论是学校还是各个学院组织的活动我们都应该积极地参与其中。</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71" name="Group 52"/>
            <p:cNvGrpSpPr/>
            <p:nvPr/>
          </p:nvGrpSpPr>
          <p:grpSpPr>
            <a:xfrm>
              <a:off x="5418503" y="5229020"/>
              <a:ext cx="622697" cy="622697"/>
              <a:chOff x="2057400" y="1203303"/>
              <a:chExt cx="1117600" cy="1117600"/>
            </a:xfrm>
          </p:grpSpPr>
          <p:sp>
            <p:nvSpPr>
              <p:cNvPr id="72" name="椭圆 71"/>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3" name="Oval 54"/>
              <p:cNvSpPr/>
              <p:nvPr/>
            </p:nvSpPr>
            <p:spPr>
              <a:xfrm>
                <a:off x="2349500" y="1502367"/>
                <a:ext cx="533400" cy="519470"/>
              </a:xfrm>
              <a:custGeom>
                <a:avLst/>
                <a:gdLst>
                  <a:gd name="connsiteX0" fmla="*/ 19376 w 570958"/>
                  <a:gd name="connsiteY0" fmla="*/ 316083 h 556048"/>
                  <a:gd name="connsiteX1" fmla="*/ 19376 w 570958"/>
                  <a:gd name="connsiteY1" fmla="*/ 365108 h 556048"/>
                  <a:gd name="connsiteX2" fmla="*/ 183430 w 570958"/>
                  <a:gd name="connsiteY2" fmla="*/ 429615 h 556048"/>
                  <a:gd name="connsiteX3" fmla="*/ 228641 w 570958"/>
                  <a:gd name="connsiteY3" fmla="*/ 425745 h 556048"/>
                  <a:gd name="connsiteX4" fmla="*/ 219599 w 570958"/>
                  <a:gd name="connsiteY4" fmla="*/ 410263 h 556048"/>
                  <a:gd name="connsiteX5" fmla="*/ 202806 w 570958"/>
                  <a:gd name="connsiteY5" fmla="*/ 359948 h 556048"/>
                  <a:gd name="connsiteX6" fmla="*/ 183430 w 570958"/>
                  <a:gd name="connsiteY6" fmla="*/ 361238 h 556048"/>
                  <a:gd name="connsiteX7" fmla="*/ 19376 w 570958"/>
                  <a:gd name="connsiteY7" fmla="*/ 316083 h 556048"/>
                  <a:gd name="connsiteX8" fmla="*/ 346639 w 570958"/>
                  <a:gd name="connsiteY8" fmla="*/ 269024 h 556048"/>
                  <a:gd name="connsiteX9" fmla="*/ 426199 w 570958"/>
                  <a:gd name="connsiteY9" fmla="*/ 317389 h 556048"/>
                  <a:gd name="connsiteX10" fmla="*/ 419744 w 570958"/>
                  <a:gd name="connsiteY10" fmla="*/ 336735 h 556048"/>
                  <a:gd name="connsiteX11" fmla="*/ 304842 w 570958"/>
                  <a:gd name="connsiteY11" fmla="*/ 282566 h 556048"/>
                  <a:gd name="connsiteX12" fmla="*/ 346639 w 570958"/>
                  <a:gd name="connsiteY12" fmla="*/ 269024 h 556048"/>
                  <a:gd name="connsiteX13" fmla="*/ 352005 w 570958"/>
                  <a:gd name="connsiteY13" fmla="*/ 251577 h 556048"/>
                  <a:gd name="connsiteX14" fmla="*/ 286771 w 570958"/>
                  <a:gd name="connsiteY14" fmla="*/ 278669 h 556048"/>
                  <a:gd name="connsiteX15" fmla="*/ 286771 w 570958"/>
                  <a:gd name="connsiteY15" fmla="*/ 407683 h 556048"/>
                  <a:gd name="connsiteX16" fmla="*/ 415947 w 570958"/>
                  <a:gd name="connsiteY16" fmla="*/ 407683 h 556048"/>
                  <a:gd name="connsiteX17" fmla="*/ 417239 w 570958"/>
                  <a:gd name="connsiteY17" fmla="*/ 278669 h 556048"/>
                  <a:gd name="connsiteX18" fmla="*/ 352005 w 570958"/>
                  <a:gd name="connsiteY18" fmla="*/ 251577 h 556048"/>
                  <a:gd name="connsiteX19" fmla="*/ 19376 w 570958"/>
                  <a:gd name="connsiteY19" fmla="*/ 210292 h 556048"/>
                  <a:gd name="connsiteX20" fmla="*/ 19376 w 570958"/>
                  <a:gd name="connsiteY20" fmla="*/ 260607 h 556048"/>
                  <a:gd name="connsiteX21" fmla="*/ 183430 w 570958"/>
                  <a:gd name="connsiteY21" fmla="*/ 323824 h 556048"/>
                  <a:gd name="connsiteX22" fmla="*/ 202806 w 570958"/>
                  <a:gd name="connsiteY22" fmla="*/ 323824 h 556048"/>
                  <a:gd name="connsiteX23" fmla="*/ 205390 w 570958"/>
                  <a:gd name="connsiteY23" fmla="*/ 307052 h 556048"/>
                  <a:gd name="connsiteX24" fmla="*/ 231225 w 570958"/>
                  <a:gd name="connsiteY24" fmla="*/ 252867 h 556048"/>
                  <a:gd name="connsiteX25" fmla="*/ 183430 w 570958"/>
                  <a:gd name="connsiteY25" fmla="*/ 255447 h 556048"/>
                  <a:gd name="connsiteX26" fmla="*/ 19376 w 570958"/>
                  <a:gd name="connsiteY26" fmla="*/ 210292 h 556048"/>
                  <a:gd name="connsiteX27" fmla="*/ 19376 w 570958"/>
                  <a:gd name="connsiteY27" fmla="*/ 110951 h 556048"/>
                  <a:gd name="connsiteX28" fmla="*/ 19376 w 570958"/>
                  <a:gd name="connsiteY28" fmla="*/ 154816 h 556048"/>
                  <a:gd name="connsiteX29" fmla="*/ 183430 w 570958"/>
                  <a:gd name="connsiteY29" fmla="*/ 218033 h 556048"/>
                  <a:gd name="connsiteX30" fmla="*/ 346192 w 570958"/>
                  <a:gd name="connsiteY30" fmla="*/ 154816 h 556048"/>
                  <a:gd name="connsiteX31" fmla="*/ 346192 w 570958"/>
                  <a:gd name="connsiteY31" fmla="*/ 110951 h 556048"/>
                  <a:gd name="connsiteX32" fmla="*/ 183430 w 570958"/>
                  <a:gd name="connsiteY32" fmla="*/ 148365 h 556048"/>
                  <a:gd name="connsiteX33" fmla="*/ 19376 w 570958"/>
                  <a:gd name="connsiteY33" fmla="*/ 110951 h 556048"/>
                  <a:gd name="connsiteX34" fmla="*/ 183430 w 570958"/>
                  <a:gd name="connsiteY34" fmla="*/ 20642 h 556048"/>
                  <a:gd name="connsiteX35" fmla="*/ 24543 w 570958"/>
                  <a:gd name="connsiteY35" fmla="*/ 65797 h 556048"/>
                  <a:gd name="connsiteX36" fmla="*/ 183430 w 570958"/>
                  <a:gd name="connsiteY36" fmla="*/ 112241 h 556048"/>
                  <a:gd name="connsiteX37" fmla="*/ 342317 w 570958"/>
                  <a:gd name="connsiteY37" fmla="*/ 65797 h 556048"/>
                  <a:gd name="connsiteX38" fmla="*/ 183430 w 570958"/>
                  <a:gd name="connsiteY38" fmla="*/ 20642 h 556048"/>
                  <a:gd name="connsiteX39" fmla="*/ 183430 w 570958"/>
                  <a:gd name="connsiteY39" fmla="*/ 0 h 556048"/>
                  <a:gd name="connsiteX40" fmla="*/ 361693 w 570958"/>
                  <a:gd name="connsiteY40" fmla="*/ 65797 h 556048"/>
                  <a:gd name="connsiteX41" fmla="*/ 359110 w 570958"/>
                  <a:gd name="connsiteY41" fmla="*/ 77408 h 556048"/>
                  <a:gd name="connsiteX42" fmla="*/ 360401 w 570958"/>
                  <a:gd name="connsiteY42" fmla="*/ 79988 h 556048"/>
                  <a:gd name="connsiteX43" fmla="*/ 366860 w 570958"/>
                  <a:gd name="connsiteY43" fmla="*/ 101920 h 556048"/>
                  <a:gd name="connsiteX44" fmla="*/ 366860 w 570958"/>
                  <a:gd name="connsiteY44" fmla="*/ 154816 h 556048"/>
                  <a:gd name="connsiteX45" fmla="*/ 357818 w 570958"/>
                  <a:gd name="connsiteY45" fmla="*/ 180619 h 556048"/>
                  <a:gd name="connsiteX46" fmla="*/ 359110 w 570958"/>
                  <a:gd name="connsiteY46" fmla="*/ 185779 h 556048"/>
                  <a:gd name="connsiteX47" fmla="*/ 364277 w 570958"/>
                  <a:gd name="connsiteY47" fmla="*/ 194810 h 556048"/>
                  <a:gd name="connsiteX48" fmla="*/ 497328 w 570958"/>
                  <a:gd name="connsiteY48" fmla="*/ 340596 h 556048"/>
                  <a:gd name="connsiteX49" fmla="*/ 465034 w 570958"/>
                  <a:gd name="connsiteY49" fmla="*/ 432195 h 556048"/>
                  <a:gd name="connsiteX50" fmla="*/ 570958 w 570958"/>
                  <a:gd name="connsiteY50" fmla="*/ 526375 h 556048"/>
                  <a:gd name="connsiteX51" fmla="*/ 537372 w 570958"/>
                  <a:gd name="connsiteY51" fmla="*/ 556048 h 556048"/>
                  <a:gd name="connsiteX52" fmla="*/ 444366 w 570958"/>
                  <a:gd name="connsiteY52" fmla="*/ 454128 h 556048"/>
                  <a:gd name="connsiteX53" fmla="*/ 350067 w 570958"/>
                  <a:gd name="connsiteY53" fmla="*/ 488961 h 556048"/>
                  <a:gd name="connsiteX54" fmla="*/ 238975 w 570958"/>
                  <a:gd name="connsiteY54" fmla="*/ 438646 h 556048"/>
                  <a:gd name="connsiteX55" fmla="*/ 242851 w 570958"/>
                  <a:gd name="connsiteY55" fmla="*/ 443807 h 556048"/>
                  <a:gd name="connsiteX56" fmla="*/ 183430 w 570958"/>
                  <a:gd name="connsiteY56" fmla="*/ 448967 h 556048"/>
                  <a:gd name="connsiteX57" fmla="*/ 0 w 570958"/>
                  <a:gd name="connsiteY57" fmla="*/ 365108 h 556048"/>
                  <a:gd name="connsiteX58" fmla="*/ 0 w 570958"/>
                  <a:gd name="connsiteY58" fmla="*/ 312213 h 556048"/>
                  <a:gd name="connsiteX59" fmla="*/ 6459 w 570958"/>
                  <a:gd name="connsiteY59" fmla="*/ 290281 h 556048"/>
                  <a:gd name="connsiteX60" fmla="*/ 9042 w 570958"/>
                  <a:gd name="connsiteY60" fmla="*/ 286410 h 556048"/>
                  <a:gd name="connsiteX61" fmla="*/ 0 w 570958"/>
                  <a:gd name="connsiteY61" fmla="*/ 260607 h 556048"/>
                  <a:gd name="connsiteX62" fmla="*/ 0 w 570958"/>
                  <a:gd name="connsiteY62" fmla="*/ 207711 h 556048"/>
                  <a:gd name="connsiteX63" fmla="*/ 6459 w 570958"/>
                  <a:gd name="connsiteY63" fmla="*/ 185779 h 556048"/>
                  <a:gd name="connsiteX64" fmla="*/ 9042 w 570958"/>
                  <a:gd name="connsiteY64" fmla="*/ 180619 h 556048"/>
                  <a:gd name="connsiteX65" fmla="*/ 0 w 570958"/>
                  <a:gd name="connsiteY65" fmla="*/ 154816 h 556048"/>
                  <a:gd name="connsiteX66" fmla="*/ 0 w 570958"/>
                  <a:gd name="connsiteY66" fmla="*/ 101920 h 556048"/>
                  <a:gd name="connsiteX67" fmla="*/ 6459 w 570958"/>
                  <a:gd name="connsiteY67" fmla="*/ 79988 h 556048"/>
                  <a:gd name="connsiteX68" fmla="*/ 7750 w 570958"/>
                  <a:gd name="connsiteY68" fmla="*/ 77408 h 556048"/>
                  <a:gd name="connsiteX69" fmla="*/ 3875 w 570958"/>
                  <a:gd name="connsiteY69" fmla="*/ 65797 h 556048"/>
                  <a:gd name="connsiteX70" fmla="*/ 183430 w 570958"/>
                  <a:gd name="connsiteY70" fmla="*/ 0 h 5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70958" h="556048">
                    <a:moveTo>
                      <a:pt x="19376" y="316083"/>
                    </a:moveTo>
                    <a:lnTo>
                      <a:pt x="19376" y="365108"/>
                    </a:lnTo>
                    <a:cubicBezTo>
                      <a:pt x="19376" y="394781"/>
                      <a:pt x="86548" y="429615"/>
                      <a:pt x="183430" y="429615"/>
                    </a:cubicBezTo>
                    <a:cubicBezTo>
                      <a:pt x="198931" y="429615"/>
                      <a:pt x="214432" y="428325"/>
                      <a:pt x="228641" y="425745"/>
                    </a:cubicBezTo>
                    <a:cubicBezTo>
                      <a:pt x="226058" y="420584"/>
                      <a:pt x="222183" y="415424"/>
                      <a:pt x="219599" y="410263"/>
                    </a:cubicBezTo>
                    <a:cubicBezTo>
                      <a:pt x="210557" y="394781"/>
                      <a:pt x="205390" y="378010"/>
                      <a:pt x="202806" y="359948"/>
                    </a:cubicBezTo>
                    <a:cubicBezTo>
                      <a:pt x="196347" y="359948"/>
                      <a:pt x="189889" y="361238"/>
                      <a:pt x="183430" y="361238"/>
                    </a:cubicBezTo>
                    <a:cubicBezTo>
                      <a:pt x="111091" y="361238"/>
                      <a:pt x="49087" y="343176"/>
                      <a:pt x="19376" y="316083"/>
                    </a:cubicBezTo>
                    <a:close/>
                    <a:moveTo>
                      <a:pt x="346639" y="269024"/>
                    </a:moveTo>
                    <a:cubicBezTo>
                      <a:pt x="370685" y="267411"/>
                      <a:pt x="401024" y="276117"/>
                      <a:pt x="426199" y="317389"/>
                    </a:cubicBezTo>
                    <a:lnTo>
                      <a:pt x="419744" y="336735"/>
                    </a:lnTo>
                    <a:cubicBezTo>
                      <a:pt x="419744" y="336735"/>
                      <a:pt x="393923" y="267089"/>
                      <a:pt x="304842" y="282566"/>
                    </a:cubicBezTo>
                    <a:cubicBezTo>
                      <a:pt x="304842" y="282566"/>
                      <a:pt x="322594" y="270636"/>
                      <a:pt x="346639" y="269024"/>
                    </a:cubicBezTo>
                    <a:close/>
                    <a:moveTo>
                      <a:pt x="352005" y="251577"/>
                    </a:moveTo>
                    <a:cubicBezTo>
                      <a:pt x="328430" y="251577"/>
                      <a:pt x="304856" y="260608"/>
                      <a:pt x="286771" y="278669"/>
                    </a:cubicBezTo>
                    <a:cubicBezTo>
                      <a:pt x="250601" y="313503"/>
                      <a:pt x="250601" y="371559"/>
                      <a:pt x="286771" y="407683"/>
                    </a:cubicBezTo>
                    <a:cubicBezTo>
                      <a:pt x="321649" y="443807"/>
                      <a:pt x="379778" y="443807"/>
                      <a:pt x="415947" y="407683"/>
                    </a:cubicBezTo>
                    <a:cubicBezTo>
                      <a:pt x="452116" y="372849"/>
                      <a:pt x="452116" y="314793"/>
                      <a:pt x="417239" y="278669"/>
                    </a:cubicBezTo>
                    <a:cubicBezTo>
                      <a:pt x="399154" y="260608"/>
                      <a:pt x="375579" y="251577"/>
                      <a:pt x="352005" y="251577"/>
                    </a:cubicBezTo>
                    <a:close/>
                    <a:moveTo>
                      <a:pt x="19376" y="210292"/>
                    </a:moveTo>
                    <a:lnTo>
                      <a:pt x="19376" y="260607"/>
                    </a:lnTo>
                    <a:cubicBezTo>
                      <a:pt x="19376" y="290281"/>
                      <a:pt x="86548" y="323824"/>
                      <a:pt x="183430" y="323824"/>
                    </a:cubicBezTo>
                    <a:cubicBezTo>
                      <a:pt x="189889" y="323824"/>
                      <a:pt x="196347" y="323824"/>
                      <a:pt x="202806" y="323824"/>
                    </a:cubicBezTo>
                    <a:cubicBezTo>
                      <a:pt x="204098" y="317373"/>
                      <a:pt x="204098" y="312213"/>
                      <a:pt x="205390" y="307052"/>
                    </a:cubicBezTo>
                    <a:cubicBezTo>
                      <a:pt x="210557" y="286410"/>
                      <a:pt x="219599" y="268348"/>
                      <a:pt x="231225" y="252867"/>
                    </a:cubicBezTo>
                    <a:cubicBezTo>
                      <a:pt x="215724" y="254157"/>
                      <a:pt x="200223" y="255447"/>
                      <a:pt x="183430" y="255447"/>
                    </a:cubicBezTo>
                    <a:cubicBezTo>
                      <a:pt x="111091" y="255447"/>
                      <a:pt x="49087" y="238675"/>
                      <a:pt x="19376" y="210292"/>
                    </a:cubicBezTo>
                    <a:close/>
                    <a:moveTo>
                      <a:pt x="19376" y="110951"/>
                    </a:moveTo>
                    <a:lnTo>
                      <a:pt x="19376" y="154816"/>
                    </a:lnTo>
                    <a:cubicBezTo>
                      <a:pt x="19376" y="184489"/>
                      <a:pt x="86548" y="218033"/>
                      <a:pt x="183430" y="218033"/>
                    </a:cubicBezTo>
                    <a:cubicBezTo>
                      <a:pt x="279020" y="218033"/>
                      <a:pt x="346192" y="184489"/>
                      <a:pt x="346192" y="154816"/>
                    </a:cubicBezTo>
                    <a:lnTo>
                      <a:pt x="346192" y="110951"/>
                    </a:lnTo>
                    <a:cubicBezTo>
                      <a:pt x="317773" y="135464"/>
                      <a:pt x="249309" y="148365"/>
                      <a:pt x="183430" y="148365"/>
                    </a:cubicBezTo>
                    <a:cubicBezTo>
                      <a:pt x="117550" y="148365"/>
                      <a:pt x="49087" y="135464"/>
                      <a:pt x="19376" y="110951"/>
                    </a:cubicBezTo>
                    <a:close/>
                    <a:moveTo>
                      <a:pt x="183430" y="20642"/>
                    </a:moveTo>
                    <a:cubicBezTo>
                      <a:pt x="83964" y="20642"/>
                      <a:pt x="24543" y="46445"/>
                      <a:pt x="24543" y="65797"/>
                    </a:cubicBezTo>
                    <a:cubicBezTo>
                      <a:pt x="24543" y="85149"/>
                      <a:pt x="83964" y="112241"/>
                      <a:pt x="183430" y="112241"/>
                    </a:cubicBezTo>
                    <a:cubicBezTo>
                      <a:pt x="281603" y="112241"/>
                      <a:pt x="342317" y="85149"/>
                      <a:pt x="342317" y="65797"/>
                    </a:cubicBezTo>
                    <a:cubicBezTo>
                      <a:pt x="342317" y="46445"/>
                      <a:pt x="281603" y="20642"/>
                      <a:pt x="183430" y="20642"/>
                    </a:cubicBezTo>
                    <a:close/>
                    <a:moveTo>
                      <a:pt x="183430" y="0"/>
                    </a:moveTo>
                    <a:cubicBezTo>
                      <a:pt x="269978" y="0"/>
                      <a:pt x="361693" y="23222"/>
                      <a:pt x="361693" y="65797"/>
                    </a:cubicBezTo>
                    <a:cubicBezTo>
                      <a:pt x="361693" y="69667"/>
                      <a:pt x="360401" y="73537"/>
                      <a:pt x="359110" y="77408"/>
                    </a:cubicBezTo>
                    <a:lnTo>
                      <a:pt x="360401" y="79988"/>
                    </a:lnTo>
                    <a:cubicBezTo>
                      <a:pt x="364277" y="87729"/>
                      <a:pt x="366860" y="94180"/>
                      <a:pt x="366860" y="101920"/>
                    </a:cubicBezTo>
                    <a:lnTo>
                      <a:pt x="366860" y="154816"/>
                    </a:lnTo>
                    <a:cubicBezTo>
                      <a:pt x="366860" y="163847"/>
                      <a:pt x="362985" y="172878"/>
                      <a:pt x="357818" y="180619"/>
                    </a:cubicBezTo>
                    <a:lnTo>
                      <a:pt x="359110" y="185779"/>
                    </a:lnTo>
                    <a:cubicBezTo>
                      <a:pt x="361693" y="188359"/>
                      <a:pt x="362985" y="190940"/>
                      <a:pt x="364277" y="194810"/>
                    </a:cubicBezTo>
                    <a:cubicBezTo>
                      <a:pt x="439199" y="201261"/>
                      <a:pt x="497328" y="264478"/>
                      <a:pt x="497328" y="340596"/>
                    </a:cubicBezTo>
                    <a:cubicBezTo>
                      <a:pt x="497328" y="375429"/>
                      <a:pt x="485702" y="407683"/>
                      <a:pt x="465034" y="432195"/>
                    </a:cubicBezTo>
                    <a:lnTo>
                      <a:pt x="570958" y="526375"/>
                    </a:lnTo>
                    <a:lnTo>
                      <a:pt x="537372" y="556048"/>
                    </a:lnTo>
                    <a:lnTo>
                      <a:pt x="444366" y="454128"/>
                    </a:lnTo>
                    <a:cubicBezTo>
                      <a:pt x="418531" y="476060"/>
                      <a:pt x="384945" y="488961"/>
                      <a:pt x="350067" y="488961"/>
                    </a:cubicBezTo>
                    <a:cubicBezTo>
                      <a:pt x="306147" y="488961"/>
                      <a:pt x="266102" y="469609"/>
                      <a:pt x="238975" y="438646"/>
                    </a:cubicBezTo>
                    <a:cubicBezTo>
                      <a:pt x="240267" y="441226"/>
                      <a:pt x="241559" y="442516"/>
                      <a:pt x="242851" y="443807"/>
                    </a:cubicBezTo>
                    <a:cubicBezTo>
                      <a:pt x="224766" y="447677"/>
                      <a:pt x="204098" y="448967"/>
                      <a:pt x="183430" y="448967"/>
                    </a:cubicBezTo>
                    <a:cubicBezTo>
                      <a:pt x="80089" y="448967"/>
                      <a:pt x="0" y="411553"/>
                      <a:pt x="0" y="365108"/>
                    </a:cubicBezTo>
                    <a:lnTo>
                      <a:pt x="0" y="312213"/>
                    </a:lnTo>
                    <a:cubicBezTo>
                      <a:pt x="0" y="304472"/>
                      <a:pt x="2583" y="298021"/>
                      <a:pt x="6459" y="290281"/>
                    </a:cubicBezTo>
                    <a:lnTo>
                      <a:pt x="9042" y="286410"/>
                    </a:lnTo>
                    <a:cubicBezTo>
                      <a:pt x="2583" y="278669"/>
                      <a:pt x="0" y="269638"/>
                      <a:pt x="0" y="260607"/>
                    </a:cubicBezTo>
                    <a:lnTo>
                      <a:pt x="0" y="207711"/>
                    </a:lnTo>
                    <a:cubicBezTo>
                      <a:pt x="0" y="199971"/>
                      <a:pt x="2583" y="192230"/>
                      <a:pt x="6459" y="185779"/>
                    </a:cubicBezTo>
                    <a:lnTo>
                      <a:pt x="9042" y="180619"/>
                    </a:lnTo>
                    <a:cubicBezTo>
                      <a:pt x="3875" y="172878"/>
                      <a:pt x="0" y="163847"/>
                      <a:pt x="0" y="154816"/>
                    </a:cubicBezTo>
                    <a:lnTo>
                      <a:pt x="0" y="101920"/>
                    </a:lnTo>
                    <a:cubicBezTo>
                      <a:pt x="0" y="94180"/>
                      <a:pt x="2583" y="87729"/>
                      <a:pt x="6459" y="79988"/>
                    </a:cubicBezTo>
                    <a:lnTo>
                      <a:pt x="7750" y="77408"/>
                    </a:lnTo>
                    <a:cubicBezTo>
                      <a:pt x="5167" y="73537"/>
                      <a:pt x="3875" y="69667"/>
                      <a:pt x="3875" y="65797"/>
                    </a:cubicBezTo>
                    <a:cubicBezTo>
                      <a:pt x="3875" y="23222"/>
                      <a:pt x="96882" y="0"/>
                      <a:pt x="1834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sp>
        <p:nvSpPr>
          <p:cNvPr id="6" name="文本框 5"/>
          <p:cNvSpPr txBox="1"/>
          <p:nvPr/>
        </p:nvSpPr>
        <p:spPr>
          <a:xfrm>
            <a:off x="290195" y="421005"/>
            <a:ext cx="59270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二、大学生创新思维的训练</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98790" y="1475431"/>
            <a:ext cx="7393210" cy="3907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MH_Others_1"/>
          <p:cNvSpPr txBox="1"/>
          <p:nvPr>
            <p:custDataLst>
              <p:tags r:id="rId1"/>
            </p:custDataLst>
          </p:nvPr>
        </p:nvSpPr>
        <p:spPr>
          <a:xfrm>
            <a:off x="1316803" y="2243357"/>
            <a:ext cx="2918468" cy="1677832"/>
          </a:xfrm>
          <a:prstGeom prst="rect">
            <a:avLst/>
          </a:prstGeom>
          <a:noFill/>
        </p:spPr>
        <p:txBody>
          <a:bodyPr vert="horz" wrap="square" lIns="0" tIns="0" rIns="0" bIns="0" rtlCol="0" anchor="ctr" anchorCtr="0">
            <a:spAutoFit/>
          </a:bodyPr>
          <a:lstStyle/>
          <a:p>
            <a:pPr algn="ctr"/>
            <a:r>
              <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目录</a:t>
            </a:r>
            <a:endPar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MH_Others_2"/>
          <p:cNvSpPr txBox="1"/>
          <p:nvPr>
            <p:custDataLst>
              <p:tags r:id="rId2"/>
            </p:custDataLst>
          </p:nvPr>
        </p:nvSpPr>
        <p:spPr>
          <a:xfrm>
            <a:off x="1211926" y="4003221"/>
            <a:ext cx="3128221" cy="642035"/>
          </a:xfrm>
          <a:prstGeom prst="rect">
            <a:avLst/>
          </a:prstGeom>
          <a:noFill/>
        </p:spPr>
        <p:txBody>
          <a:bodyPr wrap="square" lIns="0" tIns="0" rIns="0" bIns="0">
            <a:spAutoFit/>
          </a:bodyPr>
          <a:lstStyle/>
          <a:p>
            <a:pPr algn="ctr">
              <a:defRPr/>
            </a:pPr>
            <a:r>
              <a:rPr lang="en-US" altLang="zh-CN"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CONTENTS</a:t>
            </a:r>
            <a:endParaRPr lang="zh-CN" altLang="en-US"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MH_Entry_1"/>
          <p:cNvSpPr/>
          <p:nvPr>
            <p:custDataLst>
              <p:tags r:id="rId3"/>
            </p:custDataLst>
          </p:nvPr>
        </p:nvSpPr>
        <p:spPr>
          <a:xfrm>
            <a:off x="6344920" y="2079625"/>
            <a:ext cx="3105150"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第一节　创新思维概述</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MH_Entry_2"/>
          <p:cNvSpPr/>
          <p:nvPr>
            <p:custDataLst>
              <p:tags r:id="rId4"/>
            </p:custDataLst>
          </p:nvPr>
        </p:nvSpPr>
        <p:spPr>
          <a:xfrm>
            <a:off x="6344920" y="2904490"/>
            <a:ext cx="3890645"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第二节　创新思维的运用 </a:t>
            </a:r>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MH_Entry_3"/>
          <p:cNvSpPr/>
          <p:nvPr>
            <p:custDataLst>
              <p:tags r:id="rId5"/>
            </p:custDataLst>
          </p:nvPr>
        </p:nvSpPr>
        <p:spPr>
          <a:xfrm>
            <a:off x="6344920" y="3729355"/>
            <a:ext cx="5179695"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第三节　大学生创新思维的培养与训练</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6562" y="1475431"/>
            <a:ext cx="759845" cy="3907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by="(-#ppt_w*2)" calcmode="lin" valueType="num">
                                      <p:cBhvr rctx="PPT">
                                        <p:cTn id="25" dur="500" autoRev="1" fill="hold">
                                          <p:stCondLst>
                                            <p:cond delay="0"/>
                                          </p:stCondLst>
                                        </p:cTn>
                                        <p:tgtEl>
                                          <p:spTgt spid="19"/>
                                        </p:tgtEl>
                                        <p:attrNameLst>
                                          <p:attrName>ppt_w</p:attrName>
                                        </p:attrNameLst>
                                      </p:cBhvr>
                                    </p:anim>
                                    <p:anim by="(#ppt_w*0.50)" calcmode="lin" valueType="num">
                                      <p:cBhvr>
                                        <p:cTn id="26" dur="500" decel="50000" autoRev="1" fill="hold">
                                          <p:stCondLst>
                                            <p:cond delay="0"/>
                                          </p:stCondLst>
                                        </p:cTn>
                                        <p:tgtEl>
                                          <p:spTgt spid="19"/>
                                        </p:tgtEl>
                                        <p:attrNameLst>
                                          <p:attrName>ppt_x</p:attrName>
                                        </p:attrNameLst>
                                      </p:cBhvr>
                                    </p:anim>
                                    <p:anim from="(-#ppt_h/2)" to="(#ppt_y)" calcmode="lin" valueType="num">
                                      <p:cBhvr>
                                        <p:cTn id="27" dur="1000" fill="hold">
                                          <p:stCondLst>
                                            <p:cond delay="0"/>
                                          </p:stCondLst>
                                        </p:cTn>
                                        <p:tgtEl>
                                          <p:spTgt spid="19"/>
                                        </p:tgtEl>
                                        <p:attrNameLst>
                                          <p:attrName>ppt_y</p:attrName>
                                        </p:attrNameLst>
                                      </p:cBhvr>
                                    </p:anim>
                                    <p:animRot by="21600000">
                                      <p:cBhvr>
                                        <p:cTn id="28" dur="1000" fill="hold">
                                          <p:stCondLst>
                                            <p:cond delay="0"/>
                                          </p:stCondLst>
                                        </p:cTn>
                                        <p:tgtEl>
                                          <p:spTgt spid="1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P spid="19" grpId="0"/>
      <p:bldP spid="13" grpId="0" bldLvl="0" animBg="1"/>
      <p:bldP spid="14" grpId="0" bldLvl="0" animBg="1"/>
      <p:bldP spid="15" grpId="0" bldLvl="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3433921">
            <a:off x="262617" y="-2943979"/>
            <a:ext cx="2376455" cy="6719434"/>
            <a:chOff x="335" y="2438454"/>
            <a:chExt cx="630757" cy="2222378"/>
          </a:xfrm>
        </p:grpSpPr>
        <p:sp>
          <p:nvSpPr>
            <p:cNvPr id="5" name="矩形 4"/>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6" name="矩形 5"/>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68965" y="2014472"/>
            <a:ext cx="9558395" cy="1491615"/>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感谢观看</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856804">
            <a:off x="9737002" y="3874107"/>
            <a:ext cx="1772171" cy="5564982"/>
            <a:chOff x="335" y="2438454"/>
            <a:chExt cx="793706"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22725" y="1229360"/>
            <a:ext cx="31419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课程目标</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3" name="Oval 4"/>
          <p:cNvSpPr/>
          <p:nvPr/>
        </p:nvSpPr>
        <p:spPr>
          <a:xfrm>
            <a:off x="6019756" y="1229157"/>
            <a:ext cx="580572" cy="532634"/>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矩形 6"/>
          <p:cNvSpPr/>
          <p:nvPr/>
        </p:nvSpPr>
        <p:spPr bwMode="auto">
          <a:xfrm>
            <a:off x="3895725" y="2117090"/>
            <a:ext cx="5338445" cy="2613025"/>
          </a:xfrm>
          <a:prstGeom prst="rect">
            <a:avLst/>
          </a:prstGeom>
        </p:spPr>
        <p:txBody>
          <a:bodyPr wrap="square">
            <a:spAutoFit/>
          </a:bodyPr>
          <a:lstStyle/>
          <a:p>
            <a:pPr algn="l">
              <a:lnSpc>
                <a:spcPct val="114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知识目标：</a:t>
            </a:r>
            <a:endPar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理解创新思维的含义与作用，熟悉掌握创新思维的本质、特征；</a:t>
            </a:r>
            <a:endPar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掌握创新思维的运用方法；</a:t>
            </a:r>
            <a:endPar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掌握创新思维培养的方式。</a:t>
            </a:r>
            <a:endPar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endPar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技能目标：</a:t>
            </a:r>
            <a:endPar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学会实际应用各种方式的创新思维；</a:t>
            </a:r>
            <a:endPar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能根据自身情况找到适合培养创新思维的方法。</a:t>
            </a:r>
            <a:endPar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椭圆 10"/>
          <p:cNvSpPr/>
          <p:nvPr/>
        </p:nvSpPr>
        <p:spPr>
          <a:xfrm>
            <a:off x="552667" y="1812924"/>
            <a:ext cx="3232150" cy="3232150"/>
          </a:xfrm>
          <a:prstGeom prst="ellipse">
            <a:avLst/>
          </a:prstGeom>
          <a:gradFill>
            <a:gsLst>
              <a:gs pos="4000">
                <a:schemeClr val="tx1"/>
              </a:gs>
              <a:gs pos="100000">
                <a:srgbClr val="FF0000"/>
              </a:gs>
            </a:gsLst>
            <a:lin ang="2700000" scaled="1"/>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椭圆 11"/>
          <p:cNvSpPr/>
          <p:nvPr/>
        </p:nvSpPr>
        <p:spPr>
          <a:xfrm>
            <a:off x="872924" y="2117306"/>
            <a:ext cx="2591636" cy="2591636"/>
          </a:xfrm>
          <a:prstGeom prst="ellipse">
            <a:avLst/>
          </a:prstGeom>
          <a:blipFill>
            <a:blip r:embed="rId1"/>
            <a:stretch>
              <a:fillRect l="-43613" r="-6387"/>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12" grpId="0" bldLvl="0" animBg="1"/>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638128" y="3497275"/>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4047773" y="2796911"/>
            <a:ext cx="5217466"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01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创新思维概述</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2"/>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4" name="组合 13"/>
          <p:cNvGrpSpPr/>
          <p:nvPr/>
        </p:nvGrpSpPr>
        <p:grpSpPr>
          <a:xfrm rot="3433921">
            <a:off x="262617" y="-2943979"/>
            <a:ext cx="2376455" cy="6719434"/>
            <a:chOff x="335" y="2438454"/>
            <a:chExt cx="630757"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7" name="矩形 16"/>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8" name="组合 17"/>
          <p:cNvGrpSpPr/>
          <p:nvPr/>
        </p:nvGrpSpPr>
        <p:grpSpPr>
          <a:xfrm rot="3856804">
            <a:off x="9737002" y="3874107"/>
            <a:ext cx="1772171" cy="5564982"/>
            <a:chOff x="335" y="2438454"/>
            <a:chExt cx="793706" cy="2222378"/>
          </a:xfrm>
        </p:grpSpPr>
        <p:sp>
          <p:nvSpPr>
            <p:cNvPr id="19" name="矩形 18"/>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0" name="矩形 19"/>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290195" y="1004570"/>
            <a:ext cx="6354445" cy="5631180"/>
          </a:xfrm>
          <a:prstGeom prst="rect">
            <a:avLst/>
          </a:prstGeom>
        </p:spPr>
        <p:txBody>
          <a:bodyPr wrap="square">
            <a:spAutoFit/>
          </a:bodyPr>
          <a:lstStyle/>
          <a:p>
            <a:pPr algn="l">
              <a:lnSpc>
                <a:spcPct val="125000"/>
              </a:lnSpc>
              <a:defRPr/>
            </a:pPr>
            <a:r>
              <a:rPr lang="en-US" altLang="zh-CN"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创新思维也称创造性思维</a:t>
            </a:r>
            <a:r>
              <a:rPr lang="en-US" altLang="zh-CN">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。创新思维是一种具有开创意义的思维活动，即开拓人类认识新领域、开创人类认识新成果的思维活动，它往往表现为发明新技术、形成新观念、提出新方案或新决策、创建新理论等。</a:t>
            </a:r>
            <a:endParaRPr lang="en-US" altLang="zh-CN">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创新思维不仅表现为做出了完整的新发现和新发明的思维过程，而且还表现为在思考的方法和技巧上，在某些局部的结论和见解上具有新奇独到之处的思维活动。创新思维是创新能力的</a:t>
            </a:r>
            <a:r>
              <a:rPr lang="en-US" altLang="zh-CN"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核心因素</a:t>
            </a:r>
            <a:r>
              <a:rPr lang="en-US" altLang="zh-CN">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和创新意识的</a:t>
            </a:r>
            <a:r>
              <a:rPr lang="en-US" altLang="zh-CN"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主要内容</a:t>
            </a:r>
            <a:r>
              <a:rPr lang="en-US" altLang="zh-CN">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，是创新活动的灵魂和发动机。</a:t>
            </a:r>
            <a:endParaRPr lang="en-US" altLang="zh-CN">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总之，</a:t>
            </a:r>
            <a:r>
              <a:rPr lang="en-US" altLang="zh-CN"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创新思维需要人们付出艰苦的脑力劳动。</a:t>
            </a:r>
            <a:r>
              <a:rPr lang="en-US" altLang="zh-CN">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项创新思维成果的取得，往往需要经过长期的探索、刻苦的钻研，甚至多次的挫折，而创新思维能力也要经过长期的知识积累、智能训练、素质磨砺才能得到提升；创新思维过程还离不开推理、想象、联想、直觉等思维活动。所以，从主体活动的角度来看，创新思维又是一种需要人们付出较大代价，运用高超能力的一种思维活动。</a:t>
            </a:r>
            <a:endParaRPr lang="en-US" altLang="zh-CN">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90195" y="42100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一、创新思维概述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6931660" y="1663065"/>
            <a:ext cx="4762500" cy="4124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40"/>
          <p:cNvGrpSpPr/>
          <p:nvPr/>
        </p:nvGrpSpPr>
        <p:grpSpPr>
          <a:xfrm>
            <a:off x="1789020" y="2055107"/>
            <a:ext cx="2153920" cy="1402715"/>
            <a:chOff x="2391872" y="2959100"/>
            <a:chExt cx="2153920" cy="1402715"/>
          </a:xfrm>
        </p:grpSpPr>
        <p:sp>
          <p:nvSpPr>
            <p:cNvPr id="75" name="Oval 36"/>
            <p:cNvSpPr/>
            <p:nvPr/>
          </p:nvSpPr>
          <p:spPr>
            <a:xfrm>
              <a:off x="3053587" y="2959100"/>
              <a:ext cx="521429" cy="5842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8" name="文本框 39"/>
            <p:cNvSpPr txBox="1"/>
            <p:nvPr/>
          </p:nvSpPr>
          <p:spPr>
            <a:xfrm>
              <a:off x="2391872" y="3716655"/>
              <a:ext cx="215392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（一）具有强烈的自我超越性</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4" name="Group 41"/>
          <p:cNvGrpSpPr/>
          <p:nvPr/>
        </p:nvGrpSpPr>
        <p:grpSpPr>
          <a:xfrm>
            <a:off x="5173570" y="2068341"/>
            <a:ext cx="1844860" cy="1375929"/>
            <a:chOff x="2391872" y="2985569"/>
            <a:chExt cx="1844860" cy="1375929"/>
          </a:xfrm>
        </p:grpSpPr>
        <p:sp>
          <p:nvSpPr>
            <p:cNvPr id="85" name="Oval 42"/>
            <p:cNvSpPr/>
            <p:nvPr/>
          </p:nvSpPr>
          <p:spPr>
            <a:xfrm>
              <a:off x="3022202" y="2985569"/>
              <a:ext cx="584200" cy="531261"/>
            </a:xfrm>
            <a:custGeom>
              <a:avLst/>
              <a:gdLst>
                <a:gd name="connsiteX0" fmla="*/ 323449 w 606266"/>
                <a:gd name="connsiteY0" fmla="*/ 120256 h 551328"/>
                <a:gd name="connsiteX1" fmla="*/ 365707 w 606266"/>
                <a:gd name="connsiteY1" fmla="*/ 129222 h 551328"/>
                <a:gd name="connsiteX2" fmla="*/ 386275 w 606266"/>
                <a:gd name="connsiteY2" fmla="*/ 148273 h 551328"/>
                <a:gd name="connsiteX3" fmla="*/ 408899 w 606266"/>
                <a:gd name="connsiteY3" fmla="*/ 219994 h 551328"/>
                <a:gd name="connsiteX4" fmla="*/ 405908 w 606266"/>
                <a:gd name="connsiteY4" fmla="*/ 230920 h 551328"/>
                <a:gd name="connsiteX5" fmla="*/ 413106 w 606266"/>
                <a:gd name="connsiteY5" fmla="*/ 261084 h 551328"/>
                <a:gd name="connsiteX6" fmla="*/ 398522 w 606266"/>
                <a:gd name="connsiteY6" fmla="*/ 286486 h 551328"/>
                <a:gd name="connsiteX7" fmla="*/ 347289 w 606266"/>
                <a:gd name="connsiteY7" fmla="*/ 349709 h 551328"/>
                <a:gd name="connsiteX8" fmla="*/ 309799 w 606266"/>
                <a:gd name="connsiteY8" fmla="*/ 349802 h 551328"/>
                <a:gd name="connsiteX9" fmla="*/ 258660 w 606266"/>
                <a:gd name="connsiteY9" fmla="*/ 286579 h 551328"/>
                <a:gd name="connsiteX10" fmla="*/ 244076 w 606266"/>
                <a:gd name="connsiteY10" fmla="*/ 261178 h 551328"/>
                <a:gd name="connsiteX11" fmla="*/ 251555 w 606266"/>
                <a:gd name="connsiteY11" fmla="*/ 230920 h 551328"/>
                <a:gd name="connsiteX12" fmla="*/ 248563 w 606266"/>
                <a:gd name="connsiteY12" fmla="*/ 219994 h 551328"/>
                <a:gd name="connsiteX13" fmla="*/ 248470 w 606266"/>
                <a:gd name="connsiteY13" fmla="*/ 184694 h 551328"/>
                <a:gd name="connsiteX14" fmla="*/ 269038 w 606266"/>
                <a:gd name="connsiteY14" fmla="*/ 148646 h 551328"/>
                <a:gd name="connsiteX15" fmla="*/ 288110 w 606266"/>
                <a:gd name="connsiteY15" fmla="*/ 132957 h 551328"/>
                <a:gd name="connsiteX16" fmla="*/ 306621 w 606266"/>
                <a:gd name="connsiteY16" fmla="*/ 123432 h 551328"/>
                <a:gd name="connsiteX17" fmla="*/ 323449 w 606266"/>
                <a:gd name="connsiteY17" fmla="*/ 120256 h 551328"/>
                <a:gd name="connsiteX18" fmla="*/ 330191 w 606266"/>
                <a:gd name="connsiteY18" fmla="*/ 0 h 551328"/>
                <a:gd name="connsiteX19" fmla="*/ 606266 w 606266"/>
                <a:gd name="connsiteY19" fmla="*/ 275664 h 551328"/>
                <a:gd name="connsiteX20" fmla="*/ 330191 w 606266"/>
                <a:gd name="connsiteY20" fmla="*/ 551328 h 551328"/>
                <a:gd name="connsiteX21" fmla="*/ 53929 w 606266"/>
                <a:gd name="connsiteY21" fmla="*/ 280147 h 551328"/>
                <a:gd name="connsiteX22" fmla="*/ 13247 w 606266"/>
                <a:gd name="connsiteY22" fmla="*/ 280147 h 551328"/>
                <a:gd name="connsiteX23" fmla="*/ 3054 w 606266"/>
                <a:gd name="connsiteY23" fmla="*/ 258575 h 551328"/>
                <a:gd name="connsiteX24" fmla="*/ 10722 w 606266"/>
                <a:gd name="connsiteY24" fmla="*/ 247743 h 551328"/>
                <a:gd name="connsiteX25" fmla="*/ 75720 w 606266"/>
                <a:gd name="connsiteY25" fmla="*/ 170049 h 551328"/>
                <a:gd name="connsiteX26" fmla="*/ 76187 w 606266"/>
                <a:gd name="connsiteY26" fmla="*/ 169582 h 551328"/>
                <a:gd name="connsiteX27" fmla="*/ 103776 w 606266"/>
                <a:gd name="connsiteY27" fmla="*/ 169582 h 551328"/>
                <a:gd name="connsiteX28" fmla="*/ 169522 w 606266"/>
                <a:gd name="connsiteY28" fmla="*/ 248117 h 551328"/>
                <a:gd name="connsiteX29" fmla="*/ 176816 w 606266"/>
                <a:gd name="connsiteY29" fmla="*/ 258575 h 551328"/>
                <a:gd name="connsiteX30" fmla="*/ 166622 w 606266"/>
                <a:gd name="connsiteY30" fmla="*/ 280147 h 551328"/>
                <a:gd name="connsiteX31" fmla="*/ 126221 w 606266"/>
                <a:gd name="connsiteY31" fmla="*/ 280147 h 551328"/>
                <a:gd name="connsiteX32" fmla="*/ 172234 w 606266"/>
                <a:gd name="connsiteY32" fmla="*/ 404345 h 551328"/>
                <a:gd name="connsiteX33" fmla="*/ 202909 w 606266"/>
                <a:gd name="connsiteY33" fmla="*/ 381373 h 551328"/>
                <a:gd name="connsiteX34" fmla="*/ 268748 w 606266"/>
                <a:gd name="connsiteY34" fmla="*/ 349623 h 551328"/>
                <a:gd name="connsiteX35" fmla="*/ 300451 w 606266"/>
                <a:gd name="connsiteY35" fmla="*/ 449728 h 551328"/>
                <a:gd name="connsiteX36" fmla="*/ 304753 w 606266"/>
                <a:gd name="connsiteY36" fmla="*/ 463269 h 551328"/>
                <a:gd name="connsiteX37" fmla="*/ 318969 w 606266"/>
                <a:gd name="connsiteY37" fmla="*/ 423021 h 551328"/>
                <a:gd name="connsiteX38" fmla="*/ 327573 w 606266"/>
                <a:gd name="connsiteY38" fmla="*/ 375396 h 551328"/>
                <a:gd name="connsiteX39" fmla="*/ 327760 w 606266"/>
                <a:gd name="connsiteY39" fmla="*/ 375396 h 551328"/>
                <a:gd name="connsiteX40" fmla="*/ 327853 w 606266"/>
                <a:gd name="connsiteY40" fmla="*/ 375396 h 551328"/>
                <a:gd name="connsiteX41" fmla="*/ 327947 w 606266"/>
                <a:gd name="connsiteY41" fmla="*/ 375396 h 551328"/>
                <a:gd name="connsiteX42" fmla="*/ 328134 w 606266"/>
                <a:gd name="connsiteY42" fmla="*/ 375396 h 551328"/>
                <a:gd name="connsiteX43" fmla="*/ 336738 w 606266"/>
                <a:gd name="connsiteY43" fmla="*/ 423021 h 551328"/>
                <a:gd name="connsiteX44" fmla="*/ 350953 w 606266"/>
                <a:gd name="connsiteY44" fmla="*/ 463269 h 551328"/>
                <a:gd name="connsiteX45" fmla="*/ 355255 w 606266"/>
                <a:gd name="connsiteY45" fmla="*/ 449728 h 551328"/>
                <a:gd name="connsiteX46" fmla="*/ 386959 w 606266"/>
                <a:gd name="connsiteY46" fmla="*/ 349623 h 551328"/>
                <a:gd name="connsiteX47" fmla="*/ 452798 w 606266"/>
                <a:gd name="connsiteY47" fmla="*/ 381373 h 551328"/>
                <a:gd name="connsiteX48" fmla="*/ 485343 w 606266"/>
                <a:gd name="connsiteY48" fmla="*/ 407520 h 551328"/>
                <a:gd name="connsiteX49" fmla="*/ 533974 w 606266"/>
                <a:gd name="connsiteY49" fmla="*/ 275664 h 551328"/>
                <a:gd name="connsiteX50" fmla="*/ 330191 w 606266"/>
                <a:gd name="connsiteY50" fmla="*/ 72184 h 551328"/>
                <a:gd name="connsiteX51" fmla="*/ 224325 w 606266"/>
                <a:gd name="connsiteY51" fmla="*/ 101693 h 551328"/>
                <a:gd name="connsiteX52" fmla="*/ 174759 w 606266"/>
                <a:gd name="connsiteY52" fmla="*/ 89647 h 551328"/>
                <a:gd name="connsiteX53" fmla="*/ 186823 w 606266"/>
                <a:gd name="connsiteY53" fmla="*/ 40061 h 551328"/>
                <a:gd name="connsiteX54" fmla="*/ 330191 w 606266"/>
                <a:gd name="connsiteY54" fmla="*/ 0 h 55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266" h="551328">
                  <a:moveTo>
                    <a:pt x="323449" y="120256"/>
                  </a:moveTo>
                  <a:cubicBezTo>
                    <a:pt x="341773" y="118762"/>
                    <a:pt x="355797" y="123245"/>
                    <a:pt x="365707" y="129222"/>
                  </a:cubicBezTo>
                  <a:cubicBezTo>
                    <a:pt x="380665" y="137440"/>
                    <a:pt x="386275" y="148273"/>
                    <a:pt x="386275" y="148273"/>
                  </a:cubicBezTo>
                  <a:cubicBezTo>
                    <a:pt x="386275" y="148273"/>
                    <a:pt x="420492" y="150607"/>
                    <a:pt x="408899" y="219994"/>
                  </a:cubicBezTo>
                  <a:cubicBezTo>
                    <a:pt x="408151" y="223543"/>
                    <a:pt x="407216" y="227185"/>
                    <a:pt x="405908" y="230920"/>
                  </a:cubicBezTo>
                  <a:cubicBezTo>
                    <a:pt x="412639" y="230267"/>
                    <a:pt x="420679" y="234282"/>
                    <a:pt x="413106" y="261084"/>
                  </a:cubicBezTo>
                  <a:cubicBezTo>
                    <a:pt x="407590" y="280602"/>
                    <a:pt x="402355" y="286206"/>
                    <a:pt x="398522" y="286486"/>
                  </a:cubicBezTo>
                  <a:cubicBezTo>
                    <a:pt x="394876" y="309739"/>
                    <a:pt x="376365" y="339250"/>
                    <a:pt x="347289" y="349709"/>
                  </a:cubicBezTo>
                  <a:cubicBezTo>
                    <a:pt x="335229" y="354098"/>
                    <a:pt x="321860" y="354098"/>
                    <a:pt x="309799" y="349802"/>
                  </a:cubicBezTo>
                  <a:cubicBezTo>
                    <a:pt x="280257" y="339530"/>
                    <a:pt x="262306" y="309833"/>
                    <a:pt x="258660" y="286579"/>
                  </a:cubicBezTo>
                  <a:cubicBezTo>
                    <a:pt x="254827" y="286206"/>
                    <a:pt x="249592" y="280696"/>
                    <a:pt x="244076" y="261178"/>
                  </a:cubicBezTo>
                  <a:cubicBezTo>
                    <a:pt x="236503" y="234376"/>
                    <a:pt x="244450" y="230453"/>
                    <a:pt x="251555" y="230920"/>
                  </a:cubicBezTo>
                  <a:cubicBezTo>
                    <a:pt x="250153" y="227278"/>
                    <a:pt x="249218" y="223543"/>
                    <a:pt x="248563" y="219994"/>
                  </a:cubicBezTo>
                  <a:cubicBezTo>
                    <a:pt x="246226" y="207480"/>
                    <a:pt x="245572" y="195807"/>
                    <a:pt x="248470" y="184694"/>
                  </a:cubicBezTo>
                  <a:cubicBezTo>
                    <a:pt x="251929" y="169752"/>
                    <a:pt x="259876" y="157798"/>
                    <a:pt x="269038" y="148646"/>
                  </a:cubicBezTo>
                  <a:cubicBezTo>
                    <a:pt x="274741" y="142669"/>
                    <a:pt x="281191" y="137253"/>
                    <a:pt x="288110" y="132957"/>
                  </a:cubicBezTo>
                  <a:cubicBezTo>
                    <a:pt x="293719" y="129035"/>
                    <a:pt x="299889" y="125673"/>
                    <a:pt x="306621" y="123432"/>
                  </a:cubicBezTo>
                  <a:cubicBezTo>
                    <a:pt x="311856" y="121564"/>
                    <a:pt x="317466" y="120443"/>
                    <a:pt x="323449" y="120256"/>
                  </a:cubicBezTo>
                  <a:close/>
                  <a:moveTo>
                    <a:pt x="330191" y="0"/>
                  </a:moveTo>
                  <a:cubicBezTo>
                    <a:pt x="482444" y="0"/>
                    <a:pt x="606266" y="123638"/>
                    <a:pt x="606266" y="275664"/>
                  </a:cubicBezTo>
                  <a:cubicBezTo>
                    <a:pt x="606266" y="427690"/>
                    <a:pt x="482444" y="551328"/>
                    <a:pt x="330191" y="551328"/>
                  </a:cubicBezTo>
                  <a:cubicBezTo>
                    <a:pt x="179435" y="551328"/>
                    <a:pt x="56548" y="430025"/>
                    <a:pt x="53929" y="280147"/>
                  </a:cubicBezTo>
                  <a:lnTo>
                    <a:pt x="13247" y="280147"/>
                  </a:lnTo>
                  <a:cubicBezTo>
                    <a:pt x="2025" y="280147"/>
                    <a:pt x="-4054" y="267166"/>
                    <a:pt x="3054" y="258575"/>
                  </a:cubicBezTo>
                  <a:lnTo>
                    <a:pt x="10722" y="247743"/>
                  </a:lnTo>
                  <a:cubicBezTo>
                    <a:pt x="30362" y="220195"/>
                    <a:pt x="52152" y="194235"/>
                    <a:pt x="75720" y="170049"/>
                  </a:cubicBezTo>
                  <a:lnTo>
                    <a:pt x="76187" y="169582"/>
                  </a:lnTo>
                  <a:cubicBezTo>
                    <a:pt x="83295" y="160804"/>
                    <a:pt x="96668" y="160804"/>
                    <a:pt x="103776" y="169582"/>
                  </a:cubicBezTo>
                  <a:cubicBezTo>
                    <a:pt x="127718" y="193955"/>
                    <a:pt x="149695" y="220195"/>
                    <a:pt x="169522" y="248117"/>
                  </a:cubicBezTo>
                  <a:lnTo>
                    <a:pt x="176816" y="258575"/>
                  </a:lnTo>
                  <a:cubicBezTo>
                    <a:pt x="183924" y="267166"/>
                    <a:pt x="177751" y="280147"/>
                    <a:pt x="166622" y="280147"/>
                  </a:cubicBezTo>
                  <a:lnTo>
                    <a:pt x="126221" y="280147"/>
                  </a:lnTo>
                  <a:cubicBezTo>
                    <a:pt x="127250" y="327211"/>
                    <a:pt x="144271" y="370354"/>
                    <a:pt x="172234" y="404345"/>
                  </a:cubicBezTo>
                  <a:cubicBezTo>
                    <a:pt x="178593" y="394166"/>
                    <a:pt x="188226" y="386696"/>
                    <a:pt x="202909" y="381373"/>
                  </a:cubicBezTo>
                  <a:cubicBezTo>
                    <a:pt x="244058" y="365685"/>
                    <a:pt x="268748" y="349623"/>
                    <a:pt x="268748" y="349623"/>
                  </a:cubicBezTo>
                  <a:lnTo>
                    <a:pt x="300451" y="449728"/>
                  </a:lnTo>
                  <a:lnTo>
                    <a:pt x="304753" y="463269"/>
                  </a:lnTo>
                  <a:lnTo>
                    <a:pt x="318969" y="423021"/>
                  </a:lnTo>
                  <a:cubicBezTo>
                    <a:pt x="286423" y="377638"/>
                    <a:pt x="321494" y="375396"/>
                    <a:pt x="327573" y="375396"/>
                  </a:cubicBezTo>
                  <a:lnTo>
                    <a:pt x="327760" y="375396"/>
                  </a:lnTo>
                  <a:lnTo>
                    <a:pt x="327853" y="375396"/>
                  </a:lnTo>
                  <a:lnTo>
                    <a:pt x="327947" y="375396"/>
                  </a:lnTo>
                  <a:lnTo>
                    <a:pt x="328134" y="375396"/>
                  </a:lnTo>
                  <a:cubicBezTo>
                    <a:pt x="334213" y="375396"/>
                    <a:pt x="369377" y="377638"/>
                    <a:pt x="336738" y="423021"/>
                  </a:cubicBezTo>
                  <a:lnTo>
                    <a:pt x="350953" y="463269"/>
                  </a:lnTo>
                  <a:lnTo>
                    <a:pt x="355255" y="449728"/>
                  </a:lnTo>
                  <a:lnTo>
                    <a:pt x="386959" y="349623"/>
                  </a:lnTo>
                  <a:cubicBezTo>
                    <a:pt x="386959" y="349623"/>
                    <a:pt x="411648" y="365685"/>
                    <a:pt x="452798" y="381373"/>
                  </a:cubicBezTo>
                  <a:cubicBezTo>
                    <a:pt x="468977" y="387162"/>
                    <a:pt x="479077" y="395754"/>
                    <a:pt x="485343" y="407520"/>
                  </a:cubicBezTo>
                  <a:cubicBezTo>
                    <a:pt x="515644" y="371848"/>
                    <a:pt x="533974" y="325904"/>
                    <a:pt x="533974" y="275664"/>
                  </a:cubicBezTo>
                  <a:cubicBezTo>
                    <a:pt x="533974" y="163419"/>
                    <a:pt x="442604" y="72091"/>
                    <a:pt x="330191" y="72184"/>
                  </a:cubicBezTo>
                  <a:cubicBezTo>
                    <a:pt x="292689" y="72184"/>
                    <a:pt x="256122" y="82363"/>
                    <a:pt x="224325" y="101693"/>
                  </a:cubicBezTo>
                  <a:cubicBezTo>
                    <a:pt x="207304" y="112058"/>
                    <a:pt x="185046" y="106642"/>
                    <a:pt x="174759" y="89647"/>
                  </a:cubicBezTo>
                  <a:cubicBezTo>
                    <a:pt x="164378" y="72651"/>
                    <a:pt x="169709" y="50426"/>
                    <a:pt x="186823" y="40061"/>
                  </a:cubicBezTo>
                  <a:cubicBezTo>
                    <a:pt x="229936" y="13820"/>
                    <a:pt x="279503" y="0"/>
                    <a:pt x="33019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8" name="文本框 45"/>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（二）具有自身软性</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94" name="Group 46"/>
          <p:cNvGrpSpPr/>
          <p:nvPr/>
        </p:nvGrpSpPr>
        <p:grpSpPr>
          <a:xfrm>
            <a:off x="8558120" y="2055107"/>
            <a:ext cx="2169160" cy="1679575"/>
            <a:chOff x="2391872" y="2959100"/>
            <a:chExt cx="2169160" cy="1679575"/>
          </a:xfrm>
        </p:grpSpPr>
        <p:sp>
          <p:nvSpPr>
            <p:cNvPr id="95" name="Oval 47"/>
            <p:cNvSpPr/>
            <p:nvPr/>
          </p:nvSpPr>
          <p:spPr>
            <a:xfrm>
              <a:off x="3036251" y="2959100"/>
              <a:ext cx="556100" cy="584200"/>
            </a:xfrm>
            <a:custGeom>
              <a:avLst/>
              <a:gdLst>
                <a:gd name="connsiteX0" fmla="*/ 442830 w 578345"/>
                <a:gd name="connsiteY0" fmla="*/ 474058 h 607568"/>
                <a:gd name="connsiteX1" fmla="*/ 488002 w 578345"/>
                <a:gd name="connsiteY1" fmla="*/ 474058 h 607568"/>
                <a:gd name="connsiteX2" fmla="*/ 566054 w 578345"/>
                <a:gd name="connsiteY2" fmla="*/ 534828 h 607568"/>
                <a:gd name="connsiteX3" fmla="*/ 577731 w 578345"/>
                <a:gd name="connsiteY3" fmla="*/ 581787 h 607568"/>
                <a:gd name="connsiteX4" fmla="*/ 574043 w 578345"/>
                <a:gd name="connsiteY4" fmla="*/ 599588 h 607568"/>
                <a:gd name="connsiteX5" fmla="*/ 557603 w 578345"/>
                <a:gd name="connsiteY5" fmla="*/ 607568 h 607568"/>
                <a:gd name="connsiteX6" fmla="*/ 373075 w 578345"/>
                <a:gd name="connsiteY6" fmla="*/ 607568 h 607568"/>
                <a:gd name="connsiteX7" fmla="*/ 356789 w 578345"/>
                <a:gd name="connsiteY7" fmla="*/ 599588 h 607568"/>
                <a:gd name="connsiteX8" fmla="*/ 353101 w 578345"/>
                <a:gd name="connsiteY8" fmla="*/ 581787 h 607568"/>
                <a:gd name="connsiteX9" fmla="*/ 364778 w 578345"/>
                <a:gd name="connsiteY9" fmla="*/ 534828 h 607568"/>
                <a:gd name="connsiteX10" fmla="*/ 442830 w 578345"/>
                <a:gd name="connsiteY10" fmla="*/ 474058 h 607568"/>
                <a:gd name="connsiteX11" fmla="*/ 98186 w 578345"/>
                <a:gd name="connsiteY11" fmla="*/ 463615 h 607568"/>
                <a:gd name="connsiteX12" fmla="*/ 148431 w 578345"/>
                <a:gd name="connsiteY12" fmla="*/ 463615 h 607568"/>
                <a:gd name="connsiteX13" fmla="*/ 232942 w 578345"/>
                <a:gd name="connsiteY13" fmla="*/ 529606 h 607568"/>
                <a:gd name="connsiteX14" fmla="*/ 246002 w 578345"/>
                <a:gd name="connsiteY14" fmla="*/ 581785 h 607568"/>
                <a:gd name="connsiteX15" fmla="*/ 242315 w 578345"/>
                <a:gd name="connsiteY15" fmla="*/ 599588 h 607568"/>
                <a:gd name="connsiteX16" fmla="*/ 225874 w 578345"/>
                <a:gd name="connsiteY16" fmla="*/ 607568 h 607568"/>
                <a:gd name="connsiteX17" fmla="*/ 20743 w 578345"/>
                <a:gd name="connsiteY17" fmla="*/ 607568 h 607568"/>
                <a:gd name="connsiteX18" fmla="*/ 4302 w 578345"/>
                <a:gd name="connsiteY18" fmla="*/ 599588 h 607568"/>
                <a:gd name="connsiteX19" fmla="*/ 615 w 578345"/>
                <a:gd name="connsiteY19" fmla="*/ 581785 h 607568"/>
                <a:gd name="connsiteX20" fmla="*/ 13675 w 578345"/>
                <a:gd name="connsiteY20" fmla="*/ 529606 h 607568"/>
                <a:gd name="connsiteX21" fmla="*/ 98186 w 578345"/>
                <a:gd name="connsiteY21" fmla="*/ 463615 h 607568"/>
                <a:gd name="connsiteX22" fmla="*/ 465410 w 578345"/>
                <a:gd name="connsiteY22" fmla="*/ 295810 h 607568"/>
                <a:gd name="connsiteX23" fmla="*/ 543138 w 578345"/>
                <a:gd name="connsiteY23" fmla="*/ 373432 h 607568"/>
                <a:gd name="connsiteX24" fmla="*/ 465410 w 578345"/>
                <a:gd name="connsiteY24" fmla="*/ 451054 h 607568"/>
                <a:gd name="connsiteX25" fmla="*/ 387682 w 578345"/>
                <a:gd name="connsiteY25" fmla="*/ 373432 h 607568"/>
                <a:gd name="connsiteX26" fmla="*/ 465410 w 578345"/>
                <a:gd name="connsiteY26" fmla="*/ 295810 h 607568"/>
                <a:gd name="connsiteX27" fmla="*/ 123344 w 578345"/>
                <a:gd name="connsiteY27" fmla="*/ 284308 h 607568"/>
                <a:gd name="connsiteX28" fmla="*/ 212539 w 578345"/>
                <a:gd name="connsiteY28" fmla="*/ 373362 h 607568"/>
                <a:gd name="connsiteX29" fmla="*/ 123344 w 578345"/>
                <a:gd name="connsiteY29" fmla="*/ 462416 h 607568"/>
                <a:gd name="connsiteX30" fmla="*/ 34149 w 578345"/>
                <a:gd name="connsiteY30" fmla="*/ 373362 h 607568"/>
                <a:gd name="connsiteX31" fmla="*/ 123344 w 578345"/>
                <a:gd name="connsiteY31" fmla="*/ 284308 h 607568"/>
                <a:gd name="connsiteX32" fmla="*/ 346717 w 578345"/>
                <a:gd name="connsiteY32" fmla="*/ 258841 h 607568"/>
                <a:gd name="connsiteX33" fmla="*/ 420707 w 578345"/>
                <a:gd name="connsiteY33" fmla="*/ 283504 h 607568"/>
                <a:gd name="connsiteX34" fmla="*/ 365080 w 578345"/>
                <a:gd name="connsiteY34" fmla="*/ 367436 h 607568"/>
                <a:gd name="connsiteX35" fmla="*/ 342184 w 578345"/>
                <a:gd name="connsiteY35" fmla="*/ 439399 h 607568"/>
                <a:gd name="connsiteX36" fmla="*/ 330505 w 578345"/>
                <a:gd name="connsiteY36" fmla="*/ 460420 h 607568"/>
                <a:gd name="connsiteX37" fmla="*/ 321593 w 578345"/>
                <a:gd name="connsiteY37" fmla="*/ 462415 h 607568"/>
                <a:gd name="connsiteX38" fmla="*/ 306841 w 578345"/>
                <a:gd name="connsiteY38" fmla="*/ 456124 h 607568"/>
                <a:gd name="connsiteX39" fmla="*/ 271344 w 578345"/>
                <a:gd name="connsiteY39" fmla="*/ 337055 h 607568"/>
                <a:gd name="connsiteX40" fmla="*/ 314063 w 578345"/>
                <a:gd name="connsiteY40" fmla="*/ 267546 h 607568"/>
                <a:gd name="connsiteX41" fmla="*/ 346717 w 578345"/>
                <a:gd name="connsiteY41" fmla="*/ 258841 h 607568"/>
                <a:gd name="connsiteX42" fmla="*/ 484604 w 578345"/>
                <a:gd name="connsiteY42" fmla="*/ 78088 h 607568"/>
                <a:gd name="connsiteX43" fmla="*/ 470007 w 578345"/>
                <a:gd name="connsiteY43" fmla="*/ 84071 h 607568"/>
                <a:gd name="connsiteX44" fmla="*/ 463860 w 578345"/>
                <a:gd name="connsiteY44" fmla="*/ 98646 h 607568"/>
                <a:gd name="connsiteX45" fmla="*/ 470007 w 578345"/>
                <a:gd name="connsiteY45" fmla="*/ 113374 h 607568"/>
                <a:gd name="connsiteX46" fmla="*/ 484604 w 578345"/>
                <a:gd name="connsiteY46" fmla="*/ 119357 h 607568"/>
                <a:gd name="connsiteX47" fmla="*/ 499355 w 578345"/>
                <a:gd name="connsiteY47" fmla="*/ 113374 h 607568"/>
                <a:gd name="connsiteX48" fmla="*/ 505348 w 578345"/>
                <a:gd name="connsiteY48" fmla="*/ 98646 h 607568"/>
                <a:gd name="connsiteX49" fmla="*/ 499355 w 578345"/>
                <a:gd name="connsiteY49" fmla="*/ 84071 h 607568"/>
                <a:gd name="connsiteX50" fmla="*/ 484604 w 578345"/>
                <a:gd name="connsiteY50" fmla="*/ 78088 h 607568"/>
                <a:gd name="connsiteX51" fmla="*/ 428980 w 578345"/>
                <a:gd name="connsiteY51" fmla="*/ 78088 h 607568"/>
                <a:gd name="connsiteX52" fmla="*/ 414383 w 578345"/>
                <a:gd name="connsiteY52" fmla="*/ 84071 h 607568"/>
                <a:gd name="connsiteX53" fmla="*/ 408236 w 578345"/>
                <a:gd name="connsiteY53" fmla="*/ 98646 h 607568"/>
                <a:gd name="connsiteX54" fmla="*/ 414383 w 578345"/>
                <a:gd name="connsiteY54" fmla="*/ 113374 h 607568"/>
                <a:gd name="connsiteX55" fmla="*/ 428980 w 578345"/>
                <a:gd name="connsiteY55" fmla="*/ 119357 h 607568"/>
                <a:gd name="connsiteX56" fmla="*/ 443731 w 578345"/>
                <a:gd name="connsiteY56" fmla="*/ 113374 h 607568"/>
                <a:gd name="connsiteX57" fmla="*/ 449724 w 578345"/>
                <a:gd name="connsiteY57" fmla="*/ 98646 h 607568"/>
                <a:gd name="connsiteX58" fmla="*/ 443731 w 578345"/>
                <a:gd name="connsiteY58" fmla="*/ 84071 h 607568"/>
                <a:gd name="connsiteX59" fmla="*/ 428980 w 578345"/>
                <a:gd name="connsiteY59" fmla="*/ 78088 h 607568"/>
                <a:gd name="connsiteX60" fmla="*/ 373510 w 578345"/>
                <a:gd name="connsiteY60" fmla="*/ 78088 h 607568"/>
                <a:gd name="connsiteX61" fmla="*/ 358759 w 578345"/>
                <a:gd name="connsiteY61" fmla="*/ 84071 h 607568"/>
                <a:gd name="connsiteX62" fmla="*/ 352766 w 578345"/>
                <a:gd name="connsiteY62" fmla="*/ 98646 h 607568"/>
                <a:gd name="connsiteX63" fmla="*/ 358759 w 578345"/>
                <a:gd name="connsiteY63" fmla="*/ 113374 h 607568"/>
                <a:gd name="connsiteX64" fmla="*/ 373510 w 578345"/>
                <a:gd name="connsiteY64" fmla="*/ 119357 h 607568"/>
                <a:gd name="connsiteX65" fmla="*/ 388107 w 578345"/>
                <a:gd name="connsiteY65" fmla="*/ 113374 h 607568"/>
                <a:gd name="connsiteX66" fmla="*/ 394100 w 578345"/>
                <a:gd name="connsiteY66" fmla="*/ 98646 h 607568"/>
                <a:gd name="connsiteX67" fmla="*/ 388107 w 578345"/>
                <a:gd name="connsiteY67" fmla="*/ 84071 h 607568"/>
                <a:gd name="connsiteX68" fmla="*/ 373510 w 578345"/>
                <a:gd name="connsiteY68" fmla="*/ 78088 h 607568"/>
                <a:gd name="connsiteX69" fmla="*/ 53830 w 578345"/>
                <a:gd name="connsiteY69" fmla="*/ 52642 h 607568"/>
                <a:gd name="connsiteX70" fmla="*/ 250026 w 578345"/>
                <a:gd name="connsiteY70" fmla="*/ 52642 h 607568"/>
                <a:gd name="connsiteX71" fmla="*/ 250026 w 578345"/>
                <a:gd name="connsiteY71" fmla="*/ 159265 h 607568"/>
                <a:gd name="connsiteX72" fmla="*/ 270614 w 578345"/>
                <a:gd name="connsiteY72" fmla="*/ 211733 h 607568"/>
                <a:gd name="connsiteX73" fmla="*/ 252331 w 578345"/>
                <a:gd name="connsiteY73" fmla="*/ 218637 h 607568"/>
                <a:gd name="connsiteX74" fmla="*/ 116054 w 578345"/>
                <a:gd name="connsiteY74" fmla="*/ 218637 h 607568"/>
                <a:gd name="connsiteX75" fmla="*/ 112520 w 578345"/>
                <a:gd name="connsiteY75" fmla="*/ 227995 h 607568"/>
                <a:gd name="connsiteX76" fmla="*/ 87016 w 578345"/>
                <a:gd name="connsiteY76" fmla="*/ 245638 h 607568"/>
                <a:gd name="connsiteX77" fmla="*/ 61512 w 578345"/>
                <a:gd name="connsiteY77" fmla="*/ 227842 h 607568"/>
                <a:gd name="connsiteX78" fmla="*/ 58593 w 578345"/>
                <a:gd name="connsiteY78" fmla="*/ 219711 h 607568"/>
                <a:gd name="connsiteX79" fmla="*/ 49989 w 578345"/>
                <a:gd name="connsiteY79" fmla="*/ 218484 h 607568"/>
                <a:gd name="connsiteX80" fmla="*/ 26175 w 578345"/>
                <a:gd name="connsiteY80" fmla="*/ 191176 h 607568"/>
                <a:gd name="connsiteX81" fmla="*/ 26175 w 578345"/>
                <a:gd name="connsiteY81" fmla="*/ 80103 h 607568"/>
                <a:gd name="connsiteX82" fmla="*/ 53830 w 578345"/>
                <a:gd name="connsiteY82" fmla="*/ 52642 h 607568"/>
                <a:gd name="connsiteX83" fmla="*/ 327413 w 578345"/>
                <a:gd name="connsiteY83" fmla="*/ 0 h 607568"/>
                <a:gd name="connsiteX84" fmla="*/ 525938 w 578345"/>
                <a:gd name="connsiteY84" fmla="*/ 0 h 607568"/>
                <a:gd name="connsiteX85" fmla="*/ 574186 w 578345"/>
                <a:gd name="connsiteY85" fmla="*/ 48326 h 607568"/>
                <a:gd name="connsiteX86" fmla="*/ 574186 w 578345"/>
                <a:gd name="connsiteY86" fmla="*/ 159245 h 607568"/>
                <a:gd name="connsiteX87" fmla="*/ 541457 w 578345"/>
                <a:gd name="connsiteY87" fmla="*/ 204962 h 607568"/>
                <a:gd name="connsiteX88" fmla="*/ 536386 w 578345"/>
                <a:gd name="connsiteY88" fmla="*/ 206650 h 607568"/>
                <a:gd name="connsiteX89" fmla="*/ 533774 w 578345"/>
                <a:gd name="connsiteY89" fmla="*/ 211099 h 607568"/>
                <a:gd name="connsiteX90" fmla="*/ 492594 w 578345"/>
                <a:gd name="connsiteY90" fmla="*/ 234418 h 607568"/>
                <a:gd name="connsiteX91" fmla="*/ 453258 w 578345"/>
                <a:gd name="connsiteY91" fmla="*/ 213707 h 607568"/>
                <a:gd name="connsiteX92" fmla="*/ 448802 w 578345"/>
                <a:gd name="connsiteY92" fmla="*/ 207570 h 607568"/>
                <a:gd name="connsiteX93" fmla="*/ 327413 w 578345"/>
                <a:gd name="connsiteY93" fmla="*/ 207570 h 607568"/>
                <a:gd name="connsiteX94" fmla="*/ 279011 w 578345"/>
                <a:gd name="connsiteY94" fmla="*/ 159245 h 607568"/>
                <a:gd name="connsiteX95" fmla="*/ 279011 w 578345"/>
                <a:gd name="connsiteY95" fmla="*/ 48326 h 607568"/>
                <a:gd name="connsiteX96" fmla="*/ 327413 w 578345"/>
                <a:gd name="connsiteY9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8345" h="607568">
                  <a:moveTo>
                    <a:pt x="442830" y="474058"/>
                  </a:moveTo>
                  <a:lnTo>
                    <a:pt x="488002" y="474058"/>
                  </a:lnTo>
                  <a:cubicBezTo>
                    <a:pt x="523186" y="474058"/>
                    <a:pt x="557449" y="500760"/>
                    <a:pt x="566054" y="534828"/>
                  </a:cubicBezTo>
                  <a:lnTo>
                    <a:pt x="577731" y="581787"/>
                  </a:lnTo>
                  <a:cubicBezTo>
                    <a:pt x="579267" y="588079"/>
                    <a:pt x="577884" y="594524"/>
                    <a:pt x="574043" y="599588"/>
                  </a:cubicBezTo>
                  <a:cubicBezTo>
                    <a:pt x="570048" y="604652"/>
                    <a:pt x="564056" y="607568"/>
                    <a:pt x="557603" y="607568"/>
                  </a:cubicBezTo>
                  <a:lnTo>
                    <a:pt x="373075" y="607568"/>
                  </a:lnTo>
                  <a:cubicBezTo>
                    <a:pt x="366776" y="607568"/>
                    <a:pt x="360783" y="604652"/>
                    <a:pt x="356789" y="599588"/>
                  </a:cubicBezTo>
                  <a:cubicBezTo>
                    <a:pt x="352947" y="594524"/>
                    <a:pt x="351411" y="588079"/>
                    <a:pt x="353101" y="581787"/>
                  </a:cubicBezTo>
                  <a:lnTo>
                    <a:pt x="364778" y="534828"/>
                  </a:lnTo>
                  <a:cubicBezTo>
                    <a:pt x="373382" y="500760"/>
                    <a:pt x="407645" y="474058"/>
                    <a:pt x="442830" y="474058"/>
                  </a:cubicBezTo>
                  <a:close/>
                  <a:moveTo>
                    <a:pt x="98186" y="463615"/>
                  </a:moveTo>
                  <a:lnTo>
                    <a:pt x="148431" y="463615"/>
                  </a:lnTo>
                  <a:cubicBezTo>
                    <a:pt x="186538" y="463615"/>
                    <a:pt x="223722" y="492620"/>
                    <a:pt x="232942" y="529606"/>
                  </a:cubicBezTo>
                  <a:lnTo>
                    <a:pt x="246002" y="581785"/>
                  </a:lnTo>
                  <a:cubicBezTo>
                    <a:pt x="247539" y="588078"/>
                    <a:pt x="246156" y="594523"/>
                    <a:pt x="242315" y="599588"/>
                  </a:cubicBezTo>
                  <a:cubicBezTo>
                    <a:pt x="238320" y="604652"/>
                    <a:pt x="232327" y="607568"/>
                    <a:pt x="225874" y="607568"/>
                  </a:cubicBezTo>
                  <a:lnTo>
                    <a:pt x="20743" y="607568"/>
                  </a:lnTo>
                  <a:cubicBezTo>
                    <a:pt x="14290" y="607568"/>
                    <a:pt x="8297" y="604652"/>
                    <a:pt x="4302" y="599588"/>
                  </a:cubicBezTo>
                  <a:cubicBezTo>
                    <a:pt x="461" y="594523"/>
                    <a:pt x="-922" y="588078"/>
                    <a:pt x="615" y="581785"/>
                  </a:cubicBezTo>
                  <a:lnTo>
                    <a:pt x="13675" y="529606"/>
                  </a:lnTo>
                  <a:cubicBezTo>
                    <a:pt x="22895" y="492620"/>
                    <a:pt x="60079" y="463615"/>
                    <a:pt x="98186" y="463615"/>
                  </a:cubicBezTo>
                  <a:close/>
                  <a:moveTo>
                    <a:pt x="465410" y="295810"/>
                  </a:moveTo>
                  <a:cubicBezTo>
                    <a:pt x="508338" y="295810"/>
                    <a:pt x="543138" y="330563"/>
                    <a:pt x="543138" y="373432"/>
                  </a:cubicBezTo>
                  <a:cubicBezTo>
                    <a:pt x="543138" y="416301"/>
                    <a:pt x="508338" y="451054"/>
                    <a:pt x="465410" y="451054"/>
                  </a:cubicBezTo>
                  <a:cubicBezTo>
                    <a:pt x="422482" y="451054"/>
                    <a:pt x="387682" y="416301"/>
                    <a:pt x="387682" y="373432"/>
                  </a:cubicBezTo>
                  <a:cubicBezTo>
                    <a:pt x="387682" y="330563"/>
                    <a:pt x="422482" y="295810"/>
                    <a:pt x="465410" y="295810"/>
                  </a:cubicBezTo>
                  <a:close/>
                  <a:moveTo>
                    <a:pt x="123344" y="284308"/>
                  </a:moveTo>
                  <a:cubicBezTo>
                    <a:pt x="172605" y="284308"/>
                    <a:pt x="212539" y="324179"/>
                    <a:pt x="212539" y="373362"/>
                  </a:cubicBezTo>
                  <a:cubicBezTo>
                    <a:pt x="212539" y="422545"/>
                    <a:pt x="172605" y="462416"/>
                    <a:pt x="123344" y="462416"/>
                  </a:cubicBezTo>
                  <a:cubicBezTo>
                    <a:pt x="74083" y="462416"/>
                    <a:pt x="34149" y="422545"/>
                    <a:pt x="34149" y="373362"/>
                  </a:cubicBezTo>
                  <a:cubicBezTo>
                    <a:pt x="34149" y="324179"/>
                    <a:pt x="74083" y="284308"/>
                    <a:pt x="123344" y="284308"/>
                  </a:cubicBezTo>
                  <a:close/>
                  <a:moveTo>
                    <a:pt x="346717" y="258841"/>
                  </a:moveTo>
                  <a:cubicBezTo>
                    <a:pt x="378727" y="257266"/>
                    <a:pt x="407453" y="274182"/>
                    <a:pt x="420707" y="283504"/>
                  </a:cubicBezTo>
                  <a:cubicBezTo>
                    <a:pt x="389359" y="299155"/>
                    <a:pt x="367231" y="330610"/>
                    <a:pt x="365080" y="367436"/>
                  </a:cubicBezTo>
                  <a:cubicBezTo>
                    <a:pt x="342645" y="383700"/>
                    <a:pt x="340801" y="426050"/>
                    <a:pt x="342184" y="439399"/>
                  </a:cubicBezTo>
                  <a:cubicBezTo>
                    <a:pt x="343260" y="448145"/>
                    <a:pt x="338496" y="456584"/>
                    <a:pt x="330505" y="460420"/>
                  </a:cubicBezTo>
                  <a:cubicBezTo>
                    <a:pt x="327739" y="461801"/>
                    <a:pt x="324666" y="462415"/>
                    <a:pt x="321593" y="462415"/>
                  </a:cubicBezTo>
                  <a:cubicBezTo>
                    <a:pt x="316215" y="462415"/>
                    <a:pt x="310836" y="460267"/>
                    <a:pt x="306841" y="456124"/>
                  </a:cubicBezTo>
                  <a:cubicBezTo>
                    <a:pt x="277337" y="426050"/>
                    <a:pt x="264122" y="381552"/>
                    <a:pt x="271344" y="337055"/>
                  </a:cubicBezTo>
                  <a:cubicBezTo>
                    <a:pt x="276569" y="304679"/>
                    <a:pt x="292550" y="278594"/>
                    <a:pt x="314063" y="267546"/>
                  </a:cubicBezTo>
                  <a:cubicBezTo>
                    <a:pt x="325012" y="261946"/>
                    <a:pt x="336047" y="259366"/>
                    <a:pt x="346717" y="258841"/>
                  </a:cubicBezTo>
                  <a:close/>
                  <a:moveTo>
                    <a:pt x="484604" y="78088"/>
                  </a:moveTo>
                  <a:cubicBezTo>
                    <a:pt x="479226" y="78088"/>
                    <a:pt x="473848" y="80236"/>
                    <a:pt x="470007" y="84071"/>
                  </a:cubicBezTo>
                  <a:cubicBezTo>
                    <a:pt x="466165" y="87907"/>
                    <a:pt x="463860" y="93276"/>
                    <a:pt x="463860" y="98646"/>
                  </a:cubicBezTo>
                  <a:cubicBezTo>
                    <a:pt x="463860" y="104169"/>
                    <a:pt x="466165" y="109538"/>
                    <a:pt x="470007" y="113374"/>
                  </a:cubicBezTo>
                  <a:cubicBezTo>
                    <a:pt x="473848" y="117209"/>
                    <a:pt x="479226" y="119357"/>
                    <a:pt x="484604" y="119357"/>
                  </a:cubicBezTo>
                  <a:cubicBezTo>
                    <a:pt x="490136" y="119357"/>
                    <a:pt x="495360" y="117209"/>
                    <a:pt x="499355" y="113374"/>
                  </a:cubicBezTo>
                  <a:cubicBezTo>
                    <a:pt x="503196" y="109538"/>
                    <a:pt x="505348" y="104169"/>
                    <a:pt x="505348" y="98646"/>
                  </a:cubicBezTo>
                  <a:cubicBezTo>
                    <a:pt x="505348" y="93276"/>
                    <a:pt x="503196" y="87907"/>
                    <a:pt x="499355" y="84071"/>
                  </a:cubicBezTo>
                  <a:cubicBezTo>
                    <a:pt x="495360" y="80236"/>
                    <a:pt x="490136" y="78088"/>
                    <a:pt x="484604" y="78088"/>
                  </a:cubicBezTo>
                  <a:close/>
                  <a:moveTo>
                    <a:pt x="428980" y="78088"/>
                  </a:moveTo>
                  <a:cubicBezTo>
                    <a:pt x="423602" y="78088"/>
                    <a:pt x="418224" y="80236"/>
                    <a:pt x="414383" y="84071"/>
                  </a:cubicBezTo>
                  <a:cubicBezTo>
                    <a:pt x="410541" y="87907"/>
                    <a:pt x="408236" y="93276"/>
                    <a:pt x="408236" y="98646"/>
                  </a:cubicBezTo>
                  <a:cubicBezTo>
                    <a:pt x="408236" y="104169"/>
                    <a:pt x="410541" y="109538"/>
                    <a:pt x="414383" y="113374"/>
                  </a:cubicBezTo>
                  <a:cubicBezTo>
                    <a:pt x="418224" y="117209"/>
                    <a:pt x="423602" y="119357"/>
                    <a:pt x="428980" y="119357"/>
                  </a:cubicBezTo>
                  <a:cubicBezTo>
                    <a:pt x="434512" y="119357"/>
                    <a:pt x="439890" y="117209"/>
                    <a:pt x="443731" y="113374"/>
                  </a:cubicBezTo>
                  <a:cubicBezTo>
                    <a:pt x="447573" y="109538"/>
                    <a:pt x="449724" y="104169"/>
                    <a:pt x="449724" y="98646"/>
                  </a:cubicBezTo>
                  <a:cubicBezTo>
                    <a:pt x="449724" y="93276"/>
                    <a:pt x="447573" y="87907"/>
                    <a:pt x="443731" y="84071"/>
                  </a:cubicBezTo>
                  <a:cubicBezTo>
                    <a:pt x="439890" y="80236"/>
                    <a:pt x="434512" y="78088"/>
                    <a:pt x="428980" y="78088"/>
                  </a:cubicBezTo>
                  <a:close/>
                  <a:moveTo>
                    <a:pt x="373510" y="78088"/>
                  </a:moveTo>
                  <a:cubicBezTo>
                    <a:pt x="367978" y="78088"/>
                    <a:pt x="362600" y="80236"/>
                    <a:pt x="358759" y="84071"/>
                  </a:cubicBezTo>
                  <a:cubicBezTo>
                    <a:pt x="354918" y="87907"/>
                    <a:pt x="352766" y="93276"/>
                    <a:pt x="352766" y="98646"/>
                  </a:cubicBezTo>
                  <a:cubicBezTo>
                    <a:pt x="352766" y="104169"/>
                    <a:pt x="354918" y="109538"/>
                    <a:pt x="358759" y="113374"/>
                  </a:cubicBezTo>
                  <a:cubicBezTo>
                    <a:pt x="362600" y="117209"/>
                    <a:pt x="367978" y="119357"/>
                    <a:pt x="373510" y="119357"/>
                  </a:cubicBezTo>
                  <a:cubicBezTo>
                    <a:pt x="378888" y="119357"/>
                    <a:pt x="384266" y="117209"/>
                    <a:pt x="388107" y="113374"/>
                  </a:cubicBezTo>
                  <a:cubicBezTo>
                    <a:pt x="391949" y="109538"/>
                    <a:pt x="394100" y="104169"/>
                    <a:pt x="394100" y="98646"/>
                  </a:cubicBezTo>
                  <a:cubicBezTo>
                    <a:pt x="394100" y="93276"/>
                    <a:pt x="391949" y="87907"/>
                    <a:pt x="388107" y="84071"/>
                  </a:cubicBezTo>
                  <a:cubicBezTo>
                    <a:pt x="384266" y="80236"/>
                    <a:pt x="378888" y="78088"/>
                    <a:pt x="373510" y="78088"/>
                  </a:cubicBezTo>
                  <a:close/>
                  <a:moveTo>
                    <a:pt x="53830" y="52642"/>
                  </a:moveTo>
                  <a:lnTo>
                    <a:pt x="250026" y="52642"/>
                  </a:lnTo>
                  <a:lnTo>
                    <a:pt x="250026" y="159265"/>
                  </a:lnTo>
                  <a:cubicBezTo>
                    <a:pt x="250026" y="179516"/>
                    <a:pt x="257862" y="197926"/>
                    <a:pt x="270614" y="211733"/>
                  </a:cubicBezTo>
                  <a:cubicBezTo>
                    <a:pt x="265851" y="216029"/>
                    <a:pt x="259398" y="218637"/>
                    <a:pt x="252331" y="218637"/>
                  </a:cubicBezTo>
                  <a:lnTo>
                    <a:pt x="116054" y="218637"/>
                  </a:lnTo>
                  <a:lnTo>
                    <a:pt x="112520" y="227995"/>
                  </a:lnTo>
                  <a:cubicBezTo>
                    <a:pt x="108525" y="238581"/>
                    <a:pt x="98385" y="245638"/>
                    <a:pt x="87016" y="245638"/>
                  </a:cubicBezTo>
                  <a:cubicBezTo>
                    <a:pt x="75647" y="245638"/>
                    <a:pt x="65506" y="238427"/>
                    <a:pt x="61512" y="227842"/>
                  </a:cubicBezTo>
                  <a:lnTo>
                    <a:pt x="58593" y="219711"/>
                  </a:lnTo>
                  <a:lnTo>
                    <a:pt x="49989" y="218484"/>
                  </a:lnTo>
                  <a:cubicBezTo>
                    <a:pt x="36469" y="216489"/>
                    <a:pt x="26175" y="204830"/>
                    <a:pt x="26175" y="191176"/>
                  </a:cubicBezTo>
                  <a:lnTo>
                    <a:pt x="26175" y="80103"/>
                  </a:lnTo>
                  <a:cubicBezTo>
                    <a:pt x="26175" y="64915"/>
                    <a:pt x="38620" y="52642"/>
                    <a:pt x="53830" y="52642"/>
                  </a:cubicBezTo>
                  <a:close/>
                  <a:moveTo>
                    <a:pt x="327413" y="0"/>
                  </a:moveTo>
                  <a:lnTo>
                    <a:pt x="525938" y="0"/>
                  </a:lnTo>
                  <a:cubicBezTo>
                    <a:pt x="552520" y="0"/>
                    <a:pt x="574186" y="21632"/>
                    <a:pt x="574186" y="48326"/>
                  </a:cubicBezTo>
                  <a:lnTo>
                    <a:pt x="574186" y="159245"/>
                  </a:lnTo>
                  <a:cubicBezTo>
                    <a:pt x="574186" y="179802"/>
                    <a:pt x="560972" y="198212"/>
                    <a:pt x="541457" y="204962"/>
                  </a:cubicBezTo>
                  <a:lnTo>
                    <a:pt x="536386" y="206650"/>
                  </a:lnTo>
                  <a:lnTo>
                    <a:pt x="533774" y="211099"/>
                  </a:lnTo>
                  <a:cubicBezTo>
                    <a:pt x="525016" y="225520"/>
                    <a:pt x="509343" y="234418"/>
                    <a:pt x="492594" y="234418"/>
                  </a:cubicBezTo>
                  <a:cubicBezTo>
                    <a:pt x="476921" y="234418"/>
                    <a:pt x="462170" y="226747"/>
                    <a:pt x="453258" y="213707"/>
                  </a:cubicBezTo>
                  <a:lnTo>
                    <a:pt x="448802" y="207570"/>
                  </a:lnTo>
                  <a:lnTo>
                    <a:pt x="327413" y="207570"/>
                  </a:lnTo>
                  <a:cubicBezTo>
                    <a:pt x="300677" y="207570"/>
                    <a:pt x="279011" y="185939"/>
                    <a:pt x="279011" y="159245"/>
                  </a:cubicBezTo>
                  <a:lnTo>
                    <a:pt x="279011" y="48326"/>
                  </a:lnTo>
                  <a:cubicBezTo>
                    <a:pt x="279011" y="21632"/>
                    <a:pt x="300677" y="0"/>
                    <a:pt x="32741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8" name="文本框 50"/>
            <p:cNvSpPr txBox="1"/>
            <p:nvPr/>
          </p:nvSpPr>
          <p:spPr>
            <a:xfrm>
              <a:off x="2391872" y="3716655"/>
              <a:ext cx="2169160" cy="92202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（三）覆盖时空越来越少，作用周期越来越短</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79" name="Group 51"/>
          <p:cNvGrpSpPr/>
          <p:nvPr/>
        </p:nvGrpSpPr>
        <p:grpSpPr>
          <a:xfrm>
            <a:off x="1789020" y="4172818"/>
            <a:ext cx="1844860" cy="1383377"/>
            <a:chOff x="2391872" y="2978121"/>
            <a:chExt cx="1844860" cy="1383377"/>
          </a:xfrm>
        </p:grpSpPr>
        <p:sp>
          <p:nvSpPr>
            <p:cNvPr id="80" name="Oval 52"/>
            <p:cNvSpPr/>
            <p:nvPr/>
          </p:nvSpPr>
          <p:spPr>
            <a:xfrm>
              <a:off x="3022202" y="2978121"/>
              <a:ext cx="584200" cy="546157"/>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3" name="文本框 55"/>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（四）思维创新产业化</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9" name="Group 56"/>
          <p:cNvGrpSpPr/>
          <p:nvPr/>
        </p:nvGrpSpPr>
        <p:grpSpPr>
          <a:xfrm>
            <a:off x="5173570" y="4191084"/>
            <a:ext cx="1844860" cy="1346844"/>
            <a:chOff x="2391872" y="3014654"/>
            <a:chExt cx="1844860" cy="1346844"/>
          </a:xfrm>
        </p:grpSpPr>
        <p:sp>
          <p:nvSpPr>
            <p:cNvPr id="90" name="Oval 57"/>
            <p:cNvSpPr/>
            <p:nvPr/>
          </p:nvSpPr>
          <p:spPr>
            <a:xfrm>
              <a:off x="3022202" y="3014654"/>
              <a:ext cx="584200" cy="473090"/>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3" name="文本框 60"/>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（五）具有强烈的竞争意识</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99" name="Group 61"/>
          <p:cNvGrpSpPr/>
          <p:nvPr/>
        </p:nvGrpSpPr>
        <p:grpSpPr>
          <a:xfrm>
            <a:off x="8558120" y="4163588"/>
            <a:ext cx="2169795" cy="1678940"/>
            <a:chOff x="2391872" y="2959662"/>
            <a:chExt cx="2169795" cy="1678940"/>
          </a:xfrm>
        </p:grpSpPr>
        <p:sp>
          <p:nvSpPr>
            <p:cNvPr id="100" name="Oval 62"/>
            <p:cNvSpPr/>
            <p:nvPr/>
          </p:nvSpPr>
          <p:spPr>
            <a:xfrm>
              <a:off x="3022202" y="2959662"/>
              <a:ext cx="584200" cy="583074"/>
            </a:xfrm>
            <a:custGeom>
              <a:avLst/>
              <a:gdLst>
                <a:gd name="connsiteX0" fmla="*/ 579996 w 605912"/>
                <a:gd name="connsiteY0" fmla="*/ 331577 h 604745"/>
                <a:gd name="connsiteX1" fmla="*/ 599400 w 605912"/>
                <a:gd name="connsiteY1" fmla="*/ 361244 h 604745"/>
                <a:gd name="connsiteX2" fmla="*/ 590394 w 605912"/>
                <a:gd name="connsiteY2" fmla="*/ 401201 h 604745"/>
                <a:gd name="connsiteX3" fmla="*/ 335366 w 605912"/>
                <a:gd name="connsiteY3" fmla="*/ 603027 h 604745"/>
                <a:gd name="connsiteX4" fmla="*/ 58427 w 605912"/>
                <a:gd name="connsiteY4" fmla="*/ 480652 h 604745"/>
                <a:gd name="connsiteX5" fmla="*/ 50814 w 605912"/>
                <a:gd name="connsiteY5" fmla="*/ 515510 h 604745"/>
                <a:gd name="connsiteX6" fmla="*/ 19806 w 605912"/>
                <a:gd name="connsiteY6" fmla="*/ 536091 h 604745"/>
                <a:gd name="connsiteX7" fmla="*/ 495 w 605912"/>
                <a:gd name="connsiteY7" fmla="*/ 506517 h 604745"/>
                <a:gd name="connsiteX8" fmla="*/ 22405 w 605912"/>
                <a:gd name="connsiteY8" fmla="*/ 404909 h 604745"/>
                <a:gd name="connsiteX9" fmla="*/ 53413 w 605912"/>
                <a:gd name="connsiteY9" fmla="*/ 385626 h 604745"/>
                <a:gd name="connsiteX10" fmla="*/ 153772 w 605912"/>
                <a:gd name="connsiteY10" fmla="*/ 407505 h 604745"/>
                <a:gd name="connsiteX11" fmla="*/ 173083 w 605912"/>
                <a:gd name="connsiteY11" fmla="*/ 437079 h 604745"/>
                <a:gd name="connsiteX12" fmla="*/ 143467 w 605912"/>
                <a:gd name="connsiteY12" fmla="*/ 456362 h 604745"/>
                <a:gd name="connsiteX13" fmla="*/ 95841 w 605912"/>
                <a:gd name="connsiteY13" fmla="*/ 445794 h 604745"/>
                <a:gd name="connsiteX14" fmla="*/ 330167 w 605912"/>
                <a:gd name="connsiteY14" fmla="*/ 552779 h 604745"/>
                <a:gd name="connsiteX15" fmla="*/ 539704 w 605912"/>
                <a:gd name="connsiteY15" fmla="*/ 392208 h 604745"/>
                <a:gd name="connsiteX16" fmla="*/ 550381 w 605912"/>
                <a:gd name="connsiteY16" fmla="*/ 350861 h 604745"/>
                <a:gd name="connsiteX17" fmla="*/ 579996 w 605912"/>
                <a:gd name="connsiteY17" fmla="*/ 331577 h 604745"/>
                <a:gd name="connsiteX18" fmla="*/ 551796 w 605912"/>
                <a:gd name="connsiteY18" fmla="*/ 173561 h 604745"/>
                <a:gd name="connsiteX19" fmla="*/ 585238 w 605912"/>
                <a:gd name="connsiteY19" fmla="*/ 187651 h 604745"/>
                <a:gd name="connsiteX20" fmla="*/ 605767 w 605912"/>
                <a:gd name="connsiteY20" fmla="*/ 269970 h 604745"/>
                <a:gd name="connsiteX21" fmla="*/ 582637 w 605912"/>
                <a:gd name="connsiteY21" fmla="*/ 299542 h 604745"/>
                <a:gd name="connsiteX22" fmla="*/ 554211 w 605912"/>
                <a:gd name="connsiteY22" fmla="*/ 275069 h 604745"/>
                <a:gd name="connsiteX23" fmla="*/ 537490 w 605912"/>
                <a:gd name="connsiteY23" fmla="*/ 206933 h 604745"/>
                <a:gd name="connsiteX24" fmla="*/ 551796 w 605912"/>
                <a:gd name="connsiteY24" fmla="*/ 173561 h 604745"/>
                <a:gd name="connsiteX25" fmla="*/ 322443 w 605912"/>
                <a:gd name="connsiteY25" fmla="*/ 100626 h 604745"/>
                <a:gd name="connsiteX26" fmla="*/ 348253 w 605912"/>
                <a:gd name="connsiteY26" fmla="*/ 126390 h 604745"/>
                <a:gd name="connsiteX27" fmla="*/ 348253 w 605912"/>
                <a:gd name="connsiteY27" fmla="*/ 302105 h 604745"/>
                <a:gd name="connsiteX28" fmla="*/ 322443 w 605912"/>
                <a:gd name="connsiteY28" fmla="*/ 327776 h 604745"/>
                <a:gd name="connsiteX29" fmla="*/ 203790 w 605912"/>
                <a:gd name="connsiteY29" fmla="*/ 327776 h 604745"/>
                <a:gd name="connsiteX30" fmla="*/ 177979 w 605912"/>
                <a:gd name="connsiteY30" fmla="*/ 302105 h 604745"/>
                <a:gd name="connsiteX31" fmla="*/ 203790 w 605912"/>
                <a:gd name="connsiteY31" fmla="*/ 276341 h 604745"/>
                <a:gd name="connsiteX32" fmla="*/ 296725 w 605912"/>
                <a:gd name="connsiteY32" fmla="*/ 276341 h 604745"/>
                <a:gd name="connsiteX33" fmla="*/ 296725 w 605912"/>
                <a:gd name="connsiteY33" fmla="*/ 126390 h 604745"/>
                <a:gd name="connsiteX34" fmla="*/ 322443 w 605912"/>
                <a:gd name="connsiteY34" fmla="*/ 100626 h 604745"/>
                <a:gd name="connsiteX35" fmla="*/ 92559 w 605912"/>
                <a:gd name="connsiteY35" fmla="*/ 94430 h 604745"/>
                <a:gd name="connsiteX36" fmla="*/ 111053 w 605912"/>
                <a:gd name="connsiteY36" fmla="*/ 100399 h 604745"/>
                <a:gd name="connsiteX37" fmla="*/ 113652 w 605912"/>
                <a:gd name="connsiteY37" fmla="*/ 136379 h 604745"/>
                <a:gd name="connsiteX38" fmla="*/ 93139 w 605912"/>
                <a:gd name="connsiteY38" fmla="*/ 163271 h 604745"/>
                <a:gd name="connsiteX39" fmla="*/ 57125 w 605912"/>
                <a:gd name="connsiteY39" fmla="*/ 170967 h 604745"/>
                <a:gd name="connsiteX40" fmla="*/ 49328 w 605912"/>
                <a:gd name="connsiteY40" fmla="*/ 136379 h 604745"/>
                <a:gd name="connsiteX41" fmla="*/ 75039 w 605912"/>
                <a:gd name="connsiteY41" fmla="*/ 102996 h 604745"/>
                <a:gd name="connsiteX42" fmla="*/ 92559 w 605912"/>
                <a:gd name="connsiteY42" fmla="*/ 94430 h 604745"/>
                <a:gd name="connsiteX43" fmla="*/ 454317 w 605912"/>
                <a:gd name="connsiteY43" fmla="*/ 48612 h 604745"/>
                <a:gd name="connsiteX44" fmla="*/ 473157 w 605912"/>
                <a:gd name="connsiteY44" fmla="*/ 52646 h 604745"/>
                <a:gd name="connsiteX45" fmla="*/ 537512 w 605912"/>
                <a:gd name="connsiteY45" fmla="*/ 111896 h 604745"/>
                <a:gd name="connsiteX46" fmla="*/ 533704 w 605912"/>
                <a:gd name="connsiteY46" fmla="*/ 147872 h 604745"/>
                <a:gd name="connsiteX47" fmla="*/ 498880 w 605912"/>
                <a:gd name="connsiteY47" fmla="*/ 143977 h 604745"/>
                <a:gd name="connsiteX48" fmla="*/ 444833 w 605912"/>
                <a:gd name="connsiteY48" fmla="*/ 93814 h 604745"/>
                <a:gd name="connsiteX49" fmla="*/ 438333 w 605912"/>
                <a:gd name="connsiteY49" fmla="*/ 59043 h 604745"/>
                <a:gd name="connsiteX50" fmla="*/ 454317 w 605912"/>
                <a:gd name="connsiteY50" fmla="*/ 48612 h 604745"/>
                <a:gd name="connsiteX51" fmla="*/ 220720 w 605912"/>
                <a:gd name="connsiteY51" fmla="*/ 11442 h 604745"/>
                <a:gd name="connsiteX52" fmla="*/ 251724 w 605912"/>
                <a:gd name="connsiteY52" fmla="*/ 29418 h 604745"/>
                <a:gd name="connsiteX53" fmla="*/ 233623 w 605912"/>
                <a:gd name="connsiteY53" fmla="*/ 60368 h 604745"/>
                <a:gd name="connsiteX54" fmla="*/ 166693 w 605912"/>
                <a:gd name="connsiteY54" fmla="*/ 89834 h 604745"/>
                <a:gd name="connsiteX55" fmla="*/ 133275 w 605912"/>
                <a:gd name="connsiteY55" fmla="*/ 80846 h 604745"/>
                <a:gd name="connsiteX56" fmla="*/ 140887 w 605912"/>
                <a:gd name="connsiteY56" fmla="*/ 46097 h 604745"/>
                <a:gd name="connsiteX57" fmla="*/ 220720 w 605912"/>
                <a:gd name="connsiteY57" fmla="*/ 11442 h 604745"/>
                <a:gd name="connsiteX58" fmla="*/ 309640 w 605912"/>
                <a:gd name="connsiteY58" fmla="*/ 0 h 604745"/>
                <a:gd name="connsiteX59" fmla="*/ 395899 w 605912"/>
                <a:gd name="connsiteY59" fmla="*/ 14101 h 604745"/>
                <a:gd name="connsiteX60" fmla="*/ 412612 w 605912"/>
                <a:gd name="connsiteY60" fmla="*/ 46292 h 604745"/>
                <a:gd name="connsiteX61" fmla="*/ 380393 w 605912"/>
                <a:gd name="connsiteY61" fmla="*/ 61692 h 604745"/>
                <a:gd name="connsiteX62" fmla="*/ 308247 w 605912"/>
                <a:gd name="connsiteY62" fmla="*/ 50096 h 604745"/>
                <a:gd name="connsiteX63" fmla="*/ 283827 w 605912"/>
                <a:gd name="connsiteY63" fmla="*/ 24491 h 604745"/>
                <a:gd name="connsiteX64" fmla="*/ 309640 w 605912"/>
                <a:gd name="connsiteY64" fmla="*/ 0 h 60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912" h="604745">
                  <a:moveTo>
                    <a:pt x="579996" y="331577"/>
                  </a:moveTo>
                  <a:cubicBezTo>
                    <a:pt x="594201" y="334173"/>
                    <a:pt x="603206" y="347060"/>
                    <a:pt x="599400" y="361244"/>
                  </a:cubicBezTo>
                  <a:cubicBezTo>
                    <a:pt x="597450" y="371071"/>
                    <a:pt x="591601" y="397956"/>
                    <a:pt x="590394" y="401201"/>
                  </a:cubicBezTo>
                  <a:cubicBezTo>
                    <a:pt x="551773" y="511709"/>
                    <a:pt x="452436" y="590418"/>
                    <a:pt x="335366" y="603027"/>
                  </a:cubicBezTo>
                  <a:cubicBezTo>
                    <a:pt x="219224" y="615542"/>
                    <a:pt x="115801" y="558156"/>
                    <a:pt x="58427" y="480652"/>
                  </a:cubicBezTo>
                  <a:lnTo>
                    <a:pt x="50814" y="515510"/>
                  </a:lnTo>
                  <a:cubicBezTo>
                    <a:pt x="46822" y="528397"/>
                    <a:pt x="35588" y="537667"/>
                    <a:pt x="19806" y="536091"/>
                  </a:cubicBezTo>
                  <a:cubicBezTo>
                    <a:pt x="5694" y="533496"/>
                    <a:pt x="-2104" y="519404"/>
                    <a:pt x="495" y="506517"/>
                  </a:cubicBezTo>
                  <a:lnTo>
                    <a:pt x="22405" y="404909"/>
                  </a:lnTo>
                  <a:cubicBezTo>
                    <a:pt x="26862" y="385626"/>
                    <a:pt x="46915" y="384421"/>
                    <a:pt x="53413" y="385626"/>
                  </a:cubicBezTo>
                  <a:lnTo>
                    <a:pt x="153772" y="407505"/>
                  </a:lnTo>
                  <a:cubicBezTo>
                    <a:pt x="167884" y="410101"/>
                    <a:pt x="175682" y="424193"/>
                    <a:pt x="173083" y="437079"/>
                  </a:cubicBezTo>
                  <a:cubicBezTo>
                    <a:pt x="170483" y="451171"/>
                    <a:pt x="156372" y="458958"/>
                    <a:pt x="143467" y="456362"/>
                  </a:cubicBezTo>
                  <a:lnTo>
                    <a:pt x="95841" y="445794"/>
                  </a:lnTo>
                  <a:cubicBezTo>
                    <a:pt x="147924" y="520702"/>
                    <a:pt x="237792" y="562420"/>
                    <a:pt x="330167" y="552779"/>
                  </a:cubicBezTo>
                  <a:cubicBezTo>
                    <a:pt x="424027" y="542766"/>
                    <a:pt x="505725" y="480559"/>
                    <a:pt x="539704" y="392208"/>
                  </a:cubicBezTo>
                  <a:cubicBezTo>
                    <a:pt x="539890" y="389613"/>
                    <a:pt x="547781" y="362542"/>
                    <a:pt x="550381" y="350861"/>
                  </a:cubicBezTo>
                  <a:cubicBezTo>
                    <a:pt x="552980" y="336769"/>
                    <a:pt x="565885" y="327776"/>
                    <a:pt x="579996" y="331577"/>
                  </a:cubicBezTo>
                  <a:close/>
                  <a:moveTo>
                    <a:pt x="551796" y="173561"/>
                  </a:moveTo>
                  <a:cubicBezTo>
                    <a:pt x="564615" y="168369"/>
                    <a:pt x="578735" y="174766"/>
                    <a:pt x="585238" y="187651"/>
                  </a:cubicBezTo>
                  <a:cubicBezTo>
                    <a:pt x="595456" y="213329"/>
                    <a:pt x="603166" y="241696"/>
                    <a:pt x="605767" y="269970"/>
                  </a:cubicBezTo>
                  <a:cubicBezTo>
                    <a:pt x="605767" y="269970"/>
                    <a:pt x="609204" y="296019"/>
                    <a:pt x="582637" y="299542"/>
                  </a:cubicBezTo>
                  <a:cubicBezTo>
                    <a:pt x="555697" y="303713"/>
                    <a:pt x="554211" y="275069"/>
                    <a:pt x="554211" y="275069"/>
                  </a:cubicBezTo>
                  <a:cubicBezTo>
                    <a:pt x="551610" y="251893"/>
                    <a:pt x="546594" y="228811"/>
                    <a:pt x="537490" y="206933"/>
                  </a:cubicBezTo>
                  <a:cubicBezTo>
                    <a:pt x="532288" y="194048"/>
                    <a:pt x="538791" y="179957"/>
                    <a:pt x="551796" y="173561"/>
                  </a:cubicBezTo>
                  <a:close/>
                  <a:moveTo>
                    <a:pt x="322443" y="100626"/>
                  </a:moveTo>
                  <a:cubicBezTo>
                    <a:pt x="336555" y="100626"/>
                    <a:pt x="348253" y="112303"/>
                    <a:pt x="348253" y="126390"/>
                  </a:cubicBezTo>
                  <a:lnTo>
                    <a:pt x="348253" y="302105"/>
                  </a:lnTo>
                  <a:cubicBezTo>
                    <a:pt x="346953" y="316192"/>
                    <a:pt x="336555" y="327776"/>
                    <a:pt x="322443" y="327776"/>
                  </a:cubicBezTo>
                  <a:lnTo>
                    <a:pt x="203790" y="327776"/>
                  </a:lnTo>
                  <a:cubicBezTo>
                    <a:pt x="189492" y="327776"/>
                    <a:pt x="177979" y="316192"/>
                    <a:pt x="177979" y="302105"/>
                  </a:cubicBezTo>
                  <a:cubicBezTo>
                    <a:pt x="177979" y="288018"/>
                    <a:pt x="189677" y="276341"/>
                    <a:pt x="203790" y="276341"/>
                  </a:cubicBezTo>
                  <a:lnTo>
                    <a:pt x="296725" y="276341"/>
                  </a:lnTo>
                  <a:lnTo>
                    <a:pt x="296725" y="126390"/>
                  </a:lnTo>
                  <a:cubicBezTo>
                    <a:pt x="296725" y="112303"/>
                    <a:pt x="308331" y="100626"/>
                    <a:pt x="322443" y="100626"/>
                  </a:cubicBezTo>
                  <a:close/>
                  <a:moveTo>
                    <a:pt x="92559" y="94430"/>
                  </a:moveTo>
                  <a:cubicBezTo>
                    <a:pt x="99149" y="93931"/>
                    <a:pt x="105902" y="95856"/>
                    <a:pt x="111053" y="100399"/>
                  </a:cubicBezTo>
                  <a:cubicBezTo>
                    <a:pt x="121356" y="109395"/>
                    <a:pt x="122656" y="126086"/>
                    <a:pt x="113652" y="136379"/>
                  </a:cubicBezTo>
                  <a:cubicBezTo>
                    <a:pt x="105948" y="145281"/>
                    <a:pt x="99544" y="154276"/>
                    <a:pt x="93139" y="163271"/>
                  </a:cubicBezTo>
                  <a:cubicBezTo>
                    <a:pt x="76988" y="181353"/>
                    <a:pt x="62323" y="173564"/>
                    <a:pt x="57125" y="170967"/>
                  </a:cubicBezTo>
                  <a:cubicBezTo>
                    <a:pt x="45615" y="163178"/>
                    <a:pt x="41717" y="147878"/>
                    <a:pt x="49328" y="136379"/>
                  </a:cubicBezTo>
                  <a:cubicBezTo>
                    <a:pt x="56939" y="124881"/>
                    <a:pt x="66036" y="113197"/>
                    <a:pt x="75039" y="102996"/>
                  </a:cubicBezTo>
                  <a:cubicBezTo>
                    <a:pt x="79541" y="97849"/>
                    <a:pt x="85969" y="94928"/>
                    <a:pt x="92559" y="94430"/>
                  </a:cubicBezTo>
                  <a:close/>
                  <a:moveTo>
                    <a:pt x="454317" y="48612"/>
                  </a:moveTo>
                  <a:cubicBezTo>
                    <a:pt x="460597" y="47500"/>
                    <a:pt x="467353" y="48798"/>
                    <a:pt x="473157" y="52646"/>
                  </a:cubicBezTo>
                  <a:cubicBezTo>
                    <a:pt x="497580" y="69428"/>
                    <a:pt x="519496" y="90013"/>
                    <a:pt x="537512" y="111896"/>
                  </a:cubicBezTo>
                  <a:cubicBezTo>
                    <a:pt x="546612" y="122095"/>
                    <a:pt x="544012" y="138785"/>
                    <a:pt x="533704" y="147872"/>
                  </a:cubicBezTo>
                  <a:cubicBezTo>
                    <a:pt x="529897" y="152415"/>
                    <a:pt x="510395" y="158349"/>
                    <a:pt x="498880" y="143977"/>
                  </a:cubicBezTo>
                  <a:cubicBezTo>
                    <a:pt x="483465" y="124691"/>
                    <a:pt x="465356" y="107908"/>
                    <a:pt x="444833" y="93814"/>
                  </a:cubicBezTo>
                  <a:cubicBezTo>
                    <a:pt x="433132" y="86026"/>
                    <a:pt x="430532" y="70726"/>
                    <a:pt x="438333" y="59043"/>
                  </a:cubicBezTo>
                  <a:cubicBezTo>
                    <a:pt x="442233" y="53248"/>
                    <a:pt x="448037" y="49725"/>
                    <a:pt x="454317" y="48612"/>
                  </a:cubicBezTo>
                  <a:close/>
                  <a:moveTo>
                    <a:pt x="220720" y="11442"/>
                  </a:moveTo>
                  <a:cubicBezTo>
                    <a:pt x="233623" y="7550"/>
                    <a:pt x="247826" y="15333"/>
                    <a:pt x="251724" y="29418"/>
                  </a:cubicBezTo>
                  <a:cubicBezTo>
                    <a:pt x="255530" y="42298"/>
                    <a:pt x="247733" y="56476"/>
                    <a:pt x="233623" y="60368"/>
                  </a:cubicBezTo>
                  <a:cubicBezTo>
                    <a:pt x="210509" y="66761"/>
                    <a:pt x="187209" y="77047"/>
                    <a:pt x="166693" y="89834"/>
                  </a:cubicBezTo>
                  <a:cubicBezTo>
                    <a:pt x="149242" y="96321"/>
                    <a:pt x="138288" y="88630"/>
                    <a:pt x="133275" y="80846"/>
                  </a:cubicBezTo>
                  <a:cubicBezTo>
                    <a:pt x="125478" y="69263"/>
                    <a:pt x="129284" y="53789"/>
                    <a:pt x="140887" y="46097"/>
                  </a:cubicBezTo>
                  <a:cubicBezTo>
                    <a:pt x="165394" y="30715"/>
                    <a:pt x="192407" y="19040"/>
                    <a:pt x="220720" y="11442"/>
                  </a:cubicBezTo>
                  <a:close/>
                  <a:moveTo>
                    <a:pt x="309640" y="0"/>
                  </a:moveTo>
                  <a:cubicBezTo>
                    <a:pt x="339167" y="0"/>
                    <a:pt x="367579" y="5102"/>
                    <a:pt x="395899" y="14101"/>
                  </a:cubicBezTo>
                  <a:cubicBezTo>
                    <a:pt x="408805" y="17904"/>
                    <a:pt x="416419" y="32191"/>
                    <a:pt x="412612" y="46292"/>
                  </a:cubicBezTo>
                  <a:cubicBezTo>
                    <a:pt x="407413" y="56497"/>
                    <a:pt x="395992" y="66331"/>
                    <a:pt x="380393" y="61692"/>
                  </a:cubicBezTo>
                  <a:cubicBezTo>
                    <a:pt x="357180" y="53899"/>
                    <a:pt x="332760" y="50096"/>
                    <a:pt x="308247" y="50096"/>
                  </a:cubicBezTo>
                  <a:cubicBezTo>
                    <a:pt x="294134" y="50096"/>
                    <a:pt x="283827" y="38685"/>
                    <a:pt x="283827" y="24491"/>
                  </a:cubicBezTo>
                  <a:cubicBezTo>
                    <a:pt x="283827" y="10297"/>
                    <a:pt x="295527" y="0"/>
                    <a:pt x="30964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3" name="文本框 65"/>
            <p:cNvSpPr txBox="1"/>
            <p:nvPr/>
          </p:nvSpPr>
          <p:spPr>
            <a:xfrm>
              <a:off x="2391872" y="3716582"/>
              <a:ext cx="2169795" cy="92202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（六）对生产力发展的作用前所未有的巨大</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cxnSp>
        <p:nvCxnSpPr>
          <p:cNvPr id="71" name="直接连接符 70"/>
          <p:cNvCxnSpPr/>
          <p:nvPr/>
        </p:nvCxnSpPr>
        <p:spPr>
          <a:xfrm>
            <a:off x="440372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40372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78827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78827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90195" y="42100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二、创新思维的本质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500" fill="hold"/>
                                        <p:tgtEl>
                                          <p:spTgt spid="84"/>
                                        </p:tgtEl>
                                        <p:attrNameLst>
                                          <p:attrName>ppt_w</p:attrName>
                                        </p:attrNameLst>
                                      </p:cBhvr>
                                      <p:tavLst>
                                        <p:tav tm="0">
                                          <p:val>
                                            <p:fltVal val="0"/>
                                          </p:val>
                                        </p:tav>
                                        <p:tav tm="100000">
                                          <p:val>
                                            <p:strVal val="#ppt_w"/>
                                          </p:val>
                                        </p:tav>
                                      </p:tavLst>
                                    </p:anim>
                                    <p:anim calcmode="lin" valueType="num">
                                      <p:cBhvr>
                                        <p:cTn id="13" dur="500" fill="hold"/>
                                        <p:tgtEl>
                                          <p:spTgt spid="84"/>
                                        </p:tgtEl>
                                        <p:attrNameLst>
                                          <p:attrName>ppt_h</p:attrName>
                                        </p:attrNameLst>
                                      </p:cBhvr>
                                      <p:tavLst>
                                        <p:tav tm="0">
                                          <p:val>
                                            <p:fltVal val="0"/>
                                          </p:val>
                                        </p:tav>
                                        <p:tav tm="100000">
                                          <p:val>
                                            <p:strVal val="#ppt_h"/>
                                          </p:val>
                                        </p:tav>
                                      </p:tavLst>
                                    </p:anim>
                                    <p:animEffect transition="in" filter="fade">
                                      <p:cBhvr>
                                        <p:cTn id="14" dur="500"/>
                                        <p:tgtEl>
                                          <p:spTgt spid="84"/>
                                        </p:tgtEl>
                                      </p:cBhvr>
                                    </p:animEffect>
                                  </p:childTnLst>
                                </p:cTn>
                              </p:par>
                              <p:par>
                                <p:cTn id="15" presetID="53" presetClass="entr" presetSubtype="16"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par>
                                <p:cTn id="30" presetID="53" presetClass="entr" presetSubtype="16" fill="hold" nodeType="withEffect">
                                  <p:stCondLst>
                                    <p:cond delay="0"/>
                                  </p:stCondLst>
                                  <p:childTnLst>
                                    <p:set>
                                      <p:cBhvr>
                                        <p:cTn id="31" dur="1" fill="hold">
                                          <p:stCondLst>
                                            <p:cond delay="0"/>
                                          </p:stCondLst>
                                        </p:cTn>
                                        <p:tgtEl>
                                          <p:spTgt spid="99"/>
                                        </p:tgtEl>
                                        <p:attrNameLst>
                                          <p:attrName>style.visibility</p:attrName>
                                        </p:attrNameLst>
                                      </p:cBhvr>
                                      <p:to>
                                        <p:strVal val="visible"/>
                                      </p:to>
                                    </p:set>
                                    <p:anim calcmode="lin" valueType="num">
                                      <p:cBhvr>
                                        <p:cTn id="32" dur="500" fill="hold"/>
                                        <p:tgtEl>
                                          <p:spTgt spid="99"/>
                                        </p:tgtEl>
                                        <p:attrNameLst>
                                          <p:attrName>ppt_w</p:attrName>
                                        </p:attrNameLst>
                                      </p:cBhvr>
                                      <p:tavLst>
                                        <p:tav tm="0">
                                          <p:val>
                                            <p:fltVal val="0"/>
                                          </p:val>
                                        </p:tav>
                                        <p:tav tm="100000">
                                          <p:val>
                                            <p:strVal val="#ppt_w"/>
                                          </p:val>
                                        </p:tav>
                                      </p:tavLst>
                                    </p:anim>
                                    <p:anim calcmode="lin" valueType="num">
                                      <p:cBhvr>
                                        <p:cTn id="33" dur="500" fill="hold"/>
                                        <p:tgtEl>
                                          <p:spTgt spid="99"/>
                                        </p:tgtEl>
                                        <p:attrNameLst>
                                          <p:attrName>ppt_h</p:attrName>
                                        </p:attrNameLst>
                                      </p:cBhvr>
                                      <p:tavLst>
                                        <p:tav tm="0">
                                          <p:val>
                                            <p:fltVal val="0"/>
                                          </p:val>
                                        </p:tav>
                                        <p:tav tm="100000">
                                          <p:val>
                                            <p:strVal val="#ppt_h"/>
                                          </p:val>
                                        </p:tav>
                                      </p:tavLst>
                                    </p:anim>
                                    <p:animEffect transition="in" filter="fade">
                                      <p:cBhvr>
                                        <p:cTn id="34" dur="500"/>
                                        <p:tgtEl>
                                          <p:spTgt spid="99"/>
                                        </p:tgtEl>
                                      </p:cBhvr>
                                    </p:animEffect>
                                  </p:childTnLst>
                                </p:cTn>
                              </p:par>
                            </p:childTnLst>
                          </p:cTn>
                        </p:par>
                        <p:par>
                          <p:cTn id="35" fill="hold">
                            <p:stCondLst>
                              <p:cond delay="500"/>
                            </p:stCondLst>
                            <p:childTnLst>
                              <p:par>
                                <p:cTn id="36" presetID="16" presetClass="entr" presetSubtype="42"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barn(outHorizontal)">
                                      <p:cBhvr>
                                        <p:cTn id="38" dur="500"/>
                                        <p:tgtEl>
                                          <p:spTgt spid="71"/>
                                        </p:tgtEl>
                                      </p:cBhvr>
                                    </p:animEffect>
                                  </p:childTnLst>
                                </p:cTn>
                              </p:par>
                              <p:par>
                                <p:cTn id="39" presetID="16" presetClass="entr" presetSubtype="42" fill="hold" nodeType="with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barn(outHorizontal)">
                                      <p:cBhvr>
                                        <p:cTn id="41" dur="500"/>
                                        <p:tgtEl>
                                          <p:spTgt spid="73"/>
                                        </p:tgtEl>
                                      </p:cBhvr>
                                    </p:animEffect>
                                  </p:childTnLst>
                                </p:cTn>
                              </p:par>
                              <p:par>
                                <p:cTn id="42" presetID="16" presetClass="entr" presetSubtype="42" fill="hold" nodeType="with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barn(outHorizontal)">
                                      <p:cBhvr>
                                        <p:cTn id="44" dur="500"/>
                                        <p:tgtEl>
                                          <p:spTgt spid="74"/>
                                        </p:tgtEl>
                                      </p:cBhvr>
                                    </p:animEffect>
                                  </p:childTnLst>
                                </p:cTn>
                              </p:par>
                              <p:par>
                                <p:cTn id="45" presetID="16" presetClass="entr" presetSubtype="42"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barn(outHorizontal)">
                                      <p:cBhvr>
                                        <p:cTn id="4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301727" y="2017623"/>
            <a:ext cx="3588546" cy="3847428"/>
            <a:chOff x="4219493" y="1556792"/>
            <a:chExt cx="3859048" cy="4137445"/>
          </a:xfrm>
        </p:grpSpPr>
        <p:grpSp>
          <p:nvGrpSpPr>
            <p:cNvPr id="4" name="íśļiḋé"/>
            <p:cNvGrpSpPr/>
            <p:nvPr/>
          </p:nvGrpSpPr>
          <p:grpSpPr>
            <a:xfrm>
              <a:off x="4219493" y="1556792"/>
              <a:ext cx="3859048" cy="4137445"/>
              <a:chOff x="9552938" y="3145923"/>
              <a:chExt cx="5271774" cy="6090708"/>
            </a:xfrm>
          </p:grpSpPr>
          <p:sp>
            <p:nvSpPr>
              <p:cNvPr id="33" name="ïṣlíḓe"/>
              <p:cNvSpPr/>
              <p:nvPr/>
            </p:nvSpPr>
            <p:spPr bwMode="auto">
              <a:xfrm>
                <a:off x="9552938" y="4665426"/>
                <a:ext cx="2635887" cy="3047470"/>
              </a:xfrm>
              <a:custGeom>
                <a:avLst/>
                <a:gdLst>
                  <a:gd name="T0" fmla="*/ 0 w 2750"/>
                  <a:gd name="T1" fmla="*/ 0 h 3177"/>
                  <a:gd name="T2" fmla="*/ 0 w 2750"/>
                  <a:gd name="T3" fmla="*/ 0 h 3177"/>
                  <a:gd name="T4" fmla="*/ 320 w 2750"/>
                  <a:gd name="T5" fmla="*/ 1569 h 3177"/>
                  <a:gd name="T6" fmla="*/ 0 w 2750"/>
                  <a:gd name="T7" fmla="*/ 3176 h 3177"/>
                  <a:gd name="T8" fmla="*/ 2749 w 2750"/>
                  <a:gd name="T9" fmla="*/ 1589 h 3177"/>
                  <a:gd name="T10" fmla="*/ 0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0" y="0"/>
                    </a:moveTo>
                    <a:lnTo>
                      <a:pt x="0" y="0"/>
                    </a:lnTo>
                    <a:cubicBezTo>
                      <a:pt x="0" y="0"/>
                      <a:pt x="320" y="683"/>
                      <a:pt x="320" y="1569"/>
                    </a:cubicBezTo>
                    <a:cubicBezTo>
                      <a:pt x="320" y="2456"/>
                      <a:pt x="0" y="3176"/>
                      <a:pt x="0" y="3176"/>
                    </a:cubicBezTo>
                    <a:cubicBezTo>
                      <a:pt x="2749" y="1589"/>
                      <a:pt x="2749" y="1589"/>
                      <a:pt x="2749" y="1589"/>
                    </a:cubicBezTo>
                    <a:cubicBezTo>
                      <a:pt x="0" y="0"/>
                      <a:pt x="0" y="0"/>
                      <a:pt x="0" y="0"/>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4" name="íšḻíḍe"/>
              <p:cNvSpPr/>
              <p:nvPr/>
            </p:nvSpPr>
            <p:spPr bwMode="auto">
              <a:xfrm>
                <a:off x="12188825" y="4665426"/>
                <a:ext cx="2635887" cy="3047470"/>
              </a:xfrm>
              <a:custGeom>
                <a:avLst/>
                <a:gdLst>
                  <a:gd name="T0" fmla="*/ 2750 w 2751"/>
                  <a:gd name="T1" fmla="*/ 3176 h 3177"/>
                  <a:gd name="T2" fmla="*/ 2750 w 2751"/>
                  <a:gd name="T3" fmla="*/ 3176 h 3177"/>
                  <a:gd name="T4" fmla="*/ 2429 w 2751"/>
                  <a:gd name="T5" fmla="*/ 1607 h 3177"/>
                  <a:gd name="T6" fmla="*/ 2750 w 2751"/>
                  <a:gd name="T7" fmla="*/ 0 h 3177"/>
                  <a:gd name="T8" fmla="*/ 0 w 2751"/>
                  <a:gd name="T9" fmla="*/ 1587 h 3177"/>
                  <a:gd name="T10" fmla="*/ 275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2750" y="3176"/>
                    </a:moveTo>
                    <a:lnTo>
                      <a:pt x="2750" y="3176"/>
                    </a:lnTo>
                    <a:cubicBezTo>
                      <a:pt x="2750" y="3176"/>
                      <a:pt x="2429" y="2493"/>
                      <a:pt x="2429" y="1607"/>
                    </a:cubicBezTo>
                    <a:cubicBezTo>
                      <a:pt x="2429" y="720"/>
                      <a:pt x="2750" y="0"/>
                      <a:pt x="2750" y="0"/>
                    </a:cubicBezTo>
                    <a:cubicBezTo>
                      <a:pt x="0" y="1587"/>
                      <a:pt x="0" y="1587"/>
                      <a:pt x="0" y="1587"/>
                    </a:cubicBezTo>
                    <a:cubicBezTo>
                      <a:pt x="2750" y="3176"/>
                      <a:pt x="2750" y="3176"/>
                      <a:pt x="2750" y="3176"/>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íŝļíḓè"/>
              <p:cNvSpPr/>
              <p:nvPr/>
            </p:nvSpPr>
            <p:spPr bwMode="auto">
              <a:xfrm>
                <a:off x="9552938" y="6193393"/>
                <a:ext cx="2635887" cy="3043238"/>
              </a:xfrm>
              <a:custGeom>
                <a:avLst/>
                <a:gdLst>
                  <a:gd name="T0" fmla="*/ 0 w 2750"/>
                  <a:gd name="T1" fmla="*/ 1587 h 3175"/>
                  <a:gd name="T2" fmla="*/ 0 w 2750"/>
                  <a:gd name="T3" fmla="*/ 1587 h 3175"/>
                  <a:gd name="T4" fmla="*/ 1518 w 2750"/>
                  <a:gd name="T5" fmla="*/ 2093 h 3175"/>
                  <a:gd name="T6" fmla="*/ 2749 w 2750"/>
                  <a:gd name="T7" fmla="*/ 3174 h 3175"/>
                  <a:gd name="T8" fmla="*/ 2749 w 2750"/>
                  <a:gd name="T9" fmla="*/ 0 h 3175"/>
                  <a:gd name="T10" fmla="*/ 0 w 2750"/>
                  <a:gd name="T11" fmla="*/ 1587 h 3175"/>
                </a:gdLst>
                <a:ahLst/>
                <a:cxnLst>
                  <a:cxn ang="0">
                    <a:pos x="T0" y="T1"/>
                  </a:cxn>
                  <a:cxn ang="0">
                    <a:pos x="T2" y="T3"/>
                  </a:cxn>
                  <a:cxn ang="0">
                    <a:pos x="T4" y="T5"/>
                  </a:cxn>
                  <a:cxn ang="0">
                    <a:pos x="T6" y="T7"/>
                  </a:cxn>
                  <a:cxn ang="0">
                    <a:pos x="T8" y="T9"/>
                  </a:cxn>
                  <a:cxn ang="0">
                    <a:pos x="T10" y="T11"/>
                  </a:cxn>
                </a:cxnLst>
                <a:rect l="0" t="0" r="r" b="b"/>
                <a:pathLst>
                  <a:path w="2750" h="3175">
                    <a:moveTo>
                      <a:pt x="0" y="1587"/>
                    </a:moveTo>
                    <a:lnTo>
                      <a:pt x="0" y="1587"/>
                    </a:lnTo>
                    <a:cubicBezTo>
                      <a:pt x="0" y="1587"/>
                      <a:pt x="751" y="1651"/>
                      <a:pt x="1518" y="2093"/>
                    </a:cubicBezTo>
                    <a:cubicBezTo>
                      <a:pt x="2287" y="2537"/>
                      <a:pt x="2749" y="3174"/>
                      <a:pt x="2749" y="3174"/>
                    </a:cubicBezTo>
                    <a:cubicBezTo>
                      <a:pt x="2749" y="0"/>
                      <a:pt x="2749" y="0"/>
                      <a:pt x="2749" y="0"/>
                    </a:cubicBezTo>
                    <a:cubicBezTo>
                      <a:pt x="0" y="1587"/>
                      <a:pt x="0" y="1587"/>
                      <a:pt x="0" y="1587"/>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ïŝḻïḓé"/>
              <p:cNvSpPr/>
              <p:nvPr/>
            </p:nvSpPr>
            <p:spPr bwMode="auto">
              <a:xfrm>
                <a:off x="12188825" y="3145923"/>
                <a:ext cx="2635887" cy="3043238"/>
              </a:xfrm>
              <a:custGeom>
                <a:avLst/>
                <a:gdLst>
                  <a:gd name="T0" fmla="*/ 2750 w 2751"/>
                  <a:gd name="T1" fmla="*/ 1587 h 3175"/>
                  <a:gd name="T2" fmla="*/ 2750 w 2751"/>
                  <a:gd name="T3" fmla="*/ 1587 h 3175"/>
                  <a:gd name="T4" fmla="*/ 1231 w 2751"/>
                  <a:gd name="T5" fmla="*/ 1081 h 3175"/>
                  <a:gd name="T6" fmla="*/ 0 w 2751"/>
                  <a:gd name="T7" fmla="*/ 0 h 3175"/>
                  <a:gd name="T8" fmla="*/ 0 w 2751"/>
                  <a:gd name="T9" fmla="*/ 3174 h 3175"/>
                  <a:gd name="T10" fmla="*/ 2750 w 2751"/>
                  <a:gd name="T11" fmla="*/ 1587 h 3175"/>
                </a:gdLst>
                <a:ahLst/>
                <a:cxnLst>
                  <a:cxn ang="0">
                    <a:pos x="T0" y="T1"/>
                  </a:cxn>
                  <a:cxn ang="0">
                    <a:pos x="T2" y="T3"/>
                  </a:cxn>
                  <a:cxn ang="0">
                    <a:pos x="T4" y="T5"/>
                  </a:cxn>
                  <a:cxn ang="0">
                    <a:pos x="T6" y="T7"/>
                  </a:cxn>
                  <a:cxn ang="0">
                    <a:pos x="T8" y="T9"/>
                  </a:cxn>
                  <a:cxn ang="0">
                    <a:pos x="T10" y="T11"/>
                  </a:cxn>
                </a:cxnLst>
                <a:rect l="0" t="0" r="r" b="b"/>
                <a:pathLst>
                  <a:path w="2751" h="3175">
                    <a:moveTo>
                      <a:pt x="2750" y="1587"/>
                    </a:moveTo>
                    <a:lnTo>
                      <a:pt x="2750" y="1587"/>
                    </a:lnTo>
                    <a:cubicBezTo>
                      <a:pt x="2750" y="1587"/>
                      <a:pt x="2001" y="1523"/>
                      <a:pt x="1231" y="1081"/>
                    </a:cubicBezTo>
                    <a:cubicBezTo>
                      <a:pt x="464" y="637"/>
                      <a:pt x="0" y="0"/>
                      <a:pt x="0" y="0"/>
                    </a:cubicBezTo>
                    <a:cubicBezTo>
                      <a:pt x="0" y="3174"/>
                      <a:pt x="0" y="3174"/>
                      <a:pt x="0" y="3174"/>
                    </a:cubicBezTo>
                    <a:cubicBezTo>
                      <a:pt x="2750" y="1587"/>
                      <a:pt x="2750" y="1587"/>
                      <a:pt x="2750" y="1587"/>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iṩľïḑe"/>
              <p:cNvSpPr/>
              <p:nvPr/>
            </p:nvSpPr>
            <p:spPr bwMode="auto">
              <a:xfrm>
                <a:off x="12188825" y="6189161"/>
                <a:ext cx="2635887" cy="3043238"/>
              </a:xfrm>
              <a:custGeom>
                <a:avLst/>
                <a:gdLst>
                  <a:gd name="T0" fmla="*/ 0 w 2751"/>
                  <a:gd name="T1" fmla="*/ 3176 h 3177"/>
                  <a:gd name="T2" fmla="*/ 0 w 2751"/>
                  <a:gd name="T3" fmla="*/ 3176 h 3177"/>
                  <a:gd name="T4" fmla="*/ 1199 w 2751"/>
                  <a:gd name="T5" fmla="*/ 2115 h 3177"/>
                  <a:gd name="T6" fmla="*/ 2750 w 2751"/>
                  <a:gd name="T7" fmla="*/ 1589 h 3177"/>
                  <a:gd name="T8" fmla="*/ 0 w 2751"/>
                  <a:gd name="T9" fmla="*/ 0 h 3177"/>
                  <a:gd name="T10" fmla="*/ 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0" y="3176"/>
                    </a:moveTo>
                    <a:lnTo>
                      <a:pt x="0" y="3176"/>
                    </a:lnTo>
                    <a:cubicBezTo>
                      <a:pt x="0" y="3176"/>
                      <a:pt x="431" y="2557"/>
                      <a:pt x="1199" y="2115"/>
                    </a:cubicBezTo>
                    <a:cubicBezTo>
                      <a:pt x="1968" y="1671"/>
                      <a:pt x="2750" y="1589"/>
                      <a:pt x="2750" y="1589"/>
                    </a:cubicBezTo>
                    <a:cubicBezTo>
                      <a:pt x="0" y="0"/>
                      <a:pt x="0" y="0"/>
                      <a:pt x="0" y="0"/>
                    </a:cubicBezTo>
                    <a:cubicBezTo>
                      <a:pt x="0" y="3176"/>
                      <a:pt x="0" y="3176"/>
                      <a:pt x="0" y="3176"/>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íṩlíḑè"/>
              <p:cNvSpPr/>
              <p:nvPr/>
            </p:nvSpPr>
            <p:spPr bwMode="auto">
              <a:xfrm>
                <a:off x="9552938" y="3145923"/>
                <a:ext cx="2635887" cy="3043238"/>
              </a:xfrm>
              <a:custGeom>
                <a:avLst/>
                <a:gdLst>
                  <a:gd name="T0" fmla="*/ 2749 w 2750"/>
                  <a:gd name="T1" fmla="*/ 0 h 3177"/>
                  <a:gd name="T2" fmla="*/ 2749 w 2750"/>
                  <a:gd name="T3" fmla="*/ 0 h 3177"/>
                  <a:gd name="T4" fmla="*/ 1551 w 2750"/>
                  <a:gd name="T5" fmla="*/ 1061 h 3177"/>
                  <a:gd name="T6" fmla="*/ 0 w 2750"/>
                  <a:gd name="T7" fmla="*/ 1587 h 3177"/>
                  <a:gd name="T8" fmla="*/ 2749 w 2750"/>
                  <a:gd name="T9" fmla="*/ 3176 h 3177"/>
                  <a:gd name="T10" fmla="*/ 2749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2749" y="0"/>
                    </a:moveTo>
                    <a:lnTo>
                      <a:pt x="2749" y="0"/>
                    </a:lnTo>
                    <a:cubicBezTo>
                      <a:pt x="2749" y="0"/>
                      <a:pt x="2318" y="619"/>
                      <a:pt x="1551" y="1061"/>
                    </a:cubicBezTo>
                    <a:cubicBezTo>
                      <a:pt x="782" y="1505"/>
                      <a:pt x="0" y="1587"/>
                      <a:pt x="0" y="1587"/>
                    </a:cubicBezTo>
                    <a:cubicBezTo>
                      <a:pt x="2749" y="3176"/>
                      <a:pt x="2749" y="3176"/>
                      <a:pt x="2749" y="3176"/>
                    </a:cubicBezTo>
                    <a:cubicBezTo>
                      <a:pt x="2749" y="0"/>
                      <a:pt x="2749" y="0"/>
                      <a:pt x="2749" y="0"/>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5" name="ïṥḻîḓê"/>
            <p:cNvSpPr/>
            <p:nvPr/>
          </p:nvSpPr>
          <p:spPr>
            <a:xfrm>
              <a:off x="5430527"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iṡḷïḑè"/>
            <p:cNvSpPr/>
            <p:nvPr/>
          </p:nvSpPr>
          <p:spPr>
            <a:xfrm>
              <a:off x="4604366"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iṩḻíďè"/>
            <p:cNvSpPr/>
            <p:nvPr/>
          </p:nvSpPr>
          <p:spPr>
            <a:xfrm>
              <a:off x="5430527"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íSḷîḋè"/>
            <p:cNvSpPr/>
            <p:nvPr/>
          </p:nvSpPr>
          <p:spPr>
            <a:xfrm>
              <a:off x="6565462"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îṥlïdê"/>
            <p:cNvSpPr/>
            <p:nvPr/>
          </p:nvSpPr>
          <p:spPr>
            <a:xfrm>
              <a:off x="7283950"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ï$1iḍe"/>
            <p:cNvSpPr/>
            <p:nvPr/>
          </p:nvSpPr>
          <p:spPr>
            <a:xfrm>
              <a:off x="6565462"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0" name="组合 39"/>
          <p:cNvGrpSpPr/>
          <p:nvPr/>
        </p:nvGrpSpPr>
        <p:grpSpPr>
          <a:xfrm>
            <a:off x="787209" y="1613943"/>
            <a:ext cx="3366770" cy="1270635"/>
            <a:chOff x="790534" y="5121881"/>
            <a:chExt cx="3366770" cy="1270635"/>
          </a:xfrm>
        </p:grpSpPr>
        <p:sp>
          <p:nvSpPr>
            <p:cNvPr id="41" name="矩形 40"/>
            <p:cNvSpPr/>
            <p:nvPr/>
          </p:nvSpPr>
          <p:spPr bwMode="auto">
            <a:xfrm>
              <a:off x="790534" y="5460971"/>
              <a:ext cx="3065780" cy="93154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创新思维所要解决的问题，是没有现成答案的，不能用常规、传统的方式加以解决。</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2" name="文本框 41"/>
            <p:cNvSpPr txBox="1"/>
            <p:nvPr/>
          </p:nvSpPr>
          <p:spPr>
            <a:xfrm>
              <a:off x="1249639" y="5121881"/>
              <a:ext cx="290766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（一）独创性或新颖性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3" name="组合 42"/>
          <p:cNvGrpSpPr/>
          <p:nvPr/>
        </p:nvGrpSpPr>
        <p:grpSpPr>
          <a:xfrm>
            <a:off x="8196192" y="1613943"/>
            <a:ext cx="3051175" cy="1270635"/>
            <a:chOff x="1397594" y="5121881"/>
            <a:chExt cx="3051175" cy="1270635"/>
          </a:xfrm>
        </p:grpSpPr>
        <p:sp>
          <p:nvSpPr>
            <p:cNvPr id="44" name="矩形 43"/>
            <p:cNvSpPr/>
            <p:nvPr/>
          </p:nvSpPr>
          <p:spPr bwMode="auto">
            <a:xfrm>
              <a:off x="1397594" y="5460971"/>
              <a:ext cx="3051175"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创新思维并无现成的思维方法和程序可循，所以它的方式、方法、程序、途径等都没有固定的框架。</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5" name="文本框 44"/>
            <p:cNvSpPr txBox="1"/>
            <p:nvPr/>
          </p:nvSpPr>
          <p:spPr>
            <a:xfrm>
              <a:off x="1397594" y="5121881"/>
              <a:ext cx="285305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（二）极大的灵活性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6" name="组合 45"/>
          <p:cNvGrpSpPr/>
          <p:nvPr/>
        </p:nvGrpSpPr>
        <p:grpSpPr>
          <a:xfrm>
            <a:off x="685609" y="2977645"/>
            <a:ext cx="3662045" cy="1857375"/>
            <a:chOff x="540979" y="4527521"/>
            <a:chExt cx="3662045" cy="1857375"/>
          </a:xfrm>
        </p:grpSpPr>
        <p:sp>
          <p:nvSpPr>
            <p:cNvPr id="47" name="矩形 46"/>
            <p:cNvSpPr/>
            <p:nvPr/>
          </p:nvSpPr>
          <p:spPr bwMode="auto">
            <a:xfrm>
              <a:off x="540979" y="5172681"/>
              <a:ext cx="366204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创新思维活动的上述特点与艺术活动有相似之处，艺术活动就是每个人充分发挥自己的才能，包括利用直觉、灵感、想象等非理性的活动。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文本框 47"/>
            <p:cNvSpPr txBox="1"/>
            <p:nvPr/>
          </p:nvSpPr>
          <p:spPr>
            <a:xfrm>
              <a:off x="1101684" y="4527521"/>
              <a:ext cx="305435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（三）艺术性和非拟化（模仿、模拟）</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9" name="组合 48"/>
          <p:cNvGrpSpPr/>
          <p:nvPr/>
        </p:nvGrpSpPr>
        <p:grpSpPr>
          <a:xfrm>
            <a:off x="8097520" y="3164840"/>
            <a:ext cx="3911600" cy="1551305"/>
            <a:chOff x="1397594" y="5121881"/>
            <a:chExt cx="4052570" cy="1551305"/>
          </a:xfrm>
        </p:grpSpPr>
        <p:sp>
          <p:nvSpPr>
            <p:cNvPr id="50" name="矩形 49"/>
            <p:cNvSpPr/>
            <p:nvPr/>
          </p:nvSpPr>
          <p:spPr bwMode="auto">
            <a:xfrm>
              <a:off x="1397594" y="5460971"/>
              <a:ext cx="405257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即“由此及彼”的思维能力，即在发现一种现象后，立即纵深一步（纵向联动）或立即想到它的反面（逆向联动）或联想到特点与之相似、相关的事物（横向联动）。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文本框 50"/>
            <p:cNvSpPr txBox="1"/>
            <p:nvPr/>
          </p:nvSpPr>
          <p:spPr>
            <a:xfrm>
              <a:off x="1397594" y="5121881"/>
              <a:ext cx="2413779"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（四）联动性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52" name="组合 51"/>
          <p:cNvGrpSpPr/>
          <p:nvPr/>
        </p:nvGrpSpPr>
        <p:grpSpPr>
          <a:xfrm>
            <a:off x="1076769" y="5065247"/>
            <a:ext cx="2924175" cy="1551305"/>
            <a:chOff x="932139" y="5121881"/>
            <a:chExt cx="2924175" cy="1551305"/>
          </a:xfrm>
        </p:grpSpPr>
        <p:sp>
          <p:nvSpPr>
            <p:cNvPr id="53" name="矩形 52"/>
            <p:cNvSpPr/>
            <p:nvPr/>
          </p:nvSpPr>
          <p:spPr bwMode="auto">
            <a:xfrm>
              <a:off x="932139" y="5460971"/>
              <a:ext cx="292417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创新思维活动从现实的活动和客体出发，但它的指向不是现存的客体，而是一个潜在的、尚未被认识和实践的对象。</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文本框 53"/>
            <p:cNvSpPr txBox="1"/>
            <p:nvPr/>
          </p:nvSpPr>
          <p:spPr>
            <a:xfrm>
              <a:off x="1165184" y="5121881"/>
              <a:ext cx="269113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（五）对象的潜在性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55" name="组合 54"/>
          <p:cNvGrpSpPr/>
          <p:nvPr/>
        </p:nvGrpSpPr>
        <p:grpSpPr>
          <a:xfrm>
            <a:off x="8196192" y="5065247"/>
            <a:ext cx="3220720" cy="1270635"/>
            <a:chOff x="1397594" y="5121881"/>
            <a:chExt cx="3220720" cy="1270635"/>
          </a:xfrm>
        </p:grpSpPr>
        <p:sp>
          <p:nvSpPr>
            <p:cNvPr id="56" name="矩形 55"/>
            <p:cNvSpPr/>
            <p:nvPr/>
          </p:nvSpPr>
          <p:spPr bwMode="auto">
            <a:xfrm>
              <a:off x="1397594" y="5460971"/>
              <a:ext cx="3220720"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风险与机会、成功并存，消除了风险，创新思维活动就变为习惯性思维活动。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7" name="文本框 56"/>
            <p:cNvSpPr txBox="1"/>
            <p:nvPr/>
          </p:nvSpPr>
          <p:spPr>
            <a:xfrm>
              <a:off x="1397594"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（六）风险性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 name="文本框 1"/>
          <p:cNvSpPr txBox="1"/>
          <p:nvPr/>
        </p:nvSpPr>
        <p:spPr>
          <a:xfrm>
            <a:off x="290195" y="42100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三、创新思维的特征</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style.rotation</p:attrName>
                                        </p:attrNameLst>
                                      </p:cBhvr>
                                      <p:tavLst>
                                        <p:tav tm="0">
                                          <p:val>
                                            <p:fltVal val="90"/>
                                          </p:val>
                                        </p:tav>
                                        <p:tav tm="100000">
                                          <p:val>
                                            <p:fltVal val="0"/>
                                          </p:val>
                                        </p:tav>
                                      </p:tavLst>
                                    </p:anim>
                                    <p:animEffect transition="in" filter="fade">
                                      <p:cBhvr>
                                        <p:cTn id="10" dur="1000"/>
                                        <p:tgtEl>
                                          <p:spTgt spid="39"/>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0-#ppt_w/2"/>
                                          </p:val>
                                        </p:tav>
                                        <p:tav tm="100000">
                                          <p:val>
                                            <p:strVal val="#ppt_x"/>
                                          </p:val>
                                        </p:tav>
                                      </p:tavLst>
                                    </p:anim>
                                    <p:anim calcmode="lin" valueType="num">
                                      <p:cBhvr additive="base">
                                        <p:cTn id="19" dur="500" fill="hold"/>
                                        <p:tgtEl>
                                          <p:spTgt spid="4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0-#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1+#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500" fill="hold"/>
                                        <p:tgtEl>
                                          <p:spTgt spid="49"/>
                                        </p:tgtEl>
                                        <p:attrNameLst>
                                          <p:attrName>ppt_x</p:attrName>
                                        </p:attrNameLst>
                                      </p:cBhvr>
                                      <p:tavLst>
                                        <p:tav tm="0">
                                          <p:val>
                                            <p:strVal val="1+#ppt_w/2"/>
                                          </p:val>
                                        </p:tav>
                                        <p:tav tm="100000">
                                          <p:val>
                                            <p:strVal val="#ppt_x"/>
                                          </p:val>
                                        </p:tav>
                                      </p:tavLst>
                                    </p:anim>
                                    <p:anim calcmode="lin" valueType="num">
                                      <p:cBhvr additive="base">
                                        <p:cTn id="31" dur="500" fill="hold"/>
                                        <p:tgtEl>
                                          <p:spTgt spid="4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additive="base">
                                        <p:cTn id="34" dur="500" fill="hold"/>
                                        <p:tgtEl>
                                          <p:spTgt spid="55"/>
                                        </p:tgtEl>
                                        <p:attrNameLst>
                                          <p:attrName>ppt_x</p:attrName>
                                        </p:attrNameLst>
                                      </p:cBhvr>
                                      <p:tavLst>
                                        <p:tav tm="0">
                                          <p:val>
                                            <p:strVal val="1+#ppt_w/2"/>
                                          </p:val>
                                        </p:tav>
                                        <p:tav tm="100000">
                                          <p:val>
                                            <p:strVal val="#ppt_x"/>
                                          </p:val>
                                        </p:tav>
                                      </p:tavLst>
                                    </p:anim>
                                    <p:anim calcmode="lin" valueType="num">
                                      <p:cBhvr additive="base">
                                        <p:cTn id="35"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176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17700" y="2307772"/>
            <a:ext cx="8356600" cy="3820808"/>
            <a:chOff x="673100" y="865009"/>
            <a:chExt cx="10845800" cy="5459591"/>
          </a:xfrm>
        </p:grpSpPr>
        <p:sp>
          <p:nvSpPr>
            <p:cNvPr id="3" name="íśḻiḋê"/>
            <p:cNvSpPr/>
            <p:nvPr/>
          </p:nvSpPr>
          <p:spPr bwMode="auto">
            <a:xfrm>
              <a:off x="4298324" y="865009"/>
              <a:ext cx="3628213" cy="5453574"/>
            </a:xfrm>
            <a:prstGeom prst="rect">
              <a:avLst/>
            </a:prstGeom>
            <a:gradFill flip="none" rotWithShape="1">
              <a:gsLst>
                <a:gs pos="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îšļïḍê"/>
            <p:cNvSpPr/>
            <p:nvPr/>
          </p:nvSpPr>
          <p:spPr bwMode="auto">
            <a:xfrm>
              <a:off x="7926537" y="1024298"/>
              <a:ext cx="3592363"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ïsļiḍê"/>
            <p:cNvSpPr/>
            <p:nvPr/>
          </p:nvSpPr>
          <p:spPr bwMode="auto">
            <a:xfrm>
              <a:off x="673100" y="1024298"/>
              <a:ext cx="3625224"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i$ḻiḍè"/>
            <p:cNvSpPr/>
            <p:nvPr/>
          </p:nvSpPr>
          <p:spPr bwMode="auto">
            <a:xfrm>
              <a:off x="7926536" y="865009"/>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îṡľïḓê"/>
            <p:cNvSpPr/>
            <p:nvPr/>
          </p:nvSpPr>
          <p:spPr bwMode="auto">
            <a:xfrm flipH="1">
              <a:off x="4122067" y="865010"/>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íṣliḍê"/>
            <p:cNvSpPr/>
            <p:nvPr/>
          </p:nvSpPr>
          <p:spPr bwMode="auto">
            <a:xfrm flipV="1">
              <a:off x="7926536" y="6152685"/>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is1îdê"/>
            <p:cNvSpPr/>
            <p:nvPr/>
          </p:nvSpPr>
          <p:spPr bwMode="auto">
            <a:xfrm flipH="1" flipV="1">
              <a:off x="4122067" y="6158701"/>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6" name="Group 29"/>
          <p:cNvGrpSpPr/>
          <p:nvPr/>
        </p:nvGrpSpPr>
        <p:grpSpPr>
          <a:xfrm>
            <a:off x="2755503" y="2841172"/>
            <a:ext cx="1117600" cy="1117600"/>
            <a:chOff x="2057400" y="1203303"/>
            <a:chExt cx="1117600" cy="1117600"/>
          </a:xfrm>
        </p:grpSpPr>
        <p:sp>
          <p:nvSpPr>
            <p:cNvPr id="47" name="椭圆 46"/>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Oval 28"/>
            <p:cNvSpPr/>
            <p:nvPr/>
          </p:nvSpPr>
          <p:spPr>
            <a:xfrm>
              <a:off x="2378156" y="1495403"/>
              <a:ext cx="476087" cy="5334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9" name="Group 30"/>
          <p:cNvGrpSpPr/>
          <p:nvPr/>
        </p:nvGrpSpPr>
        <p:grpSpPr>
          <a:xfrm>
            <a:off x="5549859" y="2841172"/>
            <a:ext cx="1117600" cy="1117600"/>
            <a:chOff x="2057400" y="1203303"/>
            <a:chExt cx="1117600" cy="1117600"/>
          </a:xfrm>
        </p:grpSpPr>
        <p:sp>
          <p:nvSpPr>
            <p:cNvPr id="50" name="椭圆 49"/>
            <p:cNvSpPr/>
            <p:nvPr/>
          </p:nvSpPr>
          <p:spPr>
            <a:xfrm>
              <a:off x="2057400" y="1203303"/>
              <a:ext cx="1117600" cy="11176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Oval 32"/>
            <p:cNvSpPr/>
            <p:nvPr/>
          </p:nvSpPr>
          <p:spPr>
            <a:xfrm>
              <a:off x="2397362" y="1495403"/>
              <a:ext cx="437674" cy="533400"/>
            </a:xfrm>
            <a:custGeom>
              <a:avLst/>
              <a:gdLst>
                <a:gd name="connsiteX0" fmla="*/ 200292 w 457260"/>
                <a:gd name="connsiteY0" fmla="*/ 314540 h 557269"/>
                <a:gd name="connsiteX1" fmla="*/ 227728 w 457260"/>
                <a:gd name="connsiteY1" fmla="*/ 319382 h 557269"/>
                <a:gd name="connsiteX2" fmla="*/ 230956 w 457260"/>
                <a:gd name="connsiteY2" fmla="*/ 319382 h 557269"/>
                <a:gd name="connsiteX3" fmla="*/ 256778 w 457260"/>
                <a:gd name="connsiteY3" fmla="*/ 314540 h 557269"/>
                <a:gd name="connsiteX4" fmla="*/ 232570 w 457260"/>
                <a:gd name="connsiteY4" fmla="*/ 353272 h 557269"/>
                <a:gd name="connsiteX5" fmla="*/ 255164 w 457260"/>
                <a:gd name="connsiteY5" fmla="*/ 375866 h 557269"/>
                <a:gd name="connsiteX6" fmla="*/ 230956 w 457260"/>
                <a:gd name="connsiteY6" fmla="*/ 517882 h 557269"/>
                <a:gd name="connsiteX7" fmla="*/ 229342 w 457260"/>
                <a:gd name="connsiteY7" fmla="*/ 519496 h 557269"/>
                <a:gd name="connsiteX8" fmla="*/ 226114 w 457260"/>
                <a:gd name="connsiteY8" fmla="*/ 517882 h 557269"/>
                <a:gd name="connsiteX9" fmla="*/ 203520 w 457260"/>
                <a:gd name="connsiteY9" fmla="*/ 375866 h 557269"/>
                <a:gd name="connsiteX10" fmla="*/ 226114 w 457260"/>
                <a:gd name="connsiteY10" fmla="*/ 353272 h 557269"/>
                <a:gd name="connsiteX11" fmla="*/ 146953 w 457260"/>
                <a:gd name="connsiteY11" fmla="*/ 282411 h 557269"/>
                <a:gd name="connsiteX12" fmla="*/ 156642 w 457260"/>
                <a:gd name="connsiteY12" fmla="*/ 290471 h 557269"/>
                <a:gd name="connsiteX13" fmla="*/ 156642 w 457260"/>
                <a:gd name="connsiteY13" fmla="*/ 359791 h 557269"/>
                <a:gd name="connsiteX14" fmla="*/ 219623 w 457260"/>
                <a:gd name="connsiteY14" fmla="*/ 529059 h 557269"/>
                <a:gd name="connsiteX15" fmla="*/ 229312 w 457260"/>
                <a:gd name="connsiteY15" fmla="*/ 535507 h 557269"/>
                <a:gd name="connsiteX16" fmla="*/ 237387 w 457260"/>
                <a:gd name="connsiteY16" fmla="*/ 529059 h 557269"/>
                <a:gd name="connsiteX17" fmla="*/ 301982 w 457260"/>
                <a:gd name="connsiteY17" fmla="*/ 359791 h 557269"/>
                <a:gd name="connsiteX18" fmla="*/ 300367 w 457260"/>
                <a:gd name="connsiteY18" fmla="*/ 290471 h 557269"/>
                <a:gd name="connsiteX19" fmla="*/ 311671 w 457260"/>
                <a:gd name="connsiteY19" fmla="*/ 282411 h 557269"/>
                <a:gd name="connsiteX20" fmla="*/ 385955 w 457260"/>
                <a:gd name="connsiteY20" fmla="*/ 314653 h 557269"/>
                <a:gd name="connsiteX21" fmla="*/ 418252 w 457260"/>
                <a:gd name="connsiteY21" fmla="*/ 337222 h 557269"/>
                <a:gd name="connsiteX22" fmla="*/ 457009 w 457260"/>
                <a:gd name="connsiteY22" fmla="*/ 490369 h 557269"/>
                <a:gd name="connsiteX23" fmla="*/ 445705 w 457260"/>
                <a:gd name="connsiteY23" fmla="*/ 530671 h 557269"/>
                <a:gd name="connsiteX24" fmla="*/ 12919 w 457260"/>
                <a:gd name="connsiteY24" fmla="*/ 530671 h 557269"/>
                <a:gd name="connsiteX25" fmla="*/ 0 w 457260"/>
                <a:gd name="connsiteY25" fmla="*/ 490369 h 557269"/>
                <a:gd name="connsiteX26" fmla="*/ 38757 w 457260"/>
                <a:gd name="connsiteY26" fmla="*/ 337222 h 557269"/>
                <a:gd name="connsiteX27" fmla="*/ 72669 w 457260"/>
                <a:gd name="connsiteY27" fmla="*/ 314653 h 557269"/>
                <a:gd name="connsiteX28" fmla="*/ 146953 w 457260"/>
                <a:gd name="connsiteY28" fmla="*/ 282411 h 557269"/>
                <a:gd name="connsiteX29" fmla="*/ 210191 w 457260"/>
                <a:gd name="connsiteY29" fmla="*/ 135 h 557269"/>
                <a:gd name="connsiteX30" fmla="*/ 255199 w 457260"/>
                <a:gd name="connsiteY30" fmla="*/ 6683 h 557269"/>
                <a:gd name="connsiteX31" fmla="*/ 319820 w 457260"/>
                <a:gd name="connsiteY31" fmla="*/ 42143 h 557269"/>
                <a:gd name="connsiteX32" fmla="*/ 332744 w 457260"/>
                <a:gd name="connsiteY32" fmla="*/ 135627 h 557269"/>
                <a:gd name="connsiteX33" fmla="*/ 335975 w 457260"/>
                <a:gd name="connsiteY33" fmla="*/ 138850 h 557269"/>
                <a:gd name="connsiteX34" fmla="*/ 337591 w 457260"/>
                <a:gd name="connsiteY34" fmla="*/ 172698 h 557269"/>
                <a:gd name="connsiteX35" fmla="*/ 329513 w 457260"/>
                <a:gd name="connsiteY35" fmla="*/ 193651 h 557269"/>
                <a:gd name="connsiteX36" fmla="*/ 230966 w 457260"/>
                <a:gd name="connsiteY36" fmla="*/ 296806 h 557269"/>
                <a:gd name="connsiteX37" fmla="*/ 129188 w 457260"/>
                <a:gd name="connsiteY37" fmla="*/ 193651 h 557269"/>
                <a:gd name="connsiteX38" fmla="*/ 121110 w 457260"/>
                <a:gd name="connsiteY38" fmla="*/ 174310 h 557269"/>
                <a:gd name="connsiteX39" fmla="*/ 121110 w 457260"/>
                <a:gd name="connsiteY39" fmla="*/ 138850 h 557269"/>
                <a:gd name="connsiteX40" fmla="*/ 124341 w 457260"/>
                <a:gd name="connsiteY40" fmla="*/ 135627 h 557269"/>
                <a:gd name="connsiteX41" fmla="*/ 122725 w 457260"/>
                <a:gd name="connsiteY41" fmla="*/ 66319 h 557269"/>
                <a:gd name="connsiteX42" fmla="*/ 210191 w 457260"/>
                <a:gd name="connsiteY42" fmla="*/ 135 h 55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60" h="557269">
                  <a:moveTo>
                    <a:pt x="200292" y="314540"/>
                  </a:moveTo>
                  <a:cubicBezTo>
                    <a:pt x="209976" y="317768"/>
                    <a:pt x="219659" y="319382"/>
                    <a:pt x="227728" y="319382"/>
                  </a:cubicBezTo>
                  <a:lnTo>
                    <a:pt x="230956" y="319382"/>
                  </a:lnTo>
                  <a:cubicBezTo>
                    <a:pt x="240639" y="319382"/>
                    <a:pt x="248709" y="317768"/>
                    <a:pt x="256778" y="314540"/>
                  </a:cubicBezTo>
                  <a:lnTo>
                    <a:pt x="232570" y="353272"/>
                  </a:lnTo>
                  <a:lnTo>
                    <a:pt x="255164" y="375866"/>
                  </a:lnTo>
                  <a:lnTo>
                    <a:pt x="230956" y="517882"/>
                  </a:lnTo>
                  <a:cubicBezTo>
                    <a:pt x="230956" y="517882"/>
                    <a:pt x="230956" y="519496"/>
                    <a:pt x="229342" y="519496"/>
                  </a:cubicBezTo>
                  <a:cubicBezTo>
                    <a:pt x="227728" y="519496"/>
                    <a:pt x="226114" y="517882"/>
                    <a:pt x="226114" y="517882"/>
                  </a:cubicBezTo>
                  <a:lnTo>
                    <a:pt x="203520" y="375866"/>
                  </a:lnTo>
                  <a:lnTo>
                    <a:pt x="226114" y="353272"/>
                  </a:lnTo>
                  <a:close/>
                  <a:moveTo>
                    <a:pt x="146953" y="282411"/>
                  </a:moveTo>
                  <a:cubicBezTo>
                    <a:pt x="146953" y="282411"/>
                    <a:pt x="156642" y="290471"/>
                    <a:pt x="156642" y="290471"/>
                  </a:cubicBezTo>
                  <a:cubicBezTo>
                    <a:pt x="156642" y="290471"/>
                    <a:pt x="156642" y="359791"/>
                    <a:pt x="156642" y="359791"/>
                  </a:cubicBezTo>
                  <a:lnTo>
                    <a:pt x="219623" y="529059"/>
                  </a:lnTo>
                  <a:cubicBezTo>
                    <a:pt x="221238" y="533895"/>
                    <a:pt x="224468" y="535507"/>
                    <a:pt x="229312" y="535507"/>
                  </a:cubicBezTo>
                  <a:cubicBezTo>
                    <a:pt x="232542" y="535507"/>
                    <a:pt x="235772" y="533895"/>
                    <a:pt x="237387" y="529059"/>
                  </a:cubicBezTo>
                  <a:lnTo>
                    <a:pt x="301982" y="359791"/>
                  </a:lnTo>
                  <a:lnTo>
                    <a:pt x="300367" y="290471"/>
                  </a:lnTo>
                  <a:lnTo>
                    <a:pt x="311671" y="282411"/>
                  </a:lnTo>
                  <a:cubicBezTo>
                    <a:pt x="334279" y="300144"/>
                    <a:pt x="385955" y="314653"/>
                    <a:pt x="385955" y="314653"/>
                  </a:cubicBezTo>
                  <a:cubicBezTo>
                    <a:pt x="408563" y="324325"/>
                    <a:pt x="418252" y="337222"/>
                    <a:pt x="418252" y="337222"/>
                  </a:cubicBezTo>
                  <a:cubicBezTo>
                    <a:pt x="453780" y="388808"/>
                    <a:pt x="455394" y="450067"/>
                    <a:pt x="457009" y="490369"/>
                  </a:cubicBezTo>
                  <a:cubicBezTo>
                    <a:pt x="458624" y="517774"/>
                    <a:pt x="452165" y="527446"/>
                    <a:pt x="445705" y="530671"/>
                  </a:cubicBezTo>
                  <a:cubicBezTo>
                    <a:pt x="356887" y="566136"/>
                    <a:pt x="101737" y="566136"/>
                    <a:pt x="12919" y="530671"/>
                  </a:cubicBezTo>
                  <a:cubicBezTo>
                    <a:pt x="4844" y="527446"/>
                    <a:pt x="0" y="517774"/>
                    <a:pt x="0" y="490369"/>
                  </a:cubicBezTo>
                  <a:cubicBezTo>
                    <a:pt x="3229" y="450067"/>
                    <a:pt x="4844" y="388808"/>
                    <a:pt x="38757" y="337222"/>
                  </a:cubicBezTo>
                  <a:cubicBezTo>
                    <a:pt x="38757" y="337222"/>
                    <a:pt x="48446" y="324325"/>
                    <a:pt x="72669" y="314653"/>
                  </a:cubicBezTo>
                  <a:cubicBezTo>
                    <a:pt x="72669" y="314653"/>
                    <a:pt x="122730" y="300144"/>
                    <a:pt x="146953" y="282411"/>
                  </a:cubicBezTo>
                  <a:close/>
                  <a:moveTo>
                    <a:pt x="210191" y="135"/>
                  </a:moveTo>
                  <a:cubicBezTo>
                    <a:pt x="223999" y="-570"/>
                    <a:pt x="239044" y="1445"/>
                    <a:pt x="255199" y="6683"/>
                  </a:cubicBezTo>
                  <a:cubicBezTo>
                    <a:pt x="277816" y="14742"/>
                    <a:pt x="302049" y="24413"/>
                    <a:pt x="319820" y="42143"/>
                  </a:cubicBezTo>
                  <a:cubicBezTo>
                    <a:pt x="352130" y="75990"/>
                    <a:pt x="339206" y="114673"/>
                    <a:pt x="332744" y="135627"/>
                  </a:cubicBezTo>
                  <a:cubicBezTo>
                    <a:pt x="332744" y="135627"/>
                    <a:pt x="335975" y="138850"/>
                    <a:pt x="335975" y="138850"/>
                  </a:cubicBezTo>
                  <a:cubicBezTo>
                    <a:pt x="342437" y="146909"/>
                    <a:pt x="339206" y="163027"/>
                    <a:pt x="337591" y="172698"/>
                  </a:cubicBezTo>
                  <a:cubicBezTo>
                    <a:pt x="335975" y="182369"/>
                    <a:pt x="332744" y="190428"/>
                    <a:pt x="329513" y="193651"/>
                  </a:cubicBezTo>
                  <a:cubicBezTo>
                    <a:pt x="319820" y="238782"/>
                    <a:pt x="282663" y="295194"/>
                    <a:pt x="230966" y="296806"/>
                  </a:cubicBezTo>
                  <a:cubicBezTo>
                    <a:pt x="188962" y="300030"/>
                    <a:pt x="137265" y="250064"/>
                    <a:pt x="129188" y="193651"/>
                  </a:cubicBezTo>
                  <a:cubicBezTo>
                    <a:pt x="125956" y="188816"/>
                    <a:pt x="122725" y="183981"/>
                    <a:pt x="121110" y="174310"/>
                  </a:cubicBezTo>
                  <a:cubicBezTo>
                    <a:pt x="117879" y="164639"/>
                    <a:pt x="114648" y="146909"/>
                    <a:pt x="121110" y="138850"/>
                  </a:cubicBezTo>
                  <a:cubicBezTo>
                    <a:pt x="121110" y="137238"/>
                    <a:pt x="122725" y="137238"/>
                    <a:pt x="124341" y="135627"/>
                  </a:cubicBezTo>
                  <a:cubicBezTo>
                    <a:pt x="111417" y="93720"/>
                    <a:pt x="121110" y="69543"/>
                    <a:pt x="122725" y="66319"/>
                  </a:cubicBezTo>
                  <a:cubicBezTo>
                    <a:pt x="138477" y="28845"/>
                    <a:pt x="168768" y="2251"/>
                    <a:pt x="210191" y="1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52" name="Group 33"/>
          <p:cNvGrpSpPr/>
          <p:nvPr/>
        </p:nvGrpSpPr>
        <p:grpSpPr>
          <a:xfrm>
            <a:off x="8331474" y="2841172"/>
            <a:ext cx="1117600" cy="1117600"/>
            <a:chOff x="2057400" y="1203303"/>
            <a:chExt cx="1117600" cy="1117600"/>
          </a:xfrm>
        </p:grpSpPr>
        <p:sp>
          <p:nvSpPr>
            <p:cNvPr id="53" name="椭圆 5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Oval 35"/>
            <p:cNvSpPr/>
            <p:nvPr/>
          </p:nvSpPr>
          <p:spPr>
            <a:xfrm>
              <a:off x="2349500" y="1512770"/>
              <a:ext cx="533400" cy="498665"/>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39" name="文本框 38"/>
          <p:cNvSpPr txBox="1"/>
          <p:nvPr/>
        </p:nvSpPr>
        <p:spPr>
          <a:xfrm>
            <a:off x="2392045" y="4171950"/>
            <a:ext cx="1844675" cy="175323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（一）创新思维可以不断地增加人类知识的总量，不断提高人类认识世界的水平</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42" name="文本框 41"/>
          <p:cNvSpPr txBox="1"/>
          <p:nvPr/>
        </p:nvSpPr>
        <p:spPr>
          <a:xfrm>
            <a:off x="5173345" y="4171950"/>
            <a:ext cx="1844675" cy="119888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（二）创新思维可以不断地提高人类的认识能力</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5" name="文本框 44"/>
          <p:cNvSpPr txBox="1"/>
          <p:nvPr/>
        </p:nvSpPr>
        <p:spPr>
          <a:xfrm>
            <a:off x="7967980" y="4171950"/>
            <a:ext cx="184467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（三）创新思维可以为实践开辟新的局面</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6" name="文本框 5"/>
          <p:cNvSpPr txBox="1"/>
          <p:nvPr/>
        </p:nvSpPr>
        <p:spPr>
          <a:xfrm>
            <a:off x="290195" y="42100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四、创新思维的作用</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843020" y="2728595"/>
            <a:ext cx="5253990"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02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创新思维的运用</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MH" val="20160830110146"/>
  <p:tag name="MH_LIBRARY" val="CONTENTS"/>
  <p:tag name="MH_TYPE" val="ENTRY"/>
  <p:tag name="ID" val="553512"/>
  <p:tag name="MH_ORDER" val="1"/>
</p:tagLst>
</file>

<file path=ppt/tags/tag5.xml><?xml version="1.0" encoding="utf-8"?>
<p:tagLst xmlns:p="http://schemas.openxmlformats.org/presentationml/2006/main">
  <p:tag name="MH" val="20160830110146"/>
  <p:tag name="MH_LIBRARY" val="CONTENTS"/>
  <p:tag name="MH_TYPE" val="ENTRY"/>
  <p:tag name="ID" val="553512"/>
  <p:tag name="MH_ORDER" val="2"/>
</p:tagLst>
</file>

<file path=ppt/tags/tag6.xml><?xml version="1.0" encoding="utf-8"?>
<p:tagLst xmlns:p="http://schemas.openxmlformats.org/presentationml/2006/main">
  <p:tag name="MH" val="20160830110146"/>
  <p:tag name="MH_LIBRARY" val="CONTENTS"/>
  <p:tag name="MH_TYPE" val="ENTRY"/>
  <p:tag name="ID" val="553512"/>
  <p:tag name="MH_ORDER" val="3"/>
</p:tagLst>
</file>

<file path=ppt/tags/tag7.xml><?xml version="1.0" encoding="utf-8"?>
<p:tagLst xmlns:p="http://schemas.openxmlformats.org/presentationml/2006/main">
  <p:tag name="ISLIDE.DIAGRAM" val="217690"/>
</p:tagLst>
</file>

<file path=ppt/tags/tag8.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s1lulraz">
      <a:dk1>
        <a:srgbClr val="373535"/>
      </a:dk1>
      <a:lt1>
        <a:srgbClr val="FFFFFF"/>
      </a:lt1>
      <a:dk2>
        <a:srgbClr val="1F487C"/>
      </a:dk2>
      <a:lt2>
        <a:srgbClr val="EDEBE0"/>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自定义 1">
      <a:majorFont>
        <a:latin typeface="宋体"/>
        <a:ea typeface="微软雅黑"/>
        <a:cs typeface=""/>
      </a:majorFont>
      <a:minorFont>
        <a:latin typeface="宋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3171</Words>
  <Application>WPS 演示</Application>
  <PresentationFormat>宽屏</PresentationFormat>
  <Paragraphs>221</Paragraphs>
  <Slides>20</Slides>
  <Notes>23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Arial</vt:lpstr>
      <vt:lpstr>宋体</vt:lpstr>
      <vt:lpstr>Wingdings</vt:lpstr>
      <vt:lpstr>微软雅黑</vt:lpstr>
      <vt:lpstr>Segoe UI Light</vt:lpstr>
      <vt:lpstr>Arial Unicode MS</vt:lpstr>
      <vt:lpstr>等线</vt:lpstr>
      <vt:lpstr>Arial</vt:lpstr>
      <vt:lpstr>Calibri</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11</dc:creator>
  <cp:lastModifiedBy>无谓</cp:lastModifiedBy>
  <cp:revision>99</cp:revision>
  <dcterms:created xsi:type="dcterms:W3CDTF">2017-08-18T03:02:00Z</dcterms:created>
  <dcterms:modified xsi:type="dcterms:W3CDTF">2019-11-23T06:54:00Z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