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281" r:id="rId5"/>
    <p:sldId id="266" r:id="rId6"/>
    <p:sldId id="282" r:id="rId7"/>
    <p:sldId id="272" r:id="rId8"/>
    <p:sldId id="277" r:id="rId9"/>
    <p:sldId id="271" r:id="rId10"/>
    <p:sldId id="276" r:id="rId11"/>
    <p:sldId id="313" r:id="rId12"/>
    <p:sldId id="278" r:id="rId13"/>
    <p:sldId id="330" r:id="rId14"/>
    <p:sldId id="289" r:id="rId15"/>
    <p:sldId id="346" r:id="rId16"/>
    <p:sldId id="283" r:id="rId17"/>
    <p:sldId id="329" r:id="rId18"/>
    <p:sldId id="274" r:id="rId19"/>
    <p:sldId id="347" r:id="rId20"/>
    <p:sldId id="287" r:id="rId21"/>
    <p:sldId id="270" r:id="rId22"/>
    <p:sldId id="265" r:id="rId23"/>
    <p:sldId id="279" r:id="rId24"/>
    <p:sldId id="273" r:id="rId25"/>
    <p:sldId id="286" r:id="rId26"/>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8.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第一章    创新创业教育概述</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0244" y="2151703"/>
            <a:ext cx="10264775" cy="931545"/>
            <a:chOff x="1880244" y="2151703"/>
            <a:chExt cx="10264775" cy="931545"/>
          </a:xfrm>
        </p:grpSpPr>
        <p:grpSp>
          <p:nvGrpSpPr>
            <p:cNvPr id="34" name="组合 33"/>
            <p:cNvGrpSpPr/>
            <p:nvPr/>
          </p:nvGrpSpPr>
          <p:grpSpPr>
            <a:xfrm>
              <a:off x="1880244" y="2278068"/>
              <a:ext cx="3157965" cy="678936"/>
              <a:chOff x="1410344" y="2447506"/>
              <a:chExt cx="3157965" cy="678936"/>
            </a:xfrm>
          </p:grpSpPr>
          <p:sp>
            <p:nvSpPr>
              <p:cNvPr id="26" name="任意多边形: 形状 25"/>
              <p:cNvSpPr/>
              <p:nvPr/>
            </p:nvSpPr>
            <p:spPr>
              <a:xfrm>
                <a:off x="1410344" y="2447506"/>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3" name="直接箭头连接符 12"/>
              <p:cNvCxnSpPr/>
              <p:nvPr/>
            </p:nvCxnSpPr>
            <p:spPr>
              <a:xfrm>
                <a:off x="3956356" y="2786974"/>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auto">
            <a:xfrm>
              <a:off x="6400809" y="2151703"/>
              <a:ext cx="574421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创业是创造财富的过程，这个过程并不是有条件、肯吃苦就能成功的，机遇，创业者处世的艺术，甚至是一些毫不相干的、意想不到的事件，都会使创业在创造财富的同时承担巨大风险。</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281564" y="2433008"/>
              <a:ext cx="19354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1. 创造财富</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nvGrpSpPr>
            <p:cNvPr id="62" name="Group 43"/>
            <p:cNvGrpSpPr/>
            <p:nvPr/>
          </p:nvGrpSpPr>
          <p:grpSpPr>
            <a:xfrm>
              <a:off x="5418503" y="2306187"/>
              <a:ext cx="622697" cy="622697"/>
              <a:chOff x="2057400" y="1203303"/>
              <a:chExt cx="1117600" cy="1117600"/>
            </a:xfrm>
          </p:grpSpPr>
          <p:sp>
            <p:nvSpPr>
              <p:cNvPr id="63" name="椭圆 6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4" name="Oval 45"/>
              <p:cNvSpPr/>
              <p:nvPr/>
            </p:nvSpPr>
            <p:spPr>
              <a:xfrm>
                <a:off x="2349500" y="1517424"/>
                <a:ext cx="533400" cy="489357"/>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3" name="组合 2"/>
          <p:cNvGrpSpPr/>
          <p:nvPr/>
        </p:nvGrpSpPr>
        <p:grpSpPr>
          <a:xfrm>
            <a:off x="1880244" y="3252864"/>
            <a:ext cx="9135745" cy="777240"/>
            <a:chOff x="1880244" y="3252864"/>
            <a:chExt cx="9135745" cy="777240"/>
          </a:xfrm>
        </p:grpSpPr>
        <p:grpSp>
          <p:nvGrpSpPr>
            <p:cNvPr id="33" name="组合 32"/>
            <p:cNvGrpSpPr/>
            <p:nvPr/>
          </p:nvGrpSpPr>
          <p:grpSpPr>
            <a:xfrm>
              <a:off x="1880244" y="3252864"/>
              <a:ext cx="3157965" cy="678936"/>
              <a:chOff x="1410344" y="3220400"/>
              <a:chExt cx="3157965" cy="678936"/>
            </a:xfrm>
          </p:grpSpPr>
          <p:sp>
            <p:nvSpPr>
              <p:cNvPr id="27" name="任意多边形: 形状 26"/>
              <p:cNvSpPr/>
              <p:nvPr/>
            </p:nvSpPr>
            <p:spPr>
              <a:xfrm>
                <a:off x="1410344" y="3220400"/>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4" name="直接箭头连接符 13"/>
              <p:cNvCxnSpPr/>
              <p:nvPr/>
            </p:nvCxnSpPr>
            <p:spPr>
              <a:xfrm>
                <a:off x="3956356" y="3559868"/>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281564" y="3358909"/>
              <a:ext cx="19354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创造企业</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1" name="矩形 40"/>
            <p:cNvSpPr/>
            <p:nvPr/>
          </p:nvSpPr>
          <p:spPr bwMode="auto">
            <a:xfrm>
              <a:off x="6400809" y="3378594"/>
              <a:ext cx="4615180"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大量新企业的创立和中产阶级的诞生会为国家带来不可估量的社会价值和经济价值。</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5" name="Group 46"/>
            <p:cNvGrpSpPr/>
            <p:nvPr/>
          </p:nvGrpSpPr>
          <p:grpSpPr>
            <a:xfrm>
              <a:off x="5418503" y="3283770"/>
              <a:ext cx="622697" cy="622697"/>
              <a:chOff x="2057400" y="1203303"/>
              <a:chExt cx="1117600" cy="1117600"/>
            </a:xfrm>
          </p:grpSpPr>
          <p:sp>
            <p:nvSpPr>
              <p:cNvPr id="66" name="椭圆 65"/>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7" name="Oval 48"/>
              <p:cNvSpPr/>
              <p:nvPr/>
            </p:nvSpPr>
            <p:spPr>
              <a:xfrm>
                <a:off x="2363686" y="1495403"/>
                <a:ext cx="505026" cy="533400"/>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4" name="组合 3"/>
          <p:cNvGrpSpPr/>
          <p:nvPr/>
        </p:nvGrpSpPr>
        <p:grpSpPr>
          <a:xfrm>
            <a:off x="1880244" y="4227660"/>
            <a:ext cx="10264140" cy="678936"/>
            <a:chOff x="1880244" y="4227660"/>
            <a:chExt cx="10264140" cy="678936"/>
          </a:xfrm>
        </p:grpSpPr>
        <p:grpSp>
          <p:nvGrpSpPr>
            <p:cNvPr id="32" name="组合 31"/>
            <p:cNvGrpSpPr/>
            <p:nvPr/>
          </p:nvGrpSpPr>
          <p:grpSpPr>
            <a:xfrm>
              <a:off x="1880244" y="4227660"/>
              <a:ext cx="3157965" cy="678936"/>
              <a:chOff x="1410344" y="3993294"/>
              <a:chExt cx="3157965" cy="678936"/>
            </a:xfrm>
          </p:grpSpPr>
          <p:sp>
            <p:nvSpPr>
              <p:cNvPr id="28" name="任意多边形: 形状 27"/>
              <p:cNvSpPr/>
              <p:nvPr/>
            </p:nvSpPr>
            <p:spPr>
              <a:xfrm>
                <a:off x="1410344" y="3993294"/>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5" name="直接箭头连接符 14"/>
              <p:cNvCxnSpPr/>
              <p:nvPr/>
            </p:nvCxnSpPr>
            <p:spPr>
              <a:xfrm>
                <a:off x="3956356" y="4332762"/>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281564" y="4382600"/>
              <a:ext cx="19354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3. 创造创新</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2" name="矩形 41"/>
            <p:cNvSpPr/>
            <p:nvPr/>
          </p:nvSpPr>
          <p:spPr bwMode="auto">
            <a:xfrm>
              <a:off x="6400809" y="4254965"/>
              <a:ext cx="5743575"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这种崭新的组合会形成新的商业模式，催生新的产品、新的服务、新的效率和新的市场，从而形成新的社会生产和服务体系。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8" name="Group 49"/>
            <p:cNvGrpSpPr/>
            <p:nvPr/>
          </p:nvGrpSpPr>
          <p:grpSpPr>
            <a:xfrm>
              <a:off x="5418503" y="4250204"/>
              <a:ext cx="622697" cy="622697"/>
              <a:chOff x="2057400" y="1203303"/>
              <a:chExt cx="1117600" cy="1117600"/>
            </a:xfrm>
          </p:grpSpPr>
          <p:sp>
            <p:nvSpPr>
              <p:cNvPr id="69" name="椭圆 68"/>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0" name="Oval 51"/>
              <p:cNvSpPr/>
              <p:nvPr/>
            </p:nvSpPr>
            <p:spPr>
              <a:xfrm>
                <a:off x="2349500" y="1520550"/>
                <a:ext cx="533400" cy="483105"/>
              </a:xfrm>
              <a:custGeom>
                <a:avLst/>
                <a:gdLst>
                  <a:gd name="connsiteX0" fmla="*/ 282671 w 606933"/>
                  <a:gd name="connsiteY0" fmla="*/ 210543 h 549705"/>
                  <a:gd name="connsiteX1" fmla="*/ 282671 w 606933"/>
                  <a:gd name="connsiteY1" fmla="*/ 249428 h 549705"/>
                  <a:gd name="connsiteX2" fmla="*/ 293336 w 606933"/>
                  <a:gd name="connsiteY2" fmla="*/ 249652 h 549705"/>
                  <a:gd name="connsiteX3" fmla="*/ 326004 w 606933"/>
                  <a:gd name="connsiteY3" fmla="*/ 242032 h 549705"/>
                  <a:gd name="connsiteX4" fmla="*/ 331954 w 606933"/>
                  <a:gd name="connsiteY4" fmla="*/ 227688 h 549705"/>
                  <a:gd name="connsiteX5" fmla="*/ 317697 w 606933"/>
                  <a:gd name="connsiteY5" fmla="*/ 210543 h 549705"/>
                  <a:gd name="connsiteX6" fmla="*/ 184154 w 606933"/>
                  <a:gd name="connsiteY6" fmla="*/ 176704 h 549705"/>
                  <a:gd name="connsiteX7" fmla="*/ 174059 w 606933"/>
                  <a:gd name="connsiteY7" fmla="*/ 201684 h 549705"/>
                  <a:gd name="connsiteX8" fmla="*/ 194250 w 606933"/>
                  <a:gd name="connsiteY8" fmla="*/ 201684 h 549705"/>
                  <a:gd name="connsiteX9" fmla="*/ 297714 w 606933"/>
                  <a:gd name="connsiteY9" fmla="*/ 153841 h 549705"/>
                  <a:gd name="connsiteX10" fmla="*/ 282671 w 606933"/>
                  <a:gd name="connsiteY10" fmla="*/ 154514 h 549705"/>
                  <a:gd name="connsiteX11" fmla="*/ 282671 w 606933"/>
                  <a:gd name="connsiteY11" fmla="*/ 183649 h 549705"/>
                  <a:gd name="connsiteX12" fmla="*/ 317584 w 606933"/>
                  <a:gd name="connsiteY12" fmla="*/ 183649 h 549705"/>
                  <a:gd name="connsiteX13" fmla="*/ 327463 w 606933"/>
                  <a:gd name="connsiteY13" fmla="*/ 170538 h 549705"/>
                  <a:gd name="connsiteX14" fmla="*/ 322861 w 606933"/>
                  <a:gd name="connsiteY14" fmla="*/ 160005 h 549705"/>
                  <a:gd name="connsiteX15" fmla="*/ 322411 w 606933"/>
                  <a:gd name="connsiteY15" fmla="*/ 159669 h 549705"/>
                  <a:gd name="connsiteX16" fmla="*/ 297714 w 606933"/>
                  <a:gd name="connsiteY16" fmla="*/ 153841 h 549705"/>
                  <a:gd name="connsiteX17" fmla="*/ 183818 w 606933"/>
                  <a:gd name="connsiteY17" fmla="*/ 127865 h 549705"/>
                  <a:gd name="connsiteX18" fmla="*/ 184379 w 606933"/>
                  <a:gd name="connsiteY18" fmla="*/ 127865 h 549705"/>
                  <a:gd name="connsiteX19" fmla="*/ 196830 w 606933"/>
                  <a:gd name="connsiteY19" fmla="*/ 136266 h 549705"/>
                  <a:gd name="connsiteX20" fmla="*/ 245515 w 606933"/>
                  <a:gd name="connsiteY20" fmla="*/ 257019 h 549705"/>
                  <a:gd name="connsiteX21" fmla="*/ 238111 w 606933"/>
                  <a:gd name="connsiteY21" fmla="*/ 274494 h 549705"/>
                  <a:gd name="connsiteX22" fmla="*/ 220612 w 606933"/>
                  <a:gd name="connsiteY22" fmla="*/ 266989 h 549705"/>
                  <a:gd name="connsiteX23" fmla="*/ 205019 w 606933"/>
                  <a:gd name="connsiteY23" fmla="*/ 228567 h 549705"/>
                  <a:gd name="connsiteX24" fmla="*/ 163290 w 606933"/>
                  <a:gd name="connsiteY24" fmla="*/ 228567 h 549705"/>
                  <a:gd name="connsiteX25" fmla="*/ 147809 w 606933"/>
                  <a:gd name="connsiteY25" fmla="*/ 266989 h 549705"/>
                  <a:gd name="connsiteX26" fmla="*/ 135358 w 606933"/>
                  <a:gd name="connsiteY26" fmla="*/ 275390 h 549705"/>
                  <a:gd name="connsiteX27" fmla="*/ 130310 w 606933"/>
                  <a:gd name="connsiteY27" fmla="*/ 274494 h 549705"/>
                  <a:gd name="connsiteX28" fmla="*/ 122906 w 606933"/>
                  <a:gd name="connsiteY28" fmla="*/ 257019 h 549705"/>
                  <a:gd name="connsiteX29" fmla="*/ 171366 w 606933"/>
                  <a:gd name="connsiteY29" fmla="*/ 136378 h 549705"/>
                  <a:gd name="connsiteX30" fmla="*/ 183818 w 606933"/>
                  <a:gd name="connsiteY30" fmla="*/ 127865 h 549705"/>
                  <a:gd name="connsiteX31" fmla="*/ 443541 w 606933"/>
                  <a:gd name="connsiteY31" fmla="*/ 127300 h 549705"/>
                  <a:gd name="connsiteX32" fmla="*/ 477881 w 606933"/>
                  <a:gd name="connsiteY32" fmla="*/ 134022 h 549705"/>
                  <a:gd name="connsiteX33" fmla="*/ 483492 w 606933"/>
                  <a:gd name="connsiteY33" fmla="*/ 152169 h 549705"/>
                  <a:gd name="connsiteX34" fmla="*/ 465424 w 606933"/>
                  <a:gd name="connsiteY34" fmla="*/ 157882 h 549705"/>
                  <a:gd name="connsiteX35" fmla="*/ 443541 w 606933"/>
                  <a:gd name="connsiteY35" fmla="*/ 154073 h 549705"/>
                  <a:gd name="connsiteX36" fmla="*/ 395172 w 606933"/>
                  <a:gd name="connsiteY36" fmla="*/ 202690 h 549705"/>
                  <a:gd name="connsiteX37" fmla="*/ 440174 w 606933"/>
                  <a:gd name="connsiteY37" fmla="*/ 248955 h 549705"/>
                  <a:gd name="connsiteX38" fmla="*/ 465424 w 606933"/>
                  <a:gd name="connsiteY38" fmla="*/ 244810 h 549705"/>
                  <a:gd name="connsiteX39" fmla="*/ 483492 w 606933"/>
                  <a:gd name="connsiteY39" fmla="*/ 250860 h 549705"/>
                  <a:gd name="connsiteX40" fmla="*/ 477432 w 606933"/>
                  <a:gd name="connsiteY40" fmla="*/ 268895 h 549705"/>
                  <a:gd name="connsiteX41" fmla="*/ 440174 w 606933"/>
                  <a:gd name="connsiteY41" fmla="*/ 275840 h 549705"/>
                  <a:gd name="connsiteX42" fmla="*/ 368351 w 606933"/>
                  <a:gd name="connsiteY42" fmla="*/ 202690 h 549705"/>
                  <a:gd name="connsiteX43" fmla="*/ 443541 w 606933"/>
                  <a:gd name="connsiteY43" fmla="*/ 127300 h 549705"/>
                  <a:gd name="connsiteX44" fmla="*/ 297714 w 606933"/>
                  <a:gd name="connsiteY44" fmla="*/ 126947 h 549705"/>
                  <a:gd name="connsiteX45" fmla="*/ 339138 w 606933"/>
                  <a:gd name="connsiteY45" fmla="*/ 138601 h 549705"/>
                  <a:gd name="connsiteX46" fmla="*/ 354406 w 606933"/>
                  <a:gd name="connsiteY46" fmla="*/ 170538 h 549705"/>
                  <a:gd name="connsiteX47" fmla="*/ 345200 w 606933"/>
                  <a:gd name="connsiteY47" fmla="*/ 195864 h 549705"/>
                  <a:gd name="connsiteX48" fmla="*/ 358896 w 606933"/>
                  <a:gd name="connsiteY48" fmla="*/ 227688 h 549705"/>
                  <a:gd name="connsiteX49" fmla="*/ 344527 w 606933"/>
                  <a:gd name="connsiteY49" fmla="*/ 261418 h 549705"/>
                  <a:gd name="connsiteX50" fmla="*/ 344302 w 606933"/>
                  <a:gd name="connsiteY50" fmla="*/ 261754 h 549705"/>
                  <a:gd name="connsiteX51" fmla="*/ 293336 w 606933"/>
                  <a:gd name="connsiteY51" fmla="*/ 276546 h 549705"/>
                  <a:gd name="connsiteX52" fmla="*/ 267292 w 606933"/>
                  <a:gd name="connsiteY52" fmla="*/ 274977 h 549705"/>
                  <a:gd name="connsiteX53" fmla="*/ 255729 w 606933"/>
                  <a:gd name="connsiteY53" fmla="*/ 261642 h 549705"/>
                  <a:gd name="connsiteX54" fmla="*/ 255729 w 606933"/>
                  <a:gd name="connsiteY54" fmla="*/ 142972 h 549705"/>
                  <a:gd name="connsiteX55" fmla="*/ 266394 w 606933"/>
                  <a:gd name="connsiteY55" fmla="*/ 129749 h 549705"/>
                  <a:gd name="connsiteX56" fmla="*/ 297714 w 606933"/>
                  <a:gd name="connsiteY56" fmla="*/ 126947 h 549705"/>
                  <a:gd name="connsiteX57" fmla="*/ 45340 w 606933"/>
                  <a:gd name="connsiteY57" fmla="*/ 70478 h 549705"/>
                  <a:gd name="connsiteX58" fmla="*/ 45340 w 606933"/>
                  <a:gd name="connsiteY58" fmla="*/ 333005 h 549705"/>
                  <a:gd name="connsiteX59" fmla="*/ 561593 w 606933"/>
                  <a:gd name="connsiteY59" fmla="*/ 333005 h 549705"/>
                  <a:gd name="connsiteX60" fmla="*/ 561593 w 606933"/>
                  <a:gd name="connsiteY60" fmla="*/ 70478 h 549705"/>
                  <a:gd name="connsiteX61" fmla="*/ 41749 w 606933"/>
                  <a:gd name="connsiteY61" fmla="*/ 0 h 549705"/>
                  <a:gd name="connsiteX62" fmla="*/ 565184 w 606933"/>
                  <a:gd name="connsiteY62" fmla="*/ 0 h 549705"/>
                  <a:gd name="connsiteX63" fmla="*/ 606933 w 606933"/>
                  <a:gd name="connsiteY63" fmla="*/ 41569 h 549705"/>
                  <a:gd name="connsiteX64" fmla="*/ 606933 w 606933"/>
                  <a:gd name="connsiteY64" fmla="*/ 361914 h 549705"/>
                  <a:gd name="connsiteX65" fmla="*/ 565184 w 606933"/>
                  <a:gd name="connsiteY65" fmla="*/ 403483 h 549705"/>
                  <a:gd name="connsiteX66" fmla="*/ 401554 w 606933"/>
                  <a:gd name="connsiteY66" fmla="*/ 403483 h 549705"/>
                  <a:gd name="connsiteX67" fmla="*/ 456322 w 606933"/>
                  <a:gd name="connsiteY67" fmla="*/ 510601 h 549705"/>
                  <a:gd name="connsiteX68" fmla="*/ 444650 w 606933"/>
                  <a:gd name="connsiteY68" fmla="*/ 546792 h 549705"/>
                  <a:gd name="connsiteX69" fmla="*/ 432417 w 606933"/>
                  <a:gd name="connsiteY69" fmla="*/ 549705 h 549705"/>
                  <a:gd name="connsiteX70" fmla="*/ 408400 w 606933"/>
                  <a:gd name="connsiteY70" fmla="*/ 535139 h 549705"/>
                  <a:gd name="connsiteX71" fmla="*/ 341063 w 606933"/>
                  <a:gd name="connsiteY71" fmla="*/ 403483 h 549705"/>
                  <a:gd name="connsiteX72" fmla="*/ 330401 w 606933"/>
                  <a:gd name="connsiteY72" fmla="*/ 403483 h 549705"/>
                  <a:gd name="connsiteX73" fmla="*/ 330401 w 606933"/>
                  <a:gd name="connsiteY73" fmla="*/ 486510 h 549705"/>
                  <a:gd name="connsiteX74" fmla="*/ 303466 w 606933"/>
                  <a:gd name="connsiteY74" fmla="*/ 513290 h 549705"/>
                  <a:gd name="connsiteX75" fmla="*/ 276532 w 606933"/>
                  <a:gd name="connsiteY75" fmla="*/ 486510 h 549705"/>
                  <a:gd name="connsiteX76" fmla="*/ 276532 w 606933"/>
                  <a:gd name="connsiteY76" fmla="*/ 403483 h 549705"/>
                  <a:gd name="connsiteX77" fmla="*/ 265870 w 606933"/>
                  <a:gd name="connsiteY77" fmla="*/ 403483 h 549705"/>
                  <a:gd name="connsiteX78" fmla="*/ 198533 w 606933"/>
                  <a:gd name="connsiteY78" fmla="*/ 535139 h 549705"/>
                  <a:gd name="connsiteX79" fmla="*/ 174516 w 606933"/>
                  <a:gd name="connsiteY79" fmla="*/ 549705 h 549705"/>
                  <a:gd name="connsiteX80" fmla="*/ 162283 w 606933"/>
                  <a:gd name="connsiteY80" fmla="*/ 546792 h 549705"/>
                  <a:gd name="connsiteX81" fmla="*/ 150611 w 606933"/>
                  <a:gd name="connsiteY81" fmla="*/ 510601 h 549705"/>
                  <a:gd name="connsiteX82" fmla="*/ 205379 w 606933"/>
                  <a:gd name="connsiteY82" fmla="*/ 403483 h 549705"/>
                  <a:gd name="connsiteX83" fmla="*/ 41749 w 606933"/>
                  <a:gd name="connsiteY83" fmla="*/ 403483 h 549705"/>
                  <a:gd name="connsiteX84" fmla="*/ 0 w 606933"/>
                  <a:gd name="connsiteY84" fmla="*/ 361914 h 549705"/>
                  <a:gd name="connsiteX85" fmla="*/ 0 w 606933"/>
                  <a:gd name="connsiteY85" fmla="*/ 41569 h 549705"/>
                  <a:gd name="connsiteX86" fmla="*/ 41749 w 606933"/>
                  <a:gd name="connsiteY86" fmla="*/ 0 h 5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933" h="549705">
                    <a:moveTo>
                      <a:pt x="282671" y="210543"/>
                    </a:moveTo>
                    <a:lnTo>
                      <a:pt x="282671" y="249428"/>
                    </a:lnTo>
                    <a:cubicBezTo>
                      <a:pt x="285702" y="249540"/>
                      <a:pt x="289295" y="249652"/>
                      <a:pt x="293336" y="249652"/>
                    </a:cubicBezTo>
                    <a:cubicBezTo>
                      <a:pt x="309277" y="249652"/>
                      <a:pt x="320279" y="247075"/>
                      <a:pt x="326004" y="242032"/>
                    </a:cubicBezTo>
                    <a:cubicBezTo>
                      <a:pt x="330045" y="237998"/>
                      <a:pt x="331954" y="233403"/>
                      <a:pt x="331954" y="227688"/>
                    </a:cubicBezTo>
                    <a:cubicBezTo>
                      <a:pt x="331954" y="215586"/>
                      <a:pt x="321626" y="211664"/>
                      <a:pt x="317697" y="210543"/>
                    </a:cubicBezTo>
                    <a:close/>
                    <a:moveTo>
                      <a:pt x="184154" y="176704"/>
                    </a:moveTo>
                    <a:lnTo>
                      <a:pt x="174059" y="201684"/>
                    </a:lnTo>
                    <a:lnTo>
                      <a:pt x="194250" y="201684"/>
                    </a:lnTo>
                    <a:close/>
                    <a:moveTo>
                      <a:pt x="297714" y="153841"/>
                    </a:moveTo>
                    <a:cubicBezTo>
                      <a:pt x="292663" y="153841"/>
                      <a:pt x="287386" y="154066"/>
                      <a:pt x="282671" y="154514"/>
                    </a:cubicBezTo>
                    <a:lnTo>
                      <a:pt x="282671" y="183649"/>
                    </a:lnTo>
                    <a:lnTo>
                      <a:pt x="317584" y="183649"/>
                    </a:lnTo>
                    <a:cubicBezTo>
                      <a:pt x="323759" y="180848"/>
                      <a:pt x="327463" y="176029"/>
                      <a:pt x="327463" y="170538"/>
                    </a:cubicBezTo>
                    <a:cubicBezTo>
                      <a:pt x="327463" y="164151"/>
                      <a:pt x="324881" y="161461"/>
                      <a:pt x="322861" y="160005"/>
                    </a:cubicBezTo>
                    <a:cubicBezTo>
                      <a:pt x="322748" y="159893"/>
                      <a:pt x="322524" y="159781"/>
                      <a:pt x="322411" y="159669"/>
                    </a:cubicBezTo>
                    <a:cubicBezTo>
                      <a:pt x="319044" y="156979"/>
                      <a:pt x="313318" y="153841"/>
                      <a:pt x="297714" y="153841"/>
                    </a:cubicBezTo>
                    <a:close/>
                    <a:moveTo>
                      <a:pt x="183818" y="127865"/>
                    </a:moveTo>
                    <a:lnTo>
                      <a:pt x="184379" y="127865"/>
                    </a:lnTo>
                    <a:cubicBezTo>
                      <a:pt x="189875" y="127865"/>
                      <a:pt x="194811" y="131226"/>
                      <a:pt x="196830" y="136266"/>
                    </a:cubicBezTo>
                    <a:lnTo>
                      <a:pt x="245515" y="257019"/>
                    </a:lnTo>
                    <a:cubicBezTo>
                      <a:pt x="248319" y="263852"/>
                      <a:pt x="244954" y="271693"/>
                      <a:pt x="238111" y="274494"/>
                    </a:cubicBezTo>
                    <a:cubicBezTo>
                      <a:pt x="231156" y="277182"/>
                      <a:pt x="223304" y="273934"/>
                      <a:pt x="220612" y="266989"/>
                    </a:cubicBezTo>
                    <a:lnTo>
                      <a:pt x="205019" y="228567"/>
                    </a:lnTo>
                    <a:lnTo>
                      <a:pt x="163290" y="228567"/>
                    </a:lnTo>
                    <a:lnTo>
                      <a:pt x="147809" y="266989"/>
                    </a:lnTo>
                    <a:cubicBezTo>
                      <a:pt x="145678" y="272254"/>
                      <a:pt x="140630" y="275390"/>
                      <a:pt x="135358" y="275390"/>
                    </a:cubicBezTo>
                    <a:cubicBezTo>
                      <a:pt x="133675" y="275390"/>
                      <a:pt x="131993" y="275054"/>
                      <a:pt x="130310" y="274494"/>
                    </a:cubicBezTo>
                    <a:cubicBezTo>
                      <a:pt x="123467" y="271693"/>
                      <a:pt x="120102" y="263852"/>
                      <a:pt x="122906" y="257019"/>
                    </a:cubicBezTo>
                    <a:lnTo>
                      <a:pt x="171366" y="136378"/>
                    </a:lnTo>
                    <a:cubicBezTo>
                      <a:pt x="173386" y="131226"/>
                      <a:pt x="178321" y="127865"/>
                      <a:pt x="183818" y="127865"/>
                    </a:cubicBezTo>
                    <a:close/>
                    <a:moveTo>
                      <a:pt x="443541" y="127300"/>
                    </a:moveTo>
                    <a:cubicBezTo>
                      <a:pt x="462731" y="127300"/>
                      <a:pt x="473953" y="132005"/>
                      <a:pt x="477881" y="134022"/>
                    </a:cubicBezTo>
                    <a:cubicBezTo>
                      <a:pt x="484390" y="137494"/>
                      <a:pt x="486971" y="145560"/>
                      <a:pt x="483492" y="152169"/>
                    </a:cubicBezTo>
                    <a:cubicBezTo>
                      <a:pt x="480125" y="158778"/>
                      <a:pt x="471933" y="161243"/>
                      <a:pt x="465424" y="157882"/>
                    </a:cubicBezTo>
                    <a:cubicBezTo>
                      <a:pt x="464639" y="157434"/>
                      <a:pt x="457793" y="154073"/>
                      <a:pt x="443541" y="154073"/>
                    </a:cubicBezTo>
                    <a:cubicBezTo>
                      <a:pt x="414138" y="154073"/>
                      <a:pt x="395172" y="173229"/>
                      <a:pt x="395172" y="202690"/>
                    </a:cubicBezTo>
                    <a:cubicBezTo>
                      <a:pt x="395172" y="231704"/>
                      <a:pt x="412006" y="248955"/>
                      <a:pt x="440174" y="248955"/>
                    </a:cubicBezTo>
                    <a:cubicBezTo>
                      <a:pt x="453528" y="248955"/>
                      <a:pt x="462506" y="246267"/>
                      <a:pt x="465424" y="244810"/>
                    </a:cubicBezTo>
                    <a:cubicBezTo>
                      <a:pt x="472045" y="241562"/>
                      <a:pt x="480125" y="244250"/>
                      <a:pt x="483492" y="250860"/>
                    </a:cubicBezTo>
                    <a:cubicBezTo>
                      <a:pt x="486747" y="257469"/>
                      <a:pt x="484053" y="265534"/>
                      <a:pt x="477432" y="268895"/>
                    </a:cubicBezTo>
                    <a:cubicBezTo>
                      <a:pt x="468679" y="273264"/>
                      <a:pt x="454763" y="275840"/>
                      <a:pt x="440174" y="275840"/>
                    </a:cubicBezTo>
                    <a:cubicBezTo>
                      <a:pt x="397192" y="275840"/>
                      <a:pt x="368351" y="246491"/>
                      <a:pt x="368351" y="202690"/>
                    </a:cubicBezTo>
                    <a:cubicBezTo>
                      <a:pt x="368351" y="158330"/>
                      <a:pt x="399212" y="127300"/>
                      <a:pt x="443541" y="127300"/>
                    </a:cubicBezTo>
                    <a:close/>
                    <a:moveTo>
                      <a:pt x="297714" y="126947"/>
                    </a:moveTo>
                    <a:cubicBezTo>
                      <a:pt x="316349" y="126947"/>
                      <a:pt x="329147" y="130533"/>
                      <a:pt x="339138" y="138601"/>
                    </a:cubicBezTo>
                    <a:cubicBezTo>
                      <a:pt x="349017" y="145997"/>
                      <a:pt x="354406" y="157315"/>
                      <a:pt x="354406" y="170538"/>
                    </a:cubicBezTo>
                    <a:cubicBezTo>
                      <a:pt x="354406" y="179951"/>
                      <a:pt x="351150" y="188692"/>
                      <a:pt x="345200" y="195864"/>
                    </a:cubicBezTo>
                    <a:cubicBezTo>
                      <a:pt x="353058" y="203035"/>
                      <a:pt x="358896" y="213569"/>
                      <a:pt x="358896" y="227688"/>
                    </a:cubicBezTo>
                    <a:cubicBezTo>
                      <a:pt x="358896" y="240687"/>
                      <a:pt x="353957" y="252341"/>
                      <a:pt x="344527" y="261418"/>
                    </a:cubicBezTo>
                    <a:cubicBezTo>
                      <a:pt x="344414" y="261530"/>
                      <a:pt x="344414" y="261642"/>
                      <a:pt x="344302" y="261754"/>
                    </a:cubicBezTo>
                    <a:cubicBezTo>
                      <a:pt x="333188" y="271840"/>
                      <a:pt x="317023" y="276546"/>
                      <a:pt x="293336" y="276546"/>
                    </a:cubicBezTo>
                    <a:cubicBezTo>
                      <a:pt x="280538" y="276546"/>
                      <a:pt x="271558" y="275538"/>
                      <a:pt x="267292" y="274977"/>
                    </a:cubicBezTo>
                    <a:cubicBezTo>
                      <a:pt x="260668" y="274081"/>
                      <a:pt x="255729" y="268366"/>
                      <a:pt x="255729" y="261642"/>
                    </a:cubicBezTo>
                    <a:lnTo>
                      <a:pt x="255729" y="142972"/>
                    </a:lnTo>
                    <a:cubicBezTo>
                      <a:pt x="255729" y="136584"/>
                      <a:pt x="260107" y="131093"/>
                      <a:pt x="266394" y="129749"/>
                    </a:cubicBezTo>
                    <a:cubicBezTo>
                      <a:pt x="274701" y="128068"/>
                      <a:pt x="286376" y="126947"/>
                      <a:pt x="297714" y="126947"/>
                    </a:cubicBezTo>
                    <a:close/>
                    <a:moveTo>
                      <a:pt x="45340" y="70478"/>
                    </a:moveTo>
                    <a:lnTo>
                      <a:pt x="45340" y="333005"/>
                    </a:lnTo>
                    <a:lnTo>
                      <a:pt x="561593" y="333005"/>
                    </a:lnTo>
                    <a:lnTo>
                      <a:pt x="561593" y="70478"/>
                    </a:lnTo>
                    <a:close/>
                    <a:moveTo>
                      <a:pt x="41749" y="0"/>
                    </a:moveTo>
                    <a:lnTo>
                      <a:pt x="565184" y="0"/>
                    </a:lnTo>
                    <a:cubicBezTo>
                      <a:pt x="588303" y="0"/>
                      <a:pt x="606933" y="18600"/>
                      <a:pt x="606933" y="41569"/>
                    </a:cubicBezTo>
                    <a:lnTo>
                      <a:pt x="606933" y="361914"/>
                    </a:lnTo>
                    <a:cubicBezTo>
                      <a:pt x="606933" y="384883"/>
                      <a:pt x="588303" y="403483"/>
                      <a:pt x="565184" y="403483"/>
                    </a:cubicBezTo>
                    <a:lnTo>
                      <a:pt x="401554" y="403483"/>
                    </a:lnTo>
                    <a:lnTo>
                      <a:pt x="456322" y="510601"/>
                    </a:lnTo>
                    <a:cubicBezTo>
                      <a:pt x="463056" y="523822"/>
                      <a:pt x="457893" y="540069"/>
                      <a:pt x="444650" y="546792"/>
                    </a:cubicBezTo>
                    <a:cubicBezTo>
                      <a:pt x="440722" y="548809"/>
                      <a:pt x="436458" y="549705"/>
                      <a:pt x="432417" y="549705"/>
                    </a:cubicBezTo>
                    <a:cubicBezTo>
                      <a:pt x="422653" y="549705"/>
                      <a:pt x="413226" y="544327"/>
                      <a:pt x="408400" y="535139"/>
                    </a:cubicBezTo>
                    <a:lnTo>
                      <a:pt x="341063" y="403483"/>
                    </a:lnTo>
                    <a:lnTo>
                      <a:pt x="330401" y="403483"/>
                    </a:lnTo>
                    <a:lnTo>
                      <a:pt x="330401" y="486510"/>
                    </a:lnTo>
                    <a:cubicBezTo>
                      <a:pt x="330401" y="501301"/>
                      <a:pt x="318281" y="513290"/>
                      <a:pt x="303466" y="513290"/>
                    </a:cubicBezTo>
                    <a:cubicBezTo>
                      <a:pt x="288652" y="513290"/>
                      <a:pt x="276532" y="501301"/>
                      <a:pt x="276532" y="486510"/>
                    </a:cubicBezTo>
                    <a:lnTo>
                      <a:pt x="276532" y="403483"/>
                    </a:lnTo>
                    <a:lnTo>
                      <a:pt x="265870" y="403483"/>
                    </a:lnTo>
                    <a:lnTo>
                      <a:pt x="198533" y="535139"/>
                    </a:lnTo>
                    <a:cubicBezTo>
                      <a:pt x="193819" y="544327"/>
                      <a:pt x="184280" y="549705"/>
                      <a:pt x="174516" y="549705"/>
                    </a:cubicBezTo>
                    <a:cubicBezTo>
                      <a:pt x="170475" y="549705"/>
                      <a:pt x="166211" y="548809"/>
                      <a:pt x="162283" y="546792"/>
                    </a:cubicBezTo>
                    <a:cubicBezTo>
                      <a:pt x="149040" y="540069"/>
                      <a:pt x="143877" y="523822"/>
                      <a:pt x="150611" y="510601"/>
                    </a:cubicBezTo>
                    <a:lnTo>
                      <a:pt x="205379" y="403483"/>
                    </a:lnTo>
                    <a:lnTo>
                      <a:pt x="41749" y="403483"/>
                    </a:lnTo>
                    <a:cubicBezTo>
                      <a:pt x="18630" y="403483"/>
                      <a:pt x="0" y="384883"/>
                      <a:pt x="0" y="361914"/>
                    </a:cubicBezTo>
                    <a:lnTo>
                      <a:pt x="0" y="41569"/>
                    </a:lnTo>
                    <a:cubicBezTo>
                      <a:pt x="0" y="18600"/>
                      <a:pt x="18630" y="0"/>
                      <a:pt x="417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5" name="组合 4"/>
          <p:cNvGrpSpPr/>
          <p:nvPr/>
        </p:nvGrpSpPr>
        <p:grpSpPr>
          <a:xfrm>
            <a:off x="1880244" y="5200550"/>
            <a:ext cx="10094595" cy="680841"/>
            <a:chOff x="1880244" y="5200550"/>
            <a:chExt cx="10094595" cy="680841"/>
          </a:xfrm>
        </p:grpSpPr>
        <p:grpSp>
          <p:nvGrpSpPr>
            <p:cNvPr id="31" name="组合 30"/>
            <p:cNvGrpSpPr/>
            <p:nvPr/>
          </p:nvGrpSpPr>
          <p:grpSpPr>
            <a:xfrm>
              <a:off x="1880244" y="5202455"/>
              <a:ext cx="3157965" cy="678936"/>
              <a:chOff x="1410344" y="4766189"/>
              <a:chExt cx="3157965" cy="678936"/>
            </a:xfrm>
          </p:grpSpPr>
          <p:sp>
            <p:nvSpPr>
              <p:cNvPr id="29" name="任意多边形: 形状 28"/>
              <p:cNvSpPr/>
              <p:nvPr/>
            </p:nvSpPr>
            <p:spPr>
              <a:xfrm>
                <a:off x="1410344" y="4766189"/>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6" name="直接箭头连接符 15"/>
              <p:cNvCxnSpPr/>
              <p:nvPr/>
            </p:nvCxnSpPr>
            <p:spPr>
              <a:xfrm>
                <a:off x="3956356" y="5105657"/>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2281564" y="5357395"/>
              <a:ext cx="183769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4. 创造变革</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3" name="矩形 42"/>
            <p:cNvSpPr/>
            <p:nvPr/>
          </p:nvSpPr>
          <p:spPr bwMode="auto">
            <a:xfrm>
              <a:off x="6400809" y="5200550"/>
              <a:ext cx="5574030"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创业包含了为抓住环境中的机会而进行的创造性变革，包括对个人职业生涯、方法、技能等的调整、修正、修改等。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1" name="Group 52"/>
            <p:cNvGrpSpPr/>
            <p:nvPr/>
          </p:nvGrpSpPr>
          <p:grpSpPr>
            <a:xfrm>
              <a:off x="5418503" y="5229020"/>
              <a:ext cx="622697" cy="622697"/>
              <a:chOff x="2057400" y="1203303"/>
              <a:chExt cx="1117600" cy="1117600"/>
            </a:xfrm>
          </p:grpSpPr>
          <p:sp>
            <p:nvSpPr>
              <p:cNvPr id="72" name="椭圆 71"/>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3" name="Oval 54"/>
              <p:cNvSpPr/>
              <p:nvPr/>
            </p:nvSpPr>
            <p:spPr>
              <a:xfrm>
                <a:off x="2349500" y="1502367"/>
                <a:ext cx="533400" cy="519470"/>
              </a:xfrm>
              <a:custGeom>
                <a:avLst/>
                <a:gdLst>
                  <a:gd name="connsiteX0" fmla="*/ 19376 w 570958"/>
                  <a:gd name="connsiteY0" fmla="*/ 316083 h 556048"/>
                  <a:gd name="connsiteX1" fmla="*/ 19376 w 570958"/>
                  <a:gd name="connsiteY1" fmla="*/ 365108 h 556048"/>
                  <a:gd name="connsiteX2" fmla="*/ 183430 w 570958"/>
                  <a:gd name="connsiteY2" fmla="*/ 429615 h 556048"/>
                  <a:gd name="connsiteX3" fmla="*/ 228641 w 570958"/>
                  <a:gd name="connsiteY3" fmla="*/ 425745 h 556048"/>
                  <a:gd name="connsiteX4" fmla="*/ 219599 w 570958"/>
                  <a:gd name="connsiteY4" fmla="*/ 410263 h 556048"/>
                  <a:gd name="connsiteX5" fmla="*/ 202806 w 570958"/>
                  <a:gd name="connsiteY5" fmla="*/ 359948 h 556048"/>
                  <a:gd name="connsiteX6" fmla="*/ 183430 w 570958"/>
                  <a:gd name="connsiteY6" fmla="*/ 361238 h 556048"/>
                  <a:gd name="connsiteX7" fmla="*/ 19376 w 570958"/>
                  <a:gd name="connsiteY7" fmla="*/ 316083 h 556048"/>
                  <a:gd name="connsiteX8" fmla="*/ 346639 w 570958"/>
                  <a:gd name="connsiteY8" fmla="*/ 269024 h 556048"/>
                  <a:gd name="connsiteX9" fmla="*/ 426199 w 570958"/>
                  <a:gd name="connsiteY9" fmla="*/ 317389 h 556048"/>
                  <a:gd name="connsiteX10" fmla="*/ 419744 w 570958"/>
                  <a:gd name="connsiteY10" fmla="*/ 336735 h 556048"/>
                  <a:gd name="connsiteX11" fmla="*/ 304842 w 570958"/>
                  <a:gd name="connsiteY11" fmla="*/ 282566 h 556048"/>
                  <a:gd name="connsiteX12" fmla="*/ 346639 w 570958"/>
                  <a:gd name="connsiteY12" fmla="*/ 269024 h 556048"/>
                  <a:gd name="connsiteX13" fmla="*/ 352005 w 570958"/>
                  <a:gd name="connsiteY13" fmla="*/ 251577 h 556048"/>
                  <a:gd name="connsiteX14" fmla="*/ 286771 w 570958"/>
                  <a:gd name="connsiteY14" fmla="*/ 278669 h 556048"/>
                  <a:gd name="connsiteX15" fmla="*/ 286771 w 570958"/>
                  <a:gd name="connsiteY15" fmla="*/ 407683 h 556048"/>
                  <a:gd name="connsiteX16" fmla="*/ 415947 w 570958"/>
                  <a:gd name="connsiteY16" fmla="*/ 407683 h 556048"/>
                  <a:gd name="connsiteX17" fmla="*/ 417239 w 570958"/>
                  <a:gd name="connsiteY17" fmla="*/ 278669 h 556048"/>
                  <a:gd name="connsiteX18" fmla="*/ 352005 w 570958"/>
                  <a:gd name="connsiteY18" fmla="*/ 251577 h 556048"/>
                  <a:gd name="connsiteX19" fmla="*/ 19376 w 570958"/>
                  <a:gd name="connsiteY19" fmla="*/ 210292 h 556048"/>
                  <a:gd name="connsiteX20" fmla="*/ 19376 w 570958"/>
                  <a:gd name="connsiteY20" fmla="*/ 260607 h 556048"/>
                  <a:gd name="connsiteX21" fmla="*/ 183430 w 570958"/>
                  <a:gd name="connsiteY21" fmla="*/ 323824 h 556048"/>
                  <a:gd name="connsiteX22" fmla="*/ 202806 w 570958"/>
                  <a:gd name="connsiteY22" fmla="*/ 323824 h 556048"/>
                  <a:gd name="connsiteX23" fmla="*/ 205390 w 570958"/>
                  <a:gd name="connsiteY23" fmla="*/ 307052 h 556048"/>
                  <a:gd name="connsiteX24" fmla="*/ 231225 w 570958"/>
                  <a:gd name="connsiteY24" fmla="*/ 252867 h 556048"/>
                  <a:gd name="connsiteX25" fmla="*/ 183430 w 570958"/>
                  <a:gd name="connsiteY25" fmla="*/ 255447 h 556048"/>
                  <a:gd name="connsiteX26" fmla="*/ 19376 w 570958"/>
                  <a:gd name="connsiteY26" fmla="*/ 210292 h 556048"/>
                  <a:gd name="connsiteX27" fmla="*/ 19376 w 570958"/>
                  <a:gd name="connsiteY27" fmla="*/ 110951 h 556048"/>
                  <a:gd name="connsiteX28" fmla="*/ 19376 w 570958"/>
                  <a:gd name="connsiteY28" fmla="*/ 154816 h 556048"/>
                  <a:gd name="connsiteX29" fmla="*/ 183430 w 570958"/>
                  <a:gd name="connsiteY29" fmla="*/ 218033 h 556048"/>
                  <a:gd name="connsiteX30" fmla="*/ 346192 w 570958"/>
                  <a:gd name="connsiteY30" fmla="*/ 154816 h 556048"/>
                  <a:gd name="connsiteX31" fmla="*/ 346192 w 570958"/>
                  <a:gd name="connsiteY31" fmla="*/ 110951 h 556048"/>
                  <a:gd name="connsiteX32" fmla="*/ 183430 w 570958"/>
                  <a:gd name="connsiteY32" fmla="*/ 148365 h 556048"/>
                  <a:gd name="connsiteX33" fmla="*/ 19376 w 570958"/>
                  <a:gd name="connsiteY33" fmla="*/ 110951 h 556048"/>
                  <a:gd name="connsiteX34" fmla="*/ 183430 w 570958"/>
                  <a:gd name="connsiteY34" fmla="*/ 20642 h 556048"/>
                  <a:gd name="connsiteX35" fmla="*/ 24543 w 570958"/>
                  <a:gd name="connsiteY35" fmla="*/ 65797 h 556048"/>
                  <a:gd name="connsiteX36" fmla="*/ 183430 w 570958"/>
                  <a:gd name="connsiteY36" fmla="*/ 112241 h 556048"/>
                  <a:gd name="connsiteX37" fmla="*/ 342317 w 570958"/>
                  <a:gd name="connsiteY37" fmla="*/ 65797 h 556048"/>
                  <a:gd name="connsiteX38" fmla="*/ 183430 w 570958"/>
                  <a:gd name="connsiteY38" fmla="*/ 20642 h 556048"/>
                  <a:gd name="connsiteX39" fmla="*/ 183430 w 570958"/>
                  <a:gd name="connsiteY39" fmla="*/ 0 h 556048"/>
                  <a:gd name="connsiteX40" fmla="*/ 361693 w 570958"/>
                  <a:gd name="connsiteY40" fmla="*/ 65797 h 556048"/>
                  <a:gd name="connsiteX41" fmla="*/ 359110 w 570958"/>
                  <a:gd name="connsiteY41" fmla="*/ 77408 h 556048"/>
                  <a:gd name="connsiteX42" fmla="*/ 360401 w 570958"/>
                  <a:gd name="connsiteY42" fmla="*/ 79988 h 556048"/>
                  <a:gd name="connsiteX43" fmla="*/ 366860 w 570958"/>
                  <a:gd name="connsiteY43" fmla="*/ 101920 h 556048"/>
                  <a:gd name="connsiteX44" fmla="*/ 366860 w 570958"/>
                  <a:gd name="connsiteY44" fmla="*/ 154816 h 556048"/>
                  <a:gd name="connsiteX45" fmla="*/ 357818 w 570958"/>
                  <a:gd name="connsiteY45" fmla="*/ 180619 h 556048"/>
                  <a:gd name="connsiteX46" fmla="*/ 359110 w 570958"/>
                  <a:gd name="connsiteY46" fmla="*/ 185779 h 556048"/>
                  <a:gd name="connsiteX47" fmla="*/ 364277 w 570958"/>
                  <a:gd name="connsiteY47" fmla="*/ 194810 h 556048"/>
                  <a:gd name="connsiteX48" fmla="*/ 497328 w 570958"/>
                  <a:gd name="connsiteY48" fmla="*/ 340596 h 556048"/>
                  <a:gd name="connsiteX49" fmla="*/ 465034 w 570958"/>
                  <a:gd name="connsiteY49" fmla="*/ 432195 h 556048"/>
                  <a:gd name="connsiteX50" fmla="*/ 570958 w 570958"/>
                  <a:gd name="connsiteY50" fmla="*/ 526375 h 556048"/>
                  <a:gd name="connsiteX51" fmla="*/ 537372 w 570958"/>
                  <a:gd name="connsiteY51" fmla="*/ 556048 h 556048"/>
                  <a:gd name="connsiteX52" fmla="*/ 444366 w 570958"/>
                  <a:gd name="connsiteY52" fmla="*/ 454128 h 556048"/>
                  <a:gd name="connsiteX53" fmla="*/ 350067 w 570958"/>
                  <a:gd name="connsiteY53" fmla="*/ 488961 h 556048"/>
                  <a:gd name="connsiteX54" fmla="*/ 238975 w 570958"/>
                  <a:gd name="connsiteY54" fmla="*/ 438646 h 556048"/>
                  <a:gd name="connsiteX55" fmla="*/ 242851 w 570958"/>
                  <a:gd name="connsiteY55" fmla="*/ 443807 h 556048"/>
                  <a:gd name="connsiteX56" fmla="*/ 183430 w 570958"/>
                  <a:gd name="connsiteY56" fmla="*/ 448967 h 556048"/>
                  <a:gd name="connsiteX57" fmla="*/ 0 w 570958"/>
                  <a:gd name="connsiteY57" fmla="*/ 365108 h 556048"/>
                  <a:gd name="connsiteX58" fmla="*/ 0 w 570958"/>
                  <a:gd name="connsiteY58" fmla="*/ 312213 h 556048"/>
                  <a:gd name="connsiteX59" fmla="*/ 6459 w 570958"/>
                  <a:gd name="connsiteY59" fmla="*/ 290281 h 556048"/>
                  <a:gd name="connsiteX60" fmla="*/ 9042 w 570958"/>
                  <a:gd name="connsiteY60" fmla="*/ 286410 h 556048"/>
                  <a:gd name="connsiteX61" fmla="*/ 0 w 570958"/>
                  <a:gd name="connsiteY61" fmla="*/ 260607 h 556048"/>
                  <a:gd name="connsiteX62" fmla="*/ 0 w 570958"/>
                  <a:gd name="connsiteY62" fmla="*/ 207711 h 556048"/>
                  <a:gd name="connsiteX63" fmla="*/ 6459 w 570958"/>
                  <a:gd name="connsiteY63" fmla="*/ 185779 h 556048"/>
                  <a:gd name="connsiteX64" fmla="*/ 9042 w 570958"/>
                  <a:gd name="connsiteY64" fmla="*/ 180619 h 556048"/>
                  <a:gd name="connsiteX65" fmla="*/ 0 w 570958"/>
                  <a:gd name="connsiteY65" fmla="*/ 154816 h 556048"/>
                  <a:gd name="connsiteX66" fmla="*/ 0 w 570958"/>
                  <a:gd name="connsiteY66" fmla="*/ 101920 h 556048"/>
                  <a:gd name="connsiteX67" fmla="*/ 6459 w 570958"/>
                  <a:gd name="connsiteY67" fmla="*/ 79988 h 556048"/>
                  <a:gd name="connsiteX68" fmla="*/ 7750 w 570958"/>
                  <a:gd name="connsiteY68" fmla="*/ 77408 h 556048"/>
                  <a:gd name="connsiteX69" fmla="*/ 3875 w 570958"/>
                  <a:gd name="connsiteY69" fmla="*/ 65797 h 556048"/>
                  <a:gd name="connsiteX70" fmla="*/ 183430 w 570958"/>
                  <a:gd name="connsiteY70" fmla="*/ 0 h 5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70958" h="556048">
                    <a:moveTo>
                      <a:pt x="19376" y="316083"/>
                    </a:moveTo>
                    <a:lnTo>
                      <a:pt x="19376" y="365108"/>
                    </a:lnTo>
                    <a:cubicBezTo>
                      <a:pt x="19376" y="394781"/>
                      <a:pt x="86548" y="429615"/>
                      <a:pt x="183430" y="429615"/>
                    </a:cubicBezTo>
                    <a:cubicBezTo>
                      <a:pt x="198931" y="429615"/>
                      <a:pt x="214432" y="428325"/>
                      <a:pt x="228641" y="425745"/>
                    </a:cubicBezTo>
                    <a:cubicBezTo>
                      <a:pt x="226058" y="420584"/>
                      <a:pt x="222183" y="415424"/>
                      <a:pt x="219599" y="410263"/>
                    </a:cubicBezTo>
                    <a:cubicBezTo>
                      <a:pt x="210557" y="394781"/>
                      <a:pt x="205390" y="378010"/>
                      <a:pt x="202806" y="359948"/>
                    </a:cubicBezTo>
                    <a:cubicBezTo>
                      <a:pt x="196347" y="359948"/>
                      <a:pt x="189889" y="361238"/>
                      <a:pt x="183430" y="361238"/>
                    </a:cubicBezTo>
                    <a:cubicBezTo>
                      <a:pt x="111091" y="361238"/>
                      <a:pt x="49087" y="343176"/>
                      <a:pt x="19376" y="316083"/>
                    </a:cubicBezTo>
                    <a:close/>
                    <a:moveTo>
                      <a:pt x="346639" y="269024"/>
                    </a:moveTo>
                    <a:cubicBezTo>
                      <a:pt x="370685" y="267411"/>
                      <a:pt x="401024" y="276117"/>
                      <a:pt x="426199" y="317389"/>
                    </a:cubicBezTo>
                    <a:lnTo>
                      <a:pt x="419744" y="336735"/>
                    </a:lnTo>
                    <a:cubicBezTo>
                      <a:pt x="419744" y="336735"/>
                      <a:pt x="393923" y="267089"/>
                      <a:pt x="304842" y="282566"/>
                    </a:cubicBezTo>
                    <a:cubicBezTo>
                      <a:pt x="304842" y="282566"/>
                      <a:pt x="322594" y="270636"/>
                      <a:pt x="346639" y="269024"/>
                    </a:cubicBezTo>
                    <a:close/>
                    <a:moveTo>
                      <a:pt x="352005" y="251577"/>
                    </a:moveTo>
                    <a:cubicBezTo>
                      <a:pt x="328430" y="251577"/>
                      <a:pt x="304856" y="260608"/>
                      <a:pt x="286771" y="278669"/>
                    </a:cubicBezTo>
                    <a:cubicBezTo>
                      <a:pt x="250601" y="313503"/>
                      <a:pt x="250601" y="371559"/>
                      <a:pt x="286771" y="407683"/>
                    </a:cubicBezTo>
                    <a:cubicBezTo>
                      <a:pt x="321649" y="443807"/>
                      <a:pt x="379778" y="443807"/>
                      <a:pt x="415947" y="407683"/>
                    </a:cubicBezTo>
                    <a:cubicBezTo>
                      <a:pt x="452116" y="372849"/>
                      <a:pt x="452116" y="314793"/>
                      <a:pt x="417239" y="278669"/>
                    </a:cubicBezTo>
                    <a:cubicBezTo>
                      <a:pt x="399154" y="260608"/>
                      <a:pt x="375579" y="251577"/>
                      <a:pt x="352005" y="251577"/>
                    </a:cubicBezTo>
                    <a:close/>
                    <a:moveTo>
                      <a:pt x="19376" y="210292"/>
                    </a:moveTo>
                    <a:lnTo>
                      <a:pt x="19376" y="260607"/>
                    </a:lnTo>
                    <a:cubicBezTo>
                      <a:pt x="19376" y="290281"/>
                      <a:pt x="86548" y="323824"/>
                      <a:pt x="183430" y="323824"/>
                    </a:cubicBezTo>
                    <a:cubicBezTo>
                      <a:pt x="189889" y="323824"/>
                      <a:pt x="196347" y="323824"/>
                      <a:pt x="202806" y="323824"/>
                    </a:cubicBezTo>
                    <a:cubicBezTo>
                      <a:pt x="204098" y="317373"/>
                      <a:pt x="204098" y="312213"/>
                      <a:pt x="205390" y="307052"/>
                    </a:cubicBezTo>
                    <a:cubicBezTo>
                      <a:pt x="210557" y="286410"/>
                      <a:pt x="219599" y="268348"/>
                      <a:pt x="231225" y="252867"/>
                    </a:cubicBezTo>
                    <a:cubicBezTo>
                      <a:pt x="215724" y="254157"/>
                      <a:pt x="200223" y="255447"/>
                      <a:pt x="183430" y="255447"/>
                    </a:cubicBezTo>
                    <a:cubicBezTo>
                      <a:pt x="111091" y="255447"/>
                      <a:pt x="49087" y="238675"/>
                      <a:pt x="19376" y="210292"/>
                    </a:cubicBezTo>
                    <a:close/>
                    <a:moveTo>
                      <a:pt x="19376" y="110951"/>
                    </a:moveTo>
                    <a:lnTo>
                      <a:pt x="19376" y="154816"/>
                    </a:lnTo>
                    <a:cubicBezTo>
                      <a:pt x="19376" y="184489"/>
                      <a:pt x="86548" y="218033"/>
                      <a:pt x="183430" y="218033"/>
                    </a:cubicBezTo>
                    <a:cubicBezTo>
                      <a:pt x="279020" y="218033"/>
                      <a:pt x="346192" y="184489"/>
                      <a:pt x="346192" y="154816"/>
                    </a:cubicBezTo>
                    <a:lnTo>
                      <a:pt x="346192" y="110951"/>
                    </a:lnTo>
                    <a:cubicBezTo>
                      <a:pt x="317773" y="135464"/>
                      <a:pt x="249309" y="148365"/>
                      <a:pt x="183430" y="148365"/>
                    </a:cubicBezTo>
                    <a:cubicBezTo>
                      <a:pt x="117550" y="148365"/>
                      <a:pt x="49087" y="135464"/>
                      <a:pt x="19376" y="110951"/>
                    </a:cubicBezTo>
                    <a:close/>
                    <a:moveTo>
                      <a:pt x="183430" y="20642"/>
                    </a:moveTo>
                    <a:cubicBezTo>
                      <a:pt x="83964" y="20642"/>
                      <a:pt x="24543" y="46445"/>
                      <a:pt x="24543" y="65797"/>
                    </a:cubicBezTo>
                    <a:cubicBezTo>
                      <a:pt x="24543" y="85149"/>
                      <a:pt x="83964" y="112241"/>
                      <a:pt x="183430" y="112241"/>
                    </a:cubicBezTo>
                    <a:cubicBezTo>
                      <a:pt x="281603" y="112241"/>
                      <a:pt x="342317" y="85149"/>
                      <a:pt x="342317" y="65797"/>
                    </a:cubicBezTo>
                    <a:cubicBezTo>
                      <a:pt x="342317" y="46445"/>
                      <a:pt x="281603" y="20642"/>
                      <a:pt x="183430" y="20642"/>
                    </a:cubicBezTo>
                    <a:close/>
                    <a:moveTo>
                      <a:pt x="183430" y="0"/>
                    </a:moveTo>
                    <a:cubicBezTo>
                      <a:pt x="269978" y="0"/>
                      <a:pt x="361693" y="23222"/>
                      <a:pt x="361693" y="65797"/>
                    </a:cubicBezTo>
                    <a:cubicBezTo>
                      <a:pt x="361693" y="69667"/>
                      <a:pt x="360401" y="73537"/>
                      <a:pt x="359110" y="77408"/>
                    </a:cubicBezTo>
                    <a:lnTo>
                      <a:pt x="360401" y="79988"/>
                    </a:lnTo>
                    <a:cubicBezTo>
                      <a:pt x="364277" y="87729"/>
                      <a:pt x="366860" y="94180"/>
                      <a:pt x="366860" y="101920"/>
                    </a:cubicBezTo>
                    <a:lnTo>
                      <a:pt x="366860" y="154816"/>
                    </a:lnTo>
                    <a:cubicBezTo>
                      <a:pt x="366860" y="163847"/>
                      <a:pt x="362985" y="172878"/>
                      <a:pt x="357818" y="180619"/>
                    </a:cubicBezTo>
                    <a:lnTo>
                      <a:pt x="359110" y="185779"/>
                    </a:lnTo>
                    <a:cubicBezTo>
                      <a:pt x="361693" y="188359"/>
                      <a:pt x="362985" y="190940"/>
                      <a:pt x="364277" y="194810"/>
                    </a:cubicBezTo>
                    <a:cubicBezTo>
                      <a:pt x="439199" y="201261"/>
                      <a:pt x="497328" y="264478"/>
                      <a:pt x="497328" y="340596"/>
                    </a:cubicBezTo>
                    <a:cubicBezTo>
                      <a:pt x="497328" y="375429"/>
                      <a:pt x="485702" y="407683"/>
                      <a:pt x="465034" y="432195"/>
                    </a:cubicBezTo>
                    <a:lnTo>
                      <a:pt x="570958" y="526375"/>
                    </a:lnTo>
                    <a:lnTo>
                      <a:pt x="537372" y="556048"/>
                    </a:lnTo>
                    <a:lnTo>
                      <a:pt x="444366" y="454128"/>
                    </a:lnTo>
                    <a:cubicBezTo>
                      <a:pt x="418531" y="476060"/>
                      <a:pt x="384945" y="488961"/>
                      <a:pt x="350067" y="488961"/>
                    </a:cubicBezTo>
                    <a:cubicBezTo>
                      <a:pt x="306147" y="488961"/>
                      <a:pt x="266102" y="469609"/>
                      <a:pt x="238975" y="438646"/>
                    </a:cubicBezTo>
                    <a:cubicBezTo>
                      <a:pt x="240267" y="441226"/>
                      <a:pt x="241559" y="442516"/>
                      <a:pt x="242851" y="443807"/>
                    </a:cubicBezTo>
                    <a:cubicBezTo>
                      <a:pt x="224766" y="447677"/>
                      <a:pt x="204098" y="448967"/>
                      <a:pt x="183430" y="448967"/>
                    </a:cubicBezTo>
                    <a:cubicBezTo>
                      <a:pt x="80089" y="448967"/>
                      <a:pt x="0" y="411553"/>
                      <a:pt x="0" y="365108"/>
                    </a:cubicBezTo>
                    <a:lnTo>
                      <a:pt x="0" y="312213"/>
                    </a:lnTo>
                    <a:cubicBezTo>
                      <a:pt x="0" y="304472"/>
                      <a:pt x="2583" y="298021"/>
                      <a:pt x="6459" y="290281"/>
                    </a:cubicBezTo>
                    <a:lnTo>
                      <a:pt x="9042" y="286410"/>
                    </a:lnTo>
                    <a:cubicBezTo>
                      <a:pt x="2583" y="278669"/>
                      <a:pt x="0" y="269638"/>
                      <a:pt x="0" y="260607"/>
                    </a:cubicBezTo>
                    <a:lnTo>
                      <a:pt x="0" y="207711"/>
                    </a:lnTo>
                    <a:cubicBezTo>
                      <a:pt x="0" y="199971"/>
                      <a:pt x="2583" y="192230"/>
                      <a:pt x="6459" y="185779"/>
                    </a:cubicBezTo>
                    <a:lnTo>
                      <a:pt x="9042" y="180619"/>
                    </a:lnTo>
                    <a:cubicBezTo>
                      <a:pt x="3875" y="172878"/>
                      <a:pt x="0" y="163847"/>
                      <a:pt x="0" y="154816"/>
                    </a:cubicBezTo>
                    <a:lnTo>
                      <a:pt x="0" y="101920"/>
                    </a:lnTo>
                    <a:cubicBezTo>
                      <a:pt x="0" y="94180"/>
                      <a:pt x="2583" y="87729"/>
                      <a:pt x="6459" y="79988"/>
                    </a:cubicBezTo>
                    <a:lnTo>
                      <a:pt x="7750" y="77408"/>
                    </a:lnTo>
                    <a:cubicBezTo>
                      <a:pt x="5167" y="73537"/>
                      <a:pt x="3875" y="69667"/>
                      <a:pt x="3875" y="65797"/>
                    </a:cubicBezTo>
                    <a:cubicBezTo>
                      <a:pt x="3875" y="23222"/>
                      <a:pt x="96882" y="0"/>
                      <a:pt x="18343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sp>
        <p:nvSpPr>
          <p:cNvPr id="6" name="文本框 5"/>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852805" y="1029970"/>
            <a:ext cx="3175000" cy="460375"/>
          </a:xfrm>
          <a:prstGeom prst="rect">
            <a:avLst/>
          </a:prstGeom>
          <a:noFill/>
        </p:spPr>
        <p:txBody>
          <a:bodyPr wrap="square" rtlCol="0">
            <a:spAutoFit/>
          </a:bodyPr>
          <a:p>
            <a:r>
              <a:rPr lang="zh-CN" altLang="en-US" sz="2400" b="1"/>
              <a:t>（二）创业的功能</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80244" y="2277433"/>
            <a:ext cx="10264140" cy="679571"/>
            <a:chOff x="1880244" y="2277433"/>
            <a:chExt cx="10264140" cy="679571"/>
          </a:xfrm>
        </p:grpSpPr>
        <p:grpSp>
          <p:nvGrpSpPr>
            <p:cNvPr id="34" name="组合 33"/>
            <p:cNvGrpSpPr/>
            <p:nvPr/>
          </p:nvGrpSpPr>
          <p:grpSpPr>
            <a:xfrm>
              <a:off x="1880244" y="2278068"/>
              <a:ext cx="3157965" cy="678936"/>
              <a:chOff x="1410344" y="2447506"/>
              <a:chExt cx="3157965" cy="678936"/>
            </a:xfrm>
          </p:grpSpPr>
          <p:sp>
            <p:nvSpPr>
              <p:cNvPr id="26" name="任意多边形: 形状 25"/>
              <p:cNvSpPr/>
              <p:nvPr/>
            </p:nvSpPr>
            <p:spPr>
              <a:xfrm>
                <a:off x="1410344" y="2447506"/>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3" name="直接箭头连接符 12"/>
              <p:cNvCxnSpPr/>
              <p:nvPr/>
            </p:nvCxnSpPr>
            <p:spPr>
              <a:xfrm>
                <a:off x="3956356" y="2786974"/>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auto">
            <a:xfrm>
              <a:off x="6400174" y="2277433"/>
              <a:ext cx="5744210"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通过创业带动就业的杠杆作用，政府可以减轻就业服务工作量，提高就业服务的工作效率。</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141229" y="2433008"/>
              <a:ext cx="228536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5. 创造就业岗位</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nvGrpSpPr>
            <p:cNvPr id="62" name="Group 43"/>
            <p:cNvGrpSpPr/>
            <p:nvPr/>
          </p:nvGrpSpPr>
          <p:grpSpPr>
            <a:xfrm>
              <a:off x="5418503" y="2306187"/>
              <a:ext cx="622697" cy="622697"/>
              <a:chOff x="2057400" y="1203303"/>
              <a:chExt cx="1117600" cy="1117600"/>
            </a:xfrm>
          </p:grpSpPr>
          <p:sp>
            <p:nvSpPr>
              <p:cNvPr id="63" name="椭圆 6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4" name="Oval 45"/>
              <p:cNvSpPr/>
              <p:nvPr/>
            </p:nvSpPr>
            <p:spPr>
              <a:xfrm>
                <a:off x="2349500" y="1517424"/>
                <a:ext cx="533400" cy="489357"/>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3" name="组合 2"/>
          <p:cNvGrpSpPr/>
          <p:nvPr/>
        </p:nvGrpSpPr>
        <p:grpSpPr>
          <a:xfrm>
            <a:off x="1880244" y="3217304"/>
            <a:ext cx="10411460" cy="714496"/>
            <a:chOff x="1880244" y="3217304"/>
            <a:chExt cx="10411460" cy="714496"/>
          </a:xfrm>
        </p:grpSpPr>
        <p:grpSp>
          <p:nvGrpSpPr>
            <p:cNvPr id="33" name="组合 32"/>
            <p:cNvGrpSpPr/>
            <p:nvPr/>
          </p:nvGrpSpPr>
          <p:grpSpPr>
            <a:xfrm>
              <a:off x="1880244" y="3252864"/>
              <a:ext cx="3157965" cy="678936"/>
              <a:chOff x="1410344" y="3220400"/>
              <a:chExt cx="3157965" cy="678936"/>
            </a:xfrm>
          </p:grpSpPr>
          <p:sp>
            <p:nvSpPr>
              <p:cNvPr id="27" name="任意多边形: 形状 26"/>
              <p:cNvSpPr/>
              <p:nvPr/>
            </p:nvSpPr>
            <p:spPr>
              <a:xfrm>
                <a:off x="1410344" y="3220400"/>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4" name="直接箭头连接符 13"/>
              <p:cNvCxnSpPr/>
              <p:nvPr/>
            </p:nvCxnSpPr>
            <p:spPr>
              <a:xfrm>
                <a:off x="3956356" y="3559868"/>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281564" y="3358909"/>
              <a:ext cx="19354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6. 创造价值</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1" name="矩形 40"/>
            <p:cNvSpPr/>
            <p:nvPr/>
          </p:nvSpPr>
          <p:spPr bwMode="auto">
            <a:xfrm>
              <a:off x="6252854" y="3217304"/>
              <a:ext cx="6038850"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创业者在实现顾客价值的同时，不只是收获金钱的回报，而且还能实现自我价值、理想，在创业成功的喜悦中找到快乐和幸福。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5" name="Group 46"/>
            <p:cNvGrpSpPr/>
            <p:nvPr/>
          </p:nvGrpSpPr>
          <p:grpSpPr>
            <a:xfrm>
              <a:off x="5418503" y="3283770"/>
              <a:ext cx="622697" cy="622697"/>
              <a:chOff x="2057400" y="1203303"/>
              <a:chExt cx="1117600" cy="1117600"/>
            </a:xfrm>
          </p:grpSpPr>
          <p:sp>
            <p:nvSpPr>
              <p:cNvPr id="66" name="椭圆 65"/>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7" name="Oval 48"/>
              <p:cNvSpPr/>
              <p:nvPr/>
            </p:nvSpPr>
            <p:spPr>
              <a:xfrm>
                <a:off x="2363686" y="1495403"/>
                <a:ext cx="505026" cy="533400"/>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grpSp>
        <p:nvGrpSpPr>
          <p:cNvPr id="4" name="组合 3"/>
          <p:cNvGrpSpPr/>
          <p:nvPr/>
        </p:nvGrpSpPr>
        <p:grpSpPr>
          <a:xfrm>
            <a:off x="1880244" y="4227660"/>
            <a:ext cx="10264140" cy="678936"/>
            <a:chOff x="1880244" y="4227660"/>
            <a:chExt cx="10264140" cy="678936"/>
          </a:xfrm>
        </p:grpSpPr>
        <p:grpSp>
          <p:nvGrpSpPr>
            <p:cNvPr id="32" name="组合 31"/>
            <p:cNvGrpSpPr/>
            <p:nvPr/>
          </p:nvGrpSpPr>
          <p:grpSpPr>
            <a:xfrm>
              <a:off x="1880244" y="4227660"/>
              <a:ext cx="3157965" cy="678936"/>
              <a:chOff x="1410344" y="3993294"/>
              <a:chExt cx="3157965" cy="678936"/>
            </a:xfrm>
          </p:grpSpPr>
          <p:sp>
            <p:nvSpPr>
              <p:cNvPr id="28" name="任意多边形: 形状 27"/>
              <p:cNvSpPr/>
              <p:nvPr/>
            </p:nvSpPr>
            <p:spPr>
              <a:xfrm>
                <a:off x="1410344" y="3993294"/>
                <a:ext cx="2546012" cy="678936"/>
              </a:xfrm>
              <a:custGeom>
                <a:avLst/>
                <a:gdLst>
                  <a:gd name="connsiteX0" fmla="*/ 0 w 3009839"/>
                  <a:gd name="connsiteY0" fmla="*/ 0 h 802623"/>
                  <a:gd name="connsiteX1" fmla="*/ 1003280 w 3009839"/>
                  <a:gd name="connsiteY1" fmla="*/ 0 h 802623"/>
                  <a:gd name="connsiteX2" fmla="*/ 1605248 w 3009839"/>
                  <a:gd name="connsiteY2" fmla="*/ 0 h 802623"/>
                  <a:gd name="connsiteX3" fmla="*/ 2608528 w 3009839"/>
                  <a:gd name="connsiteY3" fmla="*/ 0 h 802623"/>
                  <a:gd name="connsiteX4" fmla="*/ 3009839 w 3009839"/>
                  <a:gd name="connsiteY4" fmla="*/ 401312 h 802623"/>
                  <a:gd name="connsiteX5" fmla="*/ 2608528 w 3009839"/>
                  <a:gd name="connsiteY5" fmla="*/ 802623 h 802623"/>
                  <a:gd name="connsiteX6" fmla="*/ 1605248 w 3009839"/>
                  <a:gd name="connsiteY6" fmla="*/ 802623 h 802623"/>
                  <a:gd name="connsiteX7" fmla="*/ 1003280 w 3009839"/>
                  <a:gd name="connsiteY7" fmla="*/ 802623 h 802623"/>
                  <a:gd name="connsiteX8" fmla="*/ 0 w 3009839"/>
                  <a:gd name="connsiteY8" fmla="*/ 802623 h 802623"/>
                  <a:gd name="connsiteX9" fmla="*/ 401312 w 3009839"/>
                  <a:gd name="connsiteY9" fmla="*/ 401312 h 802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839" h="802623">
                    <a:moveTo>
                      <a:pt x="0" y="0"/>
                    </a:moveTo>
                    <a:lnTo>
                      <a:pt x="1003280" y="0"/>
                    </a:lnTo>
                    <a:lnTo>
                      <a:pt x="1605248" y="0"/>
                    </a:lnTo>
                    <a:lnTo>
                      <a:pt x="2608528" y="0"/>
                    </a:lnTo>
                    <a:lnTo>
                      <a:pt x="3009839" y="401312"/>
                    </a:lnTo>
                    <a:lnTo>
                      <a:pt x="2608528" y="802623"/>
                    </a:lnTo>
                    <a:lnTo>
                      <a:pt x="1605248" y="802623"/>
                    </a:lnTo>
                    <a:lnTo>
                      <a:pt x="1003280" y="802623"/>
                    </a:lnTo>
                    <a:lnTo>
                      <a:pt x="0" y="802623"/>
                    </a:lnTo>
                    <a:lnTo>
                      <a:pt x="401312" y="401312"/>
                    </a:ln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lang="en-US" altLang="zh-CN" dirty="0">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15" name="直接箭头连接符 14"/>
              <p:cNvCxnSpPr/>
              <p:nvPr/>
            </p:nvCxnSpPr>
            <p:spPr>
              <a:xfrm>
                <a:off x="3956356" y="4332762"/>
                <a:ext cx="611953" cy="0"/>
              </a:xfrm>
              <a:prstGeom prst="straightConnector1">
                <a:avLst/>
              </a:prstGeom>
              <a:ln w="3175" cap="rnd">
                <a:solidFill>
                  <a:schemeClr val="bg1">
                    <a:lumMod val="75000"/>
                  </a:schemeClr>
                </a:solidFill>
                <a:prstDash val="sysDash"/>
                <a:round/>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281564" y="4382600"/>
              <a:ext cx="19354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7. 创造增长</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2" name="矩形 41"/>
            <p:cNvSpPr/>
            <p:nvPr/>
          </p:nvSpPr>
          <p:spPr bwMode="auto">
            <a:xfrm>
              <a:off x="6400809" y="4254965"/>
              <a:ext cx="5743575" cy="65151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创业可以促进销售收入、资产和雇佣的增长，是一种正向的、强烈的导向。</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8" name="Group 49"/>
            <p:cNvGrpSpPr/>
            <p:nvPr/>
          </p:nvGrpSpPr>
          <p:grpSpPr>
            <a:xfrm>
              <a:off x="5418503" y="4250204"/>
              <a:ext cx="622697" cy="622697"/>
              <a:chOff x="2057400" y="1203303"/>
              <a:chExt cx="1117600" cy="1117600"/>
            </a:xfrm>
          </p:grpSpPr>
          <p:sp>
            <p:nvSpPr>
              <p:cNvPr id="69" name="椭圆 68"/>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0" name="Oval 51"/>
              <p:cNvSpPr/>
              <p:nvPr/>
            </p:nvSpPr>
            <p:spPr>
              <a:xfrm>
                <a:off x="2349500" y="1520550"/>
                <a:ext cx="533400" cy="483105"/>
              </a:xfrm>
              <a:custGeom>
                <a:avLst/>
                <a:gdLst>
                  <a:gd name="connsiteX0" fmla="*/ 282671 w 606933"/>
                  <a:gd name="connsiteY0" fmla="*/ 210543 h 549705"/>
                  <a:gd name="connsiteX1" fmla="*/ 282671 w 606933"/>
                  <a:gd name="connsiteY1" fmla="*/ 249428 h 549705"/>
                  <a:gd name="connsiteX2" fmla="*/ 293336 w 606933"/>
                  <a:gd name="connsiteY2" fmla="*/ 249652 h 549705"/>
                  <a:gd name="connsiteX3" fmla="*/ 326004 w 606933"/>
                  <a:gd name="connsiteY3" fmla="*/ 242032 h 549705"/>
                  <a:gd name="connsiteX4" fmla="*/ 331954 w 606933"/>
                  <a:gd name="connsiteY4" fmla="*/ 227688 h 549705"/>
                  <a:gd name="connsiteX5" fmla="*/ 317697 w 606933"/>
                  <a:gd name="connsiteY5" fmla="*/ 210543 h 549705"/>
                  <a:gd name="connsiteX6" fmla="*/ 184154 w 606933"/>
                  <a:gd name="connsiteY6" fmla="*/ 176704 h 549705"/>
                  <a:gd name="connsiteX7" fmla="*/ 174059 w 606933"/>
                  <a:gd name="connsiteY7" fmla="*/ 201684 h 549705"/>
                  <a:gd name="connsiteX8" fmla="*/ 194250 w 606933"/>
                  <a:gd name="connsiteY8" fmla="*/ 201684 h 549705"/>
                  <a:gd name="connsiteX9" fmla="*/ 297714 w 606933"/>
                  <a:gd name="connsiteY9" fmla="*/ 153841 h 549705"/>
                  <a:gd name="connsiteX10" fmla="*/ 282671 w 606933"/>
                  <a:gd name="connsiteY10" fmla="*/ 154514 h 549705"/>
                  <a:gd name="connsiteX11" fmla="*/ 282671 w 606933"/>
                  <a:gd name="connsiteY11" fmla="*/ 183649 h 549705"/>
                  <a:gd name="connsiteX12" fmla="*/ 317584 w 606933"/>
                  <a:gd name="connsiteY12" fmla="*/ 183649 h 549705"/>
                  <a:gd name="connsiteX13" fmla="*/ 327463 w 606933"/>
                  <a:gd name="connsiteY13" fmla="*/ 170538 h 549705"/>
                  <a:gd name="connsiteX14" fmla="*/ 322861 w 606933"/>
                  <a:gd name="connsiteY14" fmla="*/ 160005 h 549705"/>
                  <a:gd name="connsiteX15" fmla="*/ 322411 w 606933"/>
                  <a:gd name="connsiteY15" fmla="*/ 159669 h 549705"/>
                  <a:gd name="connsiteX16" fmla="*/ 297714 w 606933"/>
                  <a:gd name="connsiteY16" fmla="*/ 153841 h 549705"/>
                  <a:gd name="connsiteX17" fmla="*/ 183818 w 606933"/>
                  <a:gd name="connsiteY17" fmla="*/ 127865 h 549705"/>
                  <a:gd name="connsiteX18" fmla="*/ 184379 w 606933"/>
                  <a:gd name="connsiteY18" fmla="*/ 127865 h 549705"/>
                  <a:gd name="connsiteX19" fmla="*/ 196830 w 606933"/>
                  <a:gd name="connsiteY19" fmla="*/ 136266 h 549705"/>
                  <a:gd name="connsiteX20" fmla="*/ 245515 w 606933"/>
                  <a:gd name="connsiteY20" fmla="*/ 257019 h 549705"/>
                  <a:gd name="connsiteX21" fmla="*/ 238111 w 606933"/>
                  <a:gd name="connsiteY21" fmla="*/ 274494 h 549705"/>
                  <a:gd name="connsiteX22" fmla="*/ 220612 w 606933"/>
                  <a:gd name="connsiteY22" fmla="*/ 266989 h 549705"/>
                  <a:gd name="connsiteX23" fmla="*/ 205019 w 606933"/>
                  <a:gd name="connsiteY23" fmla="*/ 228567 h 549705"/>
                  <a:gd name="connsiteX24" fmla="*/ 163290 w 606933"/>
                  <a:gd name="connsiteY24" fmla="*/ 228567 h 549705"/>
                  <a:gd name="connsiteX25" fmla="*/ 147809 w 606933"/>
                  <a:gd name="connsiteY25" fmla="*/ 266989 h 549705"/>
                  <a:gd name="connsiteX26" fmla="*/ 135358 w 606933"/>
                  <a:gd name="connsiteY26" fmla="*/ 275390 h 549705"/>
                  <a:gd name="connsiteX27" fmla="*/ 130310 w 606933"/>
                  <a:gd name="connsiteY27" fmla="*/ 274494 h 549705"/>
                  <a:gd name="connsiteX28" fmla="*/ 122906 w 606933"/>
                  <a:gd name="connsiteY28" fmla="*/ 257019 h 549705"/>
                  <a:gd name="connsiteX29" fmla="*/ 171366 w 606933"/>
                  <a:gd name="connsiteY29" fmla="*/ 136378 h 549705"/>
                  <a:gd name="connsiteX30" fmla="*/ 183818 w 606933"/>
                  <a:gd name="connsiteY30" fmla="*/ 127865 h 549705"/>
                  <a:gd name="connsiteX31" fmla="*/ 443541 w 606933"/>
                  <a:gd name="connsiteY31" fmla="*/ 127300 h 549705"/>
                  <a:gd name="connsiteX32" fmla="*/ 477881 w 606933"/>
                  <a:gd name="connsiteY32" fmla="*/ 134022 h 549705"/>
                  <a:gd name="connsiteX33" fmla="*/ 483492 w 606933"/>
                  <a:gd name="connsiteY33" fmla="*/ 152169 h 549705"/>
                  <a:gd name="connsiteX34" fmla="*/ 465424 w 606933"/>
                  <a:gd name="connsiteY34" fmla="*/ 157882 h 549705"/>
                  <a:gd name="connsiteX35" fmla="*/ 443541 w 606933"/>
                  <a:gd name="connsiteY35" fmla="*/ 154073 h 549705"/>
                  <a:gd name="connsiteX36" fmla="*/ 395172 w 606933"/>
                  <a:gd name="connsiteY36" fmla="*/ 202690 h 549705"/>
                  <a:gd name="connsiteX37" fmla="*/ 440174 w 606933"/>
                  <a:gd name="connsiteY37" fmla="*/ 248955 h 549705"/>
                  <a:gd name="connsiteX38" fmla="*/ 465424 w 606933"/>
                  <a:gd name="connsiteY38" fmla="*/ 244810 h 549705"/>
                  <a:gd name="connsiteX39" fmla="*/ 483492 w 606933"/>
                  <a:gd name="connsiteY39" fmla="*/ 250860 h 549705"/>
                  <a:gd name="connsiteX40" fmla="*/ 477432 w 606933"/>
                  <a:gd name="connsiteY40" fmla="*/ 268895 h 549705"/>
                  <a:gd name="connsiteX41" fmla="*/ 440174 w 606933"/>
                  <a:gd name="connsiteY41" fmla="*/ 275840 h 549705"/>
                  <a:gd name="connsiteX42" fmla="*/ 368351 w 606933"/>
                  <a:gd name="connsiteY42" fmla="*/ 202690 h 549705"/>
                  <a:gd name="connsiteX43" fmla="*/ 443541 w 606933"/>
                  <a:gd name="connsiteY43" fmla="*/ 127300 h 549705"/>
                  <a:gd name="connsiteX44" fmla="*/ 297714 w 606933"/>
                  <a:gd name="connsiteY44" fmla="*/ 126947 h 549705"/>
                  <a:gd name="connsiteX45" fmla="*/ 339138 w 606933"/>
                  <a:gd name="connsiteY45" fmla="*/ 138601 h 549705"/>
                  <a:gd name="connsiteX46" fmla="*/ 354406 w 606933"/>
                  <a:gd name="connsiteY46" fmla="*/ 170538 h 549705"/>
                  <a:gd name="connsiteX47" fmla="*/ 345200 w 606933"/>
                  <a:gd name="connsiteY47" fmla="*/ 195864 h 549705"/>
                  <a:gd name="connsiteX48" fmla="*/ 358896 w 606933"/>
                  <a:gd name="connsiteY48" fmla="*/ 227688 h 549705"/>
                  <a:gd name="connsiteX49" fmla="*/ 344527 w 606933"/>
                  <a:gd name="connsiteY49" fmla="*/ 261418 h 549705"/>
                  <a:gd name="connsiteX50" fmla="*/ 344302 w 606933"/>
                  <a:gd name="connsiteY50" fmla="*/ 261754 h 549705"/>
                  <a:gd name="connsiteX51" fmla="*/ 293336 w 606933"/>
                  <a:gd name="connsiteY51" fmla="*/ 276546 h 549705"/>
                  <a:gd name="connsiteX52" fmla="*/ 267292 w 606933"/>
                  <a:gd name="connsiteY52" fmla="*/ 274977 h 549705"/>
                  <a:gd name="connsiteX53" fmla="*/ 255729 w 606933"/>
                  <a:gd name="connsiteY53" fmla="*/ 261642 h 549705"/>
                  <a:gd name="connsiteX54" fmla="*/ 255729 w 606933"/>
                  <a:gd name="connsiteY54" fmla="*/ 142972 h 549705"/>
                  <a:gd name="connsiteX55" fmla="*/ 266394 w 606933"/>
                  <a:gd name="connsiteY55" fmla="*/ 129749 h 549705"/>
                  <a:gd name="connsiteX56" fmla="*/ 297714 w 606933"/>
                  <a:gd name="connsiteY56" fmla="*/ 126947 h 549705"/>
                  <a:gd name="connsiteX57" fmla="*/ 45340 w 606933"/>
                  <a:gd name="connsiteY57" fmla="*/ 70478 h 549705"/>
                  <a:gd name="connsiteX58" fmla="*/ 45340 w 606933"/>
                  <a:gd name="connsiteY58" fmla="*/ 333005 h 549705"/>
                  <a:gd name="connsiteX59" fmla="*/ 561593 w 606933"/>
                  <a:gd name="connsiteY59" fmla="*/ 333005 h 549705"/>
                  <a:gd name="connsiteX60" fmla="*/ 561593 w 606933"/>
                  <a:gd name="connsiteY60" fmla="*/ 70478 h 549705"/>
                  <a:gd name="connsiteX61" fmla="*/ 41749 w 606933"/>
                  <a:gd name="connsiteY61" fmla="*/ 0 h 549705"/>
                  <a:gd name="connsiteX62" fmla="*/ 565184 w 606933"/>
                  <a:gd name="connsiteY62" fmla="*/ 0 h 549705"/>
                  <a:gd name="connsiteX63" fmla="*/ 606933 w 606933"/>
                  <a:gd name="connsiteY63" fmla="*/ 41569 h 549705"/>
                  <a:gd name="connsiteX64" fmla="*/ 606933 w 606933"/>
                  <a:gd name="connsiteY64" fmla="*/ 361914 h 549705"/>
                  <a:gd name="connsiteX65" fmla="*/ 565184 w 606933"/>
                  <a:gd name="connsiteY65" fmla="*/ 403483 h 549705"/>
                  <a:gd name="connsiteX66" fmla="*/ 401554 w 606933"/>
                  <a:gd name="connsiteY66" fmla="*/ 403483 h 549705"/>
                  <a:gd name="connsiteX67" fmla="*/ 456322 w 606933"/>
                  <a:gd name="connsiteY67" fmla="*/ 510601 h 549705"/>
                  <a:gd name="connsiteX68" fmla="*/ 444650 w 606933"/>
                  <a:gd name="connsiteY68" fmla="*/ 546792 h 549705"/>
                  <a:gd name="connsiteX69" fmla="*/ 432417 w 606933"/>
                  <a:gd name="connsiteY69" fmla="*/ 549705 h 549705"/>
                  <a:gd name="connsiteX70" fmla="*/ 408400 w 606933"/>
                  <a:gd name="connsiteY70" fmla="*/ 535139 h 549705"/>
                  <a:gd name="connsiteX71" fmla="*/ 341063 w 606933"/>
                  <a:gd name="connsiteY71" fmla="*/ 403483 h 549705"/>
                  <a:gd name="connsiteX72" fmla="*/ 330401 w 606933"/>
                  <a:gd name="connsiteY72" fmla="*/ 403483 h 549705"/>
                  <a:gd name="connsiteX73" fmla="*/ 330401 w 606933"/>
                  <a:gd name="connsiteY73" fmla="*/ 486510 h 549705"/>
                  <a:gd name="connsiteX74" fmla="*/ 303466 w 606933"/>
                  <a:gd name="connsiteY74" fmla="*/ 513290 h 549705"/>
                  <a:gd name="connsiteX75" fmla="*/ 276532 w 606933"/>
                  <a:gd name="connsiteY75" fmla="*/ 486510 h 549705"/>
                  <a:gd name="connsiteX76" fmla="*/ 276532 w 606933"/>
                  <a:gd name="connsiteY76" fmla="*/ 403483 h 549705"/>
                  <a:gd name="connsiteX77" fmla="*/ 265870 w 606933"/>
                  <a:gd name="connsiteY77" fmla="*/ 403483 h 549705"/>
                  <a:gd name="connsiteX78" fmla="*/ 198533 w 606933"/>
                  <a:gd name="connsiteY78" fmla="*/ 535139 h 549705"/>
                  <a:gd name="connsiteX79" fmla="*/ 174516 w 606933"/>
                  <a:gd name="connsiteY79" fmla="*/ 549705 h 549705"/>
                  <a:gd name="connsiteX80" fmla="*/ 162283 w 606933"/>
                  <a:gd name="connsiteY80" fmla="*/ 546792 h 549705"/>
                  <a:gd name="connsiteX81" fmla="*/ 150611 w 606933"/>
                  <a:gd name="connsiteY81" fmla="*/ 510601 h 549705"/>
                  <a:gd name="connsiteX82" fmla="*/ 205379 w 606933"/>
                  <a:gd name="connsiteY82" fmla="*/ 403483 h 549705"/>
                  <a:gd name="connsiteX83" fmla="*/ 41749 w 606933"/>
                  <a:gd name="connsiteY83" fmla="*/ 403483 h 549705"/>
                  <a:gd name="connsiteX84" fmla="*/ 0 w 606933"/>
                  <a:gd name="connsiteY84" fmla="*/ 361914 h 549705"/>
                  <a:gd name="connsiteX85" fmla="*/ 0 w 606933"/>
                  <a:gd name="connsiteY85" fmla="*/ 41569 h 549705"/>
                  <a:gd name="connsiteX86" fmla="*/ 41749 w 606933"/>
                  <a:gd name="connsiteY86" fmla="*/ 0 h 54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933" h="549705">
                    <a:moveTo>
                      <a:pt x="282671" y="210543"/>
                    </a:moveTo>
                    <a:lnTo>
                      <a:pt x="282671" y="249428"/>
                    </a:lnTo>
                    <a:cubicBezTo>
                      <a:pt x="285702" y="249540"/>
                      <a:pt x="289295" y="249652"/>
                      <a:pt x="293336" y="249652"/>
                    </a:cubicBezTo>
                    <a:cubicBezTo>
                      <a:pt x="309277" y="249652"/>
                      <a:pt x="320279" y="247075"/>
                      <a:pt x="326004" y="242032"/>
                    </a:cubicBezTo>
                    <a:cubicBezTo>
                      <a:pt x="330045" y="237998"/>
                      <a:pt x="331954" y="233403"/>
                      <a:pt x="331954" y="227688"/>
                    </a:cubicBezTo>
                    <a:cubicBezTo>
                      <a:pt x="331954" y="215586"/>
                      <a:pt x="321626" y="211664"/>
                      <a:pt x="317697" y="210543"/>
                    </a:cubicBezTo>
                    <a:close/>
                    <a:moveTo>
                      <a:pt x="184154" y="176704"/>
                    </a:moveTo>
                    <a:lnTo>
                      <a:pt x="174059" y="201684"/>
                    </a:lnTo>
                    <a:lnTo>
                      <a:pt x="194250" y="201684"/>
                    </a:lnTo>
                    <a:close/>
                    <a:moveTo>
                      <a:pt x="297714" y="153841"/>
                    </a:moveTo>
                    <a:cubicBezTo>
                      <a:pt x="292663" y="153841"/>
                      <a:pt x="287386" y="154066"/>
                      <a:pt x="282671" y="154514"/>
                    </a:cubicBezTo>
                    <a:lnTo>
                      <a:pt x="282671" y="183649"/>
                    </a:lnTo>
                    <a:lnTo>
                      <a:pt x="317584" y="183649"/>
                    </a:lnTo>
                    <a:cubicBezTo>
                      <a:pt x="323759" y="180848"/>
                      <a:pt x="327463" y="176029"/>
                      <a:pt x="327463" y="170538"/>
                    </a:cubicBezTo>
                    <a:cubicBezTo>
                      <a:pt x="327463" y="164151"/>
                      <a:pt x="324881" y="161461"/>
                      <a:pt x="322861" y="160005"/>
                    </a:cubicBezTo>
                    <a:cubicBezTo>
                      <a:pt x="322748" y="159893"/>
                      <a:pt x="322524" y="159781"/>
                      <a:pt x="322411" y="159669"/>
                    </a:cubicBezTo>
                    <a:cubicBezTo>
                      <a:pt x="319044" y="156979"/>
                      <a:pt x="313318" y="153841"/>
                      <a:pt x="297714" y="153841"/>
                    </a:cubicBezTo>
                    <a:close/>
                    <a:moveTo>
                      <a:pt x="183818" y="127865"/>
                    </a:moveTo>
                    <a:lnTo>
                      <a:pt x="184379" y="127865"/>
                    </a:lnTo>
                    <a:cubicBezTo>
                      <a:pt x="189875" y="127865"/>
                      <a:pt x="194811" y="131226"/>
                      <a:pt x="196830" y="136266"/>
                    </a:cubicBezTo>
                    <a:lnTo>
                      <a:pt x="245515" y="257019"/>
                    </a:lnTo>
                    <a:cubicBezTo>
                      <a:pt x="248319" y="263852"/>
                      <a:pt x="244954" y="271693"/>
                      <a:pt x="238111" y="274494"/>
                    </a:cubicBezTo>
                    <a:cubicBezTo>
                      <a:pt x="231156" y="277182"/>
                      <a:pt x="223304" y="273934"/>
                      <a:pt x="220612" y="266989"/>
                    </a:cubicBezTo>
                    <a:lnTo>
                      <a:pt x="205019" y="228567"/>
                    </a:lnTo>
                    <a:lnTo>
                      <a:pt x="163290" y="228567"/>
                    </a:lnTo>
                    <a:lnTo>
                      <a:pt x="147809" y="266989"/>
                    </a:lnTo>
                    <a:cubicBezTo>
                      <a:pt x="145678" y="272254"/>
                      <a:pt x="140630" y="275390"/>
                      <a:pt x="135358" y="275390"/>
                    </a:cubicBezTo>
                    <a:cubicBezTo>
                      <a:pt x="133675" y="275390"/>
                      <a:pt x="131993" y="275054"/>
                      <a:pt x="130310" y="274494"/>
                    </a:cubicBezTo>
                    <a:cubicBezTo>
                      <a:pt x="123467" y="271693"/>
                      <a:pt x="120102" y="263852"/>
                      <a:pt x="122906" y="257019"/>
                    </a:cubicBezTo>
                    <a:lnTo>
                      <a:pt x="171366" y="136378"/>
                    </a:lnTo>
                    <a:cubicBezTo>
                      <a:pt x="173386" y="131226"/>
                      <a:pt x="178321" y="127865"/>
                      <a:pt x="183818" y="127865"/>
                    </a:cubicBezTo>
                    <a:close/>
                    <a:moveTo>
                      <a:pt x="443541" y="127300"/>
                    </a:moveTo>
                    <a:cubicBezTo>
                      <a:pt x="462731" y="127300"/>
                      <a:pt x="473953" y="132005"/>
                      <a:pt x="477881" y="134022"/>
                    </a:cubicBezTo>
                    <a:cubicBezTo>
                      <a:pt x="484390" y="137494"/>
                      <a:pt x="486971" y="145560"/>
                      <a:pt x="483492" y="152169"/>
                    </a:cubicBezTo>
                    <a:cubicBezTo>
                      <a:pt x="480125" y="158778"/>
                      <a:pt x="471933" y="161243"/>
                      <a:pt x="465424" y="157882"/>
                    </a:cubicBezTo>
                    <a:cubicBezTo>
                      <a:pt x="464639" y="157434"/>
                      <a:pt x="457793" y="154073"/>
                      <a:pt x="443541" y="154073"/>
                    </a:cubicBezTo>
                    <a:cubicBezTo>
                      <a:pt x="414138" y="154073"/>
                      <a:pt x="395172" y="173229"/>
                      <a:pt x="395172" y="202690"/>
                    </a:cubicBezTo>
                    <a:cubicBezTo>
                      <a:pt x="395172" y="231704"/>
                      <a:pt x="412006" y="248955"/>
                      <a:pt x="440174" y="248955"/>
                    </a:cubicBezTo>
                    <a:cubicBezTo>
                      <a:pt x="453528" y="248955"/>
                      <a:pt x="462506" y="246267"/>
                      <a:pt x="465424" y="244810"/>
                    </a:cubicBezTo>
                    <a:cubicBezTo>
                      <a:pt x="472045" y="241562"/>
                      <a:pt x="480125" y="244250"/>
                      <a:pt x="483492" y="250860"/>
                    </a:cubicBezTo>
                    <a:cubicBezTo>
                      <a:pt x="486747" y="257469"/>
                      <a:pt x="484053" y="265534"/>
                      <a:pt x="477432" y="268895"/>
                    </a:cubicBezTo>
                    <a:cubicBezTo>
                      <a:pt x="468679" y="273264"/>
                      <a:pt x="454763" y="275840"/>
                      <a:pt x="440174" y="275840"/>
                    </a:cubicBezTo>
                    <a:cubicBezTo>
                      <a:pt x="397192" y="275840"/>
                      <a:pt x="368351" y="246491"/>
                      <a:pt x="368351" y="202690"/>
                    </a:cubicBezTo>
                    <a:cubicBezTo>
                      <a:pt x="368351" y="158330"/>
                      <a:pt x="399212" y="127300"/>
                      <a:pt x="443541" y="127300"/>
                    </a:cubicBezTo>
                    <a:close/>
                    <a:moveTo>
                      <a:pt x="297714" y="126947"/>
                    </a:moveTo>
                    <a:cubicBezTo>
                      <a:pt x="316349" y="126947"/>
                      <a:pt x="329147" y="130533"/>
                      <a:pt x="339138" y="138601"/>
                    </a:cubicBezTo>
                    <a:cubicBezTo>
                      <a:pt x="349017" y="145997"/>
                      <a:pt x="354406" y="157315"/>
                      <a:pt x="354406" y="170538"/>
                    </a:cubicBezTo>
                    <a:cubicBezTo>
                      <a:pt x="354406" y="179951"/>
                      <a:pt x="351150" y="188692"/>
                      <a:pt x="345200" y="195864"/>
                    </a:cubicBezTo>
                    <a:cubicBezTo>
                      <a:pt x="353058" y="203035"/>
                      <a:pt x="358896" y="213569"/>
                      <a:pt x="358896" y="227688"/>
                    </a:cubicBezTo>
                    <a:cubicBezTo>
                      <a:pt x="358896" y="240687"/>
                      <a:pt x="353957" y="252341"/>
                      <a:pt x="344527" y="261418"/>
                    </a:cubicBezTo>
                    <a:cubicBezTo>
                      <a:pt x="344414" y="261530"/>
                      <a:pt x="344414" y="261642"/>
                      <a:pt x="344302" y="261754"/>
                    </a:cubicBezTo>
                    <a:cubicBezTo>
                      <a:pt x="333188" y="271840"/>
                      <a:pt x="317023" y="276546"/>
                      <a:pt x="293336" y="276546"/>
                    </a:cubicBezTo>
                    <a:cubicBezTo>
                      <a:pt x="280538" y="276546"/>
                      <a:pt x="271558" y="275538"/>
                      <a:pt x="267292" y="274977"/>
                    </a:cubicBezTo>
                    <a:cubicBezTo>
                      <a:pt x="260668" y="274081"/>
                      <a:pt x="255729" y="268366"/>
                      <a:pt x="255729" y="261642"/>
                    </a:cubicBezTo>
                    <a:lnTo>
                      <a:pt x="255729" y="142972"/>
                    </a:lnTo>
                    <a:cubicBezTo>
                      <a:pt x="255729" y="136584"/>
                      <a:pt x="260107" y="131093"/>
                      <a:pt x="266394" y="129749"/>
                    </a:cubicBezTo>
                    <a:cubicBezTo>
                      <a:pt x="274701" y="128068"/>
                      <a:pt x="286376" y="126947"/>
                      <a:pt x="297714" y="126947"/>
                    </a:cubicBezTo>
                    <a:close/>
                    <a:moveTo>
                      <a:pt x="45340" y="70478"/>
                    </a:moveTo>
                    <a:lnTo>
                      <a:pt x="45340" y="333005"/>
                    </a:lnTo>
                    <a:lnTo>
                      <a:pt x="561593" y="333005"/>
                    </a:lnTo>
                    <a:lnTo>
                      <a:pt x="561593" y="70478"/>
                    </a:lnTo>
                    <a:close/>
                    <a:moveTo>
                      <a:pt x="41749" y="0"/>
                    </a:moveTo>
                    <a:lnTo>
                      <a:pt x="565184" y="0"/>
                    </a:lnTo>
                    <a:cubicBezTo>
                      <a:pt x="588303" y="0"/>
                      <a:pt x="606933" y="18600"/>
                      <a:pt x="606933" y="41569"/>
                    </a:cubicBezTo>
                    <a:lnTo>
                      <a:pt x="606933" y="361914"/>
                    </a:lnTo>
                    <a:cubicBezTo>
                      <a:pt x="606933" y="384883"/>
                      <a:pt x="588303" y="403483"/>
                      <a:pt x="565184" y="403483"/>
                    </a:cubicBezTo>
                    <a:lnTo>
                      <a:pt x="401554" y="403483"/>
                    </a:lnTo>
                    <a:lnTo>
                      <a:pt x="456322" y="510601"/>
                    </a:lnTo>
                    <a:cubicBezTo>
                      <a:pt x="463056" y="523822"/>
                      <a:pt x="457893" y="540069"/>
                      <a:pt x="444650" y="546792"/>
                    </a:cubicBezTo>
                    <a:cubicBezTo>
                      <a:pt x="440722" y="548809"/>
                      <a:pt x="436458" y="549705"/>
                      <a:pt x="432417" y="549705"/>
                    </a:cubicBezTo>
                    <a:cubicBezTo>
                      <a:pt x="422653" y="549705"/>
                      <a:pt x="413226" y="544327"/>
                      <a:pt x="408400" y="535139"/>
                    </a:cubicBezTo>
                    <a:lnTo>
                      <a:pt x="341063" y="403483"/>
                    </a:lnTo>
                    <a:lnTo>
                      <a:pt x="330401" y="403483"/>
                    </a:lnTo>
                    <a:lnTo>
                      <a:pt x="330401" y="486510"/>
                    </a:lnTo>
                    <a:cubicBezTo>
                      <a:pt x="330401" y="501301"/>
                      <a:pt x="318281" y="513290"/>
                      <a:pt x="303466" y="513290"/>
                    </a:cubicBezTo>
                    <a:cubicBezTo>
                      <a:pt x="288652" y="513290"/>
                      <a:pt x="276532" y="501301"/>
                      <a:pt x="276532" y="486510"/>
                    </a:cubicBezTo>
                    <a:lnTo>
                      <a:pt x="276532" y="403483"/>
                    </a:lnTo>
                    <a:lnTo>
                      <a:pt x="265870" y="403483"/>
                    </a:lnTo>
                    <a:lnTo>
                      <a:pt x="198533" y="535139"/>
                    </a:lnTo>
                    <a:cubicBezTo>
                      <a:pt x="193819" y="544327"/>
                      <a:pt x="184280" y="549705"/>
                      <a:pt x="174516" y="549705"/>
                    </a:cubicBezTo>
                    <a:cubicBezTo>
                      <a:pt x="170475" y="549705"/>
                      <a:pt x="166211" y="548809"/>
                      <a:pt x="162283" y="546792"/>
                    </a:cubicBezTo>
                    <a:cubicBezTo>
                      <a:pt x="149040" y="540069"/>
                      <a:pt x="143877" y="523822"/>
                      <a:pt x="150611" y="510601"/>
                    </a:cubicBezTo>
                    <a:lnTo>
                      <a:pt x="205379" y="403483"/>
                    </a:lnTo>
                    <a:lnTo>
                      <a:pt x="41749" y="403483"/>
                    </a:lnTo>
                    <a:cubicBezTo>
                      <a:pt x="18630" y="403483"/>
                      <a:pt x="0" y="384883"/>
                      <a:pt x="0" y="361914"/>
                    </a:cubicBezTo>
                    <a:lnTo>
                      <a:pt x="0" y="41569"/>
                    </a:lnTo>
                    <a:cubicBezTo>
                      <a:pt x="0" y="18600"/>
                      <a:pt x="18630" y="0"/>
                      <a:pt x="4174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sp>
        <p:nvSpPr>
          <p:cNvPr id="6" name="文本框 5"/>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852805" y="1029970"/>
            <a:ext cx="3175000" cy="460375"/>
          </a:xfrm>
          <a:prstGeom prst="rect">
            <a:avLst/>
          </a:prstGeom>
          <a:noFill/>
        </p:spPr>
        <p:txBody>
          <a:bodyPr wrap="square" rtlCol="0">
            <a:spAutoFit/>
          </a:bodyPr>
          <a:p>
            <a:r>
              <a:rPr lang="zh-CN" altLang="en-US" sz="2400" b="1"/>
              <a:t>（二）创业的功能</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flipV="1">
            <a:off x="7146722" y="4321398"/>
            <a:ext cx="716038" cy="1080274"/>
            <a:chOff x="7258929" y="1631852"/>
            <a:chExt cx="1674056" cy="464234"/>
          </a:xfrm>
        </p:grpSpPr>
        <p:cxnSp>
          <p:nvCxnSpPr>
            <p:cNvPr id="11" name="Straight Connector 10"/>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7220806" y="5131609"/>
            <a:ext cx="2583180" cy="1115695"/>
            <a:chOff x="581767" y="3102111"/>
            <a:chExt cx="2723588" cy="1115880"/>
          </a:xfrm>
        </p:grpSpPr>
        <p:sp>
          <p:nvSpPr>
            <p:cNvPr id="14" name="TextBox 13"/>
            <p:cNvSpPr txBox="1"/>
            <p:nvPr/>
          </p:nvSpPr>
          <p:spPr>
            <a:xfrm>
              <a:off x="581767" y="3102111"/>
              <a:ext cx="2723588" cy="423615"/>
            </a:xfrm>
            <a:prstGeom prst="rect">
              <a:avLst/>
            </a:prstGeom>
            <a:noFill/>
          </p:spPr>
          <p:txBody>
            <a:bodyPr wrap="none" rtlCol="0">
              <a:spAutoFit/>
            </a:bodyPr>
            <a:lstStyle/>
            <a:p>
              <a:pPr algn="l">
                <a:lnSpc>
                  <a:spcPct val="120000"/>
                </a:lnSpc>
              </a:pPr>
              <a:r>
                <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4. 按创业企业性质划分</a:t>
              </a:r>
              <a:endPar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15" name="Rectangle 14"/>
            <p:cNvSpPr/>
            <p:nvPr/>
          </p:nvSpPr>
          <p:spPr>
            <a:xfrm>
              <a:off x="581767" y="3351707"/>
              <a:ext cx="2723588" cy="866284"/>
            </a:xfrm>
            <a:prstGeom prst="rect">
              <a:avLst/>
            </a:prstGeom>
          </p:spPr>
          <p:txBody>
            <a:bodyPr wrap="square">
              <a:spAutoFit/>
            </a:bodyPr>
            <a:lstStyle/>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（1）营利性组织创业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（2）社会性企业（组织）创业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（3）非营利性机构创业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7" name="Group 46"/>
          <p:cNvGrpSpPr/>
          <p:nvPr/>
        </p:nvGrpSpPr>
        <p:grpSpPr>
          <a:xfrm>
            <a:off x="7126557" y="2246115"/>
            <a:ext cx="1472407" cy="1707992"/>
            <a:chOff x="6878987" y="2245920"/>
            <a:chExt cx="1472650" cy="1708274"/>
          </a:xfrm>
        </p:grpSpPr>
        <p:sp>
          <p:nvSpPr>
            <p:cNvPr id="4" name="Hexagon 3"/>
            <p:cNvSpPr/>
            <p:nvPr/>
          </p:nvSpPr>
          <p:spPr>
            <a:xfrm rot="16200000">
              <a:off x="6761175" y="2363732"/>
              <a:ext cx="1708274" cy="14726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6" name="Freeform 15"/>
            <p:cNvSpPr>
              <a:spLocks noEditPoints="1"/>
            </p:cNvSpPr>
            <p:nvPr/>
          </p:nvSpPr>
          <p:spPr bwMode="auto">
            <a:xfrm>
              <a:off x="7356447" y="2808713"/>
              <a:ext cx="516319" cy="583933"/>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6" name="Group 45"/>
          <p:cNvGrpSpPr/>
          <p:nvPr/>
        </p:nvGrpSpPr>
        <p:grpSpPr>
          <a:xfrm>
            <a:off x="5954910" y="2342681"/>
            <a:ext cx="1106242" cy="1283240"/>
            <a:chOff x="5707149" y="2342500"/>
            <a:chExt cx="1106424" cy="1283451"/>
          </a:xfrm>
        </p:grpSpPr>
        <p:sp>
          <p:nvSpPr>
            <p:cNvPr id="7" name="Hexagon 6"/>
            <p:cNvSpPr/>
            <p:nvPr/>
          </p:nvSpPr>
          <p:spPr>
            <a:xfrm rot="16200000">
              <a:off x="5618635" y="2431014"/>
              <a:ext cx="1283451" cy="1106424"/>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Freeform 16"/>
            <p:cNvSpPr>
              <a:spLocks noEditPoints="1"/>
            </p:cNvSpPr>
            <p:nvPr/>
          </p:nvSpPr>
          <p:spPr bwMode="auto">
            <a:xfrm>
              <a:off x="6054264" y="2758092"/>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8" name="Group 47"/>
          <p:cNvGrpSpPr/>
          <p:nvPr/>
        </p:nvGrpSpPr>
        <p:grpSpPr>
          <a:xfrm>
            <a:off x="8003646" y="3679780"/>
            <a:ext cx="1106242" cy="1283240"/>
            <a:chOff x="7756222" y="3679819"/>
            <a:chExt cx="1106424" cy="1283451"/>
          </a:xfrm>
        </p:grpSpPr>
        <p:sp>
          <p:nvSpPr>
            <p:cNvPr id="6" name="Hexagon 5"/>
            <p:cNvSpPr/>
            <p:nvPr/>
          </p:nvSpPr>
          <p:spPr>
            <a:xfrm rot="16200000">
              <a:off x="7667708" y="3768333"/>
              <a:ext cx="1283451" cy="110642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Freeform 17"/>
            <p:cNvSpPr>
              <a:spLocks noEditPoints="1"/>
            </p:cNvSpPr>
            <p:nvPr/>
          </p:nvSpPr>
          <p:spPr bwMode="auto">
            <a:xfrm>
              <a:off x="8107833" y="4106652"/>
              <a:ext cx="403032" cy="42822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45" name="Group 44"/>
          <p:cNvGrpSpPr/>
          <p:nvPr/>
        </p:nvGrpSpPr>
        <p:grpSpPr>
          <a:xfrm>
            <a:off x="5137313" y="3362189"/>
            <a:ext cx="1338554" cy="1552721"/>
            <a:chOff x="4889416" y="3362177"/>
            <a:chExt cx="1338773" cy="1552976"/>
          </a:xfrm>
        </p:grpSpPr>
        <p:sp>
          <p:nvSpPr>
            <p:cNvPr id="8" name="Hexagon 7"/>
            <p:cNvSpPr/>
            <p:nvPr/>
          </p:nvSpPr>
          <p:spPr>
            <a:xfrm rot="16200000">
              <a:off x="4782315" y="3469278"/>
              <a:ext cx="1552976" cy="13387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Freeform 18"/>
            <p:cNvSpPr>
              <a:spLocks noEditPoints="1"/>
            </p:cNvSpPr>
            <p:nvPr/>
          </p:nvSpPr>
          <p:spPr bwMode="auto">
            <a:xfrm>
              <a:off x="5260360" y="3842689"/>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5" name="Group 4"/>
          <p:cNvGrpSpPr/>
          <p:nvPr/>
        </p:nvGrpSpPr>
        <p:grpSpPr>
          <a:xfrm>
            <a:off x="4169263" y="3748938"/>
            <a:ext cx="914250" cy="1060530"/>
            <a:chOff x="3921207" y="3748989"/>
            <a:chExt cx="914400" cy="1060704"/>
          </a:xfrm>
        </p:grpSpPr>
        <p:sp>
          <p:nvSpPr>
            <p:cNvPr id="9" name="Hexagon 8"/>
            <p:cNvSpPr/>
            <p:nvPr/>
          </p:nvSpPr>
          <p:spPr>
            <a:xfrm rot="16200000">
              <a:off x="3848055" y="3822141"/>
              <a:ext cx="1060704" cy="9144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Freeform 19"/>
            <p:cNvSpPr>
              <a:spLocks noEditPoints="1"/>
            </p:cNvSpPr>
            <p:nvPr/>
          </p:nvSpPr>
          <p:spPr bwMode="auto">
            <a:xfrm>
              <a:off x="4185601" y="408660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25" tIns="45713" rIns="91425" bIns="457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21" name="Group 20"/>
          <p:cNvGrpSpPr/>
          <p:nvPr/>
        </p:nvGrpSpPr>
        <p:grpSpPr>
          <a:xfrm flipV="1">
            <a:off x="7862056" y="1896555"/>
            <a:ext cx="896112" cy="237399"/>
            <a:chOff x="7258929" y="1631852"/>
            <a:chExt cx="1674056" cy="464234"/>
          </a:xfrm>
        </p:grpSpPr>
        <p:cxnSp>
          <p:nvCxnSpPr>
            <p:cNvPr id="22" name="Straight Connector 21"/>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8898909" y="1707001"/>
            <a:ext cx="2812553" cy="1437593"/>
            <a:chOff x="581767" y="3038869"/>
            <a:chExt cx="2965428" cy="1437832"/>
          </a:xfrm>
        </p:grpSpPr>
        <p:sp>
          <p:nvSpPr>
            <p:cNvPr id="25" name="TextBox 24"/>
            <p:cNvSpPr txBox="1"/>
            <p:nvPr/>
          </p:nvSpPr>
          <p:spPr>
            <a:xfrm>
              <a:off x="582582" y="3038869"/>
              <a:ext cx="2964613" cy="423615"/>
            </a:xfrm>
            <a:prstGeom prst="rect">
              <a:avLst/>
            </a:prstGeom>
            <a:noFill/>
          </p:spPr>
          <p:txBody>
            <a:bodyPr wrap="none" rtlCol="0">
              <a:spAutoFit/>
            </a:bodyPr>
            <a:lstStyle/>
            <a:p>
              <a:pPr algn="l">
                <a:lnSpc>
                  <a:spcPct val="120000"/>
                </a:lnSpc>
              </a:pPr>
              <a:r>
                <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 按创业主体的性质分类</a:t>
              </a:r>
              <a:endPar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26" name="Rectangle 25"/>
            <p:cNvSpPr/>
            <p:nvPr/>
          </p:nvSpPr>
          <p:spPr>
            <a:xfrm>
              <a:off x="581767" y="3351929"/>
              <a:ext cx="2269160" cy="1124772"/>
            </a:xfrm>
            <a:prstGeom prst="rect">
              <a:avLst/>
            </a:prstGeom>
          </p:spPr>
          <p:txBody>
            <a:bodyPr wrap="square">
              <a:spAutoFit/>
            </a:bodyPr>
            <a:lstStyle/>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（1）个人独立创业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（2）公司附属创业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（3）公司内部创业</a:t>
              </a:r>
              <a:endParaRPr lang="zh-CN" altLang="en-US" sz="14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endParaRPr lang="zh-CN" altLang="en-US" sz="140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27" name="Group 26"/>
          <p:cNvGrpSpPr/>
          <p:nvPr/>
        </p:nvGrpSpPr>
        <p:grpSpPr>
          <a:xfrm flipH="1" flipV="1">
            <a:off x="5354436" y="1896557"/>
            <a:ext cx="1121429" cy="349559"/>
            <a:chOff x="7258929" y="1631852"/>
            <a:chExt cx="1674056" cy="464234"/>
          </a:xfrm>
        </p:grpSpPr>
        <p:cxnSp>
          <p:nvCxnSpPr>
            <p:cNvPr id="28" name="Straight Connector 27"/>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flipH="1">
            <a:off x="2047590" y="1656606"/>
            <a:ext cx="3124835" cy="1044759"/>
            <a:chOff x="581767" y="2988463"/>
            <a:chExt cx="3294686" cy="1044933"/>
          </a:xfrm>
        </p:grpSpPr>
        <p:sp>
          <p:nvSpPr>
            <p:cNvPr id="31" name="TextBox 30"/>
            <p:cNvSpPr txBox="1"/>
            <p:nvPr/>
          </p:nvSpPr>
          <p:spPr>
            <a:xfrm>
              <a:off x="582437" y="2988463"/>
              <a:ext cx="3294016" cy="423616"/>
            </a:xfrm>
            <a:prstGeom prst="rect">
              <a:avLst/>
            </a:prstGeom>
            <a:noFill/>
          </p:spPr>
          <p:txBody>
            <a:bodyPr wrap="square" rtlCol="0">
              <a:spAutoFit/>
            </a:bodyPr>
            <a:lstStyle/>
            <a:p>
              <a:pPr algn="l">
                <a:lnSpc>
                  <a:spcPct val="120000"/>
                </a:lnSpc>
              </a:pPr>
              <a:r>
                <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 按创业的动机进行分类</a:t>
              </a:r>
              <a:endPar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32" name="Rectangle 31"/>
            <p:cNvSpPr/>
            <p:nvPr/>
          </p:nvSpPr>
          <p:spPr>
            <a:xfrm>
              <a:off x="581767" y="3351928"/>
              <a:ext cx="2269160" cy="681468"/>
            </a:xfrm>
            <a:prstGeom prst="rect">
              <a:avLst/>
            </a:prstGeom>
          </p:spPr>
          <p:txBody>
            <a:bodyPr wrap="square">
              <a:spAutoFit/>
            </a:bodyPr>
            <a:lstStyle/>
            <a:p>
              <a:pPr>
                <a:lnSpc>
                  <a:spcPct val="120000"/>
                </a:lnSpc>
              </a:pPr>
              <a:r>
                <a:rPr lang="zh-CN" altLang="en-US"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（1）生存型创业</a:t>
              </a:r>
              <a:endParaRPr lang="zh-CN" altLang="en-US"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（2）机会型创业</a:t>
              </a:r>
              <a:endParaRPr lang="zh-CN" altLang="en-US" sz="16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33" name="Group 32"/>
          <p:cNvGrpSpPr/>
          <p:nvPr/>
        </p:nvGrpSpPr>
        <p:grpSpPr>
          <a:xfrm rot="5400000" flipH="1" flipV="1">
            <a:off x="4953822" y="4816148"/>
            <a:ext cx="625260" cy="1080274"/>
            <a:chOff x="7258929" y="1631852"/>
            <a:chExt cx="1674056" cy="464234"/>
          </a:xfrm>
        </p:grpSpPr>
        <p:cxnSp>
          <p:nvCxnSpPr>
            <p:cNvPr id="34" name="Straight Connector 33"/>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flipH="1">
            <a:off x="1586062" y="5124057"/>
            <a:ext cx="2919095" cy="1123315"/>
            <a:chOff x="581767" y="3094559"/>
            <a:chExt cx="3077763" cy="1123502"/>
          </a:xfrm>
        </p:grpSpPr>
        <p:sp>
          <p:nvSpPr>
            <p:cNvPr id="37" name="TextBox 36"/>
            <p:cNvSpPr txBox="1"/>
            <p:nvPr/>
          </p:nvSpPr>
          <p:spPr>
            <a:xfrm>
              <a:off x="581767" y="3094559"/>
              <a:ext cx="3077763" cy="423616"/>
            </a:xfrm>
            <a:prstGeom prst="rect">
              <a:avLst/>
            </a:prstGeom>
            <a:noFill/>
          </p:spPr>
          <p:txBody>
            <a:bodyPr wrap="square" rtlCol="0">
              <a:spAutoFit/>
            </a:bodyPr>
            <a:lstStyle/>
            <a:p>
              <a:pPr algn="l">
                <a:lnSpc>
                  <a:spcPct val="120000"/>
                </a:lnSpc>
              </a:pPr>
              <a:r>
                <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5. 按创业的初始条件分类</a:t>
              </a:r>
              <a:endPar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38" name="Rectangle 37"/>
            <p:cNvSpPr/>
            <p:nvPr/>
          </p:nvSpPr>
          <p:spPr>
            <a:xfrm>
              <a:off x="581767" y="3351777"/>
              <a:ext cx="2878917" cy="866284"/>
            </a:xfrm>
            <a:prstGeom prst="rect">
              <a:avLst/>
            </a:prstGeom>
          </p:spPr>
          <p:txBody>
            <a:bodyPr wrap="square">
              <a:spAutoFit/>
            </a:bodyPr>
            <a:lstStyle/>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（1）冒险型创业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（2）与风险投资融合型创业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（3）革命型创业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39" name="Group 38"/>
          <p:cNvGrpSpPr/>
          <p:nvPr/>
        </p:nvGrpSpPr>
        <p:grpSpPr>
          <a:xfrm>
            <a:off x="1177014" y="3887259"/>
            <a:ext cx="2816697" cy="450713"/>
            <a:chOff x="7258929" y="1631852"/>
            <a:chExt cx="1674056" cy="464234"/>
          </a:xfrm>
        </p:grpSpPr>
        <p:cxnSp>
          <p:nvCxnSpPr>
            <p:cNvPr id="40" name="Straight Connector 39"/>
            <p:cNvCxnSpPr/>
            <p:nvPr/>
          </p:nvCxnSpPr>
          <p:spPr>
            <a:xfrm>
              <a:off x="7258929" y="2096086"/>
              <a:ext cx="1674056"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263620" y="1631852"/>
              <a:ext cx="0" cy="46423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335605" y="3095195"/>
            <a:ext cx="2152179" cy="1149349"/>
            <a:chOff x="581767" y="3068672"/>
            <a:chExt cx="2269160" cy="1149540"/>
          </a:xfrm>
        </p:grpSpPr>
        <p:sp>
          <p:nvSpPr>
            <p:cNvPr id="43" name="TextBox 42"/>
            <p:cNvSpPr txBox="1"/>
            <p:nvPr/>
          </p:nvSpPr>
          <p:spPr>
            <a:xfrm>
              <a:off x="609114" y="3068672"/>
              <a:ext cx="2241537" cy="423615"/>
            </a:xfrm>
            <a:prstGeom prst="rect">
              <a:avLst/>
            </a:prstGeom>
            <a:noFill/>
          </p:spPr>
          <p:txBody>
            <a:bodyPr wrap="none" rtlCol="0">
              <a:spAutoFit/>
            </a:bodyPr>
            <a:lstStyle/>
            <a:p>
              <a:pPr algn="l">
                <a:lnSpc>
                  <a:spcPct val="120000"/>
                </a:lnSpc>
              </a:pPr>
              <a:r>
                <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 按创业项目分类</a:t>
              </a:r>
              <a:endParaRPr lang="zh-CN" altLang="en-US">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44" name="Rectangle 43"/>
            <p:cNvSpPr/>
            <p:nvPr/>
          </p:nvSpPr>
          <p:spPr>
            <a:xfrm>
              <a:off x="581767" y="3351928"/>
              <a:ext cx="2269160" cy="866284"/>
            </a:xfrm>
            <a:prstGeom prst="rect">
              <a:avLst/>
            </a:prstGeom>
          </p:spPr>
          <p:txBody>
            <a:bodyPr wrap="square">
              <a:spAutoFit/>
            </a:bodyPr>
            <a:lstStyle/>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（1）传统技能型创业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（2）高新技术型创业</a:t>
              </a:r>
              <a:endPar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endParaRPr>
            </a:p>
            <a:p>
              <a:pPr>
                <a:lnSpc>
                  <a:spcPct val="120000"/>
                </a:lnSpc>
              </a:pPr>
              <a:r>
                <a:rPr lang="zh-CN" altLang="en-US" sz="140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mn-ea"/>
                  <a:sym typeface="Arial" panose="020B0604020202020204" pitchFamily="34" charset="0"/>
                </a:rPr>
                <a:t>（3）知识服务型创业</a:t>
              </a:r>
              <a:r>
                <a:rPr lang="zh-CN" altLang="en-US" sz="760" dirty="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rPr>
                <a:t>。</a:t>
              </a:r>
              <a:endParaRPr lang="en-GB" altLang="zh-CN" sz="760" dirty="0">
                <a:solidFill>
                  <a:schemeClr val="bg1">
                    <a:lumMod val="65000"/>
                  </a:schemeClr>
                </a:solidFill>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2" name="文本框 1"/>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852805" y="1029970"/>
            <a:ext cx="3175000" cy="460375"/>
          </a:xfrm>
          <a:prstGeom prst="rect">
            <a:avLst/>
          </a:prstGeom>
          <a:noFill/>
        </p:spPr>
        <p:txBody>
          <a:bodyPr wrap="square" rtlCol="0">
            <a:spAutoFit/>
          </a:bodyPr>
          <a:p>
            <a:r>
              <a:rPr lang="zh-CN" altLang="en-US" sz="2400" b="1"/>
              <a:t>（三）创业的类型</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right)">
                                      <p:cBhvr>
                                        <p:cTn id="45" dur="500"/>
                                        <p:tgtEl>
                                          <p:spTgt spid="2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right)">
                                      <p:cBhvr>
                                        <p:cTn id="53" dur="500"/>
                                        <p:tgtEl>
                                          <p:spTgt spid="27"/>
                                        </p:tgtEl>
                                      </p:cBhvr>
                                    </p:animEffect>
                                  </p:childTnLst>
                                </p:cTn>
                              </p:par>
                            </p:childTnLst>
                          </p:cTn>
                        </p:par>
                        <p:par>
                          <p:cTn id="54" fill="hold">
                            <p:stCondLst>
                              <p:cond delay="5000"/>
                            </p:stCondLst>
                            <p:childTnLst>
                              <p:par>
                                <p:cTn id="55" presetID="10" presetClass="entr" presetSubtype="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500"/>
                            </p:stCondLst>
                            <p:childTnLst>
                              <p:par>
                                <p:cTn id="59" presetID="22" presetClass="entr" presetSubtype="2"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right)">
                                      <p:cBhvr>
                                        <p:cTn id="61" dur="500"/>
                                        <p:tgtEl>
                                          <p:spTgt spid="33"/>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par>
                          <p:cTn id="66" fill="hold">
                            <p:stCondLst>
                              <p:cond delay="6500"/>
                            </p:stCondLst>
                            <p:childTnLst>
                              <p:par>
                                <p:cTn id="67" presetID="22" presetClass="entr" presetSubtype="2"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right)">
                                      <p:cBhvr>
                                        <p:cTn id="69" dur="500"/>
                                        <p:tgtEl>
                                          <p:spTgt spid="39"/>
                                        </p:tgtEl>
                                      </p:cBhvr>
                                    </p:animEffect>
                                  </p:childTnLst>
                                </p:cTn>
                              </p:par>
                            </p:childTnLst>
                          </p:cTn>
                        </p:par>
                        <p:par>
                          <p:cTn id="70" fill="hold">
                            <p:stCondLst>
                              <p:cond delay="7000"/>
                            </p:stCondLst>
                            <p:childTnLst>
                              <p:par>
                                <p:cTn id="71" presetID="10" presetClass="entr" presetSubtype="0" fill="hold"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6" name="组合 15"/>
          <p:cNvGrpSpPr/>
          <p:nvPr/>
        </p:nvGrpSpPr>
        <p:grpSpPr>
          <a:xfrm>
            <a:off x="3204911" y="2089591"/>
            <a:ext cx="2598420" cy="1270460"/>
            <a:chOff x="1397594" y="5121881"/>
            <a:chExt cx="2598420" cy="1270460"/>
          </a:xfrm>
        </p:grpSpPr>
        <p:sp>
          <p:nvSpPr>
            <p:cNvPr id="17" name="矩形 16"/>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企业的基本经济功能就是提供人们所需要的产品和服务。</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文本框 17"/>
            <p:cNvSpPr txBox="1"/>
            <p:nvPr/>
          </p:nvSpPr>
          <p:spPr>
            <a:xfrm>
              <a:off x="1397594" y="5121881"/>
              <a:ext cx="259842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提供产品和服务</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19" name="组合 18"/>
          <p:cNvGrpSpPr/>
          <p:nvPr/>
        </p:nvGrpSpPr>
        <p:grpSpPr>
          <a:xfrm>
            <a:off x="6514283" y="1808286"/>
            <a:ext cx="3196590" cy="1551305"/>
            <a:chOff x="1397594" y="5121881"/>
            <a:chExt cx="3196590" cy="1551305"/>
          </a:xfrm>
        </p:grpSpPr>
        <p:sp>
          <p:nvSpPr>
            <p:cNvPr id="20" name="矩形 19"/>
            <p:cNvSpPr/>
            <p:nvPr/>
          </p:nvSpPr>
          <p:spPr bwMode="auto">
            <a:xfrm>
              <a:off x="1397594" y="5460971"/>
              <a:ext cx="319659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每个企业除了为个人、家庭及员工带来持续的收入外，还会通过缴纳企业所得税的方式，对国家经济产生贡献。</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1704299" y="5121881"/>
              <a:ext cx="243903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增加国家税收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2" name="组合 21"/>
          <p:cNvGrpSpPr/>
          <p:nvPr/>
        </p:nvGrpSpPr>
        <p:grpSpPr>
          <a:xfrm>
            <a:off x="1398461" y="5240778"/>
            <a:ext cx="2603618" cy="1270460"/>
            <a:chOff x="1252814" y="5121881"/>
            <a:chExt cx="2603618" cy="1270460"/>
          </a:xfrm>
        </p:grpSpPr>
        <p:sp>
          <p:nvSpPr>
            <p:cNvPr id="23" name="矩形 22"/>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每个创业者在创建新企业时，都会寻找合适的雇员作为企业的员工。</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4" name="文本框 23"/>
            <p:cNvSpPr txBox="1"/>
            <p:nvPr/>
          </p:nvSpPr>
          <p:spPr>
            <a:xfrm>
              <a:off x="1252814" y="5121881"/>
              <a:ext cx="260286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吸纳社会就业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5" name="组合 24"/>
          <p:cNvGrpSpPr/>
          <p:nvPr/>
        </p:nvGrpSpPr>
        <p:grpSpPr>
          <a:xfrm>
            <a:off x="4309685" y="5240778"/>
            <a:ext cx="3302635" cy="1551305"/>
            <a:chOff x="840699" y="5121881"/>
            <a:chExt cx="3302635" cy="1551305"/>
          </a:xfrm>
        </p:grpSpPr>
        <p:sp>
          <p:nvSpPr>
            <p:cNvPr id="26" name="矩形 25"/>
            <p:cNvSpPr/>
            <p:nvPr/>
          </p:nvSpPr>
          <p:spPr bwMode="auto">
            <a:xfrm>
              <a:off x="841969" y="5460971"/>
              <a:ext cx="330136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当国家面临突发的灾难或重大事故时，企业常常是第一时间做出快速响应，通过捐款、捐物、捐设备等行为，担当起为社会解困的责任。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7" name="文本框 26"/>
            <p:cNvSpPr txBox="1"/>
            <p:nvPr/>
          </p:nvSpPr>
          <p:spPr>
            <a:xfrm>
              <a:off x="840699" y="5121881"/>
              <a:ext cx="330200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4. 慈善捐助为社会解困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8" name="组合 27"/>
          <p:cNvGrpSpPr/>
          <p:nvPr/>
        </p:nvGrpSpPr>
        <p:grpSpPr>
          <a:xfrm>
            <a:off x="8102290" y="5240778"/>
            <a:ext cx="3226435" cy="1551305"/>
            <a:chOff x="1309964" y="5121881"/>
            <a:chExt cx="3226435" cy="1551305"/>
          </a:xfrm>
        </p:grpSpPr>
        <p:sp>
          <p:nvSpPr>
            <p:cNvPr id="29" name="矩形 28"/>
            <p:cNvSpPr/>
            <p:nvPr/>
          </p:nvSpPr>
          <p:spPr bwMode="auto">
            <a:xfrm>
              <a:off x="1397594" y="5460971"/>
              <a:ext cx="2926715"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企业研发新技术和新产品的直接目的是占领市场、获得利润，但同时，它们也把创新的技术和产品带给了有需要的人们。</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0" name="文本框 29"/>
            <p:cNvSpPr txBox="1"/>
            <p:nvPr/>
          </p:nvSpPr>
          <p:spPr>
            <a:xfrm>
              <a:off x="1309964" y="5121881"/>
              <a:ext cx="322643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5. 推动社会进步和发展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528955" y="959485"/>
            <a:ext cx="3781425" cy="460375"/>
          </a:xfrm>
          <a:prstGeom prst="rect">
            <a:avLst/>
          </a:prstGeom>
          <a:noFill/>
        </p:spPr>
        <p:txBody>
          <a:bodyPr wrap="square" rtlCol="0">
            <a:spAutoFit/>
          </a:bodyPr>
          <a:p>
            <a:r>
              <a:rPr lang="zh-CN" altLang="en-US" sz="2400" b="1"/>
              <a:t>（四）创业的社会价值</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843020" y="2728595"/>
            <a:ext cx="5848985"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创新与创业的关系</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326969" y="2595880"/>
            <a:ext cx="8911771"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Group 9"/>
          <p:cNvGrpSpPr/>
          <p:nvPr/>
        </p:nvGrpSpPr>
        <p:grpSpPr>
          <a:xfrm>
            <a:off x="1592661" y="1749506"/>
            <a:ext cx="1927698" cy="1927698"/>
            <a:chOff x="1371604" y="3667129"/>
            <a:chExt cx="1828792" cy="1828792"/>
          </a:xfrm>
        </p:grpSpPr>
        <p:sp>
          <p:nvSpPr>
            <p:cNvPr id="27" name="椭圆 26"/>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8"/>
            <p:cNvSpPr/>
            <p:nvPr/>
          </p:nvSpPr>
          <p:spPr>
            <a:xfrm>
              <a:off x="1860550" y="4192307"/>
              <a:ext cx="850900" cy="778435"/>
            </a:xfrm>
            <a:custGeom>
              <a:avLst/>
              <a:gdLst>
                <a:gd name="connsiteX0" fmla="*/ 415780 w 577818"/>
                <a:gd name="connsiteY0" fmla="*/ 140844 h 528610"/>
                <a:gd name="connsiteX1" fmla="*/ 438846 w 577818"/>
                <a:gd name="connsiteY1" fmla="*/ 140844 h 528610"/>
                <a:gd name="connsiteX2" fmla="*/ 456377 w 577818"/>
                <a:gd name="connsiteY2" fmla="*/ 148213 h 528610"/>
                <a:gd name="connsiteX3" fmla="*/ 468371 w 577818"/>
                <a:gd name="connsiteY3" fmla="*/ 148213 h 528610"/>
                <a:gd name="connsiteX4" fmla="*/ 484979 w 577818"/>
                <a:gd name="connsiteY4" fmla="*/ 140844 h 528610"/>
                <a:gd name="connsiteX5" fmla="*/ 508968 w 577818"/>
                <a:gd name="connsiteY5" fmla="*/ 140844 h 528610"/>
                <a:gd name="connsiteX6" fmla="*/ 531112 w 577818"/>
                <a:gd name="connsiteY6" fmla="*/ 155582 h 528610"/>
                <a:gd name="connsiteX7" fmla="*/ 576322 w 577818"/>
                <a:gd name="connsiteY7" fmla="*/ 271643 h 528610"/>
                <a:gd name="connsiteX8" fmla="*/ 562482 w 577818"/>
                <a:gd name="connsiteY8" fmla="*/ 302961 h 528610"/>
                <a:gd name="connsiteX9" fmla="*/ 531112 w 577818"/>
                <a:gd name="connsiteY9" fmla="*/ 289144 h 528610"/>
                <a:gd name="connsiteX10" fmla="*/ 508968 w 577818"/>
                <a:gd name="connsiteY10" fmla="*/ 233877 h 528610"/>
                <a:gd name="connsiteX11" fmla="*/ 508968 w 577818"/>
                <a:gd name="connsiteY11" fmla="*/ 299277 h 528610"/>
                <a:gd name="connsiteX12" fmla="*/ 554178 w 577818"/>
                <a:gd name="connsiteY12" fmla="*/ 455867 h 528610"/>
                <a:gd name="connsiteX13" fmla="*/ 537570 w 577818"/>
                <a:gd name="connsiteY13" fmla="*/ 486264 h 528610"/>
                <a:gd name="connsiteX14" fmla="*/ 531112 w 577818"/>
                <a:gd name="connsiteY14" fmla="*/ 487185 h 528610"/>
                <a:gd name="connsiteX15" fmla="*/ 507123 w 577818"/>
                <a:gd name="connsiteY15" fmla="*/ 469684 h 528610"/>
                <a:gd name="connsiteX16" fmla="*/ 461913 w 577818"/>
                <a:gd name="connsiteY16" fmla="*/ 310330 h 528610"/>
                <a:gd name="connsiteX17" fmla="*/ 419471 w 577818"/>
                <a:gd name="connsiteY17" fmla="*/ 459551 h 528610"/>
                <a:gd name="connsiteX18" fmla="*/ 393636 w 577818"/>
                <a:gd name="connsiteY18" fmla="*/ 371124 h 528610"/>
                <a:gd name="connsiteX19" fmla="*/ 402863 w 577818"/>
                <a:gd name="connsiteY19" fmla="*/ 340727 h 528610"/>
                <a:gd name="connsiteX20" fmla="*/ 418548 w 577818"/>
                <a:gd name="connsiteY20" fmla="*/ 337042 h 528610"/>
                <a:gd name="connsiteX21" fmla="*/ 449918 w 577818"/>
                <a:gd name="connsiteY21" fmla="*/ 306646 h 528610"/>
                <a:gd name="connsiteX22" fmla="*/ 451764 w 577818"/>
                <a:gd name="connsiteY22" fmla="*/ 262432 h 528610"/>
                <a:gd name="connsiteX23" fmla="*/ 404708 w 577818"/>
                <a:gd name="connsiteY23" fmla="*/ 142686 h 528610"/>
                <a:gd name="connsiteX24" fmla="*/ 415780 w 577818"/>
                <a:gd name="connsiteY24" fmla="*/ 140844 h 528610"/>
                <a:gd name="connsiteX25" fmla="*/ 68974 w 577818"/>
                <a:gd name="connsiteY25" fmla="*/ 140844 h 528610"/>
                <a:gd name="connsiteX26" fmla="*/ 92967 w 577818"/>
                <a:gd name="connsiteY26" fmla="*/ 140844 h 528610"/>
                <a:gd name="connsiteX27" fmla="*/ 109578 w 577818"/>
                <a:gd name="connsiteY27" fmla="*/ 148213 h 528610"/>
                <a:gd name="connsiteX28" fmla="*/ 121575 w 577818"/>
                <a:gd name="connsiteY28" fmla="*/ 148213 h 528610"/>
                <a:gd name="connsiteX29" fmla="*/ 138186 w 577818"/>
                <a:gd name="connsiteY29" fmla="*/ 140844 h 528610"/>
                <a:gd name="connsiteX30" fmla="*/ 162180 w 577818"/>
                <a:gd name="connsiteY30" fmla="*/ 140844 h 528610"/>
                <a:gd name="connsiteX31" fmla="*/ 172331 w 577818"/>
                <a:gd name="connsiteY31" fmla="*/ 142686 h 528610"/>
                <a:gd name="connsiteX32" fmla="*/ 126189 w 577818"/>
                <a:gd name="connsiteY32" fmla="*/ 262432 h 528610"/>
                <a:gd name="connsiteX33" fmla="*/ 127112 w 577818"/>
                <a:gd name="connsiteY33" fmla="*/ 306646 h 528610"/>
                <a:gd name="connsiteX34" fmla="*/ 159412 w 577818"/>
                <a:gd name="connsiteY34" fmla="*/ 337042 h 528610"/>
                <a:gd name="connsiteX35" fmla="*/ 175100 w 577818"/>
                <a:gd name="connsiteY35" fmla="*/ 340727 h 528610"/>
                <a:gd name="connsiteX36" fmla="*/ 183405 w 577818"/>
                <a:gd name="connsiteY36" fmla="*/ 371124 h 528610"/>
                <a:gd name="connsiteX37" fmla="*/ 158489 w 577818"/>
                <a:gd name="connsiteY37" fmla="*/ 459551 h 528610"/>
                <a:gd name="connsiteX38" fmla="*/ 116038 w 577818"/>
                <a:gd name="connsiteY38" fmla="*/ 310330 h 528610"/>
                <a:gd name="connsiteX39" fmla="*/ 69896 w 577818"/>
                <a:gd name="connsiteY39" fmla="*/ 469684 h 528610"/>
                <a:gd name="connsiteX40" fmla="*/ 46826 w 577818"/>
                <a:gd name="connsiteY40" fmla="*/ 487185 h 528610"/>
                <a:gd name="connsiteX41" fmla="*/ 40366 w 577818"/>
                <a:gd name="connsiteY41" fmla="*/ 486264 h 528610"/>
                <a:gd name="connsiteX42" fmla="*/ 22832 w 577818"/>
                <a:gd name="connsiteY42" fmla="*/ 455867 h 528610"/>
                <a:gd name="connsiteX43" fmla="*/ 68051 w 577818"/>
                <a:gd name="connsiteY43" fmla="*/ 299277 h 528610"/>
                <a:gd name="connsiteX44" fmla="*/ 68051 w 577818"/>
                <a:gd name="connsiteY44" fmla="*/ 233877 h 528610"/>
                <a:gd name="connsiteX45" fmla="*/ 46826 w 577818"/>
                <a:gd name="connsiteY45" fmla="*/ 289144 h 528610"/>
                <a:gd name="connsiteX46" fmla="*/ 15449 w 577818"/>
                <a:gd name="connsiteY46" fmla="*/ 302961 h 528610"/>
                <a:gd name="connsiteX47" fmla="*/ 1607 w 577818"/>
                <a:gd name="connsiteY47" fmla="*/ 271643 h 528610"/>
                <a:gd name="connsiteX48" fmla="*/ 45903 w 577818"/>
                <a:gd name="connsiteY48" fmla="*/ 156503 h 528610"/>
                <a:gd name="connsiteX49" fmla="*/ 68974 w 577818"/>
                <a:gd name="connsiteY49" fmla="*/ 140844 h 528610"/>
                <a:gd name="connsiteX50" fmla="*/ 233235 w 577818"/>
                <a:gd name="connsiteY50" fmla="*/ 116877 h 528610"/>
                <a:gd name="connsiteX51" fmla="*/ 261828 w 577818"/>
                <a:gd name="connsiteY51" fmla="*/ 116877 h 528610"/>
                <a:gd name="connsiteX52" fmla="*/ 282120 w 577818"/>
                <a:gd name="connsiteY52" fmla="*/ 126088 h 528610"/>
                <a:gd name="connsiteX53" fmla="*/ 268285 w 577818"/>
                <a:gd name="connsiteY53" fmla="*/ 224646 h 528610"/>
                <a:gd name="connsiteX54" fmla="*/ 288577 w 577818"/>
                <a:gd name="connsiteY54" fmla="*/ 242147 h 528610"/>
                <a:gd name="connsiteX55" fmla="*/ 309792 w 577818"/>
                <a:gd name="connsiteY55" fmla="*/ 224646 h 528610"/>
                <a:gd name="connsiteX56" fmla="*/ 295956 w 577818"/>
                <a:gd name="connsiteY56" fmla="*/ 126088 h 528610"/>
                <a:gd name="connsiteX57" fmla="*/ 316248 w 577818"/>
                <a:gd name="connsiteY57" fmla="*/ 116877 h 528610"/>
                <a:gd name="connsiteX58" fmla="*/ 344842 w 577818"/>
                <a:gd name="connsiteY58" fmla="*/ 116877 h 528610"/>
                <a:gd name="connsiteX59" fmla="*/ 371590 w 577818"/>
                <a:gd name="connsiteY59" fmla="*/ 135299 h 528610"/>
                <a:gd name="connsiteX60" fmla="*/ 424166 w 577818"/>
                <a:gd name="connsiteY60" fmla="*/ 272543 h 528610"/>
                <a:gd name="connsiteX61" fmla="*/ 407563 w 577818"/>
                <a:gd name="connsiteY61" fmla="*/ 310309 h 528610"/>
                <a:gd name="connsiteX62" fmla="*/ 370668 w 577818"/>
                <a:gd name="connsiteY62" fmla="*/ 293729 h 528610"/>
                <a:gd name="connsiteX63" fmla="*/ 344842 w 577818"/>
                <a:gd name="connsiteY63" fmla="*/ 228330 h 528610"/>
                <a:gd name="connsiteX64" fmla="*/ 344842 w 577818"/>
                <a:gd name="connsiteY64" fmla="*/ 305703 h 528610"/>
                <a:gd name="connsiteX65" fmla="*/ 398339 w 577818"/>
                <a:gd name="connsiteY65" fmla="*/ 491766 h 528610"/>
                <a:gd name="connsiteX66" fmla="*/ 378969 w 577818"/>
                <a:gd name="connsiteY66" fmla="*/ 527689 h 528610"/>
                <a:gd name="connsiteX67" fmla="*/ 370668 w 577818"/>
                <a:gd name="connsiteY67" fmla="*/ 528610 h 528610"/>
                <a:gd name="connsiteX68" fmla="*/ 342997 w 577818"/>
                <a:gd name="connsiteY68" fmla="*/ 508346 h 528610"/>
                <a:gd name="connsiteX69" fmla="*/ 288577 w 577818"/>
                <a:gd name="connsiteY69" fmla="*/ 319520 h 528610"/>
                <a:gd name="connsiteX70" fmla="*/ 235080 w 577818"/>
                <a:gd name="connsiteY70" fmla="*/ 508346 h 528610"/>
                <a:gd name="connsiteX71" fmla="*/ 207408 w 577818"/>
                <a:gd name="connsiteY71" fmla="*/ 528610 h 528610"/>
                <a:gd name="connsiteX72" fmla="*/ 199107 w 577818"/>
                <a:gd name="connsiteY72" fmla="*/ 527689 h 528610"/>
                <a:gd name="connsiteX73" fmla="*/ 178815 w 577818"/>
                <a:gd name="connsiteY73" fmla="*/ 491766 h 528610"/>
                <a:gd name="connsiteX74" fmla="*/ 232312 w 577818"/>
                <a:gd name="connsiteY74" fmla="*/ 305703 h 528610"/>
                <a:gd name="connsiteX75" fmla="*/ 232312 w 577818"/>
                <a:gd name="connsiteY75" fmla="*/ 228330 h 528610"/>
                <a:gd name="connsiteX76" fmla="*/ 207408 w 577818"/>
                <a:gd name="connsiteY76" fmla="*/ 293729 h 528610"/>
                <a:gd name="connsiteX77" fmla="*/ 169591 w 577818"/>
                <a:gd name="connsiteY77" fmla="*/ 310309 h 528610"/>
                <a:gd name="connsiteX78" fmla="*/ 152988 w 577818"/>
                <a:gd name="connsiteY78" fmla="*/ 272543 h 528610"/>
                <a:gd name="connsiteX79" fmla="*/ 206486 w 577818"/>
                <a:gd name="connsiteY79" fmla="*/ 135299 h 528610"/>
                <a:gd name="connsiteX80" fmla="*/ 233235 w 577818"/>
                <a:gd name="connsiteY80" fmla="*/ 116877 h 528610"/>
                <a:gd name="connsiteX81" fmla="*/ 461986 w 577818"/>
                <a:gd name="connsiteY81" fmla="*/ 42312 h 528610"/>
                <a:gd name="connsiteX82" fmla="*/ 505334 w 577818"/>
                <a:gd name="connsiteY82" fmla="*/ 85586 h 528610"/>
                <a:gd name="connsiteX83" fmla="*/ 461986 w 577818"/>
                <a:gd name="connsiteY83" fmla="*/ 128860 h 528610"/>
                <a:gd name="connsiteX84" fmla="*/ 418638 w 577818"/>
                <a:gd name="connsiteY84" fmla="*/ 85586 h 528610"/>
                <a:gd name="connsiteX85" fmla="*/ 461986 w 577818"/>
                <a:gd name="connsiteY85" fmla="*/ 42312 h 528610"/>
                <a:gd name="connsiteX86" fmla="*/ 115572 w 577818"/>
                <a:gd name="connsiteY86" fmla="*/ 42312 h 528610"/>
                <a:gd name="connsiteX87" fmla="*/ 158403 w 577818"/>
                <a:gd name="connsiteY87" fmla="*/ 85586 h 528610"/>
                <a:gd name="connsiteX88" fmla="*/ 115572 w 577818"/>
                <a:gd name="connsiteY88" fmla="*/ 128860 h 528610"/>
                <a:gd name="connsiteX89" fmla="*/ 72741 w 577818"/>
                <a:gd name="connsiteY89" fmla="*/ 85586 h 528610"/>
                <a:gd name="connsiteX90" fmla="*/ 115572 w 577818"/>
                <a:gd name="connsiteY90" fmla="*/ 42312 h 528610"/>
                <a:gd name="connsiteX91" fmla="*/ 289038 w 577818"/>
                <a:gd name="connsiteY91" fmla="*/ 0 h 528610"/>
                <a:gd name="connsiteX92" fmla="*/ 340227 w 577818"/>
                <a:gd name="connsiteY92" fmla="*/ 51559 h 528610"/>
                <a:gd name="connsiteX93" fmla="*/ 289038 w 577818"/>
                <a:gd name="connsiteY93" fmla="*/ 103118 h 528610"/>
                <a:gd name="connsiteX94" fmla="*/ 237849 w 577818"/>
                <a:gd name="connsiteY94" fmla="*/ 51559 h 528610"/>
                <a:gd name="connsiteX95" fmla="*/ 289038 w 577818"/>
                <a:gd name="connsiteY95" fmla="*/ 0 h 5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77818" h="528610">
                  <a:moveTo>
                    <a:pt x="415780" y="140844"/>
                  </a:moveTo>
                  <a:lnTo>
                    <a:pt x="438846" y="140844"/>
                  </a:lnTo>
                  <a:cubicBezTo>
                    <a:pt x="446228" y="140844"/>
                    <a:pt x="451764" y="143607"/>
                    <a:pt x="456377" y="148213"/>
                  </a:cubicBezTo>
                  <a:lnTo>
                    <a:pt x="468371" y="148213"/>
                  </a:lnTo>
                  <a:cubicBezTo>
                    <a:pt x="472062" y="143607"/>
                    <a:pt x="478521" y="140844"/>
                    <a:pt x="484979" y="140844"/>
                  </a:cubicBezTo>
                  <a:lnTo>
                    <a:pt x="508968" y="140844"/>
                  </a:lnTo>
                  <a:cubicBezTo>
                    <a:pt x="519117" y="140844"/>
                    <a:pt x="527421" y="146371"/>
                    <a:pt x="531112" y="155582"/>
                  </a:cubicBezTo>
                  <a:lnTo>
                    <a:pt x="576322" y="271643"/>
                  </a:lnTo>
                  <a:cubicBezTo>
                    <a:pt x="580935" y="284539"/>
                    <a:pt x="574477" y="298355"/>
                    <a:pt x="562482" y="302961"/>
                  </a:cubicBezTo>
                  <a:cubicBezTo>
                    <a:pt x="549565" y="307567"/>
                    <a:pt x="535725" y="302040"/>
                    <a:pt x="531112" y="289144"/>
                  </a:cubicBezTo>
                  <a:lnTo>
                    <a:pt x="508968" y="233877"/>
                  </a:lnTo>
                  <a:lnTo>
                    <a:pt x="508968" y="299277"/>
                  </a:lnTo>
                  <a:lnTo>
                    <a:pt x="554178" y="455867"/>
                  </a:lnTo>
                  <a:cubicBezTo>
                    <a:pt x="557869" y="468763"/>
                    <a:pt x="550488" y="482579"/>
                    <a:pt x="537570" y="486264"/>
                  </a:cubicBezTo>
                  <a:cubicBezTo>
                    <a:pt x="535725" y="487185"/>
                    <a:pt x="532957" y="487185"/>
                    <a:pt x="531112" y="487185"/>
                  </a:cubicBezTo>
                  <a:cubicBezTo>
                    <a:pt x="520040" y="487185"/>
                    <a:pt x="510813" y="479816"/>
                    <a:pt x="507123" y="469684"/>
                  </a:cubicBezTo>
                  <a:lnTo>
                    <a:pt x="461913" y="310330"/>
                  </a:lnTo>
                  <a:lnTo>
                    <a:pt x="419471" y="459551"/>
                  </a:lnTo>
                  <a:lnTo>
                    <a:pt x="393636" y="371124"/>
                  </a:lnTo>
                  <a:lnTo>
                    <a:pt x="402863" y="340727"/>
                  </a:lnTo>
                  <a:cubicBezTo>
                    <a:pt x="408399" y="339806"/>
                    <a:pt x="413012" y="338885"/>
                    <a:pt x="418548" y="337042"/>
                  </a:cubicBezTo>
                  <a:cubicBezTo>
                    <a:pt x="432388" y="331516"/>
                    <a:pt x="444382" y="320462"/>
                    <a:pt x="449918" y="306646"/>
                  </a:cubicBezTo>
                  <a:cubicBezTo>
                    <a:pt x="456377" y="292829"/>
                    <a:pt x="457299" y="277170"/>
                    <a:pt x="451764" y="262432"/>
                  </a:cubicBezTo>
                  <a:lnTo>
                    <a:pt x="404708" y="142686"/>
                  </a:lnTo>
                  <a:cubicBezTo>
                    <a:pt x="408399" y="141765"/>
                    <a:pt x="412089" y="140844"/>
                    <a:pt x="415780" y="140844"/>
                  </a:cubicBezTo>
                  <a:close/>
                  <a:moveTo>
                    <a:pt x="68974" y="140844"/>
                  </a:moveTo>
                  <a:lnTo>
                    <a:pt x="92967" y="140844"/>
                  </a:lnTo>
                  <a:cubicBezTo>
                    <a:pt x="99427" y="140844"/>
                    <a:pt x="104964" y="143607"/>
                    <a:pt x="109578" y="148213"/>
                  </a:cubicBezTo>
                  <a:lnTo>
                    <a:pt x="121575" y="148213"/>
                  </a:lnTo>
                  <a:cubicBezTo>
                    <a:pt x="126189" y="143607"/>
                    <a:pt x="131726" y="140844"/>
                    <a:pt x="138186" y="140844"/>
                  </a:cubicBezTo>
                  <a:lnTo>
                    <a:pt x="162180" y="140844"/>
                  </a:lnTo>
                  <a:cubicBezTo>
                    <a:pt x="165871" y="140844"/>
                    <a:pt x="169563" y="141765"/>
                    <a:pt x="172331" y="142686"/>
                  </a:cubicBezTo>
                  <a:lnTo>
                    <a:pt x="126189" y="262432"/>
                  </a:lnTo>
                  <a:cubicBezTo>
                    <a:pt x="120652" y="277170"/>
                    <a:pt x="120652" y="292829"/>
                    <a:pt x="127112" y="306646"/>
                  </a:cubicBezTo>
                  <a:cubicBezTo>
                    <a:pt x="133572" y="320462"/>
                    <a:pt x="144646" y="331516"/>
                    <a:pt x="159412" y="337042"/>
                  </a:cubicBezTo>
                  <a:cubicBezTo>
                    <a:pt x="164026" y="338885"/>
                    <a:pt x="169563" y="340727"/>
                    <a:pt x="175100" y="340727"/>
                  </a:cubicBezTo>
                  <a:lnTo>
                    <a:pt x="183405" y="371124"/>
                  </a:lnTo>
                  <a:lnTo>
                    <a:pt x="158489" y="459551"/>
                  </a:lnTo>
                  <a:lnTo>
                    <a:pt x="116038" y="310330"/>
                  </a:lnTo>
                  <a:lnTo>
                    <a:pt x="69896" y="469684"/>
                  </a:lnTo>
                  <a:cubicBezTo>
                    <a:pt x="67128" y="479816"/>
                    <a:pt x="56977" y="487185"/>
                    <a:pt x="46826" y="487185"/>
                  </a:cubicBezTo>
                  <a:cubicBezTo>
                    <a:pt x="44057" y="487185"/>
                    <a:pt x="42212" y="487185"/>
                    <a:pt x="40366" y="486264"/>
                  </a:cubicBezTo>
                  <a:cubicBezTo>
                    <a:pt x="27446" y="482579"/>
                    <a:pt x="19141" y="468763"/>
                    <a:pt x="22832" y="455867"/>
                  </a:cubicBezTo>
                  <a:lnTo>
                    <a:pt x="68051" y="299277"/>
                  </a:lnTo>
                  <a:lnTo>
                    <a:pt x="68051" y="233877"/>
                  </a:lnTo>
                  <a:lnTo>
                    <a:pt x="46826" y="289144"/>
                  </a:lnTo>
                  <a:cubicBezTo>
                    <a:pt x="42212" y="302040"/>
                    <a:pt x="27446" y="307567"/>
                    <a:pt x="15449" y="302961"/>
                  </a:cubicBezTo>
                  <a:cubicBezTo>
                    <a:pt x="2530" y="298355"/>
                    <a:pt x="-3007" y="284539"/>
                    <a:pt x="1607" y="271643"/>
                  </a:cubicBezTo>
                  <a:lnTo>
                    <a:pt x="45903" y="156503"/>
                  </a:lnTo>
                  <a:cubicBezTo>
                    <a:pt x="49594" y="146371"/>
                    <a:pt x="58822" y="140844"/>
                    <a:pt x="68974" y="140844"/>
                  </a:cubicBezTo>
                  <a:close/>
                  <a:moveTo>
                    <a:pt x="233235" y="116877"/>
                  </a:moveTo>
                  <a:lnTo>
                    <a:pt x="261828" y="116877"/>
                  </a:lnTo>
                  <a:cubicBezTo>
                    <a:pt x="269207" y="116877"/>
                    <a:pt x="276586" y="120561"/>
                    <a:pt x="282120" y="126088"/>
                  </a:cubicBezTo>
                  <a:lnTo>
                    <a:pt x="268285" y="224646"/>
                  </a:lnTo>
                  <a:lnTo>
                    <a:pt x="288577" y="242147"/>
                  </a:lnTo>
                  <a:lnTo>
                    <a:pt x="309792" y="224646"/>
                  </a:lnTo>
                  <a:lnTo>
                    <a:pt x="295956" y="126088"/>
                  </a:lnTo>
                  <a:cubicBezTo>
                    <a:pt x="301490" y="120561"/>
                    <a:pt x="307947" y="116877"/>
                    <a:pt x="316248" y="116877"/>
                  </a:cubicBezTo>
                  <a:lnTo>
                    <a:pt x="344842" y="116877"/>
                  </a:lnTo>
                  <a:cubicBezTo>
                    <a:pt x="355910" y="116877"/>
                    <a:pt x="366979" y="124246"/>
                    <a:pt x="371590" y="135299"/>
                  </a:cubicBezTo>
                  <a:lnTo>
                    <a:pt x="424166" y="272543"/>
                  </a:lnTo>
                  <a:cubicBezTo>
                    <a:pt x="430622" y="288202"/>
                    <a:pt x="423243" y="304782"/>
                    <a:pt x="407563" y="310309"/>
                  </a:cubicBezTo>
                  <a:cubicBezTo>
                    <a:pt x="392805" y="315835"/>
                    <a:pt x="376202" y="308466"/>
                    <a:pt x="370668" y="293729"/>
                  </a:cubicBezTo>
                  <a:lnTo>
                    <a:pt x="344842" y="228330"/>
                  </a:lnTo>
                  <a:lnTo>
                    <a:pt x="344842" y="305703"/>
                  </a:lnTo>
                  <a:lnTo>
                    <a:pt x="398339" y="491766"/>
                  </a:lnTo>
                  <a:cubicBezTo>
                    <a:pt x="402951" y="507425"/>
                    <a:pt x="393727" y="523083"/>
                    <a:pt x="378969" y="527689"/>
                  </a:cubicBezTo>
                  <a:cubicBezTo>
                    <a:pt x="376202" y="528610"/>
                    <a:pt x="373435" y="528610"/>
                    <a:pt x="370668" y="528610"/>
                  </a:cubicBezTo>
                  <a:cubicBezTo>
                    <a:pt x="357755" y="528610"/>
                    <a:pt x="346686" y="520320"/>
                    <a:pt x="342997" y="508346"/>
                  </a:cubicBezTo>
                  <a:lnTo>
                    <a:pt x="288577" y="319520"/>
                  </a:lnTo>
                  <a:lnTo>
                    <a:pt x="235080" y="508346"/>
                  </a:lnTo>
                  <a:cubicBezTo>
                    <a:pt x="231390" y="520320"/>
                    <a:pt x="219399" y="528610"/>
                    <a:pt x="207408" y="528610"/>
                  </a:cubicBezTo>
                  <a:cubicBezTo>
                    <a:pt x="204641" y="528610"/>
                    <a:pt x="201874" y="528610"/>
                    <a:pt x="199107" y="527689"/>
                  </a:cubicBezTo>
                  <a:cubicBezTo>
                    <a:pt x="183427" y="523083"/>
                    <a:pt x="175125" y="507425"/>
                    <a:pt x="178815" y="491766"/>
                  </a:cubicBezTo>
                  <a:lnTo>
                    <a:pt x="232312" y="305703"/>
                  </a:lnTo>
                  <a:lnTo>
                    <a:pt x="232312" y="228330"/>
                  </a:lnTo>
                  <a:lnTo>
                    <a:pt x="207408" y="293729"/>
                  </a:lnTo>
                  <a:cubicBezTo>
                    <a:pt x="201874" y="308466"/>
                    <a:pt x="184349" y="315835"/>
                    <a:pt x="169591" y="310309"/>
                  </a:cubicBezTo>
                  <a:cubicBezTo>
                    <a:pt x="154833" y="304782"/>
                    <a:pt x="147454" y="288202"/>
                    <a:pt x="152988" y="272543"/>
                  </a:cubicBezTo>
                  <a:lnTo>
                    <a:pt x="206486" y="135299"/>
                  </a:lnTo>
                  <a:cubicBezTo>
                    <a:pt x="211098" y="124246"/>
                    <a:pt x="221244" y="116877"/>
                    <a:pt x="233235" y="116877"/>
                  </a:cubicBezTo>
                  <a:close/>
                  <a:moveTo>
                    <a:pt x="461986" y="42312"/>
                  </a:moveTo>
                  <a:cubicBezTo>
                    <a:pt x="485926" y="42312"/>
                    <a:pt x="505334" y="61686"/>
                    <a:pt x="505334" y="85586"/>
                  </a:cubicBezTo>
                  <a:cubicBezTo>
                    <a:pt x="505334" y="109486"/>
                    <a:pt x="485926" y="128860"/>
                    <a:pt x="461986" y="128860"/>
                  </a:cubicBezTo>
                  <a:cubicBezTo>
                    <a:pt x="438046" y="128860"/>
                    <a:pt x="418638" y="109486"/>
                    <a:pt x="418638" y="85586"/>
                  </a:cubicBezTo>
                  <a:cubicBezTo>
                    <a:pt x="418638" y="61686"/>
                    <a:pt x="438046" y="42312"/>
                    <a:pt x="461986" y="42312"/>
                  </a:cubicBezTo>
                  <a:close/>
                  <a:moveTo>
                    <a:pt x="115572" y="42312"/>
                  </a:moveTo>
                  <a:cubicBezTo>
                    <a:pt x="139227" y="42312"/>
                    <a:pt x="158403" y="61686"/>
                    <a:pt x="158403" y="85586"/>
                  </a:cubicBezTo>
                  <a:cubicBezTo>
                    <a:pt x="158403" y="109486"/>
                    <a:pt x="139227" y="128860"/>
                    <a:pt x="115572" y="128860"/>
                  </a:cubicBezTo>
                  <a:cubicBezTo>
                    <a:pt x="91917" y="128860"/>
                    <a:pt x="72741" y="109486"/>
                    <a:pt x="72741" y="85586"/>
                  </a:cubicBezTo>
                  <a:cubicBezTo>
                    <a:pt x="72741" y="61686"/>
                    <a:pt x="91917" y="42312"/>
                    <a:pt x="115572" y="42312"/>
                  </a:cubicBezTo>
                  <a:close/>
                  <a:moveTo>
                    <a:pt x="289038" y="0"/>
                  </a:moveTo>
                  <a:cubicBezTo>
                    <a:pt x="317309" y="0"/>
                    <a:pt x="340227" y="23084"/>
                    <a:pt x="340227" y="51559"/>
                  </a:cubicBezTo>
                  <a:cubicBezTo>
                    <a:pt x="340227" y="80034"/>
                    <a:pt x="317309" y="103118"/>
                    <a:pt x="289038" y="103118"/>
                  </a:cubicBezTo>
                  <a:cubicBezTo>
                    <a:pt x="260767" y="103118"/>
                    <a:pt x="237849" y="80034"/>
                    <a:pt x="237849" y="51559"/>
                  </a:cubicBezTo>
                  <a:cubicBezTo>
                    <a:pt x="237849" y="23084"/>
                    <a:pt x="260767" y="0"/>
                    <a:pt x="289038"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9" name="Group 10"/>
          <p:cNvGrpSpPr/>
          <p:nvPr/>
        </p:nvGrpSpPr>
        <p:grpSpPr>
          <a:xfrm>
            <a:off x="5132151" y="1523446"/>
            <a:ext cx="1927698" cy="1927698"/>
            <a:chOff x="1371604" y="3667129"/>
            <a:chExt cx="1828792" cy="1828792"/>
          </a:xfrm>
        </p:grpSpPr>
        <p:sp>
          <p:nvSpPr>
            <p:cNvPr id="30" name="椭圆 29"/>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12"/>
            <p:cNvSpPr/>
            <p:nvPr/>
          </p:nvSpPr>
          <p:spPr>
            <a:xfrm>
              <a:off x="1883181" y="4156075"/>
              <a:ext cx="805637" cy="850899"/>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2" name="Group 13"/>
          <p:cNvGrpSpPr/>
          <p:nvPr/>
        </p:nvGrpSpPr>
        <p:grpSpPr>
          <a:xfrm>
            <a:off x="8535751" y="1631396"/>
            <a:ext cx="1927698" cy="1927698"/>
            <a:chOff x="1371604" y="3667129"/>
            <a:chExt cx="1828792" cy="1828792"/>
          </a:xfrm>
        </p:grpSpPr>
        <p:sp>
          <p:nvSpPr>
            <p:cNvPr id="33" name="椭圆 32"/>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Oval 15"/>
            <p:cNvSpPr/>
            <p:nvPr/>
          </p:nvSpPr>
          <p:spPr>
            <a:xfrm>
              <a:off x="1860550" y="4175256"/>
              <a:ext cx="850900" cy="812537"/>
            </a:xfrm>
            <a:custGeom>
              <a:avLst/>
              <a:gdLst>
                <a:gd name="connsiteX0" fmla="*/ 344712 w 607286"/>
                <a:gd name="connsiteY0" fmla="*/ 312182 h 579907"/>
                <a:gd name="connsiteX1" fmla="*/ 473660 w 607286"/>
                <a:gd name="connsiteY1" fmla="*/ 312182 h 579907"/>
                <a:gd name="connsiteX2" fmla="*/ 533051 w 607286"/>
                <a:gd name="connsiteY2" fmla="*/ 579907 h 579907"/>
                <a:gd name="connsiteX3" fmla="*/ 359103 w 607286"/>
                <a:gd name="connsiteY3" fmla="*/ 579907 h 579907"/>
                <a:gd name="connsiteX4" fmla="*/ 344712 w 607286"/>
                <a:gd name="connsiteY4" fmla="*/ 312182 h 579907"/>
                <a:gd name="connsiteX5" fmla="*/ 133626 w 607286"/>
                <a:gd name="connsiteY5" fmla="*/ 312182 h 579907"/>
                <a:gd name="connsiteX6" fmla="*/ 262574 w 607286"/>
                <a:gd name="connsiteY6" fmla="*/ 312182 h 579907"/>
                <a:gd name="connsiteX7" fmla="*/ 248297 w 607286"/>
                <a:gd name="connsiteY7" fmla="*/ 579907 h 579907"/>
                <a:gd name="connsiteX8" fmla="*/ 74235 w 607286"/>
                <a:gd name="connsiteY8" fmla="*/ 579907 h 579907"/>
                <a:gd name="connsiteX9" fmla="*/ 133626 w 607286"/>
                <a:gd name="connsiteY9" fmla="*/ 312182 h 579907"/>
                <a:gd name="connsiteX10" fmla="*/ 7081 w 607286"/>
                <a:gd name="connsiteY10" fmla="*/ 231878 h 579907"/>
                <a:gd name="connsiteX11" fmla="*/ 600319 w 607286"/>
                <a:gd name="connsiteY11" fmla="*/ 231878 h 579907"/>
                <a:gd name="connsiteX12" fmla="*/ 607286 w 607286"/>
                <a:gd name="connsiteY12" fmla="*/ 238949 h 579907"/>
                <a:gd name="connsiteX13" fmla="*/ 607286 w 607286"/>
                <a:gd name="connsiteY13" fmla="*/ 277043 h 579907"/>
                <a:gd name="connsiteX14" fmla="*/ 600319 w 607286"/>
                <a:gd name="connsiteY14" fmla="*/ 284115 h 579907"/>
                <a:gd name="connsiteX15" fmla="*/ 562171 w 607286"/>
                <a:gd name="connsiteY15" fmla="*/ 284115 h 579907"/>
                <a:gd name="connsiteX16" fmla="*/ 562171 w 607286"/>
                <a:gd name="connsiteY16" fmla="*/ 341028 h 579907"/>
                <a:gd name="connsiteX17" fmla="*/ 555089 w 607286"/>
                <a:gd name="connsiteY17" fmla="*/ 348099 h 579907"/>
                <a:gd name="connsiteX18" fmla="*/ 517055 w 607286"/>
                <a:gd name="connsiteY18" fmla="*/ 348099 h 579907"/>
                <a:gd name="connsiteX19" fmla="*/ 510202 w 607286"/>
                <a:gd name="connsiteY19" fmla="*/ 342739 h 579907"/>
                <a:gd name="connsiteX20" fmla="*/ 495240 w 607286"/>
                <a:gd name="connsiteY20" fmla="*/ 284115 h 579907"/>
                <a:gd name="connsiteX21" fmla="*/ 112046 w 607286"/>
                <a:gd name="connsiteY21" fmla="*/ 284115 h 579907"/>
                <a:gd name="connsiteX22" fmla="*/ 97084 w 607286"/>
                <a:gd name="connsiteY22" fmla="*/ 342739 h 579907"/>
                <a:gd name="connsiteX23" fmla="*/ 90345 w 607286"/>
                <a:gd name="connsiteY23" fmla="*/ 348099 h 579907"/>
                <a:gd name="connsiteX24" fmla="*/ 52197 w 607286"/>
                <a:gd name="connsiteY24" fmla="*/ 348099 h 579907"/>
                <a:gd name="connsiteX25" fmla="*/ 45230 w 607286"/>
                <a:gd name="connsiteY25" fmla="*/ 341028 h 579907"/>
                <a:gd name="connsiteX26" fmla="*/ 45230 w 607286"/>
                <a:gd name="connsiteY26" fmla="*/ 284115 h 579907"/>
                <a:gd name="connsiteX27" fmla="*/ 7081 w 607286"/>
                <a:gd name="connsiteY27" fmla="*/ 284115 h 579907"/>
                <a:gd name="connsiteX28" fmla="*/ 0 w 607286"/>
                <a:gd name="connsiteY28" fmla="*/ 277043 h 579907"/>
                <a:gd name="connsiteX29" fmla="*/ 0 w 607286"/>
                <a:gd name="connsiteY29" fmla="*/ 238949 h 579907"/>
                <a:gd name="connsiteX30" fmla="*/ 7081 w 607286"/>
                <a:gd name="connsiteY30" fmla="*/ 231878 h 579907"/>
                <a:gd name="connsiteX31" fmla="*/ 327988 w 607286"/>
                <a:gd name="connsiteY31" fmla="*/ 71 h 579907"/>
                <a:gd name="connsiteX32" fmla="*/ 404277 w 607286"/>
                <a:gd name="connsiteY32" fmla="*/ 71 h 579907"/>
                <a:gd name="connsiteX33" fmla="*/ 449502 w 607286"/>
                <a:gd name="connsiteY33" fmla="*/ 203864 h 579907"/>
                <a:gd name="connsiteX34" fmla="*/ 338837 w 607286"/>
                <a:gd name="connsiteY34" fmla="*/ 203864 h 579907"/>
                <a:gd name="connsiteX35" fmla="*/ 327988 w 607286"/>
                <a:gd name="connsiteY35" fmla="*/ 71 h 579907"/>
                <a:gd name="connsiteX36" fmla="*/ 202949 w 607286"/>
                <a:gd name="connsiteY36" fmla="*/ 0 h 579907"/>
                <a:gd name="connsiteX37" fmla="*/ 279369 w 607286"/>
                <a:gd name="connsiteY37" fmla="*/ 0 h 579907"/>
                <a:gd name="connsiteX38" fmla="*/ 268403 w 607286"/>
                <a:gd name="connsiteY38" fmla="*/ 203793 h 579907"/>
                <a:gd name="connsiteX39" fmla="*/ 157714 w 607286"/>
                <a:gd name="connsiteY39" fmla="*/ 203793 h 579907"/>
                <a:gd name="connsiteX40" fmla="*/ 202949 w 607286"/>
                <a:gd name="connsiteY40" fmla="*/ 0 h 57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286" h="579907">
                  <a:moveTo>
                    <a:pt x="344712" y="312182"/>
                  </a:moveTo>
                  <a:lnTo>
                    <a:pt x="473660" y="312182"/>
                  </a:lnTo>
                  <a:cubicBezTo>
                    <a:pt x="493533" y="401462"/>
                    <a:pt x="513292" y="490741"/>
                    <a:pt x="533051" y="579907"/>
                  </a:cubicBezTo>
                  <a:lnTo>
                    <a:pt x="359103" y="579907"/>
                  </a:lnTo>
                  <a:cubicBezTo>
                    <a:pt x="354306" y="490741"/>
                    <a:pt x="349509" y="401462"/>
                    <a:pt x="344712" y="312182"/>
                  </a:cubicBezTo>
                  <a:close/>
                  <a:moveTo>
                    <a:pt x="133626" y="312182"/>
                  </a:moveTo>
                  <a:lnTo>
                    <a:pt x="262574" y="312182"/>
                  </a:lnTo>
                  <a:cubicBezTo>
                    <a:pt x="257891" y="401462"/>
                    <a:pt x="253094" y="490741"/>
                    <a:pt x="248297" y="579907"/>
                  </a:cubicBezTo>
                  <a:lnTo>
                    <a:pt x="74235" y="579907"/>
                  </a:lnTo>
                  <a:cubicBezTo>
                    <a:pt x="94108" y="490741"/>
                    <a:pt x="113867" y="401462"/>
                    <a:pt x="133626" y="312182"/>
                  </a:cubicBezTo>
                  <a:close/>
                  <a:moveTo>
                    <a:pt x="7081" y="231878"/>
                  </a:moveTo>
                  <a:lnTo>
                    <a:pt x="600319" y="231878"/>
                  </a:lnTo>
                  <a:cubicBezTo>
                    <a:pt x="604202" y="231878"/>
                    <a:pt x="607286" y="235072"/>
                    <a:pt x="607286" y="238949"/>
                  </a:cubicBezTo>
                  <a:lnTo>
                    <a:pt x="607286" y="277043"/>
                  </a:lnTo>
                  <a:cubicBezTo>
                    <a:pt x="607286" y="280921"/>
                    <a:pt x="604202" y="284115"/>
                    <a:pt x="600319" y="284115"/>
                  </a:cubicBezTo>
                  <a:lnTo>
                    <a:pt x="562171" y="284115"/>
                  </a:lnTo>
                  <a:lnTo>
                    <a:pt x="562171" y="341028"/>
                  </a:lnTo>
                  <a:cubicBezTo>
                    <a:pt x="562171" y="344906"/>
                    <a:pt x="558973" y="348099"/>
                    <a:pt x="555089" y="348099"/>
                  </a:cubicBezTo>
                  <a:lnTo>
                    <a:pt x="517055" y="348099"/>
                  </a:lnTo>
                  <a:cubicBezTo>
                    <a:pt x="513857" y="348099"/>
                    <a:pt x="511002" y="345932"/>
                    <a:pt x="510202" y="342739"/>
                  </a:cubicBezTo>
                  <a:lnTo>
                    <a:pt x="495240" y="284115"/>
                  </a:lnTo>
                  <a:lnTo>
                    <a:pt x="112046" y="284115"/>
                  </a:lnTo>
                  <a:lnTo>
                    <a:pt x="97084" y="342739"/>
                  </a:lnTo>
                  <a:cubicBezTo>
                    <a:pt x="96398" y="345932"/>
                    <a:pt x="93543" y="348099"/>
                    <a:pt x="90345" y="348099"/>
                  </a:cubicBezTo>
                  <a:lnTo>
                    <a:pt x="52197" y="348099"/>
                  </a:lnTo>
                  <a:cubicBezTo>
                    <a:pt x="48313" y="348099"/>
                    <a:pt x="45230" y="344906"/>
                    <a:pt x="45230" y="341028"/>
                  </a:cubicBezTo>
                  <a:lnTo>
                    <a:pt x="45230" y="284115"/>
                  </a:lnTo>
                  <a:lnTo>
                    <a:pt x="7081" y="284115"/>
                  </a:lnTo>
                  <a:cubicBezTo>
                    <a:pt x="3198" y="284115"/>
                    <a:pt x="0" y="280921"/>
                    <a:pt x="0" y="277043"/>
                  </a:cubicBezTo>
                  <a:lnTo>
                    <a:pt x="0" y="238949"/>
                  </a:lnTo>
                  <a:cubicBezTo>
                    <a:pt x="0" y="235072"/>
                    <a:pt x="3198" y="231878"/>
                    <a:pt x="7081" y="231878"/>
                  </a:cubicBezTo>
                  <a:close/>
                  <a:moveTo>
                    <a:pt x="327988" y="71"/>
                  </a:moveTo>
                  <a:lnTo>
                    <a:pt x="404277" y="71"/>
                  </a:lnTo>
                  <a:cubicBezTo>
                    <a:pt x="419352" y="67926"/>
                    <a:pt x="434427" y="135895"/>
                    <a:pt x="449502" y="203864"/>
                  </a:cubicBezTo>
                  <a:lnTo>
                    <a:pt x="338837" y="203864"/>
                  </a:lnTo>
                  <a:cubicBezTo>
                    <a:pt x="335183" y="135895"/>
                    <a:pt x="331528" y="67926"/>
                    <a:pt x="327988" y="71"/>
                  </a:cubicBezTo>
                  <a:close/>
                  <a:moveTo>
                    <a:pt x="202949" y="0"/>
                  </a:moveTo>
                  <a:lnTo>
                    <a:pt x="279369" y="0"/>
                  </a:lnTo>
                  <a:cubicBezTo>
                    <a:pt x="275714" y="67855"/>
                    <a:pt x="272058" y="135824"/>
                    <a:pt x="268403" y="203793"/>
                  </a:cubicBezTo>
                  <a:lnTo>
                    <a:pt x="157714" y="203793"/>
                  </a:lnTo>
                  <a:cubicBezTo>
                    <a:pt x="172792" y="135824"/>
                    <a:pt x="187871" y="67855"/>
                    <a:pt x="202949"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853381" y="3677285"/>
            <a:ext cx="3611880" cy="2982595"/>
            <a:chOff x="923884" y="5121881"/>
            <a:chExt cx="3611880" cy="2982595"/>
          </a:xfrm>
        </p:grpSpPr>
        <p:sp>
          <p:nvSpPr>
            <p:cNvPr id="18" name="矩形 17"/>
            <p:cNvSpPr/>
            <p:nvPr/>
          </p:nvSpPr>
          <p:spPr bwMode="auto">
            <a:xfrm>
              <a:off x="1097874" y="5491451"/>
              <a:ext cx="3264535" cy="261302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主要是从经济与技术相结合的角度探讨技术创新在经济发展过程中的作用。创业是个跨学科、多层面的复杂现象，是通过必要的时间和努力发现与把握商业机会，通过创建企业或企业组织结构创新，筹集并配置各种资源，将新颖的产品或者服务推向市场，从而实现企业经济价值和社会价值的过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923884" y="5121881"/>
              <a:ext cx="361188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（一）两者研究的视角不同</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534476" y="3677285"/>
            <a:ext cx="3493770" cy="2111375"/>
            <a:chOff x="1065489" y="5121881"/>
            <a:chExt cx="3493770" cy="2111375"/>
          </a:xfrm>
        </p:grpSpPr>
        <p:sp>
          <p:nvSpPr>
            <p:cNvPr id="21" name="矩形 20"/>
            <p:cNvSpPr/>
            <p:nvPr/>
          </p:nvSpPr>
          <p:spPr bwMode="auto">
            <a:xfrm>
              <a:off x="1397594" y="5460971"/>
              <a:ext cx="2828925"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创新一定会带给市场一种新东西，可以是一项新产品、新服务或者新生产过程，可以将其商业化，也可以不商业化。创业就是要创建一个企业，将成果商业化，以获取利润的过程。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065489" y="5121881"/>
              <a:ext cx="349377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（二）两者的本质特征不同</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3" name="组合 22"/>
          <p:cNvGrpSpPr/>
          <p:nvPr/>
        </p:nvGrpSpPr>
        <p:grpSpPr>
          <a:xfrm>
            <a:off x="8169275" y="3559175"/>
            <a:ext cx="3254375" cy="1831340"/>
            <a:chOff x="1155659" y="5121881"/>
            <a:chExt cx="3395345" cy="1831340"/>
          </a:xfrm>
        </p:grpSpPr>
        <p:sp>
          <p:nvSpPr>
            <p:cNvPr id="24" name="矩形 23"/>
            <p:cNvSpPr/>
            <p:nvPr/>
          </p:nvSpPr>
          <p:spPr bwMode="auto">
            <a:xfrm>
              <a:off x="1397594" y="5460971"/>
              <a:ext cx="315341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创新体现的是结果，是一项新的或改进的产品过程或服务。创业体现的是工具或手段，它是通过创业而获得创新的利润的过程。</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5" name="文本框 24"/>
            <p:cNvSpPr txBox="1"/>
            <p:nvPr/>
          </p:nvSpPr>
          <p:spPr>
            <a:xfrm>
              <a:off x="1155659" y="5121881"/>
              <a:ext cx="33947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（三）两者的侧重点不同</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一、创新与创业的区别</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380299" y="2652289"/>
            <a:ext cx="3097530" cy="1857375"/>
            <a:chOff x="1235669" y="5121881"/>
            <a:chExt cx="3097530" cy="1857375"/>
          </a:xfrm>
        </p:grpSpPr>
        <p:sp>
          <p:nvSpPr>
            <p:cNvPr id="31" name="矩形 30"/>
            <p:cNvSpPr/>
            <p:nvPr/>
          </p:nvSpPr>
          <p:spPr bwMode="auto">
            <a:xfrm>
              <a:off x="1235669" y="5767041"/>
              <a:ext cx="3097530"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创新是创业的动力和源泉，是创业的本质和基础。创业通过创新拓宽商业视野获取市场机会整合独特资源，推进企业成长。</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235669" y="5121881"/>
              <a:ext cx="291719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（一）创新是创业的动力和源泉</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380299" y="4594225"/>
            <a:ext cx="3097530" cy="2137410"/>
            <a:chOff x="1235669" y="5121881"/>
            <a:chExt cx="3097530" cy="2137410"/>
          </a:xfrm>
        </p:grpSpPr>
        <p:sp>
          <p:nvSpPr>
            <p:cNvPr id="34" name="矩形 33"/>
            <p:cNvSpPr/>
            <p:nvPr/>
          </p:nvSpPr>
          <p:spPr bwMode="auto">
            <a:xfrm>
              <a:off x="1235669" y="5767041"/>
              <a:ext cx="309753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创业应该是具有创新精神的个体与有价值的商业机会的结合，是开创新的事业，其本质在于把握市场机会、创造性地整合资源、创新和超前行动。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397594" y="5121881"/>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（三）创业的本质是创新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196192" y="2652289"/>
            <a:ext cx="3728720" cy="1840865"/>
            <a:chOff x="1397594" y="5121881"/>
            <a:chExt cx="3728720" cy="1840865"/>
          </a:xfrm>
        </p:grpSpPr>
        <p:sp>
          <p:nvSpPr>
            <p:cNvPr id="37" name="矩形 36"/>
            <p:cNvSpPr/>
            <p:nvPr/>
          </p:nvSpPr>
          <p:spPr bwMode="auto">
            <a:xfrm>
              <a:off x="1397594" y="5750531"/>
              <a:ext cx="372872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创新的价值就在于将潜在的知识、技术和市场机会转化为现实生产力，实现社会财富的增长，造福于人类社会。而要实现这种转化的根本途径就是创业。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76098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（二）创新的价值常常体现于创业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6192" y="4594225"/>
            <a:ext cx="3728720" cy="2137410"/>
            <a:chOff x="1397594" y="5121881"/>
            <a:chExt cx="3728720" cy="2137410"/>
          </a:xfrm>
        </p:grpSpPr>
        <p:sp>
          <p:nvSpPr>
            <p:cNvPr id="40" name="矩形 39"/>
            <p:cNvSpPr/>
            <p:nvPr/>
          </p:nvSpPr>
          <p:spPr bwMode="auto">
            <a:xfrm>
              <a:off x="1397594" y="5767041"/>
              <a:ext cx="3728720"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创业可以推动新发明、新产品或新服务的不断涌现，创造出新的市场需求，从而进一步推动和深化科技创新，因而也就能提高企业甚至是整个国家的创新能力，从而推动经济增长。</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5121881"/>
              <a:ext cx="276034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（四）创业推动并深化创新</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二、创新与创业的联系</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二、创新与创业的联系</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pic>
        <p:nvPicPr>
          <p:cNvPr id="16" name="图片 15"/>
          <p:cNvPicPr>
            <a:picLocks noChangeAspect="1"/>
          </p:cNvPicPr>
          <p:nvPr/>
        </p:nvPicPr>
        <p:blipFill>
          <a:blip r:embed="rId1"/>
          <a:stretch>
            <a:fillRect/>
          </a:stretch>
        </p:blipFill>
        <p:spPr>
          <a:xfrm>
            <a:off x="897890" y="933450"/>
            <a:ext cx="8391525" cy="499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434080" y="2728595"/>
            <a:ext cx="6477000" cy="738505"/>
          </a:xfrm>
          <a:prstGeom prst="rect">
            <a:avLst/>
          </a:prstGeom>
        </p:spPr>
        <p:txBody>
          <a:bodyPr wrap="square" lIns="0" tIns="0" rIns="0" bIns="0">
            <a:spAutoFit/>
          </a:bodyPr>
          <a:lstStyle/>
          <a:p>
            <a:pPr lvl="0"/>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03 </a:t>
            </a:r>
            <a:r>
              <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大学生创新创业教育</a:t>
            </a:r>
            <a:endParaRPr lang="zh-CN" altLang="en-US" sz="480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81525"/>
            <a:ext cx="12192000" cy="2276475"/>
          </a:xfrm>
          <a:prstGeom prst="rect">
            <a:avLst/>
          </a:prstGeom>
          <a:gradFill flip="none" rotWithShape="1">
            <a:gsLst>
              <a:gs pos="17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圆角 2"/>
          <p:cNvSpPr/>
          <p:nvPr/>
        </p:nvSpPr>
        <p:spPr>
          <a:xfrm>
            <a:off x="1454149" y="519920"/>
            <a:ext cx="3465966" cy="5614179"/>
          </a:xfrm>
          <a:prstGeom prst="roundRect">
            <a:avLst>
              <a:gd name="adj" fmla="val 5000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5258435" y="829310"/>
            <a:ext cx="6231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一、高校创新创业型人才培养</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1" name="Oval 6"/>
          <p:cNvSpPr/>
          <p:nvPr/>
        </p:nvSpPr>
        <p:spPr>
          <a:xfrm>
            <a:off x="5522029" y="1938289"/>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 name="组合 7"/>
          <p:cNvGrpSpPr/>
          <p:nvPr/>
        </p:nvGrpSpPr>
        <p:grpSpPr>
          <a:xfrm>
            <a:off x="6253484" y="2044000"/>
            <a:ext cx="4897755" cy="1551130"/>
            <a:chOff x="845174" y="5121881"/>
            <a:chExt cx="4897755" cy="1551130"/>
          </a:xfrm>
        </p:grpSpPr>
        <p:sp>
          <p:nvSpPr>
            <p:cNvPr id="9" name="矩形 8"/>
            <p:cNvSpPr/>
            <p:nvPr/>
          </p:nvSpPr>
          <p:spPr bwMode="auto">
            <a:xfrm>
              <a:off x="845174" y="5460796"/>
              <a:ext cx="3563677"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迎接知识经济的迫切需要</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建设创新型强国的必然要求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深化教育改革的重要任务</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促进人才全面发展的有效途径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文本框 9"/>
            <p:cNvSpPr txBox="1"/>
            <p:nvPr/>
          </p:nvSpPr>
          <p:spPr>
            <a:xfrm>
              <a:off x="845174" y="5121881"/>
              <a:ext cx="489775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（一）高校创新创业型人才培养的意义</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282321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创新、创业</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创新与创业的关系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MH_Entry_3"/>
          <p:cNvSpPr/>
          <p:nvPr>
            <p:custDataLst>
              <p:tags r:id="rId5"/>
            </p:custDataLst>
          </p:nvPr>
        </p:nvSpPr>
        <p:spPr>
          <a:xfrm>
            <a:off x="6344920" y="3648710"/>
            <a:ext cx="3994785" cy="511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第三节　大学生创新创业教育</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lvl="0"/>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5" grpId="0" bldLvl="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8790" y="699770"/>
            <a:ext cx="673925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二、我国高校创新创业教育现状</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1020934" y="2712860"/>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1766637" y="2619816"/>
            <a:ext cx="4584065" cy="1270635"/>
            <a:chOff x="845174" y="5121881"/>
            <a:chExt cx="4584065" cy="1270635"/>
          </a:xfrm>
        </p:grpSpPr>
        <p:sp>
          <p:nvSpPr>
            <p:cNvPr id="7" name="矩形 6"/>
            <p:cNvSpPr/>
            <p:nvPr/>
          </p:nvSpPr>
          <p:spPr bwMode="auto">
            <a:xfrm>
              <a:off x="845174" y="5460971"/>
              <a:ext cx="4584065"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从企业角度分析高校创新创业教育现状</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从高校老师角度分析高校创新创业教育现状</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从大学生自身进行创新创业教育现状调查</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845174" y="5121881"/>
              <a:ext cx="39300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（一）高校创新创业教育现状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9" name="矩形 8"/>
          <p:cNvSpPr/>
          <p:nvPr/>
        </p:nvSpPr>
        <p:spPr bwMode="auto">
          <a:xfrm>
            <a:off x="946785" y="4041140"/>
            <a:ext cx="4989195" cy="2553335"/>
          </a:xfrm>
          <a:prstGeom prst="rect">
            <a:avLst/>
          </a:prstGeom>
        </p:spPr>
        <p:txBody>
          <a:bodyPr wrap="square">
            <a:spAutoFit/>
            <a:scene3d>
              <a:camera prst="orthographicFront"/>
              <a:lightRig rig="threePt" dir="t"/>
            </a:scene3d>
            <a:sp3d contourW="12700"/>
          </a:bodyPr>
          <a:lstStyle/>
          <a:p>
            <a:pPr>
              <a:lnSpc>
                <a:spcPct val="125000"/>
              </a:lnSpc>
              <a:defRPr/>
            </a:pPr>
            <a:r>
              <a:rPr lang="zh-CN" altLang="en-US" sz="1800" b="1" spc="300" dirty="0">
                <a:solidFill>
                  <a:schemeClr val="tx1">
                    <a:lumMod val="85000"/>
                    <a:lumOff val="15000"/>
                  </a:schemeClr>
                </a:solidFill>
                <a:latin typeface="宋体" panose="02010600030101010101" pitchFamily="2" charset="-122"/>
                <a:ea typeface="宋体" panose="02010600030101010101" pitchFamily="2" charset="-122"/>
                <a:cs typeface="Segoe UI Light" panose="020B0502040204020203" pitchFamily="34" charset="0"/>
                <a:sym typeface="Arial" panose="020B0604020202020204" pitchFamily="34" charset="0"/>
              </a:rPr>
              <a:t>（二）存在的问题</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没有真正意识到加强创新创业教育的意义</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适当的创新创业型人才培养模式没有形成</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高校创新创业教育尚未形成明确的目标导向</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现有教师队伍水平与创新创业教育要求不匹配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5. 创新创业教育平台扁平化、实践模式趋同</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6. 创新创业教育教材可选择性不大，没有形成权威的创新创业教育教材体系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42" name="文本框 41"/>
          <p:cNvSpPr txBox="1"/>
          <p:nvPr/>
        </p:nvSpPr>
        <p:spPr>
          <a:xfrm>
            <a:off x="1634490" y="2078990"/>
            <a:ext cx="2667000"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（一）转变教育理念，注重学生创新意识、创新能力培养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8195945" y="2078990"/>
            <a:ext cx="238061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（二）改革教学内容，完善课程体系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8" name="文本框 47"/>
          <p:cNvSpPr txBox="1"/>
          <p:nvPr/>
        </p:nvSpPr>
        <p:spPr>
          <a:xfrm>
            <a:off x="1634490" y="3571875"/>
            <a:ext cx="276161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（三）改进教学模式，灵活运用教学方法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1" name="文本框 50"/>
          <p:cNvSpPr txBox="1"/>
          <p:nvPr/>
        </p:nvSpPr>
        <p:spPr>
          <a:xfrm>
            <a:off x="8195945" y="3571875"/>
            <a:ext cx="2816860"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（四）加强师资队伍建设，建设一支高素质的师资队伍</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4" name="文本框 53"/>
          <p:cNvSpPr txBox="1"/>
          <p:nvPr/>
        </p:nvSpPr>
        <p:spPr>
          <a:xfrm>
            <a:off x="1633855" y="5065395"/>
            <a:ext cx="2667635" cy="92202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（五）建构多元化的人才培养评价体系，加强对质量的监控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57" name="文本框 56"/>
          <p:cNvSpPr txBox="1"/>
          <p:nvPr/>
        </p:nvSpPr>
        <p:spPr>
          <a:xfrm>
            <a:off x="8195945" y="5065395"/>
            <a:ext cx="271907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（六）营造创业文化氛围，健全支持体系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63" name="文本框 62"/>
          <p:cNvSpPr txBox="1"/>
          <p:nvPr/>
        </p:nvSpPr>
        <p:spPr>
          <a:xfrm>
            <a:off x="66040" y="618490"/>
            <a:ext cx="746633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三、高校创新创业人才培养的策略</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356235" y="1522095"/>
            <a:ext cx="7436485" cy="3553460"/>
          </a:xfrm>
          <a:prstGeom prst="rect">
            <a:avLst/>
          </a:prstGeom>
        </p:spPr>
        <p:txBody>
          <a:bodyPr wrap="square">
            <a:spAutoFit/>
          </a:bodyPr>
          <a:lstStyle/>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（一）国家相关政策支持，为教育指明培养方向</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从国家层面已经把创新创业人才培养和教育提到了发展的重要位置，在此背景之下，培养“创新创业型人才”应成为高校教育发展的新趋势。</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（二）各高校高度重视并积极实施，有力推动创新创业教育的进展</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为顺应时代需求，各高校尝试开展各类创新型教育培养模式，并取得一定的成就，为培养创新创业人才提供了良好的基础和实践经验。</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b="1">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（三）各项创新创业活动适时开展，极大地带动学生的热情和激情</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为了积极响应国家号召，在高校创新教育模式的同时，社会各界也充分利用各种途径组织各项活动，即为高校人才提供了创新创业活动平台，也极大地检验了创新创业人才培养的效果，带动了学生的热情和激情。</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3" name="文本框 62"/>
          <p:cNvSpPr txBox="1"/>
          <p:nvPr/>
        </p:nvSpPr>
        <p:spPr>
          <a:xfrm>
            <a:off x="0" y="237490"/>
            <a:ext cx="8044180" cy="107632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四、创新创业型本科人才培养社会发展趋势分析</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27450" y="587375"/>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5644471" y="587172"/>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3956685" y="1586230"/>
            <a:ext cx="8192135" cy="258445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知识目标：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了解创新的含义，掌握创新的类型，熟知创新的特征与基本要素；</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了解创业的含义，掌握创业的功能、分类和社会价值；</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3. 掌握创新与创业的区别与联系。</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技能目标：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能够学会在实际中将创新与创业结合应用；</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能根据学校创新创业人才培养政策选择适合自己的创新创业方式。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1" name="椭圆 10"/>
          <p:cNvSpPr/>
          <p:nvPr/>
        </p:nvSpPr>
        <p:spPr>
          <a:xfrm>
            <a:off x="495517" y="1492249"/>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815774" y="1813141"/>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创新、创业</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1107440" y="1731010"/>
            <a:ext cx="7159625" cy="3553460"/>
          </a:xfrm>
          <a:prstGeom prst="rect">
            <a:avLst/>
          </a:prstGeom>
        </p:spPr>
        <p:txBody>
          <a:bodyPr wrap="square">
            <a:spAutoFit/>
          </a:bodyPr>
          <a:lstStyle/>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创新是指人类提供前所未有的事物的一种活动，英文是“</a:t>
            </a:r>
            <a:r>
              <a:rPr lang="en-US" altLang="zh-CN"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inmvatio</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”，起源于拉丁语，原意有三层含义：①更新；②创造新的东西；③改变。</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a:t>
            </a:r>
            <a:r>
              <a:rPr lang="en-US" altLang="zh-CN"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狭义创新</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是相对于其他人或全人类来说的，你是第一，是首创。狭义创新是真正具有推动社会进步意义的，比如爱因斯坦发现相对论、爱迪生发明电灯等。</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a:t>
            </a:r>
            <a:r>
              <a:rPr lang="en-US" altLang="zh-CN"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广义创新</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虽然相对于其他人我们不是第一个，但相对于我们自己来说，是第一，是首创。其比较简单，容易学习和掌握。广义创新即指，一个人对某一问题的解决是否属于创造性的，不在于这一问题及其解决的方法是否曾有别人提出过，而在于对他本人来说是不是新颖的、前所未有的。</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852805" y="1029970"/>
            <a:ext cx="3175000" cy="460375"/>
          </a:xfrm>
          <a:prstGeom prst="rect">
            <a:avLst/>
          </a:prstGeom>
          <a:noFill/>
        </p:spPr>
        <p:txBody>
          <a:bodyPr wrap="square" rtlCol="0">
            <a:spAutoFit/>
          </a:bodyPr>
          <a:p>
            <a:r>
              <a:rPr lang="zh-CN" altLang="en-US" sz="2400" b="1"/>
              <a:t>（一）创新的含义</a:t>
            </a:r>
            <a:endParaRPr lang="zh-CN" altLang="en-US" sz="2400" b="1"/>
          </a:p>
        </p:txBody>
      </p:sp>
      <p:pic>
        <p:nvPicPr>
          <p:cNvPr id="3" name="图片 2"/>
          <p:cNvPicPr>
            <a:picLocks noChangeAspect="1"/>
          </p:cNvPicPr>
          <p:nvPr/>
        </p:nvPicPr>
        <p:blipFill>
          <a:blip r:embed="rId1"/>
          <a:stretch>
            <a:fillRect/>
          </a:stretch>
        </p:blipFill>
        <p:spPr>
          <a:xfrm>
            <a:off x="8429625" y="789305"/>
            <a:ext cx="3462655" cy="5436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073726" y="1295012"/>
            <a:ext cx="3274695" cy="2868613"/>
            <a:chOff x="1803578" y="2959100"/>
            <a:chExt cx="3274695" cy="2868613"/>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76" name="组合 75"/>
            <p:cNvGrpSpPr/>
            <p:nvPr/>
          </p:nvGrpSpPr>
          <p:grpSpPr>
            <a:xfrm>
              <a:off x="1803578" y="3716338"/>
              <a:ext cx="3274695" cy="2111375"/>
              <a:chOff x="1116289" y="5121881"/>
              <a:chExt cx="3274695" cy="2111375"/>
            </a:xfrm>
          </p:grpSpPr>
          <p:sp>
            <p:nvSpPr>
              <p:cNvPr id="77" name="矩形 76"/>
              <p:cNvSpPr/>
              <p:nvPr/>
            </p:nvSpPr>
            <p:spPr bwMode="auto">
              <a:xfrm>
                <a:off x="1116289" y="5460971"/>
                <a:ext cx="3274695" cy="177228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开拓式创新是最有价值、最有难度的一种创新，这种创新所创造的事物是历史上不曾出现过的，是全新的，并且对于历史进程具有深远的影响，它往往伴随着天才人物的灵光乍现，带有一定的偶然性。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1704299" y="5121881"/>
                <a:ext cx="2295525"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1. 开拓式创新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4" name="Group 41"/>
          <p:cNvGrpSpPr/>
          <p:nvPr/>
        </p:nvGrpSpPr>
        <p:grpSpPr>
          <a:xfrm>
            <a:off x="4866581" y="1294911"/>
            <a:ext cx="2921635" cy="2282074"/>
            <a:chOff x="2084883" y="2985569"/>
            <a:chExt cx="2921635" cy="2282074"/>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6" name="组合 85"/>
            <p:cNvGrpSpPr/>
            <p:nvPr/>
          </p:nvGrpSpPr>
          <p:grpSpPr>
            <a:xfrm>
              <a:off x="2084883" y="3716338"/>
              <a:ext cx="2921635" cy="1551305"/>
              <a:chOff x="1397594" y="5121881"/>
              <a:chExt cx="2921635" cy="1551305"/>
            </a:xfrm>
          </p:grpSpPr>
          <p:sp>
            <p:nvSpPr>
              <p:cNvPr id="87" name="矩形 86"/>
              <p:cNvSpPr/>
              <p:nvPr/>
            </p:nvSpPr>
            <p:spPr bwMode="auto">
              <a:xfrm>
                <a:off x="1397594" y="5460971"/>
                <a:ext cx="2921635" cy="121221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升级式创新非常重要，因为早期产品往往是比较粗糙的、价格昂贵的，而升级式创新起到了完善产品、降低门槛的作用。</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1704299" y="5121881"/>
                <a:ext cx="2308225"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2. 升级式创新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94" name="Group 46"/>
          <p:cNvGrpSpPr/>
          <p:nvPr/>
        </p:nvGrpSpPr>
        <p:grpSpPr>
          <a:xfrm>
            <a:off x="8172391" y="1295012"/>
            <a:ext cx="3163570" cy="2027873"/>
            <a:chOff x="2084883" y="2959100"/>
            <a:chExt cx="3163570" cy="2027873"/>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6" name="组合 95"/>
            <p:cNvGrpSpPr/>
            <p:nvPr/>
          </p:nvGrpSpPr>
          <p:grpSpPr>
            <a:xfrm>
              <a:off x="2084883" y="3716338"/>
              <a:ext cx="3163570" cy="1270635"/>
              <a:chOff x="1397594" y="5121881"/>
              <a:chExt cx="3163570" cy="1270635"/>
            </a:xfrm>
          </p:grpSpPr>
          <p:sp>
            <p:nvSpPr>
              <p:cNvPr id="97" name="矩形 96"/>
              <p:cNvSpPr/>
              <p:nvPr/>
            </p:nvSpPr>
            <p:spPr bwMode="auto">
              <a:xfrm>
                <a:off x="1397594" y="5460971"/>
                <a:ext cx="3163570"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差异化创新应该是最常见的一种创新模式，它是由消费者驱动产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生的创新模式。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1704299" y="5121881"/>
                <a:ext cx="2309495"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3. 差异化创新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79" name="Group 51"/>
          <p:cNvGrpSpPr/>
          <p:nvPr/>
        </p:nvGrpSpPr>
        <p:grpSpPr>
          <a:xfrm>
            <a:off x="1073726" y="4172818"/>
            <a:ext cx="3106420" cy="2008852"/>
            <a:chOff x="1676578" y="2978121"/>
            <a:chExt cx="3106420" cy="2008852"/>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1" name="组合 80"/>
            <p:cNvGrpSpPr/>
            <p:nvPr/>
          </p:nvGrpSpPr>
          <p:grpSpPr>
            <a:xfrm>
              <a:off x="1676578" y="3716338"/>
              <a:ext cx="3106420" cy="1270635"/>
              <a:chOff x="989289" y="5121881"/>
              <a:chExt cx="3106420" cy="1270635"/>
            </a:xfrm>
          </p:grpSpPr>
          <p:sp>
            <p:nvSpPr>
              <p:cNvPr id="82" name="矩形 81"/>
              <p:cNvSpPr/>
              <p:nvPr/>
            </p:nvSpPr>
            <p:spPr bwMode="auto">
              <a:xfrm>
                <a:off x="989289" y="5460971"/>
                <a:ext cx="3106420"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组合式创新同样是一种常见的创新模式，它依赖的不是技术进步，而是对于新需求的敏锐洞察。</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1704299" y="5121881"/>
                <a:ext cx="2169160"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4. 组合式创新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89" name="Group 56"/>
          <p:cNvGrpSpPr/>
          <p:nvPr/>
        </p:nvGrpSpPr>
        <p:grpSpPr>
          <a:xfrm>
            <a:off x="4643061" y="4191084"/>
            <a:ext cx="3145155" cy="1972319"/>
            <a:chOff x="1861363" y="3014654"/>
            <a:chExt cx="3145155" cy="1972319"/>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91" name="组合 90"/>
            <p:cNvGrpSpPr/>
            <p:nvPr/>
          </p:nvGrpSpPr>
          <p:grpSpPr>
            <a:xfrm>
              <a:off x="1861363" y="3716338"/>
              <a:ext cx="3145155" cy="1270635"/>
              <a:chOff x="1174074" y="5121881"/>
              <a:chExt cx="3145155" cy="1270635"/>
            </a:xfrm>
          </p:grpSpPr>
          <p:sp>
            <p:nvSpPr>
              <p:cNvPr id="92" name="矩形 91"/>
              <p:cNvSpPr/>
              <p:nvPr/>
            </p:nvSpPr>
            <p:spPr bwMode="auto">
              <a:xfrm>
                <a:off x="1174074" y="5460971"/>
                <a:ext cx="3145155"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把在A领域所使用的技术或模式，移植到看似没有关联的B领域，从而创造出新的产品或模式。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1704299" y="5121881"/>
                <a:ext cx="2151380"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5. 移植式创新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grpSp>
        <p:nvGrpSpPr>
          <p:cNvPr id="99" name="Group 61"/>
          <p:cNvGrpSpPr/>
          <p:nvPr/>
        </p:nvGrpSpPr>
        <p:grpSpPr>
          <a:xfrm>
            <a:off x="8251131" y="4163588"/>
            <a:ext cx="2994660" cy="2027311"/>
            <a:chOff x="2084883" y="2959662"/>
            <a:chExt cx="2994660" cy="2027311"/>
          </a:xfrm>
        </p:grpSpPr>
        <p:sp>
          <p:nvSpPr>
            <p:cNvPr id="100" name="Oval 62"/>
            <p:cNvSpPr/>
            <p:nvPr/>
          </p:nvSpPr>
          <p:spPr>
            <a:xfrm>
              <a:off x="3022202" y="2959662"/>
              <a:ext cx="584200" cy="583074"/>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01" name="组合 100"/>
            <p:cNvGrpSpPr/>
            <p:nvPr/>
          </p:nvGrpSpPr>
          <p:grpSpPr>
            <a:xfrm>
              <a:off x="2084883" y="3716338"/>
              <a:ext cx="2994660" cy="1270635"/>
              <a:chOff x="1397594" y="5121881"/>
              <a:chExt cx="2994660" cy="1270635"/>
            </a:xfrm>
          </p:grpSpPr>
          <p:sp>
            <p:nvSpPr>
              <p:cNvPr id="102" name="矩形 101"/>
              <p:cNvSpPr/>
              <p:nvPr/>
            </p:nvSpPr>
            <p:spPr bwMode="auto">
              <a:xfrm>
                <a:off x="1397594" y="5460971"/>
                <a:ext cx="2994660" cy="931545"/>
              </a:xfrm>
              <a:prstGeom prst="rect">
                <a:avLst/>
              </a:prstGeom>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lnSpc>
                    <a:spcPct val="114000"/>
                  </a:lnSpc>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精神式创新是一道窄门，因为真正具有价值观输出能力的企业并不多。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3" name="文本框 65"/>
              <p:cNvSpPr txBox="1"/>
              <p:nvPr/>
            </p:nvSpPr>
            <p:spPr>
              <a:xfrm>
                <a:off x="1704299" y="5121881"/>
                <a:ext cx="2230755" cy="39878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000" dirty="0">
                    <a:latin typeface="宋体" panose="02010600030101010101" pitchFamily="2" charset="-122"/>
                    <a:ea typeface="宋体" panose="02010600030101010101" pitchFamily="2" charset="-122"/>
                    <a:sym typeface="Arial" panose="020B0604020202020204" pitchFamily="34" charset="0"/>
                  </a:rPr>
                  <a:t>6. 精神式创新</a:t>
                </a:r>
                <a:endParaRPr lang="zh-CN" altLang="en-US" sz="2000" dirty="0">
                  <a:latin typeface="宋体" panose="02010600030101010101" pitchFamily="2" charset="-122"/>
                  <a:ea typeface="宋体" panose="02010600030101010101" pitchFamily="2" charset="-122"/>
                  <a:sym typeface="Arial" panose="020B0604020202020204" pitchFamily="34" charset="0"/>
                </a:endParaRPr>
              </a:p>
            </p:txBody>
          </p:sp>
        </p:gr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655955" y="789940"/>
            <a:ext cx="3569970" cy="460375"/>
          </a:xfrm>
          <a:prstGeom prst="rect">
            <a:avLst/>
          </a:prstGeom>
          <a:noFill/>
        </p:spPr>
        <p:txBody>
          <a:bodyPr wrap="square" rtlCol="0">
            <a:spAutoFit/>
          </a:bodyPr>
          <a:p>
            <a:r>
              <a:rPr lang="zh-CN" altLang="en-US" sz="2400" b="1"/>
              <a:t>（二）创新的类型</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childTnLst>
                          </p:cTn>
                        </p:par>
                        <p:par>
                          <p:cTn id="35" fill="hold">
                            <p:stCondLst>
                              <p:cond delay="500"/>
                            </p:stCondLst>
                            <p:childTnLst>
                              <p:par>
                                <p:cTn id="36" presetID="16" presetClass="entr" presetSubtype="42"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barn(outHorizontal)">
                                      <p:cBhvr>
                                        <p:cTn id="38" dur="500"/>
                                        <p:tgtEl>
                                          <p:spTgt spid="71"/>
                                        </p:tgtEl>
                                      </p:cBhvr>
                                    </p:animEffect>
                                  </p:childTnLst>
                                </p:cTn>
                              </p:par>
                              <p:par>
                                <p:cTn id="39" presetID="16" presetClass="entr" presetSubtype="42"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barn(outHorizontal)">
                                      <p:cBhvr>
                                        <p:cTn id="41" dur="500"/>
                                        <p:tgtEl>
                                          <p:spTgt spid="73"/>
                                        </p:tgtEl>
                                      </p:cBhvr>
                                    </p:animEffect>
                                  </p:childTnLst>
                                </p:cTn>
                              </p:par>
                              <p:par>
                                <p:cTn id="42" presetID="16" presetClass="entr" presetSubtype="42" fill="hold"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barn(outHorizontal)">
                                      <p:cBhvr>
                                        <p:cTn id="44" dur="500"/>
                                        <p:tgtEl>
                                          <p:spTgt spid="74"/>
                                        </p:tgtEl>
                                      </p:cBhvr>
                                    </p:animEffect>
                                  </p:childTnLst>
                                </p:cTn>
                              </p:par>
                              <p:par>
                                <p:cTn id="45" presetID="16" presetClass="entr" presetSubtype="42"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barn(outHorizontal)">
                                      <p:cBhvr>
                                        <p:cTn id="4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7300" y="3394076"/>
            <a:ext cx="9677400" cy="1482724"/>
            <a:chOff x="1019175" y="2175611"/>
            <a:chExt cx="10032310" cy="2708508"/>
          </a:xfrm>
          <a:blipFill dpi="0" rotWithShape="1">
            <a:blip r:embed="rId1">
              <a:extLst>
                <a:ext uri="{28A0092B-C50C-407E-A947-70E740481C1C}">
                  <a14:useLocalDpi xmlns:a14="http://schemas.microsoft.com/office/drawing/2010/main" val="0"/>
                </a:ext>
              </a:extLst>
            </a:blip>
            <a:srcRect/>
            <a:stretch>
              <a:fillRect/>
            </a:stretch>
          </a:blipFill>
        </p:grpSpPr>
        <p:sp>
          <p:nvSpPr>
            <p:cNvPr id="2" name="等腰三角形 1"/>
            <p:cNvSpPr/>
            <p:nvPr/>
          </p:nvSpPr>
          <p:spPr>
            <a:xfrm>
              <a:off x="101917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等腰三角形 2"/>
            <p:cNvSpPr/>
            <p:nvPr/>
          </p:nvSpPr>
          <p:spPr>
            <a:xfrm>
              <a:off x="4464394"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等腰三角形 3"/>
            <p:cNvSpPr/>
            <p:nvPr/>
          </p:nvSpPr>
          <p:spPr>
            <a:xfrm>
              <a:off x="790961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等腰三角形 4"/>
            <p:cNvSpPr/>
            <p:nvPr/>
          </p:nvSpPr>
          <p:spPr>
            <a:xfrm flipV="1">
              <a:off x="274178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等腰三角形 5"/>
            <p:cNvSpPr/>
            <p:nvPr/>
          </p:nvSpPr>
          <p:spPr>
            <a:xfrm flipV="1">
              <a:off x="6187005" y="2175611"/>
              <a:ext cx="3141870" cy="27085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6" name="组合 15"/>
          <p:cNvGrpSpPr/>
          <p:nvPr/>
        </p:nvGrpSpPr>
        <p:grpSpPr>
          <a:xfrm>
            <a:off x="3204911" y="2089591"/>
            <a:ext cx="2458838" cy="1270460"/>
            <a:chOff x="1397594" y="5121881"/>
            <a:chExt cx="2458838" cy="1270460"/>
          </a:xfrm>
        </p:grpSpPr>
        <p:sp>
          <p:nvSpPr>
            <p:cNvPr id="17" name="矩形 16"/>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任何创新活动都有一定的目的，这个特性贯彻于创新过程的始终。</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文本框 17"/>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目的性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19" name="组合 18"/>
          <p:cNvGrpSpPr/>
          <p:nvPr/>
        </p:nvGrpSpPr>
        <p:grpSpPr>
          <a:xfrm>
            <a:off x="6528253" y="2089591"/>
            <a:ext cx="2745105" cy="990600"/>
            <a:chOff x="1397594" y="5121881"/>
            <a:chExt cx="2745105" cy="990600"/>
          </a:xfrm>
        </p:grpSpPr>
        <p:sp>
          <p:nvSpPr>
            <p:cNvPr id="20" name="矩形 19"/>
            <p:cNvSpPr/>
            <p:nvPr/>
          </p:nvSpPr>
          <p:spPr bwMode="auto">
            <a:xfrm>
              <a:off x="1397594" y="5460971"/>
              <a:ext cx="2745105" cy="65151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创新是对已有事物的改革和革新，是一种深刻的变革。</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文本框 20"/>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变革性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2" name="组合 21"/>
          <p:cNvGrpSpPr/>
          <p:nvPr/>
        </p:nvGrpSpPr>
        <p:grpSpPr>
          <a:xfrm>
            <a:off x="1543241" y="5240778"/>
            <a:ext cx="2458838" cy="1270460"/>
            <a:chOff x="1397594" y="5121881"/>
            <a:chExt cx="2458838" cy="1270460"/>
          </a:xfrm>
        </p:grpSpPr>
        <p:sp>
          <p:nvSpPr>
            <p:cNvPr id="23" name="矩形 22"/>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创新是对现有的不合理事物的扬弃，革除过时的内容，确立新事物。</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4" name="文本框 23"/>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新颖性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5" name="组合 24"/>
          <p:cNvGrpSpPr/>
          <p:nvPr/>
        </p:nvGrpSpPr>
        <p:grpSpPr>
          <a:xfrm>
            <a:off x="4866580" y="5240778"/>
            <a:ext cx="2458838" cy="1270460"/>
            <a:chOff x="1397594" y="5121881"/>
            <a:chExt cx="2458838" cy="1270460"/>
          </a:xfrm>
        </p:grpSpPr>
        <p:sp>
          <p:nvSpPr>
            <p:cNvPr id="26" name="矩形 25"/>
            <p:cNvSpPr/>
            <p:nvPr/>
          </p:nvSpPr>
          <p:spPr bwMode="auto">
            <a:xfrm>
              <a:off x="1397594" y="5460796"/>
              <a:ext cx="2458838" cy="931545"/>
            </a:xfrm>
            <a:prstGeom prst="rect">
              <a:avLst/>
            </a:prstGeom>
          </p:spPr>
          <p:txBody>
            <a:bodyPr wrap="square">
              <a:spAutoFit/>
              <a:scene3d>
                <a:camera prst="orthographicFront"/>
                <a:lightRig rig="threePt" dir="t"/>
              </a:scene3d>
              <a:sp3d contourW="12700"/>
            </a:bodyPr>
            <a:lstStyle/>
            <a:p>
              <a:pPr algn="ct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创新以求新为灵魂，具有超前性。这种超前是从实际出发、实事求是的超前。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7" name="文本框 26"/>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4. 超前性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8" name="组合 27"/>
          <p:cNvGrpSpPr/>
          <p:nvPr/>
        </p:nvGrpSpPr>
        <p:grpSpPr>
          <a:xfrm>
            <a:off x="8189920" y="5240778"/>
            <a:ext cx="2926715" cy="990600"/>
            <a:chOff x="1397594" y="5121881"/>
            <a:chExt cx="2926715" cy="990600"/>
          </a:xfrm>
        </p:grpSpPr>
        <p:sp>
          <p:nvSpPr>
            <p:cNvPr id="29" name="矩形 28"/>
            <p:cNvSpPr/>
            <p:nvPr/>
          </p:nvSpPr>
          <p:spPr bwMode="auto">
            <a:xfrm>
              <a:off x="1397594" y="5460971"/>
              <a:ext cx="2926715" cy="65151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创新有明显、具体的价值，对经济社会具有一定的效益。</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0" name="文本框 29"/>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5. 价值性</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528955" y="959485"/>
            <a:ext cx="3781425" cy="460375"/>
          </a:xfrm>
          <a:prstGeom prst="rect">
            <a:avLst/>
          </a:prstGeom>
          <a:noFill/>
        </p:spPr>
        <p:txBody>
          <a:bodyPr wrap="square" rtlCol="0">
            <a:spAutoFit/>
          </a:bodyPr>
          <a:p>
            <a:r>
              <a:rPr lang="zh-CN" altLang="en-US" sz="2400" b="1"/>
              <a:t>（三）创新的特征</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8335" y="1729105"/>
            <a:ext cx="8356600" cy="5033645"/>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03345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36524" y="203345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033452"/>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7" name="组合 36"/>
          <p:cNvGrpSpPr/>
          <p:nvPr/>
        </p:nvGrpSpPr>
        <p:grpSpPr>
          <a:xfrm>
            <a:off x="1728648" y="4171848"/>
            <a:ext cx="2847340" cy="1857200"/>
            <a:chOff x="1041359" y="5121881"/>
            <a:chExt cx="2847340" cy="1857200"/>
          </a:xfrm>
        </p:grpSpPr>
        <p:sp>
          <p:nvSpPr>
            <p:cNvPr id="38" name="矩形 37"/>
            <p:cNvSpPr/>
            <p:nvPr/>
          </p:nvSpPr>
          <p:spPr bwMode="auto">
            <a:xfrm>
              <a:off x="1397594" y="5766866"/>
              <a:ext cx="2458838"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专长反映了你是否精通某个领域，没有这些持续</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非凡的付出，也就无法达到专业的水平。</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9" name="文本框 38"/>
            <p:cNvSpPr txBox="1"/>
            <p:nvPr/>
          </p:nvSpPr>
          <p:spPr>
            <a:xfrm>
              <a:off x="1041359" y="5121881"/>
              <a:ext cx="284734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在特定的领域具有专长和本领</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0" name="组合 39"/>
          <p:cNvGrpSpPr/>
          <p:nvPr/>
        </p:nvGrpSpPr>
        <p:grpSpPr>
          <a:xfrm>
            <a:off x="4879916" y="4171848"/>
            <a:ext cx="2458838" cy="1857200"/>
            <a:chOff x="1410929" y="5121881"/>
            <a:chExt cx="2458838" cy="1857200"/>
          </a:xfrm>
        </p:grpSpPr>
        <p:sp>
          <p:nvSpPr>
            <p:cNvPr id="41" name="矩形 40"/>
            <p:cNvSpPr/>
            <p:nvPr/>
          </p:nvSpPr>
          <p:spPr bwMode="auto">
            <a:xfrm>
              <a:off x="1410929" y="5766866"/>
              <a:ext cx="2458838"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创新思维的技巧包括充分发挥想象力，持之以恒地解决问题以及对于工作要求的高标准。</a:t>
              </a:r>
              <a:endParaRPr lang="en-US" altLang="zh-CN" sz="160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1704583" y="5121881"/>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创新思维技巧</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7967844" y="4171848"/>
            <a:ext cx="2392396" cy="2137410"/>
            <a:chOff x="1704583" y="5121881"/>
            <a:chExt cx="2392396" cy="2137410"/>
          </a:xfrm>
        </p:grpSpPr>
        <p:sp>
          <p:nvSpPr>
            <p:cNvPr id="44" name="矩形 43"/>
            <p:cNvSpPr/>
            <p:nvPr/>
          </p:nvSpPr>
          <p:spPr bwMode="auto">
            <a:xfrm>
              <a:off x="1705569" y="5767041"/>
              <a:ext cx="239141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心理学中把它称为内在的动机，因为那种纯粹为了自身的愉悦而焕发的激情，绝不仅仅是为了奖品或补偿。</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704583" y="5121881"/>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要有内在的热情</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6" name="文本框 5"/>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一、创新概述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8" name="文本框 7"/>
          <p:cNvSpPr txBox="1"/>
          <p:nvPr/>
        </p:nvSpPr>
        <p:spPr>
          <a:xfrm>
            <a:off x="528955" y="959485"/>
            <a:ext cx="3781425" cy="460375"/>
          </a:xfrm>
          <a:prstGeom prst="rect">
            <a:avLst/>
          </a:prstGeom>
          <a:noFill/>
        </p:spPr>
        <p:txBody>
          <a:bodyPr wrap="square" rtlCol="0">
            <a:spAutoFit/>
          </a:bodyPr>
          <a:p>
            <a:r>
              <a:rPr lang="zh-CN" altLang="en-US" sz="2400" b="1"/>
              <a:t>（四）创新的基本要素</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3435985" y="1984375"/>
            <a:ext cx="8204200" cy="2861310"/>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是人类社会发展过程中产生的一种普遍现象，在历史发展进程中长期存在。</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要了解什么是创业，首先要明白什么是创业者。资本主义商业文明的兴起让企业</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5000"/>
              </a:lnSpc>
              <a:defRPr/>
            </a:pP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家群体被社会关注。人们通过观察企业家活动，了解商业领域的创业活动。从创业者一词的演化看，创业是一种开拓进取的冒险活动。</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是一个发现与捕获机会，并由此创造出新颖的产品或服务，实现其潜在价值的工程。通常说的“创业”，顾名思义就是创建新企业（startup）。从</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广义的角度理解</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。创业是人类一切带有开拓意义的社会变革活动。从</a:t>
            </a:r>
            <a:r>
              <a:rPr lang="en-US" altLang="zh-CN" b="1">
                <a:solidFill>
                  <a:srgbClr val="FF0000"/>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狭义的角度（商业活动）</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理解，创业是企业家开展的以创造财富为目标的社会活动。</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26" name="Group 9"/>
          <p:cNvGrpSpPr/>
          <p:nvPr/>
        </p:nvGrpSpPr>
        <p:grpSpPr>
          <a:xfrm>
            <a:off x="688421" y="2465151"/>
            <a:ext cx="1927698" cy="1927698"/>
            <a:chOff x="1371604" y="3667129"/>
            <a:chExt cx="1828792" cy="1828792"/>
          </a:xfrm>
        </p:grpSpPr>
        <p:sp>
          <p:nvSpPr>
            <p:cNvPr id="27" name="椭圆 26"/>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8"/>
            <p:cNvSpPr/>
            <p:nvPr/>
          </p:nvSpPr>
          <p:spPr>
            <a:xfrm>
              <a:off x="1860550" y="4192307"/>
              <a:ext cx="850900" cy="778435"/>
            </a:xfrm>
            <a:custGeom>
              <a:avLst/>
              <a:gdLst>
                <a:gd name="connsiteX0" fmla="*/ 415780 w 577818"/>
                <a:gd name="connsiteY0" fmla="*/ 140844 h 528610"/>
                <a:gd name="connsiteX1" fmla="*/ 438846 w 577818"/>
                <a:gd name="connsiteY1" fmla="*/ 140844 h 528610"/>
                <a:gd name="connsiteX2" fmla="*/ 456377 w 577818"/>
                <a:gd name="connsiteY2" fmla="*/ 148213 h 528610"/>
                <a:gd name="connsiteX3" fmla="*/ 468371 w 577818"/>
                <a:gd name="connsiteY3" fmla="*/ 148213 h 528610"/>
                <a:gd name="connsiteX4" fmla="*/ 484979 w 577818"/>
                <a:gd name="connsiteY4" fmla="*/ 140844 h 528610"/>
                <a:gd name="connsiteX5" fmla="*/ 508968 w 577818"/>
                <a:gd name="connsiteY5" fmla="*/ 140844 h 528610"/>
                <a:gd name="connsiteX6" fmla="*/ 531112 w 577818"/>
                <a:gd name="connsiteY6" fmla="*/ 155582 h 528610"/>
                <a:gd name="connsiteX7" fmla="*/ 576322 w 577818"/>
                <a:gd name="connsiteY7" fmla="*/ 271643 h 528610"/>
                <a:gd name="connsiteX8" fmla="*/ 562482 w 577818"/>
                <a:gd name="connsiteY8" fmla="*/ 302961 h 528610"/>
                <a:gd name="connsiteX9" fmla="*/ 531112 w 577818"/>
                <a:gd name="connsiteY9" fmla="*/ 289144 h 528610"/>
                <a:gd name="connsiteX10" fmla="*/ 508968 w 577818"/>
                <a:gd name="connsiteY10" fmla="*/ 233877 h 528610"/>
                <a:gd name="connsiteX11" fmla="*/ 508968 w 577818"/>
                <a:gd name="connsiteY11" fmla="*/ 299277 h 528610"/>
                <a:gd name="connsiteX12" fmla="*/ 554178 w 577818"/>
                <a:gd name="connsiteY12" fmla="*/ 455867 h 528610"/>
                <a:gd name="connsiteX13" fmla="*/ 537570 w 577818"/>
                <a:gd name="connsiteY13" fmla="*/ 486264 h 528610"/>
                <a:gd name="connsiteX14" fmla="*/ 531112 w 577818"/>
                <a:gd name="connsiteY14" fmla="*/ 487185 h 528610"/>
                <a:gd name="connsiteX15" fmla="*/ 507123 w 577818"/>
                <a:gd name="connsiteY15" fmla="*/ 469684 h 528610"/>
                <a:gd name="connsiteX16" fmla="*/ 461913 w 577818"/>
                <a:gd name="connsiteY16" fmla="*/ 310330 h 528610"/>
                <a:gd name="connsiteX17" fmla="*/ 419471 w 577818"/>
                <a:gd name="connsiteY17" fmla="*/ 459551 h 528610"/>
                <a:gd name="connsiteX18" fmla="*/ 393636 w 577818"/>
                <a:gd name="connsiteY18" fmla="*/ 371124 h 528610"/>
                <a:gd name="connsiteX19" fmla="*/ 402863 w 577818"/>
                <a:gd name="connsiteY19" fmla="*/ 340727 h 528610"/>
                <a:gd name="connsiteX20" fmla="*/ 418548 w 577818"/>
                <a:gd name="connsiteY20" fmla="*/ 337042 h 528610"/>
                <a:gd name="connsiteX21" fmla="*/ 449918 w 577818"/>
                <a:gd name="connsiteY21" fmla="*/ 306646 h 528610"/>
                <a:gd name="connsiteX22" fmla="*/ 451764 w 577818"/>
                <a:gd name="connsiteY22" fmla="*/ 262432 h 528610"/>
                <a:gd name="connsiteX23" fmla="*/ 404708 w 577818"/>
                <a:gd name="connsiteY23" fmla="*/ 142686 h 528610"/>
                <a:gd name="connsiteX24" fmla="*/ 415780 w 577818"/>
                <a:gd name="connsiteY24" fmla="*/ 140844 h 528610"/>
                <a:gd name="connsiteX25" fmla="*/ 68974 w 577818"/>
                <a:gd name="connsiteY25" fmla="*/ 140844 h 528610"/>
                <a:gd name="connsiteX26" fmla="*/ 92967 w 577818"/>
                <a:gd name="connsiteY26" fmla="*/ 140844 h 528610"/>
                <a:gd name="connsiteX27" fmla="*/ 109578 w 577818"/>
                <a:gd name="connsiteY27" fmla="*/ 148213 h 528610"/>
                <a:gd name="connsiteX28" fmla="*/ 121575 w 577818"/>
                <a:gd name="connsiteY28" fmla="*/ 148213 h 528610"/>
                <a:gd name="connsiteX29" fmla="*/ 138186 w 577818"/>
                <a:gd name="connsiteY29" fmla="*/ 140844 h 528610"/>
                <a:gd name="connsiteX30" fmla="*/ 162180 w 577818"/>
                <a:gd name="connsiteY30" fmla="*/ 140844 h 528610"/>
                <a:gd name="connsiteX31" fmla="*/ 172331 w 577818"/>
                <a:gd name="connsiteY31" fmla="*/ 142686 h 528610"/>
                <a:gd name="connsiteX32" fmla="*/ 126189 w 577818"/>
                <a:gd name="connsiteY32" fmla="*/ 262432 h 528610"/>
                <a:gd name="connsiteX33" fmla="*/ 127112 w 577818"/>
                <a:gd name="connsiteY33" fmla="*/ 306646 h 528610"/>
                <a:gd name="connsiteX34" fmla="*/ 159412 w 577818"/>
                <a:gd name="connsiteY34" fmla="*/ 337042 h 528610"/>
                <a:gd name="connsiteX35" fmla="*/ 175100 w 577818"/>
                <a:gd name="connsiteY35" fmla="*/ 340727 h 528610"/>
                <a:gd name="connsiteX36" fmla="*/ 183405 w 577818"/>
                <a:gd name="connsiteY36" fmla="*/ 371124 h 528610"/>
                <a:gd name="connsiteX37" fmla="*/ 158489 w 577818"/>
                <a:gd name="connsiteY37" fmla="*/ 459551 h 528610"/>
                <a:gd name="connsiteX38" fmla="*/ 116038 w 577818"/>
                <a:gd name="connsiteY38" fmla="*/ 310330 h 528610"/>
                <a:gd name="connsiteX39" fmla="*/ 69896 w 577818"/>
                <a:gd name="connsiteY39" fmla="*/ 469684 h 528610"/>
                <a:gd name="connsiteX40" fmla="*/ 46826 w 577818"/>
                <a:gd name="connsiteY40" fmla="*/ 487185 h 528610"/>
                <a:gd name="connsiteX41" fmla="*/ 40366 w 577818"/>
                <a:gd name="connsiteY41" fmla="*/ 486264 h 528610"/>
                <a:gd name="connsiteX42" fmla="*/ 22832 w 577818"/>
                <a:gd name="connsiteY42" fmla="*/ 455867 h 528610"/>
                <a:gd name="connsiteX43" fmla="*/ 68051 w 577818"/>
                <a:gd name="connsiteY43" fmla="*/ 299277 h 528610"/>
                <a:gd name="connsiteX44" fmla="*/ 68051 w 577818"/>
                <a:gd name="connsiteY44" fmla="*/ 233877 h 528610"/>
                <a:gd name="connsiteX45" fmla="*/ 46826 w 577818"/>
                <a:gd name="connsiteY45" fmla="*/ 289144 h 528610"/>
                <a:gd name="connsiteX46" fmla="*/ 15449 w 577818"/>
                <a:gd name="connsiteY46" fmla="*/ 302961 h 528610"/>
                <a:gd name="connsiteX47" fmla="*/ 1607 w 577818"/>
                <a:gd name="connsiteY47" fmla="*/ 271643 h 528610"/>
                <a:gd name="connsiteX48" fmla="*/ 45903 w 577818"/>
                <a:gd name="connsiteY48" fmla="*/ 156503 h 528610"/>
                <a:gd name="connsiteX49" fmla="*/ 68974 w 577818"/>
                <a:gd name="connsiteY49" fmla="*/ 140844 h 528610"/>
                <a:gd name="connsiteX50" fmla="*/ 233235 w 577818"/>
                <a:gd name="connsiteY50" fmla="*/ 116877 h 528610"/>
                <a:gd name="connsiteX51" fmla="*/ 261828 w 577818"/>
                <a:gd name="connsiteY51" fmla="*/ 116877 h 528610"/>
                <a:gd name="connsiteX52" fmla="*/ 282120 w 577818"/>
                <a:gd name="connsiteY52" fmla="*/ 126088 h 528610"/>
                <a:gd name="connsiteX53" fmla="*/ 268285 w 577818"/>
                <a:gd name="connsiteY53" fmla="*/ 224646 h 528610"/>
                <a:gd name="connsiteX54" fmla="*/ 288577 w 577818"/>
                <a:gd name="connsiteY54" fmla="*/ 242147 h 528610"/>
                <a:gd name="connsiteX55" fmla="*/ 309792 w 577818"/>
                <a:gd name="connsiteY55" fmla="*/ 224646 h 528610"/>
                <a:gd name="connsiteX56" fmla="*/ 295956 w 577818"/>
                <a:gd name="connsiteY56" fmla="*/ 126088 h 528610"/>
                <a:gd name="connsiteX57" fmla="*/ 316248 w 577818"/>
                <a:gd name="connsiteY57" fmla="*/ 116877 h 528610"/>
                <a:gd name="connsiteX58" fmla="*/ 344842 w 577818"/>
                <a:gd name="connsiteY58" fmla="*/ 116877 h 528610"/>
                <a:gd name="connsiteX59" fmla="*/ 371590 w 577818"/>
                <a:gd name="connsiteY59" fmla="*/ 135299 h 528610"/>
                <a:gd name="connsiteX60" fmla="*/ 424166 w 577818"/>
                <a:gd name="connsiteY60" fmla="*/ 272543 h 528610"/>
                <a:gd name="connsiteX61" fmla="*/ 407563 w 577818"/>
                <a:gd name="connsiteY61" fmla="*/ 310309 h 528610"/>
                <a:gd name="connsiteX62" fmla="*/ 370668 w 577818"/>
                <a:gd name="connsiteY62" fmla="*/ 293729 h 528610"/>
                <a:gd name="connsiteX63" fmla="*/ 344842 w 577818"/>
                <a:gd name="connsiteY63" fmla="*/ 228330 h 528610"/>
                <a:gd name="connsiteX64" fmla="*/ 344842 w 577818"/>
                <a:gd name="connsiteY64" fmla="*/ 305703 h 528610"/>
                <a:gd name="connsiteX65" fmla="*/ 398339 w 577818"/>
                <a:gd name="connsiteY65" fmla="*/ 491766 h 528610"/>
                <a:gd name="connsiteX66" fmla="*/ 378969 w 577818"/>
                <a:gd name="connsiteY66" fmla="*/ 527689 h 528610"/>
                <a:gd name="connsiteX67" fmla="*/ 370668 w 577818"/>
                <a:gd name="connsiteY67" fmla="*/ 528610 h 528610"/>
                <a:gd name="connsiteX68" fmla="*/ 342997 w 577818"/>
                <a:gd name="connsiteY68" fmla="*/ 508346 h 528610"/>
                <a:gd name="connsiteX69" fmla="*/ 288577 w 577818"/>
                <a:gd name="connsiteY69" fmla="*/ 319520 h 528610"/>
                <a:gd name="connsiteX70" fmla="*/ 235080 w 577818"/>
                <a:gd name="connsiteY70" fmla="*/ 508346 h 528610"/>
                <a:gd name="connsiteX71" fmla="*/ 207408 w 577818"/>
                <a:gd name="connsiteY71" fmla="*/ 528610 h 528610"/>
                <a:gd name="connsiteX72" fmla="*/ 199107 w 577818"/>
                <a:gd name="connsiteY72" fmla="*/ 527689 h 528610"/>
                <a:gd name="connsiteX73" fmla="*/ 178815 w 577818"/>
                <a:gd name="connsiteY73" fmla="*/ 491766 h 528610"/>
                <a:gd name="connsiteX74" fmla="*/ 232312 w 577818"/>
                <a:gd name="connsiteY74" fmla="*/ 305703 h 528610"/>
                <a:gd name="connsiteX75" fmla="*/ 232312 w 577818"/>
                <a:gd name="connsiteY75" fmla="*/ 228330 h 528610"/>
                <a:gd name="connsiteX76" fmla="*/ 207408 w 577818"/>
                <a:gd name="connsiteY76" fmla="*/ 293729 h 528610"/>
                <a:gd name="connsiteX77" fmla="*/ 169591 w 577818"/>
                <a:gd name="connsiteY77" fmla="*/ 310309 h 528610"/>
                <a:gd name="connsiteX78" fmla="*/ 152988 w 577818"/>
                <a:gd name="connsiteY78" fmla="*/ 272543 h 528610"/>
                <a:gd name="connsiteX79" fmla="*/ 206486 w 577818"/>
                <a:gd name="connsiteY79" fmla="*/ 135299 h 528610"/>
                <a:gd name="connsiteX80" fmla="*/ 233235 w 577818"/>
                <a:gd name="connsiteY80" fmla="*/ 116877 h 528610"/>
                <a:gd name="connsiteX81" fmla="*/ 461986 w 577818"/>
                <a:gd name="connsiteY81" fmla="*/ 42312 h 528610"/>
                <a:gd name="connsiteX82" fmla="*/ 505334 w 577818"/>
                <a:gd name="connsiteY82" fmla="*/ 85586 h 528610"/>
                <a:gd name="connsiteX83" fmla="*/ 461986 w 577818"/>
                <a:gd name="connsiteY83" fmla="*/ 128860 h 528610"/>
                <a:gd name="connsiteX84" fmla="*/ 418638 w 577818"/>
                <a:gd name="connsiteY84" fmla="*/ 85586 h 528610"/>
                <a:gd name="connsiteX85" fmla="*/ 461986 w 577818"/>
                <a:gd name="connsiteY85" fmla="*/ 42312 h 528610"/>
                <a:gd name="connsiteX86" fmla="*/ 115572 w 577818"/>
                <a:gd name="connsiteY86" fmla="*/ 42312 h 528610"/>
                <a:gd name="connsiteX87" fmla="*/ 158403 w 577818"/>
                <a:gd name="connsiteY87" fmla="*/ 85586 h 528610"/>
                <a:gd name="connsiteX88" fmla="*/ 115572 w 577818"/>
                <a:gd name="connsiteY88" fmla="*/ 128860 h 528610"/>
                <a:gd name="connsiteX89" fmla="*/ 72741 w 577818"/>
                <a:gd name="connsiteY89" fmla="*/ 85586 h 528610"/>
                <a:gd name="connsiteX90" fmla="*/ 115572 w 577818"/>
                <a:gd name="connsiteY90" fmla="*/ 42312 h 528610"/>
                <a:gd name="connsiteX91" fmla="*/ 289038 w 577818"/>
                <a:gd name="connsiteY91" fmla="*/ 0 h 528610"/>
                <a:gd name="connsiteX92" fmla="*/ 340227 w 577818"/>
                <a:gd name="connsiteY92" fmla="*/ 51559 h 528610"/>
                <a:gd name="connsiteX93" fmla="*/ 289038 w 577818"/>
                <a:gd name="connsiteY93" fmla="*/ 103118 h 528610"/>
                <a:gd name="connsiteX94" fmla="*/ 237849 w 577818"/>
                <a:gd name="connsiteY94" fmla="*/ 51559 h 528610"/>
                <a:gd name="connsiteX95" fmla="*/ 289038 w 577818"/>
                <a:gd name="connsiteY95" fmla="*/ 0 h 5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77818" h="528610">
                  <a:moveTo>
                    <a:pt x="415780" y="140844"/>
                  </a:moveTo>
                  <a:lnTo>
                    <a:pt x="438846" y="140844"/>
                  </a:lnTo>
                  <a:cubicBezTo>
                    <a:pt x="446228" y="140844"/>
                    <a:pt x="451764" y="143607"/>
                    <a:pt x="456377" y="148213"/>
                  </a:cubicBezTo>
                  <a:lnTo>
                    <a:pt x="468371" y="148213"/>
                  </a:lnTo>
                  <a:cubicBezTo>
                    <a:pt x="472062" y="143607"/>
                    <a:pt x="478521" y="140844"/>
                    <a:pt x="484979" y="140844"/>
                  </a:cubicBezTo>
                  <a:lnTo>
                    <a:pt x="508968" y="140844"/>
                  </a:lnTo>
                  <a:cubicBezTo>
                    <a:pt x="519117" y="140844"/>
                    <a:pt x="527421" y="146371"/>
                    <a:pt x="531112" y="155582"/>
                  </a:cubicBezTo>
                  <a:lnTo>
                    <a:pt x="576322" y="271643"/>
                  </a:lnTo>
                  <a:cubicBezTo>
                    <a:pt x="580935" y="284539"/>
                    <a:pt x="574477" y="298355"/>
                    <a:pt x="562482" y="302961"/>
                  </a:cubicBezTo>
                  <a:cubicBezTo>
                    <a:pt x="549565" y="307567"/>
                    <a:pt x="535725" y="302040"/>
                    <a:pt x="531112" y="289144"/>
                  </a:cubicBezTo>
                  <a:lnTo>
                    <a:pt x="508968" y="233877"/>
                  </a:lnTo>
                  <a:lnTo>
                    <a:pt x="508968" y="299277"/>
                  </a:lnTo>
                  <a:lnTo>
                    <a:pt x="554178" y="455867"/>
                  </a:lnTo>
                  <a:cubicBezTo>
                    <a:pt x="557869" y="468763"/>
                    <a:pt x="550488" y="482579"/>
                    <a:pt x="537570" y="486264"/>
                  </a:cubicBezTo>
                  <a:cubicBezTo>
                    <a:pt x="535725" y="487185"/>
                    <a:pt x="532957" y="487185"/>
                    <a:pt x="531112" y="487185"/>
                  </a:cubicBezTo>
                  <a:cubicBezTo>
                    <a:pt x="520040" y="487185"/>
                    <a:pt x="510813" y="479816"/>
                    <a:pt x="507123" y="469684"/>
                  </a:cubicBezTo>
                  <a:lnTo>
                    <a:pt x="461913" y="310330"/>
                  </a:lnTo>
                  <a:lnTo>
                    <a:pt x="419471" y="459551"/>
                  </a:lnTo>
                  <a:lnTo>
                    <a:pt x="393636" y="371124"/>
                  </a:lnTo>
                  <a:lnTo>
                    <a:pt x="402863" y="340727"/>
                  </a:lnTo>
                  <a:cubicBezTo>
                    <a:pt x="408399" y="339806"/>
                    <a:pt x="413012" y="338885"/>
                    <a:pt x="418548" y="337042"/>
                  </a:cubicBezTo>
                  <a:cubicBezTo>
                    <a:pt x="432388" y="331516"/>
                    <a:pt x="444382" y="320462"/>
                    <a:pt x="449918" y="306646"/>
                  </a:cubicBezTo>
                  <a:cubicBezTo>
                    <a:pt x="456377" y="292829"/>
                    <a:pt x="457299" y="277170"/>
                    <a:pt x="451764" y="262432"/>
                  </a:cubicBezTo>
                  <a:lnTo>
                    <a:pt x="404708" y="142686"/>
                  </a:lnTo>
                  <a:cubicBezTo>
                    <a:pt x="408399" y="141765"/>
                    <a:pt x="412089" y="140844"/>
                    <a:pt x="415780" y="140844"/>
                  </a:cubicBezTo>
                  <a:close/>
                  <a:moveTo>
                    <a:pt x="68974" y="140844"/>
                  </a:moveTo>
                  <a:lnTo>
                    <a:pt x="92967" y="140844"/>
                  </a:lnTo>
                  <a:cubicBezTo>
                    <a:pt x="99427" y="140844"/>
                    <a:pt x="104964" y="143607"/>
                    <a:pt x="109578" y="148213"/>
                  </a:cubicBezTo>
                  <a:lnTo>
                    <a:pt x="121575" y="148213"/>
                  </a:lnTo>
                  <a:cubicBezTo>
                    <a:pt x="126189" y="143607"/>
                    <a:pt x="131726" y="140844"/>
                    <a:pt x="138186" y="140844"/>
                  </a:cubicBezTo>
                  <a:lnTo>
                    <a:pt x="162180" y="140844"/>
                  </a:lnTo>
                  <a:cubicBezTo>
                    <a:pt x="165871" y="140844"/>
                    <a:pt x="169563" y="141765"/>
                    <a:pt x="172331" y="142686"/>
                  </a:cubicBezTo>
                  <a:lnTo>
                    <a:pt x="126189" y="262432"/>
                  </a:lnTo>
                  <a:cubicBezTo>
                    <a:pt x="120652" y="277170"/>
                    <a:pt x="120652" y="292829"/>
                    <a:pt x="127112" y="306646"/>
                  </a:cubicBezTo>
                  <a:cubicBezTo>
                    <a:pt x="133572" y="320462"/>
                    <a:pt x="144646" y="331516"/>
                    <a:pt x="159412" y="337042"/>
                  </a:cubicBezTo>
                  <a:cubicBezTo>
                    <a:pt x="164026" y="338885"/>
                    <a:pt x="169563" y="340727"/>
                    <a:pt x="175100" y="340727"/>
                  </a:cubicBezTo>
                  <a:lnTo>
                    <a:pt x="183405" y="371124"/>
                  </a:lnTo>
                  <a:lnTo>
                    <a:pt x="158489" y="459551"/>
                  </a:lnTo>
                  <a:lnTo>
                    <a:pt x="116038" y="310330"/>
                  </a:lnTo>
                  <a:lnTo>
                    <a:pt x="69896" y="469684"/>
                  </a:lnTo>
                  <a:cubicBezTo>
                    <a:pt x="67128" y="479816"/>
                    <a:pt x="56977" y="487185"/>
                    <a:pt x="46826" y="487185"/>
                  </a:cubicBezTo>
                  <a:cubicBezTo>
                    <a:pt x="44057" y="487185"/>
                    <a:pt x="42212" y="487185"/>
                    <a:pt x="40366" y="486264"/>
                  </a:cubicBezTo>
                  <a:cubicBezTo>
                    <a:pt x="27446" y="482579"/>
                    <a:pt x="19141" y="468763"/>
                    <a:pt x="22832" y="455867"/>
                  </a:cubicBezTo>
                  <a:lnTo>
                    <a:pt x="68051" y="299277"/>
                  </a:lnTo>
                  <a:lnTo>
                    <a:pt x="68051" y="233877"/>
                  </a:lnTo>
                  <a:lnTo>
                    <a:pt x="46826" y="289144"/>
                  </a:lnTo>
                  <a:cubicBezTo>
                    <a:pt x="42212" y="302040"/>
                    <a:pt x="27446" y="307567"/>
                    <a:pt x="15449" y="302961"/>
                  </a:cubicBezTo>
                  <a:cubicBezTo>
                    <a:pt x="2530" y="298355"/>
                    <a:pt x="-3007" y="284539"/>
                    <a:pt x="1607" y="271643"/>
                  </a:cubicBezTo>
                  <a:lnTo>
                    <a:pt x="45903" y="156503"/>
                  </a:lnTo>
                  <a:cubicBezTo>
                    <a:pt x="49594" y="146371"/>
                    <a:pt x="58822" y="140844"/>
                    <a:pt x="68974" y="140844"/>
                  </a:cubicBezTo>
                  <a:close/>
                  <a:moveTo>
                    <a:pt x="233235" y="116877"/>
                  </a:moveTo>
                  <a:lnTo>
                    <a:pt x="261828" y="116877"/>
                  </a:lnTo>
                  <a:cubicBezTo>
                    <a:pt x="269207" y="116877"/>
                    <a:pt x="276586" y="120561"/>
                    <a:pt x="282120" y="126088"/>
                  </a:cubicBezTo>
                  <a:lnTo>
                    <a:pt x="268285" y="224646"/>
                  </a:lnTo>
                  <a:lnTo>
                    <a:pt x="288577" y="242147"/>
                  </a:lnTo>
                  <a:lnTo>
                    <a:pt x="309792" y="224646"/>
                  </a:lnTo>
                  <a:lnTo>
                    <a:pt x="295956" y="126088"/>
                  </a:lnTo>
                  <a:cubicBezTo>
                    <a:pt x="301490" y="120561"/>
                    <a:pt x="307947" y="116877"/>
                    <a:pt x="316248" y="116877"/>
                  </a:cubicBezTo>
                  <a:lnTo>
                    <a:pt x="344842" y="116877"/>
                  </a:lnTo>
                  <a:cubicBezTo>
                    <a:pt x="355910" y="116877"/>
                    <a:pt x="366979" y="124246"/>
                    <a:pt x="371590" y="135299"/>
                  </a:cubicBezTo>
                  <a:lnTo>
                    <a:pt x="424166" y="272543"/>
                  </a:lnTo>
                  <a:cubicBezTo>
                    <a:pt x="430622" y="288202"/>
                    <a:pt x="423243" y="304782"/>
                    <a:pt x="407563" y="310309"/>
                  </a:cubicBezTo>
                  <a:cubicBezTo>
                    <a:pt x="392805" y="315835"/>
                    <a:pt x="376202" y="308466"/>
                    <a:pt x="370668" y="293729"/>
                  </a:cubicBezTo>
                  <a:lnTo>
                    <a:pt x="344842" y="228330"/>
                  </a:lnTo>
                  <a:lnTo>
                    <a:pt x="344842" y="305703"/>
                  </a:lnTo>
                  <a:lnTo>
                    <a:pt x="398339" y="491766"/>
                  </a:lnTo>
                  <a:cubicBezTo>
                    <a:pt x="402951" y="507425"/>
                    <a:pt x="393727" y="523083"/>
                    <a:pt x="378969" y="527689"/>
                  </a:cubicBezTo>
                  <a:cubicBezTo>
                    <a:pt x="376202" y="528610"/>
                    <a:pt x="373435" y="528610"/>
                    <a:pt x="370668" y="528610"/>
                  </a:cubicBezTo>
                  <a:cubicBezTo>
                    <a:pt x="357755" y="528610"/>
                    <a:pt x="346686" y="520320"/>
                    <a:pt x="342997" y="508346"/>
                  </a:cubicBezTo>
                  <a:lnTo>
                    <a:pt x="288577" y="319520"/>
                  </a:lnTo>
                  <a:lnTo>
                    <a:pt x="235080" y="508346"/>
                  </a:lnTo>
                  <a:cubicBezTo>
                    <a:pt x="231390" y="520320"/>
                    <a:pt x="219399" y="528610"/>
                    <a:pt x="207408" y="528610"/>
                  </a:cubicBezTo>
                  <a:cubicBezTo>
                    <a:pt x="204641" y="528610"/>
                    <a:pt x="201874" y="528610"/>
                    <a:pt x="199107" y="527689"/>
                  </a:cubicBezTo>
                  <a:cubicBezTo>
                    <a:pt x="183427" y="523083"/>
                    <a:pt x="175125" y="507425"/>
                    <a:pt x="178815" y="491766"/>
                  </a:cubicBezTo>
                  <a:lnTo>
                    <a:pt x="232312" y="305703"/>
                  </a:lnTo>
                  <a:lnTo>
                    <a:pt x="232312" y="228330"/>
                  </a:lnTo>
                  <a:lnTo>
                    <a:pt x="207408" y="293729"/>
                  </a:lnTo>
                  <a:cubicBezTo>
                    <a:pt x="201874" y="308466"/>
                    <a:pt x="184349" y="315835"/>
                    <a:pt x="169591" y="310309"/>
                  </a:cubicBezTo>
                  <a:cubicBezTo>
                    <a:pt x="154833" y="304782"/>
                    <a:pt x="147454" y="288202"/>
                    <a:pt x="152988" y="272543"/>
                  </a:cubicBezTo>
                  <a:lnTo>
                    <a:pt x="206486" y="135299"/>
                  </a:lnTo>
                  <a:cubicBezTo>
                    <a:pt x="211098" y="124246"/>
                    <a:pt x="221244" y="116877"/>
                    <a:pt x="233235" y="116877"/>
                  </a:cubicBezTo>
                  <a:close/>
                  <a:moveTo>
                    <a:pt x="461986" y="42312"/>
                  </a:moveTo>
                  <a:cubicBezTo>
                    <a:pt x="485926" y="42312"/>
                    <a:pt x="505334" y="61686"/>
                    <a:pt x="505334" y="85586"/>
                  </a:cubicBezTo>
                  <a:cubicBezTo>
                    <a:pt x="505334" y="109486"/>
                    <a:pt x="485926" y="128860"/>
                    <a:pt x="461986" y="128860"/>
                  </a:cubicBezTo>
                  <a:cubicBezTo>
                    <a:pt x="438046" y="128860"/>
                    <a:pt x="418638" y="109486"/>
                    <a:pt x="418638" y="85586"/>
                  </a:cubicBezTo>
                  <a:cubicBezTo>
                    <a:pt x="418638" y="61686"/>
                    <a:pt x="438046" y="42312"/>
                    <a:pt x="461986" y="42312"/>
                  </a:cubicBezTo>
                  <a:close/>
                  <a:moveTo>
                    <a:pt x="115572" y="42312"/>
                  </a:moveTo>
                  <a:cubicBezTo>
                    <a:pt x="139227" y="42312"/>
                    <a:pt x="158403" y="61686"/>
                    <a:pt x="158403" y="85586"/>
                  </a:cubicBezTo>
                  <a:cubicBezTo>
                    <a:pt x="158403" y="109486"/>
                    <a:pt x="139227" y="128860"/>
                    <a:pt x="115572" y="128860"/>
                  </a:cubicBezTo>
                  <a:cubicBezTo>
                    <a:pt x="91917" y="128860"/>
                    <a:pt x="72741" y="109486"/>
                    <a:pt x="72741" y="85586"/>
                  </a:cubicBezTo>
                  <a:cubicBezTo>
                    <a:pt x="72741" y="61686"/>
                    <a:pt x="91917" y="42312"/>
                    <a:pt x="115572" y="42312"/>
                  </a:cubicBezTo>
                  <a:close/>
                  <a:moveTo>
                    <a:pt x="289038" y="0"/>
                  </a:moveTo>
                  <a:cubicBezTo>
                    <a:pt x="317309" y="0"/>
                    <a:pt x="340227" y="23084"/>
                    <a:pt x="340227" y="51559"/>
                  </a:cubicBezTo>
                  <a:cubicBezTo>
                    <a:pt x="340227" y="80034"/>
                    <a:pt x="317309" y="103118"/>
                    <a:pt x="289038" y="103118"/>
                  </a:cubicBezTo>
                  <a:cubicBezTo>
                    <a:pt x="260767" y="103118"/>
                    <a:pt x="237849" y="80034"/>
                    <a:pt x="237849" y="51559"/>
                  </a:cubicBezTo>
                  <a:cubicBezTo>
                    <a:pt x="237849" y="23084"/>
                    <a:pt x="260767" y="0"/>
                    <a:pt x="289038"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37" name="文本框 36"/>
          <p:cNvSpPr txBox="1"/>
          <p:nvPr/>
        </p:nvSpPr>
        <p:spPr>
          <a:xfrm>
            <a:off x="25400" y="209550"/>
            <a:ext cx="484124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二、创业概述</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852805" y="1029970"/>
            <a:ext cx="3175000" cy="460375"/>
          </a:xfrm>
          <a:prstGeom prst="rect">
            <a:avLst/>
          </a:prstGeom>
          <a:noFill/>
        </p:spPr>
        <p:txBody>
          <a:bodyPr wrap="square" rtlCol="0">
            <a:spAutoFit/>
          </a:bodyPr>
          <a:p>
            <a:r>
              <a:rPr lang="zh-CN" altLang="en-US" sz="2400" b="1"/>
              <a:t>（一）创业的含义</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MH" val="20160830110146"/>
  <p:tag name="MH_LIBRARY" val="CONTENTS"/>
  <p:tag name="MH_TYPE" val="ENTRY"/>
  <p:tag name="ID" val="553512"/>
  <p:tag name="MH_ORDER" val="3"/>
</p:tagLst>
</file>

<file path=ppt/tags/tag7.xml><?xml version="1.0" encoding="utf-8"?>
<p:tagLst xmlns:p="http://schemas.openxmlformats.org/presentationml/2006/main">
  <p:tag name="ISLIDE.DIAGRAM" val="217690"/>
</p:tagLst>
</file>

<file path=ppt/tags/tag8.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微软雅黑"/>
        <a:cs typeface=""/>
      </a:majorFont>
      <a:minorFont>
        <a:latin typeface="宋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3890</Words>
  <Application>WPS 演示</Application>
  <PresentationFormat>宽屏</PresentationFormat>
  <Paragraphs>298</Paragraphs>
  <Slides>23</Slides>
  <Notes>23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微软雅黑</vt:lpstr>
      <vt:lpstr>Segoe UI Light</vt:lpstr>
      <vt:lpstr>Arial</vt:lpstr>
      <vt:lpstr>Arial Unicode MS</vt:lpstr>
      <vt:lpstr>等线</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99</cp:revision>
  <dcterms:created xsi:type="dcterms:W3CDTF">2017-08-18T03:02:00Z</dcterms:created>
  <dcterms:modified xsi:type="dcterms:W3CDTF">2019-11-22T10:31:53Z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