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 id="2147483679" r:id="rId4"/>
    <p:sldMasterId id="2147483690" r:id="rId5"/>
    <p:sldMasterId id="2147483702" r:id="rId6"/>
    <p:sldMasterId id="2147483714" r:id="rId7"/>
    <p:sldMasterId id="2147483725" r:id="rId8"/>
    <p:sldMasterId id="2147483738" r:id="rId9"/>
  </p:sldMasterIdLst>
  <p:notesMasterIdLst>
    <p:notesMasterId r:id="rId12"/>
  </p:notesMasterIdLst>
  <p:sldIdLst>
    <p:sldId id="860" r:id="rId10"/>
    <p:sldId id="861" r:id="rId11"/>
    <p:sldId id="865" r:id="rId13"/>
    <p:sldId id="871" r:id="rId14"/>
    <p:sldId id="1062" r:id="rId15"/>
    <p:sldId id="1064" r:id="rId16"/>
    <p:sldId id="1101" r:id="rId17"/>
    <p:sldId id="1108" r:id="rId18"/>
    <p:sldId id="1114" r:id="rId19"/>
    <p:sldId id="1116" r:id="rId20"/>
    <p:sldId id="1118" r:id="rId21"/>
    <p:sldId id="1124" r:id="rId22"/>
    <p:sldId id="1126" r:id="rId23"/>
    <p:sldId id="1127" r:id="rId24"/>
    <p:sldId id="1149" r:id="rId25"/>
    <p:sldId id="1150" r:id="rId26"/>
    <p:sldId id="1162" r:id="rId27"/>
    <p:sldId id="1173" r:id="rId28"/>
    <p:sldId id="1176" r:id="rId29"/>
    <p:sldId id="1222" r:id="rId30"/>
    <p:sldId id="1224" r:id="rId31"/>
    <p:sldId id="1225" r:id="rId32"/>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76AA"/>
    <a:srgbClr val="40A693"/>
    <a:srgbClr val="2888AF"/>
    <a:srgbClr val="1AA3AA"/>
    <a:srgbClr val="1F74AD"/>
    <a:srgbClr val="3498DB"/>
    <a:srgbClr val="7784A3"/>
    <a:srgbClr val="5E5CAE"/>
    <a:srgbClr val="5268A5"/>
    <a:srgbClr val="427B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8" d="100"/>
          <a:sy n="68" d="100"/>
        </p:scale>
        <p:origin x="1446" y="84"/>
      </p:cViewPr>
      <p:guideLst>
        <p:guide orient="horz" pos="1756"/>
        <p:guide pos="3636"/>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notesMaster" Target="notesMasters/notesMaster1.xml"/><Relationship Id="rId11" Type="http://schemas.openxmlformats.org/officeDocument/2006/relationships/slide" Target="slides/slide2.xml"/><Relationship Id="rId10" Type="http://schemas.openxmlformats.org/officeDocument/2006/relationships/slide" Target="slides/slid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Rot="1" noChangeAspect="1"/>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lstStyle/>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7" Type="http://schemas.openxmlformats.org/officeDocument/2006/relationships/tags" Target="../tags/tag459.xml"/><Relationship Id="rId16" Type="http://schemas.openxmlformats.org/officeDocument/2006/relationships/tags" Target="../tags/tag458.xml"/><Relationship Id="rId15" Type="http://schemas.openxmlformats.org/officeDocument/2006/relationships/tags" Target="../tags/tag457.xml"/><Relationship Id="rId14" Type="http://schemas.openxmlformats.org/officeDocument/2006/relationships/tags" Target="../tags/tag456.xml"/><Relationship Id="rId13" Type="http://schemas.openxmlformats.org/officeDocument/2006/relationships/tags" Target="../tags/tag455.xml"/><Relationship Id="rId12" Type="http://schemas.openxmlformats.org/officeDocument/2006/relationships/tags" Target="../tags/tag454.xml"/><Relationship Id="rId11" Type="http://schemas.openxmlformats.org/officeDocument/2006/relationships/tags" Target="../tags/tag453.xml"/><Relationship Id="rId10" Type="http://schemas.openxmlformats.org/officeDocument/2006/relationships/tags" Target="../tags/tag452.xml"/><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467.xml"/><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4" Type="http://schemas.openxmlformats.org/officeDocument/2006/relationships/tags" Target="../tags/tag472.xml"/><Relationship Id="rId13" Type="http://schemas.openxmlformats.org/officeDocument/2006/relationships/tags" Target="../tags/tag471.xml"/><Relationship Id="rId12" Type="http://schemas.openxmlformats.org/officeDocument/2006/relationships/tags" Target="../tags/tag470.xml"/><Relationship Id="rId11" Type="http://schemas.openxmlformats.org/officeDocument/2006/relationships/tags" Target="../tags/tag469.xml"/><Relationship Id="rId10" Type="http://schemas.openxmlformats.org/officeDocument/2006/relationships/tags" Target="../tags/tag468.xml"/><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image" Target="../media/image1.jpeg"/><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6" Type="http://schemas.openxmlformats.org/officeDocument/2006/relationships/tags" Target="../tags/tag262.xml"/><Relationship Id="rId15" Type="http://schemas.openxmlformats.org/officeDocument/2006/relationships/tags" Target="../tags/tag261.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4" Type="http://schemas.openxmlformats.org/officeDocument/2006/relationships/tags" Target="../tags/tag275.xml"/><Relationship Id="rId13" Type="http://schemas.openxmlformats.org/officeDocument/2006/relationships/tags" Target="../tags/tag274.xml"/><Relationship Id="rId12" Type="http://schemas.openxmlformats.org/officeDocument/2006/relationships/tags" Target="../tags/tag273.xml"/><Relationship Id="rId11" Type="http://schemas.openxmlformats.org/officeDocument/2006/relationships/tags" Target="../tags/tag272.xml"/><Relationship Id="rId10" Type="http://schemas.openxmlformats.org/officeDocument/2006/relationships/tags" Target="../tags/tag271.xml"/><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image" Target="../media/image1.jpeg"/><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6" Type="http://schemas.openxmlformats.org/officeDocument/2006/relationships/tags" Target="../tags/tag314.xml"/><Relationship Id="rId15" Type="http://schemas.openxmlformats.org/officeDocument/2006/relationships/tags" Target="../tags/tag313.xml"/><Relationship Id="rId14" Type="http://schemas.openxmlformats.org/officeDocument/2006/relationships/tags" Target="../tags/tag312.xml"/><Relationship Id="rId13" Type="http://schemas.openxmlformats.org/officeDocument/2006/relationships/tags" Target="../tags/tag311.xml"/><Relationship Id="rId12" Type="http://schemas.openxmlformats.org/officeDocument/2006/relationships/tags" Target="../tags/tag310.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2" Type="http://schemas.openxmlformats.org/officeDocument/2006/relationships/tags" Target="../tags/tag325.xml"/><Relationship Id="rId11" Type="http://schemas.openxmlformats.org/officeDocument/2006/relationships/tags" Target="../tags/tag324.xml"/><Relationship Id="rId10" Type="http://schemas.openxmlformats.org/officeDocument/2006/relationships/tags" Target="../tags/tag323.xml"/><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4" Type="http://schemas.openxmlformats.org/officeDocument/2006/relationships/tags" Target="../tags/tag354.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3" Type="http://schemas.openxmlformats.org/officeDocument/2006/relationships/tags" Target="../tags/tag366.xml"/><Relationship Id="rId12" Type="http://schemas.openxmlformats.org/officeDocument/2006/relationships/tags" Target="../tags/tag365.xml"/><Relationship Id="rId11" Type="http://schemas.openxmlformats.org/officeDocument/2006/relationships/tags" Target="../tags/tag364.xml"/><Relationship Id="rId10" Type="http://schemas.openxmlformats.org/officeDocument/2006/relationships/tags" Target="../tags/tag363.xml"/><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3" Type="http://schemas.openxmlformats.org/officeDocument/2006/relationships/image" Target="../media/image1.jpeg"/><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2" Type="http://schemas.openxmlformats.org/officeDocument/2006/relationships/tags" Target="../tags/tag388.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4" Type="http://schemas.openxmlformats.org/officeDocument/2006/relationships/tags" Target="../tags/tag401.xml"/><Relationship Id="rId13" Type="http://schemas.openxmlformats.org/officeDocument/2006/relationships/tags" Target="../tags/tag400.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tags" Target="../tags/tag397.xml"/><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5" Type="http://schemas.openxmlformats.org/officeDocument/2006/relationships/tags" Target="../tags/tag415.xml"/><Relationship Id="rId14" Type="http://schemas.openxmlformats.org/officeDocument/2006/relationships/tags" Target="../tags/tag414.xml"/><Relationship Id="rId13" Type="http://schemas.openxmlformats.org/officeDocument/2006/relationships/tags" Target="../tags/tag413.xml"/><Relationship Id="rId12" Type="http://schemas.openxmlformats.org/officeDocument/2006/relationships/tags" Target="../tags/tag412.xml"/><Relationship Id="rId11" Type="http://schemas.openxmlformats.org/officeDocument/2006/relationships/tags" Target="../tags/tag411.xml"/><Relationship Id="rId10" Type="http://schemas.openxmlformats.org/officeDocument/2006/relationships/tags" Target="../tags/tag410.xml"/><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423.xml"/><Relationship Id="rId8" Type="http://schemas.openxmlformats.org/officeDocument/2006/relationships/tags" Target="../tags/tag422.xml"/><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5" Type="http://schemas.openxmlformats.org/officeDocument/2006/relationships/tags" Target="../tags/tag429.xml"/><Relationship Id="rId14" Type="http://schemas.openxmlformats.org/officeDocument/2006/relationships/tags" Target="../tags/tag428.xml"/><Relationship Id="rId13" Type="http://schemas.openxmlformats.org/officeDocument/2006/relationships/tags" Target="../tags/tag427.xml"/><Relationship Id="rId12" Type="http://schemas.openxmlformats.org/officeDocument/2006/relationships/tags" Target="../tags/tag426.xml"/><Relationship Id="rId11" Type="http://schemas.openxmlformats.org/officeDocument/2006/relationships/tags" Target="../tags/tag425.xml"/><Relationship Id="rId10" Type="http://schemas.openxmlformats.org/officeDocument/2006/relationships/tags" Target="../tags/tag424.xml"/><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5" Type="http://schemas.openxmlformats.org/officeDocument/2006/relationships/tags" Target="../tags/tag443.xml"/><Relationship Id="rId14" Type="http://schemas.openxmlformats.org/officeDocument/2006/relationships/tags" Target="../tags/tag442.xml"/><Relationship Id="rId13" Type="http://schemas.openxmlformats.org/officeDocument/2006/relationships/tags" Target="../tags/tag441.xml"/><Relationship Id="rId12" Type="http://schemas.openxmlformats.org/officeDocument/2006/relationships/tags" Target="../tags/tag440.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F1EA36E-80CB-4403-9649-79A0ADE99C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313B86-B473-487F-96AB-4865876024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24715-7B69-4D51-BFCA-06B3096841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8FC0-2C08-42FE-B9A6-B85AF99D8E8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55F5B96-0AF6-4B6E-8E51-8B624ECCD98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A94434-5EBC-49E7-9682-3C5A73831477}"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6953650-7511-455F-B117-BC359434F8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75CC53-3EC1-42DC-AEA9-A93622216F25}"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D13CEDF-F27C-46E5-A2DC-91786002590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9DE215-3430-4E82-B238-A7608641D05E}"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D4C9CEF-579E-4A4C-A386-BA5208E900B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3D4A22-5DE5-46EE-BE0A-31D0B579A5DF}"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2.xml"/><Relationship Id="rId19" Type="http://schemas.openxmlformats.org/officeDocument/2006/relationships/tags" Target="../tags/tag225.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5" Type="http://schemas.openxmlformats.org/officeDocument/2006/relationships/theme" Target="../theme/theme2.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4" Type="http://schemas.openxmlformats.org/officeDocument/2006/relationships/theme" Target="../theme/theme3.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8.xml"/><Relationship Id="rId8" Type="http://schemas.openxmlformats.org/officeDocument/2006/relationships/slideLayout" Target="../slideLayouts/slideLayout47.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5" Type="http://schemas.openxmlformats.org/officeDocument/2006/relationships/theme" Target="../theme/theme4.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slideLayout" Target="../slideLayouts/slideLayout50.xml"/><Relationship Id="rId10" Type="http://schemas.openxmlformats.org/officeDocument/2006/relationships/slideLayout" Target="../slideLayouts/slideLayout49.xml"/><Relationship Id="rId1"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 Type="http://schemas.openxmlformats.org/officeDocument/2006/relationships/slideLayout" Target="../slideLayouts/slideLayout52.xml"/><Relationship Id="rId15" Type="http://schemas.openxmlformats.org/officeDocument/2006/relationships/theme" Target="../theme/theme5.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0.xml"/><Relationship Id="rId8" Type="http://schemas.openxmlformats.org/officeDocument/2006/relationships/slideLayout" Target="../slideLayouts/slideLayout69.xml"/><Relationship Id="rId7" Type="http://schemas.openxmlformats.org/officeDocument/2006/relationships/slideLayout" Target="../slideLayouts/slideLayout68.xml"/><Relationship Id="rId6" Type="http://schemas.openxmlformats.org/officeDocument/2006/relationships/slideLayout" Target="../slideLayouts/slideLayout67.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 Type="http://schemas.openxmlformats.org/officeDocument/2006/relationships/slideLayout" Target="../slideLayouts/slideLayout63.xml"/><Relationship Id="rId14" Type="http://schemas.openxmlformats.org/officeDocument/2006/relationships/theme" Target="../theme/theme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slideLayout" Target="../slideLayouts/slideLayout71.xml"/><Relationship Id="rId1" Type="http://schemas.openxmlformats.org/officeDocument/2006/relationships/slideLayout" Target="../slideLayouts/slideLayout62.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80.xml"/><Relationship Id="rId8" Type="http://schemas.openxmlformats.org/officeDocument/2006/relationships/slideLayout" Target="../slideLayouts/slideLayout79.xml"/><Relationship Id="rId7" Type="http://schemas.openxmlformats.org/officeDocument/2006/relationships/slideLayout" Target="../slideLayouts/slideLayout78.xml"/><Relationship Id="rId6" Type="http://schemas.openxmlformats.org/officeDocument/2006/relationships/slideLayout" Target="../slideLayouts/slideLayout77.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6" Type="http://schemas.openxmlformats.org/officeDocument/2006/relationships/theme" Target="../theme/theme7.xml"/><Relationship Id="rId15" Type="http://schemas.openxmlformats.org/officeDocument/2006/relationships/tags" Target="../tags/tag248.xml"/><Relationship Id="rId14" Type="http://schemas.openxmlformats.org/officeDocument/2006/relationships/tags" Target="../tags/tag247.xml"/><Relationship Id="rId13" Type="http://schemas.openxmlformats.org/officeDocument/2006/relationships/tags" Target="../tags/tag246.xml"/><Relationship Id="rId12" Type="http://schemas.openxmlformats.org/officeDocument/2006/relationships/slideLayout" Target="../slideLayouts/slideLayout83.xml"/><Relationship Id="rId11" Type="http://schemas.openxmlformats.org/officeDocument/2006/relationships/slideLayout" Target="../slideLayouts/slideLayout82.xml"/><Relationship Id="rId10" Type="http://schemas.openxmlformats.org/officeDocument/2006/relationships/slideLayout" Target="../slideLayouts/slideLayout81.xml"/><Relationship Id="rId1"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2.xml"/><Relationship Id="rId8" Type="http://schemas.openxmlformats.org/officeDocument/2006/relationships/slideLayout" Target="../slideLayouts/slideLayout91.xml"/><Relationship Id="rId7" Type="http://schemas.openxmlformats.org/officeDocument/2006/relationships/slideLayout" Target="../slideLayouts/slideLayout90.xml"/><Relationship Id="rId6" Type="http://schemas.openxmlformats.org/officeDocument/2006/relationships/slideLayout" Target="../slideLayouts/slideLayout89.xml"/><Relationship Id="rId5" Type="http://schemas.openxmlformats.org/officeDocument/2006/relationships/slideLayout" Target="../slideLayouts/slideLayout88.xml"/><Relationship Id="rId4" Type="http://schemas.openxmlformats.org/officeDocument/2006/relationships/slideLayout" Target="../slideLayouts/slideLayout87.xml"/><Relationship Id="rId3" Type="http://schemas.openxmlformats.org/officeDocument/2006/relationships/slideLayout" Target="../slideLayouts/slideLayout86.xml"/><Relationship Id="rId25" Type="http://schemas.openxmlformats.org/officeDocument/2006/relationships/theme" Target="../theme/theme8.xml"/><Relationship Id="rId24" Type="http://schemas.openxmlformats.org/officeDocument/2006/relationships/tags" Target="../tags/tag478.xml"/><Relationship Id="rId23" Type="http://schemas.openxmlformats.org/officeDocument/2006/relationships/tags" Target="../tags/tag477.xml"/><Relationship Id="rId22" Type="http://schemas.openxmlformats.org/officeDocument/2006/relationships/tags" Target="../tags/tag476.xml"/><Relationship Id="rId21" Type="http://schemas.openxmlformats.org/officeDocument/2006/relationships/tags" Target="../tags/tag475.xml"/><Relationship Id="rId20" Type="http://schemas.openxmlformats.org/officeDocument/2006/relationships/tags" Target="../tags/tag474.xml"/><Relationship Id="rId2" Type="http://schemas.openxmlformats.org/officeDocument/2006/relationships/slideLayout" Target="../slideLayouts/slideLayout85.xml"/><Relationship Id="rId19" Type="http://schemas.openxmlformats.org/officeDocument/2006/relationships/tags" Target="../tags/tag473.xml"/><Relationship Id="rId18" Type="http://schemas.openxmlformats.org/officeDocument/2006/relationships/slideLayout" Target="../slideLayouts/slideLayout101.xml"/><Relationship Id="rId17" Type="http://schemas.openxmlformats.org/officeDocument/2006/relationships/slideLayout" Target="../slideLayouts/slideLayout100.xml"/><Relationship Id="rId16" Type="http://schemas.openxmlformats.org/officeDocument/2006/relationships/slideLayout" Target="../slideLayouts/slideLayout99.xml"/><Relationship Id="rId15" Type="http://schemas.openxmlformats.org/officeDocument/2006/relationships/slideLayout" Target="../slideLayouts/slideLayout98.xml"/><Relationship Id="rId14" Type="http://schemas.openxmlformats.org/officeDocument/2006/relationships/slideLayout" Target="../slideLayouts/slideLayout97.xml"/><Relationship Id="rId13" Type="http://schemas.openxmlformats.org/officeDocument/2006/relationships/slideLayout" Target="../slideLayouts/slideLayout96.xml"/><Relationship Id="rId12" Type="http://schemas.openxmlformats.org/officeDocument/2006/relationships/slideLayout" Target="../slideLayouts/slideLayout95.xml"/><Relationship Id="rId11" Type="http://schemas.openxmlformats.org/officeDocument/2006/relationships/slideLayout" Target="../slideLayouts/slideLayout94.xml"/><Relationship Id="rId10" Type="http://schemas.openxmlformats.org/officeDocument/2006/relationships/slideLayout" Target="../slideLayouts/slideLayout93.xml"/><Relationship Id="rId1" Type="http://schemas.openxmlformats.org/officeDocument/2006/relationships/slideLayout" Target="../slideLayouts/slideLayout8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4" y="1"/>
            <a:ext cx="10850562" cy="1028701"/>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34208"/>
            <a:ext cx="10850561" cy="504275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30356"/>
            <a:ext cx="2911477" cy="20610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30356"/>
            <a:ext cx="4114800" cy="20610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30356"/>
            <a:ext cx="2909884" cy="20610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5B313B86-B473-487F-96AB-486587602477}"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53143" y="1"/>
            <a:ext cx="10868297" cy="1027610"/>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53142" y="1123406"/>
            <a:ext cx="10868297" cy="5024845"/>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3143" y="6244047"/>
            <a:ext cx="2760617" cy="243840"/>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235338"/>
            <a:ext cx="4114800" cy="25254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769530" y="6252755"/>
            <a:ext cx="2734493" cy="235132"/>
          </a:xfrm>
          <a:prstGeom prst="rect">
            <a:avLst/>
          </a:prstGeom>
        </p:spPr>
        <p:txBody>
          <a:bodyPr vert="horz" lIns="91440" tIns="45720" rIns="91440" bIns="45720" rtlCol="0" anchor="ctr"/>
          <a:lstStyle>
            <a:lvl1pPr algn="r">
              <a:defRPr sz="900">
                <a:solidFill>
                  <a:schemeClr val="tx1">
                    <a:tint val="75000"/>
                  </a:schemeClr>
                </a:solidFill>
              </a:defRPr>
            </a:lvl1pPr>
          </a:lstStyle>
          <a:p>
            <a:fld id="{BD488FC0-2C08-42FE-B9A6-B85AF99D8E84}" type="slidenum">
              <a:rPr lang="zh-CN" altLang="en-US" smtClean="0"/>
            </a:fld>
            <a:endParaRPr lang="zh-CN" altLang="en-US"/>
          </a:p>
        </p:txBody>
      </p:sp>
      <p:sp>
        <p:nvSpPr>
          <p:cNvPr id="12"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4" y="1"/>
            <a:ext cx="10850562" cy="1028701"/>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34208"/>
            <a:ext cx="10850561" cy="504275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20049"/>
            <a:ext cx="2911477" cy="22671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20049"/>
            <a:ext cx="4114800" cy="22671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20049"/>
            <a:ext cx="2909884" cy="22671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C3A94434-5EBC-49E7-9682-3C5A73831477}"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5" y="1"/>
            <a:ext cx="10850563" cy="1028701"/>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5" y="1143000"/>
            <a:ext cx="10850563" cy="5033963"/>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5" y="6330353"/>
            <a:ext cx="2911475" cy="20610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30353"/>
            <a:ext cx="4114800" cy="20610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30353"/>
            <a:ext cx="2909888" cy="20610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8675CC53-3EC1-42DC-AEA9-A93622216F25}"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53143" y="1"/>
            <a:ext cx="10868297" cy="1018902"/>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53143" y="1123406"/>
            <a:ext cx="10868297" cy="5016137"/>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1851" y="6244046"/>
            <a:ext cx="2751909" cy="235131"/>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235338"/>
            <a:ext cx="4114800" cy="25254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769530" y="6244047"/>
            <a:ext cx="2743201" cy="243840"/>
          </a:xfrm>
          <a:prstGeom prst="rect">
            <a:avLst/>
          </a:prstGeom>
        </p:spPr>
        <p:txBody>
          <a:bodyPr vert="horz" lIns="91440" tIns="45720" rIns="91440" bIns="45720" rtlCol="0" anchor="ctr"/>
          <a:lstStyle>
            <a:lvl1pPr algn="r">
              <a:defRPr sz="900">
                <a:solidFill>
                  <a:schemeClr val="tx1">
                    <a:tint val="75000"/>
                  </a:schemeClr>
                </a:solidFill>
              </a:defRPr>
            </a:lvl1pPr>
          </a:lstStyle>
          <a:p>
            <a:fld id="{839DE215-3430-4E82-B238-A7608641D05E}" type="slidenum">
              <a:rPr lang="zh-CN" altLang="en-US" smtClean="0"/>
            </a:fld>
            <a:endParaRPr lang="zh-CN" altLang="en-US"/>
          </a:p>
        </p:txBody>
      </p:sp>
      <p:sp>
        <p:nvSpPr>
          <p:cNvPr id="12"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4C9CEF-579E-4A4C-A386-BA5208E900B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3D4A22-5DE5-46EE-BE0A-31D0B579A5DF}" type="slidenum">
              <a:rPr lang="zh-CN" altLang="en-US" smtClean="0"/>
            </a:fld>
            <a:endParaRPr lang="zh-CN" altLang="en-US"/>
          </a:p>
        </p:txBody>
      </p:sp>
      <p:sp>
        <p:nvSpPr>
          <p:cNvPr id="7" name="KSO_TEMPLATE" hidden="1"/>
          <p:cNvSpPr/>
          <p:nvPr>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 id="2147483756"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hemeOverride" Target="../theme/themeOverride1.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0.xml"/><Relationship Id="rId4" Type="http://schemas.openxmlformats.org/officeDocument/2006/relationships/tags" Target="../tags/tag673.xml"/><Relationship Id="rId3" Type="http://schemas.openxmlformats.org/officeDocument/2006/relationships/tags" Target="../tags/tag672.xml"/><Relationship Id="rId2" Type="http://schemas.openxmlformats.org/officeDocument/2006/relationships/tags" Target="../tags/tag671.xml"/><Relationship Id="rId1" Type="http://schemas.openxmlformats.org/officeDocument/2006/relationships/tags" Target="../tags/tag670.xml"/></Relationships>
</file>

<file path=ppt/slides/_rels/slide11.xml.rels><?xml version="1.0" encoding="UTF-8" standalone="yes"?>
<Relationships xmlns="http://schemas.openxmlformats.org/package/2006/relationships"><Relationship Id="rId9" Type="http://schemas.openxmlformats.org/officeDocument/2006/relationships/tags" Target="../tags/tag682.xml"/><Relationship Id="rId8" Type="http://schemas.openxmlformats.org/officeDocument/2006/relationships/tags" Target="../tags/tag681.xml"/><Relationship Id="rId7" Type="http://schemas.openxmlformats.org/officeDocument/2006/relationships/tags" Target="../tags/tag680.xml"/><Relationship Id="rId6" Type="http://schemas.openxmlformats.org/officeDocument/2006/relationships/tags" Target="../tags/tag679.xml"/><Relationship Id="rId5" Type="http://schemas.openxmlformats.org/officeDocument/2006/relationships/tags" Target="../tags/tag678.xml"/><Relationship Id="rId4" Type="http://schemas.openxmlformats.org/officeDocument/2006/relationships/tags" Target="../tags/tag677.xml"/><Relationship Id="rId3" Type="http://schemas.openxmlformats.org/officeDocument/2006/relationships/tags" Target="../tags/tag676.xml"/><Relationship Id="rId2" Type="http://schemas.openxmlformats.org/officeDocument/2006/relationships/tags" Target="../tags/tag675.xml"/><Relationship Id="rId11" Type="http://schemas.openxmlformats.org/officeDocument/2006/relationships/notesSlide" Target="../notesSlides/notesSlide9.xml"/><Relationship Id="rId10" Type="http://schemas.openxmlformats.org/officeDocument/2006/relationships/slideLayout" Target="../slideLayouts/slideLayout10.xml"/><Relationship Id="rId1" Type="http://schemas.openxmlformats.org/officeDocument/2006/relationships/tags" Target="../tags/tag674.xml"/></Relationships>
</file>

<file path=ppt/slides/_rels/slide12.xml.rels><?xml version="1.0" encoding="UTF-8" standalone="yes"?>
<Relationships xmlns="http://schemas.openxmlformats.org/package/2006/relationships"><Relationship Id="rId9" Type="http://schemas.openxmlformats.org/officeDocument/2006/relationships/tags" Target="../tags/tag691.xml"/><Relationship Id="rId8" Type="http://schemas.openxmlformats.org/officeDocument/2006/relationships/tags" Target="../tags/tag690.xml"/><Relationship Id="rId7" Type="http://schemas.openxmlformats.org/officeDocument/2006/relationships/tags" Target="../tags/tag689.xml"/><Relationship Id="rId6" Type="http://schemas.openxmlformats.org/officeDocument/2006/relationships/tags" Target="../tags/tag688.xml"/><Relationship Id="rId5" Type="http://schemas.openxmlformats.org/officeDocument/2006/relationships/tags" Target="../tags/tag687.xml"/><Relationship Id="rId4" Type="http://schemas.openxmlformats.org/officeDocument/2006/relationships/tags" Target="../tags/tag686.xml"/><Relationship Id="rId3" Type="http://schemas.openxmlformats.org/officeDocument/2006/relationships/tags" Target="../tags/tag685.xml"/><Relationship Id="rId2" Type="http://schemas.openxmlformats.org/officeDocument/2006/relationships/tags" Target="../tags/tag684.xml"/><Relationship Id="rId19" Type="http://schemas.openxmlformats.org/officeDocument/2006/relationships/slideLayout" Target="../slideLayouts/slideLayout17.xml"/><Relationship Id="rId18" Type="http://schemas.openxmlformats.org/officeDocument/2006/relationships/tags" Target="../tags/tag700.xml"/><Relationship Id="rId17" Type="http://schemas.openxmlformats.org/officeDocument/2006/relationships/tags" Target="../tags/tag699.xml"/><Relationship Id="rId16" Type="http://schemas.openxmlformats.org/officeDocument/2006/relationships/tags" Target="../tags/tag698.xml"/><Relationship Id="rId15" Type="http://schemas.openxmlformats.org/officeDocument/2006/relationships/tags" Target="../tags/tag697.xml"/><Relationship Id="rId14" Type="http://schemas.openxmlformats.org/officeDocument/2006/relationships/tags" Target="../tags/tag696.xml"/><Relationship Id="rId13" Type="http://schemas.openxmlformats.org/officeDocument/2006/relationships/tags" Target="../tags/tag695.xml"/><Relationship Id="rId12" Type="http://schemas.openxmlformats.org/officeDocument/2006/relationships/tags" Target="../tags/tag694.xml"/><Relationship Id="rId11" Type="http://schemas.openxmlformats.org/officeDocument/2006/relationships/tags" Target="../tags/tag693.xml"/><Relationship Id="rId10" Type="http://schemas.openxmlformats.org/officeDocument/2006/relationships/tags" Target="../tags/tag692.xml"/><Relationship Id="rId1" Type="http://schemas.openxmlformats.org/officeDocument/2006/relationships/tags" Target="../tags/tag683.xml"/></Relationships>
</file>

<file path=ppt/slides/_rels/slide13.xml.rels><?xml version="1.0" encoding="UTF-8" standalone="yes"?>
<Relationships xmlns="http://schemas.openxmlformats.org/package/2006/relationships"><Relationship Id="rId9" Type="http://schemas.openxmlformats.org/officeDocument/2006/relationships/tags" Target="../tags/tag709.xml"/><Relationship Id="rId8" Type="http://schemas.openxmlformats.org/officeDocument/2006/relationships/tags" Target="../tags/tag708.xml"/><Relationship Id="rId7" Type="http://schemas.openxmlformats.org/officeDocument/2006/relationships/tags" Target="../tags/tag707.xml"/><Relationship Id="rId6" Type="http://schemas.openxmlformats.org/officeDocument/2006/relationships/tags" Target="../tags/tag706.xml"/><Relationship Id="rId5" Type="http://schemas.openxmlformats.org/officeDocument/2006/relationships/tags" Target="../tags/tag705.xml"/><Relationship Id="rId4" Type="http://schemas.openxmlformats.org/officeDocument/2006/relationships/tags" Target="../tags/tag704.xml"/><Relationship Id="rId3" Type="http://schemas.openxmlformats.org/officeDocument/2006/relationships/tags" Target="../tags/tag703.xml"/><Relationship Id="rId27" Type="http://schemas.openxmlformats.org/officeDocument/2006/relationships/notesSlide" Target="../notesSlides/notesSlide10.xml"/><Relationship Id="rId26" Type="http://schemas.openxmlformats.org/officeDocument/2006/relationships/slideLayout" Target="../slideLayouts/slideLayout10.xml"/><Relationship Id="rId25" Type="http://schemas.openxmlformats.org/officeDocument/2006/relationships/tags" Target="../tags/tag725.xml"/><Relationship Id="rId24" Type="http://schemas.openxmlformats.org/officeDocument/2006/relationships/tags" Target="../tags/tag724.xml"/><Relationship Id="rId23" Type="http://schemas.openxmlformats.org/officeDocument/2006/relationships/tags" Target="../tags/tag723.xml"/><Relationship Id="rId22" Type="http://schemas.openxmlformats.org/officeDocument/2006/relationships/tags" Target="../tags/tag722.xml"/><Relationship Id="rId21" Type="http://schemas.openxmlformats.org/officeDocument/2006/relationships/tags" Target="../tags/tag721.xml"/><Relationship Id="rId20" Type="http://schemas.openxmlformats.org/officeDocument/2006/relationships/tags" Target="../tags/tag720.xml"/><Relationship Id="rId2" Type="http://schemas.openxmlformats.org/officeDocument/2006/relationships/tags" Target="../tags/tag702.xml"/><Relationship Id="rId19" Type="http://schemas.openxmlformats.org/officeDocument/2006/relationships/tags" Target="../tags/tag719.xml"/><Relationship Id="rId18" Type="http://schemas.openxmlformats.org/officeDocument/2006/relationships/tags" Target="../tags/tag718.xml"/><Relationship Id="rId17" Type="http://schemas.openxmlformats.org/officeDocument/2006/relationships/tags" Target="../tags/tag717.xml"/><Relationship Id="rId16" Type="http://schemas.openxmlformats.org/officeDocument/2006/relationships/tags" Target="../tags/tag716.xml"/><Relationship Id="rId15" Type="http://schemas.openxmlformats.org/officeDocument/2006/relationships/tags" Target="../tags/tag715.xml"/><Relationship Id="rId14" Type="http://schemas.openxmlformats.org/officeDocument/2006/relationships/tags" Target="../tags/tag714.xml"/><Relationship Id="rId13" Type="http://schemas.openxmlformats.org/officeDocument/2006/relationships/tags" Target="../tags/tag713.xml"/><Relationship Id="rId12" Type="http://schemas.openxmlformats.org/officeDocument/2006/relationships/tags" Target="../tags/tag712.xml"/><Relationship Id="rId11" Type="http://schemas.openxmlformats.org/officeDocument/2006/relationships/tags" Target="../tags/tag711.xml"/><Relationship Id="rId10" Type="http://schemas.openxmlformats.org/officeDocument/2006/relationships/tags" Target="../tags/tag710.xml"/><Relationship Id="rId1" Type="http://schemas.openxmlformats.org/officeDocument/2006/relationships/tags" Target="../tags/tag701.xml"/></Relationships>
</file>

<file path=ppt/slides/_rels/slide14.xml.rels><?xml version="1.0" encoding="UTF-8" standalone="yes"?>
<Relationships xmlns="http://schemas.openxmlformats.org/package/2006/relationships"><Relationship Id="rId9" Type="http://schemas.openxmlformats.org/officeDocument/2006/relationships/tags" Target="../tags/tag734.xml"/><Relationship Id="rId8" Type="http://schemas.openxmlformats.org/officeDocument/2006/relationships/tags" Target="../tags/tag733.xml"/><Relationship Id="rId7" Type="http://schemas.openxmlformats.org/officeDocument/2006/relationships/tags" Target="../tags/tag732.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3" Type="http://schemas.openxmlformats.org/officeDocument/2006/relationships/tags" Target="../tags/tag728.xml"/><Relationship Id="rId2" Type="http://schemas.openxmlformats.org/officeDocument/2006/relationships/tags" Target="../tags/tag727.xml"/><Relationship Id="rId15" Type="http://schemas.openxmlformats.org/officeDocument/2006/relationships/notesSlide" Target="../notesSlides/notesSlide11.xml"/><Relationship Id="rId14" Type="http://schemas.openxmlformats.org/officeDocument/2006/relationships/slideLayout" Target="../slideLayouts/slideLayout10.xml"/><Relationship Id="rId13" Type="http://schemas.openxmlformats.org/officeDocument/2006/relationships/tags" Target="../tags/tag738.xml"/><Relationship Id="rId12" Type="http://schemas.openxmlformats.org/officeDocument/2006/relationships/tags" Target="../tags/tag737.xml"/><Relationship Id="rId11" Type="http://schemas.openxmlformats.org/officeDocument/2006/relationships/tags" Target="../tags/tag736.xml"/><Relationship Id="rId10" Type="http://schemas.openxmlformats.org/officeDocument/2006/relationships/tags" Target="../tags/tag735.xml"/><Relationship Id="rId1" Type="http://schemas.openxmlformats.org/officeDocument/2006/relationships/tags" Target="../tags/tag726.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0.xml"/><Relationship Id="rId5" Type="http://schemas.openxmlformats.org/officeDocument/2006/relationships/tags" Target="../tags/tag743.xml"/><Relationship Id="rId4" Type="http://schemas.openxmlformats.org/officeDocument/2006/relationships/tags" Target="../tags/tag742.xml"/><Relationship Id="rId3" Type="http://schemas.openxmlformats.org/officeDocument/2006/relationships/tags" Target="../tags/tag741.xml"/><Relationship Id="rId2" Type="http://schemas.openxmlformats.org/officeDocument/2006/relationships/tags" Target="../tags/tag740.xml"/><Relationship Id="rId1" Type="http://schemas.openxmlformats.org/officeDocument/2006/relationships/tags" Target="../tags/tag739.xml"/></Relationships>
</file>

<file path=ppt/slides/_rels/slide16.xml.rels><?xml version="1.0" encoding="UTF-8" standalone="yes"?>
<Relationships xmlns="http://schemas.openxmlformats.org/package/2006/relationships"><Relationship Id="rId9" Type="http://schemas.openxmlformats.org/officeDocument/2006/relationships/tags" Target="../tags/tag752.xml"/><Relationship Id="rId8" Type="http://schemas.openxmlformats.org/officeDocument/2006/relationships/tags" Target="../tags/tag751.xml"/><Relationship Id="rId7" Type="http://schemas.openxmlformats.org/officeDocument/2006/relationships/tags" Target="../tags/tag750.xml"/><Relationship Id="rId6" Type="http://schemas.openxmlformats.org/officeDocument/2006/relationships/tags" Target="../tags/tag749.xml"/><Relationship Id="rId5" Type="http://schemas.openxmlformats.org/officeDocument/2006/relationships/tags" Target="../tags/tag748.xml"/><Relationship Id="rId4" Type="http://schemas.openxmlformats.org/officeDocument/2006/relationships/tags" Target="../tags/tag747.xml"/><Relationship Id="rId30" Type="http://schemas.openxmlformats.org/officeDocument/2006/relationships/notesSlide" Target="../notesSlides/notesSlide13.xml"/><Relationship Id="rId3" Type="http://schemas.openxmlformats.org/officeDocument/2006/relationships/tags" Target="../tags/tag746.xml"/><Relationship Id="rId29" Type="http://schemas.openxmlformats.org/officeDocument/2006/relationships/slideLayout" Target="../slideLayouts/slideLayout10.xml"/><Relationship Id="rId28" Type="http://schemas.openxmlformats.org/officeDocument/2006/relationships/tags" Target="../tags/tag771.xml"/><Relationship Id="rId27" Type="http://schemas.openxmlformats.org/officeDocument/2006/relationships/tags" Target="../tags/tag770.xml"/><Relationship Id="rId26" Type="http://schemas.openxmlformats.org/officeDocument/2006/relationships/tags" Target="../tags/tag769.xml"/><Relationship Id="rId25" Type="http://schemas.openxmlformats.org/officeDocument/2006/relationships/tags" Target="../tags/tag768.xml"/><Relationship Id="rId24" Type="http://schemas.openxmlformats.org/officeDocument/2006/relationships/tags" Target="../tags/tag767.xml"/><Relationship Id="rId23" Type="http://schemas.openxmlformats.org/officeDocument/2006/relationships/tags" Target="../tags/tag766.xml"/><Relationship Id="rId22" Type="http://schemas.openxmlformats.org/officeDocument/2006/relationships/tags" Target="../tags/tag765.xml"/><Relationship Id="rId21" Type="http://schemas.openxmlformats.org/officeDocument/2006/relationships/tags" Target="../tags/tag764.xml"/><Relationship Id="rId20" Type="http://schemas.openxmlformats.org/officeDocument/2006/relationships/tags" Target="../tags/tag763.xml"/><Relationship Id="rId2" Type="http://schemas.openxmlformats.org/officeDocument/2006/relationships/tags" Target="../tags/tag745.xml"/><Relationship Id="rId19" Type="http://schemas.openxmlformats.org/officeDocument/2006/relationships/tags" Target="../tags/tag762.xml"/><Relationship Id="rId18" Type="http://schemas.openxmlformats.org/officeDocument/2006/relationships/tags" Target="../tags/tag761.xml"/><Relationship Id="rId17" Type="http://schemas.openxmlformats.org/officeDocument/2006/relationships/tags" Target="../tags/tag760.xml"/><Relationship Id="rId16" Type="http://schemas.openxmlformats.org/officeDocument/2006/relationships/tags" Target="../tags/tag759.xml"/><Relationship Id="rId15" Type="http://schemas.openxmlformats.org/officeDocument/2006/relationships/tags" Target="../tags/tag758.xml"/><Relationship Id="rId14" Type="http://schemas.openxmlformats.org/officeDocument/2006/relationships/tags" Target="../tags/tag757.xml"/><Relationship Id="rId13" Type="http://schemas.openxmlformats.org/officeDocument/2006/relationships/tags" Target="../tags/tag756.xml"/><Relationship Id="rId12" Type="http://schemas.openxmlformats.org/officeDocument/2006/relationships/tags" Target="../tags/tag755.xml"/><Relationship Id="rId11" Type="http://schemas.openxmlformats.org/officeDocument/2006/relationships/tags" Target="../tags/tag754.xml"/><Relationship Id="rId10" Type="http://schemas.openxmlformats.org/officeDocument/2006/relationships/tags" Target="../tags/tag753.xml"/><Relationship Id="rId1" Type="http://schemas.openxmlformats.org/officeDocument/2006/relationships/tags" Target="../tags/tag744.xml"/></Relationships>
</file>

<file path=ppt/slides/_rels/slide17.xml.rels><?xml version="1.0" encoding="UTF-8" standalone="yes"?>
<Relationships xmlns="http://schemas.openxmlformats.org/package/2006/relationships"><Relationship Id="rId9" Type="http://schemas.openxmlformats.org/officeDocument/2006/relationships/tags" Target="../tags/tag780.xml"/><Relationship Id="rId8" Type="http://schemas.openxmlformats.org/officeDocument/2006/relationships/tags" Target="../tags/tag779.xml"/><Relationship Id="rId7" Type="http://schemas.openxmlformats.org/officeDocument/2006/relationships/tags" Target="../tags/tag778.xml"/><Relationship Id="rId6" Type="http://schemas.openxmlformats.org/officeDocument/2006/relationships/tags" Target="../tags/tag777.xml"/><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tags" Target="../tags/tag774.xml"/><Relationship Id="rId2" Type="http://schemas.openxmlformats.org/officeDocument/2006/relationships/tags" Target="../tags/tag773.xml"/><Relationship Id="rId19" Type="http://schemas.openxmlformats.org/officeDocument/2006/relationships/notesSlide" Target="../notesSlides/notesSlide14.xml"/><Relationship Id="rId18" Type="http://schemas.openxmlformats.org/officeDocument/2006/relationships/slideLayout" Target="../slideLayouts/slideLayout10.xml"/><Relationship Id="rId17" Type="http://schemas.openxmlformats.org/officeDocument/2006/relationships/tags" Target="../tags/tag788.xml"/><Relationship Id="rId16" Type="http://schemas.openxmlformats.org/officeDocument/2006/relationships/tags" Target="../tags/tag787.xml"/><Relationship Id="rId15" Type="http://schemas.openxmlformats.org/officeDocument/2006/relationships/tags" Target="../tags/tag786.xml"/><Relationship Id="rId14" Type="http://schemas.openxmlformats.org/officeDocument/2006/relationships/tags" Target="../tags/tag785.xml"/><Relationship Id="rId13" Type="http://schemas.openxmlformats.org/officeDocument/2006/relationships/tags" Target="../tags/tag784.xml"/><Relationship Id="rId12" Type="http://schemas.openxmlformats.org/officeDocument/2006/relationships/tags" Target="../tags/tag783.xml"/><Relationship Id="rId11" Type="http://schemas.openxmlformats.org/officeDocument/2006/relationships/tags" Target="../tags/tag782.xml"/><Relationship Id="rId10" Type="http://schemas.openxmlformats.org/officeDocument/2006/relationships/tags" Target="../tags/tag781.xml"/><Relationship Id="rId1" Type="http://schemas.openxmlformats.org/officeDocument/2006/relationships/tags" Target="../tags/tag772.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10.xml"/><Relationship Id="rId7" Type="http://schemas.openxmlformats.org/officeDocument/2006/relationships/tags" Target="../tags/tag795.xml"/><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tags" Target="../tags/tag792.xml"/><Relationship Id="rId3" Type="http://schemas.openxmlformats.org/officeDocument/2006/relationships/tags" Target="../tags/tag791.xml"/><Relationship Id="rId2" Type="http://schemas.openxmlformats.org/officeDocument/2006/relationships/tags" Target="../tags/tag790.xml"/><Relationship Id="rId1" Type="http://schemas.openxmlformats.org/officeDocument/2006/relationships/tags" Target="../tags/tag789.xml"/></Relationships>
</file>

<file path=ppt/slides/_rels/slide19.xml.rels><?xml version="1.0" encoding="UTF-8" standalone="yes"?>
<Relationships xmlns="http://schemas.openxmlformats.org/package/2006/relationships"><Relationship Id="rId9" Type="http://schemas.openxmlformats.org/officeDocument/2006/relationships/tags" Target="../tags/tag804.xml"/><Relationship Id="rId8" Type="http://schemas.openxmlformats.org/officeDocument/2006/relationships/tags" Target="../tags/tag803.xml"/><Relationship Id="rId7" Type="http://schemas.openxmlformats.org/officeDocument/2006/relationships/tags" Target="../tags/tag802.xml"/><Relationship Id="rId6" Type="http://schemas.openxmlformats.org/officeDocument/2006/relationships/tags" Target="../tags/tag801.xml"/><Relationship Id="rId5" Type="http://schemas.openxmlformats.org/officeDocument/2006/relationships/tags" Target="../tags/tag800.xml"/><Relationship Id="rId4" Type="http://schemas.openxmlformats.org/officeDocument/2006/relationships/tags" Target="../tags/tag799.xml"/><Relationship Id="rId3" Type="http://schemas.openxmlformats.org/officeDocument/2006/relationships/tags" Target="../tags/tag798.xml"/><Relationship Id="rId24" Type="http://schemas.openxmlformats.org/officeDocument/2006/relationships/notesSlide" Target="../notesSlides/notesSlide16.xml"/><Relationship Id="rId23" Type="http://schemas.openxmlformats.org/officeDocument/2006/relationships/slideLayout" Target="../slideLayouts/slideLayout10.xml"/><Relationship Id="rId22" Type="http://schemas.openxmlformats.org/officeDocument/2006/relationships/tags" Target="../tags/tag817.xml"/><Relationship Id="rId21" Type="http://schemas.openxmlformats.org/officeDocument/2006/relationships/tags" Target="../tags/tag816.xml"/><Relationship Id="rId20" Type="http://schemas.openxmlformats.org/officeDocument/2006/relationships/tags" Target="../tags/tag815.xml"/><Relationship Id="rId2" Type="http://schemas.openxmlformats.org/officeDocument/2006/relationships/tags" Target="../tags/tag797.xml"/><Relationship Id="rId19" Type="http://schemas.openxmlformats.org/officeDocument/2006/relationships/tags" Target="../tags/tag814.xml"/><Relationship Id="rId18" Type="http://schemas.openxmlformats.org/officeDocument/2006/relationships/tags" Target="../tags/tag813.xml"/><Relationship Id="rId17" Type="http://schemas.openxmlformats.org/officeDocument/2006/relationships/tags" Target="../tags/tag812.xml"/><Relationship Id="rId16" Type="http://schemas.openxmlformats.org/officeDocument/2006/relationships/tags" Target="../tags/tag811.xml"/><Relationship Id="rId15" Type="http://schemas.openxmlformats.org/officeDocument/2006/relationships/tags" Target="../tags/tag810.xml"/><Relationship Id="rId14" Type="http://schemas.openxmlformats.org/officeDocument/2006/relationships/tags" Target="../tags/tag809.xml"/><Relationship Id="rId13" Type="http://schemas.openxmlformats.org/officeDocument/2006/relationships/tags" Target="../tags/tag808.xml"/><Relationship Id="rId12" Type="http://schemas.openxmlformats.org/officeDocument/2006/relationships/tags" Target="../tags/tag807.xml"/><Relationship Id="rId11" Type="http://schemas.openxmlformats.org/officeDocument/2006/relationships/tags" Target="../tags/tag806.xml"/><Relationship Id="rId10" Type="http://schemas.openxmlformats.org/officeDocument/2006/relationships/tags" Target="../tags/tag805.xml"/><Relationship Id="rId1" Type="http://schemas.openxmlformats.org/officeDocument/2006/relationships/tags" Target="../tags/tag796.xml"/></Relationships>
</file>

<file path=ppt/slides/_rels/slide2.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9" Type="http://schemas.openxmlformats.org/officeDocument/2006/relationships/notesSlide" Target="../notesSlides/notesSlide1.xml"/><Relationship Id="rId28" Type="http://schemas.openxmlformats.org/officeDocument/2006/relationships/slideLayout" Target="../slideLayouts/slideLayout17.xml"/><Relationship Id="rId27" Type="http://schemas.openxmlformats.org/officeDocument/2006/relationships/tags" Target="../tags/tag509.xml"/><Relationship Id="rId26" Type="http://schemas.openxmlformats.org/officeDocument/2006/relationships/tags" Target="../tags/tag508.xml"/><Relationship Id="rId25" Type="http://schemas.openxmlformats.org/officeDocument/2006/relationships/tags" Target="../tags/tag507.xml"/><Relationship Id="rId24" Type="http://schemas.openxmlformats.org/officeDocument/2006/relationships/tags" Target="../tags/tag506.xml"/><Relationship Id="rId23" Type="http://schemas.openxmlformats.org/officeDocument/2006/relationships/tags" Target="../tags/tag505.xml"/><Relationship Id="rId22" Type="http://schemas.openxmlformats.org/officeDocument/2006/relationships/tags" Target="../tags/tag504.xml"/><Relationship Id="rId21" Type="http://schemas.openxmlformats.org/officeDocument/2006/relationships/tags" Target="../tags/tag503.xml"/><Relationship Id="rId20" Type="http://schemas.openxmlformats.org/officeDocument/2006/relationships/tags" Target="../tags/tag502.xml"/><Relationship Id="rId2" Type="http://schemas.openxmlformats.org/officeDocument/2006/relationships/tags" Target="../tags/tag484.xml"/><Relationship Id="rId19" Type="http://schemas.openxmlformats.org/officeDocument/2006/relationships/tags" Target="../tags/tag501.xml"/><Relationship Id="rId18" Type="http://schemas.openxmlformats.org/officeDocument/2006/relationships/tags" Target="../tags/tag500.xml"/><Relationship Id="rId17" Type="http://schemas.openxmlformats.org/officeDocument/2006/relationships/tags" Target="../tags/tag499.xml"/><Relationship Id="rId16" Type="http://schemas.openxmlformats.org/officeDocument/2006/relationships/tags" Target="../tags/tag498.xml"/><Relationship Id="rId15" Type="http://schemas.openxmlformats.org/officeDocument/2006/relationships/tags" Target="../tags/tag497.xml"/><Relationship Id="rId14" Type="http://schemas.openxmlformats.org/officeDocument/2006/relationships/tags" Target="../tags/tag496.xml"/><Relationship Id="rId13" Type="http://schemas.openxmlformats.org/officeDocument/2006/relationships/tags" Target="../tags/tag495.xml"/><Relationship Id="rId12" Type="http://schemas.openxmlformats.org/officeDocument/2006/relationships/tags" Target="../tags/tag494.xml"/><Relationship Id="rId11" Type="http://schemas.openxmlformats.org/officeDocument/2006/relationships/tags" Target="../tags/tag493.xml"/><Relationship Id="rId10" Type="http://schemas.openxmlformats.org/officeDocument/2006/relationships/tags" Target="../tags/tag492.xml"/><Relationship Id="rId1" Type="http://schemas.openxmlformats.org/officeDocument/2006/relationships/tags" Target="../tags/tag483.xml"/></Relationships>
</file>

<file path=ppt/slides/_rels/slide20.xml.rels><?xml version="1.0" encoding="UTF-8" standalone="yes"?>
<Relationships xmlns="http://schemas.openxmlformats.org/package/2006/relationships"><Relationship Id="rId9" Type="http://schemas.openxmlformats.org/officeDocument/2006/relationships/tags" Target="../tags/tag826.xml"/><Relationship Id="rId8" Type="http://schemas.openxmlformats.org/officeDocument/2006/relationships/tags" Target="../tags/tag825.xml"/><Relationship Id="rId7" Type="http://schemas.openxmlformats.org/officeDocument/2006/relationships/tags" Target="../tags/tag824.xml"/><Relationship Id="rId6" Type="http://schemas.openxmlformats.org/officeDocument/2006/relationships/tags" Target="../tags/tag823.xml"/><Relationship Id="rId5" Type="http://schemas.openxmlformats.org/officeDocument/2006/relationships/tags" Target="../tags/tag822.xml"/><Relationship Id="rId4" Type="http://schemas.openxmlformats.org/officeDocument/2006/relationships/tags" Target="../tags/tag821.xml"/><Relationship Id="rId3" Type="http://schemas.openxmlformats.org/officeDocument/2006/relationships/tags" Target="../tags/tag820.xml"/><Relationship Id="rId2" Type="http://schemas.openxmlformats.org/officeDocument/2006/relationships/tags" Target="../tags/tag819.xml"/><Relationship Id="rId15" Type="http://schemas.openxmlformats.org/officeDocument/2006/relationships/notesSlide" Target="../notesSlides/notesSlide17.xml"/><Relationship Id="rId14" Type="http://schemas.openxmlformats.org/officeDocument/2006/relationships/slideLayout" Target="../slideLayouts/slideLayout10.xml"/><Relationship Id="rId13" Type="http://schemas.openxmlformats.org/officeDocument/2006/relationships/tags" Target="../tags/tag829.xml"/><Relationship Id="rId12" Type="http://schemas.openxmlformats.org/officeDocument/2006/relationships/image" Target="../media/image4.jpeg"/><Relationship Id="rId11" Type="http://schemas.openxmlformats.org/officeDocument/2006/relationships/tags" Target="../tags/tag828.xml"/><Relationship Id="rId10" Type="http://schemas.openxmlformats.org/officeDocument/2006/relationships/tags" Target="../tags/tag827.xml"/><Relationship Id="rId1" Type="http://schemas.openxmlformats.org/officeDocument/2006/relationships/tags" Target="../tags/tag818.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835.xml"/><Relationship Id="rId7" Type="http://schemas.openxmlformats.org/officeDocument/2006/relationships/tags" Target="../tags/tag834.xml"/><Relationship Id="rId6" Type="http://schemas.openxmlformats.org/officeDocument/2006/relationships/tags" Target="../tags/tag833.xml"/><Relationship Id="rId5" Type="http://schemas.openxmlformats.org/officeDocument/2006/relationships/tags" Target="../tags/tag832.xml"/><Relationship Id="rId4" Type="http://schemas.openxmlformats.org/officeDocument/2006/relationships/tags" Target="../tags/tag831.xml"/><Relationship Id="rId3" Type="http://schemas.openxmlformats.org/officeDocument/2006/relationships/tags" Target="../tags/tag830.xml"/><Relationship Id="rId2" Type="http://schemas.openxmlformats.org/officeDocument/2006/relationships/image" Target="../media/image1.svg"/><Relationship Id="rId10" Type="http://schemas.openxmlformats.org/officeDocument/2006/relationships/notesSlide" Target="../notesSlides/notesSlide18.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94.xml"/><Relationship Id="rId3" Type="http://schemas.openxmlformats.org/officeDocument/2006/relationships/themeOverride" Target="../theme/themeOverride2.xml"/><Relationship Id="rId2" Type="http://schemas.openxmlformats.org/officeDocument/2006/relationships/tags" Target="../tags/tag837.xml"/><Relationship Id="rId1" Type="http://schemas.openxmlformats.org/officeDocument/2006/relationships/tags" Target="../tags/tag836.xml"/></Relationships>
</file>

<file path=ppt/slides/_rels/slide3.xml.rels><?xml version="1.0" encoding="UTF-8" standalone="yes"?>
<Relationships xmlns="http://schemas.openxmlformats.org/package/2006/relationships"><Relationship Id="rId9" Type="http://schemas.openxmlformats.org/officeDocument/2006/relationships/tags" Target="../tags/tag518.xml"/><Relationship Id="rId8" Type="http://schemas.openxmlformats.org/officeDocument/2006/relationships/tags" Target="../tags/tag517.xml"/><Relationship Id="rId7" Type="http://schemas.openxmlformats.org/officeDocument/2006/relationships/tags" Target="../tags/tag516.xml"/><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tags" Target="../tags/tag512.xml"/><Relationship Id="rId21" Type="http://schemas.openxmlformats.org/officeDocument/2006/relationships/notesSlide" Target="../notesSlides/notesSlide2.xml"/><Relationship Id="rId20" Type="http://schemas.openxmlformats.org/officeDocument/2006/relationships/slideLayout" Target="../slideLayouts/slideLayout10.xml"/><Relationship Id="rId2" Type="http://schemas.openxmlformats.org/officeDocument/2006/relationships/tags" Target="../tags/tag511.xml"/><Relationship Id="rId19" Type="http://schemas.openxmlformats.org/officeDocument/2006/relationships/tags" Target="../tags/tag527.xml"/><Relationship Id="rId18" Type="http://schemas.openxmlformats.org/officeDocument/2006/relationships/tags" Target="../tags/tag526.xml"/><Relationship Id="rId17" Type="http://schemas.openxmlformats.org/officeDocument/2006/relationships/tags" Target="../tags/tag525.xml"/><Relationship Id="rId16" Type="http://schemas.openxmlformats.org/officeDocument/2006/relationships/image" Target="../media/image2.png"/><Relationship Id="rId15" Type="http://schemas.openxmlformats.org/officeDocument/2006/relationships/tags" Target="../tags/tag524.xml"/><Relationship Id="rId14" Type="http://schemas.openxmlformats.org/officeDocument/2006/relationships/tags" Target="../tags/tag523.xml"/><Relationship Id="rId13" Type="http://schemas.openxmlformats.org/officeDocument/2006/relationships/tags" Target="../tags/tag522.xml"/><Relationship Id="rId12" Type="http://schemas.openxmlformats.org/officeDocument/2006/relationships/tags" Target="../tags/tag521.xml"/><Relationship Id="rId11" Type="http://schemas.openxmlformats.org/officeDocument/2006/relationships/tags" Target="../tags/tag520.xml"/><Relationship Id="rId10" Type="http://schemas.openxmlformats.org/officeDocument/2006/relationships/tags" Target="../tags/tag519.xml"/><Relationship Id="rId1" Type="http://schemas.openxmlformats.org/officeDocument/2006/relationships/tags" Target="../tags/tag510.xml"/></Relationships>
</file>

<file path=ppt/slides/_rels/slide4.xml.rels><?xml version="1.0" encoding="UTF-8" standalone="yes"?>
<Relationships xmlns="http://schemas.openxmlformats.org/package/2006/relationships"><Relationship Id="rId9" Type="http://schemas.openxmlformats.org/officeDocument/2006/relationships/tags" Target="../tags/tag535.xml"/><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tags" Target="../tags/tag529.xml"/><Relationship Id="rId25" Type="http://schemas.openxmlformats.org/officeDocument/2006/relationships/notesSlide" Target="../notesSlides/notesSlide3.xml"/><Relationship Id="rId24" Type="http://schemas.openxmlformats.org/officeDocument/2006/relationships/slideLayout" Target="../slideLayouts/slideLayout10.xml"/><Relationship Id="rId23" Type="http://schemas.openxmlformats.org/officeDocument/2006/relationships/tags" Target="../tags/tag549.xml"/><Relationship Id="rId22" Type="http://schemas.openxmlformats.org/officeDocument/2006/relationships/tags" Target="../tags/tag548.xml"/><Relationship Id="rId21" Type="http://schemas.openxmlformats.org/officeDocument/2006/relationships/tags" Target="../tags/tag547.xml"/><Relationship Id="rId20" Type="http://schemas.openxmlformats.org/officeDocument/2006/relationships/tags" Target="../tags/tag546.xml"/><Relationship Id="rId2" Type="http://schemas.openxmlformats.org/officeDocument/2006/relationships/image" Target="../media/image3.jpeg"/><Relationship Id="rId19" Type="http://schemas.openxmlformats.org/officeDocument/2006/relationships/tags" Target="../tags/tag545.xml"/><Relationship Id="rId18" Type="http://schemas.openxmlformats.org/officeDocument/2006/relationships/tags" Target="../tags/tag544.xml"/><Relationship Id="rId17" Type="http://schemas.openxmlformats.org/officeDocument/2006/relationships/tags" Target="../tags/tag543.xml"/><Relationship Id="rId16" Type="http://schemas.openxmlformats.org/officeDocument/2006/relationships/tags" Target="../tags/tag542.xml"/><Relationship Id="rId15" Type="http://schemas.openxmlformats.org/officeDocument/2006/relationships/tags" Target="../tags/tag541.xml"/><Relationship Id="rId14" Type="http://schemas.openxmlformats.org/officeDocument/2006/relationships/tags" Target="../tags/tag540.xml"/><Relationship Id="rId13" Type="http://schemas.openxmlformats.org/officeDocument/2006/relationships/tags" Target="../tags/tag539.xml"/><Relationship Id="rId12" Type="http://schemas.openxmlformats.org/officeDocument/2006/relationships/tags" Target="../tags/tag538.xml"/><Relationship Id="rId11" Type="http://schemas.openxmlformats.org/officeDocument/2006/relationships/tags" Target="../tags/tag537.xml"/><Relationship Id="rId10" Type="http://schemas.openxmlformats.org/officeDocument/2006/relationships/tags" Target="../tags/tag536.xml"/><Relationship Id="rId1" Type="http://schemas.openxmlformats.org/officeDocument/2006/relationships/tags" Target="../tags/tag528.xml"/></Relationships>
</file>

<file path=ppt/slides/_rels/slide5.xml.rels><?xml version="1.0" encoding="UTF-8" standalone="yes"?>
<Relationships xmlns="http://schemas.openxmlformats.org/package/2006/relationships"><Relationship Id="rId9" Type="http://schemas.openxmlformats.org/officeDocument/2006/relationships/tags" Target="../tags/tag558.xml"/><Relationship Id="rId8" Type="http://schemas.openxmlformats.org/officeDocument/2006/relationships/tags" Target="../tags/tag557.xml"/><Relationship Id="rId7" Type="http://schemas.openxmlformats.org/officeDocument/2006/relationships/tags" Target="../tags/tag556.xml"/><Relationship Id="rId6" Type="http://schemas.openxmlformats.org/officeDocument/2006/relationships/tags" Target="../tags/tag555.xml"/><Relationship Id="rId5" Type="http://schemas.openxmlformats.org/officeDocument/2006/relationships/tags" Target="../tags/tag554.xml"/><Relationship Id="rId4" Type="http://schemas.openxmlformats.org/officeDocument/2006/relationships/tags" Target="../tags/tag553.xml"/><Relationship Id="rId37" Type="http://schemas.openxmlformats.org/officeDocument/2006/relationships/notesSlide" Target="../notesSlides/notesSlide4.xml"/><Relationship Id="rId36" Type="http://schemas.openxmlformats.org/officeDocument/2006/relationships/slideLayout" Target="../slideLayouts/slideLayout10.xml"/><Relationship Id="rId35" Type="http://schemas.openxmlformats.org/officeDocument/2006/relationships/tags" Target="../tags/tag584.xml"/><Relationship Id="rId34" Type="http://schemas.openxmlformats.org/officeDocument/2006/relationships/tags" Target="../tags/tag583.xml"/><Relationship Id="rId33" Type="http://schemas.openxmlformats.org/officeDocument/2006/relationships/tags" Target="../tags/tag582.xml"/><Relationship Id="rId32" Type="http://schemas.openxmlformats.org/officeDocument/2006/relationships/tags" Target="../tags/tag581.xml"/><Relationship Id="rId31" Type="http://schemas.openxmlformats.org/officeDocument/2006/relationships/tags" Target="../tags/tag580.xml"/><Relationship Id="rId30" Type="http://schemas.openxmlformats.org/officeDocument/2006/relationships/tags" Target="../tags/tag579.xml"/><Relationship Id="rId3" Type="http://schemas.openxmlformats.org/officeDocument/2006/relationships/tags" Target="../tags/tag552.xml"/><Relationship Id="rId29" Type="http://schemas.openxmlformats.org/officeDocument/2006/relationships/tags" Target="../tags/tag578.xml"/><Relationship Id="rId28" Type="http://schemas.openxmlformats.org/officeDocument/2006/relationships/tags" Target="../tags/tag577.xml"/><Relationship Id="rId27" Type="http://schemas.openxmlformats.org/officeDocument/2006/relationships/tags" Target="../tags/tag576.xml"/><Relationship Id="rId26" Type="http://schemas.openxmlformats.org/officeDocument/2006/relationships/tags" Target="../tags/tag575.xml"/><Relationship Id="rId25" Type="http://schemas.openxmlformats.org/officeDocument/2006/relationships/tags" Target="../tags/tag574.xml"/><Relationship Id="rId24" Type="http://schemas.openxmlformats.org/officeDocument/2006/relationships/tags" Target="../tags/tag573.xml"/><Relationship Id="rId23" Type="http://schemas.openxmlformats.org/officeDocument/2006/relationships/tags" Target="../tags/tag572.xml"/><Relationship Id="rId22" Type="http://schemas.openxmlformats.org/officeDocument/2006/relationships/tags" Target="../tags/tag571.xml"/><Relationship Id="rId21" Type="http://schemas.openxmlformats.org/officeDocument/2006/relationships/tags" Target="../tags/tag570.xml"/><Relationship Id="rId20" Type="http://schemas.openxmlformats.org/officeDocument/2006/relationships/tags" Target="../tags/tag569.xml"/><Relationship Id="rId2" Type="http://schemas.openxmlformats.org/officeDocument/2006/relationships/tags" Target="../tags/tag551.xml"/><Relationship Id="rId19" Type="http://schemas.openxmlformats.org/officeDocument/2006/relationships/tags" Target="../tags/tag568.xml"/><Relationship Id="rId18" Type="http://schemas.openxmlformats.org/officeDocument/2006/relationships/tags" Target="../tags/tag567.xml"/><Relationship Id="rId17" Type="http://schemas.openxmlformats.org/officeDocument/2006/relationships/tags" Target="../tags/tag566.xml"/><Relationship Id="rId16" Type="http://schemas.openxmlformats.org/officeDocument/2006/relationships/tags" Target="../tags/tag565.xml"/><Relationship Id="rId15" Type="http://schemas.openxmlformats.org/officeDocument/2006/relationships/tags" Target="../tags/tag564.xml"/><Relationship Id="rId14" Type="http://schemas.openxmlformats.org/officeDocument/2006/relationships/tags" Target="../tags/tag563.xml"/><Relationship Id="rId13" Type="http://schemas.openxmlformats.org/officeDocument/2006/relationships/tags" Target="../tags/tag562.xml"/><Relationship Id="rId12" Type="http://schemas.openxmlformats.org/officeDocument/2006/relationships/tags" Target="../tags/tag561.xml"/><Relationship Id="rId11" Type="http://schemas.openxmlformats.org/officeDocument/2006/relationships/tags" Target="../tags/tag560.xml"/><Relationship Id="rId10" Type="http://schemas.openxmlformats.org/officeDocument/2006/relationships/tags" Target="../tags/tag559.xml"/><Relationship Id="rId1" Type="http://schemas.openxmlformats.org/officeDocument/2006/relationships/tags" Target="../tags/tag550.xml"/></Relationships>
</file>

<file path=ppt/slides/_rels/slide6.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 Id="rId34" Type="http://schemas.openxmlformats.org/officeDocument/2006/relationships/notesSlide" Target="../notesSlides/notesSlide5.xml"/><Relationship Id="rId33" Type="http://schemas.openxmlformats.org/officeDocument/2006/relationships/slideLayout" Target="../slideLayouts/slideLayout10.xml"/><Relationship Id="rId32" Type="http://schemas.openxmlformats.org/officeDocument/2006/relationships/tags" Target="../tags/tag616.xml"/><Relationship Id="rId31" Type="http://schemas.openxmlformats.org/officeDocument/2006/relationships/tags" Target="../tags/tag615.xml"/><Relationship Id="rId30" Type="http://schemas.openxmlformats.org/officeDocument/2006/relationships/tags" Target="../tags/tag614.xml"/><Relationship Id="rId3" Type="http://schemas.openxmlformats.org/officeDocument/2006/relationships/tags" Target="../tags/tag587.xml"/><Relationship Id="rId29" Type="http://schemas.openxmlformats.org/officeDocument/2006/relationships/tags" Target="../tags/tag613.xml"/><Relationship Id="rId28" Type="http://schemas.openxmlformats.org/officeDocument/2006/relationships/tags" Target="../tags/tag612.xml"/><Relationship Id="rId27" Type="http://schemas.openxmlformats.org/officeDocument/2006/relationships/tags" Target="../tags/tag611.xml"/><Relationship Id="rId26" Type="http://schemas.openxmlformats.org/officeDocument/2006/relationships/tags" Target="../tags/tag610.xml"/><Relationship Id="rId25" Type="http://schemas.openxmlformats.org/officeDocument/2006/relationships/tags" Target="../tags/tag609.xml"/><Relationship Id="rId24" Type="http://schemas.openxmlformats.org/officeDocument/2006/relationships/tags" Target="../tags/tag608.xml"/><Relationship Id="rId23" Type="http://schemas.openxmlformats.org/officeDocument/2006/relationships/tags" Target="../tags/tag607.xml"/><Relationship Id="rId22" Type="http://schemas.openxmlformats.org/officeDocument/2006/relationships/tags" Target="../tags/tag606.xml"/><Relationship Id="rId21" Type="http://schemas.openxmlformats.org/officeDocument/2006/relationships/tags" Target="../tags/tag605.xml"/><Relationship Id="rId20" Type="http://schemas.openxmlformats.org/officeDocument/2006/relationships/tags" Target="../tags/tag604.xml"/><Relationship Id="rId2" Type="http://schemas.openxmlformats.org/officeDocument/2006/relationships/tags" Target="../tags/tag586.xml"/><Relationship Id="rId19" Type="http://schemas.openxmlformats.org/officeDocument/2006/relationships/tags" Target="../tags/tag603.xml"/><Relationship Id="rId18" Type="http://schemas.openxmlformats.org/officeDocument/2006/relationships/tags" Target="../tags/tag602.xml"/><Relationship Id="rId17" Type="http://schemas.openxmlformats.org/officeDocument/2006/relationships/tags" Target="../tags/tag601.xml"/><Relationship Id="rId16" Type="http://schemas.openxmlformats.org/officeDocument/2006/relationships/tags" Target="../tags/tag600.xml"/><Relationship Id="rId15" Type="http://schemas.openxmlformats.org/officeDocument/2006/relationships/tags" Target="../tags/tag599.xml"/><Relationship Id="rId14" Type="http://schemas.openxmlformats.org/officeDocument/2006/relationships/tags" Target="../tags/tag598.xml"/><Relationship Id="rId13" Type="http://schemas.openxmlformats.org/officeDocument/2006/relationships/tags" Target="../tags/tag597.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tags" Target="../tags/tag585.xml"/></Relationships>
</file>

<file path=ppt/slides/_rels/slide7.xml.rels><?xml version="1.0" encoding="UTF-8" standalone="yes"?>
<Relationships xmlns="http://schemas.openxmlformats.org/package/2006/relationships"><Relationship Id="rId9" Type="http://schemas.openxmlformats.org/officeDocument/2006/relationships/tags" Target="../tags/tag625.xml"/><Relationship Id="rId8" Type="http://schemas.openxmlformats.org/officeDocument/2006/relationships/tags" Target="../tags/tag624.xml"/><Relationship Id="rId7" Type="http://schemas.openxmlformats.org/officeDocument/2006/relationships/tags" Target="../tags/tag623.xml"/><Relationship Id="rId6" Type="http://schemas.openxmlformats.org/officeDocument/2006/relationships/tags" Target="../tags/tag622.xml"/><Relationship Id="rId5" Type="http://schemas.openxmlformats.org/officeDocument/2006/relationships/tags" Target="../tags/tag621.xml"/><Relationship Id="rId4" Type="http://schemas.openxmlformats.org/officeDocument/2006/relationships/tags" Target="../tags/tag620.xml"/><Relationship Id="rId3" Type="http://schemas.openxmlformats.org/officeDocument/2006/relationships/tags" Target="../tags/tag619.xml"/><Relationship Id="rId25" Type="http://schemas.openxmlformats.org/officeDocument/2006/relationships/slideLayout" Target="../slideLayouts/slideLayout17.xml"/><Relationship Id="rId24" Type="http://schemas.openxmlformats.org/officeDocument/2006/relationships/tags" Target="../tags/tag640.xml"/><Relationship Id="rId23" Type="http://schemas.openxmlformats.org/officeDocument/2006/relationships/tags" Target="../tags/tag639.xml"/><Relationship Id="rId22" Type="http://schemas.openxmlformats.org/officeDocument/2006/relationships/tags" Target="../tags/tag638.xml"/><Relationship Id="rId21" Type="http://schemas.openxmlformats.org/officeDocument/2006/relationships/tags" Target="../tags/tag637.xml"/><Relationship Id="rId20" Type="http://schemas.openxmlformats.org/officeDocument/2006/relationships/tags" Target="../tags/tag636.xml"/><Relationship Id="rId2" Type="http://schemas.openxmlformats.org/officeDocument/2006/relationships/tags" Target="../tags/tag618.xml"/><Relationship Id="rId19" Type="http://schemas.openxmlformats.org/officeDocument/2006/relationships/tags" Target="../tags/tag635.xml"/><Relationship Id="rId18" Type="http://schemas.openxmlformats.org/officeDocument/2006/relationships/tags" Target="../tags/tag634.xml"/><Relationship Id="rId17" Type="http://schemas.openxmlformats.org/officeDocument/2006/relationships/tags" Target="../tags/tag633.xml"/><Relationship Id="rId16" Type="http://schemas.openxmlformats.org/officeDocument/2006/relationships/tags" Target="../tags/tag632.xml"/><Relationship Id="rId15" Type="http://schemas.openxmlformats.org/officeDocument/2006/relationships/tags" Target="../tags/tag631.xml"/><Relationship Id="rId14" Type="http://schemas.openxmlformats.org/officeDocument/2006/relationships/tags" Target="../tags/tag630.xml"/><Relationship Id="rId13" Type="http://schemas.openxmlformats.org/officeDocument/2006/relationships/tags" Target="../tags/tag629.xml"/><Relationship Id="rId12" Type="http://schemas.openxmlformats.org/officeDocument/2006/relationships/tags" Target="../tags/tag628.xml"/><Relationship Id="rId11" Type="http://schemas.openxmlformats.org/officeDocument/2006/relationships/tags" Target="../tags/tag627.xml"/><Relationship Id="rId10" Type="http://schemas.openxmlformats.org/officeDocument/2006/relationships/tags" Target="../tags/tag626.xml"/><Relationship Id="rId1" Type="http://schemas.openxmlformats.org/officeDocument/2006/relationships/tags" Target="../tags/tag617.xml"/></Relationships>
</file>

<file path=ppt/slides/_rels/slide8.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tags" Target="../tags/tag647.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2" Type="http://schemas.openxmlformats.org/officeDocument/2006/relationships/notesSlide" Target="../notesSlides/notesSlide6.xml"/><Relationship Id="rId11" Type="http://schemas.openxmlformats.org/officeDocument/2006/relationships/slideLayout" Target="../slideLayouts/slideLayout10.xml"/><Relationship Id="rId10" Type="http://schemas.openxmlformats.org/officeDocument/2006/relationships/tags" Target="../tags/tag650.xml"/><Relationship Id="rId1" Type="http://schemas.openxmlformats.org/officeDocument/2006/relationships/tags" Target="../tags/tag641.xml"/></Relationships>
</file>

<file path=ppt/slides/_rels/slide9.xml.rels><?xml version="1.0" encoding="UTF-8" standalone="yes"?>
<Relationships xmlns="http://schemas.openxmlformats.org/package/2006/relationships"><Relationship Id="rId9" Type="http://schemas.openxmlformats.org/officeDocument/2006/relationships/tags" Target="../tags/tag659.xml"/><Relationship Id="rId8" Type="http://schemas.openxmlformats.org/officeDocument/2006/relationships/tags" Target="../tags/tag658.xml"/><Relationship Id="rId7" Type="http://schemas.openxmlformats.org/officeDocument/2006/relationships/tags" Target="../tags/tag657.xml"/><Relationship Id="rId6" Type="http://schemas.openxmlformats.org/officeDocument/2006/relationships/tags" Target="../tags/tag656.xml"/><Relationship Id="rId5" Type="http://schemas.openxmlformats.org/officeDocument/2006/relationships/tags" Target="../tags/tag655.xml"/><Relationship Id="rId4" Type="http://schemas.openxmlformats.org/officeDocument/2006/relationships/tags" Target="../tags/tag654.xml"/><Relationship Id="rId3" Type="http://schemas.openxmlformats.org/officeDocument/2006/relationships/tags" Target="../tags/tag653.xml"/><Relationship Id="rId21" Type="http://schemas.openxmlformats.org/officeDocument/2006/relationships/notesSlide" Target="../notesSlides/notesSlide7.xml"/><Relationship Id="rId20" Type="http://schemas.openxmlformats.org/officeDocument/2006/relationships/slideLayout" Target="../slideLayouts/slideLayout10.xml"/><Relationship Id="rId2" Type="http://schemas.openxmlformats.org/officeDocument/2006/relationships/tags" Target="../tags/tag652.xml"/><Relationship Id="rId19" Type="http://schemas.openxmlformats.org/officeDocument/2006/relationships/tags" Target="../tags/tag669.xml"/><Relationship Id="rId18" Type="http://schemas.openxmlformats.org/officeDocument/2006/relationships/tags" Target="../tags/tag668.xml"/><Relationship Id="rId17" Type="http://schemas.openxmlformats.org/officeDocument/2006/relationships/tags" Target="../tags/tag667.xml"/><Relationship Id="rId16" Type="http://schemas.openxmlformats.org/officeDocument/2006/relationships/tags" Target="../tags/tag666.xml"/><Relationship Id="rId15" Type="http://schemas.openxmlformats.org/officeDocument/2006/relationships/tags" Target="../tags/tag665.xml"/><Relationship Id="rId14" Type="http://schemas.openxmlformats.org/officeDocument/2006/relationships/tags" Target="../tags/tag664.xml"/><Relationship Id="rId13" Type="http://schemas.openxmlformats.org/officeDocument/2006/relationships/tags" Target="../tags/tag663.xml"/><Relationship Id="rId12" Type="http://schemas.openxmlformats.org/officeDocument/2006/relationships/tags" Target="../tags/tag662.xml"/><Relationship Id="rId11" Type="http://schemas.openxmlformats.org/officeDocument/2006/relationships/tags" Target="../tags/tag661.xml"/><Relationship Id="rId10" Type="http://schemas.openxmlformats.org/officeDocument/2006/relationships/tags" Target="../tags/tag660.xml"/><Relationship Id="rId1" Type="http://schemas.openxmlformats.org/officeDocument/2006/relationships/tags" Target="../tags/tag6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993130" y="1937385"/>
            <a:ext cx="5419090" cy="1581150"/>
          </a:xfrm>
        </p:spPr>
        <p:txBody>
          <a:bodyPr>
            <a:noAutofit/>
          </a:bodyPr>
          <a:p>
            <a:pPr algn="just">
              <a:lnSpc>
                <a:spcPct val="90000"/>
              </a:lnSpc>
              <a:spcBef>
                <a:spcPts val="0"/>
              </a:spcBef>
              <a:spcAft>
                <a:spcPts val="0"/>
              </a:spcAft>
            </a:pPr>
            <a:r>
              <a:rPr lang="zh-CN" altLang="en-US" sz="4800" dirty="0">
                <a:solidFill>
                  <a:schemeClr val="bg1"/>
                </a:solidFill>
                <a:latin typeface="+mj-ea"/>
                <a:ea typeface="+mj-ea"/>
                <a:sym typeface="+mn-ea"/>
              </a:rPr>
              <a:t>创新创业市场与商业模式分析</a:t>
            </a:r>
            <a:endParaRPr lang="en-US"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5993130" y="3410585"/>
            <a:ext cx="5419090" cy="1696085"/>
          </a:xfrm>
        </p:spPr>
        <p:txBody>
          <a:bodyPr anchor="ctr" anchorCtr="0">
            <a:noAutofit/>
          </a:bodyPr>
          <a:p>
            <a:pPr algn="just">
              <a:lnSpc>
                <a:spcPct val="80000"/>
              </a:lnSpc>
              <a:spcBef>
                <a:spcPts val="0"/>
              </a:spcBef>
              <a:spcAft>
                <a:spcPts val="1000"/>
              </a:spcAft>
              <a:buClr>
                <a:srgbClr val="1486AF"/>
              </a:buClr>
              <a:buSzPct val="100000"/>
            </a:pPr>
            <a:r>
              <a:rPr lang="zh-CN" altLang="en-US" sz="1800" dirty="0">
                <a:latin typeface="+mj-ea"/>
                <a:ea typeface="+mj-ea"/>
                <a:cs typeface="+mj-ea"/>
                <a:sym typeface="+mn-ea"/>
              </a:rPr>
              <a:t>1</a:t>
            </a:r>
            <a:r>
              <a:rPr lang="en-US" altLang="zh-CN" sz="1800" dirty="0">
                <a:latin typeface="+mj-ea"/>
                <a:ea typeface="+mj-ea"/>
                <a:cs typeface="+mj-ea"/>
                <a:sym typeface="+mn-ea"/>
              </a:rPr>
              <a:t>.</a:t>
            </a:r>
            <a:r>
              <a:rPr lang="zh-CN" altLang="en-US" sz="1800" dirty="0">
                <a:latin typeface="+mj-ea"/>
                <a:ea typeface="+mj-ea"/>
                <a:cs typeface="+mj-ea"/>
                <a:sym typeface="+mn-ea"/>
              </a:rPr>
              <a:t>了解市场调查的基本内容</a:t>
            </a:r>
            <a:endParaRPr lang="zh-CN" altLang="en-US" sz="1800" dirty="0">
              <a:latin typeface="+mj-ea"/>
              <a:ea typeface="+mj-ea"/>
              <a:cs typeface="+mj-ea"/>
              <a:sym typeface="+mn-ea"/>
            </a:endParaRPr>
          </a:p>
          <a:p>
            <a:pPr algn="just">
              <a:lnSpc>
                <a:spcPct val="80000"/>
              </a:lnSpc>
              <a:spcBef>
                <a:spcPts val="0"/>
              </a:spcBef>
              <a:spcAft>
                <a:spcPts val="1000"/>
              </a:spcAft>
              <a:buClr>
                <a:srgbClr val="1486AF"/>
              </a:buClr>
              <a:buSzPct val="100000"/>
            </a:pPr>
            <a:r>
              <a:rPr lang="zh-CN" altLang="en-US" sz="1800" dirty="0">
                <a:latin typeface="+mj-ea"/>
                <a:ea typeface="+mj-ea"/>
                <a:cs typeface="+mj-ea"/>
                <a:sym typeface="+mn-ea"/>
              </a:rPr>
              <a:t>2</a:t>
            </a:r>
            <a:r>
              <a:rPr lang="en-US" altLang="zh-CN" sz="1800" dirty="0">
                <a:latin typeface="+mj-ea"/>
                <a:ea typeface="+mj-ea"/>
                <a:cs typeface="+mj-ea"/>
                <a:sym typeface="+mn-ea"/>
              </a:rPr>
              <a:t>.</a:t>
            </a:r>
            <a:r>
              <a:rPr lang="zh-CN" altLang="en-US" sz="1800" dirty="0">
                <a:latin typeface="+mj-ea"/>
                <a:ea typeface="+mj-ea"/>
                <a:cs typeface="+mj-ea"/>
                <a:sym typeface="+mn-ea"/>
              </a:rPr>
              <a:t>掌握市场调查与预测的方法</a:t>
            </a:r>
            <a:endParaRPr lang="zh-CN" altLang="en-US" sz="1800" dirty="0">
              <a:solidFill>
                <a:schemeClr val="bg1"/>
              </a:solidFill>
              <a:latin typeface="+mj-ea"/>
              <a:ea typeface="+mj-ea"/>
              <a:cs typeface="+mj-ea"/>
            </a:endParaRPr>
          </a:p>
          <a:p>
            <a:pPr algn="just">
              <a:lnSpc>
                <a:spcPct val="80000"/>
              </a:lnSpc>
              <a:spcBef>
                <a:spcPts val="0"/>
              </a:spcBef>
              <a:spcAft>
                <a:spcPts val="1000"/>
              </a:spcAft>
              <a:buClr>
                <a:srgbClr val="1486AF"/>
              </a:buClr>
              <a:buSzPct val="100000"/>
            </a:pPr>
            <a:r>
              <a:rPr lang="zh-CN" altLang="en-US" sz="1800" dirty="0">
                <a:latin typeface="+mj-ea"/>
                <a:ea typeface="+mj-ea"/>
                <a:cs typeface="+mj-ea"/>
                <a:sym typeface="+mn-ea"/>
              </a:rPr>
              <a:t>3</a:t>
            </a:r>
            <a:r>
              <a:rPr lang="en-US" altLang="zh-CN" sz="1800" dirty="0">
                <a:latin typeface="+mj-ea"/>
                <a:ea typeface="+mj-ea"/>
                <a:cs typeface="+mj-ea"/>
                <a:sym typeface="+mn-ea"/>
              </a:rPr>
              <a:t>.</a:t>
            </a:r>
            <a:r>
              <a:rPr lang="zh-CN" altLang="en-US" sz="1800" dirty="0">
                <a:latin typeface="+mj-ea"/>
                <a:ea typeface="+mj-ea"/>
                <a:cs typeface="+mj-ea"/>
                <a:sym typeface="+mn-ea"/>
              </a:rPr>
              <a:t>理解市场调研的方法</a:t>
            </a:r>
            <a:endParaRPr lang="zh-CN" altLang="en-US" sz="1800" dirty="0">
              <a:solidFill>
                <a:schemeClr val="bg1"/>
              </a:solidFill>
              <a:latin typeface="+mj-ea"/>
              <a:ea typeface="+mj-ea"/>
              <a:cs typeface="+mj-ea"/>
            </a:endParaRPr>
          </a:p>
          <a:p>
            <a:pPr algn="just">
              <a:lnSpc>
                <a:spcPct val="80000"/>
              </a:lnSpc>
              <a:spcBef>
                <a:spcPts val="0"/>
              </a:spcBef>
              <a:spcAft>
                <a:spcPts val="1000"/>
              </a:spcAft>
              <a:buClr>
                <a:srgbClr val="1486AF"/>
              </a:buClr>
              <a:buSzPct val="100000"/>
            </a:pPr>
            <a:r>
              <a:rPr lang="zh-CN" altLang="en-US" sz="1800" dirty="0">
                <a:latin typeface="+mj-ea"/>
                <a:ea typeface="+mj-ea"/>
                <a:cs typeface="+mj-ea"/>
                <a:sym typeface="+mn-ea"/>
              </a:rPr>
              <a:t>4</a:t>
            </a:r>
            <a:r>
              <a:rPr lang="en-US" altLang="zh-CN" sz="1800" dirty="0">
                <a:latin typeface="+mj-ea"/>
                <a:ea typeface="+mj-ea"/>
                <a:cs typeface="+mj-ea"/>
                <a:sym typeface="+mn-ea"/>
              </a:rPr>
              <a:t>.</a:t>
            </a:r>
            <a:r>
              <a:rPr lang="zh-CN" altLang="en-US" sz="1800" dirty="0">
                <a:latin typeface="+mj-ea"/>
                <a:ea typeface="+mj-ea"/>
                <a:cs typeface="+mj-ea"/>
                <a:sym typeface="+mn-ea"/>
              </a:rPr>
              <a:t>了解商业模式的含义</a:t>
            </a:r>
            <a:endParaRPr lang="zh-CN" altLang="en-US" sz="1800" dirty="0">
              <a:latin typeface="+mj-ea"/>
              <a:ea typeface="+mj-ea"/>
              <a:cs typeface="+mj-ea"/>
              <a:sym typeface="+mn-ea"/>
            </a:endParaRPr>
          </a:p>
          <a:p>
            <a:pPr algn="just">
              <a:lnSpc>
                <a:spcPct val="80000"/>
              </a:lnSpc>
              <a:spcBef>
                <a:spcPts val="0"/>
              </a:spcBef>
              <a:spcAft>
                <a:spcPts val="1000"/>
              </a:spcAft>
              <a:buClr>
                <a:srgbClr val="1486AF"/>
              </a:buClr>
              <a:buSzPct val="100000"/>
              <a:buFont typeface="+mj-lt"/>
            </a:pPr>
            <a:r>
              <a:rPr lang="en-US" altLang="zh-CN" sz="1800" dirty="0">
                <a:solidFill>
                  <a:schemeClr val="bg1"/>
                </a:solidFill>
                <a:latin typeface="+mj-ea"/>
                <a:ea typeface="+mj-ea"/>
                <a:cs typeface="+mj-ea"/>
                <a:sym typeface="+mn-ea"/>
              </a:rPr>
              <a:t>5.</a:t>
            </a:r>
            <a:r>
              <a:rPr lang="zh-CN" altLang="en-US" sz="1800" dirty="0">
                <a:solidFill>
                  <a:schemeClr val="bg1"/>
                </a:solidFill>
                <a:latin typeface="+mj-ea"/>
                <a:ea typeface="+mj-ea"/>
                <a:cs typeface="+mj-ea"/>
                <a:sym typeface="+mn-ea"/>
              </a:rPr>
              <a:t>掌握商业模式设计的方法</a:t>
            </a:r>
            <a:endParaRPr lang="zh-CN" altLang="en-US" sz="1800" dirty="0">
              <a:solidFill>
                <a:schemeClr val="bg1"/>
              </a:solidFill>
              <a:latin typeface="+mj-ea"/>
              <a:ea typeface="+mj-ea"/>
              <a:cs typeface="+mj-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grpId="0" nodeType="clickEffect">
                                  <p:stCondLst>
                                    <p:cond delay="0"/>
                                  </p:stCondLst>
                                  <p:childTnLst>
                                    <p:set>
                                      <p:cBhvr>
                                        <p:cTn id="23" dur="1" fill="hold">
                                          <p:stCondLst>
                                            <p:cond delay="0"/>
                                          </p:stCondLst>
                                        </p:cTn>
                                        <p:tgtEl>
                                          <p:spTgt spid="8">
                                            <p:txEl>
                                              <p:pRg st="1" end="1"/>
                                            </p:txEl>
                                          </p:spTgt>
                                        </p:tgtEl>
                                        <p:attrNameLst>
                                          <p:attrName>style.visibility</p:attrName>
                                        </p:attrNameLst>
                                      </p:cBhvr>
                                      <p:to>
                                        <p:strVal val="visible"/>
                                      </p:to>
                                    </p:set>
                                    <p:animEffect transition="in" filter="fade">
                                      <p:cBhvr>
                                        <p:cTn id="24" dur="1000"/>
                                        <p:tgtEl>
                                          <p:spTgt spid="8">
                                            <p:txEl>
                                              <p:pRg st="1" end="1"/>
                                            </p:txEl>
                                          </p:spTgt>
                                        </p:tgtEl>
                                      </p:cBhvr>
                                    </p:animEffect>
                                    <p:anim calcmode="lin" valueType="num">
                                      <p:cBhvr>
                                        <p:cTn id="2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fade">
                                      <p:cBhvr>
                                        <p:cTn id="32" dur="1000"/>
                                        <p:tgtEl>
                                          <p:spTgt spid="8">
                                            <p:txEl>
                                              <p:pRg st="2" end="2"/>
                                            </p:txEl>
                                          </p:spTgt>
                                        </p:tgtEl>
                                      </p:cBhvr>
                                    </p:animEffect>
                                    <p:anim calcmode="lin" valueType="num">
                                      <p:cBhvr>
                                        <p:cTn id="3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4"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grpId="0" nodeType="clickEffect">
                                  <p:stCondLst>
                                    <p:cond delay="0"/>
                                  </p:stCondLst>
                                  <p:childTnLst>
                                    <p:set>
                                      <p:cBhvr>
                                        <p:cTn id="39" dur="1" fill="hold">
                                          <p:stCondLst>
                                            <p:cond delay="0"/>
                                          </p:stCondLst>
                                        </p:cTn>
                                        <p:tgtEl>
                                          <p:spTgt spid="8">
                                            <p:txEl>
                                              <p:pRg st="3" end="3"/>
                                            </p:txEl>
                                          </p:spTgt>
                                        </p:tgtEl>
                                        <p:attrNameLst>
                                          <p:attrName>style.visibility</p:attrName>
                                        </p:attrNameLst>
                                      </p:cBhvr>
                                      <p:to>
                                        <p:strVal val="visible"/>
                                      </p:to>
                                    </p:set>
                                    <p:animEffect transition="in" filter="fade">
                                      <p:cBhvr>
                                        <p:cTn id="40" dur="1000"/>
                                        <p:tgtEl>
                                          <p:spTgt spid="8">
                                            <p:txEl>
                                              <p:pRg st="3" end="3"/>
                                            </p:txEl>
                                          </p:spTgt>
                                        </p:tgtEl>
                                      </p:cBhvr>
                                    </p:animEffect>
                                    <p:anim calcmode="lin" valueType="num">
                                      <p:cBhvr>
                                        <p:cTn id="41"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42"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7" presetClass="entr" presetSubtype="0" fill="hold" grpId="0" nodeType="clickEffect">
                                  <p:stCondLst>
                                    <p:cond delay="0"/>
                                  </p:stCondLst>
                                  <p:childTnLst>
                                    <p:set>
                                      <p:cBhvr>
                                        <p:cTn id="47" dur="1" fill="hold">
                                          <p:stCondLst>
                                            <p:cond delay="0"/>
                                          </p:stCondLst>
                                        </p:cTn>
                                        <p:tgtEl>
                                          <p:spTgt spid="8">
                                            <p:txEl>
                                              <p:pRg st="4" end="4"/>
                                            </p:txEl>
                                          </p:spTgt>
                                        </p:tgtEl>
                                        <p:attrNameLst>
                                          <p:attrName>style.visibility</p:attrName>
                                        </p:attrNameLst>
                                      </p:cBhvr>
                                      <p:to>
                                        <p:strVal val="visible"/>
                                      </p:to>
                                    </p:set>
                                    <p:animEffect transition="in" filter="fade">
                                      <p:cBhvr>
                                        <p:cTn id="48" dur="1000"/>
                                        <p:tgtEl>
                                          <p:spTgt spid="8">
                                            <p:txEl>
                                              <p:pRg st="4" end="4"/>
                                            </p:txEl>
                                          </p:spTgt>
                                        </p:tgtEl>
                                      </p:cBhvr>
                                    </p:animEffect>
                                    <p:anim calcmode="lin" valueType="num">
                                      <p:cBhvr>
                                        <p:cTn id="49"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50" dur="900" decel="100000" fill="hold"/>
                                        <p:tgtEl>
                                          <p:spTgt spid="8">
                                            <p:txEl>
                                              <p:pRg st="4" end="4"/>
                                            </p:txEl>
                                          </p:spTgt>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8">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2" name="表格 11"/>
          <p:cNvGraphicFramePr>
            <a:graphicFrameLocks noGrp="1"/>
          </p:cNvGraphicFramePr>
          <p:nvPr>
            <p:custDataLst>
              <p:tags r:id="rId1"/>
            </p:custDataLst>
          </p:nvPr>
        </p:nvGraphicFramePr>
        <p:xfrm>
          <a:off x="1623482" y="1496824"/>
          <a:ext cx="8931275" cy="2703195"/>
        </p:xfrm>
        <a:graphic>
          <a:graphicData uri="http://schemas.openxmlformats.org/drawingml/2006/table">
            <a:tbl>
              <a:tblPr>
                <a:tableStyleId>{5C22544A-7EE6-4342-B048-85BDC9FD1C3A}</a:tableStyleId>
              </a:tblPr>
              <a:tblGrid>
                <a:gridCol w="1749425"/>
                <a:gridCol w="1851660"/>
                <a:gridCol w="864870"/>
                <a:gridCol w="878840"/>
                <a:gridCol w="1865630"/>
                <a:gridCol w="1720850"/>
              </a:tblGrid>
              <a:tr h="965200">
                <a:tc rowSpan="2">
                  <a:txBody>
                    <a:bodyPr/>
                    <a:p>
                      <a:pPr indent="0" algn="just" fontAlgn="auto">
                        <a:lnSpc>
                          <a:spcPts val="2000"/>
                        </a:lnSpc>
                        <a:spcAft>
                          <a:spcPts val="0"/>
                        </a:spcAft>
                      </a:pPr>
                      <a:r>
                        <a:rPr lang="en-US" sz="1800" kern="0" dirty="0">
                          <a:effectLst/>
                        </a:rPr>
                        <a:t>8.</a:t>
                      </a:r>
                      <a:r>
                        <a:rPr lang="zh-CN" sz="1800" kern="0" dirty="0">
                          <a:effectLst/>
                        </a:rPr>
                        <a:t>重要伙伴</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p>
                      <a:pPr indent="0" algn="ctr" fontAlgn="auto">
                        <a:lnSpc>
                          <a:spcPts val="2000"/>
                        </a:lnSpc>
                        <a:spcAft>
                          <a:spcPts val="0"/>
                        </a:spcAft>
                      </a:pPr>
                      <a:r>
                        <a:rPr lang="en-US" sz="1800" kern="0">
                          <a:effectLst/>
                        </a:rPr>
                        <a:t>7.</a:t>
                      </a:r>
                      <a:r>
                        <a:rPr lang="zh-CN" sz="1800" kern="0">
                          <a:effectLst/>
                        </a:rPr>
                        <a:t>关键业务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rowSpan="2" gridSpan="2">
                  <a:txBody>
                    <a:bodyPr/>
                    <a:p>
                      <a:pPr indent="0" algn="ctr" fontAlgn="auto">
                        <a:lnSpc>
                          <a:spcPts val="2000"/>
                        </a:lnSpc>
                        <a:spcAft>
                          <a:spcPts val="0"/>
                        </a:spcAft>
                      </a:pPr>
                      <a:r>
                        <a:rPr lang="en-US" sz="1800" kern="0">
                          <a:effectLst/>
                        </a:rPr>
                        <a:t>1.</a:t>
                      </a:r>
                      <a:r>
                        <a:rPr lang="zh-CN" sz="1800" kern="0">
                          <a:effectLst/>
                        </a:rPr>
                        <a:t>价值主张</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rowSpan="2" hMerge="1">
                  <a:tcPr/>
                </a:tc>
                <a:tc>
                  <a:txBody>
                    <a:bodyPr/>
                    <a:p>
                      <a:pPr indent="0" algn="ctr" fontAlgn="auto">
                        <a:lnSpc>
                          <a:spcPts val="2000"/>
                        </a:lnSpc>
                        <a:spcAft>
                          <a:spcPts val="0"/>
                        </a:spcAft>
                      </a:pPr>
                      <a:r>
                        <a:rPr lang="en-US" sz="1800" kern="0">
                          <a:effectLst/>
                        </a:rPr>
                        <a:t>4.</a:t>
                      </a:r>
                      <a:r>
                        <a:rPr lang="zh-CN" sz="1800" kern="0">
                          <a:effectLst/>
                        </a:rPr>
                        <a:t>客户关系</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rowSpan="2">
                  <a:txBody>
                    <a:bodyPr/>
                    <a:p>
                      <a:pPr indent="0" algn="ctr" fontAlgn="auto">
                        <a:lnSpc>
                          <a:spcPts val="2000"/>
                        </a:lnSpc>
                        <a:spcAft>
                          <a:spcPts val="0"/>
                        </a:spcAft>
                      </a:pPr>
                      <a:r>
                        <a:rPr lang="en-US" sz="1800" kern="0">
                          <a:effectLst/>
                        </a:rPr>
                        <a:t>2.</a:t>
                      </a:r>
                      <a:r>
                        <a:rPr lang="zh-CN" sz="1800" kern="0">
                          <a:effectLst/>
                        </a:rPr>
                        <a:t>客户细分</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r>
              <a:tr h="917575">
                <a:tc vMerge="1">
                  <a:tcPr/>
                </a:tc>
                <a:tc>
                  <a:txBody>
                    <a:bodyPr/>
                    <a:p>
                      <a:pPr indent="0" algn="ctr" fontAlgn="auto">
                        <a:lnSpc>
                          <a:spcPts val="2000"/>
                        </a:lnSpc>
                        <a:spcAft>
                          <a:spcPts val="0"/>
                        </a:spcAft>
                      </a:pPr>
                      <a:r>
                        <a:rPr lang="en-US" sz="1800" kern="0">
                          <a:effectLst/>
                        </a:rPr>
                        <a:t>6.</a:t>
                      </a:r>
                      <a:r>
                        <a:rPr lang="zh-CN" sz="1800" kern="0">
                          <a:effectLst/>
                        </a:rPr>
                        <a:t>核心资源</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vMerge="1" gridSpan="2">
                  <a:tcPr/>
                </a:tc>
                <a:tc vMerge="1" hMerge="1">
                  <a:tcPr/>
                </a:tc>
                <a:tc>
                  <a:txBody>
                    <a:bodyPr/>
                    <a:p>
                      <a:pPr indent="0" algn="ctr" fontAlgn="auto">
                        <a:lnSpc>
                          <a:spcPts val="2000"/>
                        </a:lnSpc>
                        <a:spcAft>
                          <a:spcPts val="0"/>
                        </a:spcAft>
                      </a:pPr>
                      <a:r>
                        <a:rPr lang="en-US" sz="1800" kern="0">
                          <a:effectLst/>
                        </a:rPr>
                        <a:t>3.</a:t>
                      </a:r>
                      <a:r>
                        <a:rPr lang="zh-CN" sz="1800" kern="0">
                          <a:effectLst/>
                        </a:rPr>
                        <a:t>分销渠道</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vMerge="1">
                  <a:tcPr/>
                </a:tc>
              </a:tr>
              <a:tr h="820420">
                <a:tc gridSpan="3">
                  <a:txBody>
                    <a:bodyPr/>
                    <a:p>
                      <a:pPr indent="266700" algn="ctr">
                        <a:lnSpc>
                          <a:spcPts val="2000"/>
                        </a:lnSpc>
                        <a:spcAft>
                          <a:spcPts val="0"/>
                        </a:spcAft>
                      </a:pPr>
                      <a:r>
                        <a:rPr lang="en-US" sz="1800" kern="0">
                          <a:effectLst/>
                        </a:rPr>
                        <a:t>9.</a:t>
                      </a:r>
                      <a:r>
                        <a:rPr lang="zh-CN" sz="1800" kern="0">
                          <a:effectLst/>
                        </a:rPr>
                        <a:t>成本结构</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hMerge="1">
                  <a:tcPr/>
                </a:tc>
                <a:tc hMerge="1">
                  <a:tcPr/>
                </a:tc>
                <a:tc gridSpan="3">
                  <a:txBody>
                    <a:bodyPr/>
                    <a:p>
                      <a:pPr indent="266700" algn="ctr">
                        <a:lnSpc>
                          <a:spcPts val="2000"/>
                        </a:lnSpc>
                        <a:spcAft>
                          <a:spcPts val="0"/>
                        </a:spcAft>
                      </a:pPr>
                      <a:r>
                        <a:rPr lang="en-US" sz="1800" kern="0" dirty="0">
                          <a:effectLst/>
                        </a:rPr>
                        <a:t>5.</a:t>
                      </a:r>
                      <a:r>
                        <a:rPr lang="zh-CN" sz="1800" kern="0" dirty="0">
                          <a:effectLst/>
                        </a:rPr>
                        <a:t>收入来源</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hMerge="1">
                  <a:tcPr/>
                </a:tc>
                <a:tc hMerge="1">
                  <a:tcPr/>
                </a:tc>
              </a:tr>
            </a:tbl>
          </a:graphicData>
        </a:graphic>
      </p:graphicFrame>
      <p:sp>
        <p:nvSpPr>
          <p:cNvPr id="13" name="文本框 12"/>
          <p:cNvSpPr txBox="1"/>
          <p:nvPr/>
        </p:nvSpPr>
        <p:spPr>
          <a:xfrm>
            <a:off x="1175385" y="4335780"/>
            <a:ext cx="10080000" cy="2084070"/>
          </a:xfrm>
          <a:prstGeom prst="rect">
            <a:avLst/>
          </a:prstGeom>
          <a:noFill/>
        </p:spPr>
        <p:txBody>
          <a:bodyPr wrap="square" rtlCol="0">
            <a:spAutoFit/>
          </a:bodyPr>
          <a:p>
            <a:pPr algn="just">
              <a:lnSpc>
                <a:spcPct val="120000"/>
              </a:lnSpc>
              <a:spcBef>
                <a:spcPts val="0"/>
              </a:spcBef>
              <a:spcAft>
                <a:spcPts val="0"/>
              </a:spcAft>
            </a:pPr>
            <a:r>
              <a:rPr lang="zh-CN" altLang="zh-CN" kern="100" dirty="0">
                <a:latin typeface="+mn-ea"/>
                <a:ea typeface="+mn-ea"/>
                <a:cs typeface="+mn-ea"/>
                <a:sym typeface="+mn-ea"/>
              </a:rPr>
              <a:t>根据</a:t>
            </a:r>
            <a:r>
              <a:rPr lang="en-US" altLang="zh-CN" kern="100" dirty="0">
                <a:latin typeface="+mn-ea"/>
                <a:ea typeface="+mn-ea"/>
                <a:cs typeface="+mn-ea"/>
                <a:sym typeface="+mn-ea"/>
              </a:rPr>
              <a:t>9</a:t>
            </a:r>
            <a:r>
              <a:rPr lang="zh-CN" altLang="zh-CN" kern="100" dirty="0">
                <a:latin typeface="+mn-ea"/>
                <a:ea typeface="+mn-ea"/>
                <a:cs typeface="+mn-ea"/>
                <a:sym typeface="+mn-ea"/>
              </a:rPr>
              <a:t>大要素间的逻辑关系，商业模式的设计可以分四步进行：（</a:t>
            </a:r>
            <a:r>
              <a:rPr lang="en-US" altLang="zh-CN" kern="100" dirty="0">
                <a:latin typeface="+mn-ea"/>
                <a:ea typeface="+mn-ea"/>
                <a:cs typeface="+mn-ea"/>
                <a:sym typeface="+mn-ea"/>
              </a:rPr>
              <a:t>1</a:t>
            </a:r>
            <a:r>
              <a:rPr lang="zh-CN" altLang="zh-CN" kern="100" dirty="0">
                <a:latin typeface="+mn-ea"/>
                <a:ea typeface="+mn-ea"/>
                <a:cs typeface="+mn-ea"/>
                <a:sym typeface="+mn-ea"/>
              </a:rPr>
              <a:t>）价值创造收入：提出价值主张、寻找客户细分、打通渠道通路、建立客户关系。（</a:t>
            </a:r>
            <a:r>
              <a:rPr lang="en-US" altLang="zh-CN" kern="100" dirty="0">
                <a:latin typeface="+mn-ea"/>
                <a:ea typeface="+mn-ea"/>
                <a:cs typeface="+mn-ea"/>
                <a:sym typeface="+mn-ea"/>
              </a:rPr>
              <a:t>2</a:t>
            </a:r>
            <a:r>
              <a:rPr lang="zh-CN" altLang="zh-CN" kern="100" dirty="0">
                <a:latin typeface="+mn-ea"/>
                <a:ea typeface="+mn-ea"/>
                <a:cs typeface="+mn-ea"/>
                <a:sym typeface="+mn-ea"/>
              </a:rPr>
              <a:t>）价值创造需要基础设施：衡量核心资源及能力、设计关键业务、寻找重要伙伴。（</a:t>
            </a:r>
            <a:r>
              <a:rPr lang="en-US" altLang="zh-CN" kern="100" dirty="0">
                <a:latin typeface="+mn-ea"/>
                <a:ea typeface="+mn-ea"/>
                <a:cs typeface="+mn-ea"/>
                <a:sym typeface="+mn-ea"/>
              </a:rPr>
              <a:t>3</a:t>
            </a:r>
            <a:r>
              <a:rPr lang="zh-CN" altLang="zh-CN" kern="100" dirty="0">
                <a:latin typeface="+mn-ea"/>
                <a:ea typeface="+mn-ea"/>
                <a:cs typeface="+mn-ea"/>
                <a:sym typeface="+mn-ea"/>
              </a:rPr>
              <a:t>）基础设施引发成本：确定成本结构。（</a:t>
            </a:r>
            <a:r>
              <a:rPr lang="en-US" altLang="zh-CN" kern="100" dirty="0">
                <a:latin typeface="+mn-ea"/>
                <a:ea typeface="+mn-ea"/>
                <a:cs typeface="+mn-ea"/>
                <a:sym typeface="+mn-ea"/>
              </a:rPr>
              <a:t>4</a:t>
            </a:r>
            <a:r>
              <a:rPr lang="zh-CN" altLang="zh-CN" kern="100" dirty="0">
                <a:latin typeface="+mn-ea"/>
                <a:ea typeface="+mn-ea"/>
                <a:cs typeface="+mn-ea"/>
                <a:sym typeface="+mn-ea"/>
              </a:rPr>
              <a:t>）差额即利润：根据成本结构、调整收益方式。值得注意的是，因为客户关系决定于价值主张和渠道特性，核心能力和成本往往是关键业务确定后的结果。所以，</a:t>
            </a:r>
            <a:r>
              <a:rPr lang="en-US" altLang="zh-CN" kern="100" dirty="0">
                <a:latin typeface="+mn-ea"/>
                <a:ea typeface="+mn-ea"/>
                <a:cs typeface="+mn-ea"/>
                <a:sym typeface="+mn-ea"/>
              </a:rPr>
              <a:t>9</a:t>
            </a:r>
            <a:r>
              <a:rPr lang="zh-CN" altLang="zh-CN" kern="100" dirty="0">
                <a:latin typeface="+mn-ea"/>
                <a:ea typeface="+mn-ea"/>
                <a:cs typeface="+mn-ea"/>
                <a:sym typeface="+mn-ea"/>
              </a:rPr>
              <a:t>大要素中的客户关系、核心能力、成本这</a:t>
            </a:r>
            <a:r>
              <a:rPr lang="en-US" altLang="zh-CN" kern="100" dirty="0">
                <a:latin typeface="+mn-ea"/>
                <a:ea typeface="+mn-ea"/>
                <a:cs typeface="+mn-ea"/>
                <a:sym typeface="+mn-ea"/>
              </a:rPr>
              <a:t>3</a:t>
            </a:r>
            <a:r>
              <a:rPr lang="zh-CN" altLang="zh-CN" kern="100" dirty="0">
                <a:latin typeface="+mn-ea"/>
                <a:ea typeface="+mn-ea"/>
                <a:cs typeface="+mn-ea"/>
                <a:sym typeface="+mn-ea"/>
              </a:rPr>
              <a:t>个要素难以形成商业模式创新。</a:t>
            </a:r>
            <a:endParaRPr lang="zh-CN" altLang="en-US">
              <a:latin typeface="+mn-ea"/>
              <a:ea typeface="+mn-ea"/>
              <a:cs typeface="+mn-ea"/>
            </a:endParaRPr>
          </a:p>
        </p:txBody>
      </p:sp>
      <p:sp>
        <p:nvSpPr>
          <p:cNvPr id="89" name="KSO_Shape"/>
          <p:cNvSpPr/>
          <p:nvPr>
            <p:custDataLst>
              <p:tags r:id="rId2"/>
            </p:custDataLst>
          </p:nvPr>
        </p:nvSpPr>
        <p:spPr bwMode="auto">
          <a:xfrm>
            <a:off x="683895" y="692785"/>
            <a:ext cx="510540" cy="445770"/>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1"/>
          </a:solidFill>
          <a:ln>
            <a:noFill/>
          </a:ln>
        </p:spPr>
        <p:txBody>
          <a:bodyPr anchor="ctr">
            <a:normAutofit/>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91" name="KSO_Shape"/>
          <p:cNvSpPr/>
          <p:nvPr>
            <p:custDataLst>
              <p:tags r:id="rId3"/>
            </p:custDataLst>
          </p:nvPr>
        </p:nvSpPr>
        <p:spPr bwMode="auto">
          <a:xfrm>
            <a:off x="667385" y="4335780"/>
            <a:ext cx="510540" cy="445770"/>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1"/>
          </a:solidFill>
          <a:ln>
            <a:noFill/>
          </a:ln>
        </p:spPr>
        <p:txBody>
          <a:bodyPr anchor="ctr">
            <a:normAutofit/>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92" name="文本框 91"/>
          <p:cNvSpPr txBox="1"/>
          <p:nvPr/>
        </p:nvSpPr>
        <p:spPr>
          <a:xfrm>
            <a:off x="1174750" y="708660"/>
            <a:ext cx="10080000" cy="645160"/>
          </a:xfrm>
          <a:prstGeom prst="rect">
            <a:avLst/>
          </a:prstGeom>
          <a:noFill/>
        </p:spPr>
        <p:txBody>
          <a:bodyPr wrap="square" rtlCol="0">
            <a:spAutoFit/>
          </a:bodyPr>
          <a:p>
            <a:pPr algn="just"/>
            <a:r>
              <a:rPr lang="zh-CN" altLang="en-US" spc="150" dirty="0">
                <a:solidFill>
                  <a:schemeClr val="tx1">
                    <a:lumMod val="75000"/>
                    <a:lumOff val="25000"/>
                  </a:schemeClr>
                </a:solidFill>
                <a:latin typeface="+mn-ea"/>
                <a:ea typeface="+mn-ea"/>
                <a:cs typeface="+mn-ea"/>
                <a:sym typeface="+mn-ea"/>
              </a:rPr>
              <a:t>一个有效的商业模式不是9大要素的简单罗列，要素之间存在着有机的联系，我们可以用商业模式画布这一工具来描述，如下图：</a:t>
            </a:r>
            <a:endParaRPr lang="zh-CN" altLang="en-US"/>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三、成功商业模式的特征</a:t>
            </a:r>
            <a:endParaRPr lang="en-US" altLang="zh-CN" sz="2400" b="1">
              <a:latin typeface="+mj-ea"/>
              <a:ea typeface="+mj-ea"/>
            </a:endParaRPr>
          </a:p>
        </p:txBody>
      </p:sp>
      <p:sp>
        <p:nvSpPr>
          <p:cNvPr id="4" name="文本框 3"/>
          <p:cNvSpPr txBox="1"/>
          <p:nvPr/>
        </p:nvSpPr>
        <p:spPr>
          <a:xfrm>
            <a:off x="1017270" y="1463040"/>
            <a:ext cx="10080000" cy="755650"/>
          </a:xfrm>
          <a:prstGeom prst="rect">
            <a:avLst/>
          </a:prstGeom>
          <a:noFill/>
        </p:spPr>
        <p:txBody>
          <a:bodyPr wrap="square" rtlCol="0" anchor="t">
            <a:spAutoFit/>
          </a:bodyPr>
          <a:p>
            <a:pPr indent="457200" algn="just">
              <a:lnSpc>
                <a:spcPct val="120000"/>
              </a:lnSpc>
              <a:spcBef>
                <a:spcPts val="0"/>
              </a:spcBef>
              <a:spcAft>
                <a:spcPts val="0"/>
              </a:spcAft>
              <a:buClr>
                <a:srgbClr val="1486AF"/>
              </a:buClr>
              <a:buSzPct val="100000"/>
            </a:pPr>
            <a:r>
              <a:rPr lang="zh-CN" altLang="zh-CN" kern="100" dirty="0">
                <a:latin typeface="+mn-ea"/>
                <a:ea typeface="+mn-ea"/>
                <a:cs typeface="+mn-ea"/>
                <a:sym typeface="+mn-ea"/>
              </a:rPr>
              <a:t>美国埃森哲咨询公司对</a:t>
            </a:r>
            <a:r>
              <a:rPr lang="en-US" altLang="zh-CN" kern="100" dirty="0">
                <a:latin typeface="+mn-ea"/>
                <a:ea typeface="+mn-ea"/>
                <a:cs typeface="+mn-ea"/>
                <a:sym typeface="+mn-ea"/>
              </a:rPr>
              <a:t>70</a:t>
            </a:r>
            <a:r>
              <a:rPr lang="zh-CN" altLang="zh-CN" kern="100" dirty="0">
                <a:latin typeface="+mn-ea"/>
                <a:ea typeface="+mn-ea"/>
                <a:cs typeface="+mn-ea"/>
                <a:sym typeface="+mn-ea"/>
              </a:rPr>
              <a:t>家企业的盈利模式所做的研究分析发现，没有一个始终正确的盈利模式，但却发现成功的商业模式具有以下三个特征：</a:t>
            </a:r>
            <a:endParaRPr lang="zh-CN" altLang="en-US">
              <a:latin typeface="+mn-ea"/>
              <a:ea typeface="+mn-ea"/>
              <a:cs typeface="+mn-ea"/>
            </a:endParaRPr>
          </a:p>
        </p:txBody>
      </p:sp>
      <p:sp>
        <p:nvSpPr>
          <p:cNvPr id="10390" name="椭圆 10389"/>
          <p:cNvSpPr/>
          <p:nvPr>
            <p:custDataLst>
              <p:tags r:id="rId1"/>
            </p:custDataLst>
          </p:nvPr>
        </p:nvSpPr>
        <p:spPr>
          <a:xfrm>
            <a:off x="7792085" y="2661285"/>
            <a:ext cx="3119120" cy="3119120"/>
          </a:xfrm>
          <a:prstGeom prst="ellipse">
            <a:avLst/>
          </a:prstGeom>
          <a:gradFill>
            <a:gsLst>
              <a:gs pos="33000">
                <a:srgbClr val="4276AA">
                  <a:lumMod val="60000"/>
                  <a:lumOff val="40000"/>
                </a:srgbClr>
              </a:gs>
              <a:gs pos="100000">
                <a:srgbClr val="018BE9"/>
              </a:gs>
            </a:gsLst>
            <a:lin ang="5400000" scaled="0"/>
          </a:gradFill>
          <a:ln w="3175" cap="flat" cmpd="sng" algn="ctr">
            <a:solidFill>
              <a:srgbClr val="4276AA">
                <a:lumMod val="20000"/>
                <a:lumOff val="80000"/>
              </a:srgbClr>
            </a:solidFill>
            <a:prstDash val="solid"/>
          </a:ln>
          <a:effectLst>
            <a:outerShdw blurRad="63500" sx="102000" sy="102000" algn="ctr" rotWithShape="0">
              <a:srgbClr val="018BE9">
                <a:lumMod val="50000"/>
                <a:alpha val="20000"/>
              </a:srgbClr>
            </a:outerShdw>
          </a:effectLst>
        </p:spPr>
        <p:txBody>
          <a:bodyPr anchor="ctr">
            <a:normAutofit/>
          </a:bodyPr>
          <a:p>
            <a:pPr>
              <a:lnSpc>
                <a:spcPct val="120000"/>
              </a:lnSpc>
            </a:pPr>
            <a:endParaRPr lang="zh-CN" altLang="en-US" sz="1200" kern="0">
              <a:solidFill>
                <a:srgbClr val="F9F9F9"/>
              </a:solidFill>
              <a:sym typeface="Arial" panose="020B0604020202020204" pitchFamily="34" charset="0"/>
            </a:endParaRPr>
          </a:p>
        </p:txBody>
      </p:sp>
      <p:sp>
        <p:nvSpPr>
          <p:cNvPr id="10391" name="椭圆 10390"/>
          <p:cNvSpPr/>
          <p:nvPr>
            <p:custDataLst>
              <p:tags r:id="rId2"/>
            </p:custDataLst>
          </p:nvPr>
        </p:nvSpPr>
        <p:spPr>
          <a:xfrm>
            <a:off x="1440815" y="2661285"/>
            <a:ext cx="3119120" cy="3119120"/>
          </a:xfrm>
          <a:prstGeom prst="ellipse">
            <a:avLst/>
          </a:prstGeom>
          <a:gradFill>
            <a:gsLst>
              <a:gs pos="33000">
                <a:srgbClr val="4276AA">
                  <a:lumMod val="60000"/>
                  <a:lumOff val="40000"/>
                </a:srgbClr>
              </a:gs>
              <a:gs pos="100000">
                <a:srgbClr val="018BE9"/>
              </a:gs>
            </a:gsLst>
            <a:lin ang="5400000" scaled="0"/>
          </a:gradFill>
          <a:ln w="3175" cap="flat" cmpd="sng" algn="ctr">
            <a:solidFill>
              <a:srgbClr val="4276AA">
                <a:lumMod val="20000"/>
                <a:lumOff val="80000"/>
              </a:srgbClr>
            </a:solidFill>
            <a:prstDash val="solid"/>
          </a:ln>
          <a:effectLst>
            <a:outerShdw blurRad="63500" sx="102000" sy="102000" algn="ctr" rotWithShape="0">
              <a:srgbClr val="018BE9">
                <a:lumMod val="50000"/>
                <a:alpha val="20000"/>
              </a:srgbClr>
            </a:outerShdw>
          </a:effectLst>
        </p:spPr>
        <p:txBody>
          <a:bodyPr anchor="ctr">
            <a:normAutofit/>
          </a:bodyPr>
          <a:p>
            <a:pPr>
              <a:lnSpc>
                <a:spcPct val="120000"/>
              </a:lnSpc>
              <a:defRPr/>
            </a:pPr>
            <a:endParaRPr lang="zh-CN" altLang="en-US" sz="1200" kern="0">
              <a:solidFill>
                <a:srgbClr val="F9F9F9"/>
              </a:solidFill>
              <a:sym typeface="Arial" panose="020B0604020202020204" pitchFamily="34" charset="0"/>
            </a:endParaRPr>
          </a:p>
        </p:txBody>
      </p:sp>
      <p:sp>
        <p:nvSpPr>
          <p:cNvPr id="10392" name="矩形 10391"/>
          <p:cNvSpPr/>
          <p:nvPr>
            <p:custDataLst>
              <p:tags r:id="rId3"/>
            </p:custDataLst>
          </p:nvPr>
        </p:nvSpPr>
        <p:spPr>
          <a:xfrm>
            <a:off x="3000375" y="3242310"/>
            <a:ext cx="6438265" cy="1955800"/>
          </a:xfrm>
          <a:prstGeom prst="rect">
            <a:avLst/>
          </a:prstGeom>
          <a:solidFill>
            <a:srgbClr val="FFFFFF"/>
          </a:solidFill>
          <a:ln w="3175" cap="flat" cmpd="sng" algn="ctr">
            <a:solidFill>
              <a:srgbClr val="E2E2E2"/>
            </a:solidFill>
            <a:prstDash val="solid"/>
          </a:ln>
          <a:effectLst>
            <a:outerShdw blurRad="50800" dist="25400" dir="5400000" algn="t" rotWithShape="0">
              <a:srgbClr val="BCBCBC">
                <a:alpha val="40000"/>
              </a:srgbClr>
            </a:outerShdw>
          </a:effectLst>
        </p:spPr>
        <p:txBody>
          <a:bodyPr anchor="ctr">
            <a:normAutofit/>
          </a:bodyPr>
          <a:p>
            <a:pPr algn="ctr">
              <a:lnSpc>
                <a:spcPct val="120000"/>
              </a:lnSpc>
              <a:defRPr/>
            </a:pPr>
            <a:endParaRPr lang="zh-CN" altLang="en-US" sz="2400" b="1" kern="0">
              <a:solidFill>
                <a:sysClr val="window" lastClr="FFFFFF">
                  <a:lumMod val="50000"/>
                </a:sysClr>
              </a:solidFill>
              <a:sym typeface="Arial" panose="020B0604020202020204" pitchFamily="34" charset="0"/>
            </a:endParaRPr>
          </a:p>
        </p:txBody>
      </p:sp>
      <p:sp>
        <p:nvSpPr>
          <p:cNvPr id="10393" name="椭圆 10392"/>
          <p:cNvSpPr/>
          <p:nvPr>
            <p:custDataLst>
              <p:tags r:id="rId4"/>
            </p:custDataLst>
          </p:nvPr>
        </p:nvSpPr>
        <p:spPr>
          <a:xfrm>
            <a:off x="2022475" y="3242310"/>
            <a:ext cx="1955800" cy="1955800"/>
          </a:xfrm>
          <a:prstGeom prst="ellipse">
            <a:avLst/>
          </a:prstGeom>
          <a:solidFill>
            <a:srgbClr val="4276AA">
              <a:lumMod val="20000"/>
              <a:lumOff val="80000"/>
            </a:srgbClr>
          </a:solidFill>
          <a:ln w="3175" cap="flat" cmpd="sng" algn="ctr">
            <a:solidFill>
              <a:srgbClr val="4276AA">
                <a:lumMod val="20000"/>
                <a:lumOff val="80000"/>
              </a:srgbClr>
            </a:solidFill>
            <a:prstDash val="solid"/>
          </a:ln>
          <a:effectLst>
            <a:outerShdw blurRad="63500" sx="102000" sy="102000" algn="ctr" rotWithShape="0">
              <a:srgbClr val="018BE9">
                <a:lumMod val="20000"/>
                <a:lumOff val="80000"/>
                <a:alpha val="20000"/>
              </a:srgbClr>
            </a:outerShdw>
          </a:effectLst>
        </p:spPr>
        <p:txBody>
          <a:bodyPr lIns="0" tIns="0" rIns="0" bIns="0" anchor="ctr">
            <a:normAutofit/>
          </a:bodyPr>
          <a:p>
            <a:pPr marL="0" lvl="0" indent="0" algn="ctr">
              <a:lnSpc>
                <a:spcPct val="120000"/>
              </a:lnSpc>
              <a:spcBef>
                <a:spcPts val="0"/>
              </a:spcBef>
              <a:spcAft>
                <a:spcPts val="0"/>
              </a:spcAft>
              <a:buSzPct val="100000"/>
              <a:defRPr/>
            </a:pPr>
            <a:r>
              <a:rPr lang="zh-CN" altLang="zh-CN" sz="1800" kern="0" dirty="0">
                <a:solidFill>
                  <a:schemeClr val="tx1"/>
                </a:solidFill>
                <a:latin typeface="+mj-ea"/>
                <a:ea typeface="+mj-ea"/>
                <a:sym typeface="微软雅黑" panose="020B0503020204020204" pitchFamily="34" charset="-122"/>
              </a:rPr>
              <a:t>能够提供独特的价值</a:t>
            </a:r>
            <a:endParaRPr lang="zh-CN" altLang="zh-CN" sz="1800" kern="0" dirty="0">
              <a:solidFill>
                <a:schemeClr val="tx1"/>
              </a:solidFill>
              <a:latin typeface="+mj-ea"/>
              <a:ea typeface="+mj-ea"/>
              <a:sym typeface="微软雅黑" panose="020B0503020204020204" pitchFamily="34" charset="-122"/>
            </a:endParaRPr>
          </a:p>
        </p:txBody>
      </p:sp>
      <p:sp>
        <p:nvSpPr>
          <p:cNvPr id="10394" name="AutoShape 7"/>
          <p:cNvSpPr>
            <a:spLocks noChangeArrowheads="1"/>
          </p:cNvSpPr>
          <p:nvPr>
            <p:custDataLst>
              <p:tags r:id="rId5"/>
            </p:custDataLst>
          </p:nvPr>
        </p:nvSpPr>
        <p:spPr bwMode="gray">
          <a:xfrm>
            <a:off x="4512310" y="4068445"/>
            <a:ext cx="266065" cy="303530"/>
          </a:xfrm>
          <a:prstGeom prst="chevron">
            <a:avLst>
              <a:gd name="adj" fmla="val 52514"/>
            </a:avLst>
          </a:prstGeom>
          <a:gradFill>
            <a:gsLst>
              <a:gs pos="33000">
                <a:srgbClr val="4276AA">
                  <a:lumMod val="20000"/>
                  <a:lumOff val="80000"/>
                </a:srgbClr>
              </a:gs>
              <a:gs pos="100000">
                <a:srgbClr val="018BE9">
                  <a:lumMod val="40000"/>
                  <a:lumOff val="60000"/>
                </a:srgbClr>
              </a:gs>
            </a:gsLst>
            <a:lin ang="5400000" scaled="0"/>
          </a:gradFill>
          <a:ln w="3175" cap="flat" cmpd="sng" algn="ctr">
            <a:noFill/>
            <a:prstDash val="solid"/>
          </a:ln>
          <a:effectLst/>
        </p:spPr>
        <p:txBody>
          <a:bodyPr anchor="ctr">
            <a:normAutofit fontScale="55000" lnSpcReduction="20000"/>
          </a:bodyPr>
          <a:p>
            <a:pPr algn="ctr">
              <a:lnSpc>
                <a:spcPct val="120000"/>
              </a:lnSpc>
              <a:defRPr/>
            </a:pPr>
            <a:endParaRPr lang="zh-CN" altLang="en-US" sz="2400" kern="0">
              <a:solidFill>
                <a:srgbClr val="4D4D4D"/>
              </a:solidFill>
              <a:sym typeface="Arial" panose="020B0604020202020204" pitchFamily="34" charset="0"/>
            </a:endParaRPr>
          </a:p>
        </p:txBody>
      </p:sp>
      <p:sp>
        <p:nvSpPr>
          <p:cNvPr id="10395" name="椭圆 10394"/>
          <p:cNvSpPr/>
          <p:nvPr>
            <p:custDataLst>
              <p:tags r:id="rId6"/>
            </p:custDataLst>
          </p:nvPr>
        </p:nvSpPr>
        <p:spPr>
          <a:xfrm>
            <a:off x="5217160" y="3242310"/>
            <a:ext cx="1955800" cy="1955800"/>
          </a:xfrm>
          <a:prstGeom prst="ellipse">
            <a:avLst/>
          </a:prstGeom>
          <a:solidFill>
            <a:srgbClr val="2888AF">
              <a:lumMod val="20000"/>
              <a:lumOff val="80000"/>
            </a:srgbClr>
          </a:solidFill>
          <a:ln w="3175" cap="flat" cmpd="sng" algn="ctr">
            <a:solidFill>
              <a:srgbClr val="2888AF">
                <a:lumMod val="20000"/>
                <a:lumOff val="80000"/>
              </a:srgbClr>
            </a:solidFill>
            <a:prstDash val="solid"/>
          </a:ln>
          <a:effectLst>
            <a:outerShdw blurRad="63500" sx="102000" sy="102000" algn="ctr" rotWithShape="0">
              <a:srgbClr val="018BE9">
                <a:lumMod val="20000"/>
                <a:lumOff val="80000"/>
                <a:alpha val="20000"/>
              </a:srgbClr>
            </a:outerShdw>
          </a:effectLst>
        </p:spPr>
        <p:txBody>
          <a:bodyPr lIns="0" tIns="0" rIns="0" bIns="0" anchor="ctr">
            <a:normAutofit/>
          </a:bodyPr>
          <a:p>
            <a:pPr marL="0" lvl="0" indent="0" algn="ctr">
              <a:lnSpc>
                <a:spcPct val="120000"/>
              </a:lnSpc>
              <a:spcBef>
                <a:spcPts val="0"/>
              </a:spcBef>
              <a:spcAft>
                <a:spcPts val="0"/>
              </a:spcAft>
              <a:buSzPct val="100000"/>
              <a:defRPr/>
            </a:pPr>
            <a:r>
              <a:rPr lang="zh-CN" altLang="zh-CN" sz="1800" kern="0" dirty="0">
                <a:solidFill>
                  <a:schemeClr val="tx1"/>
                </a:solidFill>
                <a:latin typeface="+mj-ea"/>
                <a:ea typeface="+mj-ea"/>
                <a:sym typeface="微软雅黑" panose="020B0503020204020204" pitchFamily="34" charset="-122"/>
              </a:rPr>
              <a:t>脚踏实地</a:t>
            </a:r>
            <a:endParaRPr lang="zh-CN" altLang="zh-CN" sz="1800" kern="0" dirty="0">
              <a:solidFill>
                <a:schemeClr val="tx1"/>
              </a:solidFill>
              <a:latin typeface="+mj-ea"/>
              <a:ea typeface="+mj-ea"/>
              <a:sym typeface="微软雅黑" panose="020B0503020204020204" pitchFamily="34" charset="-122"/>
            </a:endParaRPr>
          </a:p>
        </p:txBody>
      </p:sp>
      <p:sp>
        <p:nvSpPr>
          <p:cNvPr id="10396" name="椭圆 10395"/>
          <p:cNvSpPr/>
          <p:nvPr>
            <p:custDataLst>
              <p:tags r:id="rId7"/>
            </p:custDataLst>
          </p:nvPr>
        </p:nvSpPr>
        <p:spPr>
          <a:xfrm>
            <a:off x="8412480" y="3242310"/>
            <a:ext cx="1955800" cy="1955800"/>
          </a:xfrm>
          <a:prstGeom prst="ellipse">
            <a:avLst/>
          </a:prstGeom>
          <a:solidFill>
            <a:srgbClr val="4276AA">
              <a:lumMod val="20000"/>
              <a:lumOff val="80000"/>
            </a:srgbClr>
          </a:solidFill>
          <a:ln w="3175" cap="flat" cmpd="sng" algn="ctr">
            <a:solidFill>
              <a:srgbClr val="4276AA">
                <a:lumMod val="20000"/>
                <a:lumOff val="80000"/>
              </a:srgbClr>
            </a:solidFill>
            <a:prstDash val="solid"/>
          </a:ln>
          <a:effectLst>
            <a:outerShdw blurRad="63500" sx="102000" sy="102000" algn="ctr" rotWithShape="0">
              <a:srgbClr val="018BE9">
                <a:lumMod val="20000"/>
                <a:lumOff val="80000"/>
                <a:alpha val="20000"/>
              </a:srgbClr>
            </a:outerShdw>
          </a:effectLst>
        </p:spPr>
        <p:txBody>
          <a:bodyPr lIns="0" tIns="0" rIns="0" bIns="0" anchor="ctr">
            <a:normAutofit/>
          </a:bodyPr>
          <a:p>
            <a:pPr marL="0" lvl="0" indent="0" algn="ctr">
              <a:lnSpc>
                <a:spcPct val="120000"/>
              </a:lnSpc>
              <a:spcBef>
                <a:spcPts val="0"/>
              </a:spcBef>
              <a:spcAft>
                <a:spcPts val="0"/>
              </a:spcAft>
              <a:buSzPct val="100000"/>
              <a:defRPr/>
            </a:pPr>
            <a:r>
              <a:rPr lang="zh-CN" altLang="zh-CN" sz="1800" kern="0" dirty="0">
                <a:solidFill>
                  <a:schemeClr val="tx1"/>
                </a:solidFill>
                <a:latin typeface="+mj-ea"/>
                <a:ea typeface="+mj-ea"/>
                <a:sym typeface="微软雅黑" panose="020B0503020204020204" pitchFamily="34" charset="-122"/>
              </a:rPr>
              <a:t>难以模仿</a:t>
            </a:r>
            <a:endParaRPr lang="zh-CN" altLang="zh-CN" sz="1800" kern="0" dirty="0">
              <a:solidFill>
                <a:schemeClr val="tx1"/>
              </a:solidFill>
              <a:latin typeface="+mj-ea"/>
              <a:ea typeface="+mj-ea"/>
              <a:sym typeface="微软雅黑" panose="020B0503020204020204" pitchFamily="34" charset="-122"/>
            </a:endParaRPr>
          </a:p>
        </p:txBody>
      </p:sp>
      <p:sp>
        <p:nvSpPr>
          <p:cNvPr id="10397" name="AutoShape 7"/>
          <p:cNvSpPr>
            <a:spLocks noChangeArrowheads="1"/>
          </p:cNvSpPr>
          <p:nvPr>
            <p:custDataLst>
              <p:tags r:id="rId8"/>
            </p:custDataLst>
          </p:nvPr>
        </p:nvSpPr>
        <p:spPr bwMode="gray">
          <a:xfrm>
            <a:off x="7706995" y="4068445"/>
            <a:ext cx="266065" cy="303530"/>
          </a:xfrm>
          <a:prstGeom prst="chevron">
            <a:avLst>
              <a:gd name="adj" fmla="val 52514"/>
            </a:avLst>
          </a:prstGeom>
          <a:gradFill>
            <a:gsLst>
              <a:gs pos="33000">
                <a:srgbClr val="2888AF">
                  <a:lumMod val="20000"/>
                  <a:lumOff val="80000"/>
                </a:srgbClr>
              </a:gs>
              <a:gs pos="100000">
                <a:srgbClr val="FFC000">
                  <a:lumMod val="40000"/>
                  <a:lumOff val="60000"/>
                </a:srgbClr>
              </a:gs>
            </a:gsLst>
            <a:lin ang="5400000" scaled="0"/>
          </a:gradFill>
          <a:ln w="3175" cap="flat" cmpd="sng" algn="ctr">
            <a:noFill/>
            <a:prstDash val="solid"/>
          </a:ln>
          <a:effectLst/>
        </p:spPr>
        <p:txBody>
          <a:bodyPr anchor="ctr">
            <a:normAutofit fontScale="55000" lnSpcReduction="20000"/>
          </a:bodyPr>
          <a:p>
            <a:pPr algn="ctr">
              <a:lnSpc>
                <a:spcPct val="120000"/>
              </a:lnSpc>
              <a:defRPr/>
            </a:pPr>
            <a:endParaRPr lang="zh-CN" altLang="en-US" sz="2400" kern="0">
              <a:solidFill>
                <a:srgbClr val="4D4D4D"/>
              </a:solidFill>
              <a:sym typeface="Arial" panose="020B0604020202020204" pitchFamily="34" charset="0"/>
            </a:endParaRPr>
          </a:p>
        </p:txBody>
      </p:sp>
    </p:spTree>
    <p:custDataLst>
      <p:tags r:id="rId9"/>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7"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6</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商业模式设计</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0" name="文本框 9"/>
          <p:cNvSpPr txBox="1"/>
          <p:nvPr/>
        </p:nvSpPr>
        <p:spPr>
          <a:xfrm>
            <a:off x="764540" y="1042035"/>
            <a:ext cx="4443095" cy="460375"/>
          </a:xfrm>
          <a:prstGeom prst="rect">
            <a:avLst/>
          </a:prstGeom>
          <a:noFill/>
        </p:spPr>
        <p:txBody>
          <a:bodyPr wrap="square" rtlCol="0">
            <a:spAutoFit/>
          </a:bodyPr>
          <a:p>
            <a:r>
              <a:rPr lang="zh-CN" altLang="en-US" sz="2400" b="1">
                <a:latin typeface="+mj-ea"/>
                <a:ea typeface="+mj-ea"/>
              </a:rPr>
              <a:t>一、商业模式的基本要素</a:t>
            </a:r>
            <a:endParaRPr lang="zh-CN" altLang="en-US" sz="2400" b="1">
              <a:latin typeface="+mj-ea"/>
              <a:ea typeface="+mj-ea"/>
            </a:endParaRPr>
          </a:p>
        </p:txBody>
      </p:sp>
      <p:sp>
        <p:nvSpPr>
          <p:cNvPr id="11" name="文本框 10"/>
          <p:cNvSpPr txBox="1"/>
          <p:nvPr/>
        </p:nvSpPr>
        <p:spPr>
          <a:xfrm>
            <a:off x="1055370" y="1685925"/>
            <a:ext cx="10080000" cy="755650"/>
          </a:xfrm>
          <a:prstGeom prst="rect">
            <a:avLst/>
          </a:prstGeom>
          <a:noFill/>
        </p:spPr>
        <p:txBody>
          <a:bodyPr wrap="square" rtlCol="0">
            <a:spAutoFit/>
          </a:bodyPr>
          <a:p>
            <a:pPr indent="457200" algn="just">
              <a:lnSpc>
                <a:spcPct val="120000"/>
              </a:lnSpc>
              <a:spcBef>
                <a:spcPts val="0"/>
              </a:spcBef>
              <a:spcAft>
                <a:spcPts val="0"/>
              </a:spcAft>
            </a:pPr>
            <a:r>
              <a:rPr lang="zh-CN" altLang="en-US" dirty="0">
                <a:solidFill>
                  <a:schemeClr val="tx1"/>
                </a:solidFill>
                <a:latin typeface="+mn-ea"/>
                <a:ea typeface="+mn-ea"/>
                <a:cs typeface="+mn-ea"/>
                <a:sym typeface="+mn-ea"/>
              </a:rPr>
              <a:t>创业公司在商业模式上常见的失误有：做出来的解决方案没有市场需求，产品缺乏特定的市场，产品总是免费赠送。一个好的商业模式至少要包含以下</a:t>
            </a:r>
            <a:r>
              <a:rPr lang="en-US" altLang="zh-CN" dirty="0">
                <a:solidFill>
                  <a:schemeClr val="tx1"/>
                </a:solidFill>
                <a:latin typeface="+mn-ea"/>
                <a:ea typeface="+mn-ea"/>
                <a:cs typeface="+mn-ea"/>
                <a:sym typeface="+mn-ea"/>
              </a:rPr>
              <a:t>10</a:t>
            </a:r>
            <a:r>
              <a:rPr lang="zh-CN" altLang="en-US" dirty="0">
                <a:solidFill>
                  <a:schemeClr val="tx1"/>
                </a:solidFill>
                <a:latin typeface="+mn-ea"/>
                <a:ea typeface="+mn-ea"/>
                <a:cs typeface="+mn-ea"/>
                <a:sym typeface="+mn-ea"/>
              </a:rPr>
              <a:t>个基本元素中的前</a:t>
            </a:r>
            <a:r>
              <a:rPr lang="en-US" altLang="zh-CN" dirty="0">
                <a:solidFill>
                  <a:schemeClr val="tx1"/>
                </a:solidFill>
                <a:latin typeface="+mn-ea"/>
                <a:ea typeface="+mn-ea"/>
                <a:cs typeface="+mn-ea"/>
                <a:sym typeface="+mn-ea"/>
              </a:rPr>
              <a:t>7</a:t>
            </a:r>
            <a:r>
              <a:rPr lang="zh-CN" altLang="en-US" dirty="0">
                <a:solidFill>
                  <a:schemeClr val="tx1"/>
                </a:solidFill>
                <a:latin typeface="+mn-ea"/>
                <a:ea typeface="+mn-ea"/>
                <a:cs typeface="+mn-ea"/>
                <a:sym typeface="+mn-ea"/>
              </a:rPr>
              <a:t>个。</a:t>
            </a:r>
            <a:endParaRPr lang="zh-CN" altLang="en-US" dirty="0">
              <a:solidFill>
                <a:schemeClr val="tx1"/>
              </a:solidFill>
              <a:latin typeface="+mn-ea"/>
              <a:ea typeface="+mn-ea"/>
              <a:cs typeface="+mn-ea"/>
              <a:sym typeface="+mn-ea"/>
            </a:endParaRPr>
          </a:p>
        </p:txBody>
      </p:sp>
      <p:sp>
        <p:nvSpPr>
          <p:cNvPr id="1030" name="矩形 1029"/>
          <p:cNvSpPr/>
          <p:nvPr>
            <p:custDataLst>
              <p:tags r:id="rId2"/>
            </p:custDataLst>
          </p:nvPr>
        </p:nvSpPr>
        <p:spPr>
          <a:xfrm>
            <a:off x="810895" y="2671445"/>
            <a:ext cx="2171065" cy="769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31" name="矩形 1030"/>
          <p:cNvSpPr/>
          <p:nvPr>
            <p:custDataLst>
              <p:tags r:id="rId3"/>
            </p:custDataLst>
          </p:nvPr>
        </p:nvSpPr>
        <p:spPr>
          <a:xfrm>
            <a:off x="643255" y="3900805"/>
            <a:ext cx="2505710" cy="2150110"/>
          </a:xfrm>
          <a:prstGeom prst="rect">
            <a:avLst/>
          </a:prstGeom>
        </p:spPr>
        <p:txBody>
          <a:bodyPr wrap="square">
            <a:normAutofit/>
          </a:bodyPr>
          <a:p>
            <a:pPr marL="0" lvl="0" indent="0" algn="ctr">
              <a:lnSpc>
                <a:spcPct val="120000"/>
              </a:lnSpc>
              <a:spcBef>
                <a:spcPts val="0"/>
              </a:spcBef>
              <a:spcAft>
                <a:spcPts val="0"/>
              </a:spcAft>
              <a:buSzPct val="100000"/>
            </a:pPr>
            <a:r>
              <a:rPr lang="zh-CN" altLang="en-US" sz="1400" spc="150" dirty="0">
                <a:solidFill>
                  <a:schemeClr val="tx1"/>
                </a:solidFill>
                <a:latin typeface="微软雅黑" panose="020B0503020204020204" pitchFamily="34" charset="-122"/>
                <a:ea typeface="微软雅黑" panose="020B0503020204020204" pitchFamily="34" charset="-122"/>
              </a:rPr>
              <a:t>创业公司所要填补的需求是什么或者说要解决什么样的问题？价值定位必须清楚地定义目标客户、客户的问题和痛点、独特的解决方案以及从客户的角度来看，这种解决方案的净效益。</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032" name="椭圆 1031"/>
          <p:cNvSpPr/>
          <p:nvPr>
            <p:custDataLst>
              <p:tags r:id="rId4"/>
            </p:custDataLst>
          </p:nvPr>
        </p:nvSpPr>
        <p:spPr>
          <a:xfrm>
            <a:off x="822960" y="3622040"/>
            <a:ext cx="2146935" cy="438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33" name="矩形 1032"/>
          <p:cNvSpPr/>
          <p:nvPr>
            <p:custDataLst>
              <p:tags r:id="rId5"/>
            </p:custDataLst>
          </p:nvPr>
        </p:nvSpPr>
        <p:spPr>
          <a:xfrm>
            <a:off x="3627120" y="2671445"/>
            <a:ext cx="2171065" cy="7696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34" name="矩形 1033"/>
          <p:cNvSpPr/>
          <p:nvPr>
            <p:custDataLst>
              <p:tags r:id="rId6"/>
            </p:custDataLst>
          </p:nvPr>
        </p:nvSpPr>
        <p:spPr>
          <a:xfrm>
            <a:off x="3460115" y="3900805"/>
            <a:ext cx="2505710" cy="2150110"/>
          </a:xfrm>
          <a:prstGeom prst="rect">
            <a:avLst/>
          </a:prstGeom>
        </p:spPr>
        <p:txBody>
          <a:bodyPr wrap="square">
            <a:normAutofit/>
          </a:bodyPr>
          <a:p>
            <a:pPr marL="0" lvl="0" indent="0" algn="ctr">
              <a:lnSpc>
                <a:spcPct val="120000"/>
              </a:lnSpc>
              <a:spcBef>
                <a:spcPts val="0"/>
              </a:spcBef>
              <a:spcAft>
                <a:spcPts val="0"/>
              </a:spcAft>
              <a:buSzPct val="100000"/>
            </a:pPr>
            <a:r>
              <a:rPr lang="zh-CN" altLang="en-US" sz="1400" spc="150" dirty="0">
                <a:solidFill>
                  <a:schemeClr val="tx1"/>
                </a:solidFill>
                <a:latin typeface="微软雅黑" panose="020B0503020204020204" pitchFamily="34" charset="-122"/>
                <a:ea typeface="微软雅黑" panose="020B0503020204020204" pitchFamily="34" charset="-122"/>
              </a:rPr>
              <a:t>目标市场是创业公司打算通过营销来吸引的客户群，并向他们出售产品或服务。这个细分市场应该有具体的人数统计以及购买产品的方式。</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035" name="椭圆 1034"/>
          <p:cNvSpPr/>
          <p:nvPr>
            <p:custDataLst>
              <p:tags r:id="rId7"/>
            </p:custDataLst>
          </p:nvPr>
        </p:nvSpPr>
        <p:spPr>
          <a:xfrm>
            <a:off x="3639185" y="3622040"/>
            <a:ext cx="2146935" cy="438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36" name="矩形 1035"/>
          <p:cNvSpPr/>
          <p:nvPr>
            <p:custDataLst>
              <p:tags r:id="rId8"/>
            </p:custDataLst>
          </p:nvPr>
        </p:nvSpPr>
        <p:spPr>
          <a:xfrm>
            <a:off x="6443980" y="2671445"/>
            <a:ext cx="2171065" cy="7696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37" name="矩形 1036"/>
          <p:cNvSpPr/>
          <p:nvPr>
            <p:custDataLst>
              <p:tags r:id="rId9"/>
            </p:custDataLst>
          </p:nvPr>
        </p:nvSpPr>
        <p:spPr>
          <a:xfrm>
            <a:off x="6276340" y="3892550"/>
            <a:ext cx="2505710" cy="2150110"/>
          </a:xfrm>
          <a:prstGeom prst="rect">
            <a:avLst/>
          </a:prstGeom>
        </p:spPr>
        <p:txBody>
          <a:bodyPr wrap="square">
            <a:normAutofit/>
          </a:bodyPr>
          <a:p>
            <a:pPr marL="0" lvl="0" indent="0" algn="ctr">
              <a:lnSpc>
                <a:spcPct val="120000"/>
              </a:lnSpc>
              <a:spcBef>
                <a:spcPts val="0"/>
              </a:spcBef>
              <a:spcAft>
                <a:spcPts val="0"/>
              </a:spcAft>
              <a:buSzPct val="100000"/>
            </a:pPr>
            <a:r>
              <a:rPr lang="zh-CN" altLang="en-US" sz="1400" spc="150" dirty="0">
                <a:solidFill>
                  <a:schemeClr val="tx1"/>
                </a:solidFill>
                <a:latin typeface="微软雅黑" panose="020B0503020204020204" pitchFamily="34" charset="-122"/>
                <a:ea typeface="微软雅黑" panose="020B0503020204020204" pitchFamily="34" charset="-122"/>
              </a:rPr>
              <a:t>如何接触到客户？口头演讲和病毒式营销是目前最流行的方式，但是用来启动一项新业务还是远远不够的。创业公司在销售渠道和营销提案上要做具体一些。</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038" name="椭圆 1037"/>
          <p:cNvSpPr/>
          <p:nvPr>
            <p:custDataLst>
              <p:tags r:id="rId10"/>
            </p:custDataLst>
          </p:nvPr>
        </p:nvSpPr>
        <p:spPr>
          <a:xfrm>
            <a:off x="6456045" y="3622040"/>
            <a:ext cx="2146935" cy="4381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39" name="文本框 1038"/>
          <p:cNvSpPr txBox="1"/>
          <p:nvPr>
            <p:custDataLst>
              <p:tags r:id="rId11"/>
            </p:custDataLst>
          </p:nvPr>
        </p:nvSpPr>
        <p:spPr>
          <a:xfrm>
            <a:off x="882650" y="2729230"/>
            <a:ext cx="2027555" cy="629285"/>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价值定位</a:t>
            </a:r>
            <a:endParaRPr lang="zh-CN" altLang="en-US" b="1" spc="300" dirty="0">
              <a:solidFill>
                <a:schemeClr val="bg1"/>
              </a:solidFill>
              <a:latin typeface="+mj-ea"/>
              <a:ea typeface="+mj-ea"/>
            </a:endParaRPr>
          </a:p>
        </p:txBody>
      </p:sp>
      <p:sp>
        <p:nvSpPr>
          <p:cNvPr id="1040" name="文本框 1039"/>
          <p:cNvSpPr txBox="1"/>
          <p:nvPr>
            <p:custDataLst>
              <p:tags r:id="rId12"/>
            </p:custDataLst>
          </p:nvPr>
        </p:nvSpPr>
        <p:spPr>
          <a:xfrm>
            <a:off x="3698875" y="2740660"/>
            <a:ext cx="2027555" cy="629285"/>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目标市场</a:t>
            </a:r>
            <a:endParaRPr lang="zh-CN" altLang="en-US" b="1" spc="300" dirty="0">
              <a:solidFill>
                <a:schemeClr val="bg1"/>
              </a:solidFill>
              <a:latin typeface="+mj-ea"/>
              <a:ea typeface="+mj-ea"/>
            </a:endParaRPr>
          </a:p>
        </p:txBody>
      </p:sp>
      <p:sp>
        <p:nvSpPr>
          <p:cNvPr id="1041" name="文本框 1040"/>
          <p:cNvSpPr txBox="1"/>
          <p:nvPr>
            <p:custDataLst>
              <p:tags r:id="rId13"/>
            </p:custDataLst>
          </p:nvPr>
        </p:nvSpPr>
        <p:spPr>
          <a:xfrm>
            <a:off x="6515735" y="2740660"/>
            <a:ext cx="2027555" cy="629285"/>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销售和营销</a:t>
            </a:r>
            <a:endParaRPr lang="zh-CN" altLang="en-US" b="1" spc="300" dirty="0">
              <a:solidFill>
                <a:schemeClr val="bg1"/>
              </a:solidFill>
              <a:latin typeface="+mj-ea"/>
              <a:ea typeface="+mj-ea"/>
            </a:endParaRPr>
          </a:p>
        </p:txBody>
      </p:sp>
      <p:sp>
        <p:nvSpPr>
          <p:cNvPr id="12" name="矩形 11"/>
          <p:cNvSpPr/>
          <p:nvPr>
            <p:custDataLst>
              <p:tags r:id="rId14"/>
            </p:custDataLst>
          </p:nvPr>
        </p:nvSpPr>
        <p:spPr>
          <a:xfrm>
            <a:off x="9225915" y="2654935"/>
            <a:ext cx="2171065" cy="76962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3" name="矩形 12"/>
          <p:cNvSpPr/>
          <p:nvPr>
            <p:custDataLst>
              <p:tags r:id="rId15"/>
            </p:custDataLst>
          </p:nvPr>
        </p:nvSpPr>
        <p:spPr>
          <a:xfrm>
            <a:off x="9058275" y="3884295"/>
            <a:ext cx="2505710" cy="2166620"/>
          </a:xfrm>
          <a:prstGeom prst="rect">
            <a:avLst/>
          </a:prstGeom>
        </p:spPr>
        <p:txBody>
          <a:bodyPr wrap="square">
            <a:normAutofit lnSpcReduction="10000"/>
          </a:bodyPr>
          <a:p>
            <a:pPr marL="0" lvl="0" indent="0" algn="ctr">
              <a:lnSpc>
                <a:spcPct val="130000"/>
              </a:lnSpc>
              <a:spcBef>
                <a:spcPts val="0"/>
              </a:spcBef>
              <a:spcAft>
                <a:spcPts val="0"/>
              </a:spcAft>
              <a:buSzPct val="100000"/>
            </a:pPr>
            <a:r>
              <a:rPr lang="zh-CN" altLang="en-US" sz="1400" dirty="0">
                <a:latin typeface="+mn-lt"/>
                <a:ea typeface="+mn-ea"/>
                <a:sym typeface="+mn-ea"/>
              </a:rPr>
              <a:t>创业公司是如何做产品或服务的？常规的做法包括家庭制作、外包或直接买现成的部件。关键问题是进入市场的时间和成本。</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4" name="椭圆 13"/>
          <p:cNvSpPr/>
          <p:nvPr>
            <p:custDataLst>
              <p:tags r:id="rId16"/>
            </p:custDataLst>
          </p:nvPr>
        </p:nvSpPr>
        <p:spPr>
          <a:xfrm>
            <a:off x="9237980" y="3605530"/>
            <a:ext cx="2146935" cy="43815"/>
          </a:xfrm>
          <a:prstGeom prst="ellipse">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5" name="文本框 14"/>
          <p:cNvSpPr txBox="1"/>
          <p:nvPr>
            <p:custDataLst>
              <p:tags r:id="rId17"/>
            </p:custDataLst>
          </p:nvPr>
        </p:nvSpPr>
        <p:spPr>
          <a:xfrm>
            <a:off x="9297670" y="2724785"/>
            <a:ext cx="2027555" cy="629285"/>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生产</a:t>
            </a:r>
            <a:endParaRPr lang="zh-CN" altLang="en-US" b="1" spc="300" dirty="0">
              <a:solidFill>
                <a:schemeClr val="bg1"/>
              </a:solidFill>
              <a:latin typeface="+mj-ea"/>
              <a:ea typeface="+mj-ea"/>
            </a:endParaRPr>
          </a:p>
        </p:txBody>
      </p:sp>
    </p:spTree>
    <p:custDataLst>
      <p:tags r:id="rId1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2" name="矩形 1041"/>
          <p:cNvSpPr/>
          <p:nvPr>
            <p:custDataLst>
              <p:tags r:id="rId1"/>
            </p:custDataLst>
          </p:nvPr>
        </p:nvSpPr>
        <p:spPr>
          <a:xfrm>
            <a:off x="2067544" y="3752028"/>
            <a:ext cx="2170106" cy="769071"/>
          </a:xfrm>
          <a:prstGeom prst="rect">
            <a:avLst/>
          </a:prstGeom>
          <a:solidFill>
            <a:srgbClr val="00CF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43" name="矩形 1042"/>
          <p:cNvSpPr/>
          <p:nvPr>
            <p:custDataLst>
              <p:tags r:id="rId2"/>
            </p:custDataLst>
          </p:nvPr>
        </p:nvSpPr>
        <p:spPr>
          <a:xfrm>
            <a:off x="1685290" y="4850130"/>
            <a:ext cx="2941200" cy="1900800"/>
          </a:xfrm>
          <a:prstGeom prst="rect">
            <a:avLst/>
          </a:prstGeom>
        </p:spPr>
        <p:txBody>
          <a:bodyPr wrap="square"/>
          <a:p>
            <a:pPr algn="ctr">
              <a:lnSpc>
                <a:spcPct val="120000"/>
              </a:lnSpc>
            </a:pPr>
            <a:r>
              <a:rPr lang="zh-CN" altLang="en-US" sz="1400" dirty="0">
                <a:latin typeface="+mn-ea"/>
                <a:ea typeface="+mn-ea"/>
                <a:cs typeface="+mn-ea"/>
                <a:sym typeface="+mn-ea"/>
              </a:rPr>
              <a:t>创业公司面临多少竞争者？没有竞争者很可能意味着没有市场。有</a:t>
            </a:r>
            <a:r>
              <a:rPr lang="en-US" altLang="zh-CN" sz="1400" dirty="0">
                <a:latin typeface="+mn-ea"/>
                <a:ea typeface="+mn-ea"/>
                <a:cs typeface="+mn-ea"/>
                <a:sym typeface="+mn-ea"/>
              </a:rPr>
              <a:t>10</a:t>
            </a:r>
            <a:r>
              <a:rPr lang="zh-CN" altLang="en-US" sz="1400" dirty="0">
                <a:latin typeface="+mn-ea"/>
                <a:ea typeface="+mn-ea"/>
                <a:cs typeface="+mn-ea"/>
                <a:sym typeface="+mn-ea"/>
              </a:rPr>
              <a:t>个以上的竞争者表明市场已经饱和。在这儿要扩展开来想一想，就像飞机和火车，客户总有选择的机会。</a:t>
            </a:r>
            <a:endParaRPr lang="zh-CN" altLang="en-US" sz="1400" dirty="0">
              <a:latin typeface="+mn-ea"/>
              <a:ea typeface="+mn-ea"/>
              <a:cs typeface="+mn-ea"/>
              <a:sym typeface="+mn-ea"/>
            </a:endParaRPr>
          </a:p>
        </p:txBody>
      </p:sp>
      <p:sp>
        <p:nvSpPr>
          <p:cNvPr id="1044" name="椭圆 1043"/>
          <p:cNvSpPr/>
          <p:nvPr>
            <p:custDataLst>
              <p:tags r:id="rId3"/>
            </p:custDataLst>
          </p:nvPr>
        </p:nvSpPr>
        <p:spPr>
          <a:xfrm flipH="1">
            <a:off x="2079661" y="4702844"/>
            <a:ext cx="2145873" cy="44002"/>
          </a:xfrm>
          <a:prstGeom prst="ellipse">
            <a:avLst/>
          </a:prstGeom>
          <a:solidFill>
            <a:srgbClr val="00CF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45" name="矩形 1044"/>
          <p:cNvSpPr/>
          <p:nvPr>
            <p:custDataLst>
              <p:tags r:id="rId4"/>
            </p:custDataLst>
          </p:nvPr>
        </p:nvSpPr>
        <p:spPr>
          <a:xfrm>
            <a:off x="5037663" y="3778174"/>
            <a:ext cx="2170106" cy="769071"/>
          </a:xfrm>
          <a:prstGeom prst="rect">
            <a:avLst/>
          </a:prstGeom>
          <a:solidFill>
            <a:srgbClr val="00A9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46" name="矩形 1045"/>
          <p:cNvSpPr/>
          <p:nvPr>
            <p:custDataLst>
              <p:tags r:id="rId5"/>
            </p:custDataLst>
          </p:nvPr>
        </p:nvSpPr>
        <p:spPr>
          <a:xfrm>
            <a:off x="4776470" y="4850130"/>
            <a:ext cx="2790000" cy="1670400"/>
          </a:xfrm>
          <a:prstGeom prst="rect">
            <a:avLst/>
          </a:prstGeom>
        </p:spPr>
        <p:txBody>
          <a:bodyPr wrap="square">
            <a:normAutofit lnSpcReduction="20000"/>
          </a:bodyPr>
          <a:p>
            <a:pPr algn="ctr">
              <a:lnSpc>
                <a:spcPct val="120000"/>
              </a:lnSpc>
              <a:spcBef>
                <a:spcPts val="0"/>
              </a:spcBef>
              <a:spcAft>
                <a:spcPts val="0"/>
              </a:spcAft>
            </a:pPr>
            <a:r>
              <a:rPr lang="zh-CN" altLang="en-US" sz="1400" dirty="0">
                <a:latin typeface="+mn-ea"/>
                <a:ea typeface="+mn-ea"/>
                <a:cs typeface="+mn-ea"/>
                <a:sym typeface="+mn-ea"/>
              </a:rPr>
              <a:t>创业公司如何使自己的产品或服务与众不同？投资者要看到创业公司拥有的一种可持续的竞争优势。短期打折或促销不是独特的销售方案。</a:t>
            </a:r>
            <a:endParaRPr lang="zh-CN" altLang="en-US" sz="1400">
              <a:latin typeface="微软雅黑" panose="020B0503020204020204" pitchFamily="34" charset="-122"/>
              <a:ea typeface="微软雅黑" panose="020B0503020204020204" pitchFamily="34" charset="-122"/>
              <a:sym typeface="Arial" panose="020B0604020202020204" pitchFamily="34" charset="0"/>
            </a:endParaRPr>
          </a:p>
        </p:txBody>
      </p:sp>
      <p:sp>
        <p:nvSpPr>
          <p:cNvPr id="1047" name="椭圆 1046"/>
          <p:cNvSpPr/>
          <p:nvPr>
            <p:custDataLst>
              <p:tags r:id="rId6"/>
            </p:custDataLst>
          </p:nvPr>
        </p:nvSpPr>
        <p:spPr>
          <a:xfrm flipH="1">
            <a:off x="5049779" y="4702844"/>
            <a:ext cx="2145873" cy="44002"/>
          </a:xfrm>
          <a:prstGeom prst="ellipse">
            <a:avLst/>
          </a:prstGeom>
          <a:solidFill>
            <a:srgbClr val="00A97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48" name="矩形 1047"/>
          <p:cNvSpPr/>
          <p:nvPr>
            <p:custDataLst>
              <p:tags r:id="rId7"/>
            </p:custDataLst>
          </p:nvPr>
        </p:nvSpPr>
        <p:spPr>
          <a:xfrm>
            <a:off x="8092649" y="3752028"/>
            <a:ext cx="2170106" cy="769071"/>
          </a:xfrm>
          <a:prstGeom prst="rect">
            <a:avLst/>
          </a:prstGeom>
          <a:solidFill>
            <a:srgbClr val="1A87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49" name="矩形 1048"/>
          <p:cNvSpPr/>
          <p:nvPr>
            <p:custDataLst>
              <p:tags r:id="rId8"/>
            </p:custDataLst>
          </p:nvPr>
        </p:nvSpPr>
        <p:spPr>
          <a:xfrm>
            <a:off x="7701280" y="4850130"/>
            <a:ext cx="2952000" cy="1800000"/>
          </a:xfrm>
          <a:prstGeom prst="rect">
            <a:avLst/>
          </a:prstGeom>
        </p:spPr>
        <p:txBody>
          <a:bodyPr wrap="square"/>
          <a:p>
            <a:pPr algn="ctr">
              <a:lnSpc>
                <a:spcPct val="120000"/>
              </a:lnSpc>
              <a:spcBef>
                <a:spcPts val="0"/>
              </a:spcBef>
              <a:spcAft>
                <a:spcPts val="0"/>
              </a:spcAft>
            </a:pPr>
            <a:r>
              <a:rPr lang="zh-CN" altLang="en-US" sz="1400" dirty="0">
                <a:latin typeface="+mn-ea"/>
                <a:ea typeface="+mn-ea"/>
                <a:cs typeface="+mn-ea"/>
                <a:sym typeface="+mn-ea"/>
              </a:rPr>
              <a:t>创业公司产品的市场有多大</a:t>
            </a:r>
            <a:r>
              <a:rPr lang="en-US" altLang="zh-CN" sz="1400" dirty="0">
                <a:latin typeface="+mn-ea"/>
                <a:ea typeface="+mn-ea"/>
                <a:cs typeface="+mn-ea"/>
                <a:sym typeface="+mn-ea"/>
              </a:rPr>
              <a:t>?</a:t>
            </a:r>
            <a:r>
              <a:rPr lang="zh-CN" altLang="en-US" sz="1400" dirty="0">
                <a:latin typeface="+mn-ea"/>
                <a:ea typeface="+mn-ea"/>
                <a:cs typeface="+mn-ea"/>
                <a:sym typeface="+mn-ea"/>
              </a:rPr>
              <a:t>是在增长还是在缩小？能获得多少份额？</a:t>
            </a:r>
            <a:r>
              <a:rPr lang="en-US" altLang="zh-CN" sz="1400" dirty="0">
                <a:latin typeface="+mn-ea"/>
                <a:ea typeface="+mn-ea"/>
                <a:cs typeface="+mn-ea"/>
                <a:sym typeface="+mn-ea"/>
              </a:rPr>
              <a:t>VC</a:t>
            </a:r>
            <a:r>
              <a:rPr lang="zh-CN" altLang="en-US" sz="1400" dirty="0">
                <a:latin typeface="+mn-ea"/>
                <a:ea typeface="+mn-ea"/>
                <a:cs typeface="+mn-ea"/>
                <a:sym typeface="+mn-ea"/>
              </a:rPr>
              <a:t>风投寻找的项目所在的市场每年要有两位数的增长率，市场容量在</a:t>
            </a:r>
            <a:r>
              <a:rPr lang="en-US" altLang="zh-CN" sz="1400" dirty="0">
                <a:latin typeface="+mn-ea"/>
                <a:ea typeface="+mn-ea"/>
                <a:cs typeface="+mn-ea"/>
                <a:sym typeface="+mn-ea"/>
              </a:rPr>
              <a:t>10</a:t>
            </a:r>
            <a:r>
              <a:rPr lang="zh-CN" altLang="en-US" sz="1400" dirty="0">
                <a:latin typeface="+mn-ea"/>
                <a:ea typeface="+mn-ea"/>
                <a:cs typeface="+mn-ea"/>
                <a:sym typeface="+mn-ea"/>
              </a:rPr>
              <a:t>亿美金以上，创业公司要有</a:t>
            </a:r>
            <a:r>
              <a:rPr lang="en-US" altLang="zh-CN" sz="1400" dirty="0">
                <a:latin typeface="+mn-ea"/>
                <a:ea typeface="+mn-ea"/>
                <a:cs typeface="+mn-ea"/>
                <a:sym typeface="+mn-ea"/>
              </a:rPr>
              <a:t>10%</a:t>
            </a:r>
            <a:r>
              <a:rPr lang="zh-CN" altLang="en-US" sz="1400" dirty="0">
                <a:latin typeface="+mn-ea"/>
                <a:ea typeface="+mn-ea"/>
                <a:cs typeface="+mn-ea"/>
                <a:sym typeface="+mn-ea"/>
              </a:rPr>
              <a:t>以上市场占有率的计划。</a:t>
            </a:r>
            <a:endParaRPr lang="zh-CN" altLang="en-US" sz="1400" dirty="0">
              <a:latin typeface="+mn-ea"/>
              <a:ea typeface="+mn-ea"/>
              <a:cs typeface="+mn-ea"/>
              <a:sym typeface="+mn-ea"/>
            </a:endParaRPr>
          </a:p>
        </p:txBody>
      </p:sp>
      <p:sp>
        <p:nvSpPr>
          <p:cNvPr id="1050" name="椭圆 1049"/>
          <p:cNvSpPr/>
          <p:nvPr>
            <p:custDataLst>
              <p:tags r:id="rId9"/>
            </p:custDataLst>
          </p:nvPr>
        </p:nvSpPr>
        <p:spPr>
          <a:xfrm flipH="1">
            <a:off x="8104765" y="4702844"/>
            <a:ext cx="2145873" cy="44002"/>
          </a:xfrm>
          <a:prstGeom prst="ellipse">
            <a:avLst/>
          </a:prstGeom>
          <a:solidFill>
            <a:srgbClr val="1A87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51" name="文本框 1050"/>
          <p:cNvSpPr txBox="1"/>
          <p:nvPr>
            <p:custDataLst>
              <p:tags r:id="rId10"/>
            </p:custDataLst>
          </p:nvPr>
        </p:nvSpPr>
        <p:spPr>
          <a:xfrm>
            <a:off x="2139605" y="3822175"/>
            <a:ext cx="2026622" cy="628776"/>
          </a:xfrm>
          <a:prstGeom prst="rect">
            <a:avLst/>
          </a:prstGeom>
          <a:noFill/>
        </p:spPr>
        <p:txBody>
          <a:bodyPr wrap="square" rtlCol="0" anchor="ctr">
            <a:normAutofit/>
          </a:bodyPr>
          <a:p>
            <a:pPr algn="ctr"/>
            <a:r>
              <a:rPr lang="zh-CN" altLang="en-US" b="1" spc="300">
                <a:solidFill>
                  <a:schemeClr val="bg1"/>
                </a:solidFill>
                <a:latin typeface="+mj-ea"/>
                <a:ea typeface="+mj-ea"/>
                <a:sym typeface="Arial" panose="020B0604020202020204" pitchFamily="34" charset="0"/>
              </a:rPr>
              <a:t>竞争</a:t>
            </a:r>
            <a:endParaRPr lang="zh-CN" altLang="en-US" b="1" spc="300">
              <a:solidFill>
                <a:schemeClr val="bg1"/>
              </a:solidFill>
              <a:latin typeface="+mj-ea"/>
              <a:ea typeface="+mj-ea"/>
              <a:sym typeface="Arial" panose="020B0604020202020204" pitchFamily="34" charset="0"/>
            </a:endParaRPr>
          </a:p>
        </p:txBody>
      </p:sp>
      <p:sp>
        <p:nvSpPr>
          <p:cNvPr id="1052" name="文本框 1051"/>
          <p:cNvSpPr txBox="1"/>
          <p:nvPr>
            <p:custDataLst>
              <p:tags r:id="rId11"/>
            </p:custDataLst>
          </p:nvPr>
        </p:nvSpPr>
        <p:spPr>
          <a:xfrm>
            <a:off x="5109085" y="3848321"/>
            <a:ext cx="2026622" cy="628776"/>
          </a:xfrm>
          <a:prstGeom prst="rect">
            <a:avLst/>
          </a:prstGeom>
          <a:noFill/>
        </p:spPr>
        <p:txBody>
          <a:bodyPr wrap="square" rtlCol="0" anchor="ctr">
            <a:normAutofit lnSpcReduction="10000"/>
          </a:bodyPr>
          <a:p>
            <a:pPr algn="ctr"/>
            <a:r>
              <a:rPr lang="zh-CN" altLang="en-US" b="1" spc="300">
                <a:solidFill>
                  <a:schemeClr val="bg1"/>
                </a:solidFill>
                <a:latin typeface="+mj-ea"/>
                <a:ea typeface="+mj-ea"/>
                <a:sym typeface="Arial" panose="020B0604020202020204" pitchFamily="34" charset="0"/>
              </a:rPr>
              <a:t>独特的销售方案</a:t>
            </a:r>
            <a:endParaRPr lang="zh-CN" altLang="en-US" b="1" spc="300">
              <a:solidFill>
                <a:schemeClr val="bg1"/>
              </a:solidFill>
              <a:latin typeface="+mj-ea"/>
              <a:ea typeface="+mj-ea"/>
              <a:sym typeface="Arial" panose="020B0604020202020204" pitchFamily="34" charset="0"/>
            </a:endParaRPr>
          </a:p>
        </p:txBody>
      </p:sp>
      <p:sp>
        <p:nvSpPr>
          <p:cNvPr id="1053" name="文本框 1052"/>
          <p:cNvSpPr txBox="1"/>
          <p:nvPr>
            <p:custDataLst>
              <p:tags r:id="rId12"/>
            </p:custDataLst>
          </p:nvPr>
        </p:nvSpPr>
        <p:spPr>
          <a:xfrm>
            <a:off x="8164072" y="3822175"/>
            <a:ext cx="2026622" cy="628776"/>
          </a:xfrm>
          <a:prstGeom prst="rect">
            <a:avLst/>
          </a:prstGeom>
          <a:noFill/>
        </p:spPr>
        <p:txBody>
          <a:bodyPr wrap="square" rtlCol="0" anchor="ctr">
            <a:normAutofit lnSpcReduction="10000"/>
          </a:bodyPr>
          <a:p>
            <a:pPr algn="ctr"/>
            <a:r>
              <a:rPr lang="zh-CN" altLang="en-US" b="1" spc="300">
                <a:solidFill>
                  <a:schemeClr val="bg1"/>
                </a:solidFill>
                <a:latin typeface="+mj-ea"/>
                <a:ea typeface="+mj-ea"/>
                <a:sym typeface="Arial" panose="020B0604020202020204" pitchFamily="34" charset="0"/>
              </a:rPr>
              <a:t>市场大小、增长情况和份额</a:t>
            </a:r>
            <a:endParaRPr lang="zh-CN" altLang="en-US" b="1" spc="300">
              <a:solidFill>
                <a:schemeClr val="bg1"/>
              </a:solidFill>
              <a:latin typeface="+mj-ea"/>
              <a:ea typeface="+mj-ea"/>
              <a:sym typeface="Arial" panose="020B0604020202020204" pitchFamily="34" charset="0"/>
            </a:endParaRPr>
          </a:p>
        </p:txBody>
      </p:sp>
      <p:sp>
        <p:nvSpPr>
          <p:cNvPr id="1054" name="矩形 1053"/>
          <p:cNvSpPr/>
          <p:nvPr>
            <p:custDataLst>
              <p:tags r:id="rId13"/>
            </p:custDataLst>
          </p:nvPr>
        </p:nvSpPr>
        <p:spPr>
          <a:xfrm>
            <a:off x="2108357" y="753106"/>
            <a:ext cx="2170106" cy="769071"/>
          </a:xfrm>
          <a:prstGeom prst="rect">
            <a:avLst/>
          </a:prstGeom>
          <a:solidFill>
            <a:srgbClr val="359E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55" name="矩形 1054"/>
          <p:cNvSpPr/>
          <p:nvPr>
            <p:custDataLst>
              <p:tags r:id="rId14"/>
            </p:custDataLst>
          </p:nvPr>
        </p:nvSpPr>
        <p:spPr>
          <a:xfrm>
            <a:off x="1681480" y="1851025"/>
            <a:ext cx="2942590" cy="1901190"/>
          </a:xfrm>
          <a:prstGeom prst="rect">
            <a:avLst/>
          </a:prstGeom>
        </p:spPr>
        <p:txBody>
          <a:bodyPr wrap="square"/>
          <a:p>
            <a:pPr marL="0" lvl="0" indent="0" algn="ctr">
              <a:lnSpc>
                <a:spcPct val="120000"/>
              </a:lnSpc>
              <a:spcBef>
                <a:spcPts val="0"/>
              </a:spcBef>
              <a:spcAft>
                <a:spcPts val="0"/>
              </a:spcAft>
              <a:buSzPct val="100000"/>
            </a:pPr>
            <a:r>
              <a:rPr lang="zh-CN" altLang="en-US" sz="1400" dirty="0">
                <a:latin typeface="+mn-ea"/>
                <a:ea typeface="+mn-ea"/>
                <a:sym typeface="+mn-ea"/>
              </a:rPr>
              <a:t>创业公司如何销售产品或服务？有些产品和服务可以在网上销售，有些产品需要多层次的分销商、合作伙伴或增值零售商。创业公司要规划好自己的产品是只在当地销售还是在全球范围内销售。</a:t>
            </a:r>
            <a:endParaRPr lang="zh-CN" altLang="en-US" sz="1400" spc="150" dirty="0">
              <a:solidFill>
                <a:schemeClr val="tx1"/>
              </a:solidFill>
              <a:latin typeface="+mn-ea"/>
              <a:ea typeface="+mn-ea"/>
              <a:sym typeface="+mn-ea"/>
            </a:endParaRPr>
          </a:p>
        </p:txBody>
      </p:sp>
      <p:sp>
        <p:nvSpPr>
          <p:cNvPr id="1056" name="椭圆 1055"/>
          <p:cNvSpPr/>
          <p:nvPr>
            <p:custDataLst>
              <p:tags r:id="rId15"/>
            </p:custDataLst>
          </p:nvPr>
        </p:nvSpPr>
        <p:spPr>
          <a:xfrm>
            <a:off x="2120474" y="1703923"/>
            <a:ext cx="2145873" cy="44002"/>
          </a:xfrm>
          <a:prstGeom prst="ellipse">
            <a:avLst/>
          </a:prstGeom>
          <a:solidFill>
            <a:srgbClr val="359E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57" name="矩形 1056"/>
          <p:cNvSpPr/>
          <p:nvPr>
            <p:custDataLst>
              <p:tags r:id="rId16"/>
            </p:custDataLst>
          </p:nvPr>
        </p:nvSpPr>
        <p:spPr>
          <a:xfrm>
            <a:off x="5087071" y="753106"/>
            <a:ext cx="2170106" cy="769071"/>
          </a:xfrm>
          <a:prstGeom prst="rect">
            <a:avLst/>
          </a:prstGeom>
          <a:solidFill>
            <a:srgbClr val="25C4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58" name="矩形 1057"/>
          <p:cNvSpPr/>
          <p:nvPr>
            <p:custDataLst>
              <p:tags r:id="rId17"/>
            </p:custDataLst>
          </p:nvPr>
        </p:nvSpPr>
        <p:spPr>
          <a:xfrm>
            <a:off x="4777105" y="1851025"/>
            <a:ext cx="2791460" cy="1668780"/>
          </a:xfrm>
          <a:prstGeom prst="rect">
            <a:avLst/>
          </a:prstGeom>
        </p:spPr>
        <p:txBody>
          <a:bodyPr wrap="square">
            <a:normAutofit/>
          </a:bodyPr>
          <a:p>
            <a:pPr marL="0" lvl="0" indent="0" algn="ctr">
              <a:lnSpc>
                <a:spcPct val="120000"/>
              </a:lnSpc>
              <a:spcBef>
                <a:spcPts val="0"/>
              </a:spcBef>
              <a:spcAft>
                <a:spcPts val="0"/>
              </a:spcAft>
              <a:buSzPct val="100000"/>
            </a:pPr>
            <a:r>
              <a:rPr lang="zh-CN" altLang="en-US" sz="1400" dirty="0">
                <a:latin typeface="+mn-lt"/>
                <a:ea typeface="+mn-ea"/>
                <a:sym typeface="+mn-ea"/>
              </a:rPr>
              <a:t>你如何赚钱的？关键要向你自己和投资人解释清楚你如何定价，收入现金流是否会满足所有的花费，包括日常开支和售后支持费用，然后还有很好的回报。</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059" name="椭圆 1058"/>
          <p:cNvSpPr/>
          <p:nvPr>
            <p:custDataLst>
              <p:tags r:id="rId18"/>
            </p:custDataLst>
          </p:nvPr>
        </p:nvSpPr>
        <p:spPr>
          <a:xfrm>
            <a:off x="5099188" y="1703923"/>
            <a:ext cx="2145873" cy="44002"/>
          </a:xfrm>
          <a:prstGeom prst="ellipse">
            <a:avLst/>
          </a:prstGeom>
          <a:solidFill>
            <a:srgbClr val="25C4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60" name="矩形 1059"/>
          <p:cNvSpPr/>
          <p:nvPr>
            <p:custDataLst>
              <p:tags r:id="rId19"/>
            </p:custDataLst>
          </p:nvPr>
        </p:nvSpPr>
        <p:spPr>
          <a:xfrm>
            <a:off x="8098056" y="753106"/>
            <a:ext cx="2170106" cy="769071"/>
          </a:xfrm>
          <a:prstGeom prst="rect">
            <a:avLst/>
          </a:prstGeom>
          <a:solidFill>
            <a:srgbClr val="00E4FF">
              <a:lumMod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61" name="矩形 1060"/>
          <p:cNvSpPr/>
          <p:nvPr>
            <p:custDataLst>
              <p:tags r:id="rId20"/>
            </p:custDataLst>
          </p:nvPr>
        </p:nvSpPr>
        <p:spPr>
          <a:xfrm>
            <a:off x="7706995" y="1851025"/>
            <a:ext cx="2952000" cy="1800000"/>
          </a:xfrm>
          <a:prstGeom prst="rect">
            <a:avLst/>
          </a:prstGeom>
        </p:spPr>
        <p:txBody>
          <a:bodyPr wrap="square">
            <a:normAutofit/>
          </a:bodyPr>
          <a:p>
            <a:pPr algn="ctr">
              <a:lnSpc>
                <a:spcPct val="120000"/>
              </a:lnSpc>
              <a:spcBef>
                <a:spcPts val="0"/>
              </a:spcBef>
              <a:spcAft>
                <a:spcPts val="0"/>
              </a:spcAft>
              <a:buClr>
                <a:srgbClr val="1486AF"/>
              </a:buClr>
              <a:buSzPct val="100000"/>
            </a:pPr>
            <a:r>
              <a:rPr lang="zh-CN" altLang="en-US" sz="1400" dirty="0">
                <a:latin typeface="+mn-lt"/>
                <a:ea typeface="+mn-ea"/>
                <a:sym typeface="+mn-ea"/>
              </a:rPr>
              <a:t>创业公司的成本有哪些？新手创业者只关注直接成本，低估了营销和销售成本、日常开支和售后成本。在计算成本时，可以把预估的成本与同类公司发布出来的报告对比一下。</a:t>
            </a:r>
            <a:endParaRPr lang="zh-CN" altLang="en-US" sz="1400" spc="150" dirty="0">
              <a:solidFill>
                <a:schemeClr val="tx1"/>
              </a:solidFill>
              <a:latin typeface="微软雅黑" panose="020B0503020204020204" pitchFamily="34" charset="-122"/>
              <a:ea typeface="微软雅黑" panose="020B0503020204020204" pitchFamily="34" charset="-122"/>
            </a:endParaRPr>
          </a:p>
        </p:txBody>
      </p:sp>
      <p:sp>
        <p:nvSpPr>
          <p:cNvPr id="1062" name="椭圆 1061"/>
          <p:cNvSpPr/>
          <p:nvPr>
            <p:custDataLst>
              <p:tags r:id="rId21"/>
            </p:custDataLst>
          </p:nvPr>
        </p:nvSpPr>
        <p:spPr>
          <a:xfrm>
            <a:off x="8110172" y="1703923"/>
            <a:ext cx="2145873" cy="44002"/>
          </a:xfrm>
          <a:prstGeom prst="ellipse">
            <a:avLst/>
          </a:prstGeom>
          <a:solidFill>
            <a:srgbClr val="00E4FF">
              <a:lumMod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a:lnSpc>
                <a:spcPct val="140000"/>
              </a:lnSpc>
            </a:pPr>
            <a:endParaRPr lang="zh-CN" altLang="en-US">
              <a:sym typeface="Arial" panose="020B0604020202020204" pitchFamily="34" charset="0"/>
            </a:endParaRPr>
          </a:p>
        </p:txBody>
      </p:sp>
      <p:sp>
        <p:nvSpPr>
          <p:cNvPr id="1063" name="文本框 1062"/>
          <p:cNvSpPr txBox="1"/>
          <p:nvPr>
            <p:custDataLst>
              <p:tags r:id="rId22"/>
            </p:custDataLst>
          </p:nvPr>
        </p:nvSpPr>
        <p:spPr>
          <a:xfrm>
            <a:off x="2179780" y="823254"/>
            <a:ext cx="2026622" cy="628776"/>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分销</a:t>
            </a:r>
            <a:endParaRPr lang="zh-CN" altLang="en-US" b="1" spc="300" dirty="0">
              <a:solidFill>
                <a:schemeClr val="bg1"/>
              </a:solidFill>
              <a:latin typeface="+mj-ea"/>
              <a:ea typeface="+mj-ea"/>
            </a:endParaRPr>
          </a:p>
        </p:txBody>
      </p:sp>
      <p:sp>
        <p:nvSpPr>
          <p:cNvPr id="1064" name="文本框 1063"/>
          <p:cNvSpPr txBox="1"/>
          <p:nvPr>
            <p:custDataLst>
              <p:tags r:id="rId23"/>
            </p:custDataLst>
          </p:nvPr>
        </p:nvSpPr>
        <p:spPr>
          <a:xfrm>
            <a:off x="5159132" y="823254"/>
            <a:ext cx="2026622" cy="628776"/>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收入模式</a:t>
            </a:r>
            <a:endParaRPr lang="zh-CN" altLang="en-US" b="1" spc="300" dirty="0">
              <a:solidFill>
                <a:schemeClr val="bg1"/>
              </a:solidFill>
              <a:latin typeface="+mj-ea"/>
              <a:ea typeface="+mj-ea"/>
            </a:endParaRPr>
          </a:p>
        </p:txBody>
      </p:sp>
      <p:sp>
        <p:nvSpPr>
          <p:cNvPr id="1065" name="文本框 1064"/>
          <p:cNvSpPr txBox="1"/>
          <p:nvPr>
            <p:custDataLst>
              <p:tags r:id="rId24"/>
            </p:custDataLst>
          </p:nvPr>
        </p:nvSpPr>
        <p:spPr>
          <a:xfrm>
            <a:off x="8169479" y="823254"/>
            <a:ext cx="2026622" cy="628776"/>
          </a:xfrm>
          <a:prstGeom prst="rect">
            <a:avLst/>
          </a:prstGeom>
          <a:noFill/>
        </p:spPr>
        <p:txBody>
          <a:bodyPr wrap="square" rtlCol="0" anchor="ctr">
            <a:normAutofit/>
          </a:bodyPr>
          <a:p>
            <a:pPr marL="0" indent="0" algn="ctr">
              <a:lnSpc>
                <a:spcPct val="100000"/>
              </a:lnSpc>
              <a:spcBef>
                <a:spcPts val="0"/>
              </a:spcBef>
              <a:spcAft>
                <a:spcPts val="0"/>
              </a:spcAft>
              <a:buSzPct val="100000"/>
            </a:pPr>
            <a:r>
              <a:rPr lang="zh-CN" altLang="en-US" b="1" spc="300" dirty="0">
                <a:solidFill>
                  <a:schemeClr val="bg1"/>
                </a:solidFill>
                <a:latin typeface="+mj-ea"/>
                <a:ea typeface="+mj-ea"/>
              </a:rPr>
              <a:t>成本结构</a:t>
            </a:r>
            <a:endParaRPr lang="zh-CN" altLang="en-US" b="1" spc="300" dirty="0">
              <a:solidFill>
                <a:schemeClr val="bg1"/>
              </a:solidFill>
              <a:latin typeface="+mj-ea"/>
              <a:ea typeface="+mj-ea"/>
            </a:endParaRPr>
          </a:p>
        </p:txBody>
      </p:sp>
    </p:spTree>
    <p:custDataLst>
      <p:tags r:id="rId2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二、商业模式设计的方法</a:t>
            </a:r>
            <a:endParaRPr lang="en-US" altLang="zh-CN" sz="2400" b="1">
              <a:latin typeface="+mj-ea"/>
              <a:ea typeface="+mj-ea"/>
            </a:endParaRPr>
          </a:p>
        </p:txBody>
      </p:sp>
      <p:grpSp>
        <p:nvGrpSpPr>
          <p:cNvPr id="13" name="组合 12"/>
          <p:cNvGrpSpPr/>
          <p:nvPr>
            <p:custDataLst>
              <p:tags r:id="rId1"/>
            </p:custDataLst>
          </p:nvPr>
        </p:nvGrpSpPr>
        <p:grpSpPr>
          <a:xfrm rot="0">
            <a:off x="1452880" y="2767965"/>
            <a:ext cx="9749553" cy="1352106"/>
            <a:chOff x="1524000" y="2135189"/>
            <a:chExt cx="5143500" cy="713472"/>
          </a:xfrm>
        </p:grpSpPr>
        <p:sp>
          <p:nvSpPr>
            <p:cNvPr id="20" name="KSO_Shape"/>
            <p:cNvSpPr/>
            <p:nvPr>
              <p:custDataLst>
                <p:tags r:id="rId2"/>
              </p:custDataLst>
            </p:nvPr>
          </p:nvSpPr>
          <p:spPr bwMode="auto">
            <a:xfrm>
              <a:off x="1524000" y="2147889"/>
              <a:ext cx="419100" cy="412814"/>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p>
          </p:txBody>
        </p:sp>
        <p:sp>
          <p:nvSpPr>
            <p:cNvPr id="21" name="矩形 20"/>
            <p:cNvSpPr/>
            <p:nvPr>
              <p:custDataLst>
                <p:tags r:id="rId3"/>
              </p:custDataLst>
            </p:nvPr>
          </p:nvSpPr>
          <p:spPr>
            <a:xfrm>
              <a:off x="2019344" y="2412931"/>
              <a:ext cx="4572140" cy="435730"/>
            </a:xfrm>
            <a:prstGeom prst="rect">
              <a:avLst/>
            </a:prstGeom>
          </p:spPr>
          <p:txBody>
            <a:bodyPr anchor="t" anchorCtr="0">
              <a:normAutofit/>
            </a:bodyPr>
            <a:p>
              <a:pPr marL="0" lvl="0" indent="0" algn="l">
                <a:lnSpc>
                  <a:spcPct val="120000"/>
                </a:lnSpc>
                <a:spcBef>
                  <a:spcPts val="0"/>
                </a:spcBef>
                <a:spcAft>
                  <a:spcPts val="0"/>
                </a:spcAft>
                <a:buSzPct val="100000"/>
              </a:pPr>
              <a:r>
                <a:rPr lang="zh-CN" altLang="en-US" sz="1400" dirty="0" smtClean="0">
                  <a:solidFill>
                    <a:schemeClr val="tx1"/>
                  </a:solidFill>
                  <a:latin typeface="+mn-ea"/>
                  <a:ea typeface="+mn-ea"/>
                  <a:cs typeface="+mn-ea"/>
                  <a:sym typeface="+mn-ea"/>
                </a:rPr>
                <a:t>“头脑风暴法”，是指由美国BBDO广告公司的奥斯本首创，该方法主要由价值工程工作小组人员在正常融洽和不受任何限制的气氛中以会议形式进行讨论、座谈，打破常规，积极思考，畅所欲言，充分发表看法。</a:t>
              </a:r>
              <a:endParaRPr lang="zh-CN" altLang="en-US" sz="1400" dirty="0" smtClean="0">
                <a:solidFill>
                  <a:schemeClr val="tx1"/>
                </a:solidFill>
                <a:latin typeface="+mn-ea"/>
                <a:ea typeface="+mn-ea"/>
                <a:cs typeface="+mn-ea"/>
                <a:sym typeface="+mn-ea"/>
              </a:endParaRPr>
            </a:p>
          </p:txBody>
        </p:sp>
        <p:sp>
          <p:nvSpPr>
            <p:cNvPr id="22" name="矩形 21"/>
            <p:cNvSpPr/>
            <p:nvPr>
              <p:custDataLst>
                <p:tags r:id="rId4"/>
              </p:custDataLst>
            </p:nvPr>
          </p:nvSpPr>
          <p:spPr>
            <a:xfrm>
              <a:off x="2095500" y="2135189"/>
              <a:ext cx="4572000" cy="315911"/>
            </a:xfrm>
            <a:prstGeom prst="rect">
              <a:avLst/>
            </a:prstGeom>
          </p:spPr>
          <p:txBody>
            <a:bodyPr lIns="0" tIns="0" rIns="0" bIns="0" anchor="ctr" anchorCtr="0">
              <a:normAutofit/>
            </a:bodyPr>
            <a:p>
              <a:pPr marL="0" indent="0" algn="just">
                <a:lnSpc>
                  <a:spcPct val="120000"/>
                </a:lnSpc>
                <a:spcBef>
                  <a:spcPts val="0"/>
                </a:spcBef>
                <a:spcAft>
                  <a:spcPts val="0"/>
                </a:spcAft>
                <a:buSzPct val="100000"/>
              </a:pPr>
              <a:r>
                <a:rPr lang="zh-CN" altLang="en-US" dirty="0" smtClean="0">
                  <a:solidFill>
                    <a:schemeClr val="accent1">
                      <a:lumMod val="75000"/>
                    </a:schemeClr>
                  </a:solidFill>
                  <a:latin typeface="+mj-lt"/>
                  <a:ea typeface="+mj-ea"/>
                  <a:cs typeface="+mj-cs"/>
                  <a:sym typeface="+mn-ea"/>
                </a:rPr>
                <a:t>头脑风暴法的定义</a:t>
              </a:r>
              <a:endParaRPr lang="zh-CN" altLang="en-US" dirty="0" smtClean="0">
                <a:solidFill>
                  <a:schemeClr val="accent1">
                    <a:lumMod val="75000"/>
                  </a:schemeClr>
                </a:solidFill>
                <a:latin typeface="+mj-lt"/>
                <a:ea typeface="+mj-ea"/>
                <a:cs typeface="+mj-cs"/>
                <a:sym typeface="+mn-ea"/>
              </a:endParaRPr>
            </a:p>
          </p:txBody>
        </p:sp>
      </p:grpSp>
      <p:grpSp>
        <p:nvGrpSpPr>
          <p:cNvPr id="23" name="组合 22"/>
          <p:cNvGrpSpPr/>
          <p:nvPr>
            <p:custDataLst>
              <p:tags r:id="rId5"/>
            </p:custDataLst>
          </p:nvPr>
        </p:nvGrpSpPr>
        <p:grpSpPr>
          <a:xfrm rot="0">
            <a:off x="1452880" y="4744601"/>
            <a:ext cx="9749553" cy="1352106"/>
            <a:chOff x="1524000" y="2135189"/>
            <a:chExt cx="5143500" cy="713472"/>
          </a:xfrm>
        </p:grpSpPr>
        <p:sp>
          <p:nvSpPr>
            <p:cNvPr id="24" name="KSO_Shape"/>
            <p:cNvSpPr/>
            <p:nvPr>
              <p:custDataLst>
                <p:tags r:id="rId6"/>
              </p:custDataLst>
            </p:nvPr>
          </p:nvSpPr>
          <p:spPr bwMode="auto">
            <a:xfrm>
              <a:off x="1524000" y="2147889"/>
              <a:ext cx="419100" cy="412814"/>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p>
          </p:txBody>
        </p:sp>
        <p:sp>
          <p:nvSpPr>
            <p:cNvPr id="25" name="矩形 24"/>
            <p:cNvSpPr/>
            <p:nvPr>
              <p:custDataLst>
                <p:tags r:id="rId7"/>
              </p:custDataLst>
            </p:nvPr>
          </p:nvSpPr>
          <p:spPr>
            <a:xfrm>
              <a:off x="2019344" y="2412931"/>
              <a:ext cx="4572140" cy="435730"/>
            </a:xfrm>
            <a:prstGeom prst="rect">
              <a:avLst/>
            </a:prstGeom>
          </p:spPr>
          <p:txBody>
            <a:bodyPr anchor="t" anchorCtr="0">
              <a:normAutofit lnSpcReduction="10000"/>
            </a:bodyPr>
            <a:p>
              <a:pPr marL="0" lvl="0" indent="0" algn="just">
                <a:lnSpc>
                  <a:spcPct val="120000"/>
                </a:lnSpc>
                <a:spcBef>
                  <a:spcPts val="0"/>
                </a:spcBef>
                <a:spcAft>
                  <a:spcPts val="0"/>
                </a:spcAft>
                <a:buSzPct val="100000"/>
              </a:pPr>
              <a:r>
                <a:rPr lang="zh-CN" altLang="en-US" sz="1400" dirty="0" smtClean="0">
                  <a:solidFill>
                    <a:schemeClr val="tx1"/>
                  </a:solidFill>
                  <a:latin typeface="+mn-ea"/>
                  <a:ea typeface="+mn-ea"/>
                  <a:cs typeface="+mn-ea"/>
                  <a:sym typeface="+mn-ea"/>
                </a:rPr>
                <a:t>“头脑风暴”一直都是作为一种训练创意而存在的方式，通过汇集不同人的观点，从而从中找出新的创意点，可以说是创意学的一种方式，当然创意学中还有非常多不同的方式。但是“头脑风暴”大概是我们生活中最为常见的一种产生创意的方式了。很多人，尤其是设计师常常会用到他。</a:t>
              </a:r>
              <a:endParaRPr lang="zh-CN" altLang="en-US" sz="1400" dirty="0" smtClean="0">
                <a:solidFill>
                  <a:schemeClr val="tx1"/>
                </a:solidFill>
                <a:latin typeface="+mn-ea"/>
                <a:ea typeface="+mn-ea"/>
                <a:cs typeface="+mn-ea"/>
                <a:sym typeface="+mn-ea"/>
              </a:endParaRPr>
            </a:p>
          </p:txBody>
        </p:sp>
        <p:sp>
          <p:nvSpPr>
            <p:cNvPr id="26" name="矩形 25"/>
            <p:cNvSpPr/>
            <p:nvPr>
              <p:custDataLst>
                <p:tags r:id="rId8"/>
              </p:custDataLst>
            </p:nvPr>
          </p:nvSpPr>
          <p:spPr>
            <a:xfrm>
              <a:off x="2095500" y="2135189"/>
              <a:ext cx="4572000" cy="315911"/>
            </a:xfrm>
            <a:prstGeom prst="rect">
              <a:avLst/>
            </a:prstGeom>
          </p:spPr>
          <p:txBody>
            <a:bodyPr lIns="0" tIns="0" rIns="0" bIns="0" anchor="ctr" anchorCtr="0">
              <a:normAutofit/>
            </a:bodyPr>
            <a:p>
              <a:pPr marL="0" indent="0" algn="just">
                <a:lnSpc>
                  <a:spcPct val="120000"/>
                </a:lnSpc>
                <a:spcBef>
                  <a:spcPts val="0"/>
                </a:spcBef>
                <a:spcAft>
                  <a:spcPts val="0"/>
                </a:spcAft>
                <a:buSzPct val="100000"/>
              </a:pPr>
              <a:r>
                <a:rPr lang="zh-CN" altLang="en-US" dirty="0" smtClean="0">
                  <a:solidFill>
                    <a:schemeClr val="accent1">
                      <a:lumMod val="75000"/>
                    </a:schemeClr>
                  </a:solidFill>
                  <a:latin typeface="+mj-lt"/>
                  <a:ea typeface="+mj-ea"/>
                  <a:cs typeface="+mj-cs"/>
                  <a:sym typeface="+mn-ea"/>
                </a:rPr>
                <a:t>头脑风暴的作用</a:t>
              </a:r>
              <a:endParaRPr lang="zh-CN" altLang="en-US" dirty="0" smtClean="0">
                <a:solidFill>
                  <a:schemeClr val="accent1">
                    <a:lumMod val="75000"/>
                  </a:schemeClr>
                </a:solidFill>
                <a:latin typeface="+mj-lt"/>
                <a:ea typeface="+mj-ea"/>
                <a:cs typeface="+mj-cs"/>
                <a:sym typeface="+mn-ea"/>
              </a:endParaRPr>
            </a:p>
          </p:txBody>
        </p:sp>
      </p:grpSp>
      <p:sp>
        <p:nvSpPr>
          <p:cNvPr id="538" name="圆角矩形 537"/>
          <p:cNvSpPr/>
          <p:nvPr>
            <p:custDataLst>
              <p:tags r:id="rId9"/>
            </p:custDataLst>
          </p:nvPr>
        </p:nvSpPr>
        <p:spPr>
          <a:xfrm>
            <a:off x="1236980" y="1577975"/>
            <a:ext cx="3081655" cy="588645"/>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9" name="弧形 538"/>
          <p:cNvSpPr/>
          <p:nvPr>
            <p:custDataLst>
              <p:tags r:id="rId10"/>
            </p:custDataLst>
          </p:nvPr>
        </p:nvSpPr>
        <p:spPr>
          <a:xfrm>
            <a:off x="4033520" y="1483995"/>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540" name="弧形 539"/>
          <p:cNvSpPr/>
          <p:nvPr>
            <p:custDataLst>
              <p:tags r:id="rId11"/>
            </p:custDataLst>
          </p:nvPr>
        </p:nvSpPr>
        <p:spPr>
          <a:xfrm rot="10800000">
            <a:off x="1010920" y="1896745"/>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541" name="Title 6"/>
          <p:cNvSpPr txBox="1"/>
          <p:nvPr>
            <p:custDataLst>
              <p:tags r:id="rId12"/>
            </p:custDataLst>
          </p:nvPr>
        </p:nvSpPr>
        <p:spPr>
          <a:xfrm>
            <a:off x="1401445" y="1697355"/>
            <a:ext cx="275272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rPr>
              <a:t>（一）头脑风暴法</a:t>
            </a:r>
            <a:endPar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endParaRPr>
          </a:p>
        </p:txBody>
      </p:sp>
    </p:spTree>
    <p:custDataLst>
      <p:tags r:id="rId1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custDataLst>
              <p:tags r:id="rId1"/>
            </p:custDataLst>
          </p:nvPr>
        </p:nvGrpSpPr>
        <p:grpSpPr>
          <a:xfrm rot="0">
            <a:off x="1416685" y="1099185"/>
            <a:ext cx="9749553" cy="4660266"/>
            <a:chOff x="1524000" y="2135189"/>
            <a:chExt cx="5143500" cy="2459104"/>
          </a:xfrm>
        </p:grpSpPr>
        <p:sp>
          <p:nvSpPr>
            <p:cNvPr id="20" name="KSO_Shape"/>
            <p:cNvSpPr/>
            <p:nvPr>
              <p:custDataLst>
                <p:tags r:id="rId2"/>
              </p:custDataLst>
            </p:nvPr>
          </p:nvSpPr>
          <p:spPr bwMode="auto">
            <a:xfrm>
              <a:off x="1524000" y="2147889"/>
              <a:ext cx="419100" cy="412814"/>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p>
          </p:txBody>
        </p:sp>
        <p:sp>
          <p:nvSpPr>
            <p:cNvPr id="21" name="矩形 20"/>
            <p:cNvSpPr/>
            <p:nvPr>
              <p:custDataLst>
                <p:tags r:id="rId3"/>
              </p:custDataLst>
            </p:nvPr>
          </p:nvSpPr>
          <p:spPr>
            <a:xfrm>
              <a:off x="2019468" y="2412965"/>
              <a:ext cx="4572111" cy="2181328"/>
            </a:xfrm>
            <a:prstGeom prst="rect">
              <a:avLst/>
            </a:prstGeom>
          </p:spPr>
          <p:txBody>
            <a:bodyPr anchor="t" anchorCtr="0"/>
            <a:p>
              <a:pPr marL="285750" indent="-285750" algn="just">
                <a:lnSpc>
                  <a:spcPct val="120000"/>
                </a:lnSpc>
                <a:spcBef>
                  <a:spcPts val="0"/>
                </a:spcBef>
                <a:spcAft>
                  <a:spcPts val="0"/>
                </a:spcAft>
                <a:buClr>
                  <a:srgbClr val="1486AF"/>
                </a:buClr>
                <a:buSzPct val="100000"/>
                <a:buFont typeface="Wingdings" panose="05000000000000000000" charset="0"/>
                <a:buChar char="Ø"/>
              </a:pPr>
              <a:r>
                <a:rPr lang="zh-CN" altLang="en-US" sz="1400" dirty="0">
                  <a:latin typeface="+mn-ea"/>
                  <a:ea typeface="+mn-ea"/>
                  <a:cs typeface="+mn-ea"/>
                  <a:sym typeface="+mn-ea"/>
                </a:rPr>
                <a:t>头脑风暴之前</a:t>
              </a:r>
              <a:endParaRPr lang="zh-CN" altLang="en-US"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任何事，在进行之前，我们总是会对其做一个规划。同样的进行“头脑风暴”之前也是如此。个人认为在进行“头脑风暴”之前我们需要做好两件事，集体，个人各一件。对于集体来说，要先知道我们为什么要进行“头脑风暴”，也就是确定“头脑风暴”的主题，然后就是确定“头脑风暴”的成员。对于个人来说，那就是准备好相关资料，去了解主题，那到了“头脑风暴”开始的时候，脑子里才能有东西去跟别人碰撞。</a:t>
              </a:r>
              <a:endParaRPr lang="zh-CN" altLang="en-US" sz="1400" dirty="0">
                <a:latin typeface="+mn-ea"/>
                <a:ea typeface="+mn-ea"/>
                <a:cs typeface="+mn-ea"/>
                <a:sym typeface="+mn-ea"/>
              </a:endParaRPr>
            </a:p>
            <a:p>
              <a:pPr marL="285750" indent="-285750" algn="just">
                <a:lnSpc>
                  <a:spcPct val="120000"/>
                </a:lnSpc>
                <a:spcBef>
                  <a:spcPts val="0"/>
                </a:spcBef>
                <a:spcAft>
                  <a:spcPts val="0"/>
                </a:spcAft>
                <a:buClr>
                  <a:srgbClr val="1486AF"/>
                </a:buClr>
                <a:buSzPct val="100000"/>
                <a:buFont typeface="Wingdings" panose="05000000000000000000" charset="0"/>
                <a:buChar char="Ø"/>
              </a:pPr>
              <a:r>
                <a:rPr lang="zh-CN" altLang="en-US" sz="1400" dirty="0">
                  <a:latin typeface="+mn-ea"/>
                  <a:ea typeface="+mn-ea"/>
                  <a:cs typeface="+mn-ea"/>
                  <a:sym typeface="+mn-ea"/>
                </a:rPr>
                <a:t>头脑风暴进行时</a:t>
              </a:r>
              <a:endParaRPr lang="zh-CN" altLang="en-US"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做好了所有的准备工作后，“头脑风暴”也就可以拉开帷幕了。对于整个“头脑风暴”进行的状态，虽然重点是大家的畅所欲言，但是有些规则也必须要遵守，有些记录也必须要做，没有这些辅助工序的话，就不是真正的“头脑风暴”，更像“侃大山”。所以在“头脑风暴”进行中的时候，需要注意一些规则，如盛行的</a:t>
              </a:r>
              <a:r>
                <a:rPr lang="en-US" altLang="zh-CN" sz="1400" dirty="0">
                  <a:latin typeface="+mn-ea"/>
                  <a:ea typeface="+mn-ea"/>
                  <a:cs typeface="+mn-ea"/>
                  <a:sym typeface="+mn-ea"/>
                </a:rPr>
                <a:t>IDEO“</a:t>
              </a:r>
              <a:r>
                <a:rPr lang="zh-CN" altLang="en-US" sz="1400" dirty="0">
                  <a:latin typeface="+mn-ea"/>
                  <a:ea typeface="+mn-ea"/>
                  <a:cs typeface="+mn-ea"/>
                  <a:sym typeface="+mn-ea"/>
                </a:rPr>
                <a:t>七大原则”。</a:t>
              </a:r>
              <a:endParaRPr lang="zh-CN" altLang="en-US" sz="1400" dirty="0">
                <a:latin typeface="+mn-ea"/>
                <a:ea typeface="+mn-ea"/>
                <a:cs typeface="+mn-ea"/>
                <a:sym typeface="+mn-ea"/>
              </a:endParaRPr>
            </a:p>
            <a:p>
              <a:pPr marL="285750" lvl="0" indent="-285750" algn="just">
                <a:lnSpc>
                  <a:spcPct val="120000"/>
                </a:lnSpc>
                <a:spcBef>
                  <a:spcPts val="0"/>
                </a:spcBef>
                <a:spcAft>
                  <a:spcPts val="0"/>
                </a:spcAft>
                <a:buClr>
                  <a:srgbClr val="1486AF"/>
                </a:buClr>
                <a:buSzPct val="100000"/>
                <a:buFont typeface="Wingdings" panose="05000000000000000000" charset="0"/>
                <a:buChar char="Ø"/>
              </a:pPr>
              <a:r>
                <a:rPr lang="zh-CN" altLang="en-US" sz="1400" dirty="0">
                  <a:latin typeface="+mn-ea"/>
                  <a:ea typeface="+mn-ea"/>
                  <a:cs typeface="+mn-ea"/>
                  <a:sym typeface="+mn-ea"/>
                </a:rPr>
                <a:t>头脑风暴后</a:t>
              </a:r>
              <a:endParaRPr lang="zh-CN" altLang="en-US" sz="1400" dirty="0">
                <a:solidFill>
                  <a:schemeClr val="tx1"/>
                </a:solidFill>
                <a:latin typeface="+mn-ea"/>
                <a:ea typeface="+mn-ea"/>
                <a:cs typeface="+mn-ea"/>
              </a:endParaRPr>
            </a:p>
            <a:p>
              <a:pPr lvl="0" algn="just">
                <a:lnSpc>
                  <a:spcPct val="120000"/>
                </a:lnSpc>
                <a:spcBef>
                  <a:spcPts val="0"/>
                </a:spcBef>
                <a:spcAft>
                  <a:spcPts val="0"/>
                </a:spcAft>
                <a:buClr>
                  <a:srgbClr val="1486AF"/>
                </a:buClr>
                <a:buSzPct val="100000"/>
              </a:pPr>
              <a:r>
                <a:rPr lang="zh-CN" altLang="en-US" sz="1400" dirty="0">
                  <a:latin typeface="+mn-ea"/>
                  <a:ea typeface="+mn-ea"/>
                  <a:cs typeface="+mn-ea"/>
                  <a:sym typeface="+mn-ea"/>
                </a:rPr>
                <a:t>经历过畅所欲言之后，也许很多人会以为“头脑风暴”就这样结束了。但是事实上，最重要的内容现在才开始。“头脑风暴”之后，我们拥有了创意，但是这些创意是杂乱无序，天马行空的，在放上很多的限制条件之后，很多的点子也许会显得异常可笑，完全没有任何的可行性，所以需要剔除它们。因此需要做一个梳理过程，毕竟“头脑风暴”的创意不是可以随手拿来用的。</a:t>
              </a:r>
              <a:endParaRPr lang="zh-CN" altLang="en-US"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endParaRPr lang="zh-CN" altLang="en-US" sz="1400" dirty="0" smtClean="0">
                <a:solidFill>
                  <a:schemeClr val="tx1"/>
                </a:solidFill>
                <a:latin typeface="+mn-ea"/>
                <a:ea typeface="+mn-ea"/>
                <a:cs typeface="+mn-ea"/>
                <a:sym typeface="+mn-ea"/>
              </a:endParaRPr>
            </a:p>
          </p:txBody>
        </p:sp>
        <p:sp>
          <p:nvSpPr>
            <p:cNvPr id="22" name="矩形 21"/>
            <p:cNvSpPr/>
            <p:nvPr>
              <p:custDataLst>
                <p:tags r:id="rId4"/>
              </p:custDataLst>
            </p:nvPr>
          </p:nvSpPr>
          <p:spPr>
            <a:xfrm>
              <a:off x="2095500" y="2135189"/>
              <a:ext cx="4572000" cy="315911"/>
            </a:xfrm>
            <a:prstGeom prst="rect">
              <a:avLst/>
            </a:prstGeom>
          </p:spPr>
          <p:txBody>
            <a:bodyPr lIns="0" tIns="0" rIns="0" bIns="0" anchor="ctr" anchorCtr="0">
              <a:normAutofit/>
            </a:bodyPr>
            <a:p>
              <a:pPr marL="0" indent="0" algn="just">
                <a:lnSpc>
                  <a:spcPct val="120000"/>
                </a:lnSpc>
                <a:spcBef>
                  <a:spcPts val="0"/>
                </a:spcBef>
                <a:spcAft>
                  <a:spcPts val="0"/>
                </a:spcAft>
                <a:buSzPct val="100000"/>
              </a:pPr>
              <a:r>
                <a:rPr lang="zh-CN" altLang="zh-CN" dirty="0" smtClean="0">
                  <a:solidFill>
                    <a:schemeClr val="accent1">
                      <a:lumMod val="75000"/>
                    </a:schemeClr>
                  </a:solidFill>
                  <a:latin typeface="+mj-lt"/>
                  <a:ea typeface="+mj-ea"/>
                  <a:cs typeface="+mj-cs"/>
                  <a:sym typeface="+mn-ea"/>
                </a:rPr>
                <a:t>如何正确地进行头脑风暴</a:t>
              </a:r>
              <a:endParaRPr lang="zh-CN" altLang="zh-CN" dirty="0" smtClean="0">
                <a:solidFill>
                  <a:schemeClr val="accent1">
                    <a:lumMod val="75000"/>
                  </a:schemeClr>
                </a:solidFill>
                <a:latin typeface="+mj-lt"/>
                <a:ea typeface="+mj-ea"/>
                <a:cs typeface="+mj-cs"/>
                <a:sym typeface="+mn-ea"/>
              </a:endParaRPr>
            </a:p>
          </p:txBody>
        </p:sp>
      </p:gr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6735" y="448945"/>
            <a:ext cx="10080000" cy="368300"/>
          </a:xfrm>
          <a:prstGeom prst="rect">
            <a:avLst/>
          </a:prstGeom>
          <a:noFill/>
        </p:spPr>
        <p:txBody>
          <a:bodyPr wrap="square" rtlCol="0">
            <a:spAutoFit/>
          </a:bodyPr>
          <a:p>
            <a:r>
              <a:rPr lang="zh-CN" altLang="en-US" b="1" dirty="0">
                <a:latin typeface="+mn-ea"/>
                <a:ea typeface="+mn-ea"/>
                <a:cs typeface="+mn-ea"/>
                <a:sym typeface="+mn-ea"/>
              </a:rPr>
              <a:t>在“头脑风暴”进行中的时候，需要注意一些规则，如盛行的</a:t>
            </a:r>
            <a:r>
              <a:rPr lang="en-US" altLang="zh-CN" b="1" dirty="0">
                <a:latin typeface="+mn-ea"/>
                <a:ea typeface="+mn-ea"/>
                <a:cs typeface="+mn-ea"/>
                <a:sym typeface="+mn-ea"/>
              </a:rPr>
              <a:t>IDEO“</a:t>
            </a:r>
            <a:r>
              <a:rPr lang="zh-CN" altLang="en-US" b="1" dirty="0">
                <a:latin typeface="+mn-ea"/>
                <a:ea typeface="+mn-ea"/>
                <a:cs typeface="+mn-ea"/>
                <a:sym typeface="+mn-ea"/>
              </a:rPr>
              <a:t>七大原则”。</a:t>
            </a:r>
            <a:endParaRPr lang="zh-CN" altLang="en-US" b="1"/>
          </a:p>
        </p:txBody>
      </p:sp>
      <p:sp>
        <p:nvSpPr>
          <p:cNvPr id="3" name="任意多边形 2"/>
          <p:cNvSpPr/>
          <p:nvPr>
            <p:custDataLst>
              <p:tags r:id="rId1"/>
            </p:custDataLst>
          </p:nvPr>
        </p:nvSpPr>
        <p:spPr bwMode="auto">
          <a:xfrm>
            <a:off x="4566920" y="2383790"/>
            <a:ext cx="1443355" cy="3316605"/>
          </a:xfrm>
          <a:custGeom>
            <a:avLst/>
            <a:gdLst>
              <a:gd name="T0" fmla="*/ 21 w 21"/>
              <a:gd name="T1" fmla="*/ 0 h 59"/>
              <a:gd name="T2" fmla="*/ 0 w 21"/>
              <a:gd name="T3" fmla="*/ 20 h 59"/>
              <a:gd name="T4" fmla="*/ 21 w 21"/>
              <a:gd name="T5" fmla="*/ 59 h 59"/>
              <a:gd name="T6" fmla="*/ 6 w 21"/>
              <a:gd name="T7" fmla="*/ 20 h 59"/>
              <a:gd name="T8" fmla="*/ 21 w 21"/>
              <a:gd name="T9" fmla="*/ 0 h 59"/>
            </a:gdLst>
            <a:ahLst/>
            <a:cxnLst>
              <a:cxn ang="0">
                <a:pos x="T0" y="T1"/>
              </a:cxn>
              <a:cxn ang="0">
                <a:pos x="T2" y="T3"/>
              </a:cxn>
              <a:cxn ang="0">
                <a:pos x="T4" y="T5"/>
              </a:cxn>
              <a:cxn ang="0">
                <a:pos x="T6" y="T7"/>
              </a:cxn>
              <a:cxn ang="0">
                <a:pos x="T8" y="T9"/>
              </a:cxn>
            </a:cxnLst>
            <a:rect l="0" t="0" r="r" b="b"/>
            <a:pathLst>
              <a:path w="21" h="59">
                <a:moveTo>
                  <a:pt x="21" y="0"/>
                </a:moveTo>
                <a:cubicBezTo>
                  <a:pt x="10" y="0"/>
                  <a:pt x="0" y="9"/>
                  <a:pt x="0" y="20"/>
                </a:cubicBezTo>
                <a:cubicBezTo>
                  <a:pt x="0" y="30"/>
                  <a:pt x="21" y="59"/>
                  <a:pt x="21" y="59"/>
                </a:cubicBezTo>
                <a:cubicBezTo>
                  <a:pt x="21" y="59"/>
                  <a:pt x="6" y="30"/>
                  <a:pt x="6" y="20"/>
                </a:cubicBezTo>
                <a:cubicBezTo>
                  <a:pt x="6" y="9"/>
                  <a:pt x="13" y="0"/>
                  <a:pt x="21" y="0"/>
                </a:cubicBezTo>
                <a:close/>
              </a:path>
            </a:pathLst>
          </a:custGeom>
          <a:solidFill>
            <a:srgbClr val="778495">
              <a:lumMod val="20000"/>
              <a:lumOff val="80000"/>
            </a:srgbClr>
          </a:solidFill>
          <a:ln>
            <a:noFill/>
          </a:ln>
        </p:spPr>
        <p:txBody>
          <a:bodyPr anchor="ctr"/>
          <a:p>
            <a:pPr algn="ctr"/>
            <a:endParaRPr sz="1800"/>
          </a:p>
        </p:txBody>
      </p:sp>
      <p:sp>
        <p:nvSpPr>
          <p:cNvPr id="4" name="任意多边形 3"/>
          <p:cNvSpPr/>
          <p:nvPr>
            <p:custDataLst>
              <p:tags r:id="rId2"/>
            </p:custDataLst>
          </p:nvPr>
        </p:nvSpPr>
        <p:spPr bwMode="auto">
          <a:xfrm>
            <a:off x="6010275" y="2383790"/>
            <a:ext cx="1508760" cy="3316605"/>
          </a:xfrm>
          <a:custGeom>
            <a:avLst/>
            <a:gdLst>
              <a:gd name="T0" fmla="*/ 0 w 22"/>
              <a:gd name="T1" fmla="*/ 0 h 59"/>
              <a:gd name="T2" fmla="*/ 16 w 22"/>
              <a:gd name="T3" fmla="*/ 20 h 59"/>
              <a:gd name="T4" fmla="*/ 0 w 22"/>
              <a:gd name="T5" fmla="*/ 59 h 59"/>
              <a:gd name="T6" fmla="*/ 22 w 22"/>
              <a:gd name="T7" fmla="*/ 20 h 59"/>
              <a:gd name="T8" fmla="*/ 0 w 22"/>
              <a:gd name="T9" fmla="*/ 0 h 59"/>
            </a:gdLst>
            <a:ahLst/>
            <a:cxnLst>
              <a:cxn ang="0">
                <a:pos x="T0" y="T1"/>
              </a:cxn>
              <a:cxn ang="0">
                <a:pos x="T2" y="T3"/>
              </a:cxn>
              <a:cxn ang="0">
                <a:pos x="T4" y="T5"/>
              </a:cxn>
              <a:cxn ang="0">
                <a:pos x="T6" y="T7"/>
              </a:cxn>
              <a:cxn ang="0">
                <a:pos x="T8" y="T9"/>
              </a:cxn>
            </a:cxnLst>
            <a:rect l="0" t="0" r="r" b="b"/>
            <a:pathLst>
              <a:path w="22" h="59">
                <a:moveTo>
                  <a:pt x="0" y="0"/>
                </a:moveTo>
                <a:cubicBezTo>
                  <a:pt x="9" y="0"/>
                  <a:pt x="16" y="9"/>
                  <a:pt x="16" y="20"/>
                </a:cubicBezTo>
                <a:cubicBezTo>
                  <a:pt x="16" y="30"/>
                  <a:pt x="0" y="59"/>
                  <a:pt x="0" y="59"/>
                </a:cubicBezTo>
                <a:cubicBezTo>
                  <a:pt x="0" y="59"/>
                  <a:pt x="22" y="30"/>
                  <a:pt x="22" y="20"/>
                </a:cubicBezTo>
                <a:cubicBezTo>
                  <a:pt x="22" y="9"/>
                  <a:pt x="12" y="0"/>
                  <a:pt x="0" y="0"/>
                </a:cubicBezTo>
                <a:close/>
              </a:path>
            </a:pathLst>
          </a:custGeom>
          <a:solidFill>
            <a:srgbClr val="778495">
              <a:lumMod val="20000"/>
              <a:lumOff val="80000"/>
            </a:srgbClr>
          </a:solidFill>
          <a:ln>
            <a:noFill/>
          </a:ln>
        </p:spPr>
        <p:txBody>
          <a:bodyPr anchor="ctr"/>
          <a:p>
            <a:pPr algn="ctr"/>
            <a:endParaRPr sz="1800"/>
          </a:p>
        </p:txBody>
      </p:sp>
      <p:sp>
        <p:nvSpPr>
          <p:cNvPr id="5" name="任意多边形 4"/>
          <p:cNvSpPr/>
          <p:nvPr>
            <p:custDataLst>
              <p:tags r:id="rId3"/>
            </p:custDataLst>
          </p:nvPr>
        </p:nvSpPr>
        <p:spPr bwMode="auto">
          <a:xfrm>
            <a:off x="6010275" y="2383790"/>
            <a:ext cx="1098550" cy="3316605"/>
          </a:xfrm>
          <a:custGeom>
            <a:avLst/>
            <a:gdLst>
              <a:gd name="T0" fmla="*/ 0 w 16"/>
              <a:gd name="T1" fmla="*/ 0 h 59"/>
              <a:gd name="T2" fmla="*/ 11 w 16"/>
              <a:gd name="T3" fmla="*/ 20 h 59"/>
              <a:gd name="T4" fmla="*/ 0 w 16"/>
              <a:gd name="T5" fmla="*/ 59 h 59"/>
              <a:gd name="T6" fmla="*/ 16 w 16"/>
              <a:gd name="T7" fmla="*/ 20 h 59"/>
              <a:gd name="T8" fmla="*/ 0 w 16"/>
              <a:gd name="T9" fmla="*/ 0 h 59"/>
            </a:gdLst>
            <a:ahLst/>
            <a:cxnLst>
              <a:cxn ang="0">
                <a:pos x="T0" y="T1"/>
              </a:cxn>
              <a:cxn ang="0">
                <a:pos x="T2" y="T3"/>
              </a:cxn>
              <a:cxn ang="0">
                <a:pos x="T4" y="T5"/>
              </a:cxn>
              <a:cxn ang="0">
                <a:pos x="T6" y="T7"/>
              </a:cxn>
              <a:cxn ang="0">
                <a:pos x="T8" y="T9"/>
              </a:cxn>
            </a:cxnLst>
            <a:rect l="0" t="0" r="r" b="b"/>
            <a:pathLst>
              <a:path w="16" h="59">
                <a:moveTo>
                  <a:pt x="0" y="0"/>
                </a:moveTo>
                <a:cubicBezTo>
                  <a:pt x="6" y="0"/>
                  <a:pt x="11" y="9"/>
                  <a:pt x="11" y="20"/>
                </a:cubicBezTo>
                <a:cubicBezTo>
                  <a:pt x="11" y="30"/>
                  <a:pt x="0" y="59"/>
                  <a:pt x="0" y="59"/>
                </a:cubicBezTo>
                <a:cubicBezTo>
                  <a:pt x="0" y="59"/>
                  <a:pt x="16" y="30"/>
                  <a:pt x="16" y="20"/>
                </a:cubicBezTo>
                <a:cubicBezTo>
                  <a:pt x="16" y="9"/>
                  <a:pt x="9" y="0"/>
                  <a:pt x="0" y="0"/>
                </a:cubicBezTo>
                <a:close/>
              </a:path>
            </a:pathLst>
          </a:custGeom>
          <a:solidFill>
            <a:srgbClr val="4276AA"/>
          </a:solidFill>
          <a:ln>
            <a:noFill/>
          </a:ln>
        </p:spPr>
        <p:txBody>
          <a:bodyPr anchor="ctr"/>
          <a:p>
            <a:pPr algn="ctr"/>
            <a:endParaRPr sz="1800"/>
          </a:p>
        </p:txBody>
      </p:sp>
      <p:sp>
        <p:nvSpPr>
          <p:cNvPr id="6" name="任意多边形 5"/>
          <p:cNvSpPr/>
          <p:nvPr>
            <p:custDataLst>
              <p:tags r:id="rId4"/>
            </p:custDataLst>
          </p:nvPr>
        </p:nvSpPr>
        <p:spPr bwMode="auto">
          <a:xfrm>
            <a:off x="4980305" y="2383790"/>
            <a:ext cx="1029970" cy="3316605"/>
          </a:xfrm>
          <a:custGeom>
            <a:avLst/>
            <a:gdLst>
              <a:gd name="T0" fmla="*/ 15 w 15"/>
              <a:gd name="T1" fmla="*/ 0 h 59"/>
              <a:gd name="T2" fmla="*/ 0 w 15"/>
              <a:gd name="T3" fmla="*/ 20 h 59"/>
              <a:gd name="T4" fmla="*/ 15 w 15"/>
              <a:gd name="T5" fmla="*/ 59 h 59"/>
              <a:gd name="T6" fmla="*/ 5 w 15"/>
              <a:gd name="T7" fmla="*/ 20 h 59"/>
              <a:gd name="T8" fmla="*/ 15 w 15"/>
              <a:gd name="T9" fmla="*/ 0 h 59"/>
            </a:gdLst>
            <a:ahLst/>
            <a:cxnLst>
              <a:cxn ang="0">
                <a:pos x="T0" y="T1"/>
              </a:cxn>
              <a:cxn ang="0">
                <a:pos x="T2" y="T3"/>
              </a:cxn>
              <a:cxn ang="0">
                <a:pos x="T4" y="T5"/>
              </a:cxn>
              <a:cxn ang="0">
                <a:pos x="T6" y="T7"/>
              </a:cxn>
              <a:cxn ang="0">
                <a:pos x="T8" y="T9"/>
              </a:cxn>
            </a:cxnLst>
            <a:rect l="0" t="0" r="r" b="b"/>
            <a:pathLst>
              <a:path w="15" h="59">
                <a:moveTo>
                  <a:pt x="15" y="0"/>
                </a:moveTo>
                <a:cubicBezTo>
                  <a:pt x="7" y="0"/>
                  <a:pt x="0" y="9"/>
                  <a:pt x="0" y="20"/>
                </a:cubicBezTo>
                <a:cubicBezTo>
                  <a:pt x="0" y="30"/>
                  <a:pt x="15" y="59"/>
                  <a:pt x="15" y="59"/>
                </a:cubicBezTo>
                <a:cubicBezTo>
                  <a:pt x="15" y="59"/>
                  <a:pt x="5" y="30"/>
                  <a:pt x="5" y="20"/>
                </a:cubicBezTo>
                <a:cubicBezTo>
                  <a:pt x="5" y="9"/>
                  <a:pt x="10" y="0"/>
                  <a:pt x="15" y="0"/>
                </a:cubicBezTo>
                <a:close/>
              </a:path>
            </a:pathLst>
          </a:custGeom>
          <a:solidFill>
            <a:srgbClr val="2D98A7"/>
          </a:solidFill>
          <a:ln>
            <a:noFill/>
          </a:ln>
        </p:spPr>
        <p:txBody>
          <a:bodyPr anchor="ctr"/>
          <a:p>
            <a:pPr algn="ctr"/>
            <a:endParaRPr sz="1800"/>
          </a:p>
        </p:txBody>
      </p:sp>
      <p:sp>
        <p:nvSpPr>
          <p:cNvPr id="33" name="任意多边形 32"/>
          <p:cNvSpPr/>
          <p:nvPr>
            <p:custDataLst>
              <p:tags r:id="rId5"/>
            </p:custDataLst>
          </p:nvPr>
        </p:nvSpPr>
        <p:spPr bwMode="auto">
          <a:xfrm>
            <a:off x="5322570" y="2383790"/>
            <a:ext cx="687705" cy="3316605"/>
          </a:xfrm>
          <a:custGeom>
            <a:avLst/>
            <a:gdLst>
              <a:gd name="T0" fmla="*/ 10 w 10"/>
              <a:gd name="T1" fmla="*/ 0 h 59"/>
              <a:gd name="T2" fmla="*/ 0 w 10"/>
              <a:gd name="T3" fmla="*/ 20 h 59"/>
              <a:gd name="T4" fmla="*/ 10 w 10"/>
              <a:gd name="T5" fmla="*/ 59 h 59"/>
              <a:gd name="T6" fmla="*/ 6 w 10"/>
              <a:gd name="T7" fmla="*/ 20 h 59"/>
              <a:gd name="T8" fmla="*/ 10 w 10"/>
              <a:gd name="T9" fmla="*/ 0 h 59"/>
            </a:gdLst>
            <a:ahLst/>
            <a:cxnLst>
              <a:cxn ang="0">
                <a:pos x="T0" y="T1"/>
              </a:cxn>
              <a:cxn ang="0">
                <a:pos x="T2" y="T3"/>
              </a:cxn>
              <a:cxn ang="0">
                <a:pos x="T4" y="T5"/>
              </a:cxn>
              <a:cxn ang="0">
                <a:pos x="T6" y="T7"/>
              </a:cxn>
              <a:cxn ang="0">
                <a:pos x="T8" y="T9"/>
              </a:cxn>
            </a:cxnLst>
            <a:rect l="0" t="0" r="r" b="b"/>
            <a:pathLst>
              <a:path w="10" h="59">
                <a:moveTo>
                  <a:pt x="10" y="0"/>
                </a:moveTo>
                <a:cubicBezTo>
                  <a:pt x="5" y="0"/>
                  <a:pt x="0" y="9"/>
                  <a:pt x="0" y="20"/>
                </a:cubicBezTo>
                <a:cubicBezTo>
                  <a:pt x="0" y="30"/>
                  <a:pt x="10" y="59"/>
                  <a:pt x="10" y="59"/>
                </a:cubicBezTo>
                <a:cubicBezTo>
                  <a:pt x="10" y="59"/>
                  <a:pt x="6" y="30"/>
                  <a:pt x="6" y="20"/>
                </a:cubicBezTo>
                <a:cubicBezTo>
                  <a:pt x="6" y="9"/>
                  <a:pt x="8" y="0"/>
                  <a:pt x="10" y="0"/>
                </a:cubicBezTo>
                <a:close/>
              </a:path>
            </a:pathLst>
          </a:custGeom>
          <a:solidFill>
            <a:srgbClr val="778495">
              <a:lumMod val="20000"/>
              <a:lumOff val="80000"/>
            </a:srgbClr>
          </a:solidFill>
          <a:ln>
            <a:noFill/>
          </a:ln>
        </p:spPr>
        <p:txBody>
          <a:bodyPr anchor="ctr"/>
          <a:p>
            <a:pPr algn="ctr"/>
            <a:endParaRPr sz="1800"/>
          </a:p>
        </p:txBody>
      </p:sp>
      <p:sp>
        <p:nvSpPr>
          <p:cNvPr id="34" name="任意多边形 33"/>
          <p:cNvSpPr/>
          <p:nvPr>
            <p:custDataLst>
              <p:tags r:id="rId6"/>
            </p:custDataLst>
          </p:nvPr>
        </p:nvSpPr>
        <p:spPr bwMode="auto">
          <a:xfrm>
            <a:off x="6010275" y="2383790"/>
            <a:ext cx="753110" cy="3316605"/>
          </a:xfrm>
          <a:custGeom>
            <a:avLst/>
            <a:gdLst>
              <a:gd name="T0" fmla="*/ 0 w 11"/>
              <a:gd name="T1" fmla="*/ 0 h 59"/>
              <a:gd name="T2" fmla="*/ 5 w 11"/>
              <a:gd name="T3" fmla="*/ 20 h 59"/>
              <a:gd name="T4" fmla="*/ 0 w 11"/>
              <a:gd name="T5" fmla="*/ 59 h 59"/>
              <a:gd name="T6" fmla="*/ 11 w 11"/>
              <a:gd name="T7" fmla="*/ 20 h 59"/>
              <a:gd name="T8" fmla="*/ 0 w 11"/>
              <a:gd name="T9" fmla="*/ 0 h 59"/>
            </a:gdLst>
            <a:ahLst/>
            <a:cxnLst>
              <a:cxn ang="0">
                <a:pos x="T0" y="T1"/>
              </a:cxn>
              <a:cxn ang="0">
                <a:pos x="T2" y="T3"/>
              </a:cxn>
              <a:cxn ang="0">
                <a:pos x="T4" y="T5"/>
              </a:cxn>
              <a:cxn ang="0">
                <a:pos x="T6" y="T7"/>
              </a:cxn>
              <a:cxn ang="0">
                <a:pos x="T8" y="T9"/>
              </a:cxn>
            </a:cxnLst>
            <a:rect l="0" t="0" r="r" b="b"/>
            <a:pathLst>
              <a:path w="11" h="59">
                <a:moveTo>
                  <a:pt x="0" y="0"/>
                </a:moveTo>
                <a:cubicBezTo>
                  <a:pt x="3" y="0"/>
                  <a:pt x="5" y="9"/>
                  <a:pt x="5" y="20"/>
                </a:cubicBezTo>
                <a:cubicBezTo>
                  <a:pt x="5" y="30"/>
                  <a:pt x="0" y="59"/>
                  <a:pt x="0" y="59"/>
                </a:cubicBezTo>
                <a:cubicBezTo>
                  <a:pt x="0" y="59"/>
                  <a:pt x="11" y="30"/>
                  <a:pt x="11" y="20"/>
                </a:cubicBezTo>
                <a:cubicBezTo>
                  <a:pt x="11" y="9"/>
                  <a:pt x="6" y="0"/>
                  <a:pt x="0" y="0"/>
                </a:cubicBezTo>
                <a:close/>
              </a:path>
            </a:pathLst>
          </a:custGeom>
          <a:solidFill>
            <a:srgbClr val="778495">
              <a:lumMod val="20000"/>
              <a:lumOff val="80000"/>
            </a:srgbClr>
          </a:solidFill>
          <a:ln>
            <a:noFill/>
          </a:ln>
        </p:spPr>
        <p:txBody>
          <a:bodyPr anchor="ctr"/>
          <a:p>
            <a:pPr algn="ctr"/>
            <a:endParaRPr sz="1800"/>
          </a:p>
        </p:txBody>
      </p:sp>
      <p:sp>
        <p:nvSpPr>
          <p:cNvPr id="35" name="任意多边形 34"/>
          <p:cNvSpPr/>
          <p:nvPr>
            <p:custDataLst>
              <p:tags r:id="rId7"/>
            </p:custDataLst>
          </p:nvPr>
        </p:nvSpPr>
        <p:spPr bwMode="auto">
          <a:xfrm>
            <a:off x="5733415" y="2383790"/>
            <a:ext cx="619125" cy="3316605"/>
          </a:xfrm>
          <a:custGeom>
            <a:avLst/>
            <a:gdLst>
              <a:gd name="T0" fmla="*/ 4 w 9"/>
              <a:gd name="T1" fmla="*/ 0 h 59"/>
              <a:gd name="T2" fmla="*/ 0 w 9"/>
              <a:gd name="T3" fmla="*/ 20 h 59"/>
              <a:gd name="T4" fmla="*/ 4 w 9"/>
              <a:gd name="T5" fmla="*/ 59 h 59"/>
              <a:gd name="T6" fmla="*/ 9 w 9"/>
              <a:gd name="T7" fmla="*/ 20 h 59"/>
              <a:gd name="T8" fmla="*/ 4 w 9"/>
              <a:gd name="T9" fmla="*/ 0 h 59"/>
            </a:gdLst>
            <a:ahLst/>
            <a:cxnLst>
              <a:cxn ang="0">
                <a:pos x="T0" y="T1"/>
              </a:cxn>
              <a:cxn ang="0">
                <a:pos x="T2" y="T3"/>
              </a:cxn>
              <a:cxn ang="0">
                <a:pos x="T4" y="T5"/>
              </a:cxn>
              <a:cxn ang="0">
                <a:pos x="T6" y="T7"/>
              </a:cxn>
              <a:cxn ang="0">
                <a:pos x="T8" y="T9"/>
              </a:cxn>
            </a:cxnLst>
            <a:rect l="0" t="0" r="r" b="b"/>
            <a:pathLst>
              <a:path w="9" h="59">
                <a:moveTo>
                  <a:pt x="4" y="0"/>
                </a:moveTo>
                <a:cubicBezTo>
                  <a:pt x="2" y="0"/>
                  <a:pt x="0" y="9"/>
                  <a:pt x="0" y="20"/>
                </a:cubicBezTo>
                <a:cubicBezTo>
                  <a:pt x="0" y="30"/>
                  <a:pt x="4" y="59"/>
                  <a:pt x="4" y="59"/>
                </a:cubicBezTo>
                <a:cubicBezTo>
                  <a:pt x="4" y="59"/>
                  <a:pt x="9" y="30"/>
                  <a:pt x="9" y="20"/>
                </a:cubicBezTo>
                <a:cubicBezTo>
                  <a:pt x="9" y="9"/>
                  <a:pt x="7" y="0"/>
                  <a:pt x="4" y="0"/>
                </a:cubicBezTo>
                <a:close/>
              </a:path>
            </a:pathLst>
          </a:custGeom>
          <a:solidFill>
            <a:srgbClr val="2888AF"/>
          </a:solidFill>
          <a:ln>
            <a:noFill/>
          </a:ln>
        </p:spPr>
        <p:txBody>
          <a:bodyPr anchor="ctr"/>
          <a:p>
            <a:pPr algn="ctr"/>
            <a:endParaRPr sz="1800"/>
          </a:p>
        </p:txBody>
      </p:sp>
      <p:sp>
        <p:nvSpPr>
          <p:cNvPr id="36" name="直接连接符 35"/>
          <p:cNvSpPr/>
          <p:nvPr>
            <p:custDataLst>
              <p:tags r:id="rId8"/>
            </p:custDataLst>
          </p:nvPr>
        </p:nvSpPr>
        <p:spPr bwMode="auto">
          <a:xfrm flipV="1">
            <a:off x="5596255" y="5700395"/>
            <a:ext cx="414020" cy="224790"/>
          </a:xfrm>
          <a:prstGeom prst="line">
            <a:avLst/>
          </a:prstGeom>
          <a:noFill/>
          <a:ln w="0" cap="rnd">
            <a:solidFill>
              <a:srgbClr val="4276AA"/>
            </a:solidFill>
            <a:prstDash val="solid"/>
            <a:round/>
          </a:ln>
          <a:extLst>
            <a:ext uri="{909E8E84-426E-40DD-AFC4-6F175D3DCCD1}">
              <a14:hiddenFill xmlns:a14="http://schemas.microsoft.com/office/drawing/2010/main">
                <a:noFill/>
              </a14:hiddenFill>
            </a:ext>
          </a:extLst>
        </p:spPr>
        <p:txBody>
          <a:bodyPr anchor="ctr"/>
          <a:p>
            <a:pPr algn="ctr"/>
            <a:endParaRPr sz="1800"/>
          </a:p>
        </p:txBody>
      </p:sp>
      <p:sp>
        <p:nvSpPr>
          <p:cNvPr id="37" name="直接连接符 36"/>
          <p:cNvSpPr/>
          <p:nvPr>
            <p:custDataLst>
              <p:tags r:id="rId9"/>
            </p:custDataLst>
          </p:nvPr>
        </p:nvSpPr>
        <p:spPr bwMode="auto">
          <a:xfrm>
            <a:off x="6010275" y="5700395"/>
            <a:ext cx="479425" cy="224790"/>
          </a:xfrm>
          <a:prstGeom prst="line">
            <a:avLst/>
          </a:prstGeom>
          <a:noFill/>
          <a:ln w="0" cap="rnd">
            <a:solidFill>
              <a:srgbClr val="4276AA"/>
            </a:solidFill>
            <a:prstDash val="solid"/>
            <a:round/>
          </a:ln>
          <a:extLst>
            <a:ext uri="{909E8E84-426E-40DD-AFC4-6F175D3DCCD1}">
              <a14:hiddenFill xmlns:a14="http://schemas.microsoft.com/office/drawing/2010/main">
                <a:noFill/>
              </a14:hiddenFill>
            </a:ext>
          </a:extLst>
        </p:spPr>
        <p:txBody>
          <a:bodyPr anchor="ctr"/>
          <a:p>
            <a:pPr algn="ctr"/>
            <a:endParaRPr sz="1800"/>
          </a:p>
        </p:txBody>
      </p:sp>
      <p:sp>
        <p:nvSpPr>
          <p:cNvPr id="38" name="直接连接符 37"/>
          <p:cNvSpPr/>
          <p:nvPr>
            <p:custDataLst>
              <p:tags r:id="rId10"/>
            </p:custDataLst>
          </p:nvPr>
        </p:nvSpPr>
        <p:spPr bwMode="auto">
          <a:xfrm flipV="1">
            <a:off x="5870575" y="5700395"/>
            <a:ext cx="139700" cy="224790"/>
          </a:xfrm>
          <a:prstGeom prst="line">
            <a:avLst/>
          </a:prstGeom>
          <a:noFill/>
          <a:ln w="0" cap="rnd">
            <a:solidFill>
              <a:srgbClr val="4276AA"/>
            </a:solidFill>
            <a:prstDash val="solid"/>
            <a:round/>
          </a:ln>
          <a:extLst>
            <a:ext uri="{909E8E84-426E-40DD-AFC4-6F175D3DCCD1}">
              <a14:hiddenFill xmlns:a14="http://schemas.microsoft.com/office/drawing/2010/main">
                <a:noFill/>
              </a14:hiddenFill>
            </a:ext>
          </a:extLst>
        </p:spPr>
        <p:txBody>
          <a:bodyPr anchor="ctr"/>
          <a:p>
            <a:pPr algn="ctr"/>
            <a:endParaRPr sz="1800"/>
          </a:p>
        </p:txBody>
      </p:sp>
      <p:sp>
        <p:nvSpPr>
          <p:cNvPr id="39" name="直接连接符 38"/>
          <p:cNvSpPr/>
          <p:nvPr>
            <p:custDataLst>
              <p:tags r:id="rId11"/>
            </p:custDataLst>
          </p:nvPr>
        </p:nvSpPr>
        <p:spPr bwMode="auto">
          <a:xfrm>
            <a:off x="6010275" y="5700395"/>
            <a:ext cx="205105" cy="224790"/>
          </a:xfrm>
          <a:prstGeom prst="line">
            <a:avLst/>
          </a:prstGeom>
          <a:noFill/>
          <a:ln w="0" cap="rnd">
            <a:solidFill>
              <a:srgbClr val="4276AA"/>
            </a:solidFill>
            <a:prstDash val="solid"/>
            <a:round/>
          </a:ln>
          <a:extLst>
            <a:ext uri="{909E8E84-426E-40DD-AFC4-6F175D3DCCD1}">
              <a14:hiddenFill xmlns:a14="http://schemas.microsoft.com/office/drawing/2010/main">
                <a:noFill/>
              </a14:hiddenFill>
            </a:ext>
          </a:extLst>
        </p:spPr>
        <p:txBody>
          <a:bodyPr anchor="ctr"/>
          <a:p>
            <a:pPr algn="ctr"/>
            <a:endParaRPr sz="1800"/>
          </a:p>
        </p:txBody>
      </p:sp>
      <p:sp>
        <p:nvSpPr>
          <p:cNvPr id="40" name="任意多边形 39"/>
          <p:cNvSpPr/>
          <p:nvPr>
            <p:custDataLst>
              <p:tags r:id="rId12"/>
            </p:custDataLst>
          </p:nvPr>
        </p:nvSpPr>
        <p:spPr bwMode="auto">
          <a:xfrm>
            <a:off x="5528310" y="5870575"/>
            <a:ext cx="1029970" cy="167005"/>
          </a:xfrm>
          <a:custGeom>
            <a:avLst/>
            <a:gdLst>
              <a:gd name="T0" fmla="*/ 15 w 15"/>
              <a:gd name="T1" fmla="*/ 1 h 3"/>
              <a:gd name="T2" fmla="*/ 14 w 15"/>
              <a:gd name="T3" fmla="*/ 2 h 3"/>
              <a:gd name="T4" fmla="*/ 13 w 15"/>
              <a:gd name="T5" fmla="*/ 3 h 3"/>
              <a:gd name="T6" fmla="*/ 2 w 15"/>
              <a:gd name="T7" fmla="*/ 3 h 3"/>
              <a:gd name="T8" fmla="*/ 1 w 15"/>
              <a:gd name="T9" fmla="*/ 2 h 3"/>
              <a:gd name="T10" fmla="*/ 0 w 15"/>
              <a:gd name="T11" fmla="*/ 1 h 3"/>
              <a:gd name="T12" fmla="*/ 0 w 15"/>
              <a:gd name="T13" fmla="*/ 1 h 3"/>
              <a:gd name="T14" fmla="*/ 0 w 15"/>
              <a:gd name="T15" fmla="*/ 0 h 3"/>
              <a:gd name="T16" fmla="*/ 1 w 15"/>
              <a:gd name="T17" fmla="*/ 0 h 3"/>
              <a:gd name="T18" fmla="*/ 14 w 15"/>
              <a:gd name="T19" fmla="*/ 0 h 3"/>
              <a:gd name="T20" fmla="*/ 15 w 15"/>
              <a:gd name="T21" fmla="*/ 0 h 3"/>
              <a:gd name="T22" fmla="*/ 15 w 15"/>
              <a:gd name="T2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
                <a:moveTo>
                  <a:pt x="15" y="1"/>
                </a:moveTo>
                <a:cubicBezTo>
                  <a:pt x="15" y="1"/>
                  <a:pt x="15" y="2"/>
                  <a:pt x="14" y="2"/>
                </a:cubicBezTo>
                <a:cubicBezTo>
                  <a:pt x="14" y="3"/>
                  <a:pt x="13" y="3"/>
                  <a:pt x="13" y="3"/>
                </a:cubicBezTo>
                <a:cubicBezTo>
                  <a:pt x="2" y="3"/>
                  <a:pt x="2" y="3"/>
                  <a:pt x="2" y="3"/>
                </a:cubicBezTo>
                <a:cubicBezTo>
                  <a:pt x="2" y="3"/>
                  <a:pt x="1" y="3"/>
                  <a:pt x="1" y="2"/>
                </a:cubicBezTo>
                <a:cubicBezTo>
                  <a:pt x="0" y="2"/>
                  <a:pt x="0" y="1"/>
                  <a:pt x="0" y="1"/>
                </a:cubicBezTo>
                <a:cubicBezTo>
                  <a:pt x="0" y="1"/>
                  <a:pt x="0" y="1"/>
                  <a:pt x="0" y="1"/>
                </a:cubicBezTo>
                <a:cubicBezTo>
                  <a:pt x="0" y="1"/>
                  <a:pt x="0" y="0"/>
                  <a:pt x="0" y="0"/>
                </a:cubicBezTo>
                <a:cubicBezTo>
                  <a:pt x="1" y="0"/>
                  <a:pt x="1" y="0"/>
                  <a:pt x="1" y="0"/>
                </a:cubicBezTo>
                <a:cubicBezTo>
                  <a:pt x="14" y="0"/>
                  <a:pt x="14" y="0"/>
                  <a:pt x="14" y="0"/>
                </a:cubicBezTo>
                <a:cubicBezTo>
                  <a:pt x="14" y="0"/>
                  <a:pt x="14" y="0"/>
                  <a:pt x="15" y="0"/>
                </a:cubicBezTo>
                <a:cubicBezTo>
                  <a:pt x="15" y="0"/>
                  <a:pt x="15" y="1"/>
                  <a:pt x="15" y="1"/>
                </a:cubicBezTo>
                <a:close/>
              </a:path>
            </a:pathLst>
          </a:custGeom>
          <a:solidFill>
            <a:srgbClr val="778495">
              <a:lumMod val="20000"/>
              <a:lumOff val="8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41" name="任意多边形 40"/>
          <p:cNvSpPr/>
          <p:nvPr>
            <p:custDataLst>
              <p:tags r:id="rId13"/>
            </p:custDataLst>
          </p:nvPr>
        </p:nvSpPr>
        <p:spPr bwMode="auto">
          <a:xfrm>
            <a:off x="5664835" y="6037580"/>
            <a:ext cx="756285" cy="506730"/>
          </a:xfrm>
          <a:custGeom>
            <a:avLst/>
            <a:gdLst>
              <a:gd name="T0" fmla="*/ 11 w 11"/>
              <a:gd name="T1" fmla="*/ 7 h 9"/>
              <a:gd name="T2" fmla="*/ 10 w 11"/>
              <a:gd name="T3" fmla="*/ 8 h 9"/>
              <a:gd name="T4" fmla="*/ 9 w 11"/>
              <a:gd name="T5" fmla="*/ 9 h 9"/>
              <a:gd name="T6" fmla="*/ 2 w 11"/>
              <a:gd name="T7" fmla="*/ 9 h 9"/>
              <a:gd name="T8" fmla="*/ 1 w 11"/>
              <a:gd name="T9" fmla="*/ 8 h 9"/>
              <a:gd name="T10" fmla="*/ 0 w 11"/>
              <a:gd name="T11" fmla="*/ 7 h 9"/>
              <a:gd name="T12" fmla="*/ 0 w 11"/>
              <a:gd name="T13" fmla="*/ 0 h 9"/>
              <a:gd name="T14" fmla="*/ 11 w 11"/>
              <a:gd name="T15" fmla="*/ 0 h 9"/>
              <a:gd name="T16" fmla="*/ 11 w 11"/>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11" y="7"/>
                </a:moveTo>
                <a:cubicBezTo>
                  <a:pt x="11" y="8"/>
                  <a:pt x="10" y="8"/>
                  <a:pt x="10" y="8"/>
                </a:cubicBezTo>
                <a:cubicBezTo>
                  <a:pt x="10" y="9"/>
                  <a:pt x="9" y="9"/>
                  <a:pt x="9" y="9"/>
                </a:cubicBezTo>
                <a:cubicBezTo>
                  <a:pt x="2" y="9"/>
                  <a:pt x="2" y="9"/>
                  <a:pt x="2" y="9"/>
                </a:cubicBezTo>
                <a:cubicBezTo>
                  <a:pt x="1" y="9"/>
                  <a:pt x="1" y="9"/>
                  <a:pt x="1" y="8"/>
                </a:cubicBezTo>
                <a:cubicBezTo>
                  <a:pt x="0" y="8"/>
                  <a:pt x="0" y="8"/>
                  <a:pt x="0" y="7"/>
                </a:cubicBezTo>
                <a:cubicBezTo>
                  <a:pt x="0" y="0"/>
                  <a:pt x="0" y="0"/>
                  <a:pt x="0" y="0"/>
                </a:cubicBezTo>
                <a:cubicBezTo>
                  <a:pt x="11" y="0"/>
                  <a:pt x="11" y="0"/>
                  <a:pt x="11" y="0"/>
                </a:cubicBezTo>
                <a:lnTo>
                  <a:pt x="11" y="7"/>
                </a:lnTo>
                <a:close/>
              </a:path>
            </a:pathLst>
          </a:custGeom>
          <a:solidFill>
            <a:srgbClr val="778495">
              <a:lumMod val="60000"/>
              <a:lumOff val="40000"/>
            </a:srgbClr>
          </a:solidFill>
          <a:ln>
            <a:noFill/>
          </a:ln>
        </p:spPr>
        <p:txBody>
          <a:bodyPr anchor="ctr"/>
          <a:p>
            <a:pPr algn="ctr"/>
            <a:endParaRPr sz="1800"/>
          </a:p>
        </p:txBody>
      </p:sp>
      <p:sp>
        <p:nvSpPr>
          <p:cNvPr id="7" name="文本框 6"/>
          <p:cNvSpPr txBox="1"/>
          <p:nvPr>
            <p:custDataLst>
              <p:tags r:id="rId14"/>
            </p:custDataLst>
          </p:nvPr>
        </p:nvSpPr>
        <p:spPr>
          <a:xfrm flipH="1">
            <a:off x="547370" y="1603375"/>
            <a:ext cx="4018915" cy="1803400"/>
          </a:xfrm>
          <a:prstGeom prst="rect">
            <a:avLst/>
          </a:prstGeom>
          <a:noFill/>
        </p:spPr>
        <p:txBody>
          <a:bodyPr wrap="square" lIns="0" tIns="0" rIns="0" bIns="0" anchor="t" anchorCtr="0">
            <a:normAutofit lnSpcReduction="20000"/>
          </a:bodyPr>
          <a:p>
            <a:pPr algn="ctr">
              <a:lnSpc>
                <a:spcPct val="140000"/>
              </a:lnSpc>
              <a:spcBef>
                <a:spcPts val="0"/>
              </a:spcBef>
              <a:spcAft>
                <a:spcPts val="0"/>
              </a:spcAft>
              <a:buClr>
                <a:srgbClr val="1486AF"/>
              </a:buClr>
              <a:buSzPct val="100000"/>
            </a:pPr>
            <a:r>
              <a:rPr lang="zh-CN" altLang="en-US" sz="1400" dirty="0">
                <a:latin typeface="+mn-ea"/>
                <a:ea typeface="+mn-ea"/>
                <a:cs typeface="+mn-ea"/>
                <a:sym typeface="+mn-ea"/>
              </a:rPr>
              <a:t>有些时候别人会提出来很疯狂的点子，你自己虽然是专家，知道行不通，但在座的很多不是专家，说不定听到这个疯狂的点子会得到启发、获得灵感，在这个疯狂点子的基础上，提出更实际的方案。</a:t>
            </a:r>
            <a:endParaRPr lang="zh-CN" altLang="en-US" sz="1400" dirty="0">
              <a:solidFill>
                <a:schemeClr val="tx1"/>
              </a:solidFill>
              <a:latin typeface="+mn-ea"/>
              <a:ea typeface="+mn-ea"/>
              <a:cs typeface="+mn-ea"/>
            </a:endParaRPr>
          </a:p>
          <a:p>
            <a:pPr algn="ctr">
              <a:lnSpc>
                <a:spcPct val="140000"/>
              </a:lnSpc>
              <a:spcBef>
                <a:spcPts val="0"/>
              </a:spcBef>
              <a:spcAft>
                <a:spcPts val="0"/>
              </a:spcAft>
              <a:buClr>
                <a:srgbClr val="1486AF"/>
              </a:buClr>
              <a:buSzPct val="100000"/>
            </a:pPr>
            <a:r>
              <a:rPr lang="zh-CN" altLang="en-US" sz="1400" dirty="0">
                <a:latin typeface="+mn-ea"/>
                <a:ea typeface="+mn-ea"/>
                <a:cs typeface="+mn-ea"/>
                <a:sym typeface="+mn-ea"/>
              </a:rPr>
              <a:t>所以，只有在暂缓评论的环境下，才能让更多的人借异想天开的点子发挥。因此前三个规则是鼓励出好点子的环境基石。</a:t>
            </a:r>
            <a:endParaRPr lang="zh-CN" altLang="en-US" sz="1200" spc="150" dirty="0">
              <a:solidFill>
                <a:sysClr val="window" lastClr="FFFFFF">
                  <a:lumMod val="50000"/>
                </a:sysClr>
              </a:solidFill>
              <a:latin typeface="+mn-ea"/>
              <a:ea typeface="+mn-ea"/>
              <a:cs typeface="+mn-ea"/>
              <a:sym typeface="+mn-ea"/>
            </a:endParaRPr>
          </a:p>
          <a:p>
            <a:pPr algn="r">
              <a:lnSpc>
                <a:spcPct val="120000"/>
              </a:lnSpc>
            </a:pPr>
            <a:endParaRPr lang="zh-CN" altLang="en-US" sz="1200">
              <a:solidFill>
                <a:srgbClr val="000000"/>
              </a:solidFill>
              <a:sym typeface="Arial" panose="020B0604020202020204" pitchFamily="34" charset="0"/>
            </a:endParaRPr>
          </a:p>
        </p:txBody>
      </p:sp>
      <p:sp>
        <p:nvSpPr>
          <p:cNvPr id="8" name="文本框 7"/>
          <p:cNvSpPr txBox="1"/>
          <p:nvPr>
            <p:custDataLst>
              <p:tags r:id="rId15"/>
            </p:custDataLst>
          </p:nvPr>
        </p:nvSpPr>
        <p:spPr>
          <a:xfrm flipH="1">
            <a:off x="474345" y="1343025"/>
            <a:ext cx="4505325" cy="260985"/>
          </a:xfrm>
          <a:prstGeom prst="rect">
            <a:avLst/>
          </a:prstGeom>
          <a:noFill/>
        </p:spPr>
        <p:txBody>
          <a:bodyPr wrap="none" lIns="0" tIns="0" rIns="0" bIns="0" anchor="b" anchorCtr="0"/>
          <a:p>
            <a:pPr algn="r"/>
            <a:r>
              <a:rPr lang="zh-CN" altLang="en-US" sz="1800" b="1">
                <a:solidFill>
                  <a:srgbClr val="4276AA"/>
                </a:solidFill>
                <a:latin typeface="+mj-ea"/>
                <a:ea typeface="+mj-ea"/>
                <a:cs typeface="+mj-ea"/>
              </a:rPr>
              <a:t>借</a:t>
            </a:r>
            <a:r>
              <a:rPr lang="en-US" altLang="zh-CN" sz="1800" b="1">
                <a:solidFill>
                  <a:srgbClr val="4276AA"/>
                </a:solidFill>
                <a:latin typeface="+mj-ea"/>
                <a:ea typeface="+mj-ea"/>
                <a:cs typeface="+mj-ea"/>
              </a:rPr>
              <a:t>“</a:t>
            </a:r>
            <a:r>
              <a:rPr lang="zh-CN" altLang="en-US" sz="1800" b="1">
                <a:solidFill>
                  <a:srgbClr val="4276AA"/>
                </a:solidFill>
                <a:latin typeface="+mj-ea"/>
                <a:ea typeface="+mj-ea"/>
                <a:cs typeface="+mj-ea"/>
              </a:rPr>
              <a:t>题</a:t>
            </a:r>
            <a:r>
              <a:rPr lang="en-US" altLang="zh-CN" sz="1800" b="1">
                <a:solidFill>
                  <a:srgbClr val="4276AA"/>
                </a:solidFill>
                <a:latin typeface="+mj-ea"/>
                <a:ea typeface="+mj-ea"/>
                <a:cs typeface="+mj-ea"/>
              </a:rPr>
              <a:t>”</a:t>
            </a:r>
            <a:r>
              <a:rPr lang="zh-CN" altLang="en-US" sz="1800" b="1">
                <a:solidFill>
                  <a:srgbClr val="4276AA"/>
                </a:solidFill>
                <a:latin typeface="+mj-ea"/>
                <a:ea typeface="+mj-ea"/>
                <a:cs typeface="+mj-ea"/>
              </a:rPr>
              <a:t>发挥</a:t>
            </a:r>
            <a:r>
              <a:rPr lang="zh-CN" altLang="en-US" sz="1800" dirty="0">
                <a:solidFill>
                  <a:srgbClr val="4276AA"/>
                </a:solidFill>
                <a:latin typeface="+mj-ea"/>
                <a:ea typeface="+mj-ea"/>
                <a:cs typeface="+mj-ea"/>
                <a:sym typeface="+mn-ea"/>
              </a:rPr>
              <a:t>（</a:t>
            </a:r>
            <a:r>
              <a:rPr lang="en-US" altLang="zh-CN" sz="1800" dirty="0">
                <a:solidFill>
                  <a:srgbClr val="4276AA"/>
                </a:solidFill>
                <a:latin typeface="+mj-ea"/>
                <a:ea typeface="+mj-ea"/>
                <a:cs typeface="+mj-ea"/>
                <a:sym typeface="+mn-ea"/>
              </a:rPr>
              <a:t>Build on Ideas of Others</a:t>
            </a:r>
            <a:r>
              <a:rPr lang="zh-CN" altLang="en-US" sz="1800" dirty="0">
                <a:solidFill>
                  <a:srgbClr val="4276AA"/>
                </a:solidFill>
                <a:latin typeface="+mj-ea"/>
                <a:ea typeface="+mj-ea"/>
                <a:cs typeface="+mj-ea"/>
                <a:sym typeface="+mn-ea"/>
              </a:rPr>
              <a:t>）</a:t>
            </a:r>
            <a:endParaRPr lang="zh-CN" altLang="en-US" sz="1800" b="1" dirty="0">
              <a:solidFill>
                <a:srgbClr val="4276AA"/>
              </a:solidFill>
              <a:latin typeface="+mj-ea"/>
              <a:ea typeface="+mj-ea"/>
              <a:cs typeface="+mj-ea"/>
              <a:sym typeface="+mn-ea"/>
            </a:endParaRPr>
          </a:p>
        </p:txBody>
      </p:sp>
      <p:sp>
        <p:nvSpPr>
          <p:cNvPr id="9" name="文本框 8"/>
          <p:cNvSpPr txBox="1"/>
          <p:nvPr>
            <p:custDataLst>
              <p:tags r:id="rId16"/>
            </p:custDataLst>
          </p:nvPr>
        </p:nvSpPr>
        <p:spPr>
          <a:xfrm flipH="1">
            <a:off x="474345" y="3707765"/>
            <a:ext cx="3978910" cy="1329055"/>
          </a:xfrm>
          <a:prstGeom prst="rect">
            <a:avLst/>
          </a:prstGeom>
          <a:noFill/>
        </p:spPr>
        <p:txBody>
          <a:bodyPr wrap="square" lIns="0" tIns="0" rIns="0" bIns="0" anchor="t" anchorCtr="0"/>
          <a:p>
            <a:pPr algn="ctr" defTabSz="571500">
              <a:lnSpc>
                <a:spcPct val="120000"/>
              </a:lnSpc>
              <a:spcBef>
                <a:spcPts val="0"/>
              </a:spcBef>
              <a:spcAft>
                <a:spcPts val="625"/>
              </a:spcAft>
            </a:pPr>
            <a:r>
              <a:rPr lang="zh-CN" altLang="en-US" sz="1400" dirty="0">
                <a:latin typeface="+mn-ea"/>
                <a:ea typeface="+mn-ea"/>
                <a:cs typeface="+mn-ea"/>
                <a:sym typeface="+mn-ea"/>
              </a:rPr>
              <a:t>华人总是怕自己说错话，在别人发言时，脑子想的是“我要怎么讲是对的”“我要怎么讲才能表现我的水准”。这是因为我们缺乏允许异想天开存在的环境，只有让异想天开大行其道，才能鼓励每个人真正去思考设计，而不是思考自己的水准和对错。</a:t>
            </a:r>
            <a:endParaRPr lang="zh-CN" altLang="en-US" sz="1400" dirty="0">
              <a:solidFill>
                <a:srgbClr val="000000"/>
              </a:solidFill>
              <a:latin typeface="+mn-ea"/>
              <a:ea typeface="+mn-ea"/>
              <a:cs typeface="+mn-ea"/>
              <a:sym typeface="+mn-ea"/>
            </a:endParaRPr>
          </a:p>
        </p:txBody>
      </p:sp>
      <p:sp>
        <p:nvSpPr>
          <p:cNvPr id="10" name="文本框 9"/>
          <p:cNvSpPr txBox="1"/>
          <p:nvPr>
            <p:custDataLst>
              <p:tags r:id="rId17"/>
            </p:custDataLst>
          </p:nvPr>
        </p:nvSpPr>
        <p:spPr>
          <a:xfrm flipH="1">
            <a:off x="386715" y="3406775"/>
            <a:ext cx="3946525" cy="300990"/>
          </a:xfrm>
          <a:prstGeom prst="rect">
            <a:avLst/>
          </a:prstGeom>
          <a:noFill/>
        </p:spPr>
        <p:txBody>
          <a:bodyPr wrap="none" lIns="0" tIns="0" rIns="0" bIns="0" anchor="b" anchorCtr="0"/>
          <a:p>
            <a:pPr algn="r"/>
            <a:r>
              <a:rPr lang="zh-CN" altLang="en-US" sz="1800" b="1">
                <a:solidFill>
                  <a:srgbClr val="2888AF"/>
                </a:solidFill>
                <a:latin typeface="+mj-ea"/>
                <a:ea typeface="+mj-ea"/>
                <a:cs typeface="+mj-ea"/>
              </a:rPr>
              <a:t>异想天开</a:t>
            </a:r>
            <a:r>
              <a:rPr lang="zh-CN" altLang="en-US" sz="1800" dirty="0">
                <a:solidFill>
                  <a:srgbClr val="2888AF"/>
                </a:solidFill>
                <a:latin typeface="+mj-ea"/>
                <a:ea typeface="+mj-ea"/>
                <a:cs typeface="+mj-ea"/>
                <a:sym typeface="+mn-ea"/>
              </a:rPr>
              <a:t>（</a:t>
            </a:r>
            <a:r>
              <a:rPr lang="en-US" altLang="zh-CN" sz="1800" dirty="0">
                <a:solidFill>
                  <a:srgbClr val="2888AF"/>
                </a:solidFill>
                <a:latin typeface="+mj-ea"/>
                <a:ea typeface="+mj-ea"/>
                <a:cs typeface="+mj-ea"/>
                <a:sym typeface="+mn-ea"/>
              </a:rPr>
              <a:t>Encourage W ild Ideas</a:t>
            </a:r>
            <a:r>
              <a:rPr lang="zh-CN" altLang="en-US" sz="1800" dirty="0">
                <a:solidFill>
                  <a:srgbClr val="2888AF"/>
                </a:solidFill>
                <a:latin typeface="+mj-ea"/>
                <a:ea typeface="+mj-ea"/>
                <a:cs typeface="+mj-ea"/>
                <a:sym typeface="+mn-ea"/>
              </a:rPr>
              <a:t>）</a:t>
            </a:r>
            <a:endParaRPr lang="zh-CN" altLang="en-US" sz="1800" b="1" dirty="0">
              <a:solidFill>
                <a:srgbClr val="2888AF"/>
              </a:solidFill>
              <a:latin typeface="+mj-ea"/>
              <a:ea typeface="+mj-ea"/>
              <a:cs typeface="+mj-ea"/>
              <a:sym typeface="+mn-ea"/>
            </a:endParaRPr>
          </a:p>
        </p:txBody>
      </p:sp>
      <p:sp>
        <p:nvSpPr>
          <p:cNvPr id="11" name="文本框 10"/>
          <p:cNvSpPr txBox="1"/>
          <p:nvPr>
            <p:custDataLst>
              <p:tags r:id="rId18"/>
            </p:custDataLst>
          </p:nvPr>
        </p:nvSpPr>
        <p:spPr>
          <a:xfrm flipH="1">
            <a:off x="546735" y="5299075"/>
            <a:ext cx="4184650" cy="989330"/>
          </a:xfrm>
          <a:prstGeom prst="rect">
            <a:avLst/>
          </a:prstGeom>
          <a:noFill/>
        </p:spPr>
        <p:txBody>
          <a:bodyPr wrap="square" lIns="0" tIns="0" rIns="0" bIns="0" anchor="t" anchorCtr="0"/>
          <a:p>
            <a:pPr algn="ctr">
              <a:lnSpc>
                <a:spcPct val="130000"/>
              </a:lnSpc>
              <a:spcBef>
                <a:spcPts val="0"/>
              </a:spcBef>
              <a:spcAft>
                <a:spcPts val="0"/>
              </a:spcAft>
            </a:pPr>
            <a:r>
              <a:rPr lang="zh-CN" altLang="en-US" sz="1400" dirty="0">
                <a:latin typeface="+mn-ea"/>
                <a:ea typeface="+mn-ea"/>
                <a:cs typeface="+mn-ea"/>
                <a:sym typeface="+mn-ea"/>
              </a:rPr>
              <a:t>先不要急于对别人的观点发表是非对错的评论，这样会打击提出点子者的积极性，且把集体思维的联想和延展打断。这也是对提出点子的人的尊重</a:t>
            </a:r>
            <a:endParaRPr lang="zh-CN" altLang="en-US" sz="1400" dirty="0">
              <a:solidFill>
                <a:srgbClr val="000000"/>
              </a:solidFill>
              <a:latin typeface="+mn-ea"/>
              <a:ea typeface="+mn-ea"/>
              <a:cs typeface="+mn-ea"/>
              <a:sym typeface="+mn-ea"/>
            </a:endParaRPr>
          </a:p>
        </p:txBody>
      </p:sp>
      <p:sp>
        <p:nvSpPr>
          <p:cNvPr id="44" name="文本框 43"/>
          <p:cNvSpPr txBox="1"/>
          <p:nvPr>
            <p:custDataLst>
              <p:tags r:id="rId19"/>
            </p:custDataLst>
          </p:nvPr>
        </p:nvSpPr>
        <p:spPr>
          <a:xfrm flipH="1">
            <a:off x="1418590" y="5036820"/>
            <a:ext cx="3312795" cy="262255"/>
          </a:xfrm>
          <a:prstGeom prst="rect">
            <a:avLst/>
          </a:prstGeom>
          <a:noFill/>
        </p:spPr>
        <p:txBody>
          <a:bodyPr wrap="none" lIns="0" tIns="0" rIns="0" bIns="0" anchor="b" anchorCtr="0"/>
          <a:p>
            <a:pPr algn="r"/>
            <a:r>
              <a:rPr lang="zh-CN" altLang="zh-CN" sz="1800" b="1">
                <a:solidFill>
                  <a:srgbClr val="2D98A7"/>
                </a:solidFill>
                <a:latin typeface="Arial" panose="020B0604020202020204" pitchFamily="34" charset="0"/>
                <a:ea typeface="微软雅黑" panose="020B0503020204020204" pitchFamily="34" charset="-122"/>
                <a:cs typeface="+mn-ea"/>
              </a:rPr>
              <a:t>暂缓评论</a:t>
            </a:r>
            <a:r>
              <a:rPr lang="zh-CN" altLang="en-US" sz="1800" dirty="0">
                <a:solidFill>
                  <a:srgbClr val="2D98A7"/>
                </a:solidFill>
                <a:latin typeface="+mn-ea"/>
                <a:ea typeface="+mn-ea"/>
                <a:cs typeface="+mn-ea"/>
                <a:sym typeface="+mn-ea"/>
              </a:rPr>
              <a:t>（</a:t>
            </a:r>
            <a:r>
              <a:rPr lang="en-US" altLang="zh-CN" sz="1800" dirty="0">
                <a:solidFill>
                  <a:srgbClr val="2D98A7"/>
                </a:solidFill>
                <a:latin typeface="+mn-ea"/>
                <a:ea typeface="+mn-ea"/>
                <a:cs typeface="+mn-ea"/>
                <a:sym typeface="+mn-ea"/>
              </a:rPr>
              <a:t>Defer Judgment</a:t>
            </a:r>
            <a:r>
              <a:rPr lang="zh-CN" altLang="en-US" sz="1800" dirty="0">
                <a:solidFill>
                  <a:srgbClr val="2D98A7"/>
                </a:solidFill>
                <a:latin typeface="+mn-ea"/>
                <a:ea typeface="+mn-ea"/>
                <a:cs typeface="+mn-ea"/>
                <a:sym typeface="+mn-ea"/>
              </a:rPr>
              <a:t>）</a:t>
            </a:r>
            <a:endParaRPr lang="zh-CN" altLang="en-US" sz="1800" b="1" dirty="0">
              <a:solidFill>
                <a:srgbClr val="2D98A7"/>
              </a:solidFill>
              <a:latin typeface="+mn-ea"/>
              <a:ea typeface="+mn-ea"/>
              <a:cs typeface="+mn-ea"/>
              <a:sym typeface="+mn-ea"/>
            </a:endParaRPr>
          </a:p>
        </p:txBody>
      </p:sp>
      <p:sp>
        <p:nvSpPr>
          <p:cNvPr id="45" name="文本框 44"/>
          <p:cNvSpPr txBox="1"/>
          <p:nvPr>
            <p:custDataLst>
              <p:tags r:id="rId20"/>
            </p:custDataLst>
          </p:nvPr>
        </p:nvSpPr>
        <p:spPr>
          <a:xfrm flipH="1">
            <a:off x="4979670" y="1271270"/>
            <a:ext cx="2360930" cy="868045"/>
          </a:xfrm>
          <a:prstGeom prst="rect">
            <a:avLst/>
          </a:prstGeom>
          <a:noFill/>
        </p:spPr>
        <p:txBody>
          <a:bodyPr wrap="square" lIns="0" tIns="0" rIns="0" bIns="0" anchor="t" anchorCtr="0">
            <a:normAutofit lnSpcReduction="20000"/>
          </a:bodyPr>
          <a:p>
            <a:pPr algn="ctr">
              <a:lnSpc>
                <a:spcPct val="120000"/>
              </a:lnSpc>
            </a:pPr>
            <a:r>
              <a:rPr lang="zh-CN" altLang="en-US" sz="1400" dirty="0">
                <a:latin typeface="+mn-ea"/>
                <a:ea typeface="+mn-ea"/>
                <a:cs typeface="+mn-ea"/>
                <a:sym typeface="+mn-ea"/>
              </a:rPr>
              <a:t>每一次讨论，要定一个明确的题目。不然的话异想天开的结局是不能收敛</a:t>
            </a:r>
            <a:r>
              <a:rPr lang="zh-CN" altLang="en-US" sz="1200" dirty="0">
                <a:latin typeface="+mn-ea"/>
                <a:ea typeface="+mn-ea"/>
                <a:cs typeface="+mn-ea"/>
                <a:sym typeface="+mn-ea"/>
              </a:rPr>
              <a:t>。</a:t>
            </a:r>
            <a:endParaRPr lang="zh-CN" altLang="en-US" sz="1200" spc="150">
              <a:solidFill>
                <a:sysClr val="window" lastClr="FFFFFF">
                  <a:lumMod val="50000"/>
                </a:sysClr>
              </a:solidFill>
              <a:latin typeface="微软雅黑" panose="020B0503020204020204" pitchFamily="34" charset="-122"/>
              <a:ea typeface="微软雅黑" panose="020B0503020204020204" pitchFamily="34" charset="-122"/>
              <a:cs typeface="+mn-ea"/>
              <a:sym typeface="+mn-lt"/>
            </a:endParaRPr>
          </a:p>
          <a:p>
            <a:pPr algn="r">
              <a:lnSpc>
                <a:spcPct val="120000"/>
              </a:lnSpc>
            </a:pPr>
            <a:endParaRPr lang="zh-CN" altLang="en-US" sz="1200">
              <a:solidFill>
                <a:srgbClr val="000000"/>
              </a:solidFill>
              <a:sym typeface="Arial" panose="020B0604020202020204" pitchFamily="34" charset="0"/>
            </a:endParaRPr>
          </a:p>
        </p:txBody>
      </p:sp>
      <p:sp>
        <p:nvSpPr>
          <p:cNvPr id="46" name="文本框 45"/>
          <p:cNvSpPr txBox="1"/>
          <p:nvPr>
            <p:custDataLst>
              <p:tags r:id="rId21"/>
            </p:custDataLst>
          </p:nvPr>
        </p:nvSpPr>
        <p:spPr>
          <a:xfrm flipH="1">
            <a:off x="4181475" y="930275"/>
            <a:ext cx="3862705" cy="340995"/>
          </a:xfrm>
          <a:prstGeom prst="rect">
            <a:avLst/>
          </a:prstGeom>
          <a:noFill/>
        </p:spPr>
        <p:txBody>
          <a:bodyPr wrap="none" lIns="0" tIns="0" rIns="0" bIns="0" anchor="b" anchorCtr="0"/>
          <a:p>
            <a:pPr algn="r"/>
            <a:r>
              <a:rPr lang="zh-CN" altLang="en-US" sz="1800" b="1">
                <a:solidFill>
                  <a:srgbClr val="2EA18D"/>
                </a:solidFill>
                <a:latin typeface="+mj-ea"/>
                <a:ea typeface="+mj-ea"/>
                <a:cs typeface="+mj-ea"/>
              </a:rPr>
              <a:t>不要离题</a:t>
            </a:r>
            <a:r>
              <a:rPr lang="zh-CN" altLang="en-US" sz="1800" dirty="0">
                <a:solidFill>
                  <a:srgbClr val="2EA18D"/>
                </a:solidFill>
                <a:latin typeface="+mj-ea"/>
                <a:ea typeface="+mj-ea"/>
                <a:cs typeface="+mj-ea"/>
                <a:sym typeface="+mn-ea"/>
              </a:rPr>
              <a:t>（</a:t>
            </a:r>
            <a:r>
              <a:rPr lang="en-US" altLang="zh-CN" sz="1800" dirty="0">
                <a:solidFill>
                  <a:srgbClr val="2EA18D"/>
                </a:solidFill>
                <a:latin typeface="+mj-ea"/>
                <a:ea typeface="+mj-ea"/>
                <a:cs typeface="+mj-ea"/>
                <a:sym typeface="+mn-ea"/>
              </a:rPr>
              <a:t>Stay Focused on Topic</a:t>
            </a:r>
            <a:r>
              <a:rPr lang="zh-CN" altLang="en-US" sz="1800" dirty="0">
                <a:solidFill>
                  <a:srgbClr val="2EA18D"/>
                </a:solidFill>
                <a:latin typeface="+mj-ea"/>
                <a:ea typeface="+mj-ea"/>
                <a:cs typeface="+mj-ea"/>
                <a:sym typeface="+mn-ea"/>
              </a:rPr>
              <a:t>）</a:t>
            </a:r>
            <a:endParaRPr lang="zh-CN" altLang="en-US" sz="1800" b="1" dirty="0">
              <a:solidFill>
                <a:srgbClr val="2EA18D"/>
              </a:solidFill>
              <a:latin typeface="+mj-ea"/>
              <a:ea typeface="+mj-ea"/>
              <a:cs typeface="+mj-ea"/>
              <a:sym typeface="+mn-ea"/>
            </a:endParaRPr>
          </a:p>
        </p:txBody>
      </p:sp>
      <p:sp>
        <p:nvSpPr>
          <p:cNvPr id="47" name="文本框 46"/>
          <p:cNvSpPr txBox="1"/>
          <p:nvPr>
            <p:custDataLst>
              <p:tags r:id="rId22"/>
            </p:custDataLst>
          </p:nvPr>
        </p:nvSpPr>
        <p:spPr>
          <a:xfrm flipH="1">
            <a:off x="7519035" y="2154555"/>
            <a:ext cx="3948430" cy="636905"/>
          </a:xfrm>
          <a:prstGeom prst="rect">
            <a:avLst/>
          </a:prstGeom>
          <a:noFill/>
        </p:spPr>
        <p:txBody>
          <a:bodyPr wrap="square" lIns="0" tIns="0" rIns="0" bIns="0" anchor="ctr" anchorCtr="0"/>
          <a:p>
            <a:pPr algn="ctr">
              <a:lnSpc>
                <a:spcPct val="120000"/>
              </a:lnSpc>
              <a:spcBef>
                <a:spcPts val="0"/>
              </a:spcBef>
              <a:spcAft>
                <a:spcPts val="0"/>
              </a:spcAft>
              <a:buClr>
                <a:srgbClr val="1486AF"/>
              </a:buClr>
              <a:buSzPct val="100000"/>
            </a:pPr>
            <a:r>
              <a:rPr lang="zh-CN" altLang="en-US" sz="1400" dirty="0">
                <a:latin typeface="+mn-ea"/>
                <a:ea typeface="+mn-ea"/>
                <a:cs typeface="+mn-ea"/>
                <a:sym typeface="+mn-ea"/>
              </a:rPr>
              <a:t>讲话的时候，一次一个人讲，不要七嘴八舌的。这样就没法做记录。</a:t>
            </a:r>
            <a:endParaRPr lang="zh-CN" altLang="en-US" sz="1400" dirty="0">
              <a:solidFill>
                <a:srgbClr val="000000"/>
              </a:solidFill>
              <a:latin typeface="+mn-ea"/>
              <a:ea typeface="+mn-ea"/>
              <a:cs typeface="+mn-ea"/>
              <a:sym typeface="+mn-ea"/>
            </a:endParaRPr>
          </a:p>
        </p:txBody>
      </p:sp>
      <p:sp>
        <p:nvSpPr>
          <p:cNvPr id="48" name="文本框 47"/>
          <p:cNvSpPr txBox="1"/>
          <p:nvPr>
            <p:custDataLst>
              <p:tags r:id="rId23"/>
            </p:custDataLst>
          </p:nvPr>
        </p:nvSpPr>
        <p:spPr>
          <a:xfrm flipH="1">
            <a:off x="6858000" y="1811020"/>
            <a:ext cx="4823460" cy="343535"/>
          </a:xfrm>
          <a:prstGeom prst="rect">
            <a:avLst/>
          </a:prstGeom>
          <a:noFill/>
        </p:spPr>
        <p:txBody>
          <a:bodyPr wrap="none" lIns="0" tIns="0" rIns="0" bIns="0" anchor="ctr" anchorCtr="0"/>
          <a:p>
            <a:pPr algn="l"/>
            <a:r>
              <a:rPr lang="zh-CN" altLang="en-US" sz="1800" b="1">
                <a:solidFill>
                  <a:srgbClr val="454039"/>
                </a:solidFill>
                <a:latin typeface="+mj-ea"/>
                <a:ea typeface="+mj-ea"/>
                <a:cs typeface="+mj-ea"/>
              </a:rPr>
              <a:t>一次一人发挥</a:t>
            </a:r>
            <a:r>
              <a:rPr lang="zh-CN" altLang="en-US" sz="1800" dirty="0">
                <a:solidFill>
                  <a:srgbClr val="454039"/>
                </a:solidFill>
                <a:latin typeface="+mj-ea"/>
                <a:ea typeface="+mj-ea"/>
                <a:cs typeface="+mj-ea"/>
                <a:sym typeface="+mn-ea"/>
              </a:rPr>
              <a:t>（</a:t>
            </a:r>
            <a:r>
              <a:rPr lang="en-US" altLang="zh-CN" sz="1800" dirty="0">
                <a:solidFill>
                  <a:srgbClr val="454039"/>
                </a:solidFill>
                <a:latin typeface="+mj-ea"/>
                <a:ea typeface="+mj-ea"/>
                <a:cs typeface="+mj-ea"/>
                <a:sym typeface="+mn-ea"/>
              </a:rPr>
              <a:t>One Conversation at a Time</a:t>
            </a:r>
            <a:r>
              <a:rPr lang="zh-CN" altLang="en-US" sz="1800" dirty="0">
                <a:solidFill>
                  <a:srgbClr val="454039"/>
                </a:solidFill>
                <a:latin typeface="+mj-ea"/>
                <a:ea typeface="+mj-ea"/>
                <a:cs typeface="+mj-ea"/>
                <a:sym typeface="+mn-ea"/>
              </a:rPr>
              <a:t>）</a:t>
            </a:r>
            <a:endParaRPr lang="zh-CN" altLang="en-US" sz="1800" b="1" dirty="0">
              <a:solidFill>
                <a:srgbClr val="454039"/>
              </a:solidFill>
              <a:latin typeface="+mj-ea"/>
              <a:ea typeface="+mj-ea"/>
              <a:cs typeface="+mj-ea"/>
              <a:sym typeface="+mn-ea"/>
            </a:endParaRPr>
          </a:p>
        </p:txBody>
      </p:sp>
      <p:sp>
        <p:nvSpPr>
          <p:cNvPr id="49" name="文本框 48"/>
          <p:cNvSpPr txBox="1"/>
          <p:nvPr>
            <p:custDataLst>
              <p:tags r:id="rId24"/>
            </p:custDataLst>
          </p:nvPr>
        </p:nvSpPr>
        <p:spPr>
          <a:xfrm flipH="1">
            <a:off x="7668895" y="3147060"/>
            <a:ext cx="4013200" cy="1393825"/>
          </a:xfrm>
          <a:prstGeom prst="rect">
            <a:avLst/>
          </a:prstGeom>
          <a:noFill/>
        </p:spPr>
        <p:txBody>
          <a:bodyPr wrap="square" lIns="0" tIns="0" rIns="0" bIns="0" anchor="ctr" anchorCtr="0"/>
          <a:p>
            <a:pPr algn="ctr" defTabSz="571500">
              <a:lnSpc>
                <a:spcPct val="120000"/>
              </a:lnSpc>
              <a:spcAft>
                <a:spcPts val="625"/>
              </a:spcAft>
            </a:pPr>
            <a:r>
              <a:rPr lang="zh-CN" altLang="en-US" sz="1400" dirty="0">
                <a:latin typeface="+mn-ea"/>
                <a:ea typeface="+mn-ea"/>
                <a:cs typeface="+mn-ea"/>
                <a:sym typeface="+mn-ea"/>
              </a:rPr>
              <a:t>鼓励大家在想点子的时候，把这个点子用图案的方式画出来。你不是很会画图也没关系，这是因为，有时收集了很多很多点子张贴在墙壁上，也许有几百个，你过几天再回去看，如果只有文字的话，有的时候会想不起来这到底是什么。所以画图可以帮助记忆。</a:t>
            </a:r>
            <a:endParaRPr lang="zh-CN" altLang="en-US" sz="1400" dirty="0">
              <a:solidFill>
                <a:srgbClr val="000000"/>
              </a:solidFill>
              <a:latin typeface="+mn-ea"/>
              <a:ea typeface="+mn-ea"/>
              <a:cs typeface="+mn-ea"/>
              <a:sym typeface="+mn-ea"/>
            </a:endParaRPr>
          </a:p>
        </p:txBody>
      </p:sp>
      <p:sp>
        <p:nvSpPr>
          <p:cNvPr id="50" name="文本框 49"/>
          <p:cNvSpPr txBox="1"/>
          <p:nvPr>
            <p:custDataLst>
              <p:tags r:id="rId25"/>
            </p:custDataLst>
          </p:nvPr>
        </p:nvSpPr>
        <p:spPr>
          <a:xfrm flipH="1">
            <a:off x="7799070" y="2791460"/>
            <a:ext cx="2677160" cy="333375"/>
          </a:xfrm>
          <a:prstGeom prst="rect">
            <a:avLst/>
          </a:prstGeom>
          <a:noFill/>
        </p:spPr>
        <p:txBody>
          <a:bodyPr wrap="none" lIns="0" tIns="0" rIns="0" bIns="0" anchor="ctr" anchorCtr="0"/>
          <a:p>
            <a:pPr algn="l"/>
            <a:r>
              <a:rPr lang="zh-CN" altLang="en-US" sz="1800" b="1">
                <a:solidFill>
                  <a:srgbClr val="7AA94A"/>
                </a:solidFill>
                <a:latin typeface="+mj-ea"/>
                <a:ea typeface="+mj-ea"/>
                <a:cs typeface="+mj-ea"/>
              </a:rPr>
              <a:t>图文并茂</a:t>
            </a:r>
            <a:r>
              <a:rPr lang="zh-CN" altLang="en-US" sz="1800" dirty="0">
                <a:solidFill>
                  <a:srgbClr val="7AA94A"/>
                </a:solidFill>
                <a:latin typeface="+mj-ea"/>
                <a:ea typeface="+mj-ea"/>
                <a:cs typeface="+mj-ea"/>
                <a:sym typeface="+mn-ea"/>
              </a:rPr>
              <a:t>（</a:t>
            </a:r>
            <a:r>
              <a:rPr lang="en-US" altLang="zh-CN" sz="1800" dirty="0">
                <a:solidFill>
                  <a:srgbClr val="7AA94A"/>
                </a:solidFill>
                <a:latin typeface="+mj-ea"/>
                <a:ea typeface="+mj-ea"/>
                <a:cs typeface="+mj-ea"/>
                <a:sym typeface="+mn-ea"/>
              </a:rPr>
              <a:t>Be Visual</a:t>
            </a:r>
            <a:r>
              <a:rPr lang="zh-CN" altLang="en-US" sz="1800" dirty="0">
                <a:solidFill>
                  <a:srgbClr val="7AA94A"/>
                </a:solidFill>
                <a:latin typeface="+mj-ea"/>
                <a:ea typeface="+mj-ea"/>
                <a:cs typeface="+mj-ea"/>
                <a:sym typeface="+mn-ea"/>
              </a:rPr>
              <a:t>）</a:t>
            </a:r>
            <a:endParaRPr lang="zh-CN" altLang="en-US" sz="1800" b="1" dirty="0">
              <a:solidFill>
                <a:srgbClr val="7AA94A"/>
              </a:solidFill>
              <a:latin typeface="+mj-ea"/>
              <a:ea typeface="+mj-ea"/>
              <a:cs typeface="+mj-ea"/>
              <a:sym typeface="+mn-ea"/>
            </a:endParaRPr>
          </a:p>
        </p:txBody>
      </p:sp>
      <p:sp>
        <p:nvSpPr>
          <p:cNvPr id="51" name="文本框 50"/>
          <p:cNvSpPr txBox="1"/>
          <p:nvPr>
            <p:custDataLst>
              <p:tags r:id="rId26"/>
            </p:custDataLst>
          </p:nvPr>
        </p:nvSpPr>
        <p:spPr>
          <a:xfrm flipH="1">
            <a:off x="7423150" y="4896485"/>
            <a:ext cx="4125595" cy="1155065"/>
          </a:xfrm>
          <a:prstGeom prst="rect">
            <a:avLst/>
          </a:prstGeom>
          <a:noFill/>
        </p:spPr>
        <p:txBody>
          <a:bodyPr wrap="square" lIns="0" tIns="0" rIns="0" bIns="0" anchor="ctr" anchorCtr="0"/>
          <a:p>
            <a:pPr algn="ctr" defTabSz="571500">
              <a:lnSpc>
                <a:spcPct val="120000"/>
              </a:lnSpc>
              <a:spcAft>
                <a:spcPts val="625"/>
              </a:spcAft>
            </a:pPr>
            <a:r>
              <a:rPr lang="zh-CN" altLang="en-US" sz="1400" dirty="0">
                <a:latin typeface="+mn-ea"/>
                <a:ea typeface="+mn-ea"/>
                <a:cs typeface="+mn-ea"/>
                <a:sym typeface="+mn-ea"/>
              </a:rPr>
              <a:t>在一个小时之内，鼓励大家尽量讲，要讲究速度！</a:t>
            </a:r>
            <a:r>
              <a:rPr lang="en-US" altLang="zh-CN" sz="1400" dirty="0">
                <a:latin typeface="+mn-ea"/>
                <a:ea typeface="+mn-ea"/>
                <a:cs typeface="+mn-ea"/>
                <a:sym typeface="+mn-ea"/>
              </a:rPr>
              <a:t>IDEO</a:t>
            </a:r>
            <a:r>
              <a:rPr lang="zh-CN" altLang="en-US" sz="1400" dirty="0">
                <a:latin typeface="+mn-ea"/>
                <a:ea typeface="+mn-ea"/>
                <a:cs typeface="+mn-ea"/>
                <a:sym typeface="+mn-ea"/>
              </a:rPr>
              <a:t>公司内部一般一个小时可以汇集</a:t>
            </a:r>
            <a:r>
              <a:rPr lang="en-US" altLang="zh-CN" sz="1400" dirty="0">
                <a:latin typeface="+mn-ea"/>
                <a:ea typeface="+mn-ea"/>
                <a:cs typeface="+mn-ea"/>
                <a:sym typeface="+mn-ea"/>
              </a:rPr>
              <a:t>100</a:t>
            </a:r>
            <a:r>
              <a:rPr lang="zh-CN" altLang="en-US" sz="1400" dirty="0">
                <a:latin typeface="+mn-ea"/>
                <a:ea typeface="+mn-ea"/>
                <a:cs typeface="+mn-ea"/>
                <a:sym typeface="+mn-ea"/>
              </a:rPr>
              <a:t>个点子。如果与客户一起合作脑力激荡的话，因为企业文化和习惯的不同，这个数字会相对少一些。</a:t>
            </a:r>
            <a:endParaRPr lang="zh-CN" altLang="en-US" sz="1400" dirty="0">
              <a:solidFill>
                <a:srgbClr val="000000"/>
              </a:solidFill>
              <a:latin typeface="+mn-ea"/>
              <a:ea typeface="+mn-ea"/>
              <a:cs typeface="+mn-ea"/>
              <a:sym typeface="+mn-ea"/>
            </a:endParaRPr>
          </a:p>
        </p:txBody>
      </p:sp>
      <p:sp>
        <p:nvSpPr>
          <p:cNvPr id="52" name="文本框 51"/>
          <p:cNvSpPr txBox="1"/>
          <p:nvPr>
            <p:custDataLst>
              <p:tags r:id="rId27"/>
            </p:custDataLst>
          </p:nvPr>
        </p:nvSpPr>
        <p:spPr>
          <a:xfrm flipH="1">
            <a:off x="7423150" y="4634230"/>
            <a:ext cx="4258310" cy="262255"/>
          </a:xfrm>
          <a:prstGeom prst="rect">
            <a:avLst/>
          </a:prstGeom>
          <a:noFill/>
        </p:spPr>
        <p:txBody>
          <a:bodyPr wrap="none" lIns="0" tIns="0" rIns="0" bIns="0" anchor="ctr" anchorCtr="0"/>
          <a:p>
            <a:pPr algn="l"/>
            <a:r>
              <a:rPr lang="zh-CN" altLang="en-US" sz="1800" b="1">
                <a:solidFill>
                  <a:srgbClr val="4276AA"/>
                </a:solidFill>
                <a:latin typeface="+mj-ea"/>
                <a:ea typeface="+mj-ea"/>
                <a:cs typeface="+mj-ea"/>
              </a:rPr>
              <a:t>多多益善</a:t>
            </a:r>
            <a:r>
              <a:rPr lang="zh-CN" altLang="en-US" sz="1800" dirty="0">
                <a:solidFill>
                  <a:srgbClr val="4276AA"/>
                </a:solidFill>
                <a:latin typeface="+mj-ea"/>
                <a:ea typeface="+mj-ea"/>
                <a:cs typeface="+mj-ea"/>
                <a:sym typeface="+mn-ea"/>
              </a:rPr>
              <a:t>（</a:t>
            </a:r>
            <a:r>
              <a:rPr lang="en-US" altLang="zh-CN" sz="1800" dirty="0">
                <a:solidFill>
                  <a:srgbClr val="4276AA"/>
                </a:solidFill>
                <a:latin typeface="+mj-ea"/>
                <a:ea typeface="+mj-ea"/>
                <a:cs typeface="+mj-ea"/>
                <a:sym typeface="+mn-ea"/>
              </a:rPr>
              <a:t>Go for Quantity</a:t>
            </a:r>
            <a:r>
              <a:rPr lang="zh-CN" altLang="en-US" sz="1800" dirty="0">
                <a:solidFill>
                  <a:srgbClr val="4276AA"/>
                </a:solidFill>
                <a:latin typeface="+mj-ea"/>
                <a:ea typeface="+mj-ea"/>
                <a:cs typeface="+mj-ea"/>
                <a:sym typeface="+mn-ea"/>
              </a:rPr>
              <a:t>）</a:t>
            </a:r>
            <a:endParaRPr lang="zh-CN" altLang="en-US" sz="1800" b="1" dirty="0">
              <a:solidFill>
                <a:srgbClr val="4276AA"/>
              </a:solidFill>
              <a:latin typeface="+mj-ea"/>
              <a:ea typeface="+mj-ea"/>
              <a:cs typeface="+mj-ea"/>
              <a:sym typeface="+mn-ea"/>
            </a:endParaRPr>
          </a:p>
        </p:txBody>
      </p:sp>
    </p:spTree>
    <p:custDataLst>
      <p:tags r:id="rId2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圆角矩形 39"/>
          <p:cNvSpPr/>
          <p:nvPr>
            <p:custDataLst>
              <p:tags r:id="rId1"/>
            </p:custDataLst>
          </p:nvPr>
        </p:nvSpPr>
        <p:spPr>
          <a:xfrm>
            <a:off x="1253490" y="876935"/>
            <a:ext cx="3081655" cy="588645"/>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2"/>
            </p:custDataLst>
          </p:nvPr>
        </p:nvSpPr>
        <p:spPr>
          <a:xfrm>
            <a:off x="4050030" y="782955"/>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3"/>
            </p:custDataLst>
          </p:nvPr>
        </p:nvSpPr>
        <p:spPr>
          <a:xfrm rot="10800000">
            <a:off x="1027430" y="1195705"/>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3" name="Title 6"/>
          <p:cNvSpPr txBox="1"/>
          <p:nvPr>
            <p:custDataLst>
              <p:tags r:id="rId4"/>
            </p:custDataLst>
          </p:nvPr>
        </p:nvSpPr>
        <p:spPr>
          <a:xfrm>
            <a:off x="1417955" y="996950"/>
            <a:ext cx="275272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rPr>
              <a:t>（二）工具分析法</a:t>
            </a:r>
            <a:endPar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endParaRPr>
          </a:p>
        </p:txBody>
      </p:sp>
      <p:grpSp>
        <p:nvGrpSpPr>
          <p:cNvPr id="523" name="组合 522"/>
          <p:cNvGrpSpPr/>
          <p:nvPr>
            <p:custDataLst>
              <p:tags r:id="rId5"/>
            </p:custDataLst>
          </p:nvPr>
        </p:nvGrpSpPr>
        <p:grpSpPr>
          <a:xfrm>
            <a:off x="1390650" y="1878330"/>
            <a:ext cx="9410065" cy="1583055"/>
            <a:chOff x="1915886" y="2119086"/>
            <a:chExt cx="5339933" cy="580571"/>
          </a:xfrm>
        </p:grpSpPr>
        <p:sp>
          <p:nvSpPr>
            <p:cNvPr id="524" name="矩形 523"/>
            <p:cNvSpPr/>
            <p:nvPr>
              <p:custDataLst>
                <p:tags r:id="rId6"/>
              </p:custDataLst>
            </p:nvPr>
          </p:nvSpPr>
          <p:spPr>
            <a:xfrm>
              <a:off x="1915886" y="2119086"/>
              <a:ext cx="5339933" cy="580571"/>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5" name="矩形 524"/>
            <p:cNvSpPr/>
            <p:nvPr>
              <p:custDataLst>
                <p:tags r:id="rId7"/>
              </p:custDataLst>
            </p:nvPr>
          </p:nvSpPr>
          <p:spPr>
            <a:xfrm>
              <a:off x="3077029" y="2119086"/>
              <a:ext cx="4178790" cy="580571"/>
            </a:xfrm>
            <a:prstGeom prst="rect">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just">
                <a:lnSpc>
                  <a:spcPct val="120000"/>
                </a:lnSpc>
                <a:spcBef>
                  <a:spcPts val="0"/>
                </a:spcBef>
                <a:spcAft>
                  <a:spcPts val="0"/>
                </a:spcAft>
                <a:buSzPct val="100000"/>
              </a:pPr>
              <a:r>
                <a:rPr lang="zh-CN" altLang="en-US" sz="1800" dirty="0">
                  <a:solidFill>
                    <a:schemeClr val="tx1"/>
                  </a:solidFill>
                  <a:sym typeface="+mn-ea"/>
                </a:rPr>
                <a:t>顾名思义，使用某种或多种工具，分析找出最有利顾名思义，使用某种或多种工具，分析找出最有利的商业模式。比如采用商业画布等。的商业模式。比如采用商业画布等。</a:t>
              </a:r>
              <a:endParaRPr lang="zh-CN" altLang="en-US" sz="1800" dirty="0">
                <a:solidFill>
                  <a:schemeClr val="tx1"/>
                </a:solidFill>
                <a:sym typeface="+mn-ea"/>
              </a:endParaRPr>
            </a:p>
          </p:txBody>
        </p:sp>
        <p:sp>
          <p:nvSpPr>
            <p:cNvPr id="526" name="矩形 525"/>
            <p:cNvSpPr/>
            <p:nvPr>
              <p:custDataLst>
                <p:tags r:id="rId8"/>
              </p:custDataLst>
            </p:nvPr>
          </p:nvSpPr>
          <p:spPr>
            <a:xfrm>
              <a:off x="2167709" y="2119086"/>
              <a:ext cx="952862" cy="580571"/>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endParaRPr lang="zh-CN" altLang="en-US" dirty="0">
                <a:solidFill>
                  <a:schemeClr val="bg1"/>
                </a:solidFill>
              </a:endParaRPr>
            </a:p>
          </p:txBody>
        </p:sp>
      </p:grpSp>
      <p:sp>
        <p:nvSpPr>
          <p:cNvPr id="530" name="矩形 529"/>
          <p:cNvSpPr/>
          <p:nvPr>
            <p:custDataLst>
              <p:tags r:id="rId9"/>
            </p:custDataLst>
          </p:nvPr>
        </p:nvSpPr>
        <p:spPr>
          <a:xfrm>
            <a:off x="1455420" y="5116830"/>
            <a:ext cx="892810" cy="842645"/>
          </a:xfrm>
          <a:prstGeom prst="rect">
            <a:avLst/>
          </a:prstGeom>
          <a:solidFill>
            <a:srgbClr val="4276AA"/>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ctr"/>
            <a:endParaRPr lang="zh-CN" altLang="en-US" sz="1800"/>
          </a:p>
        </p:txBody>
      </p:sp>
      <p:sp>
        <p:nvSpPr>
          <p:cNvPr id="531" name="矩形 530"/>
          <p:cNvSpPr/>
          <p:nvPr>
            <p:custDataLst>
              <p:tags r:id="rId10"/>
            </p:custDataLst>
          </p:nvPr>
        </p:nvSpPr>
        <p:spPr>
          <a:xfrm>
            <a:off x="3602355" y="4793615"/>
            <a:ext cx="7160895" cy="1640840"/>
          </a:xfrm>
          <a:prstGeom prst="rect">
            <a:avLst/>
          </a:prstGeom>
          <a:solidFill>
            <a:srgbClr val="4276AA"/>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just">
              <a:lnSpc>
                <a:spcPct val="120000"/>
              </a:lnSpc>
              <a:spcBef>
                <a:spcPts val="0"/>
              </a:spcBef>
              <a:spcAft>
                <a:spcPts val="0"/>
              </a:spcAft>
            </a:pPr>
            <a:r>
              <a:rPr lang="zh-CN" altLang="en-US" sz="1800" dirty="0">
                <a:sym typeface="+mn-ea"/>
              </a:rPr>
              <a:t>学习多种成功的商业模式案例，从中汲取适用的部分，催生出新型的、属于自己的商业模式。</a:t>
            </a:r>
            <a:endParaRPr lang="zh-CN" altLang="en-US" sz="1800" dirty="0">
              <a:solidFill>
                <a:srgbClr val="FFFFFF"/>
              </a:solidFill>
              <a:sym typeface="宋体" panose="02010600030101010101" pitchFamily="2" charset="-122"/>
            </a:endParaRPr>
          </a:p>
        </p:txBody>
      </p:sp>
      <p:sp>
        <p:nvSpPr>
          <p:cNvPr id="532" name="文本框 531"/>
          <p:cNvSpPr txBox="1"/>
          <p:nvPr>
            <p:custDataLst>
              <p:tags r:id="rId11"/>
            </p:custDataLst>
          </p:nvPr>
        </p:nvSpPr>
        <p:spPr>
          <a:xfrm>
            <a:off x="2686751" y="5171579"/>
            <a:ext cx="640326" cy="884109"/>
          </a:xfrm>
          <a:prstGeom prst="rect">
            <a:avLst/>
          </a:prstGeom>
          <a:noFill/>
        </p:spPr>
        <p:txBody>
          <a:bodyPr wrap="none" rtlCol="0">
            <a:normAutofit/>
          </a:bodyPr>
          <a:p>
            <a:r>
              <a:rPr lang="en-US" altLang="zh-CN" sz="3600" b="1" dirty="0">
                <a:solidFill>
                  <a:srgbClr val="4276AA"/>
                </a:solidFill>
              </a:rPr>
              <a:t>&gt;</a:t>
            </a:r>
            <a:endParaRPr lang="en-US" altLang="zh-CN" sz="3600" b="1" dirty="0">
              <a:solidFill>
                <a:srgbClr val="4276AA"/>
              </a:solidFill>
            </a:endParaRPr>
          </a:p>
        </p:txBody>
      </p:sp>
      <p:sp>
        <p:nvSpPr>
          <p:cNvPr id="533" name="KSO_Shape"/>
          <p:cNvSpPr/>
          <p:nvPr>
            <p:custDataLst>
              <p:tags r:id="rId12"/>
            </p:custDataLst>
          </p:nvPr>
        </p:nvSpPr>
        <p:spPr bwMode="auto">
          <a:xfrm>
            <a:off x="1657350" y="5311775"/>
            <a:ext cx="530860" cy="513080"/>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p>
            <a:pPr algn="ctr">
              <a:defRPr/>
            </a:pPr>
            <a:endParaRPr lang="zh-CN" altLang="en-US" sz="1800">
              <a:solidFill>
                <a:srgbClr val="FFFFFF"/>
              </a:solidFill>
            </a:endParaRPr>
          </a:p>
        </p:txBody>
      </p:sp>
      <p:sp>
        <p:nvSpPr>
          <p:cNvPr id="538" name="圆角矩形 537"/>
          <p:cNvSpPr/>
          <p:nvPr>
            <p:custDataLst>
              <p:tags r:id="rId13"/>
            </p:custDataLst>
          </p:nvPr>
        </p:nvSpPr>
        <p:spPr>
          <a:xfrm>
            <a:off x="1236980" y="3945890"/>
            <a:ext cx="3081655" cy="588645"/>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9" name="弧形 538"/>
          <p:cNvSpPr/>
          <p:nvPr>
            <p:custDataLst>
              <p:tags r:id="rId14"/>
            </p:custDataLst>
          </p:nvPr>
        </p:nvSpPr>
        <p:spPr>
          <a:xfrm>
            <a:off x="4033520" y="385191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540" name="弧形 539"/>
          <p:cNvSpPr/>
          <p:nvPr>
            <p:custDataLst>
              <p:tags r:id="rId15"/>
            </p:custDataLst>
          </p:nvPr>
        </p:nvSpPr>
        <p:spPr>
          <a:xfrm rot="10800000">
            <a:off x="1010920" y="426466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541" name="Title 6"/>
          <p:cNvSpPr txBox="1"/>
          <p:nvPr>
            <p:custDataLst>
              <p:tags r:id="rId16"/>
            </p:custDataLst>
          </p:nvPr>
        </p:nvSpPr>
        <p:spPr>
          <a:xfrm>
            <a:off x="1455420" y="4065270"/>
            <a:ext cx="275272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rPr>
              <a:t>（三）案例学习法</a:t>
            </a:r>
            <a:endParaRPr lang="zh-CN" altLang="en-US" sz="1800" b="1" spc="155">
              <a:ln w="3175">
                <a:noFill/>
                <a:prstDash val="dash"/>
              </a:ln>
              <a:solidFill>
                <a:schemeClr val="tx1">
                  <a:lumMod val="75000"/>
                  <a:lumOff val="25000"/>
                </a:schemeClr>
              </a:solidFill>
              <a:latin typeface="+mj-ea"/>
              <a:ea typeface="+mj-ea"/>
              <a:cs typeface="微软雅黑" panose="020B0503020204020204" pitchFamily="34" charset="-122"/>
              <a:sym typeface="+mn-ea"/>
            </a:endParaRPr>
          </a:p>
        </p:txBody>
      </p:sp>
    </p:spTree>
    <p:custDataLst>
      <p:tags r:id="rId1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三、商业模式的成本结构控制</a:t>
            </a:r>
            <a:endParaRPr lang="en-US" altLang="zh-CN" sz="2400" b="1">
              <a:latin typeface="+mj-ea"/>
              <a:ea typeface="+mj-ea"/>
            </a:endParaRPr>
          </a:p>
        </p:txBody>
      </p:sp>
      <p:sp>
        <p:nvSpPr>
          <p:cNvPr id="51" name="文本框 50"/>
          <p:cNvSpPr txBox="1"/>
          <p:nvPr>
            <p:custDataLst>
              <p:tags r:id="rId1"/>
            </p:custDataLst>
          </p:nvPr>
        </p:nvSpPr>
        <p:spPr>
          <a:xfrm>
            <a:off x="983615" y="1642110"/>
            <a:ext cx="10079990" cy="886460"/>
          </a:xfrm>
          <a:prstGeom prst="rect">
            <a:avLst/>
          </a:prstGeom>
          <a:noFill/>
        </p:spPr>
        <p:txBody>
          <a:bodyPr wrap="square" lIns="90000" tIns="46800" rIns="90000" bIns="46800" rtlCol="0">
            <a:normAutofit/>
          </a:bodyPr>
          <a:lstStyle/>
          <a:p>
            <a:pPr indent="457200" algn="just">
              <a:lnSpc>
                <a:spcPct val="120000"/>
              </a:lnSpc>
              <a:spcBef>
                <a:spcPts val="0"/>
              </a:spcBef>
              <a:spcAft>
                <a:spcPts val="0"/>
              </a:spcAft>
            </a:pPr>
            <a:r>
              <a:rPr lang="zh-CN" altLang="zh-CN" sz="1800" dirty="0">
                <a:latin typeface="+mn-lt"/>
                <a:ea typeface="+mn-ea"/>
                <a:sym typeface="+mn-ea"/>
              </a:rPr>
              <a:t>商业模式中成本应该被最小化，这一点固然重要，但低成本结构对于某些商业模式来说是更加重要的。因此，区分成本驱动和价值驱动两种商业模式成本结构就自然十分重要了。</a:t>
            </a:r>
            <a:endParaRPr lang="zh-CN" altLang="zh-CN" sz="1800" spc="150" dirty="0">
              <a:latin typeface="+mn-lt"/>
              <a:ea typeface="+mn-ea"/>
              <a:sym typeface="+mn-ea"/>
            </a:endParaRPr>
          </a:p>
        </p:txBody>
      </p:sp>
      <p:cxnSp>
        <p:nvCxnSpPr>
          <p:cNvPr id="6" name="直接连接符 5"/>
          <p:cNvCxnSpPr/>
          <p:nvPr>
            <p:custDataLst>
              <p:tags r:id="rId2"/>
            </p:custDataLst>
          </p:nvPr>
        </p:nvCxnSpPr>
        <p:spPr>
          <a:xfrm flipV="1">
            <a:off x="1075055" y="4509135"/>
            <a:ext cx="10277475" cy="6985"/>
          </a:xfrm>
          <a:prstGeom prst="line">
            <a:avLst/>
          </a:prstGeom>
          <a:ln>
            <a:solidFill>
              <a:srgbClr val="FFFFFF">
                <a:lumMod val="75000"/>
              </a:srgbClr>
            </a:solidFill>
          </a:ln>
        </p:spPr>
        <p:style>
          <a:lnRef idx="1">
            <a:srgbClr val="47B6E7"/>
          </a:lnRef>
          <a:fillRef idx="0">
            <a:srgbClr val="47B6E7"/>
          </a:fillRef>
          <a:effectRef idx="0">
            <a:srgbClr val="47B6E7"/>
          </a:effectRef>
          <a:fontRef idx="minor">
            <a:srgbClr val="5F5F5F"/>
          </a:fontRef>
        </p:style>
      </p:cxnSp>
      <p:sp>
        <p:nvSpPr>
          <p:cNvPr id="9" name="KSO_Shape"/>
          <p:cNvSpPr/>
          <p:nvPr>
            <p:custDataLst>
              <p:tags r:id="rId3"/>
            </p:custDataLst>
          </p:nvPr>
        </p:nvSpPr>
        <p:spPr bwMode="auto">
          <a:xfrm>
            <a:off x="1321827" y="3252807"/>
            <a:ext cx="639024" cy="539092"/>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47B6E7"/>
          </a:solidFill>
          <a:ln>
            <a:noFill/>
          </a:ln>
        </p:spPr>
        <p:txBody>
          <a:bodyPr anchor="ctr">
            <a:normAutofit/>
            <a:scene3d>
              <a:camera prst="orthographicFront"/>
              <a:lightRig rig="threePt" dir="t"/>
            </a:scene3d>
            <a:sp3d contourW="12700">
              <a:contourClr>
                <a:srgbClr val="FFFFFF"/>
              </a:contourClr>
            </a:sp3d>
          </a:bodyPr>
          <a:lstStyle/>
          <a:p>
            <a:pPr algn="ctr">
              <a:defRPr/>
            </a:pPr>
            <a:endParaRPr lang="zh-CN" altLang="en-US" sz="1800">
              <a:solidFill>
                <a:srgbClr val="FFFFFF"/>
              </a:solidFill>
              <a:sym typeface="Arial" panose="020B0604020202020204" pitchFamily="34" charset="0"/>
            </a:endParaRPr>
          </a:p>
        </p:txBody>
      </p:sp>
      <p:sp>
        <p:nvSpPr>
          <p:cNvPr id="57" name="KSO_Shape"/>
          <p:cNvSpPr/>
          <p:nvPr>
            <p:custDataLst>
              <p:tags r:id="rId4"/>
            </p:custDataLst>
          </p:nvPr>
        </p:nvSpPr>
        <p:spPr>
          <a:xfrm>
            <a:off x="1276959" y="5333714"/>
            <a:ext cx="684572" cy="63766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628EE3"/>
          </a:solidFill>
          <a:ln>
            <a:noFill/>
          </a:ln>
        </p:spPr>
        <p:style>
          <a:lnRef idx="2">
            <a:srgbClr val="47B6E7">
              <a:shade val="50000"/>
            </a:srgbClr>
          </a:lnRef>
          <a:fillRef idx="1">
            <a:srgbClr val="47B6E7"/>
          </a:fillRef>
          <a:effectRef idx="0">
            <a:srgbClr val="47B6E7"/>
          </a:effectRef>
          <a:fontRef idx="minor">
            <a:srgbClr val="FFFFFF"/>
          </a:fontRef>
        </p:style>
        <p:txBody>
          <a:bodyPr anchor="ctr">
            <a:normAutofit/>
            <a:scene3d>
              <a:camera prst="orthographicFront"/>
              <a:lightRig rig="threePt" dir="t"/>
            </a:scene3d>
            <a:sp3d contourW="12700">
              <a:contourClr>
                <a:srgbClr val="FFFFFF"/>
              </a:contourClr>
            </a:sp3d>
          </a:bodyPr>
          <a:lstStyle/>
          <a:p>
            <a:pPr algn="ctr">
              <a:defRPr/>
            </a:pPr>
            <a:endParaRPr lang="zh-CN" altLang="en-US" sz="1800">
              <a:solidFill>
                <a:srgbClr val="FFFFFF"/>
              </a:solidFill>
              <a:sym typeface="Arial" panose="020B0604020202020204" pitchFamily="34" charset="0"/>
            </a:endParaRPr>
          </a:p>
        </p:txBody>
      </p:sp>
      <p:sp>
        <p:nvSpPr>
          <p:cNvPr id="10" name="标题 1"/>
          <p:cNvSpPr txBox="1"/>
          <p:nvPr>
            <p:custDataLst>
              <p:tags r:id="rId5"/>
            </p:custDataLst>
          </p:nvPr>
        </p:nvSpPr>
        <p:spPr>
          <a:xfrm>
            <a:off x="2334895" y="3038475"/>
            <a:ext cx="8728710" cy="968375"/>
          </a:xfrm>
          <a:prstGeom prst="rect">
            <a:avLst/>
          </a:prstGeom>
          <a:noFill/>
        </p:spPr>
        <p:txBody>
          <a:bodyPr wrap="square" rtlCol="0"/>
          <a:lstStyle>
            <a:defPPr>
              <a:defRPr lang="zh-CN"/>
            </a:defPPr>
            <a:lvl1pPr>
              <a:lnSpc>
                <a:spcPct val="130000"/>
              </a:lnSpc>
              <a:defRPr sz="1200"/>
            </a:lvl1pPr>
          </a:lstStyle>
          <a:p>
            <a:pPr marL="0" lvl="0" indent="0" algn="l">
              <a:lnSpc>
                <a:spcPct val="120000"/>
              </a:lnSpc>
              <a:spcBef>
                <a:spcPts val="0"/>
              </a:spcBef>
              <a:spcAft>
                <a:spcPts val="0"/>
              </a:spcAft>
              <a:buSzPct val="100000"/>
            </a:pPr>
            <a:r>
              <a:rPr lang="zh-CN" altLang="zh-CN" sz="1400" dirty="0">
                <a:solidFill>
                  <a:schemeClr val="tx1"/>
                </a:solidFill>
                <a:latin typeface="+mn-ea"/>
                <a:ea typeface="+mn-ea"/>
                <a:sym typeface="黑体" panose="02010609060101010101" charset="-122"/>
              </a:rPr>
              <a:t>首先，成本结构的特点之一是固定成本，即不受产品或服务的产出业务量变动影响而能保持不变的成本；之二是可变成本，即伴随商品或服务产出业务量而按比例变化的成本；之三是规模经济，即企业享有产量扩充所带来的成本优势；之四是范围经济，即企业由于享有较大经营范围而具有的成本优势。</a:t>
            </a:r>
            <a:endParaRPr lang="zh-CN" altLang="zh-CN" sz="1400" dirty="0">
              <a:solidFill>
                <a:schemeClr val="tx1"/>
              </a:solidFill>
              <a:latin typeface="+mn-ea"/>
              <a:ea typeface="+mn-ea"/>
              <a:sym typeface="黑体" panose="02010609060101010101" charset="-122"/>
            </a:endParaRPr>
          </a:p>
        </p:txBody>
      </p:sp>
      <p:sp>
        <p:nvSpPr>
          <p:cNvPr id="12" name="标题 1"/>
          <p:cNvSpPr txBox="1"/>
          <p:nvPr>
            <p:custDataLst>
              <p:tags r:id="rId6"/>
            </p:custDataLst>
          </p:nvPr>
        </p:nvSpPr>
        <p:spPr>
          <a:xfrm>
            <a:off x="2334895" y="5168265"/>
            <a:ext cx="8728710" cy="968400"/>
          </a:xfrm>
          <a:prstGeom prst="rect">
            <a:avLst/>
          </a:prstGeom>
          <a:noFill/>
        </p:spPr>
        <p:txBody>
          <a:bodyPr wrap="square" rtlCol="0"/>
          <a:lstStyle>
            <a:defPPr>
              <a:defRPr lang="zh-CN"/>
            </a:defPPr>
            <a:lvl1pPr>
              <a:lnSpc>
                <a:spcPct val="130000"/>
              </a:lnSpc>
              <a:defRPr sz="1200"/>
            </a:lvl1pPr>
          </a:lstStyle>
          <a:p>
            <a:pPr marL="0" lvl="0" indent="0" algn="just">
              <a:lnSpc>
                <a:spcPct val="120000"/>
              </a:lnSpc>
              <a:spcBef>
                <a:spcPts val="0"/>
              </a:spcBef>
              <a:spcAft>
                <a:spcPts val="0"/>
              </a:spcAft>
              <a:buSzPct val="100000"/>
            </a:pPr>
            <a:r>
              <a:rPr lang="zh-CN" altLang="zh-CN" sz="1400" dirty="0">
                <a:solidFill>
                  <a:schemeClr val="tx1"/>
                </a:solidFill>
                <a:latin typeface="+mn-ea"/>
                <a:ea typeface="+mn-ea"/>
                <a:sym typeface="黑体" panose="02010609060101010101" charset="-122"/>
              </a:rPr>
              <a:t>再者，成本驱动的商业模式侧重于在每个地方尽可能地降低成本。价值驱动专注于创造价值。前者采用低价的价值主张、最大程度自动化和广泛外包。后者以增值型的价值主张和高度个性化服务为特征。</a:t>
            </a:r>
            <a:endParaRPr lang="zh-CN" altLang="zh-CN" sz="1400" dirty="0">
              <a:solidFill>
                <a:schemeClr val="tx1"/>
              </a:solidFill>
              <a:latin typeface="+mn-ea"/>
              <a:ea typeface="+mn-ea"/>
              <a:sym typeface="黑体" panose="02010609060101010101" charset="-122"/>
            </a:endParaRPr>
          </a:p>
        </p:txBody>
      </p:sp>
    </p:spTree>
    <p:custDataLst>
      <p:tags r:id="rId7"/>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四、商业模式设计的流程</a:t>
            </a:r>
            <a:endParaRPr lang="en-US" altLang="zh-CN" sz="2400" b="1">
              <a:latin typeface="+mj-ea"/>
              <a:ea typeface="+mj-ea"/>
            </a:endParaRPr>
          </a:p>
        </p:txBody>
      </p:sp>
      <p:cxnSp>
        <p:nvCxnSpPr>
          <p:cNvPr id="1145" name="直接连接符 1144"/>
          <p:cNvCxnSpPr/>
          <p:nvPr>
            <p:custDataLst>
              <p:tags r:id="rId1"/>
            </p:custDataLst>
          </p:nvPr>
        </p:nvCxnSpPr>
        <p:spPr>
          <a:xfrm>
            <a:off x="703580" y="1615440"/>
            <a:ext cx="10936605" cy="0"/>
          </a:xfrm>
          <a:prstGeom prst="line">
            <a:avLst/>
          </a:prstGeom>
          <a:ln w="9525" cap="rnd">
            <a:solidFill>
              <a:srgbClr val="000000">
                <a:lumMod val="50000"/>
                <a:lumOff val="50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1146" name="文本框 1145"/>
          <p:cNvSpPr txBox="1"/>
          <p:nvPr>
            <p:custDataLst>
              <p:tags r:id="rId2"/>
            </p:custDataLst>
          </p:nvPr>
        </p:nvSpPr>
        <p:spPr>
          <a:xfrm>
            <a:off x="2554605" y="2632710"/>
            <a:ext cx="2635250" cy="3855085"/>
          </a:xfrm>
          <a:prstGeom prst="rect">
            <a:avLst/>
          </a:prstGeom>
          <a:noFill/>
        </p:spPr>
        <p:txBody>
          <a:bodyPr wrap="square" lIns="90000" tIns="46800" rIns="90000" bIns="46800" rtlCol="0">
            <a:noAutofit/>
          </a:bodyPr>
          <a:lstStyle/>
          <a:p>
            <a:pPr marL="171450" indent="-171450" algn="just">
              <a:lnSpc>
                <a:spcPct val="120000"/>
              </a:lnSpc>
              <a:spcBef>
                <a:spcPts val="0"/>
              </a:spcBef>
              <a:spcAft>
                <a:spcPts val="0"/>
              </a:spcAft>
              <a:buFont typeface="Arial" panose="020B0604020202020204" pitchFamily="34" charset="0"/>
              <a:buChar char="•"/>
            </a:pPr>
            <a:r>
              <a:rPr lang="zh-CN" altLang="zh-CN" sz="1400" dirty="0">
                <a:latin typeface="+mn-lt"/>
                <a:ea typeface="+mn-ea"/>
                <a:sym typeface="+mn-ea"/>
              </a:rPr>
              <a:t>利润点是指企业可以获取利润的、目标顾客购买的产品或服务，利润点决定了企业为顾客创造的价值是什么，以及企业的主要收入及其结构，好的利润点是顾客价值最大化与企业价值最大化的结合点，它要求一要针对目标顾客的清晰的需求偏好，二要为目标顾客创造价值，三要为企业创造价值。有些企业的产品和服务或者缺乏顾客的针对性，或者根本不创造利润，就不是好的利润点。</a:t>
            </a:r>
            <a:endParaRPr lang="zh-CN" altLang="zh-CN" sz="1400" dirty="0" smtClean="0">
              <a:latin typeface="+mn-lt"/>
              <a:ea typeface="+mn-ea"/>
              <a:sym typeface="+mn-ea"/>
            </a:endParaRPr>
          </a:p>
        </p:txBody>
      </p:sp>
      <p:sp>
        <p:nvSpPr>
          <p:cNvPr id="1147" name="文本框 1146"/>
          <p:cNvSpPr txBox="1"/>
          <p:nvPr>
            <p:custDataLst>
              <p:tags r:id="rId3"/>
            </p:custDataLst>
          </p:nvPr>
        </p:nvSpPr>
        <p:spPr>
          <a:xfrm>
            <a:off x="2671445" y="1941195"/>
            <a:ext cx="2316480" cy="691515"/>
          </a:xfrm>
          <a:prstGeom prst="rect">
            <a:avLst/>
          </a:prstGeom>
          <a:noFill/>
        </p:spPr>
        <p:txBody>
          <a:bodyPr wrap="square" rtlCol="0" anchor="ctr"/>
          <a:lstStyle/>
          <a:p>
            <a:pPr algn="ctr"/>
            <a:r>
              <a:rPr lang="zh-CN" altLang="zh-CN" sz="1800" b="1" dirty="0">
                <a:solidFill>
                  <a:srgbClr val="40A693"/>
                </a:solidFill>
                <a:latin typeface="+mj-ea"/>
                <a:ea typeface="+mj-ea"/>
                <a:cs typeface="+mj-ea"/>
                <a:sym typeface="+mn-ea"/>
              </a:rPr>
              <a:t>不断完善企业利润点——产品</a:t>
            </a:r>
            <a:endParaRPr lang="zh-CN" altLang="zh-CN" sz="1800" b="1" dirty="0" smtClean="0">
              <a:solidFill>
                <a:srgbClr val="40A693"/>
              </a:solidFill>
              <a:latin typeface="+mj-ea"/>
              <a:ea typeface="+mj-ea"/>
              <a:cs typeface="+mj-ea"/>
              <a:sym typeface="+mn-ea"/>
            </a:endParaRPr>
          </a:p>
        </p:txBody>
      </p:sp>
      <p:sp>
        <p:nvSpPr>
          <p:cNvPr id="1148" name="椭圆 1147"/>
          <p:cNvSpPr/>
          <p:nvPr>
            <p:custDataLst>
              <p:tags r:id="rId4"/>
            </p:custDataLst>
          </p:nvPr>
        </p:nvSpPr>
        <p:spPr>
          <a:xfrm>
            <a:off x="3570268" y="1338580"/>
            <a:ext cx="519553" cy="519553"/>
          </a:xfrm>
          <a:prstGeom prst="ellipse">
            <a:avLst/>
          </a:prstGeom>
          <a:solidFill>
            <a:srgbClr val="40A693"/>
          </a:solidFill>
          <a:ln w="38100">
            <a:noFill/>
          </a:ln>
        </p:spPr>
        <p:style>
          <a:lnRef idx="2">
            <a:srgbClr val="4276AA">
              <a:shade val="50000"/>
            </a:srgbClr>
          </a:lnRef>
          <a:fillRef idx="1">
            <a:srgbClr val="4276AA"/>
          </a:fillRef>
          <a:effectRef idx="0">
            <a:srgbClr val="4276AA"/>
          </a:effectRef>
          <a:fontRef idx="minor">
            <a:srgbClr val="FFFFFF"/>
          </a:fontRef>
        </p:style>
        <p:txBody>
          <a:bodyPr rtlCol="0" anchor="ct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a:endParaRPr lang="zh-CN" altLang="en-US" dirty="0"/>
          </a:p>
        </p:txBody>
      </p:sp>
      <p:sp>
        <p:nvSpPr>
          <p:cNvPr id="1149" name="任意多边形 1148"/>
          <p:cNvSpPr/>
          <p:nvPr>
            <p:custDataLst>
              <p:tags r:id="rId5"/>
            </p:custDataLst>
          </p:nvPr>
        </p:nvSpPr>
        <p:spPr bwMode="auto">
          <a:xfrm>
            <a:off x="3697149" y="1468468"/>
            <a:ext cx="265188" cy="2597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p>
        </p:txBody>
      </p:sp>
      <p:sp>
        <p:nvSpPr>
          <p:cNvPr id="1150" name="文本框 1149"/>
          <p:cNvSpPr txBox="1"/>
          <p:nvPr>
            <p:custDataLst>
              <p:tags r:id="rId6"/>
            </p:custDataLst>
          </p:nvPr>
        </p:nvSpPr>
        <p:spPr>
          <a:xfrm>
            <a:off x="542290" y="1941195"/>
            <a:ext cx="2260600" cy="691515"/>
          </a:xfrm>
          <a:prstGeom prst="rect">
            <a:avLst/>
          </a:prstGeom>
          <a:noFill/>
        </p:spPr>
        <p:txBody>
          <a:bodyPr wrap="square" rtlCol="0" anchor="ctr"/>
          <a:lstStyle/>
          <a:p>
            <a:pPr marL="0" indent="0" algn="ctr">
              <a:lnSpc>
                <a:spcPct val="100000"/>
              </a:lnSpc>
              <a:spcBef>
                <a:spcPts val="0"/>
              </a:spcBef>
              <a:spcAft>
                <a:spcPts val="0"/>
              </a:spcAft>
              <a:buSzPct val="100000"/>
            </a:pPr>
            <a:r>
              <a:rPr lang="zh-CN" altLang="zh-CN" sz="1800" b="1" dirty="0">
                <a:solidFill>
                  <a:srgbClr val="4276AA"/>
                </a:solidFill>
                <a:latin typeface="+mn-lt"/>
                <a:ea typeface="+mn-ea"/>
                <a:sym typeface="+mn-ea"/>
              </a:rPr>
              <a:t>界定和把握利润源</a:t>
            </a:r>
            <a:endParaRPr lang="zh-CN" altLang="zh-CN" sz="1800" b="1" dirty="0">
              <a:solidFill>
                <a:srgbClr val="4276AA"/>
              </a:solidFill>
              <a:latin typeface="+mn-lt"/>
              <a:ea typeface="+mn-ea"/>
              <a:sym typeface="+mn-ea"/>
            </a:endParaRPr>
          </a:p>
          <a:p>
            <a:pPr marL="0" indent="0" algn="ctr">
              <a:lnSpc>
                <a:spcPct val="100000"/>
              </a:lnSpc>
              <a:spcBef>
                <a:spcPts val="0"/>
              </a:spcBef>
              <a:spcAft>
                <a:spcPts val="0"/>
              </a:spcAft>
              <a:buSzPct val="100000"/>
            </a:pPr>
            <a:r>
              <a:rPr lang="zh-CN" altLang="zh-CN" sz="1800" b="1" dirty="0">
                <a:solidFill>
                  <a:srgbClr val="4276AA"/>
                </a:solidFill>
                <a:latin typeface="+mn-lt"/>
                <a:ea typeface="+mn-ea"/>
                <a:sym typeface="+mn-ea"/>
              </a:rPr>
              <a:t>——顾客</a:t>
            </a:r>
            <a:endParaRPr lang="zh-CN" altLang="zh-CN" sz="1800" b="1" dirty="0" smtClean="0">
              <a:solidFill>
                <a:srgbClr val="4276AA"/>
              </a:solidFill>
              <a:latin typeface="+mn-lt"/>
              <a:ea typeface="+mn-ea"/>
              <a:cs typeface="微软雅黑" panose="020B0503020204020204" pitchFamily="34" charset="-122"/>
              <a:sym typeface="+mn-ea"/>
            </a:endParaRPr>
          </a:p>
        </p:txBody>
      </p:sp>
      <p:sp>
        <p:nvSpPr>
          <p:cNvPr id="1151" name="椭圆 1150"/>
          <p:cNvSpPr/>
          <p:nvPr>
            <p:custDataLst>
              <p:tags r:id="rId7"/>
            </p:custDataLst>
          </p:nvPr>
        </p:nvSpPr>
        <p:spPr>
          <a:xfrm>
            <a:off x="1412655" y="1356360"/>
            <a:ext cx="519553" cy="519553"/>
          </a:xfrm>
          <a:prstGeom prst="ellipse">
            <a:avLst/>
          </a:prstGeom>
          <a:solidFill>
            <a:srgbClr val="4276AA"/>
          </a:solidFill>
          <a:ln w="38100">
            <a:noFill/>
          </a:ln>
        </p:spPr>
        <p:style>
          <a:lnRef idx="2">
            <a:srgbClr val="4276AA">
              <a:shade val="50000"/>
            </a:srgbClr>
          </a:lnRef>
          <a:fillRef idx="1">
            <a:srgbClr val="4276AA"/>
          </a:fillRef>
          <a:effectRef idx="0">
            <a:srgbClr val="4276AA"/>
          </a:effectRef>
          <a:fontRef idx="minor">
            <a:srgbClr val="FFFFFF"/>
          </a:fontRef>
        </p:style>
        <p:txBody>
          <a:bodyPr rtlCol="0" anchor="ct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a:endParaRPr lang="zh-CN" altLang="en-US" dirty="0"/>
          </a:p>
        </p:txBody>
      </p:sp>
      <p:sp>
        <p:nvSpPr>
          <p:cNvPr id="1152" name="任意多边形 1151"/>
          <p:cNvSpPr/>
          <p:nvPr>
            <p:custDataLst>
              <p:tags r:id="rId8"/>
            </p:custDataLst>
          </p:nvPr>
        </p:nvSpPr>
        <p:spPr bwMode="auto">
          <a:xfrm>
            <a:off x="1539536" y="1486248"/>
            <a:ext cx="265188" cy="2597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p>
        </p:txBody>
      </p:sp>
      <p:sp>
        <p:nvSpPr>
          <p:cNvPr id="1153" name="文本框 1152"/>
          <p:cNvSpPr txBox="1"/>
          <p:nvPr>
            <p:custDataLst>
              <p:tags r:id="rId9"/>
            </p:custDataLst>
          </p:nvPr>
        </p:nvSpPr>
        <p:spPr>
          <a:xfrm>
            <a:off x="407670" y="2632710"/>
            <a:ext cx="2146935" cy="2994660"/>
          </a:xfrm>
          <a:prstGeom prst="rect">
            <a:avLst/>
          </a:prstGeom>
          <a:noFill/>
        </p:spPr>
        <p:txBody>
          <a:bodyPr wrap="square" lIns="90000" tIns="46800" rIns="90000" bIns="46800" rtlCol="0">
            <a:noAutofit/>
          </a:bodyPr>
          <a:lstStyle/>
          <a:p>
            <a:pPr marL="171450" lvl="0" indent="-171450" algn="just">
              <a:lnSpc>
                <a:spcPct val="120000"/>
              </a:lnSpc>
              <a:spcBef>
                <a:spcPts val="0"/>
              </a:spcBef>
              <a:spcAft>
                <a:spcPts val="0"/>
              </a:spcAft>
              <a:buSzPct val="100000"/>
              <a:buFont typeface="Arial" panose="020B0604020202020204" pitchFamily="34" charset="0"/>
              <a:buChar char="•"/>
            </a:pPr>
            <a:r>
              <a:rPr lang="zh-CN" altLang="zh-CN" sz="1400" dirty="0" smtClean="0">
                <a:solidFill>
                  <a:srgbClr val="000000"/>
                </a:solidFill>
                <a:latin typeface="+mn-ea"/>
                <a:ea typeface="+mn-ea"/>
                <a:sym typeface="微软雅黑" panose="020B0503020204020204" pitchFamily="34" charset="-122"/>
              </a:rPr>
              <a:t>企业利润源是指购买企业商品或服务的顾客群，他们是企业利润的唯一源泉。企业利润源及其需求界定，决定了企业为谁创造价值，企业顾客群分为主要顾客群、辅助顾客群和潜在顾客群。</a:t>
            </a:r>
            <a:endParaRPr lang="zh-CN" altLang="zh-CN" sz="1400" dirty="0" smtClean="0">
              <a:solidFill>
                <a:srgbClr val="000000"/>
              </a:solidFill>
              <a:latin typeface="+mn-ea"/>
              <a:ea typeface="+mn-ea"/>
              <a:sym typeface="微软雅黑" panose="020B0503020204020204" pitchFamily="34" charset="-122"/>
            </a:endParaRPr>
          </a:p>
        </p:txBody>
      </p:sp>
      <p:sp>
        <p:nvSpPr>
          <p:cNvPr id="1154" name="文本框 1153"/>
          <p:cNvSpPr txBox="1"/>
          <p:nvPr>
            <p:custDataLst>
              <p:tags r:id="rId10"/>
            </p:custDataLst>
          </p:nvPr>
        </p:nvSpPr>
        <p:spPr>
          <a:xfrm>
            <a:off x="5060315" y="1941195"/>
            <a:ext cx="2729230" cy="691515"/>
          </a:xfrm>
          <a:prstGeom prst="rect">
            <a:avLst/>
          </a:prstGeom>
          <a:noFill/>
        </p:spPr>
        <p:txBody>
          <a:bodyPr wrap="square" rtlCol="0" anchor="ctr"/>
          <a:lstStyle/>
          <a:p>
            <a:pPr algn="ctr"/>
            <a:r>
              <a:rPr lang="zh-CN" altLang="zh-CN" sz="1800" b="1" dirty="0">
                <a:solidFill>
                  <a:srgbClr val="4276AA"/>
                </a:solidFill>
                <a:latin typeface="+mj-ea"/>
                <a:ea typeface="+mj-ea"/>
                <a:sym typeface="+mn-ea"/>
              </a:rPr>
              <a:t>打造强有力的利润杠杆，构筑商业模式内部运作价值链</a:t>
            </a:r>
            <a:endParaRPr lang="zh-CN" altLang="zh-CN" sz="1800" b="1" dirty="0" smtClean="0">
              <a:solidFill>
                <a:srgbClr val="4276AA"/>
              </a:solidFill>
              <a:latin typeface="+mj-ea"/>
              <a:ea typeface="+mj-ea"/>
              <a:cs typeface="+mn-ea"/>
              <a:sym typeface="+mn-ea"/>
            </a:endParaRPr>
          </a:p>
        </p:txBody>
      </p:sp>
      <p:sp>
        <p:nvSpPr>
          <p:cNvPr id="1155" name="椭圆 1154"/>
          <p:cNvSpPr/>
          <p:nvPr>
            <p:custDataLst>
              <p:tags r:id="rId11"/>
            </p:custDataLst>
          </p:nvPr>
        </p:nvSpPr>
        <p:spPr>
          <a:xfrm>
            <a:off x="6164795" y="1355725"/>
            <a:ext cx="519553" cy="519553"/>
          </a:xfrm>
          <a:prstGeom prst="ellipse">
            <a:avLst/>
          </a:prstGeom>
          <a:solidFill>
            <a:srgbClr val="4276AA"/>
          </a:solidFill>
          <a:ln w="38100">
            <a:noFill/>
          </a:ln>
        </p:spPr>
        <p:style>
          <a:lnRef idx="2">
            <a:srgbClr val="4276AA">
              <a:shade val="50000"/>
            </a:srgbClr>
          </a:lnRef>
          <a:fillRef idx="1">
            <a:srgbClr val="4276AA"/>
          </a:fillRef>
          <a:effectRef idx="0">
            <a:srgbClr val="4276AA"/>
          </a:effectRef>
          <a:fontRef idx="minor">
            <a:srgbClr val="FFFFFF"/>
          </a:fontRef>
        </p:style>
        <p:txBody>
          <a:bodyPr rtlCol="0" anchor="ct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a:endParaRPr lang="zh-CN" altLang="en-US" dirty="0"/>
          </a:p>
        </p:txBody>
      </p:sp>
      <p:sp>
        <p:nvSpPr>
          <p:cNvPr id="1156" name="任意多边形 1155"/>
          <p:cNvSpPr/>
          <p:nvPr>
            <p:custDataLst>
              <p:tags r:id="rId12"/>
            </p:custDataLst>
          </p:nvPr>
        </p:nvSpPr>
        <p:spPr bwMode="auto">
          <a:xfrm>
            <a:off x="6292277" y="1485613"/>
            <a:ext cx="265188" cy="2597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p>
        </p:txBody>
      </p:sp>
      <p:sp>
        <p:nvSpPr>
          <p:cNvPr id="1157" name="文本框 1156"/>
          <p:cNvSpPr txBox="1"/>
          <p:nvPr>
            <p:custDataLst>
              <p:tags r:id="rId13"/>
            </p:custDataLst>
          </p:nvPr>
        </p:nvSpPr>
        <p:spPr>
          <a:xfrm>
            <a:off x="5130165" y="2632710"/>
            <a:ext cx="2589530" cy="3854450"/>
          </a:xfrm>
          <a:prstGeom prst="rect">
            <a:avLst/>
          </a:prstGeom>
          <a:noFill/>
        </p:spPr>
        <p:txBody>
          <a:bodyPr wrap="square" lIns="90000" tIns="46800" rIns="90000" bIns="46800" rtlCol="0">
            <a:noAutofit/>
          </a:bodyPr>
          <a:lstStyle/>
          <a:p>
            <a:pPr marL="171450" indent="-171450">
              <a:lnSpc>
                <a:spcPct val="120000"/>
              </a:lnSpc>
              <a:spcBef>
                <a:spcPts val="0"/>
              </a:spcBef>
              <a:spcAft>
                <a:spcPts val="0"/>
              </a:spcAft>
              <a:buFont typeface="Arial" panose="020B0604020202020204" pitchFamily="34" charset="0"/>
              <a:buChar char="•"/>
            </a:pPr>
            <a:r>
              <a:rPr lang="zh-CN" altLang="zh-CN" sz="1400" dirty="0">
                <a:latin typeface="+mn-lt"/>
                <a:ea typeface="+mn-ea"/>
                <a:sym typeface="+mn-ea"/>
              </a:rPr>
              <a:t>打造利润杠杆—规划企业内部运作价值链是商业模式设计与完善重要内容，它决定了产品或服务是否为企业带来价值和带来价值的多少，企业利润杠杆主要包括以下几种：组织与机制杠杆、技术与装备杠杆、生产运作杠杆、资本运作杠杆、供应与物流杠杆、信息杠杆、人力资源杠杆等。这些内部运作活动可以清楚界定企业的内部运作的成本及其结构以及计划实现的利润目标。</a:t>
            </a:r>
            <a:endParaRPr lang="zh-CN" altLang="zh-CN" sz="1400" dirty="0" smtClean="0">
              <a:latin typeface="+mn-lt"/>
              <a:ea typeface="+mn-ea"/>
              <a:sym typeface="+mn-ea"/>
            </a:endParaRPr>
          </a:p>
        </p:txBody>
      </p:sp>
      <p:sp>
        <p:nvSpPr>
          <p:cNvPr id="1158" name="文本框 1157"/>
          <p:cNvSpPr txBox="1"/>
          <p:nvPr>
            <p:custDataLst>
              <p:tags r:id="rId14"/>
            </p:custDataLst>
          </p:nvPr>
        </p:nvSpPr>
        <p:spPr>
          <a:xfrm>
            <a:off x="7555865" y="2633345"/>
            <a:ext cx="2211705" cy="3581400"/>
          </a:xfrm>
          <a:prstGeom prst="rect">
            <a:avLst/>
          </a:prstGeom>
          <a:noFill/>
        </p:spPr>
        <p:txBody>
          <a:bodyPr wrap="square" lIns="90000" tIns="46800" rIns="90000" bIns="46800" rtlCol="0">
            <a:noAutofit/>
          </a:bodyPr>
          <a:lstStyle/>
          <a:p>
            <a:pPr marL="171450" indent="-171450" algn="just">
              <a:lnSpc>
                <a:spcPct val="120000"/>
              </a:lnSpc>
              <a:spcBef>
                <a:spcPts val="0"/>
              </a:spcBef>
              <a:spcAft>
                <a:spcPts val="0"/>
              </a:spcAft>
              <a:buFont typeface="Arial" panose="020B0604020202020204" pitchFamily="34" charset="0"/>
              <a:buChar char="•"/>
            </a:pPr>
            <a:r>
              <a:rPr lang="zh-CN" altLang="zh-CN" sz="1400" dirty="0">
                <a:latin typeface="+mn-lt"/>
                <a:ea typeface="+mn-ea"/>
                <a:sym typeface="+mn-ea"/>
              </a:rPr>
              <a:t>利润渠道——即企业向顾客供应产品和传递产品信息的渠道，是商业模式得以正常运作必不可少的外部价值链。产品或服务的价值是传递是企业把产品和服务传递给目标客户的分销和传播活动，目的是便于目标客户方便地购买和了解公司的产品或服务。</a:t>
            </a:r>
            <a:endParaRPr lang="zh-CN" altLang="zh-CN" sz="1400" dirty="0" smtClean="0">
              <a:latin typeface="+mn-lt"/>
              <a:ea typeface="+mn-ea"/>
              <a:sym typeface="+mn-ea"/>
            </a:endParaRPr>
          </a:p>
        </p:txBody>
      </p:sp>
      <p:sp>
        <p:nvSpPr>
          <p:cNvPr id="1159" name="文本框 1158"/>
          <p:cNvSpPr txBox="1"/>
          <p:nvPr>
            <p:custDataLst>
              <p:tags r:id="rId15"/>
            </p:custDataLst>
          </p:nvPr>
        </p:nvSpPr>
        <p:spPr>
          <a:xfrm>
            <a:off x="7740650" y="1940560"/>
            <a:ext cx="2209800" cy="692785"/>
          </a:xfrm>
          <a:prstGeom prst="rect">
            <a:avLst/>
          </a:prstGeom>
          <a:noFill/>
        </p:spPr>
        <p:txBody>
          <a:bodyPr wrap="square" rtlCol="0" anchor="ctr"/>
          <a:lstStyle/>
          <a:p>
            <a:pPr algn="ctr"/>
            <a:r>
              <a:rPr lang="zh-CN" altLang="zh-CN" sz="1800" b="1" dirty="0">
                <a:solidFill>
                  <a:srgbClr val="40A693"/>
                </a:solidFill>
                <a:latin typeface="+mj-ea"/>
                <a:ea typeface="+mj-ea"/>
                <a:sym typeface="+mn-ea"/>
              </a:rPr>
              <a:t>疏通拓宽利润渠道，构筑商业模式外部运作价值链</a:t>
            </a:r>
            <a:endParaRPr lang="zh-CN" altLang="zh-CN" sz="1800" b="1" dirty="0" smtClean="0">
              <a:solidFill>
                <a:srgbClr val="40A693"/>
              </a:solidFill>
              <a:latin typeface="+mj-ea"/>
              <a:ea typeface="+mj-ea"/>
              <a:cs typeface="+mn-ea"/>
              <a:sym typeface="+mn-ea"/>
            </a:endParaRPr>
          </a:p>
        </p:txBody>
      </p:sp>
      <p:sp>
        <p:nvSpPr>
          <p:cNvPr id="1160" name="椭圆 1159"/>
          <p:cNvSpPr/>
          <p:nvPr>
            <p:custDataLst>
              <p:tags r:id="rId16"/>
            </p:custDataLst>
          </p:nvPr>
        </p:nvSpPr>
        <p:spPr>
          <a:xfrm>
            <a:off x="8473538" y="1355725"/>
            <a:ext cx="519553" cy="519553"/>
          </a:xfrm>
          <a:prstGeom prst="ellipse">
            <a:avLst/>
          </a:prstGeom>
          <a:solidFill>
            <a:srgbClr val="40A693"/>
          </a:solidFill>
          <a:ln w="38100">
            <a:noFill/>
          </a:ln>
        </p:spPr>
        <p:style>
          <a:lnRef idx="2">
            <a:srgbClr val="4276AA">
              <a:shade val="50000"/>
            </a:srgbClr>
          </a:lnRef>
          <a:fillRef idx="1">
            <a:srgbClr val="4276AA"/>
          </a:fillRef>
          <a:effectRef idx="0">
            <a:srgbClr val="4276AA"/>
          </a:effectRef>
          <a:fontRef idx="minor">
            <a:srgbClr val="FFFFFF"/>
          </a:fontRef>
        </p:style>
        <p:txBody>
          <a:bodyPr rtlCol="0" anchor="ct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a:endParaRPr lang="zh-CN" altLang="en-US" dirty="0"/>
          </a:p>
        </p:txBody>
      </p:sp>
      <p:sp>
        <p:nvSpPr>
          <p:cNvPr id="1161" name="任意多边形 1160"/>
          <p:cNvSpPr/>
          <p:nvPr>
            <p:custDataLst>
              <p:tags r:id="rId17"/>
            </p:custDataLst>
          </p:nvPr>
        </p:nvSpPr>
        <p:spPr bwMode="auto">
          <a:xfrm>
            <a:off x="8601020" y="1485613"/>
            <a:ext cx="265188" cy="2597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p>
        </p:txBody>
      </p:sp>
      <p:sp>
        <p:nvSpPr>
          <p:cNvPr id="1162" name="文本框 1161"/>
          <p:cNvSpPr txBox="1"/>
          <p:nvPr>
            <p:custDataLst>
              <p:tags r:id="rId18"/>
            </p:custDataLst>
          </p:nvPr>
        </p:nvSpPr>
        <p:spPr>
          <a:xfrm>
            <a:off x="9953625" y="1875155"/>
            <a:ext cx="1805940" cy="758190"/>
          </a:xfrm>
          <a:prstGeom prst="rect">
            <a:avLst/>
          </a:prstGeom>
          <a:noFill/>
        </p:spPr>
        <p:txBody>
          <a:bodyPr wrap="square" rtlCol="0" anchor="ctr"/>
          <a:lstStyle/>
          <a:p>
            <a:pPr algn="ctr"/>
            <a:r>
              <a:rPr lang="zh-CN" altLang="zh-CN" sz="1800" b="1" dirty="0">
                <a:solidFill>
                  <a:srgbClr val="4276AA"/>
                </a:solidFill>
                <a:latin typeface="+mn-lt"/>
                <a:ea typeface="+mn-ea"/>
                <a:sym typeface="+mn-ea"/>
              </a:rPr>
              <a:t>建立有效保护利润的利润屏障</a:t>
            </a:r>
            <a:endParaRPr lang="zh-CN" altLang="zh-CN" sz="1800" b="1" dirty="0" smtClean="0">
              <a:solidFill>
                <a:srgbClr val="4276AA"/>
              </a:solidFill>
              <a:latin typeface="+mn-lt"/>
              <a:ea typeface="+mn-ea"/>
              <a:cs typeface="+mn-ea"/>
              <a:sym typeface="+mn-ea"/>
            </a:endParaRPr>
          </a:p>
        </p:txBody>
      </p:sp>
      <p:sp>
        <p:nvSpPr>
          <p:cNvPr id="1163" name="椭圆 1162"/>
          <p:cNvSpPr/>
          <p:nvPr>
            <p:custDataLst>
              <p:tags r:id="rId19"/>
            </p:custDataLst>
          </p:nvPr>
        </p:nvSpPr>
        <p:spPr>
          <a:xfrm>
            <a:off x="10597095" y="1339215"/>
            <a:ext cx="519553" cy="519553"/>
          </a:xfrm>
          <a:prstGeom prst="ellipse">
            <a:avLst/>
          </a:prstGeom>
          <a:solidFill>
            <a:srgbClr val="4276AA"/>
          </a:solidFill>
          <a:ln w="38100">
            <a:noFill/>
          </a:ln>
        </p:spPr>
        <p:style>
          <a:lnRef idx="2">
            <a:srgbClr val="4276AA">
              <a:shade val="50000"/>
            </a:srgbClr>
          </a:lnRef>
          <a:fillRef idx="1">
            <a:srgbClr val="4276AA"/>
          </a:fillRef>
          <a:effectRef idx="0">
            <a:srgbClr val="4276AA"/>
          </a:effectRef>
          <a:fontRef idx="minor">
            <a:srgbClr val="FFFFFF"/>
          </a:fontRef>
        </p:style>
        <p:txBody>
          <a:bodyPr rtlCol="0" anchor="ctr"/>
          <a:lstStyle>
            <a:defPPr>
              <a:defRPr lang="zh-CN"/>
            </a:defPPr>
            <a:lvl1pPr marL="0" algn="l" defTabSz="913765" rtl="0" eaLnBrk="1" latinLnBrk="0" hangingPunct="1">
              <a:defRPr sz="1800" kern="1200">
                <a:solidFill>
                  <a:srgbClr val="FFFFFF"/>
                </a:solidFill>
              </a:defRPr>
            </a:lvl1pPr>
            <a:lvl2pPr marL="457200" algn="l" defTabSz="913765" rtl="0" eaLnBrk="1" latinLnBrk="0" hangingPunct="1">
              <a:defRPr sz="1800" kern="1200">
                <a:solidFill>
                  <a:srgbClr val="FFFFFF"/>
                </a:solidFill>
              </a:defRPr>
            </a:lvl2pPr>
            <a:lvl3pPr marL="914400" algn="l" defTabSz="913765" rtl="0" eaLnBrk="1" latinLnBrk="0" hangingPunct="1">
              <a:defRPr sz="1800" kern="1200">
                <a:solidFill>
                  <a:srgbClr val="FFFFFF"/>
                </a:solidFill>
              </a:defRPr>
            </a:lvl3pPr>
            <a:lvl4pPr marL="1371600" algn="l" defTabSz="913765" rtl="0" eaLnBrk="1" latinLnBrk="0" hangingPunct="1">
              <a:defRPr sz="1800" kern="1200">
                <a:solidFill>
                  <a:srgbClr val="FFFFFF"/>
                </a:solidFill>
              </a:defRPr>
            </a:lvl4pPr>
            <a:lvl5pPr marL="1828800" algn="l" defTabSz="913765" rtl="0" eaLnBrk="1" latinLnBrk="0" hangingPunct="1">
              <a:defRPr sz="1800" kern="1200">
                <a:solidFill>
                  <a:srgbClr val="FFFFFF"/>
                </a:solidFill>
              </a:defRPr>
            </a:lvl5pPr>
            <a:lvl6pPr marL="2286000" algn="l" defTabSz="913765" rtl="0" eaLnBrk="1" latinLnBrk="0" hangingPunct="1">
              <a:defRPr sz="1800" kern="1200">
                <a:solidFill>
                  <a:srgbClr val="FFFFFF"/>
                </a:solidFill>
              </a:defRPr>
            </a:lvl6pPr>
            <a:lvl7pPr marL="2743200" algn="l" defTabSz="913765" rtl="0" eaLnBrk="1" latinLnBrk="0" hangingPunct="1">
              <a:defRPr sz="1800" kern="1200">
                <a:solidFill>
                  <a:srgbClr val="FFFFFF"/>
                </a:solidFill>
              </a:defRPr>
            </a:lvl7pPr>
            <a:lvl8pPr marL="3200400" algn="l" defTabSz="913765" rtl="0" eaLnBrk="1" latinLnBrk="0" hangingPunct="1">
              <a:defRPr sz="1800" kern="1200">
                <a:solidFill>
                  <a:srgbClr val="FFFFFF"/>
                </a:solidFill>
              </a:defRPr>
            </a:lvl8pPr>
            <a:lvl9pPr marL="3657600" algn="l" defTabSz="913765" rtl="0" eaLnBrk="1" latinLnBrk="0" hangingPunct="1">
              <a:defRPr sz="1800" kern="1200">
                <a:solidFill>
                  <a:srgbClr val="FFFFFF"/>
                </a:solidFill>
              </a:defRPr>
            </a:lvl9pPr>
          </a:lstStyle>
          <a:p>
            <a:pPr algn="ctr"/>
            <a:endParaRPr lang="zh-CN" altLang="en-US" dirty="0"/>
          </a:p>
        </p:txBody>
      </p:sp>
      <p:sp>
        <p:nvSpPr>
          <p:cNvPr id="1164" name="任意多边形 1163"/>
          <p:cNvSpPr/>
          <p:nvPr>
            <p:custDataLst>
              <p:tags r:id="rId20"/>
            </p:custDataLst>
          </p:nvPr>
        </p:nvSpPr>
        <p:spPr bwMode="auto">
          <a:xfrm>
            <a:off x="10724577" y="1469103"/>
            <a:ext cx="265188" cy="2597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p>
        </p:txBody>
      </p:sp>
      <p:sp>
        <p:nvSpPr>
          <p:cNvPr id="1165" name="文本框 1164"/>
          <p:cNvSpPr txBox="1"/>
          <p:nvPr>
            <p:custDataLst>
              <p:tags r:id="rId21"/>
            </p:custDataLst>
          </p:nvPr>
        </p:nvSpPr>
        <p:spPr>
          <a:xfrm>
            <a:off x="9661525" y="2633345"/>
            <a:ext cx="2098040" cy="3923665"/>
          </a:xfrm>
          <a:prstGeom prst="rect">
            <a:avLst/>
          </a:prstGeom>
          <a:noFill/>
        </p:spPr>
        <p:txBody>
          <a:bodyPr wrap="square" lIns="90000" tIns="46800" rIns="90000" bIns="46800" rtlCol="0">
            <a:noAutofit/>
          </a:bodyPr>
          <a:lstStyle/>
          <a:p>
            <a:pPr marL="171450" indent="-171450" algn="just">
              <a:lnSpc>
                <a:spcPct val="120000"/>
              </a:lnSpc>
              <a:spcBef>
                <a:spcPts val="0"/>
              </a:spcBef>
              <a:spcAft>
                <a:spcPts val="0"/>
              </a:spcAft>
              <a:buFont typeface="Arial" panose="020B0604020202020204" pitchFamily="34" charset="0"/>
              <a:buChar char="•"/>
            </a:pPr>
            <a:r>
              <a:rPr lang="zh-CN" altLang="zh-CN" sz="1400" dirty="0">
                <a:latin typeface="+mn-lt"/>
                <a:ea typeface="+mn-ea"/>
                <a:sym typeface="+mn-ea"/>
              </a:rPr>
              <a:t>利润屏障是指企业为防止竞争者掠夺本企业的目标客户，保护利润不流失而采取的战略控制手段，利润杠杆是撬动“奶酪”为我所有，利润屏障是保护“奶酪”不为他人所动，比较有效的利润屏障主要有建立行业标准、控制价值链、领导地位、独特的企业文化、良好的客户关系、品牌、版权、专利等。</a:t>
            </a:r>
            <a:endParaRPr lang="zh-CN" altLang="zh-CN" sz="1400" dirty="0" smtClean="0">
              <a:latin typeface="+mn-lt"/>
              <a:ea typeface="+mn-ea"/>
              <a:sym typeface="+mn-ea"/>
            </a:endParaRPr>
          </a:p>
        </p:txBody>
      </p:sp>
    </p:spTree>
    <p:custDataLst>
      <p:tags r:id="rId2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095949" y="262255"/>
            <a:ext cx="599948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6</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市场调查与预测</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9" name="文本框 8"/>
          <p:cNvSpPr txBox="1"/>
          <p:nvPr/>
        </p:nvSpPr>
        <p:spPr>
          <a:xfrm>
            <a:off x="1077595" y="998855"/>
            <a:ext cx="3198495" cy="460375"/>
          </a:xfrm>
          <a:prstGeom prst="rect">
            <a:avLst/>
          </a:prstGeom>
          <a:noFill/>
        </p:spPr>
        <p:txBody>
          <a:bodyPr wrap="square" rtlCol="0">
            <a:spAutoFit/>
          </a:bodyPr>
          <a:p>
            <a:r>
              <a:rPr lang="zh-CN" altLang="en-US" sz="2400" b="1">
                <a:latin typeface="+mj-ea"/>
                <a:ea typeface="+mj-ea"/>
              </a:rPr>
              <a:t>一、市场调查的内容</a:t>
            </a:r>
            <a:endParaRPr lang="zh-CN" altLang="en-US" sz="2400" b="1">
              <a:latin typeface="+mj-ea"/>
              <a:ea typeface="+mj-ea"/>
            </a:endParaRPr>
          </a:p>
        </p:txBody>
      </p:sp>
      <p:sp>
        <p:nvSpPr>
          <p:cNvPr id="10" name="文本框 9"/>
          <p:cNvSpPr txBox="1"/>
          <p:nvPr/>
        </p:nvSpPr>
        <p:spPr>
          <a:xfrm>
            <a:off x="1056005" y="1686560"/>
            <a:ext cx="10080000" cy="1751965"/>
          </a:xfrm>
          <a:prstGeom prst="rect">
            <a:avLst/>
          </a:prstGeom>
          <a:noFill/>
        </p:spPr>
        <p:txBody>
          <a:bodyPr wrap="square" rtlCol="0">
            <a:spAutoFit/>
          </a:bodyPr>
          <a:p>
            <a:pPr indent="457200" algn="just">
              <a:lnSpc>
                <a:spcPct val="120000"/>
              </a:lnSpc>
              <a:spcBef>
                <a:spcPts val="0"/>
              </a:spcBef>
              <a:spcAft>
                <a:spcPts val="0"/>
              </a:spcAft>
            </a:pPr>
            <a:r>
              <a:rPr lang="zh-CN" altLang="en-US" dirty="0">
                <a:latin typeface="+mn-ea"/>
                <a:ea typeface="+mn-ea"/>
                <a:sym typeface="+mn-ea"/>
              </a:rPr>
              <a:t>市场调查的意义在于通过有目的地、有系统地搜集、记录、整理有关市场营销信息和资料，分析市场情况，了解市场的现状及其发展趋势，为市场预测和营销决策提供客观的、正确的资料。包括市场环境调查、市场状况调查、销售可能性调查，还可对消费者及消费需求、企业产品、产品价格、影响销售的社会和自然因素、销售渠道等开展调查。</a:t>
            </a:r>
            <a:endParaRPr lang="zh-CN" altLang="en-US" dirty="0">
              <a:latin typeface="+mn-ea"/>
              <a:ea typeface="+mn-ea"/>
              <a:sym typeface="+mn-ea"/>
            </a:endParaRPr>
          </a:p>
          <a:p>
            <a:pPr indent="457200" algn="just">
              <a:lnSpc>
                <a:spcPct val="120000"/>
              </a:lnSpc>
              <a:spcBef>
                <a:spcPts val="0"/>
              </a:spcBef>
              <a:spcAft>
                <a:spcPts val="0"/>
              </a:spcAft>
            </a:pPr>
            <a:r>
              <a:rPr lang="zh-CN" altLang="en-US" dirty="0">
                <a:latin typeface="+mn-ea"/>
                <a:ea typeface="+mn-ea"/>
                <a:cs typeface="+mn-ea"/>
                <a:sym typeface="+mn-ea"/>
              </a:rPr>
              <a:t>市场调查的内容涉及到市场营销活动的整个过程，主要包括有：</a:t>
            </a:r>
            <a:endParaRPr lang="zh-CN" altLang="en-US">
              <a:latin typeface="+mn-ea"/>
              <a:ea typeface="+mn-ea"/>
            </a:endParaRPr>
          </a:p>
        </p:txBody>
      </p:sp>
      <p:grpSp>
        <p:nvGrpSpPr>
          <p:cNvPr id="46" name="组合 45"/>
          <p:cNvGrpSpPr/>
          <p:nvPr>
            <p:custDataLst>
              <p:tags r:id="rId2"/>
            </p:custDataLst>
          </p:nvPr>
        </p:nvGrpSpPr>
        <p:grpSpPr>
          <a:xfrm rot="0">
            <a:off x="1737995" y="3392170"/>
            <a:ext cx="2714509" cy="1566087"/>
            <a:chOff x="928644" y="1837507"/>
            <a:chExt cx="2309360" cy="1666434"/>
          </a:xfrm>
        </p:grpSpPr>
        <p:sp>
          <p:nvSpPr>
            <p:cNvPr id="47" name="任意多边形 46"/>
            <p:cNvSpPr/>
            <p:nvPr>
              <p:custDataLst>
                <p:tags r:id="rId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4276AA"/>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48" name="菱形 47"/>
            <p:cNvSpPr/>
            <p:nvPr>
              <p:custDataLst>
                <p:tags r:id="rId4"/>
              </p:custDataLst>
            </p:nvPr>
          </p:nvSpPr>
          <p:spPr>
            <a:xfrm>
              <a:off x="1717567" y="1915885"/>
              <a:ext cx="729543" cy="715341"/>
            </a:xfrm>
            <a:prstGeom prst="diamond">
              <a:avLst/>
            </a:prstGeom>
            <a:solidFill>
              <a:srgbClr val="4276AA"/>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90000"/>
            </a:bodyPr>
            <a:lstStyle/>
            <a:p>
              <a:pPr algn="ctr"/>
              <a:endParaRPr lang="zh-CN" altLang="en-US" sz="1800"/>
            </a:p>
          </p:txBody>
        </p:sp>
        <p:sp>
          <p:nvSpPr>
            <p:cNvPr id="49" name="标题 1"/>
            <p:cNvSpPr txBox="1"/>
            <p:nvPr>
              <p:custDataLst>
                <p:tags r:id="rId5"/>
              </p:custDataLst>
            </p:nvPr>
          </p:nvSpPr>
          <p:spPr>
            <a:xfrm>
              <a:off x="1029049" y="2647862"/>
              <a:ext cx="2069611" cy="775084"/>
            </a:xfrm>
            <a:prstGeom prst="rect">
              <a:avLst/>
            </a:prstGeom>
            <a:noFill/>
          </p:spPr>
          <p:txBody>
            <a:bodyPr wrap="square" rtlCol="0" anchor="ctr" anchorCtr="0">
              <a:normAutofit/>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（1）市场环境调查</a:t>
              </a:r>
              <a:endParaRPr lang="zh-CN" altLang="en-US" sz="1800" dirty="0">
                <a:solidFill>
                  <a:srgbClr val="3F4143"/>
                </a:solidFill>
                <a:latin typeface="+mj-ea"/>
                <a:ea typeface="+mj-ea"/>
                <a:cs typeface="+mj-ea"/>
              </a:endParaRPr>
            </a:p>
          </p:txBody>
        </p:sp>
        <p:sp>
          <p:nvSpPr>
            <p:cNvPr id="50" name="KSO_Shape"/>
            <p:cNvSpPr/>
            <p:nvPr>
              <p:custDataLst>
                <p:tags r:id="rId6"/>
              </p:custDataLst>
            </p:nvPr>
          </p:nvSpPr>
          <p:spPr>
            <a:xfrm>
              <a:off x="1913106" y="2101046"/>
              <a:ext cx="329510" cy="30699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anchor="ctr">
              <a:normAutofit fontScale="60000"/>
            </a:bodyPr>
            <a:lstStyle/>
            <a:p>
              <a:pPr algn="ctr">
                <a:defRPr/>
              </a:pPr>
              <a:endParaRPr lang="zh-CN" altLang="en-US" sz="1800">
                <a:solidFill>
                  <a:srgbClr val="FFFFFF"/>
                </a:solidFill>
              </a:endParaRPr>
            </a:p>
          </p:txBody>
        </p:sp>
      </p:grpSp>
      <p:grpSp>
        <p:nvGrpSpPr>
          <p:cNvPr id="51" name="组合 50"/>
          <p:cNvGrpSpPr/>
          <p:nvPr>
            <p:custDataLst>
              <p:tags r:id="rId7"/>
            </p:custDataLst>
          </p:nvPr>
        </p:nvGrpSpPr>
        <p:grpSpPr>
          <a:xfrm rot="0">
            <a:off x="3331470" y="5159931"/>
            <a:ext cx="2714509" cy="1639536"/>
            <a:chOff x="928644" y="3683726"/>
            <a:chExt cx="2309360" cy="1666434"/>
          </a:xfrm>
        </p:grpSpPr>
        <p:grpSp>
          <p:nvGrpSpPr>
            <p:cNvPr id="52" name="组合 51"/>
            <p:cNvGrpSpPr/>
            <p:nvPr/>
          </p:nvGrpSpPr>
          <p:grpSpPr>
            <a:xfrm flipV="1">
              <a:off x="928644" y="3683726"/>
              <a:ext cx="2309360" cy="1666434"/>
              <a:chOff x="928644" y="1837507"/>
              <a:chExt cx="2309360" cy="1666434"/>
            </a:xfrm>
          </p:grpSpPr>
          <p:sp>
            <p:nvSpPr>
              <p:cNvPr id="53" name="任意多边形 52"/>
              <p:cNvSpPr/>
              <p:nvPr>
                <p:custDataLst>
                  <p:tags r:id="rId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4276AA"/>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54" name="菱形 53"/>
              <p:cNvSpPr/>
              <p:nvPr>
                <p:custDataLst>
                  <p:tags r:id="rId9"/>
                </p:custDataLst>
              </p:nvPr>
            </p:nvSpPr>
            <p:spPr>
              <a:xfrm>
                <a:off x="1717567" y="1915885"/>
                <a:ext cx="729543" cy="715341"/>
              </a:xfrm>
              <a:prstGeom prst="diamond">
                <a:avLst/>
              </a:prstGeom>
              <a:solidFill>
                <a:srgbClr val="4276AA"/>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lnSpcReduction="10000"/>
              </a:bodyPr>
              <a:lstStyle/>
              <a:p>
                <a:pPr algn="ctr"/>
                <a:endParaRPr lang="zh-CN" altLang="en-US" sz="1800"/>
              </a:p>
            </p:txBody>
          </p:sp>
        </p:grpSp>
        <p:sp>
          <p:nvSpPr>
            <p:cNvPr id="55" name="标题 1"/>
            <p:cNvSpPr txBox="1"/>
            <p:nvPr>
              <p:custDataLst>
                <p:tags r:id="rId10"/>
              </p:custDataLst>
            </p:nvPr>
          </p:nvSpPr>
          <p:spPr>
            <a:xfrm>
              <a:off x="941883" y="3705869"/>
              <a:ext cx="2296121" cy="775012"/>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（4）市场营销因素调查</a:t>
              </a:r>
              <a:endParaRPr lang="zh-CN" altLang="en-US" sz="1800" dirty="0">
                <a:solidFill>
                  <a:srgbClr val="3F4143"/>
                </a:solidFill>
                <a:latin typeface="+mj-ea"/>
                <a:ea typeface="+mj-ea"/>
                <a:cs typeface="+mj-ea"/>
              </a:endParaRPr>
            </a:p>
          </p:txBody>
        </p:sp>
        <p:sp>
          <p:nvSpPr>
            <p:cNvPr id="56" name="KSO_Shape"/>
            <p:cNvSpPr/>
            <p:nvPr>
              <p:custDataLst>
                <p:tags r:id="rId11"/>
              </p:custDataLst>
            </p:nvPr>
          </p:nvSpPr>
          <p:spPr bwMode="auto">
            <a:xfrm>
              <a:off x="1903372" y="4776673"/>
              <a:ext cx="326026" cy="226044"/>
            </a:xfrm>
            <a:custGeom>
              <a:avLst/>
              <a:gdLst>
                <a:gd name="T0" fmla="*/ 381408390 w 6190"/>
                <a:gd name="T1" fmla="*/ 48095465 h 4291"/>
                <a:gd name="T2" fmla="*/ 398361967 w 6190"/>
                <a:gd name="T3" fmla="*/ 65137202 h 4291"/>
                <a:gd name="T4" fmla="*/ 398361967 w 6190"/>
                <a:gd name="T5" fmla="*/ 340645740 h 4291"/>
                <a:gd name="T6" fmla="*/ 243222337 w 6190"/>
                <a:gd name="T7" fmla="*/ 340645740 h 4291"/>
                <a:gd name="T8" fmla="*/ 243222337 w 6190"/>
                <a:gd name="T9" fmla="*/ 352290696 h 4291"/>
                <a:gd name="T10" fmla="*/ 255534977 w 6190"/>
                <a:gd name="T11" fmla="*/ 354089520 h 4291"/>
                <a:gd name="T12" fmla="*/ 267942405 w 6190"/>
                <a:gd name="T13" fmla="*/ 356456556 h 4291"/>
                <a:gd name="T14" fmla="*/ 280444621 w 6190"/>
                <a:gd name="T15" fmla="*/ 359202195 h 4291"/>
                <a:gd name="T16" fmla="*/ 292852049 w 6190"/>
                <a:gd name="T17" fmla="*/ 362515737 h 4291"/>
                <a:gd name="T18" fmla="*/ 305259477 w 6190"/>
                <a:gd name="T19" fmla="*/ 366208191 h 4291"/>
                <a:gd name="T20" fmla="*/ 317666598 w 6190"/>
                <a:gd name="T21" fmla="*/ 370563353 h 4291"/>
                <a:gd name="T22" fmla="*/ 330074026 w 6190"/>
                <a:gd name="T23" fmla="*/ 375391922 h 4291"/>
                <a:gd name="T24" fmla="*/ 342481454 w 6190"/>
                <a:gd name="T25" fmla="*/ 380693590 h 4291"/>
                <a:gd name="T26" fmla="*/ 342481454 w 6190"/>
                <a:gd name="T27" fmla="*/ 406256349 h 4291"/>
                <a:gd name="T28" fmla="*/ 59858547 w 6190"/>
                <a:gd name="T29" fmla="*/ 406256349 h 4291"/>
                <a:gd name="T30" fmla="*/ 59858547 w 6190"/>
                <a:gd name="T31" fmla="*/ 380693590 h 4291"/>
                <a:gd name="T32" fmla="*/ 65920078 w 6190"/>
                <a:gd name="T33" fmla="*/ 378232057 h 4291"/>
                <a:gd name="T34" fmla="*/ 77853872 w 6190"/>
                <a:gd name="T35" fmla="*/ 373593097 h 4291"/>
                <a:gd name="T36" fmla="*/ 89882455 w 6190"/>
                <a:gd name="T37" fmla="*/ 369332432 h 4291"/>
                <a:gd name="T38" fmla="*/ 101816249 w 6190"/>
                <a:gd name="T39" fmla="*/ 365545482 h 4291"/>
                <a:gd name="T40" fmla="*/ 113939620 w 6190"/>
                <a:gd name="T41" fmla="*/ 362137135 h 4291"/>
                <a:gd name="T42" fmla="*/ 125967894 w 6190"/>
                <a:gd name="T43" fmla="*/ 359107390 h 4291"/>
                <a:gd name="T44" fmla="*/ 137901688 w 6190"/>
                <a:gd name="T45" fmla="*/ 356456556 h 4291"/>
                <a:gd name="T46" fmla="*/ 150025059 w 6190"/>
                <a:gd name="T47" fmla="*/ 354373626 h 4291"/>
                <a:gd name="T48" fmla="*/ 155992110 w 6190"/>
                <a:gd name="T49" fmla="*/ 340645740 h 4291"/>
                <a:gd name="T50" fmla="*/ 0 w 6190"/>
                <a:gd name="T51" fmla="*/ 340645740 h 4291"/>
                <a:gd name="T52" fmla="*/ 0 w 6190"/>
                <a:gd name="T53" fmla="*/ 65137202 h 4291"/>
                <a:gd name="T54" fmla="*/ 16953577 w 6190"/>
                <a:gd name="T55" fmla="*/ 48095465 h 4291"/>
                <a:gd name="T56" fmla="*/ 420335326 w 6190"/>
                <a:gd name="T57" fmla="*/ 406256349 h 4291"/>
                <a:gd name="T58" fmla="*/ 586272213 w 6190"/>
                <a:gd name="T59" fmla="*/ 0 h 4291"/>
                <a:gd name="T60" fmla="*/ 420335326 w 6190"/>
                <a:gd name="T61" fmla="*/ 406256349 h 4291"/>
                <a:gd name="T62" fmla="*/ 441266937 w 6190"/>
                <a:gd name="T63" fmla="*/ 35408890 h 4291"/>
                <a:gd name="T64" fmla="*/ 568276888 w 6190"/>
                <a:gd name="T65" fmla="*/ 74889145 h 4291"/>
                <a:gd name="T66" fmla="*/ 441266937 w 6190"/>
                <a:gd name="T67" fmla="*/ 35408890 h 4291"/>
                <a:gd name="T68" fmla="*/ 441266937 w 6190"/>
                <a:gd name="T69" fmla="*/ 97043248 h 4291"/>
                <a:gd name="T70" fmla="*/ 568276888 w 6190"/>
                <a:gd name="T71" fmla="*/ 136712804 h 4291"/>
                <a:gd name="T72" fmla="*/ 441266937 w 6190"/>
                <a:gd name="T73" fmla="*/ 97043248 h 4291"/>
                <a:gd name="T74" fmla="*/ 440604034 w 6190"/>
                <a:gd name="T75" fmla="*/ 170228065 h 4291"/>
                <a:gd name="T76" fmla="*/ 483224639 w 6190"/>
                <a:gd name="T77" fmla="*/ 200808694 h 4291"/>
                <a:gd name="T78" fmla="*/ 440604034 w 6190"/>
                <a:gd name="T79" fmla="*/ 170228065 h 4291"/>
                <a:gd name="T80" fmla="*/ 440604034 w 6190"/>
                <a:gd name="T81" fmla="*/ 219365150 h 4291"/>
                <a:gd name="T82" fmla="*/ 483224639 w 6190"/>
                <a:gd name="T83" fmla="*/ 249945779 h 4291"/>
                <a:gd name="T84" fmla="*/ 440604034 w 6190"/>
                <a:gd name="T85" fmla="*/ 219365150 h 4291"/>
                <a:gd name="T86" fmla="*/ 364360025 w 6190"/>
                <a:gd name="T87" fmla="*/ 82179246 h 4291"/>
                <a:gd name="T88" fmla="*/ 34001942 w 6190"/>
                <a:gd name="T89" fmla="*/ 306562266 h 4291"/>
                <a:gd name="T90" fmla="*/ 364360025 w 6190"/>
                <a:gd name="T91" fmla="*/ 821792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FFFF"/>
            </a:solidFill>
            <a:ln>
              <a:noFill/>
            </a:ln>
          </p:spPr>
          <p:txBody>
            <a:bodyPr anchor="ctr">
              <a:normAutofit fontScale="50000" lnSpcReduction="20000"/>
            </a:bodyPr>
            <a:lstStyle/>
            <a:p>
              <a:endParaRPr lang="zh-CN" altLang="en-US" sz="1800"/>
            </a:p>
          </p:txBody>
        </p:sp>
      </p:grpSp>
      <p:grpSp>
        <p:nvGrpSpPr>
          <p:cNvPr id="57" name="组合 56"/>
          <p:cNvGrpSpPr/>
          <p:nvPr>
            <p:custDataLst>
              <p:tags r:id="rId12"/>
            </p:custDataLst>
          </p:nvPr>
        </p:nvGrpSpPr>
        <p:grpSpPr>
          <a:xfrm rot="0">
            <a:off x="6289358" y="5181717"/>
            <a:ext cx="2714509" cy="1617751"/>
            <a:chOff x="3445421" y="3683726"/>
            <a:chExt cx="2309360" cy="1666434"/>
          </a:xfrm>
        </p:grpSpPr>
        <p:grpSp>
          <p:nvGrpSpPr>
            <p:cNvPr id="58" name="组合 57"/>
            <p:cNvGrpSpPr/>
            <p:nvPr/>
          </p:nvGrpSpPr>
          <p:grpSpPr>
            <a:xfrm flipV="1">
              <a:off x="3445421" y="3683726"/>
              <a:ext cx="2309360" cy="1666434"/>
              <a:chOff x="928644" y="1837507"/>
              <a:chExt cx="2309360" cy="1666434"/>
            </a:xfrm>
          </p:grpSpPr>
          <p:sp>
            <p:nvSpPr>
              <p:cNvPr id="59" name="任意多边形 58"/>
              <p:cNvSpPr/>
              <p:nvPr>
                <p:custDataLst>
                  <p:tags r:id="rId1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2888AF"/>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60" name="菱形 59"/>
              <p:cNvSpPr/>
              <p:nvPr>
                <p:custDataLst>
                  <p:tags r:id="rId14"/>
                </p:custDataLst>
              </p:nvPr>
            </p:nvSpPr>
            <p:spPr>
              <a:xfrm>
                <a:off x="1717567" y="1915885"/>
                <a:ext cx="729543" cy="715341"/>
              </a:xfrm>
              <a:prstGeom prst="diamond">
                <a:avLst/>
              </a:prstGeom>
              <a:solidFill>
                <a:srgbClr val="2888AF"/>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lnSpcReduction="20000"/>
              </a:bodyPr>
              <a:lstStyle/>
              <a:p>
                <a:pPr algn="ctr"/>
                <a:endParaRPr lang="zh-CN" altLang="en-US" sz="1800"/>
              </a:p>
            </p:txBody>
          </p:sp>
        </p:grpSp>
        <p:sp>
          <p:nvSpPr>
            <p:cNvPr id="61" name="标题 1"/>
            <p:cNvSpPr txBox="1"/>
            <p:nvPr>
              <p:custDataLst>
                <p:tags r:id="rId15"/>
              </p:custDataLst>
            </p:nvPr>
          </p:nvSpPr>
          <p:spPr>
            <a:xfrm>
              <a:off x="3445951" y="3706167"/>
              <a:ext cx="2308830" cy="775190"/>
            </a:xfrm>
            <a:prstGeom prst="rect">
              <a:avLst/>
            </a:prstGeom>
            <a:noFill/>
          </p:spPr>
          <p:txBody>
            <a:bodyPr wrap="square" rtlCol="0" anchor="ctr" anchorCtr="0">
              <a:normAutofit lnSpcReduction="10000"/>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（5）市场竞争情况调查</a:t>
              </a:r>
              <a:endParaRPr lang="zh-CN" altLang="en-US" sz="1800" dirty="0">
                <a:solidFill>
                  <a:srgbClr val="3F4143"/>
                </a:solidFill>
                <a:latin typeface="+mj-ea"/>
                <a:ea typeface="+mj-ea"/>
                <a:cs typeface="+mj-ea"/>
              </a:endParaRPr>
            </a:p>
          </p:txBody>
        </p:sp>
        <p:sp>
          <p:nvSpPr>
            <p:cNvPr id="62" name="KSO_Shape"/>
            <p:cNvSpPr/>
            <p:nvPr>
              <p:custDataLst>
                <p:tags r:id="rId16"/>
              </p:custDataLst>
            </p:nvPr>
          </p:nvSpPr>
          <p:spPr bwMode="auto">
            <a:xfrm>
              <a:off x="4430034" y="4738453"/>
              <a:ext cx="316132" cy="276088"/>
            </a:xfrm>
            <a:custGeom>
              <a:avLst/>
              <a:gdLst>
                <a:gd name="T0" fmla="*/ 293283150 w 6361"/>
                <a:gd name="T1" fmla="*/ 212252054 h 5554"/>
                <a:gd name="T2" fmla="*/ 271937028 w 6361"/>
                <a:gd name="T3" fmla="*/ 183646839 h 5554"/>
                <a:gd name="T4" fmla="*/ 259380679 w 6361"/>
                <a:gd name="T5" fmla="*/ 149392412 h 5554"/>
                <a:gd name="T6" fmla="*/ 257228008 w 6361"/>
                <a:gd name="T7" fmla="*/ 114868989 h 5554"/>
                <a:gd name="T8" fmla="*/ 265569159 w 6361"/>
                <a:gd name="T9" fmla="*/ 78731292 h 5554"/>
                <a:gd name="T10" fmla="*/ 283417341 w 6361"/>
                <a:gd name="T11" fmla="*/ 47615549 h 5554"/>
                <a:gd name="T12" fmla="*/ 306825990 w 6361"/>
                <a:gd name="T13" fmla="*/ 24749410 h 5554"/>
                <a:gd name="T14" fmla="*/ 338486246 w 6361"/>
                <a:gd name="T15" fmla="*/ 7532481 h 5554"/>
                <a:gd name="T16" fmla="*/ 374810322 w 6361"/>
                <a:gd name="T17" fmla="*/ 179430 h 5554"/>
                <a:gd name="T18" fmla="*/ 409250961 w 6361"/>
                <a:gd name="T19" fmla="*/ 3228249 h 5554"/>
                <a:gd name="T20" fmla="*/ 443063588 w 6361"/>
                <a:gd name="T21" fmla="*/ 16499507 h 5554"/>
                <a:gd name="T22" fmla="*/ 469163077 w 6361"/>
                <a:gd name="T23" fmla="*/ 36496258 h 5554"/>
                <a:gd name="T24" fmla="*/ 490509199 w 6361"/>
                <a:gd name="T25" fmla="*/ 65101474 h 5554"/>
                <a:gd name="T26" fmla="*/ 502976003 w 6361"/>
                <a:gd name="T27" fmla="*/ 99266035 h 5554"/>
                <a:gd name="T28" fmla="*/ 505128374 w 6361"/>
                <a:gd name="T29" fmla="*/ 133968888 h 5554"/>
                <a:gd name="T30" fmla="*/ 496877068 w 6361"/>
                <a:gd name="T31" fmla="*/ 169927155 h 5554"/>
                <a:gd name="T32" fmla="*/ 478939341 w 6361"/>
                <a:gd name="T33" fmla="*/ 201132763 h 5554"/>
                <a:gd name="T34" fmla="*/ 445395648 w 6361"/>
                <a:gd name="T35" fmla="*/ 230903827 h 5554"/>
                <a:gd name="T36" fmla="*/ 493737906 w 6361"/>
                <a:gd name="T37" fmla="*/ 469160405 h 5554"/>
                <a:gd name="T38" fmla="*/ 488894696 w 6361"/>
                <a:gd name="T39" fmla="*/ 485211485 h 5554"/>
                <a:gd name="T40" fmla="*/ 476069113 w 6361"/>
                <a:gd name="T41" fmla="*/ 495792785 h 5554"/>
                <a:gd name="T42" fmla="*/ 139825083 w 6361"/>
                <a:gd name="T43" fmla="*/ 497945051 h 5554"/>
                <a:gd name="T44" fmla="*/ 124398507 w 6361"/>
                <a:gd name="T45" fmla="*/ 491488553 h 5554"/>
                <a:gd name="T46" fmla="*/ 115070865 w 6361"/>
                <a:gd name="T47" fmla="*/ 477679303 h 5554"/>
                <a:gd name="T48" fmla="*/ 40539574 w 6361"/>
                <a:gd name="T49" fmla="*/ 287755397 h 5554"/>
                <a:gd name="T50" fmla="*/ 116954601 w 6361"/>
                <a:gd name="T51" fmla="*/ 251617700 h 5554"/>
                <a:gd name="T52" fmla="*/ 113187427 w 6361"/>
                <a:gd name="T53" fmla="*/ 235566620 h 5554"/>
                <a:gd name="T54" fmla="*/ 79912968 w 6361"/>
                <a:gd name="T55" fmla="*/ 200774202 h 5554"/>
                <a:gd name="T56" fmla="*/ 68881278 w 6361"/>
                <a:gd name="T57" fmla="*/ 161767117 h 5554"/>
                <a:gd name="T58" fmla="*/ 71661362 w 6361"/>
                <a:gd name="T59" fmla="*/ 134237884 h 5554"/>
                <a:gd name="T60" fmla="*/ 95608479 w 6361"/>
                <a:gd name="T61" fmla="*/ 92361411 h 5554"/>
                <a:gd name="T62" fmla="*/ 141887910 w 6361"/>
                <a:gd name="T63" fmla="*/ 67432870 h 5554"/>
                <a:gd name="T64" fmla="*/ 167449230 w 6361"/>
                <a:gd name="T65" fmla="*/ 65818896 h 5554"/>
                <a:gd name="T66" fmla="*/ 207898960 w 6361"/>
                <a:gd name="T67" fmla="*/ 78731292 h 5554"/>
                <a:gd name="T68" fmla="*/ 240904785 w 6361"/>
                <a:gd name="T69" fmla="*/ 113524010 h 5554"/>
                <a:gd name="T70" fmla="*/ 251846630 w 6361"/>
                <a:gd name="T71" fmla="*/ 152351665 h 5554"/>
                <a:gd name="T72" fmla="*/ 249156091 w 6361"/>
                <a:gd name="T73" fmla="*/ 180060028 h 5554"/>
                <a:gd name="T74" fmla="*/ 225119429 w 6361"/>
                <a:gd name="T75" fmla="*/ 221846936 h 5554"/>
                <a:gd name="T76" fmla="*/ 397950038 w 6361"/>
                <a:gd name="T77" fmla="*/ 210638079 h 5554"/>
                <a:gd name="T78" fmla="*/ 430955563 w 6361"/>
                <a:gd name="T79" fmla="*/ 196828531 h 5554"/>
                <a:gd name="T80" fmla="*/ 296332468 w 6361"/>
                <a:gd name="T81" fmla="*/ 101507867 h 5554"/>
                <a:gd name="T82" fmla="*/ 294717965 w 6361"/>
                <a:gd name="T83" fmla="*/ 140245956 h 5554"/>
                <a:gd name="T84" fmla="*/ 357679697 w 6361"/>
                <a:gd name="T85" fmla="*/ 39724507 h 5554"/>
                <a:gd name="T86" fmla="*/ 323777226 w 6361"/>
                <a:gd name="T87" fmla="*/ 57837988 h 5554"/>
                <a:gd name="T88" fmla="*/ 466831316 w 6361"/>
                <a:gd name="T89" fmla="*/ 144101762 h 5554"/>
                <a:gd name="T90" fmla="*/ 466831316 w 6361"/>
                <a:gd name="T91" fmla="*/ 104556685 h 5554"/>
                <a:gd name="T92" fmla="*/ 326198831 w 6361"/>
                <a:gd name="T93" fmla="*/ 192883159 h 5554"/>
                <a:gd name="T94" fmla="*/ 360908404 w 6361"/>
                <a:gd name="T95" fmla="*/ 209920658 h 5554"/>
                <a:gd name="T96" fmla="*/ 436068007 w 6361"/>
                <a:gd name="T97" fmla="*/ 55775587 h 5554"/>
                <a:gd name="T98" fmla="*/ 401178745 w 6361"/>
                <a:gd name="T99" fmla="*/ 38738089 h 5554"/>
                <a:gd name="T100" fmla="*/ 184400466 w 6361"/>
                <a:gd name="T101" fmla="*/ 217273708 h 5554"/>
                <a:gd name="T102" fmla="*/ 206194912 w 6361"/>
                <a:gd name="T103" fmla="*/ 202836603 h 5554"/>
                <a:gd name="T104" fmla="*/ 95698024 w 6361"/>
                <a:gd name="T105" fmla="*/ 154683062 h 5554"/>
                <a:gd name="T106" fmla="*/ 135340652 w 6361"/>
                <a:gd name="T107" fmla="*/ 159256290 h 5554"/>
                <a:gd name="T108" fmla="*/ 129690340 w 6361"/>
                <a:gd name="T109" fmla="*/ 100073322 h 5554"/>
                <a:gd name="T110" fmla="*/ 110317499 w 6361"/>
                <a:gd name="T111" fmla="*/ 116124403 h 5554"/>
                <a:gd name="T112" fmla="*/ 225119429 w 6361"/>
                <a:gd name="T113" fmla="*/ 157104323 h 5554"/>
                <a:gd name="T114" fmla="*/ 112828649 w 6361"/>
                <a:gd name="T115" fmla="*/ 201043197 h 5554"/>
                <a:gd name="T116" fmla="*/ 131842711 w 6361"/>
                <a:gd name="T117" fmla="*/ 215211307 h 5554"/>
                <a:gd name="T118" fmla="*/ 210320565 w 6361"/>
                <a:gd name="T119" fmla="*/ 115855407 h 5554"/>
                <a:gd name="T120" fmla="*/ 188795353 w 6361"/>
                <a:gd name="T121" fmla="*/ 98907474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FFFFFF"/>
            </a:solidFill>
            <a:ln>
              <a:noFill/>
            </a:ln>
          </p:spPr>
          <p:txBody>
            <a:bodyPr tIns="720000" anchor="ctr">
              <a:normAutofit fontScale="25000" lnSpcReduction="20000"/>
            </a:bodyPr>
            <a:lstStyle/>
            <a:p>
              <a:endParaRPr lang="zh-CN" altLang="en-US" sz="1800"/>
            </a:p>
          </p:txBody>
        </p:sp>
      </p:grpSp>
      <p:grpSp>
        <p:nvGrpSpPr>
          <p:cNvPr id="63" name="组合 62"/>
          <p:cNvGrpSpPr/>
          <p:nvPr>
            <p:custDataLst>
              <p:tags r:id="rId17"/>
            </p:custDataLst>
          </p:nvPr>
        </p:nvGrpSpPr>
        <p:grpSpPr>
          <a:xfrm rot="0">
            <a:off x="4695883" y="3392170"/>
            <a:ext cx="2714509" cy="1566710"/>
            <a:chOff x="3445421" y="2368731"/>
            <a:chExt cx="2309360" cy="1666434"/>
          </a:xfrm>
        </p:grpSpPr>
        <p:grpSp>
          <p:nvGrpSpPr>
            <p:cNvPr id="64" name="组合 63"/>
            <p:cNvGrpSpPr/>
            <p:nvPr/>
          </p:nvGrpSpPr>
          <p:grpSpPr>
            <a:xfrm>
              <a:off x="3445421" y="2368731"/>
              <a:ext cx="2309360" cy="1666434"/>
              <a:chOff x="928644" y="1837507"/>
              <a:chExt cx="2309360" cy="1666434"/>
            </a:xfrm>
          </p:grpSpPr>
          <p:sp>
            <p:nvSpPr>
              <p:cNvPr id="65" name="任意多边形 64"/>
              <p:cNvSpPr/>
              <p:nvPr>
                <p:custDataLst>
                  <p:tags r:id="rId1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2888AF"/>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66" name="菱形 65"/>
              <p:cNvSpPr/>
              <p:nvPr>
                <p:custDataLst>
                  <p:tags r:id="rId19"/>
                </p:custDataLst>
              </p:nvPr>
            </p:nvSpPr>
            <p:spPr>
              <a:xfrm>
                <a:off x="1717567" y="1915885"/>
                <a:ext cx="729543" cy="715341"/>
              </a:xfrm>
              <a:prstGeom prst="diamond">
                <a:avLst/>
              </a:prstGeom>
              <a:solidFill>
                <a:srgbClr val="2888AF"/>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90000"/>
              </a:bodyPr>
              <a:lstStyle/>
              <a:p>
                <a:pPr algn="ctr"/>
                <a:endParaRPr lang="zh-CN" altLang="en-US" sz="1800"/>
              </a:p>
            </p:txBody>
          </p:sp>
          <p:sp>
            <p:nvSpPr>
              <p:cNvPr id="67" name="标题 1"/>
              <p:cNvSpPr txBox="1"/>
              <p:nvPr>
                <p:custDataLst>
                  <p:tags r:id="rId20"/>
                </p:custDataLst>
              </p:nvPr>
            </p:nvSpPr>
            <p:spPr>
              <a:xfrm>
                <a:off x="1029049" y="2647862"/>
                <a:ext cx="2069611" cy="775084"/>
              </a:xfrm>
              <a:prstGeom prst="rect">
                <a:avLst/>
              </a:prstGeom>
              <a:noFill/>
            </p:spPr>
            <p:txBody>
              <a:bodyPr wrap="square" rtlCol="0" anchor="ctr" anchorCtr="0">
                <a:normAutofit/>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（2）市场需求调查</a:t>
                </a:r>
                <a:endParaRPr lang="zh-CN" altLang="en-US" sz="1800" dirty="0">
                  <a:solidFill>
                    <a:srgbClr val="3F4143"/>
                  </a:solidFill>
                  <a:latin typeface="+mj-ea"/>
                  <a:ea typeface="+mj-ea"/>
                  <a:cs typeface="+mj-ea"/>
                </a:endParaRPr>
              </a:p>
            </p:txBody>
          </p:sp>
        </p:grpSp>
        <p:sp>
          <p:nvSpPr>
            <p:cNvPr id="68" name="KSO_Shape"/>
            <p:cNvSpPr/>
            <p:nvPr>
              <p:custDataLst>
                <p:tags r:id="rId21"/>
              </p:custDataLst>
            </p:nvPr>
          </p:nvSpPr>
          <p:spPr>
            <a:xfrm>
              <a:off x="4438249" y="2669322"/>
              <a:ext cx="319648" cy="2525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bIns="324000" anchor="ctr">
              <a:normAutofit fontScale="25000" lnSpcReduction="20000"/>
            </a:bodyPr>
            <a:lstStyle/>
            <a:p>
              <a:pPr algn="ctr">
                <a:defRPr/>
              </a:pPr>
              <a:endParaRPr lang="zh-CN" altLang="en-US" sz="1800" dirty="0">
                <a:solidFill>
                  <a:srgbClr val="3F4143"/>
                </a:solidFill>
              </a:endParaRPr>
            </a:p>
          </p:txBody>
        </p:sp>
      </p:grpSp>
      <p:grpSp>
        <p:nvGrpSpPr>
          <p:cNvPr id="69" name="组合 68"/>
          <p:cNvGrpSpPr/>
          <p:nvPr>
            <p:custDataLst>
              <p:tags r:id="rId22"/>
            </p:custDataLst>
          </p:nvPr>
        </p:nvGrpSpPr>
        <p:grpSpPr>
          <a:xfrm rot="0">
            <a:off x="7653771" y="3392170"/>
            <a:ext cx="2714509" cy="1566710"/>
            <a:chOff x="5962198" y="1837507"/>
            <a:chExt cx="2309360" cy="1666434"/>
          </a:xfrm>
        </p:grpSpPr>
        <p:grpSp>
          <p:nvGrpSpPr>
            <p:cNvPr id="70" name="组合 69"/>
            <p:cNvGrpSpPr/>
            <p:nvPr/>
          </p:nvGrpSpPr>
          <p:grpSpPr>
            <a:xfrm>
              <a:off x="5962198" y="1837507"/>
              <a:ext cx="2309360" cy="1666434"/>
              <a:chOff x="928644" y="1837507"/>
              <a:chExt cx="2309360" cy="1666434"/>
            </a:xfrm>
          </p:grpSpPr>
          <p:sp>
            <p:nvSpPr>
              <p:cNvPr id="71" name="任意多边形 70"/>
              <p:cNvSpPr/>
              <p:nvPr>
                <p:custDataLst>
                  <p:tags r:id="rId2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2D98A7"/>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sz="1800"/>
              </a:p>
            </p:txBody>
          </p:sp>
          <p:sp>
            <p:nvSpPr>
              <p:cNvPr id="72" name="菱形 71"/>
              <p:cNvSpPr/>
              <p:nvPr>
                <p:custDataLst>
                  <p:tags r:id="rId24"/>
                </p:custDataLst>
              </p:nvPr>
            </p:nvSpPr>
            <p:spPr>
              <a:xfrm>
                <a:off x="1717567" y="1915885"/>
                <a:ext cx="729543" cy="715341"/>
              </a:xfrm>
              <a:prstGeom prst="diamond">
                <a:avLst/>
              </a:prstGeom>
              <a:solidFill>
                <a:srgbClr val="2D98A7"/>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90000"/>
              </a:bodyPr>
              <a:lstStyle/>
              <a:p>
                <a:pPr algn="ctr"/>
                <a:endParaRPr lang="zh-CN" altLang="en-US" sz="1800"/>
              </a:p>
            </p:txBody>
          </p:sp>
          <p:sp>
            <p:nvSpPr>
              <p:cNvPr id="73" name="标题 1"/>
              <p:cNvSpPr txBox="1"/>
              <p:nvPr>
                <p:custDataLst>
                  <p:tags r:id="rId25"/>
                </p:custDataLst>
              </p:nvPr>
            </p:nvSpPr>
            <p:spPr>
              <a:xfrm>
                <a:off x="1046467" y="2647862"/>
                <a:ext cx="2069611" cy="775084"/>
              </a:xfrm>
              <a:prstGeom prst="rect">
                <a:avLst/>
              </a:prstGeom>
              <a:noFill/>
            </p:spPr>
            <p:txBody>
              <a:bodyPr wrap="square" rtlCol="0" anchor="ctr" anchorCtr="0">
                <a:normAutofit/>
              </a:bodyPr>
              <a:lstStyle>
                <a:defPPr>
                  <a:defRPr lang="zh-CN"/>
                </a:defPPr>
                <a:lvl1pPr>
                  <a:lnSpc>
                    <a:spcPct val="130000"/>
                  </a:lnSpc>
                  <a:defRPr sz="1200"/>
                </a:lvl1pPr>
              </a:lstStyle>
              <a:p>
                <a:pPr marL="0" lvl="0" indent="0" algn="ctr">
                  <a:lnSpc>
                    <a:spcPct val="130000"/>
                  </a:lnSpc>
                  <a:spcBef>
                    <a:spcPts val="0"/>
                  </a:spcBef>
                  <a:spcAft>
                    <a:spcPts val="0"/>
                  </a:spcAft>
                  <a:buSzPct val="100000"/>
                </a:pPr>
                <a:r>
                  <a:rPr lang="zh-CN" altLang="en-US" sz="1800" dirty="0">
                    <a:solidFill>
                      <a:srgbClr val="3F4143"/>
                    </a:solidFill>
                    <a:latin typeface="+mj-ea"/>
                    <a:ea typeface="+mj-ea"/>
                    <a:cs typeface="+mj-ea"/>
                  </a:rPr>
                  <a:t>（3）市场供给调查</a:t>
                </a:r>
                <a:endParaRPr lang="zh-CN" altLang="en-US" sz="1800" dirty="0">
                  <a:solidFill>
                    <a:srgbClr val="3F4143"/>
                  </a:solidFill>
                  <a:latin typeface="+mj-ea"/>
                  <a:ea typeface="+mj-ea"/>
                  <a:cs typeface="+mj-ea"/>
                </a:endParaRPr>
              </a:p>
            </p:txBody>
          </p:sp>
        </p:grpSp>
        <p:sp>
          <p:nvSpPr>
            <p:cNvPr id="74" name="KSO_Shape"/>
            <p:cNvSpPr>
              <a:spLocks noChangeArrowheads="1"/>
            </p:cNvSpPr>
            <p:nvPr>
              <p:custDataLst>
                <p:tags r:id="rId26"/>
              </p:custDataLst>
            </p:nvPr>
          </p:nvSpPr>
          <p:spPr bwMode="auto">
            <a:xfrm>
              <a:off x="6970671" y="2111971"/>
              <a:ext cx="295531" cy="29159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p:spPr>
          <p:txBody>
            <a:bodyPr anchor="ctr">
              <a:normAutofit fontScale="62500"/>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up)">
                                      <p:cBhvr>
                                        <p:cTn id="15" dur="500"/>
                                        <p:tgtEl>
                                          <p:spTgt spid="6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right)">
                                      <p:cBhvr>
                                        <p:cTn id="19" dur="500"/>
                                        <p:tgtEl>
                                          <p:spTgt spid="6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right)">
                                      <p:cBhvr>
                                        <p:cTn id="2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五、定期评估商业模式</a:t>
            </a:r>
            <a:endParaRPr lang="en-US" altLang="zh-CN" sz="2400" b="1">
              <a:latin typeface="+mj-ea"/>
              <a:ea typeface="+mj-ea"/>
            </a:endParaRPr>
          </a:p>
        </p:txBody>
      </p:sp>
      <p:sp>
        <p:nvSpPr>
          <p:cNvPr id="184" name="Freeform 6"/>
          <p:cNvSpPr/>
          <p:nvPr>
            <p:custDataLst>
              <p:tags r:id="rId1"/>
            </p:custDataLst>
          </p:nvPr>
        </p:nvSpPr>
        <p:spPr bwMode="auto">
          <a:xfrm>
            <a:off x="1532255" y="5520465"/>
            <a:ext cx="617538" cy="627063"/>
          </a:xfrm>
          <a:custGeom>
            <a:avLst/>
            <a:gdLst>
              <a:gd name="T0" fmla="*/ 152 w 170"/>
              <a:gd name="T1" fmla="*/ 19 h 171"/>
              <a:gd name="T2" fmla="*/ 84 w 170"/>
              <a:gd name="T3" fmla="*/ 19 h 171"/>
              <a:gd name="T4" fmla="*/ 18 w 170"/>
              <a:gd name="T5" fmla="*/ 84 h 171"/>
              <a:gd name="T6" fmla="*/ 18 w 170"/>
              <a:gd name="T7" fmla="*/ 152 h 171"/>
              <a:gd name="T8" fmla="*/ 18 w 170"/>
              <a:gd name="T9" fmla="*/ 152 h 171"/>
              <a:gd name="T10" fmla="*/ 86 w 170"/>
              <a:gd name="T11" fmla="*/ 152 h 171"/>
              <a:gd name="T12" fmla="*/ 152 w 170"/>
              <a:gd name="T13" fmla="*/ 87 h 171"/>
              <a:gd name="T14" fmla="*/ 152 w 170"/>
              <a:gd name="T15" fmla="*/ 19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1">
                <a:moveTo>
                  <a:pt x="152" y="19"/>
                </a:moveTo>
                <a:cubicBezTo>
                  <a:pt x="133" y="0"/>
                  <a:pt x="102" y="0"/>
                  <a:pt x="84" y="19"/>
                </a:cubicBezTo>
                <a:cubicBezTo>
                  <a:pt x="18" y="84"/>
                  <a:pt x="18" y="84"/>
                  <a:pt x="18" y="84"/>
                </a:cubicBezTo>
                <a:cubicBezTo>
                  <a:pt x="0" y="103"/>
                  <a:pt x="0" y="133"/>
                  <a:pt x="18" y="152"/>
                </a:cubicBezTo>
                <a:cubicBezTo>
                  <a:pt x="18" y="152"/>
                  <a:pt x="18" y="152"/>
                  <a:pt x="18" y="152"/>
                </a:cubicBezTo>
                <a:cubicBezTo>
                  <a:pt x="37" y="171"/>
                  <a:pt x="68" y="171"/>
                  <a:pt x="86" y="152"/>
                </a:cubicBezTo>
                <a:cubicBezTo>
                  <a:pt x="152" y="87"/>
                  <a:pt x="152" y="87"/>
                  <a:pt x="152" y="87"/>
                </a:cubicBezTo>
                <a:cubicBezTo>
                  <a:pt x="170" y="68"/>
                  <a:pt x="170" y="37"/>
                  <a:pt x="152"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sp>
        <p:nvSpPr>
          <p:cNvPr id="185" name="Freeform 7"/>
          <p:cNvSpPr/>
          <p:nvPr>
            <p:custDataLst>
              <p:tags r:id="rId2"/>
            </p:custDataLst>
          </p:nvPr>
        </p:nvSpPr>
        <p:spPr bwMode="auto">
          <a:xfrm>
            <a:off x="354330" y="1578702"/>
            <a:ext cx="4335463" cy="4260850"/>
          </a:xfrm>
          <a:custGeom>
            <a:avLst/>
            <a:gdLst>
              <a:gd name="T0" fmla="*/ 1106 w 1193"/>
              <a:gd name="T1" fmla="*/ 532 h 1163"/>
              <a:gd name="T2" fmla="*/ 1050 w 1193"/>
              <a:gd name="T3" fmla="*/ 588 h 1163"/>
              <a:gd name="T4" fmla="*/ 982 w 1193"/>
              <a:gd name="T5" fmla="*/ 588 h 1163"/>
              <a:gd name="T6" fmla="*/ 982 w 1193"/>
              <a:gd name="T7" fmla="*/ 588 h 1163"/>
              <a:gd name="T8" fmla="*/ 982 w 1193"/>
              <a:gd name="T9" fmla="*/ 521 h 1163"/>
              <a:gd name="T10" fmla="*/ 1103 w 1193"/>
              <a:gd name="T11" fmla="*/ 399 h 1163"/>
              <a:gd name="T12" fmla="*/ 1103 w 1193"/>
              <a:gd name="T13" fmla="*/ 331 h 1163"/>
              <a:gd name="T14" fmla="*/ 1036 w 1193"/>
              <a:gd name="T15" fmla="*/ 331 h 1163"/>
              <a:gd name="T16" fmla="*/ 1020 w 1193"/>
              <a:gd name="T17" fmla="*/ 347 h 1163"/>
              <a:gd name="T18" fmla="*/ 952 w 1193"/>
              <a:gd name="T19" fmla="*/ 347 h 1163"/>
              <a:gd name="T20" fmla="*/ 952 w 1193"/>
              <a:gd name="T21" fmla="*/ 279 h 1163"/>
              <a:gd name="T22" fmla="*/ 1145 w 1193"/>
              <a:gd name="T23" fmla="*/ 86 h 1163"/>
              <a:gd name="T24" fmla="*/ 1145 w 1193"/>
              <a:gd name="T25" fmla="*/ 18 h 1163"/>
              <a:gd name="T26" fmla="*/ 1077 w 1193"/>
              <a:gd name="T27" fmla="*/ 18 h 1163"/>
              <a:gd name="T28" fmla="*/ 764 w 1193"/>
              <a:gd name="T29" fmla="*/ 332 h 1163"/>
              <a:gd name="T30" fmla="*/ 762 w 1193"/>
              <a:gd name="T31" fmla="*/ 333 h 1163"/>
              <a:gd name="T32" fmla="*/ 697 w 1193"/>
              <a:gd name="T33" fmla="*/ 330 h 1163"/>
              <a:gd name="T34" fmla="*/ 696 w 1193"/>
              <a:gd name="T35" fmla="*/ 329 h 1163"/>
              <a:gd name="T36" fmla="*/ 696 w 1193"/>
              <a:gd name="T37" fmla="*/ 261 h 1163"/>
              <a:gd name="T38" fmla="*/ 767 w 1193"/>
              <a:gd name="T39" fmla="*/ 190 h 1163"/>
              <a:gd name="T40" fmla="*/ 767 w 1193"/>
              <a:gd name="T41" fmla="*/ 122 h 1163"/>
              <a:gd name="T42" fmla="*/ 699 w 1193"/>
              <a:gd name="T43" fmla="*/ 122 h 1163"/>
              <a:gd name="T44" fmla="*/ 163 w 1193"/>
              <a:gd name="T45" fmla="*/ 658 h 1163"/>
              <a:gd name="T46" fmla="*/ 163 w 1193"/>
              <a:gd name="T47" fmla="*/ 726 h 1163"/>
              <a:gd name="T48" fmla="*/ 163 w 1193"/>
              <a:gd name="T49" fmla="*/ 726 h 1163"/>
              <a:gd name="T50" fmla="*/ 231 w 1193"/>
              <a:gd name="T51" fmla="*/ 726 h 1163"/>
              <a:gd name="T52" fmla="*/ 351 w 1193"/>
              <a:gd name="T53" fmla="*/ 607 h 1163"/>
              <a:gd name="T54" fmla="*/ 418 w 1193"/>
              <a:gd name="T55" fmla="*/ 607 h 1163"/>
              <a:gd name="T56" fmla="*/ 420 w 1193"/>
              <a:gd name="T57" fmla="*/ 608 h 1163"/>
              <a:gd name="T58" fmla="*/ 423 w 1193"/>
              <a:gd name="T59" fmla="*/ 672 h 1163"/>
              <a:gd name="T60" fmla="*/ 18 w 1193"/>
              <a:gd name="T61" fmla="*/ 1077 h 1163"/>
              <a:gd name="T62" fmla="*/ 18 w 1193"/>
              <a:gd name="T63" fmla="*/ 1145 h 1163"/>
              <a:gd name="T64" fmla="*/ 86 w 1193"/>
              <a:gd name="T65" fmla="*/ 1145 h 1163"/>
              <a:gd name="T66" fmla="*/ 386 w 1193"/>
              <a:gd name="T67" fmla="*/ 845 h 1163"/>
              <a:gd name="T68" fmla="*/ 454 w 1193"/>
              <a:gd name="T69" fmla="*/ 845 h 1163"/>
              <a:gd name="T70" fmla="*/ 454 w 1193"/>
              <a:gd name="T71" fmla="*/ 845 h 1163"/>
              <a:gd name="T72" fmla="*/ 454 w 1193"/>
              <a:gd name="T73" fmla="*/ 912 h 1163"/>
              <a:gd name="T74" fmla="*/ 435 w 1193"/>
              <a:gd name="T75" fmla="*/ 932 h 1163"/>
              <a:gd name="T76" fmla="*/ 435 w 1193"/>
              <a:gd name="T77" fmla="*/ 1000 h 1163"/>
              <a:gd name="T78" fmla="*/ 502 w 1193"/>
              <a:gd name="T79" fmla="*/ 1000 h 1163"/>
              <a:gd name="T80" fmla="*/ 780 w 1193"/>
              <a:gd name="T81" fmla="*/ 722 h 1163"/>
              <a:gd name="T82" fmla="*/ 848 w 1193"/>
              <a:gd name="T83" fmla="*/ 722 h 1163"/>
              <a:gd name="T84" fmla="*/ 848 w 1193"/>
              <a:gd name="T85" fmla="*/ 722 h 1163"/>
              <a:gd name="T86" fmla="*/ 848 w 1193"/>
              <a:gd name="T87" fmla="*/ 790 h 1163"/>
              <a:gd name="T88" fmla="*/ 570 w 1193"/>
              <a:gd name="T89" fmla="*/ 1068 h 1163"/>
              <a:gd name="T90" fmla="*/ 570 w 1193"/>
              <a:gd name="T91" fmla="*/ 1136 h 1163"/>
              <a:gd name="T92" fmla="*/ 638 w 1193"/>
              <a:gd name="T93" fmla="*/ 1136 h 1163"/>
              <a:gd name="T94" fmla="*/ 1174 w 1193"/>
              <a:gd name="T95" fmla="*/ 600 h 1163"/>
              <a:gd name="T96" fmla="*/ 1174 w 1193"/>
              <a:gd name="T97" fmla="*/ 532 h 1163"/>
              <a:gd name="T98" fmla="*/ 1106 w 1193"/>
              <a:gd name="T99" fmla="*/ 532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3" h="1163">
                <a:moveTo>
                  <a:pt x="1106" y="532"/>
                </a:moveTo>
                <a:cubicBezTo>
                  <a:pt x="1050" y="588"/>
                  <a:pt x="1050" y="588"/>
                  <a:pt x="1050" y="588"/>
                </a:cubicBezTo>
                <a:cubicBezTo>
                  <a:pt x="1031" y="607"/>
                  <a:pt x="1001" y="607"/>
                  <a:pt x="982" y="588"/>
                </a:cubicBezTo>
                <a:cubicBezTo>
                  <a:pt x="982" y="588"/>
                  <a:pt x="982" y="588"/>
                  <a:pt x="982" y="588"/>
                </a:cubicBezTo>
                <a:cubicBezTo>
                  <a:pt x="963" y="570"/>
                  <a:pt x="963" y="539"/>
                  <a:pt x="982" y="521"/>
                </a:cubicBezTo>
                <a:cubicBezTo>
                  <a:pt x="1103" y="399"/>
                  <a:pt x="1103" y="399"/>
                  <a:pt x="1103" y="399"/>
                </a:cubicBezTo>
                <a:cubicBezTo>
                  <a:pt x="1122" y="380"/>
                  <a:pt x="1122" y="350"/>
                  <a:pt x="1103" y="331"/>
                </a:cubicBezTo>
                <a:cubicBezTo>
                  <a:pt x="1085" y="312"/>
                  <a:pt x="1054" y="312"/>
                  <a:pt x="1036" y="331"/>
                </a:cubicBezTo>
                <a:cubicBezTo>
                  <a:pt x="1020" y="347"/>
                  <a:pt x="1020" y="347"/>
                  <a:pt x="1020" y="347"/>
                </a:cubicBezTo>
                <a:cubicBezTo>
                  <a:pt x="1001" y="365"/>
                  <a:pt x="971" y="365"/>
                  <a:pt x="952" y="347"/>
                </a:cubicBezTo>
                <a:cubicBezTo>
                  <a:pt x="934" y="328"/>
                  <a:pt x="934" y="297"/>
                  <a:pt x="952" y="279"/>
                </a:cubicBezTo>
                <a:cubicBezTo>
                  <a:pt x="1145" y="86"/>
                  <a:pt x="1145" y="86"/>
                  <a:pt x="1145" y="86"/>
                </a:cubicBezTo>
                <a:cubicBezTo>
                  <a:pt x="1163" y="68"/>
                  <a:pt x="1163" y="37"/>
                  <a:pt x="1145" y="18"/>
                </a:cubicBezTo>
                <a:cubicBezTo>
                  <a:pt x="1126" y="0"/>
                  <a:pt x="1095" y="0"/>
                  <a:pt x="1077" y="18"/>
                </a:cubicBezTo>
                <a:cubicBezTo>
                  <a:pt x="764" y="332"/>
                  <a:pt x="764" y="332"/>
                  <a:pt x="764" y="332"/>
                </a:cubicBezTo>
                <a:cubicBezTo>
                  <a:pt x="762" y="333"/>
                  <a:pt x="762" y="333"/>
                  <a:pt x="762" y="333"/>
                </a:cubicBezTo>
                <a:cubicBezTo>
                  <a:pt x="743" y="349"/>
                  <a:pt x="715" y="348"/>
                  <a:pt x="697" y="330"/>
                </a:cubicBezTo>
                <a:cubicBezTo>
                  <a:pt x="696" y="329"/>
                  <a:pt x="696" y="329"/>
                  <a:pt x="696" y="329"/>
                </a:cubicBezTo>
                <a:cubicBezTo>
                  <a:pt x="678" y="310"/>
                  <a:pt x="678" y="280"/>
                  <a:pt x="696" y="261"/>
                </a:cubicBezTo>
                <a:cubicBezTo>
                  <a:pt x="767" y="190"/>
                  <a:pt x="767" y="190"/>
                  <a:pt x="767" y="190"/>
                </a:cubicBezTo>
                <a:cubicBezTo>
                  <a:pt x="786" y="172"/>
                  <a:pt x="786" y="141"/>
                  <a:pt x="767" y="122"/>
                </a:cubicBezTo>
                <a:cubicBezTo>
                  <a:pt x="748" y="104"/>
                  <a:pt x="718" y="104"/>
                  <a:pt x="699" y="122"/>
                </a:cubicBezTo>
                <a:cubicBezTo>
                  <a:pt x="163" y="658"/>
                  <a:pt x="163" y="658"/>
                  <a:pt x="163" y="658"/>
                </a:cubicBezTo>
                <a:cubicBezTo>
                  <a:pt x="145" y="677"/>
                  <a:pt x="145" y="707"/>
                  <a:pt x="163" y="726"/>
                </a:cubicBezTo>
                <a:cubicBezTo>
                  <a:pt x="163" y="726"/>
                  <a:pt x="163" y="726"/>
                  <a:pt x="163" y="726"/>
                </a:cubicBezTo>
                <a:cubicBezTo>
                  <a:pt x="182" y="745"/>
                  <a:pt x="213" y="745"/>
                  <a:pt x="231" y="726"/>
                </a:cubicBezTo>
                <a:cubicBezTo>
                  <a:pt x="351" y="607"/>
                  <a:pt x="351" y="607"/>
                  <a:pt x="351" y="607"/>
                </a:cubicBezTo>
                <a:cubicBezTo>
                  <a:pt x="369" y="588"/>
                  <a:pt x="400" y="588"/>
                  <a:pt x="418" y="607"/>
                </a:cubicBezTo>
                <a:cubicBezTo>
                  <a:pt x="420" y="608"/>
                  <a:pt x="420" y="608"/>
                  <a:pt x="420" y="608"/>
                </a:cubicBezTo>
                <a:cubicBezTo>
                  <a:pt x="437" y="626"/>
                  <a:pt x="438" y="654"/>
                  <a:pt x="423" y="672"/>
                </a:cubicBezTo>
                <a:cubicBezTo>
                  <a:pt x="18" y="1077"/>
                  <a:pt x="18" y="1077"/>
                  <a:pt x="18" y="1077"/>
                </a:cubicBezTo>
                <a:cubicBezTo>
                  <a:pt x="0" y="1095"/>
                  <a:pt x="0" y="1126"/>
                  <a:pt x="18" y="1145"/>
                </a:cubicBezTo>
                <a:cubicBezTo>
                  <a:pt x="37" y="1163"/>
                  <a:pt x="68" y="1163"/>
                  <a:pt x="86" y="1145"/>
                </a:cubicBezTo>
                <a:cubicBezTo>
                  <a:pt x="386" y="845"/>
                  <a:pt x="386" y="845"/>
                  <a:pt x="386" y="845"/>
                </a:cubicBezTo>
                <a:cubicBezTo>
                  <a:pt x="405" y="826"/>
                  <a:pt x="436" y="826"/>
                  <a:pt x="454" y="845"/>
                </a:cubicBezTo>
                <a:cubicBezTo>
                  <a:pt x="454" y="845"/>
                  <a:pt x="454" y="845"/>
                  <a:pt x="454" y="845"/>
                </a:cubicBezTo>
                <a:cubicBezTo>
                  <a:pt x="473" y="863"/>
                  <a:pt x="473" y="894"/>
                  <a:pt x="454" y="912"/>
                </a:cubicBezTo>
                <a:cubicBezTo>
                  <a:pt x="435" y="932"/>
                  <a:pt x="435" y="932"/>
                  <a:pt x="435" y="932"/>
                </a:cubicBezTo>
                <a:cubicBezTo>
                  <a:pt x="416" y="951"/>
                  <a:pt x="416" y="981"/>
                  <a:pt x="435" y="1000"/>
                </a:cubicBezTo>
                <a:cubicBezTo>
                  <a:pt x="453" y="1019"/>
                  <a:pt x="484" y="1019"/>
                  <a:pt x="502" y="1000"/>
                </a:cubicBezTo>
                <a:cubicBezTo>
                  <a:pt x="780" y="722"/>
                  <a:pt x="780" y="722"/>
                  <a:pt x="780" y="722"/>
                </a:cubicBezTo>
                <a:cubicBezTo>
                  <a:pt x="799" y="704"/>
                  <a:pt x="830" y="704"/>
                  <a:pt x="848" y="722"/>
                </a:cubicBezTo>
                <a:cubicBezTo>
                  <a:pt x="848" y="722"/>
                  <a:pt x="848" y="722"/>
                  <a:pt x="848" y="722"/>
                </a:cubicBezTo>
                <a:cubicBezTo>
                  <a:pt x="867" y="741"/>
                  <a:pt x="867" y="771"/>
                  <a:pt x="848" y="790"/>
                </a:cubicBezTo>
                <a:cubicBezTo>
                  <a:pt x="570" y="1068"/>
                  <a:pt x="570" y="1068"/>
                  <a:pt x="570" y="1068"/>
                </a:cubicBezTo>
                <a:cubicBezTo>
                  <a:pt x="552" y="1087"/>
                  <a:pt x="552" y="1117"/>
                  <a:pt x="570" y="1136"/>
                </a:cubicBezTo>
                <a:cubicBezTo>
                  <a:pt x="589" y="1154"/>
                  <a:pt x="620" y="1154"/>
                  <a:pt x="638" y="1136"/>
                </a:cubicBezTo>
                <a:cubicBezTo>
                  <a:pt x="1174" y="600"/>
                  <a:pt x="1174" y="600"/>
                  <a:pt x="1174" y="600"/>
                </a:cubicBezTo>
                <a:cubicBezTo>
                  <a:pt x="1193" y="581"/>
                  <a:pt x="1193" y="551"/>
                  <a:pt x="1174" y="532"/>
                </a:cubicBezTo>
                <a:cubicBezTo>
                  <a:pt x="1155" y="513"/>
                  <a:pt x="1125" y="513"/>
                  <a:pt x="1106" y="53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sp>
        <p:nvSpPr>
          <p:cNvPr id="187" name="Freeform 9"/>
          <p:cNvSpPr/>
          <p:nvPr>
            <p:custDataLst>
              <p:tags r:id="rId3"/>
            </p:custDataLst>
          </p:nvPr>
        </p:nvSpPr>
        <p:spPr bwMode="auto">
          <a:xfrm>
            <a:off x="3294380" y="4806090"/>
            <a:ext cx="1036638" cy="1044575"/>
          </a:xfrm>
          <a:custGeom>
            <a:avLst/>
            <a:gdLst>
              <a:gd name="T0" fmla="*/ 266 w 285"/>
              <a:gd name="T1" fmla="*/ 19 h 285"/>
              <a:gd name="T2" fmla="*/ 198 w 285"/>
              <a:gd name="T3" fmla="*/ 19 h 285"/>
              <a:gd name="T4" fmla="*/ 19 w 285"/>
              <a:gd name="T5" fmla="*/ 199 h 285"/>
              <a:gd name="T6" fmla="*/ 19 w 285"/>
              <a:gd name="T7" fmla="*/ 266 h 285"/>
              <a:gd name="T8" fmla="*/ 87 w 285"/>
              <a:gd name="T9" fmla="*/ 266 h 285"/>
              <a:gd name="T10" fmla="*/ 266 w 285"/>
              <a:gd name="T11" fmla="*/ 87 h 285"/>
              <a:gd name="T12" fmla="*/ 266 w 285"/>
              <a:gd name="T13" fmla="*/ 19 h 285"/>
            </a:gdLst>
            <a:ahLst/>
            <a:cxnLst>
              <a:cxn ang="0">
                <a:pos x="T0" y="T1"/>
              </a:cxn>
              <a:cxn ang="0">
                <a:pos x="T2" y="T3"/>
              </a:cxn>
              <a:cxn ang="0">
                <a:pos x="T4" y="T5"/>
              </a:cxn>
              <a:cxn ang="0">
                <a:pos x="T6" y="T7"/>
              </a:cxn>
              <a:cxn ang="0">
                <a:pos x="T8" y="T9"/>
              </a:cxn>
              <a:cxn ang="0">
                <a:pos x="T10" y="T11"/>
              </a:cxn>
              <a:cxn ang="0">
                <a:pos x="T12" y="T13"/>
              </a:cxn>
            </a:cxnLst>
            <a:rect l="0" t="0" r="r" b="b"/>
            <a:pathLst>
              <a:path w="285" h="285">
                <a:moveTo>
                  <a:pt x="266" y="19"/>
                </a:moveTo>
                <a:cubicBezTo>
                  <a:pt x="248" y="0"/>
                  <a:pt x="217" y="0"/>
                  <a:pt x="198" y="19"/>
                </a:cubicBezTo>
                <a:cubicBezTo>
                  <a:pt x="19" y="199"/>
                  <a:pt x="19" y="199"/>
                  <a:pt x="19" y="199"/>
                </a:cubicBezTo>
                <a:cubicBezTo>
                  <a:pt x="0" y="217"/>
                  <a:pt x="0" y="248"/>
                  <a:pt x="19" y="266"/>
                </a:cubicBezTo>
                <a:cubicBezTo>
                  <a:pt x="38" y="285"/>
                  <a:pt x="68" y="285"/>
                  <a:pt x="87" y="266"/>
                </a:cubicBezTo>
                <a:cubicBezTo>
                  <a:pt x="266" y="87"/>
                  <a:pt x="266" y="87"/>
                  <a:pt x="266" y="87"/>
                </a:cubicBezTo>
                <a:cubicBezTo>
                  <a:pt x="285" y="68"/>
                  <a:pt x="285" y="38"/>
                  <a:pt x="266"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sp>
        <p:nvSpPr>
          <p:cNvPr id="188" name="Freeform 10"/>
          <p:cNvSpPr/>
          <p:nvPr>
            <p:custDataLst>
              <p:tags r:id="rId4"/>
            </p:custDataLst>
          </p:nvPr>
        </p:nvSpPr>
        <p:spPr bwMode="auto">
          <a:xfrm>
            <a:off x="2930843" y="1111977"/>
            <a:ext cx="622300" cy="627063"/>
          </a:xfrm>
          <a:custGeom>
            <a:avLst/>
            <a:gdLst>
              <a:gd name="T0" fmla="*/ 87 w 171"/>
              <a:gd name="T1" fmla="*/ 152 h 171"/>
              <a:gd name="T2" fmla="*/ 152 w 171"/>
              <a:gd name="T3" fmla="*/ 87 h 171"/>
              <a:gd name="T4" fmla="*/ 152 w 171"/>
              <a:gd name="T5" fmla="*/ 19 h 171"/>
              <a:gd name="T6" fmla="*/ 85 w 171"/>
              <a:gd name="T7" fmla="*/ 19 h 171"/>
              <a:gd name="T8" fmla="*/ 19 w 171"/>
              <a:gd name="T9" fmla="*/ 84 h 171"/>
              <a:gd name="T10" fmla="*/ 19 w 171"/>
              <a:gd name="T11" fmla="*/ 152 h 171"/>
              <a:gd name="T12" fmla="*/ 87 w 171"/>
              <a:gd name="T13" fmla="*/ 152 h 171"/>
            </a:gdLst>
            <a:ahLst/>
            <a:cxnLst>
              <a:cxn ang="0">
                <a:pos x="T0" y="T1"/>
              </a:cxn>
              <a:cxn ang="0">
                <a:pos x="T2" y="T3"/>
              </a:cxn>
              <a:cxn ang="0">
                <a:pos x="T4" y="T5"/>
              </a:cxn>
              <a:cxn ang="0">
                <a:pos x="T6" y="T7"/>
              </a:cxn>
              <a:cxn ang="0">
                <a:pos x="T8" y="T9"/>
              </a:cxn>
              <a:cxn ang="0">
                <a:pos x="T10" y="T11"/>
              </a:cxn>
              <a:cxn ang="0">
                <a:pos x="T12" y="T13"/>
              </a:cxn>
            </a:cxnLst>
            <a:rect l="0" t="0" r="r" b="b"/>
            <a:pathLst>
              <a:path w="171" h="171">
                <a:moveTo>
                  <a:pt x="87" y="152"/>
                </a:moveTo>
                <a:cubicBezTo>
                  <a:pt x="152" y="87"/>
                  <a:pt x="152" y="87"/>
                  <a:pt x="152" y="87"/>
                </a:cubicBezTo>
                <a:cubicBezTo>
                  <a:pt x="171" y="68"/>
                  <a:pt x="171" y="38"/>
                  <a:pt x="152" y="19"/>
                </a:cubicBezTo>
                <a:cubicBezTo>
                  <a:pt x="134" y="0"/>
                  <a:pt x="103" y="0"/>
                  <a:pt x="85" y="19"/>
                </a:cubicBezTo>
                <a:cubicBezTo>
                  <a:pt x="19" y="84"/>
                  <a:pt x="19" y="84"/>
                  <a:pt x="19" y="84"/>
                </a:cubicBezTo>
                <a:cubicBezTo>
                  <a:pt x="0" y="103"/>
                  <a:pt x="0" y="134"/>
                  <a:pt x="19" y="152"/>
                </a:cubicBezTo>
                <a:cubicBezTo>
                  <a:pt x="38" y="171"/>
                  <a:pt x="68" y="171"/>
                  <a:pt x="87" y="15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sp>
        <p:nvSpPr>
          <p:cNvPr id="189" name="Freeform 11"/>
          <p:cNvSpPr/>
          <p:nvPr>
            <p:custDataLst>
              <p:tags r:id="rId5"/>
            </p:custDataLst>
          </p:nvPr>
        </p:nvSpPr>
        <p:spPr bwMode="auto">
          <a:xfrm>
            <a:off x="921068" y="1758090"/>
            <a:ext cx="1516063" cy="1524000"/>
          </a:xfrm>
          <a:custGeom>
            <a:avLst/>
            <a:gdLst>
              <a:gd name="T0" fmla="*/ 87 w 417"/>
              <a:gd name="T1" fmla="*/ 398 h 416"/>
              <a:gd name="T2" fmla="*/ 398 w 417"/>
              <a:gd name="T3" fmla="*/ 87 h 416"/>
              <a:gd name="T4" fmla="*/ 398 w 417"/>
              <a:gd name="T5" fmla="*/ 19 h 416"/>
              <a:gd name="T6" fmla="*/ 330 w 417"/>
              <a:gd name="T7" fmla="*/ 19 h 416"/>
              <a:gd name="T8" fmla="*/ 19 w 417"/>
              <a:gd name="T9" fmla="*/ 330 h 416"/>
              <a:gd name="T10" fmla="*/ 19 w 417"/>
              <a:gd name="T11" fmla="*/ 398 h 416"/>
              <a:gd name="T12" fmla="*/ 87 w 417"/>
              <a:gd name="T13" fmla="*/ 398 h 416"/>
            </a:gdLst>
            <a:ahLst/>
            <a:cxnLst>
              <a:cxn ang="0">
                <a:pos x="T0" y="T1"/>
              </a:cxn>
              <a:cxn ang="0">
                <a:pos x="T2" y="T3"/>
              </a:cxn>
              <a:cxn ang="0">
                <a:pos x="T4" y="T5"/>
              </a:cxn>
              <a:cxn ang="0">
                <a:pos x="T6" y="T7"/>
              </a:cxn>
              <a:cxn ang="0">
                <a:pos x="T8" y="T9"/>
              </a:cxn>
              <a:cxn ang="0">
                <a:pos x="T10" y="T11"/>
              </a:cxn>
              <a:cxn ang="0">
                <a:pos x="T12" y="T13"/>
              </a:cxn>
            </a:cxnLst>
            <a:rect l="0" t="0" r="r" b="b"/>
            <a:pathLst>
              <a:path w="417" h="416">
                <a:moveTo>
                  <a:pt x="87" y="398"/>
                </a:moveTo>
                <a:cubicBezTo>
                  <a:pt x="398" y="87"/>
                  <a:pt x="398" y="87"/>
                  <a:pt x="398" y="87"/>
                </a:cubicBezTo>
                <a:cubicBezTo>
                  <a:pt x="417" y="68"/>
                  <a:pt x="417" y="37"/>
                  <a:pt x="398" y="19"/>
                </a:cubicBezTo>
                <a:cubicBezTo>
                  <a:pt x="379" y="0"/>
                  <a:pt x="349" y="0"/>
                  <a:pt x="330" y="19"/>
                </a:cubicBezTo>
                <a:cubicBezTo>
                  <a:pt x="19" y="330"/>
                  <a:pt x="19" y="330"/>
                  <a:pt x="19" y="330"/>
                </a:cubicBezTo>
                <a:cubicBezTo>
                  <a:pt x="0" y="348"/>
                  <a:pt x="0" y="379"/>
                  <a:pt x="19" y="398"/>
                </a:cubicBezTo>
                <a:cubicBezTo>
                  <a:pt x="38" y="416"/>
                  <a:pt x="68" y="416"/>
                  <a:pt x="87" y="39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sp>
        <p:nvSpPr>
          <p:cNvPr id="190" name="Rectangle: Rounded Corners 20"/>
          <p:cNvSpPr/>
          <p:nvPr>
            <p:custDataLst>
              <p:tags r:id="rId6"/>
            </p:custDataLst>
          </p:nvPr>
        </p:nvSpPr>
        <p:spPr>
          <a:xfrm>
            <a:off x="4737735" y="1769745"/>
            <a:ext cx="6388735" cy="3750945"/>
          </a:xfrm>
          <a:prstGeom prst="roundRect">
            <a:avLst>
              <a:gd name="adj" fmla="val 6124"/>
            </a:avLst>
          </a:prstGeom>
          <a:solidFill>
            <a:schemeClr val="accent1">
              <a:lumMod val="75000"/>
            </a:scheme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scene3d>
              <a:camera prst="orthographicFront"/>
              <a:lightRig rig="threePt" dir="t"/>
            </a:scene3d>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solidFill>
                <a:schemeClr val="accent2">
                  <a:lumMod val="75000"/>
                </a:schemeClr>
              </a:solidFill>
              <a:effectLst>
                <a:outerShdw blurRad="38100" dist="25400" dir="5400000" algn="ctr" rotWithShape="0">
                  <a:srgbClr val="6E747A">
                    <a:alpha val="43000"/>
                  </a:srgbClr>
                </a:outerShdw>
              </a:effectLst>
              <a:uLnTx/>
              <a:uFillTx/>
              <a:latin typeface="Open Sans"/>
              <a:ea typeface="+mn-ea"/>
              <a:cs typeface="+mn-ea"/>
            </a:endParaRPr>
          </a:p>
        </p:txBody>
      </p:sp>
      <p:sp>
        <p:nvSpPr>
          <p:cNvPr id="191" name="TextBox 21"/>
          <p:cNvSpPr txBox="1"/>
          <p:nvPr>
            <p:custDataLst>
              <p:tags r:id="rId7"/>
            </p:custDataLst>
          </p:nvPr>
        </p:nvSpPr>
        <p:spPr>
          <a:xfrm>
            <a:off x="5320427" y="2781479"/>
            <a:ext cx="4788000" cy="2084070"/>
          </a:xfrm>
          <a:prstGeom prst="rect">
            <a:avLst/>
          </a:prstGeom>
          <a:noFill/>
        </p:spPr>
        <p:txBody>
          <a:bodyPr wrap="square" rtlCol="0">
            <a:spAutoFit/>
          </a:bodyPr>
          <a:p>
            <a:pPr algn="just">
              <a:lnSpc>
                <a:spcPct val="120000"/>
              </a:lnSpc>
              <a:spcBef>
                <a:spcPts val="0"/>
              </a:spcBef>
              <a:spcAft>
                <a:spcPts val="0"/>
              </a:spcAft>
              <a:buClr>
                <a:srgbClr val="1486AF"/>
              </a:buClr>
              <a:buSzPct val="100000"/>
            </a:pPr>
            <a:r>
              <a:rPr lang="zh-CN" altLang="zh-CN" sz="1800" dirty="0">
                <a:solidFill>
                  <a:schemeClr val="bg1"/>
                </a:solidFill>
                <a:latin typeface="+mn-ea"/>
                <a:ea typeface="+mn-ea"/>
                <a:cs typeface="+mn-ea"/>
                <a:sym typeface="+mn-ea"/>
              </a:rPr>
              <a:t>定期评估商业模式就像每年的体检，是一种重要的管理工具。在宏观角度商业模式分析和微观角度的构造分析相辅相成的基础上，在此提出两种评估模式：第一，亚马逊公司</a:t>
            </a:r>
            <a:r>
              <a:rPr lang="en-US" altLang="zh-CN" sz="1800" dirty="0">
                <a:solidFill>
                  <a:schemeClr val="bg1"/>
                </a:solidFill>
                <a:latin typeface="+mn-ea"/>
                <a:ea typeface="+mn-ea"/>
                <a:cs typeface="+mn-ea"/>
                <a:sym typeface="+mn-ea"/>
              </a:rPr>
              <a:t>2005</a:t>
            </a:r>
            <a:r>
              <a:rPr lang="zh-CN" altLang="zh-CN" sz="1800" dirty="0">
                <a:solidFill>
                  <a:schemeClr val="bg1"/>
                </a:solidFill>
                <a:latin typeface="+mn-ea"/>
                <a:ea typeface="+mn-ea"/>
                <a:cs typeface="+mn-ea"/>
                <a:sym typeface="+mn-ea"/>
              </a:rPr>
              <a:t>年的在线零售商业模式，第二，对商业模式进行</a:t>
            </a:r>
            <a:r>
              <a:rPr lang="en-US" altLang="zh-CN" sz="1800" dirty="0">
                <a:solidFill>
                  <a:schemeClr val="bg1"/>
                </a:solidFill>
                <a:latin typeface="+mn-ea"/>
                <a:ea typeface="+mn-ea"/>
                <a:cs typeface="+mn-ea"/>
                <a:sym typeface="+mn-ea"/>
              </a:rPr>
              <a:t>SWOT</a:t>
            </a:r>
            <a:r>
              <a:rPr lang="zh-CN" altLang="zh-CN" sz="1800" dirty="0">
                <a:solidFill>
                  <a:schemeClr val="bg1"/>
                </a:solidFill>
                <a:latin typeface="+mn-ea"/>
                <a:ea typeface="+mn-ea"/>
                <a:cs typeface="+mn-ea"/>
                <a:sym typeface="+mn-ea"/>
              </a:rPr>
              <a:t>分析。</a:t>
            </a:r>
            <a:endParaRPr lang="zh-CN" altLang="zh-CN" sz="1800" spc="150" dirty="0" smtClean="0">
              <a:solidFill>
                <a:schemeClr val="bg1"/>
              </a:solidFill>
              <a:latin typeface="+mn-ea"/>
              <a:ea typeface="+mn-ea"/>
              <a:cs typeface="+mn-ea"/>
              <a:sym typeface="+mn-ea"/>
            </a:endParaRPr>
          </a:p>
        </p:txBody>
      </p:sp>
      <p:sp>
        <p:nvSpPr>
          <p:cNvPr id="192" name="Rectangle: Rounded Corners 25"/>
          <p:cNvSpPr/>
          <p:nvPr>
            <p:custDataLst>
              <p:tags r:id="rId8"/>
            </p:custDataLst>
          </p:nvPr>
        </p:nvSpPr>
        <p:spPr>
          <a:xfrm>
            <a:off x="10597515" y="2608580"/>
            <a:ext cx="940435" cy="360680"/>
          </a:xfrm>
          <a:prstGeom prst="roundRect">
            <a:avLst>
              <a:gd name="adj" fmla="val 50000"/>
            </a:avLst>
          </a:prstGeom>
          <a:solidFill>
            <a:srgbClr val="C5CFC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Open Sans"/>
              <a:ea typeface="+mn-ea"/>
              <a:cs typeface="+mn-ea"/>
            </a:endParaRPr>
          </a:p>
        </p:txBody>
      </p:sp>
      <p:sp>
        <p:nvSpPr>
          <p:cNvPr id="193" name="Rectangle: Rounded Corners 26"/>
          <p:cNvSpPr/>
          <p:nvPr>
            <p:custDataLst>
              <p:tags r:id="rId9"/>
            </p:custDataLst>
          </p:nvPr>
        </p:nvSpPr>
        <p:spPr>
          <a:xfrm>
            <a:off x="10788015" y="3081020"/>
            <a:ext cx="1030605" cy="360680"/>
          </a:xfrm>
          <a:prstGeom prst="roundRect">
            <a:avLst>
              <a:gd name="adj" fmla="val 50000"/>
            </a:avLst>
          </a:prstGeom>
          <a:solidFill>
            <a:srgbClr val="1E6BC5">
              <a:lumMod val="40000"/>
              <a:lumOff val="6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Open Sans"/>
              <a:ea typeface="+mn-ea"/>
              <a:cs typeface="+mn-ea"/>
            </a:endParaRPr>
          </a:p>
        </p:txBody>
      </p:sp>
      <p:sp>
        <p:nvSpPr>
          <p:cNvPr id="195" name="Freeform 6"/>
          <p:cNvSpPr/>
          <p:nvPr>
            <p:custDataLst>
              <p:tags r:id="rId10"/>
            </p:custDataLst>
          </p:nvPr>
        </p:nvSpPr>
        <p:spPr bwMode="auto">
          <a:xfrm>
            <a:off x="4475457" y="3057589"/>
            <a:ext cx="621869" cy="417316"/>
          </a:xfrm>
          <a:custGeom>
            <a:avLst/>
            <a:gdLst>
              <a:gd name="T0" fmla="*/ 109 w 157"/>
              <a:gd name="T1" fmla="*/ 97 h 97"/>
              <a:gd name="T2" fmla="*/ 48 w 157"/>
              <a:gd name="T3" fmla="*/ 97 h 97"/>
              <a:gd name="T4" fmla="*/ 0 w 157"/>
              <a:gd name="T5" fmla="*/ 49 h 97"/>
              <a:gd name="T6" fmla="*/ 0 w 157"/>
              <a:gd name="T7" fmla="*/ 48 h 97"/>
              <a:gd name="T8" fmla="*/ 48 w 157"/>
              <a:gd name="T9" fmla="*/ 0 h 97"/>
              <a:gd name="T10" fmla="*/ 109 w 157"/>
              <a:gd name="T11" fmla="*/ 0 h 97"/>
              <a:gd name="T12" fmla="*/ 157 w 157"/>
              <a:gd name="T13" fmla="*/ 48 h 97"/>
              <a:gd name="T14" fmla="*/ 157 w 157"/>
              <a:gd name="T15" fmla="*/ 49 h 97"/>
              <a:gd name="T16" fmla="*/ 109 w 157"/>
              <a:gd name="T1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97">
                <a:moveTo>
                  <a:pt x="109" y="97"/>
                </a:moveTo>
                <a:cubicBezTo>
                  <a:pt x="48" y="97"/>
                  <a:pt x="48" y="97"/>
                  <a:pt x="48" y="97"/>
                </a:cubicBezTo>
                <a:cubicBezTo>
                  <a:pt x="21" y="97"/>
                  <a:pt x="0" y="76"/>
                  <a:pt x="0" y="49"/>
                </a:cubicBezTo>
                <a:cubicBezTo>
                  <a:pt x="0" y="48"/>
                  <a:pt x="0" y="48"/>
                  <a:pt x="0" y="48"/>
                </a:cubicBezTo>
                <a:cubicBezTo>
                  <a:pt x="0" y="21"/>
                  <a:pt x="21" y="0"/>
                  <a:pt x="48" y="0"/>
                </a:cubicBezTo>
                <a:cubicBezTo>
                  <a:pt x="109" y="0"/>
                  <a:pt x="109" y="0"/>
                  <a:pt x="109" y="0"/>
                </a:cubicBezTo>
                <a:cubicBezTo>
                  <a:pt x="136" y="0"/>
                  <a:pt x="157" y="21"/>
                  <a:pt x="157" y="48"/>
                </a:cubicBezTo>
                <a:cubicBezTo>
                  <a:pt x="157" y="49"/>
                  <a:pt x="157" y="49"/>
                  <a:pt x="157" y="49"/>
                </a:cubicBezTo>
                <a:cubicBezTo>
                  <a:pt x="157" y="76"/>
                  <a:pt x="136" y="97"/>
                  <a:pt x="109" y="97"/>
                </a:cubicBezTo>
                <a:close/>
              </a:path>
            </a:pathLst>
          </a:custGeom>
          <a:solidFill>
            <a:sysClr val="window" lastClr="FFFFFF">
              <a:lumMod val="85000"/>
            </a:sysClr>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3F3F3F"/>
              </a:solidFill>
              <a:effectLst/>
              <a:uLnTx/>
              <a:uFillTx/>
              <a:latin typeface="Open Sans"/>
              <a:ea typeface="+mn-ea"/>
              <a:cs typeface="+mn-ea"/>
            </a:endParaRPr>
          </a:p>
        </p:txBody>
      </p:sp>
      <p:pic>
        <p:nvPicPr>
          <p:cNvPr id="196" name="图片 195"/>
          <p:cNvPicPr>
            <a:picLocks noChangeAspect="1"/>
          </p:cNvPicPr>
          <p:nvPr>
            <p:custDataLst>
              <p:tags r:id="rId11"/>
            </p:custDataLst>
          </p:nvPr>
        </p:nvPicPr>
        <p:blipFill rotWithShape="1">
          <a:blip r:embed="rId12">
            <a:extLst>
              <a:ext uri="{28A0092B-C50C-407E-A947-70E740481C1C}">
                <a14:useLocalDpi xmlns:a14="http://schemas.microsoft.com/office/drawing/2010/main" val="0"/>
              </a:ext>
            </a:extLst>
          </a:blip>
          <a:srcRect/>
          <a:stretch>
            <a:fillRect/>
          </a:stretch>
        </p:blipFill>
        <p:spPr>
          <a:xfrm>
            <a:off x="1037513" y="1624348"/>
            <a:ext cx="3266788" cy="4386629"/>
          </a:xfrm>
          <a:prstGeom prst="rect">
            <a:avLst/>
          </a:prstGeom>
        </p:spPr>
      </p:pic>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
                                        </p:tgtEl>
                                        <p:attrNameLst>
                                          <p:attrName>style.visibility</p:attrName>
                                        </p:attrNameLst>
                                      </p:cBhvr>
                                      <p:to>
                                        <p:strVal val="visible"/>
                                      </p:to>
                                    </p:set>
                                    <p:animEffect transition="in" filter="blinds(horizontal)">
                                      <p:cBhvr>
                                        <p:cTn id="7" dur="500"/>
                                        <p:tgtEl>
                                          <p:spTgt spid="18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5"/>
                                        </p:tgtEl>
                                        <p:attrNameLst>
                                          <p:attrName>style.visibility</p:attrName>
                                        </p:attrNameLst>
                                      </p:cBhvr>
                                      <p:to>
                                        <p:strVal val="visible"/>
                                      </p:to>
                                    </p:set>
                                    <p:animEffect transition="in" filter="blinds(horizontal)">
                                      <p:cBhvr>
                                        <p:cTn id="10" dur="500"/>
                                        <p:tgtEl>
                                          <p:spTgt spid="18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87"/>
                                        </p:tgtEl>
                                        <p:attrNameLst>
                                          <p:attrName>style.visibility</p:attrName>
                                        </p:attrNameLst>
                                      </p:cBhvr>
                                      <p:to>
                                        <p:strVal val="visible"/>
                                      </p:to>
                                    </p:set>
                                    <p:animEffect transition="in" filter="blinds(horizontal)">
                                      <p:cBhvr>
                                        <p:cTn id="13" dur="500"/>
                                        <p:tgtEl>
                                          <p:spTgt spid="18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88"/>
                                        </p:tgtEl>
                                        <p:attrNameLst>
                                          <p:attrName>style.visibility</p:attrName>
                                        </p:attrNameLst>
                                      </p:cBhvr>
                                      <p:to>
                                        <p:strVal val="visible"/>
                                      </p:to>
                                    </p:set>
                                    <p:animEffect transition="in" filter="blinds(horizontal)">
                                      <p:cBhvr>
                                        <p:cTn id="16" dur="500"/>
                                        <p:tgtEl>
                                          <p:spTgt spid="18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89"/>
                                        </p:tgtEl>
                                        <p:attrNameLst>
                                          <p:attrName>style.visibility</p:attrName>
                                        </p:attrNameLst>
                                      </p:cBhvr>
                                      <p:to>
                                        <p:strVal val="visible"/>
                                      </p:to>
                                    </p:set>
                                    <p:animEffect transition="in" filter="blinds(horizontal)">
                                      <p:cBhvr>
                                        <p:cTn id="19" dur="500"/>
                                        <p:tgtEl>
                                          <p:spTgt spid="189"/>
                                        </p:tgtEl>
                                      </p:cBhvr>
                                    </p:animEffect>
                                  </p:childTnLst>
                                </p:cTn>
                              </p:par>
                              <p:par>
                                <p:cTn id="20" presetID="3" presetClass="entr" presetSubtype="10" fill="hold" nodeType="withEffect">
                                  <p:stCondLst>
                                    <p:cond delay="0"/>
                                  </p:stCondLst>
                                  <p:childTnLst>
                                    <p:set>
                                      <p:cBhvr>
                                        <p:cTn id="21" dur="1" fill="hold">
                                          <p:stCondLst>
                                            <p:cond delay="0"/>
                                          </p:stCondLst>
                                        </p:cTn>
                                        <p:tgtEl>
                                          <p:spTgt spid="196"/>
                                        </p:tgtEl>
                                        <p:attrNameLst>
                                          <p:attrName>style.visibility</p:attrName>
                                        </p:attrNameLst>
                                      </p:cBhvr>
                                      <p:to>
                                        <p:strVal val="visible"/>
                                      </p:to>
                                    </p:set>
                                    <p:animEffect transition="in" filter="blinds(horizontal)">
                                      <p:cBhvr>
                                        <p:cTn id="22" dur="500"/>
                                        <p:tgtEl>
                                          <p:spTgt spid="196"/>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wedge">
                                      <p:cBhvr>
                                        <p:cTn id="27" dur="2000"/>
                                        <p:tgtEl>
                                          <p:spTgt spid="190"/>
                                        </p:tgtEl>
                                      </p:cBhvr>
                                    </p:animEffect>
                                  </p:childTnLst>
                                </p:cTn>
                              </p:par>
                              <p:par>
                                <p:cTn id="28" presetID="20" presetClass="entr" presetSubtype="0" fill="hold" grpId="0" nodeType="withEffect">
                                  <p:stCondLst>
                                    <p:cond delay="0"/>
                                  </p:stCondLst>
                                  <p:childTnLst>
                                    <p:set>
                                      <p:cBhvr>
                                        <p:cTn id="29" dur="1" fill="hold">
                                          <p:stCondLst>
                                            <p:cond delay="0"/>
                                          </p:stCondLst>
                                        </p:cTn>
                                        <p:tgtEl>
                                          <p:spTgt spid="191"/>
                                        </p:tgtEl>
                                        <p:attrNameLst>
                                          <p:attrName>style.visibility</p:attrName>
                                        </p:attrNameLst>
                                      </p:cBhvr>
                                      <p:to>
                                        <p:strVal val="visible"/>
                                      </p:to>
                                    </p:set>
                                    <p:animEffect transition="in" filter="wedge">
                                      <p:cBhvr>
                                        <p:cTn id="30" dur="2000"/>
                                        <p:tgtEl>
                                          <p:spTgt spid="191"/>
                                        </p:tgtEl>
                                      </p:cBhvr>
                                    </p:animEffect>
                                  </p:childTnLst>
                                </p:cTn>
                              </p:par>
                              <p:par>
                                <p:cTn id="31" presetID="20" presetClass="entr" presetSubtype="0" fill="hold" grpId="0" nodeType="withEffect">
                                  <p:stCondLst>
                                    <p:cond delay="0"/>
                                  </p:stCondLst>
                                  <p:childTnLst>
                                    <p:set>
                                      <p:cBhvr>
                                        <p:cTn id="32" dur="1" fill="hold">
                                          <p:stCondLst>
                                            <p:cond delay="0"/>
                                          </p:stCondLst>
                                        </p:cTn>
                                        <p:tgtEl>
                                          <p:spTgt spid="192"/>
                                        </p:tgtEl>
                                        <p:attrNameLst>
                                          <p:attrName>style.visibility</p:attrName>
                                        </p:attrNameLst>
                                      </p:cBhvr>
                                      <p:to>
                                        <p:strVal val="visible"/>
                                      </p:to>
                                    </p:set>
                                    <p:animEffect transition="in" filter="wedge">
                                      <p:cBhvr>
                                        <p:cTn id="33" dur="2000"/>
                                        <p:tgtEl>
                                          <p:spTgt spid="192"/>
                                        </p:tgtEl>
                                      </p:cBhvr>
                                    </p:animEffect>
                                  </p:childTnLst>
                                </p:cTn>
                              </p:par>
                              <p:par>
                                <p:cTn id="34" presetID="20" presetClass="entr" presetSubtype="0" fill="hold" grpId="0" nodeType="withEffect">
                                  <p:stCondLst>
                                    <p:cond delay="0"/>
                                  </p:stCondLst>
                                  <p:childTnLst>
                                    <p:set>
                                      <p:cBhvr>
                                        <p:cTn id="35" dur="1" fill="hold">
                                          <p:stCondLst>
                                            <p:cond delay="0"/>
                                          </p:stCondLst>
                                        </p:cTn>
                                        <p:tgtEl>
                                          <p:spTgt spid="193"/>
                                        </p:tgtEl>
                                        <p:attrNameLst>
                                          <p:attrName>style.visibility</p:attrName>
                                        </p:attrNameLst>
                                      </p:cBhvr>
                                      <p:to>
                                        <p:strVal val="visible"/>
                                      </p:to>
                                    </p:set>
                                    <p:animEffect transition="in" filter="wedge">
                                      <p:cBhvr>
                                        <p:cTn id="36" dur="2000"/>
                                        <p:tgtEl>
                                          <p:spTgt spid="193"/>
                                        </p:tgtEl>
                                      </p:cBhvr>
                                    </p:animEffect>
                                  </p:childTnLst>
                                </p:cTn>
                              </p:par>
                              <p:par>
                                <p:cTn id="37" presetID="20" presetClass="entr" presetSubtype="0" fill="hold" grpId="0" nodeType="withEffect">
                                  <p:stCondLst>
                                    <p:cond delay="0"/>
                                  </p:stCondLst>
                                  <p:childTnLst>
                                    <p:set>
                                      <p:cBhvr>
                                        <p:cTn id="38" dur="1" fill="hold">
                                          <p:stCondLst>
                                            <p:cond delay="0"/>
                                          </p:stCondLst>
                                        </p:cTn>
                                        <p:tgtEl>
                                          <p:spTgt spid="195"/>
                                        </p:tgtEl>
                                        <p:attrNameLst>
                                          <p:attrName>style.visibility</p:attrName>
                                        </p:attrNameLst>
                                      </p:cBhvr>
                                      <p:to>
                                        <p:strVal val="visible"/>
                                      </p:to>
                                    </p:set>
                                    <p:animEffect transition="in" filter="wedge">
                                      <p:cBhvr>
                                        <p:cTn id="39" dur="20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p:bldP spid="185" grpId="0" animBg="1"/>
      <p:bldP spid="187" grpId="0" animBg="1"/>
      <p:bldP spid="188" grpId="0" animBg="1"/>
      <p:bldP spid="189" grpId="0" animBg="1"/>
      <p:bldP spid="190" grpId="0" animBg="1"/>
      <p:bldP spid="191" grpId="0"/>
      <p:bldP spid="192" grpId="0" animBg="1"/>
      <p:bldP spid="193" grpId="0" animBg="1"/>
      <p:bldP spid="19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7" name="标题 6"/>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6" name="矩形 5"/>
          <p:cNvSpPr/>
          <p:nvPr>
            <p:custDataLst>
              <p:tags r:id="rId3"/>
            </p:custDataLst>
          </p:nvPr>
        </p:nvSpPr>
        <p:spPr>
          <a:xfrm>
            <a:off x="5116830" y="1275080"/>
            <a:ext cx="516890" cy="2081530"/>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9" name="矩形 8"/>
          <p:cNvSpPr/>
          <p:nvPr>
            <p:custDataLst>
              <p:tags r:id="rId4"/>
            </p:custDataLst>
          </p:nvPr>
        </p:nvSpPr>
        <p:spPr>
          <a:xfrm>
            <a:off x="5631815" y="1275080"/>
            <a:ext cx="6099810" cy="2081530"/>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721985" y="1343025"/>
            <a:ext cx="5888990" cy="188912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eaLnBrk="1" hangingPunct="1">
              <a:lnSpc>
                <a:spcPct val="120000"/>
              </a:lnSpc>
              <a:spcBef>
                <a:spcPts val="0"/>
              </a:spcBef>
              <a:spcAft>
                <a:spcPts val="0"/>
              </a:spcAft>
              <a:buClrTx/>
              <a:buNone/>
            </a:pPr>
            <a:r>
              <a:rPr lang="zh-CN" altLang="en-US" sz="1800" dirty="0">
                <a:solidFill>
                  <a:schemeClr val="tx1"/>
                </a:solidFill>
                <a:latin typeface="+mn-ea"/>
                <a:ea typeface="+mn-ea"/>
                <a:sym typeface="+mn-ea"/>
              </a:rPr>
              <a:t>根据本项目学习要点，对你的创业机会进行市场调查，分析你的创业机会的价值及所处的市场地位。</a:t>
            </a:r>
            <a:endParaRPr lang="zh-CN" altLang="en-US" sz="1800" spc="100" dirty="0">
              <a:solidFill>
                <a:schemeClr val="tx1"/>
              </a:solidFill>
              <a:latin typeface="+mn-ea"/>
              <a:ea typeface="+mn-ea"/>
              <a:cs typeface="+mn-ea"/>
              <a:sym typeface="+mn-ea"/>
            </a:endParaRPr>
          </a:p>
        </p:txBody>
      </p:sp>
      <p:sp>
        <p:nvSpPr>
          <p:cNvPr id="73" name="文本框 72"/>
          <p:cNvSpPr txBox="1"/>
          <p:nvPr>
            <p:custDataLst>
              <p:tags r:id="rId6"/>
            </p:custDataLst>
          </p:nvPr>
        </p:nvSpPr>
        <p:spPr>
          <a:xfrm>
            <a:off x="5043170" y="390842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just">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7"/>
            </p:custDataLst>
          </p:nvPr>
        </p:nvSpPr>
        <p:spPr>
          <a:xfrm>
            <a:off x="5043170" y="4460875"/>
            <a:ext cx="6828790" cy="1365250"/>
          </a:xfrm>
          <a:prstGeom prst="rect">
            <a:avLst/>
          </a:prstGeom>
        </p:spPr>
        <p:txBody>
          <a:bodyPr wrap="square" lIns="90000" tIns="46800" rIns="90000" bIns="46800" anchor="t" anchorCtr="0"/>
          <a:lstStyle>
            <a:defPPr>
              <a:defRPr lang="zh-CN"/>
            </a:defPPr>
            <a:lvl1pPr>
              <a:defRPr sz="1400">
                <a:solidFill>
                  <a:prstClr val="white"/>
                </a:solidFill>
              </a:defRPr>
            </a:lvl1pPr>
          </a:lstStyle>
          <a:p>
            <a:pPr marL="0" lvl="0" indent="457200" algn="just" eaLnBrk="1" hangingPunct="1">
              <a:lnSpc>
                <a:spcPct val="120000"/>
              </a:lnSpc>
              <a:spcBef>
                <a:spcPts val="0"/>
              </a:spcBef>
              <a:spcAft>
                <a:spcPts val="0"/>
              </a:spcAft>
              <a:buNone/>
            </a:pPr>
            <a:r>
              <a:rPr lang="zh-CN" altLang="en-US" sz="1800" dirty="0">
                <a:solidFill>
                  <a:schemeClr val="tx1"/>
                </a:solidFill>
                <a:latin typeface="+mn-ea"/>
                <a:ea typeface="+mn-ea"/>
                <a:sym typeface="+mn-ea"/>
              </a:rPr>
              <a:t>不同模式早就行业中的不同领袖企业，旧有的模式在同类化竞争如此激烈的市场很难快速发展，我们需要新的模式来改变生活，也许下一个新的模式正在你的脑海中。尝试分析你未来的企业的模式。</a:t>
            </a:r>
            <a:endParaRPr lang="zh-CN" altLang="en-US" sz="1800" spc="100" dirty="0">
              <a:solidFill>
                <a:schemeClr val="tx1"/>
              </a:solidFill>
              <a:latin typeface="+mn-ea"/>
              <a:ea typeface="+mn-ea"/>
              <a:cs typeface="+mn-ea"/>
              <a:sym typeface="+mn-ea"/>
            </a:endParaRPr>
          </a:p>
        </p:txBody>
      </p:sp>
    </p:spTree>
    <p:custDataLst>
      <p:tags r:id="rId8"/>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二、市场调查的类型和流程</a:t>
            </a:r>
            <a:endParaRPr lang="zh-CN" altLang="en-US" sz="2400" b="1">
              <a:latin typeface="+mj-ea"/>
              <a:ea typeface="+mj-ea"/>
            </a:endParaRPr>
          </a:p>
        </p:txBody>
      </p:sp>
      <p:sp>
        <p:nvSpPr>
          <p:cNvPr id="4" name="文本框 3"/>
          <p:cNvSpPr txBox="1"/>
          <p:nvPr/>
        </p:nvSpPr>
        <p:spPr>
          <a:xfrm>
            <a:off x="1056005" y="2399030"/>
            <a:ext cx="10080000" cy="755650"/>
          </a:xfrm>
          <a:prstGeom prst="rect">
            <a:avLst/>
          </a:prstGeom>
          <a:noFill/>
        </p:spPr>
        <p:txBody>
          <a:bodyPr wrap="square" rtlCol="0" anchor="t">
            <a:spAutoFit/>
          </a:bodyPr>
          <a:p>
            <a:pPr indent="457200" algn="just">
              <a:lnSpc>
                <a:spcPct val="120000"/>
              </a:lnSpc>
              <a:spcBef>
                <a:spcPts val="0"/>
              </a:spcBef>
              <a:spcAft>
                <a:spcPts val="0"/>
              </a:spcAft>
              <a:buClr>
                <a:srgbClr val="1486AF"/>
              </a:buClr>
              <a:buSzPct val="100000"/>
            </a:pPr>
            <a:r>
              <a:rPr lang="zh-CN" altLang="en-US" dirty="0">
                <a:latin typeface="+mn-ea"/>
                <a:ea typeface="+mn-ea"/>
                <a:cs typeface="+mn-ea"/>
                <a:sym typeface="+mn-ea"/>
              </a:rPr>
              <a:t>市场调研从广义上一般分为探索性调研和结论性调研，结论性调研又包括描述性调研和因果性调研。</a:t>
            </a:r>
            <a:endParaRPr lang="zh-CN" altLang="en-US"/>
          </a:p>
        </p:txBody>
      </p:sp>
      <p:grpSp>
        <p:nvGrpSpPr>
          <p:cNvPr id="2" name="组合 1"/>
          <p:cNvGrpSpPr/>
          <p:nvPr/>
        </p:nvGrpSpPr>
        <p:grpSpPr>
          <a:xfrm>
            <a:off x="1153160" y="1488440"/>
            <a:ext cx="3181350" cy="910590"/>
            <a:chOff x="1816" y="2344"/>
            <a:chExt cx="5010" cy="1434"/>
          </a:xfrm>
        </p:grpSpPr>
        <p:grpSp>
          <p:nvGrpSpPr>
            <p:cNvPr id="39" name="组合 38"/>
            <p:cNvGrpSpPr/>
            <p:nvPr>
              <p:custDataLst>
                <p:tags r:id="rId1"/>
              </p:custDataLst>
            </p:nvPr>
          </p:nvGrpSpPr>
          <p:grpSpPr>
            <a:xfrm>
              <a:off x="1816" y="2344"/>
              <a:ext cx="5010" cy="1434"/>
              <a:chOff x="1816" y="2344"/>
              <a:chExt cx="5010" cy="1434"/>
            </a:xfrm>
          </p:grpSpPr>
          <p:sp>
            <p:nvSpPr>
              <p:cNvPr id="40" name="圆角矩形 39"/>
              <p:cNvSpPr/>
              <p:nvPr>
                <p:custDataLst>
                  <p:tags r:id="rId2"/>
                </p:custDataLst>
              </p:nvPr>
            </p:nvSpPr>
            <p:spPr>
              <a:xfrm>
                <a:off x="1974" y="2511"/>
                <a:ext cx="4262" cy="692"/>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3"/>
                </p:custDataLst>
              </p:nvPr>
            </p:nvSpPr>
            <p:spPr>
              <a:xfrm>
                <a:off x="6022" y="234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4"/>
                </p:custDataLst>
              </p:nvPr>
            </p:nvSpPr>
            <p:spPr>
              <a:xfrm rot="10800000">
                <a:off x="1816" y="297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sp>
          <p:nvSpPr>
            <p:cNvPr id="43" name="Title 6"/>
            <p:cNvSpPr txBox="1"/>
            <p:nvPr>
              <p:custDataLst>
                <p:tags r:id="rId5"/>
              </p:custDataLst>
            </p:nvPr>
          </p:nvSpPr>
          <p:spPr>
            <a:xfrm>
              <a:off x="2256" y="2606"/>
              <a:ext cx="3745" cy="5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（一）市场调查分类</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7" name="文本框 36"/>
          <p:cNvSpPr txBox="1"/>
          <p:nvPr>
            <p:custDataLst>
              <p:tags r:id="rId6"/>
            </p:custDataLst>
          </p:nvPr>
        </p:nvSpPr>
        <p:spPr>
          <a:xfrm>
            <a:off x="1774825" y="3662045"/>
            <a:ext cx="2255520" cy="530860"/>
          </a:xfrm>
          <a:prstGeom prst="rect">
            <a:avLst/>
          </a:prstGeom>
          <a:noFill/>
        </p:spPr>
        <p:txBody>
          <a:bodyPr wrap="square" anchor="ctr" anchorCtr="0"/>
          <a:lstStyle>
            <a:defPPr>
              <a:defRPr lang="zh-CN"/>
            </a:defPPr>
            <a:lvl1pPr algn="ctr">
              <a:defRPr>
                <a:solidFill>
                  <a:srgbClr val="FFFFFF"/>
                </a:solidFill>
              </a:defRPr>
            </a:lvl1pPr>
          </a:lstStyle>
          <a:p>
            <a:pPr algn="ctr"/>
            <a:r>
              <a:rPr lang="zh-CN" altLang="en-US" sz="1800" b="1">
                <a:solidFill>
                  <a:schemeClr val="accent1"/>
                </a:solidFill>
                <a:effectLst>
                  <a:outerShdw blurRad="38100" dist="25400" dir="5400000" algn="ctr" rotWithShape="0">
                    <a:srgbClr val="6E747A">
                      <a:alpha val="43000"/>
                    </a:srgbClr>
                  </a:outerShdw>
                </a:effectLst>
                <a:latin typeface="+mj-ea"/>
                <a:ea typeface="+mj-ea"/>
              </a:rPr>
              <a:t>探索性调研</a:t>
            </a:r>
            <a:endParaRPr lang="zh-CN" altLang="en-US" sz="1800" b="1">
              <a:solidFill>
                <a:schemeClr val="accent1"/>
              </a:solidFill>
              <a:effectLst>
                <a:outerShdw blurRad="38100" dist="25400" dir="5400000" algn="ctr" rotWithShape="0">
                  <a:srgbClr val="6E747A">
                    <a:alpha val="43000"/>
                  </a:srgbClr>
                </a:outerShdw>
              </a:effectLst>
              <a:latin typeface="+mj-ea"/>
              <a:ea typeface="+mj-ea"/>
            </a:endParaRPr>
          </a:p>
        </p:txBody>
      </p:sp>
      <p:sp>
        <p:nvSpPr>
          <p:cNvPr id="38" name="文本框 37"/>
          <p:cNvSpPr txBox="1"/>
          <p:nvPr>
            <p:custDataLst>
              <p:tags r:id="rId7"/>
            </p:custDataLst>
          </p:nvPr>
        </p:nvSpPr>
        <p:spPr>
          <a:xfrm>
            <a:off x="1568450" y="4207510"/>
            <a:ext cx="2461895" cy="2084705"/>
          </a:xfrm>
          <a:prstGeom prst="rect">
            <a:avLst/>
          </a:prstGeom>
        </p:spPr>
        <p:txBody>
          <a:bodyPr wrap="square">
            <a:normAutofit lnSpcReduction="10000"/>
          </a:bodyPr>
          <a:lstStyle>
            <a:defPPr>
              <a:defRPr lang="zh-CN"/>
            </a:defPPr>
            <a:lvl1pPr algn="ctr">
              <a:defRPr sz="1400">
                <a:solidFill>
                  <a:srgbClr val="FFFFFF"/>
                </a:solidFill>
              </a:defRPr>
            </a:lvl1pPr>
          </a:lstStyle>
          <a:p>
            <a:pPr algn="just">
              <a:lnSpc>
                <a:spcPct val="120000"/>
              </a:lnSpc>
              <a:spcBef>
                <a:spcPts val="0"/>
              </a:spcBef>
              <a:spcAft>
                <a:spcPts val="0"/>
              </a:spcAft>
            </a:pPr>
            <a:r>
              <a:rPr lang="zh-CN" altLang="en-US" dirty="0">
                <a:solidFill>
                  <a:schemeClr val="tx1"/>
                </a:solidFill>
                <a:latin typeface="+mn-lt"/>
                <a:ea typeface="+mn-ea"/>
                <a:sym typeface="+mn-ea"/>
              </a:rPr>
              <a:t>调研专题的性质和内容不明确，调研是为了发掘问题的性质和与问题有关的参数。探索性调研一般具有高度灵活性，探索性调研比较有用的方法是二手资料调研、经验调查、小组座谈和选择性案例分析。</a:t>
            </a:r>
            <a:endParaRPr lang="zh-CN" altLang="en-US" sz="1800" dirty="0">
              <a:solidFill>
                <a:schemeClr val="tx1"/>
              </a:solidFill>
              <a:latin typeface="+mn-lt"/>
              <a:ea typeface="+mn-ea"/>
            </a:endParaRPr>
          </a:p>
          <a:p>
            <a:pPr algn="r"/>
            <a:endParaRPr lang="zh-CN" altLang="en-US" sz="1800">
              <a:solidFill>
                <a:srgbClr val="000000"/>
              </a:solidFill>
            </a:endParaRPr>
          </a:p>
        </p:txBody>
      </p:sp>
      <p:sp>
        <p:nvSpPr>
          <p:cNvPr id="5" name="文本框 4"/>
          <p:cNvSpPr txBox="1"/>
          <p:nvPr>
            <p:custDataLst>
              <p:tags r:id="rId8"/>
            </p:custDataLst>
          </p:nvPr>
        </p:nvSpPr>
        <p:spPr>
          <a:xfrm>
            <a:off x="8050530" y="3662045"/>
            <a:ext cx="2255520" cy="530860"/>
          </a:xfrm>
          <a:prstGeom prst="rect">
            <a:avLst/>
          </a:prstGeom>
          <a:noFill/>
        </p:spPr>
        <p:txBody>
          <a:bodyPr wrap="square" anchor="ctr" anchorCtr="0"/>
          <a:lstStyle>
            <a:defPPr>
              <a:defRPr lang="zh-CN"/>
            </a:defPPr>
            <a:lvl1pPr algn="ctr">
              <a:defRPr>
                <a:solidFill>
                  <a:srgbClr val="FFFFFF"/>
                </a:solidFill>
              </a:defRPr>
            </a:lvl1pPr>
          </a:lstStyle>
          <a:p>
            <a:pPr algn="ctr"/>
            <a:r>
              <a:rPr lang="zh-CN" altLang="en-US" sz="1800" b="1">
                <a:solidFill>
                  <a:schemeClr val="accent1"/>
                </a:solidFill>
                <a:effectLst>
                  <a:outerShdw blurRad="38100" dist="25400" dir="5400000" algn="ctr" rotWithShape="0">
                    <a:srgbClr val="6E747A">
                      <a:alpha val="43000"/>
                    </a:srgbClr>
                  </a:outerShdw>
                </a:effectLst>
                <a:latin typeface="+mj-ea"/>
                <a:ea typeface="+mj-ea"/>
              </a:rPr>
              <a:t>结论性调研</a:t>
            </a:r>
            <a:endParaRPr lang="zh-CN" altLang="en-US" sz="1800" b="1">
              <a:solidFill>
                <a:schemeClr val="accent1"/>
              </a:solidFill>
              <a:effectLst>
                <a:outerShdw blurRad="38100" dist="25400" dir="5400000" algn="ctr" rotWithShape="0">
                  <a:srgbClr val="6E747A">
                    <a:alpha val="43000"/>
                  </a:srgbClr>
                </a:outerShdw>
              </a:effectLst>
              <a:latin typeface="+mj-ea"/>
              <a:ea typeface="+mj-ea"/>
            </a:endParaRPr>
          </a:p>
        </p:txBody>
      </p:sp>
      <p:sp>
        <p:nvSpPr>
          <p:cNvPr id="6" name="文本框 5"/>
          <p:cNvSpPr txBox="1"/>
          <p:nvPr>
            <p:custDataLst>
              <p:tags r:id="rId9"/>
            </p:custDataLst>
          </p:nvPr>
        </p:nvSpPr>
        <p:spPr>
          <a:xfrm>
            <a:off x="8050530" y="4207510"/>
            <a:ext cx="2255520" cy="1997710"/>
          </a:xfrm>
          <a:prstGeom prst="rect">
            <a:avLst/>
          </a:prstGeom>
        </p:spPr>
        <p:txBody>
          <a:bodyPr wrap="square"/>
          <a:lstStyle>
            <a:defPPr>
              <a:defRPr lang="zh-CN"/>
            </a:defPPr>
            <a:lvl1pPr algn="ctr">
              <a:defRPr sz="1400">
                <a:solidFill>
                  <a:srgbClr val="FFFFFF"/>
                </a:solidFill>
              </a:defRPr>
            </a:lvl1pPr>
          </a:lstStyle>
          <a:p>
            <a:pPr algn="just">
              <a:lnSpc>
                <a:spcPct val="120000"/>
              </a:lnSpc>
              <a:spcBef>
                <a:spcPts val="0"/>
              </a:spcBef>
              <a:spcAft>
                <a:spcPts val="0"/>
              </a:spcAft>
              <a:buClr>
                <a:srgbClr val="1486AF"/>
              </a:buClr>
              <a:buSzPct val="100000"/>
            </a:pPr>
            <a:r>
              <a:rPr lang="zh-CN" altLang="en-US" dirty="0">
                <a:solidFill>
                  <a:schemeClr val="tx1"/>
                </a:solidFill>
                <a:latin typeface="+mn-lt"/>
                <a:ea typeface="+mn-ea"/>
                <a:sym typeface="+mn-ea"/>
              </a:rPr>
              <a:t>是指正式进行市场调研，并通过资料分析得出结论，结论性调研经常把重点放在消费者的态度、行为和其最终会对企业产生什么影响上。</a:t>
            </a:r>
            <a:endParaRPr lang="zh-CN" altLang="en-US" dirty="0">
              <a:solidFill>
                <a:schemeClr val="tx1"/>
              </a:solidFill>
              <a:latin typeface="+mn-lt"/>
              <a:ea typeface="+mn-ea"/>
              <a:sym typeface="+mn-ea"/>
            </a:endParaRPr>
          </a:p>
        </p:txBody>
      </p:sp>
      <p:sp>
        <p:nvSpPr>
          <p:cNvPr id="7" name="椭圆 6"/>
          <p:cNvSpPr>
            <a:spLocks noChangeAspect="1"/>
          </p:cNvSpPr>
          <p:nvPr>
            <p:custDataLst>
              <p:tags r:id="rId10"/>
            </p:custDataLst>
          </p:nvPr>
        </p:nvSpPr>
        <p:spPr>
          <a:xfrm>
            <a:off x="7298055" y="3662045"/>
            <a:ext cx="629920" cy="629920"/>
          </a:xfrm>
          <a:prstGeom prst="ellipse">
            <a:avLst/>
          </a:prstGeom>
          <a:solidFill>
            <a:srgbClr val="359EFF"/>
          </a:solidFill>
          <a:ln>
            <a:noFill/>
          </a:ln>
        </p:spPr>
        <p:style>
          <a:lnRef idx="2">
            <a:srgbClr val="F5C621">
              <a:shade val="50000"/>
            </a:srgbClr>
          </a:lnRef>
          <a:fillRef idx="1">
            <a:srgbClr val="F5C621"/>
          </a:fillRef>
          <a:effectRef idx="0">
            <a:srgbClr val="F5C621"/>
          </a:effectRef>
          <a:fontRef idx="minor">
            <a:srgbClr val="FFFFFF"/>
          </a:fontRef>
        </p:style>
        <p:txBody>
          <a:bodyPr rtlCol="0" anchor="ctr"/>
          <a:lstStyle/>
          <a:p>
            <a:pPr algn="ctr"/>
            <a:endParaRPr lang="zh-CN" altLang="en-US" sz="1800">
              <a:solidFill>
                <a:srgbClr val="FFFFFF"/>
              </a:solidFill>
            </a:endParaRPr>
          </a:p>
        </p:txBody>
      </p:sp>
      <p:sp>
        <p:nvSpPr>
          <p:cNvPr id="11" name="椭圆 10"/>
          <p:cNvSpPr>
            <a:spLocks noChangeAspect="1"/>
          </p:cNvSpPr>
          <p:nvPr>
            <p:custDataLst>
              <p:tags r:id="rId11"/>
            </p:custDataLst>
          </p:nvPr>
        </p:nvSpPr>
        <p:spPr>
          <a:xfrm>
            <a:off x="4141470" y="3662045"/>
            <a:ext cx="629920" cy="629920"/>
          </a:xfrm>
          <a:prstGeom prst="ellipse">
            <a:avLst/>
          </a:prstGeom>
          <a:solidFill>
            <a:srgbClr val="359EFF"/>
          </a:solidFill>
          <a:ln>
            <a:noFill/>
          </a:ln>
        </p:spPr>
        <p:style>
          <a:lnRef idx="2">
            <a:srgbClr val="F5C621">
              <a:shade val="50000"/>
            </a:srgbClr>
          </a:lnRef>
          <a:fillRef idx="1">
            <a:srgbClr val="F5C621"/>
          </a:fillRef>
          <a:effectRef idx="0">
            <a:srgbClr val="F5C621"/>
          </a:effectRef>
          <a:fontRef idx="minor">
            <a:srgbClr val="FFFFFF"/>
          </a:fontRef>
        </p:style>
        <p:txBody>
          <a:bodyPr rtlCol="0" anchor="ctr"/>
          <a:lstStyle/>
          <a:p>
            <a:pPr algn="ctr"/>
            <a:endParaRPr lang="zh-CN" altLang="en-US" sz="1800">
              <a:solidFill>
                <a:srgbClr val="000000"/>
              </a:solidFill>
            </a:endParaRPr>
          </a:p>
        </p:txBody>
      </p:sp>
      <p:cxnSp>
        <p:nvCxnSpPr>
          <p:cNvPr id="44" name="直接连接符 43"/>
          <p:cNvCxnSpPr/>
          <p:nvPr>
            <p:custDataLst>
              <p:tags r:id="rId12"/>
            </p:custDataLst>
          </p:nvPr>
        </p:nvCxnSpPr>
        <p:spPr>
          <a:xfrm>
            <a:off x="5270500" y="4787900"/>
            <a:ext cx="1574165" cy="0"/>
          </a:xfrm>
          <a:prstGeom prst="line">
            <a:avLst/>
          </a:prstGeom>
          <a:ln w="12700">
            <a:solidFill>
              <a:srgbClr val="FFFFFF">
                <a:lumMod val="65000"/>
              </a:srgbClr>
            </a:solidFill>
            <a:headEnd type="none" w="med" len="med"/>
            <a:tailEnd type="none" w="med" len="med"/>
          </a:ln>
        </p:spPr>
        <p:style>
          <a:lnRef idx="1">
            <a:srgbClr val="F5C621"/>
          </a:lnRef>
          <a:fillRef idx="0">
            <a:srgbClr val="F5C621"/>
          </a:fillRef>
          <a:effectRef idx="0">
            <a:srgbClr val="F5C621"/>
          </a:effectRef>
          <a:fontRef idx="minor">
            <a:srgbClr val="000000"/>
          </a:fontRef>
        </p:style>
      </p:cxnSp>
      <p:cxnSp>
        <p:nvCxnSpPr>
          <p:cNvPr id="45" name="肘形连接符 44"/>
          <p:cNvCxnSpPr>
            <a:stCxn id="11" idx="6"/>
          </p:cNvCxnSpPr>
          <p:nvPr>
            <p:custDataLst>
              <p:tags r:id="rId13"/>
            </p:custDataLst>
          </p:nvPr>
        </p:nvCxnSpPr>
        <p:spPr>
          <a:xfrm>
            <a:off x="4771390" y="3977005"/>
            <a:ext cx="499745" cy="795020"/>
          </a:xfrm>
          <a:prstGeom prst="bentConnector2">
            <a:avLst/>
          </a:prstGeom>
          <a:ln w="12700">
            <a:solidFill>
              <a:srgbClr val="FFFFFF">
                <a:lumMod val="65000"/>
              </a:srgbClr>
            </a:solidFill>
            <a:headEnd type="oval" w="med" len="med"/>
            <a:tailEnd type="none" w="med" len="med"/>
          </a:ln>
        </p:spPr>
        <p:style>
          <a:lnRef idx="1">
            <a:srgbClr val="F5C621"/>
          </a:lnRef>
          <a:fillRef idx="0">
            <a:srgbClr val="F5C621"/>
          </a:fillRef>
          <a:effectRef idx="0">
            <a:srgbClr val="F5C621"/>
          </a:effectRef>
          <a:fontRef idx="minor">
            <a:srgbClr val="000000"/>
          </a:fontRef>
        </p:style>
      </p:cxnSp>
      <p:cxnSp>
        <p:nvCxnSpPr>
          <p:cNvPr id="12" name="肘形连接符 11"/>
          <p:cNvCxnSpPr>
            <a:stCxn id="7" idx="2"/>
          </p:cNvCxnSpPr>
          <p:nvPr>
            <p:custDataLst>
              <p:tags r:id="rId14"/>
            </p:custDataLst>
          </p:nvPr>
        </p:nvCxnSpPr>
        <p:spPr>
          <a:xfrm rot="10800000" flipV="1">
            <a:off x="6845300" y="3977005"/>
            <a:ext cx="452755" cy="795020"/>
          </a:xfrm>
          <a:prstGeom prst="bentConnector2">
            <a:avLst/>
          </a:prstGeom>
          <a:ln w="12700">
            <a:solidFill>
              <a:srgbClr val="FFFFFF">
                <a:lumMod val="65000"/>
              </a:srgbClr>
            </a:solidFill>
            <a:headEnd type="oval" w="med" len="med"/>
            <a:tailEnd type="none" w="med" len="med"/>
          </a:ln>
        </p:spPr>
        <p:style>
          <a:lnRef idx="1">
            <a:srgbClr val="F5C621"/>
          </a:lnRef>
          <a:fillRef idx="0">
            <a:srgbClr val="F5C621"/>
          </a:fillRef>
          <a:effectRef idx="0">
            <a:srgbClr val="F5C621"/>
          </a:effectRef>
          <a:fontRef idx="minor">
            <a:srgbClr val="000000"/>
          </a:fontRef>
        </p:style>
      </p:cxnSp>
      <p:pic>
        <p:nvPicPr>
          <p:cNvPr id="13" name="图片 12"/>
          <p:cNvPicPr>
            <a:picLocks noChangeAspect="1"/>
          </p:cNvPicPr>
          <p:nvPr>
            <p:custDataLst>
              <p:tags r:id="rId15"/>
            </p:custDataLst>
          </p:nvPr>
        </p:nvPicPr>
        <p:blipFill>
          <a:blip r:embed="rId16"/>
          <a:stretch>
            <a:fillRect/>
          </a:stretch>
        </p:blipFill>
        <p:spPr>
          <a:xfrm>
            <a:off x="5370830" y="2848610"/>
            <a:ext cx="1450340" cy="3648075"/>
          </a:xfrm>
          <a:prstGeom prst="rect">
            <a:avLst/>
          </a:prstGeom>
        </p:spPr>
      </p:pic>
      <p:sp>
        <p:nvSpPr>
          <p:cNvPr id="14" name="文本框 13"/>
          <p:cNvSpPr txBox="1"/>
          <p:nvPr>
            <p:custDataLst>
              <p:tags r:id="rId17"/>
            </p:custDataLst>
          </p:nvPr>
        </p:nvSpPr>
        <p:spPr>
          <a:xfrm>
            <a:off x="4141470" y="3662045"/>
            <a:ext cx="621665" cy="629920"/>
          </a:xfrm>
          <a:prstGeom prst="rect">
            <a:avLst/>
          </a:prstGeom>
          <a:noFill/>
        </p:spPr>
        <p:txBody>
          <a:bodyPr wrap="square" lIns="90000" tIns="46800" rIns="90000" bIns="46800" rtlCol="0" anchor="ctr" anchorCtr="0">
            <a:normAutofit/>
          </a:bodyPr>
          <a:lstStyle/>
          <a:p>
            <a:pPr algn="ctr"/>
            <a:r>
              <a:rPr lang="en-US" altLang="zh-CN" sz="2400" dirty="0">
                <a:solidFill>
                  <a:srgbClr val="FFFFFF"/>
                </a:solidFill>
              </a:rPr>
              <a:t>1</a:t>
            </a:r>
            <a:endParaRPr lang="zh-CN" altLang="en-US" sz="2400" dirty="0">
              <a:solidFill>
                <a:srgbClr val="FFFFFF"/>
              </a:solidFill>
            </a:endParaRPr>
          </a:p>
        </p:txBody>
      </p:sp>
      <p:sp>
        <p:nvSpPr>
          <p:cNvPr id="15" name="文本框 14"/>
          <p:cNvSpPr txBox="1"/>
          <p:nvPr>
            <p:custDataLst>
              <p:tags r:id="rId18"/>
            </p:custDataLst>
          </p:nvPr>
        </p:nvSpPr>
        <p:spPr>
          <a:xfrm>
            <a:off x="7296150" y="3662045"/>
            <a:ext cx="621665" cy="629920"/>
          </a:xfrm>
          <a:prstGeom prst="rect">
            <a:avLst/>
          </a:prstGeom>
          <a:noFill/>
        </p:spPr>
        <p:txBody>
          <a:bodyPr wrap="square" lIns="90000" tIns="46800" rIns="90000" bIns="46800" rtlCol="0" anchor="ctr" anchorCtr="0">
            <a:normAutofit/>
          </a:bodyPr>
          <a:lstStyle/>
          <a:p>
            <a:pPr algn="ctr"/>
            <a:r>
              <a:rPr lang="en-US" altLang="zh-CN" sz="2400" dirty="0">
                <a:solidFill>
                  <a:srgbClr val="FFFFFF"/>
                </a:solidFill>
              </a:rPr>
              <a:t>2</a:t>
            </a:r>
            <a:endParaRPr lang="zh-CN" altLang="en-US" sz="2400" dirty="0">
              <a:solidFill>
                <a:srgbClr val="FFFFFF"/>
              </a:solidFill>
            </a:endParaRPr>
          </a:p>
        </p:txBody>
      </p:sp>
    </p:spTree>
    <p:custDataLst>
      <p:tags r:id="rId1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 presetClass="entr" presetSubtype="1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1000"/>
                            </p:stCondLst>
                            <p:childTnLst>
                              <p:par>
                                <p:cTn id="42" presetID="2" presetClass="entr" presetSubtype="9"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0-#ppt_w/2"/>
                                          </p:val>
                                        </p:tav>
                                        <p:tav tm="100000">
                                          <p:val>
                                            <p:strVal val="#ppt_x"/>
                                          </p:val>
                                        </p:tav>
                                      </p:tavLst>
                                    </p:anim>
                                    <p:anim calcmode="lin" valueType="num">
                                      <p:cBhvr additive="base">
                                        <p:cTn id="45" dur="500" fill="hold"/>
                                        <p:tgtEl>
                                          <p:spTgt spid="37"/>
                                        </p:tgtEl>
                                        <p:attrNameLst>
                                          <p:attrName>ppt_y</p:attrName>
                                        </p:attrNameLst>
                                      </p:cBhvr>
                                      <p:tavLst>
                                        <p:tav tm="0">
                                          <p:val>
                                            <p:strVal val="0-#ppt_h/2"/>
                                          </p:val>
                                        </p:tav>
                                        <p:tav tm="100000">
                                          <p:val>
                                            <p:strVal val="#ppt_y"/>
                                          </p:val>
                                        </p:tav>
                                      </p:tavLst>
                                    </p:anim>
                                  </p:childTnLst>
                                </p:cTn>
                              </p:par>
                            </p:childTnLst>
                          </p:cTn>
                        </p:par>
                        <p:par>
                          <p:cTn id="46" fill="hold">
                            <p:stCondLst>
                              <p:cond delay="1500"/>
                            </p:stCondLst>
                            <p:childTnLst>
                              <p:par>
                                <p:cTn id="47" presetID="2" presetClass="entr" presetSubtype="12"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0-#ppt_w/2"/>
                                          </p:val>
                                        </p:tav>
                                        <p:tav tm="100000">
                                          <p:val>
                                            <p:strVal val="#ppt_x"/>
                                          </p:val>
                                        </p:tav>
                                      </p:tavLst>
                                    </p:anim>
                                    <p:anim calcmode="lin" valueType="num">
                                      <p:cBhvr additive="base">
                                        <p:cTn id="50" dur="500" fill="hold"/>
                                        <p:tgtEl>
                                          <p:spTgt spid="38"/>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6"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fill="hold"/>
                                        <p:tgtEl>
                                          <p:spTgt spid="7"/>
                                        </p:tgtEl>
                                        <p:attrNameLst>
                                          <p:attrName>ppt_x</p:attrName>
                                        </p:attrNameLst>
                                      </p:cBhvr>
                                      <p:tavLst>
                                        <p:tav tm="0">
                                          <p:val>
                                            <p:strVal val="1+#ppt_w/2"/>
                                          </p:val>
                                        </p:tav>
                                        <p:tav tm="100000">
                                          <p:val>
                                            <p:strVal val="#ppt_x"/>
                                          </p:val>
                                        </p:tav>
                                      </p:tavLst>
                                    </p:anim>
                                    <p:anim calcmode="lin" valueType="num">
                                      <p:cBhvr additive="base">
                                        <p:cTn id="55" dur="500" fill="hold"/>
                                        <p:tgtEl>
                                          <p:spTgt spid="7"/>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par>
                          <p:cTn id="60" fill="hold">
                            <p:stCondLst>
                              <p:cond delay="2500"/>
                            </p:stCondLst>
                            <p:childTnLst>
                              <p:par>
                                <p:cTn id="61" presetID="2" presetClass="entr" presetSubtype="3"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additive="base">
                                        <p:cTn id="63" dur="500" fill="hold"/>
                                        <p:tgtEl>
                                          <p:spTgt spid="5"/>
                                        </p:tgtEl>
                                        <p:attrNameLst>
                                          <p:attrName>ppt_x</p:attrName>
                                        </p:attrNameLst>
                                      </p:cBhvr>
                                      <p:tavLst>
                                        <p:tav tm="0">
                                          <p:val>
                                            <p:strVal val="1+#ppt_w/2"/>
                                          </p:val>
                                        </p:tav>
                                        <p:tav tm="100000">
                                          <p:val>
                                            <p:strVal val="#ppt_x"/>
                                          </p:val>
                                        </p:tav>
                                      </p:tavLst>
                                    </p:anim>
                                    <p:anim calcmode="lin" valueType="num">
                                      <p:cBhvr additive="base">
                                        <p:cTn id="64" dur="500" fill="hold"/>
                                        <p:tgtEl>
                                          <p:spTgt spid="5"/>
                                        </p:tgtEl>
                                        <p:attrNameLst>
                                          <p:attrName>ppt_y</p:attrName>
                                        </p:attrNameLst>
                                      </p:cBhvr>
                                      <p:tavLst>
                                        <p:tav tm="0">
                                          <p:val>
                                            <p:strVal val="0-#ppt_h/2"/>
                                          </p:val>
                                        </p:tav>
                                        <p:tav tm="100000">
                                          <p:val>
                                            <p:strVal val="#ppt_y"/>
                                          </p:val>
                                        </p:tav>
                                      </p:tavLst>
                                    </p:anim>
                                  </p:childTnLst>
                                </p:cTn>
                              </p:par>
                            </p:childTnLst>
                          </p:cTn>
                        </p:par>
                        <p:par>
                          <p:cTn id="65" fill="hold">
                            <p:stCondLst>
                              <p:cond delay="3000"/>
                            </p:stCondLst>
                            <p:childTnLst>
                              <p:par>
                                <p:cTn id="66" presetID="2" presetClass="entr" presetSubtype="6"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1+#ppt_w/2"/>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P spid="38" grpId="0"/>
      <p:bldP spid="5" grpId="0"/>
      <p:bldP spid="6" grpId="0"/>
      <p:bldP spid="7" grpId="0" animBg="1"/>
      <p:bldP spid="11" grpId="0" animBg="1"/>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文本框 21"/>
          <p:cNvSpPr txBox="1"/>
          <p:nvPr/>
        </p:nvSpPr>
        <p:spPr>
          <a:xfrm>
            <a:off x="1056005" y="1109345"/>
            <a:ext cx="10080000" cy="368300"/>
          </a:xfrm>
          <a:prstGeom prst="rect">
            <a:avLst/>
          </a:prstGeom>
          <a:noFill/>
        </p:spPr>
        <p:txBody>
          <a:bodyPr wrap="square" rtlCol="0">
            <a:spAutoFit/>
          </a:bodyPr>
          <a:p>
            <a:pPr indent="457200"/>
            <a:r>
              <a:rPr lang="zh-CN" altLang="en-US" dirty="0">
                <a:latin typeface="+mn-lt"/>
                <a:ea typeface="+mn-ea"/>
                <a:sym typeface="+mn-ea"/>
              </a:rPr>
              <a:t>市场调研从调研对象来分，一般可以分为消费者调研、市场观察、产品调查、广告研究等。</a:t>
            </a:r>
            <a:endParaRPr lang="zh-CN" altLang="en-US"/>
          </a:p>
        </p:txBody>
      </p:sp>
      <p:sp>
        <p:nvSpPr>
          <p:cNvPr id="3221" name="矩形 3220"/>
          <p:cNvSpPr/>
          <p:nvPr>
            <p:custDataLst>
              <p:tags r:id="rId1"/>
            </p:custDataLst>
          </p:nvPr>
        </p:nvSpPr>
        <p:spPr>
          <a:xfrm>
            <a:off x="579120" y="1790065"/>
            <a:ext cx="10977959" cy="1961069"/>
          </a:xfrm>
          <a:prstGeom prst="rect">
            <a:avLst/>
          </a:prstGeom>
          <a:blipFill>
            <a:blip r:embed="rId2"/>
            <a:srcRect/>
            <a:stretch>
              <a:fillRect t="-131563" b="-13064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ym typeface="+mn-lt"/>
            </a:endParaRPr>
          </a:p>
        </p:txBody>
      </p:sp>
      <p:sp>
        <p:nvSpPr>
          <p:cNvPr id="3222" name="椭圆 3221"/>
          <p:cNvSpPr/>
          <p:nvPr>
            <p:custDataLst>
              <p:tags r:id="rId3"/>
            </p:custDataLst>
          </p:nvPr>
        </p:nvSpPr>
        <p:spPr>
          <a:xfrm>
            <a:off x="2104993" y="3313252"/>
            <a:ext cx="1127615" cy="1127615"/>
          </a:xfrm>
          <a:prstGeom prst="ellipse">
            <a:avLst/>
          </a:prstGeom>
          <a:solidFill>
            <a:schemeClr val="bg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23" name="椭圆 3222"/>
          <p:cNvSpPr/>
          <p:nvPr>
            <p:custDataLst>
              <p:tags r:id="rId4"/>
            </p:custDataLst>
          </p:nvPr>
        </p:nvSpPr>
        <p:spPr>
          <a:xfrm>
            <a:off x="2264834" y="3472421"/>
            <a:ext cx="808605" cy="808605"/>
          </a:xfrm>
          <a:prstGeom prst="ellipse">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24" name="任意多边形 3223"/>
          <p:cNvSpPr/>
          <p:nvPr>
            <p:custDataLst>
              <p:tags r:id="rId5"/>
            </p:custDataLst>
          </p:nvPr>
        </p:nvSpPr>
        <p:spPr bwMode="auto">
          <a:xfrm>
            <a:off x="2465642" y="3701436"/>
            <a:ext cx="406989" cy="350575"/>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anchor="ctr"/>
          <a:p>
            <a:pPr algn="ctr"/>
            <a:endParaRPr>
              <a:sym typeface="+mn-lt"/>
            </a:endParaRPr>
          </a:p>
        </p:txBody>
      </p:sp>
      <p:sp>
        <p:nvSpPr>
          <p:cNvPr id="3225" name="椭圆 3224"/>
          <p:cNvSpPr/>
          <p:nvPr>
            <p:custDataLst>
              <p:tags r:id="rId6"/>
            </p:custDataLst>
          </p:nvPr>
        </p:nvSpPr>
        <p:spPr>
          <a:xfrm>
            <a:off x="4368282" y="3313252"/>
            <a:ext cx="1127615" cy="1127615"/>
          </a:xfrm>
          <a:prstGeom prst="ellipse">
            <a:avLst/>
          </a:prstGeom>
          <a:solidFill>
            <a:schemeClr val="bg1"/>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26" name="椭圆 3225"/>
          <p:cNvSpPr/>
          <p:nvPr>
            <p:custDataLst>
              <p:tags r:id="rId7"/>
            </p:custDataLst>
          </p:nvPr>
        </p:nvSpPr>
        <p:spPr>
          <a:xfrm>
            <a:off x="4527451" y="3472421"/>
            <a:ext cx="808605" cy="808605"/>
          </a:xfrm>
          <a:prstGeom prst="ellipse">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27" name="任意多边形 3226"/>
          <p:cNvSpPr/>
          <p:nvPr>
            <p:custDataLst>
              <p:tags r:id="rId8"/>
            </p:custDataLst>
          </p:nvPr>
        </p:nvSpPr>
        <p:spPr bwMode="auto">
          <a:xfrm>
            <a:off x="4726916" y="3716211"/>
            <a:ext cx="409675" cy="321024"/>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bg1"/>
          </a:solidFill>
          <a:ln w="9525">
            <a:noFill/>
            <a:round/>
          </a:ln>
        </p:spPr>
        <p:txBody>
          <a:bodyPr anchor="ctr"/>
          <a:p>
            <a:pPr algn="ctr"/>
            <a:endParaRPr>
              <a:sym typeface="+mn-lt"/>
            </a:endParaRPr>
          </a:p>
        </p:txBody>
      </p:sp>
      <p:sp>
        <p:nvSpPr>
          <p:cNvPr id="3228" name="椭圆 3227"/>
          <p:cNvSpPr/>
          <p:nvPr>
            <p:custDataLst>
              <p:tags r:id="rId9"/>
            </p:custDataLst>
          </p:nvPr>
        </p:nvSpPr>
        <p:spPr>
          <a:xfrm>
            <a:off x="6631571" y="3313252"/>
            <a:ext cx="1127615" cy="1127615"/>
          </a:xfrm>
          <a:prstGeom prst="ellipse">
            <a:avLst/>
          </a:prstGeom>
          <a:solidFill>
            <a:schemeClr val="bg1"/>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29" name="椭圆 3228"/>
          <p:cNvSpPr/>
          <p:nvPr>
            <p:custDataLst>
              <p:tags r:id="rId10"/>
            </p:custDataLst>
          </p:nvPr>
        </p:nvSpPr>
        <p:spPr>
          <a:xfrm>
            <a:off x="6790740" y="3472421"/>
            <a:ext cx="808605" cy="808605"/>
          </a:xfrm>
          <a:prstGeom prst="ellipse">
            <a:avLst/>
          </a:prstGeom>
          <a:solidFill>
            <a:schemeClr val="accent3"/>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30" name="任意多边形 3229"/>
          <p:cNvSpPr/>
          <p:nvPr>
            <p:custDataLst>
              <p:tags r:id="rId11"/>
            </p:custDataLst>
          </p:nvPr>
        </p:nvSpPr>
        <p:spPr bwMode="auto">
          <a:xfrm>
            <a:off x="6991548" y="3729643"/>
            <a:ext cx="406989" cy="294832"/>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bg1"/>
          </a:solidFill>
          <a:ln w="9525">
            <a:noFill/>
            <a:round/>
          </a:ln>
        </p:spPr>
        <p:txBody>
          <a:bodyPr anchor="ctr"/>
          <a:p>
            <a:pPr algn="ctr"/>
            <a:endParaRPr>
              <a:sym typeface="+mn-lt"/>
            </a:endParaRPr>
          </a:p>
        </p:txBody>
      </p:sp>
      <p:sp>
        <p:nvSpPr>
          <p:cNvPr id="3231" name="椭圆 3230"/>
          <p:cNvSpPr/>
          <p:nvPr>
            <p:custDataLst>
              <p:tags r:id="rId12"/>
            </p:custDataLst>
          </p:nvPr>
        </p:nvSpPr>
        <p:spPr>
          <a:xfrm>
            <a:off x="8894860" y="3313252"/>
            <a:ext cx="1127615" cy="1127615"/>
          </a:xfrm>
          <a:prstGeom prst="ellipse">
            <a:avLst/>
          </a:prstGeom>
          <a:solidFill>
            <a:schemeClr val="bg1"/>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32" name="椭圆 3231"/>
          <p:cNvSpPr/>
          <p:nvPr>
            <p:custDataLst>
              <p:tags r:id="rId13"/>
            </p:custDataLst>
          </p:nvPr>
        </p:nvSpPr>
        <p:spPr>
          <a:xfrm>
            <a:off x="9054029" y="3472421"/>
            <a:ext cx="808605" cy="808605"/>
          </a:xfrm>
          <a:prstGeom prst="ellipse">
            <a:avLst/>
          </a:prstGeom>
          <a:solidFill>
            <a:schemeClr val="accent4"/>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p>
            <a:pPr algn="ctr"/>
            <a:endParaRPr>
              <a:sym typeface="+mn-lt"/>
            </a:endParaRPr>
          </a:p>
        </p:txBody>
      </p:sp>
      <p:sp>
        <p:nvSpPr>
          <p:cNvPr id="3233" name="任意多边形 3232"/>
          <p:cNvSpPr/>
          <p:nvPr>
            <p:custDataLst>
              <p:tags r:id="rId14"/>
            </p:custDataLst>
          </p:nvPr>
        </p:nvSpPr>
        <p:spPr bwMode="auto">
          <a:xfrm>
            <a:off x="9283044" y="3701436"/>
            <a:ext cx="350575" cy="350575"/>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ln>
        </p:spPr>
        <p:txBody>
          <a:bodyPr anchor="ctr"/>
          <a:p>
            <a:pPr algn="ctr"/>
            <a:endParaRPr>
              <a:sym typeface="+mn-lt"/>
            </a:endParaRPr>
          </a:p>
        </p:txBody>
      </p:sp>
      <p:sp>
        <p:nvSpPr>
          <p:cNvPr id="3234" name="文本框 3233"/>
          <p:cNvSpPr txBox="1"/>
          <p:nvPr>
            <p:custDataLst>
              <p:tags r:id="rId15"/>
            </p:custDataLst>
          </p:nvPr>
        </p:nvSpPr>
        <p:spPr>
          <a:xfrm>
            <a:off x="1662409" y="4669210"/>
            <a:ext cx="2012111" cy="25453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0">
            <a:noAutofit/>
          </a:bodyPr>
          <a:p>
            <a:pPr marL="0" indent="0" algn="ctr">
              <a:lnSpc>
                <a:spcPct val="100000"/>
              </a:lnSpc>
              <a:spcBef>
                <a:spcPts val="0"/>
              </a:spcBef>
              <a:spcAft>
                <a:spcPts val="0"/>
              </a:spcAft>
              <a:buSzPct val="100000"/>
            </a:pPr>
            <a:r>
              <a:rPr lang="zh-CN" altLang="en-US" sz="1800" b="1" dirty="0" smtClean="0">
                <a:solidFill>
                  <a:schemeClr val="accent1">
                    <a:lumMod val="100000"/>
                  </a:schemeClr>
                </a:solidFill>
                <a:latin typeface="+mj-lt"/>
                <a:ea typeface="+mj-ea"/>
                <a:cs typeface="+mj-cs"/>
                <a:sym typeface="+mn-ea"/>
              </a:rPr>
              <a:t>消费者调研</a:t>
            </a:r>
            <a:endParaRPr lang="zh-CN" altLang="en-US" sz="1800" b="1" dirty="0" smtClean="0">
              <a:solidFill>
                <a:schemeClr val="accent1">
                  <a:lumMod val="100000"/>
                </a:schemeClr>
              </a:solidFill>
              <a:latin typeface="+mj-lt"/>
              <a:ea typeface="+mj-ea"/>
              <a:cs typeface="+mj-cs"/>
              <a:sym typeface="+mn-ea"/>
            </a:endParaRPr>
          </a:p>
        </p:txBody>
      </p:sp>
      <p:sp>
        <p:nvSpPr>
          <p:cNvPr id="3235" name="文本框 3234"/>
          <p:cNvSpPr txBox="1"/>
          <p:nvPr>
            <p:custDataLst>
              <p:tags r:id="rId16"/>
            </p:custDataLst>
          </p:nvPr>
        </p:nvSpPr>
        <p:spPr>
          <a:xfrm>
            <a:off x="1594485" y="4923790"/>
            <a:ext cx="2263140" cy="998855"/>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144000" tIns="0" rIns="0" bIns="0" anchor="t" anchorCtr="0">
            <a:noAutofit/>
          </a:bodyPr>
          <a:p>
            <a:pPr marL="0" lvl="0" indent="0" algn="just">
              <a:lnSpc>
                <a:spcPct val="120000"/>
              </a:lnSpc>
              <a:spcBef>
                <a:spcPts val="0"/>
              </a:spcBef>
              <a:spcAft>
                <a:spcPts val="0"/>
              </a:spcAft>
              <a:buSzPct val="100000"/>
            </a:pPr>
            <a:r>
              <a:rPr lang="zh-CN" altLang="en-US" sz="1400" dirty="0" smtClean="0">
                <a:solidFill>
                  <a:srgbClr val="000000">
                    <a:lumMod val="100000"/>
                  </a:srgbClr>
                </a:solidFill>
                <a:latin typeface="+mn-ea"/>
                <a:ea typeface="+mn-ea"/>
                <a:sym typeface="+mn-ea"/>
              </a:rPr>
              <a:t>针对特定的消费者做观察与研究，有目的分析他们的购买行为，消费心理演变等等。</a:t>
            </a:r>
            <a:endParaRPr lang="zh-CN" altLang="en-US" sz="1200" dirty="0" smtClean="0">
              <a:solidFill>
                <a:srgbClr val="000000">
                  <a:lumMod val="100000"/>
                </a:srgbClr>
              </a:solidFill>
              <a:sym typeface="+mn-ea"/>
            </a:endParaRPr>
          </a:p>
          <a:p>
            <a:pPr lvl="0" algn="ctr">
              <a:lnSpc>
                <a:spcPct val="120000"/>
              </a:lnSpc>
            </a:pPr>
            <a:endParaRPr lang="zh-CN" altLang="en-US" sz="1200" smtClean="0">
              <a:solidFill>
                <a:srgbClr val="000000">
                  <a:lumMod val="100000"/>
                </a:srgbClr>
              </a:solidFill>
              <a:sym typeface="+mn-lt"/>
            </a:endParaRPr>
          </a:p>
        </p:txBody>
      </p:sp>
      <p:sp>
        <p:nvSpPr>
          <p:cNvPr id="3236" name="文本框 3235"/>
          <p:cNvSpPr txBox="1"/>
          <p:nvPr>
            <p:custDataLst>
              <p:tags r:id="rId17"/>
            </p:custDataLst>
          </p:nvPr>
        </p:nvSpPr>
        <p:spPr>
          <a:xfrm>
            <a:off x="3925698" y="4669210"/>
            <a:ext cx="2012111" cy="25453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0">
            <a:noAutofit/>
          </a:bodyPr>
          <a:p>
            <a:pPr marL="0" indent="0" algn="ctr">
              <a:lnSpc>
                <a:spcPct val="100000"/>
              </a:lnSpc>
              <a:spcBef>
                <a:spcPts val="0"/>
              </a:spcBef>
              <a:spcAft>
                <a:spcPts val="0"/>
              </a:spcAft>
              <a:buSzPct val="100000"/>
            </a:pPr>
            <a:r>
              <a:rPr lang="zh-CN" altLang="en-US" sz="1800" b="1" dirty="0" smtClean="0">
                <a:solidFill>
                  <a:schemeClr val="accent2"/>
                </a:solidFill>
                <a:latin typeface="+mj-lt"/>
                <a:ea typeface="+mj-ea"/>
                <a:cs typeface="+mj-cs"/>
                <a:sym typeface="+mn-ea"/>
              </a:rPr>
              <a:t>市场观察</a:t>
            </a:r>
            <a:endParaRPr lang="zh-CN" altLang="en-US" sz="1800" b="1" dirty="0" smtClean="0">
              <a:solidFill>
                <a:schemeClr val="accent2"/>
              </a:solidFill>
              <a:latin typeface="+mj-lt"/>
              <a:ea typeface="+mj-ea"/>
              <a:cs typeface="+mj-cs"/>
              <a:sym typeface="+mn-ea"/>
            </a:endParaRPr>
          </a:p>
        </p:txBody>
      </p:sp>
      <p:sp>
        <p:nvSpPr>
          <p:cNvPr id="3237" name="文本框 3236"/>
          <p:cNvSpPr txBox="1"/>
          <p:nvPr>
            <p:custDataLst>
              <p:tags r:id="rId18"/>
            </p:custDataLst>
          </p:nvPr>
        </p:nvSpPr>
        <p:spPr>
          <a:xfrm>
            <a:off x="3857625" y="4923790"/>
            <a:ext cx="2263140" cy="998855"/>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144000" tIns="0" rIns="0" bIns="0" anchor="t" anchorCtr="0">
            <a:noAutofit/>
          </a:bodyPr>
          <a:p>
            <a:pPr marL="0" lvl="0" indent="0" algn="just">
              <a:lnSpc>
                <a:spcPct val="120000"/>
              </a:lnSpc>
              <a:spcBef>
                <a:spcPts val="0"/>
              </a:spcBef>
              <a:spcAft>
                <a:spcPts val="0"/>
              </a:spcAft>
              <a:buSzPct val="100000"/>
            </a:pPr>
            <a:r>
              <a:rPr lang="zh-CN" altLang="en-US" sz="1400" dirty="0" smtClean="0">
                <a:solidFill>
                  <a:srgbClr val="000000">
                    <a:lumMod val="100000"/>
                  </a:srgbClr>
                </a:solidFill>
                <a:latin typeface="+mn-ea"/>
                <a:ea typeface="+mn-ea"/>
                <a:sym typeface="+mn-ea"/>
              </a:rPr>
              <a:t>针对特定的产业区域做对照性的分析，从经济、科技等有组织的角度来做研究。</a:t>
            </a:r>
            <a:endParaRPr lang="zh-CN" altLang="en-US" sz="1400" dirty="0" smtClean="0">
              <a:solidFill>
                <a:srgbClr val="000000">
                  <a:lumMod val="100000"/>
                </a:srgbClr>
              </a:solidFill>
              <a:latin typeface="+mn-ea"/>
              <a:ea typeface="+mn-ea"/>
              <a:sym typeface="+mn-ea"/>
            </a:endParaRPr>
          </a:p>
        </p:txBody>
      </p:sp>
      <p:sp>
        <p:nvSpPr>
          <p:cNvPr id="3238" name="文本框 3237"/>
          <p:cNvSpPr txBox="1"/>
          <p:nvPr>
            <p:custDataLst>
              <p:tags r:id="rId19"/>
            </p:custDataLst>
          </p:nvPr>
        </p:nvSpPr>
        <p:spPr>
          <a:xfrm>
            <a:off x="6188987" y="4669210"/>
            <a:ext cx="2012111" cy="25453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0">
            <a:noAutofit/>
          </a:bodyPr>
          <a:p>
            <a:pPr marL="0" indent="0" algn="ctr">
              <a:lnSpc>
                <a:spcPct val="100000"/>
              </a:lnSpc>
              <a:spcBef>
                <a:spcPts val="0"/>
              </a:spcBef>
              <a:spcAft>
                <a:spcPts val="0"/>
              </a:spcAft>
              <a:buSzPct val="100000"/>
            </a:pPr>
            <a:r>
              <a:rPr lang="zh-CN" altLang="en-US" sz="1800" b="1" dirty="0" smtClean="0">
                <a:solidFill>
                  <a:schemeClr val="accent3"/>
                </a:solidFill>
                <a:latin typeface="+mj-lt"/>
                <a:ea typeface="+mj-ea"/>
                <a:cs typeface="+mj-cs"/>
                <a:sym typeface="+mn-ea"/>
              </a:rPr>
              <a:t>产品调查</a:t>
            </a:r>
            <a:endParaRPr lang="zh-CN" altLang="en-US" sz="1800" b="1" dirty="0" smtClean="0">
              <a:solidFill>
                <a:schemeClr val="accent3"/>
              </a:solidFill>
              <a:latin typeface="+mj-lt"/>
              <a:ea typeface="+mj-ea"/>
              <a:cs typeface="+mj-cs"/>
              <a:sym typeface="+mn-ea"/>
            </a:endParaRPr>
          </a:p>
        </p:txBody>
      </p:sp>
      <p:sp>
        <p:nvSpPr>
          <p:cNvPr id="3239" name="文本框 3238"/>
          <p:cNvSpPr txBox="1"/>
          <p:nvPr>
            <p:custDataLst>
              <p:tags r:id="rId20"/>
            </p:custDataLst>
          </p:nvPr>
        </p:nvSpPr>
        <p:spPr>
          <a:xfrm>
            <a:off x="6121400" y="4923790"/>
            <a:ext cx="2263140" cy="998855"/>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144000" tIns="0" rIns="0" bIns="0" anchor="t" anchorCtr="0">
            <a:noAutofit/>
          </a:bodyPr>
          <a:p>
            <a:pPr marL="0" lvl="0" indent="0" algn="just">
              <a:lnSpc>
                <a:spcPct val="120000"/>
              </a:lnSpc>
              <a:spcBef>
                <a:spcPts val="0"/>
              </a:spcBef>
              <a:spcAft>
                <a:spcPts val="0"/>
              </a:spcAft>
              <a:buSzPct val="100000"/>
            </a:pPr>
            <a:r>
              <a:rPr lang="zh-CN" altLang="en-US" sz="1400" dirty="0" smtClean="0">
                <a:solidFill>
                  <a:srgbClr val="000000">
                    <a:lumMod val="100000"/>
                  </a:srgbClr>
                </a:solidFill>
                <a:latin typeface="+mn-ea"/>
                <a:ea typeface="+mn-ea"/>
                <a:sym typeface="+mn-ea"/>
              </a:rPr>
              <a:t>针对某一性质的相同产品研究其发展历史，设计，生产等相关因素。</a:t>
            </a:r>
            <a:endParaRPr lang="zh-CN" altLang="en-US" sz="1200" dirty="0" smtClean="0">
              <a:solidFill>
                <a:srgbClr val="000000">
                  <a:lumMod val="100000"/>
                </a:srgbClr>
              </a:solidFill>
              <a:sym typeface="+mn-ea"/>
            </a:endParaRPr>
          </a:p>
          <a:p>
            <a:pPr lvl="0" algn="ctr">
              <a:lnSpc>
                <a:spcPct val="120000"/>
              </a:lnSpc>
            </a:pPr>
            <a:endParaRPr lang="zh-CN" altLang="en-US" sz="1200" smtClean="0">
              <a:solidFill>
                <a:srgbClr val="000000">
                  <a:lumMod val="100000"/>
                </a:srgbClr>
              </a:solidFill>
              <a:sym typeface="+mn-lt"/>
            </a:endParaRPr>
          </a:p>
        </p:txBody>
      </p:sp>
      <p:sp>
        <p:nvSpPr>
          <p:cNvPr id="3240" name="文本框 3239"/>
          <p:cNvSpPr txBox="1"/>
          <p:nvPr>
            <p:custDataLst>
              <p:tags r:id="rId21"/>
            </p:custDataLst>
          </p:nvPr>
        </p:nvSpPr>
        <p:spPr>
          <a:xfrm>
            <a:off x="8452276" y="4669210"/>
            <a:ext cx="2012111" cy="25453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144000" tIns="0" rIns="0" bIns="0" anchor="b" anchorCtr="0">
            <a:noAutofit/>
          </a:bodyPr>
          <a:p>
            <a:pPr marL="0" indent="0" algn="ctr">
              <a:lnSpc>
                <a:spcPct val="100000"/>
              </a:lnSpc>
              <a:spcBef>
                <a:spcPts val="0"/>
              </a:spcBef>
              <a:spcAft>
                <a:spcPts val="0"/>
              </a:spcAft>
              <a:buSzPct val="100000"/>
            </a:pPr>
            <a:r>
              <a:rPr lang="zh-CN" altLang="en-US" sz="1800" b="1" dirty="0" smtClean="0">
                <a:solidFill>
                  <a:schemeClr val="accent5"/>
                </a:solidFill>
                <a:latin typeface="+mj-lt"/>
                <a:ea typeface="+mj-ea"/>
                <a:cs typeface="+mj-cs"/>
                <a:sym typeface="+mn-ea"/>
              </a:rPr>
              <a:t>广告研究</a:t>
            </a:r>
            <a:endParaRPr lang="zh-CN" altLang="en-US" sz="1800" b="1" dirty="0" smtClean="0">
              <a:solidFill>
                <a:schemeClr val="accent5"/>
              </a:solidFill>
              <a:latin typeface="+mj-lt"/>
              <a:ea typeface="+mj-ea"/>
              <a:cs typeface="+mj-cs"/>
              <a:sym typeface="+mn-ea"/>
            </a:endParaRPr>
          </a:p>
        </p:txBody>
      </p:sp>
      <p:sp>
        <p:nvSpPr>
          <p:cNvPr id="3241" name="文本框 3240"/>
          <p:cNvSpPr txBox="1"/>
          <p:nvPr>
            <p:custDataLst>
              <p:tags r:id="rId22"/>
            </p:custDataLst>
          </p:nvPr>
        </p:nvSpPr>
        <p:spPr>
          <a:xfrm>
            <a:off x="8384540" y="4923790"/>
            <a:ext cx="2263140" cy="998855"/>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144000" tIns="0" rIns="0" bIns="0" anchor="t" anchorCtr="0">
            <a:noAutofit/>
          </a:bodyPr>
          <a:p>
            <a:pPr marL="0" lvl="0" indent="0" algn="just">
              <a:lnSpc>
                <a:spcPct val="120000"/>
              </a:lnSpc>
              <a:spcBef>
                <a:spcPts val="0"/>
              </a:spcBef>
              <a:spcAft>
                <a:spcPts val="0"/>
              </a:spcAft>
              <a:buSzPct val="100000"/>
            </a:pPr>
            <a:r>
              <a:rPr lang="zh-CN" altLang="en-US" sz="1400" dirty="0" smtClean="0">
                <a:solidFill>
                  <a:srgbClr val="000000">
                    <a:lumMod val="100000"/>
                  </a:srgbClr>
                </a:solidFill>
                <a:latin typeface="+mn-ea"/>
                <a:ea typeface="+mn-ea"/>
                <a:sym typeface="+mn-ea"/>
              </a:rPr>
              <a:t>针对特定的广告做其促销效果的分析与整理。</a:t>
            </a:r>
            <a:endParaRPr lang="zh-CN" altLang="en-US" sz="1200" dirty="0" smtClean="0">
              <a:solidFill>
                <a:srgbClr val="000000">
                  <a:lumMod val="100000"/>
                </a:srgbClr>
              </a:solidFill>
              <a:sym typeface="+mn-ea"/>
            </a:endParaRPr>
          </a:p>
          <a:p>
            <a:pPr lvl="0" algn="ctr">
              <a:lnSpc>
                <a:spcPct val="120000"/>
              </a:lnSpc>
            </a:pPr>
            <a:endParaRPr lang="zh-CN" altLang="en-US" sz="1200" smtClean="0">
              <a:solidFill>
                <a:srgbClr val="000000">
                  <a:lumMod val="100000"/>
                </a:srgbClr>
              </a:solidFill>
              <a:sym typeface="+mn-lt"/>
            </a:endParaRPr>
          </a:p>
        </p:txBody>
      </p:sp>
    </p:spTree>
    <p:custDataLst>
      <p:tags r:id="rId2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 name="组合 38"/>
          <p:cNvGrpSpPr/>
          <p:nvPr>
            <p:custDataLst>
              <p:tags r:id="rId1"/>
            </p:custDataLst>
          </p:nvPr>
        </p:nvGrpSpPr>
        <p:grpSpPr>
          <a:xfrm>
            <a:off x="1153160" y="770890"/>
            <a:ext cx="3333750" cy="910590"/>
            <a:chOff x="1816" y="2344"/>
            <a:chExt cx="5010" cy="1434"/>
          </a:xfrm>
        </p:grpSpPr>
        <p:sp>
          <p:nvSpPr>
            <p:cNvPr id="40" name="圆角矩形 39"/>
            <p:cNvSpPr/>
            <p:nvPr>
              <p:custDataLst>
                <p:tags r:id="rId2"/>
              </p:custDataLst>
            </p:nvPr>
          </p:nvSpPr>
          <p:spPr>
            <a:xfrm>
              <a:off x="1974" y="2511"/>
              <a:ext cx="4262" cy="692"/>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3"/>
              </p:custDataLst>
            </p:nvPr>
          </p:nvSpPr>
          <p:spPr>
            <a:xfrm>
              <a:off x="6022" y="234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4"/>
              </p:custDataLst>
            </p:nvPr>
          </p:nvSpPr>
          <p:spPr>
            <a:xfrm rot="10800000">
              <a:off x="1816" y="297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sp>
        <p:nvSpPr>
          <p:cNvPr id="43" name="Title 6"/>
          <p:cNvSpPr txBox="1"/>
          <p:nvPr>
            <p:custDataLst>
              <p:tags r:id="rId5"/>
            </p:custDataLst>
          </p:nvPr>
        </p:nvSpPr>
        <p:spPr>
          <a:xfrm>
            <a:off x="1363346" y="922020"/>
            <a:ext cx="262636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（二）市场调研的方法</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56005" y="1760855"/>
            <a:ext cx="10080000" cy="368300"/>
          </a:xfrm>
          <a:prstGeom prst="rect">
            <a:avLst/>
          </a:prstGeom>
          <a:noFill/>
        </p:spPr>
        <p:txBody>
          <a:bodyPr wrap="square" rtlCol="0">
            <a:spAutoFit/>
          </a:bodyPr>
          <a:p>
            <a:pPr indent="457200" algn="just"/>
            <a:r>
              <a:rPr lang="zh-CN" altLang="en-US" dirty="0">
                <a:latin typeface="+mn-lt"/>
                <a:ea typeface="+mn-ea"/>
                <a:sym typeface="+mn-ea"/>
              </a:rPr>
              <a:t>常用的市场调研方法有以下几种：</a:t>
            </a:r>
            <a:endParaRPr lang="zh-CN" altLang="en-US"/>
          </a:p>
        </p:txBody>
      </p:sp>
      <p:sp>
        <p:nvSpPr>
          <p:cNvPr id="842" name="形状"/>
          <p:cNvSpPr/>
          <p:nvPr>
            <p:custDataLst>
              <p:tags r:id="rId6"/>
            </p:custDataLst>
          </p:nvPr>
        </p:nvSpPr>
        <p:spPr>
          <a:xfrm>
            <a:off x="772237" y="5720073"/>
            <a:ext cx="2731814" cy="542778"/>
          </a:xfrm>
          <a:custGeom>
            <a:avLst/>
            <a:gdLst/>
            <a:ahLst/>
            <a:cxnLst>
              <a:cxn ang="0">
                <a:pos x="wd2" y="hd2"/>
              </a:cxn>
              <a:cxn ang="5400000">
                <a:pos x="wd2" y="hd2"/>
              </a:cxn>
              <a:cxn ang="10800000">
                <a:pos x="wd2" y="hd2"/>
              </a:cxn>
              <a:cxn ang="16200000">
                <a:pos x="wd2" y="hd2"/>
              </a:cxn>
            </a:cxnLst>
            <a:rect l="0" t="0" r="r" b="b"/>
            <a:pathLst>
              <a:path w="21600" h="21600" extrusionOk="0">
                <a:moveTo>
                  <a:pt x="18350" y="21600"/>
                </a:moveTo>
                <a:lnTo>
                  <a:pt x="19986" y="16184"/>
                </a:lnTo>
                <a:lnTo>
                  <a:pt x="21600" y="10831"/>
                </a:lnTo>
                <a:lnTo>
                  <a:pt x="19986" y="5416"/>
                </a:lnTo>
                <a:lnTo>
                  <a:pt x="18350" y="0"/>
                </a:lnTo>
                <a:lnTo>
                  <a:pt x="18350" y="6045"/>
                </a:lnTo>
                <a:lnTo>
                  <a:pt x="0" y="6045"/>
                </a:lnTo>
                <a:lnTo>
                  <a:pt x="0" y="15555"/>
                </a:lnTo>
                <a:lnTo>
                  <a:pt x="18350" y="15555"/>
                </a:lnTo>
                <a:lnTo>
                  <a:pt x="18350" y="21600"/>
                </a:lnTo>
                <a:close/>
              </a:path>
            </a:pathLst>
          </a:custGeom>
          <a:solidFill>
            <a:srgbClr val="FFFFFF">
              <a:lumMod val="85000"/>
            </a:srgbClr>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43" name="形状"/>
          <p:cNvSpPr/>
          <p:nvPr>
            <p:custDataLst>
              <p:tags r:id="rId7"/>
            </p:custDataLst>
          </p:nvPr>
        </p:nvSpPr>
        <p:spPr>
          <a:xfrm>
            <a:off x="5179852" y="5843504"/>
            <a:ext cx="1234302" cy="295917"/>
          </a:xfrm>
          <a:custGeom>
            <a:avLst/>
            <a:gdLst/>
            <a:ahLst/>
            <a:cxnLst>
              <a:cxn ang="0">
                <a:pos x="wd2" y="hd2"/>
              </a:cxn>
              <a:cxn ang="5400000">
                <a:pos x="wd2" y="hd2"/>
              </a:cxn>
              <a:cxn ang="10800000">
                <a:pos x="wd2" y="hd2"/>
              </a:cxn>
              <a:cxn ang="16200000">
                <a:pos x="wd2" y="hd2"/>
              </a:cxn>
            </a:cxnLst>
            <a:rect l="0" t="0" r="r" b="b"/>
            <a:pathLst>
              <a:path w="21600" h="21600" extrusionOk="0">
                <a:moveTo>
                  <a:pt x="17114" y="21600"/>
                </a:moveTo>
                <a:lnTo>
                  <a:pt x="19329" y="16287"/>
                </a:lnTo>
                <a:lnTo>
                  <a:pt x="21600" y="10858"/>
                </a:lnTo>
                <a:lnTo>
                  <a:pt x="19329" y="5313"/>
                </a:lnTo>
                <a:lnTo>
                  <a:pt x="17114" y="0"/>
                </a:lnTo>
                <a:lnTo>
                  <a:pt x="17114" y="6006"/>
                </a:lnTo>
                <a:lnTo>
                  <a:pt x="0" y="6006"/>
                </a:lnTo>
                <a:lnTo>
                  <a:pt x="0" y="15594"/>
                </a:lnTo>
                <a:lnTo>
                  <a:pt x="17114" y="15594"/>
                </a:lnTo>
                <a:lnTo>
                  <a:pt x="17114" y="21600"/>
                </a:lnTo>
                <a:close/>
              </a:path>
            </a:pathLst>
          </a:custGeom>
          <a:solidFill>
            <a:srgbClr val="FFFFFF">
              <a:lumMod val="85000"/>
            </a:srgbClr>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68" name="任意形状 60"/>
          <p:cNvSpPr/>
          <p:nvPr>
            <p:custDataLst>
              <p:tags r:id="rId8"/>
            </p:custDataLst>
          </p:nvPr>
        </p:nvSpPr>
        <p:spPr>
          <a:xfrm>
            <a:off x="6736969" y="5944778"/>
            <a:ext cx="1650485" cy="93366"/>
          </a:xfrm>
          <a:custGeom>
            <a:avLst/>
            <a:gdLst>
              <a:gd name="connsiteX0" fmla="*/ 1313606 w 1352510"/>
              <a:gd name="connsiteY0" fmla="*/ 0 h 76510"/>
              <a:gd name="connsiteX1" fmla="*/ 1352510 w 1352510"/>
              <a:gd name="connsiteY1" fmla="*/ 38255 h 76510"/>
              <a:gd name="connsiteX2" fmla="*/ 1313606 w 1352510"/>
              <a:gd name="connsiteY2" fmla="*/ 76510 h 76510"/>
              <a:gd name="connsiteX3" fmla="*/ 1274702 w 1352510"/>
              <a:gd name="connsiteY3" fmla="*/ 38255 h 76510"/>
              <a:gd name="connsiteX4" fmla="*/ 1313606 w 1352510"/>
              <a:gd name="connsiteY4" fmla="*/ 0 h 76510"/>
              <a:gd name="connsiteX5" fmla="*/ 1059443 w 1352510"/>
              <a:gd name="connsiteY5" fmla="*/ 0 h 76510"/>
              <a:gd name="connsiteX6" fmla="*/ 1098347 w 1352510"/>
              <a:gd name="connsiteY6" fmla="*/ 38255 h 76510"/>
              <a:gd name="connsiteX7" fmla="*/ 1059443 w 1352510"/>
              <a:gd name="connsiteY7" fmla="*/ 76510 h 76510"/>
              <a:gd name="connsiteX8" fmla="*/ 1020539 w 1352510"/>
              <a:gd name="connsiteY8" fmla="*/ 38255 h 76510"/>
              <a:gd name="connsiteX9" fmla="*/ 1059443 w 1352510"/>
              <a:gd name="connsiteY9" fmla="*/ 0 h 76510"/>
              <a:gd name="connsiteX10" fmla="*/ 803984 w 1352510"/>
              <a:gd name="connsiteY10" fmla="*/ 0 h 76510"/>
              <a:gd name="connsiteX11" fmla="*/ 841591 w 1352510"/>
              <a:gd name="connsiteY11" fmla="*/ 38255 h 76510"/>
              <a:gd name="connsiteX12" fmla="*/ 803984 w 1352510"/>
              <a:gd name="connsiteY12" fmla="*/ 76510 h 76510"/>
              <a:gd name="connsiteX13" fmla="*/ 766377 w 1352510"/>
              <a:gd name="connsiteY13" fmla="*/ 38255 h 76510"/>
              <a:gd name="connsiteX14" fmla="*/ 803984 w 1352510"/>
              <a:gd name="connsiteY14" fmla="*/ 0 h 76510"/>
              <a:gd name="connsiteX15" fmla="*/ 548525 w 1352510"/>
              <a:gd name="connsiteY15" fmla="*/ 0 h 76510"/>
              <a:gd name="connsiteX16" fmla="*/ 587429 w 1352510"/>
              <a:gd name="connsiteY16" fmla="*/ 38255 h 76510"/>
              <a:gd name="connsiteX17" fmla="*/ 548525 w 1352510"/>
              <a:gd name="connsiteY17" fmla="*/ 76510 h 76510"/>
              <a:gd name="connsiteX18" fmla="*/ 509621 w 1352510"/>
              <a:gd name="connsiteY18" fmla="*/ 38255 h 76510"/>
              <a:gd name="connsiteX19" fmla="*/ 548525 w 1352510"/>
              <a:gd name="connsiteY19" fmla="*/ 0 h 76510"/>
              <a:gd name="connsiteX20" fmla="*/ 294362 w 1352510"/>
              <a:gd name="connsiteY20" fmla="*/ 0 h 76510"/>
              <a:gd name="connsiteX21" fmla="*/ 333266 w 1352510"/>
              <a:gd name="connsiteY21" fmla="*/ 38255 h 76510"/>
              <a:gd name="connsiteX22" fmla="*/ 294362 w 1352510"/>
              <a:gd name="connsiteY22" fmla="*/ 76510 h 76510"/>
              <a:gd name="connsiteX23" fmla="*/ 255458 w 1352510"/>
              <a:gd name="connsiteY23" fmla="*/ 38255 h 76510"/>
              <a:gd name="connsiteX24" fmla="*/ 294362 w 1352510"/>
              <a:gd name="connsiteY24" fmla="*/ 0 h 76510"/>
              <a:gd name="connsiteX25" fmla="*/ 37607 w 1352510"/>
              <a:gd name="connsiteY25" fmla="*/ 0 h 76510"/>
              <a:gd name="connsiteX26" fmla="*/ 75214 w 1352510"/>
              <a:gd name="connsiteY26" fmla="*/ 38255 h 76510"/>
              <a:gd name="connsiteX27" fmla="*/ 37607 w 1352510"/>
              <a:gd name="connsiteY27" fmla="*/ 76510 h 76510"/>
              <a:gd name="connsiteX28" fmla="*/ 0 w 1352510"/>
              <a:gd name="connsiteY28" fmla="*/ 38255 h 76510"/>
              <a:gd name="connsiteX29" fmla="*/ 37607 w 1352510"/>
              <a:gd name="connsiteY29" fmla="*/ 0 h 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52510" h="76510">
                <a:moveTo>
                  <a:pt x="1313606" y="0"/>
                </a:moveTo>
                <a:cubicBezTo>
                  <a:pt x="1335092" y="0"/>
                  <a:pt x="1352510" y="17127"/>
                  <a:pt x="1352510" y="38255"/>
                </a:cubicBezTo>
                <a:cubicBezTo>
                  <a:pt x="1352510" y="59383"/>
                  <a:pt x="1335092" y="76510"/>
                  <a:pt x="1313606" y="76510"/>
                </a:cubicBezTo>
                <a:cubicBezTo>
                  <a:pt x="1292120" y="76510"/>
                  <a:pt x="1274702" y="59383"/>
                  <a:pt x="1274702" y="38255"/>
                </a:cubicBezTo>
                <a:cubicBezTo>
                  <a:pt x="1274702" y="17127"/>
                  <a:pt x="1292120" y="0"/>
                  <a:pt x="1313606" y="0"/>
                </a:cubicBezTo>
                <a:close/>
                <a:moveTo>
                  <a:pt x="1059443" y="0"/>
                </a:moveTo>
                <a:cubicBezTo>
                  <a:pt x="1080929" y="0"/>
                  <a:pt x="1098347" y="17127"/>
                  <a:pt x="1098347" y="38255"/>
                </a:cubicBezTo>
                <a:cubicBezTo>
                  <a:pt x="1098347" y="59383"/>
                  <a:pt x="1080929" y="76510"/>
                  <a:pt x="1059443" y="76510"/>
                </a:cubicBezTo>
                <a:cubicBezTo>
                  <a:pt x="1037957" y="76510"/>
                  <a:pt x="1020539" y="59383"/>
                  <a:pt x="1020539" y="38255"/>
                </a:cubicBezTo>
                <a:cubicBezTo>
                  <a:pt x="1020539" y="17127"/>
                  <a:pt x="1037957" y="0"/>
                  <a:pt x="1059443" y="0"/>
                </a:cubicBezTo>
                <a:close/>
                <a:moveTo>
                  <a:pt x="803984" y="0"/>
                </a:moveTo>
                <a:cubicBezTo>
                  <a:pt x="824754" y="0"/>
                  <a:pt x="841591" y="17127"/>
                  <a:pt x="841591" y="38255"/>
                </a:cubicBezTo>
                <a:cubicBezTo>
                  <a:pt x="841591" y="59383"/>
                  <a:pt x="824754" y="76510"/>
                  <a:pt x="803984" y="76510"/>
                </a:cubicBezTo>
                <a:cubicBezTo>
                  <a:pt x="783214" y="76510"/>
                  <a:pt x="766377" y="59383"/>
                  <a:pt x="766377" y="38255"/>
                </a:cubicBezTo>
                <a:cubicBezTo>
                  <a:pt x="766377" y="17127"/>
                  <a:pt x="783214" y="0"/>
                  <a:pt x="803984" y="0"/>
                </a:cubicBezTo>
                <a:close/>
                <a:moveTo>
                  <a:pt x="548525" y="0"/>
                </a:moveTo>
                <a:cubicBezTo>
                  <a:pt x="570011" y="0"/>
                  <a:pt x="587429" y="17127"/>
                  <a:pt x="587429" y="38255"/>
                </a:cubicBezTo>
                <a:cubicBezTo>
                  <a:pt x="587429" y="59383"/>
                  <a:pt x="570011" y="76510"/>
                  <a:pt x="548525" y="76510"/>
                </a:cubicBezTo>
                <a:cubicBezTo>
                  <a:pt x="527039" y="76510"/>
                  <a:pt x="509621" y="59383"/>
                  <a:pt x="509621" y="38255"/>
                </a:cubicBezTo>
                <a:cubicBezTo>
                  <a:pt x="509621" y="17127"/>
                  <a:pt x="527039" y="0"/>
                  <a:pt x="548525" y="0"/>
                </a:cubicBezTo>
                <a:close/>
                <a:moveTo>
                  <a:pt x="294362" y="0"/>
                </a:moveTo>
                <a:cubicBezTo>
                  <a:pt x="315848" y="0"/>
                  <a:pt x="333266" y="17127"/>
                  <a:pt x="333266" y="38255"/>
                </a:cubicBezTo>
                <a:cubicBezTo>
                  <a:pt x="333266" y="59383"/>
                  <a:pt x="315848" y="76510"/>
                  <a:pt x="294362" y="76510"/>
                </a:cubicBezTo>
                <a:cubicBezTo>
                  <a:pt x="272876" y="76510"/>
                  <a:pt x="255458" y="59383"/>
                  <a:pt x="255458" y="38255"/>
                </a:cubicBezTo>
                <a:cubicBezTo>
                  <a:pt x="255458" y="17127"/>
                  <a:pt x="272876" y="0"/>
                  <a:pt x="294362" y="0"/>
                </a:cubicBezTo>
                <a:close/>
                <a:moveTo>
                  <a:pt x="37607" y="0"/>
                </a:moveTo>
                <a:cubicBezTo>
                  <a:pt x="58377" y="0"/>
                  <a:pt x="75214" y="17127"/>
                  <a:pt x="75214" y="38255"/>
                </a:cubicBezTo>
                <a:cubicBezTo>
                  <a:pt x="75214" y="59383"/>
                  <a:pt x="58377" y="76510"/>
                  <a:pt x="37607" y="76510"/>
                </a:cubicBezTo>
                <a:cubicBezTo>
                  <a:pt x="16837" y="76510"/>
                  <a:pt x="0" y="59383"/>
                  <a:pt x="0" y="38255"/>
                </a:cubicBezTo>
                <a:cubicBezTo>
                  <a:pt x="0" y="17127"/>
                  <a:pt x="16837" y="0"/>
                  <a:pt x="37607" y="0"/>
                </a:cubicBezTo>
                <a:close/>
              </a:path>
            </a:pathLst>
          </a:custGeom>
          <a:solidFill>
            <a:srgbClr val="FFFFFF">
              <a:lumMod val="85000"/>
            </a:srgbClr>
          </a:solidFill>
          <a:ln w="12700">
            <a:miter lim="400000"/>
          </a:ln>
        </p:spPr>
        <p:txBody>
          <a:bodyPr wrap="square" tIns="45720" bIns="4572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1" name="形状"/>
          <p:cNvSpPr/>
          <p:nvPr>
            <p:custDataLst>
              <p:tags r:id="rId9"/>
            </p:custDataLst>
          </p:nvPr>
        </p:nvSpPr>
        <p:spPr>
          <a:xfrm>
            <a:off x="7915887" y="2401701"/>
            <a:ext cx="2112555" cy="539614"/>
          </a:xfrm>
          <a:custGeom>
            <a:avLst/>
            <a:gdLst/>
            <a:ahLst/>
            <a:cxnLst>
              <a:cxn ang="0">
                <a:pos x="wd2" y="hd2"/>
              </a:cxn>
              <a:cxn ang="5400000">
                <a:pos x="wd2" y="hd2"/>
              </a:cxn>
              <a:cxn ang="10800000">
                <a:pos x="wd2" y="hd2"/>
              </a:cxn>
              <a:cxn ang="16200000">
                <a:pos x="wd2" y="hd2"/>
              </a:cxn>
            </a:cxnLst>
            <a:rect l="0" t="0" r="r" b="b"/>
            <a:pathLst>
              <a:path w="21600" h="21600" extrusionOk="0">
                <a:moveTo>
                  <a:pt x="16811" y="21600"/>
                </a:moveTo>
                <a:lnTo>
                  <a:pt x="19205" y="16152"/>
                </a:lnTo>
                <a:lnTo>
                  <a:pt x="21600" y="10768"/>
                </a:lnTo>
                <a:lnTo>
                  <a:pt x="19205" y="5321"/>
                </a:lnTo>
                <a:lnTo>
                  <a:pt x="16811" y="0"/>
                </a:lnTo>
                <a:lnTo>
                  <a:pt x="16811" y="6081"/>
                </a:lnTo>
                <a:lnTo>
                  <a:pt x="0" y="6081"/>
                </a:lnTo>
                <a:lnTo>
                  <a:pt x="0" y="15519"/>
                </a:lnTo>
                <a:lnTo>
                  <a:pt x="16811" y="15519"/>
                </a:lnTo>
                <a:lnTo>
                  <a:pt x="16811" y="21600"/>
                </a:lnTo>
                <a:close/>
              </a:path>
            </a:pathLst>
          </a:cu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2" name="圆形"/>
          <p:cNvSpPr/>
          <p:nvPr>
            <p:custDataLst>
              <p:tags r:id="rId10"/>
            </p:custDataLst>
          </p:nvPr>
        </p:nvSpPr>
        <p:spPr>
          <a:xfrm>
            <a:off x="3532534" y="2623243"/>
            <a:ext cx="94948"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3" name="圆形"/>
          <p:cNvSpPr/>
          <p:nvPr>
            <p:custDataLst>
              <p:tags r:id="rId11"/>
            </p:custDataLst>
          </p:nvPr>
        </p:nvSpPr>
        <p:spPr>
          <a:xfrm>
            <a:off x="3842692" y="2623243"/>
            <a:ext cx="94948"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4" name="圆形"/>
          <p:cNvSpPr/>
          <p:nvPr>
            <p:custDataLst>
              <p:tags r:id="rId12"/>
            </p:custDataLst>
          </p:nvPr>
        </p:nvSpPr>
        <p:spPr>
          <a:xfrm>
            <a:off x="4156014" y="2623243"/>
            <a:ext cx="91783"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5" name="圆形"/>
          <p:cNvSpPr/>
          <p:nvPr>
            <p:custDataLst>
              <p:tags r:id="rId13"/>
            </p:custDataLst>
          </p:nvPr>
        </p:nvSpPr>
        <p:spPr>
          <a:xfrm>
            <a:off x="4466173" y="2623243"/>
            <a:ext cx="91783"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6" name="圆形"/>
          <p:cNvSpPr/>
          <p:nvPr>
            <p:custDataLst>
              <p:tags r:id="rId14"/>
            </p:custDataLst>
          </p:nvPr>
        </p:nvSpPr>
        <p:spPr>
          <a:xfrm>
            <a:off x="6600881" y="2623243"/>
            <a:ext cx="94948"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7" name="圆形"/>
          <p:cNvSpPr/>
          <p:nvPr>
            <p:custDataLst>
              <p:tags r:id="rId15"/>
            </p:custDataLst>
          </p:nvPr>
        </p:nvSpPr>
        <p:spPr>
          <a:xfrm>
            <a:off x="6914204" y="2623243"/>
            <a:ext cx="91783"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8" name="圆形"/>
          <p:cNvSpPr/>
          <p:nvPr>
            <p:custDataLst>
              <p:tags r:id="rId16"/>
            </p:custDataLst>
          </p:nvPr>
        </p:nvSpPr>
        <p:spPr>
          <a:xfrm>
            <a:off x="7225943" y="2623243"/>
            <a:ext cx="94948"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9" name="圆形"/>
          <p:cNvSpPr/>
          <p:nvPr>
            <p:custDataLst>
              <p:tags r:id="rId17"/>
            </p:custDataLst>
          </p:nvPr>
        </p:nvSpPr>
        <p:spPr>
          <a:xfrm>
            <a:off x="7536102" y="2623243"/>
            <a:ext cx="94948" cy="96531"/>
          </a:xfrm>
          <a:prstGeom prst="ellipse">
            <a:avLst/>
          </a:prstGeom>
          <a:solidFill>
            <a:srgbClr val="FFFFFF">
              <a:lumMod val="85000"/>
            </a:srgbClr>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1" name="圆形"/>
          <p:cNvSpPr/>
          <p:nvPr>
            <p:custDataLst>
              <p:tags r:id="rId18"/>
            </p:custDataLst>
          </p:nvPr>
        </p:nvSpPr>
        <p:spPr>
          <a:xfrm>
            <a:off x="8900969" y="4757951"/>
            <a:ext cx="1128278" cy="1129862"/>
          </a:xfrm>
          <a:prstGeom prst="ellipse">
            <a:avLst/>
          </a:prstGeom>
          <a:solidFill>
            <a:srgbClr val="3E50B5"/>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2" name="形状"/>
          <p:cNvSpPr/>
          <p:nvPr>
            <p:custDataLst>
              <p:tags r:id="rId19"/>
            </p:custDataLst>
          </p:nvPr>
        </p:nvSpPr>
        <p:spPr>
          <a:xfrm>
            <a:off x="8547447" y="4385606"/>
            <a:ext cx="1867587" cy="1872529"/>
          </a:xfrm>
          <a:custGeom>
            <a:avLst/>
            <a:gdLst/>
            <a:ahLst/>
            <a:cxnLst>
              <a:cxn ang="0">
                <a:pos x="wd2" y="hd2"/>
              </a:cxn>
              <a:cxn ang="5400000">
                <a:pos x="wd2" y="hd2"/>
              </a:cxn>
              <a:cxn ang="10800000">
                <a:pos x="wd2" y="hd2"/>
              </a:cxn>
              <a:cxn ang="16200000">
                <a:pos x="wd2" y="hd2"/>
              </a:cxn>
            </a:cxnLst>
            <a:rect l="0" t="0" r="r" b="b"/>
            <a:pathLst>
              <a:path w="21512" h="21515" extrusionOk="0">
                <a:moveTo>
                  <a:pt x="9174" y="21496"/>
                </a:moveTo>
                <a:cubicBezTo>
                  <a:pt x="9429" y="21569"/>
                  <a:pt x="9685" y="21423"/>
                  <a:pt x="9758" y="21168"/>
                </a:cubicBezTo>
                <a:cubicBezTo>
                  <a:pt x="9904" y="20693"/>
                  <a:pt x="9904" y="20693"/>
                  <a:pt x="9904" y="20693"/>
                </a:cubicBezTo>
                <a:cubicBezTo>
                  <a:pt x="9977" y="20474"/>
                  <a:pt x="10232" y="20292"/>
                  <a:pt x="10488" y="20292"/>
                </a:cubicBezTo>
                <a:cubicBezTo>
                  <a:pt x="11035" y="20292"/>
                  <a:pt x="11582" y="20292"/>
                  <a:pt x="12129" y="20183"/>
                </a:cubicBezTo>
                <a:cubicBezTo>
                  <a:pt x="12385" y="20146"/>
                  <a:pt x="12640" y="20292"/>
                  <a:pt x="12750" y="20547"/>
                </a:cubicBezTo>
                <a:cubicBezTo>
                  <a:pt x="12932" y="20985"/>
                  <a:pt x="12932" y="20985"/>
                  <a:pt x="12932" y="20985"/>
                </a:cubicBezTo>
                <a:cubicBezTo>
                  <a:pt x="13042" y="21204"/>
                  <a:pt x="13334" y="21350"/>
                  <a:pt x="13552" y="21241"/>
                </a:cubicBezTo>
                <a:cubicBezTo>
                  <a:pt x="14757" y="20839"/>
                  <a:pt x="14757" y="20839"/>
                  <a:pt x="14757" y="20839"/>
                </a:cubicBezTo>
                <a:cubicBezTo>
                  <a:pt x="15012" y="20766"/>
                  <a:pt x="15158" y="20511"/>
                  <a:pt x="15085" y="20255"/>
                </a:cubicBezTo>
                <a:cubicBezTo>
                  <a:pt x="14975" y="19781"/>
                  <a:pt x="14975" y="19781"/>
                  <a:pt x="14975" y="19781"/>
                </a:cubicBezTo>
                <a:cubicBezTo>
                  <a:pt x="14902" y="19562"/>
                  <a:pt x="15048" y="19270"/>
                  <a:pt x="15267" y="19161"/>
                </a:cubicBezTo>
                <a:cubicBezTo>
                  <a:pt x="15778" y="18869"/>
                  <a:pt x="16216" y="18577"/>
                  <a:pt x="16654" y="18249"/>
                </a:cubicBezTo>
                <a:cubicBezTo>
                  <a:pt x="16873" y="18103"/>
                  <a:pt x="17165" y="18066"/>
                  <a:pt x="17384" y="18212"/>
                </a:cubicBezTo>
                <a:cubicBezTo>
                  <a:pt x="17748" y="18504"/>
                  <a:pt x="17748" y="18504"/>
                  <a:pt x="17748" y="18504"/>
                </a:cubicBezTo>
                <a:cubicBezTo>
                  <a:pt x="17967" y="18650"/>
                  <a:pt x="18259" y="18650"/>
                  <a:pt x="18442" y="18431"/>
                </a:cubicBezTo>
                <a:cubicBezTo>
                  <a:pt x="19281" y="17483"/>
                  <a:pt x="19281" y="17483"/>
                  <a:pt x="19281" y="17483"/>
                </a:cubicBezTo>
                <a:cubicBezTo>
                  <a:pt x="19427" y="17300"/>
                  <a:pt x="19427" y="17008"/>
                  <a:pt x="19281" y="16826"/>
                </a:cubicBezTo>
                <a:cubicBezTo>
                  <a:pt x="18916" y="16461"/>
                  <a:pt x="18916" y="16461"/>
                  <a:pt x="18916" y="16461"/>
                </a:cubicBezTo>
                <a:cubicBezTo>
                  <a:pt x="18770" y="16278"/>
                  <a:pt x="18734" y="15987"/>
                  <a:pt x="18879" y="15768"/>
                </a:cubicBezTo>
                <a:cubicBezTo>
                  <a:pt x="19135" y="15293"/>
                  <a:pt x="19390" y="14819"/>
                  <a:pt x="19609" y="14272"/>
                </a:cubicBezTo>
                <a:cubicBezTo>
                  <a:pt x="19682" y="14053"/>
                  <a:pt x="19974" y="13870"/>
                  <a:pt x="20229" y="13907"/>
                </a:cubicBezTo>
                <a:cubicBezTo>
                  <a:pt x="20704" y="13980"/>
                  <a:pt x="20704" y="13980"/>
                  <a:pt x="20704" y="13980"/>
                </a:cubicBezTo>
                <a:cubicBezTo>
                  <a:pt x="20959" y="14016"/>
                  <a:pt x="21178" y="13834"/>
                  <a:pt x="21251" y="13578"/>
                </a:cubicBezTo>
                <a:cubicBezTo>
                  <a:pt x="21507" y="12338"/>
                  <a:pt x="21507" y="12338"/>
                  <a:pt x="21507" y="12338"/>
                </a:cubicBezTo>
                <a:cubicBezTo>
                  <a:pt x="21543" y="12083"/>
                  <a:pt x="21397" y="11827"/>
                  <a:pt x="21142" y="11754"/>
                </a:cubicBezTo>
                <a:cubicBezTo>
                  <a:pt x="20704" y="11608"/>
                  <a:pt x="20704" y="11608"/>
                  <a:pt x="20704" y="11608"/>
                </a:cubicBezTo>
                <a:cubicBezTo>
                  <a:pt x="20448" y="11535"/>
                  <a:pt x="20266" y="11280"/>
                  <a:pt x="20266" y="11024"/>
                </a:cubicBezTo>
                <a:cubicBezTo>
                  <a:pt x="20302" y="10477"/>
                  <a:pt x="20266" y="9930"/>
                  <a:pt x="20193" y="9383"/>
                </a:cubicBezTo>
                <a:cubicBezTo>
                  <a:pt x="20157" y="9127"/>
                  <a:pt x="20302" y="8872"/>
                  <a:pt x="20521" y="8762"/>
                </a:cubicBezTo>
                <a:cubicBezTo>
                  <a:pt x="20959" y="8580"/>
                  <a:pt x="20959" y="8580"/>
                  <a:pt x="20959" y="8580"/>
                </a:cubicBezTo>
                <a:cubicBezTo>
                  <a:pt x="21215" y="8470"/>
                  <a:pt x="21324" y="8215"/>
                  <a:pt x="21251" y="7960"/>
                </a:cubicBezTo>
                <a:cubicBezTo>
                  <a:pt x="20850" y="6755"/>
                  <a:pt x="20850" y="6755"/>
                  <a:pt x="20850" y="6755"/>
                </a:cubicBezTo>
                <a:cubicBezTo>
                  <a:pt x="20777" y="6500"/>
                  <a:pt x="20485" y="6354"/>
                  <a:pt x="20266" y="6427"/>
                </a:cubicBezTo>
                <a:cubicBezTo>
                  <a:pt x="19792" y="6537"/>
                  <a:pt x="19792" y="6537"/>
                  <a:pt x="19792" y="6537"/>
                </a:cubicBezTo>
                <a:cubicBezTo>
                  <a:pt x="19536" y="6610"/>
                  <a:pt x="19244" y="6464"/>
                  <a:pt x="19135" y="6245"/>
                </a:cubicBezTo>
                <a:cubicBezTo>
                  <a:pt x="18879" y="5770"/>
                  <a:pt x="18551" y="5296"/>
                  <a:pt x="18223" y="4858"/>
                </a:cubicBezTo>
                <a:cubicBezTo>
                  <a:pt x="18077" y="4676"/>
                  <a:pt x="18077" y="4347"/>
                  <a:pt x="18223" y="4165"/>
                </a:cubicBezTo>
                <a:cubicBezTo>
                  <a:pt x="18515" y="3764"/>
                  <a:pt x="18515" y="3764"/>
                  <a:pt x="18515" y="3764"/>
                </a:cubicBezTo>
                <a:cubicBezTo>
                  <a:pt x="18661" y="3545"/>
                  <a:pt x="18624" y="3253"/>
                  <a:pt x="18442" y="3107"/>
                </a:cubicBezTo>
                <a:cubicBezTo>
                  <a:pt x="17493" y="2231"/>
                  <a:pt x="17493" y="2231"/>
                  <a:pt x="17493" y="2231"/>
                </a:cubicBezTo>
                <a:cubicBezTo>
                  <a:pt x="17311" y="2085"/>
                  <a:pt x="16982" y="2085"/>
                  <a:pt x="16800" y="2268"/>
                </a:cubicBezTo>
                <a:cubicBezTo>
                  <a:pt x="16471" y="2596"/>
                  <a:pt x="16471" y="2596"/>
                  <a:pt x="16471" y="2596"/>
                </a:cubicBezTo>
                <a:cubicBezTo>
                  <a:pt x="16289" y="2778"/>
                  <a:pt x="15961" y="2778"/>
                  <a:pt x="15742" y="2669"/>
                </a:cubicBezTo>
                <a:cubicBezTo>
                  <a:pt x="15304" y="2377"/>
                  <a:pt x="14793" y="2122"/>
                  <a:pt x="14282" y="1903"/>
                </a:cubicBezTo>
                <a:cubicBezTo>
                  <a:pt x="14027" y="1830"/>
                  <a:pt x="13881" y="1538"/>
                  <a:pt x="13917" y="1319"/>
                </a:cubicBezTo>
                <a:cubicBezTo>
                  <a:pt x="13954" y="808"/>
                  <a:pt x="13954" y="808"/>
                  <a:pt x="13954" y="808"/>
                </a:cubicBezTo>
                <a:cubicBezTo>
                  <a:pt x="13990" y="589"/>
                  <a:pt x="13808" y="334"/>
                  <a:pt x="13589" y="297"/>
                </a:cubicBezTo>
                <a:cubicBezTo>
                  <a:pt x="12312" y="5"/>
                  <a:pt x="12312" y="5"/>
                  <a:pt x="12312" y="5"/>
                </a:cubicBezTo>
                <a:cubicBezTo>
                  <a:pt x="12093" y="-31"/>
                  <a:pt x="11838" y="115"/>
                  <a:pt x="11765" y="370"/>
                </a:cubicBezTo>
                <a:cubicBezTo>
                  <a:pt x="11619" y="845"/>
                  <a:pt x="11619" y="845"/>
                  <a:pt x="11619" y="845"/>
                </a:cubicBezTo>
                <a:cubicBezTo>
                  <a:pt x="11546" y="1064"/>
                  <a:pt x="11290" y="1246"/>
                  <a:pt x="11035" y="1246"/>
                </a:cubicBezTo>
                <a:cubicBezTo>
                  <a:pt x="10451" y="1210"/>
                  <a:pt x="9904" y="1246"/>
                  <a:pt x="9393" y="1355"/>
                </a:cubicBezTo>
                <a:cubicBezTo>
                  <a:pt x="9138" y="1392"/>
                  <a:pt x="8846" y="1246"/>
                  <a:pt x="8736" y="991"/>
                </a:cubicBezTo>
                <a:cubicBezTo>
                  <a:pt x="8554" y="553"/>
                  <a:pt x="8554" y="553"/>
                  <a:pt x="8554" y="553"/>
                </a:cubicBezTo>
                <a:cubicBezTo>
                  <a:pt x="8444" y="334"/>
                  <a:pt x="8189" y="188"/>
                  <a:pt x="7934" y="261"/>
                </a:cubicBezTo>
                <a:cubicBezTo>
                  <a:pt x="6729" y="662"/>
                  <a:pt x="6729" y="662"/>
                  <a:pt x="6729" y="662"/>
                </a:cubicBezTo>
                <a:cubicBezTo>
                  <a:pt x="6511" y="772"/>
                  <a:pt x="6365" y="1027"/>
                  <a:pt x="6401" y="1246"/>
                </a:cubicBezTo>
                <a:cubicBezTo>
                  <a:pt x="6511" y="1720"/>
                  <a:pt x="6511" y="1720"/>
                  <a:pt x="6511" y="1720"/>
                </a:cubicBezTo>
                <a:cubicBezTo>
                  <a:pt x="6584" y="1976"/>
                  <a:pt x="6438" y="2268"/>
                  <a:pt x="6219" y="2377"/>
                </a:cubicBezTo>
                <a:cubicBezTo>
                  <a:pt x="5744" y="2633"/>
                  <a:pt x="5270" y="2961"/>
                  <a:pt x="4832" y="3289"/>
                </a:cubicBezTo>
                <a:cubicBezTo>
                  <a:pt x="4650" y="3435"/>
                  <a:pt x="4321" y="3472"/>
                  <a:pt x="4139" y="3326"/>
                </a:cubicBezTo>
                <a:cubicBezTo>
                  <a:pt x="3738" y="3034"/>
                  <a:pt x="3738" y="3034"/>
                  <a:pt x="3738" y="3034"/>
                </a:cubicBezTo>
                <a:cubicBezTo>
                  <a:pt x="3555" y="2851"/>
                  <a:pt x="3263" y="2888"/>
                  <a:pt x="3081" y="3070"/>
                </a:cubicBezTo>
                <a:cubicBezTo>
                  <a:pt x="2242" y="4019"/>
                  <a:pt x="2242" y="4019"/>
                  <a:pt x="2242" y="4019"/>
                </a:cubicBezTo>
                <a:cubicBezTo>
                  <a:pt x="2059" y="4238"/>
                  <a:pt x="2059" y="4530"/>
                  <a:pt x="2242" y="4712"/>
                </a:cubicBezTo>
                <a:cubicBezTo>
                  <a:pt x="2570" y="5041"/>
                  <a:pt x="2570" y="5041"/>
                  <a:pt x="2570" y="5041"/>
                </a:cubicBezTo>
                <a:cubicBezTo>
                  <a:pt x="2752" y="5223"/>
                  <a:pt x="2789" y="5551"/>
                  <a:pt x="2643" y="5770"/>
                </a:cubicBezTo>
                <a:cubicBezTo>
                  <a:pt x="2351" y="6245"/>
                  <a:pt x="2096" y="6719"/>
                  <a:pt x="1913" y="7230"/>
                </a:cubicBezTo>
                <a:cubicBezTo>
                  <a:pt x="1804" y="7485"/>
                  <a:pt x="1548" y="7631"/>
                  <a:pt x="1293" y="7631"/>
                </a:cubicBezTo>
                <a:cubicBezTo>
                  <a:pt x="819" y="7558"/>
                  <a:pt x="819" y="7558"/>
                  <a:pt x="819" y="7558"/>
                </a:cubicBezTo>
                <a:cubicBezTo>
                  <a:pt x="563" y="7522"/>
                  <a:pt x="308" y="7704"/>
                  <a:pt x="271" y="7960"/>
                </a:cubicBezTo>
                <a:cubicBezTo>
                  <a:pt x="16" y="9200"/>
                  <a:pt x="16" y="9200"/>
                  <a:pt x="16" y="9200"/>
                </a:cubicBezTo>
                <a:cubicBezTo>
                  <a:pt x="-57" y="9455"/>
                  <a:pt x="125" y="9711"/>
                  <a:pt x="344" y="9784"/>
                </a:cubicBezTo>
                <a:cubicBezTo>
                  <a:pt x="819" y="9893"/>
                  <a:pt x="819" y="9893"/>
                  <a:pt x="819" y="9893"/>
                </a:cubicBezTo>
                <a:cubicBezTo>
                  <a:pt x="1074" y="9966"/>
                  <a:pt x="1220" y="10258"/>
                  <a:pt x="1220" y="10477"/>
                </a:cubicBezTo>
                <a:cubicBezTo>
                  <a:pt x="1220" y="11061"/>
                  <a:pt x="1257" y="11608"/>
                  <a:pt x="1329" y="12155"/>
                </a:cubicBezTo>
                <a:cubicBezTo>
                  <a:pt x="1366" y="12374"/>
                  <a:pt x="1220" y="12666"/>
                  <a:pt x="1001" y="12776"/>
                </a:cubicBezTo>
                <a:cubicBezTo>
                  <a:pt x="527" y="12958"/>
                  <a:pt x="527" y="12958"/>
                  <a:pt x="527" y="12958"/>
                </a:cubicBezTo>
                <a:cubicBezTo>
                  <a:pt x="308" y="13068"/>
                  <a:pt x="198" y="13323"/>
                  <a:pt x="271" y="13578"/>
                </a:cubicBezTo>
                <a:cubicBezTo>
                  <a:pt x="673" y="14783"/>
                  <a:pt x="673" y="14783"/>
                  <a:pt x="673" y="14783"/>
                </a:cubicBezTo>
                <a:cubicBezTo>
                  <a:pt x="746" y="15001"/>
                  <a:pt x="1001" y="15147"/>
                  <a:pt x="1257" y="15111"/>
                </a:cubicBezTo>
                <a:cubicBezTo>
                  <a:pt x="1731" y="15001"/>
                  <a:pt x="1731" y="15001"/>
                  <a:pt x="1731" y="15001"/>
                </a:cubicBezTo>
                <a:cubicBezTo>
                  <a:pt x="1950" y="14928"/>
                  <a:pt x="2242" y="15074"/>
                  <a:pt x="2388" y="15293"/>
                </a:cubicBezTo>
                <a:cubicBezTo>
                  <a:pt x="2643" y="15768"/>
                  <a:pt x="2935" y="16242"/>
                  <a:pt x="3263" y="16680"/>
                </a:cubicBezTo>
                <a:cubicBezTo>
                  <a:pt x="3446" y="16862"/>
                  <a:pt x="3446" y="17191"/>
                  <a:pt x="3300" y="17373"/>
                </a:cubicBezTo>
                <a:cubicBezTo>
                  <a:pt x="3008" y="17774"/>
                  <a:pt x="3008" y="17774"/>
                  <a:pt x="3008" y="17774"/>
                </a:cubicBezTo>
                <a:cubicBezTo>
                  <a:pt x="2862" y="17993"/>
                  <a:pt x="2898" y="18285"/>
                  <a:pt x="3081" y="18431"/>
                </a:cubicBezTo>
                <a:cubicBezTo>
                  <a:pt x="4029" y="19270"/>
                  <a:pt x="4029" y="19270"/>
                  <a:pt x="4029" y="19270"/>
                </a:cubicBezTo>
                <a:cubicBezTo>
                  <a:pt x="4212" y="19453"/>
                  <a:pt x="4504" y="19453"/>
                  <a:pt x="4686" y="19270"/>
                </a:cubicBezTo>
                <a:cubicBezTo>
                  <a:pt x="5051" y="18942"/>
                  <a:pt x="5051" y="18942"/>
                  <a:pt x="5051" y="18942"/>
                </a:cubicBezTo>
                <a:cubicBezTo>
                  <a:pt x="5234" y="18760"/>
                  <a:pt x="5525" y="18760"/>
                  <a:pt x="5744" y="18869"/>
                </a:cubicBezTo>
                <a:cubicBezTo>
                  <a:pt x="6219" y="19161"/>
                  <a:pt x="6729" y="19416"/>
                  <a:pt x="7240" y="19635"/>
                </a:cubicBezTo>
                <a:cubicBezTo>
                  <a:pt x="7459" y="19708"/>
                  <a:pt x="7642" y="19964"/>
                  <a:pt x="7605" y="20219"/>
                </a:cubicBezTo>
                <a:cubicBezTo>
                  <a:pt x="7532" y="20693"/>
                  <a:pt x="7532" y="20693"/>
                  <a:pt x="7532" y="20693"/>
                </a:cubicBezTo>
                <a:cubicBezTo>
                  <a:pt x="7532" y="20949"/>
                  <a:pt x="7678" y="21204"/>
                  <a:pt x="7934" y="21241"/>
                </a:cubicBezTo>
                <a:lnTo>
                  <a:pt x="9174" y="21496"/>
                </a:lnTo>
                <a:close/>
                <a:moveTo>
                  <a:pt x="8554" y="18687"/>
                </a:moveTo>
                <a:cubicBezTo>
                  <a:pt x="8298" y="18650"/>
                  <a:pt x="7897" y="18541"/>
                  <a:pt x="7678" y="18431"/>
                </a:cubicBezTo>
                <a:cubicBezTo>
                  <a:pt x="7240" y="18285"/>
                  <a:pt x="6802" y="18066"/>
                  <a:pt x="6438" y="17811"/>
                </a:cubicBezTo>
                <a:cubicBezTo>
                  <a:pt x="6219" y="17701"/>
                  <a:pt x="5890" y="17446"/>
                  <a:pt x="5708" y="17264"/>
                </a:cubicBezTo>
                <a:cubicBezTo>
                  <a:pt x="4905" y="16534"/>
                  <a:pt x="4905" y="16534"/>
                  <a:pt x="4905" y="16534"/>
                </a:cubicBezTo>
                <a:cubicBezTo>
                  <a:pt x="4723" y="16388"/>
                  <a:pt x="4431" y="16096"/>
                  <a:pt x="4285" y="15914"/>
                </a:cubicBezTo>
                <a:cubicBezTo>
                  <a:pt x="3957" y="15512"/>
                  <a:pt x="3701" y="15111"/>
                  <a:pt x="3482" y="14673"/>
                </a:cubicBezTo>
                <a:cubicBezTo>
                  <a:pt x="3336" y="14454"/>
                  <a:pt x="3190" y="14089"/>
                  <a:pt x="3117" y="13834"/>
                </a:cubicBezTo>
                <a:cubicBezTo>
                  <a:pt x="2789" y="12812"/>
                  <a:pt x="2789" y="12812"/>
                  <a:pt x="2789" y="12812"/>
                </a:cubicBezTo>
                <a:cubicBezTo>
                  <a:pt x="2716" y="12593"/>
                  <a:pt x="2607" y="12192"/>
                  <a:pt x="2570" y="11937"/>
                </a:cubicBezTo>
                <a:cubicBezTo>
                  <a:pt x="2497" y="11499"/>
                  <a:pt x="2461" y="11024"/>
                  <a:pt x="2497" y="10550"/>
                </a:cubicBezTo>
                <a:cubicBezTo>
                  <a:pt x="2497" y="10295"/>
                  <a:pt x="2534" y="9893"/>
                  <a:pt x="2607" y="9674"/>
                </a:cubicBezTo>
                <a:cubicBezTo>
                  <a:pt x="2825" y="8543"/>
                  <a:pt x="2825" y="8543"/>
                  <a:pt x="2825" y="8543"/>
                </a:cubicBezTo>
                <a:cubicBezTo>
                  <a:pt x="2862" y="8288"/>
                  <a:pt x="2971" y="7923"/>
                  <a:pt x="3081" y="7668"/>
                </a:cubicBezTo>
                <a:cubicBezTo>
                  <a:pt x="3263" y="7230"/>
                  <a:pt x="3446" y="6828"/>
                  <a:pt x="3701" y="6427"/>
                </a:cubicBezTo>
                <a:cubicBezTo>
                  <a:pt x="3847" y="6245"/>
                  <a:pt x="4066" y="5916"/>
                  <a:pt x="4248" y="5734"/>
                </a:cubicBezTo>
                <a:cubicBezTo>
                  <a:pt x="4978" y="4895"/>
                  <a:pt x="4978" y="4895"/>
                  <a:pt x="4978" y="4895"/>
                </a:cubicBezTo>
                <a:cubicBezTo>
                  <a:pt x="5124" y="4712"/>
                  <a:pt x="5416" y="4420"/>
                  <a:pt x="5635" y="4274"/>
                </a:cubicBezTo>
                <a:cubicBezTo>
                  <a:pt x="6000" y="3983"/>
                  <a:pt x="6401" y="3727"/>
                  <a:pt x="6839" y="3472"/>
                </a:cubicBezTo>
                <a:cubicBezTo>
                  <a:pt x="7058" y="3362"/>
                  <a:pt x="7423" y="3216"/>
                  <a:pt x="7678" y="3143"/>
                </a:cubicBezTo>
                <a:cubicBezTo>
                  <a:pt x="8700" y="2815"/>
                  <a:pt x="8700" y="2815"/>
                  <a:pt x="8700" y="2815"/>
                </a:cubicBezTo>
                <a:cubicBezTo>
                  <a:pt x="8919" y="2705"/>
                  <a:pt x="9320" y="2596"/>
                  <a:pt x="9575" y="2560"/>
                </a:cubicBezTo>
                <a:cubicBezTo>
                  <a:pt x="10013" y="2523"/>
                  <a:pt x="10488" y="2487"/>
                  <a:pt x="10962" y="2487"/>
                </a:cubicBezTo>
                <a:cubicBezTo>
                  <a:pt x="11217" y="2487"/>
                  <a:pt x="11619" y="2560"/>
                  <a:pt x="11874" y="2596"/>
                </a:cubicBezTo>
                <a:cubicBezTo>
                  <a:pt x="12969" y="2851"/>
                  <a:pt x="12969" y="2851"/>
                  <a:pt x="12969" y="2851"/>
                </a:cubicBezTo>
                <a:cubicBezTo>
                  <a:pt x="13224" y="2888"/>
                  <a:pt x="13589" y="2997"/>
                  <a:pt x="13844" y="3070"/>
                </a:cubicBezTo>
                <a:cubicBezTo>
                  <a:pt x="14282" y="3253"/>
                  <a:pt x="14684" y="3472"/>
                  <a:pt x="15085" y="3727"/>
                </a:cubicBezTo>
                <a:cubicBezTo>
                  <a:pt x="15304" y="3837"/>
                  <a:pt x="15596" y="4092"/>
                  <a:pt x="15778" y="4274"/>
                </a:cubicBezTo>
                <a:cubicBezTo>
                  <a:pt x="16617" y="4968"/>
                  <a:pt x="16617" y="4968"/>
                  <a:pt x="16617" y="4968"/>
                </a:cubicBezTo>
                <a:cubicBezTo>
                  <a:pt x="16800" y="5150"/>
                  <a:pt x="17092" y="5442"/>
                  <a:pt x="17238" y="5624"/>
                </a:cubicBezTo>
                <a:cubicBezTo>
                  <a:pt x="17529" y="6026"/>
                  <a:pt x="17821" y="6427"/>
                  <a:pt x="18040" y="6828"/>
                </a:cubicBezTo>
                <a:cubicBezTo>
                  <a:pt x="18150" y="7047"/>
                  <a:pt x="18296" y="7449"/>
                  <a:pt x="18369" y="7668"/>
                </a:cubicBezTo>
                <a:cubicBezTo>
                  <a:pt x="18734" y="8726"/>
                  <a:pt x="18734" y="8726"/>
                  <a:pt x="18734" y="8726"/>
                </a:cubicBezTo>
                <a:cubicBezTo>
                  <a:pt x="18807" y="8945"/>
                  <a:pt x="18916" y="9346"/>
                  <a:pt x="18952" y="9601"/>
                </a:cubicBezTo>
                <a:cubicBezTo>
                  <a:pt x="19025" y="10039"/>
                  <a:pt x="19025" y="10514"/>
                  <a:pt x="19025" y="10988"/>
                </a:cubicBezTo>
                <a:cubicBezTo>
                  <a:pt x="19025" y="11243"/>
                  <a:pt x="18952" y="11645"/>
                  <a:pt x="18916" y="11864"/>
                </a:cubicBezTo>
                <a:cubicBezTo>
                  <a:pt x="18697" y="12958"/>
                  <a:pt x="18697" y="12958"/>
                  <a:pt x="18697" y="12958"/>
                </a:cubicBezTo>
                <a:cubicBezTo>
                  <a:pt x="18624" y="13214"/>
                  <a:pt x="18515" y="13615"/>
                  <a:pt x="18442" y="13834"/>
                </a:cubicBezTo>
                <a:cubicBezTo>
                  <a:pt x="18259" y="14272"/>
                  <a:pt x="18040" y="14710"/>
                  <a:pt x="17821" y="15074"/>
                </a:cubicBezTo>
                <a:cubicBezTo>
                  <a:pt x="17675" y="15293"/>
                  <a:pt x="17420" y="15622"/>
                  <a:pt x="17274" y="15804"/>
                </a:cubicBezTo>
                <a:cubicBezTo>
                  <a:pt x="16544" y="16607"/>
                  <a:pt x="16544" y="16607"/>
                  <a:pt x="16544" y="16607"/>
                </a:cubicBezTo>
                <a:cubicBezTo>
                  <a:pt x="16362" y="16826"/>
                  <a:pt x="16070" y="17081"/>
                  <a:pt x="15888" y="17264"/>
                </a:cubicBezTo>
                <a:cubicBezTo>
                  <a:pt x="15523" y="17555"/>
                  <a:pt x="15085" y="17811"/>
                  <a:pt x="14684" y="18030"/>
                </a:cubicBezTo>
                <a:cubicBezTo>
                  <a:pt x="14465" y="18176"/>
                  <a:pt x="14063" y="18322"/>
                  <a:pt x="13844" y="18395"/>
                </a:cubicBezTo>
                <a:cubicBezTo>
                  <a:pt x="12823" y="18723"/>
                  <a:pt x="12823" y="18723"/>
                  <a:pt x="12823" y="18723"/>
                </a:cubicBezTo>
                <a:cubicBezTo>
                  <a:pt x="12567" y="18796"/>
                  <a:pt x="12166" y="18905"/>
                  <a:pt x="11947" y="18942"/>
                </a:cubicBezTo>
                <a:cubicBezTo>
                  <a:pt x="11473" y="19015"/>
                  <a:pt x="10998" y="19051"/>
                  <a:pt x="10524" y="19051"/>
                </a:cubicBezTo>
                <a:cubicBezTo>
                  <a:pt x="10269" y="19015"/>
                  <a:pt x="9867" y="18978"/>
                  <a:pt x="9648" y="18905"/>
                </a:cubicBezTo>
                <a:lnTo>
                  <a:pt x="8554" y="18687"/>
                </a:lnTo>
                <a:close/>
              </a:path>
            </a:pathLst>
          </a:custGeom>
          <a:solidFill>
            <a:srgbClr val="3E50B5"/>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3" name="形状"/>
          <p:cNvSpPr/>
          <p:nvPr>
            <p:custDataLst>
              <p:tags r:id="rId20"/>
            </p:custDataLst>
          </p:nvPr>
        </p:nvSpPr>
        <p:spPr>
          <a:xfrm>
            <a:off x="7310909" y="3045278"/>
            <a:ext cx="1827103" cy="1833414"/>
          </a:xfrm>
          <a:custGeom>
            <a:avLst/>
            <a:gdLst/>
            <a:ahLst/>
            <a:cxnLst>
              <a:cxn ang="0">
                <a:pos x="wd2" y="hd2"/>
              </a:cxn>
              <a:cxn ang="5400000">
                <a:pos x="wd2" y="hd2"/>
              </a:cxn>
              <a:cxn ang="10800000">
                <a:pos x="wd2" y="hd2"/>
              </a:cxn>
              <a:cxn ang="16200000">
                <a:pos x="wd2" y="hd2"/>
              </a:cxn>
            </a:cxnLst>
            <a:rect l="0" t="0" r="r" b="b"/>
            <a:pathLst>
              <a:path w="21537" h="21537" extrusionOk="0">
                <a:moveTo>
                  <a:pt x="11943" y="21531"/>
                </a:moveTo>
                <a:cubicBezTo>
                  <a:pt x="14032" y="21083"/>
                  <a:pt x="14032" y="21083"/>
                  <a:pt x="14032" y="21083"/>
                </a:cubicBezTo>
                <a:cubicBezTo>
                  <a:pt x="14256" y="21046"/>
                  <a:pt x="14405" y="20785"/>
                  <a:pt x="14405" y="20561"/>
                </a:cubicBezTo>
                <a:cubicBezTo>
                  <a:pt x="14256" y="19479"/>
                  <a:pt x="14256" y="19479"/>
                  <a:pt x="14256" y="19479"/>
                </a:cubicBezTo>
                <a:cubicBezTo>
                  <a:pt x="14219" y="19255"/>
                  <a:pt x="14368" y="18957"/>
                  <a:pt x="14592" y="18882"/>
                </a:cubicBezTo>
                <a:cubicBezTo>
                  <a:pt x="15487" y="18472"/>
                  <a:pt x="16271" y="17912"/>
                  <a:pt x="16942" y="17278"/>
                </a:cubicBezTo>
                <a:cubicBezTo>
                  <a:pt x="17129" y="17091"/>
                  <a:pt x="17427" y="17054"/>
                  <a:pt x="17614" y="17166"/>
                </a:cubicBezTo>
                <a:cubicBezTo>
                  <a:pt x="18584" y="17688"/>
                  <a:pt x="18584" y="17688"/>
                  <a:pt x="18584" y="17688"/>
                </a:cubicBezTo>
                <a:cubicBezTo>
                  <a:pt x="18807" y="17800"/>
                  <a:pt x="19069" y="17726"/>
                  <a:pt x="19218" y="17539"/>
                </a:cubicBezTo>
                <a:cubicBezTo>
                  <a:pt x="20374" y="15748"/>
                  <a:pt x="20374" y="15748"/>
                  <a:pt x="20374" y="15748"/>
                </a:cubicBezTo>
                <a:cubicBezTo>
                  <a:pt x="20486" y="15562"/>
                  <a:pt x="20449" y="15263"/>
                  <a:pt x="20262" y="15114"/>
                </a:cubicBezTo>
                <a:cubicBezTo>
                  <a:pt x="19404" y="14443"/>
                  <a:pt x="19404" y="14443"/>
                  <a:pt x="19404" y="14443"/>
                </a:cubicBezTo>
                <a:cubicBezTo>
                  <a:pt x="19218" y="14293"/>
                  <a:pt x="19143" y="13995"/>
                  <a:pt x="19218" y="13808"/>
                </a:cubicBezTo>
                <a:cubicBezTo>
                  <a:pt x="19516" y="12913"/>
                  <a:pt x="19703" y="11980"/>
                  <a:pt x="19740" y="11010"/>
                </a:cubicBezTo>
                <a:cubicBezTo>
                  <a:pt x="19740" y="10749"/>
                  <a:pt x="19927" y="10526"/>
                  <a:pt x="20150" y="10451"/>
                </a:cubicBezTo>
                <a:cubicBezTo>
                  <a:pt x="21195" y="10115"/>
                  <a:pt x="21195" y="10115"/>
                  <a:pt x="21195" y="10115"/>
                </a:cubicBezTo>
                <a:cubicBezTo>
                  <a:pt x="21419" y="10041"/>
                  <a:pt x="21568" y="9817"/>
                  <a:pt x="21531" y="9593"/>
                </a:cubicBezTo>
                <a:cubicBezTo>
                  <a:pt x="21083" y="7504"/>
                  <a:pt x="21083" y="7504"/>
                  <a:pt x="21083" y="7504"/>
                </a:cubicBezTo>
                <a:cubicBezTo>
                  <a:pt x="21046" y="7280"/>
                  <a:pt x="20822" y="7093"/>
                  <a:pt x="20561" y="7131"/>
                </a:cubicBezTo>
                <a:cubicBezTo>
                  <a:pt x="19479" y="7280"/>
                  <a:pt x="19479" y="7280"/>
                  <a:pt x="19479" y="7280"/>
                </a:cubicBezTo>
                <a:cubicBezTo>
                  <a:pt x="19255" y="7317"/>
                  <a:pt x="18994" y="7131"/>
                  <a:pt x="18882" y="6944"/>
                </a:cubicBezTo>
                <a:cubicBezTo>
                  <a:pt x="18472" y="6049"/>
                  <a:pt x="17912" y="5265"/>
                  <a:pt x="17278" y="4594"/>
                </a:cubicBezTo>
                <a:cubicBezTo>
                  <a:pt x="17091" y="4407"/>
                  <a:pt x="17054" y="4109"/>
                  <a:pt x="17166" y="3922"/>
                </a:cubicBezTo>
                <a:cubicBezTo>
                  <a:pt x="17688" y="2952"/>
                  <a:pt x="17688" y="2952"/>
                  <a:pt x="17688" y="2952"/>
                </a:cubicBezTo>
                <a:cubicBezTo>
                  <a:pt x="17800" y="2729"/>
                  <a:pt x="17726" y="2467"/>
                  <a:pt x="17539" y="2318"/>
                </a:cubicBezTo>
                <a:cubicBezTo>
                  <a:pt x="15748" y="1162"/>
                  <a:pt x="15748" y="1162"/>
                  <a:pt x="15748" y="1162"/>
                </a:cubicBezTo>
                <a:cubicBezTo>
                  <a:pt x="15562" y="1050"/>
                  <a:pt x="15263" y="1087"/>
                  <a:pt x="15151" y="1274"/>
                </a:cubicBezTo>
                <a:cubicBezTo>
                  <a:pt x="14443" y="2132"/>
                  <a:pt x="14443" y="2132"/>
                  <a:pt x="14443" y="2132"/>
                </a:cubicBezTo>
                <a:cubicBezTo>
                  <a:pt x="14293" y="2318"/>
                  <a:pt x="14032" y="2393"/>
                  <a:pt x="13808" y="2318"/>
                </a:cubicBezTo>
                <a:cubicBezTo>
                  <a:pt x="12913" y="1983"/>
                  <a:pt x="11980" y="1833"/>
                  <a:pt x="11010" y="1796"/>
                </a:cubicBezTo>
                <a:cubicBezTo>
                  <a:pt x="10749" y="1796"/>
                  <a:pt x="10526" y="1609"/>
                  <a:pt x="10451" y="1386"/>
                </a:cubicBezTo>
                <a:cubicBezTo>
                  <a:pt x="10115" y="341"/>
                  <a:pt x="10115" y="341"/>
                  <a:pt x="10115" y="341"/>
                </a:cubicBezTo>
                <a:cubicBezTo>
                  <a:pt x="10078" y="117"/>
                  <a:pt x="9817" y="-32"/>
                  <a:pt x="9593" y="5"/>
                </a:cubicBezTo>
                <a:cubicBezTo>
                  <a:pt x="7504" y="453"/>
                  <a:pt x="7504" y="453"/>
                  <a:pt x="7504" y="453"/>
                </a:cubicBezTo>
                <a:cubicBezTo>
                  <a:pt x="7280" y="490"/>
                  <a:pt x="7093" y="714"/>
                  <a:pt x="7131" y="975"/>
                </a:cubicBezTo>
                <a:cubicBezTo>
                  <a:pt x="7280" y="2057"/>
                  <a:pt x="7280" y="2057"/>
                  <a:pt x="7280" y="2057"/>
                </a:cubicBezTo>
                <a:cubicBezTo>
                  <a:pt x="7317" y="2281"/>
                  <a:pt x="7168" y="2542"/>
                  <a:pt x="6944" y="2654"/>
                </a:cubicBezTo>
                <a:cubicBezTo>
                  <a:pt x="6049" y="3064"/>
                  <a:pt x="5265" y="3624"/>
                  <a:pt x="4594" y="4258"/>
                </a:cubicBezTo>
                <a:cubicBezTo>
                  <a:pt x="4407" y="4407"/>
                  <a:pt x="4109" y="4482"/>
                  <a:pt x="3922" y="4370"/>
                </a:cubicBezTo>
                <a:cubicBezTo>
                  <a:pt x="2952" y="3848"/>
                  <a:pt x="2952" y="3848"/>
                  <a:pt x="2952" y="3848"/>
                </a:cubicBezTo>
                <a:cubicBezTo>
                  <a:pt x="2729" y="3736"/>
                  <a:pt x="2467" y="3810"/>
                  <a:pt x="2318" y="3997"/>
                </a:cubicBezTo>
                <a:cubicBezTo>
                  <a:pt x="1162" y="5788"/>
                  <a:pt x="1162" y="5788"/>
                  <a:pt x="1162" y="5788"/>
                </a:cubicBezTo>
                <a:cubicBezTo>
                  <a:pt x="1050" y="5974"/>
                  <a:pt x="1087" y="6235"/>
                  <a:pt x="1274" y="6385"/>
                </a:cubicBezTo>
                <a:cubicBezTo>
                  <a:pt x="2132" y="7056"/>
                  <a:pt x="2132" y="7056"/>
                  <a:pt x="2132" y="7056"/>
                </a:cubicBezTo>
                <a:cubicBezTo>
                  <a:pt x="2318" y="7205"/>
                  <a:pt x="2393" y="7504"/>
                  <a:pt x="2318" y="7728"/>
                </a:cubicBezTo>
                <a:cubicBezTo>
                  <a:pt x="2020" y="8623"/>
                  <a:pt x="1833" y="9556"/>
                  <a:pt x="1796" y="10526"/>
                </a:cubicBezTo>
                <a:cubicBezTo>
                  <a:pt x="1796" y="10749"/>
                  <a:pt x="1609" y="11010"/>
                  <a:pt x="1386" y="11085"/>
                </a:cubicBezTo>
                <a:cubicBezTo>
                  <a:pt x="341" y="11384"/>
                  <a:pt x="341" y="11384"/>
                  <a:pt x="341" y="11384"/>
                </a:cubicBezTo>
                <a:cubicBezTo>
                  <a:pt x="117" y="11458"/>
                  <a:pt x="-32" y="11719"/>
                  <a:pt x="5" y="11943"/>
                </a:cubicBezTo>
                <a:cubicBezTo>
                  <a:pt x="453" y="14032"/>
                  <a:pt x="453" y="14032"/>
                  <a:pt x="453" y="14032"/>
                </a:cubicBezTo>
                <a:cubicBezTo>
                  <a:pt x="490" y="14256"/>
                  <a:pt x="714" y="14405"/>
                  <a:pt x="975" y="14405"/>
                </a:cubicBezTo>
                <a:cubicBezTo>
                  <a:pt x="2057" y="14256"/>
                  <a:pt x="2057" y="14256"/>
                  <a:pt x="2057" y="14256"/>
                </a:cubicBezTo>
                <a:cubicBezTo>
                  <a:pt x="2281" y="14219"/>
                  <a:pt x="2542" y="14368"/>
                  <a:pt x="2654" y="14592"/>
                </a:cubicBezTo>
                <a:cubicBezTo>
                  <a:pt x="3064" y="15487"/>
                  <a:pt x="3624" y="16271"/>
                  <a:pt x="4258" y="16942"/>
                </a:cubicBezTo>
                <a:cubicBezTo>
                  <a:pt x="4407" y="17129"/>
                  <a:pt x="4482" y="17427"/>
                  <a:pt x="4370" y="17614"/>
                </a:cubicBezTo>
                <a:cubicBezTo>
                  <a:pt x="3848" y="18584"/>
                  <a:pt x="3848" y="18584"/>
                  <a:pt x="3848" y="18584"/>
                </a:cubicBezTo>
                <a:cubicBezTo>
                  <a:pt x="3736" y="18807"/>
                  <a:pt x="3810" y="19069"/>
                  <a:pt x="3997" y="19218"/>
                </a:cubicBezTo>
                <a:cubicBezTo>
                  <a:pt x="5788" y="20374"/>
                  <a:pt x="5788" y="20374"/>
                  <a:pt x="5788" y="20374"/>
                </a:cubicBezTo>
                <a:cubicBezTo>
                  <a:pt x="5974" y="20486"/>
                  <a:pt x="6235" y="20449"/>
                  <a:pt x="6385" y="20262"/>
                </a:cubicBezTo>
                <a:cubicBezTo>
                  <a:pt x="7093" y="19404"/>
                  <a:pt x="7093" y="19404"/>
                  <a:pt x="7093" y="19404"/>
                </a:cubicBezTo>
                <a:cubicBezTo>
                  <a:pt x="7205" y="19218"/>
                  <a:pt x="7504" y="19143"/>
                  <a:pt x="7728" y="19218"/>
                </a:cubicBezTo>
                <a:cubicBezTo>
                  <a:pt x="8623" y="19516"/>
                  <a:pt x="9556" y="19703"/>
                  <a:pt x="10526" y="19740"/>
                </a:cubicBezTo>
                <a:cubicBezTo>
                  <a:pt x="10787" y="19740"/>
                  <a:pt x="11010" y="19927"/>
                  <a:pt x="11085" y="20150"/>
                </a:cubicBezTo>
                <a:cubicBezTo>
                  <a:pt x="11421" y="21195"/>
                  <a:pt x="11421" y="21195"/>
                  <a:pt x="11421" y="21195"/>
                </a:cubicBezTo>
                <a:cubicBezTo>
                  <a:pt x="11458" y="21419"/>
                  <a:pt x="11719" y="21568"/>
                  <a:pt x="11943" y="21531"/>
                </a:cubicBezTo>
                <a:close/>
                <a:moveTo>
                  <a:pt x="9369" y="4034"/>
                </a:moveTo>
                <a:cubicBezTo>
                  <a:pt x="13062" y="3251"/>
                  <a:pt x="16718" y="5638"/>
                  <a:pt x="17464" y="9332"/>
                </a:cubicBezTo>
                <a:cubicBezTo>
                  <a:pt x="18248" y="13062"/>
                  <a:pt x="15898" y="16681"/>
                  <a:pt x="12167" y="17464"/>
                </a:cubicBezTo>
                <a:cubicBezTo>
                  <a:pt x="8474" y="18248"/>
                  <a:pt x="4818" y="15898"/>
                  <a:pt x="4034" y="12167"/>
                </a:cubicBezTo>
                <a:cubicBezTo>
                  <a:pt x="3288" y="8474"/>
                  <a:pt x="5638" y="4818"/>
                  <a:pt x="9369" y="4034"/>
                </a:cubicBezTo>
                <a:close/>
              </a:path>
            </a:pathLst>
          </a:custGeom>
          <a:solidFill>
            <a:srgbClr val="00BCD3"/>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69" name="任意形状 34"/>
          <p:cNvSpPr/>
          <p:nvPr>
            <p:custDataLst>
              <p:tags r:id="rId21"/>
            </p:custDataLst>
          </p:nvPr>
        </p:nvSpPr>
        <p:spPr>
          <a:xfrm>
            <a:off x="6240085" y="4234163"/>
            <a:ext cx="1520724" cy="1527053"/>
          </a:xfrm>
          <a:custGeom>
            <a:avLst/>
            <a:gdLst>
              <a:gd name="connsiteX0" fmla="*/ 760363 w 1520724"/>
              <a:gd name="connsiteY0" fmla="*/ 246658 h 1527053"/>
              <a:gd name="connsiteX1" fmla="*/ 243493 w 1520724"/>
              <a:gd name="connsiteY1" fmla="*/ 763527 h 1527053"/>
              <a:gd name="connsiteX2" fmla="*/ 760363 w 1520724"/>
              <a:gd name="connsiteY2" fmla="*/ 1280396 h 1527053"/>
              <a:gd name="connsiteX3" fmla="*/ 1277233 w 1520724"/>
              <a:gd name="connsiteY3" fmla="*/ 763527 h 1527053"/>
              <a:gd name="connsiteX4" fmla="*/ 760363 w 1520724"/>
              <a:gd name="connsiteY4" fmla="*/ 246658 h 1527053"/>
              <a:gd name="connsiteX5" fmla="*/ 716008 w 1520724"/>
              <a:gd name="connsiteY5" fmla="*/ 0 h 1527053"/>
              <a:gd name="connsiteX6" fmla="*/ 804717 w 1520724"/>
              <a:gd name="connsiteY6" fmla="*/ 0 h 1527053"/>
              <a:gd name="connsiteX7" fmla="*/ 871248 w 1520724"/>
              <a:gd name="connsiteY7" fmla="*/ 60305 h 1527053"/>
              <a:gd name="connsiteX8" fmla="*/ 871248 w 1520724"/>
              <a:gd name="connsiteY8" fmla="*/ 76211 h 1527053"/>
              <a:gd name="connsiteX9" fmla="*/ 937780 w 1520724"/>
              <a:gd name="connsiteY9" fmla="*/ 152423 h 1527053"/>
              <a:gd name="connsiteX10" fmla="*/ 1067675 w 1520724"/>
              <a:gd name="connsiteY10" fmla="*/ 206364 h 1527053"/>
              <a:gd name="connsiteX11" fmla="*/ 1165889 w 1520724"/>
              <a:gd name="connsiteY11" fmla="*/ 196820 h 1527053"/>
              <a:gd name="connsiteX12" fmla="*/ 1178561 w 1520724"/>
              <a:gd name="connsiteY12" fmla="*/ 187276 h 1527053"/>
              <a:gd name="connsiteX13" fmla="*/ 1267270 w 1520724"/>
              <a:gd name="connsiteY13" fmla="*/ 190458 h 1527053"/>
              <a:gd name="connsiteX14" fmla="*/ 1330634 w 1520724"/>
              <a:gd name="connsiteY14" fmla="*/ 254014 h 1527053"/>
              <a:gd name="connsiteX15" fmla="*/ 1333802 w 1520724"/>
              <a:gd name="connsiteY15" fmla="*/ 342880 h 1527053"/>
              <a:gd name="connsiteX16" fmla="*/ 1324297 w 1520724"/>
              <a:gd name="connsiteY16" fmla="*/ 355606 h 1527053"/>
              <a:gd name="connsiteX17" fmla="*/ 1314793 w 1520724"/>
              <a:gd name="connsiteY17" fmla="*/ 454016 h 1527053"/>
              <a:gd name="connsiteX18" fmla="*/ 1371820 w 1520724"/>
              <a:gd name="connsiteY18" fmla="*/ 587350 h 1527053"/>
              <a:gd name="connsiteX19" fmla="*/ 1444688 w 1520724"/>
              <a:gd name="connsiteY19" fmla="*/ 650836 h 1527053"/>
              <a:gd name="connsiteX20" fmla="*/ 1460529 w 1520724"/>
              <a:gd name="connsiteY20" fmla="*/ 650836 h 1527053"/>
              <a:gd name="connsiteX21" fmla="*/ 1520724 w 1520724"/>
              <a:gd name="connsiteY21" fmla="*/ 717503 h 1527053"/>
              <a:gd name="connsiteX22" fmla="*/ 1520724 w 1520724"/>
              <a:gd name="connsiteY22" fmla="*/ 806369 h 1527053"/>
              <a:gd name="connsiteX23" fmla="*/ 1460529 w 1520724"/>
              <a:gd name="connsiteY23" fmla="*/ 873036 h 1527053"/>
              <a:gd name="connsiteX24" fmla="*/ 1444688 w 1520724"/>
              <a:gd name="connsiteY24" fmla="*/ 876218 h 1527053"/>
              <a:gd name="connsiteX25" fmla="*/ 1371820 w 1520724"/>
              <a:gd name="connsiteY25" fmla="*/ 939703 h 1527053"/>
              <a:gd name="connsiteX26" fmla="*/ 1314793 w 1520724"/>
              <a:gd name="connsiteY26" fmla="*/ 1069856 h 1527053"/>
              <a:gd name="connsiteX27" fmla="*/ 1324297 w 1520724"/>
              <a:gd name="connsiteY27" fmla="*/ 1168337 h 1527053"/>
              <a:gd name="connsiteX28" fmla="*/ 1333802 w 1520724"/>
              <a:gd name="connsiteY28" fmla="*/ 1180992 h 1527053"/>
              <a:gd name="connsiteX29" fmla="*/ 1330634 w 1520724"/>
              <a:gd name="connsiteY29" fmla="*/ 1269929 h 1527053"/>
              <a:gd name="connsiteX30" fmla="*/ 1267270 w 1520724"/>
              <a:gd name="connsiteY30" fmla="*/ 1333414 h 1527053"/>
              <a:gd name="connsiteX31" fmla="*/ 1178561 w 1520724"/>
              <a:gd name="connsiteY31" fmla="*/ 1336596 h 1527053"/>
              <a:gd name="connsiteX32" fmla="*/ 1165889 w 1520724"/>
              <a:gd name="connsiteY32" fmla="*/ 1327052 h 1527053"/>
              <a:gd name="connsiteX33" fmla="*/ 1067675 w 1520724"/>
              <a:gd name="connsiteY33" fmla="*/ 1320689 h 1527053"/>
              <a:gd name="connsiteX34" fmla="*/ 937780 w 1520724"/>
              <a:gd name="connsiteY34" fmla="*/ 1374631 h 1527053"/>
              <a:gd name="connsiteX35" fmla="*/ 871248 w 1520724"/>
              <a:gd name="connsiteY35" fmla="*/ 1447661 h 1527053"/>
              <a:gd name="connsiteX36" fmla="*/ 871248 w 1520724"/>
              <a:gd name="connsiteY36" fmla="*/ 1466749 h 1527053"/>
              <a:gd name="connsiteX37" fmla="*/ 804717 w 1520724"/>
              <a:gd name="connsiteY37" fmla="*/ 1527053 h 1527053"/>
              <a:gd name="connsiteX38" fmla="*/ 716008 w 1520724"/>
              <a:gd name="connsiteY38" fmla="*/ 1527053 h 1527053"/>
              <a:gd name="connsiteX39" fmla="*/ 649476 w 1520724"/>
              <a:gd name="connsiteY39" fmla="*/ 1466749 h 1527053"/>
              <a:gd name="connsiteX40" fmla="*/ 649476 w 1520724"/>
              <a:gd name="connsiteY40" fmla="*/ 1447661 h 1527053"/>
              <a:gd name="connsiteX41" fmla="*/ 582944 w 1520724"/>
              <a:gd name="connsiteY41" fmla="*/ 1374631 h 1527053"/>
              <a:gd name="connsiteX42" fmla="*/ 453049 w 1520724"/>
              <a:gd name="connsiteY42" fmla="*/ 1320689 h 1527053"/>
              <a:gd name="connsiteX43" fmla="*/ 354836 w 1520724"/>
              <a:gd name="connsiteY43" fmla="*/ 1327052 h 1527053"/>
              <a:gd name="connsiteX44" fmla="*/ 342163 w 1520724"/>
              <a:gd name="connsiteY44" fmla="*/ 1336596 h 1527053"/>
              <a:gd name="connsiteX45" fmla="*/ 253454 w 1520724"/>
              <a:gd name="connsiteY45" fmla="*/ 1333414 h 1527053"/>
              <a:gd name="connsiteX46" fmla="*/ 190091 w 1520724"/>
              <a:gd name="connsiteY46" fmla="*/ 1269929 h 1527053"/>
              <a:gd name="connsiteX47" fmla="*/ 186923 w 1520724"/>
              <a:gd name="connsiteY47" fmla="*/ 1180992 h 1527053"/>
              <a:gd name="connsiteX48" fmla="*/ 196427 w 1520724"/>
              <a:gd name="connsiteY48" fmla="*/ 1168337 h 1527053"/>
              <a:gd name="connsiteX49" fmla="*/ 205932 w 1520724"/>
              <a:gd name="connsiteY49" fmla="*/ 1069856 h 1527053"/>
              <a:gd name="connsiteX50" fmla="*/ 152073 w 1520724"/>
              <a:gd name="connsiteY50" fmla="*/ 939703 h 1527053"/>
              <a:gd name="connsiteX51" fmla="*/ 76036 w 1520724"/>
              <a:gd name="connsiteY51" fmla="*/ 876218 h 1527053"/>
              <a:gd name="connsiteX52" fmla="*/ 60196 w 1520724"/>
              <a:gd name="connsiteY52" fmla="*/ 873036 h 1527053"/>
              <a:gd name="connsiteX53" fmla="*/ 0 w 1520724"/>
              <a:gd name="connsiteY53" fmla="*/ 806369 h 1527053"/>
              <a:gd name="connsiteX54" fmla="*/ 0 w 1520724"/>
              <a:gd name="connsiteY54" fmla="*/ 717503 h 1527053"/>
              <a:gd name="connsiteX55" fmla="*/ 60196 w 1520724"/>
              <a:gd name="connsiteY55" fmla="*/ 650836 h 1527053"/>
              <a:gd name="connsiteX56" fmla="*/ 76036 w 1520724"/>
              <a:gd name="connsiteY56" fmla="*/ 650836 h 1527053"/>
              <a:gd name="connsiteX57" fmla="*/ 152073 w 1520724"/>
              <a:gd name="connsiteY57" fmla="*/ 587350 h 1527053"/>
              <a:gd name="connsiteX58" fmla="*/ 205932 w 1520724"/>
              <a:gd name="connsiteY58" fmla="*/ 454016 h 1527053"/>
              <a:gd name="connsiteX59" fmla="*/ 196427 w 1520724"/>
              <a:gd name="connsiteY59" fmla="*/ 355606 h 1527053"/>
              <a:gd name="connsiteX60" fmla="*/ 186923 w 1520724"/>
              <a:gd name="connsiteY60" fmla="*/ 342880 h 1527053"/>
              <a:gd name="connsiteX61" fmla="*/ 190091 w 1520724"/>
              <a:gd name="connsiteY61" fmla="*/ 254014 h 1527053"/>
              <a:gd name="connsiteX62" fmla="*/ 253454 w 1520724"/>
              <a:gd name="connsiteY62" fmla="*/ 190458 h 1527053"/>
              <a:gd name="connsiteX63" fmla="*/ 342163 w 1520724"/>
              <a:gd name="connsiteY63" fmla="*/ 187276 h 1527053"/>
              <a:gd name="connsiteX64" fmla="*/ 354836 w 1520724"/>
              <a:gd name="connsiteY64" fmla="*/ 196820 h 1527053"/>
              <a:gd name="connsiteX65" fmla="*/ 453049 w 1520724"/>
              <a:gd name="connsiteY65" fmla="*/ 206364 h 1527053"/>
              <a:gd name="connsiteX66" fmla="*/ 582944 w 1520724"/>
              <a:gd name="connsiteY66" fmla="*/ 152423 h 1527053"/>
              <a:gd name="connsiteX67" fmla="*/ 649476 w 1520724"/>
              <a:gd name="connsiteY67" fmla="*/ 76211 h 1527053"/>
              <a:gd name="connsiteX68" fmla="*/ 649476 w 1520724"/>
              <a:gd name="connsiteY68" fmla="*/ 60305 h 1527053"/>
              <a:gd name="connsiteX69" fmla="*/ 716008 w 1520724"/>
              <a:gd name="connsiteY69" fmla="*/ 0 h 152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520724" h="1527053">
                <a:moveTo>
                  <a:pt x="760363" y="246658"/>
                </a:moveTo>
                <a:cubicBezTo>
                  <a:pt x="474904" y="246658"/>
                  <a:pt x="243493" y="478068"/>
                  <a:pt x="243493" y="763527"/>
                </a:cubicBezTo>
                <a:cubicBezTo>
                  <a:pt x="243493" y="1048986"/>
                  <a:pt x="474904" y="1280396"/>
                  <a:pt x="760363" y="1280396"/>
                </a:cubicBezTo>
                <a:cubicBezTo>
                  <a:pt x="1045822" y="1280396"/>
                  <a:pt x="1277233" y="1048986"/>
                  <a:pt x="1277233" y="763527"/>
                </a:cubicBezTo>
                <a:cubicBezTo>
                  <a:pt x="1277233" y="478068"/>
                  <a:pt x="1045822" y="246658"/>
                  <a:pt x="760363" y="246658"/>
                </a:cubicBezTo>
                <a:close/>
                <a:moveTo>
                  <a:pt x="716008" y="0"/>
                </a:moveTo>
                <a:cubicBezTo>
                  <a:pt x="716008" y="0"/>
                  <a:pt x="716008" y="0"/>
                  <a:pt x="804717" y="0"/>
                </a:cubicBezTo>
                <a:cubicBezTo>
                  <a:pt x="839567" y="0"/>
                  <a:pt x="868080" y="25380"/>
                  <a:pt x="871248" y="60305"/>
                </a:cubicBezTo>
                <a:cubicBezTo>
                  <a:pt x="871248" y="60305"/>
                  <a:pt x="871248" y="60305"/>
                  <a:pt x="871248" y="76211"/>
                </a:cubicBezTo>
                <a:cubicBezTo>
                  <a:pt x="874417" y="111136"/>
                  <a:pt x="902930" y="142879"/>
                  <a:pt x="937780" y="152423"/>
                </a:cubicBezTo>
                <a:cubicBezTo>
                  <a:pt x="982134" y="165077"/>
                  <a:pt x="1026489" y="184166"/>
                  <a:pt x="1067675" y="206364"/>
                </a:cubicBezTo>
                <a:cubicBezTo>
                  <a:pt x="1096189" y="222200"/>
                  <a:pt x="1140543" y="219090"/>
                  <a:pt x="1165889" y="196820"/>
                </a:cubicBezTo>
                <a:cubicBezTo>
                  <a:pt x="1165889" y="196820"/>
                  <a:pt x="1165889" y="196820"/>
                  <a:pt x="1178561" y="187276"/>
                </a:cubicBezTo>
                <a:cubicBezTo>
                  <a:pt x="1203907" y="165077"/>
                  <a:pt x="1245093" y="168259"/>
                  <a:pt x="1267270" y="190458"/>
                </a:cubicBezTo>
                <a:cubicBezTo>
                  <a:pt x="1267270" y="190458"/>
                  <a:pt x="1267270" y="190458"/>
                  <a:pt x="1330634" y="254014"/>
                </a:cubicBezTo>
                <a:cubicBezTo>
                  <a:pt x="1355979" y="279394"/>
                  <a:pt x="1355979" y="317500"/>
                  <a:pt x="1333802" y="342880"/>
                </a:cubicBezTo>
                <a:cubicBezTo>
                  <a:pt x="1333802" y="342880"/>
                  <a:pt x="1333802" y="342880"/>
                  <a:pt x="1324297" y="355606"/>
                </a:cubicBezTo>
                <a:cubicBezTo>
                  <a:pt x="1302120" y="384167"/>
                  <a:pt x="1298952" y="425383"/>
                  <a:pt x="1314793" y="454016"/>
                </a:cubicBezTo>
                <a:cubicBezTo>
                  <a:pt x="1340138" y="495232"/>
                  <a:pt x="1355979" y="539700"/>
                  <a:pt x="1371820" y="587350"/>
                </a:cubicBezTo>
                <a:cubicBezTo>
                  <a:pt x="1378156" y="619093"/>
                  <a:pt x="1409838" y="647655"/>
                  <a:pt x="1444688" y="650836"/>
                </a:cubicBezTo>
                <a:cubicBezTo>
                  <a:pt x="1444688" y="650836"/>
                  <a:pt x="1444688" y="650836"/>
                  <a:pt x="1460529" y="650836"/>
                </a:cubicBezTo>
                <a:cubicBezTo>
                  <a:pt x="1495379" y="654017"/>
                  <a:pt x="1520724" y="682579"/>
                  <a:pt x="1520724" y="717503"/>
                </a:cubicBezTo>
                <a:cubicBezTo>
                  <a:pt x="1520724" y="717503"/>
                  <a:pt x="1520724" y="717503"/>
                  <a:pt x="1520724" y="806369"/>
                </a:cubicBezTo>
                <a:cubicBezTo>
                  <a:pt x="1520724" y="841293"/>
                  <a:pt x="1495379" y="869855"/>
                  <a:pt x="1460529" y="873036"/>
                </a:cubicBezTo>
                <a:cubicBezTo>
                  <a:pt x="1460529" y="873036"/>
                  <a:pt x="1460529" y="873036"/>
                  <a:pt x="1444688" y="876218"/>
                </a:cubicBezTo>
                <a:cubicBezTo>
                  <a:pt x="1409838" y="876218"/>
                  <a:pt x="1378156" y="907960"/>
                  <a:pt x="1371820" y="939703"/>
                </a:cubicBezTo>
                <a:cubicBezTo>
                  <a:pt x="1355979" y="984172"/>
                  <a:pt x="1340138" y="1028640"/>
                  <a:pt x="1314793" y="1069856"/>
                </a:cubicBezTo>
                <a:cubicBezTo>
                  <a:pt x="1298952" y="1098489"/>
                  <a:pt x="1302120" y="1142886"/>
                  <a:pt x="1324297" y="1168337"/>
                </a:cubicBezTo>
                <a:cubicBezTo>
                  <a:pt x="1324297" y="1168337"/>
                  <a:pt x="1324297" y="1168337"/>
                  <a:pt x="1333802" y="1180992"/>
                </a:cubicBezTo>
                <a:cubicBezTo>
                  <a:pt x="1355979" y="1206372"/>
                  <a:pt x="1355979" y="1247659"/>
                  <a:pt x="1330634" y="1269929"/>
                </a:cubicBezTo>
                <a:cubicBezTo>
                  <a:pt x="1330634" y="1269929"/>
                  <a:pt x="1330634" y="1269929"/>
                  <a:pt x="1267270" y="1333414"/>
                </a:cubicBezTo>
                <a:cubicBezTo>
                  <a:pt x="1245093" y="1358795"/>
                  <a:pt x="1203907" y="1358795"/>
                  <a:pt x="1178561" y="1336596"/>
                </a:cubicBezTo>
                <a:cubicBezTo>
                  <a:pt x="1178561" y="1336596"/>
                  <a:pt x="1178561" y="1336596"/>
                  <a:pt x="1165889" y="1327052"/>
                </a:cubicBezTo>
                <a:cubicBezTo>
                  <a:pt x="1140543" y="1304853"/>
                  <a:pt x="1096189" y="1301671"/>
                  <a:pt x="1067675" y="1320689"/>
                </a:cubicBezTo>
                <a:cubicBezTo>
                  <a:pt x="1026489" y="1342888"/>
                  <a:pt x="982134" y="1358795"/>
                  <a:pt x="937780" y="1374631"/>
                </a:cubicBezTo>
                <a:cubicBezTo>
                  <a:pt x="902930" y="1384175"/>
                  <a:pt x="874417" y="1415918"/>
                  <a:pt x="871248" y="1447661"/>
                </a:cubicBezTo>
                <a:cubicBezTo>
                  <a:pt x="871248" y="1447661"/>
                  <a:pt x="871248" y="1447661"/>
                  <a:pt x="871248" y="1466749"/>
                </a:cubicBezTo>
                <a:cubicBezTo>
                  <a:pt x="868080" y="1498492"/>
                  <a:pt x="839567" y="1527053"/>
                  <a:pt x="804717" y="1527053"/>
                </a:cubicBezTo>
                <a:cubicBezTo>
                  <a:pt x="804717" y="1527053"/>
                  <a:pt x="804717" y="1527053"/>
                  <a:pt x="716008" y="1527053"/>
                </a:cubicBezTo>
                <a:cubicBezTo>
                  <a:pt x="681158" y="1527053"/>
                  <a:pt x="652644" y="1498492"/>
                  <a:pt x="649476" y="1466749"/>
                </a:cubicBezTo>
                <a:cubicBezTo>
                  <a:pt x="649476" y="1466749"/>
                  <a:pt x="649476" y="1466749"/>
                  <a:pt x="649476" y="1447661"/>
                </a:cubicBezTo>
                <a:cubicBezTo>
                  <a:pt x="646308" y="1415918"/>
                  <a:pt x="617794" y="1384175"/>
                  <a:pt x="582944" y="1374631"/>
                </a:cubicBezTo>
                <a:cubicBezTo>
                  <a:pt x="538590" y="1358795"/>
                  <a:pt x="494236" y="1342888"/>
                  <a:pt x="453049" y="1320689"/>
                </a:cubicBezTo>
                <a:cubicBezTo>
                  <a:pt x="424536" y="1301671"/>
                  <a:pt x="380181" y="1304853"/>
                  <a:pt x="354836" y="1327052"/>
                </a:cubicBezTo>
                <a:cubicBezTo>
                  <a:pt x="354836" y="1327052"/>
                  <a:pt x="354836" y="1327052"/>
                  <a:pt x="342163" y="1336596"/>
                </a:cubicBezTo>
                <a:cubicBezTo>
                  <a:pt x="316818" y="1358795"/>
                  <a:pt x="278800" y="1358795"/>
                  <a:pt x="253454" y="1333414"/>
                </a:cubicBezTo>
                <a:cubicBezTo>
                  <a:pt x="253454" y="1333414"/>
                  <a:pt x="253454" y="1333414"/>
                  <a:pt x="190091" y="1269929"/>
                </a:cubicBezTo>
                <a:cubicBezTo>
                  <a:pt x="167914" y="1247659"/>
                  <a:pt x="164745" y="1206372"/>
                  <a:pt x="186923" y="1180992"/>
                </a:cubicBezTo>
                <a:cubicBezTo>
                  <a:pt x="186923" y="1180992"/>
                  <a:pt x="186923" y="1180992"/>
                  <a:pt x="196427" y="1168337"/>
                </a:cubicBezTo>
                <a:cubicBezTo>
                  <a:pt x="218604" y="1142886"/>
                  <a:pt x="221772" y="1098489"/>
                  <a:pt x="205932" y="1069856"/>
                </a:cubicBezTo>
                <a:cubicBezTo>
                  <a:pt x="180586" y="1028640"/>
                  <a:pt x="164745" y="984172"/>
                  <a:pt x="152073" y="939703"/>
                </a:cubicBezTo>
                <a:cubicBezTo>
                  <a:pt x="142568" y="907960"/>
                  <a:pt x="110886" y="876218"/>
                  <a:pt x="76036" y="876218"/>
                </a:cubicBezTo>
                <a:cubicBezTo>
                  <a:pt x="76036" y="876218"/>
                  <a:pt x="76036" y="876218"/>
                  <a:pt x="60196" y="873036"/>
                </a:cubicBezTo>
                <a:cubicBezTo>
                  <a:pt x="25346" y="869855"/>
                  <a:pt x="0" y="841293"/>
                  <a:pt x="0" y="806369"/>
                </a:cubicBezTo>
                <a:cubicBezTo>
                  <a:pt x="0" y="806369"/>
                  <a:pt x="0" y="806369"/>
                  <a:pt x="0" y="717503"/>
                </a:cubicBezTo>
                <a:cubicBezTo>
                  <a:pt x="0" y="682579"/>
                  <a:pt x="25346" y="654017"/>
                  <a:pt x="60196" y="650836"/>
                </a:cubicBezTo>
                <a:cubicBezTo>
                  <a:pt x="60196" y="650836"/>
                  <a:pt x="60196" y="650836"/>
                  <a:pt x="76036" y="650836"/>
                </a:cubicBezTo>
                <a:cubicBezTo>
                  <a:pt x="110886" y="647655"/>
                  <a:pt x="142568" y="619093"/>
                  <a:pt x="152073" y="587350"/>
                </a:cubicBezTo>
                <a:cubicBezTo>
                  <a:pt x="164745" y="539700"/>
                  <a:pt x="180586" y="495232"/>
                  <a:pt x="205932" y="454016"/>
                </a:cubicBezTo>
                <a:cubicBezTo>
                  <a:pt x="221772" y="425383"/>
                  <a:pt x="218604" y="384167"/>
                  <a:pt x="196427" y="355606"/>
                </a:cubicBezTo>
                <a:cubicBezTo>
                  <a:pt x="196427" y="355606"/>
                  <a:pt x="196427" y="355606"/>
                  <a:pt x="186923" y="342880"/>
                </a:cubicBezTo>
                <a:cubicBezTo>
                  <a:pt x="164745" y="317500"/>
                  <a:pt x="167914" y="279394"/>
                  <a:pt x="190091" y="254014"/>
                </a:cubicBezTo>
                <a:cubicBezTo>
                  <a:pt x="190091" y="254014"/>
                  <a:pt x="190091" y="254014"/>
                  <a:pt x="253454" y="190458"/>
                </a:cubicBezTo>
                <a:cubicBezTo>
                  <a:pt x="278800" y="168259"/>
                  <a:pt x="316818" y="165077"/>
                  <a:pt x="342163" y="187276"/>
                </a:cubicBezTo>
                <a:cubicBezTo>
                  <a:pt x="342163" y="187276"/>
                  <a:pt x="342163" y="187276"/>
                  <a:pt x="354836" y="196820"/>
                </a:cubicBezTo>
                <a:cubicBezTo>
                  <a:pt x="380181" y="219090"/>
                  <a:pt x="424536" y="222200"/>
                  <a:pt x="453049" y="206364"/>
                </a:cubicBezTo>
                <a:cubicBezTo>
                  <a:pt x="494236" y="184166"/>
                  <a:pt x="538590" y="165077"/>
                  <a:pt x="582944" y="152423"/>
                </a:cubicBezTo>
                <a:cubicBezTo>
                  <a:pt x="617794" y="142879"/>
                  <a:pt x="646308" y="111136"/>
                  <a:pt x="649476" y="76211"/>
                </a:cubicBezTo>
                <a:cubicBezTo>
                  <a:pt x="649476" y="76211"/>
                  <a:pt x="649476" y="76211"/>
                  <a:pt x="649476" y="60305"/>
                </a:cubicBezTo>
                <a:cubicBezTo>
                  <a:pt x="652644" y="25380"/>
                  <a:pt x="681158" y="0"/>
                  <a:pt x="716008" y="0"/>
                </a:cubicBezTo>
                <a:close/>
              </a:path>
            </a:pathLst>
          </a:custGeom>
          <a:solidFill>
            <a:srgbClr val="CDDC39"/>
          </a:solidFill>
          <a:ln w="12700">
            <a:miter lim="400000"/>
          </a:ln>
        </p:spPr>
        <p:txBody>
          <a:bodyPr wrap="square" tIns="45720" bIns="4572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5" name="形状"/>
          <p:cNvSpPr/>
          <p:nvPr>
            <p:custDataLst>
              <p:tags r:id="rId22"/>
            </p:custDataLst>
          </p:nvPr>
        </p:nvSpPr>
        <p:spPr>
          <a:xfrm>
            <a:off x="4466173" y="2439680"/>
            <a:ext cx="2375240" cy="2381570"/>
          </a:xfrm>
          <a:custGeom>
            <a:avLst/>
            <a:gdLst/>
            <a:ahLst/>
            <a:cxnLst>
              <a:cxn ang="0">
                <a:pos x="wd2" y="hd2"/>
              </a:cxn>
              <a:cxn ang="5400000">
                <a:pos x="wd2" y="hd2"/>
              </a:cxn>
              <a:cxn ang="10800000">
                <a:pos x="wd2" y="hd2"/>
              </a:cxn>
              <a:cxn ang="16200000">
                <a:pos x="wd2" y="hd2"/>
              </a:cxn>
            </a:cxnLst>
            <a:rect l="0" t="0" r="r" b="b"/>
            <a:pathLst>
              <a:path w="21600" h="21600" extrusionOk="0">
                <a:moveTo>
                  <a:pt x="11434" y="21600"/>
                </a:moveTo>
                <a:cubicBezTo>
                  <a:pt x="11693" y="21600"/>
                  <a:pt x="11923" y="21398"/>
                  <a:pt x="11923" y="21139"/>
                </a:cubicBezTo>
                <a:cubicBezTo>
                  <a:pt x="11981" y="20650"/>
                  <a:pt x="11981" y="20650"/>
                  <a:pt x="11981" y="20650"/>
                </a:cubicBezTo>
                <a:cubicBezTo>
                  <a:pt x="12010" y="20419"/>
                  <a:pt x="12211" y="20189"/>
                  <a:pt x="12470" y="20131"/>
                </a:cubicBezTo>
                <a:cubicBezTo>
                  <a:pt x="13018" y="20045"/>
                  <a:pt x="13536" y="19901"/>
                  <a:pt x="14054" y="19699"/>
                </a:cubicBezTo>
                <a:cubicBezTo>
                  <a:pt x="14285" y="19613"/>
                  <a:pt x="14602" y="19699"/>
                  <a:pt x="14717" y="19930"/>
                </a:cubicBezTo>
                <a:cubicBezTo>
                  <a:pt x="15005" y="20304"/>
                  <a:pt x="15005" y="20304"/>
                  <a:pt x="15005" y="20304"/>
                </a:cubicBezTo>
                <a:cubicBezTo>
                  <a:pt x="15149" y="20506"/>
                  <a:pt x="15437" y="20592"/>
                  <a:pt x="15667" y="20448"/>
                </a:cubicBezTo>
                <a:cubicBezTo>
                  <a:pt x="16762" y="19814"/>
                  <a:pt x="16762" y="19814"/>
                  <a:pt x="16762" y="19814"/>
                </a:cubicBezTo>
                <a:cubicBezTo>
                  <a:pt x="16963" y="19699"/>
                  <a:pt x="17050" y="19411"/>
                  <a:pt x="16963" y="19181"/>
                </a:cubicBezTo>
                <a:cubicBezTo>
                  <a:pt x="16762" y="18749"/>
                  <a:pt x="16762" y="18749"/>
                  <a:pt x="16762" y="18749"/>
                </a:cubicBezTo>
                <a:cubicBezTo>
                  <a:pt x="16646" y="18518"/>
                  <a:pt x="16733" y="18230"/>
                  <a:pt x="16906" y="18058"/>
                </a:cubicBezTo>
                <a:cubicBezTo>
                  <a:pt x="17338" y="17712"/>
                  <a:pt x="17712" y="17309"/>
                  <a:pt x="18086" y="16906"/>
                </a:cubicBezTo>
                <a:cubicBezTo>
                  <a:pt x="18230" y="16704"/>
                  <a:pt x="18547" y="16618"/>
                  <a:pt x="18778" y="16733"/>
                </a:cubicBezTo>
                <a:cubicBezTo>
                  <a:pt x="19210" y="16934"/>
                  <a:pt x="19210" y="16934"/>
                  <a:pt x="19210" y="16934"/>
                </a:cubicBezTo>
                <a:cubicBezTo>
                  <a:pt x="19440" y="17050"/>
                  <a:pt x="19728" y="16963"/>
                  <a:pt x="19843" y="16733"/>
                </a:cubicBezTo>
                <a:cubicBezTo>
                  <a:pt x="20477" y="15638"/>
                  <a:pt x="20477" y="15638"/>
                  <a:pt x="20477" y="15638"/>
                </a:cubicBezTo>
                <a:cubicBezTo>
                  <a:pt x="20592" y="15437"/>
                  <a:pt x="20534" y="15120"/>
                  <a:pt x="20333" y="15005"/>
                </a:cubicBezTo>
                <a:cubicBezTo>
                  <a:pt x="19930" y="14717"/>
                  <a:pt x="19930" y="14717"/>
                  <a:pt x="19930" y="14717"/>
                </a:cubicBezTo>
                <a:cubicBezTo>
                  <a:pt x="19728" y="14573"/>
                  <a:pt x="19642" y="14256"/>
                  <a:pt x="19728" y="14026"/>
                </a:cubicBezTo>
                <a:cubicBezTo>
                  <a:pt x="19901" y="13536"/>
                  <a:pt x="20045" y="12989"/>
                  <a:pt x="20160" y="12442"/>
                </a:cubicBezTo>
                <a:cubicBezTo>
                  <a:pt x="20189" y="12211"/>
                  <a:pt x="20419" y="11981"/>
                  <a:pt x="20678" y="11952"/>
                </a:cubicBezTo>
                <a:cubicBezTo>
                  <a:pt x="21168" y="11923"/>
                  <a:pt x="21168" y="11923"/>
                  <a:pt x="21168" y="11923"/>
                </a:cubicBezTo>
                <a:cubicBezTo>
                  <a:pt x="21398" y="11894"/>
                  <a:pt x="21600" y="11664"/>
                  <a:pt x="21600" y="11434"/>
                </a:cubicBezTo>
                <a:cubicBezTo>
                  <a:pt x="21600" y="10166"/>
                  <a:pt x="21600" y="10166"/>
                  <a:pt x="21600" y="10166"/>
                </a:cubicBezTo>
                <a:cubicBezTo>
                  <a:pt x="21600" y="9907"/>
                  <a:pt x="21398" y="9677"/>
                  <a:pt x="21168" y="9677"/>
                </a:cubicBezTo>
                <a:cubicBezTo>
                  <a:pt x="20678" y="9619"/>
                  <a:pt x="20678" y="9619"/>
                  <a:pt x="20678" y="9619"/>
                </a:cubicBezTo>
                <a:cubicBezTo>
                  <a:pt x="20419" y="9590"/>
                  <a:pt x="20189" y="9389"/>
                  <a:pt x="20160" y="9130"/>
                </a:cubicBezTo>
                <a:cubicBezTo>
                  <a:pt x="20045" y="8582"/>
                  <a:pt x="19901" y="8064"/>
                  <a:pt x="19728" y="7546"/>
                </a:cubicBezTo>
                <a:cubicBezTo>
                  <a:pt x="19642" y="7315"/>
                  <a:pt x="19728" y="6998"/>
                  <a:pt x="19930" y="6883"/>
                </a:cubicBezTo>
                <a:cubicBezTo>
                  <a:pt x="20333" y="6595"/>
                  <a:pt x="20333" y="6595"/>
                  <a:pt x="20333" y="6595"/>
                </a:cubicBezTo>
                <a:cubicBezTo>
                  <a:pt x="20534" y="6451"/>
                  <a:pt x="20592" y="6163"/>
                  <a:pt x="20477" y="5933"/>
                </a:cubicBezTo>
                <a:cubicBezTo>
                  <a:pt x="19843" y="4838"/>
                  <a:pt x="19843" y="4838"/>
                  <a:pt x="19843" y="4838"/>
                </a:cubicBezTo>
                <a:cubicBezTo>
                  <a:pt x="19728" y="4637"/>
                  <a:pt x="19440" y="4550"/>
                  <a:pt x="19210" y="4637"/>
                </a:cubicBezTo>
                <a:cubicBezTo>
                  <a:pt x="18778" y="4838"/>
                  <a:pt x="18778" y="4838"/>
                  <a:pt x="18778" y="4838"/>
                </a:cubicBezTo>
                <a:cubicBezTo>
                  <a:pt x="18547" y="4954"/>
                  <a:pt x="18230" y="4867"/>
                  <a:pt x="18086" y="4694"/>
                </a:cubicBezTo>
                <a:cubicBezTo>
                  <a:pt x="17712" y="4262"/>
                  <a:pt x="17338" y="3888"/>
                  <a:pt x="16906" y="3514"/>
                </a:cubicBezTo>
                <a:cubicBezTo>
                  <a:pt x="16733" y="3370"/>
                  <a:pt x="16646" y="3053"/>
                  <a:pt x="16762" y="2822"/>
                </a:cubicBezTo>
                <a:cubicBezTo>
                  <a:pt x="16963" y="2390"/>
                  <a:pt x="16963" y="2390"/>
                  <a:pt x="16963" y="2390"/>
                </a:cubicBezTo>
                <a:cubicBezTo>
                  <a:pt x="17050" y="2160"/>
                  <a:pt x="16963" y="1872"/>
                  <a:pt x="16762" y="1757"/>
                </a:cubicBezTo>
                <a:cubicBezTo>
                  <a:pt x="15667" y="1123"/>
                  <a:pt x="15667" y="1123"/>
                  <a:pt x="15667" y="1123"/>
                </a:cubicBezTo>
                <a:cubicBezTo>
                  <a:pt x="15437" y="1008"/>
                  <a:pt x="15149" y="1066"/>
                  <a:pt x="15005" y="1267"/>
                </a:cubicBezTo>
                <a:cubicBezTo>
                  <a:pt x="14717" y="1670"/>
                  <a:pt x="14717" y="1670"/>
                  <a:pt x="14717" y="1670"/>
                </a:cubicBezTo>
                <a:cubicBezTo>
                  <a:pt x="14602" y="1872"/>
                  <a:pt x="14285" y="1958"/>
                  <a:pt x="14054" y="1872"/>
                </a:cubicBezTo>
                <a:cubicBezTo>
                  <a:pt x="13536" y="1699"/>
                  <a:pt x="13018" y="1555"/>
                  <a:pt x="12470" y="1440"/>
                </a:cubicBezTo>
                <a:cubicBezTo>
                  <a:pt x="12211" y="1411"/>
                  <a:pt x="12010" y="1181"/>
                  <a:pt x="11981" y="922"/>
                </a:cubicBezTo>
                <a:cubicBezTo>
                  <a:pt x="11923" y="432"/>
                  <a:pt x="11923" y="432"/>
                  <a:pt x="11923" y="432"/>
                </a:cubicBezTo>
                <a:cubicBezTo>
                  <a:pt x="11923" y="202"/>
                  <a:pt x="11693" y="0"/>
                  <a:pt x="11434" y="0"/>
                </a:cubicBezTo>
                <a:cubicBezTo>
                  <a:pt x="10166" y="0"/>
                  <a:pt x="10166" y="0"/>
                  <a:pt x="10166" y="0"/>
                </a:cubicBezTo>
                <a:cubicBezTo>
                  <a:pt x="9936" y="0"/>
                  <a:pt x="9706" y="202"/>
                  <a:pt x="9677" y="432"/>
                </a:cubicBezTo>
                <a:cubicBezTo>
                  <a:pt x="9648" y="922"/>
                  <a:pt x="9648" y="922"/>
                  <a:pt x="9648" y="922"/>
                </a:cubicBezTo>
                <a:cubicBezTo>
                  <a:pt x="9619" y="1181"/>
                  <a:pt x="9389" y="1411"/>
                  <a:pt x="9158" y="1440"/>
                </a:cubicBezTo>
                <a:cubicBezTo>
                  <a:pt x="8611" y="1555"/>
                  <a:pt x="8064" y="1699"/>
                  <a:pt x="7574" y="1872"/>
                </a:cubicBezTo>
                <a:cubicBezTo>
                  <a:pt x="7344" y="1958"/>
                  <a:pt x="7027" y="1872"/>
                  <a:pt x="6883" y="1670"/>
                </a:cubicBezTo>
                <a:cubicBezTo>
                  <a:pt x="6595" y="1267"/>
                  <a:pt x="6595" y="1267"/>
                  <a:pt x="6595" y="1267"/>
                </a:cubicBezTo>
                <a:cubicBezTo>
                  <a:pt x="6480" y="1066"/>
                  <a:pt x="6163" y="1008"/>
                  <a:pt x="5962" y="1123"/>
                </a:cubicBezTo>
                <a:cubicBezTo>
                  <a:pt x="4867" y="1757"/>
                  <a:pt x="4867" y="1757"/>
                  <a:pt x="4867" y="1757"/>
                </a:cubicBezTo>
                <a:cubicBezTo>
                  <a:pt x="4637" y="1872"/>
                  <a:pt x="4550" y="2160"/>
                  <a:pt x="4666" y="2390"/>
                </a:cubicBezTo>
                <a:cubicBezTo>
                  <a:pt x="4867" y="2822"/>
                  <a:pt x="4867" y="2822"/>
                  <a:pt x="4867" y="2822"/>
                </a:cubicBezTo>
                <a:cubicBezTo>
                  <a:pt x="4982" y="3053"/>
                  <a:pt x="4896" y="3370"/>
                  <a:pt x="4694" y="3514"/>
                </a:cubicBezTo>
                <a:cubicBezTo>
                  <a:pt x="4291" y="3888"/>
                  <a:pt x="3888" y="4262"/>
                  <a:pt x="3542" y="4694"/>
                </a:cubicBezTo>
                <a:cubicBezTo>
                  <a:pt x="3370" y="4867"/>
                  <a:pt x="3082" y="4954"/>
                  <a:pt x="2851" y="4838"/>
                </a:cubicBezTo>
                <a:cubicBezTo>
                  <a:pt x="2419" y="4637"/>
                  <a:pt x="2419" y="4637"/>
                  <a:pt x="2419" y="4637"/>
                </a:cubicBezTo>
                <a:cubicBezTo>
                  <a:pt x="2189" y="4550"/>
                  <a:pt x="1901" y="4637"/>
                  <a:pt x="1786" y="4838"/>
                </a:cubicBezTo>
                <a:cubicBezTo>
                  <a:pt x="1152" y="5933"/>
                  <a:pt x="1152" y="5933"/>
                  <a:pt x="1152" y="5933"/>
                </a:cubicBezTo>
                <a:cubicBezTo>
                  <a:pt x="1008" y="6163"/>
                  <a:pt x="1094" y="6451"/>
                  <a:pt x="1296" y="6595"/>
                </a:cubicBezTo>
                <a:cubicBezTo>
                  <a:pt x="1670" y="6854"/>
                  <a:pt x="1670" y="6854"/>
                  <a:pt x="1670" y="6854"/>
                </a:cubicBezTo>
                <a:cubicBezTo>
                  <a:pt x="1901" y="6998"/>
                  <a:pt x="1987" y="7315"/>
                  <a:pt x="1901" y="7546"/>
                </a:cubicBezTo>
                <a:cubicBezTo>
                  <a:pt x="1699" y="8064"/>
                  <a:pt x="1555" y="8582"/>
                  <a:pt x="1469" y="9130"/>
                </a:cubicBezTo>
                <a:cubicBezTo>
                  <a:pt x="1411" y="9389"/>
                  <a:pt x="1181" y="9590"/>
                  <a:pt x="950" y="9619"/>
                </a:cubicBezTo>
                <a:cubicBezTo>
                  <a:pt x="461" y="9677"/>
                  <a:pt x="461" y="9677"/>
                  <a:pt x="461" y="9677"/>
                </a:cubicBezTo>
                <a:cubicBezTo>
                  <a:pt x="202" y="9677"/>
                  <a:pt x="0" y="9907"/>
                  <a:pt x="0" y="10166"/>
                </a:cubicBezTo>
                <a:cubicBezTo>
                  <a:pt x="0" y="11434"/>
                  <a:pt x="0" y="11434"/>
                  <a:pt x="0" y="11434"/>
                </a:cubicBezTo>
                <a:cubicBezTo>
                  <a:pt x="0" y="11664"/>
                  <a:pt x="202" y="11894"/>
                  <a:pt x="461" y="11923"/>
                </a:cubicBezTo>
                <a:cubicBezTo>
                  <a:pt x="950" y="11952"/>
                  <a:pt x="950" y="11952"/>
                  <a:pt x="950" y="11952"/>
                </a:cubicBezTo>
                <a:cubicBezTo>
                  <a:pt x="1181" y="11981"/>
                  <a:pt x="1411" y="12211"/>
                  <a:pt x="1469" y="12442"/>
                </a:cubicBezTo>
                <a:cubicBezTo>
                  <a:pt x="1555" y="12989"/>
                  <a:pt x="1699" y="13536"/>
                  <a:pt x="1901" y="14026"/>
                </a:cubicBezTo>
                <a:cubicBezTo>
                  <a:pt x="1987" y="14256"/>
                  <a:pt x="1901" y="14573"/>
                  <a:pt x="1670" y="14717"/>
                </a:cubicBezTo>
                <a:cubicBezTo>
                  <a:pt x="1296" y="14976"/>
                  <a:pt x="1296" y="14976"/>
                  <a:pt x="1296" y="14976"/>
                </a:cubicBezTo>
                <a:cubicBezTo>
                  <a:pt x="1094" y="15120"/>
                  <a:pt x="1008" y="15437"/>
                  <a:pt x="1152" y="15638"/>
                </a:cubicBezTo>
                <a:cubicBezTo>
                  <a:pt x="1786" y="16733"/>
                  <a:pt x="1786" y="16733"/>
                  <a:pt x="1786" y="16733"/>
                </a:cubicBezTo>
                <a:cubicBezTo>
                  <a:pt x="1901" y="16963"/>
                  <a:pt x="2189" y="17050"/>
                  <a:pt x="2419" y="16934"/>
                </a:cubicBezTo>
                <a:cubicBezTo>
                  <a:pt x="2851" y="16733"/>
                  <a:pt x="2851" y="16733"/>
                  <a:pt x="2851" y="16733"/>
                </a:cubicBezTo>
                <a:cubicBezTo>
                  <a:pt x="3082" y="16618"/>
                  <a:pt x="3370" y="16704"/>
                  <a:pt x="3542" y="16906"/>
                </a:cubicBezTo>
                <a:cubicBezTo>
                  <a:pt x="3888" y="17309"/>
                  <a:pt x="4291" y="17712"/>
                  <a:pt x="4694" y="18058"/>
                </a:cubicBezTo>
                <a:cubicBezTo>
                  <a:pt x="4896" y="18230"/>
                  <a:pt x="4982" y="18518"/>
                  <a:pt x="4867" y="18749"/>
                </a:cubicBezTo>
                <a:cubicBezTo>
                  <a:pt x="4666" y="19181"/>
                  <a:pt x="4666" y="19181"/>
                  <a:pt x="4666" y="19181"/>
                </a:cubicBezTo>
                <a:cubicBezTo>
                  <a:pt x="4550" y="19411"/>
                  <a:pt x="4637" y="19699"/>
                  <a:pt x="4867" y="19814"/>
                </a:cubicBezTo>
                <a:cubicBezTo>
                  <a:pt x="5962" y="20448"/>
                  <a:pt x="5962" y="20448"/>
                  <a:pt x="5962" y="20448"/>
                </a:cubicBezTo>
                <a:cubicBezTo>
                  <a:pt x="6163" y="20592"/>
                  <a:pt x="6480" y="20506"/>
                  <a:pt x="6595" y="20304"/>
                </a:cubicBezTo>
                <a:cubicBezTo>
                  <a:pt x="6883" y="19930"/>
                  <a:pt x="6883" y="19930"/>
                  <a:pt x="6883" y="19930"/>
                </a:cubicBezTo>
                <a:cubicBezTo>
                  <a:pt x="7027" y="19699"/>
                  <a:pt x="7344" y="19613"/>
                  <a:pt x="7574" y="19699"/>
                </a:cubicBezTo>
                <a:cubicBezTo>
                  <a:pt x="8064" y="19901"/>
                  <a:pt x="8611" y="20045"/>
                  <a:pt x="9158" y="20131"/>
                </a:cubicBezTo>
                <a:cubicBezTo>
                  <a:pt x="9389" y="20189"/>
                  <a:pt x="9619" y="20419"/>
                  <a:pt x="9648" y="20650"/>
                </a:cubicBezTo>
                <a:cubicBezTo>
                  <a:pt x="9677" y="21139"/>
                  <a:pt x="9677" y="21139"/>
                  <a:pt x="9677" y="21139"/>
                </a:cubicBezTo>
                <a:cubicBezTo>
                  <a:pt x="9706" y="21398"/>
                  <a:pt x="9936" y="21600"/>
                  <a:pt x="10166" y="21600"/>
                </a:cubicBezTo>
                <a:lnTo>
                  <a:pt x="11434" y="21600"/>
                </a:lnTo>
                <a:close/>
                <a:moveTo>
                  <a:pt x="10253" y="18979"/>
                </a:moveTo>
                <a:cubicBezTo>
                  <a:pt x="9994" y="18979"/>
                  <a:pt x="9590" y="18950"/>
                  <a:pt x="9360" y="18893"/>
                </a:cubicBezTo>
                <a:cubicBezTo>
                  <a:pt x="8899" y="18806"/>
                  <a:pt x="8438" y="18691"/>
                  <a:pt x="8006" y="18547"/>
                </a:cubicBezTo>
                <a:cubicBezTo>
                  <a:pt x="7776" y="18461"/>
                  <a:pt x="7402" y="18259"/>
                  <a:pt x="7200" y="18144"/>
                </a:cubicBezTo>
                <a:cubicBezTo>
                  <a:pt x="6250" y="17597"/>
                  <a:pt x="6250" y="17597"/>
                  <a:pt x="6250" y="17597"/>
                </a:cubicBezTo>
                <a:cubicBezTo>
                  <a:pt x="6048" y="17482"/>
                  <a:pt x="5702" y="17251"/>
                  <a:pt x="5530" y="17107"/>
                </a:cubicBezTo>
                <a:cubicBezTo>
                  <a:pt x="5155" y="16790"/>
                  <a:pt x="4810" y="16445"/>
                  <a:pt x="4493" y="16070"/>
                </a:cubicBezTo>
                <a:cubicBezTo>
                  <a:pt x="4349" y="15898"/>
                  <a:pt x="4118" y="15552"/>
                  <a:pt x="4003" y="15350"/>
                </a:cubicBezTo>
                <a:cubicBezTo>
                  <a:pt x="3456" y="14400"/>
                  <a:pt x="3456" y="14400"/>
                  <a:pt x="3456" y="14400"/>
                </a:cubicBezTo>
                <a:cubicBezTo>
                  <a:pt x="3312" y="14198"/>
                  <a:pt x="3139" y="13824"/>
                  <a:pt x="3053" y="13594"/>
                </a:cubicBezTo>
                <a:cubicBezTo>
                  <a:pt x="2909" y="13162"/>
                  <a:pt x="2794" y="12701"/>
                  <a:pt x="2707" y="12240"/>
                </a:cubicBezTo>
                <a:cubicBezTo>
                  <a:pt x="2650" y="12010"/>
                  <a:pt x="2621" y="11606"/>
                  <a:pt x="2621" y="11347"/>
                </a:cubicBezTo>
                <a:cubicBezTo>
                  <a:pt x="2621" y="10224"/>
                  <a:pt x="2621" y="10224"/>
                  <a:pt x="2621" y="10224"/>
                </a:cubicBezTo>
                <a:cubicBezTo>
                  <a:pt x="2621" y="9965"/>
                  <a:pt x="2650" y="9562"/>
                  <a:pt x="2707" y="9331"/>
                </a:cubicBezTo>
                <a:cubicBezTo>
                  <a:pt x="2765" y="8870"/>
                  <a:pt x="2909" y="8438"/>
                  <a:pt x="3053" y="8006"/>
                </a:cubicBezTo>
                <a:cubicBezTo>
                  <a:pt x="3139" y="7747"/>
                  <a:pt x="3312" y="7402"/>
                  <a:pt x="3456" y="7171"/>
                </a:cubicBezTo>
                <a:cubicBezTo>
                  <a:pt x="4003" y="6250"/>
                  <a:pt x="4003" y="6250"/>
                  <a:pt x="4003" y="6250"/>
                </a:cubicBezTo>
                <a:cubicBezTo>
                  <a:pt x="4118" y="6019"/>
                  <a:pt x="4349" y="5702"/>
                  <a:pt x="4493" y="5501"/>
                </a:cubicBezTo>
                <a:cubicBezTo>
                  <a:pt x="4810" y="5126"/>
                  <a:pt x="5155" y="4781"/>
                  <a:pt x="5501" y="4493"/>
                </a:cubicBezTo>
                <a:cubicBezTo>
                  <a:pt x="5702" y="4320"/>
                  <a:pt x="6048" y="4090"/>
                  <a:pt x="6250" y="3974"/>
                </a:cubicBezTo>
                <a:cubicBezTo>
                  <a:pt x="7200" y="3427"/>
                  <a:pt x="7200" y="3427"/>
                  <a:pt x="7200" y="3427"/>
                </a:cubicBezTo>
                <a:cubicBezTo>
                  <a:pt x="7402" y="3312"/>
                  <a:pt x="7776" y="3139"/>
                  <a:pt x="8006" y="3053"/>
                </a:cubicBezTo>
                <a:cubicBezTo>
                  <a:pt x="8438" y="2880"/>
                  <a:pt x="8899" y="2765"/>
                  <a:pt x="9360" y="2678"/>
                </a:cubicBezTo>
                <a:cubicBezTo>
                  <a:pt x="9590" y="2650"/>
                  <a:pt x="9994" y="2621"/>
                  <a:pt x="10253" y="2621"/>
                </a:cubicBezTo>
                <a:cubicBezTo>
                  <a:pt x="11376" y="2621"/>
                  <a:pt x="11376" y="2621"/>
                  <a:pt x="11376" y="2621"/>
                </a:cubicBezTo>
                <a:cubicBezTo>
                  <a:pt x="11606" y="2621"/>
                  <a:pt x="12010" y="2621"/>
                  <a:pt x="12269" y="2678"/>
                </a:cubicBezTo>
                <a:cubicBezTo>
                  <a:pt x="12730" y="2765"/>
                  <a:pt x="13162" y="2880"/>
                  <a:pt x="13594" y="3053"/>
                </a:cubicBezTo>
                <a:cubicBezTo>
                  <a:pt x="13853" y="3110"/>
                  <a:pt x="14198" y="3312"/>
                  <a:pt x="14429" y="3427"/>
                </a:cubicBezTo>
                <a:cubicBezTo>
                  <a:pt x="15350" y="3974"/>
                  <a:pt x="15350" y="3974"/>
                  <a:pt x="15350" y="3974"/>
                </a:cubicBezTo>
                <a:cubicBezTo>
                  <a:pt x="15581" y="4090"/>
                  <a:pt x="15898" y="4320"/>
                  <a:pt x="16099" y="4464"/>
                </a:cubicBezTo>
                <a:cubicBezTo>
                  <a:pt x="16474" y="4781"/>
                  <a:pt x="16819" y="5126"/>
                  <a:pt x="17107" y="5501"/>
                </a:cubicBezTo>
                <a:cubicBezTo>
                  <a:pt x="17280" y="5702"/>
                  <a:pt x="17510" y="6019"/>
                  <a:pt x="17626" y="6250"/>
                </a:cubicBezTo>
                <a:cubicBezTo>
                  <a:pt x="18173" y="7171"/>
                  <a:pt x="18173" y="7171"/>
                  <a:pt x="18173" y="7171"/>
                </a:cubicBezTo>
                <a:cubicBezTo>
                  <a:pt x="18288" y="7402"/>
                  <a:pt x="18490" y="7747"/>
                  <a:pt x="18576" y="8006"/>
                </a:cubicBezTo>
                <a:cubicBezTo>
                  <a:pt x="18720" y="8438"/>
                  <a:pt x="18835" y="8870"/>
                  <a:pt x="18922" y="9331"/>
                </a:cubicBezTo>
                <a:cubicBezTo>
                  <a:pt x="18979" y="9590"/>
                  <a:pt x="18979" y="9994"/>
                  <a:pt x="18979" y="10224"/>
                </a:cubicBezTo>
                <a:cubicBezTo>
                  <a:pt x="18979" y="11347"/>
                  <a:pt x="18979" y="11347"/>
                  <a:pt x="18979" y="11347"/>
                </a:cubicBezTo>
                <a:cubicBezTo>
                  <a:pt x="18979" y="11606"/>
                  <a:pt x="18979" y="12010"/>
                  <a:pt x="18922" y="12240"/>
                </a:cubicBezTo>
                <a:cubicBezTo>
                  <a:pt x="18835" y="12701"/>
                  <a:pt x="18720" y="13162"/>
                  <a:pt x="18547" y="13594"/>
                </a:cubicBezTo>
                <a:cubicBezTo>
                  <a:pt x="18490" y="13824"/>
                  <a:pt x="18288" y="14198"/>
                  <a:pt x="18173" y="14400"/>
                </a:cubicBezTo>
                <a:cubicBezTo>
                  <a:pt x="17626" y="15350"/>
                  <a:pt x="17626" y="15350"/>
                  <a:pt x="17626" y="15350"/>
                </a:cubicBezTo>
                <a:cubicBezTo>
                  <a:pt x="17510" y="15552"/>
                  <a:pt x="17280" y="15898"/>
                  <a:pt x="17107" y="16070"/>
                </a:cubicBezTo>
                <a:cubicBezTo>
                  <a:pt x="16819" y="16445"/>
                  <a:pt x="16474" y="16790"/>
                  <a:pt x="16099" y="17107"/>
                </a:cubicBezTo>
                <a:cubicBezTo>
                  <a:pt x="15898" y="17251"/>
                  <a:pt x="15581" y="17482"/>
                  <a:pt x="15350" y="17597"/>
                </a:cubicBezTo>
                <a:cubicBezTo>
                  <a:pt x="14429" y="18144"/>
                  <a:pt x="14429" y="18144"/>
                  <a:pt x="14429" y="18144"/>
                </a:cubicBezTo>
                <a:cubicBezTo>
                  <a:pt x="14198" y="18288"/>
                  <a:pt x="13853" y="18461"/>
                  <a:pt x="13622" y="18547"/>
                </a:cubicBezTo>
                <a:cubicBezTo>
                  <a:pt x="13190" y="18691"/>
                  <a:pt x="12730" y="18806"/>
                  <a:pt x="12269" y="18893"/>
                </a:cubicBezTo>
                <a:cubicBezTo>
                  <a:pt x="12010" y="18950"/>
                  <a:pt x="11606" y="18979"/>
                  <a:pt x="11376" y="18979"/>
                </a:cubicBezTo>
                <a:lnTo>
                  <a:pt x="10253" y="18979"/>
                </a:lnTo>
                <a:close/>
              </a:path>
            </a:pathLst>
          </a:custGeom>
          <a:solidFill>
            <a:srgbClr val="8BC34A"/>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6" name="形状"/>
          <p:cNvSpPr/>
          <p:nvPr>
            <p:custDataLst>
              <p:tags r:id="rId23"/>
            </p:custDataLst>
          </p:nvPr>
        </p:nvSpPr>
        <p:spPr>
          <a:xfrm>
            <a:off x="3476782" y="4289484"/>
            <a:ext cx="1777811" cy="1782247"/>
          </a:xfrm>
          <a:custGeom>
            <a:avLst/>
            <a:gdLst/>
            <a:ahLst/>
            <a:cxnLst>
              <a:cxn ang="0">
                <a:pos x="wd2" y="hd2"/>
              </a:cxn>
              <a:cxn ang="5400000">
                <a:pos x="wd2" y="hd2"/>
              </a:cxn>
              <a:cxn ang="10800000">
                <a:pos x="wd2" y="hd2"/>
              </a:cxn>
              <a:cxn ang="16200000">
                <a:pos x="wd2" y="hd2"/>
              </a:cxn>
            </a:cxnLst>
            <a:rect l="0" t="0" r="r" b="b"/>
            <a:pathLst>
              <a:path w="21494" h="21491" extrusionOk="0">
                <a:moveTo>
                  <a:pt x="12968" y="21467"/>
                </a:moveTo>
                <a:cubicBezTo>
                  <a:pt x="14998" y="20855"/>
                  <a:pt x="14998" y="20855"/>
                  <a:pt x="14998" y="20855"/>
                </a:cubicBezTo>
                <a:cubicBezTo>
                  <a:pt x="15228" y="20778"/>
                  <a:pt x="15381" y="20510"/>
                  <a:pt x="15343" y="20280"/>
                </a:cubicBezTo>
                <a:cubicBezTo>
                  <a:pt x="15075" y="19208"/>
                  <a:pt x="15075" y="19208"/>
                  <a:pt x="15075" y="19208"/>
                </a:cubicBezTo>
                <a:cubicBezTo>
                  <a:pt x="15036" y="18978"/>
                  <a:pt x="15151" y="18672"/>
                  <a:pt x="15381" y="18557"/>
                </a:cubicBezTo>
                <a:cubicBezTo>
                  <a:pt x="16224" y="18059"/>
                  <a:pt x="16951" y="17446"/>
                  <a:pt x="17602" y="16718"/>
                </a:cubicBezTo>
                <a:cubicBezTo>
                  <a:pt x="17756" y="16527"/>
                  <a:pt x="18024" y="16450"/>
                  <a:pt x="18253" y="16565"/>
                </a:cubicBezTo>
                <a:cubicBezTo>
                  <a:pt x="19287" y="16987"/>
                  <a:pt x="19287" y="16987"/>
                  <a:pt x="19287" y="16987"/>
                </a:cubicBezTo>
                <a:cubicBezTo>
                  <a:pt x="19517" y="17101"/>
                  <a:pt x="19785" y="16987"/>
                  <a:pt x="19900" y="16795"/>
                </a:cubicBezTo>
                <a:cubicBezTo>
                  <a:pt x="20896" y="14880"/>
                  <a:pt x="20896" y="14880"/>
                  <a:pt x="20896" y="14880"/>
                </a:cubicBezTo>
                <a:cubicBezTo>
                  <a:pt x="21011" y="14650"/>
                  <a:pt x="20934" y="14382"/>
                  <a:pt x="20743" y="14267"/>
                </a:cubicBezTo>
                <a:cubicBezTo>
                  <a:pt x="19785" y="13655"/>
                  <a:pt x="19785" y="13655"/>
                  <a:pt x="19785" y="13655"/>
                </a:cubicBezTo>
                <a:cubicBezTo>
                  <a:pt x="19594" y="13540"/>
                  <a:pt x="19479" y="13233"/>
                  <a:pt x="19556" y="13004"/>
                </a:cubicBezTo>
                <a:cubicBezTo>
                  <a:pt x="19785" y="12084"/>
                  <a:pt x="19862" y="11127"/>
                  <a:pt x="19785" y="10131"/>
                </a:cubicBezTo>
                <a:cubicBezTo>
                  <a:pt x="19785" y="9901"/>
                  <a:pt x="19938" y="9633"/>
                  <a:pt x="20168" y="9557"/>
                </a:cubicBezTo>
                <a:cubicBezTo>
                  <a:pt x="21202" y="9135"/>
                  <a:pt x="21202" y="9135"/>
                  <a:pt x="21202" y="9135"/>
                </a:cubicBezTo>
                <a:cubicBezTo>
                  <a:pt x="21432" y="9021"/>
                  <a:pt x="21547" y="8791"/>
                  <a:pt x="21470" y="8561"/>
                </a:cubicBezTo>
                <a:cubicBezTo>
                  <a:pt x="20819" y="6493"/>
                  <a:pt x="20819" y="6493"/>
                  <a:pt x="20819" y="6493"/>
                </a:cubicBezTo>
                <a:cubicBezTo>
                  <a:pt x="20743" y="6263"/>
                  <a:pt x="20513" y="6110"/>
                  <a:pt x="20283" y="6187"/>
                </a:cubicBezTo>
                <a:cubicBezTo>
                  <a:pt x="19173" y="6416"/>
                  <a:pt x="19173" y="6416"/>
                  <a:pt x="19173" y="6416"/>
                </a:cubicBezTo>
                <a:cubicBezTo>
                  <a:pt x="18943" y="6455"/>
                  <a:pt x="18675" y="6340"/>
                  <a:pt x="18560" y="6148"/>
                </a:cubicBezTo>
                <a:cubicBezTo>
                  <a:pt x="18062" y="5306"/>
                  <a:pt x="17449" y="4540"/>
                  <a:pt x="16721" y="3927"/>
                </a:cubicBezTo>
                <a:cubicBezTo>
                  <a:pt x="16530" y="3774"/>
                  <a:pt x="16453" y="3467"/>
                  <a:pt x="16530" y="3238"/>
                </a:cubicBezTo>
                <a:cubicBezTo>
                  <a:pt x="16990" y="2204"/>
                  <a:pt x="16990" y="2204"/>
                  <a:pt x="16990" y="2204"/>
                </a:cubicBezTo>
                <a:cubicBezTo>
                  <a:pt x="17066" y="2012"/>
                  <a:pt x="16990" y="1744"/>
                  <a:pt x="16760" y="1629"/>
                </a:cubicBezTo>
                <a:cubicBezTo>
                  <a:pt x="14845" y="595"/>
                  <a:pt x="14845" y="595"/>
                  <a:pt x="14845" y="595"/>
                </a:cubicBezTo>
                <a:cubicBezTo>
                  <a:pt x="14653" y="518"/>
                  <a:pt x="14385" y="557"/>
                  <a:pt x="14232" y="787"/>
                </a:cubicBezTo>
                <a:cubicBezTo>
                  <a:pt x="13658" y="1706"/>
                  <a:pt x="13658" y="1706"/>
                  <a:pt x="13658" y="1706"/>
                </a:cubicBezTo>
                <a:cubicBezTo>
                  <a:pt x="13504" y="1935"/>
                  <a:pt x="13236" y="2012"/>
                  <a:pt x="13007" y="1974"/>
                </a:cubicBezTo>
                <a:cubicBezTo>
                  <a:pt x="12087" y="1706"/>
                  <a:pt x="11092" y="1629"/>
                  <a:pt x="10134" y="1706"/>
                </a:cubicBezTo>
                <a:cubicBezTo>
                  <a:pt x="9904" y="1706"/>
                  <a:pt x="9636" y="1553"/>
                  <a:pt x="9521" y="1323"/>
                </a:cubicBezTo>
                <a:cubicBezTo>
                  <a:pt x="9100" y="289"/>
                  <a:pt x="9100" y="289"/>
                  <a:pt x="9100" y="289"/>
                </a:cubicBezTo>
                <a:cubicBezTo>
                  <a:pt x="9024" y="97"/>
                  <a:pt x="8756" y="-56"/>
                  <a:pt x="8526" y="21"/>
                </a:cubicBezTo>
                <a:cubicBezTo>
                  <a:pt x="6496" y="672"/>
                  <a:pt x="6496" y="672"/>
                  <a:pt x="6496" y="672"/>
                </a:cubicBezTo>
                <a:cubicBezTo>
                  <a:pt x="6266" y="748"/>
                  <a:pt x="6113" y="978"/>
                  <a:pt x="6151" y="1208"/>
                </a:cubicBezTo>
                <a:cubicBezTo>
                  <a:pt x="6419" y="2318"/>
                  <a:pt x="6419" y="2318"/>
                  <a:pt x="6419" y="2318"/>
                </a:cubicBezTo>
                <a:cubicBezTo>
                  <a:pt x="6458" y="2548"/>
                  <a:pt x="6343" y="2816"/>
                  <a:pt x="6113" y="2931"/>
                </a:cubicBezTo>
                <a:cubicBezTo>
                  <a:pt x="5270" y="3429"/>
                  <a:pt x="4543" y="4080"/>
                  <a:pt x="3892" y="4770"/>
                </a:cubicBezTo>
                <a:cubicBezTo>
                  <a:pt x="3738" y="4961"/>
                  <a:pt x="3432" y="5038"/>
                  <a:pt x="3241" y="4961"/>
                </a:cubicBezTo>
                <a:cubicBezTo>
                  <a:pt x="2207" y="4501"/>
                  <a:pt x="2207" y="4501"/>
                  <a:pt x="2207" y="4501"/>
                </a:cubicBezTo>
                <a:cubicBezTo>
                  <a:pt x="1977" y="4425"/>
                  <a:pt x="1709" y="4540"/>
                  <a:pt x="1594" y="4731"/>
                </a:cubicBezTo>
                <a:cubicBezTo>
                  <a:pt x="598" y="6646"/>
                  <a:pt x="598" y="6646"/>
                  <a:pt x="598" y="6646"/>
                </a:cubicBezTo>
                <a:cubicBezTo>
                  <a:pt x="483" y="6838"/>
                  <a:pt x="560" y="7144"/>
                  <a:pt x="751" y="7259"/>
                </a:cubicBezTo>
                <a:cubicBezTo>
                  <a:pt x="1709" y="7872"/>
                  <a:pt x="1709" y="7872"/>
                  <a:pt x="1709" y="7872"/>
                </a:cubicBezTo>
                <a:cubicBezTo>
                  <a:pt x="1900" y="7987"/>
                  <a:pt x="2015" y="8255"/>
                  <a:pt x="1938" y="8484"/>
                </a:cubicBezTo>
                <a:cubicBezTo>
                  <a:pt x="1709" y="9442"/>
                  <a:pt x="1632" y="10399"/>
                  <a:pt x="1670" y="11357"/>
                </a:cubicBezTo>
                <a:cubicBezTo>
                  <a:pt x="1709" y="11625"/>
                  <a:pt x="1556" y="11893"/>
                  <a:pt x="1326" y="11970"/>
                </a:cubicBezTo>
                <a:cubicBezTo>
                  <a:pt x="292" y="12391"/>
                  <a:pt x="292" y="12391"/>
                  <a:pt x="292" y="12391"/>
                </a:cubicBezTo>
                <a:cubicBezTo>
                  <a:pt x="62" y="12467"/>
                  <a:pt x="-53" y="12735"/>
                  <a:pt x="24" y="12965"/>
                </a:cubicBezTo>
                <a:cubicBezTo>
                  <a:pt x="675" y="15033"/>
                  <a:pt x="675" y="15033"/>
                  <a:pt x="675" y="15033"/>
                </a:cubicBezTo>
                <a:cubicBezTo>
                  <a:pt x="713" y="15263"/>
                  <a:pt x="981" y="15378"/>
                  <a:pt x="1211" y="15340"/>
                </a:cubicBezTo>
                <a:cubicBezTo>
                  <a:pt x="2283" y="15110"/>
                  <a:pt x="2283" y="15110"/>
                  <a:pt x="2283" y="15110"/>
                </a:cubicBezTo>
                <a:cubicBezTo>
                  <a:pt x="2551" y="15033"/>
                  <a:pt x="2819" y="15187"/>
                  <a:pt x="2934" y="15378"/>
                </a:cubicBezTo>
                <a:cubicBezTo>
                  <a:pt x="3432" y="16221"/>
                  <a:pt x="4045" y="16987"/>
                  <a:pt x="4773" y="17599"/>
                </a:cubicBezTo>
                <a:cubicBezTo>
                  <a:pt x="4964" y="17753"/>
                  <a:pt x="5041" y="18059"/>
                  <a:pt x="4926" y="18289"/>
                </a:cubicBezTo>
                <a:cubicBezTo>
                  <a:pt x="4504" y="19284"/>
                  <a:pt x="4504" y="19284"/>
                  <a:pt x="4504" y="19284"/>
                </a:cubicBezTo>
                <a:cubicBezTo>
                  <a:pt x="4428" y="19514"/>
                  <a:pt x="4504" y="19782"/>
                  <a:pt x="4734" y="19897"/>
                </a:cubicBezTo>
                <a:cubicBezTo>
                  <a:pt x="6611" y="20893"/>
                  <a:pt x="6611" y="20893"/>
                  <a:pt x="6611" y="20893"/>
                </a:cubicBezTo>
                <a:cubicBezTo>
                  <a:pt x="6841" y="21008"/>
                  <a:pt x="7109" y="20931"/>
                  <a:pt x="7262" y="20740"/>
                </a:cubicBezTo>
                <a:cubicBezTo>
                  <a:pt x="7836" y="19782"/>
                  <a:pt x="7836" y="19782"/>
                  <a:pt x="7836" y="19782"/>
                </a:cubicBezTo>
                <a:cubicBezTo>
                  <a:pt x="7990" y="19591"/>
                  <a:pt x="8258" y="19476"/>
                  <a:pt x="8487" y="19553"/>
                </a:cubicBezTo>
                <a:cubicBezTo>
                  <a:pt x="9407" y="19782"/>
                  <a:pt x="10364" y="19897"/>
                  <a:pt x="11360" y="19821"/>
                </a:cubicBezTo>
                <a:cubicBezTo>
                  <a:pt x="11590" y="19782"/>
                  <a:pt x="11858" y="19935"/>
                  <a:pt x="11973" y="20165"/>
                </a:cubicBezTo>
                <a:cubicBezTo>
                  <a:pt x="12356" y="21199"/>
                  <a:pt x="12356" y="21199"/>
                  <a:pt x="12356" y="21199"/>
                </a:cubicBezTo>
                <a:cubicBezTo>
                  <a:pt x="12470" y="21429"/>
                  <a:pt x="12738" y="21544"/>
                  <a:pt x="12968" y="21467"/>
                </a:cubicBezTo>
                <a:close/>
                <a:moveTo>
                  <a:pt x="8679" y="4118"/>
                </a:moveTo>
                <a:cubicBezTo>
                  <a:pt x="12356" y="3008"/>
                  <a:pt x="16224" y="5038"/>
                  <a:pt x="17373" y="8714"/>
                </a:cubicBezTo>
                <a:cubicBezTo>
                  <a:pt x="18521" y="12353"/>
                  <a:pt x="16453" y="16259"/>
                  <a:pt x="12815" y="17370"/>
                </a:cubicBezTo>
                <a:cubicBezTo>
                  <a:pt x="9138" y="18518"/>
                  <a:pt x="5232" y="16489"/>
                  <a:pt x="4121" y="12812"/>
                </a:cubicBezTo>
                <a:cubicBezTo>
                  <a:pt x="2973" y="9174"/>
                  <a:pt x="5041" y="5267"/>
                  <a:pt x="8679" y="4118"/>
                </a:cubicBezTo>
                <a:close/>
              </a:path>
            </a:pathLst>
          </a:custGeom>
          <a:solidFill>
            <a:srgbClr val="009587"/>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7" name="形状"/>
          <p:cNvSpPr/>
          <p:nvPr>
            <p:custDataLst>
              <p:tags r:id="rId24"/>
            </p:custDataLst>
          </p:nvPr>
        </p:nvSpPr>
        <p:spPr>
          <a:xfrm>
            <a:off x="874541" y="2735264"/>
            <a:ext cx="2893275" cy="2903589"/>
          </a:xfrm>
          <a:custGeom>
            <a:avLst/>
            <a:gdLst/>
            <a:ahLst/>
            <a:cxnLst>
              <a:cxn ang="0">
                <a:pos x="wd2" y="hd2"/>
              </a:cxn>
              <a:cxn ang="5400000">
                <a:pos x="wd2" y="hd2"/>
              </a:cxn>
              <a:cxn ang="10800000">
                <a:pos x="wd2" y="hd2"/>
              </a:cxn>
              <a:cxn ang="16200000">
                <a:pos x="wd2" y="hd2"/>
              </a:cxn>
            </a:cxnLst>
            <a:rect l="0" t="0" r="r" b="b"/>
            <a:pathLst>
              <a:path w="21522" h="21540" extrusionOk="0">
                <a:moveTo>
                  <a:pt x="9524" y="21532"/>
                </a:moveTo>
                <a:cubicBezTo>
                  <a:pt x="9760" y="21579"/>
                  <a:pt x="10019" y="21414"/>
                  <a:pt x="10090" y="21179"/>
                </a:cubicBezTo>
                <a:cubicBezTo>
                  <a:pt x="10207" y="20707"/>
                  <a:pt x="10207" y="20707"/>
                  <a:pt x="10207" y="20707"/>
                </a:cubicBezTo>
                <a:cubicBezTo>
                  <a:pt x="10278" y="20472"/>
                  <a:pt x="10537" y="20283"/>
                  <a:pt x="10773" y="20283"/>
                </a:cubicBezTo>
                <a:cubicBezTo>
                  <a:pt x="11338" y="20283"/>
                  <a:pt x="11880" y="20236"/>
                  <a:pt x="12422" y="20142"/>
                </a:cubicBezTo>
                <a:cubicBezTo>
                  <a:pt x="12657" y="20095"/>
                  <a:pt x="12940" y="20236"/>
                  <a:pt x="13058" y="20448"/>
                </a:cubicBezTo>
                <a:cubicBezTo>
                  <a:pt x="13270" y="20896"/>
                  <a:pt x="13270" y="20896"/>
                  <a:pt x="13270" y="20896"/>
                </a:cubicBezTo>
                <a:cubicBezTo>
                  <a:pt x="13364" y="21131"/>
                  <a:pt x="13646" y="21249"/>
                  <a:pt x="13882" y="21155"/>
                </a:cubicBezTo>
                <a:cubicBezTo>
                  <a:pt x="15083" y="20707"/>
                  <a:pt x="15083" y="20707"/>
                  <a:pt x="15083" y="20707"/>
                </a:cubicBezTo>
                <a:cubicBezTo>
                  <a:pt x="15295" y="20637"/>
                  <a:pt x="15437" y="20378"/>
                  <a:pt x="15390" y="20119"/>
                </a:cubicBezTo>
                <a:cubicBezTo>
                  <a:pt x="15248" y="19647"/>
                  <a:pt x="15248" y="19647"/>
                  <a:pt x="15248" y="19647"/>
                </a:cubicBezTo>
                <a:cubicBezTo>
                  <a:pt x="15178" y="19412"/>
                  <a:pt x="15319" y="19129"/>
                  <a:pt x="15531" y="18988"/>
                </a:cubicBezTo>
                <a:cubicBezTo>
                  <a:pt x="16002" y="18729"/>
                  <a:pt x="16450" y="18399"/>
                  <a:pt x="16874" y="18046"/>
                </a:cubicBezTo>
                <a:cubicBezTo>
                  <a:pt x="17062" y="17881"/>
                  <a:pt x="17392" y="17857"/>
                  <a:pt x="17580" y="18022"/>
                </a:cubicBezTo>
                <a:cubicBezTo>
                  <a:pt x="17981" y="18281"/>
                  <a:pt x="17981" y="18281"/>
                  <a:pt x="17981" y="18281"/>
                </a:cubicBezTo>
                <a:cubicBezTo>
                  <a:pt x="18193" y="18446"/>
                  <a:pt x="18499" y="18399"/>
                  <a:pt x="18640" y="18211"/>
                </a:cubicBezTo>
                <a:cubicBezTo>
                  <a:pt x="19465" y="17221"/>
                  <a:pt x="19465" y="17221"/>
                  <a:pt x="19465" y="17221"/>
                </a:cubicBezTo>
                <a:cubicBezTo>
                  <a:pt x="19629" y="17033"/>
                  <a:pt x="19606" y="16750"/>
                  <a:pt x="19441" y="16562"/>
                </a:cubicBezTo>
                <a:cubicBezTo>
                  <a:pt x="19088" y="16232"/>
                  <a:pt x="19088" y="16232"/>
                  <a:pt x="19088" y="16232"/>
                </a:cubicBezTo>
                <a:cubicBezTo>
                  <a:pt x="18899" y="16044"/>
                  <a:pt x="18876" y="15737"/>
                  <a:pt x="18993" y="15525"/>
                </a:cubicBezTo>
                <a:cubicBezTo>
                  <a:pt x="19276" y="15054"/>
                  <a:pt x="19512" y="14536"/>
                  <a:pt x="19700" y="14018"/>
                </a:cubicBezTo>
                <a:cubicBezTo>
                  <a:pt x="19771" y="13782"/>
                  <a:pt x="20030" y="13617"/>
                  <a:pt x="20289" y="13641"/>
                </a:cubicBezTo>
                <a:cubicBezTo>
                  <a:pt x="20784" y="13664"/>
                  <a:pt x="20784" y="13664"/>
                  <a:pt x="20784" y="13664"/>
                </a:cubicBezTo>
                <a:cubicBezTo>
                  <a:pt x="21019" y="13688"/>
                  <a:pt x="21255" y="13523"/>
                  <a:pt x="21302" y="13264"/>
                </a:cubicBezTo>
                <a:cubicBezTo>
                  <a:pt x="21514" y="12016"/>
                  <a:pt x="21514" y="12016"/>
                  <a:pt x="21514" y="12016"/>
                </a:cubicBezTo>
                <a:cubicBezTo>
                  <a:pt x="21561" y="11757"/>
                  <a:pt x="21396" y="11521"/>
                  <a:pt x="21161" y="11450"/>
                </a:cubicBezTo>
                <a:cubicBezTo>
                  <a:pt x="20689" y="11333"/>
                  <a:pt x="20689" y="11333"/>
                  <a:pt x="20689" y="11333"/>
                </a:cubicBezTo>
                <a:cubicBezTo>
                  <a:pt x="20454" y="11262"/>
                  <a:pt x="20265" y="11003"/>
                  <a:pt x="20265" y="10767"/>
                </a:cubicBezTo>
                <a:cubicBezTo>
                  <a:pt x="20265" y="10202"/>
                  <a:pt x="20218" y="9660"/>
                  <a:pt x="20124" y="9118"/>
                </a:cubicBezTo>
                <a:cubicBezTo>
                  <a:pt x="20077" y="8859"/>
                  <a:pt x="20218" y="8577"/>
                  <a:pt x="20430" y="8482"/>
                </a:cubicBezTo>
                <a:cubicBezTo>
                  <a:pt x="20878" y="8270"/>
                  <a:pt x="20878" y="8270"/>
                  <a:pt x="20878" y="8270"/>
                </a:cubicBezTo>
                <a:cubicBezTo>
                  <a:pt x="21113" y="8176"/>
                  <a:pt x="21231" y="7894"/>
                  <a:pt x="21137" y="7658"/>
                </a:cubicBezTo>
                <a:cubicBezTo>
                  <a:pt x="20689" y="6457"/>
                  <a:pt x="20689" y="6457"/>
                  <a:pt x="20689" y="6457"/>
                </a:cubicBezTo>
                <a:cubicBezTo>
                  <a:pt x="20619" y="6221"/>
                  <a:pt x="20360" y="6103"/>
                  <a:pt x="20101" y="6150"/>
                </a:cubicBezTo>
                <a:cubicBezTo>
                  <a:pt x="19629" y="6292"/>
                  <a:pt x="19629" y="6292"/>
                  <a:pt x="19629" y="6292"/>
                </a:cubicBezTo>
                <a:cubicBezTo>
                  <a:pt x="19394" y="6362"/>
                  <a:pt x="19111" y="6221"/>
                  <a:pt x="18993" y="6009"/>
                </a:cubicBezTo>
                <a:cubicBezTo>
                  <a:pt x="18711" y="5538"/>
                  <a:pt x="18381" y="5090"/>
                  <a:pt x="18028" y="4666"/>
                </a:cubicBezTo>
                <a:cubicBezTo>
                  <a:pt x="17863" y="4478"/>
                  <a:pt x="17863" y="4148"/>
                  <a:pt x="18004" y="3960"/>
                </a:cubicBezTo>
                <a:cubicBezTo>
                  <a:pt x="18287" y="3559"/>
                  <a:pt x="18287" y="3559"/>
                  <a:pt x="18287" y="3559"/>
                </a:cubicBezTo>
                <a:cubicBezTo>
                  <a:pt x="18428" y="3347"/>
                  <a:pt x="18381" y="3041"/>
                  <a:pt x="18193" y="2900"/>
                </a:cubicBezTo>
                <a:cubicBezTo>
                  <a:pt x="17203" y="2075"/>
                  <a:pt x="17203" y="2075"/>
                  <a:pt x="17203" y="2075"/>
                </a:cubicBezTo>
                <a:cubicBezTo>
                  <a:pt x="17015" y="1911"/>
                  <a:pt x="16732" y="1934"/>
                  <a:pt x="16544" y="2099"/>
                </a:cubicBezTo>
                <a:cubicBezTo>
                  <a:pt x="16214" y="2452"/>
                  <a:pt x="16214" y="2452"/>
                  <a:pt x="16214" y="2452"/>
                </a:cubicBezTo>
                <a:cubicBezTo>
                  <a:pt x="16026" y="2617"/>
                  <a:pt x="15719" y="2664"/>
                  <a:pt x="15507" y="2547"/>
                </a:cubicBezTo>
                <a:cubicBezTo>
                  <a:pt x="15036" y="2264"/>
                  <a:pt x="14518" y="2028"/>
                  <a:pt x="14000" y="1840"/>
                </a:cubicBezTo>
                <a:cubicBezTo>
                  <a:pt x="13764" y="1746"/>
                  <a:pt x="13599" y="1487"/>
                  <a:pt x="13623" y="1251"/>
                </a:cubicBezTo>
                <a:cubicBezTo>
                  <a:pt x="13646" y="756"/>
                  <a:pt x="13646" y="756"/>
                  <a:pt x="13646" y="756"/>
                </a:cubicBezTo>
                <a:cubicBezTo>
                  <a:pt x="13670" y="521"/>
                  <a:pt x="13505" y="285"/>
                  <a:pt x="13246" y="238"/>
                </a:cubicBezTo>
                <a:cubicBezTo>
                  <a:pt x="11998" y="3"/>
                  <a:pt x="11998" y="3"/>
                  <a:pt x="11998" y="3"/>
                </a:cubicBezTo>
                <a:cubicBezTo>
                  <a:pt x="11762" y="-21"/>
                  <a:pt x="11503" y="120"/>
                  <a:pt x="11432" y="379"/>
                </a:cubicBezTo>
                <a:cubicBezTo>
                  <a:pt x="11315" y="851"/>
                  <a:pt x="11315" y="851"/>
                  <a:pt x="11315" y="851"/>
                </a:cubicBezTo>
                <a:cubicBezTo>
                  <a:pt x="11244" y="1086"/>
                  <a:pt x="10985" y="1275"/>
                  <a:pt x="10749" y="1275"/>
                </a:cubicBezTo>
                <a:cubicBezTo>
                  <a:pt x="10184" y="1275"/>
                  <a:pt x="9642" y="1322"/>
                  <a:pt x="9100" y="1416"/>
                </a:cubicBezTo>
                <a:cubicBezTo>
                  <a:pt x="8865" y="1463"/>
                  <a:pt x="8582" y="1322"/>
                  <a:pt x="8464" y="1086"/>
                </a:cubicBezTo>
                <a:cubicBezTo>
                  <a:pt x="8252" y="662"/>
                  <a:pt x="8252" y="662"/>
                  <a:pt x="8252" y="662"/>
                </a:cubicBezTo>
                <a:cubicBezTo>
                  <a:pt x="8158" y="427"/>
                  <a:pt x="7876" y="309"/>
                  <a:pt x="7640" y="403"/>
                </a:cubicBezTo>
                <a:cubicBezTo>
                  <a:pt x="6462" y="827"/>
                  <a:pt x="6462" y="827"/>
                  <a:pt x="6462" y="827"/>
                </a:cubicBezTo>
                <a:cubicBezTo>
                  <a:pt x="6227" y="921"/>
                  <a:pt x="6085" y="1180"/>
                  <a:pt x="6156" y="1439"/>
                </a:cubicBezTo>
                <a:cubicBezTo>
                  <a:pt x="6274" y="1911"/>
                  <a:pt x="6274" y="1911"/>
                  <a:pt x="6274" y="1911"/>
                </a:cubicBezTo>
                <a:cubicBezTo>
                  <a:pt x="6344" y="2146"/>
                  <a:pt x="6203" y="2429"/>
                  <a:pt x="5991" y="2547"/>
                </a:cubicBezTo>
                <a:cubicBezTo>
                  <a:pt x="5520" y="2829"/>
                  <a:pt x="5072" y="3159"/>
                  <a:pt x="4648" y="3512"/>
                </a:cubicBezTo>
                <a:cubicBezTo>
                  <a:pt x="4460" y="3654"/>
                  <a:pt x="4130" y="3677"/>
                  <a:pt x="3942" y="3536"/>
                </a:cubicBezTo>
                <a:cubicBezTo>
                  <a:pt x="3541" y="3253"/>
                  <a:pt x="3541" y="3253"/>
                  <a:pt x="3541" y="3253"/>
                </a:cubicBezTo>
                <a:cubicBezTo>
                  <a:pt x="3329" y="3112"/>
                  <a:pt x="3023" y="3159"/>
                  <a:pt x="2882" y="3347"/>
                </a:cubicBezTo>
                <a:cubicBezTo>
                  <a:pt x="2057" y="4313"/>
                  <a:pt x="2057" y="4313"/>
                  <a:pt x="2057" y="4313"/>
                </a:cubicBezTo>
                <a:cubicBezTo>
                  <a:pt x="1893" y="4525"/>
                  <a:pt x="1916" y="4808"/>
                  <a:pt x="2081" y="4996"/>
                </a:cubicBezTo>
                <a:cubicBezTo>
                  <a:pt x="2434" y="5326"/>
                  <a:pt x="2434" y="5326"/>
                  <a:pt x="2434" y="5326"/>
                </a:cubicBezTo>
                <a:cubicBezTo>
                  <a:pt x="2623" y="5514"/>
                  <a:pt x="2646" y="5821"/>
                  <a:pt x="2529" y="6033"/>
                </a:cubicBezTo>
                <a:cubicBezTo>
                  <a:pt x="2246" y="6504"/>
                  <a:pt x="2010" y="7022"/>
                  <a:pt x="1822" y="7540"/>
                </a:cubicBezTo>
                <a:cubicBezTo>
                  <a:pt x="1728" y="7776"/>
                  <a:pt x="1469" y="7941"/>
                  <a:pt x="1233" y="7917"/>
                </a:cubicBezTo>
                <a:cubicBezTo>
                  <a:pt x="738" y="7870"/>
                  <a:pt x="738" y="7870"/>
                  <a:pt x="738" y="7870"/>
                </a:cubicBezTo>
                <a:cubicBezTo>
                  <a:pt x="503" y="7870"/>
                  <a:pt x="267" y="8035"/>
                  <a:pt x="220" y="8294"/>
                </a:cubicBezTo>
                <a:cubicBezTo>
                  <a:pt x="8" y="9542"/>
                  <a:pt x="8" y="9542"/>
                  <a:pt x="8" y="9542"/>
                </a:cubicBezTo>
                <a:cubicBezTo>
                  <a:pt x="-39" y="9778"/>
                  <a:pt x="126" y="10037"/>
                  <a:pt x="361" y="10108"/>
                </a:cubicBezTo>
                <a:cubicBezTo>
                  <a:pt x="833" y="10225"/>
                  <a:pt x="833" y="10225"/>
                  <a:pt x="833" y="10225"/>
                </a:cubicBezTo>
                <a:cubicBezTo>
                  <a:pt x="1068" y="10296"/>
                  <a:pt x="1257" y="10555"/>
                  <a:pt x="1257" y="10791"/>
                </a:cubicBezTo>
                <a:cubicBezTo>
                  <a:pt x="1257" y="11356"/>
                  <a:pt x="1304" y="11898"/>
                  <a:pt x="1398" y="12440"/>
                </a:cubicBezTo>
                <a:cubicBezTo>
                  <a:pt x="1445" y="12675"/>
                  <a:pt x="1304" y="12958"/>
                  <a:pt x="1068" y="13076"/>
                </a:cubicBezTo>
                <a:cubicBezTo>
                  <a:pt x="644" y="13288"/>
                  <a:pt x="644" y="13288"/>
                  <a:pt x="644" y="13288"/>
                </a:cubicBezTo>
                <a:cubicBezTo>
                  <a:pt x="409" y="13382"/>
                  <a:pt x="291" y="13664"/>
                  <a:pt x="385" y="13900"/>
                </a:cubicBezTo>
                <a:cubicBezTo>
                  <a:pt x="833" y="15078"/>
                  <a:pt x="833" y="15078"/>
                  <a:pt x="833" y="15078"/>
                </a:cubicBezTo>
                <a:cubicBezTo>
                  <a:pt x="903" y="15313"/>
                  <a:pt x="1162" y="15455"/>
                  <a:pt x="1421" y="15384"/>
                </a:cubicBezTo>
                <a:cubicBezTo>
                  <a:pt x="1893" y="15266"/>
                  <a:pt x="1893" y="15266"/>
                  <a:pt x="1893" y="15266"/>
                </a:cubicBezTo>
                <a:cubicBezTo>
                  <a:pt x="2128" y="15196"/>
                  <a:pt x="2411" y="15337"/>
                  <a:pt x="2529" y="15549"/>
                </a:cubicBezTo>
                <a:cubicBezTo>
                  <a:pt x="2811" y="16020"/>
                  <a:pt x="3141" y="16468"/>
                  <a:pt x="3494" y="16892"/>
                </a:cubicBezTo>
                <a:cubicBezTo>
                  <a:pt x="3636" y="17080"/>
                  <a:pt x="3659" y="17410"/>
                  <a:pt x="3518" y="17598"/>
                </a:cubicBezTo>
                <a:cubicBezTo>
                  <a:pt x="3235" y="17999"/>
                  <a:pt x="3235" y="17999"/>
                  <a:pt x="3235" y="17999"/>
                </a:cubicBezTo>
                <a:cubicBezTo>
                  <a:pt x="3094" y="18211"/>
                  <a:pt x="3141" y="18493"/>
                  <a:pt x="3329" y="18658"/>
                </a:cubicBezTo>
                <a:cubicBezTo>
                  <a:pt x="4319" y="19483"/>
                  <a:pt x="4319" y="19483"/>
                  <a:pt x="4319" y="19483"/>
                </a:cubicBezTo>
                <a:cubicBezTo>
                  <a:pt x="4507" y="19647"/>
                  <a:pt x="4790" y="19624"/>
                  <a:pt x="4978" y="19459"/>
                </a:cubicBezTo>
                <a:cubicBezTo>
                  <a:pt x="5308" y="19106"/>
                  <a:pt x="5308" y="19106"/>
                  <a:pt x="5308" y="19106"/>
                </a:cubicBezTo>
                <a:cubicBezTo>
                  <a:pt x="5496" y="18917"/>
                  <a:pt x="5803" y="18894"/>
                  <a:pt x="6015" y="19011"/>
                </a:cubicBezTo>
                <a:cubicBezTo>
                  <a:pt x="6486" y="19294"/>
                  <a:pt x="7004" y="19530"/>
                  <a:pt x="7522" y="19718"/>
                </a:cubicBezTo>
                <a:cubicBezTo>
                  <a:pt x="7758" y="19789"/>
                  <a:pt x="7923" y="20048"/>
                  <a:pt x="7899" y="20307"/>
                </a:cubicBezTo>
                <a:cubicBezTo>
                  <a:pt x="7876" y="20802"/>
                  <a:pt x="7876" y="20802"/>
                  <a:pt x="7876" y="20802"/>
                </a:cubicBezTo>
                <a:cubicBezTo>
                  <a:pt x="7852" y="21037"/>
                  <a:pt x="8017" y="21273"/>
                  <a:pt x="8276" y="21320"/>
                </a:cubicBezTo>
                <a:lnTo>
                  <a:pt x="9524" y="21532"/>
                </a:lnTo>
                <a:close/>
                <a:moveTo>
                  <a:pt x="4554" y="9660"/>
                </a:moveTo>
                <a:cubicBezTo>
                  <a:pt x="5167" y="6245"/>
                  <a:pt x="8417" y="3960"/>
                  <a:pt x="11856" y="4549"/>
                </a:cubicBezTo>
                <a:cubicBezTo>
                  <a:pt x="15272" y="5138"/>
                  <a:pt x="17580" y="8412"/>
                  <a:pt x="16968" y="11851"/>
                </a:cubicBezTo>
                <a:cubicBezTo>
                  <a:pt x="16379" y="15266"/>
                  <a:pt x="13105" y="17575"/>
                  <a:pt x="9689" y="16962"/>
                </a:cubicBezTo>
                <a:cubicBezTo>
                  <a:pt x="6250" y="16373"/>
                  <a:pt x="3965" y="13099"/>
                  <a:pt x="4554" y="9660"/>
                </a:cubicBezTo>
                <a:close/>
              </a:path>
            </a:pathLst>
          </a:custGeom>
          <a:solidFill>
            <a:srgbClr val="2196F3"/>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8" name="圆形"/>
          <p:cNvSpPr/>
          <p:nvPr>
            <p:custDataLst>
              <p:tags r:id="rId25"/>
            </p:custDataLst>
          </p:nvPr>
        </p:nvSpPr>
        <p:spPr>
          <a:xfrm>
            <a:off x="4893431" y="2869036"/>
            <a:ext cx="1520724" cy="1522858"/>
          </a:xfrm>
          <a:prstGeom prst="ellipse">
            <a:avLst/>
          </a:prstGeom>
          <a:solidFill>
            <a:srgbClr val="8BC34A"/>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9" name="圆形"/>
          <p:cNvSpPr/>
          <p:nvPr>
            <p:custDataLst>
              <p:tags r:id="rId26"/>
            </p:custDataLst>
          </p:nvPr>
        </p:nvSpPr>
        <p:spPr>
          <a:xfrm>
            <a:off x="1642739" y="3508883"/>
            <a:ext cx="1356879" cy="1358783"/>
          </a:xfrm>
          <a:prstGeom prst="ellipse">
            <a:avLst/>
          </a:prstGeom>
          <a:solidFill>
            <a:srgbClr val="2196F3"/>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80" name="形状"/>
          <p:cNvSpPr/>
          <p:nvPr>
            <p:custDataLst>
              <p:tags r:id="rId27"/>
            </p:custDataLst>
          </p:nvPr>
        </p:nvSpPr>
        <p:spPr>
          <a:xfrm>
            <a:off x="9449029" y="2626181"/>
            <a:ext cx="1996135" cy="2003029"/>
          </a:xfrm>
          <a:custGeom>
            <a:avLst/>
            <a:gdLst/>
            <a:ahLst/>
            <a:cxnLst>
              <a:cxn ang="0">
                <a:pos x="wd2" y="hd2"/>
              </a:cxn>
              <a:cxn ang="5400000">
                <a:pos x="wd2" y="hd2"/>
              </a:cxn>
              <a:cxn ang="10800000">
                <a:pos x="wd2" y="hd2"/>
              </a:cxn>
              <a:cxn ang="16200000">
                <a:pos x="wd2" y="hd2"/>
              </a:cxn>
            </a:cxnLst>
            <a:rect l="0" t="0" r="r" b="b"/>
            <a:pathLst>
              <a:path w="21537" h="21537" extrusionOk="0">
                <a:moveTo>
                  <a:pt x="11943" y="21531"/>
                </a:moveTo>
                <a:cubicBezTo>
                  <a:pt x="14032" y="21083"/>
                  <a:pt x="14032" y="21083"/>
                  <a:pt x="14032" y="21083"/>
                </a:cubicBezTo>
                <a:cubicBezTo>
                  <a:pt x="14256" y="21046"/>
                  <a:pt x="14405" y="20785"/>
                  <a:pt x="14405" y="20561"/>
                </a:cubicBezTo>
                <a:cubicBezTo>
                  <a:pt x="14256" y="19479"/>
                  <a:pt x="14256" y="19479"/>
                  <a:pt x="14256" y="19479"/>
                </a:cubicBezTo>
                <a:cubicBezTo>
                  <a:pt x="14219" y="19255"/>
                  <a:pt x="14368" y="18957"/>
                  <a:pt x="14592" y="18882"/>
                </a:cubicBezTo>
                <a:cubicBezTo>
                  <a:pt x="15487" y="18472"/>
                  <a:pt x="16271" y="17912"/>
                  <a:pt x="16942" y="17278"/>
                </a:cubicBezTo>
                <a:cubicBezTo>
                  <a:pt x="17129" y="17091"/>
                  <a:pt x="17427" y="17054"/>
                  <a:pt x="17614" y="17166"/>
                </a:cubicBezTo>
                <a:cubicBezTo>
                  <a:pt x="18584" y="17688"/>
                  <a:pt x="18584" y="17688"/>
                  <a:pt x="18584" y="17688"/>
                </a:cubicBezTo>
                <a:cubicBezTo>
                  <a:pt x="18807" y="17800"/>
                  <a:pt x="19069" y="17726"/>
                  <a:pt x="19218" y="17539"/>
                </a:cubicBezTo>
                <a:cubicBezTo>
                  <a:pt x="20374" y="15748"/>
                  <a:pt x="20374" y="15748"/>
                  <a:pt x="20374" y="15748"/>
                </a:cubicBezTo>
                <a:cubicBezTo>
                  <a:pt x="20486" y="15562"/>
                  <a:pt x="20449" y="15263"/>
                  <a:pt x="20262" y="15114"/>
                </a:cubicBezTo>
                <a:cubicBezTo>
                  <a:pt x="19404" y="14443"/>
                  <a:pt x="19404" y="14443"/>
                  <a:pt x="19404" y="14443"/>
                </a:cubicBezTo>
                <a:cubicBezTo>
                  <a:pt x="19218" y="14293"/>
                  <a:pt x="19143" y="13995"/>
                  <a:pt x="19218" y="13808"/>
                </a:cubicBezTo>
                <a:cubicBezTo>
                  <a:pt x="19516" y="12913"/>
                  <a:pt x="19703" y="11980"/>
                  <a:pt x="19740" y="11010"/>
                </a:cubicBezTo>
                <a:cubicBezTo>
                  <a:pt x="19740" y="10749"/>
                  <a:pt x="19927" y="10526"/>
                  <a:pt x="20150" y="10451"/>
                </a:cubicBezTo>
                <a:cubicBezTo>
                  <a:pt x="21195" y="10115"/>
                  <a:pt x="21195" y="10115"/>
                  <a:pt x="21195" y="10115"/>
                </a:cubicBezTo>
                <a:cubicBezTo>
                  <a:pt x="21419" y="10041"/>
                  <a:pt x="21568" y="9817"/>
                  <a:pt x="21531" y="9593"/>
                </a:cubicBezTo>
                <a:cubicBezTo>
                  <a:pt x="21083" y="7504"/>
                  <a:pt x="21083" y="7504"/>
                  <a:pt x="21083" y="7504"/>
                </a:cubicBezTo>
                <a:cubicBezTo>
                  <a:pt x="21046" y="7280"/>
                  <a:pt x="20822" y="7093"/>
                  <a:pt x="20561" y="7131"/>
                </a:cubicBezTo>
                <a:cubicBezTo>
                  <a:pt x="19479" y="7280"/>
                  <a:pt x="19479" y="7280"/>
                  <a:pt x="19479" y="7280"/>
                </a:cubicBezTo>
                <a:cubicBezTo>
                  <a:pt x="19255" y="7317"/>
                  <a:pt x="18994" y="7131"/>
                  <a:pt x="18882" y="6944"/>
                </a:cubicBezTo>
                <a:cubicBezTo>
                  <a:pt x="18472" y="6049"/>
                  <a:pt x="17912" y="5265"/>
                  <a:pt x="17278" y="4594"/>
                </a:cubicBezTo>
                <a:cubicBezTo>
                  <a:pt x="17091" y="4407"/>
                  <a:pt x="17054" y="4109"/>
                  <a:pt x="17166" y="3922"/>
                </a:cubicBezTo>
                <a:cubicBezTo>
                  <a:pt x="17688" y="2952"/>
                  <a:pt x="17688" y="2952"/>
                  <a:pt x="17688" y="2952"/>
                </a:cubicBezTo>
                <a:cubicBezTo>
                  <a:pt x="17800" y="2729"/>
                  <a:pt x="17726" y="2467"/>
                  <a:pt x="17539" y="2318"/>
                </a:cubicBezTo>
                <a:cubicBezTo>
                  <a:pt x="15748" y="1162"/>
                  <a:pt x="15748" y="1162"/>
                  <a:pt x="15748" y="1162"/>
                </a:cubicBezTo>
                <a:cubicBezTo>
                  <a:pt x="15562" y="1050"/>
                  <a:pt x="15263" y="1087"/>
                  <a:pt x="15151" y="1274"/>
                </a:cubicBezTo>
                <a:cubicBezTo>
                  <a:pt x="14443" y="2132"/>
                  <a:pt x="14443" y="2132"/>
                  <a:pt x="14443" y="2132"/>
                </a:cubicBezTo>
                <a:cubicBezTo>
                  <a:pt x="14293" y="2318"/>
                  <a:pt x="14032" y="2393"/>
                  <a:pt x="13808" y="2318"/>
                </a:cubicBezTo>
                <a:cubicBezTo>
                  <a:pt x="12913" y="1983"/>
                  <a:pt x="11980" y="1833"/>
                  <a:pt x="11010" y="1796"/>
                </a:cubicBezTo>
                <a:cubicBezTo>
                  <a:pt x="10749" y="1796"/>
                  <a:pt x="10526" y="1609"/>
                  <a:pt x="10451" y="1386"/>
                </a:cubicBezTo>
                <a:cubicBezTo>
                  <a:pt x="10115" y="341"/>
                  <a:pt x="10115" y="341"/>
                  <a:pt x="10115" y="341"/>
                </a:cubicBezTo>
                <a:cubicBezTo>
                  <a:pt x="10078" y="117"/>
                  <a:pt x="9817" y="-32"/>
                  <a:pt x="9593" y="5"/>
                </a:cubicBezTo>
                <a:cubicBezTo>
                  <a:pt x="7504" y="453"/>
                  <a:pt x="7504" y="453"/>
                  <a:pt x="7504" y="453"/>
                </a:cubicBezTo>
                <a:cubicBezTo>
                  <a:pt x="7280" y="490"/>
                  <a:pt x="7093" y="714"/>
                  <a:pt x="7131" y="975"/>
                </a:cubicBezTo>
                <a:cubicBezTo>
                  <a:pt x="7280" y="2057"/>
                  <a:pt x="7280" y="2057"/>
                  <a:pt x="7280" y="2057"/>
                </a:cubicBezTo>
                <a:cubicBezTo>
                  <a:pt x="7317" y="2281"/>
                  <a:pt x="7168" y="2542"/>
                  <a:pt x="6944" y="2654"/>
                </a:cubicBezTo>
                <a:cubicBezTo>
                  <a:pt x="6049" y="3064"/>
                  <a:pt x="5265" y="3624"/>
                  <a:pt x="4594" y="4258"/>
                </a:cubicBezTo>
                <a:cubicBezTo>
                  <a:pt x="4407" y="4407"/>
                  <a:pt x="4109" y="4482"/>
                  <a:pt x="3922" y="4370"/>
                </a:cubicBezTo>
                <a:cubicBezTo>
                  <a:pt x="2952" y="3848"/>
                  <a:pt x="2952" y="3848"/>
                  <a:pt x="2952" y="3848"/>
                </a:cubicBezTo>
                <a:cubicBezTo>
                  <a:pt x="2729" y="3736"/>
                  <a:pt x="2467" y="3810"/>
                  <a:pt x="2318" y="3997"/>
                </a:cubicBezTo>
                <a:cubicBezTo>
                  <a:pt x="1162" y="5788"/>
                  <a:pt x="1162" y="5788"/>
                  <a:pt x="1162" y="5788"/>
                </a:cubicBezTo>
                <a:cubicBezTo>
                  <a:pt x="1050" y="5974"/>
                  <a:pt x="1087" y="6235"/>
                  <a:pt x="1274" y="6385"/>
                </a:cubicBezTo>
                <a:cubicBezTo>
                  <a:pt x="2132" y="7056"/>
                  <a:pt x="2132" y="7056"/>
                  <a:pt x="2132" y="7056"/>
                </a:cubicBezTo>
                <a:cubicBezTo>
                  <a:pt x="2318" y="7205"/>
                  <a:pt x="2393" y="7504"/>
                  <a:pt x="2318" y="7728"/>
                </a:cubicBezTo>
                <a:cubicBezTo>
                  <a:pt x="2020" y="8623"/>
                  <a:pt x="1833" y="9556"/>
                  <a:pt x="1796" y="10526"/>
                </a:cubicBezTo>
                <a:cubicBezTo>
                  <a:pt x="1796" y="10749"/>
                  <a:pt x="1609" y="11010"/>
                  <a:pt x="1386" y="11085"/>
                </a:cubicBezTo>
                <a:cubicBezTo>
                  <a:pt x="341" y="11384"/>
                  <a:pt x="341" y="11384"/>
                  <a:pt x="341" y="11384"/>
                </a:cubicBezTo>
                <a:cubicBezTo>
                  <a:pt x="117" y="11458"/>
                  <a:pt x="-32" y="11719"/>
                  <a:pt x="5" y="11943"/>
                </a:cubicBezTo>
                <a:cubicBezTo>
                  <a:pt x="453" y="14032"/>
                  <a:pt x="453" y="14032"/>
                  <a:pt x="453" y="14032"/>
                </a:cubicBezTo>
                <a:cubicBezTo>
                  <a:pt x="490" y="14256"/>
                  <a:pt x="714" y="14405"/>
                  <a:pt x="975" y="14405"/>
                </a:cubicBezTo>
                <a:cubicBezTo>
                  <a:pt x="2057" y="14256"/>
                  <a:pt x="2057" y="14256"/>
                  <a:pt x="2057" y="14256"/>
                </a:cubicBezTo>
                <a:cubicBezTo>
                  <a:pt x="2281" y="14219"/>
                  <a:pt x="2542" y="14368"/>
                  <a:pt x="2654" y="14592"/>
                </a:cubicBezTo>
                <a:cubicBezTo>
                  <a:pt x="3064" y="15487"/>
                  <a:pt x="3624" y="16271"/>
                  <a:pt x="4258" y="16942"/>
                </a:cubicBezTo>
                <a:cubicBezTo>
                  <a:pt x="4407" y="17129"/>
                  <a:pt x="4482" y="17427"/>
                  <a:pt x="4370" y="17614"/>
                </a:cubicBezTo>
                <a:cubicBezTo>
                  <a:pt x="3848" y="18584"/>
                  <a:pt x="3848" y="18584"/>
                  <a:pt x="3848" y="18584"/>
                </a:cubicBezTo>
                <a:cubicBezTo>
                  <a:pt x="3736" y="18807"/>
                  <a:pt x="3810" y="19069"/>
                  <a:pt x="3997" y="19218"/>
                </a:cubicBezTo>
                <a:cubicBezTo>
                  <a:pt x="5788" y="20374"/>
                  <a:pt x="5788" y="20374"/>
                  <a:pt x="5788" y="20374"/>
                </a:cubicBezTo>
                <a:cubicBezTo>
                  <a:pt x="5974" y="20486"/>
                  <a:pt x="6235" y="20449"/>
                  <a:pt x="6385" y="20262"/>
                </a:cubicBezTo>
                <a:cubicBezTo>
                  <a:pt x="7093" y="19404"/>
                  <a:pt x="7093" y="19404"/>
                  <a:pt x="7093" y="19404"/>
                </a:cubicBezTo>
                <a:cubicBezTo>
                  <a:pt x="7205" y="19218"/>
                  <a:pt x="7504" y="19143"/>
                  <a:pt x="7728" y="19218"/>
                </a:cubicBezTo>
                <a:cubicBezTo>
                  <a:pt x="8623" y="19516"/>
                  <a:pt x="9556" y="19703"/>
                  <a:pt x="10526" y="19740"/>
                </a:cubicBezTo>
                <a:cubicBezTo>
                  <a:pt x="10787" y="19740"/>
                  <a:pt x="11010" y="19927"/>
                  <a:pt x="11085" y="20150"/>
                </a:cubicBezTo>
                <a:cubicBezTo>
                  <a:pt x="11421" y="21195"/>
                  <a:pt x="11421" y="21195"/>
                  <a:pt x="11421" y="21195"/>
                </a:cubicBezTo>
                <a:cubicBezTo>
                  <a:pt x="11458" y="21419"/>
                  <a:pt x="11719" y="21568"/>
                  <a:pt x="11943" y="21531"/>
                </a:cubicBezTo>
                <a:close/>
                <a:moveTo>
                  <a:pt x="9369" y="4034"/>
                </a:moveTo>
                <a:cubicBezTo>
                  <a:pt x="13062" y="3251"/>
                  <a:pt x="16718" y="5638"/>
                  <a:pt x="17464" y="9332"/>
                </a:cubicBezTo>
                <a:cubicBezTo>
                  <a:pt x="18248" y="13062"/>
                  <a:pt x="15898" y="16681"/>
                  <a:pt x="12167" y="17464"/>
                </a:cubicBezTo>
                <a:cubicBezTo>
                  <a:pt x="8474" y="18248"/>
                  <a:pt x="4818" y="15898"/>
                  <a:pt x="4034" y="12167"/>
                </a:cubicBezTo>
                <a:cubicBezTo>
                  <a:pt x="3288" y="8474"/>
                  <a:pt x="5638" y="4818"/>
                  <a:pt x="9369" y="4034"/>
                </a:cubicBezTo>
                <a:close/>
              </a:path>
            </a:pathLst>
          </a:custGeom>
          <a:solidFill>
            <a:srgbClr val="2196F3">
              <a:lumMod val="75000"/>
            </a:srgbClr>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70" name="文本框 69"/>
          <p:cNvSpPr txBox="1"/>
          <p:nvPr>
            <p:custDataLst>
              <p:tags r:id="rId28"/>
            </p:custDataLst>
          </p:nvPr>
        </p:nvSpPr>
        <p:spPr>
          <a:xfrm>
            <a:off x="1763387" y="3865109"/>
            <a:ext cx="1115583" cy="587469"/>
          </a:xfrm>
          <a:prstGeom prst="rect">
            <a:avLst/>
          </a:prstGeom>
          <a:noFill/>
        </p:spPr>
        <p:txBody>
          <a:bodyPr wrap="square" rtlCol="0" anchor="ctr" anchorCtr="0"/>
          <a:p>
            <a:pPr lvl="0" algn="ctr" defTabSz="457200">
              <a:lnSpc>
                <a:spcPct val="120000"/>
              </a:lnSpc>
              <a:defRPr/>
            </a:pPr>
            <a:r>
              <a:rPr lang="zh-CN" altLang="en-US" sz="1400" b="1" dirty="0">
                <a:solidFill>
                  <a:schemeClr val="bg1"/>
                </a:solidFill>
                <a:latin typeface="+mj-ea"/>
                <a:ea typeface="+mj-ea"/>
                <a:sym typeface="+mn-ea"/>
              </a:rPr>
              <a:t>传统的电话访问</a:t>
            </a:r>
            <a:endParaRPr kumimoji="1" lang="zh-CN" altLang="en-US" sz="1400" b="1" spc="150" dirty="0">
              <a:solidFill>
                <a:schemeClr val="bg1"/>
              </a:solidFill>
              <a:latin typeface="+mj-ea"/>
              <a:ea typeface="+mj-ea"/>
              <a:cs typeface="微软雅黑" panose="020B0503020204020204" pitchFamily="34" charset="-122"/>
              <a:sym typeface="+mn-ea"/>
            </a:endParaRPr>
          </a:p>
        </p:txBody>
      </p:sp>
      <p:sp>
        <p:nvSpPr>
          <p:cNvPr id="71" name="文本框 70"/>
          <p:cNvSpPr txBox="1"/>
          <p:nvPr>
            <p:custDataLst>
              <p:tags r:id="rId29"/>
            </p:custDataLst>
          </p:nvPr>
        </p:nvSpPr>
        <p:spPr>
          <a:xfrm>
            <a:off x="5096002" y="3307300"/>
            <a:ext cx="1115583" cy="587469"/>
          </a:xfrm>
          <a:prstGeom prst="rect">
            <a:avLst/>
          </a:prstGeom>
          <a:noFill/>
        </p:spPr>
        <p:txBody>
          <a:bodyPr wrap="square" rtlCol="0" anchor="ctr" anchorCtr="0">
            <a:normAutofit/>
          </a:bodyPr>
          <a:p>
            <a:pPr lvl="0" algn="ctr" defTabSz="457200">
              <a:lnSpc>
                <a:spcPct val="120000"/>
              </a:lnSpc>
              <a:defRPr/>
            </a:pPr>
            <a:r>
              <a:rPr kumimoji="1" lang="zh-CN" altLang="en-US" sz="1400" b="1" spc="150">
                <a:solidFill>
                  <a:srgbClr val="FFFFFF"/>
                </a:solidFill>
                <a:latin typeface="+mj-ea"/>
                <a:ea typeface="+mj-ea"/>
                <a:cs typeface="微软雅黑" panose="020B0503020204020204" pitchFamily="34" charset="-122"/>
                <a:sym typeface="Arial" panose="020B0604020202020204" pitchFamily="34" charset="0"/>
              </a:rPr>
              <a:t>入户访问</a:t>
            </a:r>
            <a:endParaRPr kumimoji="1" lang="zh-CN" altLang="en-US" sz="1400" b="1" spc="150">
              <a:solidFill>
                <a:srgbClr val="FFFFFF"/>
              </a:solidFill>
              <a:latin typeface="+mj-ea"/>
              <a:ea typeface="+mj-ea"/>
              <a:cs typeface="微软雅黑" panose="020B0503020204020204" pitchFamily="34" charset="-122"/>
              <a:sym typeface="Arial" panose="020B0604020202020204" pitchFamily="34" charset="0"/>
            </a:endParaRPr>
          </a:p>
        </p:txBody>
      </p:sp>
      <p:sp>
        <p:nvSpPr>
          <p:cNvPr id="72" name="文本框 71"/>
          <p:cNvSpPr txBox="1"/>
          <p:nvPr>
            <p:custDataLst>
              <p:tags r:id="rId30"/>
            </p:custDataLst>
          </p:nvPr>
        </p:nvSpPr>
        <p:spPr>
          <a:xfrm>
            <a:off x="8968945" y="4999717"/>
            <a:ext cx="992326" cy="587469"/>
          </a:xfrm>
          <a:prstGeom prst="rect">
            <a:avLst/>
          </a:prstGeom>
          <a:noFill/>
        </p:spPr>
        <p:txBody>
          <a:bodyPr wrap="square" rtlCol="0" anchor="ctr" anchorCtr="0">
            <a:normAutofit/>
          </a:bodyPr>
          <a:p>
            <a:pPr lvl="0" algn="ctr" defTabSz="457200">
              <a:lnSpc>
                <a:spcPct val="120000"/>
              </a:lnSpc>
              <a:defRPr/>
            </a:pPr>
            <a:r>
              <a:rPr kumimoji="1" lang="zh-CN" altLang="en-US" sz="1400" b="1" spc="150">
                <a:solidFill>
                  <a:srgbClr val="FFFFFF"/>
                </a:solidFill>
                <a:latin typeface="+mj-ea"/>
                <a:ea typeface="+mj-ea"/>
                <a:cs typeface="微软雅黑" panose="020B0503020204020204" pitchFamily="34" charset="-122"/>
                <a:sym typeface="Arial" panose="020B0604020202020204" pitchFamily="34" charset="0"/>
              </a:rPr>
              <a:t>尝试访谈</a:t>
            </a:r>
            <a:endParaRPr kumimoji="1" lang="zh-CN" altLang="en-US" sz="1400" b="1" spc="150">
              <a:solidFill>
                <a:srgbClr val="FFFFFF"/>
              </a:solidFill>
              <a:latin typeface="+mj-ea"/>
              <a:ea typeface="+mj-ea"/>
              <a:cs typeface="微软雅黑" panose="020B0503020204020204" pitchFamily="34" charset="-122"/>
              <a:sym typeface="Arial" panose="020B0604020202020204" pitchFamily="34" charset="0"/>
            </a:endParaRPr>
          </a:p>
        </p:txBody>
      </p:sp>
      <p:sp>
        <p:nvSpPr>
          <p:cNvPr id="73" name="文本框 72"/>
          <p:cNvSpPr txBox="1"/>
          <p:nvPr>
            <p:custDataLst>
              <p:tags r:id="rId31"/>
            </p:custDataLst>
          </p:nvPr>
        </p:nvSpPr>
        <p:spPr>
          <a:xfrm>
            <a:off x="3750945" y="4857750"/>
            <a:ext cx="1230630" cy="587375"/>
          </a:xfrm>
          <a:prstGeom prst="rect">
            <a:avLst/>
          </a:prstGeom>
          <a:noFill/>
        </p:spPr>
        <p:txBody>
          <a:bodyPr wrap="square" rtlCol="0" anchor="ctr" anchorCtr="0"/>
          <a:p>
            <a:pPr lvl="0" algn="ctr" defTabSz="457200">
              <a:lnSpc>
                <a:spcPct val="120000"/>
              </a:lnSpc>
              <a:defRPr/>
            </a:pPr>
            <a:r>
              <a:rPr kumimoji="1" lang="zh-CN" altLang="en-US" sz="1400" b="1" spc="150">
                <a:solidFill>
                  <a:srgbClr val="009587"/>
                </a:solidFill>
                <a:latin typeface="+mj-ea"/>
                <a:ea typeface="+mj-ea"/>
                <a:cs typeface="微软雅黑" panose="020B0503020204020204" pitchFamily="34" charset="-122"/>
                <a:sym typeface="Arial" panose="020B0604020202020204" pitchFamily="34" charset="0"/>
              </a:rPr>
              <a:t>计算机辅助电话访问</a:t>
            </a:r>
            <a:endParaRPr kumimoji="1" lang="zh-CN" altLang="en-US" sz="1400" b="1" spc="150">
              <a:solidFill>
                <a:srgbClr val="009587"/>
              </a:solidFill>
              <a:latin typeface="+mj-ea"/>
              <a:ea typeface="+mj-ea"/>
              <a:cs typeface="微软雅黑" panose="020B0503020204020204" pitchFamily="34" charset="-122"/>
              <a:sym typeface="Arial" panose="020B0604020202020204" pitchFamily="34" charset="0"/>
            </a:endParaRPr>
          </a:p>
        </p:txBody>
      </p:sp>
      <p:sp>
        <p:nvSpPr>
          <p:cNvPr id="74" name="文本框 73"/>
          <p:cNvSpPr txBox="1"/>
          <p:nvPr>
            <p:custDataLst>
              <p:tags r:id="rId32"/>
            </p:custDataLst>
          </p:nvPr>
        </p:nvSpPr>
        <p:spPr>
          <a:xfrm>
            <a:off x="6504284" y="4674524"/>
            <a:ext cx="992326" cy="587469"/>
          </a:xfrm>
          <a:prstGeom prst="rect">
            <a:avLst/>
          </a:prstGeom>
          <a:noFill/>
        </p:spPr>
        <p:txBody>
          <a:bodyPr wrap="square" rtlCol="0" anchor="ctr" anchorCtr="0">
            <a:normAutofit/>
          </a:bodyPr>
          <a:p>
            <a:pPr lvl="0" algn="ctr" defTabSz="457200">
              <a:lnSpc>
                <a:spcPct val="120000"/>
              </a:lnSpc>
              <a:defRPr/>
            </a:pPr>
            <a:r>
              <a:rPr kumimoji="1" lang="zh-CN" altLang="en-US" sz="1400" b="1" spc="150">
                <a:solidFill>
                  <a:srgbClr val="CDDC39"/>
                </a:solidFill>
                <a:latin typeface="+mj-ea"/>
                <a:ea typeface="+mj-ea"/>
                <a:cs typeface="微软雅黑" panose="020B0503020204020204" pitchFamily="34" charset="-122"/>
                <a:sym typeface="Arial" panose="020B0604020202020204" pitchFamily="34" charset="0"/>
              </a:rPr>
              <a:t>拦截访问</a:t>
            </a:r>
            <a:endParaRPr kumimoji="1" lang="zh-CN" altLang="en-US" sz="1400" b="1" spc="150">
              <a:solidFill>
                <a:srgbClr val="CDDC39"/>
              </a:solidFill>
              <a:latin typeface="+mj-ea"/>
              <a:ea typeface="+mj-ea"/>
              <a:cs typeface="微软雅黑" panose="020B0503020204020204" pitchFamily="34" charset="-122"/>
              <a:sym typeface="Arial" panose="020B0604020202020204" pitchFamily="34" charset="0"/>
            </a:endParaRPr>
          </a:p>
        </p:txBody>
      </p:sp>
      <p:sp>
        <p:nvSpPr>
          <p:cNvPr id="75" name="文本框 74"/>
          <p:cNvSpPr txBox="1"/>
          <p:nvPr>
            <p:custDataLst>
              <p:tags r:id="rId33"/>
            </p:custDataLst>
          </p:nvPr>
        </p:nvSpPr>
        <p:spPr>
          <a:xfrm>
            <a:off x="7728297" y="3638820"/>
            <a:ext cx="992326" cy="587469"/>
          </a:xfrm>
          <a:prstGeom prst="rect">
            <a:avLst/>
          </a:prstGeom>
          <a:noFill/>
        </p:spPr>
        <p:txBody>
          <a:bodyPr wrap="square" rtlCol="0" anchor="ctr" anchorCtr="0">
            <a:normAutofit/>
          </a:bodyPr>
          <a:p>
            <a:pPr lvl="0" algn="ctr" defTabSz="457200">
              <a:lnSpc>
                <a:spcPct val="120000"/>
              </a:lnSpc>
              <a:defRPr/>
            </a:pPr>
            <a:r>
              <a:rPr kumimoji="1" lang="zh-CN" altLang="en-US" sz="1400" b="1" spc="150">
                <a:solidFill>
                  <a:srgbClr val="00BCD3"/>
                </a:solidFill>
                <a:latin typeface="+mj-ea"/>
                <a:ea typeface="+mj-ea"/>
                <a:cs typeface="微软雅黑" panose="020B0503020204020204" pitchFamily="34" charset="-122"/>
                <a:sym typeface="Arial" panose="020B0604020202020204" pitchFamily="34" charset="0"/>
              </a:rPr>
              <a:t>小姐座谈</a:t>
            </a:r>
            <a:endParaRPr kumimoji="1" lang="zh-CN" altLang="en-US" sz="1400" b="1" spc="150">
              <a:solidFill>
                <a:srgbClr val="00BCD3"/>
              </a:solidFill>
              <a:latin typeface="+mj-ea"/>
              <a:ea typeface="+mj-ea"/>
              <a:cs typeface="微软雅黑" panose="020B0503020204020204" pitchFamily="34" charset="-122"/>
              <a:sym typeface="Arial" panose="020B0604020202020204" pitchFamily="34" charset="0"/>
            </a:endParaRPr>
          </a:p>
        </p:txBody>
      </p:sp>
      <p:sp>
        <p:nvSpPr>
          <p:cNvPr id="76" name="文本框 75"/>
          <p:cNvSpPr txBox="1"/>
          <p:nvPr>
            <p:custDataLst>
              <p:tags r:id="rId34"/>
            </p:custDataLst>
          </p:nvPr>
        </p:nvSpPr>
        <p:spPr>
          <a:xfrm>
            <a:off x="9897639" y="3304530"/>
            <a:ext cx="1098914" cy="587469"/>
          </a:xfrm>
          <a:prstGeom prst="rect">
            <a:avLst/>
          </a:prstGeom>
          <a:noFill/>
        </p:spPr>
        <p:txBody>
          <a:bodyPr wrap="square" rtlCol="0" anchor="ctr" anchorCtr="0">
            <a:normAutofit/>
          </a:bodyPr>
          <a:p>
            <a:pPr lvl="0" algn="ctr" defTabSz="457200">
              <a:lnSpc>
                <a:spcPct val="120000"/>
              </a:lnSpc>
              <a:defRPr/>
            </a:pPr>
            <a:r>
              <a:rPr kumimoji="1" lang="zh-CN" altLang="en-US" sz="1400" b="1" spc="150">
                <a:solidFill>
                  <a:srgbClr val="2196F3">
                    <a:lumMod val="75000"/>
                  </a:srgbClr>
                </a:solidFill>
                <a:latin typeface="+mj-ea"/>
                <a:ea typeface="+mj-ea"/>
                <a:cs typeface="微软雅黑" panose="020B0503020204020204" pitchFamily="34" charset="-122"/>
                <a:sym typeface="Arial" panose="020B0604020202020204" pitchFamily="34" charset="0"/>
              </a:rPr>
              <a:t>投影技法</a:t>
            </a:r>
            <a:endParaRPr kumimoji="1" lang="zh-CN" altLang="en-US" sz="1400" b="1" spc="150">
              <a:solidFill>
                <a:srgbClr val="2196F3">
                  <a:lumMod val="75000"/>
                </a:srgbClr>
              </a:solidFill>
              <a:latin typeface="+mj-ea"/>
              <a:ea typeface="+mj-ea"/>
              <a:cs typeface="微软雅黑" panose="020B0503020204020204" pitchFamily="34" charset="-122"/>
              <a:sym typeface="Arial" panose="020B0604020202020204" pitchFamily="34" charset="0"/>
            </a:endParaRPr>
          </a:p>
        </p:txBody>
      </p:sp>
    </p:spTree>
    <p:custDataLst>
      <p:tags r:id="rId3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842"/>
                                        </p:tgtEl>
                                        <p:attrNameLst>
                                          <p:attrName>style.visibility</p:attrName>
                                        </p:attrNameLst>
                                      </p:cBhvr>
                                      <p:to>
                                        <p:strVal val="visible"/>
                                      </p:to>
                                    </p:set>
                                    <p:animEffect transition="in" filter="barn(outVertical)">
                                      <p:cBhvr>
                                        <p:cTn id="13" dur="500"/>
                                        <p:tgtEl>
                                          <p:spTgt spid="842"/>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843"/>
                                        </p:tgtEl>
                                        <p:attrNameLst>
                                          <p:attrName>style.visibility</p:attrName>
                                        </p:attrNameLst>
                                      </p:cBhvr>
                                      <p:to>
                                        <p:strVal val="visible"/>
                                      </p:to>
                                    </p:set>
                                    <p:animEffect transition="in" filter="barn(outVertical)">
                                      <p:cBhvr>
                                        <p:cTn id="16" dur="500"/>
                                        <p:tgtEl>
                                          <p:spTgt spid="843"/>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barn(outVertical)">
                                      <p:cBhvr>
                                        <p:cTn id="19" dur="500"/>
                                        <p:tgtEl>
                                          <p:spTgt spid="68"/>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861"/>
                                        </p:tgtEl>
                                        <p:attrNameLst>
                                          <p:attrName>style.visibility</p:attrName>
                                        </p:attrNameLst>
                                      </p:cBhvr>
                                      <p:to>
                                        <p:strVal val="visible"/>
                                      </p:to>
                                    </p:set>
                                    <p:animEffect transition="in" filter="barn(outVertical)">
                                      <p:cBhvr>
                                        <p:cTn id="22" dur="500"/>
                                        <p:tgtEl>
                                          <p:spTgt spid="861"/>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862"/>
                                        </p:tgtEl>
                                        <p:attrNameLst>
                                          <p:attrName>style.visibility</p:attrName>
                                        </p:attrNameLst>
                                      </p:cBhvr>
                                      <p:to>
                                        <p:strVal val="visible"/>
                                      </p:to>
                                    </p:set>
                                    <p:animEffect transition="in" filter="barn(outVertical)">
                                      <p:cBhvr>
                                        <p:cTn id="25" dur="500"/>
                                        <p:tgtEl>
                                          <p:spTgt spid="862"/>
                                        </p:tgtEl>
                                      </p:cBhvr>
                                    </p:animEffect>
                                  </p:childTnLst>
                                </p:cTn>
                              </p:par>
                              <p:par>
                                <p:cTn id="26" presetID="16" presetClass="entr" presetSubtype="37" fill="hold" grpId="0" nodeType="withEffect">
                                  <p:stCondLst>
                                    <p:cond delay="0"/>
                                  </p:stCondLst>
                                  <p:childTnLst>
                                    <p:set>
                                      <p:cBhvr>
                                        <p:cTn id="27" dur="1" fill="hold">
                                          <p:stCondLst>
                                            <p:cond delay="0"/>
                                          </p:stCondLst>
                                        </p:cTn>
                                        <p:tgtEl>
                                          <p:spTgt spid="863"/>
                                        </p:tgtEl>
                                        <p:attrNameLst>
                                          <p:attrName>style.visibility</p:attrName>
                                        </p:attrNameLst>
                                      </p:cBhvr>
                                      <p:to>
                                        <p:strVal val="visible"/>
                                      </p:to>
                                    </p:set>
                                    <p:animEffect transition="in" filter="barn(outVertical)">
                                      <p:cBhvr>
                                        <p:cTn id="28" dur="500"/>
                                        <p:tgtEl>
                                          <p:spTgt spid="863"/>
                                        </p:tgtEl>
                                      </p:cBhvr>
                                    </p:animEffect>
                                  </p:childTnLst>
                                </p:cTn>
                              </p:par>
                              <p:par>
                                <p:cTn id="29" presetID="16" presetClass="entr" presetSubtype="37" fill="hold" grpId="0" nodeType="withEffect">
                                  <p:stCondLst>
                                    <p:cond delay="0"/>
                                  </p:stCondLst>
                                  <p:childTnLst>
                                    <p:set>
                                      <p:cBhvr>
                                        <p:cTn id="30" dur="1" fill="hold">
                                          <p:stCondLst>
                                            <p:cond delay="0"/>
                                          </p:stCondLst>
                                        </p:cTn>
                                        <p:tgtEl>
                                          <p:spTgt spid="864"/>
                                        </p:tgtEl>
                                        <p:attrNameLst>
                                          <p:attrName>style.visibility</p:attrName>
                                        </p:attrNameLst>
                                      </p:cBhvr>
                                      <p:to>
                                        <p:strVal val="visible"/>
                                      </p:to>
                                    </p:set>
                                    <p:animEffect transition="in" filter="barn(outVertical)">
                                      <p:cBhvr>
                                        <p:cTn id="31" dur="500"/>
                                        <p:tgtEl>
                                          <p:spTgt spid="864"/>
                                        </p:tgtEl>
                                      </p:cBhvr>
                                    </p:animEffect>
                                  </p:childTnLst>
                                </p:cTn>
                              </p:par>
                              <p:par>
                                <p:cTn id="32" presetID="16" presetClass="entr" presetSubtype="37" fill="hold" grpId="0" nodeType="withEffect">
                                  <p:stCondLst>
                                    <p:cond delay="0"/>
                                  </p:stCondLst>
                                  <p:childTnLst>
                                    <p:set>
                                      <p:cBhvr>
                                        <p:cTn id="33" dur="1" fill="hold">
                                          <p:stCondLst>
                                            <p:cond delay="0"/>
                                          </p:stCondLst>
                                        </p:cTn>
                                        <p:tgtEl>
                                          <p:spTgt spid="865"/>
                                        </p:tgtEl>
                                        <p:attrNameLst>
                                          <p:attrName>style.visibility</p:attrName>
                                        </p:attrNameLst>
                                      </p:cBhvr>
                                      <p:to>
                                        <p:strVal val="visible"/>
                                      </p:to>
                                    </p:set>
                                    <p:animEffect transition="in" filter="barn(outVertical)">
                                      <p:cBhvr>
                                        <p:cTn id="34" dur="500"/>
                                        <p:tgtEl>
                                          <p:spTgt spid="865"/>
                                        </p:tgtEl>
                                      </p:cBhvr>
                                    </p:animEffect>
                                  </p:childTnLst>
                                </p:cTn>
                              </p:par>
                              <p:par>
                                <p:cTn id="35" presetID="16" presetClass="entr" presetSubtype="37" fill="hold" grpId="0" nodeType="withEffect">
                                  <p:stCondLst>
                                    <p:cond delay="0"/>
                                  </p:stCondLst>
                                  <p:childTnLst>
                                    <p:set>
                                      <p:cBhvr>
                                        <p:cTn id="36" dur="1" fill="hold">
                                          <p:stCondLst>
                                            <p:cond delay="0"/>
                                          </p:stCondLst>
                                        </p:cTn>
                                        <p:tgtEl>
                                          <p:spTgt spid="866"/>
                                        </p:tgtEl>
                                        <p:attrNameLst>
                                          <p:attrName>style.visibility</p:attrName>
                                        </p:attrNameLst>
                                      </p:cBhvr>
                                      <p:to>
                                        <p:strVal val="visible"/>
                                      </p:to>
                                    </p:set>
                                    <p:animEffect transition="in" filter="barn(outVertical)">
                                      <p:cBhvr>
                                        <p:cTn id="37" dur="500"/>
                                        <p:tgtEl>
                                          <p:spTgt spid="86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67"/>
                                        </p:tgtEl>
                                        <p:attrNameLst>
                                          <p:attrName>style.visibility</p:attrName>
                                        </p:attrNameLst>
                                      </p:cBhvr>
                                      <p:to>
                                        <p:strVal val="visible"/>
                                      </p:to>
                                    </p:set>
                                    <p:animEffect transition="in" filter="barn(outVertical)">
                                      <p:cBhvr>
                                        <p:cTn id="40" dur="500"/>
                                        <p:tgtEl>
                                          <p:spTgt spid="867"/>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868"/>
                                        </p:tgtEl>
                                        <p:attrNameLst>
                                          <p:attrName>style.visibility</p:attrName>
                                        </p:attrNameLst>
                                      </p:cBhvr>
                                      <p:to>
                                        <p:strVal val="visible"/>
                                      </p:to>
                                    </p:set>
                                    <p:animEffect transition="in" filter="barn(outVertical)">
                                      <p:cBhvr>
                                        <p:cTn id="43" dur="500"/>
                                        <p:tgtEl>
                                          <p:spTgt spid="868"/>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869"/>
                                        </p:tgtEl>
                                        <p:attrNameLst>
                                          <p:attrName>style.visibility</p:attrName>
                                        </p:attrNameLst>
                                      </p:cBhvr>
                                      <p:to>
                                        <p:strVal val="visible"/>
                                      </p:to>
                                    </p:set>
                                    <p:animEffect transition="in" filter="barn(outVertical)">
                                      <p:cBhvr>
                                        <p:cTn id="46" dur="500"/>
                                        <p:tgtEl>
                                          <p:spTgt spid="869"/>
                                        </p:tgtEl>
                                      </p:cBhvr>
                                    </p:animEffect>
                                  </p:childTnLst>
                                </p:cTn>
                              </p:par>
                              <p:par>
                                <p:cTn id="47" presetID="16" presetClass="entr" presetSubtype="37" fill="hold" grpId="0" nodeType="withEffect">
                                  <p:stCondLst>
                                    <p:cond delay="0"/>
                                  </p:stCondLst>
                                  <p:childTnLst>
                                    <p:set>
                                      <p:cBhvr>
                                        <p:cTn id="48" dur="1" fill="hold">
                                          <p:stCondLst>
                                            <p:cond delay="0"/>
                                          </p:stCondLst>
                                        </p:cTn>
                                        <p:tgtEl>
                                          <p:spTgt spid="871"/>
                                        </p:tgtEl>
                                        <p:attrNameLst>
                                          <p:attrName>style.visibility</p:attrName>
                                        </p:attrNameLst>
                                      </p:cBhvr>
                                      <p:to>
                                        <p:strVal val="visible"/>
                                      </p:to>
                                    </p:set>
                                    <p:animEffect transition="in" filter="barn(outVertical)">
                                      <p:cBhvr>
                                        <p:cTn id="49" dur="500"/>
                                        <p:tgtEl>
                                          <p:spTgt spid="871"/>
                                        </p:tgtEl>
                                      </p:cBhvr>
                                    </p:animEffect>
                                  </p:childTnLst>
                                </p:cTn>
                              </p:par>
                              <p:par>
                                <p:cTn id="50" presetID="16" presetClass="entr" presetSubtype="37" fill="hold" grpId="0" nodeType="withEffect">
                                  <p:stCondLst>
                                    <p:cond delay="0"/>
                                  </p:stCondLst>
                                  <p:childTnLst>
                                    <p:set>
                                      <p:cBhvr>
                                        <p:cTn id="51" dur="1" fill="hold">
                                          <p:stCondLst>
                                            <p:cond delay="0"/>
                                          </p:stCondLst>
                                        </p:cTn>
                                        <p:tgtEl>
                                          <p:spTgt spid="872"/>
                                        </p:tgtEl>
                                        <p:attrNameLst>
                                          <p:attrName>style.visibility</p:attrName>
                                        </p:attrNameLst>
                                      </p:cBhvr>
                                      <p:to>
                                        <p:strVal val="visible"/>
                                      </p:to>
                                    </p:set>
                                    <p:animEffect transition="in" filter="barn(outVertical)">
                                      <p:cBhvr>
                                        <p:cTn id="52" dur="500"/>
                                        <p:tgtEl>
                                          <p:spTgt spid="872"/>
                                        </p:tgtEl>
                                      </p:cBhvr>
                                    </p:animEffect>
                                  </p:childTnLst>
                                </p:cTn>
                              </p:par>
                              <p:par>
                                <p:cTn id="53" presetID="16" presetClass="entr" presetSubtype="37" fill="hold" grpId="0" nodeType="withEffect">
                                  <p:stCondLst>
                                    <p:cond delay="0"/>
                                  </p:stCondLst>
                                  <p:childTnLst>
                                    <p:set>
                                      <p:cBhvr>
                                        <p:cTn id="54" dur="1" fill="hold">
                                          <p:stCondLst>
                                            <p:cond delay="0"/>
                                          </p:stCondLst>
                                        </p:cTn>
                                        <p:tgtEl>
                                          <p:spTgt spid="873"/>
                                        </p:tgtEl>
                                        <p:attrNameLst>
                                          <p:attrName>style.visibility</p:attrName>
                                        </p:attrNameLst>
                                      </p:cBhvr>
                                      <p:to>
                                        <p:strVal val="visible"/>
                                      </p:to>
                                    </p:set>
                                    <p:animEffect transition="in" filter="barn(outVertical)">
                                      <p:cBhvr>
                                        <p:cTn id="55" dur="500"/>
                                        <p:tgtEl>
                                          <p:spTgt spid="873"/>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barn(outVertical)">
                                      <p:cBhvr>
                                        <p:cTn id="58" dur="500"/>
                                        <p:tgtEl>
                                          <p:spTgt spid="69"/>
                                        </p:tgtEl>
                                      </p:cBhvr>
                                    </p:animEffect>
                                  </p:childTnLst>
                                </p:cTn>
                              </p:par>
                              <p:par>
                                <p:cTn id="59" presetID="16" presetClass="entr" presetSubtype="37" fill="hold" grpId="0" nodeType="withEffect">
                                  <p:stCondLst>
                                    <p:cond delay="0"/>
                                  </p:stCondLst>
                                  <p:childTnLst>
                                    <p:set>
                                      <p:cBhvr>
                                        <p:cTn id="60" dur="1" fill="hold">
                                          <p:stCondLst>
                                            <p:cond delay="0"/>
                                          </p:stCondLst>
                                        </p:cTn>
                                        <p:tgtEl>
                                          <p:spTgt spid="875"/>
                                        </p:tgtEl>
                                        <p:attrNameLst>
                                          <p:attrName>style.visibility</p:attrName>
                                        </p:attrNameLst>
                                      </p:cBhvr>
                                      <p:to>
                                        <p:strVal val="visible"/>
                                      </p:to>
                                    </p:set>
                                    <p:animEffect transition="in" filter="barn(outVertical)">
                                      <p:cBhvr>
                                        <p:cTn id="61" dur="500"/>
                                        <p:tgtEl>
                                          <p:spTgt spid="875"/>
                                        </p:tgtEl>
                                      </p:cBhvr>
                                    </p:animEffect>
                                  </p:childTnLst>
                                </p:cTn>
                              </p:par>
                              <p:par>
                                <p:cTn id="62" presetID="16" presetClass="entr" presetSubtype="37" fill="hold" grpId="0" nodeType="withEffect">
                                  <p:stCondLst>
                                    <p:cond delay="0"/>
                                  </p:stCondLst>
                                  <p:childTnLst>
                                    <p:set>
                                      <p:cBhvr>
                                        <p:cTn id="63" dur="1" fill="hold">
                                          <p:stCondLst>
                                            <p:cond delay="0"/>
                                          </p:stCondLst>
                                        </p:cTn>
                                        <p:tgtEl>
                                          <p:spTgt spid="876"/>
                                        </p:tgtEl>
                                        <p:attrNameLst>
                                          <p:attrName>style.visibility</p:attrName>
                                        </p:attrNameLst>
                                      </p:cBhvr>
                                      <p:to>
                                        <p:strVal val="visible"/>
                                      </p:to>
                                    </p:set>
                                    <p:animEffect transition="in" filter="barn(outVertical)">
                                      <p:cBhvr>
                                        <p:cTn id="64" dur="500"/>
                                        <p:tgtEl>
                                          <p:spTgt spid="876"/>
                                        </p:tgtEl>
                                      </p:cBhvr>
                                    </p:animEffect>
                                  </p:childTnLst>
                                </p:cTn>
                              </p:par>
                              <p:par>
                                <p:cTn id="65" presetID="16" presetClass="entr" presetSubtype="37" fill="hold" grpId="0" nodeType="withEffect">
                                  <p:stCondLst>
                                    <p:cond delay="0"/>
                                  </p:stCondLst>
                                  <p:childTnLst>
                                    <p:set>
                                      <p:cBhvr>
                                        <p:cTn id="66" dur="1" fill="hold">
                                          <p:stCondLst>
                                            <p:cond delay="0"/>
                                          </p:stCondLst>
                                        </p:cTn>
                                        <p:tgtEl>
                                          <p:spTgt spid="877"/>
                                        </p:tgtEl>
                                        <p:attrNameLst>
                                          <p:attrName>style.visibility</p:attrName>
                                        </p:attrNameLst>
                                      </p:cBhvr>
                                      <p:to>
                                        <p:strVal val="visible"/>
                                      </p:to>
                                    </p:set>
                                    <p:animEffect transition="in" filter="barn(outVertical)">
                                      <p:cBhvr>
                                        <p:cTn id="67" dur="500"/>
                                        <p:tgtEl>
                                          <p:spTgt spid="877"/>
                                        </p:tgtEl>
                                      </p:cBhvr>
                                    </p:animEffect>
                                  </p:childTnLst>
                                </p:cTn>
                              </p:par>
                              <p:par>
                                <p:cTn id="68" presetID="16" presetClass="entr" presetSubtype="37" fill="hold" grpId="0" nodeType="withEffect">
                                  <p:stCondLst>
                                    <p:cond delay="0"/>
                                  </p:stCondLst>
                                  <p:childTnLst>
                                    <p:set>
                                      <p:cBhvr>
                                        <p:cTn id="69" dur="1" fill="hold">
                                          <p:stCondLst>
                                            <p:cond delay="0"/>
                                          </p:stCondLst>
                                        </p:cTn>
                                        <p:tgtEl>
                                          <p:spTgt spid="878"/>
                                        </p:tgtEl>
                                        <p:attrNameLst>
                                          <p:attrName>style.visibility</p:attrName>
                                        </p:attrNameLst>
                                      </p:cBhvr>
                                      <p:to>
                                        <p:strVal val="visible"/>
                                      </p:to>
                                    </p:set>
                                    <p:animEffect transition="in" filter="barn(outVertical)">
                                      <p:cBhvr>
                                        <p:cTn id="70" dur="500"/>
                                        <p:tgtEl>
                                          <p:spTgt spid="878"/>
                                        </p:tgtEl>
                                      </p:cBhvr>
                                    </p:animEffect>
                                  </p:childTnLst>
                                </p:cTn>
                              </p:par>
                              <p:par>
                                <p:cTn id="71" presetID="16" presetClass="entr" presetSubtype="37" fill="hold" grpId="0" nodeType="withEffect">
                                  <p:stCondLst>
                                    <p:cond delay="0"/>
                                  </p:stCondLst>
                                  <p:childTnLst>
                                    <p:set>
                                      <p:cBhvr>
                                        <p:cTn id="72" dur="1" fill="hold">
                                          <p:stCondLst>
                                            <p:cond delay="0"/>
                                          </p:stCondLst>
                                        </p:cTn>
                                        <p:tgtEl>
                                          <p:spTgt spid="879"/>
                                        </p:tgtEl>
                                        <p:attrNameLst>
                                          <p:attrName>style.visibility</p:attrName>
                                        </p:attrNameLst>
                                      </p:cBhvr>
                                      <p:to>
                                        <p:strVal val="visible"/>
                                      </p:to>
                                    </p:set>
                                    <p:animEffect transition="in" filter="barn(outVertical)">
                                      <p:cBhvr>
                                        <p:cTn id="73" dur="500"/>
                                        <p:tgtEl>
                                          <p:spTgt spid="879"/>
                                        </p:tgtEl>
                                      </p:cBhvr>
                                    </p:animEffect>
                                  </p:childTnLst>
                                </p:cTn>
                              </p:par>
                              <p:par>
                                <p:cTn id="74" presetID="16" presetClass="entr" presetSubtype="37" fill="hold" grpId="0" nodeType="withEffect">
                                  <p:stCondLst>
                                    <p:cond delay="0"/>
                                  </p:stCondLst>
                                  <p:childTnLst>
                                    <p:set>
                                      <p:cBhvr>
                                        <p:cTn id="75" dur="1" fill="hold">
                                          <p:stCondLst>
                                            <p:cond delay="0"/>
                                          </p:stCondLst>
                                        </p:cTn>
                                        <p:tgtEl>
                                          <p:spTgt spid="880"/>
                                        </p:tgtEl>
                                        <p:attrNameLst>
                                          <p:attrName>style.visibility</p:attrName>
                                        </p:attrNameLst>
                                      </p:cBhvr>
                                      <p:to>
                                        <p:strVal val="visible"/>
                                      </p:to>
                                    </p:set>
                                    <p:animEffect transition="in" filter="barn(outVertical)">
                                      <p:cBhvr>
                                        <p:cTn id="76" dur="500"/>
                                        <p:tgtEl>
                                          <p:spTgt spid="880"/>
                                        </p:tgtEl>
                                      </p:cBhvr>
                                    </p:animEffect>
                                  </p:childTnLst>
                                </p:cTn>
                              </p:par>
                              <p:par>
                                <p:cTn id="77" presetID="16" presetClass="entr" presetSubtype="37"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barn(outVertical)">
                                      <p:cBhvr>
                                        <p:cTn id="79" dur="500"/>
                                        <p:tgtEl>
                                          <p:spTgt spid="70"/>
                                        </p:tgtEl>
                                      </p:cBhvr>
                                    </p:animEffect>
                                  </p:childTnLst>
                                </p:cTn>
                              </p:par>
                              <p:par>
                                <p:cTn id="80" presetID="16" presetClass="entr" presetSubtype="37" fill="hold" grpId="0" nodeType="with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barn(outVertical)">
                                      <p:cBhvr>
                                        <p:cTn id="82" dur="500"/>
                                        <p:tgtEl>
                                          <p:spTgt spid="71"/>
                                        </p:tgtEl>
                                      </p:cBhvr>
                                    </p:animEffect>
                                  </p:childTnLst>
                                </p:cTn>
                              </p:par>
                              <p:par>
                                <p:cTn id="83" presetID="16" presetClass="entr" presetSubtype="37" fill="hold" grpId="0" nodeType="withEffect">
                                  <p:stCondLst>
                                    <p:cond delay="0"/>
                                  </p:stCondLst>
                                  <p:childTnLst>
                                    <p:set>
                                      <p:cBhvr>
                                        <p:cTn id="84" dur="1" fill="hold">
                                          <p:stCondLst>
                                            <p:cond delay="0"/>
                                          </p:stCondLst>
                                        </p:cTn>
                                        <p:tgtEl>
                                          <p:spTgt spid="72"/>
                                        </p:tgtEl>
                                        <p:attrNameLst>
                                          <p:attrName>style.visibility</p:attrName>
                                        </p:attrNameLst>
                                      </p:cBhvr>
                                      <p:to>
                                        <p:strVal val="visible"/>
                                      </p:to>
                                    </p:set>
                                    <p:animEffect transition="in" filter="barn(outVertical)">
                                      <p:cBhvr>
                                        <p:cTn id="85" dur="500"/>
                                        <p:tgtEl>
                                          <p:spTgt spid="72"/>
                                        </p:tgtEl>
                                      </p:cBhvr>
                                    </p:animEffect>
                                  </p:childTnLst>
                                </p:cTn>
                              </p:par>
                              <p:par>
                                <p:cTn id="86" presetID="16" presetClass="entr" presetSubtype="37" fill="hold" grpId="0" nodeType="with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barn(outVertical)">
                                      <p:cBhvr>
                                        <p:cTn id="88" dur="500"/>
                                        <p:tgtEl>
                                          <p:spTgt spid="73"/>
                                        </p:tgtEl>
                                      </p:cBhvr>
                                    </p:animEffect>
                                  </p:childTnLst>
                                </p:cTn>
                              </p:par>
                              <p:par>
                                <p:cTn id="89" presetID="16" presetClass="entr" presetSubtype="37" fill="hold" grpId="0" nodeType="with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barn(outVertical)">
                                      <p:cBhvr>
                                        <p:cTn id="91" dur="500"/>
                                        <p:tgtEl>
                                          <p:spTgt spid="74"/>
                                        </p:tgtEl>
                                      </p:cBhvr>
                                    </p:animEffect>
                                  </p:childTnLst>
                                </p:cTn>
                              </p:par>
                              <p:par>
                                <p:cTn id="92" presetID="16" presetClass="entr" presetSubtype="37"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barn(outVertical)">
                                      <p:cBhvr>
                                        <p:cTn id="94" dur="500"/>
                                        <p:tgtEl>
                                          <p:spTgt spid="75"/>
                                        </p:tgtEl>
                                      </p:cBhvr>
                                    </p:animEffect>
                                  </p:childTnLst>
                                </p:cTn>
                              </p:par>
                              <p:par>
                                <p:cTn id="95" presetID="16" presetClass="entr" presetSubtype="37" fill="hold" grpId="0" nodeType="withEffect">
                                  <p:stCondLst>
                                    <p:cond delay="0"/>
                                  </p:stCondLst>
                                  <p:childTnLst>
                                    <p:set>
                                      <p:cBhvr>
                                        <p:cTn id="96" dur="1" fill="hold">
                                          <p:stCondLst>
                                            <p:cond delay="0"/>
                                          </p:stCondLst>
                                        </p:cTn>
                                        <p:tgtEl>
                                          <p:spTgt spid="76"/>
                                        </p:tgtEl>
                                        <p:attrNameLst>
                                          <p:attrName>style.visibility</p:attrName>
                                        </p:attrNameLst>
                                      </p:cBhvr>
                                      <p:to>
                                        <p:strVal val="visible"/>
                                      </p:to>
                                    </p:set>
                                    <p:animEffect transition="in" filter="barn(outVertical)">
                                      <p:cBhvr>
                                        <p:cTn id="9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42" grpId="0" animBg="1"/>
      <p:bldP spid="843" grpId="0" animBg="1"/>
      <p:bldP spid="68" grpId="0" animBg="1"/>
      <p:bldP spid="861" grpId="0" animBg="1"/>
      <p:bldP spid="862" grpId="0" animBg="1"/>
      <p:bldP spid="863" grpId="0" animBg="1"/>
      <p:bldP spid="864" grpId="0" animBg="1"/>
      <p:bldP spid="865" grpId="0" animBg="1"/>
      <p:bldP spid="866" grpId="0" animBg="1"/>
      <p:bldP spid="867" grpId="0" animBg="1"/>
      <p:bldP spid="868" grpId="0" animBg="1"/>
      <p:bldP spid="869" grpId="0" animBg="1"/>
      <p:bldP spid="871" grpId="0" animBg="1"/>
      <p:bldP spid="872" grpId="0" animBg="1"/>
      <p:bldP spid="873" grpId="0" animBg="1"/>
      <p:bldP spid="69" grpId="0" animBg="1"/>
      <p:bldP spid="875" grpId="0" animBg="1"/>
      <p:bldP spid="876" grpId="0" animBg="1"/>
      <p:bldP spid="877" grpId="0" animBg="1"/>
      <p:bldP spid="878" grpId="0" animBg="1"/>
      <p:bldP spid="879" grpId="0" animBg="1"/>
      <p:bldP spid="880" grpId="0" animBg="1"/>
      <p:bldP spid="70" grpId="0"/>
      <p:bldP spid="71" grpId="0"/>
      <p:bldP spid="72" grpId="0"/>
      <p:bldP spid="73" grpId="0"/>
      <p:bldP spid="74" grpId="0"/>
      <p:bldP spid="75" grpId="0"/>
      <p:bldP spid="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圆角矩形 39"/>
          <p:cNvSpPr/>
          <p:nvPr>
            <p:custDataLst>
              <p:tags r:id="rId1"/>
            </p:custDataLst>
          </p:nvPr>
        </p:nvSpPr>
        <p:spPr>
          <a:xfrm>
            <a:off x="1258570" y="876935"/>
            <a:ext cx="283591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2"/>
            </p:custDataLst>
          </p:nvPr>
        </p:nvSpPr>
        <p:spPr>
          <a:xfrm>
            <a:off x="3951605" y="770890"/>
            <a:ext cx="535305"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3"/>
            </p:custDataLst>
          </p:nvPr>
        </p:nvSpPr>
        <p:spPr>
          <a:xfrm rot="10800000">
            <a:off x="1153160" y="1170940"/>
            <a:ext cx="535305"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3" name="Title 6"/>
          <p:cNvSpPr txBox="1"/>
          <p:nvPr>
            <p:custDataLst>
              <p:tags r:id="rId4"/>
            </p:custDataLst>
          </p:nvPr>
        </p:nvSpPr>
        <p:spPr>
          <a:xfrm>
            <a:off x="1487488" y="922020"/>
            <a:ext cx="237807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（三）市场调查流程</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1056005" y="1760855"/>
            <a:ext cx="10080000" cy="368300"/>
          </a:xfrm>
          <a:prstGeom prst="rect">
            <a:avLst/>
          </a:prstGeom>
          <a:noFill/>
        </p:spPr>
        <p:txBody>
          <a:bodyPr wrap="square" rtlCol="0">
            <a:spAutoFit/>
          </a:bodyPr>
          <a:p>
            <a:pPr indent="457200" algn="just"/>
            <a:r>
              <a:rPr lang="zh-CN" altLang="en-US" dirty="0">
                <a:latin typeface="+mn-lt"/>
                <a:ea typeface="+mn-ea"/>
                <a:sym typeface="+mn-ea"/>
              </a:rPr>
              <a:t>一般来说，市场调研按照以下步骤进行：</a:t>
            </a:r>
            <a:endParaRPr lang="zh-CN" altLang="en-US"/>
          </a:p>
        </p:txBody>
      </p:sp>
      <p:grpSp>
        <p:nvGrpSpPr>
          <p:cNvPr id="6725" name="组合 6724"/>
          <p:cNvGrpSpPr/>
          <p:nvPr>
            <p:custDataLst>
              <p:tags r:id="rId5"/>
            </p:custDataLst>
          </p:nvPr>
        </p:nvGrpSpPr>
        <p:grpSpPr>
          <a:xfrm>
            <a:off x="1017905" y="2489835"/>
            <a:ext cx="10156190" cy="2752090"/>
            <a:chOff x="1239853" y="1581519"/>
            <a:chExt cx="9584279" cy="2597289"/>
          </a:xfrm>
        </p:grpSpPr>
        <p:grpSp>
          <p:nvGrpSpPr>
            <p:cNvPr id="6726" name="组合 6725"/>
            <p:cNvGrpSpPr/>
            <p:nvPr>
              <p:custDataLst>
                <p:tags r:id="rId6"/>
              </p:custDataLst>
            </p:nvPr>
          </p:nvGrpSpPr>
          <p:grpSpPr>
            <a:xfrm>
              <a:off x="4557801" y="2123798"/>
              <a:ext cx="2476519" cy="2055010"/>
              <a:chOff x="3270265" y="3051813"/>
              <a:chExt cx="2095807" cy="1739096"/>
            </a:xfrm>
          </p:grpSpPr>
          <p:sp>
            <p:nvSpPr>
              <p:cNvPr id="6727" name="六边形 6726"/>
              <p:cNvSpPr/>
              <p:nvPr>
                <p:custDataLst>
                  <p:tags r:id="rId7"/>
                </p:custDataLst>
              </p:nvPr>
            </p:nvSpPr>
            <p:spPr>
              <a:xfrm>
                <a:off x="4487101" y="3051813"/>
                <a:ext cx="235890" cy="203354"/>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p>
                <a:pPr algn="ctr"/>
                <a:endParaRPr lang="zh-CN" altLang="en-US" sz="1790">
                  <a:sym typeface="Arial" panose="020B0604020202020204" pitchFamily="34" charset="0"/>
                </a:endParaRPr>
              </a:p>
            </p:txBody>
          </p:sp>
          <p:sp>
            <p:nvSpPr>
              <p:cNvPr id="6728" name="六边形 6727"/>
              <p:cNvSpPr/>
              <p:nvPr>
                <p:custDataLst>
                  <p:tags r:id="rId8"/>
                </p:custDataLst>
              </p:nvPr>
            </p:nvSpPr>
            <p:spPr>
              <a:xfrm>
                <a:off x="3787689" y="3430235"/>
                <a:ext cx="1578383" cy="136067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790" dirty="0">
                    <a:solidFill>
                      <a:schemeClr val="bg1"/>
                    </a:solidFill>
                    <a:sym typeface="+mn-ea"/>
                  </a:rPr>
                  <a:t>实地调研</a:t>
                </a:r>
                <a:endParaRPr lang="zh-CN" altLang="en-US" sz="1790" dirty="0">
                  <a:solidFill>
                    <a:schemeClr val="bg1"/>
                  </a:solidFill>
                  <a:sym typeface="+mn-ea"/>
                </a:endParaRPr>
              </a:p>
            </p:txBody>
          </p:sp>
          <p:sp>
            <p:nvSpPr>
              <p:cNvPr id="6729" name="六边形 6728"/>
              <p:cNvSpPr/>
              <p:nvPr>
                <p:custDataLst>
                  <p:tags r:id="rId9"/>
                </p:custDataLst>
              </p:nvPr>
            </p:nvSpPr>
            <p:spPr>
              <a:xfrm>
                <a:off x="3419487" y="4147080"/>
                <a:ext cx="365861" cy="315397"/>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7500" lnSpcReduction="20000"/>
              </a:bodyPr>
              <a:p>
                <a:pPr algn="ctr"/>
                <a:endParaRPr lang="zh-CN" altLang="en-US" sz="1790">
                  <a:sym typeface="Arial" panose="020B0604020202020204" pitchFamily="34" charset="0"/>
                </a:endParaRPr>
              </a:p>
            </p:txBody>
          </p:sp>
          <p:sp>
            <p:nvSpPr>
              <p:cNvPr id="6730" name="六边形 6729"/>
              <p:cNvSpPr/>
              <p:nvPr>
                <p:custDataLst>
                  <p:tags r:id="rId10"/>
                </p:custDataLst>
              </p:nvPr>
            </p:nvSpPr>
            <p:spPr>
              <a:xfrm>
                <a:off x="3270265" y="4080044"/>
                <a:ext cx="161307" cy="139058"/>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6731" name="六边形 6730"/>
              <p:cNvSpPr/>
              <p:nvPr>
                <p:custDataLst>
                  <p:tags r:id="rId11"/>
                </p:custDataLst>
              </p:nvPr>
            </p:nvSpPr>
            <p:spPr>
              <a:xfrm>
                <a:off x="4294205" y="3230567"/>
                <a:ext cx="168653" cy="145391"/>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grpSp>
        <p:grpSp>
          <p:nvGrpSpPr>
            <p:cNvPr id="6732" name="组合 6731"/>
            <p:cNvGrpSpPr/>
            <p:nvPr>
              <p:custDataLst>
                <p:tags r:id="rId12"/>
              </p:custDataLst>
            </p:nvPr>
          </p:nvGrpSpPr>
          <p:grpSpPr>
            <a:xfrm>
              <a:off x="3017026" y="1588585"/>
              <a:ext cx="2526958" cy="1607846"/>
              <a:chOff x="2167549" y="2598878"/>
              <a:chExt cx="2138492" cy="1360674"/>
            </a:xfrm>
          </p:grpSpPr>
          <p:sp>
            <p:nvSpPr>
              <p:cNvPr id="6733" name="六边形 6732"/>
              <p:cNvSpPr/>
              <p:nvPr>
                <p:custDataLst>
                  <p:tags r:id="rId13"/>
                </p:custDataLst>
              </p:nvPr>
            </p:nvSpPr>
            <p:spPr>
              <a:xfrm>
                <a:off x="3957775" y="2930946"/>
                <a:ext cx="348266" cy="300229"/>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0000" lnSpcReduction="20000"/>
              </a:bodyPr>
              <a:p>
                <a:pPr algn="ctr"/>
                <a:endParaRPr lang="zh-CN" altLang="en-US" sz="1790">
                  <a:sym typeface="Arial" panose="020B0604020202020204" pitchFamily="34" charset="0"/>
                </a:endParaRPr>
              </a:p>
            </p:txBody>
          </p:sp>
          <p:sp>
            <p:nvSpPr>
              <p:cNvPr id="6734" name="六边形 6733"/>
              <p:cNvSpPr/>
              <p:nvPr>
                <p:custDataLst>
                  <p:tags r:id="rId14"/>
                </p:custDataLst>
              </p:nvPr>
            </p:nvSpPr>
            <p:spPr>
              <a:xfrm>
                <a:off x="2370195" y="2598878"/>
                <a:ext cx="1578383" cy="136067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790" dirty="0">
                    <a:solidFill>
                      <a:schemeClr val="bg1"/>
                    </a:solidFill>
                    <a:sym typeface="+mn-ea"/>
                  </a:rPr>
                  <a:t>设计调研方案</a:t>
                </a:r>
                <a:endParaRPr lang="zh-CN" altLang="en-US" sz="1790" dirty="0">
                  <a:solidFill>
                    <a:schemeClr val="bg1"/>
                  </a:solidFill>
                  <a:sym typeface="+mn-ea"/>
                </a:endParaRPr>
              </a:p>
            </p:txBody>
          </p:sp>
          <p:sp>
            <p:nvSpPr>
              <p:cNvPr id="6735" name="六边形 6734"/>
              <p:cNvSpPr/>
              <p:nvPr>
                <p:custDataLst>
                  <p:tags r:id="rId15"/>
                </p:custDataLst>
              </p:nvPr>
            </p:nvSpPr>
            <p:spPr>
              <a:xfrm>
                <a:off x="2412367" y="2706378"/>
                <a:ext cx="142989" cy="123266"/>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6736" name="六边形 6735"/>
              <p:cNvSpPr/>
              <p:nvPr>
                <p:custDataLst>
                  <p:tags r:id="rId16"/>
                </p:custDataLst>
              </p:nvPr>
            </p:nvSpPr>
            <p:spPr>
              <a:xfrm>
                <a:off x="2167549" y="2850578"/>
                <a:ext cx="281421" cy="242604"/>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7500" lnSpcReduction="20000"/>
              </a:bodyPr>
              <a:p>
                <a:pPr algn="ctr"/>
                <a:endParaRPr lang="zh-CN" altLang="en-US" sz="1790">
                  <a:sym typeface="Arial" panose="020B0604020202020204" pitchFamily="34" charset="0"/>
                </a:endParaRPr>
              </a:p>
            </p:txBody>
          </p:sp>
        </p:grpSp>
        <p:grpSp>
          <p:nvGrpSpPr>
            <p:cNvPr id="6737" name="组合 6736"/>
            <p:cNvGrpSpPr/>
            <p:nvPr>
              <p:custDataLst>
                <p:tags r:id="rId17"/>
              </p:custDataLst>
            </p:nvPr>
          </p:nvGrpSpPr>
          <p:grpSpPr>
            <a:xfrm>
              <a:off x="1239853" y="2086988"/>
              <a:ext cx="2356587" cy="2084752"/>
              <a:chOff x="988587" y="3020662"/>
              <a:chExt cx="1994312" cy="1764266"/>
            </a:xfrm>
          </p:grpSpPr>
          <p:sp>
            <p:nvSpPr>
              <p:cNvPr id="6738" name="六边形 6737"/>
              <p:cNvSpPr/>
              <p:nvPr>
                <p:custDataLst>
                  <p:tags r:id="rId18"/>
                </p:custDataLst>
              </p:nvPr>
            </p:nvSpPr>
            <p:spPr>
              <a:xfrm>
                <a:off x="988587" y="3424254"/>
                <a:ext cx="1578383" cy="136067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790" dirty="0">
                    <a:solidFill>
                      <a:schemeClr val="bg1"/>
                    </a:solidFill>
                    <a:sym typeface="+mn-ea"/>
                  </a:rPr>
                  <a:t>定义问题、明确调研目标</a:t>
                </a:r>
                <a:endParaRPr lang="zh-CN" altLang="en-US" sz="1790" dirty="0">
                  <a:solidFill>
                    <a:schemeClr val="bg1"/>
                  </a:solidFill>
                  <a:sym typeface="+mn-ea"/>
                </a:endParaRPr>
              </a:p>
            </p:txBody>
          </p:sp>
          <p:sp>
            <p:nvSpPr>
              <p:cNvPr id="6739" name="六边形 6738"/>
              <p:cNvSpPr/>
              <p:nvPr>
                <p:custDataLst>
                  <p:tags r:id="rId19"/>
                </p:custDataLst>
              </p:nvPr>
            </p:nvSpPr>
            <p:spPr>
              <a:xfrm>
                <a:off x="1505571" y="3020662"/>
                <a:ext cx="365861" cy="315397"/>
              </a:xfrm>
              <a:prstGeom prst="hexag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7500" lnSpcReduction="20000"/>
              </a:bodyPr>
              <a:p>
                <a:pPr algn="ctr"/>
                <a:endParaRPr lang="zh-CN" altLang="en-US" sz="1790">
                  <a:sym typeface="Arial" panose="020B0604020202020204" pitchFamily="34" charset="0"/>
                </a:endParaRPr>
              </a:p>
            </p:txBody>
          </p:sp>
          <p:sp>
            <p:nvSpPr>
              <p:cNvPr id="6740" name="六边形 6739"/>
              <p:cNvSpPr/>
              <p:nvPr>
                <p:custDataLst>
                  <p:tags r:id="rId20"/>
                </p:custDataLst>
              </p:nvPr>
            </p:nvSpPr>
            <p:spPr>
              <a:xfrm>
                <a:off x="2617038" y="4082287"/>
                <a:ext cx="365861" cy="315397"/>
              </a:xfrm>
              <a:prstGeom prst="hexag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7500" lnSpcReduction="20000"/>
              </a:bodyPr>
              <a:p>
                <a:pPr algn="ctr"/>
                <a:endParaRPr lang="zh-CN" altLang="en-US" sz="1790">
                  <a:sym typeface="Arial" panose="020B0604020202020204" pitchFamily="34" charset="0"/>
                </a:endParaRPr>
              </a:p>
            </p:txBody>
          </p:sp>
          <p:sp>
            <p:nvSpPr>
              <p:cNvPr id="6741" name="六边形 6740"/>
              <p:cNvSpPr/>
              <p:nvPr>
                <p:custDataLst>
                  <p:tags r:id="rId21"/>
                </p:custDataLst>
              </p:nvPr>
            </p:nvSpPr>
            <p:spPr>
              <a:xfrm>
                <a:off x="1925244" y="3061781"/>
                <a:ext cx="235890" cy="203354"/>
              </a:xfrm>
              <a:prstGeom prst="hexag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p>
                <a:pPr algn="ctr"/>
                <a:endParaRPr lang="zh-CN" altLang="en-US" sz="1790">
                  <a:sym typeface="Arial" panose="020B0604020202020204" pitchFamily="34" charset="0"/>
                </a:endParaRPr>
              </a:p>
            </p:txBody>
          </p:sp>
        </p:grpSp>
        <p:grpSp>
          <p:nvGrpSpPr>
            <p:cNvPr id="6742" name="组合 6741"/>
            <p:cNvGrpSpPr/>
            <p:nvPr>
              <p:custDataLst>
                <p:tags r:id="rId22"/>
              </p:custDataLst>
            </p:nvPr>
          </p:nvGrpSpPr>
          <p:grpSpPr>
            <a:xfrm>
              <a:off x="7046610" y="1581519"/>
              <a:ext cx="2268899" cy="2148213"/>
              <a:chOff x="5175278" y="2592897"/>
              <a:chExt cx="1920104" cy="1817971"/>
            </a:xfrm>
          </p:grpSpPr>
          <p:sp>
            <p:nvSpPr>
              <p:cNvPr id="6743" name="六边形 6742"/>
              <p:cNvSpPr/>
              <p:nvPr>
                <p:custDataLst>
                  <p:tags r:id="rId23"/>
                </p:custDataLst>
              </p:nvPr>
            </p:nvSpPr>
            <p:spPr>
              <a:xfrm>
                <a:off x="5175278" y="2592897"/>
                <a:ext cx="1578383" cy="136067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790" dirty="0">
                    <a:solidFill>
                      <a:schemeClr val="bg1"/>
                    </a:solidFill>
                    <a:sym typeface="+mn-ea"/>
                  </a:rPr>
                  <a:t>调研资料的整理和分析</a:t>
                </a:r>
                <a:endParaRPr lang="zh-CN" altLang="en-US" sz="1790" dirty="0">
                  <a:solidFill>
                    <a:schemeClr val="bg1"/>
                  </a:solidFill>
                  <a:sym typeface="+mn-ea"/>
                </a:endParaRPr>
              </a:p>
            </p:txBody>
          </p:sp>
          <p:sp>
            <p:nvSpPr>
              <p:cNvPr id="6744" name="六边形 6743"/>
              <p:cNvSpPr/>
              <p:nvPr>
                <p:custDataLst>
                  <p:tags r:id="rId24"/>
                </p:custDataLst>
              </p:nvPr>
            </p:nvSpPr>
            <p:spPr>
              <a:xfrm>
                <a:off x="5405174" y="4037428"/>
                <a:ext cx="348266" cy="300229"/>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0000" lnSpcReduction="20000"/>
              </a:bodyPr>
              <a:p>
                <a:pPr algn="ctr"/>
                <a:endParaRPr lang="zh-CN" altLang="en-US" sz="1790">
                  <a:sym typeface="Arial" panose="020B0604020202020204" pitchFamily="34" charset="0"/>
                </a:endParaRPr>
              </a:p>
            </p:txBody>
          </p:sp>
          <p:sp>
            <p:nvSpPr>
              <p:cNvPr id="6745" name="六边形 6744"/>
              <p:cNvSpPr/>
              <p:nvPr>
                <p:custDataLst>
                  <p:tags r:id="rId25"/>
                </p:custDataLst>
              </p:nvPr>
            </p:nvSpPr>
            <p:spPr>
              <a:xfrm>
                <a:off x="5832684" y="4003538"/>
                <a:ext cx="251355" cy="216686"/>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0000" lnSpcReduction="20000"/>
              </a:bodyPr>
              <a:p>
                <a:pPr algn="ctr"/>
                <a:endParaRPr lang="zh-CN" altLang="en-US" sz="1790">
                  <a:sym typeface="Arial" panose="020B0604020202020204" pitchFamily="34" charset="0"/>
                </a:endParaRPr>
              </a:p>
            </p:txBody>
          </p:sp>
          <p:sp>
            <p:nvSpPr>
              <p:cNvPr id="6746" name="六边形 6745"/>
              <p:cNvSpPr/>
              <p:nvPr>
                <p:custDataLst>
                  <p:tags r:id="rId26"/>
                </p:custDataLst>
              </p:nvPr>
            </p:nvSpPr>
            <p:spPr>
              <a:xfrm>
                <a:off x="5758316" y="4266027"/>
                <a:ext cx="168015" cy="144841"/>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6747" name="六边形 6746"/>
              <p:cNvSpPr/>
              <p:nvPr>
                <p:custDataLst>
                  <p:tags r:id="rId27"/>
                </p:custDataLst>
              </p:nvPr>
            </p:nvSpPr>
            <p:spPr>
              <a:xfrm>
                <a:off x="6747116" y="2930946"/>
                <a:ext cx="348266" cy="300229"/>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0000" lnSpcReduction="20000"/>
              </a:bodyPr>
              <a:p>
                <a:pPr algn="ctr"/>
                <a:endParaRPr lang="zh-CN" altLang="en-US" sz="1790">
                  <a:sym typeface="Arial" panose="020B0604020202020204" pitchFamily="34" charset="0"/>
                </a:endParaRPr>
              </a:p>
            </p:txBody>
          </p:sp>
        </p:grpSp>
        <p:grpSp>
          <p:nvGrpSpPr>
            <p:cNvPr id="6748" name="组合 6747"/>
            <p:cNvGrpSpPr/>
            <p:nvPr>
              <p:custDataLst>
                <p:tags r:id="rId28"/>
              </p:custDataLst>
            </p:nvPr>
          </p:nvGrpSpPr>
          <p:grpSpPr>
            <a:xfrm>
              <a:off x="8959029" y="2123798"/>
              <a:ext cx="1865103" cy="2055010"/>
              <a:chOff x="6577030" y="3051813"/>
              <a:chExt cx="1578383" cy="1739096"/>
            </a:xfrm>
          </p:grpSpPr>
          <p:sp>
            <p:nvSpPr>
              <p:cNvPr id="6749" name="六边形 6748"/>
              <p:cNvSpPr/>
              <p:nvPr>
                <p:custDataLst>
                  <p:tags r:id="rId29"/>
                </p:custDataLst>
              </p:nvPr>
            </p:nvSpPr>
            <p:spPr>
              <a:xfrm>
                <a:off x="6577030" y="3430235"/>
                <a:ext cx="1578383" cy="136067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790" dirty="0">
                    <a:solidFill>
                      <a:schemeClr val="bg1"/>
                    </a:solidFill>
                    <a:sym typeface="+mn-ea"/>
                  </a:rPr>
                  <a:t>撰写调研报告</a:t>
                </a:r>
                <a:endParaRPr lang="zh-CN" altLang="en-US" sz="1790" dirty="0">
                  <a:solidFill>
                    <a:schemeClr val="bg1"/>
                  </a:solidFill>
                  <a:sym typeface="+mn-ea"/>
                </a:endParaRPr>
              </a:p>
            </p:txBody>
          </p:sp>
          <p:sp>
            <p:nvSpPr>
              <p:cNvPr id="6750" name="六边形 6749"/>
              <p:cNvSpPr/>
              <p:nvPr>
                <p:custDataLst>
                  <p:tags r:id="rId30"/>
                </p:custDataLst>
              </p:nvPr>
            </p:nvSpPr>
            <p:spPr>
              <a:xfrm>
                <a:off x="7276442" y="3051813"/>
                <a:ext cx="235890" cy="203354"/>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2500" lnSpcReduction="20000"/>
              </a:bodyPr>
              <a:p>
                <a:pPr algn="ctr"/>
                <a:endParaRPr lang="zh-CN" altLang="en-US" sz="1790">
                  <a:sym typeface="Arial" panose="020B0604020202020204" pitchFamily="34" charset="0"/>
                </a:endParaRPr>
              </a:p>
            </p:txBody>
          </p:sp>
          <p:sp>
            <p:nvSpPr>
              <p:cNvPr id="6751" name="六边形 6750"/>
              <p:cNvSpPr/>
              <p:nvPr>
                <p:custDataLst>
                  <p:tags r:id="rId31"/>
                </p:custDataLst>
              </p:nvPr>
            </p:nvSpPr>
            <p:spPr>
              <a:xfrm>
                <a:off x="7083546" y="3230567"/>
                <a:ext cx="168653" cy="145391"/>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grpSp>
      </p:grpSp>
    </p:spTree>
    <p:custDataLst>
      <p:tags r:id="rId3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725"/>
                                        </p:tgtEl>
                                        <p:attrNameLst>
                                          <p:attrName>style.visibility</p:attrName>
                                        </p:attrNameLst>
                                      </p:cBhvr>
                                      <p:to>
                                        <p:strVal val="visible"/>
                                      </p:to>
                                    </p:set>
                                    <p:animEffect transition="in" filter="wipe(left)">
                                      <p:cBhvr>
                                        <p:cTn id="11" dur="500"/>
                                        <p:tgtEl>
                                          <p:spTgt spid="6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7"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6</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商业模式定义</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9" name="文本框 8"/>
          <p:cNvSpPr txBox="1"/>
          <p:nvPr/>
        </p:nvSpPr>
        <p:spPr>
          <a:xfrm>
            <a:off x="764540" y="1042035"/>
            <a:ext cx="4443095" cy="460375"/>
          </a:xfrm>
          <a:prstGeom prst="rect">
            <a:avLst/>
          </a:prstGeom>
          <a:noFill/>
        </p:spPr>
        <p:txBody>
          <a:bodyPr wrap="square" rtlCol="0">
            <a:spAutoFit/>
          </a:bodyPr>
          <a:p>
            <a:r>
              <a:rPr lang="zh-CN" altLang="en-US" sz="2400" b="1">
                <a:latin typeface="+mj-ea"/>
                <a:ea typeface="+mj-ea"/>
              </a:rPr>
              <a:t>一、商业模式的来源及定义</a:t>
            </a:r>
            <a:endParaRPr lang="zh-CN" altLang="en-US" sz="2400" b="1">
              <a:latin typeface="+mj-ea"/>
              <a:ea typeface="+mj-ea"/>
            </a:endParaRPr>
          </a:p>
        </p:txBody>
      </p:sp>
      <p:sp>
        <p:nvSpPr>
          <p:cNvPr id="8" name="任意多边形 7"/>
          <p:cNvSpPr/>
          <p:nvPr>
            <p:custDataLst>
              <p:tags r:id="rId2"/>
            </p:custDataLst>
          </p:nvPr>
        </p:nvSpPr>
        <p:spPr>
          <a:xfrm>
            <a:off x="6320585" y="3067559"/>
            <a:ext cx="1301151" cy="1264507"/>
          </a:xfrm>
          <a:custGeom>
            <a:avLst/>
            <a:gdLst/>
            <a:ahLst/>
            <a:cxnLst>
              <a:cxn ang="0">
                <a:pos x="wd2" y="hd2"/>
              </a:cxn>
              <a:cxn ang="5400000">
                <a:pos x="wd2" y="hd2"/>
              </a:cxn>
              <a:cxn ang="10800000">
                <a:pos x="wd2" y="hd2"/>
              </a:cxn>
              <a:cxn ang="16200000">
                <a:pos x="wd2" y="hd2"/>
              </a:cxn>
            </a:cxnLst>
            <a:rect l="0" t="0" r="r" b="b"/>
            <a:pathLst>
              <a:path w="21600" h="21600" extrusionOk="0">
                <a:moveTo>
                  <a:pt x="15534" y="19583"/>
                </a:moveTo>
                <a:cubicBezTo>
                  <a:pt x="17809" y="19583"/>
                  <a:pt x="19909" y="20285"/>
                  <a:pt x="21600" y="21469"/>
                </a:cubicBezTo>
                <a:cubicBezTo>
                  <a:pt x="21162" y="10211"/>
                  <a:pt x="11843" y="1073"/>
                  <a:pt x="0" y="0"/>
                </a:cubicBezTo>
                <a:cubicBezTo>
                  <a:pt x="5747" y="5427"/>
                  <a:pt x="9297" y="12893"/>
                  <a:pt x="9297" y="21135"/>
                </a:cubicBezTo>
                <a:cubicBezTo>
                  <a:pt x="9297" y="21290"/>
                  <a:pt x="9293" y="21445"/>
                  <a:pt x="9290" y="21600"/>
                </a:cubicBezTo>
                <a:cubicBezTo>
                  <a:pt x="11011" y="20338"/>
                  <a:pt x="13177" y="19583"/>
                  <a:pt x="15534" y="19583"/>
                </a:cubicBezTo>
                <a:close/>
              </a:path>
            </a:pathLst>
          </a:custGeom>
          <a:solidFill>
            <a:srgbClr val="40A693"/>
          </a:solidFill>
          <a:ln w="12700" cap="flat">
            <a:noFill/>
            <a:miter lim="400000"/>
          </a:ln>
          <a:effectLst/>
        </p:spPr>
        <p:txBody>
          <a:bodyPr anchor="ctr"/>
          <a:p>
            <a:pPr algn="ctr"/>
            <a:endParaRPr sz="1800"/>
          </a:p>
        </p:txBody>
      </p:sp>
      <p:sp>
        <p:nvSpPr>
          <p:cNvPr id="59" name="任意多边形 58"/>
          <p:cNvSpPr/>
          <p:nvPr>
            <p:custDataLst>
              <p:tags r:id="rId3"/>
            </p:custDataLst>
          </p:nvPr>
        </p:nvSpPr>
        <p:spPr>
          <a:xfrm>
            <a:off x="4738498" y="3067559"/>
            <a:ext cx="1301151" cy="1264507"/>
          </a:xfrm>
          <a:custGeom>
            <a:avLst/>
            <a:gdLst/>
            <a:ahLst/>
            <a:cxnLst>
              <a:cxn ang="0">
                <a:pos x="wd2" y="hd2"/>
              </a:cxn>
              <a:cxn ang="5400000">
                <a:pos x="wd2" y="hd2"/>
              </a:cxn>
              <a:cxn ang="10800000">
                <a:pos x="wd2" y="hd2"/>
              </a:cxn>
              <a:cxn ang="16200000">
                <a:pos x="wd2" y="hd2"/>
              </a:cxn>
            </a:cxnLst>
            <a:rect l="0" t="0" r="r" b="b"/>
            <a:pathLst>
              <a:path w="21600" h="21600" extrusionOk="0">
                <a:moveTo>
                  <a:pt x="0" y="21469"/>
                </a:moveTo>
                <a:cubicBezTo>
                  <a:pt x="1691" y="20285"/>
                  <a:pt x="3791" y="19583"/>
                  <a:pt x="6066" y="19583"/>
                </a:cubicBezTo>
                <a:cubicBezTo>
                  <a:pt x="8422" y="19583"/>
                  <a:pt x="10589" y="20338"/>
                  <a:pt x="12310" y="21600"/>
                </a:cubicBezTo>
                <a:cubicBezTo>
                  <a:pt x="12307" y="21445"/>
                  <a:pt x="12302" y="21290"/>
                  <a:pt x="12302" y="21135"/>
                </a:cubicBezTo>
                <a:cubicBezTo>
                  <a:pt x="12302" y="12893"/>
                  <a:pt x="15853" y="5427"/>
                  <a:pt x="21600" y="0"/>
                </a:cubicBezTo>
                <a:cubicBezTo>
                  <a:pt x="9757" y="1073"/>
                  <a:pt x="438" y="10211"/>
                  <a:pt x="0" y="21469"/>
                </a:cubicBezTo>
                <a:close/>
              </a:path>
            </a:pathLst>
          </a:custGeom>
          <a:solidFill>
            <a:srgbClr val="4276AA"/>
          </a:solidFill>
          <a:ln w="12700" cap="flat">
            <a:noFill/>
            <a:miter lim="400000"/>
          </a:ln>
          <a:effectLst/>
        </p:spPr>
        <p:txBody>
          <a:bodyPr anchor="ctr"/>
          <a:p>
            <a:pPr algn="ctr"/>
            <a:endParaRPr sz="1800"/>
          </a:p>
        </p:txBody>
      </p:sp>
      <p:sp>
        <p:nvSpPr>
          <p:cNvPr id="10" name="任意多边形 9"/>
          <p:cNvSpPr/>
          <p:nvPr>
            <p:custDataLst>
              <p:tags r:id="rId4"/>
            </p:custDataLst>
          </p:nvPr>
        </p:nvSpPr>
        <p:spPr>
          <a:xfrm>
            <a:off x="5521398" y="3059998"/>
            <a:ext cx="1319763" cy="1275558"/>
          </a:xfrm>
          <a:custGeom>
            <a:avLst/>
            <a:gdLst/>
            <a:ahLst/>
            <a:cxnLst>
              <a:cxn ang="0">
                <a:pos x="wd2" y="hd2"/>
              </a:cxn>
              <a:cxn ang="5400000">
                <a:pos x="wd2" y="hd2"/>
              </a:cxn>
              <a:cxn ang="10800000">
                <a:pos x="wd2" y="hd2"/>
              </a:cxn>
              <a:cxn ang="16200000">
                <a:pos x="wd2" y="hd2"/>
              </a:cxn>
            </a:cxnLst>
            <a:rect l="0" t="0" r="r" b="b"/>
            <a:pathLst>
              <a:path w="21600" h="21600" extrusionOk="0">
                <a:moveTo>
                  <a:pt x="8971" y="552"/>
                </a:moveTo>
                <a:cubicBezTo>
                  <a:pt x="3186" y="6043"/>
                  <a:pt x="0" y="12939"/>
                  <a:pt x="0" y="20667"/>
                </a:cubicBezTo>
                <a:cubicBezTo>
                  <a:pt x="0" y="20769"/>
                  <a:pt x="2" y="20870"/>
                  <a:pt x="4" y="20971"/>
                </a:cubicBezTo>
                <a:lnTo>
                  <a:pt x="7" y="21118"/>
                </a:lnTo>
                <a:lnTo>
                  <a:pt x="15" y="21600"/>
                </a:lnTo>
                <a:cubicBezTo>
                  <a:pt x="2750" y="20042"/>
                  <a:pt x="6575" y="19074"/>
                  <a:pt x="10809" y="19074"/>
                </a:cubicBezTo>
                <a:cubicBezTo>
                  <a:pt x="15034" y="19074"/>
                  <a:pt x="18852" y="20038"/>
                  <a:pt x="21585" y="21590"/>
                </a:cubicBezTo>
                <a:lnTo>
                  <a:pt x="21593" y="21118"/>
                </a:lnTo>
                <a:lnTo>
                  <a:pt x="21596" y="20971"/>
                </a:lnTo>
                <a:cubicBezTo>
                  <a:pt x="21598" y="20870"/>
                  <a:pt x="21600" y="20769"/>
                  <a:pt x="21600" y="20667"/>
                </a:cubicBezTo>
                <a:cubicBezTo>
                  <a:pt x="21600" y="12939"/>
                  <a:pt x="18414" y="6043"/>
                  <a:pt x="12629" y="552"/>
                </a:cubicBezTo>
                <a:lnTo>
                  <a:pt x="12151" y="101"/>
                </a:lnTo>
                <a:cubicBezTo>
                  <a:pt x="11900" y="52"/>
                  <a:pt x="11318" y="0"/>
                  <a:pt x="10736" y="0"/>
                </a:cubicBezTo>
                <a:cubicBezTo>
                  <a:pt x="10197" y="1"/>
                  <a:pt x="9688" y="56"/>
                  <a:pt x="9445" y="101"/>
                </a:cubicBezTo>
                <a:cubicBezTo>
                  <a:pt x="9445" y="101"/>
                  <a:pt x="8971" y="552"/>
                  <a:pt x="8971" y="552"/>
                </a:cubicBezTo>
                <a:close/>
              </a:path>
            </a:pathLst>
          </a:custGeom>
          <a:solidFill>
            <a:srgbClr val="178AA1"/>
          </a:solidFill>
          <a:ln w="12700" cap="flat">
            <a:noFill/>
            <a:miter lim="400000"/>
          </a:ln>
          <a:effectLst/>
        </p:spPr>
        <p:txBody>
          <a:bodyPr anchor="ctr"/>
          <a:p>
            <a:pPr algn="ctr"/>
            <a:endParaRPr sz="1800"/>
          </a:p>
        </p:txBody>
      </p:sp>
      <p:sp>
        <p:nvSpPr>
          <p:cNvPr id="11" name="任意多边形 10"/>
          <p:cNvSpPr/>
          <p:nvPr>
            <p:custDataLst>
              <p:tags r:id="rId5"/>
            </p:custDataLst>
          </p:nvPr>
        </p:nvSpPr>
        <p:spPr>
          <a:xfrm>
            <a:off x="5654596" y="4220971"/>
            <a:ext cx="571762" cy="1641997"/>
          </a:xfrm>
          <a:custGeom>
            <a:avLst/>
            <a:gdLst/>
            <a:ahLst/>
            <a:cxnLst>
              <a:cxn ang="0">
                <a:pos x="wd2" y="hd2"/>
              </a:cxn>
              <a:cxn ang="5400000">
                <a:pos x="wd2" y="hd2"/>
              </a:cxn>
              <a:cxn ang="10800000">
                <a:pos x="wd2" y="hd2"/>
              </a:cxn>
              <a:cxn ang="16200000">
                <a:pos x="wd2" y="hd2"/>
              </a:cxn>
            </a:cxnLst>
            <a:rect l="0" t="0" r="r" b="b"/>
            <a:pathLst>
              <a:path w="21600" h="21600" extrusionOk="0">
                <a:moveTo>
                  <a:pt x="18123" y="0"/>
                </a:moveTo>
                <a:cubicBezTo>
                  <a:pt x="18126" y="20"/>
                  <a:pt x="18131" y="4565"/>
                  <a:pt x="18134" y="9105"/>
                </a:cubicBezTo>
                <a:cubicBezTo>
                  <a:pt x="18138" y="13860"/>
                  <a:pt x="18140" y="18611"/>
                  <a:pt x="18140" y="18612"/>
                </a:cubicBezTo>
                <a:cubicBezTo>
                  <a:pt x="18140" y="19133"/>
                  <a:pt x="17470" y="19607"/>
                  <a:pt x="16387" y="19949"/>
                </a:cubicBezTo>
                <a:cubicBezTo>
                  <a:pt x="15305" y="20292"/>
                  <a:pt x="13811" y="20504"/>
                  <a:pt x="12163" y="20504"/>
                </a:cubicBezTo>
                <a:lnTo>
                  <a:pt x="9437" y="20504"/>
                </a:lnTo>
                <a:cubicBezTo>
                  <a:pt x="7789" y="20504"/>
                  <a:pt x="6295" y="20292"/>
                  <a:pt x="5213" y="19949"/>
                </a:cubicBezTo>
                <a:cubicBezTo>
                  <a:pt x="4130" y="19607"/>
                  <a:pt x="3460" y="19133"/>
                  <a:pt x="3460" y="18612"/>
                </a:cubicBezTo>
                <a:lnTo>
                  <a:pt x="3460" y="17947"/>
                </a:lnTo>
                <a:lnTo>
                  <a:pt x="0" y="17947"/>
                </a:lnTo>
                <a:lnTo>
                  <a:pt x="0" y="18612"/>
                </a:lnTo>
                <a:cubicBezTo>
                  <a:pt x="0" y="19433"/>
                  <a:pt x="1062" y="20181"/>
                  <a:pt x="2772" y="20722"/>
                </a:cubicBezTo>
                <a:cubicBezTo>
                  <a:pt x="4483" y="21264"/>
                  <a:pt x="6842" y="21600"/>
                  <a:pt x="9437" y="21600"/>
                </a:cubicBezTo>
                <a:lnTo>
                  <a:pt x="12163" y="21600"/>
                </a:lnTo>
                <a:cubicBezTo>
                  <a:pt x="14758" y="21600"/>
                  <a:pt x="17117" y="21264"/>
                  <a:pt x="18828" y="20722"/>
                </a:cubicBezTo>
                <a:cubicBezTo>
                  <a:pt x="20538" y="20181"/>
                  <a:pt x="21600" y="19433"/>
                  <a:pt x="21600" y="18612"/>
                </a:cubicBezTo>
                <a:cubicBezTo>
                  <a:pt x="21600" y="18611"/>
                  <a:pt x="21598" y="13860"/>
                  <a:pt x="21595" y="9105"/>
                </a:cubicBezTo>
                <a:cubicBezTo>
                  <a:pt x="21593" y="4565"/>
                  <a:pt x="21589" y="20"/>
                  <a:pt x="21587" y="0"/>
                </a:cubicBezTo>
                <a:lnTo>
                  <a:pt x="18123" y="0"/>
                </a:lnTo>
                <a:close/>
              </a:path>
            </a:pathLst>
          </a:custGeom>
          <a:solidFill>
            <a:srgbClr val="FFFFFF">
              <a:lumMod val="75000"/>
            </a:srgbClr>
          </a:solidFill>
          <a:ln w="12700" cap="flat">
            <a:noFill/>
            <a:miter lim="400000"/>
          </a:ln>
          <a:effectLst/>
        </p:spPr>
        <p:txBody>
          <a:bodyPr anchor="ctr"/>
          <a:p>
            <a:pPr algn="ctr"/>
            <a:endParaRPr sz="1800"/>
          </a:p>
        </p:txBody>
      </p:sp>
      <p:sp>
        <p:nvSpPr>
          <p:cNvPr id="12" name="矩形 11"/>
          <p:cNvSpPr/>
          <p:nvPr>
            <p:custDataLst>
              <p:tags r:id="rId6"/>
            </p:custDataLst>
          </p:nvPr>
        </p:nvSpPr>
        <p:spPr>
          <a:xfrm>
            <a:off x="6154233" y="2950648"/>
            <a:ext cx="39552" cy="90156"/>
          </a:xfrm>
          <a:prstGeom prst="rect">
            <a:avLst/>
          </a:prstGeom>
          <a:solidFill>
            <a:srgbClr val="E5E5E5"/>
          </a:solidFill>
          <a:ln w="12700" cap="flat">
            <a:noFill/>
            <a:miter lim="400000"/>
          </a:ln>
          <a:effectLst/>
        </p:spPr>
        <p:txBody>
          <a:bodyPr anchor="ctr"/>
          <a:p>
            <a:pPr algn="ctr"/>
            <a:endParaRPr sz="1800"/>
          </a:p>
        </p:txBody>
      </p:sp>
      <p:sp>
        <p:nvSpPr>
          <p:cNvPr id="13" name="任意多边形 12"/>
          <p:cNvSpPr/>
          <p:nvPr>
            <p:custDataLst>
              <p:tags r:id="rId7"/>
            </p:custDataLst>
          </p:nvPr>
        </p:nvSpPr>
        <p:spPr>
          <a:xfrm>
            <a:off x="4426733" y="2760448"/>
            <a:ext cx="566527" cy="636907"/>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4276AA">
              <a:lumMod val="75000"/>
            </a:srgbClr>
          </a:solidFill>
          <a:ln w="12700" cap="flat">
            <a:noFill/>
            <a:miter lim="400000"/>
          </a:ln>
          <a:effectLst/>
        </p:spPr>
        <p:txBody>
          <a:bodyPr anchor="ctr"/>
          <a:p>
            <a:pPr algn="ctr"/>
            <a:endParaRPr sz="1800"/>
          </a:p>
        </p:txBody>
      </p:sp>
      <p:sp>
        <p:nvSpPr>
          <p:cNvPr id="14" name="任意多边形 13"/>
          <p:cNvSpPr/>
          <p:nvPr>
            <p:custDataLst>
              <p:tags r:id="rId8"/>
            </p:custDataLst>
          </p:nvPr>
        </p:nvSpPr>
        <p:spPr>
          <a:xfrm>
            <a:off x="5065385" y="2254994"/>
            <a:ext cx="566527" cy="636907"/>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4276AA"/>
          </a:solidFill>
          <a:ln w="12700" cap="flat">
            <a:noFill/>
            <a:miter lim="400000"/>
          </a:ln>
          <a:effectLst/>
        </p:spPr>
        <p:txBody>
          <a:bodyPr anchor="ctr"/>
          <a:p>
            <a:pPr algn="ctr"/>
            <a:endParaRPr sz="1800"/>
          </a:p>
        </p:txBody>
      </p:sp>
      <p:sp>
        <p:nvSpPr>
          <p:cNvPr id="15" name="任意多边形 14"/>
          <p:cNvSpPr/>
          <p:nvPr>
            <p:custDataLst>
              <p:tags r:id="rId9"/>
            </p:custDataLst>
          </p:nvPr>
        </p:nvSpPr>
        <p:spPr>
          <a:xfrm>
            <a:off x="7373371" y="2760448"/>
            <a:ext cx="566527" cy="636907"/>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40A693">
              <a:lumMod val="75000"/>
            </a:srgbClr>
          </a:solidFill>
          <a:ln w="12700" cap="flat">
            <a:noFill/>
            <a:miter lim="400000"/>
          </a:ln>
          <a:effectLst/>
        </p:spPr>
        <p:txBody>
          <a:bodyPr anchor="ctr"/>
          <a:p>
            <a:pPr algn="ctr"/>
            <a:endParaRPr sz="1800"/>
          </a:p>
        </p:txBody>
      </p:sp>
      <p:sp>
        <p:nvSpPr>
          <p:cNvPr id="16" name="任意多边形 15"/>
          <p:cNvSpPr/>
          <p:nvPr>
            <p:custDataLst>
              <p:tags r:id="rId10"/>
            </p:custDataLst>
          </p:nvPr>
        </p:nvSpPr>
        <p:spPr>
          <a:xfrm>
            <a:off x="5902961" y="2077010"/>
            <a:ext cx="560710" cy="636907"/>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178AA1"/>
          </a:solidFill>
          <a:ln w="12700" cap="flat">
            <a:noFill/>
            <a:miter lim="400000"/>
          </a:ln>
          <a:effectLst/>
        </p:spPr>
        <p:txBody>
          <a:bodyPr anchor="ctr"/>
          <a:p>
            <a:pPr algn="ctr"/>
            <a:endParaRPr sz="1800"/>
          </a:p>
        </p:txBody>
      </p:sp>
      <p:sp>
        <p:nvSpPr>
          <p:cNvPr id="17" name="任意多边形 16"/>
          <p:cNvSpPr/>
          <p:nvPr>
            <p:custDataLst>
              <p:tags r:id="rId11"/>
            </p:custDataLst>
          </p:nvPr>
        </p:nvSpPr>
        <p:spPr>
          <a:xfrm>
            <a:off x="6734138" y="2254994"/>
            <a:ext cx="566527" cy="636907"/>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rgbClr val="40A693"/>
          </a:solidFill>
          <a:ln w="12700" cap="flat">
            <a:noFill/>
            <a:miter lim="400000"/>
          </a:ln>
          <a:effectLst/>
        </p:spPr>
        <p:txBody>
          <a:bodyPr anchor="ctr"/>
          <a:p>
            <a:pPr algn="ctr"/>
            <a:endParaRPr sz="1800"/>
          </a:p>
        </p:txBody>
      </p:sp>
      <p:sp>
        <p:nvSpPr>
          <p:cNvPr id="42" name="任意多边形 41"/>
          <p:cNvSpPr/>
          <p:nvPr>
            <p:custDataLst>
              <p:tags r:id="rId12"/>
            </p:custDataLst>
          </p:nvPr>
        </p:nvSpPr>
        <p:spPr bwMode="auto">
          <a:xfrm>
            <a:off x="6055934" y="2274189"/>
            <a:ext cx="237895" cy="236731"/>
          </a:xfrm>
          <a:custGeom>
            <a:avLst/>
            <a:gdLst/>
            <a:ahLst/>
            <a:cxnLst>
              <a:cxn ang="0">
                <a:pos x="268" y="0"/>
              </a:cxn>
              <a:cxn ang="0">
                <a:pos x="57" y="30"/>
              </a:cxn>
              <a:cxn ang="0">
                <a:pos x="61" y="30"/>
              </a:cxn>
              <a:cxn ang="0">
                <a:pos x="61" y="214"/>
              </a:cxn>
              <a:cxn ang="0">
                <a:pos x="46" y="211"/>
              </a:cxn>
              <a:cxn ang="0">
                <a:pos x="0" y="257"/>
              </a:cxn>
              <a:cxn ang="0">
                <a:pos x="46" y="302"/>
              </a:cxn>
              <a:cxn ang="0">
                <a:pos x="91" y="257"/>
              </a:cxn>
              <a:cxn ang="0">
                <a:pos x="88" y="242"/>
              </a:cxn>
              <a:cxn ang="0">
                <a:pos x="91" y="242"/>
              </a:cxn>
              <a:cxn ang="0">
                <a:pos x="91" y="117"/>
              </a:cxn>
              <a:cxn ang="0">
                <a:pos x="242" y="95"/>
              </a:cxn>
              <a:cxn ang="0">
                <a:pos x="242" y="184"/>
              </a:cxn>
              <a:cxn ang="0">
                <a:pos x="227" y="181"/>
              </a:cxn>
              <a:cxn ang="0">
                <a:pos x="182" y="226"/>
              </a:cxn>
              <a:cxn ang="0">
                <a:pos x="227" y="272"/>
              </a:cxn>
              <a:cxn ang="0">
                <a:pos x="273" y="226"/>
              </a:cxn>
              <a:cxn ang="0">
                <a:pos x="269" y="211"/>
              </a:cxn>
              <a:cxn ang="0">
                <a:pos x="273" y="211"/>
              </a:cxn>
              <a:cxn ang="0">
                <a:pos x="273" y="60"/>
              </a:cxn>
              <a:cxn ang="0">
                <a:pos x="277" y="60"/>
              </a:cxn>
              <a:cxn ang="0">
                <a:pos x="268" y="0"/>
              </a:cxn>
            </a:cxnLst>
            <a:rect l="0" t="0" r="r" b="b"/>
            <a:pathLst>
              <a:path w="277" h="302">
                <a:moveTo>
                  <a:pt x="268" y="0"/>
                </a:moveTo>
                <a:cubicBezTo>
                  <a:pt x="57" y="30"/>
                  <a:pt x="57" y="30"/>
                  <a:pt x="57" y="30"/>
                </a:cubicBezTo>
                <a:cubicBezTo>
                  <a:pt x="61" y="30"/>
                  <a:pt x="61" y="30"/>
                  <a:pt x="61" y="30"/>
                </a:cubicBezTo>
                <a:cubicBezTo>
                  <a:pt x="61" y="214"/>
                  <a:pt x="61" y="214"/>
                  <a:pt x="61" y="214"/>
                </a:cubicBezTo>
                <a:cubicBezTo>
                  <a:pt x="56" y="213"/>
                  <a:pt x="51" y="211"/>
                  <a:pt x="46" y="211"/>
                </a:cubicBezTo>
                <a:cubicBezTo>
                  <a:pt x="21" y="211"/>
                  <a:pt x="0" y="232"/>
                  <a:pt x="0" y="257"/>
                </a:cubicBezTo>
                <a:cubicBezTo>
                  <a:pt x="0" y="282"/>
                  <a:pt x="21" y="302"/>
                  <a:pt x="46" y="302"/>
                </a:cubicBezTo>
                <a:cubicBezTo>
                  <a:pt x="71" y="302"/>
                  <a:pt x="91" y="282"/>
                  <a:pt x="91" y="257"/>
                </a:cubicBezTo>
                <a:cubicBezTo>
                  <a:pt x="91" y="251"/>
                  <a:pt x="90" y="246"/>
                  <a:pt x="88" y="242"/>
                </a:cubicBezTo>
                <a:cubicBezTo>
                  <a:pt x="91" y="242"/>
                  <a:pt x="91" y="242"/>
                  <a:pt x="91" y="242"/>
                </a:cubicBezTo>
                <a:cubicBezTo>
                  <a:pt x="91" y="117"/>
                  <a:pt x="91" y="117"/>
                  <a:pt x="91" y="117"/>
                </a:cubicBezTo>
                <a:cubicBezTo>
                  <a:pt x="242" y="95"/>
                  <a:pt x="242" y="95"/>
                  <a:pt x="242" y="95"/>
                </a:cubicBezTo>
                <a:cubicBezTo>
                  <a:pt x="242" y="184"/>
                  <a:pt x="242" y="184"/>
                  <a:pt x="242" y="184"/>
                </a:cubicBezTo>
                <a:cubicBezTo>
                  <a:pt x="238" y="182"/>
                  <a:pt x="233" y="181"/>
                  <a:pt x="227" y="181"/>
                </a:cubicBezTo>
                <a:cubicBezTo>
                  <a:pt x="202" y="181"/>
                  <a:pt x="182" y="201"/>
                  <a:pt x="182" y="226"/>
                </a:cubicBezTo>
                <a:cubicBezTo>
                  <a:pt x="182" y="252"/>
                  <a:pt x="202" y="272"/>
                  <a:pt x="227" y="272"/>
                </a:cubicBezTo>
                <a:cubicBezTo>
                  <a:pt x="252" y="272"/>
                  <a:pt x="273" y="252"/>
                  <a:pt x="273" y="226"/>
                </a:cubicBezTo>
                <a:cubicBezTo>
                  <a:pt x="273" y="221"/>
                  <a:pt x="271" y="216"/>
                  <a:pt x="269" y="211"/>
                </a:cubicBezTo>
                <a:cubicBezTo>
                  <a:pt x="273" y="211"/>
                  <a:pt x="273" y="211"/>
                  <a:pt x="273" y="211"/>
                </a:cubicBezTo>
                <a:cubicBezTo>
                  <a:pt x="273" y="60"/>
                  <a:pt x="273" y="60"/>
                  <a:pt x="273" y="60"/>
                </a:cubicBezTo>
                <a:cubicBezTo>
                  <a:pt x="277" y="60"/>
                  <a:pt x="277" y="60"/>
                  <a:pt x="277" y="60"/>
                </a:cubicBezTo>
                <a:cubicBezTo>
                  <a:pt x="268" y="0"/>
                  <a:pt x="268" y="0"/>
                  <a:pt x="268" y="0"/>
                </a:cubicBezTo>
                <a:close/>
              </a:path>
            </a:pathLst>
          </a:custGeom>
          <a:solidFill>
            <a:srgbClr val="FFFFFF"/>
          </a:solidFill>
          <a:ln w="9525">
            <a:noFill/>
            <a:round/>
          </a:ln>
        </p:spPr>
        <p:txBody>
          <a:bodyPr anchor="ctr"/>
          <a:p>
            <a:pPr algn="ctr"/>
            <a:endParaRPr sz="1800"/>
          </a:p>
        </p:txBody>
      </p:sp>
      <p:sp>
        <p:nvSpPr>
          <p:cNvPr id="43" name="任意多边形 42"/>
          <p:cNvSpPr/>
          <p:nvPr>
            <p:custDataLst>
              <p:tags r:id="rId13"/>
            </p:custDataLst>
          </p:nvPr>
        </p:nvSpPr>
        <p:spPr bwMode="auto">
          <a:xfrm>
            <a:off x="5207889" y="2499869"/>
            <a:ext cx="270467" cy="198924"/>
          </a:xfrm>
          <a:custGeom>
            <a:avLst/>
            <a:gdLst/>
            <a:ahLst/>
            <a:cxnLst>
              <a:cxn ang="0">
                <a:pos x="259" y="87"/>
              </a:cxn>
              <a:cxn ang="0">
                <a:pos x="281" y="65"/>
              </a:cxn>
              <a:cxn ang="0">
                <a:pos x="303" y="87"/>
              </a:cxn>
              <a:cxn ang="0">
                <a:pos x="281" y="108"/>
              </a:cxn>
              <a:cxn ang="0">
                <a:pos x="259" y="87"/>
              </a:cxn>
              <a:cxn ang="0">
                <a:pos x="237" y="22"/>
              </a:cxn>
              <a:cxn ang="0">
                <a:pos x="212" y="0"/>
              </a:cxn>
              <a:cxn ang="0">
                <a:pos x="133" y="0"/>
              </a:cxn>
              <a:cxn ang="0">
                <a:pos x="108" y="22"/>
              </a:cxn>
              <a:cxn ang="0">
                <a:pos x="65" y="22"/>
              </a:cxn>
              <a:cxn ang="0">
                <a:pos x="0" y="87"/>
              </a:cxn>
              <a:cxn ang="0">
                <a:pos x="0" y="216"/>
              </a:cxn>
              <a:cxn ang="0">
                <a:pos x="65" y="281"/>
              </a:cxn>
              <a:cxn ang="0">
                <a:pos x="281" y="281"/>
              </a:cxn>
              <a:cxn ang="0">
                <a:pos x="346" y="216"/>
              </a:cxn>
              <a:cxn ang="0">
                <a:pos x="346" y="87"/>
              </a:cxn>
              <a:cxn ang="0">
                <a:pos x="281" y="22"/>
              </a:cxn>
              <a:cxn ang="0">
                <a:pos x="237" y="22"/>
              </a:cxn>
              <a:cxn ang="0">
                <a:pos x="175" y="87"/>
              </a:cxn>
              <a:cxn ang="0">
                <a:pos x="238" y="153"/>
              </a:cxn>
              <a:cxn ang="0">
                <a:pos x="172" y="216"/>
              </a:cxn>
              <a:cxn ang="0">
                <a:pos x="108" y="152"/>
              </a:cxn>
              <a:cxn ang="0">
                <a:pos x="175" y="87"/>
              </a:cxn>
            </a:cxnLst>
            <a:rect l="0" t="0" r="r" b="b"/>
            <a:pathLst>
              <a:path w="346" h="281">
                <a:moveTo>
                  <a:pt x="259" y="87"/>
                </a:moveTo>
                <a:cubicBezTo>
                  <a:pt x="259" y="75"/>
                  <a:pt x="269" y="65"/>
                  <a:pt x="281" y="65"/>
                </a:cubicBezTo>
                <a:cubicBezTo>
                  <a:pt x="293" y="65"/>
                  <a:pt x="303" y="75"/>
                  <a:pt x="303" y="87"/>
                </a:cubicBezTo>
                <a:cubicBezTo>
                  <a:pt x="303" y="99"/>
                  <a:pt x="293" y="108"/>
                  <a:pt x="281" y="108"/>
                </a:cubicBezTo>
                <a:cubicBezTo>
                  <a:pt x="269" y="108"/>
                  <a:pt x="259" y="99"/>
                  <a:pt x="259" y="87"/>
                </a:cubicBezTo>
                <a:close/>
                <a:moveTo>
                  <a:pt x="237" y="22"/>
                </a:moveTo>
                <a:cubicBezTo>
                  <a:pt x="237" y="1"/>
                  <a:pt x="226" y="0"/>
                  <a:pt x="212" y="0"/>
                </a:cubicBezTo>
                <a:cubicBezTo>
                  <a:pt x="133" y="0"/>
                  <a:pt x="133" y="0"/>
                  <a:pt x="133" y="0"/>
                </a:cubicBezTo>
                <a:cubicBezTo>
                  <a:pt x="119" y="0"/>
                  <a:pt x="108" y="1"/>
                  <a:pt x="108" y="22"/>
                </a:cubicBezTo>
                <a:cubicBezTo>
                  <a:pt x="65" y="22"/>
                  <a:pt x="65" y="22"/>
                  <a:pt x="65" y="22"/>
                </a:cubicBezTo>
                <a:cubicBezTo>
                  <a:pt x="32" y="22"/>
                  <a:pt x="0" y="54"/>
                  <a:pt x="0" y="87"/>
                </a:cubicBezTo>
                <a:cubicBezTo>
                  <a:pt x="0" y="216"/>
                  <a:pt x="0" y="216"/>
                  <a:pt x="0" y="216"/>
                </a:cubicBezTo>
                <a:cubicBezTo>
                  <a:pt x="0" y="249"/>
                  <a:pt x="32" y="281"/>
                  <a:pt x="65" y="281"/>
                </a:cubicBezTo>
                <a:cubicBezTo>
                  <a:pt x="281" y="281"/>
                  <a:pt x="281" y="281"/>
                  <a:pt x="281" y="281"/>
                </a:cubicBezTo>
                <a:cubicBezTo>
                  <a:pt x="313" y="281"/>
                  <a:pt x="346" y="249"/>
                  <a:pt x="346" y="216"/>
                </a:cubicBezTo>
                <a:cubicBezTo>
                  <a:pt x="346" y="87"/>
                  <a:pt x="346" y="87"/>
                  <a:pt x="346" y="87"/>
                </a:cubicBezTo>
                <a:cubicBezTo>
                  <a:pt x="346" y="54"/>
                  <a:pt x="313" y="22"/>
                  <a:pt x="281" y="22"/>
                </a:cubicBezTo>
                <a:cubicBezTo>
                  <a:pt x="237" y="22"/>
                  <a:pt x="237" y="22"/>
                  <a:pt x="237" y="22"/>
                </a:cubicBezTo>
                <a:close/>
                <a:moveTo>
                  <a:pt x="175" y="87"/>
                </a:moveTo>
                <a:cubicBezTo>
                  <a:pt x="210" y="87"/>
                  <a:pt x="238" y="117"/>
                  <a:pt x="238" y="153"/>
                </a:cubicBezTo>
                <a:cubicBezTo>
                  <a:pt x="238" y="188"/>
                  <a:pt x="207" y="216"/>
                  <a:pt x="172" y="216"/>
                </a:cubicBezTo>
                <a:cubicBezTo>
                  <a:pt x="138" y="216"/>
                  <a:pt x="108" y="187"/>
                  <a:pt x="108" y="152"/>
                </a:cubicBezTo>
                <a:cubicBezTo>
                  <a:pt x="108" y="116"/>
                  <a:pt x="141" y="87"/>
                  <a:pt x="175" y="87"/>
                </a:cubicBezTo>
                <a:close/>
              </a:path>
            </a:pathLst>
          </a:custGeom>
          <a:solidFill>
            <a:srgbClr val="FFFFFF"/>
          </a:solidFill>
          <a:ln w="9525">
            <a:noFill/>
            <a:round/>
          </a:ln>
        </p:spPr>
        <p:txBody>
          <a:bodyPr anchor="ctr"/>
          <a:p>
            <a:pPr algn="ctr"/>
            <a:endParaRPr sz="1800"/>
          </a:p>
        </p:txBody>
      </p:sp>
      <p:sp>
        <p:nvSpPr>
          <p:cNvPr id="18" name="任意多边形 17"/>
          <p:cNvSpPr/>
          <p:nvPr>
            <p:custDataLst>
              <p:tags r:id="rId14"/>
            </p:custDataLst>
          </p:nvPr>
        </p:nvSpPr>
        <p:spPr bwMode="auto">
          <a:xfrm>
            <a:off x="4591340" y="3053600"/>
            <a:ext cx="243711" cy="137269"/>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rgbClr val="FFFFFF"/>
          </a:solidFill>
          <a:ln w="9525">
            <a:noFill/>
            <a:round/>
          </a:ln>
        </p:spPr>
        <p:txBody>
          <a:bodyPr anchor="ctr"/>
          <a:p>
            <a:pPr algn="ctr"/>
            <a:endParaRPr sz="1800"/>
          </a:p>
        </p:txBody>
      </p:sp>
      <p:sp>
        <p:nvSpPr>
          <p:cNvPr id="47" name="任意多边形 46"/>
          <p:cNvSpPr/>
          <p:nvPr>
            <p:custDataLst>
              <p:tags r:id="rId15"/>
            </p:custDataLst>
          </p:nvPr>
        </p:nvSpPr>
        <p:spPr bwMode="auto">
          <a:xfrm>
            <a:off x="6914450" y="2534186"/>
            <a:ext cx="166352" cy="151229"/>
          </a:xfrm>
          <a:custGeom>
            <a:avLst/>
            <a:gdLst/>
            <a:ahLst/>
            <a:cxnLst>
              <a:cxn ang="0">
                <a:pos x="73" y="0"/>
              </a:cxn>
              <a:cxn ang="0">
                <a:pos x="7" y="0"/>
              </a:cxn>
              <a:cxn ang="0">
                <a:pos x="0" y="7"/>
              </a:cxn>
              <a:cxn ang="0">
                <a:pos x="0" y="72"/>
              </a:cxn>
              <a:cxn ang="0">
                <a:pos x="7" y="80"/>
              </a:cxn>
              <a:cxn ang="0">
                <a:pos x="73" y="80"/>
              </a:cxn>
              <a:cxn ang="0">
                <a:pos x="80" y="72"/>
              </a:cxn>
              <a:cxn ang="0">
                <a:pos x="80" y="7"/>
              </a:cxn>
              <a:cxn ang="0">
                <a:pos x="73" y="0"/>
              </a:cxn>
            </a:cxnLst>
            <a:rect l="0" t="0" r="r" b="b"/>
            <a:pathLst>
              <a:path w="80" h="80">
                <a:moveTo>
                  <a:pt x="73" y="0"/>
                </a:moveTo>
                <a:cubicBezTo>
                  <a:pt x="7" y="0"/>
                  <a:pt x="7" y="0"/>
                  <a:pt x="7" y="0"/>
                </a:cubicBezTo>
                <a:cubicBezTo>
                  <a:pt x="3" y="0"/>
                  <a:pt x="0" y="3"/>
                  <a:pt x="0" y="7"/>
                </a:cubicBezTo>
                <a:cubicBezTo>
                  <a:pt x="0" y="72"/>
                  <a:pt x="0" y="72"/>
                  <a:pt x="0" y="72"/>
                </a:cubicBezTo>
                <a:cubicBezTo>
                  <a:pt x="0" y="76"/>
                  <a:pt x="3" y="80"/>
                  <a:pt x="7" y="80"/>
                </a:cubicBezTo>
                <a:cubicBezTo>
                  <a:pt x="73" y="80"/>
                  <a:pt x="73" y="80"/>
                  <a:pt x="73" y="80"/>
                </a:cubicBezTo>
                <a:cubicBezTo>
                  <a:pt x="77" y="80"/>
                  <a:pt x="80" y="76"/>
                  <a:pt x="80" y="72"/>
                </a:cubicBezTo>
                <a:cubicBezTo>
                  <a:pt x="80" y="7"/>
                  <a:pt x="80" y="7"/>
                  <a:pt x="80" y="7"/>
                </a:cubicBezTo>
                <a:cubicBezTo>
                  <a:pt x="80" y="3"/>
                  <a:pt x="77" y="0"/>
                  <a:pt x="73" y="0"/>
                </a:cubicBezTo>
                <a:close/>
              </a:path>
            </a:pathLst>
          </a:custGeom>
          <a:solidFill>
            <a:srgbClr val="FFFFFF"/>
          </a:solidFill>
          <a:ln w="9525">
            <a:noFill/>
            <a:round/>
          </a:ln>
        </p:spPr>
        <p:txBody>
          <a:bodyPr anchor="ctr"/>
          <a:p>
            <a:pPr algn="ctr"/>
            <a:endParaRPr sz="1800"/>
          </a:p>
        </p:txBody>
      </p:sp>
      <p:sp>
        <p:nvSpPr>
          <p:cNvPr id="48" name="任意多边形 47"/>
          <p:cNvSpPr/>
          <p:nvPr>
            <p:custDataLst>
              <p:tags r:id="rId16"/>
            </p:custDataLst>
          </p:nvPr>
        </p:nvSpPr>
        <p:spPr bwMode="auto">
          <a:xfrm>
            <a:off x="7094761" y="2552799"/>
            <a:ext cx="60492" cy="111095"/>
          </a:xfrm>
          <a:custGeom>
            <a:avLst/>
            <a:gdLst/>
            <a:ahLst/>
            <a:cxnLst>
              <a:cxn ang="0">
                <a:pos x="23" y="2"/>
              </a:cxn>
              <a:cxn ang="0">
                <a:pos x="10" y="10"/>
              </a:cxn>
              <a:cxn ang="0">
                <a:pos x="0" y="16"/>
              </a:cxn>
              <a:cxn ang="0">
                <a:pos x="0" y="43"/>
              </a:cxn>
              <a:cxn ang="0">
                <a:pos x="10" y="49"/>
              </a:cxn>
              <a:cxn ang="0">
                <a:pos x="23" y="57"/>
              </a:cxn>
              <a:cxn ang="0">
                <a:pos x="29" y="53"/>
              </a:cxn>
              <a:cxn ang="0">
                <a:pos x="29" y="6"/>
              </a:cxn>
              <a:cxn ang="0">
                <a:pos x="23" y="2"/>
              </a:cxn>
            </a:cxnLst>
            <a:rect l="0" t="0" r="r" b="b"/>
            <a:pathLst>
              <a:path w="29" h="59">
                <a:moveTo>
                  <a:pt x="23" y="2"/>
                </a:moveTo>
                <a:cubicBezTo>
                  <a:pt x="10" y="10"/>
                  <a:pt x="10" y="10"/>
                  <a:pt x="10" y="10"/>
                </a:cubicBezTo>
                <a:cubicBezTo>
                  <a:pt x="7" y="12"/>
                  <a:pt x="3" y="14"/>
                  <a:pt x="0" y="16"/>
                </a:cubicBezTo>
                <a:cubicBezTo>
                  <a:pt x="0" y="43"/>
                  <a:pt x="0" y="43"/>
                  <a:pt x="0" y="43"/>
                </a:cubicBezTo>
                <a:cubicBezTo>
                  <a:pt x="3" y="45"/>
                  <a:pt x="7" y="47"/>
                  <a:pt x="10" y="49"/>
                </a:cubicBezTo>
                <a:cubicBezTo>
                  <a:pt x="23" y="57"/>
                  <a:pt x="23" y="57"/>
                  <a:pt x="23" y="57"/>
                </a:cubicBezTo>
                <a:cubicBezTo>
                  <a:pt x="26" y="59"/>
                  <a:pt x="29" y="57"/>
                  <a:pt x="29" y="53"/>
                </a:cubicBezTo>
                <a:cubicBezTo>
                  <a:pt x="29" y="6"/>
                  <a:pt x="29" y="6"/>
                  <a:pt x="29" y="6"/>
                </a:cubicBezTo>
                <a:cubicBezTo>
                  <a:pt x="29" y="2"/>
                  <a:pt x="26" y="0"/>
                  <a:pt x="23" y="2"/>
                </a:cubicBezTo>
                <a:close/>
              </a:path>
            </a:pathLst>
          </a:custGeom>
          <a:solidFill>
            <a:srgbClr val="FFFFFF"/>
          </a:solidFill>
          <a:ln w="9525">
            <a:noFill/>
            <a:round/>
          </a:ln>
        </p:spPr>
        <p:txBody>
          <a:bodyPr anchor="ctr"/>
          <a:p>
            <a:pPr algn="ctr"/>
            <a:endParaRPr sz="1800"/>
          </a:p>
        </p:txBody>
      </p:sp>
      <p:sp>
        <p:nvSpPr>
          <p:cNvPr id="19" name="任意多边形 18"/>
          <p:cNvSpPr/>
          <p:nvPr>
            <p:custDataLst>
              <p:tags r:id="rId17"/>
            </p:custDataLst>
          </p:nvPr>
        </p:nvSpPr>
        <p:spPr bwMode="auto">
          <a:xfrm>
            <a:off x="7515294" y="3028007"/>
            <a:ext cx="267559" cy="209976"/>
          </a:xfrm>
          <a:custGeom>
            <a:avLst/>
            <a:gdLst/>
            <a:ahLst/>
            <a:cxnLst>
              <a:cxn ang="0">
                <a:pos x="95" y="7"/>
              </a:cxn>
              <a:cxn ang="0">
                <a:pos x="95" y="14"/>
              </a:cxn>
              <a:cxn ang="0">
                <a:pos x="15" y="36"/>
              </a:cxn>
              <a:cxn ang="0">
                <a:pos x="0" y="28"/>
              </a:cxn>
              <a:cxn ang="0">
                <a:pos x="0" y="72"/>
              </a:cxn>
              <a:cxn ang="0">
                <a:pos x="15" y="65"/>
              </a:cxn>
              <a:cxn ang="0">
                <a:pos x="24" y="67"/>
              </a:cxn>
              <a:cxn ang="0">
                <a:pos x="21" y="76"/>
              </a:cxn>
              <a:cxn ang="0">
                <a:pos x="29" y="89"/>
              </a:cxn>
              <a:cxn ang="0">
                <a:pos x="50" y="95"/>
              </a:cxn>
              <a:cxn ang="0">
                <a:pos x="53" y="95"/>
              </a:cxn>
              <a:cxn ang="0">
                <a:pos x="64" y="87"/>
              </a:cxn>
              <a:cxn ang="0">
                <a:pos x="66" y="78"/>
              </a:cxn>
              <a:cxn ang="0">
                <a:pos x="95" y="86"/>
              </a:cxn>
              <a:cxn ang="0">
                <a:pos x="95" y="94"/>
              </a:cxn>
              <a:cxn ang="0">
                <a:pos x="117" y="101"/>
              </a:cxn>
              <a:cxn ang="0">
                <a:pos x="117" y="0"/>
              </a:cxn>
              <a:cxn ang="0">
                <a:pos x="95" y="7"/>
              </a:cxn>
              <a:cxn ang="0">
                <a:pos x="57" y="85"/>
              </a:cxn>
              <a:cxn ang="0">
                <a:pos x="52" y="88"/>
              </a:cxn>
              <a:cxn ang="0">
                <a:pos x="31" y="82"/>
              </a:cxn>
              <a:cxn ang="0">
                <a:pos x="28" y="78"/>
              </a:cxn>
              <a:cxn ang="0">
                <a:pos x="31" y="69"/>
              </a:cxn>
              <a:cxn ang="0">
                <a:pos x="59" y="77"/>
              </a:cxn>
              <a:cxn ang="0">
                <a:pos x="57" y="85"/>
              </a:cxn>
              <a:cxn ang="0">
                <a:pos x="95" y="50"/>
              </a:cxn>
              <a:cxn ang="0">
                <a:pos x="15" y="50"/>
              </a:cxn>
              <a:cxn ang="0">
                <a:pos x="15" y="43"/>
              </a:cxn>
              <a:cxn ang="0">
                <a:pos x="95" y="21"/>
              </a:cxn>
              <a:cxn ang="0">
                <a:pos x="95" y="50"/>
              </a:cxn>
              <a:cxn ang="0">
                <a:pos x="109" y="50"/>
              </a:cxn>
              <a:cxn ang="0">
                <a:pos x="102" y="50"/>
              </a:cxn>
              <a:cxn ang="0">
                <a:pos x="102" y="14"/>
              </a:cxn>
              <a:cxn ang="0">
                <a:pos x="109" y="14"/>
              </a:cxn>
              <a:cxn ang="0">
                <a:pos x="109" y="50"/>
              </a:cxn>
            </a:cxnLst>
            <a:rect l="0" t="0" r="r" b="b"/>
            <a:pathLst>
              <a:path w="117" h="101">
                <a:moveTo>
                  <a:pt x="95" y="7"/>
                </a:moveTo>
                <a:cubicBezTo>
                  <a:pt x="95" y="14"/>
                  <a:pt x="95" y="14"/>
                  <a:pt x="95" y="14"/>
                </a:cubicBezTo>
                <a:cubicBezTo>
                  <a:pt x="15" y="36"/>
                  <a:pt x="15" y="36"/>
                  <a:pt x="15" y="36"/>
                </a:cubicBezTo>
                <a:cubicBezTo>
                  <a:pt x="0" y="28"/>
                  <a:pt x="0" y="28"/>
                  <a:pt x="0" y="28"/>
                </a:cubicBezTo>
                <a:cubicBezTo>
                  <a:pt x="0" y="72"/>
                  <a:pt x="0" y="72"/>
                  <a:pt x="0" y="72"/>
                </a:cubicBezTo>
                <a:cubicBezTo>
                  <a:pt x="15" y="65"/>
                  <a:pt x="15" y="65"/>
                  <a:pt x="15" y="65"/>
                </a:cubicBezTo>
                <a:cubicBezTo>
                  <a:pt x="24" y="67"/>
                  <a:pt x="24" y="67"/>
                  <a:pt x="24" y="67"/>
                </a:cubicBezTo>
                <a:cubicBezTo>
                  <a:pt x="21" y="76"/>
                  <a:pt x="21" y="76"/>
                  <a:pt x="21" y="76"/>
                </a:cubicBezTo>
                <a:cubicBezTo>
                  <a:pt x="20" y="82"/>
                  <a:pt x="23" y="88"/>
                  <a:pt x="29" y="89"/>
                </a:cubicBezTo>
                <a:cubicBezTo>
                  <a:pt x="50" y="95"/>
                  <a:pt x="50" y="95"/>
                  <a:pt x="50" y="95"/>
                </a:cubicBezTo>
                <a:cubicBezTo>
                  <a:pt x="51" y="95"/>
                  <a:pt x="52" y="95"/>
                  <a:pt x="53" y="95"/>
                </a:cubicBezTo>
                <a:cubicBezTo>
                  <a:pt x="58" y="95"/>
                  <a:pt x="62" y="92"/>
                  <a:pt x="64" y="87"/>
                </a:cubicBezTo>
                <a:cubicBezTo>
                  <a:pt x="66" y="78"/>
                  <a:pt x="66" y="78"/>
                  <a:pt x="66" y="78"/>
                </a:cubicBezTo>
                <a:cubicBezTo>
                  <a:pt x="95" y="86"/>
                  <a:pt x="95" y="86"/>
                  <a:pt x="95" y="86"/>
                </a:cubicBezTo>
                <a:cubicBezTo>
                  <a:pt x="95" y="94"/>
                  <a:pt x="95" y="94"/>
                  <a:pt x="95" y="94"/>
                </a:cubicBezTo>
                <a:cubicBezTo>
                  <a:pt x="117" y="101"/>
                  <a:pt x="117" y="101"/>
                  <a:pt x="117" y="101"/>
                </a:cubicBezTo>
                <a:cubicBezTo>
                  <a:pt x="117" y="0"/>
                  <a:pt x="117" y="0"/>
                  <a:pt x="117" y="0"/>
                </a:cubicBezTo>
                <a:lnTo>
                  <a:pt x="95" y="7"/>
                </a:lnTo>
                <a:close/>
                <a:moveTo>
                  <a:pt x="57" y="85"/>
                </a:moveTo>
                <a:cubicBezTo>
                  <a:pt x="56" y="87"/>
                  <a:pt x="54" y="88"/>
                  <a:pt x="52" y="88"/>
                </a:cubicBezTo>
                <a:cubicBezTo>
                  <a:pt x="31" y="82"/>
                  <a:pt x="31" y="82"/>
                  <a:pt x="31" y="82"/>
                </a:cubicBezTo>
                <a:cubicBezTo>
                  <a:pt x="29" y="82"/>
                  <a:pt x="28" y="80"/>
                  <a:pt x="28" y="78"/>
                </a:cubicBezTo>
                <a:cubicBezTo>
                  <a:pt x="31" y="69"/>
                  <a:pt x="31" y="69"/>
                  <a:pt x="31" y="69"/>
                </a:cubicBezTo>
                <a:cubicBezTo>
                  <a:pt x="59" y="77"/>
                  <a:pt x="59" y="77"/>
                  <a:pt x="59" y="77"/>
                </a:cubicBezTo>
                <a:lnTo>
                  <a:pt x="57" y="85"/>
                </a:lnTo>
                <a:close/>
                <a:moveTo>
                  <a:pt x="95" y="50"/>
                </a:moveTo>
                <a:cubicBezTo>
                  <a:pt x="15" y="50"/>
                  <a:pt x="15" y="50"/>
                  <a:pt x="15" y="50"/>
                </a:cubicBezTo>
                <a:cubicBezTo>
                  <a:pt x="15" y="43"/>
                  <a:pt x="15" y="43"/>
                  <a:pt x="15" y="43"/>
                </a:cubicBezTo>
                <a:cubicBezTo>
                  <a:pt x="95" y="21"/>
                  <a:pt x="95" y="21"/>
                  <a:pt x="95" y="21"/>
                </a:cubicBezTo>
                <a:lnTo>
                  <a:pt x="95" y="50"/>
                </a:lnTo>
                <a:close/>
                <a:moveTo>
                  <a:pt x="109" y="50"/>
                </a:moveTo>
                <a:cubicBezTo>
                  <a:pt x="102" y="50"/>
                  <a:pt x="102" y="50"/>
                  <a:pt x="102" y="50"/>
                </a:cubicBezTo>
                <a:cubicBezTo>
                  <a:pt x="102" y="14"/>
                  <a:pt x="102" y="14"/>
                  <a:pt x="102" y="14"/>
                </a:cubicBezTo>
                <a:cubicBezTo>
                  <a:pt x="109" y="14"/>
                  <a:pt x="109" y="14"/>
                  <a:pt x="109" y="14"/>
                </a:cubicBezTo>
                <a:lnTo>
                  <a:pt x="109" y="50"/>
                </a:lnTo>
                <a:close/>
              </a:path>
            </a:pathLst>
          </a:custGeom>
          <a:solidFill>
            <a:srgbClr val="FFFFFF"/>
          </a:solidFill>
          <a:ln w="9525">
            <a:noFill/>
            <a:round/>
          </a:ln>
        </p:spPr>
        <p:txBody>
          <a:bodyPr anchor="ctr"/>
          <a:p>
            <a:pPr algn="ctr"/>
            <a:endParaRPr sz="1800"/>
          </a:p>
        </p:txBody>
      </p:sp>
      <p:sp>
        <p:nvSpPr>
          <p:cNvPr id="20" name="矩形 19"/>
          <p:cNvSpPr/>
          <p:nvPr>
            <p:custDataLst>
              <p:tags r:id="rId18"/>
            </p:custDataLst>
          </p:nvPr>
        </p:nvSpPr>
        <p:spPr>
          <a:xfrm>
            <a:off x="11141408" y="1833880"/>
            <a:ext cx="446707" cy="447289"/>
          </a:xfrm>
          <a:prstGeom prst="rect">
            <a:avLst/>
          </a:prstGeom>
          <a:solidFill>
            <a:srgbClr val="4276AA">
              <a:lumMod val="100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39" name="任意多边形 38"/>
          <p:cNvSpPr/>
          <p:nvPr>
            <p:custDataLst>
              <p:tags r:id="rId19"/>
            </p:custDataLst>
          </p:nvPr>
        </p:nvSpPr>
        <p:spPr bwMode="auto">
          <a:xfrm>
            <a:off x="11242615" y="1982201"/>
            <a:ext cx="243711" cy="150647"/>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rgbClr val="FFFFFF"/>
          </a:solidFill>
          <a:ln w="9525">
            <a:noFill/>
            <a:round/>
          </a:ln>
        </p:spPr>
        <p:txBody>
          <a:bodyPr anchor="ctr"/>
          <a:p>
            <a:pPr algn="ctr"/>
            <a:endParaRPr sz="1800"/>
          </a:p>
        </p:txBody>
      </p:sp>
      <p:sp>
        <p:nvSpPr>
          <p:cNvPr id="32" name="矩形 31"/>
          <p:cNvSpPr/>
          <p:nvPr>
            <p:custDataLst>
              <p:tags r:id="rId20"/>
            </p:custDataLst>
          </p:nvPr>
        </p:nvSpPr>
        <p:spPr>
          <a:xfrm>
            <a:off x="455930" y="2369185"/>
            <a:ext cx="3886200" cy="3613785"/>
          </a:xfrm>
          <a:prstGeom prst="rect">
            <a:avLst/>
          </a:prstGeom>
        </p:spPr>
        <p:txBody>
          <a:bodyPr wrap="square" lIns="107950" rIns="107950" anchor="t" anchorCtr="0">
            <a:noAutofit/>
          </a:bodyPr>
          <a:p>
            <a:pPr algn="just">
              <a:lnSpc>
                <a:spcPct val="120000"/>
              </a:lnSpc>
            </a:pPr>
            <a:r>
              <a:rPr lang="zh-CN" altLang="en-US" sz="1800" dirty="0">
                <a:latin typeface="+mn-ea"/>
                <a:ea typeface="+mn-ea"/>
                <a:cs typeface="+mn-ea"/>
                <a:sym typeface="+mn-ea"/>
              </a:rPr>
              <a:t>商业模式是创业者创意，商业创意来自于机会的丰富和逻辑化，并有可能最终演变为商业模式。其形成的逻辑是：机会是经由创造性资源组合传递更明确的市场需求的可能性</a:t>
            </a:r>
            <a:r>
              <a:rPr lang="en-US" altLang="zh-CN" sz="1800" dirty="0">
                <a:latin typeface="+mn-ea"/>
                <a:ea typeface="+mn-ea"/>
                <a:cs typeface="+mn-ea"/>
                <a:sym typeface="+mn-ea"/>
              </a:rPr>
              <a:t>(schumpeter,1934</a:t>
            </a:r>
            <a:r>
              <a:rPr lang="zh-CN" altLang="en-US" sz="1800" dirty="0">
                <a:latin typeface="+mn-ea"/>
                <a:ea typeface="+mn-ea"/>
                <a:cs typeface="+mn-ea"/>
                <a:sym typeface="+mn-ea"/>
              </a:rPr>
              <a:t>；</a:t>
            </a:r>
            <a:r>
              <a:rPr lang="en-US" altLang="zh-CN" sz="1800" dirty="0">
                <a:latin typeface="+mn-ea"/>
                <a:ea typeface="+mn-ea"/>
                <a:cs typeface="+mn-ea"/>
                <a:sym typeface="+mn-ea"/>
              </a:rPr>
              <a:t>Kirzner,1973),</a:t>
            </a:r>
            <a:r>
              <a:rPr lang="zh-CN" altLang="en-US" sz="1800" dirty="0">
                <a:latin typeface="+mn-ea"/>
                <a:ea typeface="+mn-ea"/>
                <a:cs typeface="+mn-ea"/>
                <a:sym typeface="+mn-ea"/>
              </a:rPr>
              <a:t>是未明确的市场需求或者未被利用的资源或者能力。尽管它第一次出现在</a:t>
            </a:r>
            <a:r>
              <a:rPr lang="en-US" altLang="zh-CN" sz="1800" dirty="0">
                <a:latin typeface="+mn-ea"/>
                <a:ea typeface="+mn-ea"/>
                <a:cs typeface="+mn-ea"/>
                <a:sym typeface="+mn-ea"/>
              </a:rPr>
              <a:t>50</a:t>
            </a:r>
            <a:r>
              <a:rPr lang="zh-CN" altLang="en-US" sz="1800" dirty="0">
                <a:latin typeface="+mn-ea"/>
                <a:ea typeface="+mn-ea"/>
                <a:cs typeface="+mn-ea"/>
                <a:sym typeface="+mn-ea"/>
              </a:rPr>
              <a:t>年代，但直到</a:t>
            </a:r>
            <a:r>
              <a:rPr lang="en-US" altLang="zh-CN" sz="1800" dirty="0">
                <a:latin typeface="+mn-ea"/>
                <a:ea typeface="+mn-ea"/>
                <a:cs typeface="+mn-ea"/>
                <a:sym typeface="+mn-ea"/>
              </a:rPr>
              <a:t>90</a:t>
            </a:r>
            <a:r>
              <a:rPr lang="zh-CN" altLang="en-US" sz="1800" dirty="0">
                <a:latin typeface="+mn-ea"/>
                <a:ea typeface="+mn-ea"/>
                <a:cs typeface="+mn-ea"/>
                <a:sym typeface="+mn-ea"/>
              </a:rPr>
              <a:t>年代才开始被广泛使用和传播，已经成为挂在创业者和风险投资者嘴边的一个名词。</a:t>
            </a:r>
            <a:endParaRPr lang="zh-CN" altLang="en-US" sz="1800" dirty="0">
              <a:latin typeface="+mn-ea"/>
              <a:ea typeface="+mn-ea"/>
              <a:cs typeface="+mn-ea"/>
              <a:sym typeface="+mn-ea"/>
            </a:endParaRPr>
          </a:p>
        </p:txBody>
      </p:sp>
      <p:sp>
        <p:nvSpPr>
          <p:cNvPr id="21" name="矩形 20"/>
          <p:cNvSpPr/>
          <p:nvPr>
            <p:custDataLst>
              <p:tags r:id="rId21"/>
            </p:custDataLst>
          </p:nvPr>
        </p:nvSpPr>
        <p:spPr>
          <a:xfrm>
            <a:off x="8022590" y="2369185"/>
            <a:ext cx="3718560" cy="3639820"/>
          </a:xfrm>
          <a:prstGeom prst="rect">
            <a:avLst/>
          </a:prstGeom>
        </p:spPr>
        <p:txBody>
          <a:bodyPr wrap="square" lIns="107950" rIns="107950" anchor="t" anchorCtr="0">
            <a:noAutofit/>
          </a:bodyPr>
          <a:p>
            <a:pPr algn="just">
              <a:lnSpc>
                <a:spcPct val="120000"/>
              </a:lnSpc>
              <a:spcBef>
                <a:spcPts val="0"/>
              </a:spcBef>
              <a:spcAft>
                <a:spcPts val="0"/>
              </a:spcAft>
              <a:buClr>
                <a:srgbClr val="1486AF"/>
              </a:buClr>
              <a:buSzPct val="100000"/>
            </a:pPr>
            <a:r>
              <a:rPr lang="zh-CN" altLang="en-US" sz="1800" dirty="0">
                <a:latin typeface="+mn-lt"/>
                <a:ea typeface="+mn-ea"/>
                <a:sym typeface="+mn-ea"/>
              </a:rPr>
              <a:t>商业模式新解：是一个企业满足消费者需求的系统，这个系统组织管理企业的各种资源（资金、原材料、人力资源、作业方式、销售方式、信息、品牌和知识产权、企业所处的环境、创新力，又称输入变量），形成能够提供消费者必须购买的产品和服务（输出变量），因而具有自己能复制且别人不能复制，或者自己在复制中占据市场优势地位的特性。</a:t>
            </a:r>
            <a:endParaRPr lang="zh-CN" altLang="en-US" sz="1800" dirty="0">
              <a:latin typeface="+mn-lt"/>
              <a:ea typeface="+mn-ea"/>
              <a:sym typeface="+mn-ea"/>
            </a:endParaRPr>
          </a:p>
        </p:txBody>
      </p:sp>
      <p:sp>
        <p:nvSpPr>
          <p:cNvPr id="22" name="矩形 21"/>
          <p:cNvSpPr/>
          <p:nvPr>
            <p:custDataLst>
              <p:tags r:id="rId22"/>
            </p:custDataLst>
          </p:nvPr>
        </p:nvSpPr>
        <p:spPr>
          <a:xfrm>
            <a:off x="644525" y="1833880"/>
            <a:ext cx="446707" cy="447289"/>
          </a:xfrm>
          <a:prstGeom prst="rect">
            <a:avLst/>
          </a:prstGeom>
          <a:solidFill>
            <a:srgbClr val="178AA1">
              <a:lumMod val="100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23" name="任意多边形 22"/>
          <p:cNvSpPr/>
          <p:nvPr>
            <p:custDataLst>
              <p:tags r:id="rId23"/>
            </p:custDataLst>
          </p:nvPr>
        </p:nvSpPr>
        <p:spPr bwMode="auto">
          <a:xfrm>
            <a:off x="746314" y="1982201"/>
            <a:ext cx="243711" cy="150647"/>
          </a:xfrm>
          <a:custGeom>
            <a:avLst/>
            <a:gdLst/>
            <a:ahLst/>
            <a:cxnLst>
              <a:cxn ang="0">
                <a:pos x="248" y="193"/>
              </a:cxn>
              <a:cxn ang="0">
                <a:pos x="248" y="193"/>
              </a:cxn>
              <a:cxn ang="0">
                <a:pos x="72" y="193"/>
              </a:cxn>
              <a:cxn ang="0">
                <a:pos x="72" y="193"/>
              </a:cxn>
              <a:cxn ang="0">
                <a:pos x="0" y="116"/>
              </a:cxn>
              <a:cxn ang="0">
                <a:pos x="78" y="39"/>
              </a:cxn>
              <a:cxn ang="0">
                <a:pos x="96" y="41"/>
              </a:cxn>
              <a:cxn ang="0">
                <a:pos x="164" y="0"/>
              </a:cxn>
              <a:cxn ang="0">
                <a:pos x="241" y="66"/>
              </a:cxn>
              <a:cxn ang="0">
                <a:pos x="247" y="66"/>
              </a:cxn>
              <a:cxn ang="0">
                <a:pos x="311" y="129"/>
              </a:cxn>
              <a:cxn ang="0">
                <a:pos x="248" y="193"/>
              </a:cxn>
            </a:cxnLst>
            <a:rect l="0" t="0" r="r" b="b"/>
            <a:pathLst>
              <a:path w="311" h="193">
                <a:moveTo>
                  <a:pt x="248" y="193"/>
                </a:moveTo>
                <a:cubicBezTo>
                  <a:pt x="248" y="193"/>
                  <a:pt x="248" y="193"/>
                  <a:pt x="248" y="193"/>
                </a:cubicBezTo>
                <a:cubicBezTo>
                  <a:pt x="72" y="193"/>
                  <a:pt x="72" y="193"/>
                  <a:pt x="72" y="193"/>
                </a:cubicBezTo>
                <a:cubicBezTo>
                  <a:pt x="72" y="193"/>
                  <a:pt x="72" y="193"/>
                  <a:pt x="72" y="193"/>
                </a:cubicBezTo>
                <a:cubicBezTo>
                  <a:pt x="32" y="190"/>
                  <a:pt x="0" y="156"/>
                  <a:pt x="0" y="116"/>
                </a:cubicBezTo>
                <a:cubicBezTo>
                  <a:pt x="0" y="73"/>
                  <a:pt x="35" y="39"/>
                  <a:pt x="78" y="39"/>
                </a:cubicBezTo>
                <a:cubicBezTo>
                  <a:pt x="84" y="39"/>
                  <a:pt x="90" y="40"/>
                  <a:pt x="96" y="41"/>
                </a:cubicBezTo>
                <a:cubicBezTo>
                  <a:pt x="109" y="17"/>
                  <a:pt x="135" y="0"/>
                  <a:pt x="164" y="0"/>
                </a:cubicBezTo>
                <a:cubicBezTo>
                  <a:pt x="203" y="0"/>
                  <a:pt x="236" y="29"/>
                  <a:pt x="241" y="66"/>
                </a:cubicBezTo>
                <a:cubicBezTo>
                  <a:pt x="243" y="66"/>
                  <a:pt x="245" y="66"/>
                  <a:pt x="247" y="66"/>
                </a:cubicBezTo>
                <a:cubicBezTo>
                  <a:pt x="282" y="66"/>
                  <a:pt x="311" y="94"/>
                  <a:pt x="311" y="129"/>
                </a:cubicBezTo>
                <a:cubicBezTo>
                  <a:pt x="311" y="164"/>
                  <a:pt x="283" y="192"/>
                  <a:pt x="248" y="193"/>
                </a:cubicBezTo>
                <a:close/>
              </a:path>
            </a:pathLst>
          </a:custGeom>
          <a:solidFill>
            <a:srgbClr val="FFFFFF"/>
          </a:solidFill>
          <a:ln w="9525">
            <a:noFill/>
            <a:round/>
          </a:ln>
        </p:spPr>
        <p:txBody>
          <a:bodyPr anchor="ctr"/>
          <a:p>
            <a:pPr algn="ctr"/>
            <a:endParaRPr sz="1800"/>
          </a:p>
        </p:txBody>
      </p:sp>
    </p:spTree>
    <p:custDataLst>
      <p:tags r:id="rId2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二、商业模式的构成要素</a:t>
            </a:r>
            <a:endParaRPr lang="en-US" altLang="zh-CN" sz="2400" b="1">
              <a:latin typeface="+mj-ea"/>
              <a:ea typeface="+mj-ea"/>
            </a:endParaRPr>
          </a:p>
        </p:txBody>
      </p:sp>
      <p:sp>
        <p:nvSpPr>
          <p:cNvPr id="4" name="文本框 3"/>
          <p:cNvSpPr txBox="1"/>
          <p:nvPr/>
        </p:nvSpPr>
        <p:spPr>
          <a:xfrm>
            <a:off x="1017270" y="1463040"/>
            <a:ext cx="10080000" cy="423545"/>
          </a:xfrm>
          <a:prstGeom prst="rect">
            <a:avLst/>
          </a:prstGeom>
          <a:noFill/>
        </p:spPr>
        <p:txBody>
          <a:bodyPr wrap="square" rtlCol="0" anchor="t">
            <a:spAutoFit/>
          </a:bodyPr>
          <a:p>
            <a:pPr indent="457200" algn="just">
              <a:lnSpc>
                <a:spcPct val="120000"/>
              </a:lnSpc>
              <a:spcBef>
                <a:spcPts val="0"/>
              </a:spcBef>
              <a:spcAft>
                <a:spcPts val="0"/>
              </a:spcAft>
              <a:buClr>
                <a:srgbClr val="1486AF"/>
              </a:buClr>
              <a:buSzPct val="100000"/>
            </a:pPr>
            <a:r>
              <a:rPr lang="en-US" altLang="zh-CN" dirty="0">
                <a:latin typeface="+mn-lt"/>
                <a:ea typeface="+mn-ea"/>
                <a:sym typeface="+mn-ea"/>
              </a:rPr>
              <a:t>Alexander Osterwalder</a:t>
            </a:r>
            <a:r>
              <a:rPr lang="zh-CN" altLang="en-US" dirty="0">
                <a:latin typeface="+mn-lt"/>
                <a:ea typeface="+mn-ea"/>
                <a:sym typeface="+mn-ea"/>
              </a:rPr>
              <a:t>和</a:t>
            </a:r>
            <a:r>
              <a:rPr lang="en-US" altLang="zh-CN" dirty="0">
                <a:latin typeface="+mn-lt"/>
                <a:ea typeface="+mn-ea"/>
                <a:sym typeface="+mn-ea"/>
              </a:rPr>
              <a:t>Yves </a:t>
            </a:r>
            <a:r>
              <a:rPr lang="en-US" altLang="zh-CN" dirty="0" err="1">
                <a:latin typeface="+mn-lt"/>
                <a:ea typeface="+mn-ea"/>
                <a:sym typeface="+mn-ea"/>
              </a:rPr>
              <a:t>Pigneur</a:t>
            </a:r>
            <a:r>
              <a:rPr lang="zh-CN" altLang="en-US" dirty="0">
                <a:latin typeface="+mn-lt"/>
                <a:ea typeface="+mn-ea"/>
                <a:sym typeface="+mn-ea"/>
              </a:rPr>
              <a:t>认为，商业模式包含</a:t>
            </a:r>
            <a:r>
              <a:rPr lang="en-US" altLang="zh-CN" dirty="0">
                <a:latin typeface="+mn-lt"/>
                <a:ea typeface="+mn-ea"/>
                <a:sym typeface="+mn-ea"/>
              </a:rPr>
              <a:t>9</a:t>
            </a:r>
            <a:r>
              <a:rPr lang="zh-CN" altLang="en-US" dirty="0">
                <a:latin typeface="+mn-lt"/>
                <a:ea typeface="+mn-ea"/>
                <a:sym typeface="+mn-ea"/>
              </a:rPr>
              <a:t>种必备要素：</a:t>
            </a:r>
            <a:endParaRPr lang="zh-CN" altLang="en-US"/>
          </a:p>
        </p:txBody>
      </p:sp>
      <p:sp>
        <p:nvSpPr>
          <p:cNvPr id="1408" name="任意多边形 1407"/>
          <p:cNvSpPr/>
          <p:nvPr>
            <p:custDataLst>
              <p:tags r:id="rId1"/>
            </p:custDataLst>
          </p:nvPr>
        </p:nvSpPr>
        <p:spPr>
          <a:xfrm>
            <a:off x="1578610" y="2428875"/>
            <a:ext cx="1689337" cy="1289995"/>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1"/>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409" name="文本框 1408"/>
          <p:cNvSpPr txBox="1"/>
          <p:nvPr>
            <p:custDataLst>
              <p:tags r:id="rId2"/>
            </p:custDataLst>
          </p:nvPr>
        </p:nvSpPr>
        <p:spPr>
          <a:xfrm>
            <a:off x="1578610" y="4083685"/>
            <a:ext cx="2788285" cy="1728000"/>
          </a:xfrm>
          <a:prstGeom prst="rect">
            <a:avLst/>
          </a:prstGeom>
          <a:noFill/>
        </p:spPr>
        <p:txBody>
          <a:bodyPr wrap="square" lIns="90000" tIns="46800" rIns="90000" bIns="46800" rtlCol="0" anchor="t" anchorCtr="0">
            <a:normAutofit/>
          </a:bodyPr>
          <a:p>
            <a:pPr marL="0" lvl="0" indent="0" algn="just">
              <a:lnSpc>
                <a:spcPct val="120000"/>
              </a:lnSpc>
              <a:spcBef>
                <a:spcPts val="0"/>
              </a:spcBef>
              <a:spcAft>
                <a:spcPts val="0"/>
              </a:spcAft>
              <a:buSzPct val="100000"/>
            </a:pPr>
            <a:r>
              <a:rPr lang="zh-CN" altLang="en-US" sz="1400" spc="150" dirty="0">
                <a:solidFill>
                  <a:schemeClr val="tx1">
                    <a:lumMod val="65000"/>
                    <a:lumOff val="35000"/>
                  </a:schemeClr>
                </a:solidFill>
                <a:latin typeface="+mn-ea"/>
                <a:ea typeface="+mn-ea"/>
                <a:cs typeface="+mn-ea"/>
                <a:sym typeface="+mn-ea"/>
              </a:rPr>
              <a:t>即公司通过其产品和服务能向消费者提供何种价值。表现为：标准化/个性化的产品/服务/解决方案、宽/窄的产品范围。</a:t>
            </a:r>
            <a:endParaRPr lang="zh-CN" altLang="en-US" sz="1400" spc="150" dirty="0">
              <a:solidFill>
                <a:schemeClr val="tx1">
                  <a:lumMod val="65000"/>
                  <a:lumOff val="35000"/>
                </a:schemeClr>
              </a:solidFill>
              <a:latin typeface="+mn-ea"/>
              <a:ea typeface="+mn-ea"/>
              <a:cs typeface="+mn-ea"/>
              <a:sym typeface="+mn-ea"/>
            </a:endParaRPr>
          </a:p>
        </p:txBody>
      </p:sp>
      <p:sp>
        <p:nvSpPr>
          <p:cNvPr id="1410" name="任意多边形 1409"/>
          <p:cNvSpPr/>
          <p:nvPr>
            <p:custDataLst>
              <p:tags r:id="rId3"/>
            </p:custDataLst>
          </p:nvPr>
        </p:nvSpPr>
        <p:spPr>
          <a:xfrm>
            <a:off x="4838691" y="2428875"/>
            <a:ext cx="1689337" cy="1289995"/>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2"/>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411" name="文本框 1410"/>
          <p:cNvSpPr txBox="1"/>
          <p:nvPr>
            <p:custDataLst>
              <p:tags r:id="rId4"/>
            </p:custDataLst>
          </p:nvPr>
        </p:nvSpPr>
        <p:spPr>
          <a:xfrm>
            <a:off x="4838700" y="4083685"/>
            <a:ext cx="2788285" cy="1726565"/>
          </a:xfrm>
          <a:prstGeom prst="rect">
            <a:avLst/>
          </a:prstGeom>
          <a:noFill/>
        </p:spPr>
        <p:txBody>
          <a:bodyPr wrap="square" lIns="90000" tIns="46800" rIns="90000" bIns="46800" rtlCol="0" anchor="t" anchorCtr="0">
            <a:normAutofit/>
          </a:bodyPr>
          <a:p>
            <a:pPr marL="0" lvl="0" indent="0" algn="just">
              <a:lnSpc>
                <a:spcPct val="120000"/>
              </a:lnSpc>
              <a:spcBef>
                <a:spcPts val="0"/>
              </a:spcBef>
              <a:spcAft>
                <a:spcPts val="0"/>
              </a:spcAft>
              <a:buSzPct val="100000"/>
            </a:pPr>
            <a:r>
              <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rPr>
              <a:t>即公司经过市场细分后所瞄准的消费者群体。表现为：本地区/全国/国际、政府/企业/个体消费者、一般大众/多部门/细分市场。</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12" name="任意多边形 1411"/>
          <p:cNvSpPr/>
          <p:nvPr>
            <p:custDataLst>
              <p:tags r:id="rId5"/>
            </p:custDataLst>
          </p:nvPr>
        </p:nvSpPr>
        <p:spPr>
          <a:xfrm>
            <a:off x="8099578" y="2428875"/>
            <a:ext cx="1689337" cy="1289995"/>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3"/>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413" name="文本框 1412"/>
          <p:cNvSpPr txBox="1"/>
          <p:nvPr>
            <p:custDataLst>
              <p:tags r:id="rId6"/>
            </p:custDataLst>
          </p:nvPr>
        </p:nvSpPr>
        <p:spPr>
          <a:xfrm>
            <a:off x="8099425" y="4083685"/>
            <a:ext cx="2788285" cy="1728000"/>
          </a:xfrm>
          <a:prstGeom prst="rect">
            <a:avLst/>
          </a:prstGeom>
          <a:noFill/>
        </p:spPr>
        <p:txBody>
          <a:bodyPr wrap="square" lIns="90000" tIns="46800" rIns="90000" bIns="46800" rtlCol="0" anchor="t" anchorCtr="0">
            <a:normAutofit/>
          </a:bodyPr>
          <a:p>
            <a:pPr marL="0" lvl="0" indent="0" algn="l">
              <a:lnSpc>
                <a:spcPct val="120000"/>
              </a:lnSpc>
              <a:spcBef>
                <a:spcPts val="0"/>
              </a:spcBef>
              <a:spcAft>
                <a:spcPts val="0"/>
              </a:spcAft>
              <a:buSzPct val="100000"/>
            </a:pPr>
            <a:r>
              <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rPr>
              <a:t>描绘公司用来接触、将价值传递为目标客户的各种途径。表现为：直接/间接、单一/多渠道。</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414" name="文本框 1413"/>
          <p:cNvSpPr txBox="1"/>
          <p:nvPr>
            <p:custDataLst>
              <p:tags r:id="rId7"/>
            </p:custDataLst>
          </p:nvPr>
        </p:nvSpPr>
        <p:spPr>
          <a:xfrm>
            <a:off x="1578610" y="2498256"/>
            <a:ext cx="1689337" cy="973748"/>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价值主张</a:t>
            </a:r>
            <a:endParaRPr lang="zh-CN" altLang="en-US" sz="1800" b="1" spc="300" dirty="0">
              <a:solidFill>
                <a:schemeClr val="bg1"/>
              </a:solidFill>
              <a:latin typeface="+mj-ea"/>
              <a:ea typeface="+mj-ea"/>
              <a:sym typeface="+mn-ea"/>
            </a:endParaRPr>
          </a:p>
        </p:txBody>
      </p:sp>
      <p:sp>
        <p:nvSpPr>
          <p:cNvPr id="1415" name="文本框 1414"/>
          <p:cNvSpPr txBox="1"/>
          <p:nvPr>
            <p:custDataLst>
              <p:tags r:id="rId8"/>
            </p:custDataLst>
          </p:nvPr>
        </p:nvSpPr>
        <p:spPr>
          <a:xfrm>
            <a:off x="4838691" y="2461952"/>
            <a:ext cx="1689337" cy="973748"/>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客户细分</a:t>
            </a:r>
            <a:endParaRPr lang="zh-CN" altLang="en-US" sz="1800" b="1" spc="300" dirty="0">
              <a:solidFill>
                <a:schemeClr val="bg1"/>
              </a:solidFill>
              <a:latin typeface="+mj-ea"/>
              <a:ea typeface="+mj-ea"/>
              <a:sym typeface="+mn-ea"/>
            </a:endParaRPr>
          </a:p>
        </p:txBody>
      </p:sp>
      <p:sp>
        <p:nvSpPr>
          <p:cNvPr id="1416" name="文本框 1415"/>
          <p:cNvSpPr txBox="1"/>
          <p:nvPr>
            <p:custDataLst>
              <p:tags r:id="rId9"/>
            </p:custDataLst>
          </p:nvPr>
        </p:nvSpPr>
        <p:spPr>
          <a:xfrm>
            <a:off x="8099578" y="2498256"/>
            <a:ext cx="1689337" cy="973748"/>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分销渠道</a:t>
            </a:r>
            <a:endParaRPr lang="zh-CN" altLang="en-US" sz="1800" b="1" spc="300" dirty="0">
              <a:solidFill>
                <a:schemeClr val="bg1"/>
              </a:solidFill>
              <a:latin typeface="+mj-ea"/>
              <a:ea typeface="+mj-ea"/>
              <a:sym typeface="+mn-ea"/>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08"/>
                                        </p:tgtEl>
                                        <p:attrNameLst>
                                          <p:attrName>style.visibility</p:attrName>
                                        </p:attrNameLst>
                                      </p:cBhvr>
                                      <p:to>
                                        <p:strVal val="visible"/>
                                      </p:to>
                                    </p:set>
                                    <p:anim calcmode="lin" valueType="num">
                                      <p:cBhvr additive="base">
                                        <p:cTn id="12" dur="500" fill="hold"/>
                                        <p:tgtEl>
                                          <p:spTgt spid="1408"/>
                                        </p:tgtEl>
                                        <p:attrNameLst>
                                          <p:attrName>ppt_x</p:attrName>
                                        </p:attrNameLst>
                                      </p:cBhvr>
                                      <p:tavLst>
                                        <p:tav tm="0">
                                          <p:val>
                                            <p:strVal val="0-#ppt_w/2"/>
                                          </p:val>
                                        </p:tav>
                                        <p:tav tm="100000">
                                          <p:val>
                                            <p:strVal val="#ppt_x"/>
                                          </p:val>
                                        </p:tav>
                                      </p:tavLst>
                                    </p:anim>
                                    <p:anim calcmode="lin" valueType="num">
                                      <p:cBhvr additive="base">
                                        <p:cTn id="13" dur="500" fill="hold"/>
                                        <p:tgtEl>
                                          <p:spTgt spid="140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414"/>
                                        </p:tgtEl>
                                        <p:attrNameLst>
                                          <p:attrName>style.visibility</p:attrName>
                                        </p:attrNameLst>
                                      </p:cBhvr>
                                      <p:to>
                                        <p:strVal val="visible"/>
                                      </p:to>
                                    </p:set>
                                    <p:anim calcmode="lin" valueType="num">
                                      <p:cBhvr additive="base">
                                        <p:cTn id="16" dur="500" fill="hold"/>
                                        <p:tgtEl>
                                          <p:spTgt spid="1414"/>
                                        </p:tgtEl>
                                        <p:attrNameLst>
                                          <p:attrName>ppt_x</p:attrName>
                                        </p:attrNameLst>
                                      </p:cBhvr>
                                      <p:tavLst>
                                        <p:tav tm="0">
                                          <p:val>
                                            <p:strVal val="0-#ppt_w/2"/>
                                          </p:val>
                                        </p:tav>
                                        <p:tav tm="100000">
                                          <p:val>
                                            <p:strVal val="#ppt_x"/>
                                          </p:val>
                                        </p:tav>
                                      </p:tavLst>
                                    </p:anim>
                                    <p:anim calcmode="lin" valueType="num">
                                      <p:cBhvr additive="base">
                                        <p:cTn id="17" dur="500" fill="hold"/>
                                        <p:tgtEl>
                                          <p:spTgt spid="141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2" fill="hold" grpId="0" nodeType="afterEffect">
                                  <p:stCondLst>
                                    <p:cond delay="0"/>
                                  </p:stCondLst>
                                  <p:childTnLst>
                                    <p:set>
                                      <p:cBhvr>
                                        <p:cTn id="20" dur="1" fill="hold">
                                          <p:stCondLst>
                                            <p:cond delay="0"/>
                                          </p:stCondLst>
                                        </p:cTn>
                                        <p:tgtEl>
                                          <p:spTgt spid="1409"/>
                                        </p:tgtEl>
                                        <p:attrNameLst>
                                          <p:attrName>style.visibility</p:attrName>
                                        </p:attrNameLst>
                                      </p:cBhvr>
                                      <p:to>
                                        <p:strVal val="visible"/>
                                      </p:to>
                                    </p:set>
                                    <p:anim calcmode="lin" valueType="num">
                                      <p:cBhvr additive="base">
                                        <p:cTn id="21" dur="500" fill="hold"/>
                                        <p:tgtEl>
                                          <p:spTgt spid="1409"/>
                                        </p:tgtEl>
                                        <p:attrNameLst>
                                          <p:attrName>ppt_x</p:attrName>
                                        </p:attrNameLst>
                                      </p:cBhvr>
                                      <p:tavLst>
                                        <p:tav tm="0">
                                          <p:val>
                                            <p:strVal val="0-#ppt_w/2"/>
                                          </p:val>
                                        </p:tav>
                                        <p:tav tm="100000">
                                          <p:val>
                                            <p:strVal val="#ppt_x"/>
                                          </p:val>
                                        </p:tav>
                                      </p:tavLst>
                                    </p:anim>
                                    <p:anim calcmode="lin" valueType="num">
                                      <p:cBhvr additive="base">
                                        <p:cTn id="22" dur="500" fill="hold"/>
                                        <p:tgtEl>
                                          <p:spTgt spid="1409"/>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1" fill="hold" grpId="0" nodeType="afterEffect">
                                  <p:stCondLst>
                                    <p:cond delay="0"/>
                                  </p:stCondLst>
                                  <p:childTnLst>
                                    <p:set>
                                      <p:cBhvr>
                                        <p:cTn id="25" dur="1" fill="hold">
                                          <p:stCondLst>
                                            <p:cond delay="0"/>
                                          </p:stCondLst>
                                        </p:cTn>
                                        <p:tgtEl>
                                          <p:spTgt spid="1410"/>
                                        </p:tgtEl>
                                        <p:attrNameLst>
                                          <p:attrName>style.visibility</p:attrName>
                                        </p:attrNameLst>
                                      </p:cBhvr>
                                      <p:to>
                                        <p:strVal val="visible"/>
                                      </p:to>
                                    </p:set>
                                    <p:anim calcmode="lin" valueType="num">
                                      <p:cBhvr additive="base">
                                        <p:cTn id="26" dur="500" fill="hold"/>
                                        <p:tgtEl>
                                          <p:spTgt spid="1410"/>
                                        </p:tgtEl>
                                        <p:attrNameLst>
                                          <p:attrName>ppt_x</p:attrName>
                                        </p:attrNameLst>
                                      </p:cBhvr>
                                      <p:tavLst>
                                        <p:tav tm="0">
                                          <p:val>
                                            <p:strVal val="#ppt_x"/>
                                          </p:val>
                                        </p:tav>
                                        <p:tav tm="100000">
                                          <p:val>
                                            <p:strVal val="#ppt_x"/>
                                          </p:val>
                                        </p:tav>
                                      </p:tavLst>
                                    </p:anim>
                                    <p:anim calcmode="lin" valueType="num">
                                      <p:cBhvr additive="base">
                                        <p:cTn id="27" dur="500" fill="hold"/>
                                        <p:tgtEl>
                                          <p:spTgt spid="1410"/>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0"/>
                                  </p:stCondLst>
                                  <p:childTnLst>
                                    <p:set>
                                      <p:cBhvr>
                                        <p:cTn id="29" dur="1" fill="hold">
                                          <p:stCondLst>
                                            <p:cond delay="0"/>
                                          </p:stCondLst>
                                        </p:cTn>
                                        <p:tgtEl>
                                          <p:spTgt spid="1415"/>
                                        </p:tgtEl>
                                        <p:attrNameLst>
                                          <p:attrName>style.visibility</p:attrName>
                                        </p:attrNameLst>
                                      </p:cBhvr>
                                      <p:to>
                                        <p:strVal val="visible"/>
                                      </p:to>
                                    </p:set>
                                    <p:anim calcmode="lin" valueType="num">
                                      <p:cBhvr additive="base">
                                        <p:cTn id="30" dur="500" fill="hold"/>
                                        <p:tgtEl>
                                          <p:spTgt spid="1415"/>
                                        </p:tgtEl>
                                        <p:attrNameLst>
                                          <p:attrName>ppt_x</p:attrName>
                                        </p:attrNameLst>
                                      </p:cBhvr>
                                      <p:tavLst>
                                        <p:tav tm="0">
                                          <p:val>
                                            <p:strVal val="#ppt_x"/>
                                          </p:val>
                                        </p:tav>
                                        <p:tav tm="100000">
                                          <p:val>
                                            <p:strVal val="#ppt_x"/>
                                          </p:val>
                                        </p:tav>
                                      </p:tavLst>
                                    </p:anim>
                                    <p:anim calcmode="lin" valueType="num">
                                      <p:cBhvr additive="base">
                                        <p:cTn id="31" dur="500" fill="hold"/>
                                        <p:tgtEl>
                                          <p:spTgt spid="1415"/>
                                        </p:tgtEl>
                                        <p:attrNameLst>
                                          <p:attrName>ppt_y</p:attrName>
                                        </p:attrNameLst>
                                      </p:cBhvr>
                                      <p:tavLst>
                                        <p:tav tm="0">
                                          <p:val>
                                            <p:strVal val="0-#ppt_h/2"/>
                                          </p:val>
                                        </p:tav>
                                        <p:tav tm="100000">
                                          <p:val>
                                            <p:strVal val="#ppt_y"/>
                                          </p:val>
                                        </p:tav>
                                      </p:tavLst>
                                    </p:anim>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1411"/>
                                        </p:tgtEl>
                                        <p:attrNameLst>
                                          <p:attrName>style.visibility</p:attrName>
                                        </p:attrNameLst>
                                      </p:cBhvr>
                                      <p:to>
                                        <p:strVal val="visible"/>
                                      </p:to>
                                    </p:set>
                                    <p:anim calcmode="lin" valueType="num">
                                      <p:cBhvr additive="base">
                                        <p:cTn id="35" dur="500" fill="hold"/>
                                        <p:tgtEl>
                                          <p:spTgt spid="1411"/>
                                        </p:tgtEl>
                                        <p:attrNameLst>
                                          <p:attrName>ppt_x</p:attrName>
                                        </p:attrNameLst>
                                      </p:cBhvr>
                                      <p:tavLst>
                                        <p:tav tm="0">
                                          <p:val>
                                            <p:strVal val="#ppt_x"/>
                                          </p:val>
                                        </p:tav>
                                        <p:tav tm="100000">
                                          <p:val>
                                            <p:strVal val="#ppt_x"/>
                                          </p:val>
                                        </p:tav>
                                      </p:tavLst>
                                    </p:anim>
                                    <p:anim calcmode="lin" valueType="num">
                                      <p:cBhvr additive="base">
                                        <p:cTn id="36" dur="500" fill="hold"/>
                                        <p:tgtEl>
                                          <p:spTgt spid="1411"/>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2" fill="hold" grpId="0" nodeType="afterEffect">
                                  <p:stCondLst>
                                    <p:cond delay="0"/>
                                  </p:stCondLst>
                                  <p:childTnLst>
                                    <p:set>
                                      <p:cBhvr>
                                        <p:cTn id="39" dur="1" fill="hold">
                                          <p:stCondLst>
                                            <p:cond delay="0"/>
                                          </p:stCondLst>
                                        </p:cTn>
                                        <p:tgtEl>
                                          <p:spTgt spid="1412"/>
                                        </p:tgtEl>
                                        <p:attrNameLst>
                                          <p:attrName>style.visibility</p:attrName>
                                        </p:attrNameLst>
                                      </p:cBhvr>
                                      <p:to>
                                        <p:strVal val="visible"/>
                                      </p:to>
                                    </p:set>
                                    <p:anim calcmode="lin" valueType="num">
                                      <p:cBhvr additive="base">
                                        <p:cTn id="40" dur="500" fill="hold"/>
                                        <p:tgtEl>
                                          <p:spTgt spid="1412"/>
                                        </p:tgtEl>
                                        <p:attrNameLst>
                                          <p:attrName>ppt_x</p:attrName>
                                        </p:attrNameLst>
                                      </p:cBhvr>
                                      <p:tavLst>
                                        <p:tav tm="0">
                                          <p:val>
                                            <p:strVal val="1+#ppt_w/2"/>
                                          </p:val>
                                        </p:tav>
                                        <p:tav tm="100000">
                                          <p:val>
                                            <p:strVal val="#ppt_x"/>
                                          </p:val>
                                        </p:tav>
                                      </p:tavLst>
                                    </p:anim>
                                    <p:anim calcmode="lin" valueType="num">
                                      <p:cBhvr additive="base">
                                        <p:cTn id="41" dur="500" fill="hold"/>
                                        <p:tgtEl>
                                          <p:spTgt spid="141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416"/>
                                        </p:tgtEl>
                                        <p:attrNameLst>
                                          <p:attrName>style.visibility</p:attrName>
                                        </p:attrNameLst>
                                      </p:cBhvr>
                                      <p:to>
                                        <p:strVal val="visible"/>
                                      </p:to>
                                    </p:set>
                                    <p:anim calcmode="lin" valueType="num">
                                      <p:cBhvr additive="base">
                                        <p:cTn id="44" dur="500" fill="hold"/>
                                        <p:tgtEl>
                                          <p:spTgt spid="1416"/>
                                        </p:tgtEl>
                                        <p:attrNameLst>
                                          <p:attrName>ppt_x</p:attrName>
                                        </p:attrNameLst>
                                      </p:cBhvr>
                                      <p:tavLst>
                                        <p:tav tm="0">
                                          <p:val>
                                            <p:strVal val="1+#ppt_w/2"/>
                                          </p:val>
                                        </p:tav>
                                        <p:tav tm="100000">
                                          <p:val>
                                            <p:strVal val="#ppt_x"/>
                                          </p:val>
                                        </p:tav>
                                      </p:tavLst>
                                    </p:anim>
                                    <p:anim calcmode="lin" valueType="num">
                                      <p:cBhvr additive="base">
                                        <p:cTn id="45" dur="500" fill="hold"/>
                                        <p:tgtEl>
                                          <p:spTgt spid="1416"/>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6" fill="hold" grpId="0" nodeType="afterEffect">
                                  <p:stCondLst>
                                    <p:cond delay="0"/>
                                  </p:stCondLst>
                                  <p:childTnLst>
                                    <p:set>
                                      <p:cBhvr>
                                        <p:cTn id="48" dur="1" fill="hold">
                                          <p:stCondLst>
                                            <p:cond delay="0"/>
                                          </p:stCondLst>
                                        </p:cTn>
                                        <p:tgtEl>
                                          <p:spTgt spid="1413"/>
                                        </p:tgtEl>
                                        <p:attrNameLst>
                                          <p:attrName>style.visibility</p:attrName>
                                        </p:attrNameLst>
                                      </p:cBhvr>
                                      <p:to>
                                        <p:strVal val="visible"/>
                                      </p:to>
                                    </p:set>
                                    <p:anim calcmode="lin" valueType="num">
                                      <p:cBhvr additive="base">
                                        <p:cTn id="49" dur="500" fill="hold"/>
                                        <p:tgtEl>
                                          <p:spTgt spid="1413"/>
                                        </p:tgtEl>
                                        <p:attrNameLst>
                                          <p:attrName>ppt_x</p:attrName>
                                        </p:attrNameLst>
                                      </p:cBhvr>
                                      <p:tavLst>
                                        <p:tav tm="0">
                                          <p:val>
                                            <p:strVal val="1+#ppt_w/2"/>
                                          </p:val>
                                        </p:tav>
                                        <p:tav tm="100000">
                                          <p:val>
                                            <p:strVal val="#ppt_x"/>
                                          </p:val>
                                        </p:tav>
                                      </p:tavLst>
                                    </p:anim>
                                    <p:anim calcmode="lin" valueType="num">
                                      <p:cBhvr additive="base">
                                        <p:cTn id="50" dur="500" fill="hold"/>
                                        <p:tgtEl>
                                          <p:spTgt spid="14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08" grpId="0" animBg="1"/>
      <p:bldP spid="1409" grpId="0"/>
      <p:bldP spid="1410" grpId="0" animBg="1"/>
      <p:bldP spid="1411" grpId="0"/>
      <p:bldP spid="1412" grpId="0" animBg="1"/>
      <p:bldP spid="1413" grpId="0"/>
      <p:bldP spid="1414" grpId="0"/>
      <p:bldP spid="1415" grpId="0"/>
      <p:bldP spid="14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任意多边形 32"/>
          <p:cNvSpPr/>
          <p:nvPr>
            <p:custDataLst>
              <p:tags r:id="rId1"/>
            </p:custDataLst>
          </p:nvPr>
        </p:nvSpPr>
        <p:spPr>
          <a:xfrm>
            <a:off x="1654810" y="732759"/>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4"/>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34" name="文本框 33"/>
          <p:cNvSpPr txBox="1"/>
          <p:nvPr>
            <p:custDataLst>
              <p:tags r:id="rId2"/>
            </p:custDataLst>
          </p:nvPr>
        </p:nvSpPr>
        <p:spPr>
          <a:xfrm>
            <a:off x="1654810" y="2372207"/>
            <a:ext cx="2763106" cy="970716"/>
          </a:xfrm>
          <a:prstGeom prst="rect">
            <a:avLst/>
          </a:prstGeom>
          <a:noFill/>
        </p:spPr>
        <p:txBody>
          <a:bodyPr wrap="square" lIns="90000" tIns="46800" rIns="90000" bIns="46800" rtlCol="0" anchor="t" anchorCtr="0">
            <a:normAutofit lnSpcReduction="20000"/>
          </a:bodyPr>
          <a:p>
            <a:pPr>
              <a:lnSpc>
                <a:spcPct val="120000"/>
              </a:lnSpc>
            </a:pPr>
            <a:r>
              <a:rPr lang="zh-CN" altLang="en-US" sz="1400" dirty="0">
                <a:latin typeface="+mn-lt"/>
                <a:ea typeface="+mn-ea"/>
                <a:sym typeface="+mn-ea"/>
              </a:rPr>
              <a:t>阐明公司与其客户之间所建立的联系，主要是信息沟通反馈。表现为：交易型</a:t>
            </a:r>
            <a:r>
              <a:rPr lang="en-US" altLang="zh-CN" sz="1400" dirty="0">
                <a:latin typeface="+mn-lt"/>
                <a:ea typeface="+mn-ea"/>
                <a:sym typeface="+mn-ea"/>
              </a:rPr>
              <a:t>/</a:t>
            </a:r>
            <a:r>
              <a:rPr lang="zh-CN" altLang="en-US" sz="1400" dirty="0">
                <a:latin typeface="+mn-lt"/>
                <a:ea typeface="+mn-ea"/>
                <a:sym typeface="+mn-ea"/>
              </a:rPr>
              <a:t>关系型、直接关系</a:t>
            </a:r>
            <a:r>
              <a:rPr lang="en-US" altLang="zh-CN" sz="1400" dirty="0">
                <a:latin typeface="+mn-lt"/>
                <a:ea typeface="+mn-ea"/>
                <a:sym typeface="+mn-ea"/>
              </a:rPr>
              <a:t>/</a:t>
            </a:r>
            <a:r>
              <a:rPr lang="zh-CN" altLang="en-US" sz="1400" dirty="0">
                <a:latin typeface="+mn-lt"/>
                <a:ea typeface="+mn-ea"/>
                <a:sym typeface="+mn-ea"/>
              </a:rPr>
              <a:t>间接关系。</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任意多边形 17"/>
          <p:cNvSpPr/>
          <p:nvPr>
            <p:custDataLst>
              <p:tags r:id="rId3"/>
            </p:custDataLst>
          </p:nvPr>
        </p:nvSpPr>
        <p:spPr>
          <a:xfrm>
            <a:off x="4885326" y="732759"/>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5"/>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9" name="文本框 18"/>
          <p:cNvSpPr txBox="1"/>
          <p:nvPr>
            <p:custDataLst>
              <p:tags r:id="rId4"/>
            </p:custDataLst>
          </p:nvPr>
        </p:nvSpPr>
        <p:spPr>
          <a:xfrm>
            <a:off x="4885326" y="2372207"/>
            <a:ext cx="2763106" cy="970716"/>
          </a:xfrm>
          <a:prstGeom prst="rect">
            <a:avLst/>
          </a:prstGeom>
          <a:noFill/>
        </p:spPr>
        <p:txBody>
          <a:bodyPr wrap="square" lIns="90000" tIns="46800" rIns="90000" bIns="46800" rtlCol="0" anchor="t" anchorCtr="0">
            <a:normAutofit lnSpcReduction="20000"/>
          </a:bodyPr>
          <a:p>
            <a:pPr>
              <a:lnSpc>
                <a:spcPct val="120000"/>
              </a:lnSpc>
            </a:pPr>
            <a:r>
              <a:rPr lang="zh-CN" altLang="en-US" sz="1400" dirty="0">
                <a:latin typeface="+mn-lt"/>
                <a:ea typeface="+mn-ea"/>
                <a:sym typeface="+mn-ea"/>
              </a:rPr>
              <a:t>描述公司通过各种收入流来创造财务的途径。</a:t>
            </a:r>
            <a:endParaRPr lang="zh-CN" altLang="en-US" sz="1400" dirty="0">
              <a:solidFill>
                <a:schemeClr val="tx1"/>
              </a:solidFill>
              <a:latin typeface="+mn-lt"/>
              <a:ea typeface="+mn-ea"/>
            </a:endParaRPr>
          </a:p>
          <a:p>
            <a:pPr>
              <a:lnSpc>
                <a:spcPct val="120000"/>
              </a:lnSpc>
            </a:pPr>
            <a:endParaRPr lang="zh-CN" altLang="en-US" sz="1400" dirty="0">
              <a:solidFill>
                <a:schemeClr val="tx1"/>
              </a:solidFill>
              <a:latin typeface="+mn-lt"/>
              <a:ea typeface="+mn-ea"/>
            </a:endParaRPr>
          </a:p>
          <a:p>
            <a:pPr>
              <a:lnSpc>
                <a:spcPct val="120000"/>
              </a:lnSpc>
            </a:pPr>
            <a:endParaRPr lang="zh-CN" altLang="en-US" sz="1400" spc="15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任意多边形 23"/>
          <p:cNvSpPr/>
          <p:nvPr>
            <p:custDataLst>
              <p:tags r:id="rId5"/>
            </p:custDataLst>
          </p:nvPr>
        </p:nvSpPr>
        <p:spPr>
          <a:xfrm>
            <a:off x="8115843" y="732759"/>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6"/>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26" name="文本框 25"/>
          <p:cNvSpPr txBox="1"/>
          <p:nvPr>
            <p:custDataLst>
              <p:tags r:id="rId6"/>
            </p:custDataLst>
          </p:nvPr>
        </p:nvSpPr>
        <p:spPr>
          <a:xfrm>
            <a:off x="8115843" y="2372207"/>
            <a:ext cx="2763106" cy="970716"/>
          </a:xfrm>
          <a:prstGeom prst="rect">
            <a:avLst/>
          </a:prstGeom>
          <a:noFill/>
        </p:spPr>
        <p:txBody>
          <a:bodyPr wrap="square" lIns="90000" tIns="46800" rIns="90000" bIns="46800" rtlCol="0" anchor="t" anchorCtr="0">
            <a:normAutofit/>
          </a:bodyPr>
          <a:p>
            <a:pPr marL="0" lvl="0" indent="0" algn="l">
              <a:lnSpc>
                <a:spcPct val="120000"/>
              </a:lnSpc>
              <a:spcBef>
                <a:spcPts val="0"/>
              </a:spcBef>
              <a:spcAft>
                <a:spcPts val="0"/>
              </a:spcAft>
              <a:buSzPct val="100000"/>
            </a:pPr>
            <a:r>
              <a:rPr lang="zh-CN" altLang="en-US" sz="1400" dirty="0">
                <a:latin typeface="+mn-lt"/>
                <a:ea typeface="+mn-ea"/>
                <a:sym typeface="+mn-ea"/>
              </a:rPr>
              <a:t>概述公司实施其商业模式所需要的资源和能力。表现为：技术</a:t>
            </a:r>
            <a:r>
              <a:rPr lang="en-US" altLang="zh-CN" sz="1400" dirty="0">
                <a:latin typeface="+mn-lt"/>
                <a:ea typeface="+mn-ea"/>
                <a:sym typeface="+mn-ea"/>
              </a:rPr>
              <a:t>/</a:t>
            </a:r>
            <a:r>
              <a:rPr lang="zh-CN" altLang="en-US" sz="1400" dirty="0">
                <a:latin typeface="+mn-lt"/>
                <a:ea typeface="+mn-ea"/>
                <a:sym typeface="+mn-ea"/>
              </a:rPr>
              <a:t>专利、品牌</a:t>
            </a:r>
            <a:r>
              <a:rPr lang="en-US" altLang="zh-CN" sz="1400" dirty="0">
                <a:latin typeface="+mn-lt"/>
                <a:ea typeface="+mn-ea"/>
                <a:sym typeface="+mn-ea"/>
              </a:rPr>
              <a:t>/</a:t>
            </a:r>
            <a:r>
              <a:rPr lang="zh-CN" altLang="en-US" sz="1400" dirty="0">
                <a:latin typeface="+mn-lt"/>
                <a:ea typeface="+mn-ea"/>
                <a:sym typeface="+mn-ea"/>
              </a:rPr>
              <a:t>成本</a:t>
            </a:r>
            <a:r>
              <a:rPr lang="en-US" altLang="zh-CN" sz="1400" dirty="0">
                <a:latin typeface="+mn-lt"/>
                <a:ea typeface="+mn-ea"/>
                <a:sym typeface="+mn-ea"/>
              </a:rPr>
              <a:t>/</a:t>
            </a:r>
            <a:r>
              <a:rPr lang="zh-CN" altLang="en-US" sz="1400" dirty="0">
                <a:latin typeface="+mn-lt"/>
                <a:ea typeface="+mn-ea"/>
                <a:sym typeface="+mn-ea"/>
              </a:rPr>
              <a:t>质量优势。</a:t>
            </a:r>
            <a:endParaRPr lang="zh-CN" altLang="en-US" sz="1400" spc="15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7" name="文本框 36"/>
          <p:cNvSpPr txBox="1"/>
          <p:nvPr>
            <p:custDataLst>
              <p:tags r:id="rId7"/>
            </p:custDataLst>
          </p:nvPr>
        </p:nvSpPr>
        <p:spPr>
          <a:xfrm>
            <a:off x="8115843" y="795185"/>
            <a:ext cx="1673782" cy="964473"/>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核心资源及能力</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custDataLst>
              <p:tags r:id="rId8"/>
            </p:custDataLst>
          </p:nvPr>
        </p:nvSpPr>
        <p:spPr>
          <a:xfrm>
            <a:off x="4885326" y="795185"/>
            <a:ext cx="1673782" cy="964473"/>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收入来源（或收益方）</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custDataLst>
              <p:tags r:id="rId9"/>
            </p:custDataLst>
          </p:nvPr>
        </p:nvSpPr>
        <p:spPr>
          <a:xfrm>
            <a:off x="1654810" y="795185"/>
            <a:ext cx="1673782" cy="964473"/>
          </a:xfrm>
          <a:prstGeom prst="rect">
            <a:avLst/>
          </a:prstGeom>
          <a:noFill/>
        </p:spPr>
        <p:txBody>
          <a:bodyPr wrap="square" lIns="90000" tIns="46800" rIns="90000" bIns="46800" rtlCol="0" anchor="ctr" anchorCtr="0">
            <a:normAutofit lnSpcReduction="20000"/>
          </a:bodyPr>
          <a:p>
            <a:pPr algn="ctr">
              <a:lnSpc>
                <a:spcPct val="120000"/>
              </a:lnSpc>
            </a:pPr>
            <a:r>
              <a:rPr lang="zh-CN" altLang="en-US" sz="1800" b="1" spc="300" dirty="0">
                <a:solidFill>
                  <a:schemeClr val="bg1"/>
                </a:solidFill>
                <a:latin typeface="微软雅黑" panose="020B0503020204020204" pitchFamily="34" charset="-122"/>
                <a:ea typeface="微软雅黑" panose="020B0503020204020204" pitchFamily="34" charset="-122"/>
              </a:rPr>
              <a:t>客户关系</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3" name="任意多边形 2"/>
          <p:cNvSpPr/>
          <p:nvPr>
            <p:custDataLst>
              <p:tags r:id="rId10"/>
            </p:custDataLst>
          </p:nvPr>
        </p:nvSpPr>
        <p:spPr>
          <a:xfrm>
            <a:off x="1654810" y="3502660"/>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1"/>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4" name="文本框 3"/>
          <p:cNvSpPr txBox="1"/>
          <p:nvPr>
            <p:custDataLst>
              <p:tags r:id="rId11"/>
            </p:custDataLst>
          </p:nvPr>
        </p:nvSpPr>
        <p:spPr>
          <a:xfrm>
            <a:off x="1654810" y="5142888"/>
            <a:ext cx="2763106" cy="970716"/>
          </a:xfrm>
          <a:prstGeom prst="rect">
            <a:avLst/>
          </a:prstGeom>
          <a:noFill/>
        </p:spPr>
        <p:txBody>
          <a:bodyPr wrap="square" lIns="90000" tIns="46800" rIns="90000" bIns="46800" rtlCol="0" anchor="t" anchorCtr="0">
            <a:normAutofit lnSpcReduction="20000"/>
          </a:bodyPr>
          <a:p>
            <a:pPr marL="0" lvl="0" indent="0" algn="l">
              <a:lnSpc>
                <a:spcPct val="120000"/>
              </a:lnSpc>
              <a:spcBef>
                <a:spcPts val="0"/>
              </a:spcBef>
              <a:spcAft>
                <a:spcPts val="0"/>
              </a:spcAft>
              <a:buSzPct val="100000"/>
            </a:pPr>
            <a:r>
              <a:rPr lang="zh-CN" altLang="en-US" sz="1400" dirty="0">
                <a:latin typeface="+mn-lt"/>
                <a:ea typeface="+mn-ea"/>
                <a:sym typeface="+mn-ea"/>
              </a:rPr>
              <a:t>描述业务流程的安排和资源的配置。表现为：标准化</a:t>
            </a:r>
            <a:r>
              <a:rPr lang="en-US" altLang="zh-CN" sz="1400" dirty="0">
                <a:latin typeface="+mn-lt"/>
                <a:ea typeface="+mn-ea"/>
                <a:sym typeface="+mn-ea"/>
              </a:rPr>
              <a:t>/</a:t>
            </a:r>
            <a:r>
              <a:rPr lang="zh-CN" altLang="en-US" sz="1400" dirty="0">
                <a:latin typeface="+mn-lt"/>
                <a:ea typeface="+mn-ea"/>
                <a:sym typeface="+mn-ea"/>
              </a:rPr>
              <a:t>柔性生产系统、强</a:t>
            </a:r>
            <a:r>
              <a:rPr lang="en-US" altLang="zh-CN" sz="1400" dirty="0">
                <a:latin typeface="+mn-lt"/>
                <a:ea typeface="+mn-ea"/>
                <a:sym typeface="+mn-ea"/>
              </a:rPr>
              <a:t>/</a:t>
            </a:r>
            <a:r>
              <a:rPr lang="zh-CN" altLang="en-US" sz="1400" dirty="0">
                <a:latin typeface="+mn-lt"/>
                <a:ea typeface="+mn-ea"/>
                <a:sym typeface="+mn-ea"/>
              </a:rPr>
              <a:t>弱的研发部门、高</a:t>
            </a:r>
            <a:r>
              <a:rPr lang="en-US" altLang="zh-CN" sz="1400" dirty="0">
                <a:latin typeface="+mn-lt"/>
                <a:ea typeface="+mn-ea"/>
                <a:sym typeface="+mn-ea"/>
              </a:rPr>
              <a:t>/</a:t>
            </a:r>
            <a:r>
              <a:rPr lang="zh-CN" altLang="en-US" sz="1400" dirty="0">
                <a:latin typeface="+mn-lt"/>
                <a:ea typeface="+mn-ea"/>
                <a:sym typeface="+mn-ea"/>
              </a:rPr>
              <a:t>低效供应链管理。</a:t>
            </a:r>
            <a:endParaRPr lang="zh-CN" altLang="en-US" sz="1400" spc="150" dirty="0">
              <a:solidFill>
                <a:schemeClr val="tx1">
                  <a:lumMod val="65000"/>
                  <a:lumOff val="35000"/>
                </a:schemeClr>
              </a:solidFill>
              <a:latin typeface="+mn-ea"/>
              <a:ea typeface="+mn-ea"/>
              <a:cs typeface="+mn-ea"/>
              <a:sym typeface="+mn-ea"/>
            </a:endParaRPr>
          </a:p>
        </p:txBody>
      </p:sp>
      <p:sp>
        <p:nvSpPr>
          <p:cNvPr id="5" name="任意多边形 4"/>
          <p:cNvSpPr/>
          <p:nvPr>
            <p:custDataLst>
              <p:tags r:id="rId12"/>
            </p:custDataLst>
          </p:nvPr>
        </p:nvSpPr>
        <p:spPr>
          <a:xfrm>
            <a:off x="4885326" y="3502660"/>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2"/>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6" name="文本框 5"/>
          <p:cNvSpPr txBox="1"/>
          <p:nvPr>
            <p:custDataLst>
              <p:tags r:id="rId13"/>
            </p:custDataLst>
          </p:nvPr>
        </p:nvSpPr>
        <p:spPr>
          <a:xfrm>
            <a:off x="4885326" y="5142888"/>
            <a:ext cx="2763106" cy="970716"/>
          </a:xfrm>
          <a:prstGeom prst="rect">
            <a:avLst/>
          </a:prstGeom>
          <a:noFill/>
        </p:spPr>
        <p:txBody>
          <a:bodyPr wrap="square" lIns="90000" tIns="46800" rIns="90000" bIns="46800" rtlCol="0" anchor="t" anchorCtr="0">
            <a:normAutofit lnSpcReduction="20000"/>
          </a:bodyPr>
          <a:p>
            <a:pPr algn="just">
              <a:lnSpc>
                <a:spcPct val="120000"/>
              </a:lnSpc>
              <a:spcBef>
                <a:spcPts val="0"/>
              </a:spcBef>
              <a:spcAft>
                <a:spcPts val="0"/>
              </a:spcAft>
              <a:buClr>
                <a:srgbClr val="1486AF"/>
              </a:buClr>
              <a:buSzPct val="100000"/>
            </a:pPr>
            <a:r>
              <a:rPr lang="zh-CN" altLang="en-US" sz="1400" dirty="0">
                <a:latin typeface="+mn-lt"/>
                <a:ea typeface="+mn-ea"/>
                <a:sym typeface="+mn-ea"/>
              </a:rPr>
              <a:t>即公司同其他公司为有效提供价值而形成的合作关系网络。表现为：上下游伙伴、竞争</a:t>
            </a:r>
            <a:r>
              <a:rPr lang="en-US" altLang="zh-CN" sz="1400" dirty="0">
                <a:latin typeface="+mn-lt"/>
                <a:ea typeface="+mn-ea"/>
                <a:sym typeface="+mn-ea"/>
              </a:rPr>
              <a:t>/</a:t>
            </a:r>
            <a:r>
              <a:rPr lang="zh-CN" altLang="en-US" sz="1400" dirty="0">
                <a:latin typeface="+mn-lt"/>
                <a:ea typeface="+mn-ea"/>
                <a:sym typeface="+mn-ea"/>
              </a:rPr>
              <a:t>互补关系、联盟</a:t>
            </a:r>
            <a:r>
              <a:rPr lang="en-US" altLang="zh-CN" sz="1400" dirty="0">
                <a:latin typeface="+mn-lt"/>
                <a:ea typeface="+mn-ea"/>
                <a:sym typeface="+mn-ea"/>
              </a:rPr>
              <a:t>/</a:t>
            </a:r>
            <a:r>
              <a:rPr lang="zh-CN" altLang="en-US" sz="1400" dirty="0">
                <a:latin typeface="+mn-lt"/>
                <a:ea typeface="+mn-ea"/>
                <a:sym typeface="+mn-ea"/>
              </a:rPr>
              <a:t>非联盟。</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7" name="任意多边形 6"/>
          <p:cNvSpPr/>
          <p:nvPr>
            <p:custDataLst>
              <p:tags r:id="rId14"/>
            </p:custDataLst>
          </p:nvPr>
        </p:nvSpPr>
        <p:spPr>
          <a:xfrm>
            <a:off x="8115843" y="3502660"/>
            <a:ext cx="1688400" cy="1288800"/>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3"/>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8" name="文本框 7"/>
          <p:cNvSpPr txBox="1"/>
          <p:nvPr>
            <p:custDataLst>
              <p:tags r:id="rId15"/>
            </p:custDataLst>
          </p:nvPr>
        </p:nvSpPr>
        <p:spPr>
          <a:xfrm>
            <a:off x="8115843" y="5142888"/>
            <a:ext cx="2763106" cy="970716"/>
          </a:xfrm>
          <a:prstGeom prst="rect">
            <a:avLst/>
          </a:prstGeom>
          <a:noFill/>
        </p:spPr>
        <p:txBody>
          <a:bodyPr wrap="square" lIns="90000" tIns="46800" rIns="90000" bIns="46800" rtlCol="0" anchor="t" anchorCtr="0">
            <a:normAutofit/>
          </a:bodyPr>
          <a:p>
            <a:pPr marL="0" lvl="0" indent="0" algn="l">
              <a:lnSpc>
                <a:spcPct val="120000"/>
              </a:lnSpc>
              <a:spcBef>
                <a:spcPts val="0"/>
              </a:spcBef>
              <a:spcAft>
                <a:spcPts val="0"/>
              </a:spcAft>
              <a:buSzPct val="100000"/>
            </a:pPr>
            <a:r>
              <a:rPr lang="zh-CN" altLang="en-US" sz="1400" dirty="0">
                <a:latin typeface="+mn-lt"/>
                <a:ea typeface="+mn-ea"/>
                <a:sym typeface="+mn-ea"/>
              </a:rPr>
              <a:t>即运用某一商业模式的货币描述。表现为：固定</a:t>
            </a:r>
            <a:r>
              <a:rPr lang="en-US" altLang="zh-CN" sz="1400" dirty="0">
                <a:latin typeface="+mn-lt"/>
                <a:ea typeface="+mn-ea"/>
                <a:sym typeface="+mn-ea"/>
              </a:rPr>
              <a:t>/</a:t>
            </a:r>
            <a:r>
              <a:rPr lang="zh-CN" altLang="en-US" sz="1400" dirty="0">
                <a:latin typeface="+mn-lt"/>
                <a:ea typeface="+mn-ea"/>
                <a:sym typeface="+mn-ea"/>
              </a:rPr>
              <a:t>流动成本比例、经营杠杆高</a:t>
            </a:r>
            <a:r>
              <a:rPr lang="en-US" altLang="zh-CN" sz="1400" dirty="0">
                <a:latin typeface="+mn-lt"/>
                <a:ea typeface="+mn-ea"/>
                <a:sym typeface="+mn-ea"/>
              </a:rPr>
              <a:t>/</a:t>
            </a:r>
            <a:r>
              <a:rPr lang="zh-CN" altLang="en-US" sz="1400" dirty="0">
                <a:latin typeface="+mn-lt"/>
                <a:ea typeface="+mn-ea"/>
                <a:sym typeface="+mn-ea"/>
              </a:rPr>
              <a:t>低</a:t>
            </a:r>
            <a:r>
              <a:rPr lang="zh-CN" altLang="en-US" sz="1400" b="1" dirty="0">
                <a:solidFill>
                  <a:srgbClr val="1486AF"/>
                </a:solidFill>
                <a:latin typeface="+mn-lt"/>
                <a:ea typeface="+mn-ea"/>
                <a:sym typeface="+mn-ea"/>
              </a:rPr>
              <a:t>。</a:t>
            </a:r>
            <a:endParaRPr lang="zh-CN" altLang="en-US" sz="1400" spc="15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custDataLst>
              <p:tags r:id="rId16"/>
            </p:custDataLst>
          </p:nvPr>
        </p:nvSpPr>
        <p:spPr>
          <a:xfrm>
            <a:off x="1654810" y="3572108"/>
            <a:ext cx="1673782" cy="964473"/>
          </a:xfrm>
          <a:prstGeom prst="rect">
            <a:avLst/>
          </a:prstGeom>
          <a:noFill/>
        </p:spPr>
        <p:txBody>
          <a:bodyPr wrap="square" lIns="90000" tIns="46800" rIns="90000" bIns="46800" rtlCol="0" anchor="ctr" anchorCtr="0">
            <a:normAutofit lnSpcReduction="20000"/>
          </a:bodyPr>
          <a:p>
            <a:pPr algn="ctr">
              <a:lnSpc>
                <a:spcPct val="120000"/>
              </a:lnSpc>
            </a:pPr>
            <a:r>
              <a:rPr lang="zh-CN" altLang="en-US" sz="1800" b="1" spc="300" dirty="0">
                <a:solidFill>
                  <a:schemeClr val="bg1"/>
                </a:solidFill>
                <a:latin typeface="微软雅黑" panose="020B0503020204020204" pitchFamily="34" charset="-122"/>
                <a:ea typeface="微软雅黑" panose="020B0503020204020204" pitchFamily="34" charset="-122"/>
                <a:sym typeface="+mn-ea"/>
              </a:rPr>
              <a:t>关键业务（或企业内部价值链）</a:t>
            </a:r>
            <a:endParaRPr lang="zh-CN" altLang="en-US" sz="1800" b="1" spc="300" dirty="0">
              <a:solidFill>
                <a:schemeClr val="bg1"/>
              </a:solidFill>
              <a:latin typeface="+mj-ea"/>
              <a:ea typeface="+mj-ea"/>
              <a:sym typeface="+mn-ea"/>
            </a:endParaRPr>
          </a:p>
        </p:txBody>
      </p:sp>
      <p:sp>
        <p:nvSpPr>
          <p:cNvPr id="10" name="文本框 9"/>
          <p:cNvSpPr txBox="1"/>
          <p:nvPr>
            <p:custDataLst>
              <p:tags r:id="rId17"/>
            </p:custDataLst>
          </p:nvPr>
        </p:nvSpPr>
        <p:spPr>
          <a:xfrm>
            <a:off x="4885326" y="3536214"/>
            <a:ext cx="1673782" cy="964473"/>
          </a:xfrm>
          <a:prstGeom prst="rect">
            <a:avLst/>
          </a:prstGeom>
          <a:noFill/>
        </p:spPr>
        <p:txBody>
          <a:bodyPr wrap="square" lIns="90000" tIns="46800" rIns="90000" bIns="46800" rtlCol="0" anchor="ctr" anchorCtr="0">
            <a:normAutofit lnSpcReduction="20000"/>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重要伙伴</a:t>
            </a:r>
            <a:endParaRPr lang="zh-CN" altLang="en-US" sz="1800" b="1" spc="300" dirty="0">
              <a:solidFill>
                <a:schemeClr val="bg1"/>
              </a:solidFill>
              <a:latin typeface="+mj-ea"/>
              <a:ea typeface="+mj-ea"/>
              <a:sym typeface="+mn-ea"/>
            </a:endParaRPr>
          </a:p>
        </p:txBody>
      </p:sp>
      <p:sp>
        <p:nvSpPr>
          <p:cNvPr id="11" name="文本框 10"/>
          <p:cNvSpPr txBox="1"/>
          <p:nvPr>
            <p:custDataLst>
              <p:tags r:id="rId18"/>
            </p:custDataLst>
          </p:nvPr>
        </p:nvSpPr>
        <p:spPr>
          <a:xfrm>
            <a:off x="8115843" y="3572108"/>
            <a:ext cx="1673782" cy="964473"/>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成本结构</a:t>
            </a:r>
            <a:endParaRPr lang="zh-CN" altLang="en-US" sz="1800" b="1" spc="300" dirty="0">
              <a:solidFill>
                <a:schemeClr val="bg1"/>
              </a:solidFill>
              <a:latin typeface="+mj-ea"/>
              <a:ea typeface="+mj-ea"/>
              <a:sym typeface="+mn-ea"/>
            </a:endParaRPr>
          </a:p>
        </p:txBody>
      </p:sp>
    </p:spTree>
    <p:custDataLst>
      <p:tags r:id="rId1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0-#ppt_h/2"/>
                                          </p:val>
                                        </p:tav>
                                        <p:tav tm="100000">
                                          <p:val>
                                            <p:strVal val="#ppt_y"/>
                                          </p:val>
                                        </p:tav>
                                      </p:tavLst>
                                    </p:anim>
                                  </p:childTnLst>
                                </p:cTn>
                              </p:par>
                            </p:childTnLst>
                          </p:cTn>
                        </p:par>
                        <p:par>
                          <p:cTn id="32" fill="hold">
                            <p:stCondLst>
                              <p:cond delay="2000"/>
                            </p:stCondLst>
                            <p:childTnLst>
                              <p:par>
                                <p:cTn id="33" presetID="2" presetClass="entr" presetSubtype="3"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0-#ppt_h/2"/>
                                          </p:val>
                                        </p:tav>
                                        <p:tav tm="100000">
                                          <p:val>
                                            <p:strVal val="#ppt_y"/>
                                          </p:val>
                                        </p:tav>
                                      </p:tavLst>
                                    </p:anim>
                                  </p:childTnLst>
                                </p:cTn>
                              </p:par>
                            </p:childTnLst>
                          </p:cTn>
                        </p:par>
                        <p:par>
                          <p:cTn id="41" fill="hold">
                            <p:stCondLst>
                              <p:cond delay="2500"/>
                            </p:stCondLst>
                            <p:childTnLst>
                              <p:par>
                                <p:cTn id="42" presetID="2" presetClass="entr" presetSubtype="2"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1+#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12"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0-#ppt_w/2"/>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0-#ppt_w/2"/>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childTnLst>
                          </p:cTn>
                        </p:par>
                        <p:par>
                          <p:cTn id="55" fill="hold">
                            <p:stCondLst>
                              <p:cond delay="3500"/>
                            </p:stCondLst>
                            <p:childTnLst>
                              <p:par>
                                <p:cTn id="56" presetID="2" presetClass="entr" presetSubtype="4"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fill="hold"/>
                                        <p:tgtEl>
                                          <p:spTgt spid="4"/>
                                        </p:tgtEl>
                                        <p:attrNameLst>
                                          <p:attrName>ppt_x</p:attrName>
                                        </p:attrNameLst>
                                      </p:cBhvr>
                                      <p:tavLst>
                                        <p:tav tm="0">
                                          <p:val>
                                            <p:strVal val="#ppt_x"/>
                                          </p:val>
                                        </p:tav>
                                        <p:tav tm="100000">
                                          <p:val>
                                            <p:strVal val="#ppt_x"/>
                                          </p:val>
                                        </p:tav>
                                      </p:tavLst>
                                    </p:anim>
                                    <p:anim calcmode="lin" valueType="num">
                                      <p:cBhvr additive="base">
                                        <p:cTn id="59" dur="500" fill="hold"/>
                                        <p:tgtEl>
                                          <p:spTgt spid="4"/>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2" presetClass="entr" presetSubtype="4"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additive="base">
                                        <p:cTn id="63" dur="500" fill="hold"/>
                                        <p:tgtEl>
                                          <p:spTgt spid="5"/>
                                        </p:tgtEl>
                                        <p:attrNameLst>
                                          <p:attrName>ppt_x</p:attrName>
                                        </p:attrNameLst>
                                      </p:cBhvr>
                                      <p:tavLst>
                                        <p:tav tm="0">
                                          <p:val>
                                            <p:strVal val="#ppt_x"/>
                                          </p:val>
                                        </p:tav>
                                        <p:tav tm="100000">
                                          <p:val>
                                            <p:strVal val="#ppt_x"/>
                                          </p:val>
                                        </p:tav>
                                      </p:tavLst>
                                    </p:anim>
                                    <p:anim calcmode="lin" valueType="num">
                                      <p:cBhvr additive="base">
                                        <p:cTn id="64" dur="500" fill="hold"/>
                                        <p:tgtEl>
                                          <p:spTgt spid="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6"/>
                                        </p:tgtEl>
                                        <p:attrNameLst>
                                          <p:attrName>style.visibility</p:attrName>
                                        </p:attrNameLst>
                                      </p:cBhvr>
                                      <p:to>
                                        <p:strVal val="visible"/>
                                      </p:to>
                                    </p:set>
                                    <p:anim calcmode="lin" valueType="num">
                                      <p:cBhvr additive="base">
                                        <p:cTn id="71" dur="500" fill="hold"/>
                                        <p:tgtEl>
                                          <p:spTgt spid="6"/>
                                        </p:tgtEl>
                                        <p:attrNameLst>
                                          <p:attrName>ppt_x</p:attrName>
                                        </p:attrNameLst>
                                      </p:cBhvr>
                                      <p:tavLst>
                                        <p:tav tm="0">
                                          <p:val>
                                            <p:strVal val="#ppt_x"/>
                                          </p:val>
                                        </p:tav>
                                        <p:tav tm="100000">
                                          <p:val>
                                            <p:strVal val="#ppt_x"/>
                                          </p:val>
                                        </p:tav>
                                      </p:tavLst>
                                    </p:anim>
                                    <p:anim calcmode="lin" valueType="num">
                                      <p:cBhvr additive="base">
                                        <p:cTn id="72" dur="500" fill="hold"/>
                                        <p:tgtEl>
                                          <p:spTgt spid="6"/>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6" fill="hold" grpId="0" nodeType="afterEffect">
                                  <p:stCondLst>
                                    <p:cond delay="0"/>
                                  </p:stCondLst>
                                  <p:childTnLst>
                                    <p:set>
                                      <p:cBhvr>
                                        <p:cTn id="75" dur="1" fill="hold">
                                          <p:stCondLst>
                                            <p:cond delay="0"/>
                                          </p:stCondLst>
                                        </p:cTn>
                                        <p:tgtEl>
                                          <p:spTgt spid="7"/>
                                        </p:tgtEl>
                                        <p:attrNameLst>
                                          <p:attrName>style.visibility</p:attrName>
                                        </p:attrNameLst>
                                      </p:cBhvr>
                                      <p:to>
                                        <p:strVal val="visible"/>
                                      </p:to>
                                    </p:set>
                                    <p:anim calcmode="lin" valueType="num">
                                      <p:cBhvr additive="base">
                                        <p:cTn id="76" dur="500" fill="hold"/>
                                        <p:tgtEl>
                                          <p:spTgt spid="7"/>
                                        </p:tgtEl>
                                        <p:attrNameLst>
                                          <p:attrName>ppt_x</p:attrName>
                                        </p:attrNameLst>
                                      </p:cBhvr>
                                      <p:tavLst>
                                        <p:tav tm="0">
                                          <p:val>
                                            <p:strVal val="1+#ppt_w/2"/>
                                          </p:val>
                                        </p:tav>
                                        <p:tav tm="100000">
                                          <p:val>
                                            <p:strVal val="#ppt_x"/>
                                          </p:val>
                                        </p:tav>
                                      </p:tavLst>
                                    </p:anim>
                                    <p:anim calcmode="lin" valueType="num">
                                      <p:cBhvr additive="base">
                                        <p:cTn id="77" dur="500" fill="hold"/>
                                        <p:tgtEl>
                                          <p:spTgt spid="7"/>
                                        </p:tgtEl>
                                        <p:attrNameLst>
                                          <p:attrName>ppt_y</p:attrName>
                                        </p:attrNameLst>
                                      </p:cBhvr>
                                      <p:tavLst>
                                        <p:tav tm="0">
                                          <p:val>
                                            <p:strVal val="1+#ppt_h/2"/>
                                          </p:val>
                                        </p:tav>
                                        <p:tav tm="100000">
                                          <p:val>
                                            <p:strVal val="#ppt_y"/>
                                          </p:val>
                                        </p:tav>
                                      </p:tavLst>
                                    </p:anim>
                                  </p:childTnLst>
                                </p:cTn>
                              </p:par>
                              <p:par>
                                <p:cTn id="78" presetID="2" presetClass="entr" presetSubtype="6" fill="hold" grpId="0" nodeType="with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fill="hold"/>
                                        <p:tgtEl>
                                          <p:spTgt spid="11"/>
                                        </p:tgtEl>
                                        <p:attrNameLst>
                                          <p:attrName>ppt_x</p:attrName>
                                        </p:attrNameLst>
                                      </p:cBhvr>
                                      <p:tavLst>
                                        <p:tav tm="0">
                                          <p:val>
                                            <p:strVal val="1+#ppt_w/2"/>
                                          </p:val>
                                        </p:tav>
                                        <p:tav tm="100000">
                                          <p:val>
                                            <p:strVal val="#ppt_x"/>
                                          </p:val>
                                        </p:tav>
                                      </p:tavLst>
                                    </p:anim>
                                    <p:anim calcmode="lin" valueType="num">
                                      <p:cBhvr additive="base">
                                        <p:cTn id="81" dur="500" fill="hold"/>
                                        <p:tgtEl>
                                          <p:spTgt spid="11"/>
                                        </p:tgtEl>
                                        <p:attrNameLst>
                                          <p:attrName>ppt_y</p:attrName>
                                        </p:attrNameLst>
                                      </p:cBhvr>
                                      <p:tavLst>
                                        <p:tav tm="0">
                                          <p:val>
                                            <p:strVal val="1+#ppt_h/2"/>
                                          </p:val>
                                        </p:tav>
                                        <p:tav tm="100000">
                                          <p:val>
                                            <p:strVal val="#ppt_y"/>
                                          </p:val>
                                        </p:tav>
                                      </p:tavLst>
                                    </p:anim>
                                  </p:childTnLst>
                                </p:cTn>
                              </p:par>
                            </p:childTnLst>
                          </p:cTn>
                        </p:par>
                        <p:par>
                          <p:cTn id="82" fill="hold">
                            <p:stCondLst>
                              <p:cond delay="5000"/>
                            </p:stCondLst>
                            <p:childTnLst>
                              <p:par>
                                <p:cTn id="83" presetID="2" presetClass="entr" presetSubtype="6" fill="hold" grpId="0" nodeType="afterEffect">
                                  <p:stCondLst>
                                    <p:cond delay="0"/>
                                  </p:stCondLst>
                                  <p:childTnLst>
                                    <p:set>
                                      <p:cBhvr>
                                        <p:cTn id="84" dur="1" fill="hold">
                                          <p:stCondLst>
                                            <p:cond delay="0"/>
                                          </p:stCondLst>
                                        </p:cTn>
                                        <p:tgtEl>
                                          <p:spTgt spid="8"/>
                                        </p:tgtEl>
                                        <p:attrNameLst>
                                          <p:attrName>style.visibility</p:attrName>
                                        </p:attrNameLst>
                                      </p:cBhvr>
                                      <p:to>
                                        <p:strVal val="visible"/>
                                      </p:to>
                                    </p:set>
                                    <p:anim calcmode="lin" valueType="num">
                                      <p:cBhvr additive="base">
                                        <p:cTn id="85" dur="500" fill="hold"/>
                                        <p:tgtEl>
                                          <p:spTgt spid="8"/>
                                        </p:tgtEl>
                                        <p:attrNameLst>
                                          <p:attrName>ppt_x</p:attrName>
                                        </p:attrNameLst>
                                      </p:cBhvr>
                                      <p:tavLst>
                                        <p:tav tm="0">
                                          <p:val>
                                            <p:strVal val="1+#ppt_w/2"/>
                                          </p:val>
                                        </p:tav>
                                        <p:tav tm="100000">
                                          <p:val>
                                            <p:strVal val="#ppt_x"/>
                                          </p:val>
                                        </p:tav>
                                      </p:tavLst>
                                    </p:anim>
                                    <p:anim calcmode="lin" valueType="num">
                                      <p:cBhvr additive="base">
                                        <p:cTn id="8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18" grpId="0" animBg="1"/>
      <p:bldP spid="19" grpId="0"/>
      <p:bldP spid="24" grpId="0" animBg="1"/>
      <p:bldP spid="26" grpId="0"/>
      <p:bldP spid="37" grpId="0"/>
      <p:bldP spid="38" grpId="0"/>
      <p:bldP spid="40" grpId="0"/>
      <p:bldP spid="3" grpId="0" animBg="1"/>
      <p:bldP spid="4" grpId="0"/>
      <p:bldP spid="5" grpId="0" animBg="1"/>
      <p:bldP spid="6" grpId="0"/>
      <p:bldP spid="7" grpId="0" animBg="1"/>
      <p:bldP spid="8" grpId="0"/>
      <p:bldP spid="9" grpId="0"/>
      <p:bldP spid="10" grpId="0"/>
      <p:bldP spid="11"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TAG_VERSION" val="1.0"/>
  <p:tag name="KSO_WM_TEMPLATE_CATEGORY" val="diagram"/>
  <p:tag name="KSO_WM_TEMPLATE_INDEX" val="20185994"/>
</p:tagLst>
</file>

<file path=ppt/tags/tag232.xml><?xml version="1.0" encoding="utf-8"?>
<p:tagLst xmlns:p="http://schemas.openxmlformats.org/presentationml/2006/main">
  <p:tag name="KSO_WM_TAG_VERSION" val="1.0"/>
  <p:tag name="KSO_WM_TEMPLATE_CATEGORY" val="diagram"/>
  <p:tag name="KSO_WM_TEMPLATE_INDEX" val="20185994"/>
</p:tagLst>
</file>

<file path=ppt/tags/tag233.xml><?xml version="1.0" encoding="utf-8"?>
<p:tagLst xmlns:p="http://schemas.openxmlformats.org/presentationml/2006/main">
  <p:tag name="KSO_WM_TEMPLATE_INDEX" val="20185994"/>
  <p:tag name="KSO_WM_TAG_VERSION" val="1.0"/>
  <p:tag name="KSO_WM_BEAUTIFY_FLAG" val="#wm#"/>
  <p:tag name="KSO_WM_TEMPLATE_CATEGORY" val="diagram"/>
</p:tagLst>
</file>

<file path=ppt/tags/tag234.xml><?xml version="1.0" encoding="utf-8"?>
<p:tagLst xmlns:p="http://schemas.openxmlformats.org/presentationml/2006/main">
  <p:tag name="KSO_WM_TAG_VERSION" val="1.0"/>
  <p:tag name="KSO_WM_TEMPLATE_CATEGORY" val="diagram"/>
  <p:tag name="KSO_WM_TEMPLATE_INDEX" val="20186262"/>
</p:tagLst>
</file>

<file path=ppt/tags/tag235.xml><?xml version="1.0" encoding="utf-8"?>
<p:tagLst xmlns:p="http://schemas.openxmlformats.org/presentationml/2006/main">
  <p:tag name="KSO_WM_TAG_VERSION" val="1.0"/>
  <p:tag name="KSO_WM_TEMPLATE_CATEGORY" val="diagram"/>
  <p:tag name="KSO_WM_TEMPLATE_INDEX" val="20186262"/>
</p:tagLst>
</file>

<file path=ppt/tags/tag236.xml><?xml version="1.0" encoding="utf-8"?>
<p:tagLst xmlns:p="http://schemas.openxmlformats.org/presentationml/2006/main">
  <p:tag name="KSO_WM_TEMPLATE_INDEX" val="20186262"/>
  <p:tag name="KSO_WM_TAG_VERSION" val="1.0"/>
  <p:tag name="KSO_WM_BEAUTIFY_FLAG" val="#wm#"/>
  <p:tag name="KSO_WM_TEMPLATE_CATEGORY" val="diagram"/>
</p:tagLst>
</file>

<file path=ppt/tags/tag237.xml><?xml version="1.0" encoding="utf-8"?>
<p:tagLst xmlns:p="http://schemas.openxmlformats.org/presentationml/2006/main">
  <p:tag name="KSO_WM_TAG_VERSION" val="1.0"/>
  <p:tag name="KSO_WM_TEMPLATE_CATEGORY" val="diagram"/>
  <p:tag name="KSO_WM_TEMPLATE_INDEX" val="20185992"/>
</p:tagLst>
</file>

<file path=ppt/tags/tag238.xml><?xml version="1.0" encoding="utf-8"?>
<p:tagLst xmlns:p="http://schemas.openxmlformats.org/presentationml/2006/main">
  <p:tag name="KSO_WM_TAG_VERSION" val="1.0"/>
  <p:tag name="KSO_WM_TEMPLATE_CATEGORY" val="diagram"/>
  <p:tag name="KSO_WM_TEMPLATE_INDEX" val="20185992"/>
</p:tagLst>
</file>

<file path=ppt/tags/tag239.xml><?xml version="1.0" encoding="utf-8"?>
<p:tagLst xmlns:p="http://schemas.openxmlformats.org/presentationml/2006/main">
  <p:tag name="KSO_WM_TEMPLATE_INDEX" val="20185992"/>
  <p:tag name="KSO_WM_TAG_VERSION" val="1.0"/>
  <p:tag name="KSO_WM_BEAUTIFY_FLAG" val="#wm#"/>
  <p:tag name="KSO_WM_TEMPLATE_CATEGORY" val="diagra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TAG_VERSION" val="1.0"/>
  <p:tag name="KSO_WM_TEMPLATE_CATEGORY" val="diagram"/>
  <p:tag name="KSO_WM_TEMPLATE_INDEX" val="20186076"/>
</p:tagLst>
</file>

<file path=ppt/tags/tag241.xml><?xml version="1.0" encoding="utf-8"?>
<p:tagLst xmlns:p="http://schemas.openxmlformats.org/presentationml/2006/main">
  <p:tag name="KSO_WM_TAG_VERSION" val="1.0"/>
  <p:tag name="KSO_WM_TEMPLATE_CATEGORY" val="diagram"/>
  <p:tag name="KSO_WM_TEMPLATE_INDEX" val="20186076"/>
</p:tagLst>
</file>

<file path=ppt/tags/tag242.xml><?xml version="1.0" encoding="utf-8"?>
<p:tagLst xmlns:p="http://schemas.openxmlformats.org/presentationml/2006/main">
  <p:tag name="KSO_WM_TEMPLATE_CATEGORY" val="diagram"/>
  <p:tag name="KSO_WM_TEMPLATE_INDEX" val="20186076"/>
  <p:tag name="KSO_WM_TAG_VERSION" val="1.0"/>
  <p:tag name="KSO_WM_BEAUTIFY_FLAG" val="#wm#"/>
</p:tagLst>
</file>

<file path=ppt/tags/tag243.xml><?xml version="1.0" encoding="utf-8"?>
<p:tagLst xmlns:p="http://schemas.openxmlformats.org/presentationml/2006/main">
  <p:tag name="KSO_WM_TAG_VERSION" val="1.0"/>
  <p:tag name="KSO_WM_TEMPLATE_CATEGORY" val="diagram"/>
  <p:tag name="KSO_WM_TEMPLATE_INDEX" val="20186278"/>
</p:tagLst>
</file>

<file path=ppt/tags/tag244.xml><?xml version="1.0" encoding="utf-8"?>
<p:tagLst xmlns:p="http://schemas.openxmlformats.org/presentationml/2006/main">
  <p:tag name="KSO_WM_TAG_VERSION" val="1.0"/>
  <p:tag name="KSO_WM_TEMPLATE_CATEGORY" val="diagram"/>
  <p:tag name="KSO_WM_TEMPLATE_INDEX" val="20186278"/>
</p:tagLst>
</file>

<file path=ppt/tags/tag245.xml><?xml version="1.0" encoding="utf-8"?>
<p:tagLst xmlns:p="http://schemas.openxmlformats.org/presentationml/2006/main">
  <p:tag name="KSO_WM_TEMPLATE_INDEX" val="20186278"/>
  <p:tag name="KSO_WM_TAG_VERSION" val="1.0"/>
  <p:tag name="KSO_WM_BEAUTIFY_FLAG" val="#wm#"/>
  <p:tag name="KSO_WM_TEMPLATE_CATEGORY" val="diagram"/>
</p:tagLst>
</file>

<file path=ppt/tags/tag246.xml><?xml version="1.0" encoding="utf-8"?>
<p:tagLst xmlns:p="http://schemas.openxmlformats.org/presentationml/2006/main">
  <p:tag name="KSO_WM_TAG_VERSION" val="1.0"/>
  <p:tag name="KSO_WM_TEMPLATE_CATEGORY" val="diagram"/>
  <p:tag name="KSO_WM_TEMPLATE_INDEX" val="20177705"/>
</p:tagLst>
</file>

<file path=ppt/tags/tag247.xml><?xml version="1.0" encoding="utf-8"?>
<p:tagLst xmlns:p="http://schemas.openxmlformats.org/presentationml/2006/main">
  <p:tag name="KSO_WM_TAG_VERSION" val="1.0"/>
  <p:tag name="KSO_WM_TEMPLATE_CATEGORY" val="diagram"/>
  <p:tag name="KSO_WM_TEMPLATE_INDEX" val="20177705"/>
</p:tagLst>
</file>

<file path=ppt/tags/tag248.xml><?xml version="1.0" encoding="utf-8"?>
<p:tagLst xmlns:p="http://schemas.openxmlformats.org/presentationml/2006/main">
  <p:tag name="KSO_WM_TEMPLATE_CATEGORY" val="diagram"/>
  <p:tag name="KSO_WM_TEMPLATE_INDEX" val="20177705"/>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3.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74.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8.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79.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81.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82.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83.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84.xml><?xml version="1.0" encoding="utf-8"?>
<p:tagLst xmlns:p="http://schemas.openxmlformats.org/presentationml/2006/main">
  <p:tag name="KSO_WM_TAG_VERSION" val="1.0"/>
  <p:tag name="KSO_WM_BEAUTIFY_FLAG" val="#wm#"/>
  <p:tag name="KSO_WM_UNIT_TYPE" val="i"/>
  <p:tag name="KSO_WM_UNIT_ID" val="diagram160205_2*i*0"/>
  <p:tag name="KSO_WM_TEMPLATE_CATEGORY" val="diagram"/>
  <p:tag name="KSO_WM_TEMPLATE_INDEX" val="160205"/>
  <p:tag name="KSO_WM_UNIT_INDEX" val="0"/>
</p:tagLst>
</file>

<file path=ppt/tags/tag485.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
  <p:tag name="KSO_WM_UNIT_ID" val="diagram160205_2*m_i*1_1"/>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48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2"/>
  <p:tag name="KSO_WM_UNIT_ID" val="diagram160205_2*m_i*1_2"/>
  <p:tag name="KSO_WM_UNIT_CLEAR" val="1"/>
  <p:tag name="KSO_WM_UNIT_LAYERLEVEL" val="1_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87.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1_1"/>
  <p:tag name="KSO_WM_UNIT_ID" val="diagram160205_2*m_h_f*1_1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Lst>
</file>

<file path=ppt/tags/tag488.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3"/>
  <p:tag name="KSO_WM_UNIT_ID" val="diagram160205_2*m_i*1_3"/>
  <p:tag name="KSO_WM_UNIT_CLEAR" val="1"/>
  <p:tag name="KSO_WM_UNIT_LAYERLEVEL" val="1_1"/>
  <p:tag name="KSO_WM_UNIT_USESOURCEFORMAT_APPLY" val="1"/>
  <p:tag name="KSO_WM_UNIT_DIAGRAM_SCHEMECOLOR_ID" val="0"/>
</p:tagLst>
</file>

<file path=ppt/tags/tag489.xml><?xml version="1.0" encoding="utf-8"?>
<p:tagLst xmlns:p="http://schemas.openxmlformats.org/presentationml/2006/main">
  <p:tag name="KSO_WM_TAG_VERSION" val="1.0"/>
  <p:tag name="KSO_WM_BEAUTIFY_FLAG" val="#wm#"/>
  <p:tag name="KSO_WM_UNIT_TYPE" val="i"/>
  <p:tag name="KSO_WM_UNIT_ID" val="diagram160205_2*i*9"/>
  <p:tag name="KSO_WM_TEMPLATE_CATEGORY" val="diagram"/>
  <p:tag name="KSO_WM_TEMPLATE_INDEX" val="160205"/>
  <p:tag name="KSO_WM_UNIT_INDEX" val="9"/>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4"/>
  <p:tag name="KSO_WM_UNIT_ID" val="diagram160205_2*m_i*1_4"/>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49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5"/>
  <p:tag name="KSO_WM_UNIT_ID" val="diagram160205_2*m_i*1_5"/>
  <p:tag name="KSO_WM_UNIT_CLEAR" val="1"/>
  <p:tag name="KSO_WM_UNIT_LAYERLEVEL" val="1_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92.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4_1"/>
  <p:tag name="KSO_WM_UNIT_ID" val="diagram160205_2*m_h_f*1_4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Lst>
</file>

<file path=ppt/tags/tag493.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6"/>
  <p:tag name="KSO_WM_UNIT_ID" val="diagram160205_2*m_i*1_6"/>
  <p:tag name="KSO_WM_UNIT_CLEAR" val="1"/>
  <p:tag name="KSO_WM_UNIT_LAYERLEVEL" val="1_1"/>
  <p:tag name="KSO_WM_UNIT_TEXT_FILL_FORE_SCHEMECOLOR_INDEX" val="13"/>
  <p:tag name="KSO_WM_UNIT_TEXT_FILL_TYPE" val="1"/>
  <p:tag name="KSO_WM_UNIT_USESOURCEFORMAT_APPLY" val="1"/>
  <p:tag name="KSO_WM_UNIT_DIAGRAM_SCHEMECOLOR_ID" val="0"/>
</p:tagLst>
</file>

<file path=ppt/tags/tag494.xml><?xml version="1.0" encoding="utf-8"?>
<p:tagLst xmlns:p="http://schemas.openxmlformats.org/presentationml/2006/main">
  <p:tag name="KSO_WM_TAG_VERSION" val="1.0"/>
  <p:tag name="KSO_WM_BEAUTIFY_FLAG" val="#wm#"/>
  <p:tag name="KSO_WM_UNIT_TYPE" val="i"/>
  <p:tag name="KSO_WM_UNIT_ID" val="diagram160205_2*i*18"/>
  <p:tag name="KSO_WM_TEMPLATE_CATEGORY" val="diagram"/>
  <p:tag name="KSO_WM_TEMPLATE_INDEX" val="160205"/>
  <p:tag name="KSO_WM_UNIT_INDEX" val="18"/>
</p:tagLst>
</file>

<file path=ppt/tags/tag495.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7"/>
  <p:tag name="KSO_WM_UNIT_ID" val="diagram160205_2*m_i*1_7"/>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49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8"/>
  <p:tag name="KSO_WM_UNIT_ID" val="diagram160205_2*m_i*1_8"/>
  <p:tag name="KSO_WM_UNIT_CLEAR" val="1"/>
  <p:tag name="KSO_WM_UNIT_LAYERLEVEL" val="1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497.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5_1"/>
  <p:tag name="KSO_WM_UNIT_ID" val="diagram160205_2*m_h_f*1_5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Lst>
</file>

<file path=ppt/tags/tag498.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9"/>
  <p:tag name="KSO_WM_UNIT_ID" val="diagram160205_2*m_i*1_9"/>
  <p:tag name="KSO_WM_UNIT_CLEAR" val="1"/>
  <p:tag name="KSO_WM_UNIT_LAYERLEVEL" val="1_1"/>
  <p:tag name="KSO_WM_UNIT_TEXT_FILL_FORE_SCHEMECOLOR_INDEX" val="13"/>
  <p:tag name="KSO_WM_UNIT_TEXT_FILL_TYPE" val="1"/>
  <p:tag name="KSO_WM_UNIT_USESOURCEFORMAT_APPLY" val="1"/>
  <p:tag name="KSO_WM_UNIT_DIAGRAM_SCHEMECOLOR_ID" val="0"/>
</p:tagLst>
</file>

<file path=ppt/tags/tag499.xml><?xml version="1.0" encoding="utf-8"?>
<p:tagLst xmlns:p="http://schemas.openxmlformats.org/presentationml/2006/main">
  <p:tag name="KSO_WM_TAG_VERSION" val="1.0"/>
  <p:tag name="KSO_WM_BEAUTIFY_FLAG" val="#wm#"/>
  <p:tag name="KSO_WM_UNIT_TYPE" val="i"/>
  <p:tag name="KSO_WM_UNIT_ID" val="diagram160205_2*i*27"/>
  <p:tag name="KSO_WM_TEMPLATE_CATEGORY" val="diagram"/>
  <p:tag name="KSO_WM_TEMPLATE_INDEX" val="160205"/>
  <p:tag name="KSO_WM_UNIT_INDEX" val="27"/>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0"/>
  <p:tag name="KSO_WM_UNIT_ID" val="diagram160205_2*m_i*1_10"/>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0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1"/>
  <p:tag name="KSO_WM_UNIT_ID" val="diagram160205_2*m_i*1_11"/>
  <p:tag name="KSO_WM_UNIT_CLEAR" val="1"/>
  <p:tag name="KSO_WM_UNIT_LAYERLEVEL" val="1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502.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2_1"/>
  <p:tag name="KSO_WM_UNIT_ID" val="diagram160205_2*m_h_f*1_2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Lst>
</file>

<file path=ppt/tags/tag503.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2"/>
  <p:tag name="KSO_WM_UNIT_ID" val="diagram160205_2*m_i*1_12"/>
  <p:tag name="KSO_WM_UNIT_CLEAR" val="1"/>
  <p:tag name="KSO_WM_UNIT_LAYERLEVEL" val="1_1"/>
  <p:tag name="KSO_WM_UNIT_TEXT_FILL_FORE_SCHEMECOLOR_INDEX" val="13"/>
  <p:tag name="KSO_WM_UNIT_TEXT_FILL_TYPE" val="1"/>
  <p:tag name="KSO_WM_UNIT_USESOURCEFORMAT_APPLY" val="1"/>
  <p:tag name="KSO_WM_UNIT_DIAGRAM_SCHEMECOLOR_ID" val="0"/>
</p:tagLst>
</file>

<file path=ppt/tags/tag504.xml><?xml version="1.0" encoding="utf-8"?>
<p:tagLst xmlns:p="http://schemas.openxmlformats.org/presentationml/2006/main">
  <p:tag name="KSO_WM_TAG_VERSION" val="1.0"/>
  <p:tag name="KSO_WM_BEAUTIFY_FLAG" val="#wm#"/>
  <p:tag name="KSO_WM_UNIT_TYPE" val="i"/>
  <p:tag name="KSO_WM_UNIT_ID" val="diagram160205_2*i*36"/>
  <p:tag name="KSO_WM_TEMPLATE_CATEGORY" val="diagram"/>
  <p:tag name="KSO_WM_TEMPLATE_INDEX" val="160205"/>
  <p:tag name="KSO_WM_UNIT_INDEX" val="36"/>
</p:tagLst>
</file>

<file path=ppt/tags/tag505.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3"/>
  <p:tag name="KSO_WM_UNIT_ID" val="diagram160205_2*m_i*1_13"/>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0"/>
</p:tagLst>
</file>

<file path=ppt/tags/tag50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4"/>
  <p:tag name="KSO_WM_UNIT_ID" val="diagram160205_2*m_i*1_14"/>
  <p:tag name="KSO_WM_UNIT_CLEAR" val="1"/>
  <p:tag name="KSO_WM_UNIT_LAYERLEVEL" val="1_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507.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3_1"/>
  <p:tag name="KSO_WM_UNIT_ID" val="diagram160205_2*m_h_f*1_3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 name="KSO_WM_UNIT_USESOURCEFORMAT_APPLY" val="1"/>
  <p:tag name="KSO_WM_UNIT_DIAGRAM_SCHEMECOLOR_ID" val="0"/>
</p:tagLst>
</file>

<file path=ppt/tags/tag508.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5"/>
  <p:tag name="KSO_WM_UNIT_ID" val="diagram160205_2*m_i*1_15"/>
  <p:tag name="KSO_WM_UNIT_CLEAR" val="1"/>
  <p:tag name="KSO_WM_UNIT_LAYERLEVEL" val="1_1"/>
  <p:tag name="KSO_WM_UNIT_USESOURCEFORMAT_APPLY" val="1"/>
  <p:tag name="KSO_WM_UNIT_DIAGRAM_SCHEMECOLOR_ID" val="0"/>
</p:tagLst>
</file>

<file path=ppt/tags/tag509.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UNIT_TEXTBOXSTYLE_GUID" val="{f815631c-e157-4a49-8746-9018f3f2284a}"/>
</p:tagLst>
</file>

<file path=ppt/tags/tag511.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12.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13.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15.xml><?xml version="1.0" encoding="utf-8"?>
<p:tagLst xmlns:p="http://schemas.openxmlformats.org/presentationml/2006/main">
  <p:tag name="KSO_WM_TAG_VERSION" val="1.0"/>
  <p:tag name="KSO_WM_BEAUTIFY_FLAG" val="#wm#"/>
  <p:tag name="KSO_WM_TEMPLATE_CATEGORY" val="diagram"/>
  <p:tag name="KSO_WM_TEMPLATE_INDEX" val="20170880"/>
  <p:tag name="KSO_WM_UNIT_TYPE" val="r_t"/>
  <p:tag name="KSO_WM_UNIT_INDEX" val="1_1"/>
  <p:tag name="KSO_WM_UNIT_LAYERLEVEL" val="1_1"/>
  <p:tag name="KSO_WM_UNIT_DIAGRAM_CONTRAST_TITLE_CNT" val="2"/>
  <p:tag name="KSO_WM_UNIT_DIAGRAM_DIMENSION_TITLE_CNT" val="1"/>
  <p:tag name="KSO_WM_UNIT_VALUE" val="9"/>
  <p:tag name="KSO_WM_UNIT_HIGHLIGHT" val="0"/>
  <p:tag name="KSO_WM_UNIT_COMPATIBLE" val="0"/>
  <p:tag name="KSO_WM_UNIT_CLEAR" val="0"/>
  <p:tag name="KSO_WM_DIAGRAM_GROUP_CODE" val="r1-1"/>
  <p:tag name="KSO_WM_UNIT_ID" val="diagram20170880_1*r_t*1_1"/>
  <p:tag name="KSO_WM_UNIT_PRESET_TEXT" val="请在此输入您的标题"/>
  <p:tag name="KSO_WM_UNIT_TEXT_FILL_FORE_SCHEMECOLOR_INDEX" val="13"/>
  <p:tag name="KSO_WM_UNIT_TEXT_FILL_TYPE" val="1"/>
  <p:tag name="KSO_WM_UNIT_USESOURCEFORMAT_APPLY" val="1"/>
  <p:tag name="KSO_WM_UNIT_DIAGRAM_SCHEMECOLOR_ID" val="6"/>
</p:tagLst>
</file>

<file path=ppt/tags/tag516.xml><?xml version="1.0" encoding="utf-8"?>
<p:tagLst xmlns:p="http://schemas.openxmlformats.org/presentationml/2006/main">
  <p:tag name="KSO_WM_TAG_VERSION" val="1.0"/>
  <p:tag name="KSO_WM_BEAUTIFY_FLAG" val="#wm#"/>
  <p:tag name="KSO_WM_TEMPLATE_CATEGORY" val="diagram"/>
  <p:tag name="KSO_WM_TEMPLATE_INDEX" val="20170880"/>
  <p:tag name="KSO_WM_UNIT_TYPE" val="r_v"/>
  <p:tag name="KSO_WM_UNIT_INDEX" val="1_1"/>
  <p:tag name="KSO_WM_UNIT_LAYERLEVEL" val="1_1"/>
  <p:tag name="KSO_WM_UNIT_DIAGRAM_CONTRAST_TITLE_CNT" val="2"/>
  <p:tag name="KSO_WM_UNIT_DIAGRAM_DIMENSION_TITLE_CNT" val="1"/>
  <p:tag name="KSO_WM_UNIT_VALUE" val="50"/>
  <p:tag name="KSO_WM_UNIT_HIGHLIGHT" val="0"/>
  <p:tag name="KSO_WM_UNIT_COMPATIBLE" val="0"/>
  <p:tag name="KSO_WM_UNIT_CLEAR" val="0"/>
  <p:tag name="KSO_WM_DIAGRAM_GROUP_CODE" val="r1-1"/>
  <p:tag name="KSO_WM_UNIT_ID" val="diagram20170880_1*r_v*1_1"/>
  <p:tag name="KSO_WM_UNIT_PRESET_TEXT" val="请在此输入您的文本。请在此输入您的文本。请在此输入您的文本。"/>
  <p:tag name="KSO_WM_UNIT_TEXT_FILL_FORE_SCHEMECOLOR_INDEX" val="13"/>
  <p:tag name="KSO_WM_UNIT_TEXT_FILL_TYPE" val="1"/>
  <p:tag name="KSO_WM_UNIT_USESOURCEFORMAT_APPLY" val="1"/>
  <p:tag name="KSO_WM_UNIT_DIAGRAM_SCHEMECOLOR_ID" val="6"/>
</p:tagLst>
</file>

<file path=ppt/tags/tag517.xml><?xml version="1.0" encoding="utf-8"?>
<p:tagLst xmlns:p="http://schemas.openxmlformats.org/presentationml/2006/main">
  <p:tag name="KSO_WM_TAG_VERSION" val="1.0"/>
  <p:tag name="KSO_WM_BEAUTIFY_FLAG" val="#wm#"/>
  <p:tag name="KSO_WM_TEMPLATE_CATEGORY" val="diagram"/>
  <p:tag name="KSO_WM_TEMPLATE_INDEX" val="20170880"/>
  <p:tag name="KSO_WM_UNIT_TYPE" val="r_t"/>
  <p:tag name="KSO_WM_UNIT_INDEX" val="1_2"/>
  <p:tag name="KSO_WM_UNIT_LAYERLEVEL" val="1_1"/>
  <p:tag name="KSO_WM_UNIT_DIAGRAM_CONTRAST_TITLE_CNT" val="2"/>
  <p:tag name="KSO_WM_UNIT_DIAGRAM_DIMENSION_TITLE_CNT" val="1"/>
  <p:tag name="KSO_WM_UNIT_VALUE" val="9"/>
  <p:tag name="KSO_WM_UNIT_HIGHLIGHT" val="0"/>
  <p:tag name="KSO_WM_UNIT_COMPATIBLE" val="0"/>
  <p:tag name="KSO_WM_UNIT_CLEAR" val="0"/>
  <p:tag name="KSO_WM_DIAGRAM_GROUP_CODE" val="r1-1"/>
  <p:tag name="KSO_WM_UNIT_ID" val="diagram20170880_1*r_t*1_2"/>
  <p:tag name="KSO_WM_UNIT_PRESET_TEXT" val="请在此输入您的标题"/>
  <p:tag name="KSO_WM_UNIT_TEXT_FILL_FORE_SCHEMECOLOR_INDEX" val="13"/>
  <p:tag name="KSO_WM_UNIT_TEXT_FILL_TYPE" val="1"/>
  <p:tag name="KSO_WM_UNIT_USESOURCEFORMAT_APPLY" val="1"/>
  <p:tag name="KSO_WM_UNIT_DIAGRAM_SCHEMECOLOR_ID" val="6"/>
</p:tagLst>
</file>

<file path=ppt/tags/tag518.xml><?xml version="1.0" encoding="utf-8"?>
<p:tagLst xmlns:p="http://schemas.openxmlformats.org/presentationml/2006/main">
  <p:tag name="KSO_WM_TAG_VERSION" val="1.0"/>
  <p:tag name="KSO_WM_BEAUTIFY_FLAG" val="#wm#"/>
  <p:tag name="KSO_WM_TEMPLATE_CATEGORY" val="diagram"/>
  <p:tag name="KSO_WM_TEMPLATE_INDEX" val="20170880"/>
  <p:tag name="KSO_WM_UNIT_TYPE" val="r_v"/>
  <p:tag name="KSO_WM_UNIT_INDEX" val="1_2"/>
  <p:tag name="KSO_WM_UNIT_LAYERLEVEL" val="1_1"/>
  <p:tag name="KSO_WM_UNIT_DIAGRAM_CONTRAST_TITLE_CNT" val="2"/>
  <p:tag name="KSO_WM_UNIT_DIAGRAM_DIMENSION_TITLE_CNT" val="1"/>
  <p:tag name="KSO_WM_UNIT_VALUE" val="50"/>
  <p:tag name="KSO_WM_UNIT_HIGHLIGHT" val="0"/>
  <p:tag name="KSO_WM_UNIT_COMPATIBLE" val="0"/>
  <p:tag name="KSO_WM_UNIT_CLEAR" val="0"/>
  <p:tag name="KSO_WM_DIAGRAM_GROUP_CODE" val="r1-1"/>
  <p:tag name="KSO_WM_UNIT_ID" val="diagram20170880_1*r_v*1_2"/>
  <p:tag name="KSO_WM_UNIT_PRESET_TEXT" val="请在此输入您的文本。请在此输入您的文本。请在此输入您的文本。"/>
  <p:tag name="KSO_WM_UNIT_TEXT_FILL_FORE_SCHEMECOLOR_INDEX" val="13"/>
  <p:tag name="KSO_WM_UNIT_TEXT_FILL_TYPE" val="1"/>
  <p:tag name="KSO_WM_UNIT_USESOURCEFORMAT_APPLY" val="1"/>
  <p:tag name="KSO_WM_UNIT_DIAGRAM_SCHEMECOLOR_ID" val="6"/>
</p:tagLst>
</file>

<file path=ppt/tags/tag519.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1"/>
  <p:tag name="KSO_WM_UNIT_ID" val="diagram20170880_1*r_i*1_1"/>
  <p:tag name="KSO_WM_UNIT_LAYERLEVEL" val="1_1"/>
  <p:tag name="KSO_WM_UNIT_DIAGRAM_CONTRAST_TITLE_CNT" val="2"/>
  <p:tag name="KSO_WM_UNIT_DIAGRAM_DIMENSION_TITLE_CNT" val="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2"/>
  <p:tag name="KSO_WM_UNIT_ID" val="diagram20170880_1*r_i*1_2"/>
  <p:tag name="KSO_WM_UNIT_LAYERLEVEL" val="1_1"/>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521.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3"/>
  <p:tag name="KSO_WM_UNIT_ID" val="diagram20170880_1*r_i*1_3"/>
  <p:tag name="KSO_WM_UNIT_LAYERLEVEL" val="1_1"/>
  <p:tag name="KSO_WM_UNIT_DIAGRAM_CONTRAST_TITLE_CNT" val="2"/>
  <p:tag name="KSO_WM_UNIT_DIAGRAM_DIMENSION_TITLE_CNT" val="1"/>
  <p:tag name="KSO_WM_UNIT_LINE_FORE_SCHEMECOLOR_INDEX" val="14"/>
  <p:tag name="KSO_WM_UNIT_LINE_FILL_TYPE" val="2"/>
  <p:tag name="KSO_WM_UNIT_USESOURCEFORMAT_APPLY" val="1"/>
  <p:tag name="KSO_WM_UNIT_DIAGRAM_SCHEMECOLOR_ID" val="6"/>
</p:tagLst>
</file>

<file path=ppt/tags/tag522.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4"/>
  <p:tag name="KSO_WM_UNIT_ID" val="diagram20170880_1*r_i*1_4"/>
  <p:tag name="KSO_WM_UNIT_LAYERLEVEL" val="1_1"/>
  <p:tag name="KSO_WM_UNIT_DIAGRAM_CONTRAST_TITLE_CNT" val="2"/>
  <p:tag name="KSO_WM_UNIT_DIAGRAM_DIMENSION_TITLE_CNT" val="1"/>
  <p:tag name="KSO_WM_UNIT_LINE_FORE_SCHEMECOLOR_INDEX" val="14"/>
  <p:tag name="KSO_WM_UNIT_LINE_FILL_TYPE" val="2"/>
  <p:tag name="KSO_WM_UNIT_USESOURCEFORMAT_APPLY" val="1"/>
  <p:tag name="KSO_WM_UNIT_DIAGRAM_SCHEMECOLOR_ID" val="6"/>
</p:tagLst>
</file>

<file path=ppt/tags/tag523.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5"/>
  <p:tag name="KSO_WM_UNIT_ID" val="diagram20170880_1*r_i*1_5"/>
  <p:tag name="KSO_WM_UNIT_LAYERLEVEL" val="1_1"/>
  <p:tag name="KSO_WM_UNIT_DIAGRAM_CONTRAST_TITLE_CNT" val="2"/>
  <p:tag name="KSO_WM_UNIT_DIAGRAM_DIMENSION_TITLE_CNT" val="1"/>
  <p:tag name="KSO_WM_UNIT_LINE_FORE_SCHEMECOLOR_INDEX" val="14"/>
  <p:tag name="KSO_WM_UNIT_LINE_FILL_TYPE" val="2"/>
  <p:tag name="KSO_WM_UNIT_USESOURCEFORMAT_APPLY" val="1"/>
  <p:tag name="KSO_WM_UNIT_DIAGRAM_SCHEMECOLOR_ID" val="6"/>
</p:tagLst>
</file>

<file path=ppt/tags/tag524.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6"/>
  <p:tag name="KSO_WM_UNIT_ID" val="diagram20170880_1*r_i*1_6"/>
  <p:tag name="KSO_WM_UNIT_LAYERLEVEL" val="1_1"/>
  <p:tag name="KSO_WM_UNIT_DIAGRAM_CONTRAST_TITLE_CNT" val="2"/>
  <p:tag name="KSO_WM_UNIT_DIAGRAM_DIMENSION_TITLE_CNT" val="1"/>
  <p:tag name="KSO_WM_UNIT_USESOURCEFORMAT_APPLY" val="1"/>
  <p:tag name="KSO_WM_UNIT_DIAGRAM_SCHEMECOLOR_ID" val="6"/>
</p:tagLst>
</file>

<file path=ppt/tags/tag525.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7"/>
  <p:tag name="KSO_WM_UNIT_ID" val="diagram20170880_1*r_i*1_7"/>
  <p:tag name="KSO_WM_UNIT_LAYERLEVEL" val="1_1"/>
  <p:tag name="KSO_WM_UNIT_DIAGRAM_CONTRAST_TITLE_CNT" val="2"/>
  <p:tag name="KSO_WM_UNIT_DIAGRAM_DIMENSION_TITLE_CNT" val="1"/>
  <p:tag name="KSO_WM_UNIT_TEXT_FILL_FORE_SCHEMECOLOR_INDEX" val="14"/>
  <p:tag name="KSO_WM_UNIT_TEXT_FILL_TYPE" val="1"/>
  <p:tag name="KSO_WM_UNIT_USESOURCEFORMAT_APPLY" val="1"/>
  <p:tag name="KSO_WM_UNIT_DIAGRAM_SCHEMECOLOR_ID" val="6"/>
</p:tagLst>
</file>

<file path=ppt/tags/tag526.xml><?xml version="1.0" encoding="utf-8"?>
<p:tagLst xmlns:p="http://schemas.openxmlformats.org/presentationml/2006/main">
  <p:tag name="KSO_WM_TAG_VERSION" val="1.0"/>
  <p:tag name="KSO_WM_BEAUTIFY_FLAG" val="#wm#"/>
  <p:tag name="KSO_WM_TEMPLATE_CATEGORY" val="diagram"/>
  <p:tag name="KSO_WM_TEMPLATE_INDEX" val="20170880"/>
  <p:tag name="KSO_WM_DIAGRAM_GROUP_CODE" val="r1-1"/>
  <p:tag name="KSO_WM_UNIT_TYPE" val="r_i"/>
  <p:tag name="KSO_WM_UNIT_INDEX" val="1_8"/>
  <p:tag name="KSO_WM_UNIT_ID" val="diagram20170880_1*r_i*1_8"/>
  <p:tag name="KSO_WM_UNIT_LAYERLEVEL" val="1_1"/>
  <p:tag name="KSO_WM_UNIT_DIAGRAM_CONTRAST_TITLE_CNT" val="2"/>
  <p:tag name="KSO_WM_UNIT_DIAGRAM_DIMENSION_TITLE_CNT" val="1"/>
  <p:tag name="KSO_WM_UNIT_TEXT_FILL_FORE_SCHEMECOLOR_INDEX" val="14"/>
  <p:tag name="KSO_WM_UNIT_TEXT_FILL_TYPE" val="1"/>
  <p:tag name="KSO_WM_UNIT_USESOURCEFORMAT_APPLY" val="1"/>
  <p:tag name="KSO_WM_UNIT_DIAGRAM_SCHEMECOLOR_ID" val="6"/>
</p:tagLst>
</file>

<file path=ppt/tags/tag527.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528.xml><?xml version="1.0" encoding="utf-8"?>
<p:tagLst xmlns:p="http://schemas.openxmlformats.org/presentationml/2006/main">
  <p:tag name="KSO_WM_TEMPLATE_CATEGORY" val="diagram"/>
  <p:tag name="KSO_WM_TEMPLATE_INDEX" val="20186274"/>
  <p:tag name="KSO_WM_UNIT_TYPE" val="l_i"/>
  <p:tag name="KSO_WM_UNIT_INDEX" val="1_1"/>
  <p:tag name="KSO_WM_UNIT_ID" val="diagram20186274_3*l_i*1_1"/>
  <p:tag name="KSO_WM_UNIT_LAYERLEVEL" val="1_1"/>
  <p:tag name="KSO_WM_BEAUTIFY_FLAG" val="#wm#"/>
  <p:tag name="KSO_WM_TAG_VERSION" val="1.0"/>
  <p:tag name="KSO_WM_DIAGRAM_GROUP_CODE" val="l1-1"/>
  <p:tag name="KSO_WM_UNIT_TEXT_FILL_FORE_SCHEMECOLOR_INDEX" val="2"/>
  <p:tag name="KSO_WM_UNIT_TEXT_FILL_TYPE" val="1"/>
  <p:tag name="KSO_WM_UNIT_USESOURCEFORMAT_APPLY" val="0"/>
</p:tagLst>
</file>

<file path=ppt/tags/tag529.xml><?xml version="1.0" encoding="utf-8"?>
<p:tagLst xmlns:p="http://schemas.openxmlformats.org/presentationml/2006/main">
  <p:tag name="KSO_WM_TEMPLATE_CATEGORY" val="diagram"/>
  <p:tag name="KSO_WM_TEMPLATE_INDEX" val="20186274"/>
  <p:tag name="KSO_WM_UNIT_TYPE" val="l_h_i"/>
  <p:tag name="KSO_WM_UNIT_INDEX" val="1_1_1"/>
  <p:tag name="KSO_WM_UNIT_ID" val="diagram20186274_3*l_h_i*1_1_1"/>
  <p:tag name="KSO_WM_UNIT_LAYERLEVEL" val="1_1_1"/>
  <p:tag name="KSO_WM_BEAUTIFY_FLAG" val="#wm#"/>
  <p:tag name="KSO_WM_TAG_VERSION" val="1.0"/>
  <p:tag name="KSO_WM_DIAGRAM_GROUP_CODE" val="l1-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TEMPLATE_CATEGORY" val="diagram"/>
  <p:tag name="KSO_WM_TEMPLATE_INDEX" val="20186274"/>
  <p:tag name="KSO_WM_UNIT_TYPE" val="l_h_i"/>
  <p:tag name="KSO_WM_UNIT_INDEX" val="1_1_2"/>
  <p:tag name="KSO_WM_UNIT_ID" val="diagram20186274_3*l_h_i*1_1_2"/>
  <p:tag name="KSO_WM_UNIT_LAYERLEVEL" val="1_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531.xml><?xml version="1.0" encoding="utf-8"?>
<p:tagLst xmlns:p="http://schemas.openxmlformats.org/presentationml/2006/main">
  <p:tag name="KSO_WM_TEMPLATE_CATEGORY" val="diagram"/>
  <p:tag name="KSO_WM_TEMPLATE_INDEX" val="20186274"/>
  <p:tag name="KSO_WM_UNIT_TYPE" val="l_h_i"/>
  <p:tag name="KSO_WM_UNIT_INDEX" val="1_1_3"/>
  <p:tag name="KSO_WM_UNIT_ID" val="diagram20186274_3*l_h_i*1_1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Lst>
</file>

<file path=ppt/tags/tag532.xml><?xml version="1.0" encoding="utf-8"?>
<p:tagLst xmlns:p="http://schemas.openxmlformats.org/presentationml/2006/main">
  <p:tag name="KSO_WM_TEMPLATE_CATEGORY" val="diagram"/>
  <p:tag name="KSO_WM_TEMPLATE_INDEX" val="20186274"/>
  <p:tag name="KSO_WM_UNIT_TYPE" val="l_h_i"/>
  <p:tag name="KSO_WM_UNIT_INDEX" val="1_2_1"/>
  <p:tag name="KSO_WM_UNIT_ID" val="diagram20186274_3*l_h_i*1_2_1"/>
  <p:tag name="KSO_WM_UNIT_LAYERLEVEL" val="1_1_1"/>
  <p:tag name="KSO_WM_BEAUTIFY_FLAG" val="#wm#"/>
  <p:tag name="KSO_WM_TAG_VERSION" val="1.0"/>
  <p:tag name="KSO_WM_DIAGRAM_GROUP_CODE" val="l1-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533.xml><?xml version="1.0" encoding="utf-8"?>
<p:tagLst xmlns:p="http://schemas.openxmlformats.org/presentationml/2006/main">
  <p:tag name="KSO_WM_TEMPLATE_CATEGORY" val="diagram"/>
  <p:tag name="KSO_WM_TEMPLATE_INDEX" val="20186274"/>
  <p:tag name="KSO_WM_UNIT_TYPE" val="l_h_i"/>
  <p:tag name="KSO_WM_UNIT_INDEX" val="1_2_2"/>
  <p:tag name="KSO_WM_UNIT_ID" val="diagram20186274_3*l_h_i*1_2_2"/>
  <p:tag name="KSO_WM_UNIT_LAYERLEVEL" val="1_1_1"/>
  <p:tag name="KSO_WM_BEAUTIFY_FLAG" val="#wm#"/>
  <p:tag name="KSO_WM_TAG_VERSION" val="1.0"/>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534.xml><?xml version="1.0" encoding="utf-8"?>
<p:tagLst xmlns:p="http://schemas.openxmlformats.org/presentationml/2006/main">
  <p:tag name="KSO_WM_TEMPLATE_CATEGORY" val="diagram"/>
  <p:tag name="KSO_WM_TEMPLATE_INDEX" val="20186274"/>
  <p:tag name="KSO_WM_UNIT_TYPE" val="l_h_i"/>
  <p:tag name="KSO_WM_UNIT_INDEX" val="1_2_3"/>
  <p:tag name="KSO_WM_UNIT_ID" val="diagram20186274_3*l_h_i*1_2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Lst>
</file>

<file path=ppt/tags/tag535.xml><?xml version="1.0" encoding="utf-8"?>
<p:tagLst xmlns:p="http://schemas.openxmlformats.org/presentationml/2006/main">
  <p:tag name="KSO_WM_TEMPLATE_CATEGORY" val="diagram"/>
  <p:tag name="KSO_WM_TEMPLATE_INDEX" val="20186274"/>
  <p:tag name="KSO_WM_UNIT_TYPE" val="l_h_i"/>
  <p:tag name="KSO_WM_UNIT_INDEX" val="1_3_1"/>
  <p:tag name="KSO_WM_UNIT_ID" val="diagram20186274_3*l_h_i*1_3_1"/>
  <p:tag name="KSO_WM_UNIT_LAYERLEVEL" val="1_1_1"/>
  <p:tag name="KSO_WM_BEAUTIFY_FLAG" val="#wm#"/>
  <p:tag name="KSO_WM_TAG_VERSION" val="1.0"/>
  <p:tag name="KSO_WM_DIAGRAM_GROUP_CODE" val="l1-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0"/>
</p:tagLst>
</file>

<file path=ppt/tags/tag536.xml><?xml version="1.0" encoding="utf-8"?>
<p:tagLst xmlns:p="http://schemas.openxmlformats.org/presentationml/2006/main">
  <p:tag name="KSO_WM_TEMPLATE_CATEGORY" val="diagram"/>
  <p:tag name="KSO_WM_TEMPLATE_INDEX" val="20186274"/>
  <p:tag name="KSO_WM_UNIT_TYPE" val="l_h_i"/>
  <p:tag name="KSO_WM_UNIT_INDEX" val="1_3_2"/>
  <p:tag name="KSO_WM_UNIT_ID" val="diagram20186274_3*l_h_i*1_3_2"/>
  <p:tag name="KSO_WM_UNIT_LAYERLEVEL" val="1_1_1"/>
  <p:tag name="KSO_WM_BEAUTIFY_FLAG" val="#wm#"/>
  <p:tag name="KSO_WM_TAG_VERSION" val="1.0"/>
  <p:tag name="KSO_WM_DIAGRAM_GROUP_CODE" val="l1-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0"/>
</p:tagLst>
</file>

<file path=ppt/tags/tag537.xml><?xml version="1.0" encoding="utf-8"?>
<p:tagLst xmlns:p="http://schemas.openxmlformats.org/presentationml/2006/main">
  <p:tag name="KSO_WM_TEMPLATE_CATEGORY" val="diagram"/>
  <p:tag name="KSO_WM_TEMPLATE_INDEX" val="20186274"/>
  <p:tag name="KSO_WM_UNIT_TYPE" val="l_h_i"/>
  <p:tag name="KSO_WM_UNIT_INDEX" val="1_3_3"/>
  <p:tag name="KSO_WM_UNIT_ID" val="diagram20186274_3*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Lst>
</file>

<file path=ppt/tags/tag538.xml><?xml version="1.0" encoding="utf-8"?>
<p:tagLst xmlns:p="http://schemas.openxmlformats.org/presentationml/2006/main">
  <p:tag name="KSO_WM_TEMPLATE_CATEGORY" val="diagram"/>
  <p:tag name="KSO_WM_TEMPLATE_INDEX" val="20186274"/>
  <p:tag name="KSO_WM_UNIT_TYPE" val="l_h_i"/>
  <p:tag name="KSO_WM_UNIT_INDEX" val="1_4_1"/>
  <p:tag name="KSO_WM_UNIT_ID" val="diagram20186274_3*l_h_i*1_4_1"/>
  <p:tag name="KSO_WM_UNIT_LAYERLEVEL" val="1_1_1"/>
  <p:tag name="KSO_WM_BEAUTIFY_FLAG" val="#wm#"/>
  <p:tag name="KSO_WM_TAG_VERSION" val="1.0"/>
  <p:tag name="KSO_WM_DIAGRAM_GROUP_CODE" val="l1-1"/>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 name="KSO_WM_UNIT_USESOURCEFORMAT_APPLY" val="0"/>
</p:tagLst>
</file>

<file path=ppt/tags/tag539.xml><?xml version="1.0" encoding="utf-8"?>
<p:tagLst xmlns:p="http://schemas.openxmlformats.org/presentationml/2006/main">
  <p:tag name="KSO_WM_TEMPLATE_CATEGORY" val="diagram"/>
  <p:tag name="KSO_WM_TEMPLATE_INDEX" val="20186274"/>
  <p:tag name="KSO_WM_UNIT_TYPE" val="l_h_i"/>
  <p:tag name="KSO_WM_UNIT_INDEX" val="1_4_2"/>
  <p:tag name="KSO_WM_UNIT_ID" val="diagram20186274_3*l_h_i*1_4_2"/>
  <p:tag name="KSO_WM_UNIT_LAYERLEVEL" val="1_1_1"/>
  <p:tag name="KSO_WM_BEAUTIFY_FLAG" val="#wm#"/>
  <p:tag name="KSO_WM_TAG_VERSION" val="1.0"/>
  <p:tag name="KSO_WM_DIAGRAM_GROUP_CODE" val="l1-1"/>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TEMPLATE_CATEGORY" val="diagram"/>
  <p:tag name="KSO_WM_TEMPLATE_INDEX" val="20186274"/>
  <p:tag name="KSO_WM_UNIT_TYPE" val="l_h_i"/>
  <p:tag name="KSO_WM_UNIT_INDEX" val="1_4_3"/>
  <p:tag name="KSO_WM_UNIT_ID" val="diagram20186274_3*l_h_i*1_4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Lst>
</file>

<file path=ppt/tags/tag541.xml><?xml version="1.0" encoding="utf-8"?>
<p:tagLst xmlns:p="http://schemas.openxmlformats.org/presentationml/2006/main">
  <p:tag name="KSO_WM_TEMPLATE_CATEGORY" val="diagram"/>
  <p:tag name="KSO_WM_TEMPLATE_INDEX" val="20186274"/>
  <p:tag name="KSO_WM_UNIT_TYPE" val="l_h_a"/>
  <p:tag name="KSO_WM_UNIT_INDEX" val="1_1_1"/>
  <p:tag name="KSO_WM_UNIT_ID" val="diagram20186274_3*l_h_a*1_1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5"/>
  <p:tag name="KSO_WM_UNIT_TEXT_FILL_TYPE" val="1"/>
  <p:tag name="KSO_WM_UNIT_USESOURCEFORMAT_APPLY" val="0"/>
</p:tagLst>
</file>

<file path=ppt/tags/tag542.xml><?xml version="1.0" encoding="utf-8"?>
<p:tagLst xmlns:p="http://schemas.openxmlformats.org/presentationml/2006/main">
  <p:tag name="KSO_WM_TEMPLATE_CATEGORY" val="diagram"/>
  <p:tag name="KSO_WM_TEMPLATE_INDEX" val="20186274"/>
  <p:tag name="KSO_WM_UNIT_TYPE" val="l_h_f"/>
  <p:tag name="KSO_WM_UNIT_INDEX" val="1_1_1"/>
  <p:tag name="KSO_WM_UNIT_ID" val="diagram20186274_3*l_h_f*1_1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USESOURCEFORMAT_APPLY" val="0"/>
</p:tagLst>
</file>

<file path=ppt/tags/tag543.xml><?xml version="1.0" encoding="utf-8"?>
<p:tagLst xmlns:p="http://schemas.openxmlformats.org/presentationml/2006/main">
  <p:tag name="KSO_WM_TEMPLATE_CATEGORY" val="diagram"/>
  <p:tag name="KSO_WM_TEMPLATE_INDEX" val="20186274"/>
  <p:tag name="KSO_WM_UNIT_TYPE" val="l_h_a"/>
  <p:tag name="KSO_WM_UNIT_INDEX" val="1_2_1"/>
  <p:tag name="KSO_WM_UNIT_ID" val="diagram20186274_3*l_h_a*1_2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6"/>
  <p:tag name="KSO_WM_UNIT_TEXT_FILL_TYPE" val="1"/>
  <p:tag name="KSO_WM_UNIT_USESOURCEFORMAT_APPLY" val="0"/>
</p:tagLst>
</file>

<file path=ppt/tags/tag544.xml><?xml version="1.0" encoding="utf-8"?>
<p:tagLst xmlns:p="http://schemas.openxmlformats.org/presentationml/2006/main">
  <p:tag name="KSO_WM_TEMPLATE_CATEGORY" val="diagram"/>
  <p:tag name="KSO_WM_TEMPLATE_INDEX" val="20186274"/>
  <p:tag name="KSO_WM_UNIT_TYPE" val="l_h_f"/>
  <p:tag name="KSO_WM_UNIT_INDEX" val="1_2_1"/>
  <p:tag name="KSO_WM_UNIT_ID" val="diagram20186274_3*l_h_f*1_2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USESOURCEFORMAT_APPLY" val="0"/>
</p:tagLst>
</file>

<file path=ppt/tags/tag545.xml><?xml version="1.0" encoding="utf-8"?>
<p:tagLst xmlns:p="http://schemas.openxmlformats.org/presentationml/2006/main">
  <p:tag name="KSO_WM_TEMPLATE_CATEGORY" val="diagram"/>
  <p:tag name="KSO_WM_TEMPLATE_INDEX" val="20186274"/>
  <p:tag name="KSO_WM_UNIT_TYPE" val="l_h_a"/>
  <p:tag name="KSO_WM_UNIT_INDEX" val="1_3_1"/>
  <p:tag name="KSO_WM_UNIT_ID" val="diagram20186274_3*l_h_a*1_3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7"/>
  <p:tag name="KSO_WM_UNIT_TEXT_FILL_TYPE" val="1"/>
  <p:tag name="KSO_WM_UNIT_USESOURCEFORMAT_APPLY" val="0"/>
</p:tagLst>
</file>

<file path=ppt/tags/tag546.xml><?xml version="1.0" encoding="utf-8"?>
<p:tagLst xmlns:p="http://schemas.openxmlformats.org/presentationml/2006/main">
  <p:tag name="KSO_WM_TEMPLATE_CATEGORY" val="diagram"/>
  <p:tag name="KSO_WM_TEMPLATE_INDEX" val="20186274"/>
  <p:tag name="KSO_WM_UNIT_TYPE" val="l_h_f"/>
  <p:tag name="KSO_WM_UNIT_INDEX" val="1_3_1"/>
  <p:tag name="KSO_WM_UNIT_ID" val="diagram20186274_3*l_h_f*1_3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USESOURCEFORMAT_APPLY" val="0"/>
</p:tagLst>
</file>

<file path=ppt/tags/tag547.xml><?xml version="1.0" encoding="utf-8"?>
<p:tagLst xmlns:p="http://schemas.openxmlformats.org/presentationml/2006/main">
  <p:tag name="KSO_WM_TEMPLATE_CATEGORY" val="diagram"/>
  <p:tag name="KSO_WM_TEMPLATE_INDEX" val="20186274"/>
  <p:tag name="KSO_WM_UNIT_TYPE" val="l_h_a"/>
  <p:tag name="KSO_WM_UNIT_INDEX" val="1_4_1"/>
  <p:tag name="KSO_WM_UNIT_ID" val="diagram20186274_3*l_h_a*1_4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9"/>
  <p:tag name="KSO_WM_UNIT_TEXT_FILL_TYPE" val="1"/>
  <p:tag name="KSO_WM_UNIT_USESOURCEFORMAT_APPLY" val="0"/>
</p:tagLst>
</file>

<file path=ppt/tags/tag548.xml><?xml version="1.0" encoding="utf-8"?>
<p:tagLst xmlns:p="http://schemas.openxmlformats.org/presentationml/2006/main">
  <p:tag name="KSO_WM_TEMPLATE_CATEGORY" val="diagram"/>
  <p:tag name="KSO_WM_TEMPLATE_INDEX" val="20186274"/>
  <p:tag name="KSO_WM_UNIT_TYPE" val="l_h_f"/>
  <p:tag name="KSO_WM_UNIT_INDEX" val="1_4_1"/>
  <p:tag name="KSO_WM_UNIT_ID" val="diagram20186274_3*l_h_f*1_4_1"/>
  <p:tag name="KSO_WM_UNIT_LAYERLEVEL" val="1_1_1"/>
  <p:tag name="KSO_WM_UNIT_VALUE" val="45"/>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USESOURCEFORMAT_APPLY" val="0"/>
</p:tagLst>
</file>

<file path=ppt/tags/tag549.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UNIT_TEXTBOXSTYLE_GUID" val="{f815631c-e157-4a49-8746-9018f3f2284a}"/>
</p:tagLst>
</file>

<file path=ppt/tags/tag551.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52.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53.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10"/>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0"/>
  <p:tag name="KSO_WM_UNIT_FILL_FORE_SCHEMECOLOR_INDEX" val="14"/>
  <p:tag name="KSO_WM_UNI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11"/>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1"/>
  <p:tag name="KSO_WM_UNIT_FILL_FORE_SCHEMECOLOR_INDEX" val="14"/>
  <p:tag name="KSO_WM_UNI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12"/>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2"/>
  <p:tag name="KSO_WM_UNIT_FILL_FORE_SCHEMECOLOR_INDEX" val="14"/>
  <p:tag name="KSO_WM_UNI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1"/>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
  <p:tag name="KSO_WM_UNIT_FILL_FORE_SCHEMECOLOR_INDEX" val="14"/>
  <p:tag name="KSO_WM_UNI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2"/>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2"/>
  <p:tag name="KSO_WM_UNIT_FILL_FORE_SCHEMECOLOR_INDEX" val="14"/>
  <p:tag name="KSO_WM_UNI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3"/>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3"/>
  <p:tag name="KSO_WM_UNIT_FILL_FORE_SCHEMECOLOR_INDEX" val="14"/>
  <p:tag name="KSO_WM_UNIT_FILL_TYPE" val="1"/>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4"/>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4"/>
  <p:tag name="KSO_WM_UNIT_FILL_FORE_SCHEMECOLOR_INDEX" val="14"/>
  <p:tag name="KSO_WM_UNI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5"/>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5"/>
  <p:tag name="KSO_WM_UNIT_FILL_FORE_SCHEMECOLOR_INDEX" val="14"/>
  <p:tag name="KSO_WM_UNI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6"/>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6"/>
  <p:tag name="KSO_WM_UNIT_FILL_FORE_SCHEMECOLOR_INDEX" val="14"/>
  <p:tag name="KSO_WM_UNI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7"/>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7"/>
  <p:tag name="KSO_WM_UNIT_FILL_FORE_SCHEMECOLOR_INDEX" val="14"/>
  <p:tag name="KSO_WM_UNI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8"/>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8"/>
  <p:tag name="KSO_WM_UNIT_FILL_FORE_SCHEMECOLOR_INDEX" val="14"/>
  <p:tag name="KSO_WM_UNI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i*1_9"/>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9"/>
  <p:tag name="KSO_WM_UNIT_FILL_FORE_SCHEMECOLOR_INDEX" val="14"/>
  <p:tag name="KSO_WM_UNI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6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6_1"/>
  <p:tag name="KSO_WM_UNIT_FILL_FORE_SCHEMECOLOR_INDEX" val="10"/>
  <p:tag name="KSO_WM_UNIT_FILL_TYPE" val="1"/>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6_2"/>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6_2"/>
  <p:tag name="KSO_WM_UNIT_FILL_FORE_SCHEMECOLOR_INDEX" val="10"/>
  <p:tag name="KSO_WM_UNI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5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4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3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2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1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3_2"/>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3_2"/>
  <p:tag name="KSO_WM_UNIT_FILL_FORE_SCHEMECOLOR_INDEX" val="7"/>
  <p:tag name="KSO_WM_UNIT_FILL_TYPE" val="1"/>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1_2"/>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1_2"/>
  <p:tag name="KSO_WM_UNIT_FILL_FORE_SCHEMECOLOR_INDEX" val="5"/>
  <p:tag name="KSO_WM_UNIT_FILL_TYPE" val="1"/>
  <p:tag name="KSO_WM_UNIT_USESOURCEFORMAT_APPLY"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i*1_7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7_1"/>
  <p:tag name="KSO_WM_UNIT_FILL_FORE_SCHEMECOLOR_INDEX" val="5"/>
  <p:tag name="KSO_WM_UNIT_FILL_TYPE" val="1"/>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1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10"/>
  <p:tag name="KSO_WM_DIAGRAM_GROUP_CODE" val="m1-1"/>
  <p:tag name="KSO_WM_UNIT_TYPE" val="m_h_f"/>
  <p:tag name="KSO_WM_UNIT_INDEX" val="1_1_1"/>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3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10"/>
  <p:tag name="KSO_WM_DIAGRAM_GROUP_CODE" val="m1-1"/>
  <p:tag name="KSO_WM_UNIT_TYPE" val="m_h_f"/>
  <p:tag name="KSO_WM_UNIT_INDEX" val="1_3_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6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8"/>
  <p:tag name="KSO_WM_DIAGRAM_GROUP_CODE" val="m1-1"/>
  <p:tag name="KSO_WM_UNIT_TYPE" val="m_h_f"/>
  <p:tag name="KSO_WM_UNIT_INDEX" val="1_6_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2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8"/>
  <p:tag name="KSO_WM_DIAGRAM_GROUP_CODE" val="m1-1"/>
  <p:tag name="KSO_WM_UNIT_TYPE" val="m_h_f"/>
  <p:tag name="KSO_WM_UNIT_INDEX" val="1_2_1"/>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4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8"/>
  <p:tag name="KSO_WM_DIAGRAM_GROUP_CODE" val="m1-1"/>
  <p:tag name="KSO_WM_UNIT_TYPE" val="m_h_f"/>
  <p:tag name="KSO_WM_UNIT_INDEX" val="1_4_1"/>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5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8"/>
  <p:tag name="KSO_WM_DIAGRAM_GROUP_CODE" val="m1-1"/>
  <p:tag name="KSO_WM_UNIT_TYPE" val="m_h_f"/>
  <p:tag name="KSO_WM_UNIT_INDEX" val="1_5_1"/>
  <p:tag name="KSO_WM_UNIT_USESOURCEFORMAT_APPLY"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5*m_h_f*1_7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10"/>
  <p:tag name="KSO_WM_DIAGRAM_GROUP_CODE" val="m1-1"/>
  <p:tag name="KSO_WM_UNIT_TYPE" val="m_h_f"/>
  <p:tag name="KSO_WM_UNIT_INDEX" val="1_7_1"/>
  <p:tag name="KSO_WM_UNIT_USESOURCEFORMAT_APPLY" val="1"/>
</p:tagLst>
</file>

<file path=ppt/tags/tag584.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585.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86.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87.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89.xml><?xml version="1.0" encoding="utf-8"?>
<p:tagLst xmlns:p="http://schemas.openxmlformats.org/presentationml/2006/main">
  <p:tag name="KSO_WM_TAG_VERSION" val="1.0"/>
  <p:tag name="KSO_WM_BEAUTIFY_FLAG" val="#wm#"/>
  <p:tag name="KSO_WM_UNIT_TYPE" val="i"/>
  <p:tag name="KSO_WM_UNIT_ID" val="diagram160008_5*i*0"/>
  <p:tag name="KSO_WM_TEMPLATE_CATEGORY" val="diagram"/>
  <p:tag name="KSO_WM_TEMPLATE_INDEX" val="160008"/>
  <p:tag name="KSO_WM_UNIT_INDEX" val="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BEAUTIFY_FLAG" val="#wm#"/>
  <p:tag name="KSO_WM_UNIT_TYPE" val="i"/>
  <p:tag name="KSO_WM_UNIT_ID" val="260*i*0"/>
  <p:tag name="KSO_WM_TEMPLATE_CATEGORY" val="diagram"/>
  <p:tag name="KSO_WM_TEMPLATE_INDEX" val="8"/>
</p:tagLst>
</file>

<file path=ppt/tags/tag591.xml><?xml version="1.0" encoding="utf-8"?>
<p:tagLst xmlns:p="http://schemas.openxmlformats.org/presentationml/2006/main">
  <p:tag name="KSO_WM_TEMPLATE_CATEGORY" val="diagram"/>
  <p:tag name="KSO_WM_TEMPLATE_INDEX" val="160008"/>
  <p:tag name="KSO_WM_UNIT_TYPE" val="l_i"/>
  <p:tag name="KSO_WM_UNIT_INDEX" val="1_1"/>
  <p:tag name="KSO_WM_UNIT_ID" val="diagram160008_5*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92.xml><?xml version="1.0" encoding="utf-8"?>
<p:tagLst xmlns:p="http://schemas.openxmlformats.org/presentationml/2006/main">
  <p:tag name="KSO_WM_TEMPLATE_CATEGORY" val="diagram"/>
  <p:tag name="KSO_WM_TEMPLATE_INDEX" val="160008"/>
  <p:tag name="KSO_WM_UNIT_TYPE" val="l_h_f"/>
  <p:tag name="KSO_WM_UNIT_INDEX" val="1_3_1"/>
  <p:tag name="KSO_WM_UNIT_ID" val="diagram160008_5*l_h_f*1_3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 name="KSO_WM_UNIT_USESOURCEFORMAT_APPLY" val="0"/>
</p:tagLst>
</file>

<file path=ppt/tags/tag593.xml><?xml version="1.0" encoding="utf-8"?>
<p:tagLst xmlns:p="http://schemas.openxmlformats.org/presentationml/2006/main">
  <p:tag name="KSO_WM_TEMPLATE_CATEGORY" val="diagram"/>
  <p:tag name="KSO_WM_TEMPLATE_INDEX" val="160008"/>
  <p:tag name="KSO_WM_UNIT_TYPE" val="l_i"/>
  <p:tag name="KSO_WM_UNIT_INDEX" val="1_2"/>
  <p:tag name="KSO_WM_UNIT_ID" val="diagram160008_5*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94.xml><?xml version="1.0" encoding="utf-8"?>
<p:tagLst xmlns:p="http://schemas.openxmlformats.org/presentationml/2006/main">
  <p:tag name="KSO_WM_TEMPLATE_CATEGORY" val="diagram"/>
  <p:tag name="KSO_WM_TEMPLATE_INDEX" val="160008"/>
  <p:tag name="KSO_WM_UNIT_TYPE" val="l_i"/>
  <p:tag name="KSO_WM_UNIT_INDEX" val="1_3"/>
  <p:tag name="KSO_WM_UNIT_ID" val="diagram160008_5*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95.xml><?xml version="1.0" encoding="utf-8"?>
<p:tagLst xmlns:p="http://schemas.openxmlformats.org/presentationml/2006/main">
  <p:tag name="KSO_WM_TEMPLATE_CATEGORY" val="diagram"/>
  <p:tag name="KSO_WM_TEMPLATE_INDEX" val="160008"/>
  <p:tag name="KSO_WM_UNIT_TYPE" val="l_i"/>
  <p:tag name="KSO_WM_UNIT_INDEX" val="1_4"/>
  <p:tag name="KSO_WM_UNIT_ID" val="diagram160008_5*l_i*1_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96.xml><?xml version="1.0" encoding="utf-8"?>
<p:tagLst xmlns:p="http://schemas.openxmlformats.org/presentationml/2006/main">
  <p:tag name="KSO_WM_BEAUTIFY_FLAG" val="#wm#"/>
  <p:tag name="KSO_WM_UNIT_TYPE" val="i"/>
  <p:tag name="KSO_WM_UNIT_ID" val="260*i*11"/>
  <p:tag name="KSO_WM_TEMPLATE_CATEGORY" val="diagram"/>
  <p:tag name="KSO_WM_TEMPLATE_INDEX" val="8"/>
</p:tagLst>
</file>

<file path=ppt/tags/tag597.xml><?xml version="1.0" encoding="utf-8"?>
<p:tagLst xmlns:p="http://schemas.openxmlformats.org/presentationml/2006/main">
  <p:tag name="KSO_WM_TEMPLATE_CATEGORY" val="diagram"/>
  <p:tag name="KSO_WM_TEMPLATE_INDEX" val="160008"/>
  <p:tag name="KSO_WM_UNIT_TYPE" val="l_i"/>
  <p:tag name="KSO_WM_UNIT_INDEX" val="1_5"/>
  <p:tag name="KSO_WM_UNIT_ID" val="diagram160008_5*l_i*1_5"/>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598.xml><?xml version="1.0" encoding="utf-8"?>
<p:tagLst xmlns:p="http://schemas.openxmlformats.org/presentationml/2006/main">
  <p:tag name="KSO_WM_TEMPLATE_CATEGORY" val="diagram"/>
  <p:tag name="KSO_WM_TEMPLATE_INDEX" val="160008"/>
  <p:tag name="KSO_WM_UNIT_TYPE" val="l_h_f"/>
  <p:tag name="KSO_WM_UNIT_INDEX" val="1_2_1"/>
  <p:tag name="KSO_WM_UNIT_ID" val="diagram160008_5*l_h_f*1_2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6"/>
  <p:tag name="KSO_WM_UNIT_FILL_TYPE" val="1"/>
  <p:tag name="KSO_WM_UNIT_TEXT_FILL_FORE_SCHEMECOLOR_INDEX" val="14"/>
  <p:tag name="KSO_WM_UNIT_TEXT_FILL_TYPE" val="1"/>
  <p:tag name="KSO_WM_UNIT_USESOURCEFORMAT_APPLY" val="0"/>
</p:tagLst>
</file>

<file path=ppt/tags/tag599.xml><?xml version="1.0" encoding="utf-8"?>
<p:tagLst xmlns:p="http://schemas.openxmlformats.org/presentationml/2006/main">
  <p:tag name="KSO_WM_TEMPLATE_CATEGORY" val="diagram"/>
  <p:tag name="KSO_WM_TEMPLATE_INDEX" val="160008"/>
  <p:tag name="KSO_WM_UNIT_TYPE" val="l_i"/>
  <p:tag name="KSO_WM_UNIT_INDEX" val="1_6"/>
  <p:tag name="KSO_WM_UNIT_ID" val="diagram160008_5*l_i*1_6"/>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TEMPLATE_CATEGORY" val="diagram"/>
  <p:tag name="KSO_WM_TEMPLATE_INDEX" val="160008"/>
  <p:tag name="KSO_WM_UNIT_TYPE" val="l_i"/>
  <p:tag name="KSO_WM_UNIT_INDEX" val="1_7"/>
  <p:tag name="KSO_WM_UNIT_ID" val="diagram160008_5*l_i*1_7"/>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01.xml><?xml version="1.0" encoding="utf-8"?>
<p:tagLst xmlns:p="http://schemas.openxmlformats.org/presentationml/2006/main">
  <p:tag name="KSO_WM_BEAUTIFY_FLAG" val="#wm#"/>
  <p:tag name="KSO_WM_UNIT_TYPE" val="i"/>
  <p:tag name="KSO_WM_UNIT_ID" val="260*i*20"/>
  <p:tag name="KSO_WM_TEMPLATE_CATEGORY" val="diagram"/>
  <p:tag name="KSO_WM_TEMPLATE_INDEX" val="8"/>
</p:tagLst>
</file>

<file path=ppt/tags/tag602.xml><?xml version="1.0" encoding="utf-8"?>
<p:tagLst xmlns:p="http://schemas.openxmlformats.org/presentationml/2006/main">
  <p:tag name="KSO_WM_TEMPLATE_CATEGORY" val="diagram"/>
  <p:tag name="KSO_WM_TEMPLATE_INDEX" val="160008"/>
  <p:tag name="KSO_WM_UNIT_TYPE" val="l_h_f"/>
  <p:tag name="KSO_WM_UNIT_INDEX" val="1_1_1"/>
  <p:tag name="KSO_WM_UNIT_ID" val="diagram160008_5*l_h_f*1_1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 name="KSO_WM_UNIT_USESOURCEFORMAT_APPLY" val="0"/>
</p:tagLst>
</file>

<file path=ppt/tags/tag603.xml><?xml version="1.0" encoding="utf-8"?>
<p:tagLst xmlns:p="http://schemas.openxmlformats.org/presentationml/2006/main">
  <p:tag name="KSO_WM_TEMPLATE_CATEGORY" val="diagram"/>
  <p:tag name="KSO_WM_TEMPLATE_INDEX" val="160008"/>
  <p:tag name="KSO_WM_UNIT_TYPE" val="l_i"/>
  <p:tag name="KSO_WM_UNIT_INDEX" val="1_8"/>
  <p:tag name="KSO_WM_UNIT_ID" val="diagram160008_5*l_i*1_8"/>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604.xml><?xml version="1.0" encoding="utf-8"?>
<p:tagLst xmlns:p="http://schemas.openxmlformats.org/presentationml/2006/main">
  <p:tag name="KSO_WM_TEMPLATE_CATEGORY" val="diagram"/>
  <p:tag name="KSO_WM_TEMPLATE_INDEX" val="160008"/>
  <p:tag name="KSO_WM_UNIT_TYPE" val="l_i"/>
  <p:tag name="KSO_WM_UNIT_INDEX" val="1_9"/>
  <p:tag name="KSO_WM_UNIT_ID" val="diagram160008_5*l_i*1_9"/>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605.xml><?xml version="1.0" encoding="utf-8"?>
<p:tagLst xmlns:p="http://schemas.openxmlformats.org/presentationml/2006/main">
  <p:tag name="KSO_WM_TEMPLATE_CATEGORY" val="diagram"/>
  <p:tag name="KSO_WM_TEMPLATE_INDEX" val="160008"/>
  <p:tag name="KSO_WM_UNIT_TYPE" val="l_i"/>
  <p:tag name="KSO_WM_UNIT_INDEX" val="1_10"/>
  <p:tag name="KSO_WM_UNIT_ID" val="diagram160008_5*l_i*1_10"/>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606.xml><?xml version="1.0" encoding="utf-8"?>
<p:tagLst xmlns:p="http://schemas.openxmlformats.org/presentationml/2006/main">
  <p:tag name="KSO_WM_BEAUTIFY_FLAG" val="#wm#"/>
  <p:tag name="KSO_WM_UNIT_TYPE" val="i"/>
  <p:tag name="KSO_WM_UNIT_ID" val="260*i*29"/>
  <p:tag name="KSO_WM_TEMPLATE_CATEGORY" val="diagram"/>
  <p:tag name="KSO_WM_TEMPLATE_INDEX" val="8"/>
</p:tagLst>
</file>

<file path=ppt/tags/tag607.xml><?xml version="1.0" encoding="utf-8"?>
<p:tagLst xmlns:p="http://schemas.openxmlformats.org/presentationml/2006/main">
  <p:tag name="KSO_WM_TEMPLATE_CATEGORY" val="diagram"/>
  <p:tag name="KSO_WM_TEMPLATE_INDEX" val="160008"/>
  <p:tag name="KSO_WM_UNIT_TYPE" val="l_h_f"/>
  <p:tag name="KSO_WM_UNIT_INDEX" val="1_4_1"/>
  <p:tag name="KSO_WM_UNIT_ID" val="diagram160008_5*l_h_f*1_4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6"/>
  <p:tag name="KSO_WM_UNIT_FILL_TYPE" val="1"/>
  <p:tag name="KSO_WM_UNIT_TEXT_FILL_FORE_SCHEMECOLOR_INDEX" val="14"/>
  <p:tag name="KSO_WM_UNIT_TEXT_FILL_TYPE" val="1"/>
  <p:tag name="KSO_WM_UNIT_USESOURCEFORMAT_APPLY" val="0"/>
</p:tagLst>
</file>

<file path=ppt/tags/tag608.xml><?xml version="1.0" encoding="utf-8"?>
<p:tagLst xmlns:p="http://schemas.openxmlformats.org/presentationml/2006/main">
  <p:tag name="KSO_WM_TEMPLATE_CATEGORY" val="diagram"/>
  <p:tag name="KSO_WM_TEMPLATE_INDEX" val="160008"/>
  <p:tag name="KSO_WM_UNIT_TYPE" val="l_i"/>
  <p:tag name="KSO_WM_UNIT_INDEX" val="1_11"/>
  <p:tag name="KSO_WM_UNIT_ID" val="diagram160008_5*l_i*1_11"/>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09.xml><?xml version="1.0" encoding="utf-8"?>
<p:tagLst xmlns:p="http://schemas.openxmlformats.org/presentationml/2006/main">
  <p:tag name="KSO_WM_TEMPLATE_CATEGORY" val="diagram"/>
  <p:tag name="KSO_WM_TEMPLATE_INDEX" val="160008"/>
  <p:tag name="KSO_WM_UNIT_TYPE" val="l_i"/>
  <p:tag name="KSO_WM_UNIT_INDEX" val="1_12"/>
  <p:tag name="KSO_WM_UNIT_ID" val="diagram160008_5*l_i*1_12"/>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TEMPLATE_CATEGORY" val="diagram"/>
  <p:tag name="KSO_WM_TEMPLATE_INDEX" val="160008"/>
  <p:tag name="KSO_WM_UNIT_TYPE" val="l_i"/>
  <p:tag name="KSO_WM_UNIT_INDEX" val="1_13"/>
  <p:tag name="KSO_WM_UNIT_ID" val="diagram160008_5*l_i*1_13"/>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11.xml><?xml version="1.0" encoding="utf-8"?>
<p:tagLst xmlns:p="http://schemas.openxmlformats.org/presentationml/2006/main">
  <p:tag name="KSO_WM_TEMPLATE_CATEGORY" val="diagram"/>
  <p:tag name="KSO_WM_TEMPLATE_INDEX" val="160008"/>
  <p:tag name="KSO_WM_UNIT_TYPE" val="l_i"/>
  <p:tag name="KSO_WM_UNIT_INDEX" val="1_14"/>
  <p:tag name="KSO_WM_UNIT_ID" val="diagram160008_5*l_i*1_14"/>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612.xml><?xml version="1.0" encoding="utf-8"?>
<p:tagLst xmlns:p="http://schemas.openxmlformats.org/presentationml/2006/main">
  <p:tag name="KSO_WM_BEAUTIFY_FLAG" val="#wm#"/>
  <p:tag name="KSO_WM_UNIT_TYPE" val="i"/>
  <p:tag name="KSO_WM_UNIT_ID" val="260*i*40"/>
  <p:tag name="KSO_WM_TEMPLATE_CATEGORY" val="diagram"/>
  <p:tag name="KSO_WM_TEMPLATE_INDEX" val="8"/>
</p:tagLst>
</file>

<file path=ppt/tags/tag613.xml><?xml version="1.0" encoding="utf-8"?>
<p:tagLst xmlns:p="http://schemas.openxmlformats.org/presentationml/2006/main">
  <p:tag name="KSO_WM_TEMPLATE_CATEGORY" val="diagram"/>
  <p:tag name="KSO_WM_TEMPLATE_INDEX" val="160008"/>
  <p:tag name="KSO_WM_UNIT_TYPE" val="l_h_f"/>
  <p:tag name="KSO_WM_UNIT_INDEX" val="1_5_1"/>
  <p:tag name="KSO_WM_UNIT_ID" val="diagram160008_5*l_h_f*1_5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 name="KSO_WM_UNIT_USESOURCEFORMAT_APPLY" val="0"/>
</p:tagLst>
</file>

<file path=ppt/tags/tag614.xml><?xml version="1.0" encoding="utf-8"?>
<p:tagLst xmlns:p="http://schemas.openxmlformats.org/presentationml/2006/main">
  <p:tag name="KSO_WM_TEMPLATE_CATEGORY" val="diagram"/>
  <p:tag name="KSO_WM_TEMPLATE_INDEX" val="160008"/>
  <p:tag name="KSO_WM_UNIT_TYPE" val="l_i"/>
  <p:tag name="KSO_WM_UNIT_INDEX" val="1_15"/>
  <p:tag name="KSO_WM_UNIT_ID" val="diagram160008_5*l_i*1_1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615.xml><?xml version="1.0" encoding="utf-8"?>
<p:tagLst xmlns:p="http://schemas.openxmlformats.org/presentationml/2006/main">
  <p:tag name="KSO_WM_TEMPLATE_CATEGORY" val="diagram"/>
  <p:tag name="KSO_WM_TEMPLATE_INDEX" val="160008"/>
  <p:tag name="KSO_WM_UNIT_TYPE" val="l_i"/>
  <p:tag name="KSO_WM_UNIT_INDEX" val="1_16"/>
  <p:tag name="KSO_WM_UNIT_ID" val="diagram160008_5*l_i*1_1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616.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61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18.xml><?xml version="1.0" encoding="utf-8"?>
<p:tagLst xmlns:p="http://schemas.openxmlformats.org/presentationml/2006/main">
  <p:tag name="KSO_WM_TEMPLATE_CATEGORY" val="diagram"/>
  <p:tag name="KSO_WM_TEMPLATE_INDEX" val="20186111"/>
  <p:tag name="KSO_WM_UNIT_TYPE" val="l_i"/>
  <p:tag name="KSO_WM_UNIT_INDEX" val="1_1"/>
  <p:tag name="KSO_WM_UNIT_ID" val="diagram20186111_5*l_i*1_1"/>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TEMPLATE_CATEGORY" val="diagram"/>
  <p:tag name="KSO_WM_TEMPLATE_INDEX" val="20186111"/>
  <p:tag name="KSO_WM_UNIT_TYPE" val="l_i"/>
  <p:tag name="KSO_WM_UNIT_INDEX" val="1_2"/>
  <p:tag name="KSO_WM_UNIT_ID" val="diagram20186111_5*l_i*1_2"/>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TEMPLATE_CATEGORY" val="diagram"/>
  <p:tag name="KSO_WM_TEMPLATE_INDEX" val="20186111"/>
  <p:tag name="KSO_WM_UNIT_TYPE" val="l_i"/>
  <p:tag name="KSO_WM_UNIT_INDEX" val="1_3"/>
  <p:tag name="KSO_WM_UNIT_ID" val="diagram20186111_5*l_i*1_3"/>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TEMPLATE_CATEGORY" val="diagram"/>
  <p:tag name="KSO_WM_TEMPLATE_INDEX" val="20186111"/>
  <p:tag name="KSO_WM_UNIT_TYPE" val="l_i"/>
  <p:tag name="KSO_WM_UNIT_INDEX" val="1_4"/>
  <p:tag name="KSO_WM_UNIT_ID" val="diagram20186111_5*l_i*1_4"/>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TEMPLATE_CATEGORY" val="diagram"/>
  <p:tag name="KSO_WM_TEMPLATE_INDEX" val="20186111"/>
  <p:tag name="KSO_WM_UNIT_TYPE" val="l_i"/>
  <p:tag name="KSO_WM_UNIT_INDEX" val="1_5"/>
  <p:tag name="KSO_WM_UNIT_ID" val="diagram20186111_5*l_i*1_5"/>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TEMPLATE_CATEGORY" val="diagram"/>
  <p:tag name="KSO_WM_TEMPLATE_INDEX" val="20186111"/>
  <p:tag name="KSO_WM_UNIT_TYPE" val="l_i"/>
  <p:tag name="KSO_WM_UNIT_INDEX" val="1_6"/>
  <p:tag name="KSO_WM_UNIT_ID" val="diagram20186111_5*l_i*1_6"/>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TEMPLATE_CATEGORY" val="diagram"/>
  <p:tag name="KSO_WM_TEMPLATE_INDEX" val="20186111"/>
  <p:tag name="KSO_WM_UNIT_TYPE" val="l_i"/>
  <p:tag name="KSO_WM_UNIT_INDEX" val="1_7"/>
  <p:tag name="KSO_WM_UNIT_ID" val="diagram20186111_5*l_i*1_7"/>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25.xml><?xml version="1.0" encoding="utf-8"?>
<p:tagLst xmlns:p="http://schemas.openxmlformats.org/presentationml/2006/main">
  <p:tag name="KSO_WM_TEMPLATE_CATEGORY" val="diagram"/>
  <p:tag name="KSO_WM_TEMPLATE_INDEX" val="20186111"/>
  <p:tag name="KSO_WM_UNIT_TYPE" val="l_i"/>
  <p:tag name="KSO_WM_UNIT_INDEX" val="1_8"/>
  <p:tag name="KSO_WM_UNIT_ID" val="diagram20186111_5*l_i*1_8"/>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TEMPLATE_CATEGORY" val="diagram"/>
  <p:tag name="KSO_WM_TEMPLATE_INDEX" val="20186111"/>
  <p:tag name="KSO_WM_UNIT_TYPE" val="l_i"/>
  <p:tag name="KSO_WM_UNIT_INDEX" val="1_9"/>
  <p:tag name="KSO_WM_UNIT_ID" val="diagram20186111_5*l_i*1_9"/>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TEMPLATE_CATEGORY" val="diagram"/>
  <p:tag name="KSO_WM_TEMPLATE_INDEX" val="20186111"/>
  <p:tag name="KSO_WM_UNIT_TYPE" val="l_i"/>
  <p:tag name="KSO_WM_UNIT_INDEX" val="1_10"/>
  <p:tag name="KSO_WM_UNIT_ID" val="diagram20186111_5*l_i*1_10"/>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8.xml><?xml version="1.0" encoding="utf-8"?>
<p:tagLst xmlns:p="http://schemas.openxmlformats.org/presentationml/2006/main">
  <p:tag name="KSO_WM_TEMPLATE_CATEGORY" val="diagram"/>
  <p:tag name="KSO_WM_TEMPLATE_INDEX" val="20186111"/>
  <p:tag name="KSO_WM_UNIT_TYPE" val="l_i"/>
  <p:tag name="KSO_WM_UNIT_INDEX" val="1_11"/>
  <p:tag name="KSO_WM_UNIT_ID" val="diagram20186111_5*l_i*1_11"/>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29.xml><?xml version="1.0" encoding="utf-8"?>
<p:tagLst xmlns:p="http://schemas.openxmlformats.org/presentationml/2006/main">
  <p:tag name="KSO_WM_TEMPLATE_CATEGORY" val="diagram"/>
  <p:tag name="KSO_WM_TEMPLATE_INDEX" val="20186111"/>
  <p:tag name="KSO_WM_UNIT_TYPE" val="l_i"/>
  <p:tag name="KSO_WM_UNIT_INDEX" val="1_12"/>
  <p:tag name="KSO_WM_UNIT_ID" val="diagram20186111_5*l_i*1_12"/>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TEMPLATE_CATEGORY" val="diagram"/>
  <p:tag name="KSO_WM_TEMPLATE_INDEX" val="20186111"/>
  <p:tag name="KSO_WM_UNIT_TYPE" val="l_i"/>
  <p:tag name="KSO_WM_UNIT_INDEX" val="1_13"/>
  <p:tag name="KSO_WM_UNIT_ID" val="diagram20186111_5*l_i*1_13"/>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31.xml><?xml version="1.0" encoding="utf-8"?>
<p:tagLst xmlns:p="http://schemas.openxmlformats.org/presentationml/2006/main">
  <p:tag name="KSO_WM_TEMPLATE_CATEGORY" val="diagram"/>
  <p:tag name="KSO_WM_TEMPLATE_INDEX" val="20186111"/>
  <p:tag name="KSO_WM_UNIT_TYPE" val="l_i"/>
  <p:tag name="KSO_WM_UNIT_INDEX" val="1_14"/>
  <p:tag name="KSO_WM_UNIT_ID" val="diagram20186111_5*l_i*1_14"/>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TEMPLATE_CATEGORY" val="diagram"/>
  <p:tag name="KSO_WM_TEMPLATE_INDEX" val="20186111"/>
  <p:tag name="KSO_WM_UNIT_TYPE" val="l_i"/>
  <p:tag name="KSO_WM_UNIT_INDEX" val="1_15"/>
  <p:tag name="KSO_WM_UNIT_ID" val="diagram20186111_5*l_i*1_15"/>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TEMPLATE_CATEGORY" val="diagram"/>
  <p:tag name="KSO_WM_TEMPLATE_INDEX" val="20186111"/>
  <p:tag name="KSO_WM_UNIT_TYPE" val="l_i"/>
  <p:tag name="KSO_WM_UNIT_INDEX" val="1_16"/>
  <p:tag name="KSO_WM_UNIT_ID" val="diagram20186111_5*l_i*1_16"/>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TEMPLATE_CATEGORY" val="diagram"/>
  <p:tag name="KSO_WM_TEMPLATE_INDEX" val="20186111"/>
  <p:tag name="KSO_WM_UNIT_TYPE" val="l_h_i"/>
  <p:tag name="KSO_WM_UNIT_INDEX" val="1_2_1"/>
  <p:tag name="KSO_WM_UNIT_ID" val="diagram20186111_5*l_h_i*1_2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635.xml><?xml version="1.0" encoding="utf-8"?>
<p:tagLst xmlns:p="http://schemas.openxmlformats.org/presentationml/2006/main">
  <p:tag name="KSO_WM_TEMPLATE_CATEGORY" val="diagram"/>
  <p:tag name="KSO_WM_TEMPLATE_INDEX" val="20186111"/>
  <p:tag name="KSO_WM_UNIT_TYPE" val="l_h_i"/>
  <p:tag name="KSO_WM_UNIT_INDEX" val="1_2_2"/>
  <p:tag name="KSO_WM_UNIT_ID" val="diagram20186111_5*l_h_i*1_2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36.xml><?xml version="1.0" encoding="utf-8"?>
<p:tagLst xmlns:p="http://schemas.openxmlformats.org/presentationml/2006/main">
  <p:tag name="KSO_WM_TEMPLATE_CATEGORY" val="diagram"/>
  <p:tag name="KSO_WM_TEMPLATE_INDEX" val="20186111"/>
  <p:tag name="KSO_WM_UNIT_TYPE" val="l_h_f"/>
  <p:tag name="KSO_WM_UNIT_INDEX" val="1_1_1"/>
  <p:tag name="KSO_WM_UNIT_ID" val="diagram20186111_5*l_h_f*1_1_1"/>
  <p:tag name="KSO_WM_UNIT_LAYERLEVEL" val="1_1_1"/>
  <p:tag name="KSO_WM_UNIT_VALUE" val="30"/>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TEMPLATE_CATEGORY" val="diagram"/>
  <p:tag name="KSO_WM_TEMPLATE_INDEX" val="20186111"/>
  <p:tag name="KSO_WM_UNIT_TYPE" val="l_h_f"/>
  <p:tag name="KSO_WM_UNIT_INDEX" val="1_2_1"/>
  <p:tag name="KSO_WM_UNIT_ID" val="diagram20186111_5*l_h_f*1_2_1"/>
  <p:tag name="KSO_WM_UNIT_LAYERLEVEL" val="1_1_1"/>
  <p:tag name="KSO_WM_UNIT_VALUE" val="30"/>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TEMPLATE_CATEGORY" val="diagram"/>
  <p:tag name="KSO_WM_TEMPLATE_INDEX" val="20186111"/>
  <p:tag name="KSO_WM_UNIT_TYPE" val="l_h_i"/>
  <p:tag name="KSO_WM_UNIT_INDEX" val="1_1_1"/>
  <p:tag name="KSO_WM_UNIT_ID" val="diagram20186111_5*l_h_i*1_1_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639.xml><?xml version="1.0" encoding="utf-8"?>
<p:tagLst xmlns:p="http://schemas.openxmlformats.org/presentationml/2006/main">
  <p:tag name="KSO_WM_TEMPLATE_CATEGORY" val="diagram"/>
  <p:tag name="KSO_WM_TEMPLATE_INDEX" val="20186111"/>
  <p:tag name="KSO_WM_UNIT_TYPE" val="l_h_i"/>
  <p:tag name="KSO_WM_UNIT_INDEX" val="1_1_2"/>
  <p:tag name="KSO_WM_UNIT_ID" val="diagram20186111_5*l_h_i*1_1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BEAUTIFY_FLAG" val="#wm#"/>
  <p:tag name="KSO_WM_TEMPLATE_CATEGORY" val="custom"/>
  <p:tag name="KSO_WM_TEMPLATE_INDEX" val="20193327"/>
</p:tagLst>
</file>

<file path=ppt/tags/tag641.xml><?xml version="1.0" encoding="utf-8"?>
<p:tagLst xmlns:p="http://schemas.openxmlformats.org/presentationml/2006/main">
  <p:tag name="KSO_WM_TAG_VERSION" val="1.0"/>
  <p:tag name="KSO_WM_TEMPLATE_CATEGORY" val="diagram"/>
  <p:tag name="KSO_WM_TEMPLATE_INDEX" val="29"/>
  <p:tag name="KSO_WM_UNIT_TYPE" val="l_h_i"/>
  <p:tag name="KSO_WM_UNIT_INDEX" val="1_1_1"/>
  <p:tag name="KSO_WM_UNIT_ID" val="diagram29_3*l_h_i*1_1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5"/>
  <p:tag name="KSO_WM_UNIT_FILL_TYPE" val="1"/>
  <p:tag name="KSO_WM_UNIT_SHADOW_SCHEMECOLOR_INDEX" val="13"/>
  <p:tag name="KSO_WM_UNIT_TEXT_FILL_FORE_SCHEMECOLOR_INDEX" val="14"/>
  <p:tag name="KSO_WM_UNIT_TEXT_FILL_TYPE" val="1"/>
  <p:tag name="KSO_WM_UNIT_USESOURCEFORMAT_APPLY" val="0"/>
</p:tagLst>
</file>

<file path=ppt/tags/tag642.xml><?xml version="1.0" encoding="utf-8"?>
<p:tagLst xmlns:p="http://schemas.openxmlformats.org/presentationml/2006/main">
  <p:tag name="KSO_WM_TAG_VERSION" val="1.0"/>
  <p:tag name="KSO_WM_TEMPLATE_CATEGORY" val="diagram"/>
  <p:tag name="KSO_WM_TEMPLATE_INDEX" val="29"/>
  <p:tag name="KSO_WM_UNIT_TYPE" val="l_h_f"/>
  <p:tag name="KSO_WM_UNIT_INDEX" val="1_1_1"/>
  <p:tag name="KSO_WM_UNIT_ID" val="diagram29_3*l_h_f*1_1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43.xml><?xml version="1.0" encoding="utf-8"?>
<p:tagLst xmlns:p="http://schemas.openxmlformats.org/presentationml/2006/main">
  <p:tag name="KSO_WM_TAG_VERSION" val="1.0"/>
  <p:tag name="KSO_WM_TEMPLATE_CATEGORY" val="diagram"/>
  <p:tag name="KSO_WM_TEMPLATE_INDEX" val="29"/>
  <p:tag name="KSO_WM_UNIT_TYPE" val="l_h_i"/>
  <p:tag name="KSO_WM_UNIT_INDEX" val="1_2_1"/>
  <p:tag name="KSO_WM_UNIT_ID" val="diagram29_3*l_h_i*1_2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6"/>
  <p:tag name="KSO_WM_UNIT_FILL_TYPE" val="1"/>
  <p:tag name="KSO_WM_UNIT_SHADOW_SCHEMECOLOR_INDEX" val="13"/>
  <p:tag name="KSO_WM_UNIT_TEXT_FILL_FORE_SCHEMECOLOR_INDEX" val="14"/>
  <p:tag name="KSO_WM_UNIT_TEXT_FILL_TYPE" val="1"/>
  <p:tag name="KSO_WM_UNIT_USESOURCEFORMAT_APPLY" val="0"/>
</p:tagLst>
</file>

<file path=ppt/tags/tag644.xml><?xml version="1.0" encoding="utf-8"?>
<p:tagLst xmlns:p="http://schemas.openxmlformats.org/presentationml/2006/main">
  <p:tag name="KSO_WM_TAG_VERSION" val="1.0"/>
  <p:tag name="KSO_WM_TEMPLATE_CATEGORY" val="diagram"/>
  <p:tag name="KSO_WM_TEMPLATE_INDEX" val="29"/>
  <p:tag name="KSO_WM_UNIT_TYPE" val="l_h_f"/>
  <p:tag name="KSO_WM_UNIT_INDEX" val="1_2_1"/>
  <p:tag name="KSO_WM_UNIT_ID" val="diagram29_3*l_h_f*1_2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45.xml><?xml version="1.0" encoding="utf-8"?>
<p:tagLst xmlns:p="http://schemas.openxmlformats.org/presentationml/2006/main">
  <p:tag name="KSO_WM_TAG_VERSION" val="1.0"/>
  <p:tag name="KSO_WM_TEMPLATE_CATEGORY" val="diagram"/>
  <p:tag name="KSO_WM_TEMPLATE_INDEX" val="29"/>
  <p:tag name="KSO_WM_UNIT_TYPE" val="l_h_i"/>
  <p:tag name="KSO_WM_UNIT_INDEX" val="1_3_1"/>
  <p:tag name="KSO_WM_UNIT_ID" val="diagram29_3*l_h_i*1_3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7"/>
  <p:tag name="KSO_WM_UNIT_FILL_TYPE" val="1"/>
  <p:tag name="KSO_WM_UNIT_SHADOW_SCHEMECOLOR_INDEX" val="13"/>
  <p:tag name="KSO_WM_UNIT_TEXT_FILL_FORE_SCHEMECOLOR_INDEX" val="14"/>
  <p:tag name="KSO_WM_UNIT_TEXT_FILL_TYPE" val="1"/>
  <p:tag name="KSO_WM_UNIT_USESOURCEFORMAT_APPLY" val="0"/>
</p:tagLst>
</file>

<file path=ppt/tags/tag646.xml><?xml version="1.0" encoding="utf-8"?>
<p:tagLst xmlns:p="http://schemas.openxmlformats.org/presentationml/2006/main">
  <p:tag name="KSO_WM_TAG_VERSION" val="1.0"/>
  <p:tag name="KSO_WM_TEMPLATE_CATEGORY" val="diagram"/>
  <p:tag name="KSO_WM_TEMPLATE_INDEX" val="29"/>
  <p:tag name="KSO_WM_UNIT_TYPE" val="l_h_f"/>
  <p:tag name="KSO_WM_UNIT_INDEX" val="1_3_1"/>
  <p:tag name="KSO_WM_UNIT_ID" val="diagram29_3*l_h_f*1_3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4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9_3*l_h_a*1_1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4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9_3*l_h_a*1_2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9_3*l_h_a*1_3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651.xml><?xml version="1.0" encoding="utf-8"?>
<p:tagLst xmlns:p="http://schemas.openxmlformats.org/presentationml/2006/main">
  <p:tag name="KSO_WM_TAG_VERSION" val="1.0"/>
  <p:tag name="KSO_WM_TEMPLATE_CATEGORY" val="diagram"/>
  <p:tag name="KSO_WM_TEMPLATE_INDEX" val="29"/>
  <p:tag name="KSO_WM_UNIT_TYPE" val="l_h_i"/>
  <p:tag name="KSO_WM_UNIT_INDEX" val="1_4_1"/>
  <p:tag name="KSO_WM_UNIT_ID" val="diagram29_6*l_h_i*1_4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8"/>
  <p:tag name="KSO_WM_UNIT_FILL_TYPE" val="1"/>
  <p:tag name="KSO_WM_UNIT_SHADOW_SCHEMECOLOR_INDEX" val="13"/>
  <p:tag name="KSO_WM_UNIT_TEXT_FILL_FORE_SCHEMECOLOR_INDEX" val="14"/>
  <p:tag name="KSO_WM_UNIT_TEXT_FILL_TYPE" val="1"/>
  <p:tag name="KSO_WM_UNIT_USESOURCEFORMAT_APPLY" val="0"/>
</p:tagLst>
</file>

<file path=ppt/tags/tag652.xml><?xml version="1.0" encoding="utf-8"?>
<p:tagLst xmlns:p="http://schemas.openxmlformats.org/presentationml/2006/main">
  <p:tag name="KSO_WM_TAG_VERSION" val="1.0"/>
  <p:tag name="KSO_WM_TEMPLATE_CATEGORY" val="diagram"/>
  <p:tag name="KSO_WM_TEMPLATE_INDEX" val="29"/>
  <p:tag name="KSO_WM_UNIT_TYPE" val="l_h_f"/>
  <p:tag name="KSO_WM_UNIT_INDEX" val="1_4_1"/>
  <p:tag name="KSO_WM_UNIT_ID" val="diagram29_6*l_h_f*1_4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53.xml><?xml version="1.0" encoding="utf-8"?>
<p:tagLst xmlns:p="http://schemas.openxmlformats.org/presentationml/2006/main">
  <p:tag name="KSO_WM_TAG_VERSION" val="1.0"/>
  <p:tag name="KSO_WM_TEMPLATE_CATEGORY" val="diagram"/>
  <p:tag name="KSO_WM_TEMPLATE_INDEX" val="29"/>
  <p:tag name="KSO_WM_UNIT_TYPE" val="l_h_i"/>
  <p:tag name="KSO_WM_UNIT_INDEX" val="1_5_1"/>
  <p:tag name="KSO_WM_UNIT_ID" val="diagram29_6*l_h_i*1_5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9"/>
  <p:tag name="KSO_WM_UNIT_FILL_TYPE" val="1"/>
  <p:tag name="KSO_WM_UNIT_SHADOW_SCHEMECOLOR_INDEX" val="13"/>
  <p:tag name="KSO_WM_UNIT_TEXT_FILL_FORE_SCHEMECOLOR_INDEX" val="14"/>
  <p:tag name="KSO_WM_UNIT_TEXT_FILL_TYPE" val="1"/>
  <p:tag name="KSO_WM_UNIT_USESOURCEFORMAT_APPLY" val="0"/>
</p:tagLst>
</file>

<file path=ppt/tags/tag654.xml><?xml version="1.0" encoding="utf-8"?>
<p:tagLst xmlns:p="http://schemas.openxmlformats.org/presentationml/2006/main">
  <p:tag name="KSO_WM_TAG_VERSION" val="1.0"/>
  <p:tag name="KSO_WM_TEMPLATE_CATEGORY" val="diagram"/>
  <p:tag name="KSO_WM_TEMPLATE_INDEX" val="29"/>
  <p:tag name="KSO_WM_UNIT_TYPE" val="l_h_f"/>
  <p:tag name="KSO_WM_UNIT_INDEX" val="1_5_1"/>
  <p:tag name="KSO_WM_UNIT_ID" val="diagram29_6*l_h_f*1_5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55.xml><?xml version="1.0" encoding="utf-8"?>
<p:tagLst xmlns:p="http://schemas.openxmlformats.org/presentationml/2006/main">
  <p:tag name="KSO_WM_TAG_VERSION" val="1.0"/>
  <p:tag name="KSO_WM_TEMPLATE_CATEGORY" val="diagram"/>
  <p:tag name="KSO_WM_TEMPLATE_INDEX" val="29"/>
  <p:tag name="KSO_WM_UNIT_TYPE" val="l_h_i"/>
  <p:tag name="KSO_WM_UNIT_INDEX" val="1_6_1"/>
  <p:tag name="KSO_WM_UNIT_ID" val="diagram29_6*l_h_i*1_6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10"/>
  <p:tag name="KSO_WM_UNIT_FILL_TYPE" val="1"/>
  <p:tag name="KSO_WM_UNIT_SHADOW_SCHEMECOLOR_INDEX" val="13"/>
  <p:tag name="KSO_WM_UNIT_TEXT_FILL_FORE_SCHEMECOLOR_INDEX" val="14"/>
  <p:tag name="KSO_WM_UNIT_TEXT_FILL_TYPE" val="1"/>
  <p:tag name="KSO_WM_UNIT_USESOURCEFORMAT_APPLY" val="0"/>
</p:tagLst>
</file>

<file path=ppt/tags/tag656.xml><?xml version="1.0" encoding="utf-8"?>
<p:tagLst xmlns:p="http://schemas.openxmlformats.org/presentationml/2006/main">
  <p:tag name="KSO_WM_TAG_VERSION" val="1.0"/>
  <p:tag name="KSO_WM_TEMPLATE_CATEGORY" val="diagram"/>
  <p:tag name="KSO_WM_TEMPLATE_INDEX" val="29"/>
  <p:tag name="KSO_WM_UNIT_TYPE" val="l_h_f"/>
  <p:tag name="KSO_WM_UNIT_INDEX" val="1_6_1"/>
  <p:tag name="KSO_WM_UNIT_ID" val="diagram29_6*l_h_f*1_6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5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9_6*l_h_a*1_6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9_6*l_h_a*1_5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5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9_6*l_h_a*1_4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TAG_VERSION" val="1.0"/>
  <p:tag name="KSO_WM_TEMPLATE_CATEGORY" val="diagram"/>
  <p:tag name="KSO_WM_TEMPLATE_INDEX" val="29"/>
  <p:tag name="KSO_WM_UNIT_TYPE" val="l_h_i"/>
  <p:tag name="KSO_WM_UNIT_INDEX" val="1_1_1"/>
  <p:tag name="KSO_WM_UNIT_ID" val="diagram29_6*l_h_i*1_1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5"/>
  <p:tag name="KSO_WM_UNIT_FILL_TYPE" val="1"/>
  <p:tag name="KSO_WM_UNIT_SHADOW_SCHEMECOLOR_INDEX" val="13"/>
  <p:tag name="KSO_WM_UNIT_TEXT_FILL_FORE_SCHEMECOLOR_INDEX" val="14"/>
  <p:tag name="KSO_WM_UNIT_TEXT_FILL_TYPE" val="1"/>
  <p:tag name="KSO_WM_UNIT_USESOURCEFORMAT_APPLY" val="0"/>
</p:tagLst>
</file>

<file path=ppt/tags/tag661.xml><?xml version="1.0" encoding="utf-8"?>
<p:tagLst xmlns:p="http://schemas.openxmlformats.org/presentationml/2006/main">
  <p:tag name="KSO_WM_TAG_VERSION" val="1.0"/>
  <p:tag name="KSO_WM_TEMPLATE_CATEGORY" val="diagram"/>
  <p:tag name="KSO_WM_TEMPLATE_INDEX" val="29"/>
  <p:tag name="KSO_WM_UNIT_TYPE" val="l_h_f"/>
  <p:tag name="KSO_WM_UNIT_INDEX" val="1_1_1"/>
  <p:tag name="KSO_WM_UNIT_ID" val="diagram29_6*l_h_f*1_1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62.xml><?xml version="1.0" encoding="utf-8"?>
<p:tagLst xmlns:p="http://schemas.openxmlformats.org/presentationml/2006/main">
  <p:tag name="KSO_WM_TAG_VERSION" val="1.0"/>
  <p:tag name="KSO_WM_TEMPLATE_CATEGORY" val="diagram"/>
  <p:tag name="KSO_WM_TEMPLATE_INDEX" val="29"/>
  <p:tag name="KSO_WM_UNIT_TYPE" val="l_h_i"/>
  <p:tag name="KSO_WM_UNIT_INDEX" val="1_2_1"/>
  <p:tag name="KSO_WM_UNIT_ID" val="diagram29_6*l_h_i*1_2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6"/>
  <p:tag name="KSO_WM_UNIT_FILL_TYPE" val="1"/>
  <p:tag name="KSO_WM_UNIT_SHADOW_SCHEMECOLOR_INDEX" val="13"/>
  <p:tag name="KSO_WM_UNIT_TEXT_FILL_FORE_SCHEMECOLOR_INDEX" val="14"/>
  <p:tag name="KSO_WM_UNIT_TEXT_FILL_TYPE" val="1"/>
  <p:tag name="KSO_WM_UNIT_USESOURCEFORMAT_APPLY" val="0"/>
</p:tagLst>
</file>

<file path=ppt/tags/tag663.xml><?xml version="1.0" encoding="utf-8"?>
<p:tagLst xmlns:p="http://schemas.openxmlformats.org/presentationml/2006/main">
  <p:tag name="KSO_WM_TAG_VERSION" val="1.0"/>
  <p:tag name="KSO_WM_TEMPLATE_CATEGORY" val="diagram"/>
  <p:tag name="KSO_WM_TEMPLATE_INDEX" val="29"/>
  <p:tag name="KSO_WM_UNIT_TYPE" val="l_h_f"/>
  <p:tag name="KSO_WM_UNIT_INDEX" val="1_2_1"/>
  <p:tag name="KSO_WM_UNIT_ID" val="diagram29_6*l_h_f*1_2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64.xml><?xml version="1.0" encoding="utf-8"?>
<p:tagLst xmlns:p="http://schemas.openxmlformats.org/presentationml/2006/main">
  <p:tag name="KSO_WM_TAG_VERSION" val="1.0"/>
  <p:tag name="KSO_WM_TEMPLATE_CATEGORY" val="diagram"/>
  <p:tag name="KSO_WM_TEMPLATE_INDEX" val="29"/>
  <p:tag name="KSO_WM_UNIT_TYPE" val="l_h_i"/>
  <p:tag name="KSO_WM_UNIT_INDEX" val="1_3_1"/>
  <p:tag name="KSO_WM_UNIT_ID" val="diagram29_6*l_h_i*1_3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7"/>
  <p:tag name="KSO_WM_UNIT_FILL_TYPE" val="1"/>
  <p:tag name="KSO_WM_UNIT_SHADOW_SCHEMECOLOR_INDEX" val="13"/>
  <p:tag name="KSO_WM_UNIT_TEXT_FILL_FORE_SCHEMECOLOR_INDEX" val="14"/>
  <p:tag name="KSO_WM_UNIT_TEXT_FILL_TYPE" val="1"/>
  <p:tag name="KSO_WM_UNIT_USESOURCEFORMAT_APPLY" val="0"/>
</p:tagLst>
</file>

<file path=ppt/tags/tag665.xml><?xml version="1.0" encoding="utf-8"?>
<p:tagLst xmlns:p="http://schemas.openxmlformats.org/presentationml/2006/main">
  <p:tag name="KSO_WM_TAG_VERSION" val="1.0"/>
  <p:tag name="KSO_WM_TEMPLATE_CATEGORY" val="diagram"/>
  <p:tag name="KSO_WM_TEMPLATE_INDEX" val="29"/>
  <p:tag name="KSO_WM_UNIT_TYPE" val="l_h_f"/>
  <p:tag name="KSO_WM_UNIT_INDEX" val="1_3_1"/>
  <p:tag name="KSO_WM_UNIT_ID" val="diagram29_6*l_h_f*1_3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9_6*l_h_a*1_1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6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9_6*l_h_a*1_2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9_6*l_h_a*1_3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69.xml><?xml version="1.0" encoding="utf-8"?>
<p:tagLst xmlns:p="http://schemas.openxmlformats.org/presentationml/2006/main">
  <p:tag name="KSO_WM_BEAUTIFY_FLAG" val="#wm#"/>
  <p:tag name="KSO_WM_TEMPLATE_CATEGORY" val="custom"/>
  <p:tag name="KSO_WM_TEMPLATE_INDEX" val="20193327"/>
  <p:tag name="KSO_WM_SLIDE_ITEM_CNT" val="6"/>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UNIT_TABLE_BEAUTIFY" val="smartTable{9abcef29-5da1-40d4-91a3-7c40eba6bc12}"/>
</p:tagLst>
</file>

<file path=ppt/tags/tag671.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55_1*l_h_x*1_1_1"/>
  <p:tag name="KSO_WM_TEMPLATE_CATEGORY" val="diagram"/>
  <p:tag name="KSO_WM_TEMPLATE_INDEX" val="55"/>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672.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55_1*l_h_x*1_1_1"/>
  <p:tag name="KSO_WM_TEMPLATE_CATEGORY" val="diagram"/>
  <p:tag name="KSO_WM_TEMPLATE_INDEX" val="55"/>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673.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74.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i"/>
  <p:tag name="KSO_WM_UNIT_INDEX" val="1_1"/>
  <p:tag name="KSO_WM_UNIT_ID" val="diagram160069_2*m_i*1_1"/>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SHADOW_SCHEMECOLOR_INDEX" val="5"/>
  <p:tag name="KSO_WM_UNIT_USESOURCEFORMAT_APPLY" val="1"/>
  <p:tag name="KSO_WM_UNIT_DIAGRAM_SCHEMECOLOR_ID" val="0"/>
</p:tagLst>
</file>

<file path=ppt/tags/tag675.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i"/>
  <p:tag name="KSO_WM_UNIT_INDEX" val="1_2"/>
  <p:tag name="KSO_WM_UNIT_ID" val="diagram160069_2*m_i*1_2"/>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SHADOW_SCHEMECOLOR_INDEX" val="5"/>
  <p:tag name="KSO_WM_UNIT_USESOURCEFORMAT_APPLY" val="1"/>
  <p:tag name="KSO_WM_UNIT_DIAGRAM_SCHEMECOLOR_ID" val="0"/>
</p:tagLst>
</file>

<file path=ppt/tags/tag676.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i"/>
  <p:tag name="KSO_WM_UNIT_INDEX" val="1_3"/>
  <p:tag name="KSO_WM_UNIT_ID" val="diagram160069_2*m_i*1_3"/>
  <p:tag name="KSO_WM_UNIT_CLEAR" val="1"/>
  <p:tag name="KSO_WM_UNIT_LAYERLEVEL" val="1_1"/>
  <p:tag name="KSO_WM_DIAGRAM_GROUP_CODE" val="m1-1"/>
  <p:tag name="KSO_WM_UNIT_USESOURCEFORMAT_APPLY" val="1"/>
  <p:tag name="KSO_WM_UNIT_DIAGRAM_SCHEMECOLOR_ID" val="0"/>
</p:tagLst>
</file>

<file path=ppt/tags/tag677.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h_f"/>
  <p:tag name="KSO_WM_UNIT_INDEX" val="1_1_1"/>
  <p:tag name="KSO_WM_UNIT_ID" val="diagram160069_2*m_h_f*1_1_1"/>
  <p:tag name="KSO_WM_UNIT_CLEAR" val="1"/>
  <p:tag name="KSO_WM_UNIT_LAYERLEVEL" val="1_1_1"/>
  <p:tag name="KSO_WM_UNIT_VALUE" val="48"/>
  <p:tag name="KSO_WM_UNIT_HIGHLIGHT" val="0"/>
  <p:tag name="KSO_WM_UNIT_COMPATIBLE" val="0"/>
  <p:tag name="KSO_WM_UNIT_PRESET_TEXT_INDEX" val="4"/>
  <p:tag name="KSO_WM_UNIT_PRESET_TEXT_LEN" val="15"/>
  <p:tag name="KSO_WM_DIAGRAM_GROUP_CODE" val="m1-1"/>
  <p:tag name="KSO_WM_UNIT_FILL_FORE_SCHEMECOLOR_INDEX" val="5"/>
  <p:tag name="KSO_WM_UNIT_FILL_TYPE" val="1"/>
  <p:tag name="KSO_WM_UNIT_LINE_FORE_SCHEMECOLOR_INDEX" val="5"/>
  <p:tag name="KSO_WM_UNIT_LINE_FILL_TYPE" val="2"/>
  <p:tag name="KSO_WM_UNIT_SHADOW_SCHEMECOLOR_INDEX" val="5"/>
  <p:tag name="KSO_WM_UNIT_TEXT_FILL_FORE_SCHEMECOLOR_INDEX" val="14"/>
  <p:tag name="KSO_WM_UNIT_TEXT_FILL_TYPE" val="1"/>
  <p:tag name="KSO_WM_UNIT_USESOURCEFORMAT_APPLY" val="1"/>
  <p:tag name="KSO_WM_UNIT_DIAGRAM_SCHEMECOLOR_ID" val="0"/>
</p:tagLst>
</file>

<file path=ppt/tags/tag678.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i"/>
  <p:tag name="KSO_WM_UNIT_INDEX" val="1_4"/>
  <p:tag name="KSO_WM_UNIT_ID" val="diagram160069_2*m_i*1_4"/>
  <p:tag name="KSO_WM_UNIT_CLEAR" val="1"/>
  <p:tag name="KSO_WM_UNIT_LAYERLEVEL" val="1_1"/>
  <p:tag name="KSO_WM_DIAGRAM_GROUP_CODE" val="m1-1"/>
  <p:tag name="KSO_WM_UNIT_FILL_FORE_SCHEMECOLOR_INDEX" val="5"/>
  <p:tag name="KSO_WM_UNIT_FILL_TYPE" val="1"/>
  <p:tag name="KSO_WM_UNIT_USESOURCEFORMAT_APPLY" val="1"/>
  <p:tag name="KSO_WM_UNIT_DIAGRAM_SCHEMECOLOR_ID" val="0"/>
</p:tagLst>
</file>

<file path=ppt/tags/tag679.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h_f"/>
  <p:tag name="KSO_WM_UNIT_INDEX" val="1_2_1"/>
  <p:tag name="KSO_WM_UNIT_ID" val="diagram160069_2*m_h_f*1_2_1"/>
  <p:tag name="KSO_WM_UNIT_CLEAR" val="1"/>
  <p:tag name="KSO_WM_UNIT_LAYERLEVEL" val="1_1_1"/>
  <p:tag name="KSO_WM_UNIT_VALUE" val="48"/>
  <p:tag name="KSO_WM_UNIT_HIGHLIGHT" val="0"/>
  <p:tag name="KSO_WM_UNIT_COMPATIBLE" val="0"/>
  <p:tag name="KSO_WM_UNIT_PRESET_TEXT_INDEX" val="4"/>
  <p:tag name="KSO_WM_UNIT_PRESET_TEXT_LEN" val="15"/>
  <p:tag name="KSO_WM_DIAGRAM_GROUP_CODE" val="m1-1"/>
  <p:tag name="KSO_WM_UNIT_FILL_FORE_SCHEMECOLOR_INDEX" val="6"/>
  <p:tag name="KSO_WM_UNIT_FILL_TYPE" val="1"/>
  <p:tag name="KSO_WM_UNIT_LINE_FORE_SCHEMECOLOR_INDEX" val="6"/>
  <p:tag name="KSO_WM_UNIT_LINE_FILL_TYPE" val="2"/>
  <p:tag name="KSO_WM_UNIT_SHADOW_SCHEMECOLOR_INDEX" val="5"/>
  <p:tag name="KSO_WM_UNIT_TEXT_FILL_FORE_SCHEMECOLOR_INDEX" val="14"/>
  <p:tag name="KSO_WM_UNIT_TEXT_FILL_TYPE" val="1"/>
  <p:tag name="KSO_WM_UNIT_USESOURCEFORMAT_APPLY" val="1"/>
  <p:tag name="KSO_WM_UNIT_DIAGRAM_SCHEMECOLOR_ID" val="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h_f"/>
  <p:tag name="KSO_WM_UNIT_INDEX" val="1_3_1"/>
  <p:tag name="KSO_WM_UNIT_ID" val="diagram160069_2*m_h_f*1_3_1"/>
  <p:tag name="KSO_WM_UNIT_CLEAR" val="1"/>
  <p:tag name="KSO_WM_UNIT_LAYERLEVEL" val="1_1_1"/>
  <p:tag name="KSO_WM_UNIT_VALUE" val="48"/>
  <p:tag name="KSO_WM_UNIT_HIGHLIGHT" val="0"/>
  <p:tag name="KSO_WM_UNIT_COMPATIBLE" val="0"/>
  <p:tag name="KSO_WM_UNIT_PRESET_TEXT_INDEX" val="4"/>
  <p:tag name="KSO_WM_UNIT_PRESET_TEXT_LEN" val="15"/>
  <p:tag name="KSO_WM_DIAGRAM_GROUP_CODE" val="m1-1"/>
  <p:tag name="KSO_WM_UNIT_FILL_FORE_SCHEMECOLOR_INDEX" val="5"/>
  <p:tag name="KSO_WM_UNIT_FILL_TYPE" val="1"/>
  <p:tag name="KSO_WM_UNIT_LINE_FORE_SCHEMECOLOR_INDEX" val="5"/>
  <p:tag name="KSO_WM_UNIT_LINE_FILL_TYPE" val="2"/>
  <p:tag name="KSO_WM_UNIT_SHADOW_SCHEMECOLOR_INDEX" val="5"/>
  <p:tag name="KSO_WM_UNIT_TEXT_FILL_FORE_SCHEMECOLOR_INDEX" val="14"/>
  <p:tag name="KSO_WM_UNIT_TEXT_FILL_TYPE" val="1"/>
  <p:tag name="KSO_WM_UNIT_USESOURCEFORMAT_APPLY" val="1"/>
  <p:tag name="KSO_WM_UNIT_DIAGRAM_SCHEMECOLOR_ID" val="0"/>
</p:tagLst>
</file>

<file path=ppt/tags/tag681.xml><?xml version="1.0" encoding="utf-8"?>
<p:tagLst xmlns:p="http://schemas.openxmlformats.org/presentationml/2006/main">
  <p:tag name="KSO_WM_TEMPLATE_CATEGORY" val="diagram"/>
  <p:tag name="KSO_WM_TEMPLATE_INDEX" val="160069"/>
  <p:tag name="KSO_WM_TAG_VERSION" val="1.0"/>
  <p:tag name="KSO_WM_BEAUTIFY_FLAG" val="#wm#"/>
  <p:tag name="KSO_WM_UNIT_TYPE" val="m_i"/>
  <p:tag name="KSO_WM_UNIT_INDEX" val="1_5"/>
  <p:tag name="KSO_WM_UNIT_ID" val="diagram160069_2*m_i*1_5"/>
  <p:tag name="KSO_WM_UNIT_CLEAR" val="1"/>
  <p:tag name="KSO_WM_UNIT_LAYERLEVEL" val="1_1"/>
  <p:tag name="KSO_WM_DIAGRAM_GROUP_CODE" val="m1-1"/>
  <p:tag name="KSO_WM_UNIT_FILL_FORE_SCHEMECOLOR_INDEX" val="6"/>
  <p:tag name="KSO_WM_UNIT_FILL_TYPE" val="1"/>
  <p:tag name="KSO_WM_UNIT_USESOURCEFORMAT_APPLY" val="1"/>
  <p:tag name="KSO_WM_UNIT_DIAGRAM_SCHEMECOLOR_ID" val="0"/>
</p:tagLst>
</file>

<file path=ppt/tags/tag682.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683.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8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76_3*l_h_i*1_1_1"/>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685.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76_3*l_h_f*1_1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76_3*l_h_i*1_1_2"/>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8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6_3*l_h_i*1_2_1"/>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0"/>
</p:tagLst>
</file>

<file path=ppt/tags/tag688.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76_3*l_h_f*1_2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76_3*l_h_i*1_2_2"/>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76_3*l_h_i*1_3_1"/>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0"/>
</p:tagLst>
</file>

<file path=ppt/tags/tag691.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76_3*l_h_f*1_3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76_3*l_h_i*1_3_2"/>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69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76_3*l_h_a*1_1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9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76_3*l_h_a*1_2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9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76_3*l_h_a*1_3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9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76_3*l_h_i*1_3_1"/>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0"/>
</p:tagLst>
</file>

<file path=ppt/tags/tag697.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76_3*l_h_f*1_3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76_3*l_h_i*1_3_2"/>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69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76_3*l_h_a*1_3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BEAUTIFY_FLAG" val="#wm#"/>
  <p:tag name="KSO_WM_TEMPLATE_CATEGORY" val="custom"/>
  <p:tag name="KSO_WM_TEMPLATE_INDEX" val="20193327"/>
</p:tagLst>
</file>

<file path=ppt/tags/tag70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76_6*l_h_i*1_4_2"/>
  <p:tag name="KSO_WM_TEMPLATE_CATEGORY" val="diagram"/>
  <p:tag name="KSO_WM_TEMPLATE_INDEX" val="176"/>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 name="KSO_WM_UNIT_DIAGRAM_SCHEMECOLOR_ID" val="6"/>
</p:tagLst>
</file>

<file path=ppt/tags/tag70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76_6*l_h_f*1_4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76_6*l_h_i*1_4_1"/>
  <p:tag name="KSO_WM_TEMPLATE_CATEGORY" val="diagram"/>
  <p:tag name="KSO_WM_TEMPLATE_INDEX" val="1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 name="KSO_WM_UNIT_DIAGRAM_SCHEMECOLOR_ID" val="6"/>
</p:tagLst>
</file>

<file path=ppt/tags/tag70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76_6*l_h_i*1_5_2"/>
  <p:tag name="KSO_WM_TEMPLATE_CATEGORY" val="diagram"/>
  <p:tag name="KSO_WM_TEMPLATE_INDEX" val="176"/>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0"/>
  <p:tag name="KSO_WM_UNIT_DIAGRAM_SCHEMECOLOR_ID" val="6"/>
</p:tagLst>
</file>

<file path=ppt/tags/tag70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76_6*l_h_f*1_5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76_6*l_h_i*1_5_1"/>
  <p:tag name="KSO_WM_TEMPLATE_CATEGORY" val="diagram"/>
  <p:tag name="KSO_WM_TEMPLATE_INDEX" val="176"/>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0"/>
  <p:tag name="KSO_WM_UNIT_DIAGRAM_SCHEMECOLOR_ID" val="6"/>
</p:tagLst>
</file>

<file path=ppt/tags/tag70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176_6*l_h_i*1_6_2"/>
  <p:tag name="KSO_WM_TEMPLATE_CATEGORY" val="diagram"/>
  <p:tag name="KSO_WM_TEMPLATE_INDEX" val="176"/>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 name="KSO_WM_UNIT_USESOURCEFORMAT_APPLY" val="0"/>
  <p:tag name="KSO_WM_UNIT_DIAGRAM_SCHEMECOLOR_ID" val="6"/>
</p:tagLst>
</file>

<file path=ppt/tags/tag70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176_6*l_h_f*1_6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176_6*l_h_i*1_6_1"/>
  <p:tag name="KSO_WM_TEMPLATE_CATEGORY" val="diagram"/>
  <p:tag name="KSO_WM_TEMPLATE_INDEX" val="176"/>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0"/>
  <p:tag name="KSO_WM_UNIT_DIAGRAM_SCHEMECOLOR_ID" val="6"/>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176_6*l_h_a*1_4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1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176_6*l_h_a*1_5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1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176_6*l_h_a*1_6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76_6*l_h_i*1_1_2"/>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 name="KSO_WM_UNIT_DIAGRAM_SCHEMECOLOR_ID" val="6"/>
</p:tagLst>
</file>

<file path=ppt/tags/tag71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76_6*l_h_f*1_1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76_6*l_h_i*1_1_1"/>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6"/>
</p:tagLst>
</file>

<file path=ppt/tags/tag7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76_6*l_h_i*1_2_2"/>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6"/>
</p:tagLst>
</file>

<file path=ppt/tags/tag71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76_6*l_h_f*1_2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6_6*l_h_i*1_2_1"/>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 name="KSO_WM_UNIT_DIAGRAM_SCHEMECOLOR_ID" val="6"/>
</p:tagLst>
</file>

<file path=ppt/tags/tag71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76_6*l_h_i*1_3_2"/>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0"/>
  <p:tag name="KSO_WM_UNIT_DIAGRAM_SCHEMECOLOR_ID" val="6"/>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76_6*l_h_f*1_3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 name="KSO_WM_UNIT_DIAGRAM_SCHEMECOLOR_ID" val="6"/>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76_6*l_h_i*1_3_1"/>
  <p:tag name="KSO_WM_TEMPLATE_CATEGORY" val="diagram"/>
  <p:tag name="KSO_WM_TEMPLATE_INDEX" val="1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 name="KSO_WM_UNIT_DIAGRAM_SCHEMECOLOR_ID" val="6"/>
</p:tagLst>
</file>

<file path=ppt/tags/tag72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2"/>
  <p:tag name="KSO_WM_UNIT_ID" val="diagram176_6*l_h_a*1_1_2"/>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2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176_6*l_h_a*1_2_2"/>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2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2"/>
  <p:tag name="KSO_WM_UNIT_ID" val="diagram176_6*l_h_a*1_3_2"/>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 name="KSO_WM_UNIT_DIAGRAM_SCHEMECOLOR_ID" val="6"/>
</p:tagLst>
</file>

<file path=ppt/tags/tag725.xml><?xml version="1.0" encoding="utf-8"?>
<p:tagLst xmlns:p="http://schemas.openxmlformats.org/presentationml/2006/main">
  <p:tag name="KSO_WM_BEAUTIFY_FLAG" val="#wm#"/>
  <p:tag name="KSO_WM_TEMPLATE_CATEGORY" val="custom"/>
  <p:tag name="KSO_WM_TEMPLATE_INDEX" val="20193327"/>
  <p:tag name="KSO_WM_SLIDE_ITEM_CNT" val="6"/>
</p:tagLst>
</file>

<file path=ppt/tags/tag726.xml><?xml version="1.0" encoding="utf-8"?>
<p:tagLst xmlns:p="http://schemas.openxmlformats.org/presentationml/2006/main">
  <p:tag name="KSO_WM_TAG_VERSION" val="1.0"/>
  <p:tag name="KSO_WM_BEAUTIFY_FLAG" val="#wm#"/>
  <p:tag name="KSO_WM_UNIT_TYPE" val="i"/>
  <p:tag name="KSO_WM_UNIT_ID" val="diagram160464_2*i*0"/>
  <p:tag name="KSO_WM_TEMPLATE_CATEGORY" val="diagram"/>
  <p:tag name="KSO_WM_TEMPLATE_INDEX" val="160464"/>
  <p:tag name="KSO_WM_UNIT_INDEX" val="0"/>
</p:tagLst>
</file>

<file path=ppt/tags/tag727.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2*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728.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2*l_h_f*1_1_1"/>
  <p:tag name="KSO_WM_UNIT_CLEAR" val="1"/>
  <p:tag name="KSO_WM_UNIT_LAYERLEVEL" val="1_1_1"/>
  <p:tag name="KSO_WM_UNIT_VALUE" val="99"/>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0"/>
</p:tagLst>
</file>

<file path=ppt/tags/tag729.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2*l_h_a*1_1_1"/>
  <p:tag name="KSO_WM_UNIT_CLEAR" val="1"/>
  <p:tag name="KSO_WM_UNIT_LAYERLEVEL" val="1_1_1"/>
  <p:tag name="KSO_WM_UNIT_VALUE" val="68"/>
  <p:tag name="KSO_WM_UNIT_HIGHLIGHT" val="0"/>
  <p:tag name="KSO_WM_UNIT_COMPATIBLE" val="0"/>
  <p:tag name="KSO_WM_UNIT_PRESET_TEXT_INDEX" val="3"/>
  <p:tag name="KSO_WM_BEAUTIFY_FLAG" val="#wm#"/>
  <p:tag name="KSO_WM_TAG_VERSION" val="1.0"/>
  <p:tag name="KSO_WM_UNIT_PRESET_TEXT_LEN" val="17"/>
  <p:tag name="KSO_WM_DIAGRAM_GROUP_CODE" val="l1-1"/>
  <p:tag name="KSO_WM_UNIT_TEXT_FILL_FORE_SCHEMECOLOR_INDEX" val="5"/>
  <p:tag name="KSO_WM_UNIT_TEXT_FILL_TYPE" val="1"/>
  <p:tag name="KSO_WM_UNIT_USESOURCEFORMAT_APPLY"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TAG_VERSION" val="1.0"/>
  <p:tag name="KSO_WM_BEAUTIFY_FLAG" val="#wm#"/>
  <p:tag name="KSO_WM_UNIT_TYPE" val="i"/>
  <p:tag name="KSO_WM_UNIT_ID" val="diagram160464_2*i*8"/>
  <p:tag name="KSO_WM_TEMPLATE_CATEGORY" val="diagram"/>
  <p:tag name="KSO_WM_TEMPLATE_INDEX" val="160464"/>
  <p:tag name="KSO_WM_UNIT_INDEX" val="8"/>
</p:tagLst>
</file>

<file path=ppt/tags/tag731.xml><?xml version="1.0" encoding="utf-8"?>
<p:tagLst xmlns:p="http://schemas.openxmlformats.org/presentationml/2006/main">
  <p:tag name="KSO_WM_TEMPLATE_CATEGORY" val="diagram"/>
  <p:tag name="KSO_WM_TEMPLATE_INDEX" val="160464"/>
  <p:tag name="KSO_WM_UNIT_TYPE" val="l_i"/>
  <p:tag name="KSO_WM_UNIT_INDEX" val="1_2"/>
  <p:tag name="KSO_WM_UNIT_ID" val="diagram160464_2*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732.xml><?xml version="1.0" encoding="utf-8"?>
<p:tagLst xmlns:p="http://schemas.openxmlformats.org/presentationml/2006/main">
  <p:tag name="KSO_WM_TEMPLATE_CATEGORY" val="diagram"/>
  <p:tag name="KSO_WM_TEMPLATE_INDEX" val="160464"/>
  <p:tag name="KSO_WM_UNIT_TYPE" val="l_h_f"/>
  <p:tag name="KSO_WM_UNIT_INDEX" val="1_2_1"/>
  <p:tag name="KSO_WM_UNIT_ID" val="diagram160464_2*l_h_f*1_2_1"/>
  <p:tag name="KSO_WM_UNIT_CLEAR" val="1"/>
  <p:tag name="KSO_WM_UNIT_LAYERLEVEL" val="1_1_1"/>
  <p:tag name="KSO_WM_UNIT_VALUE" val="99"/>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0"/>
</p:tagLst>
</file>

<file path=ppt/tags/tag733.xml><?xml version="1.0" encoding="utf-8"?>
<p:tagLst xmlns:p="http://schemas.openxmlformats.org/presentationml/2006/main">
  <p:tag name="KSO_WM_TEMPLATE_CATEGORY" val="diagram"/>
  <p:tag name="KSO_WM_TEMPLATE_INDEX" val="160464"/>
  <p:tag name="KSO_WM_UNIT_TYPE" val="l_h_a"/>
  <p:tag name="KSO_WM_UNIT_INDEX" val="1_2_1"/>
  <p:tag name="KSO_WM_UNIT_ID" val="diagram160464_2*l_h_a*1_2_1"/>
  <p:tag name="KSO_WM_UNIT_CLEAR" val="1"/>
  <p:tag name="KSO_WM_UNIT_LAYERLEVEL" val="1_1_1"/>
  <p:tag name="KSO_WM_UNIT_VALUE" val="68"/>
  <p:tag name="KSO_WM_UNIT_HIGHLIGHT" val="0"/>
  <p:tag name="KSO_WM_UNIT_COMPATIBLE" val="0"/>
  <p:tag name="KSO_WM_UNIT_PRESET_TEXT_INDEX" val="3"/>
  <p:tag name="KSO_WM_BEAUTIFY_FLAG" val="#wm#"/>
  <p:tag name="KSO_WM_TAG_VERSION" val="1.0"/>
  <p:tag name="KSO_WM_UNIT_PRESET_TEXT_LEN" val="17"/>
  <p:tag name="KSO_WM_DIAGRAM_GROUP_CODE" val="l1-1"/>
  <p:tag name="KSO_WM_UNIT_TEXT_FILL_FORE_SCHEMECOLOR_INDEX" val="5"/>
  <p:tag name="KSO_WM_UNIT_TEXT_FILL_TYPE" val="1"/>
  <p:tag name="KSO_WM_UNIT_USESOURCEFORMAT_APPLY" val="0"/>
</p:tagLst>
</file>

<file path=ppt/tags/tag734.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35.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36.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738.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739.xml><?xml version="1.0" encoding="utf-8"?>
<p:tagLst xmlns:p="http://schemas.openxmlformats.org/presentationml/2006/main">
  <p:tag name="KSO_WM_TAG_VERSION" val="1.0"/>
  <p:tag name="KSO_WM_BEAUTIFY_FLAG" val="#wm#"/>
  <p:tag name="KSO_WM_UNIT_TYPE" val="i"/>
  <p:tag name="KSO_WM_UNIT_ID" val="diagram160464_2*i*0"/>
  <p:tag name="KSO_WM_TEMPLATE_CATEGORY" val="diagram"/>
  <p:tag name="KSO_WM_TEMPLATE_INDEX" val="160464"/>
  <p:tag name="KSO_WM_UNIT_INDEX"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2*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741.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2*l_h_f*1_1_1"/>
  <p:tag name="KSO_WM_UNIT_CLEAR" val="1"/>
  <p:tag name="KSO_WM_UNIT_LAYERLEVEL" val="1_1_1"/>
  <p:tag name="KSO_WM_UNIT_VALUE" val="99"/>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0"/>
</p:tagLst>
</file>

<file path=ppt/tags/tag742.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2*l_h_a*1_1_1"/>
  <p:tag name="KSO_WM_UNIT_CLEAR" val="1"/>
  <p:tag name="KSO_WM_UNIT_LAYERLEVEL" val="1_1_1"/>
  <p:tag name="KSO_WM_UNIT_VALUE" val="68"/>
  <p:tag name="KSO_WM_UNIT_HIGHLIGHT" val="0"/>
  <p:tag name="KSO_WM_UNIT_COMPATIBLE" val="0"/>
  <p:tag name="KSO_WM_UNIT_PRESET_TEXT_INDEX" val="3"/>
  <p:tag name="KSO_WM_BEAUTIFY_FLAG" val="#wm#"/>
  <p:tag name="KSO_WM_TAG_VERSION" val="1.0"/>
  <p:tag name="KSO_WM_UNIT_PRESET_TEXT_LEN" val="17"/>
  <p:tag name="KSO_WM_DIAGRAM_GROUP_CODE" val="l1-1"/>
  <p:tag name="KSO_WM_UNIT_TEXT_FILL_FORE_SCHEMECOLOR_INDEX" val="5"/>
  <p:tag name="KSO_WM_UNIT_TEXT_FILL_TYPE" val="1"/>
  <p:tag name="KSO_WM_UNIT_USESOURCEFORMAT_APPLY" val="0"/>
</p:tagLst>
</file>

<file path=ppt/tags/tag743.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744.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3"/>
  <p:tag name="KSO_WM_UNIT_ID" val="diagram20185994_2*l_i*1_3"/>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45.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4"/>
  <p:tag name="KSO_WM_UNIT_ID" val="diagram20185994_2*l_i*1_4"/>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46.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5"/>
  <p:tag name="KSO_WM_UNIT_ID" val="diagram20185994_2*l_i*1_5"/>
  <p:tag name="KSO_WM_UNIT_LAYERLEVEL" val="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47.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6"/>
  <p:tag name="KSO_WM_UNIT_ID" val="diagram20185994_2*l_i*1_6"/>
  <p:tag name="KSO_WM_UNIT_LAYERLEVEL" val="1_1"/>
  <p:tag name="KSO_WM_BEAUTIFY_FLAG" val="#wm#"/>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748.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7"/>
  <p:tag name="KSO_WM_UNIT_ID" val="diagram20185994_2*l_i*1_7"/>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49.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8"/>
  <p:tag name="KSO_WM_UNIT_ID" val="diagram20185994_2*l_i*1_8"/>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9"/>
  <p:tag name="KSO_WM_UNIT_ID" val="diagram20185994_2*l_i*1_9"/>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751.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0"/>
  <p:tag name="KSO_WM_UNIT_ID" val="diagram20185994_2*l_i*1_10"/>
  <p:tag name="KSO_WM_UNIT_LAYERLEVEL" val="1_1"/>
  <p:tag name="KSO_WM_BEAUTIFY_FLAG" val="#wm#"/>
  <p:tag name="KSO_WM_DIAGRAM_GROUP_CODE" val="l1-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752.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1"/>
  <p:tag name="KSO_WM_UNIT_ID" val="diagram20185994_2*l_i*1_11"/>
  <p:tag name="KSO_WM_UNIT_LAYERLEVEL" val="1_1"/>
  <p:tag name="KSO_WM_BEAUTIFY_FLAG" val="#wm#"/>
  <p:tag name="KSO_WM_DIAGRAM_GROUP_CODE" val="l1-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753.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2"/>
  <p:tag name="KSO_WM_UNIT_ID" val="diagram20185994_2*l_i*1_12"/>
  <p:tag name="KSO_WM_UNIT_LAYERLEVEL" val="1_1"/>
  <p:tag name="KSO_WM_BEAUTIFY_FLAG" val="#wm#"/>
  <p:tag name="KSO_WM_DIAGRAM_GROUP_CODE" val="l1-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754.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3"/>
  <p:tag name="KSO_WM_UNIT_ID" val="diagram20185994_2*l_i*1_13"/>
  <p:tag name="KSO_WM_UNIT_LAYERLEVEL" val="1_1"/>
  <p:tag name="KSO_WM_BEAUTIFY_FLAG" val="#wm#"/>
  <p:tag name="KSO_WM_DIAGRAM_GROUP_CODE" val="l1-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755.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4"/>
  <p:tag name="KSO_WM_UNIT_ID" val="diagram20185994_2*l_i*1_14"/>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56.xml><?xml version="1.0" encoding="utf-8"?>
<p:tagLst xmlns:p="http://schemas.openxmlformats.org/presentationml/2006/main">
  <p:tag name="KSO_WM_TEMPLATE_CATEGORY" val="diagram"/>
  <p:tag name="KSO_WM_TEMPLATE_INDEX" val="20185994"/>
  <p:tag name="KSO_WM_TAG_VERSION" val="1.0"/>
  <p:tag name="KSO_WM_UNIT_TYPE" val="l_i"/>
  <p:tag name="KSO_WM_UNIT_INDEX" val="1_15"/>
  <p:tag name="KSO_WM_UNIT_ID" val="diagram20185994_2*l_i*1_15"/>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757.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1_1"/>
  <p:tag name="KSO_WM_UNIT_ID" val="diagram20185994_2*l_h_f*1_1_1"/>
  <p:tag name="KSO_WM_UNIT_LAYERLEVEL" val="1_1_1"/>
  <p:tag name="KSO_WM_UNIT_VALUE" val="50"/>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58.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1_1"/>
  <p:tag name="KSO_WM_UNIT_ID" val="diagram20185994_2*l_h_a*1_1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5"/>
  <p:tag name="KSO_WM_UNIT_TEXT_FILL_TYPE" val="1"/>
  <p:tag name="KSO_WM_UNIT_USESOURCEFORMAT_APPLY" val="1"/>
  <p:tag name="KSO_WM_UNIT_DIAGRAM_SCHEMECOLOR_ID" val="0"/>
</p:tagLst>
</file>

<file path=ppt/tags/tag759.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3_1"/>
  <p:tag name="KSO_WM_UNIT_ID" val="diagram20185994_2*l_h_f*1_3_1"/>
  <p:tag name="KSO_WM_UNIT_LAYERLEVEL" val="1_1_1"/>
  <p:tag name="KSO_WM_UNIT_VALUE" val="46"/>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3_1"/>
  <p:tag name="KSO_WM_UNIT_ID" val="diagram20185994_2*l_h_a*1_3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6"/>
  <p:tag name="KSO_WM_UNIT_TEXT_FILL_TYPE" val="1"/>
  <p:tag name="KSO_WM_UNIT_USESOURCEFORMAT_APPLY" val="1"/>
  <p:tag name="KSO_WM_UNIT_DIAGRAM_SCHEMECOLOR_ID" val="0"/>
</p:tagLst>
</file>

<file path=ppt/tags/tag761.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5_1"/>
  <p:tag name="KSO_WM_UNIT_ID" val="diagram20185994_2*l_h_f*1_5_1"/>
  <p:tag name="KSO_WM_UNIT_LAYERLEVEL" val="1_1_1"/>
  <p:tag name="KSO_WM_UNIT_VALUE" val="46"/>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62.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5_1"/>
  <p:tag name="KSO_WM_UNIT_ID" val="diagram20185994_2*l_h_a*1_5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7"/>
  <p:tag name="KSO_WM_UNIT_TEXT_FILL_TYPE" val="1"/>
  <p:tag name="KSO_WM_UNIT_USESOURCEFORMAT_APPLY" val="1"/>
  <p:tag name="KSO_WM_UNIT_DIAGRAM_SCHEMECOLOR_ID" val="0"/>
</p:tagLst>
</file>

<file path=ppt/tags/tag763.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7_1"/>
  <p:tag name="KSO_WM_UNIT_ID" val="diagram20185994_2*l_h_f*1_7_1"/>
  <p:tag name="KSO_WM_UNIT_LAYERLEVEL" val="1_1_1"/>
  <p:tag name="KSO_WM_UNIT_VALUE" val="50"/>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64.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7_1"/>
  <p:tag name="KSO_WM_UNIT_ID" val="diagram20185994_2*l_h_a*1_7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8"/>
  <p:tag name="KSO_WM_UNIT_TEXT_FILL_TYPE" val="1"/>
  <p:tag name="KSO_WM_UNIT_USESOURCEFORMAT_APPLY" val="1"/>
  <p:tag name="KSO_WM_UNIT_DIAGRAM_SCHEMECOLOR_ID" val="0"/>
</p:tagLst>
</file>

<file path=ppt/tags/tag765.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2_1"/>
  <p:tag name="KSO_WM_UNIT_ID" val="diagram20185994_2*l_h_f*1_2_1"/>
  <p:tag name="KSO_WM_UNIT_LAYERLEVEL" val="1_1_1"/>
  <p:tag name="KSO_WM_UNIT_VALUE" val="50"/>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66.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2_1"/>
  <p:tag name="KSO_WM_UNIT_ID" val="diagram20185994_2*l_h_a*1_2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9"/>
  <p:tag name="KSO_WM_UNIT_TEXT_FILL_TYPE" val="1"/>
  <p:tag name="KSO_WM_UNIT_USESOURCEFORMAT_APPLY" val="1"/>
  <p:tag name="KSO_WM_UNIT_DIAGRAM_SCHEMECOLOR_ID" val="0"/>
</p:tagLst>
</file>

<file path=ppt/tags/tag767.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4_1"/>
  <p:tag name="KSO_WM_UNIT_ID" val="diagram20185994_2*l_h_f*1_4_1"/>
  <p:tag name="KSO_WM_UNIT_LAYERLEVEL" val="1_1_1"/>
  <p:tag name="KSO_WM_UNIT_VALUE" val="50"/>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68.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4_1"/>
  <p:tag name="KSO_WM_UNIT_ID" val="diagram20185994_2*l_h_a*1_4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10"/>
  <p:tag name="KSO_WM_UNIT_TEXT_FILL_TYPE" val="1"/>
  <p:tag name="KSO_WM_UNIT_USESOURCEFORMAT_APPLY" val="1"/>
  <p:tag name="KSO_WM_UNIT_DIAGRAM_SCHEMECOLOR_ID" val="0"/>
</p:tagLst>
</file>

<file path=ppt/tags/tag769.xml><?xml version="1.0" encoding="utf-8"?>
<p:tagLst xmlns:p="http://schemas.openxmlformats.org/presentationml/2006/main">
  <p:tag name="KSO_WM_TEMPLATE_CATEGORY" val="diagram"/>
  <p:tag name="KSO_WM_TEMPLATE_INDEX" val="20185994"/>
  <p:tag name="KSO_WM_TAG_VERSION" val="1.0"/>
  <p:tag name="KSO_WM_UNIT_TYPE" val="l_h_f"/>
  <p:tag name="KSO_WM_UNIT_INDEX" val="1_6_1"/>
  <p:tag name="KSO_WM_UNIT_ID" val="diagram20185994_2*l_h_f*1_6_1"/>
  <p:tag name="KSO_WM_UNIT_LAYERLEVEL" val="1_1_1"/>
  <p:tag name="KSO_WM_UNIT_VALUE" val="50"/>
  <p:tag name="KSO_WM_UNIT_HIGHLIGHT" val="0"/>
  <p:tag name="KSO_WM_UNIT_COMPATIBLE" val="0"/>
  <p:tag name="KSO_WM_UNIT_CLEAR" val="0"/>
  <p:tag name="KSO_WM_BEAUTIFY_FLAG" val="#wm#"/>
  <p:tag name="KSO_WM_DIAGRAM_GROUP_CODE" val="l1-1"/>
  <p:tag name="KSO_WM_UNIT_PRESET_TEXT" val="此部分内容作为文字排版占位显示_x000B_（建议使用主题字体）"/>
  <p:tag name="KSO_WM_UNIT_TEXT_FILL_FORE_SCHEMECOLOR_INDEX" val="13"/>
  <p:tag name="KSO_WM_UNIT_TEXT_FILL_TYPE" val="1"/>
  <p:tag name="KSO_WM_UNIT_USESOURCEFORMAT_APPLY" val="1"/>
  <p:tag name="KSO_WM_UNIT_DIAGRAM_SCHEMECOLOR_ID"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TEMPLATE_CATEGORY" val="diagram"/>
  <p:tag name="KSO_WM_TEMPLATE_INDEX" val="20185994"/>
  <p:tag name="KSO_WM_TAG_VERSION" val="1.0"/>
  <p:tag name="KSO_WM_UNIT_TYPE" val="l_h_a"/>
  <p:tag name="KSO_WM_UNIT_INDEX" val="1_6_1"/>
  <p:tag name="KSO_WM_UNIT_ID" val="diagram20185994_2*l_h_a*1_6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5"/>
  <p:tag name="KSO_WM_UNIT_TEXT_FILL_TYPE" val="1"/>
  <p:tag name="KSO_WM_UNIT_USESOURCEFORMAT_APPLY" val="1"/>
  <p:tag name="KSO_WM_UNIT_DIAGRAM_SCHEMECOLOR_ID" val="0"/>
</p:tagLst>
</file>

<file path=ppt/tags/tag771.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772.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73.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74.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776.xml><?xml version="1.0" encoding="utf-8"?>
<p:tagLst xmlns:p="http://schemas.openxmlformats.org/presentationml/2006/main">
  <p:tag name="KSO_WM_TAG_VERSION" val="1.0"/>
  <p:tag name="KSO_WM_BEAUTIFY_FLAG" val="#wm#"/>
  <p:tag name="KSO_WM_UNIT_TYPE" val="i"/>
  <p:tag name="KSO_WM_UNIT_ID" val="diagram160513_1*i*1"/>
  <p:tag name="KSO_WM_TEMPLATE_CATEGORY" val="diagram"/>
  <p:tag name="KSO_WM_TEMPLATE_INDEX" val="160513"/>
  <p:tag name="KSO_WM_UNIT_INDEX" val="1"/>
</p:tagLst>
</file>

<file path=ppt/tags/tag777.xml><?xml version="1.0" encoding="utf-8"?>
<p:tagLst xmlns:p="http://schemas.openxmlformats.org/presentationml/2006/main">
  <p:tag name="KSO_WM_TEMPLATE_CATEGORY" val="diagram"/>
  <p:tag name="KSO_WM_TEMPLATE_INDEX" val="160513"/>
  <p:tag name="KSO_WM_TAG_VERSION" val="1.0"/>
  <p:tag name="KSO_WM_BEAUTIFY_FLAG" val="#wm#"/>
  <p:tag name="KSO_WM_UNIT_TYPE" val="m_i"/>
  <p:tag name="KSO_WM_UNIT_INDEX" val="1_1"/>
  <p:tag name="KSO_WM_UNIT_ID" val="diagram160513_1*m_i*1_1"/>
  <p:tag name="KSO_WM_UNIT_CLEAR" val="1"/>
  <p:tag name="KSO_WM_UNIT_LAYERLEVEL" val="1_1"/>
  <p:tag name="KSO_WM_DIAGRAM_GROUP_CODE" val="m1-1"/>
  <p:tag name="KSO_WM_UNIT_LINE_FORE_SCHEMECOLOR_INDEX" val="5"/>
  <p:tag name="KSO_WM_UNIT_LINE_FILL_TYPE" val="2"/>
  <p:tag name="KSO_WM_UNIT_TEXT_FILL_FORE_SCHEMECOLOR_INDEX" val="2"/>
  <p:tag name="KSO_WM_UNIT_TEXT_FILL_TYPE" val="1"/>
  <p:tag name="KSO_WM_UNIT_USESOURCEFORMAT_APPLY" val="0"/>
</p:tagLst>
</file>

<file path=ppt/tags/tag778.xml><?xml version="1.0" encoding="utf-8"?>
<p:tagLst xmlns:p="http://schemas.openxmlformats.org/presentationml/2006/main">
  <p:tag name="KSO_WM_TEMPLATE_CATEGORY" val="diagram"/>
  <p:tag name="KSO_WM_TEMPLATE_INDEX" val="160513"/>
  <p:tag name="KSO_WM_TAG_VERSION" val="1.0"/>
  <p:tag name="KSO_WM_BEAUTIFY_FLAG" val="#wm#"/>
  <p:tag name="KSO_WM_UNIT_TYPE" val="m_h_f"/>
  <p:tag name="KSO_WM_UNIT_INDEX" val="1_1_1"/>
  <p:tag name="KSO_WM_UNIT_ID" val="diagram160513_1*m_h_f*1_1_1"/>
  <p:tag name="KSO_WM_UNIT_CLEAR" val="1"/>
  <p:tag name="KSO_WM_UNIT_LAYERLEVEL" val="1_1_1"/>
  <p:tag name="KSO_WM_UNIT_VALUE" val="130"/>
  <p:tag name="KSO_WM_UNIT_HIGHLIGHT" val="0"/>
  <p:tag name="KSO_WM_UNIT_COMPATIBLE" val="0"/>
  <p:tag name="KSO_WM_DIAGRAM_GROUP_CODE" val="m1-1"/>
  <p:tag name="KSO_WM_UNIT_PRESET_TEXT" val="Lorem ipsum dolor sit amet&#13;Lorem ipsum dolor sit amet"/>
  <p:tag name="KSO_WM_UNIT_LINE_FORE_SCHEMECOLOR_INDEX" val="5"/>
  <p:tag name="KSO_WM_UNIT_LINE_FILL_TYPE" val="2"/>
  <p:tag name="KSO_WM_UNIT_TEXT_FILL_FORE_SCHEMECOLOR_INDEX" val="13"/>
  <p:tag name="KSO_WM_UNIT_TEXT_FILL_TYPE" val="1"/>
  <p:tag name="KSO_WM_UNIT_USESOURCEFORMAT_APPLY" val="0"/>
</p:tagLst>
</file>

<file path=ppt/tags/tag779.xml><?xml version="1.0" encoding="utf-8"?>
<p:tagLst xmlns:p="http://schemas.openxmlformats.org/presentationml/2006/main">
  <p:tag name="KSO_WM_TEMPLATE_CATEGORY" val="diagram"/>
  <p:tag name="KSO_WM_TEMPLATE_INDEX" val="160513"/>
  <p:tag name="KSO_WM_TAG_VERSION" val="1.0"/>
  <p:tag name="KSO_WM_BEAUTIFY_FLAG" val="#wm#"/>
  <p:tag name="KSO_WM_UNIT_VALUE" val="16"/>
  <p:tag name="KSO_WM_UNIT_HIGHLIGHT" val="0"/>
  <p:tag name="KSO_WM_UNIT_COMPATIBLE" val="0"/>
  <p:tag name="KSO_WM_UNIT_TYPE" val="m_i"/>
  <p:tag name="KSO_WM_UNIT_INDEX" val="1_2"/>
  <p:tag name="KSO_WM_UNIT_ID" val="diagram160513_1*m_i*1_2"/>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TEMPLATE_CATEGORY" val="diagram"/>
  <p:tag name="KSO_WM_TEMPLATE_INDEX" val="160640"/>
  <p:tag name="KSO_WM_UNIT_TYPE" val="l_i"/>
  <p:tag name="KSO_WM_UNIT_INDEX" val="1_1"/>
  <p:tag name="KSO_WM_UNIT_ID" val="diagram160640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81.xml><?xml version="1.0" encoding="utf-8"?>
<p:tagLst xmlns:p="http://schemas.openxmlformats.org/presentationml/2006/main">
  <p:tag name="KSO_WM_TEMPLATE_CATEGORY" val="diagram"/>
  <p:tag name="KSO_WM_TEMPLATE_INDEX" val="160640"/>
  <p:tag name="KSO_WM_UNIT_TYPE" val="l_h_f"/>
  <p:tag name="KSO_WM_UNIT_INDEX" val="1_1_1"/>
  <p:tag name="KSO_WM_UNIT_ID" val="diagram160640_1*l_h_f*1_1_1"/>
  <p:tag name="KSO_WM_UNIT_CLEAR" val="1"/>
  <p:tag name="KSO_WM_UNIT_LAYERLEVEL" val="1_1_1"/>
  <p:tag name="KSO_WM_UNIT_VALUE" val="150"/>
  <p:tag name="KSO_WM_UNIT_HIGHLIGHT" val="0"/>
  <p:tag name="KSO_WM_UNIT_COMPATIBLE" val="0"/>
  <p:tag name="KSO_WM_BEAUTIFY_FLAG" val="#wm#"/>
  <p:tag name="KSO_WM_UNIT_PRESET_TEXT_INDEX" val="4"/>
  <p:tag name="KSO_WM_UNIT_PRESET_TEXT_LEN" val="35"/>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782.xml><?xml version="1.0" encoding="utf-8"?>
<p:tagLst xmlns:p="http://schemas.openxmlformats.org/presentationml/2006/main">
  <p:tag name="KSO_WM_TEMPLATE_CATEGORY" val="diagram"/>
  <p:tag name="KSO_WM_TEMPLATE_INDEX" val="160640"/>
  <p:tag name="KSO_WM_UNIT_TYPE" val="l_i"/>
  <p:tag name="KSO_WM_UNIT_INDEX" val="1_2"/>
  <p:tag name="KSO_WM_UNIT_ID" val="diagram160640_1*l_i*1_2"/>
  <p:tag name="KSO_WM_UNIT_CLEAR" val="1"/>
  <p:tag name="KSO_WM_UNIT_LAYERLEVEL" val="1_1"/>
  <p:tag name="KSO_WM_BEAUTIFY_FLAG" val="#wm#"/>
  <p:tag name="KSO_WM_TAG_VERSION" val="1.0"/>
  <p:tag name="KSO_WM_DIAGRAM_GROUP_CODE" val="l1-1"/>
  <p:tag name="KSO_WM_UNIT_TEXT_FILL_FORE_SCHEMECOLOR_INDEX" val="5"/>
  <p:tag name="KSO_WM_UNIT_TEXT_FILL_TYPE" val="1"/>
  <p:tag name="KSO_WM_UNIT_USESOURCEFORMAT_APPLY" val="1"/>
  <p:tag name="KSO_WM_UNIT_DIAGRAM_SCHEMECOLOR_ID" val="0"/>
</p:tagLst>
</file>

<file path=ppt/tags/tag783.xml><?xml version="1.0" encoding="utf-8"?>
<p:tagLst xmlns:p="http://schemas.openxmlformats.org/presentationml/2006/main">
  <p:tag name="KSO_WM_TEMPLATE_CATEGORY" val="diagram"/>
  <p:tag name="KSO_WM_TEMPLATE_INDEX" val="160640"/>
  <p:tag name="KSO_WM_UNIT_TYPE" val="l_i"/>
  <p:tag name="KSO_WM_UNIT_INDEX" val="1_3"/>
  <p:tag name="KSO_WM_UNIT_ID" val="diagram160640_1*l_i*1_3"/>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USESOURCEFORMAT_APPLY" val="1"/>
  <p:tag name="KSO_WM_UNIT_DIAGRAM_SCHEMECOLOR_ID" val="0"/>
</p:tagLst>
</file>

<file path=ppt/tags/tag784.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85.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86.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7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788.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789.xml><?xml version="1.0" encoding="utf-8"?>
<p:tagLst xmlns:p="http://schemas.openxmlformats.org/presentationml/2006/main">
  <p:tag name="KSO_WM_TAG_VERSION" val="1.0"/>
  <p:tag name="KSO_WM_TEMPLATE_CATEGORY" val="diagram"/>
  <p:tag name="KSO_WM_TEMPLATE_INDEX" val="20187904"/>
  <p:tag name="KSO_WM_UNIT_TYPE" val="f"/>
  <p:tag name="KSO_WM_UNIT_INDEX" val="1"/>
  <p:tag name="KSO_WM_UNIT_ID" val="diagram20187904_2*f*1"/>
  <p:tag name="KSO_WM_UNIT_LAYERLEVEL" val="1"/>
  <p:tag name="KSO_WM_UNIT_VALUE" val="128"/>
  <p:tag name="KSO_WM_UNIT_HIGHLIGHT" val="0"/>
  <p:tag name="KSO_WM_UNIT_COMPATIBLE" val="0"/>
  <p:tag name="KSO_WM_BEAUTIFY_FLAG" val="#wm#"/>
  <p:tag name="KSO_WM_UNIT_PRESET_TEXT" val="单击此处添加文本具体内容，简明扼要的阐述您的观点。根据需要可酌情增减文字，以便观者准确的理解您传达的思想。"/>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1"/>
  <p:tag name="KSO_WM_UNIT_ID" val="diagram160053_5*l_i*1_1"/>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791.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2"/>
  <p:tag name="KSO_WM_UNIT_ID" val="diagram160053_5*l_i*1_2"/>
  <p:tag name="KSO_WM_UNIT_CLEAR" val="1"/>
  <p:tag name="KSO_WM_UNIT_LAYERLEVEL" val="1_1"/>
  <p:tag name="KSO_WM_DIAGRAM_GROUP_CODE" val="l1-1"/>
  <p:tag name="KSO_WM_UNIT_FILL_FORE_SCHEMECOLOR_INDEX" val="5"/>
  <p:tag name="KSO_WM_UNIT_FILL_TYPE" val="1"/>
  <p:tag name="KSO_WM_UNIT_USESOURCEFORMAT_APPLY" val="1"/>
</p:tagLst>
</file>

<file path=ppt/tags/tag792.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3"/>
  <p:tag name="KSO_WM_UNIT_ID" val="diagram160053_5*l_i*1_3"/>
  <p:tag name="KSO_WM_UNIT_CLEAR" val="1"/>
  <p:tag name="KSO_WM_UNIT_LAYERLEVEL" val="1_1"/>
  <p:tag name="KSO_WM_DIAGRAM_GROUP_CODE" val="l1-1"/>
  <p:tag name="KSO_WM_UNIT_FILL_FORE_SCHEMECOLOR_INDEX" val="6"/>
  <p:tag name="KSO_WM_UNIT_FILL_TYPE" val="1"/>
  <p:tag name="KSO_WM_UNIT_USESOURCEFORMAT_APPLY" val="1"/>
</p:tagLst>
</file>

<file path=ppt/tags/tag793.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1_1"/>
  <p:tag name="KSO_WM_UNIT_ID" val="diagram160053_5*l_h_f*1_1_1"/>
  <p:tag name="KSO_WM_UNIT_CLEAR" val="1"/>
  <p:tag name="KSO_WM_UNIT_LAYERLEVEL" val="1_1_1"/>
  <p:tag name="KSO_WM_UNIT_VALUE" val="136"/>
  <p:tag name="KSO_WM_UNIT_HIGHLIGHT" val="0"/>
  <p:tag name="KSO_WM_UNIT_COMPATIBLE" val="0"/>
  <p:tag name="KSO_WM_UNIT_PRESET_TEXT_INDEX" val="4"/>
  <p:tag name="KSO_WM_UNIT_PRESET_TEXT_LEN" val="165"/>
  <p:tag name="KSO_WM_DIAGRAM_GROUP_CODE" val="l1-1"/>
  <p:tag name="KSO_WM_UNIT_TEXT_FILL_FORE_SCHEMECOLOR_INDEX" val="13"/>
  <p:tag name="KSO_WM_UNIT_TEXT_FILL_TYPE" val="1"/>
  <p:tag name="KSO_WM_UNIT_USESOURCEFORMAT_APPLY" val="1"/>
</p:tagLst>
</file>

<file path=ppt/tags/tag794.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2_1"/>
  <p:tag name="KSO_WM_UNIT_ID" val="diagram160053_5*l_h_f*1_2_1"/>
  <p:tag name="KSO_WM_UNIT_CLEAR" val="1"/>
  <p:tag name="KSO_WM_UNIT_LAYERLEVEL" val="1_1_1"/>
  <p:tag name="KSO_WM_UNIT_VALUE" val="136"/>
  <p:tag name="KSO_WM_UNIT_HIGHLIGHT" val="0"/>
  <p:tag name="KSO_WM_UNIT_COMPATIBLE" val="0"/>
  <p:tag name="KSO_WM_UNIT_PRESET_TEXT_INDEX" val="4"/>
  <p:tag name="KSO_WM_UNIT_PRESET_TEXT_LEN" val="165"/>
  <p:tag name="KSO_WM_DIAGRAM_GROUP_CODE" val="l1-1"/>
  <p:tag name="KSO_WM_UNIT_TEXT_FILL_FORE_SCHEMECOLOR_INDEX" val="13"/>
  <p:tag name="KSO_WM_UNIT_TEXT_FILL_TYPE" val="1"/>
  <p:tag name="KSO_WM_UNIT_USESOURCEFORMAT_APPLY" val="1"/>
</p:tagLst>
</file>

<file path=ppt/tags/tag795.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796.xml><?xml version="1.0" encoding="utf-8"?>
<p:tagLst xmlns:p="http://schemas.openxmlformats.org/presentationml/2006/main">
  <p:tag name="KSO_WM_TEMPLATE_CATEGORY" val="diagram"/>
  <p:tag name="KSO_WM_TEMPLATE_INDEX" val="20186156"/>
  <p:tag name="KSO_WM_UNIT_TYPE" val="l_i"/>
  <p:tag name="KSO_WM_UNIT_INDEX" val="1_2"/>
  <p:tag name="KSO_WM_UNIT_ID" val="diagram20186156_2*l_i*1_2"/>
  <p:tag name="KSO_WM_UNIT_LAYERLEVEL" val="1_1"/>
  <p:tag name="KSO_WM_DIAGRAM_GROUP_CODE" val="l1-1"/>
  <p:tag name="KSO_WM_BEAUTIFY_FLAG" val="#wm#"/>
  <p:tag name="KSO_WM_TAG_VERSION" val="1.0"/>
  <p:tag name="KSO_WM_UNIT_LINE_FORE_SCHEMECOLOR_INDEX" val="13"/>
  <p:tag name="KSO_WM_UNIT_LINE_FILL_TYPE" val="2"/>
  <p:tag name="KSO_WM_UNIT_USESOURCEFORMAT_APPLY" val="1"/>
</p:tagLst>
</file>

<file path=ppt/tags/tag797.xml><?xml version="1.0" encoding="utf-8"?>
<p:tagLst xmlns:p="http://schemas.openxmlformats.org/presentationml/2006/main">
  <p:tag name="KSO_WM_TEMPLATE_CATEGORY" val="diagram"/>
  <p:tag name="KSO_WM_TEMPLATE_INDEX" val="20186156"/>
  <p:tag name="KSO_WM_UNIT_TYPE" val="l_h_f"/>
  <p:tag name="KSO_WM_UNIT_INDEX" val="1_2_1"/>
  <p:tag name="KSO_WM_UNIT_ID" val="diagram20186156_2*l_h_f*1_2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Unified fonts make reading more fluent.&#13;Theme color makes PPT more convenient to change."/>
  <p:tag name="KSO_WM_UNIT_TEXT_FILL_FORE_SCHEMECOLOR_INDEX" val="13"/>
  <p:tag name="KSO_WM_UNIT_TEXT_FILL_TYPE" val="1"/>
  <p:tag name="KSO_WM_UNIT_USESOURCEFORMAT_APPLY" val="1"/>
</p:tagLst>
</file>

<file path=ppt/tags/tag798.xml><?xml version="1.0" encoding="utf-8"?>
<p:tagLst xmlns:p="http://schemas.openxmlformats.org/presentationml/2006/main">
  <p:tag name="KSO_WM_TEMPLATE_CATEGORY" val="diagram"/>
  <p:tag name="KSO_WM_TEMPLATE_INDEX" val="20186156"/>
  <p:tag name="KSO_WM_UNIT_TYPE" val="l_h_a"/>
  <p:tag name="KSO_WM_UNIT_INDEX" val="1_2_1"/>
  <p:tag name="KSO_WM_UNIT_ID" val="diagram20186156_2*l_h_a*1_2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TEXT_FILL_FORE_SCHEMECOLOR_INDEX" val="7"/>
  <p:tag name="KSO_WM_UNIT_TEXT_FILL_TYPE" val="1"/>
  <p:tag name="KSO_WM_UNIT_USESOURCEFORMAT_APPLY" val="1"/>
</p:tagLst>
</file>

<file path=ppt/tags/tag799.xml><?xml version="1.0" encoding="utf-8"?>
<p:tagLst xmlns:p="http://schemas.openxmlformats.org/presentationml/2006/main">
  <p:tag name="KSO_WM_TEMPLATE_CATEGORY" val="diagram"/>
  <p:tag name="KSO_WM_TEMPLATE_INDEX" val="20186156"/>
  <p:tag name="KSO_WM_UNIT_TYPE" val="l_h_i"/>
  <p:tag name="KSO_WM_UNIT_INDEX" val="1_2_1"/>
  <p:tag name="KSO_WM_UNIT_ID" val="diagram20186156_2*l_h_i*1_2_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TEMPLATE_CATEGORY" val="diagram"/>
  <p:tag name="KSO_WM_TEMPLATE_INDEX" val="20186156"/>
  <p:tag name="KSO_WM_UNIT_TYPE" val="l_h_i"/>
  <p:tag name="KSO_WM_UNIT_INDEX" val="1_2_2"/>
  <p:tag name="KSO_WM_UNIT_ID" val="diagram20186156_2*l_h_i*1_2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801.xml><?xml version="1.0" encoding="utf-8"?>
<p:tagLst xmlns:p="http://schemas.openxmlformats.org/presentationml/2006/main">
  <p:tag name="KSO_WM_TEMPLATE_CATEGORY" val="diagram"/>
  <p:tag name="KSO_WM_TEMPLATE_INDEX" val="20186156"/>
  <p:tag name="KSO_WM_UNIT_TYPE" val="l_h_a"/>
  <p:tag name="KSO_WM_UNIT_INDEX" val="1_1_1"/>
  <p:tag name="KSO_WM_UNIT_ID" val="diagram20186156_2*l_h_a*1_1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TEXT_FILL_FORE_SCHEMECOLOR_INDEX" val="5"/>
  <p:tag name="KSO_WM_UNIT_TEXT_FILL_TYPE" val="1"/>
  <p:tag name="KSO_WM_UNIT_USESOURCEFORMAT_APPLY" val="1"/>
</p:tagLst>
</file>

<file path=ppt/tags/tag802.xml><?xml version="1.0" encoding="utf-8"?>
<p:tagLst xmlns:p="http://schemas.openxmlformats.org/presentationml/2006/main">
  <p:tag name="KSO_WM_TEMPLATE_CATEGORY" val="diagram"/>
  <p:tag name="KSO_WM_TEMPLATE_INDEX" val="20186156"/>
  <p:tag name="KSO_WM_UNIT_TYPE" val="l_h_i"/>
  <p:tag name="KSO_WM_UNIT_INDEX" val="1_1_1"/>
  <p:tag name="KSO_WM_UNIT_ID" val="diagram20186156_2*l_h_i*1_1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803.xml><?xml version="1.0" encoding="utf-8"?>
<p:tagLst xmlns:p="http://schemas.openxmlformats.org/presentationml/2006/main">
  <p:tag name="KSO_WM_TEMPLATE_CATEGORY" val="diagram"/>
  <p:tag name="KSO_WM_TEMPLATE_INDEX" val="20186156"/>
  <p:tag name="KSO_WM_UNIT_TYPE" val="l_h_i"/>
  <p:tag name="KSO_WM_UNIT_INDEX" val="1_1_2"/>
  <p:tag name="KSO_WM_UNIT_ID" val="diagram20186156_2*l_h_i*1_1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804.xml><?xml version="1.0" encoding="utf-8"?>
<p:tagLst xmlns:p="http://schemas.openxmlformats.org/presentationml/2006/main">
  <p:tag name="KSO_WM_TEMPLATE_CATEGORY" val="diagram"/>
  <p:tag name="KSO_WM_TEMPLATE_INDEX" val="20186156"/>
  <p:tag name="KSO_WM_UNIT_TYPE" val="l_h_f"/>
  <p:tag name="KSO_WM_UNIT_INDEX" val="1_1_1"/>
  <p:tag name="KSO_WM_UNIT_ID" val="diagram20186156_2*l_h_f*1_1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Unified fonts make reading more fluent.&#13;Theme color makes PPT more convenient to change."/>
  <p:tag name="KSO_WM_UNIT_TEXT_FILL_FORE_SCHEMECOLOR_INDEX" val="13"/>
  <p:tag name="KSO_WM_UNIT_TEXT_FILL_TYPE" val="1"/>
  <p:tag name="KSO_WM_UNIT_USESOURCEFORMAT_APPLY" val="1"/>
</p:tagLst>
</file>

<file path=ppt/tags/tag805.xml><?xml version="1.0" encoding="utf-8"?>
<p:tagLst xmlns:p="http://schemas.openxmlformats.org/presentationml/2006/main">
  <p:tag name="KSO_WM_TEMPLATE_CATEGORY" val="diagram"/>
  <p:tag name="KSO_WM_TEMPLATE_INDEX" val="20186156"/>
  <p:tag name="KSO_WM_UNIT_TYPE" val="l_h_a"/>
  <p:tag name="KSO_WM_UNIT_INDEX" val="1_3_1"/>
  <p:tag name="KSO_WM_UNIT_ID" val="diagram20186156_2*l_h_a*1_3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TEXT_FILL_FORE_SCHEMECOLOR_INDEX" val="5"/>
  <p:tag name="KSO_WM_UNIT_TEXT_FILL_TYPE" val="1"/>
  <p:tag name="KSO_WM_UNIT_USESOURCEFORMAT_APPLY" val="1"/>
</p:tagLst>
</file>

<file path=ppt/tags/tag806.xml><?xml version="1.0" encoding="utf-8"?>
<p:tagLst xmlns:p="http://schemas.openxmlformats.org/presentationml/2006/main">
  <p:tag name="KSO_WM_TEMPLATE_CATEGORY" val="diagram"/>
  <p:tag name="KSO_WM_TEMPLATE_INDEX" val="20186156"/>
  <p:tag name="KSO_WM_UNIT_TYPE" val="l_h_i"/>
  <p:tag name="KSO_WM_UNIT_INDEX" val="1_3_1"/>
  <p:tag name="KSO_WM_UNIT_ID" val="diagram20186156_2*l_h_i*1_3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807.xml><?xml version="1.0" encoding="utf-8"?>
<p:tagLst xmlns:p="http://schemas.openxmlformats.org/presentationml/2006/main">
  <p:tag name="KSO_WM_TEMPLATE_CATEGORY" val="diagram"/>
  <p:tag name="KSO_WM_TEMPLATE_INDEX" val="20186156"/>
  <p:tag name="KSO_WM_UNIT_TYPE" val="l_h_i"/>
  <p:tag name="KSO_WM_UNIT_INDEX" val="1_3_2"/>
  <p:tag name="KSO_WM_UNIT_ID" val="diagram20186156_2*l_h_i*1_3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808.xml><?xml version="1.0" encoding="utf-8"?>
<p:tagLst xmlns:p="http://schemas.openxmlformats.org/presentationml/2006/main">
  <p:tag name="KSO_WM_TEMPLATE_CATEGORY" val="diagram"/>
  <p:tag name="KSO_WM_TEMPLATE_INDEX" val="20186156"/>
  <p:tag name="KSO_WM_UNIT_TYPE" val="l_h_f"/>
  <p:tag name="KSO_WM_UNIT_INDEX" val="1_3_1"/>
  <p:tag name="KSO_WM_UNIT_ID" val="diagram20186156_2*l_h_f*1_3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Unified fonts make reading more fluent.&#13;Theme color makes PPT more convenient to change."/>
  <p:tag name="KSO_WM_UNIT_TEXT_FILL_FORE_SCHEMECOLOR_INDEX" val="13"/>
  <p:tag name="KSO_WM_UNIT_TEXT_FILL_TYPE" val="1"/>
  <p:tag name="KSO_WM_UNIT_USESOURCEFORMAT_APPLY" val="1"/>
</p:tagLst>
</file>

<file path=ppt/tags/tag809.xml><?xml version="1.0" encoding="utf-8"?>
<p:tagLst xmlns:p="http://schemas.openxmlformats.org/presentationml/2006/main">
  <p:tag name="KSO_WM_TEMPLATE_CATEGORY" val="diagram"/>
  <p:tag name="KSO_WM_TEMPLATE_INDEX" val="20186156"/>
  <p:tag name="KSO_WM_UNIT_TYPE" val="l_h_f"/>
  <p:tag name="KSO_WM_UNIT_INDEX" val="1_4_1"/>
  <p:tag name="KSO_WM_UNIT_ID" val="diagram20186156_2*l_h_f*1_4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Unified fonts make reading more fluent.&#13;Theme color makes PPT more convenient to change."/>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0.xml><?xml version="1.0" encoding="utf-8"?>
<p:tagLst xmlns:p="http://schemas.openxmlformats.org/presentationml/2006/main">
  <p:tag name="KSO_WM_TEMPLATE_CATEGORY" val="diagram"/>
  <p:tag name="KSO_WM_TEMPLATE_INDEX" val="20186156"/>
  <p:tag name="KSO_WM_UNIT_TYPE" val="l_h_a"/>
  <p:tag name="KSO_WM_UNIT_INDEX" val="1_4_1"/>
  <p:tag name="KSO_WM_UNIT_ID" val="diagram20186156_2*l_h_a*1_4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TEXT_FILL_FORE_SCHEMECOLOR_INDEX" val="7"/>
  <p:tag name="KSO_WM_UNIT_TEXT_FILL_TYPE" val="1"/>
  <p:tag name="KSO_WM_UNIT_USESOURCEFORMAT_APPLY" val="1"/>
</p:tagLst>
</file>

<file path=ppt/tags/tag811.xml><?xml version="1.0" encoding="utf-8"?>
<p:tagLst xmlns:p="http://schemas.openxmlformats.org/presentationml/2006/main">
  <p:tag name="KSO_WM_TEMPLATE_CATEGORY" val="diagram"/>
  <p:tag name="KSO_WM_TEMPLATE_INDEX" val="20186156"/>
  <p:tag name="KSO_WM_UNIT_TYPE" val="l_h_i"/>
  <p:tag name="KSO_WM_UNIT_INDEX" val="1_4_1"/>
  <p:tag name="KSO_WM_UNIT_ID" val="diagram20186156_2*l_h_i*1_4_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812.xml><?xml version="1.0" encoding="utf-8"?>
<p:tagLst xmlns:p="http://schemas.openxmlformats.org/presentationml/2006/main">
  <p:tag name="KSO_WM_TEMPLATE_CATEGORY" val="diagram"/>
  <p:tag name="KSO_WM_TEMPLATE_INDEX" val="20186156"/>
  <p:tag name="KSO_WM_UNIT_TYPE" val="l_h_i"/>
  <p:tag name="KSO_WM_UNIT_INDEX" val="1_4_2"/>
  <p:tag name="KSO_WM_UNIT_ID" val="diagram20186156_2*l_h_i*1_4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813.xml><?xml version="1.0" encoding="utf-8"?>
<p:tagLst xmlns:p="http://schemas.openxmlformats.org/presentationml/2006/main">
  <p:tag name="KSO_WM_TEMPLATE_CATEGORY" val="diagram"/>
  <p:tag name="KSO_WM_TEMPLATE_INDEX" val="20186156"/>
  <p:tag name="KSO_WM_UNIT_TYPE" val="l_h_a"/>
  <p:tag name="KSO_WM_UNIT_INDEX" val="1_3_1"/>
  <p:tag name="KSO_WM_UNIT_ID" val="diagram20186156_2*l_h_a*1_3_1"/>
  <p:tag name="KSO_WM_UNIT_LAYERLEVEL" val="1_1_1"/>
  <p:tag name="KSO_WM_UNIT_VALUE" val="13"/>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TEXT_FILL_FORE_SCHEMECOLOR_INDEX" val="5"/>
  <p:tag name="KSO_WM_UNIT_TEXT_FILL_TYPE" val="1"/>
  <p:tag name="KSO_WM_UNIT_USESOURCEFORMAT_APPLY" val="1"/>
</p:tagLst>
</file>

<file path=ppt/tags/tag814.xml><?xml version="1.0" encoding="utf-8"?>
<p:tagLst xmlns:p="http://schemas.openxmlformats.org/presentationml/2006/main">
  <p:tag name="KSO_WM_TEMPLATE_CATEGORY" val="diagram"/>
  <p:tag name="KSO_WM_TEMPLATE_INDEX" val="20186156"/>
  <p:tag name="KSO_WM_UNIT_TYPE" val="l_h_i"/>
  <p:tag name="KSO_WM_UNIT_INDEX" val="1_3_1"/>
  <p:tag name="KSO_WM_UNIT_ID" val="diagram20186156_2*l_h_i*1_3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815.xml><?xml version="1.0" encoding="utf-8"?>
<p:tagLst xmlns:p="http://schemas.openxmlformats.org/presentationml/2006/main">
  <p:tag name="KSO_WM_TEMPLATE_CATEGORY" val="diagram"/>
  <p:tag name="KSO_WM_TEMPLATE_INDEX" val="20186156"/>
  <p:tag name="KSO_WM_UNIT_TYPE" val="l_h_i"/>
  <p:tag name="KSO_WM_UNIT_INDEX" val="1_3_2"/>
  <p:tag name="KSO_WM_UNIT_ID" val="diagram20186156_2*l_h_i*1_3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816.xml><?xml version="1.0" encoding="utf-8"?>
<p:tagLst xmlns:p="http://schemas.openxmlformats.org/presentationml/2006/main">
  <p:tag name="KSO_WM_TEMPLATE_CATEGORY" val="diagram"/>
  <p:tag name="KSO_WM_TEMPLATE_INDEX" val="20186156"/>
  <p:tag name="KSO_WM_UNIT_TYPE" val="l_h_f"/>
  <p:tag name="KSO_WM_UNIT_INDEX" val="1_3_1"/>
  <p:tag name="KSO_WM_UNIT_ID" val="diagram20186156_2*l_h_f*1_3_1"/>
  <p:tag name="KSO_WM_UNIT_LAYERLEVEL" val="1_1_1"/>
  <p:tag name="KSO_WM_UNIT_VALUE" val="70"/>
  <p:tag name="KSO_WM_UNIT_HIGHLIGHT" val="0"/>
  <p:tag name="KSO_WM_UNIT_COMPATIBLE" val="0"/>
  <p:tag name="KSO_WM_UNIT_CLEAR" val="0"/>
  <p:tag name="KSO_WM_BEAUTIFY_FLAG" val="#wm#"/>
  <p:tag name="KSO_WM_TAG_VERSION" val="1.0"/>
  <p:tag name="KSO_WM_DIAGRAM_GROUP_CODE" val="l1-1"/>
  <p:tag name="KSO_WM_UNIT_PRESET_TEXT" val="Unified fonts make reading more fluent.&#13;Theme color makes PPT more convenient to change."/>
  <p:tag name="KSO_WM_UNIT_TEXT_FILL_FORE_SCHEMECOLOR_INDEX" val="13"/>
  <p:tag name="KSO_WM_UNIT_TEXT_FILL_TYPE" val="1"/>
  <p:tag name="KSO_WM_UNIT_USESOURCEFORMAT_APPLY" val="1"/>
</p:tagLst>
</file>

<file path=ppt/tags/tag817.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3_1*i*3"/>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3_1*i*4"/>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73_1*i*6"/>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73_1*i*7"/>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73_1*i*8"/>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98873_1*i*9"/>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824.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文字是您思想的提炼。"/>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873_1*f*1"/>
  <p:tag name="KSO_WM_TEMPLATE_CATEGORY" val="diagram"/>
  <p:tag name="KSO_WM_TEMPLATE_INDEX" val="2019887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98873_1*i*10"/>
  <p:tag name="KSO_WM_TEMPLATE_CATEGORY" val="diagram"/>
  <p:tag name="KSO_WM_TEMPLATE_INDEX" val="20198873"/>
  <p:tag name="KSO_WM_UNIT_LAYERLEVEL" val="1"/>
  <p:tag name="KSO_WM_TAG_VERSION" val="1.0"/>
  <p:tag name="KSO_WM_BEAUTIFY_FLAG" val="#wm#"/>
  <p:tag name="KSO_WM_UNIT_FILL_FORE_SCHEMECOLOR_INDEX" val="7"/>
  <p:tag name="KSO_WM_UNIT_FILL_TYPE" val="1"/>
  <p:tag name="KSO_WM_UNIT_USESOURCEFORMAT_APPLY" val="1"/>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98873_1*i*11"/>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98873_1*i*13"/>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28.xml><?xml version="1.0" encoding="utf-8"?>
<p:tagLst xmlns:p="http://schemas.openxmlformats.org/presentationml/2006/main">
  <p:tag name="KSO_WM_UNIT_VALUE" val="1218*90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73_1*d*1"/>
  <p:tag name="KSO_WM_TEMPLATE_CATEGORY" val="diagram"/>
  <p:tag name="KSO_WM_TEMPLATE_INDEX" val="20198873"/>
  <p:tag name="KSO_WM_UNIT_LAYERLEVEL" val="1"/>
  <p:tag name="KSO_WM_TAG_VERSION" val="1.0"/>
  <p:tag name="KSO_WM_BEAUTIFY_FLAG" val="#wm#"/>
  <p:tag name="KSO_WM_UNIT_USESOURCEFORMAT_APPLY" val="1"/>
</p:tagLst>
</file>

<file path=ppt/tags/tag829.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32.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33.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3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35.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836.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1*a*1"/>
  <p:tag name="KSO_WM_TEMPLATE_CATEGORY" val="custom"/>
  <p:tag name="KSO_WM_TEMPLATE_INDEX" val="20193327"/>
  <p:tag name="KSO_WM_UNIT_LAYERLEVEL" val="1"/>
  <p:tag name="KSO_WM_TAG_VERSION" val="1.0"/>
  <p:tag name="KSO_WM_BEAUTIFY_FLAG" val="#wm#"/>
</p:tagLst>
</file>

<file path=ppt/tags/tag837.xml><?xml version="1.0" encoding="utf-8"?>
<p:tagLst xmlns:p="http://schemas.openxmlformats.org/presentationml/2006/main">
  <p:tag name="KSO_WM_SLIDE_ID" val="custom20193327_11"/>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443">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jchxqen1">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自定义设计方案">
  <a:themeElements>
    <a:clrScheme name="自定义 443">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3owrvdeb">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自定义设计方案">
  <a:themeElements>
    <a:clrScheme name="Office">
      <a:dk1>
        <a:srgbClr val="404040"/>
      </a:dk1>
      <a:lt1>
        <a:sysClr val="window" lastClr="FFFFFF"/>
      </a:lt1>
      <a:dk2>
        <a:srgbClr val="000000"/>
      </a:dk2>
      <a:lt2>
        <a:srgbClr val="E7E6E6"/>
      </a:lt2>
      <a:accent1>
        <a:srgbClr val="FFD966"/>
      </a:accent1>
      <a:accent2>
        <a:srgbClr val="FFCC00"/>
      </a:accent2>
      <a:accent3>
        <a:srgbClr val="66CCFF"/>
      </a:accent3>
      <a:accent4>
        <a:srgbClr val="FFFFEF"/>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6156</Words>
  <Application>WPS 演示</Application>
  <PresentationFormat>全屏显示(4:3)</PresentationFormat>
  <Paragraphs>355</Paragraphs>
  <Slides>22</Slides>
  <Notes>3</Notes>
  <HiddenSlides>0</HiddenSlides>
  <MMClips>0</MMClips>
  <ScaleCrop>false</ScaleCrop>
  <HeadingPairs>
    <vt:vector size="6" baseType="variant">
      <vt:variant>
        <vt:lpstr>已用的字体</vt:lpstr>
      </vt:variant>
      <vt:variant>
        <vt:i4>13</vt:i4>
      </vt:variant>
      <vt:variant>
        <vt:lpstr>主题</vt:lpstr>
      </vt:variant>
      <vt:variant>
        <vt:i4>8</vt:i4>
      </vt:variant>
      <vt:variant>
        <vt:lpstr>幻灯片标题</vt:lpstr>
      </vt:variant>
      <vt:variant>
        <vt:i4>22</vt:i4>
      </vt:variant>
    </vt:vector>
  </HeadingPairs>
  <TitlesOfParts>
    <vt:vector size="43" baseType="lpstr">
      <vt:lpstr>Arial</vt:lpstr>
      <vt:lpstr>宋体</vt:lpstr>
      <vt:lpstr>Wingdings</vt:lpstr>
      <vt:lpstr>微软雅黑</vt:lpstr>
      <vt:lpstr>汉仪旗黑-85S</vt:lpstr>
      <vt:lpstr>Segoe UI</vt:lpstr>
      <vt:lpstr>Arial</vt:lpstr>
      <vt:lpstr>Times New Roman</vt:lpstr>
      <vt:lpstr>Arial Unicode MS</vt:lpstr>
      <vt:lpstr>黑体</vt:lpstr>
      <vt:lpstr>Wingdings</vt:lpstr>
      <vt:lpstr>Open Sans</vt:lpstr>
      <vt:lpstr>華康圓體 Std W3</vt:lpstr>
      <vt:lpstr>1_Office 主题​​</vt:lpstr>
      <vt:lpstr>1_自定义设计方案</vt:lpstr>
      <vt:lpstr>2_自定义设计方案</vt:lpstr>
      <vt:lpstr>3_自定义设计方案</vt:lpstr>
      <vt:lpstr>4_自定义设计方案</vt:lpstr>
      <vt:lpstr>5_自定义设计方案</vt:lpstr>
      <vt:lpstr>6_自定义设计方案</vt:lpstr>
      <vt:lpstr>2_Office 主题​​</vt:lpstr>
      <vt:lpstr>创新创业市场与商业模式分析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qsl</cp:lastModifiedBy>
  <cp:revision>163</cp:revision>
  <dcterms:created xsi:type="dcterms:W3CDTF">2015-10-18T14:38:00Z</dcterms:created>
  <dcterms:modified xsi:type="dcterms:W3CDTF">2020-04-23T02:53:05Z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