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7" r:id="rId6"/>
    <p:sldMasterId id="2147483709" r:id="rId7"/>
    <p:sldMasterId id="2147483721" r:id="rId8"/>
    <p:sldMasterId id="2147483733" r:id="rId9"/>
    <p:sldMasterId id="2147483746" r:id="rId10"/>
    <p:sldMasterId id="2147483752" r:id="rId11"/>
    <p:sldMasterId id="2147483765" r:id="rId12"/>
  </p:sldMasterIdLst>
  <p:notesMasterIdLst>
    <p:notesMasterId r:id="rId17"/>
  </p:notesMasterIdLst>
  <p:handoutMasterIdLst>
    <p:handoutMasterId r:id="rId60"/>
  </p:handoutMasterIdLst>
  <p:sldIdLst>
    <p:sldId id="689" r:id="rId13"/>
    <p:sldId id="691" r:id="rId14"/>
    <p:sldId id="693" r:id="rId15"/>
    <p:sldId id="695" r:id="rId16"/>
    <p:sldId id="697" r:id="rId18"/>
    <p:sldId id="699" r:id="rId19"/>
    <p:sldId id="701" r:id="rId20"/>
    <p:sldId id="527" r:id="rId21"/>
    <p:sldId id="702" r:id="rId22"/>
    <p:sldId id="703" r:id="rId23"/>
    <p:sldId id="704" r:id="rId24"/>
    <p:sldId id="706" r:id="rId25"/>
    <p:sldId id="707" r:id="rId26"/>
    <p:sldId id="708" r:id="rId27"/>
    <p:sldId id="709" r:id="rId28"/>
    <p:sldId id="710" r:id="rId29"/>
    <p:sldId id="612" r:id="rId30"/>
    <p:sldId id="613" r:id="rId31"/>
    <p:sldId id="614" r:id="rId32"/>
    <p:sldId id="615" r:id="rId33"/>
    <p:sldId id="616" r:id="rId34"/>
    <p:sldId id="617" r:id="rId35"/>
    <p:sldId id="618" r:id="rId36"/>
    <p:sldId id="619" r:id="rId37"/>
    <p:sldId id="537" r:id="rId38"/>
    <p:sldId id="538" r:id="rId39"/>
    <p:sldId id="539" r:id="rId40"/>
    <p:sldId id="566" r:id="rId41"/>
    <p:sldId id="540" r:id="rId42"/>
    <p:sldId id="541" r:id="rId43"/>
    <p:sldId id="542" r:id="rId44"/>
    <p:sldId id="543" r:id="rId45"/>
    <p:sldId id="544" r:id="rId46"/>
    <p:sldId id="545" r:id="rId47"/>
    <p:sldId id="553" r:id="rId48"/>
    <p:sldId id="750" r:id="rId49"/>
    <p:sldId id="600" r:id="rId50"/>
    <p:sldId id="601" r:id="rId51"/>
    <p:sldId id="602" r:id="rId52"/>
    <p:sldId id="603" r:id="rId53"/>
    <p:sldId id="605" r:id="rId54"/>
    <p:sldId id="608" r:id="rId55"/>
    <p:sldId id="751" r:id="rId56"/>
    <p:sldId id="610" r:id="rId57"/>
    <p:sldId id="611" r:id="rId58"/>
    <p:sldId id="753" r:id="rId59"/>
  </p:sldIdLst>
  <p:sldSz cx="12192000" cy="6858000"/>
  <p:notesSz cx="6858000" cy="9144000"/>
  <p:custDataLst>
    <p:tags r:id="rId65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7" userDrawn="1">
          <p15:clr>
            <a:srgbClr val="A4A3A4"/>
          </p15:clr>
        </p15:guide>
        <p15:guide id="2" pos="37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Wayne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669900"/>
    <a:srgbClr val="0099CC"/>
    <a:srgbClr val="009999"/>
    <a:srgbClr val="CC3300"/>
    <a:srgbClr val="333333"/>
    <a:srgbClr val="0075C2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077"/>
        <p:guide pos="3788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5" Type="http://schemas.openxmlformats.org/officeDocument/2006/relationships/tags" Target="tags/tag103.xml"/><Relationship Id="rId64" Type="http://schemas.openxmlformats.org/officeDocument/2006/relationships/commentAuthors" Target="commentAuthors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6.xml"/><Relationship Id="rId58" Type="http://schemas.openxmlformats.org/officeDocument/2006/relationships/slide" Target="slides/slide45.xml"/><Relationship Id="rId57" Type="http://schemas.openxmlformats.org/officeDocument/2006/relationships/slide" Target="slides/slide44.xml"/><Relationship Id="rId56" Type="http://schemas.openxmlformats.org/officeDocument/2006/relationships/slide" Target="slides/slide43.xml"/><Relationship Id="rId55" Type="http://schemas.openxmlformats.org/officeDocument/2006/relationships/slide" Target="slides/slide42.xml"/><Relationship Id="rId54" Type="http://schemas.openxmlformats.org/officeDocument/2006/relationships/slide" Target="slides/slide41.xml"/><Relationship Id="rId53" Type="http://schemas.openxmlformats.org/officeDocument/2006/relationships/slide" Target="slides/slide40.xml"/><Relationship Id="rId52" Type="http://schemas.openxmlformats.org/officeDocument/2006/relationships/slide" Target="slides/slide39.xml"/><Relationship Id="rId51" Type="http://schemas.openxmlformats.org/officeDocument/2006/relationships/slide" Target="slides/slide38.xml"/><Relationship Id="rId50" Type="http://schemas.openxmlformats.org/officeDocument/2006/relationships/slide" Target="slides/slide37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6.xml"/><Relationship Id="rId48" Type="http://schemas.openxmlformats.org/officeDocument/2006/relationships/slide" Target="slides/slide35.xml"/><Relationship Id="rId47" Type="http://schemas.openxmlformats.org/officeDocument/2006/relationships/slide" Target="slides/slide34.xml"/><Relationship Id="rId46" Type="http://schemas.openxmlformats.org/officeDocument/2006/relationships/slide" Target="slides/slide33.xml"/><Relationship Id="rId45" Type="http://schemas.openxmlformats.org/officeDocument/2006/relationships/slide" Target="slides/slide32.xml"/><Relationship Id="rId44" Type="http://schemas.openxmlformats.org/officeDocument/2006/relationships/slide" Target="slides/slide31.xml"/><Relationship Id="rId43" Type="http://schemas.openxmlformats.org/officeDocument/2006/relationships/slide" Target="slides/slide30.xml"/><Relationship Id="rId42" Type="http://schemas.openxmlformats.org/officeDocument/2006/relationships/slide" Target="slides/slide29.xml"/><Relationship Id="rId41" Type="http://schemas.openxmlformats.org/officeDocument/2006/relationships/slide" Target="slides/slide28.xml"/><Relationship Id="rId40" Type="http://schemas.openxmlformats.org/officeDocument/2006/relationships/slide" Target="slides/slide27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6.xml"/><Relationship Id="rId38" Type="http://schemas.openxmlformats.org/officeDocument/2006/relationships/slide" Target="slides/slide25.xml"/><Relationship Id="rId37" Type="http://schemas.openxmlformats.org/officeDocument/2006/relationships/slide" Target="slides/slide24.xml"/><Relationship Id="rId36" Type="http://schemas.openxmlformats.org/officeDocument/2006/relationships/slide" Target="slides/slide23.xml"/><Relationship Id="rId35" Type="http://schemas.openxmlformats.org/officeDocument/2006/relationships/slide" Target="slides/slide22.xml"/><Relationship Id="rId34" Type="http://schemas.openxmlformats.org/officeDocument/2006/relationships/slide" Target="slides/slide21.xml"/><Relationship Id="rId33" Type="http://schemas.openxmlformats.org/officeDocument/2006/relationships/slide" Target="slides/slide20.xml"/><Relationship Id="rId32" Type="http://schemas.openxmlformats.org/officeDocument/2006/relationships/slide" Target="slides/slide19.xml"/><Relationship Id="rId31" Type="http://schemas.openxmlformats.org/officeDocument/2006/relationships/slide" Target="slides/slide18.xml"/><Relationship Id="rId30" Type="http://schemas.openxmlformats.org/officeDocument/2006/relationships/slide" Target="slides/slide1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8" Type="http://schemas.openxmlformats.org/officeDocument/2006/relationships/slide" Target="slides/slide15.xml"/><Relationship Id="rId27" Type="http://schemas.openxmlformats.org/officeDocument/2006/relationships/slide" Target="slides/slide14.xml"/><Relationship Id="rId26" Type="http://schemas.openxmlformats.org/officeDocument/2006/relationships/slide" Target="slides/slide13.xml"/><Relationship Id="rId25" Type="http://schemas.openxmlformats.org/officeDocument/2006/relationships/slide" Target="slides/slide12.xml"/><Relationship Id="rId24" Type="http://schemas.openxmlformats.org/officeDocument/2006/relationships/slide" Target="slides/slide11.xml"/><Relationship Id="rId23" Type="http://schemas.openxmlformats.org/officeDocument/2006/relationships/slide" Target="slides/slide10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slide" Target="slides/slide1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en-US" altLang="x-none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en-US" altLang="x-none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Rectangle 4"/>
          <p:cNvSpPr>
            <a:spLocks noGrp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8197" name="Rectangle 5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819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en-US" altLang="x-none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Rectangle 7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5.emf"/><Relationship Id="rId6" Type="http://schemas.openxmlformats.org/officeDocument/2006/relationships/tags" Target="../tags/tag3.xml"/><Relationship Id="rId5" Type="http://schemas.openxmlformats.org/officeDocument/2006/relationships/image" Target="../media/image14.emf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28629" y="862013"/>
            <a:ext cx="2736321" cy="54467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862013"/>
            <a:ext cx="8050336" cy="54467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854575"/>
            <a:ext cx="12192000" cy="2003425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22532" name="图片 5"/>
          <p:cNvPicPr>
            <a:picLocks noChangeAspect="1"/>
          </p:cNvPicPr>
          <p:nvPr userDrawn="1"/>
        </p:nvPicPr>
        <p:blipFill>
          <a:blip r:embed="rId2"/>
          <a:srcRect t="58064"/>
          <a:stretch>
            <a:fillRect/>
          </a:stretch>
        </p:blipFill>
        <p:spPr>
          <a:xfrm>
            <a:off x="2894013" y="3981450"/>
            <a:ext cx="6370637" cy="287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0" y="4259263"/>
            <a:ext cx="3810000" cy="259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53325" y="0"/>
            <a:ext cx="4638675" cy="316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3557" name="Freeform 244"/>
          <p:cNvSpPr/>
          <p:nvPr userDrawn="1"/>
        </p:nvSpPr>
        <p:spPr>
          <a:xfrm flipH="1" flipV="1">
            <a:off x="10699750" y="1209675"/>
            <a:ext cx="415925" cy="428625"/>
          </a:xfrm>
          <a:custGeom>
            <a:avLst/>
            <a:gdLst/>
            <a:ahLst/>
            <a:cxnLst>
              <a:cxn ang="0">
                <a:pos x="415549" y="294050"/>
              </a:cxn>
              <a:cxn ang="0">
                <a:pos x="286141" y="294050"/>
              </a:cxn>
              <a:cxn ang="0">
                <a:pos x="286141" y="428625"/>
              </a:cxn>
              <a:cxn ang="0">
                <a:pos x="129407" y="428625"/>
              </a:cxn>
              <a:cxn ang="0">
                <a:pos x="129407" y="294050"/>
              </a:cxn>
              <a:cxn ang="0">
                <a:pos x="0" y="294050"/>
              </a:cxn>
              <a:cxn ang="0">
                <a:pos x="0" y="134574"/>
              </a:cxn>
              <a:cxn ang="0">
                <a:pos x="129407" y="134574"/>
              </a:cxn>
              <a:cxn ang="0">
                <a:pos x="129407" y="0"/>
              </a:cxn>
              <a:cxn ang="0">
                <a:pos x="286141" y="0"/>
              </a:cxn>
              <a:cxn ang="0">
                <a:pos x="286141" y="134574"/>
              </a:cxn>
              <a:cxn ang="0">
                <a:pos x="415549" y="134574"/>
              </a:cxn>
              <a:cxn ang="0">
                <a:pos x="415549" y="294050"/>
              </a:cxn>
            </a:cxnLst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 w="9525" cap="flat" cmpd="sng">
            <a:solidFill>
              <a:srgbClr val="0F365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4"/>
          <p:cNvPicPr>
            <a:picLocks noChangeAspect="1"/>
          </p:cNvPicPr>
          <p:nvPr userDrawn="1"/>
        </p:nvPicPr>
        <p:blipFill>
          <a:blip r:embed="rId2"/>
          <a:srcRect t="30647" r="71388" b="42088"/>
          <a:stretch>
            <a:fillRect/>
          </a:stretch>
        </p:blipFill>
        <p:spPr>
          <a:xfrm>
            <a:off x="0" y="473075"/>
            <a:ext cx="2252663" cy="321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312738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2000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5604" name="文本框 8"/>
          <p:cNvSpPr txBox="1"/>
          <p:nvPr userDrawn="1"/>
        </p:nvSpPr>
        <p:spPr>
          <a:xfrm rot="-5400000">
            <a:off x="-1373187" y="4148138"/>
            <a:ext cx="378460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5" name="文本框 21"/>
          <p:cNvSpPr txBox="1"/>
          <p:nvPr userDrawn="1"/>
        </p:nvSpPr>
        <p:spPr>
          <a:xfrm>
            <a:off x="328613" y="71438"/>
            <a:ext cx="3783012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5605" idx="3"/>
          </p:cNvCxnSpPr>
          <p:nvPr userDrawn="1"/>
        </p:nvCxnSpPr>
        <p:spPr>
          <a:xfrm>
            <a:off x="4111625" y="239713"/>
            <a:ext cx="56149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5605" idx="3"/>
          </p:cNvCxnSpPr>
          <p:nvPr userDrawn="1"/>
        </p:nvCxnSpPr>
        <p:spPr>
          <a:xfrm flipV="1">
            <a:off x="619125" y="6597650"/>
            <a:ext cx="113442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5605" idx="3"/>
          </p:cNvCxnSpPr>
          <p:nvPr userDrawn="1"/>
        </p:nvCxnSpPr>
        <p:spPr>
          <a:xfrm>
            <a:off x="11963400" y="209550"/>
            <a:ext cx="0" cy="6388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5588" y="1911350"/>
            <a:ext cx="11618913" cy="360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365" strike="noStrike" noProof="1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773238"/>
            <a:ext cx="5456533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3667" y="1773238"/>
            <a:ext cx="5456533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76255" y="836613"/>
            <a:ext cx="2783945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836613"/>
            <a:ext cx="8190449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3189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1761" y="1916113"/>
            <a:ext cx="5363189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3189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1761" y="1916113"/>
            <a:ext cx="5363189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28629" y="862013"/>
            <a:ext cx="2736321" cy="54467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862013"/>
            <a:ext cx="8050336" cy="54467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5482106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4.xml"/><Relationship Id="rId8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7.xml"/><Relationship Id="rId13" Type="http://schemas.openxmlformats.org/officeDocument/2006/relationships/theme" Target="../theme/theme10.xml"/><Relationship Id="rId12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96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6.xml"/><Relationship Id="rId8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9.xml"/><Relationship Id="rId13" Type="http://schemas.openxmlformats.org/officeDocument/2006/relationships/theme" Target="../theme/theme11.xml"/><Relationship Id="rId12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5" Type="http://schemas.openxmlformats.org/officeDocument/2006/relationships/theme" Target="../theme/theme5.xml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6.jpe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3" Type="http://schemas.openxmlformats.org/officeDocument/2006/relationships/theme" Target="../theme/theme6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3" Type="http://schemas.openxmlformats.org/officeDocument/2006/relationships/theme" Target="../theme/theme7.xml"/><Relationship Id="rId12" Type="http://schemas.openxmlformats.org/officeDocument/2006/relationships/image" Target="../media/image9.jpeg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3" Type="http://schemas.openxmlformats.org/officeDocument/2006/relationships/theme" Target="../theme/theme8.xml"/><Relationship Id="rId12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46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13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  <a:prstGeom prst="rect">
            <a:avLst/>
          </a:prstGeom>
          <a:noFill/>
          <a:ln w="9525">
            <a:noFill/>
          </a:ln>
        </p:spPr>
        <p:txBody>
          <a:bodyPr lIns="80139" tIns="40069" rIns="80139" bIns="40069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22"/>
          <p:cNvSpPr/>
          <p:nvPr/>
        </p:nvSpPr>
        <p:spPr>
          <a:xfrm>
            <a:off x="-3122083" y="-100012"/>
            <a:ext cx="2978149" cy="5307012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7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:18-20pt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 :18--20pt  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:18-24pt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):16-20pt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9" name="Rectangle 152"/>
          <p:cNvSpPr>
            <a:spLocks noGrp="1"/>
          </p:cNvSpPr>
          <p:nvPr>
            <p:ph type="body" idx="1"/>
          </p:nvPr>
        </p:nvSpPr>
        <p:spPr>
          <a:xfrm>
            <a:off x="719667" y="1916113"/>
            <a:ext cx="10945284" cy="4392612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Rectangle 159"/>
          <p:cNvSpPr/>
          <p:nvPr/>
        </p:nvSpPr>
        <p:spPr>
          <a:xfrm>
            <a:off x="-1009649" y="1359535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1" name="Rectangle 160"/>
          <p:cNvSpPr/>
          <p:nvPr/>
        </p:nvSpPr>
        <p:spPr>
          <a:xfrm>
            <a:off x="-1009649" y="5248910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2" name="Rectangle 229"/>
          <p:cNvSpPr/>
          <p:nvPr/>
        </p:nvSpPr>
        <p:spPr>
          <a:xfrm>
            <a:off x="-1009649" y="18659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3" name="Rectangle 232"/>
          <p:cNvSpPr/>
          <p:nvPr/>
        </p:nvSpPr>
        <p:spPr>
          <a:xfrm>
            <a:off x="-1009649" y="4817110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4" name="Rectangle 233"/>
          <p:cNvSpPr/>
          <p:nvPr/>
        </p:nvSpPr>
        <p:spPr>
          <a:xfrm>
            <a:off x="-1009649" y="57521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5" name="Line 235"/>
          <p:cNvSpPr/>
          <p:nvPr/>
        </p:nvSpPr>
        <p:spPr>
          <a:xfrm flipH="1">
            <a:off x="-2832100" y="2420938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777777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2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"/>
          <p:cNvSpPr>
            <a:spLocks noGrp="1"/>
          </p:cNvSpPr>
          <p:nvPr>
            <p:ph type="title"/>
          </p:nvPr>
        </p:nvSpPr>
        <p:spPr>
          <a:xfrm>
            <a:off x="4176184" y="836613"/>
            <a:ext cx="7584016" cy="654050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3"/>
          <p:cNvSpPr>
            <a:spLocks noGrp="1"/>
          </p:cNvSpPr>
          <p:nvPr>
            <p:ph type="body" idx="1"/>
          </p:nvPr>
        </p:nvSpPr>
        <p:spPr>
          <a:xfrm>
            <a:off x="624417" y="1773238"/>
            <a:ext cx="11135783" cy="4319587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3" name="Rectangle 7"/>
          <p:cNvSpPr/>
          <p:nvPr/>
        </p:nvSpPr>
        <p:spPr>
          <a:xfrm>
            <a:off x="-3312583" y="-100012"/>
            <a:ext cx="3227916" cy="5308600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:35-40pt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 :16-24pt  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:28-30pt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):18-30pt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54" name="Rectangle 21"/>
          <p:cNvSpPr/>
          <p:nvPr/>
        </p:nvSpPr>
        <p:spPr>
          <a:xfrm>
            <a:off x="-1009649" y="1432560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5" name="Rectangle 22"/>
          <p:cNvSpPr/>
          <p:nvPr/>
        </p:nvSpPr>
        <p:spPr>
          <a:xfrm>
            <a:off x="-1009649" y="193579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-1009649" y="5320348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-1009649" y="4888548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8" name="Line 29"/>
          <p:cNvSpPr/>
          <p:nvPr/>
        </p:nvSpPr>
        <p:spPr>
          <a:xfrm flipH="1">
            <a:off x="-2832100" y="2492375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0" descr="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15"/>
          <p:cNvSpPr txBox="1"/>
          <p:nvPr/>
        </p:nvSpPr>
        <p:spPr>
          <a:xfrm>
            <a:off x="8365067" y="2762250"/>
            <a:ext cx="3102610" cy="1090295"/>
          </a:xfrm>
          <a:prstGeom prst="rect">
            <a:avLst/>
          </a:prstGeom>
          <a:noFill/>
          <a:ln w="9525">
            <a:noFill/>
          </a:ln>
        </p:spPr>
        <p:txBody>
          <a:bodyPr wrap="none" lIns="105600" tIns="52800" rIns="105600" bIns="52800">
            <a:spAutoFit/>
          </a:bodyPr>
          <a:p>
            <a:pPr lvl="0" defTabSz="802005" eaLnBrk="1" hangingPunct="1"/>
            <a:r>
              <a:rPr lang="en-US" altLang="zh-CN" sz="6400" dirty="0">
                <a:latin typeface="Arial" panose="020B0604020202020204" pitchFamily="34" charset="0"/>
              </a:rPr>
              <a:t>Thanks!</a:t>
            </a:r>
            <a:endParaRPr lang="en-US" altLang="zh-CN" sz="6400" dirty="0">
              <a:latin typeface="Arial" panose="020B0604020202020204" pitchFamily="34" charset="0"/>
            </a:endParaRPr>
          </a:p>
        </p:txBody>
      </p:sp>
      <p:sp>
        <p:nvSpPr>
          <p:cNvPr id="3076" name="Text Box 17"/>
          <p:cNvSpPr txBox="1"/>
          <p:nvPr/>
        </p:nvSpPr>
        <p:spPr>
          <a:xfrm>
            <a:off x="8784167" y="3429000"/>
            <a:ext cx="2287270" cy="392430"/>
          </a:xfrm>
          <a:prstGeom prst="rect">
            <a:avLst/>
          </a:prstGeom>
          <a:noFill/>
          <a:ln w="9525">
            <a:noFill/>
          </a:ln>
        </p:spPr>
        <p:txBody>
          <a:bodyPr wrap="none" lIns="105600" tIns="52800" rIns="105600" bIns="52800">
            <a:spAutoFit/>
          </a:bodyPr>
          <a:p>
            <a:pPr lvl="0" defTabSz="802005" eaLnBrk="1" hangingPunct="1"/>
            <a:r>
              <a:rPr lang="en-US" altLang="zh-CN" sz="1865" b="1" dirty="0">
                <a:latin typeface="Arial" panose="020B0604020202020204" pitchFamily="34" charset="0"/>
              </a:rPr>
              <a:t>www.pkucare.com</a:t>
            </a:r>
            <a:endParaRPr lang="en-US" altLang="zh-CN" sz="1865" b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任意多边形 6"/>
          <p:cNvSpPr/>
          <p:nvPr/>
        </p:nvSpPr>
        <p:spPr>
          <a:xfrm>
            <a:off x="-12700" y="-7937"/>
            <a:ext cx="12217400" cy="1041400"/>
          </a:xfrm>
          <a:custGeom>
            <a:avLst/>
            <a:gdLst>
              <a:gd name="txL" fmla="*/ 0 w 5772"/>
              <a:gd name="txT" fmla="*/ 0 h 656"/>
              <a:gd name="txR" fmla="*/ 5772 w 5772"/>
              <a:gd name="txB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xL" t="txT" r="txR" b="tx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E7E7E7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4099" name="任意多边形 7"/>
          <p:cNvSpPr/>
          <p:nvPr/>
        </p:nvSpPr>
        <p:spPr>
          <a:xfrm>
            <a:off x="5842000" y="-7937"/>
            <a:ext cx="6350000" cy="638175"/>
          </a:xfrm>
          <a:custGeom>
            <a:avLst/>
            <a:gdLst>
              <a:gd name="txL" fmla="*/ 0 w 3000"/>
              <a:gd name="txT" fmla="*/ 0 h 595"/>
              <a:gd name="txR" fmla="*/ 3000 w 3000"/>
              <a:gd name="txB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xL" t="txT" r="txR" b="tx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BCBCBC">
                  <a:alpha val="29999"/>
                </a:srgbClr>
              </a:gs>
              <a:gs pos="80000">
                <a:srgbClr val="009BE5">
                  <a:alpha val="42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410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2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103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4104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4105" name="组合 1"/>
          <p:cNvGrpSpPr/>
          <p:nvPr/>
        </p:nvGrpSpPr>
        <p:grpSpPr>
          <a:xfrm>
            <a:off x="-25400" y="203200"/>
            <a:ext cx="12240684" cy="647700"/>
            <a:chOff x="0" y="0"/>
            <a:chExt cx="9180548" cy="649224"/>
          </a:xfrm>
        </p:grpSpPr>
        <p:grpSp>
          <p:nvGrpSpPr>
            <p:cNvPr id="4106" name="任意多边形 11"/>
            <p:cNvGrpSpPr/>
            <p:nvPr/>
          </p:nvGrpSpPr>
          <p:grpSpPr>
            <a:xfrm>
              <a:off x="12954" y="-228119"/>
              <a:ext cx="9131843" cy="1050979"/>
              <a:chOff x="0" y="0"/>
              <a:chExt cx="9131808" cy="1048512"/>
            </a:xfrm>
          </p:grpSpPr>
          <p:pic>
            <p:nvPicPr>
              <p:cNvPr id="4107" name="任意多边形 11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9131808" cy="1048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08" name="文本框 4107"/>
              <p:cNvSpPr txBox="1"/>
              <p:nvPr/>
            </p:nvSpPr>
            <p:spPr>
              <a:xfrm rot="21435692">
                <a:off x="-23195" y="446845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lvl="0" eaLnBrk="1" hangingPunct="1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109" name="任意多边形 12"/>
            <p:cNvGrpSpPr/>
            <p:nvPr/>
          </p:nvGrpSpPr>
          <p:grpSpPr>
            <a:xfrm>
              <a:off x="12954" y="-154795"/>
              <a:ext cx="9156227" cy="910441"/>
              <a:chOff x="0" y="0"/>
              <a:chExt cx="9156192" cy="908304"/>
            </a:xfrm>
          </p:grpSpPr>
          <p:pic>
            <p:nvPicPr>
              <p:cNvPr id="4110" name="任意多边形 12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9156192" cy="908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1" name="文本框 4110"/>
              <p:cNvSpPr txBox="1"/>
              <p:nvPr/>
            </p:nvSpPr>
            <p:spPr>
              <a:xfrm rot="21435692">
                <a:off x="-15618" y="447211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lvl="0" eaLnBrk="1" hangingPunct="1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任意多边形 6"/>
          <p:cNvSpPr/>
          <p:nvPr/>
        </p:nvSpPr>
        <p:spPr>
          <a:xfrm>
            <a:off x="-12700" y="-7937"/>
            <a:ext cx="12217400" cy="1041400"/>
          </a:xfrm>
          <a:custGeom>
            <a:avLst/>
            <a:gdLst>
              <a:gd name="txL" fmla="*/ 0 w 5772"/>
              <a:gd name="txT" fmla="*/ 0 h 656"/>
              <a:gd name="txR" fmla="*/ 5772 w 5772"/>
              <a:gd name="txB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xL" t="txT" r="txR" b="tx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9A9A9A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5123" name="任意多边形 7"/>
          <p:cNvSpPr/>
          <p:nvPr/>
        </p:nvSpPr>
        <p:spPr>
          <a:xfrm>
            <a:off x="5842000" y="-7937"/>
            <a:ext cx="6350000" cy="638175"/>
          </a:xfrm>
          <a:custGeom>
            <a:avLst/>
            <a:gdLst>
              <a:gd name="txL" fmla="*/ 0 w 3000"/>
              <a:gd name="txT" fmla="*/ 0 h 595"/>
              <a:gd name="txR" fmla="*/ 3000 w 3000"/>
              <a:gd name="txB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xL" t="txT" r="txR" b="tx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7C7C7C">
                  <a:alpha val="29999"/>
                </a:srgbClr>
              </a:gs>
              <a:gs pos="80000">
                <a:srgbClr val="009BE5">
                  <a:alpha val="42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grpSp>
        <p:nvGrpSpPr>
          <p:cNvPr id="5124" name="组合 1"/>
          <p:cNvGrpSpPr/>
          <p:nvPr/>
        </p:nvGrpSpPr>
        <p:grpSpPr>
          <a:xfrm>
            <a:off x="-25400" y="203200"/>
            <a:ext cx="12240684" cy="647700"/>
            <a:chOff x="0" y="0"/>
            <a:chExt cx="9180548" cy="649224"/>
          </a:xfrm>
        </p:grpSpPr>
        <p:grpSp>
          <p:nvGrpSpPr>
            <p:cNvPr id="5125" name="任意多边形 11"/>
            <p:cNvGrpSpPr/>
            <p:nvPr/>
          </p:nvGrpSpPr>
          <p:grpSpPr>
            <a:xfrm>
              <a:off x="12954" y="-228119"/>
              <a:ext cx="9131843" cy="1050979"/>
              <a:chOff x="0" y="0"/>
              <a:chExt cx="9131808" cy="1048512"/>
            </a:xfrm>
          </p:grpSpPr>
          <p:pic>
            <p:nvPicPr>
              <p:cNvPr id="5126" name="任意多边形 11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9131808" cy="1048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27" name="文本框 5126"/>
              <p:cNvSpPr txBox="1"/>
              <p:nvPr/>
            </p:nvSpPr>
            <p:spPr>
              <a:xfrm rot="21435692">
                <a:off x="-23195" y="446845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lvl="0" eaLnBrk="1" hangingPunct="1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8" name="任意多边形 12"/>
            <p:cNvGrpSpPr/>
            <p:nvPr/>
          </p:nvGrpSpPr>
          <p:grpSpPr>
            <a:xfrm>
              <a:off x="12954" y="-154795"/>
              <a:ext cx="9156227" cy="910441"/>
              <a:chOff x="0" y="0"/>
              <a:chExt cx="9156192" cy="908304"/>
            </a:xfrm>
          </p:grpSpPr>
          <p:pic>
            <p:nvPicPr>
              <p:cNvPr id="5129" name="任意多边形 1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9156192" cy="908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30" name="文本框 5129"/>
              <p:cNvSpPr txBox="1"/>
              <p:nvPr/>
            </p:nvSpPr>
            <p:spPr>
              <a:xfrm rot="21435692">
                <a:off x="-15618" y="447211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lvl="0" eaLnBrk="1" hangingPunct="1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131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32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33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D1EAEE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1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D1EAEE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51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D1EAEE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单圆角矩形 13"/>
          <p:cNvSpPr/>
          <p:nvPr/>
        </p:nvSpPr>
        <p:spPr>
          <a:xfrm rot="-21180000" flipV="1">
            <a:off x="4220633" y="1108075"/>
            <a:ext cx="7010400" cy="4114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7774" y="0"/>
              </a:cxn>
              <a:cxn ang="0">
                <a:pos x="5257800" y="150026"/>
              </a:cxn>
              <a:cxn ang="0">
                <a:pos x="5257800" y="4114800"/>
              </a:cxn>
              <a:cxn ang="0">
                <a:pos x="0" y="411480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3175" cap="rnd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outerShdw dist="38500" dir="7500040" sx="98500" sy="100079" kx="82423" algn="tl" rotWithShape="0">
              <a:srgbClr val="000000">
                <a:alpha val="25000"/>
              </a:srgbClr>
            </a:outerShdw>
          </a:effectLst>
        </p:spPr>
        <p:txBody>
          <a:bodyPr/>
          <a:p>
            <a:endParaRPr lang="zh-CN" altLang="en-US" sz="1865"/>
          </a:p>
        </p:txBody>
      </p:sp>
      <p:sp>
        <p:nvSpPr>
          <p:cNvPr id="6147" name="直角三角形 14"/>
          <p:cNvSpPr/>
          <p:nvPr/>
        </p:nvSpPr>
        <p:spPr>
          <a:xfrm rot="-21180000" flipV="1">
            <a:off x="10672233" y="5359400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6350" dir="12899787" algn="ctr" rotWithShape="0">
              <a:srgbClr val="000000">
                <a:alpha val="43999"/>
              </a:srgbClr>
            </a:outerShdw>
          </a:effectLst>
        </p:spPr>
        <p:txBody>
          <a:bodyPr anchor="ctr" anchorCtr="0"/>
          <a:p>
            <a:pPr lvl="0" algn="ctr" eaLnBrk="1" hangingPunct="1"/>
            <a:endParaRPr lang="en-US" altLang="x-none" sz="2400" dirty="0">
              <a:solidFill>
                <a:srgbClr val="FFFFFF"/>
              </a:solidFill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  <p:sp>
        <p:nvSpPr>
          <p:cNvPr id="6148" name="任意多边形 15"/>
          <p:cNvSpPr/>
          <p:nvPr/>
        </p:nvSpPr>
        <p:spPr>
          <a:xfrm flipV="1">
            <a:off x="-12700" y="5816600"/>
            <a:ext cx="12217400" cy="1041400"/>
          </a:xfrm>
          <a:custGeom>
            <a:avLst/>
            <a:gdLst>
              <a:gd name="txL" fmla="*/ 0 w 5772"/>
              <a:gd name="txT" fmla="*/ 0 h 656"/>
              <a:gd name="txR" fmla="*/ 5772 w 5772"/>
              <a:gd name="txB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xL" t="txT" r="txR" b="tx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E7E7E7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6149" name="任意多边形 16"/>
          <p:cNvSpPr/>
          <p:nvPr/>
        </p:nvSpPr>
        <p:spPr>
          <a:xfrm flipV="1">
            <a:off x="5842000" y="6219825"/>
            <a:ext cx="6350000" cy="638175"/>
          </a:xfrm>
          <a:custGeom>
            <a:avLst/>
            <a:gdLst>
              <a:gd name="txL" fmla="*/ 0 w 3000"/>
              <a:gd name="txT" fmla="*/ 0 h 595"/>
              <a:gd name="txR" fmla="*/ 3000 w 3000"/>
              <a:gd name="txB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xL" t="txT" r="txR" b="tx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BCBCBC">
                  <a:alpha val="29999"/>
                </a:srgbClr>
              </a:gs>
              <a:gs pos="80000">
                <a:srgbClr val="009BE5">
                  <a:alpha val="42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615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52" name="日期占位符 4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153" name="页脚占位符 5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6154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769600" y="6356350"/>
            <a:ext cx="812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22" descr="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16"/>
          <p:cNvSpPr txBox="1"/>
          <p:nvPr/>
        </p:nvSpPr>
        <p:spPr>
          <a:xfrm>
            <a:off x="-3505200" y="-26987"/>
            <a:ext cx="3393017" cy="4723130"/>
          </a:xfrm>
          <a:prstGeom prst="rect">
            <a:avLst/>
          </a:prstGeom>
          <a:noFill/>
          <a:ln w="9525">
            <a:noFill/>
          </a:ln>
        </p:spPr>
        <p:txBody>
          <a:bodyPr lIns="106852" tIns="53425" rIns="106852" bIns="53425">
            <a:spAutoFit/>
          </a:bodyPr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英文标题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:30-40pt  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:26-30pt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:R119 G119 B119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:Arial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中文标题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:20-40pt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宋体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:24-28pt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:R119  G119  B119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2" name="Text Box 19"/>
          <p:cNvSpPr txBox="1"/>
          <p:nvPr/>
        </p:nvSpPr>
        <p:spPr>
          <a:xfrm>
            <a:off x="9472084" y="6165850"/>
            <a:ext cx="2287270" cy="392430"/>
          </a:xfrm>
          <a:prstGeom prst="rect">
            <a:avLst/>
          </a:prstGeom>
          <a:noFill/>
          <a:ln w="9525">
            <a:noFill/>
          </a:ln>
        </p:spPr>
        <p:txBody>
          <a:bodyPr wrap="none" lIns="105600" tIns="52800" rIns="105600" bIns="52800">
            <a:spAutoFit/>
          </a:bodyPr>
          <a:p>
            <a:pPr lvl="0" defTabSz="802005" eaLnBrk="1" hangingPunct="1"/>
            <a:r>
              <a:rPr lang="en-US" altLang="zh-CN" sz="1865" b="1" dirty="0">
                <a:latin typeface="Arial" panose="020B0604020202020204" pitchFamily="34" charset="0"/>
              </a:rPr>
              <a:t>www.pkucare.com</a:t>
            </a:r>
            <a:endParaRPr lang="en-US" altLang="zh-CN" sz="1865" b="1" dirty="0">
              <a:latin typeface="Arial" panose="020B0604020202020204" pitchFamily="34" charset="0"/>
            </a:endParaRPr>
          </a:p>
        </p:txBody>
      </p:sp>
      <p:sp>
        <p:nvSpPr>
          <p:cNvPr id="7173" name="Rectangle 20"/>
          <p:cNvSpPr/>
          <p:nvPr/>
        </p:nvSpPr>
        <p:spPr>
          <a:xfrm>
            <a:off x="-1104900" y="641985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7174" name="Rectangle 21"/>
          <p:cNvSpPr/>
          <p:nvPr/>
        </p:nvSpPr>
        <p:spPr>
          <a:xfrm>
            <a:off x="-1104900" y="2944654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7175" name="Rectangle 13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  <a:prstGeom prst="rect">
            <a:avLst/>
          </a:prstGeom>
          <a:noFill/>
          <a:ln w="9525">
            <a:noFill/>
          </a:ln>
        </p:spPr>
        <p:txBody>
          <a:bodyPr lIns="80139" tIns="40069" rIns="80139" bIns="40069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6" name="Rectangle 152"/>
          <p:cNvSpPr>
            <a:spLocks noGrp="1"/>
          </p:cNvSpPr>
          <p:nvPr>
            <p:ph type="body" idx="1"/>
          </p:nvPr>
        </p:nvSpPr>
        <p:spPr>
          <a:xfrm>
            <a:off x="719667" y="1916113"/>
            <a:ext cx="10945284" cy="4392612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ftr="0" dt="0"/>
  <p:txStyles>
    <p:titleStyle>
      <a:lvl1pPr marL="0" lvl="0" indent="0" algn="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777777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2" Type="http://schemas.openxmlformats.org/officeDocument/2006/relationships/tags" Target="../tags/tag38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3.xml"/><Relationship Id="rId5" Type="http://schemas.openxmlformats.org/officeDocument/2006/relationships/image" Target="../media/image21.jpeg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3.xml"/><Relationship Id="rId5" Type="http://schemas.openxmlformats.org/officeDocument/2006/relationships/image" Target="../media/image22.jpeg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image" Target="../media/image23.jpeg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3.xml"/><Relationship Id="rId6" Type="http://schemas.openxmlformats.org/officeDocument/2006/relationships/image" Target="../media/image25.png"/><Relationship Id="rId5" Type="http://schemas.openxmlformats.org/officeDocument/2006/relationships/tags" Target="../tags/tag53.xml"/><Relationship Id="rId4" Type="http://schemas.openxmlformats.org/officeDocument/2006/relationships/image" Target="../media/image24.png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3.xml"/><Relationship Id="rId5" Type="http://schemas.openxmlformats.org/officeDocument/2006/relationships/image" Target="../media/image26.png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tags" Target="../tags/tag6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tags" Target="../tags/tag6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63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2.xml"/><Relationship Id="rId1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6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6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66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3.xml"/><Relationship Id="rId5" Type="http://schemas.openxmlformats.org/officeDocument/2006/relationships/tags" Target="../tags/tag67.xml"/><Relationship Id="rId4" Type="http://schemas.openxmlformats.org/officeDocument/2006/relationships/image" Target="../media/image36.jpeg"/><Relationship Id="rId3" Type="http://schemas.openxmlformats.org/officeDocument/2006/relationships/hyperlink" Target="http://image.baidu.com/i?ct=503316480&amp;z=54128850&amp;tn=baiduimagedetail&amp;word=&#26825;&#31614;&amp;in=1" TargetMode="Externa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37.jpe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70.xml"/><Relationship Id="rId1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7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7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7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2.xml"/><Relationship Id="rId1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jpeg"/><Relationship Id="rId8" Type="http://schemas.openxmlformats.org/officeDocument/2006/relationships/tags" Target="../tags/tag78.xml"/><Relationship Id="rId7" Type="http://schemas.openxmlformats.org/officeDocument/2006/relationships/hyperlink" Target="http://image.baidu.com/i?ct=503316480&amp;z=42669552&amp;tn=baiduimagedetail&amp;word=&#26825;&#31614;&amp;in=38" TargetMode="External"/><Relationship Id="rId6" Type="http://schemas.openxmlformats.org/officeDocument/2006/relationships/image" Target="../media/image40.jpeg"/><Relationship Id="rId5" Type="http://schemas.openxmlformats.org/officeDocument/2006/relationships/tags" Target="../tags/tag77.xml"/><Relationship Id="rId4" Type="http://schemas.openxmlformats.org/officeDocument/2006/relationships/hyperlink" Target="http://image.baidu.com/i?ct=503316480&amp;z=564736052&amp;tn=baiduimagedetail&amp;word=&#35797;&#31649;&amp;in=63" TargetMode="External"/><Relationship Id="rId3" Type="http://schemas.openxmlformats.org/officeDocument/2006/relationships/image" Target="../media/image39.jpeg"/><Relationship Id="rId2" Type="http://schemas.openxmlformats.org/officeDocument/2006/relationships/tags" Target="../tags/tag76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93.xml"/><Relationship Id="rId10" Type="http://schemas.openxmlformats.org/officeDocument/2006/relationships/tags" Target="../tags/tag79.xml"/><Relationship Id="rId1" Type="http://schemas.openxmlformats.org/officeDocument/2006/relationships/hyperlink" Target="http://image.baidu.com/i?ct=503316480&amp;z=719896651&amp;tn=baiduimagedetail&amp;word=&#20415;&#30406;&amp;in=6" TargetMode="Externa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42.jpeg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8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8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8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85.xml"/><Relationship Id="rId1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tags" Target="../tags/tag87.xml"/><Relationship Id="rId2" Type="http://schemas.openxmlformats.org/officeDocument/2006/relationships/image" Target="../media/image20.jpeg"/><Relationship Id="rId1" Type="http://schemas.openxmlformats.org/officeDocument/2006/relationships/tags" Target="../tags/tag8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image" Target="../media/image44.jpeg"/><Relationship Id="rId1" Type="http://schemas.openxmlformats.org/officeDocument/2006/relationships/tags" Target="../tags/tag8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2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3.xml"/><Relationship Id="rId5" Type="http://schemas.openxmlformats.org/officeDocument/2006/relationships/image" Target="../media/image46.png"/><Relationship Id="rId4" Type="http://schemas.openxmlformats.org/officeDocument/2006/relationships/tags" Target="../tags/tag95.xml"/><Relationship Id="rId3" Type="http://schemas.openxmlformats.org/officeDocument/2006/relationships/image" Target="../media/image45.png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9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0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0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tags" Target="../tags/tag7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tags" Target="../tags/tag11.xml"/><Relationship Id="rId3" Type="http://schemas.openxmlformats.org/officeDocument/2006/relationships/image" Target="../media/image20.jpe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7" Type="http://schemas.openxmlformats.org/officeDocument/2006/relationships/slideLayout" Target="../slideLayouts/slideLayout93.xml"/><Relationship Id="rId26" Type="http://schemas.openxmlformats.org/officeDocument/2006/relationships/tags" Target="../tags/tag37.xml"/><Relationship Id="rId25" Type="http://schemas.openxmlformats.org/officeDocument/2006/relationships/tags" Target="../tags/tag36.xml"/><Relationship Id="rId24" Type="http://schemas.openxmlformats.org/officeDocument/2006/relationships/tags" Target="../tags/tag35.xml"/><Relationship Id="rId23" Type="http://schemas.openxmlformats.org/officeDocument/2006/relationships/tags" Target="../tags/tag34.xml"/><Relationship Id="rId22" Type="http://schemas.openxmlformats.org/officeDocument/2006/relationships/tags" Target="../tags/tag33.xml"/><Relationship Id="rId21" Type="http://schemas.openxmlformats.org/officeDocument/2006/relationships/tags" Target="../tags/tag32.xml"/><Relationship Id="rId20" Type="http://schemas.openxmlformats.org/officeDocument/2006/relationships/tags" Target="../tags/tag31.xml"/><Relationship Id="rId2" Type="http://schemas.openxmlformats.org/officeDocument/2006/relationships/tags" Target="../tags/tag13.xml"/><Relationship Id="rId19" Type="http://schemas.openxmlformats.org/officeDocument/2006/relationships/tags" Target="../tags/tag30.xml"/><Relationship Id="rId18" Type="http://schemas.openxmlformats.org/officeDocument/2006/relationships/tags" Target="../tags/tag29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基础护理学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07485" y="3500914"/>
            <a:ext cx="2689860" cy="686435"/>
            <a:chOff x="8046" y="6890"/>
            <a:chExt cx="3107" cy="1081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cs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172460" y="1772920"/>
            <a:ext cx="5669280" cy="2749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标本采集技术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一、痰标本采集技术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39470" y="2275840"/>
            <a:ext cx="647128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痰液系肺泡、气管或支气管的分泌物，在正常情况下，呼吸道内的分泌物很少，不会引起咳嗽和咳痰。当上述器官发生病变时，呼吸道黏膜受刺激，分泌物增多，会有痰咳出。痰的性质、气味和量对疾病诊断意义很大。痰液主要由黏液和炎性渗出物组成。唾液和鼻咽分泌物虽混入痰内，却非痰的组成部分。收集痰液标本的目的是检查痰内细胞、细菌、寄生虫等，以及观察其性质、颜色、气味和量，以助诊断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" name="矩形 91"/>
          <p:cNvSpPr/>
          <p:nvPr>
            <p:custDataLst>
              <p:tags r:id="rId3"/>
            </p:custDataLst>
          </p:nvPr>
        </p:nvSpPr>
        <p:spPr>
          <a:xfrm>
            <a:off x="336550" y="1574165"/>
            <a:ext cx="11518900" cy="43465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108" name="图片 107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83880" y="2491740"/>
            <a:ext cx="2473960" cy="2753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一、痰标本采集技术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39470" y="2060575"/>
            <a:ext cx="79305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目的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（1）常规痰标本：检查痰的一般性状，涂片检查细菌、细胞、虫卵，以协助诊断某些呼吸系统疾病。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（2）痰培养标本：检查痰液中的致病菌，以确定病菌类型或做药敏试验。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（3）24 小时痰标本：检查 24 小时的痰量，并观察痰液的性状，协助诊断。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评估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（1）患者的一般状况，患者对标本采集的理解能力及合作能力。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（2）患者的临床诊断及目前的病情、治疗和护理情况。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" name="矩形 91"/>
          <p:cNvSpPr/>
          <p:nvPr>
            <p:custDataLst>
              <p:tags r:id="rId3"/>
            </p:custDataLst>
          </p:nvPr>
        </p:nvSpPr>
        <p:spPr>
          <a:xfrm>
            <a:off x="336550" y="1574165"/>
            <a:ext cx="11518900" cy="43465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23554" name="文本占位符 23553" descr="throat_culture"/>
          <p:cNvPicPr>
            <a:picLocks noGrp="1" noChangeAspect="1"/>
          </p:cNvPicPr>
          <p:nvPr>
            <p:ph type="body" idx="1"/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192260" y="2060575"/>
            <a:ext cx="2102485" cy="3689350"/>
          </a:xfr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一、痰标本采集技术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95325" y="1645920"/>
            <a:ext cx="6711950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操作前准备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（1）用物准备：根据痰标本的类别准备检验单，选择容器并贴标签。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①常规痰标本：备清洁容器。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②痰培养标本：备广口无菌容器及漱口溶液 200 mL。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 24 小时痰标本：备广口集痰器。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④对无法咳痰或不合作者，另备吸痰器、吸痰管、生理盐水、清洁手套。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（2）患者准备：漱口，了解痰标本采集的目的、方法、注意事项及配合要点。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（3）环境准备：室内温湿度适宜、光线充足、环境安静。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" name="矩形 91"/>
          <p:cNvSpPr/>
          <p:nvPr>
            <p:custDataLst>
              <p:tags r:id="rId3"/>
            </p:custDataLst>
          </p:nvPr>
        </p:nvSpPr>
        <p:spPr>
          <a:xfrm>
            <a:off x="336550" y="1574165"/>
            <a:ext cx="11518900" cy="43465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4"/>
          <a:stretch>
            <a:fillRect/>
          </a:stretch>
        </p:blipFill>
        <p:spPr>
          <a:xfrm>
            <a:off x="7896225" y="2395220"/>
            <a:ext cx="3387725" cy="2703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一、痰标本采集技术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67715" y="2637155"/>
            <a:ext cx="337439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操作程序（见表 12-2-1）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11675" y="1268730"/>
            <a:ext cx="6534150" cy="4784725"/>
            <a:chOff x="5178" y="2905"/>
            <a:chExt cx="10290" cy="7535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5178" y="2905"/>
              <a:ext cx="10290" cy="181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5178" y="4606"/>
              <a:ext cx="10260" cy="5835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一、痰标本采集技术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67715" y="1844675"/>
            <a:ext cx="6711950" cy="3688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注意事项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（1）采集标本前要了解检验的目的、患者的病情及合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作程度。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（2）检查标本容器有无破损、是否符合检验的目的和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（3）采集标本操作规范，采集方法、采集量和采集时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间要准确。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（4）采集痰标本时，嘱患者勿将唾液、漱口水、鼻涕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混入痰标本中。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（5）标本采集后及时送检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" name="矩形 91"/>
          <p:cNvSpPr/>
          <p:nvPr>
            <p:custDataLst>
              <p:tags r:id="rId3"/>
            </p:custDataLst>
          </p:nvPr>
        </p:nvSpPr>
        <p:spPr>
          <a:xfrm>
            <a:off x="336550" y="1574165"/>
            <a:ext cx="11518900" cy="43465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67980" y="2060575"/>
            <a:ext cx="2753995" cy="30143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一、痰标本采集技术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39470" y="2204720"/>
            <a:ext cx="885126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健康教育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（1）采集前向患者介绍留取痰标本的方法及注意事项。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（2）说明正确留取痰标本对检验结果的重要性。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（3）教会患者进行有效咳痰的方法，清除呼吸道分泌物，改善通气功能。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目标评价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（1）患者明确采集目的，配合操作。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（2）标本采集准确，及时送检。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" name="矩形 91"/>
          <p:cNvSpPr/>
          <p:nvPr>
            <p:custDataLst>
              <p:tags r:id="rId3"/>
            </p:custDataLst>
          </p:nvPr>
        </p:nvSpPr>
        <p:spPr>
          <a:xfrm>
            <a:off x="336550" y="1574165"/>
            <a:ext cx="11518900" cy="43465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 noRot="1"/>
          </p:cNvSpPr>
          <p:nvPr>
            <p:ph type="title" idx="4294967295"/>
          </p:nvPr>
        </p:nvSpPr>
        <p:spPr>
          <a:xfrm>
            <a:off x="1007745" y="842010"/>
            <a:ext cx="10972800" cy="461645"/>
          </a:xfrm>
        </p:spPr>
        <p:txBody>
          <a:bodyPr lIns="0" rIns="0" bIns="0" anchor="b" anchorCtr="0"/>
          <a:p>
            <a:pPr algn="ctr"/>
            <a:r>
              <a:rPr lang="zh-CN" altLang="en-US" sz="2500" b="1">
                <a:solidFill>
                  <a:srgbClr val="FF33CC"/>
                </a:solidFill>
              </a:rPr>
              <a:t>痰标本采集技术</a:t>
            </a:r>
            <a:endParaRPr lang="zh-CN" altLang="en-US" sz="2500">
              <a:solidFill>
                <a:srgbClr val="00FFFF"/>
              </a:solidFill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983403" y="2355215"/>
            <a:ext cx="1344084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种类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911013" y="1843617"/>
            <a:ext cx="475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集痰器；培养标本须无菌集痰器，漱口液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1007533" y="1331384"/>
            <a:ext cx="1344084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用物 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366" name="图片 15365" descr="spec_co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997200"/>
            <a:ext cx="3021965" cy="2697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矩形 15367"/>
          <p:cNvSpPr/>
          <p:nvPr/>
        </p:nvSpPr>
        <p:spPr>
          <a:xfrm>
            <a:off x="9076267" y="5877983"/>
            <a:ext cx="1452880" cy="39878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p>
            <a:pPr algn="ctr" eaLnBrk="0" hangingPunct="0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无菌集痰器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9" name="矩形 15368"/>
          <p:cNvSpPr/>
          <p:nvPr/>
        </p:nvSpPr>
        <p:spPr>
          <a:xfrm>
            <a:off x="1331172" y="5877983"/>
            <a:ext cx="1452880" cy="39878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p>
            <a:pPr algn="ctr" eaLnBrk="0" hangingPunct="0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有盖广口杯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0" name="矩形 15369"/>
          <p:cNvSpPr/>
          <p:nvPr/>
        </p:nvSpPr>
        <p:spPr>
          <a:xfrm>
            <a:off x="5196417" y="5877983"/>
            <a:ext cx="1452880" cy="39878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p>
            <a:pPr algn="ctr" eaLnBrk="0" hangingPunct="0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有盖广口瓶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371" name="图片 15370"/>
          <p:cNvPicPr>
            <a:picLocks noChangeAspect="1"/>
          </p:cNvPicPr>
          <p:nvPr/>
        </p:nvPicPr>
        <p:blipFill>
          <a:blip r:embed="rId2"/>
          <a:srcRect r="7500" b="7513"/>
          <a:stretch>
            <a:fillRect/>
          </a:stretch>
        </p:blipFill>
        <p:spPr>
          <a:xfrm>
            <a:off x="4568190" y="2997200"/>
            <a:ext cx="3036570" cy="2776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图片 153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2997200"/>
            <a:ext cx="3070225" cy="2776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4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</a:t>
            </a: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53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1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6" dur="500"/>
                                        <p:tgtEl>
                                          <p:spTgt spid="153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1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6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15364" grpId="0"/>
      <p:bldP spid="15365" grpId="0" bldLvl="0" animBg="1"/>
      <p:bldP spid="15368" grpId="0"/>
      <p:bldP spid="15368" grpId="1"/>
      <p:bldP spid="15369" grpId="0"/>
      <p:bldP spid="15369" grpId="1"/>
      <p:bldP spid="1537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吸痰管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1919605" y="1772920"/>
            <a:ext cx="8785225" cy="162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6386" descr="吸痰管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285" y="3286760"/>
            <a:ext cx="3479800" cy="3360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6387" descr="吸痰管头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965" y="3141345"/>
            <a:ext cx="3135630" cy="3266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96515" y="945515"/>
            <a:ext cx="724408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5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一  次 性 吸 痰 管</a:t>
            </a:r>
            <a:endParaRPr lang="zh-CN" altLang="en-US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4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</a:t>
            </a: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集痰器"/>
          <p:cNvPicPr>
            <a:picLocks noChangeAspect="1"/>
          </p:cNvPicPr>
          <p:nvPr/>
        </p:nvPicPr>
        <p:blipFill>
          <a:blip r:embed="rId1"/>
          <a:srcRect l="9859" t="9926" r="23944" b="16338"/>
          <a:stretch>
            <a:fillRect/>
          </a:stretch>
        </p:blipFill>
        <p:spPr>
          <a:xfrm>
            <a:off x="5231765" y="1052830"/>
            <a:ext cx="4660265" cy="5154930"/>
          </a:xfrm>
          <a:prstGeom prst="rect">
            <a:avLst/>
          </a:prstGeom>
          <a:noFill/>
          <a:ln w="76200" cap="flat" cmpd="sng">
            <a:solidFill>
              <a:srgbClr val="666699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1" name="文本框 17410"/>
          <p:cNvSpPr txBox="1"/>
          <p:nvPr/>
        </p:nvSpPr>
        <p:spPr>
          <a:xfrm>
            <a:off x="3503930" y="1017905"/>
            <a:ext cx="567055" cy="5189855"/>
          </a:xfrm>
          <a:prstGeom prst="rect">
            <a:avLst/>
          </a:prstGeom>
          <a:solidFill>
            <a:schemeClr val="hlink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p>
            <a:pPr algn="ctr" eaLnBrk="0" hangingPunct="0"/>
            <a:r>
              <a:rPr lang="en-US" altLang="zh-CN" sz="25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  </a:t>
            </a:r>
            <a:r>
              <a:rPr lang="zh-CN" altLang="en-US" sz="25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集 痰</a:t>
            </a:r>
            <a:r>
              <a:rPr lang="zh-CN" altLang="en-US" sz="25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5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器</a:t>
            </a:r>
            <a:endParaRPr lang="zh-CN" altLang="en-US" sz="25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</a:t>
            </a: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医院与医院环境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患者入院的初步护理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医院感染的预防与控制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卧位与安全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清洁护理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营养与护理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61281" y="4530415"/>
            <a:ext cx="3312000" cy="540000"/>
            <a:chOff x="1397186" y="3857714"/>
            <a:chExt cx="4055189" cy="549605"/>
          </a:xfrm>
        </p:grpSpPr>
        <p:sp>
          <p:nvSpPr>
            <p:cNvPr id="3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生命体征的观察与护理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排泄护理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 noRot="1"/>
          </p:cNvSpPr>
          <p:nvPr>
            <p:ph type="title" idx="4294967295"/>
          </p:nvPr>
        </p:nvSpPr>
        <p:spPr>
          <a:xfrm>
            <a:off x="2639695" y="1052195"/>
            <a:ext cx="6378575" cy="523875"/>
          </a:xfrm>
        </p:spPr>
        <p:txBody>
          <a:bodyPr lIns="0" rIns="0" bIns="0" anchor="b" anchorCtr="0"/>
          <a:p>
            <a:pPr algn="ctr"/>
            <a:r>
              <a:rPr lang="zh-CN" altLang="en-US" sz="2500" b="1">
                <a:solidFill>
                  <a:srgbClr val="FF00FF"/>
                </a:solidFill>
              </a:rPr>
              <a:t>常规标本</a:t>
            </a:r>
            <a:endParaRPr lang="zh-CN" altLang="en-US" sz="2500" b="1">
              <a:solidFill>
                <a:srgbClr val="FF00FF"/>
              </a:solidFill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4294967295"/>
          </p:nvPr>
        </p:nvSpPr>
        <p:spPr>
          <a:xfrm>
            <a:off x="768774" y="4580890"/>
            <a:ext cx="10972800" cy="1536700"/>
          </a:xfrm>
        </p:spPr>
        <p:txBody>
          <a:bodyPr>
            <a:normAutofit lnSpcReduction="10000"/>
          </a:bodyPr>
          <a:p>
            <a:pPr marL="0" indent="0" algn="just" fontAlgn="auto">
              <a:lnSpc>
                <a:spcPct val="125000"/>
              </a:lnSpc>
              <a:buNone/>
            </a:pPr>
            <a:r>
              <a:rPr lang="zh-CN" altLang="en-US" sz="2000" b="1" dirty="0"/>
              <a:t>嘱患者晨起后漱口，以去除口腔中杂质，数次深呼吸后用力咳出气管深处的痰液，盛于清洁容器内送验。</a:t>
            </a:r>
            <a:endParaRPr lang="zh-CN" altLang="en-US" sz="2000" b="1" dirty="0"/>
          </a:p>
          <a:p>
            <a:pPr marL="0" indent="0" algn="just" fontAlgn="auto">
              <a:lnSpc>
                <a:spcPct val="125000"/>
              </a:lnSpc>
              <a:buNone/>
            </a:pPr>
            <a:r>
              <a:rPr lang="zh-CN" altLang="en-US" sz="2000" b="1" dirty="0"/>
              <a:t>找癌细胞应用</a:t>
            </a:r>
            <a:r>
              <a:rPr lang="en-US" altLang="zh-CN" sz="2000" b="1" dirty="0"/>
              <a:t>95%</a:t>
            </a:r>
            <a:r>
              <a:rPr lang="zh-CN" altLang="en-US" sz="2000" b="1" dirty="0"/>
              <a:t>乙醇溶液或</a:t>
            </a:r>
            <a:r>
              <a:rPr lang="en-US" altLang="zh-CN" sz="2000" b="1" dirty="0"/>
              <a:t>10%</a:t>
            </a:r>
            <a:r>
              <a:rPr lang="zh-CN" altLang="en-US" sz="2000" b="1" dirty="0"/>
              <a:t>甲醛溶液固定后送验。</a:t>
            </a:r>
            <a:endParaRPr lang="zh-CN" altLang="en-US" sz="2000" b="1" dirty="0"/>
          </a:p>
        </p:txBody>
      </p:sp>
      <p:sp>
        <p:nvSpPr>
          <p:cNvPr id="18436" name="矩形 18435"/>
          <p:cNvSpPr/>
          <p:nvPr/>
        </p:nvSpPr>
        <p:spPr>
          <a:xfrm>
            <a:off x="768774" y="2681605"/>
            <a:ext cx="10655300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>
              <a:lnSpc>
                <a:spcPct val="125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采集痰标本作涂片，经特殊染色以检查细菌、虫卵或癌细胞等。（革兰氏阳性肺炎链球菌，肺吸虫卵或癌细胞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768774" y="2107988"/>
            <a:ext cx="1341967" cy="47561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5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5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768774" y="3832225"/>
            <a:ext cx="1318260" cy="47561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5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5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</a:t>
            </a: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5">
                                            <p:txEl>
                                              <p:charRg st="4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5">
                                            <p:txEl>
                                              <p:charRg st="4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36" grpId="0"/>
      <p:bldP spid="18437" grpId="0" bldLvl="0" animBg="1"/>
      <p:bldP spid="184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 noRot="1"/>
          </p:cNvSpPr>
          <p:nvPr>
            <p:ph type="title" idx="4294967295"/>
          </p:nvPr>
        </p:nvSpPr>
        <p:spPr>
          <a:xfrm>
            <a:off x="1040765" y="1052830"/>
            <a:ext cx="10093960" cy="544195"/>
          </a:xfrm>
        </p:spPr>
        <p:txBody>
          <a:bodyPr lIns="0" rIns="0" bIns="0" anchor="b" anchorCtr="0"/>
          <a:p>
            <a:pPr algn="ctr"/>
            <a:r>
              <a:rPr lang="en-US" altLang="zh-CN" sz="2500" b="1">
                <a:solidFill>
                  <a:srgbClr val="FF00FF"/>
                </a:solidFill>
              </a:rPr>
              <a:t>24</a:t>
            </a:r>
            <a:r>
              <a:rPr lang="zh-CN" altLang="en-US" sz="2500" b="1">
                <a:solidFill>
                  <a:srgbClr val="FF00FF"/>
                </a:solidFill>
              </a:rPr>
              <a:t>小时标本</a:t>
            </a:r>
            <a:endParaRPr lang="zh-CN" altLang="en-US" sz="2500" b="1">
              <a:solidFill>
                <a:srgbClr val="FF00FF"/>
              </a:solidFill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4294967295"/>
          </p:nvPr>
        </p:nvSpPr>
        <p:spPr>
          <a:xfrm>
            <a:off x="622935" y="3942715"/>
            <a:ext cx="10972800" cy="2105025"/>
          </a:xfrm>
        </p:spPr>
        <p:txBody>
          <a:bodyPr/>
          <a:p>
            <a:pPr marL="0" indent="0" algn="just">
              <a:lnSpc>
                <a:spcPct val="130000"/>
              </a:lnSpc>
              <a:spcAft>
                <a:spcPts val="0"/>
              </a:spcAft>
              <a:buNone/>
            </a:pPr>
            <a:r>
              <a:rPr lang="zh-CN" altLang="en-US" sz="2000" b="1" dirty="0"/>
              <a:t>容器外注明留痰起止时间，在容器内加少量清水；</a:t>
            </a:r>
            <a:endParaRPr lang="zh-CN" altLang="en-US" sz="2000" b="1" dirty="0"/>
          </a:p>
          <a:p>
            <a:pPr marL="0" indent="0" algn="just">
              <a:lnSpc>
                <a:spcPct val="130000"/>
              </a:lnSpc>
              <a:spcAft>
                <a:spcPts val="0"/>
              </a:spcAft>
              <a:buNone/>
            </a:pPr>
            <a:r>
              <a:rPr lang="zh-CN" altLang="en-US" sz="2000" b="1" dirty="0"/>
              <a:t>嘱患者切不可将唾液、漱口液、鼻涕等混入，将</a:t>
            </a:r>
            <a:r>
              <a:rPr lang="en-US" altLang="zh-CN" sz="2000" b="1" dirty="0"/>
              <a:t>24h</a:t>
            </a:r>
            <a:r>
              <a:rPr lang="zh-CN" altLang="en-US" sz="2000" b="1" dirty="0"/>
              <a:t>（从清晨</a:t>
            </a:r>
            <a:r>
              <a:rPr lang="en-US" altLang="zh-CN" sz="2000" b="1" dirty="0"/>
              <a:t>7</a:t>
            </a:r>
            <a:r>
              <a:rPr lang="zh-CN" altLang="en-US" sz="2000" b="1" dirty="0"/>
              <a:t>时至次晨</a:t>
            </a:r>
            <a:r>
              <a:rPr lang="en-US" altLang="zh-CN" sz="2000" b="1" dirty="0"/>
              <a:t>7</a:t>
            </a:r>
            <a:r>
              <a:rPr lang="zh-CN" altLang="en-US" sz="2000" b="1" dirty="0"/>
              <a:t>时）的痰液全部吐入容器内或倒入标本瓶（无色透明的玻璃容器）内送验。</a:t>
            </a:r>
            <a:endParaRPr lang="zh-CN" altLang="en-US" sz="2000" b="1" dirty="0"/>
          </a:p>
        </p:txBody>
      </p:sp>
      <p:sp>
        <p:nvSpPr>
          <p:cNvPr id="19460" name="矩形 19459"/>
          <p:cNvSpPr/>
          <p:nvPr/>
        </p:nvSpPr>
        <p:spPr>
          <a:xfrm>
            <a:off x="694479" y="2709546"/>
            <a:ext cx="10655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用于检查1天的痰量，并观察痰液的性状，协助诊断。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838835" y="2061210"/>
            <a:ext cx="85979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algn="l"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766445" y="3429635"/>
            <a:ext cx="85979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l"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</a:t>
            </a: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59">
                                            <p:txEl>
                                              <p:charRg st="2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59">
                                            <p:txEl>
                                              <p:charRg st="2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59">
                                            <p:txEl>
                                              <p:charRg st="2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59">
                                            <p:txEl>
                                              <p:charRg st="2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9459">
                                            <p:txEl>
                                              <p:charRg st="23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 bldLvl="0" animBg="1"/>
      <p:bldP spid="1946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 noRot="1"/>
          </p:cNvSpPr>
          <p:nvPr>
            <p:ph type="title" idx="4294967295"/>
          </p:nvPr>
        </p:nvSpPr>
        <p:spPr>
          <a:xfrm>
            <a:off x="911225" y="980440"/>
            <a:ext cx="10972800" cy="462915"/>
          </a:xfrm>
        </p:spPr>
        <p:txBody>
          <a:bodyPr lIns="0" rIns="0" bIns="0" anchor="b" anchorCtr="0"/>
          <a:p>
            <a:pPr algn="ctr"/>
            <a:r>
              <a:rPr lang="zh-CN" altLang="en-US" sz="2500" b="1">
                <a:solidFill>
                  <a:srgbClr val="FF00FF"/>
                </a:solidFill>
              </a:rPr>
              <a:t>培养标本</a:t>
            </a:r>
            <a:endParaRPr lang="zh-CN" altLang="en-US" sz="2500" b="1">
              <a:solidFill>
                <a:srgbClr val="FF00FF"/>
              </a:solidFill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4294967295"/>
          </p:nvPr>
        </p:nvSpPr>
        <p:spPr>
          <a:xfrm>
            <a:off x="817245" y="3142615"/>
            <a:ext cx="10384155" cy="2720340"/>
          </a:xfrm>
        </p:spPr>
        <p:txBody>
          <a:bodyPr>
            <a:normAutofit/>
          </a:bodyPr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护士戴口罩，于清晨进食前收集标本，因清晨痰量较多，痰内细菌也较多。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嘱患者用朵贝尔溶液漱口，再用清水漱口（避免口腔中细菌进入）， 深吸气后用力咳嗽，将痰吐入无菌培养皿内，加盖送验。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昏迷患者或无法咳痰或不合作患者留取痰培养标本时，可用吸痰管，外接大号注射器抽吸，也可用吸引器吸取。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767715" y="2134447"/>
            <a:ext cx="10655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检查痰液的致病菌。</a:t>
            </a:r>
            <a:endParaRPr lang="zh-CN" altLang="en-US" sz="20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817245" y="1558502"/>
            <a:ext cx="1246717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817245" y="2709969"/>
            <a:ext cx="69088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</a:t>
            </a: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4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charRg st="34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91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20483">
                                            <p:txEl>
                                              <p:charRg st="91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4" grpId="0"/>
      <p:bldP spid="20485" grpId="0" bldLvl="0" animBg="1"/>
      <p:bldP spid="2048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矩形 21506"/>
          <p:cNvSpPr/>
          <p:nvPr/>
        </p:nvSpPr>
        <p:spPr>
          <a:xfrm>
            <a:off x="695325" y="3500543"/>
            <a:ext cx="1075266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咽拭子培养管、压舌板、手电筒、酒精灯、火柴、清洁手套、检验单。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695325" y="2804583"/>
            <a:ext cx="1246717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用物 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695325" y="2108623"/>
            <a:ext cx="95408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从咽部及扁桃体采取分泌物作细菌培养或病毒分离。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695325" y="1412663"/>
            <a:ext cx="1246717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511" name="图片 21510" descr="u=378536311,3365561132&amp;gp=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726" y="4125595"/>
            <a:ext cx="2783416" cy="2353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图片 21511" descr="u=322248352,278177047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492" y="4125595"/>
            <a:ext cx="2783416" cy="23008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图片 21512" descr="u=1716077848,533633117&amp;gp=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26" y="4220846"/>
            <a:ext cx="3071283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193942" y="58649"/>
            <a:ext cx="573214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二、咽拭子培养标本采集技术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 bldLvl="0" animBg="1"/>
      <p:bldP spid="21509" grpId="0"/>
      <p:bldP spid="215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占位符 22529"/>
          <p:cNvSpPr>
            <a:spLocks noGrp="1"/>
          </p:cNvSpPr>
          <p:nvPr>
            <p:ph type="body" idx="4294967295"/>
          </p:nvPr>
        </p:nvSpPr>
        <p:spPr>
          <a:xfrm>
            <a:off x="695325" y="2277110"/>
            <a:ext cx="6182995" cy="3488690"/>
          </a:xfrm>
        </p:spPr>
        <p:txBody>
          <a:bodyPr>
            <a:normAutofit lnSpcReduction="10000"/>
          </a:bodyPr>
          <a:p>
            <a:pPr algn="just">
              <a:lnSpc>
                <a:spcPct val="150000"/>
              </a:lnSpc>
            </a:pPr>
            <a:r>
              <a:rPr lang="zh-CN" altLang="en-US" sz="2000" b="1"/>
              <a:t>点燃酒精灯，嘱患者张口，发“啊”音（必要时用压舌板），用长棉签蘸无菌生理盐水，以敏捷而轻柔的动作擦拭两侧腭弓及咽、扁桃体上分泌物。</a:t>
            </a:r>
            <a:endParaRPr lang="zh-CN" altLang="en-US" sz="2000" b="1"/>
          </a:p>
          <a:p>
            <a:pPr algn="just">
              <a:lnSpc>
                <a:spcPct val="150000"/>
              </a:lnSpc>
            </a:pPr>
            <a:endParaRPr lang="zh-CN" altLang="en-US" sz="2000" b="1"/>
          </a:p>
          <a:p>
            <a:pPr algn="just">
              <a:lnSpc>
                <a:spcPct val="150000"/>
              </a:lnSpc>
            </a:pPr>
            <a:r>
              <a:rPr lang="zh-CN" altLang="en-US" sz="2000" b="1"/>
              <a:t>做真菌培养时，须在口腔溃疡面采取分泌物。将试管口在酒精灯火焰上消毒，然后将棉签插入试管中，塞紧送验。</a:t>
            </a:r>
            <a:endParaRPr lang="zh-CN" altLang="en-US" sz="2000" b="1"/>
          </a:p>
          <a:p>
            <a:pPr algn="just">
              <a:lnSpc>
                <a:spcPct val="150000"/>
              </a:lnSpc>
            </a:pPr>
            <a:endParaRPr lang="zh-CN" altLang="en-US" sz="2000"/>
          </a:p>
        </p:txBody>
      </p:sp>
      <p:sp>
        <p:nvSpPr>
          <p:cNvPr id="22531" name="文本框 22530"/>
          <p:cNvSpPr txBox="1"/>
          <p:nvPr/>
        </p:nvSpPr>
        <p:spPr>
          <a:xfrm>
            <a:off x="767080" y="1629411"/>
            <a:ext cx="1344084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573214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二、咽拭子培养标本采集技术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3555" name="图片 23554" descr="PKG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3165" r="22105"/>
          <a:stretch>
            <a:fillRect/>
          </a:stretch>
        </p:blipFill>
        <p:spPr>
          <a:xfrm>
            <a:off x="7392035" y="1341120"/>
            <a:ext cx="3659505" cy="4961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67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文本框 24578"/>
          <p:cNvSpPr txBox="1"/>
          <p:nvPr/>
        </p:nvSpPr>
        <p:spPr>
          <a:xfrm>
            <a:off x="911014" y="4563957"/>
            <a:ext cx="1247775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种类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839259" y="2432262"/>
            <a:ext cx="94735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根据采集标本的种类准备容量为100</a:t>
            </a: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ml、3000ml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的清洁大口容器或无菌试管等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582" name="矩形 24581"/>
          <p:cNvSpPr/>
          <p:nvPr/>
        </p:nvSpPr>
        <p:spPr>
          <a:xfrm>
            <a:off x="839259" y="3904827"/>
            <a:ext cx="678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操作前，必要时准备屏风或拉床帘遮挡患者，容器妥善放置。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911014" y="1773132"/>
            <a:ext cx="1344083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用物 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584" name="文本框 24583"/>
          <p:cNvSpPr txBox="1"/>
          <p:nvPr/>
        </p:nvSpPr>
        <p:spPr>
          <a:xfrm>
            <a:off x="911014" y="3245697"/>
            <a:ext cx="1248833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准备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72170" y="3245485"/>
            <a:ext cx="2837180" cy="3220720"/>
            <a:chOff x="14543" y="5400"/>
            <a:chExt cx="4468" cy="5072"/>
          </a:xfrm>
        </p:grpSpPr>
        <p:pic>
          <p:nvPicPr>
            <p:cNvPr id="24585" name="图片 24584" descr="spec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43" y="5400"/>
              <a:ext cx="4468" cy="50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矩形 24585"/>
            <p:cNvSpPr/>
            <p:nvPr/>
          </p:nvSpPr>
          <p:spPr>
            <a:xfrm>
              <a:off x="15043" y="9029"/>
              <a:ext cx="3344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 eaLnBrk="0" hangingPunct="0"/>
              <a:r>
                <a:rPr lang="zh-CN" altLang="en-US" sz="2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集尿瓶</a:t>
              </a:r>
              <a:endPara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ctr" eaLnBrk="0" hangingPunct="0"/>
              <a:r>
                <a:rPr lang="en-US" altLang="zh-CN" sz="2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3000</a:t>
              </a:r>
              <a:r>
                <a:rPr lang="zh-CN" altLang="en-US" sz="2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~</a:t>
              </a:r>
              <a:r>
                <a:rPr lang="en-US" altLang="zh-CN" sz="2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5000ml</a:t>
              </a:r>
              <a:endPara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11014" y="5271347"/>
            <a:ext cx="5285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常规标本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12h或24h尿标本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培养标本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8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/>
      <p:bldP spid="24582" grpId="0"/>
      <p:bldP spid="24583" grpId="0" bldLvl="0" animBg="1"/>
      <p:bldP spid="2458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 noRot="1"/>
          </p:cNvSpPr>
          <p:nvPr>
            <p:ph type="title" idx="4294967295"/>
          </p:nvPr>
        </p:nvSpPr>
        <p:spPr>
          <a:xfrm>
            <a:off x="623570" y="981075"/>
            <a:ext cx="10972800" cy="523875"/>
          </a:xfrm>
        </p:spPr>
        <p:txBody>
          <a:bodyPr lIns="0" rIns="0" bIns="0" anchor="b" anchorCtr="0"/>
          <a:p>
            <a:pPr algn="ctr"/>
            <a:r>
              <a:rPr lang="zh-CN" altLang="en-US" sz="2500" b="1">
                <a:solidFill>
                  <a:srgbClr val="FF00FF"/>
                </a:solidFill>
              </a:rPr>
              <a:t>常规标本</a:t>
            </a:r>
            <a:endParaRPr lang="zh-CN" altLang="en-US" sz="2500" b="1">
              <a:solidFill>
                <a:srgbClr val="FF00FF"/>
              </a:solidFill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814705" y="1910715"/>
            <a:ext cx="1536700" cy="4064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no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814917" y="3215005"/>
            <a:ext cx="153670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6" name="矩形 25605"/>
          <p:cNvSpPr/>
          <p:nvPr/>
        </p:nvSpPr>
        <p:spPr>
          <a:xfrm>
            <a:off x="695537" y="2566459"/>
            <a:ext cx="1008168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检查尿液的颜色、透明度、有无细胞及管型，测定比重，并做尿蛋白及尿糖定性检测。</a:t>
            </a:r>
            <a:endParaRPr lang="zh-CN" altLang="en-US" sz="20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4917" y="3713480"/>
            <a:ext cx="75044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晨起第一次尿约30ml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不可将粪便混入尿液中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昏迷患者或尿潴留患者可通过导尿术留取标本。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女患者在月经期不宜留取标本。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  <p:bldP spid="25605" grpId="0" bldLvl="0" animBg="1"/>
      <p:bldP spid="256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 noRot="1"/>
          </p:cNvSpPr>
          <p:nvPr>
            <p:ph type="title" idx="4294967295"/>
          </p:nvPr>
        </p:nvSpPr>
        <p:spPr>
          <a:xfrm>
            <a:off x="1415415" y="880745"/>
            <a:ext cx="8395335" cy="661035"/>
          </a:xfrm>
        </p:spPr>
        <p:txBody>
          <a:bodyPr lIns="0" rIns="0" bIns="0" anchor="b" anchorCtr="0"/>
          <a:p>
            <a:pPr algn="ctr"/>
            <a:r>
              <a:rPr lang="en-US" altLang="zh-CN" sz="2500" b="1">
                <a:solidFill>
                  <a:srgbClr val="FF00FF"/>
                </a:solidFill>
              </a:rPr>
              <a:t>12</a:t>
            </a:r>
            <a:r>
              <a:rPr lang="zh-CN" altLang="en-US" sz="2500" b="1">
                <a:solidFill>
                  <a:srgbClr val="FF00FF"/>
                </a:solidFill>
              </a:rPr>
              <a:t>小时或</a:t>
            </a:r>
            <a:r>
              <a:rPr lang="en-US" altLang="zh-CN" sz="2500" b="1">
                <a:solidFill>
                  <a:srgbClr val="FF00FF"/>
                </a:solidFill>
              </a:rPr>
              <a:t>24</a:t>
            </a:r>
            <a:r>
              <a:rPr lang="zh-CN" altLang="en-US" sz="2500" b="1">
                <a:solidFill>
                  <a:srgbClr val="FF00FF"/>
                </a:solidFill>
              </a:rPr>
              <a:t>小时尿标本</a:t>
            </a:r>
            <a:endParaRPr lang="zh-CN" altLang="en-US" sz="2500" b="1">
              <a:solidFill>
                <a:srgbClr val="FF00FF"/>
              </a:solidFill>
            </a:endParaRPr>
          </a:p>
        </p:txBody>
      </p:sp>
      <p:sp>
        <p:nvSpPr>
          <p:cNvPr id="26628" name="矩形 26627"/>
          <p:cNvSpPr/>
          <p:nvPr/>
        </p:nvSpPr>
        <p:spPr>
          <a:xfrm>
            <a:off x="1055370" y="2527512"/>
            <a:ext cx="106553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用于作尿的定量检查，如钠、钾、氯、17-羟类固醇、17-酮类固醇、肌酸、肌酐及尿糖定量或尿浓缩查结核分枝杆菌等。</a:t>
            </a:r>
            <a:endParaRPr lang="zh-CN" altLang="en-US" sz="20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1055370" y="1835362"/>
            <a:ext cx="1341967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30" name="矩形 26629"/>
          <p:cNvSpPr/>
          <p:nvPr/>
        </p:nvSpPr>
        <p:spPr>
          <a:xfrm>
            <a:off x="1055370" y="3527637"/>
            <a:ext cx="134620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5370" y="4219787"/>
            <a:ext cx="96640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做好交班。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告诉患者留尿时间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24小时：晨起7时，排空膀胱（弃去尿液）后开始留尿，至次晨7时排出的尿液。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12h标本：则自晚上7时至次晨7时止。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盛尿容器应置于阴凉处，并根据检验要求加入防腐剂，以免尿液变质。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 bldLvl="0" animBg="1"/>
      <p:bldP spid="2663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651" name="内容占位符 27650"/>
          <p:cNvGraphicFramePr/>
          <p:nvPr>
            <p:ph sz="half" idx="4294967295"/>
            <p:custDataLst>
              <p:tags r:id="rId1"/>
            </p:custDataLst>
          </p:nvPr>
        </p:nvGraphicFramePr>
        <p:xfrm>
          <a:off x="407035" y="1915795"/>
          <a:ext cx="11147425" cy="4236720"/>
        </p:xfrm>
        <a:graphic>
          <a:graphicData uri="http://schemas.openxmlformats.org/drawingml/2006/table">
            <a:tbl>
              <a:tblPr/>
              <a:tblGrid>
                <a:gridCol w="1104900"/>
                <a:gridCol w="2660650"/>
                <a:gridCol w="4123055"/>
                <a:gridCol w="3258820"/>
              </a:tblGrid>
              <a:tr h="94488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  称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作用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  法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适 用 范 围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92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  醛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防腐和固定尿中有机成份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24h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尿液加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40%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甲醛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2ml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尿爱迪氏计数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27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浓盐酸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防腐和防止尿中激素被氧化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24h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尿液加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 ml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17-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酮类固醇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17-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羟类固醇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226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  苯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防腐及保持尿液的化学成分不变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加入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0.5%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1%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甲苯每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100ml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尿液中加入</a:t>
                      </a:r>
                      <a:r>
                        <a:rPr lang="en-US" altLang="zh-CN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 ml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（甲苯应在第一次尿液倒入后再加，使得形成的薄膜覆盖于尿液表面，防止细菌污染）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尿蛋白定量、尿糖定量、钠、钾、氯、肌酐、肌酸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0565" y="1125220"/>
            <a:ext cx="10565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防腐剂的作用与方法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 noRot="1"/>
          </p:cNvSpPr>
          <p:nvPr>
            <p:ph type="title" idx="4294967295"/>
          </p:nvPr>
        </p:nvSpPr>
        <p:spPr>
          <a:xfrm>
            <a:off x="1847215" y="981075"/>
            <a:ext cx="8608060" cy="528955"/>
          </a:xfrm>
        </p:spPr>
        <p:txBody>
          <a:bodyPr lIns="0" rIns="0" bIns="0" anchor="b" anchorCtr="0">
            <a:normAutofit/>
          </a:bodyPr>
          <a:p>
            <a:pPr algn="ctr"/>
            <a:r>
              <a:rPr lang="zh-CN" altLang="en-US" sz="2500" b="1">
                <a:solidFill>
                  <a:srgbClr val="FF00FF"/>
                </a:solidFill>
              </a:rPr>
              <a:t>尿培养标本</a:t>
            </a:r>
            <a:endParaRPr lang="zh-CN" altLang="en-US" sz="2500" b="1">
              <a:solidFill>
                <a:srgbClr val="FF00FF"/>
              </a:solidFill>
            </a:endParaRPr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4294967295"/>
          </p:nvPr>
        </p:nvSpPr>
        <p:spPr>
          <a:xfrm>
            <a:off x="911225" y="2562225"/>
            <a:ext cx="10363200" cy="791210"/>
          </a:xfrm>
        </p:spPr>
        <p:txBody>
          <a:bodyPr>
            <a:normAutofit lnSpcReduction="20000"/>
          </a:bodyPr>
          <a:p>
            <a:pPr algn="just">
              <a:buNone/>
            </a:pPr>
            <a:endParaRPr lang="en-US" altLang="zh-CN" sz="1335"/>
          </a:p>
          <a:p>
            <a:pPr>
              <a:buNone/>
            </a:pPr>
            <a:r>
              <a:rPr lang="zh-CN" altLang="en-US" sz="2000">
                <a:latin typeface="宋体" panose="02010600030101010101" pitchFamily="2" charset="-122"/>
              </a:rPr>
              <a:t>用于作尿液的细菌学检查。</a:t>
            </a:r>
            <a:r>
              <a:rPr lang="zh-CN" altLang="en-US" sz="3200"/>
              <a:t> </a:t>
            </a:r>
            <a:endParaRPr lang="zh-CN" altLang="en-US" sz="1335"/>
          </a:p>
        </p:txBody>
      </p:sp>
      <p:sp>
        <p:nvSpPr>
          <p:cNvPr id="28676" name="矩形 28675"/>
          <p:cNvSpPr/>
          <p:nvPr/>
        </p:nvSpPr>
        <p:spPr>
          <a:xfrm>
            <a:off x="-728133" y="3170767"/>
            <a:ext cx="309880" cy="4235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zh-CN" altLang="en-US" sz="2400" dirty="0">
              <a:effectLst>
                <a:outerShdw blurRad="38100" dist="38100" dir="2700000">
                  <a:srgbClr val="000000"/>
                </a:outerShdw>
              </a:effectLst>
              <a:latin typeface="Garamond" panose="02020404030301010803" pitchFamily="2" charset="0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653117" y="1035051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endParaRPr lang="zh-CN" altLang="en-US" sz="2400" dirty="0">
              <a:latin typeface="Garamond" panose="02020404030301010803" pitchFamily="2" charset="0"/>
            </a:endParaRPr>
          </a:p>
        </p:txBody>
      </p:sp>
      <p:sp>
        <p:nvSpPr>
          <p:cNvPr id="28678" name="矩形 28677"/>
          <p:cNvSpPr/>
          <p:nvPr/>
        </p:nvSpPr>
        <p:spPr>
          <a:xfrm>
            <a:off x="911225" y="1938867"/>
            <a:ext cx="1441451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9" name="矩形 28678"/>
          <p:cNvSpPr/>
          <p:nvPr/>
        </p:nvSpPr>
        <p:spPr>
          <a:xfrm>
            <a:off x="982768" y="3791797"/>
            <a:ext cx="1344084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方法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80" name="矩形 28679"/>
          <p:cNvSpPr/>
          <p:nvPr/>
        </p:nvSpPr>
        <p:spPr>
          <a:xfrm>
            <a:off x="982980" y="4511675"/>
            <a:ext cx="19056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导尿术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留取中段尿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法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81" name="矩形 28680"/>
          <p:cNvSpPr/>
          <p:nvPr/>
        </p:nvSpPr>
        <p:spPr>
          <a:xfrm>
            <a:off x="2947458" y="4632114"/>
            <a:ext cx="4671695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just"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清洁、消毒外阴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排尿，弃去前段尿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戴好手套，用无菌容器接取中段尿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30ml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682" name="左大括号 28681"/>
          <p:cNvSpPr/>
          <p:nvPr/>
        </p:nvSpPr>
        <p:spPr>
          <a:xfrm>
            <a:off x="2566458" y="4727363"/>
            <a:ext cx="203200" cy="1219200"/>
          </a:xfrm>
          <a:prstGeom prst="leftBrace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865"/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5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5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8675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78" grpId="0" bldLvl="0" animBg="1"/>
      <p:bldP spid="28679" grpId="0" bldLvl="0" animBg="1"/>
      <p:bldP spid="28680" grpId="0"/>
      <p:bldP spid="286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给药护理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静脉输液与输血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冷热疗法的应用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常用标本的采集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病情观察与抢救技术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离院护理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医疗护理文件管理记录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9" name="文本框 29698"/>
          <p:cNvSpPr txBox="1"/>
          <p:nvPr/>
        </p:nvSpPr>
        <p:spPr>
          <a:xfrm>
            <a:off x="648758" y="4006427"/>
            <a:ext cx="134280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种类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0" name="文本占位符 29699"/>
          <p:cNvSpPr>
            <a:spLocks noGrp="1"/>
          </p:cNvSpPr>
          <p:nvPr>
            <p:ph type="body" idx="4294967295"/>
          </p:nvPr>
        </p:nvSpPr>
        <p:spPr>
          <a:xfrm>
            <a:off x="553720" y="4582160"/>
            <a:ext cx="4652010" cy="1619250"/>
          </a:xfrm>
        </p:spPr>
        <p:txBody>
          <a:bodyPr/>
          <a:p>
            <a:r>
              <a:rPr lang="zh-CN" altLang="en-US" sz="2000"/>
              <a:t>常规标本</a:t>
            </a:r>
            <a:endParaRPr lang="zh-CN" altLang="en-US" sz="2000"/>
          </a:p>
          <a:p>
            <a:r>
              <a:rPr lang="zh-CN" altLang="en-US" sz="2000"/>
              <a:t>隐血标本</a:t>
            </a:r>
            <a:endParaRPr lang="zh-CN" altLang="en-US" sz="2000"/>
          </a:p>
          <a:p>
            <a:r>
              <a:rPr lang="zh-CN" altLang="en-US" sz="2000"/>
              <a:t>寄生虫及虫卵标本 </a:t>
            </a:r>
            <a:endParaRPr lang="zh-CN" altLang="en-US" sz="2000"/>
          </a:p>
          <a:p>
            <a:r>
              <a:rPr lang="zh-CN" altLang="en-US" sz="2000"/>
              <a:t>培养标本</a:t>
            </a:r>
            <a:endParaRPr lang="zh-CN" altLang="en-US" sz="2000"/>
          </a:p>
        </p:txBody>
      </p:sp>
      <p:sp>
        <p:nvSpPr>
          <p:cNvPr id="29701" name="矩形 29700"/>
          <p:cNvSpPr/>
          <p:nvPr/>
        </p:nvSpPr>
        <p:spPr>
          <a:xfrm>
            <a:off x="624628" y="1558078"/>
            <a:ext cx="6532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蜡纸盒或容器（如小瓶、塑料盒或便器）、竹签。</a:t>
            </a:r>
            <a:endParaRPr lang="zh-CN" altLang="en-US" sz="20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培养标本备无菌培养管或无菌蜡纸盒和无菌长棉签、竹签</a:t>
            </a:r>
            <a:endParaRPr lang="zh-CN" altLang="en-US" sz="20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2" name="矩形 29701"/>
          <p:cNvSpPr/>
          <p:nvPr/>
        </p:nvSpPr>
        <p:spPr>
          <a:xfrm>
            <a:off x="553509" y="3308986"/>
            <a:ext cx="500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操作前，必要时准备屏风或拉床帘遮挡患者。</a:t>
            </a:r>
            <a:endParaRPr lang="zh-CN" altLang="en-US" sz="20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696384" y="1126067"/>
            <a:ext cx="1344083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用物 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648123" y="2781935"/>
            <a:ext cx="134280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准备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u=4178811500,2796883930&amp;gp=1">
            <a:hlinkClick r:id="rId1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65470" y="3867785"/>
            <a:ext cx="2611120" cy="2074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u=3019329328,1540921769&amp;gp=2">
            <a:hlinkClick r:id="rId4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05875" y="1558290"/>
            <a:ext cx="2742565" cy="2074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u=3543471425,3936458605&amp;gp=2">
            <a:hlinkClick r:id="rId7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977630" y="3934460"/>
            <a:ext cx="2743835" cy="2007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10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四、粪便标本采集技术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7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70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700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700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/>
      <p:bldP spid="29700" grpId="0" build="p"/>
      <p:bldP spid="29701" grpId="0"/>
      <p:bldP spid="29702" grpId="0"/>
      <p:bldP spid="29703" grpId="0" bldLvl="0" animBg="1"/>
      <p:bldP spid="2970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 noRot="1"/>
          </p:cNvSpPr>
          <p:nvPr>
            <p:ph type="title" idx="4294967295"/>
          </p:nvPr>
        </p:nvSpPr>
        <p:spPr>
          <a:xfrm>
            <a:off x="911225" y="967740"/>
            <a:ext cx="10972800" cy="474345"/>
          </a:xfrm>
        </p:spPr>
        <p:txBody>
          <a:bodyPr lIns="0" rIns="0" bIns="0" anchor="b" anchorCtr="0"/>
          <a:p>
            <a:pPr algn="ctr"/>
            <a:r>
              <a:rPr lang="zh-CN" altLang="en-US" sz="2500" b="1">
                <a:solidFill>
                  <a:srgbClr val="FF00FF"/>
                </a:solidFill>
              </a:rPr>
              <a:t>常规标本</a:t>
            </a:r>
            <a:endParaRPr lang="zh-CN" altLang="en-US" sz="2500" b="1">
              <a:solidFill>
                <a:srgbClr val="FF00FF"/>
              </a:solidFill>
            </a:endParaRPr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4294967295"/>
          </p:nvPr>
        </p:nvSpPr>
        <p:spPr>
          <a:xfrm>
            <a:off x="623570" y="4076912"/>
            <a:ext cx="8720455" cy="2034540"/>
          </a:xfrm>
        </p:spPr>
        <p:txBody>
          <a:bodyPr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/>
              <a:t>用竹签取少量异常粪便（约</a:t>
            </a:r>
            <a:r>
              <a:rPr lang="en-US" altLang="zh-CN" sz="2000" b="1" dirty="0"/>
              <a:t>5g，</a:t>
            </a:r>
            <a:r>
              <a:rPr lang="zh-CN" altLang="en-US" sz="2000" b="1" dirty="0"/>
              <a:t>蚕豆大小）放入蜡纸盒内。</a:t>
            </a:r>
            <a:endParaRPr lang="zh-CN" altLang="en-US" sz="2000" b="1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/>
              <a:t>腹泻者应取脓血、粘液部分；</a:t>
            </a:r>
            <a:endParaRPr lang="zh-CN" altLang="en-US" sz="2000" b="1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/>
              <a:t>水样便应盛于容器中送验。</a:t>
            </a:r>
            <a:endParaRPr lang="zh-CN" altLang="en-US" sz="2000" b="1" dirty="0"/>
          </a:p>
        </p:txBody>
      </p:sp>
      <p:sp>
        <p:nvSpPr>
          <p:cNvPr id="30724" name="矩形 30723"/>
          <p:cNvSpPr/>
          <p:nvPr/>
        </p:nvSpPr>
        <p:spPr>
          <a:xfrm>
            <a:off x="623570" y="2584662"/>
            <a:ext cx="10655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用于检查粪便的性状、颜色、混合物及寄生虫等。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623570" y="1838537"/>
            <a:ext cx="144720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6" name="矩形 30725"/>
          <p:cNvSpPr/>
          <p:nvPr/>
        </p:nvSpPr>
        <p:spPr>
          <a:xfrm>
            <a:off x="623570" y="3330787"/>
            <a:ext cx="144653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四、粪便标本采集技术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36180" y="2924810"/>
            <a:ext cx="4039870" cy="22580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23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4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23">
                                            <p:txEl>
                                              <p:charRg st="42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  <p:bldP spid="30724" grpId="0"/>
      <p:bldP spid="30725" grpId="0" bldLvl="0" animBg="1"/>
      <p:bldP spid="3072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 noRot="1"/>
          </p:cNvSpPr>
          <p:nvPr>
            <p:ph type="title" idx="4294967295"/>
          </p:nvPr>
        </p:nvSpPr>
        <p:spPr>
          <a:xfrm>
            <a:off x="839470" y="1124585"/>
            <a:ext cx="10972800" cy="585470"/>
          </a:xfrm>
        </p:spPr>
        <p:txBody>
          <a:bodyPr lIns="0" rIns="0" bIns="0" anchor="b" anchorCtr="0"/>
          <a:p>
            <a:pPr algn="ctr"/>
            <a:r>
              <a:rPr lang="zh-CN" altLang="en-US" sz="2500" b="1">
                <a:solidFill>
                  <a:srgbClr val="FF00FF"/>
                </a:solidFill>
              </a:rPr>
              <a:t>隐血标本</a:t>
            </a:r>
            <a:endParaRPr lang="zh-CN" altLang="en-US" sz="2500" b="1">
              <a:solidFill>
                <a:srgbClr val="FF00FF"/>
              </a:solidFill>
            </a:endParaRPr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4294967295"/>
          </p:nvPr>
        </p:nvSpPr>
        <p:spPr>
          <a:xfrm>
            <a:off x="569595" y="4220845"/>
            <a:ext cx="11340465" cy="1887220"/>
          </a:xfrm>
        </p:spPr>
        <p:txBody>
          <a:bodyPr>
            <a:normAutofit lnSpcReduction="20000"/>
          </a:bodyPr>
          <a:p>
            <a:pPr marL="0" indent="0" algn="just"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试验前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天禁食肉类、肝脏、血类食品、含铁剂药物及大量绿色蔬菜等，以免产生假阳性结果。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buNone/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可食牛奶，豆制品、白菜、冬瓜、土豆、白萝卜、菜花、山药等非绿色蔬菜及米饭、面条、馒头等。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buNone/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天开始留取粪便作潜血检查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569595" y="2804584"/>
            <a:ext cx="10655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用于检查粪便内肉眼不能观察到的微量血液。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569595" y="2132965"/>
            <a:ext cx="1021715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+mn-lt"/>
                <a:ea typeface="+mn-lt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+mn-lt"/>
              <a:ea typeface="+mn-lt"/>
            </a:endParaRPr>
          </a:p>
        </p:txBody>
      </p:sp>
      <p:sp>
        <p:nvSpPr>
          <p:cNvPr id="31750" name="矩形 31749"/>
          <p:cNvSpPr/>
          <p:nvPr/>
        </p:nvSpPr>
        <p:spPr>
          <a:xfrm>
            <a:off x="569595" y="3512821"/>
            <a:ext cx="102240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lt"/>
              </a:rPr>
              <a:t>准备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lt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四、粪便标本采集技术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44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1747">
                                            <p:txEl>
                                              <p:charRg st="44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9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1747">
                                            <p:txEl>
                                              <p:charRg st="90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  <p:bldP spid="31748" grpId="0"/>
      <p:bldP spid="31749" grpId="0" bldLvl="0" animBg="1"/>
      <p:bldP spid="3175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 noRot="1"/>
          </p:cNvSpPr>
          <p:nvPr>
            <p:ph type="title" idx="4294967295"/>
          </p:nvPr>
        </p:nvSpPr>
        <p:spPr>
          <a:xfrm>
            <a:off x="911225" y="908685"/>
            <a:ext cx="10972800" cy="495300"/>
          </a:xfrm>
        </p:spPr>
        <p:txBody>
          <a:bodyPr lIns="0" rIns="0" bIns="0" anchor="b" anchorCtr="0"/>
          <a:p>
            <a:pPr algn="ctr"/>
            <a:r>
              <a:rPr lang="zh-CN" altLang="en-US" sz="2500" b="1">
                <a:solidFill>
                  <a:srgbClr val="FF33CC"/>
                </a:solidFill>
              </a:rPr>
              <a:t>寄生虫及虫卵标本</a:t>
            </a:r>
            <a:endParaRPr lang="zh-CN" altLang="en-US" sz="2500" b="1">
              <a:solidFill>
                <a:srgbClr val="FF33CC"/>
              </a:solidFill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4294967295"/>
          </p:nvPr>
        </p:nvSpPr>
        <p:spPr>
          <a:xfrm>
            <a:off x="695325" y="3725333"/>
            <a:ext cx="10972800" cy="2689860"/>
          </a:xfrm>
        </p:spPr>
        <p:txBody>
          <a:bodyPr>
            <a:normAutofit/>
          </a:bodyPr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查寄生虫卵，应在不同部位取带血及粘液的粪便标本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10g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送验。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服驱虫剂后或作血吸虫孵化检查，应留取全部粪便，及时送验。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查阿米巴原虫，在采集标本前用热水将便盆加温，便后连同便盆立即送验。因阿米巴原虫在低温下可失去活力而难以查到。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772" name="矩形 32771"/>
          <p:cNvSpPr/>
          <p:nvPr/>
        </p:nvSpPr>
        <p:spPr>
          <a:xfrm>
            <a:off x="695325" y="2440728"/>
            <a:ext cx="106553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用于检查寄生虫成虫、幼虫及虫卵。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767503" y="1844887"/>
            <a:ext cx="1246717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695325" y="3237018"/>
            <a:ext cx="101727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四、粪便标本采集技术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2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charRg st="32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61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2771">
                                            <p:txEl>
                                              <p:charRg st="61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P spid="32772" grpId="0"/>
      <p:bldP spid="32773" grpId="0" bldLvl="0" animBg="1"/>
      <p:bldP spid="3277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 noRot="1"/>
          </p:cNvSpPr>
          <p:nvPr>
            <p:ph type="title" idx="4294967295"/>
          </p:nvPr>
        </p:nvSpPr>
        <p:spPr>
          <a:xfrm>
            <a:off x="1055370" y="1124585"/>
            <a:ext cx="10317480" cy="497840"/>
          </a:xfrm>
        </p:spPr>
        <p:txBody>
          <a:bodyPr lIns="0" rIns="0" bIns="0" anchor="b" anchorCtr="0">
            <a:normAutofit/>
          </a:bodyPr>
          <a:p>
            <a:pPr algn="ctr"/>
            <a:r>
              <a:rPr lang="zh-CN" altLang="en-US" sz="2500" b="1">
                <a:solidFill>
                  <a:srgbClr val="FF00FF"/>
                </a:solidFill>
              </a:rPr>
              <a:t>培养标本</a:t>
            </a:r>
            <a:endParaRPr lang="zh-CN" altLang="en-US" sz="2500" b="1">
              <a:solidFill>
                <a:srgbClr val="FF00FF"/>
              </a:solidFill>
            </a:endParaRPr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4294967295"/>
          </p:nvPr>
        </p:nvSpPr>
        <p:spPr>
          <a:xfrm>
            <a:off x="479425" y="4217247"/>
            <a:ext cx="10349865" cy="1509395"/>
          </a:xfrm>
        </p:spPr>
        <p:txBody>
          <a:bodyPr>
            <a:normAutofit lnSpcReduction="10000"/>
          </a:bodyPr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/>
              <a:t>用无菌棉签取有黏液的粪便少许放入培养管，立即送检；</a:t>
            </a:r>
            <a:endParaRPr lang="zh-CN" altLang="en-US" sz="2000" b="1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/>
              <a:t>患者无便意时，用无菌长棉签蘸取生理盐水，由肛门轻轻插入</a:t>
            </a:r>
            <a:r>
              <a:rPr lang="en-US" altLang="zh-CN" sz="2000" b="1" dirty="0"/>
              <a:t>6</a:t>
            </a:r>
            <a:r>
              <a:rPr lang="zh-CN" altLang="en-US" sz="2000" b="1" dirty="0"/>
              <a:t>～</a:t>
            </a:r>
            <a:r>
              <a:rPr lang="en-US" altLang="zh-CN" sz="2000" b="1" dirty="0"/>
              <a:t>7cm，</a:t>
            </a:r>
            <a:r>
              <a:rPr lang="zh-CN" altLang="en-US" sz="2000" b="1" dirty="0"/>
              <a:t>沿一方向边旋转边退出棉签，置于培养管中，塞紧送检。</a:t>
            </a:r>
            <a:endParaRPr lang="zh-CN" altLang="en-US" sz="2000" b="1" dirty="0"/>
          </a:p>
        </p:txBody>
      </p:sp>
      <p:sp>
        <p:nvSpPr>
          <p:cNvPr id="33796" name="矩形 33795"/>
          <p:cNvSpPr/>
          <p:nvPr/>
        </p:nvSpPr>
        <p:spPr>
          <a:xfrm>
            <a:off x="479425" y="2971377"/>
            <a:ext cx="10655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用于检查粪便中的致病菌。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479425" y="2348442"/>
            <a:ext cx="1083600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8" name="矩形 33797"/>
          <p:cNvSpPr/>
          <p:nvPr/>
        </p:nvSpPr>
        <p:spPr>
          <a:xfrm>
            <a:off x="479425" y="3594312"/>
            <a:ext cx="1083945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四、粪便标本采集技术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2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3795">
                                            <p:txEl>
                                              <p:charRg st="26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  <p:bldP spid="33796" grpId="0"/>
      <p:bldP spid="33797" grpId="0" bldLvl="0" animBg="1"/>
      <p:bldP spid="3379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文本框 34818"/>
          <p:cNvSpPr txBox="1"/>
          <p:nvPr/>
        </p:nvSpPr>
        <p:spPr>
          <a:xfrm>
            <a:off x="910590" y="4697519"/>
            <a:ext cx="1344083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0" name="文本占位符 34819"/>
          <p:cNvSpPr>
            <a:spLocks noGrp="1"/>
          </p:cNvSpPr>
          <p:nvPr>
            <p:ph type="body" idx="4294967295"/>
          </p:nvPr>
        </p:nvSpPr>
        <p:spPr>
          <a:xfrm>
            <a:off x="910590" y="5302039"/>
            <a:ext cx="5939790" cy="458470"/>
          </a:xfrm>
        </p:spPr>
        <p:txBody>
          <a:bodyPr>
            <a:normAutofit/>
          </a:bodyPr>
          <a:p>
            <a:pPr marL="0" indent="0" algn="just">
              <a:lnSpc>
                <a:spcPct val="80000"/>
              </a:lnSpc>
              <a:buNone/>
            </a:pPr>
            <a:r>
              <a:rPr lang="zh-CN" altLang="en-US" sz="2000" b="1"/>
              <a:t>患者呕吐时，用弯盘或痰杯接取后送验。</a:t>
            </a:r>
            <a:endParaRPr lang="zh-CN" altLang="en-US" sz="2000" b="1"/>
          </a:p>
        </p:txBody>
      </p:sp>
      <p:sp>
        <p:nvSpPr>
          <p:cNvPr id="34821" name="矩形 34820"/>
          <p:cNvSpPr/>
          <p:nvPr/>
        </p:nvSpPr>
        <p:spPr>
          <a:xfrm>
            <a:off x="910590" y="4092999"/>
            <a:ext cx="152781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弯盘或痰杯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910590" y="3488479"/>
            <a:ext cx="1344083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用物 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823" name="矩形 34822"/>
          <p:cNvSpPr/>
          <p:nvPr/>
        </p:nvSpPr>
        <p:spPr>
          <a:xfrm>
            <a:off x="910590" y="2268009"/>
            <a:ext cx="56248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检查呕吐物有无病理改变或检验呕吐物中有毒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物质的性质。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4" name="文本框 34823"/>
          <p:cNvSpPr txBox="1"/>
          <p:nvPr/>
        </p:nvSpPr>
        <p:spPr>
          <a:xfrm>
            <a:off x="910590" y="1663489"/>
            <a:ext cx="1344083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4825" name="图片 34824" descr="2007515152520966_2"/>
          <p:cNvPicPr>
            <a:picLocks noChangeAspect="1"/>
          </p:cNvPicPr>
          <p:nvPr/>
        </p:nvPicPr>
        <p:blipFill>
          <a:blip r:embed="rId1"/>
          <a:srcRect b="3516"/>
          <a:stretch>
            <a:fillRect/>
          </a:stretch>
        </p:blipFill>
        <p:spPr>
          <a:xfrm>
            <a:off x="7896225" y="2062480"/>
            <a:ext cx="3403600" cy="3612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五、呕吐物标本采集技术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482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 animBg="1"/>
      <p:bldP spid="34820" grpId="0" build="p"/>
      <p:bldP spid="34821" grpId="0"/>
      <p:bldP spid="34822" grpId="0" bldLvl="0" animBg="1"/>
      <p:bldP spid="34823" grpId="0"/>
      <p:bldP spid="3482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文本占位符 35842"/>
          <p:cNvSpPr>
            <a:spLocks noGrp="1"/>
          </p:cNvSpPr>
          <p:nvPr>
            <p:ph type="body" idx="4294967295"/>
          </p:nvPr>
        </p:nvSpPr>
        <p:spPr>
          <a:xfrm>
            <a:off x="1487170" y="3656965"/>
            <a:ext cx="1193800" cy="506095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zh-CN" altLang="en-US" b="1"/>
              <a:t>血标本</a:t>
            </a:r>
            <a:endParaRPr lang="zh-CN" altLang="en-US" b="1"/>
          </a:p>
          <a:p>
            <a:endParaRPr lang="zh-CN" altLang="en-US"/>
          </a:p>
        </p:txBody>
      </p:sp>
      <p:sp>
        <p:nvSpPr>
          <p:cNvPr id="35844" name="左大括号 35843"/>
          <p:cNvSpPr/>
          <p:nvPr/>
        </p:nvSpPr>
        <p:spPr>
          <a:xfrm>
            <a:off x="2769870" y="3453765"/>
            <a:ext cx="374015" cy="956310"/>
          </a:xfrm>
          <a:prstGeom prst="leftBrace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865"/>
          </a:p>
        </p:txBody>
      </p:sp>
      <p:sp>
        <p:nvSpPr>
          <p:cNvPr id="35845" name="左大括号 35844"/>
          <p:cNvSpPr/>
          <p:nvPr/>
        </p:nvSpPr>
        <p:spPr>
          <a:xfrm>
            <a:off x="4591262" y="2852208"/>
            <a:ext cx="287867" cy="1439333"/>
          </a:xfrm>
          <a:prstGeom prst="leftBrace">
            <a:avLst>
              <a:gd name="adj1" fmla="val 41666"/>
              <a:gd name="adj2" fmla="val 50000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865"/>
          </a:p>
        </p:txBody>
      </p:sp>
      <p:sp>
        <p:nvSpPr>
          <p:cNvPr id="35846" name="矩形 35845"/>
          <p:cNvSpPr/>
          <p:nvPr/>
        </p:nvSpPr>
        <p:spPr>
          <a:xfrm>
            <a:off x="4806950" y="2477770"/>
            <a:ext cx="17494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eaLnBrk="0" hangingPunct="0">
              <a:lnSpc>
                <a:spcPct val="20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全血标本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0" hangingPunct="0">
              <a:lnSpc>
                <a:spcPct val="20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血清标本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0" hangingPunct="0">
              <a:lnSpc>
                <a:spcPct val="20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血培养标本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3143885" y="3355340"/>
            <a:ext cx="196532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静脉血标本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动脉血标本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7176135" y="2132330"/>
            <a:ext cx="4089400" cy="3030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" name="矩形 91"/>
          <p:cNvSpPr/>
          <p:nvPr>
            <p:custDataLst>
              <p:tags r:id="rId3"/>
            </p:custDataLst>
          </p:nvPr>
        </p:nvSpPr>
        <p:spPr>
          <a:xfrm>
            <a:off x="336550" y="1574165"/>
            <a:ext cx="11518900" cy="43465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8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584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 noRot="1"/>
          </p:cNvSpPr>
          <p:nvPr>
            <p:ph type="title" idx="4294967295"/>
          </p:nvPr>
        </p:nvSpPr>
        <p:spPr>
          <a:xfrm>
            <a:off x="623570" y="981075"/>
            <a:ext cx="10972800" cy="650875"/>
          </a:xfrm>
        </p:spPr>
        <p:txBody>
          <a:bodyPr lIns="0" rIns="0" bIns="0" anchor="b" anchorCtr="0">
            <a:normAutofit/>
          </a:bodyPr>
          <a:p>
            <a:pPr algn="ctr"/>
            <a:r>
              <a:rPr lang="zh-CN" altLang="en-US" sz="2780" b="1">
                <a:solidFill>
                  <a:srgbClr val="FF00FF"/>
                </a:solidFill>
              </a:rPr>
              <a:t>静脉血标本采集技术</a:t>
            </a:r>
            <a:endParaRPr lang="zh-CN" altLang="en-US" sz="2780" b="1">
              <a:solidFill>
                <a:srgbClr val="FF00FF"/>
              </a:solidFill>
            </a:endParaRPr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4294967295"/>
          </p:nvPr>
        </p:nvSpPr>
        <p:spPr>
          <a:xfrm>
            <a:off x="551180" y="2924175"/>
            <a:ext cx="6518275" cy="2409190"/>
          </a:xfrm>
        </p:spPr>
        <p:txBody>
          <a:bodyPr>
            <a:normAutofit fontScale="90000"/>
          </a:bodyPr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/>
              <a:t>血清标本  ：用于测定血清酶、脂类、电解质和肝功能等。</a:t>
            </a:r>
            <a:r>
              <a:rPr lang="en-US" altLang="zh-CN" sz="2000" b="1" dirty="0">
                <a:solidFill>
                  <a:srgbClr val="FF0000"/>
                </a:solidFill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</a:rPr>
              <a:t>干燥试管</a:t>
            </a:r>
            <a:r>
              <a:rPr lang="en-US" altLang="zh-CN" sz="2000" b="1" dirty="0">
                <a:solidFill>
                  <a:srgbClr val="FF0000"/>
                </a:solidFill>
              </a:rPr>
              <a:t>）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/>
              <a:t>全血标本  ：用作血沉、血常规检查和测定血液中某些物质的含量，如肌酐、肌酸、尿素氮、尿酸、血糖、血氨等。</a:t>
            </a:r>
            <a:r>
              <a:rPr lang="en-US" altLang="zh-CN" sz="2000" b="1" dirty="0">
                <a:solidFill>
                  <a:srgbClr val="FF0000"/>
                </a:solidFill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</a:rPr>
              <a:t>抗凝试管</a:t>
            </a:r>
            <a:r>
              <a:rPr lang="en-US" altLang="zh-CN" sz="2000" b="1" dirty="0">
                <a:solidFill>
                  <a:srgbClr val="FF0000"/>
                </a:solidFill>
              </a:rPr>
              <a:t>）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/>
              <a:t>血培养标本 ：查找血液中的致病菌。</a:t>
            </a:r>
            <a:r>
              <a:rPr lang="en-US" altLang="zh-CN" sz="2000" b="1" dirty="0">
                <a:solidFill>
                  <a:srgbClr val="FF0000"/>
                </a:solidFill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</a:rPr>
              <a:t>无菌密封瓶</a:t>
            </a:r>
            <a:r>
              <a:rPr lang="en-US" altLang="zh-CN" sz="2000" b="1" dirty="0">
                <a:solidFill>
                  <a:srgbClr val="FF0000"/>
                </a:solidFill>
              </a:rPr>
              <a:t>）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551180" y="2276687"/>
            <a:ext cx="1341967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7824470" y="2586990"/>
            <a:ext cx="3886835" cy="2797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3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charRg st="35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95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6867">
                                            <p:txEl>
                                              <p:charRg st="95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7891" name="表格 37890"/>
          <p:cNvGraphicFramePr/>
          <p:nvPr>
            <p:custDataLst>
              <p:tags r:id="rId1"/>
            </p:custDataLst>
          </p:nvPr>
        </p:nvGraphicFramePr>
        <p:xfrm>
          <a:off x="479425" y="1412875"/>
          <a:ext cx="11273155" cy="4937760"/>
        </p:xfrm>
        <a:graphic>
          <a:graphicData uri="http://schemas.openxmlformats.org/drawingml/2006/table">
            <a:tbl>
              <a:tblPr/>
              <a:tblGrid>
                <a:gridCol w="4888865"/>
                <a:gridCol w="1137920"/>
                <a:gridCol w="1301750"/>
                <a:gridCol w="1419860"/>
                <a:gridCol w="2524760"/>
              </a:tblGrid>
              <a:tr h="103632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2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检验项目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采血量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ml</a:t>
                      </a:r>
                      <a:endParaRPr lang="en-US" altLang="zh-CN" sz="2000" b="1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多项目合并采血量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标本容器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要求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21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丙氨酸氨基转移酶（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ALT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）、门冬氨酸氨基转移酶（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AST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）、胎儿甲种球蛋（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AFP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）、乙肝表面抗原、 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γ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－谷氨酰转肽酶（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γ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－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GT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 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1.0 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　 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4ml 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干燥试管 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lvl="0" indent="0" algn="just" eaLnBrk="0" hangingPunc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空腹抽血严防溶血 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92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总胆固醇（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Chol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）、胆固醇脂（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Choiesl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）、三酸甘油酯（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TC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 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2.0 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 3ml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20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干燥试管 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空腹抽血严防溶血 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92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血清蛋白（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／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 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蛋白电泳（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SPE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 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3.0 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2.0 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 3ml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20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干燥试管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严防溶血 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694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碱性磷酸酶（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AKP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 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血清淀粉酶（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AMS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乳酸脱氢酶（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LDH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 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2.0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   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3ml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20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干燥试管 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lvl="0" indent="0" algn="just" eaLnBrk="0" hangingPunc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20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严防溶血 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056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血钾（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K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）、血钠（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Na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）、血钙（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Ca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）、血氯化物（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Cl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）肾功能 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2.0 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 4ml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20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干燥试管 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严防溶血（防灰尘污染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ca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cl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  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299335" y="887730"/>
            <a:ext cx="7468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常用血清标本采血量与要求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38913"/>
          <p:cNvSpPr/>
          <p:nvPr/>
        </p:nvSpPr>
        <p:spPr>
          <a:xfrm>
            <a:off x="2999952" y="1268836"/>
            <a:ext cx="589788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/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常用全血标本采血量与要求（不需空腹）</a:t>
            </a:r>
            <a:endParaRPr lang="zh-CN" altLang="en-US" sz="2500" dirty="0">
              <a:solidFill>
                <a:schemeClr val="folHlin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8915" name="表格 38914"/>
          <p:cNvGraphicFramePr/>
          <p:nvPr>
            <p:custDataLst>
              <p:tags r:id="rId1"/>
            </p:custDataLst>
          </p:nvPr>
        </p:nvGraphicFramePr>
        <p:xfrm>
          <a:off x="1127760" y="1917700"/>
          <a:ext cx="10198735" cy="3957955"/>
        </p:xfrm>
        <a:graphic>
          <a:graphicData uri="http://schemas.openxmlformats.org/drawingml/2006/table">
            <a:tbl>
              <a:tblPr/>
              <a:tblGrid>
                <a:gridCol w="2830830"/>
                <a:gridCol w="2426335"/>
                <a:gridCol w="2671445"/>
                <a:gridCol w="2270125"/>
              </a:tblGrid>
              <a:tr h="709295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检验项目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采血量（</a:t>
                      </a:r>
                      <a:r>
                        <a:rPr lang="en-US" altLang="zh-CN" sz="18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ml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标本容器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要求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94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血氨（</a:t>
                      </a: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BA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5.0</a:t>
                      </a:r>
                      <a:endParaRPr lang="en-US" altLang="zh-CN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肝素抗凝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立即送验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745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血液酸碱度（</a:t>
                      </a: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pH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2.0</a:t>
                      </a:r>
                      <a:endParaRPr lang="en-US" altLang="zh-CN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肝素抗凝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空针肝素化后方可采血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二氧化碳分压（</a:t>
                      </a: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PaO</a:t>
                      </a:r>
                      <a:r>
                        <a:rPr lang="en-US" altLang="zh-CN" sz="1800" b="1" baseline="-30000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2.0</a:t>
                      </a:r>
                      <a:endParaRPr lang="en-US" altLang="zh-CN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肝素抗凝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隔绝空气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氧分压（</a:t>
                      </a: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PaO</a:t>
                      </a:r>
                      <a:r>
                        <a:rPr lang="en-US" altLang="zh-CN" sz="1800" b="1" baseline="-30000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2.0</a:t>
                      </a:r>
                      <a:endParaRPr lang="en-US" altLang="zh-CN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肝素抗凝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隔绝空气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66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碳酸氢盐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2.0</a:t>
                      </a:r>
                      <a:endParaRPr lang="en-US" altLang="zh-CN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1800" b="1" dirty="0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肝素抗凝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隔绝空气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78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凝血酶原活动度及时间（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PT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   1.8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试管内盛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3.13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％枸橼酸钠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0.2ml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充分混匀及时送验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第十</a:t>
            </a: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二章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常用标本的采集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 noRot="1"/>
          </p:cNvSpPr>
          <p:nvPr>
            <p:ph type="title" idx="4294967295"/>
          </p:nvPr>
        </p:nvSpPr>
        <p:spPr>
          <a:xfrm>
            <a:off x="767715" y="3754332"/>
            <a:ext cx="1249200" cy="399415"/>
          </a:xfrm>
          <a:solidFill>
            <a:schemeClr val="hlink"/>
          </a:solidFill>
        </p:spPr>
        <p:txBody>
          <a:bodyPr lIns="0" rIns="0" bIns="0" anchor="b" anchorCtr="0"/>
          <a:p>
            <a:pPr algn="l" eaLnBrk="0" fontAlgn="base" hangingPunct="0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cs"/>
              </a:rPr>
              <a:t> </a:t>
            </a:r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cs"/>
              </a:rPr>
              <a:t>方法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4294967295"/>
          </p:nvPr>
        </p:nvSpPr>
        <p:spPr>
          <a:xfrm>
            <a:off x="478155" y="2433532"/>
            <a:ext cx="11165205" cy="1061085"/>
          </a:xfrm>
        </p:spPr>
        <p:txBody>
          <a:bodyPr>
            <a:normAutofit/>
          </a:bodyPr>
          <a:p>
            <a:pPr algn="just">
              <a:lnSpc>
                <a:spcPct val="150000"/>
              </a:lnSpc>
              <a:buNone/>
            </a:pPr>
            <a:r>
              <a:rPr lang="zh-CN" altLang="en-US" sz="2000" dirty="0"/>
              <a:t>   </a:t>
            </a:r>
            <a:r>
              <a:rPr lang="zh-CN" altLang="en-US" sz="2000" b="1" dirty="0"/>
              <a:t>注射盘内备无菌的5</a:t>
            </a:r>
            <a:r>
              <a:rPr lang="en-US" altLang="zh-CN" sz="2000" b="1" dirty="0"/>
              <a:t>ml</a:t>
            </a:r>
            <a:r>
              <a:rPr lang="zh-CN" altLang="en-US" sz="2000" b="1" dirty="0"/>
              <a:t>或10</a:t>
            </a:r>
            <a:r>
              <a:rPr lang="en-US" altLang="zh-CN" sz="2000" b="1" dirty="0"/>
              <a:t>ml </a:t>
            </a:r>
            <a:r>
              <a:rPr lang="zh-CN" altLang="en-US" sz="2000" b="1" dirty="0"/>
              <a:t>一次性注射器，（或一次性采血器），干燥试管，抗凝试管或血培养瓶，按需要备酒精灯、火柴。</a:t>
            </a:r>
            <a:endParaRPr lang="zh-CN" altLang="en-US" sz="2000" dirty="0"/>
          </a:p>
        </p:txBody>
      </p:sp>
      <p:sp>
        <p:nvSpPr>
          <p:cNvPr id="39940" name="矩形 39939"/>
          <p:cNvSpPr/>
          <p:nvPr/>
        </p:nvSpPr>
        <p:spPr>
          <a:xfrm>
            <a:off x="765175" y="1775037"/>
            <a:ext cx="1248833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用物</a:t>
            </a:r>
            <a:endParaRPr lang="zh-CN" altLang="en-US" sz="2000" b="1" dirty="0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41" name="矩形 39940"/>
          <p:cNvSpPr/>
          <p:nvPr/>
        </p:nvSpPr>
        <p:spPr>
          <a:xfrm>
            <a:off x="478155" y="4413462"/>
            <a:ext cx="10560050" cy="15652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（1）针尖采血法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（2）注射器采血法  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一次性采血器采血法：接上真空试管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0" hangingPunct="0"/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0964" name="图片 4096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48115" y="3356610"/>
            <a:ext cx="2945130" cy="274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文本占位符 4096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51855" y="3754120"/>
            <a:ext cx="2546985" cy="24936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9940" grpId="0" bldLvl="0" animBg="1"/>
      <p:bldP spid="3994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987" name="内容占位符 41986"/>
          <p:cNvGraphicFramePr/>
          <p:nvPr>
            <p:ph sz="half" idx="4294967295"/>
            <p:custDataLst>
              <p:tags r:id="rId1"/>
            </p:custDataLst>
          </p:nvPr>
        </p:nvGraphicFramePr>
        <p:xfrm>
          <a:off x="551180" y="1771015"/>
          <a:ext cx="11468100" cy="3651250"/>
        </p:xfrm>
        <a:graphic>
          <a:graphicData uri="http://schemas.openxmlformats.org/drawingml/2006/table">
            <a:tbl>
              <a:tblPr/>
              <a:tblGrid>
                <a:gridCol w="1978660"/>
                <a:gridCol w="5800725"/>
                <a:gridCol w="1529080"/>
                <a:gridCol w="2159635"/>
              </a:tblGrid>
              <a:tr h="39624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试管盖颜色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临床用途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添加剂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采血量（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ml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>
                          <a:solidFill>
                            <a:schemeClr val="hlink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█ </a:t>
                      </a:r>
                      <a:r>
                        <a:rPr lang="en-US" altLang="zh-CN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金黄色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生化全套、肝功能、肾功能、电解质、血糖、血脂、三对半、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DNA-PCR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测定、免疫测定、肿瘤、甲状腺功能全套等发光免疫项目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促凝剂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3.5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5.0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solidFill>
                            <a:srgbClr val="CC009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紫色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血常规、血定型、胰高血糖素、糖化血红蛋白、配血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抗凝剂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solidFill>
                            <a:schemeClr val="accent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浅蓝色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出凝血时间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抗凝剂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2.7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solidFill>
                            <a:srgbClr val="008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绿色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血粘度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抗凝剂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红色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血定型、血糖、输血常规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无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17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solidFill>
                            <a:schemeClr val="bg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█</a:t>
                      </a: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lang="zh-CN" altLang="en-US" sz="1800" b="1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黑色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血沉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抗凝剂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2.4</a:t>
                      </a: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just">
                        <a:buNone/>
                      </a:pPr>
                      <a:endParaRPr lang="zh-CN" altLang="en-US" sz="1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96925" y="1124585"/>
            <a:ext cx="10975975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B-D</a:t>
            </a: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真空采血管使用指南</a:t>
            </a:r>
            <a:endParaRPr lang="zh-CN" altLang="en-US" sz="25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 noRot="1"/>
          </p:cNvSpPr>
          <p:nvPr>
            <p:ph type="title" idx="4294967295"/>
          </p:nvPr>
        </p:nvSpPr>
        <p:spPr>
          <a:xfrm>
            <a:off x="695325" y="1772920"/>
            <a:ext cx="2606040" cy="480060"/>
          </a:xfrm>
          <a:solidFill>
            <a:schemeClr val="hlink"/>
          </a:solidFill>
        </p:spPr>
        <p:txBody>
          <a:bodyPr lIns="0" rIns="0" bIns="0" anchor="b" anchorCtr="0">
            <a:normAutofit/>
          </a:bodyPr>
          <a:p>
            <a:r>
              <a:rPr lang="en-US" altLang="zh-CN" sz="2000" b="1">
                <a:solidFill>
                  <a:schemeClr val="bg2"/>
                </a:solidFill>
              </a:rPr>
              <a:t>  </a:t>
            </a:r>
            <a:r>
              <a:rPr lang="zh-CN" altLang="en-US" sz="2000" b="1">
                <a:solidFill>
                  <a:schemeClr val="bg2"/>
                </a:solidFill>
              </a:rPr>
              <a:t>注入标本瓶</a:t>
            </a:r>
            <a:endParaRPr lang="zh-CN" altLang="en-US" sz="2000" b="1">
              <a:solidFill>
                <a:schemeClr val="bg2"/>
              </a:solidFill>
            </a:endParaRPr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4294967295"/>
          </p:nvPr>
        </p:nvSpPr>
        <p:spPr>
          <a:xfrm>
            <a:off x="623570" y="2708910"/>
            <a:ext cx="11040745" cy="2136140"/>
          </a:xfrm>
        </p:spPr>
        <p:txBody>
          <a:bodyPr/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血清标本 </a:t>
            </a:r>
            <a:r>
              <a:rPr lang="en-US" altLang="zh-CN" sz="2000" b="1" dirty="0">
                <a:solidFill>
                  <a:srgbClr val="FF0000"/>
                </a:solidFill>
              </a:rPr>
              <a:t>—— </a:t>
            </a:r>
            <a:r>
              <a:rPr lang="zh-CN" altLang="en-US" sz="2000" b="1" dirty="0">
                <a:solidFill>
                  <a:schemeClr val="hlink"/>
                </a:solidFill>
              </a:rPr>
              <a:t>干燥试管，</a:t>
            </a:r>
            <a:r>
              <a:rPr lang="zh-CN" altLang="en-US" sz="2000" b="1" dirty="0"/>
              <a:t>取下针头，顺管壁缓慢注入，切勿将泡沫注入，避免震荡。</a:t>
            </a:r>
            <a:endParaRPr lang="zh-CN" altLang="en-US" sz="2000" b="1" dirty="0"/>
          </a:p>
          <a:p>
            <a:endParaRPr lang="zh-CN" altLang="en-US" sz="2000" b="1" dirty="0"/>
          </a:p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全血标本</a:t>
            </a:r>
            <a:r>
              <a:rPr lang="en-US" altLang="zh-CN" sz="2000" b="1" dirty="0">
                <a:solidFill>
                  <a:srgbClr val="FF0000"/>
                </a:solidFill>
              </a:rPr>
              <a:t>——</a:t>
            </a:r>
            <a:r>
              <a:rPr lang="zh-CN" altLang="en-US" sz="2000" b="1" dirty="0">
                <a:solidFill>
                  <a:schemeClr val="hlink"/>
                </a:solidFill>
              </a:rPr>
              <a:t>抗凝试管，</a:t>
            </a:r>
            <a:r>
              <a:rPr lang="zh-CN" altLang="en-US" sz="2000" b="1" dirty="0"/>
              <a:t>立即轻轻摇动，使血液和抗凝剂混匀。</a:t>
            </a:r>
            <a:endParaRPr lang="zh-CN" altLang="en-US" sz="2000" b="1" dirty="0"/>
          </a:p>
          <a:p>
            <a:endParaRPr lang="zh-CN" altLang="en-US" sz="2000" b="1" dirty="0"/>
          </a:p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血培养标本</a:t>
            </a:r>
            <a:r>
              <a:rPr lang="en-US" altLang="zh-CN" sz="2000" b="1" dirty="0">
                <a:solidFill>
                  <a:srgbClr val="FF0000"/>
                </a:solidFill>
              </a:rPr>
              <a:t>——</a:t>
            </a:r>
            <a:r>
              <a:rPr lang="zh-CN" altLang="en-US" sz="2000" b="1" dirty="0">
                <a:solidFill>
                  <a:schemeClr val="hlink"/>
                </a:solidFill>
              </a:rPr>
              <a:t>无菌密封瓶</a:t>
            </a:r>
            <a:r>
              <a:rPr lang="zh-CN" altLang="en-US" sz="2000" b="1" dirty="0"/>
              <a:t>，更换针头后注入瓶内，并轻轻摇匀。    </a:t>
            </a:r>
            <a:endParaRPr lang="zh-CN" altLang="en-US" sz="2000" b="1" dirty="0"/>
          </a:p>
        </p:txBody>
      </p:sp>
      <p:sp>
        <p:nvSpPr>
          <p:cNvPr id="45060" name="矩形 45059"/>
          <p:cNvSpPr/>
          <p:nvPr/>
        </p:nvSpPr>
        <p:spPr>
          <a:xfrm>
            <a:off x="3503084" y="5156730"/>
            <a:ext cx="6722533" cy="7067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培养→抗凝→干燥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814917" y="5279602"/>
            <a:ext cx="2209800" cy="47561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5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注入顺序</a:t>
            </a:r>
            <a:endParaRPr lang="zh-CN" altLang="en-US" sz="25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5059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7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5059">
                                            <p:txEl>
                                              <p:charRg st="71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506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 animBg="1"/>
      <p:bldP spid="4506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文本占位符 46082"/>
          <p:cNvSpPr>
            <a:spLocks noGrp="1"/>
          </p:cNvSpPr>
          <p:nvPr>
            <p:ph type="body" idx="4294967295"/>
          </p:nvPr>
        </p:nvSpPr>
        <p:spPr>
          <a:xfrm>
            <a:off x="697230" y="3284855"/>
            <a:ext cx="9845675" cy="986790"/>
          </a:xfrm>
        </p:spPr>
        <p:txBody>
          <a:bodyPr>
            <a:normAutofit lnSpcReduction="10000"/>
          </a:bodyPr>
          <a:p>
            <a:pPr algn="just">
              <a:lnSpc>
                <a:spcPct val="150000"/>
              </a:lnSpc>
              <a:buNone/>
            </a:pPr>
            <a:r>
              <a:rPr lang="zh-CN" altLang="en-US" sz="2000" b="1" dirty="0"/>
              <a:t>  注射盘内备无菌2</a:t>
            </a:r>
            <a:r>
              <a:rPr lang="en-US" altLang="zh-CN" sz="2000" b="1" dirty="0"/>
              <a:t>ml</a:t>
            </a:r>
            <a:r>
              <a:rPr lang="zh-CN" altLang="en-US" sz="2000" b="1" dirty="0"/>
              <a:t>或5</a:t>
            </a:r>
            <a:r>
              <a:rPr lang="en-US" altLang="zh-CN" sz="2000" b="1" dirty="0"/>
              <a:t>ml </a:t>
            </a:r>
            <a:r>
              <a:rPr lang="zh-CN" altLang="en-US" sz="2000" b="1" dirty="0"/>
              <a:t>一次性注射器、肝素、无菌纱布、无菌软木塞。必要时备无菌手套。</a:t>
            </a:r>
            <a:endParaRPr lang="zh-CN" altLang="en-US" sz="2000" dirty="0"/>
          </a:p>
        </p:txBody>
      </p:sp>
      <p:sp>
        <p:nvSpPr>
          <p:cNvPr id="46084" name="矩形 46083"/>
          <p:cNvSpPr/>
          <p:nvPr/>
        </p:nvSpPr>
        <p:spPr>
          <a:xfrm>
            <a:off x="911225" y="1659255"/>
            <a:ext cx="1130935" cy="3996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 anchorCtr="0">
            <a:noAutofit/>
          </a:bodyPr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5" name="矩形 46084"/>
          <p:cNvSpPr/>
          <p:nvPr/>
        </p:nvSpPr>
        <p:spPr>
          <a:xfrm>
            <a:off x="814917" y="2251287"/>
            <a:ext cx="297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常用于作血液气体分析。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6" name="矩形 46085"/>
          <p:cNvSpPr/>
          <p:nvPr/>
        </p:nvSpPr>
        <p:spPr>
          <a:xfrm>
            <a:off x="909955" y="2767965"/>
            <a:ext cx="1130935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用物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087" name="矩形 46086"/>
          <p:cNvSpPr/>
          <p:nvPr/>
        </p:nvSpPr>
        <p:spPr>
          <a:xfrm>
            <a:off x="909955" y="4389755"/>
            <a:ext cx="1130935" cy="3987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部位</a:t>
            </a:r>
            <a:endParaRPr lang="zh-CN" altLang="en-US" sz="20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9010" y="5031740"/>
            <a:ext cx="94475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①桡动脉 ：前臂掌侧腕关节上2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cm，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动脉搏动明显处。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55370" y="5545455"/>
            <a:ext cx="94475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①桡动脉 ：前臂掌侧腕关节上2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cm，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动脉搏动明显处。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bldLvl="0" animBg="1"/>
      <p:bldP spid="46085" grpId="0"/>
      <p:bldP spid="46086" grpId="0" bldLvl="0" animBg="1"/>
      <p:bldP spid="4608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 noRot="1"/>
          </p:cNvSpPr>
          <p:nvPr>
            <p:ph type="title" idx="4294967295"/>
          </p:nvPr>
        </p:nvSpPr>
        <p:spPr>
          <a:xfrm>
            <a:off x="695325" y="1412875"/>
            <a:ext cx="1249045" cy="365760"/>
          </a:xfrm>
          <a:solidFill>
            <a:schemeClr val="hlink"/>
          </a:solidFill>
        </p:spPr>
        <p:txBody>
          <a:bodyPr lIns="0" rIns="0" bIns="0" anchor="b" anchorCtr="0">
            <a:normAutofit fontScale="90000"/>
          </a:bodyPr>
          <a:p>
            <a:r>
              <a:rPr lang="en-US" altLang="zh-CN" sz="2000" b="1">
                <a:solidFill>
                  <a:schemeClr val="bg2"/>
                </a:solidFill>
              </a:rPr>
              <a:t> </a:t>
            </a:r>
            <a:r>
              <a:rPr lang="zh-CN" altLang="en-US" sz="2000" b="1">
                <a:solidFill>
                  <a:schemeClr val="bg2"/>
                </a:solidFill>
              </a:rPr>
              <a:t>要点</a:t>
            </a:r>
            <a:endParaRPr lang="zh-CN" altLang="en-US" sz="2000" b="1">
              <a:solidFill>
                <a:schemeClr val="bg2"/>
              </a:solidFill>
            </a:endParaRPr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4294967295"/>
          </p:nvPr>
        </p:nvSpPr>
        <p:spPr>
          <a:xfrm>
            <a:off x="623570" y="1916430"/>
            <a:ext cx="10271125" cy="3887470"/>
          </a:xfrm>
        </p:spPr>
        <p:txBody>
          <a:bodyPr>
            <a:normAutofit lnSpcReduction="20000"/>
          </a:bodyPr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抽吸肝素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0.5ml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润湿注射器内壁，余液全部弃去。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穿刺：操作者常规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消毒左手的示指、中指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，以固定欲穿刺的动脉。右手持注射器，在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两指间垂直或与动脉走向呈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40°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刺入动脉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，见有鲜红色回血，右手固定穿刺针，左手抽取血液。抽血毕，迅速拔出针头，同时用无菌纱布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加压止血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分钟。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立即将抽血注射器的针尖刺入橡胶塞或软木塞，以隔绝空气，同时轻轻转动注射器，使血液和肝素混匀，连同化验单一起送检。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26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charRg st="26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137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charRg st="137" end="1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占位符 48129"/>
          <p:cNvSpPr>
            <a:spLocks noGrp="1"/>
          </p:cNvSpPr>
          <p:nvPr>
            <p:ph type="body" idx="4294967295"/>
          </p:nvPr>
        </p:nvSpPr>
        <p:spPr>
          <a:xfrm>
            <a:off x="622935" y="1557020"/>
            <a:ext cx="10600690" cy="4958715"/>
          </a:xfrm>
        </p:spPr>
        <p:txBody>
          <a:bodyPr/>
          <a:p>
            <a:pPr marL="0" indent="0" algn="just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根据不同的检验目的和所需采血量选择标本容器，一般血培养标本采血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5ml，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亚急性细菌性心内膜炎患者，为提高培养阳性率，采血量可增至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15ml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做生化检验的标本，应事先通知患者，宜在清晨空腹时采血。因为清晨人体血液中的各种化学成分处于相对恒定状态，检验结果较准确。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严禁在输液、输血的针头处抽取血标本，应在对侧肢体采集。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同时抽取不同种类的血标本，护士动作应迅速准确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先注入血培养瓶，其次注入抗凝管，最后注入干燥试管。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动脉采血应严格执行无菌技术，以防感染。有出血倾向的患者，谨慎使用。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131" name="矩形 48130"/>
          <p:cNvSpPr>
            <a:spLocks noRot="1"/>
          </p:cNvSpPr>
          <p:nvPr/>
        </p:nvSpPr>
        <p:spPr>
          <a:xfrm>
            <a:off x="839470" y="895985"/>
            <a:ext cx="2005330" cy="50228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ctr" anchorCtr="0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5000" u="none" kern="1200" baseline="0">
                <a:solidFill>
                  <a:schemeClr val="tx2"/>
                </a:solidFill>
                <a:latin typeface="Calibri" panose="020F0502020204030204" charset="0"/>
                <a:ea typeface="隶书" panose="02010509060101010101" pitchFamily="1" charset="-122"/>
              </a:defRPr>
            </a:lvl1pPr>
          </a:lstStyle>
          <a:p>
            <a:pPr lvl="0"/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zh-CN" altLang="en-US" sz="2000" b="1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六、血液标本采集技术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73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0">
                                            <p:txEl>
                                              <p:charRg st="73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35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0">
                                            <p:txEl>
                                              <p:charRg st="135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64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0">
                                            <p:txEl>
                                              <p:charRg st="164" end="2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214" end="2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130">
                                            <p:txEl>
                                              <p:charRg st="214" end="2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386013" y="2120900"/>
            <a:ext cx="6278563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 noProof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 noProof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78851" name="组合 17"/>
          <p:cNvGrpSpPr/>
          <p:nvPr/>
        </p:nvGrpSpPr>
        <p:grpSpPr>
          <a:xfrm>
            <a:off x="3987800" y="4098925"/>
            <a:ext cx="2689225" cy="566738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800" strike="noStrike" noProof="1">
                <a:cs typeface="黑体" panose="02010609060101010101" charset="-122"/>
              </a:endParaRPr>
            </a:p>
          </p:txBody>
        </p:sp>
        <p:sp>
          <p:nvSpPr>
            <p:cNvPr id="78853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知识目标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能力目标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素质目标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379095" y="3863975"/>
            <a:ext cx="3439160" cy="1370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掌握标本采集的意义及原则。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掌握血液标本、痰液标本、尿液标本、粪便标本、咽拭子标本和呕吐物标本采集的目的及注意事项。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4792345" y="4007485"/>
            <a:ext cx="2817495" cy="7308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能熟练进行各种标本的采集，方法正确、操作规范。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3935730"/>
            <a:ext cx="2781935" cy="82994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在采集标本的过程中，培养沟通、共情能力。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04155" y="2492375"/>
            <a:ext cx="595185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小李，近一周来频繁干呕，食欲差。来院就诊主诉月经延迟，医嘱：留晨尿做妊娠试验。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情境思考</a:t>
            </a:r>
            <a:endParaRPr lang="zh-CN" altLang="en-US" sz="20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收集尿标本的注意事项有哪些？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12 小时或 24 小时尿标本中常用的防腐剂有哪些？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护理情境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917065"/>
            <a:ext cx="3089275" cy="3883660"/>
          </a:xfrm>
          <a:prstGeom prst="rect">
            <a:avLst/>
          </a:prstGeom>
        </p:spPr>
      </p:pic>
      <p:sp>
        <p:nvSpPr>
          <p:cNvPr id="92" name="矩形 91"/>
          <p:cNvSpPr/>
          <p:nvPr>
            <p:custDataLst>
              <p:tags r:id="rId4"/>
            </p:custDataLst>
          </p:nvPr>
        </p:nvSpPr>
        <p:spPr>
          <a:xfrm>
            <a:off x="336550" y="1574165"/>
            <a:ext cx="11518900" cy="43465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343660" y="1772920"/>
            <a:ext cx="9326880" cy="2749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标本采集的意义和原则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一、标本采集的意义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95325" y="2564765"/>
            <a:ext cx="582676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本检验在一定程度上反映出机体正常的生理现象和病理改变，其化验检查的结果仍是最基本的临床诊断方法之一。标本采集的意义是：①协助诊断疾病；②帮助制定治疗措施；③推测病程进展；④观察病情变化；⑤提供科研参考研究数据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6887845" y="2564765"/>
            <a:ext cx="4455160" cy="2233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" name="矩形 91"/>
          <p:cNvSpPr/>
          <p:nvPr>
            <p:custDataLst>
              <p:tags r:id="rId4"/>
            </p:custDataLst>
          </p:nvPr>
        </p:nvSpPr>
        <p:spPr>
          <a:xfrm>
            <a:off x="336550" y="1574165"/>
            <a:ext cx="11518900" cy="43465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二、标本采集的原则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1045864" y="1487528"/>
            <a:ext cx="2549667" cy="2015059"/>
            <a:chOff x="1095375" y="2647950"/>
            <a:chExt cx="2362200" cy="1866900"/>
          </a:xfrm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>
            <a:xfrm>
              <a:off x="1095375" y="4114800"/>
              <a:ext cx="2362200" cy="400050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1095375" y="2686050"/>
              <a:ext cx="2362200" cy="1428750"/>
            </a:xfrm>
            <a:prstGeom prst="rect">
              <a:avLst/>
            </a:prstGeom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800" spc="150">
                  <a:latin typeface="微软雅黑" panose="020B0503020204020204" charset="-122"/>
                  <a:ea typeface="微软雅黑" panose="020B0503020204020204" charset="-122"/>
                </a:rPr>
                <a:t>（一）按照医嘱采集标本</a:t>
              </a:r>
              <a:endParaRPr lang="zh-CN" altLang="en-US" sz="1800" spc="1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1095375" y="2647950"/>
              <a:ext cx="2362200" cy="36000"/>
            </a:xfrm>
            <a:prstGeom prst="rect">
              <a:avLst/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>
                <a:lnSpc>
                  <a:spcPct val="140000"/>
                </a:lnSpc>
              </a:pPr>
              <a:endParaRPr lang="zh-CN" altLang="en-US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圆角矩形 7"/>
            <p:cNvSpPr/>
            <p:nvPr>
              <p:custDataLst>
                <p:tags r:id="rId6"/>
              </p:custDataLst>
            </p:nvPr>
          </p:nvSpPr>
          <p:spPr>
            <a:xfrm>
              <a:off x="1833563" y="4176713"/>
              <a:ext cx="885825" cy="276225"/>
            </a:xfrm>
            <a:prstGeom prst="roundRect">
              <a:avLst>
                <a:gd name="adj" fmla="val 50000"/>
              </a:avLst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7"/>
            </p:custDataLst>
          </p:nvPr>
        </p:nvGrpSpPr>
        <p:grpSpPr>
          <a:xfrm>
            <a:off x="4609230" y="1487528"/>
            <a:ext cx="2549667" cy="2015059"/>
            <a:chOff x="1095375" y="2647950"/>
            <a:chExt cx="2362200" cy="1866900"/>
          </a:xfrm>
        </p:grpSpPr>
        <p:sp>
          <p:nvSpPr>
            <p:cNvPr id="12" name="矩形 11"/>
            <p:cNvSpPr/>
            <p:nvPr>
              <p:custDataLst>
                <p:tags r:id="rId8"/>
              </p:custDataLst>
            </p:nvPr>
          </p:nvSpPr>
          <p:spPr>
            <a:xfrm>
              <a:off x="1095375" y="4114800"/>
              <a:ext cx="2362200" cy="400050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9"/>
              </p:custDataLst>
            </p:nvPr>
          </p:nvSpPr>
          <p:spPr>
            <a:xfrm>
              <a:off x="1095375" y="2686050"/>
              <a:ext cx="2362200" cy="1428750"/>
            </a:xfrm>
            <a:prstGeom prst="rect">
              <a:avLst/>
            </a:prstGeom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800" spc="150">
                  <a:latin typeface="微软雅黑" panose="020B0503020204020204" charset="-122"/>
                  <a:ea typeface="微软雅黑" panose="020B0503020204020204" charset="-122"/>
                </a:rPr>
                <a:t>（二）采集前做好充分准备</a:t>
              </a:r>
              <a:endParaRPr lang="zh-CN" altLang="en-US" sz="1800" spc="1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10"/>
              </p:custDataLst>
            </p:nvPr>
          </p:nvSpPr>
          <p:spPr>
            <a:xfrm>
              <a:off x="1095375" y="2647950"/>
              <a:ext cx="2362200" cy="36000"/>
            </a:xfrm>
            <a:prstGeom prst="rect">
              <a:avLst/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>
                <a:lnSpc>
                  <a:spcPct val="140000"/>
                </a:lnSpc>
              </a:pPr>
              <a:endParaRPr lang="zh-CN" altLang="en-US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圆角矩形 14"/>
            <p:cNvSpPr/>
            <p:nvPr>
              <p:custDataLst>
                <p:tags r:id="rId11"/>
              </p:custDataLst>
            </p:nvPr>
          </p:nvSpPr>
          <p:spPr>
            <a:xfrm>
              <a:off x="1833563" y="4191001"/>
              <a:ext cx="885825" cy="276225"/>
            </a:xfrm>
            <a:prstGeom prst="roundRect">
              <a:avLst>
                <a:gd name="adj" fmla="val 50000"/>
              </a:avLst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>
                <a:lnSpc>
                  <a:spcPct val="140000"/>
                </a:lnSpc>
              </a:pPr>
              <a:r>
                <a:rPr lang="en-US" altLang="zh-CN" sz="720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02</a:t>
              </a:r>
              <a:endParaRPr lang="zh-CN" altLang="en-US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12"/>
            </p:custDataLst>
          </p:nvPr>
        </p:nvGrpSpPr>
        <p:grpSpPr>
          <a:xfrm>
            <a:off x="8180820" y="1487528"/>
            <a:ext cx="2549667" cy="2015059"/>
            <a:chOff x="1095375" y="2647950"/>
            <a:chExt cx="2362200" cy="1866900"/>
          </a:xfrm>
        </p:grpSpPr>
        <p:sp>
          <p:nvSpPr>
            <p:cNvPr id="17" name="矩形 16"/>
            <p:cNvSpPr/>
            <p:nvPr>
              <p:custDataLst>
                <p:tags r:id="rId13"/>
              </p:custDataLst>
            </p:nvPr>
          </p:nvSpPr>
          <p:spPr>
            <a:xfrm>
              <a:off x="1095375" y="4114800"/>
              <a:ext cx="2362200" cy="400050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14"/>
              </p:custDataLst>
            </p:nvPr>
          </p:nvSpPr>
          <p:spPr>
            <a:xfrm>
              <a:off x="1095375" y="2686050"/>
              <a:ext cx="2362200" cy="1428750"/>
            </a:xfrm>
            <a:prstGeom prst="rect">
              <a:avLst/>
            </a:prstGeom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800" spc="150">
                  <a:latin typeface="微软雅黑" panose="020B0503020204020204" charset="-122"/>
                  <a:ea typeface="微软雅黑" panose="020B0503020204020204" charset="-122"/>
                </a:rPr>
                <a:t>（三）严格执行查对制度</a:t>
              </a:r>
              <a:endParaRPr lang="zh-CN" altLang="en-US" sz="1800" spc="1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5"/>
              </p:custDataLst>
            </p:nvPr>
          </p:nvSpPr>
          <p:spPr>
            <a:xfrm>
              <a:off x="1095375" y="2647950"/>
              <a:ext cx="2362200" cy="36000"/>
            </a:xfrm>
            <a:prstGeom prst="rect">
              <a:avLst/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>
                <a:lnSpc>
                  <a:spcPct val="140000"/>
                </a:lnSpc>
              </a:pPr>
              <a:endParaRPr lang="zh-CN" altLang="en-US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圆角矩形 19"/>
            <p:cNvSpPr/>
            <p:nvPr>
              <p:custDataLst>
                <p:tags r:id="rId16"/>
              </p:custDataLst>
            </p:nvPr>
          </p:nvSpPr>
          <p:spPr>
            <a:xfrm>
              <a:off x="1833563" y="4176713"/>
              <a:ext cx="885825" cy="276225"/>
            </a:xfrm>
            <a:prstGeom prst="roundRect">
              <a:avLst>
                <a:gd name="adj" fmla="val 50000"/>
              </a:avLst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03</a:t>
              </a:r>
              <a:endParaRPr lang="zh-CN" altLang="en-US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17"/>
            </p:custDataLst>
          </p:nvPr>
        </p:nvGrpSpPr>
        <p:grpSpPr>
          <a:xfrm>
            <a:off x="2798761" y="3894300"/>
            <a:ext cx="2549667" cy="2015059"/>
            <a:chOff x="1095375" y="2647950"/>
            <a:chExt cx="2362200" cy="1866900"/>
          </a:xfrm>
        </p:grpSpPr>
        <p:sp>
          <p:nvSpPr>
            <p:cNvPr id="39" name="矩形 38"/>
            <p:cNvSpPr/>
            <p:nvPr>
              <p:custDataLst>
                <p:tags r:id="rId18"/>
              </p:custDataLst>
            </p:nvPr>
          </p:nvSpPr>
          <p:spPr>
            <a:xfrm>
              <a:off x="1095375" y="4114800"/>
              <a:ext cx="2362200" cy="400050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19"/>
              </p:custDataLst>
            </p:nvPr>
          </p:nvSpPr>
          <p:spPr>
            <a:xfrm>
              <a:off x="1095375" y="2686050"/>
              <a:ext cx="2362200" cy="1428750"/>
            </a:xfrm>
            <a:prstGeom prst="rect">
              <a:avLst/>
            </a:prstGeom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800" spc="150">
                  <a:latin typeface="微软雅黑" panose="020B0503020204020204" charset="-122"/>
                  <a:ea typeface="微软雅黑" panose="020B0503020204020204" charset="-122"/>
                </a:rPr>
                <a:t>（四）正确采集标本</a:t>
              </a:r>
              <a:endParaRPr lang="zh-CN" altLang="en-US" sz="1800" spc="1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矩形 40"/>
            <p:cNvSpPr/>
            <p:nvPr>
              <p:custDataLst>
                <p:tags r:id="rId20"/>
              </p:custDataLst>
            </p:nvPr>
          </p:nvSpPr>
          <p:spPr>
            <a:xfrm>
              <a:off x="1095375" y="2647950"/>
              <a:ext cx="2362200" cy="36000"/>
            </a:xfrm>
            <a:prstGeom prst="rect">
              <a:avLst/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>
                <a:lnSpc>
                  <a:spcPct val="140000"/>
                </a:lnSpc>
              </a:pPr>
              <a:endParaRPr lang="zh-CN" altLang="en-US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圆角矩形 41"/>
            <p:cNvSpPr/>
            <p:nvPr>
              <p:custDataLst>
                <p:tags r:id="rId21"/>
              </p:custDataLst>
            </p:nvPr>
          </p:nvSpPr>
          <p:spPr>
            <a:xfrm>
              <a:off x="1833563" y="4176713"/>
              <a:ext cx="885825" cy="276225"/>
            </a:xfrm>
            <a:prstGeom prst="roundRect">
              <a:avLst>
                <a:gd name="adj" fmla="val 50000"/>
              </a:avLst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22"/>
            </p:custDataLst>
          </p:nvPr>
        </p:nvGrpSpPr>
        <p:grpSpPr>
          <a:xfrm>
            <a:off x="6362127" y="3894300"/>
            <a:ext cx="2549667" cy="2015059"/>
            <a:chOff x="1095375" y="2647950"/>
            <a:chExt cx="2362200" cy="1866900"/>
          </a:xfrm>
        </p:grpSpPr>
        <p:sp>
          <p:nvSpPr>
            <p:cNvPr id="35" name="矩形 34"/>
            <p:cNvSpPr/>
            <p:nvPr>
              <p:custDataLst>
                <p:tags r:id="rId23"/>
              </p:custDataLst>
            </p:nvPr>
          </p:nvSpPr>
          <p:spPr>
            <a:xfrm>
              <a:off x="1095375" y="4114800"/>
              <a:ext cx="2362200" cy="400050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24"/>
              </p:custDataLst>
            </p:nvPr>
          </p:nvSpPr>
          <p:spPr>
            <a:xfrm>
              <a:off x="1095375" y="2686050"/>
              <a:ext cx="2362200" cy="1428750"/>
            </a:xfrm>
            <a:prstGeom prst="rect">
              <a:avLst/>
            </a:prstGeom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800" spc="150">
                  <a:latin typeface="微软雅黑" panose="020B0503020204020204" charset="-122"/>
                  <a:ea typeface="微软雅黑" panose="020B0503020204020204" charset="-122"/>
                </a:rPr>
                <a:t>（五）及时送检</a:t>
              </a:r>
              <a:endParaRPr lang="zh-CN" altLang="en-US" sz="1800" spc="1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>
              <p:custDataLst>
                <p:tags r:id="rId25"/>
              </p:custDataLst>
            </p:nvPr>
          </p:nvSpPr>
          <p:spPr>
            <a:xfrm>
              <a:off x="1095375" y="2647950"/>
              <a:ext cx="2362200" cy="36000"/>
            </a:xfrm>
            <a:prstGeom prst="rect">
              <a:avLst/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>
                <a:lnSpc>
                  <a:spcPct val="140000"/>
                </a:lnSpc>
              </a:pPr>
              <a:endParaRPr lang="zh-CN" altLang="en-US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圆角矩形 37"/>
            <p:cNvSpPr/>
            <p:nvPr>
              <p:custDataLst>
                <p:tags r:id="rId26"/>
              </p:custDataLst>
            </p:nvPr>
          </p:nvSpPr>
          <p:spPr>
            <a:xfrm>
              <a:off x="1833563" y="4176713"/>
              <a:ext cx="885825" cy="276225"/>
            </a:xfrm>
            <a:prstGeom prst="roundRect">
              <a:avLst>
                <a:gd name="adj" fmla="val 50000"/>
              </a:avLst>
            </a:prstGeom>
            <a:solidFill>
              <a:srgbClr val="F27255"/>
            </a:solidFill>
            <a:ln>
              <a:noFill/>
            </a:ln>
          </p:spPr>
          <p:style>
            <a:lnRef idx="2">
              <a:srgbClr val="F6C171">
                <a:shade val="50000"/>
              </a:srgbClr>
            </a:lnRef>
            <a:fillRef idx="1">
              <a:srgbClr val="F6C171"/>
            </a:fillRef>
            <a:effectRef idx="0">
              <a:srgbClr val="F6C171"/>
            </a:effectRef>
            <a:fontRef idx="minor">
              <a:sysClr val="window" lastClr="FFFFFF"/>
            </a:fontRef>
          </p:style>
          <p:txBody>
            <a:bodyPr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05</a:t>
              </a:r>
              <a:endParaRPr lang="zh-CN" altLang="en-US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PP_MARK_KEY" val="96ec4e86-814a-41aa-a23f-52bab3a36d7f"/>
  <p:tag name="COMMONDATA" val="eyJoZGlkIjoiNzQ3MTk3OTEyZDg4NzA3ZGRmN2U4ZTcxY2Y1ODYwYzQifQ=="/>
</p:tagLst>
</file>

<file path=ppt/tags/tag11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15_6*i*1"/>
  <p:tag name="KSO_WM_TEMPLATE_CATEGORY" val="diagram"/>
  <p:tag name="KSO_WM_TEMPLATE_INDEX" val="715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LAYERLEVEL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1_1"/>
  <p:tag name="KSO_WM_UNIT_ID" val="diagram715_6*l_h_i*1_1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f"/>
  <p:tag name="KSO_WM_UNIT_INDEX" val="1_1_2"/>
  <p:tag name="KSO_WM_UNIT_ID" val="diagram715_6*l_h_f*1_1_2"/>
  <p:tag name="KSO_WM_UNIT_LAYERLEVEL" val="1_1_1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1_2"/>
  <p:tag name="KSO_WM_UNIT_ID" val="diagram715_6*l_h_i*1_1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1_3"/>
  <p:tag name="KSO_WM_UNIT_ID" val="diagram715_6*l_h_i*1_1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15_6*i*2"/>
  <p:tag name="KSO_WM_TEMPLATE_CATEGORY" val="diagram"/>
  <p:tag name="KSO_WM_TEMPLATE_INDEX" val="715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LAYERLEVEL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2_1"/>
  <p:tag name="KSO_WM_UNIT_ID" val="diagram715_6*l_h_i*1_2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f"/>
  <p:tag name="KSO_WM_UNIT_INDEX" val="1_2_1"/>
  <p:tag name="KSO_WM_UNIT_ID" val="diagram715_6*l_h_f*1_2_1"/>
  <p:tag name="KSO_WM_UNIT_LAYERLEVEL" val="1_1_1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2_2"/>
  <p:tag name="KSO_WM_UNIT_ID" val="diagram715_6*l_h_i*1_2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2_3"/>
  <p:tag name="KSO_WM_UNIT_ID" val="diagram715_6*l_h_i*1_2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15_6*i*3"/>
  <p:tag name="KSO_WM_TEMPLATE_CATEGORY" val="diagram"/>
  <p:tag name="KSO_WM_TEMPLATE_INDEX" val="715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LAYERLEVEL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3_1"/>
  <p:tag name="KSO_WM_UNIT_ID" val="diagram715_6*l_h_i*1_3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f"/>
  <p:tag name="KSO_WM_UNIT_INDEX" val="1_3_1"/>
  <p:tag name="KSO_WM_UNIT_ID" val="diagram715_6*l_h_f*1_3_1"/>
  <p:tag name="KSO_WM_UNIT_LAYERLEVEL" val="1_1_1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3_2"/>
  <p:tag name="KSO_WM_UNIT_ID" val="diagram715_6*l_h_i*1_3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3_3"/>
  <p:tag name="KSO_WM_UNIT_ID" val="diagram715_6*l_h_i*1_3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15_6*i*4"/>
  <p:tag name="KSO_WM_TEMPLATE_CATEGORY" val="diagram"/>
  <p:tag name="KSO_WM_TEMPLATE_INDEX" val="715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LAYERLEVEL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4_1"/>
  <p:tag name="KSO_WM_UNIT_ID" val="diagram715_6*l_h_i*1_4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f"/>
  <p:tag name="KSO_WM_UNIT_INDEX" val="1_4_1"/>
  <p:tag name="KSO_WM_UNIT_ID" val="diagram715_6*l_h_f*1_4_1"/>
  <p:tag name="KSO_WM_UNIT_LAYERLEVEL" val="1_1_1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4_2"/>
  <p:tag name="KSO_WM_UNIT_ID" val="diagram715_6*l_h_i*1_4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4_3"/>
  <p:tag name="KSO_WM_UNIT_ID" val="diagram715_6*l_h_i*1_4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15_6*i*5"/>
  <p:tag name="KSO_WM_TEMPLATE_CATEGORY" val="diagram"/>
  <p:tag name="KSO_WM_TEMPLATE_INDEX" val="715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LAYERLEVEL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5_1"/>
  <p:tag name="KSO_WM_UNIT_ID" val="diagram715_6*l_h_i*1_5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f"/>
  <p:tag name="KSO_WM_UNIT_INDEX" val="1_5_1"/>
  <p:tag name="KSO_WM_UNIT_ID" val="diagram715_6*l_h_f*1_5_1"/>
  <p:tag name="KSO_WM_UNIT_LAYERLEVEL" val="1_1_1"/>
  <p:tag name="KSO_WM_UNIT_HIGHLIGHT" val="0"/>
  <p:tag name="KSO_WM_UNIT_COMPATIBLE" val="0"/>
  <p:tag name="KSO_WM_DIAGRAM_GROUP_CODE" val="l1-1"/>
  <p:tag name="KSO_WM_UNIT_NOCLEAR" val="0"/>
  <p:tag name="KSO_WM_UNIT_DIAGRAM_ISNUMVISUAL" val="0"/>
  <p:tag name="KSO_WM_UNIT_DIAGRAM_ISREFERUNIT" val="0"/>
  <p:tag name="KSO_WM_UNIT_PRESET_TEXT" val="单击此处添加&#13;文本具体内容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5_2"/>
  <p:tag name="KSO_WM_UNIT_ID" val="diagram715_6*l_h_i*1_5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l_h_i"/>
  <p:tag name="KSO_WM_UNIT_INDEX" val="1_5_3"/>
  <p:tag name="KSO_WM_UNIT_ID" val="diagram715_6*l_h_i*1_5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PLACING_PICTURE_USER_VIEWPORT" val="{&quot;height&quot;:3633,&quot;width&quot;:6048}"/>
</p:tagLst>
</file>

<file path=ppt/tags/tag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PLACING_PICTURE_USER_VIEWPORT" val="{&quot;height&quot;:5715,&quot;width&quot;:3600}"/>
  <p:tag name="KSO_WM_BEAUTIFY_FLAG" val=""/>
</p:tagLst>
</file>

<file path=ppt/tags/tag60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TABLE_BEAUTIFY" val="smartTable{eef16d39-47ab-4499-98ee-25cc9da01db8}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PLACING_PICTURE_USER_VIEWPORT" val="{&quot;height&quot;:3633,&quot;width&quot;:6048}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TABLE_BEAUTIFY" val="smartTable{a8851766-dc91-4c25-8bdb-e330590fd572}"/>
  <p:tag name="TABLE_ENDDRAG_ORIGIN_RECT" val="773*449"/>
  <p:tag name="TABLE_ENDDRAG_RECT" val="144*145*773*449"/>
</p:tagLst>
</file>

<file path=ppt/tags/tag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TABLE_BEAUTIFY" val="smartTable{6f1b166d-58b7-46d2-b5d3-320b34a75b6d}"/>
  <p:tag name="TABLE_ENDDRAG_ORIGIN_RECT" val="803*417"/>
  <p:tag name="TABLE_ENDDRAG_RECT" val="122*173*803*417"/>
</p:tagLst>
</file>

<file path=ppt/tags/tag9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UNIT_TABLE_BEAUTIFY" val="smartTable{6d0c616e-b291-434e-9404-2b324c69eefa}"/>
  <p:tag name="TABLE_ENDDRAG_ORIGIN_RECT" val="902*266"/>
  <p:tag name="TABLE_ENDDRAG_RECT" val="57*184*903*266"/>
</p:tagLst>
</file>

<file path=ppt/tags/tag9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医院护理岗位管理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99CCCC"/>
      </a:accent1>
      <a:accent2>
        <a:srgbClr val="CCFF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B7E589"/>
      </a:accent6>
      <a:hlink>
        <a:srgbClr val="009999"/>
      </a:hlink>
      <a:folHlink>
        <a:srgbClr val="969696"/>
      </a:folHlink>
    </a:clrScheme>
    <a:fontScheme name="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5B75B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9B7B7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9B7E5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B89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9"/>
      </a:accent5>
      <a:accent6>
        <a:srgbClr val="E5B789"/>
      </a:accent6>
      <a:hlink>
        <a:srgbClr val="FF9900"/>
      </a:hlink>
      <a:folHlink>
        <a:srgbClr val="990000"/>
      </a:folHlink>
    </a:clrScheme>
    <a:fontScheme name="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5B75B"/>
      </a:accent6>
      <a:hlink>
        <a:srgbClr val="FF99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5B75B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流畅">
  <a:themeElements>
    <a:clrScheme name="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流畅">
  <a:themeElements>
    <a:clrScheme name="">
      <a:dk1>
        <a:srgbClr val="FFFFFF"/>
      </a:dk1>
      <a:lt1>
        <a:srgbClr val="000000"/>
      </a:lt1>
      <a:dk2>
        <a:srgbClr val="DBF5F9"/>
      </a:dk2>
      <a:lt2>
        <a:srgbClr val="04617B"/>
      </a:lt2>
      <a:accent1>
        <a:srgbClr val="0F6FC6"/>
      </a:accent1>
      <a:accent2>
        <a:srgbClr val="009DD9"/>
      </a:accent2>
      <a:accent3>
        <a:srgbClr val="AAAAAA"/>
      </a:accent3>
      <a:accent4>
        <a:srgbClr val="DCDCDC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BF5F9"/>
        </a:dk2>
        <a:lt2>
          <a:srgbClr val="04617B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CDCDC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流畅">
  <a:themeElements>
    <a:clrScheme name="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医院护理岗位管理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99CCCC"/>
      </a:accent1>
      <a:accent2>
        <a:srgbClr val="CCFF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B7E589"/>
      </a:accent6>
      <a:hlink>
        <a:srgbClr val="009999"/>
      </a:hlink>
      <a:folHlink>
        <a:srgbClr val="969696"/>
      </a:folHlink>
    </a:clrScheme>
    <a:fontScheme name="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5B75B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9B7B7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9B7E5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B89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医院护理岗位管理</Template>
  <TotalTime>0</TotalTime>
  <Words>5344</Words>
  <Application>WPS 演示</Application>
  <PresentationFormat>全屏显示(4:3)</PresentationFormat>
  <Paragraphs>754</Paragraphs>
  <Slides>46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46</vt:i4>
      </vt:variant>
    </vt:vector>
  </HeadingPairs>
  <TitlesOfParts>
    <vt:vector size="73" baseType="lpstr">
      <vt:lpstr>Arial</vt:lpstr>
      <vt:lpstr>宋体</vt:lpstr>
      <vt:lpstr>Wingdings</vt:lpstr>
      <vt:lpstr>FrutigerNext LT Regular</vt:lpstr>
      <vt:lpstr>Calibri</vt:lpstr>
      <vt:lpstr>MS PGothic</vt:lpstr>
      <vt:lpstr>华文细黑</vt:lpstr>
      <vt:lpstr>Constantia</vt:lpstr>
      <vt:lpstr>Wingdings 2</vt:lpstr>
      <vt:lpstr>微软雅黑</vt:lpstr>
      <vt:lpstr>黑体</vt:lpstr>
      <vt:lpstr>字魂70号-灵悦黑体</vt:lpstr>
      <vt:lpstr>Segoe UI</vt:lpstr>
      <vt:lpstr>隶书</vt:lpstr>
      <vt:lpstr>Arial Unicode MS</vt:lpstr>
      <vt:lpstr>Garamond</vt:lpstr>
      <vt:lpstr>医院护理岗位管理</vt:lpstr>
      <vt:lpstr>2_自定义设计方案</vt:lpstr>
      <vt:lpstr>1_自定义设计方案</vt:lpstr>
      <vt:lpstr>流畅</vt:lpstr>
      <vt:lpstr>1_流畅</vt:lpstr>
      <vt:lpstr>2_流畅</vt:lpstr>
      <vt:lpstr>1_医院护理岗位管理</vt:lpstr>
      <vt:lpstr>Office 主题</vt:lpstr>
      <vt:lpstr>Office 主题​​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痰标本采集技术</vt:lpstr>
      <vt:lpstr>PowerPoint 演示文稿</vt:lpstr>
      <vt:lpstr>PowerPoint 演示文稿</vt:lpstr>
      <vt:lpstr>常规标本</vt:lpstr>
      <vt:lpstr>24小时标本</vt:lpstr>
      <vt:lpstr>培养标本</vt:lpstr>
      <vt:lpstr>PowerPoint 演示文稿</vt:lpstr>
      <vt:lpstr>PowerPoint 演示文稿</vt:lpstr>
      <vt:lpstr>PowerPoint 演示文稿</vt:lpstr>
      <vt:lpstr>常规标本</vt:lpstr>
      <vt:lpstr>12小时或24小时尿标本</vt:lpstr>
      <vt:lpstr>PowerPoint 演示文稿</vt:lpstr>
      <vt:lpstr>尿培养标本</vt:lpstr>
      <vt:lpstr>PowerPoint 演示文稿</vt:lpstr>
      <vt:lpstr>常规标本</vt:lpstr>
      <vt:lpstr>隐血标本</vt:lpstr>
      <vt:lpstr>寄生虫及虫卵标本</vt:lpstr>
      <vt:lpstr>培养标本</vt:lpstr>
      <vt:lpstr>PowerPoint 演示文稿</vt:lpstr>
      <vt:lpstr>PowerPoint 演示文稿</vt:lpstr>
      <vt:lpstr>静脉血标本采集技术</vt:lpstr>
      <vt:lpstr>PowerPoint 演示文稿</vt:lpstr>
      <vt:lpstr>PowerPoint 演示文稿</vt:lpstr>
      <vt:lpstr> 方法</vt:lpstr>
      <vt:lpstr>PowerPoint 演示文稿</vt:lpstr>
      <vt:lpstr>  注入标本瓶</vt:lpstr>
      <vt:lpstr>PowerPoint 演示文稿</vt:lpstr>
      <vt:lpstr> 要点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护理岗位管理 </dc:title>
  <dc:creator>toshiba</dc:creator>
  <cp:lastModifiedBy>嘟嘟</cp:lastModifiedBy>
  <cp:revision>362</cp:revision>
  <dcterms:created xsi:type="dcterms:W3CDTF">2012-08-31T16:03:00Z</dcterms:created>
  <dcterms:modified xsi:type="dcterms:W3CDTF">2025-07-30T08:18:44Z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59B2075206634638B174F774EEDCDCDE</vt:lpwstr>
  </property>
</Properties>
</file>