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9" r:id="rId12"/>
    <p:sldMasterId id="2147483775" r:id="rId13"/>
    <p:sldMasterId id="2147483788" r:id="rId14"/>
  </p:sldMasterIdLst>
  <p:notesMasterIdLst>
    <p:notesMasterId r:id="rId19"/>
  </p:notesMasterIdLst>
  <p:handoutMasterIdLst>
    <p:handoutMasterId r:id="rId61"/>
  </p:handoutMasterIdLst>
  <p:sldIdLst>
    <p:sldId id="607" r:id="rId15"/>
    <p:sldId id="609" r:id="rId16"/>
    <p:sldId id="611" r:id="rId17"/>
    <p:sldId id="613" r:id="rId18"/>
    <p:sldId id="615" r:id="rId20"/>
    <p:sldId id="617" r:id="rId21"/>
    <p:sldId id="619" r:id="rId22"/>
    <p:sldId id="621" r:id="rId23"/>
    <p:sldId id="527" r:id="rId24"/>
    <p:sldId id="623" r:id="rId25"/>
    <p:sldId id="624" r:id="rId26"/>
    <p:sldId id="625" r:id="rId27"/>
    <p:sldId id="564" r:id="rId28"/>
    <p:sldId id="626" r:id="rId29"/>
    <p:sldId id="628" r:id="rId30"/>
    <p:sldId id="630" r:id="rId31"/>
    <p:sldId id="632" r:id="rId32"/>
    <p:sldId id="572" r:id="rId33"/>
    <p:sldId id="573" r:id="rId34"/>
    <p:sldId id="661" r:id="rId35"/>
    <p:sldId id="689" r:id="rId36"/>
    <p:sldId id="577" r:id="rId37"/>
    <p:sldId id="692" r:id="rId38"/>
    <p:sldId id="693" r:id="rId39"/>
    <p:sldId id="695" r:id="rId40"/>
    <p:sldId id="697" r:id="rId41"/>
    <p:sldId id="698" r:id="rId42"/>
    <p:sldId id="587" r:id="rId43"/>
    <p:sldId id="699" r:id="rId44"/>
    <p:sldId id="700" r:id="rId45"/>
    <p:sldId id="701" r:id="rId46"/>
    <p:sldId id="717" r:id="rId47"/>
    <p:sldId id="718" r:id="rId48"/>
    <p:sldId id="592" r:id="rId49"/>
    <p:sldId id="719" r:id="rId50"/>
    <p:sldId id="594" r:id="rId51"/>
    <p:sldId id="595" r:id="rId52"/>
    <p:sldId id="720" r:id="rId53"/>
    <p:sldId id="721" r:id="rId54"/>
    <p:sldId id="735" r:id="rId55"/>
    <p:sldId id="597" r:id="rId56"/>
    <p:sldId id="598" r:id="rId57"/>
    <p:sldId id="601" r:id="rId58"/>
    <p:sldId id="522" r:id="rId59"/>
    <p:sldId id="737" r:id="rId60"/>
  </p:sldIdLst>
  <p:sldSz cx="12192000" cy="6858000"/>
  <p:notesSz cx="6858000" cy="9144000"/>
  <p:custDataLst>
    <p:tags r:id="rId6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3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6F3"/>
    <a:srgbClr val="93CD6C"/>
    <a:srgbClr val="EDC649"/>
    <a:srgbClr val="0099CC"/>
    <a:srgbClr val="FF5050"/>
    <a:srgbClr val="FF7C80"/>
    <a:srgbClr val="CEB208"/>
    <a:srgbClr val="CD7E09"/>
    <a:srgbClr val="C6D501"/>
    <a:srgbClr val="D0A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23"/>
        <p:guide pos="384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6" Type="http://schemas.openxmlformats.org/officeDocument/2006/relationships/tags" Target="tags/tag302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45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4.xml"/><Relationship Id="rId58" Type="http://schemas.openxmlformats.org/officeDocument/2006/relationships/slide" Target="slides/slide43.xml"/><Relationship Id="rId57" Type="http://schemas.openxmlformats.org/officeDocument/2006/relationships/slide" Target="slides/slide42.xml"/><Relationship Id="rId56" Type="http://schemas.openxmlformats.org/officeDocument/2006/relationships/slide" Target="slides/slide41.xml"/><Relationship Id="rId55" Type="http://schemas.openxmlformats.org/officeDocument/2006/relationships/slide" Target="slides/slide40.xml"/><Relationship Id="rId54" Type="http://schemas.openxmlformats.org/officeDocument/2006/relationships/slide" Target="slides/slide39.xml"/><Relationship Id="rId53" Type="http://schemas.openxmlformats.org/officeDocument/2006/relationships/slide" Target="slides/slide38.xml"/><Relationship Id="rId52" Type="http://schemas.openxmlformats.org/officeDocument/2006/relationships/slide" Target="slides/slide37.xml"/><Relationship Id="rId51" Type="http://schemas.openxmlformats.org/officeDocument/2006/relationships/slide" Target="slides/slide36.xml"/><Relationship Id="rId50" Type="http://schemas.openxmlformats.org/officeDocument/2006/relationships/slide" Target="slides/slide3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4.xml"/><Relationship Id="rId48" Type="http://schemas.openxmlformats.org/officeDocument/2006/relationships/slide" Target="slides/slide33.xml"/><Relationship Id="rId47" Type="http://schemas.openxmlformats.org/officeDocument/2006/relationships/slide" Target="slides/slide32.xml"/><Relationship Id="rId46" Type="http://schemas.openxmlformats.org/officeDocument/2006/relationships/slide" Target="slides/slide31.xml"/><Relationship Id="rId45" Type="http://schemas.openxmlformats.org/officeDocument/2006/relationships/slide" Target="slides/slide30.xml"/><Relationship Id="rId44" Type="http://schemas.openxmlformats.org/officeDocument/2006/relationships/slide" Target="slides/slide29.xml"/><Relationship Id="rId43" Type="http://schemas.openxmlformats.org/officeDocument/2006/relationships/slide" Target="slides/slide28.xml"/><Relationship Id="rId42" Type="http://schemas.openxmlformats.org/officeDocument/2006/relationships/slide" Target="slides/slide27.xml"/><Relationship Id="rId41" Type="http://schemas.openxmlformats.org/officeDocument/2006/relationships/slide" Target="slides/slide26.xml"/><Relationship Id="rId40" Type="http://schemas.openxmlformats.org/officeDocument/2006/relationships/slide" Target="slides/slide2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4.xml"/><Relationship Id="rId38" Type="http://schemas.openxmlformats.org/officeDocument/2006/relationships/slide" Target="slides/slide23.xml"/><Relationship Id="rId37" Type="http://schemas.openxmlformats.org/officeDocument/2006/relationships/slide" Target="slides/slide22.xml"/><Relationship Id="rId36" Type="http://schemas.openxmlformats.org/officeDocument/2006/relationships/slide" Target="slides/slide21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4.xml"/><Relationship Id="rId17" Type="http://schemas.openxmlformats.org/officeDocument/2006/relationships/slide" Target="slides/slide3.xml"/><Relationship Id="rId16" Type="http://schemas.openxmlformats.org/officeDocument/2006/relationships/slide" Target="slides/slide2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en-US" altLang="x-none" sz="1200" strike="noStrike" noProof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en-US" altLang="x-none" sz="1200" strike="noStrike" noProof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Rectangle 4"/>
          <p:cNvSpPr>
            <a:spLocks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245" name="Rectangle 5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4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en-US" altLang="x-none" sz="1200" strike="noStrike" noProof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2" charset="-128"/>
                <a:cs typeface="+mn-cs"/>
              </a:rPr>
            </a:fld>
            <a:endParaRPr lang="zh-CN" altLang="en-US" sz="1200" strike="noStrike" noProof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emf"/><Relationship Id="rId6" Type="http://schemas.openxmlformats.org/officeDocument/2006/relationships/tags" Target="../tags/tag3.xml"/><Relationship Id="rId5" Type="http://schemas.openxmlformats.org/officeDocument/2006/relationships/image" Target="../media/image14.emf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5482106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黑体" panose="02010609060101010101" pitchFamily="1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pitchFamily="1" charset="-122"/>
                <a:sym typeface="黑体" panose="02010609060101010101" pitchFamily="1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56533" cy="43195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667" y="1773238"/>
            <a:ext cx="5456533" cy="43195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255" y="836613"/>
            <a:ext cx="2783945" cy="52562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90449" cy="52562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8.xml"/><Relationship Id="rId13" Type="http://schemas.openxmlformats.org/officeDocument/2006/relationships/theme" Target="../theme/theme12.xml"/><Relationship Id="rId12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17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30.xml"/><Relationship Id="rId13" Type="http://schemas.openxmlformats.org/officeDocument/2006/relationships/theme" Target="../theme/theme13.xml"/><Relationship Id="rId12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2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9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5" Type="http://schemas.openxmlformats.org/officeDocument/2006/relationships/theme" Target="../theme/theme9.xml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 anchor="t" anchorCtr="0"/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7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1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"/>
          <p:cNvSpPr>
            <a:spLocks noGrp="1"/>
          </p:cNvSpPr>
          <p:nvPr>
            <p:ph type="body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 anchor="t" anchorCtr="0"/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/>
          <p:nvPr/>
        </p:nvSpPr>
        <p:spPr>
          <a:xfrm>
            <a:off x="8365067" y="2762250"/>
            <a:ext cx="3102610" cy="1090295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 anchor="t" anchorCtr="0">
            <a:spAutoFit/>
          </a:bodyPr>
          <a:p>
            <a:pPr lvl="0" defTabSz="802005"/>
            <a:r>
              <a:rPr lang="en-US" altLang="zh-CN" sz="6400" dirty="0">
                <a:latin typeface="Arial" panose="020B0604020202020204" pitchFamily="34" charset="0"/>
              </a:rPr>
              <a:t>Thanks!</a:t>
            </a:r>
            <a:endParaRPr lang="en-US" altLang="zh-CN" sz="6400" dirty="0">
              <a:latin typeface="Arial" panose="020B0604020202020204" pitchFamily="34" charset="0"/>
            </a:endParaRPr>
          </a:p>
        </p:txBody>
      </p:sp>
      <p:sp>
        <p:nvSpPr>
          <p:cNvPr id="3076" name="Text Box 17"/>
          <p:cNvSpPr txBox="1"/>
          <p:nvPr/>
        </p:nvSpPr>
        <p:spPr>
          <a:xfrm>
            <a:off x="8784167" y="342900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 anchor="t" anchorCtr="0">
            <a:spAutoFit/>
          </a:bodyPr>
          <a:p>
            <a:pPr lvl="0" defTabSz="802005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099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100000">
                <a:srgbClr val="009BE5">
                  <a:alpha val="41998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1" name="文本占位符 29"/>
          <p:cNvSpPr>
            <a:spLocks noGrp="1"/>
          </p:cNvSpPr>
          <p:nvPr>
            <p:ph type="body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2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3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104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4106" name="任意多边形 11"/>
            <p:cNvGrpSpPr/>
            <p:nvPr/>
          </p:nvGrpSpPr>
          <p:grpSpPr>
            <a:xfrm>
              <a:off x="12954" y="-228119"/>
              <a:ext cx="9137939" cy="1050979"/>
              <a:chOff x="0" y="0"/>
              <a:chExt cx="9137904" cy="1048512"/>
            </a:xfrm>
          </p:grpSpPr>
          <p:pic>
            <p:nvPicPr>
              <p:cNvPr id="4107" name="任意多边形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9137904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8" name="文本框 4107"/>
              <p:cNvSpPr txBox="1"/>
              <p:nvPr/>
            </p:nvSpPr>
            <p:spPr>
              <a:xfrm rot="-164308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109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4110" name="任意多边形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1" name="文本框 4110"/>
              <p:cNvSpPr txBox="1"/>
              <p:nvPr/>
            </p:nvSpPr>
            <p:spPr>
              <a:xfrm rot="-164308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  <a:ea typeface="MS PGothic" panose="020B0600070205080204" pitchFamily="2" charset="-128"/>
              <a:cs typeface="+mn-cs"/>
            </a:endParaRPr>
          </a:p>
        </p:txBody>
      </p:sp>
      <p:sp>
        <p:nvSpPr>
          <p:cNvPr id="51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FrutigerNext LT Regular"/>
            </a:endParaRPr>
          </a:p>
        </p:txBody>
      </p:sp>
      <p:sp>
        <p:nvSpPr>
          <p:cNvPr id="512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utigerNext LT Regular"/>
                <a:ea typeface="MS PGothic" panose="020B0600070205080204" pitchFamily="2" charset="-128"/>
                <a:cs typeface="+mn-cs"/>
              </a:rPr>
            </a:fld>
            <a:endParaRPr lang="zh-CN" altLang="en-US" strike="noStrike" noProof="1" dirty="0">
              <a:latin typeface="FrutigerNext LT Regular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9A9A9A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6147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C7C7C">
                  <a:alpha val="29999"/>
                </a:srgbClr>
              </a:gs>
              <a:gs pos="100000">
                <a:srgbClr val="009BE5">
                  <a:alpha val="41998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grpSp>
        <p:nvGrpSpPr>
          <p:cNvPr id="6148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6149" name="任意多边形 11"/>
            <p:cNvGrpSpPr/>
            <p:nvPr/>
          </p:nvGrpSpPr>
          <p:grpSpPr>
            <a:xfrm>
              <a:off x="12954" y="-228119"/>
              <a:ext cx="9137939" cy="1050979"/>
              <a:chOff x="0" y="0"/>
              <a:chExt cx="9137904" cy="1048512"/>
            </a:xfrm>
          </p:grpSpPr>
          <p:pic>
            <p:nvPicPr>
              <p:cNvPr id="6150" name="任意多边形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9137904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51" name="文本框 6150"/>
              <p:cNvSpPr txBox="1"/>
              <p:nvPr/>
            </p:nvSpPr>
            <p:spPr>
              <a:xfrm rot="-164308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152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6153" name="任意多边形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54" name="文本框 6153"/>
              <p:cNvSpPr txBox="1"/>
              <p:nvPr/>
            </p:nvSpPr>
            <p:spPr>
              <a:xfrm rot="-164308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6155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6" name="文本占位符 29"/>
          <p:cNvSpPr>
            <a:spLocks noGrp="1"/>
          </p:cNvSpPr>
          <p:nvPr>
            <p:ph type="body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15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2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单圆角矩形 13"/>
          <p:cNvSpPr/>
          <p:nvPr/>
        </p:nvSpPr>
        <p:spPr>
          <a:xfrm rot="420000" flipV="1">
            <a:off x="4220633" y="1108075"/>
            <a:ext cx="7010400" cy="4114800"/>
          </a:xfrm>
          <a:custGeom>
            <a:avLst/>
            <a:gdLst/>
            <a:ahLst/>
            <a:cxnLst>
              <a:cxn ang="0">
                <a:pos x="5257800" y="2057400"/>
              </a:cxn>
              <a:cxn ang="5898240">
                <a:pos x="2628900" y="4114800"/>
              </a:cxn>
              <a:cxn ang="11796480">
                <a:pos x="0" y="2057400"/>
              </a:cxn>
              <a:cxn ang="17694720">
                <a:pos x="2628900" y="0"/>
              </a:cxn>
            </a:cxnLst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  <a:effectLst>
            <a:outerShdw dist="38498" dir="7500018" sx="98500" sy="100079" kx="82423" algn="tl" rotWithShape="0">
              <a:srgbClr val="000000">
                <a:alpha val="25000"/>
              </a:srgbClr>
            </a:outerShdw>
          </a:effectLst>
        </p:spPr>
        <p:txBody>
          <a:bodyPr/>
          <a:p>
            <a:endParaRPr lang="zh-CN" altLang="en-US" sz="1865"/>
          </a:p>
        </p:txBody>
      </p:sp>
      <p:sp>
        <p:nvSpPr>
          <p:cNvPr id="7171" name="直角三角形 14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6350" dir="12899787" algn="ctr" rotWithShape="0">
              <a:srgbClr val="000000">
                <a:alpha val="45999"/>
              </a:srgbClr>
            </a:outerShdw>
          </a:effectLst>
        </p:spPr>
        <p:txBody>
          <a:bodyPr anchor="ctr" anchorCtr="0"/>
          <a:p>
            <a:pPr lvl="0" algn="ctr"/>
            <a:endParaRPr lang="en-US" altLang="x-none" sz="2400" dirty="0">
              <a:solidFill>
                <a:srgbClr val="FFFFFF"/>
              </a:solidFill>
              <a:latin typeface="Constantia" panose="02030602050306030303" pitchFamily="2" charset="0"/>
              <a:ea typeface="微软雅黑" panose="020B0503020204020204" charset="-122"/>
            </a:endParaRPr>
          </a:p>
        </p:txBody>
      </p:sp>
      <p:sp>
        <p:nvSpPr>
          <p:cNvPr id="7172" name="任意多边形 15"/>
          <p:cNvSpPr/>
          <p:nvPr/>
        </p:nvSpPr>
        <p:spPr>
          <a:xfrm flipV="1">
            <a:off x="-12700" y="5816600"/>
            <a:ext cx="12217400" cy="104140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7173" name="任意多边形 16"/>
          <p:cNvSpPr/>
          <p:nvPr/>
        </p:nvSpPr>
        <p:spPr>
          <a:xfrm flipV="1">
            <a:off x="5842000" y="6219825"/>
            <a:ext cx="6350000" cy="638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100000">
                <a:srgbClr val="009BE5">
                  <a:alpha val="41998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7174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5" name="文本占位符 29"/>
          <p:cNvSpPr>
            <a:spLocks noGrp="1"/>
          </p:cNvSpPr>
          <p:nvPr>
            <p:ph type="body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6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FigureOut">
              <a:rPr lang="zh-CN" altLang="en-US" strike="noStrike" noProof="1" dirty="0">
                <a:latin typeface="Constantia" panose="02030602050306030303" pitchFamily="2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>
              <a:latin typeface="Constantia" panose="02030602050306030303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177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17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nstantia" panose="02030602050306030303" pitchFamily="2" charset="0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2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22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16"/>
          <p:cNvSpPr txBox="1"/>
          <p:nvPr/>
        </p:nvSpPr>
        <p:spPr>
          <a:xfrm>
            <a:off x="-3505200" y="-26987"/>
            <a:ext cx="3393017" cy="4723130"/>
          </a:xfrm>
          <a:prstGeom prst="rect">
            <a:avLst/>
          </a:prstGeom>
          <a:noFill/>
          <a:ln w="9525">
            <a:noFill/>
          </a:ln>
        </p:spPr>
        <p:txBody>
          <a:bodyPr lIns="106852" tIns="53425" rIns="106852" bIns="53425" anchor="t" anchorCtr="0">
            <a:spAutoFit/>
          </a:bodyPr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:30-40pt  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G119 B119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:Arial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:20-40pt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宋体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 G119  B119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196" name="Text Box 19"/>
          <p:cNvSpPr txBox="1"/>
          <p:nvPr/>
        </p:nvSpPr>
        <p:spPr>
          <a:xfrm>
            <a:off x="9472084" y="616585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 anchor="t" anchorCtr="0">
            <a:spAutoFit/>
          </a:bodyPr>
          <a:p>
            <a:pPr lvl="0" defTabSz="802005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  <p:sp>
        <p:nvSpPr>
          <p:cNvPr id="8197" name="Rectangle 20"/>
          <p:cNvSpPr/>
          <p:nvPr/>
        </p:nvSpPr>
        <p:spPr>
          <a:xfrm>
            <a:off x="-1104900" y="641191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8198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/>
            <a:endParaRPr lang="zh-CN" altLang="en-US" sz="1865" dirty="0">
              <a:latin typeface="FrutigerNext LT Regular"/>
              <a:ea typeface="MS PGothic" panose="020B0600070205080204" pitchFamily="2" charset="-128"/>
            </a:endParaRPr>
          </a:p>
        </p:txBody>
      </p:sp>
      <p:sp>
        <p:nvSpPr>
          <p:cNvPr id="8199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200" name="Rectangle 152"/>
          <p:cNvSpPr>
            <a:spLocks noGrp="1"/>
          </p:cNvSpPr>
          <p:nvPr>
            <p:ph type="body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9219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100000">
                <a:srgbClr val="009BE5">
                  <a:alpha val="41998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grpSp>
        <p:nvGrpSpPr>
          <p:cNvPr id="9220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9221" name="任意多边形 11"/>
            <p:cNvGrpSpPr/>
            <p:nvPr/>
          </p:nvGrpSpPr>
          <p:grpSpPr>
            <a:xfrm>
              <a:off x="12954" y="-228119"/>
              <a:ext cx="9137939" cy="1050979"/>
              <a:chOff x="0" y="0"/>
              <a:chExt cx="9137904" cy="1048512"/>
            </a:xfrm>
          </p:grpSpPr>
          <p:pic>
            <p:nvPicPr>
              <p:cNvPr id="9222" name="任意多边形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9137904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3" name="文本框 9222"/>
              <p:cNvSpPr txBox="1"/>
              <p:nvPr/>
            </p:nvSpPr>
            <p:spPr>
              <a:xfrm rot="-164308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224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9225" name="任意多边形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6" name="文本框 9225"/>
              <p:cNvSpPr txBox="1"/>
              <p:nvPr/>
            </p:nvSpPr>
            <p:spPr>
              <a:xfrm rot="-164308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p>
                <a:pPr lvl="0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9227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28" name="文本占位符 29"/>
          <p:cNvSpPr>
            <a:spLocks noGrp="1"/>
          </p:cNvSpPr>
          <p:nvPr>
            <p:ph type="body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9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9230" name="Rectangle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9231" name="Rectangle 6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微软雅黑" panose="020B050302020402020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onstantia" panose="02030602050306030303" pitchFamily="2" charset="0"/>
                <a:cs typeface="+mn-cs"/>
              </a:rPr>
            </a:fld>
            <a:endParaRPr lang="en-US" alt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6" Type="http://schemas.openxmlformats.org/officeDocument/2006/relationships/slideLayout" Target="../slideLayouts/slideLayout114.xml"/><Relationship Id="rId25" Type="http://schemas.openxmlformats.org/officeDocument/2006/relationships/tags" Target="../tags/tag47.xml"/><Relationship Id="rId24" Type="http://schemas.openxmlformats.org/officeDocument/2006/relationships/tags" Target="../tags/tag46.xml"/><Relationship Id="rId23" Type="http://schemas.openxmlformats.org/officeDocument/2006/relationships/tags" Target="../tags/tag45.xml"/><Relationship Id="rId22" Type="http://schemas.openxmlformats.org/officeDocument/2006/relationships/tags" Target="../tags/tag44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image" Target="../media/image20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5" Type="http://schemas.openxmlformats.org/officeDocument/2006/relationships/slideLayout" Target="../slideLayouts/slideLayout114.xml"/><Relationship Id="rId44" Type="http://schemas.openxmlformats.org/officeDocument/2006/relationships/tags" Target="../tags/tag97.xml"/><Relationship Id="rId43" Type="http://schemas.openxmlformats.org/officeDocument/2006/relationships/tags" Target="../tags/tag96.xml"/><Relationship Id="rId42" Type="http://schemas.openxmlformats.org/officeDocument/2006/relationships/tags" Target="../tags/tag95.xml"/><Relationship Id="rId41" Type="http://schemas.openxmlformats.org/officeDocument/2006/relationships/tags" Target="../tags/tag94.xml"/><Relationship Id="rId40" Type="http://schemas.openxmlformats.org/officeDocument/2006/relationships/tags" Target="../tags/tag93.xml"/><Relationship Id="rId4" Type="http://schemas.openxmlformats.org/officeDocument/2006/relationships/tags" Target="../tags/tag57.xml"/><Relationship Id="rId39" Type="http://schemas.openxmlformats.org/officeDocument/2006/relationships/tags" Target="../tags/tag92.xml"/><Relationship Id="rId38" Type="http://schemas.openxmlformats.org/officeDocument/2006/relationships/tags" Target="../tags/tag91.xml"/><Relationship Id="rId37" Type="http://schemas.openxmlformats.org/officeDocument/2006/relationships/tags" Target="../tags/tag90.xml"/><Relationship Id="rId36" Type="http://schemas.openxmlformats.org/officeDocument/2006/relationships/tags" Target="../tags/tag89.xml"/><Relationship Id="rId35" Type="http://schemas.openxmlformats.org/officeDocument/2006/relationships/tags" Target="../tags/tag88.xml"/><Relationship Id="rId34" Type="http://schemas.openxmlformats.org/officeDocument/2006/relationships/tags" Target="../tags/tag87.xml"/><Relationship Id="rId33" Type="http://schemas.openxmlformats.org/officeDocument/2006/relationships/tags" Target="../tags/tag86.xml"/><Relationship Id="rId32" Type="http://schemas.openxmlformats.org/officeDocument/2006/relationships/tags" Target="../tags/tag85.xml"/><Relationship Id="rId31" Type="http://schemas.openxmlformats.org/officeDocument/2006/relationships/tags" Target="../tags/tag84.xml"/><Relationship Id="rId30" Type="http://schemas.openxmlformats.org/officeDocument/2006/relationships/tags" Target="../tags/tag83.xml"/><Relationship Id="rId3" Type="http://schemas.openxmlformats.org/officeDocument/2006/relationships/tags" Target="../tags/tag56.xml"/><Relationship Id="rId29" Type="http://schemas.openxmlformats.org/officeDocument/2006/relationships/tags" Target="../tags/tag82.xml"/><Relationship Id="rId28" Type="http://schemas.openxmlformats.org/officeDocument/2006/relationships/tags" Target="../tags/tag81.xml"/><Relationship Id="rId27" Type="http://schemas.openxmlformats.org/officeDocument/2006/relationships/tags" Target="../tags/tag80.xml"/><Relationship Id="rId26" Type="http://schemas.openxmlformats.org/officeDocument/2006/relationships/tags" Target="../tags/tag79.xml"/><Relationship Id="rId25" Type="http://schemas.openxmlformats.org/officeDocument/2006/relationships/tags" Target="../tags/tag78.xml"/><Relationship Id="rId24" Type="http://schemas.openxmlformats.org/officeDocument/2006/relationships/tags" Target="../tags/tag77.xml"/><Relationship Id="rId23" Type="http://schemas.openxmlformats.org/officeDocument/2006/relationships/tags" Target="../tags/tag76.xml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55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9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9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3.xml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5.xml"/><Relationship Id="rId2" Type="http://schemas.openxmlformats.org/officeDocument/2006/relationships/tags" Target="../tags/tag10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1" Type="http://schemas.openxmlformats.org/officeDocument/2006/relationships/slideLayout" Target="../slideLayouts/slideLayout114.xml"/><Relationship Id="rId10" Type="http://schemas.openxmlformats.org/officeDocument/2006/relationships/tags" Target="../tags/tag112.xml"/><Relationship Id="rId1" Type="http://schemas.openxmlformats.org/officeDocument/2006/relationships/tags" Target="../tags/tag1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4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7" Type="http://schemas.openxmlformats.org/officeDocument/2006/relationships/slideLayout" Target="../slideLayouts/slideLayout11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tags" Target="../tags/tag13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0" Type="http://schemas.openxmlformats.org/officeDocument/2006/relationships/slideLayout" Target="../slideLayouts/slideLayout114.xml"/><Relationship Id="rId1" Type="http://schemas.openxmlformats.org/officeDocument/2006/relationships/tags" Target="../tags/tag13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6" Type="http://schemas.openxmlformats.org/officeDocument/2006/relationships/slideLayout" Target="../slideLayouts/slideLayout114.xml"/><Relationship Id="rId25" Type="http://schemas.openxmlformats.org/officeDocument/2006/relationships/tags" Target="../tags/tag168.xml"/><Relationship Id="rId24" Type="http://schemas.openxmlformats.org/officeDocument/2006/relationships/tags" Target="../tags/tag167.xml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openxmlformats.org/officeDocument/2006/relationships/tags" Target="../tags/tag145.xml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image" Target="../media/image27.png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4" Type="http://schemas.openxmlformats.org/officeDocument/2006/relationships/slideLayout" Target="../slideLayouts/slideLayout114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3.xml"/><Relationship Id="rId1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tags" Target="../tags/tag18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2" Type="http://schemas.openxmlformats.org/officeDocument/2006/relationships/slideLayout" Target="../slideLayouts/slideLayout114.xml"/><Relationship Id="rId41" Type="http://schemas.openxmlformats.org/officeDocument/2006/relationships/tags" Target="../tags/tag227.xml"/><Relationship Id="rId40" Type="http://schemas.openxmlformats.org/officeDocument/2006/relationships/tags" Target="../tags/tag226.xml"/><Relationship Id="rId4" Type="http://schemas.openxmlformats.org/officeDocument/2006/relationships/tags" Target="../tags/tag190.xml"/><Relationship Id="rId39" Type="http://schemas.openxmlformats.org/officeDocument/2006/relationships/tags" Target="../tags/tag225.xml"/><Relationship Id="rId38" Type="http://schemas.openxmlformats.org/officeDocument/2006/relationships/tags" Target="../tags/tag224.xml"/><Relationship Id="rId37" Type="http://schemas.openxmlformats.org/officeDocument/2006/relationships/tags" Target="../tags/tag223.xml"/><Relationship Id="rId36" Type="http://schemas.openxmlformats.org/officeDocument/2006/relationships/tags" Target="../tags/tag222.xml"/><Relationship Id="rId35" Type="http://schemas.openxmlformats.org/officeDocument/2006/relationships/tags" Target="../tags/tag221.xml"/><Relationship Id="rId34" Type="http://schemas.openxmlformats.org/officeDocument/2006/relationships/tags" Target="../tags/tag220.xml"/><Relationship Id="rId33" Type="http://schemas.openxmlformats.org/officeDocument/2006/relationships/tags" Target="../tags/tag219.xml"/><Relationship Id="rId32" Type="http://schemas.openxmlformats.org/officeDocument/2006/relationships/tags" Target="../tags/tag218.xml"/><Relationship Id="rId31" Type="http://schemas.openxmlformats.org/officeDocument/2006/relationships/tags" Target="../tags/tag217.xml"/><Relationship Id="rId30" Type="http://schemas.openxmlformats.org/officeDocument/2006/relationships/tags" Target="../tags/tag216.xml"/><Relationship Id="rId3" Type="http://schemas.openxmlformats.org/officeDocument/2006/relationships/tags" Target="../tags/tag189.xml"/><Relationship Id="rId29" Type="http://schemas.openxmlformats.org/officeDocument/2006/relationships/tags" Target="../tags/tag215.xml"/><Relationship Id="rId28" Type="http://schemas.openxmlformats.org/officeDocument/2006/relationships/tags" Target="../tags/tag214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0" Type="http://schemas.openxmlformats.org/officeDocument/2006/relationships/slideLayout" Target="../slideLayouts/slideLayout114.xml"/><Relationship Id="rId2" Type="http://schemas.openxmlformats.org/officeDocument/2006/relationships/tags" Target="../tags/tag229.xml"/><Relationship Id="rId19" Type="http://schemas.openxmlformats.org/officeDocument/2006/relationships/tags" Target="../tags/tag246.xml"/><Relationship Id="rId18" Type="http://schemas.openxmlformats.org/officeDocument/2006/relationships/tags" Target="../tags/tag245.xml"/><Relationship Id="rId17" Type="http://schemas.openxmlformats.org/officeDocument/2006/relationships/tags" Target="../tags/tag244.xml"/><Relationship Id="rId16" Type="http://schemas.openxmlformats.org/officeDocument/2006/relationships/tags" Target="../tags/tag243.xml"/><Relationship Id="rId15" Type="http://schemas.openxmlformats.org/officeDocument/2006/relationships/tags" Target="../tags/tag242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1" Type="http://schemas.openxmlformats.org/officeDocument/2006/relationships/slideLayout" Target="../slideLayouts/slideLayout114.xml"/><Relationship Id="rId20" Type="http://schemas.openxmlformats.org/officeDocument/2006/relationships/tags" Target="../tags/tag266.xml"/><Relationship Id="rId2" Type="http://schemas.openxmlformats.org/officeDocument/2006/relationships/tags" Target="../tags/tag248.xml"/><Relationship Id="rId19" Type="http://schemas.openxmlformats.org/officeDocument/2006/relationships/tags" Target="../tags/tag265.xml"/><Relationship Id="rId18" Type="http://schemas.openxmlformats.org/officeDocument/2006/relationships/tags" Target="../tags/tag264.xml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tags" Target="../tags/tag26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4" Type="http://schemas.openxmlformats.org/officeDocument/2006/relationships/slideLayout" Target="../slideLayouts/slideLayout114.xml"/><Relationship Id="rId13" Type="http://schemas.openxmlformats.org/officeDocument/2006/relationships/tags" Target="../tags/tag280.xml"/><Relationship Id="rId12" Type="http://schemas.openxmlformats.org/officeDocument/2006/relationships/tags" Target="../tags/tag279.xml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6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281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image" Target="../media/image33.png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28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2" Type="http://schemas.openxmlformats.org/officeDocument/2006/relationships/slideLayout" Target="../slideLayouts/slideLayout114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296.xml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297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tags" Target="../tags/tag299.xml"/><Relationship Id="rId2" Type="http://schemas.openxmlformats.org/officeDocument/2006/relationships/image" Target="../media/image38.png"/><Relationship Id="rId1" Type="http://schemas.openxmlformats.org/officeDocument/2006/relationships/tags" Target="../tags/tag298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4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tags" Target="../tags/tag30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30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5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11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5.xml"/><Relationship Id="rId2" Type="http://schemas.openxmlformats.org/officeDocument/2006/relationships/tags" Target="../tags/tag18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7485" y="3500914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二、患者入病区后的初步护理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470" y="1988820"/>
            <a:ext cx="10499090" cy="3297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（1）准备患者床单位：接到住院处通知后，护士应立即根据病情需要准备患者床单位。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（2）迎接新患者：以热情的态度迎接新患者至指定的床位，妥善安置。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（3）通知负责医生诊视患者，必要时协助体检、治疗或抢救。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（4）为患者测量体温、脉搏、呼吸、血压及体重，需要时测量身高。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（5）填写住院病历和有关护理表格。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（6）介绍与指导：向患者及家属介绍病房环境、有关规章制度、床单位及其设备的使用方法，指导常规标本的留取方法、时间及注意事项。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（7）执行入院医嘱及给予紧急护理措施。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（8）按护理程序进行入院评估，对患者的健康状况进行评估，以了解患者的基本情况和健康问题以及身心需要，为制订护理计划提供依据。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2"/>
            </p:custDataLst>
          </p:nvPr>
        </p:nvSpPr>
        <p:spPr>
          <a:xfrm>
            <a:off x="336550" y="1769110"/>
            <a:ext cx="11518900" cy="4547870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220" y="1089025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（一）一般患者入病区后的初步护理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573214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二、患者入病区后的初步护理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395" y="1420495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（二）急诊患者入病区后的初步护理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ardrop 51"/>
          <p:cNvSpPr/>
          <p:nvPr>
            <p:custDataLst>
              <p:tags r:id="rId2"/>
            </p:custDataLst>
          </p:nvPr>
        </p:nvSpPr>
        <p:spPr>
          <a:xfrm>
            <a:off x="4372609" y="2547517"/>
            <a:ext cx="1380975" cy="1380975"/>
          </a:xfrm>
          <a:prstGeom prst="teardrop">
            <a:avLst/>
          </a:prstGeom>
          <a:solidFill>
            <a:srgbClr val="44C1A3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rgbClr val="000000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0" name="AutoShape 4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4723737" y="2871184"/>
            <a:ext cx="704219" cy="7022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2" name="Teardrop 65"/>
          <p:cNvSpPr/>
          <p:nvPr>
            <p:custDataLst>
              <p:tags r:id="rId4"/>
            </p:custDataLst>
          </p:nvPr>
        </p:nvSpPr>
        <p:spPr>
          <a:xfrm>
            <a:off x="6263605" y="2547517"/>
            <a:ext cx="1380975" cy="1380975"/>
          </a:xfrm>
          <a:prstGeom prst="teardrop">
            <a:avLst/>
          </a:prstGeom>
          <a:solidFill>
            <a:srgbClr val="99CB38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rgbClr val="000000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3" name="AutoShape 8"/>
          <p:cNvSpPr>
            <a:spLocks noChangeAspect="1" noChangeArrowheads="1" noTextEdit="1"/>
          </p:cNvSpPr>
          <p:nvPr>
            <p:custDataLst>
              <p:tags r:id="rId5"/>
            </p:custDataLst>
          </p:nvPr>
        </p:nvSpPr>
        <p:spPr bwMode="auto">
          <a:xfrm>
            <a:off x="6624541" y="2749564"/>
            <a:ext cx="670872" cy="10043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5" name="Teardrop 66"/>
          <p:cNvSpPr/>
          <p:nvPr>
            <p:custDataLst>
              <p:tags r:id="rId6"/>
            </p:custDataLst>
          </p:nvPr>
        </p:nvSpPr>
        <p:spPr>
          <a:xfrm>
            <a:off x="4372609" y="4265601"/>
            <a:ext cx="1380975" cy="1380975"/>
          </a:xfrm>
          <a:prstGeom prst="teardrop">
            <a:avLst/>
          </a:prstGeom>
          <a:solidFill>
            <a:srgbClr val="37A76F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rgbClr val="000000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6" name="AutoShape 12"/>
          <p:cNvSpPr>
            <a:spLocks noChangeAspect="1" noChangeArrowheads="1" noTextEdit="1"/>
          </p:cNvSpPr>
          <p:nvPr>
            <p:custDataLst>
              <p:tags r:id="rId7"/>
            </p:custDataLst>
          </p:nvPr>
        </p:nvSpPr>
        <p:spPr bwMode="auto">
          <a:xfrm>
            <a:off x="4749239" y="4557882"/>
            <a:ext cx="684603" cy="74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8" name="Teardrop 67"/>
          <p:cNvSpPr/>
          <p:nvPr>
            <p:custDataLst>
              <p:tags r:id="rId8"/>
            </p:custDataLst>
          </p:nvPr>
        </p:nvSpPr>
        <p:spPr>
          <a:xfrm>
            <a:off x="6263605" y="4265601"/>
            <a:ext cx="1380975" cy="1380975"/>
          </a:xfrm>
          <a:prstGeom prst="teardrop">
            <a:avLst/>
          </a:prstGeom>
          <a:solidFill>
            <a:srgbClr val="63A537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rgbClr val="000000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9" name="AutoShape 16"/>
          <p:cNvSpPr>
            <a:spLocks noChangeAspect="1" noChangeArrowheads="1" noTextEdit="1"/>
          </p:cNvSpPr>
          <p:nvPr>
            <p:custDataLst>
              <p:tags r:id="rId9"/>
            </p:custDataLst>
          </p:nvPr>
        </p:nvSpPr>
        <p:spPr bwMode="auto">
          <a:xfrm>
            <a:off x="6624541" y="4642230"/>
            <a:ext cx="670872" cy="612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7" name="Freeform 5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7939641" y="2726024"/>
            <a:ext cx="370744" cy="382514"/>
          </a:xfrm>
          <a:custGeom>
            <a:avLst/>
            <a:gdLst/>
            <a:ahLst/>
            <a:cxnLst>
              <a:cxn ang="0">
                <a:pos x="52" y="104"/>
              </a:cxn>
              <a:cxn ang="0">
                <a:pos x="0" y="52"/>
              </a:cxn>
              <a:cxn ang="0">
                <a:pos x="52" y="0"/>
              </a:cxn>
              <a:cxn ang="0">
                <a:pos x="104" y="52"/>
              </a:cxn>
              <a:cxn ang="0">
                <a:pos x="52" y="104"/>
              </a:cxn>
              <a:cxn ang="0">
                <a:pos x="81" y="34"/>
              </a:cxn>
              <a:cxn ang="0">
                <a:pos x="76" y="29"/>
              </a:cxn>
              <a:cxn ang="0">
                <a:pos x="72" y="29"/>
              </a:cxn>
              <a:cxn ang="0">
                <a:pos x="41" y="60"/>
              </a:cxn>
              <a:cxn ang="0">
                <a:pos x="27" y="45"/>
              </a:cxn>
              <a:cxn ang="0">
                <a:pos x="23" y="45"/>
              </a:cxn>
              <a:cxn ang="0">
                <a:pos x="18" y="50"/>
              </a:cxn>
              <a:cxn ang="0">
                <a:pos x="18" y="53"/>
              </a:cxn>
              <a:cxn ang="0">
                <a:pos x="34" y="70"/>
              </a:cxn>
              <a:cxn ang="0">
                <a:pos x="35" y="70"/>
              </a:cxn>
              <a:cxn ang="0">
                <a:pos x="38" y="74"/>
              </a:cxn>
              <a:cxn ang="0">
                <a:pos x="39" y="74"/>
              </a:cxn>
              <a:cxn ang="0">
                <a:pos x="39" y="74"/>
              </a:cxn>
              <a:cxn ang="0">
                <a:pos x="40" y="75"/>
              </a:cxn>
              <a:cxn ang="0">
                <a:pos x="43" y="75"/>
              </a:cxn>
              <a:cxn ang="0">
                <a:pos x="81" y="37"/>
              </a:cxn>
              <a:cxn ang="0">
                <a:pos x="81" y="34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99CB38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8" name="Freeform 5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7939641" y="4302871"/>
            <a:ext cx="370744" cy="382514"/>
          </a:xfrm>
          <a:custGeom>
            <a:avLst/>
            <a:gdLst/>
            <a:ahLst/>
            <a:cxnLst>
              <a:cxn ang="0">
                <a:pos x="52" y="104"/>
              </a:cxn>
              <a:cxn ang="0">
                <a:pos x="0" y="52"/>
              </a:cxn>
              <a:cxn ang="0">
                <a:pos x="52" y="0"/>
              </a:cxn>
              <a:cxn ang="0">
                <a:pos x="104" y="52"/>
              </a:cxn>
              <a:cxn ang="0">
                <a:pos x="52" y="104"/>
              </a:cxn>
              <a:cxn ang="0">
                <a:pos x="81" y="34"/>
              </a:cxn>
              <a:cxn ang="0">
                <a:pos x="76" y="29"/>
              </a:cxn>
              <a:cxn ang="0">
                <a:pos x="72" y="29"/>
              </a:cxn>
              <a:cxn ang="0">
                <a:pos x="41" y="60"/>
              </a:cxn>
              <a:cxn ang="0">
                <a:pos x="27" y="45"/>
              </a:cxn>
              <a:cxn ang="0">
                <a:pos x="23" y="45"/>
              </a:cxn>
              <a:cxn ang="0">
                <a:pos x="18" y="50"/>
              </a:cxn>
              <a:cxn ang="0">
                <a:pos x="18" y="53"/>
              </a:cxn>
              <a:cxn ang="0">
                <a:pos x="34" y="70"/>
              </a:cxn>
              <a:cxn ang="0">
                <a:pos x="35" y="70"/>
              </a:cxn>
              <a:cxn ang="0">
                <a:pos x="38" y="74"/>
              </a:cxn>
              <a:cxn ang="0">
                <a:pos x="39" y="74"/>
              </a:cxn>
              <a:cxn ang="0">
                <a:pos x="39" y="74"/>
              </a:cxn>
              <a:cxn ang="0">
                <a:pos x="40" y="75"/>
              </a:cxn>
              <a:cxn ang="0">
                <a:pos x="43" y="75"/>
              </a:cxn>
              <a:cxn ang="0">
                <a:pos x="81" y="37"/>
              </a:cxn>
              <a:cxn ang="0">
                <a:pos x="81" y="34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63A537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9" name="Freeform 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3746171" y="2708369"/>
            <a:ext cx="370745" cy="382515"/>
          </a:xfrm>
          <a:custGeom>
            <a:avLst/>
            <a:gdLst/>
            <a:ahLst/>
            <a:cxnLst>
              <a:cxn ang="0">
                <a:pos x="52" y="104"/>
              </a:cxn>
              <a:cxn ang="0">
                <a:pos x="0" y="52"/>
              </a:cxn>
              <a:cxn ang="0">
                <a:pos x="52" y="0"/>
              </a:cxn>
              <a:cxn ang="0">
                <a:pos x="104" y="52"/>
              </a:cxn>
              <a:cxn ang="0">
                <a:pos x="52" y="104"/>
              </a:cxn>
              <a:cxn ang="0">
                <a:pos x="81" y="34"/>
              </a:cxn>
              <a:cxn ang="0">
                <a:pos x="76" y="29"/>
              </a:cxn>
              <a:cxn ang="0">
                <a:pos x="72" y="29"/>
              </a:cxn>
              <a:cxn ang="0">
                <a:pos x="41" y="60"/>
              </a:cxn>
              <a:cxn ang="0">
                <a:pos x="27" y="45"/>
              </a:cxn>
              <a:cxn ang="0">
                <a:pos x="23" y="45"/>
              </a:cxn>
              <a:cxn ang="0">
                <a:pos x="18" y="50"/>
              </a:cxn>
              <a:cxn ang="0">
                <a:pos x="18" y="53"/>
              </a:cxn>
              <a:cxn ang="0">
                <a:pos x="34" y="70"/>
              </a:cxn>
              <a:cxn ang="0">
                <a:pos x="35" y="70"/>
              </a:cxn>
              <a:cxn ang="0">
                <a:pos x="38" y="74"/>
              </a:cxn>
              <a:cxn ang="0">
                <a:pos x="39" y="74"/>
              </a:cxn>
              <a:cxn ang="0">
                <a:pos x="39" y="74"/>
              </a:cxn>
              <a:cxn ang="0">
                <a:pos x="40" y="75"/>
              </a:cxn>
              <a:cxn ang="0">
                <a:pos x="43" y="75"/>
              </a:cxn>
              <a:cxn ang="0">
                <a:pos x="81" y="37"/>
              </a:cxn>
              <a:cxn ang="0">
                <a:pos x="81" y="34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44C1A3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0" name="Freeform 5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3742248" y="4393105"/>
            <a:ext cx="370745" cy="382514"/>
          </a:xfrm>
          <a:custGeom>
            <a:avLst/>
            <a:gdLst/>
            <a:ahLst/>
            <a:cxnLst>
              <a:cxn ang="0">
                <a:pos x="52" y="104"/>
              </a:cxn>
              <a:cxn ang="0">
                <a:pos x="0" y="52"/>
              </a:cxn>
              <a:cxn ang="0">
                <a:pos x="52" y="0"/>
              </a:cxn>
              <a:cxn ang="0">
                <a:pos x="104" y="52"/>
              </a:cxn>
              <a:cxn ang="0">
                <a:pos x="52" y="104"/>
              </a:cxn>
              <a:cxn ang="0">
                <a:pos x="81" y="34"/>
              </a:cxn>
              <a:cxn ang="0">
                <a:pos x="76" y="29"/>
              </a:cxn>
              <a:cxn ang="0">
                <a:pos x="72" y="29"/>
              </a:cxn>
              <a:cxn ang="0">
                <a:pos x="41" y="60"/>
              </a:cxn>
              <a:cxn ang="0">
                <a:pos x="27" y="45"/>
              </a:cxn>
              <a:cxn ang="0">
                <a:pos x="23" y="45"/>
              </a:cxn>
              <a:cxn ang="0">
                <a:pos x="18" y="50"/>
              </a:cxn>
              <a:cxn ang="0">
                <a:pos x="18" y="53"/>
              </a:cxn>
              <a:cxn ang="0">
                <a:pos x="34" y="70"/>
              </a:cxn>
              <a:cxn ang="0">
                <a:pos x="35" y="70"/>
              </a:cxn>
              <a:cxn ang="0">
                <a:pos x="38" y="74"/>
              </a:cxn>
              <a:cxn ang="0">
                <a:pos x="39" y="74"/>
              </a:cxn>
              <a:cxn ang="0">
                <a:pos x="39" y="74"/>
              </a:cxn>
              <a:cxn ang="0">
                <a:pos x="40" y="75"/>
              </a:cxn>
              <a:cxn ang="0">
                <a:pos x="43" y="75"/>
              </a:cxn>
              <a:cxn ang="0">
                <a:pos x="81" y="37"/>
              </a:cxn>
              <a:cxn ang="0">
                <a:pos x="81" y="34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81" y="34"/>
                </a:moveTo>
                <a:cubicBezTo>
                  <a:pt x="76" y="29"/>
                  <a:pt x="76" y="29"/>
                  <a:pt x="76" y="29"/>
                </a:cubicBezTo>
                <a:cubicBezTo>
                  <a:pt x="75" y="28"/>
                  <a:pt x="73" y="28"/>
                  <a:pt x="72" y="29"/>
                </a:cubicBezTo>
                <a:cubicBezTo>
                  <a:pt x="41" y="60"/>
                  <a:pt x="41" y="60"/>
                  <a:pt x="41" y="60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4"/>
                  <a:pt x="24" y="44"/>
                  <a:pt x="23" y="45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1"/>
                  <a:pt x="17" y="52"/>
                  <a:pt x="1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6"/>
                  <a:pt x="42" y="76"/>
                  <a:pt x="43" y="75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6"/>
                  <a:pt x="82" y="35"/>
                  <a:pt x="81" y="34"/>
                </a:cubicBezTo>
                <a:close/>
              </a:path>
            </a:pathLst>
          </a:custGeom>
          <a:solidFill>
            <a:srgbClr val="37A76F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493170" y="2537100"/>
            <a:ext cx="2154267" cy="3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 anchor="ctr" anchorCtr="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 准备床单位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0802" y="2945724"/>
            <a:ext cx="2885532" cy="9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接到住院处电话通知后，护士应立即准备好床单位，将患者安置在重危病室或抢救室，并在床上加铺橡胶单和中单。</a:t>
            </a:r>
            <a:endParaRPr lang="en-US" altLang="zh-CN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493170" y="4149065"/>
            <a:ext cx="2154267" cy="3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 anchor="ctr" anchorCtr="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 配合抢救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0802" y="4548071"/>
            <a:ext cx="2885532" cy="9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>
            <a:norm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密切观察患者病情变化，积极配合医生进行抢救，并做好护理记录。</a:t>
            </a:r>
            <a:endParaRPr lang="en-US" altLang="zh-CN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393430" y="2536825"/>
            <a:ext cx="2783205" cy="39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 anchor="ctr" anchorCtr="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 准备好急救器材及药品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399145" y="2945765"/>
            <a:ext cx="288353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>
            <a:norm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20000"/>
              </a:spcBef>
              <a:buClrTx/>
              <a:buSzTx/>
            </a:pPr>
            <a:r>
              <a:rPr lang="en-US" altLang="zh-CN"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如氧气、吸引器、输液器具、急救车等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393182" y="4149065"/>
            <a:ext cx="2154267" cy="3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 anchor="ctr" anchorCtr="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4. 暂留陪送人员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399068" y="4548071"/>
            <a:ext cx="2883571" cy="9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6800" tIns="46800" rIns="46800" bIns="46800">
            <a:noAutofit/>
          </a:bodyPr>
          <a:lstStyle>
            <a:lvl1pPr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不能正确叙述病情和要求的患者（语言障碍、听力障碍等）、意识不清患者或婴幼儿等，需暂留陪送人员，以便询问病史。</a:t>
            </a:r>
            <a:endParaRPr lang="en-US" altLang="zh-CN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Freeform 10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6643446" y="4451632"/>
            <a:ext cx="678718" cy="996499"/>
          </a:xfrm>
          <a:custGeom>
            <a:avLst/>
            <a:gdLst/>
            <a:ahLst/>
            <a:cxnLst>
              <a:cxn ang="0">
                <a:pos x="60" y="63"/>
              </a:cxn>
              <a:cxn ang="0">
                <a:pos x="56" y="59"/>
              </a:cxn>
              <a:cxn ang="0">
                <a:pos x="56" y="35"/>
              </a:cxn>
              <a:cxn ang="0">
                <a:pos x="60" y="31"/>
              </a:cxn>
              <a:cxn ang="0">
                <a:pos x="64" y="35"/>
              </a:cxn>
              <a:cxn ang="0">
                <a:pos x="64" y="59"/>
              </a:cxn>
              <a:cxn ang="0">
                <a:pos x="60" y="63"/>
              </a:cxn>
              <a:cxn ang="0">
                <a:pos x="48" y="12"/>
              </a:cxn>
              <a:cxn ang="0">
                <a:pos x="52" y="27"/>
              </a:cxn>
              <a:cxn ang="0">
                <a:pos x="12" y="27"/>
              </a:cxn>
              <a:cxn ang="0">
                <a:pos x="16" y="11"/>
              </a:cxn>
              <a:cxn ang="0">
                <a:pos x="8" y="4"/>
              </a:cxn>
              <a:cxn ang="0">
                <a:pos x="8" y="1"/>
              </a:cxn>
              <a:cxn ang="0">
                <a:pos x="11" y="1"/>
              </a:cxn>
              <a:cxn ang="0">
                <a:pos x="18" y="8"/>
              </a:cxn>
              <a:cxn ang="0">
                <a:pos x="32" y="2"/>
              </a:cxn>
              <a:cxn ang="0">
                <a:pos x="46" y="8"/>
              </a:cxn>
              <a:cxn ang="0">
                <a:pos x="53" y="1"/>
              </a:cxn>
              <a:cxn ang="0">
                <a:pos x="56" y="1"/>
              </a:cxn>
              <a:cxn ang="0">
                <a:pos x="56" y="4"/>
              </a:cxn>
              <a:cxn ang="0">
                <a:pos x="48" y="12"/>
              </a:cxn>
              <a:cxn ang="0">
                <a:pos x="22" y="15"/>
              </a:cxn>
              <a:cxn ang="0">
                <a:pos x="20" y="17"/>
              </a:cxn>
              <a:cxn ang="0">
                <a:pos x="22" y="19"/>
              </a:cxn>
              <a:cxn ang="0">
                <a:pos x="24" y="17"/>
              </a:cxn>
              <a:cxn ang="0">
                <a:pos x="22" y="15"/>
              </a:cxn>
              <a:cxn ang="0">
                <a:pos x="42" y="15"/>
              </a:cxn>
              <a:cxn ang="0">
                <a:pos x="40" y="17"/>
              </a:cxn>
              <a:cxn ang="0">
                <a:pos x="42" y="19"/>
              </a:cxn>
              <a:cxn ang="0">
                <a:pos x="44" y="17"/>
              </a:cxn>
              <a:cxn ang="0">
                <a:pos x="42" y="15"/>
              </a:cxn>
              <a:cxn ang="0">
                <a:pos x="8" y="59"/>
              </a:cxn>
              <a:cxn ang="0">
                <a:pos x="4" y="63"/>
              </a:cxn>
              <a:cxn ang="0">
                <a:pos x="0" y="59"/>
              </a:cxn>
              <a:cxn ang="0">
                <a:pos x="0" y="35"/>
              </a:cxn>
              <a:cxn ang="0">
                <a:pos x="4" y="31"/>
              </a:cxn>
              <a:cxn ang="0">
                <a:pos x="8" y="35"/>
              </a:cxn>
              <a:cxn ang="0">
                <a:pos x="8" y="59"/>
              </a:cxn>
              <a:cxn ang="0">
                <a:pos x="52" y="67"/>
              </a:cxn>
              <a:cxn ang="0">
                <a:pos x="44" y="78"/>
              </a:cxn>
              <a:cxn ang="0">
                <a:pos x="44" y="91"/>
              </a:cxn>
              <a:cxn ang="0">
                <a:pos x="40" y="95"/>
              </a:cxn>
              <a:cxn ang="0">
                <a:pos x="36" y="91"/>
              </a:cxn>
              <a:cxn ang="0">
                <a:pos x="36" y="79"/>
              </a:cxn>
              <a:cxn ang="0">
                <a:pos x="28" y="79"/>
              </a:cxn>
              <a:cxn ang="0">
                <a:pos x="28" y="91"/>
              </a:cxn>
              <a:cxn ang="0">
                <a:pos x="24" y="95"/>
              </a:cxn>
              <a:cxn ang="0">
                <a:pos x="20" y="91"/>
              </a:cxn>
              <a:cxn ang="0">
                <a:pos x="20" y="78"/>
              </a:cxn>
              <a:cxn ang="0">
                <a:pos x="12" y="67"/>
              </a:cxn>
              <a:cxn ang="0">
                <a:pos x="12" y="31"/>
              </a:cxn>
              <a:cxn ang="0">
                <a:pos x="52" y="31"/>
              </a:cxn>
              <a:cxn ang="0">
                <a:pos x="52" y="67"/>
              </a:cxn>
            </a:cxnLst>
            <a:rect l="0" t="0" r="r" b="b"/>
            <a:pathLst>
              <a:path w="64" h="95">
                <a:moveTo>
                  <a:pt x="60" y="63"/>
                </a:moveTo>
                <a:cubicBezTo>
                  <a:pt x="58" y="63"/>
                  <a:pt x="56" y="61"/>
                  <a:pt x="56" y="59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3"/>
                  <a:pt x="58" y="31"/>
                  <a:pt x="60" y="31"/>
                </a:cubicBezTo>
                <a:cubicBezTo>
                  <a:pt x="62" y="31"/>
                  <a:pt x="64" y="33"/>
                  <a:pt x="64" y="35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1"/>
                  <a:pt x="62" y="63"/>
                  <a:pt x="60" y="63"/>
                </a:cubicBezTo>
                <a:close/>
                <a:moveTo>
                  <a:pt x="48" y="12"/>
                </a:moveTo>
                <a:cubicBezTo>
                  <a:pt x="52" y="18"/>
                  <a:pt x="52" y="27"/>
                  <a:pt x="5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18"/>
                  <a:pt x="16" y="11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9" y="0"/>
                  <a:pt x="10" y="0"/>
                  <a:pt x="11" y="1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5"/>
                  <a:pt x="26" y="2"/>
                  <a:pt x="32" y="2"/>
                </a:cubicBezTo>
                <a:cubicBezTo>
                  <a:pt x="38" y="2"/>
                  <a:pt x="43" y="5"/>
                  <a:pt x="46" y="8"/>
                </a:cubicBezTo>
                <a:cubicBezTo>
                  <a:pt x="53" y="1"/>
                  <a:pt x="53" y="1"/>
                  <a:pt x="53" y="1"/>
                </a:cubicBezTo>
                <a:cubicBezTo>
                  <a:pt x="54" y="0"/>
                  <a:pt x="55" y="0"/>
                  <a:pt x="56" y="1"/>
                </a:cubicBezTo>
                <a:cubicBezTo>
                  <a:pt x="56" y="2"/>
                  <a:pt x="56" y="3"/>
                  <a:pt x="56" y="4"/>
                </a:cubicBezTo>
                <a:lnTo>
                  <a:pt x="48" y="12"/>
                </a:lnTo>
                <a:close/>
                <a:moveTo>
                  <a:pt x="22" y="15"/>
                </a:moveTo>
                <a:cubicBezTo>
                  <a:pt x="21" y="15"/>
                  <a:pt x="20" y="16"/>
                  <a:pt x="20" y="17"/>
                </a:cubicBezTo>
                <a:cubicBezTo>
                  <a:pt x="20" y="18"/>
                  <a:pt x="21" y="19"/>
                  <a:pt x="22" y="19"/>
                </a:cubicBezTo>
                <a:cubicBezTo>
                  <a:pt x="23" y="19"/>
                  <a:pt x="24" y="18"/>
                  <a:pt x="24" y="17"/>
                </a:cubicBezTo>
                <a:cubicBezTo>
                  <a:pt x="24" y="16"/>
                  <a:pt x="23" y="15"/>
                  <a:pt x="22" y="15"/>
                </a:cubicBezTo>
                <a:close/>
                <a:moveTo>
                  <a:pt x="42" y="15"/>
                </a:moveTo>
                <a:cubicBezTo>
                  <a:pt x="41" y="15"/>
                  <a:pt x="40" y="16"/>
                  <a:pt x="40" y="17"/>
                </a:cubicBezTo>
                <a:cubicBezTo>
                  <a:pt x="40" y="18"/>
                  <a:pt x="41" y="19"/>
                  <a:pt x="42" y="19"/>
                </a:cubicBezTo>
                <a:cubicBezTo>
                  <a:pt x="43" y="19"/>
                  <a:pt x="44" y="18"/>
                  <a:pt x="44" y="17"/>
                </a:cubicBezTo>
                <a:cubicBezTo>
                  <a:pt x="44" y="16"/>
                  <a:pt x="43" y="15"/>
                  <a:pt x="42" y="15"/>
                </a:cubicBezTo>
                <a:close/>
                <a:moveTo>
                  <a:pt x="8" y="59"/>
                </a:moveTo>
                <a:cubicBezTo>
                  <a:pt x="8" y="61"/>
                  <a:pt x="6" y="63"/>
                  <a:pt x="4" y="63"/>
                </a:cubicBezTo>
                <a:cubicBezTo>
                  <a:pt x="2" y="63"/>
                  <a:pt x="0" y="61"/>
                  <a:pt x="0" y="59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3"/>
                  <a:pt x="2" y="31"/>
                  <a:pt x="4" y="31"/>
                </a:cubicBezTo>
                <a:cubicBezTo>
                  <a:pt x="6" y="31"/>
                  <a:pt x="8" y="33"/>
                  <a:pt x="8" y="35"/>
                </a:cubicBezTo>
                <a:lnTo>
                  <a:pt x="8" y="59"/>
                </a:lnTo>
                <a:close/>
                <a:moveTo>
                  <a:pt x="52" y="67"/>
                </a:moveTo>
                <a:cubicBezTo>
                  <a:pt x="52" y="72"/>
                  <a:pt x="49" y="76"/>
                  <a:pt x="44" y="78"/>
                </a:cubicBezTo>
                <a:cubicBezTo>
                  <a:pt x="44" y="91"/>
                  <a:pt x="44" y="91"/>
                  <a:pt x="44" y="91"/>
                </a:cubicBezTo>
                <a:cubicBezTo>
                  <a:pt x="44" y="93"/>
                  <a:pt x="42" y="95"/>
                  <a:pt x="40" y="95"/>
                </a:cubicBezTo>
                <a:cubicBezTo>
                  <a:pt x="38" y="95"/>
                  <a:pt x="36" y="93"/>
                  <a:pt x="36" y="91"/>
                </a:cubicBezTo>
                <a:cubicBezTo>
                  <a:pt x="36" y="79"/>
                  <a:pt x="36" y="79"/>
                  <a:pt x="36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91"/>
                  <a:pt x="28" y="91"/>
                  <a:pt x="28" y="91"/>
                </a:cubicBezTo>
                <a:cubicBezTo>
                  <a:pt x="28" y="93"/>
                  <a:pt x="26" y="95"/>
                  <a:pt x="24" y="95"/>
                </a:cubicBezTo>
                <a:cubicBezTo>
                  <a:pt x="22" y="95"/>
                  <a:pt x="20" y="93"/>
                  <a:pt x="20" y="91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2" y="72"/>
                  <a:pt x="12" y="67"/>
                </a:cubicBezTo>
                <a:cubicBezTo>
                  <a:pt x="12" y="31"/>
                  <a:pt x="12" y="31"/>
                  <a:pt x="12" y="31"/>
                </a:cubicBezTo>
                <a:cubicBezTo>
                  <a:pt x="52" y="31"/>
                  <a:pt x="52" y="31"/>
                  <a:pt x="52" y="31"/>
                </a:cubicBezTo>
                <a:lnTo>
                  <a:pt x="52" y="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4749239" y="4574556"/>
            <a:ext cx="708143" cy="708142"/>
          </a:xfrm>
          <a:custGeom>
            <a:avLst/>
            <a:gdLst/>
            <a:ahLst/>
            <a:cxnLst>
              <a:cxn ang="0">
                <a:pos x="8" y="112"/>
              </a:cxn>
              <a:cxn ang="0">
                <a:pos x="0" y="20"/>
              </a:cxn>
              <a:cxn ang="0">
                <a:pos x="16" y="12"/>
              </a:cxn>
              <a:cxn ang="0">
                <a:pos x="28" y="28"/>
              </a:cxn>
              <a:cxn ang="0">
                <a:pos x="40" y="12"/>
              </a:cxn>
              <a:cxn ang="0">
                <a:pos x="72" y="16"/>
              </a:cxn>
              <a:cxn ang="0">
                <a:pos x="96" y="16"/>
              </a:cxn>
              <a:cxn ang="0">
                <a:pos x="104" y="12"/>
              </a:cxn>
              <a:cxn ang="0">
                <a:pos x="112" y="104"/>
              </a:cxn>
              <a:cxn ang="0">
                <a:pos x="104" y="40"/>
              </a:cxn>
              <a:cxn ang="0">
                <a:pos x="8" y="104"/>
              </a:cxn>
              <a:cxn ang="0">
                <a:pos x="104" y="40"/>
              </a:cxn>
              <a:cxn ang="0">
                <a:pos x="45" y="67"/>
              </a:cxn>
              <a:cxn ang="0">
                <a:pos x="32" y="66"/>
              </a:cxn>
              <a:cxn ang="0">
                <a:pos x="42" y="57"/>
              </a:cxn>
              <a:cxn ang="0">
                <a:pos x="53" y="66"/>
              </a:cxn>
              <a:cxn ang="0">
                <a:pos x="39" y="85"/>
              </a:cxn>
              <a:cxn ang="0">
                <a:pos x="53" y="85"/>
              </a:cxn>
              <a:cxn ang="0">
                <a:pos x="31" y="91"/>
              </a:cxn>
              <a:cxn ang="0">
                <a:pos x="40" y="76"/>
              </a:cxn>
              <a:cxn ang="0">
                <a:pos x="71" y="85"/>
              </a:cxn>
              <a:cxn ang="0">
                <a:pos x="71" y="78"/>
              </a:cxn>
              <a:cxn ang="0">
                <a:pos x="63" y="77"/>
              </a:cxn>
              <a:cxn ang="0">
                <a:pos x="65" y="71"/>
              </a:cxn>
              <a:cxn ang="0">
                <a:pos x="67" y="62"/>
              </a:cxn>
              <a:cxn ang="0">
                <a:pos x="60" y="59"/>
              </a:cxn>
              <a:cxn ang="0">
                <a:pos x="77" y="59"/>
              </a:cxn>
              <a:cxn ang="0">
                <a:pos x="73" y="73"/>
              </a:cxn>
              <a:cxn ang="0">
                <a:pos x="78" y="76"/>
              </a:cxn>
              <a:cxn ang="0">
                <a:pos x="77" y="89"/>
              </a:cxn>
              <a:cxn ang="0">
                <a:pos x="59" y="90"/>
              </a:cxn>
              <a:cxn ang="0">
                <a:pos x="67" y="86"/>
              </a:cxn>
              <a:cxn ang="0">
                <a:pos x="84" y="24"/>
              </a:cxn>
              <a:cxn ang="0">
                <a:pos x="76" y="8"/>
              </a:cxn>
              <a:cxn ang="0">
                <a:pos x="92" y="8"/>
              </a:cxn>
              <a:cxn ang="0">
                <a:pos x="84" y="24"/>
              </a:cxn>
              <a:cxn ang="0">
                <a:pos x="20" y="16"/>
              </a:cxn>
              <a:cxn ang="0">
                <a:pos x="28" y="0"/>
              </a:cxn>
              <a:cxn ang="0">
                <a:pos x="36" y="16"/>
              </a:cxn>
            </a:cxnLst>
            <a:rect l="0" t="0" r="r" b="b"/>
            <a:pathLst>
              <a:path w="112" h="112">
                <a:moveTo>
                  <a:pt x="104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08"/>
                  <a:pt x="0" y="10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4" y="12"/>
                  <a:pt x="8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3"/>
                  <a:pt x="21" y="28"/>
                  <a:pt x="28" y="28"/>
                </a:cubicBezTo>
                <a:cubicBezTo>
                  <a:pt x="35" y="28"/>
                  <a:pt x="40" y="23"/>
                  <a:pt x="40" y="16"/>
                </a:cubicBezTo>
                <a:cubicBezTo>
                  <a:pt x="40" y="12"/>
                  <a:pt x="40" y="12"/>
                  <a:pt x="40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23"/>
                  <a:pt x="77" y="28"/>
                  <a:pt x="84" y="28"/>
                </a:cubicBezTo>
                <a:cubicBezTo>
                  <a:pt x="91" y="28"/>
                  <a:pt x="96" y="23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8" y="12"/>
                  <a:pt x="112" y="16"/>
                  <a:pt x="112" y="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8"/>
                  <a:pt x="108" y="112"/>
                  <a:pt x="104" y="112"/>
                </a:cubicBez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04"/>
                  <a:pt x="8" y="104"/>
                  <a:pt x="8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40"/>
                </a:lnTo>
                <a:close/>
                <a:moveTo>
                  <a:pt x="44" y="71"/>
                </a:moveTo>
                <a:cubicBezTo>
                  <a:pt x="45" y="70"/>
                  <a:pt x="45" y="69"/>
                  <a:pt x="45" y="67"/>
                </a:cubicBezTo>
                <a:cubicBezTo>
                  <a:pt x="45" y="64"/>
                  <a:pt x="44" y="63"/>
                  <a:pt x="40" y="63"/>
                </a:cubicBezTo>
                <a:cubicBezTo>
                  <a:pt x="38" y="63"/>
                  <a:pt x="35" y="64"/>
                  <a:pt x="32" y="66"/>
                </a:cubicBezTo>
                <a:cubicBezTo>
                  <a:pt x="32" y="60"/>
                  <a:pt x="32" y="60"/>
                  <a:pt x="32" y="60"/>
                </a:cubicBezTo>
                <a:cubicBezTo>
                  <a:pt x="35" y="58"/>
                  <a:pt x="38" y="57"/>
                  <a:pt x="42" y="57"/>
                </a:cubicBezTo>
                <a:cubicBezTo>
                  <a:pt x="46" y="57"/>
                  <a:pt x="48" y="58"/>
                  <a:pt x="50" y="59"/>
                </a:cubicBezTo>
                <a:cubicBezTo>
                  <a:pt x="52" y="61"/>
                  <a:pt x="53" y="63"/>
                  <a:pt x="53" y="66"/>
                </a:cubicBezTo>
                <a:cubicBezTo>
                  <a:pt x="53" y="70"/>
                  <a:pt x="51" y="74"/>
                  <a:pt x="46" y="79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91"/>
                  <a:pt x="53" y="91"/>
                  <a:pt x="53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85"/>
                  <a:pt x="31" y="85"/>
                  <a:pt x="31" y="85"/>
                </a:cubicBezTo>
                <a:cubicBezTo>
                  <a:pt x="40" y="76"/>
                  <a:pt x="40" y="76"/>
                  <a:pt x="40" y="76"/>
                </a:cubicBezTo>
                <a:cubicBezTo>
                  <a:pt x="42" y="74"/>
                  <a:pt x="43" y="73"/>
                  <a:pt x="44" y="71"/>
                </a:cubicBezTo>
                <a:close/>
                <a:moveTo>
                  <a:pt x="71" y="85"/>
                </a:moveTo>
                <a:cubicBezTo>
                  <a:pt x="72" y="84"/>
                  <a:pt x="73" y="83"/>
                  <a:pt x="73" y="81"/>
                </a:cubicBezTo>
                <a:cubicBezTo>
                  <a:pt x="73" y="80"/>
                  <a:pt x="72" y="79"/>
                  <a:pt x="71" y="78"/>
                </a:cubicBezTo>
                <a:cubicBezTo>
                  <a:pt x="70" y="77"/>
                  <a:pt x="68" y="77"/>
                  <a:pt x="66" y="77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1"/>
                  <a:pt x="63" y="71"/>
                  <a:pt x="63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70" y="71"/>
                  <a:pt x="72" y="69"/>
                  <a:pt x="72" y="67"/>
                </a:cubicBezTo>
                <a:cubicBezTo>
                  <a:pt x="72" y="64"/>
                  <a:pt x="70" y="62"/>
                  <a:pt x="67" y="62"/>
                </a:cubicBezTo>
                <a:cubicBezTo>
                  <a:pt x="65" y="62"/>
                  <a:pt x="62" y="63"/>
                  <a:pt x="60" y="65"/>
                </a:cubicBezTo>
                <a:cubicBezTo>
                  <a:pt x="60" y="59"/>
                  <a:pt x="60" y="59"/>
                  <a:pt x="60" y="59"/>
                </a:cubicBezTo>
                <a:cubicBezTo>
                  <a:pt x="63" y="57"/>
                  <a:pt x="65" y="57"/>
                  <a:pt x="69" y="57"/>
                </a:cubicBezTo>
                <a:cubicBezTo>
                  <a:pt x="72" y="57"/>
                  <a:pt x="75" y="58"/>
                  <a:pt x="77" y="59"/>
                </a:cubicBezTo>
                <a:cubicBezTo>
                  <a:pt x="79" y="61"/>
                  <a:pt x="79" y="63"/>
                  <a:pt x="79" y="65"/>
                </a:cubicBezTo>
                <a:cubicBezTo>
                  <a:pt x="79" y="70"/>
                  <a:pt x="77" y="72"/>
                  <a:pt x="73" y="73"/>
                </a:cubicBezTo>
                <a:cubicBezTo>
                  <a:pt x="73" y="74"/>
                  <a:pt x="73" y="74"/>
                  <a:pt x="73" y="74"/>
                </a:cubicBezTo>
                <a:cubicBezTo>
                  <a:pt x="75" y="74"/>
                  <a:pt x="77" y="75"/>
                  <a:pt x="78" y="76"/>
                </a:cubicBezTo>
                <a:cubicBezTo>
                  <a:pt x="80" y="78"/>
                  <a:pt x="80" y="79"/>
                  <a:pt x="80" y="81"/>
                </a:cubicBezTo>
                <a:cubicBezTo>
                  <a:pt x="80" y="85"/>
                  <a:pt x="79" y="87"/>
                  <a:pt x="77" y="89"/>
                </a:cubicBezTo>
                <a:cubicBezTo>
                  <a:pt x="75" y="91"/>
                  <a:pt x="72" y="92"/>
                  <a:pt x="68" y="92"/>
                </a:cubicBezTo>
                <a:cubicBezTo>
                  <a:pt x="64" y="92"/>
                  <a:pt x="61" y="91"/>
                  <a:pt x="59" y="90"/>
                </a:cubicBezTo>
                <a:cubicBezTo>
                  <a:pt x="59" y="83"/>
                  <a:pt x="59" y="83"/>
                  <a:pt x="59" y="83"/>
                </a:cubicBezTo>
                <a:cubicBezTo>
                  <a:pt x="61" y="85"/>
                  <a:pt x="64" y="86"/>
                  <a:pt x="67" y="86"/>
                </a:cubicBezTo>
                <a:cubicBezTo>
                  <a:pt x="69" y="86"/>
                  <a:pt x="70" y="85"/>
                  <a:pt x="71" y="85"/>
                </a:cubicBezTo>
                <a:close/>
                <a:moveTo>
                  <a:pt x="84" y="24"/>
                </a:moveTo>
                <a:cubicBezTo>
                  <a:pt x="80" y="24"/>
                  <a:pt x="76" y="20"/>
                  <a:pt x="76" y="16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80" y="0"/>
                  <a:pt x="84" y="0"/>
                </a:cubicBezTo>
                <a:cubicBezTo>
                  <a:pt x="88" y="0"/>
                  <a:pt x="92" y="4"/>
                  <a:pt x="92" y="8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20"/>
                  <a:pt x="88" y="24"/>
                  <a:pt x="84" y="24"/>
                </a:cubicBezTo>
                <a:close/>
                <a:moveTo>
                  <a:pt x="28" y="24"/>
                </a:moveTo>
                <a:cubicBezTo>
                  <a:pt x="24" y="24"/>
                  <a:pt x="20" y="20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32" y="0"/>
                  <a:pt x="36" y="4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20"/>
                  <a:pt x="32" y="24"/>
                  <a:pt x="28" y="2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121888" tIns="60944" rIns="121888" bIns="60944"/>
          <a:lstStyle/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" name="Freeform 31"/>
          <p:cNvSpPr>
            <a:spLocks noEditPoints="1"/>
          </p:cNvSpPr>
          <p:nvPr>
            <p:custDataLst>
              <p:tags r:id="rId24"/>
            </p:custDataLst>
          </p:nvPr>
        </p:nvSpPr>
        <p:spPr>
          <a:xfrm>
            <a:off x="4707351" y="2873122"/>
            <a:ext cx="711490" cy="757229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0" t="0" r="0" b="0"/>
            <a:pathLst>
              <a:path w="137" h="146">
                <a:moveTo>
                  <a:pt x="108" y="74"/>
                </a:moveTo>
                <a:cubicBezTo>
                  <a:pt x="86" y="80"/>
                  <a:pt x="86" y="80"/>
                  <a:pt x="86" y="80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96" y="95"/>
                  <a:pt x="103" y="85"/>
                  <a:pt x="108" y="74"/>
                </a:cubicBezTo>
                <a:moveTo>
                  <a:pt x="56" y="134"/>
                </a:moveTo>
                <a:cubicBezTo>
                  <a:pt x="55" y="134"/>
                  <a:pt x="55" y="133"/>
                  <a:pt x="55" y="132"/>
                </a:cubicBezTo>
                <a:cubicBezTo>
                  <a:pt x="55" y="130"/>
                  <a:pt x="56" y="127"/>
                  <a:pt x="58" y="125"/>
                </a:cubicBezTo>
                <a:cubicBezTo>
                  <a:pt x="61" y="124"/>
                  <a:pt x="63" y="123"/>
                  <a:pt x="67" y="123"/>
                </a:cubicBezTo>
                <a:cubicBezTo>
                  <a:pt x="68" y="123"/>
                  <a:pt x="68" y="123"/>
                  <a:pt x="68" y="124"/>
                </a:cubicBezTo>
                <a:cubicBezTo>
                  <a:pt x="68" y="125"/>
                  <a:pt x="68" y="126"/>
                  <a:pt x="67" y="126"/>
                </a:cubicBezTo>
                <a:cubicBezTo>
                  <a:pt x="64" y="126"/>
                  <a:pt x="62" y="127"/>
                  <a:pt x="60" y="128"/>
                </a:cubicBezTo>
                <a:cubicBezTo>
                  <a:pt x="59" y="129"/>
                  <a:pt x="58" y="131"/>
                  <a:pt x="58" y="132"/>
                </a:cubicBezTo>
                <a:cubicBezTo>
                  <a:pt x="58" y="133"/>
                  <a:pt x="57" y="134"/>
                  <a:pt x="56" y="134"/>
                </a:cubicBezTo>
                <a:moveTo>
                  <a:pt x="110" y="120"/>
                </a:moveTo>
                <a:cubicBezTo>
                  <a:pt x="109" y="120"/>
                  <a:pt x="109" y="119"/>
                  <a:pt x="109" y="118"/>
                </a:cubicBezTo>
                <a:cubicBezTo>
                  <a:pt x="109" y="115"/>
                  <a:pt x="110" y="113"/>
                  <a:pt x="112" y="111"/>
                </a:cubicBezTo>
                <a:cubicBezTo>
                  <a:pt x="115" y="109"/>
                  <a:pt x="117" y="108"/>
                  <a:pt x="121" y="108"/>
                </a:cubicBezTo>
                <a:cubicBezTo>
                  <a:pt x="122" y="108"/>
                  <a:pt x="122" y="109"/>
                  <a:pt x="122" y="110"/>
                </a:cubicBezTo>
                <a:cubicBezTo>
                  <a:pt x="122" y="111"/>
                  <a:pt x="122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2"/>
                  <a:pt x="116" y="113"/>
                  <a:pt x="114" y="114"/>
                </a:cubicBezTo>
                <a:cubicBezTo>
                  <a:pt x="113" y="115"/>
                  <a:pt x="112" y="116"/>
                  <a:pt x="112" y="118"/>
                </a:cubicBezTo>
                <a:cubicBezTo>
                  <a:pt x="112" y="119"/>
                  <a:pt x="111" y="120"/>
                  <a:pt x="110" y="120"/>
                </a:cubicBezTo>
                <a:moveTo>
                  <a:pt x="77" y="78"/>
                </a:moveTo>
                <a:cubicBezTo>
                  <a:pt x="76" y="78"/>
                  <a:pt x="75" y="78"/>
                  <a:pt x="75" y="77"/>
                </a:cubicBezTo>
                <a:cubicBezTo>
                  <a:pt x="75" y="74"/>
                  <a:pt x="77" y="71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1" y="70"/>
                  <a:pt x="82" y="71"/>
                  <a:pt x="82" y="72"/>
                </a:cubicBezTo>
                <a:cubicBezTo>
                  <a:pt x="83" y="72"/>
                  <a:pt x="82" y="73"/>
                  <a:pt x="81" y="74"/>
                </a:cubicBezTo>
                <a:cubicBezTo>
                  <a:pt x="80" y="74"/>
                  <a:pt x="79" y="75"/>
                  <a:pt x="79" y="77"/>
                </a:cubicBezTo>
                <a:cubicBezTo>
                  <a:pt x="79" y="78"/>
                  <a:pt x="78" y="78"/>
                  <a:pt x="77" y="78"/>
                </a:cubicBezTo>
                <a:moveTo>
                  <a:pt x="132" y="54"/>
                </a:moveTo>
                <a:cubicBezTo>
                  <a:pt x="131" y="54"/>
                  <a:pt x="131" y="54"/>
                  <a:pt x="130" y="54"/>
                </a:cubicBezTo>
                <a:cubicBezTo>
                  <a:pt x="76" y="69"/>
                  <a:pt x="76" y="69"/>
                  <a:pt x="76" y="69"/>
                </a:cubicBezTo>
                <a:cubicBezTo>
                  <a:pt x="74" y="70"/>
                  <a:pt x="73" y="72"/>
                  <a:pt x="73" y="74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1" y="119"/>
                  <a:pt x="69" y="119"/>
                  <a:pt x="67" y="119"/>
                </a:cubicBezTo>
                <a:cubicBezTo>
                  <a:pt x="58" y="119"/>
                  <a:pt x="51" y="125"/>
                  <a:pt x="51" y="132"/>
                </a:cubicBezTo>
                <a:cubicBezTo>
                  <a:pt x="51" y="140"/>
                  <a:pt x="58" y="146"/>
                  <a:pt x="67" y="146"/>
                </a:cubicBezTo>
                <a:cubicBezTo>
                  <a:pt x="75" y="146"/>
                  <a:pt x="82" y="140"/>
                  <a:pt x="82" y="133"/>
                </a:cubicBezTo>
                <a:cubicBezTo>
                  <a:pt x="82" y="132"/>
                  <a:pt x="82" y="132"/>
                  <a:pt x="82" y="131"/>
                </a:cubicBezTo>
                <a:cubicBezTo>
                  <a:pt x="82" y="78"/>
                  <a:pt x="82" y="78"/>
                  <a:pt x="82" y="78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5" y="105"/>
                  <a:pt x="123" y="105"/>
                  <a:pt x="121" y="105"/>
                </a:cubicBezTo>
                <a:cubicBezTo>
                  <a:pt x="112" y="105"/>
                  <a:pt x="105" y="111"/>
                  <a:pt x="105" y="118"/>
                </a:cubicBezTo>
                <a:cubicBezTo>
                  <a:pt x="105" y="126"/>
                  <a:pt x="112" y="132"/>
                  <a:pt x="121" y="132"/>
                </a:cubicBezTo>
                <a:cubicBezTo>
                  <a:pt x="129" y="132"/>
                  <a:pt x="136" y="126"/>
                  <a:pt x="136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6" y="117"/>
                  <a:pt x="137" y="116"/>
                  <a:pt x="137" y="116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7"/>
                  <a:pt x="136" y="56"/>
                  <a:pt x="135" y="55"/>
                </a:cubicBezTo>
                <a:cubicBezTo>
                  <a:pt x="134" y="54"/>
                  <a:pt x="133" y="54"/>
                  <a:pt x="132" y="54"/>
                </a:cubicBezTo>
                <a:moveTo>
                  <a:pt x="56" y="66"/>
                </a:moveTo>
                <a:cubicBezTo>
                  <a:pt x="49" y="66"/>
                  <a:pt x="44" y="61"/>
                  <a:pt x="44" y="55"/>
                </a:cubicBezTo>
                <a:cubicBezTo>
                  <a:pt x="44" y="49"/>
                  <a:pt x="49" y="44"/>
                  <a:pt x="56" y="44"/>
                </a:cubicBezTo>
                <a:cubicBezTo>
                  <a:pt x="62" y="44"/>
                  <a:pt x="67" y="49"/>
                  <a:pt x="67" y="55"/>
                </a:cubicBezTo>
                <a:cubicBezTo>
                  <a:pt x="67" y="61"/>
                  <a:pt x="62" y="66"/>
                  <a:pt x="56" y="66"/>
                </a:cubicBezTo>
                <a:moveTo>
                  <a:pt x="10" y="57"/>
                </a:moveTo>
                <a:cubicBezTo>
                  <a:pt x="9" y="57"/>
                  <a:pt x="8" y="57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29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7" y="9"/>
                  <a:pt x="57" y="10"/>
                </a:cubicBezTo>
                <a:cubicBezTo>
                  <a:pt x="57" y="11"/>
                  <a:pt x="56" y="11"/>
                  <a:pt x="55" y="11"/>
                </a:cubicBezTo>
                <a:cubicBezTo>
                  <a:pt x="31" y="12"/>
                  <a:pt x="12" y="31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7"/>
                  <a:pt x="11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60" y="111"/>
                  <a:pt x="65" y="110"/>
                  <a:pt x="69" y="109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0"/>
                  <a:pt x="72" y="67"/>
                  <a:pt x="75" y="6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25"/>
                  <a:pt x="86" y="0"/>
                  <a:pt x="56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" name="Freeform 11"/>
          <p:cNvSpPr>
            <a:spLocks noEditPoints="1"/>
          </p:cNvSpPr>
          <p:nvPr>
            <p:custDataLst>
              <p:tags r:id="rId25"/>
            </p:custDataLst>
          </p:nvPr>
        </p:nvSpPr>
        <p:spPr>
          <a:xfrm>
            <a:off x="6596162" y="2862727"/>
            <a:ext cx="726001" cy="736181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0" t="0" r="0" b="0"/>
            <a:pathLst>
              <a:path w="105" h="106">
                <a:moveTo>
                  <a:pt x="29" y="71"/>
                </a:moveTo>
                <a:cubicBezTo>
                  <a:pt x="26" y="71"/>
                  <a:pt x="37" y="82"/>
                  <a:pt x="43" y="84"/>
                </a:cubicBezTo>
                <a:cubicBezTo>
                  <a:pt x="46" y="85"/>
                  <a:pt x="47" y="85"/>
                  <a:pt x="48" y="85"/>
                </a:cubicBezTo>
                <a:cubicBezTo>
                  <a:pt x="49" y="85"/>
                  <a:pt x="49" y="84"/>
                  <a:pt x="50" y="82"/>
                </a:cubicBezTo>
                <a:cubicBezTo>
                  <a:pt x="53" y="79"/>
                  <a:pt x="49" y="77"/>
                  <a:pt x="46" y="75"/>
                </a:cubicBezTo>
                <a:cubicBezTo>
                  <a:pt x="45" y="74"/>
                  <a:pt x="44" y="74"/>
                  <a:pt x="43" y="74"/>
                </a:cubicBezTo>
                <a:cubicBezTo>
                  <a:pt x="41" y="74"/>
                  <a:pt x="39" y="75"/>
                  <a:pt x="37" y="75"/>
                </a:cubicBezTo>
                <a:cubicBezTo>
                  <a:pt x="37" y="75"/>
                  <a:pt x="33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moveTo>
                  <a:pt x="51" y="29"/>
                </a:moveTo>
                <a:cubicBezTo>
                  <a:pt x="50" y="29"/>
                  <a:pt x="50" y="29"/>
                  <a:pt x="49" y="30"/>
                </a:cubicBezTo>
                <a:cubicBezTo>
                  <a:pt x="47" y="34"/>
                  <a:pt x="38" y="44"/>
                  <a:pt x="41" y="48"/>
                </a:cubicBezTo>
                <a:cubicBezTo>
                  <a:pt x="43" y="49"/>
                  <a:pt x="46" y="51"/>
                  <a:pt x="48" y="52"/>
                </a:cubicBezTo>
                <a:cubicBezTo>
                  <a:pt x="47" y="54"/>
                  <a:pt x="46" y="58"/>
                  <a:pt x="49" y="60"/>
                </a:cubicBezTo>
                <a:cubicBezTo>
                  <a:pt x="52" y="64"/>
                  <a:pt x="55" y="64"/>
                  <a:pt x="56" y="69"/>
                </a:cubicBezTo>
                <a:cubicBezTo>
                  <a:pt x="56" y="74"/>
                  <a:pt x="57" y="78"/>
                  <a:pt x="59" y="80"/>
                </a:cubicBezTo>
                <a:cubicBezTo>
                  <a:pt x="61" y="83"/>
                  <a:pt x="65" y="83"/>
                  <a:pt x="65" y="83"/>
                </a:cubicBezTo>
                <a:cubicBezTo>
                  <a:pt x="65" y="83"/>
                  <a:pt x="69" y="80"/>
                  <a:pt x="71" y="78"/>
                </a:cubicBezTo>
                <a:cubicBezTo>
                  <a:pt x="72" y="75"/>
                  <a:pt x="71" y="74"/>
                  <a:pt x="72" y="70"/>
                </a:cubicBezTo>
                <a:cubicBezTo>
                  <a:pt x="74" y="65"/>
                  <a:pt x="75" y="67"/>
                  <a:pt x="79" y="61"/>
                </a:cubicBezTo>
                <a:cubicBezTo>
                  <a:pt x="82" y="55"/>
                  <a:pt x="84" y="57"/>
                  <a:pt x="85" y="50"/>
                </a:cubicBezTo>
                <a:cubicBezTo>
                  <a:pt x="86" y="44"/>
                  <a:pt x="84" y="41"/>
                  <a:pt x="81" y="39"/>
                </a:cubicBezTo>
                <a:cubicBezTo>
                  <a:pt x="79" y="37"/>
                  <a:pt x="82" y="33"/>
                  <a:pt x="79" y="31"/>
                </a:cubicBezTo>
                <a:cubicBezTo>
                  <a:pt x="77" y="30"/>
                  <a:pt x="74" y="29"/>
                  <a:pt x="71" y="29"/>
                </a:cubicBezTo>
                <a:cubicBezTo>
                  <a:pt x="68" y="29"/>
                  <a:pt x="65" y="30"/>
                  <a:pt x="64" y="33"/>
                </a:cubicBezTo>
                <a:cubicBezTo>
                  <a:pt x="64" y="36"/>
                  <a:pt x="63" y="39"/>
                  <a:pt x="60" y="39"/>
                </a:cubicBezTo>
                <a:cubicBezTo>
                  <a:pt x="60" y="39"/>
                  <a:pt x="59" y="39"/>
                  <a:pt x="58" y="38"/>
                </a:cubicBezTo>
                <a:cubicBezTo>
                  <a:pt x="55" y="36"/>
                  <a:pt x="53" y="29"/>
                  <a:pt x="51" y="29"/>
                </a:cubicBezTo>
                <a:moveTo>
                  <a:pt x="42" y="20"/>
                </a:moveTo>
                <a:cubicBezTo>
                  <a:pt x="40" y="20"/>
                  <a:pt x="36" y="22"/>
                  <a:pt x="33" y="23"/>
                </a:cubicBezTo>
                <a:cubicBezTo>
                  <a:pt x="30" y="25"/>
                  <a:pt x="26" y="29"/>
                  <a:pt x="26" y="34"/>
                </a:cubicBezTo>
                <a:cubicBezTo>
                  <a:pt x="27" y="38"/>
                  <a:pt x="24" y="42"/>
                  <a:pt x="21" y="42"/>
                </a:cubicBezTo>
                <a:cubicBezTo>
                  <a:pt x="18" y="42"/>
                  <a:pt x="17" y="46"/>
                  <a:pt x="17" y="46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67"/>
                  <a:pt x="18" y="69"/>
                </a:cubicBezTo>
                <a:cubicBezTo>
                  <a:pt x="18" y="69"/>
                  <a:pt x="20" y="69"/>
                  <a:pt x="22" y="69"/>
                </a:cubicBezTo>
                <a:cubicBezTo>
                  <a:pt x="25" y="69"/>
                  <a:pt x="28" y="69"/>
                  <a:pt x="26" y="65"/>
                </a:cubicBezTo>
                <a:cubicBezTo>
                  <a:pt x="24" y="60"/>
                  <a:pt x="18" y="58"/>
                  <a:pt x="22" y="55"/>
                </a:cubicBezTo>
                <a:cubicBezTo>
                  <a:pt x="26" y="51"/>
                  <a:pt x="28" y="50"/>
                  <a:pt x="28" y="47"/>
                </a:cubicBezTo>
                <a:cubicBezTo>
                  <a:pt x="28" y="43"/>
                  <a:pt x="26" y="40"/>
                  <a:pt x="30" y="39"/>
                </a:cubicBezTo>
                <a:cubicBezTo>
                  <a:pt x="33" y="38"/>
                  <a:pt x="35" y="38"/>
                  <a:pt x="35" y="34"/>
                </a:cubicBezTo>
                <a:cubicBezTo>
                  <a:pt x="35" y="29"/>
                  <a:pt x="36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40" y="25"/>
                  <a:pt x="41" y="26"/>
                  <a:pt x="42" y="26"/>
                </a:cubicBezTo>
                <a:cubicBezTo>
                  <a:pt x="43" y="26"/>
                  <a:pt x="44" y="25"/>
                  <a:pt x="44" y="22"/>
                </a:cubicBezTo>
                <a:cubicBezTo>
                  <a:pt x="44" y="20"/>
                  <a:pt x="43" y="20"/>
                  <a:pt x="42" y="20"/>
                </a:cubicBezTo>
                <a:moveTo>
                  <a:pt x="52" y="94"/>
                </a:moveTo>
                <a:cubicBezTo>
                  <a:pt x="30" y="94"/>
                  <a:pt x="12" y="76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5" y="12"/>
                  <a:pt x="93" y="30"/>
                  <a:pt x="93" y="53"/>
                </a:cubicBezTo>
                <a:cubicBezTo>
                  <a:pt x="93" y="76"/>
                  <a:pt x="75" y="94"/>
                  <a:pt x="52" y="94"/>
                </a:cubicBezTo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2" y="106"/>
                  <a:pt x="105" y="82"/>
                  <a:pt x="105" y="53"/>
                </a:cubicBezTo>
                <a:cubicBezTo>
                  <a:pt x="105" y="24"/>
                  <a:pt x="82" y="0"/>
                  <a:pt x="52" y="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三、分级护理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470" y="1558290"/>
            <a:ext cx="10499090" cy="1264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级护理是根据病情的轻、重、缓、急和患者自理能力的不同，给予不同级别的护理措施。护理级别分为四级，即特级护理、一级护理、二级护理、三级护理。不同的护理级别规定了相应的护理要求，有利于护理工作的开展和保证护理质量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0483" name="内容占位符 20482"/>
          <p:cNvGraphicFramePr/>
          <p:nvPr>
            <p:ph idx="1"/>
            <p:custDataLst>
              <p:tags r:id="rId2"/>
            </p:custDataLst>
          </p:nvPr>
        </p:nvGraphicFramePr>
        <p:xfrm>
          <a:off x="951230" y="3140710"/>
          <a:ext cx="10482580" cy="3027045"/>
        </p:xfrm>
        <a:graphic>
          <a:graphicData uri="http://schemas.openxmlformats.org/drawingml/2006/table">
            <a:tbl>
              <a:tblPr/>
              <a:tblGrid>
                <a:gridCol w="1458595"/>
                <a:gridCol w="4643120"/>
                <a:gridCol w="4380865"/>
              </a:tblGrid>
              <a:tr h="32956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127000"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护理级别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498475"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适用对象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996950"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护理要点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114236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特级护理</a:t>
                      </a: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病情危重，随时可能发生病情变化需要进行抢救的患者；重症监护患者；各种复杂或者大手术后的患者；严重创伤或大面积烧伤的患者；使用呼吸机辅助呼吸，并需要严密监护病情的患者；实施连续性肾脏替代治疗并需要严密监护生命体征的患者；其他有生命危险，需要严密监护生命体征的患者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严密观察</a:t>
                      </a: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患者病情变化，监测生命体征；根据医嘱，正确实施治疗、给药措施；根据医嘱，准确测量出入量；根据患者病情，正确实施基础护理和专科护理，如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口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腔护</a:t>
                      </a: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理、压疮护理、气道护理及管路护理等，实施安全措施；保持患者的舒适和功能体位；实施床旁交接班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</a:tr>
              <a:tr h="121348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一级护理</a:t>
                      </a: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endParaRPr lang="zh-CN" altLang="en-US" sz="1400" b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病情趋向稳定的重症患者；手术后或者治疗期间需要严格卧床的患者；生活完全不能自理且病情不稳定的患者；生活部分自理，病情随时可能发生变化的患者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每小时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巡视患者，观察患者病情变化；根据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患者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病情，测量生命体征；根据医嘱，正确实施治疗、给药措施；根据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患者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病情，正确实施基础护理和专科护理，如口腔护理、压疮护理、气道护理及管路护理等，实施安全措施；提供护理相关的健康指导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7" name="内容占位符 21506"/>
          <p:cNvGraphicFramePr/>
          <p:nvPr>
            <p:ph idx="4294967295"/>
            <p:custDataLst>
              <p:tags r:id="rId1"/>
            </p:custDataLst>
          </p:nvPr>
        </p:nvGraphicFramePr>
        <p:xfrm>
          <a:off x="479425" y="1844675"/>
          <a:ext cx="10880090" cy="3333115"/>
        </p:xfrm>
        <a:graphic>
          <a:graphicData uri="http://schemas.openxmlformats.org/drawingml/2006/table">
            <a:tbl>
              <a:tblPr/>
              <a:tblGrid>
                <a:gridCol w="2191385"/>
                <a:gridCol w="2576195"/>
                <a:gridCol w="6112510"/>
              </a:tblGrid>
              <a:tr h="58928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12700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护理级别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498475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适用对象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99695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护理要点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0" marB="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1350010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>
                          <a:solidFill>
                            <a:srgbClr val="0070C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二级护理</a:t>
                      </a:r>
                      <a:endParaRPr lang="zh-CN" altLang="en-US" sz="1800" b="0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endParaRPr lang="zh-CN" altLang="en-US" sz="1800" b="0">
                        <a:solidFill>
                          <a:srgbClr val="0070C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病情稳定，仍需卧床的患者；生活部分自理的患者</a:t>
                      </a:r>
                      <a:endParaRPr lang="zh-CN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每</a:t>
                      </a:r>
                      <a:r>
                        <a:rPr lang="en-US" altLang="zh-CN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小时</a:t>
                      </a:r>
                      <a:r>
                        <a:rPr lang="zh-CN" altLang="en-US" sz="18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巡视患者，观察患者病情变化；根据患者病情，测量生命体征；根据医嘱，正确实施治疗、给药措施；根据患者病情，正确实施护理措施和安全措施；提供护理相关的健康指导</a:t>
                      </a:r>
                      <a:endParaRPr lang="zh-CN" altLang="en-US" sz="18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>
                        <a:alpha val="100000"/>
                      </a:srgbClr>
                    </a:solidFill>
                  </a:tcPr>
                </a:tc>
              </a:tr>
              <a:tr h="1393825"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三级护理</a:t>
                      </a:r>
                      <a:endParaRPr lang="zh-CN" altLang="en-US" sz="1800" b="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endParaRPr lang="zh-CN" altLang="en-US" sz="1800" b="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生活完全自理且病情稳定的患者；生活完全自理且处于康复期的患者</a:t>
                      </a:r>
                      <a:endParaRPr lang="zh-CN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273050" lvl="0" indent="-2730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2" charset="2"/>
                        <a:buChar char=""/>
                        <a:defRPr sz="220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1pPr>
                      <a:lvl2pPr marL="640080" lvl="1" indent="-24638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anose="05020102010507070707" pitchFamily="2" charset="2"/>
                        <a:buChar char=""/>
                        <a:defRPr sz="20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2pPr>
                      <a:lvl3pPr marL="914400" lvl="2" indent="-245745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 2" panose="05020102010507070707" pitchFamily="2" charset="2"/>
                        <a:buChar char=""/>
                        <a:defRPr sz="19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3pPr>
                      <a:lvl4pPr marL="1187450" lvl="3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4pPr>
                      <a:lvl5pPr marL="1462405" lvl="4" indent="-2095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2" charset="2"/>
                        <a:buChar char=""/>
                        <a:defRPr sz="1800" b="0" i="0" u="none" kern="1200" baseline="0">
                          <a:solidFill>
                            <a:schemeClr val="tx1"/>
                          </a:solidFill>
                          <a:latin typeface="Constantia" panose="02030602050306030303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FontTx/>
                        <a:buNone/>
                      </a:pP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每</a:t>
                      </a:r>
                      <a:r>
                        <a:rPr lang="en-US" altLang="zh-CN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小时</a:t>
                      </a:r>
                      <a:r>
                        <a:rPr lang="zh-CN" altLang="en-US" sz="18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巡视患者，观察患者病情变化；根据患者病情，测量生命体征；根据医嘱，正确实施治疗、给药措施；提供护理相关的健康指导</a:t>
                      </a:r>
                      <a:endParaRPr lang="zh-CN" altLang="en-US" sz="18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vert="horz" anchor="t" anchorCtr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三、分级护理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>
            <p:custDataLst>
              <p:tags r:id="rId2"/>
            </p:custDataLst>
          </p:nvPr>
        </p:nvSpPr>
        <p:spPr>
          <a:xfrm>
            <a:off x="336550" y="1851025"/>
            <a:ext cx="11518900" cy="391096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550" y="1196340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（一）患者床单位的设备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470" y="2199005"/>
            <a:ext cx="5835650" cy="334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床单位是指医疗机构内提供给患者使用的家具与设备，是患者住院期间用以休息、睡眠、饮食、活动与治疗等的最基本的生活单位。患者床单位的设备及管理要以患者的舒适、安全和有利于康复为前提。患者床单位的固定设备有床、床垫、床褥、棉胎或毛毯、枕芯、大单、被套、枕套、橡胶中单和中单（需要时）、床旁桌、床旁椅及床上桌，以及床头墙壁上有照明灯、呼叫装置、供氧和负压吸引管道等设施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960235" y="2564765"/>
            <a:ext cx="4515485" cy="2358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836295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（二）各单的折叠法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2"/>
            </p:custDataLst>
          </p:nvPr>
        </p:nvCxnSpPr>
        <p:spPr>
          <a:xfrm>
            <a:off x="1169325" y="4069420"/>
            <a:ext cx="9720000" cy="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4402992" y="2046759"/>
            <a:ext cx="0" cy="4640238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5" name="直接连接符 34"/>
          <p:cNvCxnSpPr/>
          <p:nvPr>
            <p:custDataLst>
              <p:tags r:id="rId4"/>
            </p:custDataLst>
          </p:nvPr>
        </p:nvCxnSpPr>
        <p:spPr>
          <a:xfrm>
            <a:off x="7655660" y="2046759"/>
            <a:ext cx="0" cy="4640238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Freeform 9"/>
          <p:cNvSpPr/>
          <p:nvPr>
            <p:custDataLst>
              <p:tags r:id="rId5"/>
            </p:custDataLst>
          </p:nvPr>
        </p:nvSpPr>
        <p:spPr bwMode="auto">
          <a:xfrm>
            <a:off x="2538230" y="1620255"/>
            <a:ext cx="406072" cy="564824"/>
          </a:xfrm>
          <a:custGeom>
            <a:avLst/>
            <a:gdLst>
              <a:gd name="T0" fmla="*/ 103 w 103"/>
              <a:gd name="T1" fmla="*/ 91 h 143"/>
              <a:gd name="T2" fmla="*/ 51 w 103"/>
              <a:gd name="T3" fmla="*/ 143 h 143"/>
              <a:gd name="T4" fmla="*/ 0 w 103"/>
              <a:gd name="T5" fmla="*/ 91 h 143"/>
              <a:gd name="T6" fmla="*/ 51 w 103"/>
              <a:gd name="T7" fmla="*/ 0 h 143"/>
              <a:gd name="T8" fmla="*/ 103 w 103"/>
              <a:gd name="T9" fmla="*/ 9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43">
                <a:moveTo>
                  <a:pt x="103" y="91"/>
                </a:moveTo>
                <a:cubicBezTo>
                  <a:pt x="103" y="120"/>
                  <a:pt x="80" y="143"/>
                  <a:pt x="51" y="143"/>
                </a:cubicBezTo>
                <a:cubicBezTo>
                  <a:pt x="23" y="143"/>
                  <a:pt x="0" y="120"/>
                  <a:pt x="0" y="91"/>
                </a:cubicBezTo>
                <a:cubicBezTo>
                  <a:pt x="0" y="63"/>
                  <a:pt x="51" y="0"/>
                  <a:pt x="51" y="0"/>
                </a:cubicBezTo>
                <a:cubicBezTo>
                  <a:pt x="51" y="0"/>
                  <a:pt x="103" y="63"/>
                  <a:pt x="103" y="91"/>
                </a:cubicBezTo>
                <a:close/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Freeform 10"/>
          <p:cNvSpPr/>
          <p:nvPr>
            <p:custDataLst>
              <p:tags r:id="rId6"/>
            </p:custDataLst>
          </p:nvPr>
        </p:nvSpPr>
        <p:spPr bwMode="auto">
          <a:xfrm>
            <a:off x="2929262" y="1750599"/>
            <a:ext cx="133686" cy="267372"/>
          </a:xfrm>
          <a:custGeom>
            <a:avLst/>
            <a:gdLst>
              <a:gd name="T0" fmla="*/ 0 w 34"/>
              <a:gd name="T1" fmla="*/ 13 h 68"/>
              <a:gd name="T2" fmla="*/ 9 w 34"/>
              <a:gd name="T3" fmla="*/ 0 h 68"/>
              <a:gd name="T4" fmla="*/ 34 w 34"/>
              <a:gd name="T5" fmla="*/ 44 h 68"/>
              <a:gd name="T6" fmla="*/ 15 w 34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68">
                <a:moveTo>
                  <a:pt x="0" y="13"/>
                </a:moveTo>
                <a:cubicBezTo>
                  <a:pt x="5" y="6"/>
                  <a:pt x="9" y="0"/>
                  <a:pt x="9" y="0"/>
                </a:cubicBezTo>
                <a:cubicBezTo>
                  <a:pt x="9" y="0"/>
                  <a:pt x="34" y="31"/>
                  <a:pt x="34" y="44"/>
                </a:cubicBezTo>
                <a:cubicBezTo>
                  <a:pt x="34" y="56"/>
                  <a:pt x="26" y="66"/>
                  <a:pt x="15" y="68"/>
                </a:cubicBezTo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775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Freeform 244"/>
          <p:cNvSpPr/>
          <p:nvPr>
            <p:custDataLst>
              <p:tags r:id="rId7"/>
            </p:custDataLst>
          </p:nvPr>
        </p:nvSpPr>
        <p:spPr bwMode="auto">
          <a:xfrm>
            <a:off x="5675866" y="1926153"/>
            <a:ext cx="417083" cy="192172"/>
          </a:xfrm>
          <a:custGeom>
            <a:avLst/>
            <a:gdLst>
              <a:gd name="T0" fmla="*/ 42 w 124"/>
              <a:gd name="T1" fmla="*/ 0 h 57"/>
              <a:gd name="T2" fmla="*/ 8 w 124"/>
              <a:gd name="T3" fmla="*/ 0 h 57"/>
              <a:gd name="T4" fmla="*/ 0 w 124"/>
              <a:gd name="T5" fmla="*/ 8 h 57"/>
              <a:gd name="T6" fmla="*/ 0 w 124"/>
              <a:gd name="T7" fmla="*/ 49 h 57"/>
              <a:gd name="T8" fmla="*/ 8 w 124"/>
              <a:gd name="T9" fmla="*/ 57 h 57"/>
              <a:gd name="T10" fmla="*/ 124 w 124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57">
                <a:moveTo>
                  <a:pt x="42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3"/>
                  <a:pt x="4" y="57"/>
                  <a:pt x="8" y="57"/>
                </a:cubicBezTo>
                <a:cubicBezTo>
                  <a:pt x="124" y="57"/>
                  <a:pt x="124" y="57"/>
                  <a:pt x="124" y="57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Freeform 245"/>
          <p:cNvSpPr/>
          <p:nvPr>
            <p:custDataLst>
              <p:tags r:id="rId8"/>
            </p:custDataLst>
          </p:nvPr>
        </p:nvSpPr>
        <p:spPr bwMode="auto">
          <a:xfrm>
            <a:off x="5722841" y="1696971"/>
            <a:ext cx="276157" cy="414236"/>
          </a:xfrm>
          <a:custGeom>
            <a:avLst/>
            <a:gdLst>
              <a:gd name="T0" fmla="*/ 80 w 82"/>
              <a:gd name="T1" fmla="*/ 40 h 123"/>
              <a:gd name="T2" fmla="*/ 44 w 82"/>
              <a:gd name="T3" fmla="*/ 3 h 123"/>
              <a:gd name="T4" fmla="*/ 32 w 82"/>
              <a:gd name="T5" fmla="*/ 3 h 123"/>
              <a:gd name="T6" fmla="*/ 3 w 82"/>
              <a:gd name="T7" fmla="*/ 32 h 123"/>
              <a:gd name="T8" fmla="*/ 3 w 82"/>
              <a:gd name="T9" fmla="*/ 44 h 123"/>
              <a:gd name="T10" fmla="*/ 82 w 82"/>
              <a:gd name="T11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123">
                <a:moveTo>
                  <a:pt x="80" y="40"/>
                </a:moveTo>
                <a:cubicBezTo>
                  <a:pt x="44" y="3"/>
                  <a:pt x="44" y="3"/>
                  <a:pt x="44" y="3"/>
                </a:cubicBezTo>
                <a:cubicBezTo>
                  <a:pt x="41" y="0"/>
                  <a:pt x="35" y="0"/>
                  <a:pt x="32" y="3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35"/>
                  <a:pt x="0" y="41"/>
                  <a:pt x="3" y="44"/>
                </a:cubicBezTo>
                <a:cubicBezTo>
                  <a:pt x="82" y="123"/>
                  <a:pt x="82" y="123"/>
                  <a:pt x="82" y="123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Freeform 246"/>
          <p:cNvSpPr/>
          <p:nvPr>
            <p:custDataLst>
              <p:tags r:id="rId9"/>
            </p:custDataLst>
          </p:nvPr>
        </p:nvSpPr>
        <p:spPr bwMode="auto">
          <a:xfrm>
            <a:off x="5991881" y="1687007"/>
            <a:ext cx="192171" cy="431318"/>
          </a:xfrm>
          <a:custGeom>
            <a:avLst/>
            <a:gdLst>
              <a:gd name="T0" fmla="*/ 49 w 57"/>
              <a:gd name="T1" fmla="*/ 128 h 128"/>
              <a:gd name="T2" fmla="*/ 57 w 57"/>
              <a:gd name="T3" fmla="*/ 120 h 128"/>
              <a:gd name="T4" fmla="*/ 57 w 57"/>
              <a:gd name="T5" fmla="*/ 8 h 128"/>
              <a:gd name="T6" fmla="*/ 49 w 57"/>
              <a:gd name="T7" fmla="*/ 0 h 128"/>
              <a:gd name="T8" fmla="*/ 8 w 57"/>
              <a:gd name="T9" fmla="*/ 0 h 128"/>
              <a:gd name="T10" fmla="*/ 0 w 57"/>
              <a:gd name="T11" fmla="*/ 8 h 128"/>
              <a:gd name="T12" fmla="*/ 0 w 57"/>
              <a:gd name="T13" fmla="*/ 120 h 128"/>
              <a:gd name="T14" fmla="*/ 8 w 57"/>
              <a:gd name="T15" fmla="*/ 128 h 128"/>
              <a:gd name="T16" fmla="*/ 49 w 57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128">
                <a:moveTo>
                  <a:pt x="49" y="128"/>
                </a:moveTo>
                <a:cubicBezTo>
                  <a:pt x="54" y="128"/>
                  <a:pt x="57" y="124"/>
                  <a:pt x="57" y="120"/>
                </a:cubicBezTo>
                <a:cubicBezTo>
                  <a:pt x="57" y="8"/>
                  <a:pt x="57" y="8"/>
                  <a:pt x="57" y="8"/>
                </a:cubicBezTo>
                <a:cubicBezTo>
                  <a:pt x="57" y="4"/>
                  <a:pt x="54" y="0"/>
                  <a:pt x="4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lnTo>
                  <a:pt x="49" y="128"/>
                </a:lnTo>
                <a:close/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Oval 24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31738" y="2051421"/>
            <a:ext cx="29894" cy="29894"/>
          </a:xfrm>
          <a:prstGeom prst="ellipse">
            <a:avLst/>
          </a:prstGeom>
          <a:solidFill>
            <a:srgbClr val="03595D"/>
          </a:solidFill>
          <a:ln w="9525">
            <a:solidFill>
              <a:srgbClr val="3498DB"/>
            </a:solidFill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>
            <p:custDataLst>
              <p:tags r:id="rId11"/>
            </p:custDataLst>
          </p:nvPr>
        </p:nvSpPr>
        <p:spPr bwMode="auto">
          <a:xfrm>
            <a:off x="9032943" y="1696451"/>
            <a:ext cx="380535" cy="383843"/>
          </a:xfrm>
          <a:custGeom>
            <a:avLst/>
            <a:gdLst>
              <a:gd name="T0" fmla="*/ 108 w 146"/>
              <a:gd name="T1" fmla="*/ 145 h 147"/>
              <a:gd name="T2" fmla="*/ 102 w 146"/>
              <a:gd name="T3" fmla="*/ 145 h 147"/>
              <a:gd name="T4" fmla="*/ 1 w 146"/>
              <a:gd name="T5" fmla="*/ 44 h 147"/>
              <a:gd name="T6" fmla="*/ 1 w 146"/>
              <a:gd name="T7" fmla="*/ 39 h 147"/>
              <a:gd name="T8" fmla="*/ 39 w 146"/>
              <a:gd name="T9" fmla="*/ 1 h 147"/>
              <a:gd name="T10" fmla="*/ 44 w 146"/>
              <a:gd name="T11" fmla="*/ 1 h 147"/>
              <a:gd name="T12" fmla="*/ 145 w 146"/>
              <a:gd name="T13" fmla="*/ 102 h 147"/>
              <a:gd name="T14" fmla="*/ 145 w 146"/>
              <a:gd name="T15" fmla="*/ 108 h 147"/>
              <a:gd name="T16" fmla="*/ 108 w 146"/>
              <a:gd name="T17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47">
                <a:moveTo>
                  <a:pt x="108" y="145"/>
                </a:moveTo>
                <a:cubicBezTo>
                  <a:pt x="106" y="147"/>
                  <a:pt x="103" y="147"/>
                  <a:pt x="102" y="145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3"/>
                  <a:pt x="0" y="40"/>
                  <a:pt x="1" y="39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3" y="0"/>
                  <a:pt x="44" y="1"/>
                </a:cubicBezTo>
                <a:cubicBezTo>
                  <a:pt x="145" y="102"/>
                  <a:pt x="145" y="102"/>
                  <a:pt x="145" y="102"/>
                </a:cubicBezTo>
                <a:cubicBezTo>
                  <a:pt x="146" y="104"/>
                  <a:pt x="146" y="106"/>
                  <a:pt x="145" y="108"/>
                </a:cubicBezTo>
                <a:lnTo>
                  <a:pt x="108" y="145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/>
          <p:nvPr>
            <p:custDataLst>
              <p:tags r:id="rId12"/>
            </p:custDataLst>
          </p:nvPr>
        </p:nvSpPr>
        <p:spPr bwMode="auto">
          <a:xfrm>
            <a:off x="9086990" y="1999775"/>
            <a:ext cx="300016" cy="151111"/>
          </a:xfrm>
          <a:custGeom>
            <a:avLst/>
            <a:gdLst>
              <a:gd name="T0" fmla="*/ 104 w 115"/>
              <a:gd name="T1" fmla="*/ 12 h 58"/>
              <a:gd name="T2" fmla="*/ 114 w 115"/>
              <a:gd name="T3" fmla="*/ 21 h 58"/>
              <a:gd name="T4" fmla="*/ 114 w 115"/>
              <a:gd name="T5" fmla="*/ 27 h 58"/>
              <a:gd name="T6" fmla="*/ 84 w 115"/>
              <a:gd name="T7" fmla="*/ 57 h 58"/>
              <a:gd name="T8" fmla="*/ 78 w 115"/>
              <a:gd name="T9" fmla="*/ 57 h 58"/>
              <a:gd name="T10" fmla="*/ 23 w 115"/>
              <a:gd name="T11" fmla="*/ 2 h 58"/>
              <a:gd name="T12" fmla="*/ 18 w 115"/>
              <a:gd name="T13" fmla="*/ 2 h 58"/>
              <a:gd name="T14" fmla="*/ 0 w 115"/>
              <a:gd name="T15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8">
                <a:moveTo>
                  <a:pt x="104" y="12"/>
                </a:moveTo>
                <a:cubicBezTo>
                  <a:pt x="114" y="21"/>
                  <a:pt x="114" y="21"/>
                  <a:pt x="114" y="21"/>
                </a:cubicBezTo>
                <a:cubicBezTo>
                  <a:pt x="115" y="23"/>
                  <a:pt x="115" y="26"/>
                  <a:pt x="114" y="27"/>
                </a:cubicBezTo>
                <a:cubicBezTo>
                  <a:pt x="84" y="57"/>
                  <a:pt x="84" y="57"/>
                  <a:pt x="84" y="57"/>
                </a:cubicBezTo>
                <a:cubicBezTo>
                  <a:pt x="82" y="58"/>
                  <a:pt x="80" y="58"/>
                  <a:pt x="78" y="57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0"/>
                  <a:pt x="19" y="0"/>
                  <a:pt x="18" y="2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/>
          <p:nvPr>
            <p:custDataLst>
              <p:tags r:id="rId13"/>
            </p:custDataLst>
          </p:nvPr>
        </p:nvSpPr>
        <p:spPr bwMode="auto">
          <a:xfrm>
            <a:off x="8959042" y="2025144"/>
            <a:ext cx="159935" cy="159935"/>
          </a:xfrm>
          <a:custGeom>
            <a:avLst/>
            <a:gdLst>
              <a:gd name="T0" fmla="*/ 24 w 61"/>
              <a:gd name="T1" fmla="*/ 60 h 61"/>
              <a:gd name="T2" fmla="*/ 18 w 61"/>
              <a:gd name="T3" fmla="*/ 60 h 61"/>
              <a:gd name="T4" fmla="*/ 1 w 61"/>
              <a:gd name="T5" fmla="*/ 42 h 61"/>
              <a:gd name="T6" fmla="*/ 1 w 61"/>
              <a:gd name="T7" fmla="*/ 37 h 61"/>
              <a:gd name="T8" fmla="*/ 36 w 61"/>
              <a:gd name="T9" fmla="*/ 2 h 61"/>
              <a:gd name="T10" fmla="*/ 42 w 61"/>
              <a:gd name="T11" fmla="*/ 2 h 61"/>
              <a:gd name="T12" fmla="*/ 59 w 61"/>
              <a:gd name="T13" fmla="*/ 19 h 61"/>
              <a:gd name="T14" fmla="*/ 59 w 61"/>
              <a:gd name="T15" fmla="*/ 25 h 61"/>
              <a:gd name="T16" fmla="*/ 24 w 61"/>
              <a:gd name="T17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1">
                <a:moveTo>
                  <a:pt x="24" y="60"/>
                </a:moveTo>
                <a:cubicBezTo>
                  <a:pt x="23" y="61"/>
                  <a:pt x="20" y="61"/>
                  <a:pt x="18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1"/>
                  <a:pt x="0" y="38"/>
                  <a:pt x="1" y="37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0" y="0"/>
                  <a:pt x="42" y="2"/>
                </a:cubicBezTo>
                <a:cubicBezTo>
                  <a:pt x="59" y="19"/>
                  <a:pt x="59" y="19"/>
                  <a:pt x="59" y="19"/>
                </a:cubicBezTo>
                <a:cubicBezTo>
                  <a:pt x="61" y="21"/>
                  <a:pt x="61" y="23"/>
                  <a:pt x="59" y="25"/>
                </a:cubicBezTo>
                <a:lnTo>
                  <a:pt x="24" y="60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Line 8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>
            <a:off x="9337371" y="2001981"/>
            <a:ext cx="60665" cy="60665"/>
          </a:xfrm>
          <a:prstGeom prst="line">
            <a:avLst/>
          </a:pr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Line 12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2592356" y="4443510"/>
            <a:ext cx="242659" cy="242659"/>
          </a:xfrm>
          <a:prstGeom prst="line">
            <a:avLst/>
          </a:pr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6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125"/>
          <p:cNvSpPr/>
          <p:nvPr>
            <p:custDataLst>
              <p:tags r:id="rId16"/>
            </p:custDataLst>
          </p:nvPr>
        </p:nvSpPr>
        <p:spPr bwMode="auto">
          <a:xfrm>
            <a:off x="2821779" y="4401596"/>
            <a:ext cx="55150" cy="54047"/>
          </a:xfrm>
          <a:custGeom>
            <a:avLst/>
            <a:gdLst>
              <a:gd name="T0" fmla="*/ 50 w 50"/>
              <a:gd name="T1" fmla="*/ 26 h 49"/>
              <a:gd name="T2" fmla="*/ 24 w 50"/>
              <a:gd name="T3" fmla="*/ 49 h 49"/>
              <a:gd name="T4" fmla="*/ 0 w 50"/>
              <a:gd name="T5" fmla="*/ 26 h 49"/>
              <a:gd name="T6" fmla="*/ 24 w 50"/>
              <a:gd name="T7" fmla="*/ 0 h 49"/>
              <a:gd name="T8" fmla="*/ 50 w 50"/>
              <a:gd name="T9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9">
                <a:moveTo>
                  <a:pt x="50" y="26"/>
                </a:moveTo>
                <a:lnTo>
                  <a:pt x="24" y="49"/>
                </a:lnTo>
                <a:lnTo>
                  <a:pt x="0" y="26"/>
                </a:lnTo>
                <a:lnTo>
                  <a:pt x="24" y="0"/>
                </a:lnTo>
                <a:lnTo>
                  <a:pt x="50" y="26"/>
                </a:lnTo>
                <a:close/>
              </a:path>
            </a:pathLst>
          </a:cu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Freeform 126"/>
          <p:cNvSpPr/>
          <p:nvPr>
            <p:custDataLst>
              <p:tags r:id="rId17"/>
            </p:custDataLst>
          </p:nvPr>
        </p:nvSpPr>
        <p:spPr bwMode="auto">
          <a:xfrm>
            <a:off x="2550442" y="4672933"/>
            <a:ext cx="55150" cy="54047"/>
          </a:xfrm>
          <a:custGeom>
            <a:avLst/>
            <a:gdLst>
              <a:gd name="T0" fmla="*/ 50 w 50"/>
              <a:gd name="T1" fmla="*/ 23 h 49"/>
              <a:gd name="T2" fmla="*/ 26 w 50"/>
              <a:gd name="T3" fmla="*/ 49 h 49"/>
              <a:gd name="T4" fmla="*/ 0 w 50"/>
              <a:gd name="T5" fmla="*/ 23 h 49"/>
              <a:gd name="T6" fmla="*/ 26 w 50"/>
              <a:gd name="T7" fmla="*/ 0 h 49"/>
              <a:gd name="T8" fmla="*/ 50 w 50"/>
              <a:gd name="T9" fmla="*/ 2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9">
                <a:moveTo>
                  <a:pt x="50" y="23"/>
                </a:moveTo>
                <a:lnTo>
                  <a:pt x="26" y="49"/>
                </a:lnTo>
                <a:lnTo>
                  <a:pt x="0" y="23"/>
                </a:lnTo>
                <a:lnTo>
                  <a:pt x="26" y="0"/>
                </a:lnTo>
                <a:lnTo>
                  <a:pt x="50" y="23"/>
                </a:lnTo>
                <a:close/>
              </a:path>
            </a:pathLst>
          </a:cu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Oval 12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701552" y="4552706"/>
            <a:ext cx="23163" cy="231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1F74AD"/>
            </a:solidFill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Oval 12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701552" y="4552706"/>
            <a:ext cx="23163" cy="23163"/>
          </a:xfrm>
          <a:prstGeom prst="ellipse">
            <a:avLst/>
          </a:pr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Freeform 129"/>
          <p:cNvSpPr/>
          <p:nvPr>
            <p:custDataLst>
              <p:tags r:id="rId20"/>
            </p:custDataLst>
          </p:nvPr>
        </p:nvSpPr>
        <p:spPr bwMode="auto">
          <a:xfrm>
            <a:off x="2647506" y="4497556"/>
            <a:ext cx="458846" cy="456640"/>
          </a:xfrm>
          <a:custGeom>
            <a:avLst/>
            <a:gdLst>
              <a:gd name="T0" fmla="*/ 88 w 176"/>
              <a:gd name="T1" fmla="*/ 175 h 175"/>
              <a:gd name="T2" fmla="*/ 0 w 176"/>
              <a:gd name="T3" fmla="*/ 88 h 175"/>
              <a:gd name="T4" fmla="*/ 88 w 176"/>
              <a:gd name="T5" fmla="*/ 0 h 175"/>
              <a:gd name="T6" fmla="*/ 176 w 176"/>
              <a:gd name="T7" fmla="*/ 8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" h="175">
                <a:moveTo>
                  <a:pt x="88" y="175"/>
                </a:moveTo>
                <a:cubicBezTo>
                  <a:pt x="39" y="175"/>
                  <a:pt x="0" y="136"/>
                  <a:pt x="0" y="88"/>
                </a:cubicBezTo>
                <a:cubicBezTo>
                  <a:pt x="0" y="39"/>
                  <a:pt x="39" y="0"/>
                  <a:pt x="88" y="0"/>
                </a:cubicBezTo>
                <a:cubicBezTo>
                  <a:pt x="136" y="0"/>
                  <a:pt x="176" y="39"/>
                  <a:pt x="176" y="88"/>
                </a:cubicBezTo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26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681341" y="4578542"/>
            <a:ext cx="331463" cy="331463"/>
          </a:xfrm>
          <a:prstGeom prst="ellipse">
            <a:avLst/>
          </a:prstGeom>
          <a:noFill/>
          <a:ln w="19050" cap="rnd">
            <a:solidFill>
              <a:srgbClr val="3498D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625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Oval 26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892552" y="4578542"/>
            <a:ext cx="331463" cy="331463"/>
          </a:xfrm>
          <a:prstGeom prst="ellipse">
            <a:avLst/>
          </a:prstGeom>
          <a:noFill/>
          <a:ln w="19050" cap="rnd">
            <a:solidFill>
              <a:srgbClr val="3498D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625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Oval 26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86176" y="4378123"/>
            <a:ext cx="331463" cy="336087"/>
          </a:xfrm>
          <a:prstGeom prst="ellipse">
            <a:avLst/>
          </a:prstGeom>
          <a:noFill/>
          <a:ln w="19050" cap="rnd">
            <a:solidFill>
              <a:srgbClr val="3498D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625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Freeform 57"/>
          <p:cNvSpPr/>
          <p:nvPr>
            <p:custDataLst>
              <p:tags r:id="rId24"/>
            </p:custDataLst>
          </p:nvPr>
        </p:nvSpPr>
        <p:spPr bwMode="auto">
          <a:xfrm>
            <a:off x="8918431" y="4364540"/>
            <a:ext cx="569704" cy="571322"/>
          </a:xfrm>
          <a:custGeom>
            <a:avLst/>
            <a:gdLst>
              <a:gd name="T0" fmla="*/ 58 w 149"/>
              <a:gd name="T1" fmla="*/ 146 h 149"/>
              <a:gd name="T2" fmla="*/ 47 w 149"/>
              <a:gd name="T3" fmla="*/ 146 h 149"/>
              <a:gd name="T4" fmla="*/ 3 w 149"/>
              <a:gd name="T5" fmla="*/ 102 h 149"/>
              <a:gd name="T6" fmla="*/ 3 w 149"/>
              <a:gd name="T7" fmla="*/ 90 h 149"/>
              <a:gd name="T8" fmla="*/ 90 w 149"/>
              <a:gd name="T9" fmla="*/ 3 h 149"/>
              <a:gd name="T10" fmla="*/ 101 w 149"/>
              <a:gd name="T11" fmla="*/ 3 h 149"/>
              <a:gd name="T12" fmla="*/ 145 w 149"/>
              <a:gd name="T13" fmla="*/ 47 h 149"/>
              <a:gd name="T14" fmla="*/ 145 w 149"/>
              <a:gd name="T15" fmla="*/ 59 h 149"/>
              <a:gd name="T16" fmla="*/ 58 w 149"/>
              <a:gd name="T17" fmla="*/ 14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149">
                <a:moveTo>
                  <a:pt x="58" y="146"/>
                </a:moveTo>
                <a:cubicBezTo>
                  <a:pt x="55" y="149"/>
                  <a:pt x="50" y="149"/>
                  <a:pt x="47" y="146"/>
                </a:cubicBezTo>
                <a:cubicBezTo>
                  <a:pt x="3" y="102"/>
                  <a:pt x="3" y="102"/>
                  <a:pt x="3" y="102"/>
                </a:cubicBezTo>
                <a:cubicBezTo>
                  <a:pt x="0" y="99"/>
                  <a:pt x="0" y="94"/>
                  <a:pt x="3" y="90"/>
                </a:cubicBezTo>
                <a:cubicBezTo>
                  <a:pt x="90" y="3"/>
                  <a:pt x="90" y="3"/>
                  <a:pt x="90" y="3"/>
                </a:cubicBezTo>
                <a:cubicBezTo>
                  <a:pt x="93" y="0"/>
                  <a:pt x="98" y="0"/>
                  <a:pt x="101" y="3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9" y="51"/>
                  <a:pt x="149" y="56"/>
                  <a:pt x="145" y="59"/>
                </a:cubicBezTo>
                <a:lnTo>
                  <a:pt x="58" y="146"/>
                </a:lnTo>
                <a:close/>
              </a:path>
            </a:pathLst>
          </a:cu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Line 58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9151492" y="4487544"/>
            <a:ext cx="215258" cy="210402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Line 59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9036580" y="4602457"/>
            <a:ext cx="215258" cy="210402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Line 60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 flipH="1">
            <a:off x="9067331" y="4513440"/>
            <a:ext cx="126241" cy="123004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Line 61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 flipH="1">
            <a:off x="9098081" y="4540954"/>
            <a:ext cx="123005" cy="126241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Line 62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H="1">
            <a:off x="9128833" y="4571705"/>
            <a:ext cx="123005" cy="123004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Line 63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 flipH="1">
            <a:off x="9159584" y="4602457"/>
            <a:ext cx="123005" cy="123004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Line 64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 flipH="1">
            <a:off x="9187098" y="4628352"/>
            <a:ext cx="121386" cy="126241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Line 65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 flipH="1">
            <a:off x="9217849" y="4659102"/>
            <a:ext cx="121386" cy="123004"/>
          </a:xfrm>
          <a:prstGeom prst="line">
            <a:avLst/>
          </a:prstGeom>
          <a:noFill/>
          <a:ln w="28575" cap="rnd">
            <a:solidFill>
              <a:srgbClr val="1AA3A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ïşļiḓé"/>
          <p:cNvSpPr/>
          <p:nvPr>
            <p:custDataLst>
              <p:tags r:id="rId33"/>
            </p:custDataLst>
          </p:nvPr>
        </p:nvSpPr>
        <p:spPr bwMode="auto">
          <a:xfrm>
            <a:off x="1365250" y="5386705"/>
            <a:ext cx="303784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反面在内，纵向对折 2 次后，边与中线对齐，中线在外，自被套开口处扇形 3 折至被套封口处。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íṡḻîďé"/>
          <p:cNvSpPr txBox="1"/>
          <p:nvPr>
            <p:custDataLst>
              <p:tags r:id="rId34"/>
            </p:custDataLst>
          </p:nvPr>
        </p:nvSpPr>
        <p:spPr bwMode="auto">
          <a:xfrm>
            <a:off x="1365519" y="4954947"/>
            <a:ext cx="2925757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 被套　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ïşļiḓé"/>
          <p:cNvSpPr/>
          <p:nvPr>
            <p:custDataLst>
              <p:tags r:id="rId35"/>
            </p:custDataLst>
          </p:nvPr>
        </p:nvSpPr>
        <p:spPr bwMode="auto">
          <a:xfrm>
            <a:off x="4480660" y="5376739"/>
            <a:ext cx="2944042" cy="122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纵向 3 折后，横向 S 形 3 折。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íṡḻîďé"/>
          <p:cNvSpPr txBox="1"/>
          <p:nvPr>
            <p:custDataLst>
              <p:tags r:id="rId36"/>
            </p:custDataLst>
          </p:nvPr>
        </p:nvSpPr>
        <p:spPr bwMode="auto">
          <a:xfrm>
            <a:off x="4480660" y="4945148"/>
            <a:ext cx="2944037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 棉胎或毛毯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ïşļiḓé"/>
          <p:cNvSpPr/>
          <p:nvPr>
            <p:custDataLst>
              <p:tags r:id="rId37"/>
            </p:custDataLst>
          </p:nvPr>
        </p:nvSpPr>
        <p:spPr bwMode="auto">
          <a:xfrm>
            <a:off x="7731125" y="5396230"/>
            <a:ext cx="334137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纵向对折 1 次后，横向 S 形 3 折。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íṡḻîďé"/>
          <p:cNvSpPr txBox="1"/>
          <p:nvPr>
            <p:custDataLst>
              <p:tags r:id="rId38"/>
            </p:custDataLst>
          </p:nvPr>
        </p:nvSpPr>
        <p:spPr bwMode="auto">
          <a:xfrm>
            <a:off x="7731263" y="4964746"/>
            <a:ext cx="294404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6. 床褥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ïşļiḓé"/>
          <p:cNvSpPr/>
          <p:nvPr>
            <p:custDataLst>
              <p:tags r:id="rId39"/>
            </p:custDataLst>
          </p:nvPr>
        </p:nvSpPr>
        <p:spPr bwMode="auto">
          <a:xfrm>
            <a:off x="1365250" y="2757170"/>
            <a:ext cx="303784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正面在内，纵向对折 2 次后，边与中线对齐，中线在外，再横向对折 2 次或横折 3 次</a:t>
            </a:r>
            <a:r>
              <a:rPr lang="zh-CN" altLang="en-US" sz="1600" kern="0" spc="15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íṡḻîďé"/>
          <p:cNvSpPr txBox="1"/>
          <p:nvPr>
            <p:custDataLst>
              <p:tags r:id="rId40"/>
            </p:custDataLst>
          </p:nvPr>
        </p:nvSpPr>
        <p:spPr bwMode="auto">
          <a:xfrm>
            <a:off x="1365519" y="2325502"/>
            <a:ext cx="2925757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 大单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ïşļiḓé"/>
          <p:cNvSpPr/>
          <p:nvPr>
            <p:custDataLst>
              <p:tags r:id="rId41"/>
            </p:custDataLst>
          </p:nvPr>
        </p:nvSpPr>
        <p:spPr bwMode="auto">
          <a:xfrm>
            <a:off x="4480660" y="2747294"/>
            <a:ext cx="2944042" cy="122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正面在内，横向对折 2 次后，边与中线对齐，中线在外，再横折 1 次。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íṡḻîďé"/>
          <p:cNvSpPr txBox="1"/>
          <p:nvPr>
            <p:custDataLst>
              <p:tags r:id="rId42"/>
            </p:custDataLst>
          </p:nvPr>
        </p:nvSpPr>
        <p:spPr bwMode="auto">
          <a:xfrm>
            <a:off x="4480660" y="2315703"/>
            <a:ext cx="294404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 橡胶中单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ïşļiḓé"/>
          <p:cNvSpPr/>
          <p:nvPr>
            <p:custDataLst>
              <p:tags r:id="rId43"/>
            </p:custDataLst>
          </p:nvPr>
        </p:nvSpPr>
        <p:spPr bwMode="auto">
          <a:xfrm>
            <a:off x="7731263" y="2766892"/>
            <a:ext cx="2944042" cy="122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同橡胶中单。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íṡḻîďé"/>
          <p:cNvSpPr txBox="1"/>
          <p:nvPr>
            <p:custDataLst>
              <p:tags r:id="rId44"/>
            </p:custDataLst>
          </p:nvPr>
        </p:nvSpPr>
        <p:spPr bwMode="auto">
          <a:xfrm>
            <a:off x="7731264" y="2335301"/>
            <a:ext cx="290999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5000" lnSpcReduction="10000"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rgbClr val="3498DB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kern="0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 中单</a:t>
            </a:r>
            <a:endParaRPr lang="zh-CN" altLang="en-US" sz="2400" kern="0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Text Box 3"/>
          <p:cNvSpPr txBox="1"/>
          <p:nvPr/>
        </p:nvSpPr>
        <p:spPr>
          <a:xfrm>
            <a:off x="5447665" y="3876041"/>
            <a:ext cx="56896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病室内有患者进餐或治疗时应暂停铺床。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用物准备要齐全。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操作中动作要轻稳，避免尘埃飞扬。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操作中应注意节力原则。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4" name="Text Box 5"/>
          <p:cNvSpPr txBox="1"/>
          <p:nvPr/>
        </p:nvSpPr>
        <p:spPr>
          <a:xfrm>
            <a:off x="921385" y="1486535"/>
            <a:ext cx="3267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 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保持病室整洁、舒适和美观。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准备迎接新患者。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6" name="Rectangle 9"/>
          <p:cNvSpPr/>
          <p:nvPr/>
        </p:nvSpPr>
        <p:spPr>
          <a:xfrm>
            <a:off x="921385" y="2760345"/>
            <a:ext cx="30949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病床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床上用物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床旁设施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病室环境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7665" y="1555750"/>
            <a:ext cx="5588000" cy="1706880"/>
            <a:chOff x="9260" y="2785"/>
            <a:chExt cx="8800" cy="2688"/>
          </a:xfrm>
        </p:grpSpPr>
        <p:sp>
          <p:nvSpPr>
            <p:cNvPr id="25605" name="Rectangle 8"/>
            <p:cNvSpPr/>
            <p:nvPr/>
          </p:nvSpPr>
          <p:spPr>
            <a:xfrm>
              <a:off x="9260" y="2785"/>
              <a:ext cx="244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〖</a:t>
              </a:r>
              <a:r>
                <a:rPr lang="zh-CN" altLang="en-US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操作规程</a:t>
              </a:r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〗</a:t>
              </a:r>
              <a:endPara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07" name="Text Box 10"/>
            <p:cNvSpPr txBox="1"/>
            <p:nvPr/>
          </p:nvSpPr>
          <p:spPr>
            <a:xfrm>
              <a:off x="9260" y="3585"/>
              <a:ext cx="8800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备物检查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移开桌椅    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翻扫床垫    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铺单折角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5.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套被折齐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6.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套枕放平        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桌椅归位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5608" name="Rectangle 9"/>
          <p:cNvSpPr/>
          <p:nvPr/>
        </p:nvSpPr>
        <p:spPr>
          <a:xfrm>
            <a:off x="921385" y="4875530"/>
            <a:ext cx="3094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操作前准备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环境准备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836295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（三）铺床法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6" grpId="0"/>
      <p:bldP spid="256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Text Box 3"/>
          <p:cNvSpPr txBox="1"/>
          <p:nvPr/>
        </p:nvSpPr>
        <p:spPr>
          <a:xfrm>
            <a:off x="5375910" y="4004946"/>
            <a:ext cx="568960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病室内有患者进餐或治疗时应暂停铺床。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用物准备要齐全。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操作中动作要轻稳，避免尘埃飞扬。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操作中应注意节力原则。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4" name="Text Box 5"/>
          <p:cNvSpPr txBox="1"/>
          <p:nvPr/>
        </p:nvSpPr>
        <p:spPr>
          <a:xfrm>
            <a:off x="921385" y="1486535"/>
            <a:ext cx="3267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 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保持病室整洁、舒适和美观。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准备迎接新患者。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6" name="Rectangle 9"/>
          <p:cNvSpPr/>
          <p:nvPr/>
        </p:nvSpPr>
        <p:spPr>
          <a:xfrm>
            <a:off x="921385" y="2760345"/>
            <a:ext cx="30949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病床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床上用物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床旁设施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病室环境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7665" y="1555750"/>
            <a:ext cx="5588000" cy="1706880"/>
            <a:chOff x="9260" y="2785"/>
            <a:chExt cx="8800" cy="2688"/>
          </a:xfrm>
        </p:grpSpPr>
        <p:sp>
          <p:nvSpPr>
            <p:cNvPr id="25605" name="Rectangle 8"/>
            <p:cNvSpPr/>
            <p:nvPr/>
          </p:nvSpPr>
          <p:spPr>
            <a:xfrm>
              <a:off x="9260" y="2785"/>
              <a:ext cx="244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〖</a:t>
              </a:r>
              <a:r>
                <a:rPr lang="zh-CN" altLang="en-US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操作规程</a:t>
              </a:r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〗</a:t>
              </a:r>
              <a:endPara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07" name="Text Box 10"/>
            <p:cNvSpPr txBox="1"/>
            <p:nvPr/>
          </p:nvSpPr>
          <p:spPr>
            <a:xfrm>
              <a:off x="9260" y="3585"/>
              <a:ext cx="8800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备物检查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移开桌椅    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翻扫床垫    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铺单折角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5.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套被折齐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6.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套枕放平         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桌椅归位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5608" name="Rectangle 9"/>
          <p:cNvSpPr/>
          <p:nvPr/>
        </p:nvSpPr>
        <p:spPr>
          <a:xfrm>
            <a:off x="921385" y="4875530"/>
            <a:ext cx="3094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操作前准备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环境准备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836295"/>
            <a:ext cx="5876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（三）铺床法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6" grpId="0"/>
      <p:bldP spid="256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32"/>
          <p:cNvSpPr/>
          <p:nvPr/>
        </p:nvSpPr>
        <p:spPr>
          <a:xfrm>
            <a:off x="263525" y="908685"/>
            <a:ext cx="5283200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（二）铺暂空床法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6023610" y="4725035"/>
            <a:ext cx="56896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注意事项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同备用床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8" name="Text Box 5"/>
          <p:cNvSpPr txBox="1"/>
          <p:nvPr/>
        </p:nvSpPr>
        <p:spPr>
          <a:xfrm>
            <a:off x="571500" y="1845522"/>
            <a:ext cx="5410200" cy="1337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 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保持病室整洁、美观。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供新入院患者或暂离床活动的患者使用。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30" name="Rectangle 9"/>
          <p:cNvSpPr/>
          <p:nvPr/>
        </p:nvSpPr>
        <p:spPr>
          <a:xfrm>
            <a:off x="571500" y="3510280"/>
            <a:ext cx="5486400" cy="2168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患者病情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床上用物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床单位设施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病室环境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23610" y="3068955"/>
            <a:ext cx="3237230" cy="1414145"/>
            <a:chOff x="9600" y="5740"/>
            <a:chExt cx="5098" cy="2227"/>
          </a:xfrm>
        </p:grpSpPr>
        <p:sp>
          <p:nvSpPr>
            <p:cNvPr id="26629" name="Rectangle 8"/>
            <p:cNvSpPr/>
            <p:nvPr/>
          </p:nvSpPr>
          <p:spPr>
            <a:xfrm>
              <a:off x="9713" y="5740"/>
              <a:ext cx="244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〖</a:t>
              </a:r>
              <a:r>
                <a:rPr lang="zh-CN" altLang="en-US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操作规程</a:t>
              </a:r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〗</a:t>
              </a:r>
              <a:endPara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631" name="Text Box 10"/>
            <p:cNvSpPr txBox="1"/>
            <p:nvPr/>
          </p:nvSpPr>
          <p:spPr>
            <a:xfrm>
              <a:off x="9600" y="6515"/>
              <a:ext cx="5099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备物放置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折叠盖被      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酌情铺单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整理归位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6632" name="Rectangle 9"/>
          <p:cNvSpPr/>
          <p:nvPr/>
        </p:nvSpPr>
        <p:spPr>
          <a:xfrm>
            <a:off x="6096000" y="1229360"/>
            <a:ext cx="5486400" cy="1337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操作前准备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环境准备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0" grpId="0"/>
      <p:bldP spid="266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32"/>
          <p:cNvSpPr/>
          <p:nvPr/>
        </p:nvSpPr>
        <p:spPr>
          <a:xfrm>
            <a:off x="118745" y="763905"/>
            <a:ext cx="5283200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（三）铺麻醉床法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5501006" y="3549016"/>
            <a:ext cx="6356349" cy="2168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1~4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同备用床。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及时更换洁净的被单、保证术后患者舒适，避免感染的发生。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中单要遮盖橡胶单，避免橡胶单与患者皮肤接触。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麻醉未醒的患者应去枕平卧，头偏向一侧。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2" name="Text Box 5"/>
          <p:cNvSpPr txBox="1"/>
          <p:nvPr/>
        </p:nvSpPr>
        <p:spPr>
          <a:xfrm>
            <a:off x="407035" y="1289050"/>
            <a:ext cx="69342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〗 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接收和护理麻醉手术后的患者。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保护被褥不被血液或呕吐物污染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使患者安全、舒适，预防并发症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4" name="Rectangle 9"/>
          <p:cNvSpPr/>
          <p:nvPr/>
        </p:nvSpPr>
        <p:spPr>
          <a:xfrm>
            <a:off x="407035" y="3066415"/>
            <a:ext cx="5486400" cy="2168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患者情况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铺床用物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床边设施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病室环境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01005" y="1555750"/>
            <a:ext cx="4493260" cy="1518920"/>
            <a:chOff x="8550" y="2111"/>
            <a:chExt cx="7076" cy="2392"/>
          </a:xfrm>
        </p:grpSpPr>
        <p:sp>
          <p:nvSpPr>
            <p:cNvPr id="27653" name="Rectangle 8"/>
            <p:cNvSpPr/>
            <p:nvPr/>
          </p:nvSpPr>
          <p:spPr>
            <a:xfrm>
              <a:off x="8550" y="2111"/>
              <a:ext cx="274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〖</a:t>
              </a:r>
              <a:r>
                <a:rPr lang="zh-CN" altLang="en-US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操作规程</a:t>
              </a:r>
              <a:r>
                <a:rPr lang="en-US" altLang="zh-CN" sz="18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〗</a:t>
              </a:r>
              <a:endPara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55" name="Text Box 10"/>
            <p:cNvSpPr txBox="1"/>
            <p:nvPr/>
          </p:nvSpPr>
          <p:spPr>
            <a:xfrm>
              <a:off x="8550" y="2791"/>
              <a:ext cx="7076" cy="1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撤除原物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洗手备物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移开桌椅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铺单折角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套被折被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套枕立放   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移桌置椅     </a:t>
              </a:r>
              <a:r>
                <a:rPr lang="en-US" altLang="zh-CN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8.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置盘整理</a:t>
              </a:r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7656" name="Rectangle 9"/>
          <p:cNvSpPr/>
          <p:nvPr/>
        </p:nvSpPr>
        <p:spPr>
          <a:xfrm>
            <a:off x="407035" y="5227321"/>
            <a:ext cx="5486400" cy="1337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〖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操作前准备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〗</a:t>
            </a:r>
            <a:endParaRPr lang="en-US" altLang="zh-CN" sz="1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用物准备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环境准备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44246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四、患者床单位的准备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4" grpId="0"/>
      <p:bldP spid="276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68905" y="1855470"/>
            <a:ext cx="65836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患者的运送技术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13682" y="2596504"/>
            <a:ext cx="2391840" cy="19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常用的力学原理</a:t>
            </a:r>
            <a:endParaRPr lang="zh-CN" altLang="zh-CN" sz="2400" dirty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11" name="Freeform 39"/>
          <p:cNvSpPr/>
          <p:nvPr>
            <p:custDataLst>
              <p:tags r:id="rId3"/>
            </p:custDataLst>
          </p:nvPr>
        </p:nvSpPr>
        <p:spPr bwMode="auto">
          <a:xfrm>
            <a:off x="5281012" y="1984291"/>
            <a:ext cx="2592022" cy="1705319"/>
          </a:xfrm>
          <a:custGeom>
            <a:avLst/>
            <a:gdLst>
              <a:gd name="T0" fmla="*/ 0 w 518"/>
              <a:gd name="T1" fmla="*/ 0 h 351"/>
              <a:gd name="T2" fmla="*/ 518 w 518"/>
              <a:gd name="T3" fmla="*/ 340 h 3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51">
                <a:moveTo>
                  <a:pt x="0" y="0"/>
                </a:moveTo>
                <a:cubicBezTo>
                  <a:pt x="411" y="0"/>
                  <a:pt x="260" y="351"/>
                  <a:pt x="518" y="340"/>
                </a:cubicBezTo>
              </a:path>
            </a:pathLst>
          </a:custGeom>
          <a:noFill/>
          <a:ln w="14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 sz="1800">
              <a:sym typeface="Arial" panose="020B0604020202020204" pitchFamily="34" charset="0"/>
            </a:endParaRPr>
          </a:p>
        </p:txBody>
      </p:sp>
      <p:sp>
        <p:nvSpPr>
          <p:cNvPr id="3" name="矩形 61"/>
          <p:cNvSpPr/>
          <p:nvPr>
            <p:custDataLst>
              <p:tags r:id="rId4"/>
            </p:custDataLst>
          </p:nvPr>
        </p:nvSpPr>
        <p:spPr>
          <a:xfrm>
            <a:off x="1504686" y="1674434"/>
            <a:ext cx="3776328" cy="844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da-DK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 杠杆作用</a:t>
            </a:r>
            <a:endParaRPr lang="da-DK" altLang="zh-CN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42"/>
          <p:cNvSpPr/>
          <p:nvPr>
            <p:custDataLst>
              <p:tags r:id="rId5"/>
            </p:custDataLst>
          </p:nvPr>
        </p:nvSpPr>
        <p:spPr bwMode="auto">
          <a:xfrm>
            <a:off x="5281012" y="3609141"/>
            <a:ext cx="2592022" cy="1828558"/>
          </a:xfrm>
          <a:custGeom>
            <a:avLst/>
            <a:gdLst>
              <a:gd name="T0" fmla="*/ 0 w 518"/>
              <a:gd name="T1" fmla="*/ 327 h 327"/>
              <a:gd name="T2" fmla="*/ 518 w 518"/>
              <a:gd name="T3" fmla="*/ 10 h 3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27">
                <a:moveTo>
                  <a:pt x="0" y="327"/>
                </a:moveTo>
                <a:cubicBezTo>
                  <a:pt x="411" y="327"/>
                  <a:pt x="260" y="0"/>
                  <a:pt x="518" y="10"/>
                </a:cubicBezTo>
              </a:path>
            </a:pathLst>
          </a:custGeom>
          <a:noFill/>
          <a:ln w="14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 sz="1800">
              <a:sym typeface="Arial" panose="020B0604020202020204" pitchFamily="34" charset="0"/>
            </a:endParaRPr>
          </a:p>
        </p:txBody>
      </p:sp>
      <p:sp>
        <p:nvSpPr>
          <p:cNvPr id="4" name="矩形 66"/>
          <p:cNvSpPr/>
          <p:nvPr>
            <p:custDataLst>
              <p:tags r:id="rId6"/>
            </p:custDataLst>
          </p:nvPr>
        </p:nvSpPr>
        <p:spPr>
          <a:xfrm>
            <a:off x="1504686" y="4925542"/>
            <a:ext cx="3776328" cy="8451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da-DK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3. 平衡与稳定</a:t>
            </a:r>
            <a:endParaRPr lang="da-DK" altLang="zh-CN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1504686" y="3236090"/>
            <a:ext cx="3776328" cy="8451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da-DK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 摩擦力</a:t>
            </a:r>
            <a:endParaRPr lang="da-DK" altLang="zh-CN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Line 4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281012" y="3653608"/>
            <a:ext cx="2449155" cy="0"/>
          </a:xfrm>
          <a:prstGeom prst="line">
            <a:avLst/>
          </a:prstGeom>
          <a:noFill/>
          <a:ln w="14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 sz="1800">
              <a:sym typeface="Arial" panose="020B0604020202020204" pitchFamily="34" charset="0"/>
            </a:endParaRPr>
          </a:p>
        </p:txBody>
      </p:sp>
      <p:sp>
        <p:nvSpPr>
          <p:cNvPr id="21" name="Freeform 227"/>
          <p:cNvSpPr/>
          <p:nvPr>
            <p:custDataLst>
              <p:tags r:id="rId9"/>
            </p:custDataLst>
          </p:nvPr>
        </p:nvSpPr>
        <p:spPr bwMode="auto">
          <a:xfrm>
            <a:off x="7712093" y="3528668"/>
            <a:ext cx="326120" cy="249884"/>
          </a:xfrm>
          <a:custGeom>
            <a:avLst/>
            <a:gdLst>
              <a:gd name="T0" fmla="*/ 0 w 154"/>
              <a:gd name="T1" fmla="*/ 0 h 118"/>
              <a:gd name="T2" fmla="*/ 154 w 154"/>
              <a:gd name="T3" fmla="*/ 59 h 118"/>
              <a:gd name="T4" fmla="*/ 0 w 154"/>
              <a:gd name="T5" fmla="*/ 118 h 118"/>
              <a:gd name="T6" fmla="*/ 0 w 154"/>
              <a:gd name="T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18">
                <a:moveTo>
                  <a:pt x="0" y="0"/>
                </a:moveTo>
                <a:lnTo>
                  <a:pt x="154" y="59"/>
                </a:lnTo>
                <a:lnTo>
                  <a:pt x="0" y="1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50000"/>
          </a:bodyPr>
          <a:p>
            <a:endParaRPr lang="zh-CN" altLang="en-US" sz="1800"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 spd="med">
    <p:wheel spokes="3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983615" y="1124585"/>
            <a:ext cx="8159750" cy="1638935"/>
          </a:xfrm>
        </p:spPr>
        <p:txBody>
          <a:bodyPr vert="horz" wrap="square" anchor="t" anchorCtr="0"/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1. 杠杆作用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杠杆是利用直杆或曲杆在外力作用下，能绕杆上一固定点转动的一种简单机械。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固定点称支点，克服阻力的点称阻力点。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双括号 4"/>
          <p:cNvSpPr/>
          <p:nvPr>
            <p:custDataLst>
              <p:tags r:id="rId2"/>
            </p:custDataLst>
          </p:nvPr>
        </p:nvSpPr>
        <p:spPr>
          <a:xfrm>
            <a:off x="1137135" y="3574894"/>
            <a:ext cx="2285018" cy="1940109"/>
          </a:xfrm>
          <a:prstGeom prst="bracketPair">
            <a:avLst/>
          </a:prstGeom>
          <a:ln>
            <a:headEnd type="oval"/>
            <a:tailEnd type="oval"/>
          </a:ln>
        </p:spPr>
        <p:style>
          <a:lnRef idx="1">
            <a:srgbClr val="4398FF"/>
          </a:lnRef>
          <a:fillRef idx="0">
            <a:srgbClr val="4398FF"/>
          </a:fillRef>
          <a:effectRef idx="0">
            <a:srgbClr val="4398FF"/>
          </a:effectRef>
          <a:fontRef idx="minor">
            <a:sysClr val="windowText" lastClr="000000"/>
          </a:fontRef>
        </p:style>
        <p:txBody>
          <a:bodyPr lIns="0" tIns="72000" rIns="0" bIns="216000" rtlCol="0" anchor="ctr" anchorCtr="0">
            <a:normAutofit/>
          </a:bodyPr>
          <a:p>
            <a:pPr algn="ctr"/>
            <a:r>
              <a:rPr lang="zh-CN" altLang="en-US" sz="2000" b="1" dirty="0">
                <a:solidFill>
                  <a:srgbClr val="1076F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平衡杠杆</a:t>
            </a:r>
            <a:endParaRPr lang="zh-CN" altLang="en-US" sz="2000" b="1" dirty="0">
              <a:solidFill>
                <a:srgbClr val="1076F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1874277" y="5109637"/>
            <a:ext cx="810732" cy="810732"/>
          </a:xfrm>
          <a:prstGeom prst="ellipse">
            <a:avLst/>
          </a:prstGeom>
          <a:gradFill flip="none" rotWithShape="1">
            <a:gsLst>
              <a:gs pos="0">
                <a:srgbClr val="4398FF">
                  <a:lumMod val="60000"/>
                  <a:lumOff val="40000"/>
                </a:srgbClr>
              </a:gs>
              <a:gs pos="88000">
                <a:srgbClr val="4398FF">
                  <a:lumMod val="75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rgbClr val="4398FF">
              <a:shade val="50000"/>
            </a:srgbClr>
          </a:lnRef>
          <a:fillRef idx="1">
            <a:srgbClr val="4398FF"/>
          </a:fillRef>
          <a:effectRef idx="0">
            <a:srgbClr val="4398FF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sym typeface="Arial" panose="020B0604020202020204" pitchFamily="34" charset="0"/>
              </a:rPr>
              <a:t>A</a:t>
            </a:r>
            <a:endParaRPr lang="zh-CN" altLang="en-US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8000" y="917640"/>
            <a:ext cx="7477200" cy="5364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p>
            <a:pPr algn="ctr"/>
            <a:r>
              <a:rPr lang="da-DK" altLang="zh-CN" sz="32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rPr>
              <a:t>LOREM IPSUM DOLOR </a:t>
            </a:r>
            <a:endParaRPr lang="zh-CN" altLang="en-US" sz="32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双括号 36"/>
          <p:cNvSpPr/>
          <p:nvPr>
            <p:custDataLst>
              <p:tags r:id="rId5"/>
            </p:custDataLst>
          </p:nvPr>
        </p:nvSpPr>
        <p:spPr>
          <a:xfrm>
            <a:off x="4657508" y="3573888"/>
            <a:ext cx="2285018" cy="1940109"/>
          </a:xfrm>
          <a:prstGeom prst="bracketPair">
            <a:avLst/>
          </a:prstGeom>
          <a:ln>
            <a:solidFill>
              <a:srgbClr val="72CC36"/>
            </a:solidFill>
            <a:headEnd type="oval"/>
            <a:tailEnd type="oval"/>
          </a:ln>
        </p:spPr>
        <p:style>
          <a:lnRef idx="1">
            <a:srgbClr val="4398FF"/>
          </a:lnRef>
          <a:fillRef idx="0">
            <a:srgbClr val="4398FF"/>
          </a:fillRef>
          <a:effectRef idx="0">
            <a:srgbClr val="4398FF"/>
          </a:effectRef>
          <a:fontRef idx="minor">
            <a:sysClr val="windowText" lastClr="000000"/>
          </a:fontRef>
        </p:style>
        <p:txBody>
          <a:bodyPr lIns="0" tIns="72000" rIns="0" bIns="216000" rtlCol="0" anchor="ctr" anchorCtr="0">
            <a:normAutofit/>
          </a:bodyPr>
          <a:p>
            <a:pPr algn="ctr"/>
            <a:r>
              <a:rPr lang="zh-CN" altLang="en-US" sz="2000" b="1" dirty="0">
                <a:solidFill>
                  <a:srgbClr val="93CD6C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省力杠杆</a:t>
            </a:r>
            <a:endParaRPr lang="zh-CN" altLang="en-US" sz="2000" b="1" dirty="0">
              <a:solidFill>
                <a:srgbClr val="93CD6C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>
            <p:custDataLst>
              <p:tags r:id="rId6"/>
            </p:custDataLst>
          </p:nvPr>
        </p:nvSpPr>
        <p:spPr>
          <a:xfrm>
            <a:off x="5394650" y="5108631"/>
            <a:ext cx="810732" cy="810732"/>
          </a:xfrm>
          <a:prstGeom prst="ellipse">
            <a:avLst/>
          </a:prstGeom>
          <a:gradFill flip="none" rotWithShape="1">
            <a:gsLst>
              <a:gs pos="0">
                <a:srgbClr val="72CC36">
                  <a:lumMod val="60000"/>
                  <a:lumOff val="40000"/>
                </a:srgbClr>
              </a:gs>
              <a:gs pos="88000">
                <a:srgbClr val="72CC36">
                  <a:lumMod val="75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rgbClr val="4398FF">
              <a:shade val="50000"/>
            </a:srgbClr>
          </a:lnRef>
          <a:fillRef idx="1">
            <a:srgbClr val="4398FF"/>
          </a:fillRef>
          <a:effectRef idx="0">
            <a:srgbClr val="4398FF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sym typeface="Arial" panose="020B0604020202020204" pitchFamily="34" charset="0"/>
              </a:rPr>
              <a:t>B</a:t>
            </a:r>
            <a:endParaRPr lang="zh-CN" altLang="en-US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0" name="双括号 39"/>
          <p:cNvSpPr/>
          <p:nvPr>
            <p:custDataLst>
              <p:tags r:id="rId7"/>
            </p:custDataLst>
          </p:nvPr>
        </p:nvSpPr>
        <p:spPr>
          <a:xfrm>
            <a:off x="8177880" y="3573888"/>
            <a:ext cx="2285018" cy="1940109"/>
          </a:xfrm>
          <a:prstGeom prst="bracketPair">
            <a:avLst/>
          </a:prstGeom>
          <a:ln>
            <a:solidFill>
              <a:srgbClr val="FFC305"/>
            </a:solidFill>
            <a:headEnd type="oval"/>
            <a:tailEnd type="oval"/>
          </a:ln>
        </p:spPr>
        <p:style>
          <a:lnRef idx="1">
            <a:srgbClr val="4398FF"/>
          </a:lnRef>
          <a:fillRef idx="0">
            <a:srgbClr val="4398FF"/>
          </a:fillRef>
          <a:effectRef idx="0">
            <a:srgbClr val="4398FF"/>
          </a:effectRef>
          <a:fontRef idx="minor">
            <a:sysClr val="windowText" lastClr="000000"/>
          </a:fontRef>
        </p:style>
        <p:txBody>
          <a:bodyPr lIns="0" tIns="72000" rIns="0" bIns="216000" rtlCol="0" anchor="ctr" anchorCtr="0">
            <a:normAutofit/>
          </a:bodyPr>
          <a:p>
            <a:pPr algn="ctr"/>
            <a:r>
              <a:rPr lang="zh-CN" altLang="en-US" sz="2000" b="1" dirty="0">
                <a:solidFill>
                  <a:srgbClr val="EDC64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速度杠杆</a:t>
            </a:r>
            <a:endParaRPr lang="zh-CN" altLang="en-US" sz="2000" b="1" dirty="0">
              <a:solidFill>
                <a:srgbClr val="EDC64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8915022" y="5108631"/>
            <a:ext cx="810732" cy="810732"/>
          </a:xfrm>
          <a:prstGeom prst="ellipse">
            <a:avLst/>
          </a:prstGeom>
          <a:gradFill flip="none" rotWithShape="1">
            <a:gsLst>
              <a:gs pos="0">
                <a:srgbClr val="FFC305">
                  <a:lumMod val="60000"/>
                  <a:lumOff val="40000"/>
                </a:srgbClr>
              </a:gs>
              <a:gs pos="88000">
                <a:srgbClr val="FFC305">
                  <a:lumMod val="75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rgbClr val="4398FF">
              <a:shade val="50000"/>
            </a:srgbClr>
          </a:lnRef>
          <a:fillRef idx="1">
            <a:srgbClr val="4398FF"/>
          </a:fillRef>
          <a:effectRef idx="0">
            <a:srgbClr val="4398FF"/>
          </a:effectRef>
          <a:fontRef idx="minor">
            <a:sysClr val="window" lastClr="FFFFFF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en-US" altLang="zh-CN" dirty="0">
                <a:solidFill>
                  <a:sysClr val="window" lastClr="FFFFFF"/>
                </a:solidFill>
                <a:sym typeface="Arial" panose="020B0604020202020204" pitchFamily="34" charset="0"/>
              </a:rPr>
              <a:t>C</a:t>
            </a:r>
            <a:endParaRPr lang="zh-CN" altLang="en-US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1" name="Picture 12" descr="教材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2918460"/>
            <a:ext cx="2339340" cy="3293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13" descr="教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0" y="2918460"/>
            <a:ext cx="2260600" cy="314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14" descr="教材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2918460"/>
            <a:ext cx="2605617" cy="325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 Box 15"/>
          <p:cNvSpPr txBox="1"/>
          <p:nvPr/>
        </p:nvSpPr>
        <p:spPr>
          <a:xfrm>
            <a:off x="476250" y="6221095"/>
            <a:ext cx="3985895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头部平衡杠杆作用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5" name="Text Box 16"/>
          <p:cNvSpPr txBox="1"/>
          <p:nvPr/>
        </p:nvSpPr>
        <p:spPr>
          <a:xfrm>
            <a:off x="4766310" y="6221095"/>
            <a:ext cx="247269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足部省力杠杆作用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6" name="Text Box 17"/>
          <p:cNvSpPr txBox="1"/>
          <p:nvPr/>
        </p:nvSpPr>
        <p:spPr>
          <a:xfrm>
            <a:off x="8472170" y="6237605"/>
            <a:ext cx="2595880" cy="3683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手和前臂速度杠杆作用 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688243" y="1499629"/>
            <a:ext cx="1354088" cy="1358407"/>
            <a:chOff x="3343391" y="2111319"/>
            <a:chExt cx="2785064" cy="2793949"/>
          </a:xfrm>
        </p:grpSpPr>
        <p:sp>
          <p:nvSpPr>
            <p:cNvPr id="15" name="任意多边形 14"/>
            <p:cNvSpPr/>
            <p:nvPr>
              <p:custDataLst>
                <p:tags r:id="rId6"/>
              </p:custDataLst>
            </p:nvPr>
          </p:nvSpPr>
          <p:spPr>
            <a:xfrm>
              <a:off x="3343391" y="2111319"/>
              <a:ext cx="2785064" cy="2793949"/>
            </a:xfrm>
            <a:custGeom>
              <a:avLst/>
              <a:gdLst>
                <a:gd name="connsiteX0" fmla="*/ 1520268 w 2785064"/>
                <a:gd name="connsiteY0" fmla="*/ 0 h 2793949"/>
                <a:gd name="connsiteX1" fmla="*/ 1590774 w 2785064"/>
                <a:gd name="connsiteY1" fmla="*/ 903 h 2793949"/>
                <a:gd name="connsiteX2" fmla="*/ 1659210 w 2785064"/>
                <a:gd name="connsiteY2" fmla="*/ 7606 h 2793949"/>
                <a:gd name="connsiteX3" fmla="*/ 1691940 w 2785064"/>
                <a:gd name="connsiteY3" fmla="*/ 10812 h 2793949"/>
                <a:gd name="connsiteX4" fmla="*/ 1725721 w 2785064"/>
                <a:gd name="connsiteY4" fmla="*/ 18623 h 2793949"/>
                <a:gd name="connsiteX5" fmla="*/ 1758306 w 2785064"/>
                <a:gd name="connsiteY5" fmla="*/ 23316 h 2793949"/>
                <a:gd name="connsiteX6" fmla="*/ 1788821 w 2785064"/>
                <a:gd name="connsiteY6" fmla="*/ 33808 h 2793949"/>
                <a:gd name="connsiteX7" fmla="*/ 1851483 w 2785064"/>
                <a:gd name="connsiteY7" fmla="*/ 53453 h 2793949"/>
                <a:gd name="connsiteX8" fmla="*/ 1912076 w 2785064"/>
                <a:gd name="connsiteY8" fmla="*/ 78898 h 2793949"/>
                <a:gd name="connsiteX9" fmla="*/ 1970743 w 2785064"/>
                <a:gd name="connsiteY9" fmla="*/ 108657 h 2793949"/>
                <a:gd name="connsiteX10" fmla="*/ 2027632 w 2785064"/>
                <a:gd name="connsiteY10" fmla="*/ 141243 h 2793949"/>
                <a:gd name="connsiteX11" fmla="*/ 2079330 w 2785064"/>
                <a:gd name="connsiteY11" fmla="*/ 180824 h 2793949"/>
                <a:gd name="connsiteX12" fmla="*/ 2132369 w 2785064"/>
                <a:gd name="connsiteY12" fmla="*/ 222037 h 2793949"/>
                <a:gd name="connsiteX13" fmla="*/ 2183485 w 2785064"/>
                <a:gd name="connsiteY13" fmla="*/ 267565 h 2793949"/>
                <a:gd name="connsiteX14" fmla="*/ 2229845 w 2785064"/>
                <a:gd name="connsiteY14" fmla="*/ 315628 h 2793949"/>
                <a:gd name="connsiteX15" fmla="*/ 2277257 w 2785064"/>
                <a:gd name="connsiteY15" fmla="*/ 368296 h 2793949"/>
                <a:gd name="connsiteX16" fmla="*/ 2319914 w 2785064"/>
                <a:gd name="connsiteY16" fmla="*/ 423500 h 2793949"/>
                <a:gd name="connsiteX17" fmla="*/ 2362280 w 2785064"/>
                <a:gd name="connsiteY17" fmla="*/ 481678 h 2793949"/>
                <a:gd name="connsiteX18" fmla="*/ 2401525 w 2785064"/>
                <a:gd name="connsiteY18" fmla="*/ 541050 h 2793949"/>
                <a:gd name="connsiteX19" fmla="*/ 2440188 w 2785064"/>
                <a:gd name="connsiteY19" fmla="*/ 606368 h 2793949"/>
                <a:gd name="connsiteX20" fmla="*/ 2474533 w 2785064"/>
                <a:gd name="connsiteY20" fmla="*/ 669763 h 2793949"/>
                <a:gd name="connsiteX21" fmla="*/ 2506953 w 2785064"/>
                <a:gd name="connsiteY21" fmla="*/ 737471 h 2793949"/>
                <a:gd name="connsiteX22" fmla="*/ 2539228 w 2785064"/>
                <a:gd name="connsiteY22" fmla="*/ 806666 h 2793949"/>
                <a:gd name="connsiteX23" fmla="*/ 2569869 w 2785064"/>
                <a:gd name="connsiteY23" fmla="*/ 877202 h 2793949"/>
                <a:gd name="connsiteX24" fmla="*/ 2597390 w 2785064"/>
                <a:gd name="connsiteY24" fmla="*/ 948933 h 2793949"/>
                <a:gd name="connsiteX25" fmla="*/ 2623422 w 2785064"/>
                <a:gd name="connsiteY25" fmla="*/ 1020518 h 2793949"/>
                <a:gd name="connsiteX26" fmla="*/ 2647676 w 2785064"/>
                <a:gd name="connsiteY26" fmla="*/ 1094930 h 2793949"/>
                <a:gd name="connsiteX27" fmla="*/ 2668808 w 2785064"/>
                <a:gd name="connsiteY27" fmla="*/ 1170537 h 2793949"/>
                <a:gd name="connsiteX28" fmla="*/ 2688308 w 2785064"/>
                <a:gd name="connsiteY28" fmla="*/ 1247485 h 2793949"/>
                <a:gd name="connsiteX29" fmla="*/ 2707952 w 2785064"/>
                <a:gd name="connsiteY29" fmla="*/ 1322947 h 2793949"/>
                <a:gd name="connsiteX30" fmla="*/ 2723134 w 2785064"/>
                <a:gd name="connsiteY30" fmla="*/ 1397971 h 2793949"/>
                <a:gd name="connsiteX31" fmla="*/ 2738170 w 2785064"/>
                <a:gd name="connsiteY31" fmla="*/ 1474482 h 2793949"/>
                <a:gd name="connsiteX32" fmla="*/ 2751864 w 2785064"/>
                <a:gd name="connsiteY32" fmla="*/ 1549361 h 2793949"/>
                <a:gd name="connsiteX33" fmla="*/ 2761095 w 2785064"/>
                <a:gd name="connsiteY33" fmla="*/ 1623802 h 2793949"/>
                <a:gd name="connsiteX34" fmla="*/ 2770325 w 2785064"/>
                <a:gd name="connsiteY34" fmla="*/ 1698244 h 2793949"/>
                <a:gd name="connsiteX35" fmla="*/ 2776726 w 2785064"/>
                <a:gd name="connsiteY35" fmla="*/ 1770908 h 2793949"/>
                <a:gd name="connsiteX36" fmla="*/ 2780151 w 2785064"/>
                <a:gd name="connsiteY36" fmla="*/ 1843280 h 2793949"/>
                <a:gd name="connsiteX37" fmla="*/ 2785064 w 2785064"/>
                <a:gd name="connsiteY37" fmla="*/ 1915798 h 2793949"/>
                <a:gd name="connsiteX38" fmla="*/ 2783267 w 2785064"/>
                <a:gd name="connsiteY38" fmla="*/ 1980155 h 2793949"/>
                <a:gd name="connsiteX39" fmla="*/ 2778348 w 2785064"/>
                <a:gd name="connsiteY39" fmla="*/ 2045706 h 2793949"/>
                <a:gd name="connsiteX40" fmla="*/ 2767915 w 2785064"/>
                <a:gd name="connsiteY40" fmla="*/ 2106216 h 2793949"/>
                <a:gd name="connsiteX41" fmla="*/ 2753310 w 2785064"/>
                <a:gd name="connsiteY41" fmla="*/ 2163315 h 2793949"/>
                <a:gd name="connsiteX42" fmla="*/ 2734242 w 2785064"/>
                <a:gd name="connsiteY42" fmla="*/ 2219977 h 2793949"/>
                <a:gd name="connsiteX43" fmla="*/ 2713977 w 2785064"/>
                <a:gd name="connsiteY43" fmla="*/ 2273520 h 2793949"/>
                <a:gd name="connsiteX44" fmla="*/ 2686420 w 2785064"/>
                <a:gd name="connsiteY44" fmla="*/ 2324849 h 2793949"/>
                <a:gd name="connsiteX45" fmla="*/ 2654544 w 2785064"/>
                <a:gd name="connsiteY45" fmla="*/ 2374253 h 2793949"/>
                <a:gd name="connsiteX46" fmla="*/ 2621472 w 2785064"/>
                <a:gd name="connsiteY46" fmla="*/ 2420539 h 2793949"/>
                <a:gd name="connsiteX47" fmla="*/ 2585716 w 2785064"/>
                <a:gd name="connsiteY47" fmla="*/ 2463560 h 2793949"/>
                <a:gd name="connsiteX48" fmla="*/ 2542667 w 2785064"/>
                <a:gd name="connsiteY48" fmla="*/ 2504367 h 2793949"/>
                <a:gd name="connsiteX49" fmla="*/ 2501396 w 2785064"/>
                <a:gd name="connsiteY49" fmla="*/ 2542346 h 2793949"/>
                <a:gd name="connsiteX50" fmla="*/ 2452833 w 2785064"/>
                <a:gd name="connsiteY50" fmla="*/ 2578109 h 2793949"/>
                <a:gd name="connsiteX51" fmla="*/ 2404415 w 2785064"/>
                <a:gd name="connsiteY51" fmla="*/ 2612387 h 2793949"/>
                <a:gd name="connsiteX52" fmla="*/ 2352116 w 2785064"/>
                <a:gd name="connsiteY52" fmla="*/ 2640281 h 2793949"/>
                <a:gd name="connsiteX53" fmla="*/ 2299817 w 2785064"/>
                <a:gd name="connsiteY53" fmla="*/ 2668175 h 2793949"/>
                <a:gd name="connsiteX54" fmla="*/ 2244834 w 2785064"/>
                <a:gd name="connsiteY54" fmla="*/ 2692805 h 2793949"/>
                <a:gd name="connsiteX55" fmla="*/ 2185534 w 2785064"/>
                <a:gd name="connsiteY55" fmla="*/ 2715511 h 2793949"/>
                <a:gd name="connsiteX56" fmla="*/ 2128012 w 2785064"/>
                <a:gd name="connsiteY56" fmla="*/ 2735389 h 2793949"/>
                <a:gd name="connsiteX57" fmla="*/ 2066318 w 2785064"/>
                <a:gd name="connsiteY57" fmla="*/ 2751858 h 2793949"/>
                <a:gd name="connsiteX58" fmla="*/ 2003428 w 2785064"/>
                <a:gd name="connsiteY58" fmla="*/ 2765208 h 2793949"/>
                <a:gd name="connsiteX59" fmla="*/ 1939196 w 2785064"/>
                <a:gd name="connsiteY59" fmla="*/ 2776926 h 2793949"/>
                <a:gd name="connsiteX60" fmla="*/ 1876742 w 2785064"/>
                <a:gd name="connsiteY60" fmla="*/ 2785816 h 2793949"/>
                <a:gd name="connsiteX61" fmla="*/ 1810117 w 2785064"/>
                <a:gd name="connsiteY61" fmla="*/ 2791296 h 2793949"/>
                <a:gd name="connsiteX62" fmla="*/ 1745271 w 2785064"/>
                <a:gd name="connsiteY62" fmla="*/ 2793949 h 2793949"/>
                <a:gd name="connsiteX63" fmla="*/ 1677740 w 2785064"/>
                <a:gd name="connsiteY63" fmla="*/ 2793338 h 2793949"/>
                <a:gd name="connsiteX64" fmla="*/ 1610355 w 2785064"/>
                <a:gd name="connsiteY64" fmla="*/ 2791239 h 2793949"/>
                <a:gd name="connsiteX65" fmla="*/ 1543115 w 2785064"/>
                <a:gd name="connsiteY65" fmla="*/ 2787655 h 2793949"/>
                <a:gd name="connsiteX66" fmla="*/ 1477946 w 2785064"/>
                <a:gd name="connsiteY66" fmla="*/ 2778270 h 2793949"/>
                <a:gd name="connsiteX67" fmla="*/ 1411434 w 2785064"/>
                <a:gd name="connsiteY67" fmla="*/ 2767253 h 2793949"/>
                <a:gd name="connsiteX68" fmla="*/ 1345359 w 2785064"/>
                <a:gd name="connsiteY68" fmla="*/ 2751776 h 2793949"/>
                <a:gd name="connsiteX69" fmla="*/ 1279284 w 2785064"/>
                <a:gd name="connsiteY69" fmla="*/ 2736300 h 2793949"/>
                <a:gd name="connsiteX70" fmla="*/ 1146521 w 2785064"/>
                <a:gd name="connsiteY70" fmla="*/ 2696282 h 2793949"/>
                <a:gd name="connsiteX71" fmla="*/ 1015536 w 2785064"/>
                <a:gd name="connsiteY71" fmla="*/ 2653437 h 2793949"/>
                <a:gd name="connsiteX72" fmla="*/ 953310 w 2785064"/>
                <a:gd name="connsiteY72" fmla="*/ 2629333 h 2793949"/>
                <a:gd name="connsiteX73" fmla="*/ 891085 w 2785064"/>
                <a:gd name="connsiteY73" fmla="*/ 2605228 h 2793949"/>
                <a:gd name="connsiteX74" fmla="*/ 827663 w 2785064"/>
                <a:gd name="connsiteY74" fmla="*/ 2578006 h 2793949"/>
                <a:gd name="connsiteX75" fmla="*/ 768849 w 2785064"/>
                <a:gd name="connsiteY75" fmla="*/ 2549733 h 2793949"/>
                <a:gd name="connsiteX76" fmla="*/ 710036 w 2785064"/>
                <a:gd name="connsiteY76" fmla="*/ 2521461 h 2793949"/>
                <a:gd name="connsiteX77" fmla="*/ 652856 w 2785064"/>
                <a:gd name="connsiteY77" fmla="*/ 2491848 h 2793949"/>
                <a:gd name="connsiteX78" fmla="*/ 597309 w 2785064"/>
                <a:gd name="connsiteY78" fmla="*/ 2460895 h 2793949"/>
                <a:gd name="connsiteX79" fmla="*/ 542054 w 2785064"/>
                <a:gd name="connsiteY79" fmla="*/ 2426968 h 2793949"/>
                <a:gd name="connsiteX80" fmla="*/ 491262 w 2785064"/>
                <a:gd name="connsiteY80" fmla="*/ 2393478 h 2793949"/>
                <a:gd name="connsiteX81" fmla="*/ 442103 w 2785064"/>
                <a:gd name="connsiteY81" fmla="*/ 2358648 h 2793949"/>
                <a:gd name="connsiteX82" fmla="*/ 393235 w 2785064"/>
                <a:gd name="connsiteY82" fmla="*/ 2320844 h 2793949"/>
                <a:gd name="connsiteX83" fmla="*/ 347488 w 2785064"/>
                <a:gd name="connsiteY83" fmla="*/ 2281846 h 2793949"/>
                <a:gd name="connsiteX84" fmla="*/ 304863 w 2785064"/>
                <a:gd name="connsiteY84" fmla="*/ 2241653 h 2793949"/>
                <a:gd name="connsiteX85" fmla="*/ 263579 w 2785064"/>
                <a:gd name="connsiteY85" fmla="*/ 2203091 h 2793949"/>
                <a:gd name="connsiteX86" fmla="*/ 225854 w 2785064"/>
                <a:gd name="connsiteY86" fmla="*/ 2158875 h 2793949"/>
                <a:gd name="connsiteX87" fmla="*/ 189907 w 2785064"/>
                <a:gd name="connsiteY87" fmla="*/ 2111833 h 2793949"/>
                <a:gd name="connsiteX88" fmla="*/ 155303 w 2785064"/>
                <a:gd name="connsiteY88" fmla="*/ 2066422 h 2793949"/>
                <a:gd name="connsiteX89" fmla="*/ 126941 w 2785064"/>
                <a:gd name="connsiteY89" fmla="*/ 2018621 h 2793949"/>
                <a:gd name="connsiteX90" fmla="*/ 98724 w 2785064"/>
                <a:gd name="connsiteY90" fmla="*/ 1969333 h 2793949"/>
                <a:gd name="connsiteX91" fmla="*/ 73774 w 2785064"/>
                <a:gd name="connsiteY91" fmla="*/ 1917364 h 2793949"/>
                <a:gd name="connsiteX92" fmla="*/ 55066 w 2785064"/>
                <a:gd name="connsiteY92" fmla="*/ 1863005 h 2793949"/>
                <a:gd name="connsiteX93" fmla="*/ 34871 w 2785064"/>
                <a:gd name="connsiteY93" fmla="*/ 1808500 h 2793949"/>
                <a:gd name="connsiteX94" fmla="*/ 22551 w 2785064"/>
                <a:gd name="connsiteY94" fmla="*/ 1750264 h 2793949"/>
                <a:gd name="connsiteX95" fmla="*/ 10376 w 2785064"/>
                <a:gd name="connsiteY95" fmla="*/ 1690542 h 2793949"/>
                <a:gd name="connsiteX96" fmla="*/ 5786 w 2785064"/>
                <a:gd name="connsiteY96" fmla="*/ 1630062 h 2793949"/>
                <a:gd name="connsiteX97" fmla="*/ 0 w 2785064"/>
                <a:gd name="connsiteY97" fmla="*/ 1566463 h 2793949"/>
                <a:gd name="connsiteX98" fmla="*/ 1797 w 2785064"/>
                <a:gd name="connsiteY98" fmla="*/ 1502106 h 2793949"/>
                <a:gd name="connsiteX99" fmla="*/ 7153 w 2785064"/>
                <a:gd name="connsiteY99" fmla="*/ 1432095 h 2793949"/>
                <a:gd name="connsiteX100" fmla="*/ 15775 w 2785064"/>
                <a:gd name="connsiteY100" fmla="*/ 1359402 h 2793949"/>
                <a:gd name="connsiteX101" fmla="*/ 30348 w 2785064"/>
                <a:gd name="connsiteY101" fmla="*/ 1287292 h 2793949"/>
                <a:gd name="connsiteX102" fmla="*/ 50872 w 2785064"/>
                <a:gd name="connsiteY102" fmla="*/ 1215765 h 2793949"/>
                <a:gd name="connsiteX103" fmla="*/ 73030 w 2785064"/>
                <a:gd name="connsiteY103" fmla="*/ 1142897 h 2793949"/>
                <a:gd name="connsiteX104" fmla="*/ 100993 w 2785064"/>
                <a:gd name="connsiteY104" fmla="*/ 1072099 h 2793949"/>
                <a:gd name="connsiteX105" fmla="*/ 131786 w 2785064"/>
                <a:gd name="connsiteY105" fmla="*/ 1003078 h 2793949"/>
                <a:gd name="connsiteX106" fmla="*/ 168675 w 2785064"/>
                <a:gd name="connsiteY106" fmla="*/ 933154 h 2793949"/>
                <a:gd name="connsiteX107" fmla="*/ 208394 w 2785064"/>
                <a:gd name="connsiteY107" fmla="*/ 865008 h 2793949"/>
                <a:gd name="connsiteX108" fmla="*/ 251089 w 2785064"/>
                <a:gd name="connsiteY108" fmla="*/ 797153 h 2793949"/>
                <a:gd name="connsiteX109" fmla="*/ 297956 w 2785064"/>
                <a:gd name="connsiteY109" fmla="*/ 732709 h 2793949"/>
                <a:gd name="connsiteX110" fmla="*/ 346165 w 2785064"/>
                <a:gd name="connsiteY110" fmla="*/ 669896 h 2793949"/>
                <a:gd name="connsiteX111" fmla="*/ 397349 w 2785064"/>
                <a:gd name="connsiteY111" fmla="*/ 607375 h 2793949"/>
                <a:gd name="connsiteX112" fmla="*/ 452705 w 2785064"/>
                <a:gd name="connsiteY112" fmla="*/ 548265 h 2793949"/>
                <a:gd name="connsiteX113" fmla="*/ 509549 w 2785064"/>
                <a:gd name="connsiteY113" fmla="*/ 489300 h 2793949"/>
                <a:gd name="connsiteX114" fmla="*/ 569078 w 2785064"/>
                <a:gd name="connsiteY114" fmla="*/ 433599 h 2793949"/>
                <a:gd name="connsiteX115" fmla="*/ 631290 w 2785064"/>
                <a:gd name="connsiteY115" fmla="*/ 381163 h 2793949"/>
                <a:gd name="connsiteX116" fmla="*/ 693212 w 2785064"/>
                <a:gd name="connsiteY116" fmla="*/ 331700 h 2793949"/>
                <a:gd name="connsiteX117" fmla="*/ 756475 w 2785064"/>
                <a:gd name="connsiteY117" fmla="*/ 283869 h 2793949"/>
                <a:gd name="connsiteX118" fmla="*/ 823911 w 2785064"/>
                <a:gd name="connsiteY118" fmla="*/ 239449 h 2793949"/>
                <a:gd name="connsiteX119" fmla="*/ 891055 w 2785064"/>
                <a:gd name="connsiteY119" fmla="*/ 198001 h 2793949"/>
                <a:gd name="connsiteX120" fmla="*/ 959251 w 2785064"/>
                <a:gd name="connsiteY120" fmla="*/ 161158 h 2793949"/>
                <a:gd name="connsiteX121" fmla="*/ 1030130 w 2785064"/>
                <a:gd name="connsiteY121" fmla="*/ 127580 h 2793949"/>
                <a:gd name="connsiteX122" fmla="*/ 1097889 w 2785064"/>
                <a:gd name="connsiteY122" fmla="*/ 95198 h 2793949"/>
                <a:gd name="connsiteX123" fmla="*/ 1171016 w 2785064"/>
                <a:gd name="connsiteY123" fmla="*/ 69344 h 2793949"/>
                <a:gd name="connsiteX124" fmla="*/ 1240876 w 2785064"/>
                <a:gd name="connsiteY124" fmla="*/ 46171 h 2793949"/>
                <a:gd name="connsiteX125" fmla="*/ 1311642 w 2785064"/>
                <a:gd name="connsiteY125" fmla="*/ 29090 h 2793949"/>
                <a:gd name="connsiteX126" fmla="*/ 1381971 w 2785064"/>
                <a:gd name="connsiteY126" fmla="*/ 16469 h 2793949"/>
                <a:gd name="connsiteX127" fmla="*/ 1452154 w 2785064"/>
                <a:gd name="connsiteY127" fmla="*/ 5334 h 279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785064" h="2793949">
                  <a:moveTo>
                    <a:pt x="1520268" y="0"/>
                  </a:moveTo>
                  <a:lnTo>
                    <a:pt x="1590774" y="903"/>
                  </a:lnTo>
                  <a:lnTo>
                    <a:pt x="1659210" y="7606"/>
                  </a:lnTo>
                  <a:lnTo>
                    <a:pt x="1691940" y="10812"/>
                  </a:lnTo>
                  <a:lnTo>
                    <a:pt x="1725721" y="18623"/>
                  </a:lnTo>
                  <a:lnTo>
                    <a:pt x="1758306" y="23316"/>
                  </a:lnTo>
                  <a:lnTo>
                    <a:pt x="1788821" y="33808"/>
                  </a:lnTo>
                  <a:lnTo>
                    <a:pt x="1851483" y="53453"/>
                  </a:lnTo>
                  <a:lnTo>
                    <a:pt x="1912076" y="78898"/>
                  </a:lnTo>
                  <a:lnTo>
                    <a:pt x="1970743" y="108657"/>
                  </a:lnTo>
                  <a:lnTo>
                    <a:pt x="2027632" y="141243"/>
                  </a:lnTo>
                  <a:lnTo>
                    <a:pt x="2079330" y="180824"/>
                  </a:lnTo>
                  <a:lnTo>
                    <a:pt x="2132369" y="222037"/>
                  </a:lnTo>
                  <a:lnTo>
                    <a:pt x="2183485" y="267565"/>
                  </a:lnTo>
                  <a:lnTo>
                    <a:pt x="2229845" y="315628"/>
                  </a:lnTo>
                  <a:lnTo>
                    <a:pt x="2277257" y="368296"/>
                  </a:lnTo>
                  <a:lnTo>
                    <a:pt x="2319914" y="423500"/>
                  </a:lnTo>
                  <a:lnTo>
                    <a:pt x="2362280" y="481678"/>
                  </a:lnTo>
                  <a:lnTo>
                    <a:pt x="2401525" y="541050"/>
                  </a:lnTo>
                  <a:lnTo>
                    <a:pt x="2440188" y="606368"/>
                  </a:lnTo>
                  <a:lnTo>
                    <a:pt x="2474533" y="669763"/>
                  </a:lnTo>
                  <a:lnTo>
                    <a:pt x="2506953" y="737471"/>
                  </a:lnTo>
                  <a:lnTo>
                    <a:pt x="2539228" y="806666"/>
                  </a:lnTo>
                  <a:lnTo>
                    <a:pt x="2569869" y="877202"/>
                  </a:lnTo>
                  <a:lnTo>
                    <a:pt x="2597390" y="948933"/>
                  </a:lnTo>
                  <a:lnTo>
                    <a:pt x="2623422" y="1020518"/>
                  </a:lnTo>
                  <a:lnTo>
                    <a:pt x="2647676" y="1094930"/>
                  </a:lnTo>
                  <a:lnTo>
                    <a:pt x="2668808" y="1170537"/>
                  </a:lnTo>
                  <a:lnTo>
                    <a:pt x="2688308" y="1247485"/>
                  </a:lnTo>
                  <a:lnTo>
                    <a:pt x="2707952" y="1322947"/>
                  </a:lnTo>
                  <a:lnTo>
                    <a:pt x="2723134" y="1397971"/>
                  </a:lnTo>
                  <a:lnTo>
                    <a:pt x="2738170" y="1474482"/>
                  </a:lnTo>
                  <a:lnTo>
                    <a:pt x="2751864" y="1549361"/>
                  </a:lnTo>
                  <a:lnTo>
                    <a:pt x="2761095" y="1623802"/>
                  </a:lnTo>
                  <a:lnTo>
                    <a:pt x="2770325" y="1698244"/>
                  </a:lnTo>
                  <a:lnTo>
                    <a:pt x="2776726" y="1770908"/>
                  </a:lnTo>
                  <a:lnTo>
                    <a:pt x="2780151" y="1843280"/>
                  </a:lnTo>
                  <a:lnTo>
                    <a:pt x="2785064" y="1915798"/>
                  </a:lnTo>
                  <a:lnTo>
                    <a:pt x="2783267" y="1980155"/>
                  </a:lnTo>
                  <a:lnTo>
                    <a:pt x="2778348" y="2045706"/>
                  </a:lnTo>
                  <a:lnTo>
                    <a:pt x="2767915" y="2106216"/>
                  </a:lnTo>
                  <a:lnTo>
                    <a:pt x="2753310" y="2163315"/>
                  </a:lnTo>
                  <a:lnTo>
                    <a:pt x="2734242" y="2219977"/>
                  </a:lnTo>
                  <a:lnTo>
                    <a:pt x="2713977" y="2273520"/>
                  </a:lnTo>
                  <a:lnTo>
                    <a:pt x="2686420" y="2324849"/>
                  </a:lnTo>
                  <a:lnTo>
                    <a:pt x="2654544" y="2374253"/>
                  </a:lnTo>
                  <a:lnTo>
                    <a:pt x="2621472" y="2420539"/>
                  </a:lnTo>
                  <a:lnTo>
                    <a:pt x="2585716" y="2463560"/>
                  </a:lnTo>
                  <a:lnTo>
                    <a:pt x="2542667" y="2504367"/>
                  </a:lnTo>
                  <a:lnTo>
                    <a:pt x="2501396" y="2542346"/>
                  </a:lnTo>
                  <a:lnTo>
                    <a:pt x="2452833" y="2578109"/>
                  </a:lnTo>
                  <a:lnTo>
                    <a:pt x="2404415" y="2612387"/>
                  </a:lnTo>
                  <a:lnTo>
                    <a:pt x="2352116" y="2640281"/>
                  </a:lnTo>
                  <a:lnTo>
                    <a:pt x="2299817" y="2668175"/>
                  </a:lnTo>
                  <a:lnTo>
                    <a:pt x="2244834" y="2692805"/>
                  </a:lnTo>
                  <a:lnTo>
                    <a:pt x="2185534" y="2715511"/>
                  </a:lnTo>
                  <a:lnTo>
                    <a:pt x="2128012" y="2735389"/>
                  </a:lnTo>
                  <a:lnTo>
                    <a:pt x="2066318" y="2751858"/>
                  </a:lnTo>
                  <a:lnTo>
                    <a:pt x="2003428" y="2765208"/>
                  </a:lnTo>
                  <a:lnTo>
                    <a:pt x="1939196" y="2776926"/>
                  </a:lnTo>
                  <a:lnTo>
                    <a:pt x="1876742" y="2785816"/>
                  </a:lnTo>
                  <a:lnTo>
                    <a:pt x="1810117" y="2791296"/>
                  </a:lnTo>
                  <a:lnTo>
                    <a:pt x="1745271" y="2793949"/>
                  </a:lnTo>
                  <a:lnTo>
                    <a:pt x="1677740" y="2793338"/>
                  </a:lnTo>
                  <a:lnTo>
                    <a:pt x="1610355" y="2791239"/>
                  </a:lnTo>
                  <a:lnTo>
                    <a:pt x="1543115" y="2787655"/>
                  </a:lnTo>
                  <a:lnTo>
                    <a:pt x="1477946" y="2778270"/>
                  </a:lnTo>
                  <a:lnTo>
                    <a:pt x="1411434" y="2767253"/>
                  </a:lnTo>
                  <a:lnTo>
                    <a:pt x="1345359" y="2751776"/>
                  </a:lnTo>
                  <a:lnTo>
                    <a:pt x="1279284" y="2736300"/>
                  </a:lnTo>
                  <a:lnTo>
                    <a:pt x="1146521" y="2696282"/>
                  </a:lnTo>
                  <a:lnTo>
                    <a:pt x="1015536" y="2653437"/>
                  </a:lnTo>
                  <a:lnTo>
                    <a:pt x="953310" y="2629333"/>
                  </a:lnTo>
                  <a:lnTo>
                    <a:pt x="891085" y="2605228"/>
                  </a:lnTo>
                  <a:lnTo>
                    <a:pt x="827663" y="2578006"/>
                  </a:lnTo>
                  <a:lnTo>
                    <a:pt x="768849" y="2549733"/>
                  </a:lnTo>
                  <a:lnTo>
                    <a:pt x="710036" y="2521461"/>
                  </a:lnTo>
                  <a:lnTo>
                    <a:pt x="652856" y="2491848"/>
                  </a:lnTo>
                  <a:lnTo>
                    <a:pt x="597309" y="2460895"/>
                  </a:lnTo>
                  <a:lnTo>
                    <a:pt x="542054" y="2426968"/>
                  </a:lnTo>
                  <a:lnTo>
                    <a:pt x="491262" y="2393478"/>
                  </a:lnTo>
                  <a:lnTo>
                    <a:pt x="442103" y="2358648"/>
                  </a:lnTo>
                  <a:lnTo>
                    <a:pt x="393235" y="2320844"/>
                  </a:lnTo>
                  <a:lnTo>
                    <a:pt x="347488" y="2281846"/>
                  </a:lnTo>
                  <a:lnTo>
                    <a:pt x="304863" y="2241653"/>
                  </a:lnTo>
                  <a:lnTo>
                    <a:pt x="263579" y="2203091"/>
                  </a:lnTo>
                  <a:lnTo>
                    <a:pt x="225854" y="2158875"/>
                  </a:lnTo>
                  <a:lnTo>
                    <a:pt x="189907" y="2111833"/>
                  </a:lnTo>
                  <a:lnTo>
                    <a:pt x="155303" y="2066422"/>
                  </a:lnTo>
                  <a:lnTo>
                    <a:pt x="126941" y="2018621"/>
                  </a:lnTo>
                  <a:lnTo>
                    <a:pt x="98724" y="1969333"/>
                  </a:lnTo>
                  <a:lnTo>
                    <a:pt x="73774" y="1917364"/>
                  </a:lnTo>
                  <a:lnTo>
                    <a:pt x="55066" y="1863005"/>
                  </a:lnTo>
                  <a:lnTo>
                    <a:pt x="34871" y="1808500"/>
                  </a:lnTo>
                  <a:lnTo>
                    <a:pt x="22551" y="1750264"/>
                  </a:lnTo>
                  <a:lnTo>
                    <a:pt x="10376" y="1690542"/>
                  </a:lnTo>
                  <a:lnTo>
                    <a:pt x="5786" y="1630062"/>
                  </a:lnTo>
                  <a:lnTo>
                    <a:pt x="0" y="1566463"/>
                  </a:lnTo>
                  <a:lnTo>
                    <a:pt x="1797" y="1502106"/>
                  </a:lnTo>
                  <a:lnTo>
                    <a:pt x="7153" y="1432095"/>
                  </a:lnTo>
                  <a:lnTo>
                    <a:pt x="15775" y="1359402"/>
                  </a:lnTo>
                  <a:lnTo>
                    <a:pt x="30348" y="1287292"/>
                  </a:lnTo>
                  <a:lnTo>
                    <a:pt x="50872" y="1215765"/>
                  </a:lnTo>
                  <a:lnTo>
                    <a:pt x="73030" y="1142897"/>
                  </a:lnTo>
                  <a:lnTo>
                    <a:pt x="100993" y="1072099"/>
                  </a:lnTo>
                  <a:lnTo>
                    <a:pt x="131786" y="1003078"/>
                  </a:lnTo>
                  <a:lnTo>
                    <a:pt x="168675" y="933154"/>
                  </a:lnTo>
                  <a:lnTo>
                    <a:pt x="208394" y="865008"/>
                  </a:lnTo>
                  <a:lnTo>
                    <a:pt x="251089" y="797153"/>
                  </a:lnTo>
                  <a:lnTo>
                    <a:pt x="297956" y="732709"/>
                  </a:lnTo>
                  <a:lnTo>
                    <a:pt x="346165" y="669896"/>
                  </a:lnTo>
                  <a:lnTo>
                    <a:pt x="397349" y="607375"/>
                  </a:lnTo>
                  <a:lnTo>
                    <a:pt x="452705" y="548265"/>
                  </a:lnTo>
                  <a:lnTo>
                    <a:pt x="509549" y="489300"/>
                  </a:lnTo>
                  <a:lnTo>
                    <a:pt x="569078" y="433599"/>
                  </a:lnTo>
                  <a:lnTo>
                    <a:pt x="631290" y="381163"/>
                  </a:lnTo>
                  <a:lnTo>
                    <a:pt x="693212" y="331700"/>
                  </a:lnTo>
                  <a:lnTo>
                    <a:pt x="756475" y="283869"/>
                  </a:lnTo>
                  <a:lnTo>
                    <a:pt x="823911" y="239449"/>
                  </a:lnTo>
                  <a:lnTo>
                    <a:pt x="891055" y="198001"/>
                  </a:lnTo>
                  <a:lnTo>
                    <a:pt x="959251" y="161158"/>
                  </a:lnTo>
                  <a:lnTo>
                    <a:pt x="1030130" y="127580"/>
                  </a:lnTo>
                  <a:lnTo>
                    <a:pt x="1097889" y="95198"/>
                  </a:lnTo>
                  <a:lnTo>
                    <a:pt x="1171016" y="69344"/>
                  </a:lnTo>
                  <a:lnTo>
                    <a:pt x="1240876" y="46171"/>
                  </a:lnTo>
                  <a:lnTo>
                    <a:pt x="1311642" y="29090"/>
                  </a:lnTo>
                  <a:lnTo>
                    <a:pt x="1381971" y="16469"/>
                  </a:lnTo>
                  <a:lnTo>
                    <a:pt x="1452154" y="5334"/>
                  </a:lnTo>
                  <a:close/>
                </a:path>
              </a:pathLst>
            </a:custGeom>
            <a:solidFill>
              <a:srgbClr val="DEAB81"/>
            </a:solidFill>
            <a:ln>
              <a:noFill/>
            </a:ln>
          </p:spPr>
          <p:style>
            <a:lnRef idx="2">
              <a:srgbClr val="DEAB81">
                <a:shade val="50000"/>
              </a:srgbClr>
            </a:lnRef>
            <a:fillRef idx="1">
              <a:srgbClr val="DEAB81"/>
            </a:fillRef>
            <a:effectRef idx="0">
              <a:srgbClr val="DEAB8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Freeform 88"/>
            <p:cNvSpPr/>
            <p:nvPr>
              <p:custDataLst>
                <p:tags r:id="rId7"/>
              </p:custDataLst>
            </p:nvPr>
          </p:nvSpPr>
          <p:spPr bwMode="auto">
            <a:xfrm>
              <a:off x="3403601" y="2771247"/>
              <a:ext cx="2687638" cy="2134021"/>
            </a:xfrm>
            <a:custGeom>
              <a:avLst/>
              <a:gdLst>
                <a:gd name="T0" fmla="*/ 0 w 2106"/>
                <a:gd name="T1" fmla="*/ 992 h 1726"/>
                <a:gd name="T2" fmla="*/ 28 w 2106"/>
                <a:gd name="T3" fmla="*/ 1060 h 1726"/>
                <a:gd name="T4" fmla="*/ 60 w 2106"/>
                <a:gd name="T5" fmla="*/ 1122 h 1726"/>
                <a:gd name="T6" fmla="*/ 100 w 2106"/>
                <a:gd name="T7" fmla="*/ 1182 h 1726"/>
                <a:gd name="T8" fmla="*/ 144 w 2106"/>
                <a:gd name="T9" fmla="*/ 1238 h 1726"/>
                <a:gd name="T10" fmla="*/ 194 w 2106"/>
                <a:gd name="T11" fmla="*/ 1292 h 1726"/>
                <a:gd name="T12" fmla="*/ 248 w 2106"/>
                <a:gd name="T13" fmla="*/ 1342 h 1726"/>
                <a:gd name="T14" fmla="*/ 306 w 2106"/>
                <a:gd name="T15" fmla="*/ 1388 h 1726"/>
                <a:gd name="T16" fmla="*/ 434 w 2106"/>
                <a:gd name="T17" fmla="*/ 1472 h 1726"/>
                <a:gd name="T18" fmla="*/ 576 w 2106"/>
                <a:gd name="T19" fmla="*/ 1544 h 1726"/>
                <a:gd name="T20" fmla="*/ 728 w 2106"/>
                <a:gd name="T21" fmla="*/ 1608 h 1726"/>
                <a:gd name="T22" fmla="*/ 888 w 2106"/>
                <a:gd name="T23" fmla="*/ 1660 h 1726"/>
                <a:gd name="T24" fmla="*/ 970 w 2106"/>
                <a:gd name="T25" fmla="*/ 1684 h 1726"/>
                <a:gd name="T26" fmla="*/ 1058 w 2106"/>
                <a:gd name="T27" fmla="*/ 1704 h 1726"/>
                <a:gd name="T28" fmla="*/ 1146 w 2106"/>
                <a:gd name="T29" fmla="*/ 1718 h 1726"/>
                <a:gd name="T30" fmla="*/ 1234 w 2106"/>
                <a:gd name="T31" fmla="*/ 1724 h 1726"/>
                <a:gd name="T32" fmla="*/ 1322 w 2106"/>
                <a:gd name="T33" fmla="*/ 1724 h 1726"/>
                <a:gd name="T34" fmla="*/ 1410 w 2106"/>
                <a:gd name="T35" fmla="*/ 1718 h 1726"/>
                <a:gd name="T36" fmla="*/ 1494 w 2106"/>
                <a:gd name="T37" fmla="*/ 1706 h 1726"/>
                <a:gd name="T38" fmla="*/ 1578 w 2106"/>
                <a:gd name="T39" fmla="*/ 1686 h 1726"/>
                <a:gd name="T40" fmla="*/ 1658 w 2106"/>
                <a:gd name="T41" fmla="*/ 1662 h 1726"/>
                <a:gd name="T42" fmla="*/ 1734 w 2106"/>
                <a:gd name="T43" fmla="*/ 1630 h 1726"/>
                <a:gd name="T44" fmla="*/ 1806 w 2106"/>
                <a:gd name="T45" fmla="*/ 1594 h 1726"/>
                <a:gd name="T46" fmla="*/ 1872 w 2106"/>
                <a:gd name="T47" fmla="*/ 1550 h 1726"/>
                <a:gd name="T48" fmla="*/ 1934 w 2106"/>
                <a:gd name="T49" fmla="*/ 1500 h 1726"/>
                <a:gd name="T50" fmla="*/ 1988 w 2106"/>
                <a:gd name="T51" fmla="*/ 1444 h 1726"/>
                <a:gd name="T52" fmla="*/ 2036 w 2106"/>
                <a:gd name="T53" fmla="*/ 1384 h 1726"/>
                <a:gd name="T54" fmla="*/ 2074 w 2106"/>
                <a:gd name="T55" fmla="*/ 1316 h 1726"/>
                <a:gd name="T56" fmla="*/ 2106 w 2106"/>
                <a:gd name="T57" fmla="*/ 1244 h 1726"/>
                <a:gd name="T58" fmla="*/ 2088 w 2106"/>
                <a:gd name="T59" fmla="*/ 1140 h 1726"/>
                <a:gd name="T60" fmla="*/ 2038 w 2106"/>
                <a:gd name="T61" fmla="*/ 932 h 1726"/>
                <a:gd name="T62" fmla="*/ 1990 w 2106"/>
                <a:gd name="T63" fmla="*/ 780 h 1726"/>
                <a:gd name="T64" fmla="*/ 1952 w 2106"/>
                <a:gd name="T65" fmla="*/ 682 h 1726"/>
                <a:gd name="T66" fmla="*/ 1910 w 2106"/>
                <a:gd name="T67" fmla="*/ 588 h 1726"/>
                <a:gd name="T68" fmla="*/ 1864 w 2106"/>
                <a:gd name="T69" fmla="*/ 498 h 1726"/>
                <a:gd name="T70" fmla="*/ 1812 w 2106"/>
                <a:gd name="T71" fmla="*/ 412 h 1726"/>
                <a:gd name="T72" fmla="*/ 1758 w 2106"/>
                <a:gd name="T73" fmla="*/ 332 h 1726"/>
                <a:gd name="T74" fmla="*/ 1698 w 2106"/>
                <a:gd name="T75" fmla="*/ 258 h 1726"/>
                <a:gd name="T76" fmla="*/ 1634 w 2106"/>
                <a:gd name="T77" fmla="*/ 194 h 1726"/>
                <a:gd name="T78" fmla="*/ 1566 w 2106"/>
                <a:gd name="T79" fmla="*/ 136 h 1726"/>
                <a:gd name="T80" fmla="*/ 1492 w 2106"/>
                <a:gd name="T81" fmla="*/ 88 h 1726"/>
                <a:gd name="T82" fmla="*/ 1416 w 2106"/>
                <a:gd name="T83" fmla="*/ 48 h 1726"/>
                <a:gd name="T84" fmla="*/ 1334 w 2106"/>
                <a:gd name="T85" fmla="*/ 22 h 1726"/>
                <a:gd name="T86" fmla="*/ 1290 w 2106"/>
                <a:gd name="T87" fmla="*/ 12 h 1726"/>
                <a:gd name="T88" fmla="*/ 1196 w 2106"/>
                <a:gd name="T89" fmla="*/ 0 h 1726"/>
                <a:gd name="T90" fmla="*/ 1100 w 2106"/>
                <a:gd name="T91" fmla="*/ 4 h 1726"/>
                <a:gd name="T92" fmla="*/ 1002 w 2106"/>
                <a:gd name="T93" fmla="*/ 20 h 1726"/>
                <a:gd name="T94" fmla="*/ 904 w 2106"/>
                <a:gd name="T95" fmla="*/ 46 h 1726"/>
                <a:gd name="T96" fmla="*/ 804 w 2106"/>
                <a:gd name="T97" fmla="*/ 84 h 1726"/>
                <a:gd name="T98" fmla="*/ 708 w 2106"/>
                <a:gd name="T99" fmla="*/ 132 h 1726"/>
                <a:gd name="T100" fmla="*/ 614 w 2106"/>
                <a:gd name="T101" fmla="*/ 190 h 1726"/>
                <a:gd name="T102" fmla="*/ 522 w 2106"/>
                <a:gd name="T103" fmla="*/ 256 h 1726"/>
                <a:gd name="T104" fmla="*/ 434 w 2106"/>
                <a:gd name="T105" fmla="*/ 330 h 1726"/>
                <a:gd name="T106" fmla="*/ 350 w 2106"/>
                <a:gd name="T107" fmla="*/ 410 h 1726"/>
                <a:gd name="T108" fmla="*/ 272 w 2106"/>
                <a:gd name="T109" fmla="*/ 498 h 1726"/>
                <a:gd name="T110" fmla="*/ 202 w 2106"/>
                <a:gd name="T111" fmla="*/ 590 h 1726"/>
                <a:gd name="T112" fmla="*/ 138 w 2106"/>
                <a:gd name="T113" fmla="*/ 686 h 1726"/>
                <a:gd name="T114" fmla="*/ 82 w 2106"/>
                <a:gd name="T115" fmla="*/ 786 h 1726"/>
                <a:gd name="T116" fmla="*/ 36 w 2106"/>
                <a:gd name="T117" fmla="*/ 888 h 1726"/>
                <a:gd name="T118" fmla="*/ 0 w 2106"/>
                <a:gd name="T119" fmla="*/ 992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1726">
                  <a:moveTo>
                    <a:pt x="0" y="992"/>
                  </a:moveTo>
                  <a:lnTo>
                    <a:pt x="0" y="992"/>
                  </a:lnTo>
                  <a:lnTo>
                    <a:pt x="14" y="1026"/>
                  </a:lnTo>
                  <a:lnTo>
                    <a:pt x="28" y="1060"/>
                  </a:lnTo>
                  <a:lnTo>
                    <a:pt x="44" y="1092"/>
                  </a:lnTo>
                  <a:lnTo>
                    <a:pt x="60" y="1122"/>
                  </a:lnTo>
                  <a:lnTo>
                    <a:pt x="80" y="1154"/>
                  </a:lnTo>
                  <a:lnTo>
                    <a:pt x="100" y="1182"/>
                  </a:lnTo>
                  <a:lnTo>
                    <a:pt x="122" y="1212"/>
                  </a:lnTo>
                  <a:lnTo>
                    <a:pt x="144" y="1238"/>
                  </a:lnTo>
                  <a:lnTo>
                    <a:pt x="168" y="1266"/>
                  </a:lnTo>
                  <a:lnTo>
                    <a:pt x="194" y="1292"/>
                  </a:lnTo>
                  <a:lnTo>
                    <a:pt x="220" y="1316"/>
                  </a:lnTo>
                  <a:lnTo>
                    <a:pt x="248" y="1342"/>
                  </a:lnTo>
                  <a:lnTo>
                    <a:pt x="276" y="1364"/>
                  </a:lnTo>
                  <a:lnTo>
                    <a:pt x="306" y="1388"/>
                  </a:lnTo>
                  <a:lnTo>
                    <a:pt x="368" y="1432"/>
                  </a:lnTo>
                  <a:lnTo>
                    <a:pt x="434" y="1472"/>
                  </a:lnTo>
                  <a:lnTo>
                    <a:pt x="504" y="1510"/>
                  </a:lnTo>
                  <a:lnTo>
                    <a:pt x="576" y="1544"/>
                  </a:lnTo>
                  <a:lnTo>
                    <a:pt x="650" y="1578"/>
                  </a:lnTo>
                  <a:lnTo>
                    <a:pt x="728" y="1608"/>
                  </a:lnTo>
                  <a:lnTo>
                    <a:pt x="806" y="1634"/>
                  </a:lnTo>
                  <a:lnTo>
                    <a:pt x="888" y="1660"/>
                  </a:lnTo>
                  <a:lnTo>
                    <a:pt x="970" y="1684"/>
                  </a:lnTo>
                  <a:lnTo>
                    <a:pt x="970" y="1684"/>
                  </a:lnTo>
                  <a:lnTo>
                    <a:pt x="1014" y="1694"/>
                  </a:lnTo>
                  <a:lnTo>
                    <a:pt x="1058" y="1704"/>
                  </a:lnTo>
                  <a:lnTo>
                    <a:pt x="1102" y="1712"/>
                  </a:lnTo>
                  <a:lnTo>
                    <a:pt x="1146" y="1718"/>
                  </a:lnTo>
                  <a:lnTo>
                    <a:pt x="1190" y="1722"/>
                  </a:lnTo>
                  <a:lnTo>
                    <a:pt x="1234" y="1724"/>
                  </a:lnTo>
                  <a:lnTo>
                    <a:pt x="1278" y="1726"/>
                  </a:lnTo>
                  <a:lnTo>
                    <a:pt x="1322" y="1724"/>
                  </a:lnTo>
                  <a:lnTo>
                    <a:pt x="1366" y="1722"/>
                  </a:lnTo>
                  <a:lnTo>
                    <a:pt x="1410" y="1718"/>
                  </a:lnTo>
                  <a:lnTo>
                    <a:pt x="1452" y="1712"/>
                  </a:lnTo>
                  <a:lnTo>
                    <a:pt x="1494" y="1706"/>
                  </a:lnTo>
                  <a:lnTo>
                    <a:pt x="1536" y="1698"/>
                  </a:lnTo>
                  <a:lnTo>
                    <a:pt x="1578" y="1686"/>
                  </a:lnTo>
                  <a:lnTo>
                    <a:pt x="1618" y="1676"/>
                  </a:lnTo>
                  <a:lnTo>
                    <a:pt x="1658" y="1662"/>
                  </a:lnTo>
                  <a:lnTo>
                    <a:pt x="1696" y="1646"/>
                  </a:lnTo>
                  <a:lnTo>
                    <a:pt x="1734" y="1630"/>
                  </a:lnTo>
                  <a:lnTo>
                    <a:pt x="1770" y="1612"/>
                  </a:lnTo>
                  <a:lnTo>
                    <a:pt x="1806" y="1594"/>
                  </a:lnTo>
                  <a:lnTo>
                    <a:pt x="1840" y="1572"/>
                  </a:lnTo>
                  <a:lnTo>
                    <a:pt x="1872" y="1550"/>
                  </a:lnTo>
                  <a:lnTo>
                    <a:pt x="1904" y="1526"/>
                  </a:lnTo>
                  <a:lnTo>
                    <a:pt x="1934" y="1500"/>
                  </a:lnTo>
                  <a:lnTo>
                    <a:pt x="1962" y="1474"/>
                  </a:lnTo>
                  <a:lnTo>
                    <a:pt x="1988" y="1444"/>
                  </a:lnTo>
                  <a:lnTo>
                    <a:pt x="2012" y="1414"/>
                  </a:lnTo>
                  <a:lnTo>
                    <a:pt x="2036" y="1384"/>
                  </a:lnTo>
                  <a:lnTo>
                    <a:pt x="2056" y="1350"/>
                  </a:lnTo>
                  <a:lnTo>
                    <a:pt x="2074" y="1316"/>
                  </a:lnTo>
                  <a:lnTo>
                    <a:pt x="2092" y="1280"/>
                  </a:lnTo>
                  <a:lnTo>
                    <a:pt x="2106" y="1244"/>
                  </a:lnTo>
                  <a:lnTo>
                    <a:pt x="2106" y="1244"/>
                  </a:lnTo>
                  <a:lnTo>
                    <a:pt x="2088" y="1140"/>
                  </a:lnTo>
                  <a:lnTo>
                    <a:pt x="2064" y="1036"/>
                  </a:lnTo>
                  <a:lnTo>
                    <a:pt x="2038" y="932"/>
                  </a:lnTo>
                  <a:lnTo>
                    <a:pt x="2006" y="832"/>
                  </a:lnTo>
                  <a:lnTo>
                    <a:pt x="1990" y="780"/>
                  </a:lnTo>
                  <a:lnTo>
                    <a:pt x="1972" y="732"/>
                  </a:lnTo>
                  <a:lnTo>
                    <a:pt x="1952" y="682"/>
                  </a:lnTo>
                  <a:lnTo>
                    <a:pt x="1932" y="634"/>
                  </a:lnTo>
                  <a:lnTo>
                    <a:pt x="1910" y="588"/>
                  </a:lnTo>
                  <a:lnTo>
                    <a:pt x="1888" y="542"/>
                  </a:lnTo>
                  <a:lnTo>
                    <a:pt x="1864" y="498"/>
                  </a:lnTo>
                  <a:lnTo>
                    <a:pt x="1838" y="454"/>
                  </a:lnTo>
                  <a:lnTo>
                    <a:pt x="1812" y="412"/>
                  </a:lnTo>
                  <a:lnTo>
                    <a:pt x="1786" y="372"/>
                  </a:lnTo>
                  <a:lnTo>
                    <a:pt x="1758" y="332"/>
                  </a:lnTo>
                  <a:lnTo>
                    <a:pt x="1728" y="294"/>
                  </a:lnTo>
                  <a:lnTo>
                    <a:pt x="1698" y="258"/>
                  </a:lnTo>
                  <a:lnTo>
                    <a:pt x="1666" y="226"/>
                  </a:lnTo>
                  <a:lnTo>
                    <a:pt x="1634" y="194"/>
                  </a:lnTo>
                  <a:lnTo>
                    <a:pt x="1600" y="164"/>
                  </a:lnTo>
                  <a:lnTo>
                    <a:pt x="1566" y="136"/>
                  </a:lnTo>
                  <a:lnTo>
                    <a:pt x="1530" y="110"/>
                  </a:lnTo>
                  <a:lnTo>
                    <a:pt x="1492" y="88"/>
                  </a:lnTo>
                  <a:lnTo>
                    <a:pt x="1454" y="66"/>
                  </a:lnTo>
                  <a:lnTo>
                    <a:pt x="1416" y="48"/>
                  </a:lnTo>
                  <a:lnTo>
                    <a:pt x="1376" y="34"/>
                  </a:lnTo>
                  <a:lnTo>
                    <a:pt x="1334" y="22"/>
                  </a:lnTo>
                  <a:lnTo>
                    <a:pt x="1290" y="12"/>
                  </a:lnTo>
                  <a:lnTo>
                    <a:pt x="1290" y="12"/>
                  </a:lnTo>
                  <a:lnTo>
                    <a:pt x="1244" y="4"/>
                  </a:lnTo>
                  <a:lnTo>
                    <a:pt x="1196" y="0"/>
                  </a:lnTo>
                  <a:lnTo>
                    <a:pt x="1148" y="0"/>
                  </a:lnTo>
                  <a:lnTo>
                    <a:pt x="1100" y="4"/>
                  </a:lnTo>
                  <a:lnTo>
                    <a:pt x="1050" y="10"/>
                  </a:lnTo>
                  <a:lnTo>
                    <a:pt x="1002" y="20"/>
                  </a:lnTo>
                  <a:lnTo>
                    <a:pt x="952" y="32"/>
                  </a:lnTo>
                  <a:lnTo>
                    <a:pt x="904" y="46"/>
                  </a:lnTo>
                  <a:lnTo>
                    <a:pt x="854" y="64"/>
                  </a:lnTo>
                  <a:lnTo>
                    <a:pt x="804" y="84"/>
                  </a:lnTo>
                  <a:lnTo>
                    <a:pt x="756" y="108"/>
                  </a:lnTo>
                  <a:lnTo>
                    <a:pt x="708" y="132"/>
                  </a:lnTo>
                  <a:lnTo>
                    <a:pt x="660" y="160"/>
                  </a:lnTo>
                  <a:lnTo>
                    <a:pt x="614" y="190"/>
                  </a:lnTo>
                  <a:lnTo>
                    <a:pt x="566" y="222"/>
                  </a:lnTo>
                  <a:lnTo>
                    <a:pt x="522" y="256"/>
                  </a:lnTo>
                  <a:lnTo>
                    <a:pt x="476" y="292"/>
                  </a:lnTo>
                  <a:lnTo>
                    <a:pt x="434" y="330"/>
                  </a:lnTo>
                  <a:lnTo>
                    <a:pt x="390" y="370"/>
                  </a:lnTo>
                  <a:lnTo>
                    <a:pt x="350" y="410"/>
                  </a:lnTo>
                  <a:lnTo>
                    <a:pt x="310" y="454"/>
                  </a:lnTo>
                  <a:lnTo>
                    <a:pt x="272" y="498"/>
                  </a:lnTo>
                  <a:lnTo>
                    <a:pt x="236" y="542"/>
                  </a:lnTo>
                  <a:lnTo>
                    <a:pt x="202" y="590"/>
                  </a:lnTo>
                  <a:lnTo>
                    <a:pt x="168" y="636"/>
                  </a:lnTo>
                  <a:lnTo>
                    <a:pt x="138" y="686"/>
                  </a:lnTo>
                  <a:lnTo>
                    <a:pt x="108" y="734"/>
                  </a:lnTo>
                  <a:lnTo>
                    <a:pt x="82" y="786"/>
                  </a:lnTo>
                  <a:lnTo>
                    <a:pt x="58" y="836"/>
                  </a:lnTo>
                  <a:lnTo>
                    <a:pt x="36" y="888"/>
                  </a:lnTo>
                  <a:lnTo>
                    <a:pt x="18" y="940"/>
                  </a:lnTo>
                  <a:lnTo>
                    <a:pt x="0" y="992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DEAB81">
                <a:lumMod val="20000"/>
                <a:lumOff val="80000"/>
                <a:alpha val="20000"/>
              </a:srgbClr>
            </a:solidFill>
            <a:ln w="3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Text Box 73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694110" y="3558647"/>
              <a:ext cx="2160588" cy="742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pPr algn="ctr" ea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平衡杠杆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5163369" y="1530109"/>
            <a:ext cx="1354088" cy="1358407"/>
            <a:chOff x="3343391" y="2111319"/>
            <a:chExt cx="2785064" cy="2793949"/>
          </a:xfrm>
        </p:grpSpPr>
        <p:sp>
          <p:nvSpPr>
            <p:cNvPr id="3" name="任意多边形 2"/>
            <p:cNvSpPr/>
            <p:nvPr>
              <p:custDataLst>
                <p:tags r:id="rId10"/>
              </p:custDataLst>
            </p:nvPr>
          </p:nvSpPr>
          <p:spPr>
            <a:xfrm>
              <a:off x="3343391" y="2111319"/>
              <a:ext cx="2785064" cy="2793949"/>
            </a:xfrm>
            <a:custGeom>
              <a:avLst/>
              <a:gdLst>
                <a:gd name="connsiteX0" fmla="*/ 1520268 w 2785064"/>
                <a:gd name="connsiteY0" fmla="*/ 0 h 2793949"/>
                <a:gd name="connsiteX1" fmla="*/ 1590774 w 2785064"/>
                <a:gd name="connsiteY1" fmla="*/ 903 h 2793949"/>
                <a:gd name="connsiteX2" fmla="*/ 1659210 w 2785064"/>
                <a:gd name="connsiteY2" fmla="*/ 7606 h 2793949"/>
                <a:gd name="connsiteX3" fmla="*/ 1691940 w 2785064"/>
                <a:gd name="connsiteY3" fmla="*/ 10812 h 2793949"/>
                <a:gd name="connsiteX4" fmla="*/ 1725721 w 2785064"/>
                <a:gd name="connsiteY4" fmla="*/ 18623 h 2793949"/>
                <a:gd name="connsiteX5" fmla="*/ 1758306 w 2785064"/>
                <a:gd name="connsiteY5" fmla="*/ 23316 h 2793949"/>
                <a:gd name="connsiteX6" fmla="*/ 1788821 w 2785064"/>
                <a:gd name="connsiteY6" fmla="*/ 33808 h 2793949"/>
                <a:gd name="connsiteX7" fmla="*/ 1851483 w 2785064"/>
                <a:gd name="connsiteY7" fmla="*/ 53453 h 2793949"/>
                <a:gd name="connsiteX8" fmla="*/ 1912076 w 2785064"/>
                <a:gd name="connsiteY8" fmla="*/ 78898 h 2793949"/>
                <a:gd name="connsiteX9" fmla="*/ 1970743 w 2785064"/>
                <a:gd name="connsiteY9" fmla="*/ 108657 h 2793949"/>
                <a:gd name="connsiteX10" fmla="*/ 2027632 w 2785064"/>
                <a:gd name="connsiteY10" fmla="*/ 141243 h 2793949"/>
                <a:gd name="connsiteX11" fmla="*/ 2079330 w 2785064"/>
                <a:gd name="connsiteY11" fmla="*/ 180824 h 2793949"/>
                <a:gd name="connsiteX12" fmla="*/ 2132369 w 2785064"/>
                <a:gd name="connsiteY12" fmla="*/ 222037 h 2793949"/>
                <a:gd name="connsiteX13" fmla="*/ 2183485 w 2785064"/>
                <a:gd name="connsiteY13" fmla="*/ 267565 h 2793949"/>
                <a:gd name="connsiteX14" fmla="*/ 2229845 w 2785064"/>
                <a:gd name="connsiteY14" fmla="*/ 315628 h 2793949"/>
                <a:gd name="connsiteX15" fmla="*/ 2277257 w 2785064"/>
                <a:gd name="connsiteY15" fmla="*/ 368296 h 2793949"/>
                <a:gd name="connsiteX16" fmla="*/ 2319914 w 2785064"/>
                <a:gd name="connsiteY16" fmla="*/ 423500 h 2793949"/>
                <a:gd name="connsiteX17" fmla="*/ 2362280 w 2785064"/>
                <a:gd name="connsiteY17" fmla="*/ 481678 h 2793949"/>
                <a:gd name="connsiteX18" fmla="*/ 2401525 w 2785064"/>
                <a:gd name="connsiteY18" fmla="*/ 541050 h 2793949"/>
                <a:gd name="connsiteX19" fmla="*/ 2440188 w 2785064"/>
                <a:gd name="connsiteY19" fmla="*/ 606368 h 2793949"/>
                <a:gd name="connsiteX20" fmla="*/ 2474533 w 2785064"/>
                <a:gd name="connsiteY20" fmla="*/ 669763 h 2793949"/>
                <a:gd name="connsiteX21" fmla="*/ 2506953 w 2785064"/>
                <a:gd name="connsiteY21" fmla="*/ 737471 h 2793949"/>
                <a:gd name="connsiteX22" fmla="*/ 2539228 w 2785064"/>
                <a:gd name="connsiteY22" fmla="*/ 806666 h 2793949"/>
                <a:gd name="connsiteX23" fmla="*/ 2569869 w 2785064"/>
                <a:gd name="connsiteY23" fmla="*/ 877202 h 2793949"/>
                <a:gd name="connsiteX24" fmla="*/ 2597390 w 2785064"/>
                <a:gd name="connsiteY24" fmla="*/ 948933 h 2793949"/>
                <a:gd name="connsiteX25" fmla="*/ 2623422 w 2785064"/>
                <a:gd name="connsiteY25" fmla="*/ 1020518 h 2793949"/>
                <a:gd name="connsiteX26" fmla="*/ 2647676 w 2785064"/>
                <a:gd name="connsiteY26" fmla="*/ 1094930 h 2793949"/>
                <a:gd name="connsiteX27" fmla="*/ 2668808 w 2785064"/>
                <a:gd name="connsiteY27" fmla="*/ 1170537 h 2793949"/>
                <a:gd name="connsiteX28" fmla="*/ 2688308 w 2785064"/>
                <a:gd name="connsiteY28" fmla="*/ 1247485 h 2793949"/>
                <a:gd name="connsiteX29" fmla="*/ 2707952 w 2785064"/>
                <a:gd name="connsiteY29" fmla="*/ 1322947 h 2793949"/>
                <a:gd name="connsiteX30" fmla="*/ 2723134 w 2785064"/>
                <a:gd name="connsiteY30" fmla="*/ 1397971 h 2793949"/>
                <a:gd name="connsiteX31" fmla="*/ 2738170 w 2785064"/>
                <a:gd name="connsiteY31" fmla="*/ 1474482 h 2793949"/>
                <a:gd name="connsiteX32" fmla="*/ 2751864 w 2785064"/>
                <a:gd name="connsiteY32" fmla="*/ 1549361 h 2793949"/>
                <a:gd name="connsiteX33" fmla="*/ 2761095 w 2785064"/>
                <a:gd name="connsiteY33" fmla="*/ 1623802 h 2793949"/>
                <a:gd name="connsiteX34" fmla="*/ 2770325 w 2785064"/>
                <a:gd name="connsiteY34" fmla="*/ 1698244 h 2793949"/>
                <a:gd name="connsiteX35" fmla="*/ 2776726 w 2785064"/>
                <a:gd name="connsiteY35" fmla="*/ 1770908 h 2793949"/>
                <a:gd name="connsiteX36" fmla="*/ 2780151 w 2785064"/>
                <a:gd name="connsiteY36" fmla="*/ 1843280 h 2793949"/>
                <a:gd name="connsiteX37" fmla="*/ 2785064 w 2785064"/>
                <a:gd name="connsiteY37" fmla="*/ 1915798 h 2793949"/>
                <a:gd name="connsiteX38" fmla="*/ 2783267 w 2785064"/>
                <a:gd name="connsiteY38" fmla="*/ 1980155 h 2793949"/>
                <a:gd name="connsiteX39" fmla="*/ 2778348 w 2785064"/>
                <a:gd name="connsiteY39" fmla="*/ 2045706 h 2793949"/>
                <a:gd name="connsiteX40" fmla="*/ 2767915 w 2785064"/>
                <a:gd name="connsiteY40" fmla="*/ 2106216 h 2793949"/>
                <a:gd name="connsiteX41" fmla="*/ 2753310 w 2785064"/>
                <a:gd name="connsiteY41" fmla="*/ 2163315 h 2793949"/>
                <a:gd name="connsiteX42" fmla="*/ 2734242 w 2785064"/>
                <a:gd name="connsiteY42" fmla="*/ 2219977 h 2793949"/>
                <a:gd name="connsiteX43" fmla="*/ 2713977 w 2785064"/>
                <a:gd name="connsiteY43" fmla="*/ 2273520 h 2793949"/>
                <a:gd name="connsiteX44" fmla="*/ 2686420 w 2785064"/>
                <a:gd name="connsiteY44" fmla="*/ 2324849 h 2793949"/>
                <a:gd name="connsiteX45" fmla="*/ 2654544 w 2785064"/>
                <a:gd name="connsiteY45" fmla="*/ 2374253 h 2793949"/>
                <a:gd name="connsiteX46" fmla="*/ 2621472 w 2785064"/>
                <a:gd name="connsiteY46" fmla="*/ 2420539 h 2793949"/>
                <a:gd name="connsiteX47" fmla="*/ 2585716 w 2785064"/>
                <a:gd name="connsiteY47" fmla="*/ 2463560 h 2793949"/>
                <a:gd name="connsiteX48" fmla="*/ 2542667 w 2785064"/>
                <a:gd name="connsiteY48" fmla="*/ 2504367 h 2793949"/>
                <a:gd name="connsiteX49" fmla="*/ 2501396 w 2785064"/>
                <a:gd name="connsiteY49" fmla="*/ 2542346 h 2793949"/>
                <a:gd name="connsiteX50" fmla="*/ 2452833 w 2785064"/>
                <a:gd name="connsiteY50" fmla="*/ 2578109 h 2793949"/>
                <a:gd name="connsiteX51" fmla="*/ 2404415 w 2785064"/>
                <a:gd name="connsiteY51" fmla="*/ 2612387 h 2793949"/>
                <a:gd name="connsiteX52" fmla="*/ 2352116 w 2785064"/>
                <a:gd name="connsiteY52" fmla="*/ 2640281 h 2793949"/>
                <a:gd name="connsiteX53" fmla="*/ 2299817 w 2785064"/>
                <a:gd name="connsiteY53" fmla="*/ 2668175 h 2793949"/>
                <a:gd name="connsiteX54" fmla="*/ 2244834 w 2785064"/>
                <a:gd name="connsiteY54" fmla="*/ 2692805 h 2793949"/>
                <a:gd name="connsiteX55" fmla="*/ 2185534 w 2785064"/>
                <a:gd name="connsiteY55" fmla="*/ 2715511 h 2793949"/>
                <a:gd name="connsiteX56" fmla="*/ 2128012 w 2785064"/>
                <a:gd name="connsiteY56" fmla="*/ 2735389 h 2793949"/>
                <a:gd name="connsiteX57" fmla="*/ 2066318 w 2785064"/>
                <a:gd name="connsiteY57" fmla="*/ 2751858 h 2793949"/>
                <a:gd name="connsiteX58" fmla="*/ 2003428 w 2785064"/>
                <a:gd name="connsiteY58" fmla="*/ 2765208 h 2793949"/>
                <a:gd name="connsiteX59" fmla="*/ 1939196 w 2785064"/>
                <a:gd name="connsiteY59" fmla="*/ 2776926 h 2793949"/>
                <a:gd name="connsiteX60" fmla="*/ 1876742 w 2785064"/>
                <a:gd name="connsiteY60" fmla="*/ 2785816 h 2793949"/>
                <a:gd name="connsiteX61" fmla="*/ 1810117 w 2785064"/>
                <a:gd name="connsiteY61" fmla="*/ 2791296 h 2793949"/>
                <a:gd name="connsiteX62" fmla="*/ 1745271 w 2785064"/>
                <a:gd name="connsiteY62" fmla="*/ 2793949 h 2793949"/>
                <a:gd name="connsiteX63" fmla="*/ 1677740 w 2785064"/>
                <a:gd name="connsiteY63" fmla="*/ 2793338 h 2793949"/>
                <a:gd name="connsiteX64" fmla="*/ 1610355 w 2785064"/>
                <a:gd name="connsiteY64" fmla="*/ 2791239 h 2793949"/>
                <a:gd name="connsiteX65" fmla="*/ 1543115 w 2785064"/>
                <a:gd name="connsiteY65" fmla="*/ 2787655 h 2793949"/>
                <a:gd name="connsiteX66" fmla="*/ 1477946 w 2785064"/>
                <a:gd name="connsiteY66" fmla="*/ 2778270 h 2793949"/>
                <a:gd name="connsiteX67" fmla="*/ 1411434 w 2785064"/>
                <a:gd name="connsiteY67" fmla="*/ 2767253 h 2793949"/>
                <a:gd name="connsiteX68" fmla="*/ 1345359 w 2785064"/>
                <a:gd name="connsiteY68" fmla="*/ 2751776 h 2793949"/>
                <a:gd name="connsiteX69" fmla="*/ 1279284 w 2785064"/>
                <a:gd name="connsiteY69" fmla="*/ 2736300 h 2793949"/>
                <a:gd name="connsiteX70" fmla="*/ 1146521 w 2785064"/>
                <a:gd name="connsiteY70" fmla="*/ 2696282 h 2793949"/>
                <a:gd name="connsiteX71" fmla="*/ 1015536 w 2785064"/>
                <a:gd name="connsiteY71" fmla="*/ 2653437 h 2793949"/>
                <a:gd name="connsiteX72" fmla="*/ 953310 w 2785064"/>
                <a:gd name="connsiteY72" fmla="*/ 2629333 h 2793949"/>
                <a:gd name="connsiteX73" fmla="*/ 891085 w 2785064"/>
                <a:gd name="connsiteY73" fmla="*/ 2605228 h 2793949"/>
                <a:gd name="connsiteX74" fmla="*/ 827663 w 2785064"/>
                <a:gd name="connsiteY74" fmla="*/ 2578006 h 2793949"/>
                <a:gd name="connsiteX75" fmla="*/ 768849 w 2785064"/>
                <a:gd name="connsiteY75" fmla="*/ 2549733 h 2793949"/>
                <a:gd name="connsiteX76" fmla="*/ 710036 w 2785064"/>
                <a:gd name="connsiteY76" fmla="*/ 2521461 h 2793949"/>
                <a:gd name="connsiteX77" fmla="*/ 652856 w 2785064"/>
                <a:gd name="connsiteY77" fmla="*/ 2491848 h 2793949"/>
                <a:gd name="connsiteX78" fmla="*/ 597309 w 2785064"/>
                <a:gd name="connsiteY78" fmla="*/ 2460895 h 2793949"/>
                <a:gd name="connsiteX79" fmla="*/ 542054 w 2785064"/>
                <a:gd name="connsiteY79" fmla="*/ 2426968 h 2793949"/>
                <a:gd name="connsiteX80" fmla="*/ 491262 w 2785064"/>
                <a:gd name="connsiteY80" fmla="*/ 2393478 h 2793949"/>
                <a:gd name="connsiteX81" fmla="*/ 442103 w 2785064"/>
                <a:gd name="connsiteY81" fmla="*/ 2358648 h 2793949"/>
                <a:gd name="connsiteX82" fmla="*/ 393235 w 2785064"/>
                <a:gd name="connsiteY82" fmla="*/ 2320844 h 2793949"/>
                <a:gd name="connsiteX83" fmla="*/ 347488 w 2785064"/>
                <a:gd name="connsiteY83" fmla="*/ 2281846 h 2793949"/>
                <a:gd name="connsiteX84" fmla="*/ 304863 w 2785064"/>
                <a:gd name="connsiteY84" fmla="*/ 2241653 h 2793949"/>
                <a:gd name="connsiteX85" fmla="*/ 263579 w 2785064"/>
                <a:gd name="connsiteY85" fmla="*/ 2203091 h 2793949"/>
                <a:gd name="connsiteX86" fmla="*/ 225854 w 2785064"/>
                <a:gd name="connsiteY86" fmla="*/ 2158875 h 2793949"/>
                <a:gd name="connsiteX87" fmla="*/ 189907 w 2785064"/>
                <a:gd name="connsiteY87" fmla="*/ 2111833 h 2793949"/>
                <a:gd name="connsiteX88" fmla="*/ 155303 w 2785064"/>
                <a:gd name="connsiteY88" fmla="*/ 2066422 h 2793949"/>
                <a:gd name="connsiteX89" fmla="*/ 126941 w 2785064"/>
                <a:gd name="connsiteY89" fmla="*/ 2018621 h 2793949"/>
                <a:gd name="connsiteX90" fmla="*/ 98724 w 2785064"/>
                <a:gd name="connsiteY90" fmla="*/ 1969333 h 2793949"/>
                <a:gd name="connsiteX91" fmla="*/ 73774 w 2785064"/>
                <a:gd name="connsiteY91" fmla="*/ 1917364 h 2793949"/>
                <a:gd name="connsiteX92" fmla="*/ 55066 w 2785064"/>
                <a:gd name="connsiteY92" fmla="*/ 1863005 h 2793949"/>
                <a:gd name="connsiteX93" fmla="*/ 34871 w 2785064"/>
                <a:gd name="connsiteY93" fmla="*/ 1808500 h 2793949"/>
                <a:gd name="connsiteX94" fmla="*/ 22551 w 2785064"/>
                <a:gd name="connsiteY94" fmla="*/ 1750264 h 2793949"/>
                <a:gd name="connsiteX95" fmla="*/ 10376 w 2785064"/>
                <a:gd name="connsiteY95" fmla="*/ 1690542 h 2793949"/>
                <a:gd name="connsiteX96" fmla="*/ 5786 w 2785064"/>
                <a:gd name="connsiteY96" fmla="*/ 1630062 h 2793949"/>
                <a:gd name="connsiteX97" fmla="*/ 0 w 2785064"/>
                <a:gd name="connsiteY97" fmla="*/ 1566463 h 2793949"/>
                <a:gd name="connsiteX98" fmla="*/ 1797 w 2785064"/>
                <a:gd name="connsiteY98" fmla="*/ 1502106 h 2793949"/>
                <a:gd name="connsiteX99" fmla="*/ 7153 w 2785064"/>
                <a:gd name="connsiteY99" fmla="*/ 1432095 h 2793949"/>
                <a:gd name="connsiteX100" fmla="*/ 15775 w 2785064"/>
                <a:gd name="connsiteY100" fmla="*/ 1359402 h 2793949"/>
                <a:gd name="connsiteX101" fmla="*/ 30348 w 2785064"/>
                <a:gd name="connsiteY101" fmla="*/ 1287292 h 2793949"/>
                <a:gd name="connsiteX102" fmla="*/ 50872 w 2785064"/>
                <a:gd name="connsiteY102" fmla="*/ 1215765 h 2793949"/>
                <a:gd name="connsiteX103" fmla="*/ 73030 w 2785064"/>
                <a:gd name="connsiteY103" fmla="*/ 1142897 h 2793949"/>
                <a:gd name="connsiteX104" fmla="*/ 100993 w 2785064"/>
                <a:gd name="connsiteY104" fmla="*/ 1072099 h 2793949"/>
                <a:gd name="connsiteX105" fmla="*/ 131786 w 2785064"/>
                <a:gd name="connsiteY105" fmla="*/ 1003078 h 2793949"/>
                <a:gd name="connsiteX106" fmla="*/ 168675 w 2785064"/>
                <a:gd name="connsiteY106" fmla="*/ 933154 h 2793949"/>
                <a:gd name="connsiteX107" fmla="*/ 208394 w 2785064"/>
                <a:gd name="connsiteY107" fmla="*/ 865008 h 2793949"/>
                <a:gd name="connsiteX108" fmla="*/ 251089 w 2785064"/>
                <a:gd name="connsiteY108" fmla="*/ 797153 h 2793949"/>
                <a:gd name="connsiteX109" fmla="*/ 297956 w 2785064"/>
                <a:gd name="connsiteY109" fmla="*/ 732709 h 2793949"/>
                <a:gd name="connsiteX110" fmla="*/ 346165 w 2785064"/>
                <a:gd name="connsiteY110" fmla="*/ 669896 h 2793949"/>
                <a:gd name="connsiteX111" fmla="*/ 397349 w 2785064"/>
                <a:gd name="connsiteY111" fmla="*/ 607375 h 2793949"/>
                <a:gd name="connsiteX112" fmla="*/ 452705 w 2785064"/>
                <a:gd name="connsiteY112" fmla="*/ 548265 h 2793949"/>
                <a:gd name="connsiteX113" fmla="*/ 509549 w 2785064"/>
                <a:gd name="connsiteY113" fmla="*/ 489300 h 2793949"/>
                <a:gd name="connsiteX114" fmla="*/ 569078 w 2785064"/>
                <a:gd name="connsiteY114" fmla="*/ 433599 h 2793949"/>
                <a:gd name="connsiteX115" fmla="*/ 631290 w 2785064"/>
                <a:gd name="connsiteY115" fmla="*/ 381163 h 2793949"/>
                <a:gd name="connsiteX116" fmla="*/ 693212 w 2785064"/>
                <a:gd name="connsiteY116" fmla="*/ 331700 h 2793949"/>
                <a:gd name="connsiteX117" fmla="*/ 756475 w 2785064"/>
                <a:gd name="connsiteY117" fmla="*/ 283869 h 2793949"/>
                <a:gd name="connsiteX118" fmla="*/ 823911 w 2785064"/>
                <a:gd name="connsiteY118" fmla="*/ 239449 h 2793949"/>
                <a:gd name="connsiteX119" fmla="*/ 891055 w 2785064"/>
                <a:gd name="connsiteY119" fmla="*/ 198001 h 2793949"/>
                <a:gd name="connsiteX120" fmla="*/ 959251 w 2785064"/>
                <a:gd name="connsiteY120" fmla="*/ 161158 h 2793949"/>
                <a:gd name="connsiteX121" fmla="*/ 1030130 w 2785064"/>
                <a:gd name="connsiteY121" fmla="*/ 127580 h 2793949"/>
                <a:gd name="connsiteX122" fmla="*/ 1097889 w 2785064"/>
                <a:gd name="connsiteY122" fmla="*/ 95198 h 2793949"/>
                <a:gd name="connsiteX123" fmla="*/ 1171016 w 2785064"/>
                <a:gd name="connsiteY123" fmla="*/ 69344 h 2793949"/>
                <a:gd name="connsiteX124" fmla="*/ 1240876 w 2785064"/>
                <a:gd name="connsiteY124" fmla="*/ 46171 h 2793949"/>
                <a:gd name="connsiteX125" fmla="*/ 1311642 w 2785064"/>
                <a:gd name="connsiteY125" fmla="*/ 29090 h 2793949"/>
                <a:gd name="connsiteX126" fmla="*/ 1381971 w 2785064"/>
                <a:gd name="connsiteY126" fmla="*/ 16469 h 2793949"/>
                <a:gd name="connsiteX127" fmla="*/ 1452154 w 2785064"/>
                <a:gd name="connsiteY127" fmla="*/ 5334 h 279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785064" h="2793949">
                  <a:moveTo>
                    <a:pt x="1520268" y="0"/>
                  </a:moveTo>
                  <a:lnTo>
                    <a:pt x="1590774" y="903"/>
                  </a:lnTo>
                  <a:lnTo>
                    <a:pt x="1659210" y="7606"/>
                  </a:lnTo>
                  <a:lnTo>
                    <a:pt x="1691940" y="10812"/>
                  </a:lnTo>
                  <a:lnTo>
                    <a:pt x="1725721" y="18623"/>
                  </a:lnTo>
                  <a:lnTo>
                    <a:pt x="1758306" y="23316"/>
                  </a:lnTo>
                  <a:lnTo>
                    <a:pt x="1788821" y="33808"/>
                  </a:lnTo>
                  <a:lnTo>
                    <a:pt x="1851483" y="53453"/>
                  </a:lnTo>
                  <a:lnTo>
                    <a:pt x="1912076" y="78898"/>
                  </a:lnTo>
                  <a:lnTo>
                    <a:pt x="1970743" y="108657"/>
                  </a:lnTo>
                  <a:lnTo>
                    <a:pt x="2027632" y="141243"/>
                  </a:lnTo>
                  <a:lnTo>
                    <a:pt x="2079330" y="180824"/>
                  </a:lnTo>
                  <a:lnTo>
                    <a:pt x="2132369" y="222037"/>
                  </a:lnTo>
                  <a:lnTo>
                    <a:pt x="2183485" y="267565"/>
                  </a:lnTo>
                  <a:lnTo>
                    <a:pt x="2229845" y="315628"/>
                  </a:lnTo>
                  <a:lnTo>
                    <a:pt x="2277257" y="368296"/>
                  </a:lnTo>
                  <a:lnTo>
                    <a:pt x="2319914" y="423500"/>
                  </a:lnTo>
                  <a:lnTo>
                    <a:pt x="2362280" y="481678"/>
                  </a:lnTo>
                  <a:lnTo>
                    <a:pt x="2401525" y="541050"/>
                  </a:lnTo>
                  <a:lnTo>
                    <a:pt x="2440188" y="606368"/>
                  </a:lnTo>
                  <a:lnTo>
                    <a:pt x="2474533" y="669763"/>
                  </a:lnTo>
                  <a:lnTo>
                    <a:pt x="2506953" y="737471"/>
                  </a:lnTo>
                  <a:lnTo>
                    <a:pt x="2539228" y="806666"/>
                  </a:lnTo>
                  <a:lnTo>
                    <a:pt x="2569869" y="877202"/>
                  </a:lnTo>
                  <a:lnTo>
                    <a:pt x="2597390" y="948933"/>
                  </a:lnTo>
                  <a:lnTo>
                    <a:pt x="2623422" y="1020518"/>
                  </a:lnTo>
                  <a:lnTo>
                    <a:pt x="2647676" y="1094930"/>
                  </a:lnTo>
                  <a:lnTo>
                    <a:pt x="2668808" y="1170537"/>
                  </a:lnTo>
                  <a:lnTo>
                    <a:pt x="2688308" y="1247485"/>
                  </a:lnTo>
                  <a:lnTo>
                    <a:pt x="2707952" y="1322947"/>
                  </a:lnTo>
                  <a:lnTo>
                    <a:pt x="2723134" y="1397971"/>
                  </a:lnTo>
                  <a:lnTo>
                    <a:pt x="2738170" y="1474482"/>
                  </a:lnTo>
                  <a:lnTo>
                    <a:pt x="2751864" y="1549361"/>
                  </a:lnTo>
                  <a:lnTo>
                    <a:pt x="2761095" y="1623802"/>
                  </a:lnTo>
                  <a:lnTo>
                    <a:pt x="2770325" y="1698244"/>
                  </a:lnTo>
                  <a:lnTo>
                    <a:pt x="2776726" y="1770908"/>
                  </a:lnTo>
                  <a:lnTo>
                    <a:pt x="2780151" y="1843280"/>
                  </a:lnTo>
                  <a:lnTo>
                    <a:pt x="2785064" y="1915798"/>
                  </a:lnTo>
                  <a:lnTo>
                    <a:pt x="2783267" y="1980155"/>
                  </a:lnTo>
                  <a:lnTo>
                    <a:pt x="2778348" y="2045706"/>
                  </a:lnTo>
                  <a:lnTo>
                    <a:pt x="2767915" y="2106216"/>
                  </a:lnTo>
                  <a:lnTo>
                    <a:pt x="2753310" y="2163315"/>
                  </a:lnTo>
                  <a:lnTo>
                    <a:pt x="2734242" y="2219977"/>
                  </a:lnTo>
                  <a:lnTo>
                    <a:pt x="2713977" y="2273520"/>
                  </a:lnTo>
                  <a:lnTo>
                    <a:pt x="2686420" y="2324849"/>
                  </a:lnTo>
                  <a:lnTo>
                    <a:pt x="2654544" y="2374253"/>
                  </a:lnTo>
                  <a:lnTo>
                    <a:pt x="2621472" y="2420539"/>
                  </a:lnTo>
                  <a:lnTo>
                    <a:pt x="2585716" y="2463560"/>
                  </a:lnTo>
                  <a:lnTo>
                    <a:pt x="2542667" y="2504367"/>
                  </a:lnTo>
                  <a:lnTo>
                    <a:pt x="2501396" y="2542346"/>
                  </a:lnTo>
                  <a:lnTo>
                    <a:pt x="2452833" y="2578109"/>
                  </a:lnTo>
                  <a:lnTo>
                    <a:pt x="2404415" y="2612387"/>
                  </a:lnTo>
                  <a:lnTo>
                    <a:pt x="2352116" y="2640281"/>
                  </a:lnTo>
                  <a:lnTo>
                    <a:pt x="2299817" y="2668175"/>
                  </a:lnTo>
                  <a:lnTo>
                    <a:pt x="2244834" y="2692805"/>
                  </a:lnTo>
                  <a:lnTo>
                    <a:pt x="2185534" y="2715511"/>
                  </a:lnTo>
                  <a:lnTo>
                    <a:pt x="2128012" y="2735389"/>
                  </a:lnTo>
                  <a:lnTo>
                    <a:pt x="2066318" y="2751858"/>
                  </a:lnTo>
                  <a:lnTo>
                    <a:pt x="2003428" y="2765208"/>
                  </a:lnTo>
                  <a:lnTo>
                    <a:pt x="1939196" y="2776926"/>
                  </a:lnTo>
                  <a:lnTo>
                    <a:pt x="1876742" y="2785816"/>
                  </a:lnTo>
                  <a:lnTo>
                    <a:pt x="1810117" y="2791296"/>
                  </a:lnTo>
                  <a:lnTo>
                    <a:pt x="1745271" y="2793949"/>
                  </a:lnTo>
                  <a:lnTo>
                    <a:pt x="1677740" y="2793338"/>
                  </a:lnTo>
                  <a:lnTo>
                    <a:pt x="1610355" y="2791239"/>
                  </a:lnTo>
                  <a:lnTo>
                    <a:pt x="1543115" y="2787655"/>
                  </a:lnTo>
                  <a:lnTo>
                    <a:pt x="1477946" y="2778270"/>
                  </a:lnTo>
                  <a:lnTo>
                    <a:pt x="1411434" y="2767253"/>
                  </a:lnTo>
                  <a:lnTo>
                    <a:pt x="1345359" y="2751776"/>
                  </a:lnTo>
                  <a:lnTo>
                    <a:pt x="1279284" y="2736300"/>
                  </a:lnTo>
                  <a:lnTo>
                    <a:pt x="1146521" y="2696282"/>
                  </a:lnTo>
                  <a:lnTo>
                    <a:pt x="1015536" y="2653437"/>
                  </a:lnTo>
                  <a:lnTo>
                    <a:pt x="953310" y="2629333"/>
                  </a:lnTo>
                  <a:lnTo>
                    <a:pt x="891085" y="2605228"/>
                  </a:lnTo>
                  <a:lnTo>
                    <a:pt x="827663" y="2578006"/>
                  </a:lnTo>
                  <a:lnTo>
                    <a:pt x="768849" y="2549733"/>
                  </a:lnTo>
                  <a:lnTo>
                    <a:pt x="710036" y="2521461"/>
                  </a:lnTo>
                  <a:lnTo>
                    <a:pt x="652856" y="2491848"/>
                  </a:lnTo>
                  <a:lnTo>
                    <a:pt x="597309" y="2460895"/>
                  </a:lnTo>
                  <a:lnTo>
                    <a:pt x="542054" y="2426968"/>
                  </a:lnTo>
                  <a:lnTo>
                    <a:pt x="491262" y="2393478"/>
                  </a:lnTo>
                  <a:lnTo>
                    <a:pt x="442103" y="2358648"/>
                  </a:lnTo>
                  <a:lnTo>
                    <a:pt x="393235" y="2320844"/>
                  </a:lnTo>
                  <a:lnTo>
                    <a:pt x="347488" y="2281846"/>
                  </a:lnTo>
                  <a:lnTo>
                    <a:pt x="304863" y="2241653"/>
                  </a:lnTo>
                  <a:lnTo>
                    <a:pt x="263579" y="2203091"/>
                  </a:lnTo>
                  <a:lnTo>
                    <a:pt x="225854" y="2158875"/>
                  </a:lnTo>
                  <a:lnTo>
                    <a:pt x="189907" y="2111833"/>
                  </a:lnTo>
                  <a:lnTo>
                    <a:pt x="155303" y="2066422"/>
                  </a:lnTo>
                  <a:lnTo>
                    <a:pt x="126941" y="2018621"/>
                  </a:lnTo>
                  <a:lnTo>
                    <a:pt x="98724" y="1969333"/>
                  </a:lnTo>
                  <a:lnTo>
                    <a:pt x="73774" y="1917364"/>
                  </a:lnTo>
                  <a:lnTo>
                    <a:pt x="55066" y="1863005"/>
                  </a:lnTo>
                  <a:lnTo>
                    <a:pt x="34871" y="1808500"/>
                  </a:lnTo>
                  <a:lnTo>
                    <a:pt x="22551" y="1750264"/>
                  </a:lnTo>
                  <a:lnTo>
                    <a:pt x="10376" y="1690542"/>
                  </a:lnTo>
                  <a:lnTo>
                    <a:pt x="5786" y="1630062"/>
                  </a:lnTo>
                  <a:lnTo>
                    <a:pt x="0" y="1566463"/>
                  </a:lnTo>
                  <a:lnTo>
                    <a:pt x="1797" y="1502106"/>
                  </a:lnTo>
                  <a:lnTo>
                    <a:pt x="7153" y="1432095"/>
                  </a:lnTo>
                  <a:lnTo>
                    <a:pt x="15775" y="1359402"/>
                  </a:lnTo>
                  <a:lnTo>
                    <a:pt x="30348" y="1287292"/>
                  </a:lnTo>
                  <a:lnTo>
                    <a:pt x="50872" y="1215765"/>
                  </a:lnTo>
                  <a:lnTo>
                    <a:pt x="73030" y="1142897"/>
                  </a:lnTo>
                  <a:lnTo>
                    <a:pt x="100993" y="1072099"/>
                  </a:lnTo>
                  <a:lnTo>
                    <a:pt x="131786" y="1003078"/>
                  </a:lnTo>
                  <a:lnTo>
                    <a:pt x="168675" y="933154"/>
                  </a:lnTo>
                  <a:lnTo>
                    <a:pt x="208394" y="865008"/>
                  </a:lnTo>
                  <a:lnTo>
                    <a:pt x="251089" y="797153"/>
                  </a:lnTo>
                  <a:lnTo>
                    <a:pt x="297956" y="732709"/>
                  </a:lnTo>
                  <a:lnTo>
                    <a:pt x="346165" y="669896"/>
                  </a:lnTo>
                  <a:lnTo>
                    <a:pt x="397349" y="607375"/>
                  </a:lnTo>
                  <a:lnTo>
                    <a:pt x="452705" y="548265"/>
                  </a:lnTo>
                  <a:lnTo>
                    <a:pt x="509549" y="489300"/>
                  </a:lnTo>
                  <a:lnTo>
                    <a:pt x="569078" y="433599"/>
                  </a:lnTo>
                  <a:lnTo>
                    <a:pt x="631290" y="381163"/>
                  </a:lnTo>
                  <a:lnTo>
                    <a:pt x="693212" y="331700"/>
                  </a:lnTo>
                  <a:lnTo>
                    <a:pt x="756475" y="283869"/>
                  </a:lnTo>
                  <a:lnTo>
                    <a:pt x="823911" y="239449"/>
                  </a:lnTo>
                  <a:lnTo>
                    <a:pt x="891055" y="198001"/>
                  </a:lnTo>
                  <a:lnTo>
                    <a:pt x="959251" y="161158"/>
                  </a:lnTo>
                  <a:lnTo>
                    <a:pt x="1030130" y="127580"/>
                  </a:lnTo>
                  <a:lnTo>
                    <a:pt x="1097889" y="95198"/>
                  </a:lnTo>
                  <a:lnTo>
                    <a:pt x="1171016" y="69344"/>
                  </a:lnTo>
                  <a:lnTo>
                    <a:pt x="1240876" y="46171"/>
                  </a:lnTo>
                  <a:lnTo>
                    <a:pt x="1311642" y="29090"/>
                  </a:lnTo>
                  <a:lnTo>
                    <a:pt x="1381971" y="16469"/>
                  </a:lnTo>
                  <a:lnTo>
                    <a:pt x="1452154" y="5334"/>
                  </a:lnTo>
                  <a:close/>
                </a:path>
              </a:pathLst>
            </a:custGeom>
            <a:solidFill>
              <a:srgbClr val="869ACD"/>
            </a:solidFill>
            <a:ln>
              <a:noFill/>
            </a:ln>
          </p:spPr>
          <p:style>
            <a:lnRef idx="2">
              <a:srgbClr val="DEAB81">
                <a:shade val="50000"/>
              </a:srgbClr>
            </a:lnRef>
            <a:fillRef idx="1">
              <a:srgbClr val="DEAB81"/>
            </a:fillRef>
            <a:effectRef idx="0">
              <a:srgbClr val="DEAB8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Freeform 88"/>
            <p:cNvSpPr/>
            <p:nvPr>
              <p:custDataLst>
                <p:tags r:id="rId11"/>
              </p:custDataLst>
            </p:nvPr>
          </p:nvSpPr>
          <p:spPr bwMode="auto">
            <a:xfrm>
              <a:off x="3403602" y="2771247"/>
              <a:ext cx="2687638" cy="2134021"/>
            </a:xfrm>
            <a:custGeom>
              <a:avLst/>
              <a:gdLst>
                <a:gd name="T0" fmla="*/ 0 w 2106"/>
                <a:gd name="T1" fmla="*/ 992 h 1726"/>
                <a:gd name="T2" fmla="*/ 28 w 2106"/>
                <a:gd name="T3" fmla="*/ 1060 h 1726"/>
                <a:gd name="T4" fmla="*/ 60 w 2106"/>
                <a:gd name="T5" fmla="*/ 1122 h 1726"/>
                <a:gd name="T6" fmla="*/ 100 w 2106"/>
                <a:gd name="T7" fmla="*/ 1182 h 1726"/>
                <a:gd name="T8" fmla="*/ 144 w 2106"/>
                <a:gd name="T9" fmla="*/ 1238 h 1726"/>
                <a:gd name="T10" fmla="*/ 194 w 2106"/>
                <a:gd name="T11" fmla="*/ 1292 h 1726"/>
                <a:gd name="T12" fmla="*/ 248 w 2106"/>
                <a:gd name="T13" fmla="*/ 1342 h 1726"/>
                <a:gd name="T14" fmla="*/ 306 w 2106"/>
                <a:gd name="T15" fmla="*/ 1388 h 1726"/>
                <a:gd name="T16" fmla="*/ 434 w 2106"/>
                <a:gd name="T17" fmla="*/ 1472 h 1726"/>
                <a:gd name="T18" fmla="*/ 576 w 2106"/>
                <a:gd name="T19" fmla="*/ 1544 h 1726"/>
                <a:gd name="T20" fmla="*/ 728 w 2106"/>
                <a:gd name="T21" fmla="*/ 1608 h 1726"/>
                <a:gd name="T22" fmla="*/ 888 w 2106"/>
                <a:gd name="T23" fmla="*/ 1660 h 1726"/>
                <a:gd name="T24" fmla="*/ 970 w 2106"/>
                <a:gd name="T25" fmla="*/ 1684 h 1726"/>
                <a:gd name="T26" fmla="*/ 1058 w 2106"/>
                <a:gd name="T27" fmla="*/ 1704 h 1726"/>
                <a:gd name="T28" fmla="*/ 1146 w 2106"/>
                <a:gd name="T29" fmla="*/ 1718 h 1726"/>
                <a:gd name="T30" fmla="*/ 1234 w 2106"/>
                <a:gd name="T31" fmla="*/ 1724 h 1726"/>
                <a:gd name="T32" fmla="*/ 1322 w 2106"/>
                <a:gd name="T33" fmla="*/ 1724 h 1726"/>
                <a:gd name="T34" fmla="*/ 1410 w 2106"/>
                <a:gd name="T35" fmla="*/ 1718 h 1726"/>
                <a:gd name="T36" fmla="*/ 1494 w 2106"/>
                <a:gd name="T37" fmla="*/ 1706 h 1726"/>
                <a:gd name="T38" fmla="*/ 1578 w 2106"/>
                <a:gd name="T39" fmla="*/ 1686 h 1726"/>
                <a:gd name="T40" fmla="*/ 1658 w 2106"/>
                <a:gd name="T41" fmla="*/ 1662 h 1726"/>
                <a:gd name="T42" fmla="*/ 1734 w 2106"/>
                <a:gd name="T43" fmla="*/ 1630 h 1726"/>
                <a:gd name="T44" fmla="*/ 1806 w 2106"/>
                <a:gd name="T45" fmla="*/ 1594 h 1726"/>
                <a:gd name="T46" fmla="*/ 1872 w 2106"/>
                <a:gd name="T47" fmla="*/ 1550 h 1726"/>
                <a:gd name="T48" fmla="*/ 1934 w 2106"/>
                <a:gd name="T49" fmla="*/ 1500 h 1726"/>
                <a:gd name="T50" fmla="*/ 1988 w 2106"/>
                <a:gd name="T51" fmla="*/ 1444 h 1726"/>
                <a:gd name="T52" fmla="*/ 2036 w 2106"/>
                <a:gd name="T53" fmla="*/ 1384 h 1726"/>
                <a:gd name="T54" fmla="*/ 2074 w 2106"/>
                <a:gd name="T55" fmla="*/ 1316 h 1726"/>
                <a:gd name="T56" fmla="*/ 2106 w 2106"/>
                <a:gd name="T57" fmla="*/ 1244 h 1726"/>
                <a:gd name="T58" fmla="*/ 2088 w 2106"/>
                <a:gd name="T59" fmla="*/ 1140 h 1726"/>
                <a:gd name="T60" fmla="*/ 2038 w 2106"/>
                <a:gd name="T61" fmla="*/ 932 h 1726"/>
                <a:gd name="T62" fmla="*/ 1990 w 2106"/>
                <a:gd name="T63" fmla="*/ 780 h 1726"/>
                <a:gd name="T64" fmla="*/ 1952 w 2106"/>
                <a:gd name="T65" fmla="*/ 682 h 1726"/>
                <a:gd name="T66" fmla="*/ 1910 w 2106"/>
                <a:gd name="T67" fmla="*/ 588 h 1726"/>
                <a:gd name="T68" fmla="*/ 1864 w 2106"/>
                <a:gd name="T69" fmla="*/ 498 h 1726"/>
                <a:gd name="T70" fmla="*/ 1812 w 2106"/>
                <a:gd name="T71" fmla="*/ 412 h 1726"/>
                <a:gd name="T72" fmla="*/ 1758 w 2106"/>
                <a:gd name="T73" fmla="*/ 332 h 1726"/>
                <a:gd name="T74" fmla="*/ 1698 w 2106"/>
                <a:gd name="T75" fmla="*/ 258 h 1726"/>
                <a:gd name="T76" fmla="*/ 1634 w 2106"/>
                <a:gd name="T77" fmla="*/ 194 h 1726"/>
                <a:gd name="T78" fmla="*/ 1566 w 2106"/>
                <a:gd name="T79" fmla="*/ 136 h 1726"/>
                <a:gd name="T80" fmla="*/ 1492 w 2106"/>
                <a:gd name="T81" fmla="*/ 88 h 1726"/>
                <a:gd name="T82" fmla="*/ 1416 w 2106"/>
                <a:gd name="T83" fmla="*/ 48 h 1726"/>
                <a:gd name="T84" fmla="*/ 1334 w 2106"/>
                <a:gd name="T85" fmla="*/ 22 h 1726"/>
                <a:gd name="T86" fmla="*/ 1290 w 2106"/>
                <a:gd name="T87" fmla="*/ 12 h 1726"/>
                <a:gd name="T88" fmla="*/ 1196 w 2106"/>
                <a:gd name="T89" fmla="*/ 0 h 1726"/>
                <a:gd name="T90" fmla="*/ 1100 w 2106"/>
                <a:gd name="T91" fmla="*/ 4 h 1726"/>
                <a:gd name="T92" fmla="*/ 1002 w 2106"/>
                <a:gd name="T93" fmla="*/ 20 h 1726"/>
                <a:gd name="T94" fmla="*/ 904 w 2106"/>
                <a:gd name="T95" fmla="*/ 46 h 1726"/>
                <a:gd name="T96" fmla="*/ 804 w 2106"/>
                <a:gd name="T97" fmla="*/ 84 h 1726"/>
                <a:gd name="T98" fmla="*/ 708 w 2106"/>
                <a:gd name="T99" fmla="*/ 132 h 1726"/>
                <a:gd name="T100" fmla="*/ 614 w 2106"/>
                <a:gd name="T101" fmla="*/ 190 h 1726"/>
                <a:gd name="T102" fmla="*/ 522 w 2106"/>
                <a:gd name="T103" fmla="*/ 256 h 1726"/>
                <a:gd name="T104" fmla="*/ 434 w 2106"/>
                <a:gd name="T105" fmla="*/ 330 h 1726"/>
                <a:gd name="T106" fmla="*/ 350 w 2106"/>
                <a:gd name="T107" fmla="*/ 410 h 1726"/>
                <a:gd name="T108" fmla="*/ 272 w 2106"/>
                <a:gd name="T109" fmla="*/ 498 h 1726"/>
                <a:gd name="T110" fmla="*/ 202 w 2106"/>
                <a:gd name="T111" fmla="*/ 590 h 1726"/>
                <a:gd name="T112" fmla="*/ 138 w 2106"/>
                <a:gd name="T113" fmla="*/ 686 h 1726"/>
                <a:gd name="T114" fmla="*/ 82 w 2106"/>
                <a:gd name="T115" fmla="*/ 786 h 1726"/>
                <a:gd name="T116" fmla="*/ 36 w 2106"/>
                <a:gd name="T117" fmla="*/ 888 h 1726"/>
                <a:gd name="T118" fmla="*/ 0 w 2106"/>
                <a:gd name="T119" fmla="*/ 992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1726">
                  <a:moveTo>
                    <a:pt x="0" y="992"/>
                  </a:moveTo>
                  <a:lnTo>
                    <a:pt x="0" y="992"/>
                  </a:lnTo>
                  <a:lnTo>
                    <a:pt x="14" y="1026"/>
                  </a:lnTo>
                  <a:lnTo>
                    <a:pt x="28" y="1060"/>
                  </a:lnTo>
                  <a:lnTo>
                    <a:pt x="44" y="1092"/>
                  </a:lnTo>
                  <a:lnTo>
                    <a:pt x="60" y="1122"/>
                  </a:lnTo>
                  <a:lnTo>
                    <a:pt x="80" y="1154"/>
                  </a:lnTo>
                  <a:lnTo>
                    <a:pt x="100" y="1182"/>
                  </a:lnTo>
                  <a:lnTo>
                    <a:pt x="122" y="1212"/>
                  </a:lnTo>
                  <a:lnTo>
                    <a:pt x="144" y="1238"/>
                  </a:lnTo>
                  <a:lnTo>
                    <a:pt x="168" y="1266"/>
                  </a:lnTo>
                  <a:lnTo>
                    <a:pt x="194" y="1292"/>
                  </a:lnTo>
                  <a:lnTo>
                    <a:pt x="220" y="1316"/>
                  </a:lnTo>
                  <a:lnTo>
                    <a:pt x="248" y="1342"/>
                  </a:lnTo>
                  <a:lnTo>
                    <a:pt x="276" y="1364"/>
                  </a:lnTo>
                  <a:lnTo>
                    <a:pt x="306" y="1388"/>
                  </a:lnTo>
                  <a:lnTo>
                    <a:pt x="368" y="1432"/>
                  </a:lnTo>
                  <a:lnTo>
                    <a:pt x="434" y="1472"/>
                  </a:lnTo>
                  <a:lnTo>
                    <a:pt x="504" y="1510"/>
                  </a:lnTo>
                  <a:lnTo>
                    <a:pt x="576" y="1544"/>
                  </a:lnTo>
                  <a:lnTo>
                    <a:pt x="650" y="1578"/>
                  </a:lnTo>
                  <a:lnTo>
                    <a:pt x="728" y="1608"/>
                  </a:lnTo>
                  <a:lnTo>
                    <a:pt x="806" y="1634"/>
                  </a:lnTo>
                  <a:lnTo>
                    <a:pt x="888" y="1660"/>
                  </a:lnTo>
                  <a:lnTo>
                    <a:pt x="970" y="1684"/>
                  </a:lnTo>
                  <a:lnTo>
                    <a:pt x="970" y="1684"/>
                  </a:lnTo>
                  <a:lnTo>
                    <a:pt x="1014" y="1694"/>
                  </a:lnTo>
                  <a:lnTo>
                    <a:pt x="1058" y="1704"/>
                  </a:lnTo>
                  <a:lnTo>
                    <a:pt x="1102" y="1712"/>
                  </a:lnTo>
                  <a:lnTo>
                    <a:pt x="1146" y="1718"/>
                  </a:lnTo>
                  <a:lnTo>
                    <a:pt x="1190" y="1722"/>
                  </a:lnTo>
                  <a:lnTo>
                    <a:pt x="1234" y="1724"/>
                  </a:lnTo>
                  <a:lnTo>
                    <a:pt x="1278" y="1726"/>
                  </a:lnTo>
                  <a:lnTo>
                    <a:pt x="1322" y="1724"/>
                  </a:lnTo>
                  <a:lnTo>
                    <a:pt x="1366" y="1722"/>
                  </a:lnTo>
                  <a:lnTo>
                    <a:pt x="1410" y="1718"/>
                  </a:lnTo>
                  <a:lnTo>
                    <a:pt x="1452" y="1712"/>
                  </a:lnTo>
                  <a:lnTo>
                    <a:pt x="1494" y="1706"/>
                  </a:lnTo>
                  <a:lnTo>
                    <a:pt x="1536" y="1698"/>
                  </a:lnTo>
                  <a:lnTo>
                    <a:pt x="1578" y="1686"/>
                  </a:lnTo>
                  <a:lnTo>
                    <a:pt x="1618" y="1676"/>
                  </a:lnTo>
                  <a:lnTo>
                    <a:pt x="1658" y="1662"/>
                  </a:lnTo>
                  <a:lnTo>
                    <a:pt x="1696" y="1646"/>
                  </a:lnTo>
                  <a:lnTo>
                    <a:pt x="1734" y="1630"/>
                  </a:lnTo>
                  <a:lnTo>
                    <a:pt x="1770" y="1612"/>
                  </a:lnTo>
                  <a:lnTo>
                    <a:pt x="1806" y="1594"/>
                  </a:lnTo>
                  <a:lnTo>
                    <a:pt x="1840" y="1572"/>
                  </a:lnTo>
                  <a:lnTo>
                    <a:pt x="1872" y="1550"/>
                  </a:lnTo>
                  <a:lnTo>
                    <a:pt x="1904" y="1526"/>
                  </a:lnTo>
                  <a:lnTo>
                    <a:pt x="1934" y="1500"/>
                  </a:lnTo>
                  <a:lnTo>
                    <a:pt x="1962" y="1474"/>
                  </a:lnTo>
                  <a:lnTo>
                    <a:pt x="1988" y="1444"/>
                  </a:lnTo>
                  <a:lnTo>
                    <a:pt x="2012" y="1414"/>
                  </a:lnTo>
                  <a:lnTo>
                    <a:pt x="2036" y="1384"/>
                  </a:lnTo>
                  <a:lnTo>
                    <a:pt x="2056" y="1350"/>
                  </a:lnTo>
                  <a:lnTo>
                    <a:pt x="2074" y="1316"/>
                  </a:lnTo>
                  <a:lnTo>
                    <a:pt x="2092" y="1280"/>
                  </a:lnTo>
                  <a:lnTo>
                    <a:pt x="2106" y="1244"/>
                  </a:lnTo>
                  <a:lnTo>
                    <a:pt x="2106" y="1244"/>
                  </a:lnTo>
                  <a:lnTo>
                    <a:pt x="2088" y="1140"/>
                  </a:lnTo>
                  <a:lnTo>
                    <a:pt x="2064" y="1036"/>
                  </a:lnTo>
                  <a:lnTo>
                    <a:pt x="2038" y="932"/>
                  </a:lnTo>
                  <a:lnTo>
                    <a:pt x="2006" y="832"/>
                  </a:lnTo>
                  <a:lnTo>
                    <a:pt x="1990" y="780"/>
                  </a:lnTo>
                  <a:lnTo>
                    <a:pt x="1972" y="732"/>
                  </a:lnTo>
                  <a:lnTo>
                    <a:pt x="1952" y="682"/>
                  </a:lnTo>
                  <a:lnTo>
                    <a:pt x="1932" y="634"/>
                  </a:lnTo>
                  <a:lnTo>
                    <a:pt x="1910" y="588"/>
                  </a:lnTo>
                  <a:lnTo>
                    <a:pt x="1888" y="542"/>
                  </a:lnTo>
                  <a:lnTo>
                    <a:pt x="1864" y="498"/>
                  </a:lnTo>
                  <a:lnTo>
                    <a:pt x="1838" y="454"/>
                  </a:lnTo>
                  <a:lnTo>
                    <a:pt x="1812" y="412"/>
                  </a:lnTo>
                  <a:lnTo>
                    <a:pt x="1786" y="372"/>
                  </a:lnTo>
                  <a:lnTo>
                    <a:pt x="1758" y="332"/>
                  </a:lnTo>
                  <a:lnTo>
                    <a:pt x="1728" y="294"/>
                  </a:lnTo>
                  <a:lnTo>
                    <a:pt x="1698" y="258"/>
                  </a:lnTo>
                  <a:lnTo>
                    <a:pt x="1666" y="226"/>
                  </a:lnTo>
                  <a:lnTo>
                    <a:pt x="1634" y="194"/>
                  </a:lnTo>
                  <a:lnTo>
                    <a:pt x="1600" y="164"/>
                  </a:lnTo>
                  <a:lnTo>
                    <a:pt x="1566" y="136"/>
                  </a:lnTo>
                  <a:lnTo>
                    <a:pt x="1530" y="110"/>
                  </a:lnTo>
                  <a:lnTo>
                    <a:pt x="1492" y="88"/>
                  </a:lnTo>
                  <a:lnTo>
                    <a:pt x="1454" y="66"/>
                  </a:lnTo>
                  <a:lnTo>
                    <a:pt x="1416" y="48"/>
                  </a:lnTo>
                  <a:lnTo>
                    <a:pt x="1376" y="34"/>
                  </a:lnTo>
                  <a:lnTo>
                    <a:pt x="1334" y="22"/>
                  </a:lnTo>
                  <a:lnTo>
                    <a:pt x="1290" y="12"/>
                  </a:lnTo>
                  <a:lnTo>
                    <a:pt x="1290" y="12"/>
                  </a:lnTo>
                  <a:lnTo>
                    <a:pt x="1244" y="4"/>
                  </a:lnTo>
                  <a:lnTo>
                    <a:pt x="1196" y="0"/>
                  </a:lnTo>
                  <a:lnTo>
                    <a:pt x="1148" y="0"/>
                  </a:lnTo>
                  <a:lnTo>
                    <a:pt x="1100" y="4"/>
                  </a:lnTo>
                  <a:lnTo>
                    <a:pt x="1050" y="10"/>
                  </a:lnTo>
                  <a:lnTo>
                    <a:pt x="1002" y="20"/>
                  </a:lnTo>
                  <a:lnTo>
                    <a:pt x="952" y="32"/>
                  </a:lnTo>
                  <a:lnTo>
                    <a:pt x="904" y="46"/>
                  </a:lnTo>
                  <a:lnTo>
                    <a:pt x="854" y="64"/>
                  </a:lnTo>
                  <a:lnTo>
                    <a:pt x="804" y="84"/>
                  </a:lnTo>
                  <a:lnTo>
                    <a:pt x="756" y="108"/>
                  </a:lnTo>
                  <a:lnTo>
                    <a:pt x="708" y="132"/>
                  </a:lnTo>
                  <a:lnTo>
                    <a:pt x="660" y="160"/>
                  </a:lnTo>
                  <a:lnTo>
                    <a:pt x="614" y="190"/>
                  </a:lnTo>
                  <a:lnTo>
                    <a:pt x="566" y="222"/>
                  </a:lnTo>
                  <a:lnTo>
                    <a:pt x="522" y="256"/>
                  </a:lnTo>
                  <a:lnTo>
                    <a:pt x="476" y="292"/>
                  </a:lnTo>
                  <a:lnTo>
                    <a:pt x="434" y="330"/>
                  </a:lnTo>
                  <a:lnTo>
                    <a:pt x="390" y="370"/>
                  </a:lnTo>
                  <a:lnTo>
                    <a:pt x="350" y="410"/>
                  </a:lnTo>
                  <a:lnTo>
                    <a:pt x="310" y="454"/>
                  </a:lnTo>
                  <a:lnTo>
                    <a:pt x="272" y="498"/>
                  </a:lnTo>
                  <a:lnTo>
                    <a:pt x="236" y="542"/>
                  </a:lnTo>
                  <a:lnTo>
                    <a:pt x="202" y="590"/>
                  </a:lnTo>
                  <a:lnTo>
                    <a:pt x="168" y="636"/>
                  </a:lnTo>
                  <a:lnTo>
                    <a:pt x="138" y="686"/>
                  </a:lnTo>
                  <a:lnTo>
                    <a:pt x="108" y="734"/>
                  </a:lnTo>
                  <a:lnTo>
                    <a:pt x="82" y="786"/>
                  </a:lnTo>
                  <a:lnTo>
                    <a:pt x="58" y="836"/>
                  </a:lnTo>
                  <a:lnTo>
                    <a:pt x="36" y="888"/>
                  </a:lnTo>
                  <a:lnTo>
                    <a:pt x="18" y="940"/>
                  </a:lnTo>
                  <a:lnTo>
                    <a:pt x="0" y="992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DEAB81">
                <a:lumMod val="20000"/>
                <a:lumOff val="80000"/>
                <a:alpha val="20000"/>
              </a:srgbClr>
            </a:solidFill>
            <a:ln w="3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rmAutofit/>
            </a:bodyPr>
            <a:lstStyle/>
            <a:p>
              <a:endParaRPr lang="zh-CN" altLang="en-US"/>
            </a:p>
          </p:txBody>
        </p:sp>
        <p:sp>
          <p:nvSpPr>
            <p:cNvPr id="22" name="Text Box 73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694110" y="3558647"/>
              <a:ext cx="2160588" cy="742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pPr algn="ctr" eaLnBrk="0" hangingPunct="0">
                <a:lnSpc>
                  <a:spcPct val="75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省力杠杆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13"/>
            </p:custDataLst>
          </p:nvPr>
        </p:nvGrpSpPr>
        <p:grpSpPr>
          <a:xfrm>
            <a:off x="8809309" y="1530109"/>
            <a:ext cx="1354088" cy="1358407"/>
            <a:chOff x="3343391" y="2111319"/>
            <a:chExt cx="2785064" cy="2793949"/>
          </a:xfrm>
        </p:grpSpPr>
        <p:sp>
          <p:nvSpPr>
            <p:cNvPr id="25" name="任意多边形 24"/>
            <p:cNvSpPr/>
            <p:nvPr>
              <p:custDataLst>
                <p:tags r:id="rId14"/>
              </p:custDataLst>
            </p:nvPr>
          </p:nvSpPr>
          <p:spPr>
            <a:xfrm>
              <a:off x="3343391" y="2111319"/>
              <a:ext cx="2785064" cy="2793949"/>
            </a:xfrm>
            <a:custGeom>
              <a:avLst/>
              <a:gdLst>
                <a:gd name="connsiteX0" fmla="*/ 1520268 w 2785064"/>
                <a:gd name="connsiteY0" fmla="*/ 0 h 2793949"/>
                <a:gd name="connsiteX1" fmla="*/ 1590774 w 2785064"/>
                <a:gd name="connsiteY1" fmla="*/ 903 h 2793949"/>
                <a:gd name="connsiteX2" fmla="*/ 1659210 w 2785064"/>
                <a:gd name="connsiteY2" fmla="*/ 7606 h 2793949"/>
                <a:gd name="connsiteX3" fmla="*/ 1691940 w 2785064"/>
                <a:gd name="connsiteY3" fmla="*/ 10812 h 2793949"/>
                <a:gd name="connsiteX4" fmla="*/ 1725721 w 2785064"/>
                <a:gd name="connsiteY4" fmla="*/ 18623 h 2793949"/>
                <a:gd name="connsiteX5" fmla="*/ 1758306 w 2785064"/>
                <a:gd name="connsiteY5" fmla="*/ 23316 h 2793949"/>
                <a:gd name="connsiteX6" fmla="*/ 1788821 w 2785064"/>
                <a:gd name="connsiteY6" fmla="*/ 33808 h 2793949"/>
                <a:gd name="connsiteX7" fmla="*/ 1851483 w 2785064"/>
                <a:gd name="connsiteY7" fmla="*/ 53453 h 2793949"/>
                <a:gd name="connsiteX8" fmla="*/ 1912076 w 2785064"/>
                <a:gd name="connsiteY8" fmla="*/ 78898 h 2793949"/>
                <a:gd name="connsiteX9" fmla="*/ 1970743 w 2785064"/>
                <a:gd name="connsiteY9" fmla="*/ 108657 h 2793949"/>
                <a:gd name="connsiteX10" fmla="*/ 2027632 w 2785064"/>
                <a:gd name="connsiteY10" fmla="*/ 141243 h 2793949"/>
                <a:gd name="connsiteX11" fmla="*/ 2079330 w 2785064"/>
                <a:gd name="connsiteY11" fmla="*/ 180824 h 2793949"/>
                <a:gd name="connsiteX12" fmla="*/ 2132369 w 2785064"/>
                <a:gd name="connsiteY12" fmla="*/ 222037 h 2793949"/>
                <a:gd name="connsiteX13" fmla="*/ 2183485 w 2785064"/>
                <a:gd name="connsiteY13" fmla="*/ 267565 h 2793949"/>
                <a:gd name="connsiteX14" fmla="*/ 2229845 w 2785064"/>
                <a:gd name="connsiteY14" fmla="*/ 315628 h 2793949"/>
                <a:gd name="connsiteX15" fmla="*/ 2277257 w 2785064"/>
                <a:gd name="connsiteY15" fmla="*/ 368296 h 2793949"/>
                <a:gd name="connsiteX16" fmla="*/ 2319914 w 2785064"/>
                <a:gd name="connsiteY16" fmla="*/ 423500 h 2793949"/>
                <a:gd name="connsiteX17" fmla="*/ 2362280 w 2785064"/>
                <a:gd name="connsiteY17" fmla="*/ 481678 h 2793949"/>
                <a:gd name="connsiteX18" fmla="*/ 2401525 w 2785064"/>
                <a:gd name="connsiteY18" fmla="*/ 541050 h 2793949"/>
                <a:gd name="connsiteX19" fmla="*/ 2440188 w 2785064"/>
                <a:gd name="connsiteY19" fmla="*/ 606368 h 2793949"/>
                <a:gd name="connsiteX20" fmla="*/ 2474533 w 2785064"/>
                <a:gd name="connsiteY20" fmla="*/ 669763 h 2793949"/>
                <a:gd name="connsiteX21" fmla="*/ 2506953 w 2785064"/>
                <a:gd name="connsiteY21" fmla="*/ 737471 h 2793949"/>
                <a:gd name="connsiteX22" fmla="*/ 2539228 w 2785064"/>
                <a:gd name="connsiteY22" fmla="*/ 806666 h 2793949"/>
                <a:gd name="connsiteX23" fmla="*/ 2569869 w 2785064"/>
                <a:gd name="connsiteY23" fmla="*/ 877202 h 2793949"/>
                <a:gd name="connsiteX24" fmla="*/ 2597390 w 2785064"/>
                <a:gd name="connsiteY24" fmla="*/ 948933 h 2793949"/>
                <a:gd name="connsiteX25" fmla="*/ 2623422 w 2785064"/>
                <a:gd name="connsiteY25" fmla="*/ 1020518 h 2793949"/>
                <a:gd name="connsiteX26" fmla="*/ 2647676 w 2785064"/>
                <a:gd name="connsiteY26" fmla="*/ 1094930 h 2793949"/>
                <a:gd name="connsiteX27" fmla="*/ 2668808 w 2785064"/>
                <a:gd name="connsiteY27" fmla="*/ 1170537 h 2793949"/>
                <a:gd name="connsiteX28" fmla="*/ 2688308 w 2785064"/>
                <a:gd name="connsiteY28" fmla="*/ 1247485 h 2793949"/>
                <a:gd name="connsiteX29" fmla="*/ 2707952 w 2785064"/>
                <a:gd name="connsiteY29" fmla="*/ 1322947 h 2793949"/>
                <a:gd name="connsiteX30" fmla="*/ 2723134 w 2785064"/>
                <a:gd name="connsiteY30" fmla="*/ 1397971 h 2793949"/>
                <a:gd name="connsiteX31" fmla="*/ 2738170 w 2785064"/>
                <a:gd name="connsiteY31" fmla="*/ 1474482 h 2793949"/>
                <a:gd name="connsiteX32" fmla="*/ 2751864 w 2785064"/>
                <a:gd name="connsiteY32" fmla="*/ 1549361 h 2793949"/>
                <a:gd name="connsiteX33" fmla="*/ 2761095 w 2785064"/>
                <a:gd name="connsiteY33" fmla="*/ 1623802 h 2793949"/>
                <a:gd name="connsiteX34" fmla="*/ 2770325 w 2785064"/>
                <a:gd name="connsiteY34" fmla="*/ 1698244 h 2793949"/>
                <a:gd name="connsiteX35" fmla="*/ 2776726 w 2785064"/>
                <a:gd name="connsiteY35" fmla="*/ 1770908 h 2793949"/>
                <a:gd name="connsiteX36" fmla="*/ 2780151 w 2785064"/>
                <a:gd name="connsiteY36" fmla="*/ 1843280 h 2793949"/>
                <a:gd name="connsiteX37" fmla="*/ 2785064 w 2785064"/>
                <a:gd name="connsiteY37" fmla="*/ 1915798 h 2793949"/>
                <a:gd name="connsiteX38" fmla="*/ 2783267 w 2785064"/>
                <a:gd name="connsiteY38" fmla="*/ 1980155 h 2793949"/>
                <a:gd name="connsiteX39" fmla="*/ 2778348 w 2785064"/>
                <a:gd name="connsiteY39" fmla="*/ 2045706 h 2793949"/>
                <a:gd name="connsiteX40" fmla="*/ 2767915 w 2785064"/>
                <a:gd name="connsiteY40" fmla="*/ 2106216 h 2793949"/>
                <a:gd name="connsiteX41" fmla="*/ 2753310 w 2785064"/>
                <a:gd name="connsiteY41" fmla="*/ 2163315 h 2793949"/>
                <a:gd name="connsiteX42" fmla="*/ 2734242 w 2785064"/>
                <a:gd name="connsiteY42" fmla="*/ 2219977 h 2793949"/>
                <a:gd name="connsiteX43" fmla="*/ 2713977 w 2785064"/>
                <a:gd name="connsiteY43" fmla="*/ 2273520 h 2793949"/>
                <a:gd name="connsiteX44" fmla="*/ 2686420 w 2785064"/>
                <a:gd name="connsiteY44" fmla="*/ 2324849 h 2793949"/>
                <a:gd name="connsiteX45" fmla="*/ 2654544 w 2785064"/>
                <a:gd name="connsiteY45" fmla="*/ 2374253 h 2793949"/>
                <a:gd name="connsiteX46" fmla="*/ 2621472 w 2785064"/>
                <a:gd name="connsiteY46" fmla="*/ 2420539 h 2793949"/>
                <a:gd name="connsiteX47" fmla="*/ 2585716 w 2785064"/>
                <a:gd name="connsiteY47" fmla="*/ 2463560 h 2793949"/>
                <a:gd name="connsiteX48" fmla="*/ 2542667 w 2785064"/>
                <a:gd name="connsiteY48" fmla="*/ 2504367 h 2793949"/>
                <a:gd name="connsiteX49" fmla="*/ 2501396 w 2785064"/>
                <a:gd name="connsiteY49" fmla="*/ 2542346 h 2793949"/>
                <a:gd name="connsiteX50" fmla="*/ 2452833 w 2785064"/>
                <a:gd name="connsiteY50" fmla="*/ 2578109 h 2793949"/>
                <a:gd name="connsiteX51" fmla="*/ 2404415 w 2785064"/>
                <a:gd name="connsiteY51" fmla="*/ 2612387 h 2793949"/>
                <a:gd name="connsiteX52" fmla="*/ 2352116 w 2785064"/>
                <a:gd name="connsiteY52" fmla="*/ 2640281 h 2793949"/>
                <a:gd name="connsiteX53" fmla="*/ 2299817 w 2785064"/>
                <a:gd name="connsiteY53" fmla="*/ 2668175 h 2793949"/>
                <a:gd name="connsiteX54" fmla="*/ 2244834 w 2785064"/>
                <a:gd name="connsiteY54" fmla="*/ 2692805 h 2793949"/>
                <a:gd name="connsiteX55" fmla="*/ 2185534 w 2785064"/>
                <a:gd name="connsiteY55" fmla="*/ 2715511 h 2793949"/>
                <a:gd name="connsiteX56" fmla="*/ 2128012 w 2785064"/>
                <a:gd name="connsiteY56" fmla="*/ 2735389 h 2793949"/>
                <a:gd name="connsiteX57" fmla="*/ 2066318 w 2785064"/>
                <a:gd name="connsiteY57" fmla="*/ 2751858 h 2793949"/>
                <a:gd name="connsiteX58" fmla="*/ 2003428 w 2785064"/>
                <a:gd name="connsiteY58" fmla="*/ 2765208 h 2793949"/>
                <a:gd name="connsiteX59" fmla="*/ 1939196 w 2785064"/>
                <a:gd name="connsiteY59" fmla="*/ 2776926 h 2793949"/>
                <a:gd name="connsiteX60" fmla="*/ 1876742 w 2785064"/>
                <a:gd name="connsiteY60" fmla="*/ 2785816 h 2793949"/>
                <a:gd name="connsiteX61" fmla="*/ 1810117 w 2785064"/>
                <a:gd name="connsiteY61" fmla="*/ 2791296 h 2793949"/>
                <a:gd name="connsiteX62" fmla="*/ 1745271 w 2785064"/>
                <a:gd name="connsiteY62" fmla="*/ 2793949 h 2793949"/>
                <a:gd name="connsiteX63" fmla="*/ 1677740 w 2785064"/>
                <a:gd name="connsiteY63" fmla="*/ 2793338 h 2793949"/>
                <a:gd name="connsiteX64" fmla="*/ 1610355 w 2785064"/>
                <a:gd name="connsiteY64" fmla="*/ 2791239 h 2793949"/>
                <a:gd name="connsiteX65" fmla="*/ 1543115 w 2785064"/>
                <a:gd name="connsiteY65" fmla="*/ 2787655 h 2793949"/>
                <a:gd name="connsiteX66" fmla="*/ 1477946 w 2785064"/>
                <a:gd name="connsiteY66" fmla="*/ 2778270 h 2793949"/>
                <a:gd name="connsiteX67" fmla="*/ 1411434 w 2785064"/>
                <a:gd name="connsiteY67" fmla="*/ 2767253 h 2793949"/>
                <a:gd name="connsiteX68" fmla="*/ 1345359 w 2785064"/>
                <a:gd name="connsiteY68" fmla="*/ 2751776 h 2793949"/>
                <a:gd name="connsiteX69" fmla="*/ 1279284 w 2785064"/>
                <a:gd name="connsiteY69" fmla="*/ 2736300 h 2793949"/>
                <a:gd name="connsiteX70" fmla="*/ 1146521 w 2785064"/>
                <a:gd name="connsiteY70" fmla="*/ 2696282 h 2793949"/>
                <a:gd name="connsiteX71" fmla="*/ 1015536 w 2785064"/>
                <a:gd name="connsiteY71" fmla="*/ 2653437 h 2793949"/>
                <a:gd name="connsiteX72" fmla="*/ 953310 w 2785064"/>
                <a:gd name="connsiteY72" fmla="*/ 2629333 h 2793949"/>
                <a:gd name="connsiteX73" fmla="*/ 891085 w 2785064"/>
                <a:gd name="connsiteY73" fmla="*/ 2605228 h 2793949"/>
                <a:gd name="connsiteX74" fmla="*/ 827663 w 2785064"/>
                <a:gd name="connsiteY74" fmla="*/ 2578006 h 2793949"/>
                <a:gd name="connsiteX75" fmla="*/ 768849 w 2785064"/>
                <a:gd name="connsiteY75" fmla="*/ 2549733 h 2793949"/>
                <a:gd name="connsiteX76" fmla="*/ 710036 w 2785064"/>
                <a:gd name="connsiteY76" fmla="*/ 2521461 h 2793949"/>
                <a:gd name="connsiteX77" fmla="*/ 652856 w 2785064"/>
                <a:gd name="connsiteY77" fmla="*/ 2491848 h 2793949"/>
                <a:gd name="connsiteX78" fmla="*/ 597309 w 2785064"/>
                <a:gd name="connsiteY78" fmla="*/ 2460895 h 2793949"/>
                <a:gd name="connsiteX79" fmla="*/ 542054 w 2785064"/>
                <a:gd name="connsiteY79" fmla="*/ 2426968 h 2793949"/>
                <a:gd name="connsiteX80" fmla="*/ 491262 w 2785064"/>
                <a:gd name="connsiteY80" fmla="*/ 2393478 h 2793949"/>
                <a:gd name="connsiteX81" fmla="*/ 442103 w 2785064"/>
                <a:gd name="connsiteY81" fmla="*/ 2358648 h 2793949"/>
                <a:gd name="connsiteX82" fmla="*/ 393235 w 2785064"/>
                <a:gd name="connsiteY82" fmla="*/ 2320844 h 2793949"/>
                <a:gd name="connsiteX83" fmla="*/ 347488 w 2785064"/>
                <a:gd name="connsiteY83" fmla="*/ 2281846 h 2793949"/>
                <a:gd name="connsiteX84" fmla="*/ 304863 w 2785064"/>
                <a:gd name="connsiteY84" fmla="*/ 2241653 h 2793949"/>
                <a:gd name="connsiteX85" fmla="*/ 263579 w 2785064"/>
                <a:gd name="connsiteY85" fmla="*/ 2203091 h 2793949"/>
                <a:gd name="connsiteX86" fmla="*/ 225854 w 2785064"/>
                <a:gd name="connsiteY86" fmla="*/ 2158875 h 2793949"/>
                <a:gd name="connsiteX87" fmla="*/ 189907 w 2785064"/>
                <a:gd name="connsiteY87" fmla="*/ 2111833 h 2793949"/>
                <a:gd name="connsiteX88" fmla="*/ 155303 w 2785064"/>
                <a:gd name="connsiteY88" fmla="*/ 2066422 h 2793949"/>
                <a:gd name="connsiteX89" fmla="*/ 126941 w 2785064"/>
                <a:gd name="connsiteY89" fmla="*/ 2018621 h 2793949"/>
                <a:gd name="connsiteX90" fmla="*/ 98724 w 2785064"/>
                <a:gd name="connsiteY90" fmla="*/ 1969333 h 2793949"/>
                <a:gd name="connsiteX91" fmla="*/ 73774 w 2785064"/>
                <a:gd name="connsiteY91" fmla="*/ 1917364 h 2793949"/>
                <a:gd name="connsiteX92" fmla="*/ 55066 w 2785064"/>
                <a:gd name="connsiteY92" fmla="*/ 1863005 h 2793949"/>
                <a:gd name="connsiteX93" fmla="*/ 34871 w 2785064"/>
                <a:gd name="connsiteY93" fmla="*/ 1808500 h 2793949"/>
                <a:gd name="connsiteX94" fmla="*/ 22551 w 2785064"/>
                <a:gd name="connsiteY94" fmla="*/ 1750264 h 2793949"/>
                <a:gd name="connsiteX95" fmla="*/ 10376 w 2785064"/>
                <a:gd name="connsiteY95" fmla="*/ 1690542 h 2793949"/>
                <a:gd name="connsiteX96" fmla="*/ 5786 w 2785064"/>
                <a:gd name="connsiteY96" fmla="*/ 1630062 h 2793949"/>
                <a:gd name="connsiteX97" fmla="*/ 0 w 2785064"/>
                <a:gd name="connsiteY97" fmla="*/ 1566463 h 2793949"/>
                <a:gd name="connsiteX98" fmla="*/ 1797 w 2785064"/>
                <a:gd name="connsiteY98" fmla="*/ 1502106 h 2793949"/>
                <a:gd name="connsiteX99" fmla="*/ 7153 w 2785064"/>
                <a:gd name="connsiteY99" fmla="*/ 1432095 h 2793949"/>
                <a:gd name="connsiteX100" fmla="*/ 15775 w 2785064"/>
                <a:gd name="connsiteY100" fmla="*/ 1359402 h 2793949"/>
                <a:gd name="connsiteX101" fmla="*/ 30348 w 2785064"/>
                <a:gd name="connsiteY101" fmla="*/ 1287292 h 2793949"/>
                <a:gd name="connsiteX102" fmla="*/ 50872 w 2785064"/>
                <a:gd name="connsiteY102" fmla="*/ 1215765 h 2793949"/>
                <a:gd name="connsiteX103" fmla="*/ 73030 w 2785064"/>
                <a:gd name="connsiteY103" fmla="*/ 1142897 h 2793949"/>
                <a:gd name="connsiteX104" fmla="*/ 100993 w 2785064"/>
                <a:gd name="connsiteY104" fmla="*/ 1072099 h 2793949"/>
                <a:gd name="connsiteX105" fmla="*/ 131786 w 2785064"/>
                <a:gd name="connsiteY105" fmla="*/ 1003078 h 2793949"/>
                <a:gd name="connsiteX106" fmla="*/ 168675 w 2785064"/>
                <a:gd name="connsiteY106" fmla="*/ 933154 h 2793949"/>
                <a:gd name="connsiteX107" fmla="*/ 208394 w 2785064"/>
                <a:gd name="connsiteY107" fmla="*/ 865008 h 2793949"/>
                <a:gd name="connsiteX108" fmla="*/ 251089 w 2785064"/>
                <a:gd name="connsiteY108" fmla="*/ 797153 h 2793949"/>
                <a:gd name="connsiteX109" fmla="*/ 297956 w 2785064"/>
                <a:gd name="connsiteY109" fmla="*/ 732709 h 2793949"/>
                <a:gd name="connsiteX110" fmla="*/ 346165 w 2785064"/>
                <a:gd name="connsiteY110" fmla="*/ 669896 h 2793949"/>
                <a:gd name="connsiteX111" fmla="*/ 397349 w 2785064"/>
                <a:gd name="connsiteY111" fmla="*/ 607375 h 2793949"/>
                <a:gd name="connsiteX112" fmla="*/ 452705 w 2785064"/>
                <a:gd name="connsiteY112" fmla="*/ 548265 h 2793949"/>
                <a:gd name="connsiteX113" fmla="*/ 509549 w 2785064"/>
                <a:gd name="connsiteY113" fmla="*/ 489300 h 2793949"/>
                <a:gd name="connsiteX114" fmla="*/ 569078 w 2785064"/>
                <a:gd name="connsiteY114" fmla="*/ 433599 h 2793949"/>
                <a:gd name="connsiteX115" fmla="*/ 631290 w 2785064"/>
                <a:gd name="connsiteY115" fmla="*/ 381163 h 2793949"/>
                <a:gd name="connsiteX116" fmla="*/ 693212 w 2785064"/>
                <a:gd name="connsiteY116" fmla="*/ 331700 h 2793949"/>
                <a:gd name="connsiteX117" fmla="*/ 756475 w 2785064"/>
                <a:gd name="connsiteY117" fmla="*/ 283869 h 2793949"/>
                <a:gd name="connsiteX118" fmla="*/ 823911 w 2785064"/>
                <a:gd name="connsiteY118" fmla="*/ 239449 h 2793949"/>
                <a:gd name="connsiteX119" fmla="*/ 891055 w 2785064"/>
                <a:gd name="connsiteY119" fmla="*/ 198001 h 2793949"/>
                <a:gd name="connsiteX120" fmla="*/ 959251 w 2785064"/>
                <a:gd name="connsiteY120" fmla="*/ 161158 h 2793949"/>
                <a:gd name="connsiteX121" fmla="*/ 1030130 w 2785064"/>
                <a:gd name="connsiteY121" fmla="*/ 127580 h 2793949"/>
                <a:gd name="connsiteX122" fmla="*/ 1097889 w 2785064"/>
                <a:gd name="connsiteY122" fmla="*/ 95198 h 2793949"/>
                <a:gd name="connsiteX123" fmla="*/ 1171016 w 2785064"/>
                <a:gd name="connsiteY123" fmla="*/ 69344 h 2793949"/>
                <a:gd name="connsiteX124" fmla="*/ 1240876 w 2785064"/>
                <a:gd name="connsiteY124" fmla="*/ 46171 h 2793949"/>
                <a:gd name="connsiteX125" fmla="*/ 1311642 w 2785064"/>
                <a:gd name="connsiteY125" fmla="*/ 29090 h 2793949"/>
                <a:gd name="connsiteX126" fmla="*/ 1381971 w 2785064"/>
                <a:gd name="connsiteY126" fmla="*/ 16469 h 2793949"/>
                <a:gd name="connsiteX127" fmla="*/ 1452154 w 2785064"/>
                <a:gd name="connsiteY127" fmla="*/ 5334 h 279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785064" h="2793949">
                  <a:moveTo>
                    <a:pt x="1520268" y="0"/>
                  </a:moveTo>
                  <a:lnTo>
                    <a:pt x="1590774" y="903"/>
                  </a:lnTo>
                  <a:lnTo>
                    <a:pt x="1659210" y="7606"/>
                  </a:lnTo>
                  <a:lnTo>
                    <a:pt x="1691940" y="10812"/>
                  </a:lnTo>
                  <a:lnTo>
                    <a:pt x="1725721" y="18623"/>
                  </a:lnTo>
                  <a:lnTo>
                    <a:pt x="1758306" y="23316"/>
                  </a:lnTo>
                  <a:lnTo>
                    <a:pt x="1788821" y="33808"/>
                  </a:lnTo>
                  <a:lnTo>
                    <a:pt x="1851483" y="53453"/>
                  </a:lnTo>
                  <a:lnTo>
                    <a:pt x="1912076" y="78898"/>
                  </a:lnTo>
                  <a:lnTo>
                    <a:pt x="1970743" y="108657"/>
                  </a:lnTo>
                  <a:lnTo>
                    <a:pt x="2027632" y="141243"/>
                  </a:lnTo>
                  <a:lnTo>
                    <a:pt x="2079330" y="180824"/>
                  </a:lnTo>
                  <a:lnTo>
                    <a:pt x="2132369" y="222037"/>
                  </a:lnTo>
                  <a:lnTo>
                    <a:pt x="2183485" y="267565"/>
                  </a:lnTo>
                  <a:lnTo>
                    <a:pt x="2229845" y="315628"/>
                  </a:lnTo>
                  <a:lnTo>
                    <a:pt x="2277257" y="368296"/>
                  </a:lnTo>
                  <a:lnTo>
                    <a:pt x="2319914" y="423500"/>
                  </a:lnTo>
                  <a:lnTo>
                    <a:pt x="2362280" y="481678"/>
                  </a:lnTo>
                  <a:lnTo>
                    <a:pt x="2401525" y="541050"/>
                  </a:lnTo>
                  <a:lnTo>
                    <a:pt x="2440188" y="606368"/>
                  </a:lnTo>
                  <a:lnTo>
                    <a:pt x="2474533" y="669763"/>
                  </a:lnTo>
                  <a:lnTo>
                    <a:pt x="2506953" y="737471"/>
                  </a:lnTo>
                  <a:lnTo>
                    <a:pt x="2539228" y="806666"/>
                  </a:lnTo>
                  <a:lnTo>
                    <a:pt x="2569869" y="877202"/>
                  </a:lnTo>
                  <a:lnTo>
                    <a:pt x="2597390" y="948933"/>
                  </a:lnTo>
                  <a:lnTo>
                    <a:pt x="2623422" y="1020518"/>
                  </a:lnTo>
                  <a:lnTo>
                    <a:pt x="2647676" y="1094930"/>
                  </a:lnTo>
                  <a:lnTo>
                    <a:pt x="2668808" y="1170537"/>
                  </a:lnTo>
                  <a:lnTo>
                    <a:pt x="2688308" y="1247485"/>
                  </a:lnTo>
                  <a:lnTo>
                    <a:pt x="2707952" y="1322947"/>
                  </a:lnTo>
                  <a:lnTo>
                    <a:pt x="2723134" y="1397971"/>
                  </a:lnTo>
                  <a:lnTo>
                    <a:pt x="2738170" y="1474482"/>
                  </a:lnTo>
                  <a:lnTo>
                    <a:pt x="2751864" y="1549361"/>
                  </a:lnTo>
                  <a:lnTo>
                    <a:pt x="2761095" y="1623802"/>
                  </a:lnTo>
                  <a:lnTo>
                    <a:pt x="2770325" y="1698244"/>
                  </a:lnTo>
                  <a:lnTo>
                    <a:pt x="2776726" y="1770908"/>
                  </a:lnTo>
                  <a:lnTo>
                    <a:pt x="2780151" y="1843280"/>
                  </a:lnTo>
                  <a:lnTo>
                    <a:pt x="2785064" y="1915798"/>
                  </a:lnTo>
                  <a:lnTo>
                    <a:pt x="2783267" y="1980155"/>
                  </a:lnTo>
                  <a:lnTo>
                    <a:pt x="2778348" y="2045706"/>
                  </a:lnTo>
                  <a:lnTo>
                    <a:pt x="2767915" y="2106216"/>
                  </a:lnTo>
                  <a:lnTo>
                    <a:pt x="2753310" y="2163315"/>
                  </a:lnTo>
                  <a:lnTo>
                    <a:pt x="2734242" y="2219977"/>
                  </a:lnTo>
                  <a:lnTo>
                    <a:pt x="2713977" y="2273520"/>
                  </a:lnTo>
                  <a:lnTo>
                    <a:pt x="2686420" y="2324849"/>
                  </a:lnTo>
                  <a:lnTo>
                    <a:pt x="2654544" y="2374253"/>
                  </a:lnTo>
                  <a:lnTo>
                    <a:pt x="2621472" y="2420539"/>
                  </a:lnTo>
                  <a:lnTo>
                    <a:pt x="2585716" y="2463560"/>
                  </a:lnTo>
                  <a:lnTo>
                    <a:pt x="2542667" y="2504367"/>
                  </a:lnTo>
                  <a:lnTo>
                    <a:pt x="2501396" y="2542346"/>
                  </a:lnTo>
                  <a:lnTo>
                    <a:pt x="2452833" y="2578109"/>
                  </a:lnTo>
                  <a:lnTo>
                    <a:pt x="2404415" y="2612387"/>
                  </a:lnTo>
                  <a:lnTo>
                    <a:pt x="2352116" y="2640281"/>
                  </a:lnTo>
                  <a:lnTo>
                    <a:pt x="2299817" y="2668175"/>
                  </a:lnTo>
                  <a:lnTo>
                    <a:pt x="2244834" y="2692805"/>
                  </a:lnTo>
                  <a:lnTo>
                    <a:pt x="2185534" y="2715511"/>
                  </a:lnTo>
                  <a:lnTo>
                    <a:pt x="2128012" y="2735389"/>
                  </a:lnTo>
                  <a:lnTo>
                    <a:pt x="2066318" y="2751858"/>
                  </a:lnTo>
                  <a:lnTo>
                    <a:pt x="2003428" y="2765208"/>
                  </a:lnTo>
                  <a:lnTo>
                    <a:pt x="1939196" y="2776926"/>
                  </a:lnTo>
                  <a:lnTo>
                    <a:pt x="1876742" y="2785816"/>
                  </a:lnTo>
                  <a:lnTo>
                    <a:pt x="1810117" y="2791296"/>
                  </a:lnTo>
                  <a:lnTo>
                    <a:pt x="1745271" y="2793949"/>
                  </a:lnTo>
                  <a:lnTo>
                    <a:pt x="1677740" y="2793338"/>
                  </a:lnTo>
                  <a:lnTo>
                    <a:pt x="1610355" y="2791239"/>
                  </a:lnTo>
                  <a:lnTo>
                    <a:pt x="1543115" y="2787655"/>
                  </a:lnTo>
                  <a:lnTo>
                    <a:pt x="1477946" y="2778270"/>
                  </a:lnTo>
                  <a:lnTo>
                    <a:pt x="1411434" y="2767253"/>
                  </a:lnTo>
                  <a:lnTo>
                    <a:pt x="1345359" y="2751776"/>
                  </a:lnTo>
                  <a:lnTo>
                    <a:pt x="1279284" y="2736300"/>
                  </a:lnTo>
                  <a:lnTo>
                    <a:pt x="1146521" y="2696282"/>
                  </a:lnTo>
                  <a:lnTo>
                    <a:pt x="1015536" y="2653437"/>
                  </a:lnTo>
                  <a:lnTo>
                    <a:pt x="953310" y="2629333"/>
                  </a:lnTo>
                  <a:lnTo>
                    <a:pt x="891085" y="2605228"/>
                  </a:lnTo>
                  <a:lnTo>
                    <a:pt x="827663" y="2578006"/>
                  </a:lnTo>
                  <a:lnTo>
                    <a:pt x="768849" y="2549733"/>
                  </a:lnTo>
                  <a:lnTo>
                    <a:pt x="710036" y="2521461"/>
                  </a:lnTo>
                  <a:lnTo>
                    <a:pt x="652856" y="2491848"/>
                  </a:lnTo>
                  <a:lnTo>
                    <a:pt x="597309" y="2460895"/>
                  </a:lnTo>
                  <a:lnTo>
                    <a:pt x="542054" y="2426968"/>
                  </a:lnTo>
                  <a:lnTo>
                    <a:pt x="491262" y="2393478"/>
                  </a:lnTo>
                  <a:lnTo>
                    <a:pt x="442103" y="2358648"/>
                  </a:lnTo>
                  <a:lnTo>
                    <a:pt x="393235" y="2320844"/>
                  </a:lnTo>
                  <a:lnTo>
                    <a:pt x="347488" y="2281846"/>
                  </a:lnTo>
                  <a:lnTo>
                    <a:pt x="304863" y="2241653"/>
                  </a:lnTo>
                  <a:lnTo>
                    <a:pt x="263579" y="2203091"/>
                  </a:lnTo>
                  <a:lnTo>
                    <a:pt x="225854" y="2158875"/>
                  </a:lnTo>
                  <a:lnTo>
                    <a:pt x="189907" y="2111833"/>
                  </a:lnTo>
                  <a:lnTo>
                    <a:pt x="155303" y="2066422"/>
                  </a:lnTo>
                  <a:lnTo>
                    <a:pt x="126941" y="2018621"/>
                  </a:lnTo>
                  <a:lnTo>
                    <a:pt x="98724" y="1969333"/>
                  </a:lnTo>
                  <a:lnTo>
                    <a:pt x="73774" y="1917364"/>
                  </a:lnTo>
                  <a:lnTo>
                    <a:pt x="55066" y="1863005"/>
                  </a:lnTo>
                  <a:lnTo>
                    <a:pt x="34871" y="1808500"/>
                  </a:lnTo>
                  <a:lnTo>
                    <a:pt x="22551" y="1750264"/>
                  </a:lnTo>
                  <a:lnTo>
                    <a:pt x="10376" y="1690542"/>
                  </a:lnTo>
                  <a:lnTo>
                    <a:pt x="5786" y="1630062"/>
                  </a:lnTo>
                  <a:lnTo>
                    <a:pt x="0" y="1566463"/>
                  </a:lnTo>
                  <a:lnTo>
                    <a:pt x="1797" y="1502106"/>
                  </a:lnTo>
                  <a:lnTo>
                    <a:pt x="7153" y="1432095"/>
                  </a:lnTo>
                  <a:lnTo>
                    <a:pt x="15775" y="1359402"/>
                  </a:lnTo>
                  <a:lnTo>
                    <a:pt x="30348" y="1287292"/>
                  </a:lnTo>
                  <a:lnTo>
                    <a:pt x="50872" y="1215765"/>
                  </a:lnTo>
                  <a:lnTo>
                    <a:pt x="73030" y="1142897"/>
                  </a:lnTo>
                  <a:lnTo>
                    <a:pt x="100993" y="1072099"/>
                  </a:lnTo>
                  <a:lnTo>
                    <a:pt x="131786" y="1003078"/>
                  </a:lnTo>
                  <a:lnTo>
                    <a:pt x="168675" y="933154"/>
                  </a:lnTo>
                  <a:lnTo>
                    <a:pt x="208394" y="865008"/>
                  </a:lnTo>
                  <a:lnTo>
                    <a:pt x="251089" y="797153"/>
                  </a:lnTo>
                  <a:lnTo>
                    <a:pt x="297956" y="732709"/>
                  </a:lnTo>
                  <a:lnTo>
                    <a:pt x="346165" y="669896"/>
                  </a:lnTo>
                  <a:lnTo>
                    <a:pt x="397349" y="607375"/>
                  </a:lnTo>
                  <a:lnTo>
                    <a:pt x="452705" y="548265"/>
                  </a:lnTo>
                  <a:lnTo>
                    <a:pt x="509549" y="489300"/>
                  </a:lnTo>
                  <a:lnTo>
                    <a:pt x="569078" y="433599"/>
                  </a:lnTo>
                  <a:lnTo>
                    <a:pt x="631290" y="381163"/>
                  </a:lnTo>
                  <a:lnTo>
                    <a:pt x="693212" y="331700"/>
                  </a:lnTo>
                  <a:lnTo>
                    <a:pt x="756475" y="283869"/>
                  </a:lnTo>
                  <a:lnTo>
                    <a:pt x="823911" y="239449"/>
                  </a:lnTo>
                  <a:lnTo>
                    <a:pt x="891055" y="198001"/>
                  </a:lnTo>
                  <a:lnTo>
                    <a:pt x="959251" y="161158"/>
                  </a:lnTo>
                  <a:lnTo>
                    <a:pt x="1030130" y="127580"/>
                  </a:lnTo>
                  <a:lnTo>
                    <a:pt x="1097889" y="95198"/>
                  </a:lnTo>
                  <a:lnTo>
                    <a:pt x="1171016" y="69344"/>
                  </a:lnTo>
                  <a:lnTo>
                    <a:pt x="1240876" y="46171"/>
                  </a:lnTo>
                  <a:lnTo>
                    <a:pt x="1311642" y="29090"/>
                  </a:lnTo>
                  <a:lnTo>
                    <a:pt x="1381971" y="16469"/>
                  </a:lnTo>
                  <a:lnTo>
                    <a:pt x="1452154" y="5334"/>
                  </a:lnTo>
                  <a:close/>
                </a:path>
              </a:pathLst>
            </a:custGeom>
            <a:solidFill>
              <a:srgbClr val="D26078"/>
            </a:solidFill>
            <a:ln>
              <a:noFill/>
            </a:ln>
          </p:spPr>
          <p:style>
            <a:lnRef idx="2">
              <a:srgbClr val="DEAB81">
                <a:shade val="50000"/>
              </a:srgbClr>
            </a:lnRef>
            <a:fillRef idx="1">
              <a:srgbClr val="DEAB81"/>
            </a:fillRef>
            <a:effectRef idx="0">
              <a:srgbClr val="DEAB8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Freeform 88"/>
            <p:cNvSpPr/>
            <p:nvPr>
              <p:custDataLst>
                <p:tags r:id="rId15"/>
              </p:custDataLst>
            </p:nvPr>
          </p:nvSpPr>
          <p:spPr bwMode="auto">
            <a:xfrm>
              <a:off x="3403601" y="2771247"/>
              <a:ext cx="2687638" cy="2134021"/>
            </a:xfrm>
            <a:custGeom>
              <a:avLst/>
              <a:gdLst>
                <a:gd name="T0" fmla="*/ 0 w 2106"/>
                <a:gd name="T1" fmla="*/ 992 h 1726"/>
                <a:gd name="T2" fmla="*/ 28 w 2106"/>
                <a:gd name="T3" fmla="*/ 1060 h 1726"/>
                <a:gd name="T4" fmla="*/ 60 w 2106"/>
                <a:gd name="T5" fmla="*/ 1122 h 1726"/>
                <a:gd name="T6" fmla="*/ 100 w 2106"/>
                <a:gd name="T7" fmla="*/ 1182 h 1726"/>
                <a:gd name="T8" fmla="*/ 144 w 2106"/>
                <a:gd name="T9" fmla="*/ 1238 h 1726"/>
                <a:gd name="T10" fmla="*/ 194 w 2106"/>
                <a:gd name="T11" fmla="*/ 1292 h 1726"/>
                <a:gd name="T12" fmla="*/ 248 w 2106"/>
                <a:gd name="T13" fmla="*/ 1342 h 1726"/>
                <a:gd name="T14" fmla="*/ 306 w 2106"/>
                <a:gd name="T15" fmla="*/ 1388 h 1726"/>
                <a:gd name="T16" fmla="*/ 434 w 2106"/>
                <a:gd name="T17" fmla="*/ 1472 h 1726"/>
                <a:gd name="T18" fmla="*/ 576 w 2106"/>
                <a:gd name="T19" fmla="*/ 1544 h 1726"/>
                <a:gd name="T20" fmla="*/ 728 w 2106"/>
                <a:gd name="T21" fmla="*/ 1608 h 1726"/>
                <a:gd name="T22" fmla="*/ 888 w 2106"/>
                <a:gd name="T23" fmla="*/ 1660 h 1726"/>
                <a:gd name="T24" fmla="*/ 970 w 2106"/>
                <a:gd name="T25" fmla="*/ 1684 h 1726"/>
                <a:gd name="T26" fmla="*/ 1058 w 2106"/>
                <a:gd name="T27" fmla="*/ 1704 h 1726"/>
                <a:gd name="T28" fmla="*/ 1146 w 2106"/>
                <a:gd name="T29" fmla="*/ 1718 h 1726"/>
                <a:gd name="T30" fmla="*/ 1234 w 2106"/>
                <a:gd name="T31" fmla="*/ 1724 h 1726"/>
                <a:gd name="T32" fmla="*/ 1322 w 2106"/>
                <a:gd name="T33" fmla="*/ 1724 h 1726"/>
                <a:gd name="T34" fmla="*/ 1410 w 2106"/>
                <a:gd name="T35" fmla="*/ 1718 h 1726"/>
                <a:gd name="T36" fmla="*/ 1494 w 2106"/>
                <a:gd name="T37" fmla="*/ 1706 h 1726"/>
                <a:gd name="T38" fmla="*/ 1578 w 2106"/>
                <a:gd name="T39" fmla="*/ 1686 h 1726"/>
                <a:gd name="T40" fmla="*/ 1658 w 2106"/>
                <a:gd name="T41" fmla="*/ 1662 h 1726"/>
                <a:gd name="T42" fmla="*/ 1734 w 2106"/>
                <a:gd name="T43" fmla="*/ 1630 h 1726"/>
                <a:gd name="T44" fmla="*/ 1806 w 2106"/>
                <a:gd name="T45" fmla="*/ 1594 h 1726"/>
                <a:gd name="T46" fmla="*/ 1872 w 2106"/>
                <a:gd name="T47" fmla="*/ 1550 h 1726"/>
                <a:gd name="T48" fmla="*/ 1934 w 2106"/>
                <a:gd name="T49" fmla="*/ 1500 h 1726"/>
                <a:gd name="T50" fmla="*/ 1988 w 2106"/>
                <a:gd name="T51" fmla="*/ 1444 h 1726"/>
                <a:gd name="T52" fmla="*/ 2036 w 2106"/>
                <a:gd name="T53" fmla="*/ 1384 h 1726"/>
                <a:gd name="T54" fmla="*/ 2074 w 2106"/>
                <a:gd name="T55" fmla="*/ 1316 h 1726"/>
                <a:gd name="T56" fmla="*/ 2106 w 2106"/>
                <a:gd name="T57" fmla="*/ 1244 h 1726"/>
                <a:gd name="T58" fmla="*/ 2088 w 2106"/>
                <a:gd name="T59" fmla="*/ 1140 h 1726"/>
                <a:gd name="T60" fmla="*/ 2038 w 2106"/>
                <a:gd name="T61" fmla="*/ 932 h 1726"/>
                <a:gd name="T62" fmla="*/ 1990 w 2106"/>
                <a:gd name="T63" fmla="*/ 780 h 1726"/>
                <a:gd name="T64" fmla="*/ 1952 w 2106"/>
                <a:gd name="T65" fmla="*/ 682 h 1726"/>
                <a:gd name="T66" fmla="*/ 1910 w 2106"/>
                <a:gd name="T67" fmla="*/ 588 h 1726"/>
                <a:gd name="T68" fmla="*/ 1864 w 2106"/>
                <a:gd name="T69" fmla="*/ 498 h 1726"/>
                <a:gd name="T70" fmla="*/ 1812 w 2106"/>
                <a:gd name="T71" fmla="*/ 412 h 1726"/>
                <a:gd name="T72" fmla="*/ 1758 w 2106"/>
                <a:gd name="T73" fmla="*/ 332 h 1726"/>
                <a:gd name="T74" fmla="*/ 1698 w 2106"/>
                <a:gd name="T75" fmla="*/ 258 h 1726"/>
                <a:gd name="T76" fmla="*/ 1634 w 2106"/>
                <a:gd name="T77" fmla="*/ 194 h 1726"/>
                <a:gd name="T78" fmla="*/ 1566 w 2106"/>
                <a:gd name="T79" fmla="*/ 136 h 1726"/>
                <a:gd name="T80" fmla="*/ 1492 w 2106"/>
                <a:gd name="T81" fmla="*/ 88 h 1726"/>
                <a:gd name="T82" fmla="*/ 1416 w 2106"/>
                <a:gd name="T83" fmla="*/ 48 h 1726"/>
                <a:gd name="T84" fmla="*/ 1334 w 2106"/>
                <a:gd name="T85" fmla="*/ 22 h 1726"/>
                <a:gd name="T86" fmla="*/ 1290 w 2106"/>
                <a:gd name="T87" fmla="*/ 12 h 1726"/>
                <a:gd name="T88" fmla="*/ 1196 w 2106"/>
                <a:gd name="T89" fmla="*/ 0 h 1726"/>
                <a:gd name="T90" fmla="*/ 1100 w 2106"/>
                <a:gd name="T91" fmla="*/ 4 h 1726"/>
                <a:gd name="T92" fmla="*/ 1002 w 2106"/>
                <a:gd name="T93" fmla="*/ 20 h 1726"/>
                <a:gd name="T94" fmla="*/ 904 w 2106"/>
                <a:gd name="T95" fmla="*/ 46 h 1726"/>
                <a:gd name="T96" fmla="*/ 804 w 2106"/>
                <a:gd name="T97" fmla="*/ 84 h 1726"/>
                <a:gd name="T98" fmla="*/ 708 w 2106"/>
                <a:gd name="T99" fmla="*/ 132 h 1726"/>
                <a:gd name="T100" fmla="*/ 614 w 2106"/>
                <a:gd name="T101" fmla="*/ 190 h 1726"/>
                <a:gd name="T102" fmla="*/ 522 w 2106"/>
                <a:gd name="T103" fmla="*/ 256 h 1726"/>
                <a:gd name="T104" fmla="*/ 434 w 2106"/>
                <a:gd name="T105" fmla="*/ 330 h 1726"/>
                <a:gd name="T106" fmla="*/ 350 w 2106"/>
                <a:gd name="T107" fmla="*/ 410 h 1726"/>
                <a:gd name="T108" fmla="*/ 272 w 2106"/>
                <a:gd name="T109" fmla="*/ 498 h 1726"/>
                <a:gd name="T110" fmla="*/ 202 w 2106"/>
                <a:gd name="T111" fmla="*/ 590 h 1726"/>
                <a:gd name="T112" fmla="*/ 138 w 2106"/>
                <a:gd name="T113" fmla="*/ 686 h 1726"/>
                <a:gd name="T114" fmla="*/ 82 w 2106"/>
                <a:gd name="T115" fmla="*/ 786 h 1726"/>
                <a:gd name="T116" fmla="*/ 36 w 2106"/>
                <a:gd name="T117" fmla="*/ 888 h 1726"/>
                <a:gd name="T118" fmla="*/ 0 w 2106"/>
                <a:gd name="T119" fmla="*/ 992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1726">
                  <a:moveTo>
                    <a:pt x="0" y="992"/>
                  </a:moveTo>
                  <a:lnTo>
                    <a:pt x="0" y="992"/>
                  </a:lnTo>
                  <a:lnTo>
                    <a:pt x="14" y="1026"/>
                  </a:lnTo>
                  <a:lnTo>
                    <a:pt x="28" y="1060"/>
                  </a:lnTo>
                  <a:lnTo>
                    <a:pt x="44" y="1092"/>
                  </a:lnTo>
                  <a:lnTo>
                    <a:pt x="60" y="1122"/>
                  </a:lnTo>
                  <a:lnTo>
                    <a:pt x="80" y="1154"/>
                  </a:lnTo>
                  <a:lnTo>
                    <a:pt x="100" y="1182"/>
                  </a:lnTo>
                  <a:lnTo>
                    <a:pt x="122" y="1212"/>
                  </a:lnTo>
                  <a:lnTo>
                    <a:pt x="144" y="1238"/>
                  </a:lnTo>
                  <a:lnTo>
                    <a:pt x="168" y="1266"/>
                  </a:lnTo>
                  <a:lnTo>
                    <a:pt x="194" y="1292"/>
                  </a:lnTo>
                  <a:lnTo>
                    <a:pt x="220" y="1316"/>
                  </a:lnTo>
                  <a:lnTo>
                    <a:pt x="248" y="1342"/>
                  </a:lnTo>
                  <a:lnTo>
                    <a:pt x="276" y="1364"/>
                  </a:lnTo>
                  <a:lnTo>
                    <a:pt x="306" y="1388"/>
                  </a:lnTo>
                  <a:lnTo>
                    <a:pt x="368" y="1432"/>
                  </a:lnTo>
                  <a:lnTo>
                    <a:pt x="434" y="1472"/>
                  </a:lnTo>
                  <a:lnTo>
                    <a:pt x="504" y="1510"/>
                  </a:lnTo>
                  <a:lnTo>
                    <a:pt x="576" y="1544"/>
                  </a:lnTo>
                  <a:lnTo>
                    <a:pt x="650" y="1578"/>
                  </a:lnTo>
                  <a:lnTo>
                    <a:pt x="728" y="1608"/>
                  </a:lnTo>
                  <a:lnTo>
                    <a:pt x="806" y="1634"/>
                  </a:lnTo>
                  <a:lnTo>
                    <a:pt x="888" y="1660"/>
                  </a:lnTo>
                  <a:lnTo>
                    <a:pt x="970" y="1684"/>
                  </a:lnTo>
                  <a:lnTo>
                    <a:pt x="970" y="1684"/>
                  </a:lnTo>
                  <a:lnTo>
                    <a:pt x="1014" y="1694"/>
                  </a:lnTo>
                  <a:lnTo>
                    <a:pt x="1058" y="1704"/>
                  </a:lnTo>
                  <a:lnTo>
                    <a:pt x="1102" y="1712"/>
                  </a:lnTo>
                  <a:lnTo>
                    <a:pt x="1146" y="1718"/>
                  </a:lnTo>
                  <a:lnTo>
                    <a:pt x="1190" y="1722"/>
                  </a:lnTo>
                  <a:lnTo>
                    <a:pt x="1234" y="1724"/>
                  </a:lnTo>
                  <a:lnTo>
                    <a:pt x="1278" y="1726"/>
                  </a:lnTo>
                  <a:lnTo>
                    <a:pt x="1322" y="1724"/>
                  </a:lnTo>
                  <a:lnTo>
                    <a:pt x="1366" y="1722"/>
                  </a:lnTo>
                  <a:lnTo>
                    <a:pt x="1410" y="1718"/>
                  </a:lnTo>
                  <a:lnTo>
                    <a:pt x="1452" y="1712"/>
                  </a:lnTo>
                  <a:lnTo>
                    <a:pt x="1494" y="1706"/>
                  </a:lnTo>
                  <a:lnTo>
                    <a:pt x="1536" y="1698"/>
                  </a:lnTo>
                  <a:lnTo>
                    <a:pt x="1578" y="1686"/>
                  </a:lnTo>
                  <a:lnTo>
                    <a:pt x="1618" y="1676"/>
                  </a:lnTo>
                  <a:lnTo>
                    <a:pt x="1658" y="1662"/>
                  </a:lnTo>
                  <a:lnTo>
                    <a:pt x="1696" y="1646"/>
                  </a:lnTo>
                  <a:lnTo>
                    <a:pt x="1734" y="1630"/>
                  </a:lnTo>
                  <a:lnTo>
                    <a:pt x="1770" y="1612"/>
                  </a:lnTo>
                  <a:lnTo>
                    <a:pt x="1806" y="1594"/>
                  </a:lnTo>
                  <a:lnTo>
                    <a:pt x="1840" y="1572"/>
                  </a:lnTo>
                  <a:lnTo>
                    <a:pt x="1872" y="1550"/>
                  </a:lnTo>
                  <a:lnTo>
                    <a:pt x="1904" y="1526"/>
                  </a:lnTo>
                  <a:lnTo>
                    <a:pt x="1934" y="1500"/>
                  </a:lnTo>
                  <a:lnTo>
                    <a:pt x="1962" y="1474"/>
                  </a:lnTo>
                  <a:lnTo>
                    <a:pt x="1988" y="1444"/>
                  </a:lnTo>
                  <a:lnTo>
                    <a:pt x="2012" y="1414"/>
                  </a:lnTo>
                  <a:lnTo>
                    <a:pt x="2036" y="1384"/>
                  </a:lnTo>
                  <a:lnTo>
                    <a:pt x="2056" y="1350"/>
                  </a:lnTo>
                  <a:lnTo>
                    <a:pt x="2074" y="1316"/>
                  </a:lnTo>
                  <a:lnTo>
                    <a:pt x="2092" y="1280"/>
                  </a:lnTo>
                  <a:lnTo>
                    <a:pt x="2106" y="1244"/>
                  </a:lnTo>
                  <a:lnTo>
                    <a:pt x="2106" y="1244"/>
                  </a:lnTo>
                  <a:lnTo>
                    <a:pt x="2088" y="1140"/>
                  </a:lnTo>
                  <a:lnTo>
                    <a:pt x="2064" y="1036"/>
                  </a:lnTo>
                  <a:lnTo>
                    <a:pt x="2038" y="932"/>
                  </a:lnTo>
                  <a:lnTo>
                    <a:pt x="2006" y="832"/>
                  </a:lnTo>
                  <a:lnTo>
                    <a:pt x="1990" y="780"/>
                  </a:lnTo>
                  <a:lnTo>
                    <a:pt x="1972" y="732"/>
                  </a:lnTo>
                  <a:lnTo>
                    <a:pt x="1952" y="682"/>
                  </a:lnTo>
                  <a:lnTo>
                    <a:pt x="1932" y="634"/>
                  </a:lnTo>
                  <a:lnTo>
                    <a:pt x="1910" y="588"/>
                  </a:lnTo>
                  <a:lnTo>
                    <a:pt x="1888" y="542"/>
                  </a:lnTo>
                  <a:lnTo>
                    <a:pt x="1864" y="498"/>
                  </a:lnTo>
                  <a:lnTo>
                    <a:pt x="1838" y="454"/>
                  </a:lnTo>
                  <a:lnTo>
                    <a:pt x="1812" y="412"/>
                  </a:lnTo>
                  <a:lnTo>
                    <a:pt x="1786" y="372"/>
                  </a:lnTo>
                  <a:lnTo>
                    <a:pt x="1758" y="332"/>
                  </a:lnTo>
                  <a:lnTo>
                    <a:pt x="1728" y="294"/>
                  </a:lnTo>
                  <a:lnTo>
                    <a:pt x="1698" y="258"/>
                  </a:lnTo>
                  <a:lnTo>
                    <a:pt x="1666" y="226"/>
                  </a:lnTo>
                  <a:lnTo>
                    <a:pt x="1634" y="194"/>
                  </a:lnTo>
                  <a:lnTo>
                    <a:pt x="1600" y="164"/>
                  </a:lnTo>
                  <a:lnTo>
                    <a:pt x="1566" y="136"/>
                  </a:lnTo>
                  <a:lnTo>
                    <a:pt x="1530" y="110"/>
                  </a:lnTo>
                  <a:lnTo>
                    <a:pt x="1492" y="88"/>
                  </a:lnTo>
                  <a:lnTo>
                    <a:pt x="1454" y="66"/>
                  </a:lnTo>
                  <a:lnTo>
                    <a:pt x="1416" y="48"/>
                  </a:lnTo>
                  <a:lnTo>
                    <a:pt x="1376" y="34"/>
                  </a:lnTo>
                  <a:lnTo>
                    <a:pt x="1334" y="22"/>
                  </a:lnTo>
                  <a:lnTo>
                    <a:pt x="1290" y="12"/>
                  </a:lnTo>
                  <a:lnTo>
                    <a:pt x="1290" y="12"/>
                  </a:lnTo>
                  <a:lnTo>
                    <a:pt x="1244" y="4"/>
                  </a:lnTo>
                  <a:lnTo>
                    <a:pt x="1196" y="0"/>
                  </a:lnTo>
                  <a:lnTo>
                    <a:pt x="1148" y="0"/>
                  </a:lnTo>
                  <a:lnTo>
                    <a:pt x="1100" y="4"/>
                  </a:lnTo>
                  <a:lnTo>
                    <a:pt x="1050" y="10"/>
                  </a:lnTo>
                  <a:lnTo>
                    <a:pt x="1002" y="20"/>
                  </a:lnTo>
                  <a:lnTo>
                    <a:pt x="952" y="32"/>
                  </a:lnTo>
                  <a:lnTo>
                    <a:pt x="904" y="46"/>
                  </a:lnTo>
                  <a:lnTo>
                    <a:pt x="854" y="64"/>
                  </a:lnTo>
                  <a:lnTo>
                    <a:pt x="804" y="84"/>
                  </a:lnTo>
                  <a:lnTo>
                    <a:pt x="756" y="108"/>
                  </a:lnTo>
                  <a:lnTo>
                    <a:pt x="708" y="132"/>
                  </a:lnTo>
                  <a:lnTo>
                    <a:pt x="660" y="160"/>
                  </a:lnTo>
                  <a:lnTo>
                    <a:pt x="614" y="190"/>
                  </a:lnTo>
                  <a:lnTo>
                    <a:pt x="566" y="222"/>
                  </a:lnTo>
                  <a:lnTo>
                    <a:pt x="522" y="256"/>
                  </a:lnTo>
                  <a:lnTo>
                    <a:pt x="476" y="292"/>
                  </a:lnTo>
                  <a:lnTo>
                    <a:pt x="434" y="330"/>
                  </a:lnTo>
                  <a:lnTo>
                    <a:pt x="390" y="370"/>
                  </a:lnTo>
                  <a:lnTo>
                    <a:pt x="350" y="410"/>
                  </a:lnTo>
                  <a:lnTo>
                    <a:pt x="310" y="454"/>
                  </a:lnTo>
                  <a:lnTo>
                    <a:pt x="272" y="498"/>
                  </a:lnTo>
                  <a:lnTo>
                    <a:pt x="236" y="542"/>
                  </a:lnTo>
                  <a:lnTo>
                    <a:pt x="202" y="590"/>
                  </a:lnTo>
                  <a:lnTo>
                    <a:pt x="168" y="636"/>
                  </a:lnTo>
                  <a:lnTo>
                    <a:pt x="138" y="686"/>
                  </a:lnTo>
                  <a:lnTo>
                    <a:pt x="108" y="734"/>
                  </a:lnTo>
                  <a:lnTo>
                    <a:pt x="82" y="786"/>
                  </a:lnTo>
                  <a:lnTo>
                    <a:pt x="58" y="836"/>
                  </a:lnTo>
                  <a:lnTo>
                    <a:pt x="36" y="888"/>
                  </a:lnTo>
                  <a:lnTo>
                    <a:pt x="18" y="940"/>
                  </a:lnTo>
                  <a:lnTo>
                    <a:pt x="0" y="992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DEAB81">
                <a:lumMod val="20000"/>
                <a:lumOff val="80000"/>
                <a:alpha val="20000"/>
              </a:srgbClr>
            </a:solidFill>
            <a:ln w="3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rmAutofit/>
            </a:bodyPr>
            <a:lstStyle/>
            <a:p>
              <a:endParaRPr lang="zh-CN" altLang="en-US"/>
            </a:p>
          </p:txBody>
        </p:sp>
        <p:sp>
          <p:nvSpPr>
            <p:cNvPr id="28" name="Text Box 73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694110" y="3558647"/>
              <a:ext cx="2160588" cy="742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5F5F5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pPr algn="ctr" eaLnBrk="0" hangingPunct="0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速度杠杆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988695" y="810260"/>
            <a:ext cx="10213975" cy="471805"/>
          </a:xfrm>
        </p:spPr>
        <p:txBody>
          <a:bodyPr vert="horz" wrap="square" lIns="0" rIns="0" bIns="0" anchor="b" anchorCtr="0"/>
          <a:p>
            <a:pPr algn="ctr"/>
            <a:r>
              <a:rPr sz="2000" b="1" dirty="0">
                <a:latin typeface="微软雅黑" panose="020B0503020204020204" charset="-122"/>
                <a:ea typeface="微软雅黑" panose="020B0503020204020204" charset="-122"/>
              </a:rPr>
              <a:t>1. 杠杆作用</a:t>
            </a:r>
            <a:endParaRPr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983615" y="836930"/>
            <a:ext cx="10972800" cy="447675"/>
          </a:xfrm>
        </p:spPr>
        <p:txBody>
          <a:bodyPr vert="horz" wrap="square" lIns="0" rIns="0" bIns="0" anchor="b" anchorCtr="0"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摩擦力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ph idx="4294967295"/>
          </p:nvPr>
        </p:nvSpPr>
        <p:spPr>
          <a:xfrm>
            <a:off x="695325" y="1294130"/>
            <a:ext cx="10621010" cy="396875"/>
          </a:xfrm>
        </p:spPr>
        <p:txBody>
          <a:bodyPr vert="horz" wrap="square" anchor="t" anchorCtr="0">
            <a:normAutofit lnSpcReduction="20000"/>
          </a:bodyPr>
          <a:p>
            <a:pPr marL="0" indent="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摩擦力有以下三种。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79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428365"/>
            <a:ext cx="4898390" cy="287845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pic>
        <p:nvPicPr>
          <p:cNvPr id="3379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428365"/>
            <a:ext cx="4322445" cy="313309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流程图: 离页连接符 1"/>
          <p:cNvSpPr/>
          <p:nvPr/>
        </p:nvSpPr>
        <p:spPr>
          <a:xfrm>
            <a:off x="2132965" y="2061210"/>
            <a:ext cx="1224280" cy="1008380"/>
          </a:xfrm>
          <a:prstGeom prst="flowChartOffpageConnec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流程图: 离页连接符 2"/>
          <p:cNvSpPr/>
          <p:nvPr/>
        </p:nvSpPr>
        <p:spPr>
          <a:xfrm>
            <a:off x="5373370" y="2061210"/>
            <a:ext cx="1224280" cy="1008380"/>
          </a:xfrm>
          <a:prstGeom prst="flowChartOffpageConnec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流程图: 离页连接符 3"/>
          <p:cNvSpPr/>
          <p:nvPr/>
        </p:nvSpPr>
        <p:spPr>
          <a:xfrm>
            <a:off x="8613775" y="2061210"/>
            <a:ext cx="1224280" cy="1008380"/>
          </a:xfrm>
          <a:prstGeom prst="flowChartOffpageConnec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65045" y="2219325"/>
            <a:ext cx="95059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静摩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擦力</a:t>
            </a:r>
            <a:endParaRPr lang="zh-CN" altLang="en-US" sz="1600" b="1"/>
          </a:p>
        </p:txBody>
      </p:sp>
      <p:sp>
        <p:nvSpPr>
          <p:cNvPr id="6" name="文本框 5"/>
          <p:cNvSpPr txBox="1"/>
          <p:nvPr/>
        </p:nvSpPr>
        <p:spPr>
          <a:xfrm>
            <a:off x="5509895" y="2219325"/>
            <a:ext cx="95059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滑动摩擦力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55380" y="2219325"/>
            <a:ext cx="95059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滚动摩擦力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839470" y="1052195"/>
            <a:ext cx="10972800" cy="447675"/>
          </a:xfrm>
        </p:spPr>
        <p:txBody>
          <a:bodyPr vert="horz" wrap="square" lIns="0" rIns="0" bIns="0" anchor="b" anchorCtr="0"/>
          <a:p>
            <a:pPr algn="ctr"/>
            <a:r>
              <a:rPr sz="2000" b="1" dirty="0">
                <a:latin typeface="微软雅黑" panose="020B0503020204020204" charset="-122"/>
                <a:ea typeface="微软雅黑" panose="020B0503020204020204" charset="-122"/>
              </a:rPr>
              <a:t>3. 平衡与稳定</a:t>
            </a:r>
            <a:endParaRPr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任意多边形 17"/>
          <p:cNvSpPr/>
          <p:nvPr>
            <p:custDataLst>
              <p:tags r:id="rId2"/>
            </p:custDataLst>
          </p:nvPr>
        </p:nvSpPr>
        <p:spPr>
          <a:xfrm>
            <a:off x="1508225" y="1987862"/>
            <a:ext cx="1585426" cy="158542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rgbClr val="E779A3">
                  <a:lumMod val="20000"/>
                  <a:lumOff val="80000"/>
                </a:srgbClr>
              </a:gs>
              <a:gs pos="51712">
                <a:srgbClr val="E779A3"/>
              </a:gs>
              <a:gs pos="100000">
                <a:srgbClr val="E779A3">
                  <a:lumMod val="20000"/>
                  <a:lumOff val="80000"/>
                </a:srgb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dirty="0" err="1">
                <a:solidFill>
                  <a:srgbClr val="E779A3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ONE</a:t>
            </a:r>
            <a:endParaRPr lang="en-US" altLang="zh-CN" dirty="0" err="1">
              <a:solidFill>
                <a:srgbClr val="E779A3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3141601" y="2165032"/>
            <a:ext cx="2373514" cy="1217521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（1）物体的重量与稳定度成正比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4"/>
            </p:custDataLst>
          </p:nvPr>
        </p:nvSpPr>
        <p:spPr>
          <a:xfrm>
            <a:off x="1508225" y="4300643"/>
            <a:ext cx="1585426" cy="158542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rgbClr val="B7DC50">
                  <a:lumMod val="20000"/>
                  <a:lumOff val="80000"/>
                </a:srgbClr>
              </a:gs>
              <a:gs pos="51712">
                <a:srgbClr val="B7DC50"/>
              </a:gs>
              <a:gs pos="100000">
                <a:srgbClr val="B7DC50">
                  <a:lumMod val="20000"/>
                  <a:lumOff val="80000"/>
                </a:srgb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dirty="0" err="1">
                <a:solidFill>
                  <a:srgbClr val="B7DC50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THREE</a:t>
            </a:r>
            <a:endParaRPr lang="en-US" altLang="zh-CN" dirty="0" err="1">
              <a:solidFill>
                <a:srgbClr val="B7DC50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5"/>
            </p:custDataLst>
          </p:nvPr>
        </p:nvSpPr>
        <p:spPr>
          <a:xfrm>
            <a:off x="3141601" y="4477813"/>
            <a:ext cx="2373514" cy="1217521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altLang="zh-CN" sz="1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（3）物体的重心高度与稳定度成反比</a:t>
            </a:r>
            <a:endParaRPr lang="pt-BR" altLang="zh-CN" sz="1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6"/>
            </p:custDataLst>
          </p:nvPr>
        </p:nvSpPr>
        <p:spPr>
          <a:xfrm>
            <a:off x="8921195" y="1987862"/>
            <a:ext cx="1585426" cy="158542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rgbClr val="FFC91D">
                  <a:lumMod val="20000"/>
                  <a:lumOff val="80000"/>
                </a:srgbClr>
              </a:gs>
              <a:gs pos="51712">
                <a:srgbClr val="FFC91D"/>
              </a:gs>
              <a:gs pos="100000">
                <a:srgbClr val="FFC91D">
                  <a:lumMod val="20000"/>
                  <a:lumOff val="80000"/>
                </a:srgb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dirty="0" err="1">
                <a:solidFill>
                  <a:srgbClr val="FFC91D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TWO</a:t>
            </a:r>
            <a:endParaRPr lang="en-US" altLang="zh-CN" dirty="0" err="1">
              <a:solidFill>
                <a:srgbClr val="FFC91D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6501357" y="2165032"/>
            <a:ext cx="2373514" cy="1217521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altLang="zh-CN" sz="1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（2）支撑面的大小与稳定度成正比</a:t>
            </a:r>
            <a:endParaRPr lang="pt-BR" altLang="zh-CN" sz="1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>
            <p:custDataLst>
              <p:tags r:id="rId8"/>
            </p:custDataLst>
          </p:nvPr>
        </p:nvSpPr>
        <p:spPr>
          <a:xfrm>
            <a:off x="8921195" y="4300643"/>
            <a:ext cx="1585426" cy="158542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rgbClr val="F99C77">
                  <a:lumMod val="20000"/>
                  <a:lumOff val="80000"/>
                </a:srgbClr>
              </a:gs>
              <a:gs pos="51712">
                <a:srgbClr val="F99C77"/>
              </a:gs>
              <a:gs pos="100000">
                <a:srgbClr val="F99C77">
                  <a:lumMod val="20000"/>
                  <a:lumOff val="80000"/>
                </a:srgb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dirty="0" err="1">
                <a:solidFill>
                  <a:srgbClr val="F99C77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FOUR</a:t>
            </a:r>
            <a:endParaRPr lang="en-US" altLang="zh-CN" dirty="0" err="1">
              <a:solidFill>
                <a:srgbClr val="F99C77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9"/>
            </p:custDataLst>
          </p:nvPr>
        </p:nvSpPr>
        <p:spPr>
          <a:xfrm>
            <a:off x="6501357" y="4477814"/>
            <a:ext cx="2373514" cy="1217521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a-DK" altLang="zh-CN" sz="1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（4）重力线必须通过支撑面才能保持人或物体的稳定</a:t>
            </a:r>
            <a:endParaRPr lang="da-DK" altLang="zh-CN" sz="1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659193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一、人体力学在护理工作中的应用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2443786" y="1107217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1884254" y="965017"/>
            <a:ext cx="961646" cy="961646"/>
          </a:xfrm>
          <a:prstGeom prst="ellipse">
            <a:avLst/>
          </a:prstGeom>
          <a:solidFill>
            <a:srgbClr val="1F74AD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1967055" y="1047818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圆角矩形 32"/>
          <p:cNvSpPr/>
          <p:nvPr>
            <p:custDataLst>
              <p:tags r:id="rId5"/>
            </p:custDataLst>
          </p:nvPr>
        </p:nvSpPr>
        <p:spPr>
          <a:xfrm>
            <a:off x="5548269" y="1994478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椭圆 34"/>
          <p:cNvSpPr/>
          <p:nvPr>
            <p:custDataLst>
              <p:tags r:id="rId6"/>
            </p:custDataLst>
          </p:nvPr>
        </p:nvSpPr>
        <p:spPr>
          <a:xfrm>
            <a:off x="4988737" y="1852278"/>
            <a:ext cx="961646" cy="961646"/>
          </a:xfrm>
          <a:prstGeom prst="ellipse">
            <a:avLst/>
          </a:prstGeom>
          <a:solidFill>
            <a:srgbClr val="3498D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7"/>
            </p:custDataLst>
          </p:nvPr>
        </p:nvSpPr>
        <p:spPr>
          <a:xfrm>
            <a:off x="5071538" y="1935079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>
            <p:custDataLst>
              <p:tags r:id="rId8"/>
            </p:custDataLst>
          </p:nvPr>
        </p:nvSpPr>
        <p:spPr>
          <a:xfrm>
            <a:off x="2443786" y="2881738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AA3AA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>
            <p:custDataLst>
              <p:tags r:id="rId9"/>
            </p:custDataLst>
          </p:nvPr>
        </p:nvSpPr>
        <p:spPr>
          <a:xfrm>
            <a:off x="1884254" y="2739539"/>
            <a:ext cx="961646" cy="961646"/>
          </a:xfrm>
          <a:prstGeom prst="ellipse">
            <a:avLst/>
          </a:prstGeom>
          <a:solidFill>
            <a:srgbClr val="1AA3AA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>
            <p:custDataLst>
              <p:tags r:id="rId10"/>
            </p:custDataLst>
          </p:nvPr>
        </p:nvSpPr>
        <p:spPr>
          <a:xfrm>
            <a:off x="1967055" y="2822339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>
            <p:custDataLst>
              <p:tags r:id="rId11"/>
            </p:custDataLst>
          </p:nvPr>
        </p:nvSpPr>
        <p:spPr>
          <a:xfrm>
            <a:off x="5548269" y="3768999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69A35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12"/>
            </p:custDataLst>
          </p:nvPr>
        </p:nvSpPr>
        <p:spPr>
          <a:xfrm>
            <a:off x="4988737" y="3626800"/>
            <a:ext cx="961646" cy="961646"/>
          </a:xfrm>
          <a:prstGeom prst="ellipse">
            <a:avLst/>
          </a:prstGeom>
          <a:solidFill>
            <a:srgbClr val="69A35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13"/>
            </p:custDataLst>
          </p:nvPr>
        </p:nvSpPr>
        <p:spPr>
          <a:xfrm>
            <a:off x="5071538" y="3709600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>
            <p:custDataLst>
              <p:tags r:id="rId14"/>
            </p:custDataLst>
          </p:nvPr>
        </p:nvSpPr>
        <p:spPr>
          <a:xfrm>
            <a:off x="2443786" y="4656260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9BBB59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>
            <p:custDataLst>
              <p:tags r:id="rId15"/>
            </p:custDataLst>
          </p:nvPr>
        </p:nvSpPr>
        <p:spPr>
          <a:xfrm>
            <a:off x="1884254" y="4514061"/>
            <a:ext cx="961646" cy="961646"/>
          </a:xfrm>
          <a:prstGeom prst="ellipse">
            <a:avLst/>
          </a:prstGeom>
          <a:solidFill>
            <a:srgbClr val="9BBB59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椭圆 50"/>
          <p:cNvSpPr/>
          <p:nvPr>
            <p:custDataLst>
              <p:tags r:id="rId16"/>
            </p:custDataLst>
          </p:nvPr>
        </p:nvSpPr>
        <p:spPr>
          <a:xfrm>
            <a:off x="1967055" y="4596861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05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9" name="圆角矩形 28"/>
          <p:cNvSpPr/>
          <p:nvPr>
            <p:custDataLst>
              <p:tags r:id="rId17"/>
            </p:custDataLst>
          </p:nvPr>
        </p:nvSpPr>
        <p:spPr>
          <a:xfrm>
            <a:off x="5548269" y="5543523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FFC000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椭圆 30"/>
          <p:cNvSpPr/>
          <p:nvPr>
            <p:custDataLst>
              <p:tags r:id="rId18"/>
            </p:custDataLst>
          </p:nvPr>
        </p:nvSpPr>
        <p:spPr>
          <a:xfrm>
            <a:off x="4988737" y="5401324"/>
            <a:ext cx="961646" cy="96164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>
            <p:custDataLst>
              <p:tags r:id="rId19"/>
            </p:custDataLst>
          </p:nvPr>
        </p:nvSpPr>
        <p:spPr>
          <a:xfrm>
            <a:off x="5071538" y="5484124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06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0"/>
            </p:custDataLst>
          </p:nvPr>
        </p:nvSpPr>
        <p:spPr>
          <a:xfrm>
            <a:off x="2909652" y="1220533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扩大支撑面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6023659" y="2107794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降低重心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2909652" y="2995054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减少身体重力线的偏移程度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2909652" y="4769576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5. 尽量使用大肌肉或多肌群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023659" y="3882315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 利用杠杆作用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023659" y="5656839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6. 用最小量的肌力做功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内容占位符 2"/>
          <p:cNvSpPr>
            <a:spLocks noGrp="1"/>
          </p:cNvSpPr>
          <p:nvPr>
            <p:ph idx="4294967295"/>
          </p:nvPr>
        </p:nvSpPr>
        <p:spPr>
          <a:xfrm>
            <a:off x="839470" y="2913380"/>
            <a:ext cx="5173345" cy="1031240"/>
          </a:xfrm>
        </p:spPr>
        <p:txBody>
          <a:bodyPr vert="horz" wrap="square" anchor="t" anchorCtr="0">
            <a:no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借助轮椅运送不能行走但能坐起的患者入院、出院、检查、治疗或室外活动。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帮助患者下床活动，促进血液循环和体力恢复。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869" name="Picture 8" descr="DSC012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0145" y="2083435"/>
            <a:ext cx="5313680" cy="3258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412240"/>
            <a:ext cx="11518900" cy="46894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125" y="2564765"/>
            <a:ext cx="2921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20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335280" y="1124585"/>
            <a:ext cx="10384155" cy="5116830"/>
          </a:xfrm>
        </p:spPr>
        <p:txBody>
          <a:bodyPr vert="horz" wrap="square" anchor="t" anchorCtr="0">
            <a:normAutofit/>
          </a:bodyPr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2. 评估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（1）患者评估。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①全身情况：患者的一般情况，意识状态、病情与躯体活动能力等。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②局部情况：肢体损伤部位的情况。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③心理状况：对坐轮椅有无思想顾虑和心理负担，理解合作程度。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④健康知识：对疾病或坐轮椅的认识情况。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（2）用物评估：检查轮椅的安全性：车轮、椅座、椅背、脚踏板、刹车等性能。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（3）环境评估：有无障碍物，是否宽敞。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（4）操作者自身评估：是否了解患者的情况和轮椅的应用。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8916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16315" y="2204720"/>
            <a:ext cx="3194050" cy="35223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407035" y="1124585"/>
            <a:ext cx="10384155" cy="644525"/>
          </a:xfrm>
        </p:spPr>
        <p:txBody>
          <a:bodyPr vert="horz" wrap="square" anchor="t" anchorCtr="0">
            <a:normAutofit/>
          </a:bodyPr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3. 操作前准备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620646" y="2525524"/>
            <a:ext cx="5457341" cy="779253"/>
          </a:xfrm>
          <a:prstGeom prst="roundRect">
            <a:avLst>
              <a:gd name="adj" fmla="val 50000"/>
            </a:avLst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976839" y="2361906"/>
            <a:ext cx="1106487" cy="1106487"/>
          </a:xfrm>
          <a:prstGeom prst="ellipse">
            <a:avLst/>
          </a:prstGeom>
          <a:solidFill>
            <a:srgbClr val="1F74AD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1072111" y="2457178"/>
            <a:ext cx="915943" cy="915943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3" name="圆角矩形 32"/>
          <p:cNvSpPr/>
          <p:nvPr>
            <p:custDataLst>
              <p:tags r:id="rId5"/>
            </p:custDataLst>
          </p:nvPr>
        </p:nvSpPr>
        <p:spPr>
          <a:xfrm>
            <a:off x="5192719" y="3546422"/>
            <a:ext cx="5457341" cy="779253"/>
          </a:xfrm>
          <a:prstGeom prst="roundRect">
            <a:avLst>
              <a:gd name="adj" fmla="val 50000"/>
            </a:avLst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椭圆 34"/>
          <p:cNvSpPr/>
          <p:nvPr>
            <p:custDataLst>
              <p:tags r:id="rId6"/>
            </p:custDataLst>
          </p:nvPr>
        </p:nvSpPr>
        <p:spPr>
          <a:xfrm>
            <a:off x="4548912" y="3382804"/>
            <a:ext cx="1106487" cy="1106487"/>
          </a:xfrm>
          <a:prstGeom prst="ellipse">
            <a:avLst/>
          </a:prstGeom>
          <a:solidFill>
            <a:srgbClr val="3498D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7"/>
            </p:custDataLst>
          </p:nvPr>
        </p:nvSpPr>
        <p:spPr>
          <a:xfrm>
            <a:off x="4644184" y="3478076"/>
            <a:ext cx="915943" cy="915943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>
            <p:custDataLst>
              <p:tags r:id="rId8"/>
            </p:custDataLst>
          </p:nvPr>
        </p:nvSpPr>
        <p:spPr>
          <a:xfrm>
            <a:off x="1620646" y="4567319"/>
            <a:ext cx="5457341" cy="779253"/>
          </a:xfrm>
          <a:prstGeom prst="roundRect">
            <a:avLst>
              <a:gd name="adj" fmla="val 50000"/>
            </a:avLst>
          </a:prstGeom>
          <a:solidFill>
            <a:srgbClr val="1AA3AA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>
            <p:custDataLst>
              <p:tags r:id="rId9"/>
            </p:custDataLst>
          </p:nvPr>
        </p:nvSpPr>
        <p:spPr>
          <a:xfrm>
            <a:off x="976839" y="4403702"/>
            <a:ext cx="1106487" cy="1106487"/>
          </a:xfrm>
          <a:prstGeom prst="ellipse">
            <a:avLst/>
          </a:prstGeom>
          <a:solidFill>
            <a:srgbClr val="1AA3AA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>
            <p:custDataLst>
              <p:tags r:id="rId10"/>
            </p:custDataLst>
          </p:nvPr>
        </p:nvSpPr>
        <p:spPr>
          <a:xfrm>
            <a:off x="1072111" y="4498973"/>
            <a:ext cx="915943" cy="915943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2156680" y="2655907"/>
            <a:ext cx="4511622" cy="5184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just">
              <a:lnSpc>
                <a:spcPct val="100000"/>
              </a:lnSpc>
            </a:pPr>
            <a:r>
              <a:rPr lang="zh-CN" altLang="en-US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（1）用物准备：轮椅应根据季节备毛毯、别针，需要时备软枕。</a:t>
            </a:r>
            <a:endParaRPr lang="zh-CN" altLang="en-US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739711" y="3676805"/>
            <a:ext cx="4511622" cy="5184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13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（2）患者准备：了解轮椅运送的目的与方法，能主动配合。</a:t>
            </a:r>
            <a:endParaRPr lang="zh-CN" altLang="en-US" sz="13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2156680" y="4697702"/>
            <a:ext cx="4511622" cy="51848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4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（3）环境准备：移开障碍物，保持环境宽敞。</a:t>
            </a:r>
            <a:endParaRPr lang="zh-CN" altLang="en-US" sz="14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1055370" y="764540"/>
            <a:ext cx="4051300" cy="644525"/>
          </a:xfrm>
        </p:spPr>
        <p:txBody>
          <a:bodyPr vert="horz" wrap="square" anchor="t" anchorCtr="0">
            <a:normAutofit/>
          </a:bodyPr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4. 操作程序（见表 2-2-1）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1408430"/>
            <a:ext cx="5748020" cy="5259070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3"/>
          <a:srcRect b="2730"/>
          <a:stretch>
            <a:fillRect/>
          </a:stretch>
        </p:blipFill>
        <p:spPr>
          <a:xfrm>
            <a:off x="7607935" y="1844675"/>
            <a:ext cx="3283585" cy="4479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983615" y="980440"/>
            <a:ext cx="4051300" cy="644525"/>
          </a:xfrm>
        </p:spPr>
        <p:txBody>
          <a:bodyPr vert="horz" wrap="square" anchor="t" anchorCtr="0">
            <a:normAutofit/>
          </a:bodyPr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5. 注意事项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直角三角形 49"/>
          <p:cNvSpPr/>
          <p:nvPr>
            <p:custDataLst>
              <p:tags r:id="rId2"/>
            </p:custDataLst>
          </p:nvPr>
        </p:nvSpPr>
        <p:spPr>
          <a:xfrm rot="5400000" flipV="1">
            <a:off x="1111018" y="2617417"/>
            <a:ext cx="112870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" name="直角三角形 50"/>
          <p:cNvSpPr/>
          <p:nvPr>
            <p:custDataLst>
              <p:tags r:id="rId3"/>
            </p:custDataLst>
          </p:nvPr>
        </p:nvSpPr>
        <p:spPr>
          <a:xfrm rot="16200000">
            <a:off x="1111460" y="1713604"/>
            <a:ext cx="111989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任意多边形 8"/>
          <p:cNvSpPr/>
          <p:nvPr>
            <p:custDataLst>
              <p:tags r:id="rId4"/>
            </p:custDataLst>
          </p:nvPr>
        </p:nvSpPr>
        <p:spPr>
          <a:xfrm>
            <a:off x="1169938" y="1734757"/>
            <a:ext cx="4071397" cy="1055179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440000" tIns="45720" rIns="108000" bIns="45720" numCol="1" spcCol="0" rtlCol="0" fromWordArt="0" anchor="ctr" anchorCtr="0" forceAA="0" compatLnSpc="1">
            <a:noAutofit/>
          </a:bodyPr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" name="任意多边形 10"/>
          <p:cNvSpPr/>
          <p:nvPr>
            <p:custDataLst>
              <p:tags r:id="rId5"/>
            </p:custDataLst>
          </p:nvPr>
        </p:nvSpPr>
        <p:spPr>
          <a:xfrm>
            <a:off x="1070395" y="1864167"/>
            <a:ext cx="1423495" cy="796361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任意多边形 7"/>
          <p:cNvSpPr/>
          <p:nvPr>
            <p:custDataLst>
              <p:tags r:id="rId6"/>
            </p:custDataLst>
          </p:nvPr>
        </p:nvSpPr>
        <p:spPr>
          <a:xfrm>
            <a:off x="5241334" y="1734757"/>
            <a:ext cx="467862" cy="1055179"/>
          </a:xfrm>
          <a:custGeom>
            <a:avLst/>
            <a:gdLst>
              <a:gd name="connsiteX0" fmla="*/ 0 w 447675"/>
              <a:gd name="connsiteY0" fmla="*/ 0 h 1009650"/>
              <a:gd name="connsiteX1" fmla="*/ 336543 w 447675"/>
              <a:gd name="connsiteY1" fmla="*/ 0 h 1009650"/>
              <a:gd name="connsiteX2" fmla="*/ 447675 w 447675"/>
              <a:gd name="connsiteY2" fmla="*/ 111132 h 1009650"/>
              <a:gd name="connsiteX3" fmla="*/ 447675 w 447675"/>
              <a:gd name="connsiteY3" fmla="*/ 898518 h 1009650"/>
              <a:gd name="connsiteX4" fmla="*/ 336543 w 447675"/>
              <a:gd name="connsiteY4" fmla="*/ 1009650 h 1009650"/>
              <a:gd name="connsiteX5" fmla="*/ 0 w 447675"/>
              <a:gd name="connsiteY5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75" h="1009650">
                <a:moveTo>
                  <a:pt x="0" y="0"/>
                </a:moveTo>
                <a:lnTo>
                  <a:pt x="336543" y="0"/>
                </a:lnTo>
                <a:cubicBezTo>
                  <a:pt x="397920" y="0"/>
                  <a:pt x="447675" y="49755"/>
                  <a:pt x="447675" y="111132"/>
                </a:cubicBezTo>
                <a:lnTo>
                  <a:pt x="447675" y="898518"/>
                </a:lnTo>
                <a:cubicBezTo>
                  <a:pt x="447675" y="959895"/>
                  <a:pt x="397920" y="1009650"/>
                  <a:pt x="336543" y="1009650"/>
                </a:cubicBezTo>
                <a:lnTo>
                  <a:pt x="0" y="1009650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8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直角三角形 54"/>
          <p:cNvSpPr/>
          <p:nvPr>
            <p:custDataLst>
              <p:tags r:id="rId7"/>
            </p:custDataLst>
          </p:nvPr>
        </p:nvSpPr>
        <p:spPr>
          <a:xfrm rot="16200000" flipH="1" flipV="1">
            <a:off x="10372482" y="2617417"/>
            <a:ext cx="112870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6" name="直角三角形 55"/>
          <p:cNvSpPr/>
          <p:nvPr>
            <p:custDataLst>
              <p:tags r:id="rId8"/>
            </p:custDataLst>
          </p:nvPr>
        </p:nvSpPr>
        <p:spPr>
          <a:xfrm rot="5400000" flipH="1">
            <a:off x="10372922" y="1713604"/>
            <a:ext cx="111989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" name="任意多边形 17"/>
          <p:cNvSpPr/>
          <p:nvPr>
            <p:custDataLst>
              <p:tags r:id="rId9"/>
            </p:custDataLst>
          </p:nvPr>
        </p:nvSpPr>
        <p:spPr>
          <a:xfrm flipH="1">
            <a:off x="6355036" y="1734757"/>
            <a:ext cx="4071397" cy="1055179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08000" tIns="45720" rIns="1224000" bIns="45720" numCol="1" spcCol="0" rtlCol="0" fromWordArt="0" anchor="ctr" anchorCtr="0" forceAA="0" compatLnSpc="1">
            <a:noAutofit/>
          </a:bodyPr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8" name="任意多边形 18"/>
          <p:cNvSpPr/>
          <p:nvPr>
            <p:custDataLst>
              <p:tags r:id="rId10"/>
            </p:custDataLst>
          </p:nvPr>
        </p:nvSpPr>
        <p:spPr>
          <a:xfrm flipH="1">
            <a:off x="9102480" y="1864167"/>
            <a:ext cx="1423495" cy="796361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任意多边形 19"/>
          <p:cNvSpPr/>
          <p:nvPr>
            <p:custDataLst>
              <p:tags r:id="rId11"/>
            </p:custDataLst>
          </p:nvPr>
        </p:nvSpPr>
        <p:spPr>
          <a:xfrm flipH="1">
            <a:off x="5887173" y="1734757"/>
            <a:ext cx="467862" cy="1055179"/>
          </a:xfrm>
          <a:custGeom>
            <a:avLst/>
            <a:gdLst>
              <a:gd name="connsiteX0" fmla="*/ 0 w 447675"/>
              <a:gd name="connsiteY0" fmla="*/ 0 h 1009650"/>
              <a:gd name="connsiteX1" fmla="*/ 336543 w 447675"/>
              <a:gd name="connsiteY1" fmla="*/ 0 h 1009650"/>
              <a:gd name="connsiteX2" fmla="*/ 447675 w 447675"/>
              <a:gd name="connsiteY2" fmla="*/ 111132 h 1009650"/>
              <a:gd name="connsiteX3" fmla="*/ 447675 w 447675"/>
              <a:gd name="connsiteY3" fmla="*/ 898518 h 1009650"/>
              <a:gd name="connsiteX4" fmla="*/ 336543 w 447675"/>
              <a:gd name="connsiteY4" fmla="*/ 1009650 h 1009650"/>
              <a:gd name="connsiteX5" fmla="*/ 0 w 447675"/>
              <a:gd name="connsiteY5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75" h="1009650">
                <a:moveTo>
                  <a:pt x="0" y="0"/>
                </a:moveTo>
                <a:lnTo>
                  <a:pt x="336543" y="0"/>
                </a:lnTo>
                <a:cubicBezTo>
                  <a:pt x="397920" y="0"/>
                  <a:pt x="447675" y="49755"/>
                  <a:pt x="447675" y="111132"/>
                </a:cubicBezTo>
                <a:lnTo>
                  <a:pt x="447675" y="898518"/>
                </a:lnTo>
                <a:cubicBezTo>
                  <a:pt x="447675" y="959895"/>
                  <a:pt x="397920" y="1009650"/>
                  <a:pt x="336543" y="1009650"/>
                </a:cubicBezTo>
                <a:lnTo>
                  <a:pt x="0" y="100965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8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0" name="直角三角形 59"/>
          <p:cNvSpPr/>
          <p:nvPr>
            <p:custDataLst>
              <p:tags r:id="rId12"/>
            </p:custDataLst>
          </p:nvPr>
        </p:nvSpPr>
        <p:spPr>
          <a:xfrm rot="5400000" flipV="1">
            <a:off x="1111018" y="4233657"/>
            <a:ext cx="112870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1" name="直角三角形 60"/>
          <p:cNvSpPr/>
          <p:nvPr>
            <p:custDataLst>
              <p:tags r:id="rId13"/>
            </p:custDataLst>
          </p:nvPr>
        </p:nvSpPr>
        <p:spPr>
          <a:xfrm rot="16200000">
            <a:off x="1111460" y="3329843"/>
            <a:ext cx="111989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2" name="任意多边形 23"/>
          <p:cNvSpPr/>
          <p:nvPr>
            <p:custDataLst>
              <p:tags r:id="rId14"/>
            </p:custDataLst>
          </p:nvPr>
        </p:nvSpPr>
        <p:spPr>
          <a:xfrm>
            <a:off x="1169938" y="3350996"/>
            <a:ext cx="4071397" cy="1055179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440000" tIns="45720" rIns="108000" bIns="45720" numCol="1" spcCol="0" rtlCol="0" fromWordArt="0" anchor="ctr" anchorCtr="0" forceAA="0" compatLnSpc="1">
            <a:noAutofit/>
          </a:bodyPr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3" name="任意多边形 24"/>
          <p:cNvSpPr/>
          <p:nvPr>
            <p:custDataLst>
              <p:tags r:id="rId15"/>
            </p:custDataLst>
          </p:nvPr>
        </p:nvSpPr>
        <p:spPr>
          <a:xfrm>
            <a:off x="1070395" y="3480406"/>
            <a:ext cx="1423495" cy="796361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任意多边形 25"/>
          <p:cNvSpPr/>
          <p:nvPr>
            <p:custDataLst>
              <p:tags r:id="rId16"/>
            </p:custDataLst>
          </p:nvPr>
        </p:nvSpPr>
        <p:spPr>
          <a:xfrm>
            <a:off x="5241334" y="3350996"/>
            <a:ext cx="467862" cy="1055179"/>
          </a:xfrm>
          <a:custGeom>
            <a:avLst/>
            <a:gdLst>
              <a:gd name="connsiteX0" fmla="*/ 0 w 447675"/>
              <a:gd name="connsiteY0" fmla="*/ 0 h 1009650"/>
              <a:gd name="connsiteX1" fmla="*/ 336543 w 447675"/>
              <a:gd name="connsiteY1" fmla="*/ 0 h 1009650"/>
              <a:gd name="connsiteX2" fmla="*/ 447675 w 447675"/>
              <a:gd name="connsiteY2" fmla="*/ 111132 h 1009650"/>
              <a:gd name="connsiteX3" fmla="*/ 447675 w 447675"/>
              <a:gd name="connsiteY3" fmla="*/ 898518 h 1009650"/>
              <a:gd name="connsiteX4" fmla="*/ 336543 w 447675"/>
              <a:gd name="connsiteY4" fmla="*/ 1009650 h 1009650"/>
              <a:gd name="connsiteX5" fmla="*/ 0 w 447675"/>
              <a:gd name="connsiteY5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75" h="1009650">
                <a:moveTo>
                  <a:pt x="0" y="0"/>
                </a:moveTo>
                <a:lnTo>
                  <a:pt x="336543" y="0"/>
                </a:lnTo>
                <a:cubicBezTo>
                  <a:pt x="397920" y="0"/>
                  <a:pt x="447675" y="49755"/>
                  <a:pt x="447675" y="111132"/>
                </a:cubicBezTo>
                <a:lnTo>
                  <a:pt x="447675" y="898518"/>
                </a:lnTo>
                <a:cubicBezTo>
                  <a:pt x="447675" y="959895"/>
                  <a:pt x="397920" y="1009650"/>
                  <a:pt x="336543" y="1009650"/>
                </a:cubicBezTo>
                <a:lnTo>
                  <a:pt x="0" y="100965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8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5" name="直角三角形 64"/>
          <p:cNvSpPr/>
          <p:nvPr>
            <p:custDataLst>
              <p:tags r:id="rId17"/>
            </p:custDataLst>
          </p:nvPr>
        </p:nvSpPr>
        <p:spPr>
          <a:xfrm rot="16200000" flipH="1" flipV="1">
            <a:off x="10372482" y="4233657"/>
            <a:ext cx="112870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6" name="直角三角形 65"/>
          <p:cNvSpPr/>
          <p:nvPr>
            <p:custDataLst>
              <p:tags r:id="rId18"/>
            </p:custDataLst>
          </p:nvPr>
        </p:nvSpPr>
        <p:spPr>
          <a:xfrm rot="5400000" flipH="1">
            <a:off x="10372922" y="3329843"/>
            <a:ext cx="111989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7" name="任意多边形 29"/>
          <p:cNvSpPr/>
          <p:nvPr>
            <p:custDataLst>
              <p:tags r:id="rId19"/>
            </p:custDataLst>
          </p:nvPr>
        </p:nvSpPr>
        <p:spPr>
          <a:xfrm flipH="1">
            <a:off x="6355036" y="3350996"/>
            <a:ext cx="4071397" cy="1055179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08000" tIns="45720" rIns="1224000" bIns="45720" numCol="1" spcCol="0" rtlCol="0" fromWordArt="0" anchor="ctr" anchorCtr="0" forceAA="0" compatLnSpc="1">
            <a:noAutofit/>
          </a:bodyPr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8" name="任意多边形 30"/>
          <p:cNvSpPr/>
          <p:nvPr>
            <p:custDataLst>
              <p:tags r:id="rId20"/>
            </p:custDataLst>
          </p:nvPr>
        </p:nvSpPr>
        <p:spPr>
          <a:xfrm flipH="1">
            <a:off x="9102480" y="3480406"/>
            <a:ext cx="1423495" cy="796361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任意多边形 31"/>
          <p:cNvSpPr/>
          <p:nvPr>
            <p:custDataLst>
              <p:tags r:id="rId21"/>
            </p:custDataLst>
          </p:nvPr>
        </p:nvSpPr>
        <p:spPr>
          <a:xfrm flipH="1">
            <a:off x="5887173" y="3350996"/>
            <a:ext cx="467862" cy="1055179"/>
          </a:xfrm>
          <a:custGeom>
            <a:avLst/>
            <a:gdLst>
              <a:gd name="connsiteX0" fmla="*/ 0 w 447675"/>
              <a:gd name="connsiteY0" fmla="*/ 0 h 1009650"/>
              <a:gd name="connsiteX1" fmla="*/ 336543 w 447675"/>
              <a:gd name="connsiteY1" fmla="*/ 0 h 1009650"/>
              <a:gd name="connsiteX2" fmla="*/ 447675 w 447675"/>
              <a:gd name="connsiteY2" fmla="*/ 111132 h 1009650"/>
              <a:gd name="connsiteX3" fmla="*/ 447675 w 447675"/>
              <a:gd name="connsiteY3" fmla="*/ 898518 h 1009650"/>
              <a:gd name="connsiteX4" fmla="*/ 336543 w 447675"/>
              <a:gd name="connsiteY4" fmla="*/ 1009650 h 1009650"/>
              <a:gd name="connsiteX5" fmla="*/ 0 w 447675"/>
              <a:gd name="connsiteY5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75" h="1009650">
                <a:moveTo>
                  <a:pt x="0" y="0"/>
                </a:moveTo>
                <a:lnTo>
                  <a:pt x="336543" y="0"/>
                </a:lnTo>
                <a:cubicBezTo>
                  <a:pt x="397920" y="0"/>
                  <a:pt x="447675" y="49755"/>
                  <a:pt x="447675" y="111132"/>
                </a:cubicBezTo>
                <a:lnTo>
                  <a:pt x="447675" y="898518"/>
                </a:lnTo>
                <a:cubicBezTo>
                  <a:pt x="447675" y="959895"/>
                  <a:pt x="397920" y="1009650"/>
                  <a:pt x="336543" y="1009650"/>
                </a:cubicBezTo>
                <a:lnTo>
                  <a:pt x="0" y="100965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8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>
            <p:custDataLst>
              <p:tags r:id="rId22"/>
            </p:custDataLst>
          </p:nvPr>
        </p:nvSpPr>
        <p:spPr>
          <a:xfrm>
            <a:off x="2555132" y="3477916"/>
            <a:ext cx="2686203" cy="796361"/>
          </a:xfrm>
          <a:prstGeom prst="rect">
            <a:avLst/>
          </a:prstGeom>
        </p:spPr>
        <p:txBody>
          <a:bodyPr wrap="square" anchor="ctr">
            <a:normAutofit lnSpcReduction="20000"/>
          </a:bodyPr>
          <a:p>
            <a:pPr algn="just">
              <a:lnSpc>
                <a:spcPct val="120000"/>
              </a:lnSpc>
            </a:pPr>
            <a:r>
              <a:rPr lang="zh-CN" altLang="en-US" sz="1400" b="1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（3）推轮椅下坡时速度要慢，应妥善安置患者体位，保证安全。</a:t>
            </a:r>
            <a:endParaRPr lang="zh-CN" altLang="en-US" sz="1400" b="1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>
            <p:custDataLst>
              <p:tags r:id="rId23"/>
            </p:custDataLst>
          </p:nvPr>
        </p:nvSpPr>
        <p:spPr>
          <a:xfrm>
            <a:off x="2555132" y="1866794"/>
            <a:ext cx="2686203" cy="796361"/>
          </a:xfrm>
          <a:prstGeom prst="rect">
            <a:avLst/>
          </a:prstGeom>
        </p:spPr>
        <p:txBody>
          <a:bodyPr wrap="square" anchor="ctr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（1）实施前应仔细检查轮椅各部件的性能，以保证安全。</a:t>
            </a:r>
            <a:endParaRPr lang="zh-CN" altLang="en-US" sz="1400" b="1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>
            <p:custDataLst>
              <p:tags r:id="rId24"/>
            </p:custDataLst>
          </p:nvPr>
        </p:nvSpPr>
        <p:spPr>
          <a:xfrm>
            <a:off x="6355036" y="3477916"/>
            <a:ext cx="2793085" cy="796361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just">
              <a:lnSpc>
                <a:spcPct val="120000"/>
              </a:lnSpc>
            </a:pPr>
            <a:r>
              <a:rPr lang="zh-CN" altLang="en-US" sz="1400" b="1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（4）如患者不能保持身体平衡时，应系安全带，避免发生意外。</a:t>
            </a:r>
            <a:endParaRPr lang="zh-CN" altLang="en-US" sz="1400" b="1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25"/>
            </p:custDataLst>
          </p:nvPr>
        </p:nvSpPr>
        <p:spPr>
          <a:xfrm>
            <a:off x="6498590" y="1866900"/>
            <a:ext cx="2792730" cy="796290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r">
              <a:lnSpc>
                <a:spcPct val="120000"/>
              </a:lnSpc>
            </a:pPr>
            <a:r>
              <a:rPr lang="zh-CN" altLang="en-US" sz="1400" b="1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（2）注意观察患者的面色、脉搏，有无疲劳及头晕等不适。</a:t>
            </a:r>
            <a:endParaRPr lang="zh-CN" altLang="en-US" sz="1400" b="1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>
            <p:custDataLst>
              <p:tags r:id="rId26"/>
            </p:custDataLst>
          </p:nvPr>
        </p:nvSpPr>
        <p:spPr>
          <a:xfrm>
            <a:off x="1141745" y="1990571"/>
            <a:ext cx="1280797" cy="5435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ONE</a:t>
            </a:r>
            <a:endParaRPr lang="en-US" altLang="zh-CN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27"/>
            </p:custDataLst>
          </p:nvPr>
        </p:nvSpPr>
        <p:spPr>
          <a:xfrm>
            <a:off x="9173830" y="1990571"/>
            <a:ext cx="1280797" cy="5435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TWO</a:t>
            </a:r>
            <a:endParaRPr lang="en-US" altLang="zh-CN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28"/>
            </p:custDataLst>
          </p:nvPr>
        </p:nvSpPr>
        <p:spPr>
          <a:xfrm>
            <a:off x="1141745" y="3606810"/>
            <a:ext cx="1280797" cy="5435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THREE</a:t>
            </a:r>
            <a:endParaRPr lang="en-US" altLang="zh-CN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29"/>
            </p:custDataLst>
          </p:nvPr>
        </p:nvSpPr>
        <p:spPr>
          <a:xfrm>
            <a:off x="9173830" y="3606810"/>
            <a:ext cx="1280797" cy="5435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FOUR</a:t>
            </a:r>
            <a:endParaRPr lang="en-US" altLang="zh-CN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30"/>
            </p:custDataLst>
          </p:nvPr>
        </p:nvSpPr>
        <p:spPr>
          <a:xfrm>
            <a:off x="5323571" y="2018290"/>
            <a:ext cx="303390" cy="48811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A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31"/>
            </p:custDataLst>
          </p:nvPr>
        </p:nvSpPr>
        <p:spPr>
          <a:xfrm>
            <a:off x="5969410" y="2018290"/>
            <a:ext cx="303390" cy="48811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B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32"/>
            </p:custDataLst>
          </p:nvPr>
        </p:nvSpPr>
        <p:spPr>
          <a:xfrm>
            <a:off x="5323571" y="3634529"/>
            <a:ext cx="303390" cy="48811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>
            <p:custDataLst>
              <p:tags r:id="rId33"/>
            </p:custDataLst>
          </p:nvPr>
        </p:nvSpPr>
        <p:spPr>
          <a:xfrm>
            <a:off x="5969410" y="3634529"/>
            <a:ext cx="303390" cy="48811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D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2" name="直角三角形 81"/>
          <p:cNvSpPr/>
          <p:nvPr>
            <p:custDataLst>
              <p:tags r:id="rId34"/>
            </p:custDataLst>
          </p:nvPr>
        </p:nvSpPr>
        <p:spPr>
          <a:xfrm rot="5400000" flipV="1">
            <a:off x="3519408" y="5849898"/>
            <a:ext cx="112870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3" name="直角三角形 82"/>
          <p:cNvSpPr/>
          <p:nvPr>
            <p:custDataLst>
              <p:tags r:id="rId35"/>
            </p:custDataLst>
          </p:nvPr>
        </p:nvSpPr>
        <p:spPr>
          <a:xfrm rot="16200000">
            <a:off x="3519850" y="4946084"/>
            <a:ext cx="111989" cy="194112"/>
          </a:xfrm>
          <a:prstGeom prst="rtTriangle">
            <a:avLst/>
          </a:prstGeom>
          <a:solidFill>
            <a:srgbClr val="1F74AD">
              <a:lumMod val="5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4" name="任意多边形 41"/>
          <p:cNvSpPr/>
          <p:nvPr>
            <p:custDataLst>
              <p:tags r:id="rId36"/>
            </p:custDataLst>
          </p:nvPr>
        </p:nvSpPr>
        <p:spPr>
          <a:xfrm>
            <a:off x="3578327" y="4967238"/>
            <a:ext cx="4071397" cy="1055179"/>
          </a:xfrm>
          <a:custGeom>
            <a:avLst/>
            <a:gdLst>
              <a:gd name="connsiteX0" fmla="*/ 111132 w 3895725"/>
              <a:gd name="connsiteY0" fmla="*/ 0 h 1009650"/>
              <a:gd name="connsiteX1" fmla="*/ 3895725 w 3895725"/>
              <a:gd name="connsiteY1" fmla="*/ 0 h 1009650"/>
              <a:gd name="connsiteX2" fmla="*/ 3895725 w 3895725"/>
              <a:gd name="connsiteY2" fmla="*/ 1009650 h 1009650"/>
              <a:gd name="connsiteX3" fmla="*/ 111132 w 3895725"/>
              <a:gd name="connsiteY3" fmla="*/ 1009650 h 1009650"/>
              <a:gd name="connsiteX4" fmla="*/ 0 w 3895725"/>
              <a:gd name="connsiteY4" fmla="*/ 898518 h 1009650"/>
              <a:gd name="connsiteX5" fmla="*/ 0 w 3895725"/>
              <a:gd name="connsiteY5" fmla="*/ 111132 h 1009650"/>
              <a:gd name="connsiteX6" fmla="*/ 111132 w 3895725"/>
              <a:gd name="connsiteY6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725" h="1009650">
                <a:moveTo>
                  <a:pt x="111132" y="0"/>
                </a:moveTo>
                <a:lnTo>
                  <a:pt x="3895725" y="0"/>
                </a:lnTo>
                <a:lnTo>
                  <a:pt x="3895725" y="1009650"/>
                </a:lnTo>
                <a:lnTo>
                  <a:pt x="111132" y="1009650"/>
                </a:lnTo>
                <a:cubicBezTo>
                  <a:pt x="49755" y="1009650"/>
                  <a:pt x="0" y="959895"/>
                  <a:pt x="0" y="898518"/>
                </a:cubicBezTo>
                <a:lnTo>
                  <a:pt x="0" y="111132"/>
                </a:lnTo>
                <a:cubicBezTo>
                  <a:pt x="0" y="49755"/>
                  <a:pt x="49755" y="0"/>
                  <a:pt x="11113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1440000" tIns="45720" rIns="108000" bIns="45720" numCol="1" spcCol="0" rtlCol="0" fromWordArt="0" anchor="ctr" anchorCtr="0" forceAA="0" compatLnSpc="1">
            <a:noAutofit/>
          </a:bodyPr>
          <a:p>
            <a:pPr algn="just"/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85" name="任意多边形 42"/>
          <p:cNvSpPr/>
          <p:nvPr>
            <p:custDataLst>
              <p:tags r:id="rId37"/>
            </p:custDataLst>
          </p:nvPr>
        </p:nvSpPr>
        <p:spPr>
          <a:xfrm>
            <a:off x="3478785" y="5096647"/>
            <a:ext cx="1423495" cy="796361"/>
          </a:xfrm>
          <a:custGeom>
            <a:avLst/>
            <a:gdLst>
              <a:gd name="connsiteX0" fmla="*/ 0 w 1362074"/>
              <a:gd name="connsiteY0" fmla="*/ 0 h 762000"/>
              <a:gd name="connsiteX1" fmla="*/ 981074 w 1362074"/>
              <a:gd name="connsiteY1" fmla="*/ 0 h 762000"/>
              <a:gd name="connsiteX2" fmla="*/ 1362074 w 1362074"/>
              <a:gd name="connsiteY2" fmla="*/ 381000 h 762000"/>
              <a:gd name="connsiteX3" fmla="*/ 981074 w 1362074"/>
              <a:gd name="connsiteY3" fmla="*/ 762000 h 762000"/>
              <a:gd name="connsiteX4" fmla="*/ 0 w 1362074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4" h="762000">
                <a:moveTo>
                  <a:pt x="0" y="0"/>
                </a:moveTo>
                <a:lnTo>
                  <a:pt x="981074" y="0"/>
                </a:lnTo>
                <a:cubicBezTo>
                  <a:pt x="1191494" y="0"/>
                  <a:pt x="1362074" y="170580"/>
                  <a:pt x="1362074" y="381000"/>
                </a:cubicBezTo>
                <a:cubicBezTo>
                  <a:pt x="1362074" y="591420"/>
                  <a:pt x="1191494" y="762000"/>
                  <a:pt x="981074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  <a:effectLst>
            <a:outerShdw blurRad="50800" dist="25400" algn="l" rotWithShape="0">
              <a:prstClr val="black">
                <a:alpha val="40000"/>
              </a:prst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en-US" altLang="zh-CN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任意多边形 43"/>
          <p:cNvSpPr/>
          <p:nvPr>
            <p:custDataLst>
              <p:tags r:id="rId38"/>
            </p:custDataLst>
          </p:nvPr>
        </p:nvSpPr>
        <p:spPr>
          <a:xfrm>
            <a:off x="7649724" y="4967238"/>
            <a:ext cx="467862" cy="1055179"/>
          </a:xfrm>
          <a:custGeom>
            <a:avLst/>
            <a:gdLst>
              <a:gd name="connsiteX0" fmla="*/ 0 w 447675"/>
              <a:gd name="connsiteY0" fmla="*/ 0 h 1009650"/>
              <a:gd name="connsiteX1" fmla="*/ 336543 w 447675"/>
              <a:gd name="connsiteY1" fmla="*/ 0 h 1009650"/>
              <a:gd name="connsiteX2" fmla="*/ 447675 w 447675"/>
              <a:gd name="connsiteY2" fmla="*/ 111132 h 1009650"/>
              <a:gd name="connsiteX3" fmla="*/ 447675 w 447675"/>
              <a:gd name="connsiteY3" fmla="*/ 898518 h 1009650"/>
              <a:gd name="connsiteX4" fmla="*/ 336543 w 447675"/>
              <a:gd name="connsiteY4" fmla="*/ 1009650 h 1009650"/>
              <a:gd name="connsiteX5" fmla="*/ 0 w 447675"/>
              <a:gd name="connsiteY5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75" h="1009650">
                <a:moveTo>
                  <a:pt x="0" y="0"/>
                </a:moveTo>
                <a:lnTo>
                  <a:pt x="336543" y="0"/>
                </a:lnTo>
                <a:cubicBezTo>
                  <a:pt x="397920" y="0"/>
                  <a:pt x="447675" y="49755"/>
                  <a:pt x="447675" y="111132"/>
                </a:cubicBezTo>
                <a:lnTo>
                  <a:pt x="447675" y="898518"/>
                </a:lnTo>
                <a:cubicBezTo>
                  <a:pt x="447675" y="959895"/>
                  <a:pt x="397920" y="1009650"/>
                  <a:pt x="336543" y="1009650"/>
                </a:cubicBezTo>
                <a:lnTo>
                  <a:pt x="0" y="1009650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800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87" name="矩形 86"/>
          <p:cNvSpPr/>
          <p:nvPr>
            <p:custDataLst>
              <p:tags r:id="rId39"/>
            </p:custDataLst>
          </p:nvPr>
        </p:nvSpPr>
        <p:spPr>
          <a:xfrm>
            <a:off x="4963521" y="5094157"/>
            <a:ext cx="2686203" cy="796361"/>
          </a:xfrm>
          <a:prstGeom prst="rect">
            <a:avLst/>
          </a:prstGeom>
        </p:spPr>
        <p:txBody>
          <a:bodyPr wrap="square" anchor="ctr">
            <a:noAutofit/>
          </a:bodyPr>
          <a:p>
            <a:pPr algn="just">
              <a:lnSpc>
                <a:spcPct val="100000"/>
              </a:lnSpc>
            </a:pPr>
            <a:r>
              <a:rPr lang="zh-CN" altLang="en-US" b="1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（5）患者如有下肢浮肿、溃疡或关节疼痛，可将脚踏板抬起，垫以软枕，双脚踏于软枕上。</a:t>
            </a:r>
            <a:endParaRPr lang="zh-CN" altLang="en-US" b="1" spc="15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8" name="文本框 87"/>
          <p:cNvSpPr txBox="1"/>
          <p:nvPr>
            <p:custDataLst>
              <p:tags r:id="rId40"/>
            </p:custDataLst>
          </p:nvPr>
        </p:nvSpPr>
        <p:spPr>
          <a:xfrm>
            <a:off x="3550134" y="5223051"/>
            <a:ext cx="1280797" cy="5435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p>
            <a:pPr algn="ctr">
              <a:lnSpc>
                <a:spcPct val="120000"/>
              </a:lnSpc>
            </a:pPr>
            <a:r>
              <a:rPr lang="en-US" altLang="zh-CN" sz="20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FIVE</a:t>
            </a:r>
            <a:endParaRPr lang="en-US" altLang="zh-CN" sz="20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>
            <p:custDataLst>
              <p:tags r:id="rId41"/>
            </p:custDataLst>
          </p:nvPr>
        </p:nvSpPr>
        <p:spPr>
          <a:xfrm>
            <a:off x="7731961" y="5250770"/>
            <a:ext cx="303390" cy="488113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p>
            <a:pPr>
              <a:lnSpc>
                <a:spcPct val="120000"/>
              </a:lnSpc>
            </a:pPr>
            <a:r>
              <a:rPr lang="en-US" altLang="zh-CN" sz="2000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E</a:t>
            </a:r>
            <a:endParaRPr lang="zh-CN" altLang="en-US" sz="2000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983615" y="980440"/>
            <a:ext cx="4051300" cy="644525"/>
          </a:xfrm>
        </p:spPr>
        <p:txBody>
          <a:bodyPr vert="horz" wrap="square" anchor="t" anchorCtr="0">
            <a:normAutofit/>
          </a:bodyPr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6. 健康教育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1033145" y="1684655"/>
            <a:ext cx="7944485" cy="1290320"/>
            <a:chOff x="1393779" y="1656262"/>
            <a:chExt cx="7944529" cy="1163792"/>
          </a:xfrm>
        </p:grpSpPr>
        <p:sp>
          <p:nvSpPr>
            <p:cNvPr id="6" name="任意形状 5"/>
            <p:cNvSpPr/>
            <p:nvPr>
              <p:custDataLst>
                <p:tags r:id="rId3"/>
              </p:custDataLst>
            </p:nvPr>
          </p:nvSpPr>
          <p:spPr>
            <a:xfrm>
              <a:off x="1393780" y="1656262"/>
              <a:ext cx="374410" cy="1163346"/>
            </a:xfrm>
            <a:custGeom>
              <a:avLst/>
              <a:gdLst>
                <a:gd name="connsiteX0" fmla="*/ 100331 w 677731"/>
                <a:gd name="connsiteY0" fmla="*/ 5126 h 2105809"/>
                <a:gd name="connsiteX1" fmla="*/ 5126 w 677731"/>
                <a:gd name="connsiteY1" fmla="*/ 100331 h 2105809"/>
                <a:gd name="connsiteX2" fmla="*/ 5126 w 677731"/>
                <a:gd name="connsiteY2" fmla="*/ 2007662 h 2105809"/>
                <a:gd name="connsiteX3" fmla="*/ 100331 w 677731"/>
                <a:gd name="connsiteY3" fmla="*/ 2102867 h 2105809"/>
                <a:gd name="connsiteX4" fmla="*/ 281866 w 677731"/>
                <a:gd name="connsiteY4" fmla="*/ 2102867 h 2105809"/>
                <a:gd name="connsiteX5" fmla="*/ 281866 w 677731"/>
                <a:gd name="connsiteY5" fmla="*/ 2102867 h 2105809"/>
                <a:gd name="connsiteX6" fmla="*/ 281866 w 677731"/>
                <a:gd name="connsiteY6" fmla="*/ 860359 h 2105809"/>
                <a:gd name="connsiteX7" fmla="*/ 349639 w 677731"/>
                <a:gd name="connsiteY7" fmla="*/ 697380 h 2105809"/>
                <a:gd name="connsiteX8" fmla="*/ 605402 w 677731"/>
                <a:gd name="connsiteY8" fmla="*/ 441617 h 2105809"/>
                <a:gd name="connsiteX9" fmla="*/ 673176 w 677731"/>
                <a:gd name="connsiteY9" fmla="*/ 278639 h 2105809"/>
                <a:gd name="connsiteX10" fmla="*/ 673176 w 677731"/>
                <a:gd name="connsiteY10" fmla="*/ 5933 h 2105809"/>
                <a:gd name="connsiteX11" fmla="*/ 100331 w 677731"/>
                <a:gd name="connsiteY11" fmla="*/ 5933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7731" h="2105809">
                  <a:moveTo>
                    <a:pt x="100331" y="5126"/>
                  </a:moveTo>
                  <a:cubicBezTo>
                    <a:pt x="47887" y="5126"/>
                    <a:pt x="5126" y="47887"/>
                    <a:pt x="5126" y="100331"/>
                  </a:cubicBezTo>
                  <a:lnTo>
                    <a:pt x="5126" y="2007662"/>
                  </a:lnTo>
                  <a:cubicBezTo>
                    <a:pt x="5126" y="2060105"/>
                    <a:pt x="47887" y="2102867"/>
                    <a:pt x="100331" y="2102867"/>
                  </a:cubicBezTo>
                  <a:lnTo>
                    <a:pt x="281866" y="2102867"/>
                  </a:lnTo>
                  <a:cubicBezTo>
                    <a:pt x="281866" y="2102867"/>
                    <a:pt x="281866" y="2102867"/>
                    <a:pt x="281866" y="2102867"/>
                  </a:cubicBezTo>
                  <a:lnTo>
                    <a:pt x="281866" y="860359"/>
                  </a:lnTo>
                  <a:cubicBezTo>
                    <a:pt x="281866" y="807915"/>
                    <a:pt x="312525" y="734494"/>
                    <a:pt x="349639" y="697380"/>
                  </a:cubicBezTo>
                  <a:lnTo>
                    <a:pt x="605402" y="441617"/>
                  </a:lnTo>
                  <a:cubicBezTo>
                    <a:pt x="642516" y="404503"/>
                    <a:pt x="673176" y="331082"/>
                    <a:pt x="673176" y="278639"/>
                  </a:cubicBezTo>
                  <a:lnTo>
                    <a:pt x="673176" y="5933"/>
                  </a:lnTo>
                  <a:lnTo>
                    <a:pt x="100331" y="5933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圆角矩形 1"/>
            <p:cNvSpPr/>
            <p:nvPr>
              <p:custDataLst>
                <p:tags r:id="rId4"/>
              </p:custDataLst>
            </p:nvPr>
          </p:nvSpPr>
          <p:spPr>
            <a:xfrm>
              <a:off x="1393779" y="1656262"/>
              <a:ext cx="7944528" cy="1161867"/>
            </a:xfrm>
            <a:prstGeom prst="roundRect">
              <a:avLst>
                <a:gd name="adj" fmla="val 5137"/>
              </a:avLst>
            </a:prstGeom>
            <a:noFill/>
            <a:ln w="25400" cap="flat">
              <a:solidFill>
                <a:srgbClr val="2196F3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任意形状 4"/>
            <p:cNvSpPr/>
            <p:nvPr>
              <p:custDataLst>
                <p:tags r:id="rId5"/>
              </p:custDataLst>
            </p:nvPr>
          </p:nvSpPr>
          <p:spPr>
            <a:xfrm>
              <a:off x="8843552" y="1656708"/>
              <a:ext cx="494756" cy="1163346"/>
            </a:xfrm>
            <a:custGeom>
              <a:avLst/>
              <a:gdLst>
                <a:gd name="connsiteX0" fmla="*/ 799040 w 895574"/>
                <a:gd name="connsiteY0" fmla="*/ 2102060 h 2105809"/>
                <a:gd name="connsiteX1" fmla="*/ 894245 w 895574"/>
                <a:gd name="connsiteY1" fmla="*/ 2006855 h 2105809"/>
                <a:gd name="connsiteX2" fmla="*/ 894245 w 895574"/>
                <a:gd name="connsiteY2" fmla="*/ 100331 h 2105809"/>
                <a:gd name="connsiteX3" fmla="*/ 799040 w 895574"/>
                <a:gd name="connsiteY3" fmla="*/ 5126 h 2105809"/>
                <a:gd name="connsiteX4" fmla="*/ 396435 w 895574"/>
                <a:gd name="connsiteY4" fmla="*/ 5126 h 2105809"/>
                <a:gd name="connsiteX5" fmla="*/ 396435 w 895574"/>
                <a:gd name="connsiteY5" fmla="*/ 5126 h 2105809"/>
                <a:gd name="connsiteX6" fmla="*/ 396435 w 895574"/>
                <a:gd name="connsiteY6" fmla="*/ 845029 h 2105809"/>
                <a:gd name="connsiteX7" fmla="*/ 328662 w 895574"/>
                <a:gd name="connsiteY7" fmla="*/ 1008007 h 2105809"/>
                <a:gd name="connsiteX8" fmla="*/ 72899 w 895574"/>
                <a:gd name="connsiteY8" fmla="*/ 1263770 h 2105809"/>
                <a:gd name="connsiteX9" fmla="*/ 5126 w 895574"/>
                <a:gd name="connsiteY9" fmla="*/ 1426749 h 2105809"/>
                <a:gd name="connsiteX10" fmla="*/ 5126 w 895574"/>
                <a:gd name="connsiteY10" fmla="*/ 2102867 h 2105809"/>
                <a:gd name="connsiteX11" fmla="*/ 799040 w 895574"/>
                <a:gd name="connsiteY11" fmla="*/ 2102867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574" h="2105809">
                  <a:moveTo>
                    <a:pt x="799040" y="2102060"/>
                  </a:moveTo>
                  <a:cubicBezTo>
                    <a:pt x="851484" y="2102060"/>
                    <a:pt x="894245" y="2059298"/>
                    <a:pt x="894245" y="2006855"/>
                  </a:cubicBezTo>
                  <a:lnTo>
                    <a:pt x="894245" y="100331"/>
                  </a:lnTo>
                  <a:cubicBezTo>
                    <a:pt x="894245" y="47887"/>
                    <a:pt x="851484" y="5126"/>
                    <a:pt x="799040" y="5126"/>
                  </a:cubicBezTo>
                  <a:lnTo>
                    <a:pt x="396435" y="5126"/>
                  </a:lnTo>
                  <a:cubicBezTo>
                    <a:pt x="396435" y="5126"/>
                    <a:pt x="396435" y="5126"/>
                    <a:pt x="396435" y="5126"/>
                  </a:cubicBezTo>
                  <a:lnTo>
                    <a:pt x="396435" y="845029"/>
                  </a:lnTo>
                  <a:cubicBezTo>
                    <a:pt x="396435" y="897472"/>
                    <a:pt x="365776" y="970893"/>
                    <a:pt x="328662" y="1008007"/>
                  </a:cubicBezTo>
                  <a:lnTo>
                    <a:pt x="72899" y="1263770"/>
                  </a:lnTo>
                  <a:cubicBezTo>
                    <a:pt x="35785" y="1300884"/>
                    <a:pt x="5126" y="1374305"/>
                    <a:pt x="5126" y="1426749"/>
                  </a:cubicBezTo>
                  <a:lnTo>
                    <a:pt x="5126" y="2102867"/>
                  </a:lnTo>
                  <a:lnTo>
                    <a:pt x="799040" y="2102867"/>
                  </a:lnTo>
                  <a:close/>
                </a:path>
              </a:pathLst>
            </a:custGeom>
            <a:solidFill>
              <a:srgbClr val="2196F3"/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6"/>
            </p:custDataLst>
          </p:nvPr>
        </p:nvSpPr>
        <p:spPr>
          <a:xfrm>
            <a:off x="8482965" y="2512695"/>
            <a:ext cx="535940" cy="46164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 defTabSz="457200"/>
            <a:r>
              <a:rPr kumimoji="1" lang="en-US" altLang="zh-CN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kumimoji="1"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2461260" y="3195955"/>
            <a:ext cx="7944485" cy="1290320"/>
            <a:chOff x="2822189" y="3167438"/>
            <a:chExt cx="7944529" cy="1163792"/>
          </a:xfrm>
        </p:grpSpPr>
        <p:sp>
          <p:nvSpPr>
            <p:cNvPr id="21" name="任意形状 20"/>
            <p:cNvSpPr/>
            <p:nvPr>
              <p:custDataLst>
                <p:tags r:id="rId8"/>
              </p:custDataLst>
            </p:nvPr>
          </p:nvSpPr>
          <p:spPr>
            <a:xfrm>
              <a:off x="2822190" y="3167438"/>
              <a:ext cx="374410" cy="1163346"/>
            </a:xfrm>
            <a:custGeom>
              <a:avLst/>
              <a:gdLst>
                <a:gd name="connsiteX0" fmla="*/ 100331 w 677731"/>
                <a:gd name="connsiteY0" fmla="*/ 5126 h 2105809"/>
                <a:gd name="connsiteX1" fmla="*/ 5126 w 677731"/>
                <a:gd name="connsiteY1" fmla="*/ 100331 h 2105809"/>
                <a:gd name="connsiteX2" fmla="*/ 5126 w 677731"/>
                <a:gd name="connsiteY2" fmla="*/ 2007662 h 2105809"/>
                <a:gd name="connsiteX3" fmla="*/ 100331 w 677731"/>
                <a:gd name="connsiteY3" fmla="*/ 2102867 h 2105809"/>
                <a:gd name="connsiteX4" fmla="*/ 281866 w 677731"/>
                <a:gd name="connsiteY4" fmla="*/ 2102867 h 2105809"/>
                <a:gd name="connsiteX5" fmla="*/ 281866 w 677731"/>
                <a:gd name="connsiteY5" fmla="*/ 2102867 h 2105809"/>
                <a:gd name="connsiteX6" fmla="*/ 281866 w 677731"/>
                <a:gd name="connsiteY6" fmla="*/ 860359 h 2105809"/>
                <a:gd name="connsiteX7" fmla="*/ 349639 w 677731"/>
                <a:gd name="connsiteY7" fmla="*/ 697380 h 2105809"/>
                <a:gd name="connsiteX8" fmla="*/ 605402 w 677731"/>
                <a:gd name="connsiteY8" fmla="*/ 441617 h 2105809"/>
                <a:gd name="connsiteX9" fmla="*/ 673176 w 677731"/>
                <a:gd name="connsiteY9" fmla="*/ 278639 h 2105809"/>
                <a:gd name="connsiteX10" fmla="*/ 673176 w 677731"/>
                <a:gd name="connsiteY10" fmla="*/ 5933 h 2105809"/>
                <a:gd name="connsiteX11" fmla="*/ 100331 w 677731"/>
                <a:gd name="connsiteY11" fmla="*/ 5933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7731" h="2105809">
                  <a:moveTo>
                    <a:pt x="100331" y="5126"/>
                  </a:moveTo>
                  <a:cubicBezTo>
                    <a:pt x="47887" y="5126"/>
                    <a:pt x="5126" y="47887"/>
                    <a:pt x="5126" y="100331"/>
                  </a:cubicBezTo>
                  <a:lnTo>
                    <a:pt x="5126" y="2007662"/>
                  </a:lnTo>
                  <a:cubicBezTo>
                    <a:pt x="5126" y="2060105"/>
                    <a:pt x="47887" y="2102867"/>
                    <a:pt x="100331" y="2102867"/>
                  </a:cubicBezTo>
                  <a:lnTo>
                    <a:pt x="281866" y="2102867"/>
                  </a:lnTo>
                  <a:cubicBezTo>
                    <a:pt x="281866" y="2102867"/>
                    <a:pt x="281866" y="2102867"/>
                    <a:pt x="281866" y="2102867"/>
                  </a:cubicBezTo>
                  <a:lnTo>
                    <a:pt x="281866" y="860359"/>
                  </a:lnTo>
                  <a:cubicBezTo>
                    <a:pt x="281866" y="807915"/>
                    <a:pt x="312525" y="734494"/>
                    <a:pt x="349639" y="697380"/>
                  </a:cubicBezTo>
                  <a:lnTo>
                    <a:pt x="605402" y="441617"/>
                  </a:lnTo>
                  <a:cubicBezTo>
                    <a:pt x="642516" y="404503"/>
                    <a:pt x="673176" y="331082"/>
                    <a:pt x="673176" y="278639"/>
                  </a:cubicBezTo>
                  <a:lnTo>
                    <a:pt x="673176" y="5933"/>
                  </a:lnTo>
                  <a:lnTo>
                    <a:pt x="100331" y="5933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圆角矩形 21"/>
            <p:cNvSpPr/>
            <p:nvPr>
              <p:custDataLst>
                <p:tags r:id="rId9"/>
              </p:custDataLst>
            </p:nvPr>
          </p:nvSpPr>
          <p:spPr>
            <a:xfrm>
              <a:off x="2822189" y="3167438"/>
              <a:ext cx="7944528" cy="1161867"/>
            </a:xfrm>
            <a:prstGeom prst="roundRect">
              <a:avLst>
                <a:gd name="adj" fmla="val 5137"/>
              </a:avLst>
            </a:prstGeom>
            <a:noFill/>
            <a:ln w="25400" cap="flat">
              <a:solidFill>
                <a:srgbClr val="2196F3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任意形状 22"/>
            <p:cNvSpPr/>
            <p:nvPr>
              <p:custDataLst>
                <p:tags r:id="rId10"/>
              </p:custDataLst>
            </p:nvPr>
          </p:nvSpPr>
          <p:spPr>
            <a:xfrm>
              <a:off x="10271962" y="3167884"/>
              <a:ext cx="494756" cy="1163346"/>
            </a:xfrm>
            <a:custGeom>
              <a:avLst/>
              <a:gdLst>
                <a:gd name="connsiteX0" fmla="*/ 799040 w 895574"/>
                <a:gd name="connsiteY0" fmla="*/ 2102060 h 2105809"/>
                <a:gd name="connsiteX1" fmla="*/ 894245 w 895574"/>
                <a:gd name="connsiteY1" fmla="*/ 2006855 h 2105809"/>
                <a:gd name="connsiteX2" fmla="*/ 894245 w 895574"/>
                <a:gd name="connsiteY2" fmla="*/ 100331 h 2105809"/>
                <a:gd name="connsiteX3" fmla="*/ 799040 w 895574"/>
                <a:gd name="connsiteY3" fmla="*/ 5126 h 2105809"/>
                <a:gd name="connsiteX4" fmla="*/ 396435 w 895574"/>
                <a:gd name="connsiteY4" fmla="*/ 5126 h 2105809"/>
                <a:gd name="connsiteX5" fmla="*/ 396435 w 895574"/>
                <a:gd name="connsiteY5" fmla="*/ 5126 h 2105809"/>
                <a:gd name="connsiteX6" fmla="*/ 396435 w 895574"/>
                <a:gd name="connsiteY6" fmla="*/ 845029 h 2105809"/>
                <a:gd name="connsiteX7" fmla="*/ 328662 w 895574"/>
                <a:gd name="connsiteY7" fmla="*/ 1008007 h 2105809"/>
                <a:gd name="connsiteX8" fmla="*/ 72899 w 895574"/>
                <a:gd name="connsiteY8" fmla="*/ 1263770 h 2105809"/>
                <a:gd name="connsiteX9" fmla="*/ 5126 w 895574"/>
                <a:gd name="connsiteY9" fmla="*/ 1426749 h 2105809"/>
                <a:gd name="connsiteX10" fmla="*/ 5126 w 895574"/>
                <a:gd name="connsiteY10" fmla="*/ 2102867 h 2105809"/>
                <a:gd name="connsiteX11" fmla="*/ 799040 w 895574"/>
                <a:gd name="connsiteY11" fmla="*/ 2102867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574" h="2105809">
                  <a:moveTo>
                    <a:pt x="799040" y="2102060"/>
                  </a:moveTo>
                  <a:cubicBezTo>
                    <a:pt x="851484" y="2102060"/>
                    <a:pt x="894245" y="2059298"/>
                    <a:pt x="894245" y="2006855"/>
                  </a:cubicBezTo>
                  <a:lnTo>
                    <a:pt x="894245" y="100331"/>
                  </a:lnTo>
                  <a:cubicBezTo>
                    <a:pt x="894245" y="47887"/>
                    <a:pt x="851484" y="5126"/>
                    <a:pt x="799040" y="5126"/>
                  </a:cubicBezTo>
                  <a:lnTo>
                    <a:pt x="396435" y="5126"/>
                  </a:lnTo>
                  <a:cubicBezTo>
                    <a:pt x="396435" y="5126"/>
                    <a:pt x="396435" y="5126"/>
                    <a:pt x="396435" y="5126"/>
                  </a:cubicBezTo>
                  <a:lnTo>
                    <a:pt x="396435" y="845029"/>
                  </a:lnTo>
                  <a:cubicBezTo>
                    <a:pt x="396435" y="897472"/>
                    <a:pt x="365776" y="970893"/>
                    <a:pt x="328662" y="1008007"/>
                  </a:cubicBezTo>
                  <a:lnTo>
                    <a:pt x="72899" y="1263770"/>
                  </a:lnTo>
                  <a:cubicBezTo>
                    <a:pt x="35785" y="1300884"/>
                    <a:pt x="5126" y="1374305"/>
                    <a:pt x="5126" y="1426749"/>
                  </a:cubicBezTo>
                  <a:lnTo>
                    <a:pt x="5126" y="2102867"/>
                  </a:lnTo>
                  <a:lnTo>
                    <a:pt x="799040" y="2102867"/>
                  </a:lnTo>
                  <a:close/>
                </a:path>
              </a:pathLst>
            </a:custGeom>
            <a:solidFill>
              <a:srgbClr val="2196F3"/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9901555" y="4023995"/>
            <a:ext cx="535940" cy="46164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 defTabSz="457200"/>
            <a:r>
              <a:rPr kumimoji="1" lang="en-US" altLang="zh-CN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kumimoji="1"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1579880" y="4707255"/>
            <a:ext cx="7944485" cy="1290320"/>
            <a:chOff x="1940715" y="4678614"/>
            <a:chExt cx="7944529" cy="1163792"/>
          </a:xfrm>
        </p:grpSpPr>
        <p:sp>
          <p:nvSpPr>
            <p:cNvPr id="25" name="任意形状 24"/>
            <p:cNvSpPr/>
            <p:nvPr>
              <p:custDataLst>
                <p:tags r:id="rId13"/>
              </p:custDataLst>
            </p:nvPr>
          </p:nvSpPr>
          <p:spPr>
            <a:xfrm>
              <a:off x="1940716" y="4678614"/>
              <a:ext cx="374410" cy="1163346"/>
            </a:xfrm>
            <a:custGeom>
              <a:avLst/>
              <a:gdLst>
                <a:gd name="connsiteX0" fmla="*/ 100331 w 677731"/>
                <a:gd name="connsiteY0" fmla="*/ 5126 h 2105809"/>
                <a:gd name="connsiteX1" fmla="*/ 5126 w 677731"/>
                <a:gd name="connsiteY1" fmla="*/ 100331 h 2105809"/>
                <a:gd name="connsiteX2" fmla="*/ 5126 w 677731"/>
                <a:gd name="connsiteY2" fmla="*/ 2007662 h 2105809"/>
                <a:gd name="connsiteX3" fmla="*/ 100331 w 677731"/>
                <a:gd name="connsiteY3" fmla="*/ 2102867 h 2105809"/>
                <a:gd name="connsiteX4" fmla="*/ 281866 w 677731"/>
                <a:gd name="connsiteY4" fmla="*/ 2102867 h 2105809"/>
                <a:gd name="connsiteX5" fmla="*/ 281866 w 677731"/>
                <a:gd name="connsiteY5" fmla="*/ 2102867 h 2105809"/>
                <a:gd name="connsiteX6" fmla="*/ 281866 w 677731"/>
                <a:gd name="connsiteY6" fmla="*/ 860359 h 2105809"/>
                <a:gd name="connsiteX7" fmla="*/ 349639 w 677731"/>
                <a:gd name="connsiteY7" fmla="*/ 697380 h 2105809"/>
                <a:gd name="connsiteX8" fmla="*/ 605402 w 677731"/>
                <a:gd name="connsiteY8" fmla="*/ 441617 h 2105809"/>
                <a:gd name="connsiteX9" fmla="*/ 673176 w 677731"/>
                <a:gd name="connsiteY9" fmla="*/ 278639 h 2105809"/>
                <a:gd name="connsiteX10" fmla="*/ 673176 w 677731"/>
                <a:gd name="connsiteY10" fmla="*/ 5933 h 2105809"/>
                <a:gd name="connsiteX11" fmla="*/ 100331 w 677731"/>
                <a:gd name="connsiteY11" fmla="*/ 5933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7731" h="2105809">
                  <a:moveTo>
                    <a:pt x="100331" y="5126"/>
                  </a:moveTo>
                  <a:cubicBezTo>
                    <a:pt x="47887" y="5126"/>
                    <a:pt x="5126" y="47887"/>
                    <a:pt x="5126" y="100331"/>
                  </a:cubicBezTo>
                  <a:lnTo>
                    <a:pt x="5126" y="2007662"/>
                  </a:lnTo>
                  <a:cubicBezTo>
                    <a:pt x="5126" y="2060105"/>
                    <a:pt x="47887" y="2102867"/>
                    <a:pt x="100331" y="2102867"/>
                  </a:cubicBezTo>
                  <a:lnTo>
                    <a:pt x="281866" y="2102867"/>
                  </a:lnTo>
                  <a:cubicBezTo>
                    <a:pt x="281866" y="2102867"/>
                    <a:pt x="281866" y="2102867"/>
                    <a:pt x="281866" y="2102867"/>
                  </a:cubicBezTo>
                  <a:lnTo>
                    <a:pt x="281866" y="860359"/>
                  </a:lnTo>
                  <a:cubicBezTo>
                    <a:pt x="281866" y="807915"/>
                    <a:pt x="312525" y="734494"/>
                    <a:pt x="349639" y="697380"/>
                  </a:cubicBezTo>
                  <a:lnTo>
                    <a:pt x="605402" y="441617"/>
                  </a:lnTo>
                  <a:cubicBezTo>
                    <a:pt x="642516" y="404503"/>
                    <a:pt x="673176" y="331082"/>
                    <a:pt x="673176" y="278639"/>
                  </a:cubicBezTo>
                  <a:lnTo>
                    <a:pt x="673176" y="5933"/>
                  </a:lnTo>
                  <a:lnTo>
                    <a:pt x="100331" y="5933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圆角矩形 25"/>
            <p:cNvSpPr/>
            <p:nvPr>
              <p:custDataLst>
                <p:tags r:id="rId14"/>
              </p:custDataLst>
            </p:nvPr>
          </p:nvSpPr>
          <p:spPr>
            <a:xfrm>
              <a:off x="1940715" y="4678614"/>
              <a:ext cx="7944528" cy="1161867"/>
            </a:xfrm>
            <a:prstGeom prst="roundRect">
              <a:avLst>
                <a:gd name="adj" fmla="val 5137"/>
              </a:avLst>
            </a:prstGeom>
            <a:noFill/>
            <a:ln w="25400" cap="flat">
              <a:solidFill>
                <a:srgbClr val="2196F3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任意形状 26"/>
            <p:cNvSpPr/>
            <p:nvPr>
              <p:custDataLst>
                <p:tags r:id="rId15"/>
              </p:custDataLst>
            </p:nvPr>
          </p:nvSpPr>
          <p:spPr>
            <a:xfrm>
              <a:off x="9390488" y="4679060"/>
              <a:ext cx="494756" cy="1163346"/>
            </a:xfrm>
            <a:custGeom>
              <a:avLst/>
              <a:gdLst>
                <a:gd name="connsiteX0" fmla="*/ 799040 w 895574"/>
                <a:gd name="connsiteY0" fmla="*/ 2102060 h 2105809"/>
                <a:gd name="connsiteX1" fmla="*/ 894245 w 895574"/>
                <a:gd name="connsiteY1" fmla="*/ 2006855 h 2105809"/>
                <a:gd name="connsiteX2" fmla="*/ 894245 w 895574"/>
                <a:gd name="connsiteY2" fmla="*/ 100331 h 2105809"/>
                <a:gd name="connsiteX3" fmla="*/ 799040 w 895574"/>
                <a:gd name="connsiteY3" fmla="*/ 5126 h 2105809"/>
                <a:gd name="connsiteX4" fmla="*/ 396435 w 895574"/>
                <a:gd name="connsiteY4" fmla="*/ 5126 h 2105809"/>
                <a:gd name="connsiteX5" fmla="*/ 396435 w 895574"/>
                <a:gd name="connsiteY5" fmla="*/ 5126 h 2105809"/>
                <a:gd name="connsiteX6" fmla="*/ 396435 w 895574"/>
                <a:gd name="connsiteY6" fmla="*/ 845029 h 2105809"/>
                <a:gd name="connsiteX7" fmla="*/ 328662 w 895574"/>
                <a:gd name="connsiteY7" fmla="*/ 1008007 h 2105809"/>
                <a:gd name="connsiteX8" fmla="*/ 72899 w 895574"/>
                <a:gd name="connsiteY8" fmla="*/ 1263770 h 2105809"/>
                <a:gd name="connsiteX9" fmla="*/ 5126 w 895574"/>
                <a:gd name="connsiteY9" fmla="*/ 1426749 h 2105809"/>
                <a:gd name="connsiteX10" fmla="*/ 5126 w 895574"/>
                <a:gd name="connsiteY10" fmla="*/ 2102867 h 2105809"/>
                <a:gd name="connsiteX11" fmla="*/ 799040 w 895574"/>
                <a:gd name="connsiteY11" fmla="*/ 2102867 h 210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574" h="2105809">
                  <a:moveTo>
                    <a:pt x="799040" y="2102060"/>
                  </a:moveTo>
                  <a:cubicBezTo>
                    <a:pt x="851484" y="2102060"/>
                    <a:pt x="894245" y="2059298"/>
                    <a:pt x="894245" y="2006855"/>
                  </a:cubicBezTo>
                  <a:lnTo>
                    <a:pt x="894245" y="100331"/>
                  </a:lnTo>
                  <a:cubicBezTo>
                    <a:pt x="894245" y="47887"/>
                    <a:pt x="851484" y="5126"/>
                    <a:pt x="799040" y="5126"/>
                  </a:cubicBezTo>
                  <a:lnTo>
                    <a:pt x="396435" y="5126"/>
                  </a:lnTo>
                  <a:cubicBezTo>
                    <a:pt x="396435" y="5126"/>
                    <a:pt x="396435" y="5126"/>
                    <a:pt x="396435" y="5126"/>
                  </a:cubicBezTo>
                  <a:lnTo>
                    <a:pt x="396435" y="845029"/>
                  </a:lnTo>
                  <a:cubicBezTo>
                    <a:pt x="396435" y="897472"/>
                    <a:pt x="365776" y="970893"/>
                    <a:pt x="328662" y="1008007"/>
                  </a:cubicBezTo>
                  <a:lnTo>
                    <a:pt x="72899" y="1263770"/>
                  </a:lnTo>
                  <a:cubicBezTo>
                    <a:pt x="35785" y="1300884"/>
                    <a:pt x="5126" y="1374305"/>
                    <a:pt x="5126" y="1426749"/>
                  </a:cubicBezTo>
                  <a:lnTo>
                    <a:pt x="5126" y="2102867"/>
                  </a:lnTo>
                  <a:lnTo>
                    <a:pt x="799040" y="2102867"/>
                  </a:lnTo>
                  <a:close/>
                </a:path>
              </a:pathLst>
            </a:custGeom>
            <a:solidFill>
              <a:srgbClr val="2196F3"/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defTabSz="457200"/>
              <a:endParaRPr lang="zh-CN" altLang="en-US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>
            <p:custDataLst>
              <p:tags r:id="rId16"/>
            </p:custDataLst>
          </p:nvPr>
        </p:nvSpPr>
        <p:spPr>
          <a:xfrm>
            <a:off x="9020175" y="5535295"/>
            <a:ext cx="535940" cy="46164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 defTabSz="457200"/>
            <a:r>
              <a:rPr kumimoji="1" lang="en-US" altLang="zh-CN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1"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7"/>
            </p:custDataLst>
          </p:nvPr>
        </p:nvSpPr>
        <p:spPr>
          <a:xfrm>
            <a:off x="1214120" y="2000250"/>
            <a:ext cx="7109460" cy="662305"/>
          </a:xfrm>
          <a:prstGeom prst="rect">
            <a:avLst/>
          </a:prstGeom>
          <a:noFill/>
        </p:spPr>
        <p:txBody>
          <a:bodyPr wrap="square" lIns="90000" tIns="0" rtlCol="0">
            <a:noAutofit/>
          </a:bodyPr>
          <a:lstStyle>
            <a:defPPr>
              <a:defRPr lang="en-US"/>
            </a:defPPr>
            <a:lvl1pPr algn="r">
              <a:lnSpc>
                <a:spcPct val="140000"/>
              </a:lnSpc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algn="l"/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（1）向患者介绍搬运的过程、方法及注意事项，说明应如何配合搬运。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>
            <a:off x="2643505" y="3517900"/>
            <a:ext cx="7268210" cy="662305"/>
          </a:xfrm>
          <a:prstGeom prst="rect">
            <a:avLst/>
          </a:prstGeom>
          <a:noFill/>
        </p:spPr>
        <p:txBody>
          <a:bodyPr wrap="square" lIns="90000" tIns="0" rtlCol="0">
            <a:normAutofit/>
          </a:bodyPr>
          <a:lstStyle>
            <a:defPPr>
              <a:defRPr lang="en-US"/>
            </a:defPPr>
            <a:lvl1pPr algn="r">
              <a:lnSpc>
                <a:spcPct val="140000"/>
              </a:lnSpc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algn="l"/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（2）鼓励患者参与搬运过程，以维持及增加肌肉张力。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9"/>
            </p:custDataLst>
          </p:nvPr>
        </p:nvSpPr>
        <p:spPr>
          <a:xfrm>
            <a:off x="1761490" y="5035550"/>
            <a:ext cx="7257415" cy="662305"/>
          </a:xfrm>
          <a:prstGeom prst="rect">
            <a:avLst/>
          </a:prstGeom>
          <a:noFill/>
        </p:spPr>
        <p:txBody>
          <a:bodyPr wrap="square" lIns="90000" tIns="0" rtlCol="0">
            <a:noAutofit/>
          </a:bodyPr>
          <a:lstStyle>
            <a:defPPr>
              <a:defRPr lang="en-US"/>
            </a:defPPr>
            <a:lvl1pPr algn="r">
              <a:lnSpc>
                <a:spcPct val="140000"/>
              </a:lnSpc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algn="l"/>
            <a:r>
              <a:rPr lang="zh-CN" altLang="en-US" sz="1800" spc="150" dirty="0">
                <a:latin typeface="微软雅黑" panose="020B0503020204020204" charset="-122"/>
                <a:ea typeface="微软雅黑" panose="020B0503020204020204" charset="-122"/>
              </a:rPr>
              <a:t>（3）向患者说明如果在搬运过程中有不适等感觉，应立即说明，防止意外发生。</a:t>
            </a:r>
            <a:endParaRPr lang="zh-CN" altLang="en-US" sz="18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二、轮椅运送技术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983615" y="980440"/>
            <a:ext cx="4051300" cy="644525"/>
          </a:xfrm>
        </p:spPr>
        <p:txBody>
          <a:bodyPr vert="horz" wrap="square" anchor="t" anchorCtr="0">
            <a:normAutofit/>
          </a:bodyPr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7. 目标评价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2"/>
            </p:custDataLst>
          </p:nvPr>
        </p:nvCxnSpPr>
        <p:spPr>
          <a:xfrm>
            <a:off x="-43815" y="3988753"/>
            <a:ext cx="12191999" cy="0"/>
          </a:xfrm>
          <a:prstGeom prst="line">
            <a:avLst/>
          </a:prstGeom>
          <a:ln w="12700">
            <a:solidFill>
              <a:srgbClr val="E79367"/>
            </a:solidFill>
            <a:prstDash val="solid"/>
          </a:ln>
        </p:spPr>
        <p:style>
          <a:lnRef idx="1">
            <a:srgbClr val="487360"/>
          </a:lnRef>
          <a:fillRef idx="0">
            <a:srgbClr val="487360"/>
          </a:fillRef>
          <a:effectRef idx="0">
            <a:srgbClr val="487360"/>
          </a:effectRef>
          <a:fontRef idx="minor">
            <a:sysClr val="windowText" lastClr="000000"/>
          </a:fontRef>
        </p:style>
      </p:cxnSp>
      <p:sp>
        <p:nvSpPr>
          <p:cNvPr id="33" name="椭圆 32"/>
          <p:cNvSpPr/>
          <p:nvPr>
            <p:custDataLst>
              <p:tags r:id="rId3"/>
            </p:custDataLst>
          </p:nvPr>
        </p:nvSpPr>
        <p:spPr>
          <a:xfrm flipV="1">
            <a:off x="2714303" y="3871278"/>
            <a:ext cx="234950" cy="234950"/>
          </a:xfrm>
          <a:prstGeom prst="ellipse">
            <a:avLst/>
          </a:prstGeom>
          <a:solidFill>
            <a:srgbClr val="E79367"/>
          </a:solidFill>
          <a:ln w="38100">
            <a:solidFill>
              <a:srgbClr val="EAC263"/>
            </a:solidFill>
          </a:ln>
        </p:spPr>
        <p:style>
          <a:lnRef idx="2">
            <a:srgbClr val="487360">
              <a:shade val="50000"/>
            </a:srgbClr>
          </a:lnRef>
          <a:fillRef idx="1">
            <a:srgbClr val="487360"/>
          </a:fillRef>
          <a:effectRef idx="0">
            <a:srgbClr val="487360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3" name="直接连接符 42"/>
          <p:cNvCxnSpPr/>
          <p:nvPr>
            <p:custDataLst>
              <p:tags r:id="rId4"/>
            </p:custDataLst>
          </p:nvPr>
        </p:nvCxnSpPr>
        <p:spPr>
          <a:xfrm>
            <a:off x="2831778" y="3018790"/>
            <a:ext cx="0" cy="862013"/>
          </a:xfrm>
          <a:prstGeom prst="line">
            <a:avLst/>
          </a:prstGeom>
          <a:ln>
            <a:solidFill>
              <a:srgbClr val="F1D289"/>
            </a:solidFill>
          </a:ln>
        </p:spPr>
        <p:style>
          <a:lnRef idx="1">
            <a:srgbClr val="487360"/>
          </a:lnRef>
          <a:fillRef idx="0">
            <a:srgbClr val="487360"/>
          </a:fillRef>
          <a:effectRef idx="0">
            <a:srgbClr val="487360"/>
          </a:effectRef>
          <a:fontRef idx="minor">
            <a:sysClr val="windowText" lastClr="000000"/>
          </a:fontRef>
        </p:style>
      </p:cxnSp>
      <p:sp>
        <p:nvSpPr>
          <p:cNvPr id="44" name="文本框 43"/>
          <p:cNvSpPr txBox="1"/>
          <p:nvPr>
            <p:custDataLst>
              <p:tags r:id="rId5"/>
            </p:custDataLst>
          </p:nvPr>
        </p:nvSpPr>
        <p:spPr>
          <a:xfrm>
            <a:off x="3215640" y="2353945"/>
            <a:ext cx="2516505" cy="64643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rgbClr val="8FA67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（1）搬运安全、顺利，患者无病情改变。</a:t>
            </a:r>
            <a:endParaRPr lang="zh-CN" altLang="en-US" sz="1800" dirty="0">
              <a:solidFill>
                <a:srgbClr val="8FA67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椭圆 45"/>
          <p:cNvSpPr/>
          <p:nvPr>
            <p:custDataLst>
              <p:tags r:id="rId6"/>
            </p:custDataLst>
          </p:nvPr>
        </p:nvSpPr>
        <p:spPr>
          <a:xfrm flipV="1">
            <a:off x="4733971" y="3871278"/>
            <a:ext cx="233363" cy="234950"/>
          </a:xfrm>
          <a:prstGeom prst="ellipse">
            <a:avLst/>
          </a:prstGeom>
          <a:solidFill>
            <a:srgbClr val="E79367"/>
          </a:solidFill>
          <a:ln w="38100">
            <a:solidFill>
              <a:srgbClr val="EAC263"/>
            </a:solidFill>
          </a:ln>
        </p:spPr>
        <p:style>
          <a:lnRef idx="2">
            <a:srgbClr val="487360">
              <a:shade val="50000"/>
            </a:srgbClr>
          </a:lnRef>
          <a:fillRef idx="1">
            <a:srgbClr val="487360"/>
          </a:fillRef>
          <a:effectRef idx="0">
            <a:srgbClr val="487360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7" name="直接连接符 46"/>
          <p:cNvCxnSpPr>
            <a:stCxn id="51" idx="4"/>
          </p:cNvCxnSpPr>
          <p:nvPr>
            <p:custDataLst>
              <p:tags r:id="rId7"/>
            </p:custDataLst>
          </p:nvPr>
        </p:nvCxnSpPr>
        <p:spPr>
          <a:xfrm flipV="1">
            <a:off x="2831194" y="2155190"/>
            <a:ext cx="0" cy="863600"/>
          </a:xfrm>
          <a:prstGeom prst="line">
            <a:avLst/>
          </a:prstGeom>
          <a:ln>
            <a:solidFill>
              <a:srgbClr val="F1D289"/>
            </a:solidFill>
          </a:ln>
        </p:spPr>
        <p:style>
          <a:lnRef idx="1">
            <a:srgbClr val="487360"/>
          </a:lnRef>
          <a:fillRef idx="0">
            <a:srgbClr val="487360"/>
          </a:fillRef>
          <a:effectRef idx="0">
            <a:srgbClr val="487360"/>
          </a:effectRef>
          <a:fontRef idx="minor">
            <a:sysClr val="windowText" lastClr="000000"/>
          </a:fontRef>
        </p:style>
      </p:cxnSp>
      <p:sp>
        <p:nvSpPr>
          <p:cNvPr id="56" name="文本框 55"/>
          <p:cNvSpPr txBox="1"/>
          <p:nvPr>
            <p:custDataLst>
              <p:tags r:id="rId8"/>
            </p:custDataLst>
          </p:nvPr>
        </p:nvSpPr>
        <p:spPr>
          <a:xfrm>
            <a:off x="5342255" y="5057775"/>
            <a:ext cx="2477770" cy="64643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EAC2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（3）护士能运用人体力学原理，操作动作规范、正确、省力，配合协调。</a:t>
            </a:r>
            <a:endParaRPr lang="zh-CN" altLang="en-US" sz="1800" dirty="0">
              <a:solidFill>
                <a:srgbClr val="EAC2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椭圆 47"/>
          <p:cNvSpPr/>
          <p:nvPr>
            <p:custDataLst>
              <p:tags r:id="rId9"/>
            </p:custDataLst>
          </p:nvPr>
        </p:nvSpPr>
        <p:spPr>
          <a:xfrm flipV="1">
            <a:off x="6858414" y="3871278"/>
            <a:ext cx="234950" cy="234950"/>
          </a:xfrm>
          <a:prstGeom prst="ellipse">
            <a:avLst/>
          </a:prstGeom>
          <a:solidFill>
            <a:srgbClr val="E79367"/>
          </a:solidFill>
          <a:ln w="38100">
            <a:solidFill>
              <a:srgbClr val="EAC263"/>
            </a:solidFill>
          </a:ln>
        </p:spPr>
        <p:style>
          <a:lnRef idx="2">
            <a:srgbClr val="487360">
              <a:shade val="50000"/>
            </a:srgbClr>
          </a:lnRef>
          <a:fillRef idx="1">
            <a:srgbClr val="487360"/>
          </a:fillRef>
          <a:effectRef idx="0">
            <a:srgbClr val="487360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9" name="直接连接符 48"/>
          <p:cNvCxnSpPr>
            <a:endCxn id="52" idx="0"/>
          </p:cNvCxnSpPr>
          <p:nvPr>
            <p:custDataLst>
              <p:tags r:id="rId10"/>
            </p:custDataLst>
          </p:nvPr>
        </p:nvCxnSpPr>
        <p:spPr>
          <a:xfrm flipV="1">
            <a:off x="2147483647" y="2147483647"/>
            <a:ext cx="0" cy="451368"/>
          </a:xfrm>
          <a:prstGeom prst="line">
            <a:avLst/>
          </a:prstGeom>
          <a:ln>
            <a:solidFill>
              <a:srgbClr val="E79367">
                <a:lumMod val="60000"/>
                <a:lumOff val="40000"/>
              </a:srgbClr>
            </a:solidFill>
          </a:ln>
        </p:spPr>
        <p:style>
          <a:lnRef idx="1">
            <a:srgbClr val="487360"/>
          </a:lnRef>
          <a:fillRef idx="0">
            <a:srgbClr val="487360"/>
          </a:fillRef>
          <a:effectRef idx="0">
            <a:srgbClr val="487360"/>
          </a:effectRef>
          <a:fontRef idx="minor">
            <a:sysClr val="windowText" lastClr="000000"/>
          </a:fontRef>
        </p:style>
      </p:cxnSp>
      <p:sp>
        <p:nvSpPr>
          <p:cNvPr id="58" name="文本框 57"/>
          <p:cNvSpPr txBox="1"/>
          <p:nvPr>
            <p:custDataLst>
              <p:tags r:id="rId11"/>
            </p:custDataLst>
          </p:nvPr>
        </p:nvSpPr>
        <p:spPr>
          <a:xfrm>
            <a:off x="7377430" y="2620010"/>
            <a:ext cx="2427605" cy="64643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E7936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（2）患者坐于轮椅上舒适，无疲劳、不适，患者能配合。</a:t>
            </a:r>
            <a:endParaRPr lang="zh-CN" altLang="en-US" sz="1800" dirty="0">
              <a:solidFill>
                <a:srgbClr val="E7936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0" name="组合 49"/>
          <p:cNvGrpSpPr/>
          <p:nvPr>
            <p:custDataLst>
              <p:tags r:id="rId12"/>
            </p:custDataLst>
          </p:nvPr>
        </p:nvGrpSpPr>
        <p:grpSpPr>
          <a:xfrm>
            <a:off x="2450778" y="2256790"/>
            <a:ext cx="762000" cy="762000"/>
            <a:chOff x="2615244" y="2244725"/>
            <a:chExt cx="762000" cy="762000"/>
          </a:xfrm>
        </p:grpSpPr>
        <p:sp>
          <p:nvSpPr>
            <p:cNvPr id="51" name="椭圆 50"/>
            <p:cNvSpPr/>
            <p:nvPr>
              <p:custDataLst>
                <p:tags r:id="rId13"/>
              </p:custDataLst>
            </p:nvPr>
          </p:nvSpPr>
          <p:spPr>
            <a:xfrm>
              <a:off x="2615244" y="2244725"/>
              <a:ext cx="762000" cy="762000"/>
            </a:xfrm>
            <a:prstGeom prst="ellipse">
              <a:avLst/>
            </a:prstGeom>
            <a:solidFill>
              <a:srgbClr val="8FA670"/>
            </a:solidFill>
            <a:ln>
              <a:noFill/>
            </a:ln>
          </p:spPr>
          <p:style>
            <a:lnRef idx="2">
              <a:srgbClr val="487360">
                <a:shade val="50000"/>
              </a:srgbClr>
            </a:lnRef>
            <a:fillRef idx="1">
              <a:srgbClr val="487360"/>
            </a:fillRef>
            <a:effectRef idx="0">
              <a:srgbClr val="487360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KSO_Shape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2726369" y="2492375"/>
              <a:ext cx="539750" cy="265113"/>
            </a:xfrm>
            <a:custGeom>
              <a:avLst/>
              <a:gdLst>
                <a:gd name="T0" fmla="*/ 2147483646 w 368"/>
                <a:gd name="T1" fmla="*/ 2147483646 h 181"/>
                <a:gd name="T2" fmla="*/ 2147483646 w 368"/>
                <a:gd name="T3" fmla="*/ 2147483646 h 181"/>
                <a:gd name="T4" fmla="*/ 2147483646 w 368"/>
                <a:gd name="T5" fmla="*/ 2147483646 h 181"/>
                <a:gd name="T6" fmla="*/ 2147483646 w 368"/>
                <a:gd name="T7" fmla="*/ 2147483646 h 181"/>
                <a:gd name="T8" fmla="*/ 2147483646 w 368"/>
                <a:gd name="T9" fmla="*/ 2147483646 h 181"/>
                <a:gd name="T10" fmla="*/ 2147483646 w 368"/>
                <a:gd name="T11" fmla="*/ 2147483646 h 181"/>
                <a:gd name="T12" fmla="*/ 2147483646 w 368"/>
                <a:gd name="T13" fmla="*/ 2147483646 h 181"/>
                <a:gd name="T14" fmla="*/ 2147483646 w 368"/>
                <a:gd name="T15" fmla="*/ 2147483646 h 181"/>
                <a:gd name="T16" fmla="*/ 2147483646 w 368"/>
                <a:gd name="T17" fmla="*/ 2147483646 h 181"/>
                <a:gd name="T18" fmla="*/ 0 w 368"/>
                <a:gd name="T19" fmla="*/ 2147483646 h 181"/>
                <a:gd name="T20" fmla="*/ 2147483646 w 368"/>
                <a:gd name="T21" fmla="*/ 2147483646 h 181"/>
                <a:gd name="T22" fmla="*/ 2147483646 w 368"/>
                <a:gd name="T23" fmla="*/ 2147483646 h 181"/>
                <a:gd name="T24" fmla="*/ 2147483646 w 368"/>
                <a:gd name="T25" fmla="*/ 2147483646 h 181"/>
                <a:gd name="T26" fmla="*/ 2147483646 w 368"/>
                <a:gd name="T27" fmla="*/ 2147483646 h 181"/>
                <a:gd name="T28" fmla="*/ 2147483646 w 368"/>
                <a:gd name="T29" fmla="*/ 2147483646 h 181"/>
                <a:gd name="T30" fmla="*/ 2147483646 w 368"/>
                <a:gd name="T31" fmla="*/ 2147483646 h 181"/>
                <a:gd name="T32" fmla="*/ 2147483646 w 368"/>
                <a:gd name="T33" fmla="*/ 2147483646 h 181"/>
                <a:gd name="T34" fmla="*/ 2147483646 w 368"/>
                <a:gd name="T35" fmla="*/ 2147483646 h 181"/>
                <a:gd name="T36" fmla="*/ 2147483646 w 368"/>
                <a:gd name="T37" fmla="*/ 2147483646 h 181"/>
                <a:gd name="T38" fmla="*/ 2147483646 w 368"/>
                <a:gd name="T39" fmla="*/ 2147483646 h 181"/>
                <a:gd name="T40" fmla="*/ 2147483646 w 368"/>
                <a:gd name="T41" fmla="*/ 2147483646 h 181"/>
                <a:gd name="T42" fmla="*/ 2147483646 w 368"/>
                <a:gd name="T43" fmla="*/ 2147483646 h 181"/>
                <a:gd name="T44" fmla="*/ 2147483646 w 368"/>
                <a:gd name="T45" fmla="*/ 2147483646 h 181"/>
                <a:gd name="T46" fmla="*/ 2147483646 w 368"/>
                <a:gd name="T47" fmla="*/ 0 h 181"/>
                <a:gd name="T48" fmla="*/ 2147483646 w 368"/>
                <a:gd name="T49" fmla="*/ 2147483646 h 181"/>
                <a:gd name="T50" fmla="*/ 2147483646 w 368"/>
                <a:gd name="T51" fmla="*/ 2147483646 h 181"/>
                <a:gd name="T52" fmla="*/ 2147483646 w 368"/>
                <a:gd name="T53" fmla="*/ 2147483646 h 181"/>
                <a:gd name="T54" fmla="*/ 2147483646 w 368"/>
                <a:gd name="T55" fmla="*/ 2147483646 h 181"/>
                <a:gd name="T56" fmla="*/ 2147483646 w 368"/>
                <a:gd name="T57" fmla="*/ 2147483646 h 181"/>
                <a:gd name="T58" fmla="*/ 2147483646 w 368"/>
                <a:gd name="T59" fmla="*/ 2147483646 h 181"/>
                <a:gd name="T60" fmla="*/ 2147483646 w 368"/>
                <a:gd name="T61" fmla="*/ 2147483646 h 181"/>
                <a:gd name="T62" fmla="*/ 2147483646 w 368"/>
                <a:gd name="T63" fmla="*/ 2147483646 h 181"/>
                <a:gd name="T64" fmla="*/ 2147483646 w 368"/>
                <a:gd name="T65" fmla="*/ 2147483646 h 181"/>
                <a:gd name="T66" fmla="*/ 2147483646 w 368"/>
                <a:gd name="T67" fmla="*/ 2147483646 h 181"/>
                <a:gd name="T68" fmla="*/ 2147483646 w 368"/>
                <a:gd name="T69" fmla="*/ 2147483646 h 181"/>
                <a:gd name="T70" fmla="*/ 2147483646 w 368"/>
                <a:gd name="T71" fmla="*/ 2147483646 h 181"/>
                <a:gd name="T72" fmla="*/ 2147483646 w 368"/>
                <a:gd name="T73" fmla="*/ 2147483646 h 181"/>
                <a:gd name="T74" fmla="*/ 2147483646 w 368"/>
                <a:gd name="T75" fmla="*/ 2147483646 h 181"/>
                <a:gd name="T76" fmla="*/ 2147483646 w 368"/>
                <a:gd name="T77" fmla="*/ 2147483646 h 181"/>
                <a:gd name="T78" fmla="*/ 2147483646 w 368"/>
                <a:gd name="T79" fmla="*/ 2147483646 h 181"/>
                <a:gd name="T80" fmla="*/ 2147483646 w 368"/>
                <a:gd name="T81" fmla="*/ 2147483646 h 181"/>
                <a:gd name="T82" fmla="*/ 2147483646 w 368"/>
                <a:gd name="T83" fmla="*/ 2147483646 h 181"/>
                <a:gd name="T84" fmla="*/ 2147483646 w 368"/>
                <a:gd name="T85" fmla="*/ 2147483646 h 181"/>
                <a:gd name="T86" fmla="*/ 2147483646 w 368"/>
                <a:gd name="T87" fmla="*/ 2147483646 h 181"/>
                <a:gd name="T88" fmla="*/ 2147483646 w 368"/>
                <a:gd name="T89" fmla="*/ 2147483646 h 181"/>
                <a:gd name="T90" fmla="*/ 2147483646 w 368"/>
                <a:gd name="T91" fmla="*/ 2147483646 h 181"/>
                <a:gd name="T92" fmla="*/ 2147483646 w 368"/>
                <a:gd name="T93" fmla="*/ 2147483646 h 181"/>
                <a:gd name="T94" fmla="*/ 2147483646 w 368"/>
                <a:gd name="T95" fmla="*/ 2147483646 h 1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68" h="181">
                  <a:moveTo>
                    <a:pt x="246" y="114"/>
                  </a:moveTo>
                  <a:cubicBezTo>
                    <a:pt x="240" y="122"/>
                    <a:pt x="236" y="133"/>
                    <a:pt x="236" y="144"/>
                  </a:cubicBezTo>
                  <a:cubicBezTo>
                    <a:pt x="236" y="147"/>
                    <a:pt x="237" y="149"/>
                    <a:pt x="237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49"/>
                    <a:pt x="123" y="147"/>
                    <a:pt x="123" y="144"/>
                  </a:cubicBezTo>
                  <a:cubicBezTo>
                    <a:pt x="123" y="133"/>
                    <a:pt x="119" y="122"/>
                    <a:pt x="113" y="114"/>
                  </a:cubicBezTo>
                  <a:lnTo>
                    <a:pt x="246" y="114"/>
                  </a:lnTo>
                  <a:close/>
                  <a:moveTo>
                    <a:pt x="364" y="122"/>
                  </a:moveTo>
                  <a:cubicBezTo>
                    <a:pt x="363" y="117"/>
                    <a:pt x="361" y="116"/>
                    <a:pt x="357" y="114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3" y="122"/>
                    <a:pt x="337" y="133"/>
                    <a:pt x="337" y="144"/>
                  </a:cubicBezTo>
                  <a:cubicBezTo>
                    <a:pt x="337" y="147"/>
                    <a:pt x="336" y="149"/>
                    <a:pt x="336" y="152"/>
                  </a:cubicBezTo>
                  <a:cubicBezTo>
                    <a:pt x="350" y="152"/>
                    <a:pt x="350" y="152"/>
                    <a:pt x="350" y="152"/>
                  </a:cubicBezTo>
                  <a:cubicBezTo>
                    <a:pt x="364" y="152"/>
                    <a:pt x="368" y="145"/>
                    <a:pt x="366" y="131"/>
                  </a:cubicBezTo>
                  <a:lnTo>
                    <a:pt x="364" y="122"/>
                  </a:lnTo>
                  <a:close/>
                  <a:moveTo>
                    <a:pt x="23" y="144"/>
                  </a:moveTo>
                  <a:cubicBezTo>
                    <a:pt x="23" y="133"/>
                    <a:pt x="26" y="122"/>
                    <a:pt x="33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7"/>
                    <a:pt x="0" y="120"/>
                    <a:pt x="0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47"/>
                    <a:pt x="23" y="151"/>
                  </a:cubicBezTo>
                  <a:cubicBezTo>
                    <a:pt x="23" y="149"/>
                    <a:pt x="23" y="147"/>
                    <a:pt x="23" y="144"/>
                  </a:cubicBezTo>
                  <a:close/>
                  <a:moveTo>
                    <a:pt x="73" y="108"/>
                  </a:moveTo>
                  <a:cubicBezTo>
                    <a:pt x="53" y="108"/>
                    <a:pt x="36" y="124"/>
                    <a:pt x="36" y="144"/>
                  </a:cubicBezTo>
                  <a:cubicBezTo>
                    <a:pt x="36" y="164"/>
                    <a:pt x="53" y="181"/>
                    <a:pt x="73" y="181"/>
                  </a:cubicBezTo>
                  <a:cubicBezTo>
                    <a:pt x="93" y="181"/>
                    <a:pt x="109" y="164"/>
                    <a:pt x="109" y="144"/>
                  </a:cubicBezTo>
                  <a:cubicBezTo>
                    <a:pt x="109" y="124"/>
                    <a:pt x="93" y="108"/>
                    <a:pt x="73" y="108"/>
                  </a:cubicBezTo>
                  <a:close/>
                  <a:moveTo>
                    <a:pt x="73" y="165"/>
                  </a:moveTo>
                  <a:cubicBezTo>
                    <a:pt x="61" y="165"/>
                    <a:pt x="52" y="156"/>
                    <a:pt x="52" y="144"/>
                  </a:cubicBezTo>
                  <a:cubicBezTo>
                    <a:pt x="52" y="133"/>
                    <a:pt x="61" y="124"/>
                    <a:pt x="73" y="124"/>
                  </a:cubicBezTo>
                  <a:cubicBezTo>
                    <a:pt x="84" y="124"/>
                    <a:pt x="94" y="133"/>
                    <a:pt x="94" y="144"/>
                  </a:cubicBezTo>
                  <a:cubicBezTo>
                    <a:pt x="94" y="156"/>
                    <a:pt x="84" y="165"/>
                    <a:pt x="73" y="165"/>
                  </a:cubicBezTo>
                  <a:close/>
                  <a:moveTo>
                    <a:pt x="286" y="108"/>
                  </a:moveTo>
                  <a:cubicBezTo>
                    <a:pt x="266" y="108"/>
                    <a:pt x="250" y="124"/>
                    <a:pt x="250" y="144"/>
                  </a:cubicBezTo>
                  <a:cubicBezTo>
                    <a:pt x="250" y="164"/>
                    <a:pt x="266" y="181"/>
                    <a:pt x="286" y="181"/>
                  </a:cubicBezTo>
                  <a:cubicBezTo>
                    <a:pt x="307" y="181"/>
                    <a:pt x="323" y="164"/>
                    <a:pt x="323" y="144"/>
                  </a:cubicBezTo>
                  <a:cubicBezTo>
                    <a:pt x="323" y="124"/>
                    <a:pt x="307" y="108"/>
                    <a:pt x="286" y="108"/>
                  </a:cubicBezTo>
                  <a:close/>
                  <a:moveTo>
                    <a:pt x="286" y="165"/>
                  </a:moveTo>
                  <a:cubicBezTo>
                    <a:pt x="275" y="165"/>
                    <a:pt x="266" y="156"/>
                    <a:pt x="266" y="144"/>
                  </a:cubicBezTo>
                  <a:cubicBezTo>
                    <a:pt x="266" y="133"/>
                    <a:pt x="275" y="124"/>
                    <a:pt x="286" y="124"/>
                  </a:cubicBezTo>
                  <a:cubicBezTo>
                    <a:pt x="298" y="124"/>
                    <a:pt x="307" y="133"/>
                    <a:pt x="307" y="144"/>
                  </a:cubicBezTo>
                  <a:cubicBezTo>
                    <a:pt x="307" y="156"/>
                    <a:pt x="298" y="165"/>
                    <a:pt x="286" y="165"/>
                  </a:cubicBezTo>
                  <a:close/>
                  <a:moveTo>
                    <a:pt x="348" y="79"/>
                  </a:moveTo>
                  <a:cubicBezTo>
                    <a:pt x="345" y="65"/>
                    <a:pt x="338" y="61"/>
                    <a:pt x="319" y="59"/>
                  </a:cubicBezTo>
                  <a:cubicBezTo>
                    <a:pt x="293" y="55"/>
                    <a:pt x="249" y="49"/>
                    <a:pt x="249" y="49"/>
                  </a:cubicBezTo>
                  <a:cubicBezTo>
                    <a:pt x="228" y="33"/>
                    <a:pt x="210" y="17"/>
                    <a:pt x="179" y="14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6" y="9"/>
                    <a:pt x="173" y="0"/>
                    <a:pt x="16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76" y="6"/>
                    <a:pt x="75" y="9"/>
                  </a:cubicBezTo>
                  <a:cubicBezTo>
                    <a:pt x="74" y="11"/>
                    <a:pt x="73" y="14"/>
                    <a:pt x="73" y="14"/>
                  </a:cubicBezTo>
                  <a:cubicBezTo>
                    <a:pt x="39" y="17"/>
                    <a:pt x="5" y="50"/>
                    <a:pt x="5" y="6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2" y="98"/>
                    <a:pt x="59" y="95"/>
                    <a:pt x="68" y="94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3"/>
                    <a:pt x="56" y="24"/>
                    <a:pt x="7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7" y="96"/>
                    <a:pt x="95" y="98"/>
                    <a:pt x="101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96" y="24"/>
                    <a:pt x="210" y="35"/>
                    <a:pt x="232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66" y="97"/>
                    <a:pt x="276" y="94"/>
                    <a:pt x="286" y="94"/>
                  </a:cubicBezTo>
                  <a:cubicBezTo>
                    <a:pt x="297" y="94"/>
                    <a:pt x="307" y="97"/>
                    <a:pt x="315" y="103"/>
                  </a:cubicBezTo>
                  <a:cubicBezTo>
                    <a:pt x="352" y="103"/>
                    <a:pt x="352" y="103"/>
                    <a:pt x="352" y="103"/>
                  </a:cubicBezTo>
                  <a:lnTo>
                    <a:pt x="348" y="79"/>
                  </a:lnTo>
                  <a:close/>
                  <a:moveTo>
                    <a:pt x="30" y="83"/>
                  </a:moveTo>
                  <a:cubicBezTo>
                    <a:pt x="29" y="85"/>
                    <a:pt x="21" y="94"/>
                    <a:pt x="21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1" y="74"/>
                    <a:pt x="34" y="78"/>
                    <a:pt x="30" y="83"/>
                  </a:cubicBezTo>
                  <a:close/>
                  <a:moveTo>
                    <a:pt x="82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3" y="10"/>
                    <a:pt x="84" y="8"/>
                    <a:pt x="90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7" y="8"/>
                    <a:pt x="169" y="11"/>
                    <a:pt x="169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51" y="13"/>
                    <a:pt x="110" y="13"/>
                    <a:pt x="82" y="13"/>
                  </a:cubicBezTo>
                  <a:close/>
                  <a:moveTo>
                    <a:pt x="333" y="94"/>
                  </a:moveTo>
                  <a:cubicBezTo>
                    <a:pt x="326" y="94"/>
                    <a:pt x="323" y="93"/>
                    <a:pt x="319" y="87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4" y="76"/>
                    <a:pt x="317" y="74"/>
                    <a:pt x="319" y="74"/>
                  </a:cubicBezTo>
                  <a:cubicBezTo>
                    <a:pt x="320" y="74"/>
                    <a:pt x="332" y="74"/>
                    <a:pt x="338" y="74"/>
                  </a:cubicBezTo>
                  <a:cubicBezTo>
                    <a:pt x="339" y="76"/>
                    <a:pt x="340" y="78"/>
                    <a:pt x="341" y="81"/>
                  </a:cubicBezTo>
                  <a:cubicBezTo>
                    <a:pt x="343" y="94"/>
                    <a:pt x="343" y="94"/>
                    <a:pt x="343" y="94"/>
                  </a:cubicBezTo>
                  <a:lnTo>
                    <a:pt x="333" y="9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>
            <p:custDataLst>
              <p:tags r:id="rId15"/>
            </p:custDataLst>
          </p:nvPr>
        </p:nvGrpSpPr>
        <p:grpSpPr>
          <a:xfrm>
            <a:off x="4468859" y="4974590"/>
            <a:ext cx="762000" cy="762000"/>
            <a:chOff x="4379391" y="4962525"/>
            <a:chExt cx="762000" cy="762000"/>
          </a:xfrm>
        </p:grpSpPr>
        <p:sp>
          <p:nvSpPr>
            <p:cNvPr id="54" name="椭圆 53"/>
            <p:cNvSpPr/>
            <p:nvPr>
              <p:custDataLst>
                <p:tags r:id="rId16"/>
              </p:custDataLst>
            </p:nvPr>
          </p:nvSpPr>
          <p:spPr>
            <a:xfrm flipV="1">
              <a:off x="4379391" y="4962525"/>
              <a:ext cx="762000" cy="762000"/>
            </a:xfrm>
            <a:prstGeom prst="ellipse">
              <a:avLst/>
            </a:prstGeom>
            <a:solidFill>
              <a:srgbClr val="EAC263"/>
            </a:solidFill>
            <a:ln>
              <a:noFill/>
            </a:ln>
          </p:spPr>
          <p:style>
            <a:lnRef idx="2">
              <a:srgbClr val="487360">
                <a:shade val="50000"/>
              </a:srgbClr>
            </a:lnRef>
            <a:fillRef idx="1">
              <a:srgbClr val="487360"/>
            </a:fillRef>
            <a:effectRef idx="0">
              <a:srgbClr val="487360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KSO_Shape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auto">
            <a:xfrm>
              <a:off x="4490516" y="5184775"/>
              <a:ext cx="541337" cy="315913"/>
            </a:xfrm>
            <a:custGeom>
              <a:avLst/>
              <a:gdLst>
                <a:gd name="T0" fmla="*/ 2147483646 w 317"/>
                <a:gd name="T1" fmla="*/ 2147483646 h 185"/>
                <a:gd name="T2" fmla="*/ 2147483646 w 317"/>
                <a:gd name="T3" fmla="*/ 2147483646 h 185"/>
                <a:gd name="T4" fmla="*/ 2147483646 w 317"/>
                <a:gd name="T5" fmla="*/ 2147483646 h 185"/>
                <a:gd name="T6" fmla="*/ 2147483646 w 317"/>
                <a:gd name="T7" fmla="*/ 2147483646 h 185"/>
                <a:gd name="T8" fmla="*/ 2147483646 w 317"/>
                <a:gd name="T9" fmla="*/ 0 h 185"/>
                <a:gd name="T10" fmla="*/ 2147483646 w 317"/>
                <a:gd name="T11" fmla="*/ 0 h 185"/>
                <a:gd name="T12" fmla="*/ 2147483646 w 317"/>
                <a:gd name="T13" fmla="*/ 0 h 185"/>
                <a:gd name="T14" fmla="*/ 2147483646 w 317"/>
                <a:gd name="T15" fmla="*/ 0 h 185"/>
                <a:gd name="T16" fmla="*/ 2147483646 w 317"/>
                <a:gd name="T17" fmla="*/ 2147483646 h 185"/>
                <a:gd name="T18" fmla="*/ 2147483646 w 317"/>
                <a:gd name="T19" fmla="*/ 2147483646 h 185"/>
                <a:gd name="T20" fmla="*/ 2147483646 w 317"/>
                <a:gd name="T21" fmla="*/ 2147483646 h 185"/>
                <a:gd name="T22" fmla="*/ 2147483646 w 317"/>
                <a:gd name="T23" fmla="*/ 2147483646 h 185"/>
                <a:gd name="T24" fmla="*/ 2147483646 w 317"/>
                <a:gd name="T25" fmla="*/ 2147483646 h 185"/>
                <a:gd name="T26" fmla="*/ 2147483646 w 317"/>
                <a:gd name="T27" fmla="*/ 2147483646 h 185"/>
                <a:gd name="T28" fmla="*/ 2147483646 w 317"/>
                <a:gd name="T29" fmla="*/ 2147483646 h 185"/>
                <a:gd name="T30" fmla="*/ 2147483646 w 317"/>
                <a:gd name="T31" fmla="*/ 2147483646 h 185"/>
                <a:gd name="T32" fmla="*/ 2147483646 w 317"/>
                <a:gd name="T33" fmla="*/ 2147483646 h 185"/>
                <a:gd name="T34" fmla="*/ 2147483646 w 317"/>
                <a:gd name="T35" fmla="*/ 2147483646 h 185"/>
                <a:gd name="T36" fmla="*/ 2147483646 w 317"/>
                <a:gd name="T37" fmla="*/ 2147483646 h 185"/>
                <a:gd name="T38" fmla="*/ 2147483646 w 317"/>
                <a:gd name="T39" fmla="*/ 2147483646 h 185"/>
                <a:gd name="T40" fmla="*/ 2147483646 w 317"/>
                <a:gd name="T41" fmla="*/ 2147483646 h 185"/>
                <a:gd name="T42" fmla="*/ 2147483646 w 317"/>
                <a:gd name="T43" fmla="*/ 2147483646 h 185"/>
                <a:gd name="T44" fmla="*/ 2147483646 w 317"/>
                <a:gd name="T45" fmla="*/ 2147483646 h 185"/>
                <a:gd name="T46" fmla="*/ 2147483646 w 317"/>
                <a:gd name="T47" fmla="*/ 2147483646 h 185"/>
                <a:gd name="T48" fmla="*/ 2147483646 w 317"/>
                <a:gd name="T49" fmla="*/ 2147483646 h 185"/>
                <a:gd name="T50" fmla="*/ 2147483646 w 317"/>
                <a:gd name="T51" fmla="*/ 2147483646 h 185"/>
                <a:gd name="T52" fmla="*/ 2147483646 w 317"/>
                <a:gd name="T53" fmla="*/ 2147483646 h 185"/>
                <a:gd name="T54" fmla="*/ 2147483646 w 317"/>
                <a:gd name="T55" fmla="*/ 2147483646 h 185"/>
                <a:gd name="T56" fmla="*/ 2147483646 w 317"/>
                <a:gd name="T57" fmla="*/ 2147483646 h 185"/>
                <a:gd name="T58" fmla="*/ 2147483646 w 317"/>
                <a:gd name="T59" fmla="*/ 2147483646 h 185"/>
                <a:gd name="T60" fmla="*/ 2147483646 w 317"/>
                <a:gd name="T61" fmla="*/ 2147483646 h 185"/>
                <a:gd name="T62" fmla="*/ 2147483646 w 317"/>
                <a:gd name="T63" fmla="*/ 2147483646 h 185"/>
                <a:gd name="T64" fmla="*/ 2147483646 w 317"/>
                <a:gd name="T65" fmla="*/ 2147483646 h 185"/>
                <a:gd name="T66" fmla="*/ 2147483646 w 317"/>
                <a:gd name="T67" fmla="*/ 2147483646 h 185"/>
                <a:gd name="T68" fmla="*/ 2147483646 w 317"/>
                <a:gd name="T69" fmla="*/ 0 h 185"/>
                <a:gd name="T70" fmla="*/ 2147483646 w 317"/>
                <a:gd name="T71" fmla="*/ 2147483646 h 185"/>
                <a:gd name="T72" fmla="*/ 2147483646 w 317"/>
                <a:gd name="T73" fmla="*/ 2147483646 h 1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7" h="185">
                  <a:moveTo>
                    <a:pt x="256" y="62"/>
                  </a:moveTo>
                  <a:cubicBezTo>
                    <a:pt x="247" y="62"/>
                    <a:pt x="239" y="64"/>
                    <a:pt x="231" y="67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0"/>
                    <a:pt x="192" y="0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5" y="0"/>
                    <a:pt x="162" y="3"/>
                    <a:pt x="162" y="6"/>
                  </a:cubicBezTo>
                  <a:cubicBezTo>
                    <a:pt x="162" y="10"/>
                    <a:pt x="165" y="13"/>
                    <a:pt x="169" y="13"/>
                  </a:cubicBezTo>
                  <a:cubicBezTo>
                    <a:pt x="185" y="13"/>
                    <a:pt x="185" y="13"/>
                    <a:pt x="185" y="13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9" y="74"/>
                    <a:pt x="121" y="75"/>
                    <a:pt x="123" y="75"/>
                  </a:cubicBezTo>
                  <a:cubicBezTo>
                    <a:pt x="124" y="75"/>
                    <a:pt x="125" y="74"/>
                    <a:pt x="126" y="74"/>
                  </a:cubicBezTo>
                  <a:cubicBezTo>
                    <a:pt x="129" y="72"/>
                    <a:pt x="130" y="68"/>
                    <a:pt x="128" y="65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94" y="43"/>
                    <a:pt x="194" y="43"/>
                    <a:pt x="194" y="43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19" y="86"/>
                    <a:pt x="93" y="62"/>
                    <a:pt x="61" y="62"/>
                  </a:cubicBezTo>
                  <a:cubicBezTo>
                    <a:pt x="27" y="62"/>
                    <a:pt x="0" y="90"/>
                    <a:pt x="0" y="123"/>
                  </a:cubicBezTo>
                  <a:cubicBezTo>
                    <a:pt x="0" y="157"/>
                    <a:pt x="27" y="185"/>
                    <a:pt x="61" y="185"/>
                  </a:cubicBezTo>
                  <a:cubicBezTo>
                    <a:pt x="93" y="185"/>
                    <a:pt x="119" y="161"/>
                    <a:pt x="123" y="130"/>
                  </a:cubicBezTo>
                  <a:cubicBezTo>
                    <a:pt x="123" y="130"/>
                    <a:pt x="151" y="130"/>
                    <a:pt x="155" y="130"/>
                  </a:cubicBezTo>
                  <a:cubicBezTo>
                    <a:pt x="158" y="130"/>
                    <a:pt x="159" y="129"/>
                    <a:pt x="161" y="127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04" y="85"/>
                    <a:pt x="194" y="103"/>
                    <a:pt x="194" y="123"/>
                  </a:cubicBezTo>
                  <a:cubicBezTo>
                    <a:pt x="194" y="157"/>
                    <a:pt x="222" y="185"/>
                    <a:pt x="256" y="185"/>
                  </a:cubicBezTo>
                  <a:cubicBezTo>
                    <a:pt x="290" y="185"/>
                    <a:pt x="317" y="157"/>
                    <a:pt x="317" y="123"/>
                  </a:cubicBezTo>
                  <a:cubicBezTo>
                    <a:pt x="317" y="90"/>
                    <a:pt x="290" y="62"/>
                    <a:pt x="256" y="62"/>
                  </a:cubicBezTo>
                  <a:close/>
                  <a:moveTo>
                    <a:pt x="61" y="101"/>
                  </a:moveTo>
                  <a:cubicBezTo>
                    <a:pt x="49" y="101"/>
                    <a:pt x="38" y="111"/>
                    <a:pt x="38" y="124"/>
                  </a:cubicBezTo>
                  <a:cubicBezTo>
                    <a:pt x="38" y="136"/>
                    <a:pt x="49" y="146"/>
                    <a:pt x="61" y="146"/>
                  </a:cubicBezTo>
                  <a:cubicBezTo>
                    <a:pt x="72" y="146"/>
                    <a:pt x="81" y="139"/>
                    <a:pt x="83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8" y="155"/>
                    <a:pt x="87" y="174"/>
                    <a:pt x="61" y="174"/>
                  </a:cubicBezTo>
                  <a:cubicBezTo>
                    <a:pt x="34" y="174"/>
                    <a:pt x="11" y="151"/>
                    <a:pt x="11" y="123"/>
                  </a:cubicBezTo>
                  <a:cubicBezTo>
                    <a:pt x="11" y="96"/>
                    <a:pt x="34" y="73"/>
                    <a:pt x="61" y="73"/>
                  </a:cubicBezTo>
                  <a:cubicBezTo>
                    <a:pt x="87" y="73"/>
                    <a:pt x="108" y="92"/>
                    <a:pt x="111" y="117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1" y="108"/>
                    <a:pt x="72" y="101"/>
                    <a:pt x="61" y="101"/>
                  </a:cubicBezTo>
                  <a:close/>
                  <a:moveTo>
                    <a:pt x="256" y="174"/>
                  </a:moveTo>
                  <a:cubicBezTo>
                    <a:pt x="228" y="174"/>
                    <a:pt x="206" y="151"/>
                    <a:pt x="206" y="123"/>
                  </a:cubicBezTo>
                  <a:cubicBezTo>
                    <a:pt x="206" y="107"/>
                    <a:pt x="213" y="93"/>
                    <a:pt x="226" y="84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5" y="112"/>
                    <a:pt x="233" y="117"/>
                    <a:pt x="233" y="124"/>
                  </a:cubicBezTo>
                  <a:cubicBezTo>
                    <a:pt x="233" y="136"/>
                    <a:pt x="243" y="146"/>
                    <a:pt x="256" y="146"/>
                  </a:cubicBezTo>
                  <a:cubicBezTo>
                    <a:pt x="268" y="146"/>
                    <a:pt x="279" y="136"/>
                    <a:pt x="279" y="124"/>
                  </a:cubicBezTo>
                  <a:cubicBezTo>
                    <a:pt x="279" y="111"/>
                    <a:pt x="268" y="101"/>
                    <a:pt x="256" y="101"/>
                  </a:cubicBezTo>
                  <a:cubicBezTo>
                    <a:pt x="254" y="101"/>
                    <a:pt x="252" y="101"/>
                    <a:pt x="251" y="101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43" y="75"/>
                    <a:pt x="249" y="73"/>
                    <a:pt x="256" y="73"/>
                  </a:cubicBezTo>
                  <a:cubicBezTo>
                    <a:pt x="283" y="73"/>
                    <a:pt x="306" y="96"/>
                    <a:pt x="306" y="123"/>
                  </a:cubicBezTo>
                  <a:cubicBezTo>
                    <a:pt x="306" y="151"/>
                    <a:pt x="283" y="174"/>
                    <a:pt x="256" y="174"/>
                  </a:cubicBezTo>
                  <a:close/>
                  <a:moveTo>
                    <a:pt x="63" y="6"/>
                  </a:moveTo>
                  <a:cubicBezTo>
                    <a:pt x="63" y="3"/>
                    <a:pt x="66" y="0"/>
                    <a:pt x="6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4" y="0"/>
                    <a:pt x="117" y="3"/>
                    <a:pt x="117" y="6"/>
                  </a:cubicBezTo>
                  <a:cubicBezTo>
                    <a:pt x="117" y="10"/>
                    <a:pt x="114" y="13"/>
                    <a:pt x="11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6" y="13"/>
                    <a:pt x="63" y="10"/>
                    <a:pt x="63" y="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>
            <p:custDataLst>
              <p:tags r:id="rId18"/>
            </p:custDataLst>
          </p:nvPr>
        </p:nvGrpSpPr>
        <p:grpSpPr>
          <a:xfrm>
            <a:off x="6594889" y="2657910"/>
            <a:ext cx="762000" cy="762000"/>
            <a:chOff x="6518056" y="2645845"/>
            <a:chExt cx="762000" cy="762000"/>
          </a:xfrm>
        </p:grpSpPr>
        <p:sp>
          <p:nvSpPr>
            <p:cNvPr id="61" name="椭圆 60"/>
            <p:cNvSpPr/>
            <p:nvPr>
              <p:custDataLst>
                <p:tags r:id="rId19"/>
              </p:custDataLst>
            </p:nvPr>
          </p:nvSpPr>
          <p:spPr>
            <a:xfrm flipV="1">
              <a:off x="6518056" y="2645845"/>
              <a:ext cx="762000" cy="762000"/>
            </a:xfrm>
            <a:prstGeom prst="ellipse">
              <a:avLst/>
            </a:prstGeom>
            <a:solidFill>
              <a:srgbClr val="E79367"/>
            </a:solidFill>
            <a:ln>
              <a:noFill/>
            </a:ln>
          </p:spPr>
          <p:style>
            <a:lnRef idx="2">
              <a:srgbClr val="487360">
                <a:shade val="50000"/>
              </a:srgbClr>
            </a:lnRef>
            <a:fillRef idx="1">
              <a:srgbClr val="487360"/>
            </a:fillRef>
            <a:effectRef idx="0">
              <a:srgbClr val="487360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KSO_Shape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auto">
            <a:xfrm>
              <a:off x="6629181" y="2885557"/>
              <a:ext cx="539750" cy="284163"/>
            </a:xfrm>
            <a:custGeom>
              <a:avLst/>
              <a:gdLst>
                <a:gd name="T0" fmla="*/ 93479 w 864000"/>
                <a:gd name="T1" fmla="*/ 147940 h 454098"/>
                <a:gd name="T2" fmla="*/ 182038 w 864000"/>
                <a:gd name="T3" fmla="*/ 143794 h 454098"/>
                <a:gd name="T4" fmla="*/ 233205 w 864000"/>
                <a:gd name="T5" fmla="*/ 143794 h 454098"/>
                <a:gd name="T6" fmla="*/ 290276 w 864000"/>
                <a:gd name="T7" fmla="*/ 148401 h 454098"/>
                <a:gd name="T8" fmla="*/ 207622 w 864000"/>
                <a:gd name="T9" fmla="*/ 153007 h 454098"/>
                <a:gd name="T10" fmla="*/ 124966 w 864000"/>
                <a:gd name="T11" fmla="*/ 148401 h 454098"/>
                <a:gd name="T12" fmla="*/ 36408 w 864000"/>
                <a:gd name="T13" fmla="*/ 144255 h 454098"/>
                <a:gd name="T14" fmla="*/ 0 w 864000"/>
                <a:gd name="T15" fmla="*/ 145177 h 454098"/>
                <a:gd name="T16" fmla="*/ 36408 w 864000"/>
                <a:gd name="T17" fmla="*/ 127672 h 454098"/>
                <a:gd name="T18" fmla="*/ 119063 w 864000"/>
                <a:gd name="T19" fmla="*/ 132739 h 454098"/>
                <a:gd name="T20" fmla="*/ 183022 w 864000"/>
                <a:gd name="T21" fmla="*/ 132739 h 454098"/>
                <a:gd name="T22" fmla="*/ 264692 w 864000"/>
                <a:gd name="T23" fmla="*/ 127672 h 454098"/>
                <a:gd name="T24" fmla="*/ 264692 w 864000"/>
                <a:gd name="T25" fmla="*/ 133199 h 454098"/>
                <a:gd name="T26" fmla="*/ 176134 w 864000"/>
                <a:gd name="T27" fmla="*/ 136885 h 454098"/>
                <a:gd name="T28" fmla="*/ 93479 w 864000"/>
                <a:gd name="T29" fmla="*/ 141491 h 454098"/>
                <a:gd name="T30" fmla="*/ 10824 w 864000"/>
                <a:gd name="T31" fmla="*/ 136885 h 454098"/>
                <a:gd name="T32" fmla="*/ 4920 w 864000"/>
                <a:gd name="T33" fmla="*/ 132739 h 454098"/>
                <a:gd name="T34" fmla="*/ 224181 w 864000"/>
                <a:gd name="T35" fmla="*/ 115592 h 454098"/>
                <a:gd name="T36" fmla="*/ 153921 w 864000"/>
                <a:gd name="T37" fmla="*/ 89774 h 454098"/>
                <a:gd name="T38" fmla="*/ 174414 w 864000"/>
                <a:gd name="T39" fmla="*/ 89774 h 454098"/>
                <a:gd name="T40" fmla="*/ 126988 w 864000"/>
                <a:gd name="T41" fmla="*/ 98576 h 454098"/>
                <a:gd name="T42" fmla="*/ 126988 w 864000"/>
                <a:gd name="T43" fmla="*/ 89774 h 454098"/>
                <a:gd name="T44" fmla="*/ 119961 w 864000"/>
                <a:gd name="T45" fmla="*/ 98576 h 454098"/>
                <a:gd name="T46" fmla="*/ 71951 w 864000"/>
                <a:gd name="T47" fmla="*/ 89774 h 454098"/>
                <a:gd name="T48" fmla="*/ 92443 w 864000"/>
                <a:gd name="T49" fmla="*/ 89774 h 454098"/>
                <a:gd name="T50" fmla="*/ 44433 w 864000"/>
                <a:gd name="T51" fmla="*/ 98576 h 454098"/>
                <a:gd name="T52" fmla="*/ 48531 w 864000"/>
                <a:gd name="T53" fmla="*/ 89774 h 454098"/>
                <a:gd name="T54" fmla="*/ 285658 w 864000"/>
                <a:gd name="T55" fmla="*/ 86841 h 454098"/>
                <a:gd name="T56" fmla="*/ 245259 w 864000"/>
                <a:gd name="T57" fmla="*/ 118229 h 454098"/>
                <a:gd name="T58" fmla="*/ 290276 w 864000"/>
                <a:gd name="T59" fmla="*/ 123853 h 454098"/>
                <a:gd name="T60" fmla="*/ 249687 w 864000"/>
                <a:gd name="T61" fmla="*/ 122893 h 454098"/>
                <a:gd name="T62" fmla="*/ 237764 w 864000"/>
                <a:gd name="T63" fmla="*/ 126154 h 454098"/>
                <a:gd name="T64" fmla="*/ 188188 w 864000"/>
                <a:gd name="T65" fmla="*/ 128593 h 454098"/>
                <a:gd name="T66" fmla="*/ 136649 w 864000"/>
                <a:gd name="T67" fmla="*/ 126154 h 454098"/>
                <a:gd name="T68" fmla="*/ 93479 w 864000"/>
                <a:gd name="T69" fmla="*/ 130436 h 454098"/>
                <a:gd name="T70" fmla="*/ 42662 w 864000"/>
                <a:gd name="T71" fmla="*/ 126154 h 454098"/>
                <a:gd name="T72" fmla="*/ 10824 w 864000"/>
                <a:gd name="T73" fmla="*/ 125830 h 454098"/>
                <a:gd name="T74" fmla="*/ 4920 w 864000"/>
                <a:gd name="T75" fmla="*/ 121223 h 454098"/>
                <a:gd name="T76" fmla="*/ 8131 w 864000"/>
                <a:gd name="T77" fmla="*/ 98576 h 454098"/>
                <a:gd name="T78" fmla="*/ 28624 w 864000"/>
                <a:gd name="T79" fmla="*/ 69825 h 454098"/>
                <a:gd name="T80" fmla="*/ 228279 w 864000"/>
                <a:gd name="T81" fmla="*/ 63370 h 454098"/>
                <a:gd name="T82" fmla="*/ 35064 w 864000"/>
                <a:gd name="T83" fmla="*/ 56329 h 454098"/>
                <a:gd name="T84" fmla="*/ 217155 w 864000"/>
                <a:gd name="T85" fmla="*/ 49875 h 454098"/>
                <a:gd name="T86" fmla="*/ 40919 w 864000"/>
                <a:gd name="T87" fmla="*/ 42834 h 454098"/>
                <a:gd name="T88" fmla="*/ 201932 w 864000"/>
                <a:gd name="T89" fmla="*/ 35793 h 454098"/>
                <a:gd name="T90" fmla="*/ 197833 w 864000"/>
                <a:gd name="T91" fmla="*/ 29338 h 454098"/>
                <a:gd name="T92" fmla="*/ 39748 w 864000"/>
                <a:gd name="T93" fmla="*/ 29338 h 454098"/>
                <a:gd name="T94" fmla="*/ 197833 w 864000"/>
                <a:gd name="T95" fmla="*/ 22883 h 454098"/>
                <a:gd name="T96" fmla="*/ 63168 w 864000"/>
                <a:gd name="T97" fmla="*/ 0 h 454098"/>
                <a:gd name="T98" fmla="*/ 53800 w 864000"/>
                <a:gd name="T99" fmla="*/ 22883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内容占位符 2"/>
          <p:cNvSpPr>
            <a:spLocks noGrp="1"/>
          </p:cNvSpPr>
          <p:nvPr>
            <p:ph idx="4294967295"/>
          </p:nvPr>
        </p:nvSpPr>
        <p:spPr>
          <a:xfrm>
            <a:off x="609600" y="1501775"/>
            <a:ext cx="10972800" cy="1043940"/>
          </a:xfrm>
        </p:spPr>
        <p:txBody>
          <a:bodyPr vert="horz" wrap="square" anchor="t" anchorCtr="0"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不能起床的患者入院</a:t>
            </a:r>
            <a:endParaRPr lang="en-US" altLang="zh-CN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各种特殊检查、治疗、手术或转运。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5635" y="2637790"/>
            <a:ext cx="10871200" cy="3454400"/>
            <a:chOff x="1001" y="4154"/>
            <a:chExt cx="17120" cy="5440"/>
          </a:xfrm>
        </p:grpSpPr>
        <p:pic>
          <p:nvPicPr>
            <p:cNvPr id="41989" name="Picture 13" descr="DSC013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81" y="4154"/>
              <a:ext cx="7840" cy="51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90" name="Picture 14" descr="DSC013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" y="4154"/>
              <a:ext cx="8480" cy="5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609600" y="908685"/>
            <a:ext cx="405130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695325" y="991235"/>
            <a:ext cx="405130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2"/>
          <p:cNvSpPr/>
          <p:nvPr>
            <p:custDataLst>
              <p:tags r:id="rId2"/>
            </p:custDataLst>
          </p:nvPr>
        </p:nvSpPr>
        <p:spPr>
          <a:xfrm>
            <a:off x="828326" y="1920828"/>
            <a:ext cx="5095434" cy="1846960"/>
          </a:xfrm>
          <a:prstGeom prst="rect">
            <a:avLst/>
          </a:prstGeom>
          <a:solidFill>
            <a:srgbClr val="1F74AD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TextBox 3"/>
          <p:cNvSpPr/>
          <p:nvPr>
            <p:custDataLst>
              <p:tags r:id="rId3"/>
            </p:custDataLst>
          </p:nvPr>
        </p:nvSpPr>
        <p:spPr>
          <a:xfrm>
            <a:off x="6105680" y="1920828"/>
            <a:ext cx="5095434" cy="1846960"/>
          </a:xfrm>
          <a:prstGeom prst="rect">
            <a:avLst/>
          </a:prstGeom>
          <a:solidFill>
            <a:srgbClr val="3498DB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" name="TextBox 4"/>
          <p:cNvSpPr/>
          <p:nvPr>
            <p:custDataLst>
              <p:tags r:id="rId4"/>
            </p:custDataLst>
          </p:nvPr>
        </p:nvSpPr>
        <p:spPr>
          <a:xfrm>
            <a:off x="828326" y="3959480"/>
            <a:ext cx="5095434" cy="1846960"/>
          </a:xfrm>
          <a:prstGeom prst="rect">
            <a:avLst/>
          </a:prstGeom>
          <a:solidFill>
            <a:srgbClr val="1AA3AA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" name="TextBox 5"/>
          <p:cNvSpPr/>
          <p:nvPr>
            <p:custDataLst>
              <p:tags r:id="rId5"/>
            </p:custDataLst>
          </p:nvPr>
        </p:nvSpPr>
        <p:spPr>
          <a:xfrm>
            <a:off x="6105680" y="3956023"/>
            <a:ext cx="5095434" cy="1848690"/>
          </a:xfrm>
          <a:prstGeom prst="rect">
            <a:avLst/>
          </a:prstGeom>
          <a:solidFill>
            <a:srgbClr val="69A35B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/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1" name="Freeform 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8335194" y="4098937"/>
            <a:ext cx="636406" cy="553396"/>
          </a:xfrm>
          <a:custGeom>
            <a:avLst/>
            <a:gdLst>
              <a:gd name="T0" fmla="*/ 584976 w 907"/>
              <a:gd name="T1" fmla="*/ 440346 h 786"/>
              <a:gd name="T2" fmla="*/ 572722 w 907"/>
              <a:gd name="T3" fmla="*/ 466819 h 786"/>
              <a:gd name="T4" fmla="*/ 546279 w 907"/>
              <a:gd name="T5" fmla="*/ 497811 h 786"/>
              <a:gd name="T6" fmla="*/ 528220 w 907"/>
              <a:gd name="T7" fmla="*/ 507496 h 786"/>
              <a:gd name="T8" fmla="*/ 180588 w 907"/>
              <a:gd name="T9" fmla="*/ 178205 h 786"/>
              <a:gd name="T10" fmla="*/ 199937 w 907"/>
              <a:gd name="T11" fmla="*/ 186598 h 786"/>
              <a:gd name="T12" fmla="*/ 199937 w 907"/>
              <a:gd name="T13" fmla="*/ 269244 h 786"/>
              <a:gd name="T14" fmla="*/ 180588 w 907"/>
              <a:gd name="T15" fmla="*/ 278929 h 786"/>
              <a:gd name="T16" fmla="*/ 160594 w 907"/>
              <a:gd name="T17" fmla="*/ 269244 h 786"/>
              <a:gd name="T18" fmla="*/ 160594 w 907"/>
              <a:gd name="T19" fmla="*/ 186598 h 786"/>
              <a:gd name="T20" fmla="*/ 180588 w 907"/>
              <a:gd name="T21" fmla="*/ 178205 h 786"/>
              <a:gd name="T22" fmla="*/ 128346 w 907"/>
              <a:gd name="T23" fmla="*/ 131071 h 786"/>
              <a:gd name="T24" fmla="*/ 134796 w 907"/>
              <a:gd name="T25" fmla="*/ 260205 h 786"/>
              <a:gd name="T26" fmla="*/ 121252 w 907"/>
              <a:gd name="T27" fmla="*/ 277638 h 786"/>
              <a:gd name="T28" fmla="*/ 98033 w 907"/>
              <a:gd name="T29" fmla="*/ 273118 h 786"/>
              <a:gd name="T30" fmla="*/ 91584 w 907"/>
              <a:gd name="T31" fmla="*/ 143984 h 786"/>
              <a:gd name="T32" fmla="*/ 105128 w 907"/>
              <a:gd name="T33" fmla="*/ 126551 h 786"/>
              <a:gd name="T34" fmla="*/ 250888 w 907"/>
              <a:gd name="T35" fmla="*/ 89102 h 786"/>
              <a:gd name="T36" fmla="*/ 262497 w 907"/>
              <a:gd name="T37" fmla="*/ 111701 h 786"/>
              <a:gd name="T38" fmla="*/ 256693 w 907"/>
              <a:gd name="T39" fmla="*/ 272472 h 786"/>
              <a:gd name="T40" fmla="*/ 234119 w 907"/>
              <a:gd name="T41" fmla="*/ 277638 h 786"/>
              <a:gd name="T42" fmla="*/ 221220 w 907"/>
              <a:gd name="T43" fmla="*/ 253748 h 786"/>
              <a:gd name="T44" fmla="*/ 227025 w 907"/>
              <a:gd name="T45" fmla="*/ 94268 h 786"/>
              <a:gd name="T46" fmla="*/ 187038 w 907"/>
              <a:gd name="T47" fmla="*/ 21953 h 786"/>
              <a:gd name="T48" fmla="*/ 115447 w 907"/>
              <a:gd name="T49" fmla="*/ 36803 h 786"/>
              <a:gd name="T50" fmla="*/ 56111 w 907"/>
              <a:gd name="T51" fmla="*/ 83937 h 786"/>
              <a:gd name="T52" fmla="*/ 25153 w 907"/>
              <a:gd name="T53" fmla="*/ 152378 h 786"/>
              <a:gd name="T54" fmla="*/ 29023 w 907"/>
              <a:gd name="T55" fmla="*/ 225984 h 786"/>
              <a:gd name="T56" fmla="*/ 64496 w 907"/>
              <a:gd name="T57" fmla="*/ 290551 h 786"/>
              <a:gd name="T58" fmla="*/ 128991 w 907"/>
              <a:gd name="T59" fmla="*/ 332520 h 786"/>
              <a:gd name="T60" fmla="*/ 202516 w 907"/>
              <a:gd name="T61" fmla="*/ 340268 h 786"/>
              <a:gd name="T62" fmla="*/ 264432 w 907"/>
              <a:gd name="T63" fmla="*/ 318961 h 786"/>
              <a:gd name="T64" fmla="*/ 308934 w 907"/>
              <a:gd name="T65" fmla="*/ 280220 h 786"/>
              <a:gd name="T66" fmla="*/ 336023 w 907"/>
              <a:gd name="T67" fmla="*/ 227921 h 786"/>
              <a:gd name="T68" fmla="*/ 341182 w 907"/>
              <a:gd name="T69" fmla="*/ 162063 h 786"/>
              <a:gd name="T70" fmla="*/ 316029 w 907"/>
              <a:gd name="T71" fmla="*/ 93622 h 786"/>
              <a:gd name="T72" fmla="*/ 259273 w 907"/>
              <a:gd name="T73" fmla="*/ 41323 h 786"/>
              <a:gd name="T74" fmla="*/ 187038 w 907"/>
              <a:gd name="T75" fmla="*/ 21953 h 786"/>
              <a:gd name="T76" fmla="*/ 223800 w 907"/>
              <a:gd name="T77" fmla="*/ 4520 h 786"/>
              <a:gd name="T78" fmla="*/ 294100 w 907"/>
              <a:gd name="T79" fmla="*/ 37449 h 786"/>
              <a:gd name="T80" fmla="*/ 347632 w 907"/>
              <a:gd name="T81" fmla="*/ 103953 h 786"/>
              <a:gd name="T82" fmla="*/ 365046 w 907"/>
              <a:gd name="T83" fmla="*/ 183370 h 786"/>
              <a:gd name="T84" fmla="*/ 345697 w 907"/>
              <a:gd name="T85" fmla="*/ 262787 h 786"/>
              <a:gd name="T86" fmla="*/ 301195 w 907"/>
              <a:gd name="T87" fmla="*/ 320252 h 786"/>
              <a:gd name="T88" fmla="*/ 228960 w 907"/>
              <a:gd name="T89" fmla="*/ 358346 h 786"/>
              <a:gd name="T90" fmla="*/ 147050 w 907"/>
              <a:gd name="T91" fmla="*/ 360283 h 786"/>
              <a:gd name="T92" fmla="*/ 70945 w 907"/>
              <a:gd name="T93" fmla="*/ 325417 h 786"/>
              <a:gd name="T94" fmla="*/ 19994 w 907"/>
              <a:gd name="T95" fmla="*/ 265370 h 786"/>
              <a:gd name="T96" fmla="*/ 0 w 907"/>
              <a:gd name="T97" fmla="*/ 191764 h 786"/>
              <a:gd name="T98" fmla="*/ 12254 w 907"/>
              <a:gd name="T99" fmla="*/ 116220 h 786"/>
              <a:gd name="T100" fmla="*/ 56756 w 907"/>
              <a:gd name="T101" fmla="*/ 49717 h 786"/>
              <a:gd name="T102" fmla="*/ 123187 w 907"/>
              <a:gd name="T103" fmla="*/ 9685 h 7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07" h="786">
                <a:moveTo>
                  <a:pt x="786" y="585"/>
                </a:moveTo>
                <a:lnTo>
                  <a:pt x="904" y="676"/>
                </a:lnTo>
                <a:lnTo>
                  <a:pt x="907" y="682"/>
                </a:lnTo>
                <a:lnTo>
                  <a:pt x="904" y="693"/>
                </a:lnTo>
                <a:lnTo>
                  <a:pt x="897" y="707"/>
                </a:lnTo>
                <a:lnTo>
                  <a:pt x="888" y="723"/>
                </a:lnTo>
                <a:lnTo>
                  <a:pt x="874" y="740"/>
                </a:lnTo>
                <a:lnTo>
                  <a:pt x="861" y="758"/>
                </a:lnTo>
                <a:lnTo>
                  <a:pt x="847" y="771"/>
                </a:lnTo>
                <a:lnTo>
                  <a:pt x="835" y="781"/>
                </a:lnTo>
                <a:lnTo>
                  <a:pt x="825" y="786"/>
                </a:lnTo>
                <a:lnTo>
                  <a:pt x="819" y="786"/>
                </a:lnTo>
                <a:lnTo>
                  <a:pt x="698" y="693"/>
                </a:lnTo>
                <a:lnTo>
                  <a:pt x="786" y="585"/>
                </a:lnTo>
                <a:close/>
                <a:moveTo>
                  <a:pt x="280" y="276"/>
                </a:moveTo>
                <a:lnTo>
                  <a:pt x="292" y="277"/>
                </a:lnTo>
                <a:lnTo>
                  <a:pt x="303" y="282"/>
                </a:lnTo>
                <a:lnTo>
                  <a:pt x="310" y="289"/>
                </a:lnTo>
                <a:lnTo>
                  <a:pt x="313" y="299"/>
                </a:lnTo>
                <a:lnTo>
                  <a:pt x="313" y="408"/>
                </a:lnTo>
                <a:lnTo>
                  <a:pt x="310" y="417"/>
                </a:lnTo>
                <a:lnTo>
                  <a:pt x="303" y="426"/>
                </a:lnTo>
                <a:lnTo>
                  <a:pt x="292" y="430"/>
                </a:lnTo>
                <a:lnTo>
                  <a:pt x="280" y="432"/>
                </a:lnTo>
                <a:lnTo>
                  <a:pt x="267" y="430"/>
                </a:lnTo>
                <a:lnTo>
                  <a:pt x="257" y="426"/>
                </a:lnTo>
                <a:lnTo>
                  <a:pt x="249" y="417"/>
                </a:lnTo>
                <a:lnTo>
                  <a:pt x="246" y="408"/>
                </a:lnTo>
                <a:lnTo>
                  <a:pt x="246" y="299"/>
                </a:lnTo>
                <a:lnTo>
                  <a:pt x="249" y="289"/>
                </a:lnTo>
                <a:lnTo>
                  <a:pt x="257" y="282"/>
                </a:lnTo>
                <a:lnTo>
                  <a:pt x="267" y="277"/>
                </a:lnTo>
                <a:lnTo>
                  <a:pt x="280" y="276"/>
                </a:lnTo>
                <a:close/>
                <a:moveTo>
                  <a:pt x="176" y="193"/>
                </a:moveTo>
                <a:lnTo>
                  <a:pt x="188" y="196"/>
                </a:lnTo>
                <a:lnTo>
                  <a:pt x="199" y="203"/>
                </a:lnTo>
                <a:lnTo>
                  <a:pt x="206" y="212"/>
                </a:lnTo>
                <a:lnTo>
                  <a:pt x="209" y="223"/>
                </a:lnTo>
                <a:lnTo>
                  <a:pt x="209" y="403"/>
                </a:lnTo>
                <a:lnTo>
                  <a:pt x="206" y="413"/>
                </a:lnTo>
                <a:lnTo>
                  <a:pt x="199" y="423"/>
                </a:lnTo>
                <a:lnTo>
                  <a:pt x="188" y="430"/>
                </a:lnTo>
                <a:lnTo>
                  <a:pt x="176" y="432"/>
                </a:lnTo>
                <a:lnTo>
                  <a:pt x="163" y="430"/>
                </a:lnTo>
                <a:lnTo>
                  <a:pt x="152" y="423"/>
                </a:lnTo>
                <a:lnTo>
                  <a:pt x="145" y="413"/>
                </a:lnTo>
                <a:lnTo>
                  <a:pt x="142" y="403"/>
                </a:lnTo>
                <a:lnTo>
                  <a:pt x="142" y="223"/>
                </a:lnTo>
                <a:lnTo>
                  <a:pt x="145" y="212"/>
                </a:lnTo>
                <a:lnTo>
                  <a:pt x="152" y="203"/>
                </a:lnTo>
                <a:lnTo>
                  <a:pt x="163" y="196"/>
                </a:lnTo>
                <a:lnTo>
                  <a:pt x="176" y="193"/>
                </a:lnTo>
                <a:close/>
                <a:moveTo>
                  <a:pt x="375" y="135"/>
                </a:moveTo>
                <a:lnTo>
                  <a:pt x="389" y="138"/>
                </a:lnTo>
                <a:lnTo>
                  <a:pt x="398" y="146"/>
                </a:lnTo>
                <a:lnTo>
                  <a:pt x="405" y="158"/>
                </a:lnTo>
                <a:lnTo>
                  <a:pt x="407" y="173"/>
                </a:lnTo>
                <a:lnTo>
                  <a:pt x="407" y="393"/>
                </a:lnTo>
                <a:lnTo>
                  <a:pt x="405" y="408"/>
                </a:lnTo>
                <a:lnTo>
                  <a:pt x="398" y="422"/>
                </a:lnTo>
                <a:lnTo>
                  <a:pt x="389" y="430"/>
                </a:lnTo>
                <a:lnTo>
                  <a:pt x="375" y="432"/>
                </a:lnTo>
                <a:lnTo>
                  <a:pt x="363" y="430"/>
                </a:lnTo>
                <a:lnTo>
                  <a:pt x="352" y="422"/>
                </a:lnTo>
                <a:lnTo>
                  <a:pt x="345" y="408"/>
                </a:lnTo>
                <a:lnTo>
                  <a:pt x="343" y="393"/>
                </a:lnTo>
                <a:lnTo>
                  <a:pt x="343" y="173"/>
                </a:lnTo>
                <a:lnTo>
                  <a:pt x="345" y="158"/>
                </a:lnTo>
                <a:lnTo>
                  <a:pt x="352" y="146"/>
                </a:lnTo>
                <a:lnTo>
                  <a:pt x="363" y="138"/>
                </a:lnTo>
                <a:lnTo>
                  <a:pt x="375" y="135"/>
                </a:lnTo>
                <a:close/>
                <a:moveTo>
                  <a:pt x="290" y="34"/>
                </a:moveTo>
                <a:lnTo>
                  <a:pt x="252" y="35"/>
                </a:lnTo>
                <a:lnTo>
                  <a:pt x="215" y="43"/>
                </a:lnTo>
                <a:lnTo>
                  <a:pt x="179" y="57"/>
                </a:lnTo>
                <a:lnTo>
                  <a:pt x="145" y="76"/>
                </a:lnTo>
                <a:lnTo>
                  <a:pt x="114" y="100"/>
                </a:lnTo>
                <a:lnTo>
                  <a:pt x="87" y="130"/>
                </a:lnTo>
                <a:lnTo>
                  <a:pt x="65" y="164"/>
                </a:lnTo>
                <a:lnTo>
                  <a:pt x="49" y="199"/>
                </a:lnTo>
                <a:lnTo>
                  <a:pt x="39" y="236"/>
                </a:lnTo>
                <a:lnTo>
                  <a:pt x="35" y="274"/>
                </a:lnTo>
                <a:lnTo>
                  <a:pt x="37" y="312"/>
                </a:lnTo>
                <a:lnTo>
                  <a:pt x="45" y="350"/>
                </a:lnTo>
                <a:lnTo>
                  <a:pt x="57" y="385"/>
                </a:lnTo>
                <a:lnTo>
                  <a:pt x="76" y="419"/>
                </a:lnTo>
                <a:lnTo>
                  <a:pt x="100" y="450"/>
                </a:lnTo>
                <a:lnTo>
                  <a:pt x="130" y="477"/>
                </a:lnTo>
                <a:lnTo>
                  <a:pt x="164" y="500"/>
                </a:lnTo>
                <a:lnTo>
                  <a:pt x="200" y="515"/>
                </a:lnTo>
                <a:lnTo>
                  <a:pt x="237" y="526"/>
                </a:lnTo>
                <a:lnTo>
                  <a:pt x="276" y="530"/>
                </a:lnTo>
                <a:lnTo>
                  <a:pt x="314" y="527"/>
                </a:lnTo>
                <a:lnTo>
                  <a:pt x="348" y="522"/>
                </a:lnTo>
                <a:lnTo>
                  <a:pt x="380" y="509"/>
                </a:lnTo>
                <a:lnTo>
                  <a:pt x="410" y="494"/>
                </a:lnTo>
                <a:lnTo>
                  <a:pt x="440" y="474"/>
                </a:lnTo>
                <a:lnTo>
                  <a:pt x="460" y="455"/>
                </a:lnTo>
                <a:lnTo>
                  <a:pt x="479" y="434"/>
                </a:lnTo>
                <a:lnTo>
                  <a:pt x="495" y="411"/>
                </a:lnTo>
                <a:lnTo>
                  <a:pt x="509" y="385"/>
                </a:lnTo>
                <a:lnTo>
                  <a:pt x="521" y="353"/>
                </a:lnTo>
                <a:lnTo>
                  <a:pt x="528" y="319"/>
                </a:lnTo>
                <a:lnTo>
                  <a:pt x="531" y="285"/>
                </a:lnTo>
                <a:lnTo>
                  <a:pt x="529" y="251"/>
                </a:lnTo>
                <a:lnTo>
                  <a:pt x="521" y="213"/>
                </a:lnTo>
                <a:lnTo>
                  <a:pt x="509" y="178"/>
                </a:lnTo>
                <a:lnTo>
                  <a:pt x="490" y="145"/>
                </a:lnTo>
                <a:lnTo>
                  <a:pt x="466" y="114"/>
                </a:lnTo>
                <a:lnTo>
                  <a:pt x="436" y="87"/>
                </a:lnTo>
                <a:lnTo>
                  <a:pt x="402" y="64"/>
                </a:lnTo>
                <a:lnTo>
                  <a:pt x="366" y="47"/>
                </a:lnTo>
                <a:lnTo>
                  <a:pt x="329" y="38"/>
                </a:lnTo>
                <a:lnTo>
                  <a:pt x="290" y="34"/>
                </a:lnTo>
                <a:close/>
                <a:moveTo>
                  <a:pt x="268" y="0"/>
                </a:moveTo>
                <a:lnTo>
                  <a:pt x="307" y="0"/>
                </a:lnTo>
                <a:lnTo>
                  <a:pt x="347" y="7"/>
                </a:lnTo>
                <a:lnTo>
                  <a:pt x="384" y="18"/>
                </a:lnTo>
                <a:lnTo>
                  <a:pt x="422" y="35"/>
                </a:lnTo>
                <a:lnTo>
                  <a:pt x="456" y="58"/>
                </a:lnTo>
                <a:lnTo>
                  <a:pt x="490" y="89"/>
                </a:lnTo>
                <a:lnTo>
                  <a:pt x="517" y="123"/>
                </a:lnTo>
                <a:lnTo>
                  <a:pt x="539" y="161"/>
                </a:lnTo>
                <a:lnTo>
                  <a:pt x="554" y="200"/>
                </a:lnTo>
                <a:lnTo>
                  <a:pt x="563" y="241"/>
                </a:lnTo>
                <a:lnTo>
                  <a:pt x="566" y="284"/>
                </a:lnTo>
                <a:lnTo>
                  <a:pt x="563" y="326"/>
                </a:lnTo>
                <a:lnTo>
                  <a:pt x="552" y="368"/>
                </a:lnTo>
                <a:lnTo>
                  <a:pt x="536" y="407"/>
                </a:lnTo>
                <a:lnTo>
                  <a:pt x="746" y="570"/>
                </a:lnTo>
                <a:lnTo>
                  <a:pt x="674" y="657"/>
                </a:lnTo>
                <a:lnTo>
                  <a:pt x="467" y="496"/>
                </a:lnTo>
                <a:lnTo>
                  <a:pt x="432" y="522"/>
                </a:lnTo>
                <a:lnTo>
                  <a:pt x="394" y="542"/>
                </a:lnTo>
                <a:lnTo>
                  <a:pt x="355" y="555"/>
                </a:lnTo>
                <a:lnTo>
                  <a:pt x="313" y="562"/>
                </a:lnTo>
                <a:lnTo>
                  <a:pt x="271" y="563"/>
                </a:lnTo>
                <a:lnTo>
                  <a:pt x="228" y="558"/>
                </a:lnTo>
                <a:lnTo>
                  <a:pt x="187" y="547"/>
                </a:lnTo>
                <a:lnTo>
                  <a:pt x="146" y="530"/>
                </a:lnTo>
                <a:lnTo>
                  <a:pt x="110" y="504"/>
                </a:lnTo>
                <a:lnTo>
                  <a:pt x="79" y="477"/>
                </a:lnTo>
                <a:lnTo>
                  <a:pt x="52" y="445"/>
                </a:lnTo>
                <a:lnTo>
                  <a:pt x="31" y="411"/>
                </a:lnTo>
                <a:lnTo>
                  <a:pt x="17" y="374"/>
                </a:lnTo>
                <a:lnTo>
                  <a:pt x="6" y="336"/>
                </a:lnTo>
                <a:lnTo>
                  <a:pt x="0" y="297"/>
                </a:lnTo>
                <a:lnTo>
                  <a:pt x="2" y="258"/>
                </a:lnTo>
                <a:lnTo>
                  <a:pt x="7" y="219"/>
                </a:lnTo>
                <a:lnTo>
                  <a:pt x="19" y="180"/>
                </a:lnTo>
                <a:lnTo>
                  <a:pt x="37" y="143"/>
                </a:lnTo>
                <a:lnTo>
                  <a:pt x="60" y="108"/>
                </a:lnTo>
                <a:lnTo>
                  <a:pt x="88" y="77"/>
                </a:lnTo>
                <a:lnTo>
                  <a:pt x="119" y="51"/>
                </a:lnTo>
                <a:lnTo>
                  <a:pt x="153" y="30"/>
                </a:lnTo>
                <a:lnTo>
                  <a:pt x="191" y="15"/>
                </a:lnTo>
                <a:lnTo>
                  <a:pt x="229" y="4"/>
                </a:lnTo>
                <a:lnTo>
                  <a:pt x="268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 sz="1800" dirty="0"/>
          </a:p>
        </p:txBody>
      </p:sp>
      <p:sp>
        <p:nvSpPr>
          <p:cNvPr id="26" name="Freeform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432038" y="2147374"/>
            <a:ext cx="442717" cy="517080"/>
          </a:xfrm>
          <a:custGeom>
            <a:avLst/>
            <a:gdLst>
              <a:gd name="T0" fmla="*/ 110667 w 830"/>
              <a:gd name="T1" fmla="*/ 250831 h 966"/>
              <a:gd name="T2" fmla="*/ 121440 w 830"/>
              <a:gd name="T3" fmla="*/ 277337 h 966"/>
              <a:gd name="T4" fmla="*/ 147883 w 830"/>
              <a:gd name="T5" fmla="*/ 266538 h 966"/>
              <a:gd name="T6" fmla="*/ 137110 w 830"/>
              <a:gd name="T7" fmla="*/ 240032 h 966"/>
              <a:gd name="T8" fmla="*/ 131723 w 830"/>
              <a:gd name="T9" fmla="*/ 186528 h 966"/>
              <a:gd name="T10" fmla="*/ 142986 w 830"/>
              <a:gd name="T11" fmla="*/ 211562 h 966"/>
              <a:gd name="T12" fmla="*/ 173836 w 830"/>
              <a:gd name="T13" fmla="*/ 207144 h 966"/>
              <a:gd name="T14" fmla="*/ 181671 w 830"/>
              <a:gd name="T15" fmla="*/ 206162 h 966"/>
              <a:gd name="T16" fmla="*/ 181181 w 830"/>
              <a:gd name="T17" fmla="*/ 214016 h 966"/>
              <a:gd name="T18" fmla="*/ 176284 w 830"/>
              <a:gd name="T19" fmla="*/ 244940 h 966"/>
              <a:gd name="T20" fmla="*/ 202237 w 830"/>
              <a:gd name="T21" fmla="*/ 256230 h 966"/>
              <a:gd name="T22" fmla="*/ 200278 w 830"/>
              <a:gd name="T23" fmla="*/ 262611 h 966"/>
              <a:gd name="T24" fmla="*/ 173836 w 830"/>
              <a:gd name="T25" fmla="*/ 276355 h 966"/>
              <a:gd name="T26" fmla="*/ 181671 w 830"/>
              <a:gd name="T27" fmla="*/ 305807 h 966"/>
              <a:gd name="T28" fmla="*/ 180202 w 830"/>
              <a:gd name="T29" fmla="*/ 311207 h 966"/>
              <a:gd name="T30" fmla="*/ 159145 w 830"/>
              <a:gd name="T31" fmla="*/ 302862 h 966"/>
              <a:gd name="T32" fmla="*/ 140048 w 830"/>
              <a:gd name="T33" fmla="*/ 311207 h 966"/>
              <a:gd name="T34" fmla="*/ 129765 w 830"/>
              <a:gd name="T35" fmla="*/ 332314 h 966"/>
              <a:gd name="T36" fmla="*/ 124868 w 830"/>
              <a:gd name="T37" fmla="*/ 326423 h 966"/>
              <a:gd name="T38" fmla="*/ 106260 w 830"/>
              <a:gd name="T39" fmla="*/ 301880 h 966"/>
              <a:gd name="T40" fmla="*/ 80307 w 830"/>
              <a:gd name="T41" fmla="*/ 311698 h 966"/>
              <a:gd name="T42" fmla="*/ 76390 w 830"/>
              <a:gd name="T43" fmla="*/ 307771 h 966"/>
              <a:gd name="T44" fmla="*/ 86183 w 830"/>
              <a:gd name="T45" fmla="*/ 282737 h 966"/>
              <a:gd name="T46" fmla="*/ 61699 w 830"/>
              <a:gd name="T47" fmla="*/ 264084 h 966"/>
              <a:gd name="T48" fmla="*/ 55823 w 830"/>
              <a:gd name="T49" fmla="*/ 258194 h 966"/>
              <a:gd name="T50" fmla="*/ 77859 w 830"/>
              <a:gd name="T51" fmla="*/ 247885 h 966"/>
              <a:gd name="T52" fmla="*/ 84714 w 830"/>
              <a:gd name="T53" fmla="*/ 228742 h 966"/>
              <a:gd name="T54" fmla="*/ 76879 w 830"/>
              <a:gd name="T55" fmla="*/ 207635 h 966"/>
              <a:gd name="T56" fmla="*/ 82756 w 830"/>
              <a:gd name="T57" fmla="*/ 206162 h 966"/>
              <a:gd name="T58" fmla="*/ 111647 w 830"/>
              <a:gd name="T59" fmla="*/ 214998 h 966"/>
              <a:gd name="T60" fmla="*/ 125847 w 830"/>
              <a:gd name="T61" fmla="*/ 187509 h 966"/>
              <a:gd name="T62" fmla="*/ 163553 w 830"/>
              <a:gd name="T63" fmla="*/ 156585 h 966"/>
              <a:gd name="T64" fmla="*/ 163063 w 830"/>
              <a:gd name="T65" fmla="*/ 178183 h 966"/>
              <a:gd name="T66" fmla="*/ 144455 w 830"/>
              <a:gd name="T67" fmla="*/ 166402 h 966"/>
              <a:gd name="T68" fmla="*/ 112626 w 830"/>
              <a:gd name="T69" fmla="*/ 139405 h 966"/>
              <a:gd name="T70" fmla="*/ 122909 w 830"/>
              <a:gd name="T71" fmla="*/ 158549 h 966"/>
              <a:gd name="T72" fmla="*/ 100874 w 830"/>
              <a:gd name="T73" fmla="*/ 158058 h 966"/>
              <a:gd name="T74" fmla="*/ 112626 w 830"/>
              <a:gd name="T75" fmla="*/ 139405 h 966"/>
              <a:gd name="T76" fmla="*/ 79818 w 830"/>
              <a:gd name="T77" fmla="*/ 137441 h 966"/>
              <a:gd name="T78" fmla="*/ 60230 w 830"/>
              <a:gd name="T79" fmla="*/ 147259 h 966"/>
              <a:gd name="T80" fmla="*/ 61210 w 830"/>
              <a:gd name="T81" fmla="*/ 126152 h 966"/>
              <a:gd name="T82" fmla="*/ 166980 w 830"/>
              <a:gd name="T83" fmla="*/ 371583 h 966"/>
              <a:gd name="T84" fmla="*/ 220845 w 830"/>
              <a:gd name="T85" fmla="*/ 227269 h 966"/>
              <a:gd name="T86" fmla="*/ 251205 w 830"/>
              <a:gd name="T87" fmla="*/ 204690 h 966"/>
              <a:gd name="T88" fmla="*/ 290379 w 830"/>
              <a:gd name="T89" fmla="*/ 232178 h 966"/>
              <a:gd name="T90" fmla="*/ 282544 w 830"/>
              <a:gd name="T91" fmla="*/ 267029 h 966"/>
              <a:gd name="T92" fmla="*/ 208603 w 830"/>
              <a:gd name="T93" fmla="*/ 387290 h 966"/>
              <a:gd name="T94" fmla="*/ 0 w 830"/>
              <a:gd name="T95" fmla="*/ 45650 h 966"/>
              <a:gd name="T96" fmla="*/ 0 w 830"/>
              <a:gd name="T97" fmla="*/ 45650 h 966"/>
              <a:gd name="T98" fmla="*/ 377542 w 830"/>
              <a:gd name="T99" fmla="*/ 403980 h 96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30" h="966">
                <a:moveTo>
                  <a:pt x="264" y="486"/>
                </a:moveTo>
                <a:lnTo>
                  <a:pt x="248" y="489"/>
                </a:lnTo>
                <a:lnTo>
                  <a:pt x="236" y="497"/>
                </a:lnTo>
                <a:lnTo>
                  <a:pt x="226" y="511"/>
                </a:lnTo>
                <a:lnTo>
                  <a:pt x="224" y="527"/>
                </a:lnTo>
                <a:lnTo>
                  <a:pt x="226" y="543"/>
                </a:lnTo>
                <a:lnTo>
                  <a:pt x="236" y="555"/>
                </a:lnTo>
                <a:lnTo>
                  <a:pt x="248" y="565"/>
                </a:lnTo>
                <a:lnTo>
                  <a:pt x="264" y="567"/>
                </a:lnTo>
                <a:lnTo>
                  <a:pt x="280" y="565"/>
                </a:lnTo>
                <a:lnTo>
                  <a:pt x="294" y="555"/>
                </a:lnTo>
                <a:lnTo>
                  <a:pt x="302" y="543"/>
                </a:lnTo>
                <a:lnTo>
                  <a:pt x="306" y="527"/>
                </a:lnTo>
                <a:lnTo>
                  <a:pt x="302" y="511"/>
                </a:lnTo>
                <a:lnTo>
                  <a:pt x="294" y="497"/>
                </a:lnTo>
                <a:lnTo>
                  <a:pt x="280" y="489"/>
                </a:lnTo>
                <a:lnTo>
                  <a:pt x="264" y="486"/>
                </a:lnTo>
                <a:close/>
                <a:moveTo>
                  <a:pt x="263" y="377"/>
                </a:moveTo>
                <a:lnTo>
                  <a:pt x="265" y="377"/>
                </a:lnTo>
                <a:lnTo>
                  <a:pt x="269" y="380"/>
                </a:lnTo>
                <a:lnTo>
                  <a:pt x="272" y="382"/>
                </a:lnTo>
                <a:lnTo>
                  <a:pt x="275" y="389"/>
                </a:lnTo>
                <a:lnTo>
                  <a:pt x="286" y="420"/>
                </a:lnTo>
                <a:lnTo>
                  <a:pt x="292" y="431"/>
                </a:lnTo>
                <a:lnTo>
                  <a:pt x="302" y="438"/>
                </a:lnTo>
                <a:lnTo>
                  <a:pt x="313" y="439"/>
                </a:lnTo>
                <a:lnTo>
                  <a:pt x="325" y="436"/>
                </a:lnTo>
                <a:lnTo>
                  <a:pt x="355" y="422"/>
                </a:lnTo>
                <a:lnTo>
                  <a:pt x="360" y="420"/>
                </a:lnTo>
                <a:lnTo>
                  <a:pt x="364" y="419"/>
                </a:lnTo>
                <a:lnTo>
                  <a:pt x="368" y="419"/>
                </a:lnTo>
                <a:lnTo>
                  <a:pt x="371" y="420"/>
                </a:lnTo>
                <a:lnTo>
                  <a:pt x="372" y="423"/>
                </a:lnTo>
                <a:lnTo>
                  <a:pt x="372" y="427"/>
                </a:lnTo>
                <a:lnTo>
                  <a:pt x="371" y="431"/>
                </a:lnTo>
                <a:lnTo>
                  <a:pt x="370" y="436"/>
                </a:lnTo>
                <a:lnTo>
                  <a:pt x="355" y="466"/>
                </a:lnTo>
                <a:lnTo>
                  <a:pt x="352" y="478"/>
                </a:lnTo>
                <a:lnTo>
                  <a:pt x="355" y="489"/>
                </a:lnTo>
                <a:lnTo>
                  <a:pt x="360" y="499"/>
                </a:lnTo>
                <a:lnTo>
                  <a:pt x="371" y="505"/>
                </a:lnTo>
                <a:lnTo>
                  <a:pt x="402" y="516"/>
                </a:lnTo>
                <a:lnTo>
                  <a:pt x="409" y="519"/>
                </a:lnTo>
                <a:lnTo>
                  <a:pt x="413" y="522"/>
                </a:lnTo>
                <a:lnTo>
                  <a:pt x="414" y="526"/>
                </a:lnTo>
                <a:lnTo>
                  <a:pt x="414" y="528"/>
                </a:lnTo>
                <a:lnTo>
                  <a:pt x="413" y="531"/>
                </a:lnTo>
                <a:lnTo>
                  <a:pt x="409" y="535"/>
                </a:lnTo>
                <a:lnTo>
                  <a:pt x="402" y="538"/>
                </a:lnTo>
                <a:lnTo>
                  <a:pt x="371" y="549"/>
                </a:lnTo>
                <a:lnTo>
                  <a:pt x="360" y="554"/>
                </a:lnTo>
                <a:lnTo>
                  <a:pt x="355" y="563"/>
                </a:lnTo>
                <a:lnTo>
                  <a:pt x="352" y="576"/>
                </a:lnTo>
                <a:lnTo>
                  <a:pt x="355" y="586"/>
                </a:lnTo>
                <a:lnTo>
                  <a:pt x="370" y="617"/>
                </a:lnTo>
                <a:lnTo>
                  <a:pt x="371" y="623"/>
                </a:lnTo>
                <a:lnTo>
                  <a:pt x="372" y="627"/>
                </a:lnTo>
                <a:lnTo>
                  <a:pt x="372" y="630"/>
                </a:lnTo>
                <a:lnTo>
                  <a:pt x="371" y="632"/>
                </a:lnTo>
                <a:lnTo>
                  <a:pt x="368" y="634"/>
                </a:lnTo>
                <a:lnTo>
                  <a:pt x="364" y="635"/>
                </a:lnTo>
                <a:lnTo>
                  <a:pt x="360" y="634"/>
                </a:lnTo>
                <a:lnTo>
                  <a:pt x="355" y="631"/>
                </a:lnTo>
                <a:lnTo>
                  <a:pt x="325" y="617"/>
                </a:lnTo>
                <a:lnTo>
                  <a:pt x="313" y="615"/>
                </a:lnTo>
                <a:lnTo>
                  <a:pt x="302" y="616"/>
                </a:lnTo>
                <a:lnTo>
                  <a:pt x="292" y="623"/>
                </a:lnTo>
                <a:lnTo>
                  <a:pt x="286" y="634"/>
                </a:lnTo>
                <a:lnTo>
                  <a:pt x="275" y="665"/>
                </a:lnTo>
                <a:lnTo>
                  <a:pt x="272" y="670"/>
                </a:lnTo>
                <a:lnTo>
                  <a:pt x="269" y="674"/>
                </a:lnTo>
                <a:lnTo>
                  <a:pt x="265" y="677"/>
                </a:lnTo>
                <a:lnTo>
                  <a:pt x="263" y="677"/>
                </a:lnTo>
                <a:lnTo>
                  <a:pt x="260" y="674"/>
                </a:lnTo>
                <a:lnTo>
                  <a:pt x="257" y="670"/>
                </a:lnTo>
                <a:lnTo>
                  <a:pt x="255" y="665"/>
                </a:lnTo>
                <a:lnTo>
                  <a:pt x="242" y="634"/>
                </a:lnTo>
                <a:lnTo>
                  <a:pt x="237" y="623"/>
                </a:lnTo>
                <a:lnTo>
                  <a:pt x="228" y="616"/>
                </a:lnTo>
                <a:lnTo>
                  <a:pt x="217" y="615"/>
                </a:lnTo>
                <a:lnTo>
                  <a:pt x="205" y="617"/>
                </a:lnTo>
                <a:lnTo>
                  <a:pt x="175" y="631"/>
                </a:lnTo>
                <a:lnTo>
                  <a:pt x="169" y="634"/>
                </a:lnTo>
                <a:lnTo>
                  <a:pt x="164" y="635"/>
                </a:lnTo>
                <a:lnTo>
                  <a:pt x="161" y="634"/>
                </a:lnTo>
                <a:lnTo>
                  <a:pt x="159" y="632"/>
                </a:lnTo>
                <a:lnTo>
                  <a:pt x="157" y="630"/>
                </a:lnTo>
                <a:lnTo>
                  <a:pt x="156" y="627"/>
                </a:lnTo>
                <a:lnTo>
                  <a:pt x="157" y="623"/>
                </a:lnTo>
                <a:lnTo>
                  <a:pt x="160" y="617"/>
                </a:lnTo>
                <a:lnTo>
                  <a:pt x="173" y="586"/>
                </a:lnTo>
                <a:lnTo>
                  <a:pt x="176" y="576"/>
                </a:lnTo>
                <a:lnTo>
                  <a:pt x="175" y="563"/>
                </a:lnTo>
                <a:lnTo>
                  <a:pt x="168" y="554"/>
                </a:lnTo>
                <a:lnTo>
                  <a:pt x="159" y="549"/>
                </a:lnTo>
                <a:lnTo>
                  <a:pt x="126" y="538"/>
                </a:lnTo>
                <a:lnTo>
                  <a:pt x="121" y="535"/>
                </a:lnTo>
                <a:lnTo>
                  <a:pt x="117" y="531"/>
                </a:lnTo>
                <a:lnTo>
                  <a:pt x="114" y="528"/>
                </a:lnTo>
                <a:lnTo>
                  <a:pt x="114" y="526"/>
                </a:lnTo>
                <a:lnTo>
                  <a:pt x="117" y="522"/>
                </a:lnTo>
                <a:lnTo>
                  <a:pt x="121" y="519"/>
                </a:lnTo>
                <a:lnTo>
                  <a:pt x="126" y="516"/>
                </a:lnTo>
                <a:lnTo>
                  <a:pt x="159" y="505"/>
                </a:lnTo>
                <a:lnTo>
                  <a:pt x="168" y="499"/>
                </a:lnTo>
                <a:lnTo>
                  <a:pt x="175" y="489"/>
                </a:lnTo>
                <a:lnTo>
                  <a:pt x="176" y="478"/>
                </a:lnTo>
                <a:lnTo>
                  <a:pt x="173" y="466"/>
                </a:lnTo>
                <a:lnTo>
                  <a:pt x="160" y="436"/>
                </a:lnTo>
                <a:lnTo>
                  <a:pt x="157" y="431"/>
                </a:lnTo>
                <a:lnTo>
                  <a:pt x="156" y="427"/>
                </a:lnTo>
                <a:lnTo>
                  <a:pt x="157" y="423"/>
                </a:lnTo>
                <a:lnTo>
                  <a:pt x="159" y="420"/>
                </a:lnTo>
                <a:lnTo>
                  <a:pt x="161" y="419"/>
                </a:lnTo>
                <a:lnTo>
                  <a:pt x="164" y="419"/>
                </a:lnTo>
                <a:lnTo>
                  <a:pt x="169" y="420"/>
                </a:lnTo>
                <a:lnTo>
                  <a:pt x="175" y="422"/>
                </a:lnTo>
                <a:lnTo>
                  <a:pt x="205" y="436"/>
                </a:lnTo>
                <a:lnTo>
                  <a:pt x="217" y="439"/>
                </a:lnTo>
                <a:lnTo>
                  <a:pt x="228" y="438"/>
                </a:lnTo>
                <a:lnTo>
                  <a:pt x="237" y="431"/>
                </a:lnTo>
                <a:lnTo>
                  <a:pt x="242" y="420"/>
                </a:lnTo>
                <a:lnTo>
                  <a:pt x="255" y="389"/>
                </a:lnTo>
                <a:lnTo>
                  <a:pt x="257" y="382"/>
                </a:lnTo>
                <a:lnTo>
                  <a:pt x="260" y="380"/>
                </a:lnTo>
                <a:lnTo>
                  <a:pt x="263" y="377"/>
                </a:lnTo>
                <a:close/>
                <a:moveTo>
                  <a:pt x="322" y="315"/>
                </a:moveTo>
                <a:lnTo>
                  <a:pt x="334" y="319"/>
                </a:lnTo>
                <a:lnTo>
                  <a:pt x="344" y="328"/>
                </a:lnTo>
                <a:lnTo>
                  <a:pt x="347" y="342"/>
                </a:lnTo>
                <a:lnTo>
                  <a:pt x="343" y="354"/>
                </a:lnTo>
                <a:lnTo>
                  <a:pt x="333" y="363"/>
                </a:lnTo>
                <a:lnTo>
                  <a:pt x="320" y="366"/>
                </a:lnTo>
                <a:lnTo>
                  <a:pt x="307" y="362"/>
                </a:lnTo>
                <a:lnTo>
                  <a:pt x="298" y="353"/>
                </a:lnTo>
                <a:lnTo>
                  <a:pt x="295" y="339"/>
                </a:lnTo>
                <a:lnTo>
                  <a:pt x="299" y="327"/>
                </a:lnTo>
                <a:lnTo>
                  <a:pt x="309" y="318"/>
                </a:lnTo>
                <a:lnTo>
                  <a:pt x="322" y="315"/>
                </a:lnTo>
                <a:close/>
                <a:moveTo>
                  <a:pt x="230" y="284"/>
                </a:moveTo>
                <a:lnTo>
                  <a:pt x="242" y="288"/>
                </a:lnTo>
                <a:lnTo>
                  <a:pt x="252" y="297"/>
                </a:lnTo>
                <a:lnTo>
                  <a:pt x="255" y="311"/>
                </a:lnTo>
                <a:lnTo>
                  <a:pt x="251" y="323"/>
                </a:lnTo>
                <a:lnTo>
                  <a:pt x="241" y="332"/>
                </a:lnTo>
                <a:lnTo>
                  <a:pt x="228" y="335"/>
                </a:lnTo>
                <a:lnTo>
                  <a:pt x="215" y="331"/>
                </a:lnTo>
                <a:lnTo>
                  <a:pt x="206" y="322"/>
                </a:lnTo>
                <a:lnTo>
                  <a:pt x="203" y="308"/>
                </a:lnTo>
                <a:lnTo>
                  <a:pt x="207" y="296"/>
                </a:lnTo>
                <a:lnTo>
                  <a:pt x="217" y="288"/>
                </a:lnTo>
                <a:lnTo>
                  <a:pt x="230" y="284"/>
                </a:lnTo>
                <a:close/>
                <a:moveTo>
                  <a:pt x="138" y="254"/>
                </a:moveTo>
                <a:lnTo>
                  <a:pt x="150" y="258"/>
                </a:lnTo>
                <a:lnTo>
                  <a:pt x="160" y="268"/>
                </a:lnTo>
                <a:lnTo>
                  <a:pt x="163" y="280"/>
                </a:lnTo>
                <a:lnTo>
                  <a:pt x="159" y="292"/>
                </a:lnTo>
                <a:lnTo>
                  <a:pt x="149" y="301"/>
                </a:lnTo>
                <a:lnTo>
                  <a:pt x="136" y="304"/>
                </a:lnTo>
                <a:lnTo>
                  <a:pt x="123" y="300"/>
                </a:lnTo>
                <a:lnTo>
                  <a:pt x="114" y="291"/>
                </a:lnTo>
                <a:lnTo>
                  <a:pt x="111" y="277"/>
                </a:lnTo>
                <a:lnTo>
                  <a:pt x="115" y="265"/>
                </a:lnTo>
                <a:lnTo>
                  <a:pt x="125" y="257"/>
                </a:lnTo>
                <a:lnTo>
                  <a:pt x="138" y="254"/>
                </a:lnTo>
                <a:close/>
                <a:moveTo>
                  <a:pt x="64" y="180"/>
                </a:moveTo>
                <a:lnTo>
                  <a:pt x="64" y="650"/>
                </a:lnTo>
                <a:lnTo>
                  <a:pt x="341" y="757"/>
                </a:lnTo>
                <a:lnTo>
                  <a:pt x="451" y="532"/>
                </a:lnTo>
                <a:lnTo>
                  <a:pt x="444" y="511"/>
                </a:lnTo>
                <a:lnTo>
                  <a:pt x="444" y="486"/>
                </a:lnTo>
                <a:lnTo>
                  <a:pt x="451" y="463"/>
                </a:lnTo>
                <a:lnTo>
                  <a:pt x="463" y="446"/>
                </a:lnTo>
                <a:lnTo>
                  <a:pt x="478" y="431"/>
                </a:lnTo>
                <a:lnTo>
                  <a:pt x="494" y="422"/>
                </a:lnTo>
                <a:lnTo>
                  <a:pt x="513" y="417"/>
                </a:lnTo>
                <a:lnTo>
                  <a:pt x="478" y="467"/>
                </a:lnTo>
                <a:lnTo>
                  <a:pt x="494" y="528"/>
                </a:lnTo>
                <a:lnTo>
                  <a:pt x="555" y="526"/>
                </a:lnTo>
                <a:lnTo>
                  <a:pt x="593" y="473"/>
                </a:lnTo>
                <a:lnTo>
                  <a:pt x="594" y="490"/>
                </a:lnTo>
                <a:lnTo>
                  <a:pt x="593" y="509"/>
                </a:lnTo>
                <a:lnTo>
                  <a:pt x="586" y="528"/>
                </a:lnTo>
                <a:lnTo>
                  <a:pt x="577" y="544"/>
                </a:lnTo>
                <a:lnTo>
                  <a:pt x="563" y="557"/>
                </a:lnTo>
                <a:lnTo>
                  <a:pt x="548" y="566"/>
                </a:lnTo>
                <a:lnTo>
                  <a:pt x="532" y="573"/>
                </a:lnTo>
                <a:lnTo>
                  <a:pt x="426" y="789"/>
                </a:lnTo>
                <a:lnTo>
                  <a:pt x="648" y="873"/>
                </a:lnTo>
                <a:lnTo>
                  <a:pt x="648" y="359"/>
                </a:lnTo>
                <a:lnTo>
                  <a:pt x="64" y="180"/>
                </a:lnTo>
                <a:close/>
                <a:moveTo>
                  <a:pt x="0" y="93"/>
                </a:moveTo>
                <a:lnTo>
                  <a:pt x="712" y="312"/>
                </a:lnTo>
                <a:lnTo>
                  <a:pt x="712" y="966"/>
                </a:lnTo>
                <a:lnTo>
                  <a:pt x="0" y="694"/>
                </a:lnTo>
                <a:lnTo>
                  <a:pt x="0" y="93"/>
                </a:lnTo>
                <a:close/>
                <a:moveTo>
                  <a:pt x="118" y="0"/>
                </a:moveTo>
                <a:lnTo>
                  <a:pt x="830" y="241"/>
                </a:lnTo>
                <a:lnTo>
                  <a:pt x="830" y="842"/>
                </a:lnTo>
                <a:lnTo>
                  <a:pt x="771" y="823"/>
                </a:lnTo>
                <a:lnTo>
                  <a:pt x="771" y="280"/>
                </a:lnTo>
                <a:lnTo>
                  <a:pt x="118" y="62"/>
                </a:lnTo>
                <a:lnTo>
                  <a:pt x="118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 sz="1800"/>
          </a:p>
        </p:txBody>
      </p:sp>
      <p:sp>
        <p:nvSpPr>
          <p:cNvPr id="27" name="Freeform 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016336" y="2116245"/>
            <a:ext cx="719415" cy="579337"/>
          </a:xfrm>
          <a:custGeom>
            <a:avLst/>
            <a:gdLst>
              <a:gd name="T0" fmla="*/ 559581 w 1035"/>
              <a:gd name="T1" fmla="*/ 427941 h 833"/>
              <a:gd name="T2" fmla="*/ 500309 w 1035"/>
              <a:gd name="T3" fmla="*/ 516723 h 833"/>
              <a:gd name="T4" fmla="*/ 428290 w 1035"/>
              <a:gd name="T5" fmla="*/ 450296 h 833"/>
              <a:gd name="T6" fmla="*/ 364556 w 1035"/>
              <a:gd name="T7" fmla="*/ 279120 h 833"/>
              <a:gd name="T8" fmla="*/ 14659 w 1035"/>
              <a:gd name="T9" fmla="*/ 305307 h 833"/>
              <a:gd name="T10" fmla="*/ 86040 w 1035"/>
              <a:gd name="T11" fmla="*/ 233771 h 833"/>
              <a:gd name="T12" fmla="*/ 573603 w 1035"/>
              <a:gd name="T13" fmla="*/ 13413 h 833"/>
              <a:gd name="T14" fmla="*/ 644984 w 1035"/>
              <a:gd name="T15" fmla="*/ 84949 h 833"/>
              <a:gd name="T16" fmla="*/ 573603 w 1035"/>
              <a:gd name="T17" fmla="*/ 13413 h 833"/>
              <a:gd name="T18" fmla="*/ 659643 w 1035"/>
              <a:gd name="T19" fmla="*/ 0 h 833"/>
              <a:gd name="T20" fmla="*/ 615667 w 1035"/>
              <a:gd name="T21" fmla="*/ 99640 h 833"/>
              <a:gd name="T22" fmla="*/ 633512 w 1035"/>
              <a:gd name="T23" fmla="*/ 201835 h 833"/>
              <a:gd name="T24" fmla="*/ 583800 w 1035"/>
              <a:gd name="T25" fmla="*/ 251655 h 833"/>
              <a:gd name="T26" fmla="*/ 602920 w 1035"/>
              <a:gd name="T27" fmla="*/ 201835 h 833"/>
              <a:gd name="T28" fmla="*/ 599096 w 1035"/>
              <a:gd name="T29" fmla="*/ 99640 h 833"/>
              <a:gd name="T30" fmla="*/ 579339 w 1035"/>
              <a:gd name="T31" fmla="*/ 150737 h 833"/>
              <a:gd name="T32" fmla="*/ 551933 w 1035"/>
              <a:gd name="T33" fmla="*/ 194809 h 833"/>
              <a:gd name="T34" fmla="*/ 515605 w 1035"/>
              <a:gd name="T35" fmla="*/ 228661 h 833"/>
              <a:gd name="T36" fmla="*/ 466530 w 1035"/>
              <a:gd name="T37" fmla="*/ 249739 h 833"/>
              <a:gd name="T38" fmla="*/ 415543 w 1035"/>
              <a:gd name="T39" fmla="*/ 256765 h 833"/>
              <a:gd name="T40" fmla="*/ 315481 w 1035"/>
              <a:gd name="T41" fmla="*/ 274010 h 833"/>
              <a:gd name="T42" fmla="*/ 281703 w 1035"/>
              <a:gd name="T43" fmla="*/ 236326 h 833"/>
              <a:gd name="T44" fmla="*/ 217332 w 1035"/>
              <a:gd name="T45" fmla="*/ 223551 h 833"/>
              <a:gd name="T46" fmla="*/ 164433 w 1035"/>
              <a:gd name="T47" fmla="*/ 223551 h 833"/>
              <a:gd name="T48" fmla="*/ 120457 w 1035"/>
              <a:gd name="T49" fmla="*/ 236326 h 833"/>
              <a:gd name="T50" fmla="*/ 100062 w 1035"/>
              <a:gd name="T51" fmla="*/ 318720 h 833"/>
              <a:gd name="T52" fmla="*/ 0 w 1035"/>
              <a:gd name="T53" fmla="*/ 219080 h 833"/>
              <a:gd name="T54" fmla="*/ 49075 w 1035"/>
              <a:gd name="T55" fmla="*/ 119440 h 833"/>
              <a:gd name="T56" fmla="*/ 31867 w 1035"/>
              <a:gd name="T57" fmla="*/ 69620 h 833"/>
              <a:gd name="T58" fmla="*/ 82216 w 1035"/>
              <a:gd name="T59" fmla="*/ 119440 h 833"/>
              <a:gd name="T60" fmla="*/ 63734 w 1035"/>
              <a:gd name="T61" fmla="*/ 219080 h 833"/>
              <a:gd name="T62" fmla="*/ 93051 w 1035"/>
              <a:gd name="T63" fmla="*/ 203112 h 833"/>
              <a:gd name="T64" fmla="*/ 139577 w 1035"/>
              <a:gd name="T65" fmla="*/ 183312 h 833"/>
              <a:gd name="T66" fmla="*/ 188014 w 1035"/>
              <a:gd name="T67" fmla="*/ 178202 h 833"/>
              <a:gd name="T68" fmla="*/ 252385 w 1035"/>
              <a:gd name="T69" fmla="*/ 185228 h 833"/>
              <a:gd name="T70" fmla="*/ 315481 w 1035"/>
              <a:gd name="T71" fmla="*/ 199280 h 833"/>
              <a:gd name="T72" fmla="*/ 415543 w 1035"/>
              <a:gd name="T73" fmla="*/ 174370 h 833"/>
              <a:gd name="T74" fmla="*/ 435938 w 1035"/>
              <a:gd name="T75" fmla="*/ 212693 h 833"/>
              <a:gd name="T76" fmla="*/ 474178 w 1035"/>
              <a:gd name="T77" fmla="*/ 201835 h 833"/>
              <a:gd name="T78" fmla="*/ 508594 w 1035"/>
              <a:gd name="T79" fmla="*/ 179480 h 833"/>
              <a:gd name="T80" fmla="*/ 536000 w 1035"/>
              <a:gd name="T81" fmla="*/ 139240 h 833"/>
              <a:gd name="T82" fmla="*/ 558944 w 1035"/>
              <a:gd name="T83" fmla="*/ 86227 h 83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35" h="833">
                <a:moveTo>
                  <a:pt x="572" y="437"/>
                </a:moveTo>
                <a:lnTo>
                  <a:pt x="878" y="670"/>
                </a:lnTo>
                <a:lnTo>
                  <a:pt x="724" y="683"/>
                </a:lnTo>
                <a:lnTo>
                  <a:pt x="785" y="809"/>
                </a:lnTo>
                <a:lnTo>
                  <a:pt x="735" y="833"/>
                </a:lnTo>
                <a:lnTo>
                  <a:pt x="672" y="705"/>
                </a:lnTo>
                <a:lnTo>
                  <a:pt x="568" y="821"/>
                </a:lnTo>
                <a:lnTo>
                  <a:pt x="572" y="437"/>
                </a:lnTo>
                <a:close/>
                <a:moveTo>
                  <a:pt x="23" y="366"/>
                </a:moveTo>
                <a:lnTo>
                  <a:pt x="23" y="478"/>
                </a:lnTo>
                <a:lnTo>
                  <a:pt x="135" y="478"/>
                </a:lnTo>
                <a:lnTo>
                  <a:pt x="135" y="366"/>
                </a:lnTo>
                <a:lnTo>
                  <a:pt x="23" y="366"/>
                </a:lnTo>
                <a:close/>
                <a:moveTo>
                  <a:pt x="900" y="21"/>
                </a:moveTo>
                <a:lnTo>
                  <a:pt x="900" y="133"/>
                </a:lnTo>
                <a:lnTo>
                  <a:pt x="1012" y="133"/>
                </a:lnTo>
                <a:lnTo>
                  <a:pt x="1012" y="21"/>
                </a:lnTo>
                <a:lnTo>
                  <a:pt x="900" y="21"/>
                </a:lnTo>
                <a:close/>
                <a:moveTo>
                  <a:pt x="877" y="0"/>
                </a:moveTo>
                <a:lnTo>
                  <a:pt x="1035" y="0"/>
                </a:lnTo>
                <a:lnTo>
                  <a:pt x="1035" y="156"/>
                </a:lnTo>
                <a:lnTo>
                  <a:pt x="966" y="156"/>
                </a:lnTo>
                <a:lnTo>
                  <a:pt x="967" y="316"/>
                </a:lnTo>
                <a:lnTo>
                  <a:pt x="994" y="316"/>
                </a:lnTo>
                <a:lnTo>
                  <a:pt x="994" y="394"/>
                </a:lnTo>
                <a:lnTo>
                  <a:pt x="916" y="394"/>
                </a:lnTo>
                <a:lnTo>
                  <a:pt x="916" y="316"/>
                </a:lnTo>
                <a:lnTo>
                  <a:pt x="946" y="316"/>
                </a:lnTo>
                <a:lnTo>
                  <a:pt x="944" y="156"/>
                </a:lnTo>
                <a:lnTo>
                  <a:pt x="940" y="156"/>
                </a:lnTo>
                <a:lnTo>
                  <a:pt x="925" y="197"/>
                </a:lnTo>
                <a:lnTo>
                  <a:pt x="909" y="236"/>
                </a:lnTo>
                <a:lnTo>
                  <a:pt x="889" y="273"/>
                </a:lnTo>
                <a:lnTo>
                  <a:pt x="866" y="305"/>
                </a:lnTo>
                <a:lnTo>
                  <a:pt x="839" y="333"/>
                </a:lnTo>
                <a:lnTo>
                  <a:pt x="809" y="358"/>
                </a:lnTo>
                <a:lnTo>
                  <a:pt x="771" y="378"/>
                </a:lnTo>
                <a:lnTo>
                  <a:pt x="732" y="391"/>
                </a:lnTo>
                <a:lnTo>
                  <a:pt x="693" y="400"/>
                </a:lnTo>
                <a:lnTo>
                  <a:pt x="652" y="402"/>
                </a:lnTo>
                <a:lnTo>
                  <a:pt x="652" y="429"/>
                </a:lnTo>
                <a:lnTo>
                  <a:pt x="495" y="429"/>
                </a:lnTo>
                <a:lnTo>
                  <a:pt x="495" y="382"/>
                </a:lnTo>
                <a:lnTo>
                  <a:pt x="442" y="370"/>
                </a:lnTo>
                <a:lnTo>
                  <a:pt x="391" y="358"/>
                </a:lnTo>
                <a:lnTo>
                  <a:pt x="341" y="350"/>
                </a:lnTo>
                <a:lnTo>
                  <a:pt x="295" y="347"/>
                </a:lnTo>
                <a:lnTo>
                  <a:pt x="258" y="350"/>
                </a:lnTo>
                <a:lnTo>
                  <a:pt x="223" y="356"/>
                </a:lnTo>
                <a:lnTo>
                  <a:pt x="189" y="370"/>
                </a:lnTo>
                <a:lnTo>
                  <a:pt x="157" y="391"/>
                </a:lnTo>
                <a:lnTo>
                  <a:pt x="157" y="499"/>
                </a:lnTo>
                <a:lnTo>
                  <a:pt x="0" y="499"/>
                </a:lnTo>
                <a:lnTo>
                  <a:pt x="0" y="343"/>
                </a:lnTo>
                <a:lnTo>
                  <a:pt x="78" y="343"/>
                </a:lnTo>
                <a:lnTo>
                  <a:pt x="77" y="187"/>
                </a:lnTo>
                <a:lnTo>
                  <a:pt x="50" y="187"/>
                </a:lnTo>
                <a:lnTo>
                  <a:pt x="50" y="109"/>
                </a:lnTo>
                <a:lnTo>
                  <a:pt x="129" y="109"/>
                </a:lnTo>
                <a:lnTo>
                  <a:pt x="129" y="187"/>
                </a:lnTo>
                <a:lnTo>
                  <a:pt x="99" y="187"/>
                </a:lnTo>
                <a:lnTo>
                  <a:pt x="100" y="343"/>
                </a:lnTo>
                <a:lnTo>
                  <a:pt x="111" y="343"/>
                </a:lnTo>
                <a:lnTo>
                  <a:pt x="146" y="318"/>
                </a:lnTo>
                <a:lnTo>
                  <a:pt x="181" y="301"/>
                </a:lnTo>
                <a:lnTo>
                  <a:pt x="219" y="287"/>
                </a:lnTo>
                <a:lnTo>
                  <a:pt x="257" y="281"/>
                </a:lnTo>
                <a:lnTo>
                  <a:pt x="295" y="279"/>
                </a:lnTo>
                <a:lnTo>
                  <a:pt x="345" y="282"/>
                </a:lnTo>
                <a:lnTo>
                  <a:pt x="396" y="290"/>
                </a:lnTo>
                <a:lnTo>
                  <a:pt x="446" y="301"/>
                </a:lnTo>
                <a:lnTo>
                  <a:pt x="495" y="312"/>
                </a:lnTo>
                <a:lnTo>
                  <a:pt x="495" y="273"/>
                </a:lnTo>
                <a:lnTo>
                  <a:pt x="652" y="273"/>
                </a:lnTo>
                <a:lnTo>
                  <a:pt x="652" y="335"/>
                </a:lnTo>
                <a:lnTo>
                  <a:pt x="684" y="333"/>
                </a:lnTo>
                <a:lnTo>
                  <a:pt x="714" y="327"/>
                </a:lnTo>
                <a:lnTo>
                  <a:pt x="744" y="316"/>
                </a:lnTo>
                <a:lnTo>
                  <a:pt x="772" y="301"/>
                </a:lnTo>
                <a:lnTo>
                  <a:pt x="798" y="281"/>
                </a:lnTo>
                <a:lnTo>
                  <a:pt x="821" y="254"/>
                </a:lnTo>
                <a:lnTo>
                  <a:pt x="841" y="218"/>
                </a:lnTo>
                <a:lnTo>
                  <a:pt x="860" y="178"/>
                </a:lnTo>
                <a:lnTo>
                  <a:pt x="877" y="135"/>
                </a:lnTo>
                <a:lnTo>
                  <a:pt x="877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 sz="1800"/>
          </a:p>
        </p:txBody>
      </p:sp>
      <p:sp>
        <p:nvSpPr>
          <p:cNvPr id="28" name="TextBox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47078" y="2858966"/>
            <a:ext cx="4657932" cy="51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Autofit/>
          </a:bodyPr>
          <a:lstStyle>
            <a:lvl1pPr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（1）患者评估：①全身情况；②局部情况；③心理状况；④健康知识</a:t>
            </a:r>
            <a:endParaRPr lang="zh-CN" altLang="en-US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21784" y="2858966"/>
            <a:ext cx="4663227" cy="51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rmAutofit/>
          </a:bodyPr>
          <a:lstStyle>
            <a:lvl1pPr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（2）用物评估：检查平车的安全性能。</a:t>
            </a:r>
            <a:endParaRPr lang="zh-CN" altLang="en-US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30662" y="4897619"/>
            <a:ext cx="4663227" cy="51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rmAutofit/>
          </a:bodyPr>
          <a:lstStyle>
            <a:lvl1pPr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（3）环境评估：有无障碍物，是否宽敞。</a:t>
            </a:r>
            <a:endParaRPr lang="zh-CN" altLang="en-US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24431" y="4894161"/>
            <a:ext cx="4657932" cy="51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Autofit/>
          </a:bodyPr>
          <a:lstStyle>
            <a:lvl1pPr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（4）操作者自身评估：是否了解患者的情况和平车的应用。</a:t>
            </a:r>
            <a:endParaRPr lang="zh-CN" altLang="en-US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wo-coin-stacks_72132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3043959" y="4098937"/>
            <a:ext cx="636406" cy="627403"/>
          </a:xfrm>
          <a:custGeom>
            <a:avLst/>
            <a:gdLst>
              <a:gd name="connsiteX0" fmla="*/ 261001 w 608698"/>
              <a:gd name="connsiteY0" fmla="*/ 479068 h 600088"/>
              <a:gd name="connsiteX1" fmla="*/ 432425 w 608698"/>
              <a:gd name="connsiteY1" fmla="*/ 554184 h 600088"/>
              <a:gd name="connsiteX2" fmla="*/ 603774 w 608698"/>
              <a:gd name="connsiteY2" fmla="*/ 479068 h 600088"/>
              <a:gd name="connsiteX3" fmla="*/ 608697 w 608698"/>
              <a:gd name="connsiteY3" fmla="*/ 502020 h 600088"/>
              <a:gd name="connsiteX4" fmla="*/ 432425 w 608698"/>
              <a:gd name="connsiteY4" fmla="*/ 600088 h 600088"/>
              <a:gd name="connsiteX5" fmla="*/ 256152 w 608698"/>
              <a:gd name="connsiteY5" fmla="*/ 502020 h 600088"/>
              <a:gd name="connsiteX6" fmla="*/ 261001 w 608698"/>
              <a:gd name="connsiteY6" fmla="*/ 479068 h 600088"/>
              <a:gd name="connsiteX7" fmla="*/ 4924 w 608698"/>
              <a:gd name="connsiteY7" fmla="*/ 382605 h 600088"/>
              <a:gd name="connsiteX8" fmla="*/ 176285 w 608698"/>
              <a:gd name="connsiteY8" fmla="*/ 457793 h 600088"/>
              <a:gd name="connsiteX9" fmla="*/ 236041 w 608698"/>
              <a:gd name="connsiteY9" fmla="*/ 451980 h 600088"/>
              <a:gd name="connsiteX10" fmla="*/ 231640 w 608698"/>
              <a:gd name="connsiteY10" fmla="*/ 462264 h 600088"/>
              <a:gd name="connsiteX11" fmla="*/ 225000 w 608698"/>
              <a:gd name="connsiteY11" fmla="*/ 493412 h 600088"/>
              <a:gd name="connsiteX12" fmla="*/ 225298 w 608698"/>
              <a:gd name="connsiteY12" fmla="*/ 499820 h 600088"/>
              <a:gd name="connsiteX13" fmla="*/ 176285 w 608698"/>
              <a:gd name="connsiteY13" fmla="*/ 503695 h 600088"/>
              <a:gd name="connsiteX14" fmla="*/ 0 w 608698"/>
              <a:gd name="connsiteY14" fmla="*/ 405556 h 600088"/>
              <a:gd name="connsiteX15" fmla="*/ 4924 w 608698"/>
              <a:gd name="connsiteY15" fmla="*/ 382605 h 600088"/>
              <a:gd name="connsiteX16" fmla="*/ 261001 w 608698"/>
              <a:gd name="connsiteY16" fmla="*/ 375478 h 600088"/>
              <a:gd name="connsiteX17" fmla="*/ 432425 w 608698"/>
              <a:gd name="connsiteY17" fmla="*/ 450622 h 600088"/>
              <a:gd name="connsiteX18" fmla="*/ 603774 w 608698"/>
              <a:gd name="connsiteY18" fmla="*/ 375478 h 600088"/>
              <a:gd name="connsiteX19" fmla="*/ 608697 w 608698"/>
              <a:gd name="connsiteY19" fmla="*/ 398416 h 600088"/>
              <a:gd name="connsiteX20" fmla="*/ 432425 w 608698"/>
              <a:gd name="connsiteY20" fmla="*/ 496498 h 600088"/>
              <a:gd name="connsiteX21" fmla="*/ 256152 w 608698"/>
              <a:gd name="connsiteY21" fmla="*/ 398416 h 600088"/>
              <a:gd name="connsiteX22" fmla="*/ 261001 w 608698"/>
              <a:gd name="connsiteY22" fmla="*/ 375478 h 600088"/>
              <a:gd name="connsiteX23" fmla="*/ 4924 w 608698"/>
              <a:gd name="connsiteY23" fmla="*/ 279086 h 600088"/>
              <a:gd name="connsiteX24" fmla="*/ 176285 w 608698"/>
              <a:gd name="connsiteY24" fmla="*/ 354274 h 600088"/>
              <a:gd name="connsiteX25" fmla="*/ 236041 w 608698"/>
              <a:gd name="connsiteY25" fmla="*/ 348461 h 600088"/>
              <a:gd name="connsiteX26" fmla="*/ 231640 w 608698"/>
              <a:gd name="connsiteY26" fmla="*/ 358745 h 600088"/>
              <a:gd name="connsiteX27" fmla="*/ 225000 w 608698"/>
              <a:gd name="connsiteY27" fmla="*/ 389818 h 600088"/>
              <a:gd name="connsiteX28" fmla="*/ 225298 w 608698"/>
              <a:gd name="connsiteY28" fmla="*/ 396301 h 600088"/>
              <a:gd name="connsiteX29" fmla="*/ 176285 w 608698"/>
              <a:gd name="connsiteY29" fmla="*/ 400176 h 600088"/>
              <a:gd name="connsiteX30" fmla="*/ 0 w 608698"/>
              <a:gd name="connsiteY30" fmla="*/ 302037 h 600088"/>
              <a:gd name="connsiteX31" fmla="*/ 4924 w 608698"/>
              <a:gd name="connsiteY31" fmla="*/ 279086 h 600088"/>
              <a:gd name="connsiteX32" fmla="*/ 261001 w 608698"/>
              <a:gd name="connsiteY32" fmla="*/ 271959 h 600088"/>
              <a:gd name="connsiteX33" fmla="*/ 432425 w 608698"/>
              <a:gd name="connsiteY33" fmla="*/ 347103 h 600088"/>
              <a:gd name="connsiteX34" fmla="*/ 603774 w 608698"/>
              <a:gd name="connsiteY34" fmla="*/ 271959 h 600088"/>
              <a:gd name="connsiteX35" fmla="*/ 608697 w 608698"/>
              <a:gd name="connsiteY35" fmla="*/ 294897 h 600088"/>
              <a:gd name="connsiteX36" fmla="*/ 432425 w 608698"/>
              <a:gd name="connsiteY36" fmla="*/ 392979 h 600088"/>
              <a:gd name="connsiteX37" fmla="*/ 256152 w 608698"/>
              <a:gd name="connsiteY37" fmla="*/ 294897 h 600088"/>
              <a:gd name="connsiteX38" fmla="*/ 261001 w 608698"/>
              <a:gd name="connsiteY38" fmla="*/ 271959 h 600088"/>
              <a:gd name="connsiteX39" fmla="*/ 4924 w 608698"/>
              <a:gd name="connsiteY39" fmla="*/ 175567 h 600088"/>
              <a:gd name="connsiteX40" fmla="*/ 176285 w 608698"/>
              <a:gd name="connsiteY40" fmla="*/ 250713 h 600088"/>
              <a:gd name="connsiteX41" fmla="*/ 236041 w 608698"/>
              <a:gd name="connsiteY41" fmla="*/ 244904 h 600088"/>
              <a:gd name="connsiteX42" fmla="*/ 231640 w 608698"/>
              <a:gd name="connsiteY42" fmla="*/ 255182 h 600088"/>
              <a:gd name="connsiteX43" fmla="*/ 225000 w 608698"/>
              <a:gd name="connsiteY43" fmla="*/ 286238 h 600088"/>
              <a:gd name="connsiteX44" fmla="*/ 225298 w 608698"/>
              <a:gd name="connsiteY44" fmla="*/ 292718 h 600088"/>
              <a:gd name="connsiteX45" fmla="*/ 176285 w 608698"/>
              <a:gd name="connsiteY45" fmla="*/ 296516 h 600088"/>
              <a:gd name="connsiteX46" fmla="*/ 0 w 608698"/>
              <a:gd name="connsiteY46" fmla="*/ 198506 h 600088"/>
              <a:gd name="connsiteX47" fmla="*/ 4924 w 608698"/>
              <a:gd name="connsiteY47" fmla="*/ 175567 h 600088"/>
              <a:gd name="connsiteX48" fmla="*/ 432425 w 608698"/>
              <a:gd name="connsiteY48" fmla="*/ 96392 h 600088"/>
              <a:gd name="connsiteX49" fmla="*/ 608698 w 608698"/>
              <a:gd name="connsiteY49" fmla="*/ 194443 h 600088"/>
              <a:gd name="connsiteX50" fmla="*/ 432425 w 608698"/>
              <a:gd name="connsiteY50" fmla="*/ 292494 h 600088"/>
              <a:gd name="connsiteX51" fmla="*/ 256152 w 608698"/>
              <a:gd name="connsiteY51" fmla="*/ 194443 h 600088"/>
              <a:gd name="connsiteX52" fmla="*/ 432425 w 608698"/>
              <a:gd name="connsiteY52" fmla="*/ 96392 h 600088"/>
              <a:gd name="connsiteX53" fmla="*/ 176258 w 608698"/>
              <a:gd name="connsiteY53" fmla="*/ 0 h 600088"/>
              <a:gd name="connsiteX54" fmla="*/ 347817 w 608698"/>
              <a:gd name="connsiteY54" fmla="*/ 75446 h 600088"/>
              <a:gd name="connsiteX55" fmla="*/ 224966 w 608698"/>
              <a:gd name="connsiteY55" fmla="*/ 185823 h 600088"/>
              <a:gd name="connsiteX56" fmla="*/ 225264 w 608698"/>
              <a:gd name="connsiteY56" fmla="*/ 192228 h 600088"/>
              <a:gd name="connsiteX57" fmla="*/ 176258 w 608698"/>
              <a:gd name="connsiteY57" fmla="*/ 196101 h 600088"/>
              <a:gd name="connsiteX58" fmla="*/ 0 w 608698"/>
              <a:gd name="connsiteY58" fmla="*/ 98013 h 600088"/>
              <a:gd name="connsiteX59" fmla="*/ 176258 w 608698"/>
              <a:gd name="connsiteY59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698" h="600088">
                <a:moveTo>
                  <a:pt x="261001" y="479068"/>
                </a:moveTo>
                <a:cubicBezTo>
                  <a:pt x="279575" y="522140"/>
                  <a:pt x="349249" y="554184"/>
                  <a:pt x="432425" y="554184"/>
                </a:cubicBezTo>
                <a:cubicBezTo>
                  <a:pt x="515600" y="554184"/>
                  <a:pt x="585199" y="522140"/>
                  <a:pt x="603774" y="479068"/>
                </a:cubicBezTo>
                <a:cubicBezTo>
                  <a:pt x="606981" y="486371"/>
                  <a:pt x="608697" y="494046"/>
                  <a:pt x="608697" y="502020"/>
                </a:cubicBezTo>
                <a:cubicBezTo>
                  <a:pt x="608697" y="556196"/>
                  <a:pt x="529774" y="600088"/>
                  <a:pt x="432425" y="600088"/>
                </a:cubicBezTo>
                <a:cubicBezTo>
                  <a:pt x="335076" y="600088"/>
                  <a:pt x="256152" y="556196"/>
                  <a:pt x="256152" y="502020"/>
                </a:cubicBezTo>
                <a:cubicBezTo>
                  <a:pt x="256152" y="494046"/>
                  <a:pt x="257868" y="486371"/>
                  <a:pt x="261001" y="479068"/>
                </a:cubicBezTo>
                <a:close/>
                <a:moveTo>
                  <a:pt x="4924" y="382605"/>
                </a:moveTo>
                <a:cubicBezTo>
                  <a:pt x="23425" y="425750"/>
                  <a:pt x="93103" y="457793"/>
                  <a:pt x="176285" y="457793"/>
                </a:cubicBezTo>
                <a:cubicBezTo>
                  <a:pt x="197248" y="457793"/>
                  <a:pt x="217391" y="455781"/>
                  <a:pt x="236041" y="451980"/>
                </a:cubicBezTo>
                <a:lnTo>
                  <a:pt x="231640" y="462264"/>
                </a:lnTo>
                <a:cubicBezTo>
                  <a:pt x="227238" y="472398"/>
                  <a:pt x="225000" y="482905"/>
                  <a:pt x="225000" y="493412"/>
                </a:cubicBezTo>
                <a:cubicBezTo>
                  <a:pt x="225000" y="495573"/>
                  <a:pt x="225149" y="497734"/>
                  <a:pt x="225298" y="499820"/>
                </a:cubicBezTo>
                <a:cubicBezTo>
                  <a:pt x="209781" y="502354"/>
                  <a:pt x="193294" y="503695"/>
                  <a:pt x="176285" y="503695"/>
                </a:cubicBezTo>
                <a:cubicBezTo>
                  <a:pt x="78929" y="503695"/>
                  <a:pt x="0" y="459730"/>
                  <a:pt x="0" y="405556"/>
                </a:cubicBezTo>
                <a:cubicBezTo>
                  <a:pt x="0" y="397657"/>
                  <a:pt x="1716" y="389982"/>
                  <a:pt x="4924" y="382605"/>
                </a:cubicBezTo>
                <a:close/>
                <a:moveTo>
                  <a:pt x="261001" y="375478"/>
                </a:moveTo>
                <a:cubicBezTo>
                  <a:pt x="279575" y="418598"/>
                  <a:pt x="349249" y="450622"/>
                  <a:pt x="432425" y="450622"/>
                </a:cubicBezTo>
                <a:cubicBezTo>
                  <a:pt x="515600" y="450622"/>
                  <a:pt x="585199" y="418598"/>
                  <a:pt x="603774" y="375478"/>
                </a:cubicBezTo>
                <a:cubicBezTo>
                  <a:pt x="606981" y="382851"/>
                  <a:pt x="608697" y="390522"/>
                  <a:pt x="608697" y="398416"/>
                </a:cubicBezTo>
                <a:cubicBezTo>
                  <a:pt x="608697" y="452558"/>
                  <a:pt x="529774" y="496498"/>
                  <a:pt x="432425" y="496498"/>
                </a:cubicBezTo>
                <a:cubicBezTo>
                  <a:pt x="335076" y="496498"/>
                  <a:pt x="256152" y="452558"/>
                  <a:pt x="256152" y="398416"/>
                </a:cubicBezTo>
                <a:cubicBezTo>
                  <a:pt x="256152" y="390522"/>
                  <a:pt x="257868" y="382851"/>
                  <a:pt x="261001" y="375478"/>
                </a:cubicBezTo>
                <a:close/>
                <a:moveTo>
                  <a:pt x="4924" y="279086"/>
                </a:moveTo>
                <a:cubicBezTo>
                  <a:pt x="23425" y="322231"/>
                  <a:pt x="93103" y="354274"/>
                  <a:pt x="176285" y="354274"/>
                </a:cubicBezTo>
                <a:cubicBezTo>
                  <a:pt x="197248" y="354274"/>
                  <a:pt x="217391" y="352187"/>
                  <a:pt x="236041" y="348461"/>
                </a:cubicBezTo>
                <a:lnTo>
                  <a:pt x="231640" y="358745"/>
                </a:lnTo>
                <a:cubicBezTo>
                  <a:pt x="227238" y="368879"/>
                  <a:pt x="225000" y="379311"/>
                  <a:pt x="225000" y="389818"/>
                </a:cubicBezTo>
                <a:cubicBezTo>
                  <a:pt x="225000" y="392054"/>
                  <a:pt x="225149" y="394140"/>
                  <a:pt x="225298" y="396301"/>
                </a:cubicBezTo>
                <a:cubicBezTo>
                  <a:pt x="209781" y="398835"/>
                  <a:pt x="193294" y="400176"/>
                  <a:pt x="176285" y="400176"/>
                </a:cubicBezTo>
                <a:cubicBezTo>
                  <a:pt x="78929" y="400176"/>
                  <a:pt x="0" y="356211"/>
                  <a:pt x="0" y="302037"/>
                </a:cubicBezTo>
                <a:cubicBezTo>
                  <a:pt x="0" y="294138"/>
                  <a:pt x="1716" y="286463"/>
                  <a:pt x="4924" y="279086"/>
                </a:cubicBezTo>
                <a:close/>
                <a:moveTo>
                  <a:pt x="261001" y="271959"/>
                </a:moveTo>
                <a:cubicBezTo>
                  <a:pt x="279575" y="315079"/>
                  <a:pt x="349249" y="347103"/>
                  <a:pt x="432425" y="347103"/>
                </a:cubicBezTo>
                <a:cubicBezTo>
                  <a:pt x="515600" y="347103"/>
                  <a:pt x="585199" y="315079"/>
                  <a:pt x="603774" y="271959"/>
                </a:cubicBezTo>
                <a:cubicBezTo>
                  <a:pt x="606981" y="279332"/>
                  <a:pt x="608697" y="287003"/>
                  <a:pt x="608697" y="294897"/>
                </a:cubicBezTo>
                <a:cubicBezTo>
                  <a:pt x="608697" y="349039"/>
                  <a:pt x="529774" y="392979"/>
                  <a:pt x="432425" y="392979"/>
                </a:cubicBezTo>
                <a:cubicBezTo>
                  <a:pt x="335076" y="392979"/>
                  <a:pt x="256152" y="349039"/>
                  <a:pt x="256152" y="294897"/>
                </a:cubicBezTo>
                <a:cubicBezTo>
                  <a:pt x="256152" y="287003"/>
                  <a:pt x="257868" y="279332"/>
                  <a:pt x="261001" y="271959"/>
                </a:cubicBezTo>
                <a:close/>
                <a:moveTo>
                  <a:pt x="4924" y="175567"/>
                </a:moveTo>
                <a:cubicBezTo>
                  <a:pt x="23425" y="218689"/>
                  <a:pt x="93103" y="250713"/>
                  <a:pt x="176285" y="250713"/>
                </a:cubicBezTo>
                <a:cubicBezTo>
                  <a:pt x="197248" y="250713"/>
                  <a:pt x="217391" y="248628"/>
                  <a:pt x="236041" y="244904"/>
                </a:cubicBezTo>
                <a:lnTo>
                  <a:pt x="231640" y="255182"/>
                </a:lnTo>
                <a:cubicBezTo>
                  <a:pt x="227238" y="265311"/>
                  <a:pt x="225000" y="275737"/>
                  <a:pt x="225000" y="286238"/>
                </a:cubicBezTo>
                <a:cubicBezTo>
                  <a:pt x="225000" y="288398"/>
                  <a:pt x="225149" y="290558"/>
                  <a:pt x="225298" y="292718"/>
                </a:cubicBezTo>
                <a:cubicBezTo>
                  <a:pt x="209781" y="295175"/>
                  <a:pt x="193294" y="296516"/>
                  <a:pt x="176285" y="296516"/>
                </a:cubicBezTo>
                <a:cubicBezTo>
                  <a:pt x="78929" y="296516"/>
                  <a:pt x="0" y="252650"/>
                  <a:pt x="0" y="198506"/>
                </a:cubicBezTo>
                <a:cubicBezTo>
                  <a:pt x="0" y="190611"/>
                  <a:pt x="1716" y="182940"/>
                  <a:pt x="4924" y="175567"/>
                </a:cubicBezTo>
                <a:close/>
                <a:moveTo>
                  <a:pt x="432425" y="96392"/>
                </a:moveTo>
                <a:cubicBezTo>
                  <a:pt x="529778" y="96392"/>
                  <a:pt x="608698" y="140291"/>
                  <a:pt x="608698" y="194443"/>
                </a:cubicBezTo>
                <a:cubicBezTo>
                  <a:pt x="608698" y="248595"/>
                  <a:pt x="529778" y="292494"/>
                  <a:pt x="432425" y="292494"/>
                </a:cubicBezTo>
                <a:cubicBezTo>
                  <a:pt x="335072" y="292494"/>
                  <a:pt x="256152" y="248595"/>
                  <a:pt x="256152" y="194443"/>
                </a:cubicBezTo>
                <a:cubicBezTo>
                  <a:pt x="256152" y="140291"/>
                  <a:pt x="335072" y="96392"/>
                  <a:pt x="432425" y="96392"/>
                </a:cubicBezTo>
                <a:close/>
                <a:moveTo>
                  <a:pt x="176258" y="0"/>
                </a:moveTo>
                <a:cubicBezTo>
                  <a:pt x="259651" y="0"/>
                  <a:pt x="329542" y="32175"/>
                  <a:pt x="347817" y="75446"/>
                </a:cubicBezTo>
                <a:cubicBezTo>
                  <a:pt x="275166" y="92800"/>
                  <a:pt x="224966" y="135103"/>
                  <a:pt x="224966" y="185823"/>
                </a:cubicBezTo>
                <a:cubicBezTo>
                  <a:pt x="224966" y="187983"/>
                  <a:pt x="225115" y="190143"/>
                  <a:pt x="225264" y="192228"/>
                </a:cubicBezTo>
                <a:cubicBezTo>
                  <a:pt x="209749" y="194760"/>
                  <a:pt x="193265" y="196101"/>
                  <a:pt x="176258" y="196101"/>
                </a:cubicBezTo>
                <a:cubicBezTo>
                  <a:pt x="78917" y="196101"/>
                  <a:pt x="0" y="152159"/>
                  <a:pt x="0" y="98013"/>
                </a:cubicBezTo>
                <a:cubicBezTo>
                  <a:pt x="0" y="43868"/>
                  <a:pt x="78917" y="0"/>
                  <a:pt x="1762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065" y="1772920"/>
            <a:ext cx="4966335" cy="37204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4294967295"/>
          </p:nvPr>
        </p:nvSpPr>
        <p:spPr>
          <a:xfrm>
            <a:off x="622935" y="2636520"/>
            <a:ext cx="5115560" cy="2950845"/>
          </a:xfrm>
        </p:spPr>
        <p:txBody>
          <a:bodyPr vert="horz" wrap="square" anchor="t" anchorCtr="0">
            <a:no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（1）用物准备：平车、垫子、被单、枕头，根据季节备被子或毛毯；根据患者病情备以下物品：骨折患者，平车上应垫木板；颈椎骨折或病情危重者应备帆布中单。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（2）患者准备：了解搬运步骤及配合方法。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（3）环境准备：移开障碍物，保持环境宽敞，便于操作。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622935" y="1703705"/>
            <a:ext cx="518668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1055370" y="2853055"/>
            <a:ext cx="405130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2-2-2）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4245" y="692785"/>
            <a:ext cx="5203825" cy="584962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623570" y="1052195"/>
            <a:ext cx="405130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2-2-2）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772285"/>
            <a:ext cx="649605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204720"/>
            <a:ext cx="4416425" cy="3267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0" y="3644900"/>
            <a:ext cx="5276215" cy="245681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1055370" y="966470"/>
            <a:ext cx="405130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6691781" y="2482983"/>
            <a:ext cx="964542" cy="964542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 smtClean="0">
                <a:solidFill>
                  <a:sysClr val="window" lastClr="FFFFFF"/>
                </a:solidFill>
                <a:latin typeface="Arial Black" panose="020B0A04020102020204" charset="0"/>
                <a:ea typeface="+mn-ea"/>
                <a:cs typeface="Arial Black" panose="020B0A04020102020204" charset="0"/>
                <a:sym typeface="Arial" panose="020B0604020202020204" pitchFamily="34" charset="0"/>
              </a:rPr>
              <a:t>4</a:t>
            </a:r>
            <a:endParaRPr lang="en-US" altLang="zh-CN" sz="1800" smtClean="0">
              <a:solidFill>
                <a:sysClr val="window" lastClr="FFFFFF"/>
              </a:solidFill>
              <a:latin typeface="Arial Black" panose="020B0A04020102020204" charset="0"/>
              <a:ea typeface="+mn-ea"/>
              <a:cs typeface="Arial Black" panose="020B0A0402010202020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7815769" y="2485324"/>
            <a:ext cx="2983014" cy="95834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（4）搬运患者过程中注意节力原则。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任意多边形 44"/>
          <p:cNvSpPr/>
          <p:nvPr>
            <p:custDataLst>
              <p:tags r:id="rId4"/>
            </p:custDataLst>
          </p:nvPr>
        </p:nvSpPr>
        <p:spPr>
          <a:xfrm>
            <a:off x="6691781" y="4461106"/>
            <a:ext cx="964542" cy="964542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EB8AE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 smtClean="0">
                <a:solidFill>
                  <a:sysClr val="window" lastClr="FFFFFF"/>
                </a:solidFill>
                <a:latin typeface="Arial Black" panose="020B0A04020102020204" charset="0"/>
                <a:ea typeface="+mn-ea"/>
                <a:cs typeface="Arial Black" panose="020B0A04020102020204" charset="0"/>
                <a:sym typeface="Arial" panose="020B0604020202020204" pitchFamily="34" charset="0"/>
              </a:rPr>
              <a:t>5</a:t>
            </a:r>
            <a:endParaRPr lang="en-US" altLang="zh-CN" sz="1800" smtClean="0">
              <a:solidFill>
                <a:sysClr val="window" lastClr="FFFFFF"/>
              </a:solidFill>
              <a:latin typeface="Arial Black" panose="020B0A04020102020204" charset="0"/>
              <a:ea typeface="+mn-ea"/>
              <a:cs typeface="Arial Black" panose="020B0A04020102020204" charset="0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5"/>
            </p:custDataLst>
          </p:nvPr>
        </p:nvSpPr>
        <p:spPr>
          <a:xfrm>
            <a:off x="7815768" y="4477179"/>
            <a:ext cx="2983013" cy="95834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（5）搬运过程中应注意随时观察病情变化，颅脑损伤、颌面部外伤及昏迷患者，应将头偏向一侧。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6"/>
            </p:custDataLst>
          </p:nvPr>
        </p:nvSpPr>
        <p:spPr>
          <a:xfrm>
            <a:off x="4248523" y="1721209"/>
            <a:ext cx="964542" cy="964542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 smtClean="0">
                <a:solidFill>
                  <a:sysClr val="window" lastClr="FFFFFF"/>
                </a:solidFill>
                <a:latin typeface="Arial Black" panose="020B0A04020102020204" charset="0"/>
                <a:ea typeface="+mn-ea"/>
                <a:cs typeface="Arial Black" panose="020B0A04020102020204" charset="0"/>
                <a:sym typeface="Arial" panose="020B0604020202020204" pitchFamily="34" charset="0"/>
              </a:rPr>
              <a:t>1</a:t>
            </a:r>
            <a:endParaRPr lang="en-US" altLang="zh-CN" sz="1800" smtClean="0">
              <a:solidFill>
                <a:sysClr val="window" lastClr="FFFFFF"/>
              </a:solidFill>
              <a:latin typeface="Arial Black" panose="020B0A04020102020204" charset="0"/>
              <a:ea typeface="+mn-ea"/>
              <a:cs typeface="Arial Black" panose="020B0A04020102020204" charset="0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>
            <p:custDataLst>
              <p:tags r:id="rId7"/>
            </p:custDataLst>
          </p:nvPr>
        </p:nvSpPr>
        <p:spPr>
          <a:xfrm>
            <a:off x="1106065" y="1698514"/>
            <a:ext cx="2983013" cy="95834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（1）搬运患者时妥善安置各种导管，避免脱落、受压或液体逆流。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>
            <p:custDataLst>
              <p:tags r:id="rId8"/>
            </p:custDataLst>
          </p:nvPr>
        </p:nvSpPr>
        <p:spPr>
          <a:xfrm>
            <a:off x="4248526" y="3456306"/>
            <a:ext cx="964542" cy="964542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EB8AE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 smtClean="0">
                <a:solidFill>
                  <a:sysClr val="window" lastClr="FFFFFF"/>
                </a:solidFill>
                <a:latin typeface="Arial Black" panose="020B0A04020102020204" charset="0"/>
                <a:ea typeface="+mn-ea"/>
                <a:cs typeface="Arial Black" panose="020B0A04020102020204" charset="0"/>
                <a:sym typeface="Arial" panose="020B0604020202020204" pitchFamily="34" charset="0"/>
              </a:rPr>
              <a:t>2</a:t>
            </a:r>
            <a:endParaRPr lang="en-US" altLang="zh-CN" sz="1800" smtClean="0">
              <a:solidFill>
                <a:sysClr val="window" lastClr="FFFFFF"/>
              </a:solidFill>
              <a:latin typeface="Arial Black" panose="020B0A04020102020204" charset="0"/>
              <a:ea typeface="+mn-ea"/>
              <a:cs typeface="Arial Black" panose="020B0A04020102020204" charset="0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>
            <p:custDataLst>
              <p:tags r:id="rId9"/>
            </p:custDataLst>
          </p:nvPr>
        </p:nvSpPr>
        <p:spPr>
          <a:xfrm>
            <a:off x="1106065" y="3447342"/>
            <a:ext cx="2983015" cy="9583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（2）如有输液而车上无输液架时，需由专人高举输液瓶，并注意观察穿刺部位，防止针头凝血或脱出。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1" name="任意多边形 90"/>
          <p:cNvSpPr/>
          <p:nvPr>
            <p:custDataLst>
              <p:tags r:id="rId10"/>
            </p:custDataLst>
          </p:nvPr>
        </p:nvSpPr>
        <p:spPr>
          <a:xfrm>
            <a:off x="4248525" y="5201104"/>
            <a:ext cx="964542" cy="964542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27CED7"/>
          </a:solidFill>
          <a:ln>
            <a:noFill/>
          </a:ln>
        </p:spPr>
        <p:style>
          <a:lnRef idx="2">
            <a:srgbClr val="09BCED">
              <a:shade val="50000"/>
            </a:srgbClr>
          </a:lnRef>
          <a:fillRef idx="1">
            <a:srgbClr val="09BCED"/>
          </a:fillRef>
          <a:effectRef idx="0">
            <a:srgbClr val="09BCE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 smtClean="0">
                <a:solidFill>
                  <a:sysClr val="window" lastClr="FFFFFF"/>
                </a:solidFill>
                <a:latin typeface="Arial Black" panose="020B0A04020102020204" charset="0"/>
                <a:ea typeface="+mn-ea"/>
                <a:cs typeface="Arial Black" panose="020B0A04020102020204" charset="0"/>
                <a:sym typeface="Arial" panose="020B0604020202020204" pitchFamily="34" charset="0"/>
              </a:rPr>
              <a:t>3</a:t>
            </a:r>
            <a:endParaRPr lang="en-US" altLang="zh-CN" sz="1800" smtClean="0">
              <a:solidFill>
                <a:sysClr val="window" lastClr="FFFFFF"/>
              </a:solidFill>
              <a:latin typeface="Arial Black" panose="020B0A04020102020204" charset="0"/>
              <a:ea typeface="+mn-ea"/>
              <a:cs typeface="Arial Black" panose="020B0A04020102020204" charset="0"/>
              <a:sym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>
            <p:custDataLst>
              <p:tags r:id="rId11"/>
            </p:custDataLst>
          </p:nvPr>
        </p:nvSpPr>
        <p:spPr>
          <a:xfrm>
            <a:off x="1106065" y="5205872"/>
            <a:ext cx="2983014" cy="95834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（3）推车行走时不可过快，上、下坡时应保持患者头高位，以减少不适。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第二章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患者入院的初步护理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065" y="1772920"/>
            <a:ext cx="4966335" cy="37204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三、平车运送技术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4294967295"/>
          </p:nvPr>
        </p:nvSpPr>
        <p:spPr>
          <a:xfrm>
            <a:off x="622935" y="2277745"/>
            <a:ext cx="5115560" cy="2950845"/>
          </a:xfrm>
        </p:spPr>
        <p:txBody>
          <a:bodyPr vert="horz" wrap="square" anchor="t" anchorCtr="0">
            <a:noAutofit/>
          </a:bodyPr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7. 目标评价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（1）搬运轻、稳、准确，患者安全、舒适，对于烦躁不安或神志不清的患者，须有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护士在旁守护，以防意外。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（2）搬运过程中无病情变化，没有造成损伤等并发症。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（3）护士能运用人体力学原理，操作动作规范、正确、省力，配合协调。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内容占位符 2"/>
          <p:cNvSpPr>
            <a:spLocks noGrp="1"/>
          </p:cNvSpPr>
          <p:nvPr/>
        </p:nvSpPr>
        <p:spPr>
          <a:xfrm>
            <a:off x="622935" y="1344930"/>
            <a:ext cx="5186680" cy="6445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　</a:t>
            </a: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同轮椅运送法。</a:t>
            </a:r>
            <a:endParaRPr lang="zh-CN" altLang="en-US"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内容占位符 2"/>
          <p:cNvSpPr>
            <a:spLocks noGrp="1"/>
          </p:cNvSpPr>
          <p:nvPr>
            <p:ph idx="4294967295"/>
          </p:nvPr>
        </p:nvSpPr>
        <p:spPr>
          <a:xfrm>
            <a:off x="767080" y="1045845"/>
            <a:ext cx="4925695" cy="489585"/>
          </a:xfrm>
        </p:spPr>
        <p:txBody>
          <a:bodyPr vert="horz" wrap="square" anchor="t" anchorCtr="0"/>
          <a:p>
            <a:pPr>
              <a:buFont typeface="Wingdings" panose="05000000000000000000" pitchFamily="2" charset="2"/>
              <a:buChar char="Ø"/>
            </a:pPr>
            <a:r>
              <a:rPr lang="zh-CN" altLang="en-US" sz="1800" b="1" dirty="0"/>
              <a:t>不能起床的患者做检查、治疗等。</a:t>
            </a:r>
            <a:endParaRPr lang="zh-CN" altLang="en-US" sz="1800" b="1" dirty="0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669415"/>
            <a:ext cx="8311515" cy="43021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四、担架运送技术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623570" y="2061210"/>
            <a:ext cx="5059045" cy="3103880"/>
          </a:xfrm>
        </p:spPr>
        <p:txBody>
          <a:bodyPr vert="horz" wrap="square" anchor="t" anchorCtr="0">
            <a:normAutofit lnSpcReduction="10000"/>
          </a:bodyPr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2. 评估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　同平车运送法。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3. 操作前准备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（1）用物准备：担架一副，担架上铺软垫。其他同平车运送法。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（2）患者准备：同平车运送法。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（3）环境准备：同平车运送法。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156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84290" y="1484630"/>
            <a:ext cx="5188585" cy="4090035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四、担架运送技术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四、担架运送技术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4294967295"/>
          </p:nvPr>
        </p:nvSpPr>
        <p:spPr>
          <a:xfrm>
            <a:off x="479425" y="1196975"/>
            <a:ext cx="11044555" cy="492760"/>
          </a:xfrm>
        </p:spPr>
        <p:txBody>
          <a:bodyPr vert="horz" wrap="square" anchor="t" anchorCtr="0">
            <a:normAutofit lnSpcReduction="20000"/>
          </a:bodyPr>
          <a:p>
            <a:pPr marL="0" indent="0"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4. 操作程序（见表 2-2-3）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670" y="2131695"/>
            <a:ext cx="6667500" cy="4318000"/>
            <a:chOff x="755" y="2792"/>
            <a:chExt cx="10500" cy="6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5" y="2792"/>
              <a:ext cx="10500" cy="469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" y="7328"/>
              <a:ext cx="10245" cy="226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425" y="2060575"/>
            <a:ext cx="4463415" cy="353568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800128" y="1196165"/>
            <a:ext cx="8125171" cy="4803269"/>
            <a:chOff x="339" y="324"/>
            <a:chExt cx="17521" cy="11676"/>
          </a:xfrm>
        </p:grpSpPr>
        <p:sp>
          <p:nvSpPr>
            <p:cNvPr id="53251" name="文本框 2"/>
            <p:cNvSpPr txBox="1"/>
            <p:nvPr/>
          </p:nvSpPr>
          <p:spPr>
            <a:xfrm>
              <a:off x="339" y="1849"/>
              <a:ext cx="3384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患者入院护理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2" name="文本框 2"/>
            <p:cNvSpPr txBox="1"/>
            <p:nvPr/>
          </p:nvSpPr>
          <p:spPr>
            <a:xfrm>
              <a:off x="750" y="9096"/>
              <a:ext cx="399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患者的运送技术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3" name="文本框 2"/>
            <p:cNvSpPr txBox="1"/>
            <p:nvPr/>
          </p:nvSpPr>
          <p:spPr>
            <a:xfrm>
              <a:off x="5260" y="324"/>
              <a:ext cx="49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住院处护理管理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4" name="文本框 2"/>
            <p:cNvSpPr txBox="1"/>
            <p:nvPr/>
          </p:nvSpPr>
          <p:spPr>
            <a:xfrm>
              <a:off x="5260" y="2054"/>
              <a:ext cx="55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入病区后初步护理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5" name="文本框 2"/>
            <p:cNvSpPr txBox="1"/>
            <p:nvPr/>
          </p:nvSpPr>
          <p:spPr>
            <a:xfrm>
              <a:off x="4950" y="4130"/>
              <a:ext cx="330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分级护理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6" name="文本框 2"/>
            <p:cNvSpPr txBox="1"/>
            <p:nvPr/>
          </p:nvSpPr>
          <p:spPr>
            <a:xfrm>
              <a:off x="10060" y="4050"/>
              <a:ext cx="780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特级、一级、二级、三级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7" name="文本框 2"/>
            <p:cNvSpPr txBox="1"/>
            <p:nvPr/>
          </p:nvSpPr>
          <p:spPr>
            <a:xfrm>
              <a:off x="12160" y="1050"/>
              <a:ext cx="5173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一般患者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8" name="文本框 2"/>
            <p:cNvSpPr txBox="1"/>
            <p:nvPr/>
          </p:nvSpPr>
          <p:spPr>
            <a:xfrm>
              <a:off x="5875" y="7050"/>
              <a:ext cx="79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人体力学在护理中的应用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59" name="文本框 2"/>
            <p:cNvSpPr txBox="1"/>
            <p:nvPr/>
          </p:nvSpPr>
          <p:spPr>
            <a:xfrm>
              <a:off x="5875" y="8400"/>
              <a:ext cx="40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轮椅运送法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60" name="下箭头 18"/>
            <p:cNvSpPr/>
            <p:nvPr/>
          </p:nvSpPr>
          <p:spPr>
            <a:xfrm>
              <a:off x="2100" y="3300"/>
              <a:ext cx="450" cy="4950"/>
            </a:xfrm>
            <a:prstGeom prst="downArrow">
              <a:avLst>
                <a:gd name="adj1" fmla="val 50000"/>
                <a:gd name="adj2" fmla="val 49907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1" name="右箭头 20"/>
            <p:cNvSpPr/>
            <p:nvPr/>
          </p:nvSpPr>
          <p:spPr>
            <a:xfrm>
              <a:off x="3750" y="2250"/>
              <a:ext cx="1200" cy="3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2" name="下箭头 21"/>
            <p:cNvSpPr/>
            <p:nvPr/>
          </p:nvSpPr>
          <p:spPr>
            <a:xfrm>
              <a:off x="7495" y="1200"/>
              <a:ext cx="300" cy="750"/>
            </a:xfrm>
            <a:prstGeom prst="downArrow">
              <a:avLst>
                <a:gd name="adj1" fmla="val 50000"/>
                <a:gd name="adj2" fmla="val 49976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3" name="下箭头 22"/>
            <p:cNvSpPr/>
            <p:nvPr/>
          </p:nvSpPr>
          <p:spPr>
            <a:xfrm>
              <a:off x="6594" y="2981"/>
              <a:ext cx="307" cy="1045"/>
            </a:xfrm>
            <a:prstGeom prst="downArrow">
              <a:avLst>
                <a:gd name="adj1" fmla="val 50000"/>
                <a:gd name="adj2" fmla="val 49972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4" name="左大括号 24"/>
            <p:cNvSpPr/>
            <p:nvPr/>
          </p:nvSpPr>
          <p:spPr>
            <a:xfrm>
              <a:off x="10960" y="1500"/>
              <a:ext cx="1050" cy="1800"/>
            </a:xfrm>
            <a:prstGeom prst="leftBrace">
              <a:avLst>
                <a:gd name="adj1" fmla="val 8317"/>
                <a:gd name="adj2" fmla="val 50000"/>
              </a:avLst>
            </a:prstGeom>
            <a:noFill/>
            <a:ln w="76200" cap="flat" cmpd="sng">
              <a:solidFill>
                <a:srgbClr val="0A6DC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chemeClr val="tx1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5" name="左大括号 25"/>
            <p:cNvSpPr/>
            <p:nvPr/>
          </p:nvSpPr>
          <p:spPr>
            <a:xfrm>
              <a:off x="4975" y="7350"/>
              <a:ext cx="900" cy="4500"/>
            </a:xfrm>
            <a:prstGeom prst="leftBrace">
              <a:avLst>
                <a:gd name="adj1" fmla="val 8287"/>
                <a:gd name="adj2" fmla="val 50000"/>
              </a:avLst>
            </a:prstGeom>
            <a:noFill/>
            <a:ln w="76200" cap="flat" cmpd="sng">
              <a:solidFill>
                <a:srgbClr val="0A6DC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chemeClr val="tx1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66" name="文本框 2"/>
            <p:cNvSpPr txBox="1"/>
            <p:nvPr/>
          </p:nvSpPr>
          <p:spPr>
            <a:xfrm>
              <a:off x="12160" y="2700"/>
              <a:ext cx="31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急诊患者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67" name="文本框 2"/>
            <p:cNvSpPr txBox="1"/>
            <p:nvPr/>
          </p:nvSpPr>
          <p:spPr>
            <a:xfrm>
              <a:off x="4950" y="5874"/>
              <a:ext cx="450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床单位的准备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68" name="文本框 2"/>
            <p:cNvSpPr txBox="1"/>
            <p:nvPr/>
          </p:nvSpPr>
          <p:spPr>
            <a:xfrm>
              <a:off x="5875" y="9830"/>
              <a:ext cx="40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平车运送法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69" name="文本框 2"/>
            <p:cNvSpPr txBox="1"/>
            <p:nvPr/>
          </p:nvSpPr>
          <p:spPr>
            <a:xfrm>
              <a:off x="5875" y="11180"/>
              <a:ext cx="4050" cy="82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担架运送法</a:t>
              </a:r>
              <a:endPara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270" name="下箭头 32"/>
            <p:cNvSpPr/>
            <p:nvPr/>
          </p:nvSpPr>
          <p:spPr>
            <a:xfrm>
              <a:off x="6600" y="5100"/>
              <a:ext cx="300" cy="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  <p:sp>
          <p:nvSpPr>
            <p:cNvPr id="53271" name="右箭头 33"/>
            <p:cNvSpPr/>
            <p:nvPr/>
          </p:nvSpPr>
          <p:spPr>
            <a:xfrm>
              <a:off x="8560" y="4326"/>
              <a:ext cx="1500" cy="3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25400" cap="flat" cmpd="sng">
              <a:solidFill>
                <a:srgbClr val="08509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1865" dirty="0">
                <a:solidFill>
                  <a:srgbClr val="FFFFFF"/>
                </a:solidFill>
                <a:latin typeface="Constantia" panose="02030602050306030303" pitchFamily="2" charset="0"/>
                <a:ea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</a:t>
            </a:r>
            <a:r>
              <a:rPr lang="zh-CN" altLang="en-US" sz="30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小结</a:t>
            </a:r>
            <a:endParaRPr lang="zh-CN" altLang="en-US" sz="30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pitchFamily="1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1183005" y="4007485"/>
            <a:ext cx="3302000" cy="2607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熟悉住院处的护理管理、患者床单位的设备，了解人体力学在护理工作中的应用。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熟悉应用轮椅运送法、平车运送法、担架运送法的注意事项。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了解并比较一般患者和急诊患者入院后的初步护理的异同；鉴别分级护理的适用对象和内容；了解铺床法的目的及注意事项。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879975" y="4007485"/>
            <a:ext cx="2830195" cy="20478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学会正确运用轮椅、平车、担架搬运患者。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2.</a:t>
            </a:r>
            <a:r>
              <a:rPr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能够熟练进行备用床、暂空床、麻醉床的操作，铺床时体现节时节力原则。</a:t>
            </a:r>
            <a:endParaRPr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62216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28025" y="4004945"/>
            <a:ext cx="6096000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操作过程中关心、爱护患者。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29298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知识技能点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598797" y="1751716"/>
            <a:ext cx="7537701" cy="1036628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just">
              <a:lnSpc>
                <a:spcPts val="23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1. 能完整叙述患者入院过程中护理工作的主要内容。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577125" y="3241797"/>
            <a:ext cx="7537701" cy="1036628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2. 能在规定的时间内完成各种铺床术，做到态度认真、方法正确、步骤有序、过程完整、节力节时，达到平、整、美、实的要求。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577125" y="4681300"/>
            <a:ext cx="7537701" cy="1036628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algn="just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3. 能正确运用人体力学原理采用平车、轮椅护送患者，做到关爱患者、操作节力，确保患者安全和舒适。</a:t>
            </a:r>
            <a:endParaRPr lang="en-US" alt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>
            <p:custDataLst>
              <p:tags r:id="rId5"/>
            </p:custDataLst>
          </p:nvPr>
        </p:nvSpPr>
        <p:spPr>
          <a:xfrm>
            <a:off x="1442727" y="1790045"/>
            <a:ext cx="919974" cy="919972"/>
          </a:xfrm>
          <a:prstGeom prst="roundRect">
            <a:avLst/>
          </a:prstGeom>
          <a:solidFill>
            <a:srgbClr val="B680DA"/>
          </a:solidFill>
          <a:ln>
            <a:noFill/>
          </a:ln>
        </p:spPr>
        <p:style>
          <a:lnRef idx="2">
            <a:srgbClr val="B680DA">
              <a:shade val="50000"/>
            </a:srgbClr>
          </a:lnRef>
          <a:fillRef idx="1">
            <a:srgbClr val="B680DA"/>
          </a:fillRef>
          <a:effectRef idx="0">
            <a:srgbClr val="B680DA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rgbClr val="5F5F5F"/>
              </a:solidFill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>
            <p:custDataLst>
              <p:tags r:id="rId6"/>
            </p:custDataLst>
          </p:nvPr>
        </p:nvSpPr>
        <p:spPr>
          <a:xfrm>
            <a:off x="1442727" y="3280126"/>
            <a:ext cx="919974" cy="919972"/>
          </a:xfrm>
          <a:prstGeom prst="roundRect">
            <a:avLst/>
          </a:prstGeom>
          <a:solidFill>
            <a:srgbClr val="AD59A1">
              <a:alpha val="70000"/>
            </a:srgbClr>
          </a:solidFill>
          <a:ln>
            <a:noFill/>
          </a:ln>
        </p:spPr>
        <p:style>
          <a:lnRef idx="2">
            <a:srgbClr val="B680DA">
              <a:shade val="50000"/>
            </a:srgbClr>
          </a:lnRef>
          <a:fillRef idx="1">
            <a:srgbClr val="B680DA"/>
          </a:fillRef>
          <a:effectRef idx="0">
            <a:srgbClr val="B680DA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rgbClr val="5F5F5F"/>
              </a:solidFill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1442727" y="4757958"/>
            <a:ext cx="919974" cy="919972"/>
          </a:xfrm>
          <a:prstGeom prst="roundRect">
            <a:avLst/>
          </a:prstGeom>
          <a:solidFill>
            <a:srgbClr val="C1457D"/>
          </a:solidFill>
          <a:ln>
            <a:noFill/>
          </a:ln>
        </p:spPr>
        <p:style>
          <a:lnRef idx="2">
            <a:srgbClr val="B680DA">
              <a:shade val="50000"/>
            </a:srgbClr>
          </a:lnRef>
          <a:fillRef idx="1">
            <a:srgbClr val="B680DA"/>
          </a:fillRef>
          <a:effectRef idx="0">
            <a:srgbClr val="B680DA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rgbClr val="5F5F5F"/>
              </a:solidFill>
              <a:sym typeface="Arial" panose="020B0604020202020204" pitchFamily="34" charset="0"/>
            </a:endParaRPr>
          </a:p>
        </p:txBody>
      </p:sp>
      <p:sp>
        <p:nvSpPr>
          <p:cNvPr id="11" name="Freeform 9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601271" y="3490516"/>
            <a:ext cx="602881" cy="499195"/>
          </a:xfrm>
          <a:custGeom>
            <a:avLst/>
            <a:gdLst>
              <a:gd name="T0" fmla="*/ 1197 w 1907"/>
              <a:gd name="T1" fmla="*/ 1489 h 1579"/>
              <a:gd name="T2" fmla="*/ 1173 w 1907"/>
              <a:gd name="T3" fmla="*/ 1460 h 1579"/>
              <a:gd name="T4" fmla="*/ 1168 w 1907"/>
              <a:gd name="T5" fmla="*/ 1360 h 1579"/>
              <a:gd name="T6" fmla="*/ 1011 w 1907"/>
              <a:gd name="T7" fmla="*/ 1360 h 1579"/>
              <a:gd name="T8" fmla="*/ 906 w 1907"/>
              <a:gd name="T9" fmla="*/ 1360 h 1579"/>
              <a:gd name="T10" fmla="*/ 744 w 1907"/>
              <a:gd name="T11" fmla="*/ 1360 h 1579"/>
              <a:gd name="T12" fmla="*/ 739 w 1907"/>
              <a:gd name="T13" fmla="*/ 1460 h 1579"/>
              <a:gd name="T14" fmla="*/ 715 w 1907"/>
              <a:gd name="T15" fmla="*/ 1489 h 1579"/>
              <a:gd name="T16" fmla="*/ 630 w 1907"/>
              <a:gd name="T17" fmla="*/ 1565 h 1579"/>
              <a:gd name="T18" fmla="*/ 644 w 1907"/>
              <a:gd name="T19" fmla="*/ 1579 h 1579"/>
              <a:gd name="T20" fmla="*/ 906 w 1907"/>
              <a:gd name="T21" fmla="*/ 1579 h 1579"/>
              <a:gd name="T22" fmla="*/ 1011 w 1907"/>
              <a:gd name="T23" fmla="*/ 1579 h 1579"/>
              <a:gd name="T24" fmla="*/ 1268 w 1907"/>
              <a:gd name="T25" fmla="*/ 1579 h 1579"/>
              <a:gd name="T26" fmla="*/ 1283 w 1907"/>
              <a:gd name="T27" fmla="*/ 1565 h 1579"/>
              <a:gd name="T28" fmla="*/ 1197 w 1907"/>
              <a:gd name="T29" fmla="*/ 1489 h 1579"/>
              <a:gd name="T30" fmla="*/ 1197 w 1907"/>
              <a:gd name="T31" fmla="*/ 1489 h 1579"/>
              <a:gd name="T32" fmla="*/ 1850 w 1907"/>
              <a:gd name="T33" fmla="*/ 0 h 1579"/>
              <a:gd name="T34" fmla="*/ 57 w 1907"/>
              <a:gd name="T35" fmla="*/ 0 h 1579"/>
              <a:gd name="T36" fmla="*/ 0 w 1907"/>
              <a:gd name="T37" fmla="*/ 57 h 1579"/>
              <a:gd name="T38" fmla="*/ 0 w 1907"/>
              <a:gd name="T39" fmla="*/ 1264 h 1579"/>
              <a:gd name="T40" fmla="*/ 57 w 1907"/>
              <a:gd name="T41" fmla="*/ 1321 h 1579"/>
              <a:gd name="T42" fmla="*/ 1850 w 1907"/>
              <a:gd name="T43" fmla="*/ 1321 h 1579"/>
              <a:gd name="T44" fmla="*/ 1907 w 1907"/>
              <a:gd name="T45" fmla="*/ 1264 h 1579"/>
              <a:gd name="T46" fmla="*/ 1907 w 1907"/>
              <a:gd name="T47" fmla="*/ 57 h 1579"/>
              <a:gd name="T48" fmla="*/ 1850 w 1907"/>
              <a:gd name="T49" fmla="*/ 0 h 1579"/>
              <a:gd name="T50" fmla="*/ 1817 w 1907"/>
              <a:gd name="T51" fmla="*/ 1083 h 1579"/>
              <a:gd name="T52" fmla="*/ 91 w 1907"/>
              <a:gd name="T53" fmla="*/ 1083 h 1579"/>
              <a:gd name="T54" fmla="*/ 91 w 1907"/>
              <a:gd name="T55" fmla="*/ 95 h 1579"/>
              <a:gd name="T56" fmla="*/ 1817 w 1907"/>
              <a:gd name="T57" fmla="*/ 95 h 1579"/>
              <a:gd name="T58" fmla="*/ 1817 w 1907"/>
              <a:gd name="T59" fmla="*/ 1083 h 1579"/>
              <a:gd name="T60" fmla="*/ 1817 w 1907"/>
              <a:gd name="T61" fmla="*/ 1083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7" h="1579">
                <a:moveTo>
                  <a:pt x="1197" y="1489"/>
                </a:moveTo>
                <a:cubicBezTo>
                  <a:pt x="1197" y="1489"/>
                  <a:pt x="1178" y="1469"/>
                  <a:pt x="1173" y="1460"/>
                </a:cubicBezTo>
                <a:cubicBezTo>
                  <a:pt x="1168" y="1441"/>
                  <a:pt x="1168" y="1384"/>
                  <a:pt x="1168" y="1360"/>
                </a:cubicBezTo>
                <a:cubicBezTo>
                  <a:pt x="1011" y="1360"/>
                  <a:pt x="1011" y="1360"/>
                  <a:pt x="1011" y="1360"/>
                </a:cubicBezTo>
                <a:cubicBezTo>
                  <a:pt x="906" y="1360"/>
                  <a:pt x="906" y="1360"/>
                  <a:pt x="906" y="1360"/>
                </a:cubicBezTo>
                <a:cubicBezTo>
                  <a:pt x="744" y="1360"/>
                  <a:pt x="744" y="1360"/>
                  <a:pt x="744" y="1360"/>
                </a:cubicBezTo>
                <a:cubicBezTo>
                  <a:pt x="744" y="1384"/>
                  <a:pt x="749" y="1441"/>
                  <a:pt x="739" y="1460"/>
                </a:cubicBezTo>
                <a:cubicBezTo>
                  <a:pt x="734" y="1469"/>
                  <a:pt x="715" y="1489"/>
                  <a:pt x="715" y="1489"/>
                </a:cubicBezTo>
                <a:cubicBezTo>
                  <a:pt x="630" y="1565"/>
                  <a:pt x="630" y="1565"/>
                  <a:pt x="630" y="1565"/>
                </a:cubicBezTo>
                <a:cubicBezTo>
                  <a:pt x="630" y="1574"/>
                  <a:pt x="639" y="1579"/>
                  <a:pt x="644" y="1579"/>
                </a:cubicBezTo>
                <a:cubicBezTo>
                  <a:pt x="906" y="1579"/>
                  <a:pt x="906" y="1579"/>
                  <a:pt x="906" y="1579"/>
                </a:cubicBezTo>
                <a:cubicBezTo>
                  <a:pt x="1011" y="1579"/>
                  <a:pt x="1011" y="1579"/>
                  <a:pt x="1011" y="1579"/>
                </a:cubicBezTo>
                <a:cubicBezTo>
                  <a:pt x="1268" y="1579"/>
                  <a:pt x="1268" y="1579"/>
                  <a:pt x="1268" y="1579"/>
                </a:cubicBezTo>
                <a:cubicBezTo>
                  <a:pt x="1273" y="1579"/>
                  <a:pt x="1283" y="1574"/>
                  <a:pt x="1283" y="1565"/>
                </a:cubicBezTo>
                <a:cubicBezTo>
                  <a:pt x="1197" y="1489"/>
                  <a:pt x="1197" y="1489"/>
                  <a:pt x="1197" y="1489"/>
                </a:cubicBezTo>
                <a:cubicBezTo>
                  <a:pt x="1197" y="1489"/>
                  <a:pt x="1197" y="1489"/>
                  <a:pt x="1197" y="1489"/>
                </a:cubicBezTo>
                <a:close/>
                <a:moveTo>
                  <a:pt x="1850" y="0"/>
                </a:moveTo>
                <a:cubicBezTo>
                  <a:pt x="57" y="0"/>
                  <a:pt x="57" y="0"/>
                  <a:pt x="57" y="0"/>
                </a:cubicBezTo>
                <a:cubicBezTo>
                  <a:pt x="24" y="0"/>
                  <a:pt x="0" y="23"/>
                  <a:pt x="0" y="57"/>
                </a:cubicBezTo>
                <a:cubicBezTo>
                  <a:pt x="0" y="1264"/>
                  <a:pt x="0" y="1264"/>
                  <a:pt x="0" y="1264"/>
                </a:cubicBezTo>
                <a:cubicBezTo>
                  <a:pt x="0" y="1298"/>
                  <a:pt x="24" y="1321"/>
                  <a:pt x="57" y="1321"/>
                </a:cubicBezTo>
                <a:cubicBezTo>
                  <a:pt x="1850" y="1321"/>
                  <a:pt x="1850" y="1321"/>
                  <a:pt x="1850" y="1321"/>
                </a:cubicBezTo>
                <a:cubicBezTo>
                  <a:pt x="1884" y="1321"/>
                  <a:pt x="1907" y="1298"/>
                  <a:pt x="1907" y="1264"/>
                </a:cubicBezTo>
                <a:cubicBezTo>
                  <a:pt x="1907" y="57"/>
                  <a:pt x="1907" y="57"/>
                  <a:pt x="1907" y="57"/>
                </a:cubicBezTo>
                <a:cubicBezTo>
                  <a:pt x="1907" y="23"/>
                  <a:pt x="1884" y="0"/>
                  <a:pt x="1850" y="0"/>
                </a:cubicBezTo>
                <a:close/>
                <a:moveTo>
                  <a:pt x="1817" y="1083"/>
                </a:moveTo>
                <a:cubicBezTo>
                  <a:pt x="91" y="1083"/>
                  <a:pt x="91" y="1083"/>
                  <a:pt x="91" y="1083"/>
                </a:cubicBezTo>
                <a:cubicBezTo>
                  <a:pt x="91" y="95"/>
                  <a:pt x="91" y="95"/>
                  <a:pt x="91" y="95"/>
                </a:cubicBezTo>
                <a:cubicBezTo>
                  <a:pt x="1817" y="95"/>
                  <a:pt x="1817" y="95"/>
                  <a:pt x="1817" y="95"/>
                </a:cubicBezTo>
                <a:cubicBezTo>
                  <a:pt x="1817" y="1083"/>
                  <a:pt x="1817" y="1083"/>
                  <a:pt x="1817" y="1083"/>
                </a:cubicBezTo>
                <a:cubicBezTo>
                  <a:pt x="1817" y="1083"/>
                  <a:pt x="1817" y="1083"/>
                  <a:pt x="1817" y="10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1729657" y="4932809"/>
            <a:ext cx="324261" cy="570273"/>
          </a:xfrm>
          <a:custGeom>
            <a:avLst/>
            <a:gdLst>
              <a:gd name="connsiteX0" fmla="*/ 647699 w 1270000"/>
              <a:gd name="connsiteY0" fmla="*/ 1724025 h 1879600"/>
              <a:gd name="connsiteX1" fmla="*/ 593724 w 1270000"/>
              <a:gd name="connsiteY1" fmla="*/ 1778000 h 1879600"/>
              <a:gd name="connsiteX2" fmla="*/ 647699 w 1270000"/>
              <a:gd name="connsiteY2" fmla="*/ 1831975 h 1879600"/>
              <a:gd name="connsiteX3" fmla="*/ 701674 w 1270000"/>
              <a:gd name="connsiteY3" fmla="*/ 1778000 h 1879600"/>
              <a:gd name="connsiteX4" fmla="*/ 647699 w 1270000"/>
              <a:gd name="connsiteY4" fmla="*/ 1724025 h 1879600"/>
              <a:gd name="connsiteX5" fmla="*/ 68263 w 1270000"/>
              <a:gd name="connsiteY5" fmla="*/ 196850 h 1879600"/>
              <a:gd name="connsiteX6" fmla="*/ 68263 w 1270000"/>
              <a:gd name="connsiteY6" fmla="*/ 1658938 h 1879600"/>
              <a:gd name="connsiteX7" fmla="*/ 1201738 w 1270000"/>
              <a:gd name="connsiteY7" fmla="*/ 1658938 h 1879600"/>
              <a:gd name="connsiteX8" fmla="*/ 1201738 w 1270000"/>
              <a:gd name="connsiteY8" fmla="*/ 196850 h 1879600"/>
              <a:gd name="connsiteX9" fmla="*/ 650875 w 1270000"/>
              <a:gd name="connsiteY9" fmla="*/ 85410 h 1879600"/>
              <a:gd name="connsiteX10" fmla="*/ 628015 w 1270000"/>
              <a:gd name="connsiteY10" fmla="*/ 108270 h 1879600"/>
              <a:gd name="connsiteX11" fmla="*/ 650875 w 1270000"/>
              <a:gd name="connsiteY11" fmla="*/ 131130 h 1879600"/>
              <a:gd name="connsiteX12" fmla="*/ 673735 w 1270000"/>
              <a:gd name="connsiteY12" fmla="*/ 108270 h 1879600"/>
              <a:gd name="connsiteX13" fmla="*/ 650875 w 1270000"/>
              <a:gd name="connsiteY13" fmla="*/ 85410 h 1879600"/>
              <a:gd name="connsiteX14" fmla="*/ 100546 w 1270000"/>
              <a:gd name="connsiteY14" fmla="*/ 0 h 1879600"/>
              <a:gd name="connsiteX15" fmla="*/ 1169454 w 1270000"/>
              <a:gd name="connsiteY15" fmla="*/ 0 h 1879600"/>
              <a:gd name="connsiteX16" fmla="*/ 1270000 w 1270000"/>
              <a:gd name="connsiteY16" fmla="*/ 100546 h 1879600"/>
              <a:gd name="connsiteX17" fmla="*/ 1270000 w 1270000"/>
              <a:gd name="connsiteY17" fmla="*/ 1779054 h 1879600"/>
              <a:gd name="connsiteX18" fmla="*/ 1169454 w 1270000"/>
              <a:gd name="connsiteY18" fmla="*/ 1879600 h 1879600"/>
              <a:gd name="connsiteX19" fmla="*/ 100546 w 1270000"/>
              <a:gd name="connsiteY19" fmla="*/ 1879600 h 1879600"/>
              <a:gd name="connsiteX20" fmla="*/ 0 w 1270000"/>
              <a:gd name="connsiteY20" fmla="*/ 1779054 h 1879600"/>
              <a:gd name="connsiteX21" fmla="*/ 0 w 1270000"/>
              <a:gd name="connsiteY21" fmla="*/ 100546 h 1879600"/>
              <a:gd name="connsiteX22" fmla="*/ 100546 w 1270000"/>
              <a:gd name="connsiteY22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70000" h="1879600">
                <a:moveTo>
                  <a:pt x="647699" y="1724025"/>
                </a:moveTo>
                <a:cubicBezTo>
                  <a:pt x="617889" y="1724025"/>
                  <a:pt x="593724" y="1748190"/>
                  <a:pt x="593724" y="1778000"/>
                </a:cubicBezTo>
                <a:cubicBezTo>
                  <a:pt x="593724" y="1807810"/>
                  <a:pt x="617889" y="1831975"/>
                  <a:pt x="647699" y="1831975"/>
                </a:cubicBezTo>
                <a:cubicBezTo>
                  <a:pt x="677509" y="1831975"/>
                  <a:pt x="701674" y="1807810"/>
                  <a:pt x="701674" y="1778000"/>
                </a:cubicBezTo>
                <a:cubicBezTo>
                  <a:pt x="701674" y="1748190"/>
                  <a:pt x="677509" y="1724025"/>
                  <a:pt x="647699" y="1724025"/>
                </a:cubicBezTo>
                <a:close/>
                <a:moveTo>
                  <a:pt x="68263" y="196850"/>
                </a:moveTo>
                <a:lnTo>
                  <a:pt x="68263" y="1658938"/>
                </a:lnTo>
                <a:lnTo>
                  <a:pt x="1201738" y="1658938"/>
                </a:lnTo>
                <a:lnTo>
                  <a:pt x="1201738" y="196850"/>
                </a:lnTo>
                <a:close/>
                <a:moveTo>
                  <a:pt x="650875" y="85410"/>
                </a:moveTo>
                <a:cubicBezTo>
                  <a:pt x="638250" y="85410"/>
                  <a:pt x="628015" y="95645"/>
                  <a:pt x="628015" y="108270"/>
                </a:cubicBezTo>
                <a:cubicBezTo>
                  <a:pt x="628015" y="120895"/>
                  <a:pt x="638250" y="131130"/>
                  <a:pt x="650875" y="131130"/>
                </a:cubicBezTo>
                <a:cubicBezTo>
                  <a:pt x="663500" y="131130"/>
                  <a:pt x="673735" y="120895"/>
                  <a:pt x="673735" y="108270"/>
                </a:cubicBezTo>
                <a:cubicBezTo>
                  <a:pt x="673735" y="95645"/>
                  <a:pt x="663500" y="85410"/>
                  <a:pt x="650875" y="85410"/>
                </a:cubicBezTo>
                <a:close/>
                <a:moveTo>
                  <a:pt x="100546" y="0"/>
                </a:moveTo>
                <a:lnTo>
                  <a:pt x="1169454" y="0"/>
                </a:lnTo>
                <a:cubicBezTo>
                  <a:pt x="1224984" y="0"/>
                  <a:pt x="1270000" y="45016"/>
                  <a:pt x="1270000" y="100546"/>
                </a:cubicBezTo>
                <a:lnTo>
                  <a:pt x="1270000" y="1779054"/>
                </a:lnTo>
                <a:cubicBezTo>
                  <a:pt x="1270000" y="1834584"/>
                  <a:pt x="1224984" y="1879600"/>
                  <a:pt x="1169454" y="1879600"/>
                </a:cubicBezTo>
                <a:lnTo>
                  <a:pt x="100546" y="1879600"/>
                </a:lnTo>
                <a:cubicBezTo>
                  <a:pt x="45016" y="1879600"/>
                  <a:pt x="0" y="1834584"/>
                  <a:pt x="0" y="1779054"/>
                </a:cubicBezTo>
                <a:lnTo>
                  <a:pt x="0" y="100546"/>
                </a:lnTo>
                <a:cubicBezTo>
                  <a:pt x="0" y="45016"/>
                  <a:pt x="45016" y="0"/>
                  <a:pt x="10054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3" name="Freeform 8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1678824" y="2030467"/>
            <a:ext cx="447777" cy="439128"/>
          </a:xfrm>
          <a:custGeom>
            <a:avLst/>
            <a:gdLst>
              <a:gd name="T0" fmla="*/ 197 w 197"/>
              <a:gd name="T1" fmla="*/ 75 h 193"/>
              <a:gd name="T2" fmla="*/ 195 w 197"/>
              <a:gd name="T3" fmla="*/ 69 h 193"/>
              <a:gd name="T4" fmla="*/ 103 w 197"/>
              <a:gd name="T5" fmla="*/ 2 h 193"/>
              <a:gd name="T6" fmla="*/ 95 w 197"/>
              <a:gd name="T7" fmla="*/ 2 h 193"/>
              <a:gd name="T8" fmla="*/ 3 w 197"/>
              <a:gd name="T9" fmla="*/ 69 h 193"/>
              <a:gd name="T10" fmla="*/ 0 w 197"/>
              <a:gd name="T11" fmla="*/ 75 h 193"/>
              <a:gd name="T12" fmla="*/ 0 w 197"/>
              <a:gd name="T13" fmla="*/ 187 h 193"/>
              <a:gd name="T14" fmla="*/ 7 w 197"/>
              <a:gd name="T15" fmla="*/ 193 h 193"/>
              <a:gd name="T16" fmla="*/ 191 w 197"/>
              <a:gd name="T17" fmla="*/ 193 h 193"/>
              <a:gd name="T18" fmla="*/ 195 w 197"/>
              <a:gd name="T19" fmla="*/ 191 h 193"/>
              <a:gd name="T20" fmla="*/ 197 w 197"/>
              <a:gd name="T21" fmla="*/ 187 h 193"/>
              <a:gd name="T22" fmla="*/ 197 w 197"/>
              <a:gd name="T23" fmla="*/ 75 h 193"/>
              <a:gd name="T24" fmla="*/ 99 w 197"/>
              <a:gd name="T25" fmla="*/ 16 h 193"/>
              <a:gd name="T26" fmla="*/ 184 w 197"/>
              <a:gd name="T27" fmla="*/ 78 h 193"/>
              <a:gd name="T28" fmla="*/ 184 w 197"/>
              <a:gd name="T29" fmla="*/ 87 h 193"/>
              <a:gd name="T30" fmla="*/ 125 w 197"/>
              <a:gd name="T31" fmla="*/ 129 h 193"/>
              <a:gd name="T32" fmla="*/ 172 w 197"/>
              <a:gd name="T33" fmla="*/ 158 h 193"/>
              <a:gd name="T34" fmla="*/ 174 w 197"/>
              <a:gd name="T35" fmla="*/ 168 h 193"/>
              <a:gd name="T36" fmla="*/ 168 w 197"/>
              <a:gd name="T37" fmla="*/ 171 h 193"/>
              <a:gd name="T38" fmla="*/ 165 w 197"/>
              <a:gd name="T39" fmla="*/ 170 h 193"/>
              <a:gd name="T40" fmla="*/ 99 w 197"/>
              <a:gd name="T41" fmla="*/ 129 h 193"/>
              <a:gd name="T42" fmla="*/ 33 w 197"/>
              <a:gd name="T43" fmla="*/ 170 h 193"/>
              <a:gd name="T44" fmla="*/ 29 w 197"/>
              <a:gd name="T45" fmla="*/ 171 h 193"/>
              <a:gd name="T46" fmla="*/ 24 w 197"/>
              <a:gd name="T47" fmla="*/ 168 h 193"/>
              <a:gd name="T48" fmla="*/ 26 w 197"/>
              <a:gd name="T49" fmla="*/ 158 h 193"/>
              <a:gd name="T50" fmla="*/ 72 w 197"/>
              <a:gd name="T51" fmla="*/ 129 h 193"/>
              <a:gd name="T52" fmla="*/ 14 w 197"/>
              <a:gd name="T53" fmla="*/ 87 h 193"/>
              <a:gd name="T54" fmla="*/ 14 w 197"/>
              <a:gd name="T55" fmla="*/ 78 h 193"/>
              <a:gd name="T56" fmla="*/ 99 w 197"/>
              <a:gd name="T57" fmla="*/ 1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93">
                <a:moveTo>
                  <a:pt x="197" y="75"/>
                </a:moveTo>
                <a:cubicBezTo>
                  <a:pt x="197" y="73"/>
                  <a:pt x="196" y="71"/>
                  <a:pt x="195" y="6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0" y="0"/>
                  <a:pt x="97" y="0"/>
                  <a:pt x="95" y="2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71"/>
                  <a:pt x="0" y="73"/>
                  <a:pt x="0" y="7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3" y="193"/>
                  <a:pt x="7" y="193"/>
                </a:cubicBezTo>
                <a:cubicBezTo>
                  <a:pt x="191" y="193"/>
                  <a:pt x="191" y="193"/>
                  <a:pt x="191" y="193"/>
                </a:cubicBezTo>
                <a:cubicBezTo>
                  <a:pt x="192" y="193"/>
                  <a:pt x="194" y="193"/>
                  <a:pt x="195" y="191"/>
                </a:cubicBezTo>
                <a:cubicBezTo>
                  <a:pt x="197" y="190"/>
                  <a:pt x="197" y="188"/>
                  <a:pt x="197" y="187"/>
                </a:cubicBezTo>
                <a:lnTo>
                  <a:pt x="197" y="75"/>
                </a:lnTo>
                <a:close/>
                <a:moveTo>
                  <a:pt x="99" y="16"/>
                </a:moveTo>
                <a:cubicBezTo>
                  <a:pt x="184" y="78"/>
                  <a:pt x="184" y="78"/>
                  <a:pt x="184" y="78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75" y="160"/>
                  <a:pt x="176" y="165"/>
                  <a:pt x="174" y="168"/>
                </a:cubicBezTo>
                <a:cubicBezTo>
                  <a:pt x="173" y="170"/>
                  <a:pt x="171" y="171"/>
                  <a:pt x="168" y="171"/>
                </a:cubicBezTo>
                <a:cubicBezTo>
                  <a:pt x="167" y="171"/>
                  <a:pt x="166" y="171"/>
                  <a:pt x="165" y="170"/>
                </a:cubicBezTo>
                <a:cubicBezTo>
                  <a:pt x="99" y="129"/>
                  <a:pt x="99" y="129"/>
                  <a:pt x="99" y="129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2" y="171"/>
                  <a:pt x="31" y="171"/>
                  <a:pt x="29" y="171"/>
                </a:cubicBezTo>
                <a:cubicBezTo>
                  <a:pt x="27" y="171"/>
                  <a:pt x="25" y="170"/>
                  <a:pt x="24" y="168"/>
                </a:cubicBezTo>
                <a:cubicBezTo>
                  <a:pt x="22" y="165"/>
                  <a:pt x="22" y="160"/>
                  <a:pt x="26" y="15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78"/>
                  <a:pt x="14" y="78"/>
                  <a:pt x="14" y="78"/>
                </a:cubicBezTo>
                <a:lnTo>
                  <a:pt x="99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4" name="TextBox 26"/>
          <p:cNvSpPr txBox="1"/>
          <p:nvPr>
            <p:custDataLst>
              <p:tags r:id="rId11"/>
            </p:custDataLst>
          </p:nvPr>
        </p:nvSpPr>
        <p:spPr>
          <a:xfrm>
            <a:off x="3153320" y="1036447"/>
            <a:ext cx="5904413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/>
            <a:r>
              <a:rPr lang="da-DK" altLang="zh-CN" sz="2400" b="1">
                <a:latin typeface="Calibri Light" panose="020F0302020204030204" charset="0"/>
                <a:ea typeface="+mn-ea"/>
                <a:cs typeface="+mn-ea"/>
                <a:sym typeface="Arial" panose="020B0604020202020204" pitchFamily="34" charset="0"/>
              </a:rPr>
              <a:t>LOREM IPSUM DOLOR</a:t>
            </a:r>
            <a:endParaRPr lang="zh-CN" altLang="en-US" sz="2400" b="1" dirty="0">
              <a:latin typeface="Calibri Light" panose="020F030202020403020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>
            <p:custDataLst>
              <p:tags r:id="rId2"/>
            </p:custDataLst>
          </p:nvPr>
        </p:nvSpPr>
        <p:spPr>
          <a:xfrm>
            <a:off x="336550" y="1732915"/>
            <a:ext cx="11518900" cy="406082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980" y="2263140"/>
            <a:ext cx="999426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刘先生，49 岁，因颅脑外伤急诊入院。患者烦躁不安，面色苍白，四肢厥冷，BP 76/46 mmHg，P 110 次 / 分；患者体型偏胖。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0099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</a:t>
            </a:r>
            <a:endParaRPr lang="zh-CN" altLang="en-US" sz="1800" b="1">
              <a:solidFill>
                <a:srgbClr val="0099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接到住院通知后护士首先准备何种床单位，患者到达后应怎样处置？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医嘱根据患者的病情给予患者一级护理，护士应如何做好护理？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患者需进行 CT 检查，应采取什么方式搬运？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126105" y="1855470"/>
            <a:ext cx="56692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患者入院护理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1700530"/>
            <a:ext cx="5354320" cy="369062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94377"/>
            </a:prstShdw>
          </a:effectLst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一、住院处护理管理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715" y="1844675"/>
            <a:ext cx="5260975" cy="3297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0099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办理入院手续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患者或家属持医生签发的住院证到住院处办理住院手续，如缴纳住院保证金、填写登记表格、办理入院手续。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0099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实施卫生处置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根据入院患者的病情，在卫生处置室进行卫生处理，如沐浴、更衣、修剪指（趾）甲、理发等。危、急、重症患者可酌情免浴。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1">
                <a:solidFill>
                  <a:srgbClr val="0099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护送入病区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住院处护理人员携病历护送患者入病房。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>
            <p:custDataLst>
              <p:tags r:id="rId3"/>
            </p:custDataLst>
          </p:nvPr>
        </p:nvSpPr>
        <p:spPr>
          <a:xfrm>
            <a:off x="336550" y="1412240"/>
            <a:ext cx="11518900" cy="46894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2"/>
  <p:tag name="KSO_WM_UNIT_ID" val="diagram160568_4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10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TEMPLATE_CATEGORY" val="diagram"/>
  <p:tag name="KSO_WM_TEMPLATE_INDEX" val="160075"/>
  <p:tag name="KSO_WM_UNIT_TYPE" val="n_h_a"/>
  <p:tag name="KSO_WM_UNIT_INDEX" val="1_2_1"/>
  <p:tag name="KSO_WM_UNIT_ID" val="diagram160075_4*n_h_a*1_2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3"/>
  <p:tag name="KSO_WM_UNIT_PRESET_TEXT_LEN" val="17"/>
  <p:tag name="KSO_WM_BEAUTIFY_FLAG" val="#wm#"/>
  <p:tag name="KSO_WM_TAG_VERSION" val="1.0"/>
  <p:tag name="KSO_WM_DIAGRAM_GROUP_CODE" val="n1-1"/>
  <p:tag name="KSO_WM_UNIT_TEXT_FILL_FORE_SCHEMECOLOR_INDEX_BRIGHTNESS" val="-0.25"/>
  <p:tag name="KSO_WM_UNIT_TEXT_FILL_FORE_SCHEMECOLOR_INDEX" val="15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TEMPLATE_CATEGORY" val="diagram"/>
  <p:tag name="KSO_WM_TEMPLATE_INDEX" val="160075"/>
  <p:tag name="KSO_WM_UNIT_TYPE" val="n_h_h_i"/>
  <p:tag name="KSO_WM_UNIT_INDEX" val="1_1_1_1"/>
  <p:tag name="KSO_WM_UNIT_ID" val="diagram160075_4*n_h_h_i*1_1_1_1"/>
  <p:tag name="KSO_WM_UNIT_LAYERLEVEL" val="1_1_1_1"/>
  <p:tag name="KSO_WM_BEAUTIFY_FLAG" val="#wm#"/>
  <p:tag name="KSO_WM_TAG_VERSION" val="1.0"/>
  <p:tag name="KSO_WM_DIAGRAM_GROUP_CODE" val="n1-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TEMPLATE_CATEGORY" val="diagram"/>
  <p:tag name="KSO_WM_TEMPLATE_INDEX" val="160075"/>
  <p:tag name="KSO_WM_UNIT_TYPE" val="n_h_h_f"/>
  <p:tag name="KSO_WM_UNIT_INDEX" val="1_1_1_1"/>
  <p:tag name="KSO_WM_UNIT_ID" val="diagram160075_4*n_h_h_f*1_1_1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4"/>
  <p:tag name="KSO_WM_UNIT_PRESET_TEXT_LEN" val="22"/>
  <p:tag name="KSO_WM_BEAUTIFY_FLAG" val="#wm#"/>
  <p:tag name="KSO_WM_TAG_VERSION" val="1.0"/>
  <p:tag name="KSO_WM_DIAGRAM_GROUP_CODE" val="n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TEMPLATE_CATEGORY" val="diagram"/>
  <p:tag name="KSO_WM_TEMPLATE_INDEX" val="160075"/>
  <p:tag name="KSO_WM_UNIT_TYPE" val="n_h_h_i"/>
  <p:tag name="KSO_WM_UNIT_INDEX" val="1_1_3_1"/>
  <p:tag name="KSO_WM_UNIT_ID" val="diagram160075_4*n_h_h_i*1_1_3_1"/>
  <p:tag name="KSO_WM_UNIT_LAYERLEVEL" val="1_1_1_1"/>
  <p:tag name="KSO_WM_BEAUTIFY_FLAG" val="#wm#"/>
  <p:tag name="KSO_WM_TAG_VERSION" val="1.0"/>
  <p:tag name="KSO_WM_DIAGRAM_GROUP_CODE" val="n1-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TEMPLATE_CATEGORY" val="diagram"/>
  <p:tag name="KSO_WM_TEMPLATE_INDEX" val="160075"/>
  <p:tag name="KSO_WM_UNIT_TYPE" val="n_h_h_f"/>
  <p:tag name="KSO_WM_UNIT_INDEX" val="1_1_3_1"/>
  <p:tag name="KSO_WM_UNIT_ID" val="diagram160075_4*n_h_h_f*1_1_3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4"/>
  <p:tag name="KSO_WM_UNIT_PRESET_TEXT_LEN" val="22"/>
  <p:tag name="KSO_WM_BEAUTIFY_FLAG" val="#wm#"/>
  <p:tag name="KSO_WM_TAG_VERSION" val="1.0"/>
  <p:tag name="KSO_WM_DIAGRAM_GROUP_CODE" val="n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TEMPLATE_CATEGORY" val="diagram"/>
  <p:tag name="KSO_WM_TEMPLATE_INDEX" val="160075"/>
  <p:tag name="KSO_WM_UNIT_TYPE" val="n_h_h_f"/>
  <p:tag name="KSO_WM_UNIT_INDEX" val="1_1_2_1"/>
  <p:tag name="KSO_WM_UNIT_ID" val="diagram160075_4*n_h_h_f*1_1_2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4"/>
  <p:tag name="KSO_WM_UNIT_PRESET_TEXT_LEN" val="22"/>
  <p:tag name="KSO_WM_BEAUTIFY_FLAG" val="#wm#"/>
  <p:tag name="KSO_WM_TAG_VERSION" val="1.0"/>
  <p:tag name="KSO_WM_DIAGRAM_GROUP_CODE" val="n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3"/>
  <p:tag name="KSO_WM_UNIT_ID" val="diagram160568_4*l_i*1_3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TEMPLATE_CATEGORY" val="diagram"/>
  <p:tag name="KSO_WM_TEMPLATE_INDEX" val="160075"/>
  <p:tag name="KSO_WM_UNIT_TYPE" val="n_h_h_i"/>
  <p:tag name="KSO_WM_UNIT_INDEX" val="1_1_2_1"/>
  <p:tag name="KSO_WM_UNIT_ID" val="diagram160075_4*n_h_h_i*1_1_2_1"/>
  <p:tag name="KSO_WM_UNIT_LAYERLEVEL" val="1_1_1_1"/>
  <p:tag name="KSO_WM_BEAUTIFY_FLAG" val="#wm#"/>
  <p:tag name="KSO_WM_TAG_VERSION" val="1.0"/>
  <p:tag name="KSO_WM_DIAGRAM_GROUP_CODE" val="n1-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TEMPLATE_CATEGORY" val="diagram"/>
  <p:tag name="KSO_WM_TEMPLATE_INDEX" val="160075"/>
  <p:tag name="KSO_WM_UNIT_TYPE" val="n_h_i"/>
  <p:tag name="KSO_WM_UNIT_INDEX" val="1_2_1"/>
  <p:tag name="KSO_WM_UNIT_ID" val="diagram160075_4*n_h_i*1_2_1"/>
  <p:tag name="KSO_WM_UNIT_LAYERLEVEL" val="1_1_1"/>
  <p:tag name="KSO_WM_BEAUTIFY_FLAG" val="#wm#"/>
  <p:tag name="KSO_WM_TAG_VERSION" val="1.0"/>
  <p:tag name="KSO_WM_DIAGRAM_GROUP_CODE" val="n1-1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SLIDE_ITEM_CNT" val="4"/>
</p:tagLst>
</file>

<file path=ppt/tags/tag1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UNIT_ID" val="diagram160392_3*l_h_f*1_1_1"/>
  <p:tag name="KSO_WM_TEMPLATE_CATEGORY" val="diagram"/>
  <p:tag name="KSO_WM_TEMPLATE_INDEX" val="160392"/>
  <p:tag name="KSO_WM_UNIT_TYPE" val="l_h_f"/>
  <p:tag name="KSO_WM_UNIT_INDEX" val="1_1_1"/>
  <p:tag name="KSO_WM_UNIT_CLEAR" val="1"/>
  <p:tag name="KSO_WM_UNIT_LAYERLEVEL" val="1_1_1"/>
  <p:tag name="KSO_WM_UNIT_VALUE" val="54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UNIT_ID" val="diagram160392_3*l_i*1_1"/>
  <p:tag name="KSO_WM_TEMPLATE_CATEGORY" val="diagram"/>
  <p:tag name="KSO_WM_TEMPLATE_INDEX" val="160392"/>
  <p:tag name="KSO_WM_UNIT_TYPE" val="l_i"/>
  <p:tag name="KSO_WM_UNIT_INDEX" val="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UNIT_ID" val="diagram160392_3*a*1"/>
  <p:tag name="KSO_WM_TEMPLATE_CATEGORY" val="diagram"/>
  <p:tag name="KSO_WM_TEMPLATE_INDEX" val="160392"/>
  <p:tag name="KSO_WM_UNIT_TYPE" val="a"/>
  <p:tag name="KSO_WM_UNIT_INDEX" val="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1"/>
  <p:tag name="KSO_WM_UNIT_PRESET_TEXT_INDEX" val="3"/>
  <p:tag name="KSO_WM_UNIT_PRESET_TEXT_LEN" val="18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UNIT_ID" val="diagram160392_3*l_h_f*1_2_1"/>
  <p:tag name="KSO_WM_TEMPLATE_CATEGORY" val="diagram"/>
  <p:tag name="KSO_WM_TEMPLATE_INDEX" val="160392"/>
  <p:tag name="KSO_WM_UNIT_TYPE" val="l_h_f"/>
  <p:tag name="KSO_WM_UNIT_INDEX" val="1_2_1"/>
  <p:tag name="KSO_WM_UNIT_CLEAR" val="1"/>
  <p:tag name="KSO_WM_UNIT_LAYERLEVEL" val="1_1_1"/>
  <p:tag name="KSO_WM_UNIT_VALUE" val="54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UNIT_ID" val="diagram160392_3*l_i*1_2"/>
  <p:tag name="KSO_WM_TEMPLATE_CATEGORY" val="diagram"/>
  <p:tag name="KSO_WM_TEMPLATE_INDEX" val="16039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UNIT_ID" val="diagram160392_3*l_h_f*1_3_1"/>
  <p:tag name="KSO_WM_TEMPLATE_CATEGORY" val="diagram"/>
  <p:tag name="KSO_WM_TEMPLATE_INDEX" val="160392"/>
  <p:tag name="KSO_WM_UNIT_TYPE" val="l_h_f"/>
  <p:tag name="KSO_WM_UNIT_INDEX" val="1_3_1"/>
  <p:tag name="KSO_WM_UNIT_CLEAR" val="1"/>
  <p:tag name="KSO_WM_UNIT_LAYERLEVEL" val="1_1_1"/>
  <p:tag name="KSO_WM_UNIT_VALUE" val="54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4"/>
  <p:tag name="KSO_WM_UNIT_ID" val="diagram160568_4*l_i*1_4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UNIT_ID" val="diagram160392_3*l_i*1_3"/>
  <p:tag name="KSO_WM_TEMPLATE_CATEGORY" val="diagram"/>
  <p:tag name="KSO_WM_TEMPLATE_INDEX" val="160392"/>
  <p:tag name="KSO_WM_UNIT_TYPE" val="l_i"/>
  <p:tag name="KSO_WM_UNIT_INDEX" val="1_3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14_3*i*0"/>
  <p:tag name="KSO_WM_TEMPLATE_CATEGORY" val="diagram"/>
  <p:tag name="KSO_WM_TEMPLATE_INDEX" val="160014"/>
  <p:tag name="KSO_WM_UNIT_INDEX" val="0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1"/>
  <p:tag name="KSO_WM_UNIT_ID" val="diagram160014_3*l_i*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2"/>
  <p:tag name="KSO_WM_UNIT_ID" val="diagram160014_3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h_f"/>
  <p:tag name="KSO_WM_UNIT_INDEX" val="1_1_1"/>
  <p:tag name="KSO_WM_UNIT_ID" val="diagram160014_3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LEN" val="10"/>
  <p:tag name="KSO_WM_UNIT_PRESET_TEXT_INDEX" val="2"/>
  <p:tag name="KSO_WM_DIAGRAM_GROUP_CODE" val="l1-1"/>
  <p:tag name="KSO_WM_UNIT_TEXT_FILL_FORE_SCHEMECOLOR_INDEX" val="14"/>
  <p:tag name="KSO_WM_UNIT_TEXT_FILL_TYPE" val="1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14_3*i*9"/>
  <p:tag name="KSO_WM_TEMPLATE_CATEGORY" val="diagram"/>
  <p:tag name="KSO_WM_TEMPLATE_INDEX" val="160014"/>
  <p:tag name="KSO_WM_UNIT_INDEX" val="9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3"/>
  <p:tag name="KSO_WM_UNIT_ID" val="diagram160014_3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4"/>
  <p:tag name="KSO_WM_UNIT_ID" val="diagram160014_3*l_i*1_4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h_f"/>
  <p:tag name="KSO_WM_UNIT_INDEX" val="1_2_1"/>
  <p:tag name="KSO_WM_UNIT_ID" val="diagram160014_3*l_h_f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LEN" val="10"/>
  <p:tag name="KSO_WM_UNIT_PRESET_TEXT_INDEX" val="2"/>
  <p:tag name="KSO_WM_DIAGRAM_GROUP_CODE" val="l1-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5"/>
  <p:tag name="KSO_WM_UNIT_ID" val="diagram160568_4*l_i*1_5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14_3*i*18"/>
  <p:tag name="KSO_WM_TEMPLATE_CATEGORY" val="diagram"/>
  <p:tag name="KSO_WM_TEMPLATE_INDEX" val="160014"/>
  <p:tag name="KSO_WM_UNIT_INDEX" val="18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5"/>
  <p:tag name="KSO_WM_UNIT_ID" val="diagram160014_3*l_i*1_5"/>
  <p:tag name="KSO_WM_UNIT_CLEAR" val="1"/>
  <p:tag name="KSO_WM_UNIT_LAYERLEVEL" val="1_1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i"/>
  <p:tag name="KSO_WM_UNIT_INDEX" val="1_6"/>
  <p:tag name="KSO_WM_UNIT_ID" val="diagram160014_3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14"/>
  <p:tag name="KSO_WM_UNIT_TYPE" val="l_h_f"/>
  <p:tag name="KSO_WM_UNIT_INDEX" val="1_3_1"/>
  <p:tag name="KSO_WM_UNIT_ID" val="diagram160014_3*l_h_f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LEN" val="10"/>
  <p:tag name="KSO_WM_UNIT_PRESET_TEXT_INDEX" val="2"/>
  <p:tag name="KSO_WM_DIAGRAM_GROUP_CODE" val="l1-1"/>
  <p:tag name="KSO_WM_UNIT_TEXT_FILL_FORE_SCHEMECOLOR_INDEX" val="14"/>
  <p:tag name="KSO_WM_UNIT_TEXT_FILL_TYPE" val="1"/>
</p:tagLst>
</file>

<file path=ppt/tags/tag1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3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37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3*l_h_f*1_1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3_1"/>
  <p:tag name="KSO_WM_UNIT_ID" val="diagram160348_3*l_h_a*1_3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139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3_1"/>
  <p:tag name="KSO_WM_UNIT_ID" val="diagram160348_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6"/>
  <p:tag name="KSO_WM_UNIT_ID" val="diagram160568_4*l_i*1_6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3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41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3*l_h_f*1_2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4_1"/>
  <p:tag name="KSO_WM_UNIT_ID" val="diagram160348_3*l_h_a*1_4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  <p:tag name="KSO_WM_UNIT_FILL_FORE_SCHEMECOLOR_INDEX" val="8"/>
  <p:tag name="KSO_WM_UNIT_FILL_TYPE" val="1"/>
  <p:tag name="KSO_WM_UNIT_TEXT_FILL_FORE_SCHEMECOLOR_INDEX" val="8"/>
  <p:tag name="KSO_WM_UNIT_TEXT_FILL_TYPE" val="1"/>
</p:tagLst>
</file>

<file path=ppt/tags/tag143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4_1"/>
  <p:tag name="KSO_WM_UNIT_ID" val="diagram160348_3*l_h_f*1_4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4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2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RELATE_UNITID" val="259*l*1"/>
  <p:tag name="KSO_WM_UNIT_TYPE" val="a"/>
  <p:tag name="KSO_WM_UNIT_INDEX" val="1"/>
  <p:tag name="KSO_WM_UNIT_ID" val="diagram160568_4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0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2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5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3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3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5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4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FILL_FORE_SCHEMECOLOR_INDEX" val="8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4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5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5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FILL_FORE_SCHEMECOLOR_INDEX" val="9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5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FILL_FORE_SCHEMECOLOR_INDEX" val="9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5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6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FILL_FORE_SCHEMECOLOR_INDEX" val="10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6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FILL_FORE_SCHEMECOLOR_INDEX" val="10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6*l_h_i*1_6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2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3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5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5_1"/>
  <p:tag name="KSO_WM_UNIT_PRESET_TEXT" val="单击此处添加文本具体内容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4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4_1"/>
  <p:tag name="KSO_WM_UNIT_PRESET_TEXT" val="单击此处添加文本具体内容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6*l_h_f*1_6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6_1"/>
  <p:tag name="KSO_WM_UNIT_PRESET_TEXT" val="单击此处添加文本具体内容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170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1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PLACING_PICTURE_USER_VIEWPORT" val="{&quot;height&quot;:10189.99842519685,&quot;width&quot;:9240}"/>
</p:tagLst>
</file>

<file path=ppt/tags/tag1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7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2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2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180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3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i*1_3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3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3*l_h_f*1_2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3*l_h_f*1_3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097_5*l_h_i*1_1_2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160097_5*l_h_i*1_1_3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097_5*l_h_i*1_1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160097_5*l_h_i*1_1_4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160097_5*l_h_i*1_1_5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097_5*l_h_i*1_2_2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160097_5*l_h_i*1_2_3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097_5*l_h_i*1_2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160097_5*l_h_i*1_2_4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160097_5*l_h_i*1_2_5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097_5*l_h_i*1_3_2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160097_5*l_h_i*1_3_3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60097_5*l_h_i*1_3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160097_5*l_h_i*1_3_4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160097_5*l_h_i*1_3_5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160097_5*l_h_i*1_4_2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160097_5*l_h_i*1_4_3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160097_5*l_h_i*1_4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160097_5*l_h_i*1_4_4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160097_5*l_h_i*1_4_5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08.xml><?xml version="1.0" encoding="utf-8"?>
<p:tagLst xmlns:p="http://schemas.openxmlformats.org/presentationml/2006/main"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097_5*l_h_f*1_3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097_5*l_h_f*1_1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60097_5*l_h_f*1_4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097_5*l_h_f*1_2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60097_5*l_h_a*1_1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13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60097_5*l_h_a*1_2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14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60097_5*l_h_a*1_3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15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160097_5*l_h_a*1_4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160097_5*l_h_i*1_1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160097_5*l_h_i*1_2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160097_5*l_h_i*1_3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160097_5*l_h_i*1_4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160097_5*l_h_i*1_5_2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160097_5*l_h_i*1_5_3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160097_5*l_h_i*1_5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160097_5*l_h_i*1_5_4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160097_5*l_h_i*1_5_5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225.xml><?xml version="1.0" encoding="utf-8"?>
<p:tagLst xmlns:p="http://schemas.openxmlformats.org/presentationml/2006/main"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160097_5*l_h_f*1_5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160097_5*l_h_a*1_5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160097_5*l_h_i*1_5_1"/>
  <p:tag name="KSO_WM_TEMPLATE_CATEGORY" val="diagram"/>
  <p:tag name="KSO_WM_TEMPLATE_INDEX" val="16009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54_2*m_h_i*1_1_1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1454_2*m_h_i*1_1_2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2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1454_2*m_h_i*1_1_4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5"/>
  <p:tag name="KSO_WM_UNIT_ID" val="diagram20201454_2*m_h_i*1_1_5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1454_2*m_h_i*1_2_1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454_2*m_h_i*1_2_2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1454_2*m_h_i*1_2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1454_2*m_h_i*1_2_4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5"/>
  <p:tag name="KSO_WM_UNIT_ID" val="diagram20201454_2*m_h_i*1_2_5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1454_2*m_h_i*1_3_1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1_1"/>
  <p:tag name="KSO_WM_UNIT_ID" val="diagram20168777_4*l_h_i*1_1_1"/>
  <p:tag name="KSO_WM_UNIT_LAYERLEVEL" val="1_1_1"/>
  <p:tag name="KSO_WM_DIAGRAM_GROUP_CODE" val="l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1454_2*m_h_i*1_3_2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1454_2*m_h_i*1_3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1454_2*m_h_i*1_3_4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5"/>
  <p:tag name="KSO_WM_UNIT_ID" val="diagram20201454_2*m_h_i*1_3_5"/>
  <p:tag name="KSO_WM_TEMPLATE_CATEGORY" val="diagram"/>
  <p:tag name="KSO_WM_TEMPLATE_INDEX" val="20201454"/>
  <p:tag name="KSO_WM_UNIT_LAYERLEVEL" val="1_1_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1454_2*m_h_f*1_1_1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1454_2*m_h_f*1_2_1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1454_2*m_h_f*1_3_1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i"/>
  <p:tag name="KSO_WM_UNIT_INDEX" val="1_1"/>
  <p:tag name="KSO_WM_UNIT_LAYERLEVEL" val="1_1"/>
  <p:tag name="KSO_WM_DIAGRAM_GROUP_CODE" val="m1-1"/>
  <p:tag name="KSO_WM_UNIT_ID" val="diagram20170778_2*m_i*1_1"/>
  <p:tag name="KSO_WM_UNIT_LINE_FORE_SCHEMECOLOR_INDEX" val="6"/>
  <p:tag name="KSO_WM_UNIT_LINE_FILL_TYPE" val="2"/>
</p:tagLst>
</file>

<file path=ppt/tags/tag2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1_1"/>
  <p:tag name="KSO_WM_UNIT_ID" val="diagram20170778_2*m_h_i*1_1_1"/>
  <p:tag name="KSO_WM_UNIT_LAYERLEVEL" val="1_1_1"/>
  <p:tag name="KSO_WM_DIAGRAM_GROUP_CODE" val="m1-1"/>
  <p:tag name="KSO_WM_UNIT_FILL_FORE_SCHEMECOLOR_INDEX" val="6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1_2"/>
  <p:tag name="KSO_WM_UNIT_ID" val="diagram20168777_4*l_h_i*1_1_2"/>
  <p:tag name="KSO_WM_UNIT_LAYERLEVEL" val="1_1_1"/>
  <p:tag name="KSO_WM_DIAGRAM_GROUP_CODE" val="l1-1"/>
  <p:tag name="KSO_WM_UNIT_TEXT_FILL_FORE_SCHEMECOLOR_INDEX" val="14"/>
  <p:tag name="KSO_WM_UNIT_TEXT_FILL_TYPE" val="1"/>
</p:tagLst>
</file>

<file path=ppt/tags/tag2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1_2"/>
  <p:tag name="KSO_WM_UNIT_ID" val="diagram20170778_2*m_h_i*1_1_2"/>
  <p:tag name="KSO_WM_UNIT_LAYERLEVEL" val="1_1_1"/>
  <p:tag name="KSO_WM_DIAGRAM_GROUP_CODE" val="m1-1"/>
  <p:tag name="KSO_WM_UNIT_LINE_FORE_SCHEMECOLOR_INDEX" val="9"/>
  <p:tag name="KSO_WM_UNIT_LINE_FILL_TYPE" val="2"/>
</p:tagLst>
</file>

<file path=ppt/tags/tag2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f"/>
  <p:tag name="KSO_WM_UNIT_INDEX" val="1_1_1"/>
  <p:tag name="KSO_WM_UNIT_LAYERLEVEL" val="1_1_1"/>
  <p:tag name="KSO_WM_UNIT_VALUE" val="18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778_2*m_h_f*1_1_1"/>
  <p:tag name="KSO_WM_UNIT_TEXT_FILL_FORE_SCHEMECOLOR_INDEX" val="10"/>
  <p:tag name="KSO_WM_UNIT_TEXT_FILL_TYPE" val="1"/>
</p:tagLst>
</file>

<file path=ppt/tags/tag2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2_1"/>
  <p:tag name="KSO_WM_UNIT_ID" val="diagram20170778_2*m_h_i*1_2_1"/>
  <p:tag name="KSO_WM_UNIT_LAYERLEVEL" val="1_1_1"/>
  <p:tag name="KSO_WM_DIAGRAM_GROUP_CODE" val="m1-1"/>
  <p:tag name="KSO_WM_UNIT_FILL_FORE_SCHEMECOLOR_INDEX" val="6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2_2"/>
  <p:tag name="KSO_WM_UNIT_ID" val="diagram20170778_2*m_h_i*1_2_2"/>
  <p:tag name="KSO_WM_UNIT_LAYERLEVEL" val="1_1_1"/>
  <p:tag name="KSO_WM_DIAGRAM_GROUP_CODE" val="m1-1"/>
  <p:tag name="KSO_WM_UNIT_LINE_FORE_SCHEMECOLOR_INDEX" val="9"/>
  <p:tag name="KSO_WM_UNIT_LINE_FILL_TYPE" val="2"/>
</p:tagLst>
</file>

<file path=ppt/tags/tag2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f"/>
  <p:tag name="KSO_WM_UNIT_INDEX" val="1_2_1"/>
  <p:tag name="KSO_WM_UNIT_LAYERLEVEL" val="1_1_1"/>
  <p:tag name="KSO_WM_UNIT_VALUE" val="18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778_2*m_h_f*1_2_1"/>
  <p:tag name="KSO_WM_UNIT_TEXT_FILL_FORE_SCHEMECOLOR_INDEX" val="7"/>
  <p:tag name="KSO_WM_UNIT_TEXT_FILL_TYPE" val="1"/>
</p:tagLst>
</file>

<file path=ppt/tags/tag2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3_1"/>
  <p:tag name="KSO_WM_UNIT_ID" val="diagram20170778_2*m_h_i*1_3_1"/>
  <p:tag name="KSO_WM_UNIT_LAYERLEVEL" val="1_1_1"/>
  <p:tag name="KSO_WM_DIAGRAM_GROUP_CODE" val="m1-1"/>
  <p:tag name="KSO_WM_UNIT_FILL_FORE_SCHEMECOLOR_INDEX" val="6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3_2"/>
  <p:tag name="KSO_WM_UNIT_ID" val="diagram20170778_2*m_h_i*1_3_2"/>
  <p:tag name="KSO_WM_UNIT_LAYERLEVEL" val="1_1_1"/>
  <p:tag name="KSO_WM_DIAGRAM_GROUP_CODE" val="m1-1"/>
  <p:tag name="KSO_WM_UNIT_LINE_FORE_SCHEMECOLOR_INDEX" val="6"/>
  <p:tag name="KSO_WM_UNIT_LINE_FILL_TYPE" val="2"/>
</p:tagLst>
</file>

<file path=ppt/tags/tag2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f"/>
  <p:tag name="KSO_WM_UNIT_INDEX" val="1_3_1"/>
  <p:tag name="KSO_WM_UNIT_LAYERLEVEL" val="1_1_1"/>
  <p:tag name="KSO_WM_UNIT_VALUE" val="18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0778_2*m_h_f*1_3_1"/>
  <p:tag name="KSO_WM_UNIT_TEXT_FILL_FORE_SCHEMECOLOR_INDEX" val="6"/>
  <p:tag name="KSO_WM_UNIT_TEXT_FILL_TYPE" val="1"/>
</p:tagLst>
</file>

<file path=ppt/tags/tag2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0778_2*i*14"/>
  <p:tag name="KSO_WM_TEMPLATE_CATEGORY" val="diagram"/>
  <p:tag name="KSO_WM_TEMPLATE_INDEX" val="20170778"/>
  <p:tag name="KSO_WM_UNIT_INDEX" val="14"/>
</p:tagLst>
</file>

<file path=ppt/tags/tag2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1_3"/>
  <p:tag name="KSO_WM_UNIT_ID" val="diagram20170778_2*m_h_i*1_1_3"/>
  <p:tag name="KSO_WM_UNIT_LAYERLEVEL" val="1_1_1"/>
  <p:tag name="KSO_WM_DIAGRAM_GROUP_CODE" val="m1-1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2_1"/>
  <p:tag name="KSO_WM_UNIT_ID" val="diagram20168777_4*l_h_i*1_2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1_4"/>
  <p:tag name="KSO_WM_UNIT_ID" val="diagram20170778_2*m_h_i*1_1_4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0778_2*i*19"/>
  <p:tag name="KSO_WM_TEMPLATE_CATEGORY" val="diagram"/>
  <p:tag name="KSO_WM_TEMPLATE_INDEX" val="20170778"/>
  <p:tag name="KSO_WM_UNIT_INDEX" val="19"/>
</p:tagLst>
</file>

<file path=ppt/tags/tag2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2_3"/>
  <p:tag name="KSO_WM_UNIT_ID" val="diagram20170778_2*m_h_i*1_2_3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2_4"/>
  <p:tag name="KSO_WM_UNIT_ID" val="diagram20170778_2*m_h_i*1_2_4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0778_2*i*24"/>
  <p:tag name="KSO_WM_TEMPLATE_CATEGORY" val="diagram"/>
  <p:tag name="KSO_WM_TEMPLATE_INDEX" val="20170778"/>
  <p:tag name="KSO_WM_UNIT_INDEX" val="24"/>
</p:tagLst>
</file>

<file path=ppt/tags/tag2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3_3"/>
  <p:tag name="KSO_WM_UNIT_ID" val="diagram20170778_2*m_h_i*1_3_3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778"/>
  <p:tag name="KSO_WM_UNIT_TYPE" val="m_h_i"/>
  <p:tag name="KSO_WM_UNIT_INDEX" val="1_3_4"/>
  <p:tag name="KSO_WM_UNIT_ID" val="diagram20170778_2*m_h_i*1_3_4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68795_4*l_h_i*1_1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2_2"/>
  <p:tag name="KSO_WM_UNIT_ID" val="diagram20168777_4*l_h_i*1_2_2"/>
  <p:tag name="KSO_WM_UNIT_LAYERLEVEL" val="1_1_1"/>
  <p:tag name="KSO_WM_DIAGRAM_GROUP_CODE" val="l1-1"/>
  <p:tag name="KSO_WM_UNIT_TEXT_FILL_FORE_SCHEMECOLOR_INDEX" val="14"/>
  <p:tag name="KSO_WM_UNIT_TEXT_FILL_TYPE" val="1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68795_4*l_h_i*1_2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68795_4*l_h_i*1_3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68795_4*l_h_i*1_4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VALUE" val="141*1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68795_4*l_h_x*1_4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VALUE" val="132*1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68795_4*l_h_x*1_2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VALUE" val="148*18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68795_4*l_h_x*1_1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68795_4*l_h_a*1_1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77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68795_4*l_h_a*1_2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78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68795_4*l_h_a*1_3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79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68795_4*l_h_a*1_4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3_1"/>
  <p:tag name="KSO_WM_UNIT_ID" val="diagram20168777_4*l_h_i*1_3_1"/>
  <p:tag name="KSO_WM_UNIT_LAYERLEVEL" val="1_1_1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80.xml><?xml version="1.0" encoding="utf-8"?>
<p:tagLst xmlns:p="http://schemas.openxmlformats.org/presentationml/2006/main">
  <p:tag name="KSO_WM_UNIT_VALUE" val="167*16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68795_4*l_h_x*1_3_1"/>
  <p:tag name="KSO_WM_TEMPLATE_CATEGORY" val="diagram"/>
  <p:tag name="KSO_WM_TEMPLATE_INDEX" val="20168795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UNIT_PLACING_PICTURE_USER_VIEWPORT" val="{&quot;height&quot;:12225,&quot;width&quot;:10875}"/>
</p:tagLst>
</file>

<file path=ppt/tags/tag2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TAG_VERSION" val="1.0"/>
  <p:tag name="KSO_WM_BEAUTIFY_FLAG" val="#wm#"/>
  <p:tag name="KSO_WM_UNIT_ID" val="diagram160391_5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TAG_VERSION" val="1.0"/>
  <p:tag name="KSO_WM_BEAUTIFY_FLAG" val="#wm#"/>
  <p:tag name="KSO_WM_UNIT_ID" val="diagram160391_5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TAG_VERSION" val="1.0"/>
  <p:tag name="KSO_WM_BEAUTIFY_FLAG" val="#wm#"/>
  <p:tag name="KSO_WM_UNIT_ID" val="diagram160391_5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89.xml><?xml version="1.0" encoding="utf-8"?>
<p:tagLst xmlns:p="http://schemas.openxmlformats.org/presentationml/2006/main">
  <p:tag name="KSO_WM_TAG_VERSION" val="1.0"/>
  <p:tag name="KSO_WM_BEAUTIFY_FLAG" val="#wm#"/>
  <p:tag name="KSO_WM_UNIT_ID" val="diagram160391_5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3_2"/>
  <p:tag name="KSO_WM_UNIT_ID" val="diagram20168777_4*l_h_i*1_3_2"/>
  <p:tag name="KSO_WM_UNIT_LAYERLEVEL" val="1_1_1"/>
  <p:tag name="KSO_WM_DIAGRAM_GROUP_CODE" val="l1-1"/>
  <p:tag name="KSO_WM_UNIT_TEXT_FILL_FORE_SCHEMECOLOR_INDEX" val="14"/>
  <p:tag name="KSO_WM_UNIT_TEXT_FILL_TYPE" val="1"/>
</p:tagLst>
</file>

<file path=ppt/tags/tag290.xml><?xml version="1.0" encoding="utf-8"?>
<p:tagLst xmlns:p="http://schemas.openxmlformats.org/presentationml/2006/main">
  <p:tag name="KSO_WM_TAG_VERSION" val="1.0"/>
  <p:tag name="KSO_WM_BEAUTIFY_FLAG" val="#wm#"/>
  <p:tag name="KSO_WM_UNIT_ID" val="diagram160391_5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91.xml><?xml version="1.0" encoding="utf-8"?>
<p:tagLst xmlns:p="http://schemas.openxmlformats.org/presentationml/2006/main">
  <p:tag name="KSO_WM_TAG_VERSION" val="1.0"/>
  <p:tag name="KSO_WM_BEAUTIFY_FLAG" val="#wm#"/>
  <p:tag name="KSO_WM_UNIT_ID" val="diagram160391_5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TAG_VERSION" val="1.0"/>
  <p:tag name="KSO_WM_BEAUTIFY_FLAG" val="#wm#"/>
  <p:tag name="KSO_WM_UNIT_ID" val="diagram160391_5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93.xml><?xml version="1.0" encoding="utf-8"?>
<p:tagLst xmlns:p="http://schemas.openxmlformats.org/presentationml/2006/main">
  <p:tag name="KSO_WM_TAG_VERSION" val="1.0"/>
  <p:tag name="KSO_WM_BEAUTIFY_FLAG" val="#wm#"/>
  <p:tag name="KSO_WM_UNIT_ID" val="diagram160391_5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TAG_VERSION" val="1.0"/>
  <p:tag name="KSO_WM_BEAUTIFY_FLAG" val="#wm#"/>
  <p:tag name="KSO_WM_UNIT_ID" val="diagram160391_5*l_h_a*1_5_1"/>
  <p:tag name="KSO_WM_TEMPLATE_CATEGORY" val="diagram"/>
  <p:tag name="KSO_WM_TEMPLATE_INDEX" val="160391"/>
  <p:tag name="KSO_WM_UNIT_TYPE" val="l_h_a"/>
  <p:tag name="KSO_WM_UNIT_INDEX" val="1_5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95.xml><?xml version="1.0" encoding="utf-8"?>
<p:tagLst xmlns:p="http://schemas.openxmlformats.org/presentationml/2006/main">
  <p:tag name="KSO_WM_TAG_VERSION" val="1.0"/>
  <p:tag name="KSO_WM_BEAUTIFY_FLAG" val="#wm#"/>
  <p:tag name="KSO_WM_UNIT_ID" val="diagram160391_5*l_h_f*1_5_1"/>
  <p:tag name="KSO_WM_TEMPLATE_CATEGORY" val="diagram"/>
  <p:tag name="KSO_WM_TEMPLATE_INDEX" val="160391"/>
  <p:tag name="KSO_WM_UNIT_TYPE" val="l_h_f"/>
  <p:tag name="KSO_WM_UNIT_INDEX" val="1_5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PLACING_PICTURE_USER_VIEWPORT" val="{&quot;height&quot;:3260,&quot;width&quot;:10400}"/>
</p:tagLst>
</file>

<file path=ppt/tags/tag2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4_1"/>
  <p:tag name="KSO_WM_UNIT_ID" val="diagram20168777_4*l_h_i*1_4_1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PP_MARK_KEY" val="b06dfa73-f933-441b-b72e-f1dcbfabc9b9"/>
  <p:tag name="COMMONDATA" val="eyJoZGlkIjoiMTY0OWE0YTNkODYxMzgwYjgwM2YwZmI2OGUzZmI3ODUifQ==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4_2"/>
  <p:tag name="KSO_WM_UNIT_ID" val="diagram20168777_4*l_h_i*1_4_2"/>
  <p:tag name="KSO_WM_UNIT_LAYERLEVEL" val="1_1_1"/>
  <p:tag name="KSO_WM_DIAGRAM_GROUP_CODE" val="l1-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2_3"/>
  <p:tag name="KSO_WM_UNIT_ID" val="diagram20168777_4*l_h_i*1_2_3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4_3"/>
  <p:tag name="KSO_WM_UNIT_ID" val="diagram20168777_4*l_h_i*1_4_3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1_3"/>
  <p:tag name="KSO_WM_UNIT_ID" val="diagram20168777_4*l_h_i*1_1_3"/>
  <p:tag name="KSO_WM_UNIT_LAYERLEVEL" val="1_1_1"/>
  <p:tag name="KSO_WM_DIAGRAM_GROUP_CODE" val="l1-1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3_3"/>
  <p:tag name="KSO_WM_UNIT_ID" val="diagram20168777_4*l_h_i*1_3_3"/>
  <p:tag name="KSO_WM_UNIT_LAYERLEVEL" val="1_1_1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l1-1"/>
  <p:tag name="KSO_WM_UNIT_ID" val="diagram20168777_4*l_h_a*1_1_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f"/>
  <p:tag name="KSO_WM_UNIT_INDEX" val="1_1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l1-1"/>
  <p:tag name="KSO_WM_UNIT_ID" val="diagram20168777_4*l_h_f*1_1_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l1-1"/>
  <p:tag name="KSO_WM_UNIT_ID" val="diagram20168777_4*l_h_a*1_3_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f"/>
  <p:tag name="KSO_WM_UNIT_INDEX" val="1_3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l1-1"/>
  <p:tag name="KSO_WM_UNIT_ID" val="diagram20168777_4*l_h_f*1_3_1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l1-1"/>
  <p:tag name="KSO_WM_UNIT_ID" val="diagram20168777_4*l_h_a*1_2_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f"/>
  <p:tag name="KSO_WM_UNIT_INDEX" val="1_2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l1-1"/>
  <p:tag name="KSO_WM_UNIT_ID" val="diagram20168777_4*l_h_f*1_2_1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l1-1"/>
  <p:tag name="KSO_WM_UNIT_ID" val="diagram20168777_4*l_h_a*1_4_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f"/>
  <p:tag name="KSO_WM_UNIT_INDEX" val="1_4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l1-1"/>
  <p:tag name="KSO_WM_UNIT_ID" val="diagram20168777_4*l_h_f*1_4_1"/>
  <p:tag name="KSO_WM_UNIT_TEXT_FILL_FORE_SCHEMECOLOR_INDEX" val="14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4_4"/>
  <p:tag name="KSO_WM_UNIT_ID" val="diagram20168777_4*l_h_i*1_4_4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3_4"/>
  <p:tag name="KSO_WM_UNIT_ID" val="diagram20168777_4*l_h_i*1_3_4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1_4"/>
  <p:tag name="KSO_WM_UNIT_ID" val="diagram20168777_4*l_h_i*1_1_4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77"/>
  <p:tag name="KSO_WM_UNIT_TYPE" val="l_h_i"/>
  <p:tag name="KSO_WM_UNIT_INDEX" val="1_2_4"/>
  <p:tag name="KSO_WM_UNIT_ID" val="diagram20168777_4*l_h_i*1_2_4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ABLE_BEAUTIFY" val="smartTable{6b177e90-0dd8-430a-8ece-1bec82b7cea0}"/>
  <p:tag name="TABLE_ENDDRAG_ORIGIN_RECT" val="841*221"/>
  <p:tag name="TABLE_ENDDRAG_RECT" val="32*281*841*22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ABLE_BEAUTIFY" val="smartTable{76d54c3e-46bf-4854-ad85-04ea5aeb0884}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633_6*l_i*1_1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633_6*l_i*1_2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633_6*l_i*1_3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633_6*l_h_i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633_6*l_h_i*1_1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h_f"/>
  <p:tag name="KSO_WM_UNIT_INDEX" val="1_1_1"/>
  <p:tag name="KSO_WM_UNIT_ID" val="diagram160568_4*l_h_f*1_1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633_6*l_h_i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633_6*l_h_i*1_2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633_6*l_h_i*1_2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633_6*l_h_i*1_2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633_6*l_h_i*1_4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633_6*l_h_i*1_4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633_6*l_h_i*1_4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633_6*l_h_i*1_4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633_6*l_h_i*1_5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633_6*l_h_i*1_5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h_f"/>
  <p:tag name="KSO_WM_UNIT_INDEX" val="1_2_1"/>
  <p:tag name="KSO_WM_UNIT_ID" val="diagram160568_4*l_h_f*1_2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633_6*l_h_i*1_5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633_6*l_h_i*1_5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633_6*l_h_i*1_5_5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6"/>
  <p:tag name="KSO_WM_UNIT_ID" val="diagram633_6*l_h_i*1_5_6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633_6*l_h_i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633_6*l_h_i*1_3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633_6*l_h_i*1_3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633_6*l_h_i*1_6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633_6*l_h_i*1_6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633_6*l_h_i*1_6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h_f"/>
  <p:tag name="KSO_WM_UNIT_INDEX" val="1_3_1"/>
  <p:tag name="KSO_WM_UNIT_ID" val="diagram160568_4*l_h_f*1_3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633_6*l_h_i*1_6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diagram633_6*l_h_i*1_6_5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6"/>
  <p:tag name="KSO_WM_UNIT_ID" val="diagram633_6*l_h_i*1_6_6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diagram633_6*l_h_i*1_6_7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diagram633_6*l_h_i*1_6_8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diagram633_6*l_h_i*1_6_9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86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633_6*l_h_f*1_4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633_6*l_h_a*1_4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633_6*l_h_f*1_5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633_6*l_h_a*1_5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60568"/>
  <p:tag name="KSO_WM_TAG_VERSION" val="1.0"/>
  <p:tag name="KSO_WM_BEAUTIFY_FLAG" val="#wm#"/>
  <p:tag name="KSO_WM_UNIT_TYPE" val="l_i"/>
  <p:tag name="KSO_WM_UNIT_INDEX" val="1_1"/>
  <p:tag name="KSO_WM_UNIT_ID" val="diagram160568_4*l_i*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633_6*l_h_f*1_6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633_6*l_h_a*1_6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633_6*l_h_f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633_6*l_h_a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633_6*l_h_f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633_6*l_h_a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633_6*l_h_f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633_6*l_h_a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9"/>
      </a:accent5>
      <a:accent6>
        <a:srgbClr val="E5B789"/>
      </a:accent6>
      <a:hlink>
        <a:srgbClr val="FF9900"/>
      </a:hlink>
      <a:folHlink>
        <a:srgbClr val="990000"/>
      </a:folHlink>
    </a:clrScheme>
    <a:fontScheme name="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5B75B"/>
      </a:accent6>
      <a:hlink>
        <a:srgbClr val="FF9900"/>
      </a:hlink>
      <a:folHlink>
        <a:srgbClr val="9966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流畅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AAAAAA"/>
      </a:accent3>
      <a:accent4>
        <a:srgbClr val="DCDCDC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微软雅黑"/>
        <a:ea typeface="微软雅黑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BF5F9"/>
        </a:dk2>
        <a:lt2>
          <a:srgbClr val="04617B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CDCDC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微软雅黑"/>
        <a:ea typeface="微软雅黑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5672</Words>
  <Application>WPS 演示</Application>
  <PresentationFormat>全屏显示(4:3)</PresentationFormat>
  <Paragraphs>681</Paragraphs>
  <Slides>45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45</vt:i4>
      </vt:variant>
    </vt:vector>
  </HeadingPairs>
  <TitlesOfParts>
    <vt:vector size="77" baseType="lpstr">
      <vt:lpstr>Arial</vt:lpstr>
      <vt:lpstr>宋体</vt:lpstr>
      <vt:lpstr>Wingdings</vt:lpstr>
      <vt:lpstr>FrutigerNext LT Regular</vt:lpstr>
      <vt:lpstr>Calibri</vt:lpstr>
      <vt:lpstr>MS PGothic</vt:lpstr>
      <vt:lpstr>华文细黑</vt:lpstr>
      <vt:lpstr>Constantia</vt:lpstr>
      <vt:lpstr>微软雅黑</vt:lpstr>
      <vt:lpstr>Wingdings 2</vt:lpstr>
      <vt:lpstr>黑体</vt:lpstr>
      <vt:lpstr>字魂70号-灵悦黑体</vt:lpstr>
      <vt:lpstr>Segoe UI</vt:lpstr>
      <vt:lpstr>华文中宋</vt:lpstr>
      <vt:lpstr>Calibri Light</vt:lpstr>
      <vt:lpstr>隶书</vt:lpstr>
      <vt:lpstr>Arial Unicode MS</vt:lpstr>
      <vt:lpstr>Malgun Gothic</vt:lpstr>
      <vt:lpstr>Arial Black</vt:lpstr>
      <vt:lpstr>医院护理岗位管理</vt:lpstr>
      <vt:lpstr>2_自定义设计方案</vt:lpstr>
      <vt:lpstr>1_自定义设计方案</vt:lpstr>
      <vt:lpstr>流畅</vt:lpstr>
      <vt:lpstr>自定义设计方案</vt:lpstr>
      <vt:lpstr>1_流畅</vt:lpstr>
      <vt:lpstr>2_流畅</vt:lpstr>
      <vt:lpstr>1_医院护理岗位管理</vt:lpstr>
      <vt:lpstr>3_流畅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 杠杆作用</vt:lpstr>
      <vt:lpstr>2.摩擦力</vt:lpstr>
      <vt:lpstr>3. 平衡与稳定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zz</cp:lastModifiedBy>
  <cp:revision>648</cp:revision>
  <dcterms:created xsi:type="dcterms:W3CDTF">2012-08-31T16:03:00Z</dcterms:created>
  <dcterms:modified xsi:type="dcterms:W3CDTF">2025-07-27T13:03:24Z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C2146DC5057A4B7A95117DF13F4E6757</vt:lpwstr>
  </property>
</Properties>
</file>