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7" r:id="rId6"/>
    <p:sldMasterId id="2147483709" r:id="rId7"/>
    <p:sldMasterId id="2147483721" r:id="rId8"/>
    <p:sldMasterId id="2147483733" r:id="rId9"/>
    <p:sldMasterId id="2147483746" r:id="rId10"/>
    <p:sldMasterId id="2147483752" r:id="rId11"/>
    <p:sldMasterId id="2147483765" r:id="rId12"/>
  </p:sldMasterIdLst>
  <p:notesMasterIdLst>
    <p:notesMasterId r:id="rId14"/>
  </p:notesMasterIdLst>
  <p:handoutMasterIdLst>
    <p:handoutMasterId r:id="rId89"/>
  </p:handoutMasterIdLst>
  <p:sldIdLst>
    <p:sldId id="764" r:id="rId13"/>
    <p:sldId id="766" r:id="rId15"/>
    <p:sldId id="768" r:id="rId16"/>
    <p:sldId id="770" r:id="rId17"/>
    <p:sldId id="772" r:id="rId18"/>
    <p:sldId id="774" r:id="rId19"/>
    <p:sldId id="775" r:id="rId20"/>
    <p:sldId id="525" r:id="rId21"/>
    <p:sldId id="531" r:id="rId22"/>
    <p:sldId id="532" r:id="rId23"/>
    <p:sldId id="538" r:id="rId24"/>
    <p:sldId id="539" r:id="rId25"/>
    <p:sldId id="777" r:id="rId26"/>
    <p:sldId id="521" r:id="rId27"/>
    <p:sldId id="541" r:id="rId28"/>
    <p:sldId id="780" r:id="rId29"/>
    <p:sldId id="542" r:id="rId30"/>
    <p:sldId id="781" r:id="rId31"/>
    <p:sldId id="783" r:id="rId32"/>
    <p:sldId id="784" r:id="rId33"/>
    <p:sldId id="785" r:id="rId34"/>
    <p:sldId id="547" r:id="rId35"/>
    <p:sldId id="550" r:id="rId36"/>
    <p:sldId id="551" r:id="rId37"/>
    <p:sldId id="552" r:id="rId38"/>
    <p:sldId id="553" r:id="rId39"/>
    <p:sldId id="554" r:id="rId40"/>
    <p:sldId id="555" r:id="rId41"/>
    <p:sldId id="559" r:id="rId42"/>
    <p:sldId id="566" r:id="rId43"/>
    <p:sldId id="569" r:id="rId44"/>
    <p:sldId id="570" r:id="rId45"/>
    <p:sldId id="565" r:id="rId46"/>
    <p:sldId id="571" r:id="rId47"/>
    <p:sldId id="572" r:id="rId48"/>
    <p:sldId id="573" r:id="rId49"/>
    <p:sldId id="574" r:id="rId50"/>
    <p:sldId id="575" r:id="rId51"/>
    <p:sldId id="577" r:id="rId52"/>
    <p:sldId id="576" r:id="rId53"/>
    <p:sldId id="581" r:id="rId54"/>
    <p:sldId id="584" r:id="rId55"/>
    <p:sldId id="582" r:id="rId56"/>
    <p:sldId id="585" r:id="rId57"/>
    <p:sldId id="586" r:id="rId58"/>
    <p:sldId id="587" r:id="rId59"/>
    <p:sldId id="588" r:id="rId60"/>
    <p:sldId id="593" r:id="rId61"/>
    <p:sldId id="786" r:id="rId62"/>
    <p:sldId id="787" r:id="rId63"/>
    <p:sldId id="788" r:id="rId64"/>
    <p:sldId id="789" r:id="rId65"/>
    <p:sldId id="790" r:id="rId66"/>
    <p:sldId id="791" r:id="rId67"/>
    <p:sldId id="613" r:id="rId68"/>
    <p:sldId id="615" r:id="rId69"/>
    <p:sldId id="792" r:id="rId70"/>
    <p:sldId id="618" r:id="rId71"/>
    <p:sldId id="621" r:id="rId72"/>
    <p:sldId id="793" r:id="rId73"/>
    <p:sldId id="794" r:id="rId74"/>
    <p:sldId id="795" r:id="rId75"/>
    <p:sldId id="632" r:id="rId76"/>
    <p:sldId id="633" r:id="rId77"/>
    <p:sldId id="635" r:id="rId78"/>
    <p:sldId id="634" r:id="rId79"/>
    <p:sldId id="796" r:id="rId80"/>
    <p:sldId id="797" r:id="rId81"/>
    <p:sldId id="639" r:id="rId82"/>
    <p:sldId id="641" r:id="rId83"/>
    <p:sldId id="798" r:id="rId84"/>
    <p:sldId id="800" r:id="rId85"/>
    <p:sldId id="659" r:id="rId86"/>
    <p:sldId id="660" r:id="rId87"/>
    <p:sldId id="802" r:id="rId88"/>
  </p:sldIdLst>
  <p:sldSz cx="12192000" cy="6858000"/>
  <p:notesSz cx="6858000" cy="9144000"/>
  <p:custDataLst>
    <p:tags r:id="rId94"/>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280" userDrawn="1">
          <p15:clr>
            <a:srgbClr val="A4A3A4"/>
          </p15:clr>
        </p15:guide>
        <p15:guide id="2" pos="37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CC00"/>
    <a:srgbClr val="FF3300"/>
    <a:srgbClr val="CC3300"/>
    <a:srgbClr val="996600"/>
    <a:srgbClr val="FF9933"/>
    <a:srgbClr val="00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50" d="100"/>
          <a:sy n="50" d="100"/>
        </p:scale>
        <p:origin x="-1734" y="-534"/>
      </p:cViewPr>
      <p:guideLst>
        <p:guide orient="horz" pos="2280"/>
        <p:guide pos="372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gs" Target="tags/tag162.xml"/><Relationship Id="rId93" Type="http://schemas.openxmlformats.org/officeDocument/2006/relationships/commentAuthors" Target="commentAuthors.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Master" Target="slideMasters/slideMaster8.xml"/><Relationship Id="rId89" Type="http://schemas.openxmlformats.org/officeDocument/2006/relationships/handoutMaster" Target="handoutMasters/handoutMaster1.xml"/><Relationship Id="rId88" Type="http://schemas.openxmlformats.org/officeDocument/2006/relationships/slide" Target="slides/slide75.xml"/><Relationship Id="rId87" Type="http://schemas.openxmlformats.org/officeDocument/2006/relationships/slide" Target="slides/slide74.xml"/><Relationship Id="rId86" Type="http://schemas.openxmlformats.org/officeDocument/2006/relationships/slide" Target="slides/slide73.xml"/><Relationship Id="rId85" Type="http://schemas.openxmlformats.org/officeDocument/2006/relationships/slide" Target="slides/slide72.xml"/><Relationship Id="rId84" Type="http://schemas.openxmlformats.org/officeDocument/2006/relationships/slide" Target="slides/slide71.xml"/><Relationship Id="rId83" Type="http://schemas.openxmlformats.org/officeDocument/2006/relationships/slide" Target="slides/slide70.xml"/><Relationship Id="rId82" Type="http://schemas.openxmlformats.org/officeDocument/2006/relationships/slide" Target="slides/slide69.xml"/><Relationship Id="rId81" Type="http://schemas.openxmlformats.org/officeDocument/2006/relationships/slide" Target="slides/slide68.xml"/><Relationship Id="rId80" Type="http://schemas.openxmlformats.org/officeDocument/2006/relationships/slide" Target="slides/slide67.xml"/><Relationship Id="rId8" Type="http://schemas.openxmlformats.org/officeDocument/2006/relationships/slideMaster" Target="slideMasters/slideMaster7.xml"/><Relationship Id="rId79" Type="http://schemas.openxmlformats.org/officeDocument/2006/relationships/slide" Target="slides/slide66.xml"/><Relationship Id="rId78" Type="http://schemas.openxmlformats.org/officeDocument/2006/relationships/slide" Target="slides/slide65.xml"/><Relationship Id="rId77" Type="http://schemas.openxmlformats.org/officeDocument/2006/relationships/slide" Target="slides/slide64.xml"/><Relationship Id="rId76" Type="http://schemas.openxmlformats.org/officeDocument/2006/relationships/slide" Target="slides/slide63.xml"/><Relationship Id="rId75" Type="http://schemas.openxmlformats.org/officeDocument/2006/relationships/slide" Target="slides/slide62.xml"/><Relationship Id="rId74" Type="http://schemas.openxmlformats.org/officeDocument/2006/relationships/slide" Target="slides/slide61.xml"/><Relationship Id="rId73" Type="http://schemas.openxmlformats.org/officeDocument/2006/relationships/slide" Target="slides/slide60.xml"/><Relationship Id="rId72" Type="http://schemas.openxmlformats.org/officeDocument/2006/relationships/slide" Target="slides/slide59.xml"/><Relationship Id="rId71" Type="http://schemas.openxmlformats.org/officeDocument/2006/relationships/slide" Target="slides/slide58.xml"/><Relationship Id="rId70" Type="http://schemas.openxmlformats.org/officeDocument/2006/relationships/slide" Target="slides/slide57.xml"/><Relationship Id="rId7" Type="http://schemas.openxmlformats.org/officeDocument/2006/relationships/slideMaster" Target="slideMasters/slideMaster6.xml"/><Relationship Id="rId69" Type="http://schemas.openxmlformats.org/officeDocument/2006/relationships/slide" Target="slides/slide56.xml"/><Relationship Id="rId68" Type="http://schemas.openxmlformats.org/officeDocument/2006/relationships/slide" Target="slides/slide55.xml"/><Relationship Id="rId67" Type="http://schemas.openxmlformats.org/officeDocument/2006/relationships/slide" Target="slides/slide54.xml"/><Relationship Id="rId66" Type="http://schemas.openxmlformats.org/officeDocument/2006/relationships/slide" Target="slides/slide53.xml"/><Relationship Id="rId65" Type="http://schemas.openxmlformats.org/officeDocument/2006/relationships/slide" Target="slides/slide52.xml"/><Relationship Id="rId64" Type="http://schemas.openxmlformats.org/officeDocument/2006/relationships/slide" Target="slides/slide51.xml"/><Relationship Id="rId63" Type="http://schemas.openxmlformats.org/officeDocument/2006/relationships/slide" Target="slides/slide50.xml"/><Relationship Id="rId62" Type="http://schemas.openxmlformats.org/officeDocument/2006/relationships/slide" Target="slides/slide49.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notesMaster" Target="notesMasters/notesMaster1.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28004" name="Rectangle 4"/>
          <p:cNvSpPr>
            <a:spLocks noGrp="1"/>
          </p:cNvSpPr>
          <p:nvPr>
            <p:ph type="sldImg" idx="2"/>
          </p:nvPr>
        </p:nvSpPr>
        <p:spPr>
          <a:xfrm>
            <a:off x="381000" y="685800"/>
            <a:ext cx="6096000" cy="3429000"/>
          </a:xfrm>
          <a:prstGeom prst="rect">
            <a:avLst/>
          </a:prstGeom>
          <a:noFill/>
          <a:ln w="9525">
            <a:noFill/>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8" name="Rectangle 6"/>
          <p:cNvSpPr>
            <a:spLocks noGrp="1" noChangeArrowheads="1"/>
          </p:cNvSpPr>
          <p:nvPr>
            <p:ph type="ftr" sz="quarter" idx="4"/>
          </p:nvPr>
        </p:nvSpPr>
        <p:spPr bwMode="auto">
          <a:xfrm>
            <a:off x="0" y="868680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15.emf"/><Relationship Id="rId6" Type="http://schemas.openxmlformats.org/officeDocument/2006/relationships/tags" Target="../tags/tag3.xml"/><Relationship Id="rId5" Type="http://schemas.openxmlformats.org/officeDocument/2006/relationships/image" Target="../media/image14.emf"/><Relationship Id="rId4" Type="http://schemas.openxmlformats.org/officeDocument/2006/relationships/tags" Target="../tags/tag2.xml"/><Relationship Id="rId3" Type="http://schemas.openxmlformats.org/officeDocument/2006/relationships/image" Target="../media/image13.png"/><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49" charset="-122"/>
                <a:sym typeface="黑体" panose="02010609060101010101" pitchFamily="49"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dirty="0"/>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AndObj" preserve="1">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704850"/>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09600" y="1935163"/>
            <a:ext cx="5384800" cy="2117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09600" y="4205288"/>
            <a:ext cx="5384800" cy="21193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half" idx="3"/>
          </p:nvPr>
        </p:nvSpPr>
        <p:spPr>
          <a:xfrm>
            <a:off x="6197600" y="1935163"/>
            <a:ext cx="5384800"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页脚占位符 6"/>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8" name="灯片编号占位符 7"/>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4.xml"/><Relationship Id="rId8" Type="http://schemas.openxmlformats.org/officeDocument/2006/relationships/slideLayout" Target="../slideLayouts/slideLayout103.xml"/><Relationship Id="rId7" Type="http://schemas.openxmlformats.org/officeDocument/2006/relationships/slideLayout" Target="../slideLayouts/slideLayout102.xml"/><Relationship Id="rId6" Type="http://schemas.openxmlformats.org/officeDocument/2006/relationships/slideLayout" Target="../slideLayouts/slideLayout101.xml"/><Relationship Id="rId5" Type="http://schemas.openxmlformats.org/officeDocument/2006/relationships/slideLayout" Target="../slideLayouts/slideLayout100.xml"/><Relationship Id="rId4" Type="http://schemas.openxmlformats.org/officeDocument/2006/relationships/slideLayout" Target="../slideLayouts/slideLayout99.xml"/><Relationship Id="rId3" Type="http://schemas.openxmlformats.org/officeDocument/2006/relationships/slideLayout" Target="../slideLayouts/slideLayout98.xml"/><Relationship Id="rId2" Type="http://schemas.openxmlformats.org/officeDocument/2006/relationships/slideLayout" Target="../slideLayouts/slideLayout97.xml"/><Relationship Id="rId13" Type="http://schemas.openxmlformats.org/officeDocument/2006/relationships/theme" Target="../theme/theme10.xml"/><Relationship Id="rId12" Type="http://schemas.openxmlformats.org/officeDocument/2006/relationships/slideLayout" Target="../slideLayouts/slideLayout107.xml"/><Relationship Id="rId11" Type="http://schemas.openxmlformats.org/officeDocument/2006/relationships/slideLayout" Target="../slideLayouts/slideLayout106.xml"/><Relationship Id="rId10" Type="http://schemas.openxmlformats.org/officeDocument/2006/relationships/slideLayout" Target="../slideLayouts/slideLayout105.xml"/><Relationship Id="rId1" Type="http://schemas.openxmlformats.org/officeDocument/2006/relationships/slideLayout" Target="../slideLayouts/slideLayout96.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6.xml"/><Relationship Id="rId8" Type="http://schemas.openxmlformats.org/officeDocument/2006/relationships/slideLayout" Target="../slideLayouts/slideLayout115.xml"/><Relationship Id="rId7" Type="http://schemas.openxmlformats.org/officeDocument/2006/relationships/slideLayout" Target="../slideLayouts/slideLayout114.xml"/><Relationship Id="rId6" Type="http://schemas.openxmlformats.org/officeDocument/2006/relationships/slideLayout" Target="../slideLayouts/slideLayout113.xml"/><Relationship Id="rId5" Type="http://schemas.openxmlformats.org/officeDocument/2006/relationships/slideLayout" Target="../slideLayouts/slideLayout112.xml"/><Relationship Id="rId4" Type="http://schemas.openxmlformats.org/officeDocument/2006/relationships/slideLayout" Target="../slideLayouts/slideLayout111.xml"/><Relationship Id="rId3" Type="http://schemas.openxmlformats.org/officeDocument/2006/relationships/slideLayout" Target="../slideLayouts/slideLayout110.xml"/><Relationship Id="rId2" Type="http://schemas.openxmlformats.org/officeDocument/2006/relationships/slideLayout" Target="../slideLayouts/slideLayout109.xml"/><Relationship Id="rId13" Type="http://schemas.openxmlformats.org/officeDocument/2006/relationships/theme" Target="../theme/theme11.xml"/><Relationship Id="rId12" Type="http://schemas.openxmlformats.org/officeDocument/2006/relationships/slideLayout" Target="../slideLayouts/slideLayout119.xml"/><Relationship Id="rId11" Type="http://schemas.openxmlformats.org/officeDocument/2006/relationships/slideLayout" Target="../slideLayouts/slideLayout118.xml"/><Relationship Id="rId10" Type="http://schemas.openxmlformats.org/officeDocument/2006/relationships/slideLayout" Target="../slideLayouts/slideLayout117.xml"/><Relationship Id="rId1"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jpeg"/><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5" Type="http://schemas.openxmlformats.org/officeDocument/2006/relationships/theme" Target="../theme/theme5.xml"/><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image" Target="../media/image6.jpeg"/><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3" Type="http://schemas.openxmlformats.org/officeDocument/2006/relationships/theme" Target="../theme/theme6.xml"/><Relationship Id="rId12" Type="http://schemas.openxmlformats.org/officeDocument/2006/relationships/image" Target="../media/image3.jpeg"/><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3" Type="http://schemas.openxmlformats.org/officeDocument/2006/relationships/theme" Target="../theme/theme7.xml"/><Relationship Id="rId12" Type="http://schemas.openxmlformats.org/officeDocument/2006/relationships/image" Target="../media/image9.jpeg"/><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3" Type="http://schemas.openxmlformats.org/officeDocument/2006/relationships/theme" Target="../theme/theme8.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95.xml"/><Relationship Id="rId4" Type="http://schemas.openxmlformats.org/officeDocument/2006/relationships/slideLayout" Target="../slideLayouts/slideLayout94.xml"/><Relationship Id="rId3" Type="http://schemas.openxmlformats.org/officeDocument/2006/relationships/slideLayout" Target="../slideLayouts/slideLayout93.xml"/><Relationship Id="rId2" Type="http://schemas.openxmlformats.org/officeDocument/2006/relationships/slideLayout" Target="../slideLayouts/slideLayout92.xml"/><Relationship Id="rId1"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46"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p:nvPr/>
        </p:nvSpPr>
        <p:spPr>
          <a:xfrm>
            <a:off x="-3122083" y="-100012"/>
            <a:ext cx="2978149" cy="5307012"/>
          </a:xfrm>
          <a:prstGeom prst="rect">
            <a:avLst/>
          </a:prstGeom>
          <a:noFill/>
          <a:ln w="9525">
            <a:noFill/>
          </a:ln>
        </p:spPr>
        <p:txBody>
          <a:bodyPr lIns="106832" tIns="53417" rIns="106832" bIns="53417"/>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英文标题</a:t>
            </a:r>
            <a:r>
              <a:rPr lang="en-US" altLang="zh-CN" sz="1600" dirty="0">
                <a:latin typeface="华文细黑" panose="02010600040101010101" pitchFamily="2" charset="-122"/>
                <a:ea typeface="华文细黑" panose="02010600040101010101" pitchFamily="2" charset="-122"/>
              </a:rPr>
              <a:t>:20-30pt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7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中文标题</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英文正文</a:t>
            </a:r>
            <a:r>
              <a:rPr lang="en-US" altLang="zh-CN" sz="1600" dirty="0">
                <a:latin typeface="华文细黑" panose="02010600040101010101" pitchFamily="2" charset="-122"/>
                <a:ea typeface="华文细黑" panose="02010600040101010101" pitchFamily="2" charset="-122"/>
              </a:rPr>
              <a:t>:18-20pt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:18--20pt  </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中文正文</a:t>
            </a:r>
            <a:r>
              <a:rPr lang="en-US" altLang="zh-CN" sz="1600" dirty="0">
                <a:latin typeface="华文细黑" panose="02010600040101010101" pitchFamily="2" charset="-122"/>
                <a:ea typeface="华文细黑" panose="02010600040101010101" pitchFamily="2" charset="-122"/>
              </a:rPr>
              <a:t>:18-24pt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):16-20pt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r>
              <a:rPr lang="en-US" altLang="zh-CN" sz="1600" dirty="0">
                <a:latin typeface="华文细黑" panose="02010600040101010101" pitchFamily="2" charset="-122"/>
                <a:ea typeface="华文细黑" panose="02010600040101010101" pitchFamily="2" charset="-122"/>
              </a:rPr>
              <a:t>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p:nvPr/>
        </p:nvSpPr>
        <p:spPr>
          <a:xfrm>
            <a:off x="-1009649" y="135953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1" name="Rectangle 160"/>
          <p:cNvSpPr/>
          <p:nvPr/>
        </p:nvSpPr>
        <p:spPr>
          <a:xfrm>
            <a:off x="-1009649" y="524891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2" name="Rectangle 229"/>
          <p:cNvSpPr/>
          <p:nvPr/>
        </p:nvSpPr>
        <p:spPr>
          <a:xfrm>
            <a:off x="-1009649" y="18659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3" name="Rectangle 232"/>
          <p:cNvSpPr/>
          <p:nvPr/>
        </p:nvSpPr>
        <p:spPr>
          <a:xfrm>
            <a:off x="-1009649" y="4817110"/>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4" name="Rectangle 233"/>
          <p:cNvSpPr/>
          <p:nvPr/>
        </p:nvSpPr>
        <p:spPr>
          <a:xfrm>
            <a:off x="-1009649" y="57521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1035" name="Line 235"/>
          <p:cNvSpPr/>
          <p:nvPr/>
        </p:nvSpPr>
        <p:spPr>
          <a:xfrm flipH="1">
            <a:off x="-2832100" y="2420938"/>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5pPr>
      <a:lvl6pPr marL="4572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6pPr>
      <a:lvl7pPr marL="9144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7pPr>
      <a:lvl8pPr marL="13716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8pPr>
      <a:lvl9pPr marL="18288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p:nvPr/>
        </p:nvSpPr>
        <p:spPr>
          <a:xfrm>
            <a:off x="-3312583" y="-100012"/>
            <a:ext cx="3227916" cy="5308600"/>
          </a:xfrm>
          <a:prstGeom prst="rect">
            <a:avLst/>
          </a:prstGeom>
          <a:noFill/>
          <a:ln w="9525">
            <a:noFill/>
          </a:ln>
        </p:spPr>
        <p:txBody>
          <a:bodyPr lIns="106832" tIns="53417" rIns="106832" bIns="53417"/>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英文目录标题</a:t>
            </a:r>
            <a:r>
              <a:rPr lang="en-US" altLang="zh-CN" sz="1600" dirty="0">
                <a:latin typeface="华文细黑" panose="02010600040101010101" pitchFamily="2" charset="-122"/>
                <a:ea typeface="华文细黑" panose="02010600040101010101" pitchFamily="2" charset="-122"/>
              </a:rPr>
              <a:t>:20-40pt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中文目录标题</a:t>
            </a:r>
            <a:r>
              <a:rPr lang="en-US" altLang="zh-CN" sz="1600" dirty="0">
                <a:latin typeface="华文细黑" panose="02010600040101010101" pitchFamily="2" charset="-122"/>
                <a:ea typeface="华文细黑" panose="02010600040101010101" pitchFamily="2" charset="-122"/>
              </a:rPr>
              <a:t>:35-40pt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英文目录正文</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:16-24pt  </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中文目录正文</a:t>
            </a:r>
            <a:r>
              <a:rPr lang="en-US" altLang="zh-CN" sz="1600" dirty="0">
                <a:latin typeface="华文细黑" panose="02010600040101010101" pitchFamily="2" charset="-122"/>
                <a:ea typeface="华文细黑" panose="02010600040101010101" pitchFamily="2" charset="-122"/>
              </a:rPr>
              <a:t>:28-30pt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):18-30pt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2054" name="Rectangle 21"/>
          <p:cNvSpPr/>
          <p:nvPr/>
        </p:nvSpPr>
        <p:spPr>
          <a:xfrm>
            <a:off x="-1009649" y="1432560"/>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5" name="Rectangle 22"/>
          <p:cNvSpPr/>
          <p:nvPr/>
        </p:nvSpPr>
        <p:spPr>
          <a:xfrm>
            <a:off x="-1009649" y="193579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6" name="Rectangle 25"/>
          <p:cNvSpPr/>
          <p:nvPr/>
        </p:nvSpPr>
        <p:spPr>
          <a:xfrm>
            <a:off x="-1009649" y="5320348"/>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7" name="Rectangle 26"/>
          <p:cNvSpPr/>
          <p:nvPr/>
        </p:nvSpPr>
        <p:spPr>
          <a:xfrm>
            <a:off x="-1009649" y="4888548"/>
            <a:ext cx="337820" cy="392430"/>
          </a:xfrm>
          <a:prstGeom prst="rect">
            <a:avLst/>
          </a:prstGeom>
          <a:solidFill>
            <a:schemeClr val="tx1"/>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2058" name="Line 29"/>
          <p:cNvSpPr/>
          <p:nvPr/>
        </p:nvSpPr>
        <p:spPr>
          <a:xfrm flipH="1">
            <a:off x="-2832100" y="2492375"/>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eaLnBrk="0" fontAlgn="base" hangingPunct="0">
        <a:spcBef>
          <a:spcPct val="20000"/>
        </a:spcBef>
        <a:spcAft>
          <a:spcPct val="0"/>
        </a:spcAft>
        <a:buChar char="»"/>
        <a:defRPr sz="1700">
          <a:solidFill>
            <a:schemeClr val="tx1"/>
          </a:solidFill>
          <a:latin typeface="+mn-lt"/>
          <a:ea typeface="+mn-ea"/>
        </a:defRPr>
      </a:lvl6pPr>
      <a:lvl7pPr marL="2717800" indent="-201930" algn="l" defTabSz="802005" rtl="0" eaLnBrk="0" fontAlgn="base" hangingPunct="0">
        <a:spcBef>
          <a:spcPct val="20000"/>
        </a:spcBef>
        <a:spcAft>
          <a:spcPct val="0"/>
        </a:spcAft>
        <a:buChar char="»"/>
        <a:defRPr sz="1700">
          <a:solidFill>
            <a:schemeClr val="tx1"/>
          </a:solidFill>
          <a:latin typeface="+mn-lt"/>
          <a:ea typeface="+mn-ea"/>
        </a:defRPr>
      </a:lvl7pPr>
      <a:lvl8pPr marL="3175000" indent="-201930" algn="l" defTabSz="802005" rtl="0" eaLnBrk="0" fontAlgn="base" hangingPunct="0">
        <a:spcBef>
          <a:spcPct val="20000"/>
        </a:spcBef>
        <a:spcAft>
          <a:spcPct val="0"/>
        </a:spcAft>
        <a:buChar char="»"/>
        <a:defRPr sz="1700">
          <a:solidFill>
            <a:schemeClr val="tx1"/>
          </a:solidFill>
          <a:latin typeface="+mn-lt"/>
          <a:ea typeface="+mn-ea"/>
        </a:defRPr>
      </a:lvl8pPr>
      <a:lvl9pPr marL="3632200" indent="-201930" algn="l" defTabSz="802005" rtl="0" eaLnBrk="0" fontAlgn="base" hangingPunct="0">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4098" name="任意多边形 6"/>
          <p:cNvSpPr/>
          <p:nvPr/>
        </p:nvSpPr>
        <p:spPr>
          <a:xfrm>
            <a:off x="-12700" y="-7937"/>
            <a:ext cx="12217400" cy="1041400"/>
          </a:xfrm>
          <a:custGeom>
            <a:avLst/>
            <a:gdLst>
              <a:gd name="txL" fmla="*/ 0 w 5772"/>
              <a:gd name="txT" fmla="*/ 0 h 656"/>
              <a:gd name="txR" fmla="*/ 5772 w 5772"/>
              <a:gd name="txB" fmla="*/ 656 h 656"/>
            </a:gdLst>
            <a:ahLst/>
            <a:cxnLst>
              <a:cxn ang="0">
                <a:pos x="9525" y="3175"/>
              </a:cxn>
              <a:cxn ang="0">
                <a:pos x="4035425" y="0"/>
              </a:cxn>
              <a:cxn ang="0">
                <a:pos x="6943725" y="582613"/>
              </a:cxn>
              <a:cxn ang="0">
                <a:pos x="9153525" y="87313"/>
              </a:cxn>
              <a:cxn ang="0">
                <a:pos x="9163050" y="338138"/>
              </a:cxn>
              <a:cxn ang="0">
                <a:pos x="6829425" y="696913"/>
              </a:cxn>
              <a:cxn ang="0">
                <a:pos x="2362200" y="319088"/>
              </a:cxn>
              <a:cxn ang="0">
                <a:pos x="0" y="1041401"/>
              </a:cxn>
              <a:cxn ang="0">
                <a:pos x="9525" y="3175"/>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4099" name="任意多边形 7"/>
          <p:cNvSpPr/>
          <p:nvPr/>
        </p:nvSpPr>
        <p:spPr bwMode="auto">
          <a:xfrm>
            <a:off x="5841999" y="-7938"/>
            <a:ext cx="6350001" cy="63817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w 3000"/>
              <a:gd name="T11" fmla="*/ 0 h 595"/>
              <a:gd name="T12" fmla="*/ 3000 w 3000"/>
              <a:gd name="T13" fmla="*/ 595 h 595"/>
            </a:gdLst>
            <a:ahLst/>
            <a:cxnLst>
              <a:cxn ang="0">
                <a:pos x="T0" y="T1"/>
              </a:cxn>
              <a:cxn ang="0">
                <a:pos x="T2" y="T3"/>
              </a:cxn>
              <a:cxn ang="0">
                <a:pos x="T4" y="T5"/>
              </a:cxn>
              <a:cxn ang="0">
                <a:pos x="T6" y="T7"/>
              </a:cxn>
              <a:cxn ang="0">
                <a:pos x="T8" y="T9"/>
              </a:cxn>
            </a:cxnLst>
            <a:rect l="T10" t="T11" r="T12" b="T1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10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410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日期占位符 9"/>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F587A0F-B737-4CA0-B30A-6F212F5825E2}"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3" name="页脚占位符 21"/>
          <p:cNvSpPr>
            <a:spLocks noGrp="1" noChangeArrowheads="1"/>
          </p:cNvSpPr>
          <p:nvPr>
            <p:ph type="ftr" sz="quarter" idx="3"/>
          </p:nvPr>
        </p:nvSpPr>
        <p:spPr bwMode="auto">
          <a:xfrm>
            <a:off x="3556000" y="6356350"/>
            <a:ext cx="4470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4104" name="灯片编号占位符 17"/>
          <p:cNvSpPr>
            <a:spLocks noGrp="1" noChangeArrowheads="1"/>
          </p:cNvSpPr>
          <p:nvPr>
            <p:ph type="sldNum" sz="quarter" idx="4"/>
          </p:nvPr>
        </p:nvSpPr>
        <p:spPr bwMode="auto">
          <a:xfrm>
            <a:off x="10566400" y="6356350"/>
            <a:ext cx="101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grpSp>
        <p:nvGrpSpPr>
          <p:cNvPr id="4107" name="组合 1"/>
          <p:cNvGrpSpPr/>
          <p:nvPr/>
        </p:nvGrpSpPr>
        <p:grpSpPr>
          <a:xfrm>
            <a:off x="-25400" y="203200"/>
            <a:ext cx="12240684" cy="647700"/>
            <a:chOff x="0" y="0"/>
            <a:chExt cx="9180548" cy="649224"/>
          </a:xfrm>
        </p:grpSpPr>
        <p:grpSp>
          <p:nvGrpSpPr>
            <p:cNvPr id="4108" name="任意多边形 11"/>
            <p:cNvGrpSpPr/>
            <p:nvPr/>
          </p:nvGrpSpPr>
          <p:grpSpPr>
            <a:xfrm>
              <a:off x="12954" y="-228119"/>
              <a:ext cx="9131843" cy="1050979"/>
              <a:chOff x="0" y="0"/>
              <a:chExt cx="9131808" cy="1048512"/>
            </a:xfrm>
          </p:grpSpPr>
          <p:pic>
            <p:nvPicPr>
              <p:cNvPr id="4112" name="任意多边形 11"/>
              <p:cNvPicPr/>
              <p:nvPr/>
            </p:nvPicPr>
            <p:blipFill>
              <a:blip r:embed="rId14"/>
              <a:stretch>
                <a:fillRect/>
              </a:stretch>
            </p:blipFill>
            <p:spPr>
              <a:xfrm>
                <a:off x="0" y="0"/>
                <a:ext cx="9131808" cy="1048512"/>
              </a:xfrm>
              <a:prstGeom prst="rect">
                <a:avLst/>
              </a:prstGeom>
              <a:noFill/>
              <a:ln w="9525">
                <a:noFill/>
              </a:ln>
            </p:spPr>
          </p:pic>
          <p:sp>
            <p:nvSpPr>
              <p:cNvPr id="4" name="Text Box 12"/>
              <p:cNvSpPr txBox="1">
                <a:spLocks noChangeArrowheads="1"/>
              </p:cNvSpPr>
              <p:nvPr/>
            </p:nvSpPr>
            <p:spPr bwMode="auto">
              <a:xfrm rot="21435692">
                <a:off x="-23195" y="44684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bg1"/>
                    </a:solidFill>
                    <a:latin typeface="FrutigerNext LT Regular"/>
                    <a:ea typeface="MS PGothic" panose="020B0600070205080204" pitchFamily="34" charset="-128"/>
                  </a:defRPr>
                </a:lvl1pPr>
                <a:lvl2pPr marL="742950" indent="-285750" eaLnBrk="0" hangingPunct="0">
                  <a:defRPr sz="1400">
                    <a:solidFill>
                      <a:schemeClr val="bg1"/>
                    </a:solidFill>
                    <a:latin typeface="FrutigerNext LT Regular"/>
                    <a:ea typeface="MS PGothic" panose="020B0600070205080204" pitchFamily="34" charset="-128"/>
                  </a:defRPr>
                </a:lvl2pPr>
                <a:lvl3pPr marL="1143000" indent="-228600" eaLnBrk="0" hangingPunct="0">
                  <a:defRPr sz="1400">
                    <a:solidFill>
                      <a:schemeClr val="bg1"/>
                    </a:solidFill>
                    <a:latin typeface="FrutigerNext LT Regular"/>
                    <a:ea typeface="MS PGothic" panose="020B0600070205080204" pitchFamily="34" charset="-128"/>
                  </a:defRPr>
                </a:lvl3pPr>
                <a:lvl4pPr marL="1600200" indent="-228600" eaLnBrk="0" hangingPunct="0">
                  <a:defRPr sz="1400">
                    <a:solidFill>
                      <a:schemeClr val="bg1"/>
                    </a:solidFill>
                    <a:latin typeface="FrutigerNext LT Regular"/>
                    <a:ea typeface="MS PGothic" panose="020B0600070205080204" pitchFamily="34" charset="-128"/>
                  </a:defRPr>
                </a:lvl4pPr>
                <a:lvl5pPr marL="2057400" indent="-228600" eaLnBrk="0" hangingPunct="0">
                  <a:defRPr sz="1400">
                    <a:solidFill>
                      <a:schemeClr val="bg1"/>
                    </a:solidFill>
                    <a:latin typeface="FrutigerNext LT Regular"/>
                    <a:ea typeface="MS PGothic" panose="020B0600070205080204" pitchFamily="34" charset="-128"/>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smtClean="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nvGrpSpPr>
            <p:cNvPr id="4109" name="任意多边形 12"/>
            <p:cNvGrpSpPr/>
            <p:nvPr/>
          </p:nvGrpSpPr>
          <p:grpSpPr>
            <a:xfrm>
              <a:off x="12954" y="-154795"/>
              <a:ext cx="9156227" cy="910441"/>
              <a:chOff x="0" y="0"/>
              <a:chExt cx="9156192" cy="908304"/>
            </a:xfrm>
          </p:grpSpPr>
          <p:pic>
            <p:nvPicPr>
              <p:cNvPr id="4110" name="任意多边形 12"/>
              <p:cNvPicPr/>
              <p:nvPr/>
            </p:nvPicPr>
            <p:blipFill>
              <a:blip r:embed="rId15"/>
              <a:stretch>
                <a:fillRect/>
              </a:stretch>
            </p:blipFill>
            <p:spPr>
              <a:xfrm>
                <a:off x="0" y="0"/>
                <a:ext cx="9156192" cy="908304"/>
              </a:xfrm>
              <a:prstGeom prst="rect">
                <a:avLst/>
              </a:prstGeom>
              <a:noFill/>
              <a:ln w="9525">
                <a:noFill/>
              </a:ln>
            </p:spPr>
          </p:pic>
          <p:sp>
            <p:nvSpPr>
              <p:cNvPr id="4111" name="Text Box 15"/>
              <p:cNvSpPr txBox="1">
                <a:spLocks noChangeArrowheads="1"/>
              </p:cNvSpPr>
              <p:nvPr/>
            </p:nvSpPr>
            <p:spPr bwMode="auto">
              <a:xfrm rot="21435692">
                <a:off x="-15618" y="447211"/>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bg1"/>
                    </a:solidFill>
                    <a:latin typeface="FrutigerNext LT Regular"/>
                    <a:ea typeface="MS PGothic" panose="020B0600070205080204" pitchFamily="34" charset="-128"/>
                  </a:defRPr>
                </a:lvl1pPr>
                <a:lvl2pPr marL="742950" indent="-285750" eaLnBrk="0" hangingPunct="0">
                  <a:defRPr sz="1400">
                    <a:solidFill>
                      <a:schemeClr val="bg1"/>
                    </a:solidFill>
                    <a:latin typeface="FrutigerNext LT Regular"/>
                    <a:ea typeface="MS PGothic" panose="020B0600070205080204" pitchFamily="34" charset="-128"/>
                  </a:defRPr>
                </a:lvl2pPr>
                <a:lvl3pPr marL="1143000" indent="-228600" eaLnBrk="0" hangingPunct="0">
                  <a:defRPr sz="1400">
                    <a:solidFill>
                      <a:schemeClr val="bg1"/>
                    </a:solidFill>
                    <a:latin typeface="FrutigerNext LT Regular"/>
                    <a:ea typeface="MS PGothic" panose="020B0600070205080204" pitchFamily="34" charset="-128"/>
                  </a:defRPr>
                </a:lvl3pPr>
                <a:lvl4pPr marL="1600200" indent="-228600" eaLnBrk="0" hangingPunct="0">
                  <a:defRPr sz="1400">
                    <a:solidFill>
                      <a:schemeClr val="bg1"/>
                    </a:solidFill>
                    <a:latin typeface="FrutigerNext LT Regular"/>
                    <a:ea typeface="MS PGothic" panose="020B0600070205080204" pitchFamily="34" charset="-128"/>
                  </a:defRPr>
                </a:lvl4pPr>
                <a:lvl5pPr marL="2057400" indent="-228600" eaLnBrk="0" hangingPunct="0">
                  <a:defRPr sz="1400">
                    <a:solidFill>
                      <a:schemeClr val="bg1"/>
                    </a:solidFill>
                    <a:latin typeface="FrutigerNext LT Regular"/>
                    <a:ea typeface="MS PGothic" panose="020B0600070205080204" pitchFamily="34" charset="-128"/>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smtClean="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5122" name="任意多边形 6"/>
          <p:cNvSpPr/>
          <p:nvPr/>
        </p:nvSpPr>
        <p:spPr>
          <a:xfrm>
            <a:off x="-12700" y="-7937"/>
            <a:ext cx="12217400" cy="1041400"/>
          </a:xfrm>
          <a:custGeom>
            <a:avLst/>
            <a:gdLst>
              <a:gd name="txL" fmla="*/ 0 w 5772"/>
              <a:gd name="txT" fmla="*/ 0 h 656"/>
              <a:gd name="txR" fmla="*/ 5772 w 5772"/>
              <a:gd name="txB" fmla="*/ 656 h 656"/>
            </a:gdLst>
            <a:ahLst/>
            <a:cxnLst>
              <a:cxn ang="0">
                <a:pos x="9525" y="3175"/>
              </a:cxn>
              <a:cxn ang="0">
                <a:pos x="4035425" y="0"/>
              </a:cxn>
              <a:cxn ang="0">
                <a:pos x="6943725" y="582613"/>
              </a:cxn>
              <a:cxn ang="0">
                <a:pos x="9153525" y="87313"/>
              </a:cxn>
              <a:cxn ang="0">
                <a:pos x="9163050" y="338138"/>
              </a:cxn>
              <a:cxn ang="0">
                <a:pos x="6829425" y="696913"/>
              </a:cxn>
              <a:cxn ang="0">
                <a:pos x="2362200" y="319088"/>
              </a:cxn>
              <a:cxn ang="0">
                <a:pos x="0" y="1041401"/>
              </a:cxn>
              <a:cxn ang="0">
                <a:pos x="9525" y="3175"/>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9A9A9A">
                  <a:alpha val="54999"/>
                </a:srgbClr>
              </a:gs>
            </a:gsLst>
            <a:lin ang="5400000" scaled="1"/>
            <a:tileRect/>
          </a:gradFill>
          <a:ln w="9525">
            <a:noFill/>
          </a:ln>
        </p:spPr>
        <p:txBody>
          <a:bodyPr/>
          <a:p>
            <a:endParaRPr lang="zh-CN" altLang="en-US" sz="1865"/>
          </a:p>
        </p:txBody>
      </p:sp>
      <p:sp>
        <p:nvSpPr>
          <p:cNvPr id="5123" name="任意多边形 7"/>
          <p:cNvSpPr/>
          <p:nvPr/>
        </p:nvSpPr>
        <p:spPr bwMode="auto">
          <a:xfrm>
            <a:off x="5841999" y="-7938"/>
            <a:ext cx="6350001" cy="63817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w 3000"/>
              <a:gd name="T11" fmla="*/ 0 h 595"/>
              <a:gd name="T12" fmla="*/ 3000 w 3000"/>
              <a:gd name="T13" fmla="*/ 595 h 595"/>
            </a:gdLst>
            <a:ahLst/>
            <a:cxnLst>
              <a:cxn ang="0">
                <a:pos x="T0" y="T1"/>
              </a:cxn>
              <a:cxn ang="0">
                <a:pos x="T2" y="T3"/>
              </a:cxn>
              <a:cxn ang="0">
                <a:pos x="T4" y="T5"/>
              </a:cxn>
              <a:cxn ang="0">
                <a:pos x="T6" y="T7"/>
              </a:cxn>
              <a:cxn ang="0">
                <a:pos x="T8" y="T9"/>
              </a:cxn>
            </a:cxnLst>
            <a:rect l="T10" t="T11" r="T12" b="T1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7C7C7C">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nvGrpSpPr>
          <p:cNvPr id="5126" name="组合 1"/>
          <p:cNvGrpSpPr/>
          <p:nvPr/>
        </p:nvGrpSpPr>
        <p:grpSpPr>
          <a:xfrm>
            <a:off x="-25400" y="203200"/>
            <a:ext cx="12240684" cy="647700"/>
            <a:chOff x="0" y="0"/>
            <a:chExt cx="9180548" cy="649224"/>
          </a:xfrm>
        </p:grpSpPr>
        <p:grpSp>
          <p:nvGrpSpPr>
            <p:cNvPr id="5132" name="任意多边形 11"/>
            <p:cNvGrpSpPr/>
            <p:nvPr/>
          </p:nvGrpSpPr>
          <p:grpSpPr>
            <a:xfrm>
              <a:off x="12954" y="-228119"/>
              <a:ext cx="9131843" cy="1050979"/>
              <a:chOff x="0" y="0"/>
              <a:chExt cx="9131808" cy="1048512"/>
            </a:xfrm>
          </p:grpSpPr>
          <p:pic>
            <p:nvPicPr>
              <p:cNvPr id="5136" name="任意多边形 11"/>
              <p:cNvPicPr/>
              <p:nvPr/>
            </p:nvPicPr>
            <p:blipFill>
              <a:blip r:embed="rId13"/>
              <a:stretch>
                <a:fillRect/>
              </a:stretch>
            </p:blipFill>
            <p:spPr>
              <a:xfrm>
                <a:off x="0" y="0"/>
                <a:ext cx="9131808" cy="1048512"/>
              </a:xfrm>
              <a:prstGeom prst="rect">
                <a:avLst/>
              </a:prstGeom>
              <a:noFill/>
              <a:ln w="9525">
                <a:noFill/>
              </a:ln>
            </p:spPr>
          </p:pic>
          <p:sp>
            <p:nvSpPr>
              <p:cNvPr id="5127" name="Text Box 7"/>
              <p:cNvSpPr txBox="1">
                <a:spLocks noChangeArrowheads="1"/>
              </p:cNvSpPr>
              <p:nvPr/>
            </p:nvSpPr>
            <p:spPr bwMode="auto">
              <a:xfrm rot="21435692">
                <a:off x="-23195" y="44684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bg1"/>
                    </a:solidFill>
                    <a:latin typeface="FrutigerNext LT Regular"/>
                    <a:ea typeface="MS PGothic" panose="020B0600070205080204" pitchFamily="34" charset="-128"/>
                  </a:defRPr>
                </a:lvl1pPr>
                <a:lvl2pPr marL="742950" indent="-285750" eaLnBrk="0" hangingPunct="0">
                  <a:defRPr sz="1400">
                    <a:solidFill>
                      <a:schemeClr val="bg1"/>
                    </a:solidFill>
                    <a:latin typeface="FrutigerNext LT Regular"/>
                    <a:ea typeface="MS PGothic" panose="020B0600070205080204" pitchFamily="34" charset="-128"/>
                  </a:defRPr>
                </a:lvl2pPr>
                <a:lvl3pPr marL="1143000" indent="-228600" eaLnBrk="0" hangingPunct="0">
                  <a:defRPr sz="1400">
                    <a:solidFill>
                      <a:schemeClr val="bg1"/>
                    </a:solidFill>
                    <a:latin typeface="FrutigerNext LT Regular"/>
                    <a:ea typeface="MS PGothic" panose="020B0600070205080204" pitchFamily="34" charset="-128"/>
                  </a:defRPr>
                </a:lvl3pPr>
                <a:lvl4pPr marL="1600200" indent="-228600" eaLnBrk="0" hangingPunct="0">
                  <a:defRPr sz="1400">
                    <a:solidFill>
                      <a:schemeClr val="bg1"/>
                    </a:solidFill>
                    <a:latin typeface="FrutigerNext LT Regular"/>
                    <a:ea typeface="MS PGothic" panose="020B0600070205080204" pitchFamily="34" charset="-128"/>
                  </a:defRPr>
                </a:lvl4pPr>
                <a:lvl5pPr marL="2057400" indent="-228600" eaLnBrk="0" hangingPunct="0">
                  <a:defRPr sz="1400">
                    <a:solidFill>
                      <a:schemeClr val="bg1"/>
                    </a:solidFill>
                    <a:latin typeface="FrutigerNext LT Regular"/>
                    <a:ea typeface="MS PGothic" panose="020B0600070205080204" pitchFamily="34" charset="-128"/>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smtClean="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nvGrpSpPr>
            <p:cNvPr id="5133" name="任意多边形 12"/>
            <p:cNvGrpSpPr/>
            <p:nvPr/>
          </p:nvGrpSpPr>
          <p:grpSpPr>
            <a:xfrm>
              <a:off x="12954" y="-154795"/>
              <a:ext cx="9156227" cy="910441"/>
              <a:chOff x="0" y="0"/>
              <a:chExt cx="9156192" cy="908304"/>
            </a:xfrm>
          </p:grpSpPr>
          <p:pic>
            <p:nvPicPr>
              <p:cNvPr id="5134" name="任意多边形 12"/>
              <p:cNvPicPr/>
              <p:nvPr/>
            </p:nvPicPr>
            <p:blipFill>
              <a:blip r:embed="rId14"/>
              <a:stretch>
                <a:fillRect/>
              </a:stretch>
            </p:blipFill>
            <p:spPr>
              <a:xfrm>
                <a:off x="0" y="0"/>
                <a:ext cx="9156192" cy="908304"/>
              </a:xfrm>
              <a:prstGeom prst="rect">
                <a:avLst/>
              </a:prstGeom>
              <a:noFill/>
              <a:ln w="9525">
                <a:noFill/>
              </a:ln>
            </p:spPr>
          </p:pic>
          <p:sp>
            <p:nvSpPr>
              <p:cNvPr id="5130" name="Text Box 10"/>
              <p:cNvSpPr txBox="1">
                <a:spLocks noChangeArrowheads="1"/>
              </p:cNvSpPr>
              <p:nvPr/>
            </p:nvSpPr>
            <p:spPr bwMode="auto">
              <a:xfrm rot="21435692">
                <a:off x="-15618" y="447211"/>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bg1"/>
                    </a:solidFill>
                    <a:latin typeface="FrutigerNext LT Regular"/>
                    <a:ea typeface="MS PGothic" panose="020B0600070205080204" pitchFamily="34" charset="-128"/>
                  </a:defRPr>
                </a:lvl1pPr>
                <a:lvl2pPr marL="742950" indent="-285750" eaLnBrk="0" hangingPunct="0">
                  <a:defRPr sz="1400">
                    <a:solidFill>
                      <a:schemeClr val="bg1"/>
                    </a:solidFill>
                    <a:latin typeface="FrutigerNext LT Regular"/>
                    <a:ea typeface="MS PGothic" panose="020B0600070205080204" pitchFamily="34" charset="-128"/>
                  </a:defRPr>
                </a:lvl2pPr>
                <a:lvl3pPr marL="1143000" indent="-228600" eaLnBrk="0" hangingPunct="0">
                  <a:defRPr sz="1400">
                    <a:solidFill>
                      <a:schemeClr val="bg1"/>
                    </a:solidFill>
                    <a:latin typeface="FrutigerNext LT Regular"/>
                    <a:ea typeface="MS PGothic" panose="020B0600070205080204" pitchFamily="34" charset="-128"/>
                  </a:defRPr>
                </a:lvl3pPr>
                <a:lvl4pPr marL="1600200" indent="-228600" eaLnBrk="0" hangingPunct="0">
                  <a:defRPr sz="1400">
                    <a:solidFill>
                      <a:schemeClr val="bg1"/>
                    </a:solidFill>
                    <a:latin typeface="FrutigerNext LT Regular"/>
                    <a:ea typeface="MS PGothic" panose="020B0600070205080204" pitchFamily="34" charset="-128"/>
                  </a:defRPr>
                </a:lvl4pPr>
                <a:lvl5pPr marL="2057400" indent="-228600" eaLnBrk="0" hangingPunct="0">
                  <a:defRPr sz="1400">
                    <a:solidFill>
                      <a:schemeClr val="bg1"/>
                    </a:solidFill>
                    <a:latin typeface="FrutigerNext LT Regular"/>
                    <a:ea typeface="MS PGothic" panose="020B0600070205080204" pitchFamily="34" charset="-128"/>
                  </a:defRPr>
                </a:lvl5pPr>
                <a:lvl6pPr marL="25146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smtClean="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sp>
        <p:nvSpPr>
          <p:cNvPr id="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5128"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D1EAEE"/>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5652C4B-C189-464D-9E1E-DE7E13A1FDA7}" type="datetimeFigureOut">
              <a:rPr kumimoji="0" lang="zh-CN" altLang="en-US" sz="1200" b="0" i="0" u="none" strike="noStrike" kern="1200" cap="none" spc="0" normalizeH="0" baseline="0" noProof="0" smtClean="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4" name="页脚占位符 4"/>
          <p:cNvSpPr>
            <a:spLocks noGrp="1" noChangeArrowheads="1"/>
          </p:cNvSpPr>
          <p:nvPr>
            <p:ph type="ftr" sz="quarter" idx="3"/>
          </p:nvPr>
        </p:nvSpPr>
        <p:spPr bwMode="auto">
          <a:xfrm>
            <a:off x="3556000" y="6356350"/>
            <a:ext cx="4470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D1EAEE"/>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D1EAEE"/>
              </a:solidFill>
              <a:effectLst/>
              <a:uLnTx/>
              <a:uFillTx/>
              <a:latin typeface="+mn-lt"/>
              <a:ea typeface="+mn-ea"/>
              <a:cs typeface="+mn-cs"/>
            </a:endParaRPr>
          </a:p>
        </p:txBody>
      </p:sp>
      <p:sp>
        <p:nvSpPr>
          <p:cNvPr id="5135" name="灯片编号占位符 5"/>
          <p:cNvSpPr>
            <a:spLocks noGrp="1" noChangeArrowheads="1"/>
          </p:cNvSpPr>
          <p:nvPr>
            <p:ph type="sldNum" sz="quarter" idx="4"/>
          </p:nvPr>
        </p:nvSpPr>
        <p:spPr bwMode="auto">
          <a:xfrm>
            <a:off x="10566400" y="6356350"/>
            <a:ext cx="101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6146" name="单圆角矩形 13"/>
          <p:cNvSpPr/>
          <p:nvPr/>
        </p:nvSpPr>
        <p:spPr>
          <a:xfrm rot="420000" flipV="1">
            <a:off x="4220633" y="1108075"/>
            <a:ext cx="70104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pathLst>
              <a:path w="5257800" h="4114800">
                <a:moveTo>
                  <a:pt x="0" y="0"/>
                </a:moveTo>
                <a:lnTo>
                  <a:pt x="5107774" y="0"/>
                </a:lnTo>
                <a:lnTo>
                  <a:pt x="5257800" y="150026"/>
                </a:lnTo>
                <a:lnTo>
                  <a:pt x="5257800" y="4114800"/>
                </a:lnTo>
                <a:lnTo>
                  <a:pt x="0" y="4114800"/>
                </a:lnTo>
                <a:lnTo>
                  <a:pt x="0" y="0"/>
                </a:lnTo>
                <a:close/>
              </a:path>
            </a:pathLst>
          </a:custGeom>
          <a:solidFill>
            <a:srgbClr val="FFFFFF">
              <a:alpha val="100000"/>
            </a:srgbClr>
          </a:solidFill>
          <a:ln w="3175" cap="rnd" cmpd="sng">
            <a:solidFill>
              <a:srgbClr val="C0C0C0">
                <a:alpha val="100000"/>
              </a:srgbClr>
            </a:solidFill>
            <a:prstDash val="solid"/>
            <a:round/>
            <a:headEnd type="none" w="med" len="med"/>
            <a:tailEnd type="none" w="med" len="med"/>
          </a:ln>
          <a:effectLst>
            <a:outerShdw dist="38500" dir="7500040" sx="98500" sy="100079" kx="82423" algn="tl" rotWithShape="0">
              <a:srgbClr val="000000">
                <a:alpha val="25000"/>
              </a:srgbClr>
            </a:outerShdw>
          </a:effectLst>
        </p:spPr>
        <p:txBody>
          <a:bodyPr/>
          <a:p>
            <a:endParaRPr lang="zh-CN" altLang="en-US" sz="1865"/>
          </a:p>
        </p:txBody>
      </p:sp>
      <p:sp>
        <p:nvSpPr>
          <p:cNvPr id="6147" name="直角三角形 14"/>
          <p:cNvSpPr/>
          <p:nvPr/>
        </p:nvSpPr>
        <p:spPr>
          <a:xfrm rot="420000" flipV="1">
            <a:off x="10672233" y="5359400"/>
            <a:ext cx="207433" cy="155575"/>
          </a:xfrm>
          <a:prstGeom prst="rtTriangle">
            <a:avLst/>
          </a:prstGeom>
          <a:solidFill>
            <a:srgbClr val="FFFFFF"/>
          </a:solidFill>
          <a:ln w="12700" cap="flat" cmpd="sng">
            <a:solidFill>
              <a:srgbClr val="FFFFFF"/>
            </a:solidFill>
            <a:prstDash val="solid"/>
            <a:miter/>
            <a:headEnd type="none" w="med" len="med"/>
            <a:tailEnd type="none" w="med" len="med"/>
          </a:ln>
          <a:effectLst>
            <a:outerShdw dist="6350" dir="12899787" algn="ctr" rotWithShape="0">
              <a:srgbClr val="000000">
                <a:alpha val="42000"/>
              </a:srgbClr>
            </a:outerShdw>
          </a:effectLst>
        </p:spPr>
        <p:txBody>
          <a:bodyPr anchor="ctr" anchorCtr="0"/>
          <a:p>
            <a:pPr lvl="0" algn="ctr" eaLnBrk="1" hangingPunct="1"/>
            <a:endParaRPr lang="en-US" altLang="zh-CN" sz="2400" dirty="0">
              <a:solidFill>
                <a:srgbClr val="FFFFFF"/>
              </a:solidFill>
              <a:latin typeface="Constantia" panose="02030602050306030303" pitchFamily="18" charset="0"/>
              <a:ea typeface="宋体" panose="02010600030101010101" pitchFamily="2" charset="-122"/>
            </a:endParaRPr>
          </a:p>
        </p:txBody>
      </p:sp>
      <p:sp>
        <p:nvSpPr>
          <p:cNvPr id="6148" name="任意多边形 15"/>
          <p:cNvSpPr/>
          <p:nvPr/>
        </p:nvSpPr>
        <p:spPr>
          <a:xfrm flipV="1">
            <a:off x="-12700" y="5816600"/>
            <a:ext cx="12217400" cy="1041400"/>
          </a:xfrm>
          <a:custGeom>
            <a:avLst/>
            <a:gdLst>
              <a:gd name="txL" fmla="*/ 0 w 5772"/>
              <a:gd name="txT" fmla="*/ 0 h 656"/>
              <a:gd name="txR" fmla="*/ 5772 w 5772"/>
              <a:gd name="txB" fmla="*/ 656 h 656"/>
            </a:gdLst>
            <a:ahLst/>
            <a:cxnLst>
              <a:cxn ang="0">
                <a:pos x="9525" y="3175"/>
              </a:cxn>
              <a:cxn ang="0">
                <a:pos x="4035425" y="0"/>
              </a:cxn>
              <a:cxn ang="0">
                <a:pos x="6943725" y="582613"/>
              </a:cxn>
              <a:cxn ang="0">
                <a:pos x="9153525" y="87313"/>
              </a:cxn>
              <a:cxn ang="0">
                <a:pos x="9163050" y="338138"/>
              </a:cxn>
              <a:cxn ang="0">
                <a:pos x="6829425" y="696913"/>
              </a:cxn>
              <a:cxn ang="0">
                <a:pos x="2362200" y="319088"/>
              </a:cxn>
              <a:cxn ang="0">
                <a:pos x="0" y="1041400"/>
              </a:cxn>
              <a:cxn ang="0">
                <a:pos x="9525" y="3175"/>
              </a:cxn>
            </a:cxnLst>
            <a:rect l="txL" t="txT" r="txR" b="tx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6149" name="任意多边形 16"/>
          <p:cNvSpPr/>
          <p:nvPr/>
        </p:nvSpPr>
        <p:spPr bwMode="auto">
          <a:xfrm flipV="1">
            <a:off x="5841999" y="6219825"/>
            <a:ext cx="6350001"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w 3000"/>
              <a:gd name="T11" fmla="*/ 0 h 595"/>
              <a:gd name="T12" fmla="*/ 3000 w 3000"/>
              <a:gd name="T13" fmla="*/ 595 h 595"/>
            </a:gdLst>
            <a:ahLst/>
            <a:cxnLst>
              <a:cxn ang="0">
                <a:pos x="T0" y="T1"/>
              </a:cxn>
              <a:cxn ang="0">
                <a:pos x="T2" y="T3"/>
              </a:cxn>
              <a:cxn ang="0">
                <a:pos x="T4" y="T5"/>
              </a:cxn>
              <a:cxn ang="0">
                <a:pos x="T6" y="T7"/>
              </a:cxn>
              <a:cxn ang="0">
                <a:pos x="T8" y="T9"/>
              </a:cxn>
            </a:cxnLst>
            <a:rect l="T10" t="T11" r="T12" b="T1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615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615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4A01D34-6945-4F7F-A9AB-9543AD830614}" type="datetimeFigureOut">
              <a:rPr kumimoji="0" lang="zh-CN" altLang="en-US" sz="1200" b="0" i="0" u="none" strike="noStrike" kern="1200" cap="none" spc="0" normalizeH="0" baseline="0" noProof="0" smtClean="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3" name="页脚占位符 5"/>
          <p:cNvSpPr>
            <a:spLocks noGrp="1" noChangeArrowheads="1"/>
          </p:cNvSpPr>
          <p:nvPr>
            <p:ph type="ftr" sz="quarter" idx="3"/>
          </p:nvPr>
        </p:nvSpPr>
        <p:spPr bwMode="auto">
          <a:xfrm>
            <a:off x="3556000" y="6356350"/>
            <a:ext cx="4470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6154" name="灯片编号占位符 6"/>
          <p:cNvSpPr>
            <a:spLocks noGrp="1" noChangeArrowheads="1"/>
          </p:cNvSpPr>
          <p:nvPr>
            <p:ph type="sldNum" sz="quarter" idx="4"/>
          </p:nvPr>
        </p:nvSpPr>
        <p:spPr bwMode="auto">
          <a:xfrm>
            <a:off x="10769600" y="6356350"/>
            <a:ext cx="81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7170" name="Picture 22" descr="1"/>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7171" name="Text Box 16"/>
          <p:cNvSpPr txBox="1">
            <a:spLocks noChangeArrowheads="1"/>
          </p:cNvSpPr>
          <p:nvPr/>
        </p:nvSpPr>
        <p:spPr bwMode="auto">
          <a:xfrm>
            <a:off x="-3505200" y="-26987"/>
            <a:ext cx="3393017" cy="472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2" tIns="53425" rIns="106852" bIns="53425">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172" name="Text Box 19"/>
          <p:cNvSpPr txBox="1">
            <a:spLocks noChangeArrowheads="1"/>
          </p:cNvSpPr>
          <p:nvPr/>
        </p:nvSpPr>
        <p:spPr bwMode="auto">
          <a:xfrm>
            <a:off x="9472084" y="6165850"/>
            <a:ext cx="2287270" cy="3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buFont typeface="Arial" panose="020B0604020202020204" pitchFamily="34" charset="0"/>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73" name="Rectangle 20"/>
          <p:cNvSpPr/>
          <p:nvPr/>
        </p:nvSpPr>
        <p:spPr>
          <a:xfrm>
            <a:off x="-1104900" y="641985"/>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4" name="Rectangle 21"/>
          <p:cNvSpPr/>
          <p:nvPr/>
        </p:nvSpPr>
        <p:spPr>
          <a:xfrm>
            <a:off x="-1104900" y="2944654"/>
            <a:ext cx="337820" cy="392430"/>
          </a:xfrm>
          <a:prstGeom prst="rect">
            <a:avLst/>
          </a:prstGeom>
          <a:solidFill>
            <a:schemeClr val="bg2"/>
          </a:solidFill>
          <a:ln w="9525">
            <a:noFill/>
          </a:ln>
        </p:spPr>
        <p:txBody>
          <a:bodyPr wrap="none" lIns="105600" tIns="52800" rIns="105600" bIns="52800" anchor="ctr" anchorCtr="0">
            <a:spAutoFit/>
          </a:bodyPr>
          <a:p>
            <a:pPr lvl="0" eaLnBrk="1" hangingPunct="1"/>
            <a:endParaRPr lang="zh-CN" altLang="en-US" sz="1865" dirty="0">
              <a:latin typeface="FrutigerNext LT Regular"/>
            </a:endParaRPr>
          </a:p>
        </p:txBody>
      </p:sp>
      <p:sp>
        <p:nvSpPr>
          <p:cNvPr id="7175"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7176"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5pPr>
      <a:lvl6pPr marL="4572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6pPr>
      <a:lvl7pPr marL="9144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7pPr>
      <a:lvl8pPr marL="13716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8pPr>
      <a:lvl9pPr marL="18288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9.xml"/><Relationship Id="rId1" Type="http://schemas.openxmlformats.org/officeDocument/2006/relationships/image" Target="../media/image16.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20.jpeg"/><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slideLayout" Target="../slideLayouts/slideLayout93.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27.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0" Type="http://schemas.openxmlformats.org/officeDocument/2006/relationships/slideLayout" Target="../slideLayouts/slideLayout93.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48.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image" Target="../media/image21.jpeg"/><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22.png"/><Relationship Id="rId2" Type="http://schemas.openxmlformats.org/officeDocument/2006/relationships/tags" Target="../tags/tag51.xml"/><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23.png"/><Relationship Id="rId2" Type="http://schemas.openxmlformats.org/officeDocument/2006/relationships/tags" Target="../tags/tag53.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image" Target="../media/image24.jpeg"/><Relationship Id="rId1" Type="http://schemas.openxmlformats.org/officeDocument/2006/relationships/tags" Target="../tags/tag5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57.xml"/><Relationship Id="rId1" Type="http://schemas.openxmlformats.org/officeDocument/2006/relationships/tags" Target="../tags/tag56.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93.xml"/><Relationship Id="rId2" Type="http://schemas.openxmlformats.org/officeDocument/2006/relationships/tags" Target="../tags/tag59.xml"/><Relationship Id="rId1" Type="http://schemas.openxmlformats.org/officeDocument/2006/relationships/tags" Target="../tags/tag5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6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62.xml"/><Relationship Id="rId1" Type="http://schemas.openxmlformats.org/officeDocument/2006/relationships/tags" Target="../tags/tag6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6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6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65.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tags" Target="../tags/tag68.xml"/><Relationship Id="rId3" Type="http://schemas.openxmlformats.org/officeDocument/2006/relationships/image" Target="../media/image25.png"/><Relationship Id="rId2" Type="http://schemas.openxmlformats.org/officeDocument/2006/relationships/tags" Target="../tags/tag67.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6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77.xml"/><Relationship Id="rId1" Type="http://schemas.openxmlformats.org/officeDocument/2006/relationships/tags" Target="../tags/tag7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82.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4.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tags" Target="../tags/tag85.xml"/><Relationship Id="rId2" Type="http://schemas.openxmlformats.org/officeDocument/2006/relationships/image" Target="../media/image28.png"/><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86.xml"/><Relationship Id="rId1" Type="http://schemas.openxmlformats.org/officeDocument/2006/relationships/image" Target="../media/image2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3.xml"/><Relationship Id="rId2" Type="http://schemas.openxmlformats.org/officeDocument/2006/relationships/tags" Target="../tags/tag89.xml"/><Relationship Id="rId1" Type="http://schemas.openxmlformats.org/officeDocument/2006/relationships/tags" Target="../tags/tag88.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3.xml"/><Relationship Id="rId2" Type="http://schemas.openxmlformats.org/officeDocument/2006/relationships/tags" Target="../tags/tag91.xml"/><Relationship Id="rId1" Type="http://schemas.openxmlformats.org/officeDocument/2006/relationships/tags" Target="../tags/tag9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93.xml"/><Relationship Id="rId3" Type="http://schemas.openxmlformats.org/officeDocument/2006/relationships/image" Target="../media/image30.png"/><Relationship Id="rId2" Type="http://schemas.openxmlformats.org/officeDocument/2006/relationships/tags" Target="../tags/tag93.xml"/><Relationship Id="rId1" Type="http://schemas.openxmlformats.org/officeDocument/2006/relationships/tags" Target="../tags/tag92.xml"/></Relationships>
</file>

<file path=ppt/slides/_rels/slide51.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image" Target="../media/image33.png"/><Relationship Id="rId7" Type="http://schemas.openxmlformats.org/officeDocument/2006/relationships/tags" Target="../tags/tag98.xml"/><Relationship Id="rId6" Type="http://schemas.openxmlformats.org/officeDocument/2006/relationships/image" Target="../media/image32.png"/><Relationship Id="rId5" Type="http://schemas.openxmlformats.org/officeDocument/2006/relationships/tags" Target="../tags/tag97.xml"/><Relationship Id="rId4" Type="http://schemas.openxmlformats.org/officeDocument/2006/relationships/image" Target="../media/image31.png"/><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notesSlide" Target="../notesSlides/notesSlide7.xml"/><Relationship Id="rId11" Type="http://schemas.openxmlformats.org/officeDocument/2006/relationships/slideLayout" Target="../slideLayouts/slideLayout93.xml"/><Relationship Id="rId10" Type="http://schemas.openxmlformats.org/officeDocument/2006/relationships/image" Target="../media/image34.png"/><Relationship Id="rId1" Type="http://schemas.openxmlformats.org/officeDocument/2006/relationships/tags" Target="../tags/tag94.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93.xml"/><Relationship Id="rId4" Type="http://schemas.openxmlformats.org/officeDocument/2006/relationships/image" Target="../media/image35.png"/><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93.xml"/><Relationship Id="rId2" Type="http://schemas.openxmlformats.org/officeDocument/2006/relationships/tags" Target="../tags/tag104.xml"/><Relationship Id="rId1" Type="http://schemas.openxmlformats.org/officeDocument/2006/relationships/tags" Target="../tags/tag103.xml"/></Relationships>
</file>

<file path=ppt/slides/_rels/slide5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2" Type="http://schemas.openxmlformats.org/officeDocument/2006/relationships/notesSlide" Target="../notesSlides/notesSlide10.xml"/><Relationship Id="rId21" Type="http://schemas.openxmlformats.org/officeDocument/2006/relationships/slideLayout" Target="../slideLayouts/slideLayout93.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image" Target="../media/image36.jpeg"/><Relationship Id="rId1" Type="http://schemas.openxmlformats.org/officeDocument/2006/relationships/tags" Target="../tags/tag125.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26.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93.xml"/><Relationship Id="rId5" Type="http://schemas.openxmlformats.org/officeDocument/2006/relationships/image" Target="../media/image38.png"/><Relationship Id="rId4" Type="http://schemas.openxmlformats.org/officeDocument/2006/relationships/tags" Target="../tags/tag129.xml"/><Relationship Id="rId3" Type="http://schemas.openxmlformats.org/officeDocument/2006/relationships/image" Target="../media/image37.png"/><Relationship Id="rId2" Type="http://schemas.openxmlformats.org/officeDocument/2006/relationships/tags" Target="../tags/tag128.xml"/><Relationship Id="rId1" Type="http://schemas.openxmlformats.org/officeDocument/2006/relationships/tags" Target="../tags/tag12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30.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39.png"/><Relationship Id="rId2" Type="http://schemas.openxmlformats.org/officeDocument/2006/relationships/tags" Target="../tags/tag132.xml"/><Relationship Id="rId1" Type="http://schemas.openxmlformats.org/officeDocument/2006/relationships/tags" Target="../tags/tag13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tags" Target="../tags/tag7.xml"/><Relationship Id="rId3"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40.png"/><Relationship Id="rId2" Type="http://schemas.openxmlformats.org/officeDocument/2006/relationships/tags" Target="../tags/tag134.xml"/><Relationship Id="rId1" Type="http://schemas.openxmlformats.org/officeDocument/2006/relationships/tags" Target="../tags/tag133.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41.png"/><Relationship Id="rId2" Type="http://schemas.openxmlformats.org/officeDocument/2006/relationships/tags" Target="../tags/tag136.xml"/><Relationship Id="rId1" Type="http://schemas.openxmlformats.org/officeDocument/2006/relationships/tags" Target="../tags/tag135.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42.jpeg"/><Relationship Id="rId2" Type="http://schemas.openxmlformats.org/officeDocument/2006/relationships/tags" Target="../tags/tag138.xml"/><Relationship Id="rId1" Type="http://schemas.openxmlformats.org/officeDocument/2006/relationships/tags" Target="../tags/tag13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39.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40.xml"/><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41.xml"/><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93.xml"/><Relationship Id="rId3" Type="http://schemas.openxmlformats.org/officeDocument/2006/relationships/tags" Target="../tags/tag142.xml"/><Relationship Id="rId2" Type="http://schemas.openxmlformats.org/officeDocument/2006/relationships/image" Target="../media/image43.wmf"/><Relationship Id="rId1" Type="http://schemas.openxmlformats.org/officeDocument/2006/relationships/oleObject" Target="../embeddings/oleObject1.bin"/></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44.png"/><Relationship Id="rId2" Type="http://schemas.openxmlformats.org/officeDocument/2006/relationships/tags" Target="../tags/tag144.xml"/><Relationship Id="rId1" Type="http://schemas.openxmlformats.org/officeDocument/2006/relationships/tags" Target="../tags/tag143.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93.xml"/><Relationship Id="rId3" Type="http://schemas.openxmlformats.org/officeDocument/2006/relationships/image" Target="../media/image45.png"/><Relationship Id="rId2" Type="http://schemas.openxmlformats.org/officeDocument/2006/relationships/tags" Target="../tags/tag146.xml"/><Relationship Id="rId1" Type="http://schemas.openxmlformats.org/officeDocument/2006/relationships/tags" Target="../tags/tag145.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4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8.xml"/><Relationship Id="rId1" Type="http://schemas.openxmlformats.org/officeDocument/2006/relationships/image" Target="../media/image19.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48.xml"/></Relationships>
</file>

<file path=ppt/slides/_rels/slide71.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1" Type="http://schemas.openxmlformats.org/officeDocument/2006/relationships/slideLayout" Target="../slideLayouts/slideLayout93.xml"/><Relationship Id="rId10" Type="http://schemas.openxmlformats.org/officeDocument/2006/relationships/tags" Target="../tags/tag158.xml"/><Relationship Id="rId1" Type="http://schemas.openxmlformats.org/officeDocument/2006/relationships/tags" Target="../tags/tag149.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159.xml"/><Relationship Id="rId1" Type="http://schemas.openxmlformats.org/officeDocument/2006/relationships/image" Target="../media/image19.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60.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6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14.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二、病情观察的内容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
            </p:custDataLst>
          </p:nvPr>
        </p:nvSpPr>
        <p:spPr>
          <a:xfrm>
            <a:off x="719455" y="1484630"/>
            <a:ext cx="7160260" cy="424624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（二）生命体征的观察</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生命体征是机体内在活动的一种客观反映，是衡量机体身心状态的可靠指标。</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（三）意识状态的观察</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意识状态（consciousness）是大脑高级神经中枢功能活动的综合表现，即对环境的知觉状态。正常人意识清楚，反应敏锐而精确，语言流畅、准确，思维合理，情感正常，定向力（对时间、地点、人物的判断力）正常。凡能影响大脑功能活动的疾病均会引起不同程度的意识改变，这种状态称为意识障碍。根据意识障碍的程度可分为嗜睡、意识模糊、昏睡、昏迷。</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4" name="图片 103"/>
          <p:cNvPicPr/>
          <p:nvPr/>
        </p:nvPicPr>
        <p:blipFill>
          <a:blip r:embed="rId3"/>
          <a:srcRect b="11711"/>
          <a:stretch>
            <a:fillRect/>
          </a:stretch>
        </p:blipFill>
        <p:spPr>
          <a:xfrm>
            <a:off x="8328025" y="2493010"/>
            <a:ext cx="3300730" cy="250444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3" name="Group 5"/>
          <p:cNvGrpSpPr/>
          <p:nvPr/>
        </p:nvGrpSpPr>
        <p:grpSpPr>
          <a:xfrm>
            <a:off x="1415415" y="1844675"/>
            <a:ext cx="3793490" cy="4701540"/>
            <a:chOff x="0" y="0"/>
            <a:chExt cx="2223" cy="2495"/>
          </a:xfrm>
        </p:grpSpPr>
        <p:sp>
          <p:nvSpPr>
            <p:cNvPr id="17423" name="Text Box 6"/>
            <p:cNvSpPr txBox="1"/>
            <p:nvPr/>
          </p:nvSpPr>
          <p:spPr>
            <a:xfrm>
              <a:off x="680" y="45"/>
              <a:ext cx="862" cy="353"/>
            </a:xfrm>
            <a:prstGeom prst="rect">
              <a:avLst/>
            </a:prstGeom>
            <a:noFill/>
            <a:ln w="9525">
              <a:noFill/>
            </a:ln>
          </p:spPr>
          <p:txBody>
            <a:bodyPr>
              <a:spAutoFit/>
            </a:bodyPr>
            <a:p>
              <a:pPr eaLnBrk="0" latinLnBrk="1" hangingPunct="0">
                <a:spcBef>
                  <a:spcPct val="50000"/>
                </a:spcBef>
              </a:pPr>
              <a:endParaRPr lang="zh-CN" altLang="en-US" sz="4265" b="1" dirty="0">
                <a:solidFill>
                  <a:srgbClr val="CC00CC"/>
                </a:solidFill>
                <a:latin typeface="华文琥珀" panose="02010800040101010101" pitchFamily="2" charset="-122"/>
                <a:ea typeface="华文琥珀" panose="02010800040101010101" pitchFamily="2" charset="-122"/>
              </a:endParaRPr>
            </a:p>
          </p:txBody>
        </p:sp>
        <p:sp>
          <p:nvSpPr>
            <p:cNvPr id="17424" name="Text Box 7"/>
            <p:cNvSpPr txBox="1"/>
            <p:nvPr/>
          </p:nvSpPr>
          <p:spPr>
            <a:xfrm>
              <a:off x="181" y="952"/>
              <a:ext cx="1905" cy="315"/>
            </a:xfrm>
            <a:prstGeom prst="rect">
              <a:avLst/>
            </a:prstGeom>
            <a:noFill/>
            <a:ln w="9525">
              <a:noFill/>
            </a:ln>
          </p:spPr>
          <p:txBody>
            <a:bodyPr>
              <a:spAutoFit/>
            </a:bodyPr>
            <a:p>
              <a:pPr eaLnBrk="0" latinLnBrk="1" hangingPunct="0">
                <a:spcBef>
                  <a:spcPct val="50000"/>
                </a:spcBef>
              </a:pPr>
              <a:endParaRPr lang="zh-CN" altLang="en-US" sz="3735" b="1" dirty="0">
                <a:latin typeface="Gulim" panose="020B0600000101010101" pitchFamily="34" charset="-127"/>
              </a:endParaRPr>
            </a:p>
          </p:txBody>
        </p:sp>
        <p:sp>
          <p:nvSpPr>
            <p:cNvPr id="17425" name="AutoShape 8"/>
            <p:cNvSpPr/>
            <p:nvPr/>
          </p:nvSpPr>
          <p:spPr>
            <a:xfrm>
              <a:off x="0" y="0"/>
              <a:ext cx="2223" cy="2495"/>
            </a:xfrm>
            <a:prstGeom prst="roundRect">
              <a:avLst>
                <a:gd name="adj" fmla="val 16667"/>
              </a:avLst>
            </a:prstGeom>
            <a:noFill/>
            <a:ln w="38100" cap="flat" cmpd="sng">
              <a:solidFill>
                <a:srgbClr val="99CC00"/>
              </a:solidFill>
              <a:prstDash val="solid"/>
              <a:headEnd type="none" w="med" len="med"/>
              <a:tailEnd type="none" w="med" len="med"/>
            </a:ln>
          </p:spPr>
          <p:txBody>
            <a:bodyPr wrap="none" anchor="ctr" anchorCtr="0"/>
            <a:p>
              <a:pPr algn="ctr" eaLnBrk="0" hangingPunct="0"/>
              <a:endParaRPr lang="zh-CN" altLang="en-US" sz="2400" dirty="0">
                <a:latin typeface="Verdana" panose="020B0604030504040204" pitchFamily="34" charset="0"/>
              </a:endParaRPr>
            </a:p>
          </p:txBody>
        </p:sp>
        <p:sp>
          <p:nvSpPr>
            <p:cNvPr id="17426" name="AutoShape 9"/>
            <p:cNvSpPr/>
            <p:nvPr/>
          </p:nvSpPr>
          <p:spPr>
            <a:xfrm>
              <a:off x="188" y="7"/>
              <a:ext cx="1815" cy="453"/>
            </a:xfrm>
            <a:prstGeom prst="roundRect">
              <a:avLst>
                <a:gd name="adj" fmla="val 16667"/>
              </a:avLst>
            </a:prstGeom>
            <a:noFill/>
            <a:ln w="38100" cap="flat" cmpd="sng">
              <a:solidFill>
                <a:srgbClr val="99CC00"/>
              </a:solidFill>
              <a:prstDash val="solid"/>
              <a:headEnd type="none" w="med" len="med"/>
              <a:tailEnd type="none" w="med" len="med"/>
            </a:ln>
          </p:spPr>
          <p:txBody>
            <a:bodyPr wrap="none" anchor="ctr" anchorCtr="0"/>
            <a:p>
              <a:pPr algn="ctr" eaLnBrk="0" hangingPunct="0"/>
              <a:endParaRPr lang="zh-CN" altLang="en-US" sz="2400" dirty="0">
                <a:latin typeface="Verdana" panose="020B0604030504040204" pitchFamily="34" charset="0"/>
              </a:endParaRPr>
            </a:p>
          </p:txBody>
        </p:sp>
      </p:grpSp>
      <p:grpSp>
        <p:nvGrpSpPr>
          <p:cNvPr id="17414" name="Group 10"/>
          <p:cNvGrpSpPr/>
          <p:nvPr/>
        </p:nvGrpSpPr>
        <p:grpSpPr>
          <a:xfrm>
            <a:off x="6984365" y="1844675"/>
            <a:ext cx="3793490" cy="4701540"/>
            <a:chOff x="0" y="0"/>
            <a:chExt cx="2223" cy="2495"/>
          </a:xfrm>
        </p:grpSpPr>
        <p:sp>
          <p:nvSpPr>
            <p:cNvPr id="17419" name="Text Box 11"/>
            <p:cNvSpPr txBox="1"/>
            <p:nvPr/>
          </p:nvSpPr>
          <p:spPr>
            <a:xfrm>
              <a:off x="680" y="45"/>
              <a:ext cx="862" cy="353"/>
            </a:xfrm>
            <a:prstGeom prst="rect">
              <a:avLst/>
            </a:prstGeom>
            <a:noFill/>
            <a:ln w="9525">
              <a:noFill/>
            </a:ln>
          </p:spPr>
          <p:txBody>
            <a:bodyPr>
              <a:spAutoFit/>
            </a:bodyPr>
            <a:p>
              <a:pPr eaLnBrk="0" latinLnBrk="1" hangingPunct="0">
                <a:spcBef>
                  <a:spcPct val="50000"/>
                </a:spcBef>
              </a:pPr>
              <a:endParaRPr lang="zh-CN" altLang="en-US" sz="4265" b="1" dirty="0">
                <a:solidFill>
                  <a:srgbClr val="CC00CC"/>
                </a:solidFill>
                <a:latin typeface="华文琥珀" panose="02010800040101010101" pitchFamily="2" charset="-122"/>
                <a:ea typeface="华文琥珀" panose="02010800040101010101" pitchFamily="2" charset="-122"/>
              </a:endParaRPr>
            </a:p>
          </p:txBody>
        </p:sp>
        <p:sp>
          <p:nvSpPr>
            <p:cNvPr id="17420" name="Text Box 12"/>
            <p:cNvSpPr txBox="1"/>
            <p:nvPr/>
          </p:nvSpPr>
          <p:spPr>
            <a:xfrm>
              <a:off x="181" y="952"/>
              <a:ext cx="1905" cy="315"/>
            </a:xfrm>
            <a:prstGeom prst="rect">
              <a:avLst/>
            </a:prstGeom>
            <a:noFill/>
            <a:ln w="9525">
              <a:noFill/>
            </a:ln>
          </p:spPr>
          <p:txBody>
            <a:bodyPr>
              <a:spAutoFit/>
            </a:bodyPr>
            <a:p>
              <a:pPr eaLnBrk="0" latinLnBrk="1" hangingPunct="0">
                <a:spcBef>
                  <a:spcPct val="50000"/>
                </a:spcBef>
              </a:pPr>
              <a:endParaRPr lang="zh-CN" altLang="en-US" sz="3735" b="1" dirty="0">
                <a:latin typeface="Gulim" panose="020B0600000101010101" pitchFamily="34" charset="-127"/>
              </a:endParaRPr>
            </a:p>
          </p:txBody>
        </p:sp>
        <p:sp>
          <p:nvSpPr>
            <p:cNvPr id="17421" name="AutoShape 13"/>
            <p:cNvSpPr/>
            <p:nvPr/>
          </p:nvSpPr>
          <p:spPr>
            <a:xfrm>
              <a:off x="0" y="0"/>
              <a:ext cx="2223" cy="2495"/>
            </a:xfrm>
            <a:prstGeom prst="roundRect">
              <a:avLst>
                <a:gd name="adj" fmla="val 16667"/>
              </a:avLst>
            </a:prstGeom>
            <a:noFill/>
            <a:ln w="38100" cap="flat" cmpd="sng">
              <a:solidFill>
                <a:srgbClr val="99CC00"/>
              </a:solidFill>
              <a:prstDash val="solid"/>
              <a:headEnd type="none" w="med" len="med"/>
              <a:tailEnd type="none" w="med" len="med"/>
            </a:ln>
          </p:spPr>
          <p:txBody>
            <a:bodyPr wrap="none" anchor="ctr" anchorCtr="0"/>
            <a:p>
              <a:pPr algn="ctr" eaLnBrk="0" hangingPunct="0"/>
              <a:endParaRPr lang="zh-CN" altLang="en-US" sz="2400" dirty="0">
                <a:latin typeface="Verdana" panose="020B0604030504040204" pitchFamily="34" charset="0"/>
              </a:endParaRPr>
            </a:p>
          </p:txBody>
        </p:sp>
        <p:sp>
          <p:nvSpPr>
            <p:cNvPr id="17422" name="AutoShape 14"/>
            <p:cNvSpPr/>
            <p:nvPr/>
          </p:nvSpPr>
          <p:spPr>
            <a:xfrm>
              <a:off x="188" y="7"/>
              <a:ext cx="1815" cy="453"/>
            </a:xfrm>
            <a:prstGeom prst="roundRect">
              <a:avLst>
                <a:gd name="adj" fmla="val 16667"/>
              </a:avLst>
            </a:prstGeom>
            <a:noFill/>
            <a:ln w="38100" cap="flat" cmpd="sng">
              <a:solidFill>
                <a:srgbClr val="99CC00"/>
              </a:solidFill>
              <a:prstDash val="solid"/>
              <a:headEnd type="none" w="med" len="med"/>
              <a:tailEnd type="none" w="med" len="med"/>
            </a:ln>
          </p:spPr>
          <p:txBody>
            <a:bodyPr wrap="none" anchor="ctr" anchorCtr="0"/>
            <a:p>
              <a:pPr algn="ctr" eaLnBrk="0" hangingPunct="0"/>
              <a:endParaRPr lang="zh-CN" altLang="en-US" sz="2400" dirty="0">
                <a:latin typeface="Verdana" panose="020B0604030504040204" pitchFamily="34" charset="0"/>
              </a:endParaRPr>
            </a:p>
          </p:txBody>
        </p:sp>
      </p:grpSp>
      <p:sp>
        <p:nvSpPr>
          <p:cNvPr id="17415" name="Text Box 15"/>
          <p:cNvSpPr txBox="1"/>
          <p:nvPr/>
        </p:nvSpPr>
        <p:spPr>
          <a:xfrm>
            <a:off x="1945005" y="2132965"/>
            <a:ext cx="2785745" cy="398780"/>
          </a:xfrm>
          <a:prstGeom prst="rect">
            <a:avLst/>
          </a:prstGeom>
          <a:noFill/>
          <a:ln w="9525">
            <a:noFill/>
          </a:ln>
        </p:spPr>
        <p:txBody>
          <a:bodyPr wrap="square">
            <a:spAutoFit/>
          </a:bodyPr>
          <a:p>
            <a:r>
              <a:rPr lang="zh-CN" altLang="en-US" sz="2000" b="1" dirty="0">
                <a:solidFill>
                  <a:schemeClr val="tx1"/>
                </a:solidFill>
                <a:latin typeface="微软雅黑" panose="020B0503020204020204" charset="-122"/>
                <a:ea typeface="微软雅黑" panose="020B0503020204020204" charset="-122"/>
              </a:rPr>
              <a:t>形状、大小与对称性</a:t>
            </a:r>
            <a:endParaRPr lang="zh-CN" altLang="en-US" sz="2000" b="1" dirty="0">
              <a:solidFill>
                <a:schemeClr val="tx1"/>
              </a:solidFill>
              <a:latin typeface="微软雅黑" panose="020B0503020204020204" charset="-122"/>
              <a:ea typeface="微软雅黑" panose="020B0503020204020204" charset="-122"/>
            </a:endParaRPr>
          </a:p>
        </p:txBody>
      </p:sp>
      <p:sp>
        <p:nvSpPr>
          <p:cNvPr id="17416" name="Text Box 16"/>
          <p:cNvSpPr txBox="1"/>
          <p:nvPr/>
        </p:nvSpPr>
        <p:spPr>
          <a:xfrm>
            <a:off x="1631950" y="3284855"/>
            <a:ext cx="3343275" cy="2604770"/>
          </a:xfrm>
          <a:prstGeom prst="rect">
            <a:avLst/>
          </a:prstGeom>
          <a:noFill/>
          <a:ln w="9525">
            <a:noFill/>
          </a:ln>
        </p:spPr>
        <p:txBody>
          <a:bodyPr wrap="square">
            <a:spAutoFit/>
          </a:bodyPr>
          <a:p>
            <a:pPr algn="just">
              <a:lnSpc>
                <a:spcPts val="2800"/>
              </a:lnSpc>
            </a:pP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正常瞳孔呈圆形，两侧等大等圆，位置居中，边缘整齐，在自然光线下，直径为</a:t>
            </a:r>
            <a:r>
              <a:rPr lang="en-US" altLang="zh-CN" sz="1800" dirty="0">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accent2"/>
                </a:solidFill>
                <a:latin typeface="微软雅黑" panose="020B0503020204020204" charset="-122"/>
                <a:ea typeface="微软雅黑" panose="020B0503020204020204" charset="-122"/>
                <a:cs typeface="微软雅黑" panose="020B0503020204020204" charset="-122"/>
              </a:rPr>
              <a:t>5mm</a:t>
            </a: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，调节反射两侧相等。瞳孔直径＜</a:t>
            </a:r>
            <a:r>
              <a:rPr lang="en-US" altLang="zh-CN" sz="1800" dirty="0">
                <a:solidFill>
                  <a:schemeClr val="accent2"/>
                </a:solidFill>
                <a:latin typeface="微软雅黑" panose="020B0503020204020204" charset="-122"/>
                <a:ea typeface="微软雅黑" panose="020B0503020204020204" charset="-122"/>
                <a:cs typeface="微软雅黑" panose="020B0503020204020204" charset="-122"/>
              </a:rPr>
              <a:t>2mm</a:t>
            </a: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称为瞳孔缩小，＜</a:t>
            </a:r>
            <a:r>
              <a:rPr lang="en-US" altLang="zh-CN" sz="1800" dirty="0">
                <a:solidFill>
                  <a:schemeClr val="accent2"/>
                </a:solidFill>
                <a:latin typeface="微软雅黑" panose="020B0503020204020204" charset="-122"/>
                <a:ea typeface="微软雅黑" panose="020B0503020204020204" charset="-122"/>
                <a:cs typeface="微软雅黑" panose="020B0503020204020204" charset="-122"/>
              </a:rPr>
              <a:t>lmm</a:t>
            </a: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为针尖样瞳孔。瞳孔直径＞</a:t>
            </a:r>
            <a:r>
              <a:rPr lang="en-US" altLang="zh-CN" sz="1800" dirty="0">
                <a:solidFill>
                  <a:schemeClr val="accent2"/>
                </a:solidFill>
                <a:latin typeface="微软雅黑" panose="020B0503020204020204" charset="-122"/>
                <a:ea typeface="微软雅黑" panose="020B0503020204020204" charset="-122"/>
                <a:cs typeface="微软雅黑" panose="020B0503020204020204" charset="-122"/>
              </a:rPr>
              <a:t>5mm</a:t>
            </a: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rPr>
              <a:t>称为瞳孔散大。</a:t>
            </a:r>
            <a:endParaRPr lang="zh-CN" altLang="en-US" sz="1800"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7417" name="Text Box 17"/>
          <p:cNvSpPr txBox="1"/>
          <p:nvPr/>
        </p:nvSpPr>
        <p:spPr>
          <a:xfrm>
            <a:off x="7408545" y="2132965"/>
            <a:ext cx="2886075"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rPr>
              <a:t>对光反射</a:t>
            </a:r>
            <a:endPar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7418" name="Text Box 18"/>
          <p:cNvSpPr txBox="1"/>
          <p:nvPr/>
        </p:nvSpPr>
        <p:spPr>
          <a:xfrm>
            <a:off x="7304405" y="3500755"/>
            <a:ext cx="3300730" cy="1886585"/>
          </a:xfrm>
          <a:prstGeom prst="rect">
            <a:avLst/>
          </a:prstGeom>
          <a:noFill/>
          <a:ln w="9525">
            <a:noFill/>
          </a:ln>
        </p:spPr>
        <p:txBody>
          <a:bodyPr wrap="square">
            <a:spAutoFit/>
          </a:bodyPr>
          <a:p>
            <a:pPr algn="just">
              <a:lnSpc>
                <a:spcPts val="2800"/>
              </a:lnSpc>
            </a:pPr>
            <a:r>
              <a:rPr lang="zh-CN" altLang="en-US" sz="1800" dirty="0">
                <a:solidFill>
                  <a:schemeClr val="accent2"/>
                </a:solidFill>
                <a:latin typeface="微软雅黑" panose="020B0503020204020204" charset="-122"/>
                <a:ea typeface="微软雅黑" panose="020B0503020204020204" charset="-122"/>
                <a:sym typeface="Arial" panose="020B0604020202020204" pitchFamily="34" charset="0"/>
              </a:rPr>
              <a:t>正常瞳孔对光反应灵敏，光亮处瞳孔缩小，昏暗处瞳孔扩大。当瞳孔大小不随光线强弱而变化时，称瞳孔对光反应消失，常见于危重或深昏迷的患者。</a:t>
            </a:r>
            <a:endParaRPr lang="zh-CN" altLang="en-US" sz="18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二、病情观察的内容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15415" y="1090930"/>
            <a:ext cx="7935595" cy="398780"/>
          </a:xfrm>
          <a:prstGeom prst="rect">
            <a:avLst/>
          </a:prstGeom>
          <a:noFill/>
        </p:spPr>
        <p:txBody>
          <a:bodyPr wrap="square" rtlCol="0">
            <a:spAutoFit/>
          </a:bodyPr>
          <a:p>
            <a:r>
              <a:rPr lang="zh-CN" altLang="en-US" sz="2000" b="1" dirty="0">
                <a:solidFill>
                  <a:schemeClr val="tx2"/>
                </a:solidFill>
                <a:latin typeface="微软雅黑" panose="020B0503020204020204" charset="-122"/>
                <a:ea typeface="微软雅黑" panose="020B0503020204020204" charset="-122"/>
                <a:sym typeface="+mn-ea"/>
              </a:rPr>
              <a:t>（四）瞳孔的观察</a:t>
            </a:r>
            <a:endParaRPr lang="zh-CN" altLang="en-US" sz="2000">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二、病情观察的内容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Freeform 11"/>
          <p:cNvSpPr/>
          <p:nvPr userDrawn="1">
            <p:custDataLst>
              <p:tags r:id="rId2"/>
            </p:custDataLst>
          </p:nvPr>
        </p:nvSpPr>
        <p:spPr bwMode="auto">
          <a:xfrm>
            <a:off x="7506084" y="1659681"/>
            <a:ext cx="3920154" cy="4373599"/>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3"/>
            </p:custDataLst>
          </p:nvPr>
        </p:nvSpPr>
        <p:spPr bwMode="auto">
          <a:xfrm>
            <a:off x="7506084" y="1659681"/>
            <a:ext cx="3241107" cy="685747"/>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3" name="文本框 12"/>
          <p:cNvSpPr txBox="1"/>
          <p:nvPr>
            <p:custDataLst>
              <p:tags r:id="rId4"/>
            </p:custDataLst>
          </p:nvPr>
        </p:nvSpPr>
        <p:spPr>
          <a:xfrm>
            <a:off x="8506923" y="2778650"/>
            <a:ext cx="2098558" cy="2728127"/>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400" dirty="0">
                <a:latin typeface="微软雅黑" panose="020B0503020204020204" charset="-122"/>
                <a:ea typeface="微软雅黑" panose="020B0503020204020204" charset="-122"/>
              </a:rPr>
              <a:t>如常见症状（咳嗽、咯血等）的观察，特殊检查和特殊药物治疗后的观察。</a:t>
            </a:r>
            <a:endParaRPr lang="zh-CN" altLang="en-US" sz="1400" dirty="0">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7803901" y="1740236"/>
            <a:ext cx="2643232" cy="605191"/>
          </a:xfrm>
          <a:prstGeom prst="rect">
            <a:avLst/>
          </a:prstGeom>
        </p:spPr>
        <p:txBody>
          <a:bodyPr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Arial" panose="020B0604020202020204" pitchFamily="34" charset="0"/>
                <a:ea typeface="黑体" panose="02010609060101010101" pitchFamily="49" charset="-122"/>
                <a:cs typeface="+mn-ea"/>
              </a:rPr>
              <a:t>（七）其他的观察</a:t>
            </a:r>
            <a:endParaRPr lang="zh-CN" altLang="en-US" sz="2000" dirty="0">
              <a:latin typeface="Arial" panose="020B0604020202020204" pitchFamily="34" charset="0"/>
              <a:ea typeface="黑体" panose="02010609060101010101" pitchFamily="49" charset="-122"/>
              <a:cs typeface="+mn-ea"/>
            </a:endParaRPr>
          </a:p>
        </p:txBody>
      </p:sp>
      <p:sp>
        <p:nvSpPr>
          <p:cNvPr id="19" name="Freeform 13"/>
          <p:cNvSpPr/>
          <p:nvPr userDrawn="1">
            <p:custDataLst>
              <p:tags r:id="rId6"/>
            </p:custDataLst>
          </p:nvPr>
        </p:nvSpPr>
        <p:spPr bwMode="auto">
          <a:xfrm>
            <a:off x="4383362" y="1659681"/>
            <a:ext cx="3920154" cy="4373599"/>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7"/>
            </p:custDataLst>
          </p:nvPr>
        </p:nvSpPr>
        <p:spPr bwMode="auto">
          <a:xfrm>
            <a:off x="4383362" y="1659681"/>
            <a:ext cx="3243340" cy="685747"/>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5" name="文本框 34"/>
          <p:cNvSpPr txBox="1"/>
          <p:nvPr>
            <p:custDataLst>
              <p:tags r:id="rId8"/>
            </p:custDataLst>
          </p:nvPr>
        </p:nvSpPr>
        <p:spPr>
          <a:xfrm>
            <a:off x="5405790" y="2778650"/>
            <a:ext cx="2098558" cy="2728127"/>
          </a:xfrm>
          <a:prstGeom prst="rect">
            <a:avLst/>
          </a:prstGeom>
        </p:spPr>
        <p:txBody>
          <a:bodyPr>
            <a:normAutofit fontScale="8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latin typeface="微软雅黑" panose="020B0503020204020204" charset="-122"/>
                <a:ea typeface="微软雅黑" panose="020B0503020204020204" charset="-122"/>
              </a:rPr>
              <a:t>观察患者的活动能力及活动耐力，有无医疗、疾病的限制，是否借助轮椅或义肢等辅助工具。将进食、个人卫生、行走、如厕、上下床等日常生活的自理程度分为完全依赖、协助、自理三个等级。</a:t>
            </a:r>
            <a:endParaRPr lang="zh-CN" altLang="en-US" sz="1800" dirty="0">
              <a:latin typeface="微软雅黑" panose="020B0503020204020204" charset="-122"/>
              <a:ea typeface="微软雅黑" panose="020B0503020204020204" charset="-122"/>
            </a:endParaRPr>
          </a:p>
        </p:txBody>
      </p:sp>
      <p:sp>
        <p:nvSpPr>
          <p:cNvPr id="36" name="文本框 35"/>
          <p:cNvSpPr txBox="1"/>
          <p:nvPr>
            <p:custDataLst>
              <p:tags r:id="rId9"/>
            </p:custDataLst>
          </p:nvPr>
        </p:nvSpPr>
        <p:spPr>
          <a:xfrm>
            <a:off x="4660628" y="1740236"/>
            <a:ext cx="2666021" cy="605191"/>
          </a:xfrm>
          <a:prstGeom prst="rect">
            <a:avLst/>
          </a:prstGeom>
        </p:spPr>
        <p:txBody>
          <a:bodyPr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Arial" panose="020B0604020202020204" pitchFamily="34" charset="0"/>
                <a:ea typeface="黑体" panose="02010609060101010101" pitchFamily="49" charset="-122"/>
                <a:cs typeface="+mn-ea"/>
              </a:rPr>
              <a:t>（六）自理能力</a:t>
            </a:r>
            <a:endParaRPr lang="zh-CN" altLang="en-US" sz="2000" dirty="0">
              <a:latin typeface="Arial" panose="020B0604020202020204" pitchFamily="34" charset="0"/>
              <a:ea typeface="黑体" panose="02010609060101010101" pitchFamily="49" charset="-122"/>
              <a:cs typeface="+mn-ea"/>
            </a:endParaRPr>
          </a:p>
        </p:txBody>
      </p:sp>
      <p:sp>
        <p:nvSpPr>
          <p:cNvPr id="18" name="Freeform 12"/>
          <p:cNvSpPr/>
          <p:nvPr userDrawn="1">
            <p:custDataLst>
              <p:tags r:id="rId10"/>
            </p:custDataLst>
          </p:nvPr>
        </p:nvSpPr>
        <p:spPr bwMode="auto">
          <a:xfrm>
            <a:off x="1260641" y="1659681"/>
            <a:ext cx="3922388" cy="4373599"/>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11"/>
            </p:custDataLst>
          </p:nvPr>
        </p:nvSpPr>
        <p:spPr bwMode="auto">
          <a:xfrm>
            <a:off x="1260641" y="1659681"/>
            <a:ext cx="3243340" cy="685747"/>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8" name="文本框 37"/>
          <p:cNvSpPr txBox="1"/>
          <p:nvPr>
            <p:custDataLst>
              <p:tags r:id="rId12"/>
            </p:custDataLst>
          </p:nvPr>
        </p:nvSpPr>
        <p:spPr>
          <a:xfrm>
            <a:off x="2315704" y="2778650"/>
            <a:ext cx="2098558" cy="2728127"/>
          </a:xfrm>
          <a:prstGeom prst="rect">
            <a:avLst/>
          </a:prstGeom>
        </p:spPr>
        <p:txBody>
          <a:bodyPr>
            <a:normAutofit fontScale="8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latin typeface="微软雅黑" panose="020B0503020204020204" charset="-122"/>
                <a:ea typeface="微软雅黑" panose="020B0503020204020204" charset="-122"/>
              </a:rPr>
              <a:t>心理状态的观察包括观察患者的思维过程、语言与非语言行为、认知能力、情绪状态，如有无记忆力减退，思维混乱，反应迟钝，语言、行为怪异等情况以及有无焦虑、忧郁、绝望等情绪状态。</a:t>
            </a:r>
            <a:endParaRPr lang="zh-CN" altLang="en-US" sz="1800" dirty="0">
              <a:latin typeface="微软雅黑" panose="020B0503020204020204" charset="-122"/>
              <a:ea typeface="微软雅黑" panose="020B0503020204020204" charset="-122"/>
            </a:endParaRPr>
          </a:p>
        </p:txBody>
      </p:sp>
      <p:sp>
        <p:nvSpPr>
          <p:cNvPr id="39" name="文本框 38"/>
          <p:cNvSpPr txBox="1"/>
          <p:nvPr>
            <p:custDataLst>
              <p:tags r:id="rId13"/>
            </p:custDataLst>
          </p:nvPr>
        </p:nvSpPr>
        <p:spPr>
          <a:xfrm>
            <a:off x="1540139" y="1740236"/>
            <a:ext cx="2666020" cy="605191"/>
          </a:xfrm>
          <a:prstGeom prst="rect">
            <a:avLst/>
          </a:prstGeom>
        </p:spPr>
        <p:txBody>
          <a:bodyPr lIns="90000" tIns="46800" rIns="90000" bIns="46800" anchor="ctr" anchorCtr="0">
            <a:normAutofit lnSpcReduction="1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Arial" panose="020B0604020202020204" pitchFamily="34" charset="0"/>
                <a:ea typeface="黑体" panose="02010609060101010101" pitchFamily="49" charset="-122"/>
                <a:cs typeface="+mn-ea"/>
              </a:rPr>
              <a:t>（五）心理状态</a:t>
            </a:r>
            <a:endParaRPr lang="zh-CN" altLang="en-US" sz="2000" dirty="0">
              <a:latin typeface="Arial" panose="020B0604020202020204" pitchFamily="34" charset="0"/>
              <a:ea typeface="黑体" panose="02010609060101010101" pitchFamily="49" charset="-122"/>
              <a:cs typeface="+mn-ea"/>
            </a:endParaRP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68905" y="1066165"/>
            <a:ext cx="6583680" cy="4078605"/>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抢救工作的组织</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与设备管理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一、抢救工作的组织管理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5" name="任意多边形 44"/>
          <p:cNvSpPr/>
          <p:nvPr>
            <p:custDataLst>
              <p:tags r:id="rId2"/>
            </p:custDataLst>
          </p:nvPr>
        </p:nvSpPr>
        <p:spPr>
          <a:xfrm rot="19743805">
            <a:off x="1003618" y="18440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3"/>
            </p:custDataLst>
          </p:nvPr>
        </p:nvSpPr>
        <p:spPr>
          <a:xfrm rot="19743805">
            <a:off x="1359853" y="18440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矩形1"/>
          <p:cNvSpPr/>
          <p:nvPr>
            <p:custDataLst>
              <p:tags r:id="rId4"/>
            </p:custDataLst>
          </p:nvPr>
        </p:nvSpPr>
        <p:spPr>
          <a:xfrm>
            <a:off x="1747838" y="168719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专人负责，成立抢救小组</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任意多边形 52"/>
          <p:cNvSpPr/>
          <p:nvPr>
            <p:custDataLst>
              <p:tags r:id="rId5"/>
            </p:custDataLst>
          </p:nvPr>
        </p:nvSpPr>
        <p:spPr>
          <a:xfrm rot="19743805">
            <a:off x="1003618" y="33210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6"/>
            </p:custDataLst>
          </p:nvPr>
        </p:nvSpPr>
        <p:spPr>
          <a:xfrm rot="19743805">
            <a:off x="1359853" y="33210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矩形3"/>
          <p:cNvSpPr/>
          <p:nvPr>
            <p:custDataLst>
              <p:tags r:id="rId7"/>
            </p:custDataLst>
          </p:nvPr>
        </p:nvSpPr>
        <p:spPr>
          <a:xfrm>
            <a:off x="1747838" y="316420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制订抢救方案和护理计划</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9" name="任意多边形 78"/>
          <p:cNvSpPr/>
          <p:nvPr>
            <p:custDataLst>
              <p:tags r:id="rId8"/>
            </p:custDataLst>
          </p:nvPr>
        </p:nvSpPr>
        <p:spPr>
          <a:xfrm rot="19743805">
            <a:off x="6528118" y="18503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任意多边形 79"/>
          <p:cNvSpPr/>
          <p:nvPr>
            <p:custDataLst>
              <p:tags r:id="rId9"/>
            </p:custDataLst>
          </p:nvPr>
        </p:nvSpPr>
        <p:spPr>
          <a:xfrm rot="19743805">
            <a:off x="6884353" y="18503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1" name="矩形 4"/>
          <p:cNvSpPr/>
          <p:nvPr>
            <p:custDataLst>
              <p:tags r:id="rId10"/>
            </p:custDataLst>
          </p:nvPr>
        </p:nvSpPr>
        <p:spPr>
          <a:xfrm>
            <a:off x="7272338" y="169354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 严格做好抢救记录和交接工作记录</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83" name="任意多边形 82"/>
          <p:cNvSpPr/>
          <p:nvPr>
            <p:custDataLst>
              <p:tags r:id="rId11"/>
            </p:custDataLst>
          </p:nvPr>
        </p:nvSpPr>
        <p:spPr>
          <a:xfrm rot="19743805">
            <a:off x="6528118" y="3327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4" name="任意多边形 83"/>
          <p:cNvSpPr/>
          <p:nvPr>
            <p:custDataLst>
              <p:tags r:id="rId12"/>
            </p:custDataLst>
          </p:nvPr>
        </p:nvSpPr>
        <p:spPr>
          <a:xfrm rot="19743805">
            <a:off x="6884353" y="3327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矩形 5"/>
          <p:cNvSpPr/>
          <p:nvPr>
            <p:custDataLst>
              <p:tags r:id="rId13"/>
            </p:custDataLst>
          </p:nvPr>
        </p:nvSpPr>
        <p:spPr>
          <a:xfrm>
            <a:off x="7272338" y="317055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5. 参与查房、会诊、病例讨论</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14"/>
            </p:custDataLst>
          </p:nvPr>
        </p:nvSpPr>
        <p:spPr>
          <a:xfrm rot="19743805">
            <a:off x="1003618" y="4798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15"/>
            </p:custDataLst>
          </p:nvPr>
        </p:nvSpPr>
        <p:spPr>
          <a:xfrm rot="19743805">
            <a:off x="1359853" y="4798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6"/>
          <p:cNvSpPr/>
          <p:nvPr>
            <p:custDataLst>
              <p:tags r:id="rId16"/>
            </p:custDataLst>
          </p:nvPr>
        </p:nvSpPr>
        <p:spPr>
          <a:xfrm>
            <a:off x="1747838" y="464121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 做好查对工作和抢救记录　</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7"/>
            </p:custDataLst>
          </p:nvPr>
        </p:nvSpPr>
        <p:spPr>
          <a:xfrm rot="19743805">
            <a:off x="6528118" y="48044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18"/>
            </p:custDataLst>
          </p:nvPr>
        </p:nvSpPr>
        <p:spPr>
          <a:xfrm rot="19743805">
            <a:off x="6884353" y="480441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7"/>
          <p:cNvSpPr/>
          <p:nvPr>
            <p:custDataLst>
              <p:tags r:id="rId19"/>
            </p:custDataLst>
          </p:nvPr>
        </p:nvSpPr>
        <p:spPr>
          <a:xfrm>
            <a:off x="7272338" y="464756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6. 加强抢救器械和药品管理　</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8" name="Group 4"/>
          <p:cNvGrpSpPr/>
          <p:nvPr/>
        </p:nvGrpSpPr>
        <p:grpSpPr>
          <a:xfrm>
            <a:off x="1392767" y="1223011"/>
            <a:ext cx="8832851" cy="1320800"/>
            <a:chOff x="0" y="0"/>
            <a:chExt cx="4080" cy="720"/>
          </a:xfrm>
        </p:grpSpPr>
        <p:sp>
          <p:nvSpPr>
            <p:cNvPr id="21521" name="Rectangle 5"/>
            <p:cNvSpPr/>
            <p:nvPr/>
          </p:nvSpPr>
          <p:spPr>
            <a:xfrm rot="3419336">
              <a:off x="0" y="48"/>
              <a:ext cx="672" cy="672"/>
            </a:xfrm>
            <a:prstGeom prst="rect">
              <a:avLst/>
            </a:prstGeom>
            <a:solidFill>
              <a:schemeClr val="folHlink"/>
            </a:solidFill>
            <a:ln w="9525" cap="flat" cmpd="sng">
              <a:prstDash val="solid"/>
              <a:miter/>
              <a:headEnd type="none" w="med" len="med"/>
              <a:tailEnd type="none" w="med" len="med"/>
            </a:ln>
            <a:scene3d>
              <a:camera prst="legacyPerspectiveFront">
                <a:rot lat="0" lon="1500000" rev="0"/>
              </a:camera>
              <a:lightRig rig="legacyFlat4" dir="b"/>
            </a:scene3d>
            <a:sp3d extrusionH="887400" prstMaterial="legacyMatte">
              <a:bevelT w="13500" h="13500" prst="angle"/>
              <a:bevelB w="13500" h="13500" prst="angle"/>
              <a:extrusionClr>
                <a:schemeClr val="folHlink"/>
              </a:extrusionClr>
            </a:sp3d>
          </p:spPr>
          <p:txBody>
            <a:bodyPr wrap="none" anchor="ctr" anchorCtr="0">
              <a:flatTx/>
            </a:bodyPr>
            <a:p>
              <a:endParaRPr lang="zh-CN" altLang="en-US" sz="1865" dirty="0">
                <a:latin typeface="FrutigerNext LT Regular"/>
              </a:endParaRPr>
            </a:p>
          </p:txBody>
        </p:sp>
        <p:grpSp>
          <p:nvGrpSpPr>
            <p:cNvPr id="21522" name="Group 6"/>
            <p:cNvGrpSpPr/>
            <p:nvPr/>
          </p:nvGrpSpPr>
          <p:grpSpPr>
            <a:xfrm>
              <a:off x="672" y="144"/>
              <a:ext cx="624" cy="96"/>
              <a:chOff x="0" y="0"/>
              <a:chExt cx="468" cy="244"/>
            </a:xfrm>
          </p:grpSpPr>
          <p:sp>
            <p:nvSpPr>
              <p:cNvPr id="22535" name="Oval 7"/>
              <p:cNvSpPr>
                <a:spLocks noChangeArrowheads="1"/>
              </p:cNvSpPr>
              <p:nvPr/>
            </p:nvSpPr>
            <p:spPr bwMode="auto">
              <a:xfrm>
                <a:off x="0" y="0"/>
                <a:ext cx="79" cy="24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36" name="Rectangle 8"/>
              <p:cNvSpPr>
                <a:spLocks noChangeArrowheads="1"/>
              </p:cNvSpPr>
              <p:nvPr/>
            </p:nvSpPr>
            <p:spPr bwMode="auto">
              <a:xfrm>
                <a:off x="45" y="2"/>
                <a:ext cx="388" cy="242"/>
              </a:xfrm>
              <a:prstGeom prst="rect">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37" name="Oval 9"/>
              <p:cNvSpPr>
                <a:spLocks noChangeArrowheads="1"/>
              </p:cNvSpPr>
              <p:nvPr/>
            </p:nvSpPr>
            <p:spPr bwMode="auto">
              <a:xfrm>
                <a:off x="397" y="4"/>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cap="flat"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38" name="Oval 10"/>
              <p:cNvSpPr>
                <a:spLocks noChangeArrowheads="1"/>
              </p:cNvSpPr>
              <p:nvPr/>
            </p:nvSpPr>
            <p:spPr bwMode="auto">
              <a:xfrm>
                <a:off x="435" y="80"/>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21523" name="Rectangle 11"/>
            <p:cNvSpPr/>
            <p:nvPr/>
          </p:nvSpPr>
          <p:spPr>
            <a:xfrm rot="3419336">
              <a:off x="1152" y="0"/>
              <a:ext cx="672" cy="672"/>
            </a:xfrm>
            <a:prstGeom prst="rect">
              <a:avLst/>
            </a:prstGeom>
            <a:solidFill>
              <a:schemeClr val="accent1"/>
            </a:solidFill>
            <a:ln w="9525" cap="flat" cmpd="sng">
              <a:prstDash val="solid"/>
              <a:miter/>
              <a:headEnd type="none" w="med" len="med"/>
              <a:tailEnd type="none" w="med" len="me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nchorCtr="0">
              <a:flatTx/>
            </a:bodyPr>
            <a:p>
              <a:endParaRPr lang="zh-CN" altLang="en-US" sz="1865" dirty="0">
                <a:latin typeface="FrutigerNext LT Regular"/>
              </a:endParaRPr>
            </a:p>
          </p:txBody>
        </p:sp>
        <p:grpSp>
          <p:nvGrpSpPr>
            <p:cNvPr id="21524" name="Group 12"/>
            <p:cNvGrpSpPr/>
            <p:nvPr/>
          </p:nvGrpSpPr>
          <p:grpSpPr>
            <a:xfrm>
              <a:off x="1824" y="144"/>
              <a:ext cx="624" cy="96"/>
              <a:chOff x="0" y="0"/>
              <a:chExt cx="468" cy="244"/>
            </a:xfrm>
          </p:grpSpPr>
          <p:sp>
            <p:nvSpPr>
              <p:cNvPr id="22541" name="Oval 13"/>
              <p:cNvSpPr>
                <a:spLocks noChangeArrowheads="1"/>
              </p:cNvSpPr>
              <p:nvPr/>
            </p:nvSpPr>
            <p:spPr bwMode="auto">
              <a:xfrm>
                <a:off x="0" y="0"/>
                <a:ext cx="79" cy="24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42" name="Rectangle 14"/>
              <p:cNvSpPr>
                <a:spLocks noChangeArrowheads="1"/>
              </p:cNvSpPr>
              <p:nvPr/>
            </p:nvSpPr>
            <p:spPr bwMode="auto">
              <a:xfrm>
                <a:off x="45" y="2"/>
                <a:ext cx="388" cy="242"/>
              </a:xfrm>
              <a:prstGeom prst="rect">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43" name="Oval 15"/>
              <p:cNvSpPr>
                <a:spLocks noChangeArrowheads="1"/>
              </p:cNvSpPr>
              <p:nvPr/>
            </p:nvSpPr>
            <p:spPr bwMode="auto">
              <a:xfrm>
                <a:off x="397" y="4"/>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cap="flat"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44" name="Oval 16"/>
              <p:cNvSpPr>
                <a:spLocks noChangeArrowheads="1"/>
              </p:cNvSpPr>
              <p:nvPr/>
            </p:nvSpPr>
            <p:spPr bwMode="auto">
              <a:xfrm>
                <a:off x="435" y="80"/>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21525" name="Rectangle 17"/>
            <p:cNvSpPr/>
            <p:nvPr/>
          </p:nvSpPr>
          <p:spPr>
            <a:xfrm rot="3419336">
              <a:off x="2256" y="0"/>
              <a:ext cx="672" cy="672"/>
            </a:xfrm>
            <a:prstGeom prst="rect">
              <a:avLst/>
            </a:prstGeom>
            <a:solidFill>
              <a:schemeClr val="folHlink"/>
            </a:solidFill>
            <a:ln w="9525" cap="flat" cmpd="sng">
              <a:prstDash val="solid"/>
              <a:miter/>
              <a:headEnd type="none" w="med" len="med"/>
              <a:tailEnd type="none" w="med" len="med"/>
            </a:ln>
            <a:scene3d>
              <a:camera prst="legacyPerspectiveFront">
                <a:rot lat="0" lon="1500000" rev="0"/>
              </a:camera>
              <a:lightRig rig="legacyFlat4" dir="b"/>
            </a:scene3d>
            <a:sp3d extrusionH="887400" prstMaterial="legacyMatte">
              <a:bevelT w="13500" h="13500" prst="angle"/>
              <a:bevelB w="13500" h="13500" prst="angle"/>
              <a:extrusionClr>
                <a:schemeClr val="folHlink"/>
              </a:extrusionClr>
            </a:sp3d>
          </p:spPr>
          <p:txBody>
            <a:bodyPr wrap="none" anchor="ctr" anchorCtr="0">
              <a:flatTx/>
            </a:bodyPr>
            <a:p>
              <a:endParaRPr lang="zh-CN" altLang="en-US" sz="1865" dirty="0">
                <a:latin typeface="FrutigerNext LT Regular"/>
              </a:endParaRPr>
            </a:p>
          </p:txBody>
        </p:sp>
        <p:grpSp>
          <p:nvGrpSpPr>
            <p:cNvPr id="21526" name="Group 18"/>
            <p:cNvGrpSpPr/>
            <p:nvPr/>
          </p:nvGrpSpPr>
          <p:grpSpPr>
            <a:xfrm>
              <a:off x="2976" y="144"/>
              <a:ext cx="816" cy="96"/>
              <a:chOff x="0" y="0"/>
              <a:chExt cx="468" cy="244"/>
            </a:xfrm>
          </p:grpSpPr>
          <p:sp>
            <p:nvSpPr>
              <p:cNvPr id="22547" name="Oval 19"/>
              <p:cNvSpPr>
                <a:spLocks noChangeArrowheads="1"/>
              </p:cNvSpPr>
              <p:nvPr/>
            </p:nvSpPr>
            <p:spPr bwMode="auto">
              <a:xfrm>
                <a:off x="0" y="0"/>
                <a:ext cx="79" cy="24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48" name="Rectangle 20"/>
              <p:cNvSpPr>
                <a:spLocks noChangeArrowheads="1"/>
              </p:cNvSpPr>
              <p:nvPr/>
            </p:nvSpPr>
            <p:spPr bwMode="auto">
              <a:xfrm>
                <a:off x="45" y="2"/>
                <a:ext cx="388" cy="242"/>
              </a:xfrm>
              <a:prstGeom prst="rect">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49" name="Oval 21"/>
              <p:cNvSpPr>
                <a:spLocks noChangeArrowheads="1"/>
              </p:cNvSpPr>
              <p:nvPr/>
            </p:nvSpPr>
            <p:spPr bwMode="auto">
              <a:xfrm>
                <a:off x="397" y="4"/>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cap="flat" cmpd="sng">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22550" name="Oval 22"/>
              <p:cNvSpPr>
                <a:spLocks noChangeArrowheads="1"/>
              </p:cNvSpPr>
              <p:nvPr/>
            </p:nvSpPr>
            <p:spPr bwMode="auto">
              <a:xfrm>
                <a:off x="435" y="80"/>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21527" name="Rectangle 23"/>
            <p:cNvSpPr/>
            <p:nvPr/>
          </p:nvSpPr>
          <p:spPr>
            <a:xfrm rot="3419336">
              <a:off x="3408" y="0"/>
              <a:ext cx="672" cy="672"/>
            </a:xfrm>
            <a:prstGeom prst="rect">
              <a:avLst/>
            </a:prstGeom>
            <a:solidFill>
              <a:schemeClr val="accent1"/>
            </a:solidFill>
            <a:ln w="9525" cap="flat" cmpd="sng">
              <a:prstDash val="solid"/>
              <a:miter/>
              <a:headEnd type="none" w="med" len="med"/>
              <a:tailEnd type="none" w="med" len="me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nchorCtr="0">
              <a:flatTx/>
            </a:bodyPr>
            <a:p>
              <a:endParaRPr lang="zh-CN" altLang="en-US" sz="1865" dirty="0">
                <a:latin typeface="FrutigerNext LT Regular"/>
              </a:endParaRPr>
            </a:p>
          </p:txBody>
        </p:sp>
      </p:grpSp>
      <p:sp>
        <p:nvSpPr>
          <p:cNvPr id="22552" name="AutoShape 24"/>
          <p:cNvSpPr>
            <a:spLocks noChangeArrowheads="1"/>
          </p:cNvSpPr>
          <p:nvPr/>
        </p:nvSpPr>
        <p:spPr bwMode="auto">
          <a:xfrm>
            <a:off x="912284" y="3142827"/>
            <a:ext cx="2427817" cy="3454400"/>
          </a:xfrm>
          <a:prstGeom prst="roundRect">
            <a:avLst>
              <a:gd name="adj" fmla="val 13745"/>
            </a:avLst>
          </a:prstGeom>
          <a:solidFill>
            <a:schemeClr val="bg1"/>
          </a:solidFill>
          <a:ln w="38100" cap="flat" cmpd="sng">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FrutigerNext LT Regular"/>
              <a:ea typeface="宋体" panose="02010600030101010101" pitchFamily="2" charset="-122"/>
              <a:cs typeface="+mn-cs"/>
            </a:endParaRPr>
          </a:p>
        </p:txBody>
      </p:sp>
      <p:sp>
        <p:nvSpPr>
          <p:cNvPr id="22553" name="AutoShape 25"/>
          <p:cNvSpPr>
            <a:spLocks noChangeArrowheads="1"/>
          </p:cNvSpPr>
          <p:nvPr/>
        </p:nvSpPr>
        <p:spPr bwMode="auto">
          <a:xfrm>
            <a:off x="3600451" y="3142827"/>
            <a:ext cx="2427817" cy="3454400"/>
          </a:xfrm>
          <a:prstGeom prst="roundRect">
            <a:avLst>
              <a:gd name="adj" fmla="val 13745"/>
            </a:avLst>
          </a:prstGeom>
          <a:solidFill>
            <a:schemeClr val="bg1"/>
          </a:solidFill>
          <a:ln w="38100" cap="flat" cmpd="sng">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FrutigerNext LT Regular"/>
              <a:ea typeface="宋体" panose="02010600030101010101" pitchFamily="2" charset="-122"/>
              <a:cs typeface="+mn-cs"/>
            </a:endParaRPr>
          </a:p>
        </p:txBody>
      </p:sp>
      <p:sp>
        <p:nvSpPr>
          <p:cNvPr id="22554" name="AutoShape 26"/>
          <p:cNvSpPr>
            <a:spLocks noChangeArrowheads="1"/>
          </p:cNvSpPr>
          <p:nvPr/>
        </p:nvSpPr>
        <p:spPr bwMode="auto">
          <a:xfrm>
            <a:off x="6288617" y="3142827"/>
            <a:ext cx="2427817" cy="3454400"/>
          </a:xfrm>
          <a:prstGeom prst="roundRect">
            <a:avLst>
              <a:gd name="adj" fmla="val 13745"/>
            </a:avLst>
          </a:prstGeom>
          <a:solidFill>
            <a:schemeClr val="bg1"/>
          </a:solidFill>
          <a:ln w="38100" cap="flat" cmpd="sng">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FrutigerNext LT Regular"/>
              <a:ea typeface="宋体" panose="02010600030101010101" pitchFamily="2" charset="-122"/>
              <a:cs typeface="+mn-cs"/>
            </a:endParaRPr>
          </a:p>
        </p:txBody>
      </p:sp>
      <p:sp>
        <p:nvSpPr>
          <p:cNvPr id="22555" name="AutoShape 27"/>
          <p:cNvSpPr>
            <a:spLocks noChangeArrowheads="1"/>
          </p:cNvSpPr>
          <p:nvPr/>
        </p:nvSpPr>
        <p:spPr bwMode="auto">
          <a:xfrm>
            <a:off x="8881533" y="3142827"/>
            <a:ext cx="2427817" cy="3454400"/>
          </a:xfrm>
          <a:prstGeom prst="roundRect">
            <a:avLst>
              <a:gd name="adj" fmla="val 13745"/>
            </a:avLst>
          </a:prstGeom>
          <a:solidFill>
            <a:schemeClr val="bg1"/>
          </a:solidFill>
          <a:ln w="38100" cap="flat" cmpd="sng">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bg1"/>
              </a:solidFill>
              <a:effectLst>
                <a:outerShdw blurRad="38100" dist="38100" dir="2700000" algn="tl">
                  <a:srgbClr val="C0C0C0"/>
                </a:outerShdw>
              </a:effectLst>
              <a:uLnTx/>
              <a:uFillTx/>
              <a:latin typeface="FrutigerNext LT Regular"/>
              <a:ea typeface="宋体" panose="02010600030101010101" pitchFamily="2" charset="-122"/>
              <a:cs typeface="+mn-cs"/>
            </a:endParaRPr>
          </a:p>
        </p:txBody>
      </p:sp>
      <p:sp>
        <p:nvSpPr>
          <p:cNvPr id="21513" name="Text Box 28"/>
          <p:cNvSpPr txBox="1"/>
          <p:nvPr/>
        </p:nvSpPr>
        <p:spPr>
          <a:xfrm>
            <a:off x="1416262" y="1606127"/>
            <a:ext cx="1729316"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抢救室</a:t>
            </a:r>
            <a:endParaRPr lang="zh-CN" altLang="en-US" sz="2000" b="1" dirty="0">
              <a:solidFill>
                <a:schemeClr val="tx1"/>
              </a:solidFill>
              <a:latin typeface="微软雅黑" panose="020B0503020204020204" charset="-122"/>
              <a:ea typeface="微软雅黑" panose="020B0503020204020204" charset="-122"/>
            </a:endParaRPr>
          </a:p>
        </p:txBody>
      </p:sp>
      <p:sp>
        <p:nvSpPr>
          <p:cNvPr id="21514" name="Text Box 29"/>
          <p:cNvSpPr txBox="1"/>
          <p:nvPr/>
        </p:nvSpPr>
        <p:spPr>
          <a:xfrm>
            <a:off x="3911812" y="1606127"/>
            <a:ext cx="1729317"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抢救床</a:t>
            </a:r>
            <a:endParaRPr lang="zh-CN" altLang="en-US" sz="2000" b="1" dirty="0">
              <a:solidFill>
                <a:schemeClr val="tx1"/>
              </a:solidFill>
              <a:latin typeface="微软雅黑" panose="020B0503020204020204" charset="-122"/>
              <a:ea typeface="微软雅黑" panose="020B0503020204020204" charset="-122"/>
            </a:endParaRPr>
          </a:p>
        </p:txBody>
      </p:sp>
      <p:sp>
        <p:nvSpPr>
          <p:cNvPr id="21515" name="Text Box 30"/>
          <p:cNvSpPr txBox="1"/>
          <p:nvPr/>
        </p:nvSpPr>
        <p:spPr>
          <a:xfrm>
            <a:off x="6312112" y="1606127"/>
            <a:ext cx="1729317"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抢救车</a:t>
            </a:r>
            <a:endParaRPr lang="zh-CN" altLang="en-US" sz="2000" b="1" dirty="0">
              <a:solidFill>
                <a:schemeClr val="tx1"/>
              </a:solidFill>
              <a:latin typeface="微软雅黑" panose="020B0503020204020204" charset="-122"/>
              <a:ea typeface="微软雅黑" panose="020B0503020204020204" charset="-122"/>
            </a:endParaRPr>
          </a:p>
        </p:txBody>
      </p:sp>
      <p:sp>
        <p:nvSpPr>
          <p:cNvPr id="21516" name="Text Box 31"/>
          <p:cNvSpPr txBox="1"/>
          <p:nvPr/>
        </p:nvSpPr>
        <p:spPr>
          <a:xfrm>
            <a:off x="8617162" y="1510877"/>
            <a:ext cx="1919816"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rPr>
              <a:t>急救器械</a:t>
            </a:r>
            <a:endPar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21517" name="Text Box 32"/>
          <p:cNvSpPr txBox="1"/>
          <p:nvPr/>
        </p:nvSpPr>
        <p:spPr>
          <a:xfrm>
            <a:off x="1009651" y="3430693"/>
            <a:ext cx="2302933" cy="1938020"/>
          </a:xfrm>
          <a:prstGeom prst="rect">
            <a:avLst/>
          </a:prstGeom>
          <a:noFill/>
          <a:ln w="9525">
            <a:noFill/>
          </a:ln>
        </p:spPr>
        <p:txBody>
          <a:bodyPr>
            <a:spAutoFit/>
          </a:bodyPr>
          <a:p>
            <a:pPr algn="just"/>
            <a:r>
              <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rPr>
              <a:t>急诊室和病区均应设单独抢救室，病区抢救室宜设在最近护士办公室的房间内。要求宽敞、明亮、安静、整洁。</a:t>
            </a:r>
            <a:endPar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1518" name="Text Box 33"/>
          <p:cNvSpPr txBox="1"/>
          <p:nvPr/>
        </p:nvSpPr>
        <p:spPr>
          <a:xfrm>
            <a:off x="3793067" y="3528060"/>
            <a:ext cx="2112433" cy="1630045"/>
          </a:xfrm>
          <a:prstGeom prst="rect">
            <a:avLst/>
          </a:prstGeom>
          <a:noFill/>
          <a:ln w="9525">
            <a:noFill/>
          </a:ln>
        </p:spPr>
        <p:txBody>
          <a:bodyPr>
            <a:spAutoFit/>
          </a:bodyPr>
          <a:p>
            <a:pPr algn="just"/>
            <a:r>
              <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rPr>
              <a:t>以能升降的活动床为宜，必要时另备木板一块，作胸外心脏按压时使用。</a:t>
            </a:r>
            <a:endPar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1519" name="Text Box 34"/>
          <p:cNvSpPr txBox="1"/>
          <p:nvPr/>
        </p:nvSpPr>
        <p:spPr>
          <a:xfrm>
            <a:off x="6578600" y="3528060"/>
            <a:ext cx="2015067" cy="1322070"/>
          </a:xfrm>
          <a:prstGeom prst="rect">
            <a:avLst/>
          </a:prstGeom>
          <a:noFill/>
          <a:ln w="9525">
            <a:noFill/>
          </a:ln>
        </p:spPr>
        <p:txBody>
          <a:bodyPr>
            <a:spAutoFit/>
          </a:bodyPr>
          <a:p>
            <a:pPr algn="just"/>
            <a:r>
              <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rPr>
              <a:t>抢救车内需配备急救药品、各种无菌急救包及其他用物。</a:t>
            </a:r>
            <a:endPar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1520" name="Text Box 35"/>
          <p:cNvSpPr txBox="1"/>
          <p:nvPr/>
        </p:nvSpPr>
        <p:spPr>
          <a:xfrm>
            <a:off x="9072033" y="3430693"/>
            <a:ext cx="2123017" cy="1938020"/>
          </a:xfrm>
          <a:prstGeom prst="rect">
            <a:avLst/>
          </a:prstGeom>
          <a:noFill/>
          <a:ln w="9525">
            <a:noFill/>
          </a:ln>
        </p:spPr>
        <p:txBody>
          <a:bodyPr>
            <a:spAutoFit/>
          </a:bodyPr>
          <a:p>
            <a:pPr algn="just"/>
            <a:r>
              <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rPr>
              <a:t>供氧装置、吸引器、心电监护仪、电除颤仪、心脏起搏器、简易呼吸器、呼吸机、电动洗胃机等。</a:t>
            </a:r>
            <a:endPar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二、抢救的设备管理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3143885" y="1625600"/>
            <a:ext cx="56692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基本抢救技术</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Text Box 5"/>
          <p:cNvSpPr txBox="1"/>
          <p:nvPr/>
        </p:nvSpPr>
        <p:spPr>
          <a:xfrm>
            <a:off x="1416050" y="1917065"/>
            <a:ext cx="4848225" cy="3322955"/>
          </a:xfrm>
          <a:prstGeom prst="rect">
            <a:avLst/>
          </a:prstGeom>
          <a:noFill/>
          <a:ln w="9525">
            <a:noFill/>
          </a:ln>
        </p:spPr>
        <p:txBody>
          <a:bodyPr wrap="square">
            <a:spAutoFit/>
          </a:bodyPr>
          <a:p>
            <a:pPr algn="just">
              <a:lnSpc>
                <a:spcPct val="150000"/>
              </a:lnSpc>
            </a:pP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吸痰技术是通过负压作用，经口、鼻或人工气道将呼吸道分泌物吸出，以保持呼吸道通畅，预防吸入性肺炎、肺不张、窒息等并发症的一种方法。适用于无力或无自主咳嗽、排痰的患者，如昏迷、新生儿、年老体弱、危重、气管切开、麻醉未醒前的患者等。</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5" name="图片 104"/>
          <p:cNvPicPr/>
          <p:nvPr/>
        </p:nvPicPr>
        <p:blipFill>
          <a:blip r:embed="rId2"/>
          <a:stretch>
            <a:fillRect/>
          </a:stretch>
        </p:blipFill>
        <p:spPr>
          <a:xfrm>
            <a:off x="6672580" y="1988820"/>
            <a:ext cx="4470400" cy="304800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Text Box 5"/>
          <p:cNvSpPr txBox="1"/>
          <p:nvPr/>
        </p:nvSpPr>
        <p:spPr>
          <a:xfrm>
            <a:off x="983615" y="1124585"/>
            <a:ext cx="10377805" cy="5169535"/>
          </a:xfrm>
          <a:prstGeom prst="rect">
            <a:avLst/>
          </a:prstGeom>
          <a:noFill/>
          <a:ln w="9525">
            <a:noFill/>
          </a:ln>
        </p:spPr>
        <p:txBody>
          <a:bodyPr wrap="square">
            <a:spAutoFit/>
          </a:bodyPr>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目的　清除呼吸道分泌物，保持呼吸道通畅，预防并发症的发生。</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评估</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（1）患者的年龄、病情、意识状态、痰液阻塞情况。</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（2）患者有无清除呼吸道分泌物的能力。</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（3）患者的口腔鼻腔情况。</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（4）患者心理状态、合作程度。</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（1）用物准备。</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①电动吸引器或中心负压吸引装置，多头电插板。</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②治疗盘内置有盖罐 2 个：1 个盛无菌生理盐水，1 个盛已消毒的吸痰导管数根（成人 12 号～14 号；小儿 8 号～12 号；气管插管为 6 号），弯盘、无菌纱布、无菌血管钳及镊子、清洁手套。必要时备压舌板、开口器、舌钳等。</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8184515" y="1701165"/>
            <a:ext cx="3003550" cy="29476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Text Box 5"/>
          <p:cNvSpPr txBox="1"/>
          <p:nvPr/>
        </p:nvSpPr>
        <p:spPr>
          <a:xfrm>
            <a:off x="911225" y="1916430"/>
            <a:ext cx="4046220" cy="3322955"/>
          </a:xfrm>
          <a:prstGeom prst="rect">
            <a:avLst/>
          </a:prstGeom>
          <a:noFill/>
          <a:ln w="9525">
            <a:noFill/>
          </a:ln>
        </p:spPr>
        <p:txBody>
          <a:bodyPr wrap="square">
            <a:spAutoFit/>
          </a:bodyPr>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（2）患者准备。</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①体位舒适，情绪稳定。</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②了解吸痰的目的、方法、注意事项及配合要点。</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（3）环境准备：室内温湿度适宜，光线充足，环境安静。</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操作程序（见表 13-3-1）</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5304155" y="1340485"/>
            <a:ext cx="6515100" cy="43148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Text Box 5"/>
          <p:cNvSpPr txBox="1"/>
          <p:nvPr/>
        </p:nvSpPr>
        <p:spPr>
          <a:xfrm>
            <a:off x="911225" y="1052830"/>
            <a:ext cx="10380345" cy="5169535"/>
          </a:xfrm>
          <a:prstGeom prst="rect">
            <a:avLst/>
          </a:prstGeom>
          <a:noFill/>
          <a:ln w="9525">
            <a:noFill/>
          </a:ln>
        </p:spPr>
        <p:txBody>
          <a:bodyPr wrap="square">
            <a:spAutoFit/>
          </a:bodyPr>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注意事项</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（1）严格执行无菌操作：治疗盘内吸痰用物每日更换 1～2 次，吸痰管每次更换，勤做口腔护理。</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（2）定时吸痰，密切观察患者病情，当发现喉头有痰鸣音或排痰不畅时，应立即吸痰。</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（3）吸痰动作要轻柔，为婴幼儿吸痰时，吸痰管要细，负压不可过大，以免损伤气管黏膜。</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（4）储液瓶内的液体应及时倾倒，以免液体吸入马达内，损坏机器。电动吸引器连续使用时间不超过 2 小时，并做好清洁消毒处理。</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健康教育</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（1）向患者及家属解释吸痰的目的。</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（2）指导患者及家属学会体位引流及拍背排痰等技能。</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（3）患者吸痰后要漱口，如需继续吸痰应间隔 15～30 分钟。</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Text Box 5"/>
          <p:cNvSpPr txBox="1"/>
          <p:nvPr/>
        </p:nvSpPr>
        <p:spPr>
          <a:xfrm>
            <a:off x="839470" y="1844675"/>
            <a:ext cx="6463030" cy="3322955"/>
          </a:xfrm>
          <a:prstGeom prst="rect">
            <a:avLst/>
          </a:prstGeom>
          <a:noFill/>
          <a:ln w="9525">
            <a:noFill/>
          </a:ln>
        </p:spPr>
        <p:txBody>
          <a:bodyPr wrap="square">
            <a:spAutoFit/>
          </a:bodyPr>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（4）向患者家属宣传呼吸道疾病的预防保健知识，如戒烟限酒、积极参加适宜的体育锻炼，预防呼吸道感染。</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目标评价</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（1）患者呼吸道的分泌物被及时吸出，呼吸平稳，缺氧症状得到改善。</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（2）操作规范，未发生呼吸道黏膜损伤。</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（3）护患沟通有效，患者有安全感，康复信心增强。</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8" name="图片 107"/>
          <p:cNvPicPr/>
          <p:nvPr/>
        </p:nvPicPr>
        <p:blipFill>
          <a:blip r:embed="rId2"/>
          <a:stretch>
            <a:fillRect/>
          </a:stretch>
        </p:blipFill>
        <p:spPr>
          <a:xfrm>
            <a:off x="7607935" y="2276475"/>
            <a:ext cx="4427855" cy="244284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Text Box 4"/>
          <p:cNvSpPr txBox="1"/>
          <p:nvPr/>
        </p:nvSpPr>
        <p:spPr>
          <a:xfrm>
            <a:off x="7287684" y="2417233"/>
            <a:ext cx="309880" cy="665480"/>
          </a:xfrm>
          <a:prstGeom prst="rect">
            <a:avLst/>
          </a:prstGeom>
          <a:noFill/>
          <a:ln w="9525">
            <a:noFill/>
          </a:ln>
        </p:spPr>
        <p:txBody>
          <a:bodyPr wrap="none">
            <a:spAutoFit/>
          </a:bodyPr>
          <a:p>
            <a:endParaRPr lang="zh-CN" altLang="en-US" sz="1865" b="1" dirty="0">
              <a:latin typeface="宋体" panose="02010600030101010101" pitchFamily="2" charset="-122"/>
              <a:ea typeface="宋体" panose="02010600030101010101" pitchFamily="2" charset="-122"/>
              <a:sym typeface="宋体" panose="02010600030101010101" pitchFamily="2" charset="-122"/>
            </a:endParaRPr>
          </a:p>
          <a:p>
            <a:endParaRPr lang="zh-CN" altLang="en-US" sz="1865" b="1" dirty="0">
              <a:latin typeface="宋体" panose="02010600030101010101" pitchFamily="2" charset="-122"/>
              <a:ea typeface="宋体" panose="02010600030101010101" pitchFamily="2" charset="-122"/>
              <a:sym typeface="宋体" panose="02010600030101010101" pitchFamily="2" charset="-122"/>
            </a:endParaRPr>
          </a:p>
        </p:txBody>
      </p:sp>
      <p:graphicFrame>
        <p:nvGraphicFramePr>
          <p:cNvPr id="27747" name="Group 99"/>
          <p:cNvGraphicFramePr>
            <a:graphicFrameLocks noGrp="1"/>
          </p:cNvGraphicFramePr>
          <p:nvPr>
            <p:custDataLst>
              <p:tags r:id="rId1"/>
            </p:custDataLst>
          </p:nvPr>
        </p:nvGraphicFramePr>
        <p:xfrm>
          <a:off x="407882" y="908897"/>
          <a:ext cx="11454130" cy="5617210"/>
        </p:xfrm>
        <a:graphic>
          <a:graphicData uri="http://schemas.openxmlformats.org/drawingml/2006/table">
            <a:tbl>
              <a:tblPr/>
              <a:tblGrid>
                <a:gridCol w="1930400"/>
                <a:gridCol w="9523730"/>
              </a:tblGrid>
              <a:tr h="322580">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1"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流  程</a:t>
                      </a:r>
                      <a:endParaRPr kumimoji="0" lang="zh-CN" altLang="en-US" sz="1600" b="1"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1" i="0" u="none" strike="noStrike" cap="none" normalizeH="0" baseline="0" smtClean="0">
                          <a:ln>
                            <a:noFill/>
                          </a:ln>
                          <a:solidFill>
                            <a:schemeClr val="tx1"/>
                          </a:solidFill>
                          <a:effectLst/>
                          <a:latin typeface="微软雅黑" panose="020B0503020204020204" charset="-122"/>
                          <a:ea typeface="微软雅黑" panose="020B0503020204020204" charset="-122"/>
                          <a:sym typeface="Arial" panose="020B0604020202020204" pitchFamily="34" charset="0"/>
                        </a:rPr>
                        <a:t>操作步骤</a:t>
                      </a:r>
                      <a:endParaRPr kumimoji="0" lang="zh-CN" altLang="en-US" sz="1600" b="1" i="0" u="none" strike="noStrike" cap="none" normalizeH="0" baseline="0" smtClean="0">
                        <a:ln>
                          <a:noFill/>
                        </a:ln>
                        <a:solidFill>
                          <a:schemeClr val="tx1"/>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12700" cap="flat" cmpd="sng" algn="ctr">
                      <a:solidFill>
                        <a:srgbClr val="08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准备</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6350" cap="flat" cmpd="sng" algn="ctr">
                      <a:solidFill>
                        <a:srgbClr val="08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洗手，戴口罩，备齐用物至床边，核对，解释。</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6350" cap="flat" cmpd="sng" algn="ctr">
                      <a:solidFill>
                        <a:srgbClr val="080000"/>
                      </a:solidFill>
                      <a:prstDash val="solid"/>
                      <a:round/>
                      <a:headEnd type="none" w="med" len="med"/>
                      <a:tailEnd type="none" w="med" len="med"/>
                    </a:lnT>
                    <a:lnB cap="flat">
                      <a:noFill/>
                    </a:lnB>
                    <a:lnTlToBr>
                      <a:noFill/>
                    </a:lnTlToBr>
                    <a:lnBlToTr>
                      <a:noFill/>
                    </a:lnBlToTr>
                    <a:noFill/>
                  </a:tcPr>
                </a:tc>
              </a:tr>
              <a:tr h="38989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检查设备</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接通电源，打开开关，检查吸引器性能，调节负压，成人</a:t>
                      </a: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40</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53kPa</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，小儿＜</a:t>
                      </a: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40kPa。</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36131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评估患者</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、检查患者口、鼻腔，取下活动义齿。</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26225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、患者头转向一侧，面向操作者。</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44767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试吸</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5</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、戴手套，连接吸痰管，试吸少量生理盐水。</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69913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插管吸痰</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6 </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、一手折住吸痰管末端，一手持镊子夹持吸痰管前端，插入口咽部，放松导管末端，先吸口咽部分泌物，再吸气管内分泌物。</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39941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手法要求</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7</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、手法：由深部左右旋转、向上提拉吸痰管。每次吸痰时间不得超过</a:t>
                      </a: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15</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秒，以免缺氧。</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41402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吸盐水冲洗</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8</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、吸痰管退出时，用生理盐水抽吸冲洗。以防导管被痰液堵塞。</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572135">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叩背用药</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9</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、吸痰过程中观察患者的面色，呼吸是否改善及吸出物的性状。痰液黏稠可叩击或雾化吸入，提高吸痰效果。</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29464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关开关</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10</a:t>
                      </a:r>
                      <a:r>
                        <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、脱手套，安置患者于舒适卧位，整理床单位。</a:t>
                      </a:r>
                      <a:endParaRPr kumimoji="0" lang="zh-CN" altLang="en-US"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365760">
                <a:tc>
                  <a:txBody>
                    <a:bodyPr/>
                    <a:lstStyle/>
                    <a:p>
                      <a:pPr marL="0" marR="0" lvl="0" algn="l" defTabSz="914400" rtl="0" eaLnBrk="0" fontAlgn="base" latinLnBrk="0" hangingPunct="0">
                        <a:lnSpc>
                          <a:spcPct val="100000"/>
                        </a:lnSpc>
                        <a:spcBef>
                          <a:spcPct val="20000"/>
                        </a:spcBef>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观察记录</a:t>
                      </a:r>
                      <a:endPar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11、记录吸痰次数、吸出物的性状、呼吸改善的情况</a:t>
                      </a:r>
                      <a:endPar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cap="flat">
                      <a:noFill/>
                    </a:lnB>
                    <a:lnTlToBr>
                      <a:noFill/>
                    </a:lnTlToBr>
                    <a:lnBlToTr>
                      <a:noFill/>
                    </a:lnBlToTr>
                    <a:noFill/>
                  </a:tcPr>
                </a:tc>
              </a:tr>
              <a:tr h="447675">
                <a:tc>
                  <a:txBody>
                    <a:bodyPr/>
                    <a:lstStyle/>
                    <a:p>
                      <a:pPr marL="0" marR="0" lvl="0" algn="l" defTabSz="914400" rtl="0" eaLnBrk="0" fontAlgn="base" latinLnBrk="0" hangingPunct="0">
                        <a:lnSpc>
                          <a:spcPct val="100000"/>
                        </a:lnSpc>
                        <a:spcBef>
                          <a:spcPct val="20000"/>
                        </a:spcBef>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整理消毒</a:t>
                      </a:r>
                      <a:endPar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
                          <a:srgbClr val="0BD0D9"/>
                        </a:buClr>
                        <a:buSzPct val="95000"/>
                        <a:buFont typeface="Wingdings 2" panose="05020102010507070707" pitchFamily="18" charset="2"/>
                        <a:buNone/>
                      </a:pPr>
                      <a:r>
                        <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12、洗手，脱口罩。</a:t>
                      </a:r>
                      <a:endParaRPr kumimoji="0" lang="en-US" altLang="zh-CN" sz="16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
        <p:nvSpPr>
          <p:cNvPr id="23" name="Title 6"/>
          <p:cNvSpPr txBox="1"/>
          <p:nvPr>
            <p:custDataLst>
              <p:tags r:id="rId2"/>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一、吸痰技术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700" name="Group 4"/>
          <p:cNvGrpSpPr/>
          <p:nvPr/>
        </p:nvGrpSpPr>
        <p:grpSpPr>
          <a:xfrm>
            <a:off x="1007533" y="1127760"/>
            <a:ext cx="10562167" cy="1054100"/>
            <a:chOff x="0" y="0"/>
            <a:chExt cx="4990" cy="454"/>
          </a:xfrm>
        </p:grpSpPr>
        <p:sp>
          <p:nvSpPr>
            <p:cNvPr id="29719" name="AutoShape 5"/>
            <p:cNvSpPr/>
            <p:nvPr/>
          </p:nvSpPr>
          <p:spPr>
            <a:xfrm>
              <a:off x="998" y="0"/>
              <a:ext cx="3992" cy="454"/>
            </a:xfrm>
            <a:prstGeom prst="roundRect">
              <a:avLst>
                <a:gd name="adj" fmla="val 7574"/>
              </a:avLst>
            </a:prstGeom>
            <a:gradFill rotWithShape="1">
              <a:gsLst>
                <a:gs pos="0">
                  <a:srgbClr val="97CCF3"/>
                </a:gs>
                <a:gs pos="100000">
                  <a:srgbClr val="D5EBFA"/>
                </a:gs>
              </a:gsLst>
              <a:lin ang="0" scaled="1"/>
              <a:tileRect/>
            </a:gradFill>
            <a:ln w="9525">
              <a:noFill/>
            </a:ln>
          </p:spPr>
          <p:txBody>
            <a:bodyPr wrap="none" anchor="ctr" anchorCtr="0"/>
            <a:p>
              <a:pPr algn="ctr" eaLnBrk="0" hangingPunct="0">
                <a:buFont typeface="Wingdings" panose="05000000000000000000" pitchFamily="2" charset="2"/>
              </a:pPr>
              <a:endParaRPr lang="zh-CN" altLang="zh-CN" sz="1865" dirty="0">
                <a:solidFill>
                  <a:srgbClr val="000000"/>
                </a:solidFill>
                <a:latin typeface="Times New Roman" panose="02020603050405020304" pitchFamily="18" charset="0"/>
                <a:ea typeface="宋体" panose="02010600030101010101" pitchFamily="2" charset="-122"/>
              </a:endParaRPr>
            </a:p>
          </p:txBody>
        </p:sp>
        <p:sp>
          <p:nvSpPr>
            <p:cNvPr id="30726" name="AutoShape 6"/>
            <p:cNvSpPr>
              <a:spLocks noChangeArrowheads="1"/>
            </p:cNvSpPr>
            <p:nvPr/>
          </p:nvSpPr>
          <p:spPr bwMode="auto">
            <a:xfrm>
              <a:off x="0" y="91"/>
              <a:ext cx="908" cy="362"/>
            </a:xfrm>
            <a:prstGeom prst="roundRect">
              <a:avLst>
                <a:gd name="adj" fmla="val 7574"/>
              </a:avLst>
            </a:prstGeom>
            <a:gradFill rotWithShape="1">
              <a:gsLst>
                <a:gs pos="0">
                  <a:schemeClr val="accent1"/>
                </a:gs>
                <a:gs pos="50000">
                  <a:schemeClr val="accent1">
                    <a:gamma/>
                    <a:tint val="72549"/>
                    <a:invGamma/>
                  </a:schemeClr>
                </a:gs>
                <a:gs pos="100000">
                  <a:schemeClr val="accent1"/>
                </a:gs>
              </a:gsLst>
              <a:lin ang="2700000" scaled="1"/>
            </a:gradFill>
            <a:ln w="28575" cap="rnd">
              <a:prstDash val="sysDot"/>
              <a:round/>
            </a:ln>
            <a:effectLst/>
            <a:scene3d>
              <a:camera prst="legacyObliqueTopLeft"/>
              <a:lightRig rig="legacyFlat3" dir="t"/>
            </a:scene3d>
            <a:sp3d extrusionH="4302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
                <a:defRPr/>
              </a:pPr>
              <a:endParaRPr kumimoji="0" lang="zh-CN" altLang="en-US" sz="2665" b="1" i="0" u="none" strike="noStrike" kern="1200" cap="none" spc="0" normalizeH="0" baseline="0" noProof="0" smtClean="0">
                <a:ln>
                  <a:noFill/>
                </a:ln>
                <a:solidFill>
                  <a:srgbClr val="000099"/>
                </a:solidFill>
                <a:effectLst>
                  <a:outerShdw blurRad="38100" dist="38100" dir="2700000" algn="tl">
                    <a:srgbClr val="000000"/>
                  </a:outerShdw>
                </a:effectLst>
                <a:uLnTx/>
                <a:uFillTx/>
                <a:latin typeface="FrutigerNext LT Regular"/>
                <a:ea typeface="宋体" panose="02010600030101010101" pitchFamily="2" charset="-122"/>
                <a:cs typeface="+mn-cs"/>
              </a:endParaRPr>
            </a:p>
          </p:txBody>
        </p:sp>
      </p:grpSp>
      <p:grpSp>
        <p:nvGrpSpPr>
          <p:cNvPr id="29701" name="Group 7"/>
          <p:cNvGrpSpPr/>
          <p:nvPr/>
        </p:nvGrpSpPr>
        <p:grpSpPr>
          <a:xfrm>
            <a:off x="1007533" y="2423583"/>
            <a:ext cx="10659533" cy="1151467"/>
            <a:chOff x="0" y="0"/>
            <a:chExt cx="5035" cy="409"/>
          </a:xfrm>
        </p:grpSpPr>
        <p:sp>
          <p:nvSpPr>
            <p:cNvPr id="30728" name="AutoShape 8"/>
            <p:cNvSpPr>
              <a:spLocks noChangeArrowheads="1"/>
            </p:cNvSpPr>
            <p:nvPr/>
          </p:nvSpPr>
          <p:spPr bwMode="auto">
            <a:xfrm>
              <a:off x="998" y="0"/>
              <a:ext cx="4037" cy="409"/>
            </a:xfrm>
            <a:prstGeom prst="roundRect">
              <a:avLst>
                <a:gd name="adj" fmla="val 7574"/>
              </a:avLst>
            </a:prstGeom>
            <a:gradFill rotWithShape="1">
              <a:gsLst>
                <a:gs pos="0">
                  <a:schemeClr val="accent2"/>
                </a:gs>
                <a:gs pos="100000">
                  <a:schemeClr val="accent2">
                    <a:gamma/>
                    <a:tint val="40000"/>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endParaRPr kumimoji="0" lang="zh-CN" altLang="zh-CN" sz="26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29" name="AutoShape 9"/>
            <p:cNvSpPr>
              <a:spLocks noChangeArrowheads="1"/>
            </p:cNvSpPr>
            <p:nvPr/>
          </p:nvSpPr>
          <p:spPr bwMode="auto">
            <a:xfrm>
              <a:off x="0" y="91"/>
              <a:ext cx="907" cy="317"/>
            </a:xfrm>
            <a:prstGeom prst="roundRect">
              <a:avLst>
                <a:gd name="adj" fmla="val 7574"/>
              </a:avLst>
            </a:prstGeom>
            <a:gradFill rotWithShape="1">
              <a:gsLst>
                <a:gs pos="0">
                  <a:schemeClr val="accent2"/>
                </a:gs>
                <a:gs pos="50000">
                  <a:schemeClr val="accent2">
                    <a:gamma/>
                    <a:tint val="72549"/>
                    <a:invGamma/>
                  </a:schemeClr>
                </a:gs>
                <a:gs pos="100000">
                  <a:schemeClr val="accent2"/>
                </a:gs>
              </a:gsLst>
              <a:lin ang="2700000" scaled="1"/>
            </a:gradFill>
            <a:ln w="28575" cap="rnd">
              <a:prstDash val="sysDot"/>
              <a:round/>
            </a:ln>
            <a:effectLst/>
            <a:scene3d>
              <a:camera prst="legacyObliqueTop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
                <a:defRPr/>
              </a:pPr>
              <a:endParaRPr kumimoji="0" lang="zh-CN" altLang="zh-CN" sz="18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grpSp>
      <p:grpSp>
        <p:nvGrpSpPr>
          <p:cNvPr id="29702" name="Group 10"/>
          <p:cNvGrpSpPr/>
          <p:nvPr/>
        </p:nvGrpSpPr>
        <p:grpSpPr>
          <a:xfrm>
            <a:off x="1007533" y="3888528"/>
            <a:ext cx="10562167" cy="1151467"/>
            <a:chOff x="0" y="0"/>
            <a:chExt cx="4990" cy="454"/>
          </a:xfrm>
        </p:grpSpPr>
        <p:sp>
          <p:nvSpPr>
            <p:cNvPr id="29715" name="AutoShape 11"/>
            <p:cNvSpPr/>
            <p:nvPr/>
          </p:nvSpPr>
          <p:spPr>
            <a:xfrm>
              <a:off x="998" y="0"/>
              <a:ext cx="3992" cy="454"/>
            </a:xfrm>
            <a:prstGeom prst="roundRect">
              <a:avLst>
                <a:gd name="adj" fmla="val 7574"/>
              </a:avLst>
            </a:prstGeom>
            <a:gradFill rotWithShape="1">
              <a:gsLst>
                <a:gs pos="0">
                  <a:srgbClr val="97CCF3"/>
                </a:gs>
                <a:gs pos="100000">
                  <a:srgbClr val="D5EBFA"/>
                </a:gs>
              </a:gsLst>
              <a:lin ang="0" scaled="1"/>
              <a:tileRect/>
            </a:gradFill>
            <a:ln w="9525">
              <a:noFill/>
            </a:ln>
          </p:spPr>
          <p:txBody>
            <a:bodyPr wrap="none" anchor="ctr" anchorCtr="0"/>
            <a:p>
              <a:pPr algn="ctr" eaLnBrk="0" hangingPunct="0">
                <a:buFont typeface="Wingdings" panose="05000000000000000000" pitchFamily="2" charset="2"/>
              </a:pPr>
              <a:endParaRPr lang="zh-CN" altLang="zh-CN" sz="1865" dirty="0">
                <a:solidFill>
                  <a:srgbClr val="000000"/>
                </a:solidFill>
                <a:latin typeface="Times New Roman" panose="02020603050405020304" pitchFamily="18" charset="0"/>
                <a:ea typeface="宋体" panose="02010600030101010101" pitchFamily="2" charset="-122"/>
              </a:endParaRPr>
            </a:p>
          </p:txBody>
        </p:sp>
        <p:sp>
          <p:nvSpPr>
            <p:cNvPr id="30732" name="AutoShape 12"/>
            <p:cNvSpPr>
              <a:spLocks noChangeArrowheads="1"/>
            </p:cNvSpPr>
            <p:nvPr/>
          </p:nvSpPr>
          <p:spPr bwMode="auto">
            <a:xfrm>
              <a:off x="0" y="91"/>
              <a:ext cx="908" cy="362"/>
            </a:xfrm>
            <a:prstGeom prst="roundRect">
              <a:avLst>
                <a:gd name="adj" fmla="val 7574"/>
              </a:avLst>
            </a:prstGeom>
            <a:gradFill rotWithShape="1">
              <a:gsLst>
                <a:gs pos="0">
                  <a:schemeClr val="accent1"/>
                </a:gs>
                <a:gs pos="50000">
                  <a:schemeClr val="accent1">
                    <a:gamma/>
                    <a:tint val="72549"/>
                    <a:invGamma/>
                  </a:schemeClr>
                </a:gs>
                <a:gs pos="100000">
                  <a:schemeClr val="accent1"/>
                </a:gs>
              </a:gsLst>
              <a:lin ang="2700000" scaled="1"/>
            </a:gradFill>
            <a:ln w="28575" cap="rnd">
              <a:prstDash val="sysDot"/>
              <a:round/>
            </a:ln>
            <a:effectLst/>
            <a:scene3d>
              <a:camera prst="legacyObliqueTopLeft"/>
              <a:lightRig rig="legacyFlat3" dir="t"/>
            </a:scene3d>
            <a:sp3d extrusionH="4302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
                <a:defRPr/>
              </a:pPr>
              <a:endParaRPr kumimoji="0" lang="zh-CN" altLang="en-US" sz="2665" b="1" i="0" u="none" strike="noStrike" kern="1200" cap="none" spc="0" normalizeH="0" baseline="0" noProof="0" smtClean="0">
                <a:ln>
                  <a:noFill/>
                </a:ln>
                <a:solidFill>
                  <a:srgbClr val="000099"/>
                </a:solidFill>
                <a:effectLst>
                  <a:outerShdw blurRad="38100" dist="38100" dir="2700000" algn="tl">
                    <a:srgbClr val="000000"/>
                  </a:outerShdw>
                </a:effectLst>
                <a:uLnTx/>
                <a:uFillTx/>
                <a:latin typeface="FrutigerNext LT Regular"/>
                <a:ea typeface="宋体" panose="02010600030101010101" pitchFamily="2" charset="-122"/>
                <a:cs typeface="+mn-cs"/>
              </a:endParaRPr>
            </a:p>
          </p:txBody>
        </p:sp>
      </p:grpSp>
      <p:grpSp>
        <p:nvGrpSpPr>
          <p:cNvPr id="29703" name="Group 13"/>
          <p:cNvGrpSpPr/>
          <p:nvPr/>
        </p:nvGrpSpPr>
        <p:grpSpPr>
          <a:xfrm>
            <a:off x="983403" y="5314738"/>
            <a:ext cx="10659533" cy="1151467"/>
            <a:chOff x="0" y="0"/>
            <a:chExt cx="5035" cy="409"/>
          </a:xfrm>
        </p:grpSpPr>
        <p:sp>
          <p:nvSpPr>
            <p:cNvPr id="30734" name="AutoShape 14"/>
            <p:cNvSpPr>
              <a:spLocks noChangeArrowheads="1"/>
            </p:cNvSpPr>
            <p:nvPr/>
          </p:nvSpPr>
          <p:spPr bwMode="auto">
            <a:xfrm>
              <a:off x="998" y="0"/>
              <a:ext cx="4037" cy="409"/>
            </a:xfrm>
            <a:prstGeom prst="roundRect">
              <a:avLst>
                <a:gd name="adj" fmla="val 7574"/>
              </a:avLst>
            </a:prstGeom>
            <a:gradFill rotWithShape="1">
              <a:gsLst>
                <a:gs pos="0">
                  <a:schemeClr val="accent2"/>
                </a:gs>
                <a:gs pos="100000">
                  <a:schemeClr val="accent2">
                    <a:gamma/>
                    <a:tint val="40000"/>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defRPr/>
              </a:pPr>
              <a:r>
                <a:rPr kumimoji="0" lang="zh-CN" altLang="en-US" sz="18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        </a:t>
              </a:r>
              <a:endParaRPr kumimoji="0" lang="en-US" altLang="zh-CN" sz="26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
          <p:nvSpPr>
            <p:cNvPr id="30735" name="AutoShape 15"/>
            <p:cNvSpPr>
              <a:spLocks noChangeArrowheads="1"/>
            </p:cNvSpPr>
            <p:nvPr/>
          </p:nvSpPr>
          <p:spPr bwMode="auto">
            <a:xfrm>
              <a:off x="0" y="91"/>
              <a:ext cx="907" cy="317"/>
            </a:xfrm>
            <a:prstGeom prst="roundRect">
              <a:avLst>
                <a:gd name="adj" fmla="val 7574"/>
              </a:avLst>
            </a:prstGeom>
            <a:gradFill rotWithShape="1">
              <a:gsLst>
                <a:gs pos="0">
                  <a:schemeClr val="accent2"/>
                </a:gs>
                <a:gs pos="50000">
                  <a:schemeClr val="accent2">
                    <a:gamma/>
                    <a:tint val="72549"/>
                    <a:invGamma/>
                  </a:schemeClr>
                </a:gs>
                <a:gs pos="100000">
                  <a:schemeClr val="accent2"/>
                </a:gs>
              </a:gsLst>
              <a:lin ang="2700000" scaled="1"/>
            </a:gradFill>
            <a:ln w="28575" cap="rnd">
              <a:prstDash val="sysDot"/>
              <a:round/>
            </a:ln>
            <a:effectLst/>
            <a:scene3d>
              <a:camera prst="legacyObliqueTopLeft"/>
              <a:lightRig rig="legacyFlat3"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
                <a:defRPr/>
              </a:pPr>
              <a:r>
                <a:rPr kumimoji="0" lang="zh-CN" altLang="en-US" sz="18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rPr>
                <a:t> </a:t>
              </a:r>
              <a:endParaRPr kumimoji="0" lang="en-US" altLang="zh-CN" sz="1865" b="0" i="0" u="none" strike="noStrike" kern="1200" cap="none" spc="0" normalizeH="0" baseline="0" noProof="0" smtClean="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grpSp>
      <p:sp>
        <p:nvSpPr>
          <p:cNvPr id="29705" name="Text Box 17"/>
          <p:cNvSpPr txBox="1"/>
          <p:nvPr/>
        </p:nvSpPr>
        <p:spPr>
          <a:xfrm>
            <a:off x="1007745" y="1558925"/>
            <a:ext cx="1901825"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rPr>
              <a:t>低张性缺氧</a:t>
            </a:r>
            <a:endParaRPr lang="zh-CN" altLang="en-US" sz="2000" b="1" dirty="0">
              <a:solidFill>
                <a:schemeClr val="tx1"/>
              </a:solidFill>
              <a:latin typeface="微软雅黑" panose="020B0503020204020204" charset="-122"/>
              <a:ea typeface="微软雅黑" panose="020B0503020204020204" charset="-122"/>
            </a:endParaRPr>
          </a:p>
        </p:txBody>
      </p:sp>
      <p:sp>
        <p:nvSpPr>
          <p:cNvPr id="29706" name="Text Box 18"/>
          <p:cNvSpPr txBox="1"/>
          <p:nvPr/>
        </p:nvSpPr>
        <p:spPr>
          <a:xfrm>
            <a:off x="1007745" y="2880360"/>
            <a:ext cx="1929765"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rPr>
              <a:t>血液性缺氧</a:t>
            </a:r>
            <a:endParaRPr lang="zh-CN" altLang="en-US" sz="2000" b="1" dirty="0">
              <a:solidFill>
                <a:schemeClr val="tx1"/>
              </a:solidFill>
              <a:latin typeface="微软雅黑" panose="020B0503020204020204" charset="-122"/>
              <a:ea typeface="微软雅黑" panose="020B0503020204020204" charset="-122"/>
            </a:endParaRPr>
          </a:p>
        </p:txBody>
      </p:sp>
      <p:sp>
        <p:nvSpPr>
          <p:cNvPr id="29707" name="Text Box 19"/>
          <p:cNvSpPr txBox="1"/>
          <p:nvPr/>
        </p:nvSpPr>
        <p:spPr>
          <a:xfrm>
            <a:off x="1007745" y="4343400"/>
            <a:ext cx="1776730"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rPr>
              <a:t>循环性缺氧</a:t>
            </a:r>
            <a:endParaRPr lang="zh-CN" altLang="en-US" sz="2000" b="1" dirty="0">
              <a:solidFill>
                <a:schemeClr val="tx1"/>
              </a:solidFill>
              <a:latin typeface="微软雅黑" panose="020B0503020204020204" charset="-122"/>
              <a:ea typeface="微软雅黑" panose="020B0503020204020204" charset="-122"/>
            </a:endParaRPr>
          </a:p>
        </p:txBody>
      </p:sp>
      <p:sp>
        <p:nvSpPr>
          <p:cNvPr id="29708" name="Text Box 20"/>
          <p:cNvSpPr txBox="1"/>
          <p:nvPr/>
        </p:nvSpPr>
        <p:spPr>
          <a:xfrm>
            <a:off x="3217333" y="1199515"/>
            <a:ext cx="8352367" cy="922020"/>
          </a:xfrm>
          <a:prstGeom prst="rect">
            <a:avLst/>
          </a:prstGeom>
          <a:noFill/>
          <a:ln w="9525">
            <a:noFill/>
          </a:ln>
        </p:spPr>
        <p:txBody>
          <a:bodyPr>
            <a:spAutoFit/>
          </a:bodyPr>
          <a:p>
            <a:r>
              <a:rPr lang="zh-CN" altLang="en-US" sz="1800" dirty="0">
                <a:solidFill>
                  <a:schemeClr val="tx1"/>
                </a:solidFill>
                <a:latin typeface="微软雅黑" panose="020B0503020204020204" charset="-122"/>
                <a:ea typeface="微软雅黑" panose="020B0503020204020204" charset="-122"/>
              </a:rPr>
              <a:t>由于吸入气体中氧分压过低，外呼吸功能障碍，静脉血分流入动脉而引起的缺氧。主要特点为动脉血氧分压降低，氧饱和度下降。常见于高山病、慢性阻塞性肺气肿、支气管哮喘、先天性心脏病等。</a:t>
            </a:r>
            <a:endParaRPr lang="zh-CN" altLang="en-US" sz="1800" dirty="0">
              <a:solidFill>
                <a:schemeClr val="tx1"/>
              </a:solidFill>
              <a:latin typeface="微软雅黑" panose="020B0503020204020204" charset="-122"/>
              <a:ea typeface="微软雅黑" panose="020B0503020204020204" charset="-122"/>
            </a:endParaRPr>
          </a:p>
        </p:txBody>
      </p:sp>
      <p:sp>
        <p:nvSpPr>
          <p:cNvPr id="29709" name="Text Box 21"/>
          <p:cNvSpPr txBox="1"/>
          <p:nvPr/>
        </p:nvSpPr>
        <p:spPr>
          <a:xfrm>
            <a:off x="3217333" y="2400089"/>
            <a:ext cx="8352367" cy="1198880"/>
          </a:xfrm>
          <a:prstGeom prst="rect">
            <a:avLst/>
          </a:prstGeom>
          <a:noFill/>
          <a:ln w="9525">
            <a:noFill/>
          </a:ln>
        </p:spPr>
        <p:txBody>
          <a:bodyPr>
            <a:spAutoFit/>
          </a:bodyPr>
          <a:p>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由于血红蛋白数量减少或性质改变，造成血氧含量降低或血红蛋白结合的氧不易释放所致。血气分析可见</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rPr>
              <a:t>CaO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降低，</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rPr>
              <a:t>PaO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rPr>
              <a:t>一般正常。常见于严重贫血、一氧化碳中毒、高铁血红蛋白症等。通过吸入高浓度的氧或纯氧可增加血浆中溶解的氧量，从而提高向组织的供氧。</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9710" name="Text Box 22"/>
          <p:cNvSpPr txBox="1"/>
          <p:nvPr/>
        </p:nvSpPr>
        <p:spPr>
          <a:xfrm>
            <a:off x="3217333" y="3983779"/>
            <a:ext cx="8115300" cy="922020"/>
          </a:xfrm>
          <a:prstGeom prst="rect">
            <a:avLst/>
          </a:prstGeom>
          <a:noFill/>
          <a:ln w="9525">
            <a:noFill/>
          </a:ln>
        </p:spPr>
        <p:txBody>
          <a:bodyPr>
            <a:spAutoFit/>
          </a:bodyPr>
          <a:p>
            <a:pPr algn="just"/>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由于动脉血灌注不足、静脉血回流障碍使组织供氧量减少所致。血气分析可见</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Pa0</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CaO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正常，而动</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静脉血氧含量差增加。常见于休克、心力衰竭等。此型缺氧应加强病因治疗，给予高浓度的氧吸入。</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9712" name="Text Box 24"/>
          <p:cNvSpPr txBox="1"/>
          <p:nvPr/>
        </p:nvSpPr>
        <p:spPr>
          <a:xfrm>
            <a:off x="3288454" y="5314738"/>
            <a:ext cx="8157633" cy="1198880"/>
          </a:xfrm>
          <a:prstGeom prst="rect">
            <a:avLst/>
          </a:prstGeom>
          <a:noFill/>
          <a:ln w="9525">
            <a:noFill/>
          </a:ln>
        </p:spPr>
        <p:txBody>
          <a:bodyPr>
            <a:spAutoFit/>
          </a:bodyPr>
          <a:p>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由于组织细胞利用氧异常所致。血气分析可见</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CaO</a:t>
            </a:r>
            <a:r>
              <a:rPr lang="en-US" altLang="zh-CN"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正常，而静脉血氧分压、氧饱和度、氧含量明显高于正常。常见于氰化物中毒、大量放射线照射等。此型缺氧可通过氧疗提高血浆和组织之间的氧分压的梯度，氧向组织的弥散增加，但疗效有限。</a:t>
            </a: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ext Box 23"/>
          <p:cNvSpPr txBox="1"/>
          <p:nvPr>
            <p:custDataLst>
              <p:tags r:id="rId2"/>
            </p:custDataLst>
          </p:nvPr>
        </p:nvSpPr>
        <p:spPr>
          <a:xfrm>
            <a:off x="1031240" y="5769610"/>
            <a:ext cx="1734820"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rPr>
              <a:t>组织性缺氧</a:t>
            </a:r>
            <a:endParaRPr lang="zh-CN" altLang="en-US" sz="2000" b="1"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4" name="Group 4"/>
          <p:cNvGrpSpPr/>
          <p:nvPr/>
        </p:nvGrpSpPr>
        <p:grpSpPr>
          <a:xfrm>
            <a:off x="911013" y="692785"/>
            <a:ext cx="10655300" cy="5966883"/>
            <a:chOff x="0" y="0"/>
            <a:chExt cx="5034" cy="2819"/>
          </a:xfrm>
        </p:grpSpPr>
        <p:grpSp>
          <p:nvGrpSpPr>
            <p:cNvPr id="30732" name="Group 5"/>
            <p:cNvGrpSpPr/>
            <p:nvPr/>
          </p:nvGrpSpPr>
          <p:grpSpPr>
            <a:xfrm>
              <a:off x="1088" y="0"/>
              <a:ext cx="2689" cy="1102"/>
              <a:chOff x="0" y="0"/>
              <a:chExt cx="2689" cy="1102"/>
            </a:xfrm>
          </p:grpSpPr>
          <p:sp>
            <p:nvSpPr>
              <p:cNvPr id="30754" name="Freeform 6"/>
              <p:cNvSpPr/>
              <p:nvPr/>
            </p:nvSpPr>
            <p:spPr>
              <a:xfrm>
                <a:off x="0" y="318"/>
                <a:ext cx="1009" cy="784"/>
              </a:xfrm>
              <a:custGeom>
                <a:avLst/>
                <a:gdLst/>
                <a:ahLst/>
                <a:cxnLst>
                  <a:cxn ang="0">
                    <a:pos x="0" y="784"/>
                  </a:cxn>
                  <a:cxn ang="0">
                    <a:pos x="2" y="780"/>
                  </a:cxn>
                  <a:cxn ang="0">
                    <a:pos x="8" y="764"/>
                  </a:cxn>
                  <a:cxn ang="0">
                    <a:pos x="16" y="739"/>
                  </a:cxn>
                  <a:cxn ang="0">
                    <a:pos x="33" y="707"/>
                  </a:cxn>
                  <a:cxn ang="0">
                    <a:pos x="51" y="669"/>
                  </a:cxn>
                  <a:cxn ang="0">
                    <a:pos x="78" y="626"/>
                  </a:cxn>
                  <a:cxn ang="0">
                    <a:pos x="109" y="581"/>
                  </a:cxn>
                  <a:cxn ang="0">
                    <a:pos x="146" y="535"/>
                  </a:cxn>
                  <a:cxn ang="0">
                    <a:pos x="191" y="488"/>
                  </a:cxn>
                  <a:cxn ang="0">
                    <a:pos x="242" y="444"/>
                  </a:cxn>
                  <a:cxn ang="0">
                    <a:pos x="302" y="403"/>
                  </a:cxn>
                  <a:cxn ang="0">
                    <a:pos x="370" y="365"/>
                  </a:cxn>
                  <a:cxn ang="0">
                    <a:pos x="438" y="336"/>
                  </a:cxn>
                  <a:cxn ang="0">
                    <a:pos x="501" y="318"/>
                  </a:cxn>
                  <a:cxn ang="0">
                    <a:pos x="559" y="308"/>
                  </a:cxn>
                  <a:cxn ang="0">
                    <a:pos x="610" y="304"/>
                  </a:cxn>
                  <a:cxn ang="0">
                    <a:pos x="656" y="304"/>
                  </a:cxn>
                  <a:cxn ang="0">
                    <a:pos x="697" y="308"/>
                  </a:cxn>
                  <a:cxn ang="0">
                    <a:pos x="730" y="316"/>
                  </a:cxn>
                  <a:cxn ang="0">
                    <a:pos x="756" y="324"/>
                  </a:cxn>
                  <a:cxn ang="0">
                    <a:pos x="775" y="330"/>
                  </a:cxn>
                  <a:cxn ang="0">
                    <a:pos x="787" y="336"/>
                  </a:cxn>
                  <a:cxn ang="0">
                    <a:pos x="791" y="338"/>
                  </a:cxn>
                  <a:cxn ang="0">
                    <a:pos x="699" y="482"/>
                  </a:cxn>
                  <a:cxn ang="0">
                    <a:pos x="1009" y="375"/>
                  </a:cxn>
                  <a:cxn ang="0">
                    <a:pos x="937" y="0"/>
                  </a:cxn>
                  <a:cxn ang="0">
                    <a:pos x="877" y="152"/>
                  </a:cxn>
                  <a:cxn ang="0">
                    <a:pos x="873" y="150"/>
                  </a:cxn>
                  <a:cxn ang="0">
                    <a:pos x="861" y="144"/>
                  </a:cxn>
                  <a:cxn ang="0">
                    <a:pos x="845" y="136"/>
                  </a:cxn>
                  <a:cxn ang="0">
                    <a:pos x="820" y="128"/>
                  </a:cxn>
                  <a:cxn ang="0">
                    <a:pos x="789" y="122"/>
                  </a:cxn>
                  <a:cxn ang="0">
                    <a:pos x="752" y="115"/>
                  </a:cxn>
                  <a:cxn ang="0">
                    <a:pos x="711" y="111"/>
                  </a:cxn>
                  <a:cxn ang="0">
                    <a:pos x="664" y="111"/>
                  </a:cxn>
                  <a:cxn ang="0">
                    <a:pos x="612" y="117"/>
                  </a:cxn>
                  <a:cxn ang="0">
                    <a:pos x="555" y="128"/>
                  </a:cxn>
                  <a:cxn ang="0">
                    <a:pos x="495" y="148"/>
                  </a:cxn>
                  <a:cxn ang="0">
                    <a:pos x="434" y="174"/>
                  </a:cxn>
                  <a:cxn ang="0">
                    <a:pos x="366" y="213"/>
                  </a:cxn>
                  <a:cxn ang="0">
                    <a:pos x="298" y="261"/>
                  </a:cxn>
                  <a:cxn ang="0">
                    <a:pos x="236" y="314"/>
                  </a:cxn>
                  <a:cxn ang="0">
                    <a:pos x="183" y="369"/>
                  </a:cxn>
                  <a:cxn ang="0">
                    <a:pos x="140" y="427"/>
                  </a:cxn>
                  <a:cxn ang="0">
                    <a:pos x="103" y="486"/>
                  </a:cxn>
                  <a:cxn ang="0">
                    <a:pos x="74" y="543"/>
                  </a:cxn>
                  <a:cxn ang="0">
                    <a:pos x="49" y="598"/>
                  </a:cxn>
                  <a:cxn ang="0">
                    <a:pos x="31" y="648"/>
                  </a:cxn>
                  <a:cxn ang="0">
                    <a:pos x="18" y="693"/>
                  </a:cxn>
                  <a:cxn ang="0">
                    <a:pos x="8" y="731"/>
                  </a:cxn>
                  <a:cxn ang="0">
                    <a:pos x="4" y="760"/>
                  </a:cxn>
                  <a:cxn ang="0">
                    <a:pos x="0" y="778"/>
                  </a:cxn>
                  <a:cxn ang="0">
                    <a:pos x="0" y="78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93D267">
                      <a:alpha val="31998"/>
                    </a:srgbClr>
                  </a:gs>
                  <a:gs pos="100000">
                    <a:srgbClr val="88CE58">
                      <a:alpha val="100000"/>
                    </a:srgbClr>
                  </a:gs>
                </a:gsLst>
                <a:lin ang="0" scaled="1"/>
                <a:tileRect/>
              </a:gradFill>
              <a:ln w="9525">
                <a:noFill/>
              </a:ln>
            </p:spPr>
            <p:txBody>
              <a:bodyPr/>
              <a:p>
                <a:endParaRPr lang="zh-CN" altLang="en-US" sz="1865"/>
              </a:p>
            </p:txBody>
          </p:sp>
          <p:sp>
            <p:nvSpPr>
              <p:cNvPr id="30755" name="Freeform 7"/>
              <p:cNvSpPr/>
              <p:nvPr/>
            </p:nvSpPr>
            <p:spPr>
              <a:xfrm>
                <a:off x="1679" y="0"/>
                <a:ext cx="1010" cy="783"/>
              </a:xfrm>
              <a:custGeom>
                <a:avLst/>
                <a:gdLst/>
                <a:ahLst/>
                <a:cxnLst>
                  <a:cxn ang="0">
                    <a:pos x="0" y="783"/>
                  </a:cxn>
                  <a:cxn ang="0">
                    <a:pos x="2" y="779"/>
                  </a:cxn>
                  <a:cxn ang="0">
                    <a:pos x="8" y="763"/>
                  </a:cxn>
                  <a:cxn ang="0">
                    <a:pos x="16" y="738"/>
                  </a:cxn>
                  <a:cxn ang="0">
                    <a:pos x="33" y="706"/>
                  </a:cxn>
                  <a:cxn ang="0">
                    <a:pos x="51" y="668"/>
                  </a:cxn>
                  <a:cxn ang="0">
                    <a:pos x="78" y="625"/>
                  </a:cxn>
                  <a:cxn ang="0">
                    <a:pos x="109" y="581"/>
                  </a:cxn>
                  <a:cxn ang="0">
                    <a:pos x="146" y="534"/>
                  </a:cxn>
                  <a:cxn ang="0">
                    <a:pos x="191" y="488"/>
                  </a:cxn>
                  <a:cxn ang="0">
                    <a:pos x="243" y="443"/>
                  </a:cxn>
                  <a:cxn ang="0">
                    <a:pos x="302" y="403"/>
                  </a:cxn>
                  <a:cxn ang="0">
                    <a:pos x="370" y="364"/>
                  </a:cxn>
                  <a:cxn ang="0">
                    <a:pos x="438" y="336"/>
                  </a:cxn>
                  <a:cxn ang="0">
                    <a:pos x="502" y="318"/>
                  </a:cxn>
                  <a:cxn ang="0">
                    <a:pos x="560" y="308"/>
                  </a:cxn>
                  <a:cxn ang="0">
                    <a:pos x="611" y="303"/>
                  </a:cxn>
                  <a:cxn ang="0">
                    <a:pos x="656" y="303"/>
                  </a:cxn>
                  <a:cxn ang="0">
                    <a:pos x="697" y="308"/>
                  </a:cxn>
                  <a:cxn ang="0">
                    <a:pos x="730" y="316"/>
                  </a:cxn>
                  <a:cxn ang="0">
                    <a:pos x="757" y="324"/>
                  </a:cxn>
                  <a:cxn ang="0">
                    <a:pos x="775" y="330"/>
                  </a:cxn>
                  <a:cxn ang="0">
                    <a:pos x="788" y="336"/>
                  </a:cxn>
                  <a:cxn ang="0">
                    <a:pos x="792" y="338"/>
                  </a:cxn>
                  <a:cxn ang="0">
                    <a:pos x="699" y="482"/>
                  </a:cxn>
                  <a:cxn ang="0">
                    <a:pos x="1010" y="374"/>
                  </a:cxn>
                  <a:cxn ang="0">
                    <a:pos x="938" y="0"/>
                  </a:cxn>
                  <a:cxn ang="0">
                    <a:pos x="878" y="152"/>
                  </a:cxn>
                  <a:cxn ang="0">
                    <a:pos x="874" y="150"/>
                  </a:cxn>
                  <a:cxn ang="0">
                    <a:pos x="862" y="144"/>
                  </a:cxn>
                  <a:cxn ang="0">
                    <a:pos x="845" y="136"/>
                  </a:cxn>
                  <a:cxn ang="0">
                    <a:pos x="821" y="127"/>
                  </a:cxn>
                  <a:cxn ang="0">
                    <a:pos x="790" y="121"/>
                  </a:cxn>
                  <a:cxn ang="0">
                    <a:pos x="753" y="115"/>
                  </a:cxn>
                  <a:cxn ang="0">
                    <a:pos x="712" y="111"/>
                  </a:cxn>
                  <a:cxn ang="0">
                    <a:pos x="664" y="111"/>
                  </a:cxn>
                  <a:cxn ang="0">
                    <a:pos x="613" y="117"/>
                  </a:cxn>
                  <a:cxn ang="0">
                    <a:pos x="555" y="127"/>
                  </a:cxn>
                  <a:cxn ang="0">
                    <a:pos x="496" y="148"/>
                  </a:cxn>
                  <a:cxn ang="0">
                    <a:pos x="434" y="174"/>
                  </a:cxn>
                  <a:cxn ang="0">
                    <a:pos x="366" y="212"/>
                  </a:cxn>
                  <a:cxn ang="0">
                    <a:pos x="298" y="261"/>
                  </a:cxn>
                  <a:cxn ang="0">
                    <a:pos x="237" y="314"/>
                  </a:cxn>
                  <a:cxn ang="0">
                    <a:pos x="183" y="368"/>
                  </a:cxn>
                  <a:cxn ang="0">
                    <a:pos x="140" y="427"/>
                  </a:cxn>
                  <a:cxn ang="0">
                    <a:pos x="103" y="486"/>
                  </a:cxn>
                  <a:cxn ang="0">
                    <a:pos x="74" y="542"/>
                  </a:cxn>
                  <a:cxn ang="0">
                    <a:pos x="49" y="597"/>
                  </a:cxn>
                  <a:cxn ang="0">
                    <a:pos x="31" y="647"/>
                  </a:cxn>
                  <a:cxn ang="0">
                    <a:pos x="19" y="692"/>
                  </a:cxn>
                  <a:cxn ang="0">
                    <a:pos x="8" y="730"/>
                  </a:cxn>
                  <a:cxn ang="0">
                    <a:pos x="4" y="759"/>
                  </a:cxn>
                  <a:cxn ang="0">
                    <a:pos x="0" y="777"/>
                  </a:cxn>
                  <a:cxn ang="0">
                    <a:pos x="0" y="783"/>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B48EED">
                      <a:alpha val="31998"/>
                    </a:srgbClr>
                  </a:gs>
                  <a:gs pos="100000">
                    <a:srgbClr val="AD83EB">
                      <a:alpha val="100000"/>
                    </a:srgbClr>
                  </a:gs>
                </a:gsLst>
                <a:lin ang="0" scaled="1"/>
                <a:tileRect/>
              </a:gradFill>
              <a:ln w="9525">
                <a:noFill/>
              </a:ln>
            </p:spPr>
            <p:txBody>
              <a:bodyPr/>
              <a:p>
                <a:endParaRPr lang="zh-CN" altLang="en-US" sz="1865"/>
              </a:p>
            </p:txBody>
          </p:sp>
        </p:grpSp>
        <p:grpSp>
          <p:nvGrpSpPr>
            <p:cNvPr id="30733" name="Group 8"/>
            <p:cNvGrpSpPr/>
            <p:nvPr/>
          </p:nvGrpSpPr>
          <p:grpSpPr>
            <a:xfrm>
              <a:off x="0" y="987"/>
              <a:ext cx="1580" cy="1832"/>
              <a:chOff x="0" y="0"/>
              <a:chExt cx="1580" cy="1832"/>
            </a:xfrm>
          </p:grpSpPr>
          <p:sp>
            <p:nvSpPr>
              <p:cNvPr id="30748" name="AutoShape 9"/>
              <p:cNvSpPr/>
              <p:nvPr/>
            </p:nvSpPr>
            <p:spPr>
              <a:xfrm>
                <a:off x="0" y="276"/>
                <a:ext cx="1580" cy="1556"/>
              </a:xfrm>
              <a:prstGeom prst="roundRect">
                <a:avLst>
                  <a:gd name="adj" fmla="val 4690"/>
                </a:avLst>
              </a:prstGeom>
              <a:noFill/>
              <a:ln w="57150" cap="flat" cmpd="sng">
                <a:solidFill>
                  <a:srgbClr val="88CE58"/>
                </a:solidFill>
                <a:prstDash val="solid"/>
                <a:headEnd type="none" w="med" len="med"/>
                <a:tailEnd type="none" w="med" len="med"/>
              </a:ln>
            </p:spPr>
            <p:txBody>
              <a:bodyPr wrap="none" anchor="ctr" anchorCtr="0"/>
              <a:p>
                <a:pPr algn="ctr" eaLnBrk="0" hangingPunct="0"/>
                <a:endParaRPr lang="zh-CN" altLang="en-US" sz="1865" dirty="0">
                  <a:solidFill>
                    <a:srgbClr val="99CC00"/>
                  </a:solidFill>
                  <a:latin typeface="Times New Roman" panose="02020603050405020304" pitchFamily="18" charset="0"/>
                  <a:ea typeface="宋体" panose="02010600030101010101" pitchFamily="2" charset="-122"/>
                </a:endParaRPr>
              </a:p>
            </p:txBody>
          </p:sp>
          <p:sp>
            <p:nvSpPr>
              <p:cNvPr id="30749" name="AutoShape 10"/>
              <p:cNvSpPr/>
              <p:nvPr/>
            </p:nvSpPr>
            <p:spPr>
              <a:xfrm>
                <a:off x="149" y="56"/>
                <a:ext cx="1282" cy="318"/>
              </a:xfrm>
              <a:prstGeom prst="roundRect">
                <a:avLst>
                  <a:gd name="adj" fmla="val 50000"/>
                </a:avLst>
              </a:prstGeom>
              <a:gradFill rotWithShape="1">
                <a:gsLst>
                  <a:gs pos="0">
                    <a:srgbClr val="99CC00"/>
                  </a:gs>
                  <a:gs pos="100000">
                    <a:srgbClr val="475E00"/>
                  </a:gs>
                </a:gsLst>
                <a:lin ang="5400000" scaled="1"/>
                <a:tileRect/>
              </a:gradFill>
              <a:ln w="9525">
                <a:noFill/>
              </a:ln>
            </p:spPr>
            <p:txBody>
              <a:bodyPr wrap="none" anchor="ctr" anchorCtr="0"/>
              <a:p>
                <a:pPr algn="ctr" eaLnBrk="0" hangingPunct="0"/>
                <a:endParaRPr lang="zh-CN" altLang="en-US" sz="1865" dirty="0">
                  <a:solidFill>
                    <a:srgbClr val="99CC00"/>
                  </a:solidFill>
                  <a:latin typeface="Times New Roman" panose="02020603050405020304" pitchFamily="18" charset="0"/>
                  <a:ea typeface="宋体" panose="02010600030101010101" pitchFamily="2" charset="-122"/>
                </a:endParaRPr>
              </a:p>
            </p:txBody>
          </p:sp>
          <p:sp>
            <p:nvSpPr>
              <p:cNvPr id="30750" name="AutoShape 11"/>
              <p:cNvSpPr/>
              <p:nvPr/>
            </p:nvSpPr>
            <p:spPr>
              <a:xfrm flipH="1">
                <a:off x="1308" y="228"/>
                <a:ext cx="49" cy="98"/>
              </a:xfrm>
              <a:prstGeom prst="octagon">
                <a:avLst>
                  <a:gd name="adj" fmla="val 29287"/>
                </a:avLst>
              </a:prstGeom>
              <a:gradFill rotWithShape="1">
                <a:gsLst>
                  <a:gs pos="0">
                    <a:srgbClr val="2F611D"/>
                  </a:gs>
                  <a:gs pos="100000">
                    <a:srgbClr val="162D0D"/>
                  </a:gs>
                </a:gsLst>
                <a:path path="shape">
                  <a:fillToRect l="50000" t="50000" r="50000" b="50000"/>
                </a:path>
                <a:tileRect/>
              </a:gradFill>
              <a:ln w="9525">
                <a:noFill/>
              </a:ln>
            </p:spPr>
            <p:txBody>
              <a:bodyPr wrap="none" anchor="ctr" anchorCtr="0"/>
              <a:p>
                <a:endParaRPr lang="zh-CN" altLang="en-US" sz="1865" dirty="0">
                  <a:latin typeface="FrutigerNext LT Regular"/>
                </a:endParaRPr>
              </a:p>
            </p:txBody>
          </p:sp>
          <p:sp>
            <p:nvSpPr>
              <p:cNvPr id="30751" name="AutoShape 12"/>
              <p:cNvSpPr/>
              <p:nvPr/>
            </p:nvSpPr>
            <p:spPr>
              <a:xfrm flipH="1">
                <a:off x="218" y="228"/>
                <a:ext cx="51" cy="98"/>
              </a:xfrm>
              <a:prstGeom prst="octagon">
                <a:avLst>
                  <a:gd name="adj" fmla="val 29287"/>
                </a:avLst>
              </a:prstGeom>
              <a:gradFill rotWithShape="1">
                <a:gsLst>
                  <a:gs pos="0">
                    <a:srgbClr val="2F611D"/>
                  </a:gs>
                  <a:gs pos="100000">
                    <a:srgbClr val="162D0D"/>
                  </a:gs>
                </a:gsLst>
                <a:path path="shape">
                  <a:fillToRect l="50000" t="50000" r="50000" b="50000"/>
                </a:path>
                <a:tileRect/>
              </a:gradFill>
              <a:ln w="9525">
                <a:noFill/>
              </a:ln>
            </p:spPr>
            <p:txBody>
              <a:bodyPr wrap="none" anchor="ctr" anchorCtr="0"/>
              <a:p>
                <a:endParaRPr lang="zh-CN" altLang="en-US" sz="1865" dirty="0">
                  <a:latin typeface="FrutigerNext LT Regular"/>
                </a:endParaRPr>
              </a:p>
            </p:txBody>
          </p:sp>
          <p:sp>
            <p:nvSpPr>
              <p:cNvPr id="30752" name="Text Box 13"/>
              <p:cNvSpPr txBox="1"/>
              <p:nvPr/>
            </p:nvSpPr>
            <p:spPr>
              <a:xfrm>
                <a:off x="739" y="0"/>
                <a:ext cx="115" cy="179"/>
              </a:xfrm>
              <a:prstGeom prst="rect">
                <a:avLst/>
              </a:prstGeom>
              <a:noFill/>
              <a:ln w="9525">
                <a:noFill/>
              </a:ln>
            </p:spPr>
            <p:txBody>
              <a:bodyPr wrap="none">
                <a:spAutoFit/>
              </a:bodyPr>
              <a:p>
                <a:pPr algn="ctr" eaLnBrk="0" hangingPunct="0"/>
                <a:r>
                  <a:rPr lang="zh-CN" altLang="en-US" sz="1865" dirty="0">
                    <a:latin typeface="Times New Roman" panose="02020603050405020304" pitchFamily="18" charset="0"/>
                    <a:ea typeface="宋体" panose="02010600030101010101" pitchFamily="2" charset="-122"/>
                  </a:rPr>
                  <a:t> </a:t>
                </a:r>
                <a:endParaRPr lang="en-US" altLang="zh-CN" sz="1865" dirty="0">
                  <a:latin typeface="Times New Roman" panose="02020603050405020304" pitchFamily="18" charset="0"/>
                  <a:ea typeface="宋体" panose="02010600030101010101" pitchFamily="2" charset="-122"/>
                </a:endParaRPr>
              </a:p>
            </p:txBody>
          </p:sp>
          <p:sp>
            <p:nvSpPr>
              <p:cNvPr id="30753" name="Text Box 14"/>
              <p:cNvSpPr txBox="1"/>
              <p:nvPr/>
            </p:nvSpPr>
            <p:spPr>
              <a:xfrm>
                <a:off x="52" y="453"/>
                <a:ext cx="1490" cy="315"/>
              </a:xfrm>
              <a:prstGeom prst="rect">
                <a:avLst/>
              </a:prstGeom>
              <a:noFill/>
              <a:ln w="9525">
                <a:noFill/>
              </a:ln>
            </p:spPr>
            <p:txBody>
              <a:bodyPr>
                <a:spAutoFit/>
              </a:bodyPr>
              <a:p>
                <a:pPr eaLnBrk="0" hangingPunct="0"/>
                <a:r>
                  <a:rPr lang="zh-CN" altLang="en-US" sz="3735" dirty="0">
                    <a:latin typeface="Times New Roman" panose="02020603050405020304" pitchFamily="18" charset="0"/>
                    <a:ea typeface="宋体" panose="02010600030101010101" pitchFamily="2" charset="-122"/>
                  </a:rPr>
                  <a:t>。</a:t>
                </a:r>
                <a:endParaRPr lang="zh-CN" altLang="en-US" sz="3735" dirty="0">
                  <a:latin typeface="Times New Roman" panose="02020603050405020304" pitchFamily="18" charset="0"/>
                  <a:ea typeface="宋体" panose="02010600030101010101" pitchFamily="2" charset="-122"/>
                </a:endParaRPr>
              </a:p>
            </p:txBody>
          </p:sp>
        </p:grpSp>
        <p:grpSp>
          <p:nvGrpSpPr>
            <p:cNvPr id="30734" name="Group 15"/>
            <p:cNvGrpSpPr/>
            <p:nvPr/>
          </p:nvGrpSpPr>
          <p:grpSpPr>
            <a:xfrm>
              <a:off x="1723" y="705"/>
              <a:ext cx="1584" cy="1723"/>
              <a:chOff x="0" y="0"/>
              <a:chExt cx="1584" cy="1723"/>
            </a:xfrm>
          </p:grpSpPr>
          <p:sp>
            <p:nvSpPr>
              <p:cNvPr id="30742" name="AutoShape 16"/>
              <p:cNvSpPr/>
              <p:nvPr/>
            </p:nvSpPr>
            <p:spPr>
              <a:xfrm>
                <a:off x="0" y="267"/>
                <a:ext cx="1584" cy="1456"/>
              </a:xfrm>
              <a:prstGeom prst="roundRect">
                <a:avLst>
                  <a:gd name="adj" fmla="val 4690"/>
                </a:avLst>
              </a:prstGeom>
              <a:noFill/>
              <a:ln w="57150" cap="flat" cmpd="sng">
                <a:solidFill>
                  <a:srgbClr val="D79133"/>
                </a:solidFill>
                <a:prstDash val="solid"/>
                <a:headEnd type="none" w="med" len="med"/>
                <a:tailEnd type="none" w="med" len="med"/>
              </a:ln>
            </p:spPr>
            <p:txBody>
              <a:bodyPr wrap="none" anchor="ctr" anchorCtr="0"/>
              <a:p>
                <a:pPr algn="ctr" eaLnBrk="0" hangingPunct="0"/>
                <a:endParaRPr lang="zh-CN" altLang="en-US" sz="1865" dirty="0">
                  <a:solidFill>
                    <a:srgbClr val="CC9900"/>
                  </a:solidFill>
                  <a:latin typeface="Times New Roman" panose="02020603050405020304" pitchFamily="18" charset="0"/>
                  <a:ea typeface="宋体" panose="02010600030101010101" pitchFamily="2" charset="-122"/>
                </a:endParaRPr>
              </a:p>
            </p:txBody>
          </p:sp>
          <p:sp>
            <p:nvSpPr>
              <p:cNvPr id="30743" name="AutoShape 17"/>
              <p:cNvSpPr/>
              <p:nvPr/>
            </p:nvSpPr>
            <p:spPr>
              <a:xfrm>
                <a:off x="153" y="21"/>
                <a:ext cx="1282" cy="343"/>
              </a:xfrm>
              <a:prstGeom prst="roundRect">
                <a:avLst>
                  <a:gd name="adj" fmla="val 50000"/>
                </a:avLst>
              </a:prstGeom>
              <a:gradFill rotWithShape="1">
                <a:gsLst>
                  <a:gs pos="0">
                    <a:srgbClr val="CC9900"/>
                  </a:gs>
                  <a:gs pos="100000">
                    <a:srgbClr val="5E4700"/>
                  </a:gs>
                </a:gsLst>
                <a:lin ang="5400000" scaled="1"/>
                <a:tileRect/>
              </a:gradFill>
              <a:ln w="9525">
                <a:noFill/>
              </a:ln>
            </p:spPr>
            <p:txBody>
              <a:bodyPr wrap="none" anchor="ctr" anchorCtr="0"/>
              <a:p>
                <a:endParaRPr lang="zh-CN" altLang="en-US" sz="1865" dirty="0">
                  <a:latin typeface="FrutigerNext LT Regular"/>
                </a:endParaRPr>
              </a:p>
            </p:txBody>
          </p:sp>
          <p:sp>
            <p:nvSpPr>
              <p:cNvPr id="30744" name="AutoShape 18"/>
              <p:cNvSpPr/>
              <p:nvPr/>
            </p:nvSpPr>
            <p:spPr>
              <a:xfrm flipH="1">
                <a:off x="1312" y="218"/>
                <a:ext cx="50" cy="98"/>
              </a:xfrm>
              <a:prstGeom prst="octagon">
                <a:avLst>
                  <a:gd name="adj" fmla="val 29287"/>
                </a:avLst>
              </a:prstGeom>
              <a:solidFill>
                <a:srgbClr val="F1D08F"/>
              </a:solidFill>
              <a:ln w="9525">
                <a:noFill/>
              </a:ln>
            </p:spPr>
            <p:txBody>
              <a:bodyPr wrap="none" anchor="ctr" anchorCtr="0"/>
              <a:p>
                <a:endParaRPr lang="zh-CN" altLang="en-US" sz="1865" dirty="0">
                  <a:latin typeface="FrutigerNext LT Regular"/>
                </a:endParaRPr>
              </a:p>
            </p:txBody>
          </p:sp>
          <p:sp>
            <p:nvSpPr>
              <p:cNvPr id="30745" name="AutoShape 19"/>
              <p:cNvSpPr/>
              <p:nvPr/>
            </p:nvSpPr>
            <p:spPr>
              <a:xfrm flipH="1">
                <a:off x="224" y="218"/>
                <a:ext cx="49" cy="98"/>
              </a:xfrm>
              <a:prstGeom prst="octagon">
                <a:avLst>
                  <a:gd name="adj" fmla="val 29287"/>
                </a:avLst>
              </a:prstGeom>
              <a:solidFill>
                <a:srgbClr val="F1D08F"/>
              </a:solidFill>
              <a:ln w="9525">
                <a:noFill/>
              </a:ln>
            </p:spPr>
            <p:txBody>
              <a:bodyPr wrap="none" anchor="ctr" anchorCtr="0"/>
              <a:p>
                <a:endParaRPr lang="zh-CN" altLang="en-US" sz="1865" dirty="0">
                  <a:latin typeface="FrutigerNext LT Regular"/>
                </a:endParaRPr>
              </a:p>
            </p:txBody>
          </p:sp>
          <p:sp>
            <p:nvSpPr>
              <p:cNvPr id="30746" name="Text Box 20"/>
              <p:cNvSpPr txBox="1"/>
              <p:nvPr/>
            </p:nvSpPr>
            <p:spPr>
              <a:xfrm>
                <a:off x="735" y="0"/>
                <a:ext cx="143" cy="315"/>
              </a:xfrm>
              <a:prstGeom prst="rect">
                <a:avLst/>
              </a:prstGeom>
              <a:noFill/>
              <a:ln w="9525">
                <a:noFill/>
              </a:ln>
            </p:spPr>
            <p:txBody>
              <a:bodyPr wrap="none">
                <a:spAutoFit/>
              </a:bodyPr>
              <a:p>
                <a:pPr algn="ctr" eaLnBrk="0" hangingPunct="0"/>
                <a:r>
                  <a:rPr lang="zh-CN" altLang="en-US" sz="3735" dirty="0">
                    <a:latin typeface="Times New Roman" panose="02020603050405020304" pitchFamily="18" charset="0"/>
                    <a:ea typeface="宋体" panose="02010600030101010101" pitchFamily="2" charset="-122"/>
                  </a:rPr>
                  <a:t> </a:t>
                </a:r>
                <a:endParaRPr lang="en-US" altLang="zh-CN" sz="3735" dirty="0">
                  <a:latin typeface="Times New Roman" panose="02020603050405020304" pitchFamily="18" charset="0"/>
                  <a:ea typeface="宋体" panose="02010600030101010101" pitchFamily="2" charset="-122"/>
                </a:endParaRPr>
              </a:p>
            </p:txBody>
          </p:sp>
          <p:sp>
            <p:nvSpPr>
              <p:cNvPr id="30747" name="Text Box 21"/>
              <p:cNvSpPr txBox="1"/>
              <p:nvPr/>
            </p:nvSpPr>
            <p:spPr>
              <a:xfrm>
                <a:off x="60" y="425"/>
                <a:ext cx="1468" cy="315"/>
              </a:xfrm>
              <a:prstGeom prst="rect">
                <a:avLst/>
              </a:prstGeom>
              <a:noFill/>
              <a:ln w="9525">
                <a:noFill/>
              </a:ln>
            </p:spPr>
            <p:txBody>
              <a:bodyPr>
                <a:spAutoFit/>
              </a:bodyPr>
              <a:p>
                <a:pPr eaLnBrk="0" hangingPunct="0"/>
                <a:r>
                  <a:rPr lang="zh-CN" altLang="en-US" sz="3735" dirty="0">
                    <a:latin typeface="Times New Roman" panose="02020603050405020304" pitchFamily="18" charset="0"/>
                    <a:ea typeface="宋体" panose="02010600030101010101" pitchFamily="2" charset="-122"/>
                  </a:rPr>
                  <a:t>。</a:t>
                </a:r>
                <a:endParaRPr lang="zh-CN" altLang="en-US" sz="3735" dirty="0">
                  <a:latin typeface="Times New Roman" panose="02020603050405020304" pitchFamily="18" charset="0"/>
                  <a:ea typeface="宋体" panose="02010600030101010101" pitchFamily="2" charset="-122"/>
                </a:endParaRPr>
              </a:p>
            </p:txBody>
          </p:sp>
        </p:grpSp>
        <p:grpSp>
          <p:nvGrpSpPr>
            <p:cNvPr id="30735" name="Group 22"/>
            <p:cNvGrpSpPr/>
            <p:nvPr/>
          </p:nvGrpSpPr>
          <p:grpSpPr>
            <a:xfrm>
              <a:off x="3447" y="363"/>
              <a:ext cx="1587" cy="1937"/>
              <a:chOff x="0" y="0"/>
              <a:chExt cx="1587" cy="1937"/>
            </a:xfrm>
          </p:grpSpPr>
          <p:sp>
            <p:nvSpPr>
              <p:cNvPr id="30736" name="AutoShape 23"/>
              <p:cNvSpPr/>
              <p:nvPr/>
            </p:nvSpPr>
            <p:spPr>
              <a:xfrm>
                <a:off x="0" y="269"/>
                <a:ext cx="1587" cy="1668"/>
              </a:xfrm>
              <a:prstGeom prst="roundRect">
                <a:avLst>
                  <a:gd name="adj" fmla="val 4690"/>
                </a:avLst>
              </a:prstGeom>
              <a:noFill/>
              <a:ln w="57150" cap="flat" cmpd="sng">
                <a:solidFill>
                  <a:srgbClr val="4B71DD"/>
                </a:solidFill>
                <a:prstDash val="solid"/>
                <a:headEnd type="none" w="med" len="med"/>
                <a:tailEnd type="none" w="med" len="med"/>
              </a:ln>
            </p:spPr>
            <p:txBody>
              <a:bodyPr wrap="none" anchor="ctr" anchorCtr="0"/>
              <a:p>
                <a:endParaRPr lang="zh-CN" altLang="en-US" sz="1865" dirty="0">
                  <a:latin typeface="FrutigerNext LT Regular"/>
                </a:endParaRPr>
              </a:p>
            </p:txBody>
          </p:sp>
          <p:sp>
            <p:nvSpPr>
              <p:cNvPr id="30737" name="AutoShape 24"/>
              <p:cNvSpPr/>
              <p:nvPr/>
            </p:nvSpPr>
            <p:spPr>
              <a:xfrm>
                <a:off x="156" y="45"/>
                <a:ext cx="1282" cy="321"/>
              </a:xfrm>
              <a:prstGeom prst="roundRect">
                <a:avLst>
                  <a:gd name="adj" fmla="val 50000"/>
                </a:avLst>
              </a:prstGeom>
              <a:gradFill rotWithShape="1">
                <a:gsLst>
                  <a:gs pos="0">
                    <a:srgbClr val="0066FF"/>
                  </a:gs>
                  <a:gs pos="100000">
                    <a:srgbClr val="002F76"/>
                  </a:gs>
                </a:gsLst>
                <a:lin ang="5400000" scaled="1"/>
                <a:tileRect/>
              </a:gradFill>
              <a:ln w="9525" cap="flat" cmpd="sng">
                <a:solidFill>
                  <a:srgbClr val="0099FF"/>
                </a:solidFill>
                <a:prstDash val="solid"/>
                <a:headEnd type="none" w="med" len="med"/>
                <a:tailEnd type="none" w="med" len="med"/>
              </a:ln>
            </p:spPr>
            <p:txBody>
              <a:bodyPr wrap="none" anchor="ctr" anchorCtr="0"/>
              <a:p>
                <a:endParaRPr lang="zh-CN" altLang="en-US" sz="1865" dirty="0">
                  <a:latin typeface="FrutigerNext LT Regular"/>
                </a:endParaRPr>
              </a:p>
            </p:txBody>
          </p:sp>
          <p:sp>
            <p:nvSpPr>
              <p:cNvPr id="30738" name="AutoShape 25"/>
              <p:cNvSpPr/>
              <p:nvPr/>
            </p:nvSpPr>
            <p:spPr>
              <a:xfrm flipH="1">
                <a:off x="1316" y="220"/>
                <a:ext cx="49" cy="97"/>
              </a:xfrm>
              <a:prstGeom prst="octagon">
                <a:avLst>
                  <a:gd name="adj" fmla="val 29287"/>
                </a:avLst>
              </a:prstGeom>
              <a:solidFill>
                <a:srgbClr val="6FC5E3"/>
              </a:solidFill>
              <a:ln w="9525">
                <a:noFill/>
              </a:ln>
            </p:spPr>
            <p:txBody>
              <a:bodyPr wrap="none" anchor="ctr" anchorCtr="0"/>
              <a:p>
                <a:endParaRPr lang="zh-CN" altLang="en-US" sz="1865" dirty="0">
                  <a:latin typeface="FrutigerNext LT Regular"/>
                </a:endParaRPr>
              </a:p>
            </p:txBody>
          </p:sp>
          <p:sp>
            <p:nvSpPr>
              <p:cNvPr id="30739" name="AutoShape 26"/>
              <p:cNvSpPr/>
              <p:nvPr/>
            </p:nvSpPr>
            <p:spPr>
              <a:xfrm flipH="1">
                <a:off x="227" y="220"/>
                <a:ext cx="49" cy="97"/>
              </a:xfrm>
              <a:prstGeom prst="octagon">
                <a:avLst>
                  <a:gd name="adj" fmla="val 29287"/>
                </a:avLst>
              </a:prstGeom>
              <a:solidFill>
                <a:srgbClr val="6FC5E3"/>
              </a:solidFill>
              <a:ln w="9525">
                <a:noFill/>
              </a:ln>
            </p:spPr>
            <p:txBody>
              <a:bodyPr wrap="none" anchor="ctr" anchorCtr="0"/>
              <a:p>
                <a:endParaRPr lang="zh-CN" altLang="en-US" sz="1865" dirty="0">
                  <a:latin typeface="FrutigerNext LT Regular"/>
                </a:endParaRPr>
              </a:p>
            </p:txBody>
          </p:sp>
          <p:sp>
            <p:nvSpPr>
              <p:cNvPr id="30740" name="Text Box 27"/>
              <p:cNvSpPr txBox="1"/>
              <p:nvPr/>
            </p:nvSpPr>
            <p:spPr>
              <a:xfrm>
                <a:off x="784" y="0"/>
                <a:ext cx="115" cy="179"/>
              </a:xfrm>
              <a:prstGeom prst="rect">
                <a:avLst/>
              </a:prstGeom>
              <a:noFill/>
              <a:ln w="9525">
                <a:noFill/>
              </a:ln>
            </p:spPr>
            <p:txBody>
              <a:bodyPr wrap="none">
                <a:spAutoFit/>
              </a:bodyPr>
              <a:p>
                <a:pPr algn="ctr" eaLnBrk="0" hangingPunct="0"/>
                <a:r>
                  <a:rPr lang="zh-CN" altLang="en-US" sz="1865" dirty="0">
                    <a:latin typeface="Times New Roman" panose="02020603050405020304" pitchFamily="18" charset="0"/>
                    <a:ea typeface="宋体" panose="02010600030101010101" pitchFamily="2" charset="-122"/>
                  </a:rPr>
                  <a:t> </a:t>
                </a:r>
                <a:endParaRPr lang="en-US" altLang="zh-CN" sz="1865" dirty="0">
                  <a:latin typeface="Times New Roman" panose="02020603050405020304" pitchFamily="18" charset="0"/>
                  <a:ea typeface="宋体" panose="02010600030101010101" pitchFamily="2" charset="-122"/>
                </a:endParaRPr>
              </a:p>
            </p:txBody>
          </p:sp>
          <p:sp>
            <p:nvSpPr>
              <p:cNvPr id="30741" name="Text Box 28"/>
              <p:cNvSpPr txBox="1"/>
              <p:nvPr/>
            </p:nvSpPr>
            <p:spPr>
              <a:xfrm>
                <a:off x="66" y="405"/>
                <a:ext cx="1469" cy="315"/>
              </a:xfrm>
              <a:prstGeom prst="rect">
                <a:avLst/>
              </a:prstGeom>
              <a:noFill/>
              <a:ln w="9525">
                <a:noFill/>
              </a:ln>
            </p:spPr>
            <p:txBody>
              <a:bodyPr>
                <a:spAutoFit/>
              </a:bodyPr>
              <a:p>
                <a:pPr eaLnBrk="0" hangingPunct="0"/>
                <a:endParaRPr lang="zh-CN" altLang="zh-CN" sz="3735" dirty="0">
                  <a:latin typeface="Times New Roman" panose="02020603050405020304" pitchFamily="18" charset="0"/>
                  <a:ea typeface="宋体" panose="02010600030101010101" pitchFamily="2" charset="-122"/>
                </a:endParaRPr>
              </a:p>
            </p:txBody>
          </p:sp>
        </p:grpSp>
      </p:grpSp>
      <p:sp>
        <p:nvSpPr>
          <p:cNvPr id="30725" name="Text Box 29"/>
          <p:cNvSpPr txBox="1"/>
          <p:nvPr/>
        </p:nvSpPr>
        <p:spPr>
          <a:xfrm>
            <a:off x="1104900" y="2995930"/>
            <a:ext cx="2878667"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轻度低氧血症</a:t>
            </a:r>
            <a:endParaRPr lang="zh-CN" altLang="en-US" sz="2000" b="1" dirty="0">
              <a:solidFill>
                <a:schemeClr val="tx1"/>
              </a:solidFill>
              <a:latin typeface="微软雅黑" panose="020B0503020204020204" charset="-122"/>
              <a:ea typeface="微软雅黑" panose="020B0503020204020204" charset="-122"/>
            </a:endParaRPr>
          </a:p>
        </p:txBody>
      </p:sp>
      <p:sp>
        <p:nvSpPr>
          <p:cNvPr id="30726" name="Text Box 30"/>
          <p:cNvSpPr txBox="1"/>
          <p:nvPr/>
        </p:nvSpPr>
        <p:spPr>
          <a:xfrm>
            <a:off x="4751917" y="2322830"/>
            <a:ext cx="2880783"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中度低氧血症</a:t>
            </a:r>
            <a:endParaRPr lang="zh-CN" altLang="en-US" sz="2000" b="1" dirty="0">
              <a:solidFill>
                <a:schemeClr val="tx1"/>
              </a:solidFill>
              <a:latin typeface="微软雅黑" panose="020B0503020204020204" charset="-122"/>
              <a:ea typeface="微软雅黑" panose="020B0503020204020204" charset="-122"/>
            </a:endParaRPr>
          </a:p>
        </p:txBody>
      </p:sp>
      <p:sp>
        <p:nvSpPr>
          <p:cNvPr id="30727" name="Text Box 31"/>
          <p:cNvSpPr txBox="1"/>
          <p:nvPr/>
        </p:nvSpPr>
        <p:spPr>
          <a:xfrm>
            <a:off x="8496300" y="1651847"/>
            <a:ext cx="2880784"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重度低氧血症</a:t>
            </a:r>
            <a:endParaRPr lang="zh-CN" altLang="en-US" sz="2000" b="1" dirty="0">
              <a:solidFill>
                <a:schemeClr val="tx1"/>
              </a:solidFill>
              <a:latin typeface="微软雅黑" panose="020B0503020204020204" charset="-122"/>
              <a:ea typeface="微软雅黑" panose="020B0503020204020204" charset="-122"/>
            </a:endParaRPr>
          </a:p>
        </p:txBody>
      </p:sp>
      <p:sp>
        <p:nvSpPr>
          <p:cNvPr id="30728" name="Text Box 32"/>
          <p:cNvSpPr txBox="1"/>
          <p:nvPr/>
        </p:nvSpPr>
        <p:spPr>
          <a:xfrm>
            <a:off x="1056005" y="3549015"/>
            <a:ext cx="3041015" cy="2861310"/>
          </a:xfrm>
          <a:prstGeom prst="rect">
            <a:avLst/>
          </a:prstGeom>
          <a:noFill/>
          <a:ln w="9525">
            <a:noFill/>
          </a:ln>
        </p:spPr>
        <p:txBody>
          <a:bodyPr wrap="square">
            <a:spAutoFit/>
          </a:bodyPr>
          <a:p>
            <a:pPr algn="just">
              <a:lnSpc>
                <a:spcPct val="150000"/>
              </a:lnSpc>
            </a:pP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PaO</a:t>
            </a:r>
            <a:r>
              <a:rPr lang="en-US" altLang="zh-CN" sz="2000" baseline="-25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50mmHg</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a:t>
            </a:r>
            <a:r>
              <a:rPr lang="en-US" altLang="zh-CN" sz="2000" baseline="-25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80</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％，神志清楚，无发绀，一般不需氧疗。如果有呼吸困难，可给予低流量低浓度（氧流量</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2L/</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分钟）氧吸入。</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0729" name="Text Box 33"/>
          <p:cNvSpPr txBox="1"/>
          <p:nvPr/>
        </p:nvSpPr>
        <p:spPr>
          <a:xfrm>
            <a:off x="4751917" y="2948517"/>
            <a:ext cx="2986616" cy="1938020"/>
          </a:xfrm>
          <a:prstGeom prst="rect">
            <a:avLst/>
          </a:prstGeom>
          <a:noFill/>
          <a:ln w="9525">
            <a:noFill/>
          </a:ln>
        </p:spPr>
        <p:txBody>
          <a:bodyPr>
            <a:spAutoFit/>
          </a:bodyPr>
          <a:p>
            <a:pPr algn="just">
              <a:lnSpc>
                <a:spcPct val="150000"/>
              </a:lnSpc>
            </a:pP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PaO</a:t>
            </a:r>
            <a:r>
              <a:rPr lang="en-US" altLang="zh-CN" sz="2000" baseline="-25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30</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50mmHg</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a:t>
            </a:r>
            <a:r>
              <a:rPr lang="en-US" altLang="zh-CN" sz="2000" baseline="-25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60</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80</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％，神志正常或烦躁不安，有发绀，呼吸困难，需氧疗。</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30730" name="Text Box 34"/>
          <p:cNvSpPr txBox="1"/>
          <p:nvPr/>
        </p:nvSpPr>
        <p:spPr>
          <a:xfrm>
            <a:off x="8208433" y="2277533"/>
            <a:ext cx="3223684" cy="2399665"/>
          </a:xfrm>
          <a:prstGeom prst="rect">
            <a:avLst/>
          </a:prstGeom>
          <a:noFill/>
          <a:ln w="9525">
            <a:noFill/>
          </a:ln>
        </p:spPr>
        <p:txBody>
          <a:bodyPr>
            <a:spAutoFit/>
          </a:bodyPr>
          <a:p>
            <a:pPr algn="just">
              <a:lnSpc>
                <a:spcPct val="150000"/>
              </a:lnSpc>
            </a:pP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PaO2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30mmHg</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60</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％，神志昏迷或重度昏迷，显著发绀，呼吸极度困难、出现三凹症，是氧疗的绝对适应证。</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3570" y="1016000"/>
            <a:ext cx="3635375" cy="1014730"/>
          </a:xfrm>
          <a:prstGeom prst="rect">
            <a:avLst/>
          </a:prstGeom>
          <a:noFill/>
        </p:spPr>
        <p:txBody>
          <a:bodyPr wrap="square" rtlCol="0" anchor="t">
            <a:spAutoFit/>
          </a:bodyPr>
          <a:p>
            <a:pPr algn="just">
              <a:lnSpc>
                <a:spcPct val="150000"/>
              </a:lnSpc>
            </a:pPr>
            <a:r>
              <a:rPr lang="zh-CN" altLang="en-US" sz="2000" b="1">
                <a:solidFill>
                  <a:schemeClr val="tx1"/>
                </a:solidFill>
                <a:latin typeface="微软雅黑" panose="020B0503020204020204" charset="-122"/>
                <a:ea typeface="微软雅黑" panose="020B0503020204020204" charset="-122"/>
              </a:rPr>
              <a:t>（二）缺氧程度及氧疗分类</a:t>
            </a:r>
            <a:endParaRPr lang="zh-CN" altLang="en-US" sz="2000" b="1">
              <a:solidFill>
                <a:schemeClr val="tx1"/>
              </a:solidFill>
              <a:latin typeface="微软雅黑" panose="020B0503020204020204" charset="-122"/>
              <a:ea typeface="微软雅黑" panose="020B0503020204020204" charset="-122"/>
            </a:endParaRPr>
          </a:p>
          <a:p>
            <a:pPr algn="just">
              <a:lnSpc>
                <a:spcPct val="150000"/>
              </a:lnSpc>
            </a:pPr>
            <a:r>
              <a:rPr lang="zh-CN" altLang="en-US" sz="2000" b="1">
                <a:solidFill>
                  <a:schemeClr val="tx1"/>
                </a:solidFill>
                <a:latin typeface="微软雅黑" panose="020B0503020204020204" charset="-122"/>
                <a:ea typeface="微软雅黑" panose="020B0503020204020204" charset="-122"/>
              </a:rPr>
              <a:t>1. 缺氧程度</a:t>
            </a:r>
            <a:endParaRPr lang="zh-CN" altLang="en-US" sz="2000" b="1">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9" name="Group 5"/>
          <p:cNvGrpSpPr/>
          <p:nvPr/>
        </p:nvGrpSpPr>
        <p:grpSpPr>
          <a:xfrm>
            <a:off x="1299845" y="1880235"/>
            <a:ext cx="9770745" cy="4381500"/>
            <a:chOff x="0" y="0"/>
            <a:chExt cx="4400" cy="1242"/>
          </a:xfrm>
        </p:grpSpPr>
        <p:sp>
          <p:nvSpPr>
            <p:cNvPr id="32774" name="AutoShape 6"/>
            <p:cNvSpPr>
              <a:spLocks noChangeArrowheads="1"/>
            </p:cNvSpPr>
            <p:nvPr/>
          </p:nvSpPr>
          <p:spPr bwMode="auto">
            <a:xfrm>
              <a:off x="272" y="0"/>
              <a:ext cx="4128" cy="124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solidFill>
                <a:schemeClr val="bg1"/>
              </a:solidFill>
              <a:rou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31753" name="AutoShape 7"/>
            <p:cNvSpPr/>
            <p:nvPr/>
          </p:nvSpPr>
          <p:spPr>
            <a:xfrm>
              <a:off x="0" y="17"/>
              <a:ext cx="690" cy="1225"/>
            </a:xfrm>
            <a:prstGeom prst="diamond">
              <a:avLst/>
            </a:prstGeom>
            <a:solidFill>
              <a:schemeClr val="folHlink"/>
            </a:solidFill>
            <a:ln w="25400" cap="flat" cmpd="sng">
              <a:solidFill>
                <a:schemeClr val="bg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31754" name="Text Box 8"/>
            <p:cNvSpPr txBox="1"/>
            <p:nvPr/>
          </p:nvSpPr>
          <p:spPr>
            <a:xfrm>
              <a:off x="488" y="145"/>
              <a:ext cx="3815" cy="193"/>
            </a:xfrm>
            <a:prstGeom prst="rect">
              <a:avLst/>
            </a:prstGeom>
            <a:noFill/>
            <a:ln w="9525">
              <a:noFill/>
            </a:ln>
          </p:spPr>
          <p:txBody>
            <a:bodyPr>
              <a:spAutoFit/>
            </a:bodyPr>
            <a:p>
              <a:pPr eaLnBrk="0" hangingPunct="0">
                <a:lnSpc>
                  <a:spcPct val="120000"/>
                </a:lnSpc>
              </a:pPr>
              <a:r>
                <a:rPr lang="zh-CN" altLang="en-US" sz="3200" dirty="0">
                  <a:solidFill>
                    <a:srgbClr val="000000"/>
                  </a:solidFill>
                  <a:latin typeface="Times New Roman" panose="02020603050405020304" pitchFamily="18" charset="0"/>
                  <a:ea typeface="宋体" panose="02010600030101010101" pitchFamily="2" charset="-122"/>
                </a:rPr>
                <a:t>     </a:t>
              </a:r>
              <a:endParaRPr lang="en-US" altLang="zh-CN" sz="3200" dirty="0">
                <a:latin typeface="Times New Roman" panose="02020603050405020304" pitchFamily="18" charset="0"/>
                <a:ea typeface="宋体" panose="02010600030101010101" pitchFamily="2" charset="-122"/>
              </a:endParaRPr>
            </a:p>
          </p:txBody>
        </p:sp>
        <p:sp>
          <p:nvSpPr>
            <p:cNvPr id="31755" name="Text Box 9"/>
            <p:cNvSpPr txBox="1"/>
            <p:nvPr/>
          </p:nvSpPr>
          <p:spPr>
            <a:xfrm>
              <a:off x="297" y="334"/>
              <a:ext cx="137" cy="132"/>
            </a:xfrm>
            <a:prstGeom prst="rect">
              <a:avLst/>
            </a:prstGeom>
            <a:noFill/>
            <a:ln w="9525">
              <a:noFill/>
            </a:ln>
          </p:spPr>
          <p:txBody>
            <a:bodyPr wrap="square">
              <a:spAutoFit/>
            </a:bodyPr>
            <a:p>
              <a:pPr algn="ctr" eaLnBrk="0" hangingPunct="0"/>
              <a:endParaRPr lang="zh-CN" altLang="en-US" sz="2665" b="1" dirty="0">
                <a:latin typeface="FrutigerNext LT Regular"/>
                <a:ea typeface="宋体" panose="02010600030101010101" pitchFamily="2" charset="-122"/>
              </a:endParaRPr>
            </a:p>
          </p:txBody>
        </p:sp>
      </p:grpSp>
      <p:sp>
        <p:nvSpPr>
          <p:cNvPr id="31750" name="Text Box 10"/>
          <p:cNvSpPr txBox="1"/>
          <p:nvPr/>
        </p:nvSpPr>
        <p:spPr>
          <a:xfrm>
            <a:off x="1725084" y="3164629"/>
            <a:ext cx="567055" cy="2241549"/>
          </a:xfrm>
          <a:prstGeom prst="rect">
            <a:avLst/>
          </a:prstGeom>
          <a:noFill/>
          <a:ln w="9525">
            <a:noFill/>
          </a:ln>
        </p:spPr>
        <p:txBody>
          <a:bodyPr vert="eaVert">
            <a:spAutoFit/>
          </a:bodyPr>
          <a:p>
            <a:r>
              <a:rPr lang="zh-CN" altLang="en-US" sz="2500" b="1" dirty="0">
                <a:solidFill>
                  <a:schemeClr val="tx1"/>
                </a:solidFill>
                <a:latin typeface="微软雅黑" panose="020B0503020204020204" charset="-122"/>
                <a:ea typeface="微软雅黑" panose="020B0503020204020204" charset="-122"/>
              </a:rPr>
              <a:t>低浓度氧疗</a:t>
            </a:r>
            <a:endParaRPr lang="zh-CN" altLang="en-US" sz="2500" b="1" dirty="0">
              <a:solidFill>
                <a:schemeClr val="tx1"/>
              </a:solidFill>
              <a:latin typeface="微软雅黑" panose="020B0503020204020204" charset="-122"/>
              <a:ea typeface="微软雅黑" panose="020B0503020204020204" charset="-122"/>
            </a:endParaRPr>
          </a:p>
        </p:txBody>
      </p:sp>
      <p:sp>
        <p:nvSpPr>
          <p:cNvPr id="31751" name="Text Box 11"/>
          <p:cNvSpPr txBox="1"/>
          <p:nvPr/>
        </p:nvSpPr>
        <p:spPr>
          <a:xfrm>
            <a:off x="2867660" y="2348018"/>
            <a:ext cx="8064500" cy="3322955"/>
          </a:xfrm>
          <a:prstGeom prst="rect">
            <a:avLst/>
          </a:prstGeom>
          <a:noFill/>
          <a:ln w="9525">
            <a:noFill/>
          </a:ln>
        </p:spPr>
        <p:txBody>
          <a:bodyPr>
            <a:spAutoFit/>
          </a:bodyPr>
          <a:p>
            <a:pPr algn="just">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又称控制性吸氧，吸氧浓度低于</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40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应用于低氧血症伴二氧化碳潴留的患者，如慢性阻塞性肺病和慢性呼吸衰竭。因慢性缺氧患者长期二氧化碳分压高，呼吸中枢对二氧化碳增高的反应很弱，呼吸的维持主要依靠缺氧刺激颈动脉体和主动脉体的化学感受器，沿神经上传至呼吸中枢，反射性的引起呼吸。如果给予高浓度的氧吸入，低氧血症迅速解除，使缺氧兴奋呼吸中枢的作用消失，导致呼吸抑制，加重二氧化碳的潴留，甚至发生二氧化碳麻醉。所以这一类患者需采用控制性氧疗。</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1343660" y="1052830"/>
            <a:ext cx="3635375" cy="553085"/>
          </a:xfrm>
          <a:prstGeom prst="rect">
            <a:avLst/>
          </a:prstGeom>
          <a:noFill/>
        </p:spPr>
        <p:txBody>
          <a:bodyPr wrap="square" rtlCol="0" anchor="t">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rPr>
              <a:t>2. 氧疗的分类</a:t>
            </a:r>
            <a:endParaRPr lang="zh-CN" altLang="en-US" sz="200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3" name="Group 5"/>
          <p:cNvGrpSpPr/>
          <p:nvPr/>
        </p:nvGrpSpPr>
        <p:grpSpPr>
          <a:xfrm>
            <a:off x="1007533" y="2084917"/>
            <a:ext cx="9986433" cy="4224867"/>
            <a:chOff x="0" y="0"/>
            <a:chExt cx="4400" cy="1242"/>
          </a:xfrm>
        </p:grpSpPr>
        <p:sp>
          <p:nvSpPr>
            <p:cNvPr id="33798" name="AutoShape 6"/>
            <p:cNvSpPr>
              <a:spLocks noChangeArrowheads="1"/>
            </p:cNvSpPr>
            <p:nvPr/>
          </p:nvSpPr>
          <p:spPr bwMode="auto">
            <a:xfrm>
              <a:off x="272" y="0"/>
              <a:ext cx="4128" cy="124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solidFill>
                <a:schemeClr val="bg1"/>
              </a:solidFill>
              <a:rou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32777" name="AutoShape 7"/>
            <p:cNvSpPr/>
            <p:nvPr/>
          </p:nvSpPr>
          <p:spPr>
            <a:xfrm>
              <a:off x="0" y="17"/>
              <a:ext cx="690" cy="1225"/>
            </a:xfrm>
            <a:prstGeom prst="diamond">
              <a:avLst/>
            </a:prstGeom>
            <a:solidFill>
              <a:schemeClr val="folHlink"/>
            </a:solidFill>
            <a:ln w="25400" cap="flat" cmpd="sng">
              <a:solidFill>
                <a:schemeClr val="bg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32778" name="Text Box 8"/>
            <p:cNvSpPr txBox="1"/>
            <p:nvPr/>
          </p:nvSpPr>
          <p:spPr>
            <a:xfrm>
              <a:off x="488" y="145"/>
              <a:ext cx="3815" cy="200"/>
            </a:xfrm>
            <a:prstGeom prst="rect">
              <a:avLst/>
            </a:prstGeom>
            <a:noFill/>
            <a:ln w="9525">
              <a:noFill/>
            </a:ln>
          </p:spPr>
          <p:txBody>
            <a:bodyPr>
              <a:spAutoFit/>
            </a:bodyPr>
            <a:p>
              <a:pPr eaLnBrk="0" hangingPunct="0">
                <a:lnSpc>
                  <a:spcPct val="120000"/>
                </a:lnSpc>
              </a:pPr>
              <a:r>
                <a:rPr lang="zh-CN" altLang="en-US" sz="3200" dirty="0">
                  <a:solidFill>
                    <a:srgbClr val="000000"/>
                  </a:solidFill>
                  <a:latin typeface="Times New Roman" panose="02020603050405020304" pitchFamily="18" charset="0"/>
                  <a:ea typeface="宋体" panose="02010600030101010101" pitchFamily="2" charset="-122"/>
                </a:rPr>
                <a:t>     </a:t>
              </a:r>
              <a:endParaRPr lang="en-US" altLang="zh-CN" sz="3200" dirty="0">
                <a:latin typeface="Times New Roman" panose="02020603050405020304" pitchFamily="18" charset="0"/>
                <a:ea typeface="宋体" panose="02010600030101010101" pitchFamily="2" charset="-122"/>
              </a:endParaRPr>
            </a:p>
          </p:txBody>
        </p:sp>
        <p:sp>
          <p:nvSpPr>
            <p:cNvPr id="32779" name="Text Box 9"/>
            <p:cNvSpPr txBox="1"/>
            <p:nvPr/>
          </p:nvSpPr>
          <p:spPr>
            <a:xfrm>
              <a:off x="297" y="334"/>
              <a:ext cx="137" cy="147"/>
            </a:xfrm>
            <a:prstGeom prst="rect">
              <a:avLst/>
            </a:prstGeom>
            <a:noFill/>
            <a:ln w="9525">
              <a:noFill/>
            </a:ln>
          </p:spPr>
          <p:txBody>
            <a:bodyPr wrap="none">
              <a:spAutoFit/>
            </a:bodyPr>
            <a:p>
              <a:pPr algn="ctr" eaLnBrk="0" hangingPunct="0"/>
              <a:endParaRPr lang="zh-CN" altLang="en-US" sz="2665" b="1" dirty="0">
                <a:latin typeface="FrutigerNext LT Regular"/>
                <a:ea typeface="宋体" panose="02010600030101010101" pitchFamily="2" charset="-122"/>
              </a:endParaRPr>
            </a:p>
          </p:txBody>
        </p:sp>
      </p:grpSp>
      <p:sp>
        <p:nvSpPr>
          <p:cNvPr id="32774" name="Text Box 10"/>
          <p:cNvSpPr txBox="1"/>
          <p:nvPr/>
        </p:nvSpPr>
        <p:spPr>
          <a:xfrm>
            <a:off x="1581574" y="2948517"/>
            <a:ext cx="567055" cy="2592916"/>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中等浓度氧疗</a:t>
            </a:r>
            <a:endParaRPr lang="zh-CN" altLang="en-US" sz="2500" b="1" dirty="0">
              <a:solidFill>
                <a:schemeClr val="tx1"/>
              </a:solidFill>
              <a:latin typeface="微软雅黑" panose="020B0503020204020204" charset="-122"/>
              <a:ea typeface="微软雅黑" panose="020B0503020204020204" charset="-122"/>
            </a:endParaRPr>
          </a:p>
        </p:txBody>
      </p:sp>
      <p:sp>
        <p:nvSpPr>
          <p:cNvPr id="32775" name="Text Box 11"/>
          <p:cNvSpPr txBox="1"/>
          <p:nvPr/>
        </p:nvSpPr>
        <p:spPr>
          <a:xfrm>
            <a:off x="2711450" y="3213100"/>
            <a:ext cx="7487920" cy="1476375"/>
          </a:xfrm>
          <a:prstGeom prst="rect">
            <a:avLst/>
          </a:prstGeom>
          <a:noFill/>
          <a:ln w="9525">
            <a:noFill/>
          </a:ln>
        </p:spPr>
        <p:txBody>
          <a:bodyPr wrap="square">
            <a:spAutoFit/>
          </a:bodyPr>
          <a:p>
            <a:pPr algn="just">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吸氧浓度为</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40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60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％。主要用于有明显通气</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灌流比例失调或显著弥散障碍的患者，特别是血红蛋白浓度很低或心输出量不足者，如肺水肿、心肌梗死、休克等。</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7" name="Group 5"/>
          <p:cNvGrpSpPr/>
          <p:nvPr/>
        </p:nvGrpSpPr>
        <p:grpSpPr>
          <a:xfrm>
            <a:off x="1127760" y="1701377"/>
            <a:ext cx="9986433" cy="4224867"/>
            <a:chOff x="0" y="0"/>
            <a:chExt cx="4400" cy="1242"/>
          </a:xfrm>
        </p:grpSpPr>
        <p:sp>
          <p:nvSpPr>
            <p:cNvPr id="34822" name="AutoShape 6"/>
            <p:cNvSpPr>
              <a:spLocks noChangeArrowheads="1"/>
            </p:cNvSpPr>
            <p:nvPr/>
          </p:nvSpPr>
          <p:spPr bwMode="auto">
            <a:xfrm>
              <a:off x="272" y="0"/>
              <a:ext cx="4128" cy="124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solidFill>
                <a:schemeClr val="bg1"/>
              </a:solidFill>
              <a:rou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33801" name="AutoShape 7"/>
            <p:cNvSpPr/>
            <p:nvPr/>
          </p:nvSpPr>
          <p:spPr>
            <a:xfrm>
              <a:off x="0" y="17"/>
              <a:ext cx="690" cy="1225"/>
            </a:xfrm>
            <a:prstGeom prst="diamond">
              <a:avLst/>
            </a:prstGeom>
            <a:solidFill>
              <a:schemeClr val="folHlink"/>
            </a:solidFill>
            <a:ln w="25400" cap="flat" cmpd="sng">
              <a:solidFill>
                <a:schemeClr val="bg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33802" name="Text Box 8"/>
            <p:cNvSpPr txBox="1"/>
            <p:nvPr/>
          </p:nvSpPr>
          <p:spPr>
            <a:xfrm>
              <a:off x="488" y="145"/>
              <a:ext cx="3815" cy="200"/>
            </a:xfrm>
            <a:prstGeom prst="rect">
              <a:avLst/>
            </a:prstGeom>
            <a:noFill/>
            <a:ln w="9525">
              <a:noFill/>
            </a:ln>
          </p:spPr>
          <p:txBody>
            <a:bodyPr>
              <a:spAutoFit/>
            </a:bodyPr>
            <a:p>
              <a:pPr eaLnBrk="0" hangingPunct="0">
                <a:lnSpc>
                  <a:spcPct val="120000"/>
                </a:lnSpc>
              </a:pPr>
              <a:r>
                <a:rPr lang="zh-CN" altLang="en-US" sz="3200" dirty="0">
                  <a:solidFill>
                    <a:srgbClr val="000000"/>
                  </a:solidFill>
                  <a:latin typeface="Times New Roman" panose="02020603050405020304" pitchFamily="18" charset="0"/>
                  <a:ea typeface="宋体" panose="02010600030101010101" pitchFamily="2" charset="-122"/>
                </a:rPr>
                <a:t>     </a:t>
              </a:r>
              <a:endParaRPr lang="en-US" altLang="zh-CN" sz="3200" dirty="0">
                <a:latin typeface="Times New Roman" panose="02020603050405020304" pitchFamily="18" charset="0"/>
                <a:ea typeface="宋体" panose="02010600030101010101" pitchFamily="2" charset="-122"/>
              </a:endParaRPr>
            </a:p>
          </p:txBody>
        </p:sp>
        <p:sp>
          <p:nvSpPr>
            <p:cNvPr id="33803" name="Text Box 9"/>
            <p:cNvSpPr txBox="1"/>
            <p:nvPr/>
          </p:nvSpPr>
          <p:spPr>
            <a:xfrm>
              <a:off x="297" y="334"/>
              <a:ext cx="137" cy="147"/>
            </a:xfrm>
            <a:prstGeom prst="rect">
              <a:avLst/>
            </a:prstGeom>
            <a:noFill/>
            <a:ln w="9525">
              <a:noFill/>
            </a:ln>
          </p:spPr>
          <p:txBody>
            <a:bodyPr wrap="none">
              <a:spAutoFit/>
            </a:bodyPr>
            <a:p>
              <a:pPr algn="ctr" eaLnBrk="0" hangingPunct="0"/>
              <a:endParaRPr lang="zh-CN" altLang="en-US" sz="2665" b="1" dirty="0">
                <a:latin typeface="FrutigerNext LT Regular"/>
                <a:ea typeface="宋体" panose="02010600030101010101" pitchFamily="2" charset="-122"/>
              </a:endParaRPr>
            </a:p>
          </p:txBody>
        </p:sp>
      </p:grpSp>
      <p:sp>
        <p:nvSpPr>
          <p:cNvPr id="33798" name="Text Box 10"/>
          <p:cNvSpPr txBox="1"/>
          <p:nvPr/>
        </p:nvSpPr>
        <p:spPr>
          <a:xfrm>
            <a:off x="1653329" y="2661497"/>
            <a:ext cx="567055" cy="2592916"/>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高浓度氧疗</a:t>
            </a:r>
            <a:endParaRPr lang="zh-CN" altLang="en-US" sz="2500" b="1" dirty="0">
              <a:solidFill>
                <a:schemeClr val="tx1"/>
              </a:solidFill>
              <a:latin typeface="微软雅黑" panose="020B0503020204020204" charset="-122"/>
              <a:ea typeface="微软雅黑" panose="020B0503020204020204" charset="-122"/>
            </a:endParaRPr>
          </a:p>
        </p:txBody>
      </p:sp>
      <p:sp>
        <p:nvSpPr>
          <p:cNvPr id="33799" name="Text Box 11"/>
          <p:cNvSpPr txBox="1"/>
          <p:nvPr/>
        </p:nvSpPr>
        <p:spPr>
          <a:xfrm>
            <a:off x="2641600" y="3069167"/>
            <a:ext cx="8064500" cy="1014730"/>
          </a:xfrm>
          <a:prstGeom prst="rect">
            <a:avLst/>
          </a:prstGeom>
          <a:noFill/>
          <a:ln w="9525">
            <a:noFill/>
          </a:ln>
        </p:spPr>
        <p:txBody>
          <a:bodyPr>
            <a:spAutoFit/>
          </a:bodyPr>
          <a:p>
            <a:pPr>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吸氧浓度在</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60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％以上。应用于单纯缺氧而无二氧化碳潴留的患者，如成人型呼吸窘迫综合征、心肺复苏后的生命支持阶段。</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21" name="Group 5"/>
          <p:cNvGrpSpPr/>
          <p:nvPr/>
        </p:nvGrpSpPr>
        <p:grpSpPr>
          <a:xfrm>
            <a:off x="911013" y="1557232"/>
            <a:ext cx="9986433" cy="4224867"/>
            <a:chOff x="0" y="0"/>
            <a:chExt cx="4400" cy="1242"/>
          </a:xfrm>
        </p:grpSpPr>
        <p:sp>
          <p:nvSpPr>
            <p:cNvPr id="35846" name="AutoShape 6"/>
            <p:cNvSpPr>
              <a:spLocks noChangeArrowheads="1"/>
            </p:cNvSpPr>
            <p:nvPr/>
          </p:nvSpPr>
          <p:spPr bwMode="auto">
            <a:xfrm>
              <a:off x="272" y="0"/>
              <a:ext cx="4128" cy="124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solidFill>
                <a:schemeClr val="bg1"/>
              </a:solidFill>
              <a:round/>
            </a:ln>
            <a:effectLst/>
            <a:extLst>
              <a:ext uri="{AF507438-7753-43E0-B8FC-AC1667EBCBE1}">
                <a14:hiddenEffects xmlns:a14="http://schemas.microsoft.com/office/drawing/2010/main">
                  <a:effectLst>
                    <a:outerShdw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34825" name="AutoShape 7"/>
            <p:cNvSpPr/>
            <p:nvPr/>
          </p:nvSpPr>
          <p:spPr>
            <a:xfrm>
              <a:off x="0" y="17"/>
              <a:ext cx="690" cy="1225"/>
            </a:xfrm>
            <a:prstGeom prst="diamond">
              <a:avLst/>
            </a:prstGeom>
            <a:solidFill>
              <a:schemeClr val="folHlink"/>
            </a:solidFill>
            <a:ln w="25400" cap="flat" cmpd="sng">
              <a:solidFill>
                <a:schemeClr val="bg1"/>
              </a:solidFill>
              <a:prstDash val="solid"/>
              <a:miter/>
              <a:headEnd type="none" w="med" len="med"/>
              <a:tailEnd type="none" w="med" len="med"/>
            </a:ln>
          </p:spPr>
          <p:txBody>
            <a:bodyPr wrap="none" anchor="ctr" anchorCtr="0"/>
            <a:p>
              <a:endParaRPr lang="zh-CN" altLang="en-US" sz="1865" dirty="0">
                <a:latin typeface="FrutigerNext LT Regular"/>
              </a:endParaRPr>
            </a:p>
          </p:txBody>
        </p:sp>
        <p:sp>
          <p:nvSpPr>
            <p:cNvPr id="34826" name="Text Box 8"/>
            <p:cNvSpPr txBox="1"/>
            <p:nvPr/>
          </p:nvSpPr>
          <p:spPr>
            <a:xfrm>
              <a:off x="488" y="145"/>
              <a:ext cx="3815" cy="200"/>
            </a:xfrm>
            <a:prstGeom prst="rect">
              <a:avLst/>
            </a:prstGeom>
            <a:noFill/>
            <a:ln w="9525">
              <a:noFill/>
            </a:ln>
          </p:spPr>
          <p:txBody>
            <a:bodyPr>
              <a:spAutoFit/>
            </a:bodyPr>
            <a:p>
              <a:pPr eaLnBrk="0" hangingPunct="0">
                <a:lnSpc>
                  <a:spcPct val="120000"/>
                </a:lnSpc>
              </a:pPr>
              <a:r>
                <a:rPr lang="zh-CN" altLang="en-US" sz="3200" dirty="0">
                  <a:solidFill>
                    <a:srgbClr val="000000"/>
                  </a:solidFill>
                  <a:latin typeface="Times New Roman" panose="02020603050405020304" pitchFamily="18" charset="0"/>
                  <a:ea typeface="宋体" panose="02010600030101010101" pitchFamily="2" charset="-122"/>
                </a:rPr>
                <a:t>     </a:t>
              </a:r>
              <a:endParaRPr lang="en-US" altLang="zh-CN" sz="3200" dirty="0">
                <a:latin typeface="Times New Roman" panose="02020603050405020304" pitchFamily="18" charset="0"/>
                <a:ea typeface="宋体" panose="02010600030101010101" pitchFamily="2" charset="-122"/>
              </a:endParaRPr>
            </a:p>
          </p:txBody>
        </p:sp>
        <p:sp>
          <p:nvSpPr>
            <p:cNvPr id="34827" name="Text Box 9"/>
            <p:cNvSpPr txBox="1"/>
            <p:nvPr/>
          </p:nvSpPr>
          <p:spPr>
            <a:xfrm>
              <a:off x="297" y="334"/>
              <a:ext cx="137" cy="147"/>
            </a:xfrm>
            <a:prstGeom prst="rect">
              <a:avLst/>
            </a:prstGeom>
            <a:noFill/>
            <a:ln w="9525">
              <a:noFill/>
            </a:ln>
          </p:spPr>
          <p:txBody>
            <a:bodyPr wrap="none">
              <a:spAutoFit/>
            </a:bodyPr>
            <a:p>
              <a:pPr algn="ctr" eaLnBrk="0" hangingPunct="0"/>
              <a:endParaRPr lang="zh-CN" altLang="en-US" sz="2665" b="1" dirty="0">
                <a:latin typeface="FrutigerNext LT Regular"/>
                <a:ea typeface="宋体" panose="02010600030101010101" pitchFamily="2" charset="-122"/>
              </a:endParaRPr>
            </a:p>
          </p:txBody>
        </p:sp>
      </p:grpSp>
      <p:sp>
        <p:nvSpPr>
          <p:cNvPr id="34822" name="Text Box 10"/>
          <p:cNvSpPr txBox="1"/>
          <p:nvPr/>
        </p:nvSpPr>
        <p:spPr>
          <a:xfrm>
            <a:off x="1487594" y="2421467"/>
            <a:ext cx="567055" cy="2592916"/>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高压氧疗</a:t>
            </a:r>
            <a:endParaRPr lang="zh-CN" altLang="en-US" sz="2500" b="1" dirty="0">
              <a:solidFill>
                <a:schemeClr val="tx1"/>
              </a:solidFill>
              <a:latin typeface="微软雅黑" panose="020B0503020204020204" charset="-122"/>
              <a:ea typeface="微软雅黑" panose="020B0503020204020204" charset="-122"/>
            </a:endParaRPr>
          </a:p>
        </p:txBody>
      </p:sp>
      <p:sp>
        <p:nvSpPr>
          <p:cNvPr id="34823" name="Text Box 11"/>
          <p:cNvSpPr txBox="1"/>
          <p:nvPr/>
        </p:nvSpPr>
        <p:spPr>
          <a:xfrm>
            <a:off x="2639695" y="3285067"/>
            <a:ext cx="8064500" cy="1014730"/>
          </a:xfrm>
          <a:prstGeom prst="rect">
            <a:avLst/>
          </a:prstGeom>
          <a:noFill/>
          <a:ln w="9525">
            <a:noFill/>
          </a:ln>
        </p:spPr>
        <p:txBody>
          <a:bodyPr>
            <a:spAutoFit/>
          </a:bodyPr>
          <a:p>
            <a:pPr algn="just">
              <a:lnSpc>
                <a:spcPct val="150000"/>
              </a:lnSpc>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    指在高压氧舱内，以</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3kg/cm</a:t>
            </a:r>
            <a:r>
              <a:rPr lang="en-US" altLang="zh-CN" sz="2000" b="1" baseline="300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的压力给予</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100</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％的氧吸入。主要适用于一氧化碳中毒、气性坏疽等。</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445601" y="2348865"/>
            <a:ext cx="7124700" cy="4028787"/>
            <a:chOff x="2947" y="3699"/>
            <a:chExt cx="14060" cy="7748"/>
          </a:xfrm>
        </p:grpSpPr>
        <p:sp>
          <p:nvSpPr>
            <p:cNvPr id="35845" name="AutoShape 5"/>
            <p:cNvSpPr/>
            <p:nvPr/>
          </p:nvSpPr>
          <p:spPr>
            <a:xfrm>
              <a:off x="2947" y="4340"/>
              <a:ext cx="14060" cy="7107"/>
            </a:xfrm>
            <a:prstGeom prst="flowChartAlternateProcess">
              <a:avLst/>
            </a:prstGeom>
            <a:gradFill rotWithShape="1">
              <a:gsLst>
                <a:gs pos="0">
                  <a:srgbClr val="FFCC00"/>
                </a:gs>
                <a:gs pos="100000">
                  <a:schemeClr val="bg1"/>
                </a:gs>
              </a:gsLst>
              <a:path path="rect">
                <a:fillToRect l="100000" b="100000"/>
              </a:path>
              <a:tileRect/>
            </a:gra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35846" name="AutoShape 6"/>
            <p:cNvSpPr/>
            <p:nvPr/>
          </p:nvSpPr>
          <p:spPr>
            <a:xfrm>
              <a:off x="5432" y="3699"/>
              <a:ext cx="8620" cy="781"/>
            </a:xfrm>
            <a:prstGeom prst="roundRect">
              <a:avLst>
                <a:gd name="adj" fmla="val 16667"/>
              </a:avLst>
            </a:prstGeom>
            <a:solidFill>
              <a:schemeClr val="bg1"/>
            </a:solidFill>
            <a:ln w="28575" cap="rnd" cmpd="sng">
              <a:solidFill>
                <a:srgbClr val="FF9900"/>
              </a:solidFill>
              <a:prstDash val="sysDot"/>
              <a:miter/>
              <a:headEnd type="none" w="med" len="med"/>
              <a:tailEnd type="none" w="med" len="med"/>
            </a:ln>
          </p:spPr>
          <p:txBody>
            <a:bodyPr/>
            <a:p>
              <a:pPr marL="273050" indent="-273050" algn="ctr" eaLnBrk="0" hangingPunct="0">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氧气筒装置：氧气筒</a:t>
              </a:r>
              <a:endParaRPr lang="zh-CN" altLang="en-US" sz="2000" b="1" dirty="0">
                <a:solidFill>
                  <a:schemeClr val="tx1"/>
                </a:solidFill>
                <a:latin typeface="微软雅黑" panose="020B0503020204020204" charset="-122"/>
                <a:ea typeface="微软雅黑" panose="020B0503020204020204" charset="-122"/>
              </a:endParaRPr>
            </a:p>
          </p:txBody>
        </p:sp>
      </p:grpSp>
      <p:sp>
        <p:nvSpPr>
          <p:cNvPr id="35847" name="Text Box 7"/>
          <p:cNvSpPr txBox="1"/>
          <p:nvPr/>
        </p:nvSpPr>
        <p:spPr>
          <a:xfrm>
            <a:off x="911225" y="3212465"/>
            <a:ext cx="6155055" cy="2553335"/>
          </a:xfrm>
          <a:prstGeom prst="rect">
            <a:avLst/>
          </a:prstGeom>
          <a:noFill/>
          <a:ln w="9525">
            <a:noFill/>
          </a:ln>
        </p:spPr>
        <p:txBody>
          <a:bodyPr wrap="square">
            <a:spAutoFit/>
          </a:bodyPr>
          <a:p>
            <a:pPr algn="just">
              <a:lnSpc>
                <a:spcPts val="3200"/>
              </a:lnSpc>
            </a:pP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为圆柱形无缝钢筒，筒内可耐高压150kg/cm</a:t>
            </a:r>
            <a:r>
              <a:rPr lang="zh-CN" altLang="en-US" sz="2000" baseline="30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容积40L的氧气筒可容纳氧量约6000L。氧气筒的顶部有一总开关，可控制氧气的放出，使用时将总开关向逆时针方向旋转1／4周，即可放出足够的氧气。氧气筒颈部的侧面有一气门与氧气表相连，是氧气自筒内输出的途径。</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8112125" y="2492375"/>
            <a:ext cx="3867150" cy="2971800"/>
          </a:xfrm>
          <a:prstGeom prst="rect">
            <a:avLst/>
          </a:prstGeom>
        </p:spPr>
      </p:pic>
      <p:sp>
        <p:nvSpPr>
          <p:cNvPr id="4" name="文本框 3"/>
          <p:cNvSpPr txBox="1"/>
          <p:nvPr>
            <p:custDataLst>
              <p:tags r:id="rId4"/>
            </p:custDataLst>
          </p:nvPr>
        </p:nvSpPr>
        <p:spPr>
          <a:xfrm>
            <a:off x="695325" y="1016000"/>
            <a:ext cx="5951855" cy="1014730"/>
          </a:xfrm>
          <a:prstGeom prst="rect">
            <a:avLst/>
          </a:prstGeom>
          <a:noFill/>
        </p:spPr>
        <p:txBody>
          <a:bodyPr wrap="square" rtlCol="0" anchor="t">
            <a:spAutoFit/>
          </a:bodyPr>
          <a:p>
            <a:pPr algn="just">
              <a:lnSpc>
                <a:spcPct val="150000"/>
              </a:lnSpc>
            </a:pPr>
            <a:r>
              <a:rPr lang="zh-CN" altLang="en-US" sz="2000" b="1">
                <a:solidFill>
                  <a:schemeClr val="tx1"/>
                </a:solidFill>
                <a:latin typeface="微软雅黑" panose="020B0503020204020204" charset="-122"/>
                <a:ea typeface="微软雅黑" panose="020B0503020204020204" charset="-122"/>
              </a:rPr>
              <a:t>（三）供氧装置</a:t>
            </a:r>
            <a:endParaRPr lang="zh-CN" altLang="en-US" sz="2000" b="1">
              <a:solidFill>
                <a:schemeClr val="tx1"/>
              </a:solidFill>
              <a:latin typeface="微软雅黑" panose="020B0503020204020204" charset="-122"/>
              <a:ea typeface="微软雅黑" panose="020B0503020204020204" charset="-122"/>
            </a:endParaRPr>
          </a:p>
          <a:p>
            <a:pPr algn="just">
              <a:lnSpc>
                <a:spcPct val="150000"/>
              </a:lnSpc>
            </a:pPr>
            <a:r>
              <a:rPr lang="en-US" altLang="zh-CN" sz="2000" b="1">
                <a:solidFill>
                  <a:schemeClr val="tx1"/>
                </a:solidFill>
                <a:latin typeface="微软雅黑" panose="020B0503020204020204" charset="-122"/>
                <a:ea typeface="微软雅黑" panose="020B0503020204020204" charset="-122"/>
              </a:rPr>
              <a:t> </a:t>
            </a:r>
            <a:r>
              <a:rPr lang="zh-CN" altLang="en-US" sz="2000" b="1">
                <a:solidFill>
                  <a:schemeClr val="tx1"/>
                </a:solidFill>
                <a:latin typeface="微软雅黑" panose="020B0503020204020204" charset="-122"/>
                <a:ea typeface="微软雅黑" panose="020B0503020204020204" charset="-122"/>
              </a:rPr>
              <a:t>1. 氧气筒装置</a:t>
            </a:r>
            <a:endParaRPr lang="zh-CN" altLang="en-US" sz="2000" b="1">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296671" y="909320"/>
            <a:ext cx="9793816" cy="5641552"/>
            <a:chOff x="1890" y="3019"/>
            <a:chExt cx="15423" cy="8884"/>
          </a:xfrm>
        </p:grpSpPr>
        <p:sp>
          <p:nvSpPr>
            <p:cNvPr id="37893" name="AutoShape 5"/>
            <p:cNvSpPr/>
            <p:nvPr/>
          </p:nvSpPr>
          <p:spPr>
            <a:xfrm>
              <a:off x="1890" y="3740"/>
              <a:ext cx="15423" cy="8163"/>
            </a:xfrm>
            <a:prstGeom prst="flowChartAlternateProcess">
              <a:avLst/>
            </a:prstGeom>
            <a:gradFill rotWithShape="1">
              <a:gsLst>
                <a:gs pos="0">
                  <a:srgbClr val="FFCC00"/>
                </a:gs>
                <a:gs pos="100000">
                  <a:schemeClr val="bg1"/>
                </a:gs>
              </a:gsLst>
              <a:path path="rect">
                <a:fillToRect l="100000" b="100000"/>
              </a:path>
              <a:tileRect/>
            </a:gra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37894" name="AutoShape 6"/>
            <p:cNvSpPr/>
            <p:nvPr/>
          </p:nvSpPr>
          <p:spPr>
            <a:xfrm>
              <a:off x="5291" y="3019"/>
              <a:ext cx="8620" cy="845"/>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氧气筒装置：氧气表</a:t>
              </a:r>
              <a:endParaRPr lang="zh-CN" altLang="en-US" sz="2000" dirty="0">
                <a:solidFill>
                  <a:schemeClr val="tx1"/>
                </a:solidFill>
                <a:latin typeface="微软雅黑" panose="020B0503020204020204" charset="-122"/>
                <a:ea typeface="微软雅黑" panose="020B0503020204020204" charset="-122"/>
              </a:endParaRPr>
            </a:p>
          </p:txBody>
        </p:sp>
        <p:sp>
          <p:nvSpPr>
            <p:cNvPr id="37895" name="Text Box 7"/>
            <p:cNvSpPr txBox="1"/>
            <p:nvPr/>
          </p:nvSpPr>
          <p:spPr>
            <a:xfrm>
              <a:off x="2343" y="4153"/>
              <a:ext cx="14820" cy="7075"/>
            </a:xfrm>
            <a:prstGeom prst="rect">
              <a:avLst/>
            </a:prstGeom>
            <a:noFill/>
            <a:ln w="9525">
              <a:noFill/>
            </a:ln>
          </p:spPr>
          <p:txBody>
            <a:bodyPr>
              <a:spAutoFit/>
            </a:bodyPr>
            <a:p>
              <a:pPr algn="just">
                <a:lnSpc>
                  <a:spcPct val="130000"/>
                </a:lnSpc>
                <a:spcBef>
                  <a:spcPts val="0"/>
                </a:spcBef>
                <a:spcAft>
                  <a:spcPts val="0"/>
                </a:spcAft>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1、压力表：</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能测知筒内氧气的压力，以MPa或kg/cm</a:t>
              </a:r>
              <a:r>
                <a:rPr lang="zh-CN" altLang="en-US" sz="2000" baseline="30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表示，压力越大，则说明氧气贮存量越多。</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2、减压器：</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是一种弹簧自动装置，可将氧气筒内的压力减低至2～3kg/cm</a:t>
              </a:r>
              <a:r>
                <a:rPr lang="zh-CN" altLang="en-US" sz="2000" baseline="30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（0.2～0.3MPa），使流量平稳，保证安全，便于使用。</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3、流量表：</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内装有浮标，当氧气通过时，即将浮标吹起，从浮标上端平面所指刻度，可以测知每分钟氧气的流出量，用L/分钟表示。</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4、湿化瓶：</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用以湿化氧气，以免呼吸道黏膜被干燥的气体所刺激。瓶内装入1/3～1/2冷开水，通气管浸入水中，出气橡胶管和鼻导管相连。湿化瓶内水应每天更换一次。</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5、安全阀：</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用于防止发生意外。当氧气流量过大，压力过高时，安全阀的内部活塞即自行上推，使过多的氧气由四周小孔流出，以保证安全。</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7" name="AutoShape 5"/>
          <p:cNvSpPr/>
          <p:nvPr/>
        </p:nvSpPr>
        <p:spPr>
          <a:xfrm>
            <a:off x="1775884" y="1776942"/>
            <a:ext cx="8930216" cy="4703233"/>
          </a:xfrm>
          <a:prstGeom prst="flowChartAlternateProcess">
            <a:avLst/>
          </a:prstGeom>
          <a:gradFill rotWithShape="1">
            <a:gsLst>
              <a:gs pos="0">
                <a:srgbClr val="FFCC00"/>
              </a:gs>
              <a:gs pos="100000">
                <a:schemeClr val="bg1"/>
              </a:gs>
            </a:gsLst>
            <a:path path="rect">
              <a:fillToRect l="100000" b="100000"/>
            </a:path>
            <a:tileRect/>
          </a:gra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38918" name="AutoShape 6"/>
          <p:cNvSpPr/>
          <p:nvPr/>
        </p:nvSpPr>
        <p:spPr>
          <a:xfrm>
            <a:off x="3431540" y="1340485"/>
            <a:ext cx="5473700" cy="506095"/>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20000"/>
              </a:lnSpc>
              <a:spcBef>
                <a:spcPts val="0"/>
              </a:spcBef>
              <a:spcAft>
                <a:spcPts val="0"/>
              </a:spcAft>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1、氧气筒装置：装表法</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8919" name="Text Box 7"/>
          <p:cNvSpPr txBox="1"/>
          <p:nvPr/>
        </p:nvSpPr>
        <p:spPr>
          <a:xfrm>
            <a:off x="2063750" y="2277110"/>
            <a:ext cx="8218170" cy="3322955"/>
          </a:xfrm>
          <a:prstGeom prst="rect">
            <a:avLst/>
          </a:prstGeom>
          <a:noFill/>
          <a:ln w="9525">
            <a:noFill/>
          </a:ln>
        </p:spPr>
        <p:txBody>
          <a:bodyPr wrap="square">
            <a:spAutoFit/>
          </a:bodyPr>
          <a:p>
            <a:pPr algn="just">
              <a:lnSpc>
                <a:spcPct val="150000"/>
              </a:lnSpc>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1、吹尘：</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将氧气筒置于氧气架上，打开总开关，使少量气体从气门流出，随即迅速关好总开关，以达到清洁该处的目的，避免灰尘吹入氧气表内。</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2、装氧气表：</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将表接于氧气筒的气门上，用手初步旋紧，然后将表稍后倾，再用扳手旋紧，使氧气表直立于氧气筒旁，接好湿化瓶。</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3、接管与检查：</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将橡胶管一端接氧气表，检查氧气表下的流量调节阀，关好后，旋开总开关，再旋开流量调节阀，检查氧气流出是否通畅、有无漏气以及全套装置是否适用，最后关上流量调节阀，推至病室备用。</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1" name="AutoShape 5"/>
          <p:cNvSpPr/>
          <p:nvPr/>
        </p:nvSpPr>
        <p:spPr>
          <a:xfrm>
            <a:off x="1871133" y="1392555"/>
            <a:ext cx="8928100" cy="4512733"/>
          </a:xfrm>
          <a:prstGeom prst="flowChartAlternateProcess">
            <a:avLst/>
          </a:prstGeom>
          <a:gradFill rotWithShape="1">
            <a:gsLst>
              <a:gs pos="0">
                <a:srgbClr val="FFCC00"/>
              </a:gs>
              <a:gs pos="100000">
                <a:schemeClr val="bg1"/>
              </a:gs>
            </a:gsLst>
            <a:path path="rect">
              <a:fillToRect l="100000" b="100000"/>
            </a:path>
            <a:tileRect/>
          </a:gra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39942" name="AutoShape 6"/>
          <p:cNvSpPr/>
          <p:nvPr/>
        </p:nvSpPr>
        <p:spPr>
          <a:xfrm>
            <a:off x="3431540" y="1057910"/>
            <a:ext cx="5473700" cy="693420"/>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50000"/>
              </a:lnSpc>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氧气筒装置：卸表法</a:t>
            </a:r>
            <a:endParaRPr lang="zh-CN" altLang="en-US" sz="2000" dirty="0">
              <a:solidFill>
                <a:schemeClr val="tx1"/>
              </a:solidFill>
              <a:latin typeface="微软雅黑" panose="020B0503020204020204" charset="-122"/>
              <a:ea typeface="微软雅黑" panose="020B0503020204020204" charset="-122"/>
            </a:endParaRPr>
          </a:p>
        </p:txBody>
      </p:sp>
      <p:sp>
        <p:nvSpPr>
          <p:cNvPr id="39943" name="Text Box 7"/>
          <p:cNvSpPr txBox="1"/>
          <p:nvPr/>
        </p:nvSpPr>
        <p:spPr>
          <a:xfrm>
            <a:off x="2495550" y="2564765"/>
            <a:ext cx="7944485" cy="1938020"/>
          </a:xfrm>
          <a:prstGeom prst="rect">
            <a:avLst/>
          </a:prstGeom>
          <a:noFill/>
          <a:ln w="9525">
            <a:noFill/>
          </a:ln>
        </p:spPr>
        <p:txBody>
          <a:bodyPr wrap="square">
            <a:spAutoFit/>
          </a:bodyPr>
          <a:p>
            <a:pPr algn="just">
              <a:lnSpc>
                <a:spcPct val="150000"/>
              </a:lnSpc>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1、放余气：</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旋紧总开关，打开流量调节阀，放出余气，再关好流量调节阀，卸下湿化瓶。</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2、卸氧气表：</a:t>
            </a:r>
            <a:r>
              <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一手持表，一手用扳手旋松氧气表的螺帽，然后再用手旋开，将表卸下。</a:t>
            </a:r>
            <a:endParaRPr lang="zh-CN" altLang="en-US" sz="20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5" name="AutoShape 5"/>
          <p:cNvSpPr/>
          <p:nvPr/>
        </p:nvSpPr>
        <p:spPr>
          <a:xfrm>
            <a:off x="1698837" y="1721273"/>
            <a:ext cx="9000067" cy="4322233"/>
          </a:xfrm>
          <a:prstGeom prst="roundRect">
            <a:avLst>
              <a:gd name="adj" fmla="val 16667"/>
            </a:avLst>
          </a:prstGeom>
          <a:gradFill rotWithShape="1">
            <a:gsLst>
              <a:gs pos="0">
                <a:schemeClr val="bg1"/>
              </a:gs>
              <a:gs pos="100000">
                <a:srgbClr val="CCCCFF"/>
              </a:gs>
            </a:gsLst>
            <a:lin ang="18900000" scaled="1"/>
            <a:tileRect/>
          </a:gradFill>
          <a:ln w="9525">
            <a:noFill/>
          </a:ln>
        </p:spPr>
        <p:txBody>
          <a:bodyPr wrap="none" anchor="ctr" anchorCtr="0"/>
          <a:p>
            <a:pPr algn="ctr" eaLnBrk="0" hangingPunct="0"/>
            <a:endParaRPr lang="zh-CN" altLang="zh-CN" sz="1865" dirty="0">
              <a:latin typeface="FrutigerNext LT Regular"/>
            </a:endParaRPr>
          </a:p>
        </p:txBody>
      </p:sp>
      <p:grpSp>
        <p:nvGrpSpPr>
          <p:cNvPr id="40966" name="Group 6"/>
          <p:cNvGrpSpPr/>
          <p:nvPr/>
        </p:nvGrpSpPr>
        <p:grpSpPr>
          <a:xfrm>
            <a:off x="1871133" y="1871346"/>
            <a:ext cx="2451100" cy="3738033"/>
            <a:chOff x="0" y="0"/>
            <a:chExt cx="1158" cy="1766"/>
          </a:xfrm>
        </p:grpSpPr>
        <p:sp>
          <p:nvSpPr>
            <p:cNvPr id="40981" name="AutoShape 7"/>
            <p:cNvSpPr/>
            <p:nvPr/>
          </p:nvSpPr>
          <p:spPr>
            <a:xfrm>
              <a:off x="0" y="0"/>
              <a:ext cx="1158" cy="1766"/>
            </a:xfrm>
            <a:prstGeom prst="roundRect">
              <a:avLst>
                <a:gd name="adj" fmla="val 16667"/>
              </a:avLst>
            </a:prstGeom>
            <a:solidFill>
              <a:schemeClr val="hlink">
                <a:alpha val="87057"/>
              </a:schemeClr>
            </a:solidFill>
            <a:ln w="38100" cap="flat" cmpd="sng">
              <a:solidFill>
                <a:schemeClr val="bg1"/>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65" dirty="0">
                <a:latin typeface="FrutigerNext LT Regular"/>
              </a:endParaRPr>
            </a:p>
          </p:txBody>
        </p:sp>
        <p:sp>
          <p:nvSpPr>
            <p:cNvPr id="40982" name="AutoShape 8"/>
            <p:cNvSpPr/>
            <p:nvPr/>
          </p:nvSpPr>
          <p:spPr>
            <a:xfrm>
              <a:off x="48" y="20"/>
              <a:ext cx="1063" cy="244"/>
            </a:xfrm>
            <a:prstGeom prst="roundRect">
              <a:avLst>
                <a:gd name="adj" fmla="val 50000"/>
              </a:avLst>
            </a:prstGeom>
            <a:gradFill rotWithShape="1">
              <a:gsLst>
                <a:gs pos="0">
                  <a:srgbClr val="FFFF99"/>
                </a:gs>
                <a:gs pos="100000">
                  <a:srgbClr val="FFCC00"/>
                </a:gs>
              </a:gsLst>
              <a:lin ang="2700000" scaled="1"/>
              <a:tileRect/>
            </a:gradFill>
            <a:ln w="9525">
              <a:noFill/>
            </a:ln>
          </p:spPr>
          <p:txBody>
            <a:bodyPr wrap="none" anchor="ctr" anchorCtr="0"/>
            <a:p>
              <a:endParaRPr lang="zh-CN" altLang="en-US" sz="1865" dirty="0">
                <a:latin typeface="FrutigerNext LT Regular"/>
              </a:endParaRPr>
            </a:p>
          </p:txBody>
        </p:sp>
        <p:sp>
          <p:nvSpPr>
            <p:cNvPr id="40983" name="Text Box 9"/>
            <p:cNvSpPr txBox="1"/>
            <p:nvPr/>
          </p:nvSpPr>
          <p:spPr>
            <a:xfrm>
              <a:off x="39" y="492"/>
              <a:ext cx="1104" cy="353"/>
            </a:xfrm>
            <a:prstGeom prst="rect">
              <a:avLst/>
            </a:prstGeom>
            <a:noFill/>
            <a:ln w="9525">
              <a:noFill/>
            </a:ln>
          </p:spPr>
          <p:txBody>
            <a:bodyPr>
              <a:spAutoFit/>
            </a:bodyPr>
            <a:p>
              <a:pPr marL="120650" indent="-120650" algn="ctr" eaLnBrk="0" hangingPunct="0">
                <a:spcBef>
                  <a:spcPct val="50000"/>
                </a:spcBef>
              </a:pPr>
              <a:endParaRPr lang="zh-CN" altLang="zh-CN" sz="4265" b="1" dirty="0">
                <a:latin typeface="FrutigerNext LT Regular"/>
                <a:ea typeface="楷体_GB2312" panose="02010609030101010101" pitchFamily="49" charset="-122"/>
              </a:endParaRPr>
            </a:p>
          </p:txBody>
        </p:sp>
      </p:grpSp>
      <p:sp>
        <p:nvSpPr>
          <p:cNvPr id="40967" name="Text Box 10"/>
          <p:cNvSpPr txBox="1"/>
          <p:nvPr/>
        </p:nvSpPr>
        <p:spPr>
          <a:xfrm>
            <a:off x="1871133" y="1966595"/>
            <a:ext cx="2400300" cy="398780"/>
          </a:xfrm>
          <a:prstGeom prst="rect">
            <a:avLst/>
          </a:prstGeom>
          <a:noFill/>
          <a:ln w="9525">
            <a:noFill/>
          </a:ln>
        </p:spPr>
        <p:txBody>
          <a:bodyPr>
            <a:spAutoFit/>
          </a:bodyPr>
          <a:p>
            <a:pPr algn="ctr"/>
            <a:r>
              <a:rPr lang="zh-CN" altLang="en-US" sz="2000" b="1" dirty="0">
                <a:solidFill>
                  <a:schemeClr val="tx1"/>
                </a:solidFill>
                <a:latin typeface="微软雅黑" panose="020B0503020204020204" charset="-122"/>
                <a:ea typeface="微软雅黑" panose="020B0503020204020204" charset="-122"/>
              </a:rPr>
              <a:t>氧气管道化装置</a:t>
            </a:r>
            <a:endParaRPr lang="zh-CN" altLang="en-US" sz="2000" b="1" dirty="0">
              <a:solidFill>
                <a:schemeClr val="tx1"/>
              </a:solidFill>
              <a:latin typeface="微软雅黑" panose="020B0503020204020204" charset="-122"/>
              <a:ea typeface="微软雅黑" panose="020B0503020204020204" charset="-122"/>
            </a:endParaRPr>
          </a:p>
        </p:txBody>
      </p:sp>
      <p:sp>
        <p:nvSpPr>
          <p:cNvPr id="40968" name="Text Box 11"/>
          <p:cNvSpPr txBox="1"/>
          <p:nvPr/>
        </p:nvSpPr>
        <p:spPr>
          <a:xfrm>
            <a:off x="1968500" y="2544446"/>
            <a:ext cx="2305051" cy="2306955"/>
          </a:xfrm>
          <a:prstGeom prst="rect">
            <a:avLst/>
          </a:prstGeom>
          <a:noFill/>
          <a:ln w="9525">
            <a:noFill/>
          </a:ln>
        </p:spPr>
        <p:txBody>
          <a:bodyPr>
            <a:spAutoFit/>
          </a:bodyPr>
          <a:p>
            <a:pPr algn="just"/>
            <a:r>
              <a:rPr lang="zh-CN" altLang="en-US" sz="1800" b="1" dirty="0">
                <a:latin typeface="微软雅黑" panose="020B0503020204020204" charset="-122"/>
                <a:ea typeface="微软雅黑" panose="020B0503020204020204" charset="-122"/>
              </a:rPr>
              <a:t>医院的氧气供应可集中由供应站负责供给，设管道通至各病区、门诊和急诊室。供应站有总开关进行管理，各用氧单位配有氧气表，打开流量表即可使用。</a:t>
            </a:r>
            <a:endParaRPr lang="zh-CN" altLang="en-US" sz="1800" b="1" dirty="0">
              <a:latin typeface="微软雅黑" panose="020B0503020204020204" charset="-122"/>
              <a:ea typeface="微软雅黑" panose="020B0503020204020204" charset="-122"/>
            </a:endParaRPr>
          </a:p>
        </p:txBody>
      </p:sp>
      <p:grpSp>
        <p:nvGrpSpPr>
          <p:cNvPr id="40969" name="Group 12"/>
          <p:cNvGrpSpPr/>
          <p:nvPr/>
        </p:nvGrpSpPr>
        <p:grpSpPr>
          <a:xfrm>
            <a:off x="4751917" y="1871346"/>
            <a:ext cx="2451100" cy="3738033"/>
            <a:chOff x="0" y="0"/>
            <a:chExt cx="1158" cy="1766"/>
          </a:xfrm>
        </p:grpSpPr>
        <p:sp>
          <p:nvSpPr>
            <p:cNvPr id="40978" name="AutoShape 13"/>
            <p:cNvSpPr/>
            <p:nvPr/>
          </p:nvSpPr>
          <p:spPr>
            <a:xfrm>
              <a:off x="0" y="0"/>
              <a:ext cx="1158" cy="1766"/>
            </a:xfrm>
            <a:prstGeom prst="roundRect">
              <a:avLst>
                <a:gd name="adj" fmla="val 16667"/>
              </a:avLst>
            </a:prstGeom>
            <a:solidFill>
              <a:schemeClr val="accent2"/>
            </a:solidFill>
            <a:ln w="38100" cap="flat" cmpd="sng">
              <a:solidFill>
                <a:schemeClr val="bg1"/>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65" dirty="0">
                <a:latin typeface="FrutigerNext LT Regular"/>
              </a:endParaRPr>
            </a:p>
          </p:txBody>
        </p:sp>
        <p:sp>
          <p:nvSpPr>
            <p:cNvPr id="40979" name="AutoShape 14"/>
            <p:cNvSpPr/>
            <p:nvPr/>
          </p:nvSpPr>
          <p:spPr>
            <a:xfrm>
              <a:off x="46" y="20"/>
              <a:ext cx="1063" cy="244"/>
            </a:xfrm>
            <a:prstGeom prst="roundRect">
              <a:avLst>
                <a:gd name="adj" fmla="val 50000"/>
              </a:avLst>
            </a:prstGeom>
            <a:solidFill>
              <a:schemeClr val="accent2"/>
            </a:solidFill>
            <a:ln w="9525">
              <a:noFill/>
            </a:ln>
          </p:spPr>
          <p:txBody>
            <a:bodyPr wrap="none" anchor="ctr" anchorCtr="0"/>
            <a:p>
              <a:endParaRPr lang="zh-CN" altLang="en-US" sz="1865" dirty="0">
                <a:latin typeface="FrutigerNext LT Regular"/>
              </a:endParaRPr>
            </a:p>
          </p:txBody>
        </p:sp>
        <p:sp>
          <p:nvSpPr>
            <p:cNvPr id="40980" name="Text Box 15"/>
            <p:cNvSpPr txBox="1"/>
            <p:nvPr/>
          </p:nvSpPr>
          <p:spPr>
            <a:xfrm>
              <a:off x="3" y="492"/>
              <a:ext cx="1104" cy="179"/>
            </a:xfrm>
            <a:prstGeom prst="rect">
              <a:avLst/>
            </a:prstGeom>
            <a:solidFill>
              <a:schemeClr val="accent2"/>
            </a:solidFill>
            <a:ln w="9525">
              <a:noFill/>
            </a:ln>
          </p:spPr>
          <p:txBody>
            <a:bodyPr>
              <a:spAutoFit/>
            </a:bodyPr>
            <a:p>
              <a:pPr eaLnBrk="0" hangingPunct="0">
                <a:spcBef>
                  <a:spcPct val="50000"/>
                </a:spcBef>
              </a:pPr>
              <a:endParaRPr lang="zh-CN" altLang="zh-CN" sz="1865" b="1" dirty="0">
                <a:latin typeface="FrutigerNext LT Regular"/>
                <a:ea typeface="宋体" panose="02010600030101010101" pitchFamily="2" charset="-122"/>
                <a:sym typeface="Arial" panose="020B0604020202020204" pitchFamily="34" charset="0"/>
              </a:endParaRPr>
            </a:p>
          </p:txBody>
        </p:sp>
      </p:grpSp>
      <p:grpSp>
        <p:nvGrpSpPr>
          <p:cNvPr id="40970" name="Group 16"/>
          <p:cNvGrpSpPr/>
          <p:nvPr/>
        </p:nvGrpSpPr>
        <p:grpSpPr>
          <a:xfrm>
            <a:off x="7730067" y="1871346"/>
            <a:ext cx="2451100" cy="3738033"/>
            <a:chOff x="0" y="0"/>
            <a:chExt cx="1158" cy="1766"/>
          </a:xfrm>
        </p:grpSpPr>
        <p:sp>
          <p:nvSpPr>
            <p:cNvPr id="40975" name="AutoShape 17"/>
            <p:cNvSpPr/>
            <p:nvPr/>
          </p:nvSpPr>
          <p:spPr>
            <a:xfrm>
              <a:off x="0" y="0"/>
              <a:ext cx="1158" cy="1766"/>
            </a:xfrm>
            <a:prstGeom prst="roundRect">
              <a:avLst>
                <a:gd name="adj" fmla="val 16667"/>
              </a:avLst>
            </a:prstGeom>
            <a:gradFill rotWithShape="1">
              <a:gsLst>
                <a:gs pos="0">
                  <a:srgbClr val="CC99FF"/>
                </a:gs>
                <a:gs pos="100000">
                  <a:srgbClr val="FFCCFF"/>
                </a:gs>
              </a:gsLst>
              <a:lin ang="2700000" scaled="1"/>
              <a:tileRect/>
            </a:gradFill>
            <a:ln w="38100" cap="flat" cmpd="sng">
              <a:solidFill>
                <a:schemeClr val="bg1"/>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65" dirty="0">
                <a:latin typeface="FrutigerNext LT Regular"/>
              </a:endParaRPr>
            </a:p>
          </p:txBody>
        </p:sp>
        <p:sp>
          <p:nvSpPr>
            <p:cNvPr id="40976" name="AutoShape 18"/>
            <p:cNvSpPr/>
            <p:nvPr/>
          </p:nvSpPr>
          <p:spPr>
            <a:xfrm>
              <a:off x="48" y="25"/>
              <a:ext cx="1063" cy="244"/>
            </a:xfrm>
            <a:prstGeom prst="roundRect">
              <a:avLst>
                <a:gd name="adj" fmla="val 50000"/>
              </a:avLst>
            </a:prstGeom>
            <a:gradFill rotWithShape="1">
              <a:gsLst>
                <a:gs pos="0">
                  <a:srgbClr val="FFCCFF"/>
                </a:gs>
                <a:gs pos="100000">
                  <a:schemeClr val="bg2"/>
                </a:gs>
              </a:gsLst>
              <a:lin ang="2700000" scaled="1"/>
              <a:tileRect/>
            </a:gradFill>
            <a:ln w="9525">
              <a:noFill/>
            </a:ln>
          </p:spPr>
          <p:txBody>
            <a:bodyPr wrap="none" anchor="ctr" anchorCtr="0"/>
            <a:p>
              <a:endParaRPr lang="zh-CN" altLang="en-US" sz="1865" dirty="0">
                <a:latin typeface="FrutigerNext LT Regular"/>
              </a:endParaRPr>
            </a:p>
          </p:txBody>
        </p:sp>
        <p:sp>
          <p:nvSpPr>
            <p:cNvPr id="40977" name="Text Box 19"/>
            <p:cNvSpPr txBox="1"/>
            <p:nvPr/>
          </p:nvSpPr>
          <p:spPr>
            <a:xfrm>
              <a:off x="31" y="446"/>
              <a:ext cx="1104" cy="353"/>
            </a:xfrm>
            <a:prstGeom prst="rect">
              <a:avLst/>
            </a:prstGeom>
            <a:noFill/>
            <a:ln w="9525">
              <a:noFill/>
            </a:ln>
          </p:spPr>
          <p:txBody>
            <a:bodyPr>
              <a:spAutoFit/>
            </a:bodyPr>
            <a:p>
              <a:pPr marL="120650" indent="-120650" algn="ctr" eaLnBrk="0" hangingPunct="0">
                <a:spcBef>
                  <a:spcPct val="50000"/>
                </a:spcBef>
              </a:pPr>
              <a:endParaRPr lang="zh-CN" altLang="zh-CN" sz="4265" b="1" dirty="0">
                <a:latin typeface="FrutigerNext LT Regular"/>
                <a:ea typeface="楷体_GB2312" panose="02010609030101010101" pitchFamily="49" charset="-122"/>
              </a:endParaRPr>
            </a:p>
          </p:txBody>
        </p:sp>
      </p:grpSp>
      <p:sp>
        <p:nvSpPr>
          <p:cNvPr id="40971" name="Text Box 20"/>
          <p:cNvSpPr txBox="1"/>
          <p:nvPr/>
        </p:nvSpPr>
        <p:spPr>
          <a:xfrm>
            <a:off x="4984115" y="1966595"/>
            <a:ext cx="2083435" cy="398780"/>
          </a:xfrm>
          <a:prstGeom prst="rect">
            <a:avLst/>
          </a:prstGeom>
          <a:noFill/>
          <a:ln w="9525">
            <a:noFill/>
          </a:ln>
        </p:spPr>
        <p:txBody>
          <a:bodyPr wrap="square">
            <a:spAutoFit/>
          </a:bodyPr>
          <a:p>
            <a:pPr algn="ctr"/>
            <a:r>
              <a:rPr lang="zh-CN" altLang="en-US" sz="2000" b="1" dirty="0">
                <a:solidFill>
                  <a:schemeClr val="tx1"/>
                </a:solidFill>
                <a:latin typeface="微软雅黑" panose="020B0503020204020204" charset="-122"/>
                <a:ea typeface="微软雅黑" panose="020B0503020204020204" charset="-122"/>
              </a:rPr>
              <a:t>氧气枕</a:t>
            </a:r>
            <a:endParaRPr lang="zh-CN" altLang="en-US" sz="2000" b="1" dirty="0">
              <a:solidFill>
                <a:schemeClr val="tx1"/>
              </a:solidFill>
              <a:latin typeface="微软雅黑" panose="020B0503020204020204" charset="-122"/>
              <a:ea typeface="微软雅黑" panose="020B0503020204020204" charset="-122"/>
            </a:endParaRPr>
          </a:p>
        </p:txBody>
      </p:sp>
      <p:sp>
        <p:nvSpPr>
          <p:cNvPr id="40972" name="Text Box 21"/>
          <p:cNvSpPr txBox="1"/>
          <p:nvPr/>
        </p:nvSpPr>
        <p:spPr>
          <a:xfrm>
            <a:off x="4849284" y="2544446"/>
            <a:ext cx="2173816" cy="1817370"/>
          </a:xfrm>
          <a:prstGeom prst="rect">
            <a:avLst/>
          </a:prstGeom>
          <a:noFill/>
          <a:ln w="9525">
            <a:noFill/>
          </a:ln>
        </p:spPr>
        <p:txBody>
          <a:bodyPr>
            <a:spAutoFit/>
          </a:bodyPr>
          <a:p>
            <a:pPr>
              <a:lnSpc>
                <a:spcPct val="150000"/>
              </a:lnSpc>
            </a:pPr>
            <a:r>
              <a:rPr lang="zh-CN" altLang="en-US" sz="1865" b="1" dirty="0">
                <a:latin typeface="FrutigerNext LT Regular"/>
                <a:ea typeface="宋体" panose="02010600030101010101" pitchFamily="2" charset="-122"/>
                <a:sym typeface="Arial" panose="020B0604020202020204" pitchFamily="34" charset="0"/>
              </a:rPr>
              <a:t>为一长方形橡胶枕，枕的一角有橡胶管，上有调节器以调节流量。</a:t>
            </a:r>
            <a:endParaRPr lang="zh-CN" altLang="en-US" sz="1865" b="1" dirty="0">
              <a:latin typeface="FrutigerNext LT Regular"/>
              <a:ea typeface="宋体" panose="02010600030101010101" pitchFamily="2" charset="-122"/>
              <a:sym typeface="Arial" panose="020B0604020202020204" pitchFamily="34" charset="0"/>
            </a:endParaRPr>
          </a:p>
        </p:txBody>
      </p:sp>
      <p:sp>
        <p:nvSpPr>
          <p:cNvPr id="40973" name="Text Box 22"/>
          <p:cNvSpPr txBox="1"/>
          <p:nvPr/>
        </p:nvSpPr>
        <p:spPr>
          <a:xfrm>
            <a:off x="8284633" y="1998346"/>
            <a:ext cx="1748367" cy="398780"/>
          </a:xfrm>
          <a:prstGeom prst="rect">
            <a:avLst/>
          </a:prstGeom>
          <a:noFill/>
          <a:ln w="9525">
            <a:noFill/>
          </a:ln>
        </p:spPr>
        <p:txBody>
          <a:bodyPr>
            <a:spAutoFit/>
          </a:bodyPr>
          <a:p>
            <a:r>
              <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rPr>
              <a:t>高压氧舱</a:t>
            </a:r>
            <a:endPar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40974" name="Text Box 23"/>
          <p:cNvSpPr txBox="1"/>
          <p:nvPr/>
        </p:nvSpPr>
        <p:spPr>
          <a:xfrm>
            <a:off x="8017933" y="2639695"/>
            <a:ext cx="2023533" cy="2248535"/>
          </a:xfrm>
          <a:prstGeom prst="rect">
            <a:avLst/>
          </a:prstGeom>
          <a:noFill/>
          <a:ln w="9525">
            <a:noFill/>
          </a:ln>
        </p:spPr>
        <p:txBody>
          <a:bodyPr>
            <a:spAutoFit/>
          </a:bodyPr>
          <a:p>
            <a:pPr>
              <a:lnSpc>
                <a:spcPct val="150000"/>
              </a:lnSpc>
            </a:pPr>
            <a:r>
              <a:rPr lang="zh-CN" altLang="en-US" sz="1865" b="1" dirty="0">
                <a:latin typeface="FrutigerNext LT Regular"/>
                <a:ea typeface="宋体" panose="02010600030101010101" pitchFamily="2" charset="-122"/>
                <a:sym typeface="Arial" panose="020B0604020202020204" pitchFamily="34" charset="0"/>
              </a:rPr>
              <a:t>为一圆筒形耐压舱体，分手术舱、治疗舱、过渡舱三部分，舱体充满高压氧气。</a:t>
            </a:r>
            <a:endParaRPr lang="zh-CN" altLang="en-US" sz="1865" b="1" dirty="0">
              <a:latin typeface="FrutigerNext LT Regular"/>
              <a:ea typeface="宋体" panose="02010600030101010101" pitchFamily="2" charset="-122"/>
              <a:sym typeface="Arial" panose="020B0604020202020204" pitchFamily="34" charset="0"/>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拓展知识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8" name="Oval 4"/>
          <p:cNvSpPr/>
          <p:nvPr/>
        </p:nvSpPr>
        <p:spPr>
          <a:xfrm>
            <a:off x="551392" y="836930"/>
            <a:ext cx="3742267" cy="1016000"/>
          </a:xfrm>
          <a:prstGeom prst="ellipse">
            <a:avLst/>
          </a:prstGeom>
          <a:solidFill>
            <a:srgbClr val="B2B2B2"/>
          </a:solidFill>
          <a:ln w="9525">
            <a:noFill/>
          </a:ln>
          <a:effectLst>
            <a:prstShdw prst="shdw17" dist="17961" dir="2699999">
              <a:srgbClr val="6B6B6B"/>
            </a:prstShdw>
          </a:effectLst>
        </p:spPr>
        <p:txBody>
          <a:bodyPr wrap="none" lIns="120226" tIns="62653" rIns="120226" bIns="62653" anchor="ctr" anchorCtr="0"/>
          <a:p>
            <a:pPr eaLnBrk="0" hangingPunct="0"/>
            <a:endParaRPr lang="zh-CN" altLang="en-US" sz="3200" b="1" dirty="0">
              <a:solidFill>
                <a:srgbClr val="FFFF00"/>
              </a:solidFill>
              <a:latin typeface="宋体" panose="02010600030101010101" pitchFamily="2" charset="-122"/>
              <a:ea typeface="宋体" panose="02010600030101010101" pitchFamily="2" charset="-122"/>
            </a:endParaRPr>
          </a:p>
        </p:txBody>
      </p:sp>
      <p:sp>
        <p:nvSpPr>
          <p:cNvPr id="41989" name="AutoShape 5"/>
          <p:cNvSpPr/>
          <p:nvPr/>
        </p:nvSpPr>
        <p:spPr>
          <a:xfrm>
            <a:off x="2736851" y="2110105"/>
            <a:ext cx="8062383"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41990" name="AutoShape 6"/>
          <p:cNvSpPr/>
          <p:nvPr/>
        </p:nvSpPr>
        <p:spPr>
          <a:xfrm>
            <a:off x="3983355" y="1775460"/>
            <a:ext cx="5473700" cy="599440"/>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1991" name="Text Box 7"/>
          <p:cNvSpPr txBox="1"/>
          <p:nvPr/>
        </p:nvSpPr>
        <p:spPr>
          <a:xfrm>
            <a:off x="624417" y="1050502"/>
            <a:ext cx="4224867" cy="475615"/>
          </a:xfrm>
          <a:prstGeom prst="rect">
            <a:avLst/>
          </a:prstGeom>
          <a:noFill/>
          <a:ln w="9525">
            <a:noFill/>
          </a:ln>
        </p:spPr>
        <p:txBody>
          <a:bodyPr>
            <a:spAutoFit/>
          </a:bodyPr>
          <a:p>
            <a:r>
              <a:rPr lang="zh-CN" altLang="en-US" sz="2500" b="1" dirty="0">
                <a:solidFill>
                  <a:srgbClr val="FFFF00"/>
                </a:solidFill>
                <a:latin typeface="微软雅黑" panose="020B0503020204020204" charset="-122"/>
                <a:ea typeface="微软雅黑" panose="020B0503020204020204" charset="-122"/>
                <a:sym typeface="Arial" panose="020B0604020202020204" pitchFamily="34" charset="0"/>
              </a:rPr>
              <a:t>（四）常见氧疗技术</a:t>
            </a:r>
            <a:endParaRPr lang="zh-CN" altLang="en-US" sz="2500" b="1" dirty="0">
              <a:solidFill>
                <a:srgbClr val="FFFF00"/>
              </a:solidFill>
              <a:latin typeface="微软雅黑" panose="020B0503020204020204" charset="-122"/>
              <a:ea typeface="微软雅黑" panose="020B0503020204020204" charset="-122"/>
              <a:sym typeface="Arial" panose="020B0604020202020204" pitchFamily="34" charset="0"/>
            </a:endParaRPr>
          </a:p>
        </p:txBody>
      </p:sp>
      <p:sp>
        <p:nvSpPr>
          <p:cNvPr id="43016" name="AutoShape 8"/>
          <p:cNvSpPr>
            <a:spLocks noChangeArrowheads="1"/>
          </p:cNvSpPr>
          <p:nvPr/>
        </p:nvSpPr>
        <p:spPr bwMode="auto">
          <a:xfrm>
            <a:off x="1968500" y="2207472"/>
            <a:ext cx="1907117" cy="4417484"/>
          </a:xfrm>
          <a:prstGeom prst="diamond">
            <a:avLst/>
          </a:prstGeom>
          <a:solidFill>
            <a:srgbClr val="009999"/>
          </a:solidFill>
          <a:ln w="9525" cmpd="sng">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1993" name="Text Box 9"/>
          <p:cNvSpPr txBox="1"/>
          <p:nvPr/>
        </p:nvSpPr>
        <p:spPr>
          <a:xfrm>
            <a:off x="2638213" y="3739092"/>
            <a:ext cx="567055" cy="1354667"/>
          </a:xfrm>
          <a:prstGeom prst="rect">
            <a:avLst/>
          </a:prstGeom>
          <a:noFill/>
          <a:ln w="9525">
            <a:noFill/>
          </a:ln>
        </p:spPr>
        <p:txBody>
          <a:bodyPr vert="eaVert">
            <a:spAutoFit/>
          </a:bodyPr>
          <a:p>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目 的</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1994" name="Text Box 10"/>
          <p:cNvSpPr txBox="1"/>
          <p:nvPr/>
        </p:nvSpPr>
        <p:spPr>
          <a:xfrm>
            <a:off x="4083051" y="3333751"/>
            <a:ext cx="6432549" cy="1476375"/>
          </a:xfrm>
          <a:prstGeom prst="rect">
            <a:avLst/>
          </a:prstGeom>
          <a:noFill/>
          <a:ln w="9525">
            <a:noFill/>
          </a:ln>
        </p:spPr>
        <p:txBody>
          <a:bodyPr>
            <a:spAutoFit/>
          </a:bodyPr>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     供给患者氧气，纠正各种原因造成的缺氧状态，提高动脉血氧分压和动脉血氧饱和度，增加动脉血氧含量，促进组织的新陈代谢，维持机体生命活动。</a:t>
            </a:r>
            <a:endParaRPr lang="zh-CN" altLang="en-US"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3" name="AutoShape 5"/>
          <p:cNvSpPr/>
          <p:nvPr/>
        </p:nvSpPr>
        <p:spPr>
          <a:xfrm>
            <a:off x="2736851" y="1771015"/>
            <a:ext cx="8062383"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43014" name="AutoShape 6"/>
          <p:cNvSpPr/>
          <p:nvPr/>
        </p:nvSpPr>
        <p:spPr>
          <a:xfrm>
            <a:off x="3983355" y="1318260"/>
            <a:ext cx="5473700" cy="538480"/>
          </a:xfrm>
          <a:prstGeom prst="roundRect">
            <a:avLst>
              <a:gd name="adj" fmla="val 16667"/>
            </a:avLst>
          </a:prstGeom>
          <a:solidFill>
            <a:schemeClr val="bg1"/>
          </a:solidFill>
          <a:ln w="28575" cap="rnd" cmpd="sng">
            <a:solidFill>
              <a:srgbClr val="FF9900"/>
            </a:solidFill>
            <a:prstDash val="sysDot"/>
            <a:miter/>
            <a:headEnd type="none" w="med" len="med"/>
            <a:tailEnd type="none" w="med" len="med"/>
          </a:ln>
        </p:spPr>
        <p:txBody>
          <a:bodyPr/>
          <a:p>
            <a:pPr marL="273050" indent="-273050" algn="ctr" eaLnBrk="0" hangingPunct="0">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4040" name="AutoShape 8"/>
          <p:cNvSpPr>
            <a:spLocks noChangeArrowheads="1"/>
          </p:cNvSpPr>
          <p:nvPr/>
        </p:nvSpPr>
        <p:spPr bwMode="auto">
          <a:xfrm>
            <a:off x="1991360" y="1774402"/>
            <a:ext cx="1907117" cy="4417484"/>
          </a:xfrm>
          <a:prstGeom prst="diamond">
            <a:avLst/>
          </a:prstGeom>
          <a:solidFill>
            <a:srgbClr val="009999"/>
          </a:solidFill>
          <a:ln w="9525">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3017" name="Text Box 9"/>
          <p:cNvSpPr txBox="1"/>
          <p:nvPr/>
        </p:nvSpPr>
        <p:spPr>
          <a:xfrm>
            <a:off x="2756535" y="3789045"/>
            <a:ext cx="567055" cy="1355725"/>
          </a:xfrm>
          <a:prstGeom prst="rect">
            <a:avLst/>
          </a:prstGeom>
          <a:noFill/>
          <a:ln w="9525">
            <a:noFill/>
          </a:ln>
        </p:spPr>
        <p:txBody>
          <a:bodyPr vert="eaVert" wrap="square">
            <a:spAutoFit/>
          </a:bodyPr>
          <a:p>
            <a:r>
              <a:rPr lang="zh-CN" altLang="en-US" sz="2500" b="1" dirty="0">
                <a:solidFill>
                  <a:schemeClr val="tx1"/>
                </a:solidFill>
                <a:latin typeface="微软雅黑" panose="020B0503020204020204" charset="-122"/>
                <a:ea typeface="微软雅黑" panose="020B0503020204020204" charset="-122"/>
                <a:cs typeface="微软雅黑" panose="020B0503020204020204" charset="-122"/>
              </a:rPr>
              <a:t>评 估</a:t>
            </a: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3018" name="Text Box 10"/>
          <p:cNvSpPr txBox="1"/>
          <p:nvPr/>
        </p:nvSpPr>
        <p:spPr>
          <a:xfrm>
            <a:off x="3898477" y="2996988"/>
            <a:ext cx="6817784" cy="1835150"/>
          </a:xfrm>
          <a:prstGeom prst="rect">
            <a:avLst/>
          </a:prstGeom>
          <a:noFill/>
          <a:ln w="9525">
            <a:noFill/>
          </a:ln>
        </p:spPr>
        <p:txBody>
          <a:bodyPr>
            <a:spAutoFit/>
          </a:bodyPr>
          <a:p>
            <a:pPr>
              <a:lnSpc>
                <a:spcPts val="3400"/>
              </a:lnSpc>
            </a:pPr>
            <a:r>
              <a:rPr lang="zh-CN" altLang="en-US" sz="2000" b="1" dirty="0">
                <a:latin typeface="微软雅黑" panose="020B0503020204020204" charset="-122"/>
                <a:ea typeface="微软雅黑" panose="020B0503020204020204" charset="-122"/>
                <a:cs typeface="微软雅黑" panose="020B0503020204020204" charset="-122"/>
              </a:rPr>
              <a:t>1、患者目前的病情、年龄、意识、治疗情况。</a:t>
            </a:r>
            <a:endParaRPr lang="zh-CN" altLang="en-US" sz="2000" b="1" dirty="0">
              <a:latin typeface="微软雅黑" panose="020B0503020204020204" charset="-122"/>
              <a:ea typeface="微软雅黑" panose="020B0503020204020204" charset="-122"/>
              <a:cs typeface="微软雅黑" panose="020B0503020204020204" charset="-122"/>
            </a:endParaRPr>
          </a:p>
          <a:p>
            <a:pPr>
              <a:lnSpc>
                <a:spcPts val="3400"/>
              </a:lnSpc>
            </a:pPr>
            <a:r>
              <a:rPr lang="zh-CN" altLang="en-US" sz="2000" b="1" dirty="0">
                <a:latin typeface="微软雅黑" panose="020B0503020204020204" charset="-122"/>
                <a:ea typeface="微软雅黑" panose="020B0503020204020204" charset="-122"/>
                <a:cs typeface="微软雅黑" panose="020B0503020204020204" charset="-122"/>
              </a:rPr>
              <a:t>2、患者缺氧程度、血气分析结果。</a:t>
            </a:r>
            <a:endParaRPr lang="zh-CN" altLang="en-US" sz="2000" b="1" dirty="0">
              <a:latin typeface="微软雅黑" panose="020B0503020204020204" charset="-122"/>
              <a:ea typeface="微软雅黑" panose="020B0503020204020204" charset="-122"/>
              <a:cs typeface="微软雅黑" panose="020B0503020204020204" charset="-122"/>
            </a:endParaRPr>
          </a:p>
          <a:p>
            <a:pPr>
              <a:lnSpc>
                <a:spcPts val="3400"/>
              </a:lnSpc>
            </a:pPr>
            <a:r>
              <a:rPr lang="zh-CN" altLang="en-US" sz="2000" b="1" dirty="0">
                <a:latin typeface="微软雅黑" panose="020B0503020204020204" charset="-122"/>
                <a:ea typeface="微软雅黑" panose="020B0503020204020204" charset="-122"/>
                <a:cs typeface="微软雅黑" panose="020B0503020204020204" charset="-122"/>
              </a:rPr>
              <a:t>3、患者的鼻腔有无分泌物堵塞，有无鼻中隔偏曲。</a:t>
            </a:r>
            <a:endParaRPr lang="zh-CN" altLang="en-US" sz="2000" b="1" dirty="0">
              <a:latin typeface="微软雅黑" panose="020B0503020204020204" charset="-122"/>
              <a:ea typeface="微软雅黑" panose="020B0503020204020204" charset="-122"/>
              <a:cs typeface="微软雅黑" panose="020B0503020204020204" charset="-122"/>
            </a:endParaRPr>
          </a:p>
          <a:p>
            <a:pPr>
              <a:lnSpc>
                <a:spcPts val="3400"/>
              </a:lnSpc>
            </a:pPr>
            <a:r>
              <a:rPr lang="zh-CN" altLang="en-US" sz="2000" b="1" dirty="0">
                <a:latin typeface="微软雅黑" panose="020B0503020204020204" charset="-122"/>
                <a:ea typeface="微软雅黑" panose="020B0503020204020204" charset="-122"/>
                <a:cs typeface="微软雅黑" panose="020B0503020204020204" charset="-122"/>
              </a:rPr>
              <a:t>4、患者的心理状态、合作程度。</a:t>
            </a:r>
            <a:endParaRPr lang="zh-CN" altLang="en-US"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7" name="AutoShape 5"/>
          <p:cNvSpPr/>
          <p:nvPr/>
        </p:nvSpPr>
        <p:spPr>
          <a:xfrm>
            <a:off x="2736851" y="1536065"/>
            <a:ext cx="8062383"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44038" name="AutoShape 6"/>
          <p:cNvSpPr/>
          <p:nvPr/>
        </p:nvSpPr>
        <p:spPr>
          <a:xfrm>
            <a:off x="3983355" y="1031240"/>
            <a:ext cx="5473700" cy="635635"/>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30000"/>
              </a:lnSpc>
              <a:spcBef>
                <a:spcPts val="0"/>
              </a:spcBef>
              <a:spcAft>
                <a:spcPts val="0"/>
              </a:spcAft>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5064" name="AutoShape 8"/>
          <p:cNvSpPr>
            <a:spLocks noChangeArrowheads="1"/>
          </p:cNvSpPr>
          <p:nvPr/>
        </p:nvSpPr>
        <p:spPr bwMode="auto">
          <a:xfrm>
            <a:off x="1968500" y="1633432"/>
            <a:ext cx="1907117" cy="4417484"/>
          </a:xfrm>
          <a:prstGeom prst="diamond">
            <a:avLst/>
          </a:prstGeom>
          <a:solidFill>
            <a:srgbClr val="009999"/>
          </a:solidFill>
          <a:ln w="9525">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4041" name="Text Box 9"/>
          <p:cNvSpPr txBox="1"/>
          <p:nvPr/>
        </p:nvSpPr>
        <p:spPr>
          <a:xfrm>
            <a:off x="2694729" y="2689649"/>
            <a:ext cx="567055" cy="2508249"/>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操作前准备</a:t>
            </a:r>
            <a:endParaRPr lang="zh-CN" altLang="en-US" sz="2500" b="1" dirty="0">
              <a:latin typeface="微软雅黑" panose="020B0503020204020204" charset="-122"/>
              <a:ea typeface="微软雅黑" panose="020B0503020204020204" charset="-122"/>
            </a:endParaRPr>
          </a:p>
        </p:txBody>
      </p:sp>
      <p:sp>
        <p:nvSpPr>
          <p:cNvPr id="44042" name="Text Box 10"/>
          <p:cNvSpPr txBox="1"/>
          <p:nvPr/>
        </p:nvSpPr>
        <p:spPr>
          <a:xfrm>
            <a:off x="3935730" y="2353310"/>
            <a:ext cx="6701790" cy="3322955"/>
          </a:xfrm>
          <a:prstGeom prst="rect">
            <a:avLst/>
          </a:prstGeom>
          <a:noFill/>
          <a:ln w="9525">
            <a:noFill/>
          </a:ln>
        </p:spPr>
        <p:txBody>
          <a:bodyPr wrap="square">
            <a:spAutoFit/>
          </a:bodyPr>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1、用物准备：（1）供氧装置一套（氧气筒、氧气枕或氧气管道装置）。（2）治疗盘内备鼻导管、胶布、橡胶管、玻璃接管、棉签、纱布、扳手、弯盘、小药杯（内盛冷开水）、别针、氧气记录单、笔。</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2、患者准备：体位舒适、情绪稳定、愿意配合。</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3、环境准备：室内温湿度适宜，光线充足，环境安静，远离火源。</a:t>
            </a:r>
            <a:endParaRPr lang="zh-CN" altLang="en-US"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6087" name="Group 7"/>
          <p:cNvGraphicFramePr>
            <a:graphicFrameLocks noGrp="1"/>
          </p:cNvGraphicFramePr>
          <p:nvPr>
            <p:custDataLst>
              <p:tags r:id="rId1"/>
            </p:custDataLst>
          </p:nvPr>
        </p:nvGraphicFramePr>
        <p:xfrm>
          <a:off x="1462405" y="1513840"/>
          <a:ext cx="9434195" cy="1980565"/>
        </p:xfrm>
        <a:graphic>
          <a:graphicData uri="http://schemas.openxmlformats.org/drawingml/2006/table">
            <a:tbl>
              <a:tblPr/>
              <a:tblGrid>
                <a:gridCol w="2001520"/>
                <a:gridCol w="7432675"/>
              </a:tblGrid>
              <a:tr h="517525">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流  程</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操作步骤</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12700" cap="flat" cmpd="sng" algn="ctr">
                      <a:solidFill>
                        <a:srgbClr val="08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r>
              <a:tr h="67056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装表</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6350" cap="flat" cmpd="sng" algn="ctr">
                      <a:solidFill>
                        <a:srgbClr val="08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 </a:t>
                      </a: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洗手、戴口罩。将氧气表装在氧气筒上：吹尘→装表→接湿化瓶→连接导管→检查是否漏气</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6350" cap="flat" cmpd="sng" algn="ctr">
                      <a:solidFill>
                        <a:srgbClr val="080000"/>
                      </a:solidFill>
                      <a:prstDash val="solid"/>
                      <a:round/>
                      <a:headEnd type="none" w="med" len="med"/>
                      <a:tailEnd type="none" w="med" len="med"/>
                    </a:lnT>
                    <a:lnB cap="flat">
                      <a:noFill/>
                    </a:lnB>
                    <a:lnTlToBr>
                      <a:noFill/>
                    </a:lnTlToBr>
                    <a:lnBlToTr>
                      <a:noFill/>
                    </a:lnBlToTr>
                    <a:noFill/>
                  </a:tcPr>
                </a:tc>
              </a:tr>
              <a:tr h="39624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核对解释</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cap="flat">
                      <a:noFill/>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2 备用物，备胶布。携至床边，核对，解释。</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cap="flat">
                      <a:noFill/>
                    </a:lnT>
                    <a:lnB w="9525" cap="flat" cmpd="sng" algn="ctr">
                      <a:solidFill>
                        <a:srgbClr val="000000"/>
                      </a:solidFill>
                      <a:prstDash val="solid"/>
                      <a:round/>
                      <a:headEnd type="none" w="med" len="med"/>
                      <a:tailEnd type="none" w="med" len="med"/>
                    </a:lnB>
                    <a:lnTlToBr>
                      <a:noFill/>
                    </a:lnTlToBr>
                    <a:lnBlToTr>
                      <a:noFill/>
                    </a:lnBlToTr>
                    <a:noFill/>
                  </a:tcPr>
                </a:tc>
              </a:tr>
              <a:tr h="39624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清洁鼻腔</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en-US" altLang="zh-CN"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选择鼻腔，用湿棉签清洁</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9525" cap="flat" cmpd="sng" algn="ctr">
                      <a:solidFill>
                        <a:srgbClr val="000000"/>
                      </a:solidFill>
                      <a:prstDash val="solid"/>
                      <a:round/>
                      <a:headEnd type="none" w="med" len="med"/>
                      <a:tailEnd type="none" w="med" len="med"/>
                    </a:lnT>
                    <a:lnB w="6350" cap="flat" cmpd="sng" algn="ctr">
                      <a:solidFill>
                        <a:srgbClr val="080000"/>
                      </a:solidFill>
                      <a:prstDash val="solid"/>
                      <a:round/>
                      <a:headEnd type="none" w="med" len="med"/>
                      <a:tailEnd type="none" w="med" len="med"/>
                    </a:lnB>
                    <a:lnTlToBr>
                      <a:noFill/>
                    </a:lnTlToBr>
                    <a:lnBlToTr>
                      <a:noFill/>
                    </a:lnBlToTr>
                    <a:noFill/>
                  </a:tcPr>
                </a:tc>
              </a:tr>
            </a:tbl>
          </a:graphicData>
        </a:graphic>
      </p:graphicFrame>
      <p:graphicFrame>
        <p:nvGraphicFramePr>
          <p:cNvPr id="46118" name="Group 38"/>
          <p:cNvGraphicFramePr>
            <a:graphicFrameLocks noGrp="1"/>
          </p:cNvGraphicFramePr>
          <p:nvPr/>
        </p:nvGraphicFramePr>
        <p:xfrm>
          <a:off x="1414780" y="3521075"/>
          <a:ext cx="9490075" cy="3027680"/>
        </p:xfrm>
        <a:graphic>
          <a:graphicData uri="http://schemas.openxmlformats.org/drawingml/2006/table">
            <a:tbl>
              <a:tblPr/>
              <a:tblGrid>
                <a:gridCol w="2038985"/>
                <a:gridCol w="7451090"/>
              </a:tblGrid>
              <a:tr h="302768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测量长度</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调氧流量</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正确插管</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固定</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记录</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观察</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拔管处理</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安置患者</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rPr>
                        <a:t>记录清理</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sym typeface="Arial" panose="020B0604020202020204" pitchFamily="34" charset="0"/>
                      </a:endParaRPr>
                    </a:p>
                  </a:txBody>
                  <a:tcPr marL="121920" marR="121920" marT="60960" marB="60960" horzOverflow="overflow">
                    <a:lnL cap="flat">
                      <a:noFill/>
                    </a:lnL>
                    <a:lnR w="635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4 测量插入长度，一般为鼻尖至耳垂距离的2／3，并做好标记</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5 连接鼻导管，调节氧流量</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6 在小水杯内湿润鼻导管并检查导管是否通畅，轻轻将鼻导管插入鼻腔</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7 胶布固定鼻导管于鼻翼、面颊部，固定橡胶管。 </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8 记录开始用氧时间及流量，助患者取舒适卧位，整理床单位</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9 观察用氧效果</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10 拔管停氧，先拔下鼻导管→关总开关→放余气后再关流量表开关 </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11 患者取舒适卧位，整理床单位</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pPr>
                      <a:r>
                        <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12 洗手、记录停氧时间，清理用物</a:t>
                      </a:r>
                      <a:endParaRPr kumimoji="0" lang="zh-CN" altLang="en-US" sz="1800" b="0" i="0" u="none" strike="noStrike" cap="none" normalizeH="0" baseline="0" smtClean="0">
                        <a:ln>
                          <a:noFill/>
                        </a:ln>
                        <a:solidFill>
                          <a:schemeClr val="accent2"/>
                        </a:solidFill>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txBody>
                  <a:tcPr marL="121920" marR="121920" marT="60960" marB="60960" horzOverflow="overflow">
                    <a:lnL w="6350" cap="flat" cmpd="sng" algn="ctr">
                      <a:solidFill>
                        <a:srgbClr val="080000"/>
                      </a:solidFill>
                      <a:prstDash val="solid"/>
                      <a:round/>
                      <a:headEnd type="none" w="med" len="med"/>
                      <a:tailEnd type="none" w="med" len="med"/>
                    </a:lnL>
                    <a:lnR cap="flat">
                      <a:noFill/>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734185" y="906780"/>
            <a:ext cx="8898255" cy="398780"/>
          </a:xfrm>
          <a:prstGeom prst="rect">
            <a:avLst/>
          </a:prstGeom>
          <a:noFill/>
        </p:spPr>
        <p:txBody>
          <a:bodyPr wrap="square" rtlCol="0">
            <a:spAutoFit/>
          </a:bodyPr>
          <a:p>
            <a:pPr algn="ctr"/>
            <a:r>
              <a:rPr lang="zh-CN" altLang="en-US" sz="2000" b="1">
                <a:solidFill>
                  <a:schemeClr val="tx1"/>
                </a:solidFill>
                <a:latin typeface="微软雅黑" panose="020B0503020204020204" charset="-122"/>
                <a:ea typeface="微软雅黑" panose="020B0503020204020204" charset="-122"/>
              </a:rPr>
              <a:t>　单侧鼻导管法氧疗技术的操作程序</a:t>
            </a:r>
            <a:endParaRPr lang="zh-CN" altLang="en-US" sz="2000" b="1">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5" name="AutoShape 5"/>
          <p:cNvSpPr/>
          <p:nvPr/>
        </p:nvSpPr>
        <p:spPr>
          <a:xfrm>
            <a:off x="2736851" y="1823085"/>
            <a:ext cx="8062383"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46086" name="AutoShape 6"/>
          <p:cNvSpPr/>
          <p:nvPr/>
        </p:nvSpPr>
        <p:spPr>
          <a:xfrm>
            <a:off x="4151630" y="1556385"/>
            <a:ext cx="5473700" cy="560070"/>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20000"/>
              </a:lnSpc>
              <a:spcBef>
                <a:spcPts val="0"/>
              </a:spcBef>
              <a:spcAft>
                <a:spcPts val="0"/>
              </a:spcAft>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7112" name="AutoShape 8"/>
          <p:cNvSpPr>
            <a:spLocks noChangeArrowheads="1"/>
          </p:cNvSpPr>
          <p:nvPr/>
        </p:nvSpPr>
        <p:spPr bwMode="auto">
          <a:xfrm>
            <a:off x="1968500" y="1920452"/>
            <a:ext cx="1907117" cy="4417484"/>
          </a:xfrm>
          <a:prstGeom prst="diamond">
            <a:avLst/>
          </a:prstGeom>
          <a:solidFill>
            <a:srgbClr val="009999"/>
          </a:solidFill>
          <a:ln w="9525" cmpd="sng">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6089" name="Text Box 9"/>
          <p:cNvSpPr txBox="1"/>
          <p:nvPr/>
        </p:nvSpPr>
        <p:spPr>
          <a:xfrm>
            <a:off x="2694729" y="2976669"/>
            <a:ext cx="567055" cy="2508249"/>
          </a:xfrm>
          <a:prstGeom prst="rect">
            <a:avLst/>
          </a:prstGeom>
          <a:noFill/>
          <a:ln w="9525">
            <a:noFill/>
          </a:ln>
        </p:spPr>
        <p:txBody>
          <a:bodyPr vert="eaVert">
            <a:spAutoFit/>
          </a:bodyPr>
          <a:p>
            <a:pPr algn="ctr"/>
            <a:r>
              <a:rPr lang="zh-CN" altLang="en-US" sz="2500" dirty="0">
                <a:solidFill>
                  <a:schemeClr val="tx1"/>
                </a:solidFill>
                <a:latin typeface="微软雅黑" panose="020B0503020204020204" charset="-122"/>
                <a:ea typeface="微软雅黑" panose="020B0503020204020204" charset="-122"/>
              </a:rPr>
              <a:t>注意事项</a:t>
            </a:r>
            <a:endParaRPr lang="zh-CN" altLang="en-US" sz="2500" dirty="0">
              <a:latin typeface="微软雅黑" panose="020B0503020204020204" charset="-122"/>
              <a:ea typeface="微软雅黑" panose="020B0503020204020204" charset="-122"/>
            </a:endParaRPr>
          </a:p>
        </p:txBody>
      </p:sp>
      <p:sp>
        <p:nvSpPr>
          <p:cNvPr id="46090" name="Text Box 10"/>
          <p:cNvSpPr txBox="1"/>
          <p:nvPr/>
        </p:nvSpPr>
        <p:spPr>
          <a:xfrm>
            <a:off x="4008120" y="2636520"/>
            <a:ext cx="6465570" cy="3322955"/>
          </a:xfrm>
          <a:prstGeom prst="rect">
            <a:avLst/>
          </a:prstGeom>
          <a:noFill/>
          <a:ln w="9525">
            <a:noFill/>
          </a:ln>
        </p:spPr>
        <p:txBody>
          <a:bodyPr wrap="square">
            <a:spAutoFit/>
          </a:bodyPr>
          <a:p>
            <a:pPr>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1、注意用氧安全：</a:t>
            </a:r>
            <a:r>
              <a:rPr lang="zh-CN" altLang="en-US" sz="2000" dirty="0">
                <a:latin typeface="微软雅黑" panose="020B0503020204020204" charset="-122"/>
                <a:ea typeface="微软雅黑" panose="020B0503020204020204" charset="-122"/>
                <a:cs typeface="微软雅黑" panose="020B0503020204020204" charset="-122"/>
              </a:rPr>
              <a:t>严格遵守操作规程，切实做好“四防”，即防震、防火、防热、防油。氧气筒应放在阴凉处，筒上应标有“严禁烟火”标志。氧气筒内压力很高，在搬运时避免倾倒、撞击；氧气易燃，周围严禁烟火和易燃品，至少距火炉5米、暖气1米；氧气表及螺旋口上严禁涂油。</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9" name="AutoShape 5"/>
          <p:cNvSpPr/>
          <p:nvPr/>
        </p:nvSpPr>
        <p:spPr>
          <a:xfrm>
            <a:off x="2736851" y="1607820"/>
            <a:ext cx="8062383"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47110" name="AutoShape 6"/>
          <p:cNvSpPr/>
          <p:nvPr/>
        </p:nvSpPr>
        <p:spPr>
          <a:xfrm>
            <a:off x="4057015" y="1273175"/>
            <a:ext cx="5473700" cy="556260"/>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20000"/>
              </a:lnSpc>
              <a:spcBef>
                <a:spcPts val="0"/>
              </a:spcBef>
              <a:spcAft>
                <a:spcPts val="0"/>
              </a:spcAft>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8136" name="AutoShape 8"/>
          <p:cNvSpPr>
            <a:spLocks noChangeArrowheads="1"/>
          </p:cNvSpPr>
          <p:nvPr/>
        </p:nvSpPr>
        <p:spPr bwMode="auto">
          <a:xfrm>
            <a:off x="1968500" y="1705187"/>
            <a:ext cx="1907117" cy="4417484"/>
          </a:xfrm>
          <a:prstGeom prst="diamond">
            <a:avLst/>
          </a:prstGeom>
          <a:solidFill>
            <a:srgbClr val="009999"/>
          </a:solidFill>
          <a:ln w="9525" cmpd="sng">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7113" name="Text Box 9"/>
          <p:cNvSpPr txBox="1"/>
          <p:nvPr/>
        </p:nvSpPr>
        <p:spPr>
          <a:xfrm>
            <a:off x="2694729" y="2761404"/>
            <a:ext cx="567055" cy="2508249"/>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注意事项</a:t>
            </a:r>
            <a:endParaRPr lang="zh-CN" altLang="en-US" sz="2500" b="1" dirty="0">
              <a:latin typeface="微软雅黑" panose="020B0503020204020204" charset="-122"/>
              <a:ea typeface="微软雅黑" panose="020B0503020204020204" charset="-122"/>
            </a:endParaRPr>
          </a:p>
        </p:txBody>
      </p:sp>
      <p:sp>
        <p:nvSpPr>
          <p:cNvPr id="47114" name="Text Box 10"/>
          <p:cNvSpPr txBox="1"/>
          <p:nvPr/>
        </p:nvSpPr>
        <p:spPr>
          <a:xfrm>
            <a:off x="4057015" y="3073400"/>
            <a:ext cx="6598920" cy="1476375"/>
          </a:xfrm>
          <a:prstGeom prst="rect">
            <a:avLst/>
          </a:prstGeom>
          <a:noFill/>
          <a:ln w="9525">
            <a:noFill/>
          </a:ln>
        </p:spPr>
        <p:txBody>
          <a:bodyPr wrap="square">
            <a:spAutoFit/>
          </a:bodyPr>
          <a:p>
            <a:pPr>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2、使用氧时，先调流量后使用，停用氧时先拔管再关闭氧气开关，中途改变流量时，先将氧气管与鼻导管分离，调节好流量后接上，以免损伤肺组织。</a:t>
            </a:r>
            <a:endParaRPr lang="zh-CN" altLang="en-US"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第十三章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病情观察与抢救技术</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3" name="AutoShape 5"/>
          <p:cNvSpPr/>
          <p:nvPr/>
        </p:nvSpPr>
        <p:spPr>
          <a:xfrm>
            <a:off x="2832100" y="1894840"/>
            <a:ext cx="8064500"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en-US" altLang="zh-CN" sz="3200" dirty="0">
              <a:solidFill>
                <a:srgbClr val="008000"/>
              </a:solidFill>
              <a:latin typeface="华文新魏" panose="02010800040101010101" pitchFamily="2" charset="-122"/>
              <a:ea typeface="华文新魏" panose="02010800040101010101" pitchFamily="2" charset="-122"/>
            </a:endParaRPr>
          </a:p>
        </p:txBody>
      </p:sp>
      <p:sp>
        <p:nvSpPr>
          <p:cNvPr id="48134" name="AutoShape 6"/>
          <p:cNvSpPr/>
          <p:nvPr/>
        </p:nvSpPr>
        <p:spPr>
          <a:xfrm>
            <a:off x="3983355" y="1412875"/>
            <a:ext cx="5473700" cy="628015"/>
          </a:xfrm>
          <a:prstGeom prst="roundRect">
            <a:avLst>
              <a:gd name="adj" fmla="val 16667"/>
            </a:avLst>
          </a:prstGeom>
          <a:solidFill>
            <a:schemeClr val="bg1"/>
          </a:solidFill>
          <a:ln w="28575" cap="rnd" cmpd="sng">
            <a:solidFill>
              <a:srgbClr val="FF9900"/>
            </a:solidFill>
            <a:prstDash val="sysDot"/>
            <a:miter/>
            <a:headEnd type="none" w="med" len="med"/>
            <a:tailEnd type="none" w="med" len="med"/>
          </a:ln>
        </p:spPr>
        <p:txBody>
          <a:bodyPr/>
          <a:p>
            <a:pPr marL="273050" indent="-273050" algn="ctr" eaLnBrk="0" hangingPunct="0">
              <a:lnSpc>
                <a:spcPct val="150000"/>
              </a:lnSpc>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49160" name="AutoShape 8"/>
          <p:cNvSpPr>
            <a:spLocks noChangeArrowheads="1"/>
          </p:cNvSpPr>
          <p:nvPr/>
        </p:nvSpPr>
        <p:spPr bwMode="auto">
          <a:xfrm>
            <a:off x="1968500" y="1992207"/>
            <a:ext cx="1907117" cy="4417484"/>
          </a:xfrm>
          <a:prstGeom prst="diamond">
            <a:avLst/>
          </a:prstGeom>
          <a:solidFill>
            <a:srgbClr val="009999"/>
          </a:solidFill>
          <a:ln w="9525" cmpd="sng">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8137" name="Text Box 9"/>
          <p:cNvSpPr txBox="1"/>
          <p:nvPr/>
        </p:nvSpPr>
        <p:spPr>
          <a:xfrm>
            <a:off x="2694729" y="3048424"/>
            <a:ext cx="567055" cy="2508249"/>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注意事项</a:t>
            </a:r>
            <a:endParaRPr lang="zh-CN" altLang="en-US" sz="2500" b="1" dirty="0">
              <a:latin typeface="微软雅黑" panose="020B0503020204020204" charset="-122"/>
              <a:ea typeface="微软雅黑" panose="020B0503020204020204" charset="-122"/>
            </a:endParaRPr>
          </a:p>
        </p:txBody>
      </p:sp>
      <p:sp>
        <p:nvSpPr>
          <p:cNvPr id="48138" name="Text Box 10"/>
          <p:cNvSpPr txBox="1"/>
          <p:nvPr/>
        </p:nvSpPr>
        <p:spPr>
          <a:xfrm>
            <a:off x="3863552" y="2279439"/>
            <a:ext cx="6718300" cy="3322955"/>
          </a:xfrm>
          <a:prstGeom prst="rect">
            <a:avLst/>
          </a:prstGeom>
          <a:noFill/>
          <a:ln w="9525">
            <a:noFill/>
          </a:ln>
        </p:spPr>
        <p:txBody>
          <a:bodyPr>
            <a:spAutoFit/>
          </a:bodyPr>
          <a:p>
            <a:pPr algn="just">
              <a:lnSpc>
                <a:spcPct val="150000"/>
              </a:lnSpc>
            </a:pP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3、观察氧疗效果：可根据患者脉搏、血压、精神状态、皮肤颜色及湿度、呼吸方式、血气分析等有无改善来衡量氧疗效果，并以此来调整用氧浓度。</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4、保持导管通畅：用氧过程中注意巡视，保证导管通畅。持续鼻导管用氧者，每天更换鼻导管2次以上，双侧鼻孔交替插管，并及时清除鼻腔分泌物，防止导管堵塞。</a:t>
            </a:r>
            <a:endParaRPr lang="zh-CN" altLang="en-US"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7" name="AutoShape 5"/>
          <p:cNvSpPr/>
          <p:nvPr/>
        </p:nvSpPr>
        <p:spPr>
          <a:xfrm>
            <a:off x="2688590" y="1823085"/>
            <a:ext cx="8064500" cy="4512733"/>
          </a:xfrm>
          <a:prstGeom prst="flowChartAlternateProcess">
            <a:avLst/>
          </a:prstGeom>
          <a:solidFill>
            <a:srgbClr val="009999">
              <a:alpha val="67058"/>
            </a:srgbClr>
          </a:solidFill>
          <a:ln w="28575" cap="rnd" cmpd="sng">
            <a:solidFill>
              <a:srgbClr val="C0C0C0"/>
            </a:solidFill>
            <a:prstDash val="sysDot"/>
            <a:miter/>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49158" name="AutoShape 6"/>
          <p:cNvSpPr/>
          <p:nvPr/>
        </p:nvSpPr>
        <p:spPr>
          <a:xfrm>
            <a:off x="3839845" y="1412875"/>
            <a:ext cx="5473700" cy="522605"/>
          </a:xfrm>
          <a:prstGeom prst="roundRect">
            <a:avLst>
              <a:gd name="adj" fmla="val 16667"/>
            </a:avLst>
          </a:prstGeom>
          <a:solidFill>
            <a:schemeClr val="bg1"/>
          </a:solidFill>
          <a:ln w="28575" cap="rnd" cmpd="sng">
            <a:solidFill>
              <a:srgbClr val="FF9900"/>
            </a:solidFill>
            <a:prstDash val="sysDot"/>
            <a:headEnd type="none" w="med" len="med"/>
            <a:tailEnd type="none" w="med" len="med"/>
          </a:ln>
        </p:spPr>
        <p:txBody>
          <a:bodyPr/>
          <a:p>
            <a:pPr marL="273050" indent="-273050" algn="ctr" eaLnBrk="0" hangingPunct="0">
              <a:lnSpc>
                <a:spcPct val="120000"/>
              </a:lnSpc>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50184" name="AutoShape 8"/>
          <p:cNvSpPr>
            <a:spLocks noChangeArrowheads="1"/>
          </p:cNvSpPr>
          <p:nvPr/>
        </p:nvSpPr>
        <p:spPr bwMode="auto">
          <a:xfrm>
            <a:off x="1824990" y="1920452"/>
            <a:ext cx="1907117" cy="4417484"/>
          </a:xfrm>
          <a:prstGeom prst="diamond">
            <a:avLst/>
          </a:prstGeom>
          <a:solidFill>
            <a:srgbClr val="009999"/>
          </a:solidFill>
          <a:ln w="9525">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49161" name="Text Box 9"/>
          <p:cNvSpPr txBox="1"/>
          <p:nvPr/>
        </p:nvSpPr>
        <p:spPr>
          <a:xfrm>
            <a:off x="2551219" y="2976669"/>
            <a:ext cx="567055" cy="2508249"/>
          </a:xfrm>
          <a:prstGeom prst="rect">
            <a:avLst/>
          </a:prstGeom>
          <a:noFill/>
          <a:ln w="9525">
            <a:noFill/>
          </a:ln>
        </p:spPr>
        <p:txBody>
          <a:bodyPr vert="eaVert">
            <a:spAutoFit/>
          </a:bodyPr>
          <a:p>
            <a:pPr algn="ctr"/>
            <a:r>
              <a:rPr lang="zh-CN" altLang="en-US" sz="2500" b="1" dirty="0">
                <a:solidFill>
                  <a:schemeClr val="tx1"/>
                </a:solidFill>
                <a:latin typeface="微软雅黑" panose="020B0503020204020204" charset="-122"/>
                <a:ea typeface="微软雅黑" panose="020B0503020204020204" charset="-122"/>
              </a:rPr>
              <a:t>注意事项</a:t>
            </a:r>
            <a:endParaRPr lang="zh-CN" altLang="en-US" sz="2500" b="1" dirty="0">
              <a:latin typeface="微软雅黑" panose="020B0503020204020204" charset="-122"/>
              <a:ea typeface="微软雅黑" panose="020B0503020204020204" charset="-122"/>
            </a:endParaRPr>
          </a:p>
        </p:txBody>
      </p:sp>
      <p:sp>
        <p:nvSpPr>
          <p:cNvPr id="49162" name="Text Box 10"/>
          <p:cNvSpPr txBox="1"/>
          <p:nvPr/>
        </p:nvSpPr>
        <p:spPr>
          <a:xfrm>
            <a:off x="4080510" y="2424430"/>
            <a:ext cx="6323330" cy="2861310"/>
          </a:xfrm>
          <a:prstGeom prst="rect">
            <a:avLst/>
          </a:prstGeom>
          <a:noFill/>
          <a:ln w="9525">
            <a:noFill/>
          </a:ln>
        </p:spPr>
        <p:txBody>
          <a:bodyPr wrap="square">
            <a:spAutoFit/>
          </a:bodyPr>
          <a:p>
            <a:pPr algn="just">
              <a:lnSpc>
                <a:spcPct val="150000"/>
              </a:lnSpc>
            </a:pP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5、筒内氧气不可用尽：压力表上指针降至</a:t>
            </a:r>
            <a:r>
              <a:rPr lang="en-US" altLang="zh-CN" sz="2000" b="1" dirty="0">
                <a:latin typeface="微软雅黑" panose="020B0503020204020204" charset="-122"/>
                <a:ea typeface="微软雅黑" panose="020B0503020204020204" charset="-122"/>
                <a:cs typeface="微软雅黑" panose="020B0503020204020204" charset="-122"/>
              </a:rPr>
              <a:t>5kg/cm</a:t>
            </a:r>
            <a:r>
              <a:rPr lang="en-US" altLang="zh-CN" sz="2000" b="1" baseline="30000" dirty="0">
                <a:latin typeface="微软雅黑" panose="020B0503020204020204" charset="-122"/>
                <a:ea typeface="微软雅黑" panose="020B0503020204020204" charset="-122"/>
                <a:cs typeface="微软雅黑" panose="020B0503020204020204" charset="-122"/>
              </a:rPr>
              <a:t>2</a:t>
            </a:r>
            <a:r>
              <a:rPr lang="zh-CN" altLang="en-US" sz="2000" b="1" dirty="0">
                <a:latin typeface="微软雅黑" panose="020B0503020204020204" charset="-122"/>
                <a:ea typeface="微软雅黑" panose="020B0503020204020204" charset="-122"/>
                <a:cs typeface="微软雅黑" panose="020B0503020204020204" charset="-122"/>
              </a:rPr>
              <a:t>时即不可再用，以防灰尘进入筒内，再次充氧时引起爆炸。</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6、悬挂有、无氧标志：对未用或已用空的氧气筒，应分别悬挂“满”或“空”的标志。以便于及时调换氧气筒，避免急用时搬错而影响抢救速度。</a:t>
            </a:r>
            <a:endParaRPr lang="en-US" altLang="zh-CN" sz="20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81" name="AutoShape 5"/>
          <p:cNvSpPr/>
          <p:nvPr/>
        </p:nvSpPr>
        <p:spPr>
          <a:xfrm>
            <a:off x="4008120" y="1052830"/>
            <a:ext cx="5473700" cy="779780"/>
          </a:xfrm>
          <a:prstGeom prst="roundRect">
            <a:avLst>
              <a:gd name="adj" fmla="val 16667"/>
            </a:avLst>
          </a:prstGeom>
          <a:solidFill>
            <a:schemeClr val="bg1"/>
          </a:solidFill>
          <a:ln w="28575" cap="rnd" cmpd="sng">
            <a:solidFill>
              <a:srgbClr val="FF9900"/>
            </a:solidFill>
            <a:prstDash val="sysDot"/>
            <a:bevel/>
            <a:headEnd type="none" w="med" len="med"/>
            <a:tailEnd type="none" w="med" len="med"/>
          </a:ln>
        </p:spPr>
        <p:txBody>
          <a:bodyPr/>
          <a:p>
            <a:pPr marL="273050" indent="-273050" algn="ctr" eaLnBrk="0" hangingPunct="0">
              <a:lnSpc>
                <a:spcPct val="150000"/>
              </a:lnSpc>
              <a:buClr>
                <a:srgbClr val="0BD0D9"/>
              </a:buClr>
              <a:buSzPct val="95000"/>
              <a:buFont typeface="Wingdings 2" panose="05020102010507070707" pitchFamily="18" charset="2"/>
            </a:pPr>
            <a:r>
              <a:rPr lang="zh-CN" altLang="en-US" sz="2500" b="1" dirty="0">
                <a:solidFill>
                  <a:schemeClr val="tx1"/>
                </a:solidFill>
                <a:latin typeface="微软雅黑" panose="020B0503020204020204" charset="-122"/>
                <a:ea typeface="微软雅黑" panose="020B0503020204020204" charset="-122"/>
              </a:rPr>
              <a:t>单侧鼻导管给氧法</a:t>
            </a:r>
            <a:endParaRPr lang="zh-CN" altLang="en-US" sz="2500" dirty="0">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a:off x="2783841" y="2062035"/>
            <a:ext cx="7569322" cy="4276288"/>
            <a:chOff x="3250" y="3283"/>
            <a:chExt cx="13323" cy="7539"/>
          </a:xfrm>
        </p:grpSpPr>
        <p:pic>
          <p:nvPicPr>
            <p:cNvPr id="50183" name="Picture 2" descr="wz0"/>
            <p:cNvPicPr>
              <a:picLocks noChangeAspect="1"/>
            </p:cNvPicPr>
            <p:nvPr/>
          </p:nvPicPr>
          <p:blipFill>
            <a:blip r:embed="rId1"/>
            <a:srcRect t="4295" b="6558"/>
            <a:stretch>
              <a:fillRect/>
            </a:stretch>
          </p:blipFill>
          <p:spPr>
            <a:xfrm>
              <a:off x="3250" y="3283"/>
              <a:ext cx="13323" cy="6197"/>
            </a:xfrm>
            <a:prstGeom prst="rect">
              <a:avLst/>
            </a:prstGeom>
            <a:noFill/>
            <a:ln w="9525">
              <a:noFill/>
            </a:ln>
          </p:spPr>
        </p:pic>
        <p:sp>
          <p:nvSpPr>
            <p:cNvPr id="50184" name="Text Box 8"/>
            <p:cNvSpPr txBox="1"/>
            <p:nvPr/>
          </p:nvSpPr>
          <p:spPr>
            <a:xfrm>
              <a:off x="5230" y="10010"/>
              <a:ext cx="9510" cy="812"/>
            </a:xfrm>
            <a:prstGeom prst="rect">
              <a:avLst/>
            </a:prstGeom>
            <a:noFill/>
            <a:ln w="9525">
              <a:noFill/>
            </a:ln>
          </p:spPr>
          <p:txBody>
            <a:bodyPr>
              <a:spAutoFit/>
            </a:bodyPr>
            <a:p>
              <a:pPr algn="ctr"/>
              <a:r>
                <a:rPr lang="zh-CN" altLang="en-US" sz="2400" dirty="0">
                  <a:solidFill>
                    <a:schemeClr val="tx1"/>
                  </a:solidFill>
                  <a:latin typeface="FrutigerNext LT Regular"/>
                  <a:ea typeface="宋体" panose="02010600030101010101" pitchFamily="2" charset="-122"/>
                </a:rPr>
                <a:t>鼻导管插入的长度</a:t>
              </a:r>
              <a:endParaRPr lang="zh-CN" altLang="en-US" sz="2400" dirty="0">
                <a:solidFill>
                  <a:schemeClr val="tx1"/>
                </a:solidFill>
                <a:latin typeface="FrutigerNext LT Regular"/>
                <a:ea typeface="宋体" panose="02010600030101010101" pitchFamily="2" charset="-122"/>
              </a:endParaRPr>
            </a:p>
          </p:txBody>
        </p:sp>
      </p:grpSp>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5" name="AutoShape 5"/>
          <p:cNvSpPr/>
          <p:nvPr/>
        </p:nvSpPr>
        <p:spPr>
          <a:xfrm>
            <a:off x="2832100" y="1536065"/>
            <a:ext cx="8064500" cy="4512733"/>
          </a:xfrm>
          <a:prstGeom prst="flowChartAlternateProcess">
            <a:avLst/>
          </a:prstGeom>
          <a:solidFill>
            <a:srgbClr val="009999">
              <a:alpha val="67058"/>
            </a:srgbClr>
          </a:solidFill>
          <a:ln w="28575" cap="rnd" cmpd="sng">
            <a:solidFill>
              <a:srgbClr val="C0C0C0"/>
            </a:solidFill>
            <a:prstDash val="sysDot"/>
            <a:bevel/>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51206" name="AutoShape 6"/>
          <p:cNvSpPr/>
          <p:nvPr/>
        </p:nvSpPr>
        <p:spPr>
          <a:xfrm>
            <a:off x="4008120" y="1201420"/>
            <a:ext cx="5473700" cy="551815"/>
          </a:xfrm>
          <a:prstGeom prst="roundRect">
            <a:avLst>
              <a:gd name="adj" fmla="val 16667"/>
            </a:avLst>
          </a:prstGeom>
          <a:solidFill>
            <a:schemeClr val="bg1"/>
          </a:solidFill>
          <a:ln w="28575" cap="rnd" cmpd="sng">
            <a:solidFill>
              <a:srgbClr val="FF9900"/>
            </a:solidFill>
            <a:prstDash val="sysDot"/>
            <a:bevel/>
            <a:headEnd type="none" w="med" len="med"/>
            <a:tailEnd type="none" w="med" len="med"/>
          </a:ln>
        </p:spPr>
        <p:txBody>
          <a:bodyPr/>
          <a:p>
            <a:pPr marL="273050" indent="-273050" algn="ctr" eaLnBrk="0" hangingPunct="0">
              <a:buClr>
                <a:srgbClr val="0BD0D9"/>
              </a:buClr>
              <a:buSzPct val="95000"/>
              <a:buFont typeface="Wingdings 2" panose="05020102010507070707" pitchFamily="18" charset="2"/>
            </a:pPr>
            <a:r>
              <a:rPr lang="zh-CN" altLang="en-US" sz="2000" b="1" dirty="0">
                <a:solidFill>
                  <a:schemeClr val="tx1"/>
                </a:solidFill>
                <a:latin typeface="微软雅黑" panose="020B0503020204020204" charset="-122"/>
                <a:ea typeface="微软雅黑" panose="020B0503020204020204" charset="-122"/>
              </a:rPr>
              <a:t>单侧鼻导管给氧法</a:t>
            </a:r>
            <a:endParaRPr lang="zh-CN" altLang="en-US" sz="2000" dirty="0">
              <a:solidFill>
                <a:schemeClr val="tx1"/>
              </a:solidFill>
              <a:latin typeface="微软雅黑" panose="020B0503020204020204" charset="-122"/>
              <a:ea typeface="微软雅黑" panose="020B0503020204020204" charset="-122"/>
            </a:endParaRPr>
          </a:p>
        </p:txBody>
      </p:sp>
      <p:sp>
        <p:nvSpPr>
          <p:cNvPr id="52232" name="AutoShape 8"/>
          <p:cNvSpPr>
            <a:spLocks noChangeArrowheads="1"/>
          </p:cNvSpPr>
          <p:nvPr/>
        </p:nvSpPr>
        <p:spPr bwMode="auto">
          <a:xfrm>
            <a:off x="1968500" y="1633432"/>
            <a:ext cx="1907117" cy="4417484"/>
          </a:xfrm>
          <a:prstGeom prst="diamond">
            <a:avLst/>
          </a:prstGeom>
          <a:solidFill>
            <a:srgbClr val="009999"/>
          </a:solidFill>
          <a:ln w="9525">
            <a:solidFill>
              <a:schemeClr val="tx1"/>
            </a:solidFill>
            <a:miter lim="800000"/>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51209" name="Text Box 9"/>
          <p:cNvSpPr txBox="1"/>
          <p:nvPr/>
        </p:nvSpPr>
        <p:spPr>
          <a:xfrm>
            <a:off x="2694729" y="2689649"/>
            <a:ext cx="567055" cy="2508249"/>
          </a:xfrm>
          <a:prstGeom prst="rect">
            <a:avLst/>
          </a:prstGeom>
          <a:noFill/>
          <a:ln w="9525">
            <a:noFill/>
          </a:ln>
        </p:spPr>
        <p:txBody>
          <a:bodyPr vert="eaVert">
            <a:spAutoFit/>
          </a:bodyPr>
          <a:p>
            <a:pPr algn="ctr"/>
            <a:r>
              <a:rPr lang="zh-CN" altLang="en-US" sz="2500" dirty="0">
                <a:solidFill>
                  <a:schemeClr val="tx1"/>
                </a:solidFill>
                <a:latin typeface="微软雅黑" panose="020B0503020204020204" charset="-122"/>
                <a:ea typeface="微软雅黑" panose="020B0503020204020204" charset="-122"/>
              </a:rPr>
              <a:t>健康教育</a:t>
            </a:r>
            <a:endParaRPr lang="zh-CN" altLang="en-US" sz="2500" dirty="0">
              <a:latin typeface="微软雅黑" panose="020B0503020204020204" charset="-122"/>
              <a:ea typeface="微软雅黑" panose="020B0503020204020204" charset="-122"/>
            </a:endParaRPr>
          </a:p>
        </p:txBody>
      </p:sp>
      <p:sp>
        <p:nvSpPr>
          <p:cNvPr id="51210" name="Text Box 10"/>
          <p:cNvSpPr txBox="1"/>
          <p:nvPr/>
        </p:nvSpPr>
        <p:spPr>
          <a:xfrm>
            <a:off x="4007485" y="2823845"/>
            <a:ext cx="6819265" cy="1476375"/>
          </a:xfrm>
          <a:prstGeom prst="rect">
            <a:avLst/>
          </a:prstGeom>
          <a:noFill/>
          <a:ln w="9525">
            <a:noFill/>
          </a:ln>
        </p:spPr>
        <p:txBody>
          <a:bodyPr wrap="square">
            <a:spAutoFit/>
          </a:bodyPr>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1、向患者和家属解释氧疗的重要性。</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2、向患者和家属讲解氧气装置、氧疗使用方法及注意事项。</a:t>
            </a:r>
            <a:endParaRPr lang="zh-CN" altLang="en-US" sz="2000" b="1"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dirty="0">
                <a:latin typeface="微软雅黑" panose="020B0503020204020204" charset="-122"/>
                <a:ea typeface="微软雅黑" panose="020B0503020204020204" charset="-122"/>
                <a:cs typeface="微软雅黑" panose="020B0503020204020204" charset="-122"/>
              </a:rPr>
              <a:t>3、积极宣传呼吸道疾病的预防知识。</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2230" name="Group 6"/>
          <p:cNvGrpSpPr/>
          <p:nvPr/>
        </p:nvGrpSpPr>
        <p:grpSpPr>
          <a:xfrm>
            <a:off x="2686685" y="908685"/>
            <a:ext cx="7922895" cy="5730875"/>
            <a:chOff x="21" y="0"/>
            <a:chExt cx="3266" cy="3085"/>
          </a:xfrm>
        </p:grpSpPr>
        <p:sp>
          <p:nvSpPr>
            <p:cNvPr id="53255" name="Oval 7"/>
            <p:cNvSpPr>
              <a:spLocks noChangeArrowheads="1"/>
            </p:cNvSpPr>
            <p:nvPr/>
          </p:nvSpPr>
          <p:spPr bwMode="auto">
            <a:xfrm>
              <a:off x="475" y="590"/>
              <a:ext cx="2313" cy="2294"/>
            </a:xfrm>
            <a:prstGeom prst="ellipse">
              <a:avLst/>
            </a:prstGeom>
            <a:gradFill rotWithShape="1">
              <a:gsLst>
                <a:gs pos="0">
                  <a:schemeClr val="bg2"/>
                </a:gs>
                <a:gs pos="100000">
                  <a:schemeClr val="bg2">
                    <a:gamma/>
                    <a:tint val="0"/>
                    <a:invGamma/>
                  </a:schemeClr>
                </a:gs>
              </a:gsLst>
              <a:lin ang="5400000" scaled="1"/>
            </a:gradFill>
            <a:ln w="9525">
              <a:solidFill>
                <a:schemeClr val="accent1"/>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治疗室 </a:t>
              </a: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nvGrpSpPr>
            <p:cNvPr id="52235" name="Group 8"/>
            <p:cNvGrpSpPr/>
            <p:nvPr/>
          </p:nvGrpSpPr>
          <p:grpSpPr>
            <a:xfrm>
              <a:off x="203" y="499"/>
              <a:ext cx="771" cy="635"/>
              <a:chOff x="0" y="0"/>
              <a:chExt cx="1680" cy="1680"/>
            </a:xfrm>
          </p:grpSpPr>
          <p:sp>
            <p:nvSpPr>
              <p:cNvPr id="53257" name="Oval 9"/>
              <p:cNvSpPr>
                <a:spLocks noChangeArrowheads="1"/>
              </p:cNvSpPr>
              <p:nvPr/>
            </p:nvSpPr>
            <p:spPr bwMode="auto">
              <a:xfrm>
                <a:off x="0" y="0"/>
                <a:ext cx="1680" cy="1680"/>
              </a:xfrm>
              <a:prstGeom prst="ellipse">
                <a:avLst/>
              </a:prstGeom>
              <a:gradFill rotWithShape="1">
                <a:gsLst>
                  <a:gs pos="0">
                    <a:schemeClr val="accent1"/>
                  </a:gs>
                  <a:gs pos="100000">
                    <a:schemeClr val="accent1">
                      <a:gamma/>
                      <a:shade val="45490"/>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85" name="Freeform 10"/>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accent1">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grpSp>
          <p:nvGrpSpPr>
            <p:cNvPr id="52236" name="Group 11"/>
            <p:cNvGrpSpPr/>
            <p:nvPr/>
          </p:nvGrpSpPr>
          <p:grpSpPr>
            <a:xfrm>
              <a:off x="1043" y="1072"/>
              <a:ext cx="1178" cy="1235"/>
              <a:chOff x="0" y="0"/>
              <a:chExt cx="1680" cy="1680"/>
            </a:xfrm>
          </p:grpSpPr>
          <p:sp>
            <p:nvSpPr>
              <p:cNvPr id="52282" name="Oval 12"/>
              <p:cNvSpPr/>
              <p:nvPr/>
            </p:nvSpPr>
            <p:spPr>
              <a:xfrm>
                <a:off x="0" y="0"/>
                <a:ext cx="1680" cy="1680"/>
              </a:xfrm>
              <a:prstGeom prst="ellipse">
                <a:avLst/>
              </a:prstGeom>
              <a:gradFill rotWithShape="1">
                <a:gsLst>
                  <a:gs pos="0">
                    <a:srgbClr val="FF6600"/>
                  </a:gs>
                  <a:gs pos="100000">
                    <a:srgbClr val="742E00"/>
                  </a:gs>
                </a:gsLst>
                <a:lin ang="5400000" scaled="1"/>
                <a:tileRect/>
              </a:gradFill>
              <a:ln w="9525">
                <a:noFill/>
              </a:ln>
            </p:spPr>
            <p:txBody>
              <a:bodyPr wrap="none" anchor="ctr" anchorCtr="0"/>
              <a:p>
                <a:pPr algn="ctr"/>
                <a:endParaRPr lang="zh-CN" altLang="en-US" sz="2000" dirty="0">
                  <a:solidFill>
                    <a:schemeClr val="tx1"/>
                  </a:solidFill>
                  <a:latin typeface="微软雅黑" panose="020B0503020204020204" charset="-122"/>
                  <a:ea typeface="微软雅黑" panose="020B0503020204020204" charset="-122"/>
                </a:endParaRPr>
              </a:p>
            </p:txBody>
          </p:sp>
          <p:sp>
            <p:nvSpPr>
              <p:cNvPr id="52283" name="Freeform 13"/>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rgbClr val="FF6600">
                      <a:alpha val="100000"/>
                    </a:srgb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2237" name="Text Box 14"/>
            <p:cNvSpPr txBox="1"/>
            <p:nvPr/>
          </p:nvSpPr>
          <p:spPr>
            <a:xfrm>
              <a:off x="1598" y="1446"/>
              <a:ext cx="115" cy="188"/>
            </a:xfrm>
            <a:prstGeom prst="rect">
              <a:avLst/>
            </a:prstGeom>
            <a:noFill/>
            <a:ln w="9525">
              <a:noFill/>
            </a:ln>
          </p:spPr>
          <p:txBody>
            <a:bodyPr wrap="square">
              <a:spAutoFit/>
            </a:bodyPr>
            <a:p>
              <a:pPr algn="ctr" eaLnBrk="0" hangingPunct="0"/>
              <a:endParaRPr lang="zh-CN" altLang="zh-CN" sz="2000" b="1" dirty="0">
                <a:solidFill>
                  <a:schemeClr val="tx1"/>
                </a:solidFill>
                <a:latin typeface="微软雅黑" panose="020B0503020204020204" charset="-122"/>
                <a:ea typeface="微软雅黑" panose="020B0503020204020204" charset="-122"/>
              </a:endParaRPr>
            </a:p>
          </p:txBody>
        </p:sp>
        <p:grpSp>
          <p:nvGrpSpPr>
            <p:cNvPr id="52238" name="Group 15"/>
            <p:cNvGrpSpPr/>
            <p:nvPr/>
          </p:nvGrpSpPr>
          <p:grpSpPr>
            <a:xfrm>
              <a:off x="1246" y="0"/>
              <a:ext cx="772" cy="635"/>
              <a:chOff x="0" y="0"/>
              <a:chExt cx="1680" cy="1680"/>
            </a:xfrm>
          </p:grpSpPr>
          <p:sp>
            <p:nvSpPr>
              <p:cNvPr id="53264" name="Oval 16"/>
              <p:cNvSpPr>
                <a:spLocks noChangeArrowheads="1"/>
              </p:cNvSpPr>
              <p:nvPr/>
            </p:nvSpPr>
            <p:spPr bwMode="auto">
              <a:xfrm>
                <a:off x="0" y="0"/>
                <a:ext cx="1680" cy="1680"/>
              </a:xfrm>
              <a:prstGeom prst="ellipse">
                <a:avLst/>
              </a:prstGeom>
              <a:gradFill rotWithShape="1">
                <a:gsLst>
                  <a:gs pos="0">
                    <a:schemeClr val="accent2"/>
                  </a:gs>
                  <a:gs pos="100000">
                    <a:schemeClr val="accent2">
                      <a:gamma/>
                      <a:shade val="42353"/>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81" name="Freeform 17"/>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accent2">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2239" name="Text Box 18"/>
            <p:cNvSpPr txBox="1"/>
            <p:nvPr/>
          </p:nvSpPr>
          <p:spPr>
            <a:xfrm>
              <a:off x="1611" y="136"/>
              <a:ext cx="96" cy="215"/>
            </a:xfrm>
            <a:prstGeom prst="rect">
              <a:avLst/>
            </a:prstGeom>
            <a:noFill/>
            <a:ln w="9525">
              <a:noFill/>
            </a:ln>
          </p:spPr>
          <p:txBody>
            <a:bodyPr wrap="square">
              <a:spAutoFit/>
            </a:bodyPr>
            <a:p>
              <a:pPr algn="ctr" eaLnBrk="0" hangingPunct="0"/>
              <a:r>
                <a:rPr lang="zh-CN" altLang="en-US" sz="2000" dirty="0">
                  <a:solidFill>
                    <a:schemeClr val="tx1"/>
                  </a:solidFill>
                  <a:latin typeface="微软雅黑" panose="020B0503020204020204" charset="-122"/>
                  <a:ea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endParaRPr>
            </a:p>
          </p:txBody>
        </p:sp>
        <p:grpSp>
          <p:nvGrpSpPr>
            <p:cNvPr id="52240" name="Group 19"/>
            <p:cNvGrpSpPr/>
            <p:nvPr/>
          </p:nvGrpSpPr>
          <p:grpSpPr>
            <a:xfrm rot="5245202">
              <a:off x="2005" y="2277"/>
              <a:ext cx="183" cy="162"/>
              <a:chOff x="0" y="0"/>
              <a:chExt cx="201" cy="176"/>
            </a:xfrm>
          </p:grpSpPr>
          <p:sp>
            <p:nvSpPr>
              <p:cNvPr id="53268" name="Oval 20"/>
              <p:cNvSpPr>
                <a:spLocks noChangeArrowheads="1"/>
              </p:cNvSpPr>
              <p:nvPr/>
            </p:nvSpPr>
            <p:spPr bwMode="auto">
              <a:xfrm rot="18227093">
                <a:off x="3" y="91"/>
                <a:ext cx="82" cy="87"/>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269" name="Oval 21"/>
              <p:cNvSpPr>
                <a:spLocks noChangeArrowheads="1"/>
              </p:cNvSpPr>
              <p:nvPr/>
            </p:nvSpPr>
            <p:spPr bwMode="auto">
              <a:xfrm rot="18227093">
                <a:off x="116" y="-2"/>
                <a:ext cx="82" cy="87"/>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grpSp>
          <p:nvGrpSpPr>
            <p:cNvPr id="52241" name="Group 22"/>
            <p:cNvGrpSpPr/>
            <p:nvPr/>
          </p:nvGrpSpPr>
          <p:grpSpPr>
            <a:xfrm>
              <a:off x="1972" y="2450"/>
              <a:ext cx="771" cy="635"/>
              <a:chOff x="0" y="0"/>
              <a:chExt cx="1680" cy="1680"/>
            </a:xfrm>
          </p:grpSpPr>
          <p:sp>
            <p:nvSpPr>
              <p:cNvPr id="53271" name="Oval 23"/>
              <p:cNvSpPr>
                <a:spLocks noChangeArrowheads="1"/>
              </p:cNvSpPr>
              <p:nvPr/>
            </p:nvSpPr>
            <p:spPr bwMode="auto">
              <a:xfrm>
                <a:off x="0" y="0"/>
                <a:ext cx="1680" cy="1680"/>
              </a:xfrm>
              <a:prstGeom prst="ellipse">
                <a:avLst/>
              </a:prstGeom>
              <a:gradFill rotWithShape="1">
                <a:gsLst>
                  <a:gs pos="0">
                    <a:schemeClr val="folHlink"/>
                  </a:gs>
                  <a:gs pos="100000">
                    <a:schemeClr val="folHlink">
                      <a:gamma/>
                      <a:shade val="24314"/>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77" name="Freeform 24"/>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folHlink">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3273" name="Text Box 25"/>
            <p:cNvSpPr txBox="1">
              <a:spLocks noChangeArrowheads="1"/>
            </p:cNvSpPr>
            <p:nvPr/>
          </p:nvSpPr>
          <p:spPr bwMode="auto">
            <a:xfrm>
              <a:off x="2220" y="2655"/>
              <a:ext cx="37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头罩法</a:t>
              </a:r>
              <a:r>
                <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52243" name="Group 26"/>
            <p:cNvGrpSpPr/>
            <p:nvPr/>
          </p:nvGrpSpPr>
          <p:grpSpPr>
            <a:xfrm>
              <a:off x="2380" y="635"/>
              <a:ext cx="726" cy="635"/>
              <a:chOff x="0" y="0"/>
              <a:chExt cx="1680" cy="1680"/>
            </a:xfrm>
          </p:grpSpPr>
          <p:sp>
            <p:nvSpPr>
              <p:cNvPr id="53275" name="Oval 27"/>
              <p:cNvSpPr>
                <a:spLocks noChangeArrowheads="1"/>
              </p:cNvSpPr>
              <p:nvPr/>
            </p:nvSpPr>
            <p:spPr bwMode="auto">
              <a:xfrm>
                <a:off x="0" y="0"/>
                <a:ext cx="1680" cy="1680"/>
              </a:xfrm>
              <a:prstGeom prst="ellipse">
                <a:avLst/>
              </a:prstGeom>
              <a:gradFill rotWithShape="1">
                <a:gsLst>
                  <a:gs pos="0">
                    <a:schemeClr val="hlink"/>
                  </a:gs>
                  <a:gs pos="100000">
                    <a:schemeClr val="hlink">
                      <a:gamma/>
                      <a:tint val="57647"/>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75" name="Freeform 28"/>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hlink">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2244" name="Text Box 29"/>
            <p:cNvSpPr txBox="1"/>
            <p:nvPr/>
          </p:nvSpPr>
          <p:spPr>
            <a:xfrm>
              <a:off x="2710" y="789"/>
              <a:ext cx="96" cy="215"/>
            </a:xfrm>
            <a:prstGeom prst="rect">
              <a:avLst/>
            </a:prstGeom>
            <a:noFill/>
            <a:ln w="9525">
              <a:noFill/>
            </a:ln>
          </p:spPr>
          <p:txBody>
            <a:bodyPr wrap="square">
              <a:spAutoFit/>
            </a:bodyPr>
            <a:p>
              <a:pPr algn="ctr" eaLnBrk="0" hangingPunct="0"/>
              <a:r>
                <a:rPr lang="zh-CN" altLang="en-US" sz="2000" dirty="0">
                  <a:solidFill>
                    <a:schemeClr val="tx1"/>
                  </a:solidFill>
                  <a:latin typeface="微软雅黑" panose="020B0503020204020204" charset="-122"/>
                  <a:ea typeface="微软雅黑" panose="020B0503020204020204" charset="-122"/>
                </a:rPr>
                <a:t> </a:t>
              </a:r>
              <a:endParaRPr lang="zh-CN" altLang="en-US" sz="2000" dirty="0">
                <a:solidFill>
                  <a:schemeClr val="tx1"/>
                </a:solidFill>
                <a:latin typeface="微软雅黑" panose="020B0503020204020204" charset="-122"/>
                <a:ea typeface="微软雅黑" panose="020B0503020204020204" charset="-122"/>
              </a:endParaRPr>
            </a:p>
          </p:txBody>
        </p:sp>
        <p:grpSp>
          <p:nvGrpSpPr>
            <p:cNvPr id="52245" name="Group 30"/>
            <p:cNvGrpSpPr/>
            <p:nvPr/>
          </p:nvGrpSpPr>
          <p:grpSpPr>
            <a:xfrm>
              <a:off x="2558" y="1588"/>
              <a:ext cx="729" cy="635"/>
              <a:chOff x="16" y="0"/>
              <a:chExt cx="729" cy="635"/>
            </a:xfrm>
          </p:grpSpPr>
          <p:grpSp>
            <p:nvGrpSpPr>
              <p:cNvPr id="52270" name="Group 31"/>
              <p:cNvGrpSpPr/>
              <p:nvPr/>
            </p:nvGrpSpPr>
            <p:grpSpPr>
              <a:xfrm>
                <a:off x="16" y="0"/>
                <a:ext cx="729" cy="635"/>
                <a:chOff x="0" y="0"/>
                <a:chExt cx="1680" cy="1680"/>
              </a:xfrm>
            </p:grpSpPr>
            <p:sp>
              <p:nvSpPr>
                <p:cNvPr id="53280" name="Oval 32"/>
                <p:cNvSpPr>
                  <a:spLocks noChangeArrowheads="1"/>
                </p:cNvSpPr>
                <p:nvPr/>
              </p:nvSpPr>
              <p:spPr bwMode="auto">
                <a:xfrm>
                  <a:off x="0" y="0"/>
                  <a:ext cx="1680" cy="1680"/>
                </a:xfrm>
                <a:prstGeom prst="ellipse">
                  <a:avLst/>
                </a:prstGeom>
                <a:gradFill rotWithShape="1">
                  <a:gsLst>
                    <a:gs pos="0">
                      <a:schemeClr val="bg2"/>
                    </a:gs>
                    <a:gs pos="100000">
                      <a:schemeClr val="bg2">
                        <a:gamma/>
                        <a:shade val="45490"/>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73" name="Freeform 33"/>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bg2">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3282" name="Text Box 34"/>
              <p:cNvSpPr txBox="1">
                <a:spLocks noChangeArrowheads="1"/>
              </p:cNvSpPr>
              <p:nvPr/>
            </p:nvSpPr>
            <p:spPr bwMode="auto">
              <a:xfrm>
                <a:off x="198" y="272"/>
                <a:ext cx="37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面罩法</a:t>
                </a:r>
                <a:r>
                  <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endParaRPr>
              </a:p>
            </p:txBody>
          </p:sp>
        </p:grpSp>
        <p:sp>
          <p:nvSpPr>
            <p:cNvPr id="53283" name="Text Box 35"/>
            <p:cNvSpPr txBox="1">
              <a:spLocks noChangeArrowheads="1"/>
            </p:cNvSpPr>
            <p:nvPr/>
          </p:nvSpPr>
          <p:spPr bwMode="auto">
            <a:xfrm>
              <a:off x="310" y="681"/>
              <a:ext cx="568"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高压氧疗法</a:t>
              </a:r>
              <a:r>
                <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3284" name="Oval 36"/>
            <p:cNvSpPr>
              <a:spLocks noChangeArrowheads="1"/>
            </p:cNvSpPr>
            <p:nvPr/>
          </p:nvSpPr>
          <p:spPr bwMode="auto">
            <a:xfrm rot="18227093">
              <a:off x="2426" y="1812"/>
              <a:ext cx="75" cy="79"/>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285" name="Oval 37"/>
            <p:cNvSpPr>
              <a:spLocks noChangeArrowheads="1"/>
            </p:cNvSpPr>
            <p:nvPr/>
          </p:nvSpPr>
          <p:spPr bwMode="auto">
            <a:xfrm rot="18227093">
              <a:off x="2290" y="1766"/>
              <a:ext cx="75" cy="79"/>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52249" name="Group 38"/>
            <p:cNvGrpSpPr/>
            <p:nvPr/>
          </p:nvGrpSpPr>
          <p:grpSpPr>
            <a:xfrm>
              <a:off x="1609" y="726"/>
              <a:ext cx="79" cy="239"/>
              <a:chOff x="0" y="0"/>
              <a:chExt cx="87" cy="260"/>
            </a:xfrm>
          </p:grpSpPr>
          <p:sp>
            <p:nvSpPr>
              <p:cNvPr id="53287" name="Oval 39"/>
              <p:cNvSpPr>
                <a:spLocks noChangeArrowheads="1"/>
              </p:cNvSpPr>
              <p:nvPr/>
            </p:nvSpPr>
            <p:spPr bwMode="auto">
              <a:xfrm rot="18227093">
                <a:off x="3" y="-2"/>
                <a:ext cx="82" cy="87"/>
              </a:xfrm>
              <a:prstGeom prst="ellipse">
                <a:avLst/>
              </a:prstGeom>
              <a:gradFill rotWithShape="1">
                <a:gsLst>
                  <a:gs pos="0">
                    <a:schemeClr val="accent2"/>
                  </a:gs>
                  <a:gs pos="100000">
                    <a:schemeClr val="accent2">
                      <a:gamma/>
                      <a:shade val="45490"/>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288" name="Oval 40"/>
              <p:cNvSpPr>
                <a:spLocks noChangeArrowheads="1"/>
              </p:cNvSpPr>
              <p:nvPr/>
            </p:nvSpPr>
            <p:spPr bwMode="auto">
              <a:xfrm rot="18227093">
                <a:off x="3" y="175"/>
                <a:ext cx="82" cy="87"/>
              </a:xfrm>
              <a:prstGeom prst="ellipse">
                <a:avLst/>
              </a:prstGeom>
              <a:gradFill rotWithShape="1">
                <a:gsLst>
                  <a:gs pos="0">
                    <a:schemeClr val="accent2"/>
                  </a:gs>
                  <a:gs pos="100000">
                    <a:schemeClr val="accent2">
                      <a:gamma/>
                      <a:shade val="4862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sp>
          <p:nvSpPr>
            <p:cNvPr id="53289" name="Oval 41"/>
            <p:cNvSpPr>
              <a:spLocks noChangeArrowheads="1"/>
            </p:cNvSpPr>
            <p:nvPr/>
          </p:nvSpPr>
          <p:spPr bwMode="auto">
            <a:xfrm rot="18227093">
              <a:off x="2335" y="1177"/>
              <a:ext cx="75" cy="79"/>
            </a:xfrm>
            <a:prstGeom prst="ellipse">
              <a:avLst/>
            </a:prstGeom>
            <a:gradFill rotWithShape="1">
              <a:gsLst>
                <a:gs pos="0">
                  <a:schemeClr val="hlink">
                    <a:gamma/>
                    <a:tint val="75686"/>
                    <a:invGamma/>
                  </a:schemeClr>
                </a:gs>
                <a:gs pos="100000">
                  <a:schemeClr val="hlink"/>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290" name="Oval 42"/>
            <p:cNvSpPr>
              <a:spLocks noChangeArrowheads="1"/>
            </p:cNvSpPr>
            <p:nvPr/>
          </p:nvSpPr>
          <p:spPr bwMode="auto">
            <a:xfrm rot="18227093">
              <a:off x="2199" y="1267"/>
              <a:ext cx="75" cy="79"/>
            </a:xfrm>
            <a:prstGeom prst="ellipse">
              <a:avLst/>
            </a:prstGeom>
            <a:gradFill rotWithShape="1">
              <a:gsLst>
                <a:gs pos="0">
                  <a:schemeClr val="hlink">
                    <a:gamma/>
                    <a:tint val="75686"/>
                    <a:invGamma/>
                  </a:schemeClr>
                </a:gs>
                <a:gs pos="100000">
                  <a:schemeClr val="hlink"/>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52252" name="Group 43"/>
            <p:cNvGrpSpPr/>
            <p:nvPr/>
          </p:nvGrpSpPr>
          <p:grpSpPr>
            <a:xfrm>
              <a:off x="520" y="2450"/>
              <a:ext cx="771" cy="635"/>
              <a:chOff x="0" y="0"/>
              <a:chExt cx="1680" cy="1680"/>
            </a:xfrm>
          </p:grpSpPr>
          <p:sp>
            <p:nvSpPr>
              <p:cNvPr id="53292" name="Oval 44"/>
              <p:cNvSpPr>
                <a:spLocks noChangeArrowheads="1"/>
              </p:cNvSpPr>
              <p:nvPr/>
            </p:nvSpPr>
            <p:spPr bwMode="auto">
              <a:xfrm>
                <a:off x="0" y="0"/>
                <a:ext cx="1680" cy="1680"/>
              </a:xfrm>
              <a:prstGeom prst="ellipse">
                <a:avLst/>
              </a:prstGeom>
              <a:gradFill rotWithShape="1">
                <a:gsLst>
                  <a:gs pos="0">
                    <a:schemeClr val="accent1"/>
                  </a:gs>
                  <a:gs pos="100000">
                    <a:schemeClr val="accent1">
                      <a:gamma/>
                      <a:shade val="45490"/>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67" name="Freeform 45"/>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accent1">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3294" name="Text Box 46"/>
            <p:cNvSpPr txBox="1">
              <a:spLocks noChangeArrowheads="1"/>
            </p:cNvSpPr>
            <p:nvPr/>
          </p:nvSpPr>
          <p:spPr bwMode="auto">
            <a:xfrm>
              <a:off x="682" y="2648"/>
              <a:ext cx="473"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氧气枕法</a:t>
              </a:r>
              <a:r>
                <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2000" kern="1200" cap="none" spc="0" normalizeH="0" baseline="0" noProof="0" smtClean="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52254" name="Group 47"/>
            <p:cNvGrpSpPr/>
            <p:nvPr/>
          </p:nvGrpSpPr>
          <p:grpSpPr>
            <a:xfrm rot="-4034153">
              <a:off x="1155" y="2313"/>
              <a:ext cx="210" cy="120"/>
              <a:chOff x="0" y="0"/>
              <a:chExt cx="231" cy="130"/>
            </a:xfrm>
          </p:grpSpPr>
          <p:sp>
            <p:nvSpPr>
              <p:cNvPr id="53296" name="Oval 48"/>
              <p:cNvSpPr>
                <a:spLocks noChangeArrowheads="1"/>
              </p:cNvSpPr>
              <p:nvPr/>
            </p:nvSpPr>
            <p:spPr bwMode="auto">
              <a:xfrm rot="18227093">
                <a:off x="3" y="-2"/>
                <a:ext cx="82" cy="87"/>
              </a:xfrm>
              <a:prstGeom prst="ellipse">
                <a:avLst/>
              </a:prstGeom>
              <a:gradFill rotWithShape="1">
                <a:gsLst>
                  <a:gs pos="0">
                    <a:schemeClr val="accent1"/>
                  </a:gs>
                  <a:gs pos="100000">
                    <a:schemeClr val="accent1">
                      <a:gamma/>
                      <a:shade val="5764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297" name="Oval 49"/>
              <p:cNvSpPr>
                <a:spLocks noChangeArrowheads="1"/>
              </p:cNvSpPr>
              <p:nvPr/>
            </p:nvSpPr>
            <p:spPr bwMode="auto">
              <a:xfrm rot="18227093">
                <a:off x="146" y="45"/>
                <a:ext cx="82" cy="87"/>
              </a:xfrm>
              <a:prstGeom prst="ellipse">
                <a:avLst/>
              </a:prstGeom>
              <a:gradFill rotWithShape="1">
                <a:gsLst>
                  <a:gs pos="0">
                    <a:schemeClr val="accent1"/>
                  </a:gs>
                  <a:gs pos="100000">
                    <a:schemeClr val="accent1">
                      <a:gamma/>
                      <a:shade val="4862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grpSp>
          <p:nvGrpSpPr>
            <p:cNvPr id="52255" name="Group 50"/>
            <p:cNvGrpSpPr/>
            <p:nvPr/>
          </p:nvGrpSpPr>
          <p:grpSpPr>
            <a:xfrm>
              <a:off x="21" y="1452"/>
              <a:ext cx="729" cy="635"/>
              <a:chOff x="0" y="0"/>
              <a:chExt cx="1680" cy="1680"/>
            </a:xfrm>
          </p:grpSpPr>
          <p:sp>
            <p:nvSpPr>
              <p:cNvPr id="53299" name="Oval 51"/>
              <p:cNvSpPr>
                <a:spLocks noChangeArrowheads="1"/>
              </p:cNvSpPr>
              <p:nvPr/>
            </p:nvSpPr>
            <p:spPr bwMode="auto">
              <a:xfrm>
                <a:off x="0" y="0"/>
                <a:ext cx="1680" cy="1680"/>
              </a:xfrm>
              <a:prstGeom prst="ellipse">
                <a:avLst/>
              </a:prstGeom>
              <a:gradFill rotWithShape="1">
                <a:gsLst>
                  <a:gs pos="0">
                    <a:schemeClr val="bg2"/>
                  </a:gs>
                  <a:gs pos="100000">
                    <a:schemeClr val="bg2">
                      <a:gamma/>
                      <a:shade val="45490"/>
                      <a:invGamma/>
                    </a:schemeClr>
                  </a:gs>
                </a:gsLst>
                <a:lin ang="54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2263" name="Freeform 52"/>
              <p:cNvSpPr/>
              <p:nvPr/>
            </p:nvSpPr>
            <p:spPr>
              <a:xfrm>
                <a:off x="192" y="28"/>
                <a:ext cx="1296" cy="634"/>
              </a:xfrm>
              <a:custGeom>
                <a:avLst/>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alpha val="100000"/>
                    </a:srgbClr>
                  </a:gs>
                  <a:gs pos="100000">
                    <a:schemeClr val="bg2">
                      <a:alpha val="100000"/>
                    </a:schemeClr>
                  </a:gs>
                </a:gsLst>
                <a:lin ang="5400000" scaled="1"/>
                <a:tileRect/>
              </a:gradFill>
              <a:ln w="9525">
                <a:noFill/>
              </a:ln>
            </p:spPr>
            <p:txBody>
              <a:bodyPr/>
              <a:p>
                <a:pPr algn="ctr"/>
                <a:endParaRPr lang="zh-CN" altLang="en-US" sz="2000">
                  <a:solidFill>
                    <a:schemeClr val="tx1"/>
                  </a:solidFill>
                  <a:latin typeface="微软雅黑" panose="020B0503020204020204" charset="-122"/>
                  <a:ea typeface="微软雅黑" panose="020B0503020204020204" charset="-122"/>
                </a:endParaRPr>
              </a:p>
            </p:txBody>
          </p:sp>
        </p:grpSp>
        <p:sp>
          <p:nvSpPr>
            <p:cNvPr id="53301" name="Text Box 53"/>
            <p:cNvSpPr txBox="1">
              <a:spLocks noChangeArrowheads="1"/>
            </p:cNvSpPr>
            <p:nvPr/>
          </p:nvSpPr>
          <p:spPr bwMode="auto">
            <a:xfrm>
              <a:off x="148" y="1626"/>
              <a:ext cx="445"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rPr>
                <a:t>氧气帐法</a:t>
              </a:r>
              <a:endPar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
          <p:nvSpPr>
            <p:cNvPr id="53302" name="Oval 54"/>
            <p:cNvSpPr>
              <a:spLocks noChangeArrowheads="1"/>
            </p:cNvSpPr>
            <p:nvPr/>
          </p:nvSpPr>
          <p:spPr bwMode="auto">
            <a:xfrm rot="18227093">
              <a:off x="793" y="1721"/>
              <a:ext cx="75" cy="79"/>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303" name="Oval 55"/>
            <p:cNvSpPr>
              <a:spLocks noChangeArrowheads="1"/>
            </p:cNvSpPr>
            <p:nvPr/>
          </p:nvSpPr>
          <p:spPr bwMode="auto">
            <a:xfrm rot="18227093">
              <a:off x="929" y="1676"/>
              <a:ext cx="75" cy="79"/>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52259" name="Group 56"/>
            <p:cNvGrpSpPr/>
            <p:nvPr/>
          </p:nvGrpSpPr>
          <p:grpSpPr>
            <a:xfrm rot="1194102">
              <a:off x="974" y="1043"/>
              <a:ext cx="210" cy="120"/>
              <a:chOff x="0" y="0"/>
              <a:chExt cx="231" cy="130"/>
            </a:xfrm>
          </p:grpSpPr>
          <p:sp>
            <p:nvSpPr>
              <p:cNvPr id="53305" name="Oval 57"/>
              <p:cNvSpPr>
                <a:spLocks noChangeArrowheads="1"/>
              </p:cNvSpPr>
              <p:nvPr/>
            </p:nvSpPr>
            <p:spPr bwMode="auto">
              <a:xfrm rot="18227093">
                <a:off x="3" y="-2"/>
                <a:ext cx="82" cy="87"/>
              </a:xfrm>
              <a:prstGeom prst="ellipse">
                <a:avLst/>
              </a:prstGeom>
              <a:gradFill rotWithShape="1">
                <a:gsLst>
                  <a:gs pos="0">
                    <a:schemeClr val="accent1"/>
                  </a:gs>
                  <a:gs pos="100000">
                    <a:schemeClr val="accent1">
                      <a:gamma/>
                      <a:shade val="5764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306" name="Oval 58"/>
              <p:cNvSpPr>
                <a:spLocks noChangeArrowheads="1"/>
              </p:cNvSpPr>
              <p:nvPr/>
            </p:nvSpPr>
            <p:spPr bwMode="auto">
              <a:xfrm rot="18227093">
                <a:off x="146" y="45"/>
                <a:ext cx="82" cy="87"/>
              </a:xfrm>
              <a:prstGeom prst="ellipse">
                <a:avLst/>
              </a:prstGeom>
              <a:gradFill rotWithShape="1">
                <a:gsLst>
                  <a:gs pos="0">
                    <a:schemeClr val="accent1"/>
                  </a:gs>
                  <a:gs pos="100000">
                    <a:schemeClr val="accent1">
                      <a:gamma/>
                      <a:shade val="48627"/>
                      <a:invGamma/>
                    </a:schemeClr>
                  </a:gs>
                </a:gsLst>
                <a:path path="shape">
                  <a:fillToRect l="50000" t="50000" r="50000" b="50000"/>
                </a:path>
              </a:gradFill>
              <a:ln w="9525">
                <a:solidFill>
                  <a:srgbClr val="000000"/>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grpSp>
      <p:sp>
        <p:nvSpPr>
          <p:cNvPr id="52231" name="Text Box 59"/>
          <p:cNvSpPr txBox="1"/>
          <p:nvPr/>
        </p:nvSpPr>
        <p:spPr>
          <a:xfrm>
            <a:off x="5232400" y="4004945"/>
            <a:ext cx="2620645" cy="475615"/>
          </a:xfrm>
          <a:prstGeom prst="rect">
            <a:avLst/>
          </a:prstGeom>
          <a:noFill/>
          <a:ln w="9525">
            <a:noFill/>
          </a:ln>
        </p:spPr>
        <p:txBody>
          <a:bodyPr wrap="square">
            <a:spAutoFit/>
          </a:bodyPr>
          <a:p>
            <a:pPr algn="ctr"/>
            <a:r>
              <a:rPr lang="zh-CN" altLang="en-US" sz="2500" b="1" dirty="0">
                <a:solidFill>
                  <a:schemeClr val="tx1"/>
                </a:solidFill>
                <a:latin typeface="微软雅黑" panose="020B0503020204020204" charset="-122"/>
                <a:ea typeface="微软雅黑" panose="020B0503020204020204" charset="-122"/>
              </a:rPr>
              <a:t>常见氧疗技术</a:t>
            </a:r>
            <a:endParaRPr lang="zh-CN" altLang="en-US" sz="2500" b="1" dirty="0">
              <a:solidFill>
                <a:schemeClr val="tx1"/>
              </a:solidFill>
              <a:latin typeface="微软雅黑" panose="020B0503020204020204" charset="-122"/>
              <a:ea typeface="微软雅黑" panose="020B0503020204020204" charset="-122"/>
            </a:endParaRPr>
          </a:p>
        </p:txBody>
      </p:sp>
      <p:sp>
        <p:nvSpPr>
          <p:cNvPr id="53308" name="Text Box 60"/>
          <p:cNvSpPr txBox="1">
            <a:spLocks noChangeArrowheads="1"/>
          </p:cNvSpPr>
          <p:nvPr/>
        </p:nvSpPr>
        <p:spPr bwMode="auto">
          <a:xfrm>
            <a:off x="5833745" y="1243965"/>
            <a:ext cx="17145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algn="ctr" defTabSz="91440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sym typeface="Arial" panose="020B0604020202020204" pitchFamily="34" charset="0"/>
              </a:rPr>
              <a:t>双侧鼻</a:t>
            </a:r>
            <a:endPar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sym typeface="Arial" panose="020B0604020202020204" pitchFamily="34" charset="0"/>
            </a:endParaRPr>
          </a:p>
          <a:p>
            <a:pPr marR="0" algn="ctr" defTabSz="91440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sym typeface="Arial" panose="020B0604020202020204" pitchFamily="34" charset="0"/>
              </a:rPr>
              <a:t>导管法</a:t>
            </a:r>
            <a:endPar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sym typeface="Arial" panose="020B0604020202020204" pitchFamily="34" charset="0"/>
            </a:endParaRPr>
          </a:p>
        </p:txBody>
      </p:sp>
      <p:sp>
        <p:nvSpPr>
          <p:cNvPr id="53309" name="Text Box 61"/>
          <p:cNvSpPr txBox="1">
            <a:spLocks noChangeArrowheads="1"/>
          </p:cNvSpPr>
          <p:nvPr/>
        </p:nvSpPr>
        <p:spPr bwMode="auto">
          <a:xfrm>
            <a:off x="8761519" y="2660651"/>
            <a:ext cx="1847851"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algn="ctr" defTabSz="914400">
              <a:buClrTx/>
              <a:buSzTx/>
              <a:buFont typeface="Arial" panose="020B0604020202020204" pitchFamily="34" charset="0"/>
              <a:buNone/>
              <a:defRPr/>
            </a:pPr>
            <a:r>
              <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rPr>
              <a:t>鼻塞法</a:t>
            </a:r>
            <a:endParaRPr kumimoji="0" lang="zh-CN" altLang="en-US" sz="20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4" name="Text Box 6"/>
          <p:cNvSpPr txBox="1"/>
          <p:nvPr/>
        </p:nvSpPr>
        <p:spPr>
          <a:xfrm>
            <a:off x="5232400" y="4004733"/>
            <a:ext cx="3263900" cy="666115"/>
          </a:xfrm>
          <a:prstGeom prst="rect">
            <a:avLst/>
          </a:prstGeom>
          <a:noFill/>
          <a:ln w="9525">
            <a:noFill/>
          </a:ln>
        </p:spPr>
        <p:txBody>
          <a:bodyPr>
            <a:spAutoFit/>
          </a:bodyPr>
          <a:p>
            <a:r>
              <a:rPr lang="zh-CN" altLang="en-US" sz="3735" b="1" dirty="0">
                <a:latin typeface="FrutigerNext LT Regular"/>
                <a:ea typeface="宋体" panose="02010600030101010101" pitchFamily="2" charset="-122"/>
              </a:rPr>
              <a:t>常见氧疗技术</a:t>
            </a:r>
            <a:endParaRPr lang="zh-CN" altLang="en-US" sz="1865" dirty="0">
              <a:latin typeface="FrutigerNext LT Regular"/>
            </a:endParaRPr>
          </a:p>
        </p:txBody>
      </p:sp>
      <p:pic>
        <p:nvPicPr>
          <p:cNvPr id="53255" name="Picture 3" descr="42"/>
          <p:cNvPicPr>
            <a:picLocks noChangeAspect="1"/>
          </p:cNvPicPr>
          <p:nvPr/>
        </p:nvPicPr>
        <p:blipFill>
          <a:blip r:embed="rId1">
            <a:biLevel thresh="50000"/>
            <a:grayscl/>
            <a:lum bright="-12000"/>
          </a:blip>
          <a:srcRect t="15503"/>
          <a:stretch>
            <a:fillRect/>
          </a:stretch>
        </p:blipFill>
        <p:spPr>
          <a:xfrm>
            <a:off x="1295400" y="1797051"/>
            <a:ext cx="3833284" cy="3744383"/>
          </a:xfrm>
          <a:prstGeom prst="rect">
            <a:avLst/>
          </a:prstGeom>
          <a:noFill/>
          <a:ln w="9525">
            <a:noFill/>
          </a:ln>
        </p:spPr>
      </p:pic>
      <p:pic>
        <p:nvPicPr>
          <p:cNvPr id="53256" name="Picture 4" descr="43"/>
          <p:cNvPicPr>
            <a:picLocks noChangeAspect="1"/>
          </p:cNvPicPr>
          <p:nvPr/>
        </p:nvPicPr>
        <p:blipFill>
          <a:blip r:embed="rId2">
            <a:biLevel thresh="50000"/>
            <a:grayscl/>
            <a:lum bright="-12000"/>
          </a:blip>
          <a:stretch>
            <a:fillRect/>
          </a:stretch>
        </p:blipFill>
        <p:spPr>
          <a:xfrm>
            <a:off x="5808133" y="1797051"/>
            <a:ext cx="5727700" cy="3744383"/>
          </a:xfrm>
          <a:prstGeom prst="rect">
            <a:avLst/>
          </a:prstGeom>
          <a:noFill/>
          <a:ln w="9525">
            <a:noFill/>
          </a:ln>
        </p:spPr>
      </p:pic>
      <p:sp>
        <p:nvSpPr>
          <p:cNvPr id="53257" name="Text Box 9"/>
          <p:cNvSpPr txBox="1"/>
          <p:nvPr/>
        </p:nvSpPr>
        <p:spPr>
          <a:xfrm>
            <a:off x="1775884" y="5829300"/>
            <a:ext cx="2787649" cy="460375"/>
          </a:xfrm>
          <a:prstGeom prst="rect">
            <a:avLst/>
          </a:prstGeom>
          <a:noFill/>
          <a:ln w="9525">
            <a:noFill/>
          </a:ln>
        </p:spPr>
        <p:txBody>
          <a:bodyPr>
            <a:spAutoFit/>
          </a:bodyPr>
          <a:p>
            <a:r>
              <a:rPr lang="zh-CN" altLang="en-US" sz="2400" dirty="0">
                <a:solidFill>
                  <a:schemeClr val="tx1"/>
                </a:solidFill>
                <a:latin typeface="FrutigerNext LT Regular"/>
                <a:ea typeface="宋体" panose="02010600030101010101" pitchFamily="2" charset="-122"/>
                <a:sym typeface="Arial" panose="020B0604020202020204" pitchFamily="34" charset="0"/>
              </a:rPr>
              <a:t>双侧鼻导管给氧法</a:t>
            </a:r>
            <a:endParaRPr lang="zh-CN" altLang="en-US" sz="2400" dirty="0">
              <a:solidFill>
                <a:schemeClr val="tx1"/>
              </a:solidFill>
              <a:latin typeface="FrutigerNext LT Regular"/>
              <a:ea typeface="宋体" panose="02010600030101010101" pitchFamily="2" charset="-122"/>
              <a:sym typeface="Arial" panose="020B0604020202020204" pitchFamily="34" charset="0"/>
            </a:endParaRPr>
          </a:p>
        </p:txBody>
      </p:sp>
      <p:sp>
        <p:nvSpPr>
          <p:cNvPr id="53258" name="Text Box 10"/>
          <p:cNvSpPr txBox="1"/>
          <p:nvPr/>
        </p:nvSpPr>
        <p:spPr>
          <a:xfrm>
            <a:off x="7152217" y="5829300"/>
            <a:ext cx="2787649" cy="460375"/>
          </a:xfrm>
          <a:prstGeom prst="rect">
            <a:avLst/>
          </a:prstGeom>
          <a:noFill/>
          <a:ln w="9525">
            <a:noFill/>
          </a:ln>
        </p:spPr>
        <p:txBody>
          <a:bodyPr>
            <a:spAutoFit/>
          </a:bodyPr>
          <a:p>
            <a:pPr algn="ctr"/>
            <a:r>
              <a:rPr lang="zh-CN" altLang="en-US" sz="2400" dirty="0">
                <a:solidFill>
                  <a:schemeClr val="tx1"/>
                </a:solidFill>
                <a:latin typeface="FrutigerNext LT Regular"/>
                <a:ea typeface="宋体" panose="02010600030101010101" pitchFamily="2" charset="-122"/>
                <a:sym typeface="Arial" panose="020B0604020202020204" pitchFamily="34" charset="0"/>
              </a:rPr>
              <a:t>面罩给氧法</a:t>
            </a:r>
            <a:endParaRPr lang="zh-CN" altLang="en-US" sz="2400" dirty="0">
              <a:solidFill>
                <a:schemeClr val="tx1"/>
              </a:solidFill>
              <a:latin typeface="FrutigerNext LT Regular"/>
              <a:ea typeface="宋体" panose="02010600030101010101" pitchFamily="2" charset="-122"/>
              <a:sym typeface="Arial" panose="020B0604020202020204" pitchFamily="34" charset="0"/>
            </a:endParaRPr>
          </a:p>
        </p:txBody>
      </p:sp>
      <p:sp>
        <p:nvSpPr>
          <p:cNvPr id="23" name="Title 6"/>
          <p:cNvSpPr txBox="1"/>
          <p:nvPr>
            <p:custDataLst>
              <p:tags r:id="rId3"/>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8" name="Text Box 6"/>
          <p:cNvSpPr txBox="1"/>
          <p:nvPr/>
        </p:nvSpPr>
        <p:spPr>
          <a:xfrm>
            <a:off x="2230755" y="5327015"/>
            <a:ext cx="2789767" cy="460375"/>
          </a:xfrm>
          <a:prstGeom prst="rect">
            <a:avLst/>
          </a:prstGeom>
          <a:noFill/>
          <a:ln w="9525">
            <a:noFill/>
          </a:ln>
        </p:spPr>
        <p:txBody>
          <a:bodyPr>
            <a:spAutoFit/>
          </a:bodyPr>
          <a:p>
            <a:pPr algn="ctr"/>
            <a:r>
              <a:rPr lang="zh-CN" altLang="en-US" sz="2400" dirty="0">
                <a:solidFill>
                  <a:schemeClr val="tx1"/>
                </a:solidFill>
                <a:latin typeface="FrutigerNext LT Regular"/>
                <a:ea typeface="宋体" panose="02010600030101010101" pitchFamily="2" charset="-122"/>
                <a:sym typeface="Arial" panose="020B0604020202020204" pitchFamily="34" charset="0"/>
              </a:rPr>
              <a:t>氧气头罩给氧法</a:t>
            </a:r>
            <a:endParaRPr lang="zh-CN" altLang="en-US" sz="2400" dirty="0">
              <a:solidFill>
                <a:schemeClr val="tx1"/>
              </a:solidFill>
              <a:latin typeface="FrutigerNext LT Regular"/>
              <a:ea typeface="宋体" panose="02010600030101010101" pitchFamily="2" charset="-122"/>
              <a:sym typeface="Arial" panose="020B0604020202020204" pitchFamily="34" charset="0"/>
            </a:endParaRPr>
          </a:p>
        </p:txBody>
      </p:sp>
      <p:sp>
        <p:nvSpPr>
          <p:cNvPr id="54279" name="Text Box 7"/>
          <p:cNvSpPr txBox="1"/>
          <p:nvPr/>
        </p:nvSpPr>
        <p:spPr>
          <a:xfrm>
            <a:off x="6743488" y="5327015"/>
            <a:ext cx="2789767" cy="460375"/>
          </a:xfrm>
          <a:prstGeom prst="rect">
            <a:avLst/>
          </a:prstGeom>
          <a:noFill/>
          <a:ln w="9525">
            <a:noFill/>
          </a:ln>
        </p:spPr>
        <p:txBody>
          <a:bodyPr>
            <a:spAutoFit/>
          </a:bodyPr>
          <a:p>
            <a:pPr algn="ctr"/>
            <a:r>
              <a:rPr lang="zh-CN" altLang="en-US" sz="2400" dirty="0">
                <a:solidFill>
                  <a:schemeClr val="tx1"/>
                </a:solidFill>
                <a:latin typeface="FrutigerNext LT Regular"/>
                <a:ea typeface="宋体" panose="02010600030101010101" pitchFamily="2" charset="-122"/>
                <a:sym typeface="Arial" panose="020B0604020202020204" pitchFamily="34" charset="0"/>
              </a:rPr>
              <a:t>氧气枕给氧法</a:t>
            </a:r>
            <a:endParaRPr lang="zh-CN" altLang="en-US" sz="2400" dirty="0">
              <a:solidFill>
                <a:schemeClr val="tx1"/>
              </a:solidFill>
              <a:latin typeface="FrutigerNext LT Regular"/>
              <a:ea typeface="宋体" panose="02010600030101010101" pitchFamily="2" charset="-122"/>
              <a:sym typeface="Arial" panose="020B0604020202020204" pitchFamily="34" charset="0"/>
            </a:endParaRPr>
          </a:p>
        </p:txBody>
      </p:sp>
      <p:pic>
        <p:nvPicPr>
          <p:cNvPr id="54280" name="Picture 5" descr="44"/>
          <p:cNvPicPr>
            <a:picLocks noChangeAspect="1"/>
          </p:cNvPicPr>
          <p:nvPr/>
        </p:nvPicPr>
        <p:blipFill>
          <a:blip r:embed="rId1">
            <a:biLevel thresh="50000"/>
            <a:grayscl/>
            <a:lum bright="-12000"/>
          </a:blip>
          <a:stretch>
            <a:fillRect/>
          </a:stretch>
        </p:blipFill>
        <p:spPr>
          <a:xfrm>
            <a:off x="1942888" y="1392132"/>
            <a:ext cx="8642351" cy="3591983"/>
          </a:xfrm>
          <a:prstGeom prst="rect">
            <a:avLst/>
          </a:prstGeom>
          <a:noFill/>
          <a:ln w="9525">
            <a:noFill/>
          </a:ln>
        </p:spPr>
      </p:pic>
      <p:sp>
        <p:nvSpPr>
          <p:cNvPr id="23" name="Title 6"/>
          <p:cNvSpPr txBox="1"/>
          <p:nvPr>
            <p:custDataLst>
              <p:tags r:id="rId2"/>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3" name="Text Box 7"/>
          <p:cNvSpPr txBox="1"/>
          <p:nvPr/>
        </p:nvSpPr>
        <p:spPr>
          <a:xfrm>
            <a:off x="767715" y="1124585"/>
            <a:ext cx="11002645" cy="5077460"/>
          </a:xfrm>
          <a:prstGeom prst="rect">
            <a:avLst/>
          </a:prstGeom>
          <a:noFill/>
          <a:ln w="9525">
            <a:noFill/>
          </a:ln>
        </p:spPr>
        <p:txBody>
          <a:bodyPr wrap="square">
            <a:spAutoFit/>
          </a:bodyPr>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（五）用氧监测</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缺氧症状改善　患者由烦躁不安转为安静，心率变慢，血压回升，呼吸平稳，皮肤红润温暖，发绀消失，说明缺氧症状改善。</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实验室检查　检查指标主要观察氧疗后 PaO</a:t>
            </a:r>
            <a:r>
              <a:rPr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、PaCO</a:t>
            </a:r>
            <a:r>
              <a:rPr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、SaO</a:t>
            </a:r>
            <a:r>
              <a:rPr sz="1800" baseline="-25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，可作为氧疗监测的客观指标。</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氧疗的副作用　当氧浓度高于 60%、持续时间超过 24 小时，可能出现氧疗不良反应。常见的有以下几种。</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（1）氧中毒：长时间、高浓度的氧吸入可导致肺实质的改变，如肺泡壁增厚、出血。</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（2）肺不张：患者吸入高浓度的氧后，肺泡内氮气被大量置换，一旦支气管有阻塞时，其所属肺泡内的氧气被肺循环血液迅速吸收，引起吸入性肺不张。</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呼吸道分泌物干燥：氧气是一种干燥气体，如持续吸入未经湿化且浓度较高的氧气，可导致呼吸道黏膜干燥，分泌物黏稠，不易咳出，且有损纤毛运动。预防的关键是加强吸入气体的湿化，定期做雾化吸入。</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（4）晶状体后纤维组织增生：仅见于小儿，尤其是早产儿。</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（5）呼吸抑制：多见于低氧血症伴二氧化碳潴留的患者吸入高浓度的氧之后。</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二、氧气吸入技术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767715" y="981075"/>
            <a:ext cx="10782935" cy="5487035"/>
          </a:xfrm>
          <a:prstGeom prst="rect">
            <a:avLst/>
          </a:prstGeom>
          <a:noFill/>
          <a:ln w="9525">
            <a:noFill/>
          </a:ln>
        </p:spPr>
        <p:txBody>
          <a:bodyPr wrap="square">
            <a:spAutoFit/>
          </a:bodyPr>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洗胃是将洗胃管由口腔或鼻腔插入胃内，反复灌入和吸出洗胃溶液，以冲洗胃腔并排出胃内容物的方法。</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目的</a:t>
            </a:r>
            <a:endParaRPr sz="18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（1）解毒：清除胃内毒物或刺激物，减少毒物的吸收，还可利用不同的灌洗溶液进行中和解毒，用于急性食物或药物中毒的患者，服毒后 6 小时内洗胃效果最佳。</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（2）减轻胃黏膜水肿：幽门梗阻患者通过洗胃能将胃内潴留食物洗出，减少潴留物对胃黏膜的刺激，从而消除或减轻胃黏膜水肿与炎症。</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（3）手术或某些检查前的准备：如胃部、食管下段、十二指肠术前准备。</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30000"/>
              </a:lnSpc>
              <a:spcBef>
                <a:spcPts val="0"/>
              </a:spcBef>
              <a:spcAft>
                <a:spcPts val="0"/>
              </a:spcAft>
              <a:buClrTx/>
              <a:buSzTx/>
            </a:pPr>
            <a:r>
              <a:rPr sz="18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评估</a:t>
            </a:r>
            <a:endParaRPr sz="18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（1）患者中毒情况：如摄入毒物的时间、途径、种类、浓度、量等，来院前的处理措施，有无呕吐及洗胃禁忌证。</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适应证：非腐蚀性毒物中毒，如有机磷、安眠药、重金属、生物碱等，及食物中毒的患者。</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禁忌证：强腐蚀性毒物（强酸、强碱）中毒、肝硬化伴食道胃底静脉曲张、近期内有上消化道出血及胃穿孔患者禁忌洗胃；上消化道溃疡、胃癌患者不宜洗胃。</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（2）患者生命体征、意识状态及瞳孔的变化、口腔或鼻腔黏膜状况及活动能力。</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（3）患者心理状态及合作程度。</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695325" y="1052830"/>
            <a:ext cx="10782935" cy="5077460"/>
          </a:xfrm>
          <a:prstGeom prst="rect">
            <a:avLst/>
          </a:prstGeom>
          <a:noFill/>
          <a:ln w="9525">
            <a:noFill/>
          </a:ln>
        </p:spPr>
        <p:txBody>
          <a:bodyPr wrap="square">
            <a:spAutoFit/>
          </a:bodyPr>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操作前准备</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（1）用物准备。</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①治疗盘内放胃管、量杯、水温计、压舌板、镊子、弯盘、50 mL 注射器、听诊器、胶布、手电筒、纱布、无菌手套、液状石蜡、塑料围裙或橡胶单，必要时备开口器、牙垫、舌钳、检验标本容器或试管、毛巾。</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②洗胃溶液：根据毒物性质备拮抗溶液（见表 13 − 3 − 3），温度 25 ～ 38℃，量10 000～20 000 mL。</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③水桶 2 只（1 只盛洗胃液，1 只盛污水）。</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④漏斗胃管洗胃法另备：漏斗洗胃管。</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⑤电动吸引器洗胃法另备：电动吸引器（包括安全瓶及 5 000 mL 以上容量的储液瓶）、输液瓶、输液架、输液导管、Y 形三通管、调节夹或止血钳。</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⑥自动洗胃机洗胃法另备：自动洗胃机。</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（2）患者准备：了解洗胃的目的、方法、注意事项及配合要点。</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（3）环境准备：安静、整洁、光线明亮、温湿度适宜。</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379095" y="3863975"/>
            <a:ext cx="3439160" cy="13709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1. 了解抢救工作的组织管理要求。</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2. 熟悉抢救室的设备。</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3. 掌握病情观察、危重患者的支持性护理等内容。</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792345" y="4007485"/>
            <a:ext cx="2817495" cy="105092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学会用所学的知识和方法对患者进行病情观察，操作过程中注重与患者的互动。</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3935730"/>
            <a:ext cx="2781935" cy="46037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600">
                <a:solidFill>
                  <a:schemeClr val="tx1"/>
                </a:solidFill>
                <a:latin typeface="微软雅黑" panose="020B0503020204020204" charset="-122"/>
                <a:ea typeface="微软雅黑" panose="020B0503020204020204" charset="-122"/>
                <a:sym typeface="+mn-ea"/>
              </a:rPr>
              <a:t>操作过程中尊重关爱患者。</a:t>
            </a:r>
            <a:endParaRPr sz="1600">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495550" y="908685"/>
            <a:ext cx="6990715" cy="54991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695325" y="1052830"/>
            <a:ext cx="10782935" cy="506730"/>
          </a:xfrm>
          <a:prstGeom prst="rect">
            <a:avLst/>
          </a:prstGeom>
          <a:noFill/>
          <a:ln w="9525">
            <a:noFill/>
          </a:ln>
        </p:spPr>
        <p:txBody>
          <a:bodyPr wrap="square">
            <a:spAutoFit/>
          </a:bodyPr>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操作程序（见表 13-3-4）</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4" name="组合 3"/>
          <p:cNvGrpSpPr/>
          <p:nvPr/>
        </p:nvGrpSpPr>
        <p:grpSpPr>
          <a:xfrm>
            <a:off x="623570" y="1654810"/>
            <a:ext cx="5530215" cy="4912995"/>
            <a:chOff x="823" y="2565"/>
            <a:chExt cx="10230" cy="9185"/>
          </a:xfrm>
        </p:grpSpPr>
        <p:pic>
          <p:nvPicPr>
            <p:cNvPr id="2" name="图片 1"/>
            <p:cNvPicPr>
              <a:picLocks noChangeAspect="1"/>
            </p:cNvPicPr>
            <p:nvPr>
              <p:custDataLst>
                <p:tags r:id="rId3"/>
              </p:custDataLst>
            </p:nvPr>
          </p:nvPicPr>
          <p:blipFill>
            <a:blip r:embed="rId4"/>
            <a:stretch>
              <a:fillRect/>
            </a:stretch>
          </p:blipFill>
          <p:spPr>
            <a:xfrm>
              <a:off x="868" y="2565"/>
              <a:ext cx="10185" cy="1845"/>
            </a:xfrm>
            <a:prstGeom prst="rect">
              <a:avLst/>
            </a:prstGeom>
          </p:spPr>
        </p:pic>
        <p:pic>
          <p:nvPicPr>
            <p:cNvPr id="3" name="图片 2"/>
            <p:cNvPicPr>
              <a:picLocks noChangeAspect="1"/>
            </p:cNvPicPr>
            <p:nvPr>
              <p:custDataLst>
                <p:tags r:id="rId5"/>
              </p:custDataLst>
            </p:nvPr>
          </p:nvPicPr>
          <p:blipFill>
            <a:blip r:embed="rId6"/>
            <a:stretch>
              <a:fillRect/>
            </a:stretch>
          </p:blipFill>
          <p:spPr>
            <a:xfrm>
              <a:off x="823" y="4266"/>
              <a:ext cx="10230" cy="7485"/>
            </a:xfrm>
            <a:prstGeom prst="rect">
              <a:avLst/>
            </a:prstGeom>
          </p:spPr>
        </p:pic>
      </p:grpSp>
      <p:grpSp>
        <p:nvGrpSpPr>
          <p:cNvPr id="7" name="组合 6"/>
          <p:cNvGrpSpPr/>
          <p:nvPr/>
        </p:nvGrpSpPr>
        <p:grpSpPr>
          <a:xfrm>
            <a:off x="6600190" y="1383665"/>
            <a:ext cx="5312410" cy="5026025"/>
            <a:chOff x="9940" y="637"/>
            <a:chExt cx="8934" cy="9457"/>
          </a:xfrm>
        </p:grpSpPr>
        <p:pic>
          <p:nvPicPr>
            <p:cNvPr id="5" name="图片 4"/>
            <p:cNvPicPr>
              <a:picLocks noChangeAspect="1"/>
            </p:cNvPicPr>
            <p:nvPr>
              <p:custDataLst>
                <p:tags r:id="rId7"/>
              </p:custDataLst>
            </p:nvPr>
          </p:nvPicPr>
          <p:blipFill>
            <a:blip r:embed="rId8"/>
            <a:stretch>
              <a:fillRect/>
            </a:stretch>
          </p:blipFill>
          <p:spPr>
            <a:xfrm>
              <a:off x="9940" y="637"/>
              <a:ext cx="8935" cy="5952"/>
            </a:xfrm>
            <a:prstGeom prst="rect">
              <a:avLst/>
            </a:prstGeom>
          </p:spPr>
        </p:pic>
        <p:pic>
          <p:nvPicPr>
            <p:cNvPr id="6" name="图片 5"/>
            <p:cNvPicPr>
              <a:picLocks noChangeAspect="1"/>
            </p:cNvPicPr>
            <p:nvPr>
              <p:custDataLst>
                <p:tags r:id="rId9"/>
              </p:custDataLst>
            </p:nvPr>
          </p:nvPicPr>
          <p:blipFill>
            <a:blip r:embed="rId10"/>
            <a:stretch>
              <a:fillRect/>
            </a:stretch>
          </p:blipFill>
          <p:spPr>
            <a:xfrm>
              <a:off x="9940" y="6420"/>
              <a:ext cx="8934" cy="3675"/>
            </a:xfrm>
            <a:prstGeom prst="rect">
              <a:avLst/>
            </a:prstGeom>
          </p:spPr>
        </p:pic>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839470" y="1210945"/>
            <a:ext cx="6612890" cy="4661535"/>
          </a:xfrm>
          <a:prstGeom prst="rect">
            <a:avLst/>
          </a:prstGeom>
          <a:noFill/>
          <a:ln w="9525">
            <a:noFill/>
          </a:ln>
        </p:spPr>
        <p:txBody>
          <a:bodyPr wrap="square">
            <a:spAutoFit/>
          </a:bodyPr>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注意事项</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（1）急 性 中 毒 能 合 作 的 患 者，应迅速采取口服催吐法，必要时进行洗胃，以减少毒物吸收。</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（2）插管时动作轻快，切勿损伤食管黏膜或误入气管。</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（3）根据毒物性质选择拮抗剂，当毒物性质不明时，先抽出胃内容物送检，以明确毒物性质，并先选用温开水或生理盐水洗胃。</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（4）吞服强酸、强碱等腐蚀性物质，禁忌洗胃，以免造成胃穿孔。</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（5）幽门梗阻患者洗胃，宜在饭后 4～6</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小时或空腹进行，并记录胃内潴留量，便于了解梗阻情况。胃内潴留量 = 洗出量 − 灌入量。</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 name="图片 1"/>
          <p:cNvPicPr>
            <a:picLocks noChangeAspect="1"/>
          </p:cNvPicPr>
          <p:nvPr>
            <p:custDataLst>
              <p:tags r:id="rId3"/>
            </p:custDataLst>
          </p:nvPr>
        </p:nvPicPr>
        <p:blipFill>
          <a:blip r:embed="rId4"/>
          <a:stretch>
            <a:fillRect/>
          </a:stretch>
        </p:blipFill>
        <p:spPr>
          <a:xfrm>
            <a:off x="8040370" y="2061210"/>
            <a:ext cx="3177540" cy="329882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839470" y="1124585"/>
            <a:ext cx="10652760" cy="5077460"/>
          </a:xfrm>
          <a:prstGeom prst="rect">
            <a:avLst/>
          </a:prstGeom>
          <a:noFill/>
          <a:ln w="9525">
            <a:noFill/>
          </a:ln>
        </p:spPr>
        <p:txBody>
          <a:bodyPr wrap="square">
            <a:spAutoFit/>
          </a:bodyPr>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（6）肝硬化伴食道胃底静脉曲张、近期内有上消化道出血及胃穿孔患者禁忌洗胃；消化道溃疡、食道梗阻、胃癌等一般不作洗胃；昏迷患者洗胃宜谨慎。</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（7）若患者洗胃过程中有腹痛、休克现象或洗出液呈血性，应立即停止洗胃，并采取相应急救措施。</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（8）每次灌入量以 300～500 mL 为宜，如灌入量过多，引起急性胃扩张，胃内压增加，加速毒物吸收，也可引起液体反流导致呛咳、误吸，还可兴奋迷走神经，引起反射性心搏骤停；灌入量过少，则延长洗胃时间，不利于抢救。</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健康教育</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（1）向患者及家属讲解洗胃的重要性和必要性，使其能配合。</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（2）告知患者及家属有误吸的可能，取得理解与合作。</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（3）向患者及家属介绍洗胃后的注意事项，讲清毒物对健康和生命的危害。</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（4）对自服毒物者应耐心劝导，做好心理护理，并为患者保守秘密和隐私，减轻患者心理负担，树立生活信心。</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5303" name="Text Box 7"/>
          <p:cNvSpPr txBox="1"/>
          <p:nvPr>
            <p:custDataLst>
              <p:tags r:id="rId2"/>
            </p:custDataLst>
          </p:nvPr>
        </p:nvSpPr>
        <p:spPr>
          <a:xfrm>
            <a:off x="839470" y="1124585"/>
            <a:ext cx="10652760" cy="506730"/>
          </a:xfrm>
          <a:prstGeom prst="rect">
            <a:avLst/>
          </a:prstGeom>
          <a:noFill/>
          <a:ln w="9525">
            <a:noFill/>
          </a:ln>
        </p:spPr>
        <p:txBody>
          <a:bodyPr wrap="square">
            <a:spAutoFit/>
          </a:bodyPr>
          <a:p>
            <a:pPr algn="just">
              <a:lnSpc>
                <a:spcPct val="150000"/>
              </a:lnSpc>
              <a:spcBef>
                <a:spcPts val="0"/>
              </a:spcBef>
              <a:spcAft>
                <a:spcPts val="0"/>
              </a:spcAft>
            </a:pPr>
            <a:r>
              <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目标评价</a:t>
            </a:r>
            <a:endParaRPr sz="18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1" name="矩形: 剪去单角 50"/>
          <p:cNvSpPr/>
          <p:nvPr>
            <p:custDataLst>
              <p:tags r:id="rId3"/>
            </p:custDataLst>
          </p:nvPr>
        </p:nvSpPr>
        <p:spPr>
          <a:xfrm flipV="1">
            <a:off x="4496503" y="2715683"/>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4"/>
            </p:custDataLst>
          </p:nvPr>
        </p:nvSpPr>
        <p:spPr>
          <a:xfrm rot="5400000">
            <a:off x="7410440" y="4393622"/>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5"/>
            </p:custDataLst>
          </p:nvPr>
        </p:nvSpPr>
        <p:spPr>
          <a:xfrm>
            <a:off x="4327169" y="256751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6"/>
            </p:custDataLst>
          </p:nvPr>
        </p:nvSpPr>
        <p:spPr>
          <a:xfrm>
            <a:off x="4377625" y="261797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7"/>
            </p:custDataLst>
          </p:nvPr>
        </p:nvSpPr>
        <p:spPr>
          <a:xfrm>
            <a:off x="4699369" y="3144943"/>
            <a:ext cx="2847026" cy="1130643"/>
          </a:xfrm>
          <a:prstGeom prst="rect">
            <a:avLst/>
          </a:prstGeom>
        </p:spPr>
        <p:txBody>
          <a:bodyPr wrap="square">
            <a:normAutofit/>
          </a:bodyPr>
          <a:p>
            <a:pPr algn="ctr">
              <a:lnSpc>
                <a:spcPct val="120000"/>
              </a:lnSpc>
            </a:pPr>
            <a:r>
              <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（2）患者能配合操作，无误吸发生。</a:t>
            </a:r>
            <a:endPar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8"/>
            </p:custDataLst>
          </p:nvPr>
        </p:nvSpPr>
        <p:spPr>
          <a:xfrm>
            <a:off x="4412930" y="26286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9"/>
            </p:custDataLst>
          </p:nvPr>
        </p:nvSpPr>
        <p:spPr>
          <a:xfrm flipV="1">
            <a:off x="8065203" y="2715683"/>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10"/>
            </p:custDataLst>
          </p:nvPr>
        </p:nvSpPr>
        <p:spPr>
          <a:xfrm rot="5400000">
            <a:off x="10979140" y="4393622"/>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1"/>
            </p:custDataLst>
          </p:nvPr>
        </p:nvSpPr>
        <p:spPr>
          <a:xfrm>
            <a:off x="7895869" y="256751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2"/>
            </p:custDataLst>
          </p:nvPr>
        </p:nvSpPr>
        <p:spPr>
          <a:xfrm>
            <a:off x="7946325" y="261797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3"/>
            </p:custDataLst>
          </p:nvPr>
        </p:nvSpPr>
        <p:spPr>
          <a:xfrm>
            <a:off x="8268069" y="3144943"/>
            <a:ext cx="2847026" cy="1130643"/>
          </a:xfrm>
          <a:prstGeom prst="rect">
            <a:avLst/>
          </a:prstGeom>
        </p:spPr>
        <p:txBody>
          <a:bodyPr wrap="square">
            <a:normAutofit/>
          </a:bodyPr>
          <a:p>
            <a:pPr algn="ctr">
              <a:lnSpc>
                <a:spcPct val="120000"/>
              </a:lnSpc>
            </a:pPr>
            <a:r>
              <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（3）患者中毒症状得以缓解或控制，康复信心增强。</a:t>
            </a:r>
            <a:endPar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4"/>
            </p:custDataLst>
          </p:nvPr>
        </p:nvSpPr>
        <p:spPr>
          <a:xfrm>
            <a:off x="7981630" y="26286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5"/>
            </p:custDataLst>
          </p:nvPr>
        </p:nvSpPr>
        <p:spPr>
          <a:xfrm flipV="1">
            <a:off x="927803" y="2715683"/>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6"/>
            </p:custDataLst>
          </p:nvPr>
        </p:nvSpPr>
        <p:spPr>
          <a:xfrm rot="5400000">
            <a:off x="3841740" y="4393622"/>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7"/>
            </p:custDataLst>
          </p:nvPr>
        </p:nvSpPr>
        <p:spPr>
          <a:xfrm>
            <a:off x="758469" y="256751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8"/>
            </p:custDataLst>
          </p:nvPr>
        </p:nvSpPr>
        <p:spPr>
          <a:xfrm>
            <a:off x="808925" y="261797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9"/>
            </p:custDataLst>
          </p:nvPr>
        </p:nvSpPr>
        <p:spPr>
          <a:xfrm>
            <a:off x="1130669" y="3144943"/>
            <a:ext cx="2847026" cy="1130643"/>
          </a:xfrm>
          <a:prstGeom prst="rect">
            <a:avLst/>
          </a:prstGeom>
        </p:spPr>
        <p:txBody>
          <a:bodyPr wrap="square">
            <a:normAutofit/>
          </a:bodyPr>
          <a:p>
            <a:pPr algn="ctr">
              <a:lnSpc>
                <a:spcPct val="120000"/>
              </a:lnSpc>
            </a:pPr>
            <a:r>
              <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（1）患者胃内毒物得到及时有效地清除。</a:t>
            </a:r>
            <a:endParaRPr lang="zh-CN" altLang="en-US" sz="18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20"/>
            </p:custDataLst>
          </p:nvPr>
        </p:nvSpPr>
        <p:spPr>
          <a:xfrm>
            <a:off x="844230" y="262865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3"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78854" name="Text Box 6"/>
          <p:cNvSpPr txBox="1"/>
          <p:nvPr/>
        </p:nvSpPr>
        <p:spPr>
          <a:xfrm>
            <a:off x="767715" y="1557020"/>
            <a:ext cx="6014720" cy="3784600"/>
          </a:xfrm>
          <a:prstGeom prst="rect">
            <a:avLst/>
          </a:prstGeom>
          <a:noFill/>
          <a:ln w="9525">
            <a:noFill/>
          </a:ln>
        </p:spPr>
        <p:txBody>
          <a:bodyPr wrap="square">
            <a:spAutoFit/>
          </a:bodyPr>
          <a:p>
            <a:pPr algn="just">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心肺复苏（cardiopulmonary resuscitation，CPR）是针对心跳、呼吸停止采取的心脏按压或其他方法形成的暂时的人工循环并恢复心跳和血液循环，用人工呼吸代替自主呼吸并恢复自主呼吸，达到恢复苏醒和挽救生命的目的。现代心肺复苏术包括基础生命支持（basic life support，BLS）、高级生命支持（advance life support，ALS）、持续生命支持（persistent life support，PLS）三部分。</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9" name="图片 108"/>
          <p:cNvPicPr/>
          <p:nvPr/>
        </p:nvPicPr>
        <p:blipFill>
          <a:blip r:embed="rId2"/>
          <a:stretch>
            <a:fillRect/>
          </a:stretch>
        </p:blipFill>
        <p:spPr>
          <a:xfrm>
            <a:off x="7104380" y="1988820"/>
            <a:ext cx="4838065" cy="3213100"/>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1"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95325" y="981075"/>
            <a:ext cx="11346180" cy="5492750"/>
          </a:xfrm>
          <a:prstGeom prst="rect">
            <a:avLst/>
          </a:prstGeom>
          <a:noFill/>
        </p:spPr>
        <p:txBody>
          <a:bodyPr wrap="square" rtlCol="0">
            <a:spAutoFit/>
          </a:bodyPr>
          <a:p>
            <a:pPr algn="just">
              <a:lnSpc>
                <a:spcPct val="150000"/>
              </a:lnSpc>
              <a:spcBef>
                <a:spcPts val="0"/>
              </a:spcBef>
              <a:spcAft>
                <a:spcPts val="0"/>
              </a:spcAft>
            </a:pPr>
            <a:r>
              <a:rPr lang="zh-CN" altLang="en-US" sz="1800" b="1">
                <a:solidFill>
                  <a:schemeClr val="accent1"/>
                </a:solidFill>
                <a:latin typeface="微软雅黑" panose="020B0503020204020204" charset="-122"/>
                <a:ea typeface="微软雅黑" panose="020B0503020204020204" charset="-122"/>
                <a:cs typeface="微软雅黑" panose="020B0503020204020204" charset="-122"/>
              </a:rPr>
              <a:t>1. 目的</a:t>
            </a:r>
            <a:r>
              <a:rPr lang="zh-CN" altLang="en-US" sz="1800">
                <a:solidFill>
                  <a:schemeClr val="tx1"/>
                </a:solidFill>
                <a:latin typeface="微软雅黑" panose="020B0503020204020204" charset="-122"/>
                <a:ea typeface="微软雅黑" panose="020B0503020204020204" charset="-122"/>
                <a:cs typeface="微软雅黑" panose="020B0503020204020204" charset="-122"/>
              </a:rPr>
              <a:t>　通过实施基础生命支持技术，建立患者的循环、呼吸功能，保证重要脏器</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的血液和氧气供应，尽快恢复心跳、呼吸，促进脑功能的恢复。</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b="1">
                <a:solidFill>
                  <a:schemeClr val="accent1"/>
                </a:solidFill>
                <a:latin typeface="微软雅黑" panose="020B0503020204020204" charset="-122"/>
                <a:ea typeface="微软雅黑" panose="020B0503020204020204" charset="-122"/>
                <a:cs typeface="微软雅黑" panose="020B0503020204020204" charset="-122"/>
              </a:rPr>
              <a:t>2. 评估</a:t>
            </a:r>
            <a:r>
              <a:rPr lang="zh-CN" altLang="en-US" sz="1800">
                <a:solidFill>
                  <a:schemeClr val="tx1"/>
                </a:solidFill>
                <a:latin typeface="微软雅黑" panose="020B0503020204020204" charset="-122"/>
                <a:ea typeface="微软雅黑" panose="020B0503020204020204" charset="-122"/>
                <a:cs typeface="微软雅黑" panose="020B0503020204020204" charset="-122"/>
              </a:rPr>
              <a:t>　呼吸、心搏骤停的判断。</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（1）突然意识丧失：轻摇或轻拍并大声呼叫，观察是否有反应，如确无反应，说明患者意识丧失。</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（2）大动脉搏动消失：选用颈动脉和股动脉。确认摸不到颈动脉或股动脉搏动，可确定心搏停止。</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（3）呼吸停止：应在保持气道开放的情况下进行判断。</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（4）瞳孔散大。</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（5）皮肤苍白或发绀：一般以口唇和指甲等末梢处最明显。</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（6）心尖搏动及心音消失：听诊无心音。</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b="1">
                <a:solidFill>
                  <a:schemeClr val="accent1"/>
                </a:solidFill>
                <a:latin typeface="微软雅黑" panose="020B0503020204020204" charset="-122"/>
                <a:ea typeface="微软雅黑" panose="020B0503020204020204" charset="-122"/>
                <a:cs typeface="微软雅黑" panose="020B0503020204020204" charset="-122"/>
              </a:rPr>
              <a:t>3. 操作前准备</a:t>
            </a:r>
            <a:endParaRPr lang="zh-CN" altLang="en-US" sz="1800" b="1">
              <a:solidFill>
                <a:schemeClr val="accent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（1）用物准备：①治疗盘内放血压计、听诊器。②纱布一块，必要时备一木板、脚踏凳。</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（2）患者准备：昏迷患者，护士对患者体位进行调整，以便于抢救。</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（3）环境准备：光线充足、安静、患者床单位周围宽敞，必要时以屏风遮挡，以免影响其他患者。</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1"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263525" y="980440"/>
            <a:ext cx="6049010" cy="5328920"/>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6311900" y="1916430"/>
            <a:ext cx="5758815" cy="246824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2"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83975" name="AutoShape 7"/>
          <p:cNvSpPr/>
          <p:nvPr/>
        </p:nvSpPr>
        <p:spPr>
          <a:xfrm>
            <a:off x="1583267" y="1247352"/>
            <a:ext cx="2595033" cy="1727200"/>
          </a:xfrm>
          <a:prstGeom prst="rightArrowCallout">
            <a:avLst>
              <a:gd name="adj1" fmla="val 28435"/>
              <a:gd name="adj2" fmla="val 21476"/>
              <a:gd name="adj3" fmla="val 10948"/>
              <a:gd name="adj4" fmla="val 86532"/>
            </a:avLst>
          </a:prstGeom>
          <a:gradFill rotWithShape="0">
            <a:gsLst>
              <a:gs pos="0">
                <a:srgbClr val="66CCFF">
                  <a:alpha val="71999"/>
                </a:srgbClr>
              </a:gs>
              <a:gs pos="100000">
                <a:srgbClr val="2F5E75"/>
              </a:gs>
            </a:gsLst>
            <a:lin ang="5400000" scaled="1"/>
            <a:tileRect/>
          </a:gradFill>
          <a:ln w="9525" cap="flat" cmpd="sng">
            <a:prstDash val="solid"/>
            <a:miter/>
            <a:headEnd type="none" w="med" len="med"/>
            <a:tailEnd type="none" w="med" len="med"/>
          </a:ln>
          <a:scene3d>
            <a:camera prst="legacyPerspectiveTopRight">
              <a:rot lat="0" lon="0" rev="0"/>
            </a:camera>
            <a:lightRig rig="legacyFlat3" dir="b"/>
          </a:scene3d>
          <a:sp3d extrusionH="163500" prstMaterial="legacyMatte">
            <a:bevelT w="13500" h="13500" prst="angle"/>
            <a:bevelB w="13500" h="13500" prst="angle"/>
            <a:extrusionClr>
              <a:schemeClr val="accent2"/>
            </a:extrusionClr>
          </a:sp3d>
        </p:spPr>
        <p:txBody>
          <a:bodyPr>
            <a:flatTx/>
          </a:bodyPr>
          <a:p>
            <a:pPr marL="273050" indent="-273050" algn="ctr" eaLnBrk="0" hangingPunct="0">
              <a:spcBef>
                <a:spcPct val="20000"/>
              </a:spcBef>
              <a:buClr>
                <a:srgbClr val="0BD0D9"/>
              </a:buClr>
              <a:buSzPct val="95000"/>
              <a:buFont typeface="Wingdings 2" panose="05020102010507070707" pitchFamily="18" charset="2"/>
            </a:pP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a:p>
            <a:pPr marL="273050" indent="-273050" algn="ctr" eaLnBrk="0" hangingPunct="0">
              <a:spcBef>
                <a:spcPct val="20000"/>
              </a:spcBef>
              <a:buClr>
                <a:srgbClr val="0BD0D9"/>
              </a:buClr>
              <a:buSzPct val="95000"/>
              <a:buFont typeface="Wingdings 2" panose="05020102010507070707" pitchFamily="18" charset="2"/>
            </a:pPr>
            <a:r>
              <a:rPr lang="zh-CN" altLang="en-US" sz="2500" b="1" dirty="0">
                <a:latin typeface="微软雅黑" panose="020B0503020204020204" charset="-122"/>
                <a:ea typeface="微软雅黑" panose="020B0503020204020204" charset="-122"/>
                <a:cs typeface="微软雅黑" panose="020B0503020204020204" charset="-122"/>
              </a:rPr>
              <a:t>检  查</a:t>
            </a:r>
            <a:endParaRPr lang="zh-CN" altLang="en-US" sz="2500" b="1" dirty="0">
              <a:latin typeface="微软雅黑" panose="020B0503020204020204" charset="-122"/>
              <a:ea typeface="微软雅黑" panose="020B0503020204020204" charset="-122"/>
              <a:cs typeface="微软雅黑" panose="020B0503020204020204" charset="-122"/>
            </a:endParaRPr>
          </a:p>
          <a:p>
            <a:pPr marL="273050" indent="-273050" algn="ctr" eaLnBrk="0" hangingPunct="0">
              <a:spcBef>
                <a:spcPct val="20000"/>
              </a:spcBef>
              <a:buClr>
                <a:srgbClr val="0BD0D9"/>
              </a:buClr>
              <a:buSzPct val="95000"/>
              <a:buFont typeface="Wingdings 2" panose="05020102010507070707" pitchFamily="18" charset="2"/>
            </a:pP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3976" name="AutoShape 8"/>
          <p:cNvSpPr/>
          <p:nvPr/>
        </p:nvSpPr>
        <p:spPr>
          <a:xfrm>
            <a:off x="4656667" y="1247352"/>
            <a:ext cx="2592917" cy="1727200"/>
          </a:xfrm>
          <a:prstGeom prst="rightArrowCallout">
            <a:avLst>
              <a:gd name="adj1" fmla="val 28435"/>
              <a:gd name="adj2" fmla="val 21476"/>
              <a:gd name="adj3" fmla="val 10939"/>
              <a:gd name="adj4" fmla="val 86532"/>
            </a:avLst>
          </a:prstGeom>
          <a:gradFill rotWithShape="0">
            <a:gsLst>
              <a:gs pos="0">
                <a:srgbClr val="66CCFF">
                  <a:alpha val="71999"/>
                </a:srgbClr>
              </a:gs>
              <a:gs pos="100000">
                <a:srgbClr val="2F5E75"/>
              </a:gs>
            </a:gsLst>
            <a:lin ang="5400000" scaled="1"/>
            <a:tileRect/>
          </a:gradFill>
          <a:ln w="9525" cap="flat" cmpd="sng">
            <a:prstDash val="solid"/>
            <a:miter/>
            <a:headEnd type="none" w="med" len="med"/>
            <a:tailEnd type="none" w="med" len="med"/>
          </a:ln>
          <a:scene3d>
            <a:camera prst="legacyPerspectiveTopRight">
              <a:rot lat="0" lon="0" rev="0"/>
            </a:camera>
            <a:lightRig rig="legacyFlat3" dir="b"/>
          </a:scene3d>
          <a:sp3d extrusionH="163500" prstMaterial="legacyMatte">
            <a:bevelT w="13500" h="13500" prst="angle"/>
            <a:bevelB w="13500" h="13500" prst="angle"/>
            <a:extrusionClr>
              <a:schemeClr val="accent2"/>
            </a:extrusionClr>
          </a:sp3d>
        </p:spPr>
        <p:txBody>
          <a:bodyPr>
            <a:flatTx/>
          </a:bodyPr>
          <a:p>
            <a:pPr marL="273050" indent="-273050" algn="ctr" eaLnBrk="0" hangingPunct="0">
              <a:spcBef>
                <a:spcPct val="20000"/>
              </a:spcBef>
              <a:buClr>
                <a:srgbClr val="0BD0D9"/>
              </a:buClr>
              <a:buSzPct val="95000"/>
              <a:buFont typeface="Wingdings 2" panose="05020102010507070707" pitchFamily="18" charset="2"/>
            </a:pP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a:p>
            <a:pPr marL="273050" indent="-273050" algn="ctr" eaLnBrk="0" hangingPunct="0">
              <a:spcBef>
                <a:spcPct val="20000"/>
              </a:spcBef>
              <a:buClr>
                <a:srgbClr val="0BD0D9"/>
              </a:buClr>
              <a:buSzPct val="95000"/>
              <a:buFont typeface="Wingdings 2" panose="05020102010507070707" pitchFamily="18" charset="2"/>
            </a:pPr>
            <a:r>
              <a:rPr lang="zh-CN" altLang="en-US" sz="2500" b="1" dirty="0">
                <a:latin typeface="微软雅黑" panose="020B0503020204020204" charset="-122"/>
                <a:ea typeface="微软雅黑" panose="020B0503020204020204" charset="-122"/>
                <a:cs typeface="微软雅黑" panose="020B0503020204020204" charset="-122"/>
              </a:rPr>
              <a:t>呼  救</a:t>
            </a:r>
            <a:endParaRPr lang="zh-CN" altLang="en-US" sz="2500" b="1" dirty="0">
              <a:latin typeface="微软雅黑" panose="020B0503020204020204" charset="-122"/>
              <a:ea typeface="微软雅黑" panose="020B0503020204020204" charset="-122"/>
              <a:cs typeface="微软雅黑" panose="020B0503020204020204" charset="-122"/>
            </a:endParaRPr>
          </a:p>
          <a:p>
            <a:pPr marL="273050" indent="-273050" algn="ctr" eaLnBrk="0" hangingPunct="0">
              <a:spcBef>
                <a:spcPct val="20000"/>
              </a:spcBef>
              <a:buClr>
                <a:srgbClr val="0BD0D9"/>
              </a:buClr>
              <a:buSzPct val="95000"/>
              <a:buFont typeface="Wingdings 2" panose="05020102010507070707" pitchFamily="18" charset="2"/>
            </a:pPr>
            <a:endParaRPr lang="zh-CN" altLang="en-US" sz="25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3977" name="AutoShape 9"/>
          <p:cNvSpPr/>
          <p:nvPr/>
        </p:nvSpPr>
        <p:spPr>
          <a:xfrm rot="5400000">
            <a:off x="7967133" y="1008169"/>
            <a:ext cx="2112433" cy="2400300"/>
          </a:xfrm>
          <a:prstGeom prst="rightArrowCallout">
            <a:avLst>
              <a:gd name="adj1" fmla="val 32309"/>
              <a:gd name="adj2" fmla="val 22746"/>
              <a:gd name="adj3" fmla="val 7287"/>
              <a:gd name="adj4" fmla="val 84968"/>
            </a:avLst>
          </a:prstGeom>
          <a:gradFill rotWithShape="0">
            <a:gsLst>
              <a:gs pos="0">
                <a:srgbClr val="66CCFF">
                  <a:alpha val="71999"/>
                </a:srgbClr>
              </a:gs>
              <a:gs pos="100000">
                <a:srgbClr val="2F5E75"/>
              </a:gs>
            </a:gsLst>
            <a:lin ang="5400000" scaled="1"/>
            <a:tileRect/>
          </a:gradFill>
          <a:ln w="9525" cap="flat" cmpd="sng">
            <a:prstDash val="solid"/>
            <a:miter/>
            <a:headEnd type="none" w="med" len="med"/>
            <a:tailEnd type="none" w="med" len="med"/>
          </a:ln>
          <a:scene3d>
            <a:camera prst="legacyPerspectiveTop">
              <a:rot lat="0" lon="0" rev="0"/>
            </a:camera>
            <a:lightRig rig="legacyFlat3" dir="b"/>
          </a:scene3d>
          <a:sp3d extrusionH="163500" prstMaterial="legacyMatte">
            <a:bevelT w="13500" h="13500" prst="angle"/>
            <a:bevelB w="13500" h="13500" prst="angle"/>
            <a:extrusionClr>
              <a:srgbClr val="99CCFF"/>
            </a:extrusionClr>
          </a:sp3d>
        </p:spPr>
        <p:txBody>
          <a:bodyPr rot="10800000" vert="eaVert" wrap="none" anchor="ctr" anchorCtr="0">
            <a:flatTx/>
          </a:bodyPr>
          <a:p>
            <a:pPr algn="ctr" eaLnBrk="0" hangingPunct="0"/>
            <a:r>
              <a:rPr lang="zh-CN" altLang="en-US" sz="2500" b="1" dirty="0">
                <a:latin typeface="微软雅黑" panose="020B0503020204020204" charset="-122"/>
                <a:ea typeface="微软雅黑" panose="020B0503020204020204" charset="-122"/>
              </a:rPr>
              <a:t>开放气道</a:t>
            </a:r>
            <a:endParaRPr lang="zh-CN" altLang="en-US" sz="2500" b="1" dirty="0">
              <a:latin typeface="微软雅黑" panose="020B0503020204020204" charset="-122"/>
              <a:ea typeface="微软雅黑" panose="020B0503020204020204" charset="-122"/>
            </a:endParaRPr>
          </a:p>
        </p:txBody>
      </p:sp>
      <p:sp>
        <p:nvSpPr>
          <p:cNvPr id="83978" name="AutoShape 10"/>
          <p:cNvSpPr/>
          <p:nvPr/>
        </p:nvSpPr>
        <p:spPr>
          <a:xfrm flipH="1">
            <a:off x="7632700" y="3840269"/>
            <a:ext cx="2607733" cy="2112433"/>
          </a:xfrm>
          <a:prstGeom prst="rightArrowCallout">
            <a:avLst>
              <a:gd name="adj1" fmla="val 28435"/>
              <a:gd name="adj2" fmla="val 21476"/>
              <a:gd name="adj3" fmla="val 8995"/>
              <a:gd name="adj4" fmla="val 86532"/>
            </a:avLst>
          </a:prstGeom>
          <a:gradFill rotWithShape="0">
            <a:gsLst>
              <a:gs pos="0">
                <a:srgbClr val="66CCFF">
                  <a:alpha val="71999"/>
                </a:srgbClr>
              </a:gs>
              <a:gs pos="100000">
                <a:srgbClr val="2F5E75"/>
              </a:gs>
            </a:gsLst>
            <a:lin ang="5400000" scaled="1"/>
            <a:tileRect/>
          </a:gradFill>
          <a:ln w="9525" cap="flat" cmpd="sng">
            <a:prstDash val="solid"/>
            <a:miter/>
            <a:headEnd type="none" w="med" len="med"/>
            <a:tailEnd type="none" w="med" len="med"/>
          </a:ln>
          <a:scene3d>
            <a:camera prst="legacyPerspectiveTopLeft">
              <a:rot lat="0" lon="0" rev="0"/>
            </a:camera>
            <a:lightRig rig="legacyFlat3" dir="b"/>
          </a:scene3d>
          <a:sp3d extrusionH="163500" prstMaterial="legacyMatte">
            <a:bevelT w="13500" h="13500" prst="angle"/>
            <a:bevelB w="13500" h="13500" prst="angle"/>
            <a:extrusionClr>
              <a:srgbClr val="99CCFF"/>
            </a:extrusionClr>
          </a:sp3d>
        </p:spPr>
        <p:txBody>
          <a:bodyPr wrap="none" anchor="ctr" anchorCtr="0">
            <a:flatTx/>
          </a:bodyPr>
          <a:p>
            <a:pPr algn="ctr" eaLnBrk="0" hangingPunct="0"/>
            <a:r>
              <a:rPr lang="zh-CN" altLang="en-US" sz="2500" b="1" dirty="0">
                <a:latin typeface="微软雅黑" panose="020B0503020204020204" charset="-122"/>
                <a:ea typeface="微软雅黑" panose="020B0503020204020204" charset="-122"/>
              </a:rPr>
              <a:t>人工呼吸</a:t>
            </a:r>
            <a:endParaRPr lang="zh-CN" altLang="en-US" sz="2500" b="1" dirty="0">
              <a:latin typeface="微软雅黑" panose="020B0503020204020204" charset="-122"/>
              <a:ea typeface="微软雅黑" panose="020B0503020204020204" charset="-122"/>
            </a:endParaRPr>
          </a:p>
        </p:txBody>
      </p:sp>
      <p:sp>
        <p:nvSpPr>
          <p:cNvPr id="83979" name="AutoShape 11"/>
          <p:cNvSpPr/>
          <p:nvPr/>
        </p:nvSpPr>
        <p:spPr>
          <a:xfrm flipH="1">
            <a:off x="4559300" y="3935518"/>
            <a:ext cx="2607733" cy="2112433"/>
          </a:xfrm>
          <a:prstGeom prst="rightArrowCallout">
            <a:avLst>
              <a:gd name="adj1" fmla="val 28435"/>
              <a:gd name="adj2" fmla="val 21476"/>
              <a:gd name="adj3" fmla="val 8995"/>
              <a:gd name="adj4" fmla="val 86532"/>
            </a:avLst>
          </a:prstGeom>
          <a:gradFill rotWithShape="0">
            <a:gsLst>
              <a:gs pos="0">
                <a:srgbClr val="66CCFF">
                  <a:alpha val="73997"/>
                </a:srgbClr>
              </a:gs>
              <a:gs pos="100000">
                <a:srgbClr val="2F5E75"/>
              </a:gs>
            </a:gsLst>
            <a:lin ang="5400000" scaled="1"/>
            <a:tileRect/>
          </a:gradFill>
          <a:ln w="9525" cap="flat" cmpd="sng">
            <a:prstDash val="solid"/>
            <a:miter/>
            <a:headEnd type="none" w="med" len="med"/>
            <a:tailEnd type="none" w="med" len="med"/>
          </a:ln>
          <a:scene3d>
            <a:camera prst="legacyPerspectiveTopLeft">
              <a:rot lat="0" lon="0" rev="0"/>
            </a:camera>
            <a:lightRig rig="legacyFlat3" dir="b"/>
          </a:scene3d>
          <a:sp3d extrusionH="163500" prstMaterial="legacyMatte">
            <a:bevelT w="13500" h="13500" prst="angle"/>
            <a:bevelB w="13500" h="13500" prst="angle"/>
            <a:extrusionClr>
              <a:srgbClr val="99CCFF"/>
            </a:extrusionClr>
          </a:sp3d>
        </p:spPr>
        <p:txBody>
          <a:bodyPr wrap="none" anchor="ctr" anchorCtr="0">
            <a:flatTx/>
          </a:bodyPr>
          <a:p>
            <a:pPr algn="ctr" eaLnBrk="0" hangingPunct="0"/>
            <a:r>
              <a:rPr lang="zh-CN" altLang="en-US" sz="2500" b="1" dirty="0">
                <a:latin typeface="微软雅黑" panose="020B0503020204020204" charset="-122"/>
                <a:ea typeface="微软雅黑" panose="020B0503020204020204" charset="-122"/>
              </a:rPr>
              <a:t>胸外按压</a:t>
            </a:r>
            <a:endParaRPr lang="zh-CN" altLang="en-US" sz="2500" b="1" dirty="0">
              <a:latin typeface="微软雅黑" panose="020B0503020204020204" charset="-122"/>
              <a:ea typeface="微软雅黑" panose="020B0503020204020204" charset="-122"/>
            </a:endParaRPr>
          </a:p>
        </p:txBody>
      </p:sp>
      <p:sp>
        <p:nvSpPr>
          <p:cNvPr id="83980" name="AutoShape 12"/>
          <p:cNvSpPr/>
          <p:nvPr/>
        </p:nvSpPr>
        <p:spPr>
          <a:xfrm flipH="1">
            <a:off x="1295400" y="3937636"/>
            <a:ext cx="2607733" cy="2112433"/>
          </a:xfrm>
          <a:prstGeom prst="rightArrowCallout">
            <a:avLst>
              <a:gd name="adj1" fmla="val 28435"/>
              <a:gd name="adj2" fmla="val 21476"/>
              <a:gd name="adj3" fmla="val 8995"/>
              <a:gd name="adj4" fmla="val 86532"/>
            </a:avLst>
          </a:prstGeom>
          <a:gradFill rotWithShape="0">
            <a:gsLst>
              <a:gs pos="0">
                <a:srgbClr val="66CCFF">
                  <a:alpha val="62000"/>
                </a:srgbClr>
              </a:gs>
              <a:gs pos="100000">
                <a:srgbClr val="2F5E75"/>
              </a:gs>
            </a:gsLst>
            <a:lin ang="5400000" scaled="1"/>
            <a:tileRect/>
          </a:gradFill>
          <a:ln w="9525" cap="flat" cmpd="sng">
            <a:prstDash val="solid"/>
            <a:miter/>
            <a:headEnd type="none" w="med" len="med"/>
            <a:tailEnd type="none" w="med" len="med"/>
          </a:ln>
          <a:scene3d>
            <a:camera prst="legacyPerspectiveTopLeft">
              <a:rot lat="0" lon="0" rev="0"/>
            </a:camera>
            <a:lightRig rig="legacyFlat3" dir="b"/>
          </a:scene3d>
          <a:sp3d extrusionH="163500" prstMaterial="legacyMatte">
            <a:bevelT w="13500" h="13500" prst="angle"/>
            <a:bevelB w="13500" h="13500" prst="angle"/>
            <a:extrusionClr>
              <a:srgbClr val="99CCFF"/>
            </a:extrusionClr>
          </a:sp3d>
        </p:spPr>
        <p:txBody>
          <a:bodyPr wrap="none" anchor="ctr" anchorCtr="0">
            <a:flatTx/>
          </a:bodyPr>
          <a:p>
            <a:pPr algn="ctr" eaLnBrk="0" hangingPunct="0"/>
            <a:r>
              <a:rPr lang="zh-CN" altLang="en-US" sz="2500" b="1" dirty="0">
                <a:latin typeface="微软雅黑" panose="020B0503020204020204" charset="-122"/>
                <a:ea typeface="微软雅黑" panose="020B0503020204020204" charset="-122"/>
              </a:rPr>
              <a:t>观察记录</a:t>
            </a:r>
            <a:endParaRPr lang="zh-CN" altLang="en-US" sz="2500" b="1" dirty="0">
              <a:latin typeface="微软雅黑" panose="020B0503020204020204" charset="-122"/>
              <a:ea typeface="微软雅黑" panose="020B0503020204020204" charset="-122"/>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4"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495550" y="1412875"/>
            <a:ext cx="7073900" cy="42824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04155" y="2132965"/>
            <a:ext cx="5951855" cy="304609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护士小雪第一天来到急诊室实习，护士长安排许护士带小雪到留观室工作，许护士告诉小雪留观室有许多危重患者，需要认真观察患者的病情变化，做好支持性护理工作。</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什么是危重患者？</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危重患者病情观察的内容和方法有哪些 ?</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如何做好危重患者的支持性护理工作？</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1127760" y="1917065"/>
            <a:ext cx="3089275" cy="3883660"/>
          </a:xfrm>
          <a:prstGeom prst="rect">
            <a:avLst/>
          </a:prstGeom>
        </p:spPr>
      </p:pic>
      <p:sp>
        <p:nvSpPr>
          <p:cNvPr id="92" name="矩形 91"/>
          <p:cNvSpPr/>
          <p:nvPr>
            <p:custDataLst>
              <p:tags r:id="rId4"/>
            </p:custDataLst>
          </p:nvPr>
        </p:nvSpPr>
        <p:spPr>
          <a:xfrm>
            <a:off x="336550" y="1574165"/>
            <a:ext cx="11518900" cy="43465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1"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95325" y="765810"/>
            <a:ext cx="7783195" cy="5631180"/>
          </a:xfrm>
          <a:prstGeom prst="rect">
            <a:avLst/>
          </a:prstGeom>
          <a:noFill/>
        </p:spPr>
        <p:txBody>
          <a:bodyPr wrap="square" rtlCol="0">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5. 注意事项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（1）判断心跳、呼吸停止要迅速准确，尽早进行 BLS，复苏时间越早，存活率越高。</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（2）心前区叩击和胸外心脏按压时应根据年龄和胸部弹性施加按压力量。姿势和部位要正确。</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（3）人工呼吸要强调效果，每次吹气量 700～1 000 mL，每次吹气时间 2 秒以上。</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（4）心肺复苏过程中，应密切观察患者心肺复苏的有效指征，包括可触及大动脉的搏动，肱动脉收缩压大于 60 mmHg；面色、口唇、甲床、皮肤等处色泽转为红润；散大的瞳孔缩小；吹气时可听到肺泡呼吸音或有自主呼吸；意识逐渐恢复，昏迷变浅，可出现反射或挣扎；有小便出现；ECG 检查有波形。</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2"/>
            </p:custDataLst>
          </p:nvPr>
        </p:nvPicPr>
        <p:blipFill>
          <a:blip r:embed="rId3"/>
          <a:stretch>
            <a:fillRect/>
          </a:stretch>
        </p:blipFill>
        <p:spPr>
          <a:xfrm>
            <a:off x="8688070" y="1844675"/>
            <a:ext cx="3328035" cy="347345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1"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3570" y="1196340"/>
            <a:ext cx="7530465" cy="4707890"/>
          </a:xfrm>
          <a:prstGeom prst="rect">
            <a:avLst/>
          </a:prstGeom>
          <a:noFill/>
        </p:spPr>
        <p:txBody>
          <a:bodyPr wrap="square" rtlCol="0">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6. 健康教育</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（1）向患者家属讲解进行基础生命支持技术的目的、意义及其必要性。</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（2）告知患者家属现有条件及可能出现的意外，使之有思想准备。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（3）向患者及家属介绍初期复苏成功后应注意的事项、后期复苏及复苏后治疗的重要性，取得合作。</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（4）讲解有关心肺复苏知识和示教复苏技术。</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7. 目标评价</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（1）患者呼吸，心跳恢复。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（2）复苏过程中无并发症发生。</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8328025" y="2421255"/>
            <a:ext cx="3613150" cy="316039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1" name="Text Box 5"/>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715" y="1916430"/>
            <a:ext cx="5707380" cy="2861310"/>
          </a:xfrm>
          <a:prstGeom prst="rect">
            <a:avLst/>
          </a:prstGeom>
          <a:noFill/>
        </p:spPr>
        <p:txBody>
          <a:bodyPr wrap="square" rtlCol="0">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人工呼吸器是进行人工呼吸最有效的方法，是采用人工或机械装置产生通气，用以代替、控制或改变患者的自主呼吸运动，达到增加通气量，改善换气功能，减轻呼吸肌做功的目的。常用于各种原因所致的呼吸停止或呼吸衰竭的抢救及麻醉期间的呼吸管理。</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10" name="图片 109"/>
          <p:cNvPicPr/>
          <p:nvPr>
            <p:custDataLst>
              <p:tags r:id="rId2"/>
            </p:custDataLst>
          </p:nvPr>
        </p:nvPicPr>
        <p:blipFill>
          <a:blip r:embed="rId3"/>
          <a:stretch>
            <a:fillRect/>
          </a:stretch>
        </p:blipFill>
        <p:spPr>
          <a:xfrm>
            <a:off x="7126605" y="1196975"/>
            <a:ext cx="4243070" cy="4812030"/>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4"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grpSp>
        <p:nvGrpSpPr>
          <p:cNvPr id="97285" name="Group 5"/>
          <p:cNvGrpSpPr/>
          <p:nvPr/>
        </p:nvGrpSpPr>
        <p:grpSpPr>
          <a:xfrm>
            <a:off x="4271433" y="1221317"/>
            <a:ext cx="2880784" cy="1248833"/>
            <a:chOff x="0" y="0"/>
            <a:chExt cx="1889" cy="1009"/>
          </a:xfrm>
        </p:grpSpPr>
        <p:grpSp>
          <p:nvGrpSpPr>
            <p:cNvPr id="97294" name="Group 6"/>
            <p:cNvGrpSpPr/>
            <p:nvPr/>
          </p:nvGrpSpPr>
          <p:grpSpPr>
            <a:xfrm>
              <a:off x="0" y="90"/>
              <a:ext cx="1889" cy="919"/>
              <a:chOff x="0" y="0"/>
              <a:chExt cx="1926" cy="937"/>
            </a:xfrm>
          </p:grpSpPr>
          <p:sp>
            <p:nvSpPr>
              <p:cNvPr id="98311" name="Oval 7"/>
              <p:cNvSpPr>
                <a:spLocks noChangeArrowheads="1"/>
              </p:cNvSpPr>
              <p:nvPr/>
            </p:nvSpPr>
            <p:spPr bwMode="auto">
              <a:xfrm>
                <a:off x="21" y="30"/>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12" name="Oval 8"/>
              <p:cNvSpPr>
                <a:spLocks noChangeArrowheads="1"/>
              </p:cNvSpPr>
              <p:nvPr/>
            </p:nvSpPr>
            <p:spPr bwMode="auto">
              <a:xfrm>
                <a:off x="0" y="0"/>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98313" name="Oval 9"/>
            <p:cNvSpPr>
              <a:spLocks noChangeArrowheads="1"/>
            </p:cNvSpPr>
            <p:nvPr/>
          </p:nvSpPr>
          <p:spPr bwMode="auto">
            <a:xfrm>
              <a:off x="89" y="0"/>
              <a:ext cx="1691" cy="845"/>
            </a:xfrm>
            <a:prstGeom prst="ellipse">
              <a:avLst/>
            </a:prstGeom>
            <a:gradFill rotWithShape="1">
              <a:gsLst>
                <a:gs pos="0">
                  <a:schemeClr val="accent2">
                    <a:gamma/>
                    <a:shade val="46275"/>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14" name="Oval 10"/>
            <p:cNvSpPr>
              <a:spLocks noChangeArrowheads="1"/>
            </p:cNvSpPr>
            <p:nvPr/>
          </p:nvSpPr>
          <p:spPr bwMode="auto">
            <a:xfrm>
              <a:off x="111" y="5"/>
              <a:ext cx="1650" cy="824"/>
            </a:xfrm>
            <a:prstGeom prst="ellipse">
              <a:avLst/>
            </a:prstGeom>
            <a:gradFill rotWithShape="1">
              <a:gsLst>
                <a:gs pos="0">
                  <a:schemeClr val="accent2">
                    <a:alpha val="0"/>
                  </a:schemeClr>
                </a:gs>
                <a:gs pos="100000">
                  <a:schemeClr val="accent2">
                    <a:gamma/>
                    <a:tint val="34902"/>
                    <a:invGamma/>
                  </a:schemeClr>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15" name="Oval 11"/>
            <p:cNvSpPr>
              <a:spLocks noChangeArrowheads="1"/>
            </p:cNvSpPr>
            <p:nvPr/>
          </p:nvSpPr>
          <p:spPr bwMode="auto">
            <a:xfrm>
              <a:off x="128" y="13"/>
              <a:ext cx="1570" cy="770"/>
            </a:xfrm>
            <a:prstGeom prst="ellipse">
              <a:avLst/>
            </a:prstGeom>
            <a:gradFill rotWithShape="1">
              <a:gsLst>
                <a:gs pos="0">
                  <a:schemeClr val="accent2">
                    <a:gamma/>
                    <a:shade val="79216"/>
                    <a:invGamma/>
                  </a:schemeClr>
                </a:gs>
                <a:gs pos="100000">
                  <a:schemeClr val="accent2">
                    <a:alpha val="48000"/>
                  </a:schemeClr>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16" name="Oval 12"/>
            <p:cNvSpPr>
              <a:spLocks noChangeArrowheads="1"/>
            </p:cNvSpPr>
            <p:nvPr/>
          </p:nvSpPr>
          <p:spPr bwMode="auto">
            <a:xfrm>
              <a:off x="211" y="30"/>
              <a:ext cx="1382" cy="624"/>
            </a:xfrm>
            <a:prstGeom prst="ellipse">
              <a:avLst/>
            </a:prstGeom>
            <a:gradFill rotWithShape="1">
              <a:gsLst>
                <a:gs pos="0">
                  <a:schemeClr val="accent2">
                    <a:gamma/>
                    <a:tint val="0"/>
                    <a:invGamma/>
                  </a:schemeClr>
                </a:gs>
                <a:gs pos="100000">
                  <a:schemeClr val="accent2">
                    <a:alpha val="37999"/>
                  </a:schemeClr>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97286" name="AutoShape 13"/>
          <p:cNvSpPr/>
          <p:nvPr/>
        </p:nvSpPr>
        <p:spPr>
          <a:xfrm>
            <a:off x="1585384" y="3238500"/>
            <a:ext cx="2976033" cy="2976033"/>
          </a:xfrm>
          <a:prstGeom prst="roundRect">
            <a:avLst>
              <a:gd name="adj" fmla="val 16667"/>
            </a:avLst>
          </a:prstGeom>
          <a:noFill/>
          <a:ln w="38100" cap="flat" cmpd="sng">
            <a:solidFill>
              <a:srgbClr val="FF9900"/>
            </a:solidFill>
            <a:prstDash val="solid"/>
            <a:bevel/>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98318" name="Freeform 14"/>
          <p:cNvSpPr/>
          <p:nvPr/>
        </p:nvSpPr>
        <p:spPr bwMode="auto">
          <a:xfrm>
            <a:off x="4944533" y="2470151"/>
            <a:ext cx="960967" cy="1534584"/>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7288" name="AutoShape 1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98320" name="Freeform 16"/>
          <p:cNvSpPr/>
          <p:nvPr/>
        </p:nvSpPr>
        <p:spPr bwMode="auto">
          <a:xfrm flipH="1">
            <a:off x="6959600" y="2180167"/>
            <a:ext cx="770467" cy="124883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7290" name="Text Box 17"/>
          <p:cNvSpPr txBox="1"/>
          <p:nvPr/>
        </p:nvSpPr>
        <p:spPr>
          <a:xfrm>
            <a:off x="4944533" y="1413933"/>
            <a:ext cx="1807633" cy="666115"/>
          </a:xfrm>
          <a:prstGeom prst="rect">
            <a:avLst/>
          </a:prstGeom>
          <a:noFill/>
          <a:ln w="9525">
            <a:noFill/>
          </a:ln>
        </p:spPr>
        <p:txBody>
          <a:bodyPr>
            <a:spAutoFit/>
          </a:bodyPr>
          <a:p>
            <a:r>
              <a:rPr lang="zh-CN" altLang="en-US" sz="3735" b="1" dirty="0">
                <a:latin typeface="FrutigerNext LT Regular"/>
                <a:ea typeface="宋体" panose="02010600030101010101" pitchFamily="2" charset="-122"/>
              </a:rPr>
              <a:t>目 的</a:t>
            </a:r>
            <a:endParaRPr lang="zh-CN" altLang="en-US" sz="3735" b="1" dirty="0">
              <a:latin typeface="FrutigerNext LT Regular"/>
              <a:ea typeface="宋体" panose="02010600030101010101" pitchFamily="2" charset="-122"/>
            </a:endParaRPr>
          </a:p>
        </p:txBody>
      </p:sp>
      <p:sp>
        <p:nvSpPr>
          <p:cNvPr id="97291" name="Text Box 18"/>
          <p:cNvSpPr txBox="1"/>
          <p:nvPr/>
        </p:nvSpPr>
        <p:spPr>
          <a:xfrm>
            <a:off x="1680633" y="3718984"/>
            <a:ext cx="2688167" cy="1817370"/>
          </a:xfrm>
          <a:prstGeom prst="rect">
            <a:avLst/>
          </a:prstGeom>
          <a:noFill/>
          <a:ln w="9525">
            <a:noFill/>
          </a:ln>
        </p:spPr>
        <p:txBody>
          <a:bodyPr>
            <a:spAutoFit/>
          </a:bodyPr>
          <a:p>
            <a:pPr>
              <a:lnSpc>
                <a:spcPct val="150000"/>
              </a:lnSpc>
            </a:pPr>
            <a:r>
              <a:rPr lang="zh-CN" altLang="en-US" sz="3735" b="1" dirty="0">
                <a:solidFill>
                  <a:schemeClr val="accent2"/>
                </a:solidFill>
                <a:latin typeface="宋体" panose="02010600030101010101" pitchFamily="2" charset="-122"/>
                <a:ea typeface="宋体" panose="02010600030101010101" pitchFamily="2" charset="-122"/>
                <a:sym typeface="Arial" panose="020B0604020202020204" pitchFamily="34" charset="0"/>
              </a:rPr>
              <a:t>维持和增加机体通气量</a:t>
            </a:r>
            <a:endParaRPr lang="zh-CN" altLang="en-US" sz="3735" b="1" dirty="0">
              <a:solidFill>
                <a:schemeClr val="accent2"/>
              </a:solidFill>
              <a:latin typeface="宋体" panose="02010600030101010101" pitchFamily="2" charset="-122"/>
              <a:ea typeface="宋体" panose="02010600030101010101" pitchFamily="2" charset="-122"/>
              <a:sym typeface="Arial" panose="020B0604020202020204" pitchFamily="34" charset="0"/>
            </a:endParaRPr>
          </a:p>
        </p:txBody>
      </p:sp>
      <p:sp>
        <p:nvSpPr>
          <p:cNvPr id="97292" name="AutoShape 19"/>
          <p:cNvSpPr/>
          <p:nvPr/>
        </p:nvSpPr>
        <p:spPr>
          <a:xfrm>
            <a:off x="6864351" y="3429000"/>
            <a:ext cx="2976033" cy="2976033"/>
          </a:xfrm>
          <a:prstGeom prst="roundRect">
            <a:avLst>
              <a:gd name="adj" fmla="val 16667"/>
            </a:avLst>
          </a:prstGeom>
          <a:noFill/>
          <a:ln w="38100" cap="flat" cmpd="sng">
            <a:solidFill>
              <a:srgbClr val="FF9900"/>
            </a:solidFill>
            <a:prstDash val="solid"/>
            <a:miter/>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97293" name="Text Box 20"/>
          <p:cNvSpPr txBox="1"/>
          <p:nvPr/>
        </p:nvSpPr>
        <p:spPr>
          <a:xfrm>
            <a:off x="7154333" y="4004733"/>
            <a:ext cx="2495551" cy="1816735"/>
          </a:xfrm>
          <a:prstGeom prst="rect">
            <a:avLst/>
          </a:prstGeom>
          <a:noFill/>
          <a:ln w="9525">
            <a:noFill/>
          </a:ln>
        </p:spPr>
        <p:txBody>
          <a:bodyPr>
            <a:spAutoFit/>
          </a:bodyPr>
          <a:p>
            <a:r>
              <a:rPr lang="zh-CN" altLang="en-US" sz="3735" b="1" dirty="0">
                <a:solidFill>
                  <a:schemeClr val="accent2"/>
                </a:solidFill>
                <a:latin typeface="宋体" panose="02010600030101010101" pitchFamily="2" charset="-122"/>
                <a:ea typeface="宋体" panose="02010600030101010101" pitchFamily="2" charset="-122"/>
                <a:sym typeface="Arial" panose="020B0604020202020204" pitchFamily="34" charset="0"/>
              </a:rPr>
              <a:t>纠正威胁生命的低氧血症</a:t>
            </a:r>
            <a:endParaRPr lang="zh-CN" altLang="en-US" sz="3735" b="1" dirty="0">
              <a:solidFill>
                <a:schemeClr val="accent2"/>
              </a:solidFill>
              <a:latin typeface="宋体" panose="02010600030101010101" pitchFamily="2" charset="-122"/>
              <a:ea typeface="宋体" panose="02010600030101010101" pitchFamily="2" charset="-122"/>
              <a:sym typeface="Arial" panose="020B0604020202020204" pitchFamily="34" charset="0"/>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8" name="Text Box 4"/>
          <p:cNvSpPr txBox="1"/>
          <p:nvPr/>
        </p:nvSpPr>
        <p:spPr>
          <a:xfrm>
            <a:off x="5410200" y="1672167"/>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98309"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grpSp>
        <p:nvGrpSpPr>
          <p:cNvPr id="98310" name="Group 6"/>
          <p:cNvGrpSpPr/>
          <p:nvPr/>
        </p:nvGrpSpPr>
        <p:grpSpPr>
          <a:xfrm>
            <a:off x="4439920" y="836930"/>
            <a:ext cx="6958330" cy="5763895"/>
            <a:chOff x="0" y="0"/>
            <a:chExt cx="3674" cy="3085"/>
          </a:xfrm>
        </p:grpSpPr>
        <p:sp>
          <p:nvSpPr>
            <p:cNvPr id="98320" name="AutoShape 7">
              <a:hlinkClick r:id="rId1" action="ppaction://hlinksldjump"/>
            </p:cNvPr>
            <p:cNvSpPr/>
            <p:nvPr/>
          </p:nvSpPr>
          <p:spPr>
            <a:xfrm>
              <a:off x="0" y="0"/>
              <a:ext cx="3674" cy="3085"/>
            </a:xfrm>
            <a:prstGeom prst="roundRect">
              <a:avLst>
                <a:gd name="adj" fmla="val 3481"/>
              </a:avLst>
            </a:prstGeom>
            <a:noFill/>
            <a:ln w="19050" cap="rnd" cmpd="sng">
              <a:solidFill>
                <a:schemeClr val="bg2"/>
              </a:solidFill>
              <a:prstDash val="sysDot"/>
              <a:bevel/>
              <a:headEnd type="none" w="med" len="med"/>
              <a:tailEnd type="none" w="med" len="med"/>
            </a:ln>
          </p:spPr>
          <p:txBody>
            <a:bodyPr wrap="none" anchor="ctr" anchorCtr="0"/>
            <a:p>
              <a:endParaRPr lang="zh-CN" altLang="en-US" sz="1865" dirty="0">
                <a:latin typeface="FrutigerNext LT Regular"/>
              </a:endParaRPr>
            </a:p>
          </p:txBody>
        </p:sp>
        <p:grpSp>
          <p:nvGrpSpPr>
            <p:cNvPr id="98321" name="Group 8"/>
            <p:cNvGrpSpPr/>
            <p:nvPr/>
          </p:nvGrpSpPr>
          <p:grpSpPr>
            <a:xfrm>
              <a:off x="0" y="46"/>
              <a:ext cx="3493" cy="635"/>
              <a:chOff x="0" y="0"/>
              <a:chExt cx="3102" cy="774"/>
            </a:xfrm>
          </p:grpSpPr>
          <p:sp>
            <p:nvSpPr>
              <p:cNvPr id="99337" name="AutoShape 9"/>
              <p:cNvSpPr>
                <a:spLocks noChangeArrowheads="1"/>
              </p:cNvSpPr>
              <p:nvPr/>
            </p:nvSpPr>
            <p:spPr bwMode="auto">
              <a:xfrm>
                <a:off x="30" y="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36" name="AutoShape 10">
                <a:hlinkClick r:id="rId1" action="ppaction://hlinksldjump"/>
              </p:cNvPr>
              <p:cNvSpPr/>
              <p:nvPr/>
            </p:nvSpPr>
            <p:spPr>
              <a:xfrm>
                <a:off x="0" y="288"/>
                <a:ext cx="336" cy="240"/>
              </a:xfrm>
              <a:prstGeom prst="rightArrow">
                <a:avLst>
                  <a:gd name="adj1" fmla="val 50000"/>
                  <a:gd name="adj2" fmla="val 58333"/>
                </a:avLst>
              </a:prstGeom>
              <a:solidFill>
                <a:schemeClr val="bg1"/>
              </a:solidFill>
              <a:ln w="9525">
                <a:noFill/>
              </a:ln>
            </p:spPr>
            <p:txBody>
              <a:bodyPr wrap="none" anchor="ctr" anchorCtr="0"/>
              <a:p>
                <a:endParaRPr lang="zh-CN" altLang="en-US" sz="1865" dirty="0">
                  <a:latin typeface="FrutigerNext LT Regular"/>
                </a:endParaRPr>
              </a:p>
            </p:txBody>
          </p:sp>
        </p:grpSp>
        <p:grpSp>
          <p:nvGrpSpPr>
            <p:cNvPr id="98322" name="Group 11"/>
            <p:cNvGrpSpPr/>
            <p:nvPr/>
          </p:nvGrpSpPr>
          <p:grpSpPr>
            <a:xfrm>
              <a:off x="0" y="817"/>
              <a:ext cx="3493" cy="635"/>
              <a:chOff x="0" y="0"/>
              <a:chExt cx="3102" cy="774"/>
            </a:xfrm>
          </p:grpSpPr>
          <p:sp>
            <p:nvSpPr>
              <p:cNvPr id="99340" name="AutoShape 12"/>
              <p:cNvSpPr>
                <a:spLocks noChangeArrowheads="1"/>
              </p:cNvSpPr>
              <p:nvPr/>
            </p:nvSpPr>
            <p:spPr bwMode="auto">
              <a:xfrm>
                <a:off x="30" y="0"/>
                <a:ext cx="3072" cy="774"/>
              </a:xfrm>
              <a:prstGeom prst="roundRect">
                <a:avLst>
                  <a:gd name="adj" fmla="val 10889"/>
                </a:avLst>
              </a:prstGeom>
              <a:gradFill rotWithShape="1">
                <a:gsLst>
                  <a:gs pos="0">
                    <a:schemeClr val="hlink"/>
                  </a:gs>
                  <a:gs pos="100000">
                    <a:schemeClr val="hlink">
                      <a:gamma/>
                      <a:tint val="21176"/>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34" name="AutoShape 13">
                <a:hlinkClick r:id="rId1" action="ppaction://hlinksldjump"/>
              </p:cNvPr>
              <p:cNvSpPr/>
              <p:nvPr/>
            </p:nvSpPr>
            <p:spPr>
              <a:xfrm>
                <a:off x="0" y="294"/>
                <a:ext cx="336" cy="240"/>
              </a:xfrm>
              <a:prstGeom prst="rightArrow">
                <a:avLst>
                  <a:gd name="adj1" fmla="val 50000"/>
                  <a:gd name="adj2" fmla="val 58333"/>
                </a:avLst>
              </a:prstGeom>
              <a:solidFill>
                <a:schemeClr val="bg1"/>
              </a:solidFill>
              <a:ln w="9525">
                <a:noFill/>
              </a:ln>
            </p:spPr>
            <p:txBody>
              <a:bodyPr wrap="none" anchor="ctr" anchorCtr="0"/>
              <a:p>
                <a:endParaRPr lang="zh-CN" altLang="en-US" sz="1865" dirty="0">
                  <a:latin typeface="FrutigerNext LT Regular"/>
                </a:endParaRPr>
              </a:p>
            </p:txBody>
          </p:sp>
        </p:grpSp>
        <p:grpSp>
          <p:nvGrpSpPr>
            <p:cNvPr id="98323" name="Group 14"/>
            <p:cNvGrpSpPr/>
            <p:nvPr/>
          </p:nvGrpSpPr>
          <p:grpSpPr>
            <a:xfrm>
              <a:off x="0" y="1588"/>
              <a:ext cx="3493" cy="680"/>
              <a:chOff x="0" y="0"/>
              <a:chExt cx="3102" cy="774"/>
            </a:xfrm>
          </p:grpSpPr>
          <p:sp>
            <p:nvSpPr>
              <p:cNvPr id="99343" name="AutoShape 15"/>
              <p:cNvSpPr>
                <a:spLocks noChangeArrowheads="1"/>
              </p:cNvSpPr>
              <p:nvPr/>
            </p:nvSpPr>
            <p:spPr bwMode="auto">
              <a:xfrm>
                <a:off x="30" y="0"/>
                <a:ext cx="3072" cy="774"/>
              </a:xfrm>
              <a:prstGeom prst="roundRect">
                <a:avLst>
                  <a:gd name="adj" fmla="val 10889"/>
                </a:avLst>
              </a:prstGeom>
              <a:gradFill rotWithShape="1">
                <a:gsLst>
                  <a:gs pos="0">
                    <a:schemeClr val="accent2"/>
                  </a:gs>
                  <a:gs pos="100000">
                    <a:schemeClr val="accent2">
                      <a:gamma/>
                      <a:tint val="21176"/>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32" name="AutoShape 16">
                <a:hlinkClick r:id="rId1" action="ppaction://hlinksldjump"/>
              </p:cNvPr>
              <p:cNvSpPr/>
              <p:nvPr/>
            </p:nvSpPr>
            <p:spPr>
              <a:xfrm>
                <a:off x="0" y="288"/>
                <a:ext cx="336" cy="240"/>
              </a:xfrm>
              <a:prstGeom prst="rightArrow">
                <a:avLst>
                  <a:gd name="adj1" fmla="val 50000"/>
                  <a:gd name="adj2" fmla="val 58333"/>
                </a:avLst>
              </a:prstGeom>
              <a:solidFill>
                <a:schemeClr val="bg1"/>
              </a:solidFill>
              <a:ln w="9525">
                <a:noFill/>
              </a:ln>
            </p:spPr>
            <p:txBody>
              <a:bodyPr wrap="none" anchor="ctr" anchorCtr="0"/>
              <a:p>
                <a:endParaRPr lang="zh-CN" altLang="en-US" sz="1865" dirty="0">
                  <a:latin typeface="FrutigerNext LT Regular"/>
                </a:endParaRPr>
              </a:p>
            </p:txBody>
          </p:sp>
        </p:grpSp>
        <p:sp>
          <p:nvSpPr>
            <p:cNvPr id="98324" name="Text Box 17">
              <a:hlinkClick r:id="rId1" action="ppaction://hlinksldjump"/>
            </p:cNvPr>
            <p:cNvSpPr txBox="1"/>
            <p:nvPr/>
          </p:nvSpPr>
          <p:spPr>
            <a:xfrm>
              <a:off x="318" y="46"/>
              <a:ext cx="3265" cy="345"/>
            </a:xfrm>
            <a:prstGeom prst="rect">
              <a:avLst/>
            </a:prstGeom>
            <a:noFill/>
            <a:ln w="9525">
              <a:noFill/>
            </a:ln>
          </p:spPr>
          <p:txBody>
            <a:bodyPr>
              <a:spAutoFit/>
            </a:bodyPr>
            <a:p>
              <a:pPr eaLnBrk="0" hangingPunct="0"/>
              <a:endParaRPr lang="zh-CN" altLang="zh-CN" sz="3735" dirty="0">
                <a:latin typeface="Times New Roman" panose="02020603050405020304" pitchFamily="18" charset="0"/>
                <a:ea typeface="宋体" panose="02010600030101010101" pitchFamily="2" charset="-122"/>
              </a:endParaRPr>
            </a:p>
          </p:txBody>
        </p:sp>
        <p:grpSp>
          <p:nvGrpSpPr>
            <p:cNvPr id="98325" name="Group 18"/>
            <p:cNvGrpSpPr/>
            <p:nvPr/>
          </p:nvGrpSpPr>
          <p:grpSpPr>
            <a:xfrm>
              <a:off x="0" y="2404"/>
              <a:ext cx="3493" cy="681"/>
              <a:chOff x="0" y="0"/>
              <a:chExt cx="3102" cy="774"/>
            </a:xfrm>
          </p:grpSpPr>
          <p:sp>
            <p:nvSpPr>
              <p:cNvPr id="99347" name="AutoShape 19"/>
              <p:cNvSpPr>
                <a:spLocks noChangeArrowheads="1"/>
              </p:cNvSpPr>
              <p:nvPr/>
            </p:nvSpPr>
            <p:spPr bwMode="auto">
              <a:xfrm>
                <a:off x="30" y="0"/>
                <a:ext cx="3072" cy="774"/>
              </a:xfrm>
              <a:prstGeom prst="roundRect">
                <a:avLst>
                  <a:gd name="adj" fmla="val 10889"/>
                </a:avLst>
              </a:prstGeom>
              <a:gradFill rotWithShape="1">
                <a:gsLst>
                  <a:gs pos="0">
                    <a:schemeClr val="accent2"/>
                  </a:gs>
                  <a:gs pos="100000">
                    <a:schemeClr val="accent2">
                      <a:gamma/>
                      <a:tint val="21176"/>
                      <a:invGamma/>
                    </a:schemeClr>
                  </a:gs>
                </a:gsLst>
                <a:lin ang="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8330" name="AutoShape 20">
                <a:hlinkClick r:id="rId1" action="ppaction://hlinksldjump"/>
              </p:cNvPr>
              <p:cNvSpPr/>
              <p:nvPr/>
            </p:nvSpPr>
            <p:spPr>
              <a:xfrm>
                <a:off x="0" y="288"/>
                <a:ext cx="336" cy="240"/>
              </a:xfrm>
              <a:prstGeom prst="rightArrow">
                <a:avLst>
                  <a:gd name="adj1" fmla="val 50000"/>
                  <a:gd name="adj2" fmla="val 58333"/>
                </a:avLst>
              </a:prstGeom>
              <a:solidFill>
                <a:schemeClr val="bg1"/>
              </a:solidFill>
              <a:ln w="9525">
                <a:noFill/>
              </a:ln>
            </p:spPr>
            <p:txBody>
              <a:bodyPr wrap="none" anchor="ctr" anchorCtr="0"/>
              <a:p>
                <a:endParaRPr lang="zh-CN" altLang="en-US" sz="1865" dirty="0">
                  <a:latin typeface="FrutigerNext LT Regular"/>
                </a:endParaRPr>
              </a:p>
            </p:txBody>
          </p:sp>
        </p:grpSp>
        <p:sp>
          <p:nvSpPr>
            <p:cNvPr id="98326" name="Text Box 21">
              <a:hlinkClick r:id="rId1" action="ppaction://hlinksldjump"/>
            </p:cNvPr>
            <p:cNvSpPr txBox="1"/>
            <p:nvPr/>
          </p:nvSpPr>
          <p:spPr>
            <a:xfrm>
              <a:off x="272" y="2450"/>
              <a:ext cx="3266" cy="196"/>
            </a:xfrm>
            <a:prstGeom prst="rect">
              <a:avLst/>
            </a:prstGeom>
            <a:noFill/>
            <a:ln w="9525">
              <a:noFill/>
            </a:ln>
          </p:spPr>
          <p:txBody>
            <a:bodyPr>
              <a:spAutoFit/>
            </a:bodyPr>
            <a:p>
              <a:pPr eaLnBrk="0" hangingPunct="0"/>
              <a:endParaRPr lang="zh-CN" altLang="zh-CN" sz="1865" dirty="0">
                <a:latin typeface="Times New Roman" panose="02020603050405020304" pitchFamily="18" charset="0"/>
                <a:ea typeface="宋体" panose="02010600030101010101" pitchFamily="2" charset="-122"/>
              </a:endParaRPr>
            </a:p>
          </p:txBody>
        </p:sp>
        <p:sp>
          <p:nvSpPr>
            <p:cNvPr id="98327" name="Text Box 22">
              <a:hlinkClick r:id="rId1" action="ppaction://hlinksldjump"/>
            </p:cNvPr>
            <p:cNvSpPr txBox="1"/>
            <p:nvPr/>
          </p:nvSpPr>
          <p:spPr>
            <a:xfrm>
              <a:off x="318" y="1633"/>
              <a:ext cx="3220" cy="345"/>
            </a:xfrm>
            <a:prstGeom prst="rect">
              <a:avLst/>
            </a:prstGeom>
            <a:noFill/>
            <a:ln w="9525">
              <a:noFill/>
            </a:ln>
          </p:spPr>
          <p:txBody>
            <a:bodyPr>
              <a:spAutoFit/>
            </a:bodyPr>
            <a:p>
              <a:pPr eaLnBrk="0" hangingPunct="0"/>
              <a:endParaRPr lang="zh-CN" altLang="zh-CN" sz="3735" dirty="0">
                <a:latin typeface="宋体" panose="02010600030101010101" pitchFamily="2" charset="-122"/>
                <a:ea typeface="宋体" panose="02010600030101010101" pitchFamily="2" charset="-122"/>
              </a:endParaRPr>
            </a:p>
          </p:txBody>
        </p:sp>
        <p:sp>
          <p:nvSpPr>
            <p:cNvPr id="98328" name="Text Box 23">
              <a:hlinkClick r:id="rId1" action="ppaction://hlinksldjump"/>
            </p:cNvPr>
            <p:cNvSpPr txBox="1"/>
            <p:nvPr/>
          </p:nvSpPr>
          <p:spPr>
            <a:xfrm>
              <a:off x="332" y="817"/>
              <a:ext cx="3251" cy="345"/>
            </a:xfrm>
            <a:prstGeom prst="rect">
              <a:avLst/>
            </a:prstGeom>
            <a:noFill/>
            <a:ln w="9525">
              <a:noFill/>
            </a:ln>
          </p:spPr>
          <p:txBody>
            <a:bodyPr>
              <a:spAutoFit/>
            </a:bodyPr>
            <a:p>
              <a:pPr eaLnBrk="0" hangingPunct="0"/>
              <a:endParaRPr lang="zh-CN" altLang="en-US" sz="3735" dirty="0">
                <a:latin typeface="Times New Roman" panose="02020603050405020304" pitchFamily="18" charset="0"/>
                <a:ea typeface="宋体" panose="02010600030101010101" pitchFamily="2" charset="-122"/>
              </a:endParaRPr>
            </a:p>
          </p:txBody>
        </p:sp>
      </p:grpSp>
      <p:grpSp>
        <p:nvGrpSpPr>
          <p:cNvPr id="98311" name="Group 24"/>
          <p:cNvGrpSpPr/>
          <p:nvPr/>
        </p:nvGrpSpPr>
        <p:grpSpPr>
          <a:xfrm>
            <a:off x="1007533" y="1701800"/>
            <a:ext cx="2787651" cy="4451351"/>
            <a:chOff x="0" y="0"/>
            <a:chExt cx="1317" cy="2784"/>
          </a:xfrm>
        </p:grpSpPr>
        <p:sp>
          <p:nvSpPr>
            <p:cNvPr id="98318" name="AutoShape 25">
              <a:hlinkClick r:id="rId1" action="ppaction://hlinksldjump"/>
            </p:cNvPr>
            <p:cNvSpPr/>
            <p:nvPr/>
          </p:nvSpPr>
          <p:spPr>
            <a:xfrm>
              <a:off x="0" y="0"/>
              <a:ext cx="1317" cy="2784"/>
            </a:xfrm>
            <a:prstGeom prst="rightArrow">
              <a:avLst>
                <a:gd name="adj1" fmla="val 62787"/>
                <a:gd name="adj2" fmla="val 41259"/>
              </a:avLst>
            </a:prstGeom>
            <a:solidFill>
              <a:srgbClr val="FF9900"/>
            </a:solidFill>
            <a:ln w="19050" cap="rnd" cmpd="sng">
              <a:solidFill>
                <a:schemeClr val="bg2"/>
              </a:solidFill>
              <a:prstDash val="sysDot"/>
              <a:bevel/>
              <a:headEnd type="none" w="med" len="med"/>
              <a:tailEnd type="none" w="med" len="med"/>
            </a:ln>
          </p:spPr>
          <p:txBody>
            <a:bodyPr wrap="none" anchor="ctr" anchorCtr="0"/>
            <a:p>
              <a:pPr algn="ctr" eaLnBrk="0" hangingPunct="0"/>
              <a:endParaRPr lang="zh-CN" altLang="en-US" sz="1865" dirty="0">
                <a:latin typeface="FrutigerNext LT Regular"/>
                <a:ea typeface="宋体" panose="02010600030101010101" pitchFamily="2" charset="-122"/>
              </a:endParaRPr>
            </a:p>
          </p:txBody>
        </p:sp>
        <p:sp>
          <p:nvSpPr>
            <p:cNvPr id="98319" name="Text Box 26">
              <a:hlinkClick r:id="rId1" action="ppaction://hlinksldjump"/>
            </p:cNvPr>
            <p:cNvSpPr txBox="1"/>
            <p:nvPr/>
          </p:nvSpPr>
          <p:spPr>
            <a:xfrm>
              <a:off x="46" y="1134"/>
              <a:ext cx="1225" cy="519"/>
            </a:xfrm>
            <a:prstGeom prst="rect">
              <a:avLst/>
            </a:prstGeom>
            <a:solidFill>
              <a:srgbClr val="FF9900"/>
            </a:solidFill>
            <a:ln w="9525">
              <a:noFill/>
            </a:ln>
          </p:spPr>
          <p:txBody>
            <a:bodyPr>
              <a:spAutoFit/>
            </a:bodyPr>
            <a:p>
              <a:pPr marL="120650" indent="-120650" eaLnBrk="0" hangingPunct="0">
                <a:buFont typeface="Wingdings" panose="05000000000000000000" pitchFamily="2" charset="2"/>
              </a:pPr>
              <a:r>
                <a:rPr lang="zh-CN" altLang="en-US" sz="4800" dirty="0">
                  <a:latin typeface="Times New Roman" panose="02020603050405020304" pitchFamily="18" charset="0"/>
                  <a:ea typeface="宋体" panose="02010600030101010101" pitchFamily="2" charset="-122"/>
                  <a:hlinkClick r:id="" action="ppaction://hlinkshowjump?jump=nextslide"/>
                </a:rPr>
                <a:t> </a:t>
              </a:r>
              <a:endParaRPr lang="en-US" altLang="zh-CN" sz="4800" dirty="0">
                <a:latin typeface="Times New Roman" panose="02020603050405020304" pitchFamily="18" charset="0"/>
                <a:ea typeface="宋体" panose="02010600030101010101" pitchFamily="2" charset="-122"/>
              </a:endParaRPr>
            </a:p>
          </p:txBody>
        </p:sp>
      </p:grpSp>
      <p:sp>
        <p:nvSpPr>
          <p:cNvPr id="98312" name="Text Box 27"/>
          <p:cNvSpPr txBox="1"/>
          <p:nvPr/>
        </p:nvSpPr>
        <p:spPr>
          <a:xfrm>
            <a:off x="5137151" y="1365674"/>
            <a:ext cx="5617633" cy="368300"/>
          </a:xfrm>
          <a:prstGeom prst="rect">
            <a:avLst/>
          </a:prstGeom>
          <a:noFill/>
          <a:ln w="9525">
            <a:noFill/>
          </a:ln>
        </p:spPr>
        <p:txBody>
          <a:bodyPr>
            <a:spAutoFit/>
          </a:bodyPr>
          <a:p>
            <a:r>
              <a:rPr lang="zh-CN" altLang="en-US" sz="1800" b="1" dirty="0">
                <a:latin typeface="微软雅黑" panose="020B0503020204020204" charset="-122"/>
                <a:ea typeface="微软雅黑" panose="020B0503020204020204" charset="-122"/>
              </a:rPr>
              <a:t>患者有无自主呼吸、呼吸型态、呼吸道是否通畅。</a:t>
            </a:r>
            <a:endParaRPr lang="zh-CN" altLang="en-US" sz="1800" b="1" dirty="0">
              <a:latin typeface="微软雅黑" panose="020B0503020204020204" charset="-122"/>
              <a:ea typeface="微软雅黑" panose="020B0503020204020204" charset="-122"/>
            </a:endParaRPr>
          </a:p>
        </p:txBody>
      </p:sp>
      <p:sp>
        <p:nvSpPr>
          <p:cNvPr id="98313" name="Text Box 28"/>
          <p:cNvSpPr txBox="1"/>
          <p:nvPr/>
        </p:nvSpPr>
        <p:spPr>
          <a:xfrm>
            <a:off x="6481233" y="3333751"/>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98314" name="Text Box 29"/>
          <p:cNvSpPr txBox="1"/>
          <p:nvPr/>
        </p:nvSpPr>
        <p:spPr>
          <a:xfrm>
            <a:off x="5232400" y="2735368"/>
            <a:ext cx="5617633" cy="368300"/>
          </a:xfrm>
          <a:prstGeom prst="rect">
            <a:avLst/>
          </a:prstGeom>
          <a:noFill/>
          <a:ln w="9525">
            <a:noFill/>
          </a:ln>
        </p:spPr>
        <p:txBody>
          <a:bodyPr>
            <a:spAutoFit/>
          </a:bodyPr>
          <a:p>
            <a:r>
              <a:rPr lang="zh-CN" altLang="en-US" sz="1800" b="1" dirty="0">
                <a:latin typeface="微软雅黑" panose="020B0503020204020204" charset="-122"/>
                <a:ea typeface="微软雅黑" panose="020B0503020204020204" charset="-122"/>
              </a:rPr>
              <a:t>患者意识、脉搏、血压、血气分析情况。</a:t>
            </a:r>
            <a:endParaRPr lang="zh-CN" altLang="en-US" sz="1800" b="1" dirty="0">
              <a:latin typeface="微软雅黑" panose="020B0503020204020204" charset="-122"/>
              <a:ea typeface="微软雅黑" panose="020B0503020204020204" charset="-122"/>
            </a:endParaRPr>
          </a:p>
        </p:txBody>
      </p:sp>
      <p:sp>
        <p:nvSpPr>
          <p:cNvPr id="98315" name="Text Box 30"/>
          <p:cNvSpPr txBox="1"/>
          <p:nvPr/>
        </p:nvSpPr>
        <p:spPr>
          <a:xfrm>
            <a:off x="5425017" y="4269952"/>
            <a:ext cx="5617633" cy="368300"/>
          </a:xfrm>
          <a:prstGeom prst="rect">
            <a:avLst/>
          </a:prstGeom>
          <a:noFill/>
          <a:ln w="9525">
            <a:noFill/>
          </a:ln>
        </p:spPr>
        <p:txBody>
          <a:bodyPr>
            <a:spAutoFit/>
          </a:bodyPr>
          <a:p>
            <a:r>
              <a:rPr lang="zh-CN" altLang="en-US" sz="1800" b="1" dirty="0">
                <a:latin typeface="微软雅黑" panose="020B0503020204020204" charset="-122"/>
                <a:ea typeface="微软雅黑" panose="020B0503020204020204" charset="-122"/>
              </a:rPr>
              <a:t>患者及家属对人工呼吸器的了解程度。</a:t>
            </a:r>
            <a:endParaRPr lang="zh-CN" altLang="en-US" sz="1800" b="1" dirty="0">
              <a:latin typeface="微软雅黑" panose="020B0503020204020204" charset="-122"/>
              <a:ea typeface="微软雅黑" panose="020B0503020204020204" charset="-122"/>
            </a:endParaRPr>
          </a:p>
        </p:txBody>
      </p:sp>
      <p:sp>
        <p:nvSpPr>
          <p:cNvPr id="98316" name="Text Box 31"/>
          <p:cNvSpPr txBox="1"/>
          <p:nvPr/>
        </p:nvSpPr>
        <p:spPr>
          <a:xfrm>
            <a:off x="5425017" y="5758392"/>
            <a:ext cx="5617633" cy="645160"/>
          </a:xfrm>
          <a:prstGeom prst="rect">
            <a:avLst/>
          </a:prstGeom>
          <a:noFill/>
          <a:ln w="9525">
            <a:noFill/>
          </a:ln>
        </p:spPr>
        <p:txBody>
          <a:bodyPr>
            <a:spAutoFit/>
          </a:bodyPr>
          <a:p>
            <a:r>
              <a:rPr lang="zh-CN" altLang="en-US" sz="1800" b="1" dirty="0">
                <a:latin typeface="微软雅黑" panose="020B0503020204020204" charset="-122"/>
                <a:ea typeface="微软雅黑" panose="020B0503020204020204" charset="-122"/>
              </a:rPr>
              <a:t>患者的心理状态，有无恐惧、焦虑、绝望及悲哀等情绪反应。</a:t>
            </a:r>
            <a:endParaRPr lang="zh-CN" altLang="en-US" sz="1800" b="1" dirty="0">
              <a:latin typeface="微软雅黑" panose="020B0503020204020204" charset="-122"/>
              <a:ea typeface="微软雅黑" panose="020B0503020204020204" charset="-122"/>
            </a:endParaRPr>
          </a:p>
        </p:txBody>
      </p:sp>
      <p:sp>
        <p:nvSpPr>
          <p:cNvPr id="99360" name="Text Box 32"/>
          <p:cNvSpPr txBox="1">
            <a:spLocks noChangeArrowheads="1"/>
          </p:cNvSpPr>
          <p:nvPr/>
        </p:nvSpPr>
        <p:spPr bwMode="auto">
          <a:xfrm>
            <a:off x="1390651" y="3575051"/>
            <a:ext cx="1921933"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algn="ctr" defTabSz="914400">
              <a:buClrTx/>
              <a:buSzTx/>
              <a:buFont typeface="Arial" panose="020B0604020202020204" pitchFamily="34" charset="0"/>
              <a:buNone/>
              <a:defRPr/>
            </a:pPr>
            <a:r>
              <a:rPr kumimoji="0" lang="zh-CN" altLang="en-US" sz="25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评  估</a:t>
            </a:r>
            <a:endParaRPr kumimoji="0" lang="zh-CN" altLang="en-US" sz="25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2"/>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2"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99333"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grpSp>
        <p:nvGrpSpPr>
          <p:cNvPr id="99334" name="Group 6"/>
          <p:cNvGrpSpPr/>
          <p:nvPr/>
        </p:nvGrpSpPr>
        <p:grpSpPr>
          <a:xfrm>
            <a:off x="1007533" y="1701800"/>
            <a:ext cx="2787651" cy="4451351"/>
            <a:chOff x="0" y="0"/>
            <a:chExt cx="1317" cy="2784"/>
          </a:xfrm>
        </p:grpSpPr>
        <p:sp>
          <p:nvSpPr>
            <p:cNvPr id="99364" name="AutoShape 7">
              <a:hlinkClick r:id="rId1" action="ppaction://hlinksldjump"/>
            </p:cNvPr>
            <p:cNvSpPr/>
            <p:nvPr/>
          </p:nvSpPr>
          <p:spPr>
            <a:xfrm>
              <a:off x="0" y="0"/>
              <a:ext cx="1317" cy="2784"/>
            </a:xfrm>
            <a:prstGeom prst="rightArrow">
              <a:avLst>
                <a:gd name="adj1" fmla="val 62787"/>
                <a:gd name="adj2" fmla="val 41259"/>
              </a:avLst>
            </a:prstGeom>
            <a:solidFill>
              <a:srgbClr val="FF9900"/>
            </a:solidFill>
            <a:ln w="19050" cap="rnd" cmpd="sng">
              <a:solidFill>
                <a:schemeClr val="bg2"/>
              </a:solidFill>
              <a:prstDash val="sysDot"/>
              <a:miter/>
              <a:headEnd type="none" w="med" len="med"/>
              <a:tailEnd type="none" w="med" len="med"/>
            </a:ln>
          </p:spPr>
          <p:txBody>
            <a:bodyPr wrap="none" anchor="ctr" anchorCtr="0"/>
            <a:p>
              <a:pPr algn="ctr" eaLnBrk="0" hangingPunct="0"/>
              <a:endParaRPr lang="zh-CN" altLang="en-US" sz="1865" dirty="0">
                <a:latin typeface="FrutigerNext LT Regular"/>
                <a:ea typeface="宋体" panose="02010600030101010101" pitchFamily="2" charset="-122"/>
              </a:endParaRPr>
            </a:p>
          </p:txBody>
        </p:sp>
        <p:sp>
          <p:nvSpPr>
            <p:cNvPr id="99365" name="Text Box 8">
              <a:hlinkClick r:id="rId1" action="ppaction://hlinksldjump"/>
            </p:cNvPr>
            <p:cNvSpPr txBox="1"/>
            <p:nvPr/>
          </p:nvSpPr>
          <p:spPr>
            <a:xfrm>
              <a:off x="46" y="1134"/>
              <a:ext cx="1225" cy="519"/>
            </a:xfrm>
            <a:prstGeom prst="rect">
              <a:avLst/>
            </a:prstGeom>
            <a:solidFill>
              <a:srgbClr val="FF9900"/>
            </a:solidFill>
            <a:ln w="9525">
              <a:noFill/>
            </a:ln>
          </p:spPr>
          <p:txBody>
            <a:bodyPr>
              <a:spAutoFit/>
            </a:bodyPr>
            <a:p>
              <a:pPr marL="120650" indent="-120650" eaLnBrk="0" hangingPunct="0">
                <a:buFont typeface="Wingdings" panose="05000000000000000000" pitchFamily="2" charset="2"/>
              </a:pPr>
              <a:r>
                <a:rPr lang="zh-CN" altLang="en-US" sz="4800" dirty="0">
                  <a:latin typeface="Times New Roman" panose="02020603050405020304" pitchFamily="18" charset="0"/>
                  <a:ea typeface="宋体" panose="02010600030101010101" pitchFamily="2" charset="-122"/>
                  <a:hlinkClick r:id="" action="ppaction://hlinkshowjump?jump=nextslide"/>
                </a:rPr>
                <a:t> </a:t>
              </a:r>
              <a:endParaRPr lang="en-US" altLang="zh-CN" sz="4800" dirty="0">
                <a:latin typeface="Times New Roman" panose="02020603050405020304" pitchFamily="18" charset="0"/>
                <a:ea typeface="宋体" panose="02010600030101010101" pitchFamily="2" charset="-122"/>
              </a:endParaRPr>
            </a:p>
          </p:txBody>
        </p:sp>
      </p:grpSp>
      <p:sp>
        <p:nvSpPr>
          <p:cNvPr id="99335" name="Text Box 9"/>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0362" name="Text Box 10"/>
          <p:cNvSpPr txBox="1">
            <a:spLocks noChangeArrowheads="1"/>
          </p:cNvSpPr>
          <p:nvPr/>
        </p:nvSpPr>
        <p:spPr bwMode="auto">
          <a:xfrm>
            <a:off x="1007745" y="3526155"/>
            <a:ext cx="2485390"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R="0" algn="ctr" defTabSz="914400">
              <a:buClrTx/>
              <a:buSzTx/>
              <a:buFont typeface="Arial" panose="020B0604020202020204" pitchFamily="34" charset="0"/>
              <a:buNone/>
              <a:defRPr/>
            </a:pPr>
            <a:r>
              <a:rPr kumimoji="0" lang="zh-CN" altLang="en-US" sz="25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rPr>
              <a:t>操作前准备</a:t>
            </a:r>
            <a:endParaRPr kumimoji="0" lang="zh-CN" altLang="en-US" sz="2500" b="1" kern="1200" cap="none" spc="0" normalizeH="0" baseline="0" noProof="0" smtClean="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grpSp>
        <p:nvGrpSpPr>
          <p:cNvPr id="99337" name="Group 11"/>
          <p:cNvGrpSpPr/>
          <p:nvPr/>
        </p:nvGrpSpPr>
        <p:grpSpPr>
          <a:xfrm>
            <a:off x="3888105" y="1125855"/>
            <a:ext cx="6913245" cy="1581785"/>
            <a:chOff x="0" y="0"/>
            <a:chExt cx="5262" cy="1009"/>
          </a:xfrm>
        </p:grpSpPr>
        <p:sp>
          <p:nvSpPr>
            <p:cNvPr id="99358" name="AutoShape 12"/>
            <p:cNvSpPr/>
            <p:nvPr/>
          </p:nvSpPr>
          <p:spPr>
            <a:xfrm>
              <a:off x="0" y="0"/>
              <a:ext cx="5262" cy="1009"/>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bevel/>
              <a:headEnd type="none" w="med" len="med"/>
              <a:tailEnd type="none" w="med" len="med"/>
            </a:ln>
            <a:effectLst>
              <a:outerShdw dist="135003" dir="2928844" algn="ctr" rotWithShape="0">
                <a:srgbClr val="000000">
                  <a:alpha val="50000"/>
                </a:srgbClr>
              </a:outerShdw>
            </a:effectLst>
          </p:spPr>
          <p:txBody>
            <a:bodyPr wrap="none" anchor="ctr" anchorCtr="0"/>
            <a:p>
              <a:endParaRPr lang="zh-CN" altLang="en-US" sz="1865" dirty="0">
                <a:latin typeface="FrutigerNext LT Regular"/>
              </a:endParaRPr>
            </a:p>
          </p:txBody>
        </p:sp>
        <p:sp>
          <p:nvSpPr>
            <p:cNvPr id="100365" name="AutoShape 13"/>
            <p:cNvSpPr>
              <a:spLocks noChangeArrowheads="1"/>
            </p:cNvSpPr>
            <p:nvPr/>
          </p:nvSpPr>
          <p:spPr bwMode="auto">
            <a:xfrm>
              <a:off x="139" y="156"/>
              <a:ext cx="1110" cy="731"/>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cap="flat" cmpd="sng">
              <a:solidFill>
                <a:schemeClr val="bg1"/>
              </a:solidFill>
              <a:beve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0366" name="Freeform 14"/>
            <p:cNvSpPr/>
            <p:nvPr/>
          </p:nvSpPr>
          <p:spPr bwMode="auto">
            <a:xfrm>
              <a:off x="91" y="136"/>
              <a:ext cx="578" cy="55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99362" name="Text Box 16"/>
            <p:cNvSpPr txBox="1"/>
            <p:nvPr/>
          </p:nvSpPr>
          <p:spPr>
            <a:xfrm>
              <a:off x="1361" y="46"/>
              <a:ext cx="3856" cy="490"/>
            </a:xfrm>
            <a:prstGeom prst="rect">
              <a:avLst/>
            </a:prstGeom>
            <a:noFill/>
            <a:ln w="9525">
              <a:noFill/>
            </a:ln>
          </p:spPr>
          <p:txBody>
            <a:bodyPr>
              <a:spAutoFit/>
            </a:bodyPr>
            <a:p>
              <a:pPr eaLnBrk="0" hangingPunct="0"/>
              <a:endParaRPr lang="en-US" altLang="zh-CN" sz="3735" dirty="0">
                <a:latin typeface="Times New Roman" panose="02020603050405020304" pitchFamily="18" charset="0"/>
                <a:ea typeface="宋体" panose="02010600030101010101" pitchFamily="2" charset="-122"/>
              </a:endParaRPr>
            </a:p>
          </p:txBody>
        </p:sp>
        <p:sp>
          <p:nvSpPr>
            <p:cNvPr id="99363" name="Rectangle 17"/>
            <p:cNvSpPr/>
            <p:nvPr/>
          </p:nvSpPr>
          <p:spPr>
            <a:xfrm>
              <a:off x="0" y="409"/>
              <a:ext cx="1270" cy="278"/>
            </a:xfrm>
            <a:prstGeom prst="rect">
              <a:avLst/>
            </a:prstGeom>
            <a:noFill/>
            <a:ln w="9525">
              <a:noFill/>
            </a:ln>
          </p:spPr>
          <p:txBody>
            <a:bodyPr>
              <a:spAutoFit/>
            </a:bodyPr>
            <a:p>
              <a:pPr algn="ctr" eaLnBrk="0" hangingPunct="0"/>
              <a:endParaRPr lang="zh-CN" altLang="en-US" sz="1865" dirty="0">
                <a:solidFill>
                  <a:srgbClr val="FF66FF"/>
                </a:solidFill>
                <a:latin typeface="Times New Roman" panose="02020603050405020304" pitchFamily="18" charset="0"/>
                <a:ea typeface="宋体" panose="02010600030101010101" pitchFamily="2" charset="-122"/>
              </a:endParaRPr>
            </a:p>
          </p:txBody>
        </p:sp>
      </p:grpSp>
      <p:grpSp>
        <p:nvGrpSpPr>
          <p:cNvPr id="99338" name="Group 18"/>
          <p:cNvGrpSpPr/>
          <p:nvPr/>
        </p:nvGrpSpPr>
        <p:grpSpPr>
          <a:xfrm>
            <a:off x="3983355" y="2928620"/>
            <a:ext cx="6913245" cy="1307465"/>
            <a:chOff x="0" y="0"/>
            <a:chExt cx="5262" cy="1270"/>
          </a:xfrm>
        </p:grpSpPr>
        <p:sp>
          <p:nvSpPr>
            <p:cNvPr id="99352" name="AutoShape 19"/>
            <p:cNvSpPr/>
            <p:nvPr/>
          </p:nvSpPr>
          <p:spPr>
            <a:xfrm>
              <a:off x="0" y="0"/>
              <a:ext cx="5262" cy="1270"/>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miter/>
              <a:headEnd type="none" w="med" len="med"/>
              <a:tailEnd type="none" w="med" len="med"/>
            </a:ln>
            <a:effectLst>
              <a:outerShdw dist="135003" dir="2928844" algn="ctr" rotWithShape="0">
                <a:srgbClr val="000000">
                  <a:alpha val="50000"/>
                </a:srgbClr>
              </a:outerShdw>
            </a:effectLst>
          </p:spPr>
          <p:txBody>
            <a:bodyPr wrap="none" anchor="ctr" anchorCtr="0"/>
            <a:p>
              <a:endParaRPr lang="zh-CN" altLang="en-US" sz="1865" dirty="0">
                <a:latin typeface="FrutigerNext LT Regular"/>
              </a:endParaRPr>
            </a:p>
          </p:txBody>
        </p:sp>
        <p:sp>
          <p:nvSpPr>
            <p:cNvPr id="100372" name="AutoShape 20"/>
            <p:cNvSpPr>
              <a:spLocks noChangeArrowheads="1"/>
            </p:cNvSpPr>
            <p:nvPr/>
          </p:nvSpPr>
          <p:spPr bwMode="auto">
            <a:xfrm>
              <a:off x="143" y="91"/>
              <a:ext cx="1106" cy="111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cap="flat" cmpd="sng">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0373" name="Freeform 21"/>
            <p:cNvSpPr/>
            <p:nvPr/>
          </p:nvSpPr>
          <p:spPr bwMode="auto">
            <a:xfrm>
              <a:off x="91" y="136"/>
              <a:ext cx="578" cy="55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0374" name="Text Box 22"/>
            <p:cNvSpPr txBox="1">
              <a:spLocks noChangeArrowheads="1"/>
            </p:cNvSpPr>
            <p:nvPr/>
          </p:nvSpPr>
          <p:spPr bwMode="auto">
            <a:xfrm>
              <a:off x="423" y="404"/>
              <a:ext cx="236" cy="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endParaRPr kumimoji="0" lang="en-US" sz="3735" kern="1200" cap="none" spc="0" normalizeH="0" baseline="0" noProof="0" smtClean="0">
                <a:solidFill>
                  <a:srgbClr val="FFFFFF"/>
                </a:solidFill>
                <a:effectLst>
                  <a:outerShdw blurRad="38100" dist="38100" dir="2700000" algn="tl">
                    <a:srgbClr val="C0C0C0"/>
                  </a:outerShdw>
                </a:effectLst>
                <a:latin typeface="FrutigerNext LT Regular"/>
                <a:ea typeface="宋体" panose="02010600030101010101" pitchFamily="2" charset="-122"/>
                <a:cs typeface="+mn-cs"/>
              </a:endParaRPr>
            </a:p>
          </p:txBody>
        </p:sp>
        <p:sp>
          <p:nvSpPr>
            <p:cNvPr id="99356" name="Text Box 23"/>
            <p:cNvSpPr txBox="1"/>
            <p:nvPr/>
          </p:nvSpPr>
          <p:spPr>
            <a:xfrm>
              <a:off x="1361" y="46"/>
              <a:ext cx="3856" cy="489"/>
            </a:xfrm>
            <a:prstGeom prst="rect">
              <a:avLst/>
            </a:prstGeom>
            <a:noFill/>
            <a:ln w="9525">
              <a:noFill/>
            </a:ln>
          </p:spPr>
          <p:txBody>
            <a:bodyPr>
              <a:spAutoFit/>
            </a:bodyPr>
            <a:p>
              <a:pPr eaLnBrk="0" hangingPunct="0"/>
              <a:endParaRPr lang="en-US" altLang="zh-CN" sz="3735" dirty="0">
                <a:latin typeface="Times New Roman" panose="02020603050405020304" pitchFamily="18" charset="0"/>
                <a:ea typeface="宋体" panose="02010600030101010101" pitchFamily="2" charset="-122"/>
              </a:endParaRPr>
            </a:p>
          </p:txBody>
        </p:sp>
        <p:sp>
          <p:nvSpPr>
            <p:cNvPr id="99357" name="Rectangle 24"/>
            <p:cNvSpPr/>
            <p:nvPr/>
          </p:nvSpPr>
          <p:spPr>
            <a:xfrm>
              <a:off x="0" y="409"/>
              <a:ext cx="1270" cy="278"/>
            </a:xfrm>
            <a:prstGeom prst="rect">
              <a:avLst/>
            </a:prstGeom>
            <a:noFill/>
            <a:ln w="9525">
              <a:noFill/>
            </a:ln>
          </p:spPr>
          <p:txBody>
            <a:bodyPr>
              <a:spAutoFit/>
            </a:bodyPr>
            <a:p>
              <a:pPr algn="ctr" eaLnBrk="0" hangingPunct="0"/>
              <a:endParaRPr lang="zh-CN" altLang="en-US" sz="1865" dirty="0">
                <a:solidFill>
                  <a:srgbClr val="FF66FF"/>
                </a:solidFill>
                <a:latin typeface="Times New Roman" panose="02020603050405020304" pitchFamily="18" charset="0"/>
                <a:ea typeface="宋体" panose="02010600030101010101" pitchFamily="2" charset="-122"/>
              </a:endParaRPr>
            </a:p>
          </p:txBody>
        </p:sp>
      </p:grpSp>
      <p:grpSp>
        <p:nvGrpSpPr>
          <p:cNvPr id="99339" name="Group 25"/>
          <p:cNvGrpSpPr/>
          <p:nvPr/>
        </p:nvGrpSpPr>
        <p:grpSpPr>
          <a:xfrm>
            <a:off x="4070985" y="4538980"/>
            <a:ext cx="6913245" cy="1353820"/>
            <a:chOff x="0" y="0"/>
            <a:chExt cx="5262" cy="1270"/>
          </a:xfrm>
        </p:grpSpPr>
        <p:sp>
          <p:nvSpPr>
            <p:cNvPr id="99346" name="AutoShape 26"/>
            <p:cNvSpPr/>
            <p:nvPr/>
          </p:nvSpPr>
          <p:spPr>
            <a:xfrm>
              <a:off x="0" y="0"/>
              <a:ext cx="5262" cy="1270"/>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miter/>
              <a:headEnd type="none" w="med" len="med"/>
              <a:tailEnd type="none" w="med" len="med"/>
            </a:ln>
            <a:effectLst>
              <a:outerShdw dist="135003" dir="2928844" algn="ctr" rotWithShape="0">
                <a:srgbClr val="000000">
                  <a:alpha val="50000"/>
                </a:srgbClr>
              </a:outerShdw>
            </a:effectLst>
          </p:spPr>
          <p:txBody>
            <a:bodyPr wrap="none" anchor="ctr" anchorCtr="0"/>
            <a:p>
              <a:endParaRPr lang="zh-CN" altLang="en-US" sz="1865" dirty="0">
                <a:latin typeface="FrutigerNext LT Regular"/>
              </a:endParaRPr>
            </a:p>
          </p:txBody>
        </p:sp>
        <p:sp>
          <p:nvSpPr>
            <p:cNvPr id="100379" name="AutoShape 27"/>
            <p:cNvSpPr>
              <a:spLocks noChangeArrowheads="1"/>
            </p:cNvSpPr>
            <p:nvPr/>
          </p:nvSpPr>
          <p:spPr bwMode="auto">
            <a:xfrm>
              <a:off x="130" y="114"/>
              <a:ext cx="1119" cy="1091"/>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cap="flat" cmpd="sng">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0380" name="Freeform 28"/>
            <p:cNvSpPr/>
            <p:nvPr/>
          </p:nvSpPr>
          <p:spPr bwMode="auto">
            <a:xfrm>
              <a:off x="91" y="136"/>
              <a:ext cx="578" cy="55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0381" name="Text Box 29"/>
            <p:cNvSpPr txBox="1">
              <a:spLocks noChangeArrowheads="1"/>
            </p:cNvSpPr>
            <p:nvPr/>
          </p:nvSpPr>
          <p:spPr bwMode="auto">
            <a:xfrm>
              <a:off x="423" y="404"/>
              <a:ext cx="236"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algn="ctr" defTabSz="914400" eaLnBrk="0" hangingPunct="0">
                <a:buClrTx/>
                <a:buSzTx/>
                <a:buFont typeface="Arial" panose="020B0604020202020204" pitchFamily="34" charset="0"/>
                <a:buNone/>
                <a:defRPr/>
              </a:pPr>
              <a:endParaRPr kumimoji="0" lang="en-US" sz="3735" kern="1200" cap="none" spc="0" normalizeH="0" baseline="0" noProof="0" smtClean="0">
                <a:solidFill>
                  <a:srgbClr val="FFFFFF"/>
                </a:solidFill>
                <a:effectLst>
                  <a:outerShdw blurRad="38100" dist="38100" dir="2700000" algn="tl">
                    <a:srgbClr val="C0C0C0"/>
                  </a:outerShdw>
                </a:effectLst>
                <a:latin typeface="FrutigerNext LT Regular"/>
                <a:ea typeface="宋体" panose="02010600030101010101" pitchFamily="2" charset="-122"/>
                <a:cs typeface="+mn-cs"/>
              </a:endParaRPr>
            </a:p>
          </p:txBody>
        </p:sp>
        <p:sp>
          <p:nvSpPr>
            <p:cNvPr id="99350" name="Text Box 30"/>
            <p:cNvSpPr txBox="1"/>
            <p:nvPr/>
          </p:nvSpPr>
          <p:spPr>
            <a:xfrm>
              <a:off x="1361" y="46"/>
              <a:ext cx="3856" cy="490"/>
            </a:xfrm>
            <a:prstGeom prst="rect">
              <a:avLst/>
            </a:prstGeom>
            <a:noFill/>
            <a:ln w="9525">
              <a:noFill/>
            </a:ln>
          </p:spPr>
          <p:txBody>
            <a:bodyPr>
              <a:spAutoFit/>
            </a:bodyPr>
            <a:p>
              <a:pPr eaLnBrk="0" hangingPunct="0"/>
              <a:endParaRPr lang="en-US" altLang="zh-CN" sz="3735" dirty="0">
                <a:latin typeface="Times New Roman" panose="02020603050405020304" pitchFamily="18" charset="0"/>
                <a:ea typeface="宋体" panose="02010600030101010101" pitchFamily="2" charset="-122"/>
              </a:endParaRPr>
            </a:p>
          </p:txBody>
        </p:sp>
      </p:grpSp>
      <p:sp>
        <p:nvSpPr>
          <p:cNvPr id="99340" name="Text Box 32"/>
          <p:cNvSpPr txBox="1"/>
          <p:nvPr/>
        </p:nvSpPr>
        <p:spPr>
          <a:xfrm>
            <a:off x="5615517" y="1269577"/>
            <a:ext cx="5088467" cy="1419860"/>
          </a:xfrm>
          <a:prstGeom prst="rect">
            <a:avLst/>
          </a:prstGeom>
          <a:noFill/>
          <a:ln w="9525">
            <a:noFill/>
          </a:ln>
        </p:spPr>
        <p:txBody>
          <a:bodyPr>
            <a:spAutoFit/>
          </a:bodyPr>
          <a:p>
            <a:pPr>
              <a:lnSpc>
                <a:spcPct val="120000"/>
              </a:lnSpc>
              <a:spcBef>
                <a:spcPts val="0"/>
              </a:spcBef>
              <a:spcAft>
                <a:spcPts val="0"/>
              </a:spcAft>
            </a:pP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1、简易呼吸器：由呼吸囊、呼吸活瓣、面罩及衔接管组成</a:t>
            </a:r>
            <a:endPar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20000"/>
              </a:lnSpc>
              <a:spcBef>
                <a:spcPts val="0"/>
              </a:spcBef>
              <a:spcAft>
                <a:spcPts val="0"/>
              </a:spcAft>
            </a:pP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2、人工呼吸机：分定压型、定容型、混合型等</a:t>
            </a:r>
            <a:endPar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20000"/>
              </a:lnSpc>
              <a:spcBef>
                <a:spcPts val="0"/>
              </a:spcBef>
              <a:spcAft>
                <a:spcPts val="0"/>
              </a:spcAft>
            </a:pPr>
            <a:r>
              <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3、氧气装置</a:t>
            </a:r>
            <a:endParaRPr lang="zh-CN" altLang="en-US" sz="1800"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9341" name="Text Box 33"/>
          <p:cNvSpPr txBox="1"/>
          <p:nvPr/>
        </p:nvSpPr>
        <p:spPr>
          <a:xfrm>
            <a:off x="4104429" y="1700953"/>
            <a:ext cx="1344083" cy="398780"/>
          </a:xfrm>
          <a:prstGeom prst="rect">
            <a:avLst/>
          </a:prstGeom>
          <a:noFill/>
          <a:ln w="9525">
            <a:noFill/>
          </a:ln>
        </p:spPr>
        <p:txBody>
          <a:bodyPr>
            <a:spAutoFit/>
          </a:bodyPr>
          <a:p>
            <a:pPr algn="ctr"/>
            <a:r>
              <a:rPr lang="zh-CN" altLang="en-US" sz="2000" b="1" dirty="0">
                <a:latin typeface="微软雅黑" panose="020B0503020204020204" charset="-122"/>
                <a:ea typeface="微软雅黑" panose="020B0503020204020204" charset="-122"/>
              </a:rPr>
              <a:t>用物准备</a:t>
            </a:r>
            <a:endParaRPr lang="zh-CN" altLang="en-US" sz="2000" b="1" dirty="0">
              <a:latin typeface="微软雅黑" panose="020B0503020204020204" charset="-122"/>
              <a:ea typeface="微软雅黑" panose="020B0503020204020204" charset="-122"/>
            </a:endParaRPr>
          </a:p>
        </p:txBody>
      </p:sp>
      <p:sp>
        <p:nvSpPr>
          <p:cNvPr id="99342" name="Text Box 34"/>
          <p:cNvSpPr txBox="1"/>
          <p:nvPr/>
        </p:nvSpPr>
        <p:spPr>
          <a:xfrm>
            <a:off x="5807498" y="3101763"/>
            <a:ext cx="5088467" cy="922020"/>
          </a:xfrm>
          <a:prstGeom prst="rect">
            <a:avLst/>
          </a:prstGeom>
          <a:noFill/>
          <a:ln w="9525">
            <a:noFill/>
          </a:ln>
        </p:spPr>
        <p:txBody>
          <a:bodyPr>
            <a:spAutoFit/>
          </a:bodyPr>
          <a:p>
            <a:pPr>
              <a:lnSpc>
                <a:spcPct val="150000"/>
              </a:lnSpc>
            </a:pPr>
            <a:r>
              <a:rPr lang="zh-CN" altLang="en-US" sz="1800" dirty="0">
                <a:solidFill>
                  <a:schemeClr val="accent2"/>
                </a:solidFill>
                <a:latin typeface="微软雅黑" panose="020B0503020204020204" charset="-122"/>
                <a:ea typeface="微软雅黑" panose="020B0503020204020204" charset="-122"/>
                <a:sym typeface="Arial" panose="020B0604020202020204" pitchFamily="34" charset="0"/>
              </a:rPr>
              <a:t>了解人工呼吸器的目的、方法、注意事项及配合要点。</a:t>
            </a:r>
            <a:endParaRPr lang="zh-CN" altLang="en-US" sz="18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99343" name="Text Box 35"/>
          <p:cNvSpPr txBox="1"/>
          <p:nvPr/>
        </p:nvSpPr>
        <p:spPr>
          <a:xfrm>
            <a:off x="5895976" y="5084868"/>
            <a:ext cx="5088467" cy="398780"/>
          </a:xfrm>
          <a:prstGeom prst="rect">
            <a:avLst/>
          </a:prstGeom>
          <a:noFill/>
          <a:ln w="9525">
            <a:noFill/>
          </a:ln>
        </p:spPr>
        <p:txBody>
          <a:bodyPr>
            <a:spAutoFit/>
          </a:bodyPr>
          <a:p>
            <a:r>
              <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rPr>
              <a:t>安静、整洁、光线明亮、温湿度适宜。</a:t>
            </a:r>
            <a:endParaRPr lang="zh-CN" altLang="en-US" sz="2000"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99344" name="Text Box 36"/>
          <p:cNvSpPr txBox="1"/>
          <p:nvPr/>
        </p:nvSpPr>
        <p:spPr>
          <a:xfrm>
            <a:off x="4241800" y="3425190"/>
            <a:ext cx="1263015" cy="398780"/>
          </a:xfrm>
          <a:prstGeom prst="rect">
            <a:avLst/>
          </a:prstGeom>
          <a:noFill/>
          <a:ln w="9525">
            <a:noFill/>
          </a:ln>
        </p:spPr>
        <p:txBody>
          <a:bodyPr wrap="square">
            <a:spAutoFit/>
          </a:bodyPr>
          <a:p>
            <a:r>
              <a:rPr lang="zh-CN" altLang="en-US" sz="2000" b="1" dirty="0">
                <a:latin typeface="微软雅黑" panose="020B0503020204020204" charset="-122"/>
                <a:ea typeface="微软雅黑" panose="020B0503020204020204" charset="-122"/>
                <a:sym typeface="Arial" panose="020B0604020202020204" pitchFamily="34" charset="0"/>
              </a:rPr>
              <a:t>患者准备</a:t>
            </a:r>
            <a:endParaRPr lang="zh-CN" altLang="en-US" sz="2000" b="1" dirty="0">
              <a:latin typeface="微软雅黑" panose="020B0503020204020204" charset="-122"/>
              <a:ea typeface="微软雅黑" panose="020B0503020204020204" charset="-122"/>
              <a:sym typeface="Arial" panose="020B0604020202020204" pitchFamily="34" charset="0"/>
            </a:endParaRPr>
          </a:p>
        </p:txBody>
      </p:sp>
      <p:sp>
        <p:nvSpPr>
          <p:cNvPr id="99345" name="Text Box 37"/>
          <p:cNvSpPr txBox="1"/>
          <p:nvPr/>
        </p:nvSpPr>
        <p:spPr>
          <a:xfrm>
            <a:off x="4349115" y="5107940"/>
            <a:ext cx="1275715" cy="398780"/>
          </a:xfrm>
          <a:prstGeom prst="rect">
            <a:avLst/>
          </a:prstGeom>
          <a:noFill/>
          <a:ln w="9525">
            <a:noFill/>
          </a:ln>
        </p:spPr>
        <p:txBody>
          <a:bodyPr wrap="square">
            <a:spAutoFit/>
          </a:bodyPr>
          <a:p>
            <a:r>
              <a:rPr lang="zh-CN" altLang="en-US" sz="2000" b="1" dirty="0">
                <a:latin typeface="微软雅黑" panose="020B0503020204020204" charset="-122"/>
                <a:ea typeface="微软雅黑" panose="020B0503020204020204" charset="-122"/>
                <a:sym typeface="Arial" panose="020B0604020202020204" pitchFamily="34" charset="0"/>
              </a:rPr>
              <a:t>环境准备</a:t>
            </a:r>
            <a:endParaRPr lang="zh-CN" altLang="en-US" sz="2000" b="1" dirty="0">
              <a:latin typeface="微软雅黑" panose="020B0503020204020204" charset="-122"/>
              <a:ea typeface="微软雅黑" panose="020B0503020204020204" charset="-122"/>
              <a:sym typeface="Arial" panose="020B0604020202020204" pitchFamily="34" charset="0"/>
            </a:endParaRPr>
          </a:p>
        </p:txBody>
      </p:sp>
      <p:sp>
        <p:nvSpPr>
          <p:cNvPr id="23" name="Title 6"/>
          <p:cNvSpPr txBox="1"/>
          <p:nvPr>
            <p:custDataLst>
              <p:tags r:id="rId2"/>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6"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0357"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00358" name="Text Box 6"/>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grpSp>
        <p:nvGrpSpPr>
          <p:cNvPr id="2" name="组合 1"/>
          <p:cNvGrpSpPr/>
          <p:nvPr/>
        </p:nvGrpSpPr>
        <p:grpSpPr>
          <a:xfrm>
            <a:off x="1847850" y="1604645"/>
            <a:ext cx="8942070" cy="4493895"/>
            <a:chOff x="3250" y="2527"/>
            <a:chExt cx="14082" cy="7077"/>
          </a:xfrm>
        </p:grpSpPr>
        <p:graphicFrame>
          <p:nvGraphicFramePr>
            <p:cNvPr id="100359" name="Picture 11"/>
            <p:cNvGraphicFramePr>
              <a:graphicFrameLocks noChangeAspect="1"/>
            </p:cNvGraphicFramePr>
            <p:nvPr/>
          </p:nvGraphicFramePr>
          <p:xfrm>
            <a:off x="3250" y="2527"/>
            <a:ext cx="14083" cy="5443"/>
          </p:xfrm>
          <a:graphic>
            <a:graphicData uri="http://schemas.openxmlformats.org/presentationml/2006/ole">
              <mc:AlternateContent xmlns:mc="http://schemas.openxmlformats.org/markup-compatibility/2006">
                <mc:Choice xmlns:v="urn:schemas-microsoft-com:vml" Requires="v">
                  <p:oleObj spid="_x0000_s3076" name="" r:id="rId1" imgW="3630295" imgH="1402080" progId="Word.Picture.8">
                    <p:embed/>
                  </p:oleObj>
                </mc:Choice>
                <mc:Fallback>
                  <p:oleObj name="" r:id="rId1" imgW="3630295" imgH="1402080" progId="Word.Picture.8">
                    <p:embed/>
                    <p:pic>
                      <p:nvPicPr>
                        <p:cNvPr id="0" name="图片 3075"/>
                        <p:cNvPicPr/>
                        <p:nvPr/>
                      </p:nvPicPr>
                      <p:blipFill>
                        <a:blip r:embed="rId2"/>
                        <a:stretch>
                          <a:fillRect/>
                        </a:stretch>
                      </p:blipFill>
                      <p:spPr>
                        <a:xfrm>
                          <a:off x="3250" y="2527"/>
                          <a:ext cx="14083" cy="5443"/>
                        </a:xfrm>
                        <a:prstGeom prst="rect">
                          <a:avLst/>
                        </a:prstGeom>
                        <a:noFill/>
                        <a:ln w="38100">
                          <a:noFill/>
                          <a:miter/>
                        </a:ln>
                      </p:spPr>
                    </p:pic>
                  </p:oleObj>
                </mc:Fallback>
              </mc:AlternateContent>
            </a:graphicData>
          </a:graphic>
        </p:graphicFrame>
        <p:sp>
          <p:nvSpPr>
            <p:cNvPr id="100360" name="Text Box 8"/>
            <p:cNvSpPr txBox="1"/>
            <p:nvPr/>
          </p:nvSpPr>
          <p:spPr>
            <a:xfrm>
              <a:off x="7483" y="8880"/>
              <a:ext cx="6637" cy="725"/>
            </a:xfrm>
            <a:prstGeom prst="rect">
              <a:avLst/>
            </a:prstGeom>
            <a:noFill/>
            <a:ln w="9525">
              <a:noFill/>
            </a:ln>
          </p:spPr>
          <p:txBody>
            <a:bodyPr>
              <a:spAutoFit/>
            </a:bodyPr>
            <a:p>
              <a:r>
                <a:rPr lang="zh-CN" altLang="en-US" sz="2400" dirty="0">
                  <a:solidFill>
                    <a:schemeClr val="tx1"/>
                  </a:solidFill>
                  <a:latin typeface="FrutigerNext LT Regular"/>
                  <a:ea typeface="宋体" panose="02010600030101010101" pitchFamily="2" charset="-122"/>
                </a:rPr>
                <a:t>简易人工呼吸器</a:t>
              </a:r>
              <a:endParaRPr lang="zh-CN" altLang="en-US" sz="2400" dirty="0">
                <a:solidFill>
                  <a:schemeClr val="tx1"/>
                </a:solidFill>
                <a:latin typeface="FrutigerNext LT Regular"/>
                <a:ea typeface="宋体" panose="02010600030101010101" pitchFamily="2" charset="-122"/>
              </a:endParaRPr>
            </a:p>
          </p:txBody>
        </p:sp>
      </p:grpSp>
      <p:sp>
        <p:nvSpPr>
          <p:cNvPr id="23" name="Title 6"/>
          <p:cNvSpPr txBox="1"/>
          <p:nvPr>
            <p:custDataLst>
              <p:tags r:id="rId3"/>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6"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0357"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00358" name="Text Box 6"/>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4439920" y="692785"/>
            <a:ext cx="6705600" cy="5867400"/>
          </a:xfrm>
          <a:prstGeom prst="rect">
            <a:avLst/>
          </a:prstGeom>
        </p:spPr>
      </p:pic>
      <p:sp>
        <p:nvSpPr>
          <p:cNvPr id="4" name="文本框 3"/>
          <p:cNvSpPr txBox="1"/>
          <p:nvPr/>
        </p:nvSpPr>
        <p:spPr>
          <a:xfrm>
            <a:off x="983615" y="2277110"/>
            <a:ext cx="3164205" cy="521970"/>
          </a:xfrm>
          <a:prstGeom prst="rect">
            <a:avLst/>
          </a:prstGeom>
          <a:noFill/>
        </p:spPr>
        <p:txBody>
          <a:bodyPr wrap="square" rtlCol="0" anchor="t">
            <a:noAutofit/>
          </a:bodyPr>
          <a:p>
            <a:r>
              <a:rPr lang="zh-CN" altLang="en-US" sz="1800">
                <a:solidFill>
                  <a:schemeClr val="tx1"/>
                </a:solidFill>
                <a:latin typeface="微软雅黑" panose="020B0503020204020204" charset="-122"/>
                <a:ea typeface="微软雅黑" panose="020B0503020204020204" charset="-122"/>
                <a:cs typeface="微软雅黑" panose="020B0503020204020204" charset="-122"/>
              </a:rPr>
              <a:t>4. 操作程序（见表 13-3-5）</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6"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0357"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00358" name="Text Box 6"/>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567940" y="2204720"/>
            <a:ext cx="6591300" cy="27813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2"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grpSp>
        <p:nvGrpSpPr>
          <p:cNvPr id="104453" name="Group 5"/>
          <p:cNvGrpSpPr/>
          <p:nvPr/>
        </p:nvGrpSpPr>
        <p:grpSpPr>
          <a:xfrm>
            <a:off x="3733800" y="901277"/>
            <a:ext cx="4224867" cy="1439333"/>
            <a:chOff x="0" y="0"/>
            <a:chExt cx="1889" cy="1009"/>
          </a:xfrm>
        </p:grpSpPr>
        <p:grpSp>
          <p:nvGrpSpPr>
            <p:cNvPr id="104471" name="Group 6"/>
            <p:cNvGrpSpPr/>
            <p:nvPr/>
          </p:nvGrpSpPr>
          <p:grpSpPr>
            <a:xfrm>
              <a:off x="0" y="90"/>
              <a:ext cx="1889" cy="919"/>
              <a:chOff x="0" y="0"/>
              <a:chExt cx="1926" cy="937"/>
            </a:xfrm>
          </p:grpSpPr>
          <p:sp>
            <p:nvSpPr>
              <p:cNvPr id="105479" name="Oval 7"/>
              <p:cNvSpPr>
                <a:spLocks noChangeArrowheads="1"/>
              </p:cNvSpPr>
              <p:nvPr/>
            </p:nvSpPr>
            <p:spPr bwMode="auto">
              <a:xfrm>
                <a:off x="21" y="30"/>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0" name="Oval 8"/>
              <p:cNvSpPr>
                <a:spLocks noChangeArrowheads="1"/>
              </p:cNvSpPr>
              <p:nvPr/>
            </p:nvSpPr>
            <p:spPr bwMode="auto">
              <a:xfrm>
                <a:off x="0" y="0"/>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105481" name="Oval 9"/>
            <p:cNvSpPr>
              <a:spLocks noChangeArrowheads="1"/>
            </p:cNvSpPr>
            <p:nvPr/>
          </p:nvSpPr>
          <p:spPr bwMode="auto">
            <a:xfrm>
              <a:off x="89" y="0"/>
              <a:ext cx="1691" cy="845"/>
            </a:xfrm>
            <a:prstGeom prst="ellipse">
              <a:avLst/>
            </a:prstGeom>
            <a:gradFill rotWithShape="1">
              <a:gsLst>
                <a:gs pos="0">
                  <a:schemeClr val="accent2">
                    <a:gamma/>
                    <a:shade val="46275"/>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2" name="Oval 10"/>
            <p:cNvSpPr>
              <a:spLocks noChangeArrowheads="1"/>
            </p:cNvSpPr>
            <p:nvPr/>
          </p:nvSpPr>
          <p:spPr bwMode="auto">
            <a:xfrm>
              <a:off x="111" y="5"/>
              <a:ext cx="1650" cy="824"/>
            </a:xfrm>
            <a:prstGeom prst="ellipse">
              <a:avLst/>
            </a:prstGeom>
            <a:gradFill rotWithShape="1">
              <a:gsLst>
                <a:gs pos="0">
                  <a:schemeClr val="accent2">
                    <a:alpha val="0"/>
                  </a:schemeClr>
                </a:gs>
                <a:gs pos="100000">
                  <a:schemeClr val="accent2">
                    <a:gamma/>
                    <a:tint val="34902"/>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3" name="Oval 11"/>
            <p:cNvSpPr>
              <a:spLocks noChangeArrowheads="1"/>
            </p:cNvSpPr>
            <p:nvPr/>
          </p:nvSpPr>
          <p:spPr bwMode="auto">
            <a:xfrm>
              <a:off x="128" y="13"/>
              <a:ext cx="1570" cy="770"/>
            </a:xfrm>
            <a:prstGeom prst="ellipse">
              <a:avLst/>
            </a:prstGeom>
            <a:gradFill rotWithShape="1">
              <a:gsLst>
                <a:gs pos="0">
                  <a:schemeClr val="accent2">
                    <a:gamma/>
                    <a:shade val="79216"/>
                    <a:invGamma/>
                  </a:schemeClr>
                </a:gs>
                <a:gs pos="100000">
                  <a:schemeClr val="accent2">
                    <a:alpha val="48000"/>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4" name="Oval 12"/>
            <p:cNvSpPr>
              <a:spLocks noChangeArrowheads="1"/>
            </p:cNvSpPr>
            <p:nvPr/>
          </p:nvSpPr>
          <p:spPr bwMode="auto">
            <a:xfrm>
              <a:off x="211" y="30"/>
              <a:ext cx="1382" cy="624"/>
            </a:xfrm>
            <a:prstGeom prst="ellipse">
              <a:avLst/>
            </a:prstGeom>
            <a:gradFill rotWithShape="1">
              <a:gsLst>
                <a:gs pos="0">
                  <a:schemeClr val="accent2">
                    <a:gamma/>
                    <a:tint val="0"/>
                    <a:invGamma/>
                  </a:schemeClr>
                </a:gs>
                <a:gs pos="100000">
                  <a:schemeClr val="accent2">
                    <a:alpha val="37999"/>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sp>
        <p:nvSpPr>
          <p:cNvPr id="104454" name="AutoShape 13"/>
          <p:cNvSpPr/>
          <p:nvPr/>
        </p:nvSpPr>
        <p:spPr>
          <a:xfrm>
            <a:off x="478790" y="3420110"/>
            <a:ext cx="2400300" cy="2986405"/>
          </a:xfrm>
          <a:prstGeom prst="roundRect">
            <a:avLst>
              <a:gd name="adj" fmla="val 16667"/>
            </a:avLst>
          </a:prstGeom>
          <a:noFill/>
          <a:ln w="38100" cap="flat" cmpd="sng">
            <a:solidFill>
              <a:srgbClr val="FF9900"/>
            </a:solidFill>
            <a:prstDash val="solid"/>
            <a:miter/>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104455" name="Text Box 14"/>
          <p:cNvSpPr txBox="1"/>
          <p:nvPr/>
        </p:nvSpPr>
        <p:spPr>
          <a:xfrm>
            <a:off x="4627245" y="1124373"/>
            <a:ext cx="2192867" cy="475615"/>
          </a:xfrm>
          <a:prstGeom prst="rect">
            <a:avLst/>
          </a:prstGeom>
          <a:noFill/>
          <a:ln w="9525">
            <a:noFill/>
          </a:ln>
        </p:spPr>
        <p:txBody>
          <a:bodyPr>
            <a:spAutoFit/>
          </a:bodyPr>
          <a:p>
            <a:pPr algn="ctr"/>
            <a:r>
              <a:rPr lang="zh-CN" altLang="en-US" sz="2500" b="1" dirty="0">
                <a:latin typeface="微软雅黑" panose="020B0503020204020204" charset="-122"/>
                <a:ea typeface="微软雅黑" panose="020B0503020204020204" charset="-122"/>
              </a:rPr>
              <a:t>注意事项</a:t>
            </a:r>
            <a:endParaRPr lang="zh-CN" altLang="en-US" sz="2500" b="1" dirty="0">
              <a:latin typeface="微软雅黑" panose="020B0503020204020204" charset="-122"/>
              <a:ea typeface="微软雅黑" panose="020B0503020204020204" charset="-122"/>
            </a:endParaRPr>
          </a:p>
        </p:txBody>
      </p:sp>
      <p:sp>
        <p:nvSpPr>
          <p:cNvPr id="104456" name="Text Box 15"/>
          <p:cNvSpPr txBox="1"/>
          <p:nvPr/>
        </p:nvSpPr>
        <p:spPr>
          <a:xfrm>
            <a:off x="478791" y="3612938"/>
            <a:ext cx="2402416" cy="2143125"/>
          </a:xfrm>
          <a:prstGeom prst="rect">
            <a:avLst/>
          </a:prstGeom>
          <a:noFill/>
          <a:ln w="9525">
            <a:noFill/>
          </a:ln>
        </p:spPr>
        <p:txBody>
          <a:bodyPr>
            <a:spAutoFit/>
          </a:bodyPr>
          <a:p>
            <a:pPr algn="just">
              <a:lnSpc>
                <a:spcPts val="3200"/>
              </a:lnSpc>
            </a:pPr>
            <a:r>
              <a:rPr lang="zh-CN" altLang="en-US" sz="2000" dirty="0">
                <a:solidFill>
                  <a:schemeClr val="tx1"/>
                </a:solidFill>
                <a:latin typeface="微软雅黑" panose="020B0503020204020204" charset="-122"/>
                <a:ea typeface="微软雅黑" panose="020B0503020204020204" charset="-122"/>
                <a:sym typeface="Arial" panose="020B0604020202020204" pitchFamily="34" charset="0"/>
              </a:rPr>
              <a:t>使用辅助呼吸时必须保证呼吸道是通畅的，故需定期协助排痰，及时清除呼吸道分泌物。</a:t>
            </a:r>
            <a:endParaRPr lang="zh-CN" altLang="en-US" sz="20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04457" name="AutoShape 16"/>
          <p:cNvSpPr/>
          <p:nvPr/>
        </p:nvSpPr>
        <p:spPr>
          <a:xfrm>
            <a:off x="3552190" y="3420110"/>
            <a:ext cx="2400300" cy="2986405"/>
          </a:xfrm>
          <a:prstGeom prst="roundRect">
            <a:avLst>
              <a:gd name="adj" fmla="val 16667"/>
            </a:avLst>
          </a:prstGeom>
          <a:noFill/>
          <a:ln w="38100" cap="flat" cmpd="sng">
            <a:solidFill>
              <a:srgbClr val="FF9900"/>
            </a:solidFill>
            <a:prstDash val="solid"/>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104458" name="AutoShape 17"/>
          <p:cNvSpPr/>
          <p:nvPr/>
        </p:nvSpPr>
        <p:spPr>
          <a:xfrm>
            <a:off x="9408795" y="3420110"/>
            <a:ext cx="2400300" cy="2986405"/>
          </a:xfrm>
          <a:prstGeom prst="roundRect">
            <a:avLst>
              <a:gd name="adj" fmla="val 16667"/>
            </a:avLst>
          </a:prstGeom>
          <a:noFill/>
          <a:ln w="38100" cap="flat" cmpd="sng">
            <a:solidFill>
              <a:srgbClr val="FF9900"/>
            </a:solidFill>
            <a:prstDash val="solid"/>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104459" name="AutoShape 18"/>
          <p:cNvSpPr/>
          <p:nvPr/>
        </p:nvSpPr>
        <p:spPr>
          <a:xfrm>
            <a:off x="6433185" y="3420110"/>
            <a:ext cx="2400300" cy="2986405"/>
          </a:xfrm>
          <a:prstGeom prst="roundRect">
            <a:avLst>
              <a:gd name="adj" fmla="val 16667"/>
            </a:avLst>
          </a:prstGeom>
          <a:noFill/>
          <a:ln w="38100" cap="flat" cmpd="sng">
            <a:solidFill>
              <a:srgbClr val="FF9900"/>
            </a:solidFill>
            <a:prstDash val="solid"/>
            <a:headEnd type="none" w="med" len="med"/>
            <a:tailEnd type="none" w="med" len="med"/>
          </a:ln>
        </p:spPr>
        <p:txBody>
          <a:bodyPr wrap="none" anchor="ctr" anchorCtr="0"/>
          <a:p>
            <a:pPr algn="ctr" eaLnBrk="0" hangingPunct="0"/>
            <a:endParaRPr lang="zh-CN" altLang="en-US" sz="1865" dirty="0">
              <a:latin typeface="Verdana" panose="020B0604030504040204" pitchFamily="34" charset="0"/>
              <a:ea typeface="宋体" panose="02010600030101010101" pitchFamily="2" charset="-122"/>
            </a:endParaRPr>
          </a:p>
        </p:txBody>
      </p:sp>
      <p:sp>
        <p:nvSpPr>
          <p:cNvPr id="104460" name="Text Box 19"/>
          <p:cNvSpPr txBox="1"/>
          <p:nvPr/>
        </p:nvSpPr>
        <p:spPr>
          <a:xfrm>
            <a:off x="3671570" y="3803650"/>
            <a:ext cx="2214880" cy="1322070"/>
          </a:xfrm>
          <a:prstGeom prst="rect">
            <a:avLst/>
          </a:prstGeom>
          <a:noFill/>
          <a:ln w="9525">
            <a:noFill/>
          </a:ln>
        </p:spPr>
        <p:txBody>
          <a:bodyPr wrap="square">
            <a:spAutoFit/>
          </a:bodyPr>
          <a:p>
            <a:pPr algn="just">
              <a:lnSpc>
                <a:spcPts val="3200"/>
              </a:lnSpc>
            </a:pPr>
            <a:r>
              <a:rPr lang="zh-CN" altLang="en-US" sz="2000" dirty="0">
                <a:solidFill>
                  <a:schemeClr val="tx1"/>
                </a:solidFill>
                <a:latin typeface="微软雅黑" panose="020B0503020204020204" charset="-122"/>
                <a:ea typeface="微软雅黑" panose="020B0503020204020204" charset="-122"/>
                <a:sym typeface="Arial" panose="020B0604020202020204" pitchFamily="34" charset="0"/>
              </a:rPr>
              <a:t>若患者有自主呼吸，则人工呼吸应与自主呼吸同步。</a:t>
            </a:r>
            <a:endParaRPr lang="zh-CN" altLang="en-US" sz="20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04461" name="Text Box 20"/>
          <p:cNvSpPr txBox="1"/>
          <p:nvPr/>
        </p:nvSpPr>
        <p:spPr>
          <a:xfrm>
            <a:off x="6528224" y="3779944"/>
            <a:ext cx="2207683" cy="1732915"/>
          </a:xfrm>
          <a:prstGeom prst="rect">
            <a:avLst/>
          </a:prstGeom>
          <a:noFill/>
          <a:ln w="9525">
            <a:noFill/>
          </a:ln>
        </p:spPr>
        <p:txBody>
          <a:bodyPr>
            <a:spAutoFit/>
          </a:bodyPr>
          <a:p>
            <a:pPr algn="just">
              <a:lnSpc>
                <a:spcPts val="3200"/>
              </a:lnSpc>
            </a:pPr>
            <a:r>
              <a:rPr lang="zh-CN" altLang="en-US" sz="2000" dirty="0">
                <a:solidFill>
                  <a:schemeClr val="tx1"/>
                </a:solidFill>
                <a:latin typeface="微软雅黑" panose="020B0503020204020204" charset="-122"/>
                <a:ea typeface="微软雅黑" panose="020B0503020204020204" charset="-122"/>
                <a:sym typeface="Arial" panose="020B0604020202020204" pitchFamily="34" charset="0"/>
              </a:rPr>
              <a:t>使用呼吸机时注意监护，密切观察，并根据病情调节各参数。</a:t>
            </a:r>
            <a:endParaRPr lang="zh-CN" altLang="en-US" sz="20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04462" name="Text Box 21"/>
          <p:cNvSpPr txBox="1"/>
          <p:nvPr/>
        </p:nvSpPr>
        <p:spPr>
          <a:xfrm>
            <a:off x="9408795" y="3877310"/>
            <a:ext cx="2265680" cy="1732915"/>
          </a:xfrm>
          <a:prstGeom prst="rect">
            <a:avLst/>
          </a:prstGeom>
          <a:noFill/>
          <a:ln w="9525">
            <a:noFill/>
          </a:ln>
        </p:spPr>
        <p:txBody>
          <a:bodyPr wrap="square">
            <a:spAutoFit/>
          </a:bodyPr>
          <a:p>
            <a:pPr algn="just">
              <a:lnSpc>
                <a:spcPts val="3200"/>
              </a:lnSpc>
            </a:pPr>
            <a:r>
              <a:rPr lang="zh-CN" altLang="en-US" sz="2000" dirty="0">
                <a:solidFill>
                  <a:schemeClr val="tx1"/>
                </a:solidFill>
                <a:latin typeface="微软雅黑" panose="020B0503020204020204" charset="-122"/>
                <a:ea typeface="微软雅黑" panose="020B0503020204020204" charset="-122"/>
                <a:sym typeface="Arial" panose="020B0604020202020204" pitchFamily="34" charset="0"/>
              </a:rPr>
              <a:t>与患者有直接或间接接触的部件均应严格灭菌消毒，防止交叉感染。</a:t>
            </a:r>
            <a:endParaRPr lang="zh-CN" altLang="en-US" sz="20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05494" name="AutoShape 22"/>
          <p:cNvSpPr>
            <a:spLocks noChangeArrowheads="1"/>
          </p:cNvSpPr>
          <p:nvPr/>
        </p:nvSpPr>
        <p:spPr bwMode="auto">
          <a:xfrm>
            <a:off x="961391" y="2556722"/>
            <a:ext cx="1344084" cy="105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cmpd="sng">
            <a:solidFill>
              <a:schemeClr val="tx1"/>
            </a:solidFill>
            <a:round/>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95" name="AutoShape 23"/>
          <p:cNvSpPr>
            <a:spLocks noChangeArrowheads="1"/>
          </p:cNvSpPr>
          <p:nvPr/>
        </p:nvSpPr>
        <p:spPr bwMode="auto">
          <a:xfrm>
            <a:off x="4127924" y="2651972"/>
            <a:ext cx="1344084" cy="1058333"/>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96" name="AutoShape 24"/>
          <p:cNvSpPr>
            <a:spLocks noChangeArrowheads="1"/>
          </p:cNvSpPr>
          <p:nvPr/>
        </p:nvSpPr>
        <p:spPr bwMode="auto">
          <a:xfrm>
            <a:off x="6816091" y="2651972"/>
            <a:ext cx="1344084" cy="1058333"/>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97" name="AutoShape 25"/>
          <p:cNvSpPr>
            <a:spLocks noChangeArrowheads="1"/>
          </p:cNvSpPr>
          <p:nvPr/>
        </p:nvSpPr>
        <p:spPr bwMode="auto">
          <a:xfrm>
            <a:off x="9984740" y="2651972"/>
            <a:ext cx="1341967" cy="1058333"/>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4467" name="Text Box 26"/>
          <p:cNvSpPr txBox="1"/>
          <p:nvPr/>
        </p:nvSpPr>
        <p:spPr>
          <a:xfrm>
            <a:off x="1403773" y="2844589"/>
            <a:ext cx="516467" cy="420370"/>
          </a:xfrm>
          <a:prstGeom prst="rect">
            <a:avLst/>
          </a:prstGeom>
          <a:noFill/>
          <a:ln w="9525">
            <a:noFill/>
          </a:ln>
        </p:spPr>
        <p:txBody>
          <a:bodyPr>
            <a:spAutoFit/>
          </a:bodyPr>
          <a:p>
            <a:r>
              <a:rPr lang="zh-CN" altLang="en-US" sz="2135" b="1" dirty="0">
                <a:solidFill>
                  <a:schemeClr val="tx1"/>
                </a:solidFill>
                <a:latin typeface="宋体" panose="02010600030101010101" pitchFamily="2" charset="-122"/>
                <a:ea typeface="宋体" panose="02010600030101010101" pitchFamily="2" charset="-122"/>
              </a:rPr>
              <a:t>1</a:t>
            </a:r>
            <a:endParaRPr lang="zh-CN" altLang="en-US" sz="2135" b="1" dirty="0">
              <a:solidFill>
                <a:schemeClr val="tx1"/>
              </a:solidFill>
              <a:latin typeface="宋体" panose="02010600030101010101" pitchFamily="2" charset="-122"/>
              <a:ea typeface="宋体" panose="02010600030101010101" pitchFamily="2" charset="-122"/>
            </a:endParaRPr>
          </a:p>
        </p:txBody>
      </p:sp>
      <p:sp>
        <p:nvSpPr>
          <p:cNvPr id="104468" name="Text Box 27"/>
          <p:cNvSpPr txBox="1"/>
          <p:nvPr/>
        </p:nvSpPr>
        <p:spPr>
          <a:xfrm>
            <a:off x="4608407" y="2939838"/>
            <a:ext cx="508000" cy="420370"/>
          </a:xfrm>
          <a:prstGeom prst="rect">
            <a:avLst/>
          </a:prstGeom>
          <a:noFill/>
          <a:ln w="9525">
            <a:noFill/>
          </a:ln>
        </p:spPr>
        <p:txBody>
          <a:bodyPr>
            <a:spAutoFit/>
          </a:bodyPr>
          <a:p>
            <a:r>
              <a:rPr lang="zh-CN" altLang="en-US" sz="2135" b="1" dirty="0">
                <a:solidFill>
                  <a:schemeClr val="tx1"/>
                </a:solidFill>
                <a:latin typeface="宋体" panose="02010600030101010101" pitchFamily="2" charset="-122"/>
                <a:ea typeface="宋体" panose="02010600030101010101" pitchFamily="2" charset="-122"/>
              </a:rPr>
              <a:t>2</a:t>
            </a:r>
            <a:endParaRPr lang="zh-CN" altLang="en-US" sz="2135" b="1" dirty="0">
              <a:solidFill>
                <a:schemeClr val="tx1"/>
              </a:solidFill>
              <a:latin typeface="宋体" panose="02010600030101010101" pitchFamily="2" charset="-122"/>
              <a:ea typeface="宋体" panose="02010600030101010101" pitchFamily="2" charset="-122"/>
            </a:endParaRPr>
          </a:p>
        </p:txBody>
      </p:sp>
      <p:sp>
        <p:nvSpPr>
          <p:cNvPr id="104469" name="Text Box 28"/>
          <p:cNvSpPr txBox="1"/>
          <p:nvPr/>
        </p:nvSpPr>
        <p:spPr>
          <a:xfrm>
            <a:off x="7199207" y="2939838"/>
            <a:ext cx="414867" cy="420370"/>
          </a:xfrm>
          <a:prstGeom prst="rect">
            <a:avLst/>
          </a:prstGeom>
          <a:noFill/>
          <a:ln w="9525">
            <a:noFill/>
          </a:ln>
        </p:spPr>
        <p:txBody>
          <a:bodyPr>
            <a:spAutoFit/>
          </a:bodyPr>
          <a:p>
            <a:r>
              <a:rPr lang="zh-CN" altLang="en-US" sz="2135" b="1" dirty="0">
                <a:solidFill>
                  <a:schemeClr val="tx1"/>
                </a:solidFill>
                <a:latin typeface="宋体" panose="02010600030101010101" pitchFamily="2" charset="-122"/>
                <a:ea typeface="宋体" panose="02010600030101010101" pitchFamily="2" charset="-122"/>
              </a:rPr>
              <a:t>3</a:t>
            </a:r>
            <a:endParaRPr lang="zh-CN" altLang="en-US" sz="2135" b="1" dirty="0">
              <a:solidFill>
                <a:schemeClr val="tx1"/>
              </a:solidFill>
              <a:latin typeface="宋体" panose="02010600030101010101" pitchFamily="2" charset="-122"/>
              <a:ea typeface="宋体" panose="02010600030101010101" pitchFamily="2" charset="-122"/>
            </a:endParaRPr>
          </a:p>
        </p:txBody>
      </p:sp>
      <p:sp>
        <p:nvSpPr>
          <p:cNvPr id="104470" name="Text Box 29"/>
          <p:cNvSpPr txBox="1"/>
          <p:nvPr/>
        </p:nvSpPr>
        <p:spPr>
          <a:xfrm>
            <a:off x="10456757" y="2939838"/>
            <a:ext cx="412749" cy="420370"/>
          </a:xfrm>
          <a:prstGeom prst="rect">
            <a:avLst/>
          </a:prstGeom>
          <a:noFill/>
          <a:ln w="9525">
            <a:noFill/>
          </a:ln>
        </p:spPr>
        <p:txBody>
          <a:bodyPr>
            <a:spAutoFit/>
          </a:bodyPr>
          <a:p>
            <a:r>
              <a:rPr lang="zh-CN" altLang="en-US" sz="2135" b="1" dirty="0">
                <a:solidFill>
                  <a:schemeClr val="tx1"/>
                </a:solidFill>
                <a:latin typeface="宋体" panose="02010600030101010101" pitchFamily="2" charset="-122"/>
                <a:ea typeface="宋体" panose="02010600030101010101" pitchFamily="2" charset="-122"/>
              </a:rPr>
              <a:t>4</a:t>
            </a:r>
            <a:endParaRPr lang="zh-CN" altLang="en-US" sz="2135" b="1" dirty="0">
              <a:solidFill>
                <a:schemeClr val="tx1"/>
              </a:solidFill>
              <a:latin typeface="宋体" panose="02010600030101010101" pitchFamily="2" charset="-122"/>
              <a:ea typeface="宋体" panose="02010600030101010101" pitchFamily="2" charset="-122"/>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病情观察</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6"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5477"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05478" name="Text Box 6"/>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6503" name="弧边矩形 2564"/>
          <p:cNvSpPr/>
          <p:nvPr/>
        </p:nvSpPr>
        <p:spPr bwMode="auto">
          <a:xfrm>
            <a:off x="2522856" y="2266044"/>
            <a:ext cx="3274238" cy="1751298"/>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noFill/>
          <a:ln w="9525" cmpd="sng">
            <a:solidFill>
              <a:schemeClr val="folHlink"/>
            </a:solidFill>
            <a:round/>
          </a:ln>
          <a:effectLst>
            <a:outerShdw dist="17961" dir="2700000" algn="ctr" rotWithShape="0">
              <a:schemeClr val="folHlink">
                <a:gamma/>
                <a:shade val="60000"/>
                <a:invGamma/>
              </a:schemeClr>
            </a:outerShdw>
          </a:effectLst>
          <a:extLst>
            <a:ext uri="{909E8E84-426E-40DD-AFC4-6F175D3DCCD1}">
              <a14:hiddenFill xmlns:a14="http://schemas.microsoft.com/office/drawing/2010/main">
                <a:solidFill>
                  <a:schemeClr val="accent1"/>
                </a:solidFill>
              </a14:hiddenFill>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04" name="弧边矩形 2564"/>
          <p:cNvSpPr/>
          <p:nvPr/>
        </p:nvSpPr>
        <p:spPr bwMode="auto">
          <a:xfrm>
            <a:off x="6712201" y="2266044"/>
            <a:ext cx="3274238" cy="1751298"/>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noFill/>
          <a:ln w="9525" cap="flat" cmpd="sng">
            <a:solidFill>
              <a:schemeClr val="folHlink"/>
            </a:solidFill>
            <a:bevel/>
          </a:ln>
          <a:effectLst>
            <a:outerShdw dist="17961" dir="2700000" algn="ctr" rotWithShape="0">
              <a:schemeClr val="folHlink">
                <a:gamma/>
                <a:shade val="60000"/>
                <a:invGamma/>
              </a:schemeClr>
            </a:outerShdw>
          </a:effectLst>
          <a:extLst>
            <a:ext uri="{909E8E84-426E-40DD-AFC4-6F175D3DCCD1}">
              <a14:hiddenFill xmlns:a14="http://schemas.microsoft.com/office/drawing/2010/main">
                <a:solidFill>
                  <a:schemeClr val="accent1"/>
                </a:solidFill>
              </a14:hiddenFill>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05" name="弧边矩形 2564"/>
          <p:cNvSpPr/>
          <p:nvPr/>
        </p:nvSpPr>
        <p:spPr bwMode="auto">
          <a:xfrm>
            <a:off x="6787761" y="4626854"/>
            <a:ext cx="3274238" cy="1751298"/>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noFill/>
          <a:ln w="9525" cap="flat" cmpd="sng">
            <a:solidFill>
              <a:schemeClr val="folHlink"/>
            </a:solidFill>
            <a:bevel/>
          </a:ln>
          <a:effectLst>
            <a:outerShdw dist="17961" dir="2700000" algn="ctr" rotWithShape="0">
              <a:schemeClr val="folHlink">
                <a:gamma/>
                <a:shade val="60000"/>
                <a:invGamma/>
              </a:schemeClr>
            </a:outerShdw>
          </a:effectLst>
          <a:extLst>
            <a:ext uri="{909E8E84-426E-40DD-AFC4-6F175D3DCCD1}">
              <a14:hiddenFill xmlns:a14="http://schemas.microsoft.com/office/drawing/2010/main">
                <a:solidFill>
                  <a:schemeClr val="accent1"/>
                </a:solidFill>
              </a14:hiddenFill>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06" name="弧边矩形 2564"/>
          <p:cNvSpPr/>
          <p:nvPr/>
        </p:nvSpPr>
        <p:spPr bwMode="auto">
          <a:xfrm>
            <a:off x="2522856" y="4626854"/>
            <a:ext cx="3274238" cy="1751298"/>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noFill/>
          <a:ln w="9525" cap="flat" cmpd="sng">
            <a:solidFill>
              <a:schemeClr val="folHlink"/>
            </a:solidFill>
            <a:bevel/>
          </a:ln>
          <a:effectLst>
            <a:outerShdw dist="17961" dir="2700000" algn="ctr" rotWithShape="0">
              <a:schemeClr val="folHlink">
                <a:gamma/>
                <a:shade val="60000"/>
                <a:invGamma/>
              </a:schemeClr>
            </a:outerShdw>
          </a:effectLst>
          <a:extLst>
            <a:ext uri="{909E8E84-426E-40DD-AFC4-6F175D3DCCD1}">
              <a14:hiddenFill xmlns:a14="http://schemas.microsoft.com/office/drawing/2010/main">
                <a:solidFill>
                  <a:schemeClr val="accent1"/>
                </a:solidFill>
              </a14:hiddenFill>
            </a:ext>
          </a:ex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grpSp>
        <p:nvGrpSpPr>
          <p:cNvPr id="2" name="组合 1"/>
          <p:cNvGrpSpPr/>
          <p:nvPr/>
        </p:nvGrpSpPr>
        <p:grpSpPr>
          <a:xfrm>
            <a:off x="4509770" y="823595"/>
            <a:ext cx="3793490" cy="731520"/>
            <a:chOff x="7102" y="1862"/>
            <a:chExt cx="5974" cy="1152"/>
          </a:xfrm>
        </p:grpSpPr>
        <p:sp>
          <p:nvSpPr>
            <p:cNvPr id="106507" name="弧边矩形 2564"/>
            <p:cNvSpPr/>
            <p:nvPr/>
          </p:nvSpPr>
          <p:spPr bwMode="auto">
            <a:xfrm>
              <a:off x="7102" y="1862"/>
              <a:ext cx="5975" cy="1152"/>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solidFill>
              <a:srgbClr val="CCFFFF"/>
            </a:solidFill>
            <a:ln w="9525" cap="flat" cmpd="sng">
              <a:solidFill>
                <a:schemeClr val="folHlink"/>
              </a:solidFill>
              <a:miter lim="800000"/>
            </a:ln>
            <a:effectLst>
              <a:outerShdw dist="17961" dir="2700000" algn="ctr" rotWithShape="0">
                <a:schemeClr val="folHlink">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4" name="Text Box 12"/>
            <p:cNvSpPr txBox="1"/>
            <p:nvPr/>
          </p:nvSpPr>
          <p:spPr>
            <a:xfrm>
              <a:off x="7519" y="2036"/>
              <a:ext cx="5090" cy="749"/>
            </a:xfrm>
            <a:prstGeom prst="rect">
              <a:avLst/>
            </a:prstGeom>
            <a:noFill/>
            <a:ln w="9525">
              <a:noFill/>
            </a:ln>
          </p:spPr>
          <p:txBody>
            <a:bodyPr>
              <a:spAutoFit/>
            </a:bodyPr>
            <a:p>
              <a:pPr algn="ctr"/>
              <a:r>
                <a:rPr lang="zh-CN" altLang="en-US" sz="2500" b="1" dirty="0">
                  <a:solidFill>
                    <a:schemeClr val="tx1"/>
                  </a:solidFill>
                  <a:latin typeface="微软雅黑" panose="020B0503020204020204" charset="-122"/>
                  <a:ea typeface="微软雅黑" panose="020B0503020204020204" charset="-122"/>
                </a:rPr>
                <a:t>健康教育</a:t>
              </a:r>
              <a:endParaRPr lang="zh-CN" altLang="en-US" sz="2500" b="1" dirty="0">
                <a:solidFill>
                  <a:schemeClr val="tx1"/>
                </a:solidFill>
                <a:latin typeface="微软雅黑" panose="020B0503020204020204" charset="-122"/>
                <a:ea typeface="微软雅黑" panose="020B0503020204020204" charset="-122"/>
              </a:endParaRPr>
            </a:p>
          </p:txBody>
        </p:sp>
      </p:grpSp>
      <p:sp>
        <p:nvSpPr>
          <p:cNvPr id="106509" name="弧边矩形 2597"/>
          <p:cNvSpPr/>
          <p:nvPr/>
        </p:nvSpPr>
        <p:spPr bwMode="auto">
          <a:xfrm>
            <a:off x="3511843" y="1960449"/>
            <a:ext cx="1371822" cy="381155"/>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solidFill>
            <a:srgbClr val="CCFFFF"/>
          </a:solidFill>
          <a:ln w="9525" cmpd="sng">
            <a:solidFill>
              <a:schemeClr val="tx1"/>
            </a:solidFill>
            <a:round/>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10" name="弧边矩形 2597"/>
          <p:cNvSpPr/>
          <p:nvPr/>
        </p:nvSpPr>
        <p:spPr bwMode="auto">
          <a:xfrm>
            <a:off x="7701189" y="1960449"/>
            <a:ext cx="1371822" cy="381155"/>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solidFill>
            <a:srgbClr val="CCFFFF"/>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11" name="弧边矩形 2597"/>
          <p:cNvSpPr/>
          <p:nvPr/>
        </p:nvSpPr>
        <p:spPr bwMode="auto">
          <a:xfrm>
            <a:off x="3511843" y="4398497"/>
            <a:ext cx="1371822" cy="381155"/>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solidFill>
            <a:srgbClr val="CCFFFF"/>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6512" name="弧边矩形 2597"/>
          <p:cNvSpPr/>
          <p:nvPr/>
        </p:nvSpPr>
        <p:spPr bwMode="auto">
          <a:xfrm>
            <a:off x="7853987" y="4398497"/>
            <a:ext cx="1370143" cy="381155"/>
          </a:xfrm>
          <a:custGeom>
            <a:avLst/>
            <a:gdLst>
              <a:gd name="T0" fmla="*/ 33069 w 432472"/>
              <a:gd name="T1" fmla="*/ 0 h 216024"/>
              <a:gd name="T2" fmla="*/ 399403 w 432472"/>
              <a:gd name="T3" fmla="*/ 0 h 216024"/>
              <a:gd name="T4" fmla="*/ 415479 w 432472"/>
              <a:gd name="T5" fmla="*/ 23844 h 216024"/>
              <a:gd name="T6" fmla="*/ 432472 w 432472"/>
              <a:gd name="T7" fmla="*/ 108013 h 216024"/>
              <a:gd name="T8" fmla="*/ 415479 w 432472"/>
              <a:gd name="T9" fmla="*/ 192182 h 216024"/>
              <a:gd name="T10" fmla="*/ 399405 w 432472"/>
              <a:gd name="T11" fmla="*/ 216024 h 216024"/>
              <a:gd name="T12" fmla="*/ 33068 w 432472"/>
              <a:gd name="T13" fmla="*/ 216024 h 216024"/>
              <a:gd name="T14" fmla="*/ 16993 w 432472"/>
              <a:gd name="T15" fmla="*/ 192182 h 216024"/>
              <a:gd name="T16" fmla="*/ 0 w 432472"/>
              <a:gd name="T17" fmla="*/ 108013 h 216024"/>
              <a:gd name="T18" fmla="*/ 16993 w 432472"/>
              <a:gd name="T19" fmla="*/ 23844 h 216024"/>
              <a:gd name="T20" fmla="*/ 33069 w 432472"/>
              <a:gd name="T21" fmla="*/ 0 h 216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lnTo>
                  <a:pt x="33069" y="0"/>
                </a:lnTo>
                <a:close/>
              </a:path>
            </a:pathLst>
          </a:custGeom>
          <a:solidFill>
            <a:srgbClr val="CCFFFF"/>
          </a:solidFill>
          <a:ln w="9525" cap="flat" cmpd="sng">
            <a:solidFill>
              <a:schemeClr val="tx1"/>
            </a:solidFill>
            <a:bevel/>
          </a:ln>
          <a:effectLst>
            <a:outerShdw dist="17961" dir="2700000" algn="ctr" rotWithShape="0">
              <a:schemeClr val="tx1">
                <a:gamma/>
                <a:shade val="60000"/>
                <a:invGamma/>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05489" name="Text Box 17"/>
          <p:cNvSpPr txBox="1"/>
          <p:nvPr/>
        </p:nvSpPr>
        <p:spPr>
          <a:xfrm>
            <a:off x="2673974" y="2699251"/>
            <a:ext cx="3047560" cy="911860"/>
          </a:xfrm>
          <a:prstGeom prst="rect">
            <a:avLst/>
          </a:prstGeom>
          <a:noFill/>
          <a:ln w="9525">
            <a:noFill/>
          </a:ln>
        </p:spPr>
        <p:txBody>
          <a:bodyPr>
            <a:spAutoFit/>
          </a:bodyPr>
          <a:p>
            <a:pPr>
              <a:lnSpc>
                <a:spcPts val="3200"/>
              </a:lnSpc>
            </a:pPr>
            <a:r>
              <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rPr>
              <a:t>向患者或家属讲解呼吸对健康和生命的重要性。</a:t>
            </a:r>
            <a:endPar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105490" name="Text Box 18"/>
          <p:cNvSpPr txBox="1"/>
          <p:nvPr/>
        </p:nvSpPr>
        <p:spPr>
          <a:xfrm>
            <a:off x="6940558" y="2417163"/>
            <a:ext cx="3045881" cy="1424940"/>
          </a:xfrm>
          <a:prstGeom prst="rect">
            <a:avLst/>
          </a:prstGeom>
          <a:noFill/>
          <a:ln w="9525">
            <a:noFill/>
          </a:ln>
        </p:spPr>
        <p:txBody>
          <a:bodyPr>
            <a:spAutoFit/>
          </a:bodyPr>
          <a:p>
            <a:pPr>
              <a:lnSpc>
                <a:spcPts val="2600"/>
              </a:lnSpc>
            </a:pPr>
            <a:r>
              <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rPr>
              <a:t>对清醒患者和家属介绍使用呼吸机的作用、目的及其必要性，克服其恐惧心理。</a:t>
            </a:r>
            <a:endPar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105491" name="Text Box 19"/>
          <p:cNvSpPr txBox="1"/>
          <p:nvPr/>
        </p:nvSpPr>
        <p:spPr>
          <a:xfrm>
            <a:off x="2826772" y="5008010"/>
            <a:ext cx="2743644" cy="911860"/>
          </a:xfrm>
          <a:prstGeom prst="rect">
            <a:avLst/>
          </a:prstGeom>
          <a:noFill/>
          <a:ln w="9525">
            <a:noFill/>
          </a:ln>
        </p:spPr>
        <p:txBody>
          <a:bodyPr>
            <a:spAutoFit/>
          </a:bodyPr>
          <a:p>
            <a:pPr>
              <a:lnSpc>
                <a:spcPts val="3200"/>
              </a:lnSpc>
            </a:pPr>
            <a:r>
              <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rPr>
              <a:t>教育患者及家属保持室内环境安静、卫生。</a:t>
            </a:r>
            <a:endPar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105492" name="Text Box 20"/>
          <p:cNvSpPr txBox="1"/>
          <p:nvPr/>
        </p:nvSpPr>
        <p:spPr>
          <a:xfrm>
            <a:off x="7091677" y="4932450"/>
            <a:ext cx="2743644" cy="1322070"/>
          </a:xfrm>
          <a:prstGeom prst="rect">
            <a:avLst/>
          </a:prstGeom>
          <a:noFill/>
          <a:ln w="9525">
            <a:noFill/>
          </a:ln>
        </p:spPr>
        <p:txBody>
          <a:bodyPr>
            <a:spAutoFit/>
          </a:bodyPr>
          <a:p>
            <a:pPr>
              <a:lnSpc>
                <a:spcPts val="3200"/>
              </a:lnSpc>
            </a:pPr>
            <a:r>
              <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rPr>
              <a:t>讲述呼吸机报警的常见原因，以免增加患者及家属的思想负担。</a:t>
            </a:r>
            <a:endParaRPr lang="zh-CN" altLang="en-US" sz="2000" b="1"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105493" name="Text Box 21"/>
          <p:cNvSpPr txBox="1"/>
          <p:nvPr/>
        </p:nvSpPr>
        <p:spPr>
          <a:xfrm>
            <a:off x="3892998" y="1884890"/>
            <a:ext cx="690108" cy="583565"/>
          </a:xfrm>
          <a:prstGeom prst="rect">
            <a:avLst/>
          </a:prstGeom>
          <a:noFill/>
          <a:ln w="9525">
            <a:noFill/>
          </a:ln>
        </p:spPr>
        <p:txBody>
          <a:bodyPr>
            <a:spAutoFit/>
          </a:bodyPr>
          <a:p>
            <a:r>
              <a:rPr lang="zh-CN" altLang="en-US" sz="3200" b="1" dirty="0">
                <a:solidFill>
                  <a:schemeClr val="tx1"/>
                </a:solidFill>
                <a:latin typeface="宋体" panose="02010600030101010101" pitchFamily="2" charset="-122"/>
                <a:ea typeface="宋体" panose="02010600030101010101" pitchFamily="2" charset="-122"/>
              </a:rPr>
              <a:t>1</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05494" name="Text Box 22"/>
          <p:cNvSpPr txBox="1"/>
          <p:nvPr/>
        </p:nvSpPr>
        <p:spPr>
          <a:xfrm>
            <a:off x="8235142" y="1960449"/>
            <a:ext cx="676675" cy="501650"/>
          </a:xfrm>
          <a:prstGeom prst="rect">
            <a:avLst/>
          </a:prstGeom>
          <a:noFill/>
          <a:ln w="9525">
            <a:noFill/>
          </a:ln>
        </p:spPr>
        <p:txBody>
          <a:bodyPr>
            <a:spAutoFit/>
          </a:bodyPr>
          <a:p>
            <a:r>
              <a:rPr lang="zh-CN" altLang="en-US" sz="2665" b="1" dirty="0">
                <a:solidFill>
                  <a:schemeClr val="tx1"/>
                </a:solidFill>
                <a:latin typeface="宋体" panose="02010600030101010101" pitchFamily="2" charset="-122"/>
                <a:ea typeface="宋体" panose="02010600030101010101" pitchFamily="2" charset="-122"/>
              </a:rPr>
              <a:t>2</a:t>
            </a:r>
            <a:endParaRPr lang="zh-CN" altLang="en-US" sz="2665" b="1" dirty="0">
              <a:solidFill>
                <a:schemeClr val="tx1"/>
              </a:solidFill>
              <a:latin typeface="宋体" panose="02010600030101010101" pitchFamily="2" charset="-122"/>
              <a:ea typeface="宋体" panose="02010600030101010101" pitchFamily="2" charset="-122"/>
            </a:endParaRPr>
          </a:p>
        </p:txBody>
      </p:sp>
      <p:sp>
        <p:nvSpPr>
          <p:cNvPr id="105495" name="Text Box 23"/>
          <p:cNvSpPr txBox="1"/>
          <p:nvPr/>
        </p:nvSpPr>
        <p:spPr>
          <a:xfrm>
            <a:off x="3817439" y="4398497"/>
            <a:ext cx="775743" cy="501650"/>
          </a:xfrm>
          <a:prstGeom prst="rect">
            <a:avLst/>
          </a:prstGeom>
          <a:noFill/>
          <a:ln w="9525">
            <a:noFill/>
          </a:ln>
        </p:spPr>
        <p:txBody>
          <a:bodyPr>
            <a:spAutoFit/>
          </a:bodyPr>
          <a:p>
            <a:pPr algn="ctr"/>
            <a:r>
              <a:rPr lang="zh-CN" altLang="en-US" sz="2665" b="1" dirty="0">
                <a:solidFill>
                  <a:schemeClr val="tx1"/>
                </a:solidFill>
                <a:latin typeface="宋体" panose="02010600030101010101" pitchFamily="2" charset="-122"/>
                <a:ea typeface="宋体" panose="02010600030101010101" pitchFamily="2" charset="-122"/>
              </a:rPr>
              <a:t>3</a:t>
            </a:r>
            <a:endParaRPr lang="zh-CN" altLang="en-US" sz="2665" b="1" dirty="0">
              <a:solidFill>
                <a:schemeClr val="tx1"/>
              </a:solidFill>
              <a:latin typeface="宋体" panose="02010600030101010101" pitchFamily="2" charset="-122"/>
              <a:ea typeface="宋体" panose="02010600030101010101" pitchFamily="2" charset="-122"/>
            </a:endParaRPr>
          </a:p>
        </p:txBody>
      </p:sp>
      <p:sp>
        <p:nvSpPr>
          <p:cNvPr id="105496" name="Text Box 24"/>
          <p:cNvSpPr txBox="1"/>
          <p:nvPr/>
        </p:nvSpPr>
        <p:spPr>
          <a:xfrm>
            <a:off x="8157904" y="4398497"/>
            <a:ext cx="780779" cy="501650"/>
          </a:xfrm>
          <a:prstGeom prst="rect">
            <a:avLst/>
          </a:prstGeom>
          <a:noFill/>
          <a:ln w="9525">
            <a:noFill/>
          </a:ln>
        </p:spPr>
        <p:txBody>
          <a:bodyPr>
            <a:spAutoFit/>
          </a:bodyPr>
          <a:p>
            <a:pPr algn="ctr"/>
            <a:r>
              <a:rPr lang="zh-CN" altLang="en-US" sz="2665" b="1" dirty="0">
                <a:solidFill>
                  <a:schemeClr val="tx1"/>
                </a:solidFill>
                <a:latin typeface="宋体" panose="02010600030101010101" pitchFamily="2" charset="-122"/>
                <a:ea typeface="宋体" panose="02010600030101010101" pitchFamily="2" charset="-122"/>
              </a:rPr>
              <a:t>4</a:t>
            </a:r>
            <a:endParaRPr lang="zh-CN" altLang="en-US" sz="2665" b="1" dirty="0">
              <a:solidFill>
                <a:schemeClr val="tx1"/>
              </a:solidFill>
              <a:latin typeface="宋体" panose="02010600030101010101" pitchFamily="2" charset="-122"/>
              <a:ea typeface="宋体" panose="02010600030101010101" pitchFamily="2" charset="-122"/>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6" name="Text Box 4"/>
          <p:cNvSpPr txBox="1"/>
          <p:nvPr/>
        </p:nvSpPr>
        <p:spPr>
          <a:xfrm>
            <a:off x="5410200" y="1672167"/>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100357"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00358" name="Text Box 6"/>
          <p:cNvSpPr txBox="1"/>
          <p:nvPr/>
        </p:nvSpPr>
        <p:spPr>
          <a:xfrm>
            <a:off x="6481233" y="3333751"/>
            <a:ext cx="309880" cy="378460"/>
          </a:xfrm>
          <a:prstGeom prst="rect">
            <a:avLst/>
          </a:prstGeom>
          <a:noFill/>
          <a:ln w="9525">
            <a:noFill/>
          </a:ln>
        </p:spPr>
        <p:txBody>
          <a:bodyPr wrap="none">
            <a:spAutoFit/>
          </a:bodyPr>
          <a:p>
            <a:endParaRPr lang="zh-CN" altLang="zh-CN" sz="1865" dirty="0">
              <a:latin typeface="FrutigerNext LT Regular"/>
            </a:endParaRPr>
          </a:p>
        </p:txBody>
      </p:sp>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五、人工呼吸器的使用</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51180" y="1052830"/>
            <a:ext cx="6096000" cy="398780"/>
          </a:xfrm>
          <a:prstGeom prst="rect">
            <a:avLst/>
          </a:prstGeom>
          <a:noFill/>
        </p:spPr>
        <p:txBody>
          <a:bodyPr wrap="square" rtlCol="0" anchor="t">
            <a:spAutoFit/>
          </a:bodyPr>
          <a:p>
            <a:r>
              <a:rPr lang="zh-CN" altLang="en-US" sz="2000" b="1">
                <a:solidFill>
                  <a:schemeClr val="tx1"/>
                </a:solidFill>
                <a:latin typeface="微软雅黑" panose="020B0503020204020204" charset="-122"/>
                <a:ea typeface="微软雅黑" panose="020B0503020204020204" charset="-122"/>
                <a:cs typeface="微软雅黑" panose="020B0503020204020204" charset="-122"/>
              </a:rPr>
              <a:t>7. 目标评价</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任意多边形 3"/>
          <p:cNvSpPr/>
          <p:nvPr>
            <p:custDataLst>
              <p:tags r:id="rId2"/>
            </p:custDataLst>
          </p:nvPr>
        </p:nvSpPr>
        <p:spPr>
          <a:xfrm rot="19743805">
            <a:off x="1520508" y="20891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3"/>
            </p:custDataLst>
          </p:nvPr>
        </p:nvSpPr>
        <p:spPr>
          <a:xfrm rot="19743805">
            <a:off x="1876743" y="20891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3"/>
          <p:cNvSpPr/>
          <p:nvPr>
            <p:custDataLst>
              <p:tags r:id="rId4"/>
            </p:custDataLst>
          </p:nvPr>
        </p:nvSpPr>
        <p:spPr>
          <a:xfrm>
            <a:off x="2265045" y="1932305"/>
            <a:ext cx="836168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（1）患者能适应所选用的辅助呼吸的方法，呼吸衰竭及缺氧症状改善，生命体征稳定。</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5"/>
            </p:custDataLst>
          </p:nvPr>
        </p:nvSpPr>
        <p:spPr>
          <a:xfrm rot="19743805">
            <a:off x="1520508" y="354457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6"/>
            </p:custDataLst>
          </p:nvPr>
        </p:nvSpPr>
        <p:spPr>
          <a:xfrm rot="19743805">
            <a:off x="1876743" y="354457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2"/>
          <p:cNvSpPr/>
          <p:nvPr>
            <p:custDataLst>
              <p:tags r:id="rId7"/>
            </p:custDataLst>
          </p:nvPr>
        </p:nvSpPr>
        <p:spPr>
          <a:xfrm>
            <a:off x="2265045" y="3387725"/>
            <a:ext cx="836168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（2）正确使用呼吸机，各参数调整适宜，未发生感染及其他并发症。</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8"/>
            </p:custDataLst>
          </p:nvPr>
        </p:nvSpPr>
        <p:spPr>
          <a:xfrm rot="19743805">
            <a:off x="1520508" y="49999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9"/>
            </p:custDataLst>
          </p:nvPr>
        </p:nvSpPr>
        <p:spPr>
          <a:xfrm rot="19743805">
            <a:off x="1876743" y="499999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矩形1"/>
          <p:cNvSpPr/>
          <p:nvPr>
            <p:custDataLst>
              <p:tags r:id="rId10"/>
            </p:custDataLst>
          </p:nvPr>
        </p:nvSpPr>
        <p:spPr>
          <a:xfrm>
            <a:off x="2265045" y="4843145"/>
            <a:ext cx="836168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（3）护患沟通有效，患者有安全感，能够配合。</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686685" y="1625600"/>
            <a:ext cx="65836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危重患者的护理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8" name="Text Box 4"/>
          <p:cNvSpPr txBox="1"/>
          <p:nvPr/>
        </p:nvSpPr>
        <p:spPr>
          <a:xfrm>
            <a:off x="5410200" y="1672167"/>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123909"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23910" name="Text Box 6"/>
          <p:cNvSpPr txBox="1"/>
          <p:nvPr/>
        </p:nvSpPr>
        <p:spPr>
          <a:xfrm>
            <a:off x="6481233" y="3333751"/>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123911" name="AutoShape 8"/>
          <p:cNvSpPr/>
          <p:nvPr/>
        </p:nvSpPr>
        <p:spPr>
          <a:xfrm>
            <a:off x="1678517" y="1124797"/>
            <a:ext cx="9025467" cy="5185833"/>
          </a:xfrm>
          <a:prstGeom prst="flowChartAlternateProcess">
            <a:avLst/>
          </a:prstGeom>
          <a:noFill/>
          <a:ln w="28575" cap="flat" cmpd="sng">
            <a:solidFill>
              <a:srgbClr val="FF3300"/>
            </a:solidFill>
            <a:prstDash val="lgDash"/>
            <a:bevel/>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123912" name="Text Box 10"/>
          <p:cNvSpPr txBox="1"/>
          <p:nvPr/>
        </p:nvSpPr>
        <p:spPr>
          <a:xfrm>
            <a:off x="2063750" y="1363980"/>
            <a:ext cx="8107680" cy="4707890"/>
          </a:xfrm>
          <a:prstGeom prst="rect">
            <a:avLst/>
          </a:prstGeom>
          <a:noFill/>
          <a:ln w="9525">
            <a:noFill/>
          </a:ln>
        </p:spPr>
        <p:txBody>
          <a:bodyPr wrap="square">
            <a:spAutoFit/>
          </a:bodyPr>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、严密观察病情变化，做好抢救准备</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、保持呼吸道通畅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、确保患者安全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、加强临床护理 </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：眼睛护理、口腔护理、皮肤护理</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、肢体被动锻炼</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、补充营养及水分</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、维持排泄功能</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8</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、保持各类导管通畅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一、危重患者的一般护理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2" name="Text Box 4"/>
          <p:cNvSpPr txBox="1"/>
          <p:nvPr/>
        </p:nvSpPr>
        <p:spPr>
          <a:xfrm>
            <a:off x="5410200" y="1672167"/>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124933" name="AutoShape 5"/>
          <p:cNvSpPr>
            <a:spLocks noChangeAspect="1" noTextEdit="1"/>
          </p:cNvSpPr>
          <p:nvPr/>
        </p:nvSpPr>
        <p:spPr>
          <a:xfrm flipH="1">
            <a:off x="6491817" y="3194051"/>
            <a:ext cx="1212849" cy="1659467"/>
          </a:xfrm>
          <a:prstGeom prst="rect">
            <a:avLst/>
          </a:prstGeom>
          <a:noFill/>
          <a:ln w="9525">
            <a:noFill/>
          </a:ln>
        </p:spPr>
        <p:txBody>
          <a:bodyPr/>
          <a:p>
            <a:endParaRPr lang="zh-CN" altLang="en-US" sz="1865"/>
          </a:p>
        </p:txBody>
      </p:sp>
      <p:sp>
        <p:nvSpPr>
          <p:cNvPr id="124934" name="Text Box 6"/>
          <p:cNvSpPr txBox="1"/>
          <p:nvPr/>
        </p:nvSpPr>
        <p:spPr>
          <a:xfrm>
            <a:off x="6481233" y="3333751"/>
            <a:ext cx="309880" cy="378460"/>
          </a:xfrm>
          <a:prstGeom prst="rect">
            <a:avLst/>
          </a:prstGeom>
          <a:noFill/>
          <a:ln w="9525">
            <a:noFill/>
          </a:ln>
        </p:spPr>
        <p:txBody>
          <a:bodyPr wrap="none">
            <a:spAutoFit/>
          </a:bodyPr>
          <a:p>
            <a:endParaRPr lang="zh-CN" altLang="en-US" sz="1865" dirty="0">
              <a:latin typeface="FrutigerNext LT Regular"/>
            </a:endParaRPr>
          </a:p>
        </p:txBody>
      </p:sp>
      <p:sp>
        <p:nvSpPr>
          <p:cNvPr id="124935" name="AutoShape 7"/>
          <p:cNvSpPr/>
          <p:nvPr/>
        </p:nvSpPr>
        <p:spPr>
          <a:xfrm>
            <a:off x="1678517" y="1411817"/>
            <a:ext cx="8161867" cy="4417483"/>
          </a:xfrm>
          <a:prstGeom prst="flowChartAlternateProcess">
            <a:avLst/>
          </a:prstGeom>
          <a:noFill/>
          <a:ln w="28575" cap="flat" cmpd="sng">
            <a:solidFill>
              <a:srgbClr val="FF3300"/>
            </a:solidFill>
            <a:prstDash val="lgDash"/>
            <a:bevel/>
            <a:headEnd type="none" w="med" len="med"/>
            <a:tailEnd type="none" w="med" len="med"/>
          </a:ln>
          <a:effectLst>
            <a:outerShdw dist="53882" dir="2699999" algn="ctr" rotWithShape="0">
              <a:srgbClr val="CBCBCB"/>
            </a:outerShdw>
          </a:effectLst>
        </p:spPr>
        <p:txBody>
          <a:bodyPr wrap="none" anchor="ctr" anchorCtr="0"/>
          <a:p>
            <a:pPr eaLnBrk="0" hangingPunct="0">
              <a:lnSpc>
                <a:spcPct val="125000"/>
              </a:lnSpc>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a:p>
            <a:pPr eaLnBrk="0" hangingPunct="0">
              <a:spcBef>
                <a:spcPct val="20000"/>
              </a:spcBef>
              <a:buClr>
                <a:schemeClr val="hlink"/>
              </a:buClr>
              <a:buSzPct val="70000"/>
              <a:buFont typeface="Wingdings" panose="05000000000000000000" pitchFamily="2" charset="2"/>
            </a:pPr>
            <a:endParaRPr lang="zh-CN" altLang="en-US" sz="3200" dirty="0">
              <a:solidFill>
                <a:srgbClr val="008000"/>
              </a:solidFill>
              <a:latin typeface="华文新魏" panose="02010800040101010101" pitchFamily="2" charset="-122"/>
              <a:ea typeface="华文新魏" panose="02010800040101010101" pitchFamily="2" charset="-122"/>
            </a:endParaRPr>
          </a:p>
        </p:txBody>
      </p:sp>
      <p:sp>
        <p:nvSpPr>
          <p:cNvPr id="124936" name="Text Box 8"/>
          <p:cNvSpPr txBox="1"/>
          <p:nvPr/>
        </p:nvSpPr>
        <p:spPr>
          <a:xfrm>
            <a:off x="2256155" y="1989455"/>
            <a:ext cx="7249160" cy="2976880"/>
          </a:xfrm>
          <a:prstGeom prst="rect">
            <a:avLst/>
          </a:prstGeom>
          <a:noFill/>
          <a:ln w="9525">
            <a:noFill/>
          </a:ln>
        </p:spPr>
        <p:txBody>
          <a:bodyPr wrap="square">
            <a:spAutoFit/>
          </a:bodyPr>
          <a:p>
            <a:pPr>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、理解和同情患者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、态度和蔼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、保持与患者有效的沟通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、做好操作前解释工作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pPr>
            <a:r>
              <a:rPr lang="en-US" altLang="zh-CN"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a:t>
            </a:r>
            <a:r>
              <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、取得家庭和社会支持系统的关心和支持 </a:t>
            </a:r>
            <a:endParaRPr lang="zh-CN" altLang="en-US" sz="2500" b="1" dirty="0">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Title 6"/>
          <p:cNvSpPr txBox="1"/>
          <p:nvPr>
            <p:custDataLst>
              <p:tags r:id="rId1"/>
            </p:custDataLst>
          </p:nvPr>
        </p:nvSpPr>
        <p:spPr>
          <a:xfrm>
            <a:off x="193942" y="11706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二、危重患者的心理护理</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pitchFamily="49" charset="-122"/>
                  <a:ea typeface="黑体" panose="02010609060101010101" pitchFamily="49" charset="-122"/>
                </a:rPr>
                <a:t>北京出版社</a:t>
              </a:r>
              <a:endParaRPr lang="zh-CN" altLang="en-US" sz="2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spd="slow">
    <p:cover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Oval 2"/>
          <p:cNvSpPr>
            <a:spLocks noChangeArrowheads="1"/>
          </p:cNvSpPr>
          <p:nvPr/>
        </p:nvSpPr>
        <p:spPr bwMode="auto">
          <a:xfrm rot="20239455">
            <a:off x="1680633" y="1797051"/>
            <a:ext cx="8693151" cy="4083051"/>
          </a:xfrm>
          <a:prstGeom prst="ellipse">
            <a:avLst/>
          </a:prstGeom>
          <a:gradFill rotWithShape="0">
            <a:gsLst>
              <a:gs pos="0">
                <a:schemeClr val="tx2"/>
              </a:gs>
              <a:gs pos="100000">
                <a:schemeClr val="tx2">
                  <a:gamma/>
                  <a:tint val="52157"/>
                  <a:invGamma/>
                </a:schemeClr>
              </a:gs>
            </a:gsLst>
            <a:path path="rect">
              <a:fillToRect l="100000" b="10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1" hangingPunct="0">
              <a:lnSpc>
                <a:spcPct val="100000"/>
              </a:lnSpc>
              <a:spcBef>
                <a:spcPct val="0"/>
              </a:spcBef>
              <a:spcAft>
                <a:spcPct val="0"/>
              </a:spcAft>
              <a:buClrTx/>
              <a:buSzTx/>
              <a:buFont typeface="Arial" panose="020B0604020202020204" pitchFamily="34" charset="0"/>
              <a:buNone/>
              <a:defRPr/>
            </a:pPr>
            <a:endParaRPr kumimoji="0" lang="ko-KR" altLang="en-US" sz="1200" b="0" i="0" u="none" strike="noStrike" kern="1200" cap="none" spc="0" normalizeH="0" baseline="0" noProof="0" smtClean="0">
              <a:ln>
                <a:noFill/>
              </a:ln>
              <a:solidFill>
                <a:srgbClr val="CCECFF"/>
              </a:solidFill>
              <a:effectLst/>
              <a:uLnTx/>
              <a:uFillTx/>
              <a:latin typeface="Times New Roman" panose="02020603050405020304" pitchFamily="18" charset="0"/>
              <a:ea typeface="GulimChe" panose="020B0609000101010101" pitchFamily="49" charset="-127"/>
              <a:cs typeface="+mn-cs"/>
            </a:endParaRPr>
          </a:p>
        </p:txBody>
      </p:sp>
      <p:grpSp>
        <p:nvGrpSpPr>
          <p:cNvPr id="10244" name="Group 4"/>
          <p:cNvGrpSpPr/>
          <p:nvPr/>
        </p:nvGrpSpPr>
        <p:grpSpPr>
          <a:xfrm>
            <a:off x="2495550" y="1196975"/>
            <a:ext cx="7269480" cy="5300980"/>
            <a:chOff x="0" y="0"/>
            <a:chExt cx="4173" cy="2994"/>
          </a:xfrm>
        </p:grpSpPr>
        <p:sp>
          <p:nvSpPr>
            <p:cNvPr id="10246" name="Oval 5"/>
            <p:cNvSpPr/>
            <p:nvPr/>
          </p:nvSpPr>
          <p:spPr>
            <a:xfrm rot="-1359234">
              <a:off x="17" y="725"/>
              <a:ext cx="3733" cy="1693"/>
            </a:xfrm>
            <a:prstGeom prst="ellipse">
              <a:avLst/>
            </a:prstGeom>
            <a:solidFill>
              <a:srgbClr val="FFFFFF"/>
            </a:solidFill>
            <a:ln w="9525">
              <a:noFill/>
            </a:ln>
          </p:spPr>
          <p:txBody>
            <a:bodyPr wrap="none" anchor="ctr" anchorCtr="0"/>
            <a:p>
              <a:pPr algn="ctr" eaLnBrk="0" latinLnBrk="1" hangingPunct="0"/>
              <a:endParaRPr lang="ko-KR" altLang="en-US" sz="1200" dirty="0">
                <a:solidFill>
                  <a:srgbClr val="CCECFF"/>
                </a:solidFill>
                <a:latin typeface="Times New Roman" panose="02020603050405020304" pitchFamily="18" charset="0"/>
                <a:ea typeface="GulimChe" panose="020B0609000101010101" pitchFamily="49" charset="-127"/>
              </a:endParaRPr>
            </a:p>
          </p:txBody>
        </p:sp>
        <p:sp>
          <p:nvSpPr>
            <p:cNvPr id="10247" name="Oval 6"/>
            <p:cNvSpPr/>
            <p:nvPr/>
          </p:nvSpPr>
          <p:spPr>
            <a:xfrm>
              <a:off x="0" y="862"/>
              <a:ext cx="952" cy="835"/>
            </a:xfrm>
            <a:prstGeom prst="ellipse">
              <a:avLst/>
            </a:prstGeom>
            <a:gradFill rotWithShape="1">
              <a:gsLst>
                <a:gs pos="0">
                  <a:srgbClr val="E9940B"/>
                </a:gs>
                <a:gs pos="100000">
                  <a:srgbClr val="492E03"/>
                </a:gs>
              </a:gsLst>
              <a:path path="shape">
                <a:fillToRect l="50000" t="50000" r="50000" b="50000"/>
              </a:path>
              <a:tileRect/>
            </a:gradFill>
            <a:ln w="9525">
              <a:noFill/>
            </a:ln>
            <a:effectLst>
              <a:prstShdw prst="shdw12" dist="76200" dir="10800000">
                <a:schemeClr val="bg2">
                  <a:alpha val="50000"/>
                </a:schemeClr>
              </a:prstShdw>
            </a:effectLst>
          </p:spPr>
          <p:txBody>
            <a:bodyPr wrap="none" anchor="ctr" anchorCtr="0"/>
            <a:p>
              <a:pPr algn="ctr" eaLnBrk="0" hangingPunct="0"/>
              <a:r>
                <a:rPr lang="zh-CN" altLang="en-US" sz="2500" dirty="0">
                  <a:latin typeface="微软雅黑" panose="020B0503020204020204" charset="-122"/>
                  <a:ea typeface="微软雅黑" panose="020B0503020204020204" charset="-122"/>
                  <a:cs typeface="微软雅黑" panose="020B0503020204020204" charset="-122"/>
                </a:rPr>
                <a:t>嗅诊 </a:t>
              </a:r>
              <a:endParaRPr lang="zh-CN" altLang="en-US" sz="2500" dirty="0">
                <a:latin typeface="微软雅黑" panose="020B0503020204020204" charset="-122"/>
                <a:ea typeface="微软雅黑" panose="020B0503020204020204" charset="-122"/>
                <a:cs typeface="微软雅黑" panose="020B0503020204020204" charset="-122"/>
              </a:endParaRPr>
            </a:p>
          </p:txBody>
        </p:sp>
        <p:sp>
          <p:nvSpPr>
            <p:cNvPr id="11271" name="Oval 7"/>
            <p:cNvSpPr>
              <a:spLocks noChangeArrowheads="1"/>
            </p:cNvSpPr>
            <p:nvPr/>
          </p:nvSpPr>
          <p:spPr bwMode="auto">
            <a:xfrm>
              <a:off x="1465" y="0"/>
              <a:ext cx="939" cy="83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500" b="1"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视诊</a:t>
              </a:r>
              <a:r>
                <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272" name="Oval 8"/>
            <p:cNvSpPr>
              <a:spLocks noChangeArrowheads="1"/>
            </p:cNvSpPr>
            <p:nvPr/>
          </p:nvSpPr>
          <p:spPr bwMode="auto">
            <a:xfrm>
              <a:off x="3220" y="318"/>
              <a:ext cx="953" cy="862"/>
            </a:xfrm>
            <a:prstGeom prst="ellipse">
              <a:avLst/>
            </a:prstGeom>
            <a:gradFill rotWithShape="1">
              <a:gsLst>
                <a:gs pos="0">
                  <a:schemeClr val="hlink"/>
                </a:gs>
                <a:gs pos="100000">
                  <a:schemeClr val="hlink">
                    <a:gamma/>
                    <a:shade val="34510"/>
                    <a:invGamma/>
                  </a:schemeClr>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500" b="1"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听诊</a:t>
              </a:r>
              <a:r>
                <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250" name="Oval 9"/>
            <p:cNvSpPr/>
            <p:nvPr/>
          </p:nvSpPr>
          <p:spPr>
            <a:xfrm>
              <a:off x="227" y="2041"/>
              <a:ext cx="1134" cy="953"/>
            </a:xfrm>
            <a:prstGeom prst="ellipse">
              <a:avLst/>
            </a:prstGeom>
            <a:gradFill rotWithShape="1">
              <a:gsLst>
                <a:gs pos="0">
                  <a:srgbClr val="B4C763"/>
                </a:gs>
                <a:gs pos="100000">
                  <a:srgbClr val="404723"/>
                </a:gs>
              </a:gsLst>
              <a:path path="shape">
                <a:fillToRect l="50000" t="50000" r="50000" b="50000"/>
              </a:path>
              <a:tileRect/>
            </a:gradFill>
            <a:ln w="9525">
              <a:noFill/>
            </a:ln>
            <a:effectLst>
              <a:prstShdw prst="shdw12" dist="76200" dir="10800000">
                <a:schemeClr val="bg2">
                  <a:alpha val="50000"/>
                </a:schemeClr>
              </a:prstShdw>
            </a:effectLst>
          </p:spPr>
          <p:txBody>
            <a:bodyPr wrap="none" anchor="ctr" anchorCtr="0"/>
            <a:p>
              <a:pPr algn="ctr" eaLnBrk="0" hangingPunct="0"/>
              <a:r>
                <a:rPr lang="zh-CN" altLang="en-US" sz="2500" b="1" dirty="0">
                  <a:latin typeface="微软雅黑" panose="020B0503020204020204" charset="-122"/>
                  <a:ea typeface="微软雅黑" panose="020B0503020204020204" charset="-122"/>
                  <a:cs typeface="微软雅黑" panose="020B0503020204020204" charset="-122"/>
                </a:rPr>
                <a:t>叩诊</a:t>
              </a:r>
              <a:r>
                <a:rPr lang="zh-CN" altLang="en-US" sz="2500" dirty="0">
                  <a:latin typeface="微软雅黑" panose="020B0503020204020204" charset="-122"/>
                  <a:ea typeface="微软雅黑" panose="020B0503020204020204" charset="-122"/>
                  <a:cs typeface="微软雅黑" panose="020B0503020204020204" charset="-122"/>
                </a:rPr>
                <a:t> </a:t>
              </a:r>
              <a:endParaRPr lang="zh-CN" altLang="en-US" sz="2500" dirty="0">
                <a:latin typeface="微软雅黑" panose="020B0503020204020204" charset="-122"/>
                <a:ea typeface="微软雅黑" panose="020B0503020204020204" charset="-122"/>
                <a:cs typeface="微软雅黑" panose="020B0503020204020204" charset="-122"/>
              </a:endParaRPr>
            </a:p>
          </p:txBody>
        </p:sp>
        <p:sp>
          <p:nvSpPr>
            <p:cNvPr id="11274" name="Oval 10"/>
            <p:cNvSpPr>
              <a:spLocks noChangeArrowheads="1"/>
            </p:cNvSpPr>
            <p:nvPr/>
          </p:nvSpPr>
          <p:spPr bwMode="auto">
            <a:xfrm>
              <a:off x="2201" y="1769"/>
              <a:ext cx="974" cy="862"/>
            </a:xfrm>
            <a:prstGeom prst="ellipse">
              <a:avLst/>
            </a:prstGeom>
            <a:gradFill rotWithShape="1">
              <a:gsLst>
                <a:gs pos="0">
                  <a:schemeClr val="accent2"/>
                </a:gs>
                <a:gs pos="100000">
                  <a:schemeClr val="accent2">
                    <a:gamma/>
                    <a:shade val="35686"/>
                    <a:invGamma/>
                  </a:schemeClr>
                </a:gs>
              </a:gsLst>
              <a:path path="shape">
                <a:fillToRect l="50000" t="50000" r="50000" b="50000"/>
              </a:path>
            </a:gradFill>
            <a:ln>
              <a:noFill/>
            </a:ln>
            <a:effectLst>
              <a:prstShdw prst="shdw12" dist="76200" dir="10800000">
                <a:schemeClr val="bg2">
                  <a:alpha val="50000"/>
                </a:schemeClr>
              </a:prstShdw>
            </a:effectLst>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500" b="1"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触诊</a:t>
              </a:r>
              <a:r>
                <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500" b="0" i="0" u="none" strike="noStrike" kern="1200" cap="none" spc="0" normalizeH="0" baseline="0" noProof="0" smtClean="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一、病情观察的方法</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266" name="Group 2"/>
          <p:cNvGrpSpPr/>
          <p:nvPr/>
        </p:nvGrpSpPr>
        <p:grpSpPr>
          <a:xfrm>
            <a:off x="624417" y="1892300"/>
            <a:ext cx="10877549" cy="4250267"/>
            <a:chOff x="0" y="0"/>
            <a:chExt cx="5139" cy="1735"/>
          </a:xfrm>
        </p:grpSpPr>
        <p:sp>
          <p:nvSpPr>
            <p:cNvPr id="12291" name="AutoShape 3"/>
            <p:cNvSpPr>
              <a:spLocks noChangeArrowheads="1"/>
            </p:cNvSpPr>
            <p:nvPr/>
          </p:nvSpPr>
          <p:spPr bwMode="auto">
            <a:xfrm rot="16200000" flipH="1">
              <a:off x="1359" y="744"/>
              <a:ext cx="332" cy="23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2292" name="AutoShape 4"/>
            <p:cNvSpPr>
              <a:spLocks noChangeArrowheads="1"/>
            </p:cNvSpPr>
            <p:nvPr/>
          </p:nvSpPr>
          <p:spPr bwMode="auto">
            <a:xfrm rot="5400000" flipH="1">
              <a:off x="3435" y="707"/>
              <a:ext cx="332" cy="23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71" name="Oval 5"/>
            <p:cNvSpPr/>
            <p:nvPr/>
          </p:nvSpPr>
          <p:spPr>
            <a:xfrm>
              <a:off x="1647" y="0"/>
              <a:ext cx="1854" cy="1735"/>
            </a:xfrm>
            <a:prstGeom prst="ellipse">
              <a:avLst/>
            </a:prstGeom>
            <a:gradFill rotWithShape="1">
              <a:gsLst>
                <a:gs pos="0">
                  <a:srgbClr val="767676"/>
                </a:gs>
                <a:gs pos="50000">
                  <a:srgbClr val="FFFFFF"/>
                </a:gs>
                <a:gs pos="100000">
                  <a:srgbClr val="767676"/>
                </a:gs>
              </a:gsLst>
              <a:lin ang="5400000" scaled="1"/>
              <a:tileRect/>
            </a:gradFill>
            <a:ln w="57150" cap="flat" cmpd="sng">
              <a:solidFill>
                <a:schemeClr val="bg1"/>
              </a:solidFill>
              <a:prstDash val="solid"/>
              <a:headEnd type="none" w="med" len="med"/>
              <a:tailEnd type="none" w="med" len="med"/>
            </a:ln>
          </p:spPr>
          <p:txBody>
            <a:bodyPr wrap="none" anchor="ctr" anchorCtr="0"/>
            <a:p>
              <a:endParaRPr lang="zh-CN" altLang="en-US" sz="1865" dirty="0">
                <a:latin typeface="FrutigerNext LT Regular"/>
              </a:endParaRPr>
            </a:p>
          </p:txBody>
        </p:sp>
        <p:sp>
          <p:nvSpPr>
            <p:cNvPr id="11272" name="Oval 6"/>
            <p:cNvSpPr/>
            <p:nvPr/>
          </p:nvSpPr>
          <p:spPr>
            <a:xfrm>
              <a:off x="1752" y="98"/>
              <a:ext cx="1643" cy="1536"/>
            </a:xfrm>
            <a:prstGeom prst="ellipse">
              <a:avLst/>
            </a:prstGeom>
            <a:gradFill rotWithShape="1">
              <a:gsLst>
                <a:gs pos="0">
                  <a:srgbClr val="A2A2A2"/>
                </a:gs>
                <a:gs pos="50000">
                  <a:srgbClr val="FFFFFF"/>
                </a:gs>
                <a:gs pos="100000">
                  <a:srgbClr val="A2A2A2"/>
                </a:gs>
              </a:gsLst>
              <a:lin ang="0" scaled="1"/>
              <a:tileRect/>
            </a:gradFill>
            <a:ln w="9525">
              <a:noFill/>
            </a:ln>
          </p:spPr>
          <p:txBody>
            <a:bodyPr wrap="none" anchor="ctr" anchorCtr="0"/>
            <a:p>
              <a:endParaRPr lang="zh-CN" altLang="en-US" sz="1865" dirty="0">
                <a:latin typeface="FrutigerNext LT Regular"/>
              </a:endParaRPr>
            </a:p>
          </p:txBody>
        </p:sp>
        <p:sp>
          <p:nvSpPr>
            <p:cNvPr id="12295" name="Oval 7"/>
            <p:cNvSpPr>
              <a:spLocks noChangeArrowheads="1"/>
            </p:cNvSpPr>
            <p:nvPr/>
          </p:nvSpPr>
          <p:spPr bwMode="auto">
            <a:xfrm>
              <a:off x="1849" y="592"/>
              <a:ext cx="571" cy="552"/>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74" name="Oval 8"/>
            <p:cNvSpPr/>
            <p:nvPr/>
          </p:nvSpPr>
          <p:spPr>
            <a:xfrm>
              <a:off x="1849" y="592"/>
              <a:ext cx="571" cy="552"/>
            </a:xfrm>
            <a:prstGeom prst="ellipse">
              <a:avLst/>
            </a:prstGeom>
            <a:gradFill rotWithShape="1">
              <a:gsLst>
                <a:gs pos="0">
                  <a:srgbClr val="000000"/>
                </a:gs>
                <a:gs pos="100000">
                  <a:srgbClr val="FFCC00"/>
                </a:gs>
              </a:gsLst>
              <a:lin ang="2700000" scaled="1"/>
              <a:tileRect/>
            </a:gradFill>
            <a:ln w="9525">
              <a:noFill/>
            </a:ln>
          </p:spPr>
          <p:txBody>
            <a:bodyPr wrap="none" anchor="ctr" anchorCtr="0">
              <a:spAutoFit/>
            </a:bodyPr>
            <a:p>
              <a:endParaRPr lang="zh-CN" altLang="en-US" sz="1865" dirty="0">
                <a:latin typeface="FrutigerNext LT Regular"/>
              </a:endParaRPr>
            </a:p>
          </p:txBody>
        </p:sp>
        <p:sp>
          <p:nvSpPr>
            <p:cNvPr id="12297" name="Oval 9"/>
            <p:cNvSpPr>
              <a:spLocks noChangeArrowheads="1"/>
            </p:cNvSpPr>
            <p:nvPr/>
          </p:nvSpPr>
          <p:spPr bwMode="auto">
            <a:xfrm>
              <a:off x="1944" y="618"/>
              <a:ext cx="1259" cy="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76" name="Oval 10"/>
            <p:cNvSpPr/>
            <p:nvPr/>
          </p:nvSpPr>
          <p:spPr>
            <a:xfrm>
              <a:off x="1944" y="618"/>
              <a:ext cx="1259" cy="500"/>
            </a:xfrm>
            <a:prstGeom prst="ellipse">
              <a:avLst/>
            </a:prstGeom>
            <a:gradFill rotWithShape="1">
              <a:gsLst>
                <a:gs pos="0">
                  <a:srgbClr val="FFCC00"/>
                </a:gs>
                <a:gs pos="100000">
                  <a:srgbClr val="7C6300"/>
                </a:gs>
              </a:gsLst>
              <a:lin ang="2700000" scaled="1"/>
              <a:tileRect/>
            </a:gradFill>
            <a:ln w="9525">
              <a:noFill/>
            </a:ln>
          </p:spPr>
          <p:txBody>
            <a:bodyPr anchor="ctr" anchorCtr="0">
              <a:spAutoFit/>
            </a:bodyPr>
            <a:p>
              <a:endParaRPr lang="zh-CN" altLang="en-US" sz="1865" dirty="0">
                <a:latin typeface="FrutigerNext LT Regular"/>
              </a:endParaRPr>
            </a:p>
          </p:txBody>
        </p:sp>
        <p:sp>
          <p:nvSpPr>
            <p:cNvPr id="11277" name="Text Box 11"/>
            <p:cNvSpPr txBox="1"/>
            <p:nvPr/>
          </p:nvSpPr>
          <p:spPr>
            <a:xfrm>
              <a:off x="1849" y="715"/>
              <a:ext cx="1542" cy="289"/>
            </a:xfrm>
            <a:prstGeom prst="rect">
              <a:avLst/>
            </a:prstGeom>
            <a:noFill/>
            <a:ln w="9525">
              <a:noFill/>
            </a:ln>
          </p:spPr>
          <p:txBody>
            <a:bodyPr>
              <a:spAutoFit/>
            </a:bodyPr>
            <a:p>
              <a:pPr algn="ctr" eaLnBrk="0" hangingPunct="0"/>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（一）一般情</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a:p>
              <a:pPr algn="ctr" eaLnBrk="0" hangingPunct="0"/>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况的观察</a:t>
              </a:r>
              <a:r>
                <a:rPr lang="zh-CN" altLang="en-US" sz="2000" b="1" dirty="0">
                  <a:latin typeface="微软雅黑" panose="020B0503020204020204" charset="-122"/>
                  <a:ea typeface="微软雅黑" panose="020B0503020204020204" charset="-122"/>
                  <a:cs typeface="微软雅黑" panose="020B0503020204020204" charset="-122"/>
                </a:rPr>
                <a:t> </a:t>
              </a:r>
              <a:endParaRPr lang="zh-CN" altLang="en-US" sz="2000" b="1" dirty="0">
                <a:latin typeface="微软雅黑" panose="020B0503020204020204" charset="-122"/>
                <a:ea typeface="微软雅黑" panose="020B0503020204020204" charset="-122"/>
                <a:cs typeface="微软雅黑" panose="020B0503020204020204" charset="-122"/>
              </a:endParaRPr>
            </a:p>
          </p:txBody>
        </p:sp>
        <p:grpSp>
          <p:nvGrpSpPr>
            <p:cNvPr id="11278" name="Group 12"/>
            <p:cNvGrpSpPr/>
            <p:nvPr/>
          </p:nvGrpSpPr>
          <p:grpSpPr>
            <a:xfrm>
              <a:off x="0" y="153"/>
              <a:ext cx="1416" cy="1545"/>
              <a:chOff x="0" y="0"/>
              <a:chExt cx="1416" cy="1545"/>
            </a:xfrm>
          </p:grpSpPr>
          <p:grpSp>
            <p:nvGrpSpPr>
              <p:cNvPr id="11292" name="Group 13"/>
              <p:cNvGrpSpPr/>
              <p:nvPr/>
            </p:nvGrpSpPr>
            <p:grpSpPr>
              <a:xfrm>
                <a:off x="0" y="0"/>
                <a:ext cx="1406" cy="390"/>
                <a:chOff x="0" y="0"/>
                <a:chExt cx="1406" cy="390"/>
              </a:xfrm>
            </p:grpSpPr>
            <p:sp>
              <p:nvSpPr>
                <p:cNvPr id="12302" name="AutoShape 14"/>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303" name="Text Box 15"/>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cs typeface="微软雅黑" panose="020B0503020204020204" charset="-122"/>
                    </a:rPr>
                    <a:t>发育 </a:t>
                  </a:r>
                  <a:endParaRPr lang="zh-CN" altLang="en-US" sz="2000" b="1" dirty="0">
                    <a:latin typeface="微软雅黑" panose="020B0503020204020204" charset="-122"/>
                    <a:ea typeface="微软雅黑" panose="020B0503020204020204" charset="-122"/>
                    <a:cs typeface="微软雅黑" panose="020B0503020204020204" charset="-122"/>
                  </a:endParaRPr>
                </a:p>
              </p:txBody>
            </p:sp>
          </p:grpSp>
          <p:grpSp>
            <p:nvGrpSpPr>
              <p:cNvPr id="11293" name="Group 16"/>
              <p:cNvGrpSpPr/>
              <p:nvPr/>
            </p:nvGrpSpPr>
            <p:grpSpPr>
              <a:xfrm>
                <a:off x="3" y="384"/>
                <a:ext cx="1406" cy="390"/>
                <a:chOff x="0" y="0"/>
                <a:chExt cx="1406" cy="390"/>
              </a:xfrm>
            </p:grpSpPr>
            <p:sp>
              <p:nvSpPr>
                <p:cNvPr id="12305" name="AutoShape 17"/>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301" name="Text Box 18"/>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饮食与营养</a:t>
                  </a:r>
                  <a:endParaRPr lang="zh-CN" altLang="en-US" sz="2000" b="1" dirty="0">
                    <a:latin typeface="微软雅黑" panose="020B0503020204020204" charset="-122"/>
                    <a:ea typeface="微软雅黑" panose="020B0503020204020204" charset="-122"/>
                  </a:endParaRPr>
                </a:p>
              </p:txBody>
            </p:sp>
          </p:grpSp>
          <p:grpSp>
            <p:nvGrpSpPr>
              <p:cNvPr id="11294" name="Group 19"/>
              <p:cNvGrpSpPr/>
              <p:nvPr/>
            </p:nvGrpSpPr>
            <p:grpSpPr>
              <a:xfrm>
                <a:off x="10" y="1155"/>
                <a:ext cx="1406" cy="390"/>
                <a:chOff x="0" y="0"/>
                <a:chExt cx="1406" cy="390"/>
              </a:xfrm>
            </p:grpSpPr>
            <p:sp>
              <p:nvSpPr>
                <p:cNvPr id="12308" name="AutoShape 20"/>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99" name="Text Box 21"/>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姿势、体位与步态</a:t>
                  </a:r>
                  <a:endParaRPr lang="zh-CN" altLang="en-US" sz="2000" b="1" dirty="0">
                    <a:latin typeface="微软雅黑" panose="020B0503020204020204" charset="-122"/>
                    <a:ea typeface="微软雅黑" panose="020B0503020204020204" charset="-122"/>
                  </a:endParaRPr>
                </a:p>
              </p:txBody>
            </p:sp>
          </p:grpSp>
          <p:grpSp>
            <p:nvGrpSpPr>
              <p:cNvPr id="11295" name="Group 22"/>
              <p:cNvGrpSpPr/>
              <p:nvPr/>
            </p:nvGrpSpPr>
            <p:grpSpPr>
              <a:xfrm>
                <a:off x="7" y="771"/>
                <a:ext cx="1406" cy="390"/>
                <a:chOff x="0" y="0"/>
                <a:chExt cx="1406" cy="390"/>
              </a:xfrm>
            </p:grpSpPr>
            <p:sp>
              <p:nvSpPr>
                <p:cNvPr id="12311" name="AutoShape 23"/>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97" name="Text Box 24"/>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面容与表情</a:t>
                  </a:r>
                  <a:endParaRPr lang="zh-CN" altLang="en-US" sz="2000" b="1" dirty="0">
                    <a:latin typeface="微软雅黑" panose="020B0503020204020204" charset="-122"/>
                    <a:ea typeface="微软雅黑" panose="020B0503020204020204" charset="-122"/>
                  </a:endParaRPr>
                </a:p>
              </p:txBody>
            </p:sp>
          </p:grpSp>
        </p:grpSp>
        <p:grpSp>
          <p:nvGrpSpPr>
            <p:cNvPr id="11279" name="Group 25"/>
            <p:cNvGrpSpPr/>
            <p:nvPr/>
          </p:nvGrpSpPr>
          <p:grpSpPr>
            <a:xfrm>
              <a:off x="3723" y="112"/>
              <a:ext cx="1416" cy="1545"/>
              <a:chOff x="0" y="0"/>
              <a:chExt cx="1416" cy="1545"/>
            </a:xfrm>
          </p:grpSpPr>
          <p:grpSp>
            <p:nvGrpSpPr>
              <p:cNvPr id="11280" name="Group 26"/>
              <p:cNvGrpSpPr/>
              <p:nvPr/>
            </p:nvGrpSpPr>
            <p:grpSpPr>
              <a:xfrm>
                <a:off x="0" y="0"/>
                <a:ext cx="1406" cy="390"/>
                <a:chOff x="0" y="0"/>
                <a:chExt cx="1406" cy="390"/>
              </a:xfrm>
            </p:grpSpPr>
            <p:sp>
              <p:nvSpPr>
                <p:cNvPr id="12315" name="AutoShape 27"/>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91" name="Text Box 28"/>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cs typeface="微软雅黑" panose="020B0503020204020204" charset="-122"/>
                    </a:rPr>
                    <a:t>睡眠 </a:t>
                  </a:r>
                  <a:endParaRPr lang="zh-CN" altLang="en-US" sz="2000" b="1" dirty="0">
                    <a:latin typeface="微软雅黑" panose="020B0503020204020204" charset="-122"/>
                    <a:ea typeface="微软雅黑" panose="020B0503020204020204" charset="-122"/>
                    <a:cs typeface="微软雅黑" panose="020B0503020204020204" charset="-122"/>
                  </a:endParaRPr>
                </a:p>
              </p:txBody>
            </p:sp>
          </p:grpSp>
          <p:grpSp>
            <p:nvGrpSpPr>
              <p:cNvPr id="11281" name="Group 29"/>
              <p:cNvGrpSpPr/>
              <p:nvPr/>
            </p:nvGrpSpPr>
            <p:grpSpPr>
              <a:xfrm>
                <a:off x="3" y="384"/>
                <a:ext cx="1406" cy="390"/>
                <a:chOff x="0" y="0"/>
                <a:chExt cx="1406" cy="390"/>
              </a:xfrm>
            </p:grpSpPr>
            <p:sp>
              <p:nvSpPr>
                <p:cNvPr id="12318" name="AutoShape 30"/>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89" name="Text Box 31"/>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皮肤与粘膜</a:t>
                  </a:r>
                  <a:endParaRPr lang="zh-CN" altLang="en-US" sz="2000" b="1" dirty="0">
                    <a:latin typeface="微软雅黑" panose="020B0503020204020204" charset="-122"/>
                    <a:ea typeface="微软雅黑" panose="020B0503020204020204" charset="-122"/>
                  </a:endParaRPr>
                </a:p>
              </p:txBody>
            </p:sp>
          </p:grpSp>
          <p:grpSp>
            <p:nvGrpSpPr>
              <p:cNvPr id="11282" name="Group 32"/>
              <p:cNvGrpSpPr/>
              <p:nvPr/>
            </p:nvGrpSpPr>
            <p:grpSpPr>
              <a:xfrm>
                <a:off x="10" y="1155"/>
                <a:ext cx="1406" cy="390"/>
                <a:chOff x="0" y="0"/>
                <a:chExt cx="1406" cy="390"/>
              </a:xfrm>
            </p:grpSpPr>
            <p:sp>
              <p:nvSpPr>
                <p:cNvPr id="12321" name="AutoShape 33"/>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87" name="Text Box 34"/>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排泄物</a:t>
                  </a:r>
                  <a:endParaRPr lang="zh-CN" altLang="en-US" sz="2000" b="1" dirty="0">
                    <a:latin typeface="微软雅黑" panose="020B0503020204020204" charset="-122"/>
                    <a:ea typeface="微软雅黑" panose="020B0503020204020204" charset="-122"/>
                  </a:endParaRPr>
                </a:p>
              </p:txBody>
            </p:sp>
          </p:grpSp>
          <p:grpSp>
            <p:nvGrpSpPr>
              <p:cNvPr id="11283" name="Group 35"/>
              <p:cNvGrpSpPr/>
              <p:nvPr/>
            </p:nvGrpSpPr>
            <p:grpSpPr>
              <a:xfrm>
                <a:off x="7" y="771"/>
                <a:ext cx="1406" cy="390"/>
                <a:chOff x="0" y="0"/>
                <a:chExt cx="1406" cy="390"/>
              </a:xfrm>
            </p:grpSpPr>
            <p:sp>
              <p:nvSpPr>
                <p:cNvPr id="12324" name="AutoShape 36"/>
                <p:cNvSpPr>
                  <a:spLocks noChangeArrowheads="1"/>
                </p:cNvSpPr>
                <p:nvPr/>
              </p:nvSpPr>
              <p:spPr bwMode="auto">
                <a:xfrm>
                  <a:off x="0" y="0"/>
                  <a:ext cx="1406" cy="39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smtClean="0">
                    <a:ln>
                      <a:noFill/>
                    </a:ln>
                    <a:solidFill>
                      <a:schemeClr val="bg1"/>
                    </a:solidFill>
                    <a:effectLst/>
                    <a:uLnTx/>
                    <a:uFillTx/>
                    <a:latin typeface="FrutigerNext LT Regular"/>
                    <a:ea typeface="MS PGothic" panose="020B0600070205080204" pitchFamily="34" charset="-128"/>
                    <a:cs typeface="+mn-cs"/>
                  </a:endParaRPr>
                </a:p>
              </p:txBody>
            </p:sp>
            <p:sp>
              <p:nvSpPr>
                <p:cNvPr id="11285" name="Text Box 37"/>
                <p:cNvSpPr txBox="1"/>
                <p:nvPr/>
              </p:nvSpPr>
              <p:spPr>
                <a:xfrm>
                  <a:off x="0" y="162"/>
                  <a:ext cx="1384" cy="163"/>
                </a:xfrm>
                <a:prstGeom prst="rect">
                  <a:avLst/>
                </a:prstGeom>
                <a:noFill/>
                <a:ln w="9525">
                  <a:noFill/>
                </a:ln>
              </p:spPr>
              <p:txBody>
                <a:bodyPr>
                  <a:spAutoFit/>
                </a:bodyPr>
                <a:p>
                  <a:pPr algn="ctr" eaLnBrk="0" hangingPunct="0"/>
                  <a:r>
                    <a:rPr lang="zh-CN" altLang="en-US" sz="2000" b="1" dirty="0">
                      <a:latin typeface="微软雅黑" panose="020B0503020204020204" charset="-122"/>
                      <a:ea typeface="微软雅黑" panose="020B0503020204020204" charset="-122"/>
                    </a:rPr>
                    <a:t>呕吐物</a:t>
                  </a:r>
                  <a:endParaRPr lang="zh-CN" altLang="en-US" sz="2000" b="1" dirty="0">
                    <a:latin typeface="微软雅黑" panose="020B0503020204020204" charset="-122"/>
                    <a:ea typeface="微软雅黑" panose="020B0503020204020204" charset="-122"/>
                  </a:endParaRPr>
                </a:p>
              </p:txBody>
            </p:sp>
          </p:grpSp>
        </p:grpSp>
      </p:grpSp>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二、病情观察的内容</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9.xml><?xml version="1.0" encoding="utf-8"?>
<p:tagLst xmlns:p="http://schemas.openxmlformats.org/presentationml/2006/main">
  <p:tag name="KSO_WM_UNIT_PLACING_PICTURE_USER_VIEWPORT" val="{&quot;height&quot;:3633,&quot;width&quot;:6048}"/>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2.xml><?xml version="1.0" encoding="utf-8"?>
<p:tagLst xmlns:p="http://schemas.openxmlformats.org/presentationml/2006/main">
  <p:tag name="KSO_WPP_MARK_KEY" val="14234d35-9fb7-414f-a1a7-fe01d58746ee"/>
  <p:tag name="COMMONDATA" val="eyJoZGlkIjoiNzQ3MTk3OTEyZDg4NzA3ZGRmN2U4ZTcxY2Y1ODYwYzQifQ=="/>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27.xml><?xml version="1.0" encoding="utf-8"?>
<p:tagLst xmlns:p="http://schemas.openxmlformats.org/presentationml/2006/main">
  <p:tag name="KSO_WM_UNIT_PLACING_PICTURE_USER_VIEWPORT" val="{&quot;height&quot;:3633,&quot;width&quot;:6048}"/>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6*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6*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6*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6*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6*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6*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6*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6*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6*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6*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6*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6*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126_6*l_h_i*1_5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126_6*l_h_i*1_5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126_6*l_h_f*1_5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126_6*l_h_i*1_6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60126_6*l_h_i*1_6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126_6*l_h_f*1_6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PLACING_PICTURE_USER_VIEWPORT" val="{&quot;height&quot;:3633,&quot;width&quot;:6048}"/>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TABLE_BEAUTIFY" val="smartTable{0641d32a-923d-49d6-a43f-3620d0163263}"/>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5715,&quot;width&quot;:3600}"/>
  <p:tag name="KSO_WM_BEAUTIFY_FLAG" val=""/>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TABLE_BEAUTIFY" val="smartTable{8c2b2f87-c400-4c84-a41f-1291bc77b55f}"/>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PLACING_PICTURE_USER_VIEWPORT" val="{&quot;height&quot;:3633,&quot;width&quot;:6048}"/>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医院护理岗位管理">
  <a:themeElements>
    <a:clrScheme name="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院护理岗位管理">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医院护理岗位管理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院护理岗位管理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院护理岗位管理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院护理岗位管理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院护理岗位管理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院护理岗位管理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医院护理岗位管理">
  <a:themeElements>
    <a:clrScheme name="1_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1_医院护理岗位管理">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医院护理岗位管理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医院护理岗位管理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医院护理岗位管理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医院护理岗位管理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医院护理岗位管理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1_医院护理岗位管理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10462</Words>
  <Application>WPS 演示</Application>
  <PresentationFormat>全屏显示(4:3)</PresentationFormat>
  <Paragraphs>901</Paragraphs>
  <Slides>75</Slides>
  <Notes>0</Notes>
  <HiddenSlides>0</HiddenSlides>
  <MMClips>0</MMClips>
  <ScaleCrop>false</ScaleCrop>
  <HeadingPairs>
    <vt:vector size="8" baseType="variant">
      <vt:variant>
        <vt:lpstr>已用的字体</vt:lpstr>
      </vt:variant>
      <vt:variant>
        <vt:i4>23</vt:i4>
      </vt:variant>
      <vt:variant>
        <vt:lpstr>主题</vt:lpstr>
      </vt:variant>
      <vt:variant>
        <vt:i4>11</vt:i4>
      </vt:variant>
      <vt:variant>
        <vt:lpstr>嵌入 OLE 服务器</vt:lpstr>
      </vt:variant>
      <vt:variant>
        <vt:i4>1</vt:i4>
      </vt:variant>
      <vt:variant>
        <vt:lpstr>幻灯片标题</vt:lpstr>
      </vt:variant>
      <vt:variant>
        <vt:i4>75</vt:i4>
      </vt:variant>
    </vt:vector>
  </HeadingPairs>
  <TitlesOfParts>
    <vt:vector size="110" baseType="lpstr">
      <vt:lpstr>Arial</vt:lpstr>
      <vt:lpstr>宋体</vt:lpstr>
      <vt:lpstr>Wingdings</vt:lpstr>
      <vt:lpstr>FrutigerNext LT Regular</vt:lpstr>
      <vt:lpstr>Calibri</vt:lpstr>
      <vt:lpstr>MS PGothic</vt:lpstr>
      <vt:lpstr>华文细黑</vt:lpstr>
      <vt:lpstr>FrutigerNext LT Medium</vt:lpstr>
      <vt:lpstr>Constantia</vt:lpstr>
      <vt:lpstr>隶书</vt:lpstr>
      <vt:lpstr>Wingdings 2</vt:lpstr>
      <vt:lpstr>微软雅黑</vt:lpstr>
      <vt:lpstr>黑体</vt:lpstr>
      <vt:lpstr>字魂70号-灵悦黑体</vt:lpstr>
      <vt:lpstr>Segoe UI</vt:lpstr>
      <vt:lpstr>Times New Roman</vt:lpstr>
      <vt:lpstr>GulimChe</vt:lpstr>
      <vt:lpstr>Arial Unicode MS</vt:lpstr>
      <vt:lpstr>华文琥珀</vt:lpstr>
      <vt:lpstr>Gulim</vt:lpstr>
      <vt:lpstr>Verdana</vt:lpstr>
      <vt:lpstr>华文新魏</vt:lpstr>
      <vt:lpstr>楷体_GB2312</vt:lpstr>
      <vt:lpstr>医院护理岗位管理</vt:lpstr>
      <vt:lpstr>2_自定义设计方案</vt:lpstr>
      <vt:lpstr>1_自定义设计方案</vt:lpstr>
      <vt:lpstr>流畅</vt:lpstr>
      <vt:lpstr>1_流畅</vt:lpstr>
      <vt:lpstr>2_流畅</vt:lpstr>
      <vt:lpstr>1_医院护理岗位管理</vt:lpstr>
      <vt:lpstr>Office 主题</vt:lpstr>
      <vt:lpstr>Office 主题​​</vt:lpstr>
      <vt:lpstr>1_Office 主题</vt:lpstr>
      <vt:lpstr>2_Office 主题</vt:lpstr>
      <vt:lpstr>Word.Picture.8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嘟嘟</cp:lastModifiedBy>
  <cp:revision>419</cp:revision>
  <dcterms:created xsi:type="dcterms:W3CDTF">2012-08-31T16:03:00Z</dcterms:created>
  <dcterms:modified xsi:type="dcterms:W3CDTF">2025-07-30T08:20:18Z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40203A628F0546E28DD6E35B53938AC1</vt:lpwstr>
  </property>
</Properties>
</file>