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5" r:id="rId10"/>
    <p:sldMasterId id="2147483751" r:id="rId11"/>
    <p:sldMasterId id="2147483764" r:id="rId12"/>
  </p:sldMasterIdLst>
  <p:notesMasterIdLst>
    <p:notesMasterId r:id="rId17"/>
  </p:notesMasterIdLst>
  <p:handoutMasterIdLst>
    <p:handoutMasterId r:id="rId46"/>
  </p:handoutMasterIdLst>
  <p:sldIdLst>
    <p:sldId id="633" r:id="rId13"/>
    <p:sldId id="635" r:id="rId14"/>
    <p:sldId id="637" r:id="rId15"/>
    <p:sldId id="639" r:id="rId16"/>
    <p:sldId id="641" r:id="rId18"/>
    <p:sldId id="643" r:id="rId19"/>
    <p:sldId id="645" r:id="rId20"/>
    <p:sldId id="562" r:id="rId21"/>
    <p:sldId id="561" r:id="rId22"/>
    <p:sldId id="646" r:id="rId23"/>
    <p:sldId id="647" r:id="rId24"/>
    <p:sldId id="531" r:id="rId25"/>
    <p:sldId id="648" r:id="rId26"/>
    <p:sldId id="649" r:id="rId27"/>
    <p:sldId id="650" r:id="rId28"/>
    <p:sldId id="534" r:id="rId29"/>
    <p:sldId id="651" r:id="rId30"/>
    <p:sldId id="584" r:id="rId31"/>
    <p:sldId id="586" r:id="rId32"/>
    <p:sldId id="676" r:id="rId33"/>
    <p:sldId id="678" r:id="rId34"/>
    <p:sldId id="537" r:id="rId35"/>
    <p:sldId id="679" r:id="rId36"/>
    <p:sldId id="680" r:id="rId37"/>
    <p:sldId id="681" r:id="rId38"/>
    <p:sldId id="565" r:id="rId39"/>
    <p:sldId id="566" r:id="rId40"/>
    <p:sldId id="567" r:id="rId41"/>
    <p:sldId id="682" r:id="rId42"/>
    <p:sldId id="683" r:id="rId43"/>
    <p:sldId id="684" r:id="rId44"/>
    <p:sldId id="690" r:id="rId45"/>
  </p:sldIdLst>
  <p:sldSz cx="12192000" cy="6858000"/>
  <p:notesSz cx="6858000" cy="9144000"/>
  <p:custDataLst>
    <p:tags r:id="rId51"/>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defaultTextStyle>
  <p:extLst>
    <p:ext uri="{EFAFB233-063F-42B5-8137-9DF3F51BA10A}">
      <p15:sldGuideLst xmlns:p15="http://schemas.microsoft.com/office/powerpoint/2012/main">
        <p15:guide id="1" orient="horz" pos="2114" userDrawn="1">
          <p15:clr>
            <a:srgbClr val="A4A3A4"/>
          </p15:clr>
        </p15:guide>
        <p15:guide id="2" pos="374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669900"/>
    <a:srgbClr val="0099CC"/>
    <a:srgbClr val="009999"/>
    <a:srgbClr val="CC3300"/>
    <a:srgbClr val="333333"/>
    <a:srgbClr val="0075C2"/>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14"/>
        <p:guide pos="3749"/>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175.xml"/><Relationship Id="rId50" Type="http://schemas.openxmlformats.org/officeDocument/2006/relationships/commentAuthors" Target="commentAuthors.xml"/><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notesMaster" Target="notesMasters/notesMaster1.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Rectangle 2"/>
          <p:cNvSpPr>
            <a:spLocks noGrp="1"/>
          </p:cNvSpPr>
          <p:nvPr>
            <p:ph type="hdr" sz="quarter"/>
          </p:nvPr>
        </p:nvSpPr>
        <p:spPr>
          <a:xfrm>
            <a:off x="0" y="0"/>
            <a:ext cx="2970213" cy="457200"/>
          </a:xfrm>
          <a:prstGeom prst="rect">
            <a:avLst/>
          </a:prstGeom>
          <a:noFill/>
          <a:ln w="9525">
            <a:noFill/>
          </a:ln>
        </p:spPr>
        <p:txBody>
          <a:bodyPr/>
          <a:p>
            <a:pPr lvl="0"/>
            <a:endParaRPr lang="en-US" altLang="x-none" sz="1200" dirty="0">
              <a:solidFill>
                <a:schemeClr val="tx1"/>
              </a:solidFill>
              <a:latin typeface="Arial" panose="020B0604020202020204" pitchFamily="34" charset="0"/>
            </a:endParaRPr>
          </a:p>
        </p:txBody>
      </p:sp>
      <p:sp>
        <p:nvSpPr>
          <p:cNvPr id="8195" name="Rectangle 3"/>
          <p:cNvSpPr>
            <a:spLocks noGrp="1"/>
          </p:cNvSpPr>
          <p:nvPr>
            <p:ph type="dt" idx="1"/>
          </p:nvPr>
        </p:nvSpPr>
        <p:spPr>
          <a:xfrm>
            <a:off x="3886200" y="0"/>
            <a:ext cx="2971800" cy="457200"/>
          </a:xfrm>
          <a:prstGeom prst="rect">
            <a:avLst/>
          </a:prstGeom>
          <a:noFill/>
          <a:ln w="9525">
            <a:noFill/>
          </a:ln>
        </p:spPr>
        <p:txBody>
          <a:bodyPr/>
          <a:p>
            <a:pPr lvl="0" algn="r"/>
            <a:endParaRPr lang="en-US" altLang="x-none" sz="1200" dirty="0">
              <a:solidFill>
                <a:schemeClr val="tx1"/>
              </a:solidFill>
              <a:latin typeface="Arial" panose="020B0604020202020204" pitchFamily="34" charset="0"/>
            </a:endParaRPr>
          </a:p>
        </p:txBody>
      </p:sp>
      <p:sp>
        <p:nvSpPr>
          <p:cNvPr id="8196" name="Rectangle 4"/>
          <p:cNvSpPr>
            <a:spLocks noGrp="1"/>
          </p:cNvSpPr>
          <p:nvPr>
            <p:ph type="sldImg" idx="2"/>
          </p:nvPr>
        </p:nvSpPr>
        <p:spPr>
          <a:xfrm>
            <a:off x="381000" y="685800"/>
            <a:ext cx="6096000" cy="3429000"/>
          </a:xfrm>
          <a:prstGeom prst="rect">
            <a:avLst/>
          </a:prstGeom>
          <a:noFill/>
          <a:ln w="9525">
            <a:noFill/>
          </a:ln>
        </p:spPr>
      </p:sp>
      <p:sp>
        <p:nvSpPr>
          <p:cNvPr id="8197" name="Rectangle 5"/>
          <p:cNvSpPr>
            <a:spLocks noGrp="1"/>
          </p:cNvSpPr>
          <p:nvPr>
            <p:ph type="body" sz="quarter" idx="3"/>
          </p:nvPr>
        </p:nvSpPr>
        <p:spPr>
          <a:xfrm>
            <a:off x="914400" y="4343400"/>
            <a:ext cx="5029200" cy="41148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8198" name="Rectangle 6"/>
          <p:cNvSpPr>
            <a:spLocks noGrp="1"/>
          </p:cNvSpPr>
          <p:nvPr>
            <p:ph type="ftr" sz="quarter" idx="4"/>
          </p:nvPr>
        </p:nvSpPr>
        <p:spPr>
          <a:xfrm>
            <a:off x="0" y="8686800"/>
            <a:ext cx="2970213" cy="457200"/>
          </a:xfrm>
          <a:prstGeom prst="rect">
            <a:avLst/>
          </a:prstGeom>
          <a:noFill/>
          <a:ln w="9525">
            <a:noFill/>
          </a:ln>
        </p:spPr>
        <p:txBody>
          <a:bodyPr anchor="b" anchorCtr="0"/>
          <a:p>
            <a:pPr lvl="0"/>
            <a:endParaRPr lang="en-US" altLang="x-none" sz="1200" dirty="0">
              <a:solidFill>
                <a:schemeClr val="tx1"/>
              </a:solidFill>
              <a:latin typeface="Arial" panose="020B0604020202020204" pitchFamily="34" charset="0"/>
            </a:endParaRPr>
          </a:p>
        </p:txBody>
      </p:sp>
      <p:sp>
        <p:nvSpPr>
          <p:cNvPr id="8199" name="Rectangle 7"/>
          <p:cNvSpPr>
            <a:spLocks noGrp="1"/>
          </p:cNvSpPr>
          <p:nvPr>
            <p:ph type="sldNum" sz="quarter" idx="5"/>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7" Type="http://schemas.openxmlformats.org/officeDocument/2006/relationships/image" Target="../media/image15.emf"/><Relationship Id="rId6" Type="http://schemas.openxmlformats.org/officeDocument/2006/relationships/tags" Target="../tags/tag3.xml"/><Relationship Id="rId5" Type="http://schemas.openxmlformats.org/officeDocument/2006/relationships/image" Target="../media/image14.emf"/><Relationship Id="rId4" Type="http://schemas.openxmlformats.org/officeDocument/2006/relationships/tags" Target="../tags/tag2.xml"/><Relationship Id="rId3" Type="http://schemas.openxmlformats.org/officeDocument/2006/relationships/image" Target="../media/image13.png"/><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28629" y="862013"/>
            <a:ext cx="2736321"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50336"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56533" cy="43195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3667" y="1773238"/>
            <a:ext cx="5456533" cy="43195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255" y="836613"/>
            <a:ext cx="2783945"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90449"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1761"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935163"/>
            <a:ext cx="5376672"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70573"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1761" y="1916113"/>
            <a:ext cx="5363189"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28629" y="862013"/>
            <a:ext cx="2736321"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50336"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3.xml"/><Relationship Id="rId8" Type="http://schemas.openxmlformats.org/officeDocument/2006/relationships/slideLayout" Target="../slideLayouts/slideLayout102.xml"/><Relationship Id="rId7" Type="http://schemas.openxmlformats.org/officeDocument/2006/relationships/slideLayout" Target="../slideLayouts/slideLayout101.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3" Type="http://schemas.openxmlformats.org/officeDocument/2006/relationships/theme" Target="../theme/theme10.xml"/><Relationship Id="rId12" Type="http://schemas.openxmlformats.org/officeDocument/2006/relationships/slideLayout" Target="../slideLayouts/slideLayout106.xml"/><Relationship Id="rId11" Type="http://schemas.openxmlformats.org/officeDocument/2006/relationships/slideLayout" Target="../slideLayouts/slideLayout105.xml"/><Relationship Id="rId10" Type="http://schemas.openxmlformats.org/officeDocument/2006/relationships/slideLayout" Target="../slideLayouts/slideLayout104.xml"/><Relationship Id="rId1" Type="http://schemas.openxmlformats.org/officeDocument/2006/relationships/slideLayout" Target="../slideLayouts/slideLayout95.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5.xml"/><Relationship Id="rId8" Type="http://schemas.openxmlformats.org/officeDocument/2006/relationships/slideLayout" Target="../slideLayouts/slideLayout114.xml"/><Relationship Id="rId7" Type="http://schemas.openxmlformats.org/officeDocument/2006/relationships/slideLayout" Target="../slideLayouts/slideLayout113.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3" Type="http://schemas.openxmlformats.org/officeDocument/2006/relationships/theme" Target="../theme/theme11.xml"/><Relationship Id="rId12" Type="http://schemas.openxmlformats.org/officeDocument/2006/relationships/slideLayout" Target="../slideLayouts/slideLayout118.xml"/><Relationship Id="rId11" Type="http://schemas.openxmlformats.org/officeDocument/2006/relationships/slideLayout" Target="../slideLayouts/slideLayout117.xml"/><Relationship Id="rId10" Type="http://schemas.openxmlformats.org/officeDocument/2006/relationships/slideLayout" Target="../slideLayouts/slideLayout116.xml"/><Relationship Id="rId1" Type="http://schemas.openxmlformats.org/officeDocument/2006/relationships/slideLayout" Target="../slideLayouts/slideLayout10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5" Type="http://schemas.openxmlformats.org/officeDocument/2006/relationships/theme" Target="../theme/theme5.xml"/><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image" Target="../media/image6.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3.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9.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slideLayout" Target="../slideLayouts/slideLayout89.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1026" name="Picture 246"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a:t>单击此处编辑母版标题样式</a:t>
            </a:r>
            <a:endParaRPr lang="zh-CN" altLang="en-US"/>
          </a:p>
        </p:txBody>
      </p:sp>
      <p:sp>
        <p:nvSpPr>
          <p:cNvPr id="1028" name="Rectangle 22"/>
          <p:cNvSpPr/>
          <p:nvPr/>
        </p:nvSpPr>
        <p:spPr>
          <a:xfrm>
            <a:off x="-3122083" y="-100012"/>
            <a:ext cx="2978149" cy="5307012"/>
          </a:xfrm>
          <a:prstGeom prst="rect">
            <a:avLst/>
          </a:prstGeom>
          <a:noFill/>
          <a:ln w="9525">
            <a:noFill/>
          </a:ln>
        </p:spPr>
        <p:txBody>
          <a:bodyPr lIns="106832" tIns="53417" rIns="106832" bIns="53417"/>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英文标题</a:t>
            </a:r>
            <a:r>
              <a:rPr lang="en-US" altLang="zh-CN" sz="1600" dirty="0">
                <a:latin typeface="华文细黑" panose="02010600040101010101" pitchFamily="2" charset="-122"/>
                <a:ea typeface="华文细黑" panose="02010600040101010101" pitchFamily="2" charset="-122"/>
              </a:rPr>
              <a:t>:20-30pt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7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中文标题</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英文正文</a:t>
            </a:r>
            <a:r>
              <a:rPr lang="en-US" altLang="zh-CN" sz="1600" dirty="0">
                <a:latin typeface="华文细黑" panose="02010600040101010101" pitchFamily="2" charset="-122"/>
                <a:ea typeface="华文细黑" panose="02010600040101010101" pitchFamily="2" charset="-122"/>
              </a:rPr>
              <a:t>:18-20pt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:18--20pt  </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中文正文</a:t>
            </a:r>
            <a:r>
              <a:rPr lang="en-US" altLang="zh-CN" sz="1600" dirty="0">
                <a:latin typeface="华文细黑" panose="02010600040101010101" pitchFamily="2" charset="-122"/>
                <a:ea typeface="华文细黑" panose="02010600040101010101" pitchFamily="2" charset="-122"/>
              </a:rPr>
              <a:t>:18-24pt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):16-20pt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Rectangle 159"/>
          <p:cNvSpPr/>
          <p:nvPr/>
        </p:nvSpPr>
        <p:spPr>
          <a:xfrm>
            <a:off x="-1009649" y="135953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1" name="Rectangle 160"/>
          <p:cNvSpPr/>
          <p:nvPr/>
        </p:nvSpPr>
        <p:spPr>
          <a:xfrm>
            <a:off x="-1009649" y="524891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2" name="Rectangle 229"/>
          <p:cNvSpPr/>
          <p:nvPr/>
        </p:nvSpPr>
        <p:spPr>
          <a:xfrm>
            <a:off x="-1009649" y="18659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3" name="Rectangle 232"/>
          <p:cNvSpPr/>
          <p:nvPr/>
        </p:nvSpPr>
        <p:spPr>
          <a:xfrm>
            <a:off x="-1009649" y="4817110"/>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4" name="Rectangle 233"/>
          <p:cNvSpPr/>
          <p:nvPr/>
        </p:nvSpPr>
        <p:spPr>
          <a:xfrm>
            <a:off x="-1009649" y="57521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5" name="Line 235"/>
          <p:cNvSpPr/>
          <p:nvPr/>
        </p:nvSpPr>
        <p:spPr>
          <a:xfrm flipH="1">
            <a:off x="-2832100" y="2420938"/>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1" i="0" u="none" kern="1200" baseline="0">
          <a:solidFill>
            <a:srgbClr val="777777"/>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0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0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4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a:t>单击此处编辑母版标题样式</a:t>
            </a:r>
            <a:endParaRPr lang="zh-CN" altLang="en-US"/>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3" name="Rectangle 7"/>
          <p:cNvSpPr/>
          <p:nvPr/>
        </p:nvSpPr>
        <p:spPr>
          <a:xfrm>
            <a:off x="-3312583" y="-100012"/>
            <a:ext cx="3227916" cy="5308600"/>
          </a:xfrm>
          <a:prstGeom prst="rect">
            <a:avLst/>
          </a:prstGeom>
          <a:noFill/>
          <a:ln w="9525">
            <a:noFill/>
          </a:ln>
        </p:spPr>
        <p:txBody>
          <a:bodyPr lIns="106832" tIns="53417" rIns="106832" bIns="53417"/>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英文目录标题</a:t>
            </a:r>
            <a:r>
              <a:rPr lang="en-US" altLang="zh-CN" sz="1600" dirty="0">
                <a:latin typeface="华文细黑" panose="02010600040101010101" pitchFamily="2" charset="-122"/>
                <a:ea typeface="华文细黑" panose="02010600040101010101" pitchFamily="2" charset="-122"/>
              </a:rPr>
              <a:t>:20-40pt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中文目录标题</a:t>
            </a:r>
            <a:r>
              <a:rPr lang="en-US" altLang="zh-CN" sz="1600" dirty="0">
                <a:latin typeface="华文细黑" panose="02010600040101010101" pitchFamily="2" charset="-122"/>
                <a:ea typeface="华文细黑" panose="02010600040101010101" pitchFamily="2" charset="-122"/>
              </a:rPr>
              <a:t>:35-40pt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英文目录正文</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:16-24pt  </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中文目录正文</a:t>
            </a:r>
            <a:r>
              <a:rPr lang="en-US" altLang="zh-CN" sz="1600" dirty="0">
                <a:latin typeface="华文细黑" panose="02010600040101010101" pitchFamily="2" charset="-122"/>
                <a:ea typeface="华文细黑" panose="02010600040101010101" pitchFamily="2" charset="-122"/>
              </a:rPr>
              <a:t>:28-30pt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):18-30pt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2054" name="Rectangle 21"/>
          <p:cNvSpPr/>
          <p:nvPr/>
        </p:nvSpPr>
        <p:spPr>
          <a:xfrm>
            <a:off x="-1009649" y="143256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5" name="Rectangle 22"/>
          <p:cNvSpPr/>
          <p:nvPr/>
        </p:nvSpPr>
        <p:spPr>
          <a:xfrm>
            <a:off x="-1009649" y="193579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6" name="Rectangle 25"/>
          <p:cNvSpPr/>
          <p:nvPr/>
        </p:nvSpPr>
        <p:spPr>
          <a:xfrm>
            <a:off x="-1009649" y="5320348"/>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7" name="Rectangle 26"/>
          <p:cNvSpPr/>
          <p:nvPr/>
        </p:nvSpPr>
        <p:spPr>
          <a:xfrm>
            <a:off x="-1009649" y="4888548"/>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8" name="Line 29"/>
          <p:cNvSpPr/>
          <p:nvPr/>
        </p:nvSpPr>
        <p:spPr>
          <a:xfrm flipH="1">
            <a:off x="-2832100" y="2492375"/>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0" i="0" u="none" kern="1200" baseline="0">
          <a:solidFill>
            <a:schemeClr val="bg2"/>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8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4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2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p:nvPr/>
        </p:nvSpPr>
        <p:spPr>
          <a:xfrm>
            <a:off x="8365067" y="2762250"/>
            <a:ext cx="3102610" cy="1090295"/>
          </a:xfrm>
          <a:prstGeom prst="rect">
            <a:avLst/>
          </a:prstGeom>
          <a:noFill/>
          <a:ln w="9525">
            <a:noFill/>
          </a:ln>
        </p:spPr>
        <p:txBody>
          <a:bodyPr wrap="none" lIns="105600" tIns="52800" rIns="105600" bIns="52800">
            <a:spAutoFit/>
          </a:bodyPr>
          <a:p>
            <a:pPr lvl="0" defTabSz="802005" eaLnBrk="1" hangingPunct="1"/>
            <a:r>
              <a:rPr lang="en-US" altLang="zh-CN" sz="6400" dirty="0">
                <a:latin typeface="Arial" panose="020B0604020202020204" pitchFamily="34" charset="0"/>
              </a:rPr>
              <a:t>Thanks!</a:t>
            </a:r>
            <a:endParaRPr lang="en-US" altLang="zh-CN" sz="6400" dirty="0">
              <a:latin typeface="Arial" panose="020B0604020202020204" pitchFamily="34" charset="0"/>
            </a:endParaRPr>
          </a:p>
        </p:txBody>
      </p:sp>
      <p:sp>
        <p:nvSpPr>
          <p:cNvPr id="3076" name="Text Box 17"/>
          <p:cNvSpPr txBox="1"/>
          <p:nvPr/>
        </p:nvSpPr>
        <p:spPr>
          <a:xfrm>
            <a:off x="8784167" y="3429000"/>
            <a:ext cx="2287270" cy="392430"/>
          </a:xfrm>
          <a:prstGeom prst="rect">
            <a:avLst/>
          </a:prstGeom>
          <a:noFill/>
          <a:ln w="9525">
            <a:noFill/>
          </a:ln>
        </p:spPr>
        <p:txBody>
          <a:bodyPr wrap="none" lIns="105600" tIns="52800" rIns="105600" bIns="52800">
            <a:spAutoFit/>
          </a:bodyPr>
          <a:p>
            <a:pPr lvl="0" defTabSz="802005" eaLnBrk="1" hangingPunct="1"/>
            <a:r>
              <a:rPr lang="en-US" altLang="zh-CN" sz="1865" b="1" dirty="0">
                <a:latin typeface="Arial" panose="020B0604020202020204" pitchFamily="34" charset="0"/>
              </a:rPr>
              <a:t>www.pkucare.com</a:t>
            </a:r>
            <a:endParaRPr lang="en-US" altLang="zh-CN" sz="1865" b="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802005"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00355" lvl="0" indent="-300355" algn="l" defTabSz="802005"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652780" lvl="1" indent="-250825" algn="l" defTabSz="802005" eaLnBrk="0" fontAlgn="base" latinLnBrk="0" hangingPunct="0">
        <a:lnSpc>
          <a:spcPct val="100000"/>
        </a:lnSpc>
        <a:spcBef>
          <a:spcPct val="20000"/>
        </a:spcBef>
        <a:spcAft>
          <a:spcPct val="0"/>
        </a:spcAft>
        <a:buChar char="–"/>
        <a:defRPr sz="2500" b="0" i="0" u="none" kern="1200" baseline="0">
          <a:solidFill>
            <a:schemeClr val="tx1"/>
          </a:solidFill>
          <a:latin typeface="+mn-lt"/>
          <a:ea typeface="+mn-ea"/>
          <a:cs typeface="+mn-cs"/>
        </a:defRPr>
      </a:lvl2pPr>
      <a:lvl3pPr marL="1003300" lvl="2" indent="-201295" algn="l" defTabSz="802005" eaLnBrk="0" fontAlgn="base" latinLnBrk="0" hangingPunct="0">
        <a:lnSpc>
          <a:spcPct val="100000"/>
        </a:lnSpc>
        <a:spcBef>
          <a:spcPct val="20000"/>
        </a:spcBef>
        <a:spcAft>
          <a:spcPct val="0"/>
        </a:spcAft>
        <a:buChar char="•"/>
        <a:defRPr sz="2200" b="0" i="0" u="none" kern="1200" baseline="0">
          <a:solidFill>
            <a:schemeClr val="tx1"/>
          </a:solidFill>
          <a:latin typeface="+mn-lt"/>
          <a:ea typeface="+mn-ea"/>
          <a:cs typeface="+mn-cs"/>
        </a:defRPr>
      </a:lvl3pPr>
      <a:lvl4pPr marL="1402080" lvl="3" indent="-200025"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4pPr>
      <a:lvl5pPr marL="1803400" lvl="4" indent="-201295"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5pPr>
      <a:lvl6pPr marL="2514600" lvl="5"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6pPr>
      <a:lvl7pPr marL="2971800" lvl="6"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7pPr>
      <a:lvl8pPr marL="3429000" lvl="7"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8pPr>
      <a:lvl9pPr marL="3886200" lvl="8" indent="-228600" algn="l" defTabSz="802005" eaLnBrk="0" fontAlgn="base" latinLnBrk="0" hangingPunct="0">
        <a:lnSpc>
          <a:spcPct val="100000"/>
        </a:lnSpc>
        <a:spcBef>
          <a:spcPct val="20000"/>
        </a:spcBef>
        <a:spcAft>
          <a:spcPct val="0"/>
        </a:spcAft>
        <a:buChar char="»"/>
        <a:defRPr sz="17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任意多边形 6"/>
          <p:cNvSpPr/>
          <p:nvPr/>
        </p:nvSpPr>
        <p:spPr>
          <a:xfrm>
            <a:off x="-12700" y="-7937"/>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4099" name="任意多边形 7"/>
          <p:cNvSpPr/>
          <p:nvPr/>
        </p:nvSpPr>
        <p:spPr>
          <a:xfrm>
            <a:off x="5842000" y="-7937"/>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Lst>
            <a:lin ang="5400000" scaled="1"/>
            <a:tileRect/>
          </a:gradFill>
          <a:ln w="9525">
            <a:noFill/>
          </a:ln>
        </p:spPr>
        <p:txBody>
          <a:bodyPr/>
          <a:p>
            <a:endParaRPr lang="zh-CN" altLang="en-US" sz="1865"/>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410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2" name="日期占位符 9"/>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fld id="{BB962C8B-B14F-4D97-AF65-F5344CB8AC3E}" type="datetime1">
              <a:rPr lang="zh-CN" altLang="en-US" dirty="0"/>
            </a:fld>
            <a:endParaRPr lang="zh-CN" altLang="en-US" dirty="0"/>
          </a:p>
        </p:txBody>
      </p:sp>
      <p:sp>
        <p:nvSpPr>
          <p:cNvPr id="4103" name="页脚占位符 21"/>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4104" name="灯片编号占位符 17"/>
          <p:cNvSpPr>
            <a:spLocks noGrp="1"/>
          </p:cNvSpPr>
          <p:nvPr>
            <p:ph type="sldNum" sz="quarter" idx="4"/>
          </p:nvPr>
        </p:nvSpPr>
        <p:spPr>
          <a:xfrm>
            <a:off x="10566400" y="6356350"/>
            <a:ext cx="1016000" cy="365125"/>
          </a:xfrm>
          <a:prstGeom prst="rect">
            <a:avLst/>
          </a:prstGeom>
          <a:noFill/>
          <a:ln w="9525">
            <a:noFill/>
          </a:ln>
        </p:spPr>
        <p:txBody>
          <a:bodyPr lIns="0" tIns="0" rIns="0" bIns="0" anchor="b" anchorCtr="0"/>
          <a:lstStyle>
            <a:lvl1pPr algn="r">
              <a:defRPr sz="1200">
                <a:solidFill>
                  <a:srgbClr val="045C75"/>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grpSp>
        <p:nvGrpSpPr>
          <p:cNvPr id="4105" name="组合 1"/>
          <p:cNvGrpSpPr/>
          <p:nvPr/>
        </p:nvGrpSpPr>
        <p:grpSpPr>
          <a:xfrm>
            <a:off x="-25400" y="203200"/>
            <a:ext cx="12240684" cy="647700"/>
            <a:chOff x="0" y="0"/>
            <a:chExt cx="9180548" cy="649224"/>
          </a:xfrm>
        </p:grpSpPr>
        <p:grpSp>
          <p:nvGrpSpPr>
            <p:cNvPr id="4106" name="任意多边形 11"/>
            <p:cNvGrpSpPr/>
            <p:nvPr/>
          </p:nvGrpSpPr>
          <p:grpSpPr>
            <a:xfrm>
              <a:off x="12954" y="-228119"/>
              <a:ext cx="9131843" cy="1050979"/>
              <a:chOff x="0" y="0"/>
              <a:chExt cx="9131808" cy="1048512"/>
            </a:xfrm>
          </p:grpSpPr>
          <p:pic>
            <p:nvPicPr>
              <p:cNvPr id="4107" name="任意多边形 11"/>
              <p:cNvPicPr/>
              <p:nvPr/>
            </p:nvPicPr>
            <p:blipFill>
              <a:blip r:embed="rId13"/>
              <a:stretch>
                <a:fillRect/>
              </a:stretch>
            </p:blipFill>
            <p:spPr>
              <a:xfrm>
                <a:off x="0" y="0"/>
                <a:ext cx="9131808" cy="1048512"/>
              </a:xfrm>
              <a:prstGeom prst="rect">
                <a:avLst/>
              </a:prstGeom>
              <a:noFill/>
              <a:ln w="9525">
                <a:noFill/>
              </a:ln>
            </p:spPr>
          </p:pic>
          <p:sp>
            <p:nvSpPr>
              <p:cNvPr id="4108" name="文本框 4107"/>
              <p:cNvSpPr txBox="1"/>
              <p:nvPr/>
            </p:nvSpPr>
            <p:spPr>
              <a:xfrm rot="21435692">
                <a:off x="-23195" y="446845"/>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nvGrpSpPr>
            <p:cNvPr id="4109" name="任意多边形 12"/>
            <p:cNvGrpSpPr/>
            <p:nvPr/>
          </p:nvGrpSpPr>
          <p:grpSpPr>
            <a:xfrm>
              <a:off x="12954" y="-154795"/>
              <a:ext cx="9156227" cy="910441"/>
              <a:chOff x="0" y="0"/>
              <a:chExt cx="9156192" cy="908304"/>
            </a:xfrm>
          </p:grpSpPr>
          <p:pic>
            <p:nvPicPr>
              <p:cNvPr id="4110" name="任意多边形 12"/>
              <p:cNvPicPr/>
              <p:nvPr/>
            </p:nvPicPr>
            <p:blipFill>
              <a:blip r:embed="rId14"/>
              <a:stretch>
                <a:fillRect/>
              </a:stretch>
            </p:blipFill>
            <p:spPr>
              <a:xfrm>
                <a:off x="0" y="0"/>
                <a:ext cx="9156192" cy="908304"/>
              </a:xfrm>
              <a:prstGeom prst="rect">
                <a:avLst/>
              </a:prstGeom>
              <a:noFill/>
              <a:ln w="9525">
                <a:noFill/>
              </a:ln>
            </p:spPr>
          </p:pic>
          <p:sp>
            <p:nvSpPr>
              <p:cNvPr id="4111" name="文本框 4110"/>
              <p:cNvSpPr txBox="1"/>
              <p:nvPr/>
            </p:nvSpPr>
            <p:spPr>
              <a:xfrm rot="21435692">
                <a:off x="-15618" y="447211"/>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5122" name="任意多边形 6"/>
          <p:cNvSpPr/>
          <p:nvPr/>
        </p:nvSpPr>
        <p:spPr>
          <a:xfrm>
            <a:off x="-12700" y="-7937"/>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9A9A9A">
                  <a:alpha val="54999"/>
                </a:srgbClr>
              </a:gs>
            </a:gsLst>
            <a:lin ang="5400000" scaled="1"/>
            <a:tileRect/>
          </a:gradFill>
          <a:ln w="9525">
            <a:noFill/>
          </a:ln>
        </p:spPr>
        <p:txBody>
          <a:bodyPr/>
          <a:p>
            <a:endParaRPr lang="zh-CN" altLang="en-US" sz="1865"/>
          </a:p>
        </p:txBody>
      </p:sp>
      <p:sp>
        <p:nvSpPr>
          <p:cNvPr id="5123" name="任意多边形 7"/>
          <p:cNvSpPr/>
          <p:nvPr/>
        </p:nvSpPr>
        <p:spPr>
          <a:xfrm>
            <a:off x="5842000" y="-7937"/>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7C7C7C">
                  <a:alpha val="29999"/>
                </a:srgbClr>
              </a:gs>
              <a:gs pos="80000">
                <a:srgbClr val="009BE5">
                  <a:alpha val="42000"/>
                </a:srgbClr>
              </a:gs>
            </a:gsLst>
            <a:lin ang="5400000" scaled="1"/>
            <a:tileRect/>
          </a:gradFill>
          <a:ln w="9525">
            <a:noFill/>
          </a:ln>
        </p:spPr>
        <p:txBody>
          <a:bodyPr/>
          <a:p>
            <a:endParaRPr lang="zh-CN" altLang="en-US" sz="1865"/>
          </a:p>
        </p:txBody>
      </p:sp>
      <p:grpSp>
        <p:nvGrpSpPr>
          <p:cNvPr id="5124" name="组合 1"/>
          <p:cNvGrpSpPr/>
          <p:nvPr/>
        </p:nvGrpSpPr>
        <p:grpSpPr>
          <a:xfrm>
            <a:off x="-25400" y="203200"/>
            <a:ext cx="12240684" cy="647700"/>
            <a:chOff x="0" y="0"/>
            <a:chExt cx="9180548" cy="649224"/>
          </a:xfrm>
        </p:grpSpPr>
        <p:grpSp>
          <p:nvGrpSpPr>
            <p:cNvPr id="5125" name="任意多边形 11"/>
            <p:cNvGrpSpPr/>
            <p:nvPr/>
          </p:nvGrpSpPr>
          <p:grpSpPr>
            <a:xfrm>
              <a:off x="12954" y="-228119"/>
              <a:ext cx="9131843" cy="1050979"/>
              <a:chOff x="0" y="0"/>
              <a:chExt cx="9131808" cy="1048512"/>
            </a:xfrm>
          </p:grpSpPr>
          <p:pic>
            <p:nvPicPr>
              <p:cNvPr id="5126" name="任意多边形 11"/>
              <p:cNvPicPr/>
              <p:nvPr/>
            </p:nvPicPr>
            <p:blipFill>
              <a:blip r:embed="rId13"/>
              <a:stretch>
                <a:fillRect/>
              </a:stretch>
            </p:blipFill>
            <p:spPr>
              <a:xfrm>
                <a:off x="0" y="0"/>
                <a:ext cx="9131808" cy="1048512"/>
              </a:xfrm>
              <a:prstGeom prst="rect">
                <a:avLst/>
              </a:prstGeom>
              <a:noFill/>
              <a:ln w="9525">
                <a:noFill/>
              </a:ln>
            </p:spPr>
          </p:pic>
          <p:sp>
            <p:nvSpPr>
              <p:cNvPr id="5127" name="文本框 5126"/>
              <p:cNvSpPr txBox="1"/>
              <p:nvPr/>
            </p:nvSpPr>
            <p:spPr>
              <a:xfrm rot="21435692">
                <a:off x="-23195" y="446845"/>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nvGrpSpPr>
            <p:cNvPr id="5128" name="任意多边形 12"/>
            <p:cNvGrpSpPr/>
            <p:nvPr/>
          </p:nvGrpSpPr>
          <p:grpSpPr>
            <a:xfrm>
              <a:off x="12954" y="-154795"/>
              <a:ext cx="9156227" cy="910441"/>
              <a:chOff x="0" y="0"/>
              <a:chExt cx="9156192" cy="908304"/>
            </a:xfrm>
          </p:grpSpPr>
          <p:pic>
            <p:nvPicPr>
              <p:cNvPr id="5129" name="任意多边形 12"/>
              <p:cNvPicPr/>
              <p:nvPr/>
            </p:nvPicPr>
            <p:blipFill>
              <a:blip r:embed="rId14"/>
              <a:stretch>
                <a:fillRect/>
              </a:stretch>
            </p:blipFill>
            <p:spPr>
              <a:xfrm>
                <a:off x="0" y="0"/>
                <a:ext cx="9156192" cy="908304"/>
              </a:xfrm>
              <a:prstGeom prst="rect">
                <a:avLst/>
              </a:prstGeom>
              <a:noFill/>
              <a:ln w="9525">
                <a:noFill/>
              </a:ln>
            </p:spPr>
          </p:pic>
          <p:sp>
            <p:nvSpPr>
              <p:cNvPr id="5130" name="文本框 5129"/>
              <p:cNvSpPr txBox="1"/>
              <p:nvPr/>
            </p:nvSpPr>
            <p:spPr>
              <a:xfrm rot="21435692">
                <a:off x="-15618" y="447211"/>
                <a:ext cx="0" cy="0"/>
              </a:xfrm>
              <a:prstGeom prst="rect">
                <a:avLst/>
              </a:prstGeom>
              <a:noFill/>
              <a:ln w="9525">
                <a:noFill/>
              </a:ln>
            </p:spPr>
            <p:txBody>
              <a:bodyPr/>
              <a:p>
                <a:pPr lvl="0" eaLnBrk="1" hangingPunct="1"/>
                <a:endParaRPr lang="en-US" altLang="x-none" sz="2400" dirty="0">
                  <a:solidFill>
                    <a:schemeClr val="tx1"/>
                  </a:solidFill>
                  <a:latin typeface="Constantia" panose="02030602050306030303" pitchFamily="2" charset="0"/>
                  <a:ea typeface="宋体" panose="02010600030101010101" pitchFamily="2" charset="-122"/>
                </a:endParaRPr>
              </a:p>
            </p:txBody>
          </p:sp>
        </p:grpSp>
      </p:grpSp>
      <p:sp>
        <p:nvSpPr>
          <p:cNvPr id="5131"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5132"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33" name="日期占位符 3"/>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D1EAEE"/>
                </a:solidFill>
                <a:latin typeface="Constantia" panose="02030602050306030303"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5134" name="页脚占位符 4"/>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D1EAEE"/>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5135" name="灯片编号占位符 5"/>
          <p:cNvSpPr>
            <a:spLocks noGrp="1"/>
          </p:cNvSpPr>
          <p:nvPr>
            <p:ph type="sldNum" sz="quarter" idx="4"/>
          </p:nvPr>
        </p:nvSpPr>
        <p:spPr>
          <a:xfrm>
            <a:off x="10566400" y="6356350"/>
            <a:ext cx="1016000" cy="365125"/>
          </a:xfrm>
          <a:prstGeom prst="rect">
            <a:avLst/>
          </a:prstGeom>
          <a:noFill/>
          <a:ln w="9525">
            <a:noFill/>
          </a:ln>
        </p:spPr>
        <p:txBody>
          <a:bodyPr lIns="0" tIns="0" rIns="0" bIns="0" anchor="b" anchorCtr="0"/>
          <a:lstStyle>
            <a:lvl1pPr algn="r">
              <a:defRPr sz="1200">
                <a:solidFill>
                  <a:srgbClr val="D1EAEE"/>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6146" name="单圆角矩形 13"/>
          <p:cNvSpPr/>
          <p:nvPr/>
        </p:nvSpPr>
        <p:spPr>
          <a:xfrm rot="-21180000" flipV="1">
            <a:off x="4220633" y="1108075"/>
            <a:ext cx="70104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pathLst>
              <a:path w="5257800" h="4114800">
                <a:moveTo>
                  <a:pt x="0" y="0"/>
                </a:moveTo>
                <a:lnTo>
                  <a:pt x="5107774" y="0"/>
                </a:lnTo>
                <a:lnTo>
                  <a:pt x="5257800" y="150026"/>
                </a:lnTo>
                <a:lnTo>
                  <a:pt x="5257800" y="4114800"/>
                </a:lnTo>
                <a:lnTo>
                  <a:pt x="0" y="4114800"/>
                </a:lnTo>
                <a:lnTo>
                  <a:pt x="0" y="0"/>
                </a:lnTo>
                <a:lnTo>
                  <a:pt x="0" y="0"/>
                </a:lnTo>
                <a:close/>
              </a:path>
            </a:pathLst>
          </a:custGeom>
          <a:solidFill>
            <a:srgbClr val="FFFFFF">
              <a:alpha val="100000"/>
            </a:srgbClr>
          </a:solidFill>
          <a:ln w="3175" cap="rnd" cmpd="sng">
            <a:solidFill>
              <a:srgbClr val="C0C0C0"/>
            </a:solidFill>
            <a:prstDash val="solid"/>
            <a:headEnd type="none" w="med" len="med"/>
            <a:tailEnd type="none" w="med" len="med"/>
          </a:ln>
          <a:effectLst>
            <a:outerShdw dist="38500" dir="7500040" sx="98500" sy="100079" kx="82423" algn="tl" rotWithShape="0">
              <a:srgbClr val="000000">
                <a:alpha val="25000"/>
              </a:srgbClr>
            </a:outerShdw>
          </a:effectLst>
        </p:spPr>
        <p:txBody>
          <a:bodyPr/>
          <a:p>
            <a:endParaRPr lang="zh-CN" altLang="en-US" sz="1865"/>
          </a:p>
        </p:txBody>
      </p:sp>
      <p:sp>
        <p:nvSpPr>
          <p:cNvPr id="6147" name="直角三角形 14"/>
          <p:cNvSpPr/>
          <p:nvPr/>
        </p:nvSpPr>
        <p:spPr>
          <a:xfrm rot="-21180000" flipV="1">
            <a:off x="10672233" y="5359400"/>
            <a:ext cx="207433" cy="155575"/>
          </a:xfrm>
          <a:prstGeom prst="rtTriangle">
            <a:avLst/>
          </a:prstGeom>
          <a:solidFill>
            <a:srgbClr val="FFFFFF"/>
          </a:solidFill>
          <a:ln w="12700" cap="flat" cmpd="sng">
            <a:solidFill>
              <a:srgbClr val="FFFFFF"/>
            </a:solidFill>
            <a:prstDash val="solid"/>
            <a:miter/>
            <a:headEnd type="none" w="med" len="med"/>
            <a:tailEnd type="none" w="med" len="med"/>
          </a:ln>
          <a:effectLst>
            <a:outerShdw dist="6350" dir="12899787" algn="ctr" rotWithShape="0">
              <a:srgbClr val="000000">
                <a:alpha val="43999"/>
              </a:srgbClr>
            </a:outerShdw>
          </a:effectLst>
        </p:spPr>
        <p:txBody>
          <a:bodyPr anchor="ctr" anchorCtr="0"/>
          <a:p>
            <a:pPr lvl="0" algn="ctr" eaLnBrk="1" hangingPunct="1"/>
            <a:endParaRPr lang="en-US" altLang="x-none" sz="2400" dirty="0">
              <a:solidFill>
                <a:srgbClr val="FFFFFF"/>
              </a:solidFill>
              <a:latin typeface="Constantia" panose="02030602050306030303" pitchFamily="2" charset="0"/>
              <a:ea typeface="宋体" panose="02010600030101010101" pitchFamily="2" charset="-122"/>
            </a:endParaRPr>
          </a:p>
        </p:txBody>
      </p:sp>
      <p:sp>
        <p:nvSpPr>
          <p:cNvPr id="6148" name="任意多边形 15"/>
          <p:cNvSpPr/>
          <p:nvPr/>
        </p:nvSpPr>
        <p:spPr>
          <a:xfrm flipV="1">
            <a:off x="-12700" y="5816600"/>
            <a:ext cx="12217400" cy="1041400"/>
          </a:xfrm>
          <a:custGeom>
            <a:avLst/>
            <a:gdLst>
              <a:gd name="txL" fmla="*/ 0 w 5772"/>
              <a:gd name="txT" fmla="*/ 0 h 656"/>
              <a:gd name="txR" fmla="*/ 5772 w 5772"/>
              <a:gd name="txB"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6149" name="任意多边形 16"/>
          <p:cNvSpPr/>
          <p:nvPr/>
        </p:nvSpPr>
        <p:spPr>
          <a:xfrm flipV="1">
            <a:off x="5842000" y="6219825"/>
            <a:ext cx="6350000" cy="638175"/>
          </a:xfrm>
          <a:custGeom>
            <a:avLst/>
            <a:gdLst>
              <a:gd name="txL" fmla="*/ 0 w 3000"/>
              <a:gd name="txT" fmla="*/ 0 h 595"/>
              <a:gd name="txR" fmla="*/ 3000 w 3000"/>
              <a:gd name="txB" fmla="*/ 595 h 595"/>
            </a:gdLst>
            <a:ahLst/>
            <a:cxnLst>
              <a:cxn ang="0">
                <a:pos x="0" y="0"/>
              </a:cxn>
              <a:cxn ang="0">
                <a:pos x="1668" y="564"/>
              </a:cxn>
              <a:cxn ang="0">
                <a:pos x="3000" y="186"/>
              </a:cxn>
              <a:cxn ang="0">
                <a:pos x="3000" y="6"/>
              </a:cxn>
              <a:cxn ang="0">
                <a:pos x="0" y="0"/>
              </a:cxn>
            </a:cxnLst>
            <a:rect l="txL" t="txT" r="txR" b="tx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Lst>
            <a:lin ang="5400000" scaled="1"/>
            <a:tileRect/>
          </a:gradFill>
          <a:ln w="9525">
            <a:noFill/>
          </a:ln>
        </p:spPr>
        <p:txBody>
          <a:bodyPr/>
          <a:p>
            <a:endParaRPr lang="zh-CN" altLang="en-US" sz="1865"/>
          </a:p>
        </p:txBody>
      </p:sp>
      <p:sp>
        <p:nvSpPr>
          <p:cNvPr id="615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615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52" name="日期占位符 4"/>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6153" name="页脚占位符 5"/>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2" charset="0"/>
                <a:ea typeface="宋体" panose="02010600030101010101" pitchFamily="2" charset="-122"/>
              </a:defRPr>
            </a:lvl1pPr>
          </a:lstStyle>
          <a:p>
            <a:pPr lvl="0" eaLnBrk="1" hangingPunct="1"/>
            <a:endParaRPr lang="zh-CN" altLang="en-US" dirty="0"/>
          </a:p>
        </p:txBody>
      </p:sp>
      <p:sp>
        <p:nvSpPr>
          <p:cNvPr id="6154" name="灯片编号占位符 6"/>
          <p:cNvSpPr>
            <a:spLocks noGrp="1"/>
          </p:cNvSpPr>
          <p:nvPr>
            <p:ph type="sldNum" sz="quarter" idx="4"/>
          </p:nvPr>
        </p:nvSpPr>
        <p:spPr>
          <a:xfrm>
            <a:off x="10769600" y="6356350"/>
            <a:ext cx="812800" cy="365125"/>
          </a:xfrm>
          <a:prstGeom prst="rect">
            <a:avLst/>
          </a:prstGeom>
          <a:noFill/>
          <a:ln w="9525">
            <a:noFill/>
          </a:ln>
        </p:spPr>
        <p:txBody>
          <a:bodyPr lIns="0" tIns="0" rIns="0" bIns="0" anchor="b" anchorCtr="0"/>
          <a:lstStyle>
            <a:lvl1pPr algn="r">
              <a:defRPr sz="1200">
                <a:solidFill>
                  <a:srgbClr val="045C75"/>
                </a:solidFill>
                <a:latin typeface="Constantia" panose="02030602050306030303"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2"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2"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2"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2"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pic>
        <p:nvPicPr>
          <p:cNvPr id="7170" name="Picture 22" descr="1"/>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7171" name="Text Box 16"/>
          <p:cNvSpPr txBox="1"/>
          <p:nvPr/>
        </p:nvSpPr>
        <p:spPr>
          <a:xfrm>
            <a:off x="-3505200" y="-26987"/>
            <a:ext cx="3393017" cy="4723130"/>
          </a:xfrm>
          <a:prstGeom prst="rect">
            <a:avLst/>
          </a:prstGeom>
          <a:noFill/>
          <a:ln w="9525">
            <a:noFill/>
          </a:ln>
        </p:spPr>
        <p:txBody>
          <a:bodyPr lIns="106852" tIns="53425" rIns="106852" bIns="53425">
            <a:spAutoFit/>
          </a:bodyPr>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英文标题</a:t>
            </a:r>
            <a:r>
              <a:rPr lang="en-US" altLang="zh-CN" sz="1600" dirty="0">
                <a:latin typeface="Arial" panose="020B0604020202020204" pitchFamily="34" charset="0"/>
                <a:ea typeface="华文细黑" panose="02010600040101010101" pitchFamily="2" charset="-122"/>
              </a:rPr>
              <a:t>:30-40pt  </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副标题</a:t>
            </a:r>
            <a:r>
              <a:rPr lang="en-US" altLang="zh-CN" sz="1600" dirty="0">
                <a:latin typeface="Arial" panose="020B0604020202020204" pitchFamily="34" charset="0"/>
                <a:ea typeface="华文细黑" panose="02010600040101010101" pitchFamily="2" charset="-122"/>
              </a:rPr>
              <a:t>:26-30pt</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字体颜色</a:t>
            </a:r>
            <a:r>
              <a:rPr lang="en-US" altLang="zh-CN" sz="1600" dirty="0">
                <a:latin typeface="Arial" panose="020B0604020202020204" pitchFamily="34" charset="0"/>
                <a:ea typeface="华文细黑" panose="02010600040101010101" pitchFamily="2" charset="-122"/>
              </a:rPr>
              <a:t>:R119 G119 B119</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 </a:t>
            </a:r>
            <a:r>
              <a:rPr lang="en-US" altLang="zh-CN" sz="1600" dirty="0">
                <a:latin typeface="Arial" panose="020B0604020202020204" pitchFamily="34" charset="0"/>
                <a:ea typeface="华文细黑" panose="02010600040101010101" pitchFamily="2" charset="-122"/>
              </a:rPr>
              <a:t>:Arial</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中文标题</a:t>
            </a:r>
            <a:r>
              <a:rPr lang="en-US" altLang="zh-CN" sz="1600" dirty="0">
                <a:latin typeface="Arial" panose="020B0604020202020204" pitchFamily="34" charset="0"/>
                <a:ea typeface="华文细黑" panose="02010600040101010101" pitchFamily="2" charset="-122"/>
              </a:rPr>
              <a:t>:20-40pt</a:t>
            </a:r>
            <a:endParaRPr lang="en-US" altLang="zh-CN"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a:t>
            </a:r>
            <a:r>
              <a:rPr lang="en-US" altLang="zh-CN" sz="1600" dirty="0">
                <a:latin typeface="Arial" panose="020B0604020202020204" pitchFamily="34" charset="0"/>
                <a:ea typeface="华文细黑" panose="02010600040101010101" pitchFamily="2" charset="-122"/>
              </a:rPr>
              <a:t>:</a:t>
            </a:r>
            <a:r>
              <a:rPr lang="zh-CN" altLang="en-US" sz="1600" dirty="0">
                <a:latin typeface="Arial" panose="020B0604020202020204" pitchFamily="34" charset="0"/>
                <a:ea typeface="华文细黑" panose="02010600040101010101" pitchFamily="2" charset="-122"/>
              </a:rPr>
              <a:t>宋体</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en-US" altLang="zh-CN" sz="1600" dirty="0">
                <a:latin typeface="Arial" panose="020B0604020202020204" pitchFamily="34" charset="0"/>
                <a:ea typeface="华文细黑" panose="02010600040101010101" pitchFamily="2" charset="-122"/>
              </a:rPr>
              <a:t>  </a:t>
            </a:r>
            <a:r>
              <a:rPr lang="zh-CN" altLang="en-US" sz="1600" dirty="0">
                <a:latin typeface="Arial" panose="020B0604020202020204" pitchFamily="34" charset="0"/>
                <a:ea typeface="华文细黑" panose="02010600040101010101" pitchFamily="2" charset="-122"/>
              </a:rPr>
              <a:t>副标题</a:t>
            </a:r>
            <a:r>
              <a:rPr lang="en-US" altLang="zh-CN" sz="1600" dirty="0">
                <a:latin typeface="Arial" panose="020B0604020202020204" pitchFamily="34" charset="0"/>
                <a:ea typeface="华文细黑" panose="02010600040101010101" pitchFamily="2" charset="-122"/>
              </a:rPr>
              <a:t>:24-28pt</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a:t>
            </a:r>
            <a:r>
              <a:rPr lang="en-US" altLang="zh-CN" sz="1600" dirty="0">
                <a:latin typeface="Arial" panose="020B0604020202020204" pitchFamily="34" charset="0"/>
                <a:ea typeface="华文细黑" panose="02010600040101010101" pitchFamily="2" charset="-122"/>
              </a:rPr>
              <a:t>:</a:t>
            </a:r>
            <a:r>
              <a:rPr lang="zh-CN" altLang="en-US" sz="1600" dirty="0">
                <a:latin typeface="Arial" panose="020B0604020202020204" pitchFamily="34" charset="0"/>
                <a:ea typeface="华文细黑" panose="02010600040101010101" pitchFamily="2" charset="-122"/>
              </a:rPr>
              <a:t>华文细黑</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r>
              <a:rPr lang="zh-CN" altLang="en-US" sz="1600" dirty="0">
                <a:latin typeface="Arial" panose="020B0604020202020204" pitchFamily="34" charset="0"/>
                <a:ea typeface="华文细黑" panose="02010600040101010101" pitchFamily="2" charset="-122"/>
              </a:rPr>
              <a:t>字体颜色</a:t>
            </a:r>
            <a:r>
              <a:rPr lang="en-US" altLang="zh-CN" sz="1600" dirty="0">
                <a:latin typeface="Arial" panose="020B0604020202020204" pitchFamily="34" charset="0"/>
                <a:ea typeface="华文细黑" panose="02010600040101010101" pitchFamily="2" charset="-122"/>
              </a:rPr>
              <a:t>:R119  G119  B119</a:t>
            </a: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latin typeface="Arial" panose="020B0604020202020204" pitchFamily="34" charset="0"/>
              <a:ea typeface="华文细黑" panose="02010600040101010101" pitchFamily="2" charset="-122"/>
            </a:endParaRPr>
          </a:p>
          <a:p>
            <a:pPr lvl="0" algn="r" defTabSz="802005" eaLnBrk="0" hangingPunct="0">
              <a:lnSpc>
                <a:spcPct val="125000"/>
              </a:lnSpc>
            </a:pPr>
            <a:endParaRPr lang="zh-CN" altLang="en-US" sz="1600" dirty="0">
              <a:solidFill>
                <a:schemeClr val="tx1"/>
              </a:solidFill>
              <a:latin typeface="Arial" panose="020B0604020202020204" pitchFamily="34" charset="0"/>
              <a:ea typeface="华文细黑" panose="02010600040101010101" pitchFamily="2" charset="-122"/>
            </a:endParaRPr>
          </a:p>
        </p:txBody>
      </p:sp>
      <p:sp>
        <p:nvSpPr>
          <p:cNvPr id="7172" name="Text Box 19"/>
          <p:cNvSpPr txBox="1"/>
          <p:nvPr/>
        </p:nvSpPr>
        <p:spPr>
          <a:xfrm>
            <a:off x="9472084" y="6165850"/>
            <a:ext cx="2287270" cy="392430"/>
          </a:xfrm>
          <a:prstGeom prst="rect">
            <a:avLst/>
          </a:prstGeom>
          <a:noFill/>
          <a:ln w="9525">
            <a:noFill/>
          </a:ln>
        </p:spPr>
        <p:txBody>
          <a:bodyPr wrap="none" lIns="105600" tIns="52800" rIns="105600" bIns="52800">
            <a:spAutoFit/>
          </a:bodyPr>
          <a:p>
            <a:pPr lvl="0" defTabSz="802005" eaLnBrk="1" hangingPunct="1"/>
            <a:r>
              <a:rPr lang="en-US" altLang="zh-CN" sz="1865" b="1" dirty="0">
                <a:latin typeface="Arial" panose="020B0604020202020204" pitchFamily="34" charset="0"/>
              </a:rPr>
              <a:t>www.pkucare.com</a:t>
            </a:r>
            <a:endParaRPr lang="en-US" altLang="zh-CN" sz="1865" b="1" dirty="0">
              <a:latin typeface="Arial" panose="020B0604020202020204" pitchFamily="34" charset="0"/>
            </a:endParaRPr>
          </a:p>
        </p:txBody>
      </p:sp>
      <p:sp>
        <p:nvSpPr>
          <p:cNvPr id="7173" name="Rectangle 20"/>
          <p:cNvSpPr/>
          <p:nvPr/>
        </p:nvSpPr>
        <p:spPr>
          <a:xfrm>
            <a:off x="-1104900" y="64198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4" name="Rectangle 21"/>
          <p:cNvSpPr/>
          <p:nvPr/>
        </p:nvSpPr>
        <p:spPr>
          <a:xfrm>
            <a:off x="-1104900" y="2944654"/>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5"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a:t>单击此处编辑母版标题样式</a:t>
            </a:r>
            <a:endParaRPr lang="zh-CN" altLang="en-US"/>
          </a:p>
        </p:txBody>
      </p:sp>
      <p:sp>
        <p:nvSpPr>
          <p:cNvPr id="7176"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r" defTabSz="802005" eaLnBrk="0" fontAlgn="base" latinLnBrk="0" hangingPunct="0">
        <a:lnSpc>
          <a:spcPct val="100000"/>
        </a:lnSpc>
        <a:spcBef>
          <a:spcPct val="0"/>
        </a:spcBef>
        <a:spcAft>
          <a:spcPct val="0"/>
        </a:spcAft>
        <a:buNone/>
        <a:defRPr sz="2400" b="1" i="0" u="none" kern="1200" baseline="0">
          <a:solidFill>
            <a:srgbClr val="777777"/>
          </a:solidFill>
          <a:latin typeface="+mj-lt"/>
          <a:ea typeface="+mj-ea"/>
          <a:cs typeface="+mj-cs"/>
        </a:defRPr>
      </a:lvl1pPr>
    </p:titleStyle>
    <p:bodyStyle>
      <a:lvl1pPr marL="300355" lvl="0" indent="-300355" algn="l" defTabSz="802005" eaLnBrk="0" fontAlgn="base" latinLnBrk="0" hangingPunct="0">
        <a:lnSpc>
          <a:spcPct val="140000"/>
        </a:lnSpc>
        <a:spcBef>
          <a:spcPct val="0"/>
        </a:spcBef>
        <a:spcAft>
          <a:spcPct val="0"/>
        </a:spcAft>
        <a:buChar char="•"/>
        <a:defRPr sz="2000" b="1" i="0" u="none" kern="1200" baseline="0">
          <a:solidFill>
            <a:schemeClr val="tx1"/>
          </a:solidFill>
          <a:latin typeface="+mn-lt"/>
          <a:ea typeface="+mn-ea"/>
          <a:cs typeface="+mn-cs"/>
        </a:defRPr>
      </a:lvl1pPr>
      <a:lvl2pPr marL="652780" lvl="1" indent="-250825" algn="l" defTabSz="802005" eaLnBrk="0" fontAlgn="base" latinLnBrk="0" hangingPunct="0">
        <a:lnSpc>
          <a:spcPct val="140000"/>
        </a:lnSpc>
        <a:spcBef>
          <a:spcPct val="0"/>
        </a:spcBef>
        <a:spcAft>
          <a:spcPct val="0"/>
        </a:spcAft>
        <a:buSzPct val="50000"/>
        <a:buFont typeface="Wingdings" panose="05000000000000000000" pitchFamily="2" charset="2"/>
        <a:buChar char="p"/>
        <a:defRPr sz="2000" b="0" i="0" u="none" kern="1200" baseline="0">
          <a:solidFill>
            <a:schemeClr val="tx1"/>
          </a:solidFill>
          <a:latin typeface="+mn-lt"/>
          <a:ea typeface="+mn-ea"/>
          <a:cs typeface="+mn-cs"/>
        </a:defRPr>
      </a:lvl2pPr>
      <a:lvl3pPr marL="1003300" lvl="2" indent="-201295" algn="l" defTabSz="802005" eaLnBrk="0" fontAlgn="base" latinLnBrk="0" hangingPunct="0">
        <a:lnSpc>
          <a:spcPct val="140000"/>
        </a:lnSpc>
        <a:spcBef>
          <a:spcPct val="0"/>
        </a:spcBef>
        <a:spcAft>
          <a:spcPct val="0"/>
        </a:spcAft>
        <a:buSzPct val="50000"/>
        <a:buFont typeface="Wingdings" panose="05000000000000000000" pitchFamily="2" charset="2"/>
        <a:buChar char="n"/>
        <a:defRPr sz="2400" b="0" i="0" u="none" kern="1200" baseline="0">
          <a:solidFill>
            <a:schemeClr val="tx1"/>
          </a:solidFill>
          <a:latin typeface="+mn-lt"/>
          <a:ea typeface="+mn-ea"/>
          <a:cs typeface="+mn-cs"/>
        </a:defRPr>
      </a:lvl3pPr>
      <a:lvl4pPr marL="1402080" lvl="3" indent="-200025" algn="l" defTabSz="802005" eaLnBrk="0" fontAlgn="base" latinLnBrk="0" hangingPunct="0">
        <a:lnSpc>
          <a:spcPct val="140000"/>
        </a:lnSpc>
        <a:spcBef>
          <a:spcPct val="0"/>
        </a:spcBef>
        <a:spcAft>
          <a:spcPct val="0"/>
        </a:spcAft>
        <a:buSzTx/>
        <a:buFont typeface="Arial" panose="020B0604020202020204" pitchFamily="34" charset="0"/>
        <a:buChar char="–"/>
        <a:defRPr sz="2000" b="0" i="0" u="none" kern="1200" baseline="0">
          <a:solidFill>
            <a:schemeClr val="tx1"/>
          </a:solidFill>
          <a:latin typeface="+mn-lt"/>
          <a:ea typeface="+mn-ea"/>
          <a:cs typeface="+mn-cs"/>
        </a:defRPr>
      </a:lvl4pPr>
      <a:lvl5pPr marL="1803400" lvl="4" indent="-201295"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5pPr>
      <a:lvl6pPr marL="2514600" lvl="5"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6pPr>
      <a:lvl7pPr marL="2971800" lvl="6"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7pPr>
      <a:lvl8pPr marL="3429000" lvl="7"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8pPr>
      <a:lvl9pPr marL="3886200" lvl="8" indent="-228600" algn="l" defTabSz="802005" eaLnBrk="0" fontAlgn="base" latinLnBrk="0" hangingPunct="0">
        <a:lnSpc>
          <a:spcPct val="140000"/>
        </a:lnSpc>
        <a:spcBef>
          <a:spcPct val="0"/>
        </a:spcBef>
        <a:spcAft>
          <a:spcPct val="0"/>
        </a:spcAft>
        <a:buSzTx/>
        <a:buFont typeface="Arial" panose="020B0604020202020204" pitchFamily="34" charset="0"/>
        <a:buChar char="~"/>
        <a:defRPr sz="16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2" charset="-128"/>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26.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image" Target="../media/image20.jpeg"/><Relationship Id="rId2" Type="http://schemas.openxmlformats.org/officeDocument/2006/relationships/tags" Target="../tags/tag28.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30.xml"/><Relationship Id="rId1" Type="http://schemas.openxmlformats.org/officeDocument/2006/relationships/tags" Target="../tags/tag29.xml"/></Relationships>
</file>

<file path=ppt/slides/_rels/slide1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8" Type="http://schemas.openxmlformats.org/officeDocument/2006/relationships/slideLayout" Target="../slideLayouts/slideLayout92.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48.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50.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52.xml"/><Relationship Id="rId1" Type="http://schemas.openxmlformats.org/officeDocument/2006/relationships/tags" Target="../tags/tag5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image" Target="../media/image21.png"/><Relationship Id="rId2" Type="http://schemas.openxmlformats.org/officeDocument/2006/relationships/tags" Target="../tags/tag54.xml"/><Relationship Id="rId1" Type="http://schemas.openxmlformats.org/officeDocument/2006/relationships/tags" Target="../tags/tag53.xml"/></Relationships>
</file>

<file path=ppt/slides/_rels/slide19.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8" Type="http://schemas.openxmlformats.org/officeDocument/2006/relationships/slideLayout" Target="../slideLayouts/slideLayout9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4" Type="http://schemas.openxmlformats.org/officeDocument/2006/relationships/slideLayout" Target="../slideLayouts/slideLayout92.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74.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105.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0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92.xml"/><Relationship Id="rId3" Type="http://schemas.openxmlformats.org/officeDocument/2006/relationships/image" Target="../media/image22.png"/><Relationship Id="rId2" Type="http://schemas.openxmlformats.org/officeDocument/2006/relationships/tags" Target="../tags/tag108.xml"/><Relationship Id="rId1" Type="http://schemas.openxmlformats.org/officeDocument/2006/relationships/tags" Target="../tags/tag10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110.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6" Type="http://schemas.openxmlformats.org/officeDocument/2006/relationships/slideLayout" Target="../slideLayouts/slideLayout8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27.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1" Type="http://schemas.openxmlformats.org/officeDocument/2006/relationships/slideLayout" Target="../slideLayouts/slideLayout86.xml"/><Relationship Id="rId30" Type="http://schemas.openxmlformats.org/officeDocument/2006/relationships/tags" Target="../tags/tag155.xml"/><Relationship Id="rId3" Type="http://schemas.openxmlformats.org/officeDocument/2006/relationships/tags" Target="../tags/tag128.xml"/><Relationship Id="rId29" Type="http://schemas.openxmlformats.org/officeDocument/2006/relationships/tags" Target="../tags/tag154.xml"/><Relationship Id="rId28" Type="http://schemas.openxmlformats.org/officeDocument/2006/relationships/tags" Target="../tags/tag153.xml"/><Relationship Id="rId27" Type="http://schemas.openxmlformats.org/officeDocument/2006/relationships/tags" Target="../tags/tag152.xml"/><Relationship Id="rId26" Type="http://schemas.openxmlformats.org/officeDocument/2006/relationships/tags" Target="../tags/tag151.xml"/><Relationship Id="rId25" Type="http://schemas.openxmlformats.org/officeDocument/2006/relationships/tags" Target="../tags/tag150.xml"/><Relationship Id="rId24" Type="http://schemas.openxmlformats.org/officeDocument/2006/relationships/tags" Target="../tags/tag149.xml"/><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tags" Target="../tags/tag145.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28.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1" Type="http://schemas.openxmlformats.org/officeDocument/2006/relationships/slideLayout" Target="../slideLayouts/slideLayout94.xml"/><Relationship Id="rId10" Type="http://schemas.openxmlformats.org/officeDocument/2006/relationships/tags" Target="../tags/tag165.xml"/><Relationship Id="rId1" Type="http://schemas.openxmlformats.org/officeDocument/2006/relationships/tags" Target="../tags/tag156.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94.xml"/><Relationship Id="rId5" Type="http://schemas.openxmlformats.org/officeDocument/2006/relationships/tags" Target="../tags/tag168.xml"/><Relationship Id="rId4" Type="http://schemas.openxmlformats.org/officeDocument/2006/relationships/image" Target="../media/image24.png"/><Relationship Id="rId3" Type="http://schemas.openxmlformats.org/officeDocument/2006/relationships/tags" Target="../tags/tag167.xml"/><Relationship Id="rId2" Type="http://schemas.openxmlformats.org/officeDocument/2006/relationships/image" Target="../media/image23.png"/><Relationship Id="rId1" Type="http://schemas.openxmlformats.org/officeDocument/2006/relationships/tags" Target="../tags/tag1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170.xml"/><Relationship Id="rId1" Type="http://schemas.openxmlformats.org/officeDocument/2006/relationships/tags" Target="../tags/tag16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94.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3.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92.xml"/><Relationship Id="rId4" Type="http://schemas.openxmlformats.org/officeDocument/2006/relationships/tags" Target="../tags/tag7.xml"/><Relationship Id="rId3"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8.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5" Type="http://schemas.openxmlformats.org/officeDocument/2006/relationships/slideLayout" Target="../slideLayouts/slideLayout9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三、出院后处理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839470" y="981075"/>
            <a:ext cx="10516235"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（1）注销所有治疗、护理执行单，如服药单、治疗单、注射单、饮食单等，注销各种卡片，如诊断卡、床头卡等。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（2）填写出院患者登记本。</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（3）按要求整理病历，交病案室保存。</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（4）整理床单位。</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①撤去病床上的污被服，放入污衣桶（袋），送洗衣房处理。</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②床垫、床褥、枕芯、棉胎放在日光下暴晒 6 小时，或用紫外线照射消毒后，按要求折叠。</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③床及床旁椅用消毒液擦拭，非一次性面盆、痰杯用消毒液浸泡。</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④打开病室门窗通风。</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⑤铺好备用床，准备迎接新患者。</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⑥传染病患者出院后按传染病员出院终末消毒法处理。</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临终关怀</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39470" y="1412875"/>
            <a:ext cx="6315710" cy="3784600"/>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临终关怀是向临终患者及其家属提供一种全面的照料，包括生理、心理、社会等方面，使临终患者的生命得到尊重，症状得到控制，生命质量得到提高，家属的身心健康得到维护和增强，使患者在临终时能够无痛苦、安宁、舒适地走完人生的最后旅程。因此，临终关怀不仅是一种服务，而且也是一门以临终患者的生理、心理发展和为临终患者提供全面照料，减轻患者家属精神压力为研究对象的一门新兴学科。</a:t>
            </a:r>
            <a:endParaRPr lang="zh-CN" altLang="en-US" sz="200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一、临终关怀的概念</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3"/>
          <a:stretch>
            <a:fillRect/>
          </a:stretch>
        </p:blipFill>
        <p:spPr>
          <a:xfrm>
            <a:off x="7967980" y="1484630"/>
            <a:ext cx="3392170" cy="346138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67080" y="1196975"/>
            <a:ext cx="10370185"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临终关怀，在西方可以追溯到中世纪西欧的修道院和济贫院，为危重病濒死的朝圣者、旅游者提供照料的场所，使其得到最后的安宁。在中国可以追溯到两千多年前的春秋战国时期人们对年老者、濒死者的关怀和照顾。</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现代的临终关怀创始于 20 世纪 60 年代，创始人为桑得斯（D.C.Saunders）博士。1967 年桑得斯博士在英国创办了世界上第一所“圣克里斯多弗临终关怀院”，被誉为“点燃了世界临终关怀运动的灯塔”。从此以后，美国、法国、荷兰、瑞典、挪威、以色列等 60 多个国家相继开展临终关怀服务。1988 年 7 月我国天津医学院在美籍华人黄天中博士的资助下，成立了中国第一个临终关怀研究中心，同年 10 月上海诞生了中国第一家临终关怀医院——南汇护理院。这些都标志着我国已跻身于世界临终关怀研究与实践的行列。此后，沈阳、北京、南京、河北、西安等全国大中城市都相继开展临终关怀服务，建立临终关怀机构。临终关怀把医学对人类所承担的人道主义体现得更加完美，它是一项利国利民的社会工程。</a:t>
            </a:r>
            <a:endParaRPr lang="zh-CN" altLang="en-US" sz="200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2"/>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二、临终关怀的兴起与发展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三、临终关怀服务理念</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0" name="任意多边形 26"/>
          <p:cNvSpPr/>
          <p:nvPr>
            <p:custDataLst>
              <p:tags r:id="rId2"/>
            </p:custDataLst>
          </p:nvPr>
        </p:nvSpPr>
        <p:spPr>
          <a:xfrm>
            <a:off x="2173815" y="3833581"/>
            <a:ext cx="3257803" cy="202888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51" name="直接连接符 50"/>
          <p:cNvCxnSpPr/>
          <p:nvPr>
            <p:custDataLst>
              <p:tags r:id="rId3"/>
            </p:custDataLst>
          </p:nvPr>
        </p:nvCxnSpPr>
        <p:spPr>
          <a:xfrm>
            <a:off x="1988304" y="5410789"/>
            <a:ext cx="634989" cy="648921"/>
          </a:xfrm>
          <a:prstGeom prst="line">
            <a:avLst/>
          </a:prstGeom>
        </p:spPr>
        <p:style>
          <a:lnRef idx="1">
            <a:srgbClr val="F99F7B"/>
          </a:lnRef>
          <a:fillRef idx="0">
            <a:srgbClr val="F99F7B"/>
          </a:fillRef>
          <a:effectRef idx="0">
            <a:srgbClr val="F99F7B"/>
          </a:effectRef>
          <a:fontRef idx="minor">
            <a:srgbClr val="3F4143"/>
          </a:fontRef>
        </p:style>
      </p:cxnSp>
      <p:sp>
        <p:nvSpPr>
          <p:cNvPr id="52" name="文本框 51"/>
          <p:cNvSpPr txBox="1"/>
          <p:nvPr>
            <p:custDataLst>
              <p:tags r:id="rId4"/>
            </p:custDataLst>
          </p:nvPr>
        </p:nvSpPr>
        <p:spPr>
          <a:xfrm>
            <a:off x="1764665" y="4930514"/>
            <a:ext cx="1268512" cy="1385831"/>
          </a:xfrm>
          <a:prstGeom prst="rect">
            <a:avLst/>
          </a:prstGeom>
          <a:noFill/>
        </p:spPr>
        <p:txBody>
          <a:bodyPr wrap="square" rtlCol="0" anchor="ctr">
            <a:normAutofit/>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3</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70" name="文本框 69"/>
          <p:cNvSpPr txBox="1"/>
          <p:nvPr>
            <p:custDataLst>
              <p:tags r:id="rId5"/>
            </p:custDataLst>
          </p:nvPr>
        </p:nvSpPr>
        <p:spPr>
          <a:xfrm>
            <a:off x="2288201" y="4611553"/>
            <a:ext cx="3028297" cy="472942"/>
          </a:xfrm>
          <a:prstGeom prst="rect">
            <a:avLst/>
          </a:prstGeom>
          <a:noFill/>
        </p:spPr>
        <p:txBody>
          <a:bodyPr wrap="square" rtlCol="0" anchor="ctr">
            <a:noAutofit/>
          </a:bodyPr>
          <a:lstStyle/>
          <a:p>
            <a:pPr algn="ctr">
              <a:lnSpc>
                <a:spcPct val="120000"/>
              </a:lnSpc>
            </a:pPr>
            <a:r>
              <a:rPr lang="zh-CN" altLang="en-US" sz="1800" spc="150" dirty="0">
                <a:solidFill>
                  <a:srgbClr val="FFFFFF"/>
                </a:solidFill>
                <a:latin typeface="微软雅黑" panose="020B0503020204020204" charset="-122"/>
                <a:ea typeface="微软雅黑" panose="020B0503020204020204" charset="-122"/>
              </a:rPr>
              <a:t>（三）尊重临终患者的尊严和权利</a:t>
            </a:r>
            <a:endParaRPr lang="zh-CN" altLang="en-US" sz="1800" spc="150" dirty="0">
              <a:solidFill>
                <a:srgbClr val="FFFFFF"/>
              </a:solidFill>
              <a:latin typeface="微软雅黑" panose="020B0503020204020204" charset="-122"/>
              <a:ea typeface="微软雅黑" panose="020B0503020204020204" charset="-122"/>
            </a:endParaRPr>
          </a:p>
        </p:txBody>
      </p:sp>
      <p:sp>
        <p:nvSpPr>
          <p:cNvPr id="53" name="任意多边形 31"/>
          <p:cNvSpPr/>
          <p:nvPr>
            <p:custDataLst>
              <p:tags r:id="rId6"/>
            </p:custDataLst>
          </p:nvPr>
        </p:nvSpPr>
        <p:spPr>
          <a:xfrm>
            <a:off x="6298312" y="3833581"/>
            <a:ext cx="3257803" cy="202888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54" name="直接连接符 53"/>
          <p:cNvCxnSpPr/>
          <p:nvPr>
            <p:custDataLst>
              <p:tags r:id="rId7"/>
            </p:custDataLst>
          </p:nvPr>
        </p:nvCxnSpPr>
        <p:spPr>
          <a:xfrm>
            <a:off x="6112802" y="5410789"/>
            <a:ext cx="634989" cy="648921"/>
          </a:xfrm>
          <a:prstGeom prst="line">
            <a:avLst/>
          </a:prstGeom>
        </p:spPr>
        <p:style>
          <a:lnRef idx="1">
            <a:srgbClr val="F99F7B"/>
          </a:lnRef>
          <a:fillRef idx="0">
            <a:srgbClr val="F99F7B"/>
          </a:fillRef>
          <a:effectRef idx="0">
            <a:srgbClr val="F99F7B"/>
          </a:effectRef>
          <a:fontRef idx="minor">
            <a:srgbClr val="3F4143"/>
          </a:fontRef>
        </p:style>
      </p:cxnSp>
      <p:sp>
        <p:nvSpPr>
          <p:cNvPr id="55" name="文本框 54"/>
          <p:cNvSpPr txBox="1"/>
          <p:nvPr>
            <p:custDataLst>
              <p:tags r:id="rId8"/>
            </p:custDataLst>
          </p:nvPr>
        </p:nvSpPr>
        <p:spPr>
          <a:xfrm>
            <a:off x="5889162" y="4930514"/>
            <a:ext cx="1268512" cy="1385831"/>
          </a:xfrm>
          <a:prstGeom prst="rect">
            <a:avLst/>
          </a:prstGeom>
          <a:noFill/>
        </p:spPr>
        <p:txBody>
          <a:bodyPr wrap="square" rtlCol="0" anchor="ctr">
            <a:normAutofit/>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4</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71" name="文本框 70"/>
          <p:cNvSpPr txBox="1"/>
          <p:nvPr>
            <p:custDataLst>
              <p:tags r:id="rId9"/>
            </p:custDataLst>
          </p:nvPr>
        </p:nvSpPr>
        <p:spPr>
          <a:xfrm>
            <a:off x="6412698" y="4611553"/>
            <a:ext cx="3028297" cy="472942"/>
          </a:xfrm>
          <a:prstGeom prst="rect">
            <a:avLst/>
          </a:prstGeom>
          <a:noFill/>
        </p:spPr>
        <p:txBody>
          <a:bodyPr wrap="square" rtlCol="0" anchor="ctr">
            <a:noAutofit/>
          </a:bodyPr>
          <a:lstStyle/>
          <a:p>
            <a:pPr algn="ctr">
              <a:lnSpc>
                <a:spcPct val="120000"/>
              </a:lnSpc>
            </a:pPr>
            <a:r>
              <a:rPr lang="zh-CN" altLang="en-US" sz="1800" spc="150" dirty="0">
                <a:solidFill>
                  <a:srgbClr val="FFFFFF"/>
                </a:solidFill>
                <a:latin typeface="微软雅黑" panose="020B0503020204020204" charset="-122"/>
                <a:ea typeface="微软雅黑" panose="020B0503020204020204" charset="-122"/>
              </a:rPr>
              <a:t>（四）注重临终患者家属的心理支持</a:t>
            </a:r>
            <a:endParaRPr lang="zh-CN" altLang="en-US" sz="1800" spc="150" dirty="0">
              <a:solidFill>
                <a:srgbClr val="FFFFFF"/>
              </a:solidFill>
              <a:latin typeface="微软雅黑" panose="020B0503020204020204" charset="-122"/>
              <a:ea typeface="微软雅黑" panose="020B0503020204020204" charset="-122"/>
            </a:endParaRPr>
          </a:p>
        </p:txBody>
      </p:sp>
      <p:sp>
        <p:nvSpPr>
          <p:cNvPr id="14" name="任意多边形 13"/>
          <p:cNvSpPr/>
          <p:nvPr>
            <p:custDataLst>
              <p:tags r:id="rId10"/>
            </p:custDataLst>
          </p:nvPr>
        </p:nvSpPr>
        <p:spPr>
          <a:xfrm>
            <a:off x="2173607" y="1206303"/>
            <a:ext cx="3258011" cy="2028902"/>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6" name="直接连接符 15"/>
          <p:cNvCxnSpPr/>
          <p:nvPr>
            <p:custDataLst>
              <p:tags r:id="rId11"/>
            </p:custDataLst>
          </p:nvPr>
        </p:nvCxnSpPr>
        <p:spPr>
          <a:xfrm>
            <a:off x="1988533" y="2783598"/>
            <a:ext cx="634792" cy="649099"/>
          </a:xfrm>
          <a:prstGeom prst="line">
            <a:avLst/>
          </a:prstGeom>
        </p:spPr>
        <p:style>
          <a:lnRef idx="1">
            <a:srgbClr val="F99F7B"/>
          </a:lnRef>
          <a:fillRef idx="0">
            <a:srgbClr val="F99F7B"/>
          </a:fillRef>
          <a:effectRef idx="0">
            <a:srgbClr val="F99F7B"/>
          </a:effectRef>
          <a:fontRef idx="minor">
            <a:srgbClr val="3F4143"/>
          </a:fontRef>
        </p:style>
      </p:cxnSp>
      <p:sp>
        <p:nvSpPr>
          <p:cNvPr id="6" name="文本框 5"/>
          <p:cNvSpPr txBox="1"/>
          <p:nvPr>
            <p:custDataLst>
              <p:tags r:id="rId12"/>
            </p:custDataLst>
          </p:nvPr>
        </p:nvSpPr>
        <p:spPr>
          <a:xfrm>
            <a:off x="1764919" y="2362646"/>
            <a:ext cx="1268339" cy="1267541"/>
          </a:xfrm>
          <a:prstGeom prst="rect">
            <a:avLst/>
          </a:prstGeom>
          <a:noFill/>
        </p:spPr>
        <p:txBody>
          <a:bodyPr wrap="square" rtlCol="0" anchor="ctr">
            <a:normAutofit lnSpcReduction="10000"/>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1</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21" name="任意多边形 20"/>
          <p:cNvSpPr/>
          <p:nvPr>
            <p:custDataLst>
              <p:tags r:id="rId13"/>
            </p:custDataLst>
          </p:nvPr>
        </p:nvSpPr>
        <p:spPr>
          <a:xfrm>
            <a:off x="6298104" y="1206303"/>
            <a:ext cx="3258011" cy="2028902"/>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rgbClr val="F99F7B">
              <a:shade val="50000"/>
            </a:srgbClr>
          </a:lnRef>
          <a:fillRef idx="1">
            <a:srgbClr val="F99F7B"/>
          </a:fillRef>
          <a:effectRef idx="0">
            <a:srgbClr val="F99F7B"/>
          </a:effectRef>
          <a:fontRef idx="minor">
            <a:srgbClr val="FFFFFF"/>
          </a:fontRef>
        </p:style>
        <p:txBody>
          <a:bodyPr lIns="180000" bIns="180000"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22" name="直接连接符 21"/>
          <p:cNvCxnSpPr/>
          <p:nvPr>
            <p:custDataLst>
              <p:tags r:id="rId14"/>
            </p:custDataLst>
          </p:nvPr>
        </p:nvCxnSpPr>
        <p:spPr>
          <a:xfrm>
            <a:off x="6113030" y="2783598"/>
            <a:ext cx="634792" cy="649099"/>
          </a:xfrm>
          <a:prstGeom prst="line">
            <a:avLst/>
          </a:prstGeom>
        </p:spPr>
        <p:style>
          <a:lnRef idx="1">
            <a:srgbClr val="F99F7B"/>
          </a:lnRef>
          <a:fillRef idx="0">
            <a:srgbClr val="F99F7B"/>
          </a:fillRef>
          <a:effectRef idx="0">
            <a:srgbClr val="F99F7B"/>
          </a:effectRef>
          <a:fontRef idx="minor">
            <a:srgbClr val="3F4143"/>
          </a:fontRef>
        </p:style>
      </p:cxnSp>
      <p:sp>
        <p:nvSpPr>
          <p:cNvPr id="20" name="文本框 19"/>
          <p:cNvSpPr txBox="1"/>
          <p:nvPr>
            <p:custDataLst>
              <p:tags r:id="rId15"/>
            </p:custDataLst>
          </p:nvPr>
        </p:nvSpPr>
        <p:spPr>
          <a:xfrm>
            <a:off x="5889416" y="2362646"/>
            <a:ext cx="1268339" cy="1267541"/>
          </a:xfrm>
          <a:prstGeom prst="rect">
            <a:avLst/>
          </a:prstGeom>
          <a:noFill/>
        </p:spPr>
        <p:txBody>
          <a:bodyPr wrap="square" rtlCol="0" anchor="ctr">
            <a:normAutofit lnSpcReduction="10000"/>
          </a:bodyPr>
          <a:lstStyle/>
          <a:p>
            <a:pPr algn="ctr"/>
            <a:r>
              <a:rPr lang="en-US" altLang="zh-CN"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rPr>
              <a:t>2</a:t>
            </a:r>
            <a:endParaRPr lang="zh-CN" altLang="en-US" sz="7200" b="1" dirty="0">
              <a:ln w="6600">
                <a:solidFill>
                  <a:srgbClr val="F5CA73"/>
                </a:solidFill>
                <a:prstDash val="solid"/>
              </a:ln>
              <a:solidFill>
                <a:srgbClr val="FFFFFF"/>
              </a:solidFill>
              <a:effectLst>
                <a:outerShdw dist="38100" dir="2700000" algn="tl" rotWithShape="0">
                  <a:srgbClr val="F5CA73"/>
                </a:outerShdw>
              </a:effectLst>
              <a:latin typeface="微软雅黑" panose="020B0503020204020204" charset="-122"/>
              <a:ea typeface="微软雅黑" panose="020B0503020204020204" charset="-122"/>
            </a:endParaRPr>
          </a:p>
        </p:txBody>
      </p:sp>
      <p:sp>
        <p:nvSpPr>
          <p:cNvPr id="67" name="文本框 66"/>
          <p:cNvSpPr txBox="1"/>
          <p:nvPr>
            <p:custDataLst>
              <p:tags r:id="rId16"/>
            </p:custDataLst>
          </p:nvPr>
        </p:nvSpPr>
        <p:spPr>
          <a:xfrm>
            <a:off x="2288571" y="1984238"/>
            <a:ext cx="3028084" cy="473031"/>
          </a:xfrm>
          <a:prstGeom prst="rect">
            <a:avLst/>
          </a:prstGeom>
          <a:noFill/>
        </p:spPr>
        <p:txBody>
          <a:bodyPr wrap="square" rtlCol="0" anchor="ctr">
            <a:noAutofit/>
          </a:bodyPr>
          <a:lstStyle/>
          <a:p>
            <a:pPr algn="ctr">
              <a:lnSpc>
                <a:spcPct val="120000"/>
              </a:lnSpc>
            </a:pPr>
            <a:r>
              <a:rPr lang="zh-CN" altLang="en-US" sz="1800" spc="150" dirty="0">
                <a:solidFill>
                  <a:srgbClr val="FFFFFF"/>
                </a:solidFill>
                <a:latin typeface="微软雅黑" panose="020B0503020204020204" charset="-122"/>
                <a:ea typeface="微软雅黑" panose="020B0503020204020204" charset="-122"/>
              </a:rPr>
              <a:t>（一）以治愈为主的治疗转变为以对症为主的照料</a:t>
            </a:r>
            <a:endParaRPr lang="zh-CN" altLang="en-US" sz="1800" spc="150" dirty="0">
              <a:solidFill>
                <a:srgbClr val="FFFFFF"/>
              </a:solidFill>
              <a:latin typeface="微软雅黑" panose="020B0503020204020204" charset="-122"/>
              <a:ea typeface="微软雅黑" panose="020B0503020204020204" charset="-122"/>
            </a:endParaRPr>
          </a:p>
        </p:txBody>
      </p:sp>
      <p:sp>
        <p:nvSpPr>
          <p:cNvPr id="68" name="文本框 67"/>
          <p:cNvSpPr txBox="1"/>
          <p:nvPr>
            <p:custDataLst>
              <p:tags r:id="rId17"/>
            </p:custDataLst>
          </p:nvPr>
        </p:nvSpPr>
        <p:spPr>
          <a:xfrm>
            <a:off x="6413068" y="1984238"/>
            <a:ext cx="3028084" cy="473031"/>
          </a:xfrm>
          <a:prstGeom prst="rect">
            <a:avLst/>
          </a:prstGeom>
          <a:noFill/>
        </p:spPr>
        <p:txBody>
          <a:bodyPr wrap="square" rtlCol="0" anchor="ctr">
            <a:noAutofit/>
          </a:bodyPr>
          <a:lstStyle/>
          <a:p>
            <a:pPr algn="ctr">
              <a:lnSpc>
                <a:spcPct val="120000"/>
              </a:lnSpc>
            </a:pPr>
            <a:r>
              <a:rPr lang="zh-CN" altLang="en-US" sz="1800" spc="150" dirty="0">
                <a:solidFill>
                  <a:srgbClr val="FFFFFF"/>
                </a:solidFill>
                <a:latin typeface="微软雅黑" panose="020B0503020204020204" charset="-122"/>
                <a:ea typeface="微软雅黑" panose="020B0503020204020204" charset="-122"/>
              </a:rPr>
              <a:t>（二）以延长患者的生存时间转变为提高患者的生命质量</a:t>
            </a:r>
            <a:endParaRPr lang="zh-CN" altLang="en-US" sz="1800" spc="150" dirty="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68905" y="1855470"/>
            <a:ext cx="65836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临终患者的护理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6" name="文本框 18435"/>
          <p:cNvSpPr txBox="1"/>
          <p:nvPr/>
        </p:nvSpPr>
        <p:spPr>
          <a:xfrm>
            <a:off x="2709333" y="3255433"/>
            <a:ext cx="6773333" cy="316865"/>
          </a:xfrm>
          <a:prstGeom prst="rect">
            <a:avLst/>
          </a:prstGeom>
          <a:noFill/>
          <a:ln w="9525">
            <a:noFill/>
          </a:ln>
        </p:spPr>
        <p:txBody>
          <a:bodyPr>
            <a:spAutoFit/>
          </a:bodyPr>
          <a:p>
            <a:pPr indent="279400"/>
            <a:r>
              <a:rPr lang="zh-CN" altLang="en-US" sz="1465" b="1">
                <a:latin typeface="方正楷体_GBK" panose="03000509000000000000" charset="-122"/>
                <a:cs typeface="方正楷体_GBK" panose="03000509000000000000" charset="-122"/>
                <a:sym typeface="方正楷体_GBK" panose="03000509000000000000" charset="-122"/>
              </a:rPr>
              <a:t>（二）临终患者的心理反应及护理</a:t>
            </a:r>
            <a:endParaRPr lang="zh-CN" altLang="en-US" sz="1865">
              <a:latin typeface="FrutigerNext LT Regular"/>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一、临终患者的反应与护理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767080" y="909955"/>
            <a:ext cx="10370185" cy="5631180"/>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1. 临终患者的生理反应</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（1）疼痛：表现为烦躁不安，血压及心率改变，呼吸变快或减慢，瞳孔放大，不寻常的姿势，疼痛面容（五官扭曲、眉头紧锁、眼睛睁大或紧闭、双眼无神、咬牙）。</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（2）呼吸功能减退：表现为呼吸频率由快变慢，呼吸深度由深变浅，出现潮式呼吸、间断呼吸、鼻翼呼吸、张口呼吸等，由于分泌物在支气管内潴留，常出现痰鸣音及鼾声呼吸，最终呼吸停止。</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（3）循环功能减退：表现为皮肤苍白、湿冷、大量出汗，四肢发绀、斑点，脉搏快而弱、不规则甚至触不到，血压降低或测不出，心尖搏动常为最后消失。</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（4）胃肠道蠕动逐渐减弱：表现为恶心、呕吐、食欲缺乏、腹胀、便秘、口干、脱水。</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5）肌肉张力丧失：表现为吞咽困难，大小便失禁，肢体软弱无力，不能进行自主躯体活动，无法维持良好舒适的功能体位，脸部外观改变呈希氏面容（面肌消瘦、面部呈铅灰色、眼眶凹陷、双眼半睁半滞、下颌下垂、嘴微张）。</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6" name="文本框 18435"/>
          <p:cNvSpPr txBox="1"/>
          <p:nvPr/>
        </p:nvSpPr>
        <p:spPr>
          <a:xfrm>
            <a:off x="2709333" y="3255433"/>
            <a:ext cx="6773333" cy="316865"/>
          </a:xfrm>
          <a:prstGeom prst="rect">
            <a:avLst/>
          </a:prstGeom>
          <a:noFill/>
          <a:ln w="9525">
            <a:noFill/>
          </a:ln>
        </p:spPr>
        <p:txBody>
          <a:bodyPr>
            <a:spAutoFit/>
          </a:bodyPr>
          <a:p>
            <a:pPr indent="279400"/>
            <a:r>
              <a:rPr lang="zh-CN" altLang="en-US" sz="1465" b="1">
                <a:latin typeface="方正楷体_GBK" panose="03000509000000000000" charset="-122"/>
                <a:cs typeface="方正楷体_GBK" panose="03000509000000000000" charset="-122"/>
                <a:sym typeface="方正楷体_GBK" panose="03000509000000000000" charset="-122"/>
              </a:rPr>
              <a:t>（二）临终患者的心理反应及护理</a:t>
            </a:r>
            <a:endParaRPr lang="zh-CN" altLang="en-US" sz="1865">
              <a:latin typeface="FrutigerNext LT Regular"/>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一、临终患者的反应与护理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767080" y="909955"/>
            <a:ext cx="10370185"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（6）感知觉、意识改变：表现为视觉逐渐减退，由视觉模糊发展到只有光感，最后视力消失。眼睑干燥，分泌物增多。听觉常是患者最后消失的一个感觉。意识改变可表现为嗜睡、意识模糊、昏睡、昏迷等。</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7）临近死亡的体征：皮肤苍白湿冷或有瘀血斑，口唇呈青紫色，血压降低，心音低而无力，脉搏快而弱，且极不规律，甚至测不到；呼吸表浅、困难、出现潮式呼吸或临死呼吸（双吸气、叹气、点头样呼吸等）；瞳孔散大，各种反射逐渐消失，肌张力减退、丧失。通常呼吸先停止，随后心跳停止。</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2. 护理措施</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（1）促进患者舒适。（2）增强食欲，营养支持。（3）促进血液循环。（4）改善呼吸功能。（5）减轻感、知觉改变的影响。（6）减轻疼痛：若为晚期肿瘤患者，临终前常伴有疼痛。</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idx="4294967295"/>
          </p:nvPr>
        </p:nvSpPr>
        <p:spPr>
          <a:xfrm>
            <a:off x="335280" y="808990"/>
            <a:ext cx="11388090" cy="615950"/>
          </a:xfrm>
        </p:spPr>
        <p:txBody>
          <a:bodyPr lIns="0" rIns="0" bIns="0" anchor="b" anchorCtr="0">
            <a:normAutofit/>
          </a:bodyPr>
          <a:p>
            <a:r>
              <a:rPr lang="zh-CN" altLang="en-US" sz="2780" b="1"/>
              <a:t>临终患者的心理变化</a:t>
            </a:r>
            <a:endParaRPr lang="zh-CN" altLang="en-US" sz="2780" b="1"/>
          </a:p>
        </p:txBody>
      </p:sp>
      <p:sp>
        <p:nvSpPr>
          <p:cNvPr id="20483" name="文本占位符 20482"/>
          <p:cNvSpPr>
            <a:spLocks noGrp="1" noRot="1"/>
          </p:cNvSpPr>
          <p:nvPr>
            <p:ph type="body" idx="4294967295"/>
          </p:nvPr>
        </p:nvSpPr>
        <p:spPr>
          <a:xfrm>
            <a:off x="335280" y="1484630"/>
            <a:ext cx="11176000" cy="4828540"/>
          </a:xfrm>
        </p:spPr>
        <p:txBody>
          <a:bodyPr>
            <a:normAutofit lnSpcReduction="10000"/>
          </a:bodyPr>
          <a:p>
            <a:pPr algn="just">
              <a:lnSpc>
                <a:spcPct val="150000"/>
              </a:lnSpc>
            </a:pPr>
            <a:r>
              <a:rPr lang="zh-CN" altLang="en-US" sz="2500" b="1"/>
              <a:t>美国心理学罗斯博士（</a:t>
            </a:r>
            <a:r>
              <a:rPr lang="en-US" altLang="zh-CN" sz="2500" b="1"/>
              <a:t>Dr.Elisabeth Kubler-Ross）</a:t>
            </a:r>
            <a:r>
              <a:rPr lang="zh-CN" altLang="en-US" sz="2500" b="1"/>
              <a:t>提出临终患者的五个心理反应阶段</a:t>
            </a:r>
            <a:endParaRPr lang="zh-CN" altLang="en-US" sz="2500" b="1"/>
          </a:p>
          <a:p>
            <a:pPr marL="457200" lvl="1" indent="0" algn="just">
              <a:lnSpc>
                <a:spcPct val="150000"/>
              </a:lnSpc>
              <a:buNone/>
            </a:pPr>
            <a:endParaRPr lang="zh-CN" altLang="en-US" sz="2500" b="1"/>
          </a:p>
          <a:p>
            <a:pPr lvl="1" algn="just">
              <a:lnSpc>
                <a:spcPct val="150000"/>
              </a:lnSpc>
            </a:pPr>
            <a:r>
              <a:rPr lang="zh-CN" altLang="en-US" sz="2500" b="1"/>
              <a:t>否认期（</a:t>
            </a:r>
            <a:r>
              <a:rPr lang="en-US" altLang="zh-CN" sz="2500" b="1"/>
              <a:t>denial</a:t>
            </a:r>
            <a:r>
              <a:rPr lang="zh-CN" altLang="en-US" sz="2500" b="1"/>
              <a:t>）</a:t>
            </a:r>
            <a:endParaRPr lang="zh-CN" altLang="en-US" sz="2500" b="1"/>
          </a:p>
          <a:p>
            <a:pPr lvl="1" algn="just">
              <a:lnSpc>
                <a:spcPct val="150000"/>
              </a:lnSpc>
            </a:pPr>
            <a:r>
              <a:rPr lang="zh-CN" altLang="en-US" sz="2500" b="1"/>
              <a:t>愤怒期（</a:t>
            </a:r>
            <a:r>
              <a:rPr lang="en-US" altLang="zh-CN" sz="2500" b="1"/>
              <a:t>anger</a:t>
            </a:r>
            <a:r>
              <a:rPr lang="zh-CN" altLang="en-US" sz="2500" b="1"/>
              <a:t>）</a:t>
            </a:r>
            <a:endParaRPr lang="zh-CN" altLang="en-US" sz="2500" b="1"/>
          </a:p>
          <a:p>
            <a:pPr lvl="1" algn="just">
              <a:lnSpc>
                <a:spcPct val="150000"/>
              </a:lnSpc>
            </a:pPr>
            <a:r>
              <a:rPr lang="zh-CN" altLang="en-US" sz="2500" b="1"/>
              <a:t>协议期（</a:t>
            </a:r>
            <a:r>
              <a:rPr lang="en-US" altLang="zh-CN" sz="2500" b="1"/>
              <a:t>bargaining</a:t>
            </a:r>
            <a:r>
              <a:rPr lang="zh-CN" altLang="en-US" sz="2500" b="1"/>
              <a:t>）</a:t>
            </a:r>
            <a:endParaRPr lang="zh-CN" altLang="en-US" sz="2500" b="1"/>
          </a:p>
          <a:p>
            <a:pPr lvl="1" algn="just">
              <a:lnSpc>
                <a:spcPct val="150000"/>
              </a:lnSpc>
            </a:pPr>
            <a:r>
              <a:rPr lang="zh-CN" altLang="en-US" sz="2500" b="1"/>
              <a:t>忧郁期（</a:t>
            </a:r>
            <a:r>
              <a:rPr lang="en-US" altLang="zh-CN" sz="2500" b="1"/>
              <a:t>depression</a:t>
            </a:r>
            <a:r>
              <a:rPr lang="zh-CN" altLang="en-US" sz="2500" b="1"/>
              <a:t>）</a:t>
            </a:r>
            <a:endParaRPr lang="zh-CN" altLang="en-US" sz="2500" b="1"/>
          </a:p>
          <a:p>
            <a:pPr lvl="1" algn="just">
              <a:lnSpc>
                <a:spcPct val="150000"/>
              </a:lnSpc>
            </a:pPr>
            <a:r>
              <a:rPr lang="zh-CN" altLang="en-US" sz="2500" b="1"/>
              <a:t>接受期（</a:t>
            </a:r>
            <a:r>
              <a:rPr lang="en-US" altLang="zh-CN" sz="2500" b="1"/>
              <a:t>acceptance</a:t>
            </a:r>
            <a:r>
              <a:rPr lang="zh-CN" altLang="en-US" sz="2500" b="1"/>
              <a:t>）</a:t>
            </a:r>
            <a:endParaRPr lang="zh-CN" altLang="en-US" sz="2500" b="1"/>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一、临终患者的反应与护理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5520055" y="2708910"/>
            <a:ext cx="5063490" cy="3579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3">
                                            <p:txEl>
                                              <p:charRg st="0" end="51"/>
                                            </p:txEl>
                                          </p:spTgt>
                                        </p:tgtEl>
                                        <p:attrNameLst>
                                          <p:attrName>style.visibility</p:attrName>
                                        </p:attrNameLst>
                                      </p:cBhvr>
                                      <p:to>
                                        <p:strVal val="visible"/>
                                      </p:to>
                                    </p:set>
                                    <p:animEffect transition="in" filter="dissolve">
                                      <p:cBhvr>
                                        <p:cTn id="7" dur="500"/>
                                        <p:tgtEl>
                                          <p:spTgt spid="20483">
                                            <p:txEl>
                                              <p:charRg st="0"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483">
                                            <p:txEl>
                                              <p:charRg st="52" end="64"/>
                                            </p:txEl>
                                          </p:spTgt>
                                        </p:tgtEl>
                                        <p:attrNameLst>
                                          <p:attrName>style.visibility</p:attrName>
                                        </p:attrNameLst>
                                      </p:cBhvr>
                                      <p:to>
                                        <p:strVal val="visible"/>
                                      </p:to>
                                    </p:set>
                                    <p:animEffect transition="in" filter="dissolve">
                                      <p:cBhvr>
                                        <p:cTn id="12" dur="500"/>
                                        <p:tgtEl>
                                          <p:spTgt spid="20483">
                                            <p:txEl>
                                              <p:charRg st="52" end="6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483">
                                            <p:txEl>
                                              <p:charRg st="64" end="75"/>
                                            </p:txEl>
                                          </p:spTgt>
                                        </p:tgtEl>
                                        <p:attrNameLst>
                                          <p:attrName>style.visibility</p:attrName>
                                        </p:attrNameLst>
                                      </p:cBhvr>
                                      <p:to>
                                        <p:strVal val="visible"/>
                                      </p:to>
                                    </p:set>
                                    <p:animEffect transition="in" filter="dissolve">
                                      <p:cBhvr>
                                        <p:cTn id="17" dur="500"/>
                                        <p:tgtEl>
                                          <p:spTgt spid="20483">
                                            <p:txEl>
                                              <p:charRg st="64" end="7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483">
                                            <p:txEl>
                                              <p:charRg st="75" end="91"/>
                                            </p:txEl>
                                          </p:spTgt>
                                        </p:tgtEl>
                                        <p:attrNameLst>
                                          <p:attrName>style.visibility</p:attrName>
                                        </p:attrNameLst>
                                      </p:cBhvr>
                                      <p:to>
                                        <p:strVal val="visible"/>
                                      </p:to>
                                    </p:set>
                                    <p:animEffect transition="in" filter="dissolve">
                                      <p:cBhvr>
                                        <p:cTn id="22" dur="500"/>
                                        <p:tgtEl>
                                          <p:spTgt spid="20483">
                                            <p:txEl>
                                              <p:charRg st="75" end="9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0483">
                                            <p:txEl>
                                              <p:charRg st="91" end="107"/>
                                            </p:txEl>
                                          </p:spTgt>
                                        </p:tgtEl>
                                        <p:attrNameLst>
                                          <p:attrName>style.visibility</p:attrName>
                                        </p:attrNameLst>
                                      </p:cBhvr>
                                      <p:to>
                                        <p:strVal val="visible"/>
                                      </p:to>
                                    </p:set>
                                    <p:animEffect transition="in" filter="dissolve">
                                      <p:cBhvr>
                                        <p:cTn id="27" dur="500"/>
                                        <p:tgtEl>
                                          <p:spTgt spid="20483">
                                            <p:txEl>
                                              <p:charRg st="91" end="10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483">
                                            <p:txEl>
                                              <p:charRg st="107" end="123"/>
                                            </p:txEl>
                                          </p:spTgt>
                                        </p:tgtEl>
                                        <p:attrNameLst>
                                          <p:attrName>style.visibility</p:attrName>
                                        </p:attrNameLst>
                                      </p:cBhvr>
                                      <p:to>
                                        <p:strVal val="visible"/>
                                      </p:to>
                                    </p:set>
                                    <p:animEffect transition="in" filter="dissolve">
                                      <p:cBhvr>
                                        <p:cTn id="32" dur="500"/>
                                        <p:tgtEl>
                                          <p:spTgt spid="20483">
                                            <p:txEl>
                                              <p:charRg st="107"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5"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70218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二、临终患者家属的压力与心理支持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2300" y="1484630"/>
            <a:ext cx="9938385" cy="398780"/>
          </a:xfrm>
          <a:prstGeom prst="rect">
            <a:avLst/>
          </a:prstGeom>
          <a:noFill/>
        </p:spPr>
        <p:txBody>
          <a:bodyPr wrap="square" rtlCol="0">
            <a:spAutoFit/>
          </a:bodyPr>
          <a:p>
            <a:r>
              <a:rPr lang="zh-CN" altLang="en-US" sz="2000" b="1">
                <a:solidFill>
                  <a:schemeClr val="tx1"/>
                </a:solidFill>
                <a:latin typeface="微软雅黑" panose="020B0503020204020204" charset="-122"/>
                <a:ea typeface="微软雅黑" panose="020B0503020204020204" charset="-122"/>
              </a:rPr>
              <a:t>（一）临终患者家属的压力</a:t>
            </a:r>
            <a:endParaRPr lang="zh-CN" altLang="en-US" sz="2000" b="1">
              <a:solidFill>
                <a:schemeClr val="tx1"/>
              </a:solidFill>
              <a:latin typeface="微软雅黑" panose="020B0503020204020204" charset="-122"/>
              <a:ea typeface="微软雅黑" panose="020B0503020204020204" charset="-122"/>
            </a:endParaRPr>
          </a:p>
        </p:txBody>
      </p:sp>
      <p:cxnSp>
        <p:nvCxnSpPr>
          <p:cNvPr id="9" name="直接连接符 8"/>
          <p:cNvCxnSpPr/>
          <p:nvPr>
            <p:custDataLst>
              <p:tags r:id="rId2"/>
            </p:custDataLst>
          </p:nvPr>
        </p:nvCxnSpPr>
        <p:spPr>
          <a:xfrm>
            <a:off x="865933" y="4810640"/>
            <a:ext cx="2000007"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3"/>
            </p:custDataLst>
          </p:nvPr>
        </p:nvCxnSpPr>
        <p:spPr>
          <a:xfrm>
            <a:off x="774096" y="4935811"/>
            <a:ext cx="2683683"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4"/>
            </p:custDataLst>
          </p:nvPr>
        </p:nvSpPr>
        <p:spPr>
          <a:xfrm>
            <a:off x="774096" y="3075940"/>
            <a:ext cx="2836745" cy="187007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5"/>
            </p:custDataLst>
          </p:nvPr>
        </p:nvSpPr>
        <p:spPr>
          <a:xfrm>
            <a:off x="2906757" y="4541252"/>
            <a:ext cx="510206" cy="395920"/>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sp>
        <p:nvSpPr>
          <p:cNvPr id="29" name="文本框 28"/>
          <p:cNvSpPr txBox="1"/>
          <p:nvPr>
            <p:custDataLst>
              <p:tags r:id="rId6"/>
            </p:custDataLst>
          </p:nvPr>
        </p:nvSpPr>
        <p:spPr>
          <a:xfrm>
            <a:off x="774096" y="3109017"/>
            <a:ext cx="2836745" cy="1368032"/>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个人需求的推迟或</a:t>
            </a:r>
            <a:endParaRPr lang="zh-CN" altLang="en-US" sz="18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放弃</a:t>
            </a:r>
            <a:endParaRPr lang="zh-CN" altLang="en-US" sz="18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7"/>
            </p:custDataLst>
          </p:nvPr>
        </p:nvCxnSpPr>
        <p:spPr>
          <a:xfrm>
            <a:off x="4437375" y="4810640"/>
            <a:ext cx="2000007"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8"/>
            </p:custDataLst>
          </p:nvPr>
        </p:nvCxnSpPr>
        <p:spPr>
          <a:xfrm>
            <a:off x="4345538" y="4935811"/>
            <a:ext cx="2683683"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9"/>
            </p:custDataLst>
          </p:nvPr>
        </p:nvSpPr>
        <p:spPr>
          <a:xfrm>
            <a:off x="4345538" y="3075940"/>
            <a:ext cx="2836745" cy="187007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 name="文本框 2"/>
          <p:cNvSpPr txBox="1"/>
          <p:nvPr>
            <p:custDataLst>
              <p:tags r:id="rId10"/>
            </p:custDataLst>
          </p:nvPr>
        </p:nvSpPr>
        <p:spPr>
          <a:xfrm>
            <a:off x="6478199" y="4541252"/>
            <a:ext cx="510206" cy="395920"/>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sp>
        <p:nvSpPr>
          <p:cNvPr id="31" name="文本框 30"/>
          <p:cNvSpPr txBox="1"/>
          <p:nvPr>
            <p:custDataLst>
              <p:tags r:id="rId11"/>
            </p:custDataLst>
          </p:nvPr>
        </p:nvSpPr>
        <p:spPr>
          <a:xfrm>
            <a:off x="4345538" y="3109017"/>
            <a:ext cx="2836745" cy="1368032"/>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家庭中角色调整与</a:t>
            </a:r>
            <a:endParaRPr lang="zh-CN" altLang="en-US" sz="18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适应</a:t>
            </a:r>
            <a:endParaRPr lang="zh-CN" altLang="en-US" sz="18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2"/>
            </p:custDataLst>
          </p:nvPr>
        </p:nvCxnSpPr>
        <p:spPr>
          <a:xfrm>
            <a:off x="8008817" y="4810640"/>
            <a:ext cx="2000007"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13"/>
            </p:custDataLst>
          </p:nvPr>
        </p:nvCxnSpPr>
        <p:spPr>
          <a:xfrm>
            <a:off x="7916980" y="4935811"/>
            <a:ext cx="2683683"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14"/>
            </p:custDataLst>
          </p:nvPr>
        </p:nvSpPr>
        <p:spPr>
          <a:xfrm>
            <a:off x="7916980" y="3075940"/>
            <a:ext cx="2836745" cy="187007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5"/>
            </p:custDataLst>
          </p:nvPr>
        </p:nvSpPr>
        <p:spPr>
          <a:xfrm>
            <a:off x="10049641" y="4541252"/>
            <a:ext cx="510206" cy="395920"/>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sp>
        <p:nvSpPr>
          <p:cNvPr id="32" name="文本框 31"/>
          <p:cNvSpPr txBox="1"/>
          <p:nvPr>
            <p:custDataLst>
              <p:tags r:id="rId16"/>
            </p:custDataLst>
          </p:nvPr>
        </p:nvSpPr>
        <p:spPr>
          <a:xfrm>
            <a:off x="7916980" y="3109017"/>
            <a:ext cx="2836745" cy="1368032"/>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压力增加，社会性互动减少</a:t>
            </a:r>
            <a:endParaRPr lang="zh-CN" altLang="en-US" sz="1800" spc="150">
              <a:solidFill>
                <a:srgbClr val="FFFFFF"/>
              </a:solidFill>
              <a:latin typeface="微软雅黑" panose="020B0503020204020204" charset="-122"/>
              <a:ea typeface="微软雅黑" panose="020B0503020204020204" charset="-122"/>
            </a:endParaRPr>
          </a:p>
        </p:txBody>
      </p:sp>
      <p:sp>
        <p:nvSpPr>
          <p:cNvPr id="19" name="文本框 18"/>
          <p:cNvSpPr txBox="1"/>
          <p:nvPr>
            <p:custDataLst>
              <p:tags r:id="rId17"/>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702183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二、临终患者家属的压力与心理支持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2300" y="1484630"/>
            <a:ext cx="9938385" cy="398780"/>
          </a:xfrm>
          <a:prstGeom prst="rect">
            <a:avLst/>
          </a:prstGeom>
          <a:noFill/>
        </p:spPr>
        <p:txBody>
          <a:bodyPr wrap="square" rtlCol="0">
            <a:spAutoFit/>
          </a:bodyPr>
          <a:p>
            <a:r>
              <a:rPr lang="zh-CN" altLang="en-US" sz="2000" b="1">
                <a:solidFill>
                  <a:schemeClr val="tx1"/>
                </a:solidFill>
                <a:latin typeface="微软雅黑" panose="020B0503020204020204" charset="-122"/>
                <a:ea typeface="微软雅黑" panose="020B0503020204020204" charset="-122"/>
              </a:rPr>
              <a:t>（二）临终患者家属的心理支持</a:t>
            </a:r>
            <a:endParaRPr lang="zh-CN" altLang="en-US" sz="2000" b="1">
              <a:solidFill>
                <a:schemeClr val="tx1"/>
              </a:solidFill>
              <a:latin typeface="微软雅黑" panose="020B0503020204020204" charset="-122"/>
              <a:ea typeface="微软雅黑" panose="020B0503020204020204" charset="-122"/>
            </a:endParaRPr>
          </a:p>
        </p:txBody>
      </p:sp>
      <p:sp>
        <p:nvSpPr>
          <p:cNvPr id="19" name="文本框 18"/>
          <p:cNvSpPr txBox="1"/>
          <p:nvPr>
            <p:custDataLst>
              <p:tags r:id="rId2"/>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grpSp>
        <p:nvGrpSpPr>
          <p:cNvPr id="18" name="组合 17"/>
          <p:cNvGrpSpPr/>
          <p:nvPr>
            <p:custDataLst>
              <p:tags r:id="rId3"/>
            </p:custDataLst>
          </p:nvPr>
        </p:nvGrpSpPr>
        <p:grpSpPr>
          <a:xfrm>
            <a:off x="1538488" y="2295526"/>
            <a:ext cx="2543409" cy="1676400"/>
            <a:chOff x="1304924" y="3171825"/>
            <a:chExt cx="2647951" cy="1745305"/>
          </a:xfrm>
        </p:grpSpPr>
        <p:cxnSp>
          <p:nvCxnSpPr>
            <p:cNvPr id="4" name="直接连接符 3"/>
            <p:cNvCxnSpPr/>
            <p:nvPr>
              <p:custDataLst>
                <p:tags r:id="rId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 name="任意多边形 5"/>
            <p:cNvSpPr/>
            <p:nvPr>
              <p:custDataLst>
                <p:tags r:id="rId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8" name="文本框 7"/>
            <p:cNvSpPr txBox="1"/>
            <p:nvPr>
              <p:custDataLst>
                <p:tags r:id="rId7"/>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11" name="组合 10"/>
          <p:cNvGrpSpPr/>
          <p:nvPr>
            <p:custDataLst>
              <p:tags r:id="rId8"/>
            </p:custDataLst>
          </p:nvPr>
        </p:nvGrpSpPr>
        <p:grpSpPr>
          <a:xfrm>
            <a:off x="4824295" y="2295526"/>
            <a:ext cx="2543409" cy="1676400"/>
            <a:chOff x="1304924" y="3171825"/>
            <a:chExt cx="2647951" cy="1745305"/>
          </a:xfrm>
        </p:grpSpPr>
        <p:cxnSp>
          <p:nvCxnSpPr>
            <p:cNvPr id="12" name="直接连接符 11"/>
            <p:cNvCxnSpPr/>
            <p:nvPr>
              <p:custDataLst>
                <p:tags r:id="rId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3" name="直接连接符 12"/>
            <p:cNvCxnSpPr/>
            <p:nvPr>
              <p:custDataLst>
                <p:tags r:id="rId1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4" name="任意多边形 13"/>
            <p:cNvSpPr/>
            <p:nvPr>
              <p:custDataLst>
                <p:tags r:id="rId1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6" name="文本框 15"/>
            <p:cNvSpPr txBox="1"/>
            <p:nvPr>
              <p:custDataLst>
                <p:tags r:id="rId12"/>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36" name="组合 35"/>
          <p:cNvGrpSpPr/>
          <p:nvPr>
            <p:custDataLst>
              <p:tags r:id="rId13"/>
            </p:custDataLst>
          </p:nvPr>
        </p:nvGrpSpPr>
        <p:grpSpPr>
          <a:xfrm>
            <a:off x="3176222" y="4260007"/>
            <a:ext cx="2543409" cy="1676400"/>
            <a:chOff x="1304924" y="3171825"/>
            <a:chExt cx="2647951" cy="1745305"/>
          </a:xfrm>
        </p:grpSpPr>
        <p:cxnSp>
          <p:nvCxnSpPr>
            <p:cNvPr id="42" name="直接连接符 41"/>
            <p:cNvCxnSpPr/>
            <p:nvPr>
              <p:custDataLst>
                <p:tags r:id="rId1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7"/>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37" name="组合 36"/>
          <p:cNvGrpSpPr/>
          <p:nvPr>
            <p:custDataLst>
              <p:tags r:id="rId18"/>
            </p:custDataLst>
          </p:nvPr>
        </p:nvGrpSpPr>
        <p:grpSpPr>
          <a:xfrm>
            <a:off x="6462029" y="4260007"/>
            <a:ext cx="2543409" cy="1676400"/>
            <a:chOff x="1304924" y="3171825"/>
            <a:chExt cx="2647951" cy="1745305"/>
          </a:xfrm>
        </p:grpSpPr>
        <p:cxnSp>
          <p:nvCxnSpPr>
            <p:cNvPr id="38" name="直接连接符 37"/>
            <p:cNvCxnSpPr/>
            <p:nvPr>
              <p:custDataLst>
                <p:tags r:id="rId1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2"/>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24" name="组合 23"/>
          <p:cNvGrpSpPr/>
          <p:nvPr>
            <p:custDataLst>
              <p:tags r:id="rId23"/>
            </p:custDataLst>
          </p:nvPr>
        </p:nvGrpSpPr>
        <p:grpSpPr>
          <a:xfrm>
            <a:off x="8108198" y="2295526"/>
            <a:ext cx="2543409" cy="1676400"/>
            <a:chOff x="1304924" y="3171825"/>
            <a:chExt cx="2647951" cy="1745305"/>
          </a:xfrm>
        </p:grpSpPr>
        <p:cxnSp>
          <p:nvCxnSpPr>
            <p:cNvPr id="17" name="直接连接符 16"/>
            <p:cNvCxnSpPr/>
            <p:nvPr>
              <p:custDataLst>
                <p:tags r:id="rId2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0" name="直接连接符 29"/>
            <p:cNvCxnSpPr/>
            <p:nvPr>
              <p:custDataLst>
                <p:tags r:id="rId2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2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27"/>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sp>
        <p:nvSpPr>
          <p:cNvPr id="35" name="文本框 34"/>
          <p:cNvSpPr txBox="1"/>
          <p:nvPr>
            <p:custDataLst>
              <p:tags r:id="rId28"/>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满足家属照顾患者的需要</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9"/>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鼓励家属表达感情</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0"/>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指导家属对患者的生活照料</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1"/>
            </p:custDataLst>
          </p:nvPr>
        </p:nvSpPr>
        <p:spPr>
          <a:xfrm>
            <a:off x="3186218" y="4257983"/>
            <a:ext cx="2533414"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协助维持家庭的完整性</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2"/>
            </p:custDataLst>
          </p:nvPr>
        </p:nvSpPr>
        <p:spPr>
          <a:xfrm>
            <a:off x="6460125" y="4257983"/>
            <a:ext cx="2545313"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5. 满足家属本身的生理需求</a:t>
            </a:r>
            <a:endParaRPr lang="zh-CN" altLang="en-US" sz="18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3"/>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497705" y="1855470"/>
            <a:ext cx="29260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死亡</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一、死亡的标准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39470" y="1412875"/>
            <a:ext cx="9917430" cy="4246245"/>
          </a:xfrm>
          <a:prstGeom prst="rect">
            <a:avLst/>
          </a:prstGeom>
          <a:noFill/>
        </p:spPr>
        <p:txBody>
          <a:bodyPr wrap="square" rtlCol="0" anchor="t">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脑死亡（brain death）即全脑死亡，包括大脑、中脑、小脑、脑干的不可逆死亡。不可逆的脑死亡是生命活动结束的象征。1968 年，美国哈佛大学在世界第 22 次医学会上提出的脑死亡标准如下。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（1）对刺激无感受性及反应性。</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（2）无运动、无呼吸。</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（3）无反射。</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（4）脑电波平直。</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上述标准 24 小时内反复复查无改变，并排除体温过低（低于 32℃）及中枢神经系统抑制剂的影响，即可作出脑死亡的诊断。</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二、死亡过程分期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79425" y="1124585"/>
            <a:ext cx="7034530" cy="5169535"/>
          </a:xfrm>
          <a:prstGeom prst="rect">
            <a:avLst/>
          </a:prstGeom>
          <a:noFill/>
        </p:spPr>
        <p:txBody>
          <a:bodyPr wrap="square" rtlCol="0" anchor="t">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（一）濒死期</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濒死期又称临终状态。此期的主要特点是脑干以上的神经中枢功能丧失或深度抑制，机体各系统的功能发生严重障碍，导致意识、心跳、血压、呼吸和代谢方面的紊乱。表现为意识模糊或丧失，各种反射减弱，肌张力减退或消失，心跳减弱，血压下降，呼吸微弱或出现潮式及间断呼吸。濒死期的持续时间可随患者机体状况及死亡原因而异，年轻者及慢性患者较年老体弱者及急性病患者濒死期长；猝死、严重的颅脑损伤等患者可不经此期直接进入临床死亡期。此期生命处于可逆阶段，若得到及时有效的抢救治疗，生命可复苏。反之，则进入临床死亡期。</a:t>
            </a:r>
            <a:endParaRPr lang="zh-CN" altLang="en-US" sz="2000">
              <a:solidFill>
                <a:schemeClr val="tx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7824470" y="2204720"/>
            <a:ext cx="4194810" cy="27190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二、死亡过程分期</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51180" y="1268730"/>
            <a:ext cx="10690225" cy="5169535"/>
          </a:xfrm>
          <a:prstGeom prst="rect">
            <a:avLst/>
          </a:prstGeom>
          <a:noFill/>
        </p:spPr>
        <p:txBody>
          <a:bodyPr wrap="square" rtlCol="0" anchor="t">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（二）临床死亡期</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临床死亡期又称躯体死亡或个体死亡。此期主要特点为中枢神经系统的抑制过程已由大脑皮质扩散到皮质下部位，延髓处于极度抑制和功能丧失状态。表现为心跳、呼吸完全停止，瞳孔散大，各种反射消失，但各种组织细胞仍有微弱而短暂的代谢活动。此期一般持续 5～6 分钟，超过此期间，大脑将发生不可逆的变化。但在低温条件下，尤其是头部降温脑耗氧降低时，临床死亡期可延长达 1 小时或更久。临床上对触电、溺水、大出血等致死患者，及时采取积极有效的急救措施，患者仍有复苏的可能，因为此期重要器官的代谢尚未停止。</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（三）生物学死亡期</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生物学死亡期是死亡过程的最后阶段，又称全脑死亡、细胞死亡或分子死亡。此期主要特点为整个中枢神经系统及机体各器官的代谢活动相继停止，并出现不可逆的变化，整个机体已不可能复苏。</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第五节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尸体护理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idx="4294967295"/>
          </p:nvPr>
        </p:nvSpPr>
        <p:spPr>
          <a:xfrm>
            <a:off x="1631315" y="981075"/>
            <a:ext cx="10972800" cy="670560"/>
          </a:xfrm>
        </p:spPr>
        <p:txBody>
          <a:bodyPr lIns="0" rIns="0" bIns="0" anchor="b" anchorCtr="0"/>
          <a:p>
            <a:r>
              <a:rPr lang="zh-CN" altLang="en-US" sz="2500" b="1" dirty="0"/>
              <a:t>尸体护理目的</a:t>
            </a:r>
            <a:endParaRPr lang="zh-CN" altLang="en-US" sz="2500" b="1" dirty="0"/>
          </a:p>
        </p:txBody>
      </p:sp>
      <p:cxnSp>
        <p:nvCxnSpPr>
          <p:cNvPr id="9" name="直接连接符 8"/>
          <p:cNvCxnSpPr/>
          <p:nvPr>
            <p:custDataLst>
              <p:tags r:id="rId1"/>
            </p:custDataLst>
          </p:nvPr>
        </p:nvCxnSpPr>
        <p:spPr>
          <a:xfrm>
            <a:off x="1735455" y="390906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2"/>
            </p:custDataLst>
          </p:nvPr>
        </p:nvCxnSpPr>
        <p:spPr>
          <a:xfrm>
            <a:off x="1649730" y="402590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3"/>
            </p:custDataLst>
          </p:nvPr>
        </p:nvSpPr>
        <p:spPr>
          <a:xfrm>
            <a:off x="1649730" y="228981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4"/>
            </p:custDataLst>
          </p:nvPr>
        </p:nvSpPr>
        <p:spPr>
          <a:xfrm>
            <a:off x="3640455" y="3657600"/>
            <a:ext cx="476250" cy="369570"/>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sp>
        <p:nvSpPr>
          <p:cNvPr id="29" name="文本框 28"/>
          <p:cNvSpPr txBox="1"/>
          <p:nvPr>
            <p:custDataLst>
              <p:tags r:id="rId5"/>
            </p:custDataLst>
          </p:nvPr>
        </p:nvSpPr>
        <p:spPr>
          <a:xfrm>
            <a:off x="1649730" y="2320686"/>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（1）使尸体保持整洁无渗液。</a:t>
            </a:r>
            <a:endParaRPr lang="zh-CN" altLang="en-US" sz="18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6"/>
            </p:custDataLst>
          </p:nvPr>
        </p:nvCxnSpPr>
        <p:spPr>
          <a:xfrm>
            <a:off x="5069205" y="390906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7"/>
            </p:custDataLst>
          </p:nvPr>
        </p:nvCxnSpPr>
        <p:spPr>
          <a:xfrm>
            <a:off x="4983480" y="402590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8"/>
            </p:custDataLst>
          </p:nvPr>
        </p:nvSpPr>
        <p:spPr>
          <a:xfrm>
            <a:off x="4983480" y="228981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9"/>
            </p:custDataLst>
          </p:nvPr>
        </p:nvSpPr>
        <p:spPr>
          <a:xfrm>
            <a:off x="6974205" y="3657600"/>
            <a:ext cx="476250" cy="369570"/>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sp>
        <p:nvSpPr>
          <p:cNvPr id="31" name="文本框 30"/>
          <p:cNvSpPr txBox="1"/>
          <p:nvPr>
            <p:custDataLst>
              <p:tags r:id="rId10"/>
            </p:custDataLst>
          </p:nvPr>
        </p:nvSpPr>
        <p:spPr>
          <a:xfrm>
            <a:off x="4983480" y="2320686"/>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（2）保持尸体位置良好，易于鉴别。</a:t>
            </a:r>
            <a:endParaRPr lang="zh-CN" altLang="en-US" sz="18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1"/>
            </p:custDataLst>
          </p:nvPr>
        </p:nvCxnSpPr>
        <p:spPr>
          <a:xfrm>
            <a:off x="8402955" y="390906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12"/>
            </p:custDataLst>
          </p:nvPr>
        </p:nvCxnSpPr>
        <p:spPr>
          <a:xfrm>
            <a:off x="8317230" y="402590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13"/>
            </p:custDataLst>
          </p:nvPr>
        </p:nvSpPr>
        <p:spPr>
          <a:xfrm>
            <a:off x="8317230" y="228981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4"/>
            </p:custDataLst>
          </p:nvPr>
        </p:nvSpPr>
        <p:spPr>
          <a:xfrm>
            <a:off x="10307955" y="3657600"/>
            <a:ext cx="476250" cy="369570"/>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sp>
        <p:nvSpPr>
          <p:cNvPr id="32" name="文本框 31"/>
          <p:cNvSpPr txBox="1"/>
          <p:nvPr>
            <p:custDataLst>
              <p:tags r:id="rId15"/>
            </p:custDataLst>
          </p:nvPr>
        </p:nvSpPr>
        <p:spPr>
          <a:xfrm>
            <a:off x="8317230" y="2320686"/>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（3）安慰家属，使其减轻哀痛。</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idx="4294967295"/>
          </p:nvPr>
        </p:nvSpPr>
        <p:spPr>
          <a:xfrm>
            <a:off x="911225" y="692785"/>
            <a:ext cx="7113270" cy="541020"/>
          </a:xfrm>
        </p:spPr>
        <p:txBody>
          <a:bodyPr lIns="0" rIns="0" bIns="0" anchor="b" anchorCtr="0"/>
          <a:p>
            <a:r>
              <a:rPr lang="zh-CN" altLang="en-US" sz="2500" b="1" dirty="0"/>
              <a:t>尸体护理评估</a:t>
            </a:r>
            <a:endParaRPr lang="zh-CN" altLang="en-US" sz="2500" b="1" dirty="0"/>
          </a:p>
        </p:txBody>
      </p:sp>
      <p:grpSp>
        <p:nvGrpSpPr>
          <p:cNvPr id="18" name="组合 17"/>
          <p:cNvGrpSpPr/>
          <p:nvPr>
            <p:custDataLst>
              <p:tags r:id="rId1"/>
            </p:custDataLst>
          </p:nvPr>
        </p:nvGrpSpPr>
        <p:grpSpPr>
          <a:xfrm>
            <a:off x="1462288" y="1663066"/>
            <a:ext cx="2543409" cy="1676400"/>
            <a:chOff x="1304924" y="3171825"/>
            <a:chExt cx="2647951" cy="1745305"/>
          </a:xfrm>
        </p:grpSpPr>
        <p:cxnSp>
          <p:nvCxnSpPr>
            <p:cNvPr id="9" name="直接连接符 8"/>
            <p:cNvCxnSpPr/>
            <p:nvPr>
              <p:custDataLst>
                <p:tags r:id="rId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5"/>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19" name="组合 18"/>
          <p:cNvGrpSpPr/>
          <p:nvPr>
            <p:custDataLst>
              <p:tags r:id="rId6"/>
            </p:custDataLst>
          </p:nvPr>
        </p:nvGrpSpPr>
        <p:grpSpPr>
          <a:xfrm>
            <a:off x="4748095" y="1663066"/>
            <a:ext cx="2543409" cy="1676400"/>
            <a:chOff x="1304924" y="3171825"/>
            <a:chExt cx="2647951" cy="1745305"/>
          </a:xfrm>
        </p:grpSpPr>
        <p:cxnSp>
          <p:nvCxnSpPr>
            <p:cNvPr id="20" name="直接连接符 19"/>
            <p:cNvCxnSpPr/>
            <p:nvPr>
              <p:custDataLst>
                <p:tags r:id="rId7"/>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8"/>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9"/>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0"/>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1"/>
            </p:custDataLst>
          </p:nvPr>
        </p:nvGrpSpPr>
        <p:grpSpPr>
          <a:xfrm>
            <a:off x="3100022" y="3627547"/>
            <a:ext cx="2543409" cy="1676400"/>
            <a:chOff x="1304924" y="3171825"/>
            <a:chExt cx="2647951" cy="1745305"/>
          </a:xfrm>
        </p:grpSpPr>
        <p:cxnSp>
          <p:nvCxnSpPr>
            <p:cNvPr id="42" name="直接连接符 41"/>
            <p:cNvCxnSpPr/>
            <p:nvPr>
              <p:custDataLst>
                <p:tags r:id="rId1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5"/>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grpSp>
        <p:nvGrpSpPr>
          <p:cNvPr id="37" name="组合 36"/>
          <p:cNvGrpSpPr/>
          <p:nvPr>
            <p:custDataLst>
              <p:tags r:id="rId16"/>
            </p:custDataLst>
          </p:nvPr>
        </p:nvGrpSpPr>
        <p:grpSpPr>
          <a:xfrm>
            <a:off x="6385829" y="3627547"/>
            <a:ext cx="2543409" cy="1676400"/>
            <a:chOff x="1304924" y="3171825"/>
            <a:chExt cx="2647951" cy="1745305"/>
          </a:xfrm>
        </p:grpSpPr>
        <p:cxnSp>
          <p:nvCxnSpPr>
            <p:cNvPr id="38" name="直接连接符 37"/>
            <p:cNvCxnSpPr/>
            <p:nvPr>
              <p:custDataLst>
                <p:tags r:id="rId17"/>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8"/>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19"/>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0"/>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E</a:t>
              </a:r>
              <a:endParaRPr lang="zh-CN" altLang="en-US" dirty="0"/>
            </a:p>
          </p:txBody>
        </p:sp>
      </p:grpSp>
      <p:grpSp>
        <p:nvGrpSpPr>
          <p:cNvPr id="24" name="组合 23"/>
          <p:cNvGrpSpPr/>
          <p:nvPr>
            <p:custDataLst>
              <p:tags r:id="rId21"/>
            </p:custDataLst>
          </p:nvPr>
        </p:nvGrpSpPr>
        <p:grpSpPr>
          <a:xfrm>
            <a:off x="8031998" y="1663066"/>
            <a:ext cx="2543409" cy="1676400"/>
            <a:chOff x="1304924" y="3171825"/>
            <a:chExt cx="2647951" cy="1745305"/>
          </a:xfrm>
        </p:grpSpPr>
        <p:cxnSp>
          <p:nvCxnSpPr>
            <p:cNvPr id="25" name="直接连接符 24"/>
            <p:cNvCxnSpPr/>
            <p:nvPr>
              <p:custDataLst>
                <p:tags r:id="rId22"/>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3"/>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4"/>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5"/>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sp>
        <p:nvSpPr>
          <p:cNvPr id="35" name="文本框 34"/>
          <p:cNvSpPr txBox="1"/>
          <p:nvPr>
            <p:custDataLst>
              <p:tags r:id="rId26"/>
            </p:custDataLst>
          </p:nvPr>
        </p:nvSpPr>
        <p:spPr>
          <a:xfrm>
            <a:off x="1462288" y="166984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（1）患者诊断、治疗、抢救过程，死亡原因及时间。</a:t>
            </a:r>
            <a:endParaRPr lang="zh-CN" altLang="en-US" sz="14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7"/>
            </p:custDataLst>
          </p:nvPr>
        </p:nvSpPr>
        <p:spPr>
          <a:xfrm>
            <a:off x="4771732" y="166984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（2）死者的民族及宗教</a:t>
            </a:r>
            <a:endParaRPr lang="zh-CN" altLang="en-US" sz="1400" spc="150">
              <a:solidFill>
                <a:srgbClr val="FFFFFF"/>
              </a:solidFill>
              <a:latin typeface="微软雅黑" panose="020B0503020204020204" charset="-122"/>
              <a:ea typeface="微软雅黑" panose="020B0503020204020204" charset="-122"/>
            </a:endParaRPr>
          </a:p>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信仰。</a:t>
            </a:r>
            <a:endParaRPr lang="zh-CN" altLang="en-US" sz="14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8"/>
            </p:custDataLst>
          </p:nvPr>
        </p:nvSpPr>
        <p:spPr>
          <a:xfrm>
            <a:off x="8031998" y="1669841"/>
            <a:ext cx="2543409"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（3）尸体清洁程度，有无伤口及引流导管。</a:t>
            </a:r>
            <a:endParaRPr lang="zh-CN" altLang="en-US" sz="14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29"/>
            </p:custDataLst>
          </p:nvPr>
        </p:nvSpPr>
        <p:spPr>
          <a:xfrm>
            <a:off x="3110018" y="3625523"/>
            <a:ext cx="2533414"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（4）死者家属的心理状态及合作程度。</a:t>
            </a:r>
            <a:endParaRPr lang="zh-CN" altLang="en-US" sz="14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0"/>
            </p:custDataLst>
          </p:nvPr>
        </p:nvSpPr>
        <p:spPr>
          <a:xfrm>
            <a:off x="6383925" y="3625523"/>
            <a:ext cx="2545313" cy="1276859"/>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（5）环境是否安静、肃穆，是单人病房还是多人病房。</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idx="4294967295"/>
            <p:custDataLst>
              <p:tags r:id="rId1"/>
            </p:custDataLst>
          </p:nvPr>
        </p:nvSpPr>
        <p:spPr>
          <a:xfrm>
            <a:off x="911225" y="477520"/>
            <a:ext cx="7113270" cy="541020"/>
          </a:xfrm>
        </p:spPr>
        <p:txBody>
          <a:bodyPr lIns="0" rIns="0" bIns="0" anchor="b" anchorCtr="0"/>
          <a:p>
            <a:r>
              <a:rPr lang="en-US" altLang="zh-CN" sz="2500" b="1" dirty="0"/>
              <a:t> </a:t>
            </a:r>
            <a:r>
              <a:rPr lang="zh-CN" altLang="en-US" sz="2500" b="1" dirty="0"/>
              <a:t>操作前准备</a:t>
            </a:r>
            <a:endParaRPr lang="zh-CN" altLang="en-US" sz="2500" b="1" dirty="0"/>
          </a:p>
        </p:txBody>
      </p:sp>
      <p:sp>
        <p:nvSpPr>
          <p:cNvPr id="4" name="矩形 3"/>
          <p:cNvSpPr/>
          <p:nvPr>
            <p:custDataLst>
              <p:tags r:id="rId2"/>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093595" y="1725295"/>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（1）用物准备：治疗盘内备衣裤、尸单、弯血管钳、剪刀、尸体识别卡3 张、别针 3 枚、不脱脂棉适量、梳子、绷带、毛巾等。</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（2）尸体准备：确认尸体清洁程度，有无伤口及引流导管。</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876300" y="431863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7"/>
            </p:custDataLst>
          </p:nvPr>
        </p:nvSpPr>
        <p:spPr>
          <a:xfrm>
            <a:off x="2093595" y="437070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（3）环境准备：请其他人员回避，用屏风遮挡，安静、肃穆。</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090930" y="439864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695325" y="1701165"/>
            <a:ext cx="5587365" cy="319024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6384290" y="1781810"/>
            <a:ext cx="5688330" cy="3028950"/>
          </a:xfrm>
          <a:prstGeom prst="rect">
            <a:avLst/>
          </a:prstGeom>
        </p:spPr>
      </p:pic>
      <p:sp>
        <p:nvSpPr>
          <p:cNvPr id="29698" name="标题 29697"/>
          <p:cNvSpPr>
            <a:spLocks noGrp="1"/>
          </p:cNvSpPr>
          <p:nvPr>
            <p:ph type="title" idx="4294967295"/>
            <p:custDataLst>
              <p:tags r:id="rId5"/>
            </p:custDataLst>
          </p:nvPr>
        </p:nvSpPr>
        <p:spPr>
          <a:xfrm>
            <a:off x="983615" y="548640"/>
            <a:ext cx="7113270" cy="541020"/>
          </a:xfrm>
        </p:spPr>
        <p:txBody>
          <a:bodyPr lIns="0" rIns="0" bIns="0" anchor="b" anchorCtr="0"/>
          <a:p>
            <a:r>
              <a:rPr sz="2500" b="1" dirty="0"/>
              <a:t>4. 操作程序（见表 14-5-2）</a:t>
            </a:r>
            <a:endParaRPr sz="25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idx="4294967295"/>
            <p:custDataLst>
              <p:tags r:id="rId1"/>
            </p:custDataLst>
          </p:nvPr>
        </p:nvSpPr>
        <p:spPr>
          <a:xfrm>
            <a:off x="1127760" y="764540"/>
            <a:ext cx="7113270" cy="541020"/>
          </a:xfrm>
        </p:spPr>
        <p:txBody>
          <a:bodyPr lIns="0" rIns="0" bIns="0" anchor="b" anchorCtr="0"/>
          <a:p>
            <a:r>
              <a:rPr sz="2500" b="1" dirty="0"/>
              <a:t>5. 注意事项</a:t>
            </a:r>
            <a:endParaRPr sz="2500" b="1" dirty="0"/>
          </a:p>
        </p:txBody>
      </p:sp>
      <p:sp>
        <p:nvSpPr>
          <p:cNvPr id="2" name="文本框 1"/>
          <p:cNvSpPr txBox="1"/>
          <p:nvPr>
            <p:custDataLst>
              <p:tags r:id="rId2"/>
            </p:custDataLst>
          </p:nvPr>
        </p:nvSpPr>
        <p:spPr>
          <a:xfrm>
            <a:off x="911225" y="1412875"/>
            <a:ext cx="10795635" cy="368617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（1）患者死亡后若家属不在，应尽快通知家属来院视探遗体。</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（2）进行尸体护理时先用屏风遮挡，以维护死者的隐私及避免引起病室其他患者的情绪。</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（3）尸体识别卡要别放正确，便于识别。</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（4）如为传染病患者，应用消毒液清洁尸体，孔道应用浸有 1% 氯胺溶液的棉球堵塞，包裹尸体用一次性尸单或尸袍，并装入不透水的袋子中，外贴传染标志。</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（5）非传染性患者床单位按一般患者出院方式处理，传染性患者床单位按传染性患者要求进行终末消毒处理。</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（6）清理患者遗物时，若家属不在，应由两人清点后，列出清单交护士长保管。</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idx="4294967295"/>
            <p:custDataLst>
              <p:tags r:id="rId1"/>
            </p:custDataLst>
          </p:nvPr>
        </p:nvSpPr>
        <p:spPr>
          <a:xfrm>
            <a:off x="1127760" y="764540"/>
            <a:ext cx="7113270" cy="541020"/>
          </a:xfrm>
        </p:spPr>
        <p:txBody>
          <a:bodyPr lIns="0" rIns="0" bIns="0" anchor="b" anchorCtr="0"/>
          <a:p>
            <a:r>
              <a:rPr sz="2500" b="1" dirty="0"/>
              <a:t>6. 健康教育</a:t>
            </a:r>
            <a:endParaRPr sz="2500" b="1" dirty="0"/>
          </a:p>
        </p:txBody>
      </p:sp>
      <p:sp>
        <p:nvSpPr>
          <p:cNvPr id="2" name="文本框 1"/>
          <p:cNvSpPr txBox="1"/>
          <p:nvPr>
            <p:custDataLst>
              <p:tags r:id="rId2"/>
            </p:custDataLst>
          </p:nvPr>
        </p:nvSpPr>
        <p:spPr>
          <a:xfrm>
            <a:off x="911225" y="1412875"/>
            <a:ext cx="10795635" cy="178435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（1）鼓励丧亲家属宣泄感情，劝导家属向知心好友尽情倾诉悲哀情绪。</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（2）提供有关知识，安慰并帮助丧亲家属面对现实，树立重建生活的信心。</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（3）为了转移环境，改变心情，丧亲家属可到外地旅游或去亲朋好友处暂住一段时间，取得支持系统的关怀和支持。</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3" name="标题 29697"/>
          <p:cNvSpPr>
            <a:spLocks noGrp="1"/>
          </p:cNvSpPr>
          <p:nvPr>
            <p:custDataLst>
              <p:tags r:id="rId3"/>
            </p:custDataLst>
          </p:nvPr>
        </p:nvSpPr>
        <p:spPr>
          <a:xfrm>
            <a:off x="1056005" y="3356610"/>
            <a:ext cx="7113270" cy="541020"/>
          </a:xfrm>
          <a:prstGeom prst="rect">
            <a:avLst/>
          </a:prstGeom>
        </p:spPr>
        <p:txBody>
          <a:bodyPr vert="horz" lIns="0" tIns="45720" rIns="0" bIns="0" rtlCol="0" anchor="b" anchorCtr="0">
            <a:normAutofit/>
          </a:bodyPr>
          <a:lst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a:lstStyle>
          <a:p>
            <a:r>
              <a:rPr sz="2500" b="1" dirty="0"/>
              <a:t>7. 目标评价</a:t>
            </a:r>
            <a:endParaRPr sz="2500" b="1" dirty="0"/>
          </a:p>
        </p:txBody>
      </p:sp>
      <p:sp>
        <p:nvSpPr>
          <p:cNvPr id="4" name="文本框 3"/>
          <p:cNvSpPr txBox="1"/>
          <p:nvPr>
            <p:custDataLst>
              <p:tags r:id="rId4"/>
            </p:custDataLst>
          </p:nvPr>
        </p:nvSpPr>
        <p:spPr>
          <a:xfrm>
            <a:off x="839470" y="3789680"/>
            <a:ext cx="10795635" cy="178435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（1）尸体整洁，无渗液，维持良好的尸体外观，表情安详，易于辨认。</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5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rPr>
              <a:t>（2）对死者家属进行有效的劝慰，减轻其哀痛。</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第十四章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离院护理</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379095" y="3863975"/>
            <a:ext cx="3564255" cy="201104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1. 了解临终关怀发展史。</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2. 熟悉临终关怀的服务理念及意义。</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3. 掌握临终关怀、脑死亡的概念；患者出院前、出院时、出院后的护理措施；临终患者的生理、心理变化；死亡过程的分期；尸体护理的注意事项。</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792345" y="4007485"/>
            <a:ext cx="2817495" cy="13709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1. 学会对临终患者及家属的护理。</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2. 能够及时准确地为死亡患者做尸体护理。</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3935730"/>
            <a:ext cx="2887980" cy="156845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600">
                <a:solidFill>
                  <a:schemeClr val="tx1"/>
                </a:solidFill>
                <a:latin typeface="微软雅黑" panose="020B0503020204020204" charset="-122"/>
                <a:ea typeface="微软雅黑" panose="020B0503020204020204" charset="-122"/>
                <a:sym typeface="+mn-ea"/>
              </a:rPr>
              <a:t>在实施临终关怀的过程中，培养爱心、耐心和正确的死亡观念，进一步强化尊重生命、关爱生命的意识。</a:t>
            </a:r>
            <a:endParaRPr sz="1600">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04155" y="2132965"/>
            <a:ext cx="5951855" cy="304609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章女士，卵巢癌晚期患者，住院后已无法手术，只能进行化疗保守治疗。护士在进行护理的过程中常会遭受章女士的无端抱怨，并经常看到章女士对家属送来的饭菜不满意，发脾气。</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临终患者常见的心理反应有哪些？</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作为一名护理人员，你该如何帮助章女士呢？</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1127760" y="1917065"/>
            <a:ext cx="3089275" cy="3883660"/>
          </a:xfrm>
          <a:prstGeom prst="rect">
            <a:avLst/>
          </a:prstGeom>
        </p:spPr>
      </p:pic>
      <p:sp>
        <p:nvSpPr>
          <p:cNvPr id="92" name="矩形 91"/>
          <p:cNvSpPr/>
          <p:nvPr>
            <p:custDataLst>
              <p:tags r:id="rId4"/>
            </p:custDataLst>
          </p:nvPr>
        </p:nvSpPr>
        <p:spPr>
          <a:xfrm>
            <a:off x="336550" y="1574165"/>
            <a:ext cx="11518900" cy="43465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1" charset="-122"/>
              <a:ea typeface="隶书" panose="02010509060101010101" pitchFamily="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68905" y="1855470"/>
            <a:ext cx="65836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患者出院的护理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51" name="左箭头 14350">
            <a:hlinkClick r:id="rId1" action="ppaction://hlinksldjump"/>
          </p:cNvPr>
          <p:cNvSpPr/>
          <p:nvPr/>
        </p:nvSpPr>
        <p:spPr>
          <a:xfrm>
            <a:off x="11089217" y="7270751"/>
            <a:ext cx="480483" cy="287867"/>
          </a:xfrm>
          <a:prstGeom prst="leftArrow">
            <a:avLst>
              <a:gd name="adj1" fmla="val 50000"/>
              <a:gd name="adj2" fmla="val 41727"/>
            </a:avLst>
          </a:prstGeom>
          <a:solidFill>
            <a:srgbClr val="0075C2">
              <a:alpha val="100000"/>
            </a:srgbClr>
          </a:solidFill>
          <a:ln w="9525">
            <a:noFill/>
          </a:ln>
        </p:spPr>
        <p:txBody>
          <a:bodyPr/>
          <a:p>
            <a:endParaRPr lang="zh-CN" altLang="en-US" sz="1865"/>
          </a:p>
        </p:txBody>
      </p:sp>
      <p:sp>
        <p:nvSpPr>
          <p:cNvPr id="23"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一、出院前护理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11480" y="1135380"/>
            <a:ext cx="11156950" cy="398780"/>
          </a:xfrm>
          <a:prstGeom prst="rect">
            <a:avLst/>
          </a:prstGeom>
          <a:noFill/>
        </p:spPr>
        <p:txBody>
          <a:bodyPr wrap="square" rtlCol="0">
            <a:spAutoFit/>
          </a:bodyPr>
          <a:p>
            <a:r>
              <a:rPr lang="zh-CN" altLang="en-US" sz="2000">
                <a:solidFill>
                  <a:schemeClr val="tx1"/>
                </a:solidFill>
                <a:latin typeface="微软雅黑" panose="020B0503020204020204" charset="-122"/>
                <a:ea typeface="微软雅黑" panose="020B0503020204020204" charset="-122"/>
              </a:rPr>
              <a:t>医生根据患者康复情况同意出院并决定出院时间后，护士应做好如下几点。</a:t>
            </a:r>
            <a:endParaRPr lang="zh-CN" altLang="en-US" sz="2000">
              <a:solidFill>
                <a:schemeClr val="tx1"/>
              </a:solidFill>
              <a:latin typeface="微软雅黑" panose="020B0503020204020204" charset="-122"/>
              <a:ea typeface="微软雅黑" panose="020B0503020204020204" charset="-122"/>
            </a:endParaRPr>
          </a:p>
        </p:txBody>
      </p:sp>
      <p:sp>
        <p:nvSpPr>
          <p:cNvPr id="3" name="矩形 2"/>
          <p:cNvSpPr/>
          <p:nvPr>
            <p:custDataLst>
              <p:tags r:id="rId3"/>
            </p:custDataLst>
          </p:nvPr>
        </p:nvSpPr>
        <p:spPr>
          <a:xfrm>
            <a:off x="848360" y="208407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4"/>
            </p:custDataLst>
          </p:nvPr>
        </p:nvSpPr>
        <p:spPr>
          <a:xfrm>
            <a:off x="2065655" y="213614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（1）将出院日期提前通知患者及家属，协助其做好出院准备，如备好交通工具等。</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8" name="矩形 7"/>
          <p:cNvSpPr/>
          <p:nvPr>
            <p:custDataLst>
              <p:tags r:id="rId5"/>
            </p:custDataLst>
          </p:nvPr>
        </p:nvSpPr>
        <p:spPr>
          <a:xfrm>
            <a:off x="848360" y="316484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065655" y="3216275"/>
            <a:ext cx="9069705" cy="762000"/>
          </a:xfrm>
          <a:prstGeom prst="rect">
            <a:avLst/>
          </a:prstGeom>
        </p:spPr>
        <p:txBody>
          <a:bodyPr wrap="square" lIns="90000" tIns="46800" rIns="90000" bIns="46800" anchor="ctr" anchorCtr="0">
            <a:normAutofit lnSpcReduction="20000"/>
          </a:bodyPr>
          <a:lstStyle>
            <a:defPPr>
              <a:defRPr lang="zh-CN"/>
            </a:defPPr>
            <a:lvl1pPr>
              <a:defRPr sz="1400">
                <a:solidFill>
                  <a:prstClr val="white"/>
                </a:solidFill>
              </a:defRPr>
            </a:lvl1pPr>
          </a:lstStyle>
          <a:p>
            <a:pPr lvl="0" algn="l">
              <a:lnSpc>
                <a:spcPct val="120000"/>
              </a:lnSpc>
              <a:spcBef>
                <a:spcPts val="0"/>
              </a:spcBef>
              <a:spcAft>
                <a:spcPts val="0"/>
              </a:spcAft>
              <a:buClrTx/>
              <a:buSzTx/>
              <a:buFontTx/>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（2）注意患者情绪变化并给予安慰和鼓励，以增强其信心，减轻其因离开医院所产生的恐惧和焦虑感。</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7"/>
            </p:custDataLst>
          </p:nvPr>
        </p:nvSpPr>
        <p:spPr>
          <a:xfrm>
            <a:off x="848360" y="424497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8"/>
            </p:custDataLst>
          </p:nvPr>
        </p:nvSpPr>
        <p:spPr>
          <a:xfrm>
            <a:off x="2065655" y="4297045"/>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spcBef>
                <a:spcPts val="0"/>
              </a:spcBef>
              <a:spcAft>
                <a:spcPts val="0"/>
              </a:spcAft>
              <a:buClrTx/>
              <a:buSzTx/>
              <a:buFontTx/>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（3）针对患者情况，适时进行健康教育，指导出院后饮食、服药、休息、功能锻炼和定期复查等方面的注意事项，必要时提供有关方面的书面资料。教导家属有关的护理知识、技能和护理要点。</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矩形 19"/>
          <p:cNvSpPr/>
          <p:nvPr>
            <p:custDataLst>
              <p:tags r:id="rId9"/>
            </p:custDataLst>
          </p:nvPr>
        </p:nvSpPr>
        <p:spPr>
          <a:xfrm>
            <a:off x="848360" y="532574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4" name="文本框 3"/>
          <p:cNvSpPr txBox="1"/>
          <p:nvPr>
            <p:custDataLst>
              <p:tags r:id="rId10"/>
            </p:custDataLst>
          </p:nvPr>
        </p:nvSpPr>
        <p:spPr>
          <a:xfrm>
            <a:off x="2065655" y="537781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（4）征求患者及家属对医院医疗和护理等各项工作的意见及建议，以便不断提高服务质量。</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11"/>
            </p:custDataLst>
          </p:nvPr>
        </p:nvSpPr>
        <p:spPr>
          <a:xfrm>
            <a:off x="1078230" y="435546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3</a:t>
            </a:r>
            <a:endParaRPr lang="en-US" altLang="zh-CN" sz="3600" b="1">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12"/>
            </p:custDataLst>
          </p:nvPr>
        </p:nvSpPr>
        <p:spPr>
          <a:xfrm>
            <a:off x="1078230" y="327469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2</a:t>
            </a:r>
            <a:endParaRPr lang="en-US" altLang="zh-CN" sz="3600" b="1">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13"/>
            </p:custDataLst>
          </p:nvPr>
        </p:nvSpPr>
        <p:spPr>
          <a:xfrm>
            <a:off x="1078230" y="219456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1</a:t>
            </a:r>
            <a:endParaRPr lang="en-US" altLang="zh-CN" sz="3600" b="1">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14"/>
            </p:custDataLst>
          </p:nvPr>
        </p:nvSpPr>
        <p:spPr>
          <a:xfrm>
            <a:off x="1078865" y="543623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4</a:t>
            </a:r>
            <a:endParaRPr lang="en-US" altLang="zh-CN" sz="3600" b="1">
              <a:solidFill>
                <a:srgbClr val="FFFF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二、出院时护理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839470" y="1124585"/>
            <a:ext cx="10516235" cy="5169535"/>
          </a:xfrm>
          <a:prstGeom prst="rect">
            <a:avLst/>
          </a:prstGeom>
          <a:noFill/>
        </p:spPr>
        <p:txBody>
          <a:bodyPr wrap="square" rtlCol="0">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（1）填写患者出院护理评估单。</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（2）执行出院医嘱。</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en-US" altLang="zh-CN" sz="2000">
                <a:solidFill>
                  <a:schemeClr val="tx1"/>
                </a:solidFill>
                <a:latin typeface="微软雅黑" panose="020B0503020204020204" charset="-122"/>
                <a:ea typeface="微软雅黑" panose="020B0503020204020204" charset="-122"/>
              </a:rPr>
              <a:t> </a:t>
            </a:r>
            <a:r>
              <a:rPr lang="zh-CN" altLang="en-US" sz="2000">
                <a:solidFill>
                  <a:schemeClr val="tx1"/>
                </a:solidFill>
                <a:latin typeface="微软雅黑" panose="020B0503020204020204" charset="-122"/>
                <a:ea typeface="微软雅黑" panose="020B0503020204020204" charset="-122"/>
              </a:rPr>
              <a:t>①患者出院后需继续服药者，凭医嘱处方到药房领取药物，交患者或家属带回，并指导用药常识。</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en-US" altLang="zh-CN" sz="2000">
                <a:solidFill>
                  <a:schemeClr val="tx1"/>
                </a:solidFill>
                <a:latin typeface="微软雅黑" panose="020B0503020204020204" charset="-122"/>
                <a:ea typeface="微软雅黑" panose="020B0503020204020204" charset="-122"/>
              </a:rPr>
              <a:t> </a:t>
            </a:r>
            <a:r>
              <a:rPr lang="zh-CN" altLang="en-US" sz="2000">
                <a:solidFill>
                  <a:schemeClr val="tx1"/>
                </a:solidFill>
                <a:latin typeface="微软雅黑" panose="020B0503020204020204" charset="-122"/>
                <a:ea typeface="微软雅黑" panose="020B0503020204020204" charset="-122"/>
              </a:rPr>
              <a:t>②填写出院通知单，通知患者或家属到住院处办理出院手续，结算患者住院期间治疗、护理等费用。</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en-US" altLang="zh-CN" sz="2000">
                <a:solidFill>
                  <a:schemeClr val="tx1"/>
                </a:solidFill>
                <a:latin typeface="微软雅黑" panose="020B0503020204020204" charset="-122"/>
                <a:ea typeface="微软雅黑" panose="020B0503020204020204" charset="-122"/>
              </a:rPr>
              <a:t> </a:t>
            </a:r>
            <a:r>
              <a:rPr lang="zh-CN" altLang="en-US" sz="2000">
                <a:solidFill>
                  <a:schemeClr val="tx1"/>
                </a:solidFill>
                <a:latin typeface="微软雅黑" panose="020B0503020204020204" charset="-122"/>
                <a:ea typeface="微软雅黑" panose="020B0503020204020204" charset="-122"/>
              </a:rPr>
              <a:t>③在体温单 40～42℃之间的相应出院日期和时间栏内，用红笔竖写出院时间，必要时测量体重并记录于体温单有关栏内。</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（3）协助患者清理用物，归还寄存的物品，收回患者住院期间所借衣物。</a:t>
            </a:r>
            <a:endParaRPr lang="zh-CN" altLang="en-US" sz="2000">
              <a:solidFill>
                <a:schemeClr val="tx1"/>
              </a:solidFill>
              <a:latin typeface="微软雅黑" panose="020B0503020204020204" charset="-122"/>
              <a:ea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rPr>
              <a:t>（4）患者办完手续离开医院时，护士根据患者病情用轮椅、平车或步行送患者到病区门外或医院门口。</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4.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05.xml><?xml version="1.0" encoding="utf-8"?>
<p:tagLst xmlns:p="http://schemas.openxmlformats.org/presentationml/2006/main">
  <p:tag name="KSO_WM_UNIT_PLACING_PICTURE_USER_VIEWPORT" val="{&quot;height&quot;:3633,&quot;width&quot;:6048}"/>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PLACING_PICTURE_USER_VIEWPORT" val="{&quot;height&quot;:3633,&quot;width&quot;:6048}"/>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5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3*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3*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7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
  <p:tag name="KSO_WM_UNIT_TEXT_FILL_FORE_SCHEMECOLOR_INDEX" val="13"/>
  <p:tag name="KSO_WM_UNIT_TEXT_FILL_TYPE" val="1"/>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
  <p:tag name="KSO_WM_UNIT_TEXT_FILL_FORE_SCHEMECOLOR_INDEX" val="13"/>
  <p:tag name="KSO_WM_UNIT_TEXT_FILL_TYPE" val="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
  <p:tag name="KSO_WM_UNIT_TEXT_FILL_FORE_SCHEMECOLOR_INDEX" val="13"/>
  <p:tag name="KSO_WM_UNIT_TEXT_FILL_TYPE" val="1"/>
</p:tagLst>
</file>

<file path=ppt/tags/tag175.xml><?xml version="1.0" encoding="utf-8"?>
<p:tagLst xmlns:p="http://schemas.openxmlformats.org/presentationml/2006/main">
  <p:tag name="KSO_WPP_MARK_KEY" val="663d7845-3793-4efe-8102-ad0bb54b8aa5"/>
  <p:tag name="COMMONDATA" val="eyJoZGlkIjoiNzQ3MTk3OTEyZDg4NzA3ZGRmN2U4ZTcxY2Y1ODYwYzQifQ=="/>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3*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PLACING_PICTURE_USER_VIEWPORT" val="{&quot;height&quot;:3633,&quot;width&quot;:6048}"/>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3"/>
  <p:tag name="KSO_WM_UNIT_ID" val="diagram747_4*m_h_i*1_3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2"/>
  <p:tag name="KSO_WM_UNIT_ID" val="diagram747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3_1"/>
  <p:tag name="KSO_WM_UNIT_ID" val="diagram747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4*m_h_f*1_3_1"/>
  <p:tag name="KSO_WM_TEMPLATE_CATEGORY" val="diagram"/>
  <p:tag name="KSO_WM_TEMPLATE_INDEX" val="747"/>
  <p:tag name="KSO_WM_UNIT_LAYERLEVEL" val="1_1_1"/>
  <p:tag name="KSO_WM_TAG_VERSION" val="1.0"/>
  <p:tag name="KSO_WM_BEAUTIFY_FLAG" val="#wm#"/>
  <p:tag name="KSO_WM_UNIT_NOCLEAR" val="0"/>
  <p:tag name="KSO_WM_UNIT_TYPE" val="m_h_f"/>
  <p:tag name="KSO_WM_UNIT_INDEX" val="1_3_1"/>
  <p:tag name="KSO_WM_UNIT_PRESET_TEXT" val="单击此处添加文本具体内容"/>
  <p:tag name="KSO_WM_UNIT_DIAGRAM_IS_NEED_ADD_PATH_ANIM" val="0"/>
  <p:tag name="KSO_WM_UNIT_TEXT_FILL_FORE_SCHEMECOLOR_INDEX" val="14"/>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4_1"/>
  <p:tag name="KSO_WM_UNIT_ID" val="diagram747_4*m_h_i*1_4_1"/>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4_3"/>
  <p:tag name="KSO_WM_UNIT_ID" val="diagram747_4*m_h_i*1_4_3"/>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4_2"/>
  <p:tag name="KSO_WM_UNIT_ID" val="diagram747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4*m_h_f*1_4_1"/>
  <p:tag name="KSO_WM_TEMPLATE_CATEGORY" val="diagram"/>
  <p:tag name="KSO_WM_TEMPLATE_INDEX" val="747"/>
  <p:tag name="KSO_WM_UNIT_LAYERLEVEL" val="1_1_1"/>
  <p:tag name="KSO_WM_TAG_VERSION" val="1.0"/>
  <p:tag name="KSO_WM_BEAUTIFY_FLAG" val="#wm#"/>
  <p:tag name="KSO_WM_UNIT_NOCLEAR" val="0"/>
  <p:tag name="KSO_WM_UNIT_TYPE" val="m_h_f"/>
  <p:tag name="KSO_WM_UNIT_INDEX" val="1_4_1"/>
  <p:tag name="KSO_WM_UNIT_PRESET_TEXT" val="单击此处添加文本具体内容"/>
  <p:tag name="KSO_WM_UNIT_DIAGRAM_IS_NEED_ADD_PATH_ANIM" val="0"/>
  <p:tag name="KSO_WM_UNIT_TEXT_FILL_FORE_SCHEMECOLOR_INDEX" val="14"/>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3"/>
  <p:tag name="KSO_WM_UNIT_ID" val="diagram747_4*m_h_i*1_1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1"/>
  <p:tag name="KSO_WM_UNIT_ID" val="diagram747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1_2"/>
  <p:tag name="KSO_WM_UNIT_ID" val="diagram747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3"/>
  <p:tag name="KSO_WM_UNIT_ID" val="diagram747_4*m_h_i*1_2_3"/>
  <p:tag name="KSO_WM_UNIT_LAYERLEVEL" val="1_1_1"/>
  <p:tag name="KSO_WM_UNIT_HIGHLIGHT" val="0"/>
  <p:tag name="KSO_WM_UNIT_COMPATIBLE" val="0"/>
  <p:tag name="KSO_WM_DIAGRAM_GROUP_CODE" val="m1-1"/>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1"/>
  <p:tag name="KSO_WM_UNIT_ID" val="diagram747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LINE_FORE_SCHEMECOLOR_INDEX" val="5"/>
  <p:tag name="KSO_WM_UNIT_LINE_FILL_TYPE" val="2"/>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47"/>
  <p:tag name="KSO_WM_UNIT_TYPE" val="m_h_i"/>
  <p:tag name="KSO_WM_UNIT_INDEX" val="1_2_2"/>
  <p:tag name="KSO_WM_UNIT_ID" val="diagram747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DIAGRAM_IS_NEED_ADD_PATH_ANIM" val="0"/>
  <p:tag name="KSO_WM_UNIT_TEXT_FILL_FORE_SCHEMECOLOR_INDEX" val="14"/>
  <p:tag name="KSO_WM_UNIT_TEXT_FILL_TYPE" val="1"/>
  <p:tag name="KSO_WM_UNIT_TEXT_FORE_SCHEMECOLOR_INDEX" val="6"/>
  <p:tag name="KSO_WM_UNIT_TEXT_LINE_FILL_TYPE" val="2"/>
  <p:tag name="KSO_WM_UNIT_TEXT_SHADOW_SCHEMECOLOR_INDEX" val="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4*m_h_f*1_1_1"/>
  <p:tag name="KSO_WM_TEMPLATE_CATEGORY" val="diagram"/>
  <p:tag name="KSO_WM_TEMPLATE_INDEX" val="747"/>
  <p:tag name="KSO_WM_UNIT_LAYERLEVEL" val="1_1_1"/>
  <p:tag name="KSO_WM_TAG_VERSION" val="1.0"/>
  <p:tag name="KSO_WM_BEAUTIFY_FLAG" val="#wm#"/>
  <p:tag name="KSO_WM_UNIT_NOCLEAR" val="0"/>
  <p:tag name="KSO_WM_UNIT_TYPE" val="m_h_f"/>
  <p:tag name="KSO_WM_UNIT_INDEX" val="1_1_1"/>
  <p:tag name="KSO_WM_UNIT_PRESET_TEXT" val="单击此处添加文本具体内容"/>
  <p:tag name="KSO_WM_UNIT_DIAGRAM_IS_NEED_ADD_PATH_ANIM" val="0"/>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747_4*m_h_f*1_2_1"/>
  <p:tag name="KSO_WM_TEMPLATE_CATEGORY" val="diagram"/>
  <p:tag name="KSO_WM_TEMPLATE_INDEX" val="747"/>
  <p:tag name="KSO_WM_UNIT_LAYERLEVEL" val="1_1_1"/>
  <p:tag name="KSO_WM_TAG_VERSION" val="1.0"/>
  <p:tag name="KSO_WM_BEAUTIFY_FLAG" val="#wm#"/>
  <p:tag name="KSO_WM_UNIT_NOCLEAR" val="0"/>
  <p:tag name="KSO_WM_UNIT_TYPE" val="m_h_f"/>
  <p:tag name="KSO_WM_UNIT_INDEX" val="1_2_1"/>
  <p:tag name="KSO_WM_UNIT_PRESET_TEXT" val="单击此处添加文本具体内容"/>
  <p:tag name="KSO_WM_UNIT_DIAGRAM_IS_NEED_ADD_PATH_ANIM" val="0"/>
  <p:tag name="KSO_WM_UNIT_TEXT_FILL_FORE_SCHEMECOLOR_INDEX" val="14"/>
  <p:tag name="KSO_WM_UNIT_TEXT_FILL_TYPE" val="1"/>
</p:tagLst>
</file>

<file path=ppt/tags/tag48.xml><?xml version="1.0" encoding="utf-8"?>
<p:tagLst xmlns:p="http://schemas.openxmlformats.org/presentationml/2006/main">
  <p:tag name="KSO_WM_UNIT_PLACING_PICTURE_USER_VIEWPORT" val="{&quot;height&quot;:3633,&quot;width&quot;:6048}"/>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BEAUTIFY_FLAG" val=""/>
  <p:tag name="KSO_WM_UNIT_PLACING_PICTURE_USER_VIEWPORT" val="{&quot;height&quot;:6405,&quot;width&quot;:9060}"/>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PLACING_PICTURE_USER_VIEWPORT" val="{&quot;height&quot;:5715,&quot;width&quot;:3600}"/>
  <p:tag name="KSO_WM_BEAUTIFY_FLAG" val=""/>
</p:tagLst>
</file>

<file path=ppt/tags/tag6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7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1.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8.xml><?xml version="1.0" encoding="utf-8"?>
<p:tagLst xmlns:p="http://schemas.openxmlformats.org/presentationml/2006/main">
  <p:tag name="KSO_WM_UNIT_PLACING_PICTURE_USER_VIEWPORT" val="{&quot;height&quot;:3633,&quot;width&quot;:60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heme/theme1.xml><?xml version="1.0" encoding="utf-8"?>
<a:theme xmlns:a="http://schemas.openxmlformats.org/drawingml/2006/main" name="医院护理岗位管理">
  <a:themeElements>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fontScheme name="">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9B7B7"/>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9B7E5"/>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B89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fontScheme name="">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
      <a:dk1>
        <a:srgbClr val="FFFFFF"/>
      </a:dk1>
      <a:lt1>
        <a:srgbClr val="000000"/>
      </a:lt1>
      <a:dk2>
        <a:srgbClr val="DBF5F9"/>
      </a:dk2>
      <a:lt2>
        <a:srgbClr val="04617B"/>
      </a:lt2>
      <a:accent1>
        <a:srgbClr val="0F6FC6"/>
      </a:accent1>
      <a:accent2>
        <a:srgbClr val="009DD9"/>
      </a:accent2>
      <a:accent3>
        <a:srgbClr val="AAAAAA"/>
      </a:accent3>
      <a:accent4>
        <a:srgbClr val="DCDCDC"/>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BF5F9"/>
        </a:dk2>
        <a:lt2>
          <a:srgbClr val="04617B"/>
        </a:lt2>
        <a:accent1>
          <a:srgbClr val="0F6FC6"/>
        </a:accent1>
        <a:accent2>
          <a:srgbClr val="009DD9"/>
        </a:accent2>
        <a:accent3>
          <a:srgbClr val="AAAAAA"/>
        </a:accent3>
        <a:accent4>
          <a:srgbClr val="DCDCDC"/>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医院护理岗位管理">
  <a:themeElements>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fontScheme name="">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5B75B"/>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9B7B7"/>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9B7E5"/>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B89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9"/>
        </a:accent5>
        <a:accent6>
          <a:srgbClr val="E5B789"/>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9B7E5"/>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7E589"/>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4685</Words>
  <Application>WPS 演示</Application>
  <PresentationFormat>全屏显示(4:3)</PresentationFormat>
  <Paragraphs>365</Paragraphs>
  <Slides>32</Slides>
  <Notes>6</Notes>
  <HiddenSlides>0</HiddenSlides>
  <MMClips>0</MMClips>
  <ScaleCrop>false</ScaleCrop>
  <HeadingPairs>
    <vt:vector size="6" baseType="variant">
      <vt:variant>
        <vt:lpstr>已用的字体</vt:lpstr>
      </vt:variant>
      <vt:variant>
        <vt:i4>16</vt:i4>
      </vt:variant>
      <vt:variant>
        <vt:lpstr>主题</vt:lpstr>
      </vt:variant>
      <vt:variant>
        <vt:i4>11</vt:i4>
      </vt:variant>
      <vt:variant>
        <vt:lpstr>幻灯片标题</vt:lpstr>
      </vt:variant>
      <vt:variant>
        <vt:i4>32</vt:i4>
      </vt:variant>
    </vt:vector>
  </HeadingPairs>
  <TitlesOfParts>
    <vt:vector size="59" baseType="lpstr">
      <vt:lpstr>Arial</vt:lpstr>
      <vt:lpstr>宋体</vt:lpstr>
      <vt:lpstr>Wingdings</vt:lpstr>
      <vt:lpstr>FrutigerNext LT Regular</vt:lpstr>
      <vt:lpstr>Calibri</vt:lpstr>
      <vt:lpstr>MS PGothic</vt:lpstr>
      <vt:lpstr>华文细黑</vt:lpstr>
      <vt:lpstr>Constantia</vt:lpstr>
      <vt:lpstr>Wingdings 2</vt:lpstr>
      <vt:lpstr>微软雅黑</vt:lpstr>
      <vt:lpstr>黑体</vt:lpstr>
      <vt:lpstr>字魂70号-灵悦黑体</vt:lpstr>
      <vt:lpstr>Segoe UI</vt:lpstr>
      <vt:lpstr>隶书</vt:lpstr>
      <vt:lpstr>Arial Unicode MS</vt:lpstr>
      <vt:lpstr>方正楷体_GBK</vt:lpstr>
      <vt:lpstr>医院护理岗位管理</vt:lpstr>
      <vt:lpstr>2_自定义设计方案</vt:lpstr>
      <vt:lpstr>1_自定义设计方案</vt:lpstr>
      <vt:lpstr>流畅</vt:lpstr>
      <vt:lpstr>1_流畅</vt:lpstr>
      <vt:lpstr>2_流畅</vt:lpstr>
      <vt:lpstr>1_医院护理岗位管理</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临终患者的心理变化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尸体护理目的</vt:lpstr>
      <vt:lpstr>尸体护理评估</vt:lpstr>
      <vt:lpstr> 操作前准备</vt:lpstr>
      <vt:lpstr>4. 操作程序（见表 14-5-2）</vt:lpstr>
      <vt:lpstr>5. 注意事项</vt:lpstr>
      <vt:lpstr>6. 健康教育</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嘟嘟</cp:lastModifiedBy>
  <cp:revision>224</cp:revision>
  <dcterms:created xsi:type="dcterms:W3CDTF">2012-08-31T16:03:00Z</dcterms:created>
  <dcterms:modified xsi:type="dcterms:W3CDTF">2025-07-30T08:34:27Z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5A09D80F935543A0AD469CEC4E13769C</vt:lpwstr>
  </property>
</Properties>
</file>